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472" r:id="rId3"/>
    <p:sldId id="311" r:id="rId4"/>
    <p:sldId id="423" r:id="rId5"/>
    <p:sldId id="424" r:id="rId7"/>
    <p:sldId id="425" r:id="rId8"/>
    <p:sldId id="428" r:id="rId9"/>
    <p:sldId id="429" r:id="rId10"/>
    <p:sldId id="464" r:id="rId11"/>
    <p:sldId id="466" r:id="rId12"/>
    <p:sldId id="419" r:id="rId13"/>
    <p:sldId id="444" r:id="rId14"/>
    <p:sldId id="448" r:id="rId15"/>
    <p:sldId id="454" r:id="rId16"/>
    <p:sldId id="455" r:id="rId17"/>
    <p:sldId id="453" r:id="rId18"/>
    <p:sldId id="471" r:id="rId19"/>
    <p:sldId id="299" r:id="rId20"/>
    <p:sldId id="413" r:id="rId21"/>
    <p:sldId id="467" r:id="rId22"/>
    <p:sldId id="474" r:id="rId23"/>
    <p:sldId id="410" r:id="rId24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AD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404" y="-20"/>
      </p:cViewPr>
      <p:guideLst>
        <p:guide orient="horz" pos="2205"/>
        <p:guide pos="381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65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1B187-437A-4B55-A872-546147EED7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DE903-208A-4C4F-BA28-00433D41CC3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096F20BB-A15B-4D30-B965-B55570191D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096F20BB-A15B-4D30-B965-B55570191D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夏朝50多万平方公里,商朝100多万平方公里,周朝250多万平方公里</a:t>
            </a:r>
            <a:endParaRPr kumimoji="1" lang="zh-CN" altLang="en-US" b="1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6C4172-B538-428A-A79B-C803650FA6EE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DE903-208A-4C4F-BA28-00433D41CC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1173157"/>
            <a:ext cx="10363200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16955" y="2643182"/>
            <a:ext cx="8893821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647F-6713-49A6-BFB1-51E601E824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A4BB4-C9A5-44DF-BBD7-1FAC227BF3F6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647F-6713-49A6-BFB1-51E601E824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A4BB4-C9A5-44DF-BBD7-1FAC227BF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525024" y="274639"/>
            <a:ext cx="2057376" cy="5851525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820173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647F-6713-49A6-BFB1-51E601E824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A4BB4-C9A5-44DF-BBD7-1FAC227BF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647F-6713-49A6-BFB1-51E601E824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A4BB4-C9A5-44DF-BBD7-1FAC227BF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2924181"/>
            <a:ext cx="10363200" cy="1362075"/>
          </a:xfrm>
        </p:spPr>
        <p:txBody>
          <a:bodyPr anchor="t"/>
          <a:lstStyle>
            <a:lvl1pPr algn="l">
              <a:defRPr sz="4400" b="0" cap="all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4400" y="142874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647F-6713-49A6-BFB1-51E601E824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A4BB4-C9A5-44DF-BBD7-1FAC227BF3F6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647F-6713-49A6-BFB1-51E601E824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A4BB4-C9A5-44DF-BBD7-1FAC227BF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647F-6713-49A6-BFB1-51E601E824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A4BB4-C9A5-44DF-BBD7-1FAC227BF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647F-6713-49A6-BFB1-51E601E824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A4BB4-C9A5-44DF-BBD7-1FAC227BF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647F-6713-49A6-BFB1-51E601E824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A4BB4-C9A5-44DF-BBD7-1FAC227BF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3843" y="1071546"/>
            <a:ext cx="6815667" cy="50497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572111" y="1071546"/>
            <a:ext cx="4011084" cy="34290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647F-6713-49A6-BFB1-51E601E824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A4BB4-C9A5-44DF-BBD7-1FAC227BF3F6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85728"/>
            <a:ext cx="10974657" cy="696626"/>
          </a:xfrm>
        </p:spPr>
        <p:txBody>
          <a:bodyPr anchor="ctr"/>
          <a:lstStyle>
            <a:lvl1pPr algn="ctr">
              <a:defRPr sz="36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32" y="642918"/>
            <a:ext cx="1047757" cy="4572032"/>
          </a:xfrm>
        </p:spPr>
        <p:txBody>
          <a:bodyPr vert="eaVert" anchor="ctr"/>
          <a:lstStyle>
            <a:lvl1pPr algn="l">
              <a:defRPr sz="24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90563" y="541340"/>
            <a:ext cx="8553459" cy="5459428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 smtClean="0"/>
              <a:t>单击图标添加图片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29773" y="1000108"/>
            <a:ext cx="1219157" cy="4214842"/>
          </a:xfrm>
        </p:spPr>
        <p:txBody>
          <a:bodyPr vert="eaVert"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647F-6713-49A6-BFB1-51E601E824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A4BB4-C9A5-44DF-BBD7-1FAC227BF3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file:///D:\qq&#25991;&#20214;\712321467\Image\C2C\Image2\%7b75232B38-A165-1FB7-499C-2E1C792CACB5%7d.png" TargetMode="External"/><Relationship Id="rId16" Type="http://schemas.openxmlformats.org/officeDocument/2006/relationships/image" Target="../media/image3.png"/><Relationship Id="rId15" Type="http://schemas.openxmlformats.org/officeDocument/2006/relationships/image" Target="../media/image2.png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4">
            <a:duotone>
              <a:schemeClr val="accent1"/>
              <a:srgbClr val="FFFFFF"/>
            </a:duotone>
            <a:lum bright="12000" contrast="40000"/>
          </a:blip>
          <a:stretch>
            <a:fillRect/>
          </a:stretch>
        </p:blipFill>
        <p:spPr>
          <a:xfrm>
            <a:off x="8890412" y="4915143"/>
            <a:ext cx="3301588" cy="19428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0" y="0"/>
            <a:ext cx="12192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</a:schemeClr>
              </a:gs>
            </a:gsLst>
            <a:lin ang="18900000" scaled="1"/>
          </a:gradFill>
          <a:ln w="12700" cap="rnd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40951"/>
            <a:ext cx="6096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5">
            <a:duotone>
              <a:schemeClr val="accent1"/>
              <a:srgbClr val="FFFFFF"/>
            </a:duotone>
            <a:lum bright="35000" contrast="40000"/>
          </a:blip>
          <a:stretch>
            <a:fillRect/>
          </a:stretch>
        </p:blipFill>
        <p:spPr>
          <a:xfrm>
            <a:off x="0" y="6420445"/>
            <a:ext cx="12192000" cy="4375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  <a:p>
            <a:pPr lvl="1" eaLnBrk="1" latinLnBrk="0" hangingPunct="1"/>
            <a:r>
              <a:rPr kumimoji="0" lang="zh-CN" altLang="en-US" smtClean="0"/>
              <a:t>第二级</a:t>
            </a:r>
            <a:endParaRPr kumimoji="0" lang="zh-CN" altLang="en-US" smtClean="0"/>
          </a:p>
          <a:p>
            <a:pPr lvl="2" eaLnBrk="1" latinLnBrk="0" hangingPunct="1"/>
            <a:r>
              <a:rPr kumimoji="0" lang="zh-CN" altLang="en-US" smtClean="0"/>
              <a:t>第三级</a:t>
            </a:r>
            <a:endParaRPr kumimoji="0" lang="zh-CN" altLang="en-US" smtClean="0"/>
          </a:p>
          <a:p>
            <a:pPr lvl="3" eaLnBrk="1" latinLnBrk="0" hangingPunct="1"/>
            <a:r>
              <a:rPr kumimoji="0" lang="zh-CN" altLang="en-US" smtClean="0"/>
              <a:t>第四级</a:t>
            </a:r>
            <a:endParaRPr kumimoji="0" lang="zh-CN" altLang="en-US" smtClean="0"/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9647F-6713-49A6-BFB1-51E601E824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A4BB4-C9A5-44DF-BBD7-1FAC227BF3F6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073743875" descr="学科网 zxxk.com"/>
          <p:cNvPicPr>
            <a:picLocks noChangeAspect="1"/>
          </p:cNvPicPr>
          <p:nvPr/>
        </p:nvPicPr>
        <p:blipFill>
          <a:blip r:embed="rId16" r:link="rId1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 2" panose="05020102010507070707"/>
        <a:buChar char="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2"/>
        </a:buClr>
        <a:buSzPct val="50000"/>
        <a:buFont typeface="Wingdings 2" panose="05020102010507070707"/>
        <a:buChar char="³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3"/>
        </a:buClr>
        <a:buSzPct val="60000"/>
        <a:buFont typeface="Wingdings 2" panose="05020102010507070707"/>
        <a:buChar char="®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5"/>
        </a:buClr>
        <a:buSzPct val="45000"/>
        <a:buFont typeface="Wingdings 2" panose="05020102010507070707"/>
        <a:buChar char="¯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6"/>
        </a:buClr>
        <a:buFont typeface="Wingdings 2" panose="05020102010507070707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1" Type="http://schemas.openxmlformats.org/officeDocument/2006/relationships/tags" Target="../tags/tag4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image" Target="../media/image18.jpeg"/><Relationship Id="rId5" Type="http://schemas.openxmlformats.org/officeDocument/2006/relationships/tags" Target="../tags/tag43.xml"/><Relationship Id="rId4" Type="http://schemas.openxmlformats.org/officeDocument/2006/relationships/image" Target="../media/image17.png"/><Relationship Id="rId3" Type="http://schemas.openxmlformats.org/officeDocument/2006/relationships/tags" Target="../tags/tag42.xml"/><Relationship Id="rId2" Type="http://schemas.openxmlformats.org/officeDocument/2006/relationships/image" Target="../media/image16.jpe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tags" Target="../tags/tag49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image" Target="../media/image7.png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tags" Target="../tags/tag58.xml"/><Relationship Id="rId4" Type="http://schemas.openxmlformats.org/officeDocument/2006/relationships/image" Target="../media/image19.png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tags" Target="../tags/tag6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4.xml"/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8.png"/><Relationship Id="rId2" Type="http://schemas.openxmlformats.org/officeDocument/2006/relationships/tags" Target="../tags/tag19.xml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7.png"/><Relationship Id="rId10" Type="http://schemas.openxmlformats.org/officeDocument/2006/relationships/tags" Target="../tags/tag25.xml"/><Relationship Id="rId1" Type="http://schemas.openxmlformats.org/officeDocument/2006/relationships/tags" Target="../tags/tag1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image" Target="../media/image12.jpeg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image" Target="../media/image11.jpeg"/><Relationship Id="rId2" Type="http://schemas.openxmlformats.org/officeDocument/2006/relationships/tags" Target="../tags/tag29.xml"/><Relationship Id="rId13" Type="http://schemas.openxmlformats.org/officeDocument/2006/relationships/slideLayout" Target="../slideLayouts/slideLayout13.xml"/><Relationship Id="rId12" Type="http://schemas.openxmlformats.org/officeDocument/2006/relationships/image" Target="../media/image7.png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大禹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99456" y="908720"/>
            <a:ext cx="9440891" cy="47221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7" y="28375"/>
            <a:ext cx="737266" cy="73726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83433" y="220037"/>
            <a:ext cx="236475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泸县龙维彬名师工作</a:t>
            </a:r>
            <a:r>
              <a:rPr lang="zh-CN" altLang="en-US" sz="1700" b="1" dirty="0" smtClean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室</a:t>
            </a:r>
            <a:endParaRPr lang="zh-CN" altLang="en-US" sz="1700" b="1" dirty="0">
              <a:solidFill>
                <a:srgbClr val="3366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635939" y="1267091"/>
          <a:ext cx="10770428" cy="4593304"/>
        </p:xfrm>
        <a:graphic>
          <a:graphicData uri="http://schemas.openxmlformats.org/drawingml/2006/table">
            <a:tbl>
              <a:tblPr/>
              <a:tblGrid>
                <a:gridCol w="1372856"/>
                <a:gridCol w="1295836"/>
                <a:gridCol w="1147732"/>
                <a:gridCol w="1152128"/>
                <a:gridCol w="3785652"/>
                <a:gridCol w="2016224"/>
              </a:tblGrid>
              <a:tr h="72984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朝代</a:t>
                      </a:r>
                      <a:endParaRPr lang="zh-CN" altLang="en-US" sz="24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建立</a:t>
                      </a:r>
                      <a:endParaRPr lang="en-US" altLang="zh-CN" sz="2400" b="1" dirty="0" smtClean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时间</a:t>
                      </a:r>
                      <a:endParaRPr lang="zh-CN" altLang="en-US" sz="24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建立</a:t>
                      </a:r>
                      <a:endParaRPr lang="en-US" altLang="zh-CN" sz="2400" b="1" dirty="0" smtClean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者</a:t>
                      </a:r>
                      <a:endParaRPr lang="zh-CN" altLang="en-US" sz="24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都城</a:t>
                      </a:r>
                      <a:endParaRPr lang="zh-CN" altLang="en-US" sz="24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统治措施</a:t>
                      </a:r>
                      <a:endParaRPr lang="zh-CN" altLang="en-US" sz="24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亡国之君</a:t>
                      </a:r>
                      <a:endParaRPr lang="zh-CN" altLang="en-US" sz="24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264"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夏朝</a:t>
                      </a:r>
                      <a:endParaRPr lang="zh-CN" altLang="en-US" sz="24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8645"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商朝</a:t>
                      </a:r>
                      <a:endParaRPr lang="zh-CN" altLang="en-US" sz="24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8435">
                <a:tc>
                  <a:txBody>
                    <a:bodyPr/>
                    <a:lstStyle/>
                    <a:p>
                      <a:pPr algn="ctr"/>
                      <a:endParaRPr lang="en-US" altLang="zh-CN" sz="2400" b="1" dirty="0" smtClean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西周</a:t>
                      </a:r>
                      <a:endParaRPr lang="zh-CN" altLang="en-US" sz="24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1847528" y="2359006"/>
            <a:ext cx="1296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约公元前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2070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37247" y="2528283"/>
            <a:ext cx="492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禹</a:t>
            </a:r>
            <a:endParaRPr lang="zh-CN" altLang="en-US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97624" y="2359006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阳城</a:t>
            </a:r>
            <a:endParaRPr lang="zh-CN" altLang="en-US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861867" y="2512894"/>
            <a:ext cx="25545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桀</a:t>
            </a:r>
            <a:endParaRPr lang="en-US" altLang="zh-CN" sz="20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66367" y="2205117"/>
            <a:ext cx="3138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征服南方三苗，修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筑城池，制定各种制度</a:t>
            </a: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；建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立军队，制定刑法，设置监狱。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912784" y="3448762"/>
            <a:ext cx="1165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约公元前</a:t>
            </a: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1600</a:t>
            </a: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575720" y="3734553"/>
            <a:ext cx="492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汤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751509" y="3351980"/>
            <a:ext cx="492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亳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597842" y="3461944"/>
            <a:ext cx="35224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①任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用贤才，发展农业、手工业和商业</a:t>
            </a: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；②设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置监狱，制定酷刑，加强对奴隶和平民的控制。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879606" y="3815870"/>
            <a:ext cx="25821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商纣</a:t>
            </a:r>
            <a:r>
              <a:rPr lang="zh-CN" altLang="en-US" sz="20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929116" y="4941168"/>
            <a:ext cx="11425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公元前</a:t>
            </a: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1046</a:t>
            </a: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111306" y="5064278"/>
            <a:ext cx="14157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周武</a:t>
            </a:r>
            <a:r>
              <a:rPr lang="zh-CN" altLang="en-US" sz="2400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</a:t>
            </a:r>
            <a:endParaRPr lang="en-US" altLang="zh-CN" sz="2400" dirty="0" smtClean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（姬发）</a:t>
            </a:r>
            <a:endParaRPr lang="zh-CN" altLang="en-US" sz="24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622090" y="5048643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镐京</a:t>
            </a:r>
            <a:endParaRPr lang="zh-CN" altLang="en-US" sz="24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411002" y="5095056"/>
            <a:ext cx="1107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分封制</a:t>
            </a:r>
            <a:endParaRPr lang="zh-CN" altLang="en-US" sz="24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936923" y="5156611"/>
            <a:ext cx="25010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周幽</a:t>
            </a:r>
            <a:r>
              <a:rPr lang="zh-CN" altLang="en-US" sz="2000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</a:t>
            </a:r>
            <a:endParaRPr lang="zh-CN" altLang="en-US" sz="20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1"/>
          <p:cNvSpPr txBox="1"/>
          <p:nvPr>
            <p:custDataLst>
              <p:tags r:id="rId1"/>
            </p:custDataLst>
          </p:nvPr>
        </p:nvSpPr>
        <p:spPr>
          <a:xfrm>
            <a:off x="1136461" y="723945"/>
            <a:ext cx="105131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022C56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公文小标宋" panose="02000500000000000000" charset="-122"/>
              </a:rPr>
              <a:t>读课文，完成下表</a:t>
            </a:r>
            <a:endParaRPr lang="zh-CN" altLang="en-US" sz="2800" dirty="0">
              <a:solidFill>
                <a:srgbClr val="022C56"/>
              </a:solidFill>
              <a:latin typeface="宋体" panose="02010600030101010101" pitchFamily="2" charset="-122"/>
              <a:ea typeface="宋体" panose="02010600030101010101" pitchFamily="2" charset="-122"/>
              <a:cs typeface="方正公文小标宋" panose="02000500000000000000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751509" y="4293095"/>
            <a:ext cx="492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殷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下箭头 4"/>
          <p:cNvSpPr/>
          <p:nvPr/>
        </p:nvSpPr>
        <p:spPr>
          <a:xfrm>
            <a:off x="4865365" y="3956592"/>
            <a:ext cx="264733" cy="2593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7" y="0"/>
            <a:ext cx="737266" cy="737266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839416" y="303675"/>
            <a:ext cx="236475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泸县龙维彬名师工作</a:t>
            </a:r>
            <a:r>
              <a:rPr lang="zh-CN" altLang="en-US" sz="1700" b="1" dirty="0" smtClean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室</a:t>
            </a:r>
            <a:endParaRPr lang="zh-CN" altLang="en-US" sz="1700" b="1" dirty="0">
              <a:solidFill>
                <a:srgbClr val="3366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200384" y="43452"/>
            <a:ext cx="7999092" cy="584775"/>
          </a:xfrm>
          <a:prstGeom prst="rect">
            <a:avLst/>
          </a:prstGeom>
          <a:solidFill>
            <a:srgbClr val="91AD73"/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二、国</a:t>
            </a:r>
            <a:r>
              <a:rPr lang="zh-CN" altLang="en-US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家更迭悟兴衰---夏商周的更替</a:t>
            </a:r>
            <a:endParaRPr lang="zh-CN" altLang="en-US" sz="32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 bwMode="auto">
          <a:xfrm>
            <a:off x="7875551" y="1793135"/>
            <a:ext cx="3317902" cy="2827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图片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630915" y="1949150"/>
            <a:ext cx="2781752" cy="254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4027193" y="1821691"/>
            <a:ext cx="3275254" cy="279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AutoShape 1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48426" y="2695431"/>
            <a:ext cx="578767" cy="563719"/>
          </a:xfrm>
          <a:prstGeom prst="rightArrow">
            <a:avLst>
              <a:gd name="adj1" fmla="val 50000"/>
              <a:gd name="adj2" fmla="val 40818"/>
            </a:avLst>
          </a:prstGeom>
          <a:solidFill>
            <a:srgbClr val="FF0000"/>
          </a:solidFill>
          <a:ln w="9525">
            <a:noFill/>
            <a:miter lim="800000"/>
          </a:ln>
          <a:effectLst>
            <a:prstShdw prst="shdw17" dist="17961" dir="2700000">
              <a:srgbClr val="2F4D71"/>
            </a:prstShdw>
          </a:effectLst>
        </p:spPr>
        <p:txBody>
          <a:bodyPr wrap="none" lIns="121829" tIns="60914" rIns="121829" bIns="60914" anchor="ctr"/>
          <a:lstStyle/>
          <a:p>
            <a:pPr defTabSz="608965"/>
            <a:endParaRPr lang="zh-CN" altLang="en-US">
              <a:latin typeface="Calibri" panose="020F0502020204030204" charset="0"/>
            </a:endParaRPr>
          </a:p>
        </p:txBody>
      </p:sp>
      <p:sp>
        <p:nvSpPr>
          <p:cNvPr id="27654" name="AutoShape 13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340782" y="2966633"/>
            <a:ext cx="534769" cy="509316"/>
          </a:xfrm>
          <a:prstGeom prst="rightArrow">
            <a:avLst>
              <a:gd name="adj1" fmla="val 50000"/>
              <a:gd name="adj2" fmla="val 40818"/>
            </a:avLst>
          </a:prstGeom>
          <a:solidFill>
            <a:srgbClr val="FF0000"/>
          </a:solidFill>
          <a:ln w="9525">
            <a:noFill/>
            <a:miter lim="800000"/>
          </a:ln>
          <a:effectLst>
            <a:prstShdw prst="shdw17" dist="17961" dir="2700000">
              <a:srgbClr val="2F4D71"/>
            </a:prstShdw>
          </a:effectLst>
        </p:spPr>
        <p:txBody>
          <a:bodyPr wrap="none" lIns="121829" tIns="60914" rIns="121829" bIns="60914" anchor="ctr"/>
          <a:lstStyle/>
          <a:p>
            <a:pPr defTabSz="608965"/>
            <a:endParaRPr lang="zh-CN" altLang="en-US">
              <a:latin typeface="Calibri" panose="020F050202020403020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7" y="0"/>
            <a:ext cx="737266" cy="73726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39416" y="303675"/>
            <a:ext cx="236475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泸县龙维彬名师工作</a:t>
            </a:r>
            <a:r>
              <a:rPr lang="zh-CN" altLang="en-US" sz="1700" b="1" dirty="0" smtClean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室</a:t>
            </a:r>
            <a:endParaRPr lang="zh-CN" altLang="en-US" sz="1700" b="1" dirty="0">
              <a:solidFill>
                <a:srgbClr val="3366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39616" y="696407"/>
            <a:ext cx="7917817" cy="584775"/>
          </a:xfrm>
          <a:prstGeom prst="rect">
            <a:avLst/>
          </a:prstGeom>
          <a:solidFill>
            <a:srgbClr val="91AD73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三、体</a:t>
            </a:r>
            <a:r>
              <a:rPr lang="zh-CN" altLang="en-US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制创新固国本</a:t>
            </a:r>
            <a:r>
              <a:rPr lang="zh-CN" altLang="en-US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---西周的分封制</a:t>
            </a:r>
            <a:endParaRPr lang="en-US" altLang="zh-CN" sz="32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  <p:bldP spid="276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695400" y="2708920"/>
            <a:ext cx="10873208" cy="216023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266700">
              <a:lnSpc>
                <a:spcPts val="4740"/>
              </a:lnSpc>
              <a:spcAft>
                <a:spcPct val="0"/>
              </a:spcAft>
            </a:pPr>
            <a:r>
              <a:rPr lang="en-US" altLang="zh-CN"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</a:t>
            </a:r>
            <a:r>
              <a:rPr lang="zh-CN" altLang="en-US"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西周分封制的目的、对象？</a:t>
            </a:r>
            <a:endParaRPr lang="en-US" altLang="zh-CN" sz="3200" kern="1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266700">
              <a:lnSpc>
                <a:spcPts val="4740"/>
              </a:lnSpc>
              <a:spcAft>
                <a:spcPct val="0"/>
              </a:spcAft>
            </a:pPr>
            <a:r>
              <a:rPr lang="en-US" altLang="zh-CN"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</a:t>
            </a:r>
            <a:r>
              <a:rPr lang="zh-CN" altLang="en-US"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被封者的权利和义务？</a:t>
            </a:r>
            <a:endParaRPr lang="en-US" altLang="zh-CN" sz="3200" kern="1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266700">
              <a:lnSpc>
                <a:spcPts val="4740"/>
              </a:lnSpc>
              <a:spcAft>
                <a:spcPct val="0"/>
              </a:spcAft>
            </a:pPr>
            <a:r>
              <a:rPr lang="en-US" altLang="zh-CN"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3.</a:t>
            </a:r>
            <a:r>
              <a:rPr lang="zh-CN" altLang="en-US"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分封制有何影响</a:t>
            </a:r>
            <a:r>
              <a:rPr lang="en-US" altLang="zh-CN"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?</a:t>
            </a:r>
            <a:endParaRPr lang="en-US" altLang="zh-CN" sz="3200" kern="1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911424" y="1844824"/>
            <a:ext cx="9649072" cy="792088"/>
          </a:xfrm>
          <a:prstGeom prst="rect">
            <a:avLst/>
          </a:prstGeom>
        </p:spPr>
        <p:txBody>
          <a:bodyPr vert="horz" rtlCol="0" anchor="ctr">
            <a:noAutofit/>
          </a:bodyPr>
          <a:lstStyle/>
          <a:p>
            <a:pPr algn="l">
              <a:lnSpc>
                <a:spcPts val="4000"/>
              </a:lnSpc>
              <a:spcBef>
                <a:spcPct val="0"/>
              </a:spcBef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读课文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西周的分封制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回答以下问题：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87488" y="1329633"/>
            <a:ext cx="1569660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00"/>
              </a:lnSpc>
              <a:spcBef>
                <a:spcPct val="0"/>
              </a:spcBef>
              <a:defRPr/>
            </a:pPr>
            <a:r>
              <a:rPr lang="zh-CN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  <a:cs typeface="宋体" panose="02010600030101010101" pitchFamily="2" charset="-122"/>
              </a:rPr>
              <a:t>动动脑</a:t>
            </a:r>
            <a:endParaRPr lang="en-US" altLang="zh-CN" sz="3600" b="1" dirty="0">
              <a:solidFill>
                <a:schemeClr val="tx1">
                  <a:lumMod val="95000"/>
                  <a:lumOff val="5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7" y="0"/>
            <a:ext cx="737266" cy="73726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39416" y="303675"/>
            <a:ext cx="236475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泸县龙维彬名师工作</a:t>
            </a:r>
            <a:r>
              <a:rPr lang="zh-CN" altLang="en-US" sz="1700" b="1" dirty="0" smtClean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室</a:t>
            </a:r>
            <a:endParaRPr lang="zh-CN" altLang="en-US" sz="1700" b="1" dirty="0">
              <a:solidFill>
                <a:srgbClr val="3366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287688" y="164903"/>
            <a:ext cx="7704856" cy="584775"/>
          </a:xfrm>
          <a:prstGeom prst="rect">
            <a:avLst/>
          </a:prstGeom>
          <a:solidFill>
            <a:srgbClr val="91AD73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三、体</a:t>
            </a:r>
            <a:r>
              <a:rPr lang="zh-CN" altLang="en-US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制创新固国本</a:t>
            </a:r>
            <a:r>
              <a:rPr lang="zh-CN" altLang="en-US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---西周的分封制</a:t>
            </a:r>
            <a:endParaRPr lang="en-US" altLang="zh-CN" sz="32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519935" y="4149080"/>
            <a:ext cx="5679053" cy="954107"/>
          </a:xfrm>
          <a:prstGeom prst="rect">
            <a:avLst/>
          </a:prstGeom>
          <a:noFill/>
          <a:ln w="31750" cmpd="sng">
            <a:solidFill>
              <a:schemeClr val="accent6">
                <a:lumMod val="50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宋刻本秀楷简体" panose="02000000000000000000" charset="-122"/>
                <a:ea typeface="方正宋刻本秀楷简体" panose="02000000000000000000" charset="-122"/>
                <a:cs typeface="方正宋刻本秀楷简体" panose="02000000000000000000" charset="-122"/>
              </a:rPr>
              <a:t>“</a:t>
            </a: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宋刻本秀楷简体" panose="02000000000000000000" charset="-122"/>
                <a:ea typeface="方正宋刻本秀楷简体" panose="02000000000000000000" charset="-122"/>
                <a:cs typeface="方正宋刻本秀楷简体" panose="02000000000000000000" charset="-122"/>
              </a:rPr>
              <a:t>周公兼制天下，立七十一国，姬姓独居五十三人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宋刻本秀楷简体" panose="02000000000000000000" charset="-122"/>
                <a:ea typeface="方正宋刻本秀楷简体" panose="02000000000000000000" charset="-122"/>
                <a:cs typeface="方正宋刻本秀楷简体" panose="02000000000000000000" charset="-122"/>
              </a:rPr>
              <a:t>”</a:t>
            </a:r>
            <a:r>
              <a:rPr lang="en-US" altLang="zh-CN" sz="2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宋刻本秀楷简体" panose="02000000000000000000" charset="-122"/>
                <a:ea typeface="方正宋刻本秀楷简体" panose="02000000000000000000" charset="-122"/>
                <a:cs typeface="方正宋刻本秀楷简体" panose="02000000000000000000" charset="-122"/>
                <a:sym typeface="+mn-ea"/>
              </a:rPr>
              <a:t>——《</a:t>
            </a:r>
            <a:r>
              <a:rPr lang="en-US" altLang="zh-CN" sz="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宋刻本秀楷简体" panose="02000000000000000000" charset="-122"/>
                <a:ea typeface="方正宋刻本秀楷简体" panose="02000000000000000000" charset="-122"/>
                <a:cs typeface="方正宋刻本秀楷简体" panose="02000000000000000000" charset="-122"/>
                <a:sym typeface="+mn-ea"/>
              </a:rPr>
              <a:t>荀子·儒效</a:t>
            </a:r>
            <a:r>
              <a:rPr lang="en-US" altLang="zh-CN" sz="2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宋刻本秀楷简体" panose="02000000000000000000" charset="-122"/>
                <a:ea typeface="方正宋刻本秀楷简体" panose="02000000000000000000" charset="-122"/>
                <a:cs typeface="方正宋刻本秀楷简体" panose="02000000000000000000" charset="-122"/>
                <a:sym typeface="+mn-ea"/>
              </a:rPr>
              <a:t>》</a:t>
            </a:r>
            <a:endParaRPr kumimoji="0" lang="en-US" altLang="zh-CN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宋刻本秀楷简体" panose="02000000000000000000" charset="-122"/>
              <a:ea typeface="方正宋刻本秀楷简体" panose="02000000000000000000" charset="-122"/>
              <a:cs typeface="方正宋刻本秀楷简体" panose="020000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519936" y="2786844"/>
            <a:ext cx="6048672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二字元煜臣拙宋简" panose="02010604000000000000" charset="-122"/>
                <a:ea typeface="二字元煜臣拙宋简" panose="02010604000000000000" charset="-122"/>
                <a:cs typeface="江西拙楷" panose="02010600040101010101" charset="-122"/>
              </a:rPr>
              <a:t>分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二字元煜臣拙宋简" panose="02010604000000000000" charset="-122"/>
                <a:ea typeface="二字元煜臣拙宋简" panose="02010604000000000000" charset="-122"/>
                <a:cs typeface="江西拙楷" panose="02010600040101010101" charset="-122"/>
              </a:rPr>
              <a:t>封对象：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二字元煜臣拙宋简" panose="02010604000000000000" charset="-122"/>
                <a:ea typeface="二字元煜臣拙宋简" panose="02010604000000000000" charset="-122"/>
                <a:cs typeface="江西拙楷" panose="02010600040101010101" charset="-122"/>
              </a:rPr>
              <a:t>根据血缘关</a:t>
            </a:r>
            <a:r>
              <a:rPr lang="zh-CN" altLang="en-US" sz="2800" b="1" dirty="0">
                <a:solidFill>
                  <a:srgbClr val="FF0000"/>
                </a:solidFill>
                <a:latin typeface="二字元煜臣拙宋简" panose="02010604000000000000" charset="-122"/>
                <a:ea typeface="二字元煜臣拙宋简" panose="02010604000000000000" charset="-122"/>
                <a:cs typeface="江西拙楷" panose="02010600040101010101" charset="-122"/>
              </a:rPr>
              <a:t>系远近和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二字元煜臣拙宋简" panose="02010604000000000000" charset="-122"/>
                <a:ea typeface="二字元煜臣拙宋简" panose="02010604000000000000" charset="-122"/>
                <a:cs typeface="江西拙楷" panose="02010600040101010101" charset="-122"/>
              </a:rPr>
              <a:t>功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二字元煜臣拙宋简" panose="02010604000000000000" charset="-122"/>
                <a:ea typeface="二字元煜臣拙宋简" panose="02010604000000000000" charset="-122"/>
                <a:cs typeface="江西拙楷" panose="02010600040101010101" charset="-122"/>
              </a:rPr>
              <a:t>劳大小，将宗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二字元煜臣拙宋简" panose="02010604000000000000" charset="-122"/>
                <a:ea typeface="二字元煜臣拙宋简" panose="02010604000000000000" charset="-122"/>
                <a:cs typeface="江西拙楷" panose="02010600040101010101" charset="-122"/>
              </a:rPr>
              <a:t>亲和功</a:t>
            </a:r>
            <a:r>
              <a:rPr lang="zh-CN" altLang="en-US" sz="2800" b="1" dirty="0">
                <a:solidFill>
                  <a:srgbClr val="FF0000"/>
                </a:solidFill>
                <a:latin typeface="二字元煜臣拙宋简" panose="02010604000000000000" charset="-122"/>
                <a:ea typeface="二字元煜臣拙宋简" panose="02010604000000000000" charset="-122"/>
                <a:cs typeface="江西拙楷" panose="02010600040101010101" charset="-122"/>
              </a:rPr>
              <a:t>臣分</a:t>
            </a:r>
            <a:r>
              <a:rPr lang="zh-CN" altLang="en-US" sz="2800" b="1" dirty="0" smtClean="0">
                <a:solidFill>
                  <a:srgbClr val="FF0000"/>
                </a:solidFill>
                <a:latin typeface="二字元煜臣拙宋简" panose="02010604000000000000" charset="-122"/>
                <a:ea typeface="二字元煜臣拙宋简" panose="02010604000000000000" charset="-122"/>
                <a:cs typeface="江西拙楷" panose="02010600040101010101" charset="-122"/>
              </a:rPr>
              <a:t>封到各地。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二字元煜臣拙宋简" panose="02010604000000000000" charset="-122"/>
              <a:ea typeface="二字元煜臣拙宋简" panose="02010604000000000000" charset="-122"/>
              <a:cs typeface="江西拙楷" panose="02010600040101010101" charset="-122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35360" y="1912973"/>
          <a:ext cx="5040560" cy="323080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bg1"/>
                  </a:outerShdw>
                </a:effectLst>
                <a:tableStyleId>{5C22544A-7EE6-4342-B048-85BDC9FD1C3A}</a:tableStyleId>
              </a:tblPr>
              <a:tblGrid>
                <a:gridCol w="876085"/>
                <a:gridCol w="1593537"/>
                <a:gridCol w="1418810"/>
                <a:gridCol w="1152128"/>
              </a:tblGrid>
              <a:tr h="43204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诸侯国</a:t>
                      </a:r>
                      <a:endParaRPr lang="zh-CN" altLang="en-US" sz="1800" b="0" dirty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与王室关系</a:t>
                      </a:r>
                      <a:endParaRPr lang="zh-CN" altLang="en-US" sz="1800" b="0" dirty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地理位置</a:t>
                      </a:r>
                      <a:endParaRPr lang="zh-CN" altLang="en-US" sz="1800" b="0" dirty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经济状况</a:t>
                      </a:r>
                      <a:endParaRPr lang="zh-CN" altLang="en-US" sz="1800" b="0" dirty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64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晋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宗亲（同姓）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今山西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较富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664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卫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宗亲（同姓）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今河南北部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较富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664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鲁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宗亲（同姓）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今山东南部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富裕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664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燕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宗亲（同姓）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今北京一带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贫瘠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664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齐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功臣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今山东北部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富裕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4664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宋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商朝后裔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今河南南部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贫瘠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7" y="0"/>
            <a:ext cx="737266" cy="73726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839416" y="303675"/>
            <a:ext cx="236475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泸县龙维彬名师工作</a:t>
            </a:r>
            <a:r>
              <a:rPr lang="zh-CN" altLang="en-US" sz="1700" b="1" dirty="0" smtClean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室</a:t>
            </a:r>
            <a:endParaRPr lang="zh-CN" altLang="en-US" sz="1700" b="1" dirty="0">
              <a:solidFill>
                <a:srgbClr val="3366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04166" y="188258"/>
            <a:ext cx="7632848" cy="584775"/>
          </a:xfrm>
          <a:prstGeom prst="rect">
            <a:avLst/>
          </a:prstGeom>
          <a:solidFill>
            <a:srgbClr val="91AD73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三、体</a:t>
            </a:r>
            <a:r>
              <a:rPr lang="zh-CN" altLang="en-US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制创新固国本</a:t>
            </a:r>
            <a:r>
              <a:rPr lang="zh-CN" altLang="en-US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---西周的分封制</a:t>
            </a:r>
            <a:endParaRPr lang="en-US" altLang="zh-CN" sz="32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楷体" panose="02010609060101010101" charset="-122"/>
            </a:endParaRPr>
          </a:p>
        </p:txBody>
      </p:sp>
      <p:sp>
        <p:nvSpPr>
          <p:cNvPr id="14" name="文本框 3"/>
          <p:cNvSpPr txBox="1"/>
          <p:nvPr>
            <p:custDataLst>
              <p:tags r:id="rId5"/>
            </p:custDataLst>
          </p:nvPr>
        </p:nvSpPr>
        <p:spPr>
          <a:xfrm>
            <a:off x="5519935" y="980728"/>
            <a:ext cx="4702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1.</a:t>
            </a:r>
            <a:r>
              <a:rPr lang="zh-CN" altLang="en-US" sz="32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分封制的目的、对象</a:t>
            </a:r>
            <a:endParaRPr lang="zh-CN" altLang="en-US" sz="32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文本框 8"/>
          <p:cNvSpPr txBox="1"/>
          <p:nvPr>
            <p:custDataLst>
              <p:tags r:id="rId6"/>
            </p:custDataLst>
          </p:nvPr>
        </p:nvSpPr>
        <p:spPr>
          <a:xfrm>
            <a:off x="5537448" y="1700808"/>
            <a:ext cx="5165604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二字元煜臣拙宋简" panose="02010604000000000000" charset="-122"/>
                <a:ea typeface="二字元煜臣拙宋简" panose="02010604000000000000" charset="-122"/>
                <a:cs typeface="江西拙楷" panose="02010600040101010101" charset="-122"/>
              </a:rPr>
              <a:t>目的：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二字元煜臣拙宋简" panose="02010604000000000000" charset="-122"/>
                <a:ea typeface="二字元煜臣拙宋简" panose="02010604000000000000" charset="-122"/>
                <a:cs typeface="江西拙楷" panose="02010600040101010101" charset="-122"/>
              </a:rPr>
              <a:t>稳定周初的政治形势，巩固疆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二字元煜臣拙宋简" panose="02010604000000000000" charset="-122"/>
                <a:ea typeface="二字元煜臣拙宋简" panose="02010604000000000000" charset="-122"/>
                <a:cs typeface="江西拙楷" panose="02010600040101010101" charset="-122"/>
              </a:rPr>
              <a:t>土。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二字元煜臣拙宋简" panose="02010604000000000000" charset="-122"/>
              <a:ea typeface="二字元煜臣拙宋简" panose="02010604000000000000" charset="-122"/>
              <a:cs typeface="江西拙楷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4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5447928" y="2276872"/>
            <a:ext cx="571209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二字元煜臣拙宋简" panose="02010604000000000000" charset="-122"/>
                <a:ea typeface="二字元煜臣拙宋简" panose="02010604000000000000" charset="-122"/>
                <a:cs typeface="江西拙楷" panose="02010600040101010101" charset="-122"/>
                <a:sym typeface="+mn-ea"/>
              </a:rPr>
              <a:t>周</a:t>
            </a:r>
            <a:r>
              <a:rPr lang="zh-CN" altLang="en-US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二字元煜臣拙宋简" panose="02010604000000000000" charset="-122"/>
                <a:ea typeface="二字元煜臣拙宋简" panose="02010604000000000000" charset="-122"/>
                <a:cs typeface="江西拙楷" panose="02010600040101010101" charset="-122"/>
                <a:sym typeface="+mn-ea"/>
              </a:rPr>
              <a:t>王授</a:t>
            </a:r>
            <a:r>
              <a:rPr lang="zh-CN" altLang="en-US" sz="2800" b="1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二字元煜臣拙宋简" panose="02010604000000000000" charset="-122"/>
                <a:ea typeface="二字元煜臣拙宋简" panose="02010604000000000000" charset="-122"/>
                <a:cs typeface="江西拙楷" panose="02010600040101010101" charset="-122"/>
                <a:sym typeface="+mn-ea"/>
              </a:rPr>
              <a:t>予他们管</a:t>
            </a:r>
            <a:r>
              <a:rPr lang="zh-CN" altLang="en-US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二字元煜臣拙宋简" panose="02010604000000000000" charset="-122"/>
                <a:ea typeface="二字元煜臣拙宋简" panose="02010604000000000000" charset="-122"/>
                <a:cs typeface="江西拙楷" panose="02010600040101010101" charset="-122"/>
                <a:sym typeface="+mn-ea"/>
              </a:rPr>
              <a:t>理土地和人民的权力，建立诸侯国。受封者可以在自己的封地内进行再分封。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二字元煜臣拙宋简" panose="02010604000000000000" charset="-122"/>
              <a:ea typeface="二字元煜臣拙宋简" panose="02010604000000000000" charset="-122"/>
              <a:cs typeface="江西拙楷" panose="02010600040101010101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407369" y="4539977"/>
            <a:ext cx="471214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二字元煜臣拙宋简" panose="02010604000000000000" charset="-122"/>
                <a:ea typeface="二字元煜臣拙宋简" panose="02010604000000000000" charset="-122"/>
                <a:cs typeface="江西拙楷" panose="02010600040101010101" charset="-122"/>
                <a:sym typeface="+mn-ea"/>
              </a:rPr>
              <a:t>   层</a:t>
            </a:r>
            <a:r>
              <a:rPr lang="zh-CN" altLang="en-US" sz="24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二字元煜臣拙宋简" panose="02010604000000000000" charset="-122"/>
                <a:ea typeface="二字元煜臣拙宋简" panose="02010604000000000000" charset="-122"/>
                <a:cs typeface="江西拙楷" panose="02010600040101010101" charset="-122"/>
                <a:sym typeface="+mn-ea"/>
              </a:rPr>
              <a:t>层分封</a:t>
            </a:r>
            <a:r>
              <a:rPr lang="zh-CN" altLang="en-US" sz="2400" b="1" dirty="0">
                <a:solidFill>
                  <a:prstClr val="black"/>
                </a:solidFill>
                <a:latin typeface="二字元煜臣拙宋简" panose="02010604000000000000" charset="-122"/>
                <a:ea typeface="二字元煜臣拙宋简" panose="02010604000000000000" charset="-122"/>
                <a:cs typeface="江西拙楷" panose="02010600040101010101" charset="-122"/>
                <a:sym typeface="+mn-ea"/>
              </a:rPr>
              <a:t>，等级森</a:t>
            </a:r>
            <a:r>
              <a:rPr lang="zh-CN" altLang="en-US" sz="2400" b="1" dirty="0" smtClean="0">
                <a:solidFill>
                  <a:prstClr val="black"/>
                </a:solidFill>
                <a:latin typeface="二字元煜臣拙宋简" panose="02010604000000000000" charset="-122"/>
                <a:ea typeface="二字元煜臣拙宋简" panose="02010604000000000000" charset="-122"/>
                <a:cs typeface="江西拙楷" panose="02010600040101010101" charset="-122"/>
                <a:sym typeface="+mn-ea"/>
              </a:rPr>
              <a:t>严。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确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立了周王朝的社会等级制度“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分封制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”。周代的贵族等级分为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天子、诸侯、卿大夫、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士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二字元煜臣拙宋简" panose="02010604000000000000" charset="-122"/>
              <a:ea typeface="二字元煜臣拙宋简" panose="02010604000000000000" charset="-122"/>
              <a:cs typeface="江西拙楷" panose="02010600040101010101" charset="-122"/>
              <a:sym typeface="+mn-ea"/>
            </a:endParaRPr>
          </a:p>
        </p:txBody>
      </p:sp>
      <p:sp>
        <p:nvSpPr>
          <p:cNvPr id="21" name="文本框 6"/>
          <p:cNvSpPr txBox="1"/>
          <p:nvPr>
            <p:custDataLst>
              <p:tags r:id="rId3"/>
            </p:custDataLst>
          </p:nvPr>
        </p:nvSpPr>
        <p:spPr>
          <a:xfrm>
            <a:off x="5579741" y="4581128"/>
            <a:ext cx="571209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二字元煜臣拙宋简" panose="02010604000000000000" charset="-122"/>
                <a:ea typeface="二字元煜臣拙宋简" panose="02010604000000000000" charset="-122"/>
                <a:cs typeface="江西拙楷" panose="02010600040101010101" charset="-122"/>
                <a:sym typeface="+mn-ea"/>
              </a:rPr>
              <a:t>向周王进献贡物，服从周王调兵。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二字元煜臣拙宋简" panose="02010604000000000000" charset="-122"/>
              <a:ea typeface="二字元煜臣拙宋简" panose="02010604000000000000" charset="-122"/>
              <a:cs typeface="江西拙楷" panose="02010600040101010101" charset="-122"/>
              <a:sym typeface="+mn-ea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60554" y="1020519"/>
            <a:ext cx="4205770" cy="3530778"/>
            <a:chOff x="6712554" y="1119534"/>
            <a:chExt cx="5182075" cy="4135616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/>
            <a:srcRect l="7093" b="11290"/>
            <a:stretch>
              <a:fillRect/>
            </a:stretch>
          </p:blipFill>
          <p:spPr bwMode="auto">
            <a:xfrm>
              <a:off x="6712554" y="1119534"/>
              <a:ext cx="5182075" cy="3801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矩形 23"/>
            <p:cNvSpPr/>
            <p:nvPr/>
          </p:nvSpPr>
          <p:spPr>
            <a:xfrm>
              <a:off x="7448485" y="4863516"/>
              <a:ext cx="2626027" cy="391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 smtClean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西周等级示意图</a:t>
              </a:r>
              <a:endParaRPr lang="zh-CN" altLang="en-US" dirty="0"/>
            </a:p>
          </p:txBody>
        </p:sp>
      </p:grpSp>
      <p:sp>
        <p:nvSpPr>
          <p:cNvPr id="14" name="文本框 5"/>
          <p:cNvSpPr txBox="1"/>
          <p:nvPr>
            <p:custDataLst>
              <p:tags r:id="rId5"/>
            </p:custDataLst>
          </p:nvPr>
        </p:nvSpPr>
        <p:spPr>
          <a:xfrm>
            <a:off x="5601962" y="1020519"/>
            <a:ext cx="4702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2.</a:t>
            </a:r>
            <a:r>
              <a:rPr lang="zh-CN" altLang="en-US" sz="32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被</a:t>
            </a:r>
            <a:r>
              <a: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封</a:t>
            </a:r>
            <a:r>
              <a:rPr lang="zh-CN" altLang="en-US" sz="32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者的权</a:t>
            </a:r>
            <a:r>
              <a: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rPr>
              <a:t>利</a:t>
            </a:r>
            <a:r>
              <a:rPr lang="zh-CN" altLang="en-US" sz="32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与义务</a:t>
            </a:r>
            <a:endParaRPr lang="zh-CN" altLang="en-US" sz="32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119508" y="1605294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二字元煜臣拙宋简" panose="02010604000000000000" charset="-122"/>
                <a:ea typeface="二字元煜臣拙宋简" panose="02010604000000000000" charset="-122"/>
                <a:cs typeface="江西拙楷" panose="02010600040101010101" charset="-122"/>
                <a:sym typeface="+mn-ea"/>
              </a:rPr>
              <a:t>权利：</a:t>
            </a:r>
            <a:endParaRPr lang="zh-CN" altLang="en-US" sz="2800" b="1" dirty="0"/>
          </a:p>
        </p:txBody>
      </p:sp>
      <p:sp>
        <p:nvSpPr>
          <p:cNvPr id="16" name="矩形 15"/>
          <p:cNvSpPr/>
          <p:nvPr/>
        </p:nvSpPr>
        <p:spPr>
          <a:xfrm>
            <a:off x="5119509" y="3946019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二字元煜臣拙宋简" panose="02010604000000000000" charset="-122"/>
                <a:ea typeface="二字元煜臣拙宋简" panose="02010604000000000000" charset="-122"/>
                <a:cs typeface="江西拙楷" panose="02010600040101010101" charset="-122"/>
                <a:sym typeface="+mn-ea"/>
              </a:rPr>
              <a:t>义务：</a:t>
            </a:r>
            <a:endParaRPr lang="zh-CN" altLang="en-US" sz="2800" b="1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7" y="0"/>
            <a:ext cx="737266" cy="73726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839416" y="303675"/>
            <a:ext cx="236475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泸县龙维彬名师工作</a:t>
            </a:r>
            <a:r>
              <a:rPr lang="zh-CN" altLang="en-US" sz="1700" b="1" dirty="0" smtClean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室</a:t>
            </a:r>
            <a:endParaRPr lang="zh-CN" altLang="en-US" sz="1700" b="1" dirty="0">
              <a:solidFill>
                <a:srgbClr val="3366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226935" y="275493"/>
            <a:ext cx="8064896" cy="584775"/>
          </a:xfrm>
          <a:prstGeom prst="rect">
            <a:avLst/>
          </a:prstGeom>
          <a:solidFill>
            <a:srgbClr val="91AD73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三、体</a:t>
            </a:r>
            <a:r>
              <a:rPr lang="zh-CN" altLang="en-US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制创新固国本</a:t>
            </a:r>
            <a:r>
              <a:rPr lang="zh-CN" altLang="en-US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---西周的分封制</a:t>
            </a:r>
            <a:endParaRPr lang="en-US" altLang="zh-CN" sz="32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21" grpId="0" animBg="1"/>
      <p:bldP spid="14" grpId="0"/>
      <p:bldP spid="2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703511" y="908720"/>
            <a:ext cx="66967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latin typeface="华文宋体" panose="02010600040101010101" charset="-122"/>
                <a:ea typeface="华文宋体" panose="02010600040101010101" charset="-122"/>
              </a:rPr>
              <a:t>3.</a:t>
            </a:r>
            <a:r>
              <a:rPr lang="zh-CN" altLang="en-US" sz="3200" b="1" dirty="0" smtClean="0">
                <a:latin typeface="华文宋体" panose="02010600040101010101" charset="-122"/>
                <a:ea typeface="华文宋体" panose="02010600040101010101" charset="-122"/>
              </a:rPr>
              <a:t>分</a:t>
            </a:r>
            <a:r>
              <a:rPr lang="zh-CN" altLang="en-US" sz="3200" b="1" dirty="0">
                <a:latin typeface="华文宋体" panose="02010600040101010101" charset="-122"/>
                <a:ea typeface="华文宋体" panose="02010600040101010101" charset="-122"/>
              </a:rPr>
              <a:t>封</a:t>
            </a:r>
            <a:r>
              <a:rPr lang="zh-CN" altLang="en-US" sz="3200" b="1" dirty="0" smtClean="0">
                <a:latin typeface="华文宋体" panose="02010600040101010101" charset="-122"/>
                <a:ea typeface="华文宋体" panose="02010600040101010101" charset="-122"/>
              </a:rPr>
              <a:t>制的影响</a:t>
            </a:r>
            <a:endParaRPr lang="zh-CN" altLang="en-US" sz="3200" dirty="0">
              <a:latin typeface="千图雪花体" panose="00000500000000000000" charset="-122"/>
              <a:ea typeface="千图雪花体" panose="000005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415480" y="2060848"/>
            <a:ext cx="8514129" cy="9900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base">
              <a:lnSpc>
                <a:spcPts val="3500"/>
              </a:lnSpc>
              <a:buClrTx/>
              <a:buSzTx/>
              <a:buFontTx/>
              <a:defRPr/>
            </a:pPr>
            <a:r>
              <a:rPr lang="zh-CN" altLang="en-US" sz="2400" b="1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方正宋刻本秀楷简体" panose="02000000000000000000" charset="-122"/>
                <a:sym typeface="+mn-ea"/>
              </a:rPr>
              <a:t>材料一：</a:t>
            </a:r>
            <a:r>
              <a:rPr lang="zh-CN" altLang="en-US" sz="2400" b="1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方正宋刻本秀楷简体" panose="02000000000000000000" charset="-122"/>
                <a:sym typeface="+mn-ea"/>
              </a:rPr>
              <a:t>普天之下，莫非王土；率土之滨，莫非王臣。</a:t>
            </a: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方正宋刻本秀楷简体" panose="02000000000000000000" charset="-122"/>
            </a:endParaRPr>
          </a:p>
          <a:p>
            <a:pPr algn="r" fontAlgn="base">
              <a:lnSpc>
                <a:spcPts val="3500"/>
              </a:lnSpc>
              <a:buClrTx/>
              <a:buSzTx/>
              <a:buFontTx/>
              <a:defRPr/>
            </a:pPr>
            <a:r>
              <a:rPr lang="zh-CN" altLang="en-US" sz="2400" b="1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方正宋刻本秀楷简体" panose="02000000000000000000" charset="-122"/>
                <a:sym typeface="+mn-ea"/>
              </a:rPr>
              <a:t>        </a:t>
            </a:r>
            <a:r>
              <a:rPr lang="en-US" altLang="zh-CN" sz="2400" b="1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方正宋刻本秀楷简体" panose="02000000000000000000" charset="-122"/>
                <a:sym typeface="+mn-ea"/>
              </a:rPr>
              <a:t> </a:t>
            </a:r>
            <a:r>
              <a:rPr lang="en-US" altLang="zh-CN" sz="2400" b="1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方正宋刻本秀楷简体" panose="02000000000000000000" charset="-122"/>
                <a:sym typeface="+mn-ea"/>
              </a:rPr>
              <a:t>——</a:t>
            </a:r>
            <a:r>
              <a:rPr lang="zh-CN" altLang="en-US" sz="2400" b="1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方正宋刻本秀楷简体" panose="02000000000000000000" charset="-122"/>
                <a:sym typeface="+mn-ea"/>
              </a:rPr>
              <a:t>《诗经</a:t>
            </a:r>
            <a:r>
              <a:rPr lang="zh-CN" altLang="en-US" sz="2400" b="1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方正宋刻本秀楷简体" panose="02000000000000000000" charset="-122"/>
                <a:ea typeface="方正宋刻本秀楷简体" panose="02000000000000000000" charset="-122"/>
                <a:cs typeface="方正宋刻本秀楷简体" panose="02000000000000000000" charset="-122"/>
                <a:sym typeface="+mn-ea"/>
              </a:rPr>
              <a:t>》</a:t>
            </a:r>
            <a:endParaRPr lang="zh-CN" altLang="en-US" sz="2400" b="1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方正宋刻本秀楷简体" panose="02000000000000000000" charset="-122"/>
              <a:ea typeface="方正宋刻本秀楷简体" panose="02000000000000000000" charset="-122"/>
              <a:cs typeface="方正宋刻本秀楷简体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121251" y="3191749"/>
            <a:ext cx="7999085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 smtClean="0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①</a:t>
            </a:r>
            <a:r>
              <a:rPr lang="zh-CN" altLang="en-US" sz="2800" dirty="0" smtClean="0">
                <a:solidFill>
                  <a:srgbClr val="C00000"/>
                </a:solidFill>
                <a:latin typeface="苏新诗古印宋简" panose="02010609000101010101" charset="-122"/>
                <a:ea typeface="苏新诗古印宋简" panose="02010609000101010101" charset="-122"/>
                <a:sym typeface="+mn-ea"/>
              </a:rPr>
              <a:t>作用：</a:t>
            </a:r>
            <a:r>
              <a:rPr lang="zh-CN" altLang="en-US" sz="2800" b="1" dirty="0" smtClean="0">
                <a:solidFill>
                  <a:srgbClr val="FF0000"/>
                </a:solidFill>
                <a:latin typeface="苏新诗古印宋简" panose="02010609000101010101" charset="-122"/>
                <a:ea typeface="苏新诗古印宋简" panose="02010609000101010101" charset="-122"/>
                <a:sym typeface="+mn-ea"/>
              </a:rPr>
              <a:t>保证了周王朝对地方的控制，稳定了政局，扩大了统治范</a:t>
            </a:r>
            <a:r>
              <a:rPr lang="zh-CN" altLang="en-US" sz="2800" b="1" dirty="0">
                <a:solidFill>
                  <a:srgbClr val="FF0000"/>
                </a:solidFill>
                <a:latin typeface="苏新诗古印宋简" panose="02010609000101010101" charset="-122"/>
                <a:ea typeface="苏新诗古印宋简" panose="02010609000101010101" charset="-122"/>
                <a:sym typeface="+mn-ea"/>
              </a:rPr>
              <a:t>围</a:t>
            </a:r>
            <a:r>
              <a:rPr lang="zh-CN" altLang="en-US" sz="2800" b="1" dirty="0" smtClean="0">
                <a:solidFill>
                  <a:srgbClr val="C00000"/>
                </a:solidFill>
                <a:latin typeface="苏新诗古印宋简" panose="02010609000101010101" charset="-122"/>
                <a:ea typeface="苏新诗古印宋简" panose="02010609000101010101" charset="-122"/>
                <a:sym typeface="+mn-ea"/>
              </a:rPr>
              <a:t>。</a:t>
            </a:r>
            <a:endParaRPr lang="zh-CN" altLang="en-US" sz="2800" b="1" dirty="0">
              <a:solidFill>
                <a:srgbClr val="C00000"/>
              </a:solidFill>
              <a:latin typeface="苏新诗古印宋简" panose="02010609000101010101" charset="-122"/>
              <a:ea typeface="苏新诗古印宋简" panose="02010609000101010101" charset="-122"/>
              <a:sym typeface="+mn-ea"/>
            </a:endParaRPr>
          </a:p>
        </p:txBody>
      </p:sp>
      <p:sp>
        <p:nvSpPr>
          <p:cNvPr id="7" name="文本框 5"/>
          <p:cNvSpPr txBox="1"/>
          <p:nvPr>
            <p:custDataLst>
              <p:tags r:id="rId4"/>
            </p:custDataLst>
          </p:nvPr>
        </p:nvSpPr>
        <p:spPr>
          <a:xfrm>
            <a:off x="1142582" y="4385768"/>
            <a:ext cx="7956421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 smtClean="0">
                <a:solidFill>
                  <a:srgbClr val="C00000"/>
                </a:solidFill>
                <a:latin typeface="华文宋体" panose="02010600040101010101" charset="-122"/>
                <a:ea typeface="华文宋体" panose="02010600040101010101" charset="-122"/>
                <a:sym typeface="+mn-ea"/>
              </a:rPr>
              <a:t>②</a:t>
            </a:r>
            <a:r>
              <a:rPr lang="zh-CN" altLang="en-US" sz="2800" dirty="0" smtClean="0">
                <a:solidFill>
                  <a:srgbClr val="C00000"/>
                </a:solidFill>
                <a:latin typeface="苏新诗古印宋简" panose="02010609000101010101" charset="-122"/>
                <a:ea typeface="苏新诗古印宋简" panose="02010609000101010101" charset="-122"/>
                <a:sym typeface="+mn-ea"/>
              </a:rPr>
              <a:t>弊端：</a:t>
            </a:r>
            <a:r>
              <a:rPr lang="zh-CN" altLang="en-US" sz="2800" b="1" dirty="0" smtClean="0">
                <a:solidFill>
                  <a:srgbClr val="FF0000"/>
                </a:solidFill>
                <a:latin typeface="苏新诗古印宋简" panose="02010609000101010101" charset="-122"/>
                <a:ea typeface="苏新诗古印宋简" panose="02010609000101010101" charset="-122"/>
                <a:sym typeface="+mn-ea"/>
              </a:rPr>
              <a:t>诸侯具有较大的独立性，后来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诸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侯实力壮大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，严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重威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胁周王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朝统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治。</a:t>
            </a:r>
            <a:endParaRPr lang="en-US" altLang="zh-CN" sz="2800" b="1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7" y="0"/>
            <a:ext cx="737266" cy="73726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39416" y="303675"/>
            <a:ext cx="236475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泸县龙维彬名师工作</a:t>
            </a:r>
            <a:r>
              <a:rPr lang="zh-CN" altLang="en-US" sz="1700" b="1" dirty="0" smtClean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室</a:t>
            </a:r>
            <a:endParaRPr lang="zh-CN" altLang="en-US" sz="1700" b="1" dirty="0">
              <a:solidFill>
                <a:srgbClr val="3366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04756" y="188258"/>
            <a:ext cx="7993106" cy="584775"/>
          </a:xfrm>
          <a:prstGeom prst="rect">
            <a:avLst/>
          </a:prstGeom>
          <a:solidFill>
            <a:srgbClr val="91AD73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三、体</a:t>
            </a:r>
            <a:r>
              <a:rPr lang="zh-CN" altLang="en-US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制创新固国本</a:t>
            </a:r>
            <a:r>
              <a:rPr lang="zh-CN" altLang="en-US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---西周的分封</a:t>
            </a: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制</a:t>
            </a:r>
            <a:endParaRPr lang="en-US" altLang="zh-CN" sz="32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95265" y="1470710"/>
            <a:ext cx="4955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方正宋刻本秀楷简体" panose="02000000000000000000" charset="-122"/>
                <a:sym typeface="+mn-ea"/>
              </a:rPr>
              <a:t> 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方正宋刻本秀楷简体" panose="02000000000000000000" charset="-122"/>
                <a:sym typeface="+mn-ea"/>
              </a:rPr>
              <a:t>读材料，分析分封制的作用？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23792" y="620688"/>
            <a:ext cx="2692423" cy="584775"/>
          </a:xfrm>
          <a:prstGeom prst="rect">
            <a:avLst/>
          </a:prstGeom>
          <a:solidFill>
            <a:srgbClr val="91AD73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课堂小结</a:t>
            </a:r>
            <a:endParaRPr lang="zh-CN" altLang="en-US" sz="32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67608" y="1926095"/>
            <a:ext cx="4843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夏商周的更替</a:t>
            </a:r>
            <a:endParaRPr lang="zh-CN" altLang="en-US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46895" y="1664204"/>
            <a:ext cx="4392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zh-CN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夏</a:t>
            </a:r>
            <a:r>
              <a:rPr lang="zh-CN" altLang="zh-CN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朝的建立与家天下</a:t>
            </a:r>
            <a:endParaRPr lang="zh-CN" altLang="zh-CN" sz="32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46895" y="2780927"/>
            <a:ext cx="41764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夏</a:t>
            </a:r>
            <a:r>
              <a:rPr lang="zh-CN" altLang="en-US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商周的更替</a:t>
            </a:r>
            <a:endParaRPr lang="zh-CN" altLang="en-US" sz="32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46895" y="3861048"/>
            <a:ext cx="38833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西</a:t>
            </a:r>
            <a:r>
              <a:rPr lang="zh-CN" altLang="en-US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周的分封制</a:t>
            </a:r>
            <a:endParaRPr lang="en-US" altLang="zh-CN" sz="32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楷体" panose="02010609060101010101" charset="-122"/>
            </a:endParaRPr>
          </a:p>
        </p:txBody>
      </p:sp>
      <p:sp>
        <p:nvSpPr>
          <p:cNvPr id="10" name="AutoShape 13" descr="81684abc5115438ca55355697457878b# #左大括号 553"/>
          <p:cNvSpPr/>
          <p:nvPr>
            <p:custDataLst>
              <p:tags r:id="rId1"/>
            </p:custDataLst>
          </p:nvPr>
        </p:nvSpPr>
        <p:spPr>
          <a:xfrm>
            <a:off x="3359696" y="1843097"/>
            <a:ext cx="432756" cy="2460433"/>
          </a:xfrm>
          <a:prstGeom prst="leftBrace">
            <a:avLst>
              <a:gd name="adj1" fmla="val 89080"/>
              <a:gd name="adj2" fmla="val 50000"/>
            </a:avLst>
          </a:prstGeom>
          <a:noFill/>
          <a:ln w="476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endParaRPr sz="1350" noProof="1"/>
          </a:p>
        </p:txBody>
      </p:sp>
      <p:sp>
        <p:nvSpPr>
          <p:cNvPr id="16" name="矩形 15"/>
          <p:cNvSpPr/>
          <p:nvPr/>
        </p:nvSpPr>
        <p:spPr>
          <a:xfrm>
            <a:off x="839416" y="303675"/>
            <a:ext cx="236475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泸县龙维彬名师工作</a:t>
            </a:r>
            <a:r>
              <a:rPr lang="zh-CN" altLang="en-US" sz="1700" b="1" dirty="0" smtClean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室</a:t>
            </a:r>
            <a:endParaRPr lang="zh-CN" altLang="en-US" sz="1700" b="1" dirty="0">
              <a:solidFill>
                <a:srgbClr val="3366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7" y="0"/>
            <a:ext cx="737266" cy="73726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21640" y="1484784"/>
            <a:ext cx="105739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1.(2023·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</a:rPr>
              <a:t>四川凉山</a:t>
            </a: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)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</a:rPr>
              <a:t>中国是世界四大文明古国之一，中国悠久的古代历史从某种意义上说也是一部朝代兴亡史。中国历史上第一个王朝</a:t>
            </a: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(    )</a:t>
            </a:r>
            <a:endParaRPr lang="en-US" altLang="zh-CN" sz="2800" dirty="0" smtClean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ts val="4200"/>
              </a:lnSpc>
            </a:pP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A.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</a:rPr>
              <a:t>夏朝       	</a:t>
            </a: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B.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</a:rPr>
              <a:t>商朝       	</a:t>
            </a: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C.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</a:rPr>
              <a:t>周	         </a:t>
            </a: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D.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</a:rPr>
              <a:t>秦朝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5440" y="2406721"/>
            <a:ext cx="567055" cy="1014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A</a:t>
            </a:r>
            <a:endParaRPr lang="en-US" altLang="en-US" sz="6000" b="1" dirty="0">
              <a:solidFill>
                <a:srgbClr val="FF0000"/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599634" y="514994"/>
            <a:ext cx="2217976" cy="523220"/>
          </a:xfrm>
          <a:prstGeom prst="rect">
            <a:avLst/>
          </a:prstGeom>
          <a:solidFill>
            <a:srgbClr val="91AD73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rPr>
              <a:t>  巩固练习</a:t>
            </a:r>
            <a:endParaRPr lang="zh-CN" sz="2800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10414000" y="10883900"/>
            <a:ext cx="0" cy="0"/>
          </a:xfrm>
          <a:prstGeom prst="rect">
            <a:avLst/>
          </a:prstGeom>
          <a:ln>
            <a:noFill/>
          </a:ln>
        </p:spPr>
      </p:pic>
      <p:sp>
        <p:nvSpPr>
          <p:cNvPr id="12" name="矩形 11"/>
          <p:cNvSpPr/>
          <p:nvPr/>
        </p:nvSpPr>
        <p:spPr>
          <a:xfrm>
            <a:off x="455621" y="3861048"/>
            <a:ext cx="1084772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2.(2023·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</a:rPr>
              <a:t>浙江台州</a:t>
            </a: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)“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</a:rPr>
              <a:t>夏传子，家天下。”古时</a:t>
            </a: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</a:rPr>
              <a:t>三字经</a:t>
            </a: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</a:rPr>
              <a:t>这样描述是因为夏朝创立了</a:t>
            </a: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(     )</a:t>
            </a:r>
            <a:endParaRPr lang="en-US" altLang="zh-CN" sz="2800" dirty="0" smtClean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ts val="4400"/>
              </a:lnSpc>
            </a:pP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   A. 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</a:rPr>
              <a:t>禅让制   </a:t>
            </a: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  B.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分封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</a:rPr>
              <a:t>制	   </a:t>
            </a: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C.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世袭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</a:rPr>
              <a:t>制    </a:t>
            </a: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D.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</a:rPr>
              <a:t>科举制	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"/>
          <p:cNvSpPr txBox="1"/>
          <p:nvPr/>
        </p:nvSpPr>
        <p:spPr>
          <a:xfrm>
            <a:off x="4079776" y="4246235"/>
            <a:ext cx="567055" cy="1014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C</a:t>
            </a:r>
            <a:endParaRPr lang="en-US" altLang="en-US" sz="6000" b="1" dirty="0">
              <a:solidFill>
                <a:srgbClr val="FF0000"/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9416" y="303675"/>
            <a:ext cx="236475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泸县龙维彬名师工作</a:t>
            </a:r>
            <a:r>
              <a:rPr lang="zh-CN" altLang="en-US" sz="1700" b="1" dirty="0" smtClean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室</a:t>
            </a:r>
            <a:endParaRPr lang="zh-CN" altLang="en-US" sz="1700" b="1" dirty="0">
              <a:solidFill>
                <a:srgbClr val="3366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7" y="0"/>
            <a:ext cx="737266" cy="73726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9376" y="896766"/>
            <a:ext cx="11001452" cy="4580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20"/>
              </a:lnSpc>
            </a:pP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3.(2023·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</a:rPr>
              <a:t>湖北荆州</a:t>
            </a: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)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</a:rPr>
              <a:t>二里头遗址是一座精心规划、庞大有序、史无前例的王朝大都，址内发现有宫殿建筑群、大型墓葬和制陶作坊、铸铜作坊等遗迹，还有平民生活区和墓葬群。二里头遗址反映出</a:t>
            </a: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(      )</a:t>
            </a:r>
            <a:endParaRPr lang="en-US" altLang="zh-CN" sz="2800" dirty="0" smtClean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ts val="5020"/>
              </a:lnSpc>
            </a:pP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A.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</a:rPr>
              <a:t>夏出现级分化和等级界限	</a:t>
            </a:r>
            <a:endParaRPr lang="en-US" altLang="zh-CN" sz="2800" dirty="0" smtClean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ts val="5020"/>
              </a:lnSpc>
            </a:pP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B.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</a:rPr>
              <a:t>商朝社会贫富分化很严重	</a:t>
            </a:r>
            <a:endParaRPr lang="en-US" altLang="zh-CN" sz="2800" dirty="0" smtClean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ts val="5020"/>
              </a:lnSpc>
            </a:pP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C.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</a:rPr>
              <a:t>周是当时世界上最大的王朝	</a:t>
            </a:r>
            <a:endParaRPr lang="en-US" altLang="zh-CN" sz="2800" dirty="0" smtClean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ts val="5020"/>
              </a:lnSpc>
            </a:pP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D.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</a:rPr>
              <a:t>东周的各种社会矛盾激化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272464" y="2276872"/>
            <a:ext cx="567055" cy="1014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A</a:t>
            </a:r>
            <a:endParaRPr lang="en-US" altLang="en-US" sz="6000" b="1" dirty="0">
              <a:solidFill>
                <a:srgbClr val="FF0000"/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39416" y="303675"/>
            <a:ext cx="236475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泸县龙维彬名师工作</a:t>
            </a:r>
            <a:r>
              <a:rPr lang="zh-CN" altLang="en-US" sz="1700" b="1" dirty="0" smtClean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室</a:t>
            </a:r>
            <a:endParaRPr lang="zh-CN" altLang="en-US" sz="1700" b="1" dirty="0">
              <a:solidFill>
                <a:srgbClr val="3366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7" y="0"/>
            <a:ext cx="737266" cy="73726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88904" y="4149080"/>
            <a:ext cx="10369152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5.</a:t>
            </a:r>
            <a:r>
              <a:rPr lang="zh-CN" altLang="zh-CN" sz="2800" dirty="0" smtClean="0"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</a:rPr>
              <a:t>2022</a:t>
            </a:r>
            <a:r>
              <a:rPr lang="zh-CN" altLang="zh-CN" sz="2800" dirty="0">
                <a:latin typeface="楷体" panose="02010609060101010101" charset="-122"/>
                <a:ea typeface="楷体" panose="02010609060101010101" charset="-122"/>
              </a:rPr>
              <a:t>·四川广</a:t>
            </a:r>
            <a:r>
              <a:rPr lang="zh-CN" altLang="zh-CN" sz="2800" dirty="0" smtClean="0">
                <a:latin typeface="楷体" panose="02010609060101010101" charset="-122"/>
                <a:ea typeface="楷体" panose="02010609060101010101" charset="-122"/>
              </a:rPr>
              <a:t>元）</a:t>
            </a:r>
            <a:r>
              <a:rPr lang="zh-CN" altLang="zh-CN" sz="2800" dirty="0">
                <a:latin typeface="楷体" panose="02010609060101010101" charset="-122"/>
                <a:ea typeface="楷体" panose="02010609060101010101" charset="-122"/>
              </a:rPr>
              <a:t>山西省简称“晋”、山东省简称“鲁”、陕西省简称“秦”。这些省的简称与周朝哪一项政治制度有渊源（　　）</a:t>
            </a:r>
            <a:endParaRPr lang="zh-CN" altLang="zh-CN" sz="2800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    A</a:t>
            </a:r>
            <a:r>
              <a:rPr lang="zh-CN" altLang="zh-CN" sz="2800" dirty="0">
                <a:latin typeface="楷体" panose="02010609060101010101" charset="-122"/>
                <a:ea typeface="楷体" panose="02010609060101010101" charset="-122"/>
              </a:rPr>
              <a:t>．奴隶制</a:t>
            </a: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</a:rPr>
              <a:t>B</a:t>
            </a:r>
            <a:r>
              <a:rPr lang="zh-CN" altLang="zh-CN" sz="2800" dirty="0">
                <a:latin typeface="楷体" panose="02010609060101010101" charset="-122"/>
                <a:ea typeface="楷体" panose="02010609060101010101" charset="-122"/>
              </a:rPr>
              <a:t>．禅让</a:t>
            </a:r>
            <a:r>
              <a:rPr lang="zh-CN" altLang="zh-CN" sz="2800" dirty="0" smtClean="0">
                <a:latin typeface="楷体" panose="02010609060101010101" charset="-122"/>
                <a:ea typeface="楷体" panose="02010609060101010101" charset="-122"/>
              </a:rPr>
              <a:t>制</a:t>
            </a: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    C</a:t>
            </a:r>
            <a:r>
              <a:rPr lang="zh-CN" altLang="zh-CN" sz="2800" dirty="0">
                <a:latin typeface="楷体" panose="02010609060101010101" charset="-122"/>
                <a:ea typeface="楷体" panose="02010609060101010101" charset="-122"/>
              </a:rPr>
              <a:t>．分封</a:t>
            </a:r>
            <a:r>
              <a:rPr lang="zh-CN" altLang="zh-CN" sz="2800" dirty="0" smtClean="0">
                <a:latin typeface="楷体" panose="02010609060101010101" charset="-122"/>
                <a:ea typeface="楷体" panose="02010609060101010101" charset="-122"/>
              </a:rPr>
              <a:t>制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</a:rPr>
              <a:t>   D</a:t>
            </a:r>
            <a:r>
              <a:rPr lang="zh-CN" altLang="zh-CN" sz="2800" dirty="0">
                <a:latin typeface="楷体" panose="02010609060101010101" charset="-122"/>
                <a:ea typeface="楷体" panose="02010609060101010101" charset="-122"/>
              </a:rPr>
              <a:t>．世袭制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27448" y="4797152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endParaRPr lang="zh-CN" altLang="en-US" sz="60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39416" y="303675"/>
            <a:ext cx="236475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泸县龙维彬名师工作</a:t>
            </a:r>
            <a:r>
              <a:rPr lang="zh-CN" altLang="en-US" sz="1700" b="1" dirty="0" smtClean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室</a:t>
            </a:r>
            <a:endParaRPr lang="zh-CN" altLang="en-US" sz="1700" b="1" dirty="0">
              <a:solidFill>
                <a:srgbClr val="3366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7" y="0"/>
            <a:ext cx="737266" cy="737266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00255" y="655813"/>
            <a:ext cx="10960819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4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．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2022·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河南省）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古书中常有夏代人造酒的说法，如大禹的臣子仪狄“始作酒醪（醪</a:t>
            </a:r>
            <a:r>
              <a:rPr kumimoji="0" lang="en-US" altLang="zh-CN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láo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：浊酒），变五味”“杜康造酒”“少康作秫（秫</a:t>
            </a:r>
            <a:r>
              <a:rPr kumimoji="0" lang="en-US" altLang="zh-CN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shú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：高粱）酒”。下列可能佐证这些说法的器物是（　　）</a:t>
            </a:r>
            <a:endParaRPr kumimoji="0" lang="zh-CN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1" name="图片 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2" y="2132856"/>
            <a:ext cx="8989147" cy="178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10284690" y="1726046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endParaRPr lang="zh-CN" altLang="en-US" sz="60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1783855" y="317143"/>
            <a:ext cx="86677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300" normalizeH="0" baseline="0" noProof="0" dirty="0">
                <a:ln w="19050" cmpd="sng">
                  <a:noFill/>
                </a:ln>
                <a:solidFill>
                  <a:srgbClr val="9C6A26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_GBK" panose="03000509000000000000" pitchFamily="65" charset="-122"/>
                <a:ea typeface="方正大标宋_GBK" panose="03000509000000000000" pitchFamily="65" charset="-122"/>
                <a:cs typeface="经典特宋简" panose="02010609010101010101" pitchFamily="49" charset="-122"/>
              </a:rPr>
              <a:t>部编版</a:t>
            </a:r>
            <a:r>
              <a:rPr lang="zh-CN" altLang="en-US" sz="2800" b="1" spc="300" dirty="0">
                <a:ln w="19050" cmpd="sng">
                  <a:noFill/>
                </a:ln>
                <a:solidFill>
                  <a:srgbClr val="9C6A26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_GBK" panose="03000509000000000000" pitchFamily="65" charset="-122"/>
                <a:ea typeface="方正大标宋_GBK" panose="03000509000000000000" pitchFamily="65" charset="-122"/>
                <a:cs typeface="经典特宋简" panose="02010609010101010101" pitchFamily="49" charset="-122"/>
              </a:rPr>
              <a:t>七</a:t>
            </a:r>
            <a:r>
              <a:rPr kumimoji="0" lang="zh-CN" altLang="en-US" sz="2800" b="1" i="0" u="none" strike="noStrike" kern="1200" cap="none" spc="300" normalizeH="0" baseline="0" noProof="0" dirty="0">
                <a:ln w="19050" cmpd="sng">
                  <a:noFill/>
                </a:ln>
                <a:solidFill>
                  <a:srgbClr val="9C6A26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_GBK" panose="03000509000000000000" pitchFamily="65" charset="-122"/>
                <a:ea typeface="方正大标宋_GBK" panose="03000509000000000000" pitchFamily="65" charset="-122"/>
                <a:cs typeface="经典特宋简" panose="02010609010101010101" pitchFamily="49" charset="-122"/>
              </a:rPr>
              <a:t>年级</a:t>
            </a:r>
            <a:r>
              <a:rPr lang="zh-CN" altLang="en-US" sz="2800" b="1" spc="300" dirty="0">
                <a:ln w="19050" cmpd="sng">
                  <a:noFill/>
                </a:ln>
                <a:solidFill>
                  <a:srgbClr val="9C6A26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_GBK" panose="03000509000000000000" pitchFamily="65" charset="-122"/>
                <a:ea typeface="方正大标宋_GBK" panose="03000509000000000000" pitchFamily="65" charset="-122"/>
                <a:cs typeface="经典特宋简" panose="02010609010101010101" pitchFamily="49" charset="-122"/>
              </a:rPr>
              <a:t>上</a:t>
            </a:r>
            <a:r>
              <a:rPr kumimoji="0" lang="zh-CN" altLang="en-US" sz="2800" b="1" i="0" u="none" strike="noStrike" kern="1200" cap="none" spc="300" normalizeH="0" baseline="0" noProof="0" dirty="0">
                <a:ln w="19050" cmpd="sng">
                  <a:noFill/>
                </a:ln>
                <a:solidFill>
                  <a:srgbClr val="9C6A26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_GBK" panose="03000509000000000000" pitchFamily="65" charset="-122"/>
                <a:ea typeface="方正大标宋_GBK" panose="03000509000000000000" pitchFamily="65" charset="-122"/>
                <a:cs typeface="经典特宋简" panose="02010609010101010101" pitchFamily="49" charset="-122"/>
              </a:rPr>
              <a:t>册 </a:t>
            </a:r>
            <a:endParaRPr kumimoji="0" lang="en-US" altLang="zh-CN" sz="2800" b="1" i="0" u="none" strike="noStrike" kern="1200" cap="none" spc="300" normalizeH="0" baseline="0" noProof="0" dirty="0">
              <a:ln w="19050" cmpd="sng">
                <a:noFill/>
              </a:ln>
              <a:solidFill>
                <a:srgbClr val="9C6A26"/>
              </a:solidFill>
              <a:effectLst>
                <a:glow rad="1524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方正大标宋_GBK" panose="03000509000000000000" pitchFamily="65" charset="-122"/>
              <a:ea typeface="方正大标宋_GBK" panose="03000509000000000000" pitchFamily="65" charset="-122"/>
              <a:cs typeface="经典特宋简" panose="02010609010101010101" pitchFamily="49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300" normalizeH="0" baseline="0" noProof="0" dirty="0">
                <a:ln w="19050" cmpd="sng">
                  <a:noFill/>
                </a:ln>
                <a:solidFill>
                  <a:srgbClr val="9C6A26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_GBK" panose="03000509000000000000" pitchFamily="65" charset="-122"/>
                <a:ea typeface="方正大标宋_GBK" panose="03000509000000000000" pitchFamily="65" charset="-122"/>
                <a:cs typeface="经典特宋简" panose="02010609010101010101" pitchFamily="49" charset="-122"/>
              </a:rPr>
              <a:t> </a:t>
            </a:r>
            <a:r>
              <a:rPr kumimoji="0" lang="zh-CN" altLang="en-US" sz="2800" b="1" i="0" u="none" strike="noStrike" kern="1200" cap="none" spc="300" normalizeH="0" baseline="0" noProof="0" dirty="0">
                <a:ln w="19050" cmpd="sng">
                  <a:noFill/>
                </a:ln>
                <a:solidFill>
                  <a:srgbClr val="9C6A26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方正大标宋_GBK" panose="03000509000000000000" pitchFamily="65" charset="-122"/>
                <a:ea typeface="方正大标宋_GBK" panose="03000509000000000000" pitchFamily="65" charset="-122"/>
                <a:cs typeface="经典特宋简" panose="02010609010101010101" pitchFamily="49" charset="-122"/>
              </a:rPr>
              <a:t>第二单元 夏商周时期：早期国家与社会变革</a:t>
            </a:r>
            <a:endParaRPr kumimoji="0" lang="zh-CN" altLang="en-US" sz="2800" b="1" i="0" u="none" strike="noStrike" kern="1200" cap="none" spc="300" normalizeH="0" baseline="0" noProof="0" dirty="0">
              <a:ln w="19050" cmpd="sng">
                <a:noFill/>
              </a:ln>
              <a:solidFill>
                <a:srgbClr val="9C6A26"/>
              </a:solidFill>
              <a:effectLst>
                <a:glow rad="1524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方正大标宋_GBK" panose="03000509000000000000" pitchFamily="65" charset="-122"/>
              <a:ea typeface="方正大标宋_GBK" panose="03000509000000000000" pitchFamily="65" charset="-122"/>
              <a:cs typeface="经典特宋简" panose="02010609010101010101" pitchFamily="49" charset="-122"/>
            </a:endParaRPr>
          </a:p>
        </p:txBody>
      </p:sp>
      <p:sp>
        <p:nvSpPr>
          <p:cNvPr id="8" name="文本占位符 1"/>
          <p:cNvSpPr txBox="1"/>
          <p:nvPr>
            <p:custDataLst>
              <p:tags r:id="rId2"/>
            </p:custDataLst>
          </p:nvPr>
        </p:nvSpPr>
        <p:spPr>
          <a:xfrm>
            <a:off x="4079776" y="1700808"/>
            <a:ext cx="3598862" cy="720725"/>
          </a:xfrm>
          <a:prstGeom prst="rect">
            <a:avLst/>
          </a:prstGeom>
        </p:spPr>
        <p:txBody>
          <a:bodyPr>
            <a:noAutofit/>
          </a:bodyPr>
          <a:lstStyle>
            <a:lvl1pPr marR="0" lvl="0" indent="17780" algn="ctr" fontAlgn="auto">
              <a:lnSpc>
                <a:spcPts val="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6600" b="1">
                <a:ln w="6350">
                  <a:noFill/>
                </a:ln>
                <a:solidFill>
                  <a:srgbClr val="C00000"/>
                </a:solidFill>
                <a:effectLst>
                  <a:glow rad="25400">
                    <a:schemeClr val="bg1">
                      <a:alpha val="3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昌黎宋刻本(原版)W" panose="00020600040101010101" pitchFamily="18" charset="-122"/>
                <a:ea typeface="汉仪昌黎宋刻本(原版)W" panose="00020600040101010101" pitchFamily="18" charset="-122"/>
                <a:cs typeface="经典特宋简" panose="02010609010101010101" pitchFamily="49" charset="-122"/>
              </a:defRPr>
            </a:lvl1pPr>
            <a:lvl2pPr marL="990600" indent="-381000" defTabSz="1219200">
              <a:spcBef>
                <a:spcPct val="20000"/>
              </a:spcBef>
              <a:buFont typeface="Arial" panose="020B0604020202020204" pitchFamily="34" charset="0"/>
              <a:buChar char="–"/>
              <a:defRPr sz="3735"/>
            </a:lvl2pPr>
            <a:lvl3pPr marL="1524000" indent="-304800" defTabSz="1219200">
              <a:spcBef>
                <a:spcPct val="20000"/>
              </a:spcBef>
              <a:buFont typeface="Arial" panose="020B0604020202020204" pitchFamily="34" charset="0"/>
              <a:buChar char="•"/>
              <a:defRPr sz="3200"/>
            </a:lvl3pPr>
            <a:lvl4pPr marL="2133600" indent="-304800" defTabSz="1219200">
              <a:spcBef>
                <a:spcPct val="20000"/>
              </a:spcBef>
              <a:buFont typeface="Arial" panose="020B0604020202020204" pitchFamily="34" charset="0"/>
              <a:buChar char="–"/>
              <a:defRPr sz="2665"/>
            </a:lvl4pPr>
            <a:lvl5pPr marL="2743200" indent="-304800" defTabSz="1219200">
              <a:spcBef>
                <a:spcPct val="20000"/>
              </a:spcBef>
              <a:buFont typeface="Arial" panose="020B0604020202020204" pitchFamily="34" charset="0"/>
              <a:buChar char="»"/>
              <a:defRPr sz="2665"/>
            </a:lvl5pPr>
            <a:lvl6pPr marL="3352800" indent="-304800" defTabSz="1219200">
              <a:spcBef>
                <a:spcPct val="20000"/>
              </a:spcBef>
              <a:buFont typeface="Arial" panose="020B0604020202020204" pitchFamily="34" charset="0"/>
              <a:buChar char="•"/>
              <a:defRPr sz="2665"/>
            </a:lvl6pPr>
            <a:lvl7pPr marL="3962400" indent="-304800" defTabSz="1219200">
              <a:spcBef>
                <a:spcPct val="20000"/>
              </a:spcBef>
              <a:buFont typeface="Arial" panose="020B0604020202020204" pitchFamily="34" charset="0"/>
              <a:buChar char="•"/>
              <a:defRPr sz="2665"/>
            </a:lvl7pPr>
            <a:lvl8pPr marL="4572000" indent="-304800" defTabSz="1219200">
              <a:spcBef>
                <a:spcPct val="20000"/>
              </a:spcBef>
              <a:buFont typeface="Arial" panose="020B0604020202020204" pitchFamily="34" charset="0"/>
              <a:buChar char="•"/>
              <a:defRPr sz="2665"/>
            </a:lvl8pPr>
            <a:lvl9pPr marL="5181600" indent="-304800" defTabSz="1219200">
              <a:spcBef>
                <a:spcPct val="20000"/>
              </a:spcBef>
              <a:buFont typeface="Arial" panose="020B0604020202020204" pitchFamily="34" charset="0"/>
              <a:buChar char="•"/>
              <a:defRPr sz="2665"/>
            </a:lvl9pPr>
          </a:lstStyle>
          <a:p>
            <a:r>
              <a:rPr lang="zh-CN" altLang="en-US" sz="6000" spc="300" noProof="0" dirty="0">
                <a:ln w="19050" cmpd="sng">
                  <a:noFill/>
                </a:ln>
                <a:solidFill>
                  <a:srgbClr val="9C6A26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第4课</a:t>
            </a:r>
            <a:endParaRPr lang="zh-CN" altLang="en-US" sz="6000" spc="300" noProof="0" dirty="0">
              <a:ln w="19050" cmpd="sng">
                <a:noFill/>
              </a:ln>
              <a:solidFill>
                <a:srgbClr val="9C6A26"/>
              </a:solidFill>
              <a:effectLst>
                <a:glow rad="1524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" name="文本占位符 2"/>
          <p:cNvSpPr txBox="1"/>
          <p:nvPr>
            <p:custDataLst>
              <p:tags r:id="rId3"/>
            </p:custDataLst>
          </p:nvPr>
        </p:nvSpPr>
        <p:spPr>
          <a:xfrm>
            <a:off x="2492587" y="2780928"/>
            <a:ext cx="7402830" cy="960120"/>
          </a:xfrm>
          <a:prstGeom prst="rect">
            <a:avLst/>
          </a:prstGeom>
        </p:spPr>
        <p:txBody>
          <a:bodyPr>
            <a:noAutofit/>
          </a:bodyPr>
          <a:lstStyle>
            <a:lvl1pPr marR="0" lvl="0" indent="17780" algn="ctr" fontAlgn="auto">
              <a:lnSpc>
                <a:spcPts val="8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6600" b="1">
                <a:ln w="6350">
                  <a:noFill/>
                </a:ln>
                <a:solidFill>
                  <a:srgbClr val="C00000"/>
                </a:solidFill>
                <a:effectLst>
                  <a:glow rad="25400">
                    <a:schemeClr val="bg1">
                      <a:alpha val="3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昌黎宋刻本(原版)W" panose="00020600040101010101" pitchFamily="18" charset="-122"/>
                <a:ea typeface="汉仪昌黎宋刻本(原版)W" panose="00020600040101010101" pitchFamily="18" charset="-122"/>
                <a:cs typeface="经典特宋简" panose="02010609010101010101" pitchFamily="49" charset="-122"/>
              </a:defRPr>
            </a:lvl1pPr>
            <a:lvl2pPr marL="990600" indent="-381000" defTabSz="1219200">
              <a:spcBef>
                <a:spcPct val="20000"/>
              </a:spcBef>
              <a:buFont typeface="Arial" panose="020B0604020202020204" pitchFamily="34" charset="0"/>
              <a:buChar char="–"/>
              <a:defRPr sz="3735"/>
            </a:lvl2pPr>
            <a:lvl3pPr marL="1524000" indent="-304800" defTabSz="1219200">
              <a:spcBef>
                <a:spcPct val="20000"/>
              </a:spcBef>
              <a:buFont typeface="Arial" panose="020B0604020202020204" pitchFamily="34" charset="0"/>
              <a:buChar char="•"/>
              <a:defRPr sz="3200"/>
            </a:lvl3pPr>
            <a:lvl4pPr marL="2133600" indent="-304800" defTabSz="1219200">
              <a:spcBef>
                <a:spcPct val="20000"/>
              </a:spcBef>
              <a:buFont typeface="Arial" panose="020B0604020202020204" pitchFamily="34" charset="0"/>
              <a:buChar char="–"/>
              <a:defRPr sz="2665"/>
            </a:lvl4pPr>
            <a:lvl5pPr marL="2743200" indent="-304800" defTabSz="1219200">
              <a:spcBef>
                <a:spcPct val="20000"/>
              </a:spcBef>
              <a:buFont typeface="Arial" panose="020B0604020202020204" pitchFamily="34" charset="0"/>
              <a:buChar char="»"/>
              <a:defRPr sz="2665"/>
            </a:lvl5pPr>
            <a:lvl6pPr marL="3352800" indent="-304800" defTabSz="1219200">
              <a:spcBef>
                <a:spcPct val="20000"/>
              </a:spcBef>
              <a:buFont typeface="Arial" panose="020B0604020202020204" pitchFamily="34" charset="0"/>
              <a:buChar char="•"/>
              <a:defRPr sz="2665"/>
            </a:lvl6pPr>
            <a:lvl7pPr marL="3962400" indent="-304800" defTabSz="1219200">
              <a:spcBef>
                <a:spcPct val="20000"/>
              </a:spcBef>
              <a:buFont typeface="Arial" panose="020B0604020202020204" pitchFamily="34" charset="0"/>
              <a:buChar char="•"/>
              <a:defRPr sz="2665"/>
            </a:lvl7pPr>
            <a:lvl8pPr marL="4572000" indent="-304800" defTabSz="1219200">
              <a:spcBef>
                <a:spcPct val="20000"/>
              </a:spcBef>
              <a:buFont typeface="Arial" panose="020B0604020202020204" pitchFamily="34" charset="0"/>
              <a:buChar char="•"/>
              <a:defRPr sz="2665"/>
            </a:lvl8pPr>
            <a:lvl9pPr marL="5181600" indent="-304800" defTabSz="1219200">
              <a:spcBef>
                <a:spcPct val="20000"/>
              </a:spcBef>
              <a:buFont typeface="Arial" panose="020B0604020202020204" pitchFamily="34" charset="0"/>
              <a:buChar char="•"/>
              <a:defRPr sz="2665"/>
            </a:lvl9pPr>
          </a:lstStyle>
          <a:p>
            <a:pPr>
              <a:lnSpc>
                <a:spcPts val="6500"/>
              </a:lnSpc>
            </a:pPr>
            <a:r>
              <a:rPr lang="zh-CN" altLang="en-US" spc="300" noProof="0" dirty="0">
                <a:ln w="19050" cmpd="sng">
                  <a:noFill/>
                </a:ln>
                <a:solidFill>
                  <a:srgbClr val="9C6A26"/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</a:rPr>
              <a:t>夏商周的更替</a:t>
            </a:r>
            <a:endParaRPr lang="zh-CN" altLang="en-US" spc="300" noProof="0" dirty="0">
              <a:ln w="19050" cmpd="sng">
                <a:noFill/>
              </a:ln>
              <a:solidFill>
                <a:srgbClr val="9C6A26"/>
              </a:solidFill>
              <a:effectLst>
                <a:glow rad="1524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"/>
          <p:cNvSpPr txBox="1"/>
          <p:nvPr>
            <p:custDataLst>
              <p:tags r:id="rId4"/>
            </p:custDataLst>
          </p:nvPr>
        </p:nvSpPr>
        <p:spPr>
          <a:xfrm>
            <a:off x="2085213" y="4708593"/>
            <a:ext cx="8185150" cy="15378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觅国家之源</a:t>
            </a:r>
            <a:r>
              <a:rPr lang="zh-CN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---夏朝的建立与家天下</a:t>
            </a:r>
            <a:endParaRPr lang="zh-CN" sz="28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二、国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家更迭悟兴衰---夏商周的更替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三、体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制创新固国本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---西周的分封制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96707" y="3788766"/>
            <a:ext cx="9417963" cy="830997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课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标要求</a:t>
            </a:r>
            <a:r>
              <a:rPr lang="zh-CN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：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知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道具有奴隶制特点的夏、商、西周王朝的建立与发展；</a:t>
            </a:r>
            <a:endParaRPr lang="en-US" altLang="zh-CN" sz="2400" b="1" dirty="0" smtClean="0"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了解西周分封制等重要制度</a:t>
            </a:r>
            <a:endParaRPr lang="zh-CN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39416" y="303675"/>
            <a:ext cx="236475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泸县龙维彬名师工作</a:t>
            </a:r>
            <a:r>
              <a:rPr lang="zh-CN" altLang="en-US" sz="1700" b="1" dirty="0" smtClean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室</a:t>
            </a:r>
            <a:endParaRPr lang="zh-CN" altLang="en-US" sz="1700" b="1" dirty="0">
              <a:solidFill>
                <a:srgbClr val="3366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7" y="0"/>
            <a:ext cx="737266" cy="73726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右箭头 3"/>
          <p:cNvSpPr/>
          <p:nvPr/>
        </p:nvSpPr>
        <p:spPr>
          <a:xfrm>
            <a:off x="695399" y="3407890"/>
            <a:ext cx="10513169" cy="279261"/>
          </a:xfrm>
          <a:prstGeom prst="rightArrow">
            <a:avLst/>
          </a:prstGeom>
          <a:solidFill>
            <a:srgbClr val="D3D2D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rgbClr val="5A6443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549222" y="3480255"/>
            <a:ext cx="145956" cy="134532"/>
          </a:xfrm>
          <a:prstGeom prst="ellipse">
            <a:avLst/>
          </a:prstGeom>
          <a:solidFill>
            <a:srgbClr val="6C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rgbClr val="5A6443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777832" y="3469964"/>
            <a:ext cx="145956" cy="134532"/>
          </a:xfrm>
          <a:prstGeom prst="ellipse">
            <a:avLst/>
          </a:prstGeom>
          <a:solidFill>
            <a:srgbClr val="6C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rgbClr val="5A6443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393824" y="3469964"/>
            <a:ext cx="145956" cy="134532"/>
          </a:xfrm>
          <a:prstGeom prst="ellipse">
            <a:avLst/>
          </a:prstGeom>
          <a:solidFill>
            <a:srgbClr val="6C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rgbClr val="5A6443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185980" y="3480254"/>
            <a:ext cx="145956" cy="134532"/>
          </a:xfrm>
          <a:prstGeom prst="ellipse">
            <a:avLst/>
          </a:prstGeom>
          <a:solidFill>
            <a:srgbClr val="6C9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rgbClr val="5A6443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032104" y="3866921"/>
            <a:ext cx="1478089" cy="81644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1" latinLnBrk="1" hangingPunct="1">
              <a:lnSpc>
                <a:spcPct val="120000"/>
              </a:lnSpc>
            </a:pPr>
            <a:endParaRPr lang="en-US" altLang="zh-CN" sz="2100" b="1" dirty="0" smtClean="0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pPr eaLnBrk="1" latinLnBrk="1" hangingPunct="1">
              <a:lnSpc>
                <a:spcPct val="120000"/>
              </a:lnSpc>
            </a:pPr>
            <a:endParaRPr lang="en-US" altLang="zh-CN" sz="21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196197" y="3893676"/>
            <a:ext cx="1478089" cy="867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latinLnBrk="1" hangingPunct="1">
              <a:lnSpc>
                <a:spcPct val="120000"/>
              </a:lnSpc>
            </a:pPr>
            <a:r>
              <a:rPr lang="zh-CN" altLang="en-US" sz="2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商汤灭夏，建立商朝。</a:t>
            </a:r>
            <a:endParaRPr lang="en-US" altLang="zh-CN" sz="21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392451" y="2560008"/>
            <a:ext cx="1478089" cy="81644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1" latinLnBrk="1" hangingPunct="1">
              <a:lnSpc>
                <a:spcPct val="120000"/>
              </a:lnSpc>
            </a:pPr>
            <a:endParaRPr lang="en-US" altLang="zh-CN" sz="2100" b="1" dirty="0" smtClean="0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pPr eaLnBrk="1" latinLnBrk="1" hangingPunct="1">
              <a:lnSpc>
                <a:spcPct val="120000"/>
              </a:lnSpc>
            </a:pPr>
            <a:endParaRPr lang="en-US" altLang="zh-CN" sz="21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032915" y="3911879"/>
            <a:ext cx="1478089" cy="81644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1" latinLnBrk="1" hangingPunct="1">
              <a:lnSpc>
                <a:spcPct val="120000"/>
              </a:lnSpc>
            </a:pPr>
            <a:endParaRPr lang="en-US" altLang="zh-CN" sz="2100" b="1" dirty="0" smtClean="0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pPr eaLnBrk="1" latinLnBrk="1" hangingPunct="1">
              <a:lnSpc>
                <a:spcPct val="120000"/>
              </a:lnSpc>
            </a:pPr>
            <a:endParaRPr lang="en-US" altLang="zh-CN" sz="21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06457" y="2455741"/>
            <a:ext cx="1252405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latinLnBrk="1" hangingPunct="1">
              <a:lnSpc>
                <a:spcPct val="120000"/>
              </a:lnSpc>
            </a:pPr>
            <a:r>
              <a:rPr lang="zh-CN" altLang="en-US" sz="21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约公元前</a:t>
            </a:r>
            <a:endParaRPr lang="en-US" altLang="zh-CN" sz="21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latinLnBrk="1" hangingPunct="1">
              <a:lnSpc>
                <a:spcPct val="120000"/>
              </a:lnSpc>
            </a:pPr>
            <a:r>
              <a:rPr lang="en-US" altLang="zh-CN" sz="21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2070</a:t>
            </a:r>
            <a:r>
              <a:rPr lang="zh-CN" altLang="en-US" sz="21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21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151630" y="2440869"/>
            <a:ext cx="1252405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latinLnBrk="1" hangingPunct="1">
              <a:lnSpc>
                <a:spcPct val="120000"/>
              </a:lnSpc>
            </a:pPr>
            <a:r>
              <a:rPr lang="zh-CN" altLang="en-US" sz="21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约公元前</a:t>
            </a:r>
            <a:endParaRPr lang="en-US" altLang="zh-CN" sz="21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latinLnBrk="1" hangingPunct="1">
              <a:lnSpc>
                <a:spcPct val="120000"/>
              </a:lnSpc>
            </a:pPr>
            <a:r>
              <a:rPr lang="en-US" altLang="zh-CN" sz="21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1600</a:t>
            </a:r>
            <a:r>
              <a:rPr lang="zh-CN" altLang="en-US" sz="21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21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898477" y="2455741"/>
            <a:ext cx="1252405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latinLnBrk="1" hangingPunct="1">
              <a:lnSpc>
                <a:spcPct val="120000"/>
              </a:lnSpc>
            </a:pPr>
            <a:r>
              <a:rPr lang="zh-CN" altLang="en-US" sz="21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公元前</a:t>
            </a:r>
            <a:endParaRPr lang="en-US" altLang="zh-CN" sz="21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latinLnBrk="1" hangingPunct="1">
              <a:lnSpc>
                <a:spcPct val="120000"/>
              </a:lnSpc>
            </a:pPr>
            <a:r>
              <a:rPr lang="en-US" altLang="zh-CN" sz="21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771</a:t>
            </a:r>
            <a:r>
              <a:rPr lang="zh-CN" altLang="en-US" sz="21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21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646072" y="3841177"/>
            <a:ext cx="1252405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</a:pPr>
            <a:r>
              <a:rPr lang="zh-CN" altLang="en-US" sz="2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武</a:t>
            </a:r>
            <a:r>
              <a:rPr lang="zh-CN" altLang="en-US" sz="21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王伐纣，</a:t>
            </a:r>
            <a:endParaRPr lang="en-US" altLang="zh-CN" sz="21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1">
              <a:lnSpc>
                <a:spcPct val="120000"/>
              </a:lnSpc>
            </a:pPr>
            <a:r>
              <a:rPr lang="zh-CN" altLang="en-US" sz="2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</a:t>
            </a:r>
            <a:r>
              <a:rPr lang="zh-CN" altLang="en-US" sz="21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立西周</a:t>
            </a:r>
            <a:endParaRPr lang="en-US" altLang="zh-CN" sz="21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39416" y="303675"/>
            <a:ext cx="236475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泸县龙维彬名师工作</a:t>
            </a:r>
            <a:r>
              <a:rPr lang="zh-CN" altLang="en-US" sz="1700" b="1" dirty="0" smtClean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室</a:t>
            </a:r>
            <a:endParaRPr lang="zh-CN" altLang="en-US" sz="1700" b="1" dirty="0">
              <a:solidFill>
                <a:srgbClr val="3366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7" y="0"/>
            <a:ext cx="737266" cy="73726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 noCrop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 noCrop="1"/>
          </p:cNvPicPr>
          <p:nvPr/>
        </p:nvPicPr>
        <p:blipFill>
          <a:blip r:embed="rId2"/>
          <a:stretch>
            <a:fillRect/>
          </a:stretch>
        </p:blipFill>
        <p:spPr bwMode="auto">
          <a:xfrm rot="-600000">
            <a:off x="5701552" y="1343025"/>
            <a:ext cx="4827494" cy="482749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81636" y="2286001"/>
            <a:ext cx="60242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smtClean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未来</a:t>
            </a:r>
            <a:endParaRPr lang="en-US" altLang="zh-CN" sz="7200" b="1" smtClean="0">
              <a:solidFill>
                <a:srgbClr val="FF000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en-US" altLang="zh-CN" sz="7200" b="1" smtClean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    </a:t>
            </a:r>
            <a:r>
              <a:rPr lang="zh-CN" altLang="en-US" sz="7200" b="1" smtClean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可期</a:t>
            </a:r>
            <a:endParaRPr lang="zh-CN" altLang="en-US" sz="7200" b="1">
              <a:solidFill>
                <a:srgbClr val="FF000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9066"/>
            <a:ext cx="2714620" cy="27146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614800" y="1844824"/>
            <a:ext cx="10831768" cy="46367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266700">
              <a:lnSpc>
                <a:spcPts val="4740"/>
              </a:lnSpc>
              <a:spcAft>
                <a:spcPct val="0"/>
              </a:spcAft>
            </a:pPr>
            <a:r>
              <a:rPr sz="3200" kern="1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</a:t>
            </a:r>
            <a:r>
              <a:rPr lang="zh-CN" altLang="en-US" sz="3200" kern="1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掌握</a:t>
            </a:r>
            <a:r>
              <a:rPr sz="3200" kern="100" dirty="0" err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夏、</a:t>
            </a:r>
            <a:r>
              <a:rPr sz="3200" kern="100" dirty="0" err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商、</a:t>
            </a:r>
            <a:r>
              <a:rPr sz="3200" kern="100" dirty="0" err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西周</a:t>
            </a:r>
            <a:r>
              <a:rPr lang="zh-CN" altLang="en-US"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建立的基本史实；</a:t>
            </a:r>
            <a:r>
              <a:rPr lang="zh-CN" altLang="en-US" sz="3200" kern="1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知</a:t>
            </a:r>
            <a:r>
              <a:rPr lang="zh-CN" altLang="en-US"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道夏</a:t>
            </a:r>
            <a:r>
              <a:rPr lang="zh-CN" altLang="en-US" sz="3200" kern="1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朝的建立</a:t>
            </a:r>
            <a:r>
              <a:rPr lang="zh-CN" altLang="en-US"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标</a:t>
            </a:r>
            <a:endParaRPr lang="en-US" altLang="zh-CN" sz="3200" kern="1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266700">
              <a:lnSpc>
                <a:spcPts val="4740"/>
              </a:lnSpc>
              <a:spcAft>
                <a:spcPct val="0"/>
              </a:spcAft>
            </a:pPr>
            <a:r>
              <a:rPr lang="en-US" altLang="zh-CN"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志</a:t>
            </a:r>
            <a:r>
              <a:rPr lang="zh-CN" altLang="en-US" sz="3200" kern="1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着早期国家的产生。</a:t>
            </a:r>
            <a:endParaRPr lang="zh-CN" altLang="en-US" sz="3200" kern="1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266700">
              <a:lnSpc>
                <a:spcPts val="4740"/>
              </a:lnSpc>
              <a:spcAft>
                <a:spcPct val="0"/>
              </a:spcAft>
            </a:pPr>
            <a:r>
              <a:rPr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</a:t>
            </a:r>
            <a:r>
              <a:rPr lang="zh-CN" altLang="en-US"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知道世袭制、分封制的形成，分析并理解分封制的影响。</a:t>
            </a:r>
            <a:endParaRPr lang="en-US" altLang="zh-CN" sz="3200" kern="1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266700">
              <a:lnSpc>
                <a:spcPts val="4740"/>
              </a:lnSpc>
              <a:spcAft>
                <a:spcPct val="0"/>
              </a:spcAft>
            </a:pPr>
            <a:r>
              <a:rPr lang="en-US" altLang="zh-CN"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3.</a:t>
            </a:r>
            <a:r>
              <a:rPr lang="zh-CN" altLang="en-US" sz="3200" kern="1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通过</a:t>
            </a:r>
            <a:r>
              <a:rPr lang="zh-CN" altLang="en-US"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夏</a:t>
            </a:r>
            <a:r>
              <a:rPr lang="zh-CN" altLang="en-US" sz="3200" kern="1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、商</a:t>
            </a:r>
            <a:r>
              <a:rPr lang="zh-CN" altLang="en-US"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、西周</a:t>
            </a:r>
            <a:r>
              <a:rPr lang="zh-CN" altLang="en-US" sz="3200" kern="1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灭</a:t>
            </a:r>
            <a:r>
              <a:rPr lang="zh-CN" altLang="en-US"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亡原因的分析，</a:t>
            </a:r>
            <a:r>
              <a:rPr lang="zh-CN" altLang="en-US" sz="3200" kern="1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理解“得民心者</a:t>
            </a:r>
            <a:r>
              <a:rPr lang="zh-CN" altLang="en-US"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得 </a:t>
            </a:r>
            <a:endParaRPr lang="en-US" altLang="zh-CN" sz="3200" kern="1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266700">
              <a:lnSpc>
                <a:spcPts val="4740"/>
              </a:lnSpc>
              <a:spcAft>
                <a:spcPct val="0"/>
              </a:spcAft>
            </a:pPr>
            <a:r>
              <a:rPr lang="en-US" altLang="zh-CN" sz="3200" kern="1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天</a:t>
            </a:r>
            <a:r>
              <a:rPr lang="zh-CN" altLang="en-US" sz="3200" kern="1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下</a:t>
            </a:r>
            <a:r>
              <a:rPr lang="zh-CN" altLang="en-US"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，失</a:t>
            </a:r>
            <a:r>
              <a:rPr lang="zh-CN" altLang="en-US" sz="3200" kern="1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民心者失天下”的道</a:t>
            </a:r>
            <a:r>
              <a:rPr lang="zh-CN" altLang="en-US"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理</a:t>
            </a:r>
            <a:r>
              <a:rPr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sz="3200" kern="1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2"/>
            </p:custDataLst>
          </p:nvPr>
        </p:nvSpPr>
        <p:spPr>
          <a:xfrm>
            <a:off x="4770970" y="1024150"/>
            <a:ext cx="2044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BF5E23"/>
                </a:solidFill>
                <a:latin typeface="黑体" panose="02010609060101010101" charset="-122"/>
                <a:ea typeface="黑体" panose="02010609060101010101" charset="-122"/>
              </a:rPr>
              <a:t>学习目标</a:t>
            </a:r>
            <a:endParaRPr lang="zh-CN" altLang="en-US" sz="3200" b="1" dirty="0">
              <a:solidFill>
                <a:srgbClr val="BF5E23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7" y="0"/>
            <a:ext cx="737266" cy="73726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39416" y="303675"/>
            <a:ext cx="236475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泸县龙维彬名师工作</a:t>
            </a:r>
            <a:r>
              <a:rPr lang="zh-CN" altLang="en-US" sz="1700" b="1" dirty="0" smtClean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室</a:t>
            </a:r>
            <a:endParaRPr lang="zh-CN" altLang="en-US" sz="1700" b="1" dirty="0">
              <a:solidFill>
                <a:srgbClr val="3366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701334" y="3356992"/>
            <a:ext cx="10873208" cy="21602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266700">
              <a:lnSpc>
                <a:spcPts val="4740"/>
              </a:lnSpc>
              <a:spcAft>
                <a:spcPct val="0"/>
              </a:spcAft>
            </a:pPr>
            <a:r>
              <a:rPr lang="zh-CN" altLang="en-US"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夏朝建立的概况：（提示：建立时间，建立者，都城，统治</a:t>
            </a:r>
            <a:r>
              <a:rPr lang="zh-CN" altLang="en-US" sz="3200" kern="1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范围</a:t>
            </a:r>
            <a:r>
              <a:rPr lang="zh-CN" altLang="en-US" sz="3200" kern="1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，统治措施，地位 ）</a:t>
            </a:r>
            <a:endParaRPr lang="en-US" altLang="zh-CN" sz="3200" kern="1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1314291" y="2398545"/>
            <a:ext cx="9649072" cy="792088"/>
          </a:xfrm>
          <a:prstGeom prst="rect">
            <a:avLst/>
          </a:prstGeom>
        </p:spPr>
        <p:txBody>
          <a:bodyPr vert="horz" rtlCol="0" anchor="ctr">
            <a:noAutofit/>
          </a:bodyPr>
          <a:lstStyle/>
          <a:p>
            <a:pPr algn="l">
              <a:lnSpc>
                <a:spcPts val="4000"/>
              </a:lnSpc>
              <a:spcBef>
                <a:spcPct val="0"/>
              </a:spcBef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读课文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夏朝的建立与“家天下”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回答以下问题：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59496" y="1800329"/>
            <a:ext cx="1569660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00"/>
              </a:lnSpc>
              <a:spcBef>
                <a:spcPct val="0"/>
              </a:spcBef>
              <a:defRPr/>
            </a:pPr>
            <a:r>
              <a:rPr lang="zh-CN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  <a:cs typeface="宋体" panose="02010600030101010101" pitchFamily="2" charset="-122"/>
              </a:rPr>
              <a:t>动动脑</a:t>
            </a:r>
            <a:endParaRPr lang="en-US" altLang="zh-CN" sz="3600" b="1" dirty="0">
              <a:solidFill>
                <a:schemeClr val="tx1">
                  <a:lumMod val="95000"/>
                  <a:lumOff val="5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27448" y="908720"/>
            <a:ext cx="9624858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一、觅</a:t>
            </a:r>
            <a:r>
              <a:rPr lang="zh-CN" altLang="en-US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国家之源</a:t>
            </a:r>
            <a:r>
              <a:rPr lang="zh-CN" altLang="zh-CN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---夏朝的建立与家天下</a:t>
            </a:r>
            <a:endParaRPr lang="zh-CN" altLang="zh-CN" sz="32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楷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7" y="0"/>
            <a:ext cx="737266" cy="73726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39416" y="303675"/>
            <a:ext cx="236475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泸县龙维彬名师工作</a:t>
            </a:r>
            <a:r>
              <a:rPr lang="zh-CN" altLang="en-US" sz="1700" b="1" dirty="0" smtClean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室</a:t>
            </a:r>
            <a:endParaRPr lang="zh-CN" altLang="en-US" sz="1700" b="1" dirty="0">
              <a:solidFill>
                <a:srgbClr val="3366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946913" y="2839504"/>
            <a:ext cx="2734716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800" b="1" dirty="0" smtClean="0">
                <a:solidFill>
                  <a:srgbClr val="800000"/>
                </a:solidFill>
                <a:latin typeface="黑体" panose="02010609060101010101" charset="-122"/>
                <a:ea typeface="黑体" panose="02010609060101010101" charset="-122"/>
              </a:rPr>
              <a:t>今河南中西部和山西南部一带</a:t>
            </a:r>
            <a:endParaRPr kumimoji="1" lang="zh-CN" altLang="en-US" sz="2800" b="1" dirty="0" smtClean="0">
              <a:solidFill>
                <a:srgbClr val="8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标题 1"/>
          <p:cNvSpPr txBox="1"/>
          <p:nvPr/>
        </p:nvSpPr>
        <p:spPr>
          <a:xfrm>
            <a:off x="536785" y="578480"/>
            <a:ext cx="3406775" cy="74168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altLang="zh-C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夏朝的建立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标题 1"/>
          <p:cNvSpPr txBox="1"/>
          <p:nvPr/>
        </p:nvSpPr>
        <p:spPr>
          <a:xfrm>
            <a:off x="275938" y="1141939"/>
            <a:ext cx="2653298" cy="5024194"/>
          </a:xfrm>
          <a:prstGeom prst="rect">
            <a:avLst/>
          </a:prstGeom>
          <a:solidFill>
            <a:schemeClr val="bg1"/>
          </a:solidFill>
        </p:spPr>
        <p:txBody>
          <a:bodyPr vert="horz" rtlCol="0" anchor="ctr">
            <a:no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）时间：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  <a:defRPr/>
            </a:pPr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）建立者：</a:t>
            </a:r>
            <a:endParaRPr lang="en-US" altLang="zh-CN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）都城：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ts val="4200"/>
              </a:lnSpc>
              <a:spcBef>
                <a:spcPct val="0"/>
              </a:spcBef>
              <a:defRPr/>
            </a:pPr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统</a:t>
            </a:r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治范围：</a:t>
            </a:r>
            <a:endParaRPr lang="en-US" altLang="zh-CN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ts val="4200"/>
              </a:lnSpc>
              <a:spcBef>
                <a:spcPct val="0"/>
              </a:spcBef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统治措</a:t>
            </a:r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施：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  <a:defRPr/>
            </a:pPr>
            <a:endParaRPr lang="en-US" altLang="zh-CN" sz="2800" b="1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ts val="4200"/>
              </a:lnSpc>
              <a:spcBef>
                <a:spcPct val="0"/>
              </a:spcBef>
              <a:defRPr/>
            </a:pPr>
            <a:endParaRPr lang="en-US" altLang="zh-CN" sz="2800" b="1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ts val="4200"/>
              </a:lnSpc>
              <a:spcBef>
                <a:spcPct val="0"/>
              </a:spcBef>
              <a:defRPr/>
            </a:pPr>
            <a:endParaRPr lang="en-US" altLang="zh-CN" sz="2800" b="1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spcBef>
                <a:spcPct val="0"/>
              </a:spcBef>
              <a:defRPr/>
            </a:pPr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zh-CN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）地位</a:t>
            </a:r>
            <a:r>
              <a:rPr lang="en-US" altLang="zh-C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09704" y="1320160"/>
            <a:ext cx="2832827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sym typeface="+mn-ea"/>
              </a:rPr>
              <a:t>约公元前</a:t>
            </a:r>
            <a:r>
              <a:rPr lang="en-US" altLang="zh-CN" sz="2800" b="1" dirty="0" smtClean="0">
                <a:solidFill>
                  <a:srgbClr val="FF0000"/>
                </a:solidFill>
                <a:sym typeface="+mn-ea"/>
              </a:rPr>
              <a:t>2070</a:t>
            </a:r>
            <a:r>
              <a:rPr lang="zh-CN" altLang="en-US" sz="2800" b="1" dirty="0" smtClean="0">
                <a:solidFill>
                  <a:srgbClr val="FF0000"/>
                </a:solidFill>
                <a:sym typeface="+mn-ea"/>
              </a:rPr>
              <a:t>年</a:t>
            </a:r>
            <a:endParaRPr lang="zh-CN" altLang="en-US" sz="2800" dirty="0"/>
          </a:p>
        </p:txBody>
      </p:sp>
      <p:sp>
        <p:nvSpPr>
          <p:cNvPr id="12" name="文本框 11"/>
          <p:cNvSpPr txBox="1"/>
          <p:nvPr/>
        </p:nvSpPr>
        <p:spPr>
          <a:xfrm>
            <a:off x="2197692" y="1731076"/>
            <a:ext cx="40259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</a:t>
            </a:r>
            <a:r>
              <a:rPr lang="zh-CN" altLang="en-US" sz="28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禹</a:t>
            </a:r>
            <a:endParaRPr lang="zh-CN" altLang="en-US" sz="28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658208" y="2284373"/>
            <a:ext cx="14973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2800" b="1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阳城</a:t>
            </a:r>
            <a:endParaRPr lang="zh-CN" altLang="en-US" sz="2800" b="1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01414" y="3933056"/>
            <a:ext cx="496208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457200"/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征服南方三苗，修建城池，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制定各种制度。夏朝建立了军队，制定刑法，设置监狱。</a:t>
            </a:r>
            <a:endParaRPr lang="en-US" altLang="zh-CN" sz="28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204166" y="228566"/>
            <a:ext cx="8263398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一、觅</a:t>
            </a:r>
            <a:r>
              <a:rPr lang="zh-CN" altLang="en-US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国家之源</a:t>
            </a:r>
            <a:r>
              <a:rPr lang="zh-CN" altLang="zh-CN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---夏朝的建立与家天下</a:t>
            </a:r>
            <a:endParaRPr lang="zh-CN" altLang="zh-CN" sz="32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楷体" panose="02010609060101010101" charset="-122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2197692" y="5427085"/>
            <a:ext cx="463195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32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24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是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中国历史上第一个王朝</a:t>
            </a:r>
            <a:endParaRPr lang="zh-CN" altLang="en-US" sz="2800" b="1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13" name="文本框 19"/>
          <p:cNvSpPr txBox="1"/>
          <p:nvPr>
            <p:custDataLst>
              <p:tags r:id="rId1"/>
            </p:custDataLst>
          </p:nvPr>
        </p:nvSpPr>
        <p:spPr>
          <a:xfrm>
            <a:off x="6672064" y="1731076"/>
            <a:ext cx="4536504" cy="35394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 anchor="t">
            <a:spAutoFit/>
          </a:bodyPr>
          <a:lstStyle/>
          <a:p>
            <a:pPr fontAlgn="auto">
              <a:lnSpc>
                <a:spcPct val="80000"/>
              </a:lnSpc>
            </a:pPr>
            <a:r>
              <a:rPr lang="en-US" sz="28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</a:t>
            </a:r>
            <a:endParaRPr lang="en-US" sz="2800" dirty="0" smtClean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fontAlgn="auto">
              <a:lnSpc>
                <a:spcPct val="80000"/>
              </a:lnSpc>
            </a:pPr>
            <a:r>
              <a:rPr lang="en-US"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en-US" sz="2800" b="1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</a:t>
            </a:r>
            <a:r>
              <a:rPr sz="2800" b="1" dirty="0" err="1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国家是文明社会的概括</a:t>
            </a:r>
            <a:r>
              <a:rPr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……</a:t>
            </a:r>
            <a:r>
              <a:rPr sz="2800" b="1" dirty="0" err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国家形成的标志为：一是</a:t>
            </a:r>
            <a:r>
              <a:rPr sz="2800" b="1" dirty="0" err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阶级的存在</a:t>
            </a:r>
            <a:r>
              <a:rPr sz="2800" b="1" dirty="0" err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，二是凌驾于社会之上的</a:t>
            </a:r>
            <a:r>
              <a:rPr sz="2800" b="1" dirty="0" err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公共权力</a:t>
            </a:r>
            <a:r>
              <a:rPr sz="2800" b="1" dirty="0" err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的设立</a:t>
            </a:r>
            <a:r>
              <a:rPr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。       </a:t>
            </a:r>
            <a:endParaRPr sz="2800" b="1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fontAlgn="auto">
              <a:lnSpc>
                <a:spcPct val="80000"/>
              </a:lnSpc>
            </a:pPr>
            <a:r>
              <a:rPr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en-US"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       </a:t>
            </a:r>
            <a:r>
              <a:rPr sz="2800" b="1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sz="2800" b="1" dirty="0" err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恩格斯《家庭、私有制和国家的起源</a:t>
            </a:r>
            <a:r>
              <a:rPr sz="280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》</a:t>
            </a:r>
            <a:endParaRPr lang="en-US" sz="2800" dirty="0" smtClean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fontAlgn="auto">
              <a:lnSpc>
                <a:spcPct val="80000"/>
              </a:lnSpc>
            </a:pPr>
            <a:endParaRPr lang="zh-CN" altLang="en-US" sz="280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7" y="0"/>
            <a:ext cx="737266" cy="737266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39416" y="343983"/>
            <a:ext cx="236475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泸县龙维彬名师工作</a:t>
            </a:r>
            <a:r>
              <a:rPr lang="zh-CN" altLang="en-US" sz="1700" b="1" dirty="0" smtClean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室</a:t>
            </a:r>
            <a:endParaRPr lang="zh-CN" altLang="en-US" sz="1700" b="1" dirty="0">
              <a:solidFill>
                <a:srgbClr val="3366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 animBg="1"/>
      <p:bldP spid="8" grpId="0"/>
      <p:bldP spid="12" grpId="0"/>
      <p:bldP spid="18" grpId="0"/>
      <p:bldP spid="4" grpId="0" animBg="1"/>
      <p:bldP spid="29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>
            <p:custDataLst>
              <p:tags r:id="rId1"/>
            </p:custDataLst>
          </p:nvPr>
        </p:nvSpPr>
        <p:spPr>
          <a:xfrm>
            <a:off x="1065547" y="1844824"/>
            <a:ext cx="10831033" cy="2160591"/>
          </a:xfrm>
          <a:prstGeom prst="rect">
            <a:avLst/>
          </a:prstGeom>
          <a:noFill/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00" tIns="45718" rIns="91400" bIns="45718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2800" dirty="0">
                <a:solidFill>
                  <a:prstClr val="black"/>
                </a:solidFill>
                <a:ea typeface="微软雅黑" panose="020B0503020204020204" pitchFamily="34" charset="-122"/>
              </a:rPr>
              <a:t>      </a:t>
            </a:r>
            <a:r>
              <a:rPr lang="zh-CN" altLang="en-US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en-US" altLang="zh-CN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及禹崩，虽授益，益之佐禹日浅，天下未洽。故诸侯皆去益而</a:t>
            </a:r>
            <a:r>
              <a:rPr lang="zh-CN" altLang="en-US" sz="2800" dirty="0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朝启</a:t>
            </a:r>
            <a:r>
              <a:rPr lang="zh-CN" altLang="en-US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曰‘吾君帝禹之子也。’于是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启遂即天子位</a:t>
            </a:r>
            <a:r>
              <a:rPr lang="zh-CN" altLang="en-US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，是为夏后帝启。”</a:t>
            </a:r>
            <a:r>
              <a:rPr lang="en-US" altLang="zh-CN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                     </a:t>
            </a:r>
            <a:endParaRPr lang="en-US" altLang="zh-CN" sz="2800" dirty="0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r" eaLnBrk="0" hangingPunct="0">
              <a:lnSpc>
                <a:spcPct val="120000"/>
              </a:lnSpc>
            </a:pPr>
            <a:r>
              <a:rPr lang="en-US" altLang="zh-CN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——《</a:t>
            </a:r>
            <a:r>
              <a:rPr lang="zh-CN" altLang="en-US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史记</a:t>
            </a:r>
            <a:r>
              <a:rPr lang="en-US" altLang="zh-CN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·</a:t>
            </a:r>
            <a:r>
              <a:rPr lang="zh-CN" altLang="en-US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夏本纪</a:t>
            </a:r>
            <a:r>
              <a:rPr lang="en-US" altLang="zh-CN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endParaRPr lang="zh-CN" altLang="en-US" sz="2800" dirty="0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933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19937" y="4137922"/>
            <a:ext cx="3744416" cy="58477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 lIns="91400" tIns="45718" rIns="91400" bIns="45718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世袭</a:t>
            </a:r>
            <a:r>
              <a:rPr kumimoji="1" lang="zh-CN" altLang="en-US" sz="3200" b="1" dirty="0" smtClean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制</a:t>
            </a:r>
            <a:endParaRPr kumimoji="1" lang="zh-CN" altLang="en-US" sz="3200" b="1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9334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941955" y="4128349"/>
            <a:ext cx="1676400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400" tIns="45718" rIns="91400" bIns="45718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禅让制</a:t>
            </a:r>
            <a:endParaRPr kumimoji="1" lang="zh-CN" altLang="en-US" sz="3200" b="1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圆角矩形 1"/>
          <p:cNvSpPr/>
          <p:nvPr>
            <p:custDataLst>
              <p:tags r:id="rId4"/>
            </p:custDataLst>
          </p:nvPr>
        </p:nvSpPr>
        <p:spPr>
          <a:xfrm>
            <a:off x="246167" y="4797152"/>
            <a:ext cx="11723793" cy="104800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0" tIns="45718" rIns="91400" bIns="45718" rtlCol="0" anchor="ctr"/>
          <a:lstStyle/>
          <a:p>
            <a:pPr algn="ctr" eaLnBrk="0" hangingPunct="0"/>
            <a:r>
              <a:rPr lang="zh-CN" altLang="en-US" sz="32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世袭制：</a:t>
            </a:r>
            <a:r>
              <a:rPr lang="zh-CN" altLang="en-US" sz="3200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指王位、爵号和财产按照家族血缘关系世代继承下去。</a:t>
            </a:r>
            <a:endParaRPr lang="zh-CN" altLang="en-US" sz="3200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9337" name="Line 9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618355" y="4420736"/>
            <a:ext cx="762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tailEnd type="triangle" w="med" len="med"/>
          </a:ln>
          <a:effectLst/>
        </p:spPr>
        <p:txBody>
          <a:bodyPr wrap="none" lIns="91400" tIns="45718" rIns="91400" bIns="45718"/>
          <a:lstStyle/>
          <a:p>
            <a:pPr eaLnBrk="0" hangingPunct="0"/>
            <a:endParaRPr lang="zh-CN" altLang="en-US" sz="320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527474" y="929496"/>
            <a:ext cx="3114887" cy="523216"/>
          </a:xfrm>
          <a:prstGeom prst="rect">
            <a:avLst/>
          </a:prstGeom>
          <a:noFill/>
        </p:spPr>
        <p:txBody>
          <a:bodyPr wrap="square" lIns="91400" tIns="45718" rIns="91400" bIns="45718" rtlCol="0">
            <a:spAutoFit/>
          </a:bodyPr>
          <a:lstStyle/>
          <a:p>
            <a:pPr eaLnBrk="0" hangingPunct="0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2.“家天下”</a:t>
            </a:r>
            <a:endParaRPr lang="en-US" altLang="zh-CN" sz="2800" b="1" dirty="0">
              <a:latin typeface="宋体" panose="02010600030101010101" pitchFamily="2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7" y="0"/>
            <a:ext cx="737266" cy="73726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39416" y="303675"/>
            <a:ext cx="236475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泸县龙维彬名师工作</a:t>
            </a:r>
            <a:r>
              <a:rPr lang="zh-CN" altLang="en-US" sz="1700" b="1" dirty="0" smtClean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室</a:t>
            </a:r>
            <a:endParaRPr lang="zh-CN" altLang="en-US" sz="1700" b="1" dirty="0">
              <a:solidFill>
                <a:srgbClr val="3366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567608" y="138526"/>
            <a:ext cx="8424936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一、觅</a:t>
            </a:r>
            <a:r>
              <a:rPr lang="zh-CN" altLang="en-US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国家之源</a:t>
            </a:r>
            <a:r>
              <a:rPr lang="zh-CN" altLang="zh-CN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---夏朝的建立与家天下</a:t>
            </a:r>
            <a:endParaRPr lang="zh-CN" altLang="zh-CN" sz="32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9333" grpId="0"/>
      <p:bldP spid="99334" grpId="0"/>
      <p:bldP spid="2" grpId="0" animBg="1"/>
      <p:bldP spid="993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2108835" y="1589405"/>
            <a:ext cx="9926955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大道之行也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,</a:t>
            </a:r>
            <a:r>
              <a:rPr lang="zh-CN" altLang="en-US" sz="24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天下为公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,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选贤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与（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400" b="1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j</a:t>
            </a:r>
            <a:r>
              <a:rPr lang="en-US" altLang="zh-CN" sz="2400" b="1" dirty="0" err="1">
                <a:latin typeface="华文宋体" panose="02010600040101010101" charset="-122"/>
                <a:ea typeface="华文宋体" panose="02010600040101010101" charset="-122"/>
                <a:cs typeface="宋体" panose="02010600030101010101" pitchFamily="2" charset="-122"/>
                <a:sym typeface="+mn-ea"/>
              </a:rPr>
              <a:t>ǔ</a:t>
            </a:r>
            <a:r>
              <a:rPr lang="en-US" altLang="zh-CN" sz="2400" b="1" dirty="0">
                <a:latin typeface="华文宋体" panose="02010600040101010101" charset="-122"/>
                <a:ea typeface="华文宋体" panose="02010600040101010101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）能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，…是谓大同。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lvl="0" algn="l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今大道既隐,</a:t>
            </a:r>
            <a:r>
              <a:rPr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天下为</a:t>
            </a:r>
            <a:r>
              <a:rPr lang="zh-CN" altLang="en-US" sz="24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家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各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亲其亲，…是谓小康。——《礼记·礼运》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966325" y="556895"/>
            <a:ext cx="1404620" cy="140462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625475" y="1662430"/>
            <a:ext cx="1483360" cy="4603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材料研读</a:t>
            </a:r>
            <a:endParaRPr lang="zh-CN" altLang="en-US" sz="2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165860" y="2649855"/>
            <a:ext cx="4052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方正粗黑宋简体" panose="02000000000000000000" charset="-122"/>
              </a:rPr>
              <a:t>材料</a:t>
            </a:r>
            <a:r>
              <a:rPr lang="zh-CN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方正粗黑宋简体" panose="02000000000000000000" charset="-122"/>
              </a:rPr>
              <a:t>中 </a:t>
            </a: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方正粗黑宋简体" panose="02000000000000000000" charset="-122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方正粗黑宋简体" panose="02000000000000000000" charset="-122"/>
              </a:rPr>
              <a:t>家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方正粗黑宋简体" panose="02000000000000000000" charset="-122"/>
              </a:rPr>
              <a:t>”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方正粗黑宋简体" panose="02000000000000000000" charset="-122"/>
              </a:rPr>
              <a:t>指的是什么？</a:t>
            </a:r>
            <a:endParaRPr lang="zh-CN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方正粗黑宋简体" panose="02000000000000000000" charset="-122"/>
            </a:endParaRPr>
          </a:p>
        </p:txBody>
      </p:sp>
      <p:sp>
        <p:nvSpPr>
          <p:cNvPr id="9" name="圆角矩形 8"/>
          <p:cNvSpPr/>
          <p:nvPr>
            <p:custDataLst>
              <p:tags r:id="rId6"/>
            </p:custDataLst>
          </p:nvPr>
        </p:nvSpPr>
        <p:spPr>
          <a:xfrm>
            <a:off x="468947" y="1412776"/>
            <a:ext cx="11254105" cy="175196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983432" y="3429000"/>
            <a:ext cx="40189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“家”：指帝王把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国家政权世代据为己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有，把国家当作自家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私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产</a:t>
            </a:r>
            <a:r>
              <a:rPr lang="zh-CN" altLang="en-US" sz="28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8560" r="8560"/>
          <a:stretch>
            <a:fillRect/>
          </a:stretch>
        </p:blipFill>
        <p:spPr>
          <a:xfrm>
            <a:off x="5432830" y="3277149"/>
            <a:ext cx="6000234" cy="297543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200" h="4800">
                <a:moveTo>
                  <a:pt x="0" y="0"/>
                </a:moveTo>
                <a:lnTo>
                  <a:pt x="7200" y="0"/>
                </a:lnTo>
                <a:lnTo>
                  <a:pt x="7200" y="4800"/>
                </a:lnTo>
                <a:lnTo>
                  <a:pt x="0" y="4800"/>
                </a:lnTo>
                <a:lnTo>
                  <a:pt x="0" y="0"/>
                </a:lnTo>
                <a:close/>
              </a:path>
            </a:pathLst>
          </a:custGeom>
          <a:effectLst>
            <a:softEdge rad="12700"/>
          </a:effectLst>
        </p:spPr>
      </p:pic>
      <p:sp>
        <p:nvSpPr>
          <p:cNvPr id="23" name="文本框 10"/>
          <p:cNvSpPr txBox="1"/>
          <p:nvPr>
            <p:custDataLst>
              <p:tags r:id="rId10"/>
            </p:custDataLst>
          </p:nvPr>
        </p:nvSpPr>
        <p:spPr>
          <a:xfrm>
            <a:off x="407368" y="729031"/>
            <a:ext cx="3114887" cy="523216"/>
          </a:xfrm>
          <a:prstGeom prst="rect">
            <a:avLst/>
          </a:prstGeom>
          <a:noFill/>
        </p:spPr>
        <p:txBody>
          <a:bodyPr wrap="square" lIns="91400" tIns="45718" rIns="91400" bIns="45718" rtlCol="0">
            <a:spAutoFit/>
          </a:bodyPr>
          <a:lstStyle/>
          <a:p>
            <a:pPr eaLnBrk="0" hangingPunct="0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2.“家天下”</a:t>
            </a:r>
            <a:endParaRPr lang="en-US" altLang="zh-CN" sz="2800" b="1" dirty="0">
              <a:latin typeface="宋体" panose="02010600030101010101" pitchFamily="2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7" y="0"/>
            <a:ext cx="737266" cy="737266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839416" y="303675"/>
            <a:ext cx="236475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泸县龙维彬名师工作</a:t>
            </a:r>
            <a:r>
              <a:rPr lang="zh-CN" altLang="en-US" sz="1700" b="1" dirty="0" smtClean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室</a:t>
            </a:r>
            <a:endParaRPr lang="zh-CN" altLang="en-US" sz="1700" b="1" dirty="0">
              <a:solidFill>
                <a:srgbClr val="3366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311082" y="129003"/>
            <a:ext cx="8424936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一、觅</a:t>
            </a:r>
            <a:r>
              <a:rPr lang="zh-CN" altLang="en-US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国家之源</a:t>
            </a:r>
            <a:r>
              <a:rPr lang="zh-CN" altLang="zh-CN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---夏朝的建立与家天下</a:t>
            </a:r>
            <a:endParaRPr lang="zh-CN" altLang="zh-CN" sz="32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07383" y="4969946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公天下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2320002" y="5085184"/>
            <a:ext cx="681997" cy="321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164520" y="4984300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家天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下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4486" y="3933056"/>
            <a:ext cx="4499055" cy="197472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r="3390"/>
          <a:stretch>
            <a:fillRect/>
          </a:stretch>
        </p:blipFill>
        <p:spPr>
          <a:xfrm>
            <a:off x="1231766" y="1355890"/>
            <a:ext cx="4464497" cy="2354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6023991" y="1038358"/>
            <a:ext cx="5165725" cy="55399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粗黑宋简体" panose="02000000000000000000" charset="-122"/>
              </a:rPr>
              <a:t>河南偃师二里头遗址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粗黑宋简体" panose="02000000000000000000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5" y="1631282"/>
            <a:ext cx="2791965" cy="3721396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6023991" y="5334510"/>
            <a:ext cx="3840427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sz="1600" b="1" dirty="0"/>
              <a:t>二里头遗址出土的镶嵌绿松石的铜牌</a:t>
            </a:r>
            <a:endParaRPr lang="zh-CN" altLang="en-US" sz="1600" b="1" dirty="0"/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891" y="1631282"/>
            <a:ext cx="2626505" cy="3603933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9530744" y="5325269"/>
            <a:ext cx="2313681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sz="1600" b="1" dirty="0"/>
              <a:t>二里头遗址出土的铜鼎</a:t>
            </a:r>
            <a:endParaRPr lang="zh-CN" altLang="en-US" sz="1600" b="1" dirty="0"/>
          </a:p>
        </p:txBody>
      </p:sp>
      <p:sp>
        <p:nvSpPr>
          <p:cNvPr id="10" name="矩形 9"/>
          <p:cNvSpPr/>
          <p:nvPr/>
        </p:nvSpPr>
        <p:spPr>
          <a:xfrm>
            <a:off x="1559496" y="3254150"/>
            <a:ext cx="3607260" cy="112030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b="1" dirty="0">
                <a:solidFill>
                  <a:srgbClr val="FF0000"/>
                </a:solidFill>
              </a:rPr>
              <a:t>反映了夏王朝的阶级分化和等级界限</a:t>
            </a:r>
            <a:endParaRPr lang="zh-CN" altLang="en-US" sz="2700" b="1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570446" y="3254150"/>
            <a:ext cx="4672091" cy="62170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b="1" dirty="0">
                <a:solidFill>
                  <a:srgbClr val="FF0000"/>
                </a:solidFill>
              </a:rPr>
              <a:t>反映了夏朝时期的文明进程</a:t>
            </a:r>
            <a:endParaRPr lang="zh-CN" altLang="en-US" sz="2700" b="1" dirty="0">
              <a:solidFill>
                <a:srgbClr val="FF0000"/>
              </a:solidFill>
            </a:endParaRPr>
          </a:p>
        </p:txBody>
      </p:sp>
      <p:sp>
        <p:nvSpPr>
          <p:cNvPr id="15" name="文本框 10"/>
          <p:cNvSpPr txBox="1"/>
          <p:nvPr>
            <p:custDataLst>
              <p:tags r:id="rId11"/>
            </p:custDataLst>
          </p:nvPr>
        </p:nvSpPr>
        <p:spPr>
          <a:xfrm>
            <a:off x="407368" y="729031"/>
            <a:ext cx="3114887" cy="523216"/>
          </a:xfrm>
          <a:prstGeom prst="rect">
            <a:avLst/>
          </a:prstGeom>
          <a:noFill/>
        </p:spPr>
        <p:txBody>
          <a:bodyPr wrap="square" lIns="91400" tIns="45718" rIns="91400" bIns="45718" rtlCol="0">
            <a:spAutoFit/>
          </a:bodyPr>
          <a:lstStyle/>
          <a:p>
            <a:pPr eaLnBrk="0" hangingPunct="0"/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3.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夏朝的社会状况</a:t>
            </a:r>
            <a:endParaRPr lang="en-US" altLang="zh-CN" sz="2800" b="1" dirty="0">
              <a:latin typeface="宋体" panose="02010600030101010101" pitchFamily="2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8" y="-8235"/>
            <a:ext cx="737266" cy="737266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706914" y="303674"/>
            <a:ext cx="236475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泸县龙维彬名师工作</a:t>
            </a:r>
            <a:r>
              <a:rPr lang="zh-CN" altLang="en-US" sz="1700" b="1" dirty="0" smtClean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室</a:t>
            </a:r>
            <a:endParaRPr lang="zh-CN" altLang="en-US" sz="1700" b="1" dirty="0">
              <a:solidFill>
                <a:srgbClr val="3366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71664" y="144256"/>
            <a:ext cx="8352928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一、觅</a:t>
            </a:r>
            <a:r>
              <a:rPr lang="zh-CN" altLang="en-US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国家之源</a:t>
            </a:r>
            <a:r>
              <a:rPr lang="zh-CN" altLang="zh-CN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---夏朝的建立与家天下</a:t>
            </a:r>
            <a:endParaRPr lang="zh-CN" altLang="zh-CN" sz="32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7" grpId="0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43132" y="2060848"/>
            <a:ext cx="5529227" cy="3228381"/>
            <a:chOff x="437869" y="731156"/>
            <a:chExt cx="4471765" cy="251023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8320" y="737825"/>
              <a:ext cx="2391314" cy="250356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869" y="731156"/>
              <a:ext cx="2088176" cy="2508235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525614" y="859173"/>
            <a:ext cx="3114887" cy="523216"/>
          </a:xfrm>
          <a:prstGeom prst="rect">
            <a:avLst/>
          </a:prstGeom>
          <a:noFill/>
        </p:spPr>
        <p:txBody>
          <a:bodyPr wrap="square" lIns="91400" tIns="45718" rIns="91400" bIns="45718" rtlCol="0">
            <a:spAutoFit/>
          </a:bodyPr>
          <a:lstStyle/>
          <a:p>
            <a:pPr eaLnBrk="0" hangingPunct="0"/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4.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夏朝的灭亡</a:t>
            </a:r>
            <a:endParaRPr lang="en-US" altLang="zh-CN" sz="2800" b="1" dirty="0">
              <a:latin typeface="宋体" panose="02010600030101010101" pitchFamily="2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sp>
        <p:nvSpPr>
          <p:cNvPr id="14" name="文本框 10"/>
          <p:cNvSpPr txBox="1"/>
          <p:nvPr>
            <p:custDataLst>
              <p:tags r:id="rId4"/>
            </p:custDataLst>
          </p:nvPr>
        </p:nvSpPr>
        <p:spPr>
          <a:xfrm>
            <a:off x="1658114" y="1501104"/>
            <a:ext cx="3933830" cy="523216"/>
          </a:xfrm>
          <a:prstGeom prst="rect">
            <a:avLst/>
          </a:prstGeom>
          <a:noFill/>
        </p:spPr>
        <p:txBody>
          <a:bodyPr wrap="square" lIns="91400" tIns="45718" rIns="91400" bIns="45718" rtlCol="0">
            <a:spAutoFit/>
          </a:bodyPr>
          <a:lstStyle/>
          <a:p>
            <a:pPr eaLnBrk="0" hangingPunct="0"/>
            <a:r>
              <a:rPr lang="zh-CN" altLang="en-US" sz="2800" b="1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亡国君主：桀（</a:t>
            </a:r>
            <a:r>
              <a:rPr lang="en-US" altLang="zh-CN" sz="2800" b="1" dirty="0" err="1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jie</a:t>
            </a:r>
            <a:r>
              <a:rPr lang="zh-CN" altLang="en-US" sz="2800" b="1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endParaRPr lang="en-US" altLang="zh-CN" sz="28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5" name="文本框 10"/>
          <p:cNvSpPr txBox="1"/>
          <p:nvPr>
            <p:custDataLst>
              <p:tags r:id="rId5"/>
            </p:custDataLst>
          </p:nvPr>
        </p:nvSpPr>
        <p:spPr>
          <a:xfrm>
            <a:off x="1271465" y="5387127"/>
            <a:ext cx="3546770" cy="707882"/>
          </a:xfrm>
          <a:prstGeom prst="rect">
            <a:avLst/>
          </a:prstGeom>
          <a:noFill/>
        </p:spPr>
        <p:txBody>
          <a:bodyPr wrap="square" lIns="91400" tIns="45718" rIns="91400" bIns="45718" rtlCol="0">
            <a:spAutoFit/>
          </a:bodyPr>
          <a:lstStyle/>
          <a:p>
            <a:pPr eaLnBrk="0" hangingPunct="0"/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手持戟把女仆当椅凳坐的桀。</a:t>
            </a:r>
            <a:endParaRPr lang="en-US" altLang="zh-CN" sz="2000" b="1" dirty="0" smtClean="0">
              <a:latin typeface="宋体" panose="02010600030101010101" pitchFamily="2" charset="-122"/>
              <a:ea typeface="宋体" panose="02010600030101010101" pitchFamily="2" charset="-122"/>
              <a:cs typeface="黑体" panose="02010609060101010101" charset="-122"/>
            </a:endParaRPr>
          </a:p>
          <a:p>
            <a:pPr eaLnBrk="0" hangingPunct="0"/>
            <a:r>
              <a:rPr lang="zh-CN" altLang="en-US" sz="20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  山东武梁祠汉刻拓片</a:t>
            </a:r>
            <a:endParaRPr lang="en-US" altLang="zh-CN" sz="20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sp>
        <p:nvSpPr>
          <p:cNvPr id="8" name="文本框 1"/>
          <p:cNvSpPr txBox="1"/>
          <p:nvPr>
            <p:custDataLst>
              <p:tags r:id="rId6"/>
            </p:custDataLst>
          </p:nvPr>
        </p:nvSpPr>
        <p:spPr>
          <a:xfrm>
            <a:off x="6224627" y="2891999"/>
            <a:ext cx="482453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千图雪花体" panose="00000500000000000000" charset="-122"/>
                <a:ea typeface="千图雪花体" panose="00000500000000000000" charset="-122"/>
                <a:sym typeface="+mn-ea"/>
              </a:rPr>
              <a:t>灭亡原因</a:t>
            </a:r>
            <a:r>
              <a:rPr lang="zh-CN" altLang="en-US" sz="3200" dirty="0" smtClean="0">
                <a:solidFill>
                  <a:srgbClr val="C00000"/>
                </a:solidFill>
                <a:latin typeface="千图雪花体" panose="00000500000000000000" charset="-122"/>
                <a:ea typeface="千图雪花体" panose="00000500000000000000" charset="-122"/>
                <a:sym typeface="+mn-ea"/>
              </a:rPr>
              <a:t>：</a:t>
            </a:r>
            <a:endParaRPr lang="en-US" altLang="zh-CN" sz="3200" dirty="0" smtClean="0">
              <a:solidFill>
                <a:srgbClr val="C00000"/>
              </a:solidFill>
              <a:latin typeface="千图雪花体" panose="00000500000000000000" charset="-122"/>
              <a:ea typeface="千图雪花体" panose="00000500000000000000" charset="-122"/>
              <a:sym typeface="+mn-ea"/>
            </a:endParaRPr>
          </a:p>
          <a:p>
            <a:r>
              <a:rPr lang="zh-CN" altLang="en-US" sz="3200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统</a:t>
            </a:r>
            <a:r>
              <a:rPr lang="zh-CN" altLang="en-US" sz="32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治残暴，</a:t>
            </a:r>
            <a:r>
              <a:rPr lang="zh-CN" altLang="en-US" sz="3200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失去民心</a:t>
            </a:r>
            <a:endParaRPr lang="zh-CN" altLang="en-US" sz="3200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7" y="0"/>
            <a:ext cx="737266" cy="73726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839416" y="303675"/>
            <a:ext cx="236475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00" b="1" dirty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泸县龙维彬名师工作</a:t>
            </a:r>
            <a:r>
              <a:rPr lang="zh-CN" altLang="en-US" sz="1700" b="1" dirty="0" smtClean="0">
                <a:solidFill>
                  <a:srgbClr val="33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室</a:t>
            </a:r>
            <a:endParaRPr lang="zh-CN" altLang="en-US" sz="1700" b="1" dirty="0">
              <a:solidFill>
                <a:srgbClr val="3366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69553" y="130333"/>
            <a:ext cx="8194730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一、觅</a:t>
            </a:r>
            <a:r>
              <a:rPr lang="zh-CN" altLang="en-US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国家之源</a:t>
            </a:r>
            <a:r>
              <a:rPr lang="zh-CN" altLang="zh-CN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---夏朝的建立与家天下</a:t>
            </a:r>
            <a:endParaRPr lang="zh-CN" altLang="zh-CN" sz="32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8" grpId="0" animBg="1"/>
    </p:bldLst>
  </p:timing>
</p:sld>
</file>

<file path=ppt/tags/tag1.xml><?xml version="1.0" encoding="utf-8"?>
<p:tagLst xmlns:p="http://schemas.openxmlformats.org/presentationml/2006/main">
  <p:tag name="AS_UNIQUEID" val="11574"/>
  <p:tag name="KSO_WM_BEAUTIFY_FLAG" val=""/>
</p:tagLst>
</file>

<file path=ppt/tags/tag10.xml><?xml version="1.0" encoding="utf-8"?>
<p:tagLst xmlns:p="http://schemas.openxmlformats.org/presentationml/2006/main">
  <p:tag name="AS_UNIQUEID" val="641"/>
  <p:tag name="KSO_WM_BEAUTIFY_FLAG" val=""/>
</p:tagLst>
</file>

<file path=ppt/tags/tag11.xml><?xml version="1.0" encoding="utf-8"?>
<p:tagLst xmlns:p="http://schemas.openxmlformats.org/presentationml/2006/main">
  <p:tag name="AS_UNIQUEID" val="12421"/>
  <p:tag name="KSO_WM_BEAUTIFY_FLAG" val=""/>
</p:tagLst>
</file>

<file path=ppt/tags/tag12.xml><?xml version="1.0" encoding="utf-8"?>
<p:tagLst xmlns:p="http://schemas.openxmlformats.org/presentationml/2006/main">
  <p:tag name="AS_UNIQUEID" val="554"/>
</p:tagLst>
</file>

<file path=ppt/tags/tag13.xml><?xml version="1.0" encoding="utf-8"?>
<p:tagLst xmlns:p="http://schemas.openxmlformats.org/presentationml/2006/main">
  <p:tag name="AS_UNIQUEID" val="555"/>
</p:tagLst>
</file>

<file path=ppt/tags/tag14.xml><?xml version="1.0" encoding="utf-8"?>
<p:tagLst xmlns:p="http://schemas.openxmlformats.org/presentationml/2006/main">
  <p:tag name="AS_UNIQUEID" val="556"/>
</p:tagLst>
</file>

<file path=ppt/tags/tag15.xml><?xml version="1.0" encoding="utf-8"?>
<p:tagLst xmlns:p="http://schemas.openxmlformats.org/presentationml/2006/main">
  <p:tag name="AS_UNIQUEID" val="557"/>
</p:tagLst>
</file>

<file path=ppt/tags/tag16.xml><?xml version="1.0" encoding="utf-8"?>
<p:tagLst xmlns:p="http://schemas.openxmlformats.org/presentationml/2006/main">
  <p:tag name="AS_UNIQUEID" val="558"/>
</p:tagLst>
</file>

<file path=ppt/tags/tag17.xml><?xml version="1.0" encoding="utf-8"?>
<p:tagLst xmlns:p="http://schemas.openxmlformats.org/presentationml/2006/main">
  <p:tag name="AS_UNIQUEID" val="561"/>
</p:tagLst>
</file>

<file path=ppt/tags/tag18.xml><?xml version="1.0" encoding="utf-8"?>
<p:tagLst xmlns:p="http://schemas.openxmlformats.org/presentationml/2006/main">
  <p:tag name="AS_UNIQUEID" val="411"/>
  <p:tag name="KSO_WM_BEAUTIFY_FLAG" val=""/>
</p:tagLst>
</file>

<file path=ppt/tags/tag19.xml><?xml version="1.0" encoding="utf-8"?>
<p:tagLst xmlns:p="http://schemas.openxmlformats.org/presentationml/2006/main">
  <p:tag name="AS_UNIQUEID" val="412"/>
  <p:tag name="KSO_WM_BEAUTIFY_FLAG" val=""/>
</p:tagLst>
</file>

<file path=ppt/tags/tag2.xml><?xml version="1.0" encoding="utf-8"?>
<p:tagLst xmlns:p="http://schemas.openxmlformats.org/presentationml/2006/main">
  <p:tag name="AS_UNIQUEID" val="11573"/>
  <p:tag name="KSO_WM_BEAUTIFY_FLAG" val=""/>
</p:tagLst>
</file>

<file path=ppt/tags/tag20.xml><?xml version="1.0" encoding="utf-8"?>
<p:tagLst xmlns:p="http://schemas.openxmlformats.org/presentationml/2006/main">
  <p:tag name="AS_UNIQUEID" val="1376"/>
  <p:tag name="KSO_WM_BEAUTIFY_FLAG" val=""/>
</p:tagLst>
</file>

<file path=ppt/tags/tag21.xml><?xml version="1.0" encoding="utf-8"?>
<p:tagLst xmlns:p="http://schemas.openxmlformats.org/presentationml/2006/main">
  <p:tag name="AS_UNIQUEID" val="1377"/>
  <p:tag name="KSO_WM_BEAUTIFY_FLAG" val=""/>
</p:tagLst>
</file>

<file path=ppt/tags/tag22.xml><?xml version="1.0" encoding="utf-8"?>
<p:tagLst xmlns:p="http://schemas.openxmlformats.org/presentationml/2006/main">
  <p:tag name="AS_UNIQUEID" val="1378"/>
  <p:tag name="KSO_WM_BEAUTIFY_FLAG" val=""/>
</p:tagLst>
</file>

<file path=ppt/tags/tag23.xml><?xml version="1.0" encoding="utf-8"?>
<p:tagLst xmlns:p="http://schemas.openxmlformats.org/presentationml/2006/main">
  <p:tag name="AS_UNIQUEID" val="1379"/>
  <p:tag name="KSO_WM_BEAUTIFY_FLAG" val=""/>
</p:tagLst>
</file>

<file path=ppt/tags/tag24.xml><?xml version="1.0" encoding="utf-8"?>
<p:tagLst xmlns:p="http://schemas.openxmlformats.org/presentationml/2006/main">
  <p:tag name="AS_UNIQUEID" val="420"/>
  <p:tag name="KSO_WM_ASSEMBLE_CHIP_INDEX" val="34ebd5e22a8e4b4b9a2fd03c1c15e1ca"/>
  <p:tag name="KSO_WM_BEAUTIFY_FLAG" val=""/>
  <p:tag name="KSO_WM_CHIP_FILLAREA_FILL_RULE" val="{&quot;fill_align&quot;:&quot;cm&quot;,&quot;fill_mode&quot;:&quot;full&quot;,&quot;sacle_strategy&quot;:&quot;smart&quot;}"/>
  <p:tag name="KSO_WM_CHIP_GROUPID" val="5e7310da9a230a26b9e88a19"/>
  <p:tag name="KSO_WM_CHIP_XID" val="5e7310da9a230a26b9e88a1a"/>
  <p:tag name="KSO_WM_TAG_VERSION" val="1.0"/>
  <p:tag name="KSO_WM_TEMPLATE_ASSEMBLE_GROUPID" val="606570714054ed1e2fb8154f"/>
  <p:tag name="KSO_WM_TEMPLATE_ASSEMBLE_XID" val="606570714054ed1e2fb8154f"/>
  <p:tag name="KSO_WM_TEMPLATE_CATEGORY" val="diagram"/>
  <p:tag name="KSO_WM_TEMPLATE_INDEX" val="20217192"/>
  <p:tag name="KSO_WM_UNIT_COMPATIBLE" val="0"/>
  <p:tag name="KSO_WM_UNIT_DEC_AREA_ID" val="b3c72ed3a0a945029f876ca622a60e0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17192_1*d*1"/>
  <p:tag name="KSO_WM_UNIT_LAYERLEVEL" val="1"/>
  <p:tag name="KSO_WM_UNIT_PICTURE_CLIP_FLAG" val="0"/>
  <p:tag name="KSO_WM_UNIT_SM_LIMIT_TYPE" val="2"/>
  <p:tag name="KSO_WM_UNIT_SUPPORT_UNIT_TYPE" val="[&quot;d&quot;]"/>
  <p:tag name="KSO_WM_UNIT_VALUE" val="846*1269"/>
</p:tagLst>
</file>

<file path=ppt/tags/tag25.xml><?xml version="1.0" encoding="utf-8"?>
<p:tagLst xmlns:p="http://schemas.openxmlformats.org/presentationml/2006/main">
  <p:tag name="AS_UNIQUEID" val="561"/>
</p:tagLst>
</file>

<file path=ppt/tags/tag26.xml><?xml version="1.0" encoding="utf-8"?>
<p:tagLst xmlns:p="http://schemas.openxmlformats.org/presentationml/2006/main">
  <p:tag name="AS_UNIQUEID" val="749"/>
</p:tagLst>
</file>

<file path=ppt/tags/tag27.xml><?xml version="1.0" encoding="utf-8"?>
<p:tagLst xmlns:p="http://schemas.openxmlformats.org/presentationml/2006/main">
  <p:tag name="AS_UNIQUEID" val="750"/>
</p:tagLst>
</file>

<file path=ppt/tags/tag28.xml><?xml version="1.0" encoding="utf-8"?>
<p:tagLst xmlns:p="http://schemas.openxmlformats.org/presentationml/2006/main">
  <p:tag name="AS_UNIQUEID" val="751"/>
</p:tagLst>
</file>

<file path=ppt/tags/tag29.xml><?xml version="1.0" encoding="utf-8"?>
<p:tagLst xmlns:p="http://schemas.openxmlformats.org/presentationml/2006/main">
  <p:tag name="AS_UNIQUEID" val="12305"/>
</p:tagLst>
</file>

<file path=ppt/tags/tag3.xml><?xml version="1.0" encoding="utf-8"?>
<p:tagLst xmlns:p="http://schemas.openxmlformats.org/presentationml/2006/main">
  <p:tag name="AS_UNIQUEID" val="11572"/>
  <p:tag name="KSO_WM_BEAUTIFY_FLAG" val=""/>
</p:tagLst>
</file>

<file path=ppt/tags/tag30.xml><?xml version="1.0" encoding="utf-8"?>
<p:tagLst xmlns:p="http://schemas.openxmlformats.org/presentationml/2006/main">
  <p:tag name="AS_UNIQUEID" val="12307"/>
</p:tagLst>
</file>

<file path=ppt/tags/tag31.xml><?xml version="1.0" encoding="utf-8"?>
<p:tagLst xmlns:p="http://schemas.openxmlformats.org/presentationml/2006/main">
  <p:tag name="AS_UNIQUEID" val="12308"/>
</p:tagLst>
</file>

<file path=ppt/tags/tag32.xml><?xml version="1.0" encoding="utf-8"?>
<p:tagLst xmlns:p="http://schemas.openxmlformats.org/presentationml/2006/main">
  <p:tag name="AS_UNIQUEID" val="12309"/>
</p:tagLst>
</file>

<file path=ppt/tags/tag33.xml><?xml version="1.0" encoding="utf-8"?>
<p:tagLst xmlns:p="http://schemas.openxmlformats.org/presentationml/2006/main">
  <p:tag name="AS_UNIQUEID" val="12310"/>
</p:tagLst>
</file>

<file path=ppt/tags/tag34.xml><?xml version="1.0" encoding="utf-8"?>
<p:tagLst xmlns:p="http://schemas.openxmlformats.org/presentationml/2006/main">
  <p:tag name="AS_UNIQUEID" val="12311"/>
</p:tagLst>
</file>

<file path=ppt/tags/tag35.xml><?xml version="1.0" encoding="utf-8"?>
<p:tagLst xmlns:p="http://schemas.openxmlformats.org/presentationml/2006/main">
  <p:tag name="AS_UNIQUEID" val="561"/>
</p:tagLst>
</file>

<file path=ppt/tags/tag36.xml><?xml version="1.0" encoding="utf-8"?>
<p:tagLst xmlns:p="http://schemas.openxmlformats.org/presentationml/2006/main">
  <p:tag name="AS_UNIQUEID" val="561"/>
</p:tagLst>
</file>

<file path=ppt/tags/tag37.xml><?xml version="1.0" encoding="utf-8"?>
<p:tagLst xmlns:p="http://schemas.openxmlformats.org/presentationml/2006/main">
  <p:tag name="AS_UNIQUEID" val="561"/>
</p:tagLst>
</file>

<file path=ppt/tags/tag38.xml><?xml version="1.0" encoding="utf-8"?>
<p:tagLst xmlns:p="http://schemas.openxmlformats.org/presentationml/2006/main">
  <p:tag name="AS_UNIQUEID" val="561"/>
</p:tagLst>
</file>

<file path=ppt/tags/tag39.xml><?xml version="1.0" encoding="utf-8"?>
<p:tagLst xmlns:p="http://schemas.openxmlformats.org/presentationml/2006/main">
  <p:tag name="AS_UNIQUEID" val="11585"/>
</p:tagLst>
</file>

<file path=ppt/tags/tag4.xml><?xml version="1.0" encoding="utf-8"?>
<p:tagLst xmlns:p="http://schemas.openxmlformats.org/presentationml/2006/main">
  <p:tag name="AS_UNIQUEID" val="12692"/>
  <p:tag name="KSO_WM_BEAUTIFY_FLAG" val=""/>
  <p:tag name="KSO_WM_UNIT_PLACING_PICTURE_USER_VIEWPORT" val="{&quot;height&quot;:483,&quot;width&quot;:8000}"/>
</p:tagLst>
</file>

<file path=ppt/tags/tag40.xml><?xml version="1.0" encoding="utf-8"?>
<p:tagLst xmlns:p="http://schemas.openxmlformats.org/presentationml/2006/main">
  <p:tag name="AS_UNIQUEID" val="876"/>
</p:tagLst>
</file>

<file path=ppt/tags/tag41.xml><?xml version="1.0" encoding="utf-8"?>
<p:tagLst xmlns:p="http://schemas.openxmlformats.org/presentationml/2006/main">
  <p:tag name="AS_UNIQUEID" val="44"/>
</p:tagLst>
</file>

<file path=ppt/tags/tag42.xml><?xml version="1.0" encoding="utf-8"?>
<p:tagLst xmlns:p="http://schemas.openxmlformats.org/presentationml/2006/main">
  <p:tag name="AS_UNIQUEID" val="45"/>
</p:tagLst>
</file>

<file path=ppt/tags/tag43.xml><?xml version="1.0" encoding="utf-8"?>
<p:tagLst xmlns:p="http://schemas.openxmlformats.org/presentationml/2006/main">
  <p:tag name="AS_UNIQUEID" val="46"/>
</p:tagLst>
</file>

<file path=ppt/tags/tag44.xml><?xml version="1.0" encoding="utf-8"?>
<p:tagLst xmlns:p="http://schemas.openxmlformats.org/presentationml/2006/main">
  <p:tag name="AS_UNIQUEID" val="47"/>
</p:tagLst>
</file>

<file path=ppt/tags/tag45.xml><?xml version="1.0" encoding="utf-8"?>
<p:tagLst xmlns:p="http://schemas.openxmlformats.org/presentationml/2006/main">
  <p:tag name="AS_UNIQUEID" val="48"/>
</p:tagLst>
</file>

<file path=ppt/tags/tag46.xml><?xml version="1.0" encoding="utf-8"?>
<p:tagLst xmlns:p="http://schemas.openxmlformats.org/presentationml/2006/main">
  <p:tag name="AS_UNIQUEID" val="36"/>
</p:tagLst>
</file>

<file path=ppt/tags/tag47.xml><?xml version="1.0" encoding="utf-8"?>
<p:tagLst xmlns:p="http://schemas.openxmlformats.org/presentationml/2006/main">
  <p:tag name="AS_UNIQUEID" val="37"/>
</p:tagLst>
</file>

<file path=ppt/tags/tag48.xml><?xml version="1.0" encoding="utf-8"?>
<p:tagLst xmlns:p="http://schemas.openxmlformats.org/presentationml/2006/main">
  <p:tag name="AS_UNIQUEID" val="38"/>
</p:tagLst>
</file>

<file path=ppt/tags/tag49.xml><?xml version="1.0" encoding="utf-8"?>
<p:tagLst xmlns:p="http://schemas.openxmlformats.org/presentationml/2006/main">
  <p:tag name="AS_UNIQUEID" val="641"/>
  <p:tag name="KSO_WM_BEAUTIFY_FLAG" val=""/>
</p:tagLst>
</file>

<file path=ppt/tags/tag5.xml><?xml version="1.0" encoding="utf-8"?>
<p:tagLst xmlns:p="http://schemas.openxmlformats.org/presentationml/2006/main">
  <p:tag name="AS_UNIQUEID" val="641"/>
  <p:tag name="KSO_WM_BEAUTIFY_FLAG" val=""/>
</p:tagLst>
</file>

<file path=ppt/tags/tag50.xml><?xml version="1.0" encoding="utf-8"?>
<p:tagLst xmlns:p="http://schemas.openxmlformats.org/presentationml/2006/main">
  <p:tag name="AS_UNIQUEID" val="11617"/>
</p:tagLst>
</file>

<file path=ppt/tags/tag51.xml><?xml version="1.0" encoding="utf-8"?>
<p:tagLst xmlns:p="http://schemas.openxmlformats.org/presentationml/2006/main">
  <p:tag name="AS_UNIQUEID" val="11618"/>
</p:tagLst>
</file>

<file path=ppt/tags/tag52.xml><?xml version="1.0" encoding="utf-8"?>
<p:tagLst xmlns:p="http://schemas.openxmlformats.org/presentationml/2006/main">
  <p:tag name="AS_UNIQUEID" val="607"/>
  <p:tag name="KSO_WM_UNIT_TABLE_BEAUTIFY" val="smartTable{0c2106fc-2294-421b-bb69-aa9ded4bfad6}"/>
  <p:tag name="TABLE_ENDDRAG_ORIGIN_RECT" val="422*230"/>
  <p:tag name="TABLE_ENDDRAG_RECT" val="290*121*422*230"/>
</p:tagLst>
</file>

<file path=ppt/tags/tag53.xml><?xml version="1.0" encoding="utf-8"?>
<p:tagLst xmlns:p="http://schemas.openxmlformats.org/presentationml/2006/main">
  <p:tag name="AS_UNIQUEID" val="11620"/>
</p:tagLst>
</file>

<file path=ppt/tags/tag54.xml><?xml version="1.0" encoding="utf-8"?>
<p:tagLst xmlns:p="http://schemas.openxmlformats.org/presentationml/2006/main">
  <p:tag name="AS_UNIQUEID" val="11619"/>
</p:tagLst>
</file>

<file path=ppt/tags/tag55.xml><?xml version="1.0" encoding="utf-8"?>
<p:tagLst xmlns:p="http://schemas.openxmlformats.org/presentationml/2006/main">
  <p:tag name="AS_UNIQUEID" val="11629"/>
</p:tagLst>
</file>

<file path=ppt/tags/tag56.xml><?xml version="1.0" encoding="utf-8"?>
<p:tagLst xmlns:p="http://schemas.openxmlformats.org/presentationml/2006/main">
  <p:tag name="AS_UNIQUEID" val="11631"/>
</p:tagLst>
</file>

<file path=ppt/tags/tag57.xml><?xml version="1.0" encoding="utf-8"?>
<p:tagLst xmlns:p="http://schemas.openxmlformats.org/presentationml/2006/main">
  <p:tag name="AS_UNIQUEID" val="11629"/>
</p:tagLst>
</file>

<file path=ppt/tags/tag58.xml><?xml version="1.0" encoding="utf-8"?>
<p:tagLst xmlns:p="http://schemas.openxmlformats.org/presentationml/2006/main">
  <p:tag name="AS_UNIQUEID" val="11621"/>
</p:tagLst>
</file>

<file path=ppt/tags/tag59.xml><?xml version="1.0" encoding="utf-8"?>
<p:tagLst xmlns:p="http://schemas.openxmlformats.org/presentationml/2006/main">
  <p:tag name="AS_UNIQUEID" val="11641"/>
</p:tagLst>
</file>

<file path=ppt/tags/tag6.xml><?xml version="1.0" encoding="utf-8"?>
<p:tagLst xmlns:p="http://schemas.openxmlformats.org/presentationml/2006/main">
  <p:tag name="AS_UNIQUEID" val="649"/>
  <p:tag name="KSO_WM_BEAUTIFY_FLAG" val=""/>
</p:tagLst>
</file>

<file path=ppt/tags/tag60.xml><?xml version="1.0" encoding="utf-8"?>
<p:tagLst xmlns:p="http://schemas.openxmlformats.org/presentationml/2006/main">
  <p:tag name="AS_UNIQUEID" val="11643"/>
</p:tagLst>
</file>

<file path=ppt/tags/tag61.xml><?xml version="1.0" encoding="utf-8"?>
<p:tagLst xmlns:p="http://schemas.openxmlformats.org/presentationml/2006/main">
  <p:tag name="AS_UNIQUEID" val="11644"/>
</p:tagLst>
</file>

<file path=ppt/tags/tag62.xml><?xml version="1.0" encoding="utf-8"?>
<p:tagLst xmlns:p="http://schemas.openxmlformats.org/presentationml/2006/main">
  <p:tag name="AS_UNIQUEID" val="11666"/>
</p:tagLst>
</file>

<file path=ppt/tags/tag63.xml><?xml version="1.0" encoding="utf-8"?>
<p:tagLst xmlns:p="http://schemas.openxmlformats.org/presentationml/2006/main">
  <p:tag name="AS_UNIQUEID" val="334"/>
</p:tagLst>
</file>

<file path=ppt/tags/tag64.xml><?xml version="1.0" encoding="utf-8"?>
<p:tagLst xmlns:p="http://schemas.openxmlformats.org/presentationml/2006/main">
  <p:tag name="KSO_WM_SPECIAL_SOURCE" val="bdnull"/>
</p:tagLst>
</file>

<file path=ppt/tags/tag65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mM1M2E5MjllOTkxYzg3NjI3ZmZlYjBiYmIyZTRkNTEifQ=="/>
</p:tagLst>
</file>

<file path=ppt/tags/tag7.xml><?xml version="1.0" encoding="utf-8"?>
<p:tagLst xmlns:p="http://schemas.openxmlformats.org/presentationml/2006/main">
  <p:tag name="AS_UNIQUEID" val="749"/>
</p:tagLst>
</file>

<file path=ppt/tags/tag8.xml><?xml version="1.0" encoding="utf-8"?>
<p:tagLst xmlns:p="http://schemas.openxmlformats.org/presentationml/2006/main">
  <p:tag name="AS_UNIQUEID" val="750"/>
</p:tagLst>
</file>

<file path=ppt/tags/tag9.xml><?xml version="1.0" encoding="utf-8"?>
<p:tagLst xmlns:p="http://schemas.openxmlformats.org/presentationml/2006/main">
  <p:tag name="AS_UNIQUEID" val="75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龙腾四海">
  <a:themeElements>
    <a:clrScheme name="龙腾四海">
      <a:dk1>
        <a:sysClr val="windowText" lastClr="000000"/>
      </a:dk1>
      <a:lt1>
        <a:sysClr val="window" lastClr="FFFFFF"/>
      </a:lt1>
      <a:dk2>
        <a:srgbClr val="001B36"/>
      </a:dk2>
      <a:lt2>
        <a:srgbClr val="EDF8FE"/>
      </a:lt2>
      <a:accent1>
        <a:srgbClr val="477AB1"/>
      </a:accent1>
      <a:accent2>
        <a:srgbClr val="51848E"/>
      </a:accent2>
      <a:accent3>
        <a:srgbClr val="7B9B57"/>
      </a:accent3>
      <a:accent4>
        <a:srgbClr val="8B8D8C"/>
      </a:accent4>
      <a:accent5>
        <a:srgbClr val="8B7396"/>
      </a:accent5>
      <a:accent6>
        <a:srgbClr val="E89A53"/>
      </a:accent6>
      <a:hlink>
        <a:srgbClr val="0080FF"/>
      </a:hlink>
      <a:folHlink>
        <a:srgbClr val="FF00FF"/>
      </a:folHlink>
    </a:clrScheme>
    <a:fontScheme name="龙腾四海">
      <a:majorFont>
        <a:latin typeface="Maiandra GD"/>
        <a:ea typeface="隶书"/>
        <a:cs typeface="Arial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华文楷体"/>
        <a:cs typeface="Arial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龙腾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/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2659</Words>
  <Application>WPS 演示</Application>
  <PresentationFormat>自定义</PresentationFormat>
  <Paragraphs>384</Paragraphs>
  <Slides>21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31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53" baseType="lpstr">
      <vt:lpstr>Arial</vt:lpstr>
      <vt:lpstr>宋体</vt:lpstr>
      <vt:lpstr>Wingdings</vt:lpstr>
      <vt:lpstr>Wingdings 2</vt:lpstr>
      <vt:lpstr>Arial</vt:lpstr>
      <vt:lpstr>微软雅黑</vt:lpstr>
      <vt:lpstr>方正大标宋_GBK</vt:lpstr>
      <vt:lpstr>经典特宋简</vt:lpstr>
      <vt:lpstr>汉仪昌黎宋刻本(原版)W</vt:lpstr>
      <vt:lpstr>楷体</vt:lpstr>
      <vt:lpstr>黑体</vt:lpstr>
      <vt:lpstr>华文琥珀</vt:lpstr>
      <vt:lpstr>华文楷体</vt:lpstr>
      <vt:lpstr>仿宋</vt:lpstr>
      <vt:lpstr>华文宋体</vt:lpstr>
      <vt:lpstr>方正粗黑宋简体</vt:lpstr>
      <vt:lpstr>千图雪花体</vt:lpstr>
      <vt:lpstr>方正公文小标宋</vt:lpstr>
      <vt:lpstr>Cambria</vt:lpstr>
      <vt:lpstr>Arial Unicode MS</vt:lpstr>
      <vt:lpstr>隶书</vt:lpstr>
      <vt:lpstr>Maiandra GD</vt:lpstr>
      <vt:lpstr>Calibri</vt:lpstr>
      <vt:lpstr>方正宋刻本秀楷简体</vt:lpstr>
      <vt:lpstr>二字元煜臣拙宋简</vt:lpstr>
      <vt:lpstr>江西拙楷</vt:lpstr>
      <vt:lpstr>华文中宋</vt:lpstr>
      <vt:lpstr>苏新诗古印宋简</vt:lpstr>
      <vt:lpstr>华文新魏</vt:lpstr>
      <vt:lpstr>Times New Roman</vt:lpstr>
      <vt:lpstr>幼圆</vt:lpstr>
      <vt:lpstr>龙腾四海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admin</cp:lastModifiedBy>
  <cp:revision>177</cp:revision>
  <cp:lastPrinted>2023-09-01T17:23:00Z</cp:lastPrinted>
  <dcterms:created xsi:type="dcterms:W3CDTF">2023-09-01T17:23:00Z</dcterms:created>
  <dcterms:modified xsi:type="dcterms:W3CDTF">2023-09-21T12:40:01Z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F60B756A9E1E4FFFAE5BE9739A44E991_12</vt:lpwstr>
  </property>
  <property fmtid="{D5CDD505-2E9C-101B-9397-08002B2CF9AE}" pid="7" name="KSOProductBuildVer">
    <vt:lpwstr>2052-12.1.0.15374</vt:lpwstr>
  </property>
</Properties>
</file>