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JPG" ContentType="image/.jpg"/>
  <Default Extension="wmf" ContentType="image/x-wm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8"/>
  </p:handoutMasterIdLst>
  <p:sldIdLst>
    <p:sldId id="1472" r:id="rId3"/>
    <p:sldId id="1283" r:id="rId5"/>
    <p:sldId id="601" r:id="rId6"/>
    <p:sldId id="619" r:id="rId7"/>
    <p:sldId id="1284" r:id="rId8"/>
    <p:sldId id="1285" r:id="rId9"/>
    <p:sldId id="1507" r:id="rId10"/>
    <p:sldId id="1429" r:id="rId11"/>
    <p:sldId id="1432" r:id="rId12"/>
    <p:sldId id="1430" r:id="rId13"/>
    <p:sldId id="1433" r:id="rId14"/>
    <p:sldId id="1450" r:id="rId15"/>
    <p:sldId id="1448" r:id="rId16"/>
    <p:sldId id="1447" r:id="rId17"/>
    <p:sldId id="1451" r:id="rId18"/>
    <p:sldId id="1405" r:id="rId19"/>
    <p:sldId id="1420" r:id="rId20"/>
    <p:sldId id="1415" r:id="rId21"/>
    <p:sldId id="1416" r:id="rId22"/>
    <p:sldId id="1467" r:id="rId23"/>
    <p:sldId id="1468" r:id="rId24"/>
    <p:sldId id="1279" r:id="rId25"/>
    <p:sldId id="938" r:id="rId26"/>
    <p:sldId id="939" r:id="rId27"/>
  </p:sldIdLst>
  <p:sldSz cx="12192000" cy="6858000"/>
  <p:notesSz cx="6858000" cy="9144000"/>
  <p:custDataLst>
    <p:tags r:id="rId32"/>
  </p:custDataLst>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3ca1c475-d0cb-4c38-8a8c-81f667f7ffdd}">
          <p14:sldIdLst>
            <p14:sldId id="1472"/>
            <p14:sldId id="1283"/>
            <p14:sldId id="601"/>
            <p14:sldId id="619"/>
            <p14:sldId id="1284"/>
            <p14:sldId id="1285"/>
            <p14:sldId id="1507"/>
            <p14:sldId id="1429"/>
            <p14:sldId id="1432"/>
            <p14:sldId id="1430"/>
            <p14:sldId id="1433"/>
          </p14:sldIdLst>
        </p14:section>
        <p14:section name="无标题节" id="{2ae01ab0-32b7-4d29-8e67-0f9d5fb15b8c}">
          <p14:sldIdLst>
            <p14:sldId id="1450"/>
            <p14:sldId id="1448"/>
            <p14:sldId id="1447"/>
            <p14:sldId id="1451"/>
            <p14:sldId id="1405"/>
            <p14:sldId id="1420"/>
            <p14:sldId id="1415"/>
            <p14:sldId id="1416"/>
            <p14:sldId id="1467"/>
            <p14:sldId id="1468"/>
            <p14:sldId id="1279"/>
            <p14:sldId id="938"/>
            <p14:sldId id="939"/>
          </p14:sldIdLst>
        </p14:section>
      </p14:sectionLst>
    </p:ext>
    <p:ext uri="{EFAFB233-063F-42B5-8137-9DF3F51BA10A}">
      <p15:sldGuideLst xmlns:p15="http://schemas.microsoft.com/office/powerpoint/2012/main">
        <p15:guide id="1" orient="horz" pos="2036" userDrawn="1">
          <p15:clr>
            <a:srgbClr val="A4A3A4"/>
          </p15:clr>
        </p15:guide>
        <p15:guide id="2" pos="3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DF3621"/>
    <a:srgbClr val="FF8810"/>
    <a:srgbClr val="FD5C0C"/>
    <a:srgbClr val="F9FBFA"/>
    <a:srgbClr val="C4D9D0"/>
    <a:srgbClr val="AD5059"/>
    <a:srgbClr val="EE8001"/>
    <a:srgbClr val="A6C5BF"/>
    <a:srgbClr val="B7D1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58"/>
    <p:restoredTop sz="94660"/>
  </p:normalViewPr>
  <p:slideViewPr>
    <p:cSldViewPr showGuides="1">
      <p:cViewPr>
        <p:scale>
          <a:sx n="80" d="100"/>
          <a:sy n="80" d="100"/>
        </p:scale>
        <p:origin x="-1680" y="-168"/>
      </p:cViewPr>
      <p:guideLst>
        <p:guide orient="horz" pos="2036"/>
        <p:guide pos="387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p>
            <a:pPr lvl="0" algn="r" eaLnBrk="1" fontAlgn="base" hangingPunct="1"/>
            <a:fld id="{9A0DB2DC-4C9A-4742-B13C-FB6460FD3503}" type="slidenum">
              <a:rPr lang="zh-CN" altLang="en-US" sz="1200" strike="noStrike" noProof="1" dirty="0">
                <a:latin typeface="Arial" panose="020B0604020202020204" pitchFamily="34" charset="0"/>
                <a:ea typeface="黑体" panose="02010609060101010101" pitchFamily="49" charset="-122"/>
                <a:cs typeface="+mn-ea"/>
              </a:rPr>
            </a:fld>
            <a:endParaRPr lang="zh-CN" altLang="en-US" sz="1200" strike="noStrike" noProof="1" dirty="0">
              <a:ea typeface="黑体"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5362" name="Rectangle 2"/>
          <p:cNvSpPr/>
          <p:nvPr>
            <p:ph type="sldImg"/>
          </p:nvPr>
        </p:nvSpPr>
        <p:spPr>
          <a:xfrm>
            <a:off x="408870" y="754063"/>
            <a:ext cx="5856110" cy="3294062"/>
          </a:xfrm>
          <a:prstGeom prst="rect">
            <a:avLst/>
          </a:prstGeom>
          <a:noFill/>
          <a:ln w="9525">
            <a:noFill/>
          </a:ln>
        </p:spPr>
      </p:sp>
      <p:sp>
        <p:nvSpPr>
          <p:cNvPr id="15363" name="Rectangle 3"/>
          <p:cNvSpPr>
            <a:spLocks noGrp="1"/>
          </p:cNvSpPr>
          <p:nvPr>
            <p:ph type="body" sz="quarter"/>
          </p:nvPr>
        </p:nvSpPr>
        <p:spPr>
          <a:xfrm>
            <a:off x="538163" y="4387850"/>
            <a:ext cx="5780087" cy="3952875"/>
          </a:xfrm>
          <a:prstGeom prst="rect">
            <a:avLst/>
          </a:prstGeom>
          <a:noFill/>
          <a:ln w="9525">
            <a:noFill/>
          </a:ln>
        </p:spPr>
        <p:txBody>
          <a:bodyPr wrap="square" lIns="91440" tIns="45720" rIns="91440" bIns="45720" anchor="t"/>
          <a:p>
            <a:pPr lvl="0"/>
            <a:r>
              <a:rPr lang="zh-CN" altLang="en-US" dirty="0"/>
              <a:t>单击此处编辑母版文本样式
第二级
第三级
第四级
第五级</a:t>
            </a:r>
            <a:endParaRPr lang="zh-CN" altLang="en-US" dirty="0"/>
          </a:p>
        </p:txBody>
      </p:sp>
      <p:sp>
        <p:nvSpPr>
          <p:cNvPr id="2052" name="Rectangle 4"/>
          <p:cNvSpPr>
            <a:spLocks noGrp="1" noChangeArrowheads="1"/>
          </p:cNvSpPr>
          <p:nvPr>
            <p:ph type="hdr" sz="quarter"/>
          </p:nvPr>
        </p:nvSpPr>
        <p:spPr bwMode="auto">
          <a:xfrm>
            <a:off x="0" y="0"/>
            <a:ext cx="2973388" cy="45720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2053" name="Rectangle 5"/>
          <p:cNvSpPr>
            <a:spLocks noGrp="1" noChangeArrowheads="1"/>
          </p:cNvSpPr>
          <p:nvPr>
            <p:ph type="dt" idx="1"/>
          </p:nvPr>
        </p:nvSpPr>
        <p:spPr bwMode="auto">
          <a:xfrm>
            <a:off x="3883025" y="0"/>
            <a:ext cx="2974975" cy="45720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2054" name="Rectangle 6"/>
          <p:cNvSpPr>
            <a:spLocks noGrp="1" noChangeArrowheads="1"/>
          </p:cNvSpPr>
          <p:nvPr>
            <p:ph type="ftr" sz="quarter" idx="4"/>
          </p:nvPr>
        </p:nvSpPr>
        <p:spPr bwMode="auto">
          <a:xfrm>
            <a:off x="0" y="8686800"/>
            <a:ext cx="2973388" cy="45720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2055" name="Rectangle 7"/>
          <p:cNvSpPr>
            <a:spLocks noGrp="1" noChangeArrowheads="1"/>
          </p:cNvSpPr>
          <p:nvPr>
            <p:ph type="sldNum" sz="quarter" idx="5"/>
          </p:nvPr>
        </p:nvSpPr>
        <p:spPr bwMode="auto">
          <a:xfrm>
            <a:off x="3883025" y="8686800"/>
            <a:ext cx="2974975" cy="457200"/>
          </a:xfrm>
          <a:prstGeom prst="rect">
            <a:avLst/>
          </a:prstGeom>
          <a:noFill/>
          <a:ln w="9525">
            <a:noFill/>
            <a:miter lim="800000"/>
          </a:ln>
        </p:spPr>
        <p:txBody>
          <a:bodyPr vert="horz" wrap="square" lIns="91440" tIns="45720" rIns="91440" bIns="45720" numCol="1" anchor="t" anchorCtr="0" compatLnSpc="1"/>
          <a:p>
            <a:pPr lvl="0" algn="r" eaLnBrk="1" fontAlgn="base" hangingPunct="1"/>
            <a:fld id="{9A0DB2DC-4C9A-4742-B13C-FB6460FD3503}" type="slidenum">
              <a:rPr lang="zh-CN" altLang="en-US" sz="1200" strike="noStrike" noProof="1" dirty="0">
                <a:latin typeface="Arial" panose="020B0604020202020204" pitchFamily="34" charset="0"/>
                <a:ea typeface="黑体" panose="02010609060101010101" pitchFamily="49" charset="-122"/>
                <a:cs typeface="+mn-ea"/>
              </a:rPr>
            </a:fld>
            <a:endParaRPr lang="en-US" altLang="zh-CN" sz="1200" strike="noStrike" noProof="1" dirty="0">
              <a:ea typeface="黑体" panose="02010609060101010101" pitchFamily="49"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黑体" panose="02010609060101010101" pitchFamily="49" charset="-122"/>
        <a:cs typeface="+mn-cs"/>
      </a:defRPr>
    </a:lvl1pPr>
    <a:lvl2pPr marL="742950"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幻灯片图像占位符 1"/>
          <p:cNvSpPr>
            <a:spLocks noGrp="1" noRot="1" noChangeAspect="1" noTextEdit="1"/>
          </p:cNvSpPr>
          <p:nvPr>
            <p:ph type="sldImg"/>
          </p:nvPr>
        </p:nvSpPr>
        <p:spPr>
          <a:ln>
            <a:solidFill>
              <a:srgbClr val="000000"/>
            </a:solidFill>
            <a:miter/>
          </a:ln>
        </p:spPr>
      </p:sp>
      <p:sp>
        <p:nvSpPr>
          <p:cNvPr id="614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614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p>
            <a:pPr lvl="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09600" y="274638"/>
            <a:ext cx="802640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showMasterSp="0">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09600" y="1600200"/>
            <a:ext cx="53848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1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0"/>
            <a:ext cx="10363200" cy="1362075"/>
          </a:xfrm>
        </p:spPr>
        <p:txBody>
          <a:bodyPr anchor="t"/>
          <a:lstStyle>
            <a:lvl1pPr algn="l">
              <a:defRPr sz="28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1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8" name="Rectangle 4"/>
          <p:cNvSpPr>
            <a:spLocks noGrp="1" noChangeArrowheads="1"/>
          </p:cNvSpPr>
          <p:nvPr>
            <p:ph type="dt" sz="half" idx="1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1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1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Rectangle 4"/>
          <p:cNvSpPr>
            <a:spLocks noGrp="1" noChangeArrowheads="1"/>
          </p:cNvSpPr>
          <p:nvPr>
            <p:ph type="dt" sz="half" idx="1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3200" b="0" i="0" u="none" strike="noStrike" kern="0" cap="none" spc="0" normalizeH="0" baseline="0" noProof="0" smtClean="0">
              <a:ln>
                <a:noFill/>
              </a:ln>
              <a:solidFill>
                <a:schemeClr val="tx1"/>
              </a:solidFill>
              <a:effectLst/>
              <a:uLnTx/>
              <a:uFillTx/>
              <a:latin typeface="+mn-lt"/>
              <a:ea typeface="黑体" panose="02010609060101010101" pitchFamily="49" charset="-122"/>
              <a:cs typeface="+mn-cs"/>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8" name="Rectangle 4"/>
          <p:cNvSpPr>
            <a:spLocks noGrp="1" noChangeArrowheads="1"/>
          </p:cNvSpPr>
          <p:nvPr>
            <p:ph type="dt" sz="half" idx="1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defRPr/>
            </a:lvl1pPr>
          </a:lstStyle>
          <a:p>
            <a:pPr marL="0" marR="0" indent="0"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strike="noStrike" kern="1200" cap="none" spc="0" normalizeH="0" baseline="0" noProof="0">
              <a:solidFill>
                <a:schemeClr val="tx1"/>
              </a:solidFill>
              <a:latin typeface="Arial" panose="020B0604020202020204" pitchFamily="34" charset="0"/>
              <a:ea typeface="黑体" panose="02010609060101010101" pitchFamily="49" charset="-122"/>
              <a:cs typeface="+mn-cs"/>
            </a:endParaRPr>
          </a:p>
        </p:txBody>
      </p:sp>
      <p:sp>
        <p:nvSpPr>
          <p:cNvPr id="1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lum/>
          </a:blip>
          <a:srcRect/>
          <a:stretch>
            <a:fillRect t="-1000" b="-1000"/>
          </a:stretch>
        </a:blipFill>
        <a:effectLst/>
      </p:bgPr>
    </p:bg>
    <p:spTree>
      <p:nvGrpSpPr>
        <p:cNvPr id="1" name=""/>
        <p:cNvGrpSpPr/>
        <p:nvPr/>
      </p:nvGrpSpPr>
      <p:grpSpPr/>
      <p:sp>
        <p:nvSpPr>
          <p:cNvPr id="1026" name="Rectangle 2"/>
          <p:cNvSpPr>
            <a:spLocks noGrp="1"/>
          </p:cNvSpPr>
          <p:nvPr>
            <p:ph type="title"/>
          </p:nvPr>
        </p:nvSpPr>
        <p:spPr>
          <a:xfrm>
            <a:off x="609600" y="274638"/>
            <a:ext cx="109728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3"/>
          <p:cNvSpPr>
            <a:spLocks noGrp="1"/>
          </p:cNvSpPr>
          <p:nvPr>
            <p:ph type="body"/>
          </p:nvPr>
        </p:nvSpPr>
        <p:spPr>
          <a:xfrm>
            <a:off x="609600" y="1600200"/>
            <a:ext cx="10972800" cy="4525963"/>
          </a:xfrm>
          <a:prstGeom prst="rect">
            <a:avLst/>
          </a:prstGeom>
          <a:noFill/>
          <a:ln w="9525">
            <a:noFill/>
          </a:ln>
        </p:spPr>
        <p:txBody>
          <a:bodyPr anchor="t"/>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400">
                <a:latin typeface="Arial" panose="020B0604020202020204" pitchFamily="34" charset="0"/>
                <a:ea typeface="黑体" panose="02010609060101010101" pitchFamily="49"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p:spPr>
        <p:txBody>
          <a:bodyPr vert="horz" wrap="square" lIns="91440" tIns="45720" rIns="91440" bIns="45720" numCol="1" anchor="t" anchorCtr="0" compatLnSpc="1"/>
          <a:lstStyle>
            <a:lvl1pPr algn="ctr">
              <a:buFont typeface="Arial" panose="020B0604020202020204" pitchFamily="34" charset="0"/>
              <a:buNone/>
              <a:defRPr sz="1400">
                <a:latin typeface="Arial" panose="020B0604020202020204" pitchFamily="34" charset="0"/>
                <a:ea typeface="黑体" panose="02010609060101010101" pitchFamily="49"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黑体" panose="02010609060101010101" pitchFamily="49" charset="-122"/>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p:spPr>
        <p:txBody>
          <a:bodyPr vert="horz" wrap="square" lIns="91440" tIns="45720" rIns="91440" bIns="45720" numCol="1" anchor="t" anchorCtr="0" compatLnSpc="1"/>
          <a:p>
            <a:pPr lvl="0" algn="r" eaLnBrk="1" fontAlgn="base" hangingPunct="1"/>
            <a:fld id="{9A0DB2DC-4C9A-4742-B13C-FB6460FD3503}" type="slidenum">
              <a:rPr lang="zh-CN" altLang="en-US" sz="1400" strike="noStrike" noProof="1" dirty="0">
                <a:latin typeface="Arial" panose="020B0604020202020204" pitchFamily="34" charset="0"/>
                <a:ea typeface="黑体" panose="02010609060101010101" pitchFamily="49" charset="-122"/>
                <a:cs typeface="+mn-ea"/>
              </a:rPr>
            </a:fld>
            <a:endParaRPr lang="zh-CN" altLang="en-US" sz="1400" strike="noStrike" noProof="1" dirty="0">
              <a:ea typeface="黑体" panose="02010609060101010101" pitchFamily="49" charset="-122"/>
            </a:endParaRPr>
          </a:p>
        </p:txBody>
      </p:sp>
      <p:sp>
        <p:nvSpPr>
          <p:cNvPr id="1037" name="Text Box 8"/>
          <p:cNvSpPr txBox="1">
            <a:spLocks noChangeArrowheads="1"/>
          </p:cNvSpPr>
          <p:nvPr/>
        </p:nvSpPr>
        <p:spPr bwMode="auto">
          <a:xfrm>
            <a:off x="9169400" y="107950"/>
            <a:ext cx="2154767" cy="309245"/>
          </a:xfrm>
          <a:prstGeom prst="rect">
            <a:avLst/>
          </a:prstGeom>
          <a:noFill/>
          <a:ln w="9525">
            <a:noFill/>
            <a:miter lim="800000"/>
          </a:ln>
        </p:spPr>
        <p:txBody>
          <a:bodyPr lIns="90170" tIns="46990" rIns="90170" bIns="4699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400" b="1" i="1" u="none" strike="noStrike" kern="1200" cap="none" spc="0" normalizeH="0" baseline="0" noProof="0" dirty="0">
                <a:ln>
                  <a:noFill/>
                </a:ln>
                <a:solidFill>
                  <a:srgbClr val="1F7D7C"/>
                </a:solidFill>
                <a:effectLst/>
                <a:uLnTx/>
                <a:uFillTx/>
                <a:latin typeface="Arial Narrow" panose="020B0606020202030204" pitchFamily="34" charset="0"/>
                <a:ea typeface="黑体" panose="02010609060101010101" pitchFamily="49" charset="-122"/>
                <a:cs typeface="+mn-cs"/>
              </a:rPr>
              <a:t>www.youyi100.com</a:t>
            </a:r>
            <a:r>
              <a:rPr kumimoji="0" lang="zh-CN" altLang="en-US" sz="1400" b="1" i="1" u="none" strike="noStrike" kern="1200" cap="none" spc="0" normalizeH="0" baseline="0" noProof="0" dirty="0">
                <a:ln>
                  <a:noFill/>
                </a:ln>
                <a:solidFill>
                  <a:schemeClr val="accent2"/>
                </a:solidFill>
                <a:effectLst/>
                <a:uLnTx/>
                <a:uFillTx/>
                <a:latin typeface="Arial" panose="020B0604020202020204" pitchFamily="34" charset="0"/>
                <a:ea typeface="黑体" panose="02010609060101010101" pitchFamily="49" charset="-122"/>
                <a:cs typeface="+mn-cs"/>
              </a:rPr>
              <a:t> </a:t>
            </a:r>
            <a:endParaRPr kumimoji="0" lang="zh-CN" altLang="en-US" sz="1400" b="1" i="1" u="none" strike="noStrike" kern="1200" cap="none" spc="0" normalizeH="0" baseline="0" noProof="0" dirty="0">
              <a:ln>
                <a:noFill/>
              </a:ln>
              <a:solidFill>
                <a:schemeClr val="accent2"/>
              </a:solidFill>
              <a:effectLst/>
              <a:uLnTx/>
              <a:uFillTx/>
              <a:latin typeface="Arial" panose="020B0604020202020204" pitchFamily="34" charset="0"/>
              <a:ea typeface="黑体" panose="02010609060101010101" pitchFamily="49"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hf sldNum="0" hdr="0" ftr="0" dt="0"/>
  <p:txStyles>
    <p:titleStyle>
      <a:lvl1pPr algn="ctr" rtl="0" eaLnBrk="0" fontAlgn="base" hangingPunct="0">
        <a:spcBef>
          <a:spcPct val="0"/>
        </a:spcBef>
        <a:spcAft>
          <a:spcPct val="0"/>
        </a:spcAft>
        <a:defRPr sz="4400">
          <a:solidFill>
            <a:schemeClr val="tx2"/>
          </a:solidFill>
          <a:latin typeface="+mj-lt"/>
          <a:ea typeface="黑体" panose="02010609060101010101" pitchFamily="49" charset="-122"/>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黑体" panose="02010609060101010101" pitchFamily="49"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黑体" panose="02010609060101010101"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黑体" panose="02010609060101010101"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黑体" panose="02010609060101010101" pitchFamily="49" charset="-122"/>
        </a:defRPr>
      </a:lvl4pPr>
      <a:lvl5pPr marL="2057400" indent="-228600" algn="l" rtl="0" eaLnBrk="0" fontAlgn="base" hangingPunct="0">
        <a:spcBef>
          <a:spcPct val="20000"/>
        </a:spcBef>
        <a:spcAft>
          <a:spcPct val="0"/>
        </a:spcAft>
        <a:buChar char="»"/>
        <a:defRPr sz="2000">
          <a:solidFill>
            <a:schemeClr val="tx1"/>
          </a:solidFill>
          <a:latin typeface="+mn-lt"/>
          <a:ea typeface="黑体" panose="02010609060101010101" pitchFamily="49" charset="-122"/>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vmlDrawing" Target="../drawings/vmlDrawing3.vml"/><Relationship Id="rId5" Type="http://schemas.openxmlformats.org/officeDocument/2006/relationships/slideLayout" Target="../slideLayouts/slideLayout7.xml"/><Relationship Id="rId4" Type="http://schemas.openxmlformats.org/officeDocument/2006/relationships/image" Target="../media/image10.wmf"/><Relationship Id="rId3" Type="http://schemas.openxmlformats.org/officeDocument/2006/relationships/oleObject" Target="../embeddings/oleObject3.bin"/><Relationship Id="rId2" Type="http://schemas.openxmlformats.org/officeDocument/2006/relationships/image" Target="../media/image9.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vmlDrawing" Target="../drawings/vmlDrawing4.v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17.wmf"/><Relationship Id="rId1"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23.jpeg"/><Relationship Id="rId2" Type="http://schemas.openxmlformats.org/officeDocument/2006/relationships/hyperlink" Target="http://baike.baidu.com/image/f9589818e640f2a74aedbceb" TargetMode="External"/><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3.wmf"/><Relationship Id="rId1"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5.em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6.wmf"/><Relationship Id="rId2" Type="http://schemas.openxmlformats.org/officeDocument/2006/relationships/oleObject" Target="../embeddings/oleObject2.bin"/><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10" name="45ED3653.wav">
            <a:hlinkClick r:id="" action="ppaction://media"/>
          </p:cNvPr>
          <p:cNvPicPr>
            <a:picLocks noChangeAspect="1"/>
          </p:cNvPicPr>
          <p:nvPr>
            <a:wavAudioFile r:embed="rId1" name="45ED176B.wav"/>
          </p:nvPr>
        </p:nvPicPr>
        <p:blipFill>
          <a:blip r:embed="rId2"/>
          <a:stretch>
            <a:fillRect/>
          </a:stretch>
        </p:blipFill>
        <p:spPr>
          <a:xfrm>
            <a:off x="488950" y="3246438"/>
            <a:ext cx="184150" cy="182562"/>
          </a:xfrm>
          <a:prstGeom prst="rect">
            <a:avLst/>
          </a:prstGeom>
          <a:noFill/>
          <a:ln w="9525">
            <a:noFill/>
          </a:ln>
        </p:spPr>
      </p:pic>
      <p:sp>
        <p:nvSpPr>
          <p:cNvPr id="16" name="PA_矩形 15"/>
          <p:cNvSpPr/>
          <p:nvPr>
            <p:custDataLst>
              <p:tags r:id="rId3"/>
            </p:custDataLst>
          </p:nvPr>
        </p:nvSpPr>
        <p:spPr>
          <a:xfrm>
            <a:off x="3366135" y="3515360"/>
            <a:ext cx="6401276" cy="645160"/>
          </a:xfrm>
          <a:prstGeom prst="rect">
            <a:avLst/>
          </a:prstGeom>
          <a:noFill/>
          <a:ln w="9525">
            <a:noFill/>
          </a:ln>
        </p:spPr>
        <p:txBody>
          <a:bodyPr wrap="square" anchor="t">
            <a:spAutoFit/>
          </a:bodyPr>
          <a:p>
            <a:pPr algn="l"/>
            <a:r>
              <a:rPr lang="zh-CN" altLang="en-US" sz="3600" b="1" dirty="0">
                <a:solidFill>
                  <a:srgbClr val="FF0000"/>
                </a:solidFill>
                <a:latin typeface="微软雅黑" panose="020B0503020204020204" charset="-122"/>
                <a:ea typeface="微软雅黑" panose="020B0503020204020204" charset="-122"/>
              </a:rPr>
              <a:t>第</a:t>
            </a:r>
            <a:r>
              <a:rPr lang="en-US" altLang="zh-CN" sz="3600" b="1" dirty="0">
                <a:solidFill>
                  <a:srgbClr val="FF0000"/>
                </a:solidFill>
                <a:latin typeface="微软雅黑" panose="020B0503020204020204" charset="-122"/>
                <a:ea typeface="微软雅黑" panose="020B0503020204020204" charset="-122"/>
              </a:rPr>
              <a:t>15</a:t>
            </a:r>
            <a:r>
              <a:rPr lang="zh-CN" altLang="en-US" sz="3600" b="1" dirty="0">
                <a:solidFill>
                  <a:srgbClr val="FF0000"/>
                </a:solidFill>
                <a:latin typeface="微软雅黑" panose="020B0503020204020204" charset="-122"/>
                <a:ea typeface="微软雅黑" panose="020B0503020204020204" charset="-122"/>
              </a:rPr>
              <a:t>课 第二次世界大战</a:t>
            </a:r>
            <a:endParaRPr lang="zh-CN" altLang="en-US" sz="3600" b="1" dirty="0">
              <a:solidFill>
                <a:srgbClr val="FF0000"/>
              </a:solidFill>
              <a:latin typeface="微软雅黑" panose="020B0503020204020204" charset="-122"/>
              <a:ea typeface="微软雅黑" panose="020B0503020204020204" charset="-122"/>
            </a:endParaRPr>
          </a:p>
        </p:txBody>
      </p:sp>
      <p:sp>
        <p:nvSpPr>
          <p:cNvPr id="21" name="PA_椭圆 20"/>
          <p:cNvSpPr/>
          <p:nvPr>
            <p:custDataLst>
              <p:tags r:id="rId4"/>
            </p:custDataLst>
          </p:nvPr>
        </p:nvSpPr>
        <p:spPr>
          <a:xfrm>
            <a:off x="3366317" y="2174335"/>
            <a:ext cx="925648" cy="925648"/>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第</a:t>
            </a:r>
            <a:endPar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25" name="PA_椭圆 24"/>
          <p:cNvSpPr/>
          <p:nvPr>
            <p:custDataLst>
              <p:tags r:id="rId5"/>
            </p:custDataLst>
          </p:nvPr>
        </p:nvSpPr>
        <p:spPr>
          <a:xfrm>
            <a:off x="4766643" y="2174176"/>
            <a:ext cx="925648" cy="925648"/>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四</a:t>
            </a:r>
            <a:endPar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26" name="PA_椭圆 25"/>
          <p:cNvSpPr/>
          <p:nvPr>
            <p:custDataLst>
              <p:tags r:id="rId6"/>
            </p:custDataLst>
          </p:nvPr>
        </p:nvSpPr>
        <p:spPr>
          <a:xfrm>
            <a:off x="6231894" y="2174176"/>
            <a:ext cx="925648" cy="925648"/>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单</a:t>
            </a:r>
            <a:endPar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27" name="PA_椭圆 26"/>
          <p:cNvSpPr/>
          <p:nvPr>
            <p:custDataLst>
              <p:tags r:id="rId7"/>
            </p:custDataLst>
          </p:nvPr>
        </p:nvSpPr>
        <p:spPr>
          <a:xfrm>
            <a:off x="7756527" y="2174176"/>
            <a:ext cx="925648" cy="925648"/>
          </a:xfrm>
          <a:prstGeom prst="ellipse">
            <a:avLst/>
          </a:prstGeom>
          <a:gradFill flip="none" rotWithShape="1">
            <a:gsLst>
              <a:gs pos="0">
                <a:schemeClr val="bg1"/>
              </a:gs>
              <a:gs pos="100000">
                <a:srgbClr val="C8C8C8"/>
              </a:gs>
            </a:gsLst>
            <a:lin ang="19800000" scaled="0"/>
            <a:tileRect/>
          </a:gradFill>
          <a:ln w="12700">
            <a:gradFill flip="none" rotWithShape="1">
              <a:gsLst>
                <a:gs pos="53000">
                  <a:schemeClr val="bg1">
                    <a:alpha val="90000"/>
                  </a:schemeClr>
                </a:gs>
                <a:gs pos="100000">
                  <a:schemeClr val="tx1">
                    <a:lumMod val="50000"/>
                    <a:lumOff val="50000"/>
                  </a:schemeClr>
                </a:gs>
              </a:gsLst>
              <a:lin ang="7200000" scaled="0"/>
              <a:tileRect/>
            </a:gradFill>
          </a:ln>
          <a:effectLst>
            <a:outerShdw blurRad="482600" dist="203200" dir="8100000" algn="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6858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元</a:t>
            </a:r>
            <a:endParaRPr kumimoji="0" lang="zh-CN" altLang="en-US" sz="5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1" accel="16000" fill="hold" nodeType="afterEffect">
                                  <p:stCondLst>
                                    <p:cond delay="0"/>
                                  </p:stCondLst>
                                  <p:iterate type="wd">
                                    <p:tmPct val="10000"/>
                                  </p:iterate>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ppt_x"/>
                                          </p:val>
                                        </p:tav>
                                        <p:tav tm="100000">
                                          <p:val>
                                            <p:strVal val="#ppt_x"/>
                                          </p:val>
                                        </p:tav>
                                      </p:tavLst>
                                    </p:anim>
                                    <p:anim calcmode="lin" valueType="num">
                                      <p:cBhvr additive="base">
                                        <p:cTn id="11" dur="500" fill="hold"/>
                                        <p:tgtEl>
                                          <p:spTgt spid="21"/>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accel="16000" fill="hold" nodeType="afterEffect">
                                  <p:stCondLst>
                                    <p:cond delay="0"/>
                                  </p:stCondLst>
                                  <p:iterate type="wd">
                                    <p:tmPct val="10000"/>
                                  </p:iterate>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childTnLst>
                          </p:cTn>
                        </p:par>
                        <p:par>
                          <p:cTn id="17" fill="hold">
                            <p:stCondLst>
                              <p:cond delay="1001"/>
                            </p:stCondLst>
                            <p:childTnLst>
                              <p:par>
                                <p:cTn id="18" presetID="2" presetClass="entr" presetSubtype="1" accel="16000" fill="hold" nodeType="afterEffect">
                                  <p:stCondLst>
                                    <p:cond delay="0"/>
                                  </p:stCondLst>
                                  <p:iterate type="wd">
                                    <p:tmPct val="10000"/>
                                  </p:iterate>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0-#ppt_h/2"/>
                                          </p:val>
                                        </p:tav>
                                        <p:tav tm="100000">
                                          <p:val>
                                            <p:strVal val="#ppt_y"/>
                                          </p:val>
                                        </p:tav>
                                      </p:tavLst>
                                    </p:anim>
                                  </p:childTnLst>
                                </p:cTn>
                              </p:par>
                            </p:childTnLst>
                          </p:cTn>
                        </p:par>
                        <p:par>
                          <p:cTn id="22" fill="hold">
                            <p:stCondLst>
                              <p:cond delay="1501"/>
                            </p:stCondLst>
                            <p:childTnLst>
                              <p:par>
                                <p:cTn id="23" presetID="2" presetClass="entr" presetSubtype="1" accel="16000" fill="hold" nodeType="afterEffect">
                                  <p:stCondLst>
                                    <p:cond delay="0"/>
                                  </p:stCondLst>
                                  <p:iterate type="wd">
                                    <p:tmPct val="10000"/>
                                  </p:iterate>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par>
                          <p:cTn id="27" fill="hold">
                            <p:stCondLst>
                              <p:cond delay="2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6"/>
                                        </p:tgtEl>
                                        <p:attrNameLst>
                                          <p:attrName>ppt_y</p:attrName>
                                        </p:attrNameLst>
                                      </p:cBhvr>
                                      <p:tavLst>
                                        <p:tav tm="0">
                                          <p:val>
                                            <p:strVal val="#ppt_y"/>
                                          </p:val>
                                        </p:tav>
                                        <p:tav tm="100000">
                                          <p:val>
                                            <p:strVal val="#ppt_y"/>
                                          </p:val>
                                        </p:tav>
                                      </p:tavLst>
                                    </p:anim>
                                    <p:anim calcmode="lin" valueType="num">
                                      <p:cBhvr>
                                        <p:cTn id="3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10"/>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7" name="文本框 6"/>
          <p:cNvSpPr txBox="1"/>
          <p:nvPr/>
        </p:nvSpPr>
        <p:spPr>
          <a:xfrm>
            <a:off x="3007360" y="424180"/>
            <a:ext cx="5466080" cy="583565"/>
          </a:xfrm>
          <a:prstGeom prst="rect">
            <a:avLst/>
          </a:prstGeom>
          <a:noFill/>
        </p:spPr>
        <p:txBody>
          <a:bodyPr wrap="none" rtlCol="0" anchor="t">
            <a:spAutoFit/>
          </a:bodyPr>
          <a:p>
            <a:pPr algn="l"/>
            <a:r>
              <a:rPr lang="zh-CN" altLang="en-US" sz="3200" dirty="0">
                <a:solidFill>
                  <a:srgbClr val="0070C0"/>
                </a:solidFill>
                <a:effectLst>
                  <a:outerShdw blurRad="38100" dist="38100" dir="2700000">
                    <a:srgbClr val="C0C0C0"/>
                  </a:outerShdw>
                </a:effectLst>
                <a:ea typeface="黑体" panose="02010609060101010101" pitchFamily="49" charset="-122"/>
                <a:sym typeface="+mn-ea"/>
              </a:rPr>
              <a:t>二战的转折</a:t>
            </a:r>
            <a:r>
              <a:rPr lang="zh-CN" altLang="en-US" sz="3200" dirty="0">
                <a:solidFill>
                  <a:srgbClr val="FF3300"/>
                </a:solidFill>
                <a:effectLst>
                  <a:outerShdw blurRad="38100" dist="38100" dir="2700000">
                    <a:srgbClr val="C0C0C0"/>
                  </a:outerShdw>
                </a:effectLst>
                <a:ea typeface="黑体" panose="02010609060101010101" pitchFamily="49" charset="-122"/>
                <a:sym typeface="+mn-ea"/>
              </a:rPr>
              <a:t>斯大林格勒保卫战</a:t>
            </a:r>
            <a:endParaRPr lang="zh-CN" altLang="en-US" sz="3200" dirty="0">
              <a:solidFill>
                <a:srgbClr val="FF3300"/>
              </a:solidFill>
              <a:effectLst>
                <a:outerShdw blurRad="38100" dist="38100" dir="2700000">
                  <a:srgbClr val="C0C0C0"/>
                </a:outerShdw>
              </a:effectLst>
              <a:ea typeface="黑体" panose="02010609060101010101" pitchFamily="49" charset="-122"/>
              <a:sym typeface="+mn-ea"/>
            </a:endParaRPr>
          </a:p>
        </p:txBody>
      </p:sp>
      <p:sp>
        <p:nvSpPr>
          <p:cNvPr id="29715" name="Rectangle 19"/>
          <p:cNvSpPr/>
          <p:nvPr/>
        </p:nvSpPr>
        <p:spPr>
          <a:xfrm>
            <a:off x="873760" y="1199198"/>
            <a:ext cx="2891790" cy="1753235"/>
          </a:xfrm>
          <a:prstGeom prst="rect">
            <a:avLst/>
          </a:prstGeom>
          <a:noFill/>
          <a:ln w="19050" cap="flat" cmpd="sng">
            <a:solidFill>
              <a:srgbClr val="0000FF"/>
            </a:solidFill>
            <a:prstDash val="solid"/>
            <a:miter/>
            <a:headEnd type="none" w="med" len="med"/>
            <a:tailEnd type="none" w="med" len="med"/>
          </a:ln>
        </p:spPr>
        <p:txBody>
          <a:bodyPr wrap="square" anchor="ctr">
            <a:spAutoFit/>
          </a:bodyPr>
          <a:p>
            <a:pPr>
              <a:lnSpc>
                <a:spcPct val="150000"/>
              </a:lnSpc>
            </a:pPr>
            <a:r>
              <a:rPr lang="en-US" altLang="zh-CN" sz="2400" b="0" dirty="0">
                <a:latin typeface="黑体" panose="02010609060101010101" pitchFamily="49" charset="-122"/>
                <a:ea typeface="黑体" panose="02010609060101010101" pitchFamily="49" charset="-122"/>
              </a:rPr>
              <a:t> </a:t>
            </a:r>
            <a:r>
              <a:rPr lang="zh-CN" altLang="en-US" sz="2400" b="0" dirty="0">
                <a:latin typeface="黑体" panose="02010609060101010101" pitchFamily="49" charset="-122"/>
                <a:ea typeface="黑体" panose="02010609060101010101" pitchFamily="49" charset="-122"/>
              </a:rPr>
              <a:t>把斯大林格勒从地图上抹掉</a:t>
            </a:r>
            <a:endParaRPr lang="zh-CN" altLang="en-US" sz="2400" b="0" dirty="0">
              <a:latin typeface="黑体" panose="02010609060101010101" pitchFamily="49" charset="-122"/>
              <a:ea typeface="黑体" panose="02010609060101010101" pitchFamily="49" charset="-122"/>
            </a:endParaRPr>
          </a:p>
          <a:p>
            <a:pPr algn="r">
              <a:lnSpc>
                <a:spcPct val="150000"/>
              </a:lnSpc>
            </a:pPr>
            <a:r>
              <a:rPr lang="en-US" altLang="zh-CN" sz="2400" b="0" dirty="0">
                <a:latin typeface="黑体" panose="02010609060101010101" pitchFamily="49" charset="-122"/>
                <a:ea typeface="黑体" panose="02010609060101010101" pitchFamily="49" charset="-122"/>
                <a:cs typeface="楷体" panose="02010609060101010101" pitchFamily="49" charset="-122"/>
              </a:rPr>
              <a:t>—</a:t>
            </a:r>
            <a:r>
              <a:rPr lang="zh-CN" altLang="en-US" sz="2400" b="0" dirty="0">
                <a:latin typeface="黑体" panose="02010609060101010101" pitchFamily="49" charset="-122"/>
                <a:ea typeface="黑体" panose="02010609060101010101" pitchFamily="49" charset="-122"/>
                <a:cs typeface="楷体" panose="02010609060101010101" pitchFamily="49" charset="-122"/>
              </a:rPr>
              <a:t>希特勒</a:t>
            </a:r>
            <a:endParaRPr lang="zh-CN" altLang="en-US" sz="2400" b="0" dirty="0">
              <a:latin typeface="黑体" panose="02010609060101010101" pitchFamily="49" charset="-122"/>
              <a:ea typeface="黑体" panose="02010609060101010101" pitchFamily="49" charset="-122"/>
              <a:cs typeface="楷体" panose="02010609060101010101" pitchFamily="49" charset="-122"/>
            </a:endParaRPr>
          </a:p>
        </p:txBody>
      </p:sp>
      <p:pic>
        <p:nvPicPr>
          <p:cNvPr id="2" name="图片 1"/>
          <p:cNvPicPr>
            <a:picLocks noChangeAspect="1"/>
          </p:cNvPicPr>
          <p:nvPr/>
        </p:nvPicPr>
        <p:blipFill>
          <a:blip r:embed="rId1"/>
          <a:stretch>
            <a:fillRect/>
          </a:stretch>
        </p:blipFill>
        <p:spPr>
          <a:xfrm>
            <a:off x="8669655" y="932815"/>
            <a:ext cx="2858135" cy="3811905"/>
          </a:xfrm>
          <a:prstGeom prst="rect">
            <a:avLst/>
          </a:prstGeom>
        </p:spPr>
      </p:pic>
      <p:pic>
        <p:nvPicPr>
          <p:cNvPr id="3" name="图片 2"/>
          <p:cNvPicPr>
            <a:picLocks noChangeAspect="1"/>
          </p:cNvPicPr>
          <p:nvPr/>
        </p:nvPicPr>
        <p:blipFill>
          <a:blip r:embed="rId2"/>
          <a:stretch>
            <a:fillRect/>
          </a:stretch>
        </p:blipFill>
        <p:spPr>
          <a:xfrm>
            <a:off x="1078230" y="2952750"/>
            <a:ext cx="2687320" cy="3545205"/>
          </a:xfrm>
          <a:prstGeom prst="rect">
            <a:avLst/>
          </a:prstGeom>
        </p:spPr>
      </p:pic>
      <p:sp>
        <p:nvSpPr>
          <p:cNvPr id="25601" name="文本框 41985"/>
          <p:cNvSpPr txBox="1"/>
          <p:nvPr/>
        </p:nvSpPr>
        <p:spPr>
          <a:xfrm>
            <a:off x="9070975" y="4744720"/>
            <a:ext cx="2054860" cy="1753235"/>
          </a:xfrm>
          <a:prstGeom prst="rect">
            <a:avLst/>
          </a:prstGeom>
          <a:noFill/>
          <a:ln w="9525" cap="flat" cmpd="sng">
            <a:solidFill>
              <a:srgbClr val="FF0000"/>
            </a:solidFill>
            <a:prstDash val="solid"/>
            <a:round/>
            <a:headEnd type="none" w="med" len="med"/>
            <a:tailEnd type="none" w="med" len="med"/>
          </a:ln>
        </p:spPr>
        <p:txBody>
          <a:bodyPr wrap="square" anchor="t">
            <a:spAutoFit/>
          </a:bodyPr>
          <a:p>
            <a:pPr>
              <a:lnSpc>
                <a:spcPct val="150000"/>
              </a:lnSpc>
              <a:spcBef>
                <a:spcPts val="0"/>
              </a:spcBef>
            </a:pPr>
            <a:r>
              <a:rPr lang="zh-CN" altLang="en-US" sz="2400" dirty="0">
                <a:solidFill>
                  <a:schemeClr val="tx2"/>
                </a:solidFill>
                <a:latin typeface="黑体" panose="02010609060101010101" pitchFamily="49" charset="-122"/>
                <a:ea typeface="黑体" panose="02010609060101010101" pitchFamily="49" charset="-122"/>
              </a:rPr>
              <a:t>誓死保卫祖国，绝不后退</a:t>
            </a:r>
            <a:endParaRPr lang="zh-CN" altLang="en-US" sz="2400" dirty="0">
              <a:solidFill>
                <a:schemeClr val="tx2"/>
              </a:solidFill>
              <a:latin typeface="黑体" panose="02010609060101010101" pitchFamily="49" charset="-122"/>
              <a:ea typeface="黑体" panose="02010609060101010101" pitchFamily="49" charset="-122"/>
            </a:endParaRPr>
          </a:p>
          <a:p>
            <a:pPr algn="r">
              <a:lnSpc>
                <a:spcPct val="150000"/>
              </a:lnSpc>
              <a:spcBef>
                <a:spcPts val="0"/>
              </a:spcBef>
            </a:pPr>
            <a:r>
              <a:rPr lang="en-US" altLang="zh-CN" sz="2400" dirty="0">
                <a:solidFill>
                  <a:schemeClr val="tx2"/>
                </a:solidFill>
                <a:latin typeface="黑体" panose="02010609060101010101" pitchFamily="49" charset="-122"/>
                <a:ea typeface="黑体" panose="02010609060101010101" pitchFamily="49" charset="-122"/>
              </a:rPr>
              <a:t>—</a:t>
            </a:r>
            <a:r>
              <a:rPr lang="zh-CN" altLang="en-US" sz="2400" dirty="0">
                <a:solidFill>
                  <a:schemeClr val="tx2"/>
                </a:solidFill>
                <a:latin typeface="黑体" panose="02010609060101010101" pitchFamily="49" charset="-122"/>
                <a:ea typeface="黑体" panose="02010609060101010101" pitchFamily="49" charset="-122"/>
              </a:rPr>
              <a:t>斯大林</a:t>
            </a:r>
            <a:endParaRPr lang="zh-CN" altLang="en-US" sz="2400" dirty="0">
              <a:solidFill>
                <a:schemeClr val="tx2"/>
              </a:solidFill>
              <a:latin typeface="黑体" panose="02010609060101010101" pitchFamily="49" charset="-122"/>
              <a:ea typeface="黑体" panose="02010609060101010101" pitchFamily="49" charset="-122"/>
            </a:endParaRPr>
          </a:p>
        </p:txBody>
      </p:sp>
      <p:graphicFrame>
        <p:nvGraphicFramePr>
          <p:cNvPr id="5" name="对象 4"/>
          <p:cNvGraphicFramePr/>
          <p:nvPr/>
        </p:nvGraphicFramePr>
        <p:xfrm>
          <a:off x="3816350" y="1007745"/>
          <a:ext cx="4661535" cy="4070350"/>
        </p:xfrm>
        <a:graphic>
          <a:graphicData uri="http://schemas.openxmlformats.org/presentationml/2006/ole">
            <mc:AlternateContent xmlns:mc="http://schemas.openxmlformats.org/markup-compatibility/2006">
              <mc:Choice xmlns:v="urn:schemas-microsoft-com:vml" Requires="v">
                <p:oleObj spid="_x0000_s6" name="" r:id="rId3" imgW="4657725" imgH="4067175" progId="Paint.Picture">
                  <p:embed/>
                </p:oleObj>
              </mc:Choice>
              <mc:Fallback>
                <p:oleObj name="" r:id="rId3" imgW="4657725" imgH="4067175" progId="Paint.Picture">
                  <p:embed/>
                  <p:pic>
                    <p:nvPicPr>
                      <p:cNvPr id="0" name="图片 5"/>
                      <p:cNvPicPr/>
                      <p:nvPr/>
                    </p:nvPicPr>
                    <p:blipFill>
                      <a:blip r:embed="rId4"/>
                      <a:stretch>
                        <a:fillRect/>
                      </a:stretch>
                    </p:blipFill>
                    <p:spPr>
                      <a:xfrm>
                        <a:off x="3816350" y="1007745"/>
                        <a:ext cx="4661535" cy="4070350"/>
                      </a:xfrm>
                      <a:prstGeom prst="rect">
                        <a:avLst/>
                      </a:prstGeom>
                    </p:spPr>
                  </p:pic>
                </p:oleObj>
              </mc:Fallback>
            </mc:AlternateContent>
          </a:graphicData>
        </a:graphic>
      </p:graphicFrame>
      <p:sp>
        <p:nvSpPr>
          <p:cNvPr id="27652" name="矩形 51204"/>
          <p:cNvSpPr/>
          <p:nvPr/>
        </p:nvSpPr>
        <p:spPr>
          <a:xfrm>
            <a:off x="3971925" y="5027931"/>
            <a:ext cx="4003675" cy="1383665"/>
          </a:xfrm>
          <a:prstGeom prst="rect">
            <a:avLst/>
          </a:prstGeom>
          <a:solidFill>
            <a:srgbClr val="FFFFFF"/>
          </a:solidFill>
          <a:ln w="9525">
            <a:noFill/>
          </a:ln>
        </p:spPr>
        <p:txBody>
          <a:bodyPr wrap="square" anchor="ctr">
            <a:spAutoFit/>
          </a:bodyPr>
          <a:p>
            <a:pPr defTabSz="0">
              <a:tabLst>
                <a:tab pos="4762500" algn="l"/>
              </a:tabLst>
            </a:pPr>
            <a:r>
              <a:rPr lang="zh-CN" altLang="en-US" sz="2800" dirty="0">
                <a:solidFill>
                  <a:srgbClr val="0000FF"/>
                </a:solidFill>
                <a:latin typeface="黑体" panose="02010609060101010101" pitchFamily="49" charset="-122"/>
                <a:ea typeface="黑体" panose="02010609060101010101" pitchFamily="49" charset="-122"/>
              </a:rPr>
              <a:t>斯大林格勒战役的时间：</a:t>
            </a:r>
            <a:endParaRPr lang="zh-CN" altLang="en-US" sz="2800" dirty="0">
              <a:solidFill>
                <a:srgbClr val="0000FF"/>
              </a:solidFill>
              <a:latin typeface="黑体" panose="02010609060101010101" pitchFamily="49" charset="-122"/>
              <a:ea typeface="黑体" panose="02010609060101010101" pitchFamily="49" charset="-122"/>
            </a:endParaRPr>
          </a:p>
          <a:p>
            <a:pPr defTabSz="0">
              <a:tabLst>
                <a:tab pos="4762500" algn="l"/>
              </a:tabLst>
            </a:pPr>
            <a:r>
              <a:rPr lang="zh-CN" altLang="en-US" sz="2800" dirty="0">
                <a:solidFill>
                  <a:schemeClr val="tx1"/>
                </a:solidFill>
                <a:latin typeface="黑体" panose="02010609060101010101" pitchFamily="49" charset="-122"/>
                <a:ea typeface="黑体" panose="02010609060101010101" pitchFamily="49" charset="-122"/>
              </a:rPr>
              <a:t>1942年7月—1943年2月</a:t>
            </a:r>
            <a:endParaRPr lang="zh-CN" altLang="en-US" sz="2800" dirty="0">
              <a:solidFill>
                <a:srgbClr val="0000FF"/>
              </a:solidFill>
              <a:latin typeface="黑体" panose="02010609060101010101" pitchFamily="49" charset="-122"/>
              <a:ea typeface="黑体" panose="02010609060101010101" pitchFamily="49" charset="-122"/>
            </a:endParaRPr>
          </a:p>
          <a:p>
            <a:pPr defTabSz="0">
              <a:tabLst>
                <a:tab pos="4762500" algn="l"/>
              </a:tabLst>
            </a:pPr>
            <a:endParaRPr lang="zh-CN" altLang="en-US" sz="2800" dirty="0">
              <a:solidFill>
                <a:srgbClr val="0000FF"/>
              </a:solidFill>
              <a:latin typeface="黑体" panose="02010609060101010101" pitchFamily="49" charset="-122"/>
              <a:ea typeface="黑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9715"/>
                                        </p:tgtEl>
                                        <p:attrNameLst>
                                          <p:attrName>style.visibility</p:attrName>
                                        </p:attrNameLst>
                                      </p:cBhvr>
                                      <p:to>
                                        <p:strVal val="visible"/>
                                      </p:to>
                                    </p:set>
                                    <p:animEffect transition="in" filter="wedge">
                                      <p:cBhvr>
                                        <p:cTn id="7" dur="2000"/>
                                        <p:tgtEl>
                                          <p:spTgt spid="29715"/>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56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5" grpId="0" bldLvl="0" animBg="1"/>
      <p:bldP spid="2560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pic>
        <p:nvPicPr>
          <p:cNvPr id="51209" name="图片 51208" descr="F2005051214421900000"/>
          <p:cNvPicPr>
            <a:picLocks noChangeAspect="1"/>
          </p:cNvPicPr>
          <p:nvPr/>
        </p:nvPicPr>
        <p:blipFill>
          <a:blip r:embed="rId1"/>
          <a:stretch>
            <a:fillRect/>
          </a:stretch>
        </p:blipFill>
        <p:spPr>
          <a:xfrm>
            <a:off x="793115" y="643890"/>
            <a:ext cx="5025390" cy="2648585"/>
          </a:xfrm>
          <a:prstGeom prst="rect">
            <a:avLst/>
          </a:prstGeom>
          <a:noFill/>
          <a:ln w="9525">
            <a:noFill/>
          </a:ln>
        </p:spPr>
      </p:pic>
      <p:sp>
        <p:nvSpPr>
          <p:cNvPr id="51210" name="矩形 51209"/>
          <p:cNvSpPr/>
          <p:nvPr/>
        </p:nvSpPr>
        <p:spPr>
          <a:xfrm>
            <a:off x="6082030" y="757238"/>
            <a:ext cx="4944110" cy="2245360"/>
          </a:xfrm>
          <a:prstGeom prst="rect">
            <a:avLst/>
          </a:prstGeom>
          <a:noFill/>
          <a:ln w="38100" cap="flat" cmpd="sng">
            <a:solidFill>
              <a:srgbClr val="FF0000"/>
            </a:solidFill>
            <a:prstDash val="solid"/>
            <a:miter/>
            <a:headEnd type="none" w="med" len="med"/>
            <a:tailEnd type="none" w="med" len="med"/>
          </a:ln>
        </p:spPr>
        <p:txBody>
          <a:bodyPr wrap="square" anchor="ctr">
            <a:spAutoFit/>
          </a:bodyPr>
          <a:p>
            <a:pPr indent="333375"/>
            <a:r>
              <a:rPr lang="zh-CN" altLang="en-US" sz="2800" dirty="0">
                <a:solidFill>
                  <a:srgbClr val="0000FF"/>
                </a:solidFill>
                <a:latin typeface="黑体" panose="02010609060101010101" pitchFamily="49" charset="-122"/>
                <a:ea typeface="黑体" panose="02010609060101010101" pitchFamily="49" charset="-122"/>
              </a:rPr>
              <a:t>葬礼</a:t>
            </a:r>
            <a:r>
              <a:rPr lang="en-US" altLang="zh-CN" sz="2800">
                <a:solidFill>
                  <a:srgbClr val="0000FF"/>
                </a:solidFill>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博克、古德里安、伦德施泰特等战败的德国高级将领，抬着上面写有“德军不可战胜的神话”的棺材，在寒冬的苏联大地上狼狈溃退。</a:t>
            </a:r>
            <a:endParaRPr lang="zh-CN" altLang="en-US" sz="2800" dirty="0">
              <a:latin typeface="黑体" panose="02010609060101010101" pitchFamily="49" charset="-122"/>
              <a:ea typeface="黑体" panose="02010609060101010101" pitchFamily="49" charset="-122"/>
            </a:endParaRPr>
          </a:p>
        </p:txBody>
      </p:sp>
      <p:sp>
        <p:nvSpPr>
          <p:cNvPr id="2" name="圆角矩形 264196"/>
          <p:cNvSpPr/>
          <p:nvPr/>
        </p:nvSpPr>
        <p:spPr>
          <a:xfrm>
            <a:off x="1802765" y="3491865"/>
            <a:ext cx="8253095" cy="1200150"/>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3" name="圆角矩形 264200"/>
          <p:cNvSpPr/>
          <p:nvPr/>
        </p:nvSpPr>
        <p:spPr>
          <a:xfrm>
            <a:off x="1878330" y="3631565"/>
            <a:ext cx="1362075" cy="538480"/>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4" name="文本框 264205"/>
          <p:cNvSpPr txBox="1"/>
          <p:nvPr/>
        </p:nvSpPr>
        <p:spPr>
          <a:xfrm>
            <a:off x="1878330" y="3665220"/>
            <a:ext cx="1273175" cy="583565"/>
          </a:xfrm>
          <a:prstGeom prst="rect">
            <a:avLst/>
          </a:prstGeom>
          <a:noFill/>
          <a:ln w="9525">
            <a:noFill/>
          </a:ln>
          <a:effectLst>
            <a:outerShdw dist="17961" dir="2699999" algn="ctr" rotWithShape="0">
              <a:srgbClr val="000000">
                <a:alpha val="50000"/>
              </a:srgbClr>
            </a:outerShdw>
          </a:effectLst>
        </p:spPr>
        <p:txBody>
          <a:bodyPr wrap="square" anchor="t">
            <a:spAutoFit/>
          </a:bodyPr>
          <a:p>
            <a:pPr algn="ctr">
              <a:spcBef>
                <a:spcPct val="50000"/>
              </a:spcBef>
            </a:pPr>
            <a:r>
              <a:rPr lang="zh-CN" altLang="en-US" sz="3200" b="1">
                <a:solidFill>
                  <a:srgbClr val="FFFFFF"/>
                </a:solidFill>
                <a:latin typeface="微软雅黑" panose="020B0503020204020204" charset="-122"/>
                <a:ea typeface="微软雅黑" panose="020B0503020204020204" charset="-122"/>
              </a:rPr>
              <a:t>思考</a:t>
            </a:r>
            <a:endParaRPr lang="zh-CN" altLang="en-US" sz="3200" b="1">
              <a:solidFill>
                <a:srgbClr val="FFFFFF"/>
              </a:solidFill>
              <a:latin typeface="微软雅黑" panose="020B0503020204020204" charset="-122"/>
              <a:ea typeface="微软雅黑" panose="020B0503020204020204" charset="-122"/>
            </a:endParaRPr>
          </a:p>
        </p:txBody>
      </p:sp>
      <p:sp>
        <p:nvSpPr>
          <p:cNvPr id="5" name="文本框 264208"/>
          <p:cNvSpPr txBox="1"/>
          <p:nvPr/>
        </p:nvSpPr>
        <p:spPr>
          <a:xfrm>
            <a:off x="1878330" y="4170045"/>
            <a:ext cx="8101965" cy="521970"/>
          </a:xfrm>
          <a:prstGeom prst="rect">
            <a:avLst/>
          </a:prstGeom>
          <a:noFill/>
          <a:ln w="9525">
            <a:noFill/>
          </a:ln>
        </p:spPr>
        <p:txBody>
          <a:bodyPr wrap="square" anchor="t">
            <a:spAutoFit/>
          </a:bodyPr>
          <a:p>
            <a:pPr>
              <a:spcBef>
                <a:spcPct val="50000"/>
              </a:spcBef>
            </a:pPr>
            <a:r>
              <a:rPr sz="2800">
                <a:solidFill>
                  <a:srgbClr val="000000"/>
                </a:solidFill>
                <a:latin typeface="新宋体" panose="02010609030101010101" charset="-122"/>
                <a:ea typeface="新宋体" panose="02010609030101010101" charset="-122"/>
                <a:cs typeface="新宋体" panose="02010609030101010101" charset="-122"/>
              </a:rPr>
              <a:t>结合图片与材料，说一说斯大林格勒战役的意义</a:t>
            </a:r>
            <a:r>
              <a:rPr lang="zh-CN" sz="2800">
                <a:solidFill>
                  <a:srgbClr val="000000"/>
                </a:solidFill>
                <a:latin typeface="新宋体" panose="02010609030101010101" charset="-122"/>
                <a:ea typeface="新宋体" panose="02010609030101010101" charset="-122"/>
                <a:cs typeface="新宋体" panose="02010609030101010101" charset="-122"/>
              </a:rPr>
              <a:t>。</a:t>
            </a:r>
            <a:endParaRPr lang="zh-CN" sz="2800">
              <a:solidFill>
                <a:srgbClr val="000000"/>
              </a:solidFill>
              <a:latin typeface="新宋体" panose="02010609030101010101" charset="-122"/>
              <a:ea typeface="新宋体" panose="02010609030101010101" charset="-122"/>
              <a:cs typeface="新宋体" panose="02010609030101010101" charset="-122"/>
            </a:endParaRPr>
          </a:p>
        </p:txBody>
      </p:sp>
      <p:sp>
        <p:nvSpPr>
          <p:cNvPr id="51213" name="文本框 51212"/>
          <p:cNvSpPr txBox="1"/>
          <p:nvPr/>
        </p:nvSpPr>
        <p:spPr>
          <a:xfrm>
            <a:off x="793115" y="5114925"/>
            <a:ext cx="10422890" cy="953135"/>
          </a:xfrm>
          <a:prstGeom prst="rect">
            <a:avLst/>
          </a:prstGeom>
          <a:noFill/>
          <a:ln w="9525">
            <a:noFill/>
          </a:ln>
        </p:spPr>
        <p:txBody>
          <a:bodyPr wrap="square" anchor="t">
            <a:spAutoFit/>
          </a:bodyPr>
          <a:p>
            <a:r>
              <a:rPr lang="en-US" altLang="zh-CN" sz="2800" dirty="0">
                <a:solidFill>
                  <a:schemeClr val="tx1"/>
                </a:solidFill>
                <a:latin typeface="黑体" panose="02010609060101010101" pitchFamily="49" charset="-122"/>
                <a:ea typeface="黑体" panose="02010609060101010101" pitchFamily="49" charset="-122"/>
              </a:rPr>
              <a:t>①</a:t>
            </a:r>
            <a:r>
              <a:rPr lang="zh-CN" altLang="en-US" sz="2800" dirty="0">
                <a:solidFill>
                  <a:srgbClr val="0070C0"/>
                </a:solidFill>
                <a:latin typeface="黑体" panose="02010609060101010101" pitchFamily="49" charset="-122"/>
                <a:ea typeface="黑体" panose="02010609060101010101" pitchFamily="49" charset="-122"/>
              </a:rPr>
              <a:t>苏德战场</a:t>
            </a:r>
            <a:r>
              <a:rPr lang="zh-CN" altLang="en-US" sz="2800" dirty="0">
                <a:solidFill>
                  <a:schemeClr val="tx1"/>
                </a:solidFill>
                <a:latin typeface="黑体" panose="02010609060101010101" pitchFamily="49" charset="-122"/>
                <a:ea typeface="黑体" panose="02010609060101010101" pitchFamily="49" charset="-122"/>
              </a:rPr>
              <a:t>转折点，也是</a:t>
            </a:r>
            <a:r>
              <a:rPr lang="zh-CN" altLang="en-US" sz="2800" dirty="0">
                <a:solidFill>
                  <a:srgbClr val="0070C0"/>
                </a:solidFill>
                <a:latin typeface="黑体" panose="02010609060101010101" pitchFamily="49" charset="-122"/>
                <a:ea typeface="黑体" panose="02010609060101010101" pitchFamily="49" charset="-122"/>
              </a:rPr>
              <a:t>二战</a:t>
            </a:r>
            <a:r>
              <a:rPr lang="zh-CN" altLang="en-US" sz="2800" dirty="0">
                <a:solidFill>
                  <a:schemeClr val="tx1"/>
                </a:solidFill>
                <a:latin typeface="黑体" panose="02010609060101010101" pitchFamily="49" charset="-122"/>
                <a:ea typeface="黑体" panose="02010609060101010101" pitchFamily="49" charset="-122"/>
              </a:rPr>
              <a:t>的转折点</a:t>
            </a:r>
            <a:r>
              <a:rPr lang="en-US" altLang="zh-CN" sz="2800">
                <a:solidFill>
                  <a:schemeClr val="tx1"/>
                </a:solidFill>
                <a:latin typeface="黑体" panose="02010609060101010101" pitchFamily="49" charset="-122"/>
                <a:ea typeface="黑体" panose="02010609060101010101" pitchFamily="49" charset="-122"/>
              </a:rPr>
              <a:t>;</a:t>
            </a:r>
            <a:endParaRPr lang="en-US" altLang="zh-CN" sz="2800">
              <a:solidFill>
                <a:schemeClr val="tx1"/>
              </a:solidFill>
              <a:latin typeface="黑体" panose="02010609060101010101" pitchFamily="49" charset="-122"/>
              <a:ea typeface="黑体" panose="02010609060101010101" pitchFamily="49" charset="-122"/>
            </a:endParaRPr>
          </a:p>
          <a:p>
            <a:r>
              <a:rPr lang="en-US" altLang="zh-CN" sz="2800">
                <a:solidFill>
                  <a:schemeClr val="tx1"/>
                </a:solidFill>
                <a:latin typeface="黑体" panose="02010609060101010101" pitchFamily="49" charset="-122"/>
                <a:ea typeface="黑体" panose="02010609060101010101" pitchFamily="49" charset="-122"/>
              </a:rPr>
              <a:t>②</a:t>
            </a:r>
            <a:r>
              <a:rPr lang="zh-CN" altLang="en-US" sz="2800" dirty="0">
                <a:solidFill>
                  <a:srgbClr val="0070C0"/>
                </a:solidFill>
                <a:latin typeface="黑体" panose="02010609060101010101" pitchFamily="49" charset="-122"/>
                <a:ea typeface="黑体" panose="02010609060101010101" pitchFamily="49" charset="-122"/>
              </a:rPr>
              <a:t>鼓舞了</a:t>
            </a:r>
            <a:r>
              <a:rPr lang="zh-CN" altLang="en-US" sz="2800" dirty="0">
                <a:solidFill>
                  <a:schemeClr val="tx1"/>
                </a:solidFill>
                <a:latin typeface="黑体" panose="02010609060101010101" pitchFamily="49" charset="-122"/>
                <a:ea typeface="黑体" panose="02010609060101010101" pitchFamily="49" charset="-122"/>
              </a:rPr>
              <a:t>世界反法西斯人民的斗争，</a:t>
            </a:r>
            <a:r>
              <a:rPr lang="zh-CN" altLang="en-US" sz="2800" dirty="0">
                <a:solidFill>
                  <a:srgbClr val="0070C0"/>
                </a:solidFill>
                <a:latin typeface="黑体" panose="02010609060101010101" pitchFamily="49" charset="-122"/>
                <a:ea typeface="黑体" panose="02010609060101010101" pitchFamily="49" charset="-122"/>
              </a:rPr>
              <a:t>巩固和发展</a:t>
            </a:r>
            <a:r>
              <a:rPr lang="zh-CN" altLang="en-US" sz="2800" dirty="0">
                <a:solidFill>
                  <a:schemeClr val="tx1"/>
                </a:solidFill>
                <a:latin typeface="黑体" panose="02010609060101010101" pitchFamily="49" charset="-122"/>
                <a:ea typeface="黑体" panose="02010609060101010101" pitchFamily="49" charset="-122"/>
              </a:rPr>
              <a:t>了反法西斯同盟。</a:t>
            </a:r>
            <a:endParaRPr lang="zh-CN" altLang="en-US" sz="2800" dirty="0">
              <a:solidFill>
                <a:schemeClr val="tx1"/>
              </a:solidFill>
              <a:latin typeface="黑体" panose="02010609060101010101" pitchFamily="49" charset="-122"/>
              <a:ea typeface="黑体" panose="02010609060101010101" pitchFamily="49"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9"/>
                                        </p:tgtEl>
                                        <p:attrNameLst>
                                          <p:attrName>style.visibility</p:attrName>
                                        </p:attrNameLst>
                                      </p:cBhvr>
                                      <p:to>
                                        <p:strVal val="visible"/>
                                      </p:to>
                                    </p:set>
                                    <p:animEffect transition="in" filter="blinds(horizontal)">
                                      <p:cBhvr>
                                        <p:cTn id="7" dur="500"/>
                                        <p:tgtEl>
                                          <p:spTgt spid="51209"/>
                                        </p:tgtEl>
                                      </p:cBhvr>
                                    </p:animEffect>
                                  </p:childTnLst>
                                </p:cTn>
                              </p:par>
                              <p:par>
                                <p:cTn id="8" presetID="13" presetClass="entr" presetSubtype="16" fill="hold" grpId="0" nodeType="withEffect">
                                  <p:stCondLst>
                                    <p:cond delay="0"/>
                                  </p:stCondLst>
                                  <p:childTnLst>
                                    <p:set>
                                      <p:cBhvr>
                                        <p:cTn id="9" dur="500" fill="hold">
                                          <p:stCondLst>
                                            <p:cond delay="0"/>
                                          </p:stCondLst>
                                        </p:cTn>
                                        <p:tgtEl>
                                          <p:spTgt spid="51210"/>
                                        </p:tgtEl>
                                        <p:attrNameLst>
                                          <p:attrName>style.visibility</p:attrName>
                                        </p:attrNameLst>
                                      </p:cBhvr>
                                      <p:to>
                                        <p:strVal val="visible"/>
                                      </p:to>
                                    </p:set>
                                    <p:animEffect transition="in" filter="plus(in)">
                                      <p:cBhvr>
                                        <p:cTn id="10" dur="500"/>
                                        <p:tgtEl>
                                          <p:spTgt spid="512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1" nodeType="clickEffect">
                                  <p:stCondLst>
                                    <p:cond delay="0"/>
                                  </p:stCondLst>
                                  <p:childTnLst>
                                    <p:set>
                                      <p:cBhvr>
                                        <p:cTn id="24" dur="1" fill="hold">
                                          <p:stCondLst>
                                            <p:cond delay="0"/>
                                          </p:stCondLst>
                                        </p:cTn>
                                        <p:tgtEl>
                                          <p:spTgt spid="51213"/>
                                        </p:tgtEl>
                                        <p:attrNameLst>
                                          <p:attrName>style.visibility</p:attrName>
                                        </p:attrNameLst>
                                      </p:cBhvr>
                                      <p:to>
                                        <p:strVal val="visible"/>
                                      </p:to>
                                    </p:set>
                                    <p:animEffect transition="in" filter="blinds(horizontal)">
                                      <p:cBhvr>
                                        <p:cTn id="25" dur="500"/>
                                        <p:tgtEl>
                                          <p:spTgt spid="5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0" grpId="0" bldLvl="0" animBg="1"/>
      <p:bldP spid="51213" grpId="1"/>
      <p:bldP spid="2" grpId="0" bldLvl="0" animBg="1"/>
      <p:bldP spid="4" grpId="0" bldLvl="0" animBg="1"/>
      <p:bldP spid="3" grpId="0" bldLvl="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2139950" y="1036955"/>
            <a:ext cx="7703185" cy="5161280"/>
          </a:xfrm>
          <a:prstGeom prst="rect">
            <a:avLst/>
          </a:prstGeom>
        </p:spPr>
      </p:pic>
      <p:sp>
        <p:nvSpPr>
          <p:cNvPr id="7" name="文本框 6"/>
          <p:cNvSpPr txBox="1"/>
          <p:nvPr/>
        </p:nvSpPr>
        <p:spPr>
          <a:xfrm>
            <a:off x="3477260" y="453390"/>
            <a:ext cx="3660775" cy="583565"/>
          </a:xfrm>
          <a:prstGeom prst="rect">
            <a:avLst/>
          </a:prstGeom>
          <a:noFill/>
        </p:spPr>
        <p:txBody>
          <a:bodyPr wrap="none" rtlCol="0" anchor="t">
            <a:spAutoFit/>
          </a:bodyPr>
          <a:p>
            <a:pPr algn="l"/>
            <a:r>
              <a:rPr lang="zh-CN" altLang="en-US" sz="3200" dirty="0">
                <a:solidFill>
                  <a:srgbClr val="FF3300"/>
                </a:solidFill>
                <a:effectLst>
                  <a:outerShdw blurRad="38100" dist="38100" dir="2700000">
                    <a:srgbClr val="C0C0C0"/>
                  </a:outerShdw>
                </a:effectLst>
                <a:ea typeface="黑体" panose="02010609060101010101" pitchFamily="49" charset="-122"/>
                <a:sym typeface="+mn-ea"/>
              </a:rPr>
              <a:t>意大利投降</a:t>
            </a:r>
            <a:r>
              <a:rPr lang="en-US" altLang="zh-CN" sz="3200" dirty="0">
                <a:solidFill>
                  <a:srgbClr val="FF3300"/>
                </a:solidFill>
                <a:effectLst>
                  <a:outerShdw blurRad="38100" dist="38100" dir="2700000">
                    <a:srgbClr val="C0C0C0"/>
                  </a:outerShdw>
                </a:effectLst>
                <a:ea typeface="黑体" panose="02010609060101010101" pitchFamily="49" charset="-122"/>
                <a:sym typeface="+mn-ea"/>
              </a:rPr>
              <a:t>-</a:t>
            </a:r>
            <a:r>
              <a:rPr lang="en-US" altLang="zh-CN" sz="3200" dirty="0">
                <a:solidFill>
                  <a:srgbClr val="FF3300"/>
                </a:solidFill>
                <a:effectLst>
                  <a:outerShdw blurRad="38100" dist="38100" dir="2700000">
                    <a:srgbClr val="C0C0C0"/>
                  </a:outerShdw>
                </a:effectLst>
                <a:ea typeface="黑体" panose="02010609060101010101" pitchFamily="49" charset="-122"/>
                <a:sym typeface="+mn-ea"/>
              </a:rPr>
              <a:t>1943</a:t>
            </a:r>
            <a:r>
              <a:rPr lang="zh-CN" altLang="en-US" sz="3200" dirty="0">
                <a:solidFill>
                  <a:srgbClr val="FF3300"/>
                </a:solidFill>
                <a:effectLst>
                  <a:outerShdw blurRad="38100" dist="38100" dir="2700000">
                    <a:srgbClr val="C0C0C0"/>
                  </a:outerShdw>
                </a:effectLst>
                <a:ea typeface="黑体" panose="02010609060101010101" pitchFamily="49" charset="-122"/>
                <a:sym typeface="+mn-ea"/>
              </a:rPr>
              <a:t>年</a:t>
            </a:r>
            <a:endParaRPr lang="zh-CN" altLang="en-US" sz="3200" dirty="0">
              <a:solidFill>
                <a:srgbClr val="FF3300"/>
              </a:solidFill>
              <a:effectLst>
                <a:outerShdw blurRad="38100" dist="38100" dir="2700000">
                  <a:srgbClr val="C0C0C0"/>
                </a:outerShdw>
              </a:effectLst>
              <a:ea typeface="黑体" panose="02010609060101010101" pitchFamily="49" charset="-122"/>
              <a:sym typeface="+mn-ea"/>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561340" y="972820"/>
            <a:ext cx="6661150" cy="3491230"/>
          </a:xfrm>
          <a:prstGeom prst="rect">
            <a:avLst/>
          </a:prstGeom>
        </p:spPr>
      </p:pic>
      <p:sp>
        <p:nvSpPr>
          <p:cNvPr id="3" name="文本框 2"/>
          <p:cNvSpPr txBox="1"/>
          <p:nvPr/>
        </p:nvSpPr>
        <p:spPr>
          <a:xfrm>
            <a:off x="334010" y="389255"/>
            <a:ext cx="6888480" cy="583565"/>
          </a:xfrm>
          <a:prstGeom prst="rect">
            <a:avLst/>
          </a:prstGeom>
          <a:noFill/>
        </p:spPr>
        <p:txBody>
          <a:bodyPr wrap="none" rtlCol="0" anchor="t">
            <a:spAutoFit/>
            <a:scene3d>
              <a:camera prst="orthographicFront"/>
              <a:lightRig rig="threePt" dir="t"/>
            </a:scene3d>
          </a:bodyPr>
          <a:p>
            <a:pPr algn="l"/>
            <a:r>
              <a:rPr lang="zh-CN" altLang="en-US" sz="32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欧洲第二战场开辟的标志</a:t>
            </a:r>
            <a:r>
              <a:rPr lang="en-US" altLang="zh-CN" sz="32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a:t>
            </a:r>
            <a:r>
              <a:rPr lang="en-US" altLang="zh-CN" sz="3200"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诺曼底登陆</a:t>
            </a:r>
            <a:endParaRPr lang="en-US" altLang="zh-CN" sz="3200"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endParaRPr>
          </a:p>
        </p:txBody>
      </p:sp>
      <p:sp>
        <p:nvSpPr>
          <p:cNvPr id="5" name="文本框 4"/>
          <p:cNvSpPr txBox="1"/>
          <p:nvPr/>
        </p:nvSpPr>
        <p:spPr>
          <a:xfrm>
            <a:off x="7809230" y="1057275"/>
            <a:ext cx="3313430" cy="3322955"/>
          </a:xfrm>
          <a:prstGeom prst="rect">
            <a:avLst/>
          </a:prstGeom>
          <a:noFill/>
        </p:spPr>
        <p:txBody>
          <a:bodyPr wrap="square" rtlCol="0" anchor="t">
            <a:spAutoFit/>
            <a:scene3d>
              <a:camera prst="orthographicFront"/>
              <a:lightRig rig="threePt" dir="t"/>
            </a:scene3d>
          </a:bodyPr>
          <a:p>
            <a:pPr algn="l">
              <a:lnSpc>
                <a:spcPct val="100000"/>
              </a:lnSpc>
            </a:pPr>
            <a:r>
              <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时间：</a:t>
            </a:r>
            <a:r>
              <a:rPr lang="zh-CN" altLang="en-US" sz="3000" noProof="1">
                <a:solidFill>
                  <a:srgbClr val="0070C0"/>
                </a:solidFill>
                <a:effectLst/>
                <a:latin typeface="仿宋" panose="02010609060101010101" charset="-122"/>
                <a:ea typeface="仿宋" panose="02010609060101010101" charset="-122"/>
                <a:cs typeface="仿宋" panose="02010609060101010101" charset="-122"/>
                <a:sym typeface="+mn-ea"/>
              </a:rPr>
              <a:t>1944年6月</a:t>
            </a:r>
            <a:endParaRPr lang="zh-CN" altLang="en-US" sz="3000" noProof="1">
              <a:effectLst/>
              <a:latin typeface="仿宋" panose="02010609060101010101" charset="-122"/>
              <a:ea typeface="仿宋" panose="02010609060101010101" charset="-122"/>
              <a:cs typeface="仿宋" panose="02010609060101010101" charset="-122"/>
              <a:sym typeface="+mn-ea"/>
            </a:endParaRPr>
          </a:p>
          <a:p>
            <a:pPr algn="l">
              <a:lnSpc>
                <a:spcPct val="100000"/>
              </a:lnSpc>
            </a:pPr>
            <a:endParaRPr lang="zh-CN" altLang="en-US" sz="3000" noProof="1">
              <a:effectLst/>
              <a:latin typeface="仿宋" panose="02010609060101010101" charset="-122"/>
              <a:ea typeface="仿宋" panose="02010609060101010101" charset="-122"/>
              <a:cs typeface="仿宋" panose="02010609060101010101" charset="-122"/>
              <a:sym typeface="+mn-ea"/>
            </a:endParaRPr>
          </a:p>
          <a:p>
            <a:pPr algn="l">
              <a:lnSpc>
                <a:spcPct val="100000"/>
              </a:lnSpc>
            </a:pPr>
            <a:r>
              <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地点：</a:t>
            </a:r>
            <a:r>
              <a:rPr lang="zh-CN" altLang="en-US" sz="3000" noProof="1">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法国诺曼底</a:t>
            </a:r>
            <a:endParaRPr lang="zh-CN" altLang="en-US" sz="3000"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00000"/>
              </a:lnSpc>
            </a:pPr>
            <a:endParaRPr lang="zh-CN" altLang="en-US" sz="3000"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00000"/>
              </a:lnSpc>
            </a:pPr>
            <a:r>
              <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军队：</a:t>
            </a:r>
            <a:r>
              <a:rPr lang="zh-CN" altLang="en-US" sz="3000" b="1" noProof="1">
                <a:solidFill>
                  <a:srgbClr val="0070C0"/>
                </a:solidFill>
                <a:effectLst/>
                <a:latin typeface="仿宋" panose="02010609060101010101" charset="-122"/>
                <a:ea typeface="仿宋" panose="02010609060101010101" charset="-122"/>
                <a:cs typeface="仿宋" panose="02010609060101010101" charset="-122"/>
                <a:sym typeface="+mn-ea"/>
              </a:rPr>
              <a:t>美英盟军</a:t>
            </a:r>
            <a:endParaRPr lang="zh-CN" altLang="en-US" sz="3000" noProof="1">
              <a:solidFill>
                <a:srgbClr val="0070C0"/>
              </a:solidFill>
              <a:effectLst/>
              <a:latin typeface="仿宋" panose="02010609060101010101" charset="-122"/>
              <a:ea typeface="仿宋" panose="02010609060101010101" charset="-122"/>
              <a:cs typeface="仿宋" panose="02010609060101010101" charset="-122"/>
              <a:sym typeface="+mn-ea"/>
            </a:endParaRPr>
          </a:p>
          <a:p>
            <a:pPr algn="l">
              <a:lnSpc>
                <a:spcPct val="100000"/>
              </a:lnSpc>
            </a:pPr>
            <a:endParaRPr lang="zh-CN" altLang="en-US" sz="3000"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00000"/>
              </a:lnSpc>
            </a:pPr>
            <a:endPar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
        <p:nvSpPr>
          <p:cNvPr id="4" name="文本框 3"/>
          <p:cNvSpPr txBox="1"/>
          <p:nvPr/>
        </p:nvSpPr>
        <p:spPr>
          <a:xfrm>
            <a:off x="561340" y="4580255"/>
            <a:ext cx="11014075" cy="2399665"/>
          </a:xfrm>
          <a:prstGeom prst="rect">
            <a:avLst/>
          </a:prstGeom>
          <a:noFill/>
        </p:spPr>
        <p:txBody>
          <a:bodyPr wrap="square" rtlCol="0" anchor="t">
            <a:spAutoFit/>
            <a:scene3d>
              <a:camera prst="orthographicFront"/>
              <a:lightRig rig="threePt" dir="t"/>
            </a:scene3d>
          </a:bodyPr>
          <a:p>
            <a:pPr algn="l">
              <a:lnSpc>
                <a:spcPct val="100000"/>
              </a:lnSpc>
            </a:pPr>
            <a:r>
              <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rPr>
              <a:t>影响：</a:t>
            </a:r>
            <a:endPar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a:p>
            <a:pPr algn="l">
              <a:lnSpc>
                <a:spcPct val="100000"/>
              </a:lnSpc>
            </a:pPr>
            <a:r>
              <a:rPr lang="zh-CN" altLang="en-US" sz="3000" b="1" noProof="1">
                <a:solidFill>
                  <a:srgbClr val="0070C0"/>
                </a:solidFill>
                <a:effectLst/>
                <a:latin typeface="仿宋" panose="02010609060101010101" charset="-122"/>
                <a:ea typeface="仿宋" panose="02010609060101010101" charset="-122"/>
                <a:cs typeface="仿宋" panose="02010609060101010101" charset="-122"/>
                <a:sym typeface="+mn-ea"/>
              </a:rPr>
              <a:t>1.促使法国全境的解放。</a:t>
            </a:r>
            <a:endParaRPr lang="zh-CN" altLang="en-US" sz="3000" b="1" noProof="1">
              <a:solidFill>
                <a:srgbClr val="0070C0"/>
              </a:solidFill>
              <a:effectLst/>
              <a:latin typeface="仿宋" panose="02010609060101010101" charset="-122"/>
              <a:ea typeface="仿宋" panose="02010609060101010101" charset="-122"/>
              <a:cs typeface="仿宋" panose="02010609060101010101" charset="-122"/>
              <a:sym typeface="+mn-ea"/>
            </a:endParaRPr>
          </a:p>
          <a:p>
            <a:pPr algn="l">
              <a:lnSpc>
                <a:spcPct val="100000"/>
              </a:lnSpc>
            </a:pPr>
            <a:r>
              <a:rPr lang="zh-CN" altLang="en-US" sz="3000" b="1" noProof="1">
                <a:solidFill>
                  <a:srgbClr val="0070C0"/>
                </a:solidFill>
                <a:effectLst/>
                <a:latin typeface="仿宋" panose="02010609060101010101" charset="-122"/>
                <a:ea typeface="仿宋" panose="02010609060101010101" charset="-122"/>
                <a:cs typeface="仿宋" panose="02010609060101010101" charset="-122"/>
                <a:sym typeface="+mn-ea"/>
              </a:rPr>
              <a:t>2.有力的支援了苏军的反攻作战，使德国陷入了东西两线的夹击作战局面。</a:t>
            </a:r>
            <a:endParaRPr lang="zh-CN" altLang="en-US" sz="3000" b="1" noProof="1">
              <a:solidFill>
                <a:srgbClr val="0070C0"/>
              </a:solidFill>
              <a:effectLst/>
              <a:latin typeface="仿宋" panose="02010609060101010101" charset="-122"/>
              <a:ea typeface="仿宋" panose="02010609060101010101" charset="-122"/>
              <a:cs typeface="仿宋" panose="02010609060101010101" charset="-122"/>
              <a:sym typeface="+mn-ea"/>
            </a:endParaRPr>
          </a:p>
          <a:p>
            <a:pPr algn="l">
              <a:lnSpc>
                <a:spcPct val="100000"/>
              </a:lnSpc>
            </a:pPr>
            <a:endParaRPr lang="zh-CN" altLang="en-US" sz="3000" b="1" noProof="1">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graphicFrame>
        <p:nvGraphicFramePr>
          <p:cNvPr id="2" name="对象 1"/>
          <p:cNvGraphicFramePr/>
          <p:nvPr/>
        </p:nvGraphicFramePr>
        <p:xfrm>
          <a:off x="960120" y="715010"/>
          <a:ext cx="4549775" cy="3254375"/>
        </p:xfrm>
        <a:graphic>
          <a:graphicData uri="http://schemas.openxmlformats.org/presentationml/2006/ole">
            <mc:AlternateContent xmlns:mc="http://schemas.openxmlformats.org/markup-compatibility/2006">
              <mc:Choice xmlns:v="urn:schemas-microsoft-com:vml" Requires="v">
                <p:oleObj spid="_x0000_s3" name="" r:id="rId1" imgW="6905625" imgH="4943475" progId="Paint.Picture">
                  <p:embed/>
                </p:oleObj>
              </mc:Choice>
              <mc:Fallback>
                <p:oleObj name="" r:id="rId1" imgW="6905625" imgH="4943475" progId="Paint.Picture">
                  <p:embed/>
                  <p:pic>
                    <p:nvPicPr>
                      <p:cNvPr id="0" name="图片 2"/>
                      <p:cNvPicPr/>
                      <p:nvPr/>
                    </p:nvPicPr>
                    <p:blipFill>
                      <a:blip r:embed="rId2"/>
                      <a:stretch>
                        <a:fillRect/>
                      </a:stretch>
                    </p:blipFill>
                    <p:spPr>
                      <a:xfrm>
                        <a:off x="960120" y="715010"/>
                        <a:ext cx="4549775" cy="3254375"/>
                      </a:xfrm>
                      <a:prstGeom prst="rect">
                        <a:avLst/>
                      </a:prstGeom>
                    </p:spPr>
                  </p:pic>
                </p:oleObj>
              </mc:Fallback>
            </mc:AlternateContent>
          </a:graphicData>
        </a:graphic>
      </p:graphicFrame>
      <p:pic>
        <p:nvPicPr>
          <p:cNvPr id="4" name="图片 3"/>
          <p:cNvPicPr>
            <a:picLocks noChangeAspect="1"/>
          </p:cNvPicPr>
          <p:nvPr/>
        </p:nvPicPr>
        <p:blipFill>
          <a:blip r:embed="rId3"/>
          <a:stretch>
            <a:fillRect/>
          </a:stretch>
        </p:blipFill>
        <p:spPr>
          <a:xfrm>
            <a:off x="5993130" y="714375"/>
            <a:ext cx="4307205" cy="3255010"/>
          </a:xfrm>
          <a:prstGeom prst="rect">
            <a:avLst/>
          </a:prstGeom>
        </p:spPr>
      </p:pic>
      <p:sp>
        <p:nvSpPr>
          <p:cNvPr id="36866" name="Rectangle 2"/>
          <p:cNvSpPr/>
          <p:nvPr/>
        </p:nvSpPr>
        <p:spPr>
          <a:xfrm>
            <a:off x="502285" y="4350385"/>
            <a:ext cx="11245215" cy="1876425"/>
          </a:xfrm>
          <a:prstGeom prst="rect">
            <a:avLst/>
          </a:prstGeom>
          <a:noFill/>
          <a:ln w="9525" cap="flat" cmpd="sng">
            <a:solidFill>
              <a:schemeClr val="bg1"/>
            </a:solidFill>
            <a:prstDash val="solid"/>
            <a:miter/>
            <a:headEnd type="none" w="med" len="med"/>
            <a:tailEnd type="none" w="med" len="med"/>
          </a:ln>
          <a:extLst>
            <a:ext uri="{909E8E84-426E-40DD-AFC4-6F175D3DCCD1}">
              <a14:hiddenFill xmlns:a14="http://schemas.microsoft.com/office/drawing/2010/main">
                <a:solidFill>
                  <a:srgbClr val="FFFF00"/>
                </a:solidFill>
              </a14:hiddenFill>
            </a:ext>
          </a:extLst>
        </p:spPr>
        <p:txBody>
          <a:bodyPr wrap="square" anchor="ctr">
            <a:spAutoFit/>
          </a:bodyPr>
          <a:p>
            <a:r>
              <a:rPr lang="zh-CN" altLang="en-US" sz="3200" dirty="0">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美、英和加拿大等国盟军</a:t>
            </a:r>
            <a:r>
              <a:rPr lang="en-US" altLang="zh-CN" sz="2800" dirty="0">
                <a:latin typeface="黑体" panose="02010609060101010101" pitchFamily="49" charset="-122"/>
                <a:ea typeface="黑体" panose="02010609060101010101" pitchFamily="49" charset="-122"/>
              </a:rPr>
              <a:t>5</a:t>
            </a:r>
            <a:r>
              <a:rPr lang="zh-CN" altLang="en-US" sz="2800" dirty="0">
                <a:latin typeface="黑体" panose="02010609060101010101" pitchFamily="49" charset="-122"/>
                <a:ea typeface="黑体" panose="02010609060101010101" pitchFamily="49" charset="-122"/>
              </a:rPr>
              <a:t>个步兵师、</a:t>
            </a:r>
            <a:r>
              <a:rPr lang="en-US" altLang="zh-CN" sz="2800" dirty="0">
                <a:latin typeface="黑体" panose="02010609060101010101" pitchFamily="49" charset="-122"/>
                <a:ea typeface="黑体" panose="02010609060101010101" pitchFamily="49" charset="-122"/>
              </a:rPr>
              <a:t>3</a:t>
            </a:r>
            <a:r>
              <a:rPr lang="zh-CN" altLang="en-US" sz="2800" dirty="0">
                <a:latin typeface="黑体" panose="02010609060101010101" pitchFamily="49" charset="-122"/>
                <a:ea typeface="黑体" panose="02010609060101010101" pitchFamily="49" charset="-122"/>
              </a:rPr>
              <a:t>个空降师在法国诺曼底沿海登陆。此次登陆盟军集结兵力达</a:t>
            </a:r>
            <a:r>
              <a:rPr lang="en-US" altLang="zh-CN" sz="2800" dirty="0">
                <a:latin typeface="黑体" panose="02010609060101010101" pitchFamily="49" charset="-122"/>
                <a:ea typeface="黑体" panose="02010609060101010101" pitchFamily="49" charset="-122"/>
              </a:rPr>
              <a:t>287.6</a:t>
            </a:r>
            <a:r>
              <a:rPr lang="zh-CN" altLang="en-US" sz="2800" dirty="0">
                <a:latin typeface="黑体" panose="02010609060101010101" pitchFamily="49" charset="-122"/>
                <a:ea typeface="黑体" panose="02010609060101010101" pitchFamily="49" charset="-122"/>
              </a:rPr>
              <a:t>万人，</a:t>
            </a:r>
            <a:r>
              <a:rPr lang="en-US" altLang="zh-CN" sz="2800" dirty="0">
                <a:latin typeface="黑体" panose="02010609060101010101" pitchFamily="49" charset="-122"/>
                <a:ea typeface="黑体" panose="02010609060101010101" pitchFamily="49" charset="-122"/>
              </a:rPr>
              <a:t>6500</a:t>
            </a:r>
            <a:r>
              <a:rPr lang="zh-CN" altLang="en-US" sz="2800" dirty="0">
                <a:latin typeface="黑体" panose="02010609060101010101" pitchFamily="49" charset="-122"/>
                <a:ea typeface="黑体" panose="02010609060101010101" pitchFamily="49" charset="-122"/>
              </a:rPr>
              <a:t>艘战斗舰艇和运输船只，</a:t>
            </a:r>
            <a:r>
              <a:rPr lang="en-US" altLang="zh-CN" sz="2800" dirty="0">
                <a:latin typeface="黑体" panose="02010609060101010101" pitchFamily="49" charset="-122"/>
                <a:ea typeface="黑体" panose="02010609060101010101" pitchFamily="49" charset="-122"/>
              </a:rPr>
              <a:t>11000</a:t>
            </a:r>
            <a:r>
              <a:rPr lang="zh-CN" altLang="en-US" sz="2800" dirty="0">
                <a:latin typeface="黑体" panose="02010609060101010101" pitchFamily="49" charset="-122"/>
                <a:ea typeface="黑体" panose="02010609060101010101" pitchFamily="49" charset="-122"/>
              </a:rPr>
              <a:t>架作战飞机及</a:t>
            </a:r>
            <a:r>
              <a:rPr lang="en-US" altLang="zh-CN" sz="2800" dirty="0">
                <a:latin typeface="黑体" panose="02010609060101010101" pitchFamily="49" charset="-122"/>
                <a:ea typeface="黑体" panose="02010609060101010101" pitchFamily="49" charset="-122"/>
              </a:rPr>
              <a:t>2700</a:t>
            </a:r>
            <a:r>
              <a:rPr lang="zh-CN" altLang="en-US" sz="2800" dirty="0">
                <a:latin typeface="黑体" panose="02010609060101010101" pitchFamily="49" charset="-122"/>
                <a:ea typeface="黑体" panose="02010609060101010101" pitchFamily="49" charset="-122"/>
              </a:rPr>
              <a:t>架运输机。这是世界战争史上规模最大的两栖登陆战。</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29697" name="图片 54273"/>
          <p:cNvPicPr>
            <a:picLocks noChangeAspect="1"/>
          </p:cNvPicPr>
          <p:nvPr/>
        </p:nvPicPr>
        <p:blipFill>
          <a:blip r:embed="rId1"/>
          <a:srcRect/>
          <a:stretch>
            <a:fillRect/>
          </a:stretch>
        </p:blipFill>
        <p:spPr>
          <a:xfrm>
            <a:off x="2856230" y="1106805"/>
            <a:ext cx="6377305" cy="4679950"/>
          </a:xfrm>
          <a:prstGeom prst="rect">
            <a:avLst/>
          </a:prstGeom>
          <a:noFill/>
          <a:ln w="57150" cap="flat" cmpd="thickThin">
            <a:solidFill>
              <a:srgbClr val="FFFF99"/>
            </a:solidFill>
            <a:prstDash val="solid"/>
            <a:miter/>
            <a:headEnd type="none" w="med" len="med"/>
            <a:tailEnd type="none" w="med" len="med"/>
          </a:ln>
        </p:spPr>
      </p:pic>
      <p:sp>
        <p:nvSpPr>
          <p:cNvPr id="37891" name="Oval 4"/>
          <p:cNvSpPr/>
          <p:nvPr/>
        </p:nvSpPr>
        <p:spPr>
          <a:xfrm>
            <a:off x="7075488" y="5459413"/>
            <a:ext cx="53975" cy="53975"/>
          </a:xfrm>
          <a:prstGeom prst="ellipse">
            <a:avLst/>
          </a:prstGeom>
          <a:solidFill>
            <a:schemeClr val="accent1">
              <a:alpha val="0"/>
            </a:schemeClr>
          </a:solidFill>
          <a:ln w="9525" cap="flat" cmpd="sng">
            <a:solidFill>
              <a:schemeClr val="tx1"/>
            </a:solidFill>
            <a:prstDash val="solid"/>
            <a:headEnd type="none" w="med" len="med"/>
            <a:tailEnd type="none" w="med" len="med"/>
          </a:ln>
        </p:spPr>
        <p:txBody>
          <a:bodyPr wrap="none" anchor="ctr"/>
          <a:p>
            <a:endParaRPr lang="zh-CN" altLang="en-US" dirty="0">
              <a:latin typeface="Arial" panose="020B0604020202020204" pitchFamily="34" charset="0"/>
            </a:endParaRPr>
          </a:p>
        </p:txBody>
      </p:sp>
      <p:sp>
        <p:nvSpPr>
          <p:cNvPr id="37892" name="Oval 5"/>
          <p:cNvSpPr/>
          <p:nvPr/>
        </p:nvSpPr>
        <p:spPr>
          <a:xfrm>
            <a:off x="8382000" y="2379663"/>
            <a:ext cx="53975" cy="53975"/>
          </a:xfrm>
          <a:prstGeom prst="ellipse">
            <a:avLst/>
          </a:prstGeom>
          <a:solidFill>
            <a:schemeClr val="accent1">
              <a:alpha val="0"/>
            </a:schemeClr>
          </a:solidFill>
          <a:ln w="9525" cap="flat" cmpd="sng">
            <a:solidFill>
              <a:schemeClr val="tx1"/>
            </a:solidFill>
            <a:prstDash val="solid"/>
            <a:headEnd type="none" w="med" len="med"/>
            <a:tailEnd type="none" w="med" len="med"/>
          </a:ln>
        </p:spPr>
        <p:txBody>
          <a:bodyPr wrap="none" anchor="ctr"/>
          <a:p>
            <a:endParaRPr lang="zh-CN" altLang="en-US" dirty="0">
              <a:latin typeface="Arial" panose="020B0604020202020204" pitchFamily="34" charset="0"/>
            </a:endParaRPr>
          </a:p>
        </p:txBody>
      </p:sp>
      <p:sp>
        <p:nvSpPr>
          <p:cNvPr id="37894" name="AutoShape 7"/>
          <p:cNvSpPr/>
          <p:nvPr/>
        </p:nvSpPr>
        <p:spPr>
          <a:xfrm>
            <a:off x="8248650" y="2217738"/>
            <a:ext cx="288925" cy="360362"/>
          </a:xfrm>
          <a:prstGeom prst="irregularSeal1">
            <a:avLst/>
          </a:prstGeom>
          <a:gradFill rotWithShape="1">
            <a:gsLst>
              <a:gs pos="0">
                <a:srgbClr val="FF0000"/>
              </a:gs>
              <a:gs pos="100000">
                <a:srgbClr val="760000"/>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1"/>
          <a:p>
            <a:pPr algn="ctr"/>
            <a:endParaRPr lang="en-US" altLang="zh-CN" sz="2000" b="1" dirty="0">
              <a:solidFill>
                <a:srgbClr val="FFFF00"/>
              </a:solidFill>
              <a:latin typeface="Arial" panose="020B0604020202020204" pitchFamily="34" charset="0"/>
            </a:endParaRPr>
          </a:p>
          <a:p>
            <a:pPr algn="ctr"/>
            <a:endParaRPr lang="zh-CN" altLang="en-US" sz="2000" b="1" dirty="0">
              <a:solidFill>
                <a:srgbClr val="FFFF00"/>
              </a:solidFill>
              <a:latin typeface="Arial" panose="020B0604020202020204" pitchFamily="34" charset="0"/>
            </a:endParaRPr>
          </a:p>
          <a:p>
            <a:pPr algn="ctr"/>
            <a:endParaRPr lang="zh-CN" altLang="en-US" sz="1200" b="1" dirty="0">
              <a:solidFill>
                <a:srgbClr val="FFFF00"/>
              </a:solidFill>
              <a:latin typeface="Arial" panose="020B0604020202020204" pitchFamily="34" charset="0"/>
            </a:endParaRPr>
          </a:p>
        </p:txBody>
      </p:sp>
      <p:sp>
        <p:nvSpPr>
          <p:cNvPr id="37896" name="WordArt 9"/>
          <p:cNvSpPr>
            <a:spLocks noTextEdit="1"/>
          </p:cNvSpPr>
          <p:nvPr/>
        </p:nvSpPr>
        <p:spPr>
          <a:xfrm>
            <a:off x="8104188" y="2459038"/>
            <a:ext cx="647700" cy="179387"/>
          </a:xfrm>
          <a:prstGeom prst="rect">
            <a:avLst/>
          </a:prstGeom>
        </p:spPr>
        <p:txBody>
          <a:bodyPr wrap="none" fromWordArt="1">
            <a:prstTxWarp prst="textSlantUp">
              <a:avLst>
                <a:gd name="adj" fmla="val 0"/>
              </a:avLst>
            </a:prstTxWarp>
            <a:normAutofit fontScale="25000"/>
          </a:bodyPr>
          <a:p>
            <a:pPr algn="ctr" eaLnBrk="0" hangingPunct="0"/>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斯大林格勒</a:t>
            </a:r>
            <a:endPar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37897" name="Rectangle 10"/>
          <p:cNvSpPr/>
          <p:nvPr/>
        </p:nvSpPr>
        <p:spPr>
          <a:xfrm>
            <a:off x="7671118" y="4301173"/>
            <a:ext cx="1383030" cy="368300"/>
          </a:xfrm>
          <a:prstGeom prst="rect">
            <a:avLst/>
          </a:prstGeom>
          <a:noFill/>
          <a:ln w="9525">
            <a:noFill/>
          </a:ln>
        </p:spPr>
        <p:txBody>
          <a:bodyPr wrap="none">
            <a:spAutoFit/>
          </a:bodyPr>
          <a:p>
            <a:r>
              <a:rPr lang="en-US" altLang="zh-CN" b="1" dirty="0">
                <a:solidFill>
                  <a:srgbClr val="CC0000"/>
                </a:solidFill>
                <a:latin typeface="Arial" panose="020B0604020202020204" pitchFamily="34" charset="0"/>
              </a:rPr>
              <a:t>1942.10~11</a:t>
            </a:r>
            <a:endParaRPr lang="zh-CN" altLang="en-US" b="1" dirty="0">
              <a:solidFill>
                <a:srgbClr val="CC0000"/>
              </a:solidFill>
              <a:latin typeface="Arial" panose="020B0604020202020204" pitchFamily="34" charset="0"/>
            </a:endParaRPr>
          </a:p>
        </p:txBody>
      </p:sp>
      <p:sp>
        <p:nvSpPr>
          <p:cNvPr id="37898" name="Rectangle 11"/>
          <p:cNvSpPr/>
          <p:nvPr/>
        </p:nvSpPr>
        <p:spPr>
          <a:xfrm>
            <a:off x="7527925" y="1930400"/>
            <a:ext cx="1713230" cy="368300"/>
          </a:xfrm>
          <a:prstGeom prst="rect">
            <a:avLst/>
          </a:prstGeom>
          <a:noFill/>
          <a:ln w="9525">
            <a:noFill/>
          </a:ln>
        </p:spPr>
        <p:txBody>
          <a:bodyPr wrap="none">
            <a:spAutoFit/>
          </a:bodyPr>
          <a:p>
            <a:r>
              <a:rPr lang="en-US" altLang="zh-CN" b="1" dirty="0">
                <a:solidFill>
                  <a:srgbClr val="CC0000"/>
                </a:solidFill>
                <a:latin typeface="Arial" panose="020B0604020202020204" pitchFamily="34" charset="0"/>
              </a:rPr>
              <a:t>1942.7~1943.2</a:t>
            </a:r>
            <a:endParaRPr lang="zh-CN" altLang="en-US" b="1" dirty="0">
              <a:solidFill>
                <a:srgbClr val="CC0000"/>
              </a:solidFill>
              <a:latin typeface="Arial" panose="020B0604020202020204" pitchFamily="34" charset="0"/>
            </a:endParaRPr>
          </a:p>
        </p:txBody>
      </p:sp>
      <p:grpSp>
        <p:nvGrpSpPr>
          <p:cNvPr id="37899" name="Group 12"/>
          <p:cNvGrpSpPr/>
          <p:nvPr/>
        </p:nvGrpSpPr>
        <p:grpSpPr>
          <a:xfrm>
            <a:off x="5151438" y="3441700"/>
            <a:ext cx="215900" cy="288925"/>
            <a:chOff x="0" y="0"/>
            <a:chExt cx="136" cy="182"/>
          </a:xfrm>
        </p:grpSpPr>
        <p:sp>
          <p:nvSpPr>
            <p:cNvPr id="37911" name="Rectangle 13"/>
            <p:cNvSpPr/>
            <p:nvPr/>
          </p:nvSpPr>
          <p:spPr>
            <a:xfrm>
              <a:off x="0" y="0"/>
              <a:ext cx="136" cy="91"/>
            </a:xfrm>
            <a:prstGeom prst="rect">
              <a:avLst/>
            </a:prstGeom>
            <a:solidFill>
              <a:schemeClr val="bg1"/>
            </a:solidFill>
            <a:ln w="28575" cap="flat" cmpd="sng">
              <a:solidFill>
                <a:schemeClr val="bg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37912" name="Line 14"/>
            <p:cNvSpPr/>
            <p:nvPr/>
          </p:nvSpPr>
          <p:spPr>
            <a:xfrm>
              <a:off x="0" y="0"/>
              <a:ext cx="0" cy="182"/>
            </a:xfrm>
            <a:prstGeom prst="line">
              <a:avLst/>
            </a:prstGeom>
            <a:ln w="28575" cap="flat" cmpd="sng">
              <a:solidFill>
                <a:schemeClr val="tx1"/>
              </a:solidFill>
              <a:prstDash val="solid"/>
              <a:headEnd type="none" w="med" len="med"/>
              <a:tailEnd type="none" w="med" len="med"/>
            </a:ln>
          </p:spPr>
        </p:sp>
      </p:grpSp>
      <p:sp>
        <p:nvSpPr>
          <p:cNvPr id="37900" name="Rectangle 15"/>
          <p:cNvSpPr/>
          <p:nvPr/>
        </p:nvSpPr>
        <p:spPr>
          <a:xfrm>
            <a:off x="5222875" y="3586163"/>
            <a:ext cx="1009650" cy="368300"/>
          </a:xfrm>
          <a:prstGeom prst="rect">
            <a:avLst/>
          </a:prstGeom>
          <a:noFill/>
          <a:ln w="9525">
            <a:noFill/>
          </a:ln>
        </p:spPr>
        <p:txBody>
          <a:bodyPr>
            <a:spAutoFit/>
          </a:bodyPr>
          <a:p>
            <a:r>
              <a:rPr lang="en-US" altLang="zh-CN" b="1" dirty="0">
                <a:solidFill>
                  <a:srgbClr val="CC0000"/>
                </a:solidFill>
                <a:latin typeface="Arial" panose="020B0604020202020204" pitchFamily="34" charset="0"/>
              </a:rPr>
              <a:t>1943.9</a:t>
            </a:r>
            <a:endParaRPr lang="zh-CN" altLang="en-US" b="1" dirty="0">
              <a:solidFill>
                <a:srgbClr val="CC0000"/>
              </a:solidFill>
              <a:latin typeface="Arial" panose="020B0604020202020204" pitchFamily="34" charset="0"/>
            </a:endParaRPr>
          </a:p>
        </p:txBody>
      </p:sp>
      <p:sp>
        <p:nvSpPr>
          <p:cNvPr id="37902" name="WordArt 17"/>
          <p:cNvSpPr>
            <a:spLocks noTextEdit="1"/>
          </p:cNvSpPr>
          <p:nvPr/>
        </p:nvSpPr>
        <p:spPr>
          <a:xfrm>
            <a:off x="3143885" y="1874838"/>
            <a:ext cx="792163" cy="504825"/>
          </a:xfrm>
          <a:prstGeom prst="rect">
            <a:avLst/>
          </a:prstGeom>
        </p:spPr>
        <p:txBody>
          <a:bodyPr wrap="none" fromWordArt="1">
            <a:prstTxWarp prst="textSlantUp">
              <a:avLst>
                <a:gd name="adj" fmla="val 0"/>
              </a:avLst>
            </a:prstTxWarp>
            <a:normAutofit fontScale="70000"/>
          </a:bodyPr>
          <a:p>
            <a:pPr algn="ctr" eaLnBrk="0" hangingPunct="0"/>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诺曼底</a:t>
            </a:r>
            <a:endPar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endParaRPr>
          </a:p>
        </p:txBody>
      </p:sp>
      <p:sp>
        <p:nvSpPr>
          <p:cNvPr id="37903" name="Rectangle 18"/>
          <p:cNvSpPr/>
          <p:nvPr/>
        </p:nvSpPr>
        <p:spPr>
          <a:xfrm>
            <a:off x="3495675" y="2506663"/>
            <a:ext cx="1141730" cy="368300"/>
          </a:xfrm>
          <a:prstGeom prst="rect">
            <a:avLst/>
          </a:prstGeom>
          <a:noFill/>
          <a:ln w="9525">
            <a:noFill/>
          </a:ln>
        </p:spPr>
        <p:txBody>
          <a:bodyPr wrap="none">
            <a:spAutoFit/>
          </a:bodyPr>
          <a:p>
            <a:r>
              <a:rPr lang="en-US" altLang="zh-CN" b="1" dirty="0">
                <a:solidFill>
                  <a:srgbClr val="CC0000"/>
                </a:solidFill>
                <a:latin typeface="Arial" panose="020B0604020202020204" pitchFamily="34" charset="0"/>
              </a:rPr>
              <a:t>1944.6~7</a:t>
            </a:r>
            <a:endParaRPr lang="zh-CN" altLang="en-US" b="1" dirty="0">
              <a:solidFill>
                <a:srgbClr val="CC0000"/>
              </a:solidFill>
              <a:latin typeface="Arial" panose="020B0604020202020204" pitchFamily="34" charset="0"/>
            </a:endParaRPr>
          </a:p>
        </p:txBody>
      </p:sp>
      <p:sp>
        <p:nvSpPr>
          <p:cNvPr id="58389" name="Rectangle 21"/>
          <p:cNvSpPr/>
          <p:nvPr/>
        </p:nvSpPr>
        <p:spPr>
          <a:xfrm>
            <a:off x="4062095" y="523240"/>
            <a:ext cx="4319588" cy="583565"/>
          </a:xfrm>
          <a:prstGeom prst="rect">
            <a:avLst/>
          </a:prstGeom>
          <a:solidFill>
            <a:schemeClr val="accent1"/>
          </a:solidFill>
          <a:ln w="9525">
            <a:noFill/>
          </a:ln>
        </p:spPr>
        <p:txBody>
          <a:bodyPr>
            <a:spAutoFit/>
          </a:bodyPr>
          <a:p>
            <a:r>
              <a:rPr lang="zh-CN" altLang="en-US" sz="3200" b="1" dirty="0">
                <a:solidFill>
                  <a:srgbClr val="FF0000"/>
                </a:solidFill>
                <a:latin typeface="Arial" panose="020B0604020202020204" pitchFamily="34" charset="0"/>
                <a:ea typeface="黑体" panose="02010609060101010101" pitchFamily="49" charset="-122"/>
              </a:rPr>
              <a:t>开辟欧洲第二战场</a:t>
            </a:r>
            <a:endParaRPr lang="zh-CN" altLang="en-US" sz="3200" b="1" dirty="0">
              <a:solidFill>
                <a:srgbClr val="FF0000"/>
              </a:solidFill>
              <a:latin typeface="Arial" panose="020B0604020202020204" pitchFamily="34" charset="0"/>
              <a:ea typeface="黑体" panose="02010609060101010101" pitchFamily="49" charset="-122"/>
            </a:endParaRPr>
          </a:p>
        </p:txBody>
      </p:sp>
      <p:sp>
        <p:nvSpPr>
          <p:cNvPr id="58391" name="Rectangle 23"/>
          <p:cNvSpPr/>
          <p:nvPr/>
        </p:nvSpPr>
        <p:spPr>
          <a:xfrm>
            <a:off x="2792730" y="5748020"/>
            <a:ext cx="5633085" cy="642620"/>
          </a:xfrm>
          <a:prstGeom prst="rect">
            <a:avLst/>
          </a:prstGeom>
          <a:solidFill>
            <a:schemeClr val="accent1"/>
          </a:solidFill>
          <a:ln w="9525">
            <a:noFill/>
          </a:ln>
        </p:spPr>
        <p:txBody>
          <a:bodyPr anchor="ctr"/>
          <a:p>
            <a:r>
              <a:rPr lang="zh-CN" altLang="en-US" sz="3000" b="1" dirty="0">
                <a:solidFill>
                  <a:srgbClr val="0000CC"/>
                </a:solidFill>
                <a:latin typeface="Verdana" panose="020B0604030504040204" pitchFamily="34" charset="0"/>
                <a:ea typeface="黑体" panose="02010609060101010101" pitchFamily="49" charset="-122"/>
              </a:rPr>
              <a:t>使德国处于东西两面夹击的局面。</a:t>
            </a:r>
            <a:endParaRPr lang="zh-CN" altLang="en-US" sz="3000" b="1" dirty="0">
              <a:solidFill>
                <a:srgbClr val="0000CC"/>
              </a:solidFill>
              <a:latin typeface="Verdana" panose="020B0604030504040204" pitchFamily="34" charset="0"/>
            </a:endParaRPr>
          </a:p>
        </p:txBody>
      </p:sp>
      <p:sp>
        <p:nvSpPr>
          <p:cNvPr id="58392" name="AutoShape 24"/>
          <p:cNvSpPr/>
          <p:nvPr/>
        </p:nvSpPr>
        <p:spPr>
          <a:xfrm>
            <a:off x="4705985" y="1876425"/>
            <a:ext cx="753110" cy="554355"/>
          </a:xfrm>
          <a:prstGeom prst="rightArrow">
            <a:avLst>
              <a:gd name="adj1" fmla="val 50000"/>
              <a:gd name="adj2" fmla="val 78026"/>
            </a:avLst>
          </a:prstGeom>
          <a:solidFill>
            <a:schemeClr val="accent1"/>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58393" name="AutoShape 25"/>
          <p:cNvSpPr/>
          <p:nvPr/>
        </p:nvSpPr>
        <p:spPr>
          <a:xfrm>
            <a:off x="6232525" y="1865630"/>
            <a:ext cx="1511935" cy="575945"/>
          </a:xfrm>
          <a:prstGeom prst="leftArrow">
            <a:avLst>
              <a:gd name="adj1" fmla="val 50000"/>
              <a:gd name="adj2" fmla="val 90549"/>
            </a:avLst>
          </a:prstGeom>
          <a:solidFill>
            <a:srgbClr val="FF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93"/>
                                        </p:tgtEl>
                                        <p:attrNameLst>
                                          <p:attrName>style.visibility</p:attrName>
                                        </p:attrNameLst>
                                      </p:cBhvr>
                                      <p:to>
                                        <p:strVal val="visible"/>
                                      </p:to>
                                    </p:set>
                                    <p:anim calcmode="lin" valueType="num">
                                      <p:cBhvr additive="base">
                                        <p:cTn id="7" dur="500" fill="hold"/>
                                        <p:tgtEl>
                                          <p:spTgt spid="58393"/>
                                        </p:tgtEl>
                                        <p:attrNameLst>
                                          <p:attrName>ppt_x</p:attrName>
                                        </p:attrNameLst>
                                      </p:cBhvr>
                                      <p:tavLst>
                                        <p:tav tm="0">
                                          <p:val>
                                            <p:strVal val="#ppt_x"/>
                                          </p:val>
                                        </p:tav>
                                        <p:tav tm="100000">
                                          <p:val>
                                            <p:strVal val="#ppt_x"/>
                                          </p:val>
                                        </p:tav>
                                      </p:tavLst>
                                    </p:anim>
                                    <p:anim calcmode="lin" valueType="num">
                                      <p:cBhvr additive="base">
                                        <p:cTn id="8" dur="500" fill="hold"/>
                                        <p:tgtEl>
                                          <p:spTgt spid="583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92"/>
                                        </p:tgtEl>
                                        <p:attrNameLst>
                                          <p:attrName>style.visibility</p:attrName>
                                        </p:attrNameLst>
                                      </p:cBhvr>
                                      <p:to>
                                        <p:strVal val="visible"/>
                                      </p:to>
                                    </p:set>
                                    <p:anim calcmode="lin" valueType="num">
                                      <p:cBhvr additive="base">
                                        <p:cTn id="13" dur="500" fill="hold"/>
                                        <p:tgtEl>
                                          <p:spTgt spid="58392"/>
                                        </p:tgtEl>
                                        <p:attrNameLst>
                                          <p:attrName>ppt_x</p:attrName>
                                        </p:attrNameLst>
                                      </p:cBhvr>
                                      <p:tavLst>
                                        <p:tav tm="0">
                                          <p:val>
                                            <p:strVal val="#ppt_x"/>
                                          </p:val>
                                        </p:tav>
                                        <p:tav tm="100000">
                                          <p:val>
                                            <p:strVal val="#ppt_x"/>
                                          </p:val>
                                        </p:tav>
                                      </p:tavLst>
                                    </p:anim>
                                    <p:anim calcmode="lin" valueType="num">
                                      <p:cBhvr additive="base">
                                        <p:cTn id="14" dur="500" fill="hold"/>
                                        <p:tgtEl>
                                          <p:spTgt spid="583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8391"/>
                                        </p:tgtEl>
                                        <p:attrNameLst>
                                          <p:attrName>style.visibility</p:attrName>
                                        </p:attrNameLst>
                                      </p:cBhvr>
                                      <p:to>
                                        <p:strVal val="visible"/>
                                      </p:to>
                                    </p:set>
                                    <p:animEffect transition="in" filter="blinds(horizontal)">
                                      <p:cBhvr>
                                        <p:cTn id="19" dur="500"/>
                                        <p:tgtEl>
                                          <p:spTgt spid="58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1" grpId="0" bldLvl="0" animBg="1"/>
      <p:bldP spid="58392" grpId="0" bldLvl="0" animBg="1"/>
      <p:bldP spid="5839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3" name="文本框 2"/>
          <p:cNvSpPr txBox="1"/>
          <p:nvPr/>
        </p:nvSpPr>
        <p:spPr>
          <a:xfrm>
            <a:off x="57150" y="385445"/>
            <a:ext cx="8633460" cy="521970"/>
          </a:xfrm>
          <a:prstGeom prst="rect">
            <a:avLst/>
          </a:prstGeom>
          <a:noFill/>
        </p:spPr>
        <p:txBody>
          <a:bodyPr wrap="square" rtlCol="0">
            <a:spAutoFit/>
          </a:bodyPr>
          <a:p>
            <a:r>
              <a:rPr sz="2800" b="1">
                <a:solidFill>
                  <a:srgbClr val="FF0000"/>
                </a:solidFill>
                <a:latin typeface="新宋体" panose="02010609030101010101" charset="-122"/>
                <a:ea typeface="新宋体" panose="02010609030101010101" charset="-122"/>
                <a:cs typeface="新宋体" panose="02010609030101010101" charset="-122"/>
              </a:rPr>
              <a:t>目标导学</a:t>
            </a:r>
            <a:r>
              <a:rPr lang="zh-CN" sz="2800" b="1">
                <a:solidFill>
                  <a:srgbClr val="FF0000"/>
                </a:solidFill>
                <a:latin typeface="新宋体" panose="02010609030101010101" charset="-122"/>
                <a:ea typeface="新宋体" panose="02010609030101010101" charset="-122"/>
                <a:cs typeface="新宋体" panose="02010609030101010101" charset="-122"/>
              </a:rPr>
              <a:t>三</a:t>
            </a:r>
            <a:r>
              <a:rPr sz="2800" b="1">
                <a:solidFill>
                  <a:srgbClr val="FF0000"/>
                </a:solidFill>
                <a:latin typeface="新宋体" panose="02010609030101010101" charset="-122"/>
                <a:ea typeface="新宋体" panose="02010609030101010101" charset="-122"/>
                <a:cs typeface="新宋体" panose="02010609030101010101" charset="-122"/>
              </a:rPr>
              <a:t>：雅尔塔会议及战争结束</a:t>
            </a:r>
            <a:endParaRPr sz="2800" b="1">
              <a:solidFill>
                <a:srgbClr val="FF0000"/>
              </a:solidFill>
              <a:latin typeface="新宋体" panose="02010609030101010101" charset="-122"/>
              <a:ea typeface="新宋体" panose="02010609030101010101" charset="-122"/>
              <a:cs typeface="新宋体" panose="02010609030101010101" charset="-122"/>
            </a:endParaRPr>
          </a:p>
        </p:txBody>
      </p:sp>
      <p:graphicFrame>
        <p:nvGraphicFramePr>
          <p:cNvPr id="4" name="对象 3"/>
          <p:cNvGraphicFramePr/>
          <p:nvPr/>
        </p:nvGraphicFramePr>
        <p:xfrm>
          <a:off x="512445" y="907415"/>
          <a:ext cx="5533390" cy="3246755"/>
        </p:xfrm>
        <a:graphic>
          <a:graphicData uri="http://schemas.openxmlformats.org/presentationml/2006/ole">
            <mc:AlternateContent xmlns:mc="http://schemas.openxmlformats.org/markup-compatibility/2006">
              <mc:Choice xmlns:v="urn:schemas-microsoft-com:vml" Requires="v">
                <p:oleObj spid="_x0000_s32" name="" r:id="rId1" imgW="9382125" imgH="6943725" progId="Paint.Picture">
                  <p:embed/>
                </p:oleObj>
              </mc:Choice>
              <mc:Fallback>
                <p:oleObj name="" r:id="rId1" imgW="9382125" imgH="6943725" progId="Paint.Picture">
                  <p:embed/>
                  <p:pic>
                    <p:nvPicPr>
                      <p:cNvPr id="0" name="图片 31"/>
                      <p:cNvPicPr/>
                      <p:nvPr/>
                    </p:nvPicPr>
                    <p:blipFill>
                      <a:blip r:embed="rId2"/>
                      <a:stretch>
                        <a:fillRect/>
                      </a:stretch>
                    </p:blipFill>
                    <p:spPr>
                      <a:xfrm>
                        <a:off x="512445" y="907415"/>
                        <a:ext cx="5533390" cy="3246755"/>
                      </a:xfrm>
                      <a:prstGeom prst="rect">
                        <a:avLst/>
                      </a:prstGeom>
                    </p:spPr>
                  </p:pic>
                </p:oleObj>
              </mc:Fallback>
            </mc:AlternateContent>
          </a:graphicData>
        </a:graphic>
      </p:graphicFrame>
      <p:sp>
        <p:nvSpPr>
          <p:cNvPr id="7172" name="Text Box 4"/>
          <p:cNvSpPr txBox="1">
            <a:spLocks noChangeArrowheads="1"/>
          </p:cNvSpPr>
          <p:nvPr/>
        </p:nvSpPr>
        <p:spPr bwMode="auto">
          <a:xfrm>
            <a:off x="6678613" y="1126808"/>
            <a:ext cx="1785938" cy="2061210"/>
          </a:xfrm>
          <a:prstGeom prst="rect">
            <a:avLst/>
          </a:prstGeom>
          <a:noFill/>
          <a:ln w="9525">
            <a:noFill/>
            <a:miter lim="800000"/>
          </a:ln>
          <a:effectLst/>
        </p:spPr>
        <p:txBody>
          <a:bodyPr>
            <a:spAutoFit/>
          </a:bodyPr>
          <a:p>
            <a:pPr marR="0" defTabSz="914400">
              <a:spcBef>
                <a:spcPts val="0"/>
              </a:spcBef>
              <a:buClrTx/>
              <a:buSzTx/>
              <a:buFontTx/>
              <a:buNone/>
              <a:defRPr/>
            </a:pPr>
            <a:r>
              <a:rPr kumimoji="0" lang="zh-CN" altLang="en-US" sz="3200"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rPr>
              <a:t>时间：</a:t>
            </a:r>
            <a:endParaRPr kumimoji="0" lang="zh-CN" altLang="en-US" sz="3200"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a:p>
            <a:pPr marR="0" defTabSz="914400">
              <a:spcBef>
                <a:spcPts val="0"/>
              </a:spcBef>
              <a:buClrTx/>
              <a:buSzTx/>
              <a:buFontTx/>
              <a:buNone/>
              <a:defRPr/>
            </a:pPr>
            <a:r>
              <a:rPr kumimoji="0" lang="zh-CN" altLang="en-US" sz="3200" kern="1200" cap="none" spc="0" normalizeH="0" baseline="0" noProof="0" dirty="0">
                <a:latin typeface="黑体" panose="02010609060101010101" pitchFamily="49" charset="-122"/>
                <a:ea typeface="黑体" panose="02010609060101010101" pitchFamily="49" charset="-122"/>
                <a:cs typeface="+mn-cs"/>
              </a:rPr>
              <a:t>参加国：</a:t>
            </a:r>
            <a:endParaRPr kumimoji="0" lang="zh-CN" altLang="en-US" sz="3200" kern="1200" cap="none" spc="0" normalizeH="0" baseline="0" noProof="0" dirty="0">
              <a:latin typeface="黑体" panose="02010609060101010101" pitchFamily="49" charset="-122"/>
              <a:ea typeface="黑体" panose="02010609060101010101" pitchFamily="49" charset="-122"/>
              <a:cs typeface="+mn-cs"/>
            </a:endParaRPr>
          </a:p>
          <a:p>
            <a:pPr marR="0" defTabSz="914400">
              <a:spcBef>
                <a:spcPts val="0"/>
              </a:spcBef>
              <a:buClrTx/>
              <a:buSzTx/>
              <a:buFontTx/>
              <a:buNone/>
              <a:defRPr/>
            </a:pPr>
            <a:r>
              <a:rPr kumimoji="0" lang="zh-CN" altLang="en-US" sz="3200"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rPr>
              <a:t>背景：</a:t>
            </a:r>
            <a:endParaRPr kumimoji="0" lang="zh-CN" altLang="en-US" sz="3200" b="1"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a:p>
            <a:pPr marR="0" defTabSz="914400">
              <a:spcBef>
                <a:spcPts val="0"/>
              </a:spcBef>
              <a:buClrTx/>
              <a:buSzTx/>
              <a:buFontTx/>
              <a:buNone/>
              <a:defRPr/>
            </a:pPr>
            <a:r>
              <a:rPr kumimoji="0" lang="zh-CN" altLang="zh-CN" sz="3200" b="1"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rPr>
              <a:t>  </a:t>
            </a:r>
            <a:endParaRPr kumimoji="0" lang="zh-CN" altLang="zh-CN" sz="3200" b="1"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endParaRPr>
          </a:p>
        </p:txBody>
      </p:sp>
      <p:sp>
        <p:nvSpPr>
          <p:cNvPr id="7173" name="Text Box 5"/>
          <p:cNvSpPr txBox="1">
            <a:spLocks noChangeArrowheads="1"/>
          </p:cNvSpPr>
          <p:nvPr/>
        </p:nvSpPr>
        <p:spPr bwMode="auto">
          <a:xfrm>
            <a:off x="7844790" y="1127125"/>
            <a:ext cx="2316480" cy="521970"/>
          </a:xfrm>
          <a:prstGeom prst="rect">
            <a:avLst/>
          </a:prstGeom>
          <a:noFill/>
          <a:ln w="9525">
            <a:noFill/>
            <a:miter lim="800000"/>
          </a:ln>
          <a:effectLst/>
        </p:spPr>
        <p:txBody>
          <a:bodyPr wrap="square">
            <a:spAutoFit/>
          </a:bodyPr>
          <a:p>
            <a:pPr marR="0" defTabSz="914400">
              <a:spcBef>
                <a:spcPct val="50000"/>
              </a:spcBef>
              <a:buClrTx/>
              <a:buSzTx/>
              <a:buFontTx/>
              <a:buNone/>
              <a:defRPr/>
            </a:pP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1945年2月</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
        <p:nvSpPr>
          <p:cNvPr id="38" name="Text Box 5"/>
          <p:cNvSpPr txBox="1">
            <a:spLocks noChangeArrowheads="1"/>
          </p:cNvSpPr>
          <p:nvPr/>
        </p:nvSpPr>
        <p:spPr bwMode="auto">
          <a:xfrm>
            <a:off x="8297545" y="1649095"/>
            <a:ext cx="1971675" cy="521970"/>
          </a:xfrm>
          <a:prstGeom prst="rect">
            <a:avLst/>
          </a:prstGeom>
          <a:noFill/>
          <a:ln w="9525">
            <a:noFill/>
            <a:miter lim="800000"/>
          </a:ln>
          <a:effectLst/>
        </p:spPr>
        <p:txBody>
          <a:bodyPr wrap="square">
            <a:spAutoFit/>
          </a:bodyPr>
          <a:p>
            <a:pPr marR="0" algn="l" defTabSz="914400">
              <a:spcBef>
                <a:spcPct val="50000"/>
              </a:spcBef>
              <a:buClrTx/>
              <a:buSzTx/>
              <a:buFontTx/>
              <a:buNone/>
              <a:defRPr/>
            </a:pP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美英苏</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
        <p:nvSpPr>
          <p:cNvPr id="39" name="Text Box 5"/>
          <p:cNvSpPr txBox="1">
            <a:spLocks noChangeArrowheads="1"/>
          </p:cNvSpPr>
          <p:nvPr/>
        </p:nvSpPr>
        <p:spPr bwMode="auto">
          <a:xfrm>
            <a:off x="6790055" y="2693035"/>
            <a:ext cx="4425950" cy="521970"/>
          </a:xfrm>
          <a:prstGeom prst="rect">
            <a:avLst/>
          </a:prstGeom>
          <a:noFill/>
          <a:ln w="9525">
            <a:noFill/>
            <a:miter lim="800000"/>
          </a:ln>
          <a:effectLst/>
        </p:spPr>
        <p:txBody>
          <a:bodyPr wrap="square">
            <a:spAutoFit/>
          </a:bodyPr>
          <a:p>
            <a:pPr marR="0" defTabSz="914400">
              <a:spcBef>
                <a:spcPct val="50000"/>
              </a:spcBef>
              <a:buClrTx/>
              <a:buSzTx/>
              <a:buFontTx/>
              <a:buNone/>
              <a:defRPr/>
            </a:pP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协调盟军行动，取得胜利。</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
        <p:nvSpPr>
          <p:cNvPr id="40" name="Text Box 5"/>
          <p:cNvSpPr txBox="1">
            <a:spLocks noChangeArrowheads="1"/>
          </p:cNvSpPr>
          <p:nvPr/>
        </p:nvSpPr>
        <p:spPr bwMode="auto">
          <a:xfrm>
            <a:off x="1708785" y="4411345"/>
            <a:ext cx="9460230" cy="1414780"/>
          </a:xfrm>
          <a:prstGeom prst="rect">
            <a:avLst/>
          </a:prstGeom>
          <a:noFill/>
          <a:ln w="9525">
            <a:noFill/>
            <a:miter lim="800000"/>
          </a:ln>
          <a:effectLst/>
        </p:spPr>
        <p:txBody>
          <a:bodyPr wrap="square">
            <a:spAutoFit/>
          </a:bodyPr>
          <a:p>
            <a:pPr marR="0" algn="l" defTabSz="914400">
              <a:spcBef>
                <a:spcPct val="50000"/>
              </a:spcBef>
              <a:buClrTx/>
              <a:buSzTx/>
              <a:buFontTx/>
              <a:buNone/>
              <a:defRPr/>
            </a:pPr>
            <a:r>
              <a:rPr kumimoji="0" lang="zh-CN" altLang="en-US" sz="30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①</a:t>
            </a: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分区占领德国，彻底消灭德国法西斯主义；②决定战后成立联合国；③苏联承诺在欧洲战事结束后三个月内，参加对日作战。</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
        <p:nvSpPr>
          <p:cNvPr id="41" name="Text Box 5"/>
          <p:cNvSpPr txBox="1">
            <a:spLocks noChangeArrowheads="1"/>
          </p:cNvSpPr>
          <p:nvPr/>
        </p:nvSpPr>
        <p:spPr bwMode="auto">
          <a:xfrm>
            <a:off x="7844790" y="2171065"/>
            <a:ext cx="6510020" cy="521970"/>
          </a:xfrm>
          <a:prstGeom prst="rect">
            <a:avLst/>
          </a:prstGeom>
          <a:noFill/>
          <a:ln w="9525">
            <a:noFill/>
            <a:miter lim="800000"/>
          </a:ln>
          <a:effectLst/>
        </p:spPr>
        <p:txBody>
          <a:bodyPr wrap="square">
            <a:spAutoFit/>
          </a:bodyPr>
          <a:p>
            <a:pPr marR="0" algn="l" defTabSz="914400">
              <a:spcBef>
                <a:spcPct val="50000"/>
              </a:spcBef>
              <a:buClrTx/>
              <a:buSzTx/>
              <a:buFontTx/>
              <a:buNone/>
              <a:defRPr/>
            </a:pP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战争形势发生根本转变；</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
        <p:nvSpPr>
          <p:cNvPr id="42" name="Text Box 4"/>
          <p:cNvSpPr txBox="1">
            <a:spLocks noChangeArrowheads="1"/>
          </p:cNvSpPr>
          <p:nvPr/>
        </p:nvSpPr>
        <p:spPr bwMode="auto">
          <a:xfrm>
            <a:off x="512128" y="4411028"/>
            <a:ext cx="1785938" cy="583565"/>
          </a:xfrm>
          <a:prstGeom prst="rect">
            <a:avLst/>
          </a:prstGeom>
          <a:noFill/>
          <a:ln w="9525">
            <a:noFill/>
            <a:miter lim="800000"/>
          </a:ln>
          <a:effectLst/>
        </p:spPr>
        <p:txBody>
          <a:bodyPr>
            <a:spAutoFit/>
          </a:bodyPr>
          <a:p>
            <a:pPr marR="0" algn="l" defTabSz="914400">
              <a:spcBef>
                <a:spcPct val="50000"/>
              </a:spcBef>
              <a:buClrTx/>
              <a:buSzTx/>
              <a:buFontTx/>
              <a:buNone/>
              <a:defRPr/>
            </a:pPr>
            <a:r>
              <a:rPr kumimoji="0" lang="zh-CN" altLang="en-US" sz="3200" kern="1200" cap="none" spc="0" normalizeH="0" baseline="0" noProof="0" dirty="0">
                <a:effectLst>
                  <a:outerShdw blurRad="38100" dist="38100" dir="2700000" algn="tl">
                    <a:srgbClr val="C0C0C0"/>
                  </a:outerShdw>
                </a:effectLst>
                <a:latin typeface="黑体" panose="02010609060101010101" pitchFamily="49" charset="-122"/>
                <a:ea typeface="黑体" panose="02010609060101010101" pitchFamily="49" charset="-122"/>
                <a:cs typeface="+mn-cs"/>
              </a:rPr>
              <a:t>内容：</a:t>
            </a:r>
            <a:r>
              <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rPr>
              <a:t> </a:t>
            </a:r>
            <a:endParaRPr kumimoji="0" lang="zh-CN" altLang="en-US" sz="2800" kern="1200" cap="none" spc="0" normalizeH="0" baseline="0">
              <a:solidFill>
                <a:srgbClr val="0070C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仿宋" panose="0201060906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ldLvl="0" animBg="1"/>
      <p:bldP spid="38" grpId="0" bldLvl="0" animBg="1"/>
      <p:bldP spid="39" grpId="0" bldLvl="0" animBg="1"/>
      <p:bldP spid="40" grpId="0" bldLvl="0" animBg="1"/>
      <p:bldP spid="4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304800" y="988060"/>
            <a:ext cx="7021195" cy="3945890"/>
          </a:xfrm>
          <a:prstGeom prst="rect">
            <a:avLst/>
          </a:prstGeom>
        </p:spPr>
      </p:pic>
      <p:pic>
        <p:nvPicPr>
          <p:cNvPr id="5" name="Picture 9" descr="140757"/>
          <p:cNvPicPr>
            <a:picLocks noChangeAspect="1"/>
          </p:cNvPicPr>
          <p:nvPr/>
        </p:nvPicPr>
        <p:blipFill>
          <a:blip r:embed="rId2"/>
          <a:stretch>
            <a:fillRect/>
          </a:stretch>
        </p:blipFill>
        <p:spPr>
          <a:xfrm>
            <a:off x="7797165" y="863600"/>
            <a:ext cx="3205480" cy="4070350"/>
          </a:xfrm>
          <a:prstGeom prst="rect">
            <a:avLst/>
          </a:prstGeom>
          <a:noFill/>
          <a:ln w="9525">
            <a:noFill/>
          </a:ln>
        </p:spPr>
      </p:pic>
      <p:sp>
        <p:nvSpPr>
          <p:cNvPr id="6" name="矩形 5"/>
          <p:cNvSpPr/>
          <p:nvPr/>
        </p:nvSpPr>
        <p:spPr>
          <a:xfrm>
            <a:off x="1018540" y="5310505"/>
            <a:ext cx="998410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zh-CN" sz="2800" b="1" dirty="0">
                <a:solidFill>
                  <a:srgbClr val="FF0000"/>
                </a:solidFill>
                <a:ea typeface="宋体" panose="02010600030101010101" pitchFamily="2" charset="-122"/>
              </a:rPr>
              <a:t>1945</a:t>
            </a:r>
            <a:r>
              <a:rPr lang="zh-CN" altLang="en-US" sz="2800" b="1" dirty="0">
                <a:solidFill>
                  <a:srgbClr val="FF0000"/>
                </a:solidFill>
                <a:ea typeface="宋体" panose="02010600030101010101" pitchFamily="2" charset="-122"/>
              </a:rPr>
              <a:t>年</a:t>
            </a:r>
            <a:r>
              <a:rPr lang="en-US" altLang="zh-CN" sz="2800" b="1" dirty="0">
                <a:solidFill>
                  <a:srgbClr val="FF0000"/>
                </a:solidFill>
                <a:ea typeface="宋体" panose="02010600030101010101" pitchFamily="2" charset="-122"/>
              </a:rPr>
              <a:t>5</a:t>
            </a:r>
            <a:r>
              <a:rPr lang="zh-CN" altLang="en-US" sz="2800" b="1" dirty="0">
                <a:solidFill>
                  <a:srgbClr val="FF0000"/>
                </a:solidFill>
                <a:ea typeface="宋体" panose="02010600030101010101" pitchFamily="2" charset="-122"/>
              </a:rPr>
              <a:t>月</a:t>
            </a:r>
            <a:r>
              <a:rPr lang="en-US" altLang="zh-CN" sz="2800" b="1" dirty="0">
                <a:solidFill>
                  <a:srgbClr val="FF0000"/>
                </a:solidFill>
                <a:ea typeface="宋体" panose="02010600030101010101" pitchFamily="2" charset="-122"/>
              </a:rPr>
              <a:t>8</a:t>
            </a:r>
            <a:r>
              <a:rPr lang="zh-CN" altLang="en-US" sz="2800" b="1" dirty="0">
                <a:solidFill>
                  <a:srgbClr val="FF0000"/>
                </a:solidFill>
                <a:ea typeface="宋体" panose="02010600030101010101" pitchFamily="2" charset="-122"/>
              </a:rPr>
              <a:t>日</a:t>
            </a:r>
            <a:r>
              <a:rPr lang="zh-CN" altLang="en-US" sz="2800" b="1" dirty="0">
                <a:solidFill>
                  <a:srgbClr val="FF0000"/>
                </a:solidFill>
                <a:ea typeface="宋体" panose="02010600030101010101" pitchFamily="2" charset="-122"/>
                <a:sym typeface="+mn-ea"/>
              </a:rPr>
              <a:t>德国投降，</a:t>
            </a:r>
            <a:r>
              <a:rPr lang="zh-CN" altLang="en-US" sz="2800" b="1" dirty="0">
                <a:solidFill>
                  <a:srgbClr val="FF0000"/>
                </a:solidFill>
                <a:ea typeface="宋体" panose="02010600030101010101" pitchFamily="2" charset="-122"/>
              </a:rPr>
              <a:t>第二次世界大战的欧洲战争结束</a:t>
            </a:r>
            <a:endParaRPr lang="zh-CN" altLang="en-US" sz="2800" b="1" dirty="0">
              <a:solidFill>
                <a:srgbClr val="FF0000"/>
              </a:solidFill>
              <a:ea typeface="宋体" panose="02010600030101010101" pitchFamily="2" charset="-122"/>
            </a:endParaRPr>
          </a:p>
        </p:txBody>
      </p:sp>
      <p:sp>
        <p:nvSpPr>
          <p:cNvPr id="7" name="文本框 6"/>
          <p:cNvSpPr txBox="1"/>
          <p:nvPr/>
        </p:nvSpPr>
        <p:spPr>
          <a:xfrm>
            <a:off x="1775460" y="404495"/>
            <a:ext cx="5262880" cy="583565"/>
          </a:xfrm>
          <a:prstGeom prst="rect">
            <a:avLst/>
          </a:prstGeom>
          <a:noFill/>
        </p:spPr>
        <p:txBody>
          <a:bodyPr wrap="none" rtlCol="0" anchor="t">
            <a:spAutoFit/>
            <a:scene3d>
              <a:camera prst="orthographicFront"/>
              <a:lightRig rig="threePt" dir="t"/>
            </a:scene3d>
          </a:bodyPr>
          <a:p>
            <a:pPr algn="l"/>
            <a:r>
              <a:rPr lang="zh-CN" altLang="en-US" sz="32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二战欧洲战事结束</a:t>
            </a:r>
            <a:r>
              <a:rPr lang="en-US" altLang="zh-CN" sz="32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a:t>
            </a:r>
            <a:r>
              <a:rPr lang="zh-CN" altLang="en-US" sz="3200" noProof="1">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德国投降</a:t>
            </a:r>
            <a:endParaRPr lang="zh-CN" altLang="en-US" sz="3200"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82950" name="Picture 6" descr="http://www.tuanjiebao.com/img/attachement/jpg/site2/20150727/3417eba14c57172043b605.jpg"/>
          <p:cNvPicPr>
            <a:picLocks noChangeAspect="1"/>
          </p:cNvPicPr>
          <p:nvPr/>
        </p:nvPicPr>
        <p:blipFill>
          <a:blip r:embed="rId1"/>
          <a:stretch>
            <a:fillRect/>
          </a:stretch>
        </p:blipFill>
        <p:spPr>
          <a:xfrm>
            <a:off x="5015230" y="635000"/>
            <a:ext cx="5429250" cy="3634740"/>
          </a:xfrm>
          <a:prstGeom prst="rect">
            <a:avLst/>
          </a:prstGeom>
          <a:noFill/>
          <a:ln w="9525">
            <a:noFill/>
          </a:ln>
        </p:spPr>
      </p:pic>
      <p:sp>
        <p:nvSpPr>
          <p:cNvPr id="3" name="矩形 2"/>
          <p:cNvSpPr/>
          <p:nvPr/>
        </p:nvSpPr>
        <p:spPr>
          <a:xfrm>
            <a:off x="1605122" y="4514215"/>
            <a:ext cx="3027680" cy="521970"/>
          </a:xfrm>
          <a:prstGeom prst="rect">
            <a:avLst/>
          </a:prstGeom>
          <a:noFill/>
          <a:ln>
            <a:noFill/>
          </a:ln>
        </p:spPr>
        <p:txBody>
          <a:bodyPr wrap="none" rtlCol="0" anchor="t">
            <a:spAutoFit/>
          </a:bodyPr>
          <a:p>
            <a:pPr lvl="0" algn="ctr"/>
            <a:r>
              <a:rPr lang="zh-CN" altLang="en-US" sz="280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欧洲战场战争结束</a:t>
            </a:r>
            <a:endParaRPr lang="zh-CN" altLang="en-US" sz="280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endParaRPr>
          </a:p>
        </p:txBody>
      </p:sp>
      <p:sp>
        <p:nvSpPr>
          <p:cNvPr id="2" name="矩形 1"/>
          <p:cNvSpPr/>
          <p:nvPr/>
        </p:nvSpPr>
        <p:spPr>
          <a:xfrm>
            <a:off x="1605122" y="5212080"/>
            <a:ext cx="3027680" cy="521970"/>
          </a:xfrm>
          <a:prstGeom prst="rect">
            <a:avLst/>
          </a:prstGeom>
          <a:noFill/>
          <a:ln>
            <a:noFill/>
          </a:ln>
        </p:spPr>
        <p:txBody>
          <a:bodyPr wrap="none" rtlCol="0" anchor="t">
            <a:spAutoFit/>
          </a:bodyPr>
          <a:p>
            <a:pPr algn="ctr" fontAlgn="base"/>
            <a:r>
              <a:rPr lang="zh-CN" altLang="en-US" sz="2800" strike="noStrike" noProof="1">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mn-cs"/>
              </a:rPr>
              <a:t>日本还在垂死挣扎</a:t>
            </a:r>
            <a:endParaRPr lang="zh-CN" altLang="en-US" sz="2800" strike="noStrike" noProof="1">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cs typeface="+mn-cs"/>
            </a:endParaRPr>
          </a:p>
        </p:txBody>
      </p:sp>
      <p:sp>
        <p:nvSpPr>
          <p:cNvPr id="5" name="矩形 4"/>
          <p:cNvSpPr/>
          <p:nvPr/>
        </p:nvSpPr>
        <p:spPr>
          <a:xfrm>
            <a:off x="1493680" y="5858193"/>
            <a:ext cx="3738880" cy="521970"/>
          </a:xfrm>
          <a:prstGeom prst="rect">
            <a:avLst/>
          </a:prstGeom>
          <a:noFill/>
          <a:ln>
            <a:noFill/>
          </a:ln>
        </p:spPr>
        <p:txBody>
          <a:bodyPr wrap="none" rtlCol="0" anchor="t">
            <a:spAutoFit/>
          </a:bodyPr>
          <a:p>
            <a:pPr lvl="0" algn="ctr"/>
            <a:r>
              <a:rPr lang="zh-CN" altLang="en-US" sz="280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rPr>
              <a:t>中国战场抗日军队反攻</a:t>
            </a:r>
            <a:endParaRPr lang="zh-CN" altLang="en-US" sz="2800">
              <a:solidFill>
                <a:srgbClr val="FF0000"/>
              </a:solidFill>
              <a:effectLst>
                <a:outerShdw blurRad="38100" dist="19050" dir="2700000" algn="tl" rotWithShape="0">
                  <a:schemeClr val="dk1">
                    <a:alpha val="40000"/>
                  </a:schemeClr>
                </a:outerShdw>
              </a:effectLst>
              <a:latin typeface="仿宋" panose="02010609060101010101" charset="-122"/>
              <a:ea typeface="仿宋" panose="02010609060101010101" charset="-122"/>
              <a:sym typeface="+mn-ea"/>
            </a:endParaRPr>
          </a:p>
        </p:txBody>
      </p:sp>
      <p:sp>
        <p:nvSpPr>
          <p:cNvPr id="8" name="矩形 7"/>
          <p:cNvSpPr/>
          <p:nvPr/>
        </p:nvSpPr>
        <p:spPr>
          <a:xfrm>
            <a:off x="5735320" y="4780915"/>
            <a:ext cx="5926455" cy="1383665"/>
          </a:xfrm>
          <a:prstGeom prst="rect">
            <a:avLst/>
          </a:prstGeom>
          <a:noFill/>
          <a:ln>
            <a:noFill/>
          </a:ln>
        </p:spPr>
        <p:txBody>
          <a:bodyPr wrap="square" rtlCol="0" anchor="t">
            <a:spAutoFit/>
          </a:bodyPr>
          <a:p>
            <a:pPr algn="ctr" fontAlgn="base"/>
            <a:r>
              <a:rPr lang="en-US" altLang="zh-CN"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  </a:t>
            </a:r>
            <a:r>
              <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苏美英</a:t>
            </a:r>
            <a:r>
              <a:rPr lang="en-US" altLang="zh-CN" sz="2800" strike="noStrike"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1945</a:t>
            </a:r>
            <a:r>
              <a:rPr lang="zh-CN" altLang="en-US" sz="2800" strike="noStrike"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年</a:t>
            </a:r>
            <a:r>
              <a:rPr lang="en-US" altLang="zh-CN" sz="2800" strike="noStrike"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7</a:t>
            </a:r>
            <a:r>
              <a:rPr lang="zh-CN" altLang="en-US" sz="2800" strike="noStrike"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月</a:t>
            </a:r>
            <a:r>
              <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召开波茨坦</a:t>
            </a:r>
            <a:r>
              <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会议，</a:t>
            </a:r>
            <a:endPar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algn="ctr" fontAlgn="base"/>
            <a:r>
              <a:rPr lang="zh-CN" altLang="en-US" sz="2800" strike="noStrike" noProof="1">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中美英</a:t>
            </a:r>
            <a:r>
              <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rPr>
              <a:t>发表《波茨坦公告》，重申《开罗宣言》条件必须实施</a:t>
            </a:r>
            <a:endParaRPr lang="zh-CN" altLang="en-US" sz="2800" strike="noStrike" noProof="1">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sym typeface="+mn-ea"/>
            </a:endParaRPr>
          </a:p>
        </p:txBody>
      </p:sp>
      <p:sp>
        <p:nvSpPr>
          <p:cNvPr id="10" name="右箭头 9"/>
          <p:cNvSpPr/>
          <p:nvPr/>
        </p:nvSpPr>
        <p:spPr>
          <a:xfrm>
            <a:off x="3994150" y="2056130"/>
            <a:ext cx="864235" cy="79184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58391" name="Rectangle 23"/>
          <p:cNvSpPr/>
          <p:nvPr/>
        </p:nvSpPr>
        <p:spPr>
          <a:xfrm>
            <a:off x="535305" y="1237615"/>
            <a:ext cx="531495" cy="2404745"/>
          </a:xfrm>
          <a:prstGeom prst="rect">
            <a:avLst/>
          </a:prstGeom>
          <a:solidFill>
            <a:schemeClr val="accent1"/>
          </a:solidFill>
          <a:ln w="9525">
            <a:noFill/>
          </a:ln>
        </p:spPr>
        <p:txBody>
          <a:bodyPr anchor="ctr"/>
          <a:p>
            <a:r>
              <a:rPr lang="zh-CN" altLang="en-US" sz="3000" b="1" dirty="0">
                <a:solidFill>
                  <a:srgbClr val="0000CC"/>
                </a:solidFill>
                <a:latin typeface="Verdana" panose="020B0604030504040204" pitchFamily="34" charset="0"/>
              </a:rPr>
              <a:t>开罗宣言</a:t>
            </a:r>
            <a:endParaRPr lang="zh-CN" altLang="en-US" sz="3000" b="1" dirty="0">
              <a:solidFill>
                <a:srgbClr val="0000CC"/>
              </a:solidFill>
              <a:latin typeface="Verdana" panose="020B0604030504040204" pitchFamily="34" charset="0"/>
            </a:endParaRPr>
          </a:p>
        </p:txBody>
      </p:sp>
      <p:sp>
        <p:nvSpPr>
          <p:cNvPr id="11" name="Rectangle 23"/>
          <p:cNvSpPr/>
          <p:nvPr/>
        </p:nvSpPr>
        <p:spPr>
          <a:xfrm>
            <a:off x="10704830" y="1249680"/>
            <a:ext cx="606425" cy="2379980"/>
          </a:xfrm>
          <a:prstGeom prst="rect">
            <a:avLst/>
          </a:prstGeom>
          <a:solidFill>
            <a:schemeClr val="accent1"/>
          </a:solidFill>
          <a:ln w="9525">
            <a:noFill/>
          </a:ln>
        </p:spPr>
        <p:txBody>
          <a:bodyPr anchor="ctr"/>
          <a:p>
            <a:r>
              <a:rPr lang="zh-CN" altLang="en-US" sz="3000" b="1" dirty="0">
                <a:solidFill>
                  <a:srgbClr val="0000CC"/>
                </a:solidFill>
                <a:latin typeface="Verdana" panose="020B0604030504040204" pitchFamily="34" charset="0"/>
              </a:rPr>
              <a:t>波茨坦公告</a:t>
            </a:r>
            <a:endParaRPr lang="zh-CN" altLang="en-US" sz="3000" b="1" dirty="0">
              <a:solidFill>
                <a:srgbClr val="0000CC"/>
              </a:solidFill>
              <a:latin typeface="Verdana" panose="020B0604030504040204" pitchFamily="34" charset="0"/>
            </a:endParaRPr>
          </a:p>
        </p:txBody>
      </p:sp>
      <p:sp>
        <p:nvSpPr>
          <p:cNvPr id="13" name="右大括号 12"/>
          <p:cNvSpPr/>
          <p:nvPr/>
        </p:nvSpPr>
        <p:spPr>
          <a:xfrm>
            <a:off x="4871720" y="4580255"/>
            <a:ext cx="863600" cy="1800225"/>
          </a:xfrm>
          <a:prstGeom prst="rightBrace">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6" name="图片 5"/>
          <p:cNvPicPr>
            <a:picLocks noChangeAspect="1"/>
          </p:cNvPicPr>
          <p:nvPr/>
        </p:nvPicPr>
        <p:blipFill>
          <a:blip r:embed="rId2"/>
          <a:stretch>
            <a:fillRect/>
          </a:stretch>
        </p:blipFill>
        <p:spPr>
          <a:xfrm>
            <a:off x="1221105" y="635000"/>
            <a:ext cx="2773045" cy="385000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8391"/>
                                        </p:tgtEl>
                                        <p:attrNameLst>
                                          <p:attrName>style.visibility</p:attrName>
                                        </p:attrNameLst>
                                      </p:cBhvr>
                                      <p:to>
                                        <p:strVal val="visible"/>
                                      </p:to>
                                    </p:set>
                                    <p:animEffect transition="in" filter="blinds(horizontal)">
                                      <p:cBhvr>
                                        <p:cTn id="7" dur="500"/>
                                        <p:tgtEl>
                                          <p:spTgt spid="58391"/>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2950"/>
                                        </p:tgtEl>
                                        <p:attrNameLst>
                                          <p:attrName>style.visibility</p:attrName>
                                        </p:attrNameLst>
                                      </p:cBhvr>
                                      <p:to>
                                        <p:strVal val="visible"/>
                                      </p:to>
                                    </p:set>
                                    <p:anim calcmode="lin" valueType="num">
                                      <p:cBhvr additive="base">
                                        <p:cTn id="16" dur="500" fill="hold"/>
                                        <p:tgtEl>
                                          <p:spTgt spid="82950"/>
                                        </p:tgtEl>
                                        <p:attrNameLst>
                                          <p:attrName>ppt_x</p:attrName>
                                        </p:attrNameLst>
                                      </p:cBhvr>
                                      <p:tavLst>
                                        <p:tav tm="0">
                                          <p:val>
                                            <p:strVal val="#ppt_x"/>
                                          </p:val>
                                        </p:tav>
                                        <p:tav tm="100000">
                                          <p:val>
                                            <p:strVal val="#ppt_x"/>
                                          </p:val>
                                        </p:tav>
                                      </p:tavLst>
                                    </p:anim>
                                    <p:anim calcmode="lin" valueType="num">
                                      <p:cBhvr additive="base">
                                        <p:cTn id="17" dur="500" fill="hold"/>
                                        <p:tgtEl>
                                          <p:spTgt spid="82950"/>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linds(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391" grpId="0" bldLvl="0" animBg="1"/>
      <p:bldP spid="11" grpId="0" bldLvl="0" animBg="1"/>
      <p:bldP spid="3" grpId="0"/>
      <p:bldP spid="2" grpId="0"/>
      <p:bldP spid="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755"/>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5390515" y="882650"/>
            <a:ext cx="5601335" cy="3690620"/>
          </a:xfrm>
          <a:prstGeom prst="rect">
            <a:avLst/>
          </a:prstGeom>
        </p:spPr>
      </p:pic>
      <p:pic>
        <p:nvPicPr>
          <p:cNvPr id="10" name="Picture 9" descr="f9589818e640f2a74aedbceb">
            <a:hlinkClick r:id="rId2"/>
          </p:cNvPr>
          <p:cNvPicPr>
            <a:picLocks noChangeAspect="1"/>
          </p:cNvPicPr>
          <p:nvPr/>
        </p:nvPicPr>
        <p:blipFill>
          <a:blip r:embed="rId3"/>
          <a:stretch>
            <a:fillRect/>
          </a:stretch>
        </p:blipFill>
        <p:spPr>
          <a:xfrm>
            <a:off x="532130" y="1262380"/>
            <a:ext cx="3578860" cy="1927225"/>
          </a:xfrm>
          <a:prstGeom prst="rect">
            <a:avLst/>
          </a:prstGeom>
          <a:noFill/>
          <a:ln w="9525">
            <a:noFill/>
          </a:ln>
        </p:spPr>
      </p:pic>
      <p:sp>
        <p:nvSpPr>
          <p:cNvPr id="3" name="文本框 2"/>
          <p:cNvSpPr txBox="1"/>
          <p:nvPr/>
        </p:nvSpPr>
        <p:spPr>
          <a:xfrm>
            <a:off x="169545" y="3189605"/>
            <a:ext cx="4918710" cy="1383665"/>
          </a:xfrm>
          <a:prstGeom prst="rect">
            <a:avLst/>
          </a:prstGeom>
          <a:noFill/>
        </p:spPr>
        <p:txBody>
          <a:bodyPr wrap="square" rtlCol="0" anchor="t">
            <a:spAutoFit/>
          </a:bodyPr>
          <a:p>
            <a:r>
              <a:rPr lang="zh-CN" altLang="en-US" sz="2800" dirty="0">
                <a:solidFill>
                  <a:schemeClr val="tx1"/>
                </a:solidFill>
                <a:latin typeface="黑体" panose="02010609060101010101" pitchFamily="49" charset="-122"/>
                <a:ea typeface="黑体" panose="02010609060101010101" pitchFamily="49" charset="-122"/>
                <a:sym typeface="+mn-ea"/>
              </a:rPr>
              <a:t>小男孩（</a:t>
            </a:r>
            <a:r>
              <a:rPr lang="en-US" altLang="zh-CN" sz="2800" dirty="0">
                <a:solidFill>
                  <a:schemeClr val="tx1"/>
                </a:solidFill>
                <a:latin typeface="黑体" panose="02010609060101010101" pitchFamily="49" charset="-122"/>
                <a:ea typeface="黑体" panose="02010609060101010101" pitchFamily="49" charset="-122"/>
                <a:sym typeface="+mn-ea"/>
              </a:rPr>
              <a:t>Little Boy</a:t>
            </a:r>
            <a:r>
              <a:rPr lang="zh-CN" altLang="en-US" sz="2800" dirty="0">
                <a:solidFill>
                  <a:schemeClr val="tx1"/>
                </a:solidFill>
                <a:latin typeface="黑体" panose="02010609060101010101" pitchFamily="49" charset="-122"/>
                <a:ea typeface="黑体" panose="02010609060101010101" pitchFamily="49" charset="-122"/>
                <a:sym typeface="+mn-ea"/>
              </a:rPr>
              <a:t>）是二战时美国在日本广岛投掷首枚原子弹 </a:t>
            </a:r>
            <a:endParaRPr lang="zh-CN" altLang="en-US" sz="2800" dirty="0">
              <a:solidFill>
                <a:schemeClr val="tx1"/>
              </a:solidFill>
              <a:latin typeface="黑体" panose="02010609060101010101" pitchFamily="49" charset="-122"/>
              <a:ea typeface="黑体" panose="02010609060101010101" pitchFamily="49" charset="-122"/>
              <a:sym typeface="+mn-ea"/>
            </a:endParaRPr>
          </a:p>
        </p:txBody>
      </p:sp>
      <p:sp>
        <p:nvSpPr>
          <p:cNvPr id="58369" name="TextBox 6"/>
          <p:cNvSpPr txBox="1"/>
          <p:nvPr/>
        </p:nvSpPr>
        <p:spPr>
          <a:xfrm>
            <a:off x="251460" y="388620"/>
            <a:ext cx="4754880" cy="645160"/>
          </a:xfrm>
          <a:prstGeom prst="rect">
            <a:avLst/>
          </a:prstGeom>
          <a:noFill/>
          <a:ln w="9525">
            <a:noFill/>
          </a:ln>
          <a:extLst>
            <a:ext uri="{909E8E84-426E-40DD-AFC4-6F175D3DCCD1}">
              <a14:hiddenFill xmlns:a14="http://schemas.microsoft.com/office/drawing/2010/main">
                <a:solidFill>
                  <a:schemeClr val="tx1"/>
                </a:solidFill>
              </a14:hiddenFill>
            </a:ext>
          </a:extLst>
        </p:spPr>
        <p:txBody>
          <a:bodyPr wrap="none" anchor="t">
            <a:spAutoFit/>
            <a:scene3d>
              <a:camera prst="orthographicFront"/>
              <a:lightRig rig="threePt" dir="t"/>
            </a:scene3d>
          </a:bodyPr>
          <a:p>
            <a:r>
              <a:rPr lang="zh-CN" altLang="en-US" sz="3600"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rPr>
              <a:t>加速二战结束的因素：</a:t>
            </a:r>
            <a:endParaRPr lang="zh-CN" altLang="en-US" sz="3600"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mn-cs"/>
            </a:endParaRPr>
          </a:p>
        </p:txBody>
      </p:sp>
      <p:sp>
        <p:nvSpPr>
          <p:cNvPr id="9" name="TextBox 8"/>
          <p:cNvSpPr txBox="1"/>
          <p:nvPr/>
        </p:nvSpPr>
        <p:spPr>
          <a:xfrm>
            <a:off x="382270" y="4795520"/>
            <a:ext cx="8154670" cy="1568450"/>
          </a:xfrm>
          <a:prstGeom prst="rect">
            <a:avLst/>
          </a:prstGeom>
          <a:noFill/>
          <a:ln w="9525">
            <a:noFill/>
          </a:ln>
        </p:spPr>
        <p:txBody>
          <a:bodyPr wrap="square" anchor="t">
            <a:spAutoFit/>
          </a:bodyPr>
          <a:p>
            <a:r>
              <a:rPr lang="en-US" altLang="zh-CN"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1</a:t>
            </a:r>
            <a:r>
              <a:rPr lang="zh-CN" altLang="en-US"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、中国等亚洲人民展开了进攻。</a:t>
            </a:r>
            <a:endParaRPr lang="zh-CN" altLang="en-US"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endParaRPr>
          </a:p>
          <a:p>
            <a:r>
              <a:rPr lang="en-US" altLang="zh-CN"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2</a:t>
            </a:r>
            <a:r>
              <a:rPr lang="zh-CN" altLang="en-US"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、美国在日本的广岛、长崎投下原子弹。</a:t>
            </a:r>
            <a:endParaRPr lang="zh-CN" altLang="en-US"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endParaRPr>
          </a:p>
          <a:p>
            <a:r>
              <a:rPr lang="en-US" altLang="zh-CN"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3</a:t>
            </a:r>
            <a:r>
              <a:rPr lang="zh-CN" altLang="en-US"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cs typeface="+mn-cs"/>
              </a:rPr>
              <a:t>、苏联出兵中国东北和朝鲜。</a:t>
            </a:r>
            <a:endParaRPr lang="en-US" altLang="zh-CN" sz="3200" noProof="1" dirty="0">
              <a:solidFill>
                <a:srgbClr val="002060"/>
              </a:solidFill>
              <a:effectLst>
                <a:outerShdw blurRad="38100" dist="19050" dir="2700000" algn="tl" rotWithShape="0">
                  <a:schemeClr val="dk1">
                    <a:alpha val="40000"/>
                  </a:schemeClr>
                </a:outerShdw>
              </a:effectLst>
              <a:latin typeface="华文中宋" panose="02010600040101010101" pitchFamily="2" charset="-122"/>
              <a:ea typeface="宋体"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3" name="灯片编号占位符 1"/>
          <p:cNvSpPr/>
          <p:nvPr/>
        </p:nvSpPr>
        <p:spPr>
          <a:xfrm>
            <a:off x="8148955" y="664337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 name="文本框 1"/>
          <p:cNvSpPr txBox="1"/>
          <p:nvPr/>
        </p:nvSpPr>
        <p:spPr>
          <a:xfrm>
            <a:off x="164465" y="-50165"/>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导入新课</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15" name="圆角矩形 164865"/>
          <p:cNvSpPr/>
          <p:nvPr/>
        </p:nvSpPr>
        <p:spPr>
          <a:xfrm>
            <a:off x="379730" y="420370"/>
            <a:ext cx="6267450" cy="5152390"/>
          </a:xfrm>
          <a:prstGeom prst="roundRect">
            <a:avLst>
              <a:gd name="adj" fmla="val 8097"/>
            </a:avLst>
          </a:prstGeom>
          <a:solidFill>
            <a:srgbClr val="FFFFFF">
              <a:alpha val="50000"/>
            </a:srgbClr>
          </a:solidFill>
          <a:ln w="9525" cap="flat" cmpd="sng">
            <a:solidFill>
              <a:srgbClr val="333333"/>
            </a:solidFill>
            <a:prstDash val="dash"/>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7" name="文本框 16"/>
          <p:cNvSpPr txBox="1"/>
          <p:nvPr/>
        </p:nvSpPr>
        <p:spPr>
          <a:xfrm>
            <a:off x="407035" y="548640"/>
            <a:ext cx="6152515" cy="4831080"/>
          </a:xfrm>
          <a:prstGeom prst="rect">
            <a:avLst/>
          </a:prstGeom>
          <a:noFill/>
        </p:spPr>
        <p:txBody>
          <a:bodyPr wrap="square" rtlCol="0">
            <a:spAutoFit/>
          </a:bodyPr>
          <a:p>
            <a:r>
              <a:rPr lang="en-US" sz="2800">
                <a:latin typeface="楷体" panose="02010609060101010101" pitchFamily="49" charset="-122"/>
                <a:ea typeface="楷体" panose="02010609060101010101" pitchFamily="49" charset="-122"/>
                <a:cs typeface="楷体" panose="02010609060101010101" pitchFamily="49" charset="-122"/>
              </a:rPr>
              <a:t>   </a:t>
            </a:r>
            <a:r>
              <a:rPr sz="2800">
                <a:latin typeface="楷体" panose="02010609060101010101" pitchFamily="49" charset="-122"/>
                <a:ea typeface="楷体" panose="02010609060101010101" pitchFamily="49" charset="-122"/>
                <a:cs typeface="楷体" panose="02010609060101010101" pitchFamily="49" charset="-122"/>
              </a:rPr>
              <a:t>波兰</a:t>
            </a:r>
            <a:r>
              <a:rPr lang="en-US" sz="2800">
                <a:latin typeface="楷体" panose="02010609060101010101" pitchFamily="49" charset="-122"/>
                <a:ea typeface="楷体" panose="02010609060101010101" pitchFamily="49" charset="-122"/>
                <a:cs typeface="楷体" panose="02010609060101010101" pitchFamily="49" charset="-122"/>
              </a:rPr>
              <a:t>2019</a:t>
            </a:r>
            <a:r>
              <a:rPr lang="zh-CN" altLang="en-US" sz="2800">
                <a:latin typeface="楷体" panose="02010609060101010101" pitchFamily="49" charset="-122"/>
                <a:ea typeface="楷体" panose="02010609060101010101" pitchFamily="49" charset="-122"/>
                <a:cs typeface="楷体" panose="02010609060101010101" pitchFamily="49" charset="-122"/>
              </a:rPr>
              <a:t>年</a:t>
            </a:r>
            <a:r>
              <a:rPr lang="en-US" altLang="zh-CN" sz="2800">
                <a:latin typeface="楷体" panose="02010609060101010101" pitchFamily="49" charset="-122"/>
                <a:ea typeface="楷体" panose="02010609060101010101" pitchFamily="49" charset="-122"/>
                <a:cs typeface="楷体" panose="02010609060101010101" pitchFamily="49" charset="-122"/>
              </a:rPr>
              <a:t>9</a:t>
            </a:r>
            <a:r>
              <a:rPr lang="zh-CN" altLang="en-US" sz="2800">
                <a:latin typeface="楷体" panose="02010609060101010101" pitchFamily="49" charset="-122"/>
                <a:ea typeface="楷体" panose="02010609060101010101" pitchFamily="49" charset="-122"/>
                <a:cs typeface="楷体" panose="02010609060101010101" pitchFamily="49" charset="-122"/>
              </a:rPr>
              <a:t>月</a:t>
            </a:r>
            <a:r>
              <a:rPr sz="2800">
                <a:latin typeface="楷体" panose="02010609060101010101" pitchFamily="49" charset="-122"/>
                <a:ea typeface="楷体" panose="02010609060101010101" pitchFamily="49" charset="-122"/>
                <a:cs typeface="楷体" panose="02010609060101010101" pitchFamily="49" charset="-122"/>
              </a:rPr>
              <a:t>1日举行多场活动纪念第二次世界大战爆发80周年，并以此缅怀战争中的死难者，呼吁人们铭记历史、珍惜和平，避免悲剧重演。</a:t>
            </a:r>
            <a:endParaRPr sz="2800">
              <a:latin typeface="楷体" panose="02010609060101010101" pitchFamily="49" charset="-122"/>
              <a:ea typeface="楷体" panose="02010609060101010101" pitchFamily="49" charset="-122"/>
              <a:cs typeface="楷体" panose="02010609060101010101" pitchFamily="49" charset="-122"/>
            </a:endParaRPr>
          </a:p>
          <a:p>
            <a:r>
              <a:rPr sz="2800">
                <a:latin typeface="楷体" panose="02010609060101010101" pitchFamily="49" charset="-122"/>
                <a:ea typeface="楷体" panose="02010609060101010101" pitchFamily="49" charset="-122"/>
                <a:cs typeface="楷体" panose="02010609060101010101" pitchFamily="49" charset="-122"/>
              </a:rPr>
              <a:t>   德国总统施泰因迈尔致辞，为二战中纳粹德国的罪行而向波兰人民请求原谅。他说：“我们永远不会忘记，我们要铭记，我们会铭记。”</a:t>
            </a:r>
            <a:endParaRPr sz="2800">
              <a:latin typeface="楷体" panose="02010609060101010101" pitchFamily="49" charset="-122"/>
              <a:ea typeface="楷体" panose="02010609060101010101" pitchFamily="49" charset="-122"/>
              <a:cs typeface="楷体" panose="02010609060101010101" pitchFamily="49" charset="-122"/>
            </a:endParaRPr>
          </a:p>
          <a:p>
            <a:r>
              <a:rPr sz="2800">
                <a:latin typeface="楷体" panose="02010609060101010101" pitchFamily="49" charset="-122"/>
                <a:ea typeface="楷体" panose="02010609060101010101" pitchFamily="49" charset="-122"/>
                <a:cs typeface="楷体" panose="02010609060101010101" pitchFamily="49" charset="-122"/>
              </a:rPr>
              <a:t>　 1939年9月1日凌晨，纳粹德国向波兰驻军开炮，打响了第二次世界大战欧洲战场第一枪。</a:t>
            </a:r>
            <a:endParaRPr sz="2800">
              <a:latin typeface="楷体" panose="02010609060101010101" pitchFamily="49" charset="-122"/>
              <a:ea typeface="楷体" panose="02010609060101010101" pitchFamily="49" charset="-122"/>
              <a:cs typeface="楷体" panose="02010609060101010101" pitchFamily="49" charset="-122"/>
            </a:endParaRPr>
          </a:p>
        </p:txBody>
      </p:sp>
      <p:sp>
        <p:nvSpPr>
          <p:cNvPr id="7"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8" name="圆角矩形 264196"/>
          <p:cNvSpPr/>
          <p:nvPr/>
        </p:nvSpPr>
        <p:spPr>
          <a:xfrm>
            <a:off x="6934835" y="4191635"/>
            <a:ext cx="3510280" cy="1957705"/>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10" name="圆角矩形 264200"/>
          <p:cNvSpPr/>
          <p:nvPr/>
        </p:nvSpPr>
        <p:spPr>
          <a:xfrm>
            <a:off x="7033895" y="4263390"/>
            <a:ext cx="948055" cy="587375"/>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14" name="文本框 264205"/>
          <p:cNvSpPr txBox="1"/>
          <p:nvPr/>
        </p:nvSpPr>
        <p:spPr>
          <a:xfrm>
            <a:off x="7033895" y="4297680"/>
            <a:ext cx="983615" cy="553085"/>
          </a:xfrm>
          <a:prstGeom prst="rect">
            <a:avLst/>
          </a:prstGeom>
          <a:noFill/>
          <a:ln w="9525">
            <a:noFill/>
          </a:ln>
          <a:effectLst>
            <a:outerShdw dist="17961" dir="2699999" algn="ctr" rotWithShape="0">
              <a:srgbClr val="000000">
                <a:alpha val="50000"/>
              </a:srgbClr>
            </a:outerShdw>
          </a:effectLst>
        </p:spPr>
        <p:txBody>
          <a:bodyPr wrap="square" anchor="t">
            <a:spAutoFit/>
          </a:bodyPr>
          <a:p>
            <a:pPr algn="ctr">
              <a:spcBef>
                <a:spcPct val="50000"/>
              </a:spcBef>
            </a:pPr>
            <a:r>
              <a:rPr lang="zh-CN" altLang="en-US" sz="3000" b="1">
                <a:solidFill>
                  <a:srgbClr val="FFFFFF"/>
                </a:solidFill>
                <a:latin typeface="微软雅黑" panose="020B0503020204020204" charset="-122"/>
                <a:ea typeface="微软雅黑" panose="020B0503020204020204" charset="-122"/>
              </a:rPr>
              <a:t>思考</a:t>
            </a:r>
            <a:endParaRPr lang="zh-CN" altLang="en-US" sz="3000" b="1">
              <a:solidFill>
                <a:srgbClr val="FFFFFF"/>
              </a:solidFill>
              <a:latin typeface="微软雅黑" panose="020B0503020204020204" charset="-122"/>
              <a:ea typeface="微软雅黑" panose="020B0503020204020204" charset="-122"/>
            </a:endParaRPr>
          </a:p>
        </p:txBody>
      </p:sp>
      <p:sp>
        <p:nvSpPr>
          <p:cNvPr id="16" name="文本框 264208"/>
          <p:cNvSpPr txBox="1"/>
          <p:nvPr/>
        </p:nvSpPr>
        <p:spPr>
          <a:xfrm>
            <a:off x="6999605" y="4850765"/>
            <a:ext cx="3482975" cy="1383665"/>
          </a:xfrm>
          <a:prstGeom prst="rect">
            <a:avLst/>
          </a:prstGeom>
          <a:noFill/>
          <a:ln w="9525">
            <a:noFill/>
          </a:ln>
        </p:spPr>
        <p:txBody>
          <a:bodyPr wrap="square" anchor="t">
            <a:spAutoFit/>
          </a:bodyPr>
          <a:p>
            <a:pPr>
              <a:spcBef>
                <a:spcPts val="0"/>
              </a:spcBef>
            </a:pPr>
            <a:r>
              <a:rPr sz="2800">
                <a:solidFill>
                  <a:srgbClr val="000000"/>
                </a:solidFill>
                <a:latin typeface="新宋体" panose="02010609030101010101" charset="-122"/>
                <a:ea typeface="新宋体" panose="02010609030101010101" charset="-122"/>
                <a:cs typeface="新宋体" panose="02010609030101010101" charset="-122"/>
              </a:rPr>
              <a:t>为什么</a:t>
            </a:r>
            <a:r>
              <a:rPr lang="zh-CN" sz="2800">
                <a:solidFill>
                  <a:srgbClr val="000000"/>
                </a:solidFill>
                <a:latin typeface="新宋体" panose="02010609030101010101" charset="-122"/>
                <a:ea typeface="新宋体" panose="02010609030101010101" charset="-122"/>
                <a:cs typeface="新宋体" panose="02010609030101010101" charset="-122"/>
              </a:rPr>
              <a:t>我们要铭记二战</a:t>
            </a:r>
            <a:r>
              <a:rPr sz="2800">
                <a:solidFill>
                  <a:srgbClr val="000000"/>
                </a:solidFill>
                <a:latin typeface="新宋体" panose="02010609030101010101" charset="-122"/>
                <a:ea typeface="新宋体" panose="02010609030101010101" charset="-122"/>
                <a:cs typeface="新宋体" panose="02010609030101010101" charset="-122"/>
              </a:rPr>
              <a:t>？它给世界带来怎样的影响？</a:t>
            </a:r>
            <a:endParaRPr sz="2800">
              <a:solidFill>
                <a:srgbClr val="000000"/>
              </a:solidFill>
              <a:latin typeface="新宋体" panose="02010609030101010101" charset="-122"/>
              <a:ea typeface="新宋体" panose="02010609030101010101" charset="-122"/>
              <a:cs typeface="新宋体" panose="02010609030101010101" charset="-122"/>
            </a:endParaRPr>
          </a:p>
        </p:txBody>
      </p:sp>
      <p:graphicFrame>
        <p:nvGraphicFramePr>
          <p:cNvPr id="3" name="对象 2"/>
          <p:cNvGraphicFramePr/>
          <p:nvPr/>
        </p:nvGraphicFramePr>
        <p:xfrm>
          <a:off x="6934835" y="420370"/>
          <a:ext cx="3611880" cy="3725545"/>
        </p:xfrm>
        <a:graphic>
          <a:graphicData uri="http://schemas.openxmlformats.org/presentationml/2006/ole">
            <mc:AlternateContent xmlns:mc="http://schemas.openxmlformats.org/markup-compatibility/2006">
              <mc:Choice xmlns:v="urn:schemas-microsoft-com:vml" Requires="v">
                <p:oleObj spid="_x0000_s5" name="" r:id="rId1" imgW="3429000" imgH="3476625" progId="Paint.Picture">
                  <p:embed/>
                </p:oleObj>
              </mc:Choice>
              <mc:Fallback>
                <p:oleObj name="" r:id="rId1" imgW="3429000" imgH="3476625" progId="Paint.Picture">
                  <p:embed/>
                  <p:pic>
                    <p:nvPicPr>
                      <p:cNvPr id="0" name="图片 4"/>
                      <p:cNvPicPr/>
                      <p:nvPr/>
                    </p:nvPicPr>
                    <p:blipFill>
                      <a:blip r:embed="rId2"/>
                      <a:stretch>
                        <a:fillRect/>
                      </a:stretch>
                    </p:blipFill>
                    <p:spPr>
                      <a:xfrm>
                        <a:off x="6934835" y="420370"/>
                        <a:ext cx="3611880" cy="3725545"/>
                      </a:xfrm>
                      <a:prstGeom prst="rect">
                        <a:avLst/>
                      </a:prstGeom>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4" grpId="0" bldLvl="0" animBg="1"/>
      <p:bldP spid="10" grpId="0" bldLvl="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316230" y="-838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5" name="文本框 4"/>
          <p:cNvSpPr txBox="1"/>
          <p:nvPr/>
        </p:nvSpPr>
        <p:spPr>
          <a:xfrm>
            <a:off x="2145030" y="5890260"/>
            <a:ext cx="6878955" cy="521970"/>
          </a:xfrm>
          <a:prstGeom prst="rect">
            <a:avLst/>
          </a:prstGeom>
          <a:noFill/>
        </p:spPr>
        <p:txBody>
          <a:bodyPr wrap="square" rtlCol="0" anchor="t">
            <a:spAutoFit/>
          </a:bodyPr>
          <a:p>
            <a:r>
              <a:rPr lang="zh-CN" altLang="en-US" sz="2800" dirty="0">
                <a:solidFill>
                  <a:schemeClr val="tx1"/>
                </a:solidFill>
                <a:latin typeface="黑体" panose="02010609060101010101" pitchFamily="49" charset="-122"/>
                <a:ea typeface="黑体" panose="02010609060101010101" pitchFamily="49" charset="-122"/>
                <a:sym typeface="+mn-ea"/>
              </a:rPr>
              <a:t>日本外相重光葵代表日本政府签署投降书 </a:t>
            </a:r>
            <a:endParaRPr lang="zh-CN" altLang="en-US" sz="2800" dirty="0">
              <a:solidFill>
                <a:schemeClr val="tx1"/>
              </a:solidFill>
              <a:latin typeface="黑体" panose="02010609060101010101" pitchFamily="49" charset="-122"/>
              <a:ea typeface="黑体" panose="02010609060101010101" pitchFamily="49" charset="-122"/>
              <a:sym typeface="+mn-ea"/>
            </a:endParaRPr>
          </a:p>
        </p:txBody>
      </p:sp>
      <p:sp>
        <p:nvSpPr>
          <p:cNvPr id="22531" name="Rectangle 3"/>
          <p:cNvSpPr>
            <a:spLocks noGrp="1"/>
          </p:cNvSpPr>
          <p:nvPr/>
        </p:nvSpPr>
        <p:spPr>
          <a:xfrm>
            <a:off x="414655" y="568325"/>
            <a:ext cx="8404225" cy="659130"/>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kumimoji="1" sz="3200" kern="1200">
                <a:solidFill>
                  <a:schemeClr val="tx1"/>
                </a:solidFill>
                <a:latin typeface="+mn-lt"/>
                <a:ea typeface="+mn-ea"/>
                <a:cs typeface="宋体" panose="02010600030101010101" pitchFamily="2" charset="-122"/>
              </a:defRPr>
            </a:lvl1pPr>
            <a:lvl2pPr marL="742950" indent="-285750" algn="l" rtl="0" fontAlgn="base">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fontAlgn="base" hangingPunct="1">
              <a:buNone/>
            </a:pPr>
            <a:r>
              <a:rPr lang="en-US" altLang="zh-CN"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1945</a:t>
            </a:r>
            <a:r>
              <a:rPr lang="zh-CN" altLang="en-US"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年</a:t>
            </a:r>
            <a:r>
              <a:rPr lang="en-US" altLang="zh-CN"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9</a:t>
            </a:r>
            <a:r>
              <a:rPr lang="zh-CN" altLang="en-US"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月</a:t>
            </a:r>
            <a:r>
              <a:rPr lang="en-US" altLang="zh-CN"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2</a:t>
            </a:r>
            <a:r>
              <a:rPr lang="zh-CN" altLang="en-US"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日，日本签署投降书，</a:t>
            </a:r>
            <a:r>
              <a:rPr lang="zh-CN" altLang="en-US" b="1" strike="noStrike" noProof="1"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rPr>
              <a:t>二战结束</a:t>
            </a:r>
            <a:endParaRPr lang="zh-CN" altLang="en-US" b="1" strike="noStrike" noProof="1" dirty="0">
              <a:solidFill>
                <a:srgbClr val="00206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cs typeface="黑体" panose="02010609060101010101" pitchFamily="49" charset="-122"/>
            </a:endParaRPr>
          </a:p>
        </p:txBody>
      </p:sp>
      <p:pic>
        <p:nvPicPr>
          <p:cNvPr id="2" name="图片 1"/>
          <p:cNvPicPr>
            <a:picLocks noChangeAspect="1"/>
          </p:cNvPicPr>
          <p:nvPr/>
        </p:nvPicPr>
        <p:blipFill>
          <a:blip r:embed="rId1"/>
          <a:stretch>
            <a:fillRect/>
          </a:stretch>
        </p:blipFill>
        <p:spPr>
          <a:xfrm>
            <a:off x="2385695" y="1227455"/>
            <a:ext cx="5691505" cy="4439285"/>
          </a:xfrm>
          <a:prstGeom prst="rect">
            <a:avLst/>
          </a:prstGeom>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77800" y="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3" name="灯片编号占位符 1"/>
          <p:cNvSpPr/>
          <p:nvPr/>
        </p:nvSpPr>
        <p:spPr>
          <a:xfrm>
            <a:off x="8077200" y="7002145"/>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sz="3200" dirty="0"/>
            </a:fld>
            <a:endParaRPr lang="zh-CN" altLang="en-US" sz="3200" dirty="0">
              <a:ea typeface="宋体" panose="02010600030101010101" pitchFamily="2" charset="-122"/>
            </a:endParaRPr>
          </a:p>
        </p:txBody>
      </p:sp>
      <p:grpSp>
        <p:nvGrpSpPr>
          <p:cNvPr id="232468" name="组合 103445"/>
          <p:cNvGrpSpPr/>
          <p:nvPr/>
        </p:nvGrpSpPr>
        <p:grpSpPr>
          <a:xfrm>
            <a:off x="2336165" y="3203893"/>
            <a:ext cx="522288" cy="398462"/>
            <a:chOff x="2180" y="1267"/>
            <a:chExt cx="1350" cy="1030"/>
          </a:xfrm>
        </p:grpSpPr>
        <p:sp>
          <p:nvSpPr>
            <p:cNvPr id="232469" name="椭圆 103446"/>
            <p:cNvSpPr/>
            <p:nvPr/>
          </p:nvSpPr>
          <p:spPr>
            <a:xfrm>
              <a:off x="2301" y="1267"/>
              <a:ext cx="1021" cy="1030"/>
            </a:xfrm>
            <a:prstGeom prst="ellipse">
              <a:avLst/>
            </a:prstGeom>
            <a:gradFill rotWithShape="0">
              <a:gsLst>
                <a:gs pos="0">
                  <a:srgbClr val="658700"/>
                </a:gs>
                <a:gs pos="50000">
                  <a:schemeClr val="folHlink"/>
                </a:gs>
                <a:gs pos="100000">
                  <a:srgbClr val="658700"/>
                </a:gs>
              </a:gsLst>
              <a:lin ang="2700000" scaled="1"/>
              <a:tileRect/>
            </a:gradFill>
            <a:ln w="28575" cap="flat" cmpd="sng">
              <a:solidFill>
                <a:srgbClr val="EAEAEA"/>
              </a:solidFill>
              <a:prstDash val="solid"/>
              <a:round/>
              <a:headEnd type="none" w="med" len="med"/>
              <a:tailEnd type="none" w="med" len="med"/>
            </a:ln>
          </p:spPr>
          <p:txBody>
            <a:bodyPr anchor="t"/>
            <a:p>
              <a:endParaRPr lang="zh-CN" altLang="en-US" sz="3600">
                <a:latin typeface="微软雅黑" panose="020B0503020204020204" charset="-122"/>
                <a:ea typeface="微软雅黑" panose="020B0503020204020204" charset="-122"/>
              </a:endParaRPr>
            </a:p>
          </p:txBody>
        </p:sp>
        <p:grpSp>
          <p:nvGrpSpPr>
            <p:cNvPr id="232470" name="组合 103447"/>
            <p:cNvGrpSpPr/>
            <p:nvPr/>
          </p:nvGrpSpPr>
          <p:grpSpPr>
            <a:xfrm rot="10082854">
              <a:off x="2180" y="2013"/>
              <a:ext cx="926" cy="237"/>
              <a:chOff x="2598" y="1026"/>
              <a:chExt cx="957" cy="242"/>
            </a:xfrm>
          </p:grpSpPr>
          <p:grpSp>
            <p:nvGrpSpPr>
              <p:cNvPr id="232471" name="组合 103448"/>
              <p:cNvGrpSpPr/>
              <p:nvPr/>
            </p:nvGrpSpPr>
            <p:grpSpPr>
              <a:xfrm rot="-9970459" flipH="1" flipV="1">
                <a:off x="2598" y="1026"/>
                <a:ext cx="957" cy="242"/>
                <a:chOff x="2532" y="1051"/>
                <a:chExt cx="893" cy="246"/>
              </a:xfrm>
            </p:grpSpPr>
            <p:grpSp>
              <p:nvGrpSpPr>
                <p:cNvPr id="232472" name="组合 103449"/>
                <p:cNvGrpSpPr/>
                <p:nvPr/>
              </p:nvGrpSpPr>
              <p:grpSpPr>
                <a:xfrm>
                  <a:off x="2532" y="1051"/>
                  <a:ext cx="743" cy="185"/>
                  <a:chOff x="1565" y="2568"/>
                  <a:chExt cx="1118" cy="279"/>
                </a:xfrm>
              </p:grpSpPr>
              <p:sp>
                <p:nvSpPr>
                  <p:cNvPr id="232473" name="新月形 103450"/>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74" name="新月形 103451"/>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75" name="新月形 103452"/>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76" name="新月形 103453"/>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nvGrpSpPr>
                <p:cNvPr id="232477" name="组合 103454"/>
                <p:cNvGrpSpPr/>
                <p:nvPr/>
              </p:nvGrpSpPr>
              <p:grpSpPr>
                <a:xfrm rot="1353540">
                  <a:off x="2682" y="1111"/>
                  <a:ext cx="743" cy="186"/>
                  <a:chOff x="1565" y="2568"/>
                  <a:chExt cx="1118" cy="279"/>
                </a:xfrm>
              </p:grpSpPr>
              <p:sp>
                <p:nvSpPr>
                  <p:cNvPr id="232478" name="新月形 103455"/>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79" name="新月形 103456"/>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80" name="新月形 103457"/>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81" name="新月形 103458"/>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grpSp>
            <p:nvGrpSpPr>
              <p:cNvPr id="232482" name="组合 103459"/>
              <p:cNvGrpSpPr/>
              <p:nvPr/>
            </p:nvGrpSpPr>
            <p:grpSpPr>
              <a:xfrm rot="-9970459" flipH="1" flipV="1">
                <a:off x="2688" y="1056"/>
                <a:ext cx="784" cy="198"/>
                <a:chOff x="2532" y="1051"/>
                <a:chExt cx="893" cy="246"/>
              </a:xfrm>
            </p:grpSpPr>
            <p:grpSp>
              <p:nvGrpSpPr>
                <p:cNvPr id="232483" name="组合 103460"/>
                <p:cNvGrpSpPr/>
                <p:nvPr/>
              </p:nvGrpSpPr>
              <p:grpSpPr>
                <a:xfrm>
                  <a:off x="2532" y="1051"/>
                  <a:ext cx="743" cy="185"/>
                  <a:chOff x="1565" y="2568"/>
                  <a:chExt cx="1118" cy="279"/>
                </a:xfrm>
              </p:grpSpPr>
              <p:sp>
                <p:nvSpPr>
                  <p:cNvPr id="232484" name="新月形 103461"/>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85" name="新月形 103462"/>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86" name="新月形 103463"/>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87" name="新月形 103464"/>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nvGrpSpPr>
                <p:cNvPr id="232488" name="组合 103465"/>
                <p:cNvGrpSpPr/>
                <p:nvPr/>
              </p:nvGrpSpPr>
              <p:grpSpPr>
                <a:xfrm rot="1353540">
                  <a:off x="2682" y="1111"/>
                  <a:ext cx="743" cy="186"/>
                  <a:chOff x="1565" y="2568"/>
                  <a:chExt cx="1118" cy="279"/>
                </a:xfrm>
              </p:grpSpPr>
              <p:sp>
                <p:nvSpPr>
                  <p:cNvPr id="232489" name="新月形 103466"/>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0" name="新月形 103467"/>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1" name="新月形 103468"/>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2" name="新月形 103469"/>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grpSp>
        <p:grpSp>
          <p:nvGrpSpPr>
            <p:cNvPr id="232493" name="组合 103470"/>
            <p:cNvGrpSpPr/>
            <p:nvPr/>
          </p:nvGrpSpPr>
          <p:grpSpPr>
            <a:xfrm>
              <a:off x="2604" y="1361"/>
              <a:ext cx="926" cy="237"/>
              <a:chOff x="2598" y="1026"/>
              <a:chExt cx="957" cy="242"/>
            </a:xfrm>
          </p:grpSpPr>
          <p:grpSp>
            <p:nvGrpSpPr>
              <p:cNvPr id="232494" name="组合 103471"/>
              <p:cNvGrpSpPr/>
              <p:nvPr/>
            </p:nvGrpSpPr>
            <p:grpSpPr>
              <a:xfrm rot="-9970459" flipH="1" flipV="1">
                <a:off x="2598" y="1026"/>
                <a:ext cx="957" cy="242"/>
                <a:chOff x="2532" y="1051"/>
                <a:chExt cx="893" cy="246"/>
              </a:xfrm>
            </p:grpSpPr>
            <p:grpSp>
              <p:nvGrpSpPr>
                <p:cNvPr id="232495" name="组合 103472"/>
                <p:cNvGrpSpPr/>
                <p:nvPr/>
              </p:nvGrpSpPr>
              <p:grpSpPr>
                <a:xfrm>
                  <a:off x="2532" y="1051"/>
                  <a:ext cx="743" cy="185"/>
                  <a:chOff x="1565" y="2568"/>
                  <a:chExt cx="1118" cy="279"/>
                </a:xfrm>
              </p:grpSpPr>
              <p:sp>
                <p:nvSpPr>
                  <p:cNvPr id="232496" name="新月形 103473"/>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7" name="新月形 103474"/>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8" name="新月形 103475"/>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499" name="新月形 103476"/>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nvGrpSpPr>
                <p:cNvPr id="232500" name="组合 103477"/>
                <p:cNvGrpSpPr/>
                <p:nvPr/>
              </p:nvGrpSpPr>
              <p:grpSpPr>
                <a:xfrm rot="1353540">
                  <a:off x="2682" y="1111"/>
                  <a:ext cx="743" cy="186"/>
                  <a:chOff x="1565" y="2568"/>
                  <a:chExt cx="1118" cy="279"/>
                </a:xfrm>
              </p:grpSpPr>
              <p:sp>
                <p:nvSpPr>
                  <p:cNvPr id="232501" name="新月形 103478"/>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02" name="新月形 103479"/>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03" name="新月形 103480"/>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04" name="新月形 103481"/>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grpSp>
            <p:nvGrpSpPr>
              <p:cNvPr id="232505" name="组合 103482"/>
              <p:cNvGrpSpPr/>
              <p:nvPr/>
            </p:nvGrpSpPr>
            <p:grpSpPr>
              <a:xfrm rot="-9970459" flipH="1" flipV="1">
                <a:off x="2688" y="1056"/>
                <a:ext cx="784" cy="198"/>
                <a:chOff x="2532" y="1051"/>
                <a:chExt cx="893" cy="246"/>
              </a:xfrm>
            </p:grpSpPr>
            <p:grpSp>
              <p:nvGrpSpPr>
                <p:cNvPr id="232506" name="组合 103483"/>
                <p:cNvGrpSpPr/>
                <p:nvPr/>
              </p:nvGrpSpPr>
              <p:grpSpPr>
                <a:xfrm>
                  <a:off x="2532" y="1051"/>
                  <a:ext cx="743" cy="185"/>
                  <a:chOff x="1565" y="2568"/>
                  <a:chExt cx="1118" cy="279"/>
                </a:xfrm>
              </p:grpSpPr>
              <p:sp>
                <p:nvSpPr>
                  <p:cNvPr id="232507" name="新月形 103484"/>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08" name="新月形 103485"/>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09" name="新月形 103486"/>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10" name="新月形 103487"/>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nvGrpSpPr>
                <p:cNvPr id="232511" name="组合 103488"/>
                <p:cNvGrpSpPr/>
                <p:nvPr/>
              </p:nvGrpSpPr>
              <p:grpSpPr>
                <a:xfrm rot="1353540">
                  <a:off x="2682" y="1111"/>
                  <a:ext cx="743" cy="186"/>
                  <a:chOff x="1565" y="2568"/>
                  <a:chExt cx="1118" cy="279"/>
                </a:xfrm>
              </p:grpSpPr>
              <p:sp>
                <p:nvSpPr>
                  <p:cNvPr id="232512" name="新月形 103489"/>
                  <p:cNvSpPr/>
                  <p:nvPr/>
                </p:nvSpPr>
                <p:spPr>
                  <a:xfrm rot="5263130">
                    <a:off x="1857"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13" name="新月形 103490"/>
                  <p:cNvSpPr/>
                  <p:nvPr/>
                </p:nvSpPr>
                <p:spPr>
                  <a:xfrm rot="6078281">
                    <a:off x="1993" y="2271"/>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14" name="新月形 103491"/>
                  <p:cNvSpPr/>
                  <p:nvPr/>
                </p:nvSpPr>
                <p:spPr>
                  <a:xfrm rot="6373927">
                    <a:off x="2069" y="229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sp>
                <p:nvSpPr>
                  <p:cNvPr id="232515" name="新月形 103492"/>
                  <p:cNvSpPr/>
                  <p:nvPr/>
                </p:nvSpPr>
                <p:spPr>
                  <a:xfrm rot="6906312">
                    <a:off x="2159" y="2323"/>
                    <a:ext cx="227" cy="816"/>
                  </a:xfrm>
                  <a:prstGeom prst="moon">
                    <a:avLst>
                      <a:gd name="adj" fmla="val 49773"/>
                    </a:avLst>
                  </a:prstGeom>
                  <a:solidFill>
                    <a:srgbClr val="FFFFFF">
                      <a:alpha val="3999"/>
                    </a:srgbClr>
                  </a:solidFill>
                  <a:ln w="9525">
                    <a:noFill/>
                  </a:ln>
                </p:spPr>
                <p:txBody>
                  <a:bodyPr anchor="t"/>
                  <a:p>
                    <a:endParaRPr lang="zh-CN" altLang="en-US" sz="3600">
                      <a:latin typeface="微软雅黑" panose="020B0503020204020204" charset="-122"/>
                      <a:ea typeface="微软雅黑" panose="020B0503020204020204" charset="-122"/>
                    </a:endParaRPr>
                  </a:p>
                </p:txBody>
              </p:sp>
            </p:grpSp>
          </p:grpSp>
        </p:grpSp>
      </p:grpSp>
      <p:cxnSp>
        <p:nvCxnSpPr>
          <p:cNvPr id="232516" name="肘形连接符 103493"/>
          <p:cNvCxnSpPr/>
          <p:nvPr/>
        </p:nvCxnSpPr>
        <p:spPr>
          <a:xfrm rot="16200000">
            <a:off x="1741170" y="1664970"/>
            <a:ext cx="2302510" cy="649605"/>
          </a:xfrm>
          <a:prstGeom prst="bentConnector3">
            <a:avLst>
              <a:gd name="adj1" fmla="val 99186"/>
            </a:avLst>
          </a:prstGeom>
          <a:ln w="19050" cap="flat" cmpd="sng">
            <a:solidFill>
              <a:schemeClr val="tx1"/>
            </a:solidFill>
            <a:prstDash val="solid"/>
            <a:miter/>
            <a:headEnd type="none" w="med" len="med"/>
            <a:tailEnd type="triangle" w="med" len="med"/>
          </a:ln>
        </p:spPr>
      </p:cxnSp>
      <p:cxnSp>
        <p:nvCxnSpPr>
          <p:cNvPr id="232517" name="肘形连接符 103494"/>
          <p:cNvCxnSpPr>
            <a:stCxn id="232492" idx="2"/>
            <a:endCxn id="26" idx="1"/>
          </p:cNvCxnSpPr>
          <p:nvPr/>
        </p:nvCxnSpPr>
        <p:spPr>
          <a:xfrm rot="5400000" flipV="1">
            <a:off x="1875790" y="4222750"/>
            <a:ext cx="2159635" cy="836295"/>
          </a:xfrm>
          <a:prstGeom prst="bentConnector2">
            <a:avLst/>
          </a:prstGeom>
          <a:ln w="19050" cap="flat" cmpd="sng">
            <a:solidFill>
              <a:schemeClr val="tx1"/>
            </a:solidFill>
            <a:prstDash val="solid"/>
            <a:miter/>
            <a:headEnd type="none" w="med" len="med"/>
            <a:tailEnd type="triangle" w="med" len="med"/>
          </a:ln>
        </p:spPr>
      </p:cxnSp>
      <p:grpSp>
        <p:nvGrpSpPr>
          <p:cNvPr id="232519" name="组合 103496"/>
          <p:cNvGrpSpPr/>
          <p:nvPr/>
        </p:nvGrpSpPr>
        <p:grpSpPr>
          <a:xfrm>
            <a:off x="3315335" y="692150"/>
            <a:ext cx="6894830" cy="703580"/>
            <a:chOff x="2289" y="1260"/>
            <a:chExt cx="1335" cy="672"/>
          </a:xfrm>
        </p:grpSpPr>
        <p:sp>
          <p:nvSpPr>
            <p:cNvPr id="232520" name="圆角矩形 103497"/>
            <p:cNvSpPr/>
            <p:nvPr/>
          </p:nvSpPr>
          <p:spPr>
            <a:xfrm>
              <a:off x="2289" y="1260"/>
              <a:ext cx="1335" cy="672"/>
            </a:xfrm>
            <a:prstGeom prst="roundRect">
              <a:avLst>
                <a:gd name="adj" fmla="val 11921"/>
              </a:avLst>
            </a:prstGeom>
            <a:gradFill rotWithShape="1">
              <a:gsLst>
                <a:gs pos="0">
                  <a:schemeClr val="accent2"/>
                </a:gs>
                <a:gs pos="100000">
                  <a:srgbClr val="00B0F0"/>
                </a:gs>
              </a:gsLst>
              <a:lin ang="5400000" scaled="1"/>
              <a:tileRect/>
            </a:grad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anchor="t"/>
            <a:p>
              <a:endParaRPr lang="zh-CN" altLang="en-US" sz="3200">
                <a:latin typeface="Arial" panose="020B0604020202020204" pitchFamily="34" charset="0"/>
                <a:ea typeface="宋体" panose="02010600030101010101" pitchFamily="2" charset="-122"/>
              </a:endParaRPr>
            </a:p>
          </p:txBody>
        </p:sp>
        <p:pic>
          <p:nvPicPr>
            <p:cNvPr id="232521" name="图片 103498" descr="Picture4"/>
            <p:cNvPicPr>
              <a:picLocks noChangeAspect="1"/>
            </p:cNvPicPr>
            <p:nvPr/>
          </p:nvPicPr>
          <p:blipFill>
            <a:blip r:embed="rId1"/>
            <a:stretch>
              <a:fillRect/>
            </a:stretch>
          </p:blipFill>
          <p:spPr>
            <a:xfrm>
              <a:off x="2313" y="1280"/>
              <a:ext cx="386" cy="424"/>
            </a:xfrm>
            <a:prstGeom prst="rect">
              <a:avLst/>
            </a:prstGeom>
            <a:noFill/>
            <a:ln w="9525">
              <a:noFill/>
            </a:ln>
          </p:spPr>
        </p:pic>
      </p:grpSp>
      <p:grpSp>
        <p:nvGrpSpPr>
          <p:cNvPr id="232522" name="组合 103499"/>
          <p:cNvGrpSpPr/>
          <p:nvPr/>
        </p:nvGrpSpPr>
        <p:grpSpPr>
          <a:xfrm>
            <a:off x="3259455" y="1655445"/>
            <a:ext cx="6951980" cy="777875"/>
            <a:chOff x="2291" y="2228"/>
            <a:chExt cx="1335" cy="672"/>
          </a:xfrm>
          <a:gradFill>
            <a:gsLst>
              <a:gs pos="43000">
                <a:schemeClr val="accent2"/>
              </a:gs>
              <a:gs pos="86000">
                <a:schemeClr val="bg2">
                  <a:lumMod val="20000"/>
                  <a:lumOff val="80000"/>
                </a:schemeClr>
              </a:gs>
            </a:gsLst>
            <a:lin ang="5400000" scaled="0"/>
          </a:gradFill>
        </p:grpSpPr>
        <p:sp>
          <p:nvSpPr>
            <p:cNvPr id="232523" name="圆角矩形 103500"/>
            <p:cNvSpPr/>
            <p:nvPr/>
          </p:nvSpPr>
          <p:spPr>
            <a:xfrm>
              <a:off x="2291" y="2228"/>
              <a:ext cx="1335" cy="672"/>
            </a:xfrm>
            <a:prstGeom prst="roundRect">
              <a:avLst>
                <a:gd name="adj" fmla="val 11921"/>
              </a:avLst>
            </a:prstGeom>
            <a:grp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anchor="t"/>
            <a:p>
              <a:endParaRPr lang="zh-CN" altLang="en-US" sz="3200">
                <a:latin typeface="Arial" panose="020B0604020202020204" pitchFamily="34" charset="0"/>
                <a:ea typeface="宋体" panose="02010600030101010101" pitchFamily="2" charset="-122"/>
              </a:endParaRPr>
            </a:p>
          </p:txBody>
        </p:sp>
        <p:pic>
          <p:nvPicPr>
            <p:cNvPr id="232524" name="图片 103501" descr="Picture4"/>
            <p:cNvPicPr>
              <a:picLocks noChangeAspect="1"/>
            </p:cNvPicPr>
            <p:nvPr/>
          </p:nvPicPr>
          <p:blipFill>
            <a:blip r:embed="rId1"/>
            <a:stretch>
              <a:fillRect/>
            </a:stretch>
          </p:blipFill>
          <p:spPr>
            <a:xfrm>
              <a:off x="2313" y="2250"/>
              <a:ext cx="386" cy="424"/>
            </a:xfrm>
            <a:prstGeom prst="rect">
              <a:avLst/>
            </a:prstGeom>
            <a:grpFill/>
            <a:ln w="9525">
              <a:noFill/>
            </a:ln>
          </p:spPr>
        </p:pic>
      </p:grpSp>
      <p:grpSp>
        <p:nvGrpSpPr>
          <p:cNvPr id="232525" name="组合 103502"/>
          <p:cNvGrpSpPr/>
          <p:nvPr/>
        </p:nvGrpSpPr>
        <p:grpSpPr>
          <a:xfrm>
            <a:off x="3262630" y="2708275"/>
            <a:ext cx="6948170" cy="749935"/>
            <a:chOff x="2293" y="3198"/>
            <a:chExt cx="1335" cy="672"/>
          </a:xfrm>
          <a:solidFill>
            <a:srgbClr val="95A3C6">
              <a:alpha val="86000"/>
            </a:srgbClr>
          </a:solidFill>
        </p:grpSpPr>
        <p:sp>
          <p:nvSpPr>
            <p:cNvPr id="232526" name="圆角矩形 103503"/>
            <p:cNvSpPr/>
            <p:nvPr/>
          </p:nvSpPr>
          <p:spPr>
            <a:xfrm>
              <a:off x="2293" y="3198"/>
              <a:ext cx="1335" cy="672"/>
            </a:xfrm>
            <a:prstGeom prst="roundRect">
              <a:avLst>
                <a:gd name="adj" fmla="val 11921"/>
              </a:avLst>
            </a:prstGeom>
            <a:grp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anchor="t"/>
            <a:p>
              <a:endParaRPr lang="zh-CN" altLang="en-US" sz="3200">
                <a:latin typeface="Arial" panose="020B0604020202020204" pitchFamily="34" charset="0"/>
                <a:ea typeface="宋体" panose="02010600030101010101" pitchFamily="2" charset="-122"/>
              </a:endParaRPr>
            </a:p>
          </p:txBody>
        </p:sp>
        <p:pic>
          <p:nvPicPr>
            <p:cNvPr id="232527" name="图片 103504" descr="Picture4"/>
            <p:cNvPicPr>
              <a:picLocks noChangeAspect="1"/>
            </p:cNvPicPr>
            <p:nvPr/>
          </p:nvPicPr>
          <p:blipFill>
            <a:blip r:embed="rId1"/>
            <a:stretch>
              <a:fillRect/>
            </a:stretch>
          </p:blipFill>
          <p:spPr>
            <a:xfrm>
              <a:off x="2313" y="3216"/>
              <a:ext cx="386" cy="424"/>
            </a:xfrm>
            <a:prstGeom prst="rect">
              <a:avLst/>
            </a:prstGeom>
            <a:grpFill/>
            <a:ln w="9525">
              <a:noFill/>
            </a:ln>
          </p:spPr>
        </p:pic>
      </p:grpSp>
      <p:sp>
        <p:nvSpPr>
          <p:cNvPr id="232528" name="矩形 103505"/>
          <p:cNvSpPr/>
          <p:nvPr/>
        </p:nvSpPr>
        <p:spPr>
          <a:xfrm>
            <a:off x="3315335" y="692150"/>
            <a:ext cx="6694805" cy="583565"/>
          </a:xfrm>
          <a:prstGeom prst="rect">
            <a:avLst/>
          </a:prstGeom>
          <a:noFill/>
          <a:ln w="9525">
            <a:noFill/>
          </a:ln>
        </p:spPr>
        <p:txBody>
          <a:bodyPr wrap="square" anchor="t">
            <a:spAutoFit/>
          </a:bodyPr>
          <a:p>
            <a:pPr algn="ctr"/>
            <a:r>
              <a:rPr sz="3200" b="1">
                <a:solidFill>
                  <a:srgbClr val="FFFFFF"/>
                </a:solidFill>
                <a:latin typeface="Arial" panose="020B0604020202020204" pitchFamily="34" charset="0"/>
                <a:ea typeface="宋体" panose="02010600030101010101" pitchFamily="2" charset="-122"/>
              </a:rPr>
              <a:t>热爱和平、反对战争</a:t>
            </a:r>
            <a:endParaRPr sz="3200" b="1">
              <a:solidFill>
                <a:srgbClr val="FFFFFF"/>
              </a:solidFill>
              <a:latin typeface="Arial" panose="020B0604020202020204" pitchFamily="34" charset="0"/>
              <a:ea typeface="宋体" panose="02010600030101010101" pitchFamily="2" charset="-122"/>
            </a:endParaRPr>
          </a:p>
        </p:txBody>
      </p:sp>
      <p:sp>
        <p:nvSpPr>
          <p:cNvPr id="232529" name="矩形 103506"/>
          <p:cNvSpPr/>
          <p:nvPr/>
        </p:nvSpPr>
        <p:spPr>
          <a:xfrm>
            <a:off x="3328670" y="2821940"/>
            <a:ext cx="7005955" cy="583565"/>
          </a:xfrm>
          <a:prstGeom prst="rect">
            <a:avLst/>
          </a:prstGeom>
          <a:noFill/>
          <a:ln w="9525">
            <a:noFill/>
          </a:ln>
        </p:spPr>
        <p:txBody>
          <a:bodyPr wrap="square" anchor="t">
            <a:spAutoFit/>
          </a:bodyPr>
          <a:p>
            <a:pPr algn="ctr"/>
            <a:r>
              <a:rPr lang="en-US" altLang="zh-CN" sz="3200" b="1">
                <a:solidFill>
                  <a:srgbClr val="FFFFFF"/>
                </a:solidFill>
                <a:latin typeface="Arial" panose="020B0604020202020204" pitchFamily="34" charset="0"/>
                <a:ea typeface="宋体" panose="02010600030101010101" pitchFamily="2" charset="-122"/>
              </a:rPr>
              <a:t>反对霸权主义和强权政治</a:t>
            </a:r>
            <a:endParaRPr lang="en-US" altLang="zh-CN" sz="3200" b="1">
              <a:solidFill>
                <a:srgbClr val="FFFFFF"/>
              </a:solidFill>
              <a:latin typeface="Arial" panose="020B0604020202020204" pitchFamily="34" charset="0"/>
              <a:ea typeface="宋体" panose="02010600030101010101" pitchFamily="2" charset="-122"/>
            </a:endParaRPr>
          </a:p>
        </p:txBody>
      </p:sp>
      <p:sp>
        <p:nvSpPr>
          <p:cNvPr id="232531" name="矩形 103508"/>
          <p:cNvSpPr/>
          <p:nvPr/>
        </p:nvSpPr>
        <p:spPr>
          <a:xfrm>
            <a:off x="1650365" y="1440815"/>
            <a:ext cx="809625" cy="3969385"/>
          </a:xfrm>
          <a:prstGeom prst="rect">
            <a:avLst/>
          </a:prstGeom>
          <a:noFill/>
          <a:ln w="9525">
            <a:noFill/>
          </a:ln>
        </p:spPr>
        <p:txBody>
          <a:bodyPr wrap="square" anchor="t">
            <a:spAutoFit/>
          </a:bodyPr>
          <a:p>
            <a:pPr algn="ctr"/>
            <a:r>
              <a:rPr lang="zh-CN" altLang="en-US" sz="3600">
                <a:latin typeface="微软雅黑" panose="020B0503020204020204" charset="-122"/>
                <a:ea typeface="微软雅黑" panose="020B0503020204020204" charset="-122"/>
                <a:cs typeface="微软雅黑" panose="020B0503020204020204" charset="-122"/>
              </a:rPr>
              <a:t>二战的</a:t>
            </a:r>
            <a:r>
              <a:rPr lang="en-US" altLang="zh-CN" sz="3600">
                <a:latin typeface="微软雅黑" panose="020B0503020204020204" charset="-122"/>
                <a:ea typeface="微软雅黑" panose="020B0503020204020204" charset="-122"/>
                <a:cs typeface="微软雅黑" panose="020B0503020204020204" charset="-122"/>
              </a:rPr>
              <a:t>历史启示</a:t>
            </a:r>
            <a:endParaRPr lang="en-US" altLang="zh-CN" sz="3600">
              <a:latin typeface="微软雅黑" panose="020B0503020204020204" charset="-122"/>
              <a:ea typeface="微软雅黑" panose="020B0503020204020204" charset="-122"/>
              <a:cs typeface="微软雅黑" panose="020B0503020204020204" charset="-122"/>
            </a:endParaRPr>
          </a:p>
        </p:txBody>
      </p:sp>
      <p:grpSp>
        <p:nvGrpSpPr>
          <p:cNvPr id="15" name="组合 103499"/>
          <p:cNvGrpSpPr/>
          <p:nvPr/>
        </p:nvGrpSpPr>
        <p:grpSpPr>
          <a:xfrm>
            <a:off x="3386455" y="3943350"/>
            <a:ext cx="6951980" cy="792480"/>
            <a:chOff x="2291" y="2228"/>
            <a:chExt cx="1335" cy="672"/>
          </a:xfrm>
          <a:gradFill>
            <a:gsLst>
              <a:gs pos="43000">
                <a:schemeClr val="accent2"/>
              </a:gs>
              <a:gs pos="86000">
                <a:schemeClr val="bg2">
                  <a:lumMod val="20000"/>
                  <a:lumOff val="80000"/>
                </a:schemeClr>
              </a:gs>
            </a:gsLst>
            <a:lin ang="5400000" scaled="0"/>
          </a:gradFill>
        </p:grpSpPr>
        <p:sp>
          <p:nvSpPr>
            <p:cNvPr id="16" name="圆角矩形 103500"/>
            <p:cNvSpPr/>
            <p:nvPr/>
          </p:nvSpPr>
          <p:spPr>
            <a:xfrm>
              <a:off x="2291" y="2228"/>
              <a:ext cx="1335" cy="672"/>
            </a:xfrm>
            <a:prstGeom prst="roundRect">
              <a:avLst>
                <a:gd name="adj" fmla="val 11921"/>
              </a:avLst>
            </a:prstGeom>
            <a:grp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anchor="t"/>
            <a:p>
              <a:endParaRPr lang="zh-CN" altLang="en-US" sz="3200">
                <a:latin typeface="Arial" panose="020B0604020202020204" pitchFamily="34" charset="0"/>
                <a:ea typeface="宋体" panose="02010600030101010101" pitchFamily="2" charset="-122"/>
              </a:endParaRPr>
            </a:p>
          </p:txBody>
        </p:sp>
        <p:pic>
          <p:nvPicPr>
            <p:cNvPr id="18" name="图片 103501" descr="Picture4"/>
            <p:cNvPicPr>
              <a:picLocks noChangeAspect="1"/>
            </p:cNvPicPr>
            <p:nvPr/>
          </p:nvPicPr>
          <p:blipFill>
            <a:blip r:embed="rId1"/>
            <a:stretch>
              <a:fillRect/>
            </a:stretch>
          </p:blipFill>
          <p:spPr>
            <a:xfrm>
              <a:off x="2313" y="2250"/>
              <a:ext cx="386" cy="424"/>
            </a:xfrm>
            <a:prstGeom prst="rect">
              <a:avLst/>
            </a:prstGeom>
            <a:grpFill/>
            <a:ln w="9525">
              <a:noFill/>
            </a:ln>
          </p:spPr>
        </p:pic>
      </p:grpSp>
      <p:grpSp>
        <p:nvGrpSpPr>
          <p:cNvPr id="19" name="组合 103502"/>
          <p:cNvGrpSpPr/>
          <p:nvPr/>
        </p:nvGrpSpPr>
        <p:grpSpPr>
          <a:xfrm>
            <a:off x="3357245" y="5323840"/>
            <a:ext cx="6948170" cy="731520"/>
            <a:chOff x="2293" y="3198"/>
            <a:chExt cx="1335" cy="672"/>
          </a:xfrm>
          <a:solidFill>
            <a:srgbClr val="95A3C6">
              <a:alpha val="86000"/>
            </a:srgbClr>
          </a:solidFill>
        </p:grpSpPr>
        <p:sp>
          <p:nvSpPr>
            <p:cNvPr id="24" name="圆角矩形 103503"/>
            <p:cNvSpPr/>
            <p:nvPr/>
          </p:nvSpPr>
          <p:spPr>
            <a:xfrm>
              <a:off x="2293" y="3198"/>
              <a:ext cx="1335" cy="672"/>
            </a:xfrm>
            <a:prstGeom prst="roundRect">
              <a:avLst>
                <a:gd name="adj" fmla="val 11921"/>
              </a:avLst>
            </a:prstGeom>
            <a:grpFill/>
            <a:ln w="25400" cap="flat" cmpd="sng">
              <a:solidFill>
                <a:srgbClr val="FEFEFE"/>
              </a:solidFill>
              <a:prstDash val="solid"/>
              <a:round/>
              <a:headEnd type="none" w="med" len="med"/>
              <a:tailEnd type="none" w="med" len="med"/>
            </a:ln>
            <a:effectLst>
              <a:outerShdw dist="53882" dir="2699999" algn="ctr" rotWithShape="0">
                <a:srgbClr val="000000">
                  <a:alpha val="50000"/>
                </a:srgbClr>
              </a:outerShdw>
            </a:effectLst>
          </p:spPr>
          <p:txBody>
            <a:bodyPr anchor="t"/>
            <a:p>
              <a:endParaRPr lang="zh-CN" altLang="en-US" sz="3200">
                <a:latin typeface="Arial" panose="020B0604020202020204" pitchFamily="34" charset="0"/>
                <a:ea typeface="宋体" panose="02010600030101010101" pitchFamily="2" charset="-122"/>
              </a:endParaRPr>
            </a:p>
          </p:txBody>
        </p:sp>
        <p:pic>
          <p:nvPicPr>
            <p:cNvPr id="25" name="图片 103504" descr="Picture4"/>
            <p:cNvPicPr>
              <a:picLocks noChangeAspect="1"/>
            </p:cNvPicPr>
            <p:nvPr/>
          </p:nvPicPr>
          <p:blipFill>
            <a:blip r:embed="rId1"/>
            <a:stretch>
              <a:fillRect/>
            </a:stretch>
          </p:blipFill>
          <p:spPr>
            <a:xfrm>
              <a:off x="2313" y="3216"/>
              <a:ext cx="386" cy="424"/>
            </a:xfrm>
            <a:prstGeom prst="rect">
              <a:avLst/>
            </a:prstGeom>
            <a:grpFill/>
            <a:ln w="9525">
              <a:noFill/>
            </a:ln>
          </p:spPr>
        </p:pic>
      </p:grpSp>
      <p:sp>
        <p:nvSpPr>
          <p:cNvPr id="26" name="矩形 103506"/>
          <p:cNvSpPr/>
          <p:nvPr/>
        </p:nvSpPr>
        <p:spPr>
          <a:xfrm>
            <a:off x="3373755" y="5428615"/>
            <a:ext cx="7081520" cy="583565"/>
          </a:xfrm>
          <a:prstGeom prst="rect">
            <a:avLst/>
          </a:prstGeom>
          <a:noFill/>
          <a:ln w="9525">
            <a:noFill/>
          </a:ln>
        </p:spPr>
        <p:txBody>
          <a:bodyPr wrap="square" anchor="t">
            <a:spAutoFit/>
          </a:bodyPr>
          <a:p>
            <a:pPr algn="ctr"/>
            <a:r>
              <a:rPr lang="en-US" altLang="zh-CN" sz="3200" b="1">
                <a:solidFill>
                  <a:srgbClr val="FFFFFF"/>
                </a:solidFill>
                <a:latin typeface="Arial" panose="020B0604020202020204" pitchFamily="34" charset="0"/>
                <a:ea typeface="宋体" panose="02010600030101010101" pitchFamily="2" charset="-122"/>
              </a:rPr>
              <a:t>国家间互相尊重，和平共处；</a:t>
            </a:r>
            <a:endParaRPr lang="en-US" altLang="zh-CN" sz="3200" b="1">
              <a:solidFill>
                <a:srgbClr val="FFFFFF"/>
              </a:solidFill>
              <a:latin typeface="Arial" panose="020B0604020202020204" pitchFamily="34" charset="0"/>
              <a:ea typeface="宋体" panose="02010600030101010101" pitchFamily="2" charset="-122"/>
            </a:endParaRPr>
          </a:p>
        </p:txBody>
      </p:sp>
      <p:sp>
        <p:nvSpPr>
          <p:cNvPr id="27" name="矩形 103506"/>
          <p:cNvSpPr/>
          <p:nvPr/>
        </p:nvSpPr>
        <p:spPr>
          <a:xfrm>
            <a:off x="3455670" y="1729105"/>
            <a:ext cx="7005955" cy="583565"/>
          </a:xfrm>
          <a:prstGeom prst="rect">
            <a:avLst/>
          </a:prstGeom>
          <a:noFill/>
          <a:ln w="9525">
            <a:noFill/>
          </a:ln>
        </p:spPr>
        <p:txBody>
          <a:bodyPr wrap="square" anchor="t">
            <a:spAutoFit/>
          </a:bodyPr>
          <a:p>
            <a:pPr algn="ctr"/>
            <a:r>
              <a:rPr lang="en-US" altLang="zh-CN" sz="3200" b="1">
                <a:solidFill>
                  <a:srgbClr val="FFFFFF"/>
                </a:solidFill>
                <a:latin typeface="Arial" panose="020B0604020202020204" pitchFamily="34" charset="0"/>
                <a:ea typeface="宋体" panose="02010600030101010101" pitchFamily="2" charset="-122"/>
              </a:rPr>
              <a:t>警惕法西斯主义、军国主义死灰</a:t>
            </a:r>
            <a:endParaRPr lang="en-US" altLang="zh-CN" sz="3200" b="1">
              <a:solidFill>
                <a:srgbClr val="FFFFFF"/>
              </a:solidFill>
              <a:latin typeface="Arial" panose="020B0604020202020204" pitchFamily="34" charset="0"/>
              <a:ea typeface="宋体" panose="02010600030101010101" pitchFamily="2" charset="-122"/>
            </a:endParaRPr>
          </a:p>
        </p:txBody>
      </p:sp>
      <p:sp>
        <p:nvSpPr>
          <p:cNvPr id="28" name="矩形 103506"/>
          <p:cNvSpPr/>
          <p:nvPr/>
        </p:nvSpPr>
        <p:spPr>
          <a:xfrm>
            <a:off x="3500755" y="4051300"/>
            <a:ext cx="7005955" cy="583565"/>
          </a:xfrm>
          <a:prstGeom prst="rect">
            <a:avLst/>
          </a:prstGeom>
          <a:noFill/>
          <a:ln w="9525">
            <a:noFill/>
          </a:ln>
        </p:spPr>
        <p:txBody>
          <a:bodyPr wrap="square" anchor="t">
            <a:spAutoFit/>
          </a:bodyPr>
          <a:p>
            <a:pPr algn="ctr"/>
            <a:r>
              <a:rPr lang="en-US" altLang="zh-CN" sz="3200" b="1">
                <a:solidFill>
                  <a:srgbClr val="FFFFFF"/>
                </a:solidFill>
                <a:latin typeface="Arial" panose="020B0604020202020204" pitchFamily="34" charset="0"/>
                <a:ea typeface="宋体" panose="02010600030101010101" pitchFamily="2" charset="-122"/>
              </a:rPr>
              <a:t>加强国际合作，共同发展</a:t>
            </a:r>
            <a:endParaRPr lang="en-US" altLang="zh-CN" sz="3200" b="1">
              <a:solidFill>
                <a:srgbClr val="FFFFFF"/>
              </a:solidFill>
              <a:latin typeface="Arial" panose="020B0604020202020204" pitchFamily="34" charset="0"/>
              <a:ea typeface="宋体" panose="02010600030101010101" pitchFamily="2" charset="-122"/>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5" name="文本框 4"/>
          <p:cNvSpPr txBox="1"/>
          <p:nvPr/>
        </p:nvSpPr>
        <p:spPr>
          <a:xfrm>
            <a:off x="207010" y="-8890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课堂小结</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pic>
        <p:nvPicPr>
          <p:cNvPr id="2" name="图片 1"/>
          <p:cNvPicPr>
            <a:picLocks noChangeAspect="1"/>
          </p:cNvPicPr>
          <p:nvPr/>
        </p:nvPicPr>
        <p:blipFill>
          <a:blip r:embed="rId1"/>
          <a:stretch>
            <a:fillRect/>
          </a:stretch>
        </p:blipFill>
        <p:spPr>
          <a:xfrm>
            <a:off x="207010" y="626110"/>
            <a:ext cx="11403965" cy="5606415"/>
          </a:xfrm>
          <a:prstGeom prst="rect">
            <a:avLst/>
          </a:prstGeom>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48844" name="TextBox 28"/>
          <p:cNvSpPr/>
          <p:nvPr/>
        </p:nvSpPr>
        <p:spPr>
          <a:xfrm>
            <a:off x="8292465" y="360045"/>
            <a:ext cx="953770" cy="460375"/>
          </a:xfrm>
          <a:prstGeom prst="rect">
            <a:avLst/>
          </a:prstGeom>
          <a:noFill/>
          <a:ln w="9525">
            <a:noFill/>
          </a:ln>
        </p:spPr>
        <p:txBody>
          <a:bodyPr wrap="square">
            <a:spAutoFit/>
          </a:bodyPr>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18-1</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62481" name="圆角矩形 270353"/>
          <p:cNvSpPr/>
          <p:nvPr/>
        </p:nvSpPr>
        <p:spPr>
          <a:xfrm>
            <a:off x="603885" y="819785"/>
            <a:ext cx="10823575" cy="5329555"/>
          </a:xfrm>
          <a:prstGeom prst="roundRect">
            <a:avLst>
              <a:gd name="adj" fmla="val 16667"/>
            </a:avLst>
          </a:prstGeom>
          <a:solidFill>
            <a:srgbClr val="F9FBFA"/>
          </a:solidFill>
          <a:ln w="28575" cap="flat" cmpd="sng">
            <a:solidFill>
              <a:schemeClr val="bg2">
                <a:lumMod val="20000"/>
                <a:lumOff val="80000"/>
              </a:schemeClr>
            </a:solidFill>
            <a:prstDash val="solid"/>
            <a:round/>
            <a:headEnd type="none" w="med" len="med"/>
            <a:tailEnd type="none" w="med" len="med"/>
          </a:ln>
          <a:effectLst>
            <a:outerShdw dist="35921" dir="2699999" algn="ctr" rotWithShape="0">
              <a:schemeClr val="bg2"/>
            </a:outerShdw>
          </a:effectLst>
        </p:spPr>
        <p:txBody>
          <a:bodyPr anchor="t"/>
          <a:p>
            <a:pPr>
              <a:lnSpc>
                <a:spcPct val="150000"/>
              </a:lnSpc>
            </a:pPr>
            <a:r>
              <a:rPr sz="3200" b="1">
                <a:latin typeface="仿宋" panose="02010609060101010101" charset="-122"/>
                <a:ea typeface="仿宋" panose="02010609060101010101" charset="-122"/>
                <a:cs typeface="仿宋" panose="02010609060101010101" charset="-122"/>
              </a:rPr>
              <a:t>1.第二次世界大战中被打败的三个法西斯国家是</a:t>
            </a:r>
            <a:endParaRPr sz="3200" b="1">
              <a:latin typeface="仿宋" panose="02010609060101010101" charset="-122"/>
              <a:ea typeface="仿宋" panose="02010609060101010101" charset="-122"/>
              <a:cs typeface="仿宋" panose="02010609060101010101" charset="-122"/>
            </a:endParaRPr>
          </a:p>
          <a:p>
            <a:pPr>
              <a:lnSpc>
                <a:spcPct val="150000"/>
              </a:lnSpc>
            </a:pPr>
            <a:r>
              <a:rPr sz="3200" b="1">
                <a:latin typeface="仿宋" panose="02010609060101010101" charset="-122"/>
                <a:ea typeface="仿宋" panose="02010609060101010101" charset="-122"/>
                <a:cs typeface="仿宋" panose="02010609060101010101" charset="-122"/>
              </a:rPr>
              <a:t>A.英法俄     </a:t>
            </a:r>
            <a:endParaRPr sz="3200" b="1">
              <a:latin typeface="仿宋" panose="02010609060101010101" charset="-122"/>
              <a:ea typeface="仿宋" panose="02010609060101010101" charset="-122"/>
              <a:cs typeface="仿宋" panose="02010609060101010101" charset="-122"/>
            </a:endParaRPr>
          </a:p>
          <a:p>
            <a:pPr>
              <a:lnSpc>
                <a:spcPct val="150000"/>
              </a:lnSpc>
            </a:pPr>
            <a:r>
              <a:rPr sz="3200" b="1">
                <a:latin typeface="仿宋" panose="02010609060101010101" charset="-122"/>
                <a:ea typeface="仿宋" panose="02010609060101010101" charset="-122"/>
                <a:cs typeface="仿宋" panose="02010609060101010101" charset="-122"/>
              </a:rPr>
              <a:t>B.德法俄      </a:t>
            </a:r>
            <a:endParaRPr sz="3200" b="1">
              <a:latin typeface="仿宋" panose="02010609060101010101" charset="-122"/>
              <a:ea typeface="仿宋" panose="02010609060101010101" charset="-122"/>
              <a:cs typeface="仿宋" panose="02010609060101010101" charset="-122"/>
            </a:endParaRPr>
          </a:p>
          <a:p>
            <a:pPr>
              <a:lnSpc>
                <a:spcPct val="150000"/>
              </a:lnSpc>
            </a:pPr>
            <a:r>
              <a:rPr sz="3200" b="1">
                <a:latin typeface="仿宋" panose="02010609060101010101" charset="-122"/>
                <a:ea typeface="仿宋" panose="02010609060101010101" charset="-122"/>
                <a:cs typeface="仿宋" panose="02010609060101010101" charset="-122"/>
              </a:rPr>
              <a:t>C.美英法        </a:t>
            </a:r>
            <a:endParaRPr sz="3200" b="1">
              <a:latin typeface="仿宋" panose="02010609060101010101" charset="-122"/>
              <a:ea typeface="仿宋" panose="02010609060101010101" charset="-122"/>
              <a:cs typeface="仿宋" panose="02010609060101010101" charset="-122"/>
            </a:endParaRPr>
          </a:p>
          <a:p>
            <a:pPr>
              <a:lnSpc>
                <a:spcPct val="150000"/>
              </a:lnSpc>
            </a:pPr>
            <a:r>
              <a:rPr sz="3200" b="1">
                <a:latin typeface="仿宋" panose="02010609060101010101" charset="-122"/>
                <a:ea typeface="仿宋" panose="02010609060101010101" charset="-122"/>
                <a:cs typeface="仿宋" panose="02010609060101010101" charset="-122"/>
              </a:rPr>
              <a:t>D.德日意</a:t>
            </a:r>
            <a:endParaRPr sz="3200" b="1">
              <a:latin typeface="仿宋" panose="02010609060101010101" charset="-122"/>
              <a:ea typeface="仿宋" panose="02010609060101010101" charset="-122"/>
              <a:cs typeface="仿宋" panose="02010609060101010101" charset="-122"/>
            </a:endParaRPr>
          </a:p>
        </p:txBody>
      </p:sp>
      <p:sp>
        <p:nvSpPr>
          <p:cNvPr id="11" name="文本框 10"/>
          <p:cNvSpPr txBox="1"/>
          <p:nvPr/>
        </p:nvSpPr>
        <p:spPr>
          <a:xfrm>
            <a:off x="234950" y="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随堂训练</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grpSp>
        <p:nvGrpSpPr>
          <p:cNvPr id="4" name="组合 44051"/>
          <p:cNvGrpSpPr/>
          <p:nvPr/>
        </p:nvGrpSpPr>
        <p:grpSpPr>
          <a:xfrm>
            <a:off x="7609205" y="4452620"/>
            <a:ext cx="995680" cy="974725"/>
            <a:chOff x="3745" y="1818"/>
            <a:chExt cx="382" cy="382"/>
          </a:xfrm>
        </p:grpSpPr>
        <p:sp>
          <p:nvSpPr>
            <p:cNvPr id="7" name="椭圆 44052"/>
            <p:cNvSpPr/>
            <p:nvPr/>
          </p:nvSpPr>
          <p:spPr>
            <a:xfrm>
              <a:off x="3745" y="1818"/>
              <a:ext cx="382" cy="382"/>
            </a:xfrm>
            <a:prstGeom prst="ellipse">
              <a:avLst/>
            </a:prstGeom>
            <a:gradFill rotWithShape="1">
              <a:gsLst>
                <a:gs pos="0">
                  <a:srgbClr val="FEA694"/>
                </a:gs>
                <a:gs pos="50000">
                  <a:schemeClr val="accent1"/>
                </a:gs>
                <a:gs pos="100000">
                  <a:srgbClr val="FEA694"/>
                </a:gs>
              </a:gsLst>
              <a:lin ang="5400000" scaled="1"/>
              <a:tileRect/>
            </a:gradFill>
            <a:ln w="6350" cap="flat" cmpd="sng">
              <a:solidFill>
                <a:schemeClr val="accent1"/>
              </a:solidFill>
              <a:prstDash val="solid"/>
              <a:round/>
              <a:headEnd type="none" w="med" len="med"/>
              <a:tailEnd type="none" w="med" len="med"/>
            </a:ln>
            <a:effectLst>
              <a:outerShdw dist="38100" dir="5400000" algn="ctr" rotWithShape="0">
                <a:schemeClr val="bg2"/>
              </a:outerShdw>
            </a:effectLst>
          </p:spPr>
          <p:txBody>
            <a:bodyPr anchor="t"/>
            <a:p>
              <a:endParaRPr lang="zh-CN" altLang="en-US">
                <a:latin typeface="Arial" panose="020B0604020202020204" pitchFamily="34" charset="0"/>
                <a:ea typeface="宋体" panose="02010600030101010101" pitchFamily="2" charset="-122"/>
              </a:endParaRPr>
            </a:p>
          </p:txBody>
        </p:sp>
        <p:sp>
          <p:nvSpPr>
            <p:cNvPr id="8" name="椭圆 44053"/>
            <p:cNvSpPr/>
            <p:nvPr/>
          </p:nvSpPr>
          <p:spPr>
            <a:xfrm>
              <a:off x="3756" y="1829"/>
              <a:ext cx="358" cy="360"/>
            </a:xfrm>
            <a:prstGeom prst="ellipse">
              <a:avLst/>
            </a:prstGeom>
            <a:gradFill rotWithShape="1">
              <a:gsLst>
                <a:gs pos="0">
                  <a:srgbClr val="FEA694"/>
                </a:gs>
                <a:gs pos="50000">
                  <a:schemeClr val="accent1"/>
                </a:gs>
                <a:gs pos="100000">
                  <a:srgbClr val="FEA694"/>
                </a:gs>
              </a:gsLst>
              <a:lin ang="5400000" scaled="1"/>
              <a:tileRect/>
            </a:gradFill>
            <a:ln w="9525" cap="flat" cmpd="sng">
              <a:solidFill>
                <a:schemeClr val="accent1">
                  <a:alpha val="20000"/>
                </a:schemeClr>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9" name="文本框 8"/>
          <p:cNvSpPr txBox="1"/>
          <p:nvPr/>
        </p:nvSpPr>
        <p:spPr>
          <a:xfrm>
            <a:off x="7846060" y="4594860"/>
            <a:ext cx="683260" cy="706755"/>
          </a:xfrm>
          <a:prstGeom prst="rect">
            <a:avLst/>
          </a:prstGeom>
          <a:noFill/>
        </p:spPr>
        <p:txBody>
          <a:bodyPr wrap="square" rtlCol="0">
            <a:spAutoFit/>
          </a:bodyPr>
          <a:p>
            <a:r>
              <a:rPr lang="en-US" altLang="zh-CN" sz="4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D</a:t>
            </a:r>
            <a:endParaRPr lang="en-US" altLang="zh-CN" sz="4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box(in)">
                                      <p:cBhvr>
                                        <p:cTn id="7" dur="2000"/>
                                        <p:tgtEl>
                                          <p:spTgt spid="624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1" grpId="0" bldLvl="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48844" name="TextBox 28"/>
          <p:cNvSpPr/>
          <p:nvPr/>
        </p:nvSpPr>
        <p:spPr>
          <a:xfrm>
            <a:off x="8292465" y="360045"/>
            <a:ext cx="953770" cy="460375"/>
          </a:xfrm>
          <a:prstGeom prst="rect">
            <a:avLst/>
          </a:prstGeom>
          <a:noFill/>
          <a:ln w="9525">
            <a:noFill/>
          </a:ln>
        </p:spPr>
        <p:txBody>
          <a:bodyPr wrap="square">
            <a:spAutoFit/>
          </a:bodyPr>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18-1</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62481" name="圆角矩形 270353"/>
          <p:cNvSpPr/>
          <p:nvPr/>
        </p:nvSpPr>
        <p:spPr>
          <a:xfrm>
            <a:off x="642620" y="640715"/>
            <a:ext cx="10938510" cy="5546090"/>
          </a:xfrm>
          <a:prstGeom prst="roundRect">
            <a:avLst>
              <a:gd name="adj" fmla="val 16667"/>
            </a:avLst>
          </a:prstGeom>
          <a:solidFill>
            <a:srgbClr val="F9FBFA"/>
          </a:solidFill>
          <a:ln w="28575" cap="flat" cmpd="sng">
            <a:solidFill>
              <a:schemeClr val="bg2">
                <a:lumMod val="20000"/>
                <a:lumOff val="80000"/>
              </a:schemeClr>
            </a:solidFill>
            <a:prstDash val="solid"/>
            <a:round/>
            <a:headEnd type="none" w="med" len="med"/>
            <a:tailEnd type="none" w="med" len="med"/>
          </a:ln>
          <a:effectLst>
            <a:outerShdw dist="35921" dir="2699999" algn="ctr" rotWithShape="0">
              <a:schemeClr val="bg2"/>
            </a:outerShdw>
          </a:effectLst>
        </p:spPr>
        <p:txBody>
          <a:bodyPr anchor="t"/>
          <a:p>
            <a:pPr>
              <a:lnSpc>
                <a:spcPct val="100000"/>
              </a:lnSpc>
            </a:pPr>
            <a:r>
              <a:rPr lang="zh-CN" altLang="en-US" sz="3200" b="1">
                <a:latin typeface="仿宋" panose="02010609060101010101" charset="-122"/>
                <a:ea typeface="仿宋" panose="02010609060101010101" charset="-122"/>
                <a:cs typeface="仿宋" panose="02010609060101010101" charset="-122"/>
              </a:rPr>
              <a:t>2.毛泽东说：“象希特勒这样的法西斯国家的军事生命是建立在进攻上面的，进攻一结束，它的生命也就完了”。二战中的哪次战役，直接证明毛泽东的论断</a:t>
            </a:r>
            <a:endParaRPr lang="zh-CN" altLang="en-US" sz="3200" b="1">
              <a:latin typeface="仿宋" panose="02010609060101010101" charset="-122"/>
              <a:ea typeface="仿宋" panose="02010609060101010101" charset="-122"/>
              <a:cs typeface="仿宋" panose="02010609060101010101" charset="-122"/>
            </a:endParaRPr>
          </a:p>
          <a:p>
            <a:pPr>
              <a:lnSpc>
                <a:spcPct val="100000"/>
              </a:lnSpc>
            </a:pPr>
            <a:r>
              <a:rPr lang="zh-CN" altLang="en-US" sz="3200" b="1">
                <a:latin typeface="仿宋" panose="02010609060101010101" charset="-122"/>
                <a:ea typeface="仿宋" panose="02010609060101010101" charset="-122"/>
                <a:cs typeface="仿宋" panose="02010609060101010101" charset="-122"/>
              </a:rPr>
              <a:t>A.莫斯科战役  </a:t>
            </a:r>
            <a:endParaRPr lang="zh-CN" altLang="en-US" sz="3200" b="1">
              <a:latin typeface="仿宋" panose="02010609060101010101" charset="-122"/>
              <a:ea typeface="仿宋" panose="02010609060101010101" charset="-122"/>
              <a:cs typeface="仿宋" panose="02010609060101010101" charset="-122"/>
            </a:endParaRPr>
          </a:p>
          <a:p>
            <a:pPr>
              <a:lnSpc>
                <a:spcPct val="100000"/>
              </a:lnSpc>
            </a:pPr>
            <a:r>
              <a:rPr lang="zh-CN" altLang="en-US" sz="3200" b="1">
                <a:latin typeface="仿宋" panose="02010609060101010101" charset="-122"/>
                <a:ea typeface="仿宋" panose="02010609060101010101" charset="-122"/>
                <a:cs typeface="仿宋" panose="02010609060101010101" charset="-122"/>
              </a:rPr>
              <a:t>B.斯大林格勒战役  </a:t>
            </a:r>
            <a:endParaRPr lang="zh-CN" altLang="en-US" sz="3200" b="1">
              <a:latin typeface="仿宋" panose="02010609060101010101" charset="-122"/>
              <a:ea typeface="仿宋" panose="02010609060101010101" charset="-122"/>
              <a:cs typeface="仿宋" panose="02010609060101010101" charset="-122"/>
            </a:endParaRPr>
          </a:p>
          <a:p>
            <a:pPr>
              <a:lnSpc>
                <a:spcPct val="100000"/>
              </a:lnSpc>
            </a:pPr>
            <a:r>
              <a:rPr lang="zh-CN" altLang="en-US" sz="3200" b="1">
                <a:latin typeface="仿宋" panose="02010609060101010101" charset="-122"/>
                <a:ea typeface="仿宋" panose="02010609060101010101" charset="-122"/>
                <a:cs typeface="仿宋" panose="02010609060101010101" charset="-122"/>
              </a:rPr>
              <a:t>C.诺曼底战役  </a:t>
            </a:r>
            <a:endParaRPr lang="zh-CN" altLang="en-US" sz="3200" b="1">
              <a:latin typeface="仿宋" panose="02010609060101010101" charset="-122"/>
              <a:ea typeface="仿宋" panose="02010609060101010101" charset="-122"/>
              <a:cs typeface="仿宋" panose="02010609060101010101" charset="-122"/>
            </a:endParaRPr>
          </a:p>
          <a:p>
            <a:pPr>
              <a:lnSpc>
                <a:spcPct val="100000"/>
              </a:lnSpc>
            </a:pPr>
            <a:r>
              <a:rPr lang="zh-CN" altLang="en-US" sz="3200" b="1">
                <a:latin typeface="仿宋" panose="02010609060101010101" charset="-122"/>
                <a:ea typeface="仿宋" panose="02010609060101010101" charset="-122"/>
                <a:cs typeface="仿宋" panose="02010609060101010101" charset="-122"/>
              </a:rPr>
              <a:t>D.攻克柏林战役</a:t>
            </a:r>
            <a:endParaRPr lang="zh-CN" altLang="en-US" sz="3200" b="1">
              <a:latin typeface="仿宋" panose="02010609060101010101" charset="-122"/>
              <a:ea typeface="仿宋" panose="02010609060101010101" charset="-122"/>
              <a:cs typeface="仿宋" panose="02010609060101010101" charset="-122"/>
            </a:endParaRPr>
          </a:p>
        </p:txBody>
      </p:sp>
      <p:sp>
        <p:nvSpPr>
          <p:cNvPr id="11" name="文本框 10"/>
          <p:cNvSpPr txBox="1"/>
          <p:nvPr/>
        </p:nvSpPr>
        <p:spPr>
          <a:xfrm>
            <a:off x="247650" y="-10033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随堂训练</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grpSp>
        <p:nvGrpSpPr>
          <p:cNvPr id="2" name="组合 44051"/>
          <p:cNvGrpSpPr/>
          <p:nvPr/>
        </p:nvGrpSpPr>
        <p:grpSpPr>
          <a:xfrm>
            <a:off x="7723505" y="3119120"/>
            <a:ext cx="995680" cy="974725"/>
            <a:chOff x="3745" y="1818"/>
            <a:chExt cx="382" cy="382"/>
          </a:xfrm>
        </p:grpSpPr>
        <p:sp>
          <p:nvSpPr>
            <p:cNvPr id="3" name="椭圆 44052"/>
            <p:cNvSpPr/>
            <p:nvPr/>
          </p:nvSpPr>
          <p:spPr>
            <a:xfrm>
              <a:off x="3745" y="1818"/>
              <a:ext cx="382" cy="382"/>
            </a:xfrm>
            <a:prstGeom prst="ellipse">
              <a:avLst/>
            </a:prstGeom>
            <a:gradFill rotWithShape="1">
              <a:gsLst>
                <a:gs pos="0">
                  <a:srgbClr val="FEA694"/>
                </a:gs>
                <a:gs pos="50000">
                  <a:schemeClr val="accent1"/>
                </a:gs>
                <a:gs pos="100000">
                  <a:srgbClr val="FEA694"/>
                </a:gs>
              </a:gsLst>
              <a:lin ang="5400000" scaled="1"/>
              <a:tileRect/>
            </a:gradFill>
            <a:ln w="6350" cap="flat" cmpd="sng">
              <a:solidFill>
                <a:schemeClr val="accent1"/>
              </a:solidFill>
              <a:prstDash val="solid"/>
              <a:round/>
              <a:headEnd type="none" w="med" len="med"/>
              <a:tailEnd type="none" w="med" len="med"/>
            </a:ln>
            <a:effectLst>
              <a:outerShdw dist="38100" dir="5400000" algn="ctr" rotWithShape="0">
                <a:schemeClr val="bg2"/>
              </a:outerShdw>
            </a:effectLst>
          </p:spPr>
          <p:txBody>
            <a:bodyPr anchor="t"/>
            <a:p>
              <a:endParaRPr lang="zh-CN" altLang="en-US">
                <a:latin typeface="Arial" panose="020B0604020202020204" pitchFamily="34" charset="0"/>
                <a:ea typeface="宋体" panose="02010600030101010101" pitchFamily="2" charset="-122"/>
              </a:endParaRPr>
            </a:p>
          </p:txBody>
        </p:sp>
        <p:sp>
          <p:nvSpPr>
            <p:cNvPr id="5" name="椭圆 44053"/>
            <p:cNvSpPr/>
            <p:nvPr/>
          </p:nvSpPr>
          <p:spPr>
            <a:xfrm>
              <a:off x="3756" y="1829"/>
              <a:ext cx="358" cy="360"/>
            </a:xfrm>
            <a:prstGeom prst="ellipse">
              <a:avLst/>
            </a:prstGeom>
            <a:gradFill rotWithShape="1">
              <a:gsLst>
                <a:gs pos="0">
                  <a:srgbClr val="FEA694"/>
                </a:gs>
                <a:gs pos="50000">
                  <a:schemeClr val="accent1"/>
                </a:gs>
                <a:gs pos="100000">
                  <a:srgbClr val="FEA694"/>
                </a:gs>
              </a:gsLst>
              <a:lin ang="5400000" scaled="1"/>
              <a:tileRect/>
            </a:gradFill>
            <a:ln w="9525" cap="flat" cmpd="sng">
              <a:solidFill>
                <a:schemeClr val="accent1">
                  <a:alpha val="20000"/>
                </a:schemeClr>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6" name="文本框 5"/>
          <p:cNvSpPr txBox="1"/>
          <p:nvPr/>
        </p:nvSpPr>
        <p:spPr>
          <a:xfrm>
            <a:off x="7929880" y="3215640"/>
            <a:ext cx="683260" cy="706755"/>
          </a:xfrm>
          <a:prstGeom prst="rect">
            <a:avLst/>
          </a:prstGeom>
          <a:noFill/>
        </p:spPr>
        <p:txBody>
          <a:bodyPr wrap="square" rtlCol="0">
            <a:spAutoFit/>
          </a:bodyPr>
          <a:p>
            <a:r>
              <a:rPr lang="en-US" altLang="zh-CN" sz="4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B</a:t>
            </a:r>
            <a:endParaRPr lang="en-US" altLang="zh-CN" sz="40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box(in)">
                                      <p:cBhvr>
                                        <p:cTn id="7" dur="2000"/>
                                        <p:tgtEl>
                                          <p:spTgt spid="624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1" grpId="0"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4" name="右箭头 24"/>
          <p:cNvSpPr/>
          <p:nvPr/>
        </p:nvSpPr>
        <p:spPr>
          <a:xfrm>
            <a:off x="60325" y="937895"/>
            <a:ext cx="869950" cy="858520"/>
          </a:xfrm>
          <a:prstGeom prst="rightArrow">
            <a:avLst>
              <a:gd name="adj1" fmla="val 64944"/>
              <a:gd name="adj2" fmla="val 64790"/>
            </a:avLst>
          </a:prstGeom>
          <a:solidFill>
            <a:srgbClr val="4BACC6"/>
          </a:solidFill>
          <a:ln w="25400">
            <a:noFill/>
          </a:ln>
        </p:spPr>
        <p:txBody>
          <a:bodyPr vert="horz" wrap="square" anchor="ctr"/>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1</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5" name="右箭头 25"/>
          <p:cNvSpPr/>
          <p:nvPr/>
        </p:nvSpPr>
        <p:spPr>
          <a:xfrm>
            <a:off x="20955" y="2608580"/>
            <a:ext cx="869950" cy="859155"/>
          </a:xfrm>
          <a:prstGeom prst="rightArrow">
            <a:avLst>
              <a:gd name="adj1" fmla="val 64944"/>
              <a:gd name="adj2" fmla="val 64790"/>
            </a:avLst>
          </a:prstGeom>
          <a:solidFill>
            <a:srgbClr val="205867"/>
          </a:solidFill>
          <a:ln w="25400">
            <a:noFill/>
          </a:ln>
        </p:spPr>
        <p:txBody>
          <a:bodyPr vert="horz" wrap="square" anchor="ctr"/>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2</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6" name="右箭头 26"/>
          <p:cNvSpPr/>
          <p:nvPr/>
        </p:nvSpPr>
        <p:spPr>
          <a:xfrm>
            <a:off x="-11430" y="4305935"/>
            <a:ext cx="869950" cy="859155"/>
          </a:xfrm>
          <a:prstGeom prst="rightArrow">
            <a:avLst>
              <a:gd name="adj1" fmla="val 64944"/>
              <a:gd name="adj2" fmla="val 64790"/>
            </a:avLst>
          </a:prstGeom>
          <a:solidFill>
            <a:srgbClr val="79D9C7"/>
          </a:solidFill>
          <a:ln w="25400">
            <a:noFill/>
          </a:ln>
        </p:spPr>
        <p:txBody>
          <a:bodyPr vert="horz" wrap="square" anchor="ctr"/>
          <a:p>
            <a:pPr algn="ctr">
              <a:buNone/>
            </a:pPr>
            <a:r>
              <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rPr>
              <a:t>3</a:t>
            </a:r>
            <a:endParaRPr lang="en-US" sz="3600" b="1" i="1" baseline="0">
              <a:solidFill>
                <a:srgbClr val="FFFFFF"/>
              </a:solidFill>
              <a:latin typeface="Calibri" panose="020F0502020204030204" pitchFamily="34" charset="0"/>
              <a:ea typeface="Calibri" panose="020F0502020204030204" pitchFamily="34" charset="0"/>
              <a:sym typeface="Calibri" panose="020F0502020204030204" pitchFamily="34" charset="0"/>
            </a:endParaRPr>
          </a:p>
        </p:txBody>
      </p:sp>
      <p:sp>
        <p:nvSpPr>
          <p:cNvPr id="12" name="TextBox 36"/>
          <p:cNvSpPr/>
          <p:nvPr/>
        </p:nvSpPr>
        <p:spPr>
          <a:xfrm>
            <a:off x="1312863" y="1778000"/>
            <a:ext cx="1871662" cy="312420"/>
          </a:xfrm>
          <a:prstGeom prst="rect">
            <a:avLst/>
          </a:prstGeom>
          <a:noFill/>
          <a:ln w="9525">
            <a:noFill/>
          </a:ln>
        </p:spPr>
        <p:txBody>
          <a:bodyPr wrap="square">
            <a:spAutoFit/>
          </a:bodyPr>
          <a:p>
            <a:pPr algn="ctr">
              <a:lnSpc>
                <a:spcPct val="80000"/>
              </a:lnSpc>
              <a:buNone/>
            </a:pPr>
            <a:r>
              <a:rPr lang="en-US" altLang="zh-CN" b="1" i="1" baseline="0" dirty="0">
                <a:solidFill>
                  <a:srgbClr val="FFFFFF"/>
                </a:solidFill>
                <a:latin typeface="浪漫雅圆" charset="-122"/>
                <a:ea typeface="微软雅黑" panose="020B0503020204020204" charset="-122"/>
                <a:sym typeface="Times New Roman" panose="02020603050405020304" pitchFamily="2" charset="0"/>
              </a:rPr>
              <a:t>1.</a:t>
            </a:r>
            <a:endParaRPr lang="en-US" altLang="zh-CN" b="1" i="1" baseline="0" dirty="0">
              <a:solidFill>
                <a:srgbClr val="FFFFFF"/>
              </a:solidFill>
              <a:latin typeface="浪漫雅圆" charset="-122"/>
              <a:ea typeface="微软雅黑" panose="020B0503020204020204" charset="-122"/>
              <a:sym typeface="Times New Roman" panose="02020603050405020304" pitchFamily="2" charset="0"/>
            </a:endParaRPr>
          </a:p>
        </p:txBody>
      </p:sp>
      <p:sp>
        <p:nvSpPr>
          <p:cNvPr id="17" name="TextBox 41"/>
          <p:cNvSpPr/>
          <p:nvPr/>
        </p:nvSpPr>
        <p:spPr>
          <a:xfrm>
            <a:off x="930275" y="937895"/>
            <a:ext cx="10141585" cy="953135"/>
          </a:xfrm>
          <a:prstGeom prst="rect">
            <a:avLst/>
          </a:prstGeom>
          <a:noFill/>
          <a:ln w="9525">
            <a:noFill/>
          </a:ln>
        </p:spPr>
        <p:txBody>
          <a:bodyPr wrap="square">
            <a:spAutoFit/>
          </a:bodyPr>
          <a:p>
            <a:pPr>
              <a:buNone/>
            </a:pPr>
            <a:r>
              <a:rPr lang="zh-CN"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识记二战全面爆发的标志、进程、结果，反法西斯国家建立的雅尔塔会议等</a:t>
            </a:r>
            <a:r>
              <a:rPr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基本史实；</a:t>
            </a:r>
            <a:endParaRPr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6" name="TextBox 41"/>
          <p:cNvSpPr/>
          <p:nvPr/>
        </p:nvSpPr>
        <p:spPr>
          <a:xfrm>
            <a:off x="858520" y="2608580"/>
            <a:ext cx="9883775" cy="521970"/>
          </a:xfrm>
          <a:prstGeom prst="rect">
            <a:avLst/>
          </a:prstGeom>
          <a:noFill/>
          <a:ln w="9525">
            <a:noFill/>
          </a:ln>
        </p:spPr>
        <p:txBody>
          <a:bodyPr wrap="square">
            <a:spAutoFit/>
          </a:bodyPr>
          <a:p>
            <a:pPr>
              <a:buNone/>
            </a:pPr>
            <a:r>
              <a:rPr lang="zh-CN" altLang="en-US"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概括二战爆发的原因，说出二战的主要战场，梳理二战的进程；</a:t>
            </a:r>
            <a:endParaRPr lang="zh-CN" altLang="en-US"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
        <p:nvSpPr>
          <p:cNvPr id="248844" name="TextBox 28"/>
          <p:cNvSpPr/>
          <p:nvPr/>
        </p:nvSpPr>
        <p:spPr>
          <a:xfrm>
            <a:off x="8292465" y="360045"/>
            <a:ext cx="953770" cy="460375"/>
          </a:xfrm>
          <a:prstGeom prst="rect">
            <a:avLst/>
          </a:prstGeom>
          <a:noFill/>
          <a:ln w="9525">
            <a:noFill/>
          </a:ln>
        </p:spPr>
        <p:txBody>
          <a:bodyPr wrap="square">
            <a:spAutoFit/>
          </a:bodyPr>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05-05</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2" name="文本框 1"/>
          <p:cNvSpPr txBox="1"/>
          <p:nvPr/>
        </p:nvSpPr>
        <p:spPr>
          <a:xfrm>
            <a:off x="-1270" y="401320"/>
            <a:ext cx="1657350" cy="521970"/>
          </a:xfrm>
          <a:prstGeom prst="rect">
            <a:avLst/>
          </a:prstGeom>
          <a:noFill/>
        </p:spPr>
        <p:txBody>
          <a:bodyPr wrap="square" rtlCol="0">
            <a:spAutoFit/>
          </a:bodyPr>
          <a:p>
            <a:r>
              <a:rPr lang="zh-CN" sz="2800" b="1">
                <a:solidFill>
                  <a:srgbClr val="FF0000"/>
                </a:solidFill>
                <a:latin typeface="新宋体" panose="02010609030101010101" charset="-122"/>
                <a:ea typeface="新宋体" panose="02010609030101010101" charset="-122"/>
                <a:cs typeface="新宋体" panose="02010609030101010101" charset="-122"/>
              </a:rPr>
              <a:t>学习目标</a:t>
            </a:r>
            <a:endParaRPr lang="zh-CN" sz="2800" b="1">
              <a:solidFill>
                <a:srgbClr val="FF0000"/>
              </a:solidFill>
              <a:latin typeface="新宋体" panose="02010609030101010101" charset="-122"/>
              <a:ea typeface="新宋体" panose="02010609030101010101" charset="-122"/>
              <a:cs typeface="新宋体" panose="02010609030101010101" charset="-122"/>
            </a:endParaRPr>
          </a:p>
        </p:txBody>
      </p:sp>
      <p:sp>
        <p:nvSpPr>
          <p:cNvPr id="3" name="TextBox 41"/>
          <p:cNvSpPr/>
          <p:nvPr/>
        </p:nvSpPr>
        <p:spPr>
          <a:xfrm>
            <a:off x="930275" y="4258945"/>
            <a:ext cx="9812020" cy="953135"/>
          </a:xfrm>
          <a:prstGeom prst="rect">
            <a:avLst/>
          </a:prstGeom>
          <a:noFill/>
          <a:ln w="9525">
            <a:noFill/>
          </a:ln>
        </p:spPr>
        <p:txBody>
          <a:bodyPr wrap="square">
            <a:spAutoFit/>
          </a:bodyPr>
          <a:p>
            <a:pPr>
              <a:buNone/>
            </a:pPr>
            <a:r>
              <a:rPr lang="zh-CN" altLang="en-US"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rPr>
              <a:t>说出反法西斯联盟建立的标志及作用，概括雅尔塔会议的相关情况及二战的影响；</a:t>
            </a:r>
            <a:endParaRPr lang="zh-CN" altLang="en-US" sz="2800" b="1" baseline="0" dirty="0">
              <a:solidFill>
                <a:srgbClr val="3F3F3F"/>
              </a:solidFill>
              <a:latin typeface="楷体" panose="02010609060101010101" pitchFamily="49" charset="-122"/>
              <a:ea typeface="楷体" panose="02010609060101010101" pitchFamily="49" charset="-122"/>
              <a:sym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48844" name="TextBox 28"/>
          <p:cNvSpPr/>
          <p:nvPr/>
        </p:nvSpPr>
        <p:spPr>
          <a:xfrm>
            <a:off x="8292465" y="360045"/>
            <a:ext cx="953770" cy="460375"/>
          </a:xfrm>
          <a:prstGeom prst="rect">
            <a:avLst/>
          </a:prstGeom>
          <a:noFill/>
          <a:ln w="9525">
            <a:noFill/>
          </a:ln>
        </p:spPr>
        <p:txBody>
          <a:bodyPr wrap="square">
            <a:spAutoFit/>
          </a:bodyPr>
          <a:p>
            <a:pPr algn="ctr">
              <a:buNone/>
            </a:pPr>
            <a:r>
              <a:rPr lang="en-US" altLang="zh-CN" sz="2400" i="1" baseline="0" dirty="0">
                <a:solidFill>
                  <a:srgbClr val="FFFFFF"/>
                </a:solidFill>
                <a:latin typeface="浪漫雅圆" charset="-122"/>
                <a:ea typeface="BatangChe" panose="02030609000101010101" pitchFamily="1" charset="-127"/>
                <a:sym typeface="浪漫雅圆" charset="-122"/>
              </a:rPr>
              <a:t>07-18</a:t>
            </a:r>
            <a:endParaRPr lang="en-US" altLang="zh-CN" sz="2400" i="1" baseline="0" dirty="0">
              <a:solidFill>
                <a:srgbClr val="FFFFFF"/>
              </a:solidFill>
              <a:latin typeface="浪漫雅圆" charset="-122"/>
              <a:ea typeface="BatangChe" panose="02030609000101010101" pitchFamily="1" charset="-127"/>
              <a:sym typeface="浪漫雅圆" charset="-122"/>
            </a:endParaRPr>
          </a:p>
        </p:txBody>
      </p:sp>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 name="圆角矩形 164865"/>
          <p:cNvSpPr/>
          <p:nvPr/>
        </p:nvSpPr>
        <p:spPr>
          <a:xfrm>
            <a:off x="398780" y="994410"/>
            <a:ext cx="6134100" cy="2645410"/>
          </a:xfrm>
          <a:prstGeom prst="roundRect">
            <a:avLst>
              <a:gd name="adj" fmla="val 8097"/>
            </a:avLst>
          </a:prstGeom>
          <a:solidFill>
            <a:srgbClr val="FFFFFF">
              <a:alpha val="50000"/>
            </a:srgbClr>
          </a:solidFill>
          <a:ln w="9525" cap="flat" cmpd="sng">
            <a:solidFill>
              <a:srgbClr val="333333"/>
            </a:solidFill>
            <a:prstDash val="dash"/>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7" name="文本框 16"/>
          <p:cNvSpPr txBox="1"/>
          <p:nvPr/>
        </p:nvSpPr>
        <p:spPr>
          <a:xfrm>
            <a:off x="495300" y="962660"/>
            <a:ext cx="6037580" cy="2676525"/>
          </a:xfrm>
          <a:prstGeom prst="rect">
            <a:avLst/>
          </a:prstGeom>
          <a:noFill/>
        </p:spPr>
        <p:txBody>
          <a:bodyPr wrap="square" rtlCol="0">
            <a:spAutoFit/>
          </a:bodyPr>
          <a:p>
            <a:r>
              <a:rPr sz="2800">
                <a:latin typeface="楷体" panose="02010609060101010101" pitchFamily="49" charset="-122"/>
                <a:ea typeface="楷体" panose="02010609060101010101" pitchFamily="49" charset="-122"/>
                <a:cs typeface="楷体" panose="02010609060101010101" pitchFamily="49" charset="-122"/>
              </a:rPr>
              <a:t>1939年8月22日希特勒在德国高级军事会议上的讲话：</a:t>
            </a:r>
            <a:endParaRPr sz="2800">
              <a:latin typeface="楷体" panose="02010609060101010101" pitchFamily="49" charset="-122"/>
              <a:ea typeface="楷体" panose="02010609060101010101" pitchFamily="49" charset="-122"/>
              <a:cs typeface="楷体" panose="02010609060101010101" pitchFamily="49" charset="-122"/>
            </a:endParaRPr>
          </a:p>
          <a:p>
            <a:r>
              <a:rPr sz="2800">
                <a:latin typeface="楷体" panose="02010609060101010101" pitchFamily="49" charset="-122"/>
                <a:ea typeface="楷体" panose="02010609060101010101" pitchFamily="49" charset="-122"/>
                <a:cs typeface="楷体" panose="02010609060101010101" pitchFamily="49" charset="-122"/>
              </a:rPr>
              <a:t>    我明白，迟早会同波兰发生一场冲突，我早在今年春天已</a:t>
            </a:r>
            <a:r>
              <a:rPr lang="zh-CN" sz="2800">
                <a:latin typeface="楷体" panose="02010609060101010101" pitchFamily="49" charset="-122"/>
                <a:ea typeface="楷体" panose="02010609060101010101" pitchFamily="49" charset="-122"/>
                <a:cs typeface="楷体" panose="02010609060101010101" pitchFamily="49" charset="-122"/>
              </a:rPr>
              <a:t>做</a:t>
            </a:r>
            <a:r>
              <a:rPr sz="2800">
                <a:latin typeface="楷体" panose="02010609060101010101" pitchFamily="49" charset="-122"/>
                <a:ea typeface="楷体" panose="02010609060101010101" pitchFamily="49" charset="-122"/>
                <a:cs typeface="楷体" panose="02010609060101010101" pitchFamily="49" charset="-122"/>
              </a:rPr>
              <a:t>决定…</a:t>
            </a:r>
            <a:r>
              <a:rPr sz="2800">
                <a:latin typeface="楷体" panose="02010609060101010101" pitchFamily="49" charset="-122"/>
                <a:ea typeface="楷体" panose="02010609060101010101" pitchFamily="49" charset="-122"/>
                <a:cs typeface="楷体" panose="02010609060101010101" pitchFamily="49" charset="-122"/>
                <a:sym typeface="+mn-ea"/>
              </a:rPr>
              <a:t>…</a:t>
            </a:r>
            <a:endParaRPr sz="2800">
              <a:latin typeface="楷体" panose="02010609060101010101" pitchFamily="49" charset="-122"/>
              <a:ea typeface="楷体" panose="02010609060101010101" pitchFamily="49" charset="-122"/>
              <a:cs typeface="楷体" panose="02010609060101010101" pitchFamily="49" charset="-122"/>
            </a:endParaRPr>
          </a:p>
          <a:p>
            <a:r>
              <a:rPr sz="2800">
                <a:latin typeface="楷体" panose="02010609060101010101" pitchFamily="49" charset="-122"/>
                <a:ea typeface="楷体" panose="02010609060101010101" pitchFamily="49" charset="-122"/>
                <a:cs typeface="楷体" panose="02010609060101010101" pitchFamily="49" charset="-122"/>
              </a:rPr>
              <a:t>接下来的最近几年里,我考虑应首先对付西方，然后才回头对付东方……</a:t>
            </a:r>
            <a:endParaRPr sz="2800">
              <a:latin typeface="楷体" panose="02010609060101010101" pitchFamily="49" charset="-122"/>
              <a:ea typeface="楷体" panose="02010609060101010101" pitchFamily="49" charset="-122"/>
              <a:cs typeface="楷体" panose="02010609060101010101" pitchFamily="49" charset="-122"/>
            </a:endParaRPr>
          </a:p>
        </p:txBody>
      </p:sp>
      <p:pic>
        <p:nvPicPr>
          <p:cNvPr id="13315" name="图片 3075" descr="576931"/>
          <p:cNvPicPr>
            <a:picLocks noChangeAspect="1"/>
          </p:cNvPicPr>
          <p:nvPr/>
        </p:nvPicPr>
        <p:blipFill>
          <a:blip r:embed="rId1"/>
          <a:stretch>
            <a:fillRect/>
          </a:stretch>
        </p:blipFill>
        <p:spPr>
          <a:xfrm>
            <a:off x="7279005" y="680085"/>
            <a:ext cx="3216275" cy="3242310"/>
          </a:xfrm>
          <a:prstGeom prst="rect">
            <a:avLst/>
          </a:prstGeom>
          <a:noFill/>
          <a:ln w="9525">
            <a:noFill/>
          </a:ln>
        </p:spPr>
      </p:pic>
      <p:sp>
        <p:nvSpPr>
          <p:cNvPr id="8" name="圆角矩形 264196"/>
          <p:cNvSpPr/>
          <p:nvPr/>
        </p:nvSpPr>
        <p:spPr>
          <a:xfrm>
            <a:off x="597535" y="4234180"/>
            <a:ext cx="9897110" cy="1794510"/>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10" name="圆角矩形 264200"/>
          <p:cNvSpPr/>
          <p:nvPr/>
        </p:nvSpPr>
        <p:spPr>
          <a:xfrm>
            <a:off x="575945" y="4335145"/>
            <a:ext cx="1420495" cy="587375"/>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3" name="文本框 264205"/>
          <p:cNvSpPr txBox="1"/>
          <p:nvPr/>
        </p:nvSpPr>
        <p:spPr>
          <a:xfrm>
            <a:off x="716280" y="4335145"/>
            <a:ext cx="1283335" cy="645160"/>
          </a:xfrm>
          <a:prstGeom prst="rect">
            <a:avLst/>
          </a:prstGeom>
          <a:noFill/>
          <a:ln w="9525">
            <a:noFill/>
          </a:ln>
          <a:effectLst>
            <a:outerShdw dist="17961" dir="2699999" algn="ctr" rotWithShape="0">
              <a:srgbClr val="000000">
                <a:alpha val="50000"/>
              </a:srgbClr>
            </a:outerShdw>
          </a:effectLst>
        </p:spPr>
        <p:txBody>
          <a:bodyPr wrap="square" anchor="t">
            <a:spAutoFit/>
          </a:bodyPr>
          <a:p>
            <a:pPr algn="ctr">
              <a:spcBef>
                <a:spcPct val="50000"/>
              </a:spcBef>
            </a:pPr>
            <a:r>
              <a:rPr lang="zh-CN" altLang="en-US" sz="3600" b="1">
                <a:solidFill>
                  <a:srgbClr val="FFFFFF"/>
                </a:solidFill>
                <a:latin typeface="微软雅黑" panose="020B0503020204020204" charset="-122"/>
                <a:ea typeface="微软雅黑" panose="020B0503020204020204" charset="-122"/>
              </a:rPr>
              <a:t>思考</a:t>
            </a:r>
            <a:endParaRPr lang="zh-CN" altLang="en-US" sz="3600" b="1">
              <a:solidFill>
                <a:srgbClr val="FFFFFF"/>
              </a:solidFill>
              <a:latin typeface="微软雅黑" panose="020B0503020204020204" charset="-122"/>
              <a:ea typeface="微软雅黑" panose="020B0503020204020204" charset="-122"/>
            </a:endParaRPr>
          </a:p>
        </p:txBody>
      </p:sp>
      <p:sp>
        <p:nvSpPr>
          <p:cNvPr id="4" name="文本框 264208"/>
          <p:cNvSpPr txBox="1"/>
          <p:nvPr/>
        </p:nvSpPr>
        <p:spPr>
          <a:xfrm>
            <a:off x="758825" y="4932045"/>
            <a:ext cx="9451340" cy="953135"/>
          </a:xfrm>
          <a:prstGeom prst="rect">
            <a:avLst/>
          </a:prstGeom>
          <a:noFill/>
          <a:ln w="9525">
            <a:noFill/>
          </a:ln>
        </p:spPr>
        <p:txBody>
          <a:bodyPr wrap="square" anchor="t">
            <a:spAutoFit/>
          </a:bodyPr>
          <a:p>
            <a:pPr>
              <a:spcBef>
                <a:spcPts val="0"/>
              </a:spcBef>
            </a:pPr>
            <a:r>
              <a:rPr sz="2800">
                <a:solidFill>
                  <a:srgbClr val="000000"/>
                </a:solidFill>
                <a:latin typeface="新宋体" panose="02010609030101010101" charset="-122"/>
                <a:ea typeface="新宋体" panose="02010609030101010101" charset="-122"/>
                <a:cs typeface="新宋体" panose="02010609030101010101" charset="-122"/>
              </a:rPr>
              <a:t>希特勒所说的“西方”“东方”分别指谁？ 由此可见，他的战争计划是怎样的？</a:t>
            </a:r>
            <a:endParaRPr sz="2800">
              <a:solidFill>
                <a:srgbClr val="000000"/>
              </a:solidFill>
              <a:latin typeface="新宋体" panose="02010609030101010101" charset="-122"/>
              <a:ea typeface="新宋体" panose="02010609030101010101" charset="-122"/>
              <a:cs typeface="新宋体" panose="02010609030101010101" charset="-122"/>
            </a:endParaRPr>
          </a:p>
        </p:txBody>
      </p:sp>
      <p:grpSp>
        <p:nvGrpSpPr>
          <p:cNvPr id="3077" name="组合 3076"/>
          <p:cNvGrpSpPr/>
          <p:nvPr/>
        </p:nvGrpSpPr>
        <p:grpSpPr>
          <a:xfrm>
            <a:off x="1539875" y="6028690"/>
            <a:ext cx="8261350" cy="584200"/>
            <a:chOff x="892" y="3715"/>
            <a:chExt cx="3312" cy="368"/>
          </a:xfrm>
        </p:grpSpPr>
        <p:sp>
          <p:nvSpPr>
            <p:cNvPr id="13317" name="文本框 3077"/>
            <p:cNvSpPr txBox="1"/>
            <p:nvPr/>
          </p:nvSpPr>
          <p:spPr>
            <a:xfrm>
              <a:off x="892" y="3715"/>
              <a:ext cx="3312" cy="368"/>
            </a:xfrm>
            <a:prstGeom prst="rect">
              <a:avLst/>
            </a:prstGeom>
            <a:noFill/>
            <a:ln w="9525">
              <a:noFill/>
            </a:ln>
          </p:spPr>
          <p:txBody>
            <a:bodyPr anchor="t">
              <a:spAutoFit/>
            </a:bodyPr>
            <a:p>
              <a:pPr>
                <a:spcBef>
                  <a:spcPct val="50000"/>
                </a:spcBef>
              </a:pPr>
              <a:r>
                <a:rPr lang="en-US" altLang="zh-CN" sz="3200" b="0" dirty="0">
                  <a:solidFill>
                    <a:srgbClr val="0000FF"/>
                  </a:solidFill>
                  <a:latin typeface="黑体" panose="02010609060101010101" pitchFamily="49" charset="-122"/>
                  <a:ea typeface="黑体" panose="02010609060101010101" pitchFamily="49" charset="-122"/>
                </a:rPr>
                <a:t>   </a:t>
              </a:r>
              <a:r>
                <a:rPr lang="zh-CN" altLang="en-US" sz="3200" b="0" dirty="0">
                  <a:solidFill>
                    <a:srgbClr val="002060"/>
                  </a:solidFill>
                  <a:latin typeface="黑体" panose="02010609060101010101" pitchFamily="49" charset="-122"/>
                  <a:ea typeface="黑体" panose="02010609060101010101" pitchFamily="49" charset="-122"/>
                </a:rPr>
                <a:t>波兰       英法等       苏联</a:t>
              </a:r>
              <a:endParaRPr lang="zh-CN" altLang="en-US" sz="3200" b="0" dirty="0">
                <a:solidFill>
                  <a:srgbClr val="002060"/>
                </a:solidFill>
                <a:latin typeface="黑体" panose="02010609060101010101" pitchFamily="49" charset="-122"/>
                <a:ea typeface="黑体" panose="02010609060101010101" pitchFamily="49" charset="-122"/>
              </a:endParaRPr>
            </a:p>
          </p:txBody>
        </p:sp>
        <p:sp>
          <p:nvSpPr>
            <p:cNvPr id="13318" name="右箭头 3078"/>
            <p:cNvSpPr/>
            <p:nvPr/>
          </p:nvSpPr>
          <p:spPr>
            <a:xfrm>
              <a:off x="1586" y="3826"/>
              <a:ext cx="384" cy="144"/>
            </a:xfrm>
            <a:prstGeom prst="rightArrow">
              <a:avLst>
                <a:gd name="adj1" fmla="val 50000"/>
                <a:gd name="adj2" fmla="val 66580"/>
              </a:avLst>
            </a:prstGeom>
            <a:solidFill>
              <a:srgbClr val="0000FF"/>
            </a:solidFill>
            <a:ln w="9525" cap="flat" cmpd="sng">
              <a:solidFill>
                <a:schemeClr val="tx1"/>
              </a:solidFill>
              <a:prstDash val="solid"/>
              <a:miter/>
              <a:headEnd type="none" w="med" len="med"/>
              <a:tailEnd type="none" w="med" len="med"/>
            </a:ln>
          </p:spPr>
          <p:txBody>
            <a:bodyPr anchor="t"/>
            <a:p>
              <a:endParaRPr lang="zh-CN" altLang="en-US" sz="1800" b="0">
                <a:latin typeface="Arial" panose="020B0604020202020204" pitchFamily="34" charset="0"/>
                <a:ea typeface="宋体" panose="02010600030101010101" pitchFamily="2" charset="-122"/>
              </a:endParaRPr>
            </a:p>
          </p:txBody>
        </p:sp>
        <p:sp>
          <p:nvSpPr>
            <p:cNvPr id="13319" name="右箭头 3079"/>
            <p:cNvSpPr/>
            <p:nvPr/>
          </p:nvSpPr>
          <p:spPr>
            <a:xfrm>
              <a:off x="2657" y="3826"/>
              <a:ext cx="384" cy="144"/>
            </a:xfrm>
            <a:prstGeom prst="rightArrow">
              <a:avLst>
                <a:gd name="adj1" fmla="val 50000"/>
                <a:gd name="adj2" fmla="val 66580"/>
              </a:avLst>
            </a:prstGeom>
            <a:solidFill>
              <a:srgbClr val="0000FF"/>
            </a:solidFill>
            <a:ln w="9525" cap="flat" cmpd="sng">
              <a:solidFill>
                <a:schemeClr val="tx1"/>
              </a:solidFill>
              <a:prstDash val="solid"/>
              <a:miter/>
              <a:headEnd type="none" w="med" len="med"/>
              <a:tailEnd type="none" w="med" len="med"/>
            </a:ln>
          </p:spPr>
          <p:txBody>
            <a:bodyPr anchor="t"/>
            <a:p>
              <a:endParaRPr lang="zh-CN" altLang="en-US" sz="1800" b="0">
                <a:latin typeface="Arial" panose="020B0604020202020204" pitchFamily="34" charset="0"/>
                <a:ea typeface="宋体" panose="02010600030101010101" pitchFamily="2" charset="-122"/>
              </a:endParaRPr>
            </a:p>
          </p:txBody>
        </p:sp>
      </p:grpSp>
      <p:sp>
        <p:nvSpPr>
          <p:cNvPr id="21" name="文本框 20"/>
          <p:cNvSpPr txBox="1"/>
          <p:nvPr/>
        </p:nvSpPr>
        <p:spPr>
          <a:xfrm>
            <a:off x="128905" y="385445"/>
            <a:ext cx="8633460" cy="521970"/>
          </a:xfrm>
          <a:prstGeom prst="rect">
            <a:avLst/>
          </a:prstGeom>
          <a:noFill/>
        </p:spPr>
        <p:txBody>
          <a:bodyPr wrap="square" rtlCol="0">
            <a:spAutoFit/>
          </a:bodyPr>
          <a:p>
            <a:r>
              <a:rPr sz="2800" b="1">
                <a:solidFill>
                  <a:srgbClr val="FF0000"/>
                </a:solidFill>
                <a:latin typeface="新宋体" panose="02010609030101010101" charset="-122"/>
                <a:ea typeface="新宋体" panose="02010609030101010101" charset="-122"/>
                <a:cs typeface="新宋体" panose="02010609030101010101" charset="-122"/>
              </a:rPr>
              <a:t>目标导学一</a:t>
            </a:r>
            <a:r>
              <a:rPr lang="zh-CN" sz="2800" b="1">
                <a:solidFill>
                  <a:srgbClr val="FF0000"/>
                </a:solidFill>
                <a:latin typeface="新宋体" panose="02010609030101010101" charset="-122"/>
                <a:ea typeface="新宋体" panose="02010609030101010101" charset="-122"/>
                <a:cs typeface="新宋体" panose="02010609030101010101" charset="-122"/>
              </a:rPr>
              <a:t>：</a:t>
            </a:r>
            <a:r>
              <a:rPr sz="2800" b="1">
                <a:solidFill>
                  <a:srgbClr val="FF0000"/>
                </a:solidFill>
                <a:latin typeface="新宋体" panose="02010609030101010101" charset="-122"/>
                <a:ea typeface="新宋体" panose="02010609030101010101" charset="-122"/>
                <a:cs typeface="新宋体" panose="02010609030101010101" charset="-122"/>
              </a:rPr>
              <a:t>二战的爆发及主要战场</a:t>
            </a:r>
            <a:endParaRPr sz="2800" b="1">
              <a:solidFill>
                <a:srgbClr val="FF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animEffect transition="in" filter="wipe(left)">
                                      <p:cBhvr>
                                        <p:cTn id="17"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bldLvl="0" animBg="1"/>
      <p:bldP spid="10" grpId="0" bldLvl="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1"/>
          <a:stretch>
            <a:fillRect/>
          </a:stretch>
        </p:blipFill>
        <p:spPr>
          <a:xfrm>
            <a:off x="5607050" y="1087120"/>
            <a:ext cx="5912485" cy="3991610"/>
          </a:xfrm>
          <a:prstGeom prst="rect">
            <a:avLst/>
          </a:prstGeom>
        </p:spPr>
      </p:pic>
      <p:graphicFrame>
        <p:nvGraphicFramePr>
          <p:cNvPr id="6" name="对象 5"/>
          <p:cNvGraphicFramePr/>
          <p:nvPr/>
        </p:nvGraphicFramePr>
        <p:xfrm>
          <a:off x="711200" y="1087120"/>
          <a:ext cx="4483100" cy="4007485"/>
        </p:xfrm>
        <a:graphic>
          <a:graphicData uri="http://schemas.openxmlformats.org/presentationml/2006/ole">
            <mc:AlternateContent xmlns:mc="http://schemas.openxmlformats.org/markup-compatibility/2006">
              <mc:Choice xmlns:v="urn:schemas-microsoft-com:vml" Requires="v">
                <p:oleObj spid="_x0000_s7" name="" r:id="rId2" imgW="6238875" imgH="4924425" progId="Paint.Picture">
                  <p:embed/>
                </p:oleObj>
              </mc:Choice>
              <mc:Fallback>
                <p:oleObj name="" r:id="rId2" imgW="6238875" imgH="4924425" progId="Paint.Picture">
                  <p:embed/>
                  <p:pic>
                    <p:nvPicPr>
                      <p:cNvPr id="0" name="图片 6"/>
                      <p:cNvPicPr/>
                      <p:nvPr/>
                    </p:nvPicPr>
                    <p:blipFill>
                      <a:blip r:embed="rId3"/>
                      <a:stretch>
                        <a:fillRect/>
                      </a:stretch>
                    </p:blipFill>
                    <p:spPr>
                      <a:xfrm>
                        <a:off x="711200" y="1087120"/>
                        <a:ext cx="4483100" cy="4007485"/>
                      </a:xfrm>
                      <a:prstGeom prst="rect">
                        <a:avLst/>
                      </a:prstGeom>
                    </p:spPr>
                  </p:pic>
                </p:oleObj>
              </mc:Fallback>
            </mc:AlternateContent>
          </a:graphicData>
        </a:graphic>
      </p:graphicFrame>
      <p:sp>
        <p:nvSpPr>
          <p:cNvPr id="8" name="矩形 7"/>
          <p:cNvSpPr/>
          <p:nvPr/>
        </p:nvSpPr>
        <p:spPr>
          <a:xfrm>
            <a:off x="236220" y="503555"/>
            <a:ext cx="7498080" cy="583565"/>
          </a:xfrm>
          <a:prstGeom prst="rect">
            <a:avLst/>
          </a:prstGeom>
          <a:noFill/>
          <a:ln>
            <a:noFill/>
          </a:ln>
        </p:spPr>
        <p:txBody>
          <a:bodyPr wrap="none" rtlCol="0" anchor="t">
            <a:spAutoFit/>
          </a:bodyPr>
          <a:p>
            <a:pPr algn="ctr" fontAlgn="base"/>
            <a:r>
              <a:rPr lang="zh-CN" altLang="en-US" sz="3200" strike="noStrike" noProof="1">
                <a:solidFill>
                  <a:srgbClr val="000099"/>
                </a:solidFill>
                <a:effectLst>
                  <a:outerShdw blurRad="38100" dist="19050" dir="2700000" algn="tl" rotWithShape="0">
                    <a:srgbClr val="000099">
                      <a:alpha val="40000"/>
                    </a:srgbClr>
                  </a:outerShdw>
                </a:effectLst>
                <a:latin typeface="黑体" panose="02010609060101010101" pitchFamily="49" charset="-122"/>
                <a:ea typeface="黑体" panose="02010609060101010101" pitchFamily="49" charset="-122"/>
                <a:cs typeface="+mn-ea"/>
              </a:rPr>
              <a:t>第二次世界大战全面爆发的标志是什么？</a:t>
            </a:r>
            <a:endParaRPr lang="zh-CN" altLang="en-US" sz="3200" strike="noStrike" noProof="1">
              <a:solidFill>
                <a:srgbClr val="000099"/>
              </a:solidFill>
              <a:effectLst>
                <a:outerShdw blurRad="38100" dist="19050" dir="2700000" algn="tl" rotWithShape="0">
                  <a:srgbClr val="000099">
                    <a:alpha val="40000"/>
                  </a:srgbClr>
                </a:outerShdw>
              </a:effectLst>
              <a:latin typeface="黑体" panose="02010609060101010101" pitchFamily="49" charset="-122"/>
              <a:ea typeface="黑体" panose="02010609060101010101" pitchFamily="49" charset="-122"/>
              <a:cs typeface="+mn-ea"/>
            </a:endParaRPr>
          </a:p>
        </p:txBody>
      </p:sp>
      <p:sp>
        <p:nvSpPr>
          <p:cNvPr id="3" name="矩形 2"/>
          <p:cNvSpPr/>
          <p:nvPr/>
        </p:nvSpPr>
        <p:spPr>
          <a:xfrm>
            <a:off x="1564958" y="5701030"/>
            <a:ext cx="9072880" cy="521970"/>
          </a:xfrm>
          <a:prstGeom prst="rect">
            <a:avLst/>
          </a:prstGeom>
          <a:noFill/>
          <a:ln>
            <a:noFill/>
          </a:ln>
        </p:spPr>
        <p:txBody>
          <a:bodyPr wrap="none" rtlCol="0" anchor="t">
            <a:spAutoFit/>
          </a:bodyPr>
          <a:p>
            <a:pPr algn="l" fontAlgn="base"/>
            <a:r>
              <a:rPr lang="zh-CN" altLang="en-US" sz="2800" strike="noStrike" noProof="1">
                <a:solidFill>
                  <a:srgbClr val="FF0000"/>
                </a:solidFill>
                <a:effectLst>
                  <a:outerShdw blurRad="38100" dist="19050" dir="2700000" algn="tl" rotWithShape="0">
                    <a:srgbClr val="000099">
                      <a:alpha val="40000"/>
                    </a:srgbClr>
                  </a:outerShdw>
                </a:effectLst>
                <a:latin typeface="黑体" panose="02010609060101010101" pitchFamily="49" charset="-122"/>
                <a:ea typeface="黑体" panose="02010609060101010101" pitchFamily="49" charset="-122"/>
                <a:cs typeface="+mn-ea"/>
              </a:rPr>
              <a:t>1939年9月1日，德国闪击波兰，9月3日，英法对德宣战。</a:t>
            </a:r>
            <a:endParaRPr lang="zh-CN" altLang="en-US" sz="2800" strike="noStrike" noProof="1">
              <a:solidFill>
                <a:srgbClr val="FF0000"/>
              </a:solidFill>
              <a:effectLst>
                <a:outerShdw blurRad="38100" dist="19050" dir="2700000" algn="tl" rotWithShape="0">
                  <a:srgbClr val="000099">
                    <a:alpha val="40000"/>
                  </a:srgbClr>
                </a:outerShdw>
              </a:effectLst>
              <a:latin typeface="黑体" panose="02010609060101010101" pitchFamily="49" charset="-122"/>
              <a:ea typeface="黑体" panose="02010609060101010101" pitchFamily="49" charset="-122"/>
              <a:cs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linds(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10" name="圆角矩形 264200"/>
          <p:cNvSpPr/>
          <p:nvPr>
            <p:custDataLst>
              <p:tags r:id="rId1"/>
            </p:custDataLst>
          </p:nvPr>
        </p:nvSpPr>
        <p:spPr>
          <a:xfrm>
            <a:off x="767080" y="4940935"/>
            <a:ext cx="1420495" cy="587375"/>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8" name="圆角矩形 264196"/>
          <p:cNvSpPr/>
          <p:nvPr>
            <p:custDataLst>
              <p:tags r:id="rId2"/>
            </p:custDataLst>
          </p:nvPr>
        </p:nvSpPr>
        <p:spPr>
          <a:xfrm>
            <a:off x="551180" y="4417060"/>
            <a:ext cx="9897110" cy="1794510"/>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15" name="圆角矩形 164865"/>
          <p:cNvSpPr/>
          <p:nvPr>
            <p:custDataLst>
              <p:tags r:id="rId3"/>
            </p:custDataLst>
          </p:nvPr>
        </p:nvSpPr>
        <p:spPr>
          <a:xfrm>
            <a:off x="379730" y="739775"/>
            <a:ext cx="9740900" cy="3102610"/>
          </a:xfrm>
          <a:prstGeom prst="roundRect">
            <a:avLst>
              <a:gd name="adj" fmla="val 8097"/>
            </a:avLst>
          </a:prstGeom>
          <a:solidFill>
            <a:srgbClr val="FFFFFF">
              <a:alpha val="50000"/>
            </a:srgbClr>
          </a:solidFill>
          <a:ln w="9525" cap="flat" cmpd="sng">
            <a:solidFill>
              <a:srgbClr val="333333"/>
            </a:solidFill>
            <a:prstDash val="dash"/>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3" name="灯片编号占位符 1"/>
          <p:cNvSpPr/>
          <p:nvPr/>
        </p:nvSpPr>
        <p:spPr>
          <a:xfrm>
            <a:off x="8077200" y="6786880"/>
            <a:ext cx="2133600" cy="365125"/>
          </a:xfrm>
          <a:prstGeom prst="rect">
            <a:avLst/>
          </a:prstGeom>
          <a:noFill/>
          <a:ln w="9525">
            <a:noFill/>
          </a:ln>
        </p:spPr>
        <p:txBody>
          <a:bodyPr vert="horz" anchor="ctr"/>
          <a:lstStyle>
            <a:lvl1pPr marL="0" lvl="0" indent="0" algn="r" defTabSz="914400" eaLnBrk="1" fontAlgn="base" latinLnBrk="0" hangingPunct="1">
              <a:lnSpc>
                <a:spcPct val="100000"/>
              </a:lnSpc>
              <a:spcBef>
                <a:spcPct val="0"/>
              </a:spcBef>
              <a:spcAft>
                <a:spcPct val="0"/>
              </a:spcAft>
              <a:buFont typeface="Arial" panose="020B0604020202020204" pitchFamily="34" charset="0"/>
              <a:defRPr sz="1200" kern="1200" baseline="0">
                <a:solidFill>
                  <a:srgbClr val="898989"/>
                </a:solidFill>
                <a:latin typeface="Calibri" panose="020F0502020204030204" pitchFamily="34" charset="0"/>
                <a:ea typeface="宋体" panose="02010600030101010101" pitchFamily="2" charset="-122"/>
                <a:cs typeface="+mn-ea"/>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defRPr sz="1800" kern="1200" baseline="0">
                <a:solidFill>
                  <a:srgbClr val="000000"/>
                </a:solidFill>
                <a:ea typeface="宋体" panose="02010600030101010101" pitchFamily="2" charset="-122"/>
                <a:cs typeface="+mn-ea"/>
              </a:defRPr>
            </a:lvl9pPr>
          </a:lstStyle>
          <a:p>
            <a:pPr lvl="0"/>
            <a:fld id="{9A0DB2DC-4C9A-4742-B13C-FB6460FD3503}" type="slidenum">
              <a:rPr lang="zh-CN" altLang="en-US" dirty="0"/>
            </a:fld>
            <a:endParaRPr lang="zh-CN" altLang="en-US" dirty="0">
              <a:ea typeface="宋体" panose="02010600030101010101" pitchFamily="2" charset="-122"/>
            </a:endParaRPr>
          </a:p>
        </p:txBody>
      </p:sp>
      <p:sp>
        <p:nvSpPr>
          <p:cNvPr id="20" name="文本框 19"/>
          <p:cNvSpPr txBox="1"/>
          <p:nvPr/>
        </p:nvSpPr>
        <p:spPr>
          <a:xfrm>
            <a:off x="236220"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17" name="文本框 16"/>
          <p:cNvSpPr txBox="1"/>
          <p:nvPr>
            <p:custDataLst>
              <p:tags r:id="rId4"/>
            </p:custDataLst>
          </p:nvPr>
        </p:nvSpPr>
        <p:spPr>
          <a:xfrm>
            <a:off x="623570" y="1196340"/>
            <a:ext cx="9372600" cy="2245360"/>
          </a:xfrm>
          <a:prstGeom prst="rect">
            <a:avLst/>
          </a:prstGeom>
          <a:noFill/>
        </p:spPr>
        <p:txBody>
          <a:bodyPr wrap="square" rtlCol="0">
            <a:spAutoFit/>
          </a:bodyPr>
          <a:p>
            <a:r>
              <a:rPr sz="2800">
                <a:latin typeface="楷体" panose="02010609060101010101" pitchFamily="49" charset="-122"/>
                <a:ea typeface="楷体" panose="02010609060101010101" pitchFamily="49" charset="-122"/>
                <a:cs typeface="楷体" panose="02010609060101010101" pitchFamily="49" charset="-122"/>
              </a:rPr>
              <a:t>到1939年时，我们当然有力量摧毁波兰一国。但无论在1938年还是在1939年， 实际上我们从来无力抗拒这些国家的联合攻击。我们在1939年之所以没有溃败，那只是因为，当我们进攻波兰时，在西部与23师德军对峙的将近110个师的英、法军队完全没有动作。</a:t>
            </a:r>
            <a:endParaRPr sz="2800">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2063115" y="4706620"/>
            <a:ext cx="8519160" cy="1076325"/>
          </a:xfrm>
          <a:prstGeom prst="rect">
            <a:avLst/>
          </a:prstGeom>
          <a:noFill/>
        </p:spPr>
        <p:txBody>
          <a:bodyPr wrap="square" rtlCol="0">
            <a:spAutoFit/>
          </a:bodyPr>
          <a:p>
            <a:r>
              <a:rPr lang="zh-CN" altLang="en-US" sz="3200"/>
              <a:t>结合材料和所学知识，说一说德国突袭波兰的原因。</a:t>
            </a:r>
            <a:endParaRPr lang="zh-CN" altLang="en-US" sz="3200"/>
          </a:p>
        </p:txBody>
      </p:sp>
      <p:sp>
        <p:nvSpPr>
          <p:cNvPr id="5" name="文本框 4"/>
          <p:cNvSpPr txBox="1"/>
          <p:nvPr/>
        </p:nvSpPr>
        <p:spPr>
          <a:xfrm>
            <a:off x="-96520" y="4725035"/>
            <a:ext cx="2976245" cy="645160"/>
          </a:xfrm>
          <a:prstGeom prst="rect">
            <a:avLst/>
          </a:prstGeom>
          <a:noFill/>
        </p:spPr>
        <p:txBody>
          <a:bodyPr wrap="square" rtlCol="0" anchor="t">
            <a:spAutoFit/>
          </a:bodyPr>
          <a:p>
            <a:pPr algn="ctr">
              <a:spcBef>
                <a:spcPct val="50000"/>
              </a:spcBef>
            </a:pPr>
            <a:r>
              <a:rPr lang="zh-CN" altLang="en-US" sz="3600" b="1">
                <a:solidFill>
                  <a:srgbClr val="FFFFFF"/>
                </a:solidFill>
                <a:highlight>
                  <a:srgbClr val="0000FF"/>
                </a:highlight>
                <a:latin typeface="微软雅黑" panose="020B0503020204020204" charset="-122"/>
                <a:ea typeface="微软雅黑" panose="020B0503020204020204" charset="-122"/>
                <a:sym typeface="+mn-ea"/>
              </a:rPr>
              <a:t>思考</a:t>
            </a:r>
            <a:endParaRPr lang="zh-CN" altLang="en-US" sz="3600" b="1">
              <a:solidFill>
                <a:srgbClr val="FFFFFF"/>
              </a:solidFill>
              <a:highlight>
                <a:srgbClr val="0000FF"/>
              </a:highlight>
              <a:latin typeface="微软雅黑" panose="020B0503020204020204" charset="-122"/>
              <a:ea typeface="微软雅黑" panose="020B0503020204020204" charset="-122"/>
              <a:sym typeface="+mn-ea"/>
            </a:endParaRPr>
          </a:p>
        </p:txBody>
      </p:sp>
      <p:sp>
        <p:nvSpPr>
          <p:cNvPr id="6" name="文本框 5"/>
          <p:cNvSpPr txBox="1"/>
          <p:nvPr/>
        </p:nvSpPr>
        <p:spPr>
          <a:xfrm>
            <a:off x="10560050" y="1124585"/>
            <a:ext cx="936625" cy="5138420"/>
          </a:xfrm>
          <a:prstGeom prst="rect">
            <a:avLst/>
          </a:prstGeom>
          <a:noFill/>
        </p:spPr>
        <p:txBody>
          <a:bodyPr vert="eaVert" wrap="square" rtlCol="0">
            <a:noAutofit/>
          </a:bodyPr>
          <a:p>
            <a:r>
              <a:rPr lang="zh-CN" altLang="en-US" sz="3600">
                <a:solidFill>
                  <a:srgbClr val="FF0000"/>
                </a:solidFill>
              </a:rPr>
              <a:t>英、法推行</a:t>
            </a:r>
            <a:r>
              <a:rPr lang="zh-CN" altLang="en-US" sz="3600" b="1">
                <a:solidFill>
                  <a:srgbClr val="FF0000"/>
                </a:solidFill>
              </a:rPr>
              <a:t>绥靖</a:t>
            </a:r>
            <a:r>
              <a:rPr lang="zh-CN" altLang="en-US" sz="3600">
                <a:solidFill>
                  <a:srgbClr val="FF0000"/>
                </a:solidFill>
              </a:rPr>
              <a:t>政策</a:t>
            </a:r>
            <a:endParaRPr lang="zh-CN" altLang="en-US" sz="3600">
              <a:solidFill>
                <a:srgbClr val="FF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0" grpId="0"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6" name="矩形 5"/>
          <p:cNvSpPr/>
          <p:nvPr/>
        </p:nvSpPr>
        <p:spPr>
          <a:xfrm>
            <a:off x="2639695" y="404495"/>
            <a:ext cx="8983980" cy="840740"/>
          </a:xfrm>
          <a:prstGeom prst="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nvSpPr>
        <p:spPr>
          <a:xfrm>
            <a:off x="767080" y="404495"/>
            <a:ext cx="1694815" cy="612775"/>
          </a:xfrm>
          <a:prstGeom prst="roundRect">
            <a:avLst/>
          </a:prstGeom>
          <a:solidFill>
            <a:srgbClr val="00B0F0"/>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aphicFrame>
        <p:nvGraphicFramePr>
          <p:cNvPr id="2" name="表格 1"/>
          <p:cNvGraphicFramePr/>
          <p:nvPr>
            <p:custDataLst>
              <p:tags r:id="rId1"/>
            </p:custDataLst>
          </p:nvPr>
        </p:nvGraphicFramePr>
        <p:xfrm>
          <a:off x="1330960" y="1696085"/>
          <a:ext cx="8223885" cy="4348480"/>
        </p:xfrm>
        <a:graphic>
          <a:graphicData uri="http://schemas.openxmlformats.org/drawingml/2006/table">
            <a:tbl>
              <a:tblPr/>
              <a:tblGrid>
                <a:gridCol w="3082290"/>
                <a:gridCol w="5141595"/>
              </a:tblGrid>
              <a:tr h="436880">
                <a:tc>
                  <a:txBody>
                    <a:bodyPr/>
                    <a:p>
                      <a:pPr indent="0" algn="ctr">
                        <a:buNone/>
                      </a:pPr>
                      <a:r>
                        <a:rPr lang="en-US" sz="2800" b="0">
                          <a:latin typeface="Times New Roman" panose="02020603050405020304" pitchFamily="2" charset="0"/>
                          <a:cs typeface="Times New Roman" panose="02020603050405020304" pitchFamily="2" charset="0"/>
                        </a:rPr>
                        <a:t>时间</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进攻</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1940年4月</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德国进攻北欧</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5月</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德军突入法国北部</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接着</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德军对英国实施轰炸</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1941年6月</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向苏联发动进攻</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10月</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德军逼近莫斯科</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楷体_GB2312" charset="0"/>
                          <a:cs typeface="楷体_GB2312" charset="0"/>
                        </a:rPr>
                        <a:t>12</a:t>
                      </a:r>
                      <a:r>
                        <a:rPr lang="en-US" sz="2800" b="0">
                          <a:latin typeface="Times New Roman" panose="02020603050405020304" pitchFamily="2" charset="0"/>
                          <a:cs typeface="Times New Roman" panose="02020603050405020304" pitchFamily="2" charset="0"/>
                        </a:rPr>
                        <a:t>月7日</a:t>
                      </a:r>
                      <a:endParaRPr lang="en-US" altLang="en-US" sz="2800" b="0">
                        <a:latin typeface="楷体_GB2312" charset="0"/>
                        <a:ea typeface="楷体_GB2312" charset="0"/>
                        <a:cs typeface="楷体_GB231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日军偷袭珍珠港美国海军基地</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a:txBody>
                    <a:bodyPr/>
                    <a:p>
                      <a:pPr indent="0" algn="ctr">
                        <a:buNone/>
                      </a:pPr>
                      <a:r>
                        <a:rPr lang="en-US" sz="2800" b="0">
                          <a:latin typeface="Times New Roman" panose="02020603050405020304" pitchFamily="2" charset="0"/>
                          <a:cs typeface="Times New Roman" panose="02020603050405020304" pitchFamily="2" charset="0"/>
                        </a:rPr>
                        <a:t>12月8日</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0">
                          <a:latin typeface="Times New Roman" panose="02020603050405020304" pitchFamily="2" charset="0"/>
                          <a:cs typeface="Times New Roman" panose="02020603050405020304" pitchFamily="2" charset="0"/>
                        </a:rPr>
                        <a:t>美、英对日宣战；德、意也对美宣战</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36880">
                <a:tc gridSpan="2">
                  <a:txBody>
                    <a:bodyPr/>
                    <a:p>
                      <a:pPr indent="0" algn="ctr">
                        <a:buNone/>
                      </a:pPr>
                      <a:r>
                        <a:rPr lang="en-US" sz="2800" b="0">
                          <a:latin typeface="Times New Roman" panose="02020603050405020304" pitchFamily="2" charset="0"/>
                          <a:cs typeface="Times New Roman" panose="02020603050405020304" pitchFamily="2" charset="0"/>
                        </a:rPr>
                        <a:t>中国战场是世界反法西斯战争的东方主战场</a:t>
                      </a:r>
                      <a:endParaRPr lang="en-US" altLang="en-US" sz="2800" b="0">
                        <a:latin typeface="Times New Roman" panose="02020603050405020304" pitchFamily="2" charset="0"/>
                        <a:ea typeface="Times New Roman" panose="02020603050405020304" pitchFamily="2" charset="0"/>
                        <a:cs typeface="Times New Roman" panose="02020603050405020304" pitchFamily="2"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3" name="文本框 2"/>
          <p:cNvSpPr txBox="1"/>
          <p:nvPr/>
        </p:nvSpPr>
        <p:spPr>
          <a:xfrm>
            <a:off x="839470" y="476885"/>
            <a:ext cx="4064000" cy="460375"/>
          </a:xfrm>
          <a:prstGeom prst="rect">
            <a:avLst/>
          </a:prstGeom>
          <a:noFill/>
        </p:spPr>
        <p:txBody>
          <a:bodyPr wrap="square" rtlCol="0">
            <a:spAutoFit/>
          </a:bodyPr>
          <a:p>
            <a:r>
              <a:rPr lang="zh-CN" altLang="en-US" sz="2400" b="1">
                <a:solidFill>
                  <a:schemeClr val="accent1"/>
                </a:solidFill>
              </a:rPr>
              <a:t>主要战场</a:t>
            </a:r>
            <a:endParaRPr lang="zh-CN" altLang="en-US" sz="2400" b="1">
              <a:solidFill>
                <a:schemeClr val="accent1"/>
              </a:solidFill>
            </a:endParaRPr>
          </a:p>
        </p:txBody>
      </p:sp>
      <p:sp>
        <p:nvSpPr>
          <p:cNvPr id="5" name="文本框 4"/>
          <p:cNvSpPr txBox="1"/>
          <p:nvPr/>
        </p:nvSpPr>
        <p:spPr>
          <a:xfrm>
            <a:off x="2711450" y="620395"/>
            <a:ext cx="8886825" cy="521970"/>
          </a:xfrm>
          <a:prstGeom prst="rect">
            <a:avLst/>
          </a:prstGeom>
          <a:solidFill>
            <a:schemeClr val="bg2">
              <a:lumMod val="20000"/>
              <a:lumOff val="80000"/>
            </a:schemeClr>
          </a:solidFill>
        </p:spPr>
        <p:txBody>
          <a:bodyPr wrap="square" rtlCol="0">
            <a:spAutoFit/>
          </a:bodyPr>
          <a:p>
            <a:r>
              <a:rPr lang="zh-CN" altLang="en-US" sz="2800">
                <a:solidFill>
                  <a:srgbClr val="0070C0"/>
                </a:solidFill>
              </a:rPr>
              <a:t>欧洲西线战场、北非战场、欧洲东线战场、太平洋战场</a:t>
            </a:r>
            <a:endParaRPr lang="zh-CN" altLang="en-US" sz="2800">
              <a:solidFill>
                <a:srgbClr val="0070C0"/>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sp>
        <p:nvSpPr>
          <p:cNvPr id="21" name="文本框 20"/>
          <p:cNvSpPr txBox="1"/>
          <p:nvPr/>
        </p:nvSpPr>
        <p:spPr>
          <a:xfrm>
            <a:off x="200660" y="385445"/>
            <a:ext cx="8633460" cy="521970"/>
          </a:xfrm>
          <a:prstGeom prst="rect">
            <a:avLst/>
          </a:prstGeom>
          <a:noFill/>
        </p:spPr>
        <p:txBody>
          <a:bodyPr wrap="square" rtlCol="0">
            <a:spAutoFit/>
          </a:bodyPr>
          <a:p>
            <a:r>
              <a:rPr sz="2800" b="1">
                <a:solidFill>
                  <a:srgbClr val="FF0000"/>
                </a:solidFill>
                <a:latin typeface="新宋体" panose="02010609030101010101" charset="-122"/>
                <a:ea typeface="新宋体" panose="02010609030101010101" charset="-122"/>
                <a:cs typeface="新宋体" panose="02010609030101010101" charset="-122"/>
              </a:rPr>
              <a:t>目标导学二：反法西斯联盟的建立及战争形势的转折</a:t>
            </a:r>
            <a:endParaRPr sz="2800" b="1">
              <a:solidFill>
                <a:srgbClr val="FF0000"/>
              </a:solidFill>
              <a:latin typeface="新宋体" panose="02010609030101010101" charset="-122"/>
              <a:ea typeface="新宋体" panose="02010609030101010101" charset="-122"/>
              <a:cs typeface="新宋体" panose="02010609030101010101" charset="-122"/>
            </a:endParaRPr>
          </a:p>
        </p:txBody>
      </p:sp>
      <p:sp>
        <p:nvSpPr>
          <p:cNvPr id="25601" name="文本框 41985"/>
          <p:cNvSpPr txBox="1"/>
          <p:nvPr/>
        </p:nvSpPr>
        <p:spPr>
          <a:xfrm>
            <a:off x="647700" y="1200150"/>
            <a:ext cx="10502900" cy="1383665"/>
          </a:xfrm>
          <a:prstGeom prst="rect">
            <a:avLst/>
          </a:prstGeom>
          <a:noFill/>
          <a:ln w="9525" cap="flat" cmpd="sng">
            <a:solidFill>
              <a:srgbClr val="FF0000"/>
            </a:solidFill>
            <a:prstDash val="solid"/>
            <a:round/>
            <a:headEnd type="none" w="med" len="med"/>
            <a:tailEnd type="none" w="med" len="med"/>
          </a:ln>
        </p:spPr>
        <p:txBody>
          <a:bodyPr wrap="square" anchor="t">
            <a:spAutoFit/>
          </a:bodyPr>
          <a:p>
            <a:pPr>
              <a:spcBef>
                <a:spcPct val="50000"/>
              </a:spcBef>
            </a:pPr>
            <a:r>
              <a:rPr lang="zh-CN" altLang="en-US" sz="2800" dirty="0">
                <a:solidFill>
                  <a:schemeClr val="tx2"/>
                </a:solidFill>
                <a:latin typeface="黑体" panose="02010609060101010101" pitchFamily="49" charset="-122"/>
                <a:ea typeface="黑体" panose="02010609060101010101" pitchFamily="49" charset="-122"/>
              </a:rPr>
              <a:t>罗斯福说：“德日把不帮助轴心国的一切民族和国家都当作全体轴心国的共同敌人，这就是他们简单明确的总战略，所以只有类似的总战略才能抗衡它。”</a:t>
            </a:r>
            <a:endParaRPr lang="zh-CN" altLang="en-US" sz="2800" dirty="0">
              <a:solidFill>
                <a:schemeClr val="tx2"/>
              </a:solidFill>
              <a:latin typeface="黑体" panose="02010609060101010101" pitchFamily="49" charset="-122"/>
              <a:ea typeface="黑体" panose="02010609060101010101" pitchFamily="49" charset="-122"/>
            </a:endParaRPr>
          </a:p>
        </p:txBody>
      </p:sp>
      <p:sp>
        <p:nvSpPr>
          <p:cNvPr id="2" name="圆角矩形 264196"/>
          <p:cNvSpPr/>
          <p:nvPr/>
        </p:nvSpPr>
        <p:spPr>
          <a:xfrm>
            <a:off x="647700" y="2820670"/>
            <a:ext cx="7207885" cy="1629410"/>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3" name="圆角矩形 264200"/>
          <p:cNvSpPr/>
          <p:nvPr/>
        </p:nvSpPr>
        <p:spPr>
          <a:xfrm>
            <a:off x="658495" y="2842260"/>
            <a:ext cx="1362075" cy="538480"/>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4" name="文本框 264205"/>
          <p:cNvSpPr txBox="1"/>
          <p:nvPr/>
        </p:nvSpPr>
        <p:spPr>
          <a:xfrm>
            <a:off x="730250" y="2875915"/>
            <a:ext cx="1273175" cy="583565"/>
          </a:xfrm>
          <a:prstGeom prst="rect">
            <a:avLst/>
          </a:prstGeom>
          <a:noFill/>
          <a:ln w="9525">
            <a:noFill/>
          </a:ln>
          <a:effectLst>
            <a:outerShdw dist="17961" dir="2699999" algn="ctr" rotWithShape="0">
              <a:srgbClr val="000000">
                <a:alpha val="50000"/>
              </a:srgbClr>
            </a:outerShdw>
          </a:effectLst>
        </p:spPr>
        <p:txBody>
          <a:bodyPr wrap="square" anchor="t">
            <a:spAutoFit/>
          </a:bodyPr>
          <a:p>
            <a:pPr algn="ctr">
              <a:spcBef>
                <a:spcPct val="50000"/>
              </a:spcBef>
            </a:pPr>
            <a:r>
              <a:rPr lang="zh-CN" altLang="en-US" sz="3200" b="1">
                <a:solidFill>
                  <a:srgbClr val="FFFFFF"/>
                </a:solidFill>
                <a:latin typeface="微软雅黑" panose="020B0503020204020204" charset="-122"/>
                <a:ea typeface="微软雅黑" panose="020B0503020204020204" charset="-122"/>
              </a:rPr>
              <a:t>思考</a:t>
            </a:r>
            <a:endParaRPr lang="zh-CN" altLang="en-US" sz="3200" b="1">
              <a:solidFill>
                <a:srgbClr val="FFFFFF"/>
              </a:solidFill>
              <a:latin typeface="微软雅黑" panose="020B0503020204020204" charset="-122"/>
              <a:ea typeface="微软雅黑" panose="020B0503020204020204" charset="-122"/>
            </a:endParaRPr>
          </a:p>
        </p:txBody>
      </p:sp>
      <p:sp>
        <p:nvSpPr>
          <p:cNvPr id="5" name="文本框 264208"/>
          <p:cNvSpPr txBox="1"/>
          <p:nvPr/>
        </p:nvSpPr>
        <p:spPr>
          <a:xfrm>
            <a:off x="836930" y="3387725"/>
            <a:ext cx="6842125" cy="953135"/>
          </a:xfrm>
          <a:prstGeom prst="rect">
            <a:avLst/>
          </a:prstGeom>
          <a:noFill/>
          <a:ln w="9525">
            <a:noFill/>
          </a:ln>
        </p:spPr>
        <p:txBody>
          <a:bodyPr wrap="square" anchor="t">
            <a:spAutoFit/>
          </a:bodyPr>
          <a:p>
            <a:pPr>
              <a:spcBef>
                <a:spcPct val="50000"/>
              </a:spcBef>
            </a:pPr>
            <a:r>
              <a:rPr lang="en-US" altLang="zh-CN" sz="2800">
                <a:solidFill>
                  <a:srgbClr val="000000"/>
                </a:solidFill>
                <a:latin typeface="新宋体" panose="02010609030101010101" charset="-122"/>
                <a:ea typeface="新宋体" panose="02010609030101010101" charset="-122"/>
                <a:cs typeface="新宋体" panose="02010609030101010101" charset="-122"/>
              </a:rPr>
              <a:t>类似的总战略指什么？分析其形成的原因、标志</a:t>
            </a:r>
            <a:r>
              <a:rPr lang="zh-CN" altLang="en-US" sz="2800">
                <a:solidFill>
                  <a:srgbClr val="000000"/>
                </a:solidFill>
                <a:latin typeface="新宋体" panose="02010609030101010101" charset="-122"/>
                <a:ea typeface="新宋体" panose="02010609030101010101" charset="-122"/>
                <a:cs typeface="新宋体" panose="02010609030101010101" charset="-122"/>
              </a:rPr>
              <a:t>和作用</a:t>
            </a:r>
            <a:r>
              <a:rPr lang="en-US" altLang="zh-CN" sz="2800">
                <a:solidFill>
                  <a:srgbClr val="000000"/>
                </a:solidFill>
                <a:latin typeface="新宋体" panose="02010609030101010101" charset="-122"/>
                <a:ea typeface="新宋体" panose="02010609030101010101" charset="-122"/>
                <a:cs typeface="新宋体" panose="02010609030101010101" charset="-122"/>
              </a:rPr>
              <a:t>。</a:t>
            </a:r>
            <a:endParaRPr lang="en-US" altLang="zh-CN" sz="2800">
              <a:solidFill>
                <a:srgbClr val="000000"/>
              </a:solidFill>
              <a:latin typeface="新宋体" panose="02010609030101010101" charset="-122"/>
              <a:ea typeface="新宋体" panose="02010609030101010101" charset="-122"/>
              <a:cs typeface="新宋体" panose="02010609030101010101" charset="-122"/>
            </a:endParaRPr>
          </a:p>
        </p:txBody>
      </p:sp>
      <p:sp>
        <p:nvSpPr>
          <p:cNvPr id="6" name="矩形 5"/>
          <p:cNvSpPr/>
          <p:nvPr/>
        </p:nvSpPr>
        <p:spPr>
          <a:xfrm>
            <a:off x="8298815" y="3281363"/>
            <a:ext cx="3027680" cy="521970"/>
          </a:xfrm>
          <a:prstGeom prst="rect">
            <a:avLst/>
          </a:prstGeom>
          <a:solidFill>
            <a:schemeClr val="bg2">
              <a:lumMod val="20000"/>
              <a:lumOff val="80000"/>
            </a:schemeClr>
          </a:solidFill>
          <a:ln>
            <a:noFill/>
          </a:ln>
        </p:spPr>
        <p:txBody>
          <a:bodyPr wrap="none" rtlCol="0" anchor="t">
            <a:spAutoFit/>
          </a:bodyPr>
          <a:p>
            <a:pPr algn="ctr" fontAlgn="base"/>
            <a:r>
              <a:rPr lang="zh-CN" altLang="en-US" sz="2800" strike="noStrike" noProof="1" dirty="0">
                <a:solidFill>
                  <a:srgbClr val="FF3300"/>
                </a:solidFill>
                <a:effectLst>
                  <a:outerShdw blurRad="38100" dist="38100" dir="2700000">
                    <a:srgbClr val="C0C0C0"/>
                  </a:outerShdw>
                </a:effectLst>
                <a:latin typeface="Arial" panose="020B0604020202020204" pitchFamily="34" charset="0"/>
                <a:ea typeface="黑体" panose="02010609060101010101" pitchFamily="49" charset="-122"/>
                <a:cs typeface="+mn-cs"/>
                <a:sym typeface="+mn-ea"/>
              </a:rPr>
              <a:t>世界反法西斯同盟</a:t>
            </a:r>
            <a:endParaRPr lang="zh-CN" altLang="en-US" sz="2800" strike="noStrike" noProof="1" dirty="0">
              <a:solidFill>
                <a:srgbClr val="FF3300"/>
              </a:solidFill>
              <a:effectLst>
                <a:outerShdw blurRad="38100" dist="38100" dir="2700000">
                  <a:srgbClr val="C0C0C0"/>
                </a:outerShdw>
              </a:effectLst>
              <a:latin typeface="Arial" panose="020B0604020202020204" pitchFamily="34" charset="0"/>
              <a:ea typeface="黑体" panose="02010609060101010101" pitchFamily="49" charset="-122"/>
              <a:cs typeface="+mn-cs"/>
              <a:sym typeface="+mn-ea"/>
            </a:endParaRPr>
          </a:p>
        </p:txBody>
      </p:sp>
      <p:sp>
        <p:nvSpPr>
          <p:cNvPr id="41991" name="文本框 41990"/>
          <p:cNvSpPr txBox="1"/>
          <p:nvPr/>
        </p:nvSpPr>
        <p:spPr>
          <a:xfrm>
            <a:off x="1871345" y="5165725"/>
            <a:ext cx="7774940" cy="521970"/>
          </a:xfrm>
          <a:prstGeom prst="rect">
            <a:avLst/>
          </a:prstGeom>
          <a:noFill/>
          <a:ln w="9525">
            <a:noFill/>
          </a:ln>
        </p:spPr>
        <p:txBody>
          <a:bodyPr wrap="square">
            <a:spAutoFit/>
          </a:bodyPr>
          <a:p>
            <a:r>
              <a:rPr lang="en-US" altLang="zh-CN"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2</a:t>
            </a:r>
            <a:r>
              <a:rPr lang="zh-CN" altLang="en-US"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、标志：</a:t>
            </a:r>
            <a:r>
              <a:rPr lang="zh-CN" altLang="en-US" sz="2800" noProof="1" dirty="0">
                <a:solidFill>
                  <a:schemeClr val="tx1"/>
                </a:solidFill>
                <a:effectLst>
                  <a:outerShdw blurRad="38100" dist="38100" dir="2700000">
                    <a:srgbClr val="C0C0C0"/>
                  </a:outerShdw>
                </a:effectLst>
                <a:latin typeface="Arial" panose="020B0604020202020204" pitchFamily="34" charset="0"/>
                <a:ea typeface="黑体" panose="02010609060101010101" pitchFamily="49" charset="-122"/>
                <a:cs typeface="+mn-cs"/>
              </a:rPr>
              <a:t>1942年元旦，《联合国家宣言》签署</a:t>
            </a:r>
            <a:endParaRPr lang="zh-CN" altLang="en-US" sz="2800" noProof="1" dirty="0">
              <a:solidFill>
                <a:schemeClr val="tx1"/>
              </a:solidFill>
              <a:effectLst>
                <a:outerShdw blurRad="38100" dist="38100" dir="2700000">
                  <a:srgbClr val="C0C0C0"/>
                </a:outerShdw>
              </a:effectLst>
              <a:latin typeface="Arial" panose="020B0604020202020204" pitchFamily="34" charset="0"/>
              <a:ea typeface="黑体" panose="02010609060101010101" pitchFamily="49" charset="-122"/>
              <a:cs typeface="+mn-cs"/>
            </a:endParaRPr>
          </a:p>
        </p:txBody>
      </p:sp>
      <p:sp>
        <p:nvSpPr>
          <p:cNvPr id="9" name="文本框 8"/>
          <p:cNvSpPr txBox="1"/>
          <p:nvPr/>
        </p:nvSpPr>
        <p:spPr>
          <a:xfrm>
            <a:off x="1878965" y="4596130"/>
            <a:ext cx="7041515" cy="521970"/>
          </a:xfrm>
          <a:prstGeom prst="rect">
            <a:avLst/>
          </a:prstGeom>
          <a:noFill/>
          <a:ln w="9525">
            <a:noFill/>
          </a:ln>
        </p:spPr>
        <p:txBody>
          <a:bodyPr wrap="square">
            <a:spAutoFit/>
          </a:bodyPr>
          <a:p>
            <a:r>
              <a:rPr lang="en-US" altLang="zh-CN"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1</a:t>
            </a:r>
            <a:r>
              <a:rPr lang="zh-CN" altLang="en-US"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、原因：</a:t>
            </a:r>
            <a:r>
              <a:rPr lang="zh-CN" altLang="en-US" sz="2800" noProof="1" dirty="0">
                <a:solidFill>
                  <a:schemeClr val="tx1"/>
                </a:solidFill>
                <a:effectLst>
                  <a:outerShdw blurRad="38100" dist="38100" dir="2700000">
                    <a:srgbClr val="C0C0C0"/>
                  </a:outerShdw>
                </a:effectLst>
                <a:latin typeface="Arial" panose="020B0604020202020204" pitchFamily="34" charset="0"/>
                <a:ea typeface="黑体" panose="02010609060101010101" pitchFamily="49" charset="-122"/>
                <a:cs typeface="+mn-cs"/>
              </a:rPr>
              <a:t>共同的敌人，共同的利益</a:t>
            </a:r>
            <a:endParaRPr lang="zh-CN" altLang="en-US" sz="2800" noProof="1" dirty="0">
              <a:solidFill>
                <a:schemeClr val="tx1"/>
              </a:solidFill>
              <a:effectLst>
                <a:outerShdw blurRad="38100" dist="38100" dir="2700000">
                  <a:srgbClr val="C0C0C0"/>
                </a:outerShdw>
              </a:effectLst>
              <a:latin typeface="Arial" panose="020B0604020202020204" pitchFamily="34" charset="0"/>
              <a:ea typeface="黑体" panose="02010609060101010101" pitchFamily="49" charset="-122"/>
              <a:cs typeface="+mn-cs"/>
            </a:endParaRPr>
          </a:p>
        </p:txBody>
      </p:sp>
      <p:sp>
        <p:nvSpPr>
          <p:cNvPr id="10" name="文本框 9"/>
          <p:cNvSpPr txBox="1"/>
          <p:nvPr/>
        </p:nvSpPr>
        <p:spPr>
          <a:xfrm>
            <a:off x="1854835" y="5795010"/>
            <a:ext cx="7774940" cy="521970"/>
          </a:xfrm>
          <a:prstGeom prst="rect">
            <a:avLst/>
          </a:prstGeom>
          <a:noFill/>
          <a:ln w="9525">
            <a:noFill/>
          </a:ln>
        </p:spPr>
        <p:txBody>
          <a:bodyPr wrap="square">
            <a:spAutoFit/>
          </a:bodyPr>
          <a:p>
            <a:r>
              <a:rPr lang="en-US" altLang="zh-CN"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3</a:t>
            </a:r>
            <a:r>
              <a:rPr lang="zh-CN" altLang="en-US" sz="2800" noProof="1" dirty="0">
                <a:solidFill>
                  <a:srgbClr val="0000FF"/>
                </a:solidFill>
                <a:effectLst>
                  <a:outerShdw blurRad="38100" dist="38100" dir="2700000">
                    <a:srgbClr val="C0C0C0"/>
                  </a:outerShdw>
                </a:effectLst>
                <a:latin typeface="Arial" panose="020B0604020202020204" pitchFamily="34" charset="0"/>
                <a:ea typeface="黑体" panose="02010609060101010101" pitchFamily="49" charset="-122"/>
                <a:cs typeface="+mn-cs"/>
              </a:rPr>
              <a:t>、作用：</a:t>
            </a:r>
            <a:r>
              <a:rPr lang="zh-CN" altLang="en-US" sz="2800"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扭转战争的形势</a:t>
            </a:r>
            <a:endParaRPr lang="zh-CN" altLang="en-US" sz="2800" noProof="1" dirty="0">
              <a:solidFill>
                <a:schemeClr val="tx1"/>
              </a:solidFill>
              <a:effectLst>
                <a:outerShdw blurRad="38100" dist="38100" dir="2700000">
                  <a:srgbClr val="C0C0C0"/>
                </a:outerShdw>
              </a:effectLst>
              <a:latin typeface="Arial" panose="020B0604020202020204" pitchFamily="34" charset="0"/>
              <a:ea typeface="黑体" panose="02010609060101010101" pitchFamily="49" charset="-122"/>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500"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991"/>
                                        </p:tgtEl>
                                        <p:attrNameLst>
                                          <p:attrName>style.visibility</p:attrName>
                                        </p:attrNameLst>
                                      </p:cBhvr>
                                      <p:to>
                                        <p:strVal val="visible"/>
                                      </p:to>
                                    </p:set>
                                    <p:animEffect transition="in" filter="blinds(horizontal)">
                                      <p:cBhvr>
                                        <p:cTn id="31" dur="500"/>
                                        <p:tgtEl>
                                          <p:spTgt spid="4199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1991" grpId="0"/>
      <p:bldP spid="9" grpId="0"/>
      <p:bldP spid="10" grpId="0"/>
      <p:bldP spid="2" grpId="0" bldLvl="0" animBg="1"/>
      <p:bldP spid="4" grpId="0" bldLvl="0" animBg="1"/>
      <p:bldP spid="3" grpId="0" bldLvl="0" animBg="1"/>
      <p:bldP spid="5" grpId="0"/>
      <p:bldP spid="2560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20" name="文本框 19"/>
          <p:cNvSpPr txBox="1"/>
          <p:nvPr/>
        </p:nvSpPr>
        <p:spPr>
          <a:xfrm>
            <a:off x="164465" y="-71120"/>
            <a:ext cx="1472565" cy="460375"/>
          </a:xfrm>
          <a:prstGeom prst="rect">
            <a:avLst/>
          </a:prstGeom>
          <a:noFill/>
        </p:spPr>
        <p:txBody>
          <a:bodyPr wrap="square" rtlCol="0">
            <a:spAutoFit/>
          </a:bodyPr>
          <a:p>
            <a:r>
              <a:rPr lang="zh-CN" altLang="en-US" sz="2400" b="1">
                <a:solidFill>
                  <a:schemeClr val="accent2">
                    <a:lumMod val="50000"/>
                  </a:schemeClr>
                </a:solidFill>
                <a:latin typeface="楷体" panose="02010609060101010101" pitchFamily="49" charset="-122"/>
                <a:ea typeface="楷体" panose="02010609060101010101" pitchFamily="49" charset="-122"/>
              </a:rPr>
              <a:t>新课探究</a:t>
            </a:r>
            <a:endParaRPr lang="zh-CN" altLang="en-US" sz="2400" b="1">
              <a:solidFill>
                <a:schemeClr val="accent2">
                  <a:lumMod val="50000"/>
                </a:schemeClr>
              </a:solidFill>
              <a:latin typeface="楷体" panose="02010609060101010101" pitchFamily="49" charset="-122"/>
              <a:ea typeface="楷体" panose="02010609060101010101" pitchFamily="49" charset="-122"/>
            </a:endParaRPr>
          </a:p>
        </p:txBody>
      </p:sp>
      <p:pic>
        <p:nvPicPr>
          <p:cNvPr id="23554" name="Picture 4"/>
          <p:cNvPicPr>
            <a:picLocks noChangeAspect="1"/>
          </p:cNvPicPr>
          <p:nvPr/>
        </p:nvPicPr>
        <p:blipFill>
          <a:blip r:embed="rId1"/>
          <a:stretch>
            <a:fillRect/>
          </a:stretch>
        </p:blipFill>
        <p:spPr>
          <a:xfrm>
            <a:off x="2936240" y="1452880"/>
            <a:ext cx="5558790" cy="3018790"/>
          </a:xfrm>
          <a:prstGeom prst="rect">
            <a:avLst/>
          </a:prstGeom>
          <a:noFill/>
          <a:ln w="9525">
            <a:noFill/>
          </a:ln>
        </p:spPr>
      </p:pic>
      <p:sp>
        <p:nvSpPr>
          <p:cNvPr id="23555" name="矩形 4"/>
          <p:cNvSpPr/>
          <p:nvPr/>
        </p:nvSpPr>
        <p:spPr>
          <a:xfrm>
            <a:off x="770255" y="4471670"/>
            <a:ext cx="10997565" cy="181483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zh-CN" altLang="en-US" sz="2800" b="1" dirty="0">
                <a:solidFill>
                  <a:srgbClr val="FF0000"/>
                </a:solidFill>
                <a:latin typeface="黑体" panose="02010609060101010101" pitchFamily="49" charset="-122"/>
                <a:ea typeface="黑体" panose="02010609060101010101" pitchFamily="49" charset="-122"/>
              </a:rPr>
              <a:t>寓意：</a:t>
            </a:r>
            <a:r>
              <a:rPr lang="zh-CN" altLang="en-US" sz="2800" b="1" dirty="0">
                <a:solidFill>
                  <a:schemeClr val="tx1"/>
                </a:solidFill>
                <a:latin typeface="楷体" panose="02010609060101010101" pitchFamily="49" charset="-122"/>
                <a:ea typeface="楷体" panose="02010609060101010101" pitchFamily="49" charset="-122"/>
              </a:rPr>
              <a:t>丘吉尔、罗斯福与斯大林或英美苏三国结成反法西斯联盟（或英美苏三国联合反法西斯）。</a:t>
            </a:r>
            <a:r>
              <a:rPr lang="en-US" altLang="zh-CN" sz="2800" b="1" dirty="0">
                <a:solidFill>
                  <a:schemeClr val="tx1"/>
                </a:solidFill>
                <a:latin typeface="楷体" panose="02010609060101010101" pitchFamily="49" charset="-122"/>
                <a:ea typeface="楷体" panose="02010609060101010101" pitchFamily="49" charset="-122"/>
              </a:rPr>
              <a:t>V</a:t>
            </a:r>
            <a:r>
              <a:rPr lang="zh-CN" altLang="en-US" sz="2800" b="1" dirty="0">
                <a:solidFill>
                  <a:schemeClr val="tx1"/>
                </a:solidFill>
                <a:latin typeface="楷体" panose="02010609060101010101" pitchFamily="49" charset="-122"/>
                <a:ea typeface="楷体" panose="02010609060101010101" pitchFamily="49" charset="-122"/>
              </a:rPr>
              <a:t>的寓意：取得反法西斯战争的胜利。</a:t>
            </a:r>
            <a:endParaRPr lang="en-US" altLang="zh-CN" sz="2800" b="1" dirty="0">
              <a:solidFill>
                <a:schemeClr val="tx1"/>
              </a:solidFill>
              <a:latin typeface="楷体" panose="02010609060101010101" pitchFamily="49" charset="-122"/>
              <a:ea typeface="楷体" panose="02010609060101010101" pitchFamily="49" charset="-122"/>
            </a:endParaRPr>
          </a:p>
          <a:p>
            <a:pPr marL="0" lvl="0" indent="0" eaLnBrk="1" hangingPunct="1">
              <a:spcBef>
                <a:spcPct val="0"/>
              </a:spcBef>
              <a:buNone/>
            </a:pPr>
            <a:r>
              <a:rPr lang="zh-CN" altLang="en-US" sz="2800" b="1" dirty="0">
                <a:solidFill>
                  <a:srgbClr val="FF0000"/>
                </a:solidFill>
                <a:latin typeface="黑体" panose="02010609060101010101" pitchFamily="49" charset="-122"/>
                <a:ea typeface="黑体" panose="02010609060101010101" pitchFamily="49" charset="-122"/>
              </a:rPr>
              <a:t>启示：</a:t>
            </a:r>
            <a:r>
              <a:rPr lang="zh-CN" altLang="en-US" sz="2800" b="1" dirty="0">
                <a:solidFill>
                  <a:schemeClr val="tx1"/>
                </a:solidFill>
                <a:latin typeface="楷体" panose="02010609060101010101" pitchFamily="49" charset="-122"/>
                <a:ea typeface="楷体" panose="02010609060101010101" pitchFamily="49" charset="-122"/>
              </a:rPr>
              <a:t>不同意识形态的国家可以合作；团结就是力量，团结起来就能保卫和平，制止战争。</a:t>
            </a:r>
            <a:endParaRPr lang="zh-CN" altLang="en-US" sz="2800" b="1" dirty="0">
              <a:solidFill>
                <a:schemeClr val="tx1"/>
              </a:solidFill>
              <a:latin typeface="楷体" panose="02010609060101010101" pitchFamily="49" charset="-122"/>
              <a:ea typeface="楷体" panose="02010609060101010101" pitchFamily="49" charset="-122"/>
            </a:endParaRPr>
          </a:p>
        </p:txBody>
      </p:sp>
      <p:sp>
        <p:nvSpPr>
          <p:cNvPr id="2" name="圆角矩形 264196"/>
          <p:cNvSpPr/>
          <p:nvPr/>
        </p:nvSpPr>
        <p:spPr>
          <a:xfrm>
            <a:off x="1572895" y="418465"/>
            <a:ext cx="8649970" cy="1034415"/>
          </a:xfrm>
          <a:prstGeom prst="roundRect">
            <a:avLst>
              <a:gd name="adj" fmla="val 9616"/>
            </a:avLst>
          </a:prstGeom>
          <a:gradFill rotWithShape="1">
            <a:gsLst>
              <a:gs pos="0">
                <a:srgbClr val="F5F5F5"/>
              </a:gs>
              <a:gs pos="100000">
                <a:srgbClr val="DDDDDD"/>
              </a:gs>
            </a:gsLst>
            <a:lin ang="5400000" scaled="1"/>
            <a:tileRect/>
          </a:gradFill>
          <a:ln w="28575" cap="flat" cmpd="sng">
            <a:solidFill>
              <a:srgbClr val="3399FF"/>
            </a:solidFill>
            <a:prstDash val="solid"/>
            <a:round/>
            <a:headEnd type="none" w="med" len="med"/>
            <a:tailEnd type="none" w="med" len="med"/>
          </a:ln>
          <a:effectLst>
            <a:outerShdw dist="35921" dir="2699999" algn="ctr" rotWithShape="0">
              <a:srgbClr val="000000"/>
            </a:outerShdw>
          </a:effectLst>
        </p:spPr>
        <p:txBody>
          <a:bodyPr anchor="t"/>
          <a:p>
            <a:endParaRPr lang="zh-CN" altLang="en-US">
              <a:latin typeface="Arial" panose="020B0604020202020204" pitchFamily="34" charset="0"/>
              <a:ea typeface="宋体" panose="02010600030101010101" pitchFamily="2" charset="-122"/>
            </a:endParaRPr>
          </a:p>
        </p:txBody>
      </p:sp>
      <p:sp>
        <p:nvSpPr>
          <p:cNvPr id="3" name="圆角矩形 264200"/>
          <p:cNvSpPr/>
          <p:nvPr/>
        </p:nvSpPr>
        <p:spPr>
          <a:xfrm>
            <a:off x="1663065" y="496570"/>
            <a:ext cx="1362075" cy="538480"/>
          </a:xfrm>
          <a:prstGeom prst="roundRect">
            <a:avLst>
              <a:gd name="adj" fmla="val 19773"/>
            </a:avLst>
          </a:prstGeom>
          <a:gradFill rotWithShape="1">
            <a:gsLst>
              <a:gs pos="0">
                <a:srgbClr val="3399FF"/>
              </a:gs>
              <a:gs pos="100000">
                <a:srgbClr val="2266AA"/>
              </a:gs>
            </a:gsLst>
            <a:lin ang="5400000" scaled="1"/>
            <a:tileRect/>
          </a:gradFill>
          <a:ln w="19050" cap="flat" cmpd="sng">
            <a:solidFill>
              <a:srgbClr val="3399FF"/>
            </a:solidFill>
            <a:prstDash val="solid"/>
            <a:round/>
            <a:headEnd type="none" w="med" len="med"/>
            <a:tailEnd type="none" w="med" len="med"/>
          </a:ln>
          <a:effectLst>
            <a:outerShdw dist="25400" dir="5400000" algn="ctr" rotWithShape="0">
              <a:srgbClr val="000000">
                <a:alpha val="50000"/>
              </a:srgbClr>
            </a:outerShdw>
          </a:effectLst>
        </p:spPr>
        <p:txBody>
          <a:bodyPr anchor="t"/>
          <a:p>
            <a:endParaRPr lang="zh-CN" altLang="en-US">
              <a:latin typeface="Arial" panose="020B0604020202020204" pitchFamily="34" charset="0"/>
              <a:ea typeface="宋体" panose="02010600030101010101" pitchFamily="2" charset="-122"/>
            </a:endParaRPr>
          </a:p>
        </p:txBody>
      </p:sp>
      <p:sp>
        <p:nvSpPr>
          <p:cNvPr id="4" name="文本框 264205"/>
          <p:cNvSpPr txBox="1"/>
          <p:nvPr/>
        </p:nvSpPr>
        <p:spPr>
          <a:xfrm>
            <a:off x="1663065" y="458470"/>
            <a:ext cx="1273175" cy="583565"/>
          </a:xfrm>
          <a:prstGeom prst="rect">
            <a:avLst/>
          </a:prstGeom>
          <a:noFill/>
          <a:ln w="9525">
            <a:noFill/>
          </a:ln>
          <a:effectLst>
            <a:outerShdw dist="17961" dir="2699999" algn="ctr" rotWithShape="0">
              <a:srgbClr val="000000">
                <a:alpha val="50000"/>
              </a:srgbClr>
            </a:outerShdw>
          </a:effectLst>
        </p:spPr>
        <p:txBody>
          <a:bodyPr wrap="square" anchor="t">
            <a:spAutoFit/>
          </a:bodyPr>
          <a:p>
            <a:pPr algn="ctr">
              <a:spcBef>
                <a:spcPct val="50000"/>
              </a:spcBef>
            </a:pPr>
            <a:r>
              <a:rPr lang="zh-CN" altLang="en-US" sz="3200" b="1">
                <a:solidFill>
                  <a:srgbClr val="FFFFFF"/>
                </a:solidFill>
                <a:latin typeface="微软雅黑" panose="020B0503020204020204" charset="-122"/>
                <a:ea typeface="微软雅黑" panose="020B0503020204020204" charset="-122"/>
              </a:rPr>
              <a:t>探究</a:t>
            </a:r>
            <a:endParaRPr lang="zh-CN" altLang="en-US" sz="3200" b="1">
              <a:solidFill>
                <a:srgbClr val="FFFFFF"/>
              </a:solidFill>
              <a:latin typeface="微软雅黑" panose="020B0503020204020204" charset="-122"/>
              <a:ea typeface="微软雅黑" panose="020B0503020204020204" charset="-122"/>
            </a:endParaRPr>
          </a:p>
        </p:txBody>
      </p:sp>
      <p:sp>
        <p:nvSpPr>
          <p:cNvPr id="5" name="文本框 264208"/>
          <p:cNvSpPr txBox="1"/>
          <p:nvPr/>
        </p:nvSpPr>
        <p:spPr>
          <a:xfrm>
            <a:off x="1733550" y="1042035"/>
            <a:ext cx="8489315" cy="521970"/>
          </a:xfrm>
          <a:prstGeom prst="rect">
            <a:avLst/>
          </a:prstGeom>
          <a:noFill/>
          <a:ln w="9525">
            <a:noFill/>
          </a:ln>
        </p:spPr>
        <p:txBody>
          <a:bodyPr wrap="square" anchor="t">
            <a:spAutoFit/>
          </a:bodyPr>
          <a:p>
            <a:pPr>
              <a:spcBef>
                <a:spcPct val="50000"/>
              </a:spcBef>
            </a:pPr>
            <a:r>
              <a:rPr sz="2800">
                <a:solidFill>
                  <a:srgbClr val="000000"/>
                </a:solidFill>
                <a:latin typeface="新宋体" panose="02010609030101010101" charset="-122"/>
                <a:ea typeface="新宋体" panose="02010609030101010101" charset="-122"/>
                <a:cs typeface="新宋体" panose="02010609030101010101" charset="-122"/>
              </a:rPr>
              <a:t>你能分析下图漫画的寓意吗？给我们什么启示？</a:t>
            </a:r>
            <a:endParaRPr lang="en-US" altLang="zh-CN" sz="2800">
              <a:solidFill>
                <a:srgbClr val="000000"/>
              </a:solidFill>
              <a:latin typeface="新宋体" panose="02010609030101010101" charset="-122"/>
              <a:ea typeface="新宋体" panose="02010609030101010101" charset="-122"/>
              <a:cs typeface="新宋体" panose="02010609030101010101"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TABLE_ENDDRAG_ORIGIN_RECT" val="647*309"/>
  <p:tag name="TABLE_ENDDRAG_RECT" val="143*130*647*309"/>
</p:tagLst>
</file>

<file path=ppt/tags/tag11.xml><?xml version="1.0" encoding="utf-8"?>
<p:tagLst xmlns:p="http://schemas.openxmlformats.org/presentationml/2006/main">
  <p:tag name="COMMONDATA" val="eyJoZGlkIjoiNGU5YTk2NWU3OTRhNTU0YjZlNWE0ODExMjY4YzM0MTgifQ=="/>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2384</Words>
  <Application>WPS 演示</Application>
  <PresentationFormat>全屏显示(4:3)</PresentationFormat>
  <Paragraphs>336</Paragraphs>
  <Slides>24</Slides>
  <Notes>1</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5</vt:i4>
      </vt:variant>
      <vt:variant>
        <vt:lpstr>幻灯片标题</vt:lpstr>
      </vt:variant>
      <vt:variant>
        <vt:i4>24</vt:i4>
      </vt:variant>
    </vt:vector>
  </HeadingPairs>
  <TitlesOfParts>
    <vt:vector size="50" baseType="lpstr">
      <vt:lpstr>Arial</vt:lpstr>
      <vt:lpstr>宋体</vt:lpstr>
      <vt:lpstr>Wingdings</vt:lpstr>
      <vt:lpstr>黑体</vt:lpstr>
      <vt:lpstr>Arial Narrow</vt:lpstr>
      <vt:lpstr>微软雅黑</vt:lpstr>
      <vt:lpstr>Calibri</vt:lpstr>
      <vt:lpstr>楷体</vt:lpstr>
      <vt:lpstr>新宋体</vt:lpstr>
      <vt:lpstr>浪漫雅圆</vt:lpstr>
      <vt:lpstr>Times New Roman</vt:lpstr>
      <vt:lpstr>BatangChe</vt:lpstr>
      <vt:lpstr>楷体_GB2312</vt:lpstr>
      <vt:lpstr>仿宋</vt:lpstr>
      <vt:lpstr>Arial Unicode MS</vt:lpstr>
      <vt:lpstr>隶书</vt:lpstr>
      <vt:lpstr>楷体_GB2312</vt:lpstr>
      <vt:lpstr>Verdana</vt:lpstr>
      <vt:lpstr>华文中宋</vt:lpstr>
      <vt:lpstr>Malgun Gothic</vt:lpstr>
      <vt:lpstr>默认设计模板</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曾梅梅</cp:lastModifiedBy>
  <cp:revision>1049</cp:revision>
  <dcterms:created xsi:type="dcterms:W3CDTF">2015-07-09T08:14:00Z</dcterms:created>
  <dcterms:modified xsi:type="dcterms:W3CDTF">2023-09-17T16:03:06Z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2052-12.1.0.15374</vt:lpwstr>
  </property>
  <property fmtid="{D5CDD505-2E9C-101B-9397-08002B2CF9AE}" pid="3" name="ICV">
    <vt:lpwstr>354C40F5D8D64C7DA14F95D41AC74C84_13</vt:lpwstr>
  </property>
</Properties>
</file>