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2"/>
  </p:handoutMasterIdLst>
  <p:sldIdLst>
    <p:sldId id="256" r:id="rId3"/>
    <p:sldId id="257" r:id="rId5"/>
    <p:sldId id="259" r:id="rId6"/>
    <p:sldId id="287" r:id="rId7"/>
    <p:sldId id="291" r:id="rId8"/>
    <p:sldId id="288" r:id="rId9"/>
    <p:sldId id="311" r:id="rId10"/>
    <p:sldId id="312" r:id="rId11"/>
    <p:sldId id="263" r:id="rId12"/>
    <p:sldId id="262" r:id="rId13"/>
    <p:sldId id="266" r:id="rId14"/>
    <p:sldId id="267" r:id="rId15"/>
    <p:sldId id="264" r:id="rId16"/>
    <p:sldId id="289" r:id="rId17"/>
    <p:sldId id="274" r:id="rId18"/>
    <p:sldId id="276" r:id="rId19"/>
    <p:sldId id="284" r:id="rId20"/>
    <p:sldId id="290" r:id="rId21"/>
  </p:sldIdLst>
  <p:sldSz cx="9144000" cy="5143500" type="screen16x9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B9D2A"/>
    <a:srgbClr val="E923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36" y="-64"/>
      </p:cViewPr>
      <p:guideLst>
        <p:guide orient="horz" pos="162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7" Type="http://schemas.openxmlformats.org/officeDocument/2006/relationships/tags" Target="tags/tag3.xml"/><Relationship Id="rId26" Type="http://schemas.openxmlformats.org/officeDocument/2006/relationships/commentAuthors" Target="commentAuthors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44EF9-43E8-44D1-9C8B-4B7EC498CA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A313C-0618-4260-99F7-4EF42C744D0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0530B-0ED2-4305-ABF5-E2B29576DDF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26E8B-5693-4175-9259-9302F322BDB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思想解放是社会变革的先导，思想解放能够促进社会进步。在历史上，从中国到世界，从古代到近现代，一批又一批思想家站在时代的前沿，提出了先进的思想理论，吹响了时代的号角，为社会的变革和发展起到了鸣锣开道的作用。 本专题包括中国古代、近现代和世界近现代的思想解放运动。 复习目标： 了解中外著名的思想解放运动。 认识思想解放在人类社会进步中的作用。 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2B1DE-1005-47A3-A825-C313F3D043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95189" cy="5143500"/>
          </a:xfrm>
          <a:prstGeom prst="rect">
            <a:avLst/>
          </a:prstGeom>
        </p:spPr>
      </p:pic>
      <p:sp>
        <p:nvSpPr>
          <p:cNvPr id="5" name="文本框 14"/>
          <p:cNvSpPr txBox="1"/>
          <p:nvPr/>
        </p:nvSpPr>
        <p:spPr>
          <a:xfrm>
            <a:off x="1267398" y="1"/>
            <a:ext cx="2191690" cy="4124008"/>
          </a:xfrm>
          <a:prstGeom prst="rect">
            <a:avLst/>
          </a:prstGeom>
          <a:noFill/>
          <a:effectLst/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en-US" sz="1304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n-ea"/>
                <a:sym typeface="+mn-lt"/>
              </a:rPr>
              <a:t>历史</a:t>
            </a:r>
            <a:endParaRPr lang="en-US" altLang="zh-CN" sz="13040" dirty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n-ea"/>
              <a:sym typeface="+mn-lt"/>
            </a:endParaRPr>
          </a:p>
        </p:txBody>
      </p:sp>
      <p:sp>
        <p:nvSpPr>
          <p:cNvPr id="6" name="文本框 16"/>
          <p:cNvSpPr txBox="1"/>
          <p:nvPr/>
        </p:nvSpPr>
        <p:spPr>
          <a:xfrm>
            <a:off x="2211687" y="4178037"/>
            <a:ext cx="949299" cy="3978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985" dirty="0">
                <a:solidFill>
                  <a:schemeClr val="bg1"/>
                </a:solidFill>
              </a:rPr>
              <a:t>部编版</a:t>
            </a:r>
            <a:endParaRPr lang="zh-CN" altLang="en-US" sz="1985" dirty="0">
              <a:solidFill>
                <a:schemeClr val="bg1"/>
              </a:solidFill>
            </a:endParaRPr>
          </a:p>
        </p:txBody>
      </p:sp>
      <p:sp>
        <p:nvSpPr>
          <p:cNvPr id="7" name="文本框 13"/>
          <p:cNvSpPr txBox="1"/>
          <p:nvPr/>
        </p:nvSpPr>
        <p:spPr>
          <a:xfrm>
            <a:off x="3419872" y="357504"/>
            <a:ext cx="5453786" cy="2186496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中考第二轮复习</a:t>
            </a:r>
            <a:endParaRPr lang="en-US" altLang="zh-CN" sz="3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专题梳理，掌握脉络</a:t>
            </a:r>
            <a:endParaRPr lang="zh-CN" altLang="en-US" sz="3025" b="1" dirty="0">
              <a:solidFill>
                <a:schemeClr val="tx2">
                  <a:lumMod val="60000"/>
                  <a:lumOff val="4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15"/>
          <p:cNvSpPr txBox="1"/>
          <p:nvPr/>
        </p:nvSpPr>
        <p:spPr>
          <a:xfrm>
            <a:off x="3635897" y="2247714"/>
            <a:ext cx="48333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中外历史</a:t>
            </a:r>
            <a:endParaRPr lang="en-US" altLang="zh-CN" sz="4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en-US" sz="4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思想的解放</a:t>
            </a:r>
            <a:endParaRPr lang="zh-CN" altLang="en-US" sz="4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1" y="2659371"/>
            <a:ext cx="1457924" cy="24714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7654"/>
            <a:ext cx="9144000" cy="1458162"/>
          </a:xfrm>
          <a:prstGeom prst="rect">
            <a:avLst/>
          </a:prstGeom>
        </p:spPr>
      </p:pic>
      <p:sp>
        <p:nvSpPr>
          <p:cNvPr id="6" name="标题 1"/>
          <p:cNvSpPr txBox="1"/>
          <p:nvPr/>
        </p:nvSpPr>
        <p:spPr>
          <a:xfrm>
            <a:off x="0" y="1761660"/>
            <a:ext cx="9144000" cy="14581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第一环节</a:t>
            </a:r>
            <a:r>
              <a:rPr lang="en-US" altLang="zh-CN" sz="6000" b="1" dirty="0" smtClean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   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快速读记</a:t>
            </a:r>
            <a:endParaRPr kumimoji="0" lang="zh-CN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7490" y="3382010"/>
            <a:ext cx="8729980" cy="1184910"/>
          </a:xfrm>
          <a:prstGeom prst="rect">
            <a:avLst/>
          </a:prstGeom>
        </p:spPr>
        <p:txBody>
          <a:bodyPr wrap="square" lIns="78145" tIns="39072" rIns="78145" bIns="39072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/>
              <a:t>  提示：根据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阅读大纲</a:t>
            </a:r>
            <a:r>
              <a:rPr lang="en-US" altLang="zh-CN" sz="2400" b="1" dirty="0" smtClean="0"/>
              <a:t>》</a:t>
            </a:r>
            <a:r>
              <a:rPr lang="zh-CN" altLang="en-US" sz="2400" b="1" dirty="0" smtClean="0"/>
              <a:t>，快速读记相关内容，</a:t>
            </a:r>
            <a:r>
              <a:rPr lang="en-US" altLang="zh-CN" sz="2400" b="1" dirty="0" smtClean="0"/>
              <a:t>20</a:t>
            </a:r>
            <a:r>
              <a:rPr lang="zh-CN" altLang="en-US" sz="2400" b="1" dirty="0" smtClean="0"/>
              <a:t>分钟后抽问检查。        </a:t>
            </a:r>
            <a:endParaRPr lang="zh-CN" altLang="en-US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735546"/>
            <a:ext cx="936104" cy="3772226"/>
          </a:xfrm>
          <a:prstGeom prst="rect">
            <a:avLst/>
          </a:prstGeom>
        </p:spPr>
        <p:txBody>
          <a:bodyPr wrap="square" lIns="78145" tIns="39072" rIns="78145" bIns="39072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>
                <a:latin typeface="迷你简蝶语" pitchFamily="2" charset="-122"/>
                <a:ea typeface="迷你简蝶语" pitchFamily="2" charset="-122"/>
              </a:rPr>
              <a:t>阅</a:t>
            </a:r>
            <a:endParaRPr lang="en-US" altLang="zh-CN" sz="4000" b="1" dirty="0" smtClean="0">
              <a:latin typeface="迷你简蝶语" pitchFamily="2" charset="-122"/>
              <a:ea typeface="迷你简蝶语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 smtClean="0">
                <a:latin typeface="迷你简蝶语" pitchFamily="2" charset="-122"/>
                <a:ea typeface="迷你简蝶语" pitchFamily="2" charset="-122"/>
              </a:rPr>
              <a:t>读</a:t>
            </a:r>
            <a:endParaRPr lang="en-US" altLang="zh-CN" sz="4000" b="1" dirty="0" smtClean="0">
              <a:latin typeface="迷你简蝶语" pitchFamily="2" charset="-122"/>
              <a:ea typeface="迷你简蝶语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 smtClean="0">
                <a:latin typeface="迷你简蝶语" pitchFamily="2" charset="-122"/>
                <a:ea typeface="迷你简蝶语" pitchFamily="2" charset="-122"/>
              </a:rPr>
              <a:t>大</a:t>
            </a:r>
            <a:endParaRPr lang="en-US" altLang="zh-CN" sz="4000" b="1" dirty="0" smtClean="0">
              <a:latin typeface="迷你简蝶语" pitchFamily="2" charset="-122"/>
              <a:ea typeface="迷你简蝶语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 smtClean="0">
                <a:latin typeface="迷你简蝶语" pitchFamily="2" charset="-122"/>
                <a:ea typeface="迷你简蝶语" pitchFamily="2" charset="-122"/>
              </a:rPr>
              <a:t>纲</a:t>
            </a:r>
            <a:endParaRPr lang="zh-CN" altLang="en-US" sz="4000" b="1" dirty="0">
              <a:latin typeface="迷你简蝶语" pitchFamily="2" charset="-122"/>
              <a:ea typeface="迷你简蝶语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19064" y="267494"/>
            <a:ext cx="8245424" cy="4695556"/>
          </a:xfrm>
          <a:prstGeom prst="rect">
            <a:avLst/>
          </a:prstGeom>
          <a:ln w="38100">
            <a:solidFill>
              <a:srgbClr val="C00000"/>
            </a:solidFill>
            <a:prstDash val="sysDot"/>
          </a:ln>
        </p:spPr>
        <p:txBody>
          <a:bodyPr wrap="square" lIns="78145" tIns="39072" rIns="78145" bIns="39072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400" b="1" dirty="0" smtClean="0"/>
              <a:t>1.</a:t>
            </a:r>
            <a:r>
              <a:rPr lang="zh-CN" altLang="en-US" sz="2400" b="1" dirty="0" smtClean="0"/>
              <a:t>百家争鸣（</a:t>
            </a:r>
            <a:r>
              <a:rPr lang="en-US" altLang="zh-CN" sz="2400" b="1" dirty="0" smtClean="0"/>
              <a:t>P4</a:t>
            </a:r>
            <a:r>
              <a:rPr lang="zh-CN" altLang="en-US" sz="2400" b="1" dirty="0" smtClean="0"/>
              <a:t>）：老子与孔子的主要思想、百家争鸣的代表学派、代表人物及主要思想、百家争鸣的影响</a:t>
            </a:r>
            <a:endParaRPr lang="en-US" altLang="zh-CN" sz="2400" b="1" dirty="0" smtClean="0"/>
          </a:p>
          <a:p>
            <a:pPr>
              <a:lnSpc>
                <a:spcPts val="3600"/>
              </a:lnSpc>
            </a:pPr>
            <a:r>
              <a:rPr lang="en-US" altLang="zh-CN" sz="2400" b="1" dirty="0" smtClean="0"/>
              <a:t>2.</a:t>
            </a:r>
            <a:r>
              <a:rPr lang="zh-CN" altLang="en-US" sz="2400" b="1" dirty="0" smtClean="0"/>
              <a:t>戊戌变法（</a:t>
            </a:r>
            <a:r>
              <a:rPr lang="en-US" altLang="zh-CN" sz="2400" b="1" dirty="0" smtClean="0"/>
              <a:t>P16</a:t>
            </a:r>
            <a:r>
              <a:rPr lang="zh-CN" altLang="en-US" sz="2400" b="1" dirty="0" smtClean="0"/>
              <a:t>）：背景、目的、代表人物、序幕、开始及失败的标志、影响、启示</a:t>
            </a:r>
            <a:endParaRPr lang="en-US" altLang="zh-CN" sz="2400" b="1" dirty="0" smtClean="0"/>
          </a:p>
          <a:p>
            <a:pPr>
              <a:lnSpc>
                <a:spcPts val="3600"/>
              </a:lnSpc>
            </a:pPr>
            <a:r>
              <a:rPr lang="en-US" altLang="zh-CN" sz="2400" b="1" dirty="0" smtClean="0"/>
              <a:t>3.</a:t>
            </a:r>
            <a:r>
              <a:rPr lang="zh-CN" altLang="en-US" sz="2400" b="1" dirty="0" smtClean="0"/>
              <a:t>辛亥革命（</a:t>
            </a:r>
            <a:r>
              <a:rPr lang="en-US" altLang="zh-CN" sz="2400" b="1" dirty="0" smtClean="0"/>
              <a:t>P18</a:t>
            </a:r>
            <a:r>
              <a:rPr lang="zh-CN" altLang="en-US" sz="2400" b="1" dirty="0" smtClean="0"/>
              <a:t>）：同盟会、指导思想、首义、性质、评价</a:t>
            </a:r>
            <a:endParaRPr lang="en-US" altLang="zh-CN" sz="2400" b="1" dirty="0" smtClean="0"/>
          </a:p>
          <a:p>
            <a:pPr>
              <a:lnSpc>
                <a:spcPts val="3600"/>
              </a:lnSpc>
            </a:pPr>
            <a:r>
              <a:rPr lang="en-US" altLang="zh-CN" sz="2400" b="1" dirty="0" smtClean="0"/>
              <a:t>4.</a:t>
            </a:r>
            <a:r>
              <a:rPr lang="zh-CN" altLang="en-US" sz="2400" b="1" dirty="0" smtClean="0"/>
              <a:t>新文化运动（</a:t>
            </a:r>
            <a:r>
              <a:rPr lang="en-US" altLang="zh-CN" sz="2400" b="1" dirty="0" smtClean="0"/>
              <a:t>P21</a:t>
            </a:r>
            <a:r>
              <a:rPr lang="zh-CN" altLang="en-US" sz="2400" b="1" dirty="0" smtClean="0"/>
              <a:t>）：兴起标志、代表人物、口号、内容、意义</a:t>
            </a:r>
            <a:endParaRPr lang="en-US" altLang="zh-CN" sz="2400" b="1" dirty="0" smtClean="0"/>
          </a:p>
          <a:p>
            <a:pPr>
              <a:lnSpc>
                <a:spcPts val="3600"/>
              </a:lnSpc>
            </a:pPr>
            <a:r>
              <a:rPr lang="en-US" altLang="zh-CN" sz="2400" b="1" dirty="0" smtClean="0"/>
              <a:t>5.</a:t>
            </a:r>
            <a:r>
              <a:rPr lang="zh-CN" altLang="en-US" sz="2400" b="1" dirty="0" smtClean="0"/>
              <a:t>毛泽东开辟井冈山道路（</a:t>
            </a:r>
            <a:r>
              <a:rPr lang="en-US" altLang="zh-CN" sz="2400" b="1" dirty="0" smtClean="0"/>
              <a:t>P24</a:t>
            </a:r>
            <a:r>
              <a:rPr lang="zh-CN" altLang="en-US" sz="2400" b="1" dirty="0" smtClean="0"/>
              <a:t>）：南昌起义的意义、井冈山道路的内涵、依据及启示</a:t>
            </a:r>
            <a:endParaRPr lang="en-US" altLang="zh-CN" sz="2400" b="1" dirty="0" smtClean="0"/>
          </a:p>
          <a:p>
            <a:pPr>
              <a:lnSpc>
                <a:spcPts val="3600"/>
              </a:lnSpc>
            </a:pPr>
            <a:r>
              <a:rPr lang="en-US" altLang="zh-CN" sz="2400" b="1" dirty="0" smtClean="0"/>
              <a:t>6.</a:t>
            </a:r>
            <a:r>
              <a:rPr lang="zh-CN" altLang="en-US" sz="2400" b="1" dirty="0" smtClean="0"/>
              <a:t>中共七大（</a:t>
            </a:r>
            <a:r>
              <a:rPr lang="en-US" altLang="zh-CN" sz="2400" b="1" dirty="0" smtClean="0"/>
              <a:t>p27</a:t>
            </a:r>
            <a:r>
              <a:rPr lang="zh-CN" altLang="en-US" sz="2400" b="1" dirty="0" smtClean="0"/>
              <a:t>）</a:t>
            </a:r>
            <a:r>
              <a:rPr lang="en-US" altLang="zh-CN" sz="2400" b="1" dirty="0" smtClean="0"/>
              <a:t>:</a:t>
            </a:r>
            <a:r>
              <a:rPr lang="zh-CN" altLang="en-US" sz="2400" b="1" dirty="0" smtClean="0"/>
              <a:t>时间、内容、意义</a:t>
            </a:r>
            <a:endParaRPr lang="en-US" altLang="zh-CN" sz="2400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newsflash/>
      </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735546"/>
            <a:ext cx="936104" cy="3772226"/>
          </a:xfrm>
          <a:prstGeom prst="rect">
            <a:avLst/>
          </a:prstGeom>
        </p:spPr>
        <p:txBody>
          <a:bodyPr wrap="square" lIns="78145" tIns="39072" rIns="78145" bIns="39072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>
                <a:latin typeface="迷你简蝶语" pitchFamily="2" charset="-122"/>
                <a:ea typeface="迷你简蝶语" pitchFamily="2" charset="-122"/>
              </a:rPr>
              <a:t>阅</a:t>
            </a:r>
            <a:endParaRPr lang="en-US" altLang="zh-CN" sz="4000" b="1" dirty="0" smtClean="0">
              <a:latin typeface="迷你简蝶语" pitchFamily="2" charset="-122"/>
              <a:ea typeface="迷你简蝶语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 smtClean="0">
                <a:latin typeface="迷你简蝶语" pitchFamily="2" charset="-122"/>
                <a:ea typeface="迷你简蝶语" pitchFamily="2" charset="-122"/>
              </a:rPr>
              <a:t>读</a:t>
            </a:r>
            <a:endParaRPr lang="en-US" altLang="zh-CN" sz="4000" b="1" dirty="0" smtClean="0">
              <a:latin typeface="迷你简蝶语" pitchFamily="2" charset="-122"/>
              <a:ea typeface="迷你简蝶语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 smtClean="0">
                <a:latin typeface="迷你简蝶语" pitchFamily="2" charset="-122"/>
                <a:ea typeface="迷你简蝶语" pitchFamily="2" charset="-122"/>
              </a:rPr>
              <a:t>大</a:t>
            </a:r>
            <a:endParaRPr lang="en-US" altLang="zh-CN" sz="4000" b="1" dirty="0" smtClean="0">
              <a:latin typeface="迷你简蝶语" pitchFamily="2" charset="-122"/>
              <a:ea typeface="迷你简蝶语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 smtClean="0">
                <a:latin typeface="迷你简蝶语" pitchFamily="2" charset="-122"/>
                <a:ea typeface="迷你简蝶语" pitchFamily="2" charset="-122"/>
              </a:rPr>
              <a:t>纲</a:t>
            </a:r>
            <a:endParaRPr lang="zh-CN" altLang="en-US" sz="4000" b="1" dirty="0">
              <a:latin typeface="迷你简蝶语" pitchFamily="2" charset="-122"/>
              <a:ea typeface="迷你简蝶语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3568" y="411510"/>
            <a:ext cx="8280920" cy="4003058"/>
          </a:xfrm>
          <a:prstGeom prst="rect">
            <a:avLst/>
          </a:prstGeom>
          <a:ln w="38100">
            <a:solidFill>
              <a:srgbClr val="C00000"/>
            </a:solidFill>
            <a:prstDash val="sysDot"/>
          </a:ln>
        </p:spPr>
        <p:txBody>
          <a:bodyPr wrap="square" lIns="78145" tIns="39072" rIns="78145" bIns="39072">
            <a:spAutoFit/>
          </a:bodyPr>
          <a:lstStyle/>
          <a:p>
            <a:pPr>
              <a:lnSpc>
                <a:spcPts val="3400"/>
              </a:lnSpc>
            </a:pPr>
            <a:r>
              <a:rPr lang="en-US" altLang="zh-CN" sz="2400" b="1" dirty="0" smtClean="0"/>
              <a:t>7.</a:t>
            </a:r>
            <a:r>
              <a:rPr lang="zh-CN" altLang="en-US" sz="2400" b="1" dirty="0" smtClean="0"/>
              <a:t>真理标准问题的讨论（</a:t>
            </a:r>
            <a:r>
              <a:rPr lang="en-US" altLang="zh-CN" sz="2400" b="1" dirty="0" smtClean="0"/>
              <a:t>P32</a:t>
            </a:r>
            <a:r>
              <a:rPr lang="zh-CN" altLang="en-US" sz="2400" b="1" dirty="0" smtClean="0"/>
              <a:t>）：性质、作用、十一届三中全会的内容</a:t>
            </a:r>
            <a:endParaRPr lang="en-US" altLang="zh-CN" sz="2400" b="1" dirty="0" smtClean="0"/>
          </a:p>
          <a:p>
            <a:pPr>
              <a:lnSpc>
                <a:spcPts val="3400"/>
              </a:lnSpc>
            </a:pPr>
            <a:r>
              <a:rPr lang="en-US" altLang="zh-CN" sz="2400" b="1" dirty="0" smtClean="0"/>
              <a:t>8.</a:t>
            </a:r>
            <a:r>
              <a:rPr lang="zh-CN" altLang="en-US" sz="2400" b="1" dirty="0" smtClean="0"/>
              <a:t>邓小平南方谈话（</a:t>
            </a:r>
            <a:r>
              <a:rPr lang="en-US" altLang="zh-CN" sz="2400" b="1" dirty="0" smtClean="0"/>
              <a:t>P35</a:t>
            </a:r>
            <a:r>
              <a:rPr lang="zh-CN" altLang="en-US" sz="2400" b="1" dirty="0" smtClean="0"/>
              <a:t>）：内容、作用</a:t>
            </a:r>
            <a:endParaRPr lang="en-US" altLang="zh-CN" sz="2400" b="1" dirty="0" smtClean="0"/>
          </a:p>
          <a:p>
            <a:pPr>
              <a:lnSpc>
                <a:spcPts val="3400"/>
              </a:lnSpc>
            </a:pPr>
            <a:r>
              <a:rPr lang="en-US" altLang="zh-CN" sz="2400" b="1" dirty="0" smtClean="0"/>
              <a:t>9.</a:t>
            </a:r>
            <a:r>
              <a:rPr lang="zh-CN" altLang="en-US" sz="2400" b="1" dirty="0" smtClean="0"/>
              <a:t>邓小平理论指导地位的确立（十一届三中全会到十五大）、“三个代表”重要思想（十六大）、科学发展观（十八大）、习近平新时代中国特色社会主义思想（十九大）</a:t>
            </a:r>
            <a:endParaRPr lang="en-US" altLang="zh-CN" sz="2400" b="1" dirty="0" smtClean="0"/>
          </a:p>
          <a:p>
            <a:pPr>
              <a:lnSpc>
                <a:spcPts val="3400"/>
              </a:lnSpc>
            </a:pPr>
            <a:r>
              <a:rPr lang="en-US" altLang="zh-CN" sz="2400" b="1" dirty="0" smtClean="0"/>
              <a:t>10.</a:t>
            </a:r>
            <a:r>
              <a:rPr lang="zh-CN" altLang="en-US" sz="2400" b="1" dirty="0" smtClean="0"/>
              <a:t>文艺复兴（</a:t>
            </a:r>
            <a:r>
              <a:rPr lang="en-US" altLang="zh-CN" sz="2400" b="1" dirty="0" smtClean="0"/>
              <a:t>P41</a:t>
            </a:r>
            <a:r>
              <a:rPr lang="zh-CN" altLang="en-US" sz="2400" b="1" dirty="0" smtClean="0"/>
              <a:t>）：最早出现的地点及原因、核心思想、实质、性质、意义、莎士比亚</a:t>
            </a:r>
            <a:endParaRPr lang="en-US" altLang="zh-CN" sz="2400" b="1" dirty="0" smtClean="0"/>
          </a:p>
          <a:p>
            <a:pPr>
              <a:lnSpc>
                <a:spcPts val="3400"/>
              </a:lnSpc>
            </a:pPr>
            <a:r>
              <a:rPr lang="en-US" altLang="zh-CN" sz="2400" b="1" dirty="0" smtClean="0"/>
              <a:t>11.</a:t>
            </a:r>
            <a:r>
              <a:rPr lang="zh-CN" altLang="en-US" sz="2400" b="1" dirty="0" smtClean="0"/>
              <a:t>马克思主义（</a:t>
            </a:r>
            <a:r>
              <a:rPr lang="en-US" altLang="zh-CN" sz="2400" b="1" dirty="0" smtClean="0"/>
              <a:t>P46</a:t>
            </a:r>
            <a:r>
              <a:rPr lang="zh-CN" altLang="en-US" sz="2400" b="1" dirty="0" smtClean="0"/>
              <a:t>）：诞生的标志及意义        </a:t>
            </a:r>
            <a:endParaRPr lang="zh-CN" altLang="en-US" sz="24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7654"/>
            <a:ext cx="9144000" cy="1458162"/>
          </a:xfrm>
          <a:prstGeom prst="rect">
            <a:avLst/>
          </a:prstGeom>
        </p:spPr>
      </p:pic>
      <p:sp>
        <p:nvSpPr>
          <p:cNvPr id="6" name="标题 1"/>
          <p:cNvSpPr txBox="1"/>
          <p:nvPr/>
        </p:nvSpPr>
        <p:spPr>
          <a:xfrm>
            <a:off x="0" y="1761660"/>
            <a:ext cx="9144000" cy="14581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第二环节</a:t>
            </a:r>
            <a:r>
              <a:rPr kumimoji="0" lang="zh-CN" altLang="en-US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 当堂检测</a:t>
            </a:r>
            <a:endParaRPr kumimoji="0" lang="zh-CN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7654"/>
            <a:ext cx="9144000" cy="1458162"/>
          </a:xfrm>
          <a:prstGeom prst="rect">
            <a:avLst/>
          </a:prstGeom>
        </p:spPr>
      </p:pic>
      <p:sp>
        <p:nvSpPr>
          <p:cNvPr id="6" name="标题 1"/>
          <p:cNvSpPr txBox="1"/>
          <p:nvPr/>
        </p:nvSpPr>
        <p:spPr>
          <a:xfrm>
            <a:off x="0" y="1761660"/>
            <a:ext cx="9144000" cy="14581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第三环节</a:t>
            </a:r>
            <a:r>
              <a:rPr lang="en-US" altLang="zh-CN" sz="6000" b="1" dirty="0" smtClean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  </a:t>
            </a:r>
            <a:r>
              <a:rPr lang="zh-CN" altLang="en-US" sz="6000" b="1" dirty="0" smtClean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专题演练</a:t>
            </a:r>
            <a:endParaRPr kumimoji="0" lang="zh-CN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6855" y="143193"/>
            <a:ext cx="8670290" cy="3392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769" tIns="34884" rIns="69769" bIns="34884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ctr"/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思想解放是社会变革的先导，社会变革是对思想理论的实践。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</a:rPr>
              <a:t>阅读材料解答问题：</a:t>
            </a:r>
            <a:endParaRPr lang="en-US" altLang="zh-CN" sz="2400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ctr"/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材料一： 思想市场指的是思想有自由表达的环境，百家争鸣。执政者不但不禁锢思想，反而着力创造思想自由的氛围，鼓励思想论争，自己则对救时主张择善而从。我国历史上曾两次出现了思想市场--春秋战国时代和民国初年五四时期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。</a:t>
            </a:r>
            <a:endParaRPr lang="zh-CN" altLang="en-US" sz="2400" b="1" dirty="0" smtClean="0"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  <a:p>
            <a:pPr fontAlgn="ctr"/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    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——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北京大学教师袁刚《思想市场会使中国更有前途》</a:t>
            </a:r>
            <a:endParaRPr lang="zh-CN" altLang="en-US" sz="2400" b="1" dirty="0" smtClean="0"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  <a:p>
            <a:pPr fontAlgn="ctr"/>
            <a:r>
              <a:rPr lang="zh-C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+mn-ea"/>
              </a:rPr>
              <a:t>（</a:t>
            </a:r>
            <a:r>
              <a:rPr lang="en-US" altLang="zh-CN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+mn-ea"/>
              </a:rPr>
              <a:t>1</a:t>
            </a:r>
            <a:r>
              <a:rPr lang="zh-C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+mn-ea"/>
              </a:rPr>
              <a:t>）据材料一及所学知识，指出我国历史上两次“思想市场”中的“救时主张”。（</a:t>
            </a:r>
            <a:r>
              <a:rPr lang="en-US" altLang="zh-CN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+mn-ea"/>
              </a:rPr>
              <a:t>6</a:t>
            </a:r>
            <a:r>
              <a:rPr lang="zh-C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+mn-ea"/>
              </a:rPr>
              <a:t>分）</a:t>
            </a:r>
            <a:endParaRPr lang="zh-CN" altLang="en-US" sz="24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46380" y="3578860"/>
            <a:ext cx="8971280" cy="43751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Calibri" panose="020F0502020204030204" charset="0"/>
              </a:rPr>
              <a:t>①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春秋战国时期：以德治国、以法治国、无为而治、兼爱非攻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1520" y="4083918"/>
            <a:ext cx="8195310" cy="80708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Calibri" panose="020F0502020204030204" charset="0"/>
                <a:sym typeface="+mn-ea"/>
              </a:rPr>
              <a:t>②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sym typeface="+mn-ea"/>
              </a:rPr>
              <a:t>民国初年五四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时期：三民主义（民主共和）、民主与科学、马克思主义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减号 4"/>
          <p:cNvSpPr/>
          <p:nvPr/>
        </p:nvSpPr>
        <p:spPr>
          <a:xfrm>
            <a:off x="2267744" y="2283718"/>
            <a:ext cx="6228184" cy="144016"/>
          </a:xfrm>
          <a:prstGeom prst="mathMinus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减号 5"/>
          <p:cNvSpPr/>
          <p:nvPr/>
        </p:nvSpPr>
        <p:spPr>
          <a:xfrm>
            <a:off x="1619672" y="3363838"/>
            <a:ext cx="1080120" cy="216024"/>
          </a:xfrm>
          <a:prstGeom prst="mathMinus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减号 6"/>
          <p:cNvSpPr/>
          <p:nvPr/>
        </p:nvSpPr>
        <p:spPr>
          <a:xfrm>
            <a:off x="6012160" y="3003798"/>
            <a:ext cx="2808312" cy="216024"/>
          </a:xfrm>
          <a:prstGeom prst="mathMinus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56419" y="250458"/>
            <a:ext cx="8161088" cy="413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769" tIns="34884" rIns="69769" bIns="34884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材料二： 我宁愿失去一个印度，也不肯失去一个莎士比亚</a:t>
            </a:r>
            <a:endParaRPr lang="zh-CN" altLang="en-US" sz="24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                                   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丘吉尔</a:t>
            </a:r>
            <a:endParaRPr lang="zh-CN" altLang="en-US" sz="24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（</a:t>
            </a:r>
            <a:r>
              <a:rPr lang="en-US" altLang="zh-CN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2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）莎士比亚的作品对哪一观念给与了深刻批判？集中体现了什么思潮？（</a:t>
            </a:r>
            <a:r>
              <a:rPr lang="en-US" altLang="zh-CN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2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分）</a:t>
            </a:r>
            <a:endParaRPr lang="zh-CN" altLang="en-US" sz="2400" b="1" dirty="0" smtClean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  <a:p>
            <a:endParaRPr lang="en-US" altLang="zh-CN" sz="24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材料三：大国之谜依然是一个难解的题目，各国的学者提供的答案也是众说纷纭。一个有意思的现象是，上百位接受采访的国内外专家在谈论这个话题时，都十分看重思想文化的影响力在大国崛起中的作用。   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《大国崛起》解说词</a:t>
            </a:r>
            <a:endParaRPr lang="zh-CN" altLang="en-US" sz="24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（</a:t>
            </a:r>
            <a:r>
              <a:rPr lang="en-US" altLang="zh-CN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3</a:t>
            </a:r>
            <a:r>
              <a:rPr lang="zh-C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）依据材料三和所学知识，指出文艺复兴运动在欧洲大国崛起中的作用？（</a:t>
            </a:r>
            <a:r>
              <a:rPr lang="en-US" altLang="zh-CN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1</a:t>
            </a:r>
            <a:r>
              <a:rPr lang="zh-C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分）</a:t>
            </a:r>
            <a:endParaRPr lang="en-US" altLang="zh-CN" sz="24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5536" y="1635646"/>
            <a:ext cx="8278495" cy="43751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观念：封建道德伦理观念和社会陋习；思潮：人文主义。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32435" y="4336415"/>
            <a:ext cx="6714490" cy="80708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作用：推动了欧洲思想文化领域的繁荣；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为欧洲资本主义社会的产生奠定了思想文化基础。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1758" y="157309"/>
            <a:ext cx="8832730" cy="4131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769" tIns="34884" rIns="69769" bIns="34884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sz="2400" b="1" dirty="0" smtClean="0"/>
              <a:t>材料四：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让统治阶级在共产主义革命面前发抖吧。无产者在这个革命中失去的只有锁链，他们获得的将是整个世界。”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ctr"/>
            <a:r>
              <a:rPr lang="en-US" altLang="zh-CN" sz="2400" b="1" dirty="0">
                <a:latin typeface="+mn-ea"/>
              </a:rPr>
              <a:t>                                    ——《</a:t>
            </a:r>
            <a:r>
              <a:rPr lang="zh-CN" altLang="en-US" sz="2400" b="1" dirty="0">
                <a:latin typeface="+mn-ea"/>
              </a:rPr>
              <a:t>共产党宣言</a:t>
            </a:r>
            <a:r>
              <a:rPr lang="en-US" altLang="zh-CN" sz="2400" b="1" dirty="0">
                <a:latin typeface="+mn-ea"/>
              </a:rPr>
              <a:t>》</a:t>
            </a:r>
            <a:endParaRPr lang="en-US" altLang="zh-CN" sz="2400" b="1" dirty="0">
              <a:latin typeface="+mn-ea"/>
            </a:endParaRPr>
          </a:p>
          <a:p>
            <a:pPr fontAlgn="ctr"/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（</a:t>
            </a:r>
            <a:r>
              <a:rPr lang="en-US" altLang="zh-CN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5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）</a:t>
            </a:r>
            <a:r>
              <a:rPr lang="zh-C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材料四中的文献发表标志着哪一思想的诞生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？</a:t>
            </a:r>
            <a:r>
              <a:rPr lang="en-US" altLang="zh-CN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20</a:t>
            </a:r>
            <a:r>
              <a:rPr lang="zh-C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世纪新民主主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义革命时</a:t>
            </a:r>
            <a:r>
              <a:rPr lang="zh-C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期和改革开放的新时期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，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sym typeface="+mn-ea"/>
              </a:rPr>
              <a:t>它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与</a:t>
            </a:r>
            <a:r>
              <a:rPr lang="zh-C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中国实际相结合开创了哪两条道路？（</a:t>
            </a:r>
            <a:r>
              <a:rPr lang="en-US" altLang="zh-CN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3</a:t>
            </a:r>
            <a:r>
              <a:rPr lang="zh-C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分）</a:t>
            </a:r>
            <a:endParaRPr lang="zh-CN" altLang="en-US" sz="24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  <a:p>
            <a:pPr fontAlgn="ctr"/>
            <a:endParaRPr lang="zh-CN" altLang="en-US" sz="24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  <a:p>
            <a:pPr fontAlgn="ctr"/>
            <a:r>
              <a:rPr lang="zh-C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（</a:t>
            </a:r>
            <a:r>
              <a:rPr lang="en-US" altLang="zh-CN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6</a:t>
            </a:r>
            <a:r>
              <a:rPr lang="zh-C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）上述材料所反映的思想文化运动，有何共同的历史作用？对我们今天的社会主义思想文化建设有什么启示？（</a:t>
            </a:r>
            <a:r>
              <a:rPr lang="en-US" altLang="zh-CN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2</a:t>
            </a:r>
            <a:r>
              <a:rPr lang="zh-C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分）</a:t>
            </a:r>
            <a:endParaRPr lang="zh-CN" altLang="en-US" sz="2400" b="1" dirty="0"/>
          </a:p>
          <a:p>
            <a:pPr fontAlgn="ctr"/>
            <a:endParaRPr lang="zh-CN" altLang="en-US" sz="2400" b="1" dirty="0"/>
          </a:p>
          <a:p>
            <a:pPr fontAlgn="ctr"/>
            <a:endParaRPr lang="zh-CN" altLang="en-US" sz="2400" b="1" dirty="0"/>
          </a:p>
        </p:txBody>
      </p:sp>
      <p:sp>
        <p:nvSpPr>
          <p:cNvPr id="4" name="矩形 3"/>
          <p:cNvSpPr/>
          <p:nvPr/>
        </p:nvSpPr>
        <p:spPr>
          <a:xfrm>
            <a:off x="64770" y="2352675"/>
            <a:ext cx="9186545" cy="43751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道路：</a:t>
            </a:r>
            <a:r>
              <a:rPr lang="zh-CN" altLang="en-US" sz="2400" b="1" dirty="0" smtClean="0">
                <a:solidFill>
                  <a:srgbClr val="FF0000"/>
                </a:solidFill>
                <a:latin typeface="Calibri" panose="020F0502020204030204" charset="0"/>
              </a:rPr>
              <a:t>①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农村包围城市武装夺取政权；</a:t>
            </a:r>
            <a:r>
              <a:rPr lang="zh-CN" altLang="en-US" sz="2400" b="1" dirty="0" smtClean="0">
                <a:solidFill>
                  <a:srgbClr val="FF0000"/>
                </a:solidFill>
                <a:latin typeface="Calibri" panose="020F0502020204030204" charset="0"/>
              </a:rPr>
              <a:t>②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建设有中国特设社会主义。</a:t>
            </a:r>
            <a:endParaRPr lang="zh-CN" altLang="zh-CN" sz="2400" b="1" dirty="0">
              <a:solidFill>
                <a:srgbClr val="FF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412750" y="3575050"/>
            <a:ext cx="8491220" cy="499110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zh-CN" sz="2800" b="1" dirty="0">
                <a:solidFill>
                  <a:srgbClr val="FF0000"/>
                </a:solidFill>
              </a:rPr>
              <a:t>作用：</a:t>
            </a:r>
            <a:r>
              <a:rPr lang="zh-CN" altLang="en-US" sz="2800" b="1" dirty="0" smtClean="0">
                <a:solidFill>
                  <a:srgbClr val="FF0000"/>
                </a:solidFill>
                <a:latin typeface="Calibri" panose="020F0502020204030204" charset="0"/>
                <a:sym typeface="+mn-ea"/>
              </a:rPr>
              <a:t>解放了思想</a:t>
            </a:r>
            <a:r>
              <a:rPr lang="zh-CN" altLang="zh-CN" sz="2800" b="1" dirty="0">
                <a:solidFill>
                  <a:srgbClr val="FF0000"/>
                </a:solidFill>
              </a:rPr>
              <a:t>；促进了社会进步。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55976" y="1995686"/>
            <a:ext cx="3233420" cy="43751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思想：马克思主义；</a:t>
            </a:r>
            <a:endParaRPr lang="zh-CN" altLang="zh-CN" sz="24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2750" y="4131310"/>
            <a:ext cx="8491220" cy="93027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启示：解放思想；与时俱进；不断创新；追求真理；崇尚科学，吸收人类优秀的思想文化成果</a:t>
            </a:r>
            <a:r>
              <a:rPr lang="en-US" altLang="zh-CN" sz="2800" b="1" dirty="0">
                <a:solidFill>
                  <a:srgbClr val="FF0000"/>
                </a:solidFill>
              </a:rPr>
              <a:t>······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3179925" y="1186551"/>
            <a:ext cx="2992506" cy="870668"/>
          </a:xfrm>
          <a:prstGeom prst="rect">
            <a:avLst/>
          </a:prstGeom>
          <a:noFill/>
          <a:ln w="31750">
            <a:noFill/>
          </a:ln>
          <a:effectLst/>
        </p:spPr>
        <p:txBody>
          <a:bodyPr wrap="square" lIns="69769" tIns="34884" rIns="69769" bIns="34884" rtlCol="0">
            <a:spAutoFit/>
          </a:bodyPr>
          <a:lstStyle/>
          <a:p>
            <a:r>
              <a:rPr lang="zh-CN" altLang="en-US" sz="5200" b="1" dirty="0">
                <a:solidFill>
                  <a:srgbClr val="B7472A"/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+mn-ea"/>
                <a:sym typeface="+mn-lt"/>
              </a:rPr>
              <a:t>谢谢观看</a:t>
            </a:r>
            <a:endParaRPr lang="zh-CN" altLang="en-US" sz="5200" b="1" dirty="0">
              <a:solidFill>
                <a:srgbClr val="B7472A"/>
              </a:solidFill>
              <a:latin typeface="华文隶书" panose="02010800040101010101" pitchFamily="2" charset="-122"/>
              <a:ea typeface="华文隶书" panose="02010800040101010101" pitchFamily="2" charset="-122"/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489" y="2532734"/>
            <a:ext cx="1157019" cy="23537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267744" y="843558"/>
            <a:ext cx="6660232" cy="4031873"/>
          </a:xfrm>
          <a:prstGeom prst="rect">
            <a:avLst/>
          </a:prstGeom>
          <a:ln w="28575">
            <a:solidFill>
              <a:srgbClr val="C00000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解放思想是指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打破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习惯势力和主观偏见的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束缚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，研究新情况，解决新问题。使思想观念冲破旧习惯势力的禁锢和束缚，把主观世界的思维意识与变化了的客观实际结合起来，克服那些不符合实际的“习惯思维”和“主观偏见”用发展变化的观点创造性的改造客观世界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1"/>
          <p:cNvSpPr txBox="1"/>
          <p:nvPr/>
        </p:nvSpPr>
        <p:spPr>
          <a:xfrm>
            <a:off x="0" y="1383619"/>
            <a:ext cx="2636880" cy="280076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zh-CN" altLang="en-US" sz="8800" b="1" dirty="0">
                <a:pattFill prst="pct90">
                  <a:fgClr>
                    <a:srgbClr val="FF0000"/>
                  </a:fgClr>
                  <a:bgClr>
                    <a:schemeClr val="bg1"/>
                  </a:bgClr>
                </a:pattFill>
                <a:latin typeface="微软雅黑" panose="020B0503020204020204" pitchFamily="34" charset="-122"/>
                <a:ea typeface="微软雅黑" panose="020B0503020204020204" pitchFamily="34" charset="-122"/>
              </a:rPr>
              <a:t>思想解放</a:t>
            </a:r>
            <a:endParaRPr lang="zh-CN" altLang="en-US" sz="8800" b="1" dirty="0">
              <a:pattFill prst="pct90">
                <a:fgClr>
                  <a:srgbClr val="FF0000"/>
                </a:fgClr>
                <a:bgClr>
                  <a:schemeClr val="bg1"/>
                </a:bgClr>
              </a:patt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20"/>
          <p:cNvSpPr txBox="1"/>
          <p:nvPr/>
        </p:nvSpPr>
        <p:spPr>
          <a:xfrm>
            <a:off x="251521" y="249492"/>
            <a:ext cx="223264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中外历史</a:t>
            </a:r>
            <a:endParaRPr lang="en-US" altLang="zh-CN" sz="22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CN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思想的解放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0" y="843558"/>
            <a:ext cx="216103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94869" y="210061"/>
            <a:ext cx="7956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latin typeface="迷你简蝶语" pitchFamily="2" charset="-122"/>
                <a:ea typeface="迷你简蝶语" pitchFamily="2" charset="-122"/>
              </a:rPr>
              <a:t>你能说说中外历史上有哪些思想解放吗？</a:t>
            </a:r>
            <a:endParaRPr lang="zh-CN" altLang="en-US" b="1" dirty="0">
              <a:latin typeface="迷你简蝶语" pitchFamily="2" charset="-122"/>
              <a:ea typeface="迷你简蝶语" pitchFamily="2" charset="-122"/>
            </a:endParaRPr>
          </a:p>
        </p:txBody>
      </p:sp>
      <p:sp>
        <p:nvSpPr>
          <p:cNvPr id="3" name="右箭头 2"/>
          <p:cNvSpPr/>
          <p:nvPr/>
        </p:nvSpPr>
        <p:spPr>
          <a:xfrm>
            <a:off x="264795" y="3260725"/>
            <a:ext cx="8856980" cy="14414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518160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912495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504950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090420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2606040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023870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456940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4164965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772025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5342890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5917565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6633845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7157085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7782560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221615" y="3574415"/>
            <a:ext cx="66802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/>
              <a:t>春秋战国时期</a:t>
            </a:r>
            <a:endParaRPr lang="zh-CN" altLang="en-US" b="1"/>
          </a:p>
        </p:txBody>
      </p:sp>
      <p:sp>
        <p:nvSpPr>
          <p:cNvPr id="22" name="文本框 21"/>
          <p:cNvSpPr txBox="1"/>
          <p:nvPr/>
        </p:nvSpPr>
        <p:spPr>
          <a:xfrm>
            <a:off x="912495" y="3574415"/>
            <a:ext cx="7435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14-16</a:t>
            </a:r>
            <a:r>
              <a:rPr lang="zh-CN" altLang="en-US" b="1"/>
              <a:t>世纪</a:t>
            </a:r>
            <a:endParaRPr lang="zh-CN" altLang="en-US" b="1"/>
          </a:p>
        </p:txBody>
      </p:sp>
      <p:sp>
        <p:nvSpPr>
          <p:cNvPr id="23" name="文本框 22"/>
          <p:cNvSpPr txBox="1"/>
          <p:nvPr/>
        </p:nvSpPr>
        <p:spPr>
          <a:xfrm>
            <a:off x="2165985" y="3574415"/>
            <a:ext cx="668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1898</a:t>
            </a:r>
            <a:endParaRPr lang="en-US" altLang="zh-CN" b="1"/>
          </a:p>
        </p:txBody>
      </p:sp>
      <p:sp>
        <p:nvSpPr>
          <p:cNvPr id="24" name="文本框 23"/>
          <p:cNvSpPr txBox="1"/>
          <p:nvPr/>
        </p:nvSpPr>
        <p:spPr>
          <a:xfrm>
            <a:off x="2727325" y="3574415"/>
            <a:ext cx="668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1911</a:t>
            </a:r>
            <a:endParaRPr lang="en-US" altLang="zh-CN" b="1"/>
          </a:p>
        </p:txBody>
      </p:sp>
      <p:sp>
        <p:nvSpPr>
          <p:cNvPr id="25" name="文本框 24"/>
          <p:cNvSpPr txBox="1"/>
          <p:nvPr/>
        </p:nvSpPr>
        <p:spPr>
          <a:xfrm>
            <a:off x="264795" y="1664335"/>
            <a:ext cx="34925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百家争鸣</a:t>
            </a:r>
            <a:endParaRPr lang="zh-CN" altLang="en-US" sz="2400" b="1"/>
          </a:p>
        </p:txBody>
      </p:sp>
      <p:sp>
        <p:nvSpPr>
          <p:cNvPr id="26" name="文本框 25"/>
          <p:cNvSpPr txBox="1"/>
          <p:nvPr/>
        </p:nvSpPr>
        <p:spPr>
          <a:xfrm>
            <a:off x="818515" y="2054225"/>
            <a:ext cx="9309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文艺复兴</a:t>
            </a:r>
            <a:endParaRPr lang="zh-CN" altLang="en-US" sz="2400" b="1">
              <a:solidFill>
                <a:srgbClr val="C00000"/>
              </a:solidFill>
            </a:endParaRPr>
          </a:p>
        </p:txBody>
      </p:sp>
      <p:sp>
        <p:nvSpPr>
          <p:cNvPr id="27" name="左大括号 26"/>
          <p:cNvSpPr/>
          <p:nvPr/>
        </p:nvSpPr>
        <p:spPr>
          <a:xfrm rot="5400000">
            <a:off x="1047115" y="2802890"/>
            <a:ext cx="376555" cy="538480"/>
          </a:xfrm>
          <a:prstGeom prst="leftBrace">
            <a:avLst>
              <a:gd name="adj1" fmla="val 0"/>
              <a:gd name="adj2" fmla="val 45754"/>
            </a:avLst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2378075" y="1534160"/>
            <a:ext cx="34925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戊戌变法</a:t>
            </a:r>
            <a:endParaRPr lang="zh-CN" altLang="en-US" sz="2400" b="1"/>
          </a:p>
        </p:txBody>
      </p:sp>
      <p:sp>
        <p:nvSpPr>
          <p:cNvPr id="29" name="文本框 28"/>
          <p:cNvSpPr txBox="1"/>
          <p:nvPr/>
        </p:nvSpPr>
        <p:spPr>
          <a:xfrm>
            <a:off x="2750185" y="1533525"/>
            <a:ext cx="34925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辛亥革命</a:t>
            </a:r>
            <a:endParaRPr lang="zh-CN" altLang="en-US" sz="2400" b="1"/>
          </a:p>
        </p:txBody>
      </p:sp>
      <p:sp>
        <p:nvSpPr>
          <p:cNvPr id="30" name="文本框 29"/>
          <p:cNvSpPr txBox="1"/>
          <p:nvPr/>
        </p:nvSpPr>
        <p:spPr>
          <a:xfrm>
            <a:off x="3183255" y="1294765"/>
            <a:ext cx="34925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新文化运动</a:t>
            </a:r>
            <a:endParaRPr lang="zh-CN" altLang="en-US" sz="2400" b="1"/>
          </a:p>
        </p:txBody>
      </p:sp>
      <p:sp>
        <p:nvSpPr>
          <p:cNvPr id="31" name="文本框 30"/>
          <p:cNvSpPr txBox="1"/>
          <p:nvPr/>
        </p:nvSpPr>
        <p:spPr>
          <a:xfrm>
            <a:off x="1642110" y="3574415"/>
            <a:ext cx="668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1848</a:t>
            </a:r>
            <a:endParaRPr lang="en-US" altLang="zh-CN" b="1"/>
          </a:p>
        </p:txBody>
      </p:sp>
      <p:sp>
        <p:nvSpPr>
          <p:cNvPr id="32" name="文本框 31"/>
          <p:cNvSpPr txBox="1"/>
          <p:nvPr/>
        </p:nvSpPr>
        <p:spPr>
          <a:xfrm>
            <a:off x="3235960" y="3574415"/>
            <a:ext cx="668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1915</a:t>
            </a:r>
            <a:endParaRPr lang="en-US" altLang="zh-CN" b="1"/>
          </a:p>
        </p:txBody>
      </p:sp>
      <p:sp>
        <p:nvSpPr>
          <p:cNvPr id="33" name="文本框 32"/>
          <p:cNvSpPr txBox="1"/>
          <p:nvPr/>
        </p:nvSpPr>
        <p:spPr>
          <a:xfrm>
            <a:off x="3869055" y="3574415"/>
            <a:ext cx="668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1927</a:t>
            </a:r>
            <a:endParaRPr lang="en-US" altLang="zh-CN" b="1"/>
          </a:p>
        </p:txBody>
      </p:sp>
      <p:sp>
        <p:nvSpPr>
          <p:cNvPr id="34" name="文本框 33"/>
          <p:cNvSpPr txBox="1"/>
          <p:nvPr/>
        </p:nvSpPr>
        <p:spPr>
          <a:xfrm>
            <a:off x="4415155" y="3574415"/>
            <a:ext cx="66802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1945</a:t>
            </a:r>
            <a:endParaRPr lang="en-US" altLang="zh-CN" b="1"/>
          </a:p>
          <a:p>
            <a:r>
              <a:rPr lang="zh-CN" altLang="en-US" b="1"/>
              <a:t>中共七大</a:t>
            </a:r>
            <a:endParaRPr lang="zh-CN" altLang="en-US" b="1"/>
          </a:p>
        </p:txBody>
      </p:sp>
      <p:sp>
        <p:nvSpPr>
          <p:cNvPr id="35" name="文本框 34"/>
          <p:cNvSpPr txBox="1"/>
          <p:nvPr/>
        </p:nvSpPr>
        <p:spPr>
          <a:xfrm>
            <a:off x="4963795" y="3574415"/>
            <a:ext cx="668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1978</a:t>
            </a:r>
            <a:endParaRPr lang="en-US" altLang="zh-CN" b="1"/>
          </a:p>
        </p:txBody>
      </p:sp>
      <p:sp>
        <p:nvSpPr>
          <p:cNvPr id="36" name="矩形 35"/>
          <p:cNvSpPr/>
          <p:nvPr/>
        </p:nvSpPr>
        <p:spPr>
          <a:xfrm>
            <a:off x="8469630" y="3260725"/>
            <a:ext cx="75565" cy="755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5516880" y="3574415"/>
            <a:ext cx="668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1992</a:t>
            </a:r>
            <a:endParaRPr lang="en-US" altLang="zh-CN" b="1"/>
          </a:p>
        </p:txBody>
      </p:sp>
      <p:sp>
        <p:nvSpPr>
          <p:cNvPr id="38" name="文本框 37"/>
          <p:cNvSpPr txBox="1"/>
          <p:nvPr/>
        </p:nvSpPr>
        <p:spPr>
          <a:xfrm>
            <a:off x="6184900" y="3574415"/>
            <a:ext cx="6680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1997</a:t>
            </a:r>
            <a:endParaRPr lang="en-US" altLang="zh-CN" b="1"/>
          </a:p>
          <a:p>
            <a:r>
              <a:rPr lang="zh-CN" altLang="en-US" b="1"/>
              <a:t>中共</a:t>
            </a:r>
            <a:endParaRPr lang="zh-CN" altLang="en-US" b="1"/>
          </a:p>
          <a:p>
            <a:r>
              <a:rPr lang="zh-CN" altLang="en-US" b="1"/>
              <a:t>十五大</a:t>
            </a:r>
            <a:endParaRPr lang="zh-CN" altLang="en-US" b="1"/>
          </a:p>
        </p:txBody>
      </p:sp>
      <p:sp>
        <p:nvSpPr>
          <p:cNvPr id="39" name="文本框 38"/>
          <p:cNvSpPr txBox="1"/>
          <p:nvPr/>
        </p:nvSpPr>
        <p:spPr>
          <a:xfrm>
            <a:off x="6709410" y="3574415"/>
            <a:ext cx="6680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2002</a:t>
            </a:r>
            <a:r>
              <a:rPr lang="zh-CN" altLang="en-US" b="1"/>
              <a:t>中共</a:t>
            </a:r>
            <a:endParaRPr lang="zh-CN" altLang="en-US" b="1"/>
          </a:p>
          <a:p>
            <a:r>
              <a:rPr lang="zh-CN" altLang="en-US" b="1"/>
              <a:t>十六大</a:t>
            </a:r>
            <a:endParaRPr lang="zh-CN" altLang="en-US" b="1"/>
          </a:p>
        </p:txBody>
      </p:sp>
      <p:sp>
        <p:nvSpPr>
          <p:cNvPr id="40" name="文本框 39"/>
          <p:cNvSpPr txBox="1"/>
          <p:nvPr/>
        </p:nvSpPr>
        <p:spPr>
          <a:xfrm>
            <a:off x="7343775" y="3574415"/>
            <a:ext cx="6680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2012</a:t>
            </a:r>
            <a:r>
              <a:rPr lang="zh-CN" altLang="en-US" b="1"/>
              <a:t>中共</a:t>
            </a:r>
            <a:endParaRPr lang="zh-CN" altLang="en-US" b="1"/>
          </a:p>
          <a:p>
            <a:r>
              <a:rPr lang="zh-CN" altLang="en-US" b="1"/>
              <a:t>十八大</a:t>
            </a:r>
            <a:endParaRPr lang="zh-CN" altLang="en-US" b="1"/>
          </a:p>
        </p:txBody>
      </p:sp>
      <p:sp>
        <p:nvSpPr>
          <p:cNvPr id="41" name="文本框 40"/>
          <p:cNvSpPr txBox="1"/>
          <p:nvPr/>
        </p:nvSpPr>
        <p:spPr>
          <a:xfrm>
            <a:off x="8011795" y="3574415"/>
            <a:ext cx="6680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2017</a:t>
            </a:r>
            <a:endParaRPr lang="en-US" altLang="zh-CN" b="1"/>
          </a:p>
          <a:p>
            <a:r>
              <a:rPr lang="zh-CN" altLang="en-US" b="1"/>
              <a:t>中共</a:t>
            </a:r>
            <a:endParaRPr lang="zh-CN" altLang="en-US" b="1"/>
          </a:p>
          <a:p>
            <a:r>
              <a:rPr lang="zh-CN" altLang="en-US" b="1"/>
              <a:t>十九大</a:t>
            </a:r>
            <a:endParaRPr lang="zh-CN" altLang="en-US" b="1"/>
          </a:p>
        </p:txBody>
      </p:sp>
      <p:sp>
        <p:nvSpPr>
          <p:cNvPr id="42" name="文本框 41"/>
          <p:cNvSpPr txBox="1"/>
          <p:nvPr/>
        </p:nvSpPr>
        <p:spPr>
          <a:xfrm>
            <a:off x="1835785" y="1245235"/>
            <a:ext cx="585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</a:rPr>
              <a:t>马克思主义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3744595" y="1815465"/>
            <a:ext cx="82994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毛泽东井冈山道路</a:t>
            </a:r>
            <a:endParaRPr lang="zh-CN" altLang="en-US" sz="2000" b="1"/>
          </a:p>
        </p:txBody>
      </p:sp>
      <p:sp>
        <p:nvSpPr>
          <p:cNvPr id="44" name="文本框 43"/>
          <p:cNvSpPr txBox="1"/>
          <p:nvPr/>
        </p:nvSpPr>
        <p:spPr>
          <a:xfrm>
            <a:off x="4498340" y="1199515"/>
            <a:ext cx="34925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毛泽东思想</a:t>
            </a:r>
            <a:endParaRPr lang="zh-CN" altLang="en-US" sz="2400" b="1"/>
          </a:p>
        </p:txBody>
      </p:sp>
      <p:sp>
        <p:nvSpPr>
          <p:cNvPr id="45" name="文本框 44"/>
          <p:cNvSpPr txBox="1"/>
          <p:nvPr/>
        </p:nvSpPr>
        <p:spPr>
          <a:xfrm>
            <a:off x="4963795" y="1507490"/>
            <a:ext cx="833755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真理标准问题的讨论</a:t>
            </a:r>
            <a:endParaRPr lang="zh-CN" altLang="en-US" sz="2000" b="1"/>
          </a:p>
        </p:txBody>
      </p:sp>
      <p:sp>
        <p:nvSpPr>
          <p:cNvPr id="46" name="文本框 45"/>
          <p:cNvSpPr txBox="1"/>
          <p:nvPr/>
        </p:nvSpPr>
        <p:spPr>
          <a:xfrm>
            <a:off x="5631815" y="1815465"/>
            <a:ext cx="80010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邓小平南方谈话</a:t>
            </a:r>
            <a:endParaRPr lang="zh-CN" altLang="en-US" sz="2000" b="1"/>
          </a:p>
        </p:txBody>
      </p:sp>
      <p:sp>
        <p:nvSpPr>
          <p:cNvPr id="47" name="文本框 46"/>
          <p:cNvSpPr txBox="1"/>
          <p:nvPr/>
        </p:nvSpPr>
        <p:spPr>
          <a:xfrm>
            <a:off x="6431915" y="1294765"/>
            <a:ext cx="34925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邓小平理论</a:t>
            </a:r>
            <a:endParaRPr lang="zh-CN" altLang="en-US" sz="2400" b="1"/>
          </a:p>
        </p:txBody>
      </p:sp>
      <p:sp>
        <p:nvSpPr>
          <p:cNvPr id="48" name="文本框 47"/>
          <p:cNvSpPr txBox="1"/>
          <p:nvPr/>
        </p:nvSpPr>
        <p:spPr>
          <a:xfrm>
            <a:off x="7508875" y="1294765"/>
            <a:ext cx="34925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科学发展观</a:t>
            </a:r>
            <a:endParaRPr lang="zh-CN" altLang="en-US" sz="2400" b="1"/>
          </a:p>
        </p:txBody>
      </p:sp>
      <p:sp>
        <p:nvSpPr>
          <p:cNvPr id="49" name="文本框 48"/>
          <p:cNvSpPr txBox="1"/>
          <p:nvPr/>
        </p:nvSpPr>
        <p:spPr>
          <a:xfrm>
            <a:off x="6994525" y="1569085"/>
            <a:ext cx="34925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三个代表</a:t>
            </a:r>
            <a:endParaRPr lang="zh-CN" altLang="en-US" sz="2400" b="1"/>
          </a:p>
        </p:txBody>
      </p:sp>
      <p:sp>
        <p:nvSpPr>
          <p:cNvPr id="50" name="文本框 49"/>
          <p:cNvSpPr txBox="1"/>
          <p:nvPr/>
        </p:nvSpPr>
        <p:spPr>
          <a:xfrm>
            <a:off x="8086725" y="987425"/>
            <a:ext cx="84137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习近平新时代中国特设社会主义</a:t>
            </a:r>
            <a:endParaRPr lang="zh-CN" altLang="en-US" sz="2000" b="1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bldLvl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29260" y="170815"/>
            <a:ext cx="87795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32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中外历史上思想的解放引发了哪些社会变革？</a:t>
            </a:r>
            <a:endParaRPr lang="zh-CN" altLang="en-US" sz="32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79512" y="754379"/>
          <a:ext cx="8784976" cy="4290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6912768"/>
              </a:tblGrid>
              <a:tr h="5863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dirty="0" smtClean="0">
                          <a:solidFill>
                            <a:schemeClr val="tx1"/>
                          </a:solidFill>
                        </a:rPr>
                        <a:t>百家争鸣</a:t>
                      </a:r>
                      <a:endParaRPr lang="en-US" altLang="zh-CN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新文化运动</a:t>
                      </a:r>
                      <a:endParaRPr lang="en-US" altLang="zh-CN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400" b="1" dirty="0"/>
                    </a:p>
                  </a:txBody>
                  <a:tcPr/>
                </a:tc>
              </a:tr>
              <a:tr h="7943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1" dirty="0" smtClean="0"/>
                        <a:t>毛泽东思想</a:t>
                      </a:r>
                      <a:endParaRPr lang="en-US" altLang="zh-CN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400" b="1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真理标准问</a:t>
                      </a:r>
                      <a:endParaRPr lang="en-US" altLang="zh-CN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题大讨论</a:t>
                      </a:r>
                      <a:endParaRPr lang="en-US" altLang="zh-CN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zh-CN" altLang="en-US" sz="2400" b="1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邓小平理论</a:t>
                      </a:r>
                      <a:endParaRPr lang="en-US" altLang="zh-CN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400" b="1" dirty="0"/>
                    </a:p>
                  </a:txBody>
                  <a:tcPr/>
                </a:tc>
              </a:tr>
              <a:tr h="432036">
                <a:tc>
                  <a:txBody>
                    <a:bodyPr/>
                    <a:lstStyle/>
                    <a:p>
                      <a:r>
                        <a:rPr lang="zh-CN" altLang="en-US" sz="2400" b="1" dirty="0" smtClean="0"/>
                        <a:t>文艺复兴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gradFill>
                            <a:gsLst>
                              <a:gs pos="0">
                                <a:srgbClr val="007BD3"/>
                              </a:gs>
                              <a:gs pos="100000">
                                <a:srgbClr val="034373"/>
                              </a:gs>
                            </a:gsLst>
                            <a:lin scaled="0"/>
                          </a:gradFill>
                        </a:rPr>
                        <a:t> </a:t>
                      </a:r>
                      <a:endParaRPr lang="zh-CN" altLang="en-US" sz="2400" b="1" dirty="0"/>
                    </a:p>
                  </a:txBody>
                  <a:tcPr/>
                </a:tc>
              </a:tr>
              <a:tr h="440028">
                <a:tc>
                  <a:txBody>
                    <a:bodyPr/>
                    <a:lstStyle/>
                    <a:p>
                      <a:r>
                        <a:rPr lang="zh-CN" altLang="en-US" sz="2400" b="1" dirty="0" smtClean="0"/>
                        <a:t>马克思主义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400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标题 1"/>
          <p:cNvSpPr>
            <a:spLocks noGrp="1"/>
          </p:cNvSpPr>
          <p:nvPr/>
        </p:nvSpPr>
        <p:spPr>
          <a:xfrm>
            <a:off x="3347864" y="1399084"/>
            <a:ext cx="1835696" cy="3744416"/>
          </a:xfrm>
          <a:prstGeom prst="rect">
            <a:avLst/>
          </a:prstGeom>
          <a:ln w="38100">
            <a:noFill/>
            <a:prstDash val="dash"/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zh-CN" sz="2800" dirty="0" smtClean="0"/>
          </a:p>
          <a:p>
            <a:endParaRPr lang="en-US" altLang="zh-CN" sz="2800" dirty="0" smtClean="0"/>
          </a:p>
          <a:p>
            <a:br>
              <a:rPr lang="en-US" altLang="zh-CN" sz="2800" dirty="0" smtClean="0"/>
            </a:br>
            <a:endParaRPr lang="zh-CN" altLang="en-US" sz="2800" dirty="0"/>
          </a:p>
        </p:txBody>
      </p:sp>
      <p:sp>
        <p:nvSpPr>
          <p:cNvPr id="9" name="矩形 8"/>
          <p:cNvSpPr/>
          <p:nvPr/>
        </p:nvSpPr>
        <p:spPr>
          <a:xfrm>
            <a:off x="2152650" y="820420"/>
            <a:ext cx="6123305" cy="43751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sz="2400" b="1" dirty="0" smtClean="0">
                <a:latin typeface="+mn-ea"/>
              </a:rPr>
              <a:t>推动了</a:t>
            </a:r>
            <a:r>
              <a:rPr lang="zh-CN" altLang="en-US" sz="2400" b="1" dirty="0" smtClean="0">
                <a:sym typeface="+mn-ea"/>
              </a:rPr>
              <a:t>中国由奴隶社会进入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sym typeface="+mn-ea"/>
              </a:rPr>
              <a:t>封建社会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。</a:t>
            </a:r>
            <a:endParaRPr lang="zh-CN" altLang="en-US" sz="24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152650" y="1398905"/>
            <a:ext cx="6123305" cy="43751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en-US" sz="2400" b="1" dirty="0" smtClean="0">
                <a:sym typeface="+mn-ea"/>
              </a:rPr>
              <a:t>推动中国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sym typeface="+mn-ea"/>
              </a:rPr>
              <a:t>新民主主义革命的开始。</a:t>
            </a:r>
            <a:endParaRPr lang="zh-CN" altLang="en-US" sz="24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52650" y="1836420"/>
            <a:ext cx="6123305" cy="80708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en-US" sz="2400" b="1" dirty="0" smtClean="0">
                <a:sym typeface="+mn-ea"/>
              </a:rPr>
              <a:t>推动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sym typeface="+mn-ea"/>
              </a:rPr>
              <a:t>新民主主义革命的胜利、新中国的成立、 社会主义制度的建立。</a:t>
            </a:r>
            <a:endParaRPr lang="zh-CN" altLang="en-US" sz="24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52650" y="2823210"/>
            <a:ext cx="7056755" cy="43751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en-US" sz="2400" b="1" dirty="0" smtClean="0">
                <a:sym typeface="+mn-ea"/>
              </a:rPr>
              <a:t>推动了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sym typeface="+mn-ea"/>
              </a:rPr>
              <a:t>十一届三中全会的召开与 改革开放的开始。</a:t>
            </a:r>
            <a:endParaRPr lang="zh-CN" altLang="en-US" sz="24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52650" y="3604895"/>
            <a:ext cx="6123305" cy="43751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en-US" sz="2400" b="1" dirty="0" smtClean="0">
                <a:sym typeface="+mn-ea"/>
              </a:rPr>
              <a:t>推动了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sym typeface="+mn-ea"/>
              </a:rPr>
              <a:t>改革开放顺利开展。</a:t>
            </a:r>
            <a:endParaRPr lang="zh-CN" altLang="en-US" sz="24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52650" y="4117975"/>
            <a:ext cx="6123305" cy="43751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en-US" sz="2400" b="1" dirty="0" smtClean="0">
                <a:sym typeface="+mn-ea"/>
              </a:rPr>
              <a:t>促进了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sym typeface="+mn-ea"/>
              </a:rPr>
              <a:t>资本主义社会的产生。</a:t>
            </a:r>
            <a:endParaRPr lang="zh-CN" altLang="en-US" sz="24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52650" y="4705985"/>
            <a:ext cx="6123305" cy="437515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zh-CN" altLang="en-US" sz="2400" b="1" dirty="0" smtClean="0">
                <a:sym typeface="+mn-ea"/>
              </a:rPr>
              <a:t>推动</a:t>
            </a:r>
            <a:r>
              <a:rPr lang="zh-CN" altLang="en-US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sym typeface="+mn-ea"/>
              </a:rPr>
              <a:t>社会主义运动的发展。</a:t>
            </a:r>
            <a:endParaRPr lang="zh-CN" altLang="en-US" sz="2400" b="1" dirty="0" smtClean="0">
              <a:solidFill>
                <a:srgbClr val="0000FF"/>
              </a:solidFill>
              <a:latin typeface="+mn-ea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0" y="822984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8972246" y="3909041"/>
            <a:ext cx="171754" cy="1234459"/>
          </a:xfrm>
          <a:prstGeom prst="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769" tIns="34884" rIns="69769" bIns="34884"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3"/>
          <p:cNvGrpSpPr/>
          <p:nvPr/>
        </p:nvGrpSpPr>
        <p:grpSpPr>
          <a:xfrm>
            <a:off x="2057573" y="327872"/>
            <a:ext cx="84056" cy="392244"/>
            <a:chOff x="2592685" y="317862"/>
            <a:chExt cx="105916" cy="549141"/>
          </a:xfrm>
        </p:grpSpPr>
        <p:cxnSp>
          <p:nvCxnSpPr>
            <p:cNvPr id="10" name="直接连接符 9"/>
            <p:cNvCxnSpPr/>
            <p:nvPr/>
          </p:nvCxnSpPr>
          <p:spPr>
            <a:xfrm>
              <a:off x="2592685" y="322540"/>
              <a:ext cx="0" cy="544463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2698601" y="317862"/>
              <a:ext cx="0" cy="544463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圆角矩形 15"/>
          <p:cNvSpPr/>
          <p:nvPr/>
        </p:nvSpPr>
        <p:spPr>
          <a:xfrm>
            <a:off x="2452545" y="267208"/>
            <a:ext cx="1259801" cy="388902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69769" tIns="34884" rIns="69769" bIns="34884" rtlCol="0" anchor="ctr"/>
          <a:lstStyle/>
          <a:p>
            <a:pPr algn="ctr"/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关联拓展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411760" y="771550"/>
            <a:ext cx="1373463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矩形 110"/>
          <p:cNvSpPr/>
          <p:nvPr/>
        </p:nvSpPr>
        <p:spPr>
          <a:xfrm>
            <a:off x="2282190" y="1110615"/>
            <a:ext cx="4272280" cy="46037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zh-CN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思想解放与社会变革的关系</a:t>
            </a:r>
            <a:endParaRPr lang="zh-CN" alt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467544" y="1707654"/>
            <a:ext cx="7745095" cy="2222500"/>
          </a:xfrm>
          <a:prstGeom prst="rect">
            <a:avLst/>
          </a:prstGeom>
          <a:noFill/>
        </p:spPr>
        <p:txBody>
          <a:bodyPr wrap="square" lIns="69769" tIns="34884" rIns="69769" bIns="34884" rtlCol="0">
            <a:spAutoFit/>
          </a:bodyPr>
          <a:lstStyle/>
          <a:p>
            <a:r>
              <a:rPr lang="en-US" altLang="zh-CN" sz="2800" dirty="0"/>
              <a:t>       </a:t>
            </a:r>
            <a:r>
              <a:rPr lang="zh-CN" altLang="en-US" sz="2800" b="1" dirty="0"/>
              <a:t>思想解放是社会变革的先导，思想解放促进社会变革，</a:t>
            </a:r>
            <a:r>
              <a:rPr lang="zh-CN" altLang="en-US" sz="2800" b="1" dirty="0">
                <a:solidFill>
                  <a:srgbClr val="FF0000"/>
                </a:solidFill>
              </a:rPr>
              <a:t>推动社会进步</a:t>
            </a:r>
            <a:r>
              <a:rPr lang="zh-CN" altLang="en-US" sz="2800" b="1" dirty="0"/>
              <a:t>；</a:t>
            </a:r>
            <a:endParaRPr lang="zh-CN" altLang="en-US" sz="2800" b="1" dirty="0"/>
          </a:p>
          <a:p>
            <a:r>
              <a:rPr lang="zh-CN" altLang="en-US" sz="2800" b="1" dirty="0"/>
              <a:t>     社会变革为思想解放</a:t>
            </a:r>
            <a:r>
              <a:rPr lang="zh-CN" altLang="en-US" sz="2800" b="1" dirty="0" smtClean="0"/>
              <a:t>创造</a:t>
            </a:r>
            <a:r>
              <a:rPr lang="zh-CN" altLang="en-US" sz="2800" b="1" dirty="0"/>
              <a:t>良好的环境，进一步</a:t>
            </a:r>
            <a:r>
              <a:rPr lang="zh-CN" altLang="en-US" sz="2800" b="1" dirty="0">
                <a:solidFill>
                  <a:srgbClr val="FF0000"/>
                </a:solidFill>
              </a:rPr>
              <a:t>促进了人们的思想解放</a:t>
            </a:r>
            <a:r>
              <a:rPr lang="zh-CN" altLang="en-US" sz="2800" b="1" dirty="0"/>
              <a:t>。</a:t>
            </a:r>
            <a:endParaRPr lang="zh-CN" altLang="en-US" sz="2800" b="1" dirty="0"/>
          </a:p>
          <a:p>
            <a:r>
              <a:rPr lang="zh-CN" altLang="en-US" sz="2800" b="1" dirty="0"/>
              <a:t>     总之它们是相互促进、相互推动的关系。</a:t>
            </a:r>
            <a:endParaRPr lang="en-US" altLang="zh-CN" sz="2800" b="1" dirty="0" smtClean="0"/>
          </a:p>
        </p:txBody>
      </p:sp>
      <p:sp>
        <p:nvSpPr>
          <p:cNvPr id="64" name="文本框 63"/>
          <p:cNvSpPr txBox="1"/>
          <p:nvPr/>
        </p:nvSpPr>
        <p:spPr>
          <a:xfrm>
            <a:off x="132981" y="221899"/>
            <a:ext cx="1771843" cy="609058"/>
          </a:xfrm>
          <a:prstGeom prst="rect">
            <a:avLst/>
          </a:prstGeom>
          <a:noFill/>
          <a:ln>
            <a:noFill/>
          </a:ln>
        </p:spPr>
        <p:txBody>
          <a:bodyPr wrap="square" lIns="69769" tIns="34884" rIns="69769" bIns="34884" rtlCol="0">
            <a:spAutoFit/>
          </a:bodyPr>
          <a:lstStyle/>
          <a:p>
            <a:pPr algn="ctr"/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中外历史上的</a:t>
            </a:r>
            <a:endParaRPr lang="en-US" altLang="zh-CN" sz="1700" b="1" spc="229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思想解放运动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67544" y="2067694"/>
            <a:ext cx="8145780" cy="101473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txBody>
          <a:bodyPr wrap="square" anchor="t">
            <a:spAutoFit/>
          </a:bodyPr>
          <a:lstStyle/>
          <a:p>
            <a:pPr fontAlgn="auto">
              <a:lnSpc>
                <a:spcPts val="3600"/>
              </a:lnSpc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    解放了人们的思想，</a:t>
            </a:r>
            <a:r>
              <a:rPr lang="zh-C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推动了政治文明进程；</a:t>
            </a:r>
            <a:endParaRPr lang="zh-CN" altLang="en-US" sz="3200" b="1" dirty="0">
              <a:solidFill>
                <a:schemeClr val="tx1"/>
              </a:solidFill>
              <a:latin typeface="Times New Roman" panose="02020603050405020304" pitchFamily="18" charset="0"/>
              <a:sym typeface="+mn-ea"/>
            </a:endParaRPr>
          </a:p>
          <a:p>
            <a:pPr fontAlgn="auto">
              <a:lnSpc>
                <a:spcPts val="3600"/>
              </a:lnSpc>
            </a:pPr>
            <a:r>
              <a:rPr lang="zh-C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    有利于经济的发展，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促进社会进步。</a:t>
            </a:r>
            <a:endParaRPr lang="zh-CN" altLang="en-US" sz="2800" b="1" dirty="0">
              <a:solidFill>
                <a:schemeClr val="accent2"/>
              </a:solidFill>
              <a:latin typeface="Arial" panose="020B0604020202020204" pitchFamily="34" charset="0"/>
              <a:ea typeface="楷体_GB2312" pitchFamily="49" charset="-122"/>
              <a:sym typeface="宋体" panose="02010600030101010101" pitchFamily="2" charset="-122"/>
            </a:endParaRPr>
          </a:p>
        </p:txBody>
      </p:sp>
      <p:sp>
        <p:nvSpPr>
          <p:cNvPr id="7" name="文本框 3"/>
          <p:cNvSpPr txBox="1"/>
          <p:nvPr/>
        </p:nvSpPr>
        <p:spPr>
          <a:xfrm rot="10800000" flipV="1">
            <a:off x="611560" y="915566"/>
            <a:ext cx="812482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40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这些思想解放运动有何共同影响？</a:t>
            </a:r>
            <a:endParaRPr lang="zh-CN" altLang="en-US" sz="40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0" y="822984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3"/>
          <p:cNvGrpSpPr/>
          <p:nvPr/>
        </p:nvGrpSpPr>
        <p:grpSpPr>
          <a:xfrm>
            <a:off x="2057573" y="327872"/>
            <a:ext cx="84056" cy="392244"/>
            <a:chOff x="2592685" y="317862"/>
            <a:chExt cx="105916" cy="549141"/>
          </a:xfrm>
        </p:grpSpPr>
        <p:cxnSp>
          <p:nvCxnSpPr>
            <p:cNvPr id="10" name="直接连接符 9"/>
            <p:cNvCxnSpPr/>
            <p:nvPr/>
          </p:nvCxnSpPr>
          <p:spPr>
            <a:xfrm>
              <a:off x="2592685" y="322540"/>
              <a:ext cx="0" cy="544463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2698601" y="317862"/>
              <a:ext cx="0" cy="544463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圆角矩形 15"/>
          <p:cNvSpPr/>
          <p:nvPr/>
        </p:nvSpPr>
        <p:spPr>
          <a:xfrm>
            <a:off x="2452545" y="267208"/>
            <a:ext cx="1259801" cy="388902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69769" tIns="34884" rIns="69769" bIns="34884" rtlCol="0" anchor="ctr"/>
          <a:lstStyle/>
          <a:p>
            <a:pPr algn="ctr"/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关联拓展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411760" y="771550"/>
            <a:ext cx="1373463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矩形 110"/>
          <p:cNvSpPr/>
          <p:nvPr/>
        </p:nvSpPr>
        <p:spPr>
          <a:xfrm>
            <a:off x="2411730" y="1153160"/>
            <a:ext cx="3867785" cy="46037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中外思想解放运动的联系</a:t>
            </a:r>
            <a:endParaRPr lang="zh-CN" alt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132981" y="221899"/>
            <a:ext cx="1771843" cy="609058"/>
          </a:xfrm>
          <a:prstGeom prst="rect">
            <a:avLst/>
          </a:prstGeom>
          <a:noFill/>
          <a:ln>
            <a:noFill/>
          </a:ln>
        </p:spPr>
        <p:txBody>
          <a:bodyPr wrap="square" lIns="69769" tIns="34884" rIns="69769" bIns="34884" rtlCol="0">
            <a:spAutoFit/>
          </a:bodyPr>
          <a:lstStyle/>
          <a:p>
            <a:pPr algn="ctr"/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中外历史上的</a:t>
            </a:r>
            <a:endParaRPr lang="en-US" altLang="zh-CN" sz="1700" b="1" spc="229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思想解放运动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467544" y="1995686"/>
            <a:ext cx="8280920" cy="1793998"/>
          </a:xfrm>
          <a:prstGeom prst="rect">
            <a:avLst/>
          </a:prstGeom>
        </p:spPr>
        <p:txBody>
          <a:bodyPr wrap="square" lIns="69769" tIns="34884" rIns="69769" bIns="34884">
            <a:spAutoFit/>
          </a:bodyPr>
          <a:lstStyle/>
          <a:p>
            <a:r>
              <a:rPr lang="en-US" altLang="zh-CN" sz="2400" dirty="0" smtClean="0">
                <a:latin typeface="+mn-ea"/>
              </a:rPr>
              <a:t>     </a:t>
            </a:r>
            <a:r>
              <a:rPr lang="zh-CN" altLang="en-US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戊戌变法</a:t>
            </a:r>
            <a:r>
              <a:rPr lang="zh-CN" alt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、辛亥革命以及新文化运动前期</a:t>
            </a:r>
            <a:r>
              <a:rPr lang="zh-CN" altLang="en-US" sz="2800" b="1" dirty="0">
                <a:latin typeface="+mn-ea"/>
              </a:rPr>
              <a:t>宣扬的民主、科学等思想，均来源于欧洲的</a:t>
            </a:r>
            <a:r>
              <a:rPr lang="zh-CN" alt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启蒙</a:t>
            </a:r>
            <a:r>
              <a:rPr lang="zh-CN" altLang="en-US" sz="2800" b="1" dirty="0">
                <a:latin typeface="+mn-ea"/>
              </a:rPr>
              <a:t>思想</a:t>
            </a:r>
            <a:r>
              <a:rPr lang="zh-CN" altLang="en-US" sz="2800" b="1" dirty="0" smtClean="0">
                <a:latin typeface="+mn-ea"/>
              </a:rPr>
              <a:t>；</a:t>
            </a:r>
            <a:endParaRPr lang="en-US" altLang="zh-CN" sz="2800" b="1" dirty="0" smtClean="0">
              <a:latin typeface="+mn-ea"/>
            </a:endParaRPr>
          </a:p>
          <a:p>
            <a:r>
              <a:rPr lang="zh-CN" altLang="en-US" sz="2800" b="1" dirty="0">
                <a:latin typeface="+mn-ea"/>
              </a:rPr>
              <a:t>    </a:t>
            </a:r>
            <a:r>
              <a:rPr lang="zh-CN" alt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马克思主</a:t>
            </a:r>
            <a:r>
              <a:rPr lang="zh-CN" altLang="en-US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义</a:t>
            </a:r>
            <a:r>
              <a:rPr lang="zh-CN" altLang="en-US" sz="2800" b="1" dirty="0" smtClean="0">
                <a:latin typeface="+mn-ea"/>
              </a:rPr>
              <a:t>指导了巴</a:t>
            </a:r>
            <a:r>
              <a:rPr lang="zh-CN" altLang="en-US" sz="2800" b="1" dirty="0">
                <a:latin typeface="+mn-ea"/>
              </a:rPr>
              <a:t>黎公社、</a:t>
            </a:r>
            <a:r>
              <a:rPr lang="zh-CN" alt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俄国十月革命和中国的新民主主义革命</a:t>
            </a:r>
            <a:r>
              <a:rPr lang="zh-CN" altLang="en-US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。</a:t>
            </a:r>
            <a:endParaRPr lang="zh-CN" altLang="en-US" sz="2800" b="1" dirty="0">
              <a:solidFill>
                <a:srgbClr val="0000FF"/>
              </a:solidFill>
              <a:latin typeface="+mn-ea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0" y="822984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3"/>
          <p:cNvGrpSpPr/>
          <p:nvPr/>
        </p:nvGrpSpPr>
        <p:grpSpPr>
          <a:xfrm>
            <a:off x="2057573" y="327872"/>
            <a:ext cx="84056" cy="392244"/>
            <a:chOff x="2592685" y="317862"/>
            <a:chExt cx="105916" cy="549141"/>
          </a:xfrm>
        </p:grpSpPr>
        <p:cxnSp>
          <p:nvCxnSpPr>
            <p:cNvPr id="10" name="直接连接符 9"/>
            <p:cNvCxnSpPr/>
            <p:nvPr/>
          </p:nvCxnSpPr>
          <p:spPr>
            <a:xfrm>
              <a:off x="2592685" y="322540"/>
              <a:ext cx="0" cy="544463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2698601" y="317862"/>
              <a:ext cx="0" cy="544463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圆角矩形 15"/>
          <p:cNvSpPr/>
          <p:nvPr/>
        </p:nvSpPr>
        <p:spPr>
          <a:xfrm>
            <a:off x="2452545" y="267208"/>
            <a:ext cx="1259801" cy="388902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69769" tIns="34884" rIns="69769" bIns="34884" rtlCol="0" anchor="ctr"/>
          <a:lstStyle/>
          <a:p>
            <a:pPr algn="ctr"/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关联拓展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411760" y="771550"/>
            <a:ext cx="1373463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矩形 110"/>
          <p:cNvSpPr/>
          <p:nvPr/>
        </p:nvSpPr>
        <p:spPr>
          <a:xfrm>
            <a:off x="2245995" y="998220"/>
            <a:ext cx="4798695" cy="46037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20 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世纪中国形成的三大理论成果</a:t>
            </a:r>
            <a:endParaRPr lang="zh-CN" alt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132981" y="221899"/>
            <a:ext cx="1771843" cy="609058"/>
          </a:xfrm>
          <a:prstGeom prst="rect">
            <a:avLst/>
          </a:prstGeom>
          <a:noFill/>
          <a:ln>
            <a:noFill/>
          </a:ln>
        </p:spPr>
        <p:txBody>
          <a:bodyPr wrap="square" lIns="69769" tIns="34884" rIns="69769" bIns="34884" rtlCol="0">
            <a:spAutoFit/>
          </a:bodyPr>
          <a:lstStyle/>
          <a:p>
            <a:pPr algn="ctr"/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中外历史上的</a:t>
            </a:r>
            <a:endParaRPr lang="en-US" altLang="zh-CN" sz="1700" b="1" spc="229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CN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思想解放运动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61649" y="1633862"/>
          <a:ext cx="7834630" cy="27221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67510"/>
                <a:gridCol w="1744345"/>
                <a:gridCol w="2550160"/>
                <a:gridCol w="1872615"/>
              </a:tblGrid>
              <a:tr h="93281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主要思想</a:t>
                      </a:r>
                      <a:endParaRPr lang="zh-CN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64235" rtl="0" eaLnBrk="1" latinLnBrk="0" hangingPunct="1"/>
                      <a:r>
                        <a:rPr lang="zh-CN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三民主义</a:t>
                      </a:r>
                      <a:endParaRPr lang="zh-CN" altLang="en-US" sz="2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64235" rtl="0" eaLnBrk="1" latinLnBrk="0" hangingPunct="1"/>
                      <a:r>
                        <a:rPr lang="zh-CN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毛泽东思想</a:t>
                      </a:r>
                      <a:endParaRPr lang="zh-CN" altLang="en-US" sz="2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64235" rtl="0" eaLnBrk="1" latinLnBrk="0" hangingPunct="1"/>
                      <a:r>
                        <a:rPr lang="zh-CN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邓小平理论</a:t>
                      </a:r>
                      <a:endParaRPr lang="zh-CN" altLang="en-US" sz="2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2674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代表人物</a:t>
                      </a:r>
                      <a:endParaRPr lang="zh-CN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孙中山</a:t>
                      </a:r>
                      <a:endParaRPr lang="zh-CN" altLang="en-US" sz="2400" dirty="0" smtClean="0"/>
                    </a:p>
                  </a:txBody>
                  <a:tcPr marL="65314" marR="65314" marT="32657" marB="3265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毛泽东</a:t>
                      </a:r>
                      <a:endParaRPr lang="zh-CN" altLang="en-US" sz="2400" dirty="0" smtClean="0"/>
                    </a:p>
                  </a:txBody>
                  <a:tcPr marL="65314" marR="65314" marT="32657" marB="3265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邓小平</a:t>
                      </a:r>
                      <a:endParaRPr lang="zh-CN" altLang="en-US" sz="2400" dirty="0" smtClean="0"/>
                    </a:p>
                  </a:txBody>
                  <a:tcPr marL="65314" marR="65314" marT="32657" marB="3265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801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成果</a:t>
                      </a:r>
                      <a:endParaRPr lang="zh-CN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辛亥革命，</a:t>
                      </a:r>
                      <a:endParaRPr lang="en-US" altLang="zh-CN" sz="2400" dirty="0" smtClean="0"/>
                    </a:p>
                    <a:p>
                      <a:pPr algn="ctr"/>
                      <a:r>
                        <a:rPr lang="zh-CN" altLang="en-US" sz="2400" dirty="0" smtClean="0"/>
                        <a:t>中华民国建立</a:t>
                      </a:r>
                      <a:endParaRPr lang="zh-CN" altLang="en-US" sz="2400" dirty="0" smtClean="0"/>
                    </a:p>
                  </a:txBody>
                  <a:tcPr marL="65314" marR="65314" marT="32657" marB="3265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400" dirty="0" smtClean="0"/>
                        <a:t>农村包围城市，</a:t>
                      </a:r>
                      <a:endParaRPr lang="en-US" altLang="zh-CN" sz="2400" dirty="0" smtClean="0"/>
                    </a:p>
                    <a:p>
                      <a:pPr algn="l"/>
                      <a:r>
                        <a:rPr lang="zh-CN" altLang="en-US" sz="2400" dirty="0" smtClean="0"/>
                        <a:t>武装夺取政权的革命道路</a:t>
                      </a:r>
                      <a:endParaRPr lang="zh-CN" altLang="en-US" sz="2400" dirty="0" smtClean="0"/>
                    </a:p>
                  </a:txBody>
                  <a:tcPr marL="65314" marR="65314" marT="32657" marB="3265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400" dirty="0" smtClean="0"/>
                        <a:t>建设有中国特色的社会主义道路</a:t>
                      </a:r>
                      <a:endParaRPr lang="zh-CN" altLang="en-US" sz="2400" dirty="0" smtClean="0"/>
                    </a:p>
                  </a:txBody>
                  <a:tcPr marL="65314" marR="65314" marT="32657" marB="3265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432367" y="1544459"/>
            <a:ext cx="3098103" cy="2710397"/>
          </a:xfrm>
          <a:prstGeom prst="rect">
            <a:avLst/>
          </a:prstGeom>
        </p:spPr>
        <p:txBody>
          <a:bodyPr wrap="square" lIns="78145" tIns="39072" rIns="78145" bIns="39072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/>
              <a:t>从哪些方面学习</a:t>
            </a:r>
            <a:r>
              <a:rPr lang="zh-CN" altLang="en-US" sz="3200" b="1" dirty="0"/>
              <a:t>掌握</a:t>
            </a:r>
            <a:r>
              <a:rPr lang="zh-CN" altLang="en-US" sz="3200" b="1" dirty="0" smtClean="0"/>
              <a:t>“思想解放运动”？</a:t>
            </a:r>
            <a:endParaRPr lang="zh-CN" altLang="en-US" sz="3200" b="1" dirty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        </a:t>
            </a:r>
            <a:endParaRPr lang="zh-CN" altLang="en-US" dirty="0"/>
          </a:p>
        </p:txBody>
      </p:sp>
      <p:cxnSp>
        <p:nvCxnSpPr>
          <p:cNvPr id="14" name="直接连接符 13"/>
          <p:cNvCxnSpPr/>
          <p:nvPr/>
        </p:nvCxnSpPr>
        <p:spPr>
          <a:xfrm>
            <a:off x="0" y="822984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8972246" y="3909042"/>
            <a:ext cx="171754" cy="1234459"/>
          </a:xfrm>
          <a:prstGeom prst="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145" tIns="39072" rIns="78145" bIns="39072"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7"/>
          <p:cNvGrpSpPr/>
          <p:nvPr/>
        </p:nvGrpSpPr>
        <p:grpSpPr>
          <a:xfrm>
            <a:off x="5292080" y="1383619"/>
            <a:ext cx="1237762" cy="1029947"/>
            <a:chOff x="3534426" y="3637"/>
            <a:chExt cx="1254475" cy="1441926"/>
          </a:xfrm>
        </p:grpSpPr>
        <p:sp>
          <p:nvSpPr>
            <p:cNvPr id="43" name="六边形 42"/>
            <p:cNvSpPr/>
            <p:nvPr/>
          </p:nvSpPr>
          <p:spPr>
            <a:xfrm rot="5400000">
              <a:off x="3440701" y="97362"/>
              <a:ext cx="1441926" cy="12544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六边形 4"/>
            <p:cNvSpPr/>
            <p:nvPr/>
          </p:nvSpPr>
          <p:spPr>
            <a:xfrm>
              <a:off x="3729915" y="228337"/>
              <a:ext cx="863497" cy="99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algn="ctr" defTabSz="9874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200" b="1" dirty="0" smtClean="0"/>
                <a:t>意义</a:t>
              </a:r>
              <a:endParaRPr lang="zh-CN" altLang="en-US" sz="2200" b="1" dirty="0"/>
            </a:p>
          </p:txBody>
        </p:sp>
      </p:grpSp>
      <p:grpSp>
        <p:nvGrpSpPr>
          <p:cNvPr id="3" name="组合 20"/>
          <p:cNvGrpSpPr/>
          <p:nvPr/>
        </p:nvGrpSpPr>
        <p:grpSpPr>
          <a:xfrm>
            <a:off x="4067944" y="1383619"/>
            <a:ext cx="1202873" cy="1029947"/>
            <a:chOff x="2179592" y="3637"/>
            <a:chExt cx="1254475" cy="1441926"/>
          </a:xfrm>
        </p:grpSpPr>
        <p:sp>
          <p:nvSpPr>
            <p:cNvPr id="41" name="六边形 40"/>
            <p:cNvSpPr/>
            <p:nvPr/>
          </p:nvSpPr>
          <p:spPr>
            <a:xfrm rot="5400000">
              <a:off x="2085867" y="97362"/>
              <a:ext cx="1441926" cy="12544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965506"/>
                <a:satOff val="-2481"/>
                <a:lumOff val="-1674"/>
                <a:alphaOff val="0"/>
              </a:schemeClr>
            </a:fillRef>
            <a:effectRef idx="0">
              <a:schemeClr val="accent5">
                <a:hueOff val="-965506"/>
                <a:satOff val="-2481"/>
                <a:lumOff val="-167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六边形 6"/>
            <p:cNvSpPr/>
            <p:nvPr/>
          </p:nvSpPr>
          <p:spPr>
            <a:xfrm>
              <a:off x="2375081" y="228337"/>
              <a:ext cx="863497" cy="99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25349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800" b="1" dirty="0" smtClean="0"/>
                <a:t>思想</a:t>
              </a:r>
              <a:endParaRPr lang="zh-CN" altLang="en-US" sz="2800" b="1" dirty="0"/>
            </a:p>
          </p:txBody>
        </p:sp>
      </p:grpSp>
      <p:grpSp>
        <p:nvGrpSpPr>
          <p:cNvPr id="4" name="组合 21"/>
          <p:cNvGrpSpPr/>
          <p:nvPr/>
        </p:nvGrpSpPr>
        <p:grpSpPr>
          <a:xfrm>
            <a:off x="4644008" y="2204732"/>
            <a:ext cx="1234360" cy="1029947"/>
            <a:chOff x="2854413" y="1227544"/>
            <a:chExt cx="1254475" cy="1441926"/>
          </a:xfrm>
        </p:grpSpPr>
        <p:sp>
          <p:nvSpPr>
            <p:cNvPr id="39" name="六边形 38"/>
            <p:cNvSpPr/>
            <p:nvPr/>
          </p:nvSpPr>
          <p:spPr>
            <a:xfrm rot="5400000">
              <a:off x="2760688" y="1321269"/>
              <a:ext cx="1441926" cy="12544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931012"/>
                <a:satOff val="-4970"/>
                <a:lumOff val="-3354"/>
                <a:alphaOff val="0"/>
              </a:schemeClr>
            </a:fillRef>
            <a:effectRef idx="0">
              <a:schemeClr val="accent5">
                <a:hueOff val="-1931012"/>
                <a:satOff val="-4970"/>
                <a:lumOff val="-33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六边形 8"/>
            <p:cNvSpPr/>
            <p:nvPr/>
          </p:nvSpPr>
          <p:spPr>
            <a:xfrm>
              <a:off x="3049902" y="1452244"/>
              <a:ext cx="863497" cy="99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algn="ctr" defTabSz="9874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200" b="1" dirty="0" smtClean="0"/>
                <a:t>时间</a:t>
              </a:r>
              <a:endParaRPr lang="zh-CN" altLang="en-US" sz="2200" b="1" dirty="0"/>
            </a:p>
          </p:txBody>
        </p:sp>
      </p:grpSp>
      <p:grpSp>
        <p:nvGrpSpPr>
          <p:cNvPr id="5" name="组合 22"/>
          <p:cNvGrpSpPr/>
          <p:nvPr/>
        </p:nvGrpSpPr>
        <p:grpSpPr>
          <a:xfrm>
            <a:off x="5958013" y="2204732"/>
            <a:ext cx="1206275" cy="1029947"/>
            <a:chOff x="4209247" y="1227544"/>
            <a:chExt cx="1254475" cy="1441926"/>
          </a:xfrm>
        </p:grpSpPr>
        <p:sp>
          <p:nvSpPr>
            <p:cNvPr id="37" name="六边形 36"/>
            <p:cNvSpPr/>
            <p:nvPr/>
          </p:nvSpPr>
          <p:spPr>
            <a:xfrm rot="5400000">
              <a:off x="4115522" y="1321269"/>
              <a:ext cx="1441926" cy="12544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2896518"/>
                <a:satOff val="-7458"/>
                <a:lumOff val="-5035"/>
                <a:alphaOff val="0"/>
              </a:schemeClr>
            </a:fillRef>
            <a:effectRef idx="0">
              <a:schemeClr val="accent5">
                <a:hueOff val="-2896518"/>
                <a:satOff val="-7458"/>
                <a:lumOff val="-503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六边形 10"/>
            <p:cNvSpPr/>
            <p:nvPr/>
          </p:nvSpPr>
          <p:spPr>
            <a:xfrm>
              <a:off x="4404736" y="1452244"/>
              <a:ext cx="863497" cy="99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17729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600" b="1" dirty="0" smtClean="0"/>
                <a:t>重要人物</a:t>
              </a:r>
              <a:endParaRPr lang="zh-CN" altLang="en-US" sz="2600" b="1" dirty="0"/>
            </a:p>
          </p:txBody>
        </p:sp>
      </p:grpSp>
      <p:grpSp>
        <p:nvGrpSpPr>
          <p:cNvPr id="7" name="组合 23"/>
          <p:cNvGrpSpPr/>
          <p:nvPr/>
        </p:nvGrpSpPr>
        <p:grpSpPr>
          <a:xfrm>
            <a:off x="5292081" y="3003799"/>
            <a:ext cx="1237761" cy="1029947"/>
            <a:chOff x="3534426" y="2451451"/>
            <a:chExt cx="1254475" cy="1441926"/>
          </a:xfrm>
        </p:grpSpPr>
        <p:sp>
          <p:nvSpPr>
            <p:cNvPr id="35" name="六边形 34"/>
            <p:cNvSpPr/>
            <p:nvPr/>
          </p:nvSpPr>
          <p:spPr>
            <a:xfrm rot="5400000">
              <a:off x="3440701" y="2545176"/>
              <a:ext cx="1441926" cy="12544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3862025"/>
                <a:satOff val="-9947"/>
                <a:lumOff val="-6716"/>
                <a:alphaOff val="0"/>
              </a:schemeClr>
            </a:fillRef>
            <a:effectRef idx="0">
              <a:schemeClr val="accent5">
                <a:hueOff val="-3862025"/>
                <a:satOff val="-9947"/>
                <a:lumOff val="-671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六边形 12"/>
            <p:cNvSpPr/>
            <p:nvPr/>
          </p:nvSpPr>
          <p:spPr>
            <a:xfrm>
              <a:off x="3729915" y="2676151"/>
              <a:ext cx="863497" cy="99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algn="ctr" defTabSz="9874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200" b="1" dirty="0" smtClean="0"/>
                <a:t>结果</a:t>
              </a:r>
              <a:endParaRPr lang="zh-CN" altLang="en-US" sz="2200" b="1" dirty="0"/>
            </a:p>
          </p:txBody>
        </p:sp>
      </p:grpSp>
      <p:grpSp>
        <p:nvGrpSpPr>
          <p:cNvPr id="8" name="组合 25"/>
          <p:cNvGrpSpPr/>
          <p:nvPr/>
        </p:nvGrpSpPr>
        <p:grpSpPr>
          <a:xfrm>
            <a:off x="4067944" y="3003799"/>
            <a:ext cx="1202873" cy="1029947"/>
            <a:chOff x="2179592" y="2451451"/>
            <a:chExt cx="1254475" cy="1441926"/>
          </a:xfrm>
        </p:grpSpPr>
        <p:sp>
          <p:nvSpPr>
            <p:cNvPr id="33" name="六边形 32"/>
            <p:cNvSpPr/>
            <p:nvPr/>
          </p:nvSpPr>
          <p:spPr>
            <a:xfrm rot="5400000">
              <a:off x="2085867" y="2545176"/>
              <a:ext cx="1441926" cy="12544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827531"/>
                <a:satOff val="-12435"/>
                <a:lumOff val="-8397"/>
                <a:alphaOff val="0"/>
              </a:schemeClr>
            </a:fillRef>
            <a:effectRef idx="0">
              <a:schemeClr val="accent5">
                <a:hueOff val="-4827531"/>
                <a:satOff val="-12435"/>
                <a:lumOff val="-839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六边形 14"/>
            <p:cNvSpPr/>
            <p:nvPr/>
          </p:nvSpPr>
          <p:spPr>
            <a:xfrm>
              <a:off x="2375081" y="2676151"/>
              <a:ext cx="863497" cy="99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25349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800" b="1" dirty="0" smtClean="0"/>
                <a:t>内容</a:t>
              </a:r>
              <a:endParaRPr lang="zh-CN" altLang="en-US" sz="2800" b="1" dirty="0"/>
            </a:p>
          </p:txBody>
        </p:sp>
      </p:grpSp>
      <p:grpSp>
        <p:nvGrpSpPr>
          <p:cNvPr id="9" name="组合 26"/>
          <p:cNvGrpSpPr/>
          <p:nvPr/>
        </p:nvGrpSpPr>
        <p:grpSpPr>
          <a:xfrm>
            <a:off x="6588224" y="3003799"/>
            <a:ext cx="1310492" cy="1029947"/>
            <a:chOff x="4894542" y="2459684"/>
            <a:chExt cx="1254475" cy="1441926"/>
          </a:xfrm>
        </p:grpSpPr>
        <p:sp>
          <p:nvSpPr>
            <p:cNvPr id="31" name="六边形 30"/>
            <p:cNvSpPr/>
            <p:nvPr/>
          </p:nvSpPr>
          <p:spPr>
            <a:xfrm rot="5400000">
              <a:off x="4800817" y="2553409"/>
              <a:ext cx="1441926" cy="12544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5793037"/>
                <a:satOff val="-14924"/>
                <a:lumOff val="-10077"/>
                <a:alphaOff val="0"/>
              </a:schemeClr>
            </a:fillRef>
            <a:effectRef idx="0">
              <a:schemeClr val="accent5">
                <a:hueOff val="-5793037"/>
                <a:satOff val="-14924"/>
                <a:lumOff val="-1007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六边形 16"/>
            <p:cNvSpPr/>
            <p:nvPr/>
          </p:nvSpPr>
          <p:spPr>
            <a:xfrm>
              <a:off x="5090031" y="2684384"/>
              <a:ext cx="863497" cy="99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algn="ctr" defTabSz="9874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200" b="1" dirty="0" smtClean="0"/>
                <a:t>性质</a:t>
              </a:r>
              <a:endParaRPr lang="zh-CN" altLang="en-US" sz="2200" b="1" dirty="0"/>
            </a:p>
          </p:txBody>
        </p:sp>
      </p:grpSp>
      <p:grpSp>
        <p:nvGrpSpPr>
          <p:cNvPr id="10" name="组合 27"/>
          <p:cNvGrpSpPr/>
          <p:nvPr/>
        </p:nvGrpSpPr>
        <p:grpSpPr>
          <a:xfrm>
            <a:off x="7236296" y="2193709"/>
            <a:ext cx="1296144" cy="1029947"/>
            <a:chOff x="5600787" y="1237291"/>
            <a:chExt cx="1254475" cy="1441926"/>
          </a:xfrm>
        </p:grpSpPr>
        <p:sp>
          <p:nvSpPr>
            <p:cNvPr id="29" name="六边形 28"/>
            <p:cNvSpPr/>
            <p:nvPr/>
          </p:nvSpPr>
          <p:spPr>
            <a:xfrm rot="5400000">
              <a:off x="5507062" y="1331016"/>
              <a:ext cx="1441926" cy="12544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6758543"/>
                <a:satOff val="-17412"/>
                <a:lumOff val="-11758"/>
                <a:alphaOff val="0"/>
              </a:schemeClr>
            </a:fillRef>
            <a:effectRef idx="0">
              <a:schemeClr val="accent5">
                <a:hueOff val="-6758543"/>
                <a:satOff val="-17412"/>
                <a:lumOff val="-117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六边形 18"/>
            <p:cNvSpPr/>
            <p:nvPr/>
          </p:nvSpPr>
          <p:spPr>
            <a:xfrm>
              <a:off x="5861811" y="1438936"/>
              <a:ext cx="863497" cy="99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25349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800" b="1" dirty="0" smtClean="0"/>
                <a:t>影响</a:t>
              </a:r>
              <a:endParaRPr lang="zh-CN" altLang="en-US" sz="2800" b="1" dirty="0"/>
            </a:p>
          </p:txBody>
        </p:sp>
      </p:grpSp>
      <p:sp>
        <p:nvSpPr>
          <p:cNvPr id="46" name="文本框 45"/>
          <p:cNvSpPr txBox="1"/>
          <p:nvPr/>
        </p:nvSpPr>
        <p:spPr>
          <a:xfrm>
            <a:off x="611561" y="249492"/>
            <a:ext cx="1771843" cy="646430"/>
          </a:xfrm>
          <a:prstGeom prst="rect">
            <a:avLst/>
          </a:prstGeom>
          <a:noFill/>
          <a:ln>
            <a:noFill/>
          </a:ln>
        </p:spPr>
        <p:txBody>
          <a:bodyPr wrap="square" lIns="78145" tIns="39072" rIns="78145" bIns="39072" rtlCol="0">
            <a:spAutoFit/>
          </a:bodyPr>
          <a:lstStyle/>
          <a:p>
            <a:pPr algn="ctr"/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中外历史</a:t>
            </a:r>
            <a:endParaRPr lang="en-US" altLang="zh-CN" sz="1900" b="1" spc="256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CN" alt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思想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的</a:t>
            </a:r>
            <a:r>
              <a:rPr lang="zh-CN" alt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解放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1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5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2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101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4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12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500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1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4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repeatCount="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5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TABLE_BEAUTIFY" val="smartTable{93107276-dd97-4e41-a279-dc64c709ec49}"/>
</p:tagLst>
</file>

<file path=ppt/tags/tag2.xml><?xml version="1.0" encoding="utf-8"?>
<p:tagLst xmlns:p="http://schemas.openxmlformats.org/presentationml/2006/main">
  <p:tag name="KSO_WM_UNIT_TABLE_BEAUTIFY" val="smartTable{2be54016-79d6-430a-a0f7-82d87f23ad83}"/>
</p:tagLst>
</file>

<file path=ppt/tags/tag3.xml><?xml version="1.0" encoding="utf-8"?>
<p:tagLst xmlns:p="http://schemas.openxmlformats.org/presentationml/2006/main">
  <p:tag name="COMMONDATA" val="eyJoZGlkIjoiYTc2MjQxYWQ0ZmY4NWU1MzMzODkxYWNkYWRkZjgzZG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2398</Words>
  <Application>WPS 演示</Application>
  <PresentationFormat>全屏显示(16:9)</PresentationFormat>
  <Paragraphs>271</Paragraphs>
  <Slides>18</Slides>
  <Notes>2</Notes>
  <HiddenSlides>4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3" baseType="lpstr">
      <vt:lpstr>Arial</vt:lpstr>
      <vt:lpstr>宋体</vt:lpstr>
      <vt:lpstr>Wingdings</vt:lpstr>
      <vt:lpstr>华文新魏</vt:lpstr>
      <vt:lpstr>黑体</vt:lpstr>
      <vt:lpstr>微软雅黑</vt:lpstr>
      <vt:lpstr>迷你简蝶语</vt:lpstr>
      <vt:lpstr>楷体</vt:lpstr>
      <vt:lpstr>Times New Roman</vt:lpstr>
      <vt:lpstr>楷体_GB2312</vt:lpstr>
      <vt:lpstr>新宋体</vt:lpstr>
      <vt:lpstr>Calibri</vt:lpstr>
      <vt:lpstr>华文隶书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张洋</dc:creator>
  <cp:lastModifiedBy>Administrator</cp:lastModifiedBy>
  <cp:revision>53</cp:revision>
  <dcterms:created xsi:type="dcterms:W3CDTF">2020-05-28T11:30:00Z</dcterms:created>
  <dcterms:modified xsi:type="dcterms:W3CDTF">2023-09-18T02:32:50Z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06C4EA0F79DD4339B2D429DD19AAA9CF_12</vt:lpwstr>
  </property>
</Properties>
</file>