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83" r:id="rId3"/>
    <p:sldMasterId id="2147483695" r:id="rId4"/>
    <p:sldMasterId id="2147483719" r:id="rId5"/>
    <p:sldMasterId id="2147483743" r:id="rId6"/>
    <p:sldMasterId id="2147483755" r:id="rId7"/>
    <p:sldMasterId id="2147483767" r:id="rId8"/>
    <p:sldMasterId id="2147483795" r:id="rId9"/>
  </p:sldMasterIdLst>
  <p:notesMasterIdLst>
    <p:notesMasterId r:id="rId24"/>
  </p:notesMasterIdLst>
  <p:sldIdLst>
    <p:sldId id="448" r:id="rId10"/>
    <p:sldId id="437" r:id="rId11"/>
    <p:sldId id="351" r:id="rId12"/>
    <p:sldId id="441" r:id="rId13"/>
    <p:sldId id="439" r:id="rId14"/>
    <p:sldId id="447" r:id="rId15"/>
    <p:sldId id="354" r:id="rId16"/>
    <p:sldId id="435" r:id="rId17"/>
    <p:sldId id="450" r:id="rId18"/>
    <p:sldId id="451" r:id="rId19"/>
    <p:sldId id="411" r:id="rId20"/>
    <p:sldId id="308" r:id="rId21"/>
    <p:sldId id="310" r:id="rId22"/>
    <p:sldId id="445" r:id="rId23"/>
  </p:sldIdLst>
  <p:sldSz cx="9144000" cy="5143500" type="screen16x9"/>
  <p:notesSz cx="7104063" cy="10234613"/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370013" indent="458788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5A0000"/>
    <a:srgbClr val="63282E"/>
    <a:srgbClr val="24465B"/>
    <a:srgbClr val="780B09"/>
    <a:srgbClr val="AA221E"/>
    <a:srgbClr val="17324B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2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02" y="-468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8BD96C-12C3-421F-95B5-F7EC2262856A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26EE0C-CC7E-4DA2-B253-9CBF9E6428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 w="9525">
            <a:noFill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</p:spPr>
        <p:txBody>
          <a:bodyPr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/>
          <a:lstStyle/>
          <a:p>
            <a:pPr algn="r" defTabSz="990600"/>
            <a:fld id="{3617370E-E6D1-4BEA-85CE-DAB4A6A0F9BC}" type="slidenum">
              <a:rPr lang="en-US" altLang="zh-CN" sz="200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algn="r" defTabSz="990600"/>
              <a:t>1</a:t>
            </a:fld>
            <a:endParaRPr lang="en-US" altLang="zh-CN" sz="20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60D2-29BB-47EF-BC5D-6BF395C97EBA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0B33-A252-4ED5-BC76-90A97C2CB7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D6379C-BAA6-4C63-AE2C-00FAFE4A76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62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4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0D8DE9-D8DA-48ED-9F16-24F21F9DCF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2504" cy="3395066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1"/>
            <a:ext cx="4032504" cy="3395066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616F1AD-E5B3-4B21-B730-F68B3EBF17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062"/>
            <a:ext cx="3655181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77A6D52-7072-4752-AE64-794B28F8A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D596F2B-B107-496F-9A6A-9ABBB9E56C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B052C89-9879-4D02-B906-0BB2B2137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33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B7154D-3363-433B-A353-F059F879F4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2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0965" indent="0">
              <a:buNone/>
              <a:defRPr sz="1100"/>
            </a:lvl5pPr>
            <a:lvl6pPr marL="1713865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D3DCBAF-9EA4-4C79-8FA0-38D346CE1A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3B3577A-8CDB-40AB-B29C-F6CEF5056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6"/>
            <a:ext cx="2057400" cy="43894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6"/>
            <a:ext cx="6052930" cy="43894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8B4822C-F85A-44F9-9F33-3624730310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62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4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23E7-9E09-48CF-A6B1-F1FE9165527E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1FDD-D73A-4737-A483-199FF95D40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2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3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25548E-A8F3-488A-B8DE-E7F8EC5195A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9C7E47B-1DB4-43C9-ADE8-3225F91CCCF3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62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4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95AA537-01F5-4371-AF34-40665EAA0478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1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CD8BA7-06FA-4951-960F-4BAAEE1D92D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062"/>
            <a:ext cx="3655181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BD8E93A-C7B9-4102-A2D3-3A0E233180F1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1BB0BB-DF10-4828-B10F-6ED859905D78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8788AE0-8BF3-4C7B-BD86-CFD6E4485EB9}" type="datetime1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6AEBE9D-70B6-4FFD-A59D-15F2079101B7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33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BE9AB1-1C4A-412A-859C-31366B6C91B8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2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0965" indent="0">
              <a:buNone/>
              <a:defRPr sz="1100"/>
            </a:lvl5pPr>
            <a:lvl6pPr marL="1713865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B231CA9-D160-429B-9110-743931FA152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70EC2-E0C7-4D1A-988B-AB2433D67385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60"/>
            <a:ext cx="388620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60"/>
            <a:ext cx="388620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3F11-80B7-46F9-86B2-0F6B03FB46D7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D6AF-6757-45F8-B59F-4AD603D5D8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6"/>
            <a:ext cx="2057400" cy="438941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6"/>
            <a:ext cx="6052930" cy="438941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E0053F-612D-47C6-9FFF-07FFE48A0E92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2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3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EE7BD57-E999-4BF6-BA63-76C85CC9D15A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6365E6-F231-4000-96B5-C9576E1CF6F4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62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4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7F79CE-1DCA-45EA-8EAB-78344C1020D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1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93038A0-DBBA-4D80-8679-9BE00E0918E5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062"/>
            <a:ext cx="3655181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DAE734-AD58-4D79-9F7E-6B5AF5E302A0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BCEFD7-041C-4619-8427-560FAB834622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8788AE0-8BF3-4C7B-BD86-CFD6E4485EB9}" type="datetime1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83884C-CD86-424C-B437-E9F00657F1F6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33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74853E-8C43-4635-A0CF-3B66F1363735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2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0965" indent="0">
              <a:buNone/>
              <a:defRPr sz="1100"/>
            </a:lvl5pPr>
            <a:lvl6pPr marL="1713865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1D8EA1-1373-4441-8390-5AA47457E4F0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062"/>
            <a:ext cx="3655181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0965" indent="0">
              <a:buNone/>
              <a:defRPr sz="1400"/>
            </a:lvl5pPr>
            <a:lvl6pPr marL="1713865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89C9-CFCF-4905-8F55-1AEDB1B6A364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E1F2-34DE-4006-9C71-292DE00A50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3DF23F-B1A6-4239-BA58-AFF7F4295BF9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6"/>
            <a:ext cx="2057400" cy="438941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6"/>
            <a:ext cx="6052930" cy="438941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2D1E0FA-2F26-4609-A1FA-A980AE4F0120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2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3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605176-384E-4A70-99AB-DAAF49F15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12F3CCA-F377-40A5-90A1-ADB150679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47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4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F475846-D041-4D78-9BB5-B4234178C6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1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1640190-C7D1-4C7F-8BAD-7D9D593D1B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062"/>
            <a:ext cx="3655181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8035" indent="0">
              <a:buNone/>
              <a:defRPr sz="1400"/>
            </a:lvl7pPr>
            <a:lvl8pPr marL="2400935" indent="0">
              <a:buNone/>
              <a:defRPr sz="1400"/>
            </a:lvl8pPr>
            <a:lvl9pPr marL="27438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8035" indent="0">
              <a:buNone/>
              <a:defRPr sz="1400"/>
            </a:lvl7pPr>
            <a:lvl8pPr marL="2400935" indent="0">
              <a:buNone/>
              <a:defRPr sz="1400"/>
            </a:lvl8pPr>
            <a:lvl9pPr marL="27438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755244-378B-45DF-99D1-CB6BCDA6A6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E8DEF60-723E-46C8-AE03-71D3AA3E06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1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8035" indent="0">
              <a:buNone/>
              <a:defRPr sz="800"/>
            </a:lvl7pPr>
            <a:lvl8pPr marL="2400935" indent="0">
              <a:buNone/>
              <a:defRPr sz="800"/>
            </a:lvl8pPr>
            <a:lvl9pPr marL="274383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8F93D5D-A85D-49A8-84DA-C242CC5354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2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8035" indent="0">
              <a:buNone/>
              <a:defRPr sz="1100"/>
            </a:lvl7pPr>
            <a:lvl8pPr marL="2400935" indent="0">
              <a:buNone/>
              <a:defRPr sz="1100"/>
            </a:lvl8pPr>
            <a:lvl9pPr marL="274383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EB92B3E-8A6E-4034-ADAA-D0B58EC1EC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264A-5B32-492D-A4F0-D25E33F159E1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5B5E-F08D-4745-96AF-D96D2DF58D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0BA90EB-F3CC-48A7-B75F-A915558DB6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6"/>
            <a:ext cx="2057400" cy="4389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6"/>
            <a:ext cx="6052930" cy="4389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89AC0BE-7636-49B2-AB67-C1B6595F83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2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3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8DE75A-ABD6-46CB-B4E5-4E23909FA8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0A9DF5C-BFFC-4470-BCAB-43CB0EC9F4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47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4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E7ECDC0-B9BB-4EF5-B72D-DA9CC72AA7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1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D77A78-DC61-496F-8EDB-C869A23AEC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062"/>
            <a:ext cx="3655181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8035" indent="0">
              <a:buNone/>
              <a:defRPr sz="1400"/>
            </a:lvl7pPr>
            <a:lvl8pPr marL="2400935" indent="0">
              <a:buNone/>
              <a:defRPr sz="1400"/>
            </a:lvl8pPr>
            <a:lvl9pPr marL="27438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8035" indent="0">
              <a:buNone/>
              <a:defRPr sz="1400"/>
            </a:lvl7pPr>
            <a:lvl8pPr marL="2400935" indent="0">
              <a:buNone/>
              <a:defRPr sz="1400"/>
            </a:lvl8pPr>
            <a:lvl9pPr marL="27438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572DBDE-576F-4A66-B4D2-59C203E994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C6E1014-B39C-4173-8A45-7F37424601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4A7E3A-430D-44C5-A41A-F5FF6A86A0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1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8035" indent="0">
              <a:buNone/>
              <a:defRPr sz="800"/>
            </a:lvl7pPr>
            <a:lvl8pPr marL="2400935" indent="0">
              <a:buNone/>
              <a:defRPr sz="800"/>
            </a:lvl8pPr>
            <a:lvl9pPr marL="274383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20566B-3176-4D08-8BA9-FD89A806D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DB7C-3247-4EE6-A205-4E91F276B931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CDD4-C673-49C2-8099-0BAB23D7D2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2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8035" indent="0">
              <a:buNone/>
              <a:defRPr sz="1100"/>
            </a:lvl7pPr>
            <a:lvl8pPr marL="2400935" indent="0">
              <a:buNone/>
              <a:defRPr sz="1100"/>
            </a:lvl8pPr>
            <a:lvl9pPr marL="274383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3C83B2F-B45D-47AD-A9C9-4B477664C1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47608C-8B8C-469F-9AAA-46DEFB64A1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6"/>
            <a:ext cx="2057400" cy="4389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6"/>
            <a:ext cx="6052930" cy="4389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3138E5-DCAC-4C9D-9800-9A769E9965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2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3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7D3288C-8F2C-4F20-87D8-134928AB4E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F7CA2B9-EB89-4AEF-B335-703DE5046E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47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4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CA1D13-449C-4392-828C-0E3FD9A6D4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1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8ED19EE-DA05-439E-B479-9A936BCB57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062"/>
            <a:ext cx="3655181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8035" indent="0">
              <a:buNone/>
              <a:defRPr sz="1400"/>
            </a:lvl7pPr>
            <a:lvl8pPr marL="2400935" indent="0">
              <a:buNone/>
              <a:defRPr sz="1400"/>
            </a:lvl8pPr>
            <a:lvl9pPr marL="27438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8035" indent="0">
              <a:buNone/>
              <a:defRPr sz="1400"/>
            </a:lvl7pPr>
            <a:lvl8pPr marL="2400935" indent="0">
              <a:buNone/>
              <a:defRPr sz="1400"/>
            </a:lvl8pPr>
            <a:lvl9pPr marL="27438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CB24B2B-2D5D-4949-9BB4-153F1384A7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9C2C09F-0FB9-4E76-A914-300F45F90E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27FF36-A629-43B5-A8E1-82A83C089B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2"/>
            <a:ext cx="4629150" cy="405359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0965" indent="0">
              <a:buNone/>
              <a:defRPr sz="1100"/>
            </a:lvl5pPr>
            <a:lvl6pPr marL="1713865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AA48-EE1D-4847-8A41-678F00C651FC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7853-A5B7-4008-9F3F-E45EB4D3F5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1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8035" indent="0">
              <a:buNone/>
              <a:defRPr sz="800"/>
            </a:lvl7pPr>
            <a:lvl8pPr marL="2400935" indent="0">
              <a:buNone/>
              <a:defRPr sz="800"/>
            </a:lvl8pPr>
            <a:lvl9pPr marL="274383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966813F-843F-456A-B7B9-FD1246BE6C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2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5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8035" indent="0">
              <a:buNone/>
              <a:defRPr sz="1100"/>
            </a:lvl7pPr>
            <a:lvl8pPr marL="2400935" indent="0">
              <a:buNone/>
              <a:defRPr sz="1100"/>
            </a:lvl8pPr>
            <a:lvl9pPr marL="274383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C9130D-78B2-4102-B0ED-4BD32231B8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15B623-46B5-4A34-BAFF-F1BA85DBDA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6"/>
            <a:ext cx="2057400" cy="4389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6"/>
            <a:ext cx="6052930" cy="4389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AB0C05C-DCFD-48C8-AA01-8C5AF5AEA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FC41-425E-491E-959F-3106EFA7B7A2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5F7D-5C6C-4D08-AFC4-376B932CA44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1285-83F3-4BB1-B179-C17014C13821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AFDE-6699-40A3-AD3A-E10B114D662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5B4B-F1A9-4EC0-A4D8-63BA6EE12A59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48E3-A014-4D99-ABE0-C2384E1BD4D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4B1F-B0DF-4F9A-8297-1FD9B4860593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8E20-8AC2-4057-99EE-9E77C612237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ECEF-E462-4486-A1E2-28AA33C73D1B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16AE-E433-4E65-99AC-82519F14EA6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25D8-635F-4D13-BDB9-04DA4B2FBA2D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1B4E-BA55-4D8C-A6C0-1C12BE38226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925"/>
            <a:ext cx="1971675" cy="435964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94" y="273925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8FC6-6C06-4C08-98F9-7CCCC97EDE2B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826F-EA5B-49B2-B1F6-9D9D879CD7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149225"/>
            <a:ext cx="5064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9"/>
          <p:cNvSpPr/>
          <p:nvPr userDrawn="1"/>
        </p:nvSpPr>
        <p:spPr>
          <a:xfrm>
            <a:off x="174625" y="142875"/>
            <a:ext cx="8794750" cy="485775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5"/>
          <p:cNvGrpSpPr>
            <a:grpSpLocks/>
          </p:cNvGrpSpPr>
          <p:nvPr userDrawn="1"/>
        </p:nvGrpSpPr>
        <p:grpSpPr bwMode="auto">
          <a:xfrm>
            <a:off x="0" y="0"/>
            <a:ext cx="9144000" cy="5154613"/>
            <a:chOff x="0" y="0"/>
            <a:chExt cx="9144000" cy="5143500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2B3360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67" tIns="34289" rIns="68567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174625" y="144152"/>
              <a:ext cx="8794750" cy="485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67" tIns="34289" rIns="68567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60338"/>
            <a:ext cx="5064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17"/>
          <p:cNvSpPr/>
          <p:nvPr userDrawn="1"/>
        </p:nvSpPr>
        <p:spPr>
          <a:xfrm>
            <a:off x="161925" y="153988"/>
            <a:ext cx="8796338" cy="485775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AAA5-1614-44CD-828A-4DE4D67D67D9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E922-A895-47EE-8AC1-ABF3E17143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149225"/>
            <a:ext cx="5064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9"/>
          <p:cNvSpPr/>
          <p:nvPr userDrawn="1"/>
        </p:nvSpPr>
        <p:spPr>
          <a:xfrm>
            <a:off x="174625" y="142875"/>
            <a:ext cx="8794750" cy="485775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5"/>
          <p:cNvGrpSpPr>
            <a:grpSpLocks/>
          </p:cNvGrpSpPr>
          <p:nvPr userDrawn="1"/>
        </p:nvGrpSpPr>
        <p:grpSpPr bwMode="auto">
          <a:xfrm>
            <a:off x="0" y="0"/>
            <a:ext cx="9144000" cy="5154613"/>
            <a:chOff x="0" y="0"/>
            <a:chExt cx="9144000" cy="5143500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67" tIns="34289" rIns="68567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174625" y="144152"/>
              <a:ext cx="8794750" cy="485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67" tIns="34289" rIns="68567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66CC-2168-4505-AB56-42D98D2FE5F8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811D-20C7-42CE-BC55-15C63AE120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C51C29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77" tIns="34289" rIns="68577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2"/>
            <p:cNvSpPr>
              <a:spLocks noChangeArrowheads="1"/>
            </p:cNvSpPr>
            <p:nvPr/>
          </p:nvSpPr>
          <p:spPr bwMode="auto">
            <a:xfrm>
              <a:off x="174625" y="144463"/>
              <a:ext cx="8794750" cy="485616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</a:ln>
          </p:spPr>
          <p:txBody>
            <a:bodyPr lIns="68577" tIns="34289" rIns="68577" bIns="3428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5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168275"/>
            <a:ext cx="5064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10"/>
          <p:cNvSpPr/>
          <p:nvPr userDrawn="1"/>
        </p:nvSpPr>
        <p:spPr>
          <a:xfrm>
            <a:off x="166688" y="155575"/>
            <a:ext cx="8802687" cy="485933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2498-E5B2-4D70-BCF2-8FF93D9AFA3B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EF8E-F322-49C3-A292-3C397F709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173038" y="122238"/>
            <a:ext cx="8797925" cy="485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139700"/>
            <a:ext cx="506412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8"/>
          <p:cNvSpPr/>
          <p:nvPr userDrawn="1"/>
        </p:nvSpPr>
        <p:spPr>
          <a:xfrm>
            <a:off x="173038" y="141288"/>
            <a:ext cx="8796337" cy="485775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8BBB-B2CC-4986-B889-82EDA7B5E951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A693-A6D5-491F-A7D4-F931B78365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FF4F-6FE4-4CFF-8921-95A43689D971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19DB-F04C-4E0D-B60E-82611A67777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7A58-97A5-4386-9126-F4264483A48D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F5F1-C24A-472E-9976-13358539F18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58F6-B837-49FA-8D0A-1FEA69137777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6F0A-4075-4825-8F34-B43FD2F1198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7662-41B6-4230-B2AA-0CE4E8316B98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5DEE-41C3-4856-91F5-E88BF667E5E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51424" tIns="25717" rIns="51424" bIns="25717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8575300-7BB6-482E-B76D-258FDC93D5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925"/>
            <a:ext cx="7886700" cy="43596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6434-377F-4C0D-96BD-78C46004D541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4A33-EAFE-4BF4-9BB2-AF5A2C476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0CD90E-A732-44BC-AA3D-2DC5ECF6A3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4110E7-B340-4FAA-8A2D-A388F58DE2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976F644-67E9-4871-B9F4-934B6A7C9B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F343CC4-B74C-4734-9111-CDB5B03AB5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C54CE44-7EE1-4BCE-A4FF-7D79B14C0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B90ED1D-47CB-4B41-9396-369CD6E864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A3320E-8D5E-4236-A55B-678E99E81F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3388EE0-4AB8-4D89-8801-C8B5AE6E21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B3E8CA-CE37-48D4-A236-984B4CB2C1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AC148E-9C09-4483-86B5-A0F188E3F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1" tIns="34289" rIns="6856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1" tIns="34289" rIns="6856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D44E74-26F0-4B6D-9109-24444429B6A8}" type="datetimeFigureOut">
              <a:rPr lang="zh-CN" altLang="en-US"/>
              <a:pPr>
                <a:defRPr/>
              </a:pPr>
              <a:t>2023-09-18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9C6405-C2CE-4011-BCD4-E0306B0E1C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</p:sldLayoutIdLst>
  <p:transition spd="slow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0F736A-0F07-4BE8-BE36-4D066BE2A6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565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0965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B21935-7C39-4B56-A120-0016B63D3FFE}" type="datetime1">
              <a:rPr lang="en-US"/>
              <a:pPr>
                <a:defRPr/>
              </a:pPr>
              <a:t>9/18/2023</a:t>
            </a:fld>
            <a:endParaRPr lang="en-US" altLang="en-US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74F306-3639-48F4-9676-091F012F9A09}" type="slidenum">
              <a:rPr altLang="zh-CN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565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0965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4819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3CFB1E0-71AA-4F51-995D-F880EC3431F3}" type="datetime1">
              <a:rPr lang="en-US"/>
              <a:pPr>
                <a:defRPr/>
              </a:pPr>
              <a:t>9/18/2023</a:t>
            </a:fld>
            <a:endParaRPr lang="en-US" altLang="en-US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A3DDADE-B215-4360-994F-9326E38DC9FF}" type="slidenum">
              <a:rPr altLang="zh-CN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565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0965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025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710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515986-685E-4FEC-BD8A-CFD0F192F4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9435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635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025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8371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EF0F7B-AEBD-428E-A383-9DBA440BDD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9435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635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1025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0659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EB0D09-0787-419C-AE76-3F7832ED2B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9435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635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29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E423D56-0782-434A-97DE-B94E838C965D}" type="datetimeFigureOut">
              <a:rPr lang="zh-CN" altLang="en-US"/>
              <a:pPr>
                <a:defRPr/>
              </a:pPr>
              <a:t>2023-09-18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FBCF067-5952-4032-8E4F-68CFEADF4F0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</p:sldLayoutIdLst>
  <p:transition spd="slow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 1025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9331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42A5A3-99BA-4910-A6CD-256334AAAF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F:\&#20843;&#19978;\4.&#26032;&#27665;&#20027;&#20027;&#20041;&#38761;&#21629;&#30340;&#24320;&#22987;\13&#35838;%20&#20116;&#22235;&#36816;&#21160;\&#20013;&#22269;&#20154;&#27665;&#35299;&#25918;&#20891;&#20891;&#20048;&#22242;%20-%20&#20809;&#33635;&#21834;!&#20013;&#22269;&#20849;&#38738;&#22242;.mp3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近代化的探索"/>
          <p:cNvSpPr txBox="1">
            <a:spLocks noChangeArrowheads="1"/>
          </p:cNvSpPr>
          <p:nvPr/>
        </p:nvSpPr>
        <p:spPr bwMode="auto">
          <a:xfrm>
            <a:off x="41275" y="298450"/>
            <a:ext cx="2843213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spAutoFit/>
          </a:bodyPr>
          <a:lstStyle/>
          <a:p>
            <a:pPr algn="ctr"/>
            <a:r>
              <a:rPr lang="zh-CN" altLang="zh-CN" sz="2400" b="1">
                <a:latin typeface="微软雅黑" pitchFamily="34" charset="-122"/>
                <a:ea typeface="微软雅黑" pitchFamily="34" charset="-122"/>
                <a:cs typeface="Songti SC Black"/>
                <a:sym typeface="Songti SC Black"/>
              </a:rPr>
              <a:t>近代化的探索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Songti SC Black"/>
                <a:sym typeface="Songti SC Black"/>
              </a:rPr>
              <a:t>过程</a:t>
            </a:r>
            <a:endParaRPr lang="zh-CN" altLang="zh-CN" sz="2400" b="1">
              <a:latin typeface="微软雅黑" pitchFamily="34" charset="-122"/>
              <a:ea typeface="微软雅黑" pitchFamily="34" charset="-122"/>
              <a:cs typeface="Songti SC Black"/>
              <a:sym typeface="Songti SC Black"/>
            </a:endParaRPr>
          </a:p>
        </p:txBody>
      </p:sp>
      <p:sp>
        <p:nvSpPr>
          <p:cNvPr id="112642" name="19世纪60年代-20世纪初"/>
          <p:cNvSpPr txBox="1">
            <a:spLocks noChangeArrowheads="1"/>
          </p:cNvSpPr>
          <p:nvPr/>
        </p:nvSpPr>
        <p:spPr bwMode="auto">
          <a:xfrm>
            <a:off x="2892425" y="336550"/>
            <a:ext cx="3557588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8100" tIns="38100" rIns="38100" bIns="38100" anchor="ctr">
            <a:spAutoFit/>
          </a:bodyPr>
          <a:lstStyle/>
          <a:p>
            <a:pPr algn="ctr"/>
            <a:r>
              <a:rPr lang="zh-CN" altLang="zh-CN" sz="21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19世纪60年代</a:t>
            </a:r>
            <a:r>
              <a:rPr lang="zh-CN" altLang="zh-CN" b="1">
                <a:ea typeface="微软雅黑" pitchFamily="34" charset="-122"/>
                <a:cs typeface="经典粗黑简"/>
                <a:sym typeface="Songti SC Black"/>
              </a:rPr>
              <a:t>-</a:t>
            </a:r>
            <a:r>
              <a:rPr lang="zh-CN" altLang="zh-CN">
                <a:ea typeface="微软雅黑" pitchFamily="34" charset="-122"/>
                <a:cs typeface="经典粗黑简"/>
                <a:sym typeface="Songti SC Black"/>
              </a:rPr>
              <a:t> </a:t>
            </a:r>
            <a:r>
              <a:rPr lang="zh-CN" altLang="zh-CN" b="1">
                <a:ea typeface="微软雅黑" pitchFamily="34" charset="-122"/>
                <a:cs typeface="经典粗黑简"/>
                <a:sym typeface="Songti SC Black"/>
              </a:rPr>
              <a:t>-</a:t>
            </a:r>
            <a:r>
              <a:rPr lang="zh-CN" altLang="zh-CN">
                <a:ea typeface="微软雅黑" pitchFamily="34" charset="-122"/>
                <a:cs typeface="经典粗黑简"/>
                <a:sym typeface="Songti SC Black"/>
              </a:rPr>
              <a:t> </a:t>
            </a:r>
            <a:r>
              <a:rPr lang="zh-CN" altLang="zh-CN" b="1">
                <a:ea typeface="微软雅黑" pitchFamily="34" charset="-122"/>
                <a:cs typeface="经典粗黑简"/>
                <a:sym typeface="Songti SC Black"/>
              </a:rPr>
              <a:t>-</a:t>
            </a:r>
            <a:r>
              <a:rPr lang="zh-CN" altLang="zh-CN">
                <a:ea typeface="微软雅黑" pitchFamily="34" charset="-122"/>
                <a:cs typeface="经典粗黑简"/>
                <a:sym typeface="Songti SC Black"/>
              </a:rPr>
              <a:t> </a:t>
            </a:r>
            <a:r>
              <a:rPr lang="zh-CN" altLang="zh-CN" b="1">
                <a:ea typeface="微软雅黑" pitchFamily="34" charset="-122"/>
                <a:cs typeface="经典粗黑简"/>
                <a:sym typeface="Songti SC Black"/>
              </a:rPr>
              <a:t>-</a:t>
            </a:r>
            <a:r>
              <a:rPr lang="zh-CN" altLang="zh-CN">
                <a:ea typeface="微软雅黑" pitchFamily="34" charset="-122"/>
                <a:cs typeface="经典粗黑简"/>
                <a:sym typeface="Songti SC Black"/>
              </a:rPr>
              <a:t> </a:t>
            </a:r>
            <a:r>
              <a:rPr lang="zh-CN" altLang="zh-CN" b="1">
                <a:ea typeface="微软雅黑" pitchFamily="34" charset="-122"/>
                <a:cs typeface="经典粗黑简"/>
                <a:sym typeface="Songti SC Black"/>
              </a:rPr>
              <a:t>-</a:t>
            </a:r>
            <a:r>
              <a:rPr lang="zh-CN" altLang="zh-CN">
                <a:ea typeface="微软雅黑" pitchFamily="34" charset="-122"/>
                <a:cs typeface="经典粗黑简"/>
                <a:sym typeface="Songti SC Black"/>
              </a:rPr>
              <a:t> </a:t>
            </a:r>
            <a:r>
              <a:rPr lang="zh-CN" altLang="zh-CN" b="1">
                <a:ea typeface="微软雅黑" pitchFamily="34" charset="-122"/>
                <a:cs typeface="经典粗黑简"/>
                <a:sym typeface="Songti SC Black"/>
              </a:rPr>
              <a:t>-</a:t>
            </a:r>
            <a:r>
              <a:rPr lang="zh-CN" altLang="zh-CN">
                <a:ea typeface="微软雅黑" pitchFamily="34" charset="-122"/>
                <a:cs typeface="经典粗黑简"/>
                <a:sym typeface="Songti SC Black"/>
              </a:rPr>
              <a:t> </a:t>
            </a:r>
            <a:r>
              <a:rPr lang="zh-CN" altLang="zh-CN" sz="21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20世纪初</a:t>
            </a:r>
          </a:p>
        </p:txBody>
      </p:sp>
      <p:grpSp>
        <p:nvGrpSpPr>
          <p:cNvPr id="112643" name="成组"/>
          <p:cNvGrpSpPr>
            <a:grpSpLocks/>
          </p:cNvGrpSpPr>
          <p:nvPr/>
        </p:nvGrpSpPr>
        <p:grpSpPr bwMode="auto">
          <a:xfrm>
            <a:off x="909638" y="571500"/>
            <a:ext cx="1593850" cy="1831975"/>
            <a:chOff x="0" y="0"/>
            <a:chExt cx="2124029" cy="2441244"/>
          </a:xfrm>
        </p:grpSpPr>
        <p:grpSp>
          <p:nvGrpSpPr>
            <p:cNvPr id="112668" name="成组"/>
            <p:cNvGrpSpPr>
              <a:grpSpLocks/>
            </p:cNvGrpSpPr>
            <p:nvPr/>
          </p:nvGrpSpPr>
          <p:grpSpPr bwMode="auto">
            <a:xfrm>
              <a:off x="242627" y="0"/>
              <a:ext cx="1638776" cy="2071662"/>
              <a:chOff x="0" y="0"/>
              <a:chExt cx="1638775" cy="2071661"/>
            </a:xfrm>
          </p:grpSpPr>
          <p:pic>
            <p:nvPicPr>
              <p:cNvPr id="112670" name="左宗棠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1075" y="0"/>
                <a:ext cx="1371136" cy="20716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2671" name="张之洞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36253" y="770389"/>
                <a:ext cx="702523" cy="8116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2672" name="恭亲王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672139"/>
                <a:ext cx="702522" cy="10081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洋务运动"/>
            <p:cNvSpPr>
              <a:spLocks noChangeArrowheads="1"/>
            </p:cNvSpPr>
            <p:nvPr/>
          </p:nvSpPr>
          <p:spPr bwMode="auto">
            <a:xfrm>
              <a:off x="0" y="1531595"/>
              <a:ext cx="2124029" cy="909649"/>
            </a:xfrm>
            <a:prstGeom prst="roundRect">
              <a:avLst>
                <a:gd name="adj" fmla="val 20009"/>
              </a:avLst>
            </a:prstGeom>
            <a:solidFill>
              <a:srgbClr val="FFD433"/>
            </a:solidFill>
            <a:ln w="12700">
              <a:noFill/>
              <a:miter lim="4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 defTabSz="438150" hangingPunct="0">
                <a:defRPr/>
              </a:pPr>
              <a:r>
                <a:rPr lang="zh-CN" altLang="zh-CN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Papyrus"/>
                  <a:sym typeface="Songti SC Black"/>
                </a:rPr>
                <a:t>洋务运动</a:t>
              </a:r>
            </a:p>
          </p:txBody>
        </p:sp>
      </p:grpSp>
      <p:grpSp>
        <p:nvGrpSpPr>
          <p:cNvPr id="112644" name="成组"/>
          <p:cNvGrpSpPr>
            <a:grpSpLocks/>
          </p:cNvGrpSpPr>
          <p:nvPr/>
        </p:nvGrpSpPr>
        <p:grpSpPr bwMode="auto">
          <a:xfrm>
            <a:off x="2495550" y="1074738"/>
            <a:ext cx="2286000" cy="1309687"/>
            <a:chOff x="0" y="0"/>
            <a:chExt cx="3134730" cy="1853295"/>
          </a:xfrm>
        </p:grpSpPr>
        <p:grpSp>
          <p:nvGrpSpPr>
            <p:cNvPr id="112663" name="成组"/>
            <p:cNvGrpSpPr>
              <a:grpSpLocks/>
            </p:cNvGrpSpPr>
            <p:nvPr/>
          </p:nvGrpSpPr>
          <p:grpSpPr bwMode="auto">
            <a:xfrm>
              <a:off x="0" y="0"/>
              <a:ext cx="2124030" cy="1037606"/>
              <a:chOff x="0" y="0"/>
              <a:chExt cx="2124029" cy="1037605"/>
            </a:xfrm>
          </p:grpSpPr>
          <p:pic>
            <p:nvPicPr>
              <p:cNvPr id="112665" name="谭嗣同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28893" y="214836"/>
                <a:ext cx="595137" cy="8227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2666" name="梁启超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21817" y="0"/>
                <a:ext cx="744478" cy="10273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2667" name="康有为.pn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175814"/>
                <a:ext cx="1385732" cy="8589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60" name="维新变法运动"/>
            <p:cNvSpPr>
              <a:spLocks noChangeArrowheads="1"/>
            </p:cNvSpPr>
            <p:nvPr/>
          </p:nvSpPr>
          <p:spPr bwMode="auto">
            <a:xfrm>
              <a:off x="56599" y="945742"/>
              <a:ext cx="3078131" cy="907553"/>
            </a:xfrm>
            <a:prstGeom prst="roundRect">
              <a:avLst>
                <a:gd name="adj" fmla="val 20009"/>
              </a:avLst>
            </a:prstGeom>
            <a:solidFill>
              <a:srgbClr val="FFD433"/>
            </a:solidFill>
            <a:ln w="12700">
              <a:noFill/>
              <a:miter lim="4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 defTabSz="438150" hangingPunct="0">
                <a:defRPr/>
              </a:pPr>
              <a:r>
                <a:rPr lang="zh-CN" altLang="zh-CN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Papyrus"/>
                  <a:sym typeface="Songti SC Black"/>
                </a:rPr>
                <a:t>维新变法运动</a:t>
              </a:r>
            </a:p>
          </p:txBody>
        </p:sp>
      </p:grpSp>
      <p:grpSp>
        <p:nvGrpSpPr>
          <p:cNvPr id="112645" name="成组"/>
          <p:cNvGrpSpPr>
            <a:grpSpLocks/>
          </p:cNvGrpSpPr>
          <p:nvPr/>
        </p:nvGrpSpPr>
        <p:grpSpPr bwMode="auto">
          <a:xfrm>
            <a:off x="4905375" y="774700"/>
            <a:ext cx="1946275" cy="1630363"/>
            <a:chOff x="0" y="-177305"/>
            <a:chExt cx="2594492" cy="2172488"/>
          </a:xfrm>
        </p:grpSpPr>
        <p:pic>
          <p:nvPicPr>
            <p:cNvPr id="112661" name="孙中山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67365" y="-177305"/>
              <a:ext cx="924078" cy="13426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3" name="辛亥革命"/>
            <p:cNvSpPr>
              <a:spLocks noChangeArrowheads="1"/>
            </p:cNvSpPr>
            <p:nvPr/>
          </p:nvSpPr>
          <p:spPr bwMode="auto">
            <a:xfrm>
              <a:off x="0" y="1085573"/>
              <a:ext cx="2594492" cy="909610"/>
            </a:xfrm>
            <a:prstGeom prst="roundRect">
              <a:avLst>
                <a:gd name="adj" fmla="val 20009"/>
              </a:avLst>
            </a:prstGeom>
            <a:solidFill>
              <a:srgbClr val="FFD433"/>
            </a:solidFill>
            <a:ln w="12700">
              <a:noFill/>
              <a:miter lim="4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 defTabSz="438150" hangingPunct="0">
                <a:defRPr/>
              </a:pPr>
              <a:r>
                <a:rPr lang="zh-CN" altLang="en-US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Songti SC Black"/>
                  <a:sym typeface="Songti SC Black"/>
                </a:rPr>
                <a:t>辛亥革命</a:t>
              </a:r>
            </a:p>
          </p:txBody>
        </p:sp>
      </p:grpSp>
      <p:grpSp>
        <p:nvGrpSpPr>
          <p:cNvPr id="112646" name="成组"/>
          <p:cNvGrpSpPr>
            <a:grpSpLocks/>
          </p:cNvGrpSpPr>
          <p:nvPr/>
        </p:nvGrpSpPr>
        <p:grpSpPr bwMode="auto">
          <a:xfrm>
            <a:off x="6899275" y="688975"/>
            <a:ext cx="1944688" cy="1714500"/>
            <a:chOff x="0" y="-29446"/>
            <a:chExt cx="2594492" cy="2283376"/>
          </a:xfrm>
        </p:grpSpPr>
        <p:pic>
          <p:nvPicPr>
            <p:cNvPr id="112659" name="陈独秀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6066" y="-29446"/>
              <a:ext cx="1352119" cy="1926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6" name="新文化运动"/>
            <p:cNvSpPr>
              <a:spLocks noChangeArrowheads="1"/>
            </p:cNvSpPr>
            <p:nvPr/>
          </p:nvSpPr>
          <p:spPr bwMode="auto">
            <a:xfrm>
              <a:off x="0" y="1344808"/>
              <a:ext cx="2594492" cy="909122"/>
            </a:xfrm>
            <a:prstGeom prst="roundRect">
              <a:avLst>
                <a:gd name="adj" fmla="val 20009"/>
              </a:avLst>
            </a:prstGeom>
            <a:solidFill>
              <a:srgbClr val="FFD433"/>
            </a:solidFill>
            <a:ln w="12700">
              <a:noFill/>
              <a:miter lim="4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 defTabSz="438150" hangingPunct="0">
                <a:defRPr/>
              </a:pPr>
              <a:r>
                <a:rPr lang="zh-CN" altLang="zh-CN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Papyrus"/>
                  <a:sym typeface="Songti SC Black"/>
                </a:rPr>
                <a:t>新文化运动</a:t>
              </a:r>
            </a:p>
          </p:txBody>
        </p:sp>
      </p:grpSp>
      <p:sp>
        <p:nvSpPr>
          <p:cNvPr id="168" name="技术"/>
          <p:cNvSpPr>
            <a:spLocks noChangeArrowheads="1"/>
          </p:cNvSpPr>
          <p:nvPr/>
        </p:nvSpPr>
        <p:spPr bwMode="auto">
          <a:xfrm>
            <a:off x="685800" y="3189288"/>
            <a:ext cx="1816100" cy="676275"/>
          </a:xfrm>
          <a:prstGeom prst="ellipse">
            <a:avLst/>
          </a:prstGeom>
          <a:solidFill>
            <a:srgbClr val="800000"/>
          </a:solidFill>
          <a:ln w="12700">
            <a:noFill/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 defTabSz="438150" hangingPunct="0">
              <a:defRPr/>
            </a:pPr>
            <a:r>
              <a:rPr lang="zh-CN" altLang="zh-CN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Papyrus"/>
                <a:sym typeface="Songti SC Black"/>
              </a:rPr>
              <a:t>技术</a:t>
            </a:r>
            <a:r>
              <a:rPr lang="zh-CN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Papyrus"/>
                <a:sym typeface="Songti SC Black"/>
              </a:rPr>
              <a:t>(器物</a:t>
            </a:r>
            <a:r>
              <a:rPr lang="en-US" altLang="zh-CN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Papyrus"/>
                <a:sym typeface="Songti SC Black"/>
              </a:rPr>
              <a:t>)</a:t>
            </a:r>
            <a:endParaRPr lang="zh-CN" altLang="zh-CN" sz="1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Papyrus"/>
              <a:sym typeface="Songti SC Black"/>
            </a:endParaRPr>
          </a:p>
        </p:txBody>
      </p:sp>
      <p:sp>
        <p:nvSpPr>
          <p:cNvPr id="169" name="制度"/>
          <p:cNvSpPr>
            <a:spLocks noChangeArrowheads="1"/>
          </p:cNvSpPr>
          <p:nvPr/>
        </p:nvSpPr>
        <p:spPr bwMode="auto">
          <a:xfrm>
            <a:off x="3849688" y="3213100"/>
            <a:ext cx="1600200" cy="588963"/>
          </a:xfrm>
          <a:prstGeom prst="ellipse">
            <a:avLst/>
          </a:prstGeom>
          <a:solidFill>
            <a:srgbClr val="800000"/>
          </a:solidFill>
          <a:ln w="12700">
            <a:noFill/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 defTabSz="438150" hangingPunct="0">
              <a:defRPr/>
            </a:pPr>
            <a:r>
              <a:rPr lang="zh-CN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Songti SC Black"/>
                <a:sym typeface="Songti SC Black"/>
              </a:rPr>
              <a:t>政治制度</a:t>
            </a:r>
          </a:p>
        </p:txBody>
      </p:sp>
      <p:sp>
        <p:nvSpPr>
          <p:cNvPr id="170" name="思想文化"/>
          <p:cNvSpPr>
            <a:spLocks noChangeArrowheads="1"/>
          </p:cNvSpPr>
          <p:nvPr/>
        </p:nvSpPr>
        <p:spPr bwMode="auto">
          <a:xfrm>
            <a:off x="7151688" y="3265488"/>
            <a:ext cx="1374775" cy="623887"/>
          </a:xfrm>
          <a:prstGeom prst="ellipse">
            <a:avLst/>
          </a:prstGeom>
          <a:solidFill>
            <a:srgbClr val="800000"/>
          </a:solidFill>
          <a:ln w="12700">
            <a:noFill/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 defTabSz="438150" hangingPunct="0">
              <a:defRPr/>
            </a:pPr>
            <a:r>
              <a:rPr lang="zh-CN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Songti SC Black"/>
                <a:sym typeface="Songti SC Black"/>
              </a:rPr>
              <a:t>思想文化</a:t>
            </a:r>
          </a:p>
        </p:txBody>
      </p:sp>
      <p:sp>
        <p:nvSpPr>
          <p:cNvPr id="112650" name="线条"/>
          <p:cNvSpPr>
            <a:spLocks noChangeShapeType="1"/>
          </p:cNvSpPr>
          <p:nvPr/>
        </p:nvSpPr>
        <p:spPr bwMode="auto">
          <a:xfrm flipH="1">
            <a:off x="1700213" y="2444750"/>
            <a:ext cx="6350" cy="501650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51" name="线条"/>
          <p:cNvSpPr>
            <a:spLocks noChangeShapeType="1"/>
          </p:cNvSpPr>
          <p:nvPr/>
        </p:nvSpPr>
        <p:spPr bwMode="auto">
          <a:xfrm>
            <a:off x="7870825" y="2444750"/>
            <a:ext cx="4763" cy="538163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52" name="线条"/>
          <p:cNvSpPr>
            <a:spLocks noChangeShapeType="1"/>
          </p:cNvSpPr>
          <p:nvPr/>
        </p:nvSpPr>
        <p:spPr bwMode="auto">
          <a:xfrm>
            <a:off x="2397125" y="3570288"/>
            <a:ext cx="1431925" cy="0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53" name="线条"/>
          <p:cNvSpPr>
            <a:spLocks noChangeShapeType="1"/>
          </p:cNvSpPr>
          <p:nvPr/>
        </p:nvSpPr>
        <p:spPr bwMode="auto">
          <a:xfrm>
            <a:off x="5537200" y="3589338"/>
            <a:ext cx="1465263" cy="0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54" name="线条"/>
          <p:cNvSpPr>
            <a:spLocks noChangeShapeType="1"/>
          </p:cNvSpPr>
          <p:nvPr/>
        </p:nvSpPr>
        <p:spPr bwMode="auto">
          <a:xfrm>
            <a:off x="3827463" y="2444750"/>
            <a:ext cx="444500" cy="615950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55" name="线条"/>
          <p:cNvSpPr>
            <a:spLocks noChangeShapeType="1"/>
          </p:cNvSpPr>
          <p:nvPr/>
        </p:nvSpPr>
        <p:spPr bwMode="auto">
          <a:xfrm flipH="1">
            <a:off x="5065713" y="2460625"/>
            <a:ext cx="627062" cy="600075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56" name="19世纪60年代-20世纪初"/>
          <p:cNvSpPr txBox="1">
            <a:spLocks noChangeArrowheads="1"/>
          </p:cNvSpPr>
          <p:nvPr/>
        </p:nvSpPr>
        <p:spPr bwMode="auto">
          <a:xfrm>
            <a:off x="127000" y="4348163"/>
            <a:ext cx="3162300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8100" tIns="38100" rIns="38100" bIns="38100" anchor="ctr">
            <a:spAutoFit/>
          </a:bodyPr>
          <a:lstStyle/>
          <a:p>
            <a:pPr algn="ctr"/>
            <a:r>
              <a:rPr lang="zh-CN" altLang="zh-CN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19世纪60年代-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90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年代</a:t>
            </a:r>
            <a:endParaRPr lang="zh-CN" altLang="zh-CN" sz="2400" b="1">
              <a:latin typeface="微软雅黑" pitchFamily="34" charset="-122"/>
              <a:ea typeface="微软雅黑" pitchFamily="34" charset="-122"/>
              <a:cs typeface="经典粗黑简"/>
              <a:sym typeface="Songti SC Black"/>
            </a:endParaRPr>
          </a:p>
        </p:txBody>
      </p:sp>
      <p:sp>
        <p:nvSpPr>
          <p:cNvPr id="112657" name="19世纪60年代-20世纪初"/>
          <p:cNvSpPr txBox="1">
            <a:spLocks noChangeArrowheads="1"/>
          </p:cNvSpPr>
          <p:nvPr/>
        </p:nvSpPr>
        <p:spPr bwMode="auto">
          <a:xfrm>
            <a:off x="3563938" y="4357688"/>
            <a:ext cx="2044700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8100" tIns="38100" rIns="38100" bIns="38100" anchor="ctr">
            <a:spAutoFit/>
          </a:bodyPr>
          <a:lstStyle/>
          <a:p>
            <a:pPr algn="ctr"/>
            <a:r>
              <a:rPr lang="zh-CN" altLang="zh-CN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19世纪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9</a:t>
            </a:r>
            <a:r>
              <a:rPr lang="zh-CN" altLang="zh-CN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0年代</a:t>
            </a:r>
          </a:p>
        </p:txBody>
      </p:sp>
      <p:sp>
        <p:nvSpPr>
          <p:cNvPr id="112658" name="19世纪60年代-20世纪初"/>
          <p:cNvSpPr txBox="1">
            <a:spLocks noChangeArrowheads="1"/>
          </p:cNvSpPr>
          <p:nvPr/>
        </p:nvSpPr>
        <p:spPr bwMode="auto">
          <a:xfrm>
            <a:off x="6200775" y="4367213"/>
            <a:ext cx="1365250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8100" tIns="38100" rIns="38100" bIns="38100" anchor="ctr">
            <a:spAutoFit/>
          </a:bodyPr>
          <a:lstStyle/>
          <a:p>
            <a:pPr algn="ctr"/>
            <a:r>
              <a:rPr lang="zh-CN" altLang="zh-CN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20世纪初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  <p:bldP spid="1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1508125" y="460375"/>
            <a:ext cx="65738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1" tIns="34289" rIns="68561" bIns="3428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是一次彻底的反帝反封建的伟大爱国革命运动。</a:t>
            </a:r>
          </a:p>
        </p:txBody>
      </p:sp>
      <p:sp>
        <p:nvSpPr>
          <p:cNvPr id="95" name="矩形 94"/>
          <p:cNvSpPr>
            <a:spLocks noChangeArrowheads="1"/>
          </p:cNvSpPr>
          <p:nvPr/>
        </p:nvSpPr>
        <p:spPr bwMode="auto">
          <a:xfrm>
            <a:off x="461963" y="3049588"/>
            <a:ext cx="86820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1" tIns="34289" rIns="68561" bIns="3428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）五四运动是旧民主主义革命走向新民主主义革命的转折点</a:t>
            </a:r>
            <a:endParaRPr lang="zh-CN" altLang="en-US" sz="2400" b="1"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122883" name="矩形 1"/>
          <p:cNvSpPr>
            <a:spLocks noChangeArrowheads="1"/>
          </p:cNvSpPr>
          <p:nvPr/>
        </p:nvSpPr>
        <p:spPr bwMode="auto">
          <a:xfrm>
            <a:off x="377825" y="3497263"/>
            <a:ext cx="837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400" b="1">
                <a:solidFill>
                  <a:srgbClr val="C55A1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884" name="矩形 83"/>
          <p:cNvSpPr>
            <a:spLocks noChangeArrowheads="1"/>
          </p:cNvSpPr>
          <p:nvPr/>
        </p:nvSpPr>
        <p:spPr bwMode="auto">
          <a:xfrm>
            <a:off x="0" y="0"/>
            <a:ext cx="492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五四运动的历史意义</a:t>
            </a:r>
          </a:p>
        </p:txBody>
      </p:sp>
      <p:sp>
        <p:nvSpPr>
          <p:cNvPr id="122885" name="文本框 6"/>
          <p:cNvSpPr>
            <a:spLocks noChangeArrowheads="1"/>
          </p:cNvSpPr>
          <p:nvPr/>
        </p:nvSpPr>
        <p:spPr bwMode="auto">
          <a:xfrm>
            <a:off x="249238" y="552450"/>
            <a:ext cx="111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1.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性质</a:t>
            </a:r>
          </a:p>
        </p:txBody>
      </p:sp>
      <p:sp>
        <p:nvSpPr>
          <p:cNvPr id="128009" name="文本框 6"/>
          <p:cNvSpPr>
            <a:spLocks noChangeArrowheads="1"/>
          </p:cNvSpPr>
          <p:nvPr/>
        </p:nvSpPr>
        <p:spPr bwMode="auto">
          <a:xfrm>
            <a:off x="268288" y="1116013"/>
            <a:ext cx="120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2.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特点</a:t>
            </a: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495300" y="2068513"/>
            <a:ext cx="864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1" tIns="34289" rIns="68561" bIns="3428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  <a:sym typeface="+mn-lt"/>
              </a:rPr>
              <a:t>1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+mn-lt"/>
              </a:rPr>
              <a:t>）促进了马克思主义在中国的传播，为中国共产党的成立做了思想上干部上的准备。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" name="矩形 86"/>
          <p:cNvSpPr>
            <a:spLocks noChangeArrowheads="1"/>
          </p:cNvSpPr>
          <p:nvPr/>
        </p:nvSpPr>
        <p:spPr bwMode="auto">
          <a:xfrm>
            <a:off x="1489075" y="1033463"/>
            <a:ext cx="43815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1" tIns="34289" rIns="68561" bIns="3428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4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革命性　　进步性　　广泛性</a:t>
            </a:r>
          </a:p>
        </p:txBody>
      </p:sp>
      <p:sp>
        <p:nvSpPr>
          <p:cNvPr id="128013" name="文本框 6"/>
          <p:cNvSpPr>
            <a:spLocks noChangeArrowheads="1"/>
          </p:cNvSpPr>
          <p:nvPr/>
        </p:nvSpPr>
        <p:spPr bwMode="auto">
          <a:xfrm>
            <a:off x="290513" y="1685925"/>
            <a:ext cx="120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3.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意义</a:t>
            </a:r>
          </a:p>
        </p:txBody>
      </p:sp>
      <p:sp>
        <p:nvSpPr>
          <p:cNvPr id="3" name="矩形 94"/>
          <p:cNvSpPr>
            <a:spLocks noChangeArrowheads="1"/>
          </p:cNvSpPr>
          <p:nvPr/>
        </p:nvSpPr>
        <p:spPr bwMode="auto">
          <a:xfrm>
            <a:off x="1162050" y="3554413"/>
            <a:ext cx="43656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1" tIns="34289" rIns="68561" bIns="3428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4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是中国新民主主义革命的开端。</a:t>
            </a:r>
          </a:p>
        </p:txBody>
      </p:sp>
      <p:sp>
        <p:nvSpPr>
          <p:cNvPr id="89" name="内容占位符 7"/>
          <p:cNvSpPr txBox="1">
            <a:spLocks/>
          </p:cNvSpPr>
          <p:nvPr/>
        </p:nvSpPr>
        <p:spPr bwMode="auto">
          <a:xfrm>
            <a:off x="1412875" y="4159250"/>
            <a:ext cx="37385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爱国、进步、民主、科学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016" name="文本框 6"/>
          <p:cNvSpPr>
            <a:spLocks noChangeArrowheads="1"/>
          </p:cNvSpPr>
          <p:nvPr/>
        </p:nvSpPr>
        <p:spPr bwMode="auto">
          <a:xfrm>
            <a:off x="300038" y="4192588"/>
            <a:ext cx="120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4.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宋体" charset="-122"/>
              </a:rPr>
              <a:t>精神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128009" grpId="0"/>
      <p:bldP spid="87" grpId="0"/>
      <p:bldP spid="2" grpId="0"/>
      <p:bldP spid="128013" grpId="0"/>
      <p:bldP spid="3" grpId="0"/>
      <p:bldP spid="1280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2" name="文本框 272391"/>
          <p:cNvSpPr txBox="1"/>
          <p:nvPr/>
        </p:nvSpPr>
        <p:spPr>
          <a:xfrm>
            <a:off x="1119188" y="879475"/>
            <a:ext cx="6448425" cy="51911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中国近代史（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1840—1949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272393" name="左大括号 272392"/>
          <p:cNvSpPr>
            <a:spLocks/>
          </p:cNvSpPr>
          <p:nvPr/>
        </p:nvSpPr>
        <p:spPr bwMode="auto">
          <a:xfrm rot="5400000">
            <a:off x="4071938" y="-1638300"/>
            <a:ext cx="355600" cy="6632575"/>
          </a:xfrm>
          <a:prstGeom prst="leftBrace">
            <a:avLst>
              <a:gd name="adj1" fmla="val 751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defTabSz="914400"/>
            <a:endParaRPr lang="zh-CN" altLang="en-US" sz="1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2394" name="文本框 272393"/>
          <p:cNvSpPr txBox="1"/>
          <p:nvPr/>
        </p:nvSpPr>
        <p:spPr>
          <a:xfrm>
            <a:off x="381000" y="3498850"/>
            <a:ext cx="3429000" cy="51911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旧民主主义革命时期</a:t>
            </a:r>
          </a:p>
        </p:txBody>
      </p:sp>
      <p:sp>
        <p:nvSpPr>
          <p:cNvPr id="272395" name="文本框 272394"/>
          <p:cNvSpPr txBox="1"/>
          <p:nvPr/>
        </p:nvSpPr>
        <p:spPr>
          <a:xfrm>
            <a:off x="5057775" y="3443288"/>
            <a:ext cx="3505200" cy="519112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新民主主义革命时期</a:t>
            </a:r>
          </a:p>
        </p:txBody>
      </p:sp>
      <p:sp>
        <p:nvSpPr>
          <p:cNvPr id="272396" name="文本框 272395"/>
          <p:cNvSpPr txBox="1"/>
          <p:nvPr/>
        </p:nvSpPr>
        <p:spPr>
          <a:xfrm>
            <a:off x="320675" y="1814513"/>
            <a:ext cx="2428875" cy="579437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defTabSz="914400" fontAlgn="b">
              <a:spcBef>
                <a:spcPct val="50000"/>
              </a:spcBef>
              <a:defRPr/>
            </a:pP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1840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sp>
        <p:nvSpPr>
          <p:cNvPr id="272397" name="文本框 272396"/>
          <p:cNvSpPr txBox="1"/>
          <p:nvPr/>
        </p:nvSpPr>
        <p:spPr>
          <a:xfrm>
            <a:off x="3571875" y="1774825"/>
            <a:ext cx="1854200" cy="51911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defTabSz="914400" fontAlgn="b">
              <a:spcBef>
                <a:spcPct val="50000"/>
              </a:spcBef>
              <a:defRPr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1919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sp>
        <p:nvSpPr>
          <p:cNvPr id="272398" name="文本框 272397"/>
          <p:cNvSpPr txBox="1"/>
          <p:nvPr/>
        </p:nvSpPr>
        <p:spPr>
          <a:xfrm>
            <a:off x="6572250" y="1785938"/>
            <a:ext cx="1658938" cy="519112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defTabSz="914400" fontAlgn="b">
              <a:spcBef>
                <a:spcPct val="50000"/>
              </a:spcBef>
              <a:defRPr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1949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sp>
        <p:nvSpPr>
          <p:cNvPr id="272399" name="文本框 272398"/>
          <p:cNvSpPr txBox="1">
            <a:spLocks noChangeArrowheads="1"/>
          </p:cNvSpPr>
          <p:nvPr/>
        </p:nvSpPr>
        <p:spPr bwMode="auto">
          <a:xfrm>
            <a:off x="214313" y="2674938"/>
            <a:ext cx="1558925" cy="466725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2400" b="1">
                <a:solidFill>
                  <a:srgbClr val="990033"/>
                </a:solidFill>
                <a:latin typeface="微软雅黑" pitchFamily="34" charset="-122"/>
                <a:ea typeface="微软雅黑" pitchFamily="34" charset="-122"/>
              </a:rPr>
              <a:t>鸦片战争</a:t>
            </a:r>
          </a:p>
        </p:txBody>
      </p:sp>
      <p:sp>
        <p:nvSpPr>
          <p:cNvPr id="272400" name="文本框 272399"/>
          <p:cNvSpPr txBox="1">
            <a:spLocks noChangeArrowheads="1"/>
          </p:cNvSpPr>
          <p:nvPr/>
        </p:nvSpPr>
        <p:spPr bwMode="auto">
          <a:xfrm>
            <a:off x="3581400" y="2628900"/>
            <a:ext cx="1524000" cy="466725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 b="1">
                <a:solidFill>
                  <a:srgbClr val="990033"/>
                </a:solidFill>
                <a:latin typeface="微软雅黑" pitchFamily="34" charset="-122"/>
                <a:ea typeface="微软雅黑" pitchFamily="34" charset="-122"/>
              </a:rPr>
              <a:t>五四运动</a:t>
            </a:r>
          </a:p>
        </p:txBody>
      </p:sp>
      <p:sp>
        <p:nvSpPr>
          <p:cNvPr id="272401" name="文本框 272400"/>
          <p:cNvSpPr txBox="1">
            <a:spLocks noChangeArrowheads="1"/>
          </p:cNvSpPr>
          <p:nvPr/>
        </p:nvSpPr>
        <p:spPr bwMode="auto">
          <a:xfrm>
            <a:off x="6172200" y="2628900"/>
            <a:ext cx="1735138" cy="466725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2400" b="1">
                <a:solidFill>
                  <a:srgbClr val="990033"/>
                </a:solidFill>
                <a:latin typeface="微软雅黑" pitchFamily="34" charset="-122"/>
                <a:ea typeface="微软雅黑" pitchFamily="34" charset="-122"/>
              </a:rPr>
              <a:t>新中国成立</a:t>
            </a:r>
          </a:p>
        </p:txBody>
      </p:sp>
      <p:sp>
        <p:nvSpPr>
          <p:cNvPr id="272402" name="直接连接符 272401"/>
          <p:cNvSpPr>
            <a:spLocks noChangeShapeType="1"/>
          </p:cNvSpPr>
          <p:nvPr/>
        </p:nvSpPr>
        <p:spPr bwMode="auto">
          <a:xfrm>
            <a:off x="2438400" y="215106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2403" name="直接连接符 272402"/>
          <p:cNvSpPr>
            <a:spLocks noChangeShapeType="1"/>
          </p:cNvSpPr>
          <p:nvPr/>
        </p:nvSpPr>
        <p:spPr bwMode="auto">
          <a:xfrm>
            <a:off x="5257800" y="213677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2404" name="直接连接符 272403"/>
          <p:cNvSpPr>
            <a:spLocks noChangeShapeType="1"/>
          </p:cNvSpPr>
          <p:nvPr/>
        </p:nvSpPr>
        <p:spPr bwMode="auto">
          <a:xfrm>
            <a:off x="1119188" y="2325688"/>
            <a:ext cx="0" cy="285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2405" name="直接连接符 272404"/>
          <p:cNvSpPr>
            <a:spLocks noChangeShapeType="1"/>
          </p:cNvSpPr>
          <p:nvPr/>
        </p:nvSpPr>
        <p:spPr bwMode="auto">
          <a:xfrm>
            <a:off x="4191000" y="2308225"/>
            <a:ext cx="0" cy="320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2406" name="直接连接符 272405"/>
          <p:cNvSpPr>
            <a:spLocks noChangeShapeType="1"/>
          </p:cNvSpPr>
          <p:nvPr/>
        </p:nvSpPr>
        <p:spPr bwMode="auto">
          <a:xfrm>
            <a:off x="7086600" y="2251075"/>
            <a:ext cx="0" cy="377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2407" name="左大括号 272406"/>
          <p:cNvSpPr>
            <a:spLocks/>
          </p:cNvSpPr>
          <p:nvPr/>
        </p:nvSpPr>
        <p:spPr bwMode="auto">
          <a:xfrm rot="-5400000">
            <a:off x="2344738" y="1717675"/>
            <a:ext cx="354012" cy="3182938"/>
          </a:xfrm>
          <a:prstGeom prst="leftBrace">
            <a:avLst>
              <a:gd name="adj1" fmla="val 39710"/>
              <a:gd name="adj2" fmla="val 4906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defTabSz="914400"/>
            <a:endParaRPr lang="zh-CN" altLang="en-US" sz="1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2408" name="左大括号 272407"/>
          <p:cNvSpPr>
            <a:spLocks/>
          </p:cNvSpPr>
          <p:nvPr/>
        </p:nvSpPr>
        <p:spPr bwMode="auto">
          <a:xfrm rot="-5368444">
            <a:off x="5896769" y="1764506"/>
            <a:ext cx="400050" cy="3125788"/>
          </a:xfrm>
          <a:prstGeom prst="leftBrace">
            <a:avLst>
              <a:gd name="adj1" fmla="val 49196"/>
              <a:gd name="adj2" fmla="val 4906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zh-CN" altLang="en-US" sz="1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2409" name="文本框 272408"/>
          <p:cNvSpPr txBox="1"/>
          <p:nvPr/>
        </p:nvSpPr>
        <p:spPr>
          <a:xfrm>
            <a:off x="2514600" y="4314825"/>
            <a:ext cx="4876800" cy="51911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半殖民地半封建社会</a:t>
            </a:r>
          </a:p>
        </p:txBody>
      </p:sp>
      <p:sp>
        <p:nvSpPr>
          <p:cNvPr id="272410" name="左大括号 272409"/>
          <p:cNvSpPr>
            <a:spLocks/>
          </p:cNvSpPr>
          <p:nvPr/>
        </p:nvSpPr>
        <p:spPr bwMode="auto">
          <a:xfrm rot="-5400000">
            <a:off x="4263232" y="1561306"/>
            <a:ext cx="382588" cy="5222875"/>
          </a:xfrm>
          <a:prstGeom prst="leftBrace">
            <a:avLst>
              <a:gd name="adj1" fmla="val 59851"/>
              <a:gd name="adj2" fmla="val 4906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defTabSz="914400"/>
            <a:endParaRPr lang="zh-CN" altLang="en-US" sz="1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2411" name="文本框 272410"/>
          <p:cNvSpPr txBox="1"/>
          <p:nvPr/>
        </p:nvSpPr>
        <p:spPr>
          <a:xfrm>
            <a:off x="1171575" y="242888"/>
            <a:ext cx="7391400" cy="519112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中国近代史的起止时间和重要标志事件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2" grpId="0"/>
      <p:bldP spid="272393" grpId="0" animBg="1"/>
      <p:bldP spid="272394" grpId="0"/>
      <p:bldP spid="272395" grpId="0"/>
      <p:bldP spid="272396" grpId="0"/>
      <p:bldP spid="272397" grpId="0"/>
      <p:bldP spid="272398" grpId="0"/>
      <p:bldP spid="272399" grpId="0" animBg="1"/>
      <p:bldP spid="272400" grpId="0" animBg="1"/>
      <p:bldP spid="272401" grpId="0" animBg="1"/>
      <p:bldP spid="272402" grpId="0" animBg="1"/>
      <p:bldP spid="272403" grpId="0" animBg="1"/>
      <p:bldP spid="272404" grpId="0" animBg="1"/>
      <p:bldP spid="272405" grpId="0" animBg="1"/>
      <p:bldP spid="272406" grpId="0" animBg="1"/>
      <p:bldP spid="272407" grpId="0" animBg="1"/>
      <p:bldP spid="272408" grpId="0" animBg="1"/>
      <p:bldP spid="272409" grpId="0"/>
      <p:bldP spid="272410" grpId="0" animBg="1"/>
      <p:bldP spid="272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内容占位符 2"/>
          <p:cNvSpPr>
            <a:spLocks noGrp="1"/>
          </p:cNvSpPr>
          <p:nvPr>
            <p:ph idx="1"/>
          </p:nvPr>
        </p:nvSpPr>
        <p:spPr>
          <a:xfrm>
            <a:off x="0" y="381000"/>
            <a:ext cx="8826500" cy="1173163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    1.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小历同学是在今年的“青年节”那天加入中国共产主义青年团的。你知道“青年节”是为了纪念哪一历史事件吗？（       ）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     A.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新文化运动      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五四运动     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辛亥革命      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南昌起义</a:t>
            </a: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03188" y="2290763"/>
            <a:ext cx="89169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下列口号或言论出现在反帝反封建爱国运动中的是（　　  ）</a:t>
            </a:r>
          </a:p>
          <a:p>
            <a:pPr defTabSz="914400">
              <a:lnSpc>
                <a:spcPct val="11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   A.“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还我青岛”         　　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B.“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自强”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.“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求富”</a:t>
            </a:r>
          </a:p>
          <a:p>
            <a:pPr defTabSz="914400">
              <a:lnSpc>
                <a:spcPct val="11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   C.“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师夷长技以制夷”	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D.“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物竞天择、适者生存”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charset="-122"/>
            </a:endParaRPr>
          </a:p>
          <a:p>
            <a:pPr defTabSz="914400">
              <a:lnSpc>
                <a:spcPct val="110000"/>
              </a:lnSpc>
            </a:pP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charset="-122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205163" y="1808163"/>
            <a:ext cx="1270000" cy="587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0063" y="3071813"/>
            <a:ext cx="1790700" cy="825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内容占位符 2"/>
          <p:cNvSpPr txBox="1">
            <a:spLocks/>
          </p:cNvSpPr>
          <p:nvPr/>
        </p:nvSpPr>
        <p:spPr bwMode="auto">
          <a:xfrm>
            <a:off x="0" y="2159000"/>
            <a:ext cx="9086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defTabSz="914400" eaLnBrk="0" hangingPunct="0">
              <a:spcBef>
                <a:spcPct val="20000"/>
              </a:spcBef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4.100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多年前，一群青年学生发出了“外争主权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内除国贼”的怒吼，掀起了一场彻底的、不妥协的爱国运动。这场运动爆发的直接原因是（    ）</a:t>
            </a:r>
          </a:p>
          <a:p>
            <a:pPr defTabSz="914400" eaLnBrk="0" hangingPunct="0">
              <a:spcBef>
                <a:spcPct val="20000"/>
              </a:spcBef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巴黎和会上中国外交的失败         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中国无产阶级队伍不断壮大</a:t>
            </a:r>
          </a:p>
          <a:p>
            <a:pPr defTabSz="914400" eaLnBrk="0" hangingPunct="0">
              <a:spcBef>
                <a:spcPct val="20000"/>
              </a:spcBef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俄国十月革命的影响                    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中国民族资本主义的发展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9050" y="3743325"/>
            <a:ext cx="4062413" cy="619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27013" y="373063"/>
            <a:ext cx="891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周恩来总理曾说过，新民主主义革命的历史，就是从天安门到天安门。你认为前一个“天安门”是指哪一重大历史事件（  ）</a:t>
            </a:r>
          </a:p>
          <a:p>
            <a:pPr defTabSz="914400">
              <a:lnSpc>
                <a:spcPct val="11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   A.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鸦片战争 　  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B.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戊戌变法    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C.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五四运动    　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D.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开国大典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charset="-122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4711700" y="1592263"/>
            <a:ext cx="1270000" cy="587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2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内容占位符 2"/>
          <p:cNvSpPr txBox="1">
            <a:spLocks/>
          </p:cNvSpPr>
          <p:nvPr/>
        </p:nvSpPr>
        <p:spPr bwMode="auto">
          <a:xfrm>
            <a:off x="0" y="14763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defTabSz="9144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5.“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中国外交失败的消息被蔡元培先生获悉，他于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日将此消息告诉北大学生。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日晚，北大和其他北京高校的学生举行动员大会，提出拒绝在巴黎和会上签字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……”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材料描述的这场运动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defTabSz="9144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是旧民主主义革命的开端    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是彻底反帝反封建的爱国革命运动</a:t>
            </a:r>
          </a:p>
          <a:p>
            <a:pPr defTabSz="9144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斗争主力始终是无产阶级     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终被北洋政府镇压而失败</a:t>
            </a:r>
          </a:p>
          <a:p>
            <a:pPr defTabSz="914400" eaLnBrk="0" hangingPunct="0">
              <a:lnSpc>
                <a:spcPct val="110000"/>
              </a:lnSpc>
              <a:spcBef>
                <a:spcPct val="20000"/>
              </a:spcBef>
            </a:pP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8114" name="内容占位符 2"/>
          <p:cNvSpPr>
            <a:spLocks noGrp="1"/>
          </p:cNvSpPr>
          <p:nvPr>
            <p:ph idx="4294967295"/>
          </p:nvPr>
        </p:nvSpPr>
        <p:spPr>
          <a:xfrm>
            <a:off x="82550" y="3155950"/>
            <a:ext cx="8904288" cy="1395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五四爱国运动之所以成为中国新民主主义革命的开端，最主要的原因是（　　）</a:t>
            </a:r>
          </a:p>
          <a:p>
            <a:pPr marL="0" indent="0">
              <a:buFontTx/>
              <a:buNone/>
            </a:pP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是反帝反封建的爱国运动         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发生在俄国十月革命之后</a:t>
            </a:r>
          </a:p>
          <a:p>
            <a:pPr marL="0" indent="0">
              <a:buFontTx/>
              <a:buNone/>
            </a:pP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中国工人阶级登上政治舞台       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开始马克思主义的传播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96850" y="4851400"/>
            <a:ext cx="4006850" cy="50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121150" y="1881188"/>
            <a:ext cx="4808538" cy="714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218119" grpId="0" animBg="1"/>
      <p:bldP spid="133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文本占位符 120834"/>
          <p:cNvSpPr>
            <a:spLocks noGrp="1" noRot="1"/>
          </p:cNvSpPr>
          <p:nvPr>
            <p:ph idx="1"/>
          </p:nvPr>
        </p:nvSpPr>
        <p:spPr>
          <a:xfrm>
            <a:off x="2428875" y="725488"/>
            <a:ext cx="3751263" cy="4098925"/>
          </a:xfrm>
        </p:spPr>
        <p:txBody>
          <a:bodyPr lIns="68580" tIns="34290" rIns="68580" bIns="34290"/>
          <a:lstStyle/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我们是五月的花海，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用青春拥抱时代；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我们是初升的太阳，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用生命点燃未来。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zh-CN" sz="2000" b="1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b="1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五四</a:t>
            </a:r>
            <a:r>
              <a:rPr lang="zh-CN" altLang="zh-CN" sz="2000" b="1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b="1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的火炬</a:t>
            </a:r>
            <a:r>
              <a:rPr lang="zh-CN" altLang="zh-CN" sz="2000" b="1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唤起了民族的觉醒。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壮丽的事业，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激励着我们继往开来。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光荣啊，中国共青团</a:t>
            </a:r>
            <a:r>
              <a:rPr lang="zh-CN" altLang="zh-CN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光荣啊，中国共青团。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母亲用共产主义为我们命名。</a:t>
            </a:r>
          </a:p>
          <a:p>
            <a:pPr marL="257175" indent="-257175" defTabSz="685800">
              <a:lnSpc>
                <a:spcPct val="90000"/>
              </a:lnSpc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我们开创新的世界。</a:t>
            </a:r>
          </a:p>
        </p:txBody>
      </p:sp>
      <p:sp>
        <p:nvSpPr>
          <p:cNvPr id="114690" name="文本框 120838"/>
          <p:cNvSpPr txBox="1">
            <a:spLocks noChangeArrowheads="1"/>
          </p:cNvSpPr>
          <p:nvPr/>
        </p:nvSpPr>
        <p:spPr bwMode="auto">
          <a:xfrm>
            <a:off x="1997075" y="115888"/>
            <a:ext cx="361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光荣啊，中国共青团</a:t>
            </a:r>
          </a:p>
        </p:txBody>
      </p:sp>
      <p:pic>
        <p:nvPicPr>
          <p:cNvPr id="114691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5563" y="0"/>
            <a:ext cx="146843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中国人民解放军军乐团 - 光荣啊!中国共青团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61150" y="4316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68" fill="hold"/>
                                        <p:tgtEl>
                                          <p:spTgt spid="116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130175" y="515938"/>
            <a:ext cx="261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defTabSz="914400"/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历史背景</a:t>
            </a:r>
          </a:p>
        </p:txBody>
      </p:sp>
      <p:sp>
        <p:nvSpPr>
          <p:cNvPr id="115714" name="矩形 10"/>
          <p:cNvSpPr>
            <a:spLocks noChangeArrowheads="1"/>
          </p:cNvSpPr>
          <p:nvPr/>
        </p:nvSpPr>
        <p:spPr bwMode="auto">
          <a:xfrm>
            <a:off x="0" y="0"/>
            <a:ext cx="3783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五四运动的爆发</a:t>
            </a:r>
          </a:p>
        </p:txBody>
      </p:sp>
      <p:sp>
        <p:nvSpPr>
          <p:cNvPr id="115715" name="文本框 6"/>
          <p:cNvSpPr>
            <a:spLocks noChangeArrowheads="1"/>
          </p:cNvSpPr>
          <p:nvPr/>
        </p:nvSpPr>
        <p:spPr bwMode="auto">
          <a:xfrm>
            <a:off x="1179513" y="1179513"/>
            <a:ext cx="2309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2.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导火线</a:t>
            </a:r>
          </a:p>
        </p:txBody>
      </p:sp>
      <p:sp>
        <p:nvSpPr>
          <p:cNvPr id="115716" name="文本框 6"/>
          <p:cNvSpPr>
            <a:spLocks noChangeArrowheads="1"/>
          </p:cNvSpPr>
          <p:nvPr/>
        </p:nvSpPr>
        <p:spPr bwMode="auto">
          <a:xfrm>
            <a:off x="2244725" y="1925638"/>
            <a:ext cx="1849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3.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口号</a:t>
            </a:r>
          </a:p>
        </p:txBody>
      </p:sp>
      <p:sp>
        <p:nvSpPr>
          <p:cNvPr id="115717" name="文本框 6"/>
          <p:cNvSpPr>
            <a:spLocks noChangeArrowheads="1"/>
          </p:cNvSpPr>
          <p:nvPr/>
        </p:nvSpPr>
        <p:spPr bwMode="auto">
          <a:xfrm>
            <a:off x="3513138" y="2754313"/>
            <a:ext cx="184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4.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经过</a:t>
            </a:r>
          </a:p>
        </p:txBody>
      </p:sp>
      <p:sp>
        <p:nvSpPr>
          <p:cNvPr id="115718" name="文本框 6"/>
          <p:cNvSpPr>
            <a:spLocks noChangeArrowheads="1"/>
          </p:cNvSpPr>
          <p:nvPr/>
        </p:nvSpPr>
        <p:spPr bwMode="auto">
          <a:xfrm>
            <a:off x="5016500" y="3560763"/>
            <a:ext cx="184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5.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结果</a:t>
            </a:r>
          </a:p>
        </p:txBody>
      </p:sp>
      <p:pic>
        <p:nvPicPr>
          <p:cNvPr id="115719" name="Picture 10" descr="五四运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0"/>
            <a:ext cx="42957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3"/>
          <p:cNvSpPr txBox="1">
            <a:spLocks noChangeArrowheads="1"/>
          </p:cNvSpPr>
          <p:nvPr/>
        </p:nvSpPr>
        <p:spPr bwMode="auto">
          <a:xfrm>
            <a:off x="168275" y="1985963"/>
            <a:ext cx="860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思考：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作为战胜国的中国为什么仍然摆脱不了主权被侵犯的命运？ 这说明了什么？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7238" y="2906713"/>
            <a:ext cx="7694612" cy="170815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>
              <a:lnSpc>
                <a:spcPct val="11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1.当时中国综合国力仍然很弱；</a:t>
            </a:r>
          </a:p>
          <a:p>
            <a:pPr indent="342900">
              <a:lnSpc>
                <a:spcPct val="11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2.北洋军阀仍然实行封建专制统治；</a:t>
            </a:r>
          </a:p>
          <a:p>
            <a:pPr indent="342900">
              <a:lnSpc>
                <a:spcPct val="11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3.帝国主义列强在华仍有许多特权；</a:t>
            </a:r>
          </a:p>
          <a:p>
            <a:pPr indent="342900">
              <a:lnSpc>
                <a:spcPct val="11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4.中国的社会性质仍是半殖民地半封建社会。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4043363" y="4572000"/>
            <a:ext cx="4991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启示：弱国无外交，落后就要挨打。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49275" y="995363"/>
            <a:ext cx="30861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巴黎和会的基本情况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charset="-122"/>
            </a:endParaRPr>
          </a:p>
        </p:txBody>
      </p:sp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130175" y="515938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defTabSz="914400"/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历史背景</a:t>
            </a:r>
          </a:p>
        </p:txBody>
      </p:sp>
      <p:sp>
        <p:nvSpPr>
          <p:cNvPr id="116742" name="矩形 10"/>
          <p:cNvSpPr>
            <a:spLocks noChangeArrowheads="1"/>
          </p:cNvSpPr>
          <p:nvPr/>
        </p:nvSpPr>
        <p:spPr bwMode="auto">
          <a:xfrm>
            <a:off x="0" y="0"/>
            <a:ext cx="3262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五四运动的爆发</a:t>
            </a: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779588" y="1476375"/>
            <a:ext cx="4256087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中国代表团有哪些正当要求？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charset="-122"/>
            </a:endParaRPr>
          </a:p>
        </p:txBody>
      </p:sp>
      <p:pic>
        <p:nvPicPr>
          <p:cNvPr id="10" name="图片 9" descr="d58ba8cd90924851b3258b9aa4d5bbf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25" y="0"/>
            <a:ext cx="2936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243638" y="1370013"/>
            <a:ext cx="290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视频 </a:t>
            </a:r>
            <a:r>
              <a:rPr lang="en-US" altLang="zh-CN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顾维钧的力争</a:t>
            </a: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3163888" y="28575"/>
            <a:ext cx="1325562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1919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年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9" grpId="0"/>
      <p:bldP spid="10243" grpId="0" bldLvl="0" animBg="1"/>
      <p:bldP spid="6" grpId="0"/>
      <p:bldP spid="15" grpId="0" bldLvl="0" animBg="1"/>
      <p:bldP spid="2" grpId="0"/>
      <p:bldP spid="3" grpId="0" bldLvl="0" animBg="1"/>
      <p:bldP spid="36" grpId="0"/>
      <p:bldP spid="36" grpId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/>
          <p:cNvSpPr>
            <a:spLocks noChangeArrowheads="1"/>
          </p:cNvSpPr>
          <p:nvPr/>
        </p:nvSpPr>
        <p:spPr bwMode="auto">
          <a:xfrm>
            <a:off x="319088" y="569913"/>
            <a:ext cx="1760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2.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导火线　</a:t>
            </a:r>
          </a:p>
        </p:txBody>
      </p:sp>
      <p:sp>
        <p:nvSpPr>
          <p:cNvPr id="14" name="文本框 6"/>
          <p:cNvSpPr>
            <a:spLocks noChangeArrowheads="1"/>
          </p:cNvSpPr>
          <p:nvPr/>
        </p:nvSpPr>
        <p:spPr bwMode="auto">
          <a:xfrm>
            <a:off x="1947863" y="568325"/>
            <a:ext cx="4821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E41908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中国在巴黎和会上的外交失败</a:t>
            </a:r>
          </a:p>
        </p:txBody>
      </p:sp>
      <p:sp>
        <p:nvSpPr>
          <p:cNvPr id="17" name="文本框 6"/>
          <p:cNvSpPr>
            <a:spLocks noChangeArrowheads="1"/>
          </p:cNvSpPr>
          <p:nvPr/>
        </p:nvSpPr>
        <p:spPr bwMode="auto">
          <a:xfrm>
            <a:off x="320675" y="1236663"/>
            <a:ext cx="1516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4.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口号　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225425" y="1906588"/>
            <a:ext cx="4303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defTabSz="914400">
              <a:spcBef>
                <a:spcPct val="20000"/>
              </a:spcBef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“外争主权，内除国贼”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2250" y="2452688"/>
            <a:ext cx="504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“誓死力争，还我青岛”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25425" y="3008313"/>
            <a:ext cx="307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“废除二十一条”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96850" y="3543300"/>
            <a:ext cx="374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“拒绝在和约上签字”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38" y="1960563"/>
            <a:ext cx="881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929063" y="1209675"/>
            <a:ext cx="205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反帝   反封建</a:t>
            </a:r>
            <a:endParaRPr lang="zh-CN" altLang="en-US" sz="2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875088" y="2203450"/>
            <a:ext cx="1563687" cy="3651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1846263" y="1420813"/>
            <a:ext cx="2073275" cy="5254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0" y="4686300"/>
            <a:ext cx="229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视频 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五四运动</a:t>
            </a:r>
          </a:p>
        </p:txBody>
      </p:sp>
      <p:grpSp>
        <p:nvGrpSpPr>
          <p:cNvPr id="120855" name="Group 23"/>
          <p:cNvGrpSpPr>
            <a:grpSpLocks/>
          </p:cNvGrpSpPr>
          <p:nvPr/>
        </p:nvGrpSpPr>
        <p:grpSpPr bwMode="auto">
          <a:xfrm>
            <a:off x="4870450" y="2667000"/>
            <a:ext cx="3905250" cy="1905000"/>
            <a:chOff x="3068" y="1680"/>
            <a:chExt cx="2460" cy="1200"/>
          </a:xfrm>
        </p:grpSpPr>
        <p:grpSp>
          <p:nvGrpSpPr>
            <p:cNvPr id="117777" name="Group 22"/>
            <p:cNvGrpSpPr>
              <a:grpSpLocks/>
            </p:cNvGrpSpPr>
            <p:nvPr/>
          </p:nvGrpSpPr>
          <p:grpSpPr bwMode="auto">
            <a:xfrm>
              <a:off x="3068" y="1680"/>
              <a:ext cx="2460" cy="989"/>
              <a:chOff x="3068" y="1680"/>
              <a:chExt cx="2460" cy="989"/>
            </a:xfrm>
          </p:grpSpPr>
          <p:pic>
            <p:nvPicPr>
              <p:cNvPr id="117779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06" y="1701"/>
                <a:ext cx="822" cy="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780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75" y="1691"/>
                <a:ext cx="810" cy="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781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68" y="1680"/>
                <a:ext cx="791" cy="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7778" name="文本框 20491"/>
            <p:cNvSpPr txBox="1">
              <a:spLocks noChangeArrowheads="1"/>
            </p:cNvSpPr>
            <p:nvPr/>
          </p:nvSpPr>
          <p:spPr bwMode="auto">
            <a:xfrm>
              <a:off x="3283" y="2630"/>
              <a:ext cx="2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曹汝霖　　陆宗舆     章宗祥</a:t>
              </a:r>
            </a:p>
          </p:txBody>
        </p:sp>
      </p:grpSp>
      <p:sp>
        <p:nvSpPr>
          <p:cNvPr id="117774" name="矩形 10"/>
          <p:cNvSpPr>
            <a:spLocks noChangeArrowheads="1"/>
          </p:cNvSpPr>
          <p:nvPr/>
        </p:nvSpPr>
        <p:spPr bwMode="auto">
          <a:xfrm>
            <a:off x="0" y="0"/>
            <a:ext cx="3783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 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五四运动的爆发</a:t>
            </a:r>
          </a:p>
        </p:txBody>
      </p:sp>
      <p:cxnSp>
        <p:nvCxnSpPr>
          <p:cNvPr id="2" name="直接箭头连接符 29"/>
          <p:cNvCxnSpPr/>
          <p:nvPr/>
        </p:nvCxnSpPr>
        <p:spPr>
          <a:xfrm flipH="1">
            <a:off x="3560763" y="1616075"/>
            <a:ext cx="1774825" cy="3444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604838" y="1938338"/>
            <a:ext cx="222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Ｐ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材料研读</a:t>
            </a:r>
            <a:endParaRPr lang="zh-CN" altLang="en-US" sz="2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14" grpId="0" bldLvl="0"/>
      <p:bldP spid="17" grpId="0" bldLvl="0"/>
      <p:bldP spid="19" grpId="0" build="p"/>
      <p:bldP spid="20" grpId="0"/>
      <p:bldP spid="21" grpId="0"/>
      <p:bldP spid="21" grpId="1"/>
      <p:bldP spid="22" grpId="0"/>
      <p:bldP spid="22" grpId="1"/>
      <p:bldP spid="28" grpId="0"/>
      <p:bldP spid="28" grpId="1"/>
      <p:bldP spid="36" grpId="0"/>
      <p:bldP spid="36" grpId="1"/>
      <p:bldP spid="3" grpId="0"/>
      <p:bldP spid="3" grpId="1"/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矩形 15"/>
          <p:cNvSpPr>
            <a:spLocks noChangeArrowheads="1"/>
          </p:cNvSpPr>
          <p:nvPr/>
        </p:nvSpPr>
        <p:spPr bwMode="auto">
          <a:xfrm>
            <a:off x="0" y="0"/>
            <a:ext cx="3300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五四运动的扩大</a:t>
            </a:r>
          </a:p>
        </p:txBody>
      </p:sp>
      <p:sp>
        <p:nvSpPr>
          <p:cNvPr id="118786" name="文本框 6"/>
          <p:cNvSpPr>
            <a:spLocks noChangeArrowheads="1"/>
          </p:cNvSpPr>
          <p:nvPr/>
        </p:nvSpPr>
        <p:spPr bwMode="auto">
          <a:xfrm>
            <a:off x="444500" y="611188"/>
            <a:ext cx="1319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4.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经过　</a:t>
            </a:r>
          </a:p>
        </p:txBody>
      </p:sp>
      <p:sp>
        <p:nvSpPr>
          <p:cNvPr id="121862" name="文本框 6"/>
          <p:cNvSpPr>
            <a:spLocks noChangeArrowheads="1"/>
          </p:cNvSpPr>
          <p:nvPr/>
        </p:nvSpPr>
        <p:spPr bwMode="auto">
          <a:xfrm>
            <a:off x="714375" y="1406525"/>
            <a:ext cx="1319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北京学生　</a:t>
            </a:r>
          </a:p>
        </p:txBody>
      </p:sp>
      <p:sp>
        <p:nvSpPr>
          <p:cNvPr id="121863" name="文本框 6"/>
          <p:cNvSpPr>
            <a:spLocks noChangeArrowheads="1"/>
          </p:cNvSpPr>
          <p:nvPr/>
        </p:nvSpPr>
        <p:spPr bwMode="auto">
          <a:xfrm>
            <a:off x="2120900" y="1357313"/>
            <a:ext cx="168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全国学生　</a:t>
            </a:r>
          </a:p>
        </p:txBody>
      </p:sp>
      <p:sp>
        <p:nvSpPr>
          <p:cNvPr id="121864" name="文本框 6"/>
          <p:cNvSpPr>
            <a:spLocks noChangeArrowheads="1"/>
          </p:cNvSpPr>
          <p:nvPr/>
        </p:nvSpPr>
        <p:spPr bwMode="auto">
          <a:xfrm>
            <a:off x="4019550" y="876300"/>
            <a:ext cx="168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上海工人　</a:t>
            </a:r>
          </a:p>
        </p:txBody>
      </p:sp>
      <p:sp>
        <p:nvSpPr>
          <p:cNvPr id="121865" name="文本框 6"/>
          <p:cNvSpPr>
            <a:spLocks noChangeArrowheads="1"/>
          </p:cNvSpPr>
          <p:nvPr/>
        </p:nvSpPr>
        <p:spPr bwMode="auto">
          <a:xfrm>
            <a:off x="4046538" y="2054225"/>
            <a:ext cx="168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上海商人　</a:t>
            </a: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1852613" y="1612900"/>
            <a:ext cx="3937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V="1">
            <a:off x="3621088" y="1158875"/>
            <a:ext cx="541337" cy="2952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3613150" y="1838325"/>
            <a:ext cx="560388" cy="4524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1869" name="文本框 6"/>
          <p:cNvSpPr>
            <a:spLocks noChangeArrowheads="1"/>
          </p:cNvSpPr>
          <p:nvPr/>
        </p:nvSpPr>
        <p:spPr bwMode="auto">
          <a:xfrm>
            <a:off x="6562725" y="1463675"/>
            <a:ext cx="206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全国工商界　</a:t>
            </a:r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5726113" y="1739900"/>
            <a:ext cx="8953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1871" name="文本框 6"/>
          <p:cNvSpPr>
            <a:spLocks noChangeArrowheads="1"/>
          </p:cNvSpPr>
          <p:nvPr/>
        </p:nvSpPr>
        <p:spPr bwMode="auto">
          <a:xfrm>
            <a:off x="157163" y="1157288"/>
            <a:ext cx="639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主</a:t>
            </a:r>
          </a:p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力　</a:t>
            </a:r>
          </a:p>
        </p:txBody>
      </p:sp>
      <p:sp>
        <p:nvSpPr>
          <p:cNvPr id="121872" name="文本框 6"/>
          <p:cNvSpPr>
            <a:spLocks noChangeArrowheads="1"/>
          </p:cNvSpPr>
          <p:nvPr/>
        </p:nvSpPr>
        <p:spPr bwMode="auto">
          <a:xfrm>
            <a:off x="117475" y="2608263"/>
            <a:ext cx="639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中</a:t>
            </a:r>
          </a:p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心　</a:t>
            </a:r>
          </a:p>
        </p:txBody>
      </p:sp>
      <p:sp>
        <p:nvSpPr>
          <p:cNvPr id="121873" name="文本框 6"/>
          <p:cNvSpPr>
            <a:spLocks noChangeArrowheads="1"/>
          </p:cNvSpPr>
          <p:nvPr/>
        </p:nvSpPr>
        <p:spPr bwMode="auto">
          <a:xfrm>
            <a:off x="865188" y="2843213"/>
            <a:ext cx="982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北京　</a:t>
            </a:r>
          </a:p>
        </p:txBody>
      </p:sp>
      <p:sp>
        <p:nvSpPr>
          <p:cNvPr id="121874" name="文本框 6"/>
          <p:cNvSpPr>
            <a:spLocks noChangeArrowheads="1"/>
          </p:cNvSpPr>
          <p:nvPr/>
        </p:nvSpPr>
        <p:spPr bwMode="auto">
          <a:xfrm>
            <a:off x="4395788" y="2843213"/>
            <a:ext cx="1071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上海　</a:t>
            </a: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1822450" y="3109913"/>
            <a:ext cx="25082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  <p:bldP spid="121864" grpId="0"/>
      <p:bldP spid="121865" grpId="0"/>
      <p:bldP spid="121869" grpId="0"/>
      <p:bldP spid="121871" grpId="0"/>
      <p:bldP spid="121872" grpId="0"/>
      <p:bldP spid="121873" grpId="0"/>
      <p:bldP spid="1218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图片 37"/>
          <p:cNvPicPr>
            <a:picLocks noChangeAspect="1"/>
          </p:cNvPicPr>
          <p:nvPr/>
        </p:nvPicPr>
        <p:blipFill>
          <a:blip r:embed="rId2"/>
          <a:srcRect t="8139" b="28200"/>
          <a:stretch>
            <a:fillRect/>
          </a:stretch>
        </p:blipFill>
        <p:spPr bwMode="auto">
          <a:xfrm>
            <a:off x="176213" y="150813"/>
            <a:ext cx="5969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9288" y="144463"/>
            <a:ext cx="32400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文本框 34"/>
          <p:cNvSpPr txBox="1"/>
          <p:nvPr/>
        </p:nvSpPr>
        <p:spPr>
          <a:xfrm>
            <a:off x="5729288" y="1909763"/>
            <a:ext cx="1255712" cy="392112"/>
          </a:xfrm>
          <a:prstGeom prst="rect">
            <a:avLst/>
          </a:prstGeom>
          <a:solidFill>
            <a:schemeClr val="accent4"/>
          </a:solidFill>
        </p:spPr>
        <p:txBody>
          <a:bodyPr lIns="68579" tIns="34289" rIns="68579" bIns="3428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商人罢市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2786063"/>
            <a:ext cx="360838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文本框 36"/>
          <p:cNvSpPr txBox="1"/>
          <p:nvPr/>
        </p:nvSpPr>
        <p:spPr>
          <a:xfrm>
            <a:off x="2411413" y="2824163"/>
            <a:ext cx="1268412" cy="392112"/>
          </a:xfrm>
          <a:prstGeom prst="rect">
            <a:avLst/>
          </a:prstGeom>
          <a:solidFill>
            <a:schemeClr val="accent4"/>
          </a:solidFill>
        </p:spPr>
        <p:txBody>
          <a:bodyPr lIns="68579" tIns="34289" rIns="68579" bIns="3428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乞丐罢讨</a:t>
            </a:r>
          </a:p>
        </p:txBody>
      </p:sp>
      <p:pic>
        <p:nvPicPr>
          <p:cNvPr id="42" name="图片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9288" y="2840038"/>
            <a:ext cx="32400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文本框 42"/>
          <p:cNvSpPr txBox="1"/>
          <p:nvPr/>
        </p:nvSpPr>
        <p:spPr>
          <a:xfrm>
            <a:off x="5719763" y="2836863"/>
            <a:ext cx="1257300" cy="392112"/>
          </a:xfrm>
          <a:prstGeom prst="rect">
            <a:avLst/>
          </a:prstGeom>
          <a:solidFill>
            <a:schemeClr val="accent4"/>
          </a:solidFill>
        </p:spPr>
        <p:txBody>
          <a:bodyPr lIns="68579" tIns="34289" rIns="68579" bIns="3428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工人罢工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728611" y="2789773"/>
            <a:ext cx="1255820" cy="700192"/>
          </a:xfrm>
          <a:prstGeom prst="rect">
            <a:avLst/>
          </a:prstGeom>
          <a:solidFill>
            <a:srgbClr val="D81E06"/>
          </a:solidFill>
          <a:effectLst>
            <a:softEdge rad="63500"/>
          </a:effectLst>
        </p:spPr>
        <p:txBody>
          <a:bodyPr lIns="68579" tIns="34289" rIns="68579" bIns="3428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1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163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文本框 45"/>
          <p:cNvSpPr txBox="1"/>
          <p:nvPr/>
        </p:nvSpPr>
        <p:spPr>
          <a:xfrm>
            <a:off x="2479675" y="1868488"/>
            <a:ext cx="1204913" cy="393700"/>
          </a:xfrm>
          <a:prstGeom prst="rect">
            <a:avLst/>
          </a:prstGeom>
          <a:solidFill>
            <a:srgbClr val="FFC000"/>
          </a:solidFill>
        </p:spPr>
        <p:txBody>
          <a:bodyPr lIns="68579" tIns="34289" rIns="68579" bIns="3428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军人支持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8048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4705350" y="1909763"/>
            <a:ext cx="655638" cy="3460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79" tIns="34289" rIns="68579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北京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05288" y="2898775"/>
            <a:ext cx="655637" cy="346075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79" tIns="34289" rIns="68579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上海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863725" y="1827213"/>
            <a:ext cx="5776913" cy="1397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/>
            <a:r>
              <a:rPr lang="zh-CN" altLang="en-US" sz="8600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全民族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14831 0.098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490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6693 -0.087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43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9427 -0.089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-449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19505 0.0907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453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7813 0.21944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097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43" grpId="0" animBg="1"/>
      <p:bldP spid="43" grpId="1" animBg="1"/>
      <p:bldP spid="43" grpId="2" animBg="1"/>
      <p:bldP spid="46" grpId="0" animBg="1"/>
      <p:bldP spid="46" grpId="1" animBg="1"/>
      <p:bldP spid="46" grpId="2" animBg="1"/>
      <p:bldP spid="11" grpId="0" animBg="1"/>
      <p:bldP spid="11" grpId="1" animBg="1"/>
      <p:bldP spid="31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文本框 284676"/>
          <p:cNvSpPr txBox="1">
            <a:spLocks noChangeArrowheads="1"/>
          </p:cNvSpPr>
          <p:nvPr/>
        </p:nvSpPr>
        <p:spPr bwMode="auto">
          <a:xfrm>
            <a:off x="1533525" y="1943100"/>
            <a:ext cx="4783138" cy="519113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释放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罢免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拒绝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3" name="文本框 14342"/>
          <p:cNvSpPr txBox="1">
            <a:spLocks noChangeArrowheads="1"/>
          </p:cNvSpPr>
          <p:nvPr/>
        </p:nvSpPr>
        <p:spPr bwMode="auto">
          <a:xfrm>
            <a:off x="473075" y="1136650"/>
            <a:ext cx="5445125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indent="457200" algn="just"/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五四运动的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直接目标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得到实现。</a:t>
            </a:r>
          </a:p>
        </p:txBody>
      </p:sp>
      <p:sp>
        <p:nvSpPr>
          <p:cNvPr id="120835" name="矩形 1"/>
          <p:cNvSpPr>
            <a:spLocks noChangeArrowheads="1"/>
          </p:cNvSpPr>
          <p:nvPr/>
        </p:nvSpPr>
        <p:spPr bwMode="auto">
          <a:xfrm>
            <a:off x="0" y="0"/>
            <a:ext cx="336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五四运动的扩大</a:t>
            </a:r>
          </a:p>
        </p:txBody>
      </p:sp>
      <p:sp>
        <p:nvSpPr>
          <p:cNvPr id="120836" name="文本框 6"/>
          <p:cNvSpPr>
            <a:spLocks noChangeArrowheads="1"/>
          </p:cNvSpPr>
          <p:nvPr/>
        </p:nvSpPr>
        <p:spPr bwMode="auto">
          <a:xfrm>
            <a:off x="306388" y="542925"/>
            <a:ext cx="145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5.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结果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矩形 83"/>
          <p:cNvSpPr>
            <a:spLocks noChangeArrowheads="1"/>
          </p:cNvSpPr>
          <p:nvPr/>
        </p:nvSpPr>
        <p:spPr bwMode="auto">
          <a:xfrm>
            <a:off x="0" y="0"/>
            <a:ext cx="6488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五四运动的历史意义</a:t>
            </a:r>
          </a:p>
        </p:txBody>
      </p:sp>
      <p:sp>
        <p:nvSpPr>
          <p:cNvPr id="121858" name="文本框 6"/>
          <p:cNvSpPr>
            <a:spLocks noChangeArrowheads="1"/>
          </p:cNvSpPr>
          <p:nvPr/>
        </p:nvSpPr>
        <p:spPr bwMode="auto">
          <a:xfrm>
            <a:off x="249238" y="552450"/>
            <a:ext cx="146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1.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性质</a:t>
            </a:r>
          </a:p>
        </p:txBody>
      </p:sp>
      <p:sp>
        <p:nvSpPr>
          <p:cNvPr id="121859" name="文本框 6"/>
          <p:cNvSpPr>
            <a:spLocks noChangeArrowheads="1"/>
          </p:cNvSpPr>
          <p:nvPr/>
        </p:nvSpPr>
        <p:spPr bwMode="auto">
          <a:xfrm>
            <a:off x="1919288" y="126365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2.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特点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291013" y="561975"/>
            <a:ext cx="485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视频 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老师讲五四运动的精神</a:t>
            </a:r>
          </a:p>
        </p:txBody>
      </p:sp>
      <p:sp>
        <p:nvSpPr>
          <p:cNvPr id="121861" name="文本框 6"/>
          <p:cNvSpPr>
            <a:spLocks noChangeArrowheads="1"/>
          </p:cNvSpPr>
          <p:nvPr/>
        </p:nvSpPr>
        <p:spPr bwMode="auto">
          <a:xfrm>
            <a:off x="3757613" y="193198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3.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意义</a:t>
            </a:r>
          </a:p>
        </p:txBody>
      </p:sp>
      <p:sp>
        <p:nvSpPr>
          <p:cNvPr id="121862" name="文本框 6"/>
          <p:cNvSpPr>
            <a:spLocks noChangeArrowheads="1"/>
          </p:cNvSpPr>
          <p:nvPr/>
        </p:nvSpPr>
        <p:spPr bwMode="auto">
          <a:xfrm>
            <a:off x="5260975" y="277812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3.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charset="-122"/>
              </a:rPr>
              <a:t>精神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1182</Words>
  <Application>Microsoft Office PowerPoint</Application>
  <PresentationFormat>On-screen Show (16:9)</PresentationFormat>
  <Paragraphs>126</Paragraphs>
  <Slides>14</Slides>
  <Notes>1</Notes>
  <HiddenSlides>1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演示文稿设计模板</vt:lpstr>
      </vt:variant>
      <vt:variant>
        <vt:i4>108</vt:i4>
      </vt:variant>
      <vt:variant>
        <vt:lpstr>幻灯片标题</vt:lpstr>
      </vt:variant>
      <vt:variant>
        <vt:i4>14</vt:i4>
      </vt:variant>
    </vt:vector>
  </HeadingPairs>
  <TitlesOfParts>
    <vt:vector size="136" baseType="lpstr">
      <vt:lpstr>Arial</vt:lpstr>
      <vt:lpstr>宋体</vt:lpstr>
      <vt:lpstr>Calibri Light</vt:lpstr>
      <vt:lpstr>Calibri</vt:lpstr>
      <vt:lpstr>等线 Light</vt:lpstr>
      <vt:lpstr>黑体</vt:lpstr>
      <vt:lpstr>等线</vt:lpstr>
      <vt:lpstr>微软雅黑</vt:lpstr>
      <vt:lpstr>Songti SC Black</vt:lpstr>
      <vt:lpstr>经典粗黑简</vt:lpstr>
      <vt:lpstr>Papyrus</vt:lpstr>
      <vt:lpstr>Times New Roman</vt:lpstr>
      <vt:lpstr>楷体</vt:lpstr>
      <vt:lpstr>+mn-lt</vt:lpstr>
      <vt:lpstr>Office 主题</vt:lpstr>
      <vt:lpstr>2_默认设计模板</vt:lpstr>
      <vt:lpstr>1_默认设计模板</vt:lpstr>
      <vt:lpstr>4_默认设计模板</vt:lpstr>
      <vt:lpstr>7_默认设计模板</vt:lpstr>
      <vt:lpstr>14_默认设计模板</vt:lpstr>
      <vt:lpstr>15_默认设计模板</vt:lpstr>
      <vt:lpstr>Office 主题​​</vt:lpstr>
      <vt:lpstr>3_默认设计模板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2_默认设计模板</vt:lpstr>
      <vt:lpstr>2_默认设计模板</vt:lpstr>
      <vt:lpstr>2_默认设计模板</vt:lpstr>
      <vt:lpstr>2_默认设计模板</vt:lpstr>
      <vt:lpstr>2_默认设计模板</vt:lpstr>
      <vt:lpstr>2_默认设计模板</vt:lpstr>
      <vt:lpstr>2_默认设计模板</vt:lpstr>
      <vt:lpstr>2_默认设计模板</vt:lpstr>
      <vt:lpstr>2_默认设计模板</vt:lpstr>
      <vt:lpstr>2_默认设计模板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4_默认设计模板</vt:lpstr>
      <vt:lpstr>4_默认设计模板</vt:lpstr>
      <vt:lpstr>4_默认设计模板</vt:lpstr>
      <vt:lpstr>4_默认设计模板</vt:lpstr>
      <vt:lpstr>4_默认设计模板</vt:lpstr>
      <vt:lpstr>4_默认设计模板</vt:lpstr>
      <vt:lpstr>4_默认设计模板</vt:lpstr>
      <vt:lpstr>4_默认设计模板</vt:lpstr>
      <vt:lpstr>4_默认设计模板</vt:lpstr>
      <vt:lpstr>4_默认设计模板</vt:lpstr>
      <vt:lpstr>4_默认设计模板</vt:lpstr>
      <vt:lpstr>7_默认设计模板</vt:lpstr>
      <vt:lpstr>7_默认设计模板</vt:lpstr>
      <vt:lpstr>7_默认设计模板</vt:lpstr>
      <vt:lpstr>7_默认设计模板</vt:lpstr>
      <vt:lpstr>7_默认设计模板</vt:lpstr>
      <vt:lpstr>7_默认设计模板</vt:lpstr>
      <vt:lpstr>7_默认设计模板</vt:lpstr>
      <vt:lpstr>7_默认设计模板</vt:lpstr>
      <vt:lpstr>7_默认设计模板</vt:lpstr>
      <vt:lpstr>7_默认设计模板</vt:lpstr>
      <vt:lpstr>14_默认设计模板</vt:lpstr>
      <vt:lpstr>14_默认设计模板</vt:lpstr>
      <vt:lpstr>14_默认设计模板</vt:lpstr>
      <vt:lpstr>14_默认设计模板</vt:lpstr>
      <vt:lpstr>14_默认设计模板</vt:lpstr>
      <vt:lpstr>14_默认设计模板</vt:lpstr>
      <vt:lpstr>14_默认设计模板</vt:lpstr>
      <vt:lpstr>14_默认设计模板</vt:lpstr>
      <vt:lpstr>14_默认设计模板</vt:lpstr>
      <vt:lpstr>14_默认设计模板</vt:lpstr>
      <vt:lpstr>14_默认设计模板</vt:lpstr>
      <vt:lpstr>15_默认设计模板</vt:lpstr>
      <vt:lpstr>15_默认设计模板</vt:lpstr>
      <vt:lpstr>15_默认设计模板</vt:lpstr>
      <vt:lpstr>15_默认设计模板</vt:lpstr>
      <vt:lpstr>15_默认设计模板</vt:lpstr>
      <vt:lpstr>15_默认设计模板</vt:lpstr>
      <vt:lpstr>15_默认设计模板</vt:lpstr>
      <vt:lpstr>15_默认设计模板</vt:lpstr>
      <vt:lpstr>15_默认设计模板</vt:lpstr>
      <vt:lpstr>15_默认设计模板</vt:lpstr>
      <vt:lpstr>15_默认设计模板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3_默认设计模板</vt:lpstr>
      <vt:lpstr>3_默认设计模板</vt:lpstr>
      <vt:lpstr>3_默认设计模板</vt:lpstr>
      <vt:lpstr>3_默认设计模板</vt:lpstr>
      <vt:lpstr>3_默认设计模板</vt:lpstr>
      <vt:lpstr>3_默认设计模板</vt:lpstr>
      <vt:lpstr>3_默认设计模板</vt:lpstr>
      <vt:lpstr>3_默认设计模板</vt:lpstr>
      <vt:lpstr>3_默认设计模板</vt:lpstr>
      <vt:lpstr>3_默认设计模板</vt:lpstr>
      <vt:lpstr>3_默认设计模板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167</cp:revision>
  <dcterms:created xsi:type="dcterms:W3CDTF">2017-02-01T07:22:00Z</dcterms:created>
  <dcterms:modified xsi:type="dcterms:W3CDTF">2023-09-18T03:15:10Z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