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8"/>
  </p:notesMasterIdLst>
  <p:handoutMasterIdLst>
    <p:handoutMasterId r:id="rId32"/>
  </p:handoutMasterIdLst>
  <p:sldIdLst>
    <p:sldId id="526" r:id="rId6"/>
    <p:sldId id="362" r:id="rId7"/>
    <p:sldId id="488" r:id="rId9"/>
    <p:sldId id="360" r:id="rId10"/>
    <p:sldId id="486" r:id="rId11"/>
    <p:sldId id="397" r:id="rId12"/>
    <p:sldId id="609" r:id="rId13"/>
    <p:sldId id="365" r:id="rId14"/>
    <p:sldId id="582" r:id="rId15"/>
    <p:sldId id="635" r:id="rId16"/>
    <p:sldId id="377" r:id="rId17"/>
    <p:sldId id="636" r:id="rId18"/>
    <p:sldId id="637" r:id="rId19"/>
    <p:sldId id="398" r:id="rId20"/>
    <p:sldId id="289" r:id="rId21"/>
    <p:sldId id="384" r:id="rId22"/>
    <p:sldId id="372" r:id="rId23"/>
    <p:sldId id="518" r:id="rId24"/>
    <p:sldId id="610" r:id="rId25"/>
    <p:sldId id="399" r:id="rId26"/>
    <p:sldId id="374" r:id="rId27"/>
    <p:sldId id="318" r:id="rId28"/>
    <p:sldId id="638" r:id="rId29"/>
    <p:sldId id="508" r:id="rId30"/>
    <p:sldId id="393" r:id="rId31"/>
  </p:sldIdLst>
  <p:sldSz cx="12192000" cy="6858000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66"/>
    <a:srgbClr val="CC6600"/>
    <a:srgbClr val="FF66CC"/>
    <a:srgbClr val="9999FF"/>
    <a:srgbClr val="3399FF"/>
    <a:srgbClr val="B0DD7E"/>
    <a:srgbClr val="00FF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>
      <p:cViewPr varScale="1">
        <p:scale>
          <a:sx n="71" d="100"/>
          <a:sy n="71" d="100"/>
        </p:scale>
        <p:origin x="-618" y="-96"/>
      </p:cViewPr>
      <p:guideLst>
        <p:guide orient="horz" pos="217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9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A9F24B-487E-47C1-99C7-DE8DA48E66F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3B5E53-1349-4F52-A682-97C13B3440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4A8E83-2FD8-486C-BBA1-3D8FDA3F8B9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B50A7D5-8F19-4E73-907B-FFD90105AFD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tianya.cn/publicforum/content/no20/1/317960.shtml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 userDrawn="1"/>
        </p:nvSpPr>
        <p:spPr>
          <a:xfrm>
            <a:off x="8902700" y="333375"/>
            <a:ext cx="226695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/>
              <a:t>03  </a:t>
            </a:r>
            <a:r>
              <a:rPr lang="zh-CN" altLang="en-US" sz="3200" dirty="0" smtClean="0"/>
              <a:t>以史为鉴</a:t>
            </a:r>
            <a:endParaRPr lang="zh-CN" altLang="en-US" sz="3200" dirty="0"/>
          </a:p>
        </p:txBody>
      </p:sp>
      <p:grpSp>
        <p:nvGrpSpPr>
          <p:cNvPr id="3" name="组合 1"/>
          <p:cNvGrpSpPr/>
          <p:nvPr userDrawn="1"/>
        </p:nvGrpSpPr>
        <p:grpSpPr bwMode="auto">
          <a:xfrm>
            <a:off x="1274763" y="273050"/>
            <a:ext cx="3381375" cy="522288"/>
            <a:chOff x="1273976" y="272261"/>
            <a:chExt cx="3381864" cy="522886"/>
          </a:xfrm>
        </p:grpSpPr>
        <p:sp>
          <p:nvSpPr>
            <p:cNvPr id="4" name="燕尾形 2"/>
            <p:cNvSpPr/>
            <p:nvPr userDrawn="1"/>
          </p:nvSpPr>
          <p:spPr>
            <a:xfrm>
              <a:off x="1273976" y="272261"/>
              <a:ext cx="3237380" cy="522886"/>
            </a:xfrm>
            <a:prstGeom prst="chevron">
              <a:avLst>
                <a:gd name="adj" fmla="val 26719"/>
              </a:avLst>
            </a:prstGeom>
            <a:solidFill>
              <a:srgbClr val="CD1F06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/>
            </a:p>
          </p:txBody>
        </p:sp>
        <p:sp>
          <p:nvSpPr>
            <p:cNvPr id="5" name="TextBox 6"/>
            <p:cNvSpPr txBox="1"/>
            <p:nvPr userDrawn="1"/>
          </p:nvSpPr>
          <p:spPr>
            <a:xfrm>
              <a:off x="1415283" y="272261"/>
              <a:ext cx="3240557" cy="49268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 </a:t>
              </a:r>
              <a:r>
                <a: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拥抱海洋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10"/>
          <p:cNvSpPr txBox="1"/>
          <p:nvPr userDrawn="1"/>
        </p:nvSpPr>
        <p:spPr>
          <a:xfrm>
            <a:off x="5735638" y="333375"/>
            <a:ext cx="226695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抗拒海洋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/>
          <p:cNvSpPr txBox="1"/>
          <p:nvPr userDrawn="1"/>
        </p:nvSpPr>
        <p:spPr>
          <a:xfrm>
            <a:off x="766763" y="1125538"/>
            <a:ext cx="49704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第一节</a:t>
            </a:r>
            <a:r>
              <a:rPr lang="en-US" altLang="zh-CN" sz="3600" b="1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  </a:t>
            </a:r>
            <a:r>
              <a:rPr lang="zh-CN" altLang="en-US" sz="3600" b="1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郑和下西洋</a:t>
            </a:r>
            <a:endParaRPr lang="zh-CN" altLang="en-US" sz="3600" b="1" dirty="0"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2F9039A-B6BE-480B-9176-AAC2B5F4459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C90B08C-F767-41AD-993F-0FC2C1804F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Teliss_Tong\Copy\定期备份\工作备份\！PPT图片及版面资源\06-PPT精选插图\10-综合\脚印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7"/>
          <p:cNvSpPr/>
          <p:nvPr userDrawn="1"/>
        </p:nvSpPr>
        <p:spPr bwMode="auto">
          <a:xfrm>
            <a:off x="1490663" y="5187950"/>
            <a:ext cx="3265487" cy="576263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noFill/>
            <a:round/>
            <a:headEnd type="oval" w="med" len="med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标题 1"/>
          <p:cNvSpPr txBox="1"/>
          <p:nvPr userDrawn="1"/>
        </p:nvSpPr>
        <p:spPr>
          <a:xfrm>
            <a:off x="6816725" y="457200"/>
            <a:ext cx="4895850" cy="1214438"/>
          </a:xfrm>
          <a:prstGeom prst="rect">
            <a:avLst/>
          </a:prstGeom>
        </p:spPr>
        <p:txBody>
          <a:bodyPr lIns="91417" tIns="45708" rIns="91417" bIns="45708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rgbClr val="FC6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我的黄金十年</a:t>
            </a:r>
            <a:endParaRPr lang="zh-CN" altLang="en-US" sz="7200" b="1" dirty="0">
              <a:solidFill>
                <a:srgbClr val="FC6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9"/>
          <p:cNvGrpSpPr/>
          <p:nvPr userDrawn="1"/>
        </p:nvGrpSpPr>
        <p:grpSpPr bwMode="auto">
          <a:xfrm>
            <a:off x="0" y="273050"/>
            <a:ext cx="2033588" cy="460375"/>
            <a:chOff x="8523733" y="157879"/>
            <a:chExt cx="651124" cy="461664"/>
          </a:xfrm>
        </p:grpSpPr>
        <p:sp>
          <p:nvSpPr>
            <p:cNvPr id="6" name="矩形 10"/>
            <p:cNvSpPr/>
            <p:nvPr/>
          </p:nvSpPr>
          <p:spPr>
            <a:xfrm>
              <a:off x="8721459" y="167431"/>
              <a:ext cx="432049" cy="35978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8523733" y="157879"/>
              <a:ext cx="651124" cy="461664"/>
            </a:xfrm>
            <a:prstGeom prst="rect">
              <a:avLst/>
            </a:prstGeom>
            <a:solidFill>
              <a:srgbClr val="1094EE"/>
            </a:solidFill>
          </p:spPr>
          <p:txBody>
            <a:bodyPr>
              <a:spAutoFit/>
            </a:bodyPr>
            <a:lstStyle/>
            <a:p>
              <a:pPr algn="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+mn-lt"/>
                  <a:ea typeface="专业字体设计服务/WWW.ZTSGC.COM/" pitchFamily="2" charset="-122"/>
                </a:rPr>
                <a:t>  </a:t>
              </a:r>
              <a:r>
                <a:rPr lang="zh-CN" altLang="en-US" sz="2400" kern="0" dirty="0">
                  <a:solidFill>
                    <a:prstClr val="white"/>
                  </a:solidFill>
                  <a:latin typeface="+mn-lt"/>
                  <a:ea typeface="微软雅黑" panose="020B0503020204020204" pitchFamily="34" charset="-122"/>
                </a:rPr>
                <a:t>片尾广告</a:t>
              </a:r>
              <a:endParaRPr lang="zh-CN" altLang="en-US" sz="2400" kern="0" dirty="0">
                <a:solidFill>
                  <a:prstClr val="white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12"/>
          <p:cNvSpPr/>
          <p:nvPr userDrawn="1"/>
        </p:nvSpPr>
        <p:spPr>
          <a:xfrm>
            <a:off x="7342188" y="1647825"/>
            <a:ext cx="4164012" cy="430213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一位平凡</a:t>
            </a:r>
            <a:r>
              <a:rPr lang="en-US" altLang="zh-CN" sz="2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后的职场与情感历程</a:t>
            </a:r>
            <a:endParaRPr lang="zh-CN" altLang="en-US" sz="2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 descr="D:\Teliss_Tong\Copy\定期备份\工作备份\！PPT图片及版面资源\06-PPT精选插图\05-头像\1000mb.ru (42)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55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9"/>
          <p:cNvSpPr txBox="1"/>
          <p:nvPr userDrawn="1"/>
        </p:nvSpPr>
        <p:spPr>
          <a:xfrm>
            <a:off x="6816725" y="2492375"/>
            <a:ext cx="4895850" cy="2166938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 indent="-457200" defTabSz="1218565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我将毕业后的第一个十年称之为“黄金十年”，第二个十年称之为“白金十年”，第三个十年称之为“钻石十年”，以此来形容人生当中最青春蓬勃、年富力强和激情满怀的宝贵三十年。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200" defTabSz="1218565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“我的黄金十年”写的就是毕业后，第一个十年所发生的职场与情感的那些事儿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5"/>
          <p:cNvSpPr/>
          <p:nvPr userDrawn="1"/>
        </p:nvSpPr>
        <p:spPr>
          <a:xfrm>
            <a:off x="7104063" y="5468938"/>
            <a:ext cx="4368800" cy="369887"/>
          </a:xfrm>
          <a:prstGeom prst="rect">
            <a:avLst/>
          </a:prstGeom>
        </p:spPr>
        <p:txBody>
          <a:bodyPr lIns="91417" tIns="45708" rIns="91417" bIns="45708">
            <a:spAutoFit/>
          </a:bodyPr>
          <a:lstStyle/>
          <a:p>
            <a:pPr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1094EE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hlinkClick r:id="rId4"/>
              </a:rPr>
              <a:t>http://www.tianya.cn/publicforum/content/no20/1/317960.shtml</a:t>
            </a:r>
            <a:endParaRPr lang="en-US" altLang="zh-CN" sz="1200" dirty="0">
              <a:solidFill>
                <a:srgbClr val="1094EE"/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2" name="矩形 16"/>
          <p:cNvSpPr/>
          <p:nvPr userDrawn="1"/>
        </p:nvSpPr>
        <p:spPr>
          <a:xfrm>
            <a:off x="7486441" y="5849451"/>
            <a:ext cx="3124698" cy="459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自传体小说，请您多多捧场</a:t>
            </a:r>
            <a:r>
              <a:rPr lang="zh-CN" altLang="en-US" sz="1600" kern="0" dirty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：）</a:t>
            </a:r>
            <a:endParaRPr lang="zh-CN" altLang="en-US" sz="1600" kern="0" dirty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D:\Teliss_Tong\Copy\定期备份\工作备份\！PPT图片及版面资源\06-PPT精选插图\04-图标\54D742BB28AE93477AE1424E5D991B5D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690225" y="5842000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0663" y="1673225"/>
            <a:ext cx="3265487" cy="3265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9"/>
          <p:cNvSpPr txBox="1"/>
          <p:nvPr userDrawn="1"/>
        </p:nvSpPr>
        <p:spPr>
          <a:xfrm>
            <a:off x="1490663" y="5219700"/>
            <a:ext cx="32654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布衣公众号：</a:t>
            </a:r>
            <a:r>
              <a:rPr lang="en-US" altLang="zh-CN" sz="2800" b="1" dirty="0" err="1">
                <a:solidFill>
                  <a:srgbClr val="FF66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hr-ppt</a:t>
            </a:r>
            <a:endParaRPr lang="zh-CN" altLang="en-US" sz="2800" b="1" dirty="0">
              <a:solidFill>
                <a:srgbClr val="FF66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4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649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E08091A-D895-49CF-8330-6064413526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37DF5C5-0CDD-4588-A339-82E5535EA0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0AC-C15B-4DB6-9457-DA3A10A8B81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52AB-59A1-4D19-A1A4-11E3B371C9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D5BA-16BE-4EB6-9C74-1EC9A4E5ECB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E51E-70F7-4D57-AA66-F0CE6908C5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3ADC-EE3B-4982-BBD1-8E1EEC0443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7BA7-465F-4206-9853-417595E17C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D391-C731-4EA5-9BE1-4FE1A68D3B4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2100-9B82-4D58-AA39-3A7A07D18D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9364-B636-4C6B-9217-14AEBA7F36D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504A-D203-4F23-AFA0-4701A6C317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105A-A98F-4F9E-8014-F60D0EC47EC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267C-6D40-4FD4-B066-0F100A689B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9DD7-69DD-48E5-AFE1-6AD201E956F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A474-E33D-4679-A828-E75AF2F6D9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 userDrawn="1"/>
        </p:nvSpPr>
        <p:spPr>
          <a:xfrm>
            <a:off x="8902700" y="333375"/>
            <a:ext cx="226695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/>
              <a:t>03  </a:t>
            </a:r>
            <a:r>
              <a:rPr lang="zh-CN" altLang="en-US" sz="3200" dirty="0" smtClean="0"/>
              <a:t>以史为鉴</a:t>
            </a:r>
            <a:endParaRPr lang="zh-CN" altLang="en-US" sz="3200" dirty="0" smtClean="0"/>
          </a:p>
        </p:txBody>
      </p:sp>
      <p:grpSp>
        <p:nvGrpSpPr>
          <p:cNvPr id="3" name="组合 7"/>
          <p:cNvGrpSpPr/>
          <p:nvPr userDrawn="1"/>
        </p:nvGrpSpPr>
        <p:grpSpPr bwMode="auto">
          <a:xfrm>
            <a:off x="4511675" y="282575"/>
            <a:ext cx="3381375" cy="522288"/>
            <a:chOff x="1273976" y="272261"/>
            <a:chExt cx="3381864" cy="522886"/>
          </a:xfrm>
        </p:grpSpPr>
        <p:sp>
          <p:nvSpPr>
            <p:cNvPr id="4" name="燕尾形 8"/>
            <p:cNvSpPr/>
            <p:nvPr userDrawn="1"/>
          </p:nvSpPr>
          <p:spPr>
            <a:xfrm>
              <a:off x="1273976" y="272261"/>
              <a:ext cx="3237381" cy="522886"/>
            </a:xfrm>
            <a:prstGeom prst="chevron">
              <a:avLst>
                <a:gd name="adj" fmla="val 26719"/>
              </a:avLst>
            </a:prstGeom>
            <a:solidFill>
              <a:srgbClr val="CD1F06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/>
            </a:p>
          </p:txBody>
        </p:sp>
        <p:sp>
          <p:nvSpPr>
            <p:cNvPr id="5" name="TextBox 6"/>
            <p:cNvSpPr txBox="1"/>
            <p:nvPr userDrawn="1"/>
          </p:nvSpPr>
          <p:spPr>
            <a:xfrm>
              <a:off x="1415284" y="272261"/>
              <a:ext cx="3240556" cy="49268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 </a:t>
              </a:r>
              <a:r>
                <a: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抗拒海洋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10"/>
          <p:cNvSpPr txBox="1"/>
          <p:nvPr userDrawn="1"/>
        </p:nvSpPr>
        <p:spPr>
          <a:xfrm>
            <a:off x="1558925" y="344488"/>
            <a:ext cx="226695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拥抱海洋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/>
          <p:cNvSpPr txBox="1"/>
          <p:nvPr userDrawn="1"/>
        </p:nvSpPr>
        <p:spPr>
          <a:xfrm>
            <a:off x="766763" y="1125538"/>
            <a:ext cx="49704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第二节</a:t>
            </a:r>
            <a:r>
              <a:rPr lang="en-US" altLang="zh-CN" sz="3600" b="1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  </a:t>
            </a:r>
            <a:r>
              <a:rPr lang="zh-CN" altLang="en-US" sz="3600" b="1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戚继光抗倭</a:t>
            </a:r>
            <a:endParaRPr lang="zh-CN" altLang="en-US" sz="3600" b="1" dirty="0"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A113-647D-4585-88C9-4A6E1986D58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A0AB-59A9-4A57-B994-1726459F95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40E4-76F7-48F1-B625-3EB4DF2A76C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5E30-2615-4AEE-98E8-238B2CE91B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7047-6A5C-4401-89B7-B272A1ABD2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241F-59F3-419A-871A-3FE9847804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563A-30BF-4E93-939C-F151D311C0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A0BE-9FEE-4603-9970-66A20D831D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 userDrawn="1"/>
        </p:nvSpPr>
        <p:spPr>
          <a:xfrm>
            <a:off x="5232400" y="344488"/>
            <a:ext cx="226695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/>
              <a:t>02  </a:t>
            </a:r>
            <a:r>
              <a:rPr lang="zh-CN" altLang="en-US" sz="3200" dirty="0" smtClean="0"/>
              <a:t>抗拒海洋</a:t>
            </a:r>
            <a:endParaRPr lang="zh-CN" altLang="en-US" sz="3200" dirty="0"/>
          </a:p>
        </p:txBody>
      </p:sp>
      <p:grpSp>
        <p:nvGrpSpPr>
          <p:cNvPr id="3" name="组合 8"/>
          <p:cNvGrpSpPr/>
          <p:nvPr userDrawn="1"/>
        </p:nvGrpSpPr>
        <p:grpSpPr bwMode="auto">
          <a:xfrm>
            <a:off x="8543925" y="314325"/>
            <a:ext cx="3382963" cy="522288"/>
            <a:chOff x="1273976" y="272261"/>
            <a:chExt cx="3381864" cy="522886"/>
          </a:xfrm>
        </p:grpSpPr>
        <p:sp>
          <p:nvSpPr>
            <p:cNvPr id="4" name="燕尾形 9"/>
            <p:cNvSpPr/>
            <p:nvPr userDrawn="1"/>
          </p:nvSpPr>
          <p:spPr>
            <a:xfrm>
              <a:off x="1273976" y="272261"/>
              <a:ext cx="3237448" cy="522886"/>
            </a:xfrm>
            <a:prstGeom prst="chevron">
              <a:avLst>
                <a:gd name="adj" fmla="val 26719"/>
              </a:avLst>
            </a:prstGeom>
            <a:solidFill>
              <a:srgbClr val="CD1F06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/>
            </a:p>
          </p:txBody>
        </p:sp>
        <p:sp>
          <p:nvSpPr>
            <p:cNvPr id="5" name="TextBox 6"/>
            <p:cNvSpPr txBox="1"/>
            <p:nvPr userDrawn="1"/>
          </p:nvSpPr>
          <p:spPr>
            <a:xfrm>
              <a:off x="1415218" y="272261"/>
              <a:ext cx="3240622" cy="49268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  </a:t>
              </a:r>
              <a:r>
                <a: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以史为鉴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10"/>
          <p:cNvSpPr txBox="1"/>
          <p:nvPr userDrawn="1"/>
        </p:nvSpPr>
        <p:spPr>
          <a:xfrm>
            <a:off x="1558925" y="344488"/>
            <a:ext cx="226695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拥抱海洋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 userDrawn="1"/>
        </p:nvSpPr>
        <p:spPr>
          <a:xfrm>
            <a:off x="8758238" y="363538"/>
            <a:ext cx="2592387" cy="431800"/>
          </a:xfrm>
          <a:prstGeom prst="chevron">
            <a:avLst>
              <a:gd name="adj" fmla="val 26719"/>
            </a:avLst>
          </a:prstGeom>
          <a:solidFill>
            <a:srgbClr val="CD1F0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Box 5"/>
          <p:cNvSpPr txBox="1"/>
          <p:nvPr userDrawn="1"/>
        </p:nvSpPr>
        <p:spPr>
          <a:xfrm>
            <a:off x="8902700" y="455613"/>
            <a:ext cx="2266950" cy="246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04  </a:t>
            </a:r>
            <a:r>
              <a:rPr lang="zh-CN" altLang="en-US" sz="1600" dirty="0" smtClean="0">
                <a:solidFill>
                  <a:schemeClr val="bg1"/>
                </a:solidFill>
              </a:rPr>
              <a:t>品牌建设实施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/>
          <p:nvPr userDrawn="1"/>
        </p:nvSpPr>
        <p:spPr>
          <a:xfrm>
            <a:off x="1454150" y="455613"/>
            <a:ext cx="2266950" cy="246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品牌知识概述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0"/>
          <p:cNvSpPr txBox="1"/>
          <p:nvPr userDrawn="1"/>
        </p:nvSpPr>
        <p:spPr>
          <a:xfrm>
            <a:off x="3937000" y="455613"/>
            <a:ext cx="2266950" cy="246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品牌价值与品牌资产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6419850" y="455613"/>
            <a:ext cx="2266950" cy="246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/>
              <a:t>03  </a:t>
            </a:r>
            <a:r>
              <a:rPr lang="zh-CN" altLang="en-US" sz="1600" dirty="0" smtClean="0"/>
              <a:t>品牌建设概述</a:t>
            </a:r>
            <a:endParaRPr lang="zh-CN" altLang="en-US" sz="160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7E02806-14E8-4655-BB95-AF9CF9CFDCC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F6D4229-2243-484D-A194-43FBB8B869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50000">
              <a:srgbClr val="FBFBFB"/>
            </a:gs>
            <a:gs pos="100000">
              <a:srgbClr val="FCFCF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854075"/>
            <a:ext cx="1219200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燕尾形 1"/>
          <p:cNvSpPr/>
          <p:nvPr userDrawn="1"/>
        </p:nvSpPr>
        <p:spPr>
          <a:xfrm>
            <a:off x="11701463" y="908050"/>
            <a:ext cx="215900" cy="433388"/>
          </a:xfrm>
          <a:prstGeom prst="chevron">
            <a:avLst/>
          </a:prstGeom>
          <a:solidFill>
            <a:srgbClr val="CD1F06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燕尾形 9"/>
          <p:cNvSpPr/>
          <p:nvPr userDrawn="1"/>
        </p:nvSpPr>
        <p:spPr>
          <a:xfrm>
            <a:off x="11853863" y="908050"/>
            <a:ext cx="215900" cy="433388"/>
          </a:xfrm>
          <a:prstGeom prst="chevron">
            <a:avLst/>
          </a:prstGeom>
          <a:solidFill>
            <a:srgbClr val="CD1F06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03275" y="866775"/>
            <a:ext cx="87313" cy="87313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4"/>
          <p:cNvSpPr>
            <a:spLocks noChangeAspect="1"/>
          </p:cNvSpPr>
          <p:nvPr userDrawn="1"/>
        </p:nvSpPr>
        <p:spPr bwMode="auto">
          <a:xfrm>
            <a:off x="565150" y="188913"/>
            <a:ext cx="563563" cy="719137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CD1F0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409575" y="279400"/>
            <a:ext cx="792163" cy="3698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fld id="{C6726A14-98BB-4440-9071-3E59CBFED6F9}" type="slidenum">
              <a: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A3D5A4-3CFC-41F2-81BF-DC4B22F8541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8FD781-2E19-491A-AC51-9F4CB12C429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 thruBlk="1"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1316-6AF2-4F2B-828F-228272DCCC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4389-762A-4D20-B0B6-BD9A1912DA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microsoft.com/office/2007/relationships/media" Target="file:///C:\Users\Administrator\Desktop\15%20&#26126;&#26397;&#30340;&#23545;&#22806;&#20851;&#31995;\&#25105;&#30340;&#20316;&#21697;3.mp4" TargetMode="External"/><Relationship Id="rId1" Type="http://schemas.openxmlformats.org/officeDocument/2006/relationships/video" Target="file:///C:\Users\Administrator\Desktop\15%20&#26126;&#26397;&#30340;&#23545;&#22806;&#20851;&#31995;\&#25105;&#30340;&#20316;&#21697;3.mp4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audio" Target="../media/audio1.wav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Two%20Steps%20From%20Hell%20-%20Victory.mp3" TargetMode="Externa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microsoft.com/office/2007/relationships/media" Target="file:///C:\Users\Administrator\Desktop\&#19971;&#23376;&#20043;&#27468;-&#28595;&#38376;.mp3" TargetMode="External"/><Relationship Id="rId4" Type="http://schemas.openxmlformats.org/officeDocument/2006/relationships/audio" Target="file:///C:\Users\Administrator\Desktop\&#19971;&#23376;&#20043;&#27468;-&#28595;&#38376;.mp3" TargetMode="External"/><Relationship Id="rId3" Type="http://schemas.openxmlformats.org/officeDocument/2006/relationships/hyperlink" Target="https://baike.baidu.com/item/%E4%B8%BB%E6%9D%83/1994915" TargetMode="Externa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image" Target="../media/image12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2.xml"/><Relationship Id="rId5" Type="http://schemas.microsoft.com/office/2007/relationships/hdphoto" Target="../media/image28.wdp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我的作品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90f4a6a6e3a0063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180" y="-635"/>
            <a:ext cx="12229465" cy="69348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43180" y="-635"/>
            <a:ext cx="4112895" cy="1165821"/>
            <a:chOff x="0" y="0"/>
            <a:chExt cx="7482" cy="20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482" cy="205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54" y="215"/>
              <a:ext cx="6072" cy="16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5400" b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情境创设</a:t>
              </a:r>
              <a:endParaRPr lang="zh-CN" altLang="en-U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43180" y="-635"/>
            <a:ext cx="12229465" cy="7016115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8500" y="2025650"/>
            <a:ext cx="11146790" cy="2503170"/>
          </a:xfrm>
          <a:prstGeom prst="rect">
            <a:avLst/>
          </a:prstGeom>
          <a:solidFill>
            <a:srgbClr val="FFFF99">
              <a:alpha val="45000"/>
            </a:srgb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如果你是郑和，奉皇命下西洋，你会做哪些准备？</a:t>
            </a:r>
            <a:r>
              <a:rPr lang="zh-CN" altLang="en-US" sz="3600" b="1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（船只、</a:t>
            </a:r>
            <a:r>
              <a:rPr lang="zh-CN" altLang="en-US" sz="3600" b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航海（</a:t>
            </a:r>
            <a:r>
              <a:rPr lang="zh-CN" altLang="en-US" sz="3200" b="1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指南针、技术</a:t>
            </a:r>
            <a:r>
              <a:rPr lang="zh-CN" altLang="en-US" sz="3600" b="1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）、路线、</a:t>
            </a:r>
            <a:r>
              <a:rPr lang="zh-CN" altLang="en-US" sz="3600" b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携带货物、人口、</a:t>
            </a:r>
            <a:r>
              <a:rPr lang="zh-CN" altLang="en-US" sz="3600" b="1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到达地区和国家等）</a:t>
            </a:r>
            <a:endParaRPr lang="zh-CN" altLang="en-US" sz="3600" b="1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3" name="Picture 4" descr="q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" y="5778500"/>
            <a:ext cx="160020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矩形 18434"/>
          <p:cNvSpPr>
            <a:spLocks noChangeArrowheads="1" noChangeShapeType="1" noTextEdit="1"/>
          </p:cNvSpPr>
          <p:nvPr/>
        </p:nvSpPr>
        <p:spPr bwMode="auto">
          <a:xfrm rot="1560000">
            <a:off x="9328785" y="575310"/>
            <a:ext cx="2762885" cy="890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lang="zh-CN" altLang="en-US" sz="4400" kern="10" dirty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6300000" scaled="1"/>
                </a:gradFill>
                <a:effectLst>
                  <a:outerShdw sy="50000" kx="2453608" rotWithShape="0">
                    <a:srgbClr val="868686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小组讨论</a:t>
            </a:r>
            <a:endParaRPr lang="zh-CN" altLang="en-US" sz="4400" kern="10" dirty="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6300000" scaled="1"/>
              </a:gradFill>
              <a:effectLst>
                <a:outerShdw sy="50000" kx="2453608" rotWithShape="0">
                  <a:srgbClr val="868686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3338"/>
            <a:ext cx="12192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形标注 6"/>
          <p:cNvSpPr/>
          <p:nvPr/>
        </p:nvSpPr>
        <p:spPr>
          <a:xfrm>
            <a:off x="8940800" y="2986088"/>
            <a:ext cx="1584325" cy="647700"/>
          </a:xfrm>
          <a:prstGeom prst="wedgeEllipseCallout">
            <a:avLst>
              <a:gd name="adj1" fmla="val -32894"/>
              <a:gd name="adj2" fmla="val 709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行楷碑" panose="020B0602010101010101" pitchFamily="33" charset="-122"/>
                <a:ea typeface="迷你简行楷碑" panose="020B0602010101010101" pitchFamily="33" charset="-122"/>
              </a:rPr>
              <a:t>占城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9264650" y="5373688"/>
            <a:ext cx="1584325" cy="647700"/>
          </a:xfrm>
          <a:prstGeom prst="wedgeEllipseCallout">
            <a:avLst>
              <a:gd name="adj1" fmla="val -32894"/>
              <a:gd name="adj2" fmla="val 709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行楷碑" panose="020B0602010101010101" pitchFamily="33" charset="-122"/>
                <a:ea typeface="迷你简行楷碑" panose="020B0602010101010101" pitchFamily="33" charset="-122"/>
              </a:rPr>
              <a:t>爪哇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256213" y="4732338"/>
            <a:ext cx="2665412" cy="647700"/>
          </a:xfrm>
          <a:prstGeom prst="wedgeEllipseCallout">
            <a:avLst>
              <a:gd name="adj1" fmla="val 59427"/>
              <a:gd name="adj2" fmla="val -133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行楷碑" panose="020B0602010101010101" pitchFamily="33" charset="-122"/>
                <a:ea typeface="迷你简行楷碑" panose="020B0602010101010101" pitchFamily="33" charset="-122"/>
              </a:rPr>
              <a:t>苏门答腊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3792538" y="3378200"/>
            <a:ext cx="1582737" cy="647700"/>
          </a:xfrm>
          <a:prstGeom prst="wedgeEllipseCallout">
            <a:avLst>
              <a:gd name="adj1" fmla="val 55841"/>
              <a:gd name="adj2" fmla="val 309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行楷碑" panose="020B0602010101010101" pitchFamily="33" charset="-122"/>
                <a:ea typeface="迷你简行楷碑" panose="020B0602010101010101" pitchFamily="33" charset="-122"/>
              </a:rPr>
              <a:t>古里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9480550" y="398463"/>
            <a:ext cx="2087563" cy="647700"/>
          </a:xfrm>
          <a:prstGeom prst="wedgeEllipseCallout">
            <a:avLst>
              <a:gd name="adj1" fmla="val 15350"/>
              <a:gd name="adj2" fmla="val 8355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迷你简行楷碑" panose="020B0602010101010101" pitchFamily="33" charset="-122"/>
                <a:ea typeface="迷你简行楷碑" panose="020B0602010101010101" pitchFamily="33" charset="-122"/>
              </a:rPr>
              <a:t>刘家港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sp>
        <p:nvSpPr>
          <p:cNvPr id="43015" name="文本框 12"/>
          <p:cNvSpPr txBox="1">
            <a:spLocks noChangeArrowheads="1"/>
          </p:cNvSpPr>
          <p:nvPr/>
        </p:nvSpPr>
        <p:spPr bwMode="auto">
          <a:xfrm rot="-378034">
            <a:off x="291148" y="662940"/>
            <a:ext cx="793750" cy="27997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Calibri" panose="020F0502020204030204" pitchFamily="34" charset="0"/>
              </a:rPr>
              <a:t>红海沿岸</a:t>
            </a:r>
            <a:endParaRPr lang="zh-CN" altLang="en-US" sz="4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016" name="文本框 14"/>
          <p:cNvSpPr txBox="1">
            <a:spLocks noChangeArrowheads="1"/>
          </p:cNvSpPr>
          <p:nvPr/>
        </p:nvSpPr>
        <p:spPr bwMode="auto">
          <a:xfrm rot="-378034">
            <a:off x="1519873" y="3207703"/>
            <a:ext cx="793750" cy="34782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Calibri" panose="020F0502020204030204" pitchFamily="34" charset="0"/>
              </a:rPr>
              <a:t>非洲东海岸</a:t>
            </a:r>
            <a:endParaRPr lang="zh-CN" altLang="en-US" sz="4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2406650" y="5436553"/>
            <a:ext cx="3959225" cy="521970"/>
          </a:xfrm>
          <a:prstGeom prst="rect">
            <a:avLst/>
          </a:prstGeom>
          <a:solidFill>
            <a:sysClr val="window" lastClr="FFFFFF"/>
          </a:solidFill>
          <a:ln w="9525" cap="flat" cmpd="sng">
            <a:solidFill>
              <a:sysClr val="windowText" lastClr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华文隶书" panose="02010800040101010101" pitchFamily="2" charset="-122"/>
              </a:rPr>
              <a:t>途经</a:t>
            </a:r>
            <a:r>
              <a:rPr lang="en-US" altLang="zh-CN" sz="2800" dirty="0">
                <a:latin typeface="Times New Roman" panose="02020603050405020304" pitchFamily="18" charset="0"/>
                <a:ea typeface="华文隶书" panose="02010800040101010101" pitchFamily="2" charset="-122"/>
              </a:rPr>
              <a:t>30</a:t>
            </a:r>
            <a:r>
              <a:rPr lang="zh-CN" altLang="en-US" sz="2800" dirty="0">
                <a:latin typeface="Times New Roman" panose="02020603050405020304" pitchFamily="18" charset="0"/>
                <a:ea typeface="华文隶书" panose="02010800040101010101" pitchFamily="2" charset="-122"/>
              </a:rPr>
              <a:t>多个国家和地区</a:t>
            </a:r>
            <a:endParaRPr lang="zh-CN" altLang="en-US" sz="2800" dirty="0"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" grpId="0" bldLvl="0" animBg="1"/>
      <p:bldP spid="43015" grpId="0" bldLvl="0" animBg="1"/>
      <p:bldP spid="430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Group 2"/>
          <p:cNvGraphicFramePr>
            <a:graphicFrameLocks noGrp="1"/>
          </p:cNvGraphicFramePr>
          <p:nvPr>
            <p:ph sz="half" idx="1"/>
          </p:nvPr>
        </p:nvGraphicFramePr>
        <p:xfrm>
          <a:off x="119698" y="181610"/>
          <a:ext cx="8607425" cy="4332605"/>
        </p:xfrm>
        <a:graphic>
          <a:graphicData uri="http://schemas.openxmlformats.org/drawingml/2006/table">
            <a:tbl>
              <a:tblPr/>
              <a:tblGrid>
                <a:gridCol w="1156335"/>
                <a:gridCol w="7451090"/>
              </a:tblGrid>
              <a:tr h="66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次数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规模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货物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8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3200" b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到达范围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64" name="Text Box 22"/>
          <p:cNvSpPr txBox="1"/>
          <p:nvPr/>
        </p:nvSpPr>
        <p:spPr>
          <a:xfrm>
            <a:off x="6456363" y="1341438"/>
            <a:ext cx="19446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5" name="Text Box 25"/>
          <p:cNvSpPr txBox="1"/>
          <p:nvPr/>
        </p:nvSpPr>
        <p:spPr>
          <a:xfrm>
            <a:off x="1344930" y="1548765"/>
            <a:ext cx="74015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最大的海船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44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丈，宽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丈。每次航行大小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船只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多艘。</a:t>
            </a:r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人数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2.7~2.8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万人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8" name="Text Box 28"/>
          <p:cNvSpPr txBox="1"/>
          <p:nvPr/>
        </p:nvSpPr>
        <p:spPr>
          <a:xfrm>
            <a:off x="1344613" y="3315018"/>
            <a:ext cx="741521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刘家港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出发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，经过亚非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多个国家和地区，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最远到达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非洲东海岸和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红海沿岸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24345" y="73660"/>
            <a:ext cx="188849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时间长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57365" y="805180"/>
            <a:ext cx="1889125" cy="692150"/>
          </a:xfrm>
          <a:prstGeom prst="rect">
            <a:avLst/>
          </a:prstGeom>
          <a:solidFill>
            <a:schemeClr val="bg1"/>
          </a:solidFill>
          <a:ln w="28575"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次数多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7490" y="2655570"/>
            <a:ext cx="5170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/>
              <a:t>丝绸、瓷器、茶叶、漆器</a:t>
            </a:r>
            <a:endParaRPr lang="zh-CN" altLang="en-US" sz="3200" b="1" dirty="0"/>
          </a:p>
        </p:txBody>
      </p:sp>
      <p:pic>
        <p:nvPicPr>
          <p:cNvPr id="13314" name="图片 17410" descr="郑和船队编型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5445" y="3035300"/>
            <a:ext cx="2981960" cy="3594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9645015" y="521335"/>
            <a:ext cx="2306955" cy="1660525"/>
            <a:chOff x="10280" y="298"/>
            <a:chExt cx="4650" cy="3245"/>
          </a:xfrm>
        </p:grpSpPr>
        <p:pic>
          <p:nvPicPr>
            <p:cNvPr id="13316" name="图片 17412" descr="明代罗盘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80" y="298"/>
              <a:ext cx="4650" cy="32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4" name="文本框 17413"/>
            <p:cNvSpPr txBox="1"/>
            <p:nvPr/>
          </p:nvSpPr>
          <p:spPr>
            <a:xfrm>
              <a:off x="10992" y="2362"/>
              <a:ext cx="3938" cy="9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R="0" defTabSz="914400" eaLnBrk="0" hangingPunct="0">
                <a:buNone/>
              </a:pPr>
              <a:r>
                <a:rPr kumimoji="0" lang="zh-CN" altLang="en-US" sz="2400" b="0" kern="1200" cap="none" spc="0" normalizeH="0" baseline="0" noProof="1" dirty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黑体" panose="02010609060101010101" pitchFamily="49" charset="-122"/>
                  <a:ea typeface="宋体" panose="02010600030101010101" pitchFamily="2" charset="-122"/>
                  <a:cs typeface="+mn-cs"/>
                  <a:sym typeface="+mn-ea"/>
                </a:rPr>
                <a:t>明代罗盘</a:t>
              </a:r>
              <a:endParaRPr kumimoji="0" lang="zh-CN" altLang="en-US" sz="2400" b="0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001510" y="2181225"/>
            <a:ext cx="1711325" cy="853440"/>
          </a:xfrm>
          <a:prstGeom prst="rect">
            <a:avLst/>
          </a:prstGeom>
          <a:solidFill>
            <a:schemeClr val="bg1"/>
          </a:solidFill>
          <a:ln w="28575"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规模大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0015" y="4613910"/>
            <a:ext cx="7018655" cy="2233930"/>
            <a:chOff x="979" y="3804"/>
            <a:chExt cx="16841" cy="6699"/>
          </a:xfrm>
        </p:grpSpPr>
        <p:pic>
          <p:nvPicPr>
            <p:cNvPr id="12" name="Picture 4" descr="jd8452-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3804"/>
              <a:ext cx="16841" cy="669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10337" y="9464"/>
              <a:ext cx="1703" cy="793"/>
            </a:xfrm>
            <a:prstGeom prst="wedgeRectCallout">
              <a:avLst>
                <a:gd name="adj1" fmla="val -70704"/>
                <a:gd name="adj2" fmla="val -110255"/>
              </a:avLst>
            </a:prstGeom>
            <a:solidFill>
              <a:srgbClr val="FFFFCC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anose="02010609060101010101" pitchFamily="49" charset="-122"/>
                </a:rPr>
                <a:t>货仓</a:t>
              </a:r>
              <a:endPara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4637" y="9345"/>
              <a:ext cx="3111" cy="913"/>
            </a:xfrm>
            <a:prstGeom prst="wedgeRectCallout">
              <a:avLst>
                <a:gd name="adj1" fmla="val 70097"/>
                <a:gd name="adj2" fmla="val -111273"/>
              </a:avLst>
            </a:prstGeom>
            <a:solidFill>
              <a:srgbClr val="FFFFCC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anose="02010609060101010101" pitchFamily="49" charset="-122"/>
                </a:rPr>
                <a:t>船员仓</a:t>
              </a:r>
              <a:endParaRPr lang="zh-CN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7749" y="8064"/>
              <a:ext cx="3075" cy="1006"/>
            </a:xfrm>
            <a:prstGeom prst="wedgeRectCallout">
              <a:avLst>
                <a:gd name="adj1" fmla="val -24245"/>
                <a:gd name="adj2" fmla="val -110255"/>
              </a:avLst>
            </a:prstGeom>
            <a:solidFill>
              <a:srgbClr val="FFFFCC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anose="02010609060101010101" pitchFamily="49" charset="-122"/>
                </a:rPr>
                <a:t>官员仓</a:t>
              </a:r>
              <a:endParaRPr lang="zh-CN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0337" y="6535"/>
              <a:ext cx="3340" cy="848"/>
            </a:xfrm>
            <a:prstGeom prst="wedgeRectCallout">
              <a:avLst>
                <a:gd name="adj1" fmla="val -65546"/>
                <a:gd name="adj2" fmla="val -110255"/>
              </a:avLst>
            </a:prstGeom>
            <a:solidFill>
              <a:srgbClr val="FFFFCC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anose="02010609060101010101" pitchFamily="49" charset="-122"/>
                </a:rPr>
                <a:t>工作仓</a:t>
              </a:r>
              <a:endParaRPr lang="zh-CN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401050" y="3601720"/>
            <a:ext cx="1841500" cy="626745"/>
          </a:xfrm>
          <a:prstGeom prst="rect">
            <a:avLst/>
          </a:prstGeom>
          <a:solidFill>
            <a:schemeClr val="bg1"/>
          </a:solidFill>
          <a:ln w="28575"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地域广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0245" y="172720"/>
            <a:ext cx="403669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 eaLnBrk="0" hangingPunct="0">
              <a:lnSpc>
                <a:spcPct val="110000"/>
              </a:lnSpc>
              <a:spcBef>
                <a:spcPct val="20000"/>
              </a:spcBef>
              <a:buClrTx/>
              <a:buSzTx/>
              <a:buFontTx/>
            </a:pPr>
            <a:r>
              <a:rPr lang="en-US" sz="3200" b="1" smtClean="0">
                <a:ln>
                  <a:noFill/>
                </a:ln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smtClean="0">
                <a:ln>
                  <a:noFill/>
                </a:ln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1405——1433</a:t>
            </a:r>
            <a:endParaRPr lang="zh-CN" altLang="en-US" sz="3600"/>
          </a:p>
        </p:txBody>
      </p:sp>
      <p:grpSp>
        <p:nvGrpSpPr>
          <p:cNvPr id="4" name="组合 3"/>
          <p:cNvGrpSpPr/>
          <p:nvPr/>
        </p:nvGrpSpPr>
        <p:grpSpPr>
          <a:xfrm>
            <a:off x="2449195" y="835025"/>
            <a:ext cx="2827636" cy="700405"/>
            <a:chOff x="3716" y="1443"/>
            <a:chExt cx="2896" cy="1103"/>
          </a:xfrm>
        </p:grpSpPr>
        <p:sp>
          <p:nvSpPr>
            <p:cNvPr id="3" name="文本框 2"/>
            <p:cNvSpPr txBox="1"/>
            <p:nvPr/>
          </p:nvSpPr>
          <p:spPr>
            <a:xfrm>
              <a:off x="3716" y="1443"/>
              <a:ext cx="2896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defTabSz="914400" eaLnBrk="0" hangingPunct="0">
                <a:lnSpc>
                  <a:spcPct val="110000"/>
                </a:lnSpc>
                <a:spcBef>
                  <a:spcPct val="20000"/>
                </a:spcBef>
                <a:buClrTx/>
                <a:buSzTx/>
                <a:buFontTx/>
              </a:pPr>
              <a:r>
                <a:rPr lang="zh-CN" altLang="zh-CN" sz="3600" b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先后七次</a:t>
              </a:r>
              <a:endParaRPr lang="zh-CN" altLang="en-US" sz="3600"/>
            </a:p>
          </p:txBody>
        </p:sp>
        <p:sp>
          <p:nvSpPr>
            <p:cNvPr id="15389" name="Oval 29"/>
            <p:cNvSpPr/>
            <p:nvPr/>
          </p:nvSpPr>
          <p:spPr>
            <a:xfrm>
              <a:off x="4671" y="1544"/>
              <a:ext cx="1275" cy="943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8" grpId="0"/>
      <p:bldP spid="20" grpId="0" bldLvl="0" animBg="1"/>
      <p:bldP spid="21" grpId="0" bldLvl="0" animBg="1"/>
      <p:bldP spid="22" grpId="0" bldLvl="0" animBg="1"/>
      <p:bldP spid="7" grpId="0"/>
      <p:bldP spid="2" grpId="0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107"/>
          <p:cNvPicPr>
            <a:picLocks noChangeAspect="1"/>
          </p:cNvPicPr>
          <p:nvPr/>
        </p:nvPicPr>
        <p:blipFill>
          <a:blip r:embed="rId1"/>
          <a:srcRect b="5878"/>
          <a:stretch>
            <a:fillRect/>
          </a:stretch>
        </p:blipFill>
        <p:spPr bwMode="auto">
          <a:xfrm>
            <a:off x="0" y="-26988"/>
            <a:ext cx="122031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50"/>
          <p:cNvGrpSpPr/>
          <p:nvPr/>
        </p:nvGrpSpPr>
        <p:grpSpPr bwMode="auto">
          <a:xfrm>
            <a:off x="0" y="-458788"/>
            <a:ext cx="5991225" cy="6227763"/>
            <a:chOff x="326" y="3496"/>
            <a:chExt cx="1407" cy="1407"/>
          </a:xfrm>
        </p:grpSpPr>
        <p:sp>
          <p:nvSpPr>
            <p:cNvPr id="9" name="Oval 551"/>
            <p:cNvSpPr>
              <a:spLocks noChangeArrowheads="1"/>
            </p:cNvSpPr>
            <p:nvPr/>
          </p:nvSpPr>
          <p:spPr bwMode="auto">
            <a:xfrm>
              <a:off x="326" y="3496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45064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45065" name="Oval 553"/>
              <p:cNvSpPr>
                <a:spLocks noChangeArrowheads="1"/>
              </p:cNvSpPr>
              <p:nvPr/>
            </p:nvSpPr>
            <p:spPr bwMode="auto">
              <a:xfrm>
                <a:off x="-6006" y="-2203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endParaRPr>
              </a:p>
            </p:txBody>
          </p:sp>
          <p:grpSp>
            <p:nvGrpSpPr>
              <p:cNvPr id="45066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45067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45083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5091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9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9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  <p:grpSp>
                  <p:nvGrpSpPr>
                    <p:cNvPr id="45092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93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94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5084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5085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89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90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  <p:grpSp>
                  <p:nvGrpSpPr>
                    <p:cNvPr id="45086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87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8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5068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45069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5077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81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82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  <p:grpSp>
                  <p:nvGrpSpPr>
                    <p:cNvPr id="45078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79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80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5070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5071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7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7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  <p:grpSp>
                  <p:nvGrpSpPr>
                    <p:cNvPr id="45072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07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  <p:sp>
                    <p:nvSpPr>
                      <p:cNvPr id="4507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6113" y="-330200"/>
            <a:ext cx="404336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矩形 108"/>
          <p:cNvSpPr/>
          <p:nvPr/>
        </p:nvSpPr>
        <p:spPr>
          <a:xfrm>
            <a:off x="0" y="4888230"/>
            <a:ext cx="12203430" cy="1969770"/>
          </a:xfrm>
          <a:prstGeom prst="rect">
            <a:avLst/>
          </a:prstGeom>
          <a:solidFill>
            <a:srgbClr val="CD1F06"/>
          </a:solidFill>
          <a:ln>
            <a:solidFill>
              <a:srgbClr val="CD1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04800" algn="l" defTabSz="91440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chemeClr val="bg1">
                    <a:lumMod val="9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郑和每到一地，都以中国的丝绸和瓷器换取当地的特产或馈赠，与当地居民公平交易，不占别国一寸土地，未掠夺他人一分财富。</a:t>
            </a:r>
            <a:r>
              <a:rPr lang="zh-CN" altLang="en-US" sz="3200" b="1" kern="100" dirty="0">
                <a:solidFill>
                  <a:schemeClr val="bg1">
                    <a:lumMod val="9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这些国家将郑和的船队当做送宝的               ，友谊的使者。</a:t>
            </a:r>
            <a:endParaRPr lang="zh-CN" altLang="en-US" sz="3200" b="1" kern="100" dirty="0">
              <a:solidFill>
                <a:schemeClr val="bg1">
                  <a:lumMod val="9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indent="304800" algn="r" defTabSz="91440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——《</a:t>
            </a:r>
            <a:r>
              <a:rPr lang="zh-CN" altLang="en-US" sz="3200" b="1" kern="100" dirty="0">
                <a:solidFill>
                  <a:schemeClr val="bg1">
                    <a:lumMod val="9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郑和下西洋</a:t>
            </a: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en-US" sz="3200" b="1" kern="100" dirty="0">
                <a:solidFill>
                  <a:schemeClr val="bg1">
                    <a:lumMod val="9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伟大的和平使者</a:t>
            </a:r>
            <a:r>
              <a:rPr lang="en-US" altLang="zh-CN" sz="3200" b="1" kern="100" dirty="0">
                <a:solidFill>
                  <a:schemeClr val="bg1">
                    <a:lumMod val="9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》</a:t>
            </a:r>
            <a:endParaRPr lang="en-US" altLang="zh-CN" sz="3200" b="1" kern="100" dirty="0">
              <a:solidFill>
                <a:schemeClr val="bg1">
                  <a:lumMod val="9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584" y="254199"/>
            <a:ext cx="499903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335" y="5697220"/>
            <a:ext cx="2329815" cy="1009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749" y="3175794"/>
            <a:ext cx="11555412" cy="1065530"/>
          </a:xfrm>
          <a:prstGeom prst="rect">
            <a:avLst/>
          </a:prstGeom>
        </p:spPr>
        <p:txBody>
          <a:bodyPr>
            <a:spAutoFit/>
          </a:bodyPr>
          <a:p>
            <a:pPr indent="30480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100" dirty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3200" b="1" kern="100" dirty="0"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indent="30480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                   </a:t>
            </a:r>
            <a:endParaRPr lang="en-US" altLang="zh-CN" sz="3200" b="1" kern="100" dirty="0"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1305" y="1514475"/>
            <a:ext cx="11477783" cy="2790190"/>
            <a:chOff x="1555" y="4965"/>
            <a:chExt cx="12946" cy="386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407" name="AutoShape 122" descr="新闻纸"/>
            <p:cNvSpPr>
              <a:spLocks noChangeArrowheads="1"/>
            </p:cNvSpPr>
            <p:nvPr/>
          </p:nvSpPr>
          <p:spPr bwMode="auto">
            <a:xfrm>
              <a:off x="1555" y="4965"/>
              <a:ext cx="12946" cy="3864"/>
            </a:xfrm>
            <a:prstGeom prst="roundRect">
              <a:avLst>
                <a:gd name="adj" fmla="val 31606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l" eaLnBrk="1" fontAlgn="auto" hangingPunct="1">
                <a:defRPr/>
              </a:pPr>
              <a:endParaRPr lang="zh-CN" altLang="en-US" sz="4000" b="1" noProof="1">
                <a:solidFill>
                  <a:srgbClr val="A5002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7" name="Text Box 26"/>
            <p:cNvSpPr txBox="1"/>
            <p:nvPr/>
          </p:nvSpPr>
          <p:spPr>
            <a:xfrm>
              <a:off x="1666" y="4965"/>
              <a:ext cx="2817" cy="11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zh-CN" altLang="en-US" sz="400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意义：</a:t>
              </a:r>
              <a:endParaRPr lang="zh-CN" alt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41960" y="1644015"/>
            <a:ext cx="11319510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          </a:t>
            </a:r>
            <a:r>
              <a:rPr lang="zh-CN" alt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世界航海史上的空前壮举；增进了中国与亚非国家和地区的相互了解和友好往来；开创了西太平洋与印度洋之间的亚非海上交通线，为人类的航海事业作出了伟大贡献。</a:t>
            </a:r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  <p:bldP spid="5" grpId="0"/>
      <p:bldP spid="3" grpId="0"/>
      <p:bldP spid="3" grpId="1"/>
      <p:bldP spid="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4"/>
          <p:cNvGrpSpPr/>
          <p:nvPr/>
        </p:nvGrpSpPr>
        <p:grpSpPr bwMode="auto">
          <a:xfrm>
            <a:off x="-41275" y="-3175"/>
            <a:ext cx="12233275" cy="6861175"/>
            <a:chOff x="-8443" y="0"/>
            <a:chExt cx="12200443" cy="6861287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-8443" y="3175"/>
              <a:ext cx="12192527" cy="685811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4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文本框 12"/>
          <p:cNvSpPr txBox="1">
            <a:spLocks noChangeArrowheads="1"/>
          </p:cNvSpPr>
          <p:nvPr/>
        </p:nvSpPr>
        <p:spPr bwMode="auto">
          <a:xfrm>
            <a:off x="2778125" y="4933950"/>
            <a:ext cx="5854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戚继光抗倭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文本框 17"/>
          <p:cNvSpPr/>
          <p:nvPr/>
        </p:nvSpPr>
        <p:spPr bwMode="auto">
          <a:xfrm>
            <a:off x="341313" y="4933950"/>
            <a:ext cx="2155825" cy="881063"/>
          </a:xfrm>
          <a:custGeom>
            <a:avLst/>
            <a:gdLst>
              <a:gd name="T0" fmla="*/ 351871 w 2156102"/>
              <a:gd name="T1" fmla="*/ 0 h 880167"/>
              <a:gd name="T2" fmla="*/ 1116332 w 2156102"/>
              <a:gd name="T3" fmla="*/ 0 h 880167"/>
              <a:gd name="T4" fmla="*/ 791280 w 2156102"/>
              <a:gd name="T5" fmla="*/ 295205 h 880167"/>
              <a:gd name="T6" fmla="*/ 791280 w 2156102"/>
              <a:gd name="T7" fmla="*/ 308104 h 880167"/>
              <a:gd name="T8" fmla="*/ 2154163 w 2156102"/>
              <a:gd name="T9" fmla="*/ 308104 h 880167"/>
              <a:gd name="T10" fmla="*/ 2154163 w 2156102"/>
              <a:gd name="T11" fmla="*/ 886459 h 880167"/>
              <a:gd name="T12" fmla="*/ 0 w 2156102"/>
              <a:gd name="T13" fmla="*/ 886459 h 880167"/>
              <a:gd name="T14" fmla="*/ 0 w 2156102"/>
              <a:gd name="T15" fmla="*/ 340355 h 880167"/>
              <a:gd name="T16" fmla="*/ 351871 w 2156102"/>
              <a:gd name="T17" fmla="*/ 0 h 880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56102" h="880167">
                <a:moveTo>
                  <a:pt x="352186" y="0"/>
                </a:moveTo>
                <a:lnTo>
                  <a:pt x="1117336" y="0"/>
                </a:lnTo>
                <a:lnTo>
                  <a:pt x="791994" y="293110"/>
                </a:lnTo>
                <a:lnTo>
                  <a:pt x="791994" y="305918"/>
                </a:lnTo>
                <a:lnTo>
                  <a:pt x="2156102" y="305918"/>
                </a:lnTo>
                <a:lnTo>
                  <a:pt x="2156102" y="880167"/>
                </a:lnTo>
                <a:lnTo>
                  <a:pt x="0" y="880167"/>
                </a:lnTo>
                <a:lnTo>
                  <a:pt x="0" y="337940"/>
                </a:lnTo>
                <a:lnTo>
                  <a:pt x="3521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" name="图片 29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20" y="6368415"/>
            <a:ext cx="4097655" cy="521335"/>
          </a:xfrm>
          <a:prstGeom prst="rect">
            <a:avLst/>
          </a:prstGeom>
        </p:spPr>
      </p:pic>
      <p:pic>
        <p:nvPicPr>
          <p:cNvPr id="31" name="图片 30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2565" y="6368415"/>
            <a:ext cx="4097655" cy="521335"/>
          </a:xfrm>
          <a:prstGeom prst="rect">
            <a:avLst/>
          </a:prstGeom>
        </p:spPr>
      </p:pic>
      <p:pic>
        <p:nvPicPr>
          <p:cNvPr id="32" name="图片 31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2920" y="6368415"/>
            <a:ext cx="4097655" cy="5213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4910" y="6271260"/>
            <a:ext cx="8459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世纪在我国及朝鲜沿海劫掠的日本海盗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60020" y="2853055"/>
            <a:ext cx="11786235" cy="106045"/>
          </a:xfrm>
          <a:prstGeom prst="rect">
            <a:avLst/>
          </a:prstGeom>
          <a:solidFill>
            <a:srgbClr val="CD1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flipV="1">
            <a:off x="280035" y="6343650"/>
            <a:ext cx="11665585" cy="76200"/>
          </a:xfrm>
          <a:prstGeom prst="rect">
            <a:avLst/>
          </a:prstGeom>
          <a:solidFill>
            <a:srgbClr val="CD1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325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1435" y="1924050"/>
            <a:ext cx="10350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58800" y="3371556"/>
            <a:ext cx="6616700" cy="578485"/>
          </a:xfrm>
          <a:prstGeom prst="rect">
            <a:avLst/>
          </a:prstGeom>
          <a:solidFill>
            <a:srgbClr val="CD1F06">
              <a:alpha val="22000"/>
            </a:srgbClr>
          </a:solidFill>
        </p:spPr>
        <p:txBody>
          <a:bodyPr>
            <a:spAutoFit/>
          </a:bodyPr>
          <a:lstStyle/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明朝中后期倭寇酿成祸患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298123" y="3338536"/>
            <a:ext cx="216058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Calibri" panose="020F0502020204030204" pitchFamily="34" charset="0"/>
              </a:rPr>
              <a:t>为什么？</a:t>
            </a:r>
            <a:endParaRPr lang="zh-CN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28624" y="4438030"/>
            <a:ext cx="7323560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3600" b="1" u="sng" dirty="0" smtClean="0">
                <a:solidFill>
                  <a:srgbClr val="0070C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明朝国力减弱，海防松懈</a:t>
            </a:r>
            <a:r>
              <a:rPr lang="zh-CN" altLang="en-US" sz="3600" b="1" dirty="0" smtClean="0">
                <a:solidFill>
                  <a:srgbClr val="0070C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；</a:t>
            </a:r>
            <a:endParaRPr lang="zh-CN" altLang="en-US" sz="3600" b="1" dirty="0" smtClean="0">
              <a:solidFill>
                <a:srgbClr val="0070C0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日本社会剧动荡加剧，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倭寇与中国商人、海盗相勾结。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</p:txBody>
      </p:sp>
      <p:pic>
        <p:nvPicPr>
          <p:cNvPr id="53257" name="图片 4"/>
          <p:cNvPicPr>
            <a:picLocks noChangeAspect="1"/>
          </p:cNvPicPr>
          <p:nvPr/>
        </p:nvPicPr>
        <p:blipFill>
          <a:blip r:embed="rId2"/>
          <a:srcRect l="7269" t="17644" r="5080" b="8818"/>
          <a:stretch>
            <a:fillRect/>
          </a:stretch>
        </p:blipFill>
        <p:spPr bwMode="auto">
          <a:xfrm>
            <a:off x="7869238" y="2960688"/>
            <a:ext cx="3771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96975" y="1786255"/>
            <a:ext cx="10748645" cy="57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仿宋" panose="02010609060101010101" charset="-122"/>
                <a:ea typeface="仿宋" panose="02010609060101010101" charset="-122"/>
              </a:rPr>
              <a:t> 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8470" y="1884680"/>
            <a:ext cx="99606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“滨海细民，以海禁过严，生理日促（艰难），转而从盗。”         ——（明）赵文华 </a:t>
            </a:r>
            <a:endParaRPr lang="zh-CN" altLang="en-US" sz="320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1049"/>
                            </p:stCondLst>
                            <p:childTnLst>
                              <p:par>
                                <p:cTn id="30" presetID="41" presetClass="entr" presetSubtype="0" fill="hold" nodeType="clickPar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组合 3"/>
          <p:cNvGrpSpPr/>
          <p:nvPr/>
        </p:nvGrpSpPr>
        <p:grpSpPr bwMode="auto">
          <a:xfrm>
            <a:off x="-25400" y="0"/>
            <a:ext cx="12217400" cy="6858000"/>
            <a:chOff x="-24680" y="1"/>
            <a:chExt cx="12216680" cy="6858000"/>
          </a:xfrm>
        </p:grpSpPr>
        <p:pic>
          <p:nvPicPr>
            <p:cNvPr id="52232" name="图片 1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1"/>
              <a:ext cx="12192000" cy="6858000"/>
            </a:xfrm>
            <a:prstGeom prst="rect">
              <a:avLst/>
            </a:prstGeom>
            <a:solidFill>
              <a:srgbClr val="EDEDED"/>
            </a:solidFill>
            <a:ln w="190500" cap="sq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-24680" y="1"/>
              <a:ext cx="12191281" cy="6858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61161">
            <a:off x="1604106" y="960863"/>
            <a:ext cx="4236711" cy="5154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2231" name="矩形 10"/>
          <p:cNvSpPr>
            <a:spLocks noChangeArrowheads="1"/>
          </p:cNvSpPr>
          <p:nvPr/>
        </p:nvSpPr>
        <p:spPr bwMode="auto">
          <a:xfrm>
            <a:off x="6567488" y="1514475"/>
            <a:ext cx="255746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明中后期</a:t>
            </a:r>
            <a:r>
              <a:rPr lang="zh-CN" altLang="en-US" sz="3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</a:t>
            </a:r>
            <a:endParaRPr lang="zh-CN" altLang="en-US" sz="36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00" y="2160588"/>
            <a:ext cx="5834378" cy="37371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4"/>
          <p:cNvGrpSpPr/>
          <p:nvPr/>
        </p:nvGrpSpPr>
        <p:grpSpPr bwMode="auto">
          <a:xfrm>
            <a:off x="-16510" y="-3175"/>
            <a:ext cx="12233275" cy="6861175"/>
            <a:chOff x="-8443" y="0"/>
            <a:chExt cx="12200443" cy="6861287"/>
          </a:xfrm>
        </p:grpSpPr>
        <p:pic>
          <p:nvPicPr>
            <p:cNvPr id="54279" name="图片 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-8443" y="3175"/>
              <a:ext cx="12192527" cy="685811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405130"/>
            <a:ext cx="4950460" cy="6452870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54275" name="矩形 5"/>
          <p:cNvSpPr>
            <a:spLocks noChangeArrowheads="1"/>
          </p:cNvSpPr>
          <p:nvPr/>
        </p:nvSpPr>
        <p:spPr bwMode="auto">
          <a:xfrm>
            <a:off x="4123690" y="3511798"/>
            <a:ext cx="7109639" cy="1200329"/>
          </a:xfrm>
          <a:prstGeom prst="rect">
            <a:avLst/>
          </a:prstGeom>
          <a:noFill/>
          <a:ln w="9525">
            <a:solidFill>
              <a:srgbClr val="A4D86A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1556</a:t>
            </a:r>
            <a:r>
              <a:rPr lang="zh-CN" altLang="en-US" sz="36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年</a:t>
            </a:r>
            <a:r>
              <a:rPr lang="zh-CN" altLang="en-US" sz="3600" b="1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endParaRPr lang="en-US" altLang="zh-CN" sz="3600" b="1" dirty="0" smtClean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明</a:t>
            </a:r>
            <a:r>
              <a:rPr lang="zh-CN" altLang="en-US" sz="36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朝廷派遣戚继光到浙东进行抗倭</a:t>
            </a:r>
            <a:endParaRPr lang="zh-CN" alt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40960" y="523240"/>
            <a:ext cx="5553710" cy="6096000"/>
            <a:chOff x="7203" y="1430"/>
            <a:chExt cx="8746" cy="9600"/>
          </a:xfrm>
        </p:grpSpPr>
        <p:grpSp>
          <p:nvGrpSpPr>
            <p:cNvPr id="10" name="组合 9"/>
            <p:cNvGrpSpPr/>
            <p:nvPr/>
          </p:nvGrpSpPr>
          <p:grpSpPr>
            <a:xfrm>
              <a:off x="7203" y="1430"/>
              <a:ext cx="8746" cy="9600"/>
              <a:chOff x="4574065" y="792812"/>
              <a:chExt cx="5553710" cy="5670698"/>
            </a:xfrm>
          </p:grpSpPr>
          <p:pic>
            <p:nvPicPr>
              <p:cNvPr id="11" name="图片 3" descr="tp_imgload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065" y="792812"/>
                <a:ext cx="5553710" cy="567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067460" y="1531184"/>
                <a:ext cx="4567555" cy="3930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kumimoji="1"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   </a:t>
                </a:r>
                <a:r>
                  <a:rPr kumimoji="1"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戚继光：</a:t>
                </a:r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明代杰出军事家，抗倭民族英雄，</a:t>
                </a:r>
                <a:r>
                  <a:rPr kumimoji="1"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出身将门。戚继光先后在山东、浙江、福建沿海抗倭，并取得了决定性的胜利，其率领的军队被称为“戚家军”</a:t>
                </a:r>
                <a:r>
                  <a:rPr kumimoji="1"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kumimoji="1"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996" y="3719"/>
              <a:ext cx="2775" cy="959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eaLnBrk="0" hangingPunct="0"/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814" y="8399"/>
              <a:ext cx="2950" cy="935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eaLnBrk="0" hangingPunct="0"/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戚继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" y="741680"/>
            <a:ext cx="6237605" cy="4676775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105743" y="2701111"/>
            <a:ext cx="2523072" cy="757236"/>
          </a:xfrm>
          <a:prstGeom prst="irregularSeal1">
            <a:avLst/>
          </a:prstGeom>
          <a:solidFill>
            <a:srgbClr val="FFFD17">
              <a:alpha val="7294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/>
            <a:endParaRPr lang="en-US" altLang="zh-CN" sz="2400" dirty="0">
              <a:latin typeface="Times New Roman" panose="02020603050405020304" pitchFamily="18" charset="0"/>
            </a:endParaRPr>
          </a:p>
          <a:p>
            <a:pPr algn="ctr" eaLnBrk="1" fontAlgn="t" hangingPunct="1"/>
            <a:r>
              <a:rPr lang="zh-CN" altLang="en-US" sz="24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台州九战九捷</a:t>
            </a:r>
            <a:endParaRPr lang="zh-CN" altLang="en-US" sz="2400" b="1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ctr" eaLnBrk="1" fontAlgn="t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30838" y="3458109"/>
            <a:ext cx="1461652" cy="643643"/>
          </a:xfrm>
          <a:prstGeom prst="irregularSeal1">
            <a:avLst/>
          </a:prstGeom>
          <a:solidFill>
            <a:srgbClr val="FFFD17">
              <a:alpha val="7294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/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福建</a:t>
            </a:r>
            <a:endParaRPr lang="zh-CN" altLang="en-US" sz="2800" b="1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180863" y="4199757"/>
            <a:ext cx="1427208" cy="643643"/>
          </a:xfrm>
          <a:prstGeom prst="irregularSeal1">
            <a:avLst/>
          </a:prstGeom>
          <a:solidFill>
            <a:srgbClr val="FFFD17">
              <a:alpha val="7294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/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广东</a:t>
            </a:r>
            <a:endParaRPr lang="zh-CN" altLang="en-US" sz="2800" b="1" dirty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48393" y="46291"/>
            <a:ext cx="4888835" cy="583565"/>
          </a:xfrm>
          <a:prstGeom prst="rect">
            <a:avLst/>
          </a:prstGeom>
          <a:noFill/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等线" panose="02010600030101010101" charset="-122"/>
                <a:ea typeface="等线" panose="02010600030101010101" charset="-122"/>
              </a:rPr>
              <a:t>浙江平</a:t>
            </a:r>
            <a:r>
              <a:rPr lang="zh-CN" altLang="en-US" sz="3200" b="1" dirty="0" smtClean="0">
                <a:latin typeface="等线" panose="02010600030101010101" charset="-122"/>
                <a:ea typeface="等线" panose="02010600030101010101" charset="-122"/>
              </a:rPr>
              <a:t>倭：</a:t>
            </a:r>
            <a:r>
              <a:rPr lang="zh-CN" altLang="en-US" sz="3200" b="1" dirty="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台州</a:t>
            </a:r>
            <a:r>
              <a:rPr lang="zh-CN" altLang="en-US" sz="3200" b="1" dirty="0" smtClean="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九战</a:t>
            </a:r>
            <a:r>
              <a:rPr lang="zh-CN" altLang="en-US" sz="3200" b="1" dirty="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九捷</a:t>
            </a:r>
            <a:endParaRPr lang="zh-CN" altLang="en-US" sz="3200" b="1" dirty="0">
              <a:solidFill>
                <a:srgbClr val="C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" name="Line 8"/>
          <p:cNvSpPr/>
          <p:nvPr/>
        </p:nvSpPr>
        <p:spPr>
          <a:xfrm>
            <a:off x="4965831" y="336940"/>
            <a:ext cx="740992" cy="2711"/>
          </a:xfrm>
          <a:prstGeom prst="line">
            <a:avLst/>
          </a:prstGeom>
          <a:ln w="476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</p:sp>
      <p:sp>
        <p:nvSpPr>
          <p:cNvPr id="10" name="Text Box 9"/>
          <p:cNvSpPr txBox="1"/>
          <p:nvPr/>
        </p:nvSpPr>
        <p:spPr>
          <a:xfrm>
            <a:off x="5891255" y="47080"/>
            <a:ext cx="4195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进入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福建、广东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剿倭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095105" y="630555"/>
            <a:ext cx="2954020" cy="119888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使东南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沿海的倭患基本解除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25285" y="1944370"/>
            <a:ext cx="5419725" cy="3362960"/>
            <a:chOff x="9828" y="3392"/>
            <a:chExt cx="8845" cy="529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28" y="3392"/>
              <a:ext cx="8845" cy="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4501" y="3968"/>
              <a:ext cx="3711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6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迷你简行楷碑" panose="020B0602010101010101" pitchFamily="33" charset="-122"/>
                  <a:ea typeface="迷你简行楷碑" panose="020B0602010101010101" pitchFamily="33" charset="-122"/>
                </a:rPr>
                <a:t>鸳鸯战术</a:t>
              </a:r>
              <a:endParaRPr lang="zh-CN" altLang="en-US" sz="2800" b="1" dirty="0">
                <a:latin typeface="迷你简行楷碑" panose="020B0602010101010101" pitchFamily="33" charset="-122"/>
                <a:ea typeface="迷你简行楷碑" panose="020B0602010101010101" pitchFamily="33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5580" y="5605145"/>
            <a:ext cx="11801218" cy="1260475"/>
            <a:chOff x="1686" y="9028"/>
            <a:chExt cx="17299" cy="19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" name="圆角矩形 1"/>
            <p:cNvSpPr/>
            <p:nvPr/>
          </p:nvSpPr>
          <p:spPr>
            <a:xfrm>
              <a:off x="1686" y="9028"/>
              <a:ext cx="17299" cy="188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686" y="9028"/>
              <a:ext cx="17114" cy="1985"/>
            </a:xfrm>
            <a:prstGeom prst="rect">
              <a:avLst/>
            </a:prstGeom>
            <a:ln w="38100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square">
              <a:spAutoFit/>
            </a:bodyPr>
            <a:p>
              <a:pPr algn="l"/>
              <a:r>
                <a:rPr lang="zh-CN" altLang="en-US" sz="4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意义：</a:t>
              </a:r>
              <a:r>
                <a:rPr lang="zh-CN" altLang="en-US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戚继光领导的抗倭战争是一场</a:t>
              </a:r>
              <a:r>
                <a:rPr lang="zh-CN" altLang="en-US" sz="3600" b="1" u="sng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反侵略</a:t>
              </a:r>
              <a:r>
                <a:rPr lang="zh-CN" altLang="en-US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的战争。他</a:t>
              </a:r>
              <a:r>
                <a:rPr lang="zh-CN" altLang="en-US" sz="3600" b="1" dirty="0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是我国历史上一位伟大的</a:t>
              </a:r>
              <a:r>
                <a:rPr lang="zh-CN" altLang="en-US" sz="3600" b="1" u="sng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民族英雄</a:t>
              </a:r>
              <a:r>
                <a:rPr lang="zh-CN" altLang="en-US" sz="3600" b="1" dirty="0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和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爱国主义者</a:t>
              </a:r>
              <a:r>
                <a:rPr lang="zh-CN" altLang="en-US" sz="3600" b="1" dirty="0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。</a:t>
              </a:r>
              <a:endParaRPr lang="zh-CN" altLang="en-US" sz="3600" dirty="0"/>
            </a:p>
          </p:txBody>
        </p:sp>
      </p:grp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7461250" y="2330450"/>
            <a:ext cx="4234180" cy="1499235"/>
          </a:xfrm>
          <a:prstGeom prst="wedgeRoundRectCallout">
            <a:avLst>
              <a:gd name="adj1" fmla="val -50253"/>
              <a:gd name="adj2" fmla="val 11377"/>
              <a:gd name="adj3" fmla="val 16667"/>
            </a:avLst>
          </a:prstGeom>
          <a:solidFill>
            <a:srgbClr val="B0DD7F"/>
          </a:solidFill>
          <a:ln w="76200" algn="ctr">
            <a:solidFill>
              <a:srgbClr val="0070C0"/>
            </a:solidFill>
            <a:miter lim="800000"/>
          </a:ln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封侯非我意，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但愿海波平。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62125" y="1649095"/>
            <a:ext cx="5604024" cy="1137103"/>
            <a:chOff x="9033" y="3939"/>
            <a:chExt cx="7877" cy="1581"/>
          </a:xfrm>
        </p:grpSpPr>
        <p:sp>
          <p:nvSpPr>
            <p:cNvPr id="14" name="圆角矩形标注 13"/>
            <p:cNvSpPr/>
            <p:nvPr/>
          </p:nvSpPr>
          <p:spPr>
            <a:xfrm>
              <a:off x="9033" y="3939"/>
              <a:ext cx="7877" cy="1553"/>
            </a:xfrm>
            <a:prstGeom prst="wedgeRoundRectCallout">
              <a:avLst>
                <a:gd name="adj1" fmla="val 44162"/>
                <a:gd name="adj2" fmla="val 89229"/>
                <a:gd name="adj3" fmla="val 16667"/>
              </a:avLst>
            </a:prstGeom>
            <a:solidFill>
              <a:srgbClr val="FFFF99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750" name="文本框 31749"/>
            <p:cNvSpPr txBox="1"/>
            <p:nvPr/>
          </p:nvSpPr>
          <p:spPr>
            <a:xfrm>
              <a:off x="9090" y="3939"/>
              <a:ext cx="7820" cy="15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淡泊名利</a:t>
              </a:r>
              <a:r>
                <a:rPr lang="zh-CN" altLang="en-US" sz="3200" b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，抵抗侵略，维护国家领土主权的</a:t>
              </a: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爱国主义</a:t>
              </a:r>
              <a:r>
                <a:rPr lang="zh-CN" altLang="en-US" sz="3200" b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精神</a:t>
              </a:r>
              <a:r>
                <a:rPr lang="zh-CN" altLang="en-US" sz="3600" b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。</a:t>
              </a:r>
              <a:endParaRPr lang="zh-CN" altLang="en-US" sz="3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10" grpId="0"/>
      <p:bldP spid="11" grpId="0" bldLvl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-5080" y="-31115"/>
            <a:ext cx="12241530" cy="7071360"/>
            <a:chOff x="-8" y="-49"/>
            <a:chExt cx="19278" cy="11136"/>
          </a:xfrm>
        </p:grpSpPr>
        <p:pic>
          <p:nvPicPr>
            <p:cNvPr id="2" name="图片 1" descr="t019d84789f3b88037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8" y="-49"/>
              <a:ext cx="19278" cy="10915"/>
            </a:xfrm>
            <a:prstGeom prst="rect">
              <a:avLst/>
            </a:prstGeom>
          </p:spPr>
        </p:pic>
        <p:pic>
          <p:nvPicPr>
            <p:cNvPr id="4" name="图片 3" descr="t0135a2d8611c805914"/>
            <p:cNvPicPr>
              <a:picLocks noChangeAspect="1"/>
            </p:cNvPicPr>
            <p:nvPr/>
          </p:nvPicPr>
          <p:blipFill>
            <a:blip r:embed="rId2"/>
            <a:srcRect l="21978" t="18746" r="26050" b="19059"/>
            <a:stretch>
              <a:fillRect/>
            </a:stretch>
          </p:blipFill>
          <p:spPr>
            <a:xfrm>
              <a:off x="5106" y="3257"/>
              <a:ext cx="8121" cy="4005"/>
            </a:xfrm>
            <a:prstGeom prst="round2DiagRect">
              <a:avLst/>
            </a:prstGeom>
            <a:effectLst>
              <a:softEdge rad="127000"/>
            </a:effectLst>
          </p:spPr>
        </p:pic>
        <p:pic>
          <p:nvPicPr>
            <p:cNvPr id="5" name="图片 4" descr="t014163528b22ef759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8" y="7913"/>
              <a:ext cx="4307" cy="317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195" y="-27623"/>
            <a:ext cx="122650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>
          <a:xfrm>
            <a:off x="-45085" y="-27305"/>
            <a:ext cx="9883458" cy="3617913"/>
            <a:chOff x="695" y="212"/>
            <a:chExt cx="15565" cy="5698"/>
          </a:xfrm>
        </p:grpSpPr>
        <p:grpSp>
          <p:nvGrpSpPr>
            <p:cNvPr id="16" name="组合 15"/>
            <p:cNvGrpSpPr/>
            <p:nvPr/>
          </p:nvGrpSpPr>
          <p:grpSpPr bwMode="auto">
            <a:xfrm>
              <a:off x="1241" y="212"/>
              <a:ext cx="15019" cy="5698"/>
              <a:chOff x="1127448" y="764704"/>
              <a:chExt cx="9536323" cy="3617640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7448" y="764704"/>
                <a:ext cx="2668750" cy="3617640"/>
              </a:xfrm>
              <a:prstGeom prst="rect">
                <a:avLst/>
              </a:prstGeom>
              <a:effectLst>
                <a:softEdge rad="31750"/>
              </a:effectLst>
            </p:spPr>
          </p:pic>
          <p:sp>
            <p:nvSpPr>
              <p:cNvPr id="15" name="圆角矩形标注 14"/>
              <p:cNvSpPr/>
              <p:nvPr/>
            </p:nvSpPr>
            <p:spPr>
              <a:xfrm>
                <a:off x="3432319" y="1402196"/>
                <a:ext cx="7231452" cy="719401"/>
              </a:xfrm>
              <a:prstGeom prst="wedgeRoundRectCallout">
                <a:avLst>
                  <a:gd name="adj1" fmla="val -58545"/>
                  <a:gd name="adj2" fmla="val 24083"/>
                  <a:gd name="adj3" fmla="val 16667"/>
                </a:avLst>
              </a:prstGeom>
              <a:solidFill>
                <a:srgbClr val="B0DD7F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谁控制了</a:t>
                </a:r>
                <a:r>
                  <a:rPr lang="zh-CN" altLang="en-US" sz="3600" b="1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海洋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，谁就控制了世界。</a:t>
                </a:r>
                <a:endParaRPr lang="zh-CN" altLang="en-US" sz="3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695" y="889"/>
              <a:ext cx="306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latin typeface="迷你简行楷碑"/>
                  <a:ea typeface="迷你简行楷碑"/>
                  <a:cs typeface="迷你简行楷碑"/>
                </a:rPr>
                <a:t>西塞罗</a:t>
              </a:r>
              <a:endParaRPr lang="zh-CN" altLang="en-US" sz="2800">
                <a:latin typeface="迷你简行楷碑"/>
                <a:ea typeface="迷你简行楷碑"/>
                <a:cs typeface="迷你简行楷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9855" y="4058285"/>
            <a:ext cx="10029190" cy="2601595"/>
            <a:chOff x="198" y="5420"/>
            <a:chExt cx="15794" cy="4097"/>
          </a:xfrm>
        </p:grpSpPr>
        <p:pic>
          <p:nvPicPr>
            <p:cNvPr id="30725" name="图片 16"/>
            <p:cNvPicPr>
              <a:picLocks noChangeAspect="1"/>
            </p:cNvPicPr>
            <p:nvPr/>
          </p:nvPicPr>
          <p:blipFill>
            <a:blip r:embed="rId3"/>
            <a:srcRect l="12201" t="861" r="15981"/>
            <a:stretch>
              <a:fillRect/>
            </a:stretch>
          </p:blipFill>
          <p:spPr bwMode="auto">
            <a:xfrm>
              <a:off x="198" y="5420"/>
              <a:ext cx="2968" cy="409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标注 3"/>
            <p:cNvSpPr/>
            <p:nvPr/>
          </p:nvSpPr>
          <p:spPr>
            <a:xfrm>
              <a:off x="3949" y="6860"/>
              <a:ext cx="12043" cy="1889"/>
            </a:xfrm>
            <a:prstGeom prst="wedgeRectCallout">
              <a:avLst>
                <a:gd name="adj1" fmla="val -59445"/>
                <a:gd name="adj2" fmla="val 41686"/>
              </a:avLst>
            </a:prstGeom>
            <a:solidFill>
              <a:srgbClr val="B0DD7E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0" y="6861"/>
              <a:ext cx="11862" cy="188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p>
              <a:r>
                <a:rPr lang="zh-CN" altLang="zh-CN" sz="3600" b="1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在血与火的</a:t>
              </a:r>
              <a:r>
                <a:rPr lang="zh-CN" altLang="zh-CN" sz="3600" b="1">
                  <a:solidFill>
                    <a:srgbClr val="FFFF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海洋</a:t>
              </a:r>
              <a:r>
                <a:rPr lang="zh-CN" altLang="zh-CN" sz="3600" b="1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发展史上，海权与国家的安危、荣辱、兴衰系于一身。</a:t>
              </a:r>
              <a:endParaRPr lang="zh-CN" altLang="zh-CN" sz="3600" b="1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70530" y="1231900"/>
            <a:ext cx="9094470" cy="3209290"/>
            <a:chOff x="4678" y="1940"/>
            <a:chExt cx="14322" cy="5054"/>
          </a:xfrm>
        </p:grpSpPr>
        <p:pic>
          <p:nvPicPr>
            <p:cNvPr id="6" name="图片 5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8" y="1940"/>
              <a:ext cx="14322" cy="505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2883" y="4870"/>
              <a:ext cx="221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海洋</a:t>
              </a:r>
              <a:endParaRPr lang="zh-CN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475085" y="1384935"/>
            <a:ext cx="597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戚继光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 rot="0">
            <a:off x="2970530" y="1216025"/>
            <a:ext cx="9094470" cy="3209925"/>
            <a:chOff x="4678" y="1940"/>
            <a:chExt cx="14322" cy="5055"/>
          </a:xfrm>
        </p:grpSpPr>
        <p:pic>
          <p:nvPicPr>
            <p:cNvPr id="14" name="图片 13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8" y="1940"/>
              <a:ext cx="14322" cy="505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2883" y="4870"/>
              <a:ext cx="221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海洋</a:t>
              </a:r>
              <a:endPara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imgsa.baidu.com/timg?image&amp;quality=80&amp;size=b9999_10000&amp;sec=1522210824211&amp;di=93caeb2a7c07bf4fef43666cedee85a3&amp;imgtype=0&amp;src=http%3A%2F%2Fs1.cdn.deahu.com%2Fjingyan%2Fimage_cluster%2F2015-03-07%2F13%2F5549507_284D7173E1E6DEE9D1B0FB6FAA8872D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4445"/>
            <a:ext cx="12192000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矩形 6"/>
          <p:cNvSpPr>
            <a:spLocks noChangeArrowheads="1"/>
          </p:cNvSpPr>
          <p:nvPr/>
        </p:nvSpPr>
        <p:spPr bwMode="auto">
          <a:xfrm>
            <a:off x="0" y="4916170"/>
            <a:ext cx="12192000" cy="19558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文本框 8"/>
          <p:cNvSpPr txBox="1">
            <a:spLocks noChangeArrowheads="1"/>
          </p:cNvSpPr>
          <p:nvPr/>
        </p:nvSpPr>
        <p:spPr bwMode="auto">
          <a:xfrm>
            <a:off x="0" y="158559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8"/>
          <p:cNvSpPr/>
          <p:nvPr/>
        </p:nvSpPr>
        <p:spPr bwMode="auto">
          <a:xfrm>
            <a:off x="428625" y="4912995"/>
            <a:ext cx="2082800" cy="976313"/>
          </a:xfrm>
          <a:custGeom>
            <a:avLst/>
            <a:gdLst>
              <a:gd name="T0" fmla="*/ 1376187 w 2083287"/>
              <a:gd name="T1" fmla="*/ 0 h 976698"/>
              <a:gd name="T2" fmla="*/ 2079880 w 2083287"/>
              <a:gd name="T3" fmla="*/ 0 h 976698"/>
              <a:gd name="T4" fmla="*/ 2060732 w 2083287"/>
              <a:gd name="T5" fmla="*/ 197901 h 976698"/>
              <a:gd name="T6" fmla="*/ 1738045 w 2083287"/>
              <a:gd name="T7" fmla="*/ 710027 h 976698"/>
              <a:gd name="T8" fmla="*/ 820536 w 2083287"/>
              <a:gd name="T9" fmla="*/ 974006 h 976698"/>
              <a:gd name="T10" fmla="*/ 0 w 2083287"/>
              <a:gd name="T11" fmla="*/ 805826 h 976698"/>
              <a:gd name="T12" fmla="*/ 0 w 2083287"/>
              <a:gd name="T13" fmla="*/ 199095 h 976698"/>
              <a:gd name="T14" fmla="*/ 771517 w 2083287"/>
              <a:gd name="T15" fmla="*/ 446048 h 976698"/>
              <a:gd name="T16" fmla="*/ 1214822 w 2083287"/>
              <a:gd name="T17" fmla="*/ 322574 h 976698"/>
              <a:gd name="T18" fmla="*/ 1368672 w 2083287"/>
              <a:gd name="T19" fmla="*/ 78684 h 976698"/>
              <a:gd name="T20" fmla="*/ 1376187 w 2083287"/>
              <a:gd name="T21" fmla="*/ 0 h 9766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83287" h="976698">
                <a:moveTo>
                  <a:pt x="1378441" y="0"/>
                </a:moveTo>
                <a:lnTo>
                  <a:pt x="2083287" y="0"/>
                </a:lnTo>
                <a:lnTo>
                  <a:pt x="2064107" y="198447"/>
                </a:lnTo>
                <a:cubicBezTo>
                  <a:pt x="2021012" y="408454"/>
                  <a:pt x="1913273" y="579634"/>
                  <a:pt x="1740892" y="711989"/>
                </a:cubicBezTo>
                <a:cubicBezTo>
                  <a:pt x="1511050" y="888462"/>
                  <a:pt x="1204713" y="976698"/>
                  <a:pt x="821880" y="976698"/>
                </a:cubicBezTo>
                <a:cubicBezTo>
                  <a:pt x="481743" y="976698"/>
                  <a:pt x="207783" y="920483"/>
                  <a:pt x="0" y="808053"/>
                </a:cubicBezTo>
                <a:lnTo>
                  <a:pt x="0" y="199648"/>
                </a:lnTo>
                <a:cubicBezTo>
                  <a:pt x="220592" y="364736"/>
                  <a:pt x="478185" y="447280"/>
                  <a:pt x="772781" y="447280"/>
                </a:cubicBezTo>
                <a:cubicBezTo>
                  <a:pt x="959216" y="447280"/>
                  <a:pt x="1107226" y="406008"/>
                  <a:pt x="1216810" y="323464"/>
                </a:cubicBezTo>
                <a:cubicBezTo>
                  <a:pt x="1298998" y="261556"/>
                  <a:pt x="1350365" y="180035"/>
                  <a:pt x="1370912" y="78901"/>
                </a:cubicBezTo>
                <a:lnTo>
                  <a:pt x="13784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" name="图片 29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20" y="6368415"/>
            <a:ext cx="4097655" cy="521335"/>
          </a:xfrm>
          <a:prstGeom prst="rect">
            <a:avLst/>
          </a:prstGeom>
        </p:spPr>
      </p:pic>
      <p:pic>
        <p:nvPicPr>
          <p:cNvPr id="31" name="图片 30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2565" y="6368415"/>
            <a:ext cx="4097655" cy="521335"/>
          </a:xfrm>
          <a:prstGeom prst="rect">
            <a:avLst/>
          </a:prstGeom>
        </p:spPr>
      </p:pic>
      <p:pic>
        <p:nvPicPr>
          <p:cNvPr id="32" name="图片 31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2920" y="6368415"/>
            <a:ext cx="4097655" cy="521335"/>
          </a:xfrm>
          <a:prstGeom prst="rect">
            <a:avLst/>
          </a:prstGeom>
        </p:spPr>
      </p:pic>
      <p:sp>
        <p:nvSpPr>
          <p:cNvPr id="21509" name="文本框 12"/>
          <p:cNvSpPr txBox="1">
            <a:spLocks noChangeArrowheads="1"/>
          </p:cNvSpPr>
          <p:nvPr/>
        </p:nvSpPr>
        <p:spPr bwMode="auto">
          <a:xfrm>
            <a:off x="2865120" y="5311775"/>
            <a:ext cx="77927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葡萄牙攫取在澳门的居住权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/>
          <p:nvPr/>
        </p:nvGrpSpPr>
        <p:grpSpPr bwMode="auto">
          <a:xfrm>
            <a:off x="3105150" y="3789363"/>
            <a:ext cx="5078413" cy="2843212"/>
            <a:chOff x="3105893" y="4005064"/>
            <a:chExt cx="5078339" cy="2843343"/>
          </a:xfrm>
        </p:grpSpPr>
        <p:grpSp>
          <p:nvGrpSpPr>
            <p:cNvPr id="58378" name="组合 5"/>
            <p:cNvGrpSpPr/>
            <p:nvPr/>
          </p:nvGrpSpPr>
          <p:grpSpPr bwMode="auto">
            <a:xfrm>
              <a:off x="3105893" y="4005064"/>
              <a:ext cx="4286251" cy="2843343"/>
              <a:chOff x="4083817" y="3208083"/>
              <a:chExt cx="4286251" cy="2843343"/>
            </a:xfrm>
          </p:grpSpPr>
          <p:pic>
            <p:nvPicPr>
              <p:cNvPr id="58382" name="图片 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83818" y="3212976"/>
                <a:ext cx="4286250" cy="283845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4083817" y="3208083"/>
                <a:ext cx="4286188" cy="5302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latin typeface="迷你简行楷碑" panose="020B0602010101010101" pitchFamily="33" charset="-122"/>
                    <a:ea typeface="迷你简行楷碑" panose="020B0602010101010101" pitchFamily="33" charset="-122"/>
                  </a:rPr>
                  <a:t>1553</a:t>
                </a:r>
                <a:r>
                  <a:rPr lang="zh-CN" altLang="en-US" sz="2800" b="1" dirty="0">
                    <a:latin typeface="迷你简行楷碑" panose="020B0602010101010101" pitchFamily="33" charset="-122"/>
                    <a:ea typeface="迷你简行楷碑" panose="020B0602010101010101" pitchFamily="33" charset="-122"/>
                  </a:rPr>
                  <a:t>年，葡萄牙入侵澳门</a:t>
                </a:r>
                <a:endParaRPr lang="zh-CN" altLang="en-US" sz="2800" b="1" dirty="0">
                  <a:latin typeface="迷你简行楷碑" panose="020B0602010101010101" pitchFamily="33" charset="-122"/>
                  <a:ea typeface="迷你简行楷碑" panose="020B0602010101010101" pitchFamily="33" charset="-122"/>
                </a:endParaRPr>
              </a:p>
            </p:txBody>
          </p:sp>
        </p:grpSp>
        <p:grpSp>
          <p:nvGrpSpPr>
            <p:cNvPr id="58379" name="组合 14"/>
            <p:cNvGrpSpPr/>
            <p:nvPr/>
          </p:nvGrpSpPr>
          <p:grpSpPr bwMode="auto">
            <a:xfrm>
              <a:off x="7392144" y="4005064"/>
              <a:ext cx="792088" cy="2829980"/>
              <a:chOff x="-600744" y="99618"/>
              <a:chExt cx="792088" cy="1889222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-600807" y="99618"/>
                <a:ext cx="0" cy="1889664"/>
              </a:xfrm>
              <a:prstGeom prst="line">
                <a:avLst/>
              </a:prstGeom>
              <a:ln w="57150">
                <a:solidFill>
                  <a:srgbClr val="CD1F06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-600807" y="1542037"/>
                <a:ext cx="792151" cy="0"/>
              </a:xfrm>
              <a:prstGeom prst="line">
                <a:avLst/>
              </a:prstGeom>
              <a:ln w="57150">
                <a:solidFill>
                  <a:srgbClr val="CD1F06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/>
          <p:cNvSpPr txBox="1"/>
          <p:nvPr/>
        </p:nvSpPr>
        <p:spPr>
          <a:xfrm>
            <a:off x="191770" y="1035685"/>
            <a:ext cx="11633835" cy="1753235"/>
          </a:xfrm>
          <a:prstGeom prst="rect">
            <a:avLst/>
          </a:prstGeom>
          <a:solidFill>
            <a:schemeClr val="bg1">
              <a:alpha val="49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3600" b="1" dirty="0" smtClean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1553</a:t>
            </a:r>
            <a:r>
              <a:rPr lang="zh-CN" altLang="en-US" sz="3600" b="1" dirty="0" smtClean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年，葡萄牙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殖民者</a:t>
            </a:r>
            <a:r>
              <a:rPr lang="zh-CN" altLang="en-US" sz="36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攫取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了在我国广东</a:t>
            </a:r>
            <a:r>
              <a:rPr lang="zh-CN" altLang="en-US" sz="36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澳门的居住权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1999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12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日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中国政府恢复对澳门行使</a:t>
            </a:r>
            <a:r>
              <a:rPr lang="zh-CN" altLang="en-US" sz="3600" b="1" dirty="0">
                <a:solidFill>
                  <a:srgbClr val="136EC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  <a:hlinkClick r:id="rId3"/>
              </a:rPr>
              <a:t>主权</a:t>
            </a:r>
            <a:r>
              <a:rPr lang="zh-CN" altLang="en-US" sz="36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  <a:hlinkClick r:id="rId3"/>
              </a:rPr>
              <a:t>。</a:t>
            </a:r>
            <a:endParaRPr lang="zh-CN" altLang="en-US" sz="3600" b="1" u="sng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  <a:hlinkClick r:id="rId3"/>
            </a:endParaRPr>
          </a:p>
        </p:txBody>
      </p:sp>
      <p:pic>
        <p:nvPicPr>
          <p:cNvPr id="2" name="七子之歌-澳门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9155" y="347091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7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25" y="4221163"/>
            <a:ext cx="443071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9473" r="10204"/>
          <a:stretch>
            <a:fillRect/>
          </a:stretch>
        </p:blipFill>
        <p:spPr bwMode="auto">
          <a:xfrm>
            <a:off x="4448175" y="4216400"/>
            <a:ext cx="35575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6075" y="4210050"/>
            <a:ext cx="4225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4294823" y="6338570"/>
            <a:ext cx="4103687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菲律宾、越南觊觎南海</a:t>
            </a:r>
            <a:endParaRPr lang="zh-CN" altLang="en-US" sz="2800" dirty="0"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75600" y="4221163"/>
            <a:ext cx="4233863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美国向台湾出售武器，阻止台湾回归</a:t>
            </a:r>
            <a:endParaRPr lang="zh-CN" altLang="en-US" sz="2800" dirty="0"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pic>
        <p:nvPicPr>
          <p:cNvPr id="59398" name="图片 5"/>
          <p:cNvPicPr>
            <a:picLocks noChangeAspect="1"/>
          </p:cNvPicPr>
          <p:nvPr/>
        </p:nvPicPr>
        <p:blipFill>
          <a:blip r:embed="rId4"/>
          <a:srcRect t="19160"/>
          <a:stretch>
            <a:fillRect/>
          </a:stretch>
        </p:blipFill>
        <p:spPr bwMode="auto">
          <a:xfrm>
            <a:off x="0" y="1046163"/>
            <a:ext cx="59515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-17463" y="3625850"/>
            <a:ext cx="5969001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清末鸦片战争、八国联军侵华</a:t>
            </a:r>
            <a:endParaRPr lang="zh-CN" altLang="en-US" sz="2800" dirty="0"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t="18033" b="9621"/>
          <a:stretch>
            <a:fillRect/>
          </a:stretch>
        </p:blipFill>
        <p:spPr bwMode="auto">
          <a:xfrm>
            <a:off x="5969000" y="1058863"/>
            <a:ext cx="6223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5986463" y="3625850"/>
            <a:ext cx="622300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迷你简行楷碑" panose="020B0602010101010101" pitchFamily="33" charset="-122"/>
                <a:ea typeface="迷你简行楷碑" panose="020B0602010101010101" pitchFamily="33" charset="-122"/>
              </a:rPr>
              <a:t>日本对中国的践踏</a:t>
            </a:r>
            <a:endParaRPr lang="zh-CN" altLang="en-US" sz="2800" dirty="0">
              <a:latin typeface="迷你简行楷碑" panose="020B0602010101010101" pitchFamily="33" charset="-122"/>
              <a:ea typeface="迷你简行楷碑" panose="020B0602010101010101" pitchFamily="33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7620" y="975360"/>
            <a:ext cx="12217400" cy="588518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27000" y="865505"/>
            <a:ext cx="12200255" cy="3344545"/>
            <a:chOff x="444" y="854"/>
            <a:chExt cx="19213" cy="52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" y="854"/>
              <a:ext cx="4549" cy="5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770" y="2293"/>
              <a:ext cx="14887" cy="3005"/>
              <a:chOff x="4770" y="2293"/>
              <a:chExt cx="14887" cy="3005"/>
            </a:xfrm>
          </p:grpSpPr>
          <p:sp>
            <p:nvSpPr>
              <p:cNvPr id="15" name="圆角矩形标注 14"/>
              <p:cNvSpPr/>
              <p:nvPr/>
            </p:nvSpPr>
            <p:spPr>
              <a:xfrm>
                <a:off x="4993" y="2293"/>
                <a:ext cx="14415" cy="3005"/>
              </a:xfrm>
              <a:prstGeom prst="wedgeRoundRectCallout">
                <a:avLst>
                  <a:gd name="adj1" fmla="val -59697"/>
                  <a:gd name="adj2" fmla="val 564"/>
                  <a:gd name="adj3" fmla="val 16667"/>
                </a:avLst>
              </a:prstGeom>
              <a:solidFill>
                <a:srgbClr val="9999FF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770" y="2415"/>
                <a:ext cx="14887" cy="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600">
                    <a:latin typeface="黑体" panose="02010609060101010101" pitchFamily="49" charset="-122"/>
                    <a:ea typeface="黑体" panose="02010609060101010101" pitchFamily="49" charset="-122"/>
                  </a:rPr>
                  <a:t>中国的海洋权益面临日益严重的挑战，经略海洋、推动海洋强国建设乃当务之急。海洋必然在实现中国梦的征程中扮演最</a:t>
                </a:r>
                <a:r>
                  <a:rPr lang="zh-CN" altLang="en-US" sz="3600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核心</a:t>
                </a:r>
                <a:r>
                  <a:rPr lang="zh-CN" altLang="en-US" sz="3600">
                    <a:latin typeface="黑体" panose="02010609060101010101" pitchFamily="49" charset="-122"/>
                    <a:ea typeface="黑体" panose="02010609060101010101" pitchFamily="49" charset="-122"/>
                  </a:rPr>
                  <a:t>的作用。</a:t>
                </a:r>
                <a:endParaRPr lang="zh-CN" altLang="en-US" sz="36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8" name="圆角矩形 17"/>
          <p:cNvSpPr/>
          <p:nvPr/>
        </p:nvSpPr>
        <p:spPr>
          <a:xfrm>
            <a:off x="127000" y="3211830"/>
            <a:ext cx="3680460" cy="935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chemeClr val="tx1"/>
                </a:solidFill>
              </a:rPr>
              <a:t>发展海洋经济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966075" y="4650105"/>
            <a:ext cx="3680460" cy="935990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维护海洋权益</a:t>
            </a:r>
            <a:endParaRPr lang="zh-CN" altLang="en-US" sz="4000" b="1"/>
          </a:p>
        </p:txBody>
      </p:sp>
      <p:sp>
        <p:nvSpPr>
          <p:cNvPr id="20" name="圆角矩形 19"/>
          <p:cNvSpPr/>
          <p:nvPr/>
        </p:nvSpPr>
        <p:spPr>
          <a:xfrm>
            <a:off x="1603375" y="4650105"/>
            <a:ext cx="3680460" cy="9359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增强海军实力</a:t>
            </a:r>
            <a:endParaRPr lang="zh-CN" altLang="en-US" sz="4000" b="1"/>
          </a:p>
        </p:txBody>
      </p:sp>
      <p:sp>
        <p:nvSpPr>
          <p:cNvPr id="21" name="圆角矩形 20"/>
          <p:cNvSpPr/>
          <p:nvPr/>
        </p:nvSpPr>
        <p:spPr>
          <a:xfrm>
            <a:off x="5751830" y="3285490"/>
            <a:ext cx="3680460" cy="935990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维护国家统一</a:t>
            </a:r>
            <a:endParaRPr lang="zh-CN" altLang="en-US" sz="4000" b="1"/>
          </a:p>
        </p:txBody>
      </p:sp>
      <p:sp>
        <p:nvSpPr>
          <p:cNvPr id="22" name="圆角矩形 21"/>
          <p:cNvSpPr/>
          <p:nvPr/>
        </p:nvSpPr>
        <p:spPr>
          <a:xfrm>
            <a:off x="4295140" y="5748655"/>
            <a:ext cx="4270375" cy="93599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chemeClr val="tx1"/>
                </a:solidFill>
              </a:rPr>
              <a:t>建设海洋信息化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2164080" y="1186815"/>
            <a:ext cx="9287510" cy="1845310"/>
          </a:xfrm>
          <a:prstGeom prst="rect">
            <a:avLst/>
          </a:prstGeom>
          <a:solidFill>
            <a:srgbClr val="FF0000"/>
          </a:solidFill>
          <a:ln w="76200" cap="rnd" cmpd="sng">
            <a:solidFill>
              <a:srgbClr val="00FF00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4800" b="1" dirty="0">
                <a:solidFill>
                  <a:srgbClr val="FFFF00"/>
                </a:solidFill>
                <a:latin typeface="Franklin Gothic Book" panose="020B0503020102020204" pitchFamily="34" charset="0"/>
                <a:ea typeface="隶书" panose="02010509060101010101" charset="-122"/>
              </a:rPr>
              <a:t>海衰国则衰，海兴国则</a:t>
            </a:r>
            <a:r>
              <a:rPr lang="zh-CN" altLang="en-US" sz="4800" b="1" dirty="0">
                <a:solidFill>
                  <a:schemeClr val="tx1"/>
                </a:solidFill>
                <a:latin typeface="Franklin Gothic Book" panose="020B0503020102020204" pitchFamily="34" charset="0"/>
                <a:ea typeface="隶书" panose="02010509060101010101" charset="-122"/>
              </a:rPr>
              <a:t>兴</a:t>
            </a:r>
            <a:r>
              <a:rPr lang="zh-CN" altLang="en-US" sz="3200" b="1" dirty="0">
                <a:solidFill>
                  <a:schemeClr val="bg1"/>
                </a:solidFill>
                <a:latin typeface="Franklin Gothic Book" panose="020B0503020102020204" pitchFamily="34" charset="0"/>
                <a:ea typeface="隶书" panose="02010509060101010101" charset="-122"/>
              </a:rPr>
              <a:t>（</a:t>
            </a:r>
            <a:r>
              <a:rPr lang="zh-CN" altLang="en-US" sz="4800" b="1" dirty="0">
                <a:solidFill>
                  <a:srgbClr val="0070C0"/>
                </a:solidFill>
                <a:latin typeface="Franklin Gothic Book" panose="020B0503020102020204" pitchFamily="34" charset="0"/>
                <a:ea typeface="隶书" panose="02010509060101010101" charset="-122"/>
              </a:rPr>
              <a:t>建设：</a:t>
            </a:r>
            <a:r>
              <a:rPr lang="zh-CN" altLang="en-US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隶书" panose="02010509060101010101" charset="-122"/>
              </a:rPr>
              <a:t>经济、政治、军事、外交等方面）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  <a:ea typeface="隶书" panose="020105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8" grpId="0" bldLvl="0" animBg="1"/>
      <p:bldP spid="19" grpId="0" bldLvl="0" animBg="1"/>
      <p:bldP spid="21" grpId="0" bldLvl="0" animBg="1"/>
      <p:bldP spid="20" grpId="0" bldLvl="0" animBg="1"/>
      <p:bldP spid="22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" y="-57308"/>
            <a:ext cx="3300414" cy="985838"/>
          </a:xfrm>
          <a:prstGeom prst="rect">
            <a:avLst/>
          </a:prstGeom>
        </p:spPr>
      </p:pic>
      <p:pic>
        <p:nvPicPr>
          <p:cNvPr id="21506" name="Picture 2" descr="http://www.epinv.com/ep-font/shufa/cache/13/13ba59d23410328df59d2e86d0b9e1ec_www.epinv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0" y="78423"/>
            <a:ext cx="2571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diyiziti.com/Res/Images/Temp/398/0704be8c2d7d4bf395ea44ff107334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76" y="929260"/>
            <a:ext cx="7743915" cy="16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epinv.com/ep-font/shufa/cache/42/4235ed7c8b5a323a050fdaa5ed56ef57_www.epinv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99" y="1164962"/>
            <a:ext cx="4052093" cy="9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87496" y="2905834"/>
            <a:ext cx="1511300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zh-CN" altLang="en-US" sz="3600" b="1" dirty="0"/>
              <a:t>友好</a:t>
            </a:r>
            <a:endParaRPr lang="zh-CN" altLang="en-US" sz="3600" b="1" dirty="0"/>
          </a:p>
          <a:p>
            <a:pPr algn="ctr"/>
            <a:r>
              <a:rPr lang="zh-CN" altLang="en-US" sz="3600" b="1" dirty="0"/>
              <a:t>交 往</a:t>
            </a:r>
            <a:endParaRPr lang="zh-CN" altLang="en-US" sz="3600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715587" y="2905834"/>
            <a:ext cx="1366838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zh-CN" altLang="en-US" sz="3600" b="1" dirty="0"/>
              <a:t>战争</a:t>
            </a:r>
            <a:endParaRPr lang="en-US" altLang="zh-CN" sz="3600" b="1" dirty="0"/>
          </a:p>
          <a:p>
            <a:pPr algn="ctr"/>
            <a:r>
              <a:rPr lang="zh-CN" altLang="en-US" sz="3600" b="1" dirty="0"/>
              <a:t>冲突</a:t>
            </a:r>
            <a:endParaRPr lang="zh-CN" altLang="en-US" sz="3600" b="1" dirty="0"/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3057174" y="2023683"/>
            <a:ext cx="389129" cy="793750"/>
          </a:xfrm>
          <a:prstGeom prst="downArrow">
            <a:avLst>
              <a:gd name="adj1" fmla="val 50000"/>
              <a:gd name="adj2" fmla="val 13703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 sz="1800" b="1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038476" y="4399329"/>
            <a:ext cx="425847" cy="1082675"/>
          </a:xfrm>
          <a:prstGeom prst="downArrow">
            <a:avLst>
              <a:gd name="adj1" fmla="val 50000"/>
              <a:gd name="adj2" fmla="val 150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 sz="1800" b="1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37447" y="5482004"/>
            <a:ext cx="2665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国力强盛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211125" y="4334559"/>
            <a:ext cx="459581" cy="1147724"/>
          </a:xfrm>
          <a:prstGeom prst="downArrow">
            <a:avLst>
              <a:gd name="adj1" fmla="val 50000"/>
              <a:gd name="adj2" fmla="val 1488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 sz="1800" b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354430" y="5482171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国力衰落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8211344" y="1960391"/>
            <a:ext cx="375325" cy="921145"/>
          </a:xfrm>
          <a:prstGeom prst="downArrow">
            <a:avLst>
              <a:gd name="adj1" fmla="val 50000"/>
              <a:gd name="adj2" fmla="val 1370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 sz="1800" b="1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61240" y="1464309"/>
            <a:ext cx="861774" cy="434597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  <a:ea typeface="黑体" panose="02010609060101010101" pitchFamily="49" charset="-122"/>
              </a:rPr>
              <a:t>明朝的对外关系</a:t>
            </a:r>
            <a:endParaRPr lang="zh-CN" altLang="en-US" sz="4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550344" y="2997200"/>
            <a:ext cx="936625" cy="865188"/>
          </a:xfrm>
          <a:prstGeom prst="leftArrow">
            <a:avLst>
              <a:gd name="adj1" fmla="val 50000"/>
              <a:gd name="adj2" fmla="val 270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452938" y="2997200"/>
            <a:ext cx="1008062" cy="863600"/>
          </a:xfrm>
          <a:prstGeom prst="rightArrow">
            <a:avLst>
              <a:gd name="adj1" fmla="val 50000"/>
              <a:gd name="adj2" fmla="val 291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9897210" y="2737708"/>
            <a:ext cx="1723869" cy="13849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葡萄牙攫取在澳门的居住权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10529410" y="4334793"/>
            <a:ext cx="459581" cy="1147724"/>
          </a:xfrm>
          <a:prstGeom prst="downArrow">
            <a:avLst>
              <a:gd name="adj1" fmla="val 50000"/>
              <a:gd name="adj2" fmla="val 1488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 sz="1800" b="1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9714625" y="5482210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国力衰落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2899410" y="6123305"/>
            <a:ext cx="7278370" cy="762000"/>
          </a:xfrm>
          <a:prstGeom prst="flowChartAlternateProcess">
            <a:avLst/>
          </a:prstGeom>
          <a:solidFill>
            <a:schemeClr val="accent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国家实力决定外交关系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 bldLvl="0" animBg="1"/>
      <p:bldP spid="12" grpId="0"/>
      <p:bldP spid="13" grpId="0" bldLvl="0" animBg="1"/>
      <p:bldP spid="16" grpId="0" bldLvl="0" animBg="1"/>
      <p:bldP spid="17" grpId="0" bldLvl="0" animBg="1"/>
      <p:bldP spid="19" grpId="0" bldLvl="0" animBg="1"/>
      <p:bldP spid="20" grpId="0"/>
      <p:bldP spid="1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副标题 4"/>
          <p:cNvSpPr>
            <a:spLocks noGrp="1" noRot="1"/>
          </p:cNvSpPr>
          <p:nvPr/>
        </p:nvSpPr>
        <p:spPr>
          <a:xfrm>
            <a:off x="1919288" y="3068638"/>
            <a:ext cx="8350250" cy="17145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-4572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-9144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13716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-18288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zh-CN" altLang="en-US" sz="2400" strike="noStrike" noProof="1">
              <a:solidFill>
                <a:srgbClr val="000000"/>
              </a:solidFill>
              <a:uFillTx/>
            </a:endParaRPr>
          </a:p>
        </p:txBody>
      </p:sp>
      <p:sp>
        <p:nvSpPr>
          <p:cNvPr id="64513" name="矩形 3"/>
          <p:cNvSpPr>
            <a:spLocks noChangeArrowheads="1"/>
          </p:cNvSpPr>
          <p:nvPr/>
        </p:nvSpPr>
        <p:spPr bwMode="auto">
          <a:xfrm>
            <a:off x="-17780" y="299085"/>
            <a:ext cx="12228195" cy="625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明朝之所以能出现郑和下西洋的壮举，最主要原因是（     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宋体" panose="02010600030101010101" pitchFamily="2" charset="-122"/>
              </a:rPr>
              <a:t>明朝前期国力强盛  </a:t>
            </a:r>
            <a:r>
              <a:rPr lang="en-US" altLang="zh-CN" sz="2800" b="1" dirty="0"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宋体" panose="02010600030101010101" pitchFamily="2" charset="-122"/>
              </a:rPr>
              <a:t>造船技术高超  </a:t>
            </a:r>
            <a:r>
              <a:rPr lang="en-US" altLang="zh-CN" sz="2800" b="1" dirty="0"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宋体" panose="02010600030101010101" pitchFamily="2" charset="-122"/>
              </a:rPr>
              <a:t>指南针用于航海 </a:t>
            </a:r>
            <a:r>
              <a:rPr lang="en-US" altLang="zh-CN" sz="2800" b="1" dirty="0"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宋体" panose="02010600030101010101" pitchFamily="2" charset="-122"/>
              </a:rPr>
              <a:t>海上交通发达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童谣见证历史。明朝时，儿歌“倭倭来，不要慌，我有戚爷来抵挡”  所赞颂的是（    ）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宋体" panose="02010600030101010101" pitchFamily="2" charset="-122"/>
              </a:rPr>
              <a:t>岳飞抗金     </a:t>
            </a:r>
            <a:r>
              <a:rPr lang="en-US" altLang="zh-CN" sz="2800" b="1" dirty="0"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宋体" panose="02010600030101010101" pitchFamily="2" charset="-122"/>
              </a:rPr>
              <a:t>文天祥抗元    </a:t>
            </a:r>
            <a:r>
              <a:rPr lang="en-US" altLang="zh-CN" sz="2800" b="1" dirty="0"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宋体" panose="02010600030101010101" pitchFamily="2" charset="-122"/>
              </a:rPr>
              <a:t>戚继光抗倭     </a:t>
            </a:r>
            <a:r>
              <a:rPr lang="en-US" altLang="zh-CN" sz="2800" b="1" dirty="0"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宋体" panose="02010600030101010101" pitchFamily="2" charset="-122"/>
              </a:rPr>
              <a:t>郑成功收复台湾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zh-CN" altLang="zh-CN" sz="2800" b="1" dirty="0">
                <a:latin typeface="宋体" panose="02010600030101010101" pitchFamily="2" charset="-122"/>
              </a:rPr>
              <a:t>戚继光曾赋诗明志：</a:t>
            </a:r>
            <a:r>
              <a:rPr lang="en-US" altLang="zh-CN" sz="2800" b="1" dirty="0"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遥知夷岛浮天际，未敢忘危负年华。</a:t>
            </a:r>
            <a:r>
              <a:rPr lang="en-US" altLang="zh-CN" sz="2800" b="1" dirty="0"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其中</a:t>
            </a:r>
            <a:r>
              <a:rPr lang="en-US" altLang="zh-CN" sz="2800" b="1" dirty="0"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夷岛</a:t>
            </a:r>
            <a:r>
              <a:rPr lang="en-US" altLang="zh-CN" sz="2800" b="1" dirty="0"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指（   ）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宋体" panose="02010600030101010101" pitchFamily="2" charset="-122"/>
              </a:rPr>
              <a:t>朝鲜         </a:t>
            </a:r>
            <a:r>
              <a:rPr lang="en-US" altLang="zh-CN" sz="2800" b="1" dirty="0"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宋体" panose="02010600030101010101" pitchFamily="2" charset="-122"/>
              </a:rPr>
              <a:t>高丽          </a:t>
            </a:r>
            <a:r>
              <a:rPr lang="en-US" altLang="zh-CN" sz="2800" b="1" dirty="0"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宋体" panose="02010600030101010101" pitchFamily="2" charset="-122"/>
              </a:rPr>
              <a:t>日本           </a:t>
            </a:r>
            <a:r>
              <a:rPr lang="en-US" altLang="zh-CN" sz="2800" b="1" dirty="0"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宋体" panose="02010600030101010101" pitchFamily="2" charset="-122"/>
              </a:rPr>
              <a:t>台湾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4.1553</a:t>
            </a:r>
            <a:r>
              <a:rPr lang="zh-CN" altLang="en-US" sz="2800" b="1" dirty="0">
                <a:latin typeface="宋体" panose="02010600030101010101" pitchFamily="2" charset="-122"/>
              </a:rPr>
              <a:t>年，攫取了在我国广东澳门居住权的欧洲殖民者是（   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宋体" panose="02010600030101010101" pitchFamily="2" charset="-122"/>
              </a:rPr>
              <a:t>西班牙       </a:t>
            </a:r>
            <a:r>
              <a:rPr lang="en-US" altLang="zh-CN" sz="2800" b="1" dirty="0"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宋体" panose="02010600030101010101" pitchFamily="2" charset="-122"/>
              </a:rPr>
              <a:t>英国          </a:t>
            </a:r>
            <a:r>
              <a:rPr lang="en-US" altLang="zh-CN" sz="2800" b="1" dirty="0"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宋体" panose="02010600030101010101" pitchFamily="2" charset="-122"/>
              </a:rPr>
              <a:t>葡萄牙         </a:t>
            </a:r>
            <a:r>
              <a:rPr lang="en-US" altLang="zh-CN" sz="2800" b="1" dirty="0"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宋体" panose="02010600030101010101" pitchFamily="2" charset="-122"/>
              </a:rPr>
              <a:t>荷兰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19605" y="2067560"/>
            <a:ext cx="6048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835025" y="3914140"/>
            <a:ext cx="6553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27820" y="168275"/>
            <a:ext cx="60483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9364345" y="5384165"/>
            <a:ext cx="6553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Box 31"/>
          <p:cNvSpPr txBox="1"/>
          <p:nvPr/>
        </p:nvSpPr>
        <p:spPr>
          <a:xfrm>
            <a:off x="592063" y="2492920"/>
            <a:ext cx="10858500" cy="36702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    郑和是我国伟大的航海家。</a:t>
            </a:r>
            <a:r>
              <a:rPr lang="en-US" altLang="zh-CN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1433</a:t>
            </a: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年，明太祖派遣郑和第一次下西洋。郑和船队从南京出发</a:t>
            </a:r>
            <a:r>
              <a:rPr lang="zh-CN" altLang="en-US" sz="3200" b="1" noProof="1" smtClean="0">
                <a:latin typeface="黑体" panose="02010609060101010101" pitchFamily="49" charset="-122"/>
                <a:ea typeface="黑体" panose="02010609060101010101" pitchFamily="49" charset="-122"/>
              </a:rPr>
              <a:t>，先后</a:t>
            </a: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到达亚非三十多个国家和地区，最远</a:t>
            </a:r>
            <a:r>
              <a:rPr lang="zh-CN" altLang="en-US" sz="3200" b="1" noProof="1" smtClean="0">
                <a:latin typeface="黑体" panose="02010609060101010101" pitchFamily="49" charset="-122"/>
                <a:ea typeface="黑体" panose="02010609060101010101" pitchFamily="49" charset="-122"/>
              </a:rPr>
              <a:t>到达地中海</a:t>
            </a: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</a:rPr>
              <a:t>沿岸和非洲东海岸。郑和船上装载的物品，以丝绸和茶叶最受当地人喜爱。郑和的远航促进了中国和亚非各国的经济交流和友好关系。</a:t>
            </a:r>
            <a:endParaRPr lang="zh-CN" altLang="en-US" sz="32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73285" y="2620373"/>
            <a:ext cx="1270001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1405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952471" y="2620373"/>
            <a:ext cx="1297514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明成祖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05508" y="3404053"/>
            <a:ext cx="1297514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刘家港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852163" y="4066100"/>
            <a:ext cx="1004205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红海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754340" y="4841135"/>
            <a:ext cx="960512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瓷器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2163" y="1236983"/>
            <a:ext cx="254574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火眼金睛</a:t>
            </a:r>
            <a:endParaRPr lang="zh-CN" altLang="en-US" sz="44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 descr="dee309ab932086b68a2359ded90c42d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8940" y="53975"/>
            <a:ext cx="12841605" cy="179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9" grpId="0" bldLvl="0" animBg="1"/>
      <p:bldP spid="4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487590" y="1717358"/>
            <a:ext cx="3416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</a:rPr>
              <a:t>西汉张骞出西域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02433" y="3726911"/>
            <a:ext cx="2964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600" b="1" dirty="0">
                <a:solidFill>
                  <a:srgbClr val="0000FF"/>
                </a:solidFill>
              </a:rPr>
              <a:t>唐朝陆上丝路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02433" y="4759530"/>
            <a:ext cx="2964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600" b="1" dirty="0">
                <a:solidFill>
                  <a:srgbClr val="0000FF"/>
                </a:solidFill>
              </a:rPr>
              <a:t>唐朝海上丝路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502433" y="5719182"/>
            <a:ext cx="34014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600" b="1" dirty="0">
                <a:solidFill>
                  <a:srgbClr val="0000FF"/>
                </a:solidFill>
              </a:rPr>
              <a:t>宋元海外贸易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487590" y="2694292"/>
            <a:ext cx="3371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</a:rPr>
              <a:t>唐朝玄奘西行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252456" y="97800"/>
            <a:ext cx="7849057" cy="100726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对于远行，我们有着怎样的榜样和力量？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979070" cy="1211660"/>
          </a:xfrm>
          <a:prstGeom prst="rect">
            <a:avLst/>
          </a:prstGeom>
        </p:spPr>
      </p:pic>
      <p:pic>
        <p:nvPicPr>
          <p:cNvPr id="1034" name="Picture 10" descr="http://www.epinv.com/ep-font/shufa/cache/42/4235ed7c8b5a323a050fdaa5ed56ef57_www.epinv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" y="234721"/>
            <a:ext cx="31432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imgsa.baidu.com/timg?image&amp;quality=80&amp;size=b9999_10000&amp;sec=1522132008373&amp;di=c992b2af5dfda6ea9730fad18919dd57&amp;imgtype=0&amp;src=http%3A%2F%2Fimg1.gtimg.com%2Fcul%2Fpics%2Fhv1%2F16%2F145%2F1929%2F125470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" y="1589403"/>
            <a:ext cx="4431887" cy="22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imgsa.baidu.com/timg?image&amp;quality=80&amp;size=b9999_10000&amp;sec=1522726782&amp;di=3c624fc6016f39f727e31ef6a722dad3&amp;imgtype=jpg&amp;er=1&amp;src=http%3A%2F%2Fpic1.mofangge.com%2Fupload%2Fpapers%2F07%2F20130822%2F201308221236011243968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" y="4050077"/>
            <a:ext cx="4431887" cy="22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timgsa.baidu.com/timg?image&amp;quality=80&amp;size=b9999_10000&amp;sec=1522132158993&amp;di=db3310fc03a2043ce3fe3eee2dde63da&amp;imgtype=0&amp;src=http%3A%2F%2Fa1.att.hudong.com%2F37%2F76%2F19300001376572132025768010352_9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20" y="1104898"/>
            <a:ext cx="4257447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timgsa.baidu.com/timg?image&amp;quality=80&amp;size=b9999_10000&amp;sec=1522132260549&amp;di=48a49e7e940ceab3ba76493f0160e0d4&amp;imgtype=0&amp;src=http%3A%2F%2Fww1.sinaimg.cn%2Flarge%2Fa01473ddjw1euasi71ewoj20yi0pud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10" y="4467461"/>
            <a:ext cx="4147596" cy="22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8094345" y="3760153"/>
            <a:ext cx="37566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变化：走向海洋</a:t>
            </a:r>
            <a:endParaRPr lang="zh-CN" altLang="en-US" sz="40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3" grpId="0" bldLvl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4"/>
          <p:cNvPicPr>
            <a:picLocks noChangeAspect="1"/>
          </p:cNvPicPr>
          <p:nvPr/>
        </p:nvPicPr>
        <p:blipFill>
          <a:blip r:embed="rId1"/>
          <a:srcRect t="8176" r="5211" b="27449"/>
          <a:stretch>
            <a:fillRect/>
          </a:stretch>
        </p:blipFill>
        <p:spPr bwMode="auto">
          <a:xfrm>
            <a:off x="0" y="-69850"/>
            <a:ext cx="122174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0" y="4611688"/>
            <a:ext cx="12215813" cy="2244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/>
          </a:p>
        </p:txBody>
      </p:sp>
      <p:sp>
        <p:nvSpPr>
          <p:cNvPr id="6" name="文本框 17"/>
          <p:cNvSpPr>
            <a:spLocks noChangeArrowheads="1"/>
          </p:cNvSpPr>
          <p:nvPr/>
        </p:nvSpPr>
        <p:spPr bwMode="auto">
          <a:xfrm>
            <a:off x="142875" y="4047490"/>
            <a:ext cx="1040320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lt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第三</a:t>
            </a:r>
            <a:r>
              <a:rPr lang="zh-CN" altLang="en-US" sz="3200" dirty="0" smtClean="0">
                <a:solidFill>
                  <a:schemeClr val="lt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单元  明清时期：统一多民族国家的巩固与发展</a:t>
            </a:r>
            <a:endParaRPr lang="zh-CN" altLang="en-US" sz="28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  <a:sym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8420100" y="4237038"/>
            <a:ext cx="978853" cy="720725"/>
            <a:chOff x="4503292" y="5925704"/>
            <a:chExt cx="979450" cy="720244"/>
          </a:xfrm>
        </p:grpSpPr>
        <p:grpSp>
          <p:nvGrpSpPr>
            <p:cNvPr id="32775" name="组合 8"/>
            <p:cNvGrpSpPr/>
            <p:nvPr/>
          </p:nvGrpSpPr>
          <p:grpSpPr bwMode="auto">
            <a:xfrm>
              <a:off x="4503292" y="5926125"/>
              <a:ext cx="715716" cy="719823"/>
              <a:chOff x="1721162" y="4373847"/>
              <a:chExt cx="715716" cy="719823"/>
            </a:xfrm>
          </p:grpSpPr>
          <p:sp>
            <p:nvSpPr>
              <p:cNvPr id="14" name="Oval 28"/>
              <p:cNvSpPr/>
              <p:nvPr/>
            </p:nvSpPr>
            <p:spPr>
              <a:xfrm>
                <a:off x="1721162" y="4373426"/>
                <a:ext cx="716399" cy="7202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0">
                  <a:solidFill>
                    <a:srgbClr val="1C666E"/>
                  </a:solidFill>
                </a:endParaRPr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1892717" y="4716097"/>
                <a:ext cx="389175" cy="225274"/>
              </a:xfrm>
              <a:custGeom>
                <a:avLst/>
                <a:gdLst>
                  <a:gd name="T0" fmla="*/ 103 w 103"/>
                  <a:gd name="T1" fmla="*/ 33 h 60"/>
                  <a:gd name="T2" fmla="*/ 94 w 103"/>
                  <a:gd name="T3" fmla="*/ 10 h 60"/>
                  <a:gd name="T4" fmla="*/ 68 w 103"/>
                  <a:gd name="T5" fmla="*/ 0 h 60"/>
                  <a:gd name="T6" fmla="*/ 68 w 103"/>
                  <a:gd name="T7" fmla="*/ 0 h 60"/>
                  <a:gd name="T8" fmla="*/ 67 w 103"/>
                  <a:gd name="T9" fmla="*/ 0 h 60"/>
                  <a:gd name="T10" fmla="*/ 59 w 103"/>
                  <a:gd name="T11" fmla="*/ 38 h 60"/>
                  <a:gd name="T12" fmla="*/ 55 w 103"/>
                  <a:gd name="T13" fmla="*/ 12 h 60"/>
                  <a:gd name="T14" fmla="*/ 58 w 103"/>
                  <a:gd name="T15" fmla="*/ 6 h 60"/>
                  <a:gd name="T16" fmla="*/ 53 w 103"/>
                  <a:gd name="T17" fmla="*/ 2 h 60"/>
                  <a:gd name="T18" fmla="*/ 52 w 103"/>
                  <a:gd name="T19" fmla="*/ 2 h 60"/>
                  <a:gd name="T20" fmla="*/ 52 w 103"/>
                  <a:gd name="T21" fmla="*/ 2 h 60"/>
                  <a:gd name="T22" fmla="*/ 50 w 103"/>
                  <a:gd name="T23" fmla="*/ 2 h 60"/>
                  <a:gd name="T24" fmla="*/ 46 w 103"/>
                  <a:gd name="T25" fmla="*/ 6 h 60"/>
                  <a:gd name="T26" fmla="*/ 49 w 103"/>
                  <a:gd name="T27" fmla="*/ 12 h 60"/>
                  <a:gd name="T28" fmla="*/ 44 w 103"/>
                  <a:gd name="T29" fmla="*/ 38 h 60"/>
                  <a:gd name="T30" fmla="*/ 36 w 103"/>
                  <a:gd name="T31" fmla="*/ 0 h 60"/>
                  <a:gd name="T32" fmla="*/ 36 w 103"/>
                  <a:gd name="T33" fmla="*/ 0 h 60"/>
                  <a:gd name="T34" fmla="*/ 35 w 103"/>
                  <a:gd name="T35" fmla="*/ 0 h 60"/>
                  <a:gd name="T36" fmla="*/ 9 w 103"/>
                  <a:gd name="T37" fmla="*/ 10 h 60"/>
                  <a:gd name="T38" fmla="*/ 1 w 103"/>
                  <a:gd name="T39" fmla="*/ 33 h 60"/>
                  <a:gd name="T40" fmla="*/ 0 w 103"/>
                  <a:gd name="T41" fmla="*/ 57 h 60"/>
                  <a:gd name="T42" fmla="*/ 19 w 103"/>
                  <a:gd name="T43" fmla="*/ 59 h 60"/>
                  <a:gd name="T44" fmla="*/ 19 w 103"/>
                  <a:gd name="T45" fmla="*/ 38 h 60"/>
                  <a:gd name="T46" fmla="*/ 21 w 103"/>
                  <a:gd name="T47" fmla="*/ 30 h 60"/>
                  <a:gd name="T48" fmla="*/ 21 w 103"/>
                  <a:gd name="T49" fmla="*/ 59 h 60"/>
                  <a:gd name="T50" fmla="*/ 52 w 103"/>
                  <a:gd name="T51" fmla="*/ 60 h 60"/>
                  <a:gd name="T52" fmla="*/ 82 w 103"/>
                  <a:gd name="T53" fmla="*/ 59 h 60"/>
                  <a:gd name="T54" fmla="*/ 82 w 103"/>
                  <a:gd name="T55" fmla="*/ 30 h 60"/>
                  <a:gd name="T56" fmla="*/ 84 w 103"/>
                  <a:gd name="T57" fmla="*/ 38 h 60"/>
                  <a:gd name="T58" fmla="*/ 84 w 103"/>
                  <a:gd name="T59" fmla="*/ 59 h 60"/>
                  <a:gd name="T60" fmla="*/ 103 w 103"/>
                  <a:gd name="T61" fmla="*/ 57 h 60"/>
                  <a:gd name="T62" fmla="*/ 103 w 103"/>
                  <a:gd name="T63" fmla="*/ 3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60">
                    <a:moveTo>
                      <a:pt x="103" y="33"/>
                    </a:moveTo>
                    <a:cubicBezTo>
                      <a:pt x="101" y="17"/>
                      <a:pt x="97" y="12"/>
                      <a:pt x="94" y="10"/>
                    </a:cubicBezTo>
                    <a:cubicBezTo>
                      <a:pt x="87" y="6"/>
                      <a:pt x="73" y="2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  <a:cubicBezTo>
                      <a:pt x="67" y="5"/>
                      <a:pt x="59" y="38"/>
                      <a:pt x="59" y="38"/>
                    </a:cubicBezTo>
                    <a:cubicBezTo>
                      <a:pt x="59" y="38"/>
                      <a:pt x="55" y="12"/>
                      <a:pt x="55" y="12"/>
                    </a:cubicBezTo>
                    <a:cubicBezTo>
                      <a:pt x="55" y="12"/>
                      <a:pt x="58" y="6"/>
                      <a:pt x="58" y="6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38"/>
                      <a:pt x="37" y="5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0" y="2"/>
                      <a:pt x="16" y="6"/>
                      <a:pt x="9" y="10"/>
                    </a:cubicBezTo>
                    <a:cubicBezTo>
                      <a:pt x="7" y="12"/>
                      <a:pt x="2" y="17"/>
                      <a:pt x="1" y="33"/>
                    </a:cubicBezTo>
                    <a:cubicBezTo>
                      <a:pt x="1" y="34"/>
                      <a:pt x="1" y="47"/>
                      <a:pt x="0" y="57"/>
                    </a:cubicBezTo>
                    <a:cubicBezTo>
                      <a:pt x="7" y="58"/>
                      <a:pt x="12" y="59"/>
                      <a:pt x="19" y="59"/>
                    </a:cubicBezTo>
                    <a:cubicBezTo>
                      <a:pt x="19" y="52"/>
                      <a:pt x="19" y="41"/>
                      <a:pt x="19" y="38"/>
                    </a:cubicBezTo>
                    <a:cubicBezTo>
                      <a:pt x="19" y="35"/>
                      <a:pt x="20" y="32"/>
                      <a:pt x="21" y="30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30" y="60"/>
                      <a:pt x="42" y="60"/>
                      <a:pt x="52" y="60"/>
                    </a:cubicBezTo>
                    <a:cubicBezTo>
                      <a:pt x="62" y="60"/>
                      <a:pt x="73" y="60"/>
                      <a:pt x="82" y="5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3" y="32"/>
                      <a:pt x="84" y="35"/>
                      <a:pt x="84" y="38"/>
                    </a:cubicBezTo>
                    <a:cubicBezTo>
                      <a:pt x="84" y="41"/>
                      <a:pt x="84" y="52"/>
                      <a:pt x="84" y="59"/>
                    </a:cubicBezTo>
                    <a:cubicBezTo>
                      <a:pt x="91" y="58"/>
                      <a:pt x="97" y="58"/>
                      <a:pt x="103" y="57"/>
                    </a:cubicBezTo>
                    <a:cubicBezTo>
                      <a:pt x="103" y="47"/>
                      <a:pt x="103" y="34"/>
                      <a:pt x="1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rgbClr val="2C3637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1991202" y="4468613"/>
                <a:ext cx="196970" cy="231620"/>
              </a:xfrm>
              <a:custGeom>
                <a:avLst/>
                <a:gdLst>
                  <a:gd name="T0" fmla="*/ 4 w 52"/>
                  <a:gd name="T1" fmla="*/ 25 h 61"/>
                  <a:gd name="T2" fmla="*/ 0 w 52"/>
                  <a:gd name="T3" fmla="*/ 29 h 61"/>
                  <a:gd name="T4" fmla="*/ 5 w 52"/>
                  <a:gd name="T5" fmla="*/ 39 h 61"/>
                  <a:gd name="T6" fmla="*/ 26 w 52"/>
                  <a:gd name="T7" fmla="*/ 61 h 61"/>
                  <a:gd name="T8" fmla="*/ 47 w 52"/>
                  <a:gd name="T9" fmla="*/ 39 h 61"/>
                  <a:gd name="T10" fmla="*/ 52 w 52"/>
                  <a:gd name="T11" fmla="*/ 29 h 61"/>
                  <a:gd name="T12" fmla="*/ 48 w 52"/>
                  <a:gd name="T13" fmla="*/ 25 h 61"/>
                  <a:gd name="T14" fmla="*/ 26 w 52"/>
                  <a:gd name="T15" fmla="*/ 0 h 61"/>
                  <a:gd name="T16" fmla="*/ 4 w 52"/>
                  <a:gd name="T17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1">
                    <a:moveTo>
                      <a:pt x="4" y="25"/>
                    </a:moveTo>
                    <a:cubicBezTo>
                      <a:pt x="2" y="25"/>
                      <a:pt x="0" y="27"/>
                      <a:pt x="0" y="29"/>
                    </a:cubicBezTo>
                    <a:cubicBezTo>
                      <a:pt x="0" y="33"/>
                      <a:pt x="2" y="39"/>
                      <a:pt x="5" y="39"/>
                    </a:cubicBezTo>
                    <a:cubicBezTo>
                      <a:pt x="8" y="51"/>
                      <a:pt x="15" y="61"/>
                      <a:pt x="26" y="61"/>
                    </a:cubicBezTo>
                    <a:cubicBezTo>
                      <a:pt x="37" y="61"/>
                      <a:pt x="44" y="51"/>
                      <a:pt x="47" y="39"/>
                    </a:cubicBezTo>
                    <a:cubicBezTo>
                      <a:pt x="50" y="38"/>
                      <a:pt x="52" y="33"/>
                      <a:pt x="52" y="29"/>
                    </a:cubicBezTo>
                    <a:cubicBezTo>
                      <a:pt x="51" y="27"/>
                      <a:pt x="50" y="26"/>
                      <a:pt x="48" y="25"/>
                    </a:cubicBezTo>
                    <a:cubicBezTo>
                      <a:pt x="48" y="11"/>
                      <a:pt x="39" y="0"/>
                      <a:pt x="26" y="0"/>
                    </a:cubicBezTo>
                    <a:cubicBezTo>
                      <a:pt x="13" y="0"/>
                      <a:pt x="4" y="11"/>
                      <a:pt x="4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rgbClr val="2C3637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5219692" y="5925704"/>
              <a:ext cx="263050" cy="3934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55" tIns="34278" rIns="68555" bIns="34278">
              <a:spAutoFit/>
            </a:bodyPr>
            <a:lstStyle/>
            <a:p>
              <a:pPr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73125" y="4724400"/>
            <a:ext cx="75323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</a:rPr>
              <a:t>15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课  中国与海洋的那些事儿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</a:rPr>
              <a:t>——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3150" y="5194300"/>
            <a:ext cx="128571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14"/>
          <p:cNvSpPr txBox="1"/>
          <p:nvPr/>
        </p:nvSpPr>
        <p:spPr>
          <a:xfrm>
            <a:off x="4201160" y="427990"/>
            <a:ext cx="3570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4" descr="c:\users\administrator\appdata\roaming\360se6\User Data\temp\t01af057eabdd6f97a6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9F7F8">
                  <a:alpha val="100000"/>
                </a:srgbClr>
              </a:clrFrom>
              <a:clrTo>
                <a:srgbClr val="F9F7F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9220" y="4434840"/>
            <a:ext cx="3592195" cy="2747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文本框 1"/>
          <p:cNvSpPr txBox="1"/>
          <p:nvPr/>
        </p:nvSpPr>
        <p:spPr>
          <a:xfrm>
            <a:off x="749300" y="1689735"/>
            <a:ext cx="10694035" cy="2527935"/>
          </a:xfrm>
          <a:prstGeom prst="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1.了解郑和下西洋的航海壮举、知道戚继光抗倭斗争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2.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理解郑和下西洋的意义和戚继光抗倭的性质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3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2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矩形 16"/>
          <p:cNvSpPr>
            <a:spLocks noChangeArrowheads="1"/>
          </p:cNvSpPr>
          <p:nvPr/>
        </p:nvSpPr>
        <p:spPr bwMode="auto">
          <a:xfrm>
            <a:off x="2762250" y="4825969"/>
            <a:ext cx="80257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Arial" panose="020B0604020202020204" pitchFamily="34" charset="0"/>
              </a:rPr>
              <a:t>郑和下西洋</a:t>
            </a:r>
            <a:endParaRPr lang="en-US" sz="80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http://a2.att.hudong.com/11/50/3130054388770614848150842072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609" cy="49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文本框 8"/>
          <p:cNvSpPr txBox="1">
            <a:spLocks noChangeArrowheads="1"/>
          </p:cNvSpPr>
          <p:nvPr/>
        </p:nvSpPr>
        <p:spPr bwMode="auto">
          <a:xfrm>
            <a:off x="101600" y="1290318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20" y="6368415"/>
            <a:ext cx="4097655" cy="521335"/>
          </a:xfrm>
          <a:prstGeom prst="rect">
            <a:avLst/>
          </a:prstGeom>
        </p:spPr>
      </p:pic>
      <p:pic>
        <p:nvPicPr>
          <p:cNvPr id="31" name="图片 30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2565" y="6368415"/>
            <a:ext cx="4097655" cy="521335"/>
          </a:xfrm>
          <a:prstGeom prst="rect">
            <a:avLst/>
          </a:prstGeom>
        </p:spPr>
      </p:pic>
      <p:sp>
        <p:nvSpPr>
          <p:cNvPr id="17416" name="文本框 19"/>
          <p:cNvSpPr/>
          <p:nvPr/>
        </p:nvSpPr>
        <p:spPr bwMode="auto">
          <a:xfrm>
            <a:off x="565150" y="4613660"/>
            <a:ext cx="2063750" cy="915988"/>
          </a:xfrm>
          <a:custGeom>
            <a:avLst/>
            <a:gdLst>
              <a:gd name="T0" fmla="*/ 688223 w 2064307"/>
              <a:gd name="T1" fmla="*/ 0 h 916126"/>
              <a:gd name="T2" fmla="*/ 1376448 w 2064307"/>
              <a:gd name="T3" fmla="*/ 0 h 916126"/>
              <a:gd name="T4" fmla="*/ 1376448 w 2064307"/>
              <a:gd name="T5" fmla="*/ 367109 h 916126"/>
              <a:gd name="T6" fmla="*/ 2060411 w 2064307"/>
              <a:gd name="T7" fmla="*/ 367109 h 916126"/>
              <a:gd name="T8" fmla="*/ 2060411 w 2064307"/>
              <a:gd name="T9" fmla="*/ 915160 h 916126"/>
              <a:gd name="T10" fmla="*/ 0 w 2064307"/>
              <a:gd name="T11" fmla="*/ 915160 h 916126"/>
              <a:gd name="T12" fmla="*/ 0 w 2064307"/>
              <a:gd name="T13" fmla="*/ 367109 h 916126"/>
              <a:gd name="T14" fmla="*/ 688223 w 2064307"/>
              <a:gd name="T15" fmla="*/ 367109 h 916126"/>
              <a:gd name="T16" fmla="*/ 688223 w 2064307"/>
              <a:gd name="T17" fmla="*/ 0 h 916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307" h="916126">
                <a:moveTo>
                  <a:pt x="689525" y="0"/>
                </a:moveTo>
                <a:lnTo>
                  <a:pt x="1379051" y="0"/>
                </a:lnTo>
                <a:lnTo>
                  <a:pt x="1379051" y="367494"/>
                </a:lnTo>
                <a:lnTo>
                  <a:pt x="2064307" y="367494"/>
                </a:lnTo>
                <a:lnTo>
                  <a:pt x="2064307" y="916126"/>
                </a:lnTo>
                <a:lnTo>
                  <a:pt x="0" y="916126"/>
                </a:lnTo>
                <a:lnTo>
                  <a:pt x="0" y="367494"/>
                </a:lnTo>
                <a:lnTo>
                  <a:pt x="689525" y="367494"/>
                </a:lnTo>
                <a:lnTo>
                  <a:pt x="68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" name="图片 31" descr="c1fe9c395461c1988902afe0e378718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2920" y="6368415"/>
            <a:ext cx="4097655" cy="5213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22920" y="5723255"/>
            <a:ext cx="357759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en-US" altLang="zh-CN" sz="3600" b="1" cap="none" spc="0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1405——1433</a:t>
            </a:r>
            <a:endParaRPr lang="en-US" altLang="zh-CN" sz="3600" b="1" cap="none" spc="0" dirty="0" smtClean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extBox 7"/>
          <p:cNvSpPr txBox="1"/>
          <p:nvPr/>
        </p:nvSpPr>
        <p:spPr>
          <a:xfrm>
            <a:off x="207645" y="1896428"/>
            <a:ext cx="8056563" cy="4523105"/>
          </a:xfrm>
          <a:prstGeom prst="rect">
            <a:avLst/>
          </a:prstGeom>
          <a:noFill/>
        </p:spPr>
        <p:txBody>
          <a:bodyPr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郑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和，原姓马，小名三宝。从小就和父亲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熟悉海洋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，向往航海。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岁成为太监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14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岁被送往侍奉燕王朱棣。他知识丰富，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熟悉许多国家的历史地理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，在朱棣争夺帝位中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有勇有谋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，屡建奇功，被赐“郑”姓，世称“三保（宝）太监” 。</a:t>
            </a:r>
            <a:endParaRPr lang="zh-CN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0256" y="1447910"/>
            <a:ext cx="3407341" cy="5120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660" t="2579" r="1775" b="3352"/>
          <a:stretch>
            <a:fillRect/>
          </a:stretch>
        </p:blipFill>
        <p:spPr bwMode="auto">
          <a:xfrm>
            <a:off x="0" y="0"/>
            <a:ext cx="12288838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9575" y="4076700"/>
            <a:ext cx="1622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0" y="260350"/>
            <a:ext cx="12288838" cy="5857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明朝时期</a:t>
            </a:r>
            <a:r>
              <a:rPr lang="zh-CN" altLang="en-US" sz="2800" b="1" dirty="0" smtClean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把今太平洋</a:t>
            </a:r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文莱以西的东南亚地区及印度洋及其沿岸地区称为</a:t>
            </a:r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西洋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。</a:t>
            </a:r>
            <a:endParaRPr lang="zh-CN" altLang="en-US" sz="2800" b="1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7933" y="4508183"/>
            <a:ext cx="91519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979070" cy="1211660"/>
          </a:xfrm>
          <a:prstGeom prst="rect">
            <a:avLst/>
          </a:prstGeom>
        </p:spPr>
      </p:pic>
      <p:pic>
        <p:nvPicPr>
          <p:cNvPr id="3" name="Picture 10" descr="http://www.epinv.com/ep-font/shufa/cache/42/4235ed7c8b5a323a050fdaa5ed56ef57_www.epinv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" y="234721"/>
            <a:ext cx="31432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横卷形 3"/>
          <p:cNvSpPr/>
          <p:nvPr/>
        </p:nvSpPr>
        <p:spPr>
          <a:xfrm>
            <a:off x="4172333" y="250190"/>
            <a:ext cx="7774420" cy="130475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郑和下西洋     目的</a:t>
            </a:r>
            <a:endParaRPr lang="zh-CN" altLang="en-US" sz="3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63645" y="3552190"/>
            <a:ext cx="8267700" cy="28454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36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</a:t>
            </a:r>
            <a:r>
              <a:rPr lang="zh-CN" altLang="en-US" sz="36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祖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且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欲耀兵异域，示中国富强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。永乐三年六月，命和及其侪王景弘等通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使西洋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>
              <a:lnSpc>
                <a:spcPct val="120000"/>
              </a:lnSpc>
              <a:buFontTx/>
              <a:buNone/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《明史·郑和传》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1044" y="1718312"/>
            <a:ext cx="3038992" cy="4871102"/>
            <a:chOff x="144" y="119"/>
            <a:chExt cx="7834" cy="1023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" y="119"/>
              <a:ext cx="7834" cy="8773"/>
            </a:xfrm>
            <a:prstGeom prst="round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724" y="9255"/>
              <a:ext cx="5994" cy="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明成祖 </a:t>
              </a:r>
              <a:r>
                <a:rPr lang="zh-CN" altLang="en-US" sz="24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朱棣</a:t>
              </a:r>
              <a:endPara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TextBox 2"/>
          <p:cNvSpPr txBox="1"/>
          <p:nvPr/>
        </p:nvSpPr>
        <p:spPr>
          <a:xfrm>
            <a:off x="3582491" y="2106493"/>
            <a:ext cx="8448675" cy="645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 sz="3600" b="1" dirty="0" smtClean="0">
                <a:latin typeface="+mn-ea"/>
                <a:ea typeface="+mn-ea"/>
              </a:rPr>
              <a:t>15</a:t>
            </a:r>
            <a:r>
              <a:rPr lang="zh-CN" altLang="en-US" sz="3600" b="1" dirty="0" smtClean="0">
                <a:latin typeface="+mn-ea"/>
                <a:ea typeface="+mn-ea"/>
              </a:rPr>
              <a:t>世纪初，明朝经济逐步繁荣，国力雄厚</a:t>
            </a:r>
            <a:endParaRPr lang="en-US" altLang="zh-CN" sz="3600" b="1" dirty="0" smtClean="0">
              <a:latin typeface="+mn-ea"/>
              <a:ea typeface="+mn-ea"/>
            </a:endParaRPr>
          </a:p>
        </p:txBody>
      </p:sp>
      <p:pic>
        <p:nvPicPr>
          <p:cNvPr id="1031" name="Picture 7" descr="F:\宋元时期的都市和文化\图片\timg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6">
                  <a:alpha val="100000"/>
                </a:srgbClr>
              </a:clrFrom>
              <a:clrTo>
                <a:srgbClr val="FEFEF6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0681970" y="103505"/>
            <a:ext cx="1349375" cy="161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PP_MARK_KEY" val="1904462f-5066-4323-b535-e2aa9488946a"/>
  <p:tag name="COMMONDATA" val="eyJoZGlkIjoiOGQ0OWI1NjRlMDAyZmUwMTI5MTM5YTc1OTA2NjFkO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8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自定义</PresentationFormat>
  <Paragraphs>286</Paragraphs>
  <Slides>25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Arial</vt:lpstr>
      <vt:lpstr>宋体</vt:lpstr>
      <vt:lpstr>Wingdings</vt:lpstr>
      <vt:lpstr>Arial Unicode MS</vt:lpstr>
      <vt:lpstr>Calibri</vt:lpstr>
      <vt:lpstr>Impact</vt:lpstr>
      <vt:lpstr>微软雅黑</vt:lpstr>
      <vt:lpstr>迷你简行楷碑</vt:lpstr>
      <vt:lpstr>专业字体设计服务/WWW.ZTSGC.COM/</vt:lpstr>
      <vt:lpstr>Arial</vt:lpstr>
      <vt:lpstr>等线 Light</vt:lpstr>
      <vt:lpstr>等线</vt:lpstr>
      <vt:lpstr>Calibri Light</vt:lpstr>
      <vt:lpstr>迷你简行楷碑</vt:lpstr>
      <vt:lpstr>黑体</vt:lpstr>
      <vt:lpstr>华文行楷</vt:lpstr>
      <vt:lpstr>华文隶书</vt:lpstr>
      <vt:lpstr>Segoe UI Black</vt:lpstr>
      <vt:lpstr>华文仿宋</vt:lpstr>
      <vt:lpstr>仿宋</vt:lpstr>
      <vt:lpstr>楷体</vt:lpstr>
      <vt:lpstr>隶书</vt:lpstr>
      <vt:lpstr>Arial Unicode MS</vt:lpstr>
      <vt:lpstr>Times New Roman</vt:lpstr>
      <vt:lpstr>华文新魏</vt:lpstr>
      <vt:lpstr>华康俪金黑W8(P)</vt:lpstr>
      <vt:lpstr>Franklin Gothic Book</vt:lpstr>
      <vt:lpstr>华文楷体</vt:lpstr>
      <vt:lpstr>Office 主题</vt:lpstr>
      <vt:lpstr>自定义设计方案</vt:lpstr>
      <vt:lpstr>主题8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dell</cp:lastModifiedBy>
  <cp:revision>2052</cp:revision>
  <dcterms:created xsi:type="dcterms:W3CDTF">2017-04-14T00:53:00Z</dcterms:created>
  <dcterms:modified xsi:type="dcterms:W3CDTF">2023-09-18T06:20:16Z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7100A61B6E954389B35C5B686FAC2361_12</vt:lpwstr>
  </property>
</Properties>
</file>