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gif" ContentType="image/gi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0.5-->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8" r:id="rId3"/>
    <p:sldId id="260" r:id="rId4"/>
    <p:sldId id="280" r:id="rId5"/>
    <p:sldId id="262" r:id="rId6"/>
    <p:sldId id="263" r:id="rId7"/>
    <p:sldId id="264" r:id="rId8"/>
    <p:sldId id="266" r:id="rId9"/>
    <p:sldId id="267" r:id="rId10"/>
    <p:sldId id="268" r:id="rId11"/>
    <p:sldId id="270" r:id="rId12"/>
    <p:sldId id="285" r:id="rId13"/>
    <p:sldId id="272" r:id="rId14"/>
    <p:sldId id="273" r:id="rId15"/>
    <p:sldId id="274" r:id="rId16"/>
    <p:sldId id="275" r:id="rId17"/>
    <p:sldId id="276" r:id="rId18"/>
    <p:sldId id="278" r:id="rId19"/>
    <p:sldId id="287" r:id="rId20"/>
    <p:sldId id="286" r:id="rId21"/>
  </p:sldIdLst>
  <p:sldSz cx="9144000" cy="5143500" type="screen16x9"/>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fill>
          <a:solidFill>
            <a:schemeClr val="accent4">
              <a:alpha val="20000"/>
            </a:schemeClr>
          </a:solidFill>
        </a:fill>
      </a:tcStyle>
    </a:band1H>
    <a:band1V>
      <a:tcStyle>
        <a:fill>
          <a:solidFill>
            <a:schemeClr val="accent4">
              <a:alpha val="20000"/>
            </a:schemeClr>
          </a:solidFill>
        </a:fill>
      </a:tcStyle>
    </a:band1V>
    <a:lastCol>
      <a:tcTxStyle b="on"/>
    </a:lastCol>
    <a:firstCol>
      <a:tcTxStyle b="on"/>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876" y="-102"/>
      </p:cViewPr>
      <p:guideLst>
        <p:guide orient="horz" pos="1612"/>
        <p:guide pos="2907"/>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tags" Target="tags/tag8.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3.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BCD406-8320-41C6-BFFE-69A1B95FAAE5}" type="datetimeFigureOut">
              <a:rPr lang="zh-CN" altLang="en-US" smtClean="0"/>
              <a:t>2018/10/25 Thursday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6C2639-2DCA-4E82-9761-92DB52D5935C}" type="slidenum">
              <a:rPr lang="zh-CN" altLang="en-US" smtClean="0"/>
              <a:t>‹#›</a:t>
            </a:fld>
            <a:endParaRPr lang="zh-CN" altLang="en-US"/>
          </a:p>
        </p:txBody>
      </p:sp>
    </p:spTree>
    <p:extLst>
      <p:ext uri="{BB962C8B-B14F-4D97-AF65-F5344CB8AC3E}">
        <p14:creationId xmlns:p14="http://schemas.microsoft.com/office/powerpoint/2010/main" val="288270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C2639-2DCA-4E82-9761-92DB52D5935C}" type="slidenum">
              <a:rPr lang="zh-CN" altLang="en-US" smtClean="0"/>
              <a:t>3</a:t>
            </a:fld>
            <a:endParaRPr lang="zh-CN" altLang="en-US"/>
          </a:p>
        </p:txBody>
      </p:sp>
    </p:spTree>
    <p:extLst>
      <p:ext uri="{BB962C8B-B14F-4D97-AF65-F5344CB8AC3E}">
        <p14:creationId xmlns:p14="http://schemas.microsoft.com/office/powerpoint/2010/main" val="401451364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2529" name="幻灯片图像占位符 124929"/>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22530" name="文本占位符 124930"/>
          <p:cNvSpPr>
            <a:spLocks noGrp="1" noChangeArrowheads="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zh-CN" smtClean="0"/>
              <a:t>21</a:t>
            </a:r>
            <a:r>
              <a:rPr lang="zh-CN" altLang="en-US" smtClean="0"/>
              <a:t>世纪教育网经纬社会思品工作室制作</a:t>
            </a:r>
          </a:p>
          <a:p>
            <a:r>
              <a:rPr lang="zh-CN" altLang="en-US" smtClean="0"/>
              <a:t>版权所有，盗版必究</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4577" name="幻灯片图像占位符 126977"/>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24578" name="文本占位符 126978"/>
          <p:cNvSpPr>
            <a:spLocks noGrp="1" noChangeArrowheads="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en-US" altLang="zh-CN" smtClean="0"/>
              <a:t>21</a:t>
            </a:r>
            <a:r>
              <a:rPr lang="zh-CN" altLang="en-US" smtClean="0"/>
              <a:t>世纪教育网经纬社会思品工作室制作</a:t>
            </a:r>
          </a:p>
          <a:p>
            <a:r>
              <a:rPr lang="zh-CN" altLang="en-US" smtClean="0"/>
              <a:t>版权所有，盗版必究</a:t>
            </a:r>
          </a:p>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44034" name="幻灯片图像占位符 1"/>
          <p:cNvSpPr>
            <a:spLocks noGrp="1" noRot="1" noChangeAspect="1" noTextEdit="1"/>
          </p:cNvSpPr>
          <p:nvPr>
            <p:ph type="sldImg"/>
          </p:nvPr>
        </p:nvSpPr>
        <p:spPr/>
      </p:sp>
      <p:sp>
        <p:nvSpPr>
          <p:cNvPr id="44035" name="备注占位符 2"/>
          <p:cNvSpPr>
            <a:spLocks noGrp="1"/>
          </p:cNvSpPr>
          <p:nvPr>
            <p:ph type="body" idx="1"/>
          </p:nvPr>
        </p:nvSpPr>
        <p:spPr/>
        <p:txBody>
          <a:bodyPr wrap="square" lIns="91440" tIns="45720" rIns="91440" bIns="45720" anchor="t"/>
          <a:lstStyle/>
          <a:p>
            <a:pPr lvl="0"/>
            <a:endParaRPr lang="zh-CN" altLang="en-US"/>
          </a:p>
        </p:txBody>
      </p:sp>
      <p:sp>
        <p:nvSpPr>
          <p:cNvPr id="44036" name="灯片编号占位符 3"/>
          <p:cNvSpPr txBox="1">
            <a:spLocks noGrp="1"/>
          </p:cNvSpPr>
          <p:nvPr>
            <p:ph type="sldNum" sz="quarter" idx="10"/>
          </p:nvPr>
        </p:nvSpPr>
        <p:spPr>
          <a:xfrm>
            <a:off x="3884613" y="8685213"/>
            <a:ext cx="2971800" cy="458787"/>
          </a:xfrm>
          <a:prstGeom prst="rect">
            <a:avLst/>
          </a:prstGeom>
          <a:noFill/>
          <a:ln w="9525">
            <a:noFill/>
          </a:ln>
        </p:spPr>
        <p:txBody>
          <a:bodyPr anchor="b"/>
          <a:lstStyle/>
          <a:p>
            <a:pPr lvl="0" algn="r" eaLnBrk="1" hangingPunct="1"/>
            <a:fld id="{9A0DB2DC-4C9A-4742-B13C-FB6460FD3503}" type="slidenum">
              <a:rPr lang="zh-CN" altLang="en-US" sz="1200"/>
              <a:t>19</a:t>
            </a:fld>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0963B38-3F80-4F9B-9E4F-A2890EF831FB}" type="datetimeFigureOut">
              <a:rPr lang="zh-CN" altLang="en-US" smtClean="0"/>
              <a:t>2018/10/25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800837-A351-4714-AA6B-78760400B180}"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963B38-3F80-4F9B-9E4F-A2890EF831FB}" type="datetimeFigureOut">
              <a:rPr lang="zh-CN" altLang="en-US" smtClean="0"/>
              <a:t>2018/10/25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800837-A351-4714-AA6B-78760400B180}"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963B38-3F80-4F9B-9E4F-A2890EF831FB}" type="datetimeFigureOut">
              <a:rPr lang="zh-CN" altLang="en-US" smtClean="0"/>
              <a:t>2018/10/25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800837-A351-4714-AA6B-78760400B180}" type="slidenum">
              <a:rPr lang="zh-CN" altLang="en-US" smtClean="0"/>
              <a:t>‹#›</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963B38-3F80-4F9B-9E4F-A2890EF831FB}" type="datetimeFigureOut">
              <a:rPr lang="zh-CN" altLang="en-US" smtClean="0"/>
              <a:t>2018/10/25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800837-A351-4714-AA6B-78760400B180}" type="slidenum">
              <a:rPr lang="zh-CN" altLang="en-US" smtClean="0"/>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0963B38-3F80-4F9B-9E4F-A2890EF831FB}" type="datetimeFigureOut">
              <a:rPr lang="zh-CN" altLang="en-US" smtClean="0"/>
              <a:t>2018/10/25 Thursday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800837-A351-4714-AA6B-78760400B180}"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0963B38-3F80-4F9B-9E4F-A2890EF831FB}" type="datetimeFigureOut">
              <a:rPr lang="zh-CN" altLang="en-US" smtClean="0"/>
              <a:t>2018/10/25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800837-A351-4714-AA6B-78760400B180}"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0963B38-3F80-4F9B-9E4F-A2890EF831FB}" type="datetimeFigureOut">
              <a:rPr lang="zh-CN" altLang="en-US" smtClean="0"/>
              <a:t>2018/10/25 Thursday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800837-A351-4714-AA6B-78760400B180}"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963B38-3F80-4F9B-9E4F-A2890EF831FB}" type="datetimeFigureOut">
              <a:rPr lang="zh-CN" altLang="en-US" smtClean="0"/>
              <a:t>2018/10/25 Thursday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1800837-A351-4714-AA6B-78760400B180}"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0963B38-3F80-4F9B-9E4F-A2890EF831FB}" type="datetimeFigureOut">
              <a:rPr lang="zh-CN" altLang="en-US" smtClean="0"/>
              <a:t>2018/10/25 Thursday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1800837-A351-4714-AA6B-78760400B180}"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0963B38-3F80-4F9B-9E4F-A2890EF831FB}" type="datetimeFigureOut">
              <a:rPr lang="zh-CN" altLang="en-US" smtClean="0"/>
              <a:t>2018/10/25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800837-A351-4714-AA6B-78760400B180}"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0963B38-3F80-4F9B-9E4F-A2890EF831FB}" type="datetimeFigureOut">
              <a:rPr lang="zh-CN" altLang="en-US" smtClean="0"/>
              <a:t>2018/10/25 Thursday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800837-A351-4714-AA6B-78760400B180}" type="slidenum">
              <a:rPr lang="zh-CN" altLang="en-US" smtClean="0"/>
              <a:t>‹#›</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0963B38-3F80-4F9B-9E4F-A2890EF831FB}" type="datetimeFigureOut">
              <a:rPr lang="zh-CN" altLang="en-US" smtClean="0"/>
              <a:t>2018/10/25 Thursday</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1800837-A351-4714-AA6B-78760400B18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16.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1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18.gif"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9.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0.jpeg" /><Relationship Id="rId3" Type="http://schemas.openxmlformats.org/officeDocument/2006/relationships/image" Target="../media/image21.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2.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1.xml"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tags" Target="../tags/tag4.xml" /><Relationship Id="rId6" Type="http://schemas.openxmlformats.org/officeDocument/2006/relationships/tags" Target="../tags/tag5.xml" /><Relationship Id="rId7" Type="http://schemas.openxmlformats.org/officeDocument/2006/relationships/tags" Target="../tags/tag6.xml" /><Relationship Id="rId8" Type="http://schemas.openxmlformats.org/officeDocument/2006/relationships/image" Target="../media/image23.png" /><Relationship Id="rId9" Type="http://schemas.openxmlformats.org/officeDocument/2006/relationships/tags" Target="../tags/tag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slide" Target="slide10.xml" TargetMode="Internal" /><Relationship Id="rId4" Type="http://schemas.openxmlformats.org/officeDocument/2006/relationships/image" Target="../media/image2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 Id="rId3"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6.jpeg" /><Relationship Id="rId6" Type="http://schemas.openxmlformats.org/officeDocument/2006/relationships/image" Target="../media/image7.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jpeg" /><Relationship Id="rId3" Type="http://schemas.openxmlformats.org/officeDocument/2006/relationships/image" Target="../media/image10.jpeg" /><Relationship Id="rId4" Type="http://schemas.openxmlformats.org/officeDocument/2006/relationships/image" Target="../media/image11.jpeg" /><Relationship Id="rId5" Type="http://schemas.openxmlformats.org/officeDocument/2006/relationships/image" Target="../media/image12.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oleObject" Target="../embeddings/oleObject1.bin" TargetMode="Internal" /><Relationship Id="rId3" Type="http://schemas.openxmlformats.org/officeDocument/2006/relationships/image" Target="../media/image13.emf" /><Relationship Id="rId4" Type="http://schemas.openxmlformats.org/officeDocument/2006/relationships/vmlDrawing" Target="../drawings/vmlDrawing1.v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4.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5.xml" TargetMode="Interna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169" name="图片 2"/>
          <p:cNvPicPr>
            <a:picLocks noChangeAspect="1" noChangeArrowheads="1"/>
          </p:cNvPicPr>
          <p:nvPr/>
        </p:nvPicPr>
        <p:blipFill>
          <a:blip r:embed="rId2">
            <a:extLst>
              <a:ext uri="{28A0092B-C50C-407E-A947-70E740481C1C}">
                <a14:useLocalDpi xmlns:a14="http://schemas.microsoft.com/office/drawing/2010/main" val="0"/>
              </a:ext>
            </a:extLst>
          </a:blip>
          <a:srcRect b="12936"/>
          <a:stretch>
            <a:fillRect/>
          </a:stretch>
        </p:blipFill>
        <p:spPr bwMode="auto">
          <a:xfrm>
            <a:off x="-6829" y="51470"/>
            <a:ext cx="9166226" cy="496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a:spLocks noGrp="1"/>
          </p:cNvSpPr>
          <p:nvPr/>
        </p:nvSpPr>
        <p:spPr>
          <a:xfrm>
            <a:off x="399820" y="1875395"/>
            <a:ext cx="8352928" cy="840371"/>
          </a:xfrm>
          <a:prstGeom prst="rect">
            <a:avLst/>
          </a:prstGeom>
          <a:solidFill>
            <a:schemeClr val="bg1">
              <a:lumMod val="95000"/>
            </a:schemeClr>
          </a:solidFill>
        </p:spPr>
        <p:txBody>
          <a:bodyPr vert="horz" lIns="91440" tIns="45720" rIns="91440" bIns="45720" rtlCol="0" anchor="ctr">
            <a:noAutofit/>
            <a:scene3d>
              <a:camera prst="perspectiveFront"/>
              <a:lightRig rig="threePt" dir="t"/>
            </a:scene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5400" b="1">
                <a:effectLst>
                  <a:outerShdw blurRad="50800" dist="38100" dir="2700000" algn="tl" rotWithShape="0">
                    <a:prstClr val="black">
                      <a:alpha val="40000"/>
                    </a:prstClr>
                  </a:outerShdw>
                  <a:reflection blurRad="6350" stA="53000" endA="300" endPos="35500" dir="5400000" sy="-90000" algn="bl" rotWithShape="0"/>
                </a:effectLst>
                <a:latin typeface="+mn-ea"/>
                <a:ea typeface="+mn-ea"/>
              </a:rPr>
              <a:t>第</a:t>
            </a:r>
            <a:r>
              <a:rPr lang="en-US" altLang="zh-CN" sz="5400" b="1">
                <a:effectLst>
                  <a:outerShdw blurRad="50800" dist="38100" dir="2700000" algn="tl" rotWithShape="0">
                    <a:prstClr val="black">
                      <a:alpha val="40000"/>
                    </a:prstClr>
                  </a:outerShdw>
                  <a:reflection blurRad="6350" stA="53000" endA="300" endPos="35500" dir="5400000" sy="-90000" algn="bl" rotWithShape="0"/>
                </a:effectLst>
                <a:latin typeface="+mn-ea"/>
                <a:ea typeface="+mn-ea"/>
              </a:rPr>
              <a:t>14 </a:t>
            </a:r>
            <a:r>
              <a:rPr lang="zh-CN" altLang="en-US" sz="5400" b="1">
                <a:effectLst>
                  <a:outerShdw blurRad="50800" dist="38100" dir="2700000" algn="tl" rotWithShape="0">
                    <a:prstClr val="black">
                      <a:alpha val="40000"/>
                    </a:prstClr>
                  </a:outerShdw>
                  <a:reflection blurRad="6350" stA="53000" endA="300" endPos="35500" dir="5400000" sy="-90000" algn="bl" rotWithShape="0"/>
                </a:effectLst>
                <a:latin typeface="+mn-ea"/>
                <a:ea typeface="+mn-ea"/>
              </a:rPr>
              <a:t>课  中国共产党</a:t>
            </a:r>
            <a:r>
              <a:rPr lang="zh-CN" altLang="en-US" sz="5400" b="1" smtClean="0">
                <a:effectLst>
                  <a:outerShdw blurRad="50800" dist="38100" dir="2700000" algn="tl" rotWithShape="0">
                    <a:prstClr val="black">
                      <a:alpha val="40000"/>
                    </a:prstClr>
                  </a:outerShdw>
                  <a:reflection blurRad="6350" stA="53000" endA="300" endPos="35500" dir="5400000" sy="-90000" algn="bl" rotWithShape="0"/>
                </a:effectLst>
                <a:latin typeface="+mn-ea"/>
                <a:ea typeface="+mn-ea"/>
              </a:rPr>
              <a:t>诞生</a:t>
            </a:r>
            <a:endParaRPr lang="zh-CN" altLang="en-US" sz="5400" b="1">
              <a:effectLst>
                <a:outerShdw blurRad="50800" dist="38100" dir="2700000" algn="tl" rotWithShape="0">
                  <a:prstClr val="black">
                    <a:alpha val="40000"/>
                  </a:prstClr>
                </a:outerShdw>
                <a:reflection blurRad="6350" stA="53000" endA="300" endPos="35500" dir="5400000" sy="-90000" algn="bl" rotWithShape="0"/>
              </a:effectLst>
              <a:latin typeface="+mn-ea"/>
              <a:ea typeface="+mn-ea"/>
            </a:endParaRPr>
          </a:p>
        </p:txBody>
      </p:sp>
      <p:sp>
        <p:nvSpPr>
          <p:cNvPr id="7" name="TextBox 6"/>
          <p:cNvSpPr txBox="1"/>
          <p:nvPr/>
        </p:nvSpPr>
        <p:spPr>
          <a:xfrm>
            <a:off x="3995936" y="2715766"/>
            <a:ext cx="2504212" cy="646331"/>
          </a:xfrm>
          <a:prstGeom prst="rect">
            <a:avLst/>
          </a:prstGeom>
          <a:solidFill>
            <a:schemeClr val="accent3">
              <a:lumMod val="20000"/>
              <a:lumOff val="80000"/>
            </a:schemeClr>
          </a:solidFill>
          <a:ln>
            <a:solidFill>
              <a:schemeClr val="accent2">
                <a:lumMod val="40000"/>
                <a:lumOff val="60000"/>
              </a:schemeClr>
            </a:solidFill>
          </a:ln>
        </p:spPr>
        <p:txBody>
          <a:bodyPr wrap="none">
            <a:spAutoFit/>
          </a:bodyPr>
          <a:lstStyle/>
          <a:p>
            <a:r>
              <a:rPr lang="zh-CN" altLang="en-US" sz="3600" b="1" noProof="1" smtClean="0">
                <a:latin typeface="+mn-ea"/>
              </a:rPr>
              <a:t>（</a:t>
            </a:r>
            <a:r>
              <a:rPr lang="en-US" altLang="zh-CN" sz="3600" b="1" noProof="1" smtClean="0">
                <a:solidFill>
                  <a:srgbClr val="FF0000"/>
                </a:solidFill>
                <a:latin typeface="+mn-ea"/>
              </a:rPr>
              <a:t>1921</a:t>
            </a:r>
            <a:r>
              <a:rPr lang="zh-CN" altLang="en-US" sz="3600" b="1" noProof="1" smtClean="0">
                <a:solidFill>
                  <a:srgbClr val="FF0000"/>
                </a:solidFill>
                <a:latin typeface="+mn-ea"/>
              </a:rPr>
              <a:t>年</a:t>
            </a:r>
            <a:r>
              <a:rPr lang="zh-CN" altLang="en-US" sz="3600" b="1" noProof="1" smtClean="0">
                <a:latin typeface="+mn-ea"/>
              </a:rPr>
              <a:t>）</a:t>
            </a:r>
            <a:endParaRPr lang="zh-CN" altLang="en-US" sz="3600" b="1" noProof="1">
              <a:latin typeface="+mn-ea"/>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6626" name="Group 2"/>
          <p:cNvGraphicFramePr>
            <a:graphicFrameLocks noGrp="1"/>
          </p:cNvGraphicFramePr>
          <p:nvPr>
            <p:ph type="tbl" idx="4294967295"/>
            <p:extLst>
              <p:ext uri="{D42A27DB-BD31-4B8C-83A1-F6EECF244321}">
                <p14:modId xmlns:p14="http://schemas.microsoft.com/office/powerpoint/2010/main" val="2941165327"/>
              </p:ext>
            </p:extLst>
          </p:nvPr>
        </p:nvGraphicFramePr>
        <p:xfrm>
          <a:off x="457200" y="1200151"/>
          <a:ext cx="8229600" cy="3552731"/>
        </p:xfrm>
        <a:graphic>
          <a:graphicData uri="http://schemas.openxmlformats.org/drawingml/2006/table">
            <a:tbl>
              <a:tblPr/>
              <a:tblGrid>
                <a:gridCol w="990600"/>
                <a:gridCol w="7239000"/>
              </a:tblGrid>
              <a:tr h="422910">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2300" b="1" i="0" u="none" strike="noStrike" cap="none" normalizeH="0" baseline="0" smtClean="0">
                          <a:ln>
                            <a:noFill/>
                          </a:ln>
                          <a:solidFill>
                            <a:srgbClr val="0000CC"/>
                          </a:solidFill>
                          <a:effectLst>
                            <a:outerShdw blurRad="38100" dist="38100" dir="2700000" algn="tl">
                              <a:srgbClr val="C0C0C0"/>
                            </a:outerShdw>
                          </a:effectLst>
                          <a:latin typeface="Arial" pitchFamily="34" charset="0"/>
                          <a:ea typeface="楷体" pitchFamily="49" charset="-122"/>
                        </a:rPr>
                        <a:t>时间</a:t>
                      </a:r>
                    </a:p>
                  </a:txBody>
                  <a:tcPr marT="34290" marB="34290" horzOverflow="overflow">
                    <a:lnL w="28575"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28575"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300" b="1" i="0" u="none" strike="noStrike" cap="none" normalizeH="0" baseline="0" smtClean="0">
                        <a:ln>
                          <a:noFill/>
                        </a:ln>
                        <a:solidFill>
                          <a:srgbClr val="0000CC"/>
                        </a:solidFill>
                        <a:effectLst>
                          <a:outerShdw blurRad="38100" dist="38100" dir="2700000" algn="tl">
                            <a:srgbClr val="C0C0C0"/>
                          </a:outerShdw>
                        </a:effectLst>
                        <a:latin typeface="楷体" pitchFamily="49" charset="-122"/>
                        <a:ea typeface="楷体" pitchFamily="49" charset="-122"/>
                      </a:endParaRPr>
                    </a:p>
                  </a:txBody>
                  <a:tcPr marT="34290" marB="34290" horzOverflow="overflow">
                    <a:lnL w="12700" cap="flat" cmpd="sng" algn="ctr">
                      <a:solidFill>
                        <a:schemeClr val="tx1"/>
                      </a:solidFill>
                      <a:prstDash val="solid"/>
                      <a:bevel/>
                      <a:headEnd type="none" w="med" len="med"/>
                      <a:tailEnd type="none" w="med" len="med"/>
                    </a:lnL>
                    <a:lnR w="28575" cap="flat" cmpd="sng" algn="ctr">
                      <a:solidFill>
                        <a:schemeClr val="tx1"/>
                      </a:solidFill>
                      <a:prstDash val="solid"/>
                      <a:bevel/>
                      <a:headEnd type="none" w="med" len="med"/>
                      <a:tailEnd type="none" w="med" len="med"/>
                    </a:lnR>
                    <a:lnT w="28575"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425054">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2300" b="1" i="0" u="none" strike="noStrike" cap="none" normalizeH="0" baseline="0" smtClean="0">
                          <a:ln>
                            <a:noFill/>
                          </a:ln>
                          <a:solidFill>
                            <a:srgbClr val="0000CC"/>
                          </a:solidFill>
                          <a:effectLst>
                            <a:outerShdw blurRad="38100" dist="38100" dir="2700000" algn="tl">
                              <a:srgbClr val="C0C0C0"/>
                            </a:outerShdw>
                          </a:effectLst>
                          <a:latin typeface="Arial" pitchFamily="34" charset="0"/>
                          <a:ea typeface="楷体" pitchFamily="49" charset="-122"/>
                        </a:rPr>
                        <a:t>地点</a:t>
                      </a:r>
                    </a:p>
                  </a:txBody>
                  <a:tcPr marT="34290" marB="34290" horzOverflow="overflow">
                    <a:lnL w="28575"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300" b="1" i="0" u="none" strike="noStrike" cap="none" normalizeH="0" baseline="0" smtClean="0">
                        <a:ln>
                          <a:noFill/>
                        </a:ln>
                        <a:solidFill>
                          <a:srgbClr val="0000CC"/>
                        </a:solidFill>
                        <a:effectLst>
                          <a:outerShdw blurRad="38100" dist="38100" dir="2700000" algn="tl">
                            <a:srgbClr val="C0C0C0"/>
                          </a:outerShdw>
                        </a:effectLst>
                        <a:latin typeface="楷体" pitchFamily="49" charset="-122"/>
                        <a:ea typeface="楷体" pitchFamily="49" charset="-122"/>
                      </a:endParaRPr>
                    </a:p>
                  </a:txBody>
                  <a:tcPr marT="34290" marB="34290" horzOverflow="overflow">
                    <a:lnL w="12700" cap="flat" cmpd="sng" algn="ctr">
                      <a:solidFill>
                        <a:schemeClr val="tx1"/>
                      </a:solidFill>
                      <a:prstDash val="solid"/>
                      <a:bevel/>
                      <a:headEnd type="none" w="med" len="med"/>
                      <a:tailEnd type="none" w="med" len="med"/>
                    </a:lnL>
                    <a:lnR w="28575"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422910">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2300" b="1" i="0" u="none" strike="noStrike" cap="none" normalizeH="0" baseline="0" smtClean="0">
                          <a:ln>
                            <a:noFill/>
                          </a:ln>
                          <a:solidFill>
                            <a:srgbClr val="0000CC"/>
                          </a:solidFill>
                          <a:effectLst>
                            <a:outerShdw blurRad="38100" dist="38100" dir="2700000" algn="tl">
                              <a:srgbClr val="C0C0C0"/>
                            </a:outerShdw>
                          </a:effectLst>
                          <a:latin typeface="Arial" pitchFamily="34" charset="0"/>
                          <a:ea typeface="楷体" pitchFamily="49" charset="-122"/>
                        </a:rPr>
                        <a:t>代表</a:t>
                      </a:r>
                    </a:p>
                  </a:txBody>
                  <a:tcPr marT="34290" marB="34290" horzOverflow="overflow">
                    <a:lnL w="28575"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300" b="1" i="0" u="none" strike="noStrike" cap="none" normalizeH="0" baseline="0" smtClean="0">
                        <a:ln>
                          <a:noFill/>
                        </a:ln>
                        <a:solidFill>
                          <a:srgbClr val="0000CC"/>
                        </a:solidFill>
                        <a:effectLst>
                          <a:outerShdw blurRad="38100" dist="38100" dir="2700000" algn="tl">
                            <a:srgbClr val="C0C0C0"/>
                          </a:outerShdw>
                        </a:effectLst>
                        <a:latin typeface="楷体" pitchFamily="49" charset="-122"/>
                        <a:ea typeface="楷体" pitchFamily="49" charset="-122"/>
                      </a:endParaRPr>
                    </a:p>
                  </a:txBody>
                  <a:tcPr marT="34290" marB="34290" horzOverflow="overflow">
                    <a:lnL w="12700" cap="flat" cmpd="sng" algn="ctr">
                      <a:solidFill>
                        <a:schemeClr val="tx1"/>
                      </a:solidFill>
                      <a:prstDash val="solid"/>
                      <a:bevel/>
                      <a:headEnd type="none" w="med" len="med"/>
                      <a:tailEnd type="none" w="med" len="med"/>
                    </a:lnL>
                    <a:lnR w="28575"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848106">
                <a:tc rowSpan="3">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2300" b="1" i="0" u="none" strike="noStrike" cap="none" normalizeH="0" baseline="0" smtClean="0">
                          <a:ln>
                            <a:noFill/>
                          </a:ln>
                          <a:solidFill>
                            <a:srgbClr val="0000CC"/>
                          </a:solidFill>
                          <a:effectLst>
                            <a:outerShdw blurRad="38100" dist="38100" dir="2700000" algn="tl">
                              <a:srgbClr val="C0C0C0"/>
                            </a:outerShdw>
                          </a:effectLst>
                          <a:latin typeface="Arial" pitchFamily="34" charset="0"/>
                          <a:ea typeface="楷体" pitchFamily="49" charset="-122"/>
                        </a:rPr>
                        <a:t>主要内容</a:t>
                      </a:r>
                    </a:p>
                  </a:txBody>
                  <a:tcPr marT="34290" marB="34290" anchor="ctr" horzOverflow="overflow">
                    <a:lnL w="28575"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300" b="1" i="0" u="none" strike="noStrike" cap="none" normalizeH="0" baseline="0" smtClean="0">
                          <a:ln>
                            <a:noFill/>
                          </a:ln>
                          <a:solidFill>
                            <a:srgbClr val="0000CC"/>
                          </a:solidFill>
                          <a:effectLst>
                            <a:outerShdw blurRad="38100" dist="38100" dir="2700000" algn="tl">
                              <a:srgbClr val="C0C0C0"/>
                            </a:outerShdw>
                          </a:effectLst>
                          <a:latin typeface="Arial" pitchFamily="34" charset="0"/>
                          <a:ea typeface="楷体" pitchFamily="49" charset="-122"/>
                        </a:rPr>
                        <a:t>党的纲领</a:t>
                      </a:r>
                      <a:r>
                        <a:rPr kumimoji="0" lang="zh-CN" sz="2300" b="1" i="0" u="none" strike="noStrike" cap="none" normalizeH="0" baseline="0" smtClean="0">
                          <a:ln>
                            <a:noFill/>
                          </a:ln>
                          <a:solidFill>
                            <a:srgbClr val="0000CC"/>
                          </a:solidFill>
                          <a:effectLst>
                            <a:outerShdw blurRad="38100" dist="38100" dir="2700000" algn="tl">
                              <a:srgbClr val="C0C0C0"/>
                            </a:outerShdw>
                          </a:effectLst>
                          <a:latin typeface="Arial" pitchFamily="34" charset="0"/>
                          <a:ea typeface="楷体" pitchFamily="49" charset="-122"/>
                        </a:rPr>
                        <a:t>：</a:t>
                      </a:r>
                    </a:p>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300" b="1" i="0" u="none" strike="noStrike" cap="none" normalizeH="0" baseline="0" smtClean="0">
                        <a:ln>
                          <a:noFill/>
                        </a:ln>
                        <a:solidFill>
                          <a:srgbClr val="0000CC"/>
                        </a:solidFill>
                        <a:effectLst>
                          <a:outerShdw blurRad="38100" dist="38100" dir="2700000" algn="tl">
                            <a:srgbClr val="C0C0C0"/>
                          </a:outerShdw>
                        </a:effectLst>
                        <a:latin typeface="Arial" pitchFamily="34" charset="0"/>
                        <a:ea typeface="楷体" panose="02010609060101010101" pitchFamily="49" charset="-122"/>
                      </a:endParaRPr>
                    </a:p>
                  </a:txBody>
                  <a:tcPr marT="34290" marB="34290" horzOverflow="overflow">
                    <a:lnL w="12700" cap="flat" cmpd="sng" algn="ctr">
                      <a:solidFill>
                        <a:schemeClr val="tx1"/>
                      </a:solidFill>
                      <a:prstDash val="solid"/>
                      <a:bevel/>
                      <a:headEnd type="none" w="med" len="med"/>
                      <a:tailEnd type="none" w="med" len="med"/>
                    </a:lnL>
                    <a:lnR w="28575"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422910">
                <a:tc vMerge="1">
                  <a:txBody>
                    <a:bodyPr vert="horz" wrap="square"/>
                    <a:lstStyle/>
                    <a:p>
                      <a:endParaRPr lang="zh-CN"/>
                    </a:p>
                  </a:txBody>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2300" b="1" i="0" u="none" strike="noStrike" cap="none" normalizeH="0" baseline="0" smtClean="0">
                          <a:ln>
                            <a:noFill/>
                          </a:ln>
                          <a:solidFill>
                            <a:srgbClr val="0000CC"/>
                          </a:solidFill>
                          <a:effectLst>
                            <a:outerShdw blurRad="38100" dist="38100" dir="2700000" algn="tl">
                              <a:srgbClr val="C0C0C0"/>
                            </a:outerShdw>
                          </a:effectLst>
                          <a:latin typeface="Arial" pitchFamily="34" charset="0"/>
                          <a:ea typeface="楷体" pitchFamily="49" charset="-122"/>
                        </a:rPr>
                        <a:t>中心</a:t>
                      </a:r>
                      <a:r>
                        <a:rPr kumimoji="0" lang="zh-CN" altLang="en-US" sz="2300" b="1" i="0" u="none" strike="noStrike" cap="none" normalizeH="0" baseline="0" smtClean="0">
                          <a:ln>
                            <a:noFill/>
                          </a:ln>
                          <a:solidFill>
                            <a:srgbClr val="0000CC"/>
                          </a:solidFill>
                          <a:effectLst>
                            <a:outerShdw blurRad="38100" dist="38100" dir="2700000" algn="tl">
                              <a:srgbClr val="C0C0C0"/>
                            </a:outerShdw>
                          </a:effectLst>
                          <a:latin typeface="Arial" pitchFamily="34" charset="0"/>
                          <a:ea typeface="楷体" pitchFamily="49" charset="-122"/>
                        </a:rPr>
                        <a:t>工作</a:t>
                      </a:r>
                      <a:r>
                        <a:rPr kumimoji="0" lang="zh-CN" sz="2300" b="1" i="0" u="none" strike="noStrike" cap="none" normalizeH="0" baseline="0" smtClean="0">
                          <a:ln>
                            <a:noFill/>
                          </a:ln>
                          <a:solidFill>
                            <a:srgbClr val="0000CC"/>
                          </a:solidFill>
                          <a:effectLst>
                            <a:outerShdw blurRad="38100" dist="38100" dir="2700000" algn="tl">
                              <a:srgbClr val="C0C0C0"/>
                            </a:outerShdw>
                          </a:effectLst>
                          <a:latin typeface="Arial" pitchFamily="34" charset="0"/>
                          <a:ea typeface="楷体" pitchFamily="49" charset="-122"/>
                        </a:rPr>
                        <a:t>：</a:t>
                      </a:r>
                    </a:p>
                  </a:txBody>
                  <a:tcPr marT="34290" marB="34290" horzOverflow="overflow">
                    <a:lnL w="12700" cap="flat" cmpd="sng" algn="ctr">
                      <a:solidFill>
                        <a:schemeClr val="tx1"/>
                      </a:solidFill>
                      <a:prstDash val="solid"/>
                      <a:bevel/>
                      <a:headEnd type="none" w="med" len="med"/>
                      <a:tailEnd type="none" w="med" len="med"/>
                    </a:lnL>
                    <a:lnR w="28575"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435769">
                <a:tc vMerge="1">
                  <a:txBody>
                    <a:bodyPr vert="horz" wrap="square"/>
                    <a:lstStyle/>
                    <a:p>
                      <a:endParaRPr lang="zh-CN"/>
                    </a:p>
                  </a:txBody>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2300" b="1" i="0" u="none" strike="noStrike" cap="none" normalizeH="0" baseline="0" smtClean="0">
                          <a:ln>
                            <a:noFill/>
                          </a:ln>
                          <a:solidFill>
                            <a:srgbClr val="0000CC"/>
                          </a:solidFill>
                          <a:effectLst>
                            <a:outerShdw blurRad="38100" dist="38100" dir="2700000" algn="tl">
                              <a:srgbClr val="C0C0C0"/>
                            </a:outerShdw>
                          </a:effectLst>
                          <a:latin typeface="Arial" pitchFamily="34" charset="0"/>
                          <a:ea typeface="楷体" pitchFamily="49" charset="-122"/>
                        </a:rPr>
                        <a:t>中央领导</a:t>
                      </a:r>
                      <a:r>
                        <a:rPr kumimoji="0" lang="zh-CN" altLang="en-US" sz="2300" b="1" i="0" u="none" strike="noStrike" cap="none" normalizeH="0" baseline="0" smtClean="0">
                          <a:ln>
                            <a:noFill/>
                          </a:ln>
                          <a:solidFill>
                            <a:srgbClr val="0000CC"/>
                          </a:solidFill>
                          <a:effectLst>
                            <a:outerShdw blurRad="38100" dist="38100" dir="2700000" algn="tl">
                              <a:srgbClr val="C0C0C0"/>
                            </a:outerShdw>
                          </a:effectLst>
                          <a:latin typeface="Arial" pitchFamily="34" charset="0"/>
                          <a:ea typeface="楷体" pitchFamily="49" charset="-122"/>
                        </a:rPr>
                        <a:t>机构</a:t>
                      </a:r>
                      <a:r>
                        <a:rPr kumimoji="0" lang="zh-CN" sz="2300" b="1" i="0" u="none" strike="noStrike" cap="none" normalizeH="0" baseline="0" smtClean="0">
                          <a:ln>
                            <a:noFill/>
                          </a:ln>
                          <a:solidFill>
                            <a:srgbClr val="0000CC"/>
                          </a:solidFill>
                          <a:effectLst>
                            <a:outerShdw blurRad="38100" dist="38100" dir="2700000" algn="tl">
                              <a:srgbClr val="C0C0C0"/>
                            </a:outerShdw>
                          </a:effectLst>
                          <a:latin typeface="Arial" pitchFamily="34" charset="0"/>
                          <a:ea typeface="楷体" pitchFamily="49" charset="-122"/>
                        </a:rPr>
                        <a:t>：</a:t>
                      </a:r>
                    </a:p>
                  </a:txBody>
                  <a:tcPr marT="34290" marB="34290" horzOverflow="overflow">
                    <a:lnL w="12700" cap="flat" cmpd="sng" algn="ctr">
                      <a:solidFill>
                        <a:schemeClr val="tx1"/>
                      </a:solidFill>
                      <a:prstDash val="solid"/>
                      <a:bevel/>
                      <a:headEnd type="none" w="med" len="med"/>
                      <a:tailEnd type="none" w="med" len="med"/>
                    </a:lnL>
                    <a:lnR w="28575"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12700" cap="flat" cmpd="sng" algn="ctr">
                      <a:solidFill>
                        <a:schemeClr val="tx1"/>
                      </a:solidFill>
                      <a:prstDash val="solid"/>
                      <a:bevel/>
                      <a:headEnd type="none" w="med" len="med"/>
                      <a:tailEnd type="none" w="med" len="med"/>
                    </a:lnB>
                    <a:lnTlToBr>
                      <a:noFill/>
                    </a:lnTlToBr>
                    <a:lnBlToTr>
                      <a:noFill/>
                    </a:lnBlToTr>
                    <a:noFill/>
                  </a:tcPr>
                </a:tc>
              </a:tr>
              <a:tr h="575072">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2300" b="1" i="0" u="none" strike="noStrike" cap="none" normalizeH="0" baseline="0" smtClean="0">
                          <a:ln>
                            <a:noFill/>
                          </a:ln>
                          <a:solidFill>
                            <a:srgbClr val="0000CC"/>
                          </a:solidFill>
                          <a:effectLst>
                            <a:outerShdw blurRad="38100" dist="38100" dir="2700000" algn="tl">
                              <a:srgbClr val="C0C0C0"/>
                            </a:outerShdw>
                          </a:effectLst>
                          <a:latin typeface="Arial" pitchFamily="34" charset="0"/>
                          <a:ea typeface="楷体" pitchFamily="49" charset="-122"/>
                        </a:rPr>
                        <a:t>意义</a:t>
                      </a:r>
                    </a:p>
                  </a:txBody>
                  <a:tcPr marT="34290" marB="34290" horzOverflow="overflow">
                    <a:lnL w="28575" cap="flat" cmpd="sng" algn="ctr">
                      <a:solidFill>
                        <a:schemeClr val="tx1"/>
                      </a:solidFill>
                      <a:prstDash val="solid"/>
                      <a:bevel/>
                      <a:headEnd type="none" w="med" len="med"/>
                      <a:tailEnd type="none" w="med" len="med"/>
                    </a:lnL>
                    <a:lnR w="12700"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28575" cap="flat" cmpd="sng" algn="ctr">
                      <a:solidFill>
                        <a:schemeClr val="tx1"/>
                      </a:solidFill>
                      <a:prstDash val="solid"/>
                      <a:bevel/>
                      <a:headEnd type="none" w="med" len="med"/>
                      <a:tailEnd type="none" w="med" len="med"/>
                    </a:lnB>
                    <a:lnTlToBr>
                      <a:noFill/>
                    </a:lnTlToBr>
                    <a:lnBlToTr>
                      <a:noFill/>
                    </a:lnBlToTr>
                    <a:noFill/>
                  </a:tcPr>
                </a:tc>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300" b="1" i="0" u="none" strike="noStrike" cap="none" normalizeH="0" baseline="0" smtClean="0">
                        <a:ln>
                          <a:noFill/>
                        </a:ln>
                        <a:solidFill>
                          <a:srgbClr val="0000CC"/>
                        </a:solidFill>
                        <a:effectLst>
                          <a:outerShdw blurRad="38100" dist="38100" dir="2700000" algn="tl">
                            <a:srgbClr val="C0C0C0"/>
                          </a:outerShdw>
                        </a:effectLst>
                        <a:latin typeface="楷体" panose="02010609060101010101" pitchFamily="49" charset="-122"/>
                        <a:ea typeface="楷体" panose="02010609060101010101" pitchFamily="49" charset="-122"/>
                      </a:endParaRPr>
                    </a:p>
                  </a:txBody>
                  <a:tcPr marT="34290" marB="34290" horzOverflow="overflow">
                    <a:lnL w="12700" cap="flat" cmpd="sng" algn="ctr">
                      <a:solidFill>
                        <a:schemeClr val="tx1"/>
                      </a:solidFill>
                      <a:prstDash val="solid"/>
                      <a:bevel/>
                      <a:headEnd type="none" w="med" len="med"/>
                      <a:tailEnd type="none" w="med" len="med"/>
                    </a:lnL>
                    <a:lnR w="28575" cap="flat" cmpd="sng" algn="ctr">
                      <a:solidFill>
                        <a:schemeClr val="tx1"/>
                      </a:solidFill>
                      <a:prstDash val="solid"/>
                      <a:bevel/>
                      <a:headEnd type="none" w="med" len="med"/>
                      <a:tailEnd type="none" w="med" len="med"/>
                    </a:lnR>
                    <a:lnT w="12700" cap="flat" cmpd="sng" algn="ctr">
                      <a:solidFill>
                        <a:schemeClr val="tx1"/>
                      </a:solidFill>
                      <a:prstDash val="solid"/>
                      <a:bevel/>
                      <a:headEnd type="none" w="med" len="med"/>
                      <a:tailEnd type="none" w="med" len="med"/>
                    </a:lnT>
                    <a:lnB w="28575" cap="flat" cmpd="sng" algn="ctr">
                      <a:solidFill>
                        <a:schemeClr val="tx1"/>
                      </a:solidFill>
                      <a:prstDash val="solid"/>
                      <a:bevel/>
                      <a:headEnd type="none" w="med" len="med"/>
                      <a:tailEnd type="none" w="med" len="med"/>
                    </a:lnB>
                    <a:lnTlToBr>
                      <a:noFill/>
                    </a:lnTlToBr>
                    <a:lnBlToTr>
                      <a:noFill/>
                    </a:lnBlToTr>
                    <a:noFill/>
                  </a:tcPr>
                </a:tc>
              </a:tr>
            </a:tbl>
          </a:graphicData>
        </a:graphic>
      </p:graphicFrame>
      <p:sp>
        <p:nvSpPr>
          <p:cNvPr id="19481" name="Text Box 26"/>
          <p:cNvSpPr txBox="1">
            <a:spLocks noChangeArrowheads="1"/>
          </p:cNvSpPr>
          <p:nvPr/>
        </p:nvSpPr>
        <p:spPr bwMode="auto">
          <a:xfrm>
            <a:off x="1447800" y="1200150"/>
            <a:ext cx="434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en-US" altLang="zh-CN" sz="2800" b="1">
                <a:solidFill>
                  <a:srgbClr val="FF0000"/>
                </a:solidFill>
                <a:latin typeface="楷体" pitchFamily="49" charset="-122"/>
                <a:ea typeface="楷体" pitchFamily="49" charset="-122"/>
              </a:rPr>
              <a:t>1921</a:t>
            </a:r>
            <a:r>
              <a:rPr lang="zh-CN" altLang="en-US" sz="2800" b="1">
                <a:solidFill>
                  <a:srgbClr val="FF0000"/>
                </a:solidFill>
                <a:latin typeface="楷体" pitchFamily="49" charset="-122"/>
                <a:ea typeface="楷体" pitchFamily="49" charset="-122"/>
              </a:rPr>
              <a:t>年</a:t>
            </a:r>
            <a:r>
              <a:rPr lang="en-US" altLang="zh-CN" sz="2800" b="1">
                <a:solidFill>
                  <a:srgbClr val="FF0000"/>
                </a:solidFill>
                <a:latin typeface="楷体" pitchFamily="49" charset="-122"/>
                <a:ea typeface="楷体" pitchFamily="49" charset="-122"/>
              </a:rPr>
              <a:t>7</a:t>
            </a:r>
            <a:r>
              <a:rPr lang="zh-CN" altLang="en-US" sz="2800" b="1">
                <a:solidFill>
                  <a:srgbClr val="FF0000"/>
                </a:solidFill>
                <a:latin typeface="楷体" pitchFamily="49" charset="-122"/>
                <a:ea typeface="楷体" pitchFamily="49" charset="-122"/>
              </a:rPr>
              <a:t>月</a:t>
            </a:r>
            <a:endParaRPr lang="zh-CN" altLang="en-US" sz="2800" b="1">
              <a:latin typeface="楷体" panose="02010609060101010101" pitchFamily="49" charset="-122"/>
              <a:ea typeface="楷体" panose="02010609060101010101" pitchFamily="49" charset="-122"/>
            </a:endParaRPr>
          </a:p>
        </p:txBody>
      </p:sp>
      <p:sp>
        <p:nvSpPr>
          <p:cNvPr id="19482" name="Text Box 27"/>
          <p:cNvSpPr txBox="1">
            <a:spLocks noChangeArrowheads="1"/>
          </p:cNvSpPr>
          <p:nvPr/>
        </p:nvSpPr>
        <p:spPr bwMode="auto">
          <a:xfrm>
            <a:off x="1447800" y="1600200"/>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800" b="1">
                <a:solidFill>
                  <a:srgbClr val="FF0000"/>
                </a:solidFill>
                <a:ea typeface="楷体" pitchFamily="49" charset="-122"/>
              </a:rPr>
              <a:t>上海</a:t>
            </a:r>
          </a:p>
        </p:txBody>
      </p:sp>
      <p:sp>
        <p:nvSpPr>
          <p:cNvPr id="18459" name="Line 28"/>
          <p:cNvSpPr>
            <a:spLocks noChangeShapeType="1"/>
          </p:cNvSpPr>
          <p:nvPr/>
        </p:nvSpPr>
        <p:spPr bwMode="auto">
          <a:xfrm>
            <a:off x="2514600" y="1828800"/>
            <a:ext cx="1143000" cy="0"/>
          </a:xfrm>
          <a:prstGeom prst="line">
            <a:avLst/>
          </a:prstGeom>
          <a:noFill/>
          <a:ln w="508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484" name="Text Box 29"/>
          <p:cNvSpPr txBox="1">
            <a:spLocks noChangeArrowheads="1"/>
          </p:cNvSpPr>
          <p:nvPr/>
        </p:nvSpPr>
        <p:spPr bwMode="auto">
          <a:xfrm>
            <a:off x="3962400" y="1600200"/>
            <a:ext cx="266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800" b="1">
                <a:solidFill>
                  <a:srgbClr val="FF0000"/>
                </a:solidFill>
                <a:ea typeface="楷体" pitchFamily="49" charset="-122"/>
              </a:rPr>
              <a:t>嘉兴南湖</a:t>
            </a:r>
          </a:p>
        </p:txBody>
      </p:sp>
      <p:sp>
        <p:nvSpPr>
          <p:cNvPr id="18461" name="Text Box 30"/>
          <p:cNvSpPr txBox="1">
            <a:spLocks noChangeArrowheads="1"/>
          </p:cNvSpPr>
          <p:nvPr/>
        </p:nvSpPr>
        <p:spPr bwMode="auto">
          <a:xfrm>
            <a:off x="1447800" y="2010966"/>
            <a:ext cx="731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400" b="1">
                <a:latin typeface="微软雅黑" pitchFamily="34" charset="-122"/>
                <a:ea typeface="微软雅黑" panose="020b0503020204020204" pitchFamily="34" charset="-122"/>
              </a:rPr>
              <a:t>毛泽东、董必武、李达等</a:t>
            </a:r>
            <a:r>
              <a:rPr lang="en-US" altLang="zh-CN" sz="2400" b="1">
                <a:latin typeface="微软雅黑" pitchFamily="34" charset="-122"/>
                <a:ea typeface="微软雅黑" panose="020b0503020204020204" pitchFamily="34" charset="-122"/>
              </a:rPr>
              <a:t>13</a:t>
            </a:r>
            <a:r>
              <a:rPr lang="zh-CN" altLang="en-US" sz="2400" b="1" smtClean="0">
                <a:latin typeface="微软雅黑" pitchFamily="34" charset="-122"/>
                <a:ea typeface="微软雅黑" panose="020b0503020204020204" pitchFamily="34" charset="-122"/>
              </a:rPr>
              <a:t>人，国际代表马林</a:t>
            </a:r>
            <a:endParaRPr lang="zh-CN" altLang="en-US" sz="2400" b="1">
              <a:latin typeface="微软雅黑" pitchFamily="34" charset="-122"/>
              <a:ea typeface="微软雅黑" panose="020b0503020204020204" pitchFamily="34" charset="-122"/>
            </a:endParaRPr>
          </a:p>
        </p:txBody>
      </p:sp>
      <p:sp>
        <p:nvSpPr>
          <p:cNvPr id="26655" name="Text Box 31"/>
          <p:cNvSpPr txBox="1">
            <a:spLocks noChangeArrowheads="1"/>
          </p:cNvSpPr>
          <p:nvPr/>
        </p:nvSpPr>
        <p:spPr bwMode="auto">
          <a:xfrm>
            <a:off x="3276600" y="3301604"/>
            <a:ext cx="434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400" b="1" smtClean="0">
                <a:ea typeface="楷体" pitchFamily="49" charset="-122"/>
              </a:rPr>
              <a:t>领导和组织工人运动</a:t>
            </a:r>
            <a:endParaRPr lang="zh-CN" altLang="en-US" sz="2400" b="1">
              <a:ea typeface="楷体" panose="02010609060101010101" pitchFamily="49" charset="-122"/>
            </a:endParaRPr>
          </a:p>
        </p:txBody>
      </p:sp>
      <p:sp>
        <p:nvSpPr>
          <p:cNvPr id="26656" name="Text Box 32"/>
          <p:cNvSpPr txBox="1">
            <a:spLocks noChangeArrowheads="1"/>
          </p:cNvSpPr>
          <p:nvPr/>
        </p:nvSpPr>
        <p:spPr bwMode="auto">
          <a:xfrm>
            <a:off x="3359861" y="3725466"/>
            <a:ext cx="434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400" b="1" smtClean="0">
                <a:ea typeface="楷体" pitchFamily="49" charset="-122"/>
              </a:rPr>
              <a:t>中央局，</a:t>
            </a:r>
            <a:r>
              <a:rPr lang="zh-CN" altLang="en-US" sz="2400" b="1" smtClean="0">
                <a:solidFill>
                  <a:srgbClr val="FF0000"/>
                </a:solidFill>
                <a:ea typeface="楷体" pitchFamily="49" charset="-122"/>
              </a:rPr>
              <a:t>陈独秀</a:t>
            </a:r>
            <a:r>
              <a:rPr lang="zh-CN" altLang="en-US" sz="2400" b="1" smtClean="0">
                <a:ea typeface="楷体" pitchFamily="49" charset="-122"/>
              </a:rPr>
              <a:t>任中央局</a:t>
            </a:r>
            <a:r>
              <a:rPr lang="zh-CN" altLang="en-US" sz="2400" b="1">
                <a:ea typeface="楷体" pitchFamily="49" charset="-122"/>
              </a:rPr>
              <a:t>书记</a:t>
            </a:r>
          </a:p>
        </p:txBody>
      </p:sp>
      <p:sp>
        <p:nvSpPr>
          <p:cNvPr id="26657" name="Text Box 33"/>
          <p:cNvSpPr txBox="1">
            <a:spLocks noChangeArrowheads="1"/>
          </p:cNvSpPr>
          <p:nvPr/>
        </p:nvSpPr>
        <p:spPr bwMode="auto">
          <a:xfrm>
            <a:off x="1422400" y="4216004"/>
            <a:ext cx="716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400" b="1">
                <a:ea typeface="楷体" pitchFamily="49" charset="-122"/>
              </a:rPr>
              <a:t>标志中国共产党诞生</a:t>
            </a:r>
          </a:p>
        </p:txBody>
      </p:sp>
      <p:sp>
        <p:nvSpPr>
          <p:cNvPr id="26658" name="Text Box 34"/>
          <p:cNvSpPr txBox="1">
            <a:spLocks noChangeArrowheads="1"/>
          </p:cNvSpPr>
          <p:nvPr/>
        </p:nvSpPr>
        <p:spPr bwMode="auto">
          <a:xfrm>
            <a:off x="2843808" y="2457451"/>
            <a:ext cx="556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400" b="1">
                <a:solidFill>
                  <a:srgbClr val="FF0000"/>
                </a:solidFill>
                <a:latin typeface="微软雅黑" pitchFamily="34" charset="-122"/>
                <a:ea typeface="微软雅黑" panose="020b0503020204020204" pitchFamily="34" charset="-122"/>
              </a:rPr>
              <a:t>奋斗</a:t>
            </a:r>
            <a:r>
              <a:rPr lang="zh-CN" altLang="en-US" sz="2400" b="1" smtClean="0">
                <a:solidFill>
                  <a:srgbClr val="FF0000"/>
                </a:solidFill>
                <a:latin typeface="微软雅黑" pitchFamily="34" charset="-122"/>
                <a:ea typeface="微软雅黑" panose="020b0503020204020204" pitchFamily="34" charset="-122"/>
              </a:rPr>
              <a:t>目标</a:t>
            </a:r>
            <a:r>
              <a:rPr lang="zh-CN" altLang="en-US" sz="2400" b="1" smtClean="0">
                <a:latin typeface="微软雅黑" pitchFamily="34" charset="-122"/>
                <a:ea typeface="微软雅黑" panose="020b0503020204020204" pitchFamily="34" charset="-122"/>
              </a:rPr>
              <a:t>是推翻</a:t>
            </a:r>
            <a:r>
              <a:rPr lang="zh-CN" altLang="en-US" sz="2400" b="1">
                <a:latin typeface="微软雅黑" pitchFamily="34" charset="-122"/>
                <a:ea typeface="微软雅黑" panose="020b0503020204020204" pitchFamily="34" charset="-122"/>
              </a:rPr>
              <a:t>资产阶级政权，建立无产阶级专政，实现共产主义</a:t>
            </a:r>
          </a:p>
        </p:txBody>
      </p:sp>
      <p:sp>
        <p:nvSpPr>
          <p:cNvPr id="18466" name="Rectangle 36"/>
          <p:cNvSpPr>
            <a:spLocks noChangeArrowheads="1"/>
          </p:cNvSpPr>
          <p:nvPr/>
        </p:nvSpPr>
        <p:spPr bwMode="auto">
          <a:xfrm>
            <a:off x="6629403" y="586980"/>
            <a:ext cx="2112963" cy="540544"/>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zh-CN"/>
          </a:p>
        </p:txBody>
      </p:sp>
      <p:sp>
        <p:nvSpPr>
          <p:cNvPr id="21" name="TextBox 26"/>
          <p:cNvSpPr txBox="1">
            <a:spLocks noChangeArrowheads="1"/>
          </p:cNvSpPr>
          <p:nvPr/>
        </p:nvSpPr>
        <p:spPr bwMode="auto">
          <a:xfrm>
            <a:off x="684213" y="681039"/>
            <a:ext cx="5116512" cy="461665"/>
          </a:xfrm>
          <a:prstGeom prst="rect">
            <a:avLst/>
          </a:prstGeom>
          <a:noFill/>
          <a:ln>
            <a:noFill/>
          </a:ln>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lang="zh-CN" altLang="en-US" sz="2400" b="1" noProof="1" smtClean="0">
                <a:solidFill>
                  <a:srgbClr val="333300"/>
                </a:solidFill>
                <a:effectLst>
                  <a:outerShdw blurRad="38100" dist="38100" dir="2700000" algn="tl">
                    <a:srgbClr val="FFFFFF"/>
                  </a:outerShdw>
                </a:effectLst>
                <a:latin typeface="隶书" panose="02010509060101010101" pitchFamily="49" charset="-122"/>
                <a:ea typeface="隶书" panose="02010509060101010101" pitchFamily="49" charset="-122"/>
                <a:cs typeface="+mn-ea"/>
              </a:rPr>
              <a:t>（二）中共一大概况表</a:t>
            </a:r>
          </a:p>
        </p:txBody>
      </p:sp>
      <p:sp>
        <p:nvSpPr>
          <p:cNvPr id="16" name="TextBox 15"/>
          <p:cNvSpPr txBox="1"/>
          <p:nvPr/>
        </p:nvSpPr>
        <p:spPr>
          <a:xfrm>
            <a:off x="120653" y="136071"/>
            <a:ext cx="3791423" cy="523220"/>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defPPr>
              <a:defRPr lang="zh-CN"/>
            </a:defPPr>
            <a:lvl1pPr>
              <a:defRPr sz="2800" b="1">
                <a:latin typeface="隶书" panose="02010509060101010101" pitchFamily="49" charset="-122"/>
                <a:ea typeface="隶书" panose="02010509060101010101" pitchFamily="49" charset="-122"/>
              </a:defRPr>
            </a:lvl1pPr>
          </a:lstStyle>
          <a:p>
            <a:r>
              <a:rPr lang="zh-CN" altLang="en-US" noProof="1"/>
              <a:t>二、</a:t>
            </a:r>
            <a:r>
              <a:rPr lang="zh-CN" noProof="1"/>
              <a:t>中国共产党的成立</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81"/>
                                        </p:tgtEl>
                                        <p:attrNameLst>
                                          <p:attrName>style.visibility</p:attrName>
                                        </p:attrNameLst>
                                      </p:cBhvr>
                                      <p:to>
                                        <p:strVal val="visible"/>
                                      </p:to>
                                    </p:set>
                                    <p:animEffect transition="in" filter="blinds(horizontal)">
                                      <p:cBhvr>
                                        <p:cTn id="7" dur="500"/>
                                        <p:tgtEl>
                                          <p:spTgt spid="1948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9482"/>
                                        </p:tgtEl>
                                        <p:attrNameLst>
                                          <p:attrName>style.visibility</p:attrName>
                                        </p:attrNameLst>
                                      </p:cBhvr>
                                      <p:to>
                                        <p:strVal val="visible"/>
                                      </p:to>
                                    </p:set>
                                    <p:animEffect transition="in" filter="blinds(horizontal)">
                                      <p:cBhvr>
                                        <p:cTn id="12" dur="500"/>
                                        <p:tgtEl>
                                          <p:spTgt spid="1948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19484"/>
                                        </p:tgtEl>
                                        <p:attrNameLst>
                                          <p:attrName>style.visibility</p:attrName>
                                        </p:attrNameLst>
                                      </p:cBhvr>
                                      <p:to>
                                        <p:strVal val="visible"/>
                                      </p:to>
                                    </p:set>
                                    <p:animEffect transition="in" filter="blinds(horizontal)">
                                      <p:cBhvr>
                                        <p:cTn id="17" dur="500"/>
                                        <p:tgtEl>
                                          <p:spTgt spid="19484"/>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3" nodeType="clickEffect">
                                  <p:stCondLst>
                                    <p:cond delay="0"/>
                                  </p:stCondLst>
                                  <p:childTnLst>
                                    <p:set>
                                      <p:cBhvr>
                                        <p:cTn id="21" dur="1" fill="hold">
                                          <p:stCondLst>
                                            <p:cond delay="0"/>
                                          </p:stCondLst>
                                        </p:cTn>
                                        <p:tgtEl>
                                          <p:spTgt spid="18461"/>
                                        </p:tgtEl>
                                        <p:attrNameLst>
                                          <p:attrName>style.visibility</p:attrName>
                                        </p:attrNameLst>
                                      </p:cBhvr>
                                      <p:to>
                                        <p:strVal val="visible"/>
                                      </p:to>
                                    </p:set>
                                    <p:animEffect transition="in" filter="blinds(horizontal)">
                                      <p:cBhvr>
                                        <p:cTn id="22" dur="500"/>
                                        <p:tgtEl>
                                          <p:spTgt spid="18461"/>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9" presetClass="entr" presetSubtype="0" fill="hold" grpId="7" nodeType="clickEffect">
                                  <p:stCondLst>
                                    <p:cond delay="0"/>
                                  </p:stCondLst>
                                  <p:childTnLst>
                                    <p:set>
                                      <p:cBhvr>
                                        <p:cTn id="26" dur="1" fill="hold">
                                          <p:stCondLst>
                                            <p:cond delay="0"/>
                                          </p:stCondLst>
                                        </p:cTn>
                                        <p:tgtEl>
                                          <p:spTgt spid="26658"/>
                                        </p:tgtEl>
                                        <p:attrNameLst>
                                          <p:attrName>style.visibility</p:attrName>
                                        </p:attrNameLst>
                                      </p:cBhvr>
                                      <p:to>
                                        <p:strVal val="visible"/>
                                      </p:to>
                                    </p:set>
                                    <p:animEffect transition="in" filter="dissolve">
                                      <p:cBhvr>
                                        <p:cTn id="27" dur="500"/>
                                        <p:tgtEl>
                                          <p:spTgt spid="2665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9" presetClass="entr" presetSubtype="0" fill="hold" grpId="4" nodeType="clickEffect">
                                  <p:stCondLst>
                                    <p:cond delay="0"/>
                                  </p:stCondLst>
                                  <p:childTnLst>
                                    <p:set>
                                      <p:cBhvr>
                                        <p:cTn id="31" dur="1" fill="hold">
                                          <p:stCondLst>
                                            <p:cond delay="0"/>
                                          </p:stCondLst>
                                        </p:cTn>
                                        <p:tgtEl>
                                          <p:spTgt spid="26655"/>
                                        </p:tgtEl>
                                        <p:attrNameLst>
                                          <p:attrName>style.visibility</p:attrName>
                                        </p:attrNameLst>
                                      </p:cBhvr>
                                      <p:to>
                                        <p:strVal val="visible"/>
                                      </p:to>
                                    </p:set>
                                    <p:animEffect transition="in" filter="dissolve">
                                      <p:cBhvr>
                                        <p:cTn id="32" dur="500"/>
                                        <p:tgtEl>
                                          <p:spTgt spid="26655"/>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9" presetClass="entr" presetSubtype="0" fill="hold" grpId="5" nodeType="clickEffect">
                                  <p:stCondLst>
                                    <p:cond delay="0"/>
                                  </p:stCondLst>
                                  <p:childTnLst>
                                    <p:set>
                                      <p:cBhvr>
                                        <p:cTn id="36" dur="1" fill="hold">
                                          <p:stCondLst>
                                            <p:cond delay="0"/>
                                          </p:stCondLst>
                                        </p:cTn>
                                        <p:tgtEl>
                                          <p:spTgt spid="26656"/>
                                        </p:tgtEl>
                                        <p:attrNameLst>
                                          <p:attrName>style.visibility</p:attrName>
                                        </p:attrNameLst>
                                      </p:cBhvr>
                                      <p:to>
                                        <p:strVal val="visible"/>
                                      </p:to>
                                    </p:set>
                                    <p:animEffect transition="in" filter="dissolve">
                                      <p:cBhvr>
                                        <p:cTn id="37" dur="500"/>
                                        <p:tgtEl>
                                          <p:spTgt spid="26656"/>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9" presetClass="entr" presetSubtype="0" fill="hold" grpId="6" nodeType="clickEffect">
                                  <p:stCondLst>
                                    <p:cond delay="0"/>
                                  </p:stCondLst>
                                  <p:childTnLst>
                                    <p:set>
                                      <p:cBhvr>
                                        <p:cTn id="41" dur="1" fill="hold">
                                          <p:stCondLst>
                                            <p:cond delay="0"/>
                                          </p:stCondLst>
                                        </p:cTn>
                                        <p:tgtEl>
                                          <p:spTgt spid="26657"/>
                                        </p:tgtEl>
                                        <p:attrNameLst>
                                          <p:attrName>style.visibility</p:attrName>
                                        </p:attrNameLst>
                                      </p:cBhvr>
                                      <p:to>
                                        <p:strVal val="visible"/>
                                      </p:to>
                                    </p:set>
                                    <p:animEffect transition="in" filter="dissolve">
                                      <p:cBhvr>
                                        <p:cTn id="42" dur="500"/>
                                        <p:tgtEl>
                                          <p:spTgt spid="26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1" grpId="0"/>
      <p:bldP spid="19482" grpId="1"/>
      <p:bldP spid="19484" grpId="2"/>
      <p:bldP spid="18461" grpId="3"/>
      <p:bldP spid="26655" grpId="4"/>
      <p:bldP spid="26656" grpId="5"/>
      <p:bldP spid="26657" grpId="6"/>
      <p:bldP spid="26658" grpId="7"/>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8434" name="Picture 2" descr="5"/>
          <p:cNvPicPr>
            <a:picLocks noChangeAspect="1"/>
          </p:cNvPicPr>
          <p:nvPr/>
        </p:nvPicPr>
        <p:blipFill>
          <a:blip r:embed="rId2"/>
          <a:stretch>
            <a:fillRect/>
          </a:stretch>
        </p:blipFill>
        <p:spPr>
          <a:xfrm>
            <a:off x="1547812" y="1181100"/>
            <a:ext cx="2387204" cy="2800350"/>
          </a:xfrm>
          <a:prstGeom prst="rect">
            <a:avLst/>
          </a:prstGeom>
          <a:noFill/>
          <a:ln w="9525">
            <a:noFill/>
          </a:ln>
        </p:spPr>
      </p:pic>
      <p:pic>
        <p:nvPicPr>
          <p:cNvPr id="18435" name="Picture 3" descr="hjy3"/>
          <p:cNvPicPr>
            <a:picLocks noChangeAspect="1"/>
          </p:cNvPicPr>
          <p:nvPr/>
        </p:nvPicPr>
        <p:blipFill>
          <a:blip r:embed="rId3"/>
          <a:stretch>
            <a:fillRect/>
          </a:stretch>
        </p:blipFill>
        <p:spPr>
          <a:xfrm>
            <a:off x="4776787" y="1762125"/>
            <a:ext cx="2482454" cy="2968229"/>
          </a:xfrm>
          <a:prstGeom prst="rect">
            <a:avLst/>
          </a:prstGeom>
          <a:noFill/>
          <a:ln w="9525">
            <a:noFill/>
          </a:ln>
        </p:spPr>
      </p:pic>
      <p:sp>
        <p:nvSpPr>
          <p:cNvPr id="327684" name="Text Box 4"/>
          <p:cNvSpPr txBox="1">
            <a:spLocks noChangeArrowheads="1"/>
          </p:cNvSpPr>
          <p:nvPr/>
        </p:nvSpPr>
        <p:spPr bwMode="auto">
          <a:xfrm>
            <a:off x="1385887" y="3979069"/>
            <a:ext cx="3024188" cy="899160"/>
          </a:xfrm>
          <a:prstGeom prst="rect">
            <a:avLst/>
          </a:prstGeom>
          <a:noFill/>
          <a:ln>
            <a:noFill/>
          </a:ln>
          <a:effectLst/>
        </p:spPr>
        <p:txBody>
          <a:bodyPr lIns="68580" tIns="34290" rIns="68580" bIns="34290">
            <a:spAutoFit/>
          </a:bodyPr>
          <a:lstStyle/>
          <a:p>
            <a:pPr algn="ctr" defTabSz="685800">
              <a:defRPr/>
            </a:pPr>
            <a:r>
              <a:rPr kumimoji="1" lang="zh-CN" altLang="en-US" sz="2700" b="1">
                <a:solidFill>
                  <a:srgbClr val="FF0000"/>
                </a:solidFill>
                <a:effectLst>
                  <a:outerShdw blurRad="38100" dist="38100" dir="2700000" algn="tl">
                    <a:srgbClr val="C0C0C0"/>
                  </a:outerShdw>
                </a:effectLst>
                <a:latin typeface="Tahoma" panose="020b0604030504040204" pitchFamily="34" charset="0"/>
                <a:ea typeface="黑体" panose="02010609060101010101" pitchFamily="49" charset="-122"/>
              </a:rPr>
              <a:t>中共一大会址</a:t>
            </a:r>
          </a:p>
          <a:p>
            <a:pPr algn="ctr" defTabSz="685800">
              <a:defRPr/>
            </a:pPr>
            <a:r>
              <a:rPr kumimoji="1" lang="zh-CN" altLang="en-US" sz="2700" b="1">
                <a:solidFill>
                  <a:srgbClr val="FF0000"/>
                </a:solidFill>
                <a:effectLst>
                  <a:outerShdw blurRad="38100" dist="38100" dir="2700000" algn="tl">
                    <a:srgbClr val="C0C0C0"/>
                  </a:outerShdw>
                </a:effectLst>
                <a:latin typeface="Tahoma" panose="020b0604030504040204" pitchFamily="34" charset="0"/>
                <a:ea typeface="黑体" panose="02010609060101010101" pitchFamily="49" charset="-122"/>
              </a:rPr>
              <a:t>望志路１０６号</a:t>
            </a:r>
          </a:p>
        </p:txBody>
      </p:sp>
      <p:sp>
        <p:nvSpPr>
          <p:cNvPr id="327685" name="Text Box 5"/>
          <p:cNvSpPr txBox="1">
            <a:spLocks noChangeArrowheads="1"/>
          </p:cNvSpPr>
          <p:nvPr/>
        </p:nvSpPr>
        <p:spPr bwMode="auto">
          <a:xfrm>
            <a:off x="4301729" y="1762126"/>
            <a:ext cx="3618310" cy="1314926"/>
          </a:xfrm>
          <a:prstGeom prst="rect">
            <a:avLst/>
          </a:prstGeom>
          <a:noFill/>
          <a:ln>
            <a:noFill/>
          </a:ln>
          <a:effectLst/>
        </p:spPr>
        <p:txBody>
          <a:bodyPr lIns="68580" tIns="34290" rIns="68580" bIns="34290">
            <a:spAutoFit/>
          </a:bodyPr>
          <a:lstStyle/>
          <a:p>
            <a:pPr defTabSz="685800">
              <a:spcBef>
                <a:spcPct val="50000"/>
              </a:spcBef>
              <a:defRPr/>
            </a:pPr>
            <a:r>
              <a:rPr kumimoji="1" lang="zh-CN" altLang="en-US" sz="2700" b="1">
                <a:effectLst>
                  <a:outerShdw blurRad="38100" dist="38100" dir="2700000" algn="tl">
                    <a:srgbClr val="C0C0C0"/>
                  </a:outerShdw>
                </a:effectLst>
                <a:latin typeface="Tahoma" panose="020b0604030504040204" pitchFamily="34" charset="0"/>
                <a:ea typeface="黑体" panose="02010609060101010101" pitchFamily="49" charset="-122"/>
              </a:rPr>
              <a:t>大会最后一天由</a:t>
            </a:r>
            <a:r>
              <a:rPr kumimoji="1" lang="zh-CN" altLang="en-US" sz="2700" b="1">
                <a:solidFill>
                  <a:srgbClr val="EB3623"/>
                </a:solidFill>
                <a:effectLst>
                  <a:outerShdw blurRad="38100" dist="38100" dir="2700000" algn="tl">
                    <a:srgbClr val="C0C0C0"/>
                  </a:outerShdw>
                </a:effectLst>
                <a:latin typeface="Tahoma" panose="020b0604030504040204" pitchFamily="34" charset="0"/>
                <a:ea typeface="黑体" panose="02010609060101010101" pitchFamily="49" charset="-122"/>
              </a:rPr>
              <a:t>上海</a:t>
            </a:r>
            <a:r>
              <a:rPr kumimoji="1" lang="zh-CN" altLang="en-US" sz="2700" b="1">
                <a:effectLst>
                  <a:outerShdw blurRad="38100" dist="38100" dir="2700000" algn="tl">
                    <a:srgbClr val="C0C0C0"/>
                  </a:outerShdw>
                </a:effectLst>
                <a:latin typeface="Tahoma" panose="020b0604030504040204" pitchFamily="34" charset="0"/>
                <a:ea typeface="黑体" panose="02010609060101010101" pitchFamily="49" charset="-122"/>
              </a:rPr>
              <a:t>转移到</a:t>
            </a:r>
            <a:r>
              <a:rPr kumimoji="1" lang="zh-CN" altLang="en-US" sz="2700" b="1">
                <a:solidFill>
                  <a:srgbClr val="EB3623"/>
                </a:solidFill>
                <a:effectLst>
                  <a:outerShdw blurRad="38100" dist="38100" dir="2700000" algn="tl">
                    <a:srgbClr val="C0C0C0"/>
                  </a:outerShdw>
                </a:effectLst>
                <a:latin typeface="Tahoma" panose="020b0604030504040204" pitchFamily="34" charset="0"/>
                <a:ea typeface="黑体" panose="02010609060101010101" pitchFamily="49" charset="-122"/>
              </a:rPr>
              <a:t>浙江嘉兴南湖</a:t>
            </a:r>
            <a:r>
              <a:rPr kumimoji="1" lang="zh-CN" altLang="en-US" sz="2700" b="1">
                <a:effectLst>
                  <a:outerShdw blurRad="38100" dist="38100" dir="2700000" algn="tl">
                    <a:srgbClr val="C0C0C0"/>
                  </a:outerShdw>
                </a:effectLst>
                <a:latin typeface="Tahoma" panose="020b0604030504040204" pitchFamily="34" charset="0"/>
                <a:ea typeface="黑体" panose="02010609060101010101" pitchFamily="49" charset="-122"/>
              </a:rPr>
              <a:t>上的一只</a:t>
            </a:r>
            <a:r>
              <a:rPr kumimoji="1" lang="zh-CN" altLang="en-US" sz="2700" b="1">
                <a:solidFill>
                  <a:srgbClr val="EB3623"/>
                </a:solidFill>
                <a:effectLst>
                  <a:outerShdw blurRad="38100" dist="38100" dir="2700000" algn="tl">
                    <a:srgbClr val="C0C0C0"/>
                  </a:outerShdw>
                </a:effectLst>
                <a:latin typeface="Tahoma" panose="020b0604030504040204" pitchFamily="34" charset="0"/>
                <a:ea typeface="黑体" panose="02010609060101010101" pitchFamily="49" charset="-122"/>
              </a:rPr>
              <a:t>游船</a:t>
            </a:r>
            <a:r>
              <a:rPr kumimoji="1" lang="zh-CN" altLang="en-US" sz="2700" b="1">
                <a:effectLst>
                  <a:outerShdw blurRad="38100" dist="38100" dir="2700000" algn="tl">
                    <a:srgbClr val="C0C0C0"/>
                  </a:outerShdw>
                </a:effectLst>
                <a:latin typeface="Tahoma" panose="020b0604030504040204" pitchFamily="34" charset="0"/>
                <a:ea typeface="黑体" panose="02010609060101010101" pitchFamily="49" charset="-122"/>
              </a:rPr>
              <a:t>上举行</a:t>
            </a:r>
          </a:p>
        </p:txBody>
      </p:sp>
      <p:sp>
        <p:nvSpPr>
          <p:cNvPr id="18438" name="Text Box 6"/>
          <p:cNvSpPr txBox="1"/>
          <p:nvPr/>
        </p:nvSpPr>
        <p:spPr>
          <a:xfrm>
            <a:off x="1907705" y="627460"/>
            <a:ext cx="6012334" cy="1107281"/>
          </a:xfrm>
          <a:prstGeom prst="rect">
            <a:avLst/>
          </a:prstGeom>
          <a:noFill/>
          <a:ln w="9525">
            <a:noFill/>
          </a:ln>
        </p:spPr>
        <p:txBody>
          <a:bodyPr wrap="square" lIns="68580" tIns="34290" rIns="68580" bIns="34290" anchor="t">
            <a:spAutoFit/>
          </a:bodyPr>
          <a:lstStyle/>
          <a:p>
            <a:pPr>
              <a:spcBef>
                <a:spcPct val="50000"/>
              </a:spcBef>
            </a:pPr>
            <a:r>
              <a:rPr lang="zh-CN" altLang="en-US" sz="2700" b="1">
                <a:latin typeface="黑体" pitchFamily="49" charset="-122"/>
                <a:ea typeface="黑体" panose="02010609060101010101" pitchFamily="49" charset="-122"/>
              </a:rPr>
              <a:t>共产党一大召开（</a:t>
            </a:r>
            <a:r>
              <a:rPr lang="en-US" altLang="zh-CN" sz="2700" b="1">
                <a:latin typeface="黑体" pitchFamily="49" charset="-122"/>
                <a:ea typeface="黑体" panose="02010609060101010101" pitchFamily="49" charset="-122"/>
              </a:rPr>
              <a:t>1921.7.23--31</a:t>
            </a:r>
            <a:r>
              <a:rPr lang="zh-CN" altLang="en-US" sz="2700" b="1">
                <a:latin typeface="黑体" pitchFamily="49" charset="-122"/>
                <a:ea typeface="黑体" panose="02010609060101010101" pitchFamily="49" charset="-122"/>
              </a:rPr>
              <a:t>）</a:t>
            </a:r>
          </a:p>
          <a:p>
            <a:pPr>
              <a:spcBef>
                <a:spcPct val="50000"/>
              </a:spcBef>
            </a:pPr>
            <a:r>
              <a:rPr lang="zh-CN" altLang="en-US" sz="2700" b="1">
                <a:latin typeface="黑体" pitchFamily="49" charset="-122"/>
                <a:ea typeface="黑体" panose="02010609060101010101" pitchFamily="49" charset="-122"/>
              </a:rPr>
              <a:t>             </a:t>
            </a:r>
          </a:p>
        </p:txBody>
      </p:sp>
      <p:sp>
        <p:nvSpPr>
          <p:cNvPr id="12" name="Text Box 22"/>
          <p:cNvSpPr txBox="1">
            <a:spLocks noChangeArrowheads="1"/>
          </p:cNvSpPr>
          <p:nvPr/>
        </p:nvSpPr>
        <p:spPr bwMode="auto">
          <a:xfrm>
            <a:off x="2267744" y="86916"/>
            <a:ext cx="4779169" cy="574003"/>
          </a:xfrm>
          <a:prstGeom prst="rect">
            <a:avLst/>
          </a:prstGeom>
          <a:noFill/>
          <a:ln>
            <a:noFill/>
          </a:ln>
          <a:effectLst/>
        </p:spPr>
        <p:txBody>
          <a:bodyPr lIns="68580" tIns="34290" rIns="68580" bIns="34290">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defRPr>
                <a:solidFill>
                  <a:schemeClr val="tx1"/>
                </a:solidFill>
                <a:latin typeface="Arial" pitchFamily="34" charset="0"/>
                <a:ea typeface="宋体" pitchFamily="2" charset="-122"/>
              </a:defRPr>
            </a:lvl6pPr>
            <a:lvl7pPr marL="2971800" indent="-228600" fontAlgn="base">
              <a:spcBef>
                <a:spcPct val="0"/>
              </a:spcBef>
              <a:spcAft>
                <a:spcPct val="0"/>
              </a:spcAft>
              <a:defRPr>
                <a:solidFill>
                  <a:schemeClr val="tx1"/>
                </a:solidFill>
                <a:latin typeface="Arial" pitchFamily="34" charset="0"/>
                <a:ea typeface="宋体" pitchFamily="2" charset="-122"/>
              </a:defRPr>
            </a:lvl7pPr>
            <a:lvl8pPr marL="3429000" indent="-228600" fontAlgn="base">
              <a:spcBef>
                <a:spcPct val="0"/>
              </a:spcBef>
              <a:spcAft>
                <a:spcPct val="0"/>
              </a:spcAft>
              <a:defRPr>
                <a:solidFill>
                  <a:schemeClr val="tx1"/>
                </a:solidFill>
                <a:latin typeface="Arial" pitchFamily="34" charset="0"/>
                <a:ea typeface="宋体" pitchFamily="2" charset="-122"/>
              </a:defRPr>
            </a:lvl8pPr>
            <a:lvl9pPr marL="3886200" indent="-228600" fontAlgn="base">
              <a:spcBef>
                <a:spcPct val="0"/>
              </a:spcBef>
              <a:spcAft>
                <a:spcPct val="0"/>
              </a:spcAft>
              <a:defRPr>
                <a:solidFill>
                  <a:schemeClr val="tx1"/>
                </a:solidFill>
                <a:latin typeface="Arial" pitchFamily="34" charset="0"/>
                <a:ea typeface="宋体" pitchFamily="2" charset="-122"/>
              </a:defRPr>
            </a:lvl9pPr>
          </a:lstStyle>
          <a:p>
            <a:pPr algn="ctr" defTabSz="685800">
              <a:lnSpc>
                <a:spcPct val="80000"/>
              </a:lnSpc>
              <a:defRPr/>
            </a:pPr>
            <a:r>
              <a:rPr kumimoji="1" lang="zh-CN" altLang="en-US" sz="4100" b="1">
                <a:effectLst>
                  <a:outerShdw blurRad="38100" dist="38100" dir="2700000" algn="tl">
                    <a:srgbClr val="C0C0C0"/>
                  </a:outerShdw>
                </a:effectLst>
                <a:latin typeface="黑体" pitchFamily="49" charset="-122"/>
                <a:ea typeface="黑体" panose="02010609060101010101" pitchFamily="49" charset="-122"/>
              </a:rPr>
              <a:t>相   关   史   事</a:t>
            </a:r>
          </a:p>
        </p:txBody>
      </p:sp>
      <p:sp>
        <p:nvSpPr>
          <p:cNvPr id="2" name="文本框 1"/>
          <p:cNvSpPr txBox="1"/>
          <p:nvPr/>
        </p:nvSpPr>
        <p:spPr>
          <a:xfrm>
            <a:off x="4214813" y="1184672"/>
            <a:ext cx="3219450" cy="483870"/>
          </a:xfrm>
          <a:prstGeom prst="rect">
            <a:avLst/>
          </a:prstGeom>
          <a:noFill/>
          <a:ln w="9525">
            <a:noFill/>
          </a:ln>
        </p:spPr>
        <p:txBody>
          <a:bodyPr lIns="68580" tIns="34290" rIns="68580" bIns="34290" anchor="t">
            <a:spAutoFit/>
          </a:bodyPr>
          <a:lstStyle/>
          <a:p>
            <a:r>
              <a:rPr lang="zh-CN" altLang="en-US" sz="2700" b="1">
                <a:latin typeface="Arial" pitchFamily="34" charset="0"/>
                <a:ea typeface="宋体" pitchFamily="2" charset="-122"/>
              </a:rPr>
              <a:t>党的生日：</a:t>
            </a:r>
            <a:r>
              <a:rPr lang="en-US" altLang="zh-CN" sz="2700" b="1">
                <a:latin typeface="Arial" pitchFamily="34" charset="0"/>
                <a:ea typeface="宋体" pitchFamily="2" charset="-122"/>
              </a:rPr>
              <a:t>7</a:t>
            </a:r>
            <a:r>
              <a:rPr lang="zh-CN" altLang="en-US" sz="2700" b="1">
                <a:latin typeface="Arial" pitchFamily="34" charset="0"/>
                <a:ea typeface="宋体" pitchFamily="2" charset="-122"/>
              </a:rPr>
              <a:t>月</a:t>
            </a:r>
            <a:r>
              <a:rPr lang="en-US" altLang="zh-CN" sz="2700" b="1">
                <a:latin typeface="Arial" pitchFamily="34" charset="0"/>
                <a:ea typeface="宋体" pitchFamily="2" charset="-122"/>
              </a:rPr>
              <a:t>1</a:t>
            </a:r>
            <a:r>
              <a:rPr lang="zh-CN" altLang="en-US" sz="2700" b="1">
                <a:latin typeface="Arial" pitchFamily="34" charset="0"/>
                <a:ea typeface="宋体" pitchFamily="2" charset="-122"/>
              </a:rPr>
              <a:t>日</a:t>
            </a:r>
          </a:p>
        </p:txBody>
      </p:sp>
    </p:spTree>
    <p:extLst>
      <p:ext uri="{BB962C8B-B14F-4D97-AF65-F5344CB8AC3E}">
        <p14:creationId xmlns:p14="http://schemas.microsoft.com/office/powerpoint/2010/main" val="19854460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1505" name="矩形 123905"/>
          <p:cNvSpPr>
            <a:spLocks noChangeArrowheads="1"/>
          </p:cNvSpPr>
          <p:nvPr/>
        </p:nvSpPr>
        <p:spPr bwMode="auto">
          <a:xfrm>
            <a:off x="3200400" y="1085850"/>
            <a:ext cx="5943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buClr>
                <a:schemeClr val="bg1"/>
              </a:buClr>
            </a:pPr>
            <a:r>
              <a:rPr lang="zh-CN" altLang="en-US" sz="3600" b="1">
                <a:latin typeface="宋体" pitchFamily="2" charset="-122"/>
              </a:rPr>
              <a:t>    </a:t>
            </a:r>
          </a:p>
        </p:txBody>
      </p:sp>
      <p:sp>
        <p:nvSpPr>
          <p:cNvPr id="21506" name="矩形 123906"/>
          <p:cNvSpPr>
            <a:spLocks noChangeArrowheads="1" noChangeShapeType="1" noTextEdit="1"/>
          </p:cNvSpPr>
          <p:nvPr/>
        </p:nvSpPr>
        <p:spPr bwMode="auto">
          <a:xfrm>
            <a:off x="4235152" y="339502"/>
            <a:ext cx="3505200" cy="800100"/>
          </a:xfrm>
          <a:prstGeom prst="rect">
            <a:avLst/>
          </a:prstGeom>
        </p:spPr>
        <p:txBody>
          <a:bodyPr wrap="none" fromWordArt="1">
            <a:prstTxWarp prst="textFadeUp">
              <a:avLst>
                <a:gd name="adj" fmla="val 9991"/>
              </a:avLst>
            </a:prstTxWarp>
          </a:bodyPr>
          <a:lstStyle/>
          <a:p>
            <a:pPr algn="ctr"/>
            <a:r>
              <a:rPr lang="zh-CN" altLang="en-US" sz="3600" b="1" kern="10">
                <a:ln w="12700">
                  <a:solidFill>
                    <a:srgbClr val="336600"/>
                  </a:solidFill>
                  <a:round/>
                </a:ln>
                <a:gradFill rotWithShape="0">
                  <a:gsLst>
                    <a:gs pos="0">
                      <a:srgbClr val="520402"/>
                    </a:gs>
                    <a:gs pos="100000">
                      <a:srgbClr val="FFCC00"/>
                    </a:gs>
                  </a:gsLst>
                  <a:lin ang="5400000" scaled="1"/>
                </a:gradFill>
                <a:effectLst>
                  <a:outerShdw dist="35921" dir="2700000" sy="50000" rotWithShape="0">
                    <a:srgbClr val="875B0D"/>
                  </a:outerShdw>
                </a:effectLst>
                <a:latin typeface="宋体" pitchFamily="2" charset="-122"/>
                <a:ea typeface="宋体" pitchFamily="2" charset="-122"/>
              </a:rPr>
              <a:t>畅想天地</a:t>
            </a:r>
          </a:p>
        </p:txBody>
      </p:sp>
      <p:pic>
        <p:nvPicPr>
          <p:cNvPr id="21507" name="图片 123907" descr="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5576" y="915686"/>
            <a:ext cx="2322647" cy="262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矩形 123908"/>
          <p:cNvSpPr>
            <a:spLocks noChangeArrowheads="1"/>
          </p:cNvSpPr>
          <p:nvPr/>
        </p:nvSpPr>
        <p:spPr bwMode="auto">
          <a:xfrm>
            <a:off x="3445643" y="1347614"/>
            <a:ext cx="5518845" cy="2062103"/>
          </a:xfrm>
          <a:prstGeom prst="rect">
            <a:avLst/>
          </a:prstGeom>
          <a:solidFill>
            <a:srgbClr val="BDDE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b="1">
                <a:latin typeface="宋体" pitchFamily="2" charset="-122"/>
              </a:rPr>
              <a:t>    陈独秀没有出席中国共产党第一次代表大会，为什么中共“一大”会上还要选举他为中共中央局书记？</a:t>
            </a:r>
          </a:p>
        </p:txBody>
      </p:sp>
      <p:sp>
        <p:nvSpPr>
          <p:cNvPr id="123910" name="矩形 123909"/>
          <p:cNvSpPr>
            <a:spLocks noChangeArrowheads="1"/>
          </p:cNvSpPr>
          <p:nvPr/>
        </p:nvSpPr>
        <p:spPr bwMode="auto">
          <a:xfrm>
            <a:off x="0" y="3635027"/>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buClr>
                <a:srgbClr val="0000FF"/>
              </a:buClr>
              <a:buFont typeface="Wingdings" panose="05000000000000000000" pitchFamily="2" charset="2"/>
              <a:buChar char="u"/>
            </a:pPr>
            <a:r>
              <a:rPr lang="zh-CN" altLang="en-US" sz="2400" b="1">
                <a:latin typeface="宋体" pitchFamily="2" charset="-122"/>
              </a:rPr>
              <a:t>陈独秀在新文化运动中影响很大，名望很高。</a:t>
            </a:r>
          </a:p>
          <a:p>
            <a:pPr>
              <a:buClr>
                <a:srgbClr val="0000FF"/>
              </a:buClr>
              <a:buFont typeface="Wingdings" panose="05000000000000000000" pitchFamily="2" charset="2"/>
              <a:buChar char="u"/>
            </a:pPr>
            <a:r>
              <a:rPr lang="zh-CN" altLang="en-US" sz="2400" b="1">
                <a:latin typeface="宋体" pitchFamily="2" charset="-122"/>
              </a:rPr>
              <a:t>陈独秀领导的上海共产党早期组织为中国共产党的成立做了大量工作，为中共的成立提供了组织基础。</a:t>
            </a:r>
          </a:p>
        </p:txBody>
      </p:sp>
      <p:sp>
        <p:nvSpPr>
          <p:cNvPr id="9" name="TextBox 8"/>
          <p:cNvSpPr txBox="1"/>
          <p:nvPr/>
        </p:nvSpPr>
        <p:spPr>
          <a:xfrm>
            <a:off x="120653" y="136071"/>
            <a:ext cx="3791423" cy="523220"/>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defPPr>
              <a:defRPr lang="zh-CN"/>
            </a:defPPr>
            <a:lvl1pPr>
              <a:defRPr sz="2800" b="1">
                <a:latin typeface="隶书" panose="02010509060101010101" pitchFamily="49" charset="-122"/>
                <a:ea typeface="隶书" panose="02010509060101010101" pitchFamily="49" charset="-122"/>
              </a:defRPr>
            </a:lvl1pPr>
          </a:lstStyle>
          <a:p>
            <a:r>
              <a:rPr lang="zh-CN" altLang="en-US" noProof="1"/>
              <a:t>二、</a:t>
            </a:r>
            <a:r>
              <a:rPr lang="zh-CN" noProof="1"/>
              <a:t>中国共产党的成立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910"/>
                                        </p:tgtEl>
                                        <p:attrNameLst>
                                          <p:attrName>style.visibility</p:attrName>
                                        </p:attrNameLst>
                                      </p:cBhvr>
                                      <p:to>
                                        <p:strVal val="visible"/>
                                      </p:to>
                                    </p:set>
                                    <p:animEffect transition="in" filter="blinds(horizontal)">
                                      <p:cBhvr>
                                        <p:cTn id="7" dur="500"/>
                                        <p:tgtEl>
                                          <p:spTgt spid="123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0"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5954" name="矩形 125953"/>
          <p:cNvSpPr>
            <a:spLocks noChangeArrowheads="1"/>
          </p:cNvSpPr>
          <p:nvPr/>
        </p:nvSpPr>
        <p:spPr bwMode="auto">
          <a:xfrm>
            <a:off x="152401" y="771550"/>
            <a:ext cx="43043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b="1">
                <a:solidFill>
                  <a:srgbClr val="C00000"/>
                </a:solidFill>
                <a:latin typeface="宋体" pitchFamily="2" charset="-122"/>
              </a:rPr>
              <a:t>中国共产党成立意义：</a:t>
            </a:r>
          </a:p>
        </p:txBody>
      </p:sp>
      <p:sp>
        <p:nvSpPr>
          <p:cNvPr id="125955" name="矩形 125954"/>
          <p:cNvSpPr>
            <a:spLocks noChangeArrowheads="1"/>
          </p:cNvSpPr>
          <p:nvPr/>
        </p:nvSpPr>
        <p:spPr bwMode="auto">
          <a:xfrm>
            <a:off x="0" y="1381126"/>
            <a:ext cx="9144000" cy="953135"/>
          </a:xfrm>
          <a:prstGeom prst="rect">
            <a:avLst/>
          </a:prstGeom>
          <a:noFill/>
          <a:ln w="38100">
            <a:solidFill>
              <a:srgbClr val="800000"/>
            </a:solidFill>
            <a:prstDash val="sysDot"/>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800" b="1">
                <a:solidFill>
                  <a:srgbClr val="000099"/>
                </a:solidFill>
                <a:latin typeface="楷体" pitchFamily="49" charset="-122"/>
                <a:ea typeface="楷体" pitchFamily="49" charset="-122"/>
              </a:rPr>
              <a:t>中国共产党的成立，是中国历史上</a:t>
            </a:r>
            <a:r>
              <a:rPr lang="zh-CN" altLang="en-US" sz="2800" b="1">
                <a:solidFill>
                  <a:srgbClr val="FF0000"/>
                </a:solidFill>
                <a:latin typeface="楷体" pitchFamily="49" charset="-122"/>
                <a:ea typeface="楷体" pitchFamily="49" charset="-122"/>
              </a:rPr>
              <a:t>开天辟地</a:t>
            </a:r>
            <a:r>
              <a:rPr lang="zh-CN" altLang="en-US" sz="2800" b="1">
                <a:solidFill>
                  <a:srgbClr val="000099"/>
                </a:solidFill>
                <a:latin typeface="楷体" pitchFamily="49" charset="-122"/>
                <a:ea typeface="楷体" pitchFamily="49" charset="-122"/>
              </a:rPr>
              <a:t>的大事，自从有了中国共产党，</a:t>
            </a:r>
            <a:r>
              <a:rPr lang="zh-CN" altLang="en-US" sz="2800" b="1">
                <a:solidFill>
                  <a:srgbClr val="FF0000"/>
                </a:solidFill>
                <a:latin typeface="楷体" pitchFamily="49" charset="-122"/>
                <a:ea typeface="楷体" pitchFamily="49" charset="-122"/>
              </a:rPr>
              <a:t>中国革命的面貌就焕然一新了</a:t>
            </a:r>
            <a:r>
              <a:rPr lang="zh-CN" altLang="en-US" sz="2800" b="1">
                <a:solidFill>
                  <a:srgbClr val="000099"/>
                </a:solidFill>
                <a:latin typeface="楷体" pitchFamily="49" charset="-122"/>
                <a:ea typeface="楷体" pitchFamily="49" charset="-122"/>
              </a:rPr>
              <a:t>！</a:t>
            </a:r>
          </a:p>
        </p:txBody>
      </p:sp>
      <p:sp>
        <p:nvSpPr>
          <p:cNvPr id="125956" name="椭圆 125955"/>
          <p:cNvSpPr>
            <a:spLocks noChangeArrowheads="1"/>
          </p:cNvSpPr>
          <p:nvPr/>
        </p:nvSpPr>
        <p:spPr bwMode="auto">
          <a:xfrm>
            <a:off x="6804248" y="1761604"/>
            <a:ext cx="581822" cy="594122"/>
          </a:xfrm>
          <a:prstGeom prst="ellipse">
            <a:avLst/>
          </a:prstGeom>
          <a:noFill/>
          <a:ln w="63500">
            <a:solidFill>
              <a:srgbClr val="800000"/>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sp>
        <p:nvSpPr>
          <p:cNvPr id="125957" name="下箭头 125956"/>
          <p:cNvSpPr>
            <a:spLocks noChangeArrowheads="1"/>
          </p:cNvSpPr>
          <p:nvPr/>
        </p:nvSpPr>
        <p:spPr bwMode="auto">
          <a:xfrm rot="1596381">
            <a:off x="6542649" y="2310560"/>
            <a:ext cx="461673" cy="628599"/>
          </a:xfrm>
          <a:prstGeom prst="downArrow">
            <a:avLst>
              <a:gd name="adj1" fmla="val 50000"/>
              <a:gd name="adj2" fmla="val 41123"/>
            </a:avLst>
          </a:prstGeom>
          <a:solidFill>
            <a:schemeClr val="accent1"/>
          </a:solidFill>
          <a:ln w="9525">
            <a:solidFill>
              <a:schemeClr val="tx1"/>
            </a:solidFill>
            <a:miter lim="800000"/>
          </a:ln>
        </p:spPr>
        <p:txBody>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sp>
        <p:nvSpPr>
          <p:cNvPr id="125958" name="矩形 125957"/>
          <p:cNvSpPr>
            <a:spLocks noChangeArrowheads="1" noChangeShapeType="1" noTextEdit="1"/>
          </p:cNvSpPr>
          <p:nvPr/>
        </p:nvSpPr>
        <p:spPr bwMode="auto">
          <a:xfrm>
            <a:off x="1835150" y="2116832"/>
            <a:ext cx="3429000" cy="742950"/>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62269"/>
              </a:avLst>
            </a:prstTxWarp>
            <a:scene3d>
              <a:camera prst="legacyPerspectiveFront">
                <a:rot lat="20520000" lon="1080000" rev="0"/>
              </a:camera>
              <a:lightRig rig="legacyHarsh2" dir="b"/>
            </a:scene3d>
            <a:sp3d extrusionH="430200" prstMaterial="legacyMatte">
              <a:extrusionClr>
                <a:srgbClr val="FF6600"/>
              </a:extrusionClr>
            </a:sp3d>
          </a:bodyPr>
          <a:lstStyle/>
          <a:p>
            <a:pPr algn="ctr"/>
            <a:r>
              <a:rPr lang="zh-CN" altLang="en-US" sz="3600" b="1">
                <a:gradFill rotWithShape="0">
                  <a:gsLst>
                    <a:gs pos="0">
                      <a:srgbClr val="FFE701"/>
                    </a:gs>
                    <a:gs pos="100000">
                      <a:srgbClr val="FE3E02"/>
                    </a:gs>
                  </a:gsLst>
                  <a:lin ang="5400000" scaled="1"/>
                </a:gradFill>
                <a:latin typeface="宋体" pitchFamily="2" charset="-122"/>
                <a:ea typeface="宋体" pitchFamily="2" charset="-122"/>
              </a:rPr>
              <a:t>“新”在何处？</a:t>
            </a:r>
          </a:p>
        </p:txBody>
      </p:sp>
      <p:pic>
        <p:nvPicPr>
          <p:cNvPr id="23558" name="图片 125958" descr="1"/>
          <p:cNvPicPr>
            <a:picLocks noChangeAspect="1" noChangeArrowheads="1"/>
          </p:cNvPicPr>
          <p:nvPr/>
        </p:nvPicPr>
        <p:blipFill>
          <a:blip r:embed="rId3"/>
          <a:stretch>
            <a:fillRect/>
          </a:stretch>
        </p:blipFill>
        <p:spPr bwMode="auto">
          <a:xfrm>
            <a:off x="7543800" y="3415904"/>
            <a:ext cx="1600200" cy="11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0" name="文本框 125959"/>
          <p:cNvSpPr txBox="1">
            <a:spLocks noChangeArrowheads="1"/>
          </p:cNvSpPr>
          <p:nvPr/>
        </p:nvSpPr>
        <p:spPr bwMode="auto">
          <a:xfrm>
            <a:off x="395291" y="3015411"/>
            <a:ext cx="79200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buClr>
                <a:schemeClr val="bg1"/>
              </a:buClr>
            </a:pPr>
            <a:r>
              <a:rPr lang="zh-CN" altLang="en-US" sz="2600" b="1">
                <a:latin typeface="Tahoma" panose="020b0604030504040204" pitchFamily="34" charset="0"/>
              </a:rPr>
              <a:t>新的领导力量：无产阶级及其政党</a:t>
            </a:r>
            <a:r>
              <a:rPr lang="en-US" altLang="zh-CN" sz="2600" b="1">
                <a:latin typeface="宋体" pitchFamily="2" charset="-122"/>
              </a:rPr>
              <a:t>——</a:t>
            </a:r>
            <a:r>
              <a:rPr lang="zh-CN" altLang="en-US" sz="2600" b="1">
                <a:latin typeface="Tahoma" panose="020b0604030504040204" pitchFamily="34" charset="0"/>
              </a:rPr>
              <a:t>中国共产党</a:t>
            </a:r>
          </a:p>
        </p:txBody>
      </p:sp>
      <p:sp>
        <p:nvSpPr>
          <p:cNvPr id="125961" name="文本框 125960"/>
          <p:cNvSpPr txBox="1">
            <a:spLocks noChangeArrowheads="1"/>
          </p:cNvSpPr>
          <p:nvPr/>
        </p:nvSpPr>
        <p:spPr bwMode="auto">
          <a:xfrm>
            <a:off x="395288" y="3591475"/>
            <a:ext cx="472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buClr>
                <a:schemeClr val="bg1"/>
              </a:buClr>
            </a:pPr>
            <a:r>
              <a:rPr lang="zh-CN" altLang="en-US" sz="2600" b="1">
                <a:latin typeface="Tahoma" panose="020b0604030504040204" pitchFamily="34" charset="0"/>
              </a:rPr>
              <a:t>新的指导思想：马克思主义</a:t>
            </a:r>
          </a:p>
        </p:txBody>
      </p:sp>
      <p:sp>
        <p:nvSpPr>
          <p:cNvPr id="125963" name="文本框 125962"/>
          <p:cNvSpPr txBox="1">
            <a:spLocks noChangeArrowheads="1"/>
          </p:cNvSpPr>
          <p:nvPr/>
        </p:nvSpPr>
        <p:spPr bwMode="auto">
          <a:xfrm>
            <a:off x="395288" y="4084101"/>
            <a:ext cx="7162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buClr>
                <a:schemeClr val="bg1"/>
              </a:buClr>
            </a:pPr>
            <a:r>
              <a:rPr lang="zh-CN" altLang="en-US" sz="2600" b="1">
                <a:solidFill>
                  <a:srgbClr val="0A0C00"/>
                </a:solidFill>
                <a:latin typeface="Tahoma" panose="020b0604030504040204" pitchFamily="34" charset="0"/>
              </a:rPr>
              <a:t>新的奋斗目标：</a:t>
            </a:r>
            <a:r>
              <a:rPr lang="zh-CN" altLang="en-US" sz="2600" b="1">
                <a:solidFill>
                  <a:srgbClr val="0A0C00"/>
                </a:solidFill>
                <a:latin typeface="黑体" panose="02010609060101010101" pitchFamily="2" charset="-122"/>
              </a:rPr>
              <a:t>实现社会主义、共产主义</a:t>
            </a:r>
          </a:p>
        </p:txBody>
      </p:sp>
      <p:sp>
        <p:nvSpPr>
          <p:cNvPr id="2" name="TextBox 1"/>
          <p:cNvSpPr txBox="1"/>
          <p:nvPr/>
        </p:nvSpPr>
        <p:spPr>
          <a:xfrm>
            <a:off x="107504" y="104314"/>
            <a:ext cx="3791423" cy="523220"/>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defPPr>
              <a:defRPr lang="zh-CN"/>
            </a:defPPr>
            <a:lvl1pPr>
              <a:defRPr sz="2800" b="1">
                <a:latin typeface="隶书" panose="02010509060101010101" pitchFamily="49" charset="-122"/>
                <a:ea typeface="隶书" panose="02010509060101010101" pitchFamily="49" charset="-122"/>
              </a:defRPr>
            </a:lvl1pPr>
          </a:lstStyle>
          <a:p>
            <a:r>
              <a:rPr lang="zh-CN" altLang="en-US" noProof="1"/>
              <a:t>二、</a:t>
            </a:r>
            <a:r>
              <a:rPr lang="zh-CN" noProof="1"/>
              <a:t>中国共产党的成立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blinds(horizontal)">
                                      <p:cBhvr>
                                        <p:cTn id="7" dur="500"/>
                                        <p:tgtEl>
                                          <p:spTgt spid="12595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5956"/>
                                        </p:tgtEl>
                                        <p:attrNameLst>
                                          <p:attrName>style.visibility</p:attrName>
                                        </p:attrNameLst>
                                      </p:cBhvr>
                                      <p:to>
                                        <p:strVal val="visible"/>
                                      </p:to>
                                    </p:set>
                                    <p:animEffect transition="in" filter="blinds(horizontal)">
                                      <p:cBhvr>
                                        <p:cTn id="12" dur="500"/>
                                        <p:tgtEl>
                                          <p:spTgt spid="125956"/>
                                        </p:tgtEl>
                                      </p:cBhvr>
                                    </p:animEffect>
                                  </p:childTnLst>
                                </p:cTn>
                              </p:par>
                              <p:par>
                                <p:cTn id="13" presetID="3" presetClass="entr" presetSubtype="10" fill="hold" nodeType="withEffect">
                                  <p:stCondLst>
                                    <p:cond delay="0"/>
                                  </p:stCondLst>
                                  <p:childTnLst>
                                    <p:set>
                                      <p:cBhvr>
                                        <p:cTn id="14" dur="1" fill="hold">
                                          <p:stCondLst>
                                            <p:cond delay="0"/>
                                          </p:stCondLst>
                                        </p:cTn>
                                        <p:tgtEl>
                                          <p:spTgt spid="125957"/>
                                        </p:tgtEl>
                                        <p:attrNameLst>
                                          <p:attrName>style.visibility</p:attrName>
                                        </p:attrNameLst>
                                      </p:cBhvr>
                                      <p:to>
                                        <p:strVal val="visible"/>
                                      </p:to>
                                    </p:set>
                                    <p:animEffect transition="in" filter="blinds(horizontal)">
                                      <p:cBhvr>
                                        <p:cTn id="15" dur="500"/>
                                        <p:tgtEl>
                                          <p:spTgt spid="125957"/>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125958"/>
                                        </p:tgtEl>
                                        <p:attrNameLst>
                                          <p:attrName>style.visibility</p:attrName>
                                        </p:attrNameLst>
                                      </p:cBhvr>
                                      <p:to>
                                        <p:strVal val="visible"/>
                                      </p:to>
                                    </p:set>
                                    <p:animEffect transition="in" filter="blinds(horizontal)">
                                      <p:cBhvr>
                                        <p:cTn id="20" dur="500"/>
                                        <p:tgtEl>
                                          <p:spTgt spid="125958"/>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grpId="2" nodeType="clickEffect">
                                  <p:stCondLst>
                                    <p:cond delay="0"/>
                                  </p:stCondLst>
                                  <p:childTnLst>
                                    <p:set>
                                      <p:cBhvr>
                                        <p:cTn id="24" dur="1" fill="hold">
                                          <p:stCondLst>
                                            <p:cond delay="499"/>
                                          </p:stCondLst>
                                        </p:cTn>
                                        <p:tgtEl>
                                          <p:spTgt spid="12596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grpId="3" nodeType="clickEffect">
                                  <p:stCondLst>
                                    <p:cond delay="0"/>
                                  </p:stCondLst>
                                  <p:childTnLst>
                                    <p:set>
                                      <p:cBhvr>
                                        <p:cTn id="28" dur="1" fill="hold">
                                          <p:stCondLst>
                                            <p:cond delay="499"/>
                                          </p:stCondLst>
                                        </p:cTn>
                                        <p:tgtEl>
                                          <p:spTgt spid="12596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afterGroup">
                            <p:stCondLst>
                              <p:cond delay="0"/>
                            </p:stCondLst>
                            <p:childTnLst>
                              <p:par>
                                <p:cTn id="31" presetID="1" presetClass="entr" presetSubtype="0" fill="hold" grpId="4" nodeType="clickEffect">
                                  <p:stCondLst>
                                    <p:cond delay="0"/>
                                  </p:stCondLst>
                                  <p:childTnLst>
                                    <p:set>
                                      <p:cBhvr>
                                        <p:cTn id="32" dur="1" fill="hold">
                                          <p:stCondLst>
                                            <p:cond delay="499"/>
                                          </p:stCondLst>
                                        </p:cTn>
                                        <p:tgtEl>
                                          <p:spTgt spid="125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p:bldP spid="125958" grpId="1"/>
      <p:bldP spid="125960" grpId="2"/>
      <p:bldP spid="125961" grpId="3"/>
      <p:bldP spid="125963" grpId="4"/>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98426" y="51470"/>
            <a:ext cx="3791423" cy="523220"/>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defPPr>
              <a:defRPr lang="zh-CN"/>
            </a:defPPr>
            <a:lvl1pPr>
              <a:defRPr sz="2800" b="1">
                <a:latin typeface="隶书" panose="02010509060101010101" pitchFamily="49" charset="-122"/>
                <a:ea typeface="隶书" panose="02010509060101010101" pitchFamily="49" charset="-122"/>
              </a:defRPr>
            </a:lvl1pPr>
          </a:lstStyle>
          <a:p>
            <a:r>
              <a:rPr lang="zh-CN" altLang="en-US" noProof="1"/>
              <a:t>二、</a:t>
            </a:r>
            <a:r>
              <a:rPr lang="zh-CN" noProof="1"/>
              <a:t>中国共产党的成立</a:t>
            </a:r>
          </a:p>
        </p:txBody>
      </p:sp>
      <p:sp>
        <p:nvSpPr>
          <p:cNvPr id="21" name="TextBox 26"/>
          <p:cNvSpPr txBox="1">
            <a:spLocks noChangeArrowheads="1"/>
          </p:cNvSpPr>
          <p:nvPr/>
        </p:nvSpPr>
        <p:spPr bwMode="auto">
          <a:xfrm>
            <a:off x="684213" y="681039"/>
            <a:ext cx="5116512" cy="461665"/>
          </a:xfrm>
          <a:prstGeom prst="rect">
            <a:avLst/>
          </a:prstGeom>
          <a:noFill/>
          <a:ln>
            <a:noFill/>
          </a:ln>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lang="zh-CN" altLang="en-US" sz="2400" b="1" noProof="1" smtClean="0">
                <a:solidFill>
                  <a:srgbClr val="333300"/>
                </a:solidFill>
                <a:effectLst>
                  <a:outerShdw blurRad="38100" dist="38100" dir="2700000" algn="tl">
                    <a:srgbClr val="FFFFFF"/>
                  </a:outerShdw>
                </a:effectLst>
                <a:latin typeface="隶书" panose="02010509060101010101" pitchFamily="49" charset="-122"/>
                <a:ea typeface="隶书" panose="02010509060101010101" pitchFamily="49" charset="-122"/>
                <a:cs typeface="+mn-ea"/>
              </a:rPr>
              <a:t>（三）中共二大</a:t>
            </a:r>
          </a:p>
        </p:txBody>
      </p:sp>
      <p:sp>
        <p:nvSpPr>
          <p:cNvPr id="25603" name="Text Box 4"/>
          <p:cNvSpPr txBox="1">
            <a:spLocks noChangeArrowheads="1"/>
          </p:cNvSpPr>
          <p:nvPr/>
        </p:nvSpPr>
        <p:spPr bwMode="auto">
          <a:xfrm>
            <a:off x="2016872" y="2298234"/>
            <a:ext cx="38512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zh-CN" sz="2400" b="1">
                <a:latin typeface="楷体" pitchFamily="49" charset="-122"/>
                <a:ea typeface="楷体" pitchFamily="49" charset="-122"/>
              </a:rPr>
              <a:t>最高纲领：建设共产主义</a:t>
            </a:r>
          </a:p>
          <a:p>
            <a:r>
              <a:rPr lang="zh-CN" altLang="zh-CN" sz="2400" b="1">
                <a:solidFill>
                  <a:srgbClr val="FF0000"/>
                </a:solidFill>
                <a:latin typeface="楷体" pitchFamily="49" charset="-122"/>
                <a:ea typeface="楷体" pitchFamily="49" charset="-122"/>
              </a:rPr>
              <a:t>最低纲领：打倒军阀，推</a:t>
            </a:r>
          </a:p>
          <a:p>
            <a:r>
              <a:rPr lang="zh-CN" altLang="zh-CN" sz="2400" b="1">
                <a:solidFill>
                  <a:srgbClr val="FF0000"/>
                </a:solidFill>
                <a:latin typeface="楷体" pitchFamily="49" charset="-122"/>
                <a:ea typeface="楷体" pitchFamily="49" charset="-122"/>
              </a:rPr>
              <a:t>翻帝国主义，将中国统一</a:t>
            </a:r>
          </a:p>
          <a:p>
            <a:r>
              <a:rPr lang="zh-CN" altLang="zh-CN" sz="2400" b="1">
                <a:solidFill>
                  <a:srgbClr val="FF0000"/>
                </a:solidFill>
                <a:latin typeface="楷体" pitchFamily="49" charset="-122"/>
                <a:ea typeface="楷体" pitchFamily="49" charset="-122"/>
              </a:rPr>
              <a:t>为真正的民主共和国。</a:t>
            </a:r>
          </a:p>
        </p:txBody>
      </p:sp>
      <p:sp>
        <p:nvSpPr>
          <p:cNvPr id="25604" name="矩形 13"/>
          <p:cNvSpPr>
            <a:spLocks noChangeArrowheads="1"/>
          </p:cNvSpPr>
          <p:nvPr/>
        </p:nvSpPr>
        <p:spPr bwMode="auto">
          <a:xfrm>
            <a:off x="398466" y="1837136"/>
            <a:ext cx="1734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b="1" smtClean="0">
                <a:solidFill>
                  <a:srgbClr val="000099"/>
                </a:solidFill>
                <a:latin typeface="黑体" panose="02010609060101010101" pitchFamily="2" charset="-122"/>
                <a:ea typeface="黑体" panose="02010609060101010101" pitchFamily="2" charset="-122"/>
              </a:rPr>
              <a:t>地    点</a:t>
            </a:r>
            <a:r>
              <a:rPr lang="zh-CN" altLang="en-US" sz="2400" b="1">
                <a:solidFill>
                  <a:srgbClr val="000099"/>
                </a:solidFill>
                <a:latin typeface="黑体" panose="02010609060101010101" pitchFamily="2" charset="-122"/>
                <a:ea typeface="黑体" panose="02010609060101010101" pitchFamily="2" charset="-122"/>
              </a:rPr>
              <a:t>：</a:t>
            </a:r>
          </a:p>
        </p:txBody>
      </p:sp>
      <p:sp>
        <p:nvSpPr>
          <p:cNvPr id="25605" name="矩形 14"/>
          <p:cNvSpPr>
            <a:spLocks noChangeArrowheads="1"/>
          </p:cNvSpPr>
          <p:nvPr/>
        </p:nvSpPr>
        <p:spPr bwMode="auto">
          <a:xfrm>
            <a:off x="392164" y="2470125"/>
            <a:ext cx="1731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b="1">
                <a:solidFill>
                  <a:srgbClr val="000099"/>
                </a:solidFill>
                <a:latin typeface="黑体" panose="02010609060101010101" pitchFamily="2" charset="-122"/>
                <a:ea typeface="黑体" panose="02010609060101010101" pitchFamily="2" charset="-122"/>
              </a:rPr>
              <a:t>革命纲领：</a:t>
            </a:r>
          </a:p>
        </p:txBody>
      </p:sp>
      <p:sp>
        <p:nvSpPr>
          <p:cNvPr id="25606" name="矩形 16"/>
          <p:cNvSpPr>
            <a:spLocks noChangeArrowheads="1"/>
          </p:cNvSpPr>
          <p:nvPr/>
        </p:nvSpPr>
        <p:spPr bwMode="auto">
          <a:xfrm>
            <a:off x="398466" y="1383508"/>
            <a:ext cx="1734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b="1" smtClean="0">
                <a:solidFill>
                  <a:srgbClr val="000099"/>
                </a:solidFill>
                <a:latin typeface="黑体" panose="02010609060101010101" pitchFamily="2" charset="-122"/>
                <a:ea typeface="黑体" panose="02010609060101010101" pitchFamily="2" charset="-122"/>
              </a:rPr>
              <a:t>时    间</a:t>
            </a:r>
            <a:r>
              <a:rPr lang="zh-CN" altLang="en-US" sz="2400" b="1">
                <a:solidFill>
                  <a:srgbClr val="000099"/>
                </a:solidFill>
                <a:latin typeface="黑体" panose="02010609060101010101" pitchFamily="2" charset="-122"/>
                <a:ea typeface="黑体" panose="02010609060101010101" pitchFamily="2" charset="-122"/>
              </a:rPr>
              <a:t>：</a:t>
            </a:r>
          </a:p>
        </p:txBody>
      </p:sp>
      <p:sp>
        <p:nvSpPr>
          <p:cNvPr id="25607" name="Text Box 5"/>
          <p:cNvSpPr txBox="1">
            <a:spLocks noChangeArrowheads="1"/>
          </p:cNvSpPr>
          <p:nvPr/>
        </p:nvSpPr>
        <p:spPr bwMode="auto">
          <a:xfrm>
            <a:off x="2195736" y="1850233"/>
            <a:ext cx="4321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400" b="1">
                <a:solidFill>
                  <a:srgbClr val="C00000"/>
                </a:solidFill>
                <a:latin typeface="楷体" pitchFamily="49" charset="-122"/>
                <a:ea typeface="楷体" pitchFamily="49" charset="-122"/>
              </a:rPr>
              <a:t>上海</a:t>
            </a:r>
          </a:p>
        </p:txBody>
      </p:sp>
      <p:sp>
        <p:nvSpPr>
          <p:cNvPr id="25608" name="Text Box 5"/>
          <p:cNvSpPr txBox="1">
            <a:spLocks noChangeArrowheads="1"/>
          </p:cNvSpPr>
          <p:nvPr/>
        </p:nvSpPr>
        <p:spPr bwMode="auto">
          <a:xfrm>
            <a:off x="2123728" y="1388568"/>
            <a:ext cx="1744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en-US" altLang="zh-CN" sz="2400" b="1">
                <a:solidFill>
                  <a:srgbClr val="C00000"/>
                </a:solidFill>
                <a:latin typeface="楷体" pitchFamily="49" charset="-122"/>
                <a:ea typeface="楷体" pitchFamily="49" charset="-122"/>
              </a:rPr>
              <a:t>1922</a:t>
            </a:r>
            <a:r>
              <a:rPr lang="zh-CN" altLang="en-US" sz="2400" b="1">
                <a:solidFill>
                  <a:srgbClr val="C00000"/>
                </a:solidFill>
                <a:latin typeface="楷体" pitchFamily="49" charset="-122"/>
                <a:ea typeface="楷体" pitchFamily="49" charset="-122"/>
              </a:rPr>
              <a:t>年</a:t>
            </a:r>
            <a:r>
              <a:rPr lang="en-US" altLang="zh-CN" sz="2400" b="1">
                <a:solidFill>
                  <a:srgbClr val="C00000"/>
                </a:solidFill>
                <a:latin typeface="楷体" pitchFamily="49" charset="-122"/>
                <a:ea typeface="楷体" pitchFamily="49" charset="-122"/>
              </a:rPr>
              <a:t>7</a:t>
            </a:r>
            <a:r>
              <a:rPr lang="zh-CN" altLang="en-US" sz="2400" b="1">
                <a:solidFill>
                  <a:srgbClr val="C00000"/>
                </a:solidFill>
                <a:latin typeface="楷体" pitchFamily="49" charset="-122"/>
                <a:ea typeface="楷体" pitchFamily="49" charset="-122"/>
              </a:rPr>
              <a:t>月</a:t>
            </a:r>
          </a:p>
        </p:txBody>
      </p:sp>
      <p:pic>
        <p:nvPicPr>
          <p:cNvPr id="25609" name="Picture 5" descr="1310646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2160" y="906141"/>
            <a:ext cx="2844800" cy="3958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矩形 14"/>
          <p:cNvSpPr>
            <a:spLocks noChangeArrowheads="1"/>
          </p:cNvSpPr>
          <p:nvPr/>
        </p:nvSpPr>
        <p:spPr bwMode="auto">
          <a:xfrm>
            <a:off x="395536" y="4198317"/>
            <a:ext cx="17347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b="1" smtClean="0">
                <a:solidFill>
                  <a:srgbClr val="000099"/>
                </a:solidFill>
                <a:latin typeface="黑体" panose="02010609060101010101" pitchFamily="2" charset="-122"/>
                <a:ea typeface="黑体" panose="02010609060101010101" pitchFamily="2" charset="-122"/>
              </a:rPr>
              <a:t>意    义</a:t>
            </a:r>
            <a:r>
              <a:rPr lang="zh-CN" altLang="en-US" sz="2400" b="1">
                <a:solidFill>
                  <a:srgbClr val="000099"/>
                </a:solidFill>
                <a:latin typeface="黑体" panose="02010609060101010101" pitchFamily="2" charset="-122"/>
                <a:ea typeface="黑体" panose="02010609060101010101" pitchFamily="2" charset="-122"/>
              </a:rPr>
              <a:t>：</a:t>
            </a:r>
          </a:p>
        </p:txBody>
      </p:sp>
      <p:sp>
        <p:nvSpPr>
          <p:cNvPr id="12" name="文本框 4"/>
          <p:cNvSpPr txBox="1">
            <a:spLocks noChangeArrowheads="1"/>
          </p:cNvSpPr>
          <p:nvPr/>
        </p:nvSpPr>
        <p:spPr bwMode="auto">
          <a:xfrm>
            <a:off x="2123728" y="4162023"/>
            <a:ext cx="36769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000" b="1">
                <a:solidFill>
                  <a:srgbClr val="C00000"/>
                </a:solidFill>
                <a:latin typeface="微软雅黑" pitchFamily="34" charset="-122"/>
                <a:ea typeface="微软雅黑" panose="020b0503020204020204" pitchFamily="34" charset="-122"/>
                <a:sym typeface="宋体" pitchFamily="2" charset="-122"/>
              </a:rPr>
              <a:t>中国历史上第一次提出了彻底的反帝反封建的民主革命纲领。</a:t>
            </a:r>
            <a:endParaRPr lang="zh-CN" altLang="en-US" sz="2000">
              <a:latin typeface="微软雅黑" pitchFamily="34" charset="-122"/>
              <a:ea typeface="微软雅黑" pitchFamily="34" charset="-122"/>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blinds(horizontal)">
                                      <p:cBhvr>
                                        <p:cTn id="7" dur="500"/>
                                        <p:tgtEl>
                                          <p:spTgt spid="2560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blinds(horizontal)">
                                      <p:cBhvr>
                                        <p:cTn id="12" dur="500"/>
                                        <p:tgtEl>
                                          <p:spTgt spid="2560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blinds(horizontal)">
                                      <p:cBhvr>
                                        <p:cTn id="17" dur="500"/>
                                        <p:tgtEl>
                                          <p:spTgt spid="2560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3"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7" grpId="1"/>
      <p:bldP spid="25608" grpId="2"/>
      <p:bldP spid="12" grpId="3"/>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98426" y="123478"/>
            <a:ext cx="3791423" cy="523220"/>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defPPr>
              <a:defRPr lang="zh-CN"/>
            </a:defPPr>
            <a:lvl1pPr>
              <a:defRPr sz="2800" b="1">
                <a:latin typeface="隶书" panose="02010509060101010101" pitchFamily="49" charset="-122"/>
                <a:ea typeface="隶书" panose="02010509060101010101" pitchFamily="49" charset="-122"/>
              </a:defRPr>
            </a:lvl1pPr>
          </a:lstStyle>
          <a:p>
            <a:r>
              <a:rPr lang="zh-CN" altLang="en-US" noProof="1"/>
              <a:t>二、</a:t>
            </a:r>
            <a:r>
              <a:rPr lang="zh-CN" noProof="1"/>
              <a:t>中国共产党的成立</a:t>
            </a:r>
          </a:p>
        </p:txBody>
      </p:sp>
      <p:graphicFrame>
        <p:nvGraphicFramePr>
          <p:cNvPr id="4" name="表格 3"/>
          <p:cNvGraphicFramePr>
            <a:graphicFrameLocks noGrp="1"/>
          </p:cNvGraphicFramePr>
          <p:nvPr/>
        </p:nvGraphicFramePr>
        <p:xfrm>
          <a:off x="683568" y="976314"/>
          <a:ext cx="8136904" cy="4097985"/>
        </p:xfrm>
        <a:graphic>
          <a:graphicData uri="http://schemas.openxmlformats.org/drawingml/2006/table">
            <a:tbl>
              <a:tblPr firstRow="1" bandRow="1">
                <a:tableStyleId>{ED083AE6-46FA-4A59-8FB0-9F97EB10719F}</a:tableStyleId>
              </a:tblPr>
              <a:tblGrid>
                <a:gridCol w="1080120"/>
                <a:gridCol w="3196935"/>
                <a:gridCol w="3859849"/>
              </a:tblGrid>
              <a:tr h="573881">
                <a:tc>
                  <a:txBody>
                    <a:bodyPr vert="horz" wrap="square"/>
                    <a:lstStyle/>
                    <a:p>
                      <a:pPr>
                        <a:buNone/>
                      </a:pPr>
                      <a:endParaRPr lang="zh-CN" altLang="en-US" sz="1400">
                        <a:ln>
                          <a:solidFill>
                            <a:schemeClr val="tx1"/>
                          </a:solidFill>
                        </a:ln>
                      </a:endParaRPr>
                    </a:p>
                  </a:txBody>
                  <a:tcPr marT="34290" marB="34290"/>
                </a:tc>
                <a:tc>
                  <a:txBody>
                    <a:bodyPr vert="horz" wrap="square"/>
                    <a:lstStyle/>
                    <a:p>
                      <a:pPr>
                        <a:buNone/>
                      </a:pPr>
                      <a:r>
                        <a:rPr lang="zh-CN" altLang="en-US" sz="2000">
                          <a:ln>
                            <a:solidFill>
                              <a:schemeClr val="tx1"/>
                            </a:solidFill>
                          </a:ln>
                        </a:rPr>
                        <a:t>中共一大</a:t>
                      </a:r>
                    </a:p>
                  </a:txBody>
                  <a:tcPr marT="34290" marB="34290"/>
                </a:tc>
                <a:tc>
                  <a:txBody>
                    <a:bodyPr vert="horz" wrap="square"/>
                    <a:lstStyle/>
                    <a:p>
                      <a:pPr>
                        <a:buNone/>
                      </a:pPr>
                      <a:r>
                        <a:rPr lang="zh-CN" altLang="en-US" sz="2000" b="1">
                          <a:ln>
                            <a:solidFill>
                              <a:schemeClr val="tx1"/>
                            </a:solidFill>
                          </a:ln>
                        </a:rPr>
                        <a:t>中共二大</a:t>
                      </a:r>
                    </a:p>
                  </a:txBody>
                  <a:tcPr marT="34290" marB="34290"/>
                </a:tc>
              </a:tr>
              <a:tr h="574358">
                <a:tc>
                  <a:txBody>
                    <a:bodyPr vert="horz" wrap="square"/>
                    <a:lstStyle/>
                    <a:p>
                      <a:pPr algn="ctr">
                        <a:buNone/>
                      </a:pPr>
                      <a:r>
                        <a:rPr lang="zh-CN" altLang="en-US" sz="2000">
                          <a:ln>
                            <a:solidFill>
                              <a:schemeClr val="tx1"/>
                            </a:solidFill>
                          </a:ln>
                        </a:rPr>
                        <a:t>时间</a:t>
                      </a:r>
                    </a:p>
                  </a:txBody>
                  <a:tcPr marT="34290" marB="34290"/>
                </a:tc>
                <a:tc>
                  <a:txBody>
                    <a:bodyPr vert="horz" wrap="square"/>
                    <a:lstStyle/>
                    <a:p>
                      <a:pPr>
                        <a:buNone/>
                      </a:pPr>
                      <a:endParaRPr lang="zh-CN" altLang="en-US" sz="2000">
                        <a:ln>
                          <a:solidFill>
                            <a:schemeClr val="tx1"/>
                          </a:solidFill>
                        </a:ln>
                      </a:endParaRPr>
                    </a:p>
                  </a:txBody>
                  <a:tcPr marT="34290" marB="34290"/>
                </a:tc>
                <a:tc>
                  <a:txBody>
                    <a:bodyPr vert="horz" wrap="square"/>
                    <a:lstStyle/>
                    <a:p>
                      <a:pPr>
                        <a:buNone/>
                      </a:pPr>
                      <a:endParaRPr lang="zh-CN" altLang="en-US" sz="2000" b="1">
                        <a:ln>
                          <a:solidFill>
                            <a:schemeClr val="tx1"/>
                          </a:solidFill>
                        </a:ln>
                      </a:endParaRPr>
                    </a:p>
                  </a:txBody>
                  <a:tcPr marT="34290" marB="34290"/>
                </a:tc>
              </a:tr>
              <a:tr h="447197">
                <a:tc>
                  <a:txBody>
                    <a:bodyPr vert="horz" wrap="square"/>
                    <a:lstStyle/>
                    <a:p>
                      <a:pPr algn="ctr">
                        <a:buNone/>
                      </a:pPr>
                      <a:r>
                        <a:rPr lang="zh-CN" altLang="en-US" sz="2000">
                          <a:ln>
                            <a:solidFill>
                              <a:schemeClr val="tx1"/>
                            </a:solidFill>
                          </a:ln>
                        </a:rPr>
                        <a:t>地点</a:t>
                      </a:r>
                    </a:p>
                  </a:txBody>
                  <a:tcPr marT="34290" marB="34290"/>
                </a:tc>
                <a:tc>
                  <a:txBody>
                    <a:bodyPr vert="horz" wrap="square"/>
                    <a:lstStyle/>
                    <a:p>
                      <a:pPr>
                        <a:buNone/>
                      </a:pPr>
                      <a:endParaRPr lang="zh-CN" altLang="en-US" sz="2000">
                        <a:ln>
                          <a:solidFill>
                            <a:schemeClr val="tx1"/>
                          </a:solidFill>
                        </a:ln>
                      </a:endParaRPr>
                    </a:p>
                  </a:txBody>
                  <a:tcPr marT="34290" marB="34290"/>
                </a:tc>
                <a:tc>
                  <a:txBody>
                    <a:bodyPr vert="horz" wrap="square"/>
                    <a:lstStyle/>
                    <a:p>
                      <a:pPr>
                        <a:buNone/>
                      </a:pPr>
                      <a:endParaRPr lang="zh-CN" altLang="en-US" sz="2000" b="1">
                        <a:ln>
                          <a:solidFill>
                            <a:schemeClr val="tx1"/>
                          </a:solidFill>
                        </a:ln>
                      </a:endParaRPr>
                    </a:p>
                  </a:txBody>
                  <a:tcPr marT="34290" marB="34290"/>
                </a:tc>
              </a:tr>
              <a:tr h="1584176">
                <a:tc>
                  <a:txBody>
                    <a:bodyPr vert="horz" wrap="square"/>
                    <a:lstStyle/>
                    <a:p>
                      <a:pPr algn="ctr">
                        <a:buNone/>
                      </a:pPr>
                      <a:r>
                        <a:rPr lang="zh-CN" altLang="en-US" sz="2000">
                          <a:ln>
                            <a:solidFill>
                              <a:schemeClr val="tx1"/>
                            </a:solidFill>
                          </a:ln>
                        </a:rPr>
                        <a:t>纲领</a:t>
                      </a:r>
                    </a:p>
                  </a:txBody>
                  <a:tcPr marT="34290" marB="34290"/>
                </a:tc>
                <a:tc>
                  <a:txBody>
                    <a:bodyPr vert="horz" wrap="square"/>
                    <a:lstStyle/>
                    <a:p>
                      <a:pPr>
                        <a:buNone/>
                      </a:pPr>
                      <a:endParaRPr lang="zh-CN" altLang="en-US" sz="2000">
                        <a:ln>
                          <a:solidFill>
                            <a:schemeClr val="tx1"/>
                          </a:solidFill>
                        </a:ln>
                        <a:solidFill>
                          <a:srgbClr val="FF0000"/>
                        </a:solidFill>
                      </a:endParaRPr>
                    </a:p>
                  </a:txBody>
                  <a:tcPr marT="34290" marB="34290"/>
                </a:tc>
                <a:tc>
                  <a:txBody>
                    <a:bodyPr vert="horz" wrap="square"/>
                    <a:lstStyle/>
                    <a:p>
                      <a:pPr>
                        <a:buNone/>
                      </a:pPr>
                      <a:endParaRPr lang="zh-CN" altLang="en-US" sz="2000" b="1">
                        <a:ln>
                          <a:solidFill>
                            <a:schemeClr val="tx1"/>
                          </a:solidFill>
                        </a:ln>
                        <a:solidFill>
                          <a:srgbClr val="FF0000"/>
                        </a:solidFill>
                      </a:endParaRPr>
                    </a:p>
                  </a:txBody>
                  <a:tcPr marT="34290" marB="34290"/>
                </a:tc>
              </a:tr>
              <a:tr h="918373">
                <a:tc>
                  <a:txBody>
                    <a:bodyPr vert="horz" wrap="square"/>
                    <a:lstStyle/>
                    <a:p>
                      <a:pPr algn="ctr">
                        <a:buNone/>
                      </a:pPr>
                      <a:r>
                        <a:rPr lang="zh-CN" altLang="en-US" sz="2000">
                          <a:ln>
                            <a:solidFill>
                              <a:schemeClr val="tx1"/>
                            </a:solidFill>
                          </a:ln>
                        </a:rPr>
                        <a:t>意义</a:t>
                      </a:r>
                    </a:p>
                  </a:txBody>
                  <a:tcPr marT="34290" marB="34290"/>
                </a:tc>
                <a:tc>
                  <a:txBody>
                    <a:bodyPr vert="horz" wrap="square"/>
                    <a:lstStyle/>
                    <a:p>
                      <a:pPr>
                        <a:buNone/>
                      </a:pPr>
                      <a:endParaRPr lang="zh-CN" altLang="en-US" sz="2000">
                        <a:ln>
                          <a:solidFill>
                            <a:schemeClr val="tx1"/>
                          </a:solidFill>
                        </a:ln>
                      </a:endParaRPr>
                    </a:p>
                  </a:txBody>
                  <a:tcPr marT="34290" marB="34290"/>
                </a:tc>
                <a:tc>
                  <a:txBody>
                    <a:bodyPr vert="horz" wrap="square"/>
                    <a:lstStyle/>
                    <a:p>
                      <a:pPr>
                        <a:buNone/>
                      </a:pPr>
                      <a:endParaRPr lang="zh-CN" altLang="en-US" sz="2000" b="1">
                        <a:ln>
                          <a:solidFill>
                            <a:schemeClr val="tx1"/>
                          </a:solidFill>
                        </a:ln>
                      </a:endParaRPr>
                    </a:p>
                  </a:txBody>
                  <a:tcPr marT="34290" marB="34290"/>
                </a:tc>
              </a:tr>
            </a:tbl>
          </a:graphicData>
        </a:graphic>
      </p:graphicFrame>
      <p:sp>
        <p:nvSpPr>
          <p:cNvPr id="26627" name="文本框 4"/>
          <p:cNvSpPr txBox="1">
            <a:spLocks noChangeArrowheads="1"/>
          </p:cNvSpPr>
          <p:nvPr/>
        </p:nvSpPr>
        <p:spPr bwMode="auto">
          <a:xfrm>
            <a:off x="5089524" y="4229675"/>
            <a:ext cx="38029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000" b="1">
                <a:solidFill>
                  <a:srgbClr val="C00000"/>
                </a:solidFill>
                <a:latin typeface="微软雅黑" pitchFamily="34" charset="-122"/>
                <a:ea typeface="微软雅黑" panose="020b0503020204020204" pitchFamily="34" charset="-122"/>
                <a:sym typeface="宋体" pitchFamily="2" charset="-122"/>
              </a:rPr>
              <a:t>中国历史上第一次提出了彻底的反帝反封建的民主革命纲领。</a:t>
            </a:r>
            <a:endParaRPr lang="zh-CN" altLang="en-US" sz="2000">
              <a:latin typeface="微软雅黑" pitchFamily="34" charset="-122"/>
              <a:ea typeface="微软雅黑" panose="020b0503020204020204" pitchFamily="34" charset="-122"/>
            </a:endParaRPr>
          </a:p>
        </p:txBody>
      </p:sp>
      <p:sp>
        <p:nvSpPr>
          <p:cNvPr id="26628" name="文本框 2"/>
          <p:cNvSpPr txBox="1">
            <a:spLocks noChangeArrowheads="1"/>
          </p:cNvSpPr>
          <p:nvPr/>
        </p:nvSpPr>
        <p:spPr bwMode="auto">
          <a:xfrm>
            <a:off x="1763688" y="2728913"/>
            <a:ext cx="31683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000" b="1">
                <a:solidFill>
                  <a:srgbClr val="FF0000"/>
                </a:solidFill>
                <a:latin typeface="微软雅黑" pitchFamily="34" charset="-122"/>
                <a:ea typeface="微软雅黑" panose="020b0503020204020204" pitchFamily="34" charset="-122"/>
              </a:rPr>
              <a:t>推翻资产阶级政权</a:t>
            </a:r>
            <a:r>
              <a:rPr lang="zh-CN" altLang="en-US" sz="2000" b="1">
                <a:latin typeface="微软雅黑" pitchFamily="34" charset="-122"/>
                <a:ea typeface="微软雅黑" panose="020b0503020204020204" pitchFamily="34" charset="-122"/>
              </a:rPr>
              <a:t>，建立无产阶级专政，实现共产主义</a:t>
            </a:r>
            <a:endParaRPr lang="zh-CN" altLang="en-US" sz="2000">
              <a:latin typeface="微软雅黑" pitchFamily="34" charset="-122"/>
              <a:ea typeface="微软雅黑" panose="020b0503020204020204" pitchFamily="34" charset="-122"/>
            </a:endParaRPr>
          </a:p>
        </p:txBody>
      </p:sp>
      <p:sp>
        <p:nvSpPr>
          <p:cNvPr id="26629" name="Text Box 4"/>
          <p:cNvSpPr txBox="1">
            <a:spLocks noChangeArrowheads="1"/>
          </p:cNvSpPr>
          <p:nvPr/>
        </p:nvSpPr>
        <p:spPr bwMode="auto">
          <a:xfrm>
            <a:off x="4932040" y="2688471"/>
            <a:ext cx="388843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zh-CN" sz="2000" b="1">
                <a:latin typeface="楷体" pitchFamily="49" charset="-122"/>
                <a:ea typeface="楷体" pitchFamily="49" charset="-122"/>
              </a:rPr>
              <a:t>最高纲领：建设共产主义</a:t>
            </a:r>
          </a:p>
          <a:p>
            <a:r>
              <a:rPr lang="zh-CN" altLang="zh-CN" sz="2000" b="1">
                <a:latin typeface="楷体" pitchFamily="49" charset="-122"/>
                <a:ea typeface="楷体" pitchFamily="49" charset="-122"/>
              </a:rPr>
              <a:t>最低纲领：</a:t>
            </a:r>
            <a:r>
              <a:rPr lang="zh-CN" altLang="zh-CN" sz="2000" b="1">
                <a:solidFill>
                  <a:srgbClr val="FF0000"/>
                </a:solidFill>
                <a:latin typeface="楷体" pitchFamily="49" charset="-122"/>
                <a:ea typeface="楷体" pitchFamily="49" charset="-122"/>
              </a:rPr>
              <a:t>打倒军阀，</a:t>
            </a:r>
            <a:r>
              <a:rPr lang="zh-CN" altLang="zh-CN" sz="2000" b="1" smtClean="0">
                <a:solidFill>
                  <a:srgbClr val="FF0000"/>
                </a:solidFill>
                <a:latin typeface="楷体" pitchFamily="49" charset="-122"/>
                <a:ea typeface="楷体" pitchFamily="49" charset="-122"/>
              </a:rPr>
              <a:t>推翻</a:t>
            </a:r>
            <a:r>
              <a:rPr lang="zh-CN" altLang="zh-CN" sz="2000" b="1">
                <a:solidFill>
                  <a:srgbClr val="FF0000"/>
                </a:solidFill>
                <a:latin typeface="楷体" pitchFamily="49" charset="-122"/>
                <a:ea typeface="楷体" pitchFamily="49" charset="-122"/>
              </a:rPr>
              <a:t>帝国主义，</a:t>
            </a:r>
            <a:r>
              <a:rPr lang="zh-CN" altLang="zh-CN" sz="2000" b="1">
                <a:latin typeface="楷体" pitchFamily="49" charset="-122"/>
                <a:ea typeface="楷体" pitchFamily="49" charset="-122"/>
              </a:rPr>
              <a:t>将中国</a:t>
            </a:r>
            <a:r>
              <a:rPr lang="zh-CN" altLang="zh-CN" sz="2000" b="1" smtClean="0">
                <a:latin typeface="楷体" pitchFamily="49" charset="-122"/>
                <a:ea typeface="楷体" pitchFamily="49" charset="-122"/>
              </a:rPr>
              <a:t>统一为</a:t>
            </a:r>
            <a:r>
              <a:rPr lang="zh-CN" altLang="zh-CN" sz="2000" b="1">
                <a:latin typeface="楷体" pitchFamily="49" charset="-122"/>
                <a:ea typeface="楷体" pitchFamily="49" charset="-122"/>
              </a:rPr>
              <a:t>真正的民主共和国。</a:t>
            </a:r>
          </a:p>
        </p:txBody>
      </p:sp>
      <p:sp>
        <p:nvSpPr>
          <p:cNvPr id="3" name="TextBox 2"/>
          <p:cNvSpPr txBox="1"/>
          <p:nvPr/>
        </p:nvSpPr>
        <p:spPr>
          <a:xfrm>
            <a:off x="1907704" y="2213451"/>
            <a:ext cx="2649871" cy="646331"/>
          </a:xfrm>
          <a:prstGeom prst="rect">
            <a:avLst/>
          </a:prstGeom>
          <a:noFill/>
        </p:spPr>
        <p:txBody>
          <a:bodyPr wrap="square" rtlCol="0">
            <a:spAutoFit/>
          </a:bodyPr>
          <a:lstStyle/>
          <a:p>
            <a:r>
              <a:rPr lang="zh-CN" altLang="en-US">
                <a:ln>
                  <a:solidFill>
                    <a:schemeClr val="tx1"/>
                  </a:solidFill>
                </a:ln>
                <a:latin typeface="微软雅黑" pitchFamily="34" charset="-122"/>
                <a:ea typeface="微软雅黑" panose="020b0503020204020204" pitchFamily="34" charset="-122"/>
              </a:rPr>
              <a:t>上海</a:t>
            </a:r>
            <a:r>
              <a:rPr lang="en-US" altLang="zh-CN">
                <a:ln>
                  <a:solidFill>
                    <a:schemeClr val="tx1"/>
                  </a:solidFill>
                </a:ln>
                <a:latin typeface="微软雅黑" pitchFamily="34" charset="-122"/>
                <a:ea typeface="微软雅黑" panose="020b0503020204020204" pitchFamily="34" charset="-122"/>
              </a:rPr>
              <a:t>------</a:t>
            </a:r>
            <a:r>
              <a:rPr lang="zh-CN" altLang="en-US">
                <a:ln>
                  <a:solidFill>
                    <a:schemeClr val="tx1"/>
                  </a:solidFill>
                </a:ln>
                <a:latin typeface="微软雅黑" pitchFamily="34" charset="-122"/>
                <a:ea typeface="微软雅黑" panose="020b0503020204020204" pitchFamily="34" charset="-122"/>
              </a:rPr>
              <a:t>浙江嘉兴渔船</a:t>
            </a:r>
          </a:p>
          <a:p>
            <a:endParaRPr lang="zh-CN" altLang="en-US"/>
          </a:p>
        </p:txBody>
      </p:sp>
      <p:sp>
        <p:nvSpPr>
          <p:cNvPr id="5" name="TextBox 4"/>
          <p:cNvSpPr txBox="1"/>
          <p:nvPr/>
        </p:nvSpPr>
        <p:spPr>
          <a:xfrm>
            <a:off x="1763688" y="4301683"/>
            <a:ext cx="3325836" cy="646331"/>
          </a:xfrm>
          <a:prstGeom prst="rect">
            <a:avLst/>
          </a:prstGeom>
          <a:noFill/>
        </p:spPr>
        <p:txBody>
          <a:bodyPr wrap="square" rtlCol="0">
            <a:spAutoFit/>
          </a:bodyPr>
          <a:lstStyle/>
          <a:p>
            <a:r>
              <a:rPr lang="zh-CN" altLang="en-US" b="1" kern="2100" spc="220">
                <a:ln>
                  <a:solidFill>
                    <a:schemeClr val="tx1"/>
                  </a:solidFill>
                </a:ln>
                <a:latin typeface="微软雅黑" pitchFamily="34" charset="-122"/>
                <a:ea typeface="微软雅黑" panose="020b0503020204020204" pitchFamily="34" charset="-122"/>
              </a:rPr>
              <a:t>标志着中国共产党的诞生</a:t>
            </a:r>
          </a:p>
          <a:p>
            <a:endParaRPr lang="zh-CN" altLang="en-US" kern="2100" spc="220"/>
          </a:p>
        </p:txBody>
      </p:sp>
      <p:sp>
        <p:nvSpPr>
          <p:cNvPr id="6" name="TextBox 5"/>
          <p:cNvSpPr txBox="1"/>
          <p:nvPr/>
        </p:nvSpPr>
        <p:spPr>
          <a:xfrm>
            <a:off x="1907704" y="1707654"/>
            <a:ext cx="1518902" cy="646331"/>
          </a:xfrm>
          <a:prstGeom prst="rect">
            <a:avLst/>
          </a:prstGeom>
          <a:noFill/>
        </p:spPr>
        <p:txBody>
          <a:bodyPr wrap="square" rtlCol="0">
            <a:spAutoFit/>
          </a:bodyPr>
          <a:lstStyle/>
          <a:p>
            <a:r>
              <a:rPr lang="en-US" altLang="zh-CN">
                <a:ln>
                  <a:solidFill>
                    <a:schemeClr val="tx1"/>
                  </a:solidFill>
                </a:ln>
                <a:latin typeface="微软雅黑" pitchFamily="34" charset="-122"/>
                <a:ea typeface="微软雅黑" panose="020b0503020204020204" pitchFamily="34" charset="-122"/>
              </a:rPr>
              <a:t>1921</a:t>
            </a:r>
            <a:r>
              <a:rPr lang="zh-CN" altLang="en-US">
                <a:ln>
                  <a:solidFill>
                    <a:schemeClr val="tx1"/>
                  </a:solidFill>
                </a:ln>
                <a:latin typeface="微软雅黑" pitchFamily="34" charset="-122"/>
                <a:ea typeface="微软雅黑" panose="020b0503020204020204" pitchFamily="34" charset="-122"/>
              </a:rPr>
              <a:t>年</a:t>
            </a:r>
            <a:r>
              <a:rPr lang="en-US" altLang="zh-CN">
                <a:ln>
                  <a:solidFill>
                    <a:schemeClr val="tx1"/>
                  </a:solidFill>
                </a:ln>
                <a:latin typeface="微软雅黑" pitchFamily="34" charset="-122"/>
                <a:ea typeface="微软雅黑" panose="020b0503020204020204" pitchFamily="34" charset="-122"/>
              </a:rPr>
              <a:t>7</a:t>
            </a:r>
            <a:r>
              <a:rPr lang="zh-CN" altLang="en-US">
                <a:ln>
                  <a:solidFill>
                    <a:schemeClr val="tx1"/>
                  </a:solidFill>
                </a:ln>
                <a:latin typeface="微软雅黑" pitchFamily="34" charset="-122"/>
                <a:ea typeface="微软雅黑" panose="020b0503020204020204" pitchFamily="34" charset="-122"/>
              </a:rPr>
              <a:t>月</a:t>
            </a:r>
          </a:p>
          <a:p>
            <a:endParaRPr lang="zh-CN" altLang="en-US"/>
          </a:p>
        </p:txBody>
      </p:sp>
      <p:sp>
        <p:nvSpPr>
          <p:cNvPr id="7" name="TextBox 6"/>
          <p:cNvSpPr txBox="1"/>
          <p:nvPr/>
        </p:nvSpPr>
        <p:spPr>
          <a:xfrm>
            <a:off x="5089524" y="1707654"/>
            <a:ext cx="2146772" cy="369332"/>
          </a:xfrm>
          <a:prstGeom prst="rect">
            <a:avLst/>
          </a:prstGeom>
          <a:noFill/>
        </p:spPr>
        <p:txBody>
          <a:bodyPr wrap="square" rtlCol="0">
            <a:spAutoFit/>
          </a:bodyPr>
          <a:lstStyle/>
          <a:p>
            <a:r>
              <a:rPr lang="en-US" altLang="zh-CN" b="1">
                <a:ln>
                  <a:solidFill>
                    <a:schemeClr val="tx1"/>
                  </a:solidFill>
                </a:ln>
              </a:rPr>
              <a:t>1922</a:t>
            </a:r>
            <a:r>
              <a:rPr lang="zh-CN" altLang="en-US" b="1">
                <a:ln>
                  <a:solidFill>
                    <a:schemeClr val="tx1"/>
                  </a:solidFill>
                </a:ln>
              </a:rPr>
              <a:t>年</a:t>
            </a:r>
            <a:r>
              <a:rPr lang="en-US" altLang="zh-CN" b="1">
                <a:ln>
                  <a:solidFill>
                    <a:schemeClr val="tx1"/>
                  </a:solidFill>
                </a:ln>
              </a:rPr>
              <a:t>7</a:t>
            </a:r>
            <a:r>
              <a:rPr lang="zh-CN" altLang="en-US" b="1" smtClean="0">
                <a:ln>
                  <a:solidFill>
                    <a:schemeClr val="tx1"/>
                  </a:solidFill>
                </a:ln>
              </a:rPr>
              <a:t>月</a:t>
            </a:r>
            <a:endParaRPr lang="zh-CN" altLang="en-US" b="1">
              <a:ln>
                <a:solidFill>
                  <a:schemeClr val="tx1"/>
                </a:solidFill>
              </a:ln>
            </a:endParaRPr>
          </a:p>
        </p:txBody>
      </p:sp>
      <p:sp>
        <p:nvSpPr>
          <p:cNvPr id="8" name="TextBox 7"/>
          <p:cNvSpPr txBox="1"/>
          <p:nvPr/>
        </p:nvSpPr>
        <p:spPr>
          <a:xfrm>
            <a:off x="5226698" y="2248779"/>
            <a:ext cx="1224136" cy="646331"/>
          </a:xfrm>
          <a:prstGeom prst="rect">
            <a:avLst/>
          </a:prstGeom>
          <a:noFill/>
        </p:spPr>
        <p:txBody>
          <a:bodyPr wrap="square" rtlCol="0">
            <a:spAutoFit/>
          </a:bodyPr>
          <a:lstStyle/>
          <a:p>
            <a:r>
              <a:rPr lang="zh-CN" altLang="en-US" b="1">
                <a:ln>
                  <a:solidFill>
                    <a:schemeClr val="tx1"/>
                  </a:solidFill>
                </a:ln>
              </a:rPr>
              <a:t>上海</a:t>
            </a:r>
          </a:p>
          <a:p>
            <a:endParaRPr lang="zh-CN" alt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5"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3"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26628"/>
                                        </p:tgtEl>
                                        <p:attrNameLst>
                                          <p:attrName>style.visibility</p:attrName>
                                        </p:attrNameLst>
                                      </p:cBhvr>
                                      <p:to>
                                        <p:strVal val="visible"/>
                                      </p:to>
                                    </p:set>
                                    <p:animEffect transition="in" filter="fade">
                                      <p:cBhvr>
                                        <p:cTn id="21" dur="1000"/>
                                        <p:tgtEl>
                                          <p:spTgt spid="26628"/>
                                        </p:tgtEl>
                                      </p:cBhvr>
                                    </p:animEffect>
                                    <p:anim calcmode="lin" valueType="num">
                                      <p:cBhvr>
                                        <p:cTn id="22" dur="1000" fill="hold"/>
                                        <p:tgtEl>
                                          <p:spTgt spid="26628"/>
                                        </p:tgtEl>
                                        <p:attrNameLst>
                                          <p:attrName>ppt_x</p:attrName>
                                        </p:attrNameLst>
                                      </p:cBhvr>
                                      <p:tavLst>
                                        <p:tav tm="0">
                                          <p:val>
                                            <p:strVal val="#ppt_x"/>
                                          </p:val>
                                        </p:tav>
                                        <p:tav tm="100000">
                                          <p:val>
                                            <p:strVal val="#ppt_x"/>
                                          </p:val>
                                        </p:tav>
                                      </p:tavLst>
                                    </p:anim>
                                    <p:anim calcmode="lin" valueType="num">
                                      <p:cBhvr>
                                        <p:cTn id="23"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2" presetClass="entr" presetSubtype="0" fill="hold" grpId="4"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42" presetClass="entr" presetSubtype="0" fill="hold" grpId="6"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afterGroup">
                            <p:stCondLst>
                              <p:cond delay="0"/>
                            </p:stCondLst>
                            <p:childTnLst>
                              <p:par>
                                <p:cTn id="40" presetID="42" presetClass="entr" presetSubtype="0" fill="hold" grpId="7"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10" presetClass="entr" presetSubtype="0" fill="hold" grpId="2" nodeType="clickEffect">
                                  <p:stCondLst>
                                    <p:cond delay="0"/>
                                  </p:stCondLst>
                                  <p:childTnLst>
                                    <p:set>
                                      <p:cBhvr>
                                        <p:cTn id="48" dur="1" fill="hold">
                                          <p:stCondLst>
                                            <p:cond delay="0"/>
                                          </p:stCondLst>
                                        </p:cTn>
                                        <p:tgtEl>
                                          <p:spTgt spid="26629"/>
                                        </p:tgtEl>
                                        <p:attrNameLst>
                                          <p:attrName>style.visibility</p:attrName>
                                        </p:attrNameLst>
                                      </p:cBhvr>
                                      <p:to>
                                        <p:strVal val="visible"/>
                                      </p:to>
                                    </p:set>
                                    <p:animEffect transition="in" filter="fade">
                                      <p:cBhvr>
                                        <p:cTn id="49" dur="500"/>
                                        <p:tgtEl>
                                          <p:spTgt spid="26629"/>
                                        </p:tgtEl>
                                      </p:cBhvr>
                                    </p:animEffect>
                                  </p:childTnLst>
                                </p:cTn>
                              </p:par>
                            </p:childTnLst>
                          </p:cTn>
                        </p:par>
                      </p:childTnLst>
                    </p:cTn>
                  </p:par>
                  <p:par>
                    <p:cTn id="50" fill="hold" nodeType="clickPar">
                      <p:stCondLst>
                        <p:cond delay="indefinite"/>
                      </p:stCondLst>
                      <p:childTnLst>
                        <p:par>
                          <p:cTn id="51" fill="hold" nodeType="after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6627"/>
                                        </p:tgtEl>
                                        <p:attrNameLst>
                                          <p:attrName>style.visibility</p:attrName>
                                        </p:attrNameLst>
                                      </p:cBhvr>
                                      <p:to>
                                        <p:strVal val="visible"/>
                                      </p:to>
                                    </p:set>
                                    <p:animEffect transition="in" filter="blinds(horizontal)">
                                      <p:cBhvr>
                                        <p:cTn id="54"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1"/>
      <p:bldP spid="26629" grpId="2"/>
      <p:bldP spid="3" grpId="3"/>
      <p:bldP spid="5" grpId="4"/>
      <p:bldP spid="6" grpId="5"/>
      <p:bldP spid="7" grpId="6"/>
      <p:bldP spid="8" grpId="7"/>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120651" y="0"/>
            <a:ext cx="4152099" cy="523220"/>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defPPr>
              <a:defRPr lang="zh-CN"/>
            </a:defPPr>
            <a:lvl1pPr>
              <a:defRPr sz="2800" b="1">
                <a:latin typeface="隶书" panose="02010509060101010101" pitchFamily="49" charset="-122"/>
                <a:ea typeface="隶书" panose="02010509060101010101" pitchFamily="49" charset="-122"/>
              </a:defRPr>
            </a:lvl1pPr>
          </a:lstStyle>
          <a:p>
            <a:r>
              <a:rPr lang="zh-CN" altLang="en-US" noProof="1"/>
              <a:t>三、</a:t>
            </a:r>
            <a:r>
              <a:rPr lang="zh-CN" noProof="1"/>
              <a:t>全国工人运动</a:t>
            </a:r>
            <a:r>
              <a:rPr lang="zh-CN" noProof="1" smtClean="0"/>
              <a:t>的</a:t>
            </a:r>
            <a:r>
              <a:rPr lang="zh-CN" altLang="en-US" noProof="1"/>
              <a:t>高涨</a:t>
            </a:r>
            <a:endParaRPr lang="zh-CN" noProof="1"/>
          </a:p>
        </p:txBody>
      </p:sp>
      <p:sp>
        <p:nvSpPr>
          <p:cNvPr id="88079" name="Text Box 15"/>
          <p:cNvSpPr txBox="1">
            <a:spLocks noChangeArrowheads="1"/>
          </p:cNvSpPr>
          <p:nvPr/>
        </p:nvSpPr>
        <p:spPr bwMode="auto">
          <a:xfrm>
            <a:off x="251520" y="627534"/>
            <a:ext cx="8784976"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sz="2800" b="1">
                <a:latin typeface="楷体" pitchFamily="49" charset="-122"/>
                <a:ea typeface="楷体" pitchFamily="49" charset="-122"/>
              </a:rPr>
              <a:t>  </a:t>
            </a:r>
            <a:r>
              <a:rPr lang="en-US" altLang="zh-CN" sz="2800" b="1" smtClean="0">
                <a:latin typeface="楷体" pitchFamily="49" charset="-122"/>
                <a:ea typeface="楷体" pitchFamily="49" charset="-122"/>
              </a:rPr>
              <a:t> </a:t>
            </a:r>
            <a:r>
              <a:rPr lang="zh-CN" altLang="en-US" sz="2400" b="1" smtClean="0">
                <a:latin typeface="黑体" panose="02010609060101010101" pitchFamily="2" charset="-122"/>
                <a:ea typeface="黑体" panose="02010609060101010101" pitchFamily="2" charset="-122"/>
              </a:rPr>
              <a:t>中国共产党</a:t>
            </a:r>
            <a:r>
              <a:rPr lang="zh-CN" altLang="en-US" sz="2400" b="1">
                <a:latin typeface="黑体" panose="02010609060101010101" pitchFamily="2" charset="-122"/>
                <a:ea typeface="黑体" panose="02010609060101010101" pitchFamily="2" charset="-122"/>
              </a:rPr>
              <a:t>成立后，设立</a:t>
            </a:r>
            <a:r>
              <a:rPr lang="zh-CN" altLang="en-US" sz="2400" b="1">
                <a:solidFill>
                  <a:srgbClr val="FF0000"/>
                </a:solidFill>
                <a:latin typeface="黑体" panose="02010609060101010101" pitchFamily="2" charset="-122"/>
                <a:ea typeface="黑体" panose="02010609060101010101" pitchFamily="2" charset="-122"/>
              </a:rPr>
              <a:t>中国劳动组合书记部</a:t>
            </a:r>
            <a:r>
              <a:rPr lang="zh-CN" altLang="en-US" sz="2400" b="1" smtClean="0">
                <a:latin typeface="黑体" panose="02010609060101010101" pitchFamily="2" charset="-122"/>
                <a:ea typeface="黑体" panose="02010609060101010101" pitchFamily="2" charset="-122"/>
              </a:rPr>
              <a:t>，集中</a:t>
            </a:r>
            <a:r>
              <a:rPr lang="zh-CN" altLang="en-US" sz="2400" b="1">
                <a:latin typeface="黑体" panose="02010609060101010101" pitchFamily="2" charset="-122"/>
                <a:ea typeface="黑体" panose="02010609060101010101" pitchFamily="2" charset="-122"/>
              </a:rPr>
              <a:t>领导全国的工人运动</a:t>
            </a:r>
            <a:r>
              <a:rPr lang="zh-CN" altLang="en-US" sz="2400" b="1" smtClean="0">
                <a:latin typeface="黑体" panose="02010609060101010101" pitchFamily="2" charset="-122"/>
                <a:ea typeface="黑体" panose="02010609060101010101" pitchFamily="2" charset="-122"/>
              </a:rPr>
              <a:t>。</a:t>
            </a:r>
            <a:r>
              <a:rPr lang="zh-CN" altLang="en-US" sz="2400" b="1">
                <a:solidFill>
                  <a:srgbClr val="FF0000"/>
                </a:solidFill>
                <a:latin typeface="黑体" panose="02010609060101010101" pitchFamily="2" charset="-122"/>
                <a:ea typeface="黑体" panose="02010609060101010101" pitchFamily="2" charset="-122"/>
              </a:rPr>
              <a:t>从</a:t>
            </a:r>
            <a:r>
              <a:rPr lang="zh-CN" altLang="zh-CN" sz="2400" b="1">
                <a:solidFill>
                  <a:srgbClr val="FF0000"/>
                </a:solidFill>
                <a:latin typeface="黑体" panose="02010609060101010101" pitchFamily="2" charset="-122"/>
                <a:ea typeface="黑体" panose="02010609060101010101" pitchFamily="2" charset="-122"/>
              </a:rPr>
              <a:t>1922</a:t>
            </a:r>
            <a:r>
              <a:rPr lang="zh-CN" altLang="en-US" sz="2400" b="1">
                <a:solidFill>
                  <a:srgbClr val="FF0000"/>
                </a:solidFill>
                <a:latin typeface="黑体" panose="02010609060101010101" pitchFamily="2" charset="-122"/>
                <a:ea typeface="黑体" panose="02010609060101010101" pitchFamily="2" charset="-122"/>
              </a:rPr>
              <a:t>年初到</a:t>
            </a:r>
            <a:r>
              <a:rPr lang="zh-CN" altLang="zh-CN" sz="2400" b="1">
                <a:solidFill>
                  <a:srgbClr val="FF0000"/>
                </a:solidFill>
                <a:latin typeface="黑体" panose="02010609060101010101" pitchFamily="2" charset="-122"/>
                <a:ea typeface="黑体" panose="02010609060101010101" pitchFamily="2" charset="-122"/>
              </a:rPr>
              <a:t>1923</a:t>
            </a:r>
            <a:r>
              <a:rPr lang="zh-CN" altLang="en-US" sz="2400" b="1">
                <a:solidFill>
                  <a:srgbClr val="FF0000"/>
                </a:solidFill>
                <a:latin typeface="黑体" panose="02010609060101010101" pitchFamily="2" charset="-122"/>
                <a:ea typeface="黑体" panose="02010609060101010101" pitchFamily="2" charset="-122"/>
              </a:rPr>
              <a:t>年</a:t>
            </a:r>
            <a:r>
              <a:rPr lang="zh-CN" altLang="zh-CN" sz="2400" b="1">
                <a:solidFill>
                  <a:srgbClr val="FF0000"/>
                </a:solidFill>
                <a:latin typeface="黑体" panose="02010609060101010101" pitchFamily="2" charset="-122"/>
                <a:ea typeface="黑体" panose="02010609060101010101" pitchFamily="2" charset="-122"/>
              </a:rPr>
              <a:t>2</a:t>
            </a:r>
            <a:r>
              <a:rPr lang="zh-CN" altLang="en-US" sz="2400" b="1">
                <a:solidFill>
                  <a:srgbClr val="FF0000"/>
                </a:solidFill>
                <a:latin typeface="黑体" panose="02010609060101010101" pitchFamily="2" charset="-122"/>
                <a:ea typeface="黑体" panose="02010609060101010101" pitchFamily="2" charset="-122"/>
              </a:rPr>
              <a:t>月</a:t>
            </a:r>
            <a:r>
              <a:rPr lang="zh-CN" altLang="en-US" sz="2400" b="1">
                <a:solidFill>
                  <a:srgbClr val="000099"/>
                </a:solidFill>
                <a:latin typeface="黑体" panose="02010609060101010101" pitchFamily="2" charset="-122"/>
                <a:ea typeface="黑体" panose="02010609060101010101" pitchFamily="2" charset="-122"/>
              </a:rPr>
              <a:t>全国掀起了</a:t>
            </a:r>
            <a:r>
              <a:rPr lang="zh-CN" altLang="en-US" sz="2400" b="1">
                <a:solidFill>
                  <a:srgbClr val="FF0000"/>
                </a:solidFill>
                <a:latin typeface="黑体" panose="02010609060101010101" pitchFamily="2" charset="-122"/>
                <a:ea typeface="黑体" panose="02010609060101010101" pitchFamily="2" charset="-122"/>
              </a:rPr>
              <a:t>第一次工人运动高潮</a:t>
            </a:r>
            <a:r>
              <a:rPr lang="zh-CN" altLang="en-US" sz="2400" b="1">
                <a:solidFill>
                  <a:srgbClr val="000099"/>
                </a:solidFill>
                <a:latin typeface="黑体" panose="02010609060101010101" pitchFamily="2" charset="-122"/>
                <a:ea typeface="黑体" panose="02010609060101010101" pitchFamily="2" charset="-122"/>
              </a:rPr>
              <a:t>，共举行大小罢工</a:t>
            </a:r>
            <a:r>
              <a:rPr lang="en-US" altLang="zh-CN" sz="2400" b="1">
                <a:solidFill>
                  <a:srgbClr val="000099"/>
                </a:solidFill>
                <a:latin typeface="黑体" panose="02010609060101010101" pitchFamily="2" charset="-122"/>
                <a:ea typeface="黑体" panose="02010609060101010101" pitchFamily="2" charset="-122"/>
              </a:rPr>
              <a:t>100</a:t>
            </a:r>
            <a:r>
              <a:rPr lang="zh-CN" altLang="en-US" sz="2400" b="1">
                <a:solidFill>
                  <a:srgbClr val="000099"/>
                </a:solidFill>
                <a:latin typeface="黑体" panose="02010609060101010101" pitchFamily="2" charset="-122"/>
                <a:ea typeface="黑体" panose="02010609060101010101" pitchFamily="2" charset="-122"/>
              </a:rPr>
              <a:t>多次，参加人数达</a:t>
            </a:r>
            <a:r>
              <a:rPr lang="en-US" altLang="zh-CN" sz="2400" b="1">
                <a:solidFill>
                  <a:srgbClr val="000099"/>
                </a:solidFill>
                <a:latin typeface="黑体" panose="02010609060101010101" pitchFamily="2" charset="-122"/>
                <a:ea typeface="黑体" panose="02010609060101010101" pitchFamily="2" charset="-122"/>
              </a:rPr>
              <a:t>30</a:t>
            </a:r>
            <a:r>
              <a:rPr lang="zh-CN" altLang="en-US" sz="2400" b="1">
                <a:solidFill>
                  <a:srgbClr val="000099"/>
                </a:solidFill>
                <a:latin typeface="黑体" panose="02010609060101010101" pitchFamily="2" charset="-122"/>
                <a:ea typeface="黑体" panose="02010609060101010101" pitchFamily="2" charset="-122"/>
              </a:rPr>
              <a:t>万以上。</a:t>
            </a:r>
            <a:endParaRPr lang="zh-CN" altLang="en-US" sz="2400" b="1">
              <a:latin typeface="黑体" pitchFamily="2" charset="-122"/>
              <a:ea typeface="黑体" pitchFamily="2" charset="-122"/>
            </a:endParaRPr>
          </a:p>
        </p:txBody>
      </p:sp>
      <p:pic>
        <p:nvPicPr>
          <p:cNvPr id="9" name="Picture 10" descr="t0133c7bd57f861a2db"/>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298" y="2046142"/>
            <a:ext cx="4186235" cy="2901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p:nvSpPr>
        <p:spPr bwMode="auto">
          <a:xfrm>
            <a:off x="4345426" y="2180883"/>
            <a:ext cx="58661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b="1">
                <a:latin typeface="黑体" panose="02010609060101010101" pitchFamily="2" charset="-122"/>
                <a:ea typeface="黑体" panose="02010609060101010101" pitchFamily="2" charset="-122"/>
              </a:rPr>
              <a:t>郑州二七纪念塔</a:t>
            </a:r>
          </a:p>
        </p:txBody>
      </p:sp>
      <p:pic>
        <p:nvPicPr>
          <p:cNvPr id="11" name="Picture 7" descr="t0136a5530b34a191c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4048" y="2057180"/>
            <a:ext cx="3888432" cy="24333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a:spLocks noChangeArrowheads="1"/>
          </p:cNvSpPr>
          <p:nvPr/>
        </p:nvSpPr>
        <p:spPr bwMode="auto">
          <a:xfrm>
            <a:off x="5927341" y="4526355"/>
            <a:ext cx="25923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000" b="1">
                <a:solidFill>
                  <a:srgbClr val="FF0000"/>
                </a:solidFill>
                <a:latin typeface="黑体" panose="02010609060101010101" pitchFamily="2" charset="-122"/>
                <a:ea typeface="黑体" panose="02010609060101010101" pitchFamily="2" charset="-122"/>
              </a:rPr>
              <a:t>京汉铁路工人大罢工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1"/>
          <p:cNvSpPr txBox="1"/>
          <p:nvPr/>
        </p:nvSpPr>
        <p:spPr>
          <a:xfrm>
            <a:off x="120652" y="171450"/>
            <a:ext cx="4152099" cy="523220"/>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defPPr>
              <a:defRPr lang="zh-CN"/>
            </a:defPPr>
            <a:lvl1pPr>
              <a:defRPr sz="2800" b="1">
                <a:latin typeface="隶书" panose="02010509060101010101" pitchFamily="49" charset="-122"/>
                <a:ea typeface="隶书" panose="02010509060101010101" pitchFamily="49" charset="-122"/>
              </a:defRPr>
            </a:lvl1pPr>
          </a:lstStyle>
          <a:p>
            <a:r>
              <a:rPr lang="zh-CN" altLang="en-US" noProof="1"/>
              <a:t>三、</a:t>
            </a:r>
            <a:r>
              <a:rPr lang="zh-CN" noProof="1"/>
              <a:t>全国工人运动</a:t>
            </a:r>
            <a:r>
              <a:rPr lang="zh-CN" noProof="1" smtClean="0"/>
              <a:t>的</a:t>
            </a:r>
            <a:r>
              <a:rPr lang="zh-CN" altLang="en-US" noProof="1"/>
              <a:t>高涨</a:t>
            </a:r>
            <a:endParaRPr lang="zh-CN" noProof="1"/>
          </a:p>
        </p:txBody>
      </p:sp>
      <p:pic>
        <p:nvPicPr>
          <p:cNvPr id="29698" name="Picture 5" descr="t01b47e3574ae26bde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40152" y="921170"/>
            <a:ext cx="3024336" cy="3007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9"/>
          <p:cNvSpPr txBox="1">
            <a:spLocks noChangeArrowheads="1"/>
          </p:cNvSpPr>
          <p:nvPr/>
        </p:nvSpPr>
        <p:spPr bwMode="auto">
          <a:xfrm>
            <a:off x="6562870" y="4012427"/>
            <a:ext cx="1991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000" b="1">
                <a:solidFill>
                  <a:srgbClr val="FF0000"/>
                </a:solidFill>
              </a:rPr>
              <a:t>林祥谦</a:t>
            </a:r>
            <a:r>
              <a:rPr lang="zh-CN" altLang="en-US" sz="2000" b="1"/>
              <a:t>英勇就义</a:t>
            </a:r>
          </a:p>
        </p:txBody>
      </p:sp>
      <p:sp>
        <p:nvSpPr>
          <p:cNvPr id="29702" name="Rectangle 10"/>
          <p:cNvSpPr>
            <a:spLocks noGrp="1" noChangeArrowheads="1"/>
          </p:cNvSpPr>
          <p:nvPr/>
        </p:nvSpPr>
        <p:spPr bwMode="auto">
          <a:xfrm>
            <a:off x="611560" y="915566"/>
            <a:ext cx="4462564" cy="52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3600" b="1">
                <a:solidFill>
                  <a:srgbClr val="FF0000"/>
                </a:solidFill>
                <a:latin typeface="隶书" panose="02010509060101010101" pitchFamily="49" charset="-122"/>
                <a:ea typeface="隶书" panose="02010509060101010101" pitchFamily="49" charset="-122"/>
              </a:rPr>
              <a:t>京汉铁路工人大罢工</a:t>
            </a:r>
          </a:p>
        </p:txBody>
      </p:sp>
      <p:sp>
        <p:nvSpPr>
          <p:cNvPr id="29703" name="Text Box 11"/>
          <p:cNvSpPr txBox="1">
            <a:spLocks noChangeArrowheads="1"/>
          </p:cNvSpPr>
          <p:nvPr/>
        </p:nvSpPr>
        <p:spPr bwMode="auto">
          <a:xfrm>
            <a:off x="-36512" y="1779662"/>
            <a:ext cx="126669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b="1">
                <a:latin typeface="黑体" panose="02010609060101010101" pitchFamily="2" charset="-122"/>
                <a:ea typeface="黑体" panose="02010609060101010101" pitchFamily="2" charset="-122"/>
              </a:rPr>
              <a:t>时间</a:t>
            </a:r>
            <a:r>
              <a:rPr lang="zh-CN" altLang="en-US" sz="2800" b="1" smtClean="0">
                <a:latin typeface="黑体" panose="02010609060101010101" pitchFamily="2" charset="-122"/>
                <a:ea typeface="黑体" panose="02010609060101010101" pitchFamily="2" charset="-122"/>
              </a:rPr>
              <a:t>：</a:t>
            </a:r>
            <a:endParaRPr lang="en-US" altLang="zh-CN" sz="2800" b="1" smtClean="0">
              <a:latin typeface="黑体" pitchFamily="2" charset="-122"/>
              <a:ea typeface="黑体" pitchFamily="2" charset="-122"/>
            </a:endParaRPr>
          </a:p>
          <a:p>
            <a:endParaRPr lang="en-US" altLang="zh-CN" sz="2800" b="1" smtClean="0">
              <a:latin typeface="黑体" panose="02010609060101010101" pitchFamily="2" charset="-122"/>
              <a:ea typeface="黑体" panose="02010609060101010101" pitchFamily="2" charset="-122"/>
            </a:endParaRPr>
          </a:p>
          <a:p>
            <a:r>
              <a:rPr lang="zh-CN" altLang="en-US" sz="2800" b="1" smtClean="0">
                <a:latin typeface="黑体" panose="02010609060101010101" pitchFamily="2" charset="-122"/>
                <a:ea typeface="黑体" panose="02010609060101010101" pitchFamily="2" charset="-122"/>
              </a:rPr>
              <a:t>口号：</a:t>
            </a:r>
            <a:endParaRPr lang="en-US" altLang="zh-CN" sz="2800" b="1" smtClean="0">
              <a:latin typeface="黑体" panose="02010609060101010101" pitchFamily="2" charset="-122"/>
              <a:ea typeface="黑体" panose="02010609060101010101" pitchFamily="2" charset="-122"/>
            </a:endParaRPr>
          </a:p>
          <a:p>
            <a:endParaRPr lang="en-US" altLang="zh-CN" sz="2800" b="1" smtClean="0">
              <a:latin typeface="黑体" panose="02010609060101010101" pitchFamily="2" charset="-122"/>
              <a:ea typeface="黑体" panose="02010609060101010101" pitchFamily="2" charset="-122"/>
            </a:endParaRPr>
          </a:p>
          <a:p>
            <a:r>
              <a:rPr lang="zh-CN" altLang="en-US" sz="2800" b="1" smtClean="0">
                <a:latin typeface="黑体" panose="02010609060101010101" pitchFamily="2" charset="-122"/>
                <a:ea typeface="黑体" panose="02010609060101010101" pitchFamily="2" charset="-122"/>
              </a:rPr>
              <a:t>结果：</a:t>
            </a:r>
          </a:p>
          <a:p>
            <a:endParaRPr lang="en-US" altLang="zh-CN" sz="2800" b="1" smtClean="0">
              <a:latin typeface="黑体" panose="02010609060101010101" pitchFamily="2" charset="-122"/>
              <a:ea typeface="黑体" panose="02010609060101010101" pitchFamily="2" charset="-122"/>
            </a:endParaRPr>
          </a:p>
          <a:p>
            <a:r>
              <a:rPr lang="zh-CN" altLang="en-US" sz="2800" b="1" smtClean="0">
                <a:latin typeface="黑体" panose="02010609060101010101" pitchFamily="2" charset="-122"/>
                <a:ea typeface="黑体" panose="02010609060101010101" pitchFamily="2" charset="-122"/>
              </a:rPr>
              <a:t>意义：</a:t>
            </a:r>
            <a:endParaRPr lang="zh-CN" altLang="en-US" sz="2800" b="1">
              <a:latin typeface="黑体" pitchFamily="2" charset="-122"/>
              <a:ea typeface="黑体" pitchFamily="2" charset="-122"/>
            </a:endParaRPr>
          </a:p>
        </p:txBody>
      </p:sp>
      <p:sp>
        <p:nvSpPr>
          <p:cNvPr id="9" name="Text Box 11"/>
          <p:cNvSpPr txBox="1">
            <a:spLocks noChangeArrowheads="1"/>
          </p:cNvSpPr>
          <p:nvPr/>
        </p:nvSpPr>
        <p:spPr bwMode="auto">
          <a:xfrm>
            <a:off x="971600" y="1779662"/>
            <a:ext cx="18117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sz="2800" b="1" smtClean="0">
                <a:solidFill>
                  <a:srgbClr val="FF0000"/>
                </a:solidFill>
                <a:latin typeface="黑体" panose="02010609060101010101" pitchFamily="2" charset="-122"/>
                <a:ea typeface="黑体" panose="02010609060101010101" pitchFamily="2" charset="-122"/>
              </a:rPr>
              <a:t>1923</a:t>
            </a:r>
            <a:r>
              <a:rPr lang="zh-CN" altLang="en-US" sz="2800" b="1">
                <a:solidFill>
                  <a:srgbClr val="FF0000"/>
                </a:solidFill>
                <a:latin typeface="黑体" panose="02010609060101010101" pitchFamily="2" charset="-122"/>
                <a:ea typeface="黑体" panose="02010609060101010101" pitchFamily="2" charset="-122"/>
              </a:rPr>
              <a:t>年</a:t>
            </a:r>
            <a:r>
              <a:rPr lang="en-US" altLang="zh-CN" sz="2800" b="1">
                <a:latin typeface="黑体" panose="02010609060101010101" pitchFamily="2" charset="-122"/>
                <a:ea typeface="黑体" panose="02010609060101010101" pitchFamily="2" charset="-122"/>
              </a:rPr>
              <a:t>2</a:t>
            </a:r>
            <a:r>
              <a:rPr lang="zh-CN" altLang="en-US" sz="2800" b="1" smtClean="0">
                <a:latin typeface="黑体" panose="02010609060101010101" pitchFamily="2" charset="-122"/>
                <a:ea typeface="黑体" panose="02010609060101010101" pitchFamily="2" charset="-122"/>
              </a:rPr>
              <a:t>月</a:t>
            </a:r>
            <a:endParaRPr lang="zh-CN" altLang="en-US" sz="2800" b="1">
              <a:latin typeface="黑体" panose="02010609060101010101" pitchFamily="2" charset="-122"/>
              <a:ea typeface="黑体" panose="02010609060101010101" pitchFamily="2" charset="-122"/>
            </a:endParaRPr>
          </a:p>
        </p:txBody>
      </p:sp>
      <p:sp>
        <p:nvSpPr>
          <p:cNvPr id="10" name="Text Box 11"/>
          <p:cNvSpPr txBox="1">
            <a:spLocks noChangeArrowheads="1"/>
          </p:cNvSpPr>
          <p:nvPr/>
        </p:nvSpPr>
        <p:spPr bwMode="auto">
          <a:xfrm>
            <a:off x="971600" y="2643758"/>
            <a:ext cx="41520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b="1" smtClean="0">
                <a:solidFill>
                  <a:srgbClr val="FF0000"/>
                </a:solidFill>
                <a:latin typeface="黑体" panose="02010609060101010101" pitchFamily="2" charset="-122"/>
                <a:ea typeface="黑体" panose="02010609060101010101" pitchFamily="2" charset="-122"/>
              </a:rPr>
              <a:t>为</a:t>
            </a:r>
            <a:r>
              <a:rPr lang="zh-CN" altLang="en-US" sz="2800" b="1">
                <a:solidFill>
                  <a:srgbClr val="FF0000"/>
                </a:solidFill>
                <a:latin typeface="黑体" panose="02010609060101010101" pitchFamily="2" charset="-122"/>
                <a:ea typeface="黑体" panose="02010609060101010101" pitchFamily="2" charset="-122"/>
              </a:rPr>
              <a:t>自由而战，为人权而</a:t>
            </a:r>
            <a:r>
              <a:rPr lang="zh-CN" altLang="en-US" sz="2800" b="1" smtClean="0">
                <a:solidFill>
                  <a:srgbClr val="FF0000"/>
                </a:solidFill>
                <a:latin typeface="黑体" panose="02010609060101010101" pitchFamily="2" charset="-122"/>
                <a:ea typeface="黑体" panose="02010609060101010101" pitchFamily="2" charset="-122"/>
              </a:rPr>
              <a:t>战</a:t>
            </a:r>
            <a:endParaRPr lang="zh-CN" altLang="en-US" sz="2800" b="1">
              <a:solidFill>
                <a:srgbClr val="FF0000"/>
              </a:solidFill>
              <a:latin typeface="黑体" pitchFamily="2" charset="-122"/>
              <a:ea typeface="黑体" pitchFamily="2" charset="-122"/>
            </a:endParaRPr>
          </a:p>
        </p:txBody>
      </p:sp>
      <p:sp>
        <p:nvSpPr>
          <p:cNvPr id="11" name="Text Box 11"/>
          <p:cNvSpPr txBox="1">
            <a:spLocks noChangeArrowheads="1"/>
          </p:cNvSpPr>
          <p:nvPr/>
        </p:nvSpPr>
        <p:spPr bwMode="auto">
          <a:xfrm>
            <a:off x="902185" y="3467269"/>
            <a:ext cx="4873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b="1" smtClean="0">
                <a:latin typeface="黑体" panose="02010609060101010101" pitchFamily="2" charset="-122"/>
                <a:ea typeface="黑体" panose="02010609060101010101" pitchFamily="2" charset="-122"/>
              </a:rPr>
              <a:t>被</a:t>
            </a:r>
            <a:r>
              <a:rPr lang="zh-CN" altLang="en-US" sz="2800" b="1">
                <a:latin typeface="黑体" panose="02010609060101010101" pitchFamily="2" charset="-122"/>
                <a:ea typeface="黑体" panose="02010609060101010101" pitchFamily="2" charset="-122"/>
              </a:rPr>
              <a:t>帝国主义和军阀吴佩孚</a:t>
            </a:r>
            <a:r>
              <a:rPr lang="zh-CN" altLang="en-US" sz="2800" b="1" smtClean="0">
                <a:latin typeface="黑体" panose="02010609060101010101" pitchFamily="2" charset="-122"/>
                <a:ea typeface="黑体" panose="02010609060101010101" pitchFamily="2" charset="-122"/>
              </a:rPr>
              <a:t>镇压</a:t>
            </a:r>
            <a:endParaRPr lang="zh-CN" altLang="en-US" sz="2800" b="1">
              <a:latin typeface="黑体" panose="02010609060101010101" pitchFamily="2" charset="-122"/>
              <a:ea typeface="黑体" panose="02010609060101010101" pitchFamily="2" charset="-122"/>
            </a:endParaRPr>
          </a:p>
        </p:txBody>
      </p:sp>
      <p:sp>
        <p:nvSpPr>
          <p:cNvPr id="12" name="Text Box 11"/>
          <p:cNvSpPr txBox="1">
            <a:spLocks noChangeArrowheads="1"/>
          </p:cNvSpPr>
          <p:nvPr/>
        </p:nvSpPr>
        <p:spPr bwMode="auto">
          <a:xfrm>
            <a:off x="951499" y="4364985"/>
            <a:ext cx="5234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b="1" smtClean="0">
                <a:latin typeface="黑体" panose="02010609060101010101" pitchFamily="2" charset="-122"/>
                <a:ea typeface="黑体" panose="02010609060101010101" pitchFamily="2" charset="-122"/>
              </a:rPr>
              <a:t>将</a:t>
            </a:r>
            <a:r>
              <a:rPr lang="zh-CN" altLang="en-US" sz="2800" b="1">
                <a:latin typeface="黑体" panose="02010609060101010101" pitchFamily="2" charset="-122"/>
                <a:ea typeface="黑体" panose="02010609060101010101" pitchFamily="2" charset="-122"/>
              </a:rPr>
              <a:t>第一次</a:t>
            </a:r>
            <a:r>
              <a:rPr lang="zh-CN" altLang="en-US" sz="2800" b="1" smtClean="0">
                <a:latin typeface="黑体" panose="02010609060101010101" pitchFamily="2" charset="-122"/>
                <a:ea typeface="黑体" panose="02010609060101010101" pitchFamily="2" charset="-122"/>
              </a:rPr>
              <a:t>工人运动高潮推向</a:t>
            </a:r>
            <a:r>
              <a:rPr lang="zh-CN" altLang="en-US" sz="2800" b="1" smtClean="0">
                <a:solidFill>
                  <a:srgbClr val="FF0000"/>
                </a:solidFill>
                <a:latin typeface="黑体" panose="02010609060101010101" pitchFamily="2" charset="-122"/>
                <a:ea typeface="黑体" panose="02010609060101010101" pitchFamily="2" charset="-122"/>
              </a:rPr>
              <a:t>顶峰</a:t>
            </a:r>
            <a:endParaRPr lang="zh-CN" altLang="en-US" sz="2800" b="1">
              <a:solidFill>
                <a:srgbClr val="FF0000"/>
              </a:solidFill>
              <a:latin typeface="黑体" panose="02010609060101010101" pitchFamily="2" charset="-122"/>
              <a:ea typeface="黑体" panose="02010609060101010101" pitchFamily="2" charset="-122"/>
            </a:endParaRPr>
          </a:p>
        </p:txBody>
      </p:sp>
      <p:sp>
        <p:nvSpPr>
          <p:cNvPr id="13" name="文本框 6"/>
          <p:cNvSpPr txBox="1">
            <a:spLocks noChangeArrowheads="1"/>
          </p:cNvSpPr>
          <p:nvPr/>
        </p:nvSpPr>
        <p:spPr bwMode="auto">
          <a:xfrm>
            <a:off x="179" y="3148199"/>
            <a:ext cx="9023348" cy="954107"/>
          </a:xfrm>
          <a:prstGeom prst="rect">
            <a:avLst/>
          </a:prstGeom>
          <a:solidFill>
            <a:schemeClr val="accent1">
              <a:lumMod val="60000"/>
              <a:lumOff val="40000"/>
            </a:schemeClr>
          </a:solidFill>
          <a:ln>
            <a:noFill/>
          </a:ln>
          <a:extLst/>
        </p:spPr>
        <p:txBody>
          <a:bodyPr wrap="square">
            <a:spAutoFit/>
          </a:bodyPr>
          <a:lstStyle>
            <a:lvl1pPr marL="342900" indent="-34290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buFont typeface="Wingdings" panose="05000000000000000000" pitchFamily="2" charset="2"/>
              <a:buChar char=""/>
            </a:pPr>
            <a:r>
              <a:rPr lang="zh-CN" altLang="en-US" sz="2800" b="1">
                <a:latin typeface="楷体" pitchFamily="49" charset="-122"/>
                <a:ea typeface="楷体" pitchFamily="49" charset="-122"/>
              </a:rPr>
              <a:t>教训</a:t>
            </a:r>
            <a:r>
              <a:rPr lang="zh-CN" altLang="en-US" sz="2800" b="1" smtClean="0">
                <a:latin typeface="楷体" pitchFamily="49" charset="-122"/>
                <a:ea typeface="楷体" pitchFamily="49" charset="-122"/>
              </a:rPr>
              <a:t>：单枪匹马不能</a:t>
            </a:r>
            <a:r>
              <a:rPr lang="zh-CN" altLang="en-US" sz="2800" b="1">
                <a:latin typeface="楷体" pitchFamily="49" charset="-122"/>
                <a:ea typeface="楷体" pitchFamily="49" charset="-122"/>
              </a:rPr>
              <a:t>取得革命的胜利，</a:t>
            </a:r>
            <a:r>
              <a:rPr lang="zh-CN" altLang="en-US" sz="2800" b="1">
                <a:solidFill>
                  <a:srgbClr val="FF0000"/>
                </a:solidFill>
                <a:latin typeface="楷体" pitchFamily="49" charset="-122"/>
                <a:ea typeface="楷体" pitchFamily="49" charset="-122"/>
              </a:rPr>
              <a:t>必须团结一切可能的同盟者</a:t>
            </a:r>
            <a:r>
              <a:rPr lang="zh-CN" altLang="en-US" sz="2800" b="1">
                <a:latin typeface="楷体" pitchFamily="49" charset="-122"/>
                <a:ea typeface="楷体" pitchFamily="49" charset="-122"/>
              </a:rPr>
              <a:t>，才能战胜强大的敌人。</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grpId="2"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42" presetClass="entr" presetSubtype="0" fill="hold" grpId="3"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afterGroup">
                            <p:stCondLst>
                              <p:cond delay="0"/>
                            </p:stCondLst>
                            <p:childTnLst>
                              <p:par>
                                <p:cTn id="26" presetID="42" presetClass="entr" presetSubtype="0" fill="hold" grpId="4"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9698"/>
                                        </p:tgtEl>
                                        <p:attrNameLst>
                                          <p:attrName>style.visibility</p:attrName>
                                        </p:attrNameLst>
                                      </p:cBhvr>
                                      <p:to>
                                        <p:strVal val="visible"/>
                                      </p:to>
                                    </p:set>
                                    <p:animEffect transition="in" filter="fade">
                                      <p:cBhvr>
                                        <p:cTn id="35" dur="500"/>
                                        <p:tgtEl>
                                          <p:spTgt spid="2969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701"/>
                                        </p:tgtEl>
                                        <p:attrNameLst>
                                          <p:attrName>style.visibility</p:attrName>
                                        </p:attrNameLst>
                                      </p:cBhvr>
                                      <p:to>
                                        <p:strVal val="visible"/>
                                      </p:to>
                                    </p:set>
                                    <p:animEffect transition="in" filter="fade">
                                      <p:cBhvr>
                                        <p:cTn id="38" dur="500"/>
                                        <p:tgtEl>
                                          <p:spTgt spid="29701"/>
                                        </p:tgtEl>
                                      </p:cBhvr>
                                    </p:animEffect>
                                  </p:childTnLst>
                                </p:cTn>
                              </p:par>
                            </p:childTnLst>
                          </p:cTn>
                        </p:par>
                      </p:childTnLst>
                    </p:cTn>
                  </p:par>
                  <p:par>
                    <p:cTn id="39" fill="hold" nodeType="clickPar">
                      <p:stCondLst>
                        <p:cond delay="indefinite"/>
                      </p:stCondLst>
                      <p:childTnLst>
                        <p:par>
                          <p:cTn id="40" fill="hold" nodeType="afterGroup">
                            <p:stCondLst>
                              <p:cond delay="0"/>
                            </p:stCondLst>
                            <p:childTnLst>
                              <p:par>
                                <p:cTn id="41" presetID="3" presetClass="entr" presetSubtype="10" fill="hold" grpId="5"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9" grpId="1"/>
      <p:bldP spid="10" grpId="2"/>
      <p:bldP spid="11" grpId="3"/>
      <p:bldP spid="12" grpId="4"/>
      <p:bldP spid="13" grpId="5"/>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cxnSp>
        <p:nvCxnSpPr>
          <p:cNvPr id="7" name="直接箭头连接符 6"/>
          <p:cNvCxnSpPr/>
          <p:nvPr>
            <p:custDataLst>
              <p:tags r:id="rId2"/>
            </p:custDataLst>
          </p:nvPr>
        </p:nvCxnSpPr>
        <p:spPr>
          <a:xfrm>
            <a:off x="5805019" y="1608442"/>
            <a:ext cx="730737" cy="919929"/>
          </a:xfrm>
          <a:prstGeom prst="straightConnector1">
            <a:avLst/>
          </a:prstGeom>
          <a:ln w="38100" cap="flat">
            <a:solidFill>
              <a:schemeClr val="bg2">
                <a:lumMod val="25000"/>
              </a:schemeClr>
            </a:solidFill>
            <a:miter lim="800000"/>
            <a:tailEnd type="stealth" w="lg" len="lg"/>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custDataLst>
              <p:tags r:id="rId3"/>
            </p:custDataLst>
          </p:nvPr>
        </p:nvCxnSpPr>
        <p:spPr>
          <a:xfrm flipV="1">
            <a:off x="3941922" y="3316436"/>
            <a:ext cx="1168241" cy="1307"/>
          </a:xfrm>
          <a:prstGeom prst="straightConnector1">
            <a:avLst/>
          </a:prstGeom>
          <a:ln w="38100" cap="flat">
            <a:solidFill>
              <a:schemeClr val="bg2">
                <a:lumMod val="50000"/>
              </a:schemeClr>
            </a:solidFill>
            <a:miter lim="800000"/>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custDataLst>
              <p:tags r:id="rId4"/>
            </p:custDataLst>
          </p:nvPr>
        </p:nvCxnSpPr>
        <p:spPr>
          <a:xfrm flipV="1">
            <a:off x="2529596" y="1479014"/>
            <a:ext cx="669159" cy="917493"/>
          </a:xfrm>
          <a:prstGeom prst="straightConnector1">
            <a:avLst/>
          </a:prstGeom>
          <a:ln w="38100" cap="flat">
            <a:solidFill>
              <a:schemeClr val="bg2">
                <a:lumMod val="75000"/>
              </a:schemeClr>
            </a:solidFill>
            <a:miter lim="800000"/>
            <a:tailEnd type="stealth" w="lg" len="lg"/>
          </a:ln>
        </p:spPr>
        <p:style>
          <a:lnRef idx="1">
            <a:schemeClr val="accent1"/>
          </a:lnRef>
          <a:fillRef idx="0">
            <a:schemeClr val="accent1"/>
          </a:fillRef>
          <a:effectRef idx="0">
            <a:schemeClr val="accent1"/>
          </a:effectRef>
          <a:fontRef idx="minor">
            <a:schemeClr val="tx1"/>
          </a:fontRef>
        </p:style>
      </p:cxnSp>
      <p:sp>
        <p:nvSpPr>
          <p:cNvPr id="9" name="文本占位符 12"/>
          <p:cNvSpPr txBox="1"/>
          <p:nvPr>
            <p:custDataLst>
              <p:tags r:id="rId5"/>
            </p:custDataLst>
          </p:nvPr>
        </p:nvSpPr>
        <p:spPr>
          <a:xfrm>
            <a:off x="3541427" y="648177"/>
            <a:ext cx="2039356" cy="1222312"/>
          </a:xfrm>
          <a:prstGeom prst="rect">
            <a:avLst/>
          </a:prstGeom>
          <a:solidFill>
            <a:schemeClr val="bg1">
              <a:lumMod val="75000"/>
            </a:schemeClr>
          </a:solidFill>
          <a:ln>
            <a:noFill/>
            <a:prstDash val="sysDash"/>
          </a:ln>
        </p:spPr>
        <p:txBody>
          <a:bodyPr vert="horz" lIns="68580" tIns="34290" rIns="68580" bIns="34290" rtlCol="0" anchor="ctr" anchorCtr="0">
            <a:normAutofit/>
          </a:bodyPr>
          <a:lstStyle>
            <a:defPPr>
              <a:defRPr lang="zh-CN"/>
            </a:defPPr>
            <a:lvl1pPr indent="0" algn="ctr">
              <a:lnSpc>
                <a:spcPct val="90000"/>
              </a:lnSpc>
              <a:spcBef>
                <a:spcPts val="1000"/>
              </a:spcBef>
              <a:buFont typeface="Arial" pitchFamily="34" charset="0"/>
              <a:buNone/>
              <a:defRPr sz="2800"/>
            </a:lvl1pPr>
            <a:lvl2pPr marL="685800" indent="-228600">
              <a:lnSpc>
                <a:spcPct val="90000"/>
              </a:lnSpc>
              <a:spcBef>
                <a:spcPts val="500"/>
              </a:spcBef>
              <a:buFont typeface="Arial" pitchFamily="34" charset="0"/>
              <a:buChar char="•"/>
              <a:defRPr sz="2400"/>
            </a:lvl2pPr>
            <a:lvl3pPr marL="1143000" indent="-228600">
              <a:lnSpc>
                <a:spcPct val="90000"/>
              </a:lnSpc>
              <a:spcBef>
                <a:spcPts val="500"/>
              </a:spcBef>
              <a:buFont typeface="Arial" pitchFamily="34" charset="0"/>
              <a:buChar char="•"/>
              <a:defRPr sz="2000"/>
            </a:lvl3pPr>
            <a:lvl4pPr marL="1600200" indent="-228600">
              <a:lnSpc>
                <a:spcPct val="90000"/>
              </a:lnSpc>
              <a:spcBef>
                <a:spcPts val="500"/>
              </a:spcBef>
              <a:buFont typeface="Arial" pitchFamily="34" charset="0"/>
              <a:buChar char="•"/>
            </a:lvl4pPr>
            <a:lvl5pPr marL="2057400" indent="-228600">
              <a:lnSpc>
                <a:spcPct val="90000"/>
              </a:lnSpc>
              <a:spcBef>
                <a:spcPts val="500"/>
              </a:spcBef>
              <a:buFont typeface="Arial" pitchFamily="34" charset="0"/>
              <a:buChar char="•"/>
            </a:lvl5pPr>
            <a:lvl6pPr marL="2514600" indent="-228600">
              <a:lnSpc>
                <a:spcPct val="90000"/>
              </a:lnSpc>
              <a:spcBef>
                <a:spcPts val="500"/>
              </a:spcBef>
              <a:buFont typeface="Arial" pitchFamily="34" charset="0"/>
              <a:buChar char="•"/>
            </a:lvl6pPr>
            <a:lvl7pPr marL="2971800" indent="-228600">
              <a:lnSpc>
                <a:spcPct val="90000"/>
              </a:lnSpc>
              <a:spcBef>
                <a:spcPts val="500"/>
              </a:spcBef>
              <a:buFont typeface="Arial" pitchFamily="34" charset="0"/>
              <a:buChar char="•"/>
            </a:lvl7pPr>
            <a:lvl8pPr marL="3429000" indent="-228600">
              <a:lnSpc>
                <a:spcPct val="90000"/>
              </a:lnSpc>
              <a:spcBef>
                <a:spcPts val="500"/>
              </a:spcBef>
              <a:buFont typeface="Arial" pitchFamily="34" charset="0"/>
              <a:buChar char="•"/>
            </a:lvl8pPr>
            <a:lvl9pPr marL="3886200" indent="-228600">
              <a:lnSpc>
                <a:spcPct val="90000"/>
              </a:lnSpc>
              <a:spcBef>
                <a:spcPts val="500"/>
              </a:spcBef>
              <a:buFont typeface="Arial" pitchFamily="34" charset="0"/>
              <a:buChar char="•"/>
            </a:lvl9pPr>
          </a:lstStyle>
          <a:p>
            <a:r>
              <a:rPr lang="zh-CN" altLang="en-US" smtClean="0"/>
              <a:t>请在此处添加文本</a:t>
            </a:r>
          </a:p>
        </p:txBody>
      </p:sp>
      <p:sp>
        <p:nvSpPr>
          <p:cNvPr id="10" name="文本占位符 14"/>
          <p:cNvSpPr txBox="1"/>
          <p:nvPr>
            <p:custDataLst>
              <p:tags r:id="rId6"/>
            </p:custDataLst>
          </p:nvPr>
        </p:nvSpPr>
        <p:spPr>
          <a:xfrm>
            <a:off x="5580783" y="2707720"/>
            <a:ext cx="2039356" cy="1223100"/>
          </a:xfrm>
          <a:prstGeom prst="rect">
            <a:avLst/>
          </a:prstGeom>
          <a:solidFill>
            <a:schemeClr val="bg1">
              <a:lumMod val="85000"/>
            </a:schemeClr>
          </a:solidFill>
          <a:ln>
            <a:noFill/>
            <a:prstDash val="sysDash"/>
          </a:ln>
        </p:spPr>
        <p:txBody>
          <a:bodyPr vert="horz" lIns="68580" tIns="34290" rIns="68580" bIns="34290" rtlCol="0" anchor="ctr" anchorCtr="0">
            <a:normAutofit/>
          </a:bodyPr>
          <a:lstStyle>
            <a:defPPr>
              <a:defRPr lang="zh-CN"/>
            </a:defPPr>
            <a:lvl1pPr indent="0" algn="ctr">
              <a:lnSpc>
                <a:spcPct val="90000"/>
              </a:lnSpc>
              <a:spcBef>
                <a:spcPts val="1000"/>
              </a:spcBef>
              <a:buFont typeface="Arial" pitchFamily="34" charset="0"/>
              <a:buNone/>
              <a:defRPr sz="2800"/>
            </a:lvl1pPr>
            <a:lvl2pPr marL="685800" indent="-228600">
              <a:lnSpc>
                <a:spcPct val="90000"/>
              </a:lnSpc>
              <a:spcBef>
                <a:spcPts val="500"/>
              </a:spcBef>
              <a:buFont typeface="Arial" pitchFamily="34" charset="0"/>
              <a:buChar char="•"/>
              <a:defRPr sz="2400"/>
            </a:lvl2pPr>
            <a:lvl3pPr marL="1143000" indent="-228600">
              <a:lnSpc>
                <a:spcPct val="90000"/>
              </a:lnSpc>
              <a:spcBef>
                <a:spcPts val="500"/>
              </a:spcBef>
              <a:buFont typeface="Arial" pitchFamily="34" charset="0"/>
              <a:buChar char="•"/>
              <a:defRPr sz="2000"/>
            </a:lvl3pPr>
            <a:lvl4pPr marL="1600200" indent="-228600">
              <a:lnSpc>
                <a:spcPct val="90000"/>
              </a:lnSpc>
              <a:spcBef>
                <a:spcPts val="500"/>
              </a:spcBef>
              <a:buFont typeface="Arial" pitchFamily="34" charset="0"/>
              <a:buChar char="•"/>
            </a:lvl4pPr>
            <a:lvl5pPr marL="2057400" indent="-228600">
              <a:lnSpc>
                <a:spcPct val="90000"/>
              </a:lnSpc>
              <a:spcBef>
                <a:spcPts val="500"/>
              </a:spcBef>
              <a:buFont typeface="Arial" pitchFamily="34" charset="0"/>
              <a:buChar char="•"/>
            </a:lvl5pPr>
            <a:lvl6pPr marL="2514600" indent="-228600">
              <a:lnSpc>
                <a:spcPct val="90000"/>
              </a:lnSpc>
              <a:spcBef>
                <a:spcPts val="500"/>
              </a:spcBef>
              <a:buFont typeface="Arial" pitchFamily="34" charset="0"/>
              <a:buChar char="•"/>
            </a:lvl6pPr>
            <a:lvl7pPr marL="2971800" indent="-228600">
              <a:lnSpc>
                <a:spcPct val="90000"/>
              </a:lnSpc>
              <a:spcBef>
                <a:spcPts val="500"/>
              </a:spcBef>
              <a:buFont typeface="Arial" pitchFamily="34" charset="0"/>
              <a:buChar char="•"/>
            </a:lvl7pPr>
            <a:lvl8pPr marL="3429000" indent="-228600">
              <a:lnSpc>
                <a:spcPct val="90000"/>
              </a:lnSpc>
              <a:spcBef>
                <a:spcPts val="500"/>
              </a:spcBef>
              <a:buFont typeface="Arial" pitchFamily="34" charset="0"/>
              <a:buChar char="•"/>
            </a:lvl8pPr>
            <a:lvl9pPr marL="3886200" indent="-228600">
              <a:lnSpc>
                <a:spcPct val="90000"/>
              </a:lnSpc>
              <a:spcBef>
                <a:spcPts val="500"/>
              </a:spcBef>
              <a:buFont typeface="Arial" pitchFamily="34" charset="0"/>
              <a:buChar char="•"/>
            </a:lvl9pPr>
          </a:lstStyle>
          <a:p>
            <a:r>
              <a:rPr lang="zh-CN" altLang="en-US" smtClean="0"/>
              <a:t>请在此处添加文本</a:t>
            </a:r>
          </a:p>
        </p:txBody>
      </p:sp>
      <p:sp>
        <p:nvSpPr>
          <p:cNvPr id="11" name="文本占位符 3"/>
          <p:cNvSpPr txBox="1"/>
          <p:nvPr>
            <p:custDataLst>
              <p:tags r:id="rId7"/>
            </p:custDataLst>
          </p:nvPr>
        </p:nvSpPr>
        <p:spPr>
          <a:xfrm>
            <a:off x="1510954" y="2707720"/>
            <a:ext cx="2039356" cy="1222312"/>
          </a:xfrm>
          <a:prstGeom prst="rect">
            <a:avLst/>
          </a:prstGeom>
          <a:solidFill>
            <a:schemeClr val="bg1">
              <a:lumMod val="95000"/>
            </a:schemeClr>
          </a:solidFill>
          <a:ln>
            <a:noFill/>
            <a:prstDash val="sysDash"/>
          </a:ln>
        </p:spPr>
        <p:txBody>
          <a:bodyPr vert="horz" lIns="68580" tIns="34290" rIns="68580" bIns="34290" rtlCol="0" anchor="ctr" anchorCtr="0">
            <a:normAutofit/>
          </a:bodyPr>
          <a:lstStyle>
            <a:defPPr>
              <a:defRPr lang="zh-CN"/>
            </a:defPPr>
            <a:lvl1pPr indent="0" algn="ctr">
              <a:lnSpc>
                <a:spcPct val="90000"/>
              </a:lnSpc>
              <a:spcBef>
                <a:spcPts val="1000"/>
              </a:spcBef>
              <a:buFont typeface="Arial" pitchFamily="34" charset="0"/>
              <a:buNone/>
              <a:defRPr sz="2800"/>
            </a:lvl1pPr>
            <a:lvl2pPr marL="685800" indent="-228600">
              <a:lnSpc>
                <a:spcPct val="90000"/>
              </a:lnSpc>
              <a:spcBef>
                <a:spcPts val="500"/>
              </a:spcBef>
              <a:buFont typeface="Arial" pitchFamily="34" charset="0"/>
              <a:buChar char="•"/>
              <a:defRPr sz="2400"/>
            </a:lvl2pPr>
            <a:lvl3pPr marL="1143000" indent="-228600">
              <a:lnSpc>
                <a:spcPct val="90000"/>
              </a:lnSpc>
              <a:spcBef>
                <a:spcPts val="500"/>
              </a:spcBef>
              <a:buFont typeface="Arial" pitchFamily="34" charset="0"/>
              <a:buChar char="•"/>
              <a:defRPr sz="2000"/>
            </a:lvl3pPr>
            <a:lvl4pPr marL="1600200" indent="-228600">
              <a:lnSpc>
                <a:spcPct val="90000"/>
              </a:lnSpc>
              <a:spcBef>
                <a:spcPts val="500"/>
              </a:spcBef>
              <a:buFont typeface="Arial" pitchFamily="34" charset="0"/>
              <a:buChar char="•"/>
            </a:lvl4pPr>
            <a:lvl5pPr marL="2057400" indent="-228600">
              <a:lnSpc>
                <a:spcPct val="90000"/>
              </a:lnSpc>
              <a:spcBef>
                <a:spcPts val="500"/>
              </a:spcBef>
              <a:buFont typeface="Arial" pitchFamily="34" charset="0"/>
              <a:buChar char="•"/>
            </a:lvl5pPr>
            <a:lvl6pPr marL="2514600" indent="-228600">
              <a:lnSpc>
                <a:spcPct val="90000"/>
              </a:lnSpc>
              <a:spcBef>
                <a:spcPts val="500"/>
              </a:spcBef>
              <a:buFont typeface="Arial" pitchFamily="34" charset="0"/>
              <a:buChar char="•"/>
            </a:lvl6pPr>
            <a:lvl7pPr marL="2971800" indent="-228600">
              <a:lnSpc>
                <a:spcPct val="90000"/>
              </a:lnSpc>
              <a:spcBef>
                <a:spcPts val="500"/>
              </a:spcBef>
              <a:buFont typeface="Arial" pitchFamily="34" charset="0"/>
              <a:buChar char="•"/>
            </a:lvl7pPr>
            <a:lvl8pPr marL="3429000" indent="-228600">
              <a:lnSpc>
                <a:spcPct val="90000"/>
              </a:lnSpc>
              <a:spcBef>
                <a:spcPts val="500"/>
              </a:spcBef>
              <a:buFont typeface="Arial" pitchFamily="34" charset="0"/>
              <a:buChar char="•"/>
            </a:lvl8pPr>
            <a:lvl9pPr marL="3886200" indent="-228600">
              <a:lnSpc>
                <a:spcPct val="90000"/>
              </a:lnSpc>
              <a:spcBef>
                <a:spcPts val="500"/>
              </a:spcBef>
              <a:buFont typeface="Arial" pitchFamily="34" charset="0"/>
              <a:buChar char="•"/>
            </a:lvl9pPr>
          </a:lstStyle>
          <a:p>
            <a:r>
              <a:rPr lang="zh-CN" altLang="en-US" smtClean="0"/>
              <a:t>请在此处添加文本</a:t>
            </a:r>
          </a:p>
        </p:txBody>
      </p:sp>
      <p:pic>
        <p:nvPicPr>
          <p:cNvPr id="2" name="图片 1"/>
          <p:cNvPicPr>
            <a:picLocks noChangeAspect="1"/>
          </p:cNvPicPr>
          <p:nvPr/>
        </p:nvPicPr>
        <p:blipFill>
          <a:blip r:embed="rId8"/>
          <a:stretch>
            <a:fillRect/>
          </a:stretch>
        </p:blipFill>
        <p:spPr>
          <a:xfrm>
            <a:off x="0" y="0"/>
            <a:ext cx="9153525" cy="5173504"/>
          </a:xfrm>
          <a:prstGeom prst="rect">
            <a:avLst/>
          </a:prstGeom>
        </p:spPr>
      </p:pic>
      <p:sp>
        <p:nvSpPr>
          <p:cNvPr id="100" name="文本框 99"/>
          <p:cNvSpPr txBox="1"/>
          <p:nvPr/>
        </p:nvSpPr>
        <p:spPr>
          <a:xfrm>
            <a:off x="302559" y="161211"/>
            <a:ext cx="7138988" cy="561692"/>
          </a:xfrm>
          <a:prstGeom prst="rect">
            <a:avLst/>
          </a:prstGeom>
          <a:noFill/>
          <a:ln w="9525">
            <a:noFill/>
          </a:ln>
        </p:spPr>
        <p:txBody>
          <a:bodyPr wrap="square" lIns="68580" tIns="34290" rIns="68580" bIns="34290">
            <a:spAutoFit/>
          </a:bodyPr>
          <a:lstStyle/>
          <a:p>
            <a:r>
              <a:rPr lang="zh-CN" altLang="en-US" sz="3200" b="1">
                <a:latin typeface="宋体" pitchFamily="2" charset="-122"/>
                <a:ea typeface="宋体" pitchFamily="2" charset="-122"/>
                <a:cs typeface="宋体" panose="02010600030101010101" pitchFamily="2" charset="-122"/>
              </a:rPr>
              <a:t>高度概括</a:t>
            </a:r>
            <a:r>
              <a:rPr lang="en-US" altLang="zh-CN" sz="3200" b="1">
                <a:latin typeface="宋体" pitchFamily="2" charset="-122"/>
                <a:ea typeface="宋体" pitchFamily="2" charset="-122"/>
                <a:cs typeface="宋体" panose="02010600030101010101" pitchFamily="2" charset="-122"/>
              </a:rPr>
              <a:t>:</a:t>
            </a:r>
            <a:r>
              <a:rPr lang="zh-CN" altLang="en-US" sz="3200" b="1">
                <a:latin typeface="宋体" pitchFamily="2" charset="-122"/>
                <a:ea typeface="宋体" pitchFamily="2" charset="-122"/>
                <a:cs typeface="宋体" panose="02010600030101010101" pitchFamily="2" charset="-122"/>
              </a:rPr>
              <a:t>三个“一”和“两次会议”</a:t>
            </a:r>
          </a:p>
        </p:txBody>
      </p:sp>
      <p:sp>
        <p:nvSpPr>
          <p:cNvPr id="5" name="文本框 4"/>
          <p:cNvSpPr txBox="1"/>
          <p:nvPr/>
        </p:nvSpPr>
        <p:spPr>
          <a:xfrm>
            <a:off x="168617" y="1234311"/>
            <a:ext cx="8784975" cy="3171637"/>
          </a:xfrm>
          <a:prstGeom prst="rect">
            <a:avLst/>
          </a:prstGeom>
        </p:spPr>
        <p:style>
          <a:lnRef idx="2">
            <a:schemeClr val="dk1"/>
          </a:lnRef>
          <a:fillRef idx="1">
            <a:schemeClr val="lt1"/>
          </a:fillRef>
          <a:effectRef idx="0">
            <a:schemeClr val="dk1"/>
          </a:effectRef>
          <a:fontRef idx="minor">
            <a:schemeClr val="dk1"/>
          </a:fontRef>
        </p:style>
        <p:txBody>
          <a:bodyPr wrap="square" lIns="68580" tIns="34290" rIns="68580" bIns="34290">
            <a:spAutoFit/>
          </a:bodyPr>
          <a:lstStyle/>
          <a:p>
            <a:pPr>
              <a:lnSpc>
                <a:spcPct val="120000"/>
              </a:lnSpc>
            </a:pPr>
            <a:r>
              <a:rPr lang="en-US" altLang="zh-CN" sz="2800" b="1">
                <a:latin typeface="宋体" pitchFamily="2" charset="-122"/>
                <a:ea typeface="宋体" pitchFamily="2" charset="-122"/>
                <a:cs typeface="宋体" panose="02010600030101010101" pitchFamily="2" charset="-122"/>
              </a:rPr>
              <a:t>“</a:t>
            </a:r>
            <a:r>
              <a:rPr lang="zh-CN" altLang="en-US" sz="2800" b="1">
                <a:latin typeface="宋体" pitchFamily="2" charset="-122"/>
                <a:ea typeface="宋体" pitchFamily="2" charset="-122"/>
                <a:cs typeface="宋体" panose="02010600030101010101" pitchFamily="2" charset="-122"/>
              </a:rPr>
              <a:t>一个主义”指的是（       </a:t>
            </a:r>
            <a:r>
              <a:rPr lang="zh-CN" altLang="en-US" sz="2800" b="1" smtClean="0">
                <a:latin typeface="宋体" pitchFamily="2" charset="-122"/>
                <a:ea typeface="宋体" pitchFamily="2" charset="-122"/>
                <a:cs typeface="宋体" panose="02010600030101010101" pitchFamily="2" charset="-122"/>
              </a:rPr>
              <a:t>    ）</a:t>
            </a:r>
            <a:r>
              <a:rPr lang="zh-CN" altLang="en-US" sz="2800" b="1">
                <a:latin typeface="宋体" pitchFamily="2" charset="-122"/>
                <a:ea typeface="宋体" pitchFamily="2" charset="-122"/>
                <a:cs typeface="宋体" panose="02010600030101010101" pitchFamily="2" charset="-122"/>
              </a:rPr>
              <a:t>在中国的传播；</a:t>
            </a:r>
          </a:p>
          <a:p>
            <a:pPr>
              <a:lnSpc>
                <a:spcPct val="120000"/>
              </a:lnSpc>
            </a:pPr>
            <a:r>
              <a:rPr lang="zh-CN" altLang="en-US" sz="2800" b="1">
                <a:latin typeface="宋体" pitchFamily="2" charset="-122"/>
                <a:ea typeface="宋体" pitchFamily="2" charset="-122"/>
                <a:cs typeface="宋体" panose="02010600030101010101" pitchFamily="2" charset="-122"/>
              </a:rPr>
              <a:t>“一个党”指（       </a:t>
            </a:r>
            <a:r>
              <a:rPr lang="zh-CN" altLang="en-US" sz="2800" b="1" smtClean="0">
                <a:latin typeface="宋体" pitchFamily="2" charset="-122"/>
                <a:ea typeface="宋体" pitchFamily="2" charset="-122"/>
                <a:cs typeface="宋体" panose="02010600030101010101" pitchFamily="2" charset="-122"/>
              </a:rPr>
              <a:t>     ）</a:t>
            </a:r>
            <a:r>
              <a:rPr lang="zh-CN" altLang="en-US" sz="2800" b="1">
                <a:latin typeface="宋体" pitchFamily="2" charset="-122"/>
                <a:ea typeface="宋体" pitchFamily="2" charset="-122"/>
                <a:cs typeface="宋体" panose="02010600030101010101" pitchFamily="2" charset="-122"/>
              </a:rPr>
              <a:t>的成立；</a:t>
            </a:r>
          </a:p>
          <a:p>
            <a:pPr>
              <a:lnSpc>
                <a:spcPct val="120000"/>
              </a:lnSpc>
            </a:pPr>
            <a:r>
              <a:rPr lang="zh-CN" altLang="en-US" sz="2800" b="1">
                <a:latin typeface="宋体" pitchFamily="2" charset="-122"/>
                <a:ea typeface="宋体" pitchFamily="2" charset="-122"/>
                <a:cs typeface="宋体" panose="02010600030101010101" pitchFamily="2" charset="-122"/>
              </a:rPr>
              <a:t>“一次大罢工”指将工人运动高潮推向顶峰的</a:t>
            </a:r>
          </a:p>
          <a:p>
            <a:pPr>
              <a:lnSpc>
                <a:spcPct val="120000"/>
              </a:lnSpc>
            </a:pPr>
            <a:r>
              <a:rPr lang="zh-CN" altLang="en-US" sz="2800" b="1">
                <a:latin typeface="宋体" pitchFamily="2" charset="-122"/>
                <a:ea typeface="宋体" pitchFamily="2" charset="-122"/>
                <a:cs typeface="宋体" panose="02010600030101010101" pitchFamily="2" charset="-122"/>
              </a:rPr>
              <a:t>              </a:t>
            </a:r>
            <a:r>
              <a:rPr lang="zh-CN" altLang="en-US" sz="2800" b="1" smtClean="0">
                <a:latin typeface="宋体" pitchFamily="2" charset="-122"/>
                <a:ea typeface="宋体" pitchFamily="2" charset="-122"/>
                <a:cs typeface="宋体" panose="02010600030101010101" pitchFamily="2" charset="-122"/>
              </a:rPr>
              <a:t>（                   ）</a:t>
            </a:r>
            <a:r>
              <a:rPr lang="zh-CN" altLang="en-US" sz="2800" b="1">
                <a:latin typeface="宋体" pitchFamily="2" charset="-122"/>
                <a:ea typeface="宋体" pitchFamily="2" charset="-122"/>
                <a:cs typeface="宋体" panose="02010600030101010101" pitchFamily="2" charset="-122"/>
              </a:rPr>
              <a:t>；</a:t>
            </a:r>
          </a:p>
          <a:p>
            <a:pPr>
              <a:lnSpc>
                <a:spcPct val="120000"/>
              </a:lnSpc>
            </a:pPr>
            <a:r>
              <a:rPr lang="zh-CN" altLang="en-US" sz="2800" b="1">
                <a:latin typeface="宋体" pitchFamily="2" charset="-122"/>
                <a:ea typeface="宋体" pitchFamily="2" charset="-122"/>
                <a:cs typeface="宋体" panose="02010600030101010101" pitchFamily="2" charset="-122"/>
              </a:rPr>
              <a:t>“两次会议”是标志中国共产党成立的（</a:t>
            </a:r>
            <a:r>
              <a:rPr lang="zh-CN" altLang="en-US" sz="2800" b="1">
                <a:solidFill>
                  <a:schemeClr val="accent1">
                    <a:lumMod val="50000"/>
                  </a:schemeClr>
                </a:solidFill>
                <a:latin typeface="宋体" pitchFamily="2" charset="-122"/>
                <a:ea typeface="宋体" pitchFamily="2" charset="-122"/>
                <a:cs typeface="宋体" panose="02010600030101010101" pitchFamily="2" charset="-122"/>
              </a:rPr>
              <a:t>   </a:t>
            </a:r>
            <a:r>
              <a:rPr lang="zh-CN" altLang="en-US" sz="2800" b="1" smtClean="0">
                <a:solidFill>
                  <a:schemeClr val="accent1">
                    <a:lumMod val="50000"/>
                  </a:schemeClr>
                </a:solidFill>
                <a:latin typeface="宋体" pitchFamily="2" charset="-122"/>
                <a:ea typeface="宋体" pitchFamily="2" charset="-122"/>
                <a:cs typeface="宋体" panose="02010600030101010101" pitchFamily="2" charset="-122"/>
              </a:rPr>
              <a:t>  </a:t>
            </a:r>
            <a:r>
              <a:rPr lang="zh-CN" altLang="en-US" sz="2800" b="1" smtClean="0">
                <a:latin typeface="宋体" pitchFamily="2" charset="-122"/>
                <a:ea typeface="宋体" pitchFamily="2" charset="-122"/>
                <a:cs typeface="宋体" panose="02010600030101010101" pitchFamily="2" charset="-122"/>
              </a:rPr>
              <a:t>）</a:t>
            </a:r>
            <a:r>
              <a:rPr lang="zh-CN" altLang="en-US" sz="2800" b="1">
                <a:latin typeface="宋体" pitchFamily="2" charset="-122"/>
                <a:ea typeface="宋体" pitchFamily="2" charset="-122"/>
                <a:cs typeface="宋体" panose="02010600030101010101" pitchFamily="2" charset="-122"/>
              </a:rPr>
              <a:t>和提出彻底的反帝反封建的民主革命纲领的（     </a:t>
            </a:r>
            <a:r>
              <a:rPr lang="zh-CN" altLang="en-US" sz="2800" b="1" smtClean="0">
                <a:latin typeface="宋体" pitchFamily="2" charset="-122"/>
                <a:ea typeface="宋体" pitchFamily="2" charset="-122"/>
                <a:cs typeface="宋体" panose="02010600030101010101" pitchFamily="2" charset="-122"/>
              </a:rPr>
              <a:t>）</a:t>
            </a:r>
            <a:r>
              <a:rPr lang="zh-CN" altLang="en-US" sz="2800" b="1">
                <a:latin typeface="宋体" pitchFamily="2" charset="-122"/>
                <a:ea typeface="宋体" pitchFamily="2" charset="-122"/>
                <a:cs typeface="宋体" panose="02010600030101010101" pitchFamily="2" charset="-122"/>
              </a:rPr>
              <a:t>。</a:t>
            </a:r>
          </a:p>
        </p:txBody>
      </p:sp>
      <p:sp>
        <p:nvSpPr>
          <p:cNvPr id="6" name="文本框 5"/>
          <p:cNvSpPr txBox="1"/>
          <p:nvPr/>
        </p:nvSpPr>
        <p:spPr>
          <a:xfrm>
            <a:off x="2826061" y="1818337"/>
            <a:ext cx="2231722" cy="500137"/>
          </a:xfrm>
          <a:prstGeom prst="rect">
            <a:avLst/>
          </a:prstGeom>
          <a:noFill/>
        </p:spPr>
        <p:txBody>
          <a:bodyPr wrap="square" lIns="68580" tIns="34290" rIns="68580" bIns="34290" rtlCol="0">
            <a:spAutoFit/>
          </a:bodyPr>
          <a:lstStyle/>
          <a:p>
            <a:r>
              <a:rPr lang="zh-CN" altLang="en-US" sz="2800" b="1">
                <a:solidFill>
                  <a:srgbClr val="FF0000"/>
                </a:solidFill>
                <a:latin typeface="宋体" pitchFamily="2" charset="-122"/>
                <a:cs typeface="宋体" panose="02010600030101010101" pitchFamily="2" charset="-122"/>
              </a:rPr>
              <a:t>中国共产党</a:t>
            </a:r>
            <a:endParaRPr lang="zh-CN" altLang="en-US" sz="2800">
              <a:solidFill>
                <a:srgbClr val="FF0000"/>
              </a:solidFill>
            </a:endParaRPr>
          </a:p>
        </p:txBody>
      </p:sp>
      <p:sp>
        <p:nvSpPr>
          <p:cNvPr id="12" name="文本框 11"/>
          <p:cNvSpPr txBox="1"/>
          <p:nvPr/>
        </p:nvSpPr>
        <p:spPr>
          <a:xfrm>
            <a:off x="3780545" y="1259333"/>
            <a:ext cx="2159607" cy="500137"/>
          </a:xfrm>
          <a:prstGeom prst="rect">
            <a:avLst/>
          </a:prstGeom>
          <a:noFill/>
        </p:spPr>
        <p:txBody>
          <a:bodyPr wrap="square" lIns="68580" tIns="34290" rIns="68580" bIns="34290" rtlCol="0">
            <a:spAutoFit/>
          </a:bodyPr>
          <a:lstStyle/>
          <a:p>
            <a:r>
              <a:rPr lang="zh-CN" altLang="en-US" sz="2800" b="1">
                <a:solidFill>
                  <a:srgbClr val="FF0000"/>
                </a:solidFill>
                <a:latin typeface="宋体" pitchFamily="2" charset="-122"/>
                <a:cs typeface="宋体" panose="02010600030101010101" pitchFamily="2" charset="-122"/>
              </a:rPr>
              <a:t>马克思主义</a:t>
            </a:r>
            <a:endParaRPr lang="zh-CN" altLang="en-US" sz="2800">
              <a:solidFill>
                <a:srgbClr val="FF0000"/>
              </a:solidFill>
            </a:endParaRPr>
          </a:p>
        </p:txBody>
      </p:sp>
      <p:sp>
        <p:nvSpPr>
          <p:cNvPr id="13" name="文本框 12"/>
          <p:cNvSpPr txBox="1"/>
          <p:nvPr/>
        </p:nvSpPr>
        <p:spPr>
          <a:xfrm>
            <a:off x="3124813" y="2773959"/>
            <a:ext cx="3823452" cy="500137"/>
          </a:xfrm>
          <a:prstGeom prst="rect">
            <a:avLst/>
          </a:prstGeom>
          <a:noFill/>
        </p:spPr>
        <p:txBody>
          <a:bodyPr wrap="square" lIns="68580" tIns="34290" rIns="68580" bIns="34290" rtlCol="0">
            <a:spAutoFit/>
          </a:bodyPr>
          <a:lstStyle/>
          <a:p>
            <a:r>
              <a:rPr lang="zh-CN" altLang="en-US" sz="2800" b="1" smtClean="0">
                <a:solidFill>
                  <a:srgbClr val="FF0000"/>
                </a:solidFill>
                <a:latin typeface="宋体" pitchFamily="2" charset="-122"/>
                <a:cs typeface="宋体" panose="02010600030101010101" pitchFamily="2" charset="-122"/>
              </a:rPr>
              <a:t>京汉铁路</a:t>
            </a:r>
            <a:r>
              <a:rPr lang="zh-CN" altLang="en-US" sz="2800" b="1">
                <a:solidFill>
                  <a:srgbClr val="FF0000"/>
                </a:solidFill>
                <a:latin typeface="宋体" pitchFamily="2" charset="-122"/>
                <a:cs typeface="宋体" panose="02010600030101010101" pitchFamily="2" charset="-122"/>
              </a:rPr>
              <a:t>工人大罢工</a:t>
            </a:r>
            <a:endParaRPr lang="zh-CN" altLang="en-US" sz="2800">
              <a:solidFill>
                <a:srgbClr val="FF0000"/>
              </a:solidFill>
            </a:endParaRPr>
          </a:p>
        </p:txBody>
      </p:sp>
      <p:sp>
        <p:nvSpPr>
          <p:cNvPr id="14" name="文本框 13"/>
          <p:cNvSpPr txBox="1"/>
          <p:nvPr/>
        </p:nvSpPr>
        <p:spPr>
          <a:xfrm>
            <a:off x="6670799" y="3328601"/>
            <a:ext cx="1212434" cy="500137"/>
          </a:xfrm>
          <a:prstGeom prst="rect">
            <a:avLst/>
          </a:prstGeom>
          <a:noFill/>
        </p:spPr>
        <p:txBody>
          <a:bodyPr wrap="square" lIns="68580" tIns="34290" rIns="68580" bIns="34290" rtlCol="0">
            <a:spAutoFit/>
          </a:bodyPr>
          <a:lstStyle/>
          <a:p>
            <a:r>
              <a:rPr lang="zh-CN" altLang="en-US" sz="2800" b="1">
                <a:solidFill>
                  <a:srgbClr val="FF0000"/>
                </a:solidFill>
                <a:latin typeface="宋体" pitchFamily="2" charset="-122"/>
                <a:cs typeface="宋体" panose="02010600030101010101" pitchFamily="2" charset="-122"/>
              </a:rPr>
              <a:t>一大</a:t>
            </a:r>
            <a:endParaRPr lang="zh-CN" altLang="en-US" sz="2800">
              <a:solidFill>
                <a:srgbClr val="FF0000"/>
              </a:solidFill>
            </a:endParaRPr>
          </a:p>
        </p:txBody>
      </p:sp>
      <p:sp>
        <p:nvSpPr>
          <p:cNvPr id="15" name="文本框 14"/>
          <p:cNvSpPr txBox="1"/>
          <p:nvPr/>
        </p:nvSpPr>
        <p:spPr>
          <a:xfrm>
            <a:off x="6535756" y="3843637"/>
            <a:ext cx="1183416" cy="500137"/>
          </a:xfrm>
          <a:prstGeom prst="rect">
            <a:avLst/>
          </a:prstGeom>
          <a:noFill/>
        </p:spPr>
        <p:txBody>
          <a:bodyPr wrap="square" lIns="68580" tIns="34290" rIns="68580" bIns="34290" rtlCol="0">
            <a:spAutoFit/>
          </a:bodyPr>
          <a:lstStyle/>
          <a:p>
            <a:r>
              <a:rPr lang="zh-CN" altLang="en-US" sz="2800" b="1">
                <a:solidFill>
                  <a:srgbClr val="FF0000"/>
                </a:solidFill>
                <a:latin typeface="宋体" pitchFamily="2" charset="-122"/>
                <a:cs typeface="宋体" panose="02010600030101010101" pitchFamily="2" charset="-122"/>
              </a:rPr>
              <a:t> 二大</a:t>
            </a:r>
            <a:endParaRPr lang="zh-CN" altLang="en-US" sz="2800">
              <a:solidFill>
                <a:srgbClr val="FF0000"/>
              </a:solidFill>
            </a:endParaRPr>
          </a:p>
        </p:txBody>
      </p:sp>
    </p:spTree>
    <p:custDataLst>
      <p:tags r:id="rId9"/>
    </p:custDataLst>
    <p:extLst>
      <p:ext uri="{BB962C8B-B14F-4D97-AF65-F5344CB8AC3E}">
        <p14:creationId xmlns:p14="http://schemas.microsoft.com/office/powerpoint/2010/main" val="16764988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0" presetClass="entr" presetSubtype="0" fill="hold" grpId="3"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nodeType="clickPar">
                      <p:stCondLst>
                        <p:cond delay="indefinite"/>
                      </p:stCondLst>
                      <p:childTnLst>
                        <p:par>
                          <p:cTn id="21" fill="hold" nodeType="afterGroup">
                            <p:stCondLst>
                              <p:cond delay="0"/>
                            </p:stCondLst>
                            <p:childTnLst>
                              <p:par>
                                <p:cTn id="22" presetID="1" presetClass="entr" presetSubtype="0" fill="hold" grpId="4"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1"/>
      <p:bldP spid="13" grpId="2"/>
      <p:bldP spid="14" grpId="3"/>
      <p:bldP spid="15" grpId="4"/>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434" name="文本框 18"/>
          <p:cNvSpPr txBox="1"/>
          <p:nvPr/>
        </p:nvSpPr>
        <p:spPr>
          <a:xfrm>
            <a:off x="3067051" y="1297782"/>
            <a:ext cx="1403747" cy="623248"/>
          </a:xfrm>
          <a:prstGeom prst="rect">
            <a:avLst/>
          </a:prstGeom>
          <a:noFill/>
          <a:ln w="9525">
            <a:noFill/>
          </a:ln>
        </p:spPr>
        <p:txBody>
          <a:bodyPr lIns="68580" tIns="34290" rIns="68580" bIns="34290">
            <a:spAutoFit/>
          </a:bodyPr>
          <a:lstStyle/>
          <a:p>
            <a:pPr>
              <a:spcBef>
                <a:spcPct val="50000"/>
              </a:spcBef>
            </a:pPr>
            <a:r>
              <a:rPr lang="zh-CN" altLang="en-US" b="1">
                <a:latin typeface="黑体" pitchFamily="49" charset="-122"/>
                <a:ea typeface="黑体" panose="02010609060101010101" pitchFamily="49" charset="-122"/>
              </a:rPr>
              <a:t>洋 务 运 动</a:t>
            </a:r>
          </a:p>
        </p:txBody>
      </p:sp>
      <p:sp>
        <p:nvSpPr>
          <p:cNvPr id="18435" name="文本框 19"/>
          <p:cNvSpPr txBox="1"/>
          <p:nvPr/>
        </p:nvSpPr>
        <p:spPr>
          <a:xfrm>
            <a:off x="2586990" y="1269207"/>
            <a:ext cx="369332" cy="1293019"/>
          </a:xfrm>
          <a:prstGeom prst="rect">
            <a:avLst/>
          </a:prstGeom>
          <a:noFill/>
          <a:ln w="9525">
            <a:noFill/>
          </a:ln>
        </p:spPr>
        <p:txBody>
          <a:bodyPr vert="eaVert" lIns="68580" tIns="34290" rIns="68580" bIns="34290">
            <a:spAutoFit/>
          </a:bodyPr>
          <a:lstStyle/>
          <a:p>
            <a:r>
              <a:rPr lang="zh-CN" altLang="en-US" sz="1500" b="1">
                <a:latin typeface="黑体" pitchFamily="49" charset="-122"/>
                <a:ea typeface="黑体" panose="02010609060101010101" pitchFamily="49" charset="-122"/>
              </a:rPr>
              <a:t>太平天国运动</a:t>
            </a:r>
          </a:p>
        </p:txBody>
      </p:sp>
      <p:sp>
        <p:nvSpPr>
          <p:cNvPr id="18436" name="文本框 20"/>
          <p:cNvSpPr txBox="1"/>
          <p:nvPr/>
        </p:nvSpPr>
        <p:spPr>
          <a:xfrm>
            <a:off x="4581556" y="1314450"/>
            <a:ext cx="415498" cy="1090613"/>
          </a:xfrm>
          <a:prstGeom prst="rect">
            <a:avLst/>
          </a:prstGeom>
          <a:noFill/>
          <a:ln w="9525">
            <a:noFill/>
          </a:ln>
        </p:spPr>
        <p:txBody>
          <a:bodyPr vert="eaVert" lIns="68580" tIns="34290" rIns="68580" bIns="34290">
            <a:spAutoFit/>
          </a:bodyPr>
          <a:lstStyle/>
          <a:p>
            <a:r>
              <a:rPr lang="zh-CN" altLang="en-US" b="1">
                <a:latin typeface="黑体" pitchFamily="49" charset="-122"/>
                <a:ea typeface="黑体" panose="02010609060101010101" pitchFamily="49" charset="-122"/>
              </a:rPr>
              <a:t>戊戌变法</a:t>
            </a:r>
          </a:p>
        </p:txBody>
      </p:sp>
      <p:sp>
        <p:nvSpPr>
          <p:cNvPr id="18437" name="文本框 21"/>
          <p:cNvSpPr txBox="1"/>
          <p:nvPr/>
        </p:nvSpPr>
        <p:spPr>
          <a:xfrm>
            <a:off x="5541200" y="1314450"/>
            <a:ext cx="415498" cy="1090613"/>
          </a:xfrm>
          <a:prstGeom prst="rect">
            <a:avLst/>
          </a:prstGeom>
          <a:noFill/>
          <a:ln w="9525">
            <a:noFill/>
          </a:ln>
        </p:spPr>
        <p:txBody>
          <a:bodyPr vert="eaVert" lIns="68580" tIns="34290" rIns="68580" bIns="34290">
            <a:spAutoFit/>
          </a:bodyPr>
          <a:lstStyle/>
          <a:p>
            <a:r>
              <a:rPr lang="zh-CN" altLang="en-US" b="1">
                <a:latin typeface="黑体" pitchFamily="49" charset="-122"/>
                <a:ea typeface="黑体" panose="02010609060101010101" pitchFamily="49" charset="-122"/>
              </a:rPr>
              <a:t>辛亥革命</a:t>
            </a:r>
          </a:p>
        </p:txBody>
      </p:sp>
      <p:grpSp>
        <p:nvGrpSpPr>
          <p:cNvPr id="18438" name="组合 6"/>
          <p:cNvGrpSpPr/>
          <p:nvPr/>
        </p:nvGrpSpPr>
        <p:grpSpPr>
          <a:xfrm>
            <a:off x="1135856" y="708423"/>
            <a:ext cx="6872288" cy="719614"/>
            <a:chOff x="698" y="8958"/>
            <a:chExt cx="13200" cy="1511"/>
          </a:xfrm>
        </p:grpSpPr>
        <p:grpSp>
          <p:nvGrpSpPr>
            <p:cNvPr id="18496" name="组合 132101"/>
            <p:cNvGrpSpPr/>
            <p:nvPr/>
          </p:nvGrpSpPr>
          <p:grpSpPr>
            <a:xfrm>
              <a:off x="698" y="8958"/>
              <a:ext cx="13200" cy="1200"/>
              <a:chOff x="336" y="3504"/>
              <a:chExt cx="5280" cy="480"/>
            </a:xfrm>
          </p:grpSpPr>
          <p:sp>
            <p:nvSpPr>
              <p:cNvPr id="18502" name="右箭头 132102">
                <a:hlinkClick r:id="rId3" action="ppaction://hlinksldjump"/>
              </p:cNvPr>
              <p:cNvSpPr/>
              <p:nvPr/>
            </p:nvSpPr>
            <p:spPr>
              <a:xfrm>
                <a:off x="336" y="3504"/>
                <a:ext cx="5280" cy="480"/>
              </a:xfrm>
              <a:prstGeom prst="rightArrow">
                <a:avLst>
                  <a:gd name="adj1" fmla="val 33333"/>
                  <a:gd name="adj2" fmla="val 138875"/>
                </a:avLst>
              </a:prstGeom>
              <a:solidFill>
                <a:schemeClr val="tx1"/>
              </a:solidFill>
              <a:ln w="9525" cap="flat" cmpd="sng">
                <a:solidFill>
                  <a:schemeClr val="tx1"/>
                </a:solidFill>
                <a:prstDash val="solid"/>
                <a:miter/>
                <a:headEnd type="none" w="med" len="med"/>
                <a:tailEnd type="none" w="med" len="med"/>
              </a:ln>
            </p:spPr>
            <p:txBody>
              <a:bodyPr/>
              <a:lstStyle/>
              <a:p>
                <a:endParaRPr lang="zh-CN" altLang="en-US">
                  <a:latin typeface="Arial" pitchFamily="34" charset="0"/>
                </a:endParaRPr>
              </a:p>
            </p:txBody>
          </p:sp>
          <p:sp>
            <p:nvSpPr>
              <p:cNvPr id="18503" name="直接连接符 132103"/>
              <p:cNvSpPr/>
              <p:nvPr/>
            </p:nvSpPr>
            <p:spPr>
              <a:xfrm flipH="1">
                <a:off x="3744" y="3648"/>
                <a:ext cx="0" cy="192"/>
              </a:xfrm>
              <a:prstGeom prst="line">
                <a:avLst/>
              </a:prstGeom>
              <a:ln w="34925" cap="flat" cmpd="sng">
                <a:solidFill>
                  <a:schemeClr val="bg1"/>
                </a:solidFill>
                <a:prstDash val="solid"/>
                <a:headEnd type="none" w="med" len="med"/>
                <a:tailEnd type="none" w="med" len="med"/>
              </a:ln>
            </p:spPr>
            <p:txBody>
              <a:bodyPr/>
              <a:lstStyle/>
              <a:p/>
            </p:txBody>
          </p:sp>
          <p:sp>
            <p:nvSpPr>
              <p:cNvPr id="18504" name="直接连接符 132104"/>
              <p:cNvSpPr/>
              <p:nvPr/>
            </p:nvSpPr>
            <p:spPr>
              <a:xfrm flipH="1">
                <a:off x="720" y="3648"/>
                <a:ext cx="0" cy="192"/>
              </a:xfrm>
              <a:prstGeom prst="line">
                <a:avLst/>
              </a:prstGeom>
              <a:ln w="34925" cap="flat" cmpd="sng">
                <a:solidFill>
                  <a:schemeClr val="bg1"/>
                </a:solidFill>
                <a:prstDash val="solid"/>
                <a:headEnd type="none" w="med" len="med"/>
                <a:tailEnd type="none" w="med" len="med"/>
              </a:ln>
            </p:spPr>
            <p:txBody>
              <a:bodyPr/>
              <a:lstStyle/>
              <a:p/>
            </p:txBody>
          </p:sp>
          <p:sp>
            <p:nvSpPr>
              <p:cNvPr id="18505" name="直接连接符 132105"/>
              <p:cNvSpPr/>
              <p:nvPr/>
            </p:nvSpPr>
            <p:spPr>
              <a:xfrm flipH="1">
                <a:off x="1152" y="3648"/>
                <a:ext cx="0" cy="192"/>
              </a:xfrm>
              <a:prstGeom prst="line">
                <a:avLst/>
              </a:prstGeom>
              <a:ln w="34925" cap="flat" cmpd="sng">
                <a:solidFill>
                  <a:schemeClr val="bg1"/>
                </a:solidFill>
                <a:prstDash val="solid"/>
                <a:headEnd type="none" w="med" len="med"/>
                <a:tailEnd type="none" w="med" len="med"/>
              </a:ln>
            </p:spPr>
            <p:txBody>
              <a:bodyPr/>
              <a:lstStyle/>
              <a:p/>
            </p:txBody>
          </p:sp>
          <p:sp>
            <p:nvSpPr>
              <p:cNvPr id="18506" name="直接连接符 132106"/>
              <p:cNvSpPr/>
              <p:nvPr/>
            </p:nvSpPr>
            <p:spPr>
              <a:xfrm flipH="1">
                <a:off x="1584" y="3648"/>
                <a:ext cx="0" cy="192"/>
              </a:xfrm>
              <a:prstGeom prst="line">
                <a:avLst/>
              </a:prstGeom>
              <a:ln w="34925" cap="flat" cmpd="sng">
                <a:solidFill>
                  <a:schemeClr val="bg1"/>
                </a:solidFill>
                <a:prstDash val="solid"/>
                <a:headEnd type="none" w="med" len="med"/>
                <a:tailEnd type="none" w="med" len="med"/>
              </a:ln>
            </p:spPr>
            <p:txBody>
              <a:bodyPr/>
              <a:lstStyle/>
              <a:p/>
            </p:txBody>
          </p:sp>
          <p:sp>
            <p:nvSpPr>
              <p:cNvPr id="18507" name="直接连接符 132107"/>
              <p:cNvSpPr/>
              <p:nvPr/>
            </p:nvSpPr>
            <p:spPr>
              <a:xfrm flipH="1">
                <a:off x="2016" y="3648"/>
                <a:ext cx="0" cy="192"/>
              </a:xfrm>
              <a:prstGeom prst="line">
                <a:avLst/>
              </a:prstGeom>
              <a:ln w="34925" cap="flat" cmpd="sng">
                <a:solidFill>
                  <a:schemeClr val="bg1"/>
                </a:solidFill>
                <a:prstDash val="solid"/>
                <a:headEnd type="none" w="med" len="med"/>
                <a:tailEnd type="none" w="med" len="med"/>
              </a:ln>
            </p:spPr>
            <p:txBody>
              <a:bodyPr/>
              <a:lstStyle/>
              <a:p/>
            </p:txBody>
          </p:sp>
          <p:sp>
            <p:nvSpPr>
              <p:cNvPr id="18508" name="直接连接符 132108"/>
              <p:cNvSpPr/>
              <p:nvPr/>
            </p:nvSpPr>
            <p:spPr>
              <a:xfrm flipH="1">
                <a:off x="2448" y="3648"/>
                <a:ext cx="0" cy="192"/>
              </a:xfrm>
              <a:prstGeom prst="line">
                <a:avLst/>
              </a:prstGeom>
              <a:ln w="34925" cap="flat" cmpd="sng">
                <a:solidFill>
                  <a:schemeClr val="bg1"/>
                </a:solidFill>
                <a:prstDash val="solid"/>
                <a:headEnd type="none" w="med" len="med"/>
                <a:tailEnd type="none" w="med" len="med"/>
              </a:ln>
            </p:spPr>
            <p:txBody>
              <a:bodyPr/>
              <a:lstStyle/>
              <a:p/>
            </p:txBody>
          </p:sp>
          <p:sp>
            <p:nvSpPr>
              <p:cNvPr id="18509" name="直接连接符 132109"/>
              <p:cNvSpPr/>
              <p:nvPr/>
            </p:nvSpPr>
            <p:spPr>
              <a:xfrm flipH="1">
                <a:off x="2880" y="3648"/>
                <a:ext cx="0" cy="192"/>
              </a:xfrm>
              <a:prstGeom prst="line">
                <a:avLst/>
              </a:prstGeom>
              <a:ln w="34925" cap="flat" cmpd="sng">
                <a:solidFill>
                  <a:schemeClr val="bg1"/>
                </a:solidFill>
                <a:prstDash val="solid"/>
                <a:headEnd type="none" w="med" len="med"/>
                <a:tailEnd type="none" w="med" len="med"/>
              </a:ln>
            </p:spPr>
            <p:txBody>
              <a:bodyPr/>
              <a:lstStyle/>
              <a:p/>
            </p:txBody>
          </p:sp>
          <p:sp>
            <p:nvSpPr>
              <p:cNvPr id="18510" name="直接连接符 132110"/>
              <p:cNvSpPr/>
              <p:nvPr/>
            </p:nvSpPr>
            <p:spPr>
              <a:xfrm flipH="1">
                <a:off x="3312" y="3648"/>
                <a:ext cx="0" cy="192"/>
              </a:xfrm>
              <a:prstGeom prst="line">
                <a:avLst/>
              </a:prstGeom>
              <a:ln w="34925" cap="flat" cmpd="sng">
                <a:solidFill>
                  <a:schemeClr val="bg1"/>
                </a:solidFill>
                <a:prstDash val="solid"/>
                <a:headEnd type="none" w="med" len="med"/>
                <a:tailEnd type="none" w="med" len="med"/>
              </a:ln>
            </p:spPr>
            <p:txBody>
              <a:bodyPr/>
              <a:lstStyle/>
              <a:p/>
            </p:txBody>
          </p:sp>
          <p:sp>
            <p:nvSpPr>
              <p:cNvPr id="18511" name="直接连接符 132111"/>
              <p:cNvSpPr/>
              <p:nvPr/>
            </p:nvSpPr>
            <p:spPr>
              <a:xfrm flipH="1">
                <a:off x="4176" y="3648"/>
                <a:ext cx="0" cy="192"/>
              </a:xfrm>
              <a:prstGeom prst="line">
                <a:avLst/>
              </a:prstGeom>
              <a:ln w="34925" cap="flat" cmpd="sng">
                <a:solidFill>
                  <a:schemeClr val="bg1"/>
                </a:solidFill>
                <a:prstDash val="solid"/>
                <a:headEnd type="none" w="med" len="med"/>
                <a:tailEnd type="none" w="med" len="med"/>
              </a:ln>
            </p:spPr>
            <p:txBody>
              <a:bodyPr/>
              <a:lstStyle/>
              <a:p/>
            </p:txBody>
          </p:sp>
          <p:sp>
            <p:nvSpPr>
              <p:cNvPr id="18512" name="直接连接符 132112"/>
              <p:cNvSpPr/>
              <p:nvPr/>
            </p:nvSpPr>
            <p:spPr>
              <a:xfrm flipH="1">
                <a:off x="4608" y="3648"/>
                <a:ext cx="0" cy="192"/>
              </a:xfrm>
              <a:prstGeom prst="line">
                <a:avLst/>
              </a:prstGeom>
              <a:ln w="34925" cap="flat" cmpd="sng">
                <a:solidFill>
                  <a:schemeClr val="bg1"/>
                </a:solidFill>
                <a:prstDash val="solid"/>
                <a:headEnd type="none" w="med" len="med"/>
                <a:tailEnd type="none" w="med" len="med"/>
              </a:ln>
            </p:spPr>
            <p:txBody>
              <a:bodyPr/>
              <a:lstStyle/>
              <a:p/>
            </p:txBody>
          </p:sp>
        </p:grpSp>
        <p:sp>
          <p:nvSpPr>
            <p:cNvPr id="18497" name="文本框 132113"/>
            <p:cNvSpPr txBox="1"/>
            <p:nvPr/>
          </p:nvSpPr>
          <p:spPr>
            <a:xfrm>
              <a:off x="860" y="9693"/>
              <a:ext cx="2040" cy="776"/>
            </a:xfrm>
            <a:prstGeom prst="rect">
              <a:avLst/>
            </a:prstGeom>
            <a:noFill/>
            <a:ln w="9525">
              <a:noFill/>
            </a:ln>
          </p:spPr>
          <p:txBody>
            <a:bodyPr>
              <a:spAutoFit/>
            </a:bodyPr>
            <a:lstStyle/>
            <a:p>
              <a:pPr>
                <a:spcBef>
                  <a:spcPct val="50000"/>
                </a:spcBef>
              </a:pPr>
              <a:r>
                <a:rPr lang="en-US" altLang="zh-CN" b="1">
                  <a:latin typeface="宋体" pitchFamily="2" charset="-122"/>
                </a:rPr>
                <a:t>1840</a:t>
              </a:r>
              <a:r>
                <a:rPr lang="zh-CN" altLang="en-US" b="1">
                  <a:latin typeface="宋体" pitchFamily="2" charset="-122"/>
                </a:rPr>
                <a:t>年</a:t>
              </a:r>
            </a:p>
          </p:txBody>
        </p:sp>
        <p:sp>
          <p:nvSpPr>
            <p:cNvPr id="18498" name="文本框 132114"/>
            <p:cNvSpPr txBox="1"/>
            <p:nvPr/>
          </p:nvSpPr>
          <p:spPr>
            <a:xfrm>
              <a:off x="2900" y="9693"/>
              <a:ext cx="2040" cy="775"/>
            </a:xfrm>
            <a:prstGeom prst="rect">
              <a:avLst/>
            </a:prstGeom>
            <a:noFill/>
            <a:ln w="9525">
              <a:noFill/>
            </a:ln>
          </p:spPr>
          <p:txBody>
            <a:bodyPr>
              <a:spAutoFit/>
            </a:bodyPr>
            <a:lstStyle/>
            <a:p>
              <a:pPr>
                <a:spcBef>
                  <a:spcPct val="50000"/>
                </a:spcBef>
              </a:pPr>
              <a:r>
                <a:rPr lang="en-US" altLang="zh-CN" b="1">
                  <a:latin typeface="宋体" pitchFamily="2" charset="-122"/>
                </a:rPr>
                <a:t>1860</a:t>
              </a:r>
              <a:r>
                <a:rPr lang="zh-CN" altLang="en-US" b="1">
                  <a:latin typeface="宋体" pitchFamily="2" charset="-122"/>
                </a:rPr>
                <a:t>年</a:t>
              </a:r>
            </a:p>
          </p:txBody>
        </p:sp>
        <p:sp>
          <p:nvSpPr>
            <p:cNvPr id="18499" name="文本框 132115"/>
            <p:cNvSpPr txBox="1"/>
            <p:nvPr/>
          </p:nvSpPr>
          <p:spPr>
            <a:xfrm>
              <a:off x="5303" y="9693"/>
              <a:ext cx="1920" cy="775"/>
            </a:xfrm>
            <a:prstGeom prst="rect">
              <a:avLst/>
            </a:prstGeom>
            <a:noFill/>
            <a:ln w="9525">
              <a:noFill/>
            </a:ln>
          </p:spPr>
          <p:txBody>
            <a:bodyPr>
              <a:spAutoFit/>
            </a:bodyPr>
            <a:lstStyle/>
            <a:p>
              <a:pPr>
                <a:spcBef>
                  <a:spcPct val="50000"/>
                </a:spcBef>
              </a:pPr>
              <a:r>
                <a:rPr lang="en-US" altLang="zh-CN" b="1">
                  <a:latin typeface="宋体" pitchFamily="2" charset="-122"/>
                </a:rPr>
                <a:t>1880</a:t>
              </a:r>
              <a:r>
                <a:rPr lang="zh-CN" altLang="en-US" b="1">
                  <a:latin typeface="宋体" pitchFamily="2" charset="-122"/>
                </a:rPr>
                <a:t>年</a:t>
              </a:r>
            </a:p>
          </p:txBody>
        </p:sp>
        <p:sp>
          <p:nvSpPr>
            <p:cNvPr id="18500" name="文本框 132116"/>
            <p:cNvSpPr txBox="1"/>
            <p:nvPr/>
          </p:nvSpPr>
          <p:spPr>
            <a:xfrm>
              <a:off x="7343" y="9693"/>
              <a:ext cx="2040" cy="775"/>
            </a:xfrm>
            <a:prstGeom prst="rect">
              <a:avLst/>
            </a:prstGeom>
            <a:noFill/>
            <a:ln w="9525">
              <a:noFill/>
            </a:ln>
          </p:spPr>
          <p:txBody>
            <a:bodyPr>
              <a:spAutoFit/>
            </a:bodyPr>
            <a:lstStyle/>
            <a:p>
              <a:pPr>
                <a:spcBef>
                  <a:spcPct val="50000"/>
                </a:spcBef>
              </a:pPr>
              <a:r>
                <a:rPr lang="en-US" altLang="zh-CN" b="1">
                  <a:latin typeface="宋体" pitchFamily="2" charset="-122"/>
                </a:rPr>
                <a:t>1900</a:t>
              </a:r>
              <a:r>
                <a:rPr lang="zh-CN" altLang="en-US" b="1">
                  <a:latin typeface="宋体" pitchFamily="2" charset="-122"/>
                </a:rPr>
                <a:t>年</a:t>
              </a:r>
            </a:p>
          </p:txBody>
        </p:sp>
        <p:sp>
          <p:nvSpPr>
            <p:cNvPr id="18501" name="文本框 132117"/>
            <p:cNvSpPr txBox="1"/>
            <p:nvPr/>
          </p:nvSpPr>
          <p:spPr>
            <a:xfrm>
              <a:off x="9383" y="9693"/>
              <a:ext cx="2160" cy="775"/>
            </a:xfrm>
            <a:prstGeom prst="rect">
              <a:avLst/>
            </a:prstGeom>
            <a:noFill/>
            <a:ln w="9525">
              <a:noFill/>
            </a:ln>
          </p:spPr>
          <p:txBody>
            <a:bodyPr>
              <a:spAutoFit/>
            </a:bodyPr>
            <a:lstStyle/>
            <a:p>
              <a:pPr>
                <a:spcBef>
                  <a:spcPct val="50000"/>
                </a:spcBef>
              </a:pPr>
              <a:r>
                <a:rPr lang="en-US" altLang="zh-CN" b="1">
                  <a:latin typeface="宋体" pitchFamily="2" charset="-122"/>
                </a:rPr>
                <a:t>1920</a:t>
              </a:r>
              <a:r>
                <a:rPr lang="zh-CN" altLang="en-US" b="1">
                  <a:latin typeface="宋体" pitchFamily="2" charset="-122"/>
                </a:rPr>
                <a:t>年</a:t>
              </a:r>
            </a:p>
          </p:txBody>
        </p:sp>
      </p:grpSp>
      <p:sp>
        <p:nvSpPr>
          <p:cNvPr id="16" name="右大括号 15"/>
          <p:cNvSpPr/>
          <p:nvPr/>
        </p:nvSpPr>
        <p:spPr>
          <a:xfrm rot="16200000">
            <a:off x="3321844" y="-1490663"/>
            <a:ext cx="304800" cy="4510088"/>
          </a:xfrm>
          <a:prstGeom prst="rightBrac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685800" fontAlgn="base">
              <a:spcBef>
                <a:spcPct val="0"/>
              </a:spcBef>
              <a:spcAft>
                <a:spcPct val="0"/>
              </a:spcAft>
              <a:defRPr/>
            </a:pPr>
            <a:endParaRPr lang="zh-CN" altLang="en-US" sz="1400" noProof="1"/>
          </a:p>
        </p:txBody>
      </p:sp>
      <p:sp>
        <p:nvSpPr>
          <p:cNvPr id="17" name="右大括号 16"/>
          <p:cNvSpPr/>
          <p:nvPr/>
        </p:nvSpPr>
        <p:spPr>
          <a:xfrm rot="16200000">
            <a:off x="6318052" y="83939"/>
            <a:ext cx="304800" cy="1360885"/>
          </a:xfrm>
          <a:prstGeom prst="rightBrac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lIns="68580" tIns="34290" rIns="68580" bIns="34290" anchor="ctr"/>
          <a:lstStyle/>
          <a:p>
            <a:pPr algn="ctr" defTabSz="685800" fontAlgn="base">
              <a:spcBef>
                <a:spcPct val="0"/>
              </a:spcBef>
              <a:spcAft>
                <a:spcPct val="0"/>
              </a:spcAft>
              <a:defRPr/>
            </a:pPr>
            <a:endParaRPr lang="zh-CN" altLang="en-US" sz="1400" noProof="1"/>
          </a:p>
        </p:txBody>
      </p:sp>
      <p:sp>
        <p:nvSpPr>
          <p:cNvPr id="18441" name="文本框 17"/>
          <p:cNvSpPr txBox="1"/>
          <p:nvPr/>
        </p:nvSpPr>
        <p:spPr>
          <a:xfrm>
            <a:off x="3096816" y="366713"/>
            <a:ext cx="1204913" cy="299085"/>
          </a:xfrm>
          <a:prstGeom prst="rect">
            <a:avLst/>
          </a:prstGeom>
          <a:noFill/>
          <a:ln w="9525">
            <a:noFill/>
          </a:ln>
        </p:spPr>
        <p:txBody>
          <a:bodyPr lIns="68580" tIns="34290" rIns="68580" bIns="34290">
            <a:spAutoFit/>
          </a:bodyPr>
          <a:lstStyle/>
          <a:p>
            <a:r>
              <a:rPr lang="zh-CN" altLang="en-US" sz="1500" b="1">
                <a:latin typeface="黑体" pitchFamily="49" charset="-122"/>
                <a:ea typeface="黑体" panose="02010609060101010101" pitchFamily="49" charset="-122"/>
              </a:rPr>
              <a:t>清政府</a:t>
            </a:r>
          </a:p>
        </p:txBody>
      </p:sp>
      <p:sp>
        <p:nvSpPr>
          <p:cNvPr id="18442" name="文本框 23"/>
          <p:cNvSpPr txBox="1"/>
          <p:nvPr/>
        </p:nvSpPr>
        <p:spPr>
          <a:xfrm>
            <a:off x="5956697" y="366713"/>
            <a:ext cx="1204913" cy="299085"/>
          </a:xfrm>
          <a:prstGeom prst="rect">
            <a:avLst/>
          </a:prstGeom>
          <a:noFill/>
          <a:ln w="9525">
            <a:noFill/>
          </a:ln>
        </p:spPr>
        <p:txBody>
          <a:bodyPr lIns="68580" tIns="34290" rIns="68580" bIns="34290">
            <a:spAutoFit/>
          </a:bodyPr>
          <a:lstStyle/>
          <a:p>
            <a:r>
              <a:rPr lang="zh-CN" altLang="en-US" sz="1500" b="1">
                <a:latin typeface="黑体" pitchFamily="49" charset="-122"/>
                <a:ea typeface="黑体" panose="02010609060101010101" pitchFamily="49" charset="-122"/>
              </a:rPr>
              <a:t>北洋政府</a:t>
            </a:r>
          </a:p>
        </p:txBody>
      </p:sp>
      <p:sp>
        <p:nvSpPr>
          <p:cNvPr id="25" name="圆角矩形 24"/>
          <p:cNvSpPr/>
          <p:nvPr/>
        </p:nvSpPr>
        <p:spPr>
          <a:xfrm>
            <a:off x="2897981" y="52388"/>
            <a:ext cx="1243013" cy="32385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base">
              <a:spcBef>
                <a:spcPct val="0"/>
              </a:spcBef>
              <a:spcAft>
                <a:spcPct val="0"/>
              </a:spcAft>
              <a:defRPr/>
            </a:pPr>
            <a:r>
              <a:rPr lang="zh-CN" altLang="en-US" sz="2100" b="1" noProof="1">
                <a:solidFill>
                  <a:schemeClr val="bg1"/>
                </a:solidFill>
                <a:latin typeface="黑体" pitchFamily="49" charset="-122"/>
                <a:ea typeface="黑体" panose="02010609060101010101" pitchFamily="49" charset="-122"/>
              </a:rPr>
              <a:t>清朝</a:t>
            </a:r>
          </a:p>
        </p:txBody>
      </p:sp>
      <p:sp>
        <p:nvSpPr>
          <p:cNvPr id="26" name="圆角矩形 25"/>
          <p:cNvSpPr/>
          <p:nvPr/>
        </p:nvSpPr>
        <p:spPr>
          <a:xfrm>
            <a:off x="5729287" y="52388"/>
            <a:ext cx="1243013" cy="32385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800" fontAlgn="base">
              <a:spcBef>
                <a:spcPct val="0"/>
              </a:spcBef>
              <a:spcAft>
                <a:spcPct val="0"/>
              </a:spcAft>
              <a:defRPr/>
            </a:pPr>
            <a:r>
              <a:rPr lang="zh-CN" altLang="en-US" sz="2100" b="1" noProof="1">
                <a:solidFill>
                  <a:schemeClr val="bg1"/>
                </a:solidFill>
                <a:latin typeface="黑体" pitchFamily="49" charset="-122"/>
                <a:ea typeface="黑体" panose="02010609060101010101" pitchFamily="49" charset="-122"/>
              </a:rPr>
              <a:t>中华民国</a:t>
            </a:r>
          </a:p>
        </p:txBody>
      </p:sp>
      <p:graphicFrame>
        <p:nvGraphicFramePr>
          <p:cNvPr id="4" name="表格 3"/>
          <p:cNvGraphicFramePr>
            <a:graphicFrameLocks noGrp="1"/>
          </p:cNvGraphicFramePr>
          <p:nvPr/>
        </p:nvGraphicFramePr>
        <p:xfrm>
          <a:off x="1331119" y="2422922"/>
          <a:ext cx="6566536" cy="2430780"/>
        </p:xfrm>
        <a:graphic>
          <a:graphicData uri="http://schemas.openxmlformats.org/drawingml/2006/table">
            <a:tbl>
              <a:tblPr firstRow="1" bandRow="1">
                <a:tableStyleId>{5940675A-B579-460E-94D1-54222C63F5DA}</a:tableStyleId>
              </a:tblPr>
              <a:tblGrid>
                <a:gridCol w="985838"/>
                <a:gridCol w="936308"/>
                <a:gridCol w="1292066"/>
                <a:gridCol w="1015365"/>
                <a:gridCol w="975836"/>
                <a:gridCol w="1361123"/>
              </a:tblGrid>
              <a:tr h="596265">
                <a:tc>
                  <a:txBody>
                    <a:bodyPr vert="horz" wrap="square"/>
                    <a:lstStyle/>
                    <a:p>
                      <a:pPr>
                        <a:buNone/>
                      </a:pPr>
                      <a:endParaRPr lang="zh-CN" altLang="en-US" sz="1500" b="1">
                        <a:solidFill>
                          <a:schemeClr val="bg1"/>
                        </a:solidFill>
                        <a:latin typeface="黑体" pitchFamily="49" charset="-122"/>
                        <a:ea typeface="黑体" pitchFamily="49" charset="-122"/>
                      </a:endParaRPr>
                    </a:p>
                  </a:txBody>
                  <a:tcPr marL="68580" marR="68580" marT="34290" marB="34290">
                    <a:noFill/>
                  </a:tcPr>
                </a:tc>
                <a:tc>
                  <a:txBody>
                    <a:bodyPr vert="horz" wrap="square"/>
                    <a:lstStyle/>
                    <a:p>
                      <a:pPr algn="ctr">
                        <a:buNone/>
                      </a:pPr>
                      <a:r>
                        <a:rPr lang="zh-CN" altLang="en-US" sz="1500" b="1">
                          <a:solidFill>
                            <a:schemeClr val="bg1"/>
                          </a:solidFill>
                          <a:latin typeface="黑体" pitchFamily="49" charset="-122"/>
                          <a:ea typeface="黑体" panose="02010609060101010101" pitchFamily="49" charset="-122"/>
                        </a:rPr>
                        <a:t>太平天国运动</a:t>
                      </a:r>
                    </a:p>
                  </a:txBody>
                  <a:tcPr marL="68580" marR="68580" marT="34290" marB="34290">
                    <a:solidFill>
                      <a:schemeClr val="tx1"/>
                    </a:solidFill>
                  </a:tcPr>
                </a:tc>
                <a:tc>
                  <a:txBody>
                    <a:bodyPr vert="horz" wrap="square"/>
                    <a:lstStyle/>
                    <a:p>
                      <a:pPr algn="ctr">
                        <a:buNone/>
                      </a:pPr>
                      <a:r>
                        <a:rPr lang="zh-CN" altLang="en-US" sz="1500" b="1">
                          <a:solidFill>
                            <a:schemeClr val="bg1"/>
                          </a:solidFill>
                          <a:latin typeface="黑体" pitchFamily="49" charset="-122"/>
                          <a:ea typeface="黑体" panose="02010609060101010101" pitchFamily="49" charset="-122"/>
                        </a:rPr>
                        <a:t>洋务运动</a:t>
                      </a:r>
                    </a:p>
                  </a:txBody>
                  <a:tcPr marL="68580" marR="68580" marT="34290" marB="34290">
                    <a:solidFill>
                      <a:schemeClr val="tx1"/>
                    </a:solidFill>
                  </a:tcPr>
                </a:tc>
                <a:tc>
                  <a:txBody>
                    <a:bodyPr vert="horz" wrap="square"/>
                    <a:lstStyle/>
                    <a:p>
                      <a:pPr algn="ctr">
                        <a:buNone/>
                      </a:pPr>
                      <a:r>
                        <a:rPr lang="zh-CN" altLang="en-US" sz="1500" b="1">
                          <a:solidFill>
                            <a:schemeClr val="bg1"/>
                          </a:solidFill>
                          <a:latin typeface="黑体" pitchFamily="49" charset="-122"/>
                          <a:ea typeface="黑体" panose="02010609060101010101" pitchFamily="49" charset="-122"/>
                        </a:rPr>
                        <a:t>戊戌变法</a:t>
                      </a:r>
                    </a:p>
                  </a:txBody>
                  <a:tcPr marL="68580" marR="68580" marT="34290" marB="34290">
                    <a:solidFill>
                      <a:schemeClr val="tx1"/>
                    </a:solidFill>
                  </a:tcPr>
                </a:tc>
                <a:tc>
                  <a:txBody>
                    <a:bodyPr vert="horz" wrap="square"/>
                    <a:lstStyle/>
                    <a:p>
                      <a:pPr algn="ctr">
                        <a:buNone/>
                      </a:pPr>
                      <a:r>
                        <a:rPr lang="zh-CN" altLang="en-US" sz="1500" b="1">
                          <a:solidFill>
                            <a:schemeClr val="bg1"/>
                          </a:solidFill>
                          <a:latin typeface="黑体" pitchFamily="49" charset="-122"/>
                          <a:ea typeface="黑体" panose="02010609060101010101" pitchFamily="49" charset="-122"/>
                        </a:rPr>
                        <a:t>辛亥革命</a:t>
                      </a:r>
                    </a:p>
                  </a:txBody>
                  <a:tcPr marL="68580" marR="68580" marT="34290" marB="34290">
                    <a:solidFill>
                      <a:schemeClr val="tx1"/>
                    </a:solidFill>
                  </a:tcPr>
                </a:tc>
                <a:tc>
                  <a:txBody>
                    <a:bodyPr vert="horz" wrap="square"/>
                    <a:lstStyle/>
                    <a:p>
                      <a:pPr algn="ctr">
                        <a:buNone/>
                      </a:pPr>
                      <a:r>
                        <a:rPr lang="zh-CN" altLang="en-US" sz="1500" b="1">
                          <a:solidFill>
                            <a:schemeClr val="bg1"/>
                          </a:solidFill>
                          <a:latin typeface="黑体" pitchFamily="49" charset="-122"/>
                          <a:ea typeface="黑体" panose="02010609060101010101" pitchFamily="49" charset="-122"/>
                        </a:rPr>
                        <a:t>中国共产党</a:t>
                      </a:r>
                    </a:p>
                    <a:p>
                      <a:pPr algn="ctr">
                        <a:buNone/>
                      </a:pPr>
                      <a:r>
                        <a:rPr lang="zh-CN" altLang="en-US" sz="1500" b="1">
                          <a:solidFill>
                            <a:schemeClr val="bg1"/>
                          </a:solidFill>
                          <a:latin typeface="黑体" pitchFamily="49" charset="-122"/>
                          <a:ea typeface="黑体" panose="02010609060101010101" pitchFamily="49" charset="-122"/>
                        </a:rPr>
                        <a:t>诞生</a:t>
                      </a:r>
                    </a:p>
                  </a:txBody>
                  <a:tcPr marL="68580" marR="68580" marT="34290" marB="34290">
                    <a:solidFill>
                      <a:srgbClr val="CC1C1E"/>
                    </a:solidFill>
                  </a:tcPr>
                </a:tc>
              </a:tr>
              <a:tr h="318135">
                <a:tc>
                  <a:txBody>
                    <a:bodyPr vert="horz" wrap="square"/>
                    <a:lstStyle/>
                    <a:p>
                      <a:pPr>
                        <a:buNone/>
                      </a:pPr>
                      <a:r>
                        <a:rPr lang="zh-CN" altLang="en-US" sz="1500" b="1">
                          <a:solidFill>
                            <a:schemeClr val="bg1"/>
                          </a:solidFill>
                          <a:latin typeface="黑体" pitchFamily="49" charset="-122"/>
                          <a:ea typeface="黑体" panose="02010609060101010101" pitchFamily="49" charset="-122"/>
                        </a:rPr>
                        <a:t>领导阶级</a:t>
                      </a:r>
                    </a:p>
                  </a:txBody>
                  <a:tcPr marL="68580" marR="68580" marT="34290" marB="34290">
                    <a:solidFill>
                      <a:srgbClr val="CC1C1E"/>
                    </a:solidFill>
                  </a:tcPr>
                </a:tc>
                <a:tc>
                  <a:txBody>
                    <a:bodyPr vert="horz" wrap="square"/>
                    <a:lstStyle/>
                    <a:p>
                      <a:pPr algn="ctr">
                        <a:buNone/>
                      </a:pPr>
                      <a:r>
                        <a:rPr lang="zh-CN" altLang="en-US" sz="1500" b="1">
                          <a:latin typeface="黑体" pitchFamily="49" charset="-122"/>
                          <a:ea typeface="黑体" panose="02010609060101010101" pitchFamily="49" charset="-122"/>
                        </a:rPr>
                        <a:t>农民阶级</a:t>
                      </a:r>
                    </a:p>
                  </a:txBody>
                  <a:tcPr marL="68580" marR="68580" marT="34290" marB="34290"/>
                </a:tc>
                <a:tc>
                  <a:txBody>
                    <a:bodyPr vert="horz" wrap="square"/>
                    <a:lstStyle/>
                    <a:p>
                      <a:pPr algn="ctr">
                        <a:buNone/>
                      </a:pPr>
                      <a:r>
                        <a:rPr lang="zh-CN" altLang="en-US" sz="1500" b="1">
                          <a:latin typeface="黑体" pitchFamily="49" charset="-122"/>
                          <a:ea typeface="黑体" panose="02010609060101010101" pitchFamily="49" charset="-122"/>
                        </a:rPr>
                        <a:t>地主阶级</a:t>
                      </a:r>
                    </a:p>
                  </a:txBody>
                  <a:tcPr marL="68580" marR="68580" marT="34290" marB="34290"/>
                </a:tc>
                <a:tc>
                  <a:txBody>
                    <a:bodyPr vert="horz" wrap="square"/>
                    <a:lstStyle/>
                    <a:p>
                      <a:pPr algn="ctr">
                        <a:buNone/>
                      </a:pPr>
                      <a:r>
                        <a:rPr lang="zh-CN" altLang="en-US" sz="1500" b="1">
                          <a:latin typeface="黑体" pitchFamily="49" charset="-122"/>
                          <a:ea typeface="黑体" panose="02010609060101010101" pitchFamily="49" charset="-122"/>
                        </a:rPr>
                        <a:t>资产阶级</a:t>
                      </a:r>
                    </a:p>
                  </a:txBody>
                  <a:tcPr marL="68580" marR="68580" marT="34290" marB="34290"/>
                </a:tc>
                <a:tc>
                  <a:txBody>
                    <a:bodyPr vert="horz" wrap="square"/>
                    <a:lstStyle/>
                    <a:p>
                      <a:pPr algn="ctr">
                        <a:buNone/>
                      </a:pPr>
                      <a:r>
                        <a:rPr lang="zh-CN" altLang="en-US" sz="1500" b="1">
                          <a:latin typeface="黑体" pitchFamily="49" charset="-122"/>
                          <a:ea typeface="黑体" panose="02010609060101010101" pitchFamily="49" charset="-122"/>
                        </a:rPr>
                        <a:t>资产阶级</a:t>
                      </a:r>
                    </a:p>
                  </a:txBody>
                  <a:tcPr marL="68580" marR="68580" marT="34290" marB="34290"/>
                </a:tc>
                <a:tc>
                  <a:txBody>
                    <a:bodyPr vert="horz" wrap="square"/>
                    <a:lstStyle/>
                    <a:p>
                      <a:pPr>
                        <a:buNone/>
                      </a:pPr>
                      <a:endParaRPr lang="zh-CN" altLang="en-US" sz="1400" b="1">
                        <a:latin typeface="黑体" pitchFamily="49" charset="-122"/>
                        <a:ea typeface="黑体" panose="02010609060101010101" pitchFamily="49" charset="-122"/>
                      </a:endParaRPr>
                    </a:p>
                  </a:txBody>
                  <a:tcPr marL="68580" marR="68580" marT="34290" marB="34290"/>
                </a:tc>
              </a:tr>
              <a:tr h="388620">
                <a:tc>
                  <a:txBody>
                    <a:bodyPr vert="horz" wrap="square"/>
                    <a:lstStyle/>
                    <a:p>
                      <a:pPr>
                        <a:buNone/>
                      </a:pPr>
                      <a:r>
                        <a:rPr lang="zh-CN" altLang="en-US" sz="1500" b="1">
                          <a:solidFill>
                            <a:schemeClr val="bg1"/>
                          </a:solidFill>
                          <a:latin typeface="黑体" pitchFamily="49" charset="-122"/>
                          <a:ea typeface="黑体" panose="02010609060101010101" pitchFamily="49" charset="-122"/>
                        </a:rPr>
                        <a:t>指导思想</a:t>
                      </a:r>
                    </a:p>
                  </a:txBody>
                  <a:tcPr marL="68580" marR="68580" marT="34290" marB="34290">
                    <a:solidFill>
                      <a:srgbClr val="CC1C1E"/>
                    </a:solidFill>
                  </a:tcPr>
                </a:tc>
                <a:tc>
                  <a:txBody>
                    <a:bodyPr vert="horz" wrap="square"/>
                    <a:lstStyle/>
                    <a:p>
                      <a:pPr algn="ctr">
                        <a:buNone/>
                      </a:pPr>
                      <a:r>
                        <a:rPr lang="zh-CN" altLang="en-US" sz="1100" b="1">
                          <a:latin typeface="黑体" pitchFamily="49" charset="-122"/>
                          <a:ea typeface="黑体" panose="02010609060101010101" pitchFamily="49" charset="-122"/>
                        </a:rPr>
                        <a:t>绝对平均主义</a:t>
                      </a:r>
                    </a:p>
                  </a:txBody>
                  <a:tcPr marL="68580" marR="68580" marT="34290" marB="34290"/>
                </a:tc>
                <a:tc>
                  <a:txBody>
                    <a:bodyPr vert="horz" wrap="square"/>
                    <a:lstStyle/>
                    <a:p>
                      <a:pPr algn="ctr">
                        <a:buNone/>
                      </a:pPr>
                      <a:r>
                        <a:rPr lang="zh-CN" altLang="en-US" sz="1500" b="1">
                          <a:latin typeface="黑体" pitchFamily="49" charset="-122"/>
                          <a:ea typeface="黑体" panose="02010609060101010101" pitchFamily="49" charset="-122"/>
                        </a:rPr>
                        <a:t>中体西用</a:t>
                      </a:r>
                    </a:p>
                  </a:txBody>
                  <a:tcPr marL="68580" marR="68580" marT="34290" marB="34290"/>
                </a:tc>
                <a:tc>
                  <a:txBody>
                    <a:bodyPr vert="horz" wrap="square"/>
                    <a:lstStyle/>
                    <a:p>
                      <a:pPr algn="ctr">
                        <a:buNone/>
                      </a:pPr>
                      <a:r>
                        <a:rPr lang="zh-CN" altLang="en-US" sz="1500" b="1">
                          <a:latin typeface="黑体" pitchFamily="49" charset="-122"/>
                          <a:ea typeface="黑体" panose="02010609060101010101" pitchFamily="49" charset="-122"/>
                        </a:rPr>
                        <a:t>变法维新</a:t>
                      </a:r>
                    </a:p>
                  </a:txBody>
                  <a:tcPr marL="68580" marR="68580" marT="34290" marB="34290"/>
                </a:tc>
                <a:tc>
                  <a:txBody>
                    <a:bodyPr vert="horz" wrap="square"/>
                    <a:lstStyle/>
                    <a:p>
                      <a:pPr algn="ctr">
                        <a:buNone/>
                      </a:pPr>
                      <a:r>
                        <a:rPr lang="zh-CN" altLang="en-US" sz="1500" b="1">
                          <a:latin typeface="黑体" pitchFamily="49" charset="-122"/>
                          <a:ea typeface="黑体" panose="02010609060101010101" pitchFamily="49" charset="-122"/>
                        </a:rPr>
                        <a:t>三民主义</a:t>
                      </a:r>
                    </a:p>
                  </a:txBody>
                  <a:tcPr marL="68580" marR="68580" marT="34290" marB="34290"/>
                </a:tc>
                <a:tc>
                  <a:txBody>
                    <a:bodyPr vert="horz" wrap="square"/>
                    <a:lstStyle/>
                    <a:p>
                      <a:pPr>
                        <a:buNone/>
                      </a:pPr>
                      <a:endParaRPr lang="zh-CN" altLang="en-US" sz="1400" b="1">
                        <a:latin typeface="黑体" pitchFamily="49" charset="-122"/>
                        <a:ea typeface="黑体" panose="02010609060101010101" pitchFamily="49" charset="-122"/>
                      </a:endParaRPr>
                    </a:p>
                  </a:txBody>
                  <a:tcPr marL="68580" marR="68580" marT="34290" marB="34290"/>
                </a:tc>
              </a:tr>
              <a:tr h="388620">
                <a:tc>
                  <a:txBody>
                    <a:bodyPr vert="horz" wrap="square"/>
                    <a:lstStyle/>
                    <a:p>
                      <a:pPr>
                        <a:buNone/>
                      </a:pPr>
                      <a:r>
                        <a:rPr lang="zh-CN" altLang="en-US" sz="1500" b="1">
                          <a:solidFill>
                            <a:schemeClr val="bg1"/>
                          </a:solidFill>
                          <a:latin typeface="黑体" pitchFamily="49" charset="-122"/>
                          <a:ea typeface="黑体" panose="02010609060101010101" pitchFamily="49" charset="-122"/>
                        </a:rPr>
                        <a:t>奋斗目标</a:t>
                      </a:r>
                    </a:p>
                  </a:txBody>
                  <a:tcPr marL="68580" marR="68580" marT="34290" marB="34290">
                    <a:solidFill>
                      <a:srgbClr val="CC1C1E"/>
                    </a:solidFill>
                  </a:tcPr>
                </a:tc>
                <a:tc>
                  <a:txBody>
                    <a:bodyPr vert="horz" wrap="square"/>
                    <a:lstStyle/>
                    <a:p>
                      <a:pPr algn="ctr">
                        <a:buNone/>
                      </a:pPr>
                      <a:r>
                        <a:rPr lang="zh-CN" altLang="en-US" sz="1100" b="1">
                          <a:latin typeface="黑体" pitchFamily="49" charset="-122"/>
                          <a:ea typeface="黑体" panose="02010609060101010101" pitchFamily="49" charset="-122"/>
                        </a:rPr>
                        <a:t>四有两无社会</a:t>
                      </a:r>
                    </a:p>
                  </a:txBody>
                  <a:tcPr marL="68580" marR="68580" marT="34290" marB="34290"/>
                </a:tc>
                <a:tc>
                  <a:txBody>
                    <a:bodyPr vert="horz" wrap="square"/>
                    <a:lstStyle/>
                    <a:p>
                      <a:pPr algn="ctr">
                        <a:buNone/>
                      </a:pPr>
                      <a:r>
                        <a:rPr lang="zh-CN" altLang="en-US" sz="1500" b="1">
                          <a:latin typeface="黑体" pitchFamily="49" charset="-122"/>
                          <a:ea typeface="黑体" panose="02010609060101010101" pitchFamily="49" charset="-122"/>
                        </a:rPr>
                        <a:t>维护清朝统治</a:t>
                      </a:r>
                    </a:p>
                  </a:txBody>
                  <a:tcPr marL="68580" marR="68580" marT="34290" marB="34290"/>
                </a:tc>
                <a:tc>
                  <a:txBody>
                    <a:bodyPr vert="horz" wrap="square"/>
                    <a:lstStyle/>
                    <a:p>
                      <a:pPr algn="ctr">
                        <a:buNone/>
                      </a:pPr>
                      <a:r>
                        <a:rPr lang="zh-CN" altLang="en-US" sz="1500" b="1">
                          <a:latin typeface="黑体" pitchFamily="49" charset="-122"/>
                          <a:ea typeface="黑体" panose="02010609060101010101" pitchFamily="49" charset="-122"/>
                        </a:rPr>
                        <a:t>君主立宪</a:t>
                      </a:r>
                    </a:p>
                  </a:txBody>
                  <a:tcPr marL="68580" marR="68580" marT="34290" marB="34290"/>
                </a:tc>
                <a:tc>
                  <a:txBody>
                    <a:bodyPr vert="horz" wrap="square"/>
                    <a:lstStyle/>
                    <a:p>
                      <a:pPr algn="ctr">
                        <a:buNone/>
                      </a:pPr>
                      <a:r>
                        <a:rPr lang="zh-CN" altLang="en-US" sz="1500" b="1">
                          <a:latin typeface="黑体" pitchFamily="49" charset="-122"/>
                          <a:ea typeface="黑体" panose="02010609060101010101" pitchFamily="49" charset="-122"/>
                        </a:rPr>
                        <a:t>民主共和</a:t>
                      </a:r>
                    </a:p>
                  </a:txBody>
                  <a:tcPr marL="68580" marR="68580" marT="34290" marB="34290"/>
                </a:tc>
                <a:tc>
                  <a:txBody>
                    <a:bodyPr vert="horz" wrap="square"/>
                    <a:lstStyle/>
                    <a:p>
                      <a:pPr>
                        <a:buNone/>
                      </a:pPr>
                      <a:endParaRPr lang="zh-CN" altLang="en-US" sz="1400" b="1">
                        <a:latin typeface="黑体" pitchFamily="49" charset="-122"/>
                        <a:ea typeface="黑体" pitchFamily="49" charset="-122"/>
                      </a:endParaRPr>
                    </a:p>
                  </a:txBody>
                  <a:tcPr marL="68580" marR="68580" marT="34290" marB="34290"/>
                </a:tc>
              </a:tr>
              <a:tr h="708660">
                <a:tc>
                  <a:txBody>
                    <a:bodyPr vert="horz" wrap="square"/>
                    <a:lstStyle/>
                    <a:p>
                      <a:pPr>
                        <a:buNone/>
                      </a:pPr>
                      <a:r>
                        <a:rPr lang="zh-CN" altLang="en-US" sz="1500" b="1">
                          <a:solidFill>
                            <a:schemeClr val="bg1"/>
                          </a:solidFill>
                          <a:latin typeface="黑体" pitchFamily="49" charset="-122"/>
                          <a:ea typeface="黑体" panose="02010609060101010101" pitchFamily="49" charset="-122"/>
                        </a:rPr>
                        <a:t>结果</a:t>
                      </a:r>
                    </a:p>
                  </a:txBody>
                  <a:tcPr marL="68580" marR="68580" marT="34290" marB="34290">
                    <a:solidFill>
                      <a:srgbClr val="CC1C1E"/>
                    </a:solidFill>
                  </a:tcPr>
                </a:tc>
                <a:tc>
                  <a:txBody>
                    <a:bodyPr vert="horz" wrap="square"/>
                    <a:lstStyle/>
                    <a:p>
                      <a:pPr algn="ctr">
                        <a:buNone/>
                      </a:pPr>
                      <a:r>
                        <a:rPr lang="zh-CN" altLang="en-US" sz="1500" b="1">
                          <a:latin typeface="黑体" pitchFamily="49" charset="-122"/>
                          <a:ea typeface="黑体" panose="02010609060101010101" pitchFamily="49" charset="-122"/>
                        </a:rPr>
                        <a:t>失败</a:t>
                      </a:r>
                    </a:p>
                  </a:txBody>
                  <a:tcPr marL="68580" marR="68580" marT="34290" marB="34290"/>
                </a:tc>
                <a:tc>
                  <a:txBody>
                    <a:bodyPr vert="horz" wrap="square"/>
                    <a:lstStyle/>
                    <a:p>
                      <a:pPr algn="ctr">
                        <a:buNone/>
                      </a:pPr>
                      <a:r>
                        <a:rPr lang="zh-CN" altLang="en-US" sz="1500" b="1">
                          <a:latin typeface="黑体" pitchFamily="49" charset="-122"/>
                          <a:ea typeface="黑体" panose="02010609060101010101" pitchFamily="49" charset="-122"/>
                        </a:rPr>
                        <a:t>失败</a:t>
                      </a:r>
                    </a:p>
                  </a:txBody>
                  <a:tcPr marL="68580" marR="68580" marT="34290" marB="34290"/>
                </a:tc>
                <a:tc>
                  <a:txBody>
                    <a:bodyPr vert="horz" wrap="square"/>
                    <a:lstStyle/>
                    <a:p>
                      <a:pPr algn="ctr">
                        <a:buNone/>
                      </a:pPr>
                      <a:r>
                        <a:rPr lang="zh-CN" altLang="en-US" sz="1500" b="1">
                          <a:latin typeface="黑体" pitchFamily="49" charset="-122"/>
                          <a:ea typeface="黑体" panose="02010609060101010101" pitchFamily="49" charset="-122"/>
                        </a:rPr>
                        <a:t>失败</a:t>
                      </a:r>
                    </a:p>
                  </a:txBody>
                  <a:tcPr marL="68580" marR="68580" marT="34290" marB="34290"/>
                </a:tc>
                <a:tc>
                  <a:txBody>
                    <a:bodyPr vert="horz" wrap="square"/>
                    <a:lstStyle/>
                    <a:p>
                      <a:pPr algn="ctr">
                        <a:buNone/>
                      </a:pPr>
                      <a:r>
                        <a:rPr lang="zh-CN" altLang="en-US" sz="1500" b="1">
                          <a:latin typeface="黑体" pitchFamily="49" charset="-122"/>
                          <a:ea typeface="黑体" panose="02010609060101010101" pitchFamily="49" charset="-122"/>
                        </a:rPr>
                        <a:t>失败</a:t>
                      </a:r>
                    </a:p>
                  </a:txBody>
                  <a:tcPr marL="68580" marR="68580" marT="34290" marB="34290"/>
                </a:tc>
                <a:tc>
                  <a:txBody>
                    <a:bodyPr vert="horz" wrap="square"/>
                    <a:lstStyle/>
                    <a:p>
                      <a:pPr algn="ctr">
                        <a:buNone/>
                      </a:pPr>
                      <a:r>
                        <a:rPr lang="en-US" altLang="zh-CN" sz="2100" b="1">
                          <a:solidFill>
                            <a:srgbClr val="FF0000"/>
                          </a:solidFill>
                          <a:latin typeface="黑体" pitchFamily="49" charset="-122"/>
                          <a:ea typeface="黑体" panose="02010609060101010101" pitchFamily="49" charset="-122"/>
                        </a:rPr>
                        <a:t>1949</a:t>
                      </a:r>
                      <a:r>
                        <a:rPr lang="zh-CN" altLang="en-US" sz="2100" b="1">
                          <a:solidFill>
                            <a:srgbClr val="FF0000"/>
                          </a:solidFill>
                          <a:latin typeface="黑体" pitchFamily="49" charset="-122"/>
                          <a:ea typeface="黑体" panose="02010609060101010101" pitchFamily="49" charset="-122"/>
                        </a:rPr>
                        <a:t>年新中国成立</a:t>
                      </a:r>
                    </a:p>
                  </a:txBody>
                  <a:tcPr marL="68580" marR="68580" marT="34290" marB="34290"/>
                </a:tc>
              </a:tr>
            </a:tbl>
          </a:graphicData>
        </a:graphic>
      </p:graphicFrame>
      <p:sp>
        <p:nvSpPr>
          <p:cNvPr id="21563" name="文本框 18"/>
          <p:cNvSpPr txBox="1"/>
          <p:nvPr/>
        </p:nvSpPr>
        <p:spPr>
          <a:xfrm>
            <a:off x="6232922" y="1314450"/>
            <a:ext cx="1775222" cy="899160"/>
          </a:xfrm>
          <a:prstGeom prst="rect">
            <a:avLst/>
          </a:prstGeom>
          <a:noFill/>
          <a:ln w="9525">
            <a:noFill/>
          </a:ln>
        </p:spPr>
        <p:txBody>
          <a:bodyPr lIns="68580" tIns="34290" rIns="68580" bIns="34290">
            <a:spAutoFit/>
          </a:bodyPr>
          <a:lstStyle/>
          <a:p>
            <a:pPr>
              <a:spcBef>
                <a:spcPct val="50000"/>
              </a:spcBef>
            </a:pPr>
            <a:r>
              <a:rPr lang="zh-CN" altLang="en-US" sz="2700" b="1">
                <a:solidFill>
                  <a:srgbClr val="FF0000"/>
                </a:solidFill>
                <a:latin typeface="黑体" pitchFamily="49" charset="-122"/>
                <a:ea typeface="黑体" panose="02010609060101010101" pitchFamily="49" charset="-122"/>
              </a:rPr>
              <a:t>中国共产党诞生</a:t>
            </a:r>
          </a:p>
        </p:txBody>
      </p:sp>
      <p:sp>
        <p:nvSpPr>
          <p:cNvPr id="7" name="文本框 6"/>
          <p:cNvSpPr txBox="1"/>
          <p:nvPr/>
        </p:nvSpPr>
        <p:spPr>
          <a:xfrm>
            <a:off x="6504385" y="3025378"/>
            <a:ext cx="1296590" cy="391478"/>
          </a:xfrm>
          <a:prstGeom prst="rect">
            <a:avLst/>
          </a:prstGeom>
          <a:noFill/>
          <a:ln w="9525">
            <a:noFill/>
          </a:ln>
        </p:spPr>
        <p:txBody>
          <a:bodyPr lIns="68580" tIns="34290" rIns="68580" bIns="34290">
            <a:spAutoFit/>
          </a:bodyPr>
          <a:lstStyle/>
          <a:p>
            <a:r>
              <a:rPr lang="zh-CN" altLang="en-US" sz="2100" b="1">
                <a:solidFill>
                  <a:srgbClr val="FF0000"/>
                </a:solidFill>
                <a:latin typeface="华文行楷" panose="02010800040101010101" pitchFamily="2" charset="-122"/>
                <a:ea typeface="华文行楷" panose="02010800040101010101" pitchFamily="2" charset="-122"/>
              </a:rPr>
              <a:t>无产阶级</a:t>
            </a:r>
          </a:p>
        </p:txBody>
      </p:sp>
      <p:sp>
        <p:nvSpPr>
          <p:cNvPr id="9" name="文本框 8"/>
          <p:cNvSpPr txBox="1"/>
          <p:nvPr/>
        </p:nvSpPr>
        <p:spPr>
          <a:xfrm>
            <a:off x="6492479" y="3417094"/>
            <a:ext cx="1503759" cy="391478"/>
          </a:xfrm>
          <a:prstGeom prst="rect">
            <a:avLst/>
          </a:prstGeom>
          <a:noFill/>
          <a:ln w="9525">
            <a:noFill/>
          </a:ln>
        </p:spPr>
        <p:txBody>
          <a:bodyPr lIns="68580" tIns="34290" rIns="68580" bIns="34290">
            <a:spAutoFit/>
          </a:bodyPr>
          <a:lstStyle/>
          <a:p>
            <a:r>
              <a:rPr lang="zh-CN" altLang="en-US" sz="2100" b="1">
                <a:solidFill>
                  <a:srgbClr val="FF0000"/>
                </a:solidFill>
                <a:latin typeface="华文行楷" panose="02010800040101010101" pitchFamily="2" charset="-122"/>
                <a:ea typeface="华文行楷" panose="02010800040101010101" pitchFamily="2" charset="-122"/>
              </a:rPr>
              <a:t>马克思主义</a:t>
            </a:r>
          </a:p>
        </p:txBody>
      </p:sp>
      <p:sp>
        <p:nvSpPr>
          <p:cNvPr id="10" name="文本框 9"/>
          <p:cNvSpPr txBox="1"/>
          <p:nvPr/>
        </p:nvSpPr>
        <p:spPr>
          <a:xfrm>
            <a:off x="6429375" y="3777853"/>
            <a:ext cx="1371600" cy="391478"/>
          </a:xfrm>
          <a:prstGeom prst="rect">
            <a:avLst/>
          </a:prstGeom>
          <a:noFill/>
          <a:ln w="9525">
            <a:noFill/>
          </a:ln>
        </p:spPr>
        <p:txBody>
          <a:bodyPr lIns="68580" tIns="34290" rIns="68580" bIns="34290">
            <a:spAutoFit/>
          </a:bodyPr>
          <a:lstStyle/>
          <a:p>
            <a:pPr algn="ctr"/>
            <a:r>
              <a:rPr lang="zh-CN" altLang="en-US" sz="2100" b="1">
                <a:solidFill>
                  <a:srgbClr val="FF0000"/>
                </a:solidFill>
                <a:latin typeface="华文行楷" panose="02010800040101010101" pitchFamily="2" charset="-122"/>
                <a:ea typeface="华文行楷" panose="02010800040101010101" pitchFamily="2" charset="-122"/>
              </a:rPr>
              <a:t>共产主义</a:t>
            </a:r>
          </a:p>
        </p:txBody>
      </p:sp>
      <p:cxnSp>
        <p:nvCxnSpPr>
          <p:cNvPr id="13" name="直接连接符 12"/>
          <p:cNvCxnSpPr/>
          <p:nvPr/>
        </p:nvCxnSpPr>
        <p:spPr>
          <a:xfrm>
            <a:off x="3157538" y="2440782"/>
            <a:ext cx="10716" cy="63103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437460" y="2455069"/>
            <a:ext cx="9525" cy="63103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470922" y="2440782"/>
            <a:ext cx="10716" cy="631031"/>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1564" name="New picture" hidden="1"/>
          <p:cNvPicPr/>
          <p:nvPr/>
        </p:nvPicPr>
        <p:blipFill>
          <a:blip r:embed="rId4"/>
          <a:stretch>
            <a:fillRect/>
          </a:stretch>
        </p:blipFill>
        <p:spPr>
          <a:xfrm>
            <a:off x="11925300" y="10744200"/>
            <a:ext cx="330200" cy="381000"/>
          </a:xfrm>
          <a:prstGeom prst="cube">
            <a:avLst/>
          </a:prstGeom>
        </p:spPr>
      </p:pic>
    </p:spTree>
    <p:extLst>
      <p:ext uri="{BB962C8B-B14F-4D97-AF65-F5344CB8AC3E}">
        <p14:creationId xmlns:p14="http://schemas.microsoft.com/office/powerpoint/2010/main" val="32967692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63"/>
                                        </p:tgtEl>
                                        <p:attrNameLst>
                                          <p:attrName>style.visibility</p:attrName>
                                        </p:attrNameLst>
                                      </p:cBhvr>
                                      <p:to>
                                        <p:strVal val="visible"/>
                                      </p:to>
                                    </p:set>
                                    <p:animEffect transition="in" filter="blinds(horizontal)">
                                      <p:cBhvr>
                                        <p:cTn id="7" dur="500"/>
                                        <p:tgtEl>
                                          <p:spTgt spid="2156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afterGroup">
                            <p:stCondLst>
                              <p:cond delay="0"/>
                            </p:stCondLst>
                            <p:childTnLst>
                              <p:par>
                                <p:cTn id="14" presetID="1" presetClass="entr" presetSubtype="0" fill="hold" grpId="3"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afterGroup">
                            <p:stCondLst>
                              <p:cond delay="0"/>
                            </p:stCondLst>
                            <p:childTnLst>
                              <p:par>
                                <p:cTn id="18" presetID="1" presetClass="entr" presetSubtype="0" fill="hold" grpId="5"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afterGroup">
                            <p:stCondLst>
                              <p:cond delay="0"/>
                            </p:stCondLst>
                            <p:childTnLst>
                              <p:par>
                                <p:cTn id="22" presetID="1" presetClass="exit" presetSubtype="0" fill="hold" nodeType="clickEffect">
                                  <p:stCondLst>
                                    <p:cond delay="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xit" presetSubtype="0" fill="hold" grpId="2" nodeType="with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 presetClass="exit" presetSubtype="0" fill="hold" grpId="4"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par>
                                <p:cTn id="28" presetID="1" presetClass="exit" presetSubtype="0" fill="hold" grpId="6"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63" grpId="0"/>
      <p:bldP spid="7" grpId="1"/>
      <p:bldP spid="7" grpId="2"/>
      <p:bldP spid="9" grpId="3"/>
      <p:bldP spid="9" grpId="4"/>
      <p:bldP spid="10" grpId="5"/>
      <p:bldP spid="10" grpId="6"/>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107504" y="104314"/>
            <a:ext cx="3791423" cy="523220"/>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p>
            <a:r>
              <a:rPr lang="zh-CN" altLang="en-US" sz="2800" b="1" noProof="1">
                <a:latin typeface="隶书" panose="02010509060101010101" pitchFamily="49" charset="-122"/>
                <a:ea typeface="隶书" panose="02010509060101010101" pitchFamily="49" charset="-122"/>
              </a:rPr>
              <a:t>一、</a:t>
            </a:r>
            <a:r>
              <a:rPr lang="zh-CN" sz="2800" b="1" noProof="1">
                <a:latin typeface="隶书" panose="02010509060101010101" pitchFamily="49" charset="-122"/>
                <a:ea typeface="隶书" panose="02010509060101010101" pitchFamily="49" charset="-122"/>
              </a:rPr>
              <a:t>马克思主义的传播</a:t>
            </a:r>
          </a:p>
        </p:txBody>
      </p:sp>
      <p:sp>
        <p:nvSpPr>
          <p:cNvPr id="21" name="TextBox 26"/>
          <p:cNvSpPr txBox="1">
            <a:spLocks noChangeArrowheads="1"/>
          </p:cNvSpPr>
          <p:nvPr/>
        </p:nvSpPr>
        <p:spPr bwMode="auto">
          <a:xfrm>
            <a:off x="684213" y="681039"/>
            <a:ext cx="5116512" cy="461665"/>
          </a:xfrm>
          <a:prstGeom prst="rect">
            <a:avLst/>
          </a:prstGeom>
          <a:noFill/>
          <a:ln>
            <a:noFill/>
          </a:ln>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lang="zh-CN" altLang="en-US" sz="2400" b="1" noProof="1" smtClean="0">
                <a:solidFill>
                  <a:srgbClr val="333300"/>
                </a:solidFill>
                <a:effectLst>
                  <a:outerShdw blurRad="38100" dist="38100" dir="2700000" algn="tl">
                    <a:srgbClr val="FFFFFF"/>
                  </a:outerShdw>
                </a:effectLst>
                <a:latin typeface="隶书" panose="02010509060101010101" pitchFamily="49" charset="-122"/>
                <a:ea typeface="隶书" panose="02010509060101010101" pitchFamily="49" charset="-122"/>
                <a:cs typeface="+mn-ea"/>
              </a:rPr>
              <a:t>（一）马克思主义的传播背景</a:t>
            </a:r>
          </a:p>
        </p:txBody>
      </p:sp>
      <p:pic>
        <p:nvPicPr>
          <p:cNvPr id="93191" name="图片 93190" descr="社会主义"/>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1301355"/>
            <a:ext cx="3737295" cy="1774451"/>
          </a:xfrm>
          <a:prstGeom prst="rect">
            <a:avLst/>
          </a:prstGeom>
          <a:noFill/>
          <a:ln w="57150" cmpd="thinThick">
            <a:solidFill>
              <a:srgbClr val="336600"/>
            </a:solidFill>
            <a:miter lim="800000"/>
          </a:ln>
          <a:extLst>
            <a:ext uri="{909E8E84-426E-40DD-AFC4-6F175D3DCCD1}">
              <a14:hiddenFill xmlns:a14="http://schemas.microsoft.com/office/drawing/2010/main">
                <a:solidFill>
                  <a:srgbClr val="FFFFFF"/>
                </a:solidFill>
              </a14:hiddenFill>
            </a:ext>
          </a:extLst>
        </p:spPr>
      </p:pic>
      <p:sp>
        <p:nvSpPr>
          <p:cNvPr id="93188" name="矩形 93187"/>
          <p:cNvSpPr>
            <a:spLocks noChangeArrowheads="1"/>
          </p:cNvSpPr>
          <p:nvPr/>
        </p:nvSpPr>
        <p:spPr bwMode="auto">
          <a:xfrm>
            <a:off x="4015680" y="1275606"/>
            <a:ext cx="487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68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b="1">
                <a:solidFill>
                  <a:srgbClr val="FF0000"/>
                </a:solidFill>
                <a:latin typeface="楷体" pitchFamily="49" charset="-122"/>
                <a:ea typeface="楷体" pitchFamily="49" charset="-122"/>
              </a:rPr>
              <a:t>国际上：</a:t>
            </a:r>
            <a:r>
              <a:rPr lang="zh-CN" altLang="en-US" sz="2400" b="1">
                <a:solidFill>
                  <a:srgbClr val="0000FF"/>
                </a:solidFill>
                <a:latin typeface="楷体" pitchFamily="49" charset="-122"/>
                <a:ea typeface="楷体" pitchFamily="49" charset="-122"/>
              </a:rPr>
              <a:t>俄国十月革命</a:t>
            </a:r>
            <a:r>
              <a:rPr lang="zh-CN" altLang="en-US" sz="2400" b="1">
                <a:latin typeface="楷体" pitchFamily="49" charset="-122"/>
                <a:ea typeface="楷体" pitchFamily="49" charset="-122"/>
              </a:rPr>
              <a:t>胜利的消息，使中国正在寻求救国真理的先进分子，不约而同地把眼光从西方转向俄国。</a:t>
            </a:r>
          </a:p>
        </p:txBody>
      </p:sp>
      <p:pic>
        <p:nvPicPr>
          <p:cNvPr id="93192" name="图片 93191" descr="pic_11748"/>
          <p:cNvPicPr>
            <a:picLocks noChangeAspect="1" noChangeArrowheads="1"/>
          </p:cNvPicPr>
          <p:nvPr/>
        </p:nvPicPr>
        <p:blipFill>
          <a:blip r:embed="rId3">
            <a:lum contrast="18000"/>
            <a:extLst>
              <a:ext uri="{28A0092B-C50C-407E-A947-70E740481C1C}">
                <a14:useLocalDpi xmlns:a14="http://schemas.microsoft.com/office/drawing/2010/main" val="0"/>
              </a:ext>
            </a:extLst>
          </a:blip>
          <a:stretch>
            <a:fillRect/>
          </a:stretch>
        </p:blipFill>
        <p:spPr bwMode="auto">
          <a:xfrm>
            <a:off x="5004048" y="3075807"/>
            <a:ext cx="3968505" cy="1944284"/>
          </a:xfrm>
          <a:prstGeom prst="rect">
            <a:avLst/>
          </a:prstGeom>
          <a:noFill/>
          <a:ln w="9525">
            <a:solidFill>
              <a:schemeClr val="tx1"/>
            </a:solidFill>
            <a:round/>
          </a:ln>
          <a:extLst>
            <a:ext uri="{909E8E84-426E-40DD-AFC4-6F175D3DCCD1}">
              <a14:hiddenFill xmlns:a14="http://schemas.microsoft.com/office/drawing/2010/main">
                <a:solidFill>
                  <a:srgbClr val="FFFFFF"/>
                </a:solidFill>
              </a14:hiddenFill>
            </a:ext>
          </a:extLst>
        </p:spPr>
      </p:pic>
      <p:sp>
        <p:nvSpPr>
          <p:cNvPr id="93189" name="矩形 93188"/>
          <p:cNvSpPr>
            <a:spLocks noChangeArrowheads="1"/>
          </p:cNvSpPr>
          <p:nvPr/>
        </p:nvSpPr>
        <p:spPr bwMode="auto">
          <a:xfrm>
            <a:off x="323528" y="3363838"/>
            <a:ext cx="4314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68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b="1">
                <a:solidFill>
                  <a:srgbClr val="FF0000"/>
                </a:solidFill>
                <a:latin typeface="楷体" pitchFamily="49" charset="-122"/>
                <a:ea typeface="楷体" pitchFamily="49" charset="-122"/>
              </a:rPr>
              <a:t>国内：</a:t>
            </a:r>
            <a:r>
              <a:rPr lang="zh-CN" altLang="en-US" sz="2400" b="1">
                <a:latin typeface="楷体" pitchFamily="49" charset="-122"/>
                <a:ea typeface="楷体" pitchFamily="49" charset="-122"/>
              </a:rPr>
              <a:t>经过</a:t>
            </a:r>
            <a:r>
              <a:rPr lang="zh-CN" altLang="en-US" sz="2400" b="1">
                <a:solidFill>
                  <a:srgbClr val="0000FF"/>
                </a:solidFill>
                <a:latin typeface="楷体" pitchFamily="49" charset="-122"/>
                <a:ea typeface="楷体" pitchFamily="49" charset="-122"/>
              </a:rPr>
              <a:t>“五四”运动</a:t>
            </a:r>
            <a:r>
              <a:rPr lang="zh-CN" altLang="en-US" sz="2400" b="1">
                <a:latin typeface="楷体" pitchFamily="49" charset="-122"/>
                <a:ea typeface="楷体" pitchFamily="49" charset="-122"/>
              </a:rPr>
              <a:t>的洗礼，人们有了新的觉醒，</a:t>
            </a:r>
            <a:r>
              <a:rPr lang="zh-CN" altLang="en-US" sz="2400" b="1">
                <a:solidFill>
                  <a:srgbClr val="FF0000"/>
                </a:solidFill>
                <a:latin typeface="楷体" pitchFamily="49" charset="-122"/>
                <a:ea typeface="楷体" pitchFamily="49" charset="-122"/>
              </a:rPr>
              <a:t>马克思主义</a:t>
            </a:r>
            <a:r>
              <a:rPr lang="zh-CN" altLang="en-US" sz="2400" b="1">
                <a:latin typeface="楷体" pitchFamily="49" charset="-122"/>
                <a:ea typeface="楷体" pitchFamily="49" charset="-122"/>
              </a:rPr>
              <a:t>逐渐吸引着越来越多的进步青年。</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93191"/>
                                        </p:tgtEl>
                                        <p:attrNameLst>
                                          <p:attrName>style.visibility</p:attrName>
                                        </p:attrNameLst>
                                      </p:cBhvr>
                                      <p:to>
                                        <p:strVal val="visible"/>
                                      </p:to>
                                    </p:set>
                                    <p:animEffect transition="in" filter="blinds(horizontal)">
                                      <p:cBhvr>
                                        <p:cTn id="7" dur="500"/>
                                        <p:tgtEl>
                                          <p:spTgt spid="9319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3188"/>
                                        </p:tgtEl>
                                        <p:attrNameLst>
                                          <p:attrName>style.visibility</p:attrName>
                                        </p:attrNameLst>
                                      </p:cBhvr>
                                      <p:to>
                                        <p:strVal val="visible"/>
                                      </p:to>
                                    </p:set>
                                    <p:animEffect transition="in" filter="blinds(horizontal)">
                                      <p:cBhvr>
                                        <p:cTn id="12" dur="500"/>
                                        <p:tgtEl>
                                          <p:spTgt spid="9318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3192"/>
                                        </p:tgtEl>
                                        <p:attrNameLst>
                                          <p:attrName>style.visibility</p:attrName>
                                        </p:attrNameLst>
                                      </p:cBhvr>
                                      <p:to>
                                        <p:strVal val="visible"/>
                                      </p:to>
                                    </p:set>
                                    <p:animEffect transition="in" filter="blinds(horizontal)">
                                      <p:cBhvr>
                                        <p:cTn id="17" dur="500"/>
                                        <p:tgtEl>
                                          <p:spTgt spid="9319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93189"/>
                                        </p:tgtEl>
                                        <p:attrNameLst>
                                          <p:attrName>style.visibility</p:attrName>
                                        </p:attrNameLst>
                                      </p:cBhvr>
                                      <p:to>
                                        <p:strVal val="visible"/>
                                      </p:to>
                                    </p:set>
                                    <p:animEffect transition="in" filter="blinds(horizontal)">
                                      <p:cBhvr>
                                        <p:cTn id="22" dur="500"/>
                                        <p:tgtEl>
                                          <p:spTgt spid="93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p:bldP spid="93189" grpId="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0" name="Picture 8" descr="t016a4d769c646d5f03"/>
          <p:cNvPicPr>
            <a:picLocks noChangeAspect="1" noChangeArrowheads="1"/>
          </p:cNvPicPr>
          <p:nvPr/>
        </p:nvPicPr>
        <p:blipFill>
          <a:blip r:embed="rId3">
            <a:extLst>
              <a:ext uri="{28A0092B-C50C-407E-A947-70E740481C1C}">
                <a14:useLocalDpi xmlns:a14="http://schemas.microsoft.com/office/drawing/2010/main" val="0"/>
              </a:ext>
            </a:extLst>
          </a:blip>
          <a:srcRect r="50000"/>
          <a:stretch>
            <a:fillRect/>
          </a:stretch>
        </p:blipFill>
        <p:spPr bwMode="auto">
          <a:xfrm>
            <a:off x="251520" y="843559"/>
            <a:ext cx="2664296" cy="39841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圆角矩形 9"/>
          <p:cNvSpPr/>
          <p:nvPr/>
        </p:nvSpPr>
        <p:spPr>
          <a:xfrm>
            <a:off x="3275858" y="843559"/>
            <a:ext cx="5832646" cy="1699493"/>
          </a:xfrm>
          <a:prstGeom prst="round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spcBef>
                <a:spcPct val="20000"/>
              </a:spcBef>
            </a:pPr>
            <a:r>
              <a:rPr lang="zh-CN" altLang="en-US" sz="2400" b="1" smtClean="0">
                <a:solidFill>
                  <a:schemeClr val="bg1"/>
                </a:solidFill>
                <a:latin typeface="微软雅黑" pitchFamily="34" charset="-122"/>
                <a:ea typeface="微软雅黑" panose="020b0503020204020204" pitchFamily="34" charset="-122"/>
              </a:rPr>
              <a:t> </a:t>
            </a:r>
            <a:r>
              <a:rPr lang="en-US" altLang="zh-CN" sz="2400" b="1" smtClean="0">
                <a:solidFill>
                  <a:srgbClr val="FF0000"/>
                </a:solidFill>
                <a:latin typeface="微软雅黑" pitchFamily="34" charset="-122"/>
                <a:ea typeface="微软雅黑" panose="020b0503020204020204" pitchFamily="34" charset="-122"/>
              </a:rPr>
              <a:t>1919</a:t>
            </a:r>
            <a:r>
              <a:rPr lang="zh-CN" altLang="en-US" sz="2400" b="1" smtClean="0">
                <a:solidFill>
                  <a:srgbClr val="FF0000"/>
                </a:solidFill>
                <a:latin typeface="微软雅黑" pitchFamily="34" charset="-122"/>
                <a:ea typeface="微软雅黑" panose="020b0503020204020204" pitchFamily="34" charset="-122"/>
              </a:rPr>
              <a:t>年</a:t>
            </a:r>
            <a:r>
              <a:rPr lang="zh-CN" altLang="en-US" sz="2400" b="1" smtClean="0">
                <a:solidFill>
                  <a:schemeClr val="bg1"/>
                </a:solidFill>
                <a:latin typeface="微软雅黑" pitchFamily="34" charset="-122"/>
                <a:ea typeface="微软雅黑" panose="020b0503020204020204" pitchFamily="34" charset="-122"/>
              </a:rPr>
              <a:t>，</a:t>
            </a:r>
            <a:r>
              <a:rPr lang="en-US" altLang="zh-CN" sz="2400" b="1" smtClean="0">
                <a:solidFill>
                  <a:schemeClr val="bg1"/>
                </a:solidFill>
                <a:latin typeface="微软雅黑" pitchFamily="34" charset="-122"/>
                <a:ea typeface="微软雅黑" panose="020b0503020204020204" pitchFamily="34" charset="-122"/>
              </a:rPr>
              <a:t>《</a:t>
            </a:r>
            <a:r>
              <a:rPr lang="zh-CN" altLang="en-US" sz="2400" b="1" smtClean="0">
                <a:solidFill>
                  <a:schemeClr val="bg1"/>
                </a:solidFill>
                <a:latin typeface="微软雅黑" pitchFamily="34" charset="-122"/>
                <a:ea typeface="微软雅黑" panose="020b0503020204020204" pitchFamily="34" charset="-122"/>
              </a:rPr>
              <a:t>新青年</a:t>
            </a:r>
            <a:r>
              <a:rPr lang="en-US" altLang="zh-CN" sz="2400" b="1" smtClean="0">
                <a:solidFill>
                  <a:schemeClr val="bg1"/>
                </a:solidFill>
                <a:latin typeface="微软雅黑" pitchFamily="34" charset="-122"/>
                <a:ea typeface="微软雅黑" panose="020b0503020204020204" pitchFamily="34" charset="-122"/>
              </a:rPr>
              <a:t>》</a:t>
            </a:r>
            <a:r>
              <a:rPr lang="zh-CN" altLang="en-US" sz="2400" b="1" smtClean="0">
                <a:solidFill>
                  <a:schemeClr val="bg1"/>
                </a:solidFill>
                <a:latin typeface="微软雅黑" pitchFamily="34" charset="-122"/>
                <a:ea typeface="微软雅黑" panose="020b0503020204020204" pitchFamily="34" charset="-122"/>
              </a:rPr>
              <a:t>出版“马克思主义研究专号”，刊载了李大钊的</a:t>
            </a:r>
            <a:r>
              <a:rPr lang="en-US" altLang="zh-CN" sz="2400" b="1" smtClean="0">
                <a:solidFill>
                  <a:srgbClr val="FF0000"/>
                </a:solidFill>
                <a:latin typeface="微软雅黑" pitchFamily="34" charset="-122"/>
                <a:ea typeface="微软雅黑" panose="020b0503020204020204" pitchFamily="34" charset="-122"/>
              </a:rPr>
              <a:t>《</a:t>
            </a:r>
            <a:r>
              <a:rPr lang="zh-CN" altLang="en-US" sz="2400" b="1" smtClean="0">
                <a:solidFill>
                  <a:srgbClr val="FF0000"/>
                </a:solidFill>
                <a:latin typeface="微软雅黑" pitchFamily="34" charset="-122"/>
                <a:ea typeface="微软雅黑" panose="020b0503020204020204" pitchFamily="34" charset="-122"/>
              </a:rPr>
              <a:t>我的马克思主义观</a:t>
            </a:r>
            <a:r>
              <a:rPr lang="en-US" altLang="zh-CN" sz="2400" b="1" smtClean="0">
                <a:solidFill>
                  <a:srgbClr val="FF0000"/>
                </a:solidFill>
                <a:latin typeface="微软雅黑" pitchFamily="34" charset="-122"/>
                <a:ea typeface="微软雅黑" panose="020b0503020204020204" pitchFamily="34" charset="-122"/>
              </a:rPr>
              <a:t>》</a:t>
            </a:r>
            <a:r>
              <a:rPr lang="zh-CN" altLang="en-US" sz="2400" b="1" smtClean="0">
                <a:solidFill>
                  <a:schemeClr val="bg1"/>
                </a:solidFill>
                <a:latin typeface="微软雅黑" pitchFamily="34" charset="-122"/>
                <a:ea typeface="微软雅黑" panose="020b0503020204020204" pitchFamily="34" charset="-122"/>
              </a:rPr>
              <a:t>，阐述了马克思主义的唯物史观、科学社会主义和政治经济学。</a:t>
            </a:r>
            <a:endParaRPr lang="zh-CN" altLang="en-US" sz="2400" b="1">
              <a:solidFill>
                <a:schemeClr val="bg1"/>
              </a:solidFill>
              <a:latin typeface="微软雅黑" pitchFamily="34" charset="-122"/>
              <a:ea typeface="微软雅黑" pitchFamily="34" charset="-122"/>
            </a:endParaRPr>
          </a:p>
        </p:txBody>
      </p:sp>
      <p:sp>
        <p:nvSpPr>
          <p:cNvPr id="11" name="圆角矩形 10"/>
          <p:cNvSpPr/>
          <p:nvPr/>
        </p:nvSpPr>
        <p:spPr>
          <a:xfrm>
            <a:off x="3215010" y="928873"/>
            <a:ext cx="3528392" cy="1699493"/>
          </a:xfrm>
          <a:prstGeom prst="round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smtClean="0">
                <a:latin typeface="微软雅黑" pitchFamily="34" charset="-122"/>
                <a:ea typeface="微软雅黑" panose="020b0503020204020204" pitchFamily="34" charset="-122"/>
              </a:rPr>
              <a:t>主要著作</a:t>
            </a:r>
            <a:r>
              <a:rPr lang="en-US" altLang="zh-CN" sz="2400" b="1" smtClean="0">
                <a:latin typeface="微软雅黑" pitchFamily="34" charset="-122"/>
                <a:ea typeface="微软雅黑" panose="020b0503020204020204" pitchFamily="34" charset="-122"/>
              </a:rPr>
              <a:t>:</a:t>
            </a:r>
          </a:p>
          <a:p>
            <a:r>
              <a:rPr lang="en-US" altLang="zh-CN" sz="2400" b="1" smtClean="0">
                <a:solidFill>
                  <a:schemeClr val="bg1"/>
                </a:solidFill>
                <a:latin typeface="微软雅黑" pitchFamily="34" charset="-122"/>
                <a:ea typeface="微软雅黑" panose="020b0503020204020204" pitchFamily="34" charset="-122"/>
              </a:rPr>
              <a:t>《</a:t>
            </a:r>
            <a:r>
              <a:rPr lang="zh-CN" altLang="en-US" sz="2400" b="1" smtClean="0">
                <a:solidFill>
                  <a:schemeClr val="bg1"/>
                </a:solidFill>
                <a:latin typeface="微软雅黑" pitchFamily="34" charset="-122"/>
                <a:ea typeface="微软雅黑" panose="020b0503020204020204" pitchFamily="34" charset="-122"/>
              </a:rPr>
              <a:t>布尔什维主义的胜利</a:t>
            </a:r>
            <a:r>
              <a:rPr lang="en-US" altLang="zh-CN" sz="2400" b="1" smtClean="0">
                <a:solidFill>
                  <a:schemeClr val="bg1"/>
                </a:solidFill>
                <a:latin typeface="微软雅黑" pitchFamily="34" charset="-122"/>
                <a:ea typeface="微软雅黑" panose="020b0503020204020204" pitchFamily="34" charset="-122"/>
              </a:rPr>
              <a:t>》  </a:t>
            </a:r>
          </a:p>
          <a:p>
            <a:r>
              <a:rPr lang="en-US" altLang="zh-CN" sz="2400" b="1" smtClean="0">
                <a:solidFill>
                  <a:schemeClr val="bg1"/>
                </a:solidFill>
                <a:latin typeface="微软雅黑" pitchFamily="34" charset="-122"/>
                <a:ea typeface="微软雅黑" panose="020b0503020204020204" pitchFamily="34" charset="-122"/>
              </a:rPr>
              <a:t>《</a:t>
            </a:r>
            <a:r>
              <a:rPr lang="zh-CN" altLang="en-US" sz="2400" b="1" smtClean="0">
                <a:solidFill>
                  <a:schemeClr val="bg1"/>
                </a:solidFill>
                <a:latin typeface="微软雅黑" pitchFamily="34" charset="-122"/>
                <a:ea typeface="微软雅黑" panose="020b0503020204020204" pitchFamily="34" charset="-122"/>
              </a:rPr>
              <a:t>法俄革命之比较观</a:t>
            </a:r>
            <a:r>
              <a:rPr lang="en-US" altLang="zh-CN" sz="2400" b="1" smtClean="0">
                <a:solidFill>
                  <a:schemeClr val="bg1"/>
                </a:solidFill>
                <a:latin typeface="微软雅黑" pitchFamily="34" charset="-122"/>
                <a:ea typeface="微软雅黑" panose="020b0503020204020204" pitchFamily="34" charset="-122"/>
              </a:rPr>
              <a:t>》</a:t>
            </a:r>
          </a:p>
          <a:p>
            <a:r>
              <a:rPr lang="en-US" altLang="zh-CN" sz="2400" b="1" smtClean="0">
                <a:solidFill>
                  <a:schemeClr val="bg1"/>
                </a:solidFill>
                <a:latin typeface="微软雅黑" pitchFamily="34" charset="-122"/>
                <a:ea typeface="微软雅黑" panose="020b0503020204020204" pitchFamily="34" charset="-122"/>
              </a:rPr>
              <a:t>《</a:t>
            </a:r>
            <a:r>
              <a:rPr lang="zh-CN" altLang="en-US" sz="2400" b="1" smtClean="0">
                <a:solidFill>
                  <a:schemeClr val="bg1"/>
                </a:solidFill>
                <a:latin typeface="微软雅黑" pitchFamily="34" charset="-122"/>
                <a:ea typeface="微软雅黑" panose="020b0503020204020204" pitchFamily="34" charset="-122"/>
              </a:rPr>
              <a:t>庶民的胜利</a:t>
            </a:r>
            <a:r>
              <a:rPr lang="en-US" altLang="zh-CN" sz="2400" b="1" smtClean="0">
                <a:solidFill>
                  <a:schemeClr val="bg1"/>
                </a:solidFill>
                <a:latin typeface="微软雅黑" pitchFamily="34" charset="-122"/>
                <a:ea typeface="微软雅黑" panose="020b0503020204020204" pitchFamily="34" charset="-122"/>
              </a:rPr>
              <a:t>》</a:t>
            </a:r>
            <a:endParaRPr lang="en-US" altLang="zh-CN" sz="2400" b="1">
              <a:solidFill>
                <a:schemeClr val="bg1"/>
              </a:solidFill>
              <a:latin typeface="微软雅黑" pitchFamily="34" charset="-122"/>
              <a:ea typeface="微软雅黑" pitchFamily="34" charset="-122"/>
            </a:endParaRPr>
          </a:p>
        </p:txBody>
      </p:sp>
      <p:sp>
        <p:nvSpPr>
          <p:cNvPr id="2" name="圆角矩形标注 1"/>
          <p:cNvSpPr/>
          <p:nvPr/>
        </p:nvSpPr>
        <p:spPr>
          <a:xfrm>
            <a:off x="35496" y="1635647"/>
            <a:ext cx="2952328" cy="1224136"/>
          </a:xfrm>
          <a:prstGeom prst="wedgeRoundRectCallout">
            <a:avLst>
              <a:gd name="adj1" fmla="val 65662"/>
              <a:gd name="adj2" fmla="val -25862"/>
              <a:gd name="adj3" fmla="val 16667"/>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smtClean="0">
                <a:latin typeface="微软雅黑" pitchFamily="34" charset="-122"/>
                <a:ea typeface="微软雅黑" panose="020b0503020204020204" pitchFamily="34" charset="-122"/>
              </a:rPr>
              <a:t>第一次较为</a:t>
            </a:r>
            <a:r>
              <a:rPr lang="zh-CN" altLang="en-US" sz="2400" b="1" smtClean="0">
                <a:solidFill>
                  <a:srgbClr val="FF0000"/>
                </a:solidFill>
                <a:latin typeface="微软雅黑" pitchFamily="34" charset="-122"/>
                <a:ea typeface="微软雅黑" panose="020b0503020204020204" pitchFamily="34" charset="-122"/>
              </a:rPr>
              <a:t>全面系统地</a:t>
            </a:r>
            <a:r>
              <a:rPr lang="zh-CN" altLang="en-US" sz="2400" b="1" smtClean="0">
                <a:latin typeface="微软雅黑" pitchFamily="34" charset="-122"/>
                <a:ea typeface="微软雅黑" panose="020b0503020204020204" pitchFamily="34" charset="-122"/>
              </a:rPr>
              <a:t>介绍了马克思主义</a:t>
            </a:r>
            <a:endParaRPr lang="zh-CN" altLang="en-US" sz="2400">
              <a:latin typeface="微软雅黑" pitchFamily="34" charset="-122"/>
              <a:ea typeface="微软雅黑" pitchFamily="34" charset="-122"/>
            </a:endParaRPr>
          </a:p>
        </p:txBody>
      </p:sp>
      <p:sp>
        <p:nvSpPr>
          <p:cNvPr id="13" name="TextBox 12"/>
          <p:cNvSpPr txBox="1"/>
          <p:nvPr/>
        </p:nvSpPr>
        <p:spPr>
          <a:xfrm>
            <a:off x="35496" y="51470"/>
            <a:ext cx="3791423" cy="523220"/>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p>
            <a:r>
              <a:rPr lang="zh-CN" altLang="en-US" sz="2800" b="1" noProof="1">
                <a:latin typeface="隶书" panose="02010509060101010101" pitchFamily="49" charset="-122"/>
                <a:ea typeface="隶书" panose="02010509060101010101" pitchFamily="49" charset="-122"/>
              </a:rPr>
              <a:t>一、</a:t>
            </a:r>
            <a:r>
              <a:rPr lang="zh-CN" sz="2800" b="1" noProof="1">
                <a:latin typeface="隶书" panose="02010509060101010101" pitchFamily="49" charset="-122"/>
                <a:ea typeface="隶书" panose="02010509060101010101" pitchFamily="49" charset="-122"/>
              </a:rPr>
              <a:t>马克思主义的传播</a:t>
            </a:r>
          </a:p>
        </p:txBody>
      </p:sp>
      <p:pic>
        <p:nvPicPr>
          <p:cNvPr id="14" name="图片 83972" descr="5c2501bbta430235f4681&amp;69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31840" y="2592289"/>
            <a:ext cx="2750760" cy="221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83980"/>
          <p:cNvGrpSpPr/>
          <p:nvPr/>
        </p:nvGrpSpPr>
        <p:grpSpPr>
          <a:xfrm>
            <a:off x="5940152" y="2628364"/>
            <a:ext cx="3162163" cy="2103627"/>
            <a:chOff x="2571" y="2086"/>
            <a:chExt cx="2411" cy="2140"/>
          </a:xfrm>
        </p:grpSpPr>
        <p:pic>
          <p:nvPicPr>
            <p:cNvPr id="16" name="图片 83973" descr="《共产党宣言》陈望道 译本"/>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773" y="2086"/>
              <a:ext cx="1209" cy="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83974" descr="陈望道图片"/>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571" y="2086"/>
              <a:ext cx="1179" cy="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矩形 17"/>
          <p:cNvSpPr>
            <a:spLocks noChangeArrowheads="1"/>
          </p:cNvSpPr>
          <p:nvPr/>
        </p:nvSpPr>
        <p:spPr bwMode="auto">
          <a:xfrm>
            <a:off x="3059832" y="4168700"/>
            <a:ext cx="2813689" cy="92333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hangingPunct="0"/>
            <a:r>
              <a:rPr lang="zh-CN" altLang="en-US" b="1">
                <a:latin typeface="黑体" panose="02010609060101010101" pitchFamily="2" charset="-122"/>
                <a:ea typeface="黑体" panose="02010609060101010101" pitchFamily="2" charset="-122"/>
              </a:rPr>
              <a:t>毛泽东主编</a:t>
            </a:r>
            <a:r>
              <a:rPr lang="en-US" altLang="zh-CN" b="1">
                <a:latin typeface="黑体" panose="02010609060101010101" pitchFamily="2" charset="-122"/>
                <a:ea typeface="黑体" panose="02010609060101010101" pitchFamily="2" charset="-122"/>
              </a:rPr>
              <a:t>《</a:t>
            </a:r>
            <a:r>
              <a:rPr lang="zh-CN" altLang="en-US" b="1">
                <a:latin typeface="黑体" panose="02010609060101010101" pitchFamily="2" charset="-122"/>
                <a:ea typeface="黑体" panose="02010609060101010101" pitchFamily="2" charset="-122"/>
              </a:rPr>
              <a:t>湘江评论</a:t>
            </a:r>
            <a:r>
              <a:rPr lang="en-US" altLang="zh-CN" b="1">
                <a:latin typeface="黑体" panose="02010609060101010101" pitchFamily="2" charset="-122"/>
                <a:ea typeface="黑体" panose="02010609060101010101" pitchFamily="2" charset="-122"/>
              </a:rPr>
              <a:t>》</a:t>
            </a:r>
            <a:r>
              <a:rPr lang="zh-CN" altLang="en-US" b="1">
                <a:latin typeface="黑体" panose="02010609060101010101" pitchFamily="2" charset="-122"/>
                <a:ea typeface="黑体" panose="02010609060101010101" pitchFamily="2" charset="-122"/>
              </a:rPr>
              <a:t>，热情歌颂十月革命的胜利 </a:t>
            </a:r>
          </a:p>
        </p:txBody>
      </p:sp>
      <p:sp>
        <p:nvSpPr>
          <p:cNvPr id="19" name="矩形 18"/>
          <p:cNvSpPr>
            <a:spLocks noChangeArrowheads="1"/>
          </p:cNvSpPr>
          <p:nvPr/>
        </p:nvSpPr>
        <p:spPr bwMode="auto">
          <a:xfrm>
            <a:off x="5940152" y="4168700"/>
            <a:ext cx="3203848" cy="92333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hangingPunct="0"/>
            <a:r>
              <a:rPr lang="en-US" altLang="zh-CN" b="1">
                <a:latin typeface="黑体" panose="02010609060101010101" pitchFamily="2" charset="-122"/>
                <a:ea typeface="黑体" panose="02010609060101010101" pitchFamily="2" charset="-122"/>
              </a:rPr>
              <a:t>1920</a:t>
            </a:r>
            <a:r>
              <a:rPr lang="zh-CN" altLang="en-US" b="1">
                <a:latin typeface="黑体" panose="02010609060101010101" pitchFamily="2" charset="-122"/>
                <a:ea typeface="黑体" panose="02010609060101010101" pitchFamily="2" charset="-122"/>
              </a:rPr>
              <a:t>年，陈望道翻译</a:t>
            </a:r>
            <a:r>
              <a:rPr lang="en-US" altLang="zh-CN" b="1">
                <a:latin typeface="黑体" panose="02010609060101010101" pitchFamily="2" charset="-122"/>
                <a:ea typeface="黑体" panose="02010609060101010101" pitchFamily="2" charset="-122"/>
              </a:rPr>
              <a:t>《</a:t>
            </a:r>
            <a:r>
              <a:rPr lang="zh-CN" altLang="en-US" b="1">
                <a:latin typeface="黑体" panose="02010609060101010101" pitchFamily="2" charset="-122"/>
                <a:ea typeface="黑体" panose="02010609060101010101" pitchFamily="2" charset="-122"/>
              </a:rPr>
              <a:t>共产党宣言</a:t>
            </a:r>
            <a:r>
              <a:rPr lang="en-US" altLang="zh-CN" b="1">
                <a:latin typeface="黑体" panose="02010609060101010101" pitchFamily="2" charset="-122"/>
                <a:ea typeface="黑体" panose="02010609060101010101" pitchFamily="2" charset="-122"/>
              </a:rPr>
              <a:t>》</a:t>
            </a:r>
            <a:r>
              <a:rPr lang="zh-CN" altLang="en-US" b="1">
                <a:latin typeface="黑体" panose="02010609060101010101" pitchFamily="2" charset="-122"/>
                <a:ea typeface="黑体" panose="02010609060101010101" pitchFamily="2" charset="-122"/>
              </a:rPr>
              <a:t>，公开出版第一个中文全译本。 </a:t>
            </a:r>
          </a:p>
        </p:txBody>
      </p:sp>
      <p:sp>
        <p:nvSpPr>
          <p:cNvPr id="3" name="圆角矩形 2"/>
          <p:cNvSpPr/>
          <p:nvPr/>
        </p:nvSpPr>
        <p:spPr>
          <a:xfrm>
            <a:off x="6743402" y="910691"/>
            <a:ext cx="2267744" cy="1699491"/>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smtClean="0">
                <a:solidFill>
                  <a:srgbClr val="FFFF00"/>
                </a:solidFill>
                <a:ea typeface="华文隶书" panose="02010800040101010101" pitchFamily="2" charset="-122"/>
              </a:rPr>
              <a:t> 试看将来的环球，必将是赤旗的世界</a:t>
            </a:r>
            <a:endParaRPr lang="zh-CN" altLang="en-US" sz="2400" b="1">
              <a:solidFill>
                <a:srgbClr val="FFFF00"/>
              </a:solidFill>
              <a:ea typeface="华文隶书" pitchFamily="2" charset="-122"/>
            </a:endParaRPr>
          </a:p>
        </p:txBody>
      </p:sp>
      <p:sp>
        <p:nvSpPr>
          <p:cNvPr id="4" name="圆角矩形 3"/>
          <p:cNvSpPr/>
          <p:nvPr/>
        </p:nvSpPr>
        <p:spPr>
          <a:xfrm>
            <a:off x="633949" y="4371950"/>
            <a:ext cx="7746541" cy="648072"/>
          </a:xfrm>
          <a:prstGeom prst="round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solidFill>
                  <a:srgbClr val="FF0000"/>
                </a:solidFill>
                <a:latin typeface="微软雅黑" pitchFamily="34" charset="-122"/>
                <a:ea typeface="微软雅黑" panose="020b0503020204020204" pitchFamily="34" charset="-122"/>
              </a:rPr>
              <a:t>表现：</a:t>
            </a:r>
            <a:r>
              <a:rPr lang="en-US" altLang="zh-CN" sz="2800" b="1" smtClean="0">
                <a:solidFill>
                  <a:srgbClr val="FF0000"/>
                </a:solidFill>
                <a:latin typeface="微软雅黑" pitchFamily="34" charset="-122"/>
                <a:ea typeface="微软雅黑" panose="020b0503020204020204" pitchFamily="34" charset="-122"/>
              </a:rPr>
              <a:t>1.</a:t>
            </a:r>
            <a:r>
              <a:rPr lang="zh-CN" altLang="en-US" sz="2800" b="1" smtClean="0">
                <a:solidFill>
                  <a:srgbClr val="FF0000"/>
                </a:solidFill>
                <a:latin typeface="微软雅黑" pitchFamily="34" charset="-122"/>
                <a:ea typeface="微软雅黑" panose="020b0503020204020204" pitchFamily="34" charset="-122"/>
              </a:rPr>
              <a:t>中国先进知识分子开始关注马克思主义</a:t>
            </a:r>
            <a:endParaRPr lang="zh-CN" altLang="en-US" sz="2800" b="1">
              <a:solidFill>
                <a:srgbClr val="FF000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2" presetClass="entr" presetSubtype="2" fill="hold" grpId="3"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2" presetClass="exit" presetSubtype="2" fill="hold" grpId="1" nodeType="clickEffect">
                                  <p:stCondLst>
                                    <p:cond delay="0"/>
                                  </p:stCondLst>
                                  <p:childTnLst>
                                    <p:anim calcmode="lin" valueType="num">
                                      <p:cBhvr additive="base">
                                        <p:cTn id="17" dur="500"/>
                                        <p:tgtEl>
                                          <p:spTgt spid="10"/>
                                        </p:tgtEl>
                                        <p:attrNameLst>
                                          <p:attrName>ppt_x</p:attrName>
                                        </p:attrNameLst>
                                      </p:cBhvr>
                                      <p:tavLst>
                                        <p:tav tm="0">
                                          <p:val>
                                            <p:strVal val="ppt_x"/>
                                          </p:val>
                                        </p:tav>
                                        <p:tav tm="100000">
                                          <p:val>
                                            <p:strVal val="1+ppt_w/2"/>
                                          </p:val>
                                        </p:tav>
                                      </p:tavLst>
                                    </p:anim>
                                    <p:anim calcmode="lin" valueType="num">
                                      <p:cBhvr additive="base">
                                        <p:cTn id="18" dur="500"/>
                                        <p:tgtEl>
                                          <p:spTgt spid="10"/>
                                        </p:tgtEl>
                                        <p:attrNameLst>
                                          <p:attrName>ppt_y</p:attrName>
                                        </p:attrNameLst>
                                      </p:cBhvr>
                                      <p:tavLst>
                                        <p:tav tm="0">
                                          <p:val>
                                            <p:strVal val="ppt_y"/>
                                          </p:val>
                                        </p:tav>
                                        <p:tav tm="100000">
                                          <p:val>
                                            <p:strVal val="ppt_y"/>
                                          </p:val>
                                        </p:tav>
                                      </p:tavLst>
                                    </p:anim>
                                    <p:set>
                                      <p:cBhvr>
                                        <p:cTn id="19" dur="1" fill="hold">
                                          <p:stCondLst>
                                            <p:cond delay="499"/>
                                          </p:stCondLst>
                                        </p:cTn>
                                        <p:tgtEl>
                                          <p:spTgt spid="10"/>
                                        </p:tgtEl>
                                        <p:attrNameLst>
                                          <p:attrName>style.visibility</p:attrName>
                                        </p:attrNameLst>
                                      </p:cBhvr>
                                      <p:to>
                                        <p:strVal val="hidden"/>
                                      </p:to>
                                    </p:set>
                                  </p:childTnLst>
                                </p:cTn>
                              </p:par>
                              <p:par>
                                <p:cTn id="20" presetID="1" presetClass="exit" presetSubtype="0" fill="hold" grpId="4" nodeType="withEffect">
                                  <p:stCondLst>
                                    <p:cond delay="0"/>
                                  </p:stCondLst>
                                  <p:childTnLst>
                                    <p:set>
                                      <p:cBhvr>
                                        <p:cTn id="21" dur="1" fill="hold">
                                          <p:stCondLst>
                                            <p:cond delay="0"/>
                                          </p:stCondLst>
                                        </p:cTn>
                                        <p:tgtEl>
                                          <p:spTgt spid="2"/>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afterGroup">
                            <p:stCondLst>
                              <p:cond delay="0"/>
                            </p:stCondLst>
                            <p:childTnLst>
                              <p:par>
                                <p:cTn id="24" presetID="42" presetClass="entr" presetSubtype="0" fill="hold" grpId="2"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1" presetClass="entr" presetSubtype="0" fill="hold" grpId="7"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after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par>
                                <p:cTn id="38" presetID="3"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grpId="5"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par>
                                <p:cTn id="44" presetID="3" presetClass="entr" presetSubtype="10" fill="hold" grpId="6"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linds(horizontal)">
                                      <p:cBhvr>
                                        <p:cTn id="46" dur="500"/>
                                        <p:tgtEl>
                                          <p:spTgt spid="19"/>
                                        </p:tgtEl>
                                      </p:cBhvr>
                                    </p:animEffect>
                                  </p:childTnLst>
                                </p:cTn>
                              </p:par>
                            </p:childTnLst>
                          </p:cTn>
                        </p:par>
                      </p:childTnLst>
                    </p:cTn>
                  </p:par>
                  <p:par>
                    <p:cTn id="47" fill="hold" nodeType="clickPar">
                      <p:stCondLst>
                        <p:cond delay="indefinite"/>
                      </p:stCondLst>
                      <p:childTnLst>
                        <p:par>
                          <p:cTn id="48" fill="hold" nodeType="afterGroup">
                            <p:stCondLst>
                              <p:cond delay="0"/>
                            </p:stCondLst>
                            <p:childTnLst>
                              <p:par>
                                <p:cTn id="49" presetID="2" presetClass="entr" presetSubtype="2" fill="hold" grpId="8"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1+#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2"/>
      <p:bldP spid="2" grpId="3"/>
      <p:bldP spid="2" grpId="4"/>
      <p:bldP spid="18" grpId="5"/>
      <p:bldP spid="19" grpId="6"/>
      <p:bldP spid="3" grpId="7"/>
      <p:bldP spid="4" grpId="8"/>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107504" y="176322"/>
            <a:ext cx="3791423" cy="523220"/>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defPPr>
              <a:defRPr lang="zh-CN"/>
            </a:defPPr>
            <a:lvl1pPr>
              <a:defRPr sz="2800" b="1">
                <a:latin typeface="隶书" panose="02010509060101010101" pitchFamily="49" charset="-122"/>
                <a:ea typeface="隶书" panose="02010509060101010101" pitchFamily="49" charset="-122"/>
              </a:defRPr>
            </a:lvl1pPr>
          </a:lstStyle>
          <a:p>
            <a:r>
              <a:rPr lang="zh-CN" altLang="en-US" noProof="1"/>
              <a:t>一、</a:t>
            </a:r>
            <a:r>
              <a:rPr lang="zh-CN" noProof="1"/>
              <a:t>马克思主义的传播</a:t>
            </a:r>
          </a:p>
        </p:txBody>
      </p:sp>
      <p:sp>
        <p:nvSpPr>
          <p:cNvPr id="8" name="圆角矩形 7"/>
          <p:cNvSpPr/>
          <p:nvPr/>
        </p:nvSpPr>
        <p:spPr>
          <a:xfrm>
            <a:off x="899592" y="3936882"/>
            <a:ext cx="7110446" cy="576064"/>
          </a:xfrm>
          <a:prstGeom prst="round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smtClean="0">
                <a:solidFill>
                  <a:srgbClr val="FF0000"/>
                </a:solidFill>
                <a:latin typeface="微软雅黑" pitchFamily="34" charset="-122"/>
                <a:ea typeface="微软雅黑" panose="020b0503020204020204" pitchFamily="34" charset="-122"/>
              </a:rPr>
              <a:t>表现：</a:t>
            </a:r>
            <a:r>
              <a:rPr lang="en-US" altLang="zh-CN" sz="2800" b="1" smtClean="0">
                <a:solidFill>
                  <a:srgbClr val="FF0000"/>
                </a:solidFill>
                <a:latin typeface="微软雅黑" pitchFamily="34" charset="-122"/>
                <a:ea typeface="微软雅黑" panose="020b0503020204020204" pitchFamily="34" charset="-122"/>
              </a:rPr>
              <a:t>2.</a:t>
            </a:r>
            <a:r>
              <a:rPr lang="zh-CN" altLang="en-US" sz="2800" b="1" smtClean="0">
                <a:solidFill>
                  <a:srgbClr val="FF0000"/>
                </a:solidFill>
                <a:latin typeface="微软雅黑" pitchFamily="34" charset="-122"/>
                <a:ea typeface="微软雅黑" panose="020b0503020204020204" pitchFamily="34" charset="-122"/>
              </a:rPr>
              <a:t>建立研究和宣传马克思主义的团体</a:t>
            </a:r>
            <a:endParaRPr lang="zh-CN" altLang="en-US" sz="2800" b="1">
              <a:solidFill>
                <a:srgbClr val="FF0000"/>
              </a:solidFill>
              <a:latin typeface="微软雅黑" pitchFamily="34" charset="-122"/>
              <a:ea typeface="微软雅黑" panose="020b0503020204020204" pitchFamily="34" charset="-122"/>
            </a:endParaRPr>
          </a:p>
        </p:txBody>
      </p:sp>
      <p:pic>
        <p:nvPicPr>
          <p:cNvPr id="9" name="图片 8"/>
          <p:cNvPicPr>
            <a:picLocks noChangeAspect="1"/>
          </p:cNvPicPr>
          <p:nvPr/>
        </p:nvPicPr>
        <p:blipFill>
          <a:blip r:embed="rId2"/>
          <a:stretch>
            <a:fillRect/>
          </a:stretch>
        </p:blipFill>
        <p:spPr>
          <a:xfrm>
            <a:off x="106490" y="946753"/>
            <a:ext cx="8964488" cy="277791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7" name="圆角矩形 16"/>
          <p:cNvSpPr/>
          <p:nvPr/>
        </p:nvSpPr>
        <p:spPr>
          <a:xfrm>
            <a:off x="5616422" y="3003798"/>
            <a:ext cx="3492082" cy="2067694"/>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a:solidFill>
                  <a:schemeClr val="tx1"/>
                </a:solidFill>
                <a:latin typeface="微软雅黑" pitchFamily="34" charset="-122"/>
                <a:ea typeface="微软雅黑" panose="020b0503020204020204" pitchFamily="34" charset="-122"/>
              </a:rPr>
              <a:t>他们帮工人</a:t>
            </a:r>
            <a:r>
              <a:rPr lang="zh-CN" altLang="en-US" sz="2400" b="1">
                <a:solidFill>
                  <a:srgbClr val="FF0000"/>
                </a:solidFill>
                <a:latin typeface="微软雅黑" pitchFamily="34" charset="-122"/>
                <a:ea typeface="微软雅黑" panose="020b0503020204020204" pitchFamily="34" charset="-122"/>
              </a:rPr>
              <a:t>组织工会</a:t>
            </a:r>
            <a:r>
              <a:rPr lang="zh-CN" altLang="en-US" sz="2400" b="1">
                <a:solidFill>
                  <a:schemeClr val="tx1"/>
                </a:solidFill>
                <a:latin typeface="微软雅黑" pitchFamily="34" charset="-122"/>
                <a:ea typeface="微软雅黑" panose="020b0503020204020204" pitchFamily="34" charset="-122"/>
              </a:rPr>
              <a:t>，开办劳动补习学校和工人识字班，</a:t>
            </a:r>
            <a:r>
              <a:rPr lang="zh-CN" altLang="en-US" sz="2400" b="1">
                <a:solidFill>
                  <a:srgbClr val="FF0000"/>
                </a:solidFill>
                <a:latin typeface="微软雅黑" pitchFamily="34" charset="-122"/>
                <a:ea typeface="微软雅黑" panose="020b0503020204020204" pitchFamily="34" charset="-122"/>
              </a:rPr>
              <a:t>出版反映工人生活的刊物</a:t>
            </a:r>
            <a:r>
              <a:rPr lang="zh-CN" altLang="en-US" sz="2400" b="1">
                <a:solidFill>
                  <a:schemeClr val="tx1"/>
                </a:solidFill>
                <a:latin typeface="微软雅黑" pitchFamily="34" charset="-122"/>
                <a:ea typeface="微软雅黑" panose="020b0503020204020204" pitchFamily="34" charset="-122"/>
              </a:rPr>
              <a:t>，向工人宣传</a:t>
            </a:r>
            <a:r>
              <a:rPr lang="zh-CN" altLang="en-US" sz="2400" b="1">
                <a:solidFill>
                  <a:srgbClr val="FF0000"/>
                </a:solidFill>
                <a:latin typeface="微软雅黑" pitchFamily="34" charset="-122"/>
                <a:ea typeface="微软雅黑" panose="020b0503020204020204" pitchFamily="34" charset="-122"/>
              </a:rPr>
              <a:t>马克思主义</a:t>
            </a:r>
            <a:r>
              <a:rPr lang="zh-CN" altLang="en-US" sz="2400" b="1">
                <a:solidFill>
                  <a:schemeClr val="tx1"/>
                </a:solidFill>
                <a:latin typeface="微软雅黑" pitchFamily="34" charset="-122"/>
                <a:ea typeface="微软雅黑" panose="020b0503020204020204" pitchFamily="34" charset="-122"/>
              </a:rPr>
              <a:t>。</a:t>
            </a:r>
          </a:p>
        </p:txBody>
      </p:sp>
      <p:sp>
        <p:nvSpPr>
          <p:cNvPr id="14" name="圆角矩形 13"/>
          <p:cNvSpPr/>
          <p:nvPr/>
        </p:nvSpPr>
        <p:spPr>
          <a:xfrm>
            <a:off x="6228184" y="784037"/>
            <a:ext cx="2915816" cy="1355665"/>
          </a:xfrm>
          <a:prstGeom prst="roundRect">
            <a:avLst/>
          </a:prstGeom>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spcBef>
                <a:spcPct val="20000"/>
              </a:spcBef>
            </a:pPr>
            <a:r>
              <a:rPr lang="zh-CN" altLang="en-US" sz="2400" b="1">
                <a:latin typeface="微软雅黑" pitchFamily="34" charset="-122"/>
                <a:ea typeface="微软雅黑" panose="020b0503020204020204" pitchFamily="34" charset="-122"/>
              </a:rPr>
              <a:t>五四运动的胜利发展，不少知识分子开始走向工人</a:t>
            </a:r>
            <a:r>
              <a:rPr lang="zh-CN" altLang="en-US" sz="2400" b="1" smtClean="0">
                <a:latin typeface="微软雅黑" pitchFamily="34" charset="-122"/>
                <a:ea typeface="微软雅黑" panose="020b0503020204020204" pitchFamily="34" charset="-122"/>
              </a:rPr>
              <a:t>群众</a:t>
            </a:r>
            <a:endParaRPr lang="zh-CN" altLang="en-US" sz="2400" b="1">
              <a:latin typeface="微软雅黑" pitchFamily="34" charset="-122"/>
              <a:ea typeface="微软雅黑" pitchFamily="34" charset="-122"/>
            </a:endParaRPr>
          </a:p>
        </p:txBody>
      </p:sp>
      <p:sp>
        <p:nvSpPr>
          <p:cNvPr id="2" name="TextBox 1"/>
          <p:cNvSpPr txBox="1"/>
          <p:nvPr/>
        </p:nvSpPr>
        <p:spPr>
          <a:xfrm>
            <a:off x="107504" y="123478"/>
            <a:ext cx="3791423" cy="523220"/>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defPPr>
              <a:defRPr lang="zh-CN"/>
            </a:defPPr>
            <a:lvl1pPr>
              <a:defRPr sz="2800" b="1">
                <a:latin typeface="隶书" panose="02010509060101010101" pitchFamily="49" charset="-122"/>
                <a:ea typeface="隶书" panose="02010509060101010101" pitchFamily="49" charset="-122"/>
              </a:defRPr>
            </a:lvl1pPr>
          </a:lstStyle>
          <a:p>
            <a:r>
              <a:rPr lang="zh-CN" altLang="en-US" noProof="1"/>
              <a:t>一、</a:t>
            </a:r>
            <a:r>
              <a:rPr lang="zh-CN" noProof="1"/>
              <a:t>马克思主义的传播</a:t>
            </a:r>
          </a:p>
        </p:txBody>
      </p:sp>
      <p:sp>
        <p:nvSpPr>
          <p:cNvPr id="83983" name="矩形 83982"/>
          <p:cNvSpPr>
            <a:spLocks noChangeArrowheads="1"/>
          </p:cNvSpPr>
          <p:nvPr/>
        </p:nvSpPr>
        <p:spPr bwMode="auto">
          <a:xfrm>
            <a:off x="4499992" y="123478"/>
            <a:ext cx="4392488" cy="523220"/>
          </a:xfrm>
          <a:prstGeom prst="rect">
            <a:avLst/>
          </a:prstGeom>
          <a:solidFill>
            <a:schemeClr val="accent1"/>
          </a:solidFill>
          <a:ln w="9525">
            <a:noFill/>
            <a:miter lim="800000"/>
          </a:ln>
          <a:effectLst/>
          <a:scene3d>
            <a:camera prst="orthographicFront">
              <a:rot lat="0" lon="0" rev="0"/>
            </a:camera>
            <a:lightRig rig="chilly" dir="t">
              <a:rot lat="0" lon="0" rev="18480000"/>
            </a:lightRig>
          </a:scene3d>
          <a:sp3d prstMaterial="clear">
            <a:bevelT h="63500"/>
          </a:sp3d>
        </p:spPr>
        <p:txBody>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buClr>
                <a:schemeClr val="bg1"/>
              </a:buClr>
            </a:pPr>
            <a:r>
              <a:rPr lang="zh-CN" altLang="en-US" sz="2800" b="1">
                <a:latin typeface="Tahoma" panose="020b0604030504040204" pitchFamily="34" charset="0"/>
                <a:ea typeface="隶书" panose="02010509060101010101" pitchFamily="49" charset="-122"/>
              </a:rPr>
              <a:t>这两则材料说明了什么？</a:t>
            </a:r>
          </a:p>
        </p:txBody>
      </p:sp>
      <p:sp>
        <p:nvSpPr>
          <p:cNvPr id="3" name="TextBox 2"/>
          <p:cNvSpPr txBox="1"/>
          <p:nvPr/>
        </p:nvSpPr>
        <p:spPr>
          <a:xfrm>
            <a:off x="179512" y="901045"/>
            <a:ext cx="5112568" cy="2308324"/>
          </a:xfrm>
          <a:prstGeom prst="rect">
            <a:avLst/>
          </a:prstGeom>
          <a:noFill/>
          <a:ln w="31750" cmpd="dbl">
            <a:solidFill>
              <a:srgbClr val="00B050"/>
            </a:solidFill>
          </a:ln>
        </p:spPr>
        <p:txBody>
          <a:bodyPr wrap="square" rtlCol="0">
            <a:spAutoFit/>
          </a:bodyPr>
          <a:lstStyle/>
          <a:p>
            <a:r>
              <a:rPr lang="zh-CN" altLang="en-US" sz="2400" b="1" smtClean="0">
                <a:latin typeface="微软雅黑" pitchFamily="34" charset="-122"/>
                <a:ea typeface="微软雅黑" panose="020b0503020204020204" pitchFamily="34" charset="-122"/>
              </a:rPr>
              <a:t>      材料一：世界上是些什么人最有用最贵重呢？必有一般糊涂人说皇帝</a:t>
            </a:r>
            <a:r>
              <a:rPr lang="zh-CN" altLang="en-US" sz="2400" b="1">
                <a:latin typeface="微软雅黑" pitchFamily="34" charset="-122"/>
                <a:ea typeface="微软雅黑" panose="020b0503020204020204" pitchFamily="34" charset="-122"/>
              </a:rPr>
              <a:t>最有用最</a:t>
            </a:r>
            <a:r>
              <a:rPr lang="zh-CN" altLang="en-US" sz="2400" b="1" smtClean="0">
                <a:latin typeface="微软雅黑" pitchFamily="34" charset="-122"/>
                <a:ea typeface="微软雅黑" panose="020b0503020204020204" pitchFamily="34" charset="-122"/>
              </a:rPr>
              <a:t>贵重，或是说做官的读书的</a:t>
            </a:r>
            <a:r>
              <a:rPr lang="zh-CN" altLang="en-US" sz="2400" b="1">
                <a:latin typeface="微软雅黑" pitchFamily="34" charset="-122"/>
                <a:ea typeface="微软雅黑" panose="020b0503020204020204" pitchFamily="34" charset="-122"/>
              </a:rPr>
              <a:t>最有用最</a:t>
            </a:r>
            <a:r>
              <a:rPr lang="zh-CN" altLang="en-US" sz="2400" b="1" smtClean="0">
                <a:latin typeface="微软雅黑" pitchFamily="34" charset="-122"/>
                <a:ea typeface="微软雅黑" panose="020b0503020204020204" pitchFamily="34" charset="-122"/>
              </a:rPr>
              <a:t>贵重。我以为他们说错了，我以为只有做工的人</a:t>
            </a:r>
            <a:r>
              <a:rPr lang="zh-CN" altLang="en-US" sz="2400" b="1">
                <a:latin typeface="微软雅黑" pitchFamily="34" charset="-122"/>
                <a:ea typeface="微软雅黑" panose="020b0503020204020204" pitchFamily="34" charset="-122"/>
              </a:rPr>
              <a:t>最有用最</a:t>
            </a:r>
            <a:r>
              <a:rPr lang="zh-CN" altLang="en-US" sz="2400" b="1" smtClean="0">
                <a:latin typeface="微软雅黑" pitchFamily="34" charset="-122"/>
                <a:ea typeface="微软雅黑" panose="020b0503020204020204" pitchFamily="34" charset="-122"/>
              </a:rPr>
              <a:t>贵重。</a:t>
            </a:r>
            <a:endParaRPr lang="en-US" altLang="zh-CN" sz="2400" b="1" smtClean="0">
              <a:latin typeface="微软雅黑" pitchFamily="34" charset="-122"/>
              <a:ea typeface="微软雅黑" pitchFamily="34" charset="-122"/>
            </a:endParaRPr>
          </a:p>
          <a:p>
            <a:pPr algn="r"/>
            <a:r>
              <a:rPr lang="en-US" altLang="zh-CN" sz="2400" b="1" smtClean="0">
                <a:latin typeface="微软雅黑" pitchFamily="34" charset="-122"/>
                <a:ea typeface="微软雅黑" panose="020b0503020204020204" pitchFamily="34" charset="-122"/>
              </a:rPr>
              <a:t>---</a:t>
            </a:r>
            <a:r>
              <a:rPr lang="zh-CN" altLang="en-US" sz="2400" b="1" smtClean="0">
                <a:latin typeface="微软雅黑" pitchFamily="34" charset="-122"/>
                <a:ea typeface="微软雅黑" panose="020b0503020204020204" pitchFamily="34" charset="-122"/>
              </a:rPr>
              <a:t>陈独秀（</a:t>
            </a:r>
            <a:r>
              <a:rPr lang="en-US" altLang="zh-CN" sz="2400" b="1" smtClean="0">
                <a:latin typeface="微软雅黑" pitchFamily="34" charset="-122"/>
                <a:ea typeface="微软雅黑" panose="020b0503020204020204" pitchFamily="34" charset="-122"/>
              </a:rPr>
              <a:t>1920</a:t>
            </a:r>
            <a:r>
              <a:rPr lang="zh-CN" altLang="en-US" sz="2400" b="1" smtClean="0">
                <a:latin typeface="微软雅黑" pitchFamily="34" charset="-122"/>
                <a:ea typeface="微软雅黑" panose="020b0503020204020204" pitchFamily="34" charset="-122"/>
              </a:rPr>
              <a:t>）</a:t>
            </a:r>
            <a:endParaRPr lang="zh-CN" altLang="en-US" sz="2400" b="1">
              <a:latin typeface="微软雅黑" pitchFamily="34" charset="-122"/>
              <a:ea typeface="微软雅黑" panose="020b0503020204020204" pitchFamily="34" charset="-122"/>
            </a:endParaRPr>
          </a:p>
        </p:txBody>
      </p:sp>
      <p:sp>
        <p:nvSpPr>
          <p:cNvPr id="4" name="TextBox 3"/>
          <p:cNvSpPr txBox="1"/>
          <p:nvPr/>
        </p:nvSpPr>
        <p:spPr>
          <a:xfrm>
            <a:off x="203014" y="3435846"/>
            <a:ext cx="5089066" cy="1569660"/>
          </a:xfrm>
          <a:prstGeom prst="rect">
            <a:avLst/>
          </a:prstGeom>
          <a:noFill/>
          <a:ln w="31750" cmpd="dbl">
            <a:solidFill>
              <a:srgbClr val="00B050"/>
            </a:solidFill>
          </a:ln>
        </p:spPr>
        <p:txBody>
          <a:bodyPr wrap="square" rtlCol="0">
            <a:spAutoFit/>
          </a:bodyPr>
          <a:lstStyle>
            <a:defPPr>
              <a:defRPr lang="zh-CN"/>
            </a:defPPr>
            <a:lvl1pPr>
              <a:defRPr sz="2000" b="1">
                <a:latin typeface="微软雅黑" pitchFamily="34" charset="-122"/>
                <a:ea typeface="微软雅黑" panose="020b0503020204020204" pitchFamily="34" charset="-122"/>
              </a:defRPr>
            </a:lvl1pPr>
          </a:lstStyle>
          <a:p>
            <a:r>
              <a:rPr lang="zh-CN" altLang="en-US" sz="2400"/>
              <a:t>材料二：先进分子对工人们说：“工字上面一横是天，下面一横是地，中间那根柱子就是我们工人，顶天立地啊，工人最伟大。”</a:t>
            </a:r>
          </a:p>
        </p:txBody>
      </p:sp>
      <p:cxnSp>
        <p:nvCxnSpPr>
          <p:cNvPr id="11" name="直接连接符 10"/>
          <p:cNvCxnSpPr/>
          <p:nvPr/>
        </p:nvCxnSpPr>
        <p:spPr>
          <a:xfrm>
            <a:off x="203015" y="2809771"/>
            <a:ext cx="4513001" cy="0"/>
          </a:xfrm>
          <a:prstGeom prst="line">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99275" y="5005506"/>
            <a:ext cx="2256501" cy="0"/>
          </a:xfrm>
          <a:prstGeom prst="line">
            <a:avLst/>
          </a:prstGeom>
          <a:ln w="412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右箭头 11"/>
          <p:cNvSpPr/>
          <p:nvPr/>
        </p:nvSpPr>
        <p:spPr>
          <a:xfrm>
            <a:off x="5472406" y="1142609"/>
            <a:ext cx="683770" cy="333343"/>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300192" y="799118"/>
            <a:ext cx="1440160" cy="51654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下箭头 17"/>
          <p:cNvSpPr/>
          <p:nvPr/>
        </p:nvSpPr>
        <p:spPr>
          <a:xfrm>
            <a:off x="7119359" y="2278055"/>
            <a:ext cx="486207" cy="680915"/>
          </a:xfrm>
          <a:prstGeom prst="down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22" presetClass="entr" presetSubtype="8" fill="hold" grpId="2"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42" presetClass="entr" presetSubtype="0" fill="hold" grpId="1"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afterGroup">
                            <p:stCondLst>
                              <p:cond delay="0"/>
                            </p:stCondLst>
                            <p:childTnLst>
                              <p:par>
                                <p:cTn id="31" presetID="53" presetClass="entr" presetSubtype="0" fill="hold" grpId="3"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par>
                    <p:cTn id="36" fill="hold" nodeType="clickPar">
                      <p:stCondLst>
                        <p:cond delay="indefinite"/>
                      </p:stCondLst>
                      <p:childTnLst>
                        <p:par>
                          <p:cTn id="37" fill="hold" nodeType="afterGroup">
                            <p:stCondLst>
                              <p:cond delay="0"/>
                            </p:stCondLst>
                            <p:childTnLst>
                              <p:par>
                                <p:cTn id="38" presetID="22" presetClass="entr" presetSubtype="1" fill="hold" grpId="4"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childTnLst>
                          </p:cTn>
                        </p:par>
                      </p:childTnLst>
                    </p:cTn>
                  </p:par>
                  <p:par>
                    <p:cTn id="41" fill="hold" nodeType="clickPar">
                      <p:stCondLst>
                        <p:cond delay="indefinite"/>
                      </p:stCondLst>
                      <p:childTnLst>
                        <p:par>
                          <p:cTn id="42" fill="hold" nodeType="afterGroup">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in)">
                                      <p:cBhvr>
                                        <p:cTn id="4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1"/>
      <p:bldP spid="12" grpId="2"/>
      <p:bldP spid="16" grpId="3"/>
      <p:bldP spid="18" grpId="4"/>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107504" y="123478"/>
            <a:ext cx="3791423" cy="523220"/>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defPPr>
              <a:defRPr lang="zh-CN"/>
            </a:defPPr>
            <a:lvl1pPr>
              <a:defRPr sz="2800" b="1">
                <a:latin typeface="隶书" panose="02010509060101010101" pitchFamily="49" charset="-122"/>
                <a:ea typeface="隶书" panose="02010509060101010101" pitchFamily="49" charset="-122"/>
              </a:defRPr>
            </a:lvl1pPr>
          </a:lstStyle>
          <a:p>
            <a:r>
              <a:rPr lang="zh-CN" altLang="en-US" noProof="1"/>
              <a:t>一、</a:t>
            </a:r>
            <a:r>
              <a:rPr lang="zh-CN" noProof="1"/>
              <a:t>马克思主义的传播</a:t>
            </a:r>
          </a:p>
        </p:txBody>
      </p:sp>
      <p:pic>
        <p:nvPicPr>
          <p:cNvPr id="83973" name="Picture 5" descr="t01f8320d714bcefa2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45596" y="1258582"/>
            <a:ext cx="2083124" cy="156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7" name="Picture 9" descr="1207362951303617907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8927" y="1707654"/>
            <a:ext cx="2857500"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7" descr="t013994255b1568c4b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45596" y="2885925"/>
            <a:ext cx="1971836"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2" descr="20073151448036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28010" y="1379231"/>
            <a:ext cx="2991862" cy="282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13"/>
          <p:cNvSpPr txBox="1">
            <a:spLocks noChangeArrowheads="1"/>
          </p:cNvSpPr>
          <p:nvPr/>
        </p:nvSpPr>
        <p:spPr bwMode="auto">
          <a:xfrm>
            <a:off x="541190" y="4315911"/>
            <a:ext cx="2765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000" b="1">
                <a:latin typeface="楷体" pitchFamily="49" charset="-122"/>
                <a:ea typeface="楷体" pitchFamily="49" charset="-122"/>
              </a:rPr>
              <a:t>长辛店劳动补习所旧址</a:t>
            </a:r>
          </a:p>
        </p:txBody>
      </p:sp>
      <p:sp>
        <p:nvSpPr>
          <p:cNvPr id="12290" name="Rectangle 2"/>
          <p:cNvSpPr>
            <a:spLocks noGrp="1" noChangeArrowheads="1"/>
          </p:cNvSpPr>
          <p:nvPr/>
        </p:nvSpPr>
        <p:spPr bwMode="auto">
          <a:xfrm>
            <a:off x="399545" y="161155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0" hangingPunct="0"/>
            <a:endParaRPr lang="zh-CN" altLang="en-US" sz="2800" b="1">
              <a:solidFill>
                <a:srgbClr val="FF0000"/>
              </a:solidFill>
              <a:latin typeface="楷体" panose="02010609060101010101" pitchFamily="49" charset="-122"/>
              <a:ea typeface="楷体" panose="02010609060101010101" pitchFamily="49" charset="-122"/>
            </a:endParaRPr>
          </a:p>
        </p:txBody>
      </p:sp>
      <p:sp>
        <p:nvSpPr>
          <p:cNvPr id="3" name="圆角矩形 2"/>
          <p:cNvSpPr/>
          <p:nvPr/>
        </p:nvSpPr>
        <p:spPr>
          <a:xfrm>
            <a:off x="206219" y="915566"/>
            <a:ext cx="6382005" cy="463666"/>
          </a:xfrm>
          <a:prstGeom prst="round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rgbClr val="FF0000"/>
                </a:solidFill>
                <a:latin typeface="微软雅黑" pitchFamily="34" charset="-122"/>
                <a:ea typeface="微软雅黑" panose="020b0503020204020204" pitchFamily="34" charset="-122"/>
              </a:rPr>
              <a:t>表现：</a:t>
            </a:r>
            <a:r>
              <a:rPr lang="en-US" altLang="zh-CN" sz="2800" b="1">
                <a:solidFill>
                  <a:srgbClr val="FF0000"/>
                </a:solidFill>
                <a:latin typeface="微软雅黑" pitchFamily="34" charset="-122"/>
                <a:ea typeface="微软雅黑" panose="020b0503020204020204" pitchFamily="34" charset="-122"/>
              </a:rPr>
              <a:t>3.</a:t>
            </a:r>
            <a:r>
              <a:rPr lang="zh-CN" altLang="en-US" sz="2800" b="1">
                <a:solidFill>
                  <a:srgbClr val="FF0000"/>
                </a:solidFill>
                <a:latin typeface="微软雅黑" pitchFamily="34" charset="-122"/>
                <a:ea typeface="微软雅黑" panose="020b0503020204020204" pitchFamily="34" charset="-122"/>
              </a:rPr>
              <a:t>马克思主义与工人运动相结合</a:t>
            </a:r>
          </a:p>
        </p:txBody>
      </p:sp>
      <p:sp>
        <p:nvSpPr>
          <p:cNvPr id="5" name="圆角矩形 4"/>
          <p:cNvSpPr/>
          <p:nvPr/>
        </p:nvSpPr>
        <p:spPr>
          <a:xfrm>
            <a:off x="650186" y="4132994"/>
            <a:ext cx="7810246" cy="583028"/>
          </a:xfrm>
          <a:prstGeom prst="round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itchFamily="34" charset="-122"/>
                <a:ea typeface="微软雅黑" panose="020b0503020204020204" pitchFamily="34" charset="-122"/>
              </a:rPr>
              <a:t>马克思主义传播是中国共产党成立的</a:t>
            </a:r>
            <a:r>
              <a:rPr lang="zh-CN" altLang="en-US" sz="2800" b="1">
                <a:solidFill>
                  <a:srgbClr val="FF0000"/>
                </a:solidFill>
                <a:latin typeface="微软雅黑" pitchFamily="34" charset="-122"/>
                <a:ea typeface="微软雅黑" panose="020b0503020204020204" pitchFamily="34" charset="-122"/>
              </a:rPr>
              <a:t>思想基础</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47" presetClass="entr"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132505" y="123478"/>
            <a:ext cx="3791423" cy="523220"/>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defPPr>
              <a:defRPr lang="zh-CN"/>
            </a:defPPr>
            <a:lvl1pPr>
              <a:defRPr sz="2800" b="1">
                <a:latin typeface="隶书" panose="02010509060101010101" pitchFamily="49" charset="-122"/>
                <a:ea typeface="隶书" panose="02010509060101010101" pitchFamily="49" charset="-122"/>
              </a:defRPr>
            </a:lvl1pPr>
          </a:lstStyle>
          <a:p>
            <a:r>
              <a:rPr lang="zh-CN" altLang="en-US" noProof="1"/>
              <a:t>二、</a:t>
            </a:r>
            <a:r>
              <a:rPr lang="zh-CN" noProof="1"/>
              <a:t>中国共产党的成立</a:t>
            </a:r>
          </a:p>
        </p:txBody>
      </p:sp>
      <p:sp>
        <p:nvSpPr>
          <p:cNvPr id="21" name="TextBox 26"/>
          <p:cNvSpPr txBox="1">
            <a:spLocks noChangeArrowheads="1"/>
          </p:cNvSpPr>
          <p:nvPr/>
        </p:nvSpPr>
        <p:spPr bwMode="auto">
          <a:xfrm>
            <a:off x="190503" y="843558"/>
            <a:ext cx="5116512" cy="461665"/>
          </a:xfrm>
          <a:prstGeom prst="rect">
            <a:avLst/>
          </a:prstGeom>
          <a:noFill/>
          <a:ln>
            <a:noFill/>
          </a:ln>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lang="zh-CN" altLang="en-US" sz="2400" b="1" noProof="1" smtClean="0">
                <a:solidFill>
                  <a:srgbClr val="333300"/>
                </a:solidFill>
                <a:effectLst>
                  <a:outerShdw blurRad="38100" dist="38100" dir="2700000" algn="tl">
                    <a:srgbClr val="FFFFFF"/>
                  </a:outerShdw>
                </a:effectLst>
                <a:latin typeface="隶书" panose="02010509060101010101" pitchFamily="49" charset="-122"/>
                <a:ea typeface="隶书" panose="02010509060101010101" pitchFamily="49" charset="-122"/>
                <a:cs typeface="+mn-ea"/>
              </a:rPr>
              <a:t>（一）中国共产党诞生条件</a:t>
            </a:r>
          </a:p>
        </p:txBody>
      </p:sp>
      <p:sp>
        <p:nvSpPr>
          <p:cNvPr id="14339" name="Line 18"/>
          <p:cNvSpPr>
            <a:spLocks noChangeShapeType="1"/>
          </p:cNvSpPr>
          <p:nvPr/>
        </p:nvSpPr>
        <p:spPr bwMode="auto">
          <a:xfrm>
            <a:off x="1736728" y="3245644"/>
            <a:ext cx="3813175" cy="11906"/>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0" name="Line 19"/>
          <p:cNvSpPr>
            <a:spLocks noChangeShapeType="1"/>
          </p:cNvSpPr>
          <p:nvPr/>
        </p:nvSpPr>
        <p:spPr bwMode="auto">
          <a:xfrm flipV="1">
            <a:off x="1736728" y="2085976"/>
            <a:ext cx="1763713" cy="898922"/>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1" name="Line 20"/>
          <p:cNvSpPr>
            <a:spLocks noChangeShapeType="1"/>
          </p:cNvSpPr>
          <p:nvPr/>
        </p:nvSpPr>
        <p:spPr bwMode="auto">
          <a:xfrm flipV="1">
            <a:off x="3502028" y="1194198"/>
            <a:ext cx="2047875" cy="891778"/>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2" name="Text Box 21"/>
          <p:cNvSpPr txBox="1">
            <a:spLocks noChangeArrowheads="1"/>
          </p:cNvSpPr>
          <p:nvPr/>
        </p:nvSpPr>
        <p:spPr bwMode="auto">
          <a:xfrm>
            <a:off x="974728" y="2586038"/>
            <a:ext cx="1762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buClr>
                <a:schemeClr val="tx2"/>
              </a:buClr>
              <a:buSzPct val="90000"/>
              <a:buFont typeface="Symbol" panose="05050102010706020507" pitchFamily="18" charset="2"/>
              <a:buNone/>
            </a:pPr>
            <a:r>
              <a:rPr lang="zh-CN" altLang="zh-CN" sz="2800" b="1">
                <a:latin typeface="Times New Roman" panose="02020603050405020304" pitchFamily="18" charset="0"/>
              </a:rPr>
              <a:t>10</a:t>
            </a:r>
            <a:r>
              <a:rPr lang="zh-CN" altLang="en-US" sz="2800" b="1">
                <a:latin typeface="Times New Roman" panose="02020603050405020304" pitchFamily="18" charset="0"/>
              </a:rPr>
              <a:t>万人</a:t>
            </a:r>
          </a:p>
        </p:txBody>
      </p:sp>
      <p:sp>
        <p:nvSpPr>
          <p:cNvPr id="14343" name="Text Box 22"/>
          <p:cNvSpPr txBox="1">
            <a:spLocks noChangeArrowheads="1"/>
          </p:cNvSpPr>
          <p:nvPr/>
        </p:nvSpPr>
        <p:spPr bwMode="auto">
          <a:xfrm>
            <a:off x="2736850" y="1744267"/>
            <a:ext cx="2114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buClr>
                <a:schemeClr val="tx2"/>
              </a:buClr>
              <a:buSzPct val="90000"/>
              <a:buFont typeface="Symbol" panose="05050102010706020507" pitchFamily="18" charset="2"/>
              <a:buNone/>
            </a:pPr>
            <a:r>
              <a:rPr lang="zh-CN" altLang="zh-CN" sz="2400" b="1">
                <a:latin typeface="Times New Roman" panose="02020603050405020304" pitchFamily="18" charset="0"/>
              </a:rPr>
              <a:t>120</a:t>
            </a:r>
            <a:r>
              <a:rPr lang="zh-CN" altLang="en-US" sz="2400" b="1">
                <a:latin typeface="Times New Roman" panose="02020603050405020304" pitchFamily="18" charset="0"/>
              </a:rPr>
              <a:t>万人</a:t>
            </a:r>
          </a:p>
        </p:txBody>
      </p:sp>
      <p:sp>
        <p:nvSpPr>
          <p:cNvPr id="14344" name="Text Box 23"/>
          <p:cNvSpPr txBox="1">
            <a:spLocks noChangeArrowheads="1"/>
          </p:cNvSpPr>
          <p:nvPr/>
        </p:nvSpPr>
        <p:spPr bwMode="auto">
          <a:xfrm>
            <a:off x="4788024" y="843558"/>
            <a:ext cx="2379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buClr>
                <a:schemeClr val="tx2"/>
              </a:buClr>
              <a:buSzPct val="90000"/>
              <a:buFont typeface="Symbol" panose="05050102010706020507" pitchFamily="18" charset="2"/>
              <a:buNone/>
            </a:pPr>
            <a:r>
              <a:rPr lang="zh-CN" altLang="zh-CN" sz="2800" b="1">
                <a:latin typeface="Times New Roman" panose="02020603050405020304" pitchFamily="18" charset="0"/>
              </a:rPr>
              <a:t>195</a:t>
            </a:r>
            <a:r>
              <a:rPr lang="zh-CN" altLang="en-US" sz="2800" b="1">
                <a:latin typeface="Times New Roman" panose="02020603050405020304" pitchFamily="18" charset="0"/>
              </a:rPr>
              <a:t>万人</a:t>
            </a:r>
          </a:p>
        </p:txBody>
      </p:sp>
      <p:sp>
        <p:nvSpPr>
          <p:cNvPr id="14345" name="Text Box 24"/>
          <p:cNvSpPr txBox="1">
            <a:spLocks noChangeArrowheads="1"/>
          </p:cNvSpPr>
          <p:nvPr/>
        </p:nvSpPr>
        <p:spPr bwMode="auto">
          <a:xfrm>
            <a:off x="1141416" y="3383757"/>
            <a:ext cx="1760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buClr>
                <a:schemeClr val="tx2"/>
              </a:buClr>
              <a:buSzPct val="90000"/>
              <a:buFont typeface="Symbol" panose="05050102010706020507" pitchFamily="18" charset="2"/>
              <a:buNone/>
            </a:pPr>
            <a:r>
              <a:rPr lang="zh-CN" altLang="zh-CN" sz="2400" b="1">
                <a:latin typeface="Times New Roman" panose="02020603050405020304" pitchFamily="18" charset="0"/>
              </a:rPr>
              <a:t>1894</a:t>
            </a:r>
            <a:r>
              <a:rPr lang="zh-CN" altLang="en-US" sz="2400" b="1">
                <a:latin typeface="Times New Roman" panose="02020603050405020304" pitchFamily="18" charset="0"/>
              </a:rPr>
              <a:t>年</a:t>
            </a:r>
          </a:p>
        </p:txBody>
      </p:sp>
      <p:sp>
        <p:nvSpPr>
          <p:cNvPr id="14346" name="Text Box 25"/>
          <p:cNvSpPr txBox="1">
            <a:spLocks noChangeArrowheads="1"/>
          </p:cNvSpPr>
          <p:nvPr/>
        </p:nvSpPr>
        <p:spPr bwMode="auto">
          <a:xfrm>
            <a:off x="2909888" y="3383758"/>
            <a:ext cx="2024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buClr>
                <a:schemeClr val="tx2"/>
              </a:buClr>
              <a:buSzPct val="90000"/>
              <a:buFont typeface="Symbol" panose="05050102010706020507" pitchFamily="18" charset="2"/>
              <a:buNone/>
            </a:pPr>
            <a:r>
              <a:rPr lang="zh-CN" altLang="zh-CN" sz="2400" b="1">
                <a:latin typeface="Times New Roman" panose="02020603050405020304" pitchFamily="18" charset="0"/>
              </a:rPr>
              <a:t>1913</a:t>
            </a:r>
            <a:r>
              <a:rPr lang="zh-CN" altLang="en-US" sz="2400" b="1">
                <a:latin typeface="Times New Roman" panose="02020603050405020304" pitchFamily="18" charset="0"/>
              </a:rPr>
              <a:t>年</a:t>
            </a:r>
          </a:p>
        </p:txBody>
      </p:sp>
      <p:sp>
        <p:nvSpPr>
          <p:cNvPr id="14347" name="Text Box 26"/>
          <p:cNvSpPr txBox="1">
            <a:spLocks noChangeArrowheads="1"/>
          </p:cNvSpPr>
          <p:nvPr/>
        </p:nvSpPr>
        <p:spPr bwMode="auto">
          <a:xfrm>
            <a:off x="4586291" y="3383757"/>
            <a:ext cx="2727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buClr>
                <a:schemeClr val="tx2"/>
              </a:buClr>
              <a:buSzPct val="90000"/>
              <a:buFont typeface="Symbol" panose="05050102010706020507" pitchFamily="18" charset="2"/>
              <a:buNone/>
            </a:pPr>
            <a:r>
              <a:rPr lang="zh-CN" altLang="zh-CN" sz="2400" b="1">
                <a:latin typeface="Times New Roman" panose="02020603050405020304" pitchFamily="18" charset="0"/>
              </a:rPr>
              <a:t>1920</a:t>
            </a:r>
            <a:r>
              <a:rPr lang="zh-CN" altLang="en-US" sz="2400" b="1">
                <a:latin typeface="Times New Roman" panose="02020603050405020304" pitchFamily="18" charset="0"/>
              </a:rPr>
              <a:t>年</a:t>
            </a:r>
          </a:p>
        </p:txBody>
      </p:sp>
      <p:sp>
        <p:nvSpPr>
          <p:cNvPr id="14348" name="Line 27"/>
          <p:cNvSpPr>
            <a:spLocks noChangeShapeType="1"/>
          </p:cNvSpPr>
          <p:nvPr/>
        </p:nvSpPr>
        <p:spPr bwMode="auto">
          <a:xfrm flipH="1">
            <a:off x="1736725" y="2986087"/>
            <a:ext cx="0" cy="285750"/>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49" name="Line 28"/>
          <p:cNvSpPr>
            <a:spLocks noChangeShapeType="1"/>
          </p:cNvSpPr>
          <p:nvPr/>
        </p:nvSpPr>
        <p:spPr bwMode="auto">
          <a:xfrm flipH="1">
            <a:off x="3500438" y="2085976"/>
            <a:ext cx="0" cy="1185863"/>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50" name="Line 29"/>
          <p:cNvSpPr>
            <a:spLocks noChangeShapeType="1"/>
          </p:cNvSpPr>
          <p:nvPr/>
        </p:nvSpPr>
        <p:spPr bwMode="auto">
          <a:xfrm flipH="1">
            <a:off x="5549900" y="1194198"/>
            <a:ext cx="0" cy="2051447"/>
          </a:xfrm>
          <a:prstGeom prst="line">
            <a:avLst/>
          </a:prstGeom>
          <a:noFill/>
          <a:ln w="12700" cap="sq">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4351" name="Text Box 30"/>
          <p:cNvSpPr txBox="1">
            <a:spLocks noChangeArrowheads="1"/>
          </p:cNvSpPr>
          <p:nvPr/>
        </p:nvSpPr>
        <p:spPr bwMode="auto">
          <a:xfrm>
            <a:off x="190503" y="3069433"/>
            <a:ext cx="1439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50000"/>
              </a:spcBef>
            </a:pPr>
            <a:r>
              <a:rPr lang="zh-CN" altLang="en-US" sz="2400" b="1">
                <a:solidFill>
                  <a:srgbClr val="000099"/>
                </a:solidFill>
                <a:latin typeface="Tahoma" panose="020b0604030504040204" pitchFamily="34" charset="0"/>
                <a:ea typeface="楷体" pitchFamily="49" charset="-122"/>
              </a:rPr>
              <a:t>工人数量</a:t>
            </a:r>
          </a:p>
        </p:txBody>
      </p:sp>
      <p:graphicFrame>
        <p:nvGraphicFramePr>
          <p:cNvPr id="99332" name="对象 99331"/>
          <p:cNvGraphicFramePr>
            <a:graphicFrameLocks noChangeAspect="1"/>
          </p:cNvGraphicFramePr>
          <p:nvPr/>
        </p:nvGraphicFramePr>
        <p:xfrm>
          <a:off x="6123784" y="1142704"/>
          <a:ext cx="2862262" cy="2699147"/>
        </p:xfrm>
        <a:graphic>
          <a:graphicData uri="http://schemas.openxmlformats.org/presentationml/2006/ole">
            <mc:AlternateContent>
              <mc:Choice xmlns:v="urn:schemas-microsoft-com:vml" Requires="v">
                <p:oleObj spid="_x0000_s1038" r:id="rId2" progId="MSGraph.Chart.8">
                  <p:embed/>
                </p:oleObj>
              </mc:Choice>
              <mc:Fallback>
                <p:oleObj r:id="rId2" progId="MSGraph.Chart.8">
                  <p:embed/>
                  <p:pic>
                    <p:nvPicPr>
                      <p:cNvPr id="0" name="OLE substitute image"/>
                      <p:cNvPicPr/>
                      <p:nvPr/>
                    </p:nvPicPr>
                    <p:blipFill>
                      <a:blip r:embed="rId3">
                        <a:extLst>
                          <a:ext uri="{28A0092B-C50C-407E-A947-70E740481C1C}">
                            <a14:useLocalDpi xmlns:a14="http://schemas.microsoft.com/office/drawing/2010/main" val="0"/>
                          </a:ext>
                        </a:extLst>
                      </a:blip>
                      <a:stretch>
                        <a:fillRect/>
                      </a:stretch>
                    </p:blipFill>
                    <p:spPr>
                      <a:xfrm>
                        <a:off x="6123784" y="1142704"/>
                        <a:ext cx="2862262" cy="2699147"/>
                      </a:xfrm>
                      <a:prstGeom prst="rect">
                        <a:avLst/>
                      </a:prstGeom>
                      <a:noFill/>
                      <a:ln>
                        <a:noFill/>
                      </a:ln>
                    </p:spPr>
                  </p:pic>
                </p:oleObj>
              </mc:Fallback>
            </mc:AlternateContent>
          </a:graphicData>
        </a:graphic>
      </p:graphicFrame>
      <p:sp>
        <p:nvSpPr>
          <p:cNvPr id="19" name="圆角矩形 18"/>
          <p:cNvSpPr/>
          <p:nvPr/>
        </p:nvSpPr>
        <p:spPr>
          <a:xfrm>
            <a:off x="603456" y="4056586"/>
            <a:ext cx="7965670" cy="506473"/>
          </a:xfrm>
          <a:prstGeom prst="round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itchFamily="34" charset="-122"/>
                <a:ea typeface="微软雅黑" panose="020b0503020204020204" pitchFamily="34" charset="-122"/>
              </a:rPr>
              <a:t>阶级基础：工人阶级的壮大和工人运动的发展</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dissolve">
                                      <p:cBhvr>
                                        <p:cTn id="7" dur="500"/>
                                        <p:tgtEl>
                                          <p:spTgt spid="9933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120653" y="136071"/>
            <a:ext cx="3791423" cy="523220"/>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defPPr>
              <a:defRPr lang="zh-CN"/>
            </a:defPPr>
            <a:lvl1pPr>
              <a:defRPr sz="2800" b="1">
                <a:latin typeface="隶书" panose="02010509060101010101" pitchFamily="49" charset="-122"/>
                <a:ea typeface="隶书" panose="02010509060101010101" pitchFamily="49" charset="-122"/>
              </a:defRPr>
            </a:lvl1pPr>
          </a:lstStyle>
          <a:p>
            <a:r>
              <a:rPr lang="zh-CN" altLang="en-US" noProof="1"/>
              <a:t>二、</a:t>
            </a:r>
            <a:r>
              <a:rPr lang="zh-CN" noProof="1"/>
              <a:t>中国共产党的成立</a:t>
            </a:r>
          </a:p>
        </p:txBody>
      </p:sp>
      <p:sp>
        <p:nvSpPr>
          <p:cNvPr id="15363" name="Text Box 7"/>
          <p:cNvSpPr>
            <a:spLocks noChangeArrowheads="1"/>
          </p:cNvSpPr>
          <p:nvPr/>
        </p:nvSpPr>
        <p:spPr bwMode="auto">
          <a:xfrm>
            <a:off x="445753" y="1176860"/>
            <a:ext cx="3456384" cy="2763042"/>
          </a:xfrm>
          <a:prstGeom prst="rect">
            <a:avLst/>
          </a:prstGeom>
          <a:noFill/>
          <a:ln w="34925" cmpd="dbl">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lvl1pPr indent="60960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en-US" altLang="zh-CN" sz="2400" b="1">
                <a:latin typeface="微软雅黑" pitchFamily="34" charset="-122"/>
                <a:ea typeface="微软雅黑" panose="020b0503020204020204" pitchFamily="34" charset="-122"/>
              </a:rPr>
              <a:t>1920</a:t>
            </a:r>
            <a:r>
              <a:rPr lang="zh-CN" altLang="en-US" sz="2400" b="1">
                <a:latin typeface="微软雅黑" pitchFamily="34" charset="-122"/>
                <a:ea typeface="微软雅黑" panose="020b0503020204020204" pitchFamily="34" charset="-122"/>
              </a:rPr>
              <a:t>年夏，在</a:t>
            </a:r>
            <a:r>
              <a:rPr lang="zh-CN" altLang="en-US" sz="2400" b="1" u="sng">
                <a:solidFill>
                  <a:srgbClr val="002060"/>
                </a:solidFill>
                <a:uFill>
                  <a:solidFill>
                    <a:srgbClr val="FF0000"/>
                  </a:solidFill>
                </a:uFill>
                <a:latin typeface="微软雅黑" pitchFamily="34" charset="-122"/>
                <a:ea typeface="微软雅黑" panose="020b0503020204020204" pitchFamily="34" charset="-122"/>
              </a:rPr>
              <a:t>共产国际</a:t>
            </a:r>
            <a:r>
              <a:rPr lang="zh-CN" altLang="en-US" sz="2400" b="1">
                <a:latin typeface="微软雅黑" pitchFamily="34" charset="-122"/>
                <a:ea typeface="微软雅黑" panose="020b0503020204020204" pitchFamily="34" charset="-122"/>
              </a:rPr>
              <a:t>的帮助下，</a:t>
            </a:r>
            <a:r>
              <a:rPr lang="zh-CN" altLang="en-US" sz="2400" b="1">
                <a:solidFill>
                  <a:srgbClr val="FF0000"/>
                </a:solidFill>
                <a:latin typeface="微软雅黑" pitchFamily="34" charset="-122"/>
                <a:ea typeface="微软雅黑" panose="020b0503020204020204" pitchFamily="34" charset="-122"/>
              </a:rPr>
              <a:t>陈独秀</a:t>
            </a:r>
            <a:r>
              <a:rPr lang="zh-CN" altLang="en-US" sz="2400" b="1">
                <a:latin typeface="微软雅黑" pitchFamily="34" charset="-122"/>
                <a:ea typeface="微软雅黑" panose="020b0503020204020204" pitchFamily="34" charset="-122"/>
              </a:rPr>
              <a:t>在</a:t>
            </a:r>
            <a:r>
              <a:rPr lang="zh-CN" altLang="en-US" sz="2400" b="1">
                <a:solidFill>
                  <a:srgbClr val="FF0000"/>
                </a:solidFill>
                <a:latin typeface="微软雅黑" pitchFamily="34" charset="-122"/>
                <a:ea typeface="微软雅黑" panose="020b0503020204020204" pitchFamily="34" charset="-122"/>
              </a:rPr>
              <a:t>上海</a:t>
            </a:r>
            <a:r>
              <a:rPr lang="zh-CN" altLang="en-US" sz="2400" b="1">
                <a:latin typeface="微软雅黑" pitchFamily="34" charset="-122"/>
                <a:ea typeface="微软雅黑" panose="020b0503020204020204" pitchFamily="34" charset="-122"/>
              </a:rPr>
              <a:t>建立第一个共产党早期组织。</a:t>
            </a:r>
          </a:p>
          <a:p>
            <a:r>
              <a:rPr lang="zh-CN" altLang="en-US" sz="2400" b="1">
                <a:latin typeface="微软雅黑" pitchFamily="34" charset="-122"/>
                <a:ea typeface="微软雅黑" panose="020b0503020204020204" pitchFamily="34" charset="-122"/>
              </a:rPr>
              <a:t>接着，北京、长沙、武昌等地也先后建立共产党早期组织。</a:t>
            </a:r>
          </a:p>
        </p:txBody>
      </p:sp>
      <p:sp>
        <p:nvSpPr>
          <p:cNvPr id="6" name="圆角矩形 5"/>
          <p:cNvSpPr/>
          <p:nvPr/>
        </p:nvSpPr>
        <p:spPr>
          <a:xfrm>
            <a:off x="1187624" y="4371950"/>
            <a:ext cx="5760640" cy="504056"/>
          </a:xfrm>
          <a:prstGeom prst="round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latin typeface="微软雅黑" pitchFamily="34" charset="-122"/>
                <a:ea typeface="微软雅黑" panose="020b0503020204020204" pitchFamily="34" charset="-122"/>
              </a:rPr>
              <a:t>组织基础：共产党早期组织的建立</a:t>
            </a:r>
          </a:p>
        </p:txBody>
      </p:sp>
      <p:pic>
        <p:nvPicPr>
          <p:cNvPr id="7" name="Picture 33" descr="TU"/>
          <p:cNvPicPr>
            <a:picLocks noChangeAspect="1" noChangeArrowheads="1"/>
          </p:cNvPicPr>
          <p:nvPr/>
        </p:nvPicPr>
        <p:blipFill>
          <a:blip r:embed="rId2">
            <a:extLst>
              <a:ext uri="{28A0092B-C50C-407E-A947-70E740481C1C}">
                <a14:useLocalDpi xmlns:a14="http://schemas.microsoft.com/office/drawing/2010/main" val="0"/>
              </a:ext>
            </a:extLst>
          </a:blip>
          <a:srcRect l="-140" r="0"/>
          <a:stretch>
            <a:fillRect/>
          </a:stretch>
        </p:blipFill>
        <p:spPr bwMode="auto">
          <a:xfrm>
            <a:off x="4033192" y="136071"/>
            <a:ext cx="4901093" cy="400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120653" y="171450"/>
            <a:ext cx="3791423" cy="523220"/>
          </a:xfrm>
          <a:prstGeom prst="rect">
            <a:avLst/>
          </a:prstGeom>
          <a:solidFill>
            <a:schemeClr val="accent6">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spAutoFit/>
          </a:bodyPr>
          <a:lstStyle>
            <a:defPPr>
              <a:defRPr lang="zh-CN"/>
            </a:defPPr>
            <a:lvl1pPr>
              <a:defRPr sz="2800" b="1">
                <a:latin typeface="隶书" panose="02010509060101010101" pitchFamily="49" charset="-122"/>
                <a:ea typeface="隶书" panose="02010509060101010101" pitchFamily="49" charset="-122"/>
              </a:defRPr>
            </a:lvl1pPr>
          </a:lstStyle>
          <a:p>
            <a:r>
              <a:rPr lang="zh-CN" altLang="en-US" noProof="1"/>
              <a:t>二、</a:t>
            </a:r>
            <a:r>
              <a:rPr lang="zh-CN" noProof="1"/>
              <a:t>中国共产党的成立</a:t>
            </a:r>
          </a:p>
        </p:txBody>
      </p:sp>
      <p:sp>
        <p:nvSpPr>
          <p:cNvPr id="16386" name="AutoShape 3"/>
          <p:cNvSpPr/>
          <p:nvPr/>
        </p:nvSpPr>
        <p:spPr bwMode="auto">
          <a:xfrm>
            <a:off x="609600" y="1428750"/>
            <a:ext cx="381000" cy="2228850"/>
          </a:xfrm>
          <a:prstGeom prst="leftBrace">
            <a:avLst>
              <a:gd name="adj1" fmla="val 65000"/>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endParaRPr lang="zh-CN" altLang="en-US"/>
          </a:p>
        </p:txBody>
      </p:sp>
      <p:sp>
        <p:nvSpPr>
          <p:cNvPr id="16387" name="Text Box 4"/>
          <p:cNvSpPr txBox="1">
            <a:spLocks noChangeArrowheads="1"/>
          </p:cNvSpPr>
          <p:nvPr/>
        </p:nvSpPr>
        <p:spPr bwMode="auto">
          <a:xfrm>
            <a:off x="990600" y="1251348"/>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b="1">
                <a:solidFill>
                  <a:srgbClr val="0000FF"/>
                </a:solidFill>
                <a:latin typeface="楷体" pitchFamily="49" charset="-122"/>
                <a:ea typeface="楷体" pitchFamily="49" charset="-122"/>
              </a:rPr>
              <a:t>阶级基础：</a:t>
            </a:r>
          </a:p>
        </p:txBody>
      </p:sp>
      <p:sp>
        <p:nvSpPr>
          <p:cNvPr id="16388" name="Text Box 5"/>
          <p:cNvSpPr txBox="1">
            <a:spLocks noChangeArrowheads="1"/>
          </p:cNvSpPr>
          <p:nvPr/>
        </p:nvSpPr>
        <p:spPr bwMode="auto">
          <a:xfrm>
            <a:off x="992188" y="2365773"/>
            <a:ext cx="3732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b="1">
                <a:solidFill>
                  <a:srgbClr val="0000FF"/>
                </a:solidFill>
                <a:latin typeface="楷体" pitchFamily="49" charset="-122"/>
                <a:ea typeface="楷体" pitchFamily="49" charset="-122"/>
              </a:rPr>
              <a:t>思想基础：</a:t>
            </a:r>
          </a:p>
        </p:txBody>
      </p:sp>
      <p:sp>
        <p:nvSpPr>
          <p:cNvPr id="16389" name="Text Box 6"/>
          <p:cNvSpPr txBox="1">
            <a:spLocks noChangeArrowheads="1"/>
          </p:cNvSpPr>
          <p:nvPr/>
        </p:nvSpPr>
        <p:spPr bwMode="auto">
          <a:xfrm>
            <a:off x="992188" y="3337323"/>
            <a:ext cx="441801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b="1">
                <a:solidFill>
                  <a:srgbClr val="0000FF"/>
                </a:solidFill>
                <a:latin typeface="楷体" pitchFamily="49" charset="-122"/>
                <a:ea typeface="楷体" pitchFamily="49" charset="-122"/>
              </a:rPr>
              <a:t>组织基础：</a:t>
            </a:r>
          </a:p>
        </p:txBody>
      </p:sp>
      <p:sp>
        <p:nvSpPr>
          <p:cNvPr id="22535" name="Text Box 7"/>
          <p:cNvSpPr txBox="1">
            <a:spLocks noChangeArrowheads="1"/>
          </p:cNvSpPr>
          <p:nvPr/>
        </p:nvSpPr>
        <p:spPr bwMode="auto">
          <a:xfrm>
            <a:off x="3059832" y="1322769"/>
            <a:ext cx="495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b="1">
                <a:solidFill>
                  <a:srgbClr val="C00000"/>
                </a:solidFill>
                <a:latin typeface="楷体" pitchFamily="49" charset="-122"/>
                <a:ea typeface="楷体" pitchFamily="49" charset="-122"/>
              </a:rPr>
              <a:t>工人阶级的壮大和工人运动的发展</a:t>
            </a:r>
          </a:p>
        </p:txBody>
      </p:sp>
      <p:sp>
        <p:nvSpPr>
          <p:cNvPr id="22536" name="Text Box 8">
            <a:hlinkClick r:id="rId2" action="ppaction://hlinksldjump"/>
          </p:cNvPr>
          <p:cNvSpPr txBox="1">
            <a:spLocks noChangeArrowheads="1"/>
          </p:cNvSpPr>
          <p:nvPr/>
        </p:nvSpPr>
        <p:spPr bwMode="auto">
          <a:xfrm>
            <a:off x="3006197" y="2393158"/>
            <a:ext cx="594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b="1">
                <a:solidFill>
                  <a:srgbClr val="C00000"/>
                </a:solidFill>
                <a:latin typeface="楷体" pitchFamily="49" charset="-122"/>
                <a:ea typeface="楷体" pitchFamily="49" charset="-122"/>
              </a:rPr>
              <a:t>五四运动前后，马克思主义的传播</a:t>
            </a:r>
          </a:p>
        </p:txBody>
      </p:sp>
      <p:sp>
        <p:nvSpPr>
          <p:cNvPr id="22537" name="Text Box 9"/>
          <p:cNvSpPr txBox="1">
            <a:spLocks noChangeArrowheads="1"/>
          </p:cNvSpPr>
          <p:nvPr/>
        </p:nvSpPr>
        <p:spPr bwMode="auto">
          <a:xfrm>
            <a:off x="3206884" y="3398878"/>
            <a:ext cx="411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b="1">
                <a:solidFill>
                  <a:srgbClr val="C00000"/>
                </a:solidFill>
                <a:latin typeface="楷体" pitchFamily="49" charset="-122"/>
                <a:ea typeface="楷体" pitchFamily="49" charset="-122"/>
              </a:rPr>
              <a:t>各地共产党早期组织的建立</a:t>
            </a:r>
          </a:p>
        </p:txBody>
      </p:sp>
      <p:sp>
        <p:nvSpPr>
          <p:cNvPr id="16393" name="Text Box 10"/>
          <p:cNvSpPr txBox="1">
            <a:spLocks noChangeArrowheads="1"/>
          </p:cNvSpPr>
          <p:nvPr/>
        </p:nvSpPr>
        <p:spPr bwMode="auto">
          <a:xfrm>
            <a:off x="117875" y="1771650"/>
            <a:ext cx="61555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b="1">
                <a:solidFill>
                  <a:srgbClr val="FF3300"/>
                </a:solidFill>
                <a:latin typeface="楷体" pitchFamily="49" charset="-122"/>
                <a:ea typeface="楷体" pitchFamily="49" charset="-122"/>
              </a:rPr>
              <a:t>历史条件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blinds(horizontal)">
                                      <p:cBhvr>
                                        <p:cTn id="7" dur="500"/>
                                        <p:tgtEl>
                                          <p:spTgt spid="2253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2536"/>
                                        </p:tgtEl>
                                        <p:attrNameLst>
                                          <p:attrName>style.visibility</p:attrName>
                                        </p:attrNameLst>
                                      </p:cBhvr>
                                      <p:to>
                                        <p:strVal val="visible"/>
                                      </p:to>
                                    </p:set>
                                    <p:animEffect transition="in" filter="blinds(horizontal)">
                                      <p:cBhvr>
                                        <p:cTn id="12" dur="500"/>
                                        <p:tgtEl>
                                          <p:spTgt spid="2253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22537"/>
                                        </p:tgtEl>
                                        <p:attrNameLst>
                                          <p:attrName>style.visibility</p:attrName>
                                        </p:attrNameLst>
                                      </p:cBhvr>
                                      <p:to>
                                        <p:strVal val="visible"/>
                                      </p:to>
                                    </p:set>
                                    <p:animEffect transition="in" filter="blinds(horizontal)">
                                      <p:cBhvr>
                                        <p:cTn id="17"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1"/>
      <p:bldP spid="22537" grpId="2"/>
    </p:bldLst>
  </p:timing>
</p:sld>
</file>

<file path=ppt/tags/tag1.xml><?xml version="1.0" encoding="utf-8"?>
<p:tagLst xmlns:p="http://schemas.openxmlformats.org/presentationml/2006/main">
  <p:tag name="KSO_WM_BEAUTIFY_FLAG" val="#wm#"/>
  <p:tag name="KSO_WM_DIAGRAM_GROUP_CODE" val="第十一组"/>
  <p:tag name="KSO_WM_TAG_VERSION" val="1.0"/>
  <p:tag name="KSO_WM_TEMPLATE_CATEGORY" val="preset"/>
  <p:tag name="KSO_WM_TEMPLATE_INDEX" val="1"/>
  <p:tag name="KSO_WM_UNIT_CLEAR" val="1"/>
  <p:tag name="KSO_WM_UNIT_ID" val="150995278*q_i*1_1"/>
  <p:tag name="KSO_WM_UNIT_INDEX" val="1_1"/>
  <p:tag name="KSO_WM_UNIT_LAYERLEVEL" val="1_1"/>
  <p:tag name="KSO_WM_UNIT_LINE_FILL_TYPE" val="2"/>
  <p:tag name="KSO_WM_UNIT_LINE_FORE_SCHEMECOLOR_INDEX" val="16"/>
  <p:tag name="KSO_WM_UNIT_TYPE" val="q_i"/>
  <p:tag name="KSO_WM_UNIT_USESOURCEFORMAT_APPLY" val="0"/>
</p:tagLst>
</file>

<file path=ppt/tags/tag2.xml><?xml version="1.0" encoding="utf-8"?>
<p:tagLst xmlns:p="http://schemas.openxmlformats.org/presentationml/2006/main">
  <p:tag name="KSO_WM_BEAUTIFY_FLAG" val="#wm#"/>
  <p:tag name="KSO_WM_DIAGRAM_GROUP_CODE" val="第十一组"/>
  <p:tag name="KSO_WM_TAG_VERSION" val="1.0"/>
  <p:tag name="KSO_WM_TEMPLATE_CATEGORY" val="preset"/>
  <p:tag name="KSO_WM_TEMPLATE_INDEX" val="1"/>
  <p:tag name="KSO_WM_UNIT_CLEAR" val="1"/>
  <p:tag name="KSO_WM_UNIT_ID" val="150995278*q_i*1_2"/>
  <p:tag name="KSO_WM_UNIT_INDEX" val="1_2"/>
  <p:tag name="KSO_WM_UNIT_LAYERLEVEL" val="1_1"/>
  <p:tag name="KSO_WM_UNIT_LINE_FILL_TYPE" val="2"/>
  <p:tag name="KSO_WM_UNIT_LINE_FORE_SCHEMECOLOR_INDEX" val="16"/>
  <p:tag name="KSO_WM_UNIT_TYPE" val="q_i"/>
  <p:tag name="KSO_WM_UNIT_USESOURCEFORMAT_APPLY" val="0"/>
</p:tagLst>
</file>

<file path=ppt/tags/tag3.xml><?xml version="1.0" encoding="utf-8"?>
<p:tagLst xmlns:p="http://schemas.openxmlformats.org/presentationml/2006/main">
  <p:tag name="KSO_WM_BEAUTIFY_FLAG" val="#wm#"/>
  <p:tag name="KSO_WM_DIAGRAM_GROUP_CODE" val="第十一组"/>
  <p:tag name="KSO_WM_TAG_VERSION" val="1.0"/>
  <p:tag name="KSO_WM_TEMPLATE_CATEGORY" val="preset"/>
  <p:tag name="KSO_WM_TEMPLATE_INDEX" val="1"/>
  <p:tag name="KSO_WM_UNIT_CLEAR" val="1"/>
  <p:tag name="KSO_WM_UNIT_ID" val="150995278*q_i*1_3"/>
  <p:tag name="KSO_WM_UNIT_INDEX" val="1_3"/>
  <p:tag name="KSO_WM_UNIT_LAYERLEVEL" val="1_1"/>
  <p:tag name="KSO_WM_UNIT_LINE_FILL_TYPE" val="2"/>
  <p:tag name="KSO_WM_UNIT_LINE_FORE_SCHEMECOLOR_INDEX" val="16"/>
  <p:tag name="KSO_WM_UNIT_TYPE" val="q_i"/>
  <p:tag name="KSO_WM_UNIT_USESOURCEFORMAT_APPLY" val="0"/>
</p:tagLst>
</file>

<file path=ppt/tags/tag4.xml><?xml version="1.0" encoding="utf-8"?>
<p:tagLst xmlns:p="http://schemas.openxmlformats.org/presentationml/2006/main">
  <p:tag name="KSO_WM_BEAUTIFY_FLAG" val="#wm#"/>
  <p:tag name="KSO_WM_DIAGRAM_GROUP_CODE" val="第十一组"/>
  <p:tag name="KSO_WM_TAG_VERSION" val="1.0"/>
  <p:tag name="KSO_WM_TEMPLATE_CATEGORY" val="preset"/>
  <p:tag name="KSO_WM_TEMPLATE_INDEX" val="1"/>
  <p:tag name="KSO_WM_UNIT_CLEAR" val="1"/>
  <p:tag name="KSO_WM_UNIT_COMPATIBLE" val="0"/>
  <p:tag name="KSO_WM_UNIT_FILL_FORE_SCHEMECOLOR_INDEX" val="14"/>
  <p:tag name="KSO_WM_UNIT_FILL_TYPE" val="1"/>
  <p:tag name="KSO_WM_UNIT_HIGHLIGHT" val="0"/>
  <p:tag name="KSO_WM_UNIT_ID" val="150995278*q_h_f*1_1_1"/>
  <p:tag name="KSO_WM_UNIT_INDEX" val="1_1_1"/>
  <p:tag name="KSO_WM_UNIT_LAYERLEVEL" val="1_1_1"/>
  <p:tag name="KSO_WM_UNIT_PRESET_TEXT" val="请在此处添加文本"/>
  <p:tag name="KSO_WM_UNIT_TEXT_FILL_FORE_SCHEMECOLOR_INDEX" val="13"/>
  <p:tag name="KSO_WM_UNIT_TEXT_FILL_TYPE" val="1"/>
  <p:tag name="KSO_WM_UNIT_TYPE" val="q_h_f"/>
  <p:tag name="KSO_WM_UNIT_USESOURCEFORMAT_APPLY" val="0"/>
  <p:tag name="KSO_WM_UNIT_VALUE" val="28"/>
</p:tagLst>
</file>

<file path=ppt/tags/tag5.xml><?xml version="1.0" encoding="utf-8"?>
<p:tagLst xmlns:p="http://schemas.openxmlformats.org/presentationml/2006/main">
  <p:tag name="KSO_WM_BEAUTIFY_FLAG" val="#wm#"/>
  <p:tag name="KSO_WM_DIAGRAM_GROUP_CODE" val="第十一组"/>
  <p:tag name="KSO_WM_TAG_VERSION" val="1.0"/>
  <p:tag name="KSO_WM_TEMPLATE_CATEGORY" val="preset"/>
  <p:tag name="KSO_WM_TEMPLATE_INDEX" val="1"/>
  <p:tag name="KSO_WM_UNIT_CLEAR" val="1"/>
  <p:tag name="KSO_WM_UNIT_COMPATIBLE" val="0"/>
  <p:tag name="KSO_WM_UNIT_FILL_FORE_SCHEMECOLOR_INDEX" val="14"/>
  <p:tag name="KSO_WM_UNIT_FILL_TYPE" val="1"/>
  <p:tag name="KSO_WM_UNIT_HIGHLIGHT" val="0"/>
  <p:tag name="KSO_WM_UNIT_ID" val="150995278*q_h_f*1_2_1"/>
  <p:tag name="KSO_WM_UNIT_INDEX" val="1_2_1"/>
  <p:tag name="KSO_WM_UNIT_LAYERLEVEL" val="1_1_1"/>
  <p:tag name="KSO_WM_UNIT_PRESET_TEXT" val="请在此处添加文本"/>
  <p:tag name="KSO_WM_UNIT_TEXT_FILL_FORE_SCHEMECOLOR_INDEX" val="13"/>
  <p:tag name="KSO_WM_UNIT_TEXT_FILL_TYPE" val="1"/>
  <p:tag name="KSO_WM_UNIT_TYPE" val="q_h_f"/>
  <p:tag name="KSO_WM_UNIT_USESOURCEFORMAT_APPLY" val="0"/>
  <p:tag name="KSO_WM_UNIT_VALUE" val="28"/>
</p:tagLst>
</file>

<file path=ppt/tags/tag6.xml><?xml version="1.0" encoding="utf-8"?>
<p:tagLst xmlns:p="http://schemas.openxmlformats.org/presentationml/2006/main">
  <p:tag name="KSO_WM_BEAUTIFY_FLAG" val="#wm#"/>
  <p:tag name="KSO_WM_DIAGRAM_GROUP_CODE" val="第十一组"/>
  <p:tag name="KSO_WM_TAG_VERSION" val="1.0"/>
  <p:tag name="KSO_WM_TEMPLATE_CATEGORY" val="preset"/>
  <p:tag name="KSO_WM_TEMPLATE_INDEX" val="1"/>
  <p:tag name="KSO_WM_UNIT_CLEAR" val="1"/>
  <p:tag name="KSO_WM_UNIT_COMPATIBLE" val="0"/>
  <p:tag name="KSO_WM_UNIT_FILL_FORE_SCHEMECOLOR_INDEX" val="14"/>
  <p:tag name="KSO_WM_UNIT_FILL_TYPE" val="1"/>
  <p:tag name="KSO_WM_UNIT_HIGHLIGHT" val="0"/>
  <p:tag name="KSO_WM_UNIT_ID" val="150995278*q_h_f*1_3_1"/>
  <p:tag name="KSO_WM_UNIT_INDEX" val="1_3_1"/>
  <p:tag name="KSO_WM_UNIT_LAYERLEVEL" val="1_1_1"/>
  <p:tag name="KSO_WM_UNIT_PRESET_TEXT" val="请在此处添加文本"/>
  <p:tag name="KSO_WM_UNIT_TEXT_FILL_FORE_SCHEMECOLOR_INDEX" val="13"/>
  <p:tag name="KSO_WM_UNIT_TEXT_FILL_TYPE" val="1"/>
  <p:tag name="KSO_WM_UNIT_TYPE" val="q_h_f"/>
  <p:tag name="KSO_WM_UNIT_USESOURCEFORMAT_APPLY" val="0"/>
  <p:tag name="KSO_WM_UNIT_VALUE" val="28"/>
</p:tagLst>
</file>

<file path=ppt/tags/tag7.xml><?xml version="1.0" encoding="utf-8"?>
<p:tagLst xmlns:p="http://schemas.openxmlformats.org/presentationml/2006/main">
  <p:tag name="KSO_WM_BEAUTIFY_FLAG" val="#wm#"/>
  <p:tag name="KSO_WM_DIAGRAM_GROUP_CODE" val="第十一组"/>
  <p:tag name="KSO_WM_SLIDE_ID" val="150995278"/>
  <p:tag name="KSO_WM_SLIDE_INDEX" val="13"/>
  <p:tag name="KSO_WM_SLIDE_ITEM_CNT" val="3"/>
  <p:tag name="KSO_WM_SLIDE_LAYOUT" val="q"/>
  <p:tag name="KSO_WM_SLIDE_LAYOUT_CNT" val="1"/>
  <p:tag name="KSO_WM_SLIDE_POSITION" val="159*68"/>
  <p:tag name="KSO_WM_SLIDE_SIZE" val="641*344"/>
  <p:tag name="KSO_WM_SLIDE_TYPE" val="text"/>
  <p:tag name="KSO_WM_TAG_VERSION" val="1.0"/>
  <p:tag name="KSO_WM_TEMPLATE_CATEGORY" val="preset"/>
  <p:tag name="KSO_WM_TEMPLATE_INDEX" val="1"/>
</p:tagLst>
</file>

<file path=ppt/tags/tag8.xml><?xml version="1.0" encoding="utf-8"?>
<p:tagLst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C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C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resentationFormat>On-screen Show (16:9)</PresentationFormat>
  <Paragraphs>152</Paragraphs>
  <Slides>19</Slides>
  <Notes>4</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19</vt:i4>
      </vt:variant>
    </vt:vector>
  </HeadingPairs>
  <TitlesOfParts>
    <vt:vector baseType="lpstr" size="33">
      <vt:lpstr>Arial</vt:lpstr>
      <vt:lpstr>Calibri</vt:lpstr>
      <vt:lpstr>隶书</vt:lpstr>
      <vt:lpstr>宋体</vt:lpstr>
      <vt:lpstr>楷体</vt:lpstr>
      <vt:lpstr>微软雅黑</vt:lpstr>
      <vt:lpstr>黑体</vt:lpstr>
      <vt:lpstr>华文隶书</vt:lpstr>
      <vt:lpstr>Tahoma</vt:lpstr>
      <vt:lpstr>Symbol</vt:lpstr>
      <vt:lpstr>Times New Roman</vt:lpstr>
      <vt:lpstr>Wingdings</vt:lpstr>
      <vt:lpstr>华文行楷</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2020-08-24T09:20:22.218</cp:lastPrinted>
  <dcterms:created xsi:type="dcterms:W3CDTF">2020-08-24T09:20:22Z</dcterms:created>
  <dcterms:modified xsi:type="dcterms:W3CDTF">2020-08-24T10:05:08Z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