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media/image13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5.svg" ContentType="image/svg+xml"/>
  <Override PartName="/ppt/media/image54.svg" ContentType="image/svg+xml"/>
  <Override PartName="/ppt/media/image59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3"/>
    <p:sldId id="261" r:id="rId4"/>
    <p:sldId id="280" r:id="rId5"/>
    <p:sldId id="262" r:id="rId6"/>
    <p:sldId id="281" r:id="rId7"/>
    <p:sldId id="263" r:id="rId8"/>
    <p:sldId id="264" r:id="rId9"/>
    <p:sldId id="282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1" r:id="rId18"/>
    <p:sldId id="272" r:id="rId19"/>
    <p:sldId id="302" r:id="rId20"/>
    <p:sldId id="274" r:id="rId21"/>
    <p:sldId id="275" r:id="rId22"/>
    <p:sldId id="276" r:id="rId23"/>
    <p:sldId id="303" r:id="rId24"/>
    <p:sldId id="277" r:id="rId25"/>
    <p:sldId id="278" r:id="rId26"/>
    <p:sldId id="279" r:id="rId27"/>
    <p:sldId id="304" r:id="rId28"/>
    <p:sldId id="305" r:id="rId29"/>
  </p:sldIdLst>
  <p:sldSz cx="12192000" cy="6858000"/>
  <p:notesSz cx="6858000" cy="9144000"/>
  <p:embeddedFontLst>
    <p:embeddedFont>
      <p:font typeface="汉仪劲楷简" panose="00020600040101010101" charset="-122"/>
      <p:regular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3846" userDrawn="1">
          <p15:clr>
            <a:srgbClr val="A4A3A4"/>
          </p15:clr>
        </p15:guide>
        <p15:guide id="3" orient="horz" pos="333" userDrawn="1">
          <p15:clr>
            <a:srgbClr val="A4A3A4"/>
          </p15:clr>
        </p15:guide>
        <p15:guide id="4" orient="horz" pos="3987" userDrawn="1">
          <p15:clr>
            <a:srgbClr val="A4A3A4"/>
          </p15:clr>
        </p15:guide>
        <p15:guide id="5" pos="492" userDrawn="1">
          <p15:clr>
            <a:srgbClr val="A4A3A4"/>
          </p15:clr>
        </p15:guide>
        <p15:guide id="6" pos="7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F25"/>
    <a:srgbClr val="FFFFFF"/>
    <a:srgbClr val="CCDC94"/>
    <a:srgbClr val="97AE3A"/>
    <a:srgbClr val="ADC753"/>
    <a:srgbClr val="7B9030"/>
    <a:srgbClr val="ACBD21"/>
    <a:srgbClr val="727A16"/>
    <a:srgbClr val="CADB37"/>
    <a:srgbClr val="DBE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2"/>
        <p:guide pos="3846"/>
        <p:guide orient="horz" pos="333"/>
        <p:guide orient="horz" pos="3987"/>
        <p:guide pos="492"/>
        <p:guide pos="73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90.xml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汉仪劲楷简" panose="00020600040101010101" charset="-122"/>
              </a:rPr>
            </a:fld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汉仪劲楷简" panose="00020600040101010101" charset="-122"/>
              </a:rPr>
            </a:fld>
            <a:endParaRPr lang="zh-CN" altLang="en-US">
              <a:cs typeface="汉仪劲楷简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劲楷简" panose="00020600040101010101" charset="-122"/>
        <a:ea typeface="汉仪劲楷简" panose="00020600040101010101" charset="-122"/>
        <a:cs typeface="汉仪劲楷简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劲楷简" panose="00020600040101010101" charset="-122"/>
        <a:ea typeface="汉仪劲楷简" panose="00020600040101010101" charset="-122"/>
        <a:cs typeface="汉仪劲楷简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劲楷简" panose="00020600040101010101" charset="-122"/>
        <a:ea typeface="汉仪劲楷简" panose="00020600040101010101" charset="-122"/>
        <a:cs typeface="汉仪劲楷简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劲楷简" panose="00020600040101010101" charset="-122"/>
        <a:ea typeface="汉仪劲楷简" panose="00020600040101010101" charset="-122"/>
        <a:cs typeface="汉仪劲楷简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劲楷简" panose="00020600040101010101" charset="-122"/>
        <a:ea typeface="汉仪劲楷简" panose="00020600040101010101" charset="-122"/>
        <a:cs typeface="汉仪劲楷简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汉仪劲楷简" panose="00020600040101010101" charset="-122"/>
          <a:ea typeface="汉仪劲楷简" panose="00020600040101010101" charset="-122"/>
          <a:cs typeface="汉仪劲楷简" panose="00020600040101010101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劲楷简" panose="00020600040101010101" charset="-122"/>
          <a:ea typeface="汉仪劲楷简" panose="00020600040101010101" charset="-122"/>
          <a:cs typeface="汉仪劲楷简" panose="00020600040101010101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劲楷简" panose="00020600040101010101" charset="-122"/>
          <a:ea typeface="汉仪劲楷简" panose="00020600040101010101" charset="-122"/>
          <a:cs typeface="汉仪劲楷简" panose="00020600040101010101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劲楷简" panose="00020600040101010101" charset="-122"/>
          <a:ea typeface="汉仪劲楷简" panose="00020600040101010101" charset="-122"/>
          <a:cs typeface="汉仪劲楷简" panose="00020600040101010101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劲楷简" panose="00020600040101010101" charset="-122"/>
          <a:ea typeface="汉仪劲楷简" panose="00020600040101010101" charset="-122"/>
          <a:cs typeface="汉仪劲楷简" panose="00020600040101010101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汉仪劲楷简" panose="00020600040101010101" charset="-122"/>
          <a:ea typeface="汉仪劲楷简" panose="00020600040101010101" charset="-122"/>
          <a:cs typeface="汉仪劲楷简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image" Target="../media/image35.svg"/><Relationship Id="rId7" Type="http://schemas.openxmlformats.org/officeDocument/2006/relationships/image" Target="../media/image34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4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75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../media/image54.sv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2.xml"/><Relationship Id="rId1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3.xml"/><Relationship Id="rId2" Type="http://schemas.openxmlformats.org/officeDocument/2006/relationships/image" Target="../media/image59.svg"/><Relationship Id="rId1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4.xml"/><Relationship Id="rId2" Type="http://schemas.openxmlformats.org/officeDocument/2006/relationships/image" Target="../media/image59.svg"/><Relationship Id="rId1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6.xml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87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8.xml"/><Relationship Id="rId1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6.xml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6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7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svg"/><Relationship Id="rId7" Type="http://schemas.openxmlformats.org/officeDocument/2006/relationships/image" Target="../media/image22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71.xml"/><Relationship Id="rId12" Type="http://schemas.openxmlformats.org/officeDocument/2006/relationships/image" Target="../media/image27.svg"/><Relationship Id="rId11" Type="http://schemas.openxmlformats.org/officeDocument/2006/relationships/image" Target="../media/image26.png"/><Relationship Id="rId10" Type="http://schemas.openxmlformats.org/officeDocument/2006/relationships/image" Target="../media/image25.sv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" name="组合 18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9200" cy="10800"/>
            </a:xfrm>
            <a:prstGeom prst="rect">
              <a:avLst/>
            </a:prstGeom>
            <a:solidFill>
              <a:srgbClr val="FEC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87" y="680"/>
              <a:ext cx="18226" cy="9287"/>
            </a:xfrm>
            <a:prstGeom prst="roundRect">
              <a:avLst>
                <a:gd name="adj" fmla="val 9409"/>
              </a:avLst>
            </a:prstGeom>
            <a:solidFill>
              <a:srgbClr val="FFFD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pic>
          <p:nvPicPr>
            <p:cNvPr id="7" name="图片 6" descr="asian-1294104_12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01" y="4142"/>
              <a:ext cx="7817" cy="6353"/>
            </a:xfrm>
            <a:prstGeom prst="rect">
              <a:avLst/>
            </a:prstGeom>
            <a:effectLst>
              <a:reflection blurRad="76200" stA="40000" endA="300" endPos="3000" dir="5400000" sy="-100000" algn="bl" rotWithShape="0"/>
            </a:effectLst>
          </p:spPr>
        </p:pic>
        <p:sp>
          <p:nvSpPr>
            <p:cNvPr id="8" name="文本框 7"/>
            <p:cNvSpPr txBox="1"/>
            <p:nvPr/>
          </p:nvSpPr>
          <p:spPr>
            <a:xfrm>
              <a:off x="996" y="2944"/>
              <a:ext cx="8694" cy="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幼儿园常规管理培训</a:t>
              </a:r>
              <a:endParaRPr lang="zh-CN" altLang="en-US" sz="8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  <p:pic>
          <p:nvPicPr>
            <p:cNvPr id="15" name="图片 14" descr="sun-159392_12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52" y="865"/>
              <a:ext cx="2161" cy="2175"/>
            </a:xfrm>
            <a:prstGeom prst="rect">
              <a:avLst/>
            </a:prstGeom>
          </p:spPr>
        </p:pic>
        <p:pic>
          <p:nvPicPr>
            <p:cNvPr id="17" name="图片 16" descr="303b343132323139353bd4c6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2409" y="1833"/>
              <a:ext cx="519" cy="307"/>
            </a:xfrm>
            <a:prstGeom prst="rect">
              <a:avLst/>
            </a:prstGeom>
          </p:spPr>
        </p:pic>
        <p:pic>
          <p:nvPicPr>
            <p:cNvPr id="18" name="图片 17" descr="303b343132373539313bd4c6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353" y="2402"/>
              <a:ext cx="1440" cy="562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803910" y="5043805"/>
            <a:ext cx="3385820" cy="546735"/>
            <a:chOff x="1266" y="7943"/>
            <a:chExt cx="6420" cy="861"/>
          </a:xfrm>
        </p:grpSpPr>
        <p:sp>
          <p:nvSpPr>
            <p:cNvPr id="11" name="圆角矩形 10"/>
            <p:cNvSpPr/>
            <p:nvPr/>
          </p:nvSpPr>
          <p:spPr>
            <a:xfrm>
              <a:off x="1266" y="7943"/>
              <a:ext cx="6420" cy="861"/>
            </a:xfrm>
            <a:prstGeom prst="roundRect">
              <a:avLst>
                <a:gd name="adj" fmla="val 1324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21" y="8094"/>
              <a:ext cx="575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主讲人：牟光芹</a:t>
              </a:r>
              <a:endPara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747770" y="458470"/>
            <a:ext cx="46964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教师上课前准备：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177800" y="6050915"/>
            <a:ext cx="11844000" cy="76200"/>
          </a:xfrm>
          <a:prstGeom prst="rect">
            <a:avLst/>
          </a:prstGeom>
          <a:solidFill>
            <a:srgbClr val="849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498600" y="6005195"/>
            <a:ext cx="196850" cy="2019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204970" y="6005195"/>
            <a:ext cx="196850" cy="2019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947535" y="6005195"/>
            <a:ext cx="196850" cy="2019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9690100" y="6009640"/>
            <a:ext cx="196850" cy="2019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 rot="0">
            <a:off x="897890" y="1933575"/>
            <a:ext cx="2259965" cy="3519170"/>
            <a:chOff x="793" y="3218"/>
            <a:chExt cx="3030" cy="5065"/>
          </a:xfrm>
        </p:grpSpPr>
        <p:sp>
          <p:nvSpPr>
            <p:cNvPr id="14" name="圆角矩形标注 13"/>
            <p:cNvSpPr/>
            <p:nvPr/>
          </p:nvSpPr>
          <p:spPr>
            <a:xfrm>
              <a:off x="793" y="3218"/>
              <a:ext cx="3030" cy="5055"/>
            </a:xfrm>
            <a:prstGeom prst="wedgeRoundRectCallout">
              <a:avLst>
                <a:gd name="adj1" fmla="val -19339"/>
                <a:gd name="adj2" fmla="val 5888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495300" dist="190500" dir="2700000" sx="91000" sy="91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 rot="5400000">
              <a:off x="510" y="3621"/>
              <a:ext cx="2056" cy="1490"/>
            </a:xfrm>
            <a:custGeom>
              <a:avLst/>
              <a:gdLst>
                <a:gd name="connsiteX0" fmla="*/ 0 w 2055"/>
                <a:gd name="connsiteY0" fmla="*/ 1185 h 1185"/>
                <a:gd name="connsiteX1" fmla="*/ 1125 w 2055"/>
                <a:gd name="connsiteY1" fmla="*/ 0 h 1185"/>
                <a:gd name="connsiteX2" fmla="*/ 2055 w 2055"/>
                <a:gd name="connsiteY2" fmla="*/ 1185 h 1185"/>
                <a:gd name="connsiteX3" fmla="*/ 0 w 2055"/>
                <a:gd name="connsiteY3" fmla="*/ 1185 h 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5" h="1185">
                  <a:moveTo>
                    <a:pt x="0" y="1185"/>
                  </a:moveTo>
                  <a:cubicBezTo>
                    <a:pt x="202" y="957"/>
                    <a:pt x="714" y="0"/>
                    <a:pt x="1125" y="0"/>
                  </a:cubicBezTo>
                  <a:cubicBezTo>
                    <a:pt x="1536" y="0"/>
                    <a:pt x="1887" y="957"/>
                    <a:pt x="2055" y="1185"/>
                  </a:cubicBezTo>
                  <a:lnTo>
                    <a:pt x="0" y="1185"/>
                  </a:lnTo>
                  <a:close/>
                </a:path>
              </a:pathLst>
            </a:cu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46" y="3985"/>
              <a:ext cx="837" cy="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1</a:t>
              </a:r>
              <a:endParaRPr lang="en-US" altLang="zh-CN" sz="2800">
                <a:solidFill>
                  <a:schemeClr val="tx1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  <p:sp>
          <p:nvSpPr>
            <p:cNvPr id="20" name="圆角矩形标注 19"/>
            <p:cNvSpPr/>
            <p:nvPr/>
          </p:nvSpPr>
          <p:spPr>
            <a:xfrm flipV="1">
              <a:off x="793" y="7937"/>
              <a:ext cx="3030" cy="346"/>
            </a:xfrm>
            <a:prstGeom prst="wedgeRoundRectCallout">
              <a:avLst>
                <a:gd name="adj1" fmla="val -19339"/>
                <a:gd name="adj2" fmla="val -147634"/>
                <a:gd name="adj3" fmla="val 16667"/>
              </a:avLst>
            </a:prstGeom>
            <a:solidFill>
              <a:srgbClr val="D5E79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086485" y="3434080"/>
            <a:ext cx="18688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开窗通风：保证教室空气流通、无异味； 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 rot="0">
            <a:off x="3623310" y="1933575"/>
            <a:ext cx="2259965" cy="3507740"/>
            <a:chOff x="793" y="3218"/>
            <a:chExt cx="3030" cy="5049"/>
          </a:xfrm>
        </p:grpSpPr>
        <p:sp>
          <p:nvSpPr>
            <p:cNvPr id="55" name="圆角矩形标注 54"/>
            <p:cNvSpPr/>
            <p:nvPr/>
          </p:nvSpPr>
          <p:spPr>
            <a:xfrm>
              <a:off x="793" y="3218"/>
              <a:ext cx="3030" cy="5049"/>
            </a:xfrm>
            <a:prstGeom prst="wedgeRoundRectCallout">
              <a:avLst>
                <a:gd name="adj1" fmla="val -19339"/>
                <a:gd name="adj2" fmla="val 5888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495300" dist="190500" dir="2700000" sx="91000" sy="91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 rot="5400000">
              <a:off x="510" y="3621"/>
              <a:ext cx="2056" cy="1490"/>
            </a:xfrm>
            <a:custGeom>
              <a:avLst/>
              <a:gdLst>
                <a:gd name="connsiteX0" fmla="*/ 0 w 2055"/>
                <a:gd name="connsiteY0" fmla="*/ 1185 h 1185"/>
                <a:gd name="connsiteX1" fmla="*/ 1125 w 2055"/>
                <a:gd name="connsiteY1" fmla="*/ 0 h 1185"/>
                <a:gd name="connsiteX2" fmla="*/ 2055 w 2055"/>
                <a:gd name="connsiteY2" fmla="*/ 1185 h 1185"/>
                <a:gd name="connsiteX3" fmla="*/ 0 w 2055"/>
                <a:gd name="connsiteY3" fmla="*/ 1185 h 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5" h="1185">
                  <a:moveTo>
                    <a:pt x="0" y="1185"/>
                  </a:moveTo>
                  <a:cubicBezTo>
                    <a:pt x="202" y="957"/>
                    <a:pt x="714" y="0"/>
                    <a:pt x="1125" y="0"/>
                  </a:cubicBezTo>
                  <a:cubicBezTo>
                    <a:pt x="1536" y="0"/>
                    <a:pt x="1887" y="957"/>
                    <a:pt x="2055" y="1185"/>
                  </a:cubicBezTo>
                  <a:lnTo>
                    <a:pt x="0" y="1185"/>
                  </a:lnTo>
                  <a:close/>
                </a:path>
              </a:pathLst>
            </a:cu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046" y="3985"/>
              <a:ext cx="837" cy="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2</a:t>
              </a:r>
              <a:endParaRPr lang="en-US" altLang="zh-CN" sz="2800">
                <a:solidFill>
                  <a:schemeClr val="tx1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  <p:sp>
          <p:nvSpPr>
            <p:cNvPr id="59" name="圆角矩形标注 58"/>
            <p:cNvSpPr/>
            <p:nvPr/>
          </p:nvSpPr>
          <p:spPr>
            <a:xfrm flipV="1">
              <a:off x="793" y="7927"/>
              <a:ext cx="3030" cy="340"/>
            </a:xfrm>
            <a:prstGeom prst="wedgeRoundRectCallout">
              <a:avLst>
                <a:gd name="adj1" fmla="val -19339"/>
                <a:gd name="adj2" fmla="val -147634"/>
                <a:gd name="adj3" fmla="val 16667"/>
              </a:avLst>
            </a:prstGeom>
            <a:solidFill>
              <a:srgbClr val="D5E79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 rot="0">
            <a:off x="6348730" y="1933575"/>
            <a:ext cx="2259965" cy="3519134"/>
            <a:chOff x="793" y="3218"/>
            <a:chExt cx="3030" cy="5064"/>
          </a:xfrm>
        </p:grpSpPr>
        <p:sp>
          <p:nvSpPr>
            <p:cNvPr id="61" name="圆角矩形标注 60"/>
            <p:cNvSpPr/>
            <p:nvPr/>
          </p:nvSpPr>
          <p:spPr>
            <a:xfrm>
              <a:off x="793" y="3218"/>
              <a:ext cx="3030" cy="5064"/>
            </a:xfrm>
            <a:prstGeom prst="wedgeRoundRectCallout">
              <a:avLst>
                <a:gd name="adj1" fmla="val -19339"/>
                <a:gd name="adj2" fmla="val 5888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495300" dist="190500" dir="2700000" sx="91000" sy="91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62" name="任意多边形 61"/>
            <p:cNvSpPr/>
            <p:nvPr/>
          </p:nvSpPr>
          <p:spPr>
            <a:xfrm rot="5400000">
              <a:off x="510" y="3621"/>
              <a:ext cx="2056" cy="1490"/>
            </a:xfrm>
            <a:custGeom>
              <a:avLst/>
              <a:gdLst>
                <a:gd name="connsiteX0" fmla="*/ 0 w 2055"/>
                <a:gd name="connsiteY0" fmla="*/ 1185 h 1185"/>
                <a:gd name="connsiteX1" fmla="*/ 1125 w 2055"/>
                <a:gd name="connsiteY1" fmla="*/ 0 h 1185"/>
                <a:gd name="connsiteX2" fmla="*/ 2055 w 2055"/>
                <a:gd name="connsiteY2" fmla="*/ 1185 h 1185"/>
                <a:gd name="connsiteX3" fmla="*/ 0 w 2055"/>
                <a:gd name="connsiteY3" fmla="*/ 1185 h 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5" h="1185">
                  <a:moveTo>
                    <a:pt x="0" y="1185"/>
                  </a:moveTo>
                  <a:cubicBezTo>
                    <a:pt x="202" y="957"/>
                    <a:pt x="714" y="0"/>
                    <a:pt x="1125" y="0"/>
                  </a:cubicBezTo>
                  <a:cubicBezTo>
                    <a:pt x="1536" y="0"/>
                    <a:pt x="1887" y="957"/>
                    <a:pt x="2055" y="1185"/>
                  </a:cubicBezTo>
                  <a:lnTo>
                    <a:pt x="0" y="1185"/>
                  </a:lnTo>
                  <a:close/>
                </a:path>
              </a:pathLst>
            </a:cu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046" y="3985"/>
              <a:ext cx="837" cy="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3</a:t>
              </a:r>
              <a:endParaRPr lang="en-US" altLang="zh-CN" sz="2800">
                <a:solidFill>
                  <a:schemeClr val="tx1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  <p:sp>
          <p:nvSpPr>
            <p:cNvPr id="65" name="圆角矩形标注 64"/>
            <p:cNvSpPr/>
            <p:nvPr/>
          </p:nvSpPr>
          <p:spPr>
            <a:xfrm flipV="1">
              <a:off x="793" y="7926"/>
              <a:ext cx="3030" cy="346"/>
            </a:xfrm>
            <a:prstGeom prst="wedgeRoundRectCallout">
              <a:avLst>
                <a:gd name="adj1" fmla="val -19339"/>
                <a:gd name="adj2" fmla="val -147634"/>
                <a:gd name="adj3" fmla="val 16667"/>
              </a:avLst>
            </a:prstGeom>
            <a:solidFill>
              <a:srgbClr val="D5E79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 rot="0">
            <a:off x="9074150" y="1933575"/>
            <a:ext cx="2259965" cy="3519134"/>
            <a:chOff x="793" y="3218"/>
            <a:chExt cx="3030" cy="5064"/>
          </a:xfrm>
        </p:grpSpPr>
        <p:sp>
          <p:nvSpPr>
            <p:cNvPr id="67" name="圆角矩形标注 66"/>
            <p:cNvSpPr/>
            <p:nvPr/>
          </p:nvSpPr>
          <p:spPr>
            <a:xfrm>
              <a:off x="793" y="3218"/>
              <a:ext cx="3030" cy="5064"/>
            </a:xfrm>
            <a:prstGeom prst="wedgeRoundRectCallout">
              <a:avLst>
                <a:gd name="adj1" fmla="val -19339"/>
                <a:gd name="adj2" fmla="val 58883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495300" dist="190500" dir="2700000" sx="91000" sy="91000" algn="t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 rot="5400000">
              <a:off x="510" y="3621"/>
              <a:ext cx="2056" cy="1490"/>
            </a:xfrm>
            <a:custGeom>
              <a:avLst/>
              <a:gdLst>
                <a:gd name="connsiteX0" fmla="*/ 0 w 2055"/>
                <a:gd name="connsiteY0" fmla="*/ 1185 h 1185"/>
                <a:gd name="connsiteX1" fmla="*/ 1125 w 2055"/>
                <a:gd name="connsiteY1" fmla="*/ 0 h 1185"/>
                <a:gd name="connsiteX2" fmla="*/ 2055 w 2055"/>
                <a:gd name="connsiteY2" fmla="*/ 1185 h 1185"/>
                <a:gd name="connsiteX3" fmla="*/ 0 w 2055"/>
                <a:gd name="connsiteY3" fmla="*/ 1185 h 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5" h="1185">
                  <a:moveTo>
                    <a:pt x="0" y="1185"/>
                  </a:moveTo>
                  <a:cubicBezTo>
                    <a:pt x="202" y="957"/>
                    <a:pt x="714" y="0"/>
                    <a:pt x="1125" y="0"/>
                  </a:cubicBezTo>
                  <a:cubicBezTo>
                    <a:pt x="1536" y="0"/>
                    <a:pt x="1887" y="957"/>
                    <a:pt x="2055" y="1185"/>
                  </a:cubicBezTo>
                  <a:lnTo>
                    <a:pt x="0" y="1185"/>
                  </a:lnTo>
                  <a:close/>
                </a:path>
              </a:pathLst>
            </a:cu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046" y="3985"/>
              <a:ext cx="837" cy="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>
                  <a:solidFill>
                    <a:schemeClr val="tx1"/>
                  </a:solidFill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4</a:t>
              </a:r>
              <a:endParaRPr lang="en-US" altLang="zh-CN" sz="2800">
                <a:solidFill>
                  <a:schemeClr val="tx1"/>
                </a:solidFill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  <p:sp>
          <p:nvSpPr>
            <p:cNvPr id="71" name="圆角矩形标注 70"/>
            <p:cNvSpPr/>
            <p:nvPr/>
          </p:nvSpPr>
          <p:spPr>
            <a:xfrm flipV="1">
              <a:off x="793" y="7926"/>
              <a:ext cx="3030" cy="346"/>
            </a:xfrm>
            <a:prstGeom prst="wedgeRoundRectCallout">
              <a:avLst>
                <a:gd name="adj1" fmla="val -19339"/>
                <a:gd name="adj2" fmla="val -147634"/>
                <a:gd name="adj3" fmla="val 16667"/>
              </a:avLst>
            </a:prstGeom>
            <a:solidFill>
              <a:srgbClr val="D5E79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3800475" y="3445510"/>
            <a:ext cx="19850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班务整理</a:t>
            </a:r>
            <a:r>
              <a:rPr 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：做好必要消毒工作，各活动区域整齐有序；</a:t>
            </a: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 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43675" y="3500755"/>
            <a:ext cx="18986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写班级指示牌：区域设置牌、防疫提示牌等；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01150" y="3405505"/>
            <a:ext cx="19843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准备好温开水、淡盐水：方便幼儿口渴取水，或喉咙不舒服取用。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22" name="图片 21" descr="32303235303833303b32303235333431383bb4b0bba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340610" y="2165985"/>
            <a:ext cx="531495" cy="531495"/>
          </a:xfrm>
          <a:prstGeom prst="rect">
            <a:avLst/>
          </a:prstGeom>
        </p:spPr>
      </p:pic>
      <p:pic>
        <p:nvPicPr>
          <p:cNvPr id="4" name="图片 3" descr="343435383035343b343532353236333bcffbb6beb9f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2375" y="2016760"/>
            <a:ext cx="720000" cy="720000"/>
          </a:xfrm>
          <a:prstGeom prst="rect">
            <a:avLst/>
          </a:prstGeom>
        </p:spPr>
      </p:pic>
      <p:pic>
        <p:nvPicPr>
          <p:cNvPr id="6" name="图片 5" descr="343435333239333b333635383934353bb9a4c5c6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7965" y="2089785"/>
            <a:ext cx="540000" cy="540000"/>
          </a:xfrm>
          <a:prstGeom prst="rect">
            <a:avLst/>
          </a:prstGeom>
        </p:spPr>
      </p:pic>
      <p:pic>
        <p:nvPicPr>
          <p:cNvPr id="7" name="图片 6" descr="303b32313537353137343bcbaeb1ad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52405" y="2038985"/>
            <a:ext cx="756000" cy="7560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25583" y="448945"/>
            <a:ext cx="41408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教师晨检要求：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06780" y="1977390"/>
            <a:ext cx="2760345" cy="2584450"/>
            <a:chOff x="1060" y="3114"/>
            <a:chExt cx="4830" cy="4522"/>
          </a:xfrm>
        </p:grpSpPr>
        <p:sp>
          <p:nvSpPr>
            <p:cNvPr id="4" name="任意多边形 3"/>
            <p:cNvSpPr/>
            <p:nvPr/>
          </p:nvSpPr>
          <p:spPr>
            <a:xfrm>
              <a:off x="1060" y="5400"/>
              <a:ext cx="4831" cy="2236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4831" h="2236">
                  <a:moveTo>
                    <a:pt x="0" y="0"/>
                  </a:moveTo>
                  <a:lnTo>
                    <a:pt x="4831" y="0"/>
                  </a:lnTo>
                  <a:lnTo>
                    <a:pt x="4831" y="3"/>
                  </a:lnTo>
                  <a:cubicBezTo>
                    <a:pt x="4644" y="1098"/>
                    <a:pt x="3731" y="1946"/>
                    <a:pt x="2604" y="2032"/>
                  </a:cubicBezTo>
                  <a:lnTo>
                    <a:pt x="2585" y="2033"/>
                  </a:lnTo>
                  <a:lnTo>
                    <a:pt x="2416" y="2236"/>
                  </a:lnTo>
                  <a:lnTo>
                    <a:pt x="2247" y="2033"/>
                  </a:lnTo>
                  <a:lnTo>
                    <a:pt x="2227" y="2032"/>
                  </a:lnTo>
                  <a:cubicBezTo>
                    <a:pt x="1100" y="1946"/>
                    <a:pt x="187" y="1098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477" y="3114"/>
              <a:ext cx="4013" cy="4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98500" dist="114300" sx="90000" sy="90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87875" y="1977390"/>
            <a:ext cx="2760345" cy="2584450"/>
            <a:chOff x="7225" y="3114"/>
            <a:chExt cx="4830" cy="4522"/>
          </a:xfrm>
        </p:grpSpPr>
        <p:sp>
          <p:nvSpPr>
            <p:cNvPr id="7" name="任意多边形 6"/>
            <p:cNvSpPr/>
            <p:nvPr/>
          </p:nvSpPr>
          <p:spPr>
            <a:xfrm>
              <a:off x="7225" y="5400"/>
              <a:ext cx="4831" cy="2236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4831" h="2236">
                  <a:moveTo>
                    <a:pt x="0" y="0"/>
                  </a:moveTo>
                  <a:lnTo>
                    <a:pt x="4831" y="0"/>
                  </a:lnTo>
                  <a:lnTo>
                    <a:pt x="4831" y="3"/>
                  </a:lnTo>
                  <a:cubicBezTo>
                    <a:pt x="4644" y="1098"/>
                    <a:pt x="3731" y="1946"/>
                    <a:pt x="2604" y="2032"/>
                  </a:cubicBezTo>
                  <a:lnTo>
                    <a:pt x="2585" y="2033"/>
                  </a:lnTo>
                  <a:lnTo>
                    <a:pt x="2416" y="2236"/>
                  </a:lnTo>
                  <a:lnTo>
                    <a:pt x="2247" y="2033"/>
                  </a:lnTo>
                  <a:lnTo>
                    <a:pt x="2227" y="2032"/>
                  </a:lnTo>
                  <a:cubicBezTo>
                    <a:pt x="1100" y="1946"/>
                    <a:pt x="187" y="1098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8C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7637" y="3114"/>
              <a:ext cx="4013" cy="4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98500" dist="114300" sx="90000" sy="90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348345" y="1977390"/>
            <a:ext cx="2760345" cy="2584450"/>
            <a:chOff x="13389" y="3114"/>
            <a:chExt cx="4830" cy="4522"/>
          </a:xfrm>
        </p:grpSpPr>
        <p:sp>
          <p:nvSpPr>
            <p:cNvPr id="8" name="任意多边形 7"/>
            <p:cNvSpPr/>
            <p:nvPr/>
          </p:nvSpPr>
          <p:spPr>
            <a:xfrm>
              <a:off x="13389" y="5400"/>
              <a:ext cx="4831" cy="2236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4831" h="2236">
                  <a:moveTo>
                    <a:pt x="0" y="0"/>
                  </a:moveTo>
                  <a:lnTo>
                    <a:pt x="4831" y="0"/>
                  </a:lnTo>
                  <a:lnTo>
                    <a:pt x="4831" y="3"/>
                  </a:lnTo>
                  <a:cubicBezTo>
                    <a:pt x="4644" y="1098"/>
                    <a:pt x="3731" y="1946"/>
                    <a:pt x="2604" y="2032"/>
                  </a:cubicBezTo>
                  <a:lnTo>
                    <a:pt x="2585" y="2033"/>
                  </a:lnTo>
                  <a:lnTo>
                    <a:pt x="2416" y="2236"/>
                  </a:lnTo>
                  <a:lnTo>
                    <a:pt x="2247" y="2033"/>
                  </a:lnTo>
                  <a:lnTo>
                    <a:pt x="2227" y="2032"/>
                  </a:lnTo>
                  <a:cubicBezTo>
                    <a:pt x="1100" y="1946"/>
                    <a:pt x="187" y="1098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08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3797" y="3114"/>
              <a:ext cx="4013" cy="4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98500" dist="114300" sx="90000" sy="90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537970" y="2656205"/>
            <a:ext cx="146177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6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一问</a:t>
            </a:r>
            <a:endParaRPr lang="zh-CN" altLang="en-US" sz="46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14315" y="2656205"/>
            <a:ext cx="142049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6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二看</a:t>
            </a:r>
            <a:endParaRPr lang="zh-CN" altLang="en-US" sz="46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23985" y="2656205"/>
            <a:ext cx="150495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6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三摸</a:t>
            </a:r>
            <a:endParaRPr lang="zh-CN" altLang="en-US" sz="46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4060" y="4745990"/>
            <a:ext cx="300926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仔细询问家长昨晚幼儿在家的情况，有无不舒服、患病等异常情况，如有则记录在晨检本上。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591685" y="4618990"/>
            <a:ext cx="3009265" cy="1751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仔细观察幼儿的精神、面色、皮肤、嘴唇，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衣着是否整洁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,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有无精神状态不好，身上有无出疹等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,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手指甲和双手是否卫生，有否带危险品入园。</a:t>
            </a:r>
            <a:endParaRPr lang="en-US" altLang="zh-CN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36940" y="4785360"/>
            <a:ext cx="300926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摸摸幼儿有否发热，扁桃体有无发红或肿大，淋巴结是否有肿大，手部温度是否过高或过低等。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44950" y="458470"/>
            <a:ext cx="41021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幼儿签到要求：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rot="0">
            <a:off x="1536700" y="2044065"/>
            <a:ext cx="4134485" cy="4247515"/>
            <a:chOff x="793" y="2605"/>
            <a:chExt cx="4888" cy="6008"/>
          </a:xfrm>
        </p:grpSpPr>
        <p:sp>
          <p:nvSpPr>
            <p:cNvPr id="4" name="圆角矩形 3"/>
            <p:cNvSpPr/>
            <p:nvPr/>
          </p:nvSpPr>
          <p:spPr>
            <a:xfrm>
              <a:off x="793" y="2617"/>
              <a:ext cx="4535" cy="5987"/>
            </a:xfrm>
            <a:prstGeom prst="roundRect">
              <a:avLst>
                <a:gd name="adj" fmla="val 1033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rot="5400000">
              <a:off x="1389" y="4321"/>
              <a:ext cx="6009" cy="2577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6009" h="2577">
                  <a:moveTo>
                    <a:pt x="3081" y="0"/>
                  </a:moveTo>
                  <a:lnTo>
                    <a:pt x="3289" y="309"/>
                  </a:lnTo>
                  <a:lnTo>
                    <a:pt x="5631" y="309"/>
                  </a:lnTo>
                  <a:cubicBezTo>
                    <a:pt x="5840" y="309"/>
                    <a:pt x="6009" y="478"/>
                    <a:pt x="6009" y="687"/>
                  </a:cubicBezTo>
                  <a:lnTo>
                    <a:pt x="6009" y="2577"/>
                  </a:lnTo>
                  <a:lnTo>
                    <a:pt x="0" y="2577"/>
                  </a:lnTo>
                  <a:lnTo>
                    <a:pt x="0" y="687"/>
                  </a:lnTo>
                  <a:cubicBezTo>
                    <a:pt x="0" y="478"/>
                    <a:pt x="169" y="309"/>
                    <a:pt x="378" y="309"/>
                  </a:cubicBezTo>
                  <a:lnTo>
                    <a:pt x="2872" y="309"/>
                  </a:lnTo>
                  <a:lnTo>
                    <a:pt x="3081" y="0"/>
                  </a:lnTo>
                  <a:close/>
                </a:path>
              </a:pathLst>
            </a:custGeom>
            <a:solidFill>
              <a:srgbClr val="C9D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>
            <a:off x="1789430" y="2303145"/>
            <a:ext cx="3329940" cy="3910965"/>
          </a:xfrm>
          <a:prstGeom prst="roundRect">
            <a:avLst>
              <a:gd name="adj" fmla="val 7612"/>
            </a:avLst>
          </a:prstGeom>
          <a:solidFill>
            <a:schemeClr val="bg1"/>
          </a:solidFill>
          <a:ln>
            <a:noFill/>
          </a:ln>
          <a:effectLst>
            <a:outerShdw blurRad="876300" dist="457200" dir="21540000" sx="92000" sy="9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 rot="0">
            <a:off x="6486525" y="2044065"/>
            <a:ext cx="4134485" cy="4247515"/>
            <a:chOff x="793" y="2605"/>
            <a:chExt cx="4888" cy="6008"/>
          </a:xfrm>
        </p:grpSpPr>
        <p:sp>
          <p:nvSpPr>
            <p:cNvPr id="14" name="圆角矩形 13"/>
            <p:cNvSpPr/>
            <p:nvPr/>
          </p:nvSpPr>
          <p:spPr>
            <a:xfrm>
              <a:off x="793" y="2617"/>
              <a:ext cx="4535" cy="5987"/>
            </a:xfrm>
            <a:prstGeom prst="roundRect">
              <a:avLst>
                <a:gd name="adj" fmla="val 1033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5400000">
              <a:off x="1389" y="4321"/>
              <a:ext cx="6009" cy="2577"/>
            </a:xfrm>
            <a:custGeom>
              <a:avLst/>
              <a:gdLst>
                <a:gd name="adj" fmla="val 50000"/>
                <a:gd name="a" fmla="pin 0 adj 100000"/>
                <a:gd name="x1" fmla="*/ w a 200000"/>
                <a:gd name="x2" fmla="*/ w a 100000"/>
                <a:gd name="x3" fmla="+- x1 wd2 0"/>
              </a:gdLst>
              <a:ahLst/>
              <a:cxnLst>
                <a:cxn ang="3">
                  <a:pos x="x2" y="t"/>
                </a:cxn>
                <a:cxn ang="cd2">
                  <a:pos x="x1" y="vc"/>
                </a:cxn>
                <a:cxn ang="cd4">
                  <a:pos x="l" y="b"/>
                </a:cxn>
                <a:cxn ang="cd4">
                  <a:pos x="x2" y="b"/>
                </a:cxn>
                <a:cxn ang="cd4">
                  <a:pos x="r" y="b"/>
                </a:cxn>
                <a:cxn ang="0">
                  <a:pos x="x3" y="vc"/>
                </a:cxn>
              </a:cxnLst>
              <a:rect l="l" t="t" r="r" b="b"/>
              <a:pathLst>
                <a:path w="6009" h="2577">
                  <a:moveTo>
                    <a:pt x="3081" y="0"/>
                  </a:moveTo>
                  <a:lnTo>
                    <a:pt x="3289" y="309"/>
                  </a:lnTo>
                  <a:lnTo>
                    <a:pt x="5631" y="309"/>
                  </a:lnTo>
                  <a:cubicBezTo>
                    <a:pt x="5840" y="309"/>
                    <a:pt x="6009" y="478"/>
                    <a:pt x="6009" y="687"/>
                  </a:cubicBezTo>
                  <a:lnTo>
                    <a:pt x="6009" y="2577"/>
                  </a:lnTo>
                  <a:lnTo>
                    <a:pt x="0" y="2577"/>
                  </a:lnTo>
                  <a:lnTo>
                    <a:pt x="0" y="687"/>
                  </a:lnTo>
                  <a:cubicBezTo>
                    <a:pt x="0" y="478"/>
                    <a:pt x="169" y="309"/>
                    <a:pt x="378" y="309"/>
                  </a:cubicBezTo>
                  <a:lnTo>
                    <a:pt x="2872" y="309"/>
                  </a:lnTo>
                  <a:lnTo>
                    <a:pt x="3081" y="0"/>
                  </a:lnTo>
                  <a:close/>
                </a:path>
              </a:pathLst>
            </a:custGeom>
            <a:solidFill>
              <a:srgbClr val="C9DA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6718935" y="2303145"/>
            <a:ext cx="3329940" cy="3910965"/>
          </a:xfrm>
          <a:prstGeom prst="roundRect">
            <a:avLst>
              <a:gd name="adj" fmla="val 7612"/>
            </a:avLst>
          </a:prstGeom>
          <a:solidFill>
            <a:schemeClr val="bg1"/>
          </a:solidFill>
          <a:ln>
            <a:noFill/>
          </a:ln>
          <a:effectLst>
            <a:outerShdw blurRad="876300" dist="457200" dir="21540000" sx="92000" sy="9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146300" y="3161665"/>
            <a:ext cx="20072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038975" y="3161665"/>
            <a:ext cx="20072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946900" y="2644775"/>
            <a:ext cx="288480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对幼儿的要求</a:t>
            </a:r>
            <a:r>
              <a: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:</a:t>
            </a:r>
            <a:endParaRPr lang="en-US" altLang="zh-CN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endParaRPr lang="en-US" altLang="zh-CN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endParaRPr lang="en-US" altLang="zh-CN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marL="162560" indent="-162560">
              <a:buClr>
                <a:srgbClr val="000000"/>
              </a:buClr>
              <a:buFont typeface="汉仪劲楷简" panose="00020600040101010101" charset="-122"/>
              <a:buChar char="•"/>
            </a:pPr>
            <a:r>
              <a:rPr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按要求</a:t>
            </a:r>
            <a:r>
              <a:rPr 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，正确</a:t>
            </a:r>
            <a:r>
              <a:rPr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签到</a:t>
            </a:r>
            <a:endParaRPr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marL="162560" indent="-162560">
              <a:buClr>
                <a:srgbClr val="000000"/>
              </a:buClr>
              <a:buFont typeface="汉仪劲楷简" panose="00020600040101010101" charset="-122"/>
              <a:buChar char="•"/>
            </a:pPr>
            <a:endParaRPr lang="en-US" altLang="zh-CN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marL="162560" indent="-162560">
              <a:buClr>
                <a:srgbClr val="000000"/>
              </a:buClr>
              <a:buFont typeface="汉仪劲楷简" panose="00020600040101010101" charset="-122"/>
              <a:buChar char="•"/>
            </a:pPr>
            <a:r>
              <a:rPr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签到完毕按要求将</a:t>
            </a:r>
            <a:r>
              <a:rPr 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签到卡</a:t>
            </a:r>
            <a:r>
              <a:rPr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放回原处</a:t>
            </a:r>
            <a:endParaRPr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marL="285750" indent="-285750"/>
            <a:endParaRPr lang="en-US" altLang="zh-CN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964055" y="2644775"/>
            <a:ext cx="288480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对教师的要求</a:t>
            </a:r>
            <a:r>
              <a: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:</a:t>
            </a:r>
            <a:endParaRPr lang="en-US" altLang="zh-CN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endParaRPr lang="en-US" altLang="zh-CN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endParaRPr lang="en-US" altLang="zh-CN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marL="162560" indent="-162560">
              <a:buClr>
                <a:srgbClr val="000000"/>
              </a:buClr>
              <a:buFont typeface="汉仪劲楷简" panose="00020600040101010101" charset="-122"/>
              <a:buChar char="•"/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每天都要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提醒幼儿按要求签到</a:t>
            </a:r>
            <a:endParaRPr lang="en-US" altLang="zh-CN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marL="162560" indent="-162560">
              <a:buClr>
                <a:srgbClr val="000000"/>
              </a:buClr>
              <a:buFont typeface="汉仪劲楷简" panose="00020600040101010101" charset="-122"/>
              <a:buChar char="•"/>
            </a:pPr>
            <a:endParaRPr lang="en-US" altLang="zh-CN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marL="162560" indent="-162560">
              <a:buClr>
                <a:srgbClr val="000000"/>
              </a:buClr>
              <a:buFont typeface="汉仪劲楷简" panose="00020600040101010101" charset="-122"/>
              <a:buChar char="•"/>
            </a:pP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小班老师</a:t>
            </a: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要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协助孩子签到</a:t>
            </a:r>
            <a:endParaRPr lang="en-US" altLang="zh-CN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marL="285750" indent="-285750"/>
            <a:endParaRPr lang="en-US" altLang="zh-CN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428875" y="4944110"/>
            <a:ext cx="603250" cy="127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图片 7" descr="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5890" y="4791075"/>
            <a:ext cx="666115" cy="14147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43605" y="448945"/>
            <a:ext cx="5304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教师晨间活动要求：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2460" y="2830830"/>
            <a:ext cx="3490595" cy="1947545"/>
          </a:xfrm>
          <a:prstGeom prst="rect">
            <a:avLst/>
          </a:prstGeom>
          <a:solidFill>
            <a:srgbClr val="CCD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137920" y="1955165"/>
            <a:ext cx="2656205" cy="4373245"/>
          </a:xfrm>
          <a:prstGeom prst="roundRect">
            <a:avLst>
              <a:gd name="adj" fmla="val 10279"/>
            </a:avLst>
          </a:prstGeom>
          <a:solidFill>
            <a:schemeClr val="bg1"/>
          </a:solidFill>
          <a:ln w="41275" cmpd="thickThin">
            <a:solidFill>
              <a:srgbClr val="A8C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rot="0">
            <a:off x="2084705" y="2475865"/>
            <a:ext cx="737870" cy="737870"/>
            <a:chOff x="3283" y="3599"/>
            <a:chExt cx="1162" cy="1162"/>
          </a:xfrm>
        </p:grpSpPr>
        <p:sp>
          <p:nvSpPr>
            <p:cNvPr id="9" name="椭圆 8"/>
            <p:cNvSpPr/>
            <p:nvPr/>
          </p:nvSpPr>
          <p:spPr>
            <a:xfrm>
              <a:off x="3283" y="3599"/>
              <a:ext cx="1163" cy="1163"/>
            </a:xfrm>
            <a:prstGeom prst="ellipse">
              <a:avLst/>
            </a:prstGeom>
            <a:solidFill>
              <a:srgbClr val="F4F8D8"/>
            </a:solidFill>
            <a:ln>
              <a:solidFill>
                <a:srgbClr val="BED072"/>
              </a:solidFill>
            </a:ln>
            <a:effectLst>
              <a:outerShdw blurRad="431800" dist="165100" sx="68000" sy="68000" algn="ctr" rotWithShape="0">
                <a:srgbClr val="4D5B15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87" y="3810"/>
              <a:ext cx="8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01</a:t>
              </a:r>
              <a:endPara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355465" y="2830830"/>
            <a:ext cx="3490595" cy="1947545"/>
          </a:xfrm>
          <a:prstGeom prst="rect">
            <a:avLst/>
          </a:prstGeom>
          <a:solidFill>
            <a:srgbClr val="CCD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860925" y="1955165"/>
            <a:ext cx="2656205" cy="4373245"/>
          </a:xfrm>
          <a:prstGeom prst="roundRect">
            <a:avLst>
              <a:gd name="adj" fmla="val 10279"/>
            </a:avLst>
          </a:prstGeom>
          <a:solidFill>
            <a:schemeClr val="bg1"/>
          </a:solidFill>
          <a:ln w="41275" cmpd="thickThin">
            <a:solidFill>
              <a:srgbClr val="A8C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0">
            <a:off x="5807710" y="2475865"/>
            <a:ext cx="738505" cy="738505"/>
            <a:chOff x="3283" y="3599"/>
            <a:chExt cx="1163" cy="1163"/>
          </a:xfrm>
        </p:grpSpPr>
        <p:sp>
          <p:nvSpPr>
            <p:cNvPr id="19" name="椭圆 18"/>
            <p:cNvSpPr/>
            <p:nvPr/>
          </p:nvSpPr>
          <p:spPr>
            <a:xfrm>
              <a:off x="3283" y="3599"/>
              <a:ext cx="1163" cy="1163"/>
            </a:xfrm>
            <a:prstGeom prst="ellipse">
              <a:avLst/>
            </a:prstGeom>
            <a:solidFill>
              <a:srgbClr val="F4F8D8"/>
            </a:solidFill>
            <a:ln>
              <a:solidFill>
                <a:srgbClr val="BED072"/>
              </a:solidFill>
            </a:ln>
            <a:effectLst>
              <a:outerShdw blurRad="431800" dist="165100" sx="68000" sy="68000" algn="ctr" rotWithShape="0">
                <a:srgbClr val="4D5B15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87" y="3810"/>
              <a:ext cx="8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02</a:t>
              </a:r>
              <a:endPara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078470" y="2830830"/>
            <a:ext cx="3490595" cy="1947545"/>
          </a:xfrm>
          <a:prstGeom prst="rect">
            <a:avLst/>
          </a:prstGeom>
          <a:solidFill>
            <a:srgbClr val="CCD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583930" y="1955165"/>
            <a:ext cx="2656205" cy="4373245"/>
          </a:xfrm>
          <a:prstGeom prst="roundRect">
            <a:avLst>
              <a:gd name="adj" fmla="val 10279"/>
            </a:avLst>
          </a:prstGeom>
          <a:solidFill>
            <a:schemeClr val="bg1"/>
          </a:solidFill>
          <a:ln w="41275" cmpd="thickThin">
            <a:solidFill>
              <a:srgbClr val="A8C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0">
            <a:off x="9530715" y="2475865"/>
            <a:ext cx="738505" cy="738505"/>
            <a:chOff x="3283" y="3599"/>
            <a:chExt cx="1163" cy="1163"/>
          </a:xfrm>
        </p:grpSpPr>
        <p:sp>
          <p:nvSpPr>
            <p:cNvPr id="26" name="椭圆 25"/>
            <p:cNvSpPr/>
            <p:nvPr/>
          </p:nvSpPr>
          <p:spPr>
            <a:xfrm>
              <a:off x="3283" y="3599"/>
              <a:ext cx="1163" cy="1163"/>
            </a:xfrm>
            <a:prstGeom prst="ellipse">
              <a:avLst/>
            </a:prstGeom>
            <a:solidFill>
              <a:srgbClr val="F4F8D8"/>
            </a:solidFill>
            <a:ln>
              <a:solidFill>
                <a:srgbClr val="BED072"/>
              </a:solidFill>
            </a:ln>
            <a:effectLst>
              <a:outerShdw blurRad="431800" dist="165100" sx="68000" sy="68000" algn="ctr" rotWithShape="0">
                <a:srgbClr val="4D5B15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87" y="3810"/>
              <a:ext cx="8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03</a:t>
              </a:r>
              <a:endPara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428750" y="4142740"/>
            <a:ext cx="20497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教师与孩子互相问好、打招呼，可以说早上好，也可以夸奖：今天真精神！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66360" y="4142740"/>
            <a:ext cx="20955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教师按晨间活动表组织幼儿进行晨间活动晨间活动，包括游戏或体育锻炼。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37625" y="4142740"/>
            <a:ext cx="20497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教师有序安排晨间活动：早期阅读、晨间谈话、手指游戏、英语对话等。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31" name="图片 30" descr="32303236373539343b32303237373837393bcbd1cbf7b7c5b4f3beb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252345" y="3480435"/>
            <a:ext cx="396000" cy="396000"/>
          </a:xfrm>
          <a:prstGeom prst="rect">
            <a:avLst/>
          </a:prstGeom>
        </p:spPr>
      </p:pic>
      <p:pic>
        <p:nvPicPr>
          <p:cNvPr id="34" name="图片 33" descr="32303236333539373b32303236353137323bc8cbd4b1cbd1cbf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5030" y="3480435"/>
            <a:ext cx="468000" cy="468000"/>
          </a:xfrm>
          <a:prstGeom prst="rect">
            <a:avLst/>
          </a:prstGeom>
        </p:spPr>
      </p:pic>
      <p:pic>
        <p:nvPicPr>
          <p:cNvPr id="36" name="图片 35" descr="32303236373535373b32303238383332343bcbd1cbf7b7c5b4f3beb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9470" y="3438525"/>
            <a:ext cx="396000" cy="3960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434398" y="439420"/>
            <a:ext cx="53232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幼儿晨间活动要求：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2460" y="2830830"/>
            <a:ext cx="3490595" cy="1947545"/>
          </a:xfrm>
          <a:prstGeom prst="rect">
            <a:avLst/>
          </a:prstGeom>
          <a:solidFill>
            <a:srgbClr val="CCD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137920" y="1955165"/>
            <a:ext cx="2656205" cy="4373245"/>
          </a:xfrm>
          <a:prstGeom prst="roundRect">
            <a:avLst>
              <a:gd name="adj" fmla="val 10279"/>
            </a:avLst>
          </a:prstGeom>
          <a:solidFill>
            <a:schemeClr val="bg1"/>
          </a:solidFill>
          <a:ln w="41275" cmpd="thickThin">
            <a:solidFill>
              <a:srgbClr val="A8C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rot="0">
            <a:off x="2084705" y="2367915"/>
            <a:ext cx="737870" cy="737870"/>
            <a:chOff x="3283" y="3599"/>
            <a:chExt cx="1162" cy="1162"/>
          </a:xfrm>
        </p:grpSpPr>
        <p:sp>
          <p:nvSpPr>
            <p:cNvPr id="9" name="椭圆 8"/>
            <p:cNvSpPr/>
            <p:nvPr/>
          </p:nvSpPr>
          <p:spPr>
            <a:xfrm>
              <a:off x="3283" y="3599"/>
              <a:ext cx="1163" cy="1163"/>
            </a:xfrm>
            <a:prstGeom prst="ellipse">
              <a:avLst/>
            </a:prstGeom>
            <a:solidFill>
              <a:srgbClr val="F4F8D8"/>
            </a:solidFill>
            <a:ln>
              <a:solidFill>
                <a:srgbClr val="BED072"/>
              </a:solidFill>
            </a:ln>
            <a:effectLst>
              <a:outerShdw blurRad="431800" dist="165100" sx="68000" sy="68000" algn="ctr" rotWithShape="0">
                <a:srgbClr val="4D5B15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487" y="3810"/>
              <a:ext cx="8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01</a:t>
              </a:r>
              <a:endPara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355465" y="2830830"/>
            <a:ext cx="3490595" cy="1947545"/>
          </a:xfrm>
          <a:prstGeom prst="rect">
            <a:avLst/>
          </a:prstGeom>
          <a:solidFill>
            <a:srgbClr val="CCD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860925" y="1955165"/>
            <a:ext cx="2656205" cy="4373245"/>
          </a:xfrm>
          <a:prstGeom prst="roundRect">
            <a:avLst>
              <a:gd name="adj" fmla="val 10279"/>
            </a:avLst>
          </a:prstGeom>
          <a:solidFill>
            <a:schemeClr val="bg1"/>
          </a:solidFill>
          <a:ln w="41275" cmpd="thickThin">
            <a:solidFill>
              <a:srgbClr val="A8C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 rot="0">
            <a:off x="5807710" y="2367915"/>
            <a:ext cx="738505" cy="738505"/>
            <a:chOff x="3283" y="3599"/>
            <a:chExt cx="1163" cy="1163"/>
          </a:xfrm>
        </p:grpSpPr>
        <p:sp>
          <p:nvSpPr>
            <p:cNvPr id="19" name="椭圆 18"/>
            <p:cNvSpPr/>
            <p:nvPr/>
          </p:nvSpPr>
          <p:spPr>
            <a:xfrm>
              <a:off x="3283" y="3599"/>
              <a:ext cx="1163" cy="1163"/>
            </a:xfrm>
            <a:prstGeom prst="ellipse">
              <a:avLst/>
            </a:prstGeom>
            <a:solidFill>
              <a:srgbClr val="F4F8D8"/>
            </a:solidFill>
            <a:ln>
              <a:solidFill>
                <a:srgbClr val="BED072"/>
              </a:solidFill>
            </a:ln>
            <a:effectLst>
              <a:outerShdw blurRad="431800" dist="165100" sx="68000" sy="68000" algn="ctr" rotWithShape="0">
                <a:srgbClr val="4D5B15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87" y="3810"/>
              <a:ext cx="8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02</a:t>
              </a:r>
              <a:endPara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078470" y="2830830"/>
            <a:ext cx="3490595" cy="1947545"/>
          </a:xfrm>
          <a:prstGeom prst="rect">
            <a:avLst/>
          </a:prstGeom>
          <a:solidFill>
            <a:srgbClr val="CCD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583930" y="1955165"/>
            <a:ext cx="2656205" cy="4373245"/>
          </a:xfrm>
          <a:prstGeom prst="roundRect">
            <a:avLst>
              <a:gd name="adj" fmla="val 10279"/>
            </a:avLst>
          </a:prstGeom>
          <a:solidFill>
            <a:schemeClr val="bg1"/>
          </a:solidFill>
          <a:ln w="41275" cmpd="thickThin">
            <a:solidFill>
              <a:srgbClr val="A8C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0">
            <a:off x="9530715" y="2367915"/>
            <a:ext cx="738505" cy="738505"/>
            <a:chOff x="3283" y="3599"/>
            <a:chExt cx="1163" cy="1163"/>
          </a:xfrm>
        </p:grpSpPr>
        <p:sp>
          <p:nvSpPr>
            <p:cNvPr id="26" name="椭圆 25"/>
            <p:cNvSpPr/>
            <p:nvPr/>
          </p:nvSpPr>
          <p:spPr>
            <a:xfrm>
              <a:off x="3283" y="3599"/>
              <a:ext cx="1163" cy="1163"/>
            </a:xfrm>
            <a:prstGeom prst="ellipse">
              <a:avLst/>
            </a:prstGeom>
            <a:solidFill>
              <a:srgbClr val="F4F8D8"/>
            </a:solidFill>
            <a:ln>
              <a:solidFill>
                <a:srgbClr val="BED072"/>
              </a:solidFill>
            </a:ln>
            <a:effectLst>
              <a:outerShdw blurRad="431800" dist="165100" sx="68000" sy="68000" algn="ctr" rotWithShape="0">
                <a:srgbClr val="4D5B15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87" y="3810"/>
              <a:ext cx="88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03</a:t>
              </a:r>
              <a:endPara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428750" y="3549015"/>
            <a:ext cx="20497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快乐地与老师进行问好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66360" y="3549015"/>
            <a:ext cx="2095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按老师的引导诵读提示板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37625" y="3549015"/>
            <a:ext cx="20497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愉快地参与晨间活动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948180" y="4447540"/>
            <a:ext cx="899160" cy="17633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742940" y="4377055"/>
            <a:ext cx="941070" cy="18338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0715" y="4447540"/>
            <a:ext cx="1138555" cy="172783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055110" y="458470"/>
            <a:ext cx="40817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幼儿生活指导：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19550" y="1952625"/>
            <a:ext cx="4152900" cy="4152900"/>
            <a:chOff x="6330" y="1196"/>
            <a:chExt cx="6540" cy="6540"/>
          </a:xfrm>
        </p:grpSpPr>
        <p:sp>
          <p:nvSpPr>
            <p:cNvPr id="6" name="椭圆 5"/>
            <p:cNvSpPr/>
            <p:nvPr/>
          </p:nvSpPr>
          <p:spPr>
            <a:xfrm>
              <a:off x="8193" y="3059"/>
              <a:ext cx="2815" cy="2815"/>
            </a:xfrm>
            <a:prstGeom prst="ellipse">
              <a:avLst/>
            </a:prstGeom>
            <a:solidFill>
              <a:srgbClr val="CCD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7344" y="2210"/>
              <a:ext cx="4513" cy="4513"/>
            </a:xfrm>
            <a:prstGeom prst="ellipse">
              <a:avLst/>
            </a:prstGeom>
            <a:noFill/>
            <a:ln>
              <a:solidFill>
                <a:srgbClr val="97AE3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DC9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330" y="1196"/>
              <a:ext cx="6540" cy="6540"/>
            </a:xfrm>
            <a:prstGeom prst="ellipse">
              <a:avLst/>
            </a:prstGeom>
            <a:noFill/>
            <a:ln>
              <a:solidFill>
                <a:srgbClr val="97AE3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CDC9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891540" y="2277745"/>
            <a:ext cx="3951605" cy="10674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32460" y="3726180"/>
            <a:ext cx="3902075" cy="10674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91540" y="5174615"/>
            <a:ext cx="3951605" cy="10674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7393305" y="2277745"/>
            <a:ext cx="3951605" cy="10674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692390" y="3726180"/>
            <a:ext cx="3902075" cy="10674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7326630" y="5174615"/>
            <a:ext cx="3951605" cy="10674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3235" y="2364740"/>
            <a:ext cx="609600" cy="7715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50" y="3816985"/>
            <a:ext cx="609600" cy="7715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545" y="5288280"/>
            <a:ext cx="609600" cy="7715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830" y="2372995"/>
            <a:ext cx="609600" cy="7715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420" y="3846195"/>
            <a:ext cx="609600" cy="7715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6175" y="5280660"/>
            <a:ext cx="609600" cy="77152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054100" y="2427605"/>
            <a:ext cx="3239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指导幼儿进行正确盥洗的方法，如七步洗手法。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44575" y="5273675"/>
            <a:ext cx="3298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允许幼儿按需要随时大小便。饭前、外出、入睡前提醒幼儿上厕所。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80415" y="3914140"/>
            <a:ext cx="3239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提醒幼儿手脏洗手，并节约节约用水。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963535" y="2427605"/>
            <a:ext cx="3239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幼儿入厕，要观察并给予必要帮助，同时教育正确如厕方法。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220710" y="3905885"/>
            <a:ext cx="3239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盥洗后及时清洗厕所、水池，消毒毛巾。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963535" y="5375910"/>
            <a:ext cx="3239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保持地面干爽、防滑，有水及时清理。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34" name="图片 33" descr="32303238393931313b32303238393930333bcfb4cad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48325" y="3448050"/>
            <a:ext cx="914400" cy="91440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任意多边形 37"/>
          <p:cNvSpPr/>
          <p:nvPr/>
        </p:nvSpPr>
        <p:spPr>
          <a:xfrm flipV="1">
            <a:off x="2572385" y="5869940"/>
            <a:ext cx="1980565" cy="200660"/>
          </a:xfrm>
          <a:custGeom>
            <a:avLst/>
            <a:gdLst>
              <a:gd name="connisteX0" fmla="*/ 0 w 1167765"/>
              <a:gd name="connsiteY0" fmla="*/ 319405 h 319405"/>
              <a:gd name="connisteX1" fmla="*/ 184150 w 1167765"/>
              <a:gd name="connsiteY1" fmla="*/ 0 h 319405"/>
              <a:gd name="connisteX2" fmla="*/ 1167765 w 1167765"/>
              <a:gd name="connsiteY2" fmla="*/ 0 h 319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167765" h="319405">
                <a:moveTo>
                  <a:pt x="0" y="319405"/>
                </a:moveTo>
                <a:lnTo>
                  <a:pt x="184150" y="0"/>
                </a:lnTo>
                <a:lnTo>
                  <a:pt x="1167765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3569970" y="4914265"/>
            <a:ext cx="1073150" cy="284480"/>
          </a:xfrm>
          <a:custGeom>
            <a:avLst/>
            <a:gdLst>
              <a:gd name="connisteX0" fmla="*/ 0 w 1167765"/>
              <a:gd name="connsiteY0" fmla="*/ 319405 h 319405"/>
              <a:gd name="connisteX1" fmla="*/ 184150 w 1167765"/>
              <a:gd name="connsiteY1" fmla="*/ 0 h 319405"/>
              <a:gd name="connisteX2" fmla="*/ 1167765 w 1167765"/>
              <a:gd name="connsiteY2" fmla="*/ 0 h 319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167765" h="319405">
                <a:moveTo>
                  <a:pt x="0" y="319405"/>
                </a:moveTo>
                <a:lnTo>
                  <a:pt x="184150" y="0"/>
                </a:lnTo>
                <a:lnTo>
                  <a:pt x="1167765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4025265" y="3958590"/>
            <a:ext cx="697865" cy="284480"/>
          </a:xfrm>
          <a:custGeom>
            <a:avLst/>
            <a:gdLst>
              <a:gd name="connisteX0" fmla="*/ 0 w 1167765"/>
              <a:gd name="connsiteY0" fmla="*/ 319405 h 319405"/>
              <a:gd name="connisteX1" fmla="*/ 184150 w 1167765"/>
              <a:gd name="connsiteY1" fmla="*/ 0 h 319405"/>
              <a:gd name="connisteX2" fmla="*/ 1167765 w 1167765"/>
              <a:gd name="connsiteY2" fmla="*/ 0 h 319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167765" h="319405">
                <a:moveTo>
                  <a:pt x="0" y="319405"/>
                </a:moveTo>
                <a:lnTo>
                  <a:pt x="184150" y="0"/>
                </a:lnTo>
                <a:lnTo>
                  <a:pt x="1167765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3944620" y="2933700"/>
            <a:ext cx="697865" cy="284480"/>
          </a:xfrm>
          <a:custGeom>
            <a:avLst/>
            <a:gdLst>
              <a:gd name="connisteX0" fmla="*/ 0 w 1167765"/>
              <a:gd name="connsiteY0" fmla="*/ 319405 h 319405"/>
              <a:gd name="connisteX1" fmla="*/ 184150 w 1167765"/>
              <a:gd name="connsiteY1" fmla="*/ 0 h 319405"/>
              <a:gd name="connisteX2" fmla="*/ 1167765 w 1167765"/>
              <a:gd name="connsiteY2" fmla="*/ 0 h 319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167765" h="319405">
                <a:moveTo>
                  <a:pt x="0" y="319405"/>
                </a:moveTo>
                <a:lnTo>
                  <a:pt x="184150" y="0"/>
                </a:lnTo>
                <a:lnTo>
                  <a:pt x="1167765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2922270" y="1917700"/>
            <a:ext cx="1720215" cy="319405"/>
          </a:xfrm>
          <a:custGeom>
            <a:avLst/>
            <a:gdLst>
              <a:gd name="connisteX0" fmla="*/ 0 w 1167765"/>
              <a:gd name="connsiteY0" fmla="*/ 319405 h 319405"/>
              <a:gd name="connisteX1" fmla="*/ 184150 w 1167765"/>
              <a:gd name="connsiteY1" fmla="*/ 0 h 319405"/>
              <a:gd name="connisteX2" fmla="*/ 1167765 w 1167765"/>
              <a:gd name="connsiteY2" fmla="*/ 0 h 319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167765" h="319405">
                <a:moveTo>
                  <a:pt x="0" y="319405"/>
                </a:moveTo>
                <a:lnTo>
                  <a:pt x="184150" y="0"/>
                </a:lnTo>
                <a:lnTo>
                  <a:pt x="1167765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45268" y="420370"/>
            <a:ext cx="410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幼儿常规活动：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5400000">
            <a:off x="573545" y="2852280"/>
            <a:ext cx="4582410" cy="2371620"/>
          </a:xfrm>
          <a:custGeom>
            <a:avLst/>
            <a:gdLst>
              <a:gd name="adj1" fmla="val 10618575"/>
              <a:gd name="adj2" fmla="val 141388"/>
              <a:gd name="adj3" fmla="val 12007"/>
              <a:gd name="stAng" fmla="pin 0 adj1 21599999"/>
              <a:gd name="istAng" fmla="pin 0 adj2 21599999"/>
              <a:gd name="a3" fmla="pin 0 adj3 50000"/>
              <a:gd name="sw11" fmla="+- istAng 0 stAng"/>
              <a:gd name="sw12" fmla="+- sw11 21600000 0"/>
              <a:gd name="swAng" fmla="?: sw11 sw11 sw12"/>
              <a:gd name="iswAng" fmla="+- 0 0 swAng"/>
              <a:gd name="wt1" fmla="sin wd2 stAng"/>
              <a:gd name="ht1" fmla="cos hd2 stAng"/>
              <a:gd name="wt3" fmla="sin wd2 istAng"/>
              <a:gd name="ht3" fmla="cos hd2 istAng"/>
              <a:gd name="dx1" fmla="cat2 wd2 ht1 wt1"/>
              <a:gd name="dy1" fmla="sat2 hd2 ht1 wt1"/>
              <a:gd name="dx3" fmla="cat2 wd2 ht3 wt3"/>
              <a:gd name="dy3" fmla="sat2 hd2 ht3 wt3"/>
              <a:gd name="x1" fmla="+- hc dx1 0"/>
              <a:gd name="y1" fmla="+- vc dy1 0"/>
              <a:gd name="x3" fmla="+- hc dx3 0"/>
              <a:gd name="y3" fmla="+- vc dy3 0"/>
              <a:gd name="dr" fmla="*/ ss a3 100000"/>
              <a:gd name="iwd2" fmla="+- wd2 0 dr"/>
              <a:gd name="ihd2" fmla="+- hd2 0 dr"/>
              <a:gd name="wt2" fmla="sin iwd2 istAng"/>
              <a:gd name="ht2" fmla="cos ihd2 istAng"/>
              <a:gd name="wt4" fmla="sin iwd2 stAng"/>
              <a:gd name="ht4" fmla="cos ihd2 stAng"/>
              <a:gd name="dx2" fmla="cat2 iwd2 ht2 wt2"/>
              <a:gd name="dy2" fmla="sat2 ihd2 ht2 wt2"/>
              <a:gd name="dx4" fmla="cat2 iwd2 ht4 wt4"/>
              <a:gd name="dy4" fmla="sat2 ihd2 ht4 wt4"/>
              <a:gd name="x2" fmla="+- hc dx2 0"/>
              <a:gd name="y2" fmla="+- vc dy2 0"/>
              <a:gd name="x4" fmla="+- hc dx4 0"/>
              <a:gd name="y4" fmla="+- vc dy4 0"/>
              <a:gd name="sw0" fmla="+- 21600000 0 stAng"/>
              <a:gd name="da1" fmla="+- swAng 0 sw0"/>
              <a:gd name="g1" fmla="max x1 x2"/>
              <a:gd name="g2" fmla="max x3 x4"/>
              <a:gd name="g3" fmla="max g1 g2"/>
              <a:gd name="ir" fmla="?: da1 r g3"/>
              <a:gd name="sw1" fmla="+- cd4 0 stAng"/>
              <a:gd name="sw2" fmla="+- 27000000 0 stAng"/>
              <a:gd name="sw3" fmla="?: sw1 sw1 sw2"/>
              <a:gd name="da2" fmla="+- swAng 0 sw3"/>
              <a:gd name="g5" fmla="max y1 y2"/>
              <a:gd name="g6" fmla="max y3 y4"/>
              <a:gd name="g7" fmla="max g5 g6"/>
              <a:gd name="ib" fmla="?: da2 b g7"/>
              <a:gd name="sw4" fmla="+- cd2 0 stAng"/>
              <a:gd name="sw5" fmla="+- 32400000 0 stAng"/>
              <a:gd name="sw6" fmla="?: sw4 sw4 sw5"/>
              <a:gd name="da3" fmla="+- swAng 0 sw6"/>
              <a:gd name="g9" fmla="min x1 x2"/>
              <a:gd name="g10" fmla="min x3 x4"/>
              <a:gd name="g11" fmla="min g9 g10"/>
              <a:gd name="il" fmla="?: da3 l g11"/>
              <a:gd name="sw7" fmla="+- 3 0 stAng"/>
              <a:gd name="sw8" fmla="+- 37800000 0 stAng"/>
              <a:gd name="sw9" fmla="?: sw7 sw7 sw8"/>
              <a:gd name="da4" fmla="+- swAng 0 sw9"/>
              <a:gd name="g13" fmla="min y1 y2"/>
              <a:gd name="g14" fmla="min y3 y4"/>
              <a:gd name="g15" fmla="min g13 g14"/>
              <a:gd name="it" fmla="?: da4 t g15"/>
              <a:gd name="x5" fmla="+/ x1 x4 2"/>
              <a:gd name="y5" fmla="+/ y1 y4 2"/>
              <a:gd name="x6" fmla="+/ x3 x2 2"/>
              <a:gd name="y6" fmla="+/ y3 y2 2"/>
              <a:gd name="cang1" fmla="+- stAng 0 cd4"/>
              <a:gd name="cang2" fmla="+- istAng cd4 0"/>
              <a:gd name="cang3" fmla="+/ cang1 cang2 2"/>
            </a:gdLst>
            <a:ahLst/>
            <a:cxnLst>
              <a:cxn ang="cang1">
                <a:pos x="x5" y="y5"/>
              </a:cxn>
              <a:cxn ang="cang2">
                <a:pos x="x6" y="y6"/>
              </a:cxn>
              <a:cxn ang="cang3">
                <a:pos x="hc" y="vc"/>
              </a:cxn>
            </a:cxnLst>
            <a:rect l="l" t="t" r="r" b="b"/>
            <a:pathLst>
              <a:path w="7216" h="3735">
                <a:moveTo>
                  <a:pt x="3602" y="0"/>
                </a:moveTo>
                <a:cubicBezTo>
                  <a:pt x="5496" y="0"/>
                  <a:pt x="7046" y="1356"/>
                  <a:pt x="7164" y="3070"/>
                </a:cubicBezTo>
                <a:lnTo>
                  <a:pt x="7166" y="3109"/>
                </a:lnTo>
                <a:lnTo>
                  <a:pt x="7174" y="3125"/>
                </a:lnTo>
                <a:cubicBezTo>
                  <a:pt x="7201" y="3181"/>
                  <a:pt x="7216" y="3244"/>
                  <a:pt x="7216" y="3310"/>
                </a:cubicBezTo>
                <a:cubicBezTo>
                  <a:pt x="7216" y="3544"/>
                  <a:pt x="7026" y="3735"/>
                  <a:pt x="6791" y="3735"/>
                </a:cubicBezTo>
                <a:cubicBezTo>
                  <a:pt x="6556" y="3735"/>
                  <a:pt x="6366" y="3544"/>
                  <a:pt x="6366" y="3310"/>
                </a:cubicBezTo>
                <a:cubicBezTo>
                  <a:pt x="6366" y="3273"/>
                  <a:pt x="6371" y="3237"/>
                  <a:pt x="6379" y="3203"/>
                </a:cubicBezTo>
                <a:lnTo>
                  <a:pt x="6382" y="3196"/>
                </a:lnTo>
                <a:lnTo>
                  <a:pt x="6381" y="3185"/>
                </a:lnTo>
                <a:cubicBezTo>
                  <a:pt x="6325" y="1853"/>
                  <a:pt x="5102" y="789"/>
                  <a:pt x="3601" y="789"/>
                </a:cubicBezTo>
                <a:cubicBezTo>
                  <a:pt x="2113" y="789"/>
                  <a:pt x="898" y="1836"/>
                  <a:pt x="823" y="3153"/>
                </a:cubicBezTo>
                <a:lnTo>
                  <a:pt x="823" y="3159"/>
                </a:lnTo>
                <a:lnTo>
                  <a:pt x="825" y="3163"/>
                </a:lnTo>
                <a:cubicBezTo>
                  <a:pt x="841" y="3209"/>
                  <a:pt x="850" y="3258"/>
                  <a:pt x="850" y="3310"/>
                </a:cubicBezTo>
                <a:cubicBezTo>
                  <a:pt x="850" y="3544"/>
                  <a:pt x="660" y="3735"/>
                  <a:pt x="425" y="3735"/>
                </a:cubicBezTo>
                <a:cubicBezTo>
                  <a:pt x="190" y="3735"/>
                  <a:pt x="0" y="3544"/>
                  <a:pt x="0" y="3310"/>
                </a:cubicBezTo>
                <a:cubicBezTo>
                  <a:pt x="0" y="3251"/>
                  <a:pt x="12" y="3195"/>
                  <a:pt x="33" y="3144"/>
                </a:cubicBezTo>
                <a:lnTo>
                  <a:pt x="35" y="3140"/>
                </a:lnTo>
                <a:lnTo>
                  <a:pt x="37" y="3112"/>
                </a:lnTo>
                <a:cubicBezTo>
                  <a:pt x="132" y="1378"/>
                  <a:pt x="1692" y="0"/>
                  <a:pt x="3602" y="0"/>
                </a:cubicBezTo>
                <a:close/>
              </a:path>
            </a:pathLst>
          </a:custGeom>
          <a:noFill/>
          <a:ln cap="rnd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tx1"/>
              </a:solidFill>
              <a:cs typeface="汉仪劲楷简" panose="00020600040101010101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783840" y="2125345"/>
            <a:ext cx="398780" cy="398780"/>
            <a:chOff x="4939" y="3347"/>
            <a:chExt cx="628" cy="628"/>
          </a:xfrm>
        </p:grpSpPr>
        <p:sp>
          <p:nvSpPr>
            <p:cNvPr id="10" name="椭圆 9"/>
            <p:cNvSpPr/>
            <p:nvPr/>
          </p:nvSpPr>
          <p:spPr>
            <a:xfrm>
              <a:off x="4939" y="3347"/>
              <a:ext cx="629" cy="629"/>
            </a:xfrm>
            <a:prstGeom prst="ellipse">
              <a:avLst/>
            </a:prstGeom>
            <a:solidFill>
              <a:srgbClr val="CCDC94"/>
            </a:solidFill>
            <a:ln>
              <a:noFill/>
            </a:ln>
            <a:effectLst>
              <a:outerShdw blurRad="431800" dist="165100" sx="68000" sy="68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cs typeface="汉仪劲楷简" panose="00020600040101010101" charset="-122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012" y="3372"/>
              <a:ext cx="39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1</a:t>
              </a:r>
              <a:endPara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491865" y="3138805"/>
            <a:ext cx="398780" cy="399415"/>
            <a:chOff x="6054" y="4943"/>
            <a:chExt cx="628" cy="629"/>
          </a:xfrm>
        </p:grpSpPr>
        <p:sp>
          <p:nvSpPr>
            <p:cNvPr id="11" name="椭圆 10"/>
            <p:cNvSpPr/>
            <p:nvPr/>
          </p:nvSpPr>
          <p:spPr>
            <a:xfrm>
              <a:off x="6054" y="4943"/>
              <a:ext cx="629" cy="629"/>
            </a:xfrm>
            <a:prstGeom prst="ellipse">
              <a:avLst/>
            </a:prstGeom>
            <a:solidFill>
              <a:srgbClr val="CCDC94"/>
            </a:solidFill>
            <a:ln>
              <a:noFill/>
            </a:ln>
            <a:effectLst>
              <a:outerShdw blurRad="431800" dist="165100" sx="68000" sy="68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cs typeface="汉仪劲楷简" panose="00020600040101010101" charset="-122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72" y="4992"/>
              <a:ext cx="39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2</a:t>
              </a:r>
              <a:endPara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99815" y="4123055"/>
            <a:ext cx="398780" cy="398780"/>
            <a:chOff x="6224" y="6493"/>
            <a:chExt cx="628" cy="628"/>
          </a:xfrm>
        </p:grpSpPr>
        <p:sp>
          <p:nvSpPr>
            <p:cNvPr id="12" name="椭圆 11"/>
            <p:cNvSpPr/>
            <p:nvPr/>
          </p:nvSpPr>
          <p:spPr>
            <a:xfrm>
              <a:off x="6224" y="6493"/>
              <a:ext cx="629" cy="629"/>
            </a:xfrm>
            <a:prstGeom prst="ellipse">
              <a:avLst/>
            </a:prstGeom>
            <a:solidFill>
              <a:srgbClr val="CCDC94"/>
            </a:solidFill>
            <a:ln>
              <a:noFill/>
            </a:ln>
            <a:effectLst>
              <a:outerShdw blurRad="431800" dist="165100" sx="68000" sy="68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cs typeface="汉仪劲楷简" panose="00020600040101010101" charset="-122"/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342" y="6493"/>
              <a:ext cx="39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3</a:t>
              </a:r>
              <a:endPara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00400" y="5107305"/>
            <a:ext cx="398780" cy="398780"/>
            <a:chOff x="5595" y="8043"/>
            <a:chExt cx="628" cy="628"/>
          </a:xfrm>
        </p:grpSpPr>
        <p:sp>
          <p:nvSpPr>
            <p:cNvPr id="13" name="椭圆 12"/>
            <p:cNvSpPr/>
            <p:nvPr/>
          </p:nvSpPr>
          <p:spPr>
            <a:xfrm>
              <a:off x="5595" y="8043"/>
              <a:ext cx="629" cy="629"/>
            </a:xfrm>
            <a:prstGeom prst="ellipse">
              <a:avLst/>
            </a:prstGeom>
            <a:solidFill>
              <a:srgbClr val="CCDC94"/>
            </a:solidFill>
            <a:ln>
              <a:noFill/>
            </a:ln>
            <a:effectLst>
              <a:outerShdw blurRad="431800" dist="165100" sx="68000" sy="68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cs typeface="汉仪劲楷简" panose="00020600040101010101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687" y="8058"/>
              <a:ext cx="39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4</a:t>
              </a:r>
              <a:endPara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53615" y="5742305"/>
            <a:ext cx="398780" cy="398780"/>
            <a:chOff x="4104" y="9043"/>
            <a:chExt cx="628" cy="628"/>
          </a:xfrm>
        </p:grpSpPr>
        <p:sp>
          <p:nvSpPr>
            <p:cNvPr id="14" name="椭圆 13"/>
            <p:cNvSpPr/>
            <p:nvPr/>
          </p:nvSpPr>
          <p:spPr>
            <a:xfrm>
              <a:off x="4104" y="9043"/>
              <a:ext cx="629" cy="629"/>
            </a:xfrm>
            <a:prstGeom prst="ellipse">
              <a:avLst/>
            </a:prstGeom>
            <a:solidFill>
              <a:srgbClr val="CCDC94"/>
            </a:solidFill>
            <a:ln>
              <a:noFill/>
            </a:ln>
            <a:effectLst>
              <a:outerShdw blurRad="431800" dist="165100" sx="68000" sy="68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cs typeface="汉仪劲楷简" panose="00020600040101010101" charset="-122"/>
                <a:sym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177" y="9083"/>
              <a:ext cx="39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5</a:t>
              </a:r>
              <a:endPara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552950" y="1679575"/>
            <a:ext cx="7015480" cy="750570"/>
            <a:chOff x="7170" y="2645"/>
            <a:chExt cx="11048" cy="1182"/>
          </a:xfrm>
        </p:grpSpPr>
        <p:sp>
          <p:nvSpPr>
            <p:cNvPr id="28" name="圆角矩形 27"/>
            <p:cNvSpPr/>
            <p:nvPr/>
          </p:nvSpPr>
          <p:spPr>
            <a:xfrm>
              <a:off x="7170" y="2645"/>
              <a:ext cx="11048" cy="11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438" y="2926"/>
              <a:ext cx="107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能按老师要求有序进入盥洗室，不推不挤，排队如厕、洗手</a:t>
              </a:r>
              <a:endPara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52950" y="2637155"/>
            <a:ext cx="7015480" cy="751205"/>
            <a:chOff x="7170" y="4153"/>
            <a:chExt cx="11048" cy="1183"/>
          </a:xfrm>
        </p:grpSpPr>
        <p:sp>
          <p:nvSpPr>
            <p:cNvPr id="30" name="圆角矩形 29"/>
            <p:cNvSpPr/>
            <p:nvPr/>
          </p:nvSpPr>
          <p:spPr>
            <a:xfrm>
              <a:off x="7170" y="4153"/>
              <a:ext cx="11048" cy="11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438" y="4442"/>
              <a:ext cx="107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逐渐掌握洗手、洗脸、漱口的正确方法</a:t>
              </a:r>
              <a:r>
                <a:rPr lang="en-US" altLang="zh-CN" sz="20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,</a:t>
              </a:r>
              <a:r>
                <a:rPr lang="zh-CN" altLang="en-US" sz="20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并能独立完成</a:t>
              </a:r>
              <a:endPara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52950" y="3594735"/>
            <a:ext cx="7015480" cy="751205"/>
            <a:chOff x="7170" y="5661"/>
            <a:chExt cx="11048" cy="1183"/>
          </a:xfrm>
        </p:grpSpPr>
        <p:sp>
          <p:nvSpPr>
            <p:cNvPr id="31" name="圆角矩形 30"/>
            <p:cNvSpPr/>
            <p:nvPr/>
          </p:nvSpPr>
          <p:spPr>
            <a:xfrm>
              <a:off x="7170" y="5661"/>
              <a:ext cx="11048" cy="11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438" y="5958"/>
              <a:ext cx="107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sz="20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饭前、便后、手脏时能主动洗手</a:t>
              </a:r>
              <a:r>
                <a:rPr lang="zh-CN" sz="20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，并能洗干净</a:t>
              </a:r>
              <a:endParaRPr 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552950" y="4552315"/>
            <a:ext cx="7015480" cy="750570"/>
            <a:chOff x="7170" y="7169"/>
            <a:chExt cx="11048" cy="1182"/>
          </a:xfrm>
        </p:grpSpPr>
        <p:sp>
          <p:nvSpPr>
            <p:cNvPr id="32" name="圆角矩形 31"/>
            <p:cNvSpPr/>
            <p:nvPr/>
          </p:nvSpPr>
          <p:spPr>
            <a:xfrm>
              <a:off x="7170" y="7169"/>
              <a:ext cx="11048" cy="11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438" y="7444"/>
              <a:ext cx="107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sz="20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大小便能基本自理，有困难能及时跟老师说出大小便的要求</a:t>
              </a:r>
              <a:endParaRPr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552950" y="5509895"/>
            <a:ext cx="7015480" cy="750570"/>
            <a:chOff x="7170" y="8677"/>
            <a:chExt cx="11048" cy="1182"/>
          </a:xfrm>
        </p:grpSpPr>
        <p:sp>
          <p:nvSpPr>
            <p:cNvPr id="33" name="圆角矩形 32"/>
            <p:cNvSpPr/>
            <p:nvPr/>
          </p:nvSpPr>
          <p:spPr>
            <a:xfrm>
              <a:off x="7170" y="8677"/>
              <a:ext cx="11048" cy="11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438" y="8960"/>
              <a:ext cx="107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sz="20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盥洗时不把水洒在地上能保持地面干爽、清洁</a:t>
              </a:r>
              <a:endParaRPr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80085" y="2751455"/>
            <a:ext cx="2545080" cy="2545080"/>
            <a:chOff x="1071" y="4333"/>
            <a:chExt cx="4008" cy="4008"/>
          </a:xfrm>
        </p:grpSpPr>
        <p:grpSp>
          <p:nvGrpSpPr>
            <p:cNvPr id="6" name="组合 5"/>
            <p:cNvGrpSpPr/>
            <p:nvPr/>
          </p:nvGrpSpPr>
          <p:grpSpPr>
            <a:xfrm>
              <a:off x="1071" y="4333"/>
              <a:ext cx="4008" cy="4008"/>
              <a:chOff x="1544" y="3583"/>
              <a:chExt cx="4008" cy="4008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606" y="3630"/>
                <a:ext cx="3946" cy="39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09600" dist="241300" sx="88000" sy="88000" algn="ctr" rotWithShape="0">
                  <a:prstClr val="black">
                    <a:alpha val="2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汉仪劲楷简" panose="00020600040101010101" charset="-122"/>
                </a:endParaRPr>
              </a:p>
            </p:txBody>
          </p:sp>
          <p:sp>
            <p:nvSpPr>
              <p:cNvPr id="5" name="弧形 4"/>
              <p:cNvSpPr/>
              <p:nvPr/>
            </p:nvSpPr>
            <p:spPr>
              <a:xfrm>
                <a:off x="1544" y="3583"/>
                <a:ext cx="4008" cy="4008"/>
              </a:xfrm>
              <a:prstGeom prst="arc">
                <a:avLst>
                  <a:gd name="adj1" fmla="val 5264617"/>
                  <a:gd name="adj2" fmla="val 16132871"/>
                </a:avLst>
              </a:prstGeom>
              <a:noFill/>
              <a:ln w="76200">
                <a:solidFill>
                  <a:srgbClr val="97AE3A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汉仪劲楷简" panose="00020600040101010101" charset="-122"/>
                </a:endParaRPr>
              </a:p>
            </p:txBody>
          </p:sp>
        </p:grpSp>
        <p:pic>
          <p:nvPicPr>
            <p:cNvPr id="8" name="图片 7" descr="girl-6659962_128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9981" t="16074" r="19148" b="14120"/>
            <a:stretch>
              <a:fillRect/>
            </a:stretch>
          </p:blipFill>
          <p:spPr>
            <a:xfrm>
              <a:off x="2052" y="5204"/>
              <a:ext cx="2110" cy="242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045268" y="382270"/>
            <a:ext cx="41014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饮食饮水活动：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4" name="图片 3" descr="cuteanimated_213"/>
          <p:cNvPicPr>
            <a:picLocks noChangeAspect="1"/>
          </p:cNvPicPr>
          <p:nvPr/>
        </p:nvPicPr>
        <p:blipFill>
          <a:blip r:embed="rId1">
            <a:clrChange>
              <a:clrFrom>
                <a:srgbClr val="EFEEE9">
                  <a:alpha val="100000"/>
                </a:srgbClr>
              </a:clrFrom>
              <a:clrTo>
                <a:srgbClr val="EFEEE9">
                  <a:alpha val="100000"/>
                  <a:alpha val="0"/>
                </a:srgbClr>
              </a:clrTo>
            </a:clrChange>
          </a:blip>
          <a:srcRect l="5587" t="11501" r="70947" b="12091"/>
          <a:stretch>
            <a:fillRect/>
          </a:stretch>
        </p:blipFill>
        <p:spPr>
          <a:xfrm>
            <a:off x="5159693" y="1646555"/>
            <a:ext cx="1872615" cy="4574540"/>
          </a:xfrm>
          <a:prstGeom prst="rect">
            <a:avLst/>
          </a:prstGeom>
          <a:effectLst>
            <a:reflection blurRad="38100" stA="29000" endA="300" endPos="15000" dir="5400000" sy="-100000" algn="bl" rotWithShape="0"/>
          </a:effectLst>
        </p:spPr>
      </p:pic>
      <p:sp>
        <p:nvSpPr>
          <p:cNvPr id="7" name="文本框 6"/>
          <p:cNvSpPr txBox="1"/>
          <p:nvPr/>
        </p:nvSpPr>
        <p:spPr>
          <a:xfrm>
            <a:off x="614045" y="2012315"/>
            <a:ext cx="3747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餐前组织安静活动、播放就餐音乐；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708660" y="1946910"/>
            <a:ext cx="340233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18185" y="1601470"/>
            <a:ext cx="661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01</a:t>
            </a:r>
            <a:endParaRPr lang="en-US" altLang="zh-CN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4045" y="3096260"/>
            <a:ext cx="3747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组织盥洗，指导用正确的方法盥洗；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08660" y="3081655"/>
            <a:ext cx="340233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18185" y="2726690"/>
            <a:ext cx="661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02</a:t>
            </a:r>
            <a:endParaRPr lang="en-US" altLang="zh-CN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4045" y="4180840"/>
            <a:ext cx="3249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清洁消毒餐桌，准备餐具；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08660" y="4140200"/>
            <a:ext cx="340233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18185" y="3794760"/>
            <a:ext cx="661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03</a:t>
            </a:r>
            <a:endParaRPr lang="en-US" altLang="zh-CN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4045" y="5312410"/>
            <a:ext cx="3747770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向幼儿介绍饭菜，使其简单了解食物中的营养，培养幼儿良好的饮食习惯；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08660" y="5313045"/>
            <a:ext cx="340233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18185" y="4977130"/>
            <a:ext cx="661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04</a:t>
            </a:r>
            <a:endParaRPr lang="en-US" altLang="zh-CN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92085" y="1993265"/>
            <a:ext cx="374777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根据幼儿饭量大小随时添饭，不催食，指导语：“你添饭了没有？”；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7927975" y="1946910"/>
            <a:ext cx="360000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1011535" y="1601470"/>
            <a:ext cx="546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05</a:t>
            </a:r>
            <a:endParaRPr lang="en-US" altLang="zh-CN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92085" y="3077210"/>
            <a:ext cx="374777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照顾好体弱儿以及特殊幼儿，有需要的要喂好饭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;</a:t>
            </a:r>
            <a:endParaRPr lang="en-US" altLang="zh-CN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927975" y="3081655"/>
            <a:ext cx="360000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1011535" y="2726690"/>
            <a:ext cx="546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06</a:t>
            </a:r>
            <a:endParaRPr lang="en-US" altLang="zh-CN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889875" y="4142740"/>
            <a:ext cx="3611880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组织幼儿餐后散步、文学艺术欣赏等安静、轻松的活动，外出时不推挤，不做剧烈运动；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927975" y="4140200"/>
            <a:ext cx="360000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1011535" y="3794760"/>
            <a:ext cx="546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07</a:t>
            </a:r>
            <a:endParaRPr lang="en-US" altLang="zh-CN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792085" y="5569585"/>
            <a:ext cx="374777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整理餐具、地面、桌面等的清洁消毒工作。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7927975" y="5494020"/>
            <a:ext cx="360000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11011535" y="5158105"/>
            <a:ext cx="546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08</a:t>
            </a:r>
            <a:endParaRPr lang="en-US" altLang="zh-CN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4070" y="2469515"/>
            <a:ext cx="357441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餐前能先轻轻转好小椅子后洗手，小手开花，安静入座；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08685" y="2404110"/>
            <a:ext cx="340233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18210" y="2058670"/>
            <a:ext cx="661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01</a:t>
            </a:r>
            <a:endParaRPr lang="en-US" altLang="zh-CN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070" y="3724910"/>
            <a:ext cx="357441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正确使用勺子，能正确舀起饭菜，送入口中；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908685" y="3710305"/>
            <a:ext cx="340233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918210" y="3355340"/>
            <a:ext cx="661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02</a:t>
            </a:r>
            <a:endParaRPr lang="en-US" altLang="zh-CN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4070" y="4980940"/>
            <a:ext cx="3249295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进餐时不讲话，细嚼慢咽，专心吃完自己的饭菜；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908685" y="4940300"/>
            <a:ext cx="340233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18210" y="4594860"/>
            <a:ext cx="6616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03</a:t>
            </a:r>
            <a:endParaRPr lang="en-US" altLang="zh-CN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92060" y="2469515"/>
            <a:ext cx="374777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不挑食，尽量不剩饭菜。实在吃不完的可以说出来，然后倒掉处理；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7727950" y="2404110"/>
            <a:ext cx="360000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0811510" y="2058670"/>
            <a:ext cx="546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04</a:t>
            </a:r>
            <a:endParaRPr lang="en-US" altLang="zh-CN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592060" y="3724910"/>
            <a:ext cx="374777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吃完后能按要求把碗和勺子放在指定的地方</a:t>
            </a:r>
            <a:r>
              <a:rPr lang="en-US" altLang="zh-CN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;</a:t>
            </a:r>
            <a:endParaRPr lang="en-US" altLang="zh-CN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727950" y="3710305"/>
            <a:ext cx="360000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0811510" y="3355340"/>
            <a:ext cx="546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05</a:t>
            </a:r>
            <a:endParaRPr lang="en-US" altLang="zh-CN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689850" y="4980940"/>
            <a:ext cx="361188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注意桌面、地面整洁，注意衣服整洁。</a:t>
            </a:r>
            <a:endParaRPr lang="en-US" altLang="zh-CN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727950" y="4940300"/>
            <a:ext cx="360000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0811510" y="4594860"/>
            <a:ext cx="546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06</a:t>
            </a:r>
            <a:endParaRPr lang="en-US" altLang="zh-CN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18218" y="410845"/>
            <a:ext cx="5155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饮食饮水习惯培养：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5" name="图片 4" descr="cuteanimated_213"/>
          <p:cNvPicPr>
            <a:picLocks noChangeAspect="1"/>
          </p:cNvPicPr>
          <p:nvPr/>
        </p:nvPicPr>
        <p:blipFill>
          <a:blip r:embed="rId1">
            <a:clrChange>
              <a:clrFrom>
                <a:srgbClr val="EFEEE9">
                  <a:alpha val="100000"/>
                </a:srgbClr>
              </a:clrFrom>
              <a:clrTo>
                <a:srgbClr val="EFEEE9">
                  <a:alpha val="100000"/>
                  <a:alpha val="0"/>
                </a:srgbClr>
              </a:clrTo>
            </a:clrChange>
          </a:blip>
          <a:srcRect l="37400" t="10907" r="41622" b="12407"/>
          <a:stretch>
            <a:fillRect/>
          </a:stretch>
        </p:blipFill>
        <p:spPr>
          <a:xfrm>
            <a:off x="5255895" y="1631950"/>
            <a:ext cx="1692275" cy="4640580"/>
          </a:xfrm>
          <a:prstGeom prst="rect">
            <a:avLst/>
          </a:prstGeom>
          <a:effectLst>
            <a:reflection blurRad="38100" stA="16000" endA="300" endPos="11000" dir="5400000" sy="-100000" algn="bl" rotWithShape="0"/>
          </a:effectLst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uteanimated_213"/>
          <p:cNvPicPr>
            <a:picLocks noChangeAspect="1"/>
          </p:cNvPicPr>
          <p:nvPr/>
        </p:nvPicPr>
        <p:blipFill>
          <a:blip r:embed="rId1">
            <a:clrChange>
              <a:clrFrom>
                <a:srgbClr val="EFEEE9">
                  <a:alpha val="100000"/>
                </a:srgbClr>
              </a:clrFrom>
              <a:clrTo>
                <a:srgbClr val="EFEEE9">
                  <a:alpha val="100000"/>
                  <a:alpha val="0"/>
                </a:srgbClr>
              </a:clrTo>
            </a:clrChange>
          </a:blip>
          <a:srcRect l="65822" t="12019" r="6923" b="12713"/>
          <a:stretch>
            <a:fillRect/>
          </a:stretch>
        </p:blipFill>
        <p:spPr>
          <a:xfrm flipH="1">
            <a:off x="9238615" y="1880870"/>
            <a:ext cx="2147570" cy="44481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718185" y="1564640"/>
            <a:ext cx="8366760" cy="852170"/>
            <a:chOff x="1131" y="2464"/>
            <a:chExt cx="13176" cy="1342"/>
          </a:xfrm>
        </p:grpSpPr>
        <p:sp>
          <p:nvSpPr>
            <p:cNvPr id="4" name="圆角矩形 3"/>
            <p:cNvSpPr/>
            <p:nvPr/>
          </p:nvSpPr>
          <p:spPr>
            <a:xfrm>
              <a:off x="1131" y="2464"/>
              <a:ext cx="13176" cy="13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31" y="2464"/>
              <a:ext cx="1433" cy="1342"/>
            </a:xfrm>
            <a:prstGeom prst="roundRect">
              <a:avLst/>
            </a:prstGeom>
            <a:solidFill>
              <a:srgbClr val="CCDC94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8185" y="2542540"/>
            <a:ext cx="8366760" cy="852805"/>
            <a:chOff x="1131" y="4004"/>
            <a:chExt cx="13176" cy="1343"/>
          </a:xfrm>
        </p:grpSpPr>
        <p:sp>
          <p:nvSpPr>
            <p:cNvPr id="5" name="圆角矩形 4"/>
            <p:cNvSpPr/>
            <p:nvPr/>
          </p:nvSpPr>
          <p:spPr>
            <a:xfrm>
              <a:off x="1131" y="4005"/>
              <a:ext cx="13176" cy="13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131" y="4004"/>
              <a:ext cx="1433" cy="1342"/>
            </a:xfrm>
            <a:prstGeom prst="roundRect">
              <a:avLst/>
            </a:prstGeom>
            <a:solidFill>
              <a:srgbClr val="CCDC94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18185" y="3520440"/>
            <a:ext cx="8366760" cy="853440"/>
            <a:chOff x="1131" y="5544"/>
            <a:chExt cx="13176" cy="1344"/>
          </a:xfrm>
        </p:grpSpPr>
        <p:sp>
          <p:nvSpPr>
            <p:cNvPr id="6" name="圆角矩形 5"/>
            <p:cNvSpPr/>
            <p:nvPr/>
          </p:nvSpPr>
          <p:spPr>
            <a:xfrm>
              <a:off x="1131" y="5546"/>
              <a:ext cx="13176" cy="13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31" y="5544"/>
              <a:ext cx="1433" cy="1342"/>
            </a:xfrm>
            <a:prstGeom prst="roundRect">
              <a:avLst/>
            </a:prstGeom>
            <a:solidFill>
              <a:srgbClr val="CCDC94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18185" y="4498340"/>
            <a:ext cx="8366760" cy="854075"/>
            <a:chOff x="1131" y="7084"/>
            <a:chExt cx="13176" cy="1345"/>
          </a:xfrm>
        </p:grpSpPr>
        <p:sp>
          <p:nvSpPr>
            <p:cNvPr id="7" name="圆角矩形 6"/>
            <p:cNvSpPr/>
            <p:nvPr/>
          </p:nvSpPr>
          <p:spPr>
            <a:xfrm>
              <a:off x="1131" y="7087"/>
              <a:ext cx="13176" cy="13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131" y="7084"/>
              <a:ext cx="1433" cy="1342"/>
            </a:xfrm>
            <a:prstGeom prst="roundRect">
              <a:avLst/>
            </a:prstGeom>
            <a:solidFill>
              <a:srgbClr val="CCDC94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18185" y="5476240"/>
            <a:ext cx="8366760" cy="854710"/>
            <a:chOff x="1131" y="8624"/>
            <a:chExt cx="13176" cy="1346"/>
          </a:xfrm>
        </p:grpSpPr>
        <p:sp>
          <p:nvSpPr>
            <p:cNvPr id="8" name="圆角矩形 7"/>
            <p:cNvSpPr/>
            <p:nvPr/>
          </p:nvSpPr>
          <p:spPr>
            <a:xfrm>
              <a:off x="1131" y="8628"/>
              <a:ext cx="13176" cy="13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131" y="8624"/>
              <a:ext cx="1433" cy="1342"/>
            </a:xfrm>
            <a:prstGeom prst="roundRect">
              <a:avLst/>
            </a:prstGeom>
            <a:solidFill>
              <a:srgbClr val="CCDC94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967105" y="1760220"/>
            <a:ext cx="412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1</a:t>
            </a:r>
            <a:endParaRPr lang="en-US" altLang="zh-CN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67105" y="2728595"/>
            <a:ext cx="412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2</a:t>
            </a:r>
            <a:endParaRPr lang="en-US" altLang="zh-CN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67105" y="3696970"/>
            <a:ext cx="412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3</a:t>
            </a:r>
            <a:endParaRPr lang="en-US" altLang="zh-CN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67105" y="4665345"/>
            <a:ext cx="412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4</a:t>
            </a:r>
            <a:endParaRPr lang="en-US" altLang="zh-CN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67105" y="5633720"/>
            <a:ext cx="412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5</a:t>
            </a:r>
            <a:endParaRPr lang="en-US" altLang="zh-CN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20545" y="1804035"/>
            <a:ext cx="6728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教师要提供安静、通风、整洁的睡眠环境。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20545" y="2743200"/>
            <a:ext cx="7158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教师要指导、帮助幼儿穿脱衣服，提醒穿脱的顺序与方法。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20545" y="3711575"/>
            <a:ext cx="70923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教师要帮助幼儿盖被子，纠正不正确睡姿。随时检查睡眠情。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20545" y="4717415"/>
            <a:ext cx="71589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教师要安慰入睡困难幼儿，特别注意期间起床入厕的幼儿安全。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20545" y="5713730"/>
            <a:ext cx="6728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教师要帮助幼儿整理衣裤鞋袜，梳理头发。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46780" y="382270"/>
            <a:ext cx="5298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教师睡眠活动要求：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圆角矩形 11"/>
          <p:cNvSpPr/>
          <p:nvPr/>
        </p:nvSpPr>
        <p:spPr>
          <a:xfrm>
            <a:off x="4436745" y="1325245"/>
            <a:ext cx="6690360" cy="116903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36745" y="2896870"/>
            <a:ext cx="6690360" cy="116903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436745" y="4468495"/>
            <a:ext cx="6690360" cy="116903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36650" y="1241425"/>
            <a:ext cx="1973869" cy="4317365"/>
            <a:chOff x="1772" y="3483"/>
            <a:chExt cx="2136" cy="4475"/>
          </a:xfrm>
          <a:solidFill>
            <a:srgbClr val="DBEBA6"/>
          </a:solidFill>
        </p:grpSpPr>
        <p:sp>
          <p:nvSpPr>
            <p:cNvPr id="6" name="矩形 5"/>
            <p:cNvSpPr/>
            <p:nvPr/>
          </p:nvSpPr>
          <p:spPr>
            <a:xfrm>
              <a:off x="1885" y="4154"/>
              <a:ext cx="2023" cy="3804"/>
            </a:xfrm>
            <a:prstGeom prst="rect">
              <a:avLst/>
            </a:prstGeom>
            <a:grpFill/>
            <a:ln>
              <a:solidFill>
                <a:srgbClr val="DBEBA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772" y="3483"/>
              <a:ext cx="1130" cy="1082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sx="99000" sy="99000" algn="tl" rotWithShape="0">
                <a:srgbClr val="6D841D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65580" y="2390140"/>
            <a:ext cx="1413510" cy="23298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dist"/>
            <a:r>
              <a:rPr lang="zh-CN" altLang="en-US" sz="8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目录</a:t>
            </a:r>
            <a:endParaRPr lang="zh-CN" altLang="en-US" sz="8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52340" y="1545590"/>
            <a:ext cx="60579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一、什么是幼儿园常规</a:t>
            </a:r>
            <a:endParaRPr lang="zh-CN" altLang="en-US" sz="4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52340" y="3119755"/>
            <a:ext cx="60579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二、开展一日常规重要性</a:t>
            </a:r>
            <a:endParaRPr lang="zh-CN" altLang="en-US" sz="4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52340" y="4712970"/>
            <a:ext cx="60579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三、常规管理的注意事项</a:t>
            </a:r>
            <a:endParaRPr lang="zh-CN" altLang="en-US" sz="4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88720" y="1593215"/>
            <a:ext cx="10299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CONTENTS</a:t>
            </a:r>
            <a:endParaRPr lang="en-US" altLang="zh-CN" sz="12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446780" y="382270"/>
            <a:ext cx="5298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幼儿睡眠活动要求：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2" name="图片 1" descr="person-4562921_12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135" y="2040255"/>
            <a:ext cx="2310765" cy="42887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11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3736340" y="1718310"/>
            <a:ext cx="7821930" cy="852170"/>
            <a:chOff x="1131" y="2464"/>
            <a:chExt cx="13176" cy="1342"/>
          </a:xfrm>
        </p:grpSpPr>
        <p:sp>
          <p:nvSpPr>
            <p:cNvPr id="4" name="圆角矩形 3"/>
            <p:cNvSpPr/>
            <p:nvPr/>
          </p:nvSpPr>
          <p:spPr>
            <a:xfrm>
              <a:off x="1131" y="2464"/>
              <a:ext cx="13176" cy="13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31" y="2464"/>
              <a:ext cx="1433" cy="1342"/>
            </a:xfrm>
            <a:prstGeom prst="roundRect">
              <a:avLst/>
            </a:prstGeom>
            <a:solidFill>
              <a:srgbClr val="CCDC94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36340" y="2934970"/>
            <a:ext cx="7821930" cy="852805"/>
            <a:chOff x="1131" y="4004"/>
            <a:chExt cx="13176" cy="1343"/>
          </a:xfrm>
        </p:grpSpPr>
        <p:sp>
          <p:nvSpPr>
            <p:cNvPr id="5" name="圆角矩形 4"/>
            <p:cNvSpPr/>
            <p:nvPr/>
          </p:nvSpPr>
          <p:spPr>
            <a:xfrm>
              <a:off x="1131" y="4005"/>
              <a:ext cx="13176" cy="13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131" y="4004"/>
              <a:ext cx="1433" cy="1342"/>
            </a:xfrm>
            <a:prstGeom prst="roundRect">
              <a:avLst/>
            </a:prstGeom>
            <a:solidFill>
              <a:srgbClr val="CCDC94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36340" y="4152265"/>
            <a:ext cx="7821930" cy="853440"/>
            <a:chOff x="1131" y="5544"/>
            <a:chExt cx="13176" cy="1344"/>
          </a:xfrm>
        </p:grpSpPr>
        <p:sp>
          <p:nvSpPr>
            <p:cNvPr id="6" name="圆角矩形 5"/>
            <p:cNvSpPr/>
            <p:nvPr/>
          </p:nvSpPr>
          <p:spPr>
            <a:xfrm>
              <a:off x="1131" y="5546"/>
              <a:ext cx="13176" cy="13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131" y="5544"/>
              <a:ext cx="1433" cy="1342"/>
            </a:xfrm>
            <a:prstGeom prst="roundRect">
              <a:avLst/>
            </a:prstGeom>
            <a:solidFill>
              <a:srgbClr val="CCDC94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36340" y="5370195"/>
            <a:ext cx="7821930" cy="854075"/>
            <a:chOff x="1131" y="7084"/>
            <a:chExt cx="13176" cy="1345"/>
          </a:xfrm>
        </p:grpSpPr>
        <p:sp>
          <p:nvSpPr>
            <p:cNvPr id="7" name="圆角矩形 6"/>
            <p:cNvSpPr/>
            <p:nvPr/>
          </p:nvSpPr>
          <p:spPr>
            <a:xfrm>
              <a:off x="1131" y="7087"/>
              <a:ext cx="13176" cy="13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131" y="7084"/>
              <a:ext cx="1433" cy="1342"/>
            </a:xfrm>
            <a:prstGeom prst="roundRect">
              <a:avLst/>
            </a:prstGeom>
            <a:solidFill>
              <a:srgbClr val="CCDC94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3884295" y="1913890"/>
            <a:ext cx="386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1</a:t>
            </a:r>
            <a:endParaRPr lang="en-US" altLang="zh-CN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84295" y="3131820"/>
            <a:ext cx="386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2</a:t>
            </a:r>
            <a:endParaRPr lang="en-US" altLang="zh-CN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84295" y="4349750"/>
            <a:ext cx="386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3</a:t>
            </a:r>
            <a:endParaRPr lang="en-US" altLang="zh-CN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84295" y="5567680"/>
            <a:ext cx="386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4</a:t>
            </a:r>
            <a:endParaRPr lang="en-US" altLang="zh-CN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49470" y="1751965"/>
            <a:ext cx="6678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幼儿要保持寝室安静，自己在床铺前有序穿脱衣裤、鞋袜。整理好自己的衣物等，放在指定位置。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01540" y="3011170"/>
            <a:ext cx="67017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幼儿要安静入睡，睡姿正确，不玩物品，不和别人讲话，不影响别人。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688205" y="4189095"/>
            <a:ext cx="6667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幼儿要起床时，可自主穿衣，也可在教师的帮助下穿好衣服、鞋袜。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97730" y="5398770"/>
            <a:ext cx="6659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幼儿要在起床后安静到教室，坐在自己的座位上，不随意到户外玩耍。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198480" y="3539549"/>
            <a:ext cx="11793771" cy="960003"/>
            <a:chOff x="255" y="3882"/>
            <a:chExt cx="18739" cy="1525"/>
          </a:xfrm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grpSpPr>
        <p:pic>
          <p:nvPicPr>
            <p:cNvPr id="2" name="图片 1" descr="303b343339343238333bc7facfdf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55" y="3944"/>
              <a:ext cx="18724" cy="1440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255" y="5121"/>
              <a:ext cx="286" cy="286"/>
            </a:xfrm>
            <a:prstGeom prst="ellipse">
              <a:avLst/>
            </a:prstGeom>
            <a:solidFill>
              <a:srgbClr val="849F25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8708" y="3882"/>
              <a:ext cx="286" cy="286"/>
            </a:xfrm>
            <a:prstGeom prst="ellipse">
              <a:avLst/>
            </a:prstGeom>
            <a:solidFill>
              <a:srgbClr val="849F25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937260" y="4094480"/>
            <a:ext cx="1783080" cy="2234565"/>
          </a:xfrm>
          <a:custGeom>
            <a:avLst/>
            <a:gdLst>
              <a:gd name="adj" fmla="val 904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3" h="3519">
                <a:moveTo>
                  <a:pt x="1593" y="0"/>
                </a:moveTo>
                <a:lnTo>
                  <a:pt x="1816" y="196"/>
                </a:lnTo>
                <a:lnTo>
                  <a:pt x="2704" y="196"/>
                </a:lnTo>
                <a:cubicBezTo>
                  <a:pt x="2853" y="196"/>
                  <a:pt x="2973" y="316"/>
                  <a:pt x="2973" y="465"/>
                </a:cubicBezTo>
                <a:lnTo>
                  <a:pt x="2973" y="3250"/>
                </a:lnTo>
                <a:cubicBezTo>
                  <a:pt x="2973" y="3399"/>
                  <a:pt x="2853" y="3519"/>
                  <a:pt x="2704" y="3519"/>
                </a:cubicBezTo>
                <a:lnTo>
                  <a:pt x="269" y="3519"/>
                </a:lnTo>
                <a:cubicBezTo>
                  <a:pt x="120" y="3519"/>
                  <a:pt x="0" y="3399"/>
                  <a:pt x="0" y="3250"/>
                </a:cubicBezTo>
                <a:lnTo>
                  <a:pt x="0" y="465"/>
                </a:lnTo>
                <a:cubicBezTo>
                  <a:pt x="0" y="316"/>
                  <a:pt x="120" y="196"/>
                  <a:pt x="269" y="196"/>
                </a:cubicBezTo>
                <a:lnTo>
                  <a:pt x="1369" y="196"/>
                </a:lnTo>
                <a:lnTo>
                  <a:pt x="159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2035" y="4525010"/>
            <a:ext cx="1610360" cy="1364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第一点：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教师要按课程表上课。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91335" y="3498215"/>
            <a:ext cx="215900" cy="600710"/>
            <a:chOff x="2821" y="5509"/>
            <a:chExt cx="340" cy="946"/>
          </a:xfrm>
        </p:grpSpPr>
        <p:sp>
          <p:nvSpPr>
            <p:cNvPr id="11" name="椭圆 10"/>
            <p:cNvSpPr/>
            <p:nvPr/>
          </p:nvSpPr>
          <p:spPr>
            <a:xfrm>
              <a:off x="2821" y="5509"/>
              <a:ext cx="340" cy="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991" y="5849"/>
              <a:ext cx="0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5299075" y="3498215"/>
            <a:ext cx="215900" cy="600710"/>
            <a:chOff x="2821" y="5509"/>
            <a:chExt cx="340" cy="946"/>
          </a:xfrm>
        </p:grpSpPr>
        <p:sp>
          <p:nvSpPr>
            <p:cNvPr id="15" name="椭圆 14"/>
            <p:cNvSpPr/>
            <p:nvPr/>
          </p:nvSpPr>
          <p:spPr>
            <a:xfrm>
              <a:off x="2821" y="5509"/>
              <a:ext cx="340" cy="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991" y="5849"/>
              <a:ext cx="0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8577580" y="3498215"/>
            <a:ext cx="215900" cy="600710"/>
            <a:chOff x="2821" y="5509"/>
            <a:chExt cx="340" cy="946"/>
          </a:xfrm>
        </p:grpSpPr>
        <p:sp>
          <p:nvSpPr>
            <p:cNvPr id="18" name="椭圆 17"/>
            <p:cNvSpPr/>
            <p:nvPr/>
          </p:nvSpPr>
          <p:spPr>
            <a:xfrm>
              <a:off x="2821" y="5509"/>
              <a:ext cx="340" cy="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991" y="5849"/>
              <a:ext cx="0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flipV="1">
            <a:off x="3500755" y="3971925"/>
            <a:ext cx="215900" cy="600710"/>
            <a:chOff x="2821" y="5509"/>
            <a:chExt cx="340" cy="946"/>
          </a:xfrm>
        </p:grpSpPr>
        <p:sp>
          <p:nvSpPr>
            <p:cNvPr id="21" name="椭圆 20"/>
            <p:cNvSpPr/>
            <p:nvPr/>
          </p:nvSpPr>
          <p:spPr>
            <a:xfrm>
              <a:off x="2821" y="5509"/>
              <a:ext cx="340" cy="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2991" y="5849"/>
              <a:ext cx="0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 flipV="1">
            <a:off x="6874510" y="3971925"/>
            <a:ext cx="215900" cy="600710"/>
            <a:chOff x="2821" y="5509"/>
            <a:chExt cx="340" cy="946"/>
          </a:xfrm>
        </p:grpSpPr>
        <p:sp>
          <p:nvSpPr>
            <p:cNvPr id="24" name="椭圆 23"/>
            <p:cNvSpPr/>
            <p:nvPr/>
          </p:nvSpPr>
          <p:spPr>
            <a:xfrm>
              <a:off x="2821" y="5509"/>
              <a:ext cx="340" cy="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991" y="5849"/>
              <a:ext cx="0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flipV="1">
            <a:off x="10287000" y="3971925"/>
            <a:ext cx="215900" cy="600710"/>
            <a:chOff x="2821" y="5509"/>
            <a:chExt cx="340" cy="946"/>
          </a:xfrm>
        </p:grpSpPr>
        <p:sp>
          <p:nvSpPr>
            <p:cNvPr id="27" name="椭圆 26"/>
            <p:cNvSpPr/>
            <p:nvPr/>
          </p:nvSpPr>
          <p:spPr>
            <a:xfrm>
              <a:off x="2821" y="5509"/>
              <a:ext cx="340" cy="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991" y="5849"/>
              <a:ext cx="0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任意多边形 35"/>
          <p:cNvSpPr/>
          <p:nvPr/>
        </p:nvSpPr>
        <p:spPr>
          <a:xfrm>
            <a:off x="4458335" y="4090035"/>
            <a:ext cx="1781175" cy="2234565"/>
          </a:xfrm>
          <a:custGeom>
            <a:avLst/>
            <a:gdLst>
              <a:gd name="adj" fmla="val 904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3" h="3519">
                <a:moveTo>
                  <a:pt x="1593" y="0"/>
                </a:moveTo>
                <a:lnTo>
                  <a:pt x="1816" y="196"/>
                </a:lnTo>
                <a:lnTo>
                  <a:pt x="2704" y="196"/>
                </a:lnTo>
                <a:cubicBezTo>
                  <a:pt x="2853" y="196"/>
                  <a:pt x="2973" y="316"/>
                  <a:pt x="2973" y="465"/>
                </a:cubicBezTo>
                <a:lnTo>
                  <a:pt x="2973" y="3250"/>
                </a:lnTo>
                <a:cubicBezTo>
                  <a:pt x="2973" y="3399"/>
                  <a:pt x="2853" y="3519"/>
                  <a:pt x="2704" y="3519"/>
                </a:cubicBezTo>
                <a:lnTo>
                  <a:pt x="269" y="3519"/>
                </a:lnTo>
                <a:cubicBezTo>
                  <a:pt x="120" y="3519"/>
                  <a:pt x="0" y="3399"/>
                  <a:pt x="0" y="3250"/>
                </a:cubicBezTo>
                <a:lnTo>
                  <a:pt x="0" y="465"/>
                </a:lnTo>
                <a:cubicBezTo>
                  <a:pt x="0" y="316"/>
                  <a:pt x="120" y="196"/>
                  <a:pt x="269" y="196"/>
                </a:cubicBezTo>
                <a:lnTo>
                  <a:pt x="1369" y="196"/>
                </a:lnTo>
                <a:lnTo>
                  <a:pt x="159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561840" y="4525010"/>
            <a:ext cx="1610360" cy="1364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第三点：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上课时面向全体。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7736205" y="4090035"/>
            <a:ext cx="1781175" cy="2234565"/>
          </a:xfrm>
          <a:custGeom>
            <a:avLst/>
            <a:gdLst>
              <a:gd name="adj" fmla="val 904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3" h="3519">
                <a:moveTo>
                  <a:pt x="1593" y="0"/>
                </a:moveTo>
                <a:lnTo>
                  <a:pt x="1816" y="196"/>
                </a:lnTo>
                <a:lnTo>
                  <a:pt x="2704" y="196"/>
                </a:lnTo>
                <a:cubicBezTo>
                  <a:pt x="2853" y="196"/>
                  <a:pt x="2973" y="316"/>
                  <a:pt x="2973" y="465"/>
                </a:cubicBezTo>
                <a:lnTo>
                  <a:pt x="2973" y="3250"/>
                </a:lnTo>
                <a:cubicBezTo>
                  <a:pt x="2973" y="3399"/>
                  <a:pt x="2853" y="3519"/>
                  <a:pt x="2704" y="3519"/>
                </a:cubicBezTo>
                <a:lnTo>
                  <a:pt x="269" y="3519"/>
                </a:lnTo>
                <a:cubicBezTo>
                  <a:pt x="120" y="3519"/>
                  <a:pt x="0" y="3399"/>
                  <a:pt x="0" y="3250"/>
                </a:cubicBezTo>
                <a:lnTo>
                  <a:pt x="0" y="465"/>
                </a:lnTo>
                <a:cubicBezTo>
                  <a:pt x="0" y="316"/>
                  <a:pt x="120" y="196"/>
                  <a:pt x="269" y="196"/>
                </a:cubicBezTo>
                <a:lnTo>
                  <a:pt x="1369" y="196"/>
                </a:lnTo>
                <a:lnTo>
                  <a:pt x="159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49235" y="4525010"/>
            <a:ext cx="1610360" cy="1696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第五点：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注意要与幼儿进行互动，禁止满堂灌。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 flipH="1" flipV="1">
            <a:off x="2780665" y="1737995"/>
            <a:ext cx="1783080" cy="2234565"/>
          </a:xfrm>
          <a:custGeom>
            <a:avLst/>
            <a:gdLst>
              <a:gd name="adj" fmla="val 904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3" h="3519">
                <a:moveTo>
                  <a:pt x="1593" y="0"/>
                </a:moveTo>
                <a:lnTo>
                  <a:pt x="1816" y="196"/>
                </a:lnTo>
                <a:lnTo>
                  <a:pt x="2704" y="196"/>
                </a:lnTo>
                <a:cubicBezTo>
                  <a:pt x="2853" y="196"/>
                  <a:pt x="2973" y="316"/>
                  <a:pt x="2973" y="465"/>
                </a:cubicBezTo>
                <a:lnTo>
                  <a:pt x="2973" y="3250"/>
                </a:lnTo>
                <a:cubicBezTo>
                  <a:pt x="2973" y="3399"/>
                  <a:pt x="2853" y="3519"/>
                  <a:pt x="2704" y="3519"/>
                </a:cubicBezTo>
                <a:lnTo>
                  <a:pt x="269" y="3519"/>
                </a:lnTo>
                <a:cubicBezTo>
                  <a:pt x="120" y="3519"/>
                  <a:pt x="0" y="3399"/>
                  <a:pt x="0" y="3250"/>
                </a:cubicBezTo>
                <a:lnTo>
                  <a:pt x="0" y="465"/>
                </a:lnTo>
                <a:cubicBezTo>
                  <a:pt x="0" y="316"/>
                  <a:pt x="120" y="196"/>
                  <a:pt x="269" y="196"/>
                </a:cubicBezTo>
                <a:lnTo>
                  <a:pt x="1369" y="196"/>
                </a:lnTo>
                <a:lnTo>
                  <a:pt x="159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 flipH="1" flipV="1">
            <a:off x="6143625" y="1737995"/>
            <a:ext cx="1783080" cy="2234565"/>
          </a:xfrm>
          <a:custGeom>
            <a:avLst/>
            <a:gdLst>
              <a:gd name="adj" fmla="val 904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3" h="3519">
                <a:moveTo>
                  <a:pt x="1593" y="0"/>
                </a:moveTo>
                <a:lnTo>
                  <a:pt x="1816" y="196"/>
                </a:lnTo>
                <a:lnTo>
                  <a:pt x="2704" y="196"/>
                </a:lnTo>
                <a:cubicBezTo>
                  <a:pt x="2853" y="196"/>
                  <a:pt x="2973" y="316"/>
                  <a:pt x="2973" y="465"/>
                </a:cubicBezTo>
                <a:lnTo>
                  <a:pt x="2973" y="3250"/>
                </a:lnTo>
                <a:cubicBezTo>
                  <a:pt x="2973" y="3399"/>
                  <a:pt x="2853" y="3519"/>
                  <a:pt x="2704" y="3519"/>
                </a:cubicBezTo>
                <a:lnTo>
                  <a:pt x="269" y="3519"/>
                </a:lnTo>
                <a:cubicBezTo>
                  <a:pt x="120" y="3519"/>
                  <a:pt x="0" y="3399"/>
                  <a:pt x="0" y="3250"/>
                </a:cubicBezTo>
                <a:lnTo>
                  <a:pt x="0" y="465"/>
                </a:lnTo>
                <a:cubicBezTo>
                  <a:pt x="0" y="316"/>
                  <a:pt x="120" y="196"/>
                  <a:pt x="269" y="196"/>
                </a:cubicBezTo>
                <a:lnTo>
                  <a:pt x="1369" y="196"/>
                </a:lnTo>
                <a:lnTo>
                  <a:pt x="159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 flipH="1" flipV="1">
            <a:off x="9565640" y="1737995"/>
            <a:ext cx="1783080" cy="2234565"/>
          </a:xfrm>
          <a:custGeom>
            <a:avLst/>
            <a:gdLst>
              <a:gd name="adj" fmla="val 904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3" h="3519">
                <a:moveTo>
                  <a:pt x="1593" y="0"/>
                </a:moveTo>
                <a:lnTo>
                  <a:pt x="1816" y="196"/>
                </a:lnTo>
                <a:lnTo>
                  <a:pt x="2704" y="196"/>
                </a:lnTo>
                <a:cubicBezTo>
                  <a:pt x="2853" y="196"/>
                  <a:pt x="2973" y="316"/>
                  <a:pt x="2973" y="465"/>
                </a:cubicBezTo>
                <a:lnTo>
                  <a:pt x="2973" y="3250"/>
                </a:lnTo>
                <a:cubicBezTo>
                  <a:pt x="2973" y="3399"/>
                  <a:pt x="2853" y="3519"/>
                  <a:pt x="2704" y="3519"/>
                </a:cubicBezTo>
                <a:lnTo>
                  <a:pt x="269" y="3519"/>
                </a:lnTo>
                <a:cubicBezTo>
                  <a:pt x="120" y="3519"/>
                  <a:pt x="0" y="3399"/>
                  <a:pt x="0" y="3250"/>
                </a:cubicBezTo>
                <a:lnTo>
                  <a:pt x="0" y="465"/>
                </a:lnTo>
                <a:cubicBezTo>
                  <a:pt x="0" y="316"/>
                  <a:pt x="120" y="196"/>
                  <a:pt x="269" y="196"/>
                </a:cubicBezTo>
                <a:lnTo>
                  <a:pt x="1369" y="196"/>
                </a:lnTo>
                <a:lnTo>
                  <a:pt x="159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894330" y="2054225"/>
            <a:ext cx="1610360" cy="1364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第二点：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每节课都要有教具。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229350" y="2054225"/>
            <a:ext cx="1610360" cy="1364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第四点：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不准大声斥责孩子。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689465" y="2054225"/>
            <a:ext cx="1610360" cy="1364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第六点：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遵循幼儿身心发展规律。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455353" y="382270"/>
            <a:ext cx="5281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教师教学活动要求：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455353" y="382270"/>
            <a:ext cx="5281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幼儿教学活动要求：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8480" y="3539549"/>
            <a:ext cx="11793771" cy="960003"/>
            <a:chOff x="255" y="3882"/>
            <a:chExt cx="18739" cy="1525"/>
          </a:xfrm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grpSpPr>
        <p:pic>
          <p:nvPicPr>
            <p:cNvPr id="2" name="图片 1" descr="303b343339343238333bc7facfdf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55" y="3944"/>
              <a:ext cx="18724" cy="1440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255" y="5121"/>
              <a:ext cx="286" cy="286"/>
            </a:xfrm>
            <a:prstGeom prst="ellipse">
              <a:avLst/>
            </a:prstGeom>
            <a:solidFill>
              <a:srgbClr val="849F25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8708" y="3882"/>
              <a:ext cx="286" cy="286"/>
            </a:xfrm>
            <a:prstGeom prst="ellipse">
              <a:avLst/>
            </a:prstGeom>
            <a:solidFill>
              <a:srgbClr val="849F25"/>
            </a:solidFill>
            <a:ln>
              <a:solidFill>
                <a:srgbClr val="849F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937260" y="4094480"/>
            <a:ext cx="1783080" cy="2234565"/>
          </a:xfrm>
          <a:custGeom>
            <a:avLst/>
            <a:gdLst>
              <a:gd name="adj" fmla="val 904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3" h="3519">
                <a:moveTo>
                  <a:pt x="1593" y="0"/>
                </a:moveTo>
                <a:lnTo>
                  <a:pt x="1816" y="196"/>
                </a:lnTo>
                <a:lnTo>
                  <a:pt x="2704" y="196"/>
                </a:lnTo>
                <a:cubicBezTo>
                  <a:pt x="2853" y="196"/>
                  <a:pt x="2973" y="316"/>
                  <a:pt x="2973" y="465"/>
                </a:cubicBezTo>
                <a:lnTo>
                  <a:pt x="2973" y="3250"/>
                </a:lnTo>
                <a:cubicBezTo>
                  <a:pt x="2973" y="3399"/>
                  <a:pt x="2853" y="3519"/>
                  <a:pt x="2704" y="3519"/>
                </a:cubicBezTo>
                <a:lnTo>
                  <a:pt x="269" y="3519"/>
                </a:lnTo>
                <a:cubicBezTo>
                  <a:pt x="120" y="3519"/>
                  <a:pt x="0" y="3399"/>
                  <a:pt x="0" y="3250"/>
                </a:cubicBezTo>
                <a:lnTo>
                  <a:pt x="0" y="465"/>
                </a:lnTo>
                <a:cubicBezTo>
                  <a:pt x="0" y="316"/>
                  <a:pt x="120" y="196"/>
                  <a:pt x="269" y="196"/>
                </a:cubicBezTo>
                <a:lnTo>
                  <a:pt x="1369" y="196"/>
                </a:lnTo>
                <a:lnTo>
                  <a:pt x="159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42035" y="4305935"/>
            <a:ext cx="1610360" cy="1696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第一点：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幼儿坐姿自然、端正，阅读姿势。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91335" y="3498215"/>
            <a:ext cx="215900" cy="600710"/>
            <a:chOff x="2821" y="5509"/>
            <a:chExt cx="340" cy="946"/>
          </a:xfrm>
        </p:grpSpPr>
        <p:sp>
          <p:nvSpPr>
            <p:cNvPr id="11" name="椭圆 10"/>
            <p:cNvSpPr/>
            <p:nvPr/>
          </p:nvSpPr>
          <p:spPr>
            <a:xfrm>
              <a:off x="2821" y="5509"/>
              <a:ext cx="340" cy="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991" y="5849"/>
              <a:ext cx="0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5299075" y="3498215"/>
            <a:ext cx="215900" cy="600710"/>
            <a:chOff x="2821" y="5509"/>
            <a:chExt cx="340" cy="946"/>
          </a:xfrm>
        </p:grpSpPr>
        <p:sp>
          <p:nvSpPr>
            <p:cNvPr id="15" name="椭圆 14"/>
            <p:cNvSpPr/>
            <p:nvPr/>
          </p:nvSpPr>
          <p:spPr>
            <a:xfrm>
              <a:off x="2821" y="5509"/>
              <a:ext cx="340" cy="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991" y="5849"/>
              <a:ext cx="0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8577580" y="3498215"/>
            <a:ext cx="215900" cy="600710"/>
            <a:chOff x="2821" y="5509"/>
            <a:chExt cx="340" cy="946"/>
          </a:xfrm>
        </p:grpSpPr>
        <p:sp>
          <p:nvSpPr>
            <p:cNvPr id="18" name="椭圆 17"/>
            <p:cNvSpPr/>
            <p:nvPr/>
          </p:nvSpPr>
          <p:spPr>
            <a:xfrm>
              <a:off x="2821" y="5509"/>
              <a:ext cx="340" cy="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991" y="5849"/>
              <a:ext cx="0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flipV="1">
            <a:off x="3500755" y="3971925"/>
            <a:ext cx="215900" cy="600710"/>
            <a:chOff x="2821" y="5509"/>
            <a:chExt cx="340" cy="946"/>
          </a:xfrm>
        </p:grpSpPr>
        <p:sp>
          <p:nvSpPr>
            <p:cNvPr id="21" name="椭圆 20"/>
            <p:cNvSpPr/>
            <p:nvPr/>
          </p:nvSpPr>
          <p:spPr>
            <a:xfrm>
              <a:off x="2821" y="5509"/>
              <a:ext cx="340" cy="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2991" y="5849"/>
              <a:ext cx="0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 flipV="1">
            <a:off x="6874510" y="3971925"/>
            <a:ext cx="215900" cy="600710"/>
            <a:chOff x="2821" y="5509"/>
            <a:chExt cx="340" cy="946"/>
          </a:xfrm>
        </p:grpSpPr>
        <p:sp>
          <p:nvSpPr>
            <p:cNvPr id="24" name="椭圆 23"/>
            <p:cNvSpPr/>
            <p:nvPr/>
          </p:nvSpPr>
          <p:spPr>
            <a:xfrm>
              <a:off x="2821" y="5509"/>
              <a:ext cx="340" cy="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991" y="5849"/>
              <a:ext cx="0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flipV="1">
            <a:off x="10287000" y="3971925"/>
            <a:ext cx="215900" cy="600710"/>
            <a:chOff x="2821" y="5509"/>
            <a:chExt cx="340" cy="946"/>
          </a:xfrm>
        </p:grpSpPr>
        <p:sp>
          <p:nvSpPr>
            <p:cNvPr id="27" name="椭圆 26"/>
            <p:cNvSpPr/>
            <p:nvPr/>
          </p:nvSpPr>
          <p:spPr>
            <a:xfrm>
              <a:off x="2821" y="5509"/>
              <a:ext cx="340" cy="3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991" y="5849"/>
              <a:ext cx="0" cy="6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任意多边形 35"/>
          <p:cNvSpPr/>
          <p:nvPr/>
        </p:nvSpPr>
        <p:spPr>
          <a:xfrm>
            <a:off x="4458335" y="4090035"/>
            <a:ext cx="1781175" cy="2234565"/>
          </a:xfrm>
          <a:custGeom>
            <a:avLst/>
            <a:gdLst>
              <a:gd name="adj" fmla="val 904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3" h="3519">
                <a:moveTo>
                  <a:pt x="1593" y="0"/>
                </a:moveTo>
                <a:lnTo>
                  <a:pt x="1816" y="196"/>
                </a:lnTo>
                <a:lnTo>
                  <a:pt x="2704" y="196"/>
                </a:lnTo>
                <a:cubicBezTo>
                  <a:pt x="2853" y="196"/>
                  <a:pt x="2973" y="316"/>
                  <a:pt x="2973" y="465"/>
                </a:cubicBezTo>
                <a:lnTo>
                  <a:pt x="2973" y="3250"/>
                </a:lnTo>
                <a:cubicBezTo>
                  <a:pt x="2973" y="3399"/>
                  <a:pt x="2853" y="3519"/>
                  <a:pt x="2704" y="3519"/>
                </a:cubicBezTo>
                <a:lnTo>
                  <a:pt x="269" y="3519"/>
                </a:lnTo>
                <a:cubicBezTo>
                  <a:pt x="120" y="3519"/>
                  <a:pt x="0" y="3399"/>
                  <a:pt x="0" y="3250"/>
                </a:cubicBezTo>
                <a:lnTo>
                  <a:pt x="0" y="465"/>
                </a:lnTo>
                <a:cubicBezTo>
                  <a:pt x="0" y="316"/>
                  <a:pt x="120" y="196"/>
                  <a:pt x="269" y="196"/>
                </a:cubicBezTo>
                <a:lnTo>
                  <a:pt x="1369" y="196"/>
                </a:lnTo>
                <a:lnTo>
                  <a:pt x="159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561840" y="4305935"/>
            <a:ext cx="1610360" cy="1696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第三点：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说话、唱歌不大声喊叫，说话前先举手。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7736205" y="4090035"/>
            <a:ext cx="1781175" cy="2234565"/>
          </a:xfrm>
          <a:custGeom>
            <a:avLst/>
            <a:gdLst>
              <a:gd name="adj" fmla="val 904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3" h="3519">
                <a:moveTo>
                  <a:pt x="1593" y="0"/>
                </a:moveTo>
                <a:lnTo>
                  <a:pt x="1816" y="196"/>
                </a:lnTo>
                <a:lnTo>
                  <a:pt x="2704" y="196"/>
                </a:lnTo>
                <a:cubicBezTo>
                  <a:pt x="2853" y="196"/>
                  <a:pt x="2973" y="316"/>
                  <a:pt x="2973" y="465"/>
                </a:cubicBezTo>
                <a:lnTo>
                  <a:pt x="2973" y="3250"/>
                </a:lnTo>
                <a:cubicBezTo>
                  <a:pt x="2973" y="3399"/>
                  <a:pt x="2853" y="3519"/>
                  <a:pt x="2704" y="3519"/>
                </a:cubicBezTo>
                <a:lnTo>
                  <a:pt x="269" y="3519"/>
                </a:lnTo>
                <a:cubicBezTo>
                  <a:pt x="120" y="3519"/>
                  <a:pt x="0" y="3399"/>
                  <a:pt x="0" y="3250"/>
                </a:cubicBezTo>
                <a:lnTo>
                  <a:pt x="0" y="465"/>
                </a:lnTo>
                <a:cubicBezTo>
                  <a:pt x="0" y="316"/>
                  <a:pt x="120" y="196"/>
                  <a:pt x="269" y="196"/>
                </a:cubicBezTo>
                <a:lnTo>
                  <a:pt x="1369" y="196"/>
                </a:lnTo>
                <a:lnTo>
                  <a:pt x="159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49235" y="4305935"/>
            <a:ext cx="1610360" cy="1364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第五点：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不把学习用品等放入口中。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 flipH="1" flipV="1">
            <a:off x="2780665" y="1737995"/>
            <a:ext cx="1783080" cy="2234565"/>
          </a:xfrm>
          <a:custGeom>
            <a:avLst/>
            <a:gdLst>
              <a:gd name="adj" fmla="val 904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3" h="3519">
                <a:moveTo>
                  <a:pt x="1593" y="0"/>
                </a:moveTo>
                <a:lnTo>
                  <a:pt x="1816" y="196"/>
                </a:lnTo>
                <a:lnTo>
                  <a:pt x="2704" y="196"/>
                </a:lnTo>
                <a:cubicBezTo>
                  <a:pt x="2853" y="196"/>
                  <a:pt x="2973" y="316"/>
                  <a:pt x="2973" y="465"/>
                </a:cubicBezTo>
                <a:lnTo>
                  <a:pt x="2973" y="3250"/>
                </a:lnTo>
                <a:cubicBezTo>
                  <a:pt x="2973" y="3399"/>
                  <a:pt x="2853" y="3519"/>
                  <a:pt x="2704" y="3519"/>
                </a:cubicBezTo>
                <a:lnTo>
                  <a:pt x="269" y="3519"/>
                </a:lnTo>
                <a:cubicBezTo>
                  <a:pt x="120" y="3519"/>
                  <a:pt x="0" y="3399"/>
                  <a:pt x="0" y="3250"/>
                </a:cubicBezTo>
                <a:lnTo>
                  <a:pt x="0" y="465"/>
                </a:lnTo>
                <a:cubicBezTo>
                  <a:pt x="0" y="316"/>
                  <a:pt x="120" y="196"/>
                  <a:pt x="269" y="196"/>
                </a:cubicBezTo>
                <a:lnTo>
                  <a:pt x="1369" y="196"/>
                </a:lnTo>
                <a:lnTo>
                  <a:pt x="159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 flipH="1" flipV="1">
            <a:off x="6143625" y="1737995"/>
            <a:ext cx="1783080" cy="2234565"/>
          </a:xfrm>
          <a:custGeom>
            <a:avLst/>
            <a:gdLst>
              <a:gd name="adj" fmla="val 904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3" h="3519">
                <a:moveTo>
                  <a:pt x="1593" y="0"/>
                </a:moveTo>
                <a:lnTo>
                  <a:pt x="1816" y="196"/>
                </a:lnTo>
                <a:lnTo>
                  <a:pt x="2704" y="196"/>
                </a:lnTo>
                <a:cubicBezTo>
                  <a:pt x="2853" y="196"/>
                  <a:pt x="2973" y="316"/>
                  <a:pt x="2973" y="465"/>
                </a:cubicBezTo>
                <a:lnTo>
                  <a:pt x="2973" y="3250"/>
                </a:lnTo>
                <a:cubicBezTo>
                  <a:pt x="2973" y="3399"/>
                  <a:pt x="2853" y="3519"/>
                  <a:pt x="2704" y="3519"/>
                </a:cubicBezTo>
                <a:lnTo>
                  <a:pt x="269" y="3519"/>
                </a:lnTo>
                <a:cubicBezTo>
                  <a:pt x="120" y="3519"/>
                  <a:pt x="0" y="3399"/>
                  <a:pt x="0" y="3250"/>
                </a:cubicBezTo>
                <a:lnTo>
                  <a:pt x="0" y="465"/>
                </a:lnTo>
                <a:cubicBezTo>
                  <a:pt x="0" y="316"/>
                  <a:pt x="120" y="196"/>
                  <a:pt x="269" y="196"/>
                </a:cubicBezTo>
                <a:lnTo>
                  <a:pt x="1369" y="196"/>
                </a:lnTo>
                <a:lnTo>
                  <a:pt x="159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 flipH="1" flipV="1">
            <a:off x="9565640" y="1737995"/>
            <a:ext cx="1783080" cy="2234565"/>
          </a:xfrm>
          <a:custGeom>
            <a:avLst/>
            <a:gdLst>
              <a:gd name="adj" fmla="val 904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3" h="3519">
                <a:moveTo>
                  <a:pt x="1593" y="0"/>
                </a:moveTo>
                <a:lnTo>
                  <a:pt x="1816" y="196"/>
                </a:lnTo>
                <a:lnTo>
                  <a:pt x="2704" y="196"/>
                </a:lnTo>
                <a:cubicBezTo>
                  <a:pt x="2853" y="196"/>
                  <a:pt x="2973" y="316"/>
                  <a:pt x="2973" y="465"/>
                </a:cubicBezTo>
                <a:lnTo>
                  <a:pt x="2973" y="3250"/>
                </a:lnTo>
                <a:cubicBezTo>
                  <a:pt x="2973" y="3399"/>
                  <a:pt x="2853" y="3519"/>
                  <a:pt x="2704" y="3519"/>
                </a:cubicBezTo>
                <a:lnTo>
                  <a:pt x="269" y="3519"/>
                </a:lnTo>
                <a:cubicBezTo>
                  <a:pt x="120" y="3519"/>
                  <a:pt x="0" y="3399"/>
                  <a:pt x="0" y="3250"/>
                </a:cubicBezTo>
                <a:lnTo>
                  <a:pt x="0" y="465"/>
                </a:lnTo>
                <a:cubicBezTo>
                  <a:pt x="0" y="316"/>
                  <a:pt x="120" y="196"/>
                  <a:pt x="269" y="196"/>
                </a:cubicBezTo>
                <a:lnTo>
                  <a:pt x="1369" y="196"/>
                </a:lnTo>
                <a:lnTo>
                  <a:pt x="159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894330" y="1778000"/>
            <a:ext cx="1610360" cy="20288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第二点：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能集中注意力参与活动，愿意开动脑筋举手发言。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229350" y="1778000"/>
            <a:ext cx="1610360" cy="1808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第四点：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能安静倾听同伴讲话，不乱动，不影响别人。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689465" y="1778000"/>
            <a:ext cx="1610360" cy="1696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第六点：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上课不随意走动，需要如厕会举手。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" name="文本框 45"/>
          <p:cNvSpPr txBox="1"/>
          <p:nvPr/>
        </p:nvSpPr>
        <p:spPr>
          <a:xfrm>
            <a:off x="3455353" y="382270"/>
            <a:ext cx="5281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教师游戏活动要求：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2" name="图片 1" descr="students-with-classroom-elements-white-background_1308-5070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185" y="2100580"/>
            <a:ext cx="3700780" cy="38487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25720" y="1880870"/>
            <a:ext cx="6411595" cy="4078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1. </a:t>
            </a:r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为幼儿准备安全无毒、清洁卫生的游戏材料与玩具。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2. 加强安全教育，引导幼儿在游戏中增强自我保护意识，注意幼儿游戏安全。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3. 指导幼儿学习自己收拾玩具、清理场地。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4. 每周定期清洁消毒玩具。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223510" y="2830195"/>
            <a:ext cx="6228000" cy="0"/>
          </a:xfrm>
          <a:prstGeom prst="line">
            <a:avLst/>
          </a:prstGeom>
          <a:ln>
            <a:gradFill>
              <a:gsLst>
                <a:gs pos="0">
                  <a:srgbClr val="727A16">
                    <a:alpha val="0"/>
                  </a:srgbClr>
                </a:gs>
                <a:gs pos="100000">
                  <a:srgbClr val="727A16">
                    <a:alpha val="100000"/>
                  </a:srgbClr>
                </a:gs>
              </a:gsLst>
              <a:lin ang="0" scaled="1"/>
            </a:gra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223510" y="4162425"/>
            <a:ext cx="6228000" cy="0"/>
          </a:xfrm>
          <a:prstGeom prst="line">
            <a:avLst/>
          </a:prstGeom>
          <a:ln>
            <a:gradFill>
              <a:gsLst>
                <a:gs pos="0">
                  <a:srgbClr val="727A16">
                    <a:alpha val="0"/>
                  </a:srgbClr>
                </a:gs>
                <a:gs pos="100000">
                  <a:srgbClr val="727A16">
                    <a:alpha val="100000"/>
                  </a:srgbClr>
                </a:gs>
              </a:gsLst>
              <a:lin ang="0" scaled="1"/>
            </a:gra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223510" y="5101590"/>
            <a:ext cx="6228000" cy="0"/>
          </a:xfrm>
          <a:prstGeom prst="line">
            <a:avLst/>
          </a:prstGeom>
          <a:ln>
            <a:gradFill>
              <a:gsLst>
                <a:gs pos="0">
                  <a:srgbClr val="727A16">
                    <a:alpha val="0"/>
                  </a:srgbClr>
                </a:gs>
                <a:gs pos="100000">
                  <a:srgbClr val="727A16">
                    <a:alpha val="100000"/>
                  </a:srgbClr>
                </a:gs>
              </a:gsLst>
              <a:lin ang="0" scaled="1"/>
            </a:gra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223510" y="6012180"/>
            <a:ext cx="6228000" cy="0"/>
          </a:xfrm>
          <a:prstGeom prst="line">
            <a:avLst/>
          </a:prstGeom>
          <a:ln>
            <a:gradFill>
              <a:gsLst>
                <a:gs pos="0">
                  <a:srgbClr val="727A16">
                    <a:alpha val="0"/>
                  </a:srgbClr>
                </a:gs>
                <a:gs pos="100000">
                  <a:srgbClr val="727A16">
                    <a:alpha val="100000"/>
                  </a:srgbClr>
                </a:gs>
              </a:gsLst>
              <a:lin ang="0" scaled="1"/>
            </a:gra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圆角矩形标注 6"/>
          <p:cNvSpPr/>
          <p:nvPr/>
        </p:nvSpPr>
        <p:spPr>
          <a:xfrm>
            <a:off x="4951095" y="1756410"/>
            <a:ext cx="2290445" cy="2799080"/>
          </a:xfrm>
          <a:prstGeom prst="wedgeRoundRectCallout">
            <a:avLst>
              <a:gd name="adj1" fmla="val 32755"/>
              <a:gd name="adj2" fmla="val 53811"/>
              <a:gd name="adj3" fmla="val 16667"/>
            </a:avLst>
          </a:prstGeom>
          <a:noFill/>
          <a:ln>
            <a:solidFill>
              <a:srgbClr val="849F2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8824595" y="1756410"/>
            <a:ext cx="2290445" cy="2799080"/>
          </a:xfrm>
          <a:prstGeom prst="wedgeRoundRectCallout">
            <a:avLst>
              <a:gd name="adj1" fmla="val 31064"/>
              <a:gd name="adj2" fmla="val 54501"/>
              <a:gd name="adj3" fmla="val 16667"/>
            </a:avLst>
          </a:prstGeom>
          <a:noFill/>
          <a:ln>
            <a:solidFill>
              <a:srgbClr val="849F2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1165225" y="1756410"/>
            <a:ext cx="2290445" cy="2799080"/>
          </a:xfrm>
          <a:prstGeom prst="wedgeRoundRectCallout">
            <a:avLst>
              <a:gd name="adj1" fmla="val 31064"/>
              <a:gd name="adj2" fmla="val 54501"/>
              <a:gd name="adj3" fmla="val 16667"/>
            </a:avLst>
          </a:prstGeom>
          <a:noFill/>
          <a:ln>
            <a:solidFill>
              <a:srgbClr val="849F2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455353" y="382270"/>
            <a:ext cx="52812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幼儿游戏活动要求：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632" b="4102"/>
          <a:stretch>
            <a:fillRect/>
          </a:stretch>
        </p:blipFill>
        <p:spPr>
          <a:xfrm>
            <a:off x="5280660" y="3418840"/>
            <a:ext cx="1718310" cy="290766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7000"/>
              </a:prstClr>
            </a:outerShdw>
          </a:effectLst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8778" t="2102" r="4282" b="694"/>
          <a:stretch>
            <a:fillRect/>
          </a:stretch>
        </p:blipFill>
        <p:spPr>
          <a:xfrm>
            <a:off x="1209040" y="3342005"/>
            <a:ext cx="1742440" cy="29845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7000"/>
              </a:prstClr>
            </a:outerShdw>
          </a:effectLst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657"/>
          <a:stretch>
            <a:fillRect/>
          </a:stretch>
        </p:blipFill>
        <p:spPr>
          <a:xfrm>
            <a:off x="9241155" y="3430270"/>
            <a:ext cx="1614805" cy="289623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7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1344930" y="2005965"/>
            <a:ext cx="19310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玩具材料</a:t>
            </a:r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轻拿轻放</a:t>
            </a:r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；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30800" y="2005965"/>
            <a:ext cx="18878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游戏中注意自身安全，不伤害伙伴；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51290" y="2005965"/>
            <a:ext cx="18878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学习物品用完放归原处。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" name="文本框 45"/>
          <p:cNvSpPr txBox="1"/>
          <p:nvPr/>
        </p:nvSpPr>
        <p:spPr>
          <a:xfrm>
            <a:off x="4634548" y="382270"/>
            <a:ext cx="2922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离园要求：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94070" y="1746885"/>
            <a:ext cx="565467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放学前等待时间，教师把今天所学知识和进餐情况向小朋友介绍清楚；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对每个孩子的仪表进行检查，特别是穿反鞋情况杜绝发生。仪表检查顺序：头发、面部、脖子、上衣扣、手、裤子、鞋子。提醒幼儿带好回家的用品；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进行离园前的谈话活动，内容包括当日教学活动内容、有趣的瞬间、当日表现最好或最勇敢的宝宝、一日进餐的名称、第二天要准备的学习用品等等。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831080" y="1789430"/>
            <a:ext cx="914400" cy="914400"/>
            <a:chOff x="7608" y="2518"/>
            <a:chExt cx="1440" cy="1440"/>
          </a:xfrm>
        </p:grpSpPr>
        <p:pic>
          <p:nvPicPr>
            <p:cNvPr id="7" name="图片 6" descr="32313535383834303b32313535383836323bc2ccc9abd5fdb7bdd0cebfe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08" y="2518"/>
              <a:ext cx="1440" cy="14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83" y="2712"/>
              <a:ext cx="750" cy="102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831080" y="3480435"/>
            <a:ext cx="914400" cy="914400"/>
            <a:chOff x="7608" y="4716"/>
            <a:chExt cx="1440" cy="1440"/>
          </a:xfrm>
        </p:grpSpPr>
        <p:pic>
          <p:nvPicPr>
            <p:cNvPr id="8" name="图片 7" descr="32313535383834303b32313535383836323bc2ccc9abd5fdb7bdd0cebfe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08" y="4716"/>
              <a:ext cx="1440" cy="144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3" y="4874"/>
              <a:ext cx="750" cy="102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4831080" y="5336540"/>
            <a:ext cx="914400" cy="914400"/>
            <a:chOff x="7608" y="7244"/>
            <a:chExt cx="1440" cy="1440"/>
          </a:xfrm>
        </p:grpSpPr>
        <p:pic>
          <p:nvPicPr>
            <p:cNvPr id="9" name="图片 8" descr="32313535383834303b32313535383836323bc2ccc9abd5fdb7bdd0cebfe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608" y="7244"/>
              <a:ext cx="1440" cy="144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6" y="7454"/>
              <a:ext cx="825" cy="1020"/>
            </a:xfrm>
            <a:prstGeom prst="rect">
              <a:avLst/>
            </a:prstGeom>
          </p:spPr>
        </p:pic>
      </p:grpSp>
      <p:cxnSp>
        <p:nvCxnSpPr>
          <p:cNvPr id="18" name="直接连接符 17"/>
          <p:cNvCxnSpPr/>
          <p:nvPr/>
        </p:nvCxnSpPr>
        <p:spPr>
          <a:xfrm>
            <a:off x="4935855" y="2646045"/>
            <a:ext cx="662400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934585" y="4342765"/>
            <a:ext cx="662400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935855" y="6195695"/>
            <a:ext cx="6624000" cy="0"/>
          </a:xfrm>
          <a:prstGeom prst="line">
            <a:avLst/>
          </a:prstGeom>
          <a:ln>
            <a:solidFill>
              <a:srgbClr val="849F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62330" y="1646555"/>
            <a:ext cx="2711450" cy="47117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718185" y="1812925"/>
            <a:ext cx="6085205" cy="873125"/>
          </a:xfrm>
          <a:prstGeom prst="roundRect">
            <a:avLst/>
          </a:prstGeom>
          <a:gradFill>
            <a:gsLst>
              <a:gs pos="0">
                <a:srgbClr val="DBE777">
                  <a:lumMod val="34000"/>
                  <a:lumOff val="66000"/>
                </a:srgbClr>
              </a:gs>
              <a:gs pos="100000">
                <a:srgbClr val="DBE777">
                  <a:alpha val="0"/>
                  <a:lumMod val="55000"/>
                  <a:lumOff val="4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18185" y="3017520"/>
            <a:ext cx="6084570" cy="873125"/>
          </a:xfrm>
          <a:prstGeom prst="roundRect">
            <a:avLst/>
          </a:prstGeom>
          <a:gradFill>
            <a:gsLst>
              <a:gs pos="0">
                <a:srgbClr val="DBE777">
                  <a:lumMod val="34000"/>
                  <a:lumOff val="66000"/>
                </a:srgbClr>
              </a:gs>
              <a:gs pos="100000">
                <a:srgbClr val="DBE777">
                  <a:alpha val="0"/>
                  <a:lumMod val="55000"/>
                  <a:lumOff val="4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18185" y="4222115"/>
            <a:ext cx="5750560" cy="873125"/>
          </a:xfrm>
          <a:prstGeom prst="roundRect">
            <a:avLst/>
          </a:prstGeom>
          <a:gradFill>
            <a:gsLst>
              <a:gs pos="0">
                <a:srgbClr val="DBE777">
                  <a:lumMod val="34000"/>
                  <a:lumOff val="66000"/>
                </a:srgbClr>
              </a:gs>
              <a:gs pos="100000">
                <a:srgbClr val="DBE777">
                  <a:alpha val="0"/>
                  <a:lumMod val="55000"/>
                  <a:lumOff val="4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18185" y="5426710"/>
            <a:ext cx="5750560" cy="873125"/>
          </a:xfrm>
          <a:prstGeom prst="roundRect">
            <a:avLst/>
          </a:prstGeom>
          <a:gradFill>
            <a:gsLst>
              <a:gs pos="0">
                <a:srgbClr val="DBE777">
                  <a:lumMod val="34000"/>
                  <a:lumOff val="66000"/>
                </a:srgbClr>
              </a:gs>
              <a:gs pos="100000">
                <a:srgbClr val="DBE777">
                  <a:alpha val="0"/>
                  <a:lumMod val="55000"/>
                  <a:lumOff val="4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634548" y="382270"/>
            <a:ext cx="29229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离园要求：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6" name="图片 5" descr="400874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1710" t="17333" r="8105" b="14259"/>
          <a:stretch>
            <a:fillRect/>
          </a:stretch>
        </p:blipFill>
        <p:spPr>
          <a:xfrm>
            <a:off x="7753350" y="2096135"/>
            <a:ext cx="3728720" cy="42329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03910" y="2023110"/>
            <a:ext cx="5690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1. </a:t>
            </a: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收拾好玩具，能将脱下的衣帽带回家。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3910" y="3046095"/>
            <a:ext cx="5377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2. </a:t>
            </a: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能等待家长来接，走时能跟老师和同伴说再见，不独自离园。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3910" y="4454525"/>
            <a:ext cx="5377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3. </a:t>
            </a: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在家长来接后能及时离园，不在园玩耍逗留。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3910" y="5604510"/>
            <a:ext cx="60102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4. </a:t>
            </a:r>
            <a:r>
              <a:rPr lang="zh-CN" altLang="en-US" sz="2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不乱吃小摊贩上的东西，不乱扔垃圾，讲卫生。</a:t>
            </a:r>
            <a:endParaRPr lang="zh-CN" altLang="en-US" sz="20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" name="文本框 45"/>
          <p:cNvSpPr txBox="1"/>
          <p:nvPr/>
        </p:nvSpPr>
        <p:spPr>
          <a:xfrm>
            <a:off x="4136390" y="410845"/>
            <a:ext cx="39192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教师执行寄语：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76605" y="1929130"/>
            <a:ext cx="10638790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感谢园长给我一次学习的机会，感谢团队给我一次展示的机会。</a:t>
            </a: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我宣誓：我一定会按照要求认真执行，按照教师操作手册严格要求，接受园长的检测，接受同事的监督，相信我能行！我一定能行！</a:t>
            </a: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9200" cy="10800"/>
            </a:xfrm>
            <a:prstGeom prst="rect">
              <a:avLst/>
            </a:prstGeom>
            <a:solidFill>
              <a:srgbClr val="FEC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87" y="680"/>
              <a:ext cx="18226" cy="9287"/>
            </a:xfrm>
            <a:prstGeom prst="roundRect">
              <a:avLst>
                <a:gd name="adj" fmla="val 9409"/>
              </a:avLst>
            </a:prstGeom>
            <a:solidFill>
              <a:srgbClr val="FFFD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pic>
          <p:nvPicPr>
            <p:cNvPr id="7" name="图片 6" descr="asian-1294104_12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01" y="4142"/>
              <a:ext cx="7817" cy="6353"/>
            </a:xfrm>
            <a:prstGeom prst="rect">
              <a:avLst/>
            </a:prstGeom>
            <a:effectLst>
              <a:reflection blurRad="76200" stA="40000" endA="300" endPos="3000" dir="5400000" sy="-100000" algn="bl" rotWithShape="0"/>
            </a:effectLst>
          </p:spPr>
        </p:pic>
        <p:pic>
          <p:nvPicPr>
            <p:cNvPr id="15" name="图片 14" descr="sun-159392_12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52" y="865"/>
              <a:ext cx="2161" cy="2175"/>
            </a:xfrm>
            <a:prstGeom prst="rect">
              <a:avLst/>
            </a:prstGeom>
          </p:spPr>
        </p:pic>
        <p:pic>
          <p:nvPicPr>
            <p:cNvPr id="17" name="图片 16" descr="303b343132323139353bd4c6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2409" y="1833"/>
              <a:ext cx="519" cy="307"/>
            </a:xfrm>
            <a:prstGeom prst="rect">
              <a:avLst/>
            </a:prstGeom>
          </p:spPr>
        </p:pic>
        <p:pic>
          <p:nvPicPr>
            <p:cNvPr id="18" name="图片 17" descr="303b343132373539313bd4c6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353" y="2402"/>
              <a:ext cx="1440" cy="562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32460" y="2205355"/>
            <a:ext cx="5520690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第一章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什么是幼儿园常规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8660" y="1253490"/>
            <a:ext cx="4171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endParaRPr lang="en-US" altLang="zh-CN" cap="all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noFill/>
              <a:uFillTx/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58850" y="5040630"/>
            <a:ext cx="1141095" cy="411480"/>
            <a:chOff x="1900" y="7938"/>
            <a:chExt cx="1797" cy="648"/>
          </a:xfrm>
        </p:grpSpPr>
        <p:sp>
          <p:nvSpPr>
            <p:cNvPr id="3" name="燕尾形 2"/>
            <p:cNvSpPr/>
            <p:nvPr/>
          </p:nvSpPr>
          <p:spPr>
            <a:xfrm>
              <a:off x="1900" y="7938"/>
              <a:ext cx="574" cy="649"/>
            </a:xfrm>
            <a:prstGeom prst="chevron">
              <a:avLst/>
            </a:pr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2504" y="7938"/>
              <a:ext cx="574" cy="649"/>
            </a:xfrm>
            <a:prstGeom prst="chevron">
              <a:avLst/>
            </a:pr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23" y="7938"/>
              <a:ext cx="574" cy="649"/>
            </a:xfrm>
            <a:prstGeom prst="chevron">
              <a:avLst/>
            </a:pr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2460" y="925830"/>
            <a:ext cx="6967855" cy="5001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常规，顾名思义就是指日常的规则。</a:t>
            </a: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幼儿园班级常规管理也就是指：</a:t>
            </a: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marL="243840" indent="-2438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Font typeface="汉仪劲楷简" panose="00020600040101010101" charset="-122"/>
              <a:buChar char="•"/>
            </a:pP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在以班级为单位的这样一个集体环境中；</a:t>
            </a: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marL="243840" indent="-2438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Font typeface="汉仪劲楷简" panose="00020600040101010101" charset="-122"/>
              <a:buChar char="•"/>
            </a:pP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marL="243840" indent="-2438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Font typeface="汉仪劲楷简" panose="00020600040101010101" charset="-122"/>
              <a:buChar char="•"/>
            </a:pP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老师如何帮助和指导孩子建立一定的规；</a:t>
            </a: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marL="243840" indent="-2438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Font typeface="汉仪劲楷简" panose="00020600040101010101" charset="-122"/>
              <a:buChar char="•"/>
            </a:pP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 marL="243840" indent="-2438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Font typeface="汉仪劲楷简" panose="00020600040101010101" charset="-122"/>
              <a:buChar char="•"/>
            </a:pP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以保证幼儿在园的日常生活、教学活动、游戏活动等的顺利开展。</a:t>
            </a: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1230" y="1028065"/>
            <a:ext cx="949960" cy="81661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260" y="1028065"/>
            <a:ext cx="1177925" cy="69151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185" y="1844675"/>
            <a:ext cx="895350" cy="79883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830185" y="3257550"/>
            <a:ext cx="3729990" cy="3069590"/>
            <a:chOff x="12331" y="5130"/>
            <a:chExt cx="5874" cy="4834"/>
          </a:xfrm>
        </p:grpSpPr>
        <p:grpSp>
          <p:nvGrpSpPr>
            <p:cNvPr id="9" name="组合 8"/>
            <p:cNvGrpSpPr/>
            <p:nvPr/>
          </p:nvGrpSpPr>
          <p:grpSpPr>
            <a:xfrm>
              <a:off x="12331" y="5130"/>
              <a:ext cx="5874" cy="4835"/>
              <a:chOff x="12331" y="5130"/>
              <a:chExt cx="5874" cy="4835"/>
            </a:xfrm>
          </p:grpSpPr>
          <p:pic>
            <p:nvPicPr>
              <p:cNvPr id="3" name="图片 2" descr="teacher-playing-with-little-students_23-214864677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7093" t="9325" r="6652" b="12919"/>
              <a:stretch>
                <a:fillRect/>
              </a:stretch>
            </p:blipFill>
            <p:spPr>
              <a:xfrm>
                <a:off x="12331" y="5130"/>
                <a:ext cx="5874" cy="3869"/>
              </a:xfrm>
              <a:prstGeom prst="rect">
                <a:avLst/>
              </a:prstGeom>
              <a:effectLst>
                <a:reflection blurRad="76200" stA="32000" endA="300" endPos="22000" dir="5400000" sy="-100000" algn="bl" rotWithShape="0"/>
              </a:effectLst>
            </p:spPr>
          </p:pic>
          <p:sp>
            <p:nvSpPr>
              <p:cNvPr id="8" name="矩形 7"/>
              <p:cNvSpPr/>
              <p:nvPr/>
            </p:nvSpPr>
            <p:spPr>
              <a:xfrm>
                <a:off x="12874" y="9191"/>
                <a:ext cx="1057" cy="775"/>
              </a:xfrm>
              <a:prstGeom prst="rect">
                <a:avLst/>
              </a:prstGeom>
              <a:solidFill>
                <a:srgbClr val="FFFD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cs typeface="汉仪劲楷简" panose="00020600040101010101" charset="-122"/>
                </a:endParaRPr>
              </a:p>
            </p:txBody>
          </p:sp>
        </p:grpSp>
        <p:sp>
          <p:nvSpPr>
            <p:cNvPr id="11" name="圆角矩形 10"/>
            <p:cNvSpPr/>
            <p:nvPr/>
          </p:nvSpPr>
          <p:spPr>
            <a:xfrm>
              <a:off x="13094" y="8558"/>
              <a:ext cx="707" cy="231"/>
            </a:xfrm>
            <a:prstGeom prst="roundRect">
              <a:avLst/>
            </a:prstGeom>
            <a:solidFill>
              <a:srgbClr val="C4E77F">
                <a:alpha val="99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9200" cy="10800"/>
            </a:xfrm>
            <a:prstGeom prst="rect">
              <a:avLst/>
            </a:prstGeom>
            <a:solidFill>
              <a:srgbClr val="FEC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87" y="680"/>
              <a:ext cx="18226" cy="9287"/>
            </a:xfrm>
            <a:prstGeom prst="roundRect">
              <a:avLst>
                <a:gd name="adj" fmla="val 9409"/>
              </a:avLst>
            </a:prstGeom>
            <a:solidFill>
              <a:srgbClr val="FFFD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pic>
          <p:nvPicPr>
            <p:cNvPr id="7" name="图片 6" descr="asian-1294104_12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01" y="4142"/>
              <a:ext cx="7817" cy="6353"/>
            </a:xfrm>
            <a:prstGeom prst="rect">
              <a:avLst/>
            </a:prstGeom>
            <a:effectLst>
              <a:reflection blurRad="76200" stA="40000" endA="300" endPos="3000" dir="5400000" sy="-100000" algn="bl" rotWithShape="0"/>
            </a:effectLst>
          </p:spPr>
        </p:pic>
        <p:pic>
          <p:nvPicPr>
            <p:cNvPr id="15" name="图片 14" descr="sun-159392_12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52" y="865"/>
              <a:ext cx="2161" cy="2175"/>
            </a:xfrm>
            <a:prstGeom prst="rect">
              <a:avLst/>
            </a:prstGeom>
          </p:spPr>
        </p:pic>
        <p:pic>
          <p:nvPicPr>
            <p:cNvPr id="17" name="图片 16" descr="303b343132323139353bd4c6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2409" y="1833"/>
              <a:ext cx="519" cy="307"/>
            </a:xfrm>
            <a:prstGeom prst="rect">
              <a:avLst/>
            </a:prstGeom>
          </p:spPr>
        </p:pic>
        <p:pic>
          <p:nvPicPr>
            <p:cNvPr id="18" name="图片 17" descr="303b343132373539313bd4c6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353" y="2402"/>
              <a:ext cx="1440" cy="562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753110" y="1026795"/>
            <a:ext cx="8831580" cy="16713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第二章</a:t>
            </a:r>
            <a:r>
              <a:rPr lang="en-US" altLang="zh-CN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  </a:t>
            </a:r>
            <a:endParaRPr lang="en-US" altLang="zh-CN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 </a:t>
            </a:r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开展一日常规重要性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58850" y="5040630"/>
            <a:ext cx="1141095" cy="411480"/>
            <a:chOff x="1900" y="7938"/>
            <a:chExt cx="1797" cy="648"/>
          </a:xfrm>
        </p:grpSpPr>
        <p:sp>
          <p:nvSpPr>
            <p:cNvPr id="3" name="燕尾形 2"/>
            <p:cNvSpPr/>
            <p:nvPr/>
          </p:nvSpPr>
          <p:spPr>
            <a:xfrm>
              <a:off x="1900" y="7938"/>
              <a:ext cx="574" cy="649"/>
            </a:xfrm>
            <a:prstGeom prst="chevron">
              <a:avLst/>
            </a:pr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2504" y="7938"/>
              <a:ext cx="574" cy="649"/>
            </a:xfrm>
            <a:prstGeom prst="chevron">
              <a:avLst/>
            </a:pr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23" y="7938"/>
              <a:ext cx="574" cy="649"/>
            </a:xfrm>
            <a:prstGeom prst="chevron">
              <a:avLst/>
            </a:pr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30375" y="1410970"/>
            <a:ext cx="87312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开展一日常规有两点重要性：</a:t>
            </a:r>
            <a:endParaRPr lang="zh-CN" altLang="en-US" sz="5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14993" y="3014345"/>
            <a:ext cx="54451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是幼儿教育的需要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14993" y="4393565"/>
            <a:ext cx="54451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是幼儿发展的需要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7" name="图片 6" descr="32313535383834303b32313535383836323bc2ccc9abd5fdb7bdd0cebfe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36115" y="2971800"/>
            <a:ext cx="914400" cy="914400"/>
          </a:xfrm>
          <a:prstGeom prst="rect">
            <a:avLst/>
          </a:prstGeom>
        </p:spPr>
      </p:pic>
      <p:pic>
        <p:nvPicPr>
          <p:cNvPr id="8" name="图片 7" descr="32313535383834303b32313535383836323bc2ccc9abd5fdb7bdd0cebfe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36115" y="4342130"/>
            <a:ext cx="914400" cy="914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25" y="3106420"/>
            <a:ext cx="476250" cy="6477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825" y="4485640"/>
            <a:ext cx="476250" cy="6477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任意多边形 21"/>
          <p:cNvSpPr/>
          <p:nvPr/>
        </p:nvSpPr>
        <p:spPr>
          <a:xfrm flipV="1">
            <a:off x="2827655" y="4603115"/>
            <a:ext cx="1230630" cy="534035"/>
          </a:xfrm>
          <a:custGeom>
            <a:avLst/>
            <a:gdLst>
              <a:gd name="connisteX0" fmla="*/ 0 w 1245870"/>
              <a:gd name="connsiteY0" fmla="*/ 613410 h 613410"/>
              <a:gd name="connisteX1" fmla="*/ 0 w 1245870"/>
              <a:gd name="connsiteY1" fmla="*/ 19685 h 613410"/>
              <a:gd name="connisteX2" fmla="*/ 1245870 w 1245870"/>
              <a:gd name="connsiteY2" fmla="*/ 19685 h 613410"/>
              <a:gd name="connisteX3" fmla="*/ 1245870 w 1245870"/>
              <a:gd name="connsiteY3" fmla="*/ 0 h 6134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245870" h="613410">
                <a:moveTo>
                  <a:pt x="0" y="613410"/>
                </a:moveTo>
                <a:lnTo>
                  <a:pt x="0" y="19685"/>
                </a:lnTo>
                <a:lnTo>
                  <a:pt x="1245870" y="19685"/>
                </a:lnTo>
                <a:lnTo>
                  <a:pt x="1245870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2460" y="1857375"/>
            <a:ext cx="2795905" cy="2795905"/>
            <a:chOff x="7125" y="2925"/>
            <a:chExt cx="4951" cy="4951"/>
          </a:xfrm>
        </p:grpSpPr>
        <p:sp>
          <p:nvSpPr>
            <p:cNvPr id="3" name="椭圆 2"/>
            <p:cNvSpPr/>
            <p:nvPr/>
          </p:nvSpPr>
          <p:spPr>
            <a:xfrm>
              <a:off x="7125" y="2925"/>
              <a:ext cx="4951" cy="4951"/>
            </a:xfrm>
            <a:prstGeom prst="ellipse">
              <a:avLst/>
            </a:pr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7718" y="4290"/>
              <a:ext cx="3921" cy="1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latin typeface="汉仪劲楷简" panose="00020600040101010101" charset="-122"/>
                  <a:ea typeface="汉仪劲楷简" panose="00020600040101010101" charset="-122"/>
                  <a:cs typeface="汉仪劲楷简" panose="00020600040101010101" charset="-122"/>
                </a:rPr>
                <a:t>抓好常规的具体要素：</a:t>
              </a:r>
              <a:endParaRPr lang="zh-CN" altLang="en-US" sz="30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4033520" y="851535"/>
            <a:ext cx="7534910" cy="1302385"/>
          </a:xfrm>
          <a:prstGeom prst="roundRect">
            <a:avLst>
              <a:gd name="adj" fmla="val 46904"/>
            </a:avLst>
          </a:prstGeom>
          <a:solidFill>
            <a:schemeClr val="bg1"/>
          </a:solidFill>
          <a:ln>
            <a:solidFill>
              <a:srgbClr val="71C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033520" y="2752090"/>
            <a:ext cx="7534910" cy="1302385"/>
          </a:xfrm>
          <a:prstGeom prst="roundRect">
            <a:avLst>
              <a:gd name="adj" fmla="val 46904"/>
            </a:avLst>
          </a:prstGeom>
          <a:solidFill>
            <a:schemeClr val="bg1"/>
          </a:solidFill>
          <a:ln>
            <a:solidFill>
              <a:srgbClr val="71C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033520" y="4652645"/>
            <a:ext cx="7534910" cy="1302385"/>
          </a:xfrm>
          <a:prstGeom prst="roundRect">
            <a:avLst>
              <a:gd name="adj" fmla="val 46904"/>
            </a:avLst>
          </a:prstGeom>
          <a:solidFill>
            <a:schemeClr val="bg1"/>
          </a:solidFill>
          <a:ln>
            <a:solidFill>
              <a:srgbClr val="71C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033520" y="851535"/>
            <a:ext cx="1247775" cy="1302385"/>
          </a:xfrm>
          <a:prstGeom prst="roundRect">
            <a:avLst>
              <a:gd name="adj" fmla="val 46904"/>
            </a:avLst>
          </a:prstGeom>
          <a:solidFill>
            <a:schemeClr val="bg1">
              <a:lumMod val="95000"/>
            </a:schemeClr>
          </a:solidFill>
          <a:ln>
            <a:solidFill>
              <a:srgbClr val="71C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033520" y="2759075"/>
            <a:ext cx="1247775" cy="1302385"/>
          </a:xfrm>
          <a:prstGeom prst="roundRect">
            <a:avLst>
              <a:gd name="adj" fmla="val 46904"/>
            </a:avLst>
          </a:prstGeom>
          <a:solidFill>
            <a:schemeClr val="bg1">
              <a:lumMod val="95000"/>
            </a:schemeClr>
          </a:solidFill>
          <a:ln>
            <a:solidFill>
              <a:srgbClr val="71C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033520" y="4657090"/>
            <a:ext cx="1247775" cy="1302385"/>
          </a:xfrm>
          <a:prstGeom prst="roundRect">
            <a:avLst>
              <a:gd name="adj" fmla="val 46904"/>
            </a:avLst>
          </a:prstGeom>
          <a:solidFill>
            <a:schemeClr val="bg1">
              <a:lumMod val="95000"/>
            </a:schemeClr>
          </a:solidFill>
          <a:ln>
            <a:solidFill>
              <a:srgbClr val="71C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59275" y="1170305"/>
            <a:ext cx="749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01</a:t>
            </a:r>
            <a:endParaRPr lang="en-US" altLang="zh-CN" sz="36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59275" y="3106420"/>
            <a:ext cx="749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02</a:t>
            </a:r>
            <a:endParaRPr lang="en-US" altLang="zh-CN" sz="36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59275" y="5013325"/>
            <a:ext cx="749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03</a:t>
            </a:r>
            <a:endParaRPr lang="en-US" altLang="zh-CN" sz="36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769235" y="1343660"/>
            <a:ext cx="1255395" cy="514350"/>
          </a:xfrm>
          <a:custGeom>
            <a:avLst/>
            <a:gdLst>
              <a:gd name="connisteX0" fmla="*/ 0 w 1245870"/>
              <a:gd name="connsiteY0" fmla="*/ 613410 h 613410"/>
              <a:gd name="connisteX1" fmla="*/ 0 w 1245870"/>
              <a:gd name="connsiteY1" fmla="*/ 19685 h 613410"/>
              <a:gd name="connisteX2" fmla="*/ 1245870 w 1245870"/>
              <a:gd name="connsiteY2" fmla="*/ 19685 h 613410"/>
              <a:gd name="connisteX3" fmla="*/ 1245870 w 1245870"/>
              <a:gd name="connsiteY3" fmla="*/ 0 h 6134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245870" h="613410">
                <a:moveTo>
                  <a:pt x="0" y="613410"/>
                </a:moveTo>
                <a:lnTo>
                  <a:pt x="0" y="19685"/>
                </a:lnTo>
                <a:lnTo>
                  <a:pt x="1245870" y="19685"/>
                </a:lnTo>
                <a:lnTo>
                  <a:pt x="1245870" y="0"/>
                </a:ln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6" name="弧形 15"/>
          <p:cNvSpPr/>
          <p:nvPr/>
        </p:nvSpPr>
        <p:spPr>
          <a:xfrm>
            <a:off x="411480" y="1708150"/>
            <a:ext cx="3095625" cy="3095625"/>
          </a:xfrm>
          <a:prstGeom prst="arc">
            <a:avLst>
              <a:gd name="adj1" fmla="val 15766359"/>
              <a:gd name="adj2" fmla="val 5147433"/>
            </a:avLst>
          </a:prstGeom>
          <a:noFill/>
          <a:ln>
            <a:gradFill>
              <a:gsLst>
                <a:gs pos="0">
                  <a:srgbClr val="6D841D">
                    <a:alpha val="7000"/>
                  </a:srgbClr>
                </a:gs>
                <a:gs pos="50000">
                  <a:srgbClr val="6D841D">
                    <a:alpha val="100000"/>
                  </a:srgbClr>
                </a:gs>
                <a:gs pos="75000">
                  <a:srgbClr val="6D841D">
                    <a:alpha val="100000"/>
                  </a:srgbClr>
                </a:gs>
                <a:gs pos="100000">
                  <a:srgbClr val="6D841D">
                    <a:alpha val="0"/>
                  </a:srgbClr>
                </a:gs>
              </a:gsLst>
              <a:lin ang="5400000" scaled="1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D5E797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701925" y="1867535"/>
            <a:ext cx="125095" cy="125095"/>
          </a:xfrm>
          <a:prstGeom prst="ellipse">
            <a:avLst/>
          </a:prstGeom>
          <a:solidFill>
            <a:srgbClr val="849F2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430905" y="3331210"/>
            <a:ext cx="125095" cy="125095"/>
          </a:xfrm>
          <a:prstGeom prst="ellipse">
            <a:avLst/>
          </a:prstGeom>
          <a:solidFill>
            <a:srgbClr val="849F2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750185" y="4479925"/>
            <a:ext cx="125095" cy="125095"/>
          </a:xfrm>
          <a:prstGeom prst="ellipse">
            <a:avLst/>
          </a:prstGeom>
          <a:solidFill>
            <a:srgbClr val="849F2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cxnSp>
        <p:nvCxnSpPr>
          <p:cNvPr id="21" name="直接连接符 20"/>
          <p:cNvCxnSpPr>
            <a:stCxn id="18" idx="6"/>
          </p:cNvCxnSpPr>
          <p:nvPr/>
        </p:nvCxnSpPr>
        <p:spPr>
          <a:xfrm>
            <a:off x="3556000" y="3394075"/>
            <a:ext cx="468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481955" y="970915"/>
            <a:ext cx="4427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常规教育要日常抓、抓日常： 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81955" y="1345565"/>
            <a:ext cx="574802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从生活小事做起，从点滴抓起，包括卫生习惯、在园生活习惯、集体规则意识的培养。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337810" y="1372870"/>
            <a:ext cx="590423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481955" y="2868930"/>
            <a:ext cx="4427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常规教育要抓重点、反复地抓： 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481955" y="3243580"/>
            <a:ext cx="574802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幼儿年龄小，自控能力弱，可塑性较强，要遵循儿童身心发展规律，讲究培养方式。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5337810" y="3270885"/>
            <a:ext cx="590423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481955" y="4747895"/>
            <a:ext cx="4427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对全园的孩子进行全面了解： </a:t>
            </a:r>
            <a:endParaRPr lang="zh-CN" altLang="en-US" sz="24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81955" y="5122545"/>
            <a:ext cx="574802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幼儿之间存在生理和年龄的差异，教师要熟悉了解幼儿的习惯和个性。</a:t>
            </a:r>
            <a:endParaRPr lang="zh-CN" altLang="en-US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337810" y="5149850"/>
            <a:ext cx="590423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0" y="0"/>
            <a:ext cx="12192000" cy="6858000"/>
            <a:chOff x="0" y="0"/>
            <a:chExt cx="19200" cy="108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19200" cy="10800"/>
            </a:xfrm>
            <a:prstGeom prst="rect">
              <a:avLst/>
            </a:prstGeom>
            <a:solidFill>
              <a:srgbClr val="FECC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487" y="680"/>
              <a:ext cx="18226" cy="9287"/>
            </a:xfrm>
            <a:prstGeom prst="roundRect">
              <a:avLst>
                <a:gd name="adj" fmla="val 9409"/>
              </a:avLst>
            </a:prstGeom>
            <a:solidFill>
              <a:srgbClr val="FFFD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pic>
          <p:nvPicPr>
            <p:cNvPr id="7" name="图片 6" descr="asian-1294104_12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401" y="4142"/>
              <a:ext cx="7817" cy="6353"/>
            </a:xfrm>
            <a:prstGeom prst="rect">
              <a:avLst/>
            </a:prstGeom>
            <a:effectLst>
              <a:reflection blurRad="76200" stA="40000" endA="300" endPos="3000" dir="5400000" sy="-100000" algn="bl" rotWithShape="0"/>
            </a:effectLst>
          </p:spPr>
        </p:pic>
        <p:pic>
          <p:nvPicPr>
            <p:cNvPr id="15" name="图片 14" descr="sun-159392_12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52" y="865"/>
              <a:ext cx="2161" cy="2175"/>
            </a:xfrm>
            <a:prstGeom prst="rect">
              <a:avLst/>
            </a:prstGeom>
          </p:spPr>
        </p:pic>
        <p:pic>
          <p:nvPicPr>
            <p:cNvPr id="17" name="图片 16" descr="303b343132323139353bd4c6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2409" y="1833"/>
              <a:ext cx="519" cy="307"/>
            </a:xfrm>
            <a:prstGeom prst="rect">
              <a:avLst/>
            </a:prstGeom>
          </p:spPr>
        </p:pic>
        <p:pic>
          <p:nvPicPr>
            <p:cNvPr id="18" name="图片 17" descr="303b343132373539313bd4c6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353" y="2402"/>
              <a:ext cx="1440" cy="562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594360" y="2205355"/>
            <a:ext cx="5817870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第三章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常规管理的注意事项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8660" y="1253490"/>
            <a:ext cx="4171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endParaRPr lang="en-US" altLang="zh-CN" cap="all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noFill/>
              <a:uFillTx/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58850" y="5040630"/>
            <a:ext cx="1141095" cy="411480"/>
            <a:chOff x="1900" y="7938"/>
            <a:chExt cx="1797" cy="648"/>
          </a:xfrm>
        </p:grpSpPr>
        <p:sp>
          <p:nvSpPr>
            <p:cNvPr id="3" name="燕尾形 2"/>
            <p:cNvSpPr/>
            <p:nvPr/>
          </p:nvSpPr>
          <p:spPr>
            <a:xfrm>
              <a:off x="1900" y="7938"/>
              <a:ext cx="574" cy="649"/>
            </a:xfrm>
            <a:prstGeom prst="chevron">
              <a:avLst/>
            </a:pr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5" name="燕尾形 4"/>
            <p:cNvSpPr/>
            <p:nvPr/>
          </p:nvSpPr>
          <p:spPr>
            <a:xfrm>
              <a:off x="2504" y="7938"/>
              <a:ext cx="574" cy="649"/>
            </a:xfrm>
            <a:prstGeom prst="chevron">
              <a:avLst/>
            </a:pr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3123" y="7938"/>
              <a:ext cx="574" cy="649"/>
            </a:xfrm>
            <a:prstGeom prst="chevron">
              <a:avLst/>
            </a:prstGeom>
            <a:solidFill>
              <a:srgbClr val="D5E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汉仪劲楷简" panose="00020600040101010101" charset="-122"/>
              </a:endParaRPr>
            </a:p>
          </p:txBody>
        </p:sp>
      </p:grp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圆角矩形 14"/>
          <p:cNvSpPr/>
          <p:nvPr/>
        </p:nvSpPr>
        <p:spPr>
          <a:xfrm>
            <a:off x="632460" y="1795145"/>
            <a:ext cx="3535045" cy="2099945"/>
          </a:xfrm>
          <a:prstGeom prst="roundRect">
            <a:avLst>
              <a:gd name="adj" fmla="val 3753"/>
            </a:avLst>
          </a:prstGeom>
          <a:solidFill>
            <a:schemeClr val="bg1"/>
          </a:solidFill>
          <a:ln>
            <a:noFill/>
          </a:ln>
          <a:effectLst>
            <a:outerShdw blurRad="546100" dist="228600" dir="2700000" sx="94000" sy="94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333240" y="1795145"/>
            <a:ext cx="3535045" cy="2099945"/>
          </a:xfrm>
          <a:prstGeom prst="roundRect">
            <a:avLst>
              <a:gd name="adj" fmla="val 3753"/>
            </a:avLst>
          </a:prstGeom>
          <a:solidFill>
            <a:schemeClr val="bg1"/>
          </a:solidFill>
          <a:ln>
            <a:noFill/>
          </a:ln>
          <a:effectLst>
            <a:outerShdw blurRad="546100" dist="228600" dir="2700000" sx="94000" sy="94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034020" y="1795145"/>
            <a:ext cx="3535045" cy="2099945"/>
          </a:xfrm>
          <a:prstGeom prst="roundRect">
            <a:avLst>
              <a:gd name="adj" fmla="val 3753"/>
            </a:avLst>
          </a:prstGeom>
          <a:solidFill>
            <a:schemeClr val="bg1"/>
          </a:solidFill>
          <a:ln>
            <a:noFill/>
          </a:ln>
          <a:effectLst>
            <a:outerShdw blurRad="546100" dist="228600" dir="2700000" sx="94000" sy="94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15740" y="448945"/>
            <a:ext cx="41605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教师签到要求：</a:t>
            </a:r>
            <a:endParaRPr lang="zh-CN" altLang="en-US" sz="4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83665" y="2256790"/>
            <a:ext cx="237807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长头发扎起来，不准披头散发</a:t>
            </a: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5" name="图片 4" descr="31393935333530323b343731343234313bcafdd7d63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32460" y="2314575"/>
            <a:ext cx="914400" cy="914400"/>
          </a:xfrm>
          <a:prstGeom prst="rect">
            <a:avLst/>
          </a:prstGeom>
        </p:spPr>
      </p:pic>
      <p:pic>
        <p:nvPicPr>
          <p:cNvPr id="6" name="图片 5" descr="31393935333530323b343731343234323bcafdd7d63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3240" y="2314575"/>
            <a:ext cx="914400" cy="914400"/>
          </a:xfrm>
          <a:prstGeom prst="rect">
            <a:avLst/>
          </a:prstGeom>
        </p:spPr>
      </p:pic>
      <p:pic>
        <p:nvPicPr>
          <p:cNvPr id="7" name="图片 6" descr="31393935333530323b343731343234333bcafdd7d63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4020" y="2314575"/>
            <a:ext cx="914400" cy="914400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632460" y="4076700"/>
            <a:ext cx="3535045" cy="2099945"/>
          </a:xfrm>
          <a:prstGeom prst="roundRect">
            <a:avLst>
              <a:gd name="adj" fmla="val 3753"/>
            </a:avLst>
          </a:prstGeom>
          <a:solidFill>
            <a:schemeClr val="bg1"/>
          </a:solidFill>
          <a:ln>
            <a:noFill/>
          </a:ln>
          <a:effectLst>
            <a:outerShdw blurRad="546100" dist="228600" dir="2700000" sx="94000" sy="94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333240" y="4076700"/>
            <a:ext cx="3535045" cy="2099945"/>
          </a:xfrm>
          <a:prstGeom prst="roundRect">
            <a:avLst>
              <a:gd name="adj" fmla="val 3753"/>
            </a:avLst>
          </a:prstGeom>
          <a:solidFill>
            <a:schemeClr val="bg1"/>
          </a:solidFill>
          <a:ln>
            <a:noFill/>
          </a:ln>
          <a:effectLst>
            <a:outerShdw blurRad="546100" dist="228600" dir="2700000" sx="94000" sy="94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034020" y="4076700"/>
            <a:ext cx="3535045" cy="2099945"/>
          </a:xfrm>
          <a:prstGeom prst="roundRect">
            <a:avLst>
              <a:gd name="adj" fmla="val 3753"/>
            </a:avLst>
          </a:prstGeom>
          <a:solidFill>
            <a:schemeClr val="bg1"/>
          </a:solidFill>
          <a:ln>
            <a:noFill/>
          </a:ln>
          <a:effectLst>
            <a:outerShdw blurRad="546100" dist="228600" dir="2700000" sx="94000" sy="94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劲楷简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284470" y="2304415"/>
            <a:ext cx="237807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  <a:sym typeface="+mn-ea"/>
              </a:rPr>
              <a:t>上岗时可</a:t>
            </a: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化淡妆或不化妆</a:t>
            </a: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03335" y="2256790"/>
            <a:ext cx="237807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穿着整齐得体，不穿奇装异服</a:t>
            </a: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04645" y="4459605"/>
            <a:ext cx="223329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拉链拉好</a:t>
            </a:r>
            <a:r>
              <a:rPr lang="en-US" altLang="zh-CN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,</a:t>
            </a: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衣服扣子系好</a:t>
            </a: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46370" y="4528820"/>
            <a:ext cx="237807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不敞着衣服，不戴首饰上岗</a:t>
            </a: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945880" y="4528820"/>
            <a:ext cx="237807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汉仪劲楷简" panose="00020600040101010101" charset="-122"/>
                <a:ea typeface="汉仪劲楷简" panose="00020600040101010101" charset="-122"/>
                <a:cs typeface="汉仪劲楷简" panose="00020600040101010101" charset="-122"/>
              </a:rPr>
              <a:t>不穿拖鞋和细高跟鞋上岗</a:t>
            </a:r>
            <a:endParaRPr lang="zh-CN" altLang="en-US" sz="2800">
              <a:latin typeface="汉仪劲楷简" panose="00020600040101010101" charset="-122"/>
              <a:ea typeface="汉仪劲楷简" panose="00020600040101010101" charset="-122"/>
              <a:cs typeface="汉仪劲楷简" panose="00020600040101010101" charset="-122"/>
            </a:endParaRPr>
          </a:p>
        </p:txBody>
      </p:sp>
      <p:pic>
        <p:nvPicPr>
          <p:cNvPr id="8" name="图片 7" descr="31393935333530323b343731343234343bcafdd7d63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460" y="4667250"/>
            <a:ext cx="914400" cy="914400"/>
          </a:xfrm>
          <a:prstGeom prst="rect">
            <a:avLst/>
          </a:prstGeom>
        </p:spPr>
      </p:pic>
      <p:pic>
        <p:nvPicPr>
          <p:cNvPr id="9" name="图片 8" descr="31393935333530323b343731343234353bcafdd7d635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31970" y="4667250"/>
            <a:ext cx="914400" cy="914400"/>
          </a:xfrm>
          <a:prstGeom prst="rect">
            <a:avLst/>
          </a:prstGeom>
        </p:spPr>
      </p:pic>
      <p:pic>
        <p:nvPicPr>
          <p:cNvPr id="10" name="图片 9" descr="31393935333530323b343731343234363bcafdd7d636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20380" y="4667250"/>
            <a:ext cx="914400" cy="91440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COMMONDATA" val="eyJoZGlkIjoiMTdjYzU5MDlkMjY2OWE5YWI5MmNkMzhkN2Q1OGJlZjc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汉仪劲楷简"/>
        <a:ea typeface="汉仪劲楷简"/>
        <a:cs typeface=""/>
      </a:majorFont>
      <a:minorFont>
        <a:latin typeface="汉仪劲楷简"/>
        <a:ea typeface="汉仪劲楷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zh-CN" altLang="en-US">
            <a:latin typeface="汉仪劲楷简" panose="00020600040101010101" charset="-122"/>
            <a:ea typeface="汉仪劲楷简" panose="00020600040101010101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劲楷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劲楷简"/>
        <a:ea typeface=""/>
        <a:cs typeface=""/>
        <a:font script="Jpan" typeface="ＭＳ Ｐゴシック"/>
        <a:font script="Hang" typeface="맑은 고딕"/>
        <a:font script="Hans" typeface="汉仪劲楷简"/>
        <a:font script="Hant" typeface="新細明體"/>
        <a:font script="Arab" typeface="汉仪劲楷简"/>
        <a:font script="Hebr" typeface="汉仪劲楷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劲楷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劲楷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劲楷简"/>
        <a:ea typeface=""/>
        <a:cs typeface=""/>
        <a:font script="Jpan" typeface="ＭＳ Ｐゴシック"/>
        <a:font script="Hang" typeface="맑은 고딕"/>
        <a:font script="Hans" typeface="汉仪劲楷简"/>
        <a:font script="Hant" typeface="新細明體"/>
        <a:font script="Arab" typeface="汉仪劲楷简"/>
        <a:font script="Hebr" typeface="汉仪劲楷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劲楷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2613</Words>
  <Application>WPS 演示</Application>
  <PresentationFormat>宽屏</PresentationFormat>
  <Paragraphs>384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宋体</vt:lpstr>
      <vt:lpstr>Wingdings</vt:lpstr>
      <vt:lpstr>汉仪劲楷简</vt:lpstr>
      <vt:lpstr>Wingdings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3</cp:revision>
  <dcterms:created xsi:type="dcterms:W3CDTF">2023-09-18T01:09:00Z</dcterms:created>
  <dcterms:modified xsi:type="dcterms:W3CDTF">2023-09-18T01:19:42Z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B4F482871D7D42858CD44C475141A828_11</vt:lpwstr>
  </property>
</Properties>
</file>