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embeddedFontLst>
    <p:embeddedFont>
      <p:font typeface="汉仪君黑-45简" panose="020B0604020202020204" pitchFamily="34" charset="-122"/>
      <p:regular r:id="rId36"/>
    </p:embeddedFont>
    <p:embeddedFont>
      <p:font typeface="汉仪雅酷黑简" panose="00020600040101010101" pitchFamily="18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87530" autoAdjust="0"/>
  </p:normalViewPr>
  <p:slideViewPr>
    <p:cSldViewPr snapToGrid="0" showGuides="1">
      <p:cViewPr>
        <p:scale>
          <a:sx n="65" d="100"/>
          <a:sy n="65" d="100"/>
        </p:scale>
        <p:origin x="706" y="25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.xml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汉仪君黑-45简" panose="020B0604020202020204" pitchFamily="34" charset="-122"/>
              </a:rPr>
            </a:fld>
            <a:endParaRPr lang="zh-CN" altLang="en-US">
              <a:ea typeface="汉仪君黑-45简" panose="020B0604020202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汉仪君黑-45简" panose="020B0604020202020204" pitchFamily="34" charset="-122"/>
              </a:rPr>
            </a:fld>
            <a:endParaRPr lang="zh-CN" altLang="en-US">
              <a:ea typeface="汉仪君黑-45简" panose="020B0604020202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君黑-45简" panose="020B0604020202020204" pitchFamily="34" charset="-122"/>
                <a:ea typeface="汉仪君黑-45简" panose="020B0604020202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君黑-45简" panose="020B0604020202020204" pitchFamily="34" charset="-122"/>
                <a:ea typeface="汉仪君黑-45简" panose="020B0604020202020204" pitchFamily="34" charset="-122"/>
              </a:defRPr>
            </a:lvl1pPr>
          </a:lstStyle>
          <a:p>
            <a:fld id="{0A4B1C97-CE41-408C-873E-E98A1E6C21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君黑-45简" panose="020B0604020202020204" pitchFamily="34" charset="-122"/>
                <a:ea typeface="汉仪君黑-45简" panose="020B0604020202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君黑-45简" panose="020B0604020202020204" pitchFamily="34" charset="-122"/>
                <a:ea typeface="汉仪君黑-45简" panose="020B0604020202020204" pitchFamily="34" charset="-122"/>
              </a:defRPr>
            </a:lvl1pPr>
          </a:lstStyle>
          <a:p>
            <a:fld id="{7B5D28FA-D3F5-4D3A-A50C-5DD97251C5B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君黑-45简" panose="020B0604020202020204" pitchFamily="34" charset="-122"/>
        <a:ea typeface="汉仪君黑-45简" panose="020B0604020202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君黑-45简" panose="020B0604020202020204" pitchFamily="34" charset="-122"/>
        <a:ea typeface="汉仪君黑-45简" panose="020B0604020202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君黑-45简" panose="020B0604020202020204" pitchFamily="34" charset="-122"/>
        <a:ea typeface="汉仪君黑-45简" panose="020B0604020202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君黑-45简" panose="020B0604020202020204" pitchFamily="34" charset="-122"/>
        <a:ea typeface="汉仪君黑-45简" panose="020B0604020202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君黑-45简" panose="020B0604020202020204" pitchFamily="34" charset="-122"/>
        <a:ea typeface="汉仪君黑-45简" panose="020B0604020202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D5F464-FD5C-461E-A2BF-AC1B7F1330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9DEE60-5F3B-4F7E-9D84-34B533980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16"/>
          <p:cNvSpPr>
            <a:spLocks noGrp="1"/>
          </p:cNvSpPr>
          <p:nvPr>
            <p:ph type="pic" sz="quarter" idx="13"/>
          </p:nvPr>
        </p:nvSpPr>
        <p:spPr>
          <a:xfrm>
            <a:off x="6143602" y="2065853"/>
            <a:ext cx="5282840" cy="316397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168032" y="2204439"/>
            <a:ext cx="5258409" cy="3097419"/>
          </a:xfrm>
          <a:custGeom>
            <a:avLst/>
            <a:gdLst>
              <a:gd name="connsiteX0" fmla="*/ 0 w 6095998"/>
              <a:gd name="connsiteY0" fmla="*/ 0 h 2936949"/>
              <a:gd name="connsiteX1" fmla="*/ 6095998 w 6095998"/>
              <a:gd name="connsiteY1" fmla="*/ 0 h 2936949"/>
              <a:gd name="connsiteX2" fmla="*/ 6095998 w 6095998"/>
              <a:gd name="connsiteY2" fmla="*/ 2936949 h 2936949"/>
              <a:gd name="connsiteX3" fmla="*/ 0 w 6095998"/>
              <a:gd name="connsiteY3" fmla="*/ 2936949 h 293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2936949">
                <a:moveTo>
                  <a:pt x="0" y="0"/>
                </a:moveTo>
                <a:lnTo>
                  <a:pt x="6095998" y="0"/>
                </a:lnTo>
                <a:lnTo>
                  <a:pt x="6095998" y="2936949"/>
                </a:lnTo>
                <a:lnTo>
                  <a:pt x="0" y="29369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819186" y="2392165"/>
            <a:ext cx="3350327" cy="2884754"/>
          </a:xfrm>
          <a:custGeom>
            <a:avLst/>
            <a:gdLst>
              <a:gd name="connsiteX0" fmla="*/ 0 w 2070167"/>
              <a:gd name="connsiteY0" fmla="*/ 0 h 1953491"/>
              <a:gd name="connsiteX1" fmla="*/ 2070167 w 2070167"/>
              <a:gd name="connsiteY1" fmla="*/ 0 h 1953491"/>
              <a:gd name="connsiteX2" fmla="*/ 2070167 w 2070167"/>
              <a:gd name="connsiteY2" fmla="*/ 1953491 h 1953491"/>
              <a:gd name="connsiteX3" fmla="*/ 0 w 2070167"/>
              <a:gd name="connsiteY3" fmla="*/ 1953491 h 195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0167" h="1953491">
                <a:moveTo>
                  <a:pt x="0" y="0"/>
                </a:moveTo>
                <a:lnTo>
                  <a:pt x="2070167" y="0"/>
                </a:lnTo>
                <a:lnTo>
                  <a:pt x="2070167" y="1953491"/>
                </a:lnTo>
                <a:lnTo>
                  <a:pt x="0" y="19534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16"/>
          <p:cNvSpPr>
            <a:spLocks noGrp="1"/>
          </p:cNvSpPr>
          <p:nvPr>
            <p:ph type="pic" sz="quarter" idx="13"/>
          </p:nvPr>
        </p:nvSpPr>
        <p:spPr>
          <a:xfrm>
            <a:off x="837591" y="2155818"/>
            <a:ext cx="4682145" cy="347018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2631662" y="620485"/>
            <a:ext cx="3947886" cy="5617029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D5F464-FD5C-461E-A2BF-AC1B7F13303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9DEE60-5F3B-4F7E-9D84-34B533980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6356159" y="3545091"/>
            <a:ext cx="5069300" cy="2449122"/>
          </a:xfrm>
          <a:custGeom>
            <a:avLst/>
            <a:gdLst>
              <a:gd name="connsiteX0" fmla="*/ 0 w 2070167"/>
              <a:gd name="connsiteY0" fmla="*/ 0 h 1953491"/>
              <a:gd name="connsiteX1" fmla="*/ 2070167 w 2070167"/>
              <a:gd name="connsiteY1" fmla="*/ 0 h 1953491"/>
              <a:gd name="connsiteX2" fmla="*/ 2070167 w 2070167"/>
              <a:gd name="connsiteY2" fmla="*/ 1953491 h 1953491"/>
              <a:gd name="connsiteX3" fmla="*/ 0 w 2070167"/>
              <a:gd name="connsiteY3" fmla="*/ 1953491 h 195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0167" h="1953491">
                <a:moveTo>
                  <a:pt x="0" y="0"/>
                </a:moveTo>
                <a:lnTo>
                  <a:pt x="2070167" y="0"/>
                </a:lnTo>
                <a:lnTo>
                  <a:pt x="2070167" y="1953491"/>
                </a:lnTo>
                <a:lnTo>
                  <a:pt x="0" y="19534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16"/>
          <p:cNvSpPr>
            <a:spLocks noGrp="1"/>
          </p:cNvSpPr>
          <p:nvPr>
            <p:ph type="pic" sz="quarter" idx="13"/>
          </p:nvPr>
        </p:nvSpPr>
        <p:spPr>
          <a:xfrm>
            <a:off x="961443" y="3933230"/>
            <a:ext cx="5062523" cy="2377089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图片占位符12"/>
          <p:cNvSpPr>
            <a:spLocks noGrp="1"/>
          </p:cNvSpPr>
          <p:nvPr>
            <p:ph type="pic" sz="quarter" idx="16"/>
          </p:nvPr>
        </p:nvSpPr>
        <p:spPr>
          <a:xfrm>
            <a:off x="6240066" y="3951636"/>
            <a:ext cx="5062523" cy="2377089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59779" y="3423685"/>
            <a:ext cx="3601651" cy="2238338"/>
          </a:xfrm>
          <a:custGeom>
            <a:avLst/>
            <a:gdLst>
              <a:gd name="connsiteX0" fmla="*/ 0 w 6095998"/>
              <a:gd name="connsiteY0" fmla="*/ 0 h 2936949"/>
              <a:gd name="connsiteX1" fmla="*/ 6095998 w 6095998"/>
              <a:gd name="connsiteY1" fmla="*/ 0 h 2936949"/>
              <a:gd name="connsiteX2" fmla="*/ 6095998 w 6095998"/>
              <a:gd name="connsiteY2" fmla="*/ 2936949 h 2936949"/>
              <a:gd name="connsiteX3" fmla="*/ 0 w 6095998"/>
              <a:gd name="connsiteY3" fmla="*/ 2936949 h 293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2936949">
                <a:moveTo>
                  <a:pt x="0" y="0"/>
                </a:moveTo>
                <a:lnTo>
                  <a:pt x="6095998" y="0"/>
                </a:lnTo>
                <a:lnTo>
                  <a:pt x="6095998" y="2936949"/>
                </a:lnTo>
                <a:lnTo>
                  <a:pt x="0" y="29369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图片占位符9"/>
          <p:cNvSpPr>
            <a:spLocks noGrp="1"/>
          </p:cNvSpPr>
          <p:nvPr>
            <p:ph type="pic" sz="quarter" idx="11"/>
          </p:nvPr>
        </p:nvSpPr>
        <p:spPr>
          <a:xfrm>
            <a:off x="4520423" y="3435112"/>
            <a:ext cx="3630788" cy="2226911"/>
          </a:xfrm>
          <a:custGeom>
            <a:avLst/>
            <a:gdLst>
              <a:gd name="connsiteX0" fmla="*/ 0 w 6095998"/>
              <a:gd name="connsiteY0" fmla="*/ 0 h 2936949"/>
              <a:gd name="connsiteX1" fmla="*/ 6095998 w 6095998"/>
              <a:gd name="connsiteY1" fmla="*/ 0 h 2936949"/>
              <a:gd name="connsiteX2" fmla="*/ 6095998 w 6095998"/>
              <a:gd name="connsiteY2" fmla="*/ 2936949 h 2936949"/>
              <a:gd name="connsiteX3" fmla="*/ 0 w 6095998"/>
              <a:gd name="connsiteY3" fmla="*/ 2936949 h 293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2936949">
                <a:moveTo>
                  <a:pt x="0" y="0"/>
                </a:moveTo>
                <a:lnTo>
                  <a:pt x="6095998" y="0"/>
                </a:lnTo>
                <a:lnTo>
                  <a:pt x="6095998" y="2936949"/>
                </a:lnTo>
                <a:lnTo>
                  <a:pt x="0" y="29369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16"/>
          <p:cNvSpPr>
            <a:spLocks noGrp="1"/>
          </p:cNvSpPr>
          <p:nvPr>
            <p:ph type="pic" sz="quarter" idx="13"/>
          </p:nvPr>
        </p:nvSpPr>
        <p:spPr>
          <a:xfrm>
            <a:off x="549459" y="3140868"/>
            <a:ext cx="5474508" cy="2737254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6168033" y="3140868"/>
            <a:ext cx="5474508" cy="2737254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5071304" y="3429001"/>
            <a:ext cx="5778874" cy="2326666"/>
          </a:xfrm>
          <a:custGeom>
            <a:avLst/>
            <a:gdLst>
              <a:gd name="connsiteX0" fmla="*/ 0 w 6095998"/>
              <a:gd name="connsiteY0" fmla="*/ 0 h 2936949"/>
              <a:gd name="connsiteX1" fmla="*/ 6095998 w 6095998"/>
              <a:gd name="connsiteY1" fmla="*/ 0 h 2936949"/>
              <a:gd name="connsiteX2" fmla="*/ 6095998 w 6095998"/>
              <a:gd name="connsiteY2" fmla="*/ 2936949 h 2936949"/>
              <a:gd name="connsiteX3" fmla="*/ 0 w 6095998"/>
              <a:gd name="connsiteY3" fmla="*/ 2936949 h 293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2936949">
                <a:moveTo>
                  <a:pt x="0" y="0"/>
                </a:moveTo>
                <a:lnTo>
                  <a:pt x="6095998" y="0"/>
                </a:lnTo>
                <a:lnTo>
                  <a:pt x="6095998" y="2936949"/>
                </a:lnTo>
                <a:lnTo>
                  <a:pt x="0" y="29369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6456165" y="1988340"/>
            <a:ext cx="5042310" cy="2809287"/>
          </a:xfrm>
          <a:custGeom>
            <a:avLst/>
            <a:gdLst>
              <a:gd name="connsiteX0" fmla="*/ 0 w 2070167"/>
              <a:gd name="connsiteY0" fmla="*/ 0 h 1953491"/>
              <a:gd name="connsiteX1" fmla="*/ 2070167 w 2070167"/>
              <a:gd name="connsiteY1" fmla="*/ 0 h 1953491"/>
              <a:gd name="connsiteX2" fmla="*/ 2070167 w 2070167"/>
              <a:gd name="connsiteY2" fmla="*/ 1953491 h 1953491"/>
              <a:gd name="connsiteX3" fmla="*/ 0 w 2070167"/>
              <a:gd name="connsiteY3" fmla="*/ 1953491 h 195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0167" h="1953491">
                <a:moveTo>
                  <a:pt x="0" y="0"/>
                </a:moveTo>
                <a:lnTo>
                  <a:pt x="2070167" y="0"/>
                </a:lnTo>
                <a:lnTo>
                  <a:pt x="2070167" y="1953491"/>
                </a:lnTo>
                <a:lnTo>
                  <a:pt x="0" y="19534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05393" y="367596"/>
            <a:ext cx="11381214" cy="612280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文本框 17"/>
          <p:cNvSpPr>
            <a:spLocks noGrp="1"/>
          </p:cNvSpPr>
          <p:nvPr>
            <p:ph type="ctrTitle" idx="4294967295"/>
          </p:nvPr>
        </p:nvSpPr>
        <p:spPr>
          <a:xfrm>
            <a:off x="1923163" y="1939884"/>
            <a:ext cx="7563465" cy="136862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8000" dirty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幼儿园教师礼仪</a:t>
            </a:r>
            <a:endParaRPr lang="zh-CN" altLang="en-US" sz="8000" dirty="0"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6" name="矩形12"/>
          <p:cNvSpPr txBox="1"/>
          <p:nvPr/>
        </p:nvSpPr>
        <p:spPr>
          <a:xfrm>
            <a:off x="6262513" y="4404829"/>
            <a:ext cx="4674408" cy="403225"/>
          </a:xfrm>
          <a:prstGeom prst="rect">
            <a:avLst/>
          </a:prstGeom>
          <a:solidFill>
            <a:srgbClr val="00B050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sz="2000" b="1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泸县城东幼儿园</a:t>
            </a:r>
            <a:r>
              <a:rPr lang="en-US" altLang="zh-CN" sz="2000" b="1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    </a:t>
            </a:r>
            <a:r>
              <a:rPr lang="zh-CN" altLang="en-US" sz="2000" b="1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叶小玲</a:t>
            </a:r>
            <a:endParaRPr lang="zh-CN" altLang="en-US" sz="2000" b="1" dirty="0" smtClean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文本框13"/>
          <p:cNvSpPr>
            <a:spLocks noGrp="1" noChangeArrowheads="1"/>
          </p:cNvSpPr>
          <p:nvPr>
            <p:ph type="title" idx="4294967295"/>
          </p:nvPr>
        </p:nvSpPr>
        <p:spPr>
          <a:xfrm>
            <a:off x="5229185" y="934151"/>
            <a:ext cx="3718911" cy="79314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个人卫生</a:t>
            </a:r>
            <a:endParaRPr lang="zh-CN" altLang="en-US" sz="3200" b="1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" name="文本框 1"/>
          <p:cNvSpPr/>
          <p:nvPr/>
        </p:nvSpPr>
        <p:spPr>
          <a:xfrm>
            <a:off x="711521" y="2204439"/>
            <a:ext cx="194489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1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、头发</a:t>
            </a:r>
            <a:r>
              <a:rPr lang="en-US" altLang="zh-CN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——</a:t>
            </a:r>
            <a:endParaRPr lang="en-US" altLang="zh-CN" dirty="0" smtClean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前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不挡眼后不披肩，过肩长发应束起或盘起，发型不夸张，不理过短的头发，不染夸张彩发</a:t>
            </a:r>
            <a:r>
              <a:rPr lang="en-US" altLang="zh-CN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(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如：红、蓝、金黄等</a:t>
            </a:r>
            <a:r>
              <a:rPr lang="en-US" altLang="zh-CN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)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。</a:t>
            </a:r>
            <a:b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</a:b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3" name="文本框 2"/>
          <p:cNvSpPr/>
          <p:nvPr/>
        </p:nvSpPr>
        <p:spPr>
          <a:xfrm>
            <a:off x="3061850" y="2204439"/>
            <a:ext cx="18008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2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、手部</a:t>
            </a:r>
            <a:r>
              <a:rPr lang="en-US" altLang="zh-CN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——</a:t>
            </a:r>
            <a:endParaRPr lang="en-US" altLang="zh-CN" dirty="0" smtClean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勤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洗手、勤剪指甲，不留长指甲，不涂色彩鲜艳的指甲油。</a:t>
            </a:r>
            <a:b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</a:b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4" name="文本框3"/>
          <p:cNvSpPr/>
          <p:nvPr/>
        </p:nvSpPr>
        <p:spPr>
          <a:xfrm>
            <a:off x="5274184" y="2204439"/>
            <a:ext cx="18008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3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、面部</a:t>
            </a:r>
            <a:r>
              <a:rPr lang="en-US" altLang="zh-CN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——</a:t>
            </a:r>
            <a:endParaRPr lang="en-US" altLang="zh-CN" dirty="0" smtClean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牙齿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洁白，口腔无异味</a:t>
            </a:r>
            <a:r>
              <a:rPr lang="en-US" altLang="zh-CN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;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保持眼部整洁，不戴墨镜和有色眼镜。</a:t>
            </a:r>
            <a:b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</a:b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5" name="文本框4"/>
          <p:cNvSpPr/>
          <p:nvPr/>
        </p:nvSpPr>
        <p:spPr>
          <a:xfrm>
            <a:off x="7507206" y="2204439"/>
            <a:ext cx="180082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4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、妆容</a:t>
            </a:r>
            <a:r>
              <a:rPr lang="en-US" altLang="zh-CN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——</a:t>
            </a:r>
            <a:endParaRPr lang="en-US" altLang="zh-CN" dirty="0" smtClean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日常生活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化妆自然大方淡雅，与肤色相配，杜绝浓妆，不使用气味过浓的化妆品。</a:t>
            </a:r>
            <a:b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</a:b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6" name="文本框5"/>
          <p:cNvSpPr/>
          <p:nvPr/>
        </p:nvSpPr>
        <p:spPr>
          <a:xfrm>
            <a:off x="9742925" y="2188134"/>
            <a:ext cx="180082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5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、着装</a:t>
            </a:r>
            <a:r>
              <a:rPr lang="en-US" altLang="zh-CN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——</a:t>
            </a:r>
            <a:endParaRPr lang="en-US" altLang="zh-CN" dirty="0" smtClean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干净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整洁，柔和大方、便于活动。不穿吊带背心、超短裙等过于暴露或透明的服饰。</a:t>
            </a:r>
            <a:b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</a:b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9211" y="2060373"/>
            <a:ext cx="2160990" cy="374571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930229" y="2043307"/>
            <a:ext cx="2013243" cy="374571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210916" y="2043307"/>
            <a:ext cx="1965579" cy="374571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464627" y="2026241"/>
            <a:ext cx="1987470" cy="374571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9742925" y="2044068"/>
            <a:ext cx="1971649" cy="374571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16" name="五边形 15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文本框 1"/>
          <p:cNvSpPr>
            <a:spLocks noGrp="1" noChangeArrowheads="1"/>
          </p:cNvSpPr>
          <p:nvPr>
            <p:ph type="title" idx="4294967295"/>
          </p:nvPr>
        </p:nvSpPr>
        <p:spPr>
          <a:xfrm>
            <a:off x="4871439" y="1123944"/>
            <a:ext cx="2946798" cy="67765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着装要求：</a:t>
            </a:r>
            <a:endParaRPr lang="zh-CN" altLang="en-US" sz="32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" name="文本框 1"/>
          <p:cNvSpPr/>
          <p:nvPr/>
        </p:nvSpPr>
        <p:spPr>
          <a:xfrm>
            <a:off x="1322258" y="2708670"/>
            <a:ext cx="19310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1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、服装整洁，款式大方，符合身份。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4" name="文本框 3"/>
          <p:cNvSpPr/>
          <p:nvPr/>
        </p:nvSpPr>
        <p:spPr>
          <a:xfrm>
            <a:off x="4583308" y="2697960"/>
            <a:ext cx="265669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2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、色彩不宜灰暗，可适当活泼一些，拉近与孩子们的距离、调动情绪。</a:t>
            </a:r>
            <a:b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</a:b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5" name="文本框 4"/>
          <p:cNvSpPr/>
          <p:nvPr/>
        </p:nvSpPr>
        <p:spPr>
          <a:xfrm>
            <a:off x="8833254" y="2708670"/>
            <a:ext cx="23781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3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、选择服装应考虑到便于和孩子们活动游戏。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99014" y="2492571"/>
            <a:ext cx="2054324" cy="230505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511274" y="2514998"/>
            <a:ext cx="2809287" cy="227191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617155" y="2492571"/>
            <a:ext cx="2881320" cy="230505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13" name="五边形 12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文本框14"/>
          <p:cNvSpPr>
            <a:spLocks noGrp="1" noChangeArrowheads="1"/>
          </p:cNvSpPr>
          <p:nvPr>
            <p:ph idx="4294967295"/>
          </p:nvPr>
        </p:nvSpPr>
        <p:spPr>
          <a:xfrm>
            <a:off x="1341822" y="1556142"/>
            <a:ext cx="10515600" cy="435133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r>
              <a:rPr lang="zh-CN" altLang="en-US" b="1" dirty="0">
                <a:solidFill>
                  <a:srgbClr val="00B050"/>
                </a:solidFill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⑵三色原则 </a:t>
            </a:r>
            <a:endParaRPr lang="zh-CN" altLang="en-US" dirty="0">
              <a:solidFill>
                <a:srgbClr val="00B050"/>
              </a:solidFill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①裤子、衣服、皮鞋、袜子等不超过三个色系。</a:t>
            </a:r>
            <a:endParaRPr lang="zh-CN" altLang="en-US" sz="18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②小三色：手表、腰带、皮鞋颜色要力争一致，至少是一个色系的。</a:t>
            </a:r>
            <a:endParaRPr lang="zh-CN" altLang="en-US" sz="18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r>
              <a:rPr lang="zh-CN" altLang="en-US" b="1" dirty="0">
                <a:solidFill>
                  <a:srgbClr val="00B050"/>
                </a:solidFill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着装禁忌：</a:t>
            </a:r>
            <a:endParaRPr lang="zh-CN" altLang="en-US" b="1" dirty="0">
              <a:solidFill>
                <a:srgbClr val="00B050"/>
              </a:solidFill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忌过分时髦、忌过分暴露、忌过分随便、忌过分透视、忌过分紧贴。</a:t>
            </a:r>
            <a:endParaRPr lang="zh-CN" altLang="en-US" sz="1800" b="1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r>
              <a:rPr lang="zh-CN" altLang="en-US" b="1" dirty="0">
                <a:solidFill>
                  <a:srgbClr val="00B050"/>
                </a:solidFill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⑶配饰原则</a:t>
            </a:r>
            <a:endParaRPr lang="zh-CN" altLang="en-US" dirty="0">
              <a:solidFill>
                <a:srgbClr val="00B050"/>
              </a:solidFill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数量以少为宜，安全第一。</a:t>
            </a:r>
            <a:endParaRPr lang="zh-CN" altLang="en-US" sz="18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pic>
        <p:nvPicPr>
          <p:cNvPr id="3" name="图片占位符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2594" y="1844274"/>
            <a:ext cx="4233079" cy="4233079"/>
          </a:xfrm>
          <a:prstGeom prst="rect">
            <a:avLst/>
          </a:prstGeom>
        </p:spPr>
      </p:pic>
      <p:sp>
        <p:nvSpPr>
          <p:cNvPr id="4" name="文本框 3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文本框61"/>
          <p:cNvSpPr>
            <a:spLocks noGrp="1" noChangeArrowheads="1"/>
          </p:cNvSpPr>
          <p:nvPr>
            <p:ph type="title" idx="4294967295"/>
          </p:nvPr>
        </p:nvSpPr>
        <p:spPr>
          <a:xfrm>
            <a:off x="4308475" y="1194001"/>
            <a:ext cx="3575050" cy="863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化妆的原则</a:t>
            </a:r>
            <a:endParaRPr lang="zh-CN" altLang="en-US" sz="32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" name="文本框 1"/>
          <p:cNvSpPr/>
          <p:nvPr/>
        </p:nvSpPr>
        <p:spPr>
          <a:xfrm>
            <a:off x="1220979" y="256460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smtClean="0">
                <a:latin typeface="汉仪雅酷黑简" panose="00020600040101010101" pitchFamily="18" charset="-122"/>
                <a:ea typeface="汉仪雅酷黑简" panose="00020600040101010101" pitchFamily="18" charset="-122"/>
              </a:rPr>
              <a:t>美化的原则</a:t>
            </a:r>
            <a:endParaRPr lang="zh-CN" altLang="en-US" sz="3600" dirty="0"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4" name="文本框 3"/>
          <p:cNvSpPr/>
          <p:nvPr/>
        </p:nvSpPr>
        <p:spPr>
          <a:xfrm>
            <a:off x="5087538" y="2578299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自然</a:t>
            </a:r>
            <a:r>
              <a:rPr lang="zh-CN" altLang="en-US" sz="3600" dirty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的原则</a:t>
            </a:r>
            <a:endParaRPr lang="zh-CN" altLang="en-US" sz="3600" dirty="0"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6" name="文本框 5"/>
          <p:cNvSpPr/>
          <p:nvPr/>
        </p:nvSpPr>
        <p:spPr>
          <a:xfrm>
            <a:off x="8810031" y="2375385"/>
            <a:ext cx="2492990" cy="835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dirty="0" smtClean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协调</a:t>
            </a:r>
            <a:r>
              <a:rPr lang="zh-CN" altLang="en-US" sz="3600" dirty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的原则</a:t>
            </a:r>
            <a:endParaRPr lang="zh-CN" altLang="en-US" sz="3600" dirty="0"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7" name="文本框 6"/>
          <p:cNvSpPr/>
          <p:nvPr/>
        </p:nvSpPr>
        <p:spPr>
          <a:xfrm>
            <a:off x="9121386" y="3573066"/>
            <a:ext cx="24836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   ①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妆面协调       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   ②全身协调 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   ③身份协调        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   ④场合协调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12" name="文本框 11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13" name="五边形 12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片占位符 2"/>
          <p:cNvSpPr/>
          <p:nvPr>
            <p:ph type="pic" sz="quarter" idx="11"/>
          </p:nvPr>
        </p:nvSpPr>
        <p:spPr/>
      </p:sp>
      <p:sp>
        <p:nvSpPr>
          <p:cNvPr id="5" name="图片占位符 4"/>
          <p:cNvSpPr/>
          <p:nvPr>
            <p:ph type="pic" sz="quarter" idx="10"/>
          </p:nvPr>
        </p:nvSpPr>
        <p:spPr/>
      </p:sp>
      <p:pic>
        <p:nvPicPr>
          <p:cNvPr id="8" name="图片 7" descr="IMG_45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665" y="3435350"/>
            <a:ext cx="3639820" cy="2226310"/>
          </a:xfrm>
          <a:prstGeom prst="rect">
            <a:avLst/>
          </a:prstGeom>
        </p:spPr>
      </p:pic>
      <p:pic>
        <p:nvPicPr>
          <p:cNvPr id="9" name="图片 8" descr="IMG_2466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565" y="3423920"/>
            <a:ext cx="3630295" cy="223901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1"/>
          <p:cNvSpPr/>
          <p:nvPr/>
        </p:nvSpPr>
        <p:spPr>
          <a:xfrm>
            <a:off x="4727373" y="1051911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仪态及要求</a:t>
            </a:r>
            <a:endParaRPr lang="zh-CN" altLang="en-US" sz="32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3" name="文本框 2"/>
          <p:cNvSpPr/>
          <p:nvPr/>
        </p:nvSpPr>
        <p:spPr>
          <a:xfrm>
            <a:off x="693525" y="2452793"/>
            <a:ext cx="6096000" cy="26007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800" dirty="0">
                <a:latin typeface="汉仪雅酷黑简" panose="00020600040101010101" pitchFamily="18" charset="-122"/>
                <a:ea typeface="汉仪雅酷黑简" panose="00020600040101010101" pitchFamily="18" charset="-122"/>
              </a:rPr>
              <a:t>1</a:t>
            </a:r>
            <a:r>
              <a:rPr lang="zh-CN" altLang="en-US" sz="2800" dirty="0">
                <a:latin typeface="汉仪雅酷黑简" panose="00020600040101010101" pitchFamily="18" charset="-122"/>
                <a:ea typeface="汉仪雅酷黑简" panose="00020600040101010101" pitchFamily="18" charset="-122"/>
              </a:rPr>
              <a:t>、站</a:t>
            </a:r>
            <a:r>
              <a:rPr lang="zh-CN" altLang="en-US" sz="2800" dirty="0" smtClean="0">
                <a:latin typeface="汉仪雅酷黑简" panose="00020600040101010101" pitchFamily="18" charset="-122"/>
                <a:ea typeface="汉仪雅酷黑简" panose="00020600040101010101" pitchFamily="18" charset="-122"/>
              </a:rPr>
              <a:t>姿</a:t>
            </a:r>
            <a:r>
              <a:rPr lang="en-US" altLang="zh-CN" sz="2800" dirty="0" smtClean="0">
                <a:latin typeface="汉仪雅酷黑简" panose="00020600040101010101" pitchFamily="18" charset="-122"/>
                <a:ea typeface="汉仪雅酷黑简" panose="00020600040101010101" pitchFamily="18" charset="-122"/>
              </a:rPr>
              <a:t>——</a:t>
            </a:r>
            <a:r>
              <a:rPr lang="zh-CN" altLang="en-US" sz="2800" dirty="0">
                <a:latin typeface="汉仪雅酷黑简" panose="00020600040101010101" pitchFamily="18" charset="-122"/>
                <a:ea typeface="汉仪雅酷黑简" panose="00020600040101010101" pitchFamily="18" charset="-122"/>
              </a:rPr>
              <a:t>挺拔、轻松、自然</a:t>
            </a:r>
            <a:endParaRPr lang="zh-CN" altLang="en-US" sz="2800" dirty="0"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教师在学生面前表现得最多的姿势就是站姿。良好的站姿能衬托出美好的气度和潇洒的风度。</a:t>
            </a: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站姿的基本要求：抬头，两眼平视，面带笑容，胸腹距离拉长，双臂自然下垂，或相搭放置腹前。两腿直立，男士自然开列，女士双膝靠拢。</a:t>
            </a: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6" name="文本框 5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525" y="2102180"/>
            <a:ext cx="4499798" cy="3115448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1"/>
          <p:cNvSpPr/>
          <p:nvPr/>
        </p:nvSpPr>
        <p:spPr>
          <a:xfrm>
            <a:off x="1269789" y="1484109"/>
            <a:ext cx="101792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汉仪雅酷黑简" panose="00020600040101010101" pitchFamily="18" charset="-122"/>
                <a:ea typeface="汉仪雅酷黑简" panose="00020600040101010101" pitchFamily="18" charset="-122"/>
              </a:rPr>
              <a:t>站姿的要求：   </a:t>
            </a:r>
            <a:br>
              <a:rPr lang="zh-CN" altLang="en-US" dirty="0"/>
            </a:br>
            <a:r>
              <a:rPr lang="zh-CN" altLang="en-US" dirty="0"/>
              <a:t> 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腰背挺直、肩膀打开，不歪不斜、不依不靠，两腿并拢或前后分开，呈现出神采奕奕的挺拔感觉。</a:t>
            </a:r>
            <a:b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</a:b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7" name="文本框 6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/>
          <p:nvPr>
            <p:ph type="pic" sz="quarter" idx="15"/>
          </p:nvPr>
        </p:nvSpPr>
        <p:spPr/>
      </p:sp>
      <p:pic>
        <p:nvPicPr>
          <p:cNvPr id="5" name="图片 4" descr="我们是努力绽放的祖国花朵，片片树叶就像一只只蝴蝶，在我们四周不停飞舞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7755" y="3140710"/>
            <a:ext cx="5474970" cy="2736850"/>
          </a:xfrm>
          <a:prstGeom prst="rect">
            <a:avLst/>
          </a:prstGeom>
        </p:spPr>
      </p:pic>
      <p:sp>
        <p:nvSpPr>
          <p:cNvPr id="9" name="图片占位符 8"/>
          <p:cNvSpPr/>
          <p:nvPr>
            <p:ph type="pic" sz="quarter" idx="13"/>
          </p:nvPr>
        </p:nvSpPr>
        <p:spPr/>
      </p:sp>
      <p:pic>
        <p:nvPicPr>
          <p:cNvPr id="11" name="图片 10" descr="QQ截图202309181205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3140710"/>
            <a:ext cx="5474970" cy="2737485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1"/>
          <p:cNvSpPr/>
          <p:nvPr/>
        </p:nvSpPr>
        <p:spPr>
          <a:xfrm>
            <a:off x="1197756" y="2170524"/>
            <a:ext cx="10660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A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、忌在课堂上站立时，重心移动太快或前后左右不停晃动。</a:t>
            </a: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B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、忌在学生面前双手抱胸或背在身后而站，这样会给学生以傲慢或不亲切的感觉。 </a:t>
            </a: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3" name="文本框 2"/>
          <p:cNvSpPr/>
          <p:nvPr/>
        </p:nvSpPr>
        <p:spPr>
          <a:xfrm>
            <a:off x="3935010" y="1340043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教师课堂站姿的注意事项</a:t>
            </a:r>
            <a:endParaRPr lang="zh-CN" altLang="en-US" sz="32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4" name="文本框3"/>
          <p:cNvSpPr/>
          <p:nvPr/>
        </p:nvSpPr>
        <p:spPr>
          <a:xfrm>
            <a:off x="1187432" y="4259481"/>
            <a:ext cx="40181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女性以正步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（适合礼仪小姐</a:t>
            </a:r>
            <a:r>
              <a:rPr lang="zh-CN" altLang="en-US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），</a:t>
            </a:r>
            <a:endParaRPr lang="en-US" altLang="zh-CN" dirty="0" smtClean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小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八字步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（适合服务行业</a:t>
            </a:r>
            <a:r>
              <a:rPr lang="zh-CN" altLang="en-US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），</a:t>
            </a:r>
            <a:endParaRPr lang="en-US" altLang="zh-CN" dirty="0" smtClean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丁字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步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（适合讲课、拍照）。</a:t>
            </a: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5" name="文本框 4"/>
          <p:cNvSpPr/>
          <p:nvPr/>
        </p:nvSpPr>
        <p:spPr>
          <a:xfrm>
            <a:off x="1341822" y="359890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礼仪站姿</a:t>
            </a:r>
            <a:endParaRPr lang="zh-CN" altLang="en-US" sz="28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8" name="文本框 7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9" name="五边形 8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图片占位符 9"/>
          <p:cNvSpPr/>
          <p:nvPr>
            <p:ph type="pic" sz="quarter" idx="10"/>
          </p:nvPr>
        </p:nvSpPr>
        <p:spPr/>
      </p:sp>
      <p:pic>
        <p:nvPicPr>
          <p:cNvPr id="11" name="图片 10" descr="QQ截图202309181122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1110" y="3281045"/>
            <a:ext cx="5778500" cy="295021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文本框 1"/>
          <p:cNvSpPr>
            <a:spLocks noGrp="1" noChangeArrowheads="1"/>
          </p:cNvSpPr>
          <p:nvPr>
            <p:ph type="title" idx="4294967295"/>
          </p:nvPr>
        </p:nvSpPr>
        <p:spPr>
          <a:xfrm>
            <a:off x="5303637" y="1108897"/>
            <a:ext cx="2114544" cy="86439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4000" b="1" dirty="0" smtClean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走  姿</a:t>
            </a:r>
            <a:endParaRPr lang="zh-CN" altLang="en-US" sz="4000" b="1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1506" name="文本框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27267" y="3645100"/>
            <a:ext cx="9590713" cy="201692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r>
              <a:rPr lang="zh-CN" altLang="en-US" dirty="0" smtClean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教师</a:t>
            </a:r>
            <a:r>
              <a:rPr lang="zh-CN" altLang="en-US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走姿的注意事项</a:t>
            </a:r>
            <a:endParaRPr lang="zh-CN" altLang="en-US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r>
              <a:rPr lang="en-US" altLang="zh-CN" sz="24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A</a:t>
            </a:r>
            <a:r>
              <a:rPr lang="zh-CN" altLang="en-US" sz="24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、忌弯腰曲背，要注意昂首阔步，收腹挺胸，显示自信。</a:t>
            </a:r>
            <a:endParaRPr lang="zh-CN" altLang="en-US" sz="24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r>
              <a:rPr lang="en-US" altLang="zh-CN" sz="24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B</a:t>
            </a:r>
            <a:r>
              <a:rPr lang="zh-CN" altLang="en-US" sz="24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、忌东张西望。</a:t>
            </a:r>
            <a:endParaRPr lang="zh-CN" altLang="en-US" sz="24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文本框 1"/>
          <p:cNvSpPr/>
          <p:nvPr/>
        </p:nvSpPr>
        <p:spPr>
          <a:xfrm>
            <a:off x="837591" y="2143147"/>
            <a:ext cx="10478914" cy="1141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汉仪雅酷黑简" panose="00020600040101010101" pitchFamily="18" charset="-122"/>
                <a:ea typeface="汉仪雅酷黑简" panose="00020600040101010101" pitchFamily="18" charset="-122"/>
              </a:rPr>
              <a:t>走姿：走姿以站姿为基础，行走中上身要正直，目光平视，直腰直背，双臂自然摆动，有节奏感，干净利落。</a:t>
            </a:r>
            <a:endParaRPr lang="zh-CN" altLang="en-US" sz="2400" dirty="0"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5" name="文本框4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6" name="五边形 5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文本框7"/>
          <p:cNvSpPr>
            <a:spLocks noGrp="1" noChangeArrowheads="1"/>
          </p:cNvSpPr>
          <p:nvPr>
            <p:ph idx="4294967295"/>
          </p:nvPr>
        </p:nvSpPr>
        <p:spPr>
          <a:xfrm>
            <a:off x="615586" y="1997051"/>
            <a:ext cx="5808663" cy="280057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坐 姿</a:t>
            </a:r>
            <a:r>
              <a:rPr lang="en-US" altLang="zh-CN" sz="2800" dirty="0" smtClean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——</a:t>
            </a:r>
            <a:r>
              <a:rPr lang="zh-CN" altLang="en-US" sz="28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端正、文雅、自如</a:t>
            </a:r>
            <a:endParaRPr lang="zh-CN" altLang="en-US" sz="28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8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   坐姿</a:t>
            </a: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的基本要求：入座要轻，上体自然挺直，双肩平正放松，女士双膝靠拢，男士双腿自然开列。双手（女士一般双手相搭）自然放置大腿上，或小臂放置桌上，身体不东倒西歪，不前倾后仰。</a:t>
            </a:r>
            <a:endParaRPr lang="zh-CN" altLang="en-US" sz="18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（</a:t>
            </a:r>
            <a:r>
              <a:rPr lang="zh-CN" altLang="en-US" sz="1800" b="1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正襟危坐式、双腿斜放式、双脚交叉式、双脚内收式</a:t>
            </a: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）</a:t>
            </a:r>
            <a:endParaRPr lang="zh-CN" altLang="en-US" sz="18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zh-CN" altLang="en-US" sz="18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5" name="文本框 4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6" name="五边形 5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占位符 2" descr="QQ图片20220324100913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6529705" y="1988185"/>
            <a:ext cx="4712335" cy="318262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 build="p"/>
      <p:bldP spid="23553" grpI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文本框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53690" y="1700208"/>
            <a:ext cx="4610100" cy="317023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zh-CN" altLang="en-US" sz="3200" dirty="0" smtClean="0">
              <a:solidFill>
                <a:srgbClr val="FF00FF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3200" dirty="0" smtClean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  </a:t>
            </a:r>
            <a:r>
              <a:rPr lang="zh-CN" altLang="en-US" sz="32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坐姿要求</a:t>
            </a:r>
            <a:r>
              <a:rPr lang="zh-CN" altLang="en-US" sz="3200" dirty="0" smtClean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：</a:t>
            </a:r>
            <a:endParaRPr lang="en-US" altLang="zh-CN" sz="3200" dirty="0" smtClean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4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   腰</a:t>
            </a:r>
            <a:r>
              <a:rPr lang="zh-CN" altLang="en-US" sz="24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背挺直，肩膀打开，坐在</a:t>
            </a:r>
            <a:r>
              <a:rPr lang="zh-CN" altLang="en-US" sz="24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椅子的</a:t>
            </a:r>
            <a:r>
              <a:rPr lang="zh-CN" altLang="en-US" sz="24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前三分之二处，两腿并拢，不躺靠在椅背上或趴在桌面上。</a:t>
            </a:r>
            <a:endParaRPr lang="zh-CN" altLang="en-US" sz="24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5" name="文本框 4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6" name="五边形 5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2" b="5072"/>
          <a:stretch>
            <a:fillRect/>
          </a:stretch>
        </p:blipFill>
        <p:spPr/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 build="p"/>
      <p:bldP spid="24577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文本框17"/>
          <p:cNvSpPr>
            <a:spLocks noGrp="1" noChangeArrowheads="1"/>
          </p:cNvSpPr>
          <p:nvPr>
            <p:ph type="title" idx="4294967295"/>
          </p:nvPr>
        </p:nvSpPr>
        <p:spPr>
          <a:xfrm>
            <a:off x="1125723" y="1051911"/>
            <a:ext cx="2737254" cy="72033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CN" altLang="en-US" dirty="0" smtClean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前  言：</a:t>
            </a:r>
            <a:endParaRPr lang="zh-CN" altLang="en-US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4098" name="文本框8"/>
          <p:cNvSpPr>
            <a:spLocks noGrp="1" noChangeArrowheads="1"/>
          </p:cNvSpPr>
          <p:nvPr>
            <p:ph idx="4294967295"/>
          </p:nvPr>
        </p:nvSpPr>
        <p:spPr>
          <a:xfrm>
            <a:off x="1502695" y="2276472"/>
            <a:ext cx="9516998" cy="295335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32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  教师不仅仅是</a:t>
            </a:r>
            <a:r>
              <a:rPr lang="zh-CN" altLang="en-US" sz="32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教授知识的源泉，而且是传承文明的导师，教书育人的园丁，以身作则的楷模</a:t>
            </a:r>
            <a:r>
              <a:rPr lang="zh-CN" altLang="en-US" sz="32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。师者，传道授惑解也。不仅</a:t>
            </a:r>
            <a:r>
              <a:rPr lang="zh-CN" altLang="en-US" sz="32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表现在课堂上，而且表现在生活中，表现在无数细节中。</a:t>
            </a:r>
            <a:endParaRPr lang="zh-CN" altLang="en-US" sz="32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zh-CN" altLang="en-US" sz="32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/>
      <p:bldP spid="4098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>
            <a:spLocks noGrp="1"/>
          </p:cNvSpPr>
          <p:nvPr>
            <p:ph type="title" idx="4294967295"/>
          </p:nvPr>
        </p:nvSpPr>
        <p:spPr>
          <a:xfrm>
            <a:off x="4007043" y="1123944"/>
            <a:ext cx="4826211" cy="72033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noProof="1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教师坐姿的注意事项</a:t>
            </a:r>
            <a:br>
              <a:rPr lang="zh-CN" altLang="en-US" sz="32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</a:br>
            <a:endParaRPr lang="zh-CN" altLang="en-US" sz="3200" noProof="1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" name="文本框 2"/>
          <p:cNvSpPr/>
          <p:nvPr/>
        </p:nvSpPr>
        <p:spPr>
          <a:xfrm>
            <a:off x="909624" y="2636637"/>
            <a:ext cx="30974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①忌叉开双腿而坐。双腿如果叉开过大，不论大腿叉开还是小腿叉开，都非常不雅观。特别是身穿裙装的女教师更不要忽视这一点，否则极易“露点”。</a:t>
            </a: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4" name="文本框3"/>
          <p:cNvSpPr/>
          <p:nvPr/>
        </p:nvSpPr>
        <p:spPr>
          <a:xfrm>
            <a:off x="4649885" y="2636637"/>
            <a:ext cx="30974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②忌小腿架大腿而坐。把一条小腿架在另一条大腿上，两腿之间留出大大的空隙，显得过于无礼。</a:t>
            </a: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5" name="文本框 4"/>
          <p:cNvSpPr/>
          <p:nvPr/>
        </p:nvSpPr>
        <p:spPr>
          <a:xfrm>
            <a:off x="8329023" y="2636637"/>
            <a:ext cx="309741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③忌脚放桌椅而坐。为图舒服，把腿架在高处，甚至抬到身前的桌子或椅子上，这样的行为过于粗鲁。更不允许把腿盘坐在椅子</a:t>
            </a:r>
            <a:r>
              <a:rPr lang="zh-CN" altLang="en-US" dirty="0" smtClean="0"/>
              <a:t>上。</a:t>
            </a:r>
            <a:endParaRPr lang="zh-CN" altLang="en-US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4223142" y="2348505"/>
            <a:ext cx="0" cy="33855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8040891" y="2348505"/>
            <a:ext cx="0" cy="33855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12" name="五边形 11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文本框30"/>
          <p:cNvSpPr>
            <a:spLocks noGrp="1" noChangeArrowheads="1"/>
          </p:cNvSpPr>
          <p:nvPr>
            <p:ph idx="4294967295"/>
          </p:nvPr>
        </p:nvSpPr>
        <p:spPr>
          <a:xfrm>
            <a:off x="745910" y="2259567"/>
            <a:ext cx="5241925" cy="291031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800" b="1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    眼神：</a:t>
            </a:r>
            <a:endParaRPr lang="en-US" altLang="zh-CN" sz="1800" b="1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18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    </a:t>
            </a:r>
            <a:r>
              <a:rPr lang="zh-CN" altLang="en-US" sz="18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在</a:t>
            </a: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与幼儿、家长</a:t>
            </a:r>
            <a:r>
              <a:rPr lang="en-US" altLang="zh-CN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(</a:t>
            </a: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或同事</a:t>
            </a:r>
            <a:r>
              <a:rPr lang="en-US" altLang="zh-CN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)</a:t>
            </a: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交往中，应适度地注视对方的眼睛，这是一种最起码的礼仪要求。这样做，不但将自己的心情，思想传达给对方，同时也从对方的眼神中获取正确的信息，从而达到心灵交流。</a:t>
            </a:r>
            <a:endParaRPr lang="zh-CN" altLang="en-US" sz="18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2" name="文本框1"/>
          <p:cNvSpPr/>
          <p:nvPr/>
        </p:nvSpPr>
        <p:spPr>
          <a:xfrm>
            <a:off x="4997821" y="1123944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表情的要求</a:t>
            </a:r>
            <a:endParaRPr lang="zh-CN" altLang="en-US" sz="28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6" name="文本框5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6473825" y="2204720"/>
            <a:ext cx="4645025" cy="3096895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 build="p"/>
      <p:bldP spid="35841" grpI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文本框4"/>
          <p:cNvSpPr>
            <a:spLocks noGrp="1" noChangeArrowheads="1"/>
          </p:cNvSpPr>
          <p:nvPr>
            <p:ph idx="4294967295"/>
          </p:nvPr>
        </p:nvSpPr>
        <p:spPr>
          <a:xfrm>
            <a:off x="4700588" y="2420938"/>
            <a:ext cx="7491412" cy="285598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800" dirty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微笑的含义：</a:t>
            </a:r>
            <a:endParaRPr lang="zh-CN" altLang="en-US" sz="2800" dirty="0"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1.</a:t>
            </a: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微笑是人良好心境的表现，说明心底平和，心情愉快；</a:t>
            </a:r>
            <a:endParaRPr lang="zh-CN" altLang="en-US" sz="18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2.</a:t>
            </a: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微笑是善待人生、乐观面世的表现，说明心里充满了阳光；</a:t>
            </a:r>
            <a:endParaRPr lang="zh-CN" altLang="en-US" sz="18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3.</a:t>
            </a: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微笑是有自信心的表现，对自己的魅力和能力抱积极和肯定的态度；</a:t>
            </a:r>
            <a:endParaRPr lang="zh-CN" altLang="en-US" sz="18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4.</a:t>
            </a: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微笑是内心真诚友善的自然表露，说明心底坦荡善良；</a:t>
            </a:r>
            <a:endParaRPr lang="zh-CN" altLang="en-US" sz="18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5.</a:t>
            </a:r>
            <a:r>
              <a:rPr lang="zh-CN" altLang="en-US" sz="1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微笑还是对工作意义的正确认识，表现出乐业敬业的精神。</a:t>
            </a:r>
            <a:endParaRPr lang="zh-CN" altLang="en-US" sz="18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/>
          <p:nvPr/>
        </p:nvSpPr>
        <p:spPr>
          <a:xfrm>
            <a:off x="2206218" y="1343320"/>
            <a:ext cx="85451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微笑：真诚的微笑，是待人友好热情的标志。</a:t>
            </a:r>
            <a:br>
              <a:rPr lang="zh-CN" altLang="en-US" sz="32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</a:br>
            <a:endParaRPr lang="zh-CN" altLang="en-US" sz="32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6" name="文本框 5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图片占位符 3"/>
          <p:cNvSpPr/>
          <p:nvPr>
            <p:ph type="pic" sz="quarter" idx="10"/>
          </p:nvPr>
        </p:nvSpPr>
        <p:spPr/>
      </p:sp>
      <p:pic>
        <p:nvPicPr>
          <p:cNvPr id="3" name="图片 2" descr="IMG_16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010" y="2392045"/>
            <a:ext cx="3761105" cy="299847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build="p"/>
      <p:bldP spid="36866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14"/>
          <p:cNvSpPr>
            <a:spLocks noGrp="1"/>
          </p:cNvSpPr>
          <p:nvPr>
            <p:ph type="title" idx="4294967295"/>
          </p:nvPr>
        </p:nvSpPr>
        <p:spPr>
          <a:xfrm>
            <a:off x="1269789" y="292476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教师的语言</a:t>
            </a:r>
            <a:endParaRPr lang="zh-CN" altLang="en-US" sz="5400" dirty="0"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3" name="图片占位符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52" y="1153398"/>
            <a:ext cx="5360180" cy="4868304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本框26"/>
          <p:cNvSpPr>
            <a:spLocks noGrp="1" noChangeArrowheads="1"/>
          </p:cNvSpPr>
          <p:nvPr>
            <p:ph idx="4294967295"/>
          </p:nvPr>
        </p:nvSpPr>
        <p:spPr>
          <a:xfrm>
            <a:off x="1394600" y="1916307"/>
            <a:ext cx="9796488" cy="208895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200" dirty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课堂语言</a:t>
            </a:r>
            <a:r>
              <a:rPr lang="zh-CN" altLang="en-US" sz="2200" dirty="0" smtClean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礼仪。</a:t>
            </a:r>
            <a:r>
              <a:rPr lang="zh-CN" altLang="en-US" sz="17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（</a:t>
            </a:r>
            <a:r>
              <a:rPr lang="zh-CN" altLang="en-US" sz="17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多用礼貌用语：请、您、谢谢、对不起、没关系、再见等；对幼儿的称呼不叫绰号，记住名字）</a:t>
            </a:r>
            <a:endParaRPr lang="zh-CN" altLang="en-US" sz="17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200" dirty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谈话</a:t>
            </a:r>
            <a:r>
              <a:rPr lang="zh-CN" altLang="en-US" sz="2200" dirty="0" smtClean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礼仪。</a:t>
            </a:r>
            <a:r>
              <a:rPr lang="zh-CN" altLang="en-US" sz="17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（</a:t>
            </a:r>
            <a:r>
              <a:rPr lang="zh-CN" altLang="en-US" sz="17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注意谈话态度、谈话的语言、谈话的距离、谈话的忌讳、谈话中的倾听）</a:t>
            </a:r>
            <a:endParaRPr lang="zh-CN" altLang="en-US" sz="17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200" dirty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电话</a:t>
            </a:r>
            <a:r>
              <a:rPr lang="zh-CN" altLang="en-US" sz="2200" dirty="0" smtClean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礼仪。</a:t>
            </a:r>
            <a:r>
              <a:rPr lang="zh-CN" altLang="en-US" sz="19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（</a:t>
            </a:r>
            <a:r>
              <a:rPr lang="zh-CN" altLang="en-US" sz="17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时间、礼貌语、）</a:t>
            </a:r>
            <a:endParaRPr lang="zh-CN" altLang="en-US" sz="17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cs typeface="+mn-ea"/>
                <a:sym typeface="+mn-lt"/>
              </a:rPr>
              <a:t>    </a:t>
            </a:r>
            <a:r>
              <a:rPr lang="zh-CN" altLang="en-US" sz="1800" dirty="0" smtClean="0">
                <a:cs typeface="+mn-ea"/>
                <a:sym typeface="+mn-lt"/>
              </a:rPr>
              <a:t>                                                                      </a:t>
            </a:r>
            <a:endParaRPr lang="zh-CN" altLang="en-US" sz="1800" dirty="0">
              <a:cs typeface="+mn-ea"/>
              <a:sym typeface="+mn-lt"/>
            </a:endParaRPr>
          </a:p>
        </p:txBody>
      </p:sp>
      <p:sp>
        <p:nvSpPr>
          <p:cNvPr id="2" name="文本框 1"/>
          <p:cNvSpPr/>
          <p:nvPr/>
        </p:nvSpPr>
        <p:spPr>
          <a:xfrm>
            <a:off x="1480819" y="4010227"/>
            <a:ext cx="9624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礼仪格言：记住人家的名字，而且很轻易地叫出来，等于给别人一个巧妙而有效的赞美。</a:t>
            </a:r>
            <a:endParaRPr lang="zh-CN" altLang="en-US" sz="24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4" name="文本框 3"/>
          <p:cNvSpPr/>
          <p:nvPr/>
        </p:nvSpPr>
        <p:spPr>
          <a:xfrm>
            <a:off x="785941" y="672796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教师的语言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75" y="2420538"/>
            <a:ext cx="2810653" cy="2810653"/>
          </a:xfrm>
          <a:prstGeom prst="rect">
            <a:avLst/>
          </a:prstGeom>
        </p:spPr>
      </p:pic>
      <p:sp>
        <p:nvSpPr>
          <p:cNvPr id="3" name="文本框 2"/>
          <p:cNvSpPr/>
          <p:nvPr/>
        </p:nvSpPr>
        <p:spPr>
          <a:xfrm>
            <a:off x="3646878" y="1022350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幼儿园日常工作中教师忌语</a:t>
            </a:r>
            <a:endParaRPr lang="zh-CN" altLang="en-US" sz="32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7" name="文本框 6"/>
          <p:cNvSpPr/>
          <p:nvPr/>
        </p:nvSpPr>
        <p:spPr>
          <a:xfrm>
            <a:off x="785941" y="672796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教师的语言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内容占位符 5"/>
          <p:cNvSpPr txBox="1">
            <a:spLocks noChangeArrowheads="1"/>
          </p:cNvSpPr>
          <p:nvPr/>
        </p:nvSpPr>
        <p:spPr>
          <a:xfrm>
            <a:off x="1044165" y="2132406"/>
            <a:ext cx="4105272" cy="20169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  <a:spcBef>
                <a:spcPts val="0"/>
              </a:spcBef>
            </a:pPr>
            <a:r>
              <a:rPr lang="en-US" altLang="zh-CN" sz="200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1.</a:t>
            </a:r>
            <a:r>
              <a:rPr lang="zh-CN" altLang="en-US" sz="200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不行。</a:t>
            </a:r>
            <a:endParaRPr lang="zh-CN" altLang="en-US" sz="2000" smtClean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250000"/>
              </a:lnSpc>
              <a:spcBef>
                <a:spcPts val="0"/>
              </a:spcBef>
            </a:pPr>
            <a:r>
              <a:rPr lang="en-US" altLang="zh-CN" sz="200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2.</a:t>
            </a:r>
            <a:r>
              <a:rPr lang="zh-CN" altLang="en-US" sz="200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你怎么这么多事呀。</a:t>
            </a:r>
            <a:endParaRPr lang="zh-CN" altLang="en-US" sz="2000" smtClean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250000"/>
              </a:lnSpc>
              <a:spcBef>
                <a:spcPts val="0"/>
              </a:spcBef>
            </a:pPr>
            <a:r>
              <a:rPr lang="en-US" altLang="zh-CN" sz="200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3.</a:t>
            </a:r>
            <a:r>
              <a:rPr lang="zh-CN" altLang="en-US" sz="200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不可能。</a:t>
            </a:r>
            <a:endParaRPr lang="zh-CN" altLang="en-US" sz="2000" smtClean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250000"/>
              </a:lnSpc>
              <a:spcBef>
                <a:spcPts val="0"/>
              </a:spcBef>
            </a:pPr>
            <a:r>
              <a:rPr lang="en-US" altLang="zh-CN" sz="200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4.</a:t>
            </a:r>
            <a:r>
              <a:rPr lang="zh-CN" altLang="en-US" sz="200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知道啦，别管了。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10" name="内容占位符 2"/>
          <p:cNvSpPr txBox="1">
            <a:spLocks noChangeArrowheads="1"/>
          </p:cNvSpPr>
          <p:nvPr/>
        </p:nvSpPr>
        <p:spPr>
          <a:xfrm>
            <a:off x="7320561" y="2226065"/>
            <a:ext cx="4614755" cy="1923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5.</a:t>
            </a:r>
            <a:r>
              <a:rPr lang="zh-CN" altLang="en-US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你真笨，人家都会，你就不会。</a:t>
            </a:r>
            <a:endParaRPr lang="zh-CN" altLang="en-US" sz="2000" dirty="0" smtClean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6.</a:t>
            </a:r>
            <a:r>
              <a:rPr lang="zh-CN" altLang="en-US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你自己给擦了。</a:t>
            </a:r>
            <a:endParaRPr lang="zh-CN" altLang="en-US" sz="2000" dirty="0" smtClean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7.</a:t>
            </a:r>
            <a:r>
              <a:rPr lang="zh-CN" altLang="en-US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你怎么这么坏。</a:t>
            </a:r>
            <a:endParaRPr lang="zh-CN" altLang="en-US" sz="2000" dirty="0" smtClean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8.</a:t>
            </a:r>
            <a:r>
              <a:rPr lang="zh-CN" altLang="en-US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各种指责孩子的话</a:t>
            </a:r>
            <a:r>
              <a:rPr lang="en-US" altLang="zh-CN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……</a:t>
            </a:r>
            <a:endParaRPr lang="zh-CN" altLang="en-US" sz="2000" dirty="0" smtClean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fontAlgn="auto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内容占位符 2"/>
          <p:cNvSpPr>
            <a:spLocks noGrp="1" noChangeArrowheads="1"/>
          </p:cNvSpPr>
          <p:nvPr>
            <p:ph idx="4294967295"/>
          </p:nvPr>
        </p:nvSpPr>
        <p:spPr>
          <a:xfrm>
            <a:off x="5548215" y="2120683"/>
            <a:ext cx="5618574" cy="352961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altLang="zh-CN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1.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你真聪明！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altLang="zh-CN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2.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你真棒！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altLang="zh-CN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3.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看他多勇敢，今天发言的声音真响亮！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altLang="zh-CN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4.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你的发言让大家赞叹不已！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altLang="zh-CN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5.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你回答得很完整，让大家听得明明白白！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altLang="zh-CN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6.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你的回答真精彩，让我们为你的勇敢鼓掌吧！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200000"/>
              </a:lnSpc>
              <a:spcBef>
                <a:spcPts val="0"/>
              </a:spcBef>
            </a:pPr>
            <a:endParaRPr lang="zh-CN" altLang="en-US" sz="1400" b="1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pic>
        <p:nvPicPr>
          <p:cNvPr id="4" name="图片占位符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57" y="1722628"/>
            <a:ext cx="4566558" cy="4566558"/>
          </a:xfrm>
          <a:prstGeom prst="rect">
            <a:avLst/>
          </a:prstGeom>
        </p:spPr>
      </p:pic>
      <p:sp>
        <p:nvSpPr>
          <p:cNvPr id="3" name="文本框 2"/>
          <p:cNvSpPr/>
          <p:nvPr/>
        </p:nvSpPr>
        <p:spPr>
          <a:xfrm>
            <a:off x="3862977" y="899334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教师课堂激励幼儿的句子</a:t>
            </a:r>
            <a:endParaRPr lang="zh-CN" altLang="en-US" sz="32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6" name="文本框5"/>
          <p:cNvSpPr/>
          <p:nvPr/>
        </p:nvSpPr>
        <p:spPr>
          <a:xfrm>
            <a:off x="785941" y="672796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教师的语言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5824537" y="1981943"/>
            <a:ext cx="5474508" cy="381793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noProof="1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问侯语：你好、早上（中午、晚上）好、晚安</a:t>
            </a:r>
            <a:r>
              <a:rPr lang="en-US" altLang="zh-CN" sz="1800" noProof="1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, Hi</a:t>
            </a:r>
            <a:r>
              <a:rPr lang="zh-CN" altLang="en-US" sz="1800" noProof="1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。</a:t>
            </a:r>
            <a:endParaRPr lang="en-US" altLang="zh-CN" sz="1800" noProof="1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noProof="1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请求语：请、请问、请稍等、请用餐</a:t>
            </a:r>
            <a:r>
              <a:rPr lang="en-US" altLang="zh-CN" sz="1800" noProof="1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……</a:t>
            </a:r>
            <a:endParaRPr lang="en-US" altLang="zh-CN" sz="1800" noProof="1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noProof="1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欢迎语：</a:t>
            </a:r>
            <a:r>
              <a:rPr lang="zh-CN" altLang="en-US" sz="1800" noProof="1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欢迎光临。</a:t>
            </a:r>
            <a:endParaRPr lang="zh-CN" altLang="en-US" sz="1800" noProof="1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noProof="1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致谢语：谢谢、非常</a:t>
            </a:r>
            <a:r>
              <a:rPr lang="zh-CN" altLang="en-US" sz="1800" noProof="1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感谢</a:t>
            </a:r>
            <a:r>
              <a:rPr lang="zh-CN" altLang="en-US" sz="1800" noProof="1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。</a:t>
            </a:r>
            <a:endParaRPr lang="zh-CN" altLang="en-US" sz="1800" noProof="1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noProof="1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道歉语：抱歉、</a:t>
            </a:r>
            <a:r>
              <a:rPr lang="zh-CN" altLang="en-US" sz="1800" noProof="1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对不起。</a:t>
            </a:r>
            <a:endParaRPr lang="zh-CN" altLang="en-US" sz="1800" noProof="1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noProof="1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道別语：再見、再会、保重、</a:t>
            </a:r>
            <a:r>
              <a:rPr lang="zh-CN" altLang="en-US" sz="1800" noProof="1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慢走。</a:t>
            </a:r>
            <a:endParaRPr lang="zh-CN" altLang="en-US" sz="1800" noProof="1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noProof="1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请托语：请问、拜托您</a:t>
            </a:r>
            <a:r>
              <a:rPr lang="zh-CN" altLang="en-US" sz="1800" noProof="1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帮忙。</a:t>
            </a:r>
            <a:endParaRPr lang="zh-CN" altLang="en-US" sz="1800" noProof="1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noProof="1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征询语：需要我帮忙吗？我能为您做什么？</a:t>
            </a:r>
            <a:endParaRPr lang="zh-CN" altLang="en-US" sz="1800" noProof="1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noProof="1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礼赞语：太好了，美极了，讲的真</a:t>
            </a:r>
            <a:r>
              <a:rPr lang="zh-CN" altLang="en-US" sz="1800" noProof="1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好</a:t>
            </a:r>
            <a:r>
              <a:rPr lang="en-US" altLang="zh-CN" sz="1800" noProof="1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!</a:t>
            </a:r>
            <a:endParaRPr lang="zh-CN" altLang="en-US" sz="1800" noProof="1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zh-CN" altLang="en-US" sz="1800" noProof="1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/>
          <p:nvPr/>
        </p:nvSpPr>
        <p:spPr>
          <a:xfrm>
            <a:off x="5257800" y="899081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</a:rPr>
              <a:t>教师礼貌用语</a:t>
            </a:r>
            <a:endParaRPr lang="zh-CN" altLang="en-US" sz="32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6" name="文本框 5"/>
          <p:cNvSpPr/>
          <p:nvPr/>
        </p:nvSpPr>
        <p:spPr>
          <a:xfrm>
            <a:off x="785941" y="672796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教师的语言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r="5045"/>
          <a:stretch>
            <a:fillRect/>
          </a:stretch>
        </p:blipFill>
        <p:spPr>
          <a:xfrm>
            <a:off x="837591" y="2155818"/>
            <a:ext cx="4682145" cy="3470188"/>
          </a:xfr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文本框1"/>
          <p:cNvSpPr>
            <a:spLocks noGrp="1"/>
          </p:cNvSpPr>
          <p:nvPr>
            <p:ph type="ctrTitle" idx="4294967295"/>
          </p:nvPr>
        </p:nvSpPr>
        <p:spPr>
          <a:xfrm>
            <a:off x="2314323" y="2572979"/>
            <a:ext cx="7563465" cy="136862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8000" dirty="0" smtClean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感谢您的指正</a:t>
            </a:r>
            <a:endParaRPr lang="zh-CN" altLang="en-US" sz="8000" dirty="0"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12"/>
          <p:cNvSpPr>
            <a:spLocks noGrp="1"/>
          </p:cNvSpPr>
          <p:nvPr>
            <p:ph type="title" idx="4294967295"/>
          </p:nvPr>
        </p:nvSpPr>
        <p:spPr>
          <a:xfrm>
            <a:off x="4840995" y="1001275"/>
            <a:ext cx="3771303" cy="761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 smtClean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目   录</a:t>
            </a:r>
            <a:endParaRPr lang="zh-CN" altLang="en-US" sz="54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" name="文本框11"/>
          <p:cNvSpPr>
            <a:spLocks noGrp="1"/>
          </p:cNvSpPr>
          <p:nvPr>
            <p:ph idx="4294967295"/>
          </p:nvPr>
        </p:nvSpPr>
        <p:spPr>
          <a:xfrm>
            <a:off x="7104462" y="3043110"/>
            <a:ext cx="4923831" cy="132635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300000"/>
              </a:lnSpc>
              <a:spcBef>
                <a:spcPts val="0"/>
              </a:spcBef>
              <a:buNone/>
            </a:pPr>
            <a:r>
              <a:rPr lang="en-US" altLang="zh-CN" b="1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2. </a:t>
            </a:r>
            <a:r>
              <a:rPr lang="zh-CN" altLang="en-US" b="1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</a:t>
            </a:r>
            <a:r>
              <a:rPr lang="zh-CN" altLang="en-US" b="1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的个人</a:t>
            </a:r>
            <a:r>
              <a:rPr lang="zh-CN" altLang="en-US" b="1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形象</a:t>
            </a:r>
            <a:endParaRPr lang="zh-CN" altLang="en-US" sz="2400" b="1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marL="514350" indent="-514350">
              <a:lnSpc>
                <a:spcPct val="300000"/>
              </a:lnSpc>
              <a:spcBef>
                <a:spcPts val="0"/>
              </a:spcBef>
              <a:buFont typeface="+mj-lt"/>
              <a:buAutoNum type="arabicPeriod"/>
            </a:pPr>
            <a:endParaRPr lang="zh-CN" altLang="en-US" sz="2400" b="1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6" name="文本框10"/>
          <p:cNvSpPr txBox="1"/>
          <p:nvPr/>
        </p:nvSpPr>
        <p:spPr>
          <a:xfrm>
            <a:off x="7104462" y="4077297"/>
            <a:ext cx="3169452" cy="12977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3. </a:t>
            </a:r>
            <a:r>
              <a:rPr lang="zh-CN" altLang="en-US" b="1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教师的语言</a:t>
            </a:r>
            <a:endParaRPr lang="zh-CN" altLang="en-US" sz="2400" b="1" dirty="0" smtClean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marL="514350" indent="-514350" fontAlgn="auto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zh-CN" altLang="en-US" sz="2400" b="1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pic>
        <p:nvPicPr>
          <p:cNvPr id="4" name="图片占位符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5" y="1872940"/>
            <a:ext cx="6033122" cy="3861198"/>
          </a:xfrm>
          <a:prstGeom prst="rect">
            <a:avLst/>
          </a:prstGeom>
        </p:spPr>
      </p:pic>
      <p:sp>
        <p:nvSpPr>
          <p:cNvPr id="7" name="文本框 2"/>
          <p:cNvSpPr txBox="1"/>
          <p:nvPr/>
        </p:nvSpPr>
        <p:spPr>
          <a:xfrm>
            <a:off x="7146647" y="2006887"/>
            <a:ext cx="4923831" cy="13263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b="1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1. </a:t>
            </a:r>
            <a:r>
              <a:rPr lang="zh-CN" altLang="en-US" b="1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教师礼仪概述</a:t>
            </a:r>
            <a:endParaRPr lang="zh-CN" altLang="en-US" sz="24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1"/>
          <p:cNvSpPr>
            <a:spLocks noGrp="1"/>
          </p:cNvSpPr>
          <p:nvPr>
            <p:ph type="title" idx="4294967295"/>
          </p:nvPr>
        </p:nvSpPr>
        <p:spPr>
          <a:xfrm>
            <a:off x="1413855" y="1772241"/>
            <a:ext cx="10515600" cy="13255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300000"/>
              </a:lnSpc>
              <a:spcBef>
                <a:spcPts val="0"/>
              </a:spcBef>
            </a:pPr>
            <a:r>
              <a:rPr lang="zh-CN" altLang="en-US" sz="5400" dirty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教师礼仪概述</a:t>
            </a:r>
            <a:endParaRPr lang="zh-CN" altLang="en-US" sz="6600" dirty="0"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3" name="图片占位符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52" y="1153398"/>
            <a:ext cx="5360180" cy="4868304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文本框41"/>
          <p:cNvSpPr>
            <a:spLocks noGrp="1" noChangeArrowheads="1"/>
          </p:cNvSpPr>
          <p:nvPr>
            <p:ph type="title" idx="4294967295"/>
          </p:nvPr>
        </p:nvSpPr>
        <p:spPr>
          <a:xfrm>
            <a:off x="5519736" y="979966"/>
            <a:ext cx="2420937" cy="7239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CN" altLang="en-US" b="1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礼仪</a:t>
            </a:r>
            <a:endParaRPr lang="zh-CN" altLang="en-US" b="1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5122" name="文本框42"/>
          <p:cNvSpPr>
            <a:spLocks noGrp="1" noChangeArrowheads="1"/>
          </p:cNvSpPr>
          <p:nvPr>
            <p:ph idx="4294967295"/>
          </p:nvPr>
        </p:nvSpPr>
        <p:spPr>
          <a:xfrm>
            <a:off x="909624" y="3717132"/>
            <a:ext cx="5258409" cy="194468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    教师</a:t>
            </a:r>
            <a:r>
              <a:rPr lang="zh-CN" altLang="en-US" sz="24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礼仪</a:t>
            </a:r>
            <a:r>
              <a:rPr lang="zh-CN" altLang="en-US" sz="2400" dirty="0" smtClean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，</a:t>
            </a:r>
            <a:endParaRPr lang="en-US" altLang="zh-CN" sz="2400" dirty="0" smtClean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000" dirty="0" smtClean="0">
                <a:cs typeface="+mn-ea"/>
                <a:sym typeface="+mn-lt"/>
              </a:rPr>
              <a:t>   </a:t>
            </a:r>
            <a:r>
              <a:rPr lang="zh-CN" altLang="en-US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是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指教师在从事教育、教务活动、履行职务时所必须遵守的礼仪规范</a:t>
            </a:r>
            <a:r>
              <a:rPr lang="zh-CN" altLang="en-US" sz="2000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。教师</a:t>
            </a:r>
            <a:r>
              <a:rPr lang="zh-CN" altLang="en-US" sz="20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礼仪有自己特定的适用范围、特定的适用对象。</a:t>
            </a:r>
            <a:endParaRPr lang="zh-CN" altLang="en-US" sz="20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/>
          <p:nvPr/>
        </p:nvSpPr>
        <p:spPr>
          <a:xfrm>
            <a:off x="1134750" y="1917498"/>
            <a:ext cx="10444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汉仪雅酷黑简" panose="00020600040101010101" pitchFamily="18" charset="-122"/>
                <a:ea typeface="汉仪雅酷黑简" panose="00020600040101010101" pitchFamily="18" charset="-122"/>
              </a:rPr>
              <a:t>所谓礼仪是指人类在社会交往活动中表示尊敬的行为规范与准则，具体表现为礼貌、礼节、仪表、仪式、礼品器物等。</a:t>
            </a:r>
            <a:endParaRPr lang="zh-CN" altLang="en-US" sz="2400" dirty="0">
              <a:latin typeface="汉仪雅酷黑简" panose="00020600040101010101" pitchFamily="18" charset="-122"/>
              <a:ea typeface="汉仪雅酷黑简" panose="00020600040101010101" pitchFamily="18" charset="-122"/>
            </a:endParaRPr>
          </a:p>
        </p:txBody>
      </p:sp>
      <p:sp>
        <p:nvSpPr>
          <p:cNvPr id="5" name="文本框4"/>
          <p:cNvSpPr/>
          <p:nvPr/>
        </p:nvSpPr>
        <p:spPr>
          <a:xfrm>
            <a:off x="785941" y="672796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教师礼仪概述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6" name="五边形 5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4027" r="-925" b="23465"/>
          <a:stretch>
            <a:fillRect/>
          </a:stretch>
        </p:blipFill>
        <p:spPr/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122" grpId="0" build="p"/>
      <p:bldP spid="5122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文本框10"/>
          <p:cNvSpPr>
            <a:spLocks noGrp="1" noChangeArrowheads="1"/>
          </p:cNvSpPr>
          <p:nvPr>
            <p:ph type="title" idx="4294967295"/>
          </p:nvPr>
        </p:nvSpPr>
        <p:spPr>
          <a:xfrm>
            <a:off x="4367208" y="1752203"/>
            <a:ext cx="5087538" cy="80287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礼仪对个人的影响</a:t>
            </a:r>
            <a:endParaRPr lang="zh-CN" altLang="en-US" sz="32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6146" name="文本框2"/>
          <p:cNvSpPr>
            <a:spLocks noGrp="1" noChangeArrowheads="1"/>
          </p:cNvSpPr>
          <p:nvPr>
            <p:ph idx="4294967295"/>
          </p:nvPr>
        </p:nvSpPr>
        <p:spPr>
          <a:xfrm>
            <a:off x="5951934" y="3140868"/>
            <a:ext cx="5690607" cy="232192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r>
              <a:rPr lang="en-US" altLang="zh-CN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1.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有助于塑造良好的个人形象</a:t>
            </a: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endParaRPr lang="en-US" altLang="zh-CN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r>
              <a:rPr lang="en-US" altLang="zh-CN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2</a:t>
            </a:r>
            <a:r>
              <a:rPr lang="en-US" altLang="zh-CN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.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有助于提高交际能力 </a:t>
            </a:r>
            <a:endParaRPr lang="en-US" altLang="zh-CN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endParaRPr lang="en-US" altLang="zh-CN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r>
              <a:rPr lang="en-US" altLang="zh-CN" dirty="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3</a:t>
            </a:r>
            <a:r>
              <a:rPr lang="en-US" altLang="zh-CN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.</a:t>
            </a:r>
            <a:r>
              <a:rPr lang="zh-CN" altLang="en-US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有助于事业的成功 </a:t>
            </a: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75000"/>
              <a:buFont typeface="汉仪君黑-45简" panose="020B0604020202020204" pitchFamily="34" charset="-122"/>
              <a:buNone/>
            </a:pP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CN" altLang="en-US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pic>
        <p:nvPicPr>
          <p:cNvPr id="2" name="文本框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1" y="2965873"/>
            <a:ext cx="4801537" cy="2671914"/>
          </a:xfrm>
          <a:prstGeom prst="rect">
            <a:avLst/>
          </a:prstGeom>
        </p:spPr>
      </p:pic>
      <p:sp>
        <p:nvSpPr>
          <p:cNvPr id="6" name="文本框5"/>
          <p:cNvSpPr/>
          <p:nvPr/>
        </p:nvSpPr>
        <p:spPr>
          <a:xfrm>
            <a:off x="785941" y="672796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教师礼仪概述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19625"/>
          <a:stretch>
            <a:fillRect/>
          </a:stretch>
        </p:blipFill>
        <p:spPr/>
      </p:pic>
      <p:sp>
        <p:nvSpPr>
          <p:cNvPr id="7169" name="文本框5"/>
          <p:cNvSpPr>
            <a:spLocks noGrp="1" noChangeArrowheads="1"/>
          </p:cNvSpPr>
          <p:nvPr>
            <p:ph type="title" idx="4294967295"/>
          </p:nvPr>
        </p:nvSpPr>
        <p:spPr>
          <a:xfrm>
            <a:off x="2395538" y="1411288"/>
            <a:ext cx="9796462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与其他礼仪相比教师礼仪具有以下的特性：</a:t>
            </a:r>
            <a:endParaRPr lang="zh-CN" altLang="en-US" sz="28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7170" name="文本框6"/>
          <p:cNvSpPr>
            <a:spLocks noGrp="1" noChangeArrowheads="1"/>
          </p:cNvSpPr>
          <p:nvPr>
            <p:ph idx="4294967295"/>
          </p:nvPr>
        </p:nvSpPr>
        <p:spPr>
          <a:xfrm>
            <a:off x="1125723" y="2276674"/>
            <a:ext cx="10444785" cy="165655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鲜明的强制性。（进入这个职业就必须遵守）</a:t>
            </a:r>
            <a:endParaRPr lang="zh-CN" altLang="en-US" sz="1800" smtClean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smtClean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强烈的形象性：职业形象、学校的整体形象、教师队伍的整体形象。因此是否遵守教师礼仪就不再是个人行为，而是集体行为了。</a:t>
            </a:r>
            <a:endParaRPr lang="zh-CN" altLang="en-US" sz="1800" dirty="0"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54515" y="6598452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+mn-ea"/>
                <a:sym typeface="+mn-lt"/>
              </a:rPr>
              <a:t>PPT</a:t>
            </a:r>
            <a:r>
              <a:rPr lang="zh-CN" altLang="en-US" sz="100" dirty="0" smtClean="0">
                <a:solidFill>
                  <a:schemeClr val="bg1">
                    <a:lumMod val="95000"/>
                  </a:schemeClr>
                </a:solidFill>
                <a:latin typeface="+mn-lt"/>
                <a:cs typeface="+mn-ea"/>
                <a:sym typeface="+mn-lt"/>
              </a:rPr>
              <a:t>下载 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+mn-lt"/>
                <a:cs typeface="+mn-ea"/>
                <a:sym typeface="+mn-lt"/>
              </a:rPr>
              <a:t>http://www.1ppt.com/xiazai/</a:t>
            </a:r>
            <a:endParaRPr lang="en-US" altLang="zh-CN" sz="100" dirty="0" smtClean="0">
              <a:solidFill>
                <a:schemeClr val="bg1">
                  <a:lumMod val="9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85941" y="672796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教师礼仪概述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片占位符 2"/>
          <p:cNvSpPr/>
          <p:nvPr>
            <p:ph type="pic" sz="quarter" idx="13"/>
          </p:nvPr>
        </p:nvSpPr>
        <p:spPr/>
      </p:sp>
      <p:pic>
        <p:nvPicPr>
          <p:cNvPr id="4" name="图片 3" descr="IMG_2483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90" y="3932555"/>
            <a:ext cx="5062855" cy="247523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>
            <a:spLocks noGrp="1"/>
          </p:cNvSpPr>
          <p:nvPr>
            <p:ph type="title" idx="4294967295"/>
          </p:nvPr>
        </p:nvSpPr>
        <p:spPr>
          <a:xfrm>
            <a:off x="1023952" y="292476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b="1" dirty="0"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教师的个人形象</a:t>
            </a:r>
            <a:endParaRPr lang="zh-CN" altLang="en-US" sz="5400" b="1" dirty="0"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3" name="图片占位符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52" y="1153398"/>
            <a:ext cx="5360180" cy="4868304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标题 13"/>
          <p:cNvSpPr>
            <a:spLocks noGrp="1" noChangeArrowheads="1"/>
          </p:cNvSpPr>
          <p:nvPr>
            <p:ph type="title" idx="4294967295"/>
          </p:nvPr>
        </p:nvSpPr>
        <p:spPr>
          <a:xfrm>
            <a:off x="3773707" y="1039542"/>
            <a:ext cx="4315704" cy="57883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200" dirty="0">
                <a:solidFill>
                  <a:srgbClr val="00B050"/>
                </a:solidFill>
                <a:latin typeface="汉仪雅酷黑简" panose="00020600040101010101" pitchFamily="18" charset="-122"/>
                <a:ea typeface="汉仪雅酷黑简" panose="00020600040101010101" pitchFamily="18" charset="-122"/>
                <a:cs typeface="+mn-ea"/>
                <a:sym typeface="+mn-lt"/>
              </a:rPr>
              <a:t>一、教师的个人形象</a:t>
            </a:r>
            <a:endParaRPr lang="zh-CN" altLang="en-US" sz="3200" dirty="0">
              <a:solidFill>
                <a:srgbClr val="00B050"/>
              </a:solidFill>
              <a:latin typeface="汉仪雅酷黑简" panose="00020600040101010101" pitchFamily="18" charset="-122"/>
              <a:ea typeface="汉仪雅酷黑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9219" name="椭圆 15"/>
          <p:cNvSpPr>
            <a:spLocks noChangeArrowheads="1"/>
          </p:cNvSpPr>
          <p:nvPr/>
        </p:nvSpPr>
        <p:spPr bwMode="auto">
          <a:xfrm>
            <a:off x="1503769" y="2348506"/>
            <a:ext cx="1800225" cy="986238"/>
          </a:xfrm>
          <a:prstGeom prst="roundRect">
            <a:avLst/>
          </a:prstGeom>
          <a:solidFill>
            <a:srgbClr val="92D050"/>
          </a:solidFill>
          <a:ln w="9525">
            <a:noFill/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个人卫生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9220" name="椭圆 16"/>
          <p:cNvSpPr>
            <a:spLocks noChangeArrowheads="1"/>
          </p:cNvSpPr>
          <p:nvPr/>
        </p:nvSpPr>
        <p:spPr bwMode="auto">
          <a:xfrm>
            <a:off x="1503769" y="4199529"/>
            <a:ext cx="1800225" cy="1008073"/>
          </a:xfrm>
          <a:prstGeom prst="roundRect">
            <a:avLst/>
          </a:prstGeom>
          <a:solidFill>
            <a:srgbClr val="00B050"/>
          </a:solidFill>
          <a:ln w="9525">
            <a:noFill/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手势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9221" name="椭圆 17"/>
          <p:cNvSpPr>
            <a:spLocks noChangeArrowheads="1"/>
          </p:cNvSpPr>
          <p:nvPr/>
        </p:nvSpPr>
        <p:spPr bwMode="auto">
          <a:xfrm>
            <a:off x="6687462" y="4199529"/>
            <a:ext cx="1728787" cy="1008073"/>
          </a:xfrm>
          <a:prstGeom prst="roundRect">
            <a:avLst/>
          </a:prstGeom>
          <a:solidFill>
            <a:srgbClr val="00B050"/>
          </a:solidFill>
          <a:ln w="9525">
            <a:noFill/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走姿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9222" name="椭圆 18"/>
          <p:cNvSpPr>
            <a:spLocks noChangeArrowheads="1"/>
          </p:cNvSpPr>
          <p:nvPr/>
        </p:nvSpPr>
        <p:spPr bwMode="auto">
          <a:xfrm>
            <a:off x="9172152" y="4199529"/>
            <a:ext cx="1728788" cy="1008073"/>
          </a:xfrm>
          <a:prstGeom prst="roundRect">
            <a:avLst/>
          </a:prstGeom>
          <a:solidFill>
            <a:srgbClr val="92D050"/>
          </a:solidFill>
          <a:ln w="9525">
            <a:noFill/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坐姿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9223" name="椭圆 19"/>
          <p:cNvSpPr>
            <a:spLocks noChangeArrowheads="1"/>
          </p:cNvSpPr>
          <p:nvPr/>
        </p:nvSpPr>
        <p:spPr bwMode="auto">
          <a:xfrm>
            <a:off x="9177567" y="2348506"/>
            <a:ext cx="1861327" cy="986238"/>
          </a:xfrm>
          <a:prstGeom prst="roundRect">
            <a:avLst/>
          </a:prstGeom>
          <a:solidFill>
            <a:srgbClr val="00B050"/>
          </a:solidFill>
          <a:ln w="9525">
            <a:noFill/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站姿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9224" name="椭圆 20"/>
          <p:cNvSpPr>
            <a:spLocks noChangeArrowheads="1"/>
          </p:cNvSpPr>
          <p:nvPr/>
        </p:nvSpPr>
        <p:spPr bwMode="auto">
          <a:xfrm>
            <a:off x="4079076" y="2348505"/>
            <a:ext cx="1759033" cy="976646"/>
          </a:xfrm>
          <a:prstGeom prst="roundRect">
            <a:avLst/>
          </a:prstGeom>
          <a:solidFill>
            <a:srgbClr val="00B050"/>
          </a:solidFill>
          <a:ln w="9525">
            <a:noFill/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化妆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9225" name="椭圆 11"/>
          <p:cNvSpPr>
            <a:spLocks noChangeArrowheads="1"/>
          </p:cNvSpPr>
          <p:nvPr/>
        </p:nvSpPr>
        <p:spPr bwMode="auto">
          <a:xfrm>
            <a:off x="6613191" y="2348506"/>
            <a:ext cx="1789295" cy="969610"/>
          </a:xfrm>
          <a:prstGeom prst="roundRect">
            <a:avLst/>
          </a:prstGeom>
          <a:solidFill>
            <a:srgbClr val="92D050"/>
          </a:solidFill>
          <a:ln w="9525">
            <a:noFill/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微笑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9226" name="椭圆 22"/>
          <p:cNvSpPr>
            <a:spLocks noChangeArrowheads="1"/>
          </p:cNvSpPr>
          <p:nvPr/>
        </p:nvSpPr>
        <p:spPr bwMode="auto">
          <a:xfrm>
            <a:off x="4059897" y="4199529"/>
            <a:ext cx="1871662" cy="1008073"/>
          </a:xfrm>
          <a:prstGeom prst="roundRect">
            <a:avLst/>
          </a:prstGeom>
          <a:solidFill>
            <a:srgbClr val="92D050"/>
          </a:solidFill>
          <a:ln w="9525">
            <a:noFill/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目光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君黑-45简" panose="020B0604020202020204" pitchFamily="34" charset="-122"/>
              <a:ea typeface="汉仪君黑-45简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/>
          <p:nvPr/>
        </p:nvSpPr>
        <p:spPr>
          <a:xfrm>
            <a:off x="785941" y="67279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君黑-45简" panose="020B0604020202020204" pitchFamily="34" charset="-122"/>
                <a:ea typeface="汉仪君黑-45简" panose="020B0604020202020204" pitchFamily="34" charset="-122"/>
                <a:cs typeface="+mn-ea"/>
                <a:sym typeface="+mn-lt"/>
              </a:rPr>
              <a:t>教师的个人形象</a:t>
            </a:r>
            <a:endParaRPr lang="zh-CN" altLang="en-US" sz="2800" dirty="0">
              <a:latin typeface="汉仪君黑-45简" panose="020B0604020202020204" pitchFamily="34" charset="-122"/>
              <a:ea typeface="汉仪君黑-45简" panose="020B0604020202020204" pitchFamily="34" charset="-122"/>
            </a:endParaRPr>
          </a:p>
        </p:txBody>
      </p:sp>
      <p:sp>
        <p:nvSpPr>
          <p:cNvPr id="13" name="五边形 12"/>
          <p:cNvSpPr/>
          <p:nvPr/>
        </p:nvSpPr>
        <p:spPr>
          <a:xfrm>
            <a:off x="405393" y="619713"/>
            <a:ext cx="216099" cy="574288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COMMONDATA" val="eyJoZGlkIjoiYzhlNTVmZjVjODIwNTI2Mjk5NmE3OWFiNDEzMmQyYTQ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45简"/>
        <a:ea typeface=""/>
        <a:cs typeface="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2660</Words>
  <Application>WPS 演示</Application>
  <PresentationFormat>宽屏</PresentationFormat>
  <Paragraphs>259</Paragraphs>
  <Slides>28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宋体</vt:lpstr>
      <vt:lpstr>Wingdings</vt:lpstr>
      <vt:lpstr>汉仪君黑-45简</vt:lpstr>
      <vt:lpstr>汉仪雅酷黑简</vt:lpstr>
      <vt:lpstr>微软雅黑</vt:lpstr>
      <vt:lpstr>Arial Unicode MS</vt:lpstr>
      <vt:lpstr>黑体</vt:lpstr>
      <vt:lpstr>Office 主题</vt:lpstr>
      <vt:lpstr>幼儿园教师礼仪</vt:lpstr>
      <vt:lpstr>前  言：</vt:lpstr>
      <vt:lpstr>目   录</vt:lpstr>
      <vt:lpstr>教师礼仪概述</vt:lpstr>
      <vt:lpstr>礼仪</vt:lpstr>
      <vt:lpstr>礼仪对个人的影响</vt:lpstr>
      <vt:lpstr>与其他礼仪相比教师礼仪具有以下的特性：</vt:lpstr>
      <vt:lpstr>教师的个人形象</vt:lpstr>
      <vt:lpstr>一、教师的个人形象</vt:lpstr>
      <vt:lpstr>个人卫生</vt:lpstr>
      <vt:lpstr>着装要求：</vt:lpstr>
      <vt:lpstr>PowerPoint 演示文稿</vt:lpstr>
      <vt:lpstr>化妆的原则</vt:lpstr>
      <vt:lpstr>PowerPoint 演示文稿</vt:lpstr>
      <vt:lpstr>PowerPoint 演示文稿</vt:lpstr>
      <vt:lpstr>PowerPoint 演示文稿</vt:lpstr>
      <vt:lpstr>走  姿</vt:lpstr>
      <vt:lpstr>PowerPoint 演示文稿</vt:lpstr>
      <vt:lpstr>PowerPoint 演示文稿</vt:lpstr>
      <vt:lpstr>教师坐姿的注意事项 </vt:lpstr>
      <vt:lpstr>PowerPoint 演示文稿</vt:lpstr>
      <vt:lpstr>PowerPoint 演示文稿</vt:lpstr>
      <vt:lpstr>教师的语言</vt:lpstr>
      <vt:lpstr>PowerPoint 演示文稿</vt:lpstr>
      <vt:lpstr>PowerPoint 演示文稿</vt:lpstr>
      <vt:lpstr>PowerPoint 演示文稿</vt:lpstr>
      <vt:lpstr>PowerPoint 演示文稿</vt:lpstr>
      <vt:lpstr>感谢您的指正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美如蓝</dc:creator>
  <cp:lastModifiedBy>a舞魅niang</cp:lastModifiedBy>
  <cp:revision>27</cp:revision>
  <dcterms:created xsi:type="dcterms:W3CDTF">2022-08-05T13:40:00Z</dcterms:created>
  <dcterms:modified xsi:type="dcterms:W3CDTF">2023-09-18T04:34:51Z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FE77FF7BF6704A23BF7B1561E3589EE5_11</vt:lpwstr>
  </property>
  <property fmtid="{D5CDD505-2E9C-101B-9397-08002B2CF9AE}" pid="3" name="KSOProductBuildVer">
    <vt:lpwstr>2052-12.1.0.15374</vt:lpwstr>
  </property>
</Properties>
</file>