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364" r:id="rId2"/>
    <p:sldId id="383" r:id="rId3"/>
    <p:sldId id="365" r:id="rId4"/>
    <p:sldId id="384" r:id="rId5"/>
    <p:sldId id="386" r:id="rId6"/>
    <p:sldId id="376" r:id="rId7"/>
    <p:sldId id="369" r:id="rId8"/>
    <p:sldId id="289" r:id="rId9"/>
    <p:sldId id="368" r:id="rId10"/>
    <p:sldId id="387" r:id="rId11"/>
    <p:sldId id="378" r:id="rId12"/>
    <p:sldId id="370" r:id="rId13"/>
    <p:sldId id="388" r:id="rId14"/>
    <p:sldId id="367" r:id="rId15"/>
    <p:sldId id="380" r:id="rId16"/>
    <p:sldId id="389" r:id="rId17"/>
  </p:sldIdLst>
  <p:sldSz cx="11522075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-696" y="-64"/>
      </p:cViewPr>
      <p:guideLst>
        <p:guide orient="horz" pos="2180"/>
        <p:guide pos="36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5BDA28-CC4D-4B4A-A21C-ED3282112D51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28613" y="768350"/>
            <a:ext cx="64468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860925"/>
            <a:ext cx="5683250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C827A-A215-40BC-904A-B0F020B842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9593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40259" y="1122363"/>
            <a:ext cx="8641557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40259" y="3602038"/>
            <a:ext cx="8641557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5F22-7FEC-4B43-A0B2-730B6FDFB9DC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720F3-1A0B-4F2E-830A-7DA121B5C4C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5F22-7FEC-4B43-A0B2-730B6FDFB9DC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720F3-1A0B-4F2E-830A-7DA121B5C4C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245485" y="365125"/>
            <a:ext cx="2484447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92143" y="365125"/>
            <a:ext cx="7309316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5F22-7FEC-4B43-A0B2-730B6FDFB9DC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720F3-1A0B-4F2E-830A-7DA121B5C4C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5F22-7FEC-4B43-A0B2-730B6FDFB9DC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720F3-1A0B-4F2E-830A-7DA121B5C4C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6142" y="1709740"/>
            <a:ext cx="993779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6142" y="4589465"/>
            <a:ext cx="993779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5F22-7FEC-4B43-A0B2-730B6FDFB9DC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720F3-1A0B-4F2E-830A-7DA121B5C4C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92144" y="1825625"/>
            <a:ext cx="4896882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833050" y="1825625"/>
            <a:ext cx="4896882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5F22-7FEC-4B43-A0B2-730B6FDFB9DC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720F3-1A0B-4F2E-830A-7DA121B5C4C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93644" y="365126"/>
            <a:ext cx="993779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93644" y="1681163"/>
            <a:ext cx="487437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93644" y="2505075"/>
            <a:ext cx="487437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833051" y="1681163"/>
            <a:ext cx="489838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833051" y="2505075"/>
            <a:ext cx="4898383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5F22-7FEC-4B43-A0B2-730B6FDFB9DC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720F3-1A0B-4F2E-830A-7DA121B5C4C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5F22-7FEC-4B43-A0B2-730B6FDFB9DC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720F3-1A0B-4F2E-830A-7DA121B5C4C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5F22-7FEC-4B43-A0B2-730B6FDFB9DC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720F3-1A0B-4F2E-830A-7DA121B5C4C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93644" y="457200"/>
            <a:ext cx="371616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98383" y="987426"/>
            <a:ext cx="58330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93644" y="2057400"/>
            <a:ext cx="371616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5F22-7FEC-4B43-A0B2-730B6FDFB9DC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720F3-1A0B-4F2E-830A-7DA121B5C4C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93644" y="457200"/>
            <a:ext cx="371616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898383" y="987426"/>
            <a:ext cx="58330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93644" y="2057400"/>
            <a:ext cx="371616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5F22-7FEC-4B43-A0B2-730B6FDFB9DC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720F3-1A0B-4F2E-830A-7DA121B5C4C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92143" y="365126"/>
            <a:ext cx="993779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92143" y="1825625"/>
            <a:ext cx="993779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92144" y="6356352"/>
            <a:ext cx="25924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5F22-7FEC-4B43-A0B2-730B6FDFB9DC}" type="datetimeFigureOut">
              <a:rPr lang="zh-CN" altLang="en-US" smtClean="0"/>
              <a:t>2023/5/11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816688" y="6356352"/>
            <a:ext cx="3888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137465" y="6356352"/>
            <a:ext cx="25924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720F3-1A0B-4F2E-830A-7DA121B5C4C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4076" y="2288437"/>
            <a:ext cx="9937790" cy="1325563"/>
          </a:xfrm>
        </p:spPr>
        <p:txBody>
          <a:bodyPr/>
          <a:lstStyle/>
          <a:p>
            <a:r>
              <a:rPr lang="zh-CN" altLang="en-US" b="1" dirty="0" smtClean="0"/>
              <a:t>     </a:t>
            </a:r>
            <a:r>
              <a:rPr lang="zh-CN" altLang="en-US" b="1" dirty="0" smtClean="0">
                <a:solidFill>
                  <a:srgbClr val="FF0000"/>
                </a:solidFill>
              </a:rPr>
              <a:t>“双减”背景下如何落实历史知识点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68" t="36105"/>
          <a:stretch>
            <a:fillRect/>
          </a:stretch>
        </p:blipFill>
        <p:spPr>
          <a:xfrm>
            <a:off x="9666513" y="4008830"/>
            <a:ext cx="1681157" cy="268588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696" y="734478"/>
            <a:ext cx="1078782" cy="1078782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>
            <a:off x="801337" y="1693599"/>
            <a:ext cx="9838822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1791478" y="1123581"/>
            <a:ext cx="2492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rgbClr val="3366FF"/>
                </a:solidFill>
                <a:latin typeface="微软雅黑" pitchFamily="34" charset="-122"/>
                <a:ea typeface="微软雅黑" pitchFamily="34" charset="-122"/>
              </a:rPr>
              <a:t>泸县龙维彬名师工作</a:t>
            </a:r>
            <a:r>
              <a:rPr lang="zh-CN" altLang="en-US" b="1" dirty="0" smtClean="0">
                <a:solidFill>
                  <a:srgbClr val="3366FF"/>
                </a:solidFill>
                <a:latin typeface="微软雅黑" pitchFamily="34" charset="-122"/>
                <a:ea typeface="微软雅黑" pitchFamily="34" charset="-122"/>
              </a:rPr>
              <a:t>室</a:t>
            </a:r>
            <a:endParaRPr lang="zh-CN" altLang="en-US" b="1" dirty="0">
              <a:solidFill>
                <a:srgbClr val="3366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444348" y="4306988"/>
            <a:ext cx="32800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泸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县第一中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学 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钟小容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 </a:t>
            </a:r>
            <a:endParaRPr lang="zh-CN" altLang="en-US" sz="2400" b="1" dirty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212894" y="4866186"/>
            <a:ext cx="15840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2023</a:t>
            </a:r>
            <a:r>
              <a:rPr lang="en-US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.</a:t>
            </a:r>
            <a:r>
              <a:rPr lang="en-US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5</a:t>
            </a:r>
            <a:r>
              <a:rPr lang="en-US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.</a:t>
            </a:r>
            <a:r>
              <a:rPr lang="en-US" altLang="zh-CN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11</a:t>
            </a:r>
            <a:endParaRPr lang="zh-CN" altLang="en-US" sz="2400" b="1" dirty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2463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887132" y="1067660"/>
            <a:ext cx="45127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（三）激发兴趣，探究历史</a:t>
            </a:r>
            <a:endParaRPr lang="en-US" altLang="zh-CN" sz="28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97" y="95599"/>
            <a:ext cx="1004104" cy="1004104"/>
          </a:xfrm>
          <a:prstGeom prst="rect">
            <a:avLst/>
          </a:prstGeom>
        </p:spPr>
      </p:pic>
      <p:cxnSp>
        <p:nvCxnSpPr>
          <p:cNvPr id="8" name="直接连接符 7"/>
          <p:cNvCxnSpPr/>
          <p:nvPr/>
        </p:nvCxnSpPr>
        <p:spPr>
          <a:xfrm>
            <a:off x="891382" y="1048507"/>
            <a:ext cx="9838822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1681662" y="489928"/>
            <a:ext cx="2765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3366FF"/>
                </a:solidFill>
              </a:rPr>
              <a:t>泸县龙维彬名师工作</a:t>
            </a:r>
            <a:r>
              <a:rPr lang="zh-CN" altLang="en-US" sz="2000" b="1" dirty="0" smtClean="0">
                <a:solidFill>
                  <a:srgbClr val="3366FF"/>
                </a:solidFill>
              </a:rPr>
              <a:t>室</a:t>
            </a:r>
            <a:endParaRPr lang="zh-CN" altLang="en-US" sz="2000" b="1" dirty="0">
              <a:solidFill>
                <a:srgbClr val="3366FF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68" t="36105"/>
          <a:stretch>
            <a:fillRect/>
          </a:stretch>
        </p:blipFill>
        <p:spPr>
          <a:xfrm>
            <a:off x="9943091" y="4450702"/>
            <a:ext cx="1404579" cy="2244011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718457" y="1590880"/>
            <a:ext cx="9563878" cy="4934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        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历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史知识的真正落实，必须建立在学生学习兴趣下，要能灵活运用，举一反三。但历史是“过去”的，学生们不能直接体会。学生学习历史还需要从一个时空感知到积累历史，再从积累历史到理解历史的一个过程。我们要让课堂吸引学生，就要激发他们探究学习的兴趣。而初中学生的形象思维还强于抽象思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维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。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所以，历史课堂上，根据需要可以借助多媒体技术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，展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示一些增加学生形象感知的材料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，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如图片，视频，文字，表格等。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让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学生通过对材料的感知认识去进行判断、探究，从中得出观点和结论。因此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，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在课堂教学的深入探究时，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针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对学生自主学习中不能解决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的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思考性问题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和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拓展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思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维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的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探究性问题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，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我经常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采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用材料分析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，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或者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小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组合作的形式进行分析归纳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，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从而得出结论，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教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师小结落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实。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因此，</a:t>
            </a:r>
            <a:r>
              <a:rPr lang="zh-CN" altLang="en-US" sz="2400" b="1" dirty="0" smtClean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千</a:t>
            </a:r>
            <a:r>
              <a:rPr lang="zh-CN" altLang="en-US" sz="2400" b="1" dirty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方百计激发学习兴趣，发挥小组合作精神</a:t>
            </a:r>
            <a:r>
              <a:rPr lang="zh-CN" altLang="en-US" sz="2400" b="1" dirty="0" smtClean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，也是打开学生思维，探究落实历史知识的重要手段。</a:t>
            </a:r>
            <a:endParaRPr lang="zh-CN" altLang="zh-CN" sz="2400" b="1" dirty="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ts val="3200"/>
              </a:lnSpc>
            </a:pPr>
            <a:endParaRPr lang="zh-CN" altLang="en-US" sz="2400" b="1" dirty="0"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5492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59837" y="1748833"/>
            <a:ext cx="1026367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例如：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在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教学八年级下册</a:t>
            </a:r>
            <a:r>
              <a:rPr lang="en-US" altLang="zh-CN" sz="2400" b="1" dirty="0">
                <a:latin typeface="楷体" pitchFamily="49" charset="-122"/>
                <a:ea typeface="楷体" pitchFamily="49" charset="-122"/>
              </a:rPr>
              <a:t>16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课时，为了帮助学生理解“求同存异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”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，仅靠教师的语言表述，学生还比较迷糊，于是，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我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播放了周恩来在万隆会议上的讲话视频片段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。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播放视频之前，教师展示问题，布置任务。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     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在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八年级上册教学红军长征一课时，因为学生们没有体会过挨饿受冻，也没有真正认识过长征之路的艰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辛。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那么如何才能让他们感受长征之路的艰险，体会到长征的精神品质呢？我尝试让学生讲述长征中的故事，借助现代教育媒体功能，截取纪录片片段再现长征湘江战役，过雪山的场景，在故事和影像资料的吸引下，引导学生思考，红军长征途中遭遇了哪些困难？他们如何克服这些困难？这体现了红军长征的什么精神品质？通过感官的体验，学生再思考探究问题，使知识和感悟自然生成在课堂中</a:t>
            </a:r>
            <a:endParaRPr lang="zh-CN" altLang="en-US" sz="24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630161" y="1058910"/>
            <a:ext cx="45127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（三）激发兴趣，探究历史</a:t>
            </a:r>
            <a:endParaRPr lang="en-US" altLang="zh-CN" sz="28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47" y="41328"/>
            <a:ext cx="1017582" cy="1017582"/>
          </a:xfrm>
          <a:prstGeom prst="rect">
            <a:avLst/>
          </a:prstGeom>
        </p:spPr>
      </p:pic>
      <p:cxnSp>
        <p:nvCxnSpPr>
          <p:cNvPr id="8" name="直接连接符 7"/>
          <p:cNvCxnSpPr/>
          <p:nvPr/>
        </p:nvCxnSpPr>
        <p:spPr>
          <a:xfrm>
            <a:off x="891382" y="1029846"/>
            <a:ext cx="9838822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68" t="36105"/>
          <a:stretch>
            <a:fillRect/>
          </a:stretch>
        </p:blipFill>
        <p:spPr>
          <a:xfrm>
            <a:off x="9972292" y="4497355"/>
            <a:ext cx="1375378" cy="2197358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026895" y="489928"/>
            <a:ext cx="2765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3366FF"/>
                </a:solidFill>
              </a:rPr>
              <a:t>泸县龙维彬名师工作</a:t>
            </a:r>
            <a:r>
              <a:rPr lang="zh-CN" altLang="en-US" sz="2000" b="1" dirty="0" smtClean="0">
                <a:solidFill>
                  <a:srgbClr val="3366FF"/>
                </a:solidFill>
              </a:rPr>
              <a:t>室</a:t>
            </a:r>
            <a:endParaRPr lang="zh-CN" altLang="en-US" sz="2000" b="1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6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238274" y="1078686"/>
            <a:ext cx="45127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（四）课堂小结，典型训练</a:t>
            </a:r>
            <a:endParaRPr lang="en-US" altLang="zh-CN" sz="28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12730" y="1700921"/>
            <a:ext cx="984379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/>
            <a:r>
              <a:rPr lang="en-US" altLang="zh-CN" sz="2400" dirty="0" smtClean="0"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我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校</a:t>
            </a:r>
            <a:r>
              <a:rPr lang="en-US" altLang="zh-CN" sz="2400" b="1" dirty="0">
                <a:latin typeface="楷体" pitchFamily="49" charset="-122"/>
                <a:ea typeface="楷体" pitchFamily="49" charset="-122"/>
              </a:rPr>
              <a:t>1513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高品质课堂教学的最后一个环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节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是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检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测小结。新课完成时，为了帮助学生梳理当堂课的知识线索，理清脉络，每一堂课都要对所学知识进行课堂小结。课堂小结由学生展示完成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，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主要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回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顾本堂课学习了什么？了解了什么？得到了什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么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感悟、教训、认识等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？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在学生展示时，教师板书或者多媒体展示本堂课的知识线索，在此过程中再次强调重点知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识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，加深学生对基础知识的印象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。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学生自己再语言叙述本课</a:t>
            </a:r>
            <a:r>
              <a:rPr lang="zh-CN" altLang="en-US" sz="2400" b="1" dirty="0" smtClean="0">
                <a:solidFill>
                  <a:srgbClr val="0033CC"/>
                </a:solidFill>
                <a:latin typeface="+mn-ea"/>
              </a:rPr>
              <a:t>知</a:t>
            </a:r>
            <a:r>
              <a:rPr lang="zh-CN" altLang="en-US" sz="2400" b="1" dirty="0">
                <a:solidFill>
                  <a:srgbClr val="0033CC"/>
                </a:solidFill>
                <a:latin typeface="+mn-ea"/>
              </a:rPr>
              <a:t>识线索，理清知识</a:t>
            </a:r>
            <a:r>
              <a:rPr lang="zh-CN" altLang="en-US" sz="2400" b="1" dirty="0" smtClean="0">
                <a:solidFill>
                  <a:srgbClr val="0033CC"/>
                </a:solidFill>
                <a:latin typeface="+mn-ea"/>
              </a:rPr>
              <a:t>点。</a:t>
            </a:r>
            <a:endParaRPr lang="zh-CN" altLang="zh-CN" sz="2400" b="1" dirty="0">
              <a:solidFill>
                <a:srgbClr val="0033CC"/>
              </a:solidFill>
              <a:latin typeface="+mn-ea"/>
            </a:endParaRPr>
          </a:p>
          <a:p>
            <a:pPr eaLnBrk="0" fontAlgn="base"/>
            <a:endParaRPr lang="zh-CN" altLang="zh-CN" sz="2400" b="1" dirty="0"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382" y="65053"/>
            <a:ext cx="1030724" cy="1030724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>
            <a:off x="770907" y="1011184"/>
            <a:ext cx="9838822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1830951" y="461369"/>
            <a:ext cx="2765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3366FF"/>
                </a:solidFill>
              </a:rPr>
              <a:t>泸县龙维彬名师工作</a:t>
            </a:r>
            <a:r>
              <a:rPr lang="zh-CN" altLang="en-US" sz="2000" b="1" dirty="0" smtClean="0">
                <a:solidFill>
                  <a:srgbClr val="3366FF"/>
                </a:solidFill>
              </a:rPr>
              <a:t>室</a:t>
            </a:r>
            <a:endParaRPr lang="zh-CN" altLang="en-US" sz="2000" b="1" dirty="0">
              <a:solidFill>
                <a:srgbClr val="3366FF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68" t="36105"/>
          <a:stretch>
            <a:fillRect/>
          </a:stretch>
        </p:blipFill>
        <p:spPr>
          <a:xfrm>
            <a:off x="9871788" y="4336785"/>
            <a:ext cx="1475882" cy="235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704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238274" y="1078686"/>
            <a:ext cx="45127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（四）课堂小结，典型训练</a:t>
            </a:r>
            <a:endParaRPr lang="en-US" altLang="zh-CN" sz="28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382" y="65053"/>
            <a:ext cx="1030724" cy="1030724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>
            <a:off x="770907" y="1011184"/>
            <a:ext cx="9838822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1830951" y="461369"/>
            <a:ext cx="2765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3366FF"/>
                </a:solidFill>
              </a:rPr>
              <a:t>泸县龙维彬名师工作</a:t>
            </a:r>
            <a:r>
              <a:rPr lang="zh-CN" altLang="en-US" sz="2000" b="1" dirty="0" smtClean="0">
                <a:solidFill>
                  <a:srgbClr val="3366FF"/>
                </a:solidFill>
              </a:rPr>
              <a:t>室</a:t>
            </a:r>
            <a:endParaRPr lang="zh-CN" altLang="en-US" sz="2000" b="1" dirty="0">
              <a:solidFill>
                <a:srgbClr val="3366FF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68" t="36105"/>
          <a:stretch>
            <a:fillRect/>
          </a:stretch>
        </p:blipFill>
        <p:spPr>
          <a:xfrm>
            <a:off x="9871788" y="4336785"/>
            <a:ext cx="1475882" cy="2357928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1026367" y="1938936"/>
            <a:ext cx="89853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/>
            <a:r>
              <a:rPr lang="en-US" altLang="zh-CN" sz="2400" dirty="0" smtClean="0"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历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史知识落实的体现还表现在对知识的运用。每节课的练习检测既巩固了所学知识，又成为知识落实的关键。练习题的选择，我根据课标要求，结合近年中考题的考点，做到精心选择，分层检测，鼓励学生自己表述解题方法，分析练习题的考点内容。这样，通过课堂练习，教师及时获得了学生对知识的掌握情况的反馈。课堂练习完成之后，利用好练习册，选择练习册部分材料题完成。以此达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到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对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知识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二次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巩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固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，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灵活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运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用的目的。</a:t>
            </a:r>
          </a:p>
        </p:txBody>
      </p:sp>
    </p:spTree>
    <p:extLst>
      <p:ext uri="{BB962C8B-B14F-4D97-AF65-F5344CB8AC3E}">
        <p14:creationId xmlns:p14="http://schemas.microsoft.com/office/powerpoint/2010/main" val="250441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536854" y="1048183"/>
            <a:ext cx="50561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三、</a:t>
            </a:r>
            <a:r>
              <a:rPr lang="zh-CN" altLang="zh-CN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“</a:t>
            </a:r>
            <a:r>
              <a:rPr lang="zh-CN" altLang="zh-CN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黄金</a:t>
            </a:r>
            <a:r>
              <a:rPr lang="en-US" altLang="zh-CN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200</a:t>
            </a:r>
            <a:r>
              <a:rPr lang="zh-CN" altLang="zh-CN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秒</a:t>
            </a:r>
            <a:r>
              <a:rPr lang="zh-CN" altLang="zh-CN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”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的</a:t>
            </a:r>
            <a:r>
              <a:rPr lang="zh-CN" altLang="zh-CN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强</a:t>
            </a:r>
            <a:r>
              <a:rPr lang="zh-CN" altLang="zh-CN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化记</a:t>
            </a:r>
            <a:r>
              <a:rPr lang="zh-CN" altLang="zh-CN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忆</a:t>
            </a:r>
            <a:endParaRPr lang="zh-CN" altLang="zh-CN" sz="28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045" y="37140"/>
            <a:ext cx="945728" cy="945728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>
            <a:off x="891382" y="982868"/>
            <a:ext cx="9838822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68" t="36105"/>
          <a:stretch>
            <a:fillRect/>
          </a:stretch>
        </p:blipFill>
        <p:spPr>
          <a:xfrm>
            <a:off x="9937102" y="4441134"/>
            <a:ext cx="1410568" cy="2253579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41176" y="1673190"/>
            <a:ext cx="990911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sz="2200" b="1" dirty="0" smtClean="0">
                <a:latin typeface="楷体" pitchFamily="49" charset="-122"/>
                <a:ea typeface="楷体" pitchFamily="49" charset="-122"/>
              </a:rPr>
              <a:t>根</a:t>
            </a:r>
            <a:r>
              <a:rPr lang="zh-CN" altLang="zh-CN" sz="2200" b="1" dirty="0">
                <a:latin typeface="楷体" pitchFamily="49" charset="-122"/>
                <a:ea typeface="楷体" pitchFamily="49" charset="-122"/>
              </a:rPr>
              <a:t>据科学的研究显示，一般人的记忆都有一个遗忘规律，先快后慢，先多后少。虽然课堂上认真听了，但历史作为文字学科，知识繁多，时间线索，空间线索复杂，让学生深感头疼。而许多学生沿用死记硬背的方法学习历史，往往背完即忘，产生了 “破罐子破摔”的想</a:t>
            </a:r>
            <a:r>
              <a:rPr lang="zh-CN" altLang="zh-CN" sz="2200" b="1" dirty="0" smtClean="0">
                <a:latin typeface="楷体" pitchFamily="49" charset="-122"/>
                <a:ea typeface="楷体" pitchFamily="49" charset="-122"/>
              </a:rPr>
              <a:t>法。</a:t>
            </a:r>
            <a:r>
              <a:rPr lang="zh-CN" altLang="zh-CN" sz="2200" b="1" dirty="0">
                <a:latin typeface="楷体" pitchFamily="49" charset="-122"/>
                <a:ea typeface="楷体" pitchFamily="49" charset="-122"/>
              </a:rPr>
              <a:t>面对这些意图放弃学习历史的学生，我们应该更多的鼓励，为他们寻找到学习的方法。首先，我让他们注意老师课堂上经常强调的内容，其次我对一些重点知识进行强化巩固记忆，从而及时获得学习效果的反馈。在有限的时间里</a:t>
            </a:r>
            <a:r>
              <a:rPr lang="zh-CN" altLang="zh-CN" sz="2200" b="1" dirty="0" smtClean="0">
                <a:latin typeface="楷体" pitchFamily="49" charset="-122"/>
                <a:ea typeface="楷体" pitchFamily="49" charset="-122"/>
              </a:rPr>
              <a:t>，也</a:t>
            </a:r>
            <a:r>
              <a:rPr lang="zh-CN" altLang="zh-CN" sz="2200" b="1" dirty="0">
                <a:latin typeface="楷体" pitchFamily="49" charset="-122"/>
                <a:ea typeface="楷体" pitchFamily="49" charset="-122"/>
              </a:rPr>
              <a:t>为了培养学生个人的语言表达，梳理知识的能力，帮助学生理解性的记忆知识，我借助学校提倡的</a:t>
            </a:r>
            <a:r>
              <a:rPr lang="en-US" altLang="zh-CN" sz="2200" b="1" dirty="0">
                <a:latin typeface="楷体" pitchFamily="49" charset="-122"/>
                <a:ea typeface="楷体" pitchFamily="49" charset="-122"/>
              </a:rPr>
              <a:t>“</a:t>
            </a:r>
            <a:r>
              <a:rPr lang="zh-CN" altLang="zh-CN" sz="2200" b="1" dirty="0">
                <a:latin typeface="楷体" pitchFamily="49" charset="-122"/>
                <a:ea typeface="楷体" pitchFamily="49" charset="-122"/>
              </a:rPr>
              <a:t>黄金</a:t>
            </a:r>
            <a:r>
              <a:rPr lang="en-US" altLang="zh-CN" sz="2200" b="1" dirty="0">
                <a:latin typeface="楷体" pitchFamily="49" charset="-122"/>
                <a:ea typeface="楷体" pitchFamily="49" charset="-122"/>
              </a:rPr>
              <a:t>200</a:t>
            </a:r>
            <a:r>
              <a:rPr lang="zh-CN" altLang="zh-CN" sz="2200" b="1" dirty="0">
                <a:latin typeface="楷体" pitchFamily="49" charset="-122"/>
                <a:ea typeface="楷体" pitchFamily="49" charset="-122"/>
              </a:rPr>
              <a:t>秒</a:t>
            </a:r>
            <a:r>
              <a:rPr lang="en-US" altLang="zh-CN" sz="2200" b="1" dirty="0">
                <a:latin typeface="楷体" pitchFamily="49" charset="-122"/>
                <a:ea typeface="楷体" pitchFamily="49" charset="-122"/>
              </a:rPr>
              <a:t>”</a:t>
            </a:r>
            <a:r>
              <a:rPr lang="zh-CN" altLang="zh-CN" sz="2200" b="1" dirty="0">
                <a:latin typeface="楷体" pitchFamily="49" charset="-122"/>
                <a:ea typeface="楷体" pitchFamily="49" charset="-122"/>
              </a:rPr>
              <a:t>活动。在每一节历史课课前</a:t>
            </a:r>
            <a:r>
              <a:rPr lang="en-US" altLang="zh-CN" sz="2200" b="1" dirty="0">
                <a:latin typeface="楷体" pitchFamily="49" charset="-122"/>
                <a:ea typeface="楷体" pitchFamily="49" charset="-122"/>
              </a:rPr>
              <a:t>3</a:t>
            </a:r>
            <a:r>
              <a:rPr lang="zh-CN" altLang="zh-CN" sz="2200" b="1" dirty="0">
                <a:latin typeface="楷体" pitchFamily="49" charset="-122"/>
                <a:ea typeface="楷体" pitchFamily="49" charset="-122"/>
              </a:rPr>
              <a:t>分钟时，由一个学生上讲台向同学们梳理上节课的重要知识点</a:t>
            </a:r>
            <a:r>
              <a:rPr lang="zh-CN" altLang="zh-CN" sz="2200" b="1" dirty="0" smtClean="0">
                <a:latin typeface="楷体" pitchFamily="49" charset="-122"/>
                <a:ea typeface="楷体" pitchFamily="49" charset="-122"/>
              </a:rPr>
              <a:t>，进</a:t>
            </a:r>
            <a:r>
              <a:rPr lang="zh-CN" altLang="zh-CN" sz="2200" b="1" dirty="0">
                <a:latin typeface="楷体" pitchFamily="49" charset="-122"/>
                <a:ea typeface="楷体" pitchFamily="49" charset="-122"/>
              </a:rPr>
              <a:t>一步加强学生对课文知识体系的熟悉，最终在脑海</a:t>
            </a:r>
            <a:r>
              <a:rPr lang="zh-CN" altLang="zh-CN" sz="2200" b="1" dirty="0" smtClean="0">
                <a:latin typeface="楷体" pitchFamily="49" charset="-122"/>
                <a:ea typeface="楷体" pitchFamily="49" charset="-122"/>
              </a:rPr>
              <a:t>中</a:t>
            </a:r>
            <a:r>
              <a:rPr lang="zh-CN" altLang="en-US" sz="2200" b="1" dirty="0" smtClean="0">
                <a:latin typeface="楷体" pitchFamily="49" charset="-122"/>
                <a:ea typeface="楷体" pitchFamily="49" charset="-122"/>
              </a:rPr>
              <a:t>再现</a:t>
            </a:r>
            <a:r>
              <a:rPr lang="zh-CN" altLang="zh-CN" sz="2200" b="1" dirty="0" smtClean="0">
                <a:latin typeface="楷体" pitchFamily="49" charset="-122"/>
                <a:ea typeface="楷体" pitchFamily="49" charset="-122"/>
              </a:rPr>
              <a:t>知</a:t>
            </a:r>
            <a:r>
              <a:rPr lang="zh-CN" altLang="zh-CN" sz="2200" b="1" dirty="0">
                <a:latin typeface="楷体" pitchFamily="49" charset="-122"/>
                <a:ea typeface="楷体" pitchFamily="49" charset="-122"/>
              </a:rPr>
              <a:t>识结</a:t>
            </a:r>
            <a:r>
              <a:rPr lang="zh-CN" altLang="zh-CN" sz="2200" b="1" dirty="0" smtClean="0">
                <a:latin typeface="楷体" pitchFamily="49" charset="-122"/>
                <a:ea typeface="楷体" pitchFamily="49" charset="-122"/>
              </a:rPr>
              <a:t>构</a:t>
            </a:r>
            <a:r>
              <a:rPr lang="zh-CN" altLang="en-US" sz="2200" b="1" dirty="0">
                <a:latin typeface="楷体" pitchFamily="49" charset="-122"/>
                <a:ea typeface="楷体" pitchFamily="49" charset="-122"/>
              </a:rPr>
              <a:t>，</a:t>
            </a:r>
            <a:r>
              <a:rPr lang="zh-CN" altLang="zh-CN" sz="2200" b="1" dirty="0" smtClean="0">
                <a:latin typeface="楷体" pitchFamily="49" charset="-122"/>
                <a:ea typeface="楷体" pitchFamily="49" charset="-122"/>
              </a:rPr>
              <a:t>再</a:t>
            </a:r>
            <a:r>
              <a:rPr lang="zh-CN" altLang="zh-CN" sz="2200" b="1" dirty="0">
                <a:latin typeface="楷体" pitchFamily="49" charset="-122"/>
                <a:ea typeface="楷体" pitchFamily="49" charset="-122"/>
              </a:rPr>
              <a:t>一次回顾了上节课</a:t>
            </a:r>
            <a:r>
              <a:rPr lang="zh-CN" altLang="zh-CN" sz="2200" b="1" dirty="0" smtClean="0">
                <a:latin typeface="楷体" pitchFamily="49" charset="-122"/>
                <a:ea typeface="楷体" pitchFamily="49" charset="-122"/>
              </a:rPr>
              <a:t>的知</a:t>
            </a:r>
            <a:r>
              <a:rPr lang="zh-CN" altLang="zh-CN" sz="2200" b="1" dirty="0">
                <a:latin typeface="楷体" pitchFamily="49" charset="-122"/>
                <a:ea typeface="楷体" pitchFamily="49" charset="-122"/>
              </a:rPr>
              <a:t>识，强化了对知识的感知记忆。另外，为了使</a:t>
            </a:r>
            <a:r>
              <a:rPr lang="en-US" altLang="zh-CN" sz="2200" b="1" dirty="0">
                <a:latin typeface="楷体" pitchFamily="49" charset="-122"/>
                <a:ea typeface="楷体" pitchFamily="49" charset="-122"/>
              </a:rPr>
              <a:t>“</a:t>
            </a:r>
            <a:r>
              <a:rPr lang="zh-CN" altLang="zh-CN" sz="2200" b="1" dirty="0">
                <a:latin typeface="楷体" pitchFamily="49" charset="-122"/>
                <a:ea typeface="楷体" pitchFamily="49" charset="-122"/>
              </a:rPr>
              <a:t>黄金</a:t>
            </a:r>
            <a:r>
              <a:rPr lang="en-US" altLang="zh-CN" sz="2200" b="1" dirty="0">
                <a:latin typeface="楷体" pitchFamily="49" charset="-122"/>
                <a:ea typeface="楷体" pitchFamily="49" charset="-122"/>
              </a:rPr>
              <a:t>200</a:t>
            </a:r>
            <a:r>
              <a:rPr lang="zh-CN" altLang="zh-CN" sz="2200" b="1" dirty="0">
                <a:latin typeface="楷体" pitchFamily="49" charset="-122"/>
                <a:ea typeface="楷体" pitchFamily="49" charset="-122"/>
              </a:rPr>
              <a:t>秒</a:t>
            </a:r>
            <a:r>
              <a:rPr lang="en-US" altLang="zh-CN" sz="2200" b="1" dirty="0">
                <a:latin typeface="楷体" pitchFamily="49" charset="-122"/>
                <a:ea typeface="楷体" pitchFamily="49" charset="-122"/>
              </a:rPr>
              <a:t>”</a:t>
            </a:r>
            <a:r>
              <a:rPr lang="zh-CN" altLang="zh-CN" sz="2200" b="1" dirty="0">
                <a:latin typeface="楷体" pitchFamily="49" charset="-122"/>
                <a:ea typeface="楷体" pitchFamily="49" charset="-122"/>
              </a:rPr>
              <a:t>涉及到更多同学，我又采用“我问你答”的设问方式强化重点知识。希望在这种不断地巩</a:t>
            </a:r>
            <a:r>
              <a:rPr lang="zh-CN" altLang="zh-CN" sz="2200" b="1" dirty="0" smtClean="0">
                <a:latin typeface="楷体" pitchFamily="49" charset="-122"/>
                <a:ea typeface="楷体" pitchFamily="49" charset="-122"/>
              </a:rPr>
              <a:t>固</a:t>
            </a:r>
            <a:r>
              <a:rPr lang="zh-CN" altLang="en-US" sz="2200" b="1" dirty="0" smtClean="0">
                <a:latin typeface="楷体" pitchFamily="49" charset="-122"/>
                <a:ea typeface="楷体" pitchFamily="49" charset="-122"/>
              </a:rPr>
              <a:t>强化</a:t>
            </a:r>
            <a:r>
              <a:rPr lang="zh-CN" altLang="zh-CN" sz="2200" b="1" dirty="0" smtClean="0">
                <a:latin typeface="楷体" pitchFamily="49" charset="-122"/>
                <a:ea typeface="楷体" pitchFamily="49" charset="-122"/>
              </a:rPr>
              <a:t>记</a:t>
            </a:r>
            <a:r>
              <a:rPr lang="zh-CN" altLang="zh-CN" sz="2200" b="1" dirty="0">
                <a:latin typeface="楷体" pitchFamily="49" charset="-122"/>
                <a:ea typeface="楷体" pitchFamily="49" charset="-122"/>
              </a:rPr>
              <a:t>忆中，达到知识点的落实。</a:t>
            </a:r>
          </a:p>
        </p:txBody>
      </p:sp>
      <p:sp>
        <p:nvSpPr>
          <p:cNvPr id="9" name="矩形 8"/>
          <p:cNvSpPr/>
          <p:nvPr/>
        </p:nvSpPr>
        <p:spPr>
          <a:xfrm>
            <a:off x="1830951" y="461369"/>
            <a:ext cx="2765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3366FF"/>
                </a:solidFill>
              </a:rPr>
              <a:t>泸县龙维彬名师工作</a:t>
            </a:r>
            <a:r>
              <a:rPr lang="zh-CN" altLang="en-US" sz="2000" b="1" dirty="0" smtClean="0">
                <a:solidFill>
                  <a:srgbClr val="3366FF"/>
                </a:solidFill>
              </a:rPr>
              <a:t>室</a:t>
            </a:r>
            <a:endParaRPr lang="zh-CN" altLang="en-US" sz="2000" b="1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81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227588" y="1396413"/>
            <a:ext cx="10086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结语</a:t>
            </a:r>
            <a:endParaRPr lang="zh-CN" altLang="zh-CN" sz="32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912" y="162626"/>
            <a:ext cx="1053451" cy="1053451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>
            <a:off x="817560" y="1095161"/>
            <a:ext cx="9838822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1925363" y="362681"/>
            <a:ext cx="2765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3366FF"/>
                </a:solidFill>
              </a:rPr>
              <a:t>泸县龙维彬名师工作</a:t>
            </a:r>
            <a:r>
              <a:rPr lang="zh-CN" altLang="en-US" sz="2000" b="1" dirty="0" smtClean="0">
                <a:solidFill>
                  <a:srgbClr val="3366FF"/>
                </a:solidFill>
              </a:rPr>
              <a:t>室</a:t>
            </a:r>
            <a:endParaRPr lang="zh-CN" altLang="en-US" sz="2000" b="1" dirty="0">
              <a:solidFill>
                <a:srgbClr val="3366FF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68" t="36105"/>
          <a:stretch>
            <a:fillRect/>
          </a:stretch>
        </p:blipFill>
        <p:spPr>
          <a:xfrm>
            <a:off x="9965094" y="4485855"/>
            <a:ext cx="1382576" cy="2208858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1184988" y="2274838"/>
            <a:ext cx="8070979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“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双减”工作是党中央，国务院部署实施的旨在减轻学生课业负担的民生工程。历史本身是让学生很感兴趣的一门学科。学生们喜欢历史故事，喜欢历史人物，他们的好奇心，他们的学习热情不应该被沉重的作业负担磨灭。作为历史教师，我应该更加科学精细的做好“双减”工作，精细设计课堂教学，让学生在轻松愉快的学习环境中获得历史知识，落实历史学科素养。</a:t>
            </a:r>
          </a:p>
          <a:p>
            <a:r>
              <a:rPr lang="en-US" altLang="zh-CN" dirty="0"/>
              <a:t>   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163862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912" y="162626"/>
            <a:ext cx="1053451" cy="1053451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>
            <a:off x="817560" y="1095161"/>
            <a:ext cx="9838822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1925363" y="362681"/>
            <a:ext cx="2765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3366FF"/>
                </a:solidFill>
              </a:rPr>
              <a:t>泸县龙维彬名师工作</a:t>
            </a:r>
            <a:r>
              <a:rPr lang="zh-CN" altLang="en-US" sz="2000" b="1" dirty="0" smtClean="0">
                <a:solidFill>
                  <a:srgbClr val="3366FF"/>
                </a:solidFill>
              </a:rPr>
              <a:t>室</a:t>
            </a:r>
            <a:endParaRPr lang="zh-CN" altLang="en-US" sz="2000" b="1" dirty="0">
              <a:solidFill>
                <a:srgbClr val="3366FF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68" t="36105"/>
          <a:stretch>
            <a:fillRect/>
          </a:stretch>
        </p:blipFill>
        <p:spPr>
          <a:xfrm>
            <a:off x="9965094" y="4485855"/>
            <a:ext cx="1382576" cy="2208858"/>
          </a:xfrm>
          <a:prstGeom prst="rect">
            <a:avLst/>
          </a:prstGeom>
        </p:spPr>
      </p:pic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2164702" y="1965584"/>
            <a:ext cx="6718042" cy="16733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4800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谢谢指导！</a:t>
            </a:r>
            <a:endParaRPr lang="zh-CN" altLang="en-US" sz="4800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2227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14060" y="2024743"/>
            <a:ext cx="7820012" cy="3545633"/>
          </a:xfrm>
        </p:spPr>
        <p:txBody>
          <a:bodyPr/>
          <a:lstStyle/>
          <a:p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一、“双减”背景分析</a:t>
            </a:r>
            <a:endParaRPr lang="en-US" altLang="zh-CN" b="1" dirty="0" smtClean="0">
              <a:latin typeface="华文中宋" pitchFamily="2" charset="-122"/>
              <a:ea typeface="华文中宋" pitchFamily="2" charset="-122"/>
            </a:endParaRPr>
          </a:p>
          <a:p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二、打造高品质课堂，培养学生自主学习能力</a:t>
            </a:r>
            <a:endParaRPr lang="en-US" altLang="zh-CN" b="1" dirty="0" smtClean="0">
              <a:latin typeface="华文中宋" pitchFamily="2" charset="-122"/>
              <a:ea typeface="华文中宋" pitchFamily="2" charset="-122"/>
            </a:endParaRPr>
          </a:p>
          <a:p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三、“黄金</a:t>
            </a:r>
            <a:r>
              <a:rPr lang="en-US" altLang="zh-CN" b="1" dirty="0" smtClean="0">
                <a:latin typeface="华文中宋" pitchFamily="2" charset="-122"/>
                <a:ea typeface="华文中宋" pitchFamily="2" charset="-122"/>
              </a:rPr>
              <a:t>200</a:t>
            </a:r>
            <a:r>
              <a:rPr lang="zh-CN" altLang="en-US" b="1" dirty="0" smtClean="0">
                <a:latin typeface="华文中宋" pitchFamily="2" charset="-122"/>
                <a:ea typeface="华文中宋" pitchFamily="2" charset="-122"/>
              </a:rPr>
              <a:t>秒”的强化记忆</a:t>
            </a:r>
            <a:endParaRPr lang="en-US" altLang="zh-CN" b="1" dirty="0" smtClean="0">
              <a:latin typeface="华文中宋" pitchFamily="2" charset="-122"/>
              <a:ea typeface="华文中宋" pitchFamily="2" charset="-122"/>
            </a:endParaRPr>
          </a:p>
          <a:p>
            <a:pPr marL="0" indent="0">
              <a:buNone/>
            </a:pPr>
            <a:endParaRPr lang="zh-CN" altLang="en-US" b="1" dirty="0">
              <a:latin typeface="华文中宋" pitchFamily="2" charset="-122"/>
              <a:ea typeface="华文中宋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68" t="36105"/>
          <a:stretch>
            <a:fillRect/>
          </a:stretch>
        </p:blipFill>
        <p:spPr>
          <a:xfrm>
            <a:off x="9302620" y="4318305"/>
            <a:ext cx="1631626" cy="2348417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62" y="276447"/>
            <a:ext cx="1004496" cy="1004496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723429" y="1279052"/>
            <a:ext cx="9838822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1615958" y="732524"/>
            <a:ext cx="2765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3366FF"/>
                </a:solidFill>
              </a:rPr>
              <a:t>泸县龙维彬名师工作</a:t>
            </a:r>
            <a:r>
              <a:rPr lang="zh-CN" altLang="en-US" sz="2000" b="1" dirty="0" smtClean="0">
                <a:solidFill>
                  <a:srgbClr val="3366FF"/>
                </a:solidFill>
              </a:rPr>
              <a:t>室</a:t>
            </a:r>
            <a:endParaRPr lang="zh-CN" altLang="en-US" sz="2000" b="1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56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482" y="1581537"/>
            <a:ext cx="9479593" cy="5155165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ts val="3100"/>
              </a:lnSpc>
              <a:buNone/>
            </a:pPr>
            <a:r>
              <a:rPr lang="en-US" altLang="zh-CN" sz="2400" dirty="0" smtClean="0">
                <a:latin typeface="楷体" pitchFamily="49" charset="-122"/>
                <a:ea typeface="楷体" pitchFamily="49" charset="-122"/>
              </a:rPr>
              <a:t>     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2021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年</a:t>
            </a:r>
            <a:r>
              <a:rPr lang="en-US" altLang="zh-CN" sz="2400" b="1" dirty="0">
                <a:latin typeface="楷体" pitchFamily="49" charset="-122"/>
                <a:ea typeface="楷体" pitchFamily="49" charset="-122"/>
              </a:rPr>
              <a:t>7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月</a:t>
            </a:r>
            <a:r>
              <a:rPr lang="en-US" altLang="zh-CN" sz="2400" b="1" dirty="0">
                <a:latin typeface="楷体" pitchFamily="49" charset="-122"/>
                <a:ea typeface="楷体" pitchFamily="49" charset="-122"/>
              </a:rPr>
              <a:t>24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日，中共中央办公厅、国务院办公厅印发《关于进一步减轻义务教育阶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段学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生作业负担和校外培训负担的意见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。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要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求各地区各部门结合实际认真贯彻落实。同年</a:t>
            </a:r>
            <a:r>
              <a:rPr lang="en-US" altLang="zh-CN" sz="2400" b="1" dirty="0">
                <a:latin typeface="楷体" pitchFamily="49" charset="-122"/>
                <a:ea typeface="楷体" pitchFamily="49" charset="-122"/>
              </a:rPr>
              <a:t>8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月，国务院教育督导委员会办公室印发专门通知，拟对各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省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“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双减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”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工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作落实进度每半月通报一次 。</a:t>
            </a:r>
            <a:r>
              <a:rPr lang="en-US" altLang="zh-CN" sz="2400" b="1" dirty="0">
                <a:latin typeface="楷体" pitchFamily="49" charset="-122"/>
                <a:ea typeface="楷体" pitchFamily="49" charset="-122"/>
              </a:rPr>
              <a:t>10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月，全国人大表示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: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“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双减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”“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拟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明确入法，避免加重义务教育阶段学生负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担。“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双减”成为了减轻学生负担的代名词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。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“双减”的目的是为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了提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高课堂效率，减轻没必要的繁琐重复的作业负担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。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“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双减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”“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的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提出，进一步对教师提出了要求，这需要教师改变传统的教学模式，运用丰富的教学手段，充分调动学生的课堂学习积极性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，做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到当堂知识当堂落实。在“双减”背景下，我们学校作出了积极调整，其中，规定初中政史地生等学科作业不出课堂，以减轻学生课后作业沉重负担。那么，我们如何才能在有限的课堂时间内落实好每一课的历史基础知识点，落实课标要求的五大核心素养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，促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使学生形成正确的历史人生观，价值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观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呢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？</a:t>
            </a:r>
            <a:endParaRPr lang="zh-CN" altLang="zh-CN" sz="2400" b="1" dirty="0">
              <a:latin typeface="楷体" pitchFamily="49" charset="-122"/>
              <a:ea typeface="楷体" pitchFamily="49" charset="-122"/>
            </a:endParaRPr>
          </a:p>
          <a:p>
            <a:pPr marL="0" indent="0">
              <a:buNone/>
            </a:pPr>
            <a:endParaRPr lang="zh-CN" altLang="en-US" sz="2400" b="1" dirty="0">
              <a:latin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68" t="36105"/>
          <a:stretch>
            <a:fillRect/>
          </a:stretch>
        </p:blipFill>
        <p:spPr>
          <a:xfrm>
            <a:off x="9601200" y="4318305"/>
            <a:ext cx="1631626" cy="2348417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29" y="1"/>
            <a:ext cx="1049388" cy="1049388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723428" y="1028312"/>
            <a:ext cx="9838822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2402151" y="1028312"/>
            <a:ext cx="7325490" cy="532985"/>
          </a:xfrm>
          <a:noFill/>
        </p:spPr>
        <p:txBody>
          <a:bodyPr>
            <a:normAutofit/>
          </a:bodyPr>
          <a:lstStyle/>
          <a:p>
            <a:r>
              <a:rPr lang="zh-CN" altLang="en-US" sz="3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一、“双减”背景分析</a:t>
            </a:r>
            <a:endParaRPr lang="zh-CN" altLang="en-US" sz="30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772817" y="415822"/>
            <a:ext cx="2765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3366FF"/>
                </a:solidFill>
              </a:rPr>
              <a:t>泸县龙维彬名师工作</a:t>
            </a:r>
            <a:r>
              <a:rPr lang="zh-CN" altLang="en-US" sz="2000" b="1" dirty="0" smtClean="0">
                <a:solidFill>
                  <a:srgbClr val="3366FF"/>
                </a:solidFill>
              </a:rPr>
              <a:t>室</a:t>
            </a:r>
            <a:endParaRPr lang="zh-CN" altLang="en-US" sz="2000" b="1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25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5151" y="1831694"/>
            <a:ext cx="9144000" cy="3561399"/>
          </a:xfrm>
        </p:spPr>
        <p:txBody>
          <a:bodyPr>
            <a:normAutofit/>
          </a:bodyPr>
          <a:lstStyle/>
          <a:p>
            <a:pPr marL="0" indent="0">
              <a:lnSpc>
                <a:spcPts val="3300"/>
              </a:lnSpc>
              <a:buNone/>
            </a:pPr>
            <a:r>
              <a:rPr lang="en-US" altLang="zh-CN" sz="2400" dirty="0" smtClean="0">
                <a:latin typeface="楷体" pitchFamily="49" charset="-122"/>
                <a:ea typeface="楷体" pitchFamily="49" charset="-122"/>
              </a:rPr>
              <a:t>     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1513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课堂高品质课堂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，是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我校正在推广的课改模式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。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1513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是指一堂课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至少有</a:t>
            </a:r>
            <a:r>
              <a:rPr lang="en-US" altLang="zh-CN" sz="2400" b="1" dirty="0">
                <a:latin typeface="楷体" pitchFamily="49" charset="-122"/>
                <a:ea typeface="楷体" pitchFamily="49" charset="-122"/>
              </a:rPr>
              <a:t>3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个有价值的问题，有</a:t>
            </a:r>
            <a:r>
              <a:rPr lang="en-US" altLang="zh-CN" sz="2400" b="1" dirty="0"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次小组讨论，有</a:t>
            </a:r>
            <a:r>
              <a:rPr lang="en-US" altLang="zh-CN" sz="2400" b="1" dirty="0">
                <a:latin typeface="楷体" pitchFamily="49" charset="-122"/>
                <a:ea typeface="楷体" pitchFamily="49" charset="-122"/>
              </a:rPr>
              <a:t>5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个同学展示，</a:t>
            </a:r>
            <a:r>
              <a:rPr lang="en-US" altLang="zh-CN" sz="2400" b="1" dirty="0"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次学情反馈。既是一种课堂理念，也是一种基本架构。其内涵具有</a:t>
            </a:r>
            <a:r>
              <a:rPr lang="en-US" altLang="zh-CN" sz="2400" b="1" dirty="0">
                <a:latin typeface="楷体" pitchFamily="49" charset="-122"/>
                <a:ea typeface="楷体" pitchFamily="49" charset="-122"/>
              </a:rPr>
              <a:t>5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个基本要素：仪式感、少垃圾时间、富有思维含量、师生互动交流、注重学生知识生成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。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pPr marL="0" indent="0">
              <a:lnSpc>
                <a:spcPts val="3300"/>
              </a:lnSpc>
              <a:buNone/>
            </a:pPr>
            <a:r>
              <a:rPr lang="en-US" altLang="zh-CN" sz="2400" dirty="0" smtClean="0"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课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堂流程有“三环六步导学法”。 三环：即学</a:t>
            </a:r>
            <a:r>
              <a:rPr lang="en-US" altLang="zh-CN" sz="2400" b="1" dirty="0">
                <a:latin typeface="楷体" pitchFamily="49" charset="-122"/>
                <a:ea typeface="楷体" pitchFamily="49" charset="-122"/>
              </a:rPr>
              <a:t>-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探</a:t>
            </a:r>
            <a:r>
              <a:rPr lang="en-US" altLang="zh-CN" sz="2400" b="1" dirty="0">
                <a:latin typeface="楷体" pitchFamily="49" charset="-122"/>
                <a:ea typeface="楷体" pitchFamily="49" charset="-122"/>
              </a:rPr>
              <a:t>-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练，六步：即学习目标，预习，预习展示，深入探究，点拨拓展，检测小结。</a:t>
            </a:r>
          </a:p>
          <a:p>
            <a:pPr marL="0" indent="0">
              <a:lnSpc>
                <a:spcPts val="3300"/>
              </a:lnSpc>
              <a:buNone/>
            </a:pPr>
            <a:endParaRPr lang="zh-CN" altLang="zh-CN" sz="2400" b="1" dirty="0">
              <a:latin typeface="宋体" pitchFamily="2" charset="-122"/>
              <a:ea typeface="宋体" pitchFamily="2" charset="-122"/>
            </a:endParaRPr>
          </a:p>
          <a:p>
            <a:pPr marL="0" indent="0">
              <a:buNone/>
            </a:pPr>
            <a:endParaRPr lang="zh-CN" altLang="en-US" sz="2400" b="1" dirty="0"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68" t="36105"/>
          <a:stretch>
            <a:fillRect/>
          </a:stretch>
        </p:blipFill>
        <p:spPr>
          <a:xfrm>
            <a:off x="9601200" y="4318305"/>
            <a:ext cx="1631626" cy="2348417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29" y="1"/>
            <a:ext cx="937420" cy="937420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723428" y="879859"/>
            <a:ext cx="9838822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1913634" y="1010487"/>
            <a:ext cx="7967483" cy="532985"/>
          </a:xfrm>
          <a:noFill/>
        </p:spPr>
        <p:txBody>
          <a:bodyPr>
            <a:no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二、打造高品质课堂，培养学生自主学习能力</a:t>
            </a:r>
            <a:endParaRPr lang="zh-CN" altLang="en-US" sz="28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660849" y="363894"/>
            <a:ext cx="2765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3366FF"/>
                </a:solidFill>
              </a:rPr>
              <a:t>泸县龙维彬名师工作</a:t>
            </a:r>
            <a:r>
              <a:rPr lang="zh-CN" altLang="en-US" sz="2000" b="1" dirty="0" smtClean="0">
                <a:solidFill>
                  <a:srgbClr val="3366FF"/>
                </a:solidFill>
              </a:rPr>
              <a:t>室</a:t>
            </a:r>
            <a:endParaRPr lang="zh-CN" altLang="en-US" sz="2000" b="1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855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17819" y="871333"/>
            <a:ext cx="7325490" cy="931829"/>
          </a:xfrm>
        </p:spPr>
        <p:txBody>
          <a:bodyPr>
            <a:norm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（一）确定学习目标，明确学习任务</a:t>
            </a:r>
            <a:endParaRPr lang="zh-CN" altLang="en-US" sz="28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06489" y="4466342"/>
            <a:ext cx="8882743" cy="19389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400" b="1" dirty="0"/>
              <a:t>学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习目标</a:t>
            </a:r>
          </a:p>
          <a:p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     </a:t>
            </a:r>
            <a:r>
              <a:rPr lang="en-US" altLang="zh-CN" sz="2400" b="1" dirty="0">
                <a:latin typeface="楷体" pitchFamily="49" charset="-122"/>
                <a:ea typeface="楷体" pitchFamily="49" charset="-122"/>
              </a:rPr>
              <a:t>1.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了解土地改革的原因和基本过程</a:t>
            </a:r>
          </a:p>
          <a:p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     </a:t>
            </a:r>
            <a:r>
              <a:rPr lang="en-US" altLang="zh-CN" sz="2400" b="1" dirty="0">
                <a:latin typeface="楷体" pitchFamily="49" charset="-122"/>
                <a:ea typeface="楷体" pitchFamily="49" charset="-122"/>
              </a:rPr>
              <a:t>2.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知道</a:t>
            </a:r>
            <a:r>
              <a:rPr lang="en-US" altLang="zh-CN" sz="2400" b="1" dirty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中华人民共和国土地改革法</a:t>
            </a:r>
            <a:r>
              <a:rPr lang="en-US" altLang="zh-CN" sz="2400" b="1" dirty="0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的内容</a:t>
            </a:r>
          </a:p>
          <a:p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     </a:t>
            </a:r>
            <a:r>
              <a:rPr lang="en-US" altLang="zh-CN" sz="2400" b="1" dirty="0">
                <a:latin typeface="楷体" pitchFamily="49" charset="-122"/>
                <a:ea typeface="楷体" pitchFamily="49" charset="-122"/>
              </a:rPr>
              <a:t>3.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理解土地改革顺利完成的原因和重要意义</a:t>
            </a:r>
          </a:p>
          <a:p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     </a:t>
            </a:r>
            <a:r>
              <a:rPr lang="en-US" altLang="zh-CN" sz="2400" b="1" dirty="0">
                <a:latin typeface="楷体" pitchFamily="49" charset="-122"/>
                <a:ea typeface="楷体" pitchFamily="49" charset="-122"/>
              </a:rPr>
              <a:t>4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.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认识基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本国情是制定政策的依据</a:t>
            </a:r>
          </a:p>
        </p:txBody>
      </p:sp>
      <p:sp>
        <p:nvSpPr>
          <p:cNvPr id="4" name="矩形 3"/>
          <p:cNvSpPr/>
          <p:nvPr/>
        </p:nvSpPr>
        <p:spPr>
          <a:xfrm>
            <a:off x="606489" y="4466342"/>
            <a:ext cx="8923143" cy="193899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学习目标：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1.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了解中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共十一届三中全会召开的背景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2.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理解中共十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一届三中全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会内容，认识共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十一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届三中全会召开的历史意义； </a:t>
            </a:r>
            <a:endParaRPr lang="zh-CN" altLang="en-US" sz="2400" b="1" dirty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3.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了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解拨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乱反正的基本史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实。 </a:t>
            </a:r>
            <a:endParaRPr lang="zh-CN" altLang="en-US" sz="2400" b="1" dirty="0">
              <a:effectLst/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97159" y="1334020"/>
            <a:ext cx="103009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   </a:t>
            </a:r>
            <a:endParaRPr lang="zh-CN" altLang="zh-CN" sz="28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72771" y="1595630"/>
            <a:ext cx="94705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dirty="0"/>
              <a:t> </a:t>
            </a:r>
            <a:r>
              <a:rPr lang="en-US" altLang="zh-CN" dirty="0" smtClean="0"/>
              <a:t>          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我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校实施的</a:t>
            </a:r>
            <a:r>
              <a:rPr lang="en-US" altLang="zh-CN" sz="2400" b="1" dirty="0">
                <a:latin typeface="楷体" pitchFamily="49" charset="-122"/>
                <a:ea typeface="楷体" pitchFamily="49" charset="-122"/>
              </a:rPr>
              <a:t>1513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课堂在教学活动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中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，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首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先要求教师根据课标要求，确定学习目标。学习目标的确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定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，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要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求要有行为动词，如了解什么，知道什么，解决什么问题等，学习目标是要有针对性的提出当堂课学习要达到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的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目标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。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教师在准备新课时，细致研究课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文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教材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内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容，依据课标要求，再制定学习目标。课前，教师将学习目标板书在黑板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上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，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学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生诵读学习目标，明确当堂课的学习任务，进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行有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目的的学习，做到有的放矢。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47" y="0"/>
            <a:ext cx="1050755" cy="1050755"/>
          </a:xfrm>
          <a:prstGeom prst="rect">
            <a:avLst/>
          </a:prstGeom>
        </p:spPr>
      </p:pic>
      <p:cxnSp>
        <p:nvCxnSpPr>
          <p:cNvPr id="9" name="直接连接符 8"/>
          <p:cNvCxnSpPr/>
          <p:nvPr/>
        </p:nvCxnSpPr>
        <p:spPr>
          <a:xfrm>
            <a:off x="388646" y="1020740"/>
            <a:ext cx="9838822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1359802" y="471223"/>
            <a:ext cx="2765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3366FF"/>
                </a:solidFill>
              </a:rPr>
              <a:t>泸县龙维彬名师工作</a:t>
            </a:r>
            <a:r>
              <a:rPr lang="zh-CN" altLang="en-US" sz="2000" b="1" dirty="0" smtClean="0">
                <a:solidFill>
                  <a:srgbClr val="3366FF"/>
                </a:solidFill>
              </a:rPr>
              <a:t>室</a:t>
            </a:r>
            <a:endParaRPr lang="zh-CN" altLang="en-US" sz="2000" b="1" dirty="0">
              <a:solidFill>
                <a:srgbClr val="3366FF"/>
              </a:solidFill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68" t="36105"/>
          <a:stretch>
            <a:fillRect/>
          </a:stretch>
        </p:blipFill>
        <p:spPr>
          <a:xfrm>
            <a:off x="9666513" y="4008830"/>
            <a:ext cx="1681157" cy="2685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50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10550" y="3146157"/>
            <a:ext cx="100490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在新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课教学中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，在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三环 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的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“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学”的环节中，我多采用问题导学方式进行。问题的设置，是为解决学生自主学习漫无目的，没有重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点的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问题，给学生自己熟悉课文提供方向。自主学习问题的设置，必须从课标要求出发，结合学习目标，有重点，有针对性，有任务的制定。教师通过问题展示，引导学生读课文解决问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题。自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主学习过程要求学生必须动笔作记号，做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到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动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手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、动脑同时进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行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。问题导学，</a:t>
            </a:r>
            <a:r>
              <a:rPr lang="zh-CN" altLang="en-US" sz="2400" b="1" dirty="0" smtClean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以</a:t>
            </a:r>
            <a:r>
              <a:rPr lang="zh-CN" altLang="en-US" sz="2400" b="1" dirty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问题为导</a:t>
            </a:r>
            <a:r>
              <a:rPr lang="zh-CN" altLang="en-US" sz="2400" b="1" dirty="0" smtClean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，以</a:t>
            </a:r>
            <a:r>
              <a:rPr lang="zh-CN" altLang="en-US" sz="2400" b="1" dirty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阅读概括为方法</a:t>
            </a:r>
            <a:r>
              <a:rPr lang="zh-CN" altLang="en-US" sz="2400" b="1" dirty="0" smtClean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，促</a:t>
            </a:r>
            <a:r>
              <a:rPr lang="zh-CN" altLang="en-US" sz="2400" b="1" dirty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进学生</a:t>
            </a:r>
            <a:r>
              <a:rPr lang="zh-CN" altLang="en-US" sz="24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自主</a:t>
            </a:r>
            <a:r>
              <a:rPr lang="zh-CN" altLang="en-US" sz="2400" b="1" dirty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获取历史知识</a:t>
            </a:r>
            <a:r>
              <a:rPr lang="zh-CN" altLang="en-US" sz="2400" b="1" dirty="0" smtClean="0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。从而培养学生独立思维和语言表达概述能力</a:t>
            </a:r>
            <a:endParaRPr lang="en-US" altLang="zh-CN" sz="2400" b="1" dirty="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  <a:p>
            <a:endParaRPr lang="zh-CN" altLang="en-US" sz="24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506939" y="1053277"/>
            <a:ext cx="70375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（二</a:t>
            </a:r>
            <a:r>
              <a:rPr lang="zh-CN" altLang="en-US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）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设置问题导学，充分发挥学生主动性</a:t>
            </a:r>
            <a:endParaRPr lang="en-US" altLang="zh-CN" sz="28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10550" y="1576497"/>
            <a:ext cx="102613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课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堂上的学习状态是学生掌握知识的关键。积极主动地学习与被动地学习，其效果是完全不同的。但如何才能调动学生学习的积极性，主动性，提高课堂效率呢？这就要求我们教师在每节课的教学中要做到精讲，要充分发挥学生主观能动作用</a:t>
            </a:r>
            <a:r>
              <a:rPr lang="zh-CN" altLang="zh-CN" sz="2400" b="1" dirty="0"/>
              <a:t>。</a:t>
            </a:r>
            <a:endParaRPr lang="zh-CN" altLang="en-US" sz="2400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825" y="22816"/>
            <a:ext cx="1030461" cy="1030461"/>
          </a:xfrm>
          <a:prstGeom prst="rect">
            <a:avLst/>
          </a:prstGeom>
        </p:spPr>
      </p:pic>
      <p:cxnSp>
        <p:nvCxnSpPr>
          <p:cNvPr id="8" name="直接连接符 7"/>
          <p:cNvCxnSpPr/>
          <p:nvPr/>
        </p:nvCxnSpPr>
        <p:spPr>
          <a:xfrm>
            <a:off x="387606" y="1042728"/>
            <a:ext cx="9838822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1306286" y="517298"/>
            <a:ext cx="2765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3366FF"/>
                </a:solidFill>
              </a:rPr>
              <a:t>泸县龙维彬名师工作</a:t>
            </a:r>
            <a:r>
              <a:rPr lang="zh-CN" altLang="en-US" sz="2000" b="1" dirty="0" smtClean="0">
                <a:solidFill>
                  <a:srgbClr val="3366FF"/>
                </a:solidFill>
              </a:rPr>
              <a:t>室</a:t>
            </a:r>
            <a:endParaRPr lang="zh-CN" altLang="en-US" sz="2000" b="1" dirty="0">
              <a:solidFill>
                <a:srgbClr val="3366FF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68" t="36105"/>
          <a:stretch>
            <a:fillRect/>
          </a:stretch>
        </p:blipFill>
        <p:spPr>
          <a:xfrm>
            <a:off x="9703837" y="4365633"/>
            <a:ext cx="1593987" cy="2394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1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55925" y="2055826"/>
            <a:ext cx="91450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导学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问题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：（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）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中国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人民志愿军为什么要出兵朝鲜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？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          （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2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）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请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讲述抗美援朝战争的概况（军队，指挥，时间，英雄人物故事，著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名战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役，结果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）？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b="1" dirty="0">
                <a:latin typeface="楷体" pitchFamily="49" charset="-122"/>
                <a:ea typeface="楷体" pitchFamily="49" charset="-122"/>
              </a:rPr>
              <a:t> 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         </a:t>
            </a:r>
            <a:endParaRPr lang="zh-CN" altLang="en-US" sz="24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55924" y="3591227"/>
            <a:ext cx="932235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导学问题：（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）归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纳新中国实行土地改革的原因。</a:t>
            </a:r>
          </a:p>
          <a:p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          （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2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）概述土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地改革的过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程（改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革地点？时间？土地改革中颁布的法律文件及文件主要内容？土地改革的具体措施</a:t>
            </a:r>
            <a:r>
              <a:rPr lang="en-US" altLang="zh-CN" sz="2400" b="1" dirty="0">
                <a:latin typeface="楷体" pitchFamily="49" charset="-122"/>
                <a:ea typeface="楷体" pitchFamily="49" charset="-122"/>
              </a:rPr>
              <a:t>? 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土地改革的结果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？土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地改革的目的？特点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？）</a:t>
            </a:r>
            <a:endParaRPr lang="zh-CN" altLang="en-US" sz="24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67806" y="1532606"/>
            <a:ext cx="12666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楷体" pitchFamily="49" charset="-122"/>
                <a:ea typeface="楷体" pitchFamily="49" charset="-122"/>
              </a:rPr>
              <a:t>例如：</a:t>
            </a:r>
            <a:endParaRPr lang="en-US" altLang="zh-CN" sz="28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113012" y="1087057"/>
            <a:ext cx="70375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（二</a:t>
            </a:r>
            <a:r>
              <a:rPr lang="zh-CN" altLang="en-US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）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设置问题导学，充分发挥学生主动性</a:t>
            </a:r>
            <a:endParaRPr lang="en-US" altLang="zh-CN" sz="28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89" y="47760"/>
            <a:ext cx="1039297" cy="1039297"/>
          </a:xfrm>
          <a:prstGeom prst="rect">
            <a:avLst/>
          </a:prstGeom>
        </p:spPr>
      </p:pic>
      <p:cxnSp>
        <p:nvCxnSpPr>
          <p:cNvPr id="9" name="直接连接符 8"/>
          <p:cNvCxnSpPr/>
          <p:nvPr/>
        </p:nvCxnSpPr>
        <p:spPr>
          <a:xfrm>
            <a:off x="897690" y="1039177"/>
            <a:ext cx="9838822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1763486" y="479836"/>
            <a:ext cx="2765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3366FF"/>
                </a:solidFill>
              </a:rPr>
              <a:t>泸县龙维彬名师工作</a:t>
            </a:r>
            <a:r>
              <a:rPr lang="zh-CN" altLang="en-US" sz="2000" b="1" dirty="0" smtClean="0">
                <a:solidFill>
                  <a:srgbClr val="3366FF"/>
                </a:solidFill>
              </a:rPr>
              <a:t>室</a:t>
            </a:r>
            <a:endParaRPr lang="zh-CN" altLang="en-US" sz="2000" b="1" dirty="0">
              <a:solidFill>
                <a:srgbClr val="3366FF"/>
              </a:solidFill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68" t="36105"/>
          <a:stretch>
            <a:fillRect/>
          </a:stretch>
        </p:blipFill>
        <p:spPr>
          <a:xfrm>
            <a:off x="9896369" y="4376057"/>
            <a:ext cx="1451301" cy="2318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11559" y="1013559"/>
            <a:ext cx="70375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（二）设置问题导学，充分发挥学生主动性</a:t>
            </a:r>
            <a:endParaRPr lang="en-US" altLang="zh-CN" sz="28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15" y="21298"/>
            <a:ext cx="1074744" cy="1074744"/>
          </a:xfrm>
          <a:prstGeom prst="rect">
            <a:avLst/>
          </a:prstGeom>
        </p:spPr>
      </p:pic>
      <p:cxnSp>
        <p:nvCxnSpPr>
          <p:cNvPr id="10" name="直接连接符 9"/>
          <p:cNvCxnSpPr/>
          <p:nvPr/>
        </p:nvCxnSpPr>
        <p:spPr>
          <a:xfrm>
            <a:off x="443512" y="1013559"/>
            <a:ext cx="9838822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1511559" y="479605"/>
            <a:ext cx="2765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3366FF"/>
                </a:solidFill>
              </a:rPr>
              <a:t>泸县龙维彬名师工作</a:t>
            </a:r>
            <a:r>
              <a:rPr lang="zh-CN" altLang="en-US" sz="2000" b="1" dirty="0" smtClean="0">
                <a:solidFill>
                  <a:srgbClr val="3366FF"/>
                </a:solidFill>
              </a:rPr>
              <a:t>室</a:t>
            </a:r>
            <a:endParaRPr lang="zh-CN" altLang="en-US" sz="2000" b="1" dirty="0">
              <a:solidFill>
                <a:srgbClr val="3366FF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282213" y="1665288"/>
            <a:ext cx="79572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通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过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这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些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问</a:t>
            </a:r>
            <a:r>
              <a:rPr lang="zh-CN" altLang="zh-CN" sz="2400" b="1" dirty="0">
                <a:latin typeface="楷体" pitchFamily="49" charset="-122"/>
                <a:ea typeface="楷体" pitchFamily="49" charset="-122"/>
              </a:rPr>
              <a:t>题，学生阅读课文后基本了解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了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课文内容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，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再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通过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展示环节学生展示所学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，教师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及时给与小结评价</a:t>
            </a:r>
            <a:r>
              <a:rPr lang="zh-CN" altLang="zh-CN" sz="2400" b="1" dirty="0" smtClean="0">
                <a:latin typeface="楷体" pitchFamily="49" charset="-122"/>
                <a:ea typeface="楷体" pitchFamily="49" charset="-122"/>
              </a:rPr>
              <a:t>，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明确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答案，并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强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调提示学生落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实笔记于书。 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此环节，注重学生的语言表述和肯定他对知识的掌握情况。教师评价也要注重强调重点。</a:t>
            </a:r>
            <a:endParaRPr lang="zh-CN" altLang="zh-CN" sz="2400" b="1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887132" y="1067660"/>
            <a:ext cx="45127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（三）激发兴趣，探究历史</a:t>
            </a:r>
            <a:endParaRPr lang="en-US" altLang="zh-CN" sz="28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84688" y="2533272"/>
            <a:ext cx="90517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苏联</a:t>
            </a:r>
            <a:r>
              <a:rPr lang="zh-CN" altLang="zh-CN" sz="2400" dirty="0" smtClean="0">
                <a:latin typeface="黑体" pitchFamily="49" charset="-122"/>
                <a:ea typeface="黑体" pitchFamily="49" charset="-122"/>
              </a:rPr>
              <a:t>教</a:t>
            </a:r>
            <a:r>
              <a:rPr lang="zh-CN" altLang="zh-CN" sz="2400" dirty="0">
                <a:latin typeface="黑体" pitchFamily="49" charset="-122"/>
                <a:ea typeface="黑体" pitchFamily="49" charset="-122"/>
              </a:rPr>
              <a:t>育家赞可夫说过：“凡是没有发自内心的求知欲和兴趣而学来的东西，都是很容易从记忆中挥发掉的”。</a:t>
            </a:r>
            <a:endParaRPr lang="zh-CN" altLang="en-US" sz="2400" dirty="0"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97" y="95599"/>
            <a:ext cx="1004104" cy="1004104"/>
          </a:xfrm>
          <a:prstGeom prst="rect">
            <a:avLst/>
          </a:prstGeom>
        </p:spPr>
      </p:pic>
      <p:cxnSp>
        <p:nvCxnSpPr>
          <p:cNvPr id="8" name="直接连接符 7"/>
          <p:cNvCxnSpPr/>
          <p:nvPr/>
        </p:nvCxnSpPr>
        <p:spPr>
          <a:xfrm>
            <a:off x="891382" y="1048507"/>
            <a:ext cx="9838822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1681662" y="489928"/>
            <a:ext cx="2765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3366FF"/>
                </a:solidFill>
              </a:rPr>
              <a:t>泸县龙维彬名师工作</a:t>
            </a:r>
            <a:r>
              <a:rPr lang="zh-CN" altLang="en-US" sz="2000" b="1" dirty="0" smtClean="0">
                <a:solidFill>
                  <a:srgbClr val="3366FF"/>
                </a:solidFill>
              </a:rPr>
              <a:t>室</a:t>
            </a:r>
            <a:endParaRPr lang="zh-CN" altLang="en-US" sz="2000" b="1" dirty="0">
              <a:solidFill>
                <a:srgbClr val="3366FF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68" t="36105"/>
          <a:stretch>
            <a:fillRect/>
          </a:stretch>
        </p:blipFill>
        <p:spPr>
          <a:xfrm>
            <a:off x="9943091" y="4450702"/>
            <a:ext cx="1404579" cy="224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3626</Words>
  <Application>Microsoft Office PowerPoint</Application>
  <PresentationFormat>自定义</PresentationFormat>
  <Paragraphs>68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1_Office 主题</vt:lpstr>
      <vt:lpstr>     “双减”背景下如何落实历史知识点</vt:lpstr>
      <vt:lpstr>PowerPoint 演示文稿</vt:lpstr>
      <vt:lpstr>一、“双减”背景分析</vt:lpstr>
      <vt:lpstr>二、打造高品质课堂，培养学生自主学习能力</vt:lpstr>
      <vt:lpstr>（一）确定学习目标，明确学习任务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KCG</cp:lastModifiedBy>
  <cp:revision>192</cp:revision>
  <dcterms:created xsi:type="dcterms:W3CDTF">2017-10-14T03:10:00Z</dcterms:created>
  <dcterms:modified xsi:type="dcterms:W3CDTF">2023-05-11T06:02:32Z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2052-11.1.0.9339</vt:lpwstr>
  </property>
</Properties>
</file>