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6" r:id="rId3"/>
    <p:sldId id="257" r:id="rId5"/>
    <p:sldId id="258" r:id="rId6"/>
    <p:sldId id="259" r:id="rId7"/>
    <p:sldId id="260" r:id="rId8"/>
    <p:sldId id="268" r:id="rId9"/>
    <p:sldId id="261" r:id="rId10"/>
    <p:sldId id="281" r:id="rId11"/>
    <p:sldId id="264" r:id="rId12"/>
    <p:sldId id="285" r:id="rId13"/>
    <p:sldId id="284" r:id="rId14"/>
    <p:sldId id="283" r:id="rId15"/>
    <p:sldId id="263" r:id="rId16"/>
    <p:sldId id="286" r:id="rId17"/>
    <p:sldId id="267" r:id="rId18"/>
    <p:sldId id="265" r:id="rId19"/>
    <p:sldId id="287" r:id="rId20"/>
    <p:sldId id="288" r:id="rId21"/>
    <p:sldId id="266" r:id="rId22"/>
    <p:sldId id="280" r:id="rId23"/>
  </p:sldIdLst>
  <p:sldSz cx="12192000" cy="6858000"/>
  <p:notesSz cx="6858000" cy="9144000"/>
  <p:embeddedFontLst>
    <p:embeddedFont>
      <p:font typeface="微软雅黑" panose="020B0503020204020204" charset="-122"/>
      <p:regular r:id="rId28"/>
    </p:embeddedFont>
    <p:embeddedFont>
      <p:font typeface="华文行楷" panose="02010800040101010101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15C"/>
    <a:srgbClr val="C85F42"/>
    <a:srgbClr val="FFFFFF"/>
    <a:srgbClr val="DFD2B1"/>
    <a:srgbClr val="E8E9DB"/>
    <a:srgbClr val="206E6B"/>
    <a:srgbClr val="AF936F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96.xml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FBB55-74B2-44BC-AC78-9C8120541354}" type="doc">
      <dgm:prSet loTypeId="urn:microsoft.com/office/officeart/2005/8/layout/cycle7" loCatId="cycle" qsTypeId="urn:microsoft.com/office/officeart/2005/8/quickstyle/simple3" qsCatId="simple" csTypeId="urn:microsoft.com/office/officeart/2005/8/colors/accent2_2" csCatId="accent1" phldr="0"/>
      <dgm:spPr/>
      <dgm:t>
        <a:bodyPr/>
        <a:p>
          <a:endParaRPr lang="zh-CN" altLang="en-US"/>
        </a:p>
      </dgm:t>
    </dgm:pt>
    <dgm:pt modelId="{FD81B4A0-A345-47B8-9034-54FAD7F16EEA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学习委员</a:t>
          </a:r>
          <a:r>
            <a:rPr lang="zh-CN" altLang="en-US"/>
            <a:t/>
          </a:r>
          <a:endParaRPr lang="zh-CN" altLang="en-US"/>
        </a:p>
      </dgm:t>
    </dgm:pt>
    <dgm:pt modelId="{E5F7B21D-EDDB-4955-880B-EEB76C1FBF59}" cxnId="{E1CB3F21-25CD-4836-B1ED-D52EF18391CA}" type="parTrans">
      <dgm:prSet/>
      <dgm:spPr/>
      <dgm:t>
        <a:bodyPr/>
        <a:p>
          <a:endParaRPr lang="zh-CN" altLang="en-US"/>
        </a:p>
      </dgm:t>
    </dgm:pt>
    <dgm:pt modelId="{1EF361B0-10D3-4975-BCEB-0A2159A1CAE4}" cxnId="{E1CB3F21-25CD-4836-B1ED-D52EF18391CA}" type="sibTrans">
      <dgm:prSet/>
      <dgm:spPr/>
      <dgm:t>
        <a:bodyPr/>
        <a:p>
          <a:endParaRPr lang="zh-CN" altLang="en-US"/>
        </a:p>
      </dgm:t>
    </dgm:pt>
    <dgm:pt modelId="{B3995DE3-A920-49BD-B90D-49DF4D6B94F9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小组长</a:t>
          </a:r>
          <a:r>
            <a:rPr lang="zh-CN" altLang="en-US"/>
            <a:t/>
          </a:r>
          <a:endParaRPr lang="zh-CN" altLang="en-US"/>
        </a:p>
      </dgm:t>
    </dgm:pt>
    <dgm:pt modelId="{0B5786FC-6F01-4387-BA93-C2ED8F2F5F9F}" cxnId="{9DC47B02-42BB-47C2-9A14-EB19E25C98C5}" type="parTrans">
      <dgm:prSet/>
      <dgm:spPr/>
      <dgm:t>
        <a:bodyPr/>
        <a:p>
          <a:endParaRPr lang="zh-CN" altLang="en-US"/>
        </a:p>
      </dgm:t>
    </dgm:pt>
    <dgm:pt modelId="{B5EFECF8-F5E2-41D1-B747-7DC03FDA2049}" cxnId="{9DC47B02-42BB-47C2-9A14-EB19E25C98C5}" type="sibTrans">
      <dgm:prSet/>
      <dgm:spPr/>
      <dgm:t>
        <a:bodyPr/>
        <a:p>
          <a:endParaRPr lang="zh-CN" altLang="en-US"/>
        </a:p>
      </dgm:t>
    </dgm:pt>
    <dgm:pt modelId="{75AE001A-7AA3-4D0D-8AEC-957FF2B7D3BE}">
      <dgm:prSet phldrT="[文本]"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科代表</a:t>
          </a:r>
          <a:r>
            <a:rPr lang="zh-CN" altLang="en-US"/>
            <a:t/>
          </a:r>
          <a:endParaRPr lang="zh-CN" altLang="en-US"/>
        </a:p>
      </dgm:t>
    </dgm:pt>
    <dgm:pt modelId="{AA8EA639-CBEC-4D14-84DF-6FD6A7CA2AAC}" cxnId="{679D070B-4E62-40C5-A7B3-7D25CC2AF2B1}" type="parTrans">
      <dgm:prSet/>
      <dgm:spPr/>
      <dgm:t>
        <a:bodyPr/>
        <a:p>
          <a:endParaRPr lang="zh-CN" altLang="en-US"/>
        </a:p>
      </dgm:t>
    </dgm:pt>
    <dgm:pt modelId="{E405E0E1-B30E-4F09-96E1-A6304DA3EA52}" cxnId="{679D070B-4E62-40C5-A7B3-7D25CC2AF2B1}" type="sibTrans">
      <dgm:prSet/>
      <dgm:spPr/>
      <dgm:t>
        <a:bodyPr/>
        <a:p>
          <a:endParaRPr lang="zh-CN" altLang="en-US"/>
        </a:p>
      </dgm:t>
    </dgm:pt>
    <dgm:pt modelId="{CCF7C031-5F3B-494B-9CA8-C75E89BC6D59}" type="pres">
      <dgm:prSet presAssocID="{6E5FBB55-74B2-44BC-AC78-9C8120541354}" presName="Name0" presStyleCnt="0">
        <dgm:presLayoutVars>
          <dgm:dir/>
          <dgm:resizeHandles val="exact"/>
        </dgm:presLayoutVars>
      </dgm:prSet>
      <dgm:spPr/>
    </dgm:pt>
    <dgm:pt modelId="{08AB63ED-303C-4535-83BE-CFA56B755A49}" type="pres">
      <dgm:prSet presAssocID="{FD81B4A0-A345-47B8-9034-54FAD7F16EEA}" presName="node" presStyleLbl="node1" presStyleIdx="0" presStyleCnt="3">
        <dgm:presLayoutVars>
          <dgm:bulletEnabled val="1"/>
        </dgm:presLayoutVars>
      </dgm:prSet>
      <dgm:spPr/>
    </dgm:pt>
    <dgm:pt modelId="{97F39950-454C-43F9-9796-3DBC01350EA2}" type="pres">
      <dgm:prSet presAssocID="{1EF361B0-10D3-4975-BCEB-0A2159A1CAE4}" presName="sibTrans" presStyleLbl="sibTrans2D1" presStyleIdx="0" presStyleCnt="3"/>
      <dgm:spPr/>
    </dgm:pt>
    <dgm:pt modelId="{0C18B507-9B20-414B-AB3C-235076D54769}" type="pres">
      <dgm:prSet presAssocID="{1EF361B0-10D3-4975-BCEB-0A2159A1CAE4}" presName="connectorText" presStyleCnt="0"/>
      <dgm:spPr/>
    </dgm:pt>
    <dgm:pt modelId="{54F1E4FC-40C7-436A-952E-A33C90D6EA21}" type="pres">
      <dgm:prSet presAssocID="{B3995DE3-A920-49BD-B90D-49DF4D6B94F9}" presName="node" presStyleLbl="node1" presStyleIdx="1" presStyleCnt="3">
        <dgm:presLayoutVars>
          <dgm:bulletEnabled val="1"/>
        </dgm:presLayoutVars>
      </dgm:prSet>
      <dgm:spPr/>
    </dgm:pt>
    <dgm:pt modelId="{E068CDE7-4F94-46CD-9906-0B60DF0B6ACB}" type="pres">
      <dgm:prSet presAssocID="{B5EFECF8-F5E2-41D1-B747-7DC03FDA2049}" presName="sibTrans" presStyleLbl="sibTrans2D1" presStyleIdx="1" presStyleCnt="3"/>
      <dgm:spPr/>
    </dgm:pt>
    <dgm:pt modelId="{CE17F78B-B90E-44D4-8C83-46147AFCCD4F}" type="pres">
      <dgm:prSet presAssocID="{B5EFECF8-F5E2-41D1-B747-7DC03FDA2049}" presName="connectorText" presStyleCnt="0"/>
      <dgm:spPr/>
    </dgm:pt>
    <dgm:pt modelId="{16E6D73D-0C2D-4F2E-8F54-ED0B6238B1DF}" type="pres">
      <dgm:prSet presAssocID="{75AE001A-7AA3-4D0D-8AEC-957FF2B7D3BE}" presName="node" presStyleLbl="node1" presStyleIdx="2" presStyleCnt="3">
        <dgm:presLayoutVars>
          <dgm:bulletEnabled val="1"/>
        </dgm:presLayoutVars>
      </dgm:prSet>
      <dgm:spPr/>
    </dgm:pt>
    <dgm:pt modelId="{0E1DC624-06E4-4837-AFAE-09183CBBBDF0}" type="pres">
      <dgm:prSet presAssocID="{E405E0E1-B30E-4F09-96E1-A6304DA3EA52}" presName="sibTrans" presStyleLbl="sibTrans2D1" presStyleIdx="2" presStyleCnt="3"/>
      <dgm:spPr/>
    </dgm:pt>
    <dgm:pt modelId="{FECB3C4C-2D55-4804-A958-985CE091DD6A}" type="pres">
      <dgm:prSet presAssocID="{E405E0E1-B30E-4F09-96E1-A6304DA3EA52}" presName="connectorText" presStyleCnt="0"/>
      <dgm:spPr/>
    </dgm:pt>
  </dgm:ptLst>
  <dgm:cxnLst>
    <dgm:cxn modelId="{E1CB3F21-25CD-4836-B1ED-D52EF18391CA}" srcId="{6E5FBB55-74B2-44BC-AC78-9C8120541354}" destId="{FD81B4A0-A345-47B8-9034-54FAD7F16EEA}" srcOrd="0" destOrd="0" parTransId="{E5F7B21D-EDDB-4955-880B-EEB76C1FBF59}" sibTransId="{1EF361B0-10D3-4975-BCEB-0A2159A1CAE4}"/>
    <dgm:cxn modelId="{9DC47B02-42BB-47C2-9A14-EB19E25C98C5}" srcId="{6E5FBB55-74B2-44BC-AC78-9C8120541354}" destId="{B3995DE3-A920-49BD-B90D-49DF4D6B94F9}" srcOrd="1" destOrd="0" parTransId="{0B5786FC-6F01-4387-BA93-C2ED8F2F5F9F}" sibTransId="{B5EFECF8-F5E2-41D1-B747-7DC03FDA2049}"/>
    <dgm:cxn modelId="{679D070B-4E62-40C5-A7B3-7D25CC2AF2B1}" srcId="{6E5FBB55-74B2-44BC-AC78-9C8120541354}" destId="{75AE001A-7AA3-4D0D-8AEC-957FF2B7D3BE}" srcOrd="2" destOrd="0" parTransId="{AA8EA639-CBEC-4D14-84DF-6FD6A7CA2AAC}" sibTransId="{E405E0E1-B30E-4F09-96E1-A6304DA3EA52}"/>
    <dgm:cxn modelId="{F1C22BF7-CC9E-4BF3-A94B-8B443E280A34}" type="presOf" srcId="{6E5FBB55-74B2-44BC-AC78-9C8120541354}" destId="{CCF7C031-5F3B-494B-9CA8-C75E89BC6D59}" srcOrd="0" destOrd="0" presId="urn:microsoft.com/office/officeart/2005/8/layout/cycle7"/>
    <dgm:cxn modelId="{E646BF8C-E411-40F7-8421-6682EBA601B9}" type="presParOf" srcId="{CCF7C031-5F3B-494B-9CA8-C75E89BC6D59}" destId="{08AB63ED-303C-4535-83BE-CFA56B755A49}" srcOrd="0" destOrd="0" presId="urn:microsoft.com/office/officeart/2005/8/layout/cycle7"/>
    <dgm:cxn modelId="{AC5B9515-7A95-4C66-8321-92352FD541A4}" type="presOf" srcId="{FD81B4A0-A345-47B8-9034-54FAD7F16EEA}" destId="{08AB63ED-303C-4535-83BE-CFA56B755A49}" srcOrd="0" destOrd="0" presId="urn:microsoft.com/office/officeart/2005/8/layout/cycle7"/>
    <dgm:cxn modelId="{F8ED8861-CD8A-4121-AF01-FBA440F4F71E}" type="presParOf" srcId="{CCF7C031-5F3B-494B-9CA8-C75E89BC6D59}" destId="{97F39950-454C-43F9-9796-3DBC01350EA2}" srcOrd="1" destOrd="0" presId="urn:microsoft.com/office/officeart/2005/8/layout/cycle7"/>
    <dgm:cxn modelId="{0AA3BE05-8E56-4D6C-BB79-ABCDE3EF3314}" type="presOf" srcId="{1EF361B0-10D3-4975-BCEB-0A2159A1CAE4}" destId="{97F39950-454C-43F9-9796-3DBC01350EA2}" srcOrd="0" destOrd="0" presId="urn:microsoft.com/office/officeart/2005/8/layout/cycle7"/>
    <dgm:cxn modelId="{5DF9A24A-CE29-48CF-A3AB-60204BC2C3FF}" type="presParOf" srcId="{97F39950-454C-43F9-9796-3DBC01350EA2}" destId="{0C18B507-9B20-414B-AB3C-235076D54769}" srcOrd="0" destOrd="1" presId="urn:microsoft.com/office/officeart/2005/8/layout/cycle7"/>
    <dgm:cxn modelId="{808DA2B9-DE1E-443C-BE9B-3236FA9FB439}" type="presOf" srcId="{1EF361B0-10D3-4975-BCEB-0A2159A1CAE4}" destId="{0C18B507-9B20-414B-AB3C-235076D54769}" srcOrd="1" destOrd="0" presId="urn:microsoft.com/office/officeart/2005/8/layout/cycle7"/>
    <dgm:cxn modelId="{69D78B2E-1022-4220-9A73-76F73EABD73E}" type="presParOf" srcId="{CCF7C031-5F3B-494B-9CA8-C75E89BC6D59}" destId="{54F1E4FC-40C7-436A-952E-A33C90D6EA21}" srcOrd="2" destOrd="0" presId="urn:microsoft.com/office/officeart/2005/8/layout/cycle7"/>
    <dgm:cxn modelId="{356BB802-FBDB-4A67-811C-920FB9A73222}" type="presOf" srcId="{B3995DE3-A920-49BD-B90D-49DF4D6B94F9}" destId="{54F1E4FC-40C7-436A-952E-A33C90D6EA21}" srcOrd="0" destOrd="0" presId="urn:microsoft.com/office/officeart/2005/8/layout/cycle7"/>
    <dgm:cxn modelId="{C9E7C0B9-E453-4D4D-BB2B-0E8B5D7748CA}" type="presParOf" srcId="{CCF7C031-5F3B-494B-9CA8-C75E89BC6D59}" destId="{E068CDE7-4F94-46CD-9906-0B60DF0B6ACB}" srcOrd="3" destOrd="0" presId="urn:microsoft.com/office/officeart/2005/8/layout/cycle7"/>
    <dgm:cxn modelId="{E466C62F-9109-4199-9CB0-BB934B847FEF}" type="presOf" srcId="{B5EFECF8-F5E2-41D1-B747-7DC03FDA2049}" destId="{E068CDE7-4F94-46CD-9906-0B60DF0B6ACB}" srcOrd="0" destOrd="0" presId="urn:microsoft.com/office/officeart/2005/8/layout/cycle7"/>
    <dgm:cxn modelId="{834A75E5-6A72-4CA1-BDFB-4EE0917984AB}" type="presParOf" srcId="{E068CDE7-4F94-46CD-9906-0B60DF0B6ACB}" destId="{CE17F78B-B90E-44D4-8C83-46147AFCCD4F}" srcOrd="0" destOrd="3" presId="urn:microsoft.com/office/officeart/2005/8/layout/cycle7"/>
    <dgm:cxn modelId="{420EFC8B-45C7-40E2-BEEB-A5A33850CF55}" type="presOf" srcId="{B5EFECF8-F5E2-41D1-B747-7DC03FDA2049}" destId="{CE17F78B-B90E-44D4-8C83-46147AFCCD4F}" srcOrd="1" destOrd="0" presId="urn:microsoft.com/office/officeart/2005/8/layout/cycle7"/>
    <dgm:cxn modelId="{99138A86-8B31-406D-9D69-3BE055462974}" type="presParOf" srcId="{CCF7C031-5F3B-494B-9CA8-C75E89BC6D59}" destId="{16E6D73D-0C2D-4F2E-8F54-ED0B6238B1DF}" srcOrd="4" destOrd="0" presId="urn:microsoft.com/office/officeart/2005/8/layout/cycle7"/>
    <dgm:cxn modelId="{77B47560-7485-463B-99A0-1FF275DB43F5}" type="presOf" srcId="{75AE001A-7AA3-4D0D-8AEC-957FF2B7D3BE}" destId="{16E6D73D-0C2D-4F2E-8F54-ED0B6238B1DF}" srcOrd="0" destOrd="0" presId="urn:microsoft.com/office/officeart/2005/8/layout/cycle7"/>
    <dgm:cxn modelId="{D5368770-5098-4F53-8C84-0E8C9BEC98A0}" type="presParOf" srcId="{CCF7C031-5F3B-494B-9CA8-C75E89BC6D59}" destId="{0E1DC624-06E4-4837-AFAE-09183CBBBDF0}" srcOrd="5" destOrd="0" presId="urn:microsoft.com/office/officeart/2005/8/layout/cycle7"/>
    <dgm:cxn modelId="{D7B422BF-0793-4F95-969C-38FF8002B3F3}" type="presOf" srcId="{E405E0E1-B30E-4F09-96E1-A6304DA3EA52}" destId="{0E1DC624-06E4-4837-AFAE-09183CBBBDF0}" srcOrd="0" destOrd="0" presId="urn:microsoft.com/office/officeart/2005/8/layout/cycle7"/>
    <dgm:cxn modelId="{B0CF3536-2BC2-4256-8267-678981151733}" type="presParOf" srcId="{0E1DC624-06E4-4837-AFAE-09183CBBBDF0}" destId="{FECB3C4C-2D55-4804-A958-985CE091DD6A}" srcOrd="0" destOrd="5" presId="urn:microsoft.com/office/officeart/2005/8/layout/cycle7"/>
    <dgm:cxn modelId="{9D766FAF-2E9B-436D-8D82-2ABD91ED42E3}" type="presOf" srcId="{E405E0E1-B30E-4F09-96E1-A6304DA3EA52}" destId="{FECB3C4C-2D55-4804-A958-985CE091DD6A}" srcOrd="1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4535170" cy="3806825"/>
        <a:chOff x="0" y="0"/>
        <a:chExt cx="4535170" cy="3806825"/>
      </a:xfrm>
    </dsp:grpSpPr>
    <dsp:sp modelId="{08AB63ED-303C-4535-83BE-CFA56B755A49}">
      <dsp:nvSpPr>
        <dsp:cNvPr id="3" name="圆角矩形 2"/>
        <dsp:cNvSpPr/>
      </dsp:nvSpPr>
      <dsp:spPr bwMode="white">
        <a:xfrm>
          <a:off x="1411893" y="252831"/>
          <a:ext cx="1711385" cy="855692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学习委员</a:t>
          </a:r>
          <a:endParaRPr lang="zh-CN" altLang="en-US"/>
        </a:p>
      </dsp:txBody>
      <dsp:txXfrm>
        <a:off x="1411893" y="252831"/>
        <a:ext cx="1711385" cy="855692"/>
      </dsp:txXfrm>
    </dsp:sp>
    <dsp:sp modelId="{97F39950-454C-43F9-9796-3DBC01350EA2}">
      <dsp:nvSpPr>
        <dsp:cNvPr id="4" name="左右箭头 3"/>
        <dsp:cNvSpPr/>
      </dsp:nvSpPr>
      <dsp:spPr bwMode="white">
        <a:xfrm rot="3599999">
          <a:off x="2528571" y="1753666"/>
          <a:ext cx="889920" cy="299492"/>
        </a:xfrm>
        <a:prstGeom prst="leftRightArrow">
          <a:avLst>
            <a:gd name="adj1" fmla="val 60000"/>
            <a:gd name="adj2" fmla="val 50000"/>
          </a:avLst>
        </a:prstGeom>
      </dsp:spPr>
      <dsp:style>
        <a:lnRef idx="0">
          <a:schemeClr val="accent2">
            <a:tint val="60000"/>
          </a:schemeClr>
        </a:lnRef>
        <a:fillRef idx="2">
          <a:schemeClr val="accent2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0" tIns="0" rIns="0" bIns="0" anchor="ctr"/>
        <a:lstStyle>
          <a:lvl1pPr algn="ctr">
            <a:defRPr sz="11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3599999">
        <a:off x="2528571" y="1753666"/>
        <a:ext cx="889920" cy="299492"/>
      </dsp:txXfrm>
    </dsp:sp>
    <dsp:sp modelId="{54F1E4FC-40C7-436A-952E-A33C90D6EA21}">
      <dsp:nvSpPr>
        <dsp:cNvPr id="5" name="圆角矩形 4"/>
        <dsp:cNvSpPr/>
      </dsp:nvSpPr>
      <dsp:spPr bwMode="white">
        <a:xfrm>
          <a:off x="2823785" y="2698301"/>
          <a:ext cx="1711385" cy="855692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小组长</a:t>
          </a:r>
          <a:endParaRPr lang="zh-CN" altLang="en-US"/>
        </a:p>
      </dsp:txBody>
      <dsp:txXfrm>
        <a:off x="2823785" y="2698301"/>
        <a:ext cx="1711385" cy="855692"/>
      </dsp:txXfrm>
    </dsp:sp>
    <dsp:sp modelId="{E068CDE7-4F94-46CD-9906-0B60DF0B6ACB}">
      <dsp:nvSpPr>
        <dsp:cNvPr id="6" name="左右箭头 5"/>
        <dsp:cNvSpPr/>
      </dsp:nvSpPr>
      <dsp:spPr bwMode="white">
        <a:xfrm rot="10800000">
          <a:off x="1822625" y="2976401"/>
          <a:ext cx="889920" cy="299492"/>
        </a:xfrm>
        <a:prstGeom prst="leftRightArrow">
          <a:avLst>
            <a:gd name="adj1" fmla="val 60000"/>
            <a:gd name="adj2" fmla="val 50000"/>
          </a:avLst>
        </a:prstGeom>
      </dsp:spPr>
      <dsp:style>
        <a:lnRef idx="0">
          <a:schemeClr val="accent2">
            <a:tint val="60000"/>
          </a:schemeClr>
        </a:lnRef>
        <a:fillRef idx="2">
          <a:schemeClr val="accent2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rot="10800000" lIns="0" tIns="0" rIns="0" bIns="0" anchor="ctr"/>
        <a:lstStyle>
          <a:lvl1pPr algn="ctr">
            <a:defRPr sz="11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10800000">
        <a:off x="1822625" y="2976401"/>
        <a:ext cx="889920" cy="299492"/>
      </dsp:txXfrm>
    </dsp:sp>
    <dsp:sp modelId="{16E6D73D-0C2D-4F2E-8F54-ED0B6238B1DF}">
      <dsp:nvSpPr>
        <dsp:cNvPr id="7" name="圆角矩形 6"/>
        <dsp:cNvSpPr/>
      </dsp:nvSpPr>
      <dsp:spPr bwMode="white">
        <a:xfrm>
          <a:off x="0" y="2698301"/>
          <a:ext cx="1711385" cy="855692"/>
        </a:xfrm>
        <a:prstGeom prst="roundRect">
          <a:avLst>
            <a:gd name="adj" fmla="val 10000"/>
          </a:avLst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vert="horz" wrap="square" lIns="106680" tIns="106680" rIns="106680" bIns="106680" anchor="ctr"/>
        <a:lstStyle>
          <a:lvl1pPr algn="ctr">
            <a:defRPr sz="2800"/>
          </a:lvl1pPr>
          <a:lvl2pPr marL="228600" indent="-228600" algn="ctr">
            <a:defRPr sz="2100"/>
          </a:lvl2pPr>
          <a:lvl3pPr marL="457200" indent="-228600" algn="ctr">
            <a:defRPr sz="2100"/>
          </a:lvl3pPr>
          <a:lvl4pPr marL="685800" indent="-228600" algn="ctr">
            <a:defRPr sz="2100"/>
          </a:lvl4pPr>
          <a:lvl5pPr marL="914400" indent="-228600" algn="ctr">
            <a:defRPr sz="2100"/>
          </a:lvl5pPr>
          <a:lvl6pPr marL="1143000" indent="-228600" algn="ctr">
            <a:defRPr sz="2100"/>
          </a:lvl6pPr>
          <a:lvl7pPr marL="1371600" indent="-228600" algn="ctr">
            <a:defRPr sz="2100"/>
          </a:lvl7pPr>
          <a:lvl8pPr marL="1600200" indent="-228600" algn="ctr">
            <a:defRPr sz="2100"/>
          </a:lvl8pPr>
          <a:lvl9pPr marL="1828800" indent="-228600" algn="ctr">
            <a:defRPr sz="2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科代表</a:t>
          </a:r>
          <a:endParaRPr lang="zh-CN" altLang="en-US"/>
        </a:p>
      </dsp:txBody>
      <dsp:txXfrm>
        <a:off x="0" y="2698301"/>
        <a:ext cx="1711385" cy="855692"/>
      </dsp:txXfrm>
    </dsp:sp>
    <dsp:sp modelId="{0E1DC624-06E4-4837-AFAE-09183CBBBDF0}">
      <dsp:nvSpPr>
        <dsp:cNvPr id="8" name="左右箭头 7"/>
        <dsp:cNvSpPr/>
      </dsp:nvSpPr>
      <dsp:spPr bwMode="white">
        <a:xfrm rot="-3599999">
          <a:off x="1116679" y="1753666"/>
          <a:ext cx="889920" cy="299492"/>
        </a:xfrm>
        <a:prstGeom prst="leftRightArrow">
          <a:avLst>
            <a:gd name="adj1" fmla="val 60000"/>
            <a:gd name="adj2" fmla="val 50000"/>
          </a:avLst>
        </a:prstGeom>
      </dsp:spPr>
      <dsp:style>
        <a:lnRef idx="0">
          <a:schemeClr val="accent2">
            <a:tint val="60000"/>
          </a:schemeClr>
        </a:lnRef>
        <a:fillRef idx="2">
          <a:schemeClr val="accent2">
            <a:tint val="60000"/>
          </a:schemeClr>
        </a:fillRef>
        <a:effectRef idx="1">
          <a:scrgbClr r="0" g="0" b="0"/>
        </a:effectRef>
        <a:fontRef idx="minor">
          <a:schemeClr val="dk1"/>
        </a:fontRef>
      </dsp:style>
      <dsp:txBody>
        <a:bodyPr lIns="0" tIns="0" rIns="0" bIns="0" anchor="ctr"/>
        <a:lstStyle>
          <a:lvl1pPr algn="ctr">
            <a:defRPr sz="1100"/>
          </a:lvl1pPr>
          <a:lvl2pPr marL="57150" indent="-57150" algn="ctr">
            <a:defRPr sz="900"/>
          </a:lvl2pPr>
          <a:lvl3pPr marL="114300" indent="-57150" algn="ctr">
            <a:defRPr sz="900"/>
          </a:lvl3pPr>
          <a:lvl4pPr marL="171450" indent="-57150" algn="ctr">
            <a:defRPr sz="900"/>
          </a:lvl4pPr>
          <a:lvl5pPr marL="228600" indent="-57150" algn="ctr">
            <a:defRPr sz="900"/>
          </a:lvl5pPr>
          <a:lvl6pPr marL="285750" indent="-57150" algn="ctr">
            <a:defRPr sz="900"/>
          </a:lvl6pPr>
          <a:lvl7pPr marL="342900" indent="-57150" algn="ctr">
            <a:defRPr sz="900"/>
          </a:lvl7pPr>
          <a:lvl8pPr marL="400050" indent="-57150" algn="ctr">
            <a:defRPr sz="900"/>
          </a:lvl8pPr>
          <a:lvl9pPr marL="457200" indent="-57150" algn="ctr">
            <a:defRPr sz="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/>
        </a:p>
      </dsp:txBody>
      <dsp:txXfrm rot="-3599999">
        <a:off x="1116679" y="1753666"/>
        <a:ext cx="889920" cy="299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Sty" val="arr"/>
                    <dgm:param type="endSty" val="arr"/>
                    <dgm:param type="begPts" val="radial"/>
                    <dgm:param type="endPts" val="radial"/>
                  </dgm:alg>
                </dgm:if>
                <dgm:else name="Name8">
                  <dgm:alg type="conn">
                    <dgm:param type="begSty" val="arr"/>
                    <dgm:param type="endSty" val="arr"/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框 5"/>
          <p:cNvSpPr txBox="1"/>
          <p:nvPr userDrawn="1"/>
        </p:nvSpPr>
        <p:spPr>
          <a:xfrm>
            <a:off x="7489190" y="2533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5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7.xml"/><Relationship Id="rId4" Type="http://schemas.openxmlformats.org/officeDocument/2006/relationships/image" Target="../media/image12.png"/><Relationship Id="rId3" Type="http://schemas.openxmlformats.org/officeDocument/2006/relationships/tags" Target="../tags/tag86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13.png"/><Relationship Id="rId3" Type="http://schemas.openxmlformats.org/officeDocument/2006/relationships/tags" Target="../tags/tag88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2.xml"/><Relationship Id="rId4" Type="http://schemas.openxmlformats.org/officeDocument/2006/relationships/image" Target="../media/image14.png"/><Relationship Id="rId3" Type="http://schemas.openxmlformats.org/officeDocument/2006/relationships/tags" Target="../tags/tag9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4.xml"/><Relationship Id="rId5" Type="http://schemas.openxmlformats.org/officeDocument/2006/relationships/image" Target="../media/image16.png"/><Relationship Id="rId4" Type="http://schemas.openxmlformats.org/officeDocument/2006/relationships/tags" Target="../tags/tag93.xml"/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tags" Target="../tags/tag67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tags" Target="../tags/tag70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1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174130" y="1656715"/>
            <a:ext cx="6568040" cy="2659188"/>
            <a:chOff x="5820" y="3084"/>
            <a:chExt cx="8467" cy="2793"/>
          </a:xfrm>
        </p:grpSpPr>
        <p:sp>
          <p:nvSpPr>
            <p:cNvPr id="6" name="文本框 5"/>
            <p:cNvSpPr txBox="1"/>
            <p:nvPr/>
          </p:nvSpPr>
          <p:spPr>
            <a:xfrm>
              <a:off x="5820" y="3084"/>
              <a:ext cx="8467" cy="1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7200">
                  <a:gradFill>
                    <a:gsLst>
                      <a:gs pos="0">
                        <a:srgbClr val="DFD2B1"/>
                      </a:gs>
                      <a:gs pos="100000">
                        <a:srgbClr val="AF936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华文行楷" panose="02010800040101010101" charset="-122"/>
                  <a:ea typeface="华文行楷" panose="02010800040101010101" charset="-122"/>
                </a:rPr>
                <a:t>齐动员 聚合力</a:t>
              </a:r>
              <a:endParaRPr lang="zh-CN" altLang="en-US" sz="7200">
                <a:gradFill>
                  <a:gsLst>
                    <a:gs pos="0">
                      <a:srgbClr val="DFD2B1"/>
                    </a:gs>
                    <a:gs pos="100000">
                      <a:srgbClr val="AF936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24" name="45          _3"/>
            <p:cNvSpPr txBox="1"/>
            <p:nvPr/>
          </p:nvSpPr>
          <p:spPr>
            <a:xfrm>
              <a:off x="6277" y="4240"/>
              <a:ext cx="7875" cy="827"/>
            </a:xfrm>
            <a:prstGeom prst="rect">
              <a:avLst/>
            </a:prstGeom>
            <a:noFill/>
          </p:spPr>
          <p:txBody>
            <a:bodyPr vert="horz" wrap="square" lIns="68564" tIns="34282" rIns="68564" bIns="34282" rtlCol="0" anchor="ctr">
              <a:spAutoFit/>
            </a:bodyPr>
            <a:lstStyle>
              <a:lvl1pPr marL="228600" indent="-22860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zh-CN" altLang="en-US" sz="1800" b="1" i="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30000"/>
                </a:lnSpc>
                <a:spcAft>
                  <a:spcPct val="0"/>
                </a:spcAft>
                <a:buNone/>
              </a:pPr>
              <a:r>
                <a:rPr sz="3600">
                  <a:gradFill>
                    <a:gsLst>
                      <a:gs pos="0">
                        <a:srgbClr val="DFD2B1"/>
                      </a:gs>
                      <a:gs pos="100000">
                        <a:srgbClr val="AF936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--中职班级学风建设初探</a:t>
              </a:r>
              <a:endParaRPr lang="zh-CN" altLang="en-US" sz="3600" b="0" dirty="0" smtClean="0">
                <a:gradFill>
                  <a:gsLst>
                    <a:gs pos="0">
                      <a:srgbClr val="DFD2B1"/>
                    </a:gs>
                    <a:gs pos="100000">
                      <a:srgbClr val="AF936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华文行楷" panose="02010800040101010101" charset="-122"/>
                <a:ea typeface="华文行楷" panose="02010800040101010101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54" y="5393"/>
              <a:ext cx="4922" cy="484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dist">
                <a:lnSpc>
                  <a:spcPct val="100000"/>
                </a:lnSpc>
              </a:pPr>
              <a:r>
                <a:rPr lang="zh-CN" altLang="en-US" sz="2400">
                  <a:solidFill>
                    <a:srgbClr val="DFD2B1"/>
                  </a:solidFill>
                </a:rPr>
                <a:t>泸县建校</a:t>
              </a:r>
              <a:r>
                <a:rPr lang="en-US" altLang="zh-CN" sz="2400">
                  <a:solidFill>
                    <a:srgbClr val="DFD2B1"/>
                  </a:solidFill>
                </a:rPr>
                <a:t> </a:t>
              </a:r>
              <a:r>
                <a:rPr lang="zh-CN" altLang="en-US" sz="2400">
                  <a:solidFill>
                    <a:srgbClr val="DFD2B1"/>
                  </a:solidFill>
                </a:rPr>
                <a:t>曹礼慧</a:t>
              </a:r>
              <a:r>
                <a:rPr lang="zh-CN" altLang="en-US" sz="700">
                  <a:solidFill>
                    <a:srgbClr val="DFD2B1"/>
                  </a:solidFill>
                </a:rPr>
                <a:t>.</a:t>
              </a:r>
              <a:endParaRPr lang="zh-CN" altLang="en-US" sz="700">
                <a:solidFill>
                  <a:srgbClr val="DFD2B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5293360" y="842951"/>
            <a:ext cx="16052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帮扶制度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56640" y="1726565"/>
            <a:ext cx="10078720" cy="4421505"/>
            <a:chOff x="2063" y="2899"/>
            <a:chExt cx="15872" cy="6963"/>
          </a:xfrm>
        </p:grpSpPr>
        <p:grpSp>
          <p:nvGrpSpPr>
            <p:cNvPr id="4" name="组合 3"/>
            <p:cNvGrpSpPr/>
            <p:nvPr/>
          </p:nvGrpSpPr>
          <p:grpSpPr>
            <a:xfrm>
              <a:off x="2063" y="2950"/>
              <a:ext cx="14573" cy="6912"/>
              <a:chOff x="2063" y="2950"/>
              <a:chExt cx="14573" cy="6912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5" y="3189"/>
                <a:ext cx="3735" cy="6673"/>
              </a:xfrm>
              <a:prstGeom prst="rect">
                <a:avLst/>
              </a:prstGeom>
            </p:spPr>
          </p:pic>
          <p:sp>
            <p:nvSpPr>
              <p:cNvPr id="29" name="矩形 28"/>
              <p:cNvSpPr/>
              <p:nvPr/>
            </p:nvSpPr>
            <p:spPr>
              <a:xfrm>
                <a:off x="2063" y="2950"/>
                <a:ext cx="7672" cy="69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cs typeface="+mn-cs"/>
                </a:endParaRPr>
              </a:p>
            </p:txBody>
          </p:sp>
          <p:sp>
            <p:nvSpPr>
              <p:cNvPr id="30" name="文本框 11"/>
              <p:cNvSpPr txBox="1"/>
              <p:nvPr/>
            </p:nvSpPr>
            <p:spPr>
              <a:xfrm>
                <a:off x="6359" y="3392"/>
                <a:ext cx="2032" cy="59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>
                  <a:lnSpc>
                    <a:spcPct val="200000"/>
                  </a:lnSpc>
                </a:pPr>
                <a:r>
                  <a:rPr lang="zh-CN" altLang="en-US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成立兴趣小组，聚集同学科爱好者加入，相互监督，相互学习，共同进步。</a:t>
                </a:r>
                <a:endParaRPr lang="zh-CN" alt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sp>
            <p:nvSpPr>
              <p:cNvPr id="31" name="文本框 12"/>
              <p:cNvSpPr txBox="1"/>
              <p:nvPr/>
            </p:nvSpPr>
            <p:spPr>
              <a:xfrm>
                <a:off x="8249" y="3392"/>
                <a:ext cx="1160" cy="44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l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成立兴趣小组</a:t>
                </a:r>
                <a:endParaRPr lang="zh-CN" altLang="en-US" sz="2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sp>
            <p:nvSpPr>
              <p:cNvPr id="3" name="文本框 11"/>
              <p:cNvSpPr txBox="1"/>
              <p:nvPr/>
            </p:nvSpPr>
            <p:spPr>
              <a:xfrm>
                <a:off x="14604" y="3392"/>
                <a:ext cx="2032" cy="59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>
                  <a:lnSpc>
                    <a:spcPct val="200000"/>
                  </a:lnSpc>
                </a:pPr>
                <a:r>
                  <a:rPr lang="zh-CN" altLang="en-US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帮扶、监督制度，保证每位同学都至少有一名“小师傅”和“监督员”</a:t>
                </a:r>
                <a:endParaRPr lang="zh-CN" altLang="en-US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0263" y="2899"/>
              <a:ext cx="7672" cy="6912"/>
              <a:chOff x="2063" y="2950"/>
              <a:chExt cx="7672" cy="691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5" y="3189"/>
                <a:ext cx="3735" cy="6673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2063" y="2950"/>
                <a:ext cx="7672" cy="69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cs typeface="+mn-cs"/>
                </a:endParaRPr>
              </a:p>
            </p:txBody>
          </p:sp>
          <p:sp>
            <p:nvSpPr>
              <p:cNvPr id="9" name="文本框 12"/>
              <p:cNvSpPr txBox="1"/>
              <p:nvPr/>
            </p:nvSpPr>
            <p:spPr>
              <a:xfrm>
                <a:off x="8394" y="3392"/>
                <a:ext cx="1015" cy="636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l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“一对一”、</a:t>
                </a:r>
                <a:r>
                  <a:rPr lang="en-US" altLang="zh-CN" sz="20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“</a:t>
                </a:r>
                <a:r>
                  <a:rPr lang="zh-CN" altLang="en-US" sz="20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一对多</a:t>
                </a:r>
                <a:r>
                  <a:rPr lang="en-US" altLang="zh-CN" sz="20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”</a:t>
                </a:r>
                <a:r>
                  <a:rPr lang="zh-CN" altLang="en-US" sz="2000" b="1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帮扶</a:t>
                </a:r>
                <a:endParaRPr lang="zh-CN" altLang="en-US" sz="2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</p:grp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7792085" y="2186611"/>
            <a:ext cx="201168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36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秘密帮扶</a:t>
            </a:r>
            <a:endParaRPr lang="zh-CN" altLang="en-US" sz="36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72935" y="3334385"/>
            <a:ext cx="4126865" cy="1023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每个学生至少秘密帮扶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人，养成助人好习惯。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57007b6e40db0428ed5f8a68a54e4d8a39db73421d5db-ciS496"/>
          <p:cNvPicPr>
            <a:picLocks noChangeAspect="1"/>
          </p:cNvPicPr>
          <p:nvPr/>
        </p:nvPicPr>
        <p:blipFill>
          <a:blip r:embed="rId3">
            <a:lum contrast="-100000"/>
          </a:blip>
          <a:stretch>
            <a:fillRect/>
          </a:stretch>
        </p:blipFill>
        <p:spPr>
          <a:xfrm>
            <a:off x="944245" y="2186305"/>
            <a:ext cx="5386705" cy="3331210"/>
          </a:xfrm>
          <a:prstGeom prst="rect">
            <a:avLst/>
          </a:prstGeom>
        </p:spPr>
      </p:pic>
      <p:pic>
        <p:nvPicPr>
          <p:cNvPr id="4" name="图片 3" descr="4bc97c7a376ae4e04358d3504db522804ab59af89a2c2-xaJCjQ"/>
          <p:cNvPicPr>
            <a:picLocks noChangeAspect="1"/>
          </p:cNvPicPr>
          <p:nvPr/>
        </p:nvPicPr>
        <p:blipFill>
          <a:blip r:embed="rId4"/>
          <a:srcRect b="5579"/>
          <a:stretch>
            <a:fillRect/>
          </a:stretch>
        </p:blipFill>
        <p:spPr>
          <a:xfrm>
            <a:off x="2063115" y="2341880"/>
            <a:ext cx="3187065" cy="30092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11040" y="1734185"/>
            <a:ext cx="3169920" cy="2221865"/>
            <a:chOff x="7369" y="2361"/>
            <a:chExt cx="4992" cy="3499"/>
          </a:xfrm>
        </p:grpSpPr>
        <p:sp>
          <p:nvSpPr>
            <p:cNvPr id="7" name="文本框 6"/>
            <p:cNvSpPr txBox="1"/>
            <p:nvPr/>
          </p:nvSpPr>
          <p:spPr>
            <a:xfrm>
              <a:off x="7369" y="4941"/>
              <a:ext cx="4992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定目标，教方法</a:t>
              </a:r>
              <a:endPara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505" y="2361"/>
              <a:ext cx="2720" cy="2276"/>
              <a:chOff x="6760" y="1946"/>
              <a:chExt cx="2720" cy="2276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789" y="1946"/>
                <a:ext cx="2662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800">
                    <a:solidFill>
                      <a:srgbClr val="DFD2B1"/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肆</a:t>
                </a:r>
                <a:endParaRPr lang="zh-CN" altLang="en-US" sz="8800">
                  <a:solidFill>
                    <a:srgbClr val="DFD2B1"/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76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948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033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d9cab077cc6a4c99dc3dcf7e85825bdb033513db126d8-eqGwN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" y="3456305"/>
            <a:ext cx="3176270" cy="232600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4"/>
            </p:custDataLst>
          </p:nvPr>
        </p:nvGraphicFramePr>
        <p:xfrm>
          <a:off x="818833" y="639534"/>
          <a:ext cx="10425430" cy="212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575"/>
                <a:gridCol w="1461135"/>
                <a:gridCol w="831850"/>
                <a:gridCol w="913130"/>
                <a:gridCol w="860425"/>
                <a:gridCol w="3657600"/>
                <a:gridCol w="1783715"/>
              </a:tblGrid>
              <a:tr h="832485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21级施工1班弱势学科提升计划表——11月18日开始试行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2934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姓名</a:t>
                      </a: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弱势学科</a:t>
                      </a: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半期考试分数</a:t>
                      </a: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目标分数</a:t>
                      </a: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结对监督人员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具体计划（本月计划补习的板块或章节，具体到每日要完成的自学题量）</a:t>
                      </a: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失败惩罚（未达成目标量三次视为失败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）</a:t>
                      </a: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5"/>
            </p:custDataLst>
          </p:nvPr>
        </p:nvGraphicFramePr>
        <p:xfrm>
          <a:off x="3964305" y="3027045"/>
          <a:ext cx="7280275" cy="447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890"/>
                <a:gridCol w="623570"/>
                <a:gridCol w="681990"/>
                <a:gridCol w="681355"/>
                <a:gridCol w="682625"/>
                <a:gridCol w="681990"/>
                <a:gridCol w="682625"/>
                <a:gridCol w="681990"/>
                <a:gridCol w="683260"/>
                <a:gridCol w="681990"/>
                <a:gridCol w="681990"/>
              </a:tblGrid>
              <a:tr h="302260">
                <a:tc gridSpan="11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学生：科目：成绩分析表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71780">
                <a:tc gridSpan="2"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考试名称</a:t>
                      </a:r>
                      <a:endParaRPr lang="en-US" altLang="en-US" sz="14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预测分数：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1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实际得分：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1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班级平均分：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1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年级排名：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060">
                <a:tc rowSpan="5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知</a:t>
                      </a:r>
                      <a:r>
                        <a:rPr lang="en-US" b="1" dirty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  </a:t>
                      </a:r>
                      <a:r>
                        <a:rPr lang="zh-CN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识 点 分 类</a:t>
                      </a:r>
                      <a:endParaRPr lang="en-US" altLang="en-US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26060"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752793" y="430530"/>
          <a:ext cx="10520680" cy="272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580"/>
                <a:gridCol w="704215"/>
                <a:gridCol w="703580"/>
                <a:gridCol w="537845"/>
                <a:gridCol w="586105"/>
                <a:gridCol w="586740"/>
                <a:gridCol w="586105"/>
                <a:gridCol w="586740"/>
                <a:gridCol w="586105"/>
                <a:gridCol w="586740"/>
                <a:gridCol w="586740"/>
                <a:gridCol w="703580"/>
                <a:gridCol w="716915"/>
                <a:gridCol w="586105"/>
                <a:gridCol w="586740"/>
                <a:gridCol w="586105"/>
                <a:gridCol w="586740"/>
              </a:tblGrid>
              <a:tr h="502285">
                <a:tc gridSpan="17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XX考试语文成绩分析表</a:t>
                      </a:r>
                      <a:endParaRPr lang="en-US" altLang="en-US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7531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预测分数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实际得分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语音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汉字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词语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句子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科技文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文言文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翻译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诗词鉴赏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默写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现代文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仿写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应用文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大作文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10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总分值：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34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21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平均分：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0322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曾方钰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019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曾泰玉</a:t>
                      </a:r>
                      <a:endParaRPr lang="zh-CN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4"/>
            </p:custDataLst>
          </p:nvPr>
        </p:nvGraphicFramePr>
        <p:xfrm>
          <a:off x="739864" y="3290026"/>
          <a:ext cx="10541635" cy="270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90"/>
                <a:gridCol w="1058545"/>
                <a:gridCol w="1061085"/>
                <a:gridCol w="1058545"/>
                <a:gridCol w="1054100"/>
                <a:gridCol w="1054735"/>
                <a:gridCol w="1054100"/>
                <a:gridCol w="1054100"/>
                <a:gridCol w="1054735"/>
                <a:gridCol w="1054100"/>
              </a:tblGrid>
              <a:tr h="642620">
                <a:tc gridSpan="10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入学考试英语成绩分析表</a:t>
                      </a:r>
                      <a:endParaRPr lang="zh-CN" altLang="en-US" sz="28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3754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1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预测分数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实际得分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单项选择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语言应用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阅读理解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补全对话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翻译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书面表达</a:t>
                      </a:r>
                      <a:endParaRPr lang="zh-CN" altLang="en-US" sz="14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660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总分值：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660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平均分：</a:t>
                      </a:r>
                      <a:endParaRPr lang="zh-CN" altLang="en-US" sz="1200" b="1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53.15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902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2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曾方钰</a:t>
                      </a:r>
                      <a:endParaRPr lang="zh-CN" altLang="en-US" sz="12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60.5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167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11040" y="1734185"/>
            <a:ext cx="3169920" cy="2221865"/>
            <a:chOff x="7369" y="2361"/>
            <a:chExt cx="4992" cy="3499"/>
          </a:xfrm>
        </p:grpSpPr>
        <p:sp>
          <p:nvSpPr>
            <p:cNvPr id="7" name="文本框 6"/>
            <p:cNvSpPr txBox="1"/>
            <p:nvPr/>
          </p:nvSpPr>
          <p:spPr>
            <a:xfrm>
              <a:off x="7369" y="4941"/>
              <a:ext cx="4992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作评价，树信心</a:t>
              </a:r>
              <a:endPara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505" y="2361"/>
              <a:ext cx="2720" cy="2276"/>
              <a:chOff x="6760" y="1946"/>
              <a:chExt cx="2720" cy="2276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789" y="1946"/>
                <a:ext cx="2662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800">
                    <a:solidFill>
                      <a:srgbClr val="DFD2B1"/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伍</a:t>
                </a:r>
                <a:endParaRPr lang="zh-CN" altLang="en-US" sz="8800">
                  <a:solidFill>
                    <a:srgbClr val="DFD2B1"/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76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948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4512310" y="484811"/>
            <a:ext cx="2672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一生一成长手册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17345" y="1215390"/>
            <a:ext cx="8359775" cy="49212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4512310" y="484811"/>
            <a:ext cx="3738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学生成长随时记录在册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4875" y="1404620"/>
            <a:ext cx="3732530" cy="4754880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4846955" y="2010410"/>
          <a:ext cx="6598920" cy="2837180"/>
        </p:xfrm>
        <a:graphic>
          <a:graphicData uri="http://schemas.openxmlformats.org/drawingml/2006/table">
            <a:tbl>
              <a:tblPr/>
              <a:tblGrid>
                <a:gridCol w="474345"/>
                <a:gridCol w="5544820"/>
                <a:gridCol w="579755"/>
              </a:tblGrid>
              <a:tr h="607060"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2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21级施工1班操行记录表 第（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 </a:t>
                      </a:r>
                      <a:r>
                        <a:rPr lang="zh-CN" sz="2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）学月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 </a:t>
                      </a:r>
                      <a:r>
                        <a:rPr lang="zh-CN" sz="2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第（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 </a:t>
                      </a:r>
                      <a:r>
                        <a:rPr lang="zh-CN" sz="22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)组</a:t>
                      </a:r>
                      <a:r>
                        <a:rPr lang="en-US" sz="14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——2023年春期</a:t>
                      </a:r>
                      <a:endParaRPr lang="en-US" altLang="en-US" sz="22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60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姓名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操行记录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1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总分</a:t>
                      </a:r>
                      <a:endParaRPr lang="en-US" altLang="en-US" sz="11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020"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02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8020"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35100" y="361950"/>
            <a:ext cx="9323070" cy="61048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1020445" y="2056130"/>
            <a:ext cx="3073400" cy="3073400"/>
          </a:xfrm>
          <a:prstGeom prst="ellipse">
            <a:avLst/>
          </a:prstGeom>
          <a:blipFill rotWithShape="1">
            <a:blip r:embed="rId3"/>
            <a:tile tx="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33875" y="1727200"/>
            <a:ext cx="7348855" cy="37312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0545" y="1429385"/>
            <a:ext cx="921385" cy="1618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4800">
                <a:solidFill>
                  <a:srgbClr val="DFD2B1"/>
                </a:solidFill>
                <a:latin typeface="华文行楷" panose="02010800040101010101" charset="-122"/>
                <a:ea typeface="华文行楷" panose="02010800040101010101" charset="-122"/>
              </a:rPr>
              <a:t>目录</a:t>
            </a:r>
            <a:endParaRPr lang="zh-CN" altLang="en-US" sz="4800">
              <a:solidFill>
                <a:srgbClr val="DFD2B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0985" y="2153920"/>
            <a:ext cx="551815" cy="2516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组团队，促秩序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12410" y="1235710"/>
            <a:ext cx="670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u="sng">
                <a:solidFill>
                  <a:srgbClr val="DFD2B1"/>
                </a:solidFill>
                <a:latin typeface="华文行楷" panose="02010800040101010101" charset="-122"/>
                <a:ea typeface="华文行楷" panose="02010800040101010101" charset="-122"/>
              </a:rPr>
              <a:t>壹</a:t>
            </a:r>
            <a:endParaRPr lang="zh-CN" altLang="en-US" sz="4000" u="sng">
              <a:solidFill>
                <a:srgbClr val="DFD2B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12560" y="2153920"/>
            <a:ext cx="551815" cy="22472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重细节，养习惯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83985" y="1235710"/>
            <a:ext cx="670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u="sng">
                <a:solidFill>
                  <a:srgbClr val="DFD2B1"/>
                </a:solidFill>
                <a:latin typeface="华文行楷" panose="02010800040101010101" charset="-122"/>
                <a:ea typeface="华文行楷" panose="02010800040101010101" charset="-122"/>
              </a:rPr>
              <a:t>贰</a:t>
            </a:r>
            <a:endParaRPr lang="zh-CN" altLang="en-US" sz="4000" u="sng">
              <a:solidFill>
                <a:srgbClr val="DFD2B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684135" y="2153920"/>
            <a:ext cx="551815" cy="22472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讲协作，造氛围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655560" y="1235710"/>
            <a:ext cx="670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u="sng">
                <a:solidFill>
                  <a:srgbClr val="DFD2B1"/>
                </a:solidFill>
                <a:latin typeface="华文行楷" panose="02010800040101010101" charset="-122"/>
                <a:ea typeface="华文行楷" panose="02010800040101010101" charset="-122"/>
              </a:rPr>
              <a:t>叁</a:t>
            </a:r>
            <a:endParaRPr lang="zh-CN" altLang="en-US" sz="4000" u="sng">
              <a:solidFill>
                <a:srgbClr val="DFD2B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855710" y="2153920"/>
            <a:ext cx="551815" cy="2247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定目标，教方法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8827135" y="1235710"/>
            <a:ext cx="670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u="sng">
                <a:solidFill>
                  <a:srgbClr val="DFD2B1"/>
                </a:solidFill>
                <a:latin typeface="华文行楷" panose="02010800040101010101" charset="-122"/>
                <a:ea typeface="华文行楷" panose="02010800040101010101" charset="-122"/>
              </a:rPr>
              <a:t>肆</a:t>
            </a:r>
            <a:endParaRPr lang="zh-CN" altLang="en-US" sz="4000" u="sng">
              <a:solidFill>
                <a:srgbClr val="DFD2B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946640" y="2153920"/>
            <a:ext cx="551815" cy="22472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作评价，树信心</a:t>
            </a:r>
            <a:endParaRPr lang="zh-CN" altLang="en-US" sz="24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918065" y="1235710"/>
            <a:ext cx="670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u="sng">
                <a:solidFill>
                  <a:srgbClr val="DFD2B1"/>
                </a:solidFill>
                <a:latin typeface="华文行楷" panose="02010800040101010101" charset="-122"/>
                <a:ea typeface="华文行楷" panose="02010800040101010101" charset="-122"/>
              </a:rPr>
              <a:t>伍</a:t>
            </a:r>
            <a:endParaRPr lang="zh-CN" altLang="en-US" sz="4000" u="sng">
              <a:solidFill>
                <a:srgbClr val="DFD2B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564573" y="1958340"/>
            <a:ext cx="5062220" cy="1795145"/>
            <a:chOff x="5578" y="3084"/>
            <a:chExt cx="7972" cy="2827"/>
          </a:xfrm>
        </p:grpSpPr>
        <p:sp>
          <p:nvSpPr>
            <p:cNvPr id="6" name="文本框 5"/>
            <p:cNvSpPr txBox="1"/>
            <p:nvPr/>
          </p:nvSpPr>
          <p:spPr>
            <a:xfrm>
              <a:off x="6542" y="3084"/>
              <a:ext cx="6048" cy="1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7200">
                  <a:gradFill>
                    <a:gsLst>
                      <a:gs pos="0">
                        <a:srgbClr val="DFD2B1"/>
                      </a:gs>
                      <a:gs pos="100000">
                        <a:srgbClr val="AF936F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atin typeface="华文行楷" panose="02010800040101010101" charset="-122"/>
                  <a:ea typeface="华文行楷" panose="02010800040101010101" charset="-122"/>
                </a:rPr>
                <a:t>感谢倾听</a:t>
              </a:r>
              <a:endParaRPr lang="zh-CN" altLang="en-US" sz="7200">
                <a:gradFill>
                  <a:gsLst>
                    <a:gs pos="0">
                      <a:srgbClr val="DFD2B1"/>
                    </a:gs>
                    <a:gs pos="100000">
                      <a:srgbClr val="AF936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 rot="0">
              <a:off x="5578" y="3631"/>
              <a:ext cx="7972" cy="794"/>
              <a:chOff x="4855" y="3631"/>
              <a:chExt cx="7972" cy="794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4855" y="3631"/>
                <a:ext cx="0" cy="794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2827" y="3631"/>
                <a:ext cx="0" cy="794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45          _3"/>
            <p:cNvSpPr txBox="1"/>
            <p:nvPr/>
          </p:nvSpPr>
          <p:spPr>
            <a:xfrm>
              <a:off x="5626" y="5050"/>
              <a:ext cx="7875" cy="861"/>
            </a:xfrm>
            <a:prstGeom prst="rect">
              <a:avLst/>
            </a:prstGeom>
            <a:noFill/>
          </p:spPr>
          <p:txBody>
            <a:bodyPr vert="horz" wrap="square" lIns="68564" tIns="34282" rIns="68564" bIns="34282" rtlCol="0" anchor="ctr">
              <a:spAutoFit/>
            </a:bodyPr>
            <a:lstStyle>
              <a:lvl1pPr marL="228600" indent="-22860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zh-CN" altLang="en-US" sz="1800" b="1" i="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lnSpc>
                  <a:spcPct val="130000"/>
                </a:lnSpc>
                <a:spcAft>
                  <a:spcPct val="0"/>
                </a:spcAft>
                <a:buNone/>
              </a:pPr>
              <a:r>
                <a:rPr lang="zh-CN" altLang="en-US" sz="2400" b="0" dirty="0" smtClean="0">
                  <a:solidFill>
                    <a:srgbClr val="DFD2B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还请各位同仁批评指正！</a:t>
              </a:r>
              <a:endParaRPr lang="zh-CN" altLang="en-US" sz="2400" b="0" dirty="0" smtClean="0">
                <a:solidFill>
                  <a:srgbClr val="DFD2B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11040" y="1734185"/>
            <a:ext cx="3169920" cy="2221865"/>
            <a:chOff x="7369" y="2361"/>
            <a:chExt cx="4992" cy="3499"/>
          </a:xfrm>
        </p:grpSpPr>
        <p:sp>
          <p:nvSpPr>
            <p:cNvPr id="7" name="文本框 6"/>
            <p:cNvSpPr txBox="1"/>
            <p:nvPr/>
          </p:nvSpPr>
          <p:spPr>
            <a:xfrm>
              <a:off x="7369" y="4941"/>
              <a:ext cx="4992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  <a:sym typeface="+mn-ea"/>
                </a:rPr>
                <a:t>组团队，促秩序</a:t>
              </a:r>
              <a:endPara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505" y="2361"/>
              <a:ext cx="2720" cy="2276"/>
              <a:chOff x="6760" y="1946"/>
              <a:chExt cx="2720" cy="2276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789" y="1946"/>
                <a:ext cx="2662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800">
                    <a:solidFill>
                      <a:srgbClr val="DFD2B1"/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壹</a:t>
                </a:r>
                <a:endParaRPr lang="zh-CN" altLang="en-US" sz="8800">
                  <a:solidFill>
                    <a:srgbClr val="DFD2B1"/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76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948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06212" y="1886959"/>
            <a:ext cx="3651913" cy="3651913"/>
          </a:xfrm>
          <a:prstGeom prst="rect">
            <a:avLst/>
          </a:prstGeom>
        </p:spPr>
      </p:pic>
      <p:sp>
        <p:nvSpPr>
          <p:cNvPr id="30" name="文本框 10"/>
          <p:cNvSpPr txBox="1"/>
          <p:nvPr/>
        </p:nvSpPr>
        <p:spPr>
          <a:xfrm>
            <a:off x="9553914" y="2297767"/>
            <a:ext cx="828675" cy="2710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班委团队</a:t>
            </a:r>
            <a:endParaRPr lang="zh-CN" altLang="en-US" sz="2800" b="1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7143750" y="362256"/>
            <a:ext cx="46609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组建班级团队</a:t>
            </a:r>
            <a:r>
              <a:rPr lang="en-US" altLang="zh-CN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  </a:t>
            </a:r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建立学习秩序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476250" y="979170"/>
          <a:ext cx="7529830" cy="5517515"/>
        </p:xfrm>
        <a:graphic>
          <a:graphicData uri="http://schemas.openxmlformats.org/drawingml/2006/table">
            <a:tbl>
              <a:tblPr/>
              <a:tblGrid>
                <a:gridCol w="469900"/>
                <a:gridCol w="1362710"/>
                <a:gridCol w="4358005"/>
                <a:gridCol w="1339215"/>
              </a:tblGrid>
              <a:tr h="40894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 u="sng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             </a:t>
                      </a:r>
                      <a:r>
                        <a:rPr lang="en-US" sz="12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班、团干部（管理员）安排表</a:t>
                      </a:r>
                      <a:endParaRPr lang="en-US" altLang="en-US" sz="1200" b="1" u="sng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797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序号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职务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工作内容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负责人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班长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管理班级一切大小事务，直接向班主任汇报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学习委员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带头管理早自习读书、安排晚自习学习任务、填写教学日志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纪律委员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管理班级随时随地的纪律、清查人数、负责填写点名册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生活委员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负责收取活动费、安排落实班级饮用水、购买班级用品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财产委员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登记清理班级财产、管理活动费、领取粉笔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6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劳动委员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安排教室公区卫生、参与检查卫生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团支书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统管团支部大小事情、组织开展团支部会议、组织主题班会、团员团籍管理转接、入团注册、收取团费、班级文化宣传、组织办黑板报、手操报、安排写收播音稿件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9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273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文艺委员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负责课前组织唱歌、周末安排教唱新歌、开展文艺活动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安全委员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每天填写安全日志、填写体温登记表、督查报告教室、寝室安全隐患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13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资助委员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组织开展资助每月的指纹签到、资助表等相关工作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5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14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黑板管理员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负责擦黑板，每节课前保持干净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3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讲台管理员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随时保持讲台上下内外的整洁、玻板下的物品摆放整齐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16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电灯电扇管理员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做到人走关灯关电，督促大家节约用电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35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17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电视管理员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管理电视的播放和关闭时间、控制观看的节目内容、保护电视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233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投影仪管理员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管理投影仪的使用与关闭，协助老师连接手提电脑、电脑打字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19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上下课口令员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每节课的上下课“起立”、“坐下”“老师好”“老师再见”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信息张贴管理员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张贴所有部门开会、班级重要信息、保证随时张贴牢固美观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3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21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小黑板书写员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每天书写教室外小黑板内容、字迹工整正确、注意仔细更新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033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7160260" y="884226"/>
            <a:ext cx="23164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学习团队培养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pic>
        <p:nvPicPr>
          <p:cNvPr id="7" name="图片 6" descr="0dbfa339f1406c94d7a837f2211140d02f0655277a061-bVkzK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2184400"/>
            <a:ext cx="3467100" cy="3467100"/>
          </a:xfrm>
          <a:prstGeom prst="rect">
            <a:avLst/>
          </a:prstGeom>
        </p:spPr>
      </p:pic>
      <p:sp>
        <p:nvSpPr>
          <p:cNvPr id="4" name="矩形 1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7350" y="362256"/>
            <a:ext cx="46609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组建班级团队</a:t>
            </a:r>
            <a:r>
              <a:rPr lang="en-US" altLang="zh-CN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  </a:t>
            </a:r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建立学习秩序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graphicFrame>
        <p:nvGraphicFramePr>
          <p:cNvPr id="10" name="图示 9"/>
          <p:cNvGraphicFramePr/>
          <p:nvPr/>
        </p:nvGraphicFramePr>
        <p:xfrm>
          <a:off x="6111875" y="1844675"/>
          <a:ext cx="4535170" cy="3806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11040" y="1734185"/>
            <a:ext cx="3169920" cy="2221865"/>
            <a:chOff x="7369" y="2361"/>
            <a:chExt cx="4992" cy="3499"/>
          </a:xfrm>
        </p:grpSpPr>
        <p:sp>
          <p:nvSpPr>
            <p:cNvPr id="7" name="文本框 6"/>
            <p:cNvSpPr txBox="1"/>
            <p:nvPr/>
          </p:nvSpPr>
          <p:spPr>
            <a:xfrm>
              <a:off x="7369" y="4941"/>
              <a:ext cx="4992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重细节，养习惯</a:t>
              </a:r>
              <a:endPara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505" y="2361"/>
              <a:ext cx="2720" cy="2276"/>
              <a:chOff x="6760" y="1946"/>
              <a:chExt cx="2720" cy="2276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789" y="1946"/>
                <a:ext cx="2662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800">
                    <a:solidFill>
                      <a:srgbClr val="DFD2B1"/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贰</a:t>
                </a:r>
                <a:endParaRPr lang="zh-CN" altLang="en-US" sz="8800">
                  <a:solidFill>
                    <a:srgbClr val="DFD2B1"/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76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948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4582160" y="842951"/>
            <a:ext cx="30276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输入你的标题描述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70482" y="2100098"/>
            <a:ext cx="2001678" cy="2001678"/>
            <a:chOff x="1770482" y="1633178"/>
            <a:chExt cx="2001678" cy="2001678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770482" y="1633178"/>
              <a:ext cx="2001678" cy="2001678"/>
            </a:xfrm>
            <a:prstGeom prst="rect">
              <a:avLst/>
            </a:prstGeom>
          </p:spPr>
        </p:pic>
        <p:sp>
          <p:nvSpPr>
            <p:cNvPr id="43" name="椭圆 42"/>
            <p:cNvSpPr/>
            <p:nvPr/>
          </p:nvSpPr>
          <p:spPr>
            <a:xfrm>
              <a:off x="1827922" y="1690618"/>
              <a:ext cx="1886798" cy="1886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  <p:sp>
          <p:nvSpPr>
            <p:cNvPr id="44" name="文本框 15"/>
            <p:cNvSpPr txBox="1"/>
            <p:nvPr/>
          </p:nvSpPr>
          <p:spPr>
            <a:xfrm>
              <a:off x="2401989" y="2126186"/>
              <a:ext cx="7386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</a:rPr>
                <a:t>壹</a:t>
              </a:r>
              <a:endParaRPr kumimoji="0" lang="zh-CN" alt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900494" y="1893580"/>
            <a:ext cx="2414715" cy="2414715"/>
            <a:chOff x="4900494" y="1426660"/>
            <a:chExt cx="2414715" cy="2414715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900494" y="1426660"/>
              <a:ext cx="2414715" cy="2414715"/>
            </a:xfrm>
            <a:prstGeom prst="rect">
              <a:avLst/>
            </a:prstGeom>
          </p:spPr>
        </p:pic>
        <p:sp>
          <p:nvSpPr>
            <p:cNvPr id="47" name="椭圆 46"/>
            <p:cNvSpPr/>
            <p:nvPr/>
          </p:nvSpPr>
          <p:spPr>
            <a:xfrm>
              <a:off x="4957935" y="1495952"/>
              <a:ext cx="2276130" cy="2276130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endParaRPr>
            </a:p>
          </p:txBody>
        </p:sp>
        <p:sp>
          <p:nvSpPr>
            <p:cNvPr id="48" name="文本框 16"/>
            <p:cNvSpPr txBox="1"/>
            <p:nvPr/>
          </p:nvSpPr>
          <p:spPr>
            <a:xfrm>
              <a:off x="5738519" y="2080019"/>
              <a:ext cx="7386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6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</a:rPr>
                <a:t>贰</a:t>
              </a:r>
              <a:endParaRPr kumimoji="0" lang="zh-CN" alt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443543" y="2100098"/>
            <a:ext cx="2001678" cy="2001678"/>
            <a:chOff x="8443543" y="1633178"/>
            <a:chExt cx="2001678" cy="2001678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8443543" y="1633178"/>
              <a:ext cx="2001678" cy="2001678"/>
            </a:xfrm>
            <a:prstGeom prst="rect">
              <a:avLst/>
            </a:prstGeom>
          </p:spPr>
        </p:pic>
        <p:grpSp>
          <p:nvGrpSpPr>
            <p:cNvPr id="51" name="组合 50"/>
            <p:cNvGrpSpPr/>
            <p:nvPr/>
          </p:nvGrpSpPr>
          <p:grpSpPr>
            <a:xfrm>
              <a:off x="8500983" y="1690618"/>
              <a:ext cx="1886798" cy="1886798"/>
              <a:chOff x="8500983" y="1690618"/>
              <a:chExt cx="1886798" cy="1886798"/>
            </a:xfrm>
          </p:grpSpPr>
          <p:sp>
            <p:nvSpPr>
              <p:cNvPr id="52" name="椭圆 51"/>
              <p:cNvSpPr/>
              <p:nvPr/>
            </p:nvSpPr>
            <p:spPr>
              <a:xfrm>
                <a:off x="8500983" y="1690618"/>
                <a:ext cx="1886798" cy="1886798"/>
              </a:xfrm>
              <a:prstGeom prst="ellipse">
                <a:avLst/>
              </a:prstGeom>
              <a:solidFill>
                <a:srgbClr val="FFFFFF">
                  <a:alpha val="50196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  <a:cs typeface="+mn-cs"/>
                </a:endParaRPr>
              </a:p>
            </p:txBody>
          </p:sp>
          <p:sp>
            <p:nvSpPr>
              <p:cNvPr id="53" name="文本框 17"/>
              <p:cNvSpPr txBox="1"/>
              <p:nvPr/>
            </p:nvSpPr>
            <p:spPr>
              <a:xfrm>
                <a:off x="9075050" y="2126186"/>
                <a:ext cx="73866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6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华文行楷" panose="02010800040101010101" charset="-122"/>
                    <a:ea typeface="华文行楷" panose="02010800040101010101" charset="-122"/>
                  </a:rPr>
                  <a:t>叁</a:t>
                </a:r>
                <a:endParaRPr kumimoji="0" lang="zh-CN" altLang="en-US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</p:grpSp>
      </p:grpSp>
      <p:sp>
        <p:nvSpPr>
          <p:cNvPr id="54" name="文本框 18"/>
          <p:cNvSpPr txBox="1"/>
          <p:nvPr/>
        </p:nvSpPr>
        <p:spPr>
          <a:xfrm>
            <a:off x="1643675" y="4436801"/>
            <a:ext cx="225529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强化“1053”的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时间观念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文本框 18"/>
          <p:cNvSpPr txBox="1"/>
          <p:nvPr/>
        </p:nvSpPr>
        <p:spPr>
          <a:xfrm>
            <a:off x="4980600" y="4437436"/>
            <a:ext cx="225529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开展“六个一”的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学习活动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" name="文本框 18"/>
          <p:cNvSpPr txBox="1"/>
          <p:nvPr/>
        </p:nvSpPr>
        <p:spPr>
          <a:xfrm>
            <a:off x="8317525" y="4437436"/>
            <a:ext cx="225529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重视细节管理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rPr>
              <a:t>养成良好习惯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511040" y="1734185"/>
            <a:ext cx="3169920" cy="2221865"/>
            <a:chOff x="7369" y="2361"/>
            <a:chExt cx="4992" cy="3499"/>
          </a:xfrm>
        </p:grpSpPr>
        <p:sp>
          <p:nvSpPr>
            <p:cNvPr id="7" name="文本框 6"/>
            <p:cNvSpPr txBox="1"/>
            <p:nvPr/>
          </p:nvSpPr>
          <p:spPr>
            <a:xfrm>
              <a:off x="7369" y="4941"/>
              <a:ext cx="4992" cy="91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行楷" panose="02010800040101010101" charset="-122"/>
                  <a:ea typeface="华文行楷" panose="02010800040101010101" charset="-122"/>
                </a:rPr>
                <a:t>讲协作，造氛围</a:t>
              </a:r>
              <a:endParaRPr lang="zh-CN" altLang="en-US" sz="32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505" y="2361"/>
              <a:ext cx="2720" cy="2276"/>
              <a:chOff x="6760" y="1946"/>
              <a:chExt cx="2720" cy="2276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6789" y="1946"/>
                <a:ext cx="2662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8800">
                    <a:solidFill>
                      <a:srgbClr val="DFD2B1"/>
                    </a:solidFill>
                    <a:latin typeface="华文行楷" panose="02010800040101010101" charset="-122"/>
                    <a:ea typeface="华文行楷" panose="02010800040101010101" charset="-122"/>
                  </a:rPr>
                  <a:t>叁</a:t>
                </a:r>
                <a:endParaRPr lang="zh-CN" altLang="en-US" sz="8800">
                  <a:solidFill>
                    <a:srgbClr val="DFD2B1"/>
                  </a:solidFill>
                  <a:latin typeface="华文行楷" panose="02010800040101010101" charset="-122"/>
                  <a:ea typeface="华文行楷" panose="02010800040101010101" charset="-122"/>
                </a:endParaRPr>
              </a:p>
            </p:txBody>
          </p:sp>
          <p:cxnSp>
            <p:nvCxnSpPr>
              <p:cNvPr id="8" name="直接连接符 7"/>
              <p:cNvCxnSpPr/>
              <p:nvPr/>
            </p:nvCxnSpPr>
            <p:spPr>
              <a:xfrm>
                <a:off x="676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>
                <a:off x="9480" y="2404"/>
                <a:ext cx="0" cy="1361"/>
              </a:xfrm>
              <a:prstGeom prst="line">
                <a:avLst/>
              </a:prstGeom>
              <a:ln>
                <a:solidFill>
                  <a:srgbClr val="DFD2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668" y="361950"/>
            <a:ext cx="11416665" cy="61341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11"/>
          <p:cNvSpPr>
            <a:spLocks noChangeArrowheads="1"/>
          </p:cNvSpPr>
          <p:nvPr/>
        </p:nvSpPr>
        <p:spPr bwMode="auto">
          <a:xfrm>
            <a:off x="4582160" y="842951"/>
            <a:ext cx="2672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sz="2800" dirty="0">
                <a:solidFill>
                  <a:srgbClr val="404040"/>
                </a:solidFill>
                <a:latin typeface="华文行楷" panose="02010800040101010101" charset="-122"/>
                <a:ea typeface="华文行楷" panose="02010800040101010101" charset="-122"/>
                <a:sym typeface="迷你简剪纸"/>
              </a:rPr>
              <a:t>讲协作，造氛围</a:t>
            </a:r>
            <a:endParaRPr lang="zh-CN" altLang="en-US" sz="2800" dirty="0">
              <a:solidFill>
                <a:srgbClr val="404040"/>
              </a:solidFill>
              <a:latin typeface="华文行楷" panose="02010800040101010101" charset="-122"/>
              <a:ea typeface="华文行楷" panose="02010800040101010101" charset="-122"/>
              <a:sym typeface="迷你简剪纸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34444" y="2081530"/>
            <a:ext cx="9723434" cy="3297527"/>
            <a:chOff x="1682" y="3278"/>
            <a:chExt cx="15312" cy="5193"/>
          </a:xfrm>
        </p:grpSpPr>
        <p:sp>
          <p:nvSpPr>
            <p:cNvPr id="38" name="文本框 17"/>
            <p:cNvSpPr txBox="1"/>
            <p:nvPr/>
          </p:nvSpPr>
          <p:spPr>
            <a:xfrm>
              <a:off x="3475" y="4801"/>
              <a:ext cx="2032" cy="35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 sz="3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rPr>
                <a:t>帮教结对</a:t>
              </a:r>
              <a:endParaRPr lang="zh-CN" alt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682" y="4636"/>
              <a:ext cx="4963" cy="3835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endParaRPr>
            </a:p>
          </p:txBody>
        </p:sp>
        <p:sp>
          <p:nvSpPr>
            <p:cNvPr id="3" name="文本框 21"/>
            <p:cNvSpPr txBox="1"/>
            <p:nvPr/>
          </p:nvSpPr>
          <p:spPr>
            <a:xfrm>
              <a:off x="12072" y="4801"/>
              <a:ext cx="2032" cy="35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 sz="36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华文行楷" panose="02010800040101010101" charset="-122"/>
                  <a:ea typeface="华文行楷" panose="02010800040101010101" charset="-122"/>
                </a:rPr>
                <a:t>秘密帮扶</a:t>
              </a:r>
              <a:endParaRPr lang="zh-CN" altLang="en-US" sz="3600" dirty="0">
                <a:solidFill>
                  <a:prstClr val="black">
                    <a:lumMod val="50000"/>
                    <a:lumOff val="50000"/>
                  </a:prstClr>
                </a:solidFill>
                <a:latin typeface="华文行楷" panose="02010800040101010101" charset="-122"/>
                <a:ea typeface="华文行楷" panose="02010800040101010101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0279" y="4636"/>
              <a:ext cx="4963" cy="3835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49号-逍遥行书" panose="00000500000000000000" pitchFamily="2" charset="-122"/>
                <a:ea typeface="字魂49号-逍遥行书" panose="00000500000000000000" pitchFamily="2" charset="-122"/>
                <a:cs typeface="+mn-cs"/>
              </a:endParaRPr>
            </a:p>
          </p:txBody>
        </p:sp>
        <p:pic>
          <p:nvPicPr>
            <p:cNvPr id="4" name="图片 3" descr="62a8896e8c51a39a593c9157e4ddcc968603f0d818dc4-SgqMN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40000">
              <a:off x="5235" y="3278"/>
              <a:ext cx="3199" cy="1952"/>
            </a:xfrm>
            <a:prstGeom prst="rect">
              <a:avLst/>
            </a:prstGeom>
          </p:spPr>
        </p:pic>
        <p:pic>
          <p:nvPicPr>
            <p:cNvPr id="5" name="图片 4" descr="62a8896e8c51a39a593c9157e4ddcc968603f0d818dc4-SgqMN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40000">
              <a:off x="13795" y="3278"/>
              <a:ext cx="3199" cy="195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7.xml><?xml version="1.0" encoding="utf-8"?>
<p:tagLst xmlns:p="http://schemas.openxmlformats.org/presentationml/2006/main">
  <p:tag name="KSO_WM_UNIT_PLACING_PICTURE_USER_VIEWPORT" val="{&quot;height&quot;:9660,&quot;width&quot;:17979}"/>
</p:tagLst>
</file>

<file path=ppt/tags/tag68.xml><?xml version="1.0" encoding="utf-8"?>
<p:tagLst xmlns:p="http://schemas.openxmlformats.org/presentationml/2006/main">
  <p:tag name="KSO_WM_UNIT_TABLE_BEAUTIFY" val="smartTable{9155c287-0565-46cd-bcc1-d6b9b9af555a}"/>
  <p:tag name="TABLE_ENDDRAG_ORIGIN_RECT" val="592*434"/>
  <p:tag name="TABLE_ENDDRAG_RECT" val="37*77*592*434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9.xml><?xml version="1.0" encoding="utf-8"?>
<p:tagLst xmlns:p="http://schemas.openxmlformats.org/presentationml/2006/main">
  <p:tag name="KSO_WM_UNIT_TABLE_BEAUTIFY" val="smartTable{abf0e7aa-3473-4f49-aa63-2a4aa1521de2}"/>
  <p:tag name="TABLE_ENDDRAG_ORIGIN_RECT" val="820*167"/>
  <p:tag name="TABLE_ENDDRAG_RECT" val="62*65*820*167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ABLE_BEAUTIFY" val="smartTable{7def494b-e273-468b-98e2-37569159d11b}"/>
  <p:tag name="TABLE_ENDDRAG_ORIGIN_RECT" val="573*273"/>
  <p:tag name="TABLE_ENDDRAG_RECT" val="117*250*573*273"/>
  <p:tag name="KSO_WM_BEAUTIFY_FLAG" val=""/>
</p:tagLst>
</file>

<file path=ppt/tags/tag8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2.xml><?xml version="1.0" encoding="utf-8"?>
<p:tagLst xmlns:p="http://schemas.openxmlformats.org/presentationml/2006/main">
  <p:tag name="KSO_WM_UNIT_TABLE_BEAUTIFY" val="smartTable{536564d0-51f4-4026-bf5b-3dc36f981a8e}"/>
  <p:tag name="TABLE_ENDDRAG_ORIGIN_RECT" val="828*214"/>
  <p:tag name="TABLE_ENDDRAG_RECT" val="59*33*828*214"/>
  <p:tag name="KSO_WM_BEAUTIFY_FLAG" val=""/>
</p:tagLst>
</file>

<file path=ppt/tags/tag83.xml><?xml version="1.0" encoding="utf-8"?>
<p:tagLst xmlns:p="http://schemas.openxmlformats.org/presentationml/2006/main">
  <p:tag name="KSO_WM_UNIT_TABLE_BEAUTIFY" val="smartTable{262290c2-aa6f-4047-944f-f42edd1dd635}"/>
  <p:tag name="TABLE_ENDDRAG_ORIGIN_RECT" val="830*212"/>
  <p:tag name="TABLE_ENDDRAG_RECT" val="57*258*830*212"/>
  <p:tag name="KSO_WM_BEAUTIFY_FLAG" val=""/>
</p:tagLst>
</file>

<file path=ppt/tags/tag8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TABLE_BEAUTIFY" val="smartTable{5874459b-a3f1-433d-b1fa-72b471f4024d}"/>
  <p:tag name="TABLE_ENDDRAG_ORIGIN_RECT" val="519*194"/>
  <p:tag name="TABLE_ENDDRAG_RECT" val="135*206*519*19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6.xml><?xml version="1.0" encoding="utf-8"?>
<p:tagLst xmlns:p="http://schemas.openxmlformats.org/presentationml/2006/main">
  <p:tag name="COMMONDATA" val="eyJjb3VudCI6NDEsImhkaWQiOiIyOTFiMmQ1ZTY2N2U1OGZhMGJhNjE5YmM2ZWM5ZGE1OSIsInVzZXJDb3VudCI6MX0="/>
  <p:tag name="KSO_WPP_MARK_KEY" val="b519c2e7-cac2-4864-a827-de1e2e90282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2274</Words>
  <Application>WPS 演示</Application>
  <PresentationFormat>宽屏</PresentationFormat>
  <Paragraphs>503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华文行楷</vt:lpstr>
      <vt:lpstr>迷你简剪纸</vt:lpstr>
      <vt:lpstr>Segoe Print</vt:lpstr>
      <vt:lpstr>字魂49号-逍遥行书</vt:lpstr>
      <vt:lpstr>等线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左。执。</cp:lastModifiedBy>
  <cp:revision>52</cp:revision>
  <dcterms:created xsi:type="dcterms:W3CDTF">2020-07-04T14:34:00Z</dcterms:created>
  <dcterms:modified xsi:type="dcterms:W3CDTF">2023-06-15T07:33:14Z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1A20162A686347F1A41218C674D8661D_11</vt:lpwstr>
  </property>
  <property fmtid="{D5CDD505-2E9C-101B-9397-08002B2CF9AE}" pid="4" name="KSOTemplateUUID">
    <vt:lpwstr>v1.0_mb_ORfdMLM7CN172I9jPQkXnw==</vt:lpwstr>
  </property>
</Properties>
</file>