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1"/>
  </p:notesMasterIdLst>
  <p:sldIdLst>
    <p:sldId id="547" r:id="rId3"/>
    <p:sldId id="525" r:id="rId4"/>
    <p:sldId id="571" r:id="rId5"/>
    <p:sldId id="526" r:id="rId6"/>
    <p:sldId id="527" r:id="rId7"/>
    <p:sldId id="528" r:id="rId8"/>
    <p:sldId id="529" r:id="rId9"/>
    <p:sldId id="530" r:id="rId10"/>
    <p:sldId id="531" r:id="rId11"/>
    <p:sldId id="533" r:id="rId12"/>
    <p:sldId id="536" r:id="rId13"/>
    <p:sldId id="537" r:id="rId14"/>
    <p:sldId id="539" r:id="rId15"/>
    <p:sldId id="541" r:id="rId16"/>
    <p:sldId id="572" r:id="rId17"/>
    <p:sldId id="573" r:id="rId18"/>
    <p:sldId id="580" r:id="rId19"/>
    <p:sldId id="581" r:id="rId20"/>
    <p:sldId id="582" r:id="rId21"/>
    <p:sldId id="583" r:id="rId22"/>
    <p:sldId id="584" r:id="rId23"/>
    <p:sldId id="599" r:id="rId24"/>
    <p:sldId id="585" r:id="rId25"/>
    <p:sldId id="574" r:id="rId26"/>
    <p:sldId id="575" r:id="rId27"/>
    <p:sldId id="577" r:id="rId28"/>
    <p:sldId id="578" r:id="rId29"/>
    <p:sldId id="579" r:id="rId30"/>
    <p:sldId id="586" r:id="rId32"/>
    <p:sldId id="598" r:id="rId33"/>
    <p:sldId id="550" r:id="rId34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58F3FD"/>
    <a:srgbClr val="35BEDE"/>
    <a:srgbClr val="A0E7FB"/>
    <a:srgbClr val="FCBD33"/>
    <a:srgbClr val="FF5F00"/>
    <a:srgbClr val="149AB0"/>
    <a:srgbClr val="0C606E"/>
    <a:srgbClr val="28CAE6"/>
    <a:srgbClr val="10B0AC"/>
    <a:srgbClr val="085A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94700" autoAdjust="0"/>
  </p:normalViewPr>
  <p:slideViewPr>
    <p:cSldViewPr showGuides="1">
      <p:cViewPr>
        <p:scale>
          <a:sx n="78" d="100"/>
          <a:sy n="78" d="100"/>
        </p:scale>
        <p:origin x="1818" y="12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/>
          <p:nvPr>
            <p:ph type="sldNum" sz="quarter" idx="2"/>
          </p:nvPr>
        </p:nvSpPr>
        <p:spPr/>
        <p:txBody>
          <a:bodyPr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  <p:sp>
        <p:nvSpPr>
          <p:cNvPr id="141314" name="幻灯片图像占位符 141313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41315" name="文本占位符 14131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r>
              <a:rPr lang="zh-CN" altLang="en-US" dirty="0"/>
              <a:t>本资料来自于资源最齐全的２１世纪教育网</a:t>
            </a:r>
            <a:r>
              <a:rPr lang="en-US" altLang="zh-CN" dirty="0"/>
              <a:t>www.21cnjy.com</a:t>
            </a:r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628650" y="370536"/>
            <a:ext cx="1504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1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学风建设</a:t>
            </a:r>
            <a:endParaRPr lang="zh-CN" altLang="en-US" sz="2100" b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" y="361950"/>
            <a:ext cx="424084" cy="424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8900-0C32-439E-946F-FC4DE14A9C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A5AD-62BA-4193-820E-6FB12837D0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0" y="188595"/>
            <a:ext cx="9144635" cy="4720590"/>
          </a:xfrm>
          <a:prstGeom prst="rect">
            <a:avLst/>
          </a:prstGeom>
          <a:solidFill>
            <a:schemeClr val="bg1"/>
          </a:solidFill>
          <a:ln>
            <a:solidFill>
              <a:srgbClr val="2798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0" y="2927646"/>
            <a:ext cx="9143999" cy="2215854"/>
            <a:chOff x="0" y="3903528"/>
            <a:chExt cx="12191999" cy="295447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5" t="55313" r="14280" b="17623"/>
            <a:stretch>
              <a:fillRect/>
            </a:stretch>
          </p:blipFill>
          <p:spPr>
            <a:xfrm flipH="1">
              <a:off x="3193275" y="5878286"/>
              <a:ext cx="3674872" cy="979714"/>
            </a:xfrm>
            <a:custGeom>
              <a:avLst/>
              <a:gdLst>
                <a:gd name="connsiteX0" fmla="*/ 3434627 w 3674872"/>
                <a:gd name="connsiteY0" fmla="*/ 0 h 979714"/>
                <a:gd name="connsiteX1" fmla="*/ 3462 w 3674872"/>
                <a:gd name="connsiteY1" fmla="*/ 0 h 979714"/>
                <a:gd name="connsiteX2" fmla="*/ 3462 w 3674872"/>
                <a:gd name="connsiteY2" fmla="*/ 812800 h 979714"/>
                <a:gd name="connsiteX3" fmla="*/ 0 w 3674872"/>
                <a:gd name="connsiteY3" fmla="*/ 812800 h 979714"/>
                <a:gd name="connsiteX4" fmla="*/ 48051 w 3674872"/>
                <a:gd name="connsiteY4" fmla="*/ 979714 h 979714"/>
                <a:gd name="connsiteX5" fmla="*/ 3674872 w 3674872"/>
                <a:gd name="connsiteY5" fmla="*/ 979714 h 979714"/>
                <a:gd name="connsiteX6" fmla="*/ 3204832 w 3674872"/>
                <a:gd name="connsiteY6" fmla="*/ 712777 h 979714"/>
                <a:gd name="connsiteX7" fmla="*/ 3319132 w 3674872"/>
                <a:gd name="connsiteY7" fmla="*/ 503227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4872" h="979714">
                  <a:moveTo>
                    <a:pt x="3434627" y="0"/>
                  </a:moveTo>
                  <a:lnTo>
                    <a:pt x="3462" y="0"/>
                  </a:lnTo>
                  <a:lnTo>
                    <a:pt x="3462" y="812800"/>
                  </a:lnTo>
                  <a:lnTo>
                    <a:pt x="0" y="812800"/>
                  </a:lnTo>
                  <a:lnTo>
                    <a:pt x="48051" y="979714"/>
                  </a:lnTo>
                  <a:lnTo>
                    <a:pt x="3674872" y="979714"/>
                  </a:lnTo>
                  <a:lnTo>
                    <a:pt x="3204832" y="712777"/>
                  </a:lnTo>
                  <a:lnTo>
                    <a:pt x="3319132" y="503227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6937828" y="3903528"/>
              <a:ext cx="5254171" cy="2954472"/>
            </a:xfrm>
            <a:custGeom>
              <a:avLst/>
              <a:gdLst>
                <a:gd name="connsiteX0" fmla="*/ 4352046 w 6437612"/>
                <a:gd name="connsiteY0" fmla="*/ 0 h 3619933"/>
                <a:gd name="connsiteX1" fmla="*/ 0 w 6437612"/>
                <a:gd name="connsiteY1" fmla="*/ 0 h 3619933"/>
                <a:gd name="connsiteX2" fmla="*/ 0 w 6437612"/>
                <a:gd name="connsiteY2" fmla="*/ 3619933 h 3619933"/>
                <a:gd name="connsiteX3" fmla="*/ 6437612 w 6437612"/>
                <a:gd name="connsiteY3" fmla="*/ 3619933 h 3619933"/>
                <a:gd name="connsiteX4" fmla="*/ 6437612 w 6437612"/>
                <a:gd name="connsiteY4" fmla="*/ 3504079 h 3619933"/>
                <a:gd name="connsiteX5" fmla="*/ 5048250 w 6437612"/>
                <a:gd name="connsiteY5" fmla="*/ 2715058 h 3619933"/>
                <a:gd name="connsiteX6" fmla="*/ 5162550 w 6437612"/>
                <a:gd name="connsiteY6" fmla="*/ 2505508 h 3619933"/>
                <a:gd name="connsiteX7" fmla="*/ 5295900 w 6437612"/>
                <a:gd name="connsiteY7" fmla="*/ 1924483 h 3619933"/>
                <a:gd name="connsiteX8" fmla="*/ 4352046 w 6437612"/>
                <a:gd name="connsiteY8" fmla="*/ 0 h 361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7612" h="3619933">
                  <a:moveTo>
                    <a:pt x="4352046" y="0"/>
                  </a:moveTo>
                  <a:lnTo>
                    <a:pt x="0" y="0"/>
                  </a:lnTo>
                  <a:lnTo>
                    <a:pt x="0" y="3619933"/>
                  </a:lnTo>
                  <a:lnTo>
                    <a:pt x="6437612" y="3619933"/>
                  </a:lnTo>
                  <a:lnTo>
                    <a:pt x="6437612" y="3504079"/>
                  </a:lnTo>
                  <a:lnTo>
                    <a:pt x="5048250" y="2715058"/>
                  </a:lnTo>
                  <a:lnTo>
                    <a:pt x="5162550" y="2505508"/>
                  </a:lnTo>
                  <a:lnTo>
                    <a:pt x="5295900" y="1924483"/>
                  </a:lnTo>
                  <a:lnTo>
                    <a:pt x="4352046" y="0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4"/>
            <a:stretch>
              <a:fillRect/>
            </a:stretch>
          </p:blipFill>
          <p:spPr>
            <a:xfrm>
              <a:off x="0" y="4513944"/>
              <a:ext cx="3007476" cy="2344056"/>
            </a:xfrm>
            <a:custGeom>
              <a:avLst/>
              <a:gdLst>
                <a:gd name="connsiteX0" fmla="*/ 0 w 3007476"/>
                <a:gd name="connsiteY0" fmla="*/ 0 h 2344056"/>
                <a:gd name="connsiteX1" fmla="*/ 1656986 w 3007476"/>
                <a:gd name="connsiteY1" fmla="*/ 0 h 2344056"/>
                <a:gd name="connsiteX2" fmla="*/ 2268171 w 3007476"/>
                <a:gd name="connsiteY2" fmla="*/ 1246182 h 2344056"/>
                <a:gd name="connsiteX3" fmla="*/ 2181821 w 3007476"/>
                <a:gd name="connsiteY3" fmla="*/ 1622420 h 2344056"/>
                <a:gd name="connsiteX4" fmla="*/ 2107807 w 3007476"/>
                <a:gd name="connsiteY4" fmla="*/ 1758112 h 2344056"/>
                <a:gd name="connsiteX5" fmla="*/ 3007476 w 3007476"/>
                <a:gd name="connsiteY5" fmla="*/ 2269036 h 2344056"/>
                <a:gd name="connsiteX6" fmla="*/ 3007476 w 3007476"/>
                <a:gd name="connsiteY6" fmla="*/ 2344056 h 2344056"/>
                <a:gd name="connsiteX7" fmla="*/ 0 w 3007476"/>
                <a:gd name="connsiteY7" fmla="*/ 2344056 h 23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7476" h="2344056">
                  <a:moveTo>
                    <a:pt x="0" y="0"/>
                  </a:moveTo>
                  <a:lnTo>
                    <a:pt x="1656986" y="0"/>
                  </a:lnTo>
                  <a:lnTo>
                    <a:pt x="2268171" y="1246182"/>
                  </a:lnTo>
                  <a:lnTo>
                    <a:pt x="2181821" y="1622420"/>
                  </a:lnTo>
                  <a:lnTo>
                    <a:pt x="2107807" y="1758112"/>
                  </a:lnTo>
                  <a:lnTo>
                    <a:pt x="3007476" y="2269036"/>
                  </a:lnTo>
                  <a:lnTo>
                    <a:pt x="3007476" y="2344056"/>
                  </a:lnTo>
                  <a:lnTo>
                    <a:pt x="0" y="2344056"/>
                  </a:lnTo>
                  <a:close/>
                </a:path>
              </a:pathLst>
            </a:custGeom>
          </p:spPr>
        </p:pic>
      </p:grpSp>
      <p:grpSp>
        <p:nvGrpSpPr>
          <p:cNvPr id="25" name="组合 24"/>
          <p:cNvGrpSpPr/>
          <p:nvPr/>
        </p:nvGrpSpPr>
        <p:grpSpPr>
          <a:xfrm flipH="1" flipV="1">
            <a:off x="0" y="-1"/>
            <a:ext cx="9144000" cy="2035628"/>
            <a:chOff x="0" y="4143830"/>
            <a:chExt cx="12192000" cy="271417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365176" y="4143830"/>
              <a:ext cx="4826824" cy="2714171"/>
            </a:xfrm>
            <a:custGeom>
              <a:avLst/>
              <a:gdLst>
                <a:gd name="connsiteX0" fmla="*/ 4352046 w 6437612"/>
                <a:gd name="connsiteY0" fmla="*/ 0 h 3619933"/>
                <a:gd name="connsiteX1" fmla="*/ 0 w 6437612"/>
                <a:gd name="connsiteY1" fmla="*/ 0 h 3619933"/>
                <a:gd name="connsiteX2" fmla="*/ 0 w 6437612"/>
                <a:gd name="connsiteY2" fmla="*/ 3619933 h 3619933"/>
                <a:gd name="connsiteX3" fmla="*/ 6437612 w 6437612"/>
                <a:gd name="connsiteY3" fmla="*/ 3619933 h 3619933"/>
                <a:gd name="connsiteX4" fmla="*/ 6437612 w 6437612"/>
                <a:gd name="connsiteY4" fmla="*/ 3504079 h 3619933"/>
                <a:gd name="connsiteX5" fmla="*/ 5048250 w 6437612"/>
                <a:gd name="connsiteY5" fmla="*/ 2715058 h 3619933"/>
                <a:gd name="connsiteX6" fmla="*/ 5162550 w 6437612"/>
                <a:gd name="connsiteY6" fmla="*/ 2505508 h 3619933"/>
                <a:gd name="connsiteX7" fmla="*/ 5295900 w 6437612"/>
                <a:gd name="connsiteY7" fmla="*/ 1924483 h 3619933"/>
                <a:gd name="connsiteX8" fmla="*/ 4352046 w 6437612"/>
                <a:gd name="connsiteY8" fmla="*/ 0 h 361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7612" h="3619933">
                  <a:moveTo>
                    <a:pt x="4352046" y="0"/>
                  </a:moveTo>
                  <a:lnTo>
                    <a:pt x="0" y="0"/>
                  </a:lnTo>
                  <a:lnTo>
                    <a:pt x="0" y="3619933"/>
                  </a:lnTo>
                  <a:lnTo>
                    <a:pt x="6437612" y="3619933"/>
                  </a:lnTo>
                  <a:lnTo>
                    <a:pt x="6437612" y="3504079"/>
                  </a:lnTo>
                  <a:lnTo>
                    <a:pt x="5048250" y="2715058"/>
                  </a:lnTo>
                  <a:lnTo>
                    <a:pt x="5162550" y="2505508"/>
                  </a:lnTo>
                  <a:lnTo>
                    <a:pt x="5295900" y="1924483"/>
                  </a:lnTo>
                  <a:lnTo>
                    <a:pt x="4352046" y="0"/>
                  </a:lnTo>
                  <a:close/>
                </a:path>
              </a:pathLst>
            </a:cu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4"/>
            <a:stretch>
              <a:fillRect/>
            </a:stretch>
          </p:blipFill>
          <p:spPr>
            <a:xfrm>
              <a:off x="0" y="4513944"/>
              <a:ext cx="3007476" cy="2344056"/>
            </a:xfrm>
            <a:custGeom>
              <a:avLst/>
              <a:gdLst>
                <a:gd name="connsiteX0" fmla="*/ 0 w 3007476"/>
                <a:gd name="connsiteY0" fmla="*/ 0 h 2344056"/>
                <a:gd name="connsiteX1" fmla="*/ 1656986 w 3007476"/>
                <a:gd name="connsiteY1" fmla="*/ 0 h 2344056"/>
                <a:gd name="connsiteX2" fmla="*/ 2268171 w 3007476"/>
                <a:gd name="connsiteY2" fmla="*/ 1246182 h 2344056"/>
                <a:gd name="connsiteX3" fmla="*/ 2181821 w 3007476"/>
                <a:gd name="connsiteY3" fmla="*/ 1622420 h 2344056"/>
                <a:gd name="connsiteX4" fmla="*/ 2107807 w 3007476"/>
                <a:gd name="connsiteY4" fmla="*/ 1758112 h 2344056"/>
                <a:gd name="connsiteX5" fmla="*/ 3007476 w 3007476"/>
                <a:gd name="connsiteY5" fmla="*/ 2269036 h 2344056"/>
                <a:gd name="connsiteX6" fmla="*/ 3007476 w 3007476"/>
                <a:gd name="connsiteY6" fmla="*/ 2344056 h 2344056"/>
                <a:gd name="connsiteX7" fmla="*/ 0 w 3007476"/>
                <a:gd name="connsiteY7" fmla="*/ 2344056 h 23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7476" h="2344056">
                  <a:moveTo>
                    <a:pt x="0" y="0"/>
                  </a:moveTo>
                  <a:lnTo>
                    <a:pt x="1656986" y="0"/>
                  </a:lnTo>
                  <a:lnTo>
                    <a:pt x="2268171" y="1246182"/>
                  </a:lnTo>
                  <a:lnTo>
                    <a:pt x="2181821" y="1622420"/>
                  </a:lnTo>
                  <a:lnTo>
                    <a:pt x="2107807" y="1758112"/>
                  </a:lnTo>
                  <a:lnTo>
                    <a:pt x="3007476" y="2269036"/>
                  </a:lnTo>
                  <a:lnTo>
                    <a:pt x="3007476" y="2344056"/>
                  </a:lnTo>
                  <a:lnTo>
                    <a:pt x="0" y="2344056"/>
                  </a:lnTo>
                  <a:close/>
                </a:path>
              </a:pathLst>
            </a:custGeom>
          </p:spPr>
        </p:pic>
      </p:grpSp>
      <p:sp>
        <p:nvSpPr>
          <p:cNvPr id="29" name="文本框 28"/>
          <p:cNvSpPr txBox="1"/>
          <p:nvPr/>
        </p:nvSpPr>
        <p:spPr>
          <a:xfrm>
            <a:off x="759047" y="1975469"/>
            <a:ext cx="7633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>
                <a:solidFill>
                  <a:srgbClr val="279874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学风建设</a:t>
            </a:r>
            <a:endParaRPr lang="zh-CN" altLang="en-US" sz="6000">
              <a:solidFill>
                <a:srgbClr val="279874"/>
              </a:solidFill>
              <a:latin typeface="汉仪中宋简" panose="02010609000101010101" pitchFamily="49" charset="-122"/>
              <a:ea typeface="汉仪中宋简" panose="0201060900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14800" y="3867150"/>
            <a:ext cx="3940175" cy="30670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400" dirty="0" smtClean="0">
                <a:solidFill>
                  <a:srgbClr val="149AB0"/>
                </a:solidFill>
              </a:rPr>
              <a:t>主讲人：汤基慧    </a:t>
            </a:r>
            <a:r>
              <a:rPr lang="en-US" altLang="zh-CN" sz="1400" dirty="0" smtClean="0">
                <a:solidFill>
                  <a:srgbClr val="149AB0"/>
                </a:solidFill>
              </a:rPr>
              <a:t>       </a:t>
            </a:r>
            <a:r>
              <a:rPr lang="zh-CN" altLang="en-US" sz="1400" dirty="0" smtClean="0">
                <a:solidFill>
                  <a:srgbClr val="149AB0"/>
                </a:solidFill>
              </a:rPr>
              <a:t>时间：</a:t>
            </a:r>
            <a:r>
              <a:rPr lang="en-US" altLang="zh-CN" sz="1400" dirty="0" smtClean="0">
                <a:solidFill>
                  <a:srgbClr val="149AB0"/>
                </a:solidFill>
              </a:rPr>
              <a:t>2023.5.23</a:t>
            </a:r>
            <a:endParaRPr lang="zh-CN" altLang="en-US" sz="1400" dirty="0" smtClean="0">
              <a:solidFill>
                <a:srgbClr val="149AB0"/>
              </a:solidFill>
            </a:endParaRPr>
          </a:p>
        </p:txBody>
      </p:sp>
      <p:pic>
        <p:nvPicPr>
          <p:cNvPr id="2" name="pd-5b7673e5c19719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852" y="54756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1" grpId="0"/>
      <p:bldP spid="29" grpId="1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95300" y="1047750"/>
            <a:ext cx="83439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班级可能存在的不良现象</a:t>
            </a:r>
            <a:endParaRPr lang="zh-CN" altLang="en-US" sz="15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90550" y="1695609"/>
            <a:ext cx="8077200" cy="2555131"/>
            <a:chOff x="495300" y="1581150"/>
            <a:chExt cx="8077200" cy="2555131"/>
          </a:xfrm>
        </p:grpSpPr>
        <p:sp>
          <p:nvSpPr>
            <p:cNvPr id="13" name="文本框 12"/>
            <p:cNvSpPr txBox="1"/>
            <p:nvPr/>
          </p:nvSpPr>
          <p:spPr>
            <a:xfrm>
              <a:off x="495300" y="1890921"/>
              <a:ext cx="8077200" cy="224536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跑操时：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、跑两圈就感觉跑不动了，不想跑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   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、某某某怎么不跑了，那我也不跑吧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、他们几个都不跑了，那干脆我们几个也不跑了吧。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缺乏坚强的意志品质，缺乏恒心和毅力。盲目跟风，没有主见</a:t>
              </a:r>
              <a:r>
                <a:rPr lang="zh-CN" altLang="en-US" sz="1400" b="1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endParaRPr lang="en-US" altLang="zh-CN" sz="1400" b="1" dirty="0" smtClean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95300" y="1581150"/>
              <a:ext cx="8077200" cy="32194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en-US" altLang="zh-CN" sz="1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95300" y="971550"/>
            <a:ext cx="83439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班级可能存在的不良现象</a:t>
            </a:r>
            <a:endParaRPr lang="zh-CN" altLang="en-US" sz="15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90550" y="1619409"/>
            <a:ext cx="8077200" cy="2555131"/>
            <a:chOff x="495300" y="1581150"/>
            <a:chExt cx="8077200" cy="2555131"/>
          </a:xfrm>
        </p:grpSpPr>
        <p:sp>
          <p:nvSpPr>
            <p:cNvPr id="13" name="文本框 12"/>
            <p:cNvSpPr txBox="1"/>
            <p:nvPr/>
          </p:nvSpPr>
          <p:spPr>
            <a:xfrm>
              <a:off x="495300" y="1890921"/>
              <a:ext cx="8077200" cy="224536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把脏话当口头禅的同学可真不少，似乎说脏话已成为一种习惯，甚至一种时尚。有的同学面对不文明行为时，为了表明自己持批判态度，便破口大骂，不曾想在鄙视不文明的同时也在制造不文明。还有些人在被问及为何吐“脏”时居然反问道：“你不觉得这样很酷吗？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吾国本为文明礼仪之邦，其学生素质更应是高</a:t>
              </a:r>
              <a:endParaRPr lang="zh-CN" altLang="en-US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别逞一时口舌之快，而夭折了校园文明之花。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95300" y="1581150"/>
              <a:ext cx="8077200" cy="32194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57200" y="1018367"/>
            <a:ext cx="8343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班级可能存在的不良现象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33400" y="1733550"/>
            <a:ext cx="8153400" cy="687182"/>
            <a:chOff x="495300" y="1581150"/>
            <a:chExt cx="8153400" cy="687182"/>
          </a:xfrm>
        </p:grpSpPr>
        <p:sp>
          <p:nvSpPr>
            <p:cNvPr id="19" name="文本框 18"/>
            <p:cNvSpPr txBox="1"/>
            <p:nvPr/>
          </p:nvSpPr>
          <p:spPr>
            <a:xfrm>
              <a:off x="495300" y="1890921"/>
              <a:ext cx="8153400" cy="37741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课间校园追逐打闹、大声喧哗、干扰他人。 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5300" y="1581150"/>
              <a:ext cx="1905000" cy="32194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3400" y="2800350"/>
            <a:ext cx="8153400" cy="1047006"/>
            <a:chOff x="495300" y="1581150"/>
            <a:chExt cx="8153400" cy="1047006"/>
          </a:xfrm>
        </p:grpSpPr>
        <p:sp>
          <p:nvSpPr>
            <p:cNvPr id="24" name="文本框 23"/>
            <p:cNvSpPr txBox="1"/>
            <p:nvPr/>
          </p:nvSpPr>
          <p:spPr>
            <a:xfrm>
              <a:off x="495300" y="1890921"/>
              <a:ext cx="8153400" cy="737235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有的同学将生活垃圾和剩菜剩饭不按照规定的地点、时间进行处理，随便乱扔、乱倒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这些现象增加了值日同学的劳动量，同时也会破坏周围的环境，还会腐烂变臭，使其中的致病菌滋生。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95300" y="1581150"/>
              <a:ext cx="1905000" cy="32194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571500" y="1018367"/>
            <a:ext cx="8343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班级可能存在的不良现象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2625" y="1885851"/>
            <a:ext cx="4648200" cy="725269"/>
            <a:chOff x="495300" y="1581150"/>
            <a:chExt cx="4648200" cy="725269"/>
          </a:xfrm>
        </p:grpSpPr>
        <p:sp>
          <p:nvSpPr>
            <p:cNvPr id="18" name="文本框 17"/>
            <p:cNvSpPr txBox="1"/>
            <p:nvPr/>
          </p:nvSpPr>
          <p:spPr>
            <a:xfrm>
              <a:off x="495300" y="1890921"/>
              <a:ext cx="4648200" cy="415498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因小事粗言秽语、互相谩骂、打架斗殴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5300" y="1581150"/>
              <a:ext cx="1905000" cy="32194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E:\原来\新建文件夹 (7)\25335166e70b69034719c6bfad502f52.png25335166e70b69034719c6bfad502f5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116320" y="1809851"/>
            <a:ext cx="1936750" cy="2634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63575" y="1352550"/>
            <a:ext cx="54197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一个班的班风学风是关系到每一个同学的，因此要自觉维护班级体的荣誉。每一个人出自己的一份力，每一个人都不损害集体的利益，那班风学风便会得到改善，成为一个优秀的班级！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记住下面一句话</a:t>
            </a:r>
            <a:r>
              <a: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：千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人同心，则得千人力；万人异心，则无一人之用</a:t>
            </a:r>
            <a:r>
              <a:rPr lang="zh-CN" altLang="en-US" sz="16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dirty="0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淮南子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兵略训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E:\原来\新建文件夹 (7)\7d6b7bdc78aa10deca61c0ebc1125580.png7d6b7bdc78aa10deca61c0ebc112558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83155" y="1352550"/>
            <a:ext cx="2651125" cy="2769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865893" y="2810357"/>
            <a:ext cx="6947018" cy="0"/>
          </a:xfrm>
          <a:prstGeom prst="line">
            <a:avLst/>
          </a:prstGeom>
          <a:ln w="38100">
            <a:solidFill>
              <a:srgbClr val="FF3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1 Rectángulo"/>
          <p:cNvSpPr/>
          <p:nvPr/>
        </p:nvSpPr>
        <p:spPr>
          <a:xfrm>
            <a:off x="927371" y="1134748"/>
            <a:ext cx="3065894" cy="590777"/>
          </a:xfrm>
          <a:prstGeom prst="rect">
            <a:avLst/>
          </a:prstGeom>
          <a:solidFill>
            <a:srgbClr val="FF3A4B"/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03" tIns="25701" rIns="51403" bIns="2570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好的班风学风有什么作用：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20"/>
          <p:cNvGrpSpPr/>
          <p:nvPr/>
        </p:nvGrpSpPr>
        <p:grpSpPr>
          <a:xfrm>
            <a:off x="865893" y="1947286"/>
            <a:ext cx="7186179" cy="714375"/>
            <a:chOff x="415819" y="2001249"/>
            <a:chExt cx="6436241" cy="952664"/>
          </a:xfrm>
        </p:grpSpPr>
        <p:sp>
          <p:nvSpPr>
            <p:cNvPr id="17" name="矩形 16"/>
            <p:cNvSpPr/>
            <p:nvPr/>
          </p:nvSpPr>
          <p:spPr>
            <a:xfrm>
              <a:off x="503238" y="2548492"/>
              <a:ext cx="277541" cy="337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05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415819" y="2001249"/>
              <a:ext cx="6436241" cy="952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学生是学风建设的主力兵。学生虽已经能够、独自处世，但由于社会经历贫瘠，面对诱惑时，意志不够坚定。有些学生认为，学风建设是学校和老师的任务，和自己毫无关联。</a:t>
              </a:r>
              <a:endPara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8532" y="3017357"/>
            <a:ext cx="7213540" cy="1337945"/>
            <a:chOff x="364020" y="1834052"/>
            <a:chExt cx="6433676" cy="1784237"/>
          </a:xfrm>
        </p:grpSpPr>
        <p:sp>
          <p:nvSpPr>
            <p:cNvPr id="22" name="矩形 21"/>
            <p:cNvSpPr/>
            <p:nvPr/>
          </p:nvSpPr>
          <p:spPr>
            <a:xfrm>
              <a:off x="503238" y="2548492"/>
              <a:ext cx="276379" cy="337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05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364020" y="1834052"/>
              <a:ext cx="6433676" cy="178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p"/>
              </a:pPr>
              <a:r>
                <a:rPr lang="zh-CN" altLang="en-US" sz="13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这种想法是普遍的，也是可怕的。之所以需要学风建设，就是因为学生没有好的学习习惯和风气。如果所有的学生都有“悬梁刺股”的好学意识，都有“凿壁取光”的发奋图强，或是“晓月闲移三尺剑，孤灯苦读五更书”，那学风建设还何须如此大费周章？学风建设中，学生不但应该尽心尽责，还要出谋划策。学生因素直接导致这场战争的胜败。</a:t>
              </a:r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1 Rectángulo"/>
          <p:cNvSpPr/>
          <p:nvPr/>
        </p:nvSpPr>
        <p:spPr>
          <a:xfrm>
            <a:off x="838470" y="819153"/>
            <a:ext cx="3065894" cy="590777"/>
          </a:xfrm>
          <a:prstGeom prst="rect">
            <a:avLst/>
          </a:prstGeom>
          <a:solidFill>
            <a:srgbClr val="FF3A4B"/>
          </a:solidFill>
          <a:ln w="63500">
            <a:solidFill>
              <a:schemeClr val="bg1"/>
            </a:solidFill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1403" tIns="25701" rIns="51403" bIns="2570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好的班风学风有什么作用：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6270" y="1725295"/>
            <a:ext cx="5450205" cy="216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</a:t>
            </a:r>
            <a:r>
              <a: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班风学风的形成，不是局限于个人的风尚，而是整个集体的风貌。它的形成有利于培养、塑造班级成员的良好形象，从而推动个人品德素养的发展，促进集体的良好作风。班风更有利于培养集体主义精神。班风建设中，班风标准和具体行为规范是目标，骨干是核心。通过每个人的团结努力，一个推人奋进的班风学风一定能形成。 </a:t>
            </a:r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 descr="千库网_可爱小女孩蝴蝶结招手卡通人物女生学生插画_元素编号11191866"/>
          <p:cNvPicPr>
            <a:picLocks noChangeAspect="1"/>
          </p:cNvPicPr>
          <p:nvPr/>
        </p:nvPicPr>
        <p:blipFill>
          <a:blip r:embed="rId1"/>
          <a:srcRect l="25366" r="22828"/>
          <a:stretch>
            <a:fillRect/>
          </a:stretch>
        </p:blipFill>
        <p:spPr>
          <a:xfrm flipH="1">
            <a:off x="6858159" y="1123791"/>
            <a:ext cx="1770698" cy="3417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85800" y="1845310"/>
            <a:ext cx="8039100" cy="1942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先，一个班级一定要有较高的凝聚力。只有有了较高的凝聚力，才能顺利地开展各项工作，学习也才会有效率。所以，要加强班级团结，班级成员要加强交流，互帮互助。班级遇到挑战和困难时，一定要加强团结，共同努力。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" y="1322350"/>
            <a:ext cx="26669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学风建设策略</a:t>
            </a:r>
            <a:endParaRPr lang="zh-CN" altLang="en-US" sz="28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42570" y="1845310"/>
            <a:ext cx="87744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次，每一位班级成员应该树立远大的理想，确立自己的人生目标，尤其是确立以学习为中心这个目标。这样，学生才不至于在平常的学习生活中无所事事;才不至于走入歧途，浪费过多的时间、精力、沉迷于游戏、网上聊天，才不至于上课不听讲，作业不做，考试不准备等现象的发生。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" y="1322350"/>
            <a:ext cx="26669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学风建设策略</a:t>
            </a:r>
            <a:endParaRPr lang="zh-CN" altLang="en-US" sz="28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242570" y="1845310"/>
            <a:ext cx="8774430" cy="230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，发挥宿舍小单位的作用。宿舍是学生学习和生活的主要环境之一。宿舍的风气对每个成员的发展有较深的影响。一个学习风气浓厚，人际关系融洽，有着共同追求的宿舍，会对成员的发展有很好的促进。我们应该充分利用这个桥梁，把宿舍这个小单位搭建成为同学们交流学习经验和心得的平台，成为大家之相帮助,互相竞争的一个小舞台，努力把宿舍建设成为学习型宿舍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" y="1322350"/>
            <a:ext cx="26669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学风建设策略</a:t>
            </a:r>
            <a:endParaRPr lang="zh-CN" altLang="en-US" sz="28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0669" y="1025664"/>
            <a:ext cx="150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2386" y="2230857"/>
            <a:ext cx="3753014" cy="1407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个好的宿舍，应当风气良好；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一个优秀的班级，应当学风良好；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一个美好的校园，更应当有良好的校风！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79269" y="1885950"/>
            <a:ext cx="7162800" cy="2331547"/>
            <a:chOff x="979269" y="1885950"/>
            <a:chExt cx="7162800" cy="2331547"/>
          </a:xfrm>
        </p:grpSpPr>
        <p:sp>
          <p:nvSpPr>
            <p:cNvPr id="10" name="圆角矩形 9"/>
            <p:cNvSpPr/>
            <p:nvPr/>
          </p:nvSpPr>
          <p:spPr>
            <a:xfrm>
              <a:off x="979269" y="1885950"/>
              <a:ext cx="7162800" cy="232454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87152" y="4088524"/>
              <a:ext cx="7154917" cy="1289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7dc922ab3e933cfbd346d75c8f9ecb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4695" y="1952625"/>
            <a:ext cx="2136140" cy="2136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87630" y="1657350"/>
            <a:ext cx="9016365" cy="3134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个体目标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:学习目的明确，学习态度端正，学习成绩优良;有较强的实践和创新能力;积极参加学校及学校举办的各种活动，并取得优良成绩;仪容仪表得体，文明礼仪，诚实守信，遵守校纪校规,无考试舞弊及其它违纪现象。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群体目标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:班级建设工作井然有序，班级学习氛围浓厚，课堂秩序好，能互帮互学，积极进取，具有班级凝聚力和团队精神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" y="895630"/>
            <a:ext cx="26669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学风建设目标</a:t>
            </a:r>
            <a:endParaRPr lang="zh-CN" altLang="en-US" sz="28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52400" y="1352550"/>
            <a:ext cx="9016365" cy="3439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1.树立正确的学习态度，具有明确的学习目标;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热爱所学专业，专业思想巩固;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3.自觉遵守校风校纪;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具有良好精神面貌和文明素养;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5.勤于思考，掌握更多的知识和技能;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6.掌握学习规律，提高学习效率；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7.积极参加社会实践活动,锻炼实践能力;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" y="895350"/>
            <a:ext cx="3506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对学生个体的要求</a:t>
            </a:r>
            <a:endParaRPr lang="zh-CN" altLang="en-US" sz="28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f4d9eb5661329c20b70dfa700e1e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0105" y="209550"/>
            <a:ext cx="3223895" cy="2531745"/>
          </a:xfrm>
          <a:prstGeom prst="rect">
            <a:avLst/>
          </a:prstGeom>
        </p:spPr>
      </p:pic>
      <p:pic>
        <p:nvPicPr>
          <p:cNvPr id="3" name="图片 2" descr="0c0526d2242896c172abffed98e5a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33550"/>
            <a:ext cx="3079750" cy="3025140"/>
          </a:xfrm>
          <a:prstGeom prst="rect">
            <a:avLst/>
          </a:prstGeom>
        </p:spPr>
      </p:pic>
      <p:pic>
        <p:nvPicPr>
          <p:cNvPr id="4" name="图片 3" descr="80d9e96160b18422487ac6d87d5ca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0" y="1483995"/>
            <a:ext cx="4161790" cy="336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52400" y="1352550"/>
            <a:ext cx="9016365" cy="3439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1.班集体成员勤奋好学，互相帮助，你追我赶,见贤思齐;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2.在教师的指导下自觉学习，勤于思考,积极实践，认真钻研;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lnSpc>
                <a:spcPct val="200000"/>
              </a:lnSpc>
            </a:pPr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3.学科成绩优良;</a:t>
            </a:r>
            <a:endParaRPr lang="zh-CN" altLang="en-US" sz="16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" y="895350"/>
            <a:ext cx="3506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对班集体的要求</a:t>
            </a:r>
            <a:endParaRPr lang="zh-CN" altLang="en-US" sz="2800" b="1" spc="3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39420" y="1011555"/>
            <a:ext cx="5907405" cy="33229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六先六后”学习法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一、先计划后学习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二、先预习后听讲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三、先复习后做作业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四、先打好基础后灵活思维 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五、先独立思考后请教别人 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六、先调整心态后参加考试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241" y="1504950"/>
            <a:ext cx="2150745" cy="22683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1180" y="622935"/>
            <a:ext cx="3258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制定学习方法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387475" y="1003300"/>
            <a:ext cx="4959350" cy="34639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“复习五步曲”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一、地毯式扫荡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二、融会贯通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三、知识的运用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四、捡“渣子”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五、“翻饼烙饼”</a:t>
            </a: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　　 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4841" y="1580991"/>
            <a:ext cx="1988344" cy="216360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4655" y="494665"/>
            <a:ext cx="339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制定学习方法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52400" y="209550"/>
            <a:ext cx="3715385" cy="102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在班上，要以欣赏的眼光看人，每个同学都有自身的长处，在欣赏别人的同时，交流所获得的积极而丰富的情感体验。</a:t>
            </a:r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81400" y="2176780"/>
            <a:ext cx="5511165" cy="2378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我最欣赏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——————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同学的勤奋，        具体表现在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我最欣赏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——————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同学的机智，        具体表现在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我最欣赏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——————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同学的爱心，        具体表现在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我最欣赏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——————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同学的韧劲，        具体表现在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我最欣赏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——————</a:t>
            </a: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同学的正直，        具体表现在</a:t>
            </a:r>
            <a:r>
              <a: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—————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741" y="3110865"/>
            <a:ext cx="1554480" cy="1311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 bwMode="auto">
          <a:xfrm>
            <a:off x="567806" y="1203404"/>
            <a:ext cx="3476165" cy="3110040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 w="9525" cap="flat" cmpd="sng" algn="ctr">
            <a:solidFill>
              <a:srgbClr val="FF3A4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: 圆角 9"/>
          <p:cNvSpPr/>
          <p:nvPr/>
        </p:nvSpPr>
        <p:spPr bwMode="auto">
          <a:xfrm>
            <a:off x="4998263" y="1203404"/>
            <a:ext cx="3476165" cy="3110040"/>
          </a:xfrm>
          <a:prstGeom prst="roundRect">
            <a:avLst>
              <a:gd name="adj" fmla="val 1896"/>
            </a:avLst>
          </a:prstGeom>
          <a:solidFill>
            <a:schemeClr val="bg1"/>
          </a:solidFill>
          <a:ln w="9525" cap="flat" cmpd="sng" algn="ctr">
            <a:solidFill>
              <a:srgbClr val="FF3A4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54"/>
          <p:cNvSpPr/>
          <p:nvPr/>
        </p:nvSpPr>
        <p:spPr>
          <a:xfrm>
            <a:off x="664603" y="1846775"/>
            <a:ext cx="2691524" cy="2251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首先要消除歧视，学会尊重、互助、合作，共同进步，打好团结的基础；尊重别人，承认差异，看到别人的长处，让学生认识到自己的缺点，客观评价自己；相信“我们能行”，并努力争取达到“我们能行</a:t>
            </a:r>
            <a:r>
              <a:rPr lang="en-US" altLang="zh-CN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"</a:t>
            </a:r>
            <a:r>
              <a: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；强调全面发展，并且敢于创造，善于创造。</a:t>
            </a:r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1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4351" y="1265596"/>
            <a:ext cx="1864577" cy="38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倡议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763371" y="1777609"/>
            <a:ext cx="2322095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20000">
                  <a:schemeClr val="tx2"/>
                </a:gs>
                <a:gs pos="8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矩形 54"/>
          <p:cNvSpPr/>
          <p:nvPr/>
        </p:nvSpPr>
        <p:spPr>
          <a:xfrm>
            <a:off x="5520055" y="1893570"/>
            <a:ext cx="300482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让学生们知道整个班集的同学都在同一条船上，如果没有目标，任何风向都不是顺风。昨日的习惯，已经造就了今日的我们；今日的习惯，决定明天的我们。好习惯，益终生！</a:t>
            </a:r>
            <a:endParaRPr lang="zh-CN" altLang="en-US" sz="13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88824" y="1394926"/>
            <a:ext cx="2447792" cy="38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总结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>
            <a:off x="5888824" y="1777609"/>
            <a:ext cx="2322095" cy="0"/>
          </a:xfrm>
          <a:prstGeom prst="line">
            <a:avLst/>
          </a:prstGeom>
          <a:solidFill>
            <a:schemeClr val="accent1"/>
          </a:solidFill>
          <a:ln w="9525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20000">
                  <a:schemeClr val="tx2"/>
                </a:gs>
                <a:gs pos="85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674" y="1648301"/>
            <a:ext cx="1918335" cy="2087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/>
      <p:bldP spid="13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0290" name="图片 140289" descr="ty040_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0"/>
            <a:ext cx="264676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0291" name="矩形 140290"/>
          <p:cNvSpPr/>
          <p:nvPr/>
        </p:nvSpPr>
        <p:spPr>
          <a:xfrm>
            <a:off x="4038600" y="361950"/>
            <a:ext cx="4178935" cy="4546600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>
                <a:solidFill>
                  <a:srgbClr val="FF006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制定自我实现的预言：</a:t>
            </a:r>
            <a:endParaRPr lang="zh-CN" altLang="en-US" sz="3000" b="1">
              <a:solidFill>
                <a:srgbClr val="FF006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FF006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你想成为什么样的人，你自己就会自觉不自觉的去证明你自己就是这样的人；你认为你是很有力量的，你就很有力量；你认为你是一个容易失败，被别人抛弃的人，你就会找很多的理由证明你是一个失败者。</a:t>
            </a:r>
            <a:r>
              <a:rPr lang="zh-CN" altLang="en-US" sz="3000" b="1">
                <a:solidFill>
                  <a:srgbClr val="FF006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zh-CN" altLang="en-US" sz="3000" b="1">
              <a:solidFill>
                <a:srgbClr val="FF006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393700" y="1352550"/>
            <a:ext cx="57562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20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班风兴则学风兴，学风兴则校风兴,校风兴则学校兴! 面对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天的挑战和机遇，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鼓励学生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应该自信、自强,从自己做起,从一点一滴的小事做起，从每一天的生活学习做起，自觉遵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守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一规一则，养成良好的学习生活习惯，携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共建良好的校风学风班风，建设一个和谐美好、井然有序的学习生活环境。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告诉学生：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为了自己,为了他人,为了实现我们共同的理想，为了今天和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天的辉煌， 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大家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把最美好的一面呈现出来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E:\原来\新建文件夹 (7)\7d6b7bdc78aa10deca61c0ebc1125580.png7d6b7bdc78aa10deca61c0ebc112558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840585" y="1384300"/>
            <a:ext cx="2651125" cy="2769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0570" y="1025525"/>
            <a:ext cx="6096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40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创设良好班风</a:t>
            </a:r>
            <a:endParaRPr lang="zh-CN" altLang="en-US" sz="4000" b="1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0600" y="1952625"/>
            <a:ext cx="5730240" cy="21355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班风学风是学生、班级乃至一所学校的综合素质的体现之一。学风建设是学校校风的主要内容，所以搞好学风建设至关重要。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拥有优良的学风，不仅能够调动学生积极性，而且也是教师教学效果的体现。我们要让每位学生应以优良的学风为条件，以理想为帆船，以对未来的憧憬为动力，奋发图强，努力拼搏</a:t>
            </a:r>
            <a:endParaRPr lang="zh-CN" altLang="en-US" sz="15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79269" y="1885950"/>
            <a:ext cx="7162800" cy="2331547"/>
            <a:chOff x="979269" y="1885950"/>
            <a:chExt cx="7162800" cy="2331547"/>
          </a:xfrm>
        </p:grpSpPr>
        <p:sp>
          <p:nvSpPr>
            <p:cNvPr id="10" name="圆角矩形 9"/>
            <p:cNvSpPr/>
            <p:nvPr/>
          </p:nvSpPr>
          <p:spPr>
            <a:xfrm>
              <a:off x="979269" y="1885950"/>
              <a:ext cx="7162800" cy="232454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87152" y="4088524"/>
              <a:ext cx="7154917" cy="1289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7dc922ab3e933cfbd346d75c8f9ecb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7010" y="1952625"/>
            <a:ext cx="1584960" cy="2136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919dfbaef726dd5161c560cdb195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1472565"/>
            <a:ext cx="3745230" cy="2832735"/>
          </a:xfrm>
          <a:prstGeom prst="rect">
            <a:avLst/>
          </a:prstGeom>
        </p:spPr>
      </p:pic>
      <p:pic>
        <p:nvPicPr>
          <p:cNvPr id="3" name="图片 2" descr="5ae2cd51569ad7fcbcdd011412a303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0" y="1471930"/>
            <a:ext cx="3207385" cy="2780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0" y="2927646"/>
            <a:ext cx="9143999" cy="2215854"/>
            <a:chOff x="0" y="3903528"/>
            <a:chExt cx="12191999" cy="295447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5" t="55313" r="14280" b="17623"/>
            <a:stretch>
              <a:fillRect/>
            </a:stretch>
          </p:blipFill>
          <p:spPr>
            <a:xfrm flipH="1">
              <a:off x="3193275" y="5878286"/>
              <a:ext cx="3674872" cy="979714"/>
            </a:xfrm>
            <a:custGeom>
              <a:avLst/>
              <a:gdLst>
                <a:gd name="connsiteX0" fmla="*/ 3434627 w 3674872"/>
                <a:gd name="connsiteY0" fmla="*/ 0 h 979714"/>
                <a:gd name="connsiteX1" fmla="*/ 3462 w 3674872"/>
                <a:gd name="connsiteY1" fmla="*/ 0 h 979714"/>
                <a:gd name="connsiteX2" fmla="*/ 3462 w 3674872"/>
                <a:gd name="connsiteY2" fmla="*/ 812800 h 979714"/>
                <a:gd name="connsiteX3" fmla="*/ 0 w 3674872"/>
                <a:gd name="connsiteY3" fmla="*/ 812800 h 979714"/>
                <a:gd name="connsiteX4" fmla="*/ 48051 w 3674872"/>
                <a:gd name="connsiteY4" fmla="*/ 979714 h 979714"/>
                <a:gd name="connsiteX5" fmla="*/ 3674872 w 3674872"/>
                <a:gd name="connsiteY5" fmla="*/ 979714 h 979714"/>
                <a:gd name="connsiteX6" fmla="*/ 3204832 w 3674872"/>
                <a:gd name="connsiteY6" fmla="*/ 712777 h 979714"/>
                <a:gd name="connsiteX7" fmla="*/ 3319132 w 3674872"/>
                <a:gd name="connsiteY7" fmla="*/ 503227 h 97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74872" h="979714">
                  <a:moveTo>
                    <a:pt x="3434627" y="0"/>
                  </a:moveTo>
                  <a:lnTo>
                    <a:pt x="3462" y="0"/>
                  </a:lnTo>
                  <a:lnTo>
                    <a:pt x="3462" y="812800"/>
                  </a:lnTo>
                  <a:lnTo>
                    <a:pt x="0" y="812800"/>
                  </a:lnTo>
                  <a:lnTo>
                    <a:pt x="48051" y="979714"/>
                  </a:lnTo>
                  <a:lnTo>
                    <a:pt x="3674872" y="979714"/>
                  </a:lnTo>
                  <a:lnTo>
                    <a:pt x="3204832" y="712777"/>
                  </a:lnTo>
                  <a:lnTo>
                    <a:pt x="3319132" y="503227"/>
                  </a:lnTo>
                  <a:close/>
                </a:path>
              </a:pathLst>
            </a:cu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6937828" y="3903528"/>
              <a:ext cx="5254171" cy="2954472"/>
            </a:xfrm>
            <a:custGeom>
              <a:avLst/>
              <a:gdLst>
                <a:gd name="connsiteX0" fmla="*/ 4352046 w 6437612"/>
                <a:gd name="connsiteY0" fmla="*/ 0 h 3619933"/>
                <a:gd name="connsiteX1" fmla="*/ 0 w 6437612"/>
                <a:gd name="connsiteY1" fmla="*/ 0 h 3619933"/>
                <a:gd name="connsiteX2" fmla="*/ 0 w 6437612"/>
                <a:gd name="connsiteY2" fmla="*/ 3619933 h 3619933"/>
                <a:gd name="connsiteX3" fmla="*/ 6437612 w 6437612"/>
                <a:gd name="connsiteY3" fmla="*/ 3619933 h 3619933"/>
                <a:gd name="connsiteX4" fmla="*/ 6437612 w 6437612"/>
                <a:gd name="connsiteY4" fmla="*/ 3504079 h 3619933"/>
                <a:gd name="connsiteX5" fmla="*/ 5048250 w 6437612"/>
                <a:gd name="connsiteY5" fmla="*/ 2715058 h 3619933"/>
                <a:gd name="connsiteX6" fmla="*/ 5162550 w 6437612"/>
                <a:gd name="connsiteY6" fmla="*/ 2505508 h 3619933"/>
                <a:gd name="connsiteX7" fmla="*/ 5295900 w 6437612"/>
                <a:gd name="connsiteY7" fmla="*/ 1924483 h 3619933"/>
                <a:gd name="connsiteX8" fmla="*/ 4352046 w 6437612"/>
                <a:gd name="connsiteY8" fmla="*/ 0 h 361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7612" h="3619933">
                  <a:moveTo>
                    <a:pt x="4352046" y="0"/>
                  </a:moveTo>
                  <a:lnTo>
                    <a:pt x="0" y="0"/>
                  </a:lnTo>
                  <a:lnTo>
                    <a:pt x="0" y="3619933"/>
                  </a:lnTo>
                  <a:lnTo>
                    <a:pt x="6437612" y="3619933"/>
                  </a:lnTo>
                  <a:lnTo>
                    <a:pt x="6437612" y="3504079"/>
                  </a:lnTo>
                  <a:lnTo>
                    <a:pt x="5048250" y="2715058"/>
                  </a:lnTo>
                  <a:lnTo>
                    <a:pt x="5162550" y="2505508"/>
                  </a:lnTo>
                  <a:lnTo>
                    <a:pt x="5295900" y="1924483"/>
                  </a:lnTo>
                  <a:lnTo>
                    <a:pt x="4352046" y="0"/>
                  </a:lnTo>
                  <a:close/>
                </a:path>
              </a:pathLst>
            </a:cu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4"/>
            <a:stretch>
              <a:fillRect/>
            </a:stretch>
          </p:blipFill>
          <p:spPr>
            <a:xfrm>
              <a:off x="0" y="4513944"/>
              <a:ext cx="3007476" cy="2344056"/>
            </a:xfrm>
            <a:custGeom>
              <a:avLst/>
              <a:gdLst>
                <a:gd name="connsiteX0" fmla="*/ 0 w 3007476"/>
                <a:gd name="connsiteY0" fmla="*/ 0 h 2344056"/>
                <a:gd name="connsiteX1" fmla="*/ 1656986 w 3007476"/>
                <a:gd name="connsiteY1" fmla="*/ 0 h 2344056"/>
                <a:gd name="connsiteX2" fmla="*/ 2268171 w 3007476"/>
                <a:gd name="connsiteY2" fmla="*/ 1246182 h 2344056"/>
                <a:gd name="connsiteX3" fmla="*/ 2181821 w 3007476"/>
                <a:gd name="connsiteY3" fmla="*/ 1622420 h 2344056"/>
                <a:gd name="connsiteX4" fmla="*/ 2107807 w 3007476"/>
                <a:gd name="connsiteY4" fmla="*/ 1758112 h 2344056"/>
                <a:gd name="connsiteX5" fmla="*/ 3007476 w 3007476"/>
                <a:gd name="connsiteY5" fmla="*/ 2269036 h 2344056"/>
                <a:gd name="connsiteX6" fmla="*/ 3007476 w 3007476"/>
                <a:gd name="connsiteY6" fmla="*/ 2344056 h 2344056"/>
                <a:gd name="connsiteX7" fmla="*/ 0 w 3007476"/>
                <a:gd name="connsiteY7" fmla="*/ 2344056 h 23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7476" h="2344056">
                  <a:moveTo>
                    <a:pt x="0" y="0"/>
                  </a:moveTo>
                  <a:lnTo>
                    <a:pt x="1656986" y="0"/>
                  </a:lnTo>
                  <a:lnTo>
                    <a:pt x="2268171" y="1246182"/>
                  </a:lnTo>
                  <a:lnTo>
                    <a:pt x="2181821" y="1622420"/>
                  </a:lnTo>
                  <a:lnTo>
                    <a:pt x="2107807" y="1758112"/>
                  </a:lnTo>
                  <a:lnTo>
                    <a:pt x="3007476" y="2269036"/>
                  </a:lnTo>
                  <a:lnTo>
                    <a:pt x="3007476" y="2344056"/>
                  </a:lnTo>
                  <a:lnTo>
                    <a:pt x="0" y="2344056"/>
                  </a:lnTo>
                  <a:close/>
                </a:path>
              </a:pathLst>
            </a:custGeom>
          </p:spPr>
        </p:pic>
      </p:grpSp>
      <p:grpSp>
        <p:nvGrpSpPr>
          <p:cNvPr id="25" name="组合 24"/>
          <p:cNvGrpSpPr/>
          <p:nvPr/>
        </p:nvGrpSpPr>
        <p:grpSpPr>
          <a:xfrm flipH="1" flipV="1">
            <a:off x="0" y="-1"/>
            <a:ext cx="9144000" cy="2035628"/>
            <a:chOff x="0" y="4143830"/>
            <a:chExt cx="12192000" cy="271417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365176" y="4143830"/>
              <a:ext cx="4826824" cy="2714171"/>
            </a:xfrm>
            <a:custGeom>
              <a:avLst/>
              <a:gdLst>
                <a:gd name="connsiteX0" fmla="*/ 4352046 w 6437612"/>
                <a:gd name="connsiteY0" fmla="*/ 0 h 3619933"/>
                <a:gd name="connsiteX1" fmla="*/ 0 w 6437612"/>
                <a:gd name="connsiteY1" fmla="*/ 0 h 3619933"/>
                <a:gd name="connsiteX2" fmla="*/ 0 w 6437612"/>
                <a:gd name="connsiteY2" fmla="*/ 3619933 h 3619933"/>
                <a:gd name="connsiteX3" fmla="*/ 6437612 w 6437612"/>
                <a:gd name="connsiteY3" fmla="*/ 3619933 h 3619933"/>
                <a:gd name="connsiteX4" fmla="*/ 6437612 w 6437612"/>
                <a:gd name="connsiteY4" fmla="*/ 3504079 h 3619933"/>
                <a:gd name="connsiteX5" fmla="*/ 5048250 w 6437612"/>
                <a:gd name="connsiteY5" fmla="*/ 2715058 h 3619933"/>
                <a:gd name="connsiteX6" fmla="*/ 5162550 w 6437612"/>
                <a:gd name="connsiteY6" fmla="*/ 2505508 h 3619933"/>
                <a:gd name="connsiteX7" fmla="*/ 5295900 w 6437612"/>
                <a:gd name="connsiteY7" fmla="*/ 1924483 h 3619933"/>
                <a:gd name="connsiteX8" fmla="*/ 4352046 w 6437612"/>
                <a:gd name="connsiteY8" fmla="*/ 0 h 361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7612" h="3619933">
                  <a:moveTo>
                    <a:pt x="4352046" y="0"/>
                  </a:moveTo>
                  <a:lnTo>
                    <a:pt x="0" y="0"/>
                  </a:lnTo>
                  <a:lnTo>
                    <a:pt x="0" y="3619933"/>
                  </a:lnTo>
                  <a:lnTo>
                    <a:pt x="6437612" y="3619933"/>
                  </a:lnTo>
                  <a:lnTo>
                    <a:pt x="6437612" y="3504079"/>
                  </a:lnTo>
                  <a:lnTo>
                    <a:pt x="5048250" y="2715058"/>
                  </a:lnTo>
                  <a:lnTo>
                    <a:pt x="5162550" y="2505508"/>
                  </a:lnTo>
                  <a:lnTo>
                    <a:pt x="5295900" y="1924483"/>
                  </a:lnTo>
                  <a:lnTo>
                    <a:pt x="4352046" y="0"/>
                  </a:lnTo>
                  <a:close/>
                </a:path>
              </a:pathLst>
            </a:cu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54"/>
            <a:stretch>
              <a:fillRect/>
            </a:stretch>
          </p:blipFill>
          <p:spPr>
            <a:xfrm>
              <a:off x="0" y="4513944"/>
              <a:ext cx="3007476" cy="2344056"/>
            </a:xfrm>
            <a:custGeom>
              <a:avLst/>
              <a:gdLst>
                <a:gd name="connsiteX0" fmla="*/ 0 w 3007476"/>
                <a:gd name="connsiteY0" fmla="*/ 0 h 2344056"/>
                <a:gd name="connsiteX1" fmla="*/ 1656986 w 3007476"/>
                <a:gd name="connsiteY1" fmla="*/ 0 h 2344056"/>
                <a:gd name="connsiteX2" fmla="*/ 2268171 w 3007476"/>
                <a:gd name="connsiteY2" fmla="*/ 1246182 h 2344056"/>
                <a:gd name="connsiteX3" fmla="*/ 2181821 w 3007476"/>
                <a:gd name="connsiteY3" fmla="*/ 1622420 h 2344056"/>
                <a:gd name="connsiteX4" fmla="*/ 2107807 w 3007476"/>
                <a:gd name="connsiteY4" fmla="*/ 1758112 h 2344056"/>
                <a:gd name="connsiteX5" fmla="*/ 3007476 w 3007476"/>
                <a:gd name="connsiteY5" fmla="*/ 2269036 h 2344056"/>
                <a:gd name="connsiteX6" fmla="*/ 3007476 w 3007476"/>
                <a:gd name="connsiteY6" fmla="*/ 2344056 h 2344056"/>
                <a:gd name="connsiteX7" fmla="*/ 0 w 3007476"/>
                <a:gd name="connsiteY7" fmla="*/ 2344056 h 23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7476" h="2344056">
                  <a:moveTo>
                    <a:pt x="0" y="0"/>
                  </a:moveTo>
                  <a:lnTo>
                    <a:pt x="1656986" y="0"/>
                  </a:lnTo>
                  <a:lnTo>
                    <a:pt x="2268171" y="1246182"/>
                  </a:lnTo>
                  <a:lnTo>
                    <a:pt x="2181821" y="1622420"/>
                  </a:lnTo>
                  <a:lnTo>
                    <a:pt x="2107807" y="1758112"/>
                  </a:lnTo>
                  <a:lnTo>
                    <a:pt x="3007476" y="2269036"/>
                  </a:lnTo>
                  <a:lnTo>
                    <a:pt x="3007476" y="2344056"/>
                  </a:lnTo>
                  <a:lnTo>
                    <a:pt x="0" y="2344056"/>
                  </a:lnTo>
                  <a:close/>
                </a:path>
              </a:pathLst>
            </a:custGeom>
          </p:spPr>
        </p:pic>
      </p:grpSp>
      <p:sp>
        <p:nvSpPr>
          <p:cNvPr id="29" name="文本框 28"/>
          <p:cNvSpPr txBox="1"/>
          <p:nvPr/>
        </p:nvSpPr>
        <p:spPr>
          <a:xfrm>
            <a:off x="759047" y="1975469"/>
            <a:ext cx="76338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>
                <a:solidFill>
                  <a:srgbClr val="279874"/>
                </a:solidFill>
                <a:latin typeface="汉仪中宋简" panose="02010609000101010101" pitchFamily="49" charset="-122"/>
                <a:ea typeface="汉仪中宋简" panose="02010609000101010101" pitchFamily="49" charset="-122"/>
              </a:rPr>
              <a:t>感谢大家的聆听</a:t>
            </a:r>
            <a:endParaRPr lang="zh-CN" altLang="en-US" sz="6000">
              <a:solidFill>
                <a:srgbClr val="279874"/>
              </a:solidFill>
              <a:latin typeface="汉仪中宋简" panose="02010609000101010101" pitchFamily="49" charset="-122"/>
              <a:ea typeface="汉仪中宋简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970225" y="1352550"/>
            <a:ext cx="3304518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班风：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尊重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信任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理解 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团结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70225" y="1962150"/>
            <a:ext cx="3304518" cy="323165"/>
            <a:chOff x="838200" y="2096185"/>
            <a:chExt cx="3304518" cy="323165"/>
          </a:xfrm>
        </p:grpSpPr>
        <p:sp>
          <p:nvSpPr>
            <p:cNvPr id="12" name="文本框 11"/>
            <p:cNvSpPr txBox="1"/>
            <p:nvPr/>
          </p:nvSpPr>
          <p:spPr>
            <a:xfrm>
              <a:off x="1740695" y="21145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尊重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自己、尊重父母、尊重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尊重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70225" y="2571750"/>
            <a:ext cx="3304518" cy="323165"/>
            <a:chOff x="838200" y="2096185"/>
            <a:chExt cx="3304518" cy="323165"/>
          </a:xfrm>
        </p:grpSpPr>
        <p:sp>
          <p:nvSpPr>
            <p:cNvPr id="15" name="文本框 14"/>
            <p:cNvSpPr txBox="1"/>
            <p:nvPr/>
          </p:nvSpPr>
          <p:spPr>
            <a:xfrm>
              <a:off x="1740695" y="21145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信任自己、信任父母、信任老师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信任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70225" y="3181350"/>
            <a:ext cx="3304518" cy="323165"/>
            <a:chOff x="838200" y="2096185"/>
            <a:chExt cx="3304518" cy="323165"/>
          </a:xfrm>
        </p:grpSpPr>
        <p:sp>
          <p:nvSpPr>
            <p:cNvPr id="18" name="文本框 17"/>
            <p:cNvSpPr txBox="1"/>
            <p:nvPr/>
          </p:nvSpPr>
          <p:spPr>
            <a:xfrm>
              <a:off x="1740695" y="21145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理解学校、理解老师、理解社会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理解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70225" y="3790950"/>
            <a:ext cx="3304518" cy="323165"/>
            <a:chOff x="838200" y="2096185"/>
            <a:chExt cx="3304518" cy="323165"/>
          </a:xfrm>
        </p:grpSpPr>
        <p:sp>
          <p:nvSpPr>
            <p:cNvPr id="23" name="文本框 22"/>
            <p:cNvSpPr txBox="1"/>
            <p:nvPr/>
          </p:nvSpPr>
          <p:spPr>
            <a:xfrm>
              <a:off x="1740695" y="21145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同心协力，“众人拾柴火焰高”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团结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925082" y="1352550"/>
            <a:ext cx="3304518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学风： 勤思 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苦学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好问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求实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925082" y="2583815"/>
            <a:ext cx="3304518" cy="323165"/>
            <a:chOff x="838200" y="2096185"/>
            <a:chExt cx="3304518" cy="323165"/>
          </a:xfrm>
        </p:grpSpPr>
        <p:sp>
          <p:nvSpPr>
            <p:cNvPr id="38" name="文本框 37"/>
            <p:cNvSpPr txBox="1"/>
            <p:nvPr/>
          </p:nvSpPr>
          <p:spPr>
            <a:xfrm>
              <a:off x="1740695" y="21145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思而不学则殆”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苦学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25082" y="1962150"/>
            <a:ext cx="3304518" cy="323165"/>
            <a:chOff x="838200" y="2096185"/>
            <a:chExt cx="3304518" cy="323165"/>
          </a:xfrm>
        </p:grpSpPr>
        <p:sp>
          <p:nvSpPr>
            <p:cNvPr id="36" name="文本框 35"/>
            <p:cNvSpPr txBox="1"/>
            <p:nvPr/>
          </p:nvSpPr>
          <p:spPr>
            <a:xfrm>
              <a:off x="1740695" y="21145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</a:t>
              </a: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而不思则</a:t>
              </a:r>
              <a:r>
                <a:rPr lang="zh-CN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罔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勤思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925082" y="3174315"/>
            <a:ext cx="3304518" cy="330200"/>
            <a:chOff x="838200" y="2089150"/>
            <a:chExt cx="3304518" cy="330200"/>
          </a:xfrm>
        </p:grpSpPr>
        <p:sp>
          <p:nvSpPr>
            <p:cNvPr id="34" name="文本框 33"/>
            <p:cNvSpPr txBox="1"/>
            <p:nvPr/>
          </p:nvSpPr>
          <p:spPr>
            <a:xfrm>
              <a:off x="1740695" y="20891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舍问，其奚决焉？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好问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925082" y="3790950"/>
            <a:ext cx="3304518" cy="323165"/>
            <a:chOff x="838200" y="2096185"/>
            <a:chExt cx="3304518" cy="323165"/>
          </a:xfrm>
        </p:grpSpPr>
        <p:sp>
          <p:nvSpPr>
            <p:cNvPr id="32" name="文本框 31"/>
            <p:cNvSpPr txBox="1"/>
            <p:nvPr/>
          </p:nvSpPr>
          <p:spPr>
            <a:xfrm>
              <a:off x="1740695" y="2114550"/>
              <a:ext cx="2402023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踏实是学习之本 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38200" y="2096185"/>
              <a:ext cx="838201" cy="32316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求实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47700" y="972015"/>
            <a:ext cx="8343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当前存在的学风问题，主要有以下几个方面</a:t>
            </a:r>
            <a:r>
              <a:rPr lang="zh-CN" altLang="en-US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19200" y="1915798"/>
            <a:ext cx="31242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不知道为什么要学习”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缺乏明确的学习目的，学习态度不端正。 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不知道该学习什么”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 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方法不得当，存在着被动灌输的倾向。课前不会预习，课后不能及时复习巩固。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“不想学习”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上课老是走神，注意力不集中，专业思想不稳定，存在厌学情绪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66800" y="1763398"/>
            <a:ext cx="3429000" cy="2581835"/>
          </a:xfrm>
          <a:prstGeom prst="roundRect">
            <a:avLst>
              <a:gd name="adj" fmla="val 422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53000" y="1915798"/>
            <a:ext cx="31242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“不知道该怎么学习”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不能正确地处理好学习与个人生活的关系，课堂不想动脑，等着老师给出现成答案，作业遇到困难，有时选择抄袭应付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。晚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休不遵守纪律，不按时作息，白天上课无精打采，睡觉、走神</a:t>
            </a:r>
            <a:r>
              <a:rPr lang="zh-CN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。自习课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不能做到安静。不能自主地完成作业练习。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800600" y="1763398"/>
            <a:ext cx="3429000" cy="2581835"/>
          </a:xfrm>
          <a:prstGeom prst="roundRect">
            <a:avLst>
              <a:gd name="adj" fmla="val 422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5" grpId="0" bldLvl="0" animBg="1"/>
      <p:bldP spid="8" grpId="0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57200" y="895350"/>
            <a:ext cx="8343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班级班风学风可能存在的不良现象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3400" y="1504950"/>
            <a:ext cx="8153400" cy="1370221"/>
            <a:chOff x="495300" y="1581150"/>
            <a:chExt cx="8153400" cy="1370221"/>
          </a:xfrm>
        </p:grpSpPr>
        <p:sp>
          <p:nvSpPr>
            <p:cNvPr id="9" name="文本框 8"/>
            <p:cNvSpPr txBox="1"/>
            <p:nvPr/>
          </p:nvSpPr>
          <p:spPr>
            <a:xfrm>
              <a:off x="495300" y="1890921"/>
              <a:ext cx="8153400" cy="106045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班干部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在讲台上正在宣布某些事情：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（大声地）：再说一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遍       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B: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起哄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C: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插嘴问问题      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没礼貌，不尊重</a:t>
              </a:r>
              <a:r>
                <a:rPr lang="zh-CN" altLang="en-US" sz="1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他人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95300" y="1581150"/>
              <a:ext cx="1905000" cy="32316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3400" y="3028950"/>
            <a:ext cx="8153400" cy="1371600"/>
            <a:chOff x="495300" y="1581150"/>
            <a:chExt cx="8153400" cy="1371600"/>
          </a:xfrm>
        </p:grpSpPr>
        <p:sp>
          <p:nvSpPr>
            <p:cNvPr id="16" name="文本框 15"/>
            <p:cNvSpPr txBox="1"/>
            <p:nvPr/>
          </p:nvSpPr>
          <p:spPr>
            <a:xfrm>
              <a:off x="495300" y="1890921"/>
              <a:ext cx="8153400" cy="106182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、讲台上有一张多余的凳子，挡着老师和部分同学的去路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几天了，还在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那里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、要上课了，黑板还没有擦，值日的同学还没有进来，可是一直无人上去替他擦黑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板</a:t>
              </a:r>
              <a:endPara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事不关己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，高高挂起，</a:t>
              </a:r>
              <a:r>
                <a:rPr lang="zh-CN" altLang="en-US" sz="1400" b="1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冷漠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95300" y="1581150"/>
              <a:ext cx="1905000" cy="32316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438150" y="1119951"/>
            <a:ext cx="83439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5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班级可能存在的不良现象</a:t>
            </a:r>
            <a:endParaRPr lang="zh-CN" altLang="en-US" sz="15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3400" y="1767810"/>
            <a:ext cx="8077200" cy="2555131"/>
            <a:chOff x="495300" y="1581150"/>
            <a:chExt cx="8077200" cy="2555131"/>
          </a:xfrm>
        </p:grpSpPr>
        <p:sp>
          <p:nvSpPr>
            <p:cNvPr id="12" name="文本框 11"/>
            <p:cNvSpPr txBox="1"/>
            <p:nvPr/>
          </p:nvSpPr>
          <p:spPr>
            <a:xfrm>
              <a:off x="495300" y="1890921"/>
              <a:ext cx="8077200" cy="224536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晚自习时的情景：</a:t>
              </a:r>
              <a:b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A.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很闷，烦死了，不想做作业，反正老师未必知做那么辛苦不如找人聊天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  <a:b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B.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坐累了，还不下课不管了，先起来逛逛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b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C.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终于快下课了，管他什么作业，没老师，提前走，多爽，冲啊！！！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学习上畏难，自控力差</a:t>
              </a:r>
              <a:endParaRPr lang="zh-CN" altLang="en-US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95300" y="1581150"/>
              <a:ext cx="1905000" cy="32316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 descr="E:\原来\下载\3d3eee34a151a15f17e3fcf6cef0c67a.png3d3eee34a151a15f17e3fcf6cef0c67a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81800" y="2282508"/>
            <a:ext cx="1552420" cy="2521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57200" y="895350"/>
            <a:ext cx="8343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班级可能存在的不良现象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33400" y="1504950"/>
            <a:ext cx="8153400" cy="1370221"/>
            <a:chOff x="495300" y="1581150"/>
            <a:chExt cx="8153400" cy="1370221"/>
          </a:xfrm>
        </p:grpSpPr>
        <p:sp>
          <p:nvSpPr>
            <p:cNvPr id="14" name="文本框 13"/>
            <p:cNvSpPr txBox="1"/>
            <p:nvPr/>
          </p:nvSpPr>
          <p:spPr>
            <a:xfrm>
              <a:off x="495300" y="1890921"/>
              <a:ext cx="8153400" cy="106045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读书的情景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、老师来了，快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   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、读得这么久了，歇会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吧   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、别人都没有读书，算了，我也不读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不喜欢读书，不刻苦</a:t>
              </a:r>
              <a:endParaRPr lang="zh-CN" altLang="en-US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95300" y="1581150"/>
              <a:ext cx="1905000" cy="32316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33400" y="3028950"/>
            <a:ext cx="8153400" cy="1370221"/>
            <a:chOff x="495300" y="1581150"/>
            <a:chExt cx="8153400" cy="1370221"/>
          </a:xfrm>
        </p:grpSpPr>
        <p:sp>
          <p:nvSpPr>
            <p:cNvPr id="17" name="文本框 16"/>
            <p:cNvSpPr txBox="1"/>
            <p:nvPr/>
          </p:nvSpPr>
          <p:spPr>
            <a:xfrm>
              <a:off x="495300" y="1890921"/>
              <a:ext cx="8153400" cy="106045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：学习和生活，只要简简单单、普普通通就好，不必惊世骇俗。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：算了，我天生只有这样的智力，不看书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了   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：啊，终于及格了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缺乏上进心，自我要求太低</a:t>
              </a:r>
              <a:endParaRPr lang="zh-CN" altLang="en-US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95300" y="1581150"/>
              <a:ext cx="1905000" cy="32316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57200" y="895350"/>
            <a:ext cx="8343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班级可能存在的不良现象</a:t>
            </a:r>
            <a:endParaRPr lang="zh-CN" altLang="en-US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33400" y="1504950"/>
            <a:ext cx="8153400" cy="1370221"/>
            <a:chOff x="495300" y="1581150"/>
            <a:chExt cx="8153400" cy="1370221"/>
          </a:xfrm>
        </p:grpSpPr>
        <p:sp>
          <p:nvSpPr>
            <p:cNvPr id="14" name="文本框 13"/>
            <p:cNvSpPr txBox="1"/>
            <p:nvPr/>
          </p:nvSpPr>
          <p:spPr>
            <a:xfrm>
              <a:off x="495300" y="1890921"/>
              <a:ext cx="8153400" cy="106045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劳动时：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：反正没人管，去打球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喽   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：我也</a:t>
              </a:r>
              <a:r>
                <a:rPr lang="zh-CN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去     </a:t>
              </a:r>
              <a:r>
                <a:rPr lang="en-US" altLang="zh-CN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：那么多人都不扫地，我也不扫了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1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盲目效仿</a:t>
              </a:r>
              <a:endParaRPr lang="zh-CN" altLang="en-US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95300" y="1581150"/>
              <a:ext cx="1905000" cy="323165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现象</a:t>
              </a:r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MH" val="20170109233147"/>
  <p:tag name="MH_LIBRARY" val="GRAPHIC"/>
  <p:tag name="MH_ORDER" val="文本框 19"/>
</p:tagLst>
</file>

<file path=ppt/tags/tag2.xml><?xml version="1.0" encoding="utf-8"?>
<p:tagLst xmlns:p="http://schemas.openxmlformats.org/presentationml/2006/main">
  <p:tag name="MH" val="20170109233147"/>
  <p:tag name="MH_LIBRARY" val="GRAPHIC"/>
  <p:tag name="MH_ORDER" val="文本框 19"/>
</p:tagLst>
</file>

<file path=ppt/tags/tag3.xml><?xml version="1.0" encoding="utf-8"?>
<p:tagLst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390"/>
  <p:tag name="ISPRING_FIRST_PUBLISH" val="1"/>
  <p:tag name="KSO_WPP_MARK_KEY" val="0d17376c-ff2d-4f5f-af3c-565e99941866"/>
  <p:tag name="COMMONDATA" val="eyJoZGlkIjoiYmE1ZTZmN2ExYjZlNDAwZTkxNzkwOWM4Y2JmMjUwODQifQ=="/>
</p:tagLst>
</file>

<file path=ppt/theme/theme1.xml><?xml version="1.0" encoding="utf-8"?>
<a:theme xmlns:a="http://schemas.openxmlformats.org/drawingml/2006/main" name="Office 主题">
  <a:themeElements>
    <a:clrScheme name="自定义 10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99B7"/>
      </a:accent1>
      <a:accent2>
        <a:srgbClr val="FF9933"/>
      </a:accent2>
      <a:accent3>
        <a:srgbClr val="0199B7"/>
      </a:accent3>
      <a:accent4>
        <a:srgbClr val="FF9933"/>
      </a:accent4>
      <a:accent5>
        <a:srgbClr val="0199B7"/>
      </a:accent5>
      <a:accent6>
        <a:srgbClr val="FF9933"/>
      </a:accent6>
      <a:hlink>
        <a:srgbClr val="0199B7"/>
      </a:hlink>
      <a:folHlink>
        <a:srgbClr val="FF9933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3775</Words>
  <Application>WPS 演示</Application>
  <PresentationFormat>全屏显示(16:9)</PresentationFormat>
  <Paragraphs>226</Paragraphs>
  <Slides>31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汉仪中宋简</vt:lpstr>
      <vt:lpstr>Arial Unicode MS</vt:lpstr>
      <vt:lpstr>Arial Black</vt:lpstr>
      <vt:lpstr>Calibri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素材来源网站好课件-www.haokj.cn</dc:title>
  <dc:creator>素材来源网站好课件-www.haokj.cn</dc:creator>
  <dc:description>素材来源网站好课件-www.haokj.cn</dc:description>
  <dc:subject>素材来源网站好课件-www.haokj.cn</dc:subject>
  <cp:lastModifiedBy>❤️涔夫人</cp:lastModifiedBy>
  <cp:revision>7</cp:revision>
  <dcterms:created xsi:type="dcterms:W3CDTF">2019-05-09T02:43:00Z</dcterms:created>
  <dcterms:modified xsi:type="dcterms:W3CDTF">2023-05-22T14:20:14Z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6268CDA476D74B629D23FEFEE9EB5D1F_12</vt:lpwstr>
  </property>
</Properties>
</file>