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31" r:id="rId3"/>
    <p:sldId id="363" r:id="rId5"/>
    <p:sldId id="391" r:id="rId6"/>
    <p:sldId id="313" r:id="rId7"/>
    <p:sldId id="258" r:id="rId8"/>
    <p:sldId id="315" r:id="rId9"/>
    <p:sldId id="393" r:id="rId10"/>
    <p:sldId id="312" r:id="rId11"/>
    <p:sldId id="394" r:id="rId12"/>
    <p:sldId id="395" r:id="rId13"/>
    <p:sldId id="396" r:id="rId14"/>
    <p:sldId id="405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1" userDrawn="1">
          <p15:clr>
            <a:srgbClr val="A4A3A4"/>
          </p15:clr>
        </p15:guide>
        <p15:guide id="2" pos="37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154"/>
    <a:srgbClr val="787DBD"/>
    <a:srgbClr val="40B4E3"/>
    <a:srgbClr val="F6A794"/>
    <a:srgbClr val="C7C9E3"/>
    <a:srgbClr val="91D4EF"/>
    <a:srgbClr val="FECA43"/>
    <a:srgbClr val="FED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63" autoAdjust="0"/>
  </p:normalViewPr>
  <p:slideViewPr>
    <p:cSldViewPr snapToGrid="0" showGuides="1">
      <p:cViewPr varScale="1">
        <p:scale>
          <a:sx n="99" d="100"/>
          <a:sy n="99" d="100"/>
        </p:scale>
        <p:origin x="108" y="558"/>
      </p:cViewPr>
      <p:guideLst>
        <p:guide orient="horz" pos="2361"/>
        <p:guide pos="37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63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71742-1571-441D-9358-9EA54E0A0F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 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26442-CC8F-4A45-85C9-FAE290A599D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 flip="none" rotWithShape="1">
          <a:gsLst>
            <a:gs pos="0">
              <a:schemeClr val="bg1">
                <a:lumMod val="97000"/>
                <a:lumOff val="3000"/>
              </a:schemeClr>
            </a:gs>
            <a:gs pos="62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40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F171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FECA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787D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15" y="6356351"/>
            <a:ext cx="2844875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709" y="6356351"/>
            <a:ext cx="38609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828" y="6356351"/>
            <a:ext cx="2844875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21.jpeg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jpeg"/><Relationship Id="rId8" Type="http://schemas.openxmlformats.org/officeDocument/2006/relationships/image" Target="../media/image27.jpeg"/><Relationship Id="rId7" Type="http://schemas.openxmlformats.org/officeDocument/2006/relationships/image" Target="../media/image26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jpeg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1" Type="http://schemas.openxmlformats.org/officeDocument/2006/relationships/notesSlide" Target="../notesSlides/notesSlide15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tags" Target="../tags/tag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2" Type="http://schemas.openxmlformats.org/officeDocument/2006/relationships/notesSlide" Target="../notesSlides/notesSlide3.xml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1.png"/><Relationship Id="rId2" Type="http://schemas.openxmlformats.org/officeDocument/2006/relationships/tags" Target="../tags/tag6.xml"/><Relationship Id="rId19" Type="http://schemas.openxmlformats.org/officeDocument/2006/relationships/tags" Target="../tags/tag23.xml"/><Relationship Id="rId18" Type="http://schemas.openxmlformats.org/officeDocument/2006/relationships/tags" Target="../tags/tag22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0" Type="http://schemas.openxmlformats.org/officeDocument/2006/relationships/notesSlide" Target="../notesSlides/notesSlide8.xml"/><Relationship Id="rId1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image" Target="../media/image15.jpeg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7.jpeg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06040" y="2352040"/>
            <a:ext cx="8610600" cy="14452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陶于自然</a:t>
            </a: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乐享童年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——</a:t>
            </a:r>
            <a:r>
              <a:rPr lang="zh-C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基于任务驱动的区域活动开展</a:t>
            </a:r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06040" y="4104005"/>
            <a:ext cx="686879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zh-CN" sz="2400" b="1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泸州市龙马潭区陶然路江韵幼儿园     屈祖梅</a:t>
            </a:r>
            <a:endParaRPr lang="zh-CN" altLang="en-US" sz="2400" b="1" dirty="0"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5087871" y="5402035"/>
            <a:ext cx="290286" cy="290286"/>
          </a:xfrm>
          <a:prstGeom prst="rect">
            <a:avLst/>
          </a:prstGeom>
          <a:solidFill>
            <a:srgbClr val="FECA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576208" y="5402670"/>
            <a:ext cx="290286" cy="290286"/>
          </a:xfrm>
          <a:prstGeom prst="rect">
            <a:avLst/>
          </a:prstGeom>
          <a:solidFill>
            <a:srgbClr val="40B4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6098835" y="5403305"/>
            <a:ext cx="290286" cy="290286"/>
          </a:xfrm>
          <a:prstGeom prst="rect">
            <a:avLst/>
          </a:prstGeom>
          <a:solidFill>
            <a:srgbClr val="787DB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627177" y="5402670"/>
            <a:ext cx="290286" cy="290286"/>
          </a:xfrm>
          <a:prstGeom prst="rect">
            <a:avLst/>
          </a:prstGeom>
          <a:solidFill>
            <a:srgbClr val="F1715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>
            <a:off x="4985091" y="5547178"/>
            <a:ext cx="214631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974237" y="5547813"/>
            <a:ext cx="224349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陶然路幼儿园有文字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3985" y="257175"/>
            <a:ext cx="1640840" cy="167830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9415" y="2175510"/>
            <a:ext cx="2919095" cy="3291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标注 13"/>
          <p:cNvSpPr/>
          <p:nvPr/>
        </p:nvSpPr>
        <p:spPr>
          <a:xfrm>
            <a:off x="11023451" y="6061576"/>
            <a:ext cx="898334" cy="601884"/>
          </a:xfrm>
          <a:prstGeom prst="wedgeRoundRectCallou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  <a:effectLst>
            <a:outerShdw blurRad="762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KSO_Shape"/>
          <p:cNvSpPr/>
          <p:nvPr/>
        </p:nvSpPr>
        <p:spPr bwMode="auto">
          <a:xfrm>
            <a:off x="11189188" y="6162322"/>
            <a:ext cx="429152" cy="400391"/>
          </a:xfrm>
          <a:custGeom>
            <a:avLst/>
            <a:gdLst>
              <a:gd name="T0" fmla="*/ 0 w 8970958"/>
              <a:gd name="T1" fmla="*/ 599920 h 8375651"/>
              <a:gd name="T2" fmla="*/ 300757 w 8970958"/>
              <a:gd name="T3" fmla="*/ 599920 h 8375651"/>
              <a:gd name="T4" fmla="*/ 300757 w 8970958"/>
              <a:gd name="T5" fmla="*/ 1680923 h 8375651"/>
              <a:gd name="T6" fmla="*/ 0 w 8970958"/>
              <a:gd name="T7" fmla="*/ 1680923 h 8375651"/>
              <a:gd name="T8" fmla="*/ 982536 w 8970958"/>
              <a:gd name="T9" fmla="*/ 0 h 8375651"/>
              <a:gd name="T10" fmla="*/ 1076703 w 8970958"/>
              <a:gd name="T11" fmla="*/ 47488 h 8375651"/>
              <a:gd name="T12" fmla="*/ 1124163 w 8970958"/>
              <a:gd name="T13" fmla="*/ 600007 h 8375651"/>
              <a:gd name="T14" fmla="*/ 1593490 w 8970958"/>
              <a:gd name="T15" fmla="*/ 600007 h 8375651"/>
              <a:gd name="T16" fmla="*/ 1751690 w 8970958"/>
              <a:gd name="T17" fmla="*/ 654279 h 8375651"/>
              <a:gd name="T18" fmla="*/ 1799150 w 8970958"/>
              <a:gd name="T19" fmla="*/ 828401 h 8375651"/>
              <a:gd name="T20" fmla="*/ 1789357 w 8970958"/>
              <a:gd name="T21" fmla="*/ 957297 h 8375651"/>
              <a:gd name="T22" fmla="*/ 1170117 w 8970958"/>
              <a:gd name="T23" fmla="*/ 1680923 h 8375651"/>
              <a:gd name="T24" fmla="*/ 750510 w 8970958"/>
              <a:gd name="T25" fmla="*/ 1570872 h 8375651"/>
              <a:gd name="T26" fmla="*/ 487596 w 8970958"/>
              <a:gd name="T27" fmla="*/ 1498509 h 8375651"/>
              <a:gd name="T28" fmla="*/ 420550 w 8970958"/>
              <a:gd name="T29" fmla="*/ 1498509 h 8375651"/>
              <a:gd name="T30" fmla="*/ 420550 w 8970958"/>
              <a:gd name="T31" fmla="*/ 618097 h 8375651"/>
              <a:gd name="T32" fmla="*/ 840910 w 8970958"/>
              <a:gd name="T33" fmla="*/ 186183 h 8375651"/>
              <a:gd name="T34" fmla="*/ 982536 w 8970958"/>
              <a:gd name="T35" fmla="*/ 0 h 83756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970958" h="8375651">
                <a:moveTo>
                  <a:pt x="0" y="2989262"/>
                </a:moveTo>
                <a:lnTo>
                  <a:pt x="1498600" y="2989262"/>
                </a:lnTo>
                <a:lnTo>
                  <a:pt x="1498600" y="8375650"/>
                </a:lnTo>
                <a:lnTo>
                  <a:pt x="0" y="8375650"/>
                </a:lnTo>
                <a:lnTo>
                  <a:pt x="0" y="2989262"/>
                </a:lnTo>
                <a:close/>
                <a:moveTo>
                  <a:pt x="4895750" y="0"/>
                </a:moveTo>
                <a:cubicBezTo>
                  <a:pt x="5094695" y="11268"/>
                  <a:pt x="5244843" y="93898"/>
                  <a:pt x="5364961" y="236622"/>
                </a:cubicBezTo>
                <a:cubicBezTo>
                  <a:pt x="5751590" y="691085"/>
                  <a:pt x="5717807" y="1686398"/>
                  <a:pt x="5601443" y="2989694"/>
                </a:cubicBezTo>
                <a:cubicBezTo>
                  <a:pt x="5601443" y="2989694"/>
                  <a:pt x="5601443" y="2989694"/>
                  <a:pt x="7939989" y="2989694"/>
                </a:cubicBezTo>
                <a:cubicBezTo>
                  <a:pt x="8138935" y="2989694"/>
                  <a:pt x="8499289" y="3008474"/>
                  <a:pt x="8728264" y="3260119"/>
                </a:cubicBezTo>
                <a:cubicBezTo>
                  <a:pt x="8915948" y="3462937"/>
                  <a:pt x="8994775" y="3770921"/>
                  <a:pt x="8964746" y="4127731"/>
                </a:cubicBezTo>
                <a:cubicBezTo>
                  <a:pt x="8964746" y="4127731"/>
                  <a:pt x="8964746" y="4127731"/>
                  <a:pt x="8915948" y="4769990"/>
                </a:cubicBezTo>
                <a:cubicBezTo>
                  <a:pt x="8690727" y="7680810"/>
                  <a:pt x="8638175" y="8375651"/>
                  <a:pt x="5830418" y="8375651"/>
                </a:cubicBezTo>
                <a:cubicBezTo>
                  <a:pt x="4580440" y="8375651"/>
                  <a:pt x="4133752" y="8078935"/>
                  <a:pt x="3739615" y="7827290"/>
                </a:cubicBezTo>
                <a:cubicBezTo>
                  <a:pt x="3420551" y="7624472"/>
                  <a:pt x="3169054" y="7466724"/>
                  <a:pt x="2429578" y="7466724"/>
                </a:cubicBezTo>
                <a:cubicBezTo>
                  <a:pt x="2429578" y="7466724"/>
                  <a:pt x="2429578" y="7466724"/>
                  <a:pt x="2095500" y="7466724"/>
                </a:cubicBezTo>
                <a:cubicBezTo>
                  <a:pt x="2095500" y="7466724"/>
                  <a:pt x="2095500" y="7466724"/>
                  <a:pt x="2095500" y="3079836"/>
                </a:cubicBezTo>
                <a:cubicBezTo>
                  <a:pt x="3889762" y="2662932"/>
                  <a:pt x="4043663" y="1660107"/>
                  <a:pt x="4190057" y="927707"/>
                </a:cubicBezTo>
                <a:cubicBezTo>
                  <a:pt x="4276392" y="492023"/>
                  <a:pt x="4377741" y="0"/>
                  <a:pt x="4895750" y="0"/>
                </a:cubicBezTo>
                <a:close/>
              </a:path>
            </a:pathLst>
          </a:custGeom>
          <a:solidFill>
            <a:srgbClr val="FECA43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908727" y="1638131"/>
            <a:ext cx="10182609" cy="45890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（一）陶幼币的发行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09758" y="851995"/>
            <a:ext cx="10879430" cy="698820"/>
          </a:xfrm>
          <a:prstGeom prst="roundRect">
            <a:avLst/>
          </a:prstGeom>
          <a:gradFill flip="none" rotWithShape="1">
            <a:gsLst>
              <a:gs pos="0">
                <a:srgbClr val="FEDD8C"/>
              </a:gs>
              <a:gs pos="74000">
                <a:srgbClr val="FECA43"/>
              </a:gs>
              <a:gs pos="83000">
                <a:srgbClr val="FECA43"/>
              </a:gs>
              <a:gs pos="100000">
                <a:srgbClr val="FECA43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FEDD8C"/>
                </a:gs>
                <a:gs pos="74000">
                  <a:srgbClr val="FECA43"/>
                </a:gs>
                <a:gs pos="83000">
                  <a:srgbClr val="FECA43"/>
                </a:gs>
                <a:gs pos="100000">
                  <a:srgbClr val="FECA43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二、让孩子在挣钱与花钱的过程中，自由穿梭于不同区域，实现区域活动之间的有效联动</a:t>
            </a: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0191" y="6218010"/>
            <a:ext cx="290286" cy="290286"/>
          </a:xfrm>
          <a:prstGeom prst="rect">
            <a:avLst/>
          </a:prstGeom>
          <a:solidFill>
            <a:srgbClr val="FECA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37583" y="6218010"/>
            <a:ext cx="290286" cy="290286"/>
          </a:xfrm>
          <a:prstGeom prst="rect">
            <a:avLst/>
          </a:prstGeom>
          <a:solidFill>
            <a:srgbClr val="40B4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21170" y="6218010"/>
            <a:ext cx="290286" cy="290286"/>
          </a:xfrm>
          <a:prstGeom prst="rect">
            <a:avLst/>
          </a:prstGeom>
          <a:solidFill>
            <a:srgbClr val="787DB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467292" y="6218010"/>
            <a:ext cx="290286" cy="290286"/>
          </a:xfrm>
          <a:prstGeom prst="rect">
            <a:avLst/>
          </a:prstGeom>
          <a:solidFill>
            <a:srgbClr val="F1715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610576" y="6362518"/>
            <a:ext cx="214631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2267" y="6363153"/>
            <a:ext cx="224349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>
            <p:custDataLst>
              <p:tags r:id="rId2"/>
            </p:custDataLst>
          </p:nvPr>
        </p:nvSpPr>
        <p:spPr>
          <a:xfrm>
            <a:off x="1038260" y="2175531"/>
            <a:ext cx="2030042" cy="37741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1.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面额的确定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1174906" y="3429221"/>
            <a:ext cx="6581076" cy="4140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2.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货币量的投放：以每个班级和每个大区域为单位发放   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1425258" y="4740086"/>
            <a:ext cx="2663259" cy="37741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货币的管理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专属的钱包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37"/>
          <p:cNvSpPr/>
          <p:nvPr/>
        </p:nvSpPr>
        <p:spPr>
          <a:xfrm>
            <a:off x="498386" y="14991"/>
            <a:ext cx="2721152" cy="578750"/>
          </a:xfrm>
          <a:prstGeom prst="roundRect">
            <a:avLst/>
          </a:prstGeom>
          <a:gradFill flip="none" rotWithShape="1">
            <a:gsLst>
              <a:gs pos="0">
                <a:srgbClr val="C7C9E3"/>
              </a:gs>
              <a:gs pos="74000">
                <a:srgbClr val="787DBD"/>
              </a:gs>
              <a:gs pos="83000">
                <a:srgbClr val="787DBD"/>
              </a:gs>
              <a:gs pos="100000">
                <a:srgbClr val="787DBD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C7C9E3"/>
                </a:gs>
                <a:gs pos="74000">
                  <a:srgbClr val="787DBD"/>
                </a:gs>
                <a:gs pos="83000">
                  <a:srgbClr val="787DBD"/>
                </a:gs>
                <a:gs pos="100000">
                  <a:srgbClr val="787DBD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实践路径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126" y="1963200"/>
            <a:ext cx="1533652" cy="8125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89" y="1954696"/>
            <a:ext cx="1533652" cy="81257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14" y="1914543"/>
            <a:ext cx="1467621" cy="86123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42" y="1928935"/>
            <a:ext cx="1533652" cy="86123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93" y="4527913"/>
            <a:ext cx="2181043" cy="2330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edge/>
      </p:transition>
    </mc:Choice>
    <mc:Fallback>
      <p:transition spd="slow">
        <p:wedg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9415" y="2175510"/>
            <a:ext cx="2919095" cy="3291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标注 13"/>
          <p:cNvSpPr/>
          <p:nvPr/>
        </p:nvSpPr>
        <p:spPr>
          <a:xfrm>
            <a:off x="11322318" y="6256116"/>
            <a:ext cx="898334" cy="601884"/>
          </a:xfrm>
          <a:prstGeom prst="wedgeRoundRectCallou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  <a:effectLst>
            <a:outerShdw blurRad="762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KSO_Shape"/>
          <p:cNvSpPr/>
          <p:nvPr/>
        </p:nvSpPr>
        <p:spPr bwMode="auto">
          <a:xfrm>
            <a:off x="11567470" y="6388551"/>
            <a:ext cx="429152" cy="400391"/>
          </a:xfrm>
          <a:custGeom>
            <a:avLst/>
            <a:gdLst>
              <a:gd name="T0" fmla="*/ 0 w 8970958"/>
              <a:gd name="T1" fmla="*/ 599920 h 8375651"/>
              <a:gd name="T2" fmla="*/ 300757 w 8970958"/>
              <a:gd name="T3" fmla="*/ 599920 h 8375651"/>
              <a:gd name="T4" fmla="*/ 300757 w 8970958"/>
              <a:gd name="T5" fmla="*/ 1680923 h 8375651"/>
              <a:gd name="T6" fmla="*/ 0 w 8970958"/>
              <a:gd name="T7" fmla="*/ 1680923 h 8375651"/>
              <a:gd name="T8" fmla="*/ 982536 w 8970958"/>
              <a:gd name="T9" fmla="*/ 0 h 8375651"/>
              <a:gd name="T10" fmla="*/ 1076703 w 8970958"/>
              <a:gd name="T11" fmla="*/ 47488 h 8375651"/>
              <a:gd name="T12" fmla="*/ 1124163 w 8970958"/>
              <a:gd name="T13" fmla="*/ 600007 h 8375651"/>
              <a:gd name="T14" fmla="*/ 1593490 w 8970958"/>
              <a:gd name="T15" fmla="*/ 600007 h 8375651"/>
              <a:gd name="T16" fmla="*/ 1751690 w 8970958"/>
              <a:gd name="T17" fmla="*/ 654279 h 8375651"/>
              <a:gd name="T18" fmla="*/ 1799150 w 8970958"/>
              <a:gd name="T19" fmla="*/ 828401 h 8375651"/>
              <a:gd name="T20" fmla="*/ 1789357 w 8970958"/>
              <a:gd name="T21" fmla="*/ 957297 h 8375651"/>
              <a:gd name="T22" fmla="*/ 1170117 w 8970958"/>
              <a:gd name="T23" fmla="*/ 1680923 h 8375651"/>
              <a:gd name="T24" fmla="*/ 750510 w 8970958"/>
              <a:gd name="T25" fmla="*/ 1570872 h 8375651"/>
              <a:gd name="T26" fmla="*/ 487596 w 8970958"/>
              <a:gd name="T27" fmla="*/ 1498509 h 8375651"/>
              <a:gd name="T28" fmla="*/ 420550 w 8970958"/>
              <a:gd name="T29" fmla="*/ 1498509 h 8375651"/>
              <a:gd name="T30" fmla="*/ 420550 w 8970958"/>
              <a:gd name="T31" fmla="*/ 618097 h 8375651"/>
              <a:gd name="T32" fmla="*/ 840910 w 8970958"/>
              <a:gd name="T33" fmla="*/ 186183 h 8375651"/>
              <a:gd name="T34" fmla="*/ 982536 w 8970958"/>
              <a:gd name="T35" fmla="*/ 0 h 83756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970958" h="8375651">
                <a:moveTo>
                  <a:pt x="0" y="2989262"/>
                </a:moveTo>
                <a:lnTo>
                  <a:pt x="1498600" y="2989262"/>
                </a:lnTo>
                <a:lnTo>
                  <a:pt x="1498600" y="8375650"/>
                </a:lnTo>
                <a:lnTo>
                  <a:pt x="0" y="8375650"/>
                </a:lnTo>
                <a:lnTo>
                  <a:pt x="0" y="2989262"/>
                </a:lnTo>
                <a:close/>
                <a:moveTo>
                  <a:pt x="4895750" y="0"/>
                </a:moveTo>
                <a:cubicBezTo>
                  <a:pt x="5094695" y="11268"/>
                  <a:pt x="5244843" y="93898"/>
                  <a:pt x="5364961" y="236622"/>
                </a:cubicBezTo>
                <a:cubicBezTo>
                  <a:pt x="5751590" y="691085"/>
                  <a:pt x="5717807" y="1686398"/>
                  <a:pt x="5601443" y="2989694"/>
                </a:cubicBezTo>
                <a:cubicBezTo>
                  <a:pt x="5601443" y="2989694"/>
                  <a:pt x="5601443" y="2989694"/>
                  <a:pt x="7939989" y="2989694"/>
                </a:cubicBezTo>
                <a:cubicBezTo>
                  <a:pt x="8138935" y="2989694"/>
                  <a:pt x="8499289" y="3008474"/>
                  <a:pt x="8728264" y="3260119"/>
                </a:cubicBezTo>
                <a:cubicBezTo>
                  <a:pt x="8915948" y="3462937"/>
                  <a:pt x="8994775" y="3770921"/>
                  <a:pt x="8964746" y="4127731"/>
                </a:cubicBezTo>
                <a:cubicBezTo>
                  <a:pt x="8964746" y="4127731"/>
                  <a:pt x="8964746" y="4127731"/>
                  <a:pt x="8915948" y="4769990"/>
                </a:cubicBezTo>
                <a:cubicBezTo>
                  <a:pt x="8690727" y="7680810"/>
                  <a:pt x="8638175" y="8375651"/>
                  <a:pt x="5830418" y="8375651"/>
                </a:cubicBezTo>
                <a:cubicBezTo>
                  <a:pt x="4580440" y="8375651"/>
                  <a:pt x="4133752" y="8078935"/>
                  <a:pt x="3739615" y="7827290"/>
                </a:cubicBezTo>
                <a:cubicBezTo>
                  <a:pt x="3420551" y="7624472"/>
                  <a:pt x="3169054" y="7466724"/>
                  <a:pt x="2429578" y="7466724"/>
                </a:cubicBezTo>
                <a:cubicBezTo>
                  <a:pt x="2429578" y="7466724"/>
                  <a:pt x="2429578" y="7466724"/>
                  <a:pt x="2095500" y="7466724"/>
                </a:cubicBezTo>
                <a:cubicBezTo>
                  <a:pt x="2095500" y="7466724"/>
                  <a:pt x="2095500" y="7466724"/>
                  <a:pt x="2095500" y="3079836"/>
                </a:cubicBezTo>
                <a:cubicBezTo>
                  <a:pt x="3889762" y="2662932"/>
                  <a:pt x="4043663" y="1660107"/>
                  <a:pt x="4190057" y="927707"/>
                </a:cubicBezTo>
                <a:cubicBezTo>
                  <a:pt x="4276392" y="492023"/>
                  <a:pt x="4377741" y="0"/>
                  <a:pt x="4895750" y="0"/>
                </a:cubicBezTo>
                <a:close/>
              </a:path>
            </a:pathLst>
          </a:custGeom>
          <a:solidFill>
            <a:srgbClr val="FECA43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02808" y="622348"/>
            <a:ext cx="10879430" cy="807720"/>
          </a:xfrm>
          <a:prstGeom prst="roundRect">
            <a:avLst/>
          </a:prstGeom>
          <a:gradFill flip="none" rotWithShape="1">
            <a:gsLst>
              <a:gs pos="0">
                <a:srgbClr val="FEDD8C"/>
              </a:gs>
              <a:gs pos="74000">
                <a:srgbClr val="FECA43"/>
              </a:gs>
              <a:gs pos="83000">
                <a:srgbClr val="FECA43"/>
              </a:gs>
              <a:gs pos="100000">
                <a:srgbClr val="FECA43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FEDD8C"/>
                </a:gs>
                <a:gs pos="74000">
                  <a:srgbClr val="FECA43"/>
                </a:gs>
                <a:gs pos="83000">
                  <a:srgbClr val="FECA43"/>
                </a:gs>
                <a:gs pos="100000">
                  <a:srgbClr val="FECA43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二、让孩子在挣钱与花钱的过程中，自由穿梭于不同区域，实现区域活动之间的有效联动</a:t>
            </a: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59969" y="6551821"/>
            <a:ext cx="290286" cy="290286"/>
          </a:xfrm>
          <a:prstGeom prst="rect">
            <a:avLst/>
          </a:prstGeom>
          <a:solidFill>
            <a:srgbClr val="FECA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707361" y="6551821"/>
            <a:ext cx="290286" cy="290286"/>
          </a:xfrm>
          <a:prstGeom prst="rect">
            <a:avLst/>
          </a:prstGeom>
          <a:solidFill>
            <a:srgbClr val="40B4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290948" y="6551821"/>
            <a:ext cx="290286" cy="290286"/>
          </a:xfrm>
          <a:prstGeom prst="rect">
            <a:avLst/>
          </a:prstGeom>
          <a:solidFill>
            <a:srgbClr val="787DB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837070" y="6551821"/>
            <a:ext cx="290286" cy="290286"/>
          </a:xfrm>
          <a:prstGeom prst="rect">
            <a:avLst/>
          </a:prstGeom>
          <a:solidFill>
            <a:srgbClr val="F1715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9012045" y="6696964"/>
            <a:ext cx="224349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1"/>
            </p:custDataLst>
          </p:nvPr>
        </p:nvSpPr>
        <p:spPr>
          <a:xfrm>
            <a:off x="923320" y="1816619"/>
            <a:ext cx="9210471" cy="74674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</a:t>
            </a:r>
            <a:r>
              <a:rPr lang="en-US" altLang="zh-CN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明确赚钱与花钱的对象</a:t>
            </a:r>
            <a:endParaRPr lang="en-US" altLang="zh-CN" sz="1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工作人群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：当自己在自己的角色岗位上工作认真的时候，就是在赚钱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2"/>
            </p:custDataLst>
          </p:nvPr>
        </p:nvSpPr>
        <p:spPr>
          <a:xfrm>
            <a:off x="602808" y="1414577"/>
            <a:ext cx="9614597" cy="45890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（二）陶幼币的流通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活动联动的载体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37"/>
          <p:cNvSpPr/>
          <p:nvPr/>
        </p:nvSpPr>
        <p:spPr>
          <a:xfrm>
            <a:off x="662452" y="34971"/>
            <a:ext cx="2223308" cy="578750"/>
          </a:xfrm>
          <a:prstGeom prst="roundRect">
            <a:avLst/>
          </a:prstGeom>
          <a:gradFill flip="none" rotWithShape="1">
            <a:gsLst>
              <a:gs pos="0">
                <a:srgbClr val="C7C9E3"/>
              </a:gs>
              <a:gs pos="74000">
                <a:srgbClr val="787DBD"/>
              </a:gs>
              <a:gs pos="83000">
                <a:srgbClr val="787DBD"/>
              </a:gs>
              <a:gs pos="100000">
                <a:srgbClr val="787DBD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C7C9E3"/>
                </a:gs>
                <a:gs pos="74000">
                  <a:srgbClr val="787DBD"/>
                </a:gs>
                <a:gs pos="83000">
                  <a:srgbClr val="787DBD"/>
                </a:gs>
                <a:gs pos="100000">
                  <a:srgbClr val="787DBD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实践路径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923319" y="4746794"/>
            <a:ext cx="9210471" cy="37741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消费人群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：按照自己的意愿到别的区域去消费的时候，就需要花钱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7" y="2546321"/>
            <a:ext cx="1957155" cy="21595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69" y="2561811"/>
            <a:ext cx="1928144" cy="21755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91" y="4947326"/>
            <a:ext cx="1668607" cy="19265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59" y="2685458"/>
            <a:ext cx="2943781" cy="205659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85" y="2665714"/>
            <a:ext cx="2767147" cy="20810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34" y="5123622"/>
            <a:ext cx="4155166" cy="1811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edge/>
      </p:transition>
    </mc:Choice>
    <mc:Fallback>
      <p:transition spd="slow">
        <p:wedg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9415" y="2175510"/>
            <a:ext cx="2919095" cy="3291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78480" y="645086"/>
            <a:ext cx="10879430" cy="807720"/>
          </a:xfrm>
          <a:prstGeom prst="roundRect">
            <a:avLst/>
          </a:prstGeom>
          <a:gradFill flip="none" rotWithShape="1">
            <a:gsLst>
              <a:gs pos="0">
                <a:srgbClr val="FEDD8C"/>
              </a:gs>
              <a:gs pos="74000">
                <a:srgbClr val="FECA43"/>
              </a:gs>
              <a:gs pos="83000">
                <a:srgbClr val="FECA43"/>
              </a:gs>
              <a:gs pos="100000">
                <a:srgbClr val="FECA43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FEDD8C"/>
                </a:gs>
                <a:gs pos="74000">
                  <a:srgbClr val="FECA43"/>
                </a:gs>
                <a:gs pos="83000">
                  <a:srgbClr val="FECA43"/>
                </a:gs>
                <a:gs pos="100000">
                  <a:srgbClr val="FECA43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二、让孩子在挣钱与花钱的过程中，自由穿梭于不同区域，实现区域活动之间的有效联动</a:t>
            </a: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0191" y="6218010"/>
            <a:ext cx="290286" cy="290286"/>
          </a:xfrm>
          <a:prstGeom prst="rect">
            <a:avLst/>
          </a:prstGeom>
          <a:solidFill>
            <a:srgbClr val="FECA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37583" y="6218010"/>
            <a:ext cx="290286" cy="290286"/>
          </a:xfrm>
          <a:prstGeom prst="rect">
            <a:avLst/>
          </a:prstGeom>
          <a:solidFill>
            <a:srgbClr val="40B4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21170" y="6218010"/>
            <a:ext cx="290286" cy="290286"/>
          </a:xfrm>
          <a:prstGeom prst="rect">
            <a:avLst/>
          </a:prstGeom>
          <a:solidFill>
            <a:srgbClr val="787DB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467292" y="6218010"/>
            <a:ext cx="290286" cy="290286"/>
          </a:xfrm>
          <a:prstGeom prst="rect">
            <a:avLst/>
          </a:prstGeom>
          <a:solidFill>
            <a:srgbClr val="F1715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610576" y="6362518"/>
            <a:ext cx="214631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2267" y="6363153"/>
            <a:ext cx="224349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>
            <p:custDataLst>
              <p:tags r:id="rId1"/>
            </p:custDataLst>
          </p:nvPr>
        </p:nvSpPr>
        <p:spPr>
          <a:xfrm>
            <a:off x="642267" y="1484171"/>
            <a:ext cx="9614597" cy="45890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（二）陶幼币的流通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活动联动的载体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2"/>
            </p:custDataLst>
          </p:nvPr>
        </p:nvSpPr>
        <p:spPr>
          <a:xfrm>
            <a:off x="875130" y="1974194"/>
            <a:ext cx="5105282" cy="17068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确定赚钱与花钱的项目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怎样赚钱：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）领工资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               （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2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）对外售卖、租赁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 altLang="zh-CN" sz="1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怎样花钱：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鼓励幼儿赚钱后要即积极去消费，又要合理规划。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37"/>
          <p:cNvSpPr/>
          <p:nvPr/>
        </p:nvSpPr>
        <p:spPr>
          <a:xfrm>
            <a:off x="662452" y="34971"/>
            <a:ext cx="2223308" cy="578750"/>
          </a:xfrm>
          <a:prstGeom prst="roundRect">
            <a:avLst/>
          </a:prstGeom>
          <a:gradFill flip="none" rotWithShape="1">
            <a:gsLst>
              <a:gs pos="0">
                <a:srgbClr val="C7C9E3"/>
              </a:gs>
              <a:gs pos="74000">
                <a:srgbClr val="787DBD"/>
              </a:gs>
              <a:gs pos="83000">
                <a:srgbClr val="787DBD"/>
              </a:gs>
              <a:gs pos="100000">
                <a:srgbClr val="787DBD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C7C9E3"/>
                </a:gs>
                <a:gs pos="74000">
                  <a:srgbClr val="787DBD"/>
                </a:gs>
                <a:gs pos="83000">
                  <a:srgbClr val="787DBD"/>
                </a:gs>
                <a:gs pos="100000">
                  <a:srgbClr val="787DBD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实践路径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85" y="3871496"/>
            <a:ext cx="2430454" cy="28477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64" y="1562617"/>
            <a:ext cx="4181382" cy="22734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639" y="3909193"/>
            <a:ext cx="2629094" cy="2810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edge/>
      </p:transition>
    </mc:Choice>
    <mc:Fallback>
      <p:transition spd="slow">
        <p:wedg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标注 13"/>
          <p:cNvSpPr/>
          <p:nvPr/>
        </p:nvSpPr>
        <p:spPr>
          <a:xfrm>
            <a:off x="11100566" y="6207354"/>
            <a:ext cx="898334" cy="601884"/>
          </a:xfrm>
          <a:prstGeom prst="wedgeRoundRectCallou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  <a:effectLst>
            <a:outerShdw blurRad="762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KSO_Shape"/>
          <p:cNvSpPr/>
          <p:nvPr/>
        </p:nvSpPr>
        <p:spPr bwMode="auto">
          <a:xfrm>
            <a:off x="11255001" y="6326657"/>
            <a:ext cx="429152" cy="400391"/>
          </a:xfrm>
          <a:custGeom>
            <a:avLst/>
            <a:gdLst>
              <a:gd name="T0" fmla="*/ 0 w 8970958"/>
              <a:gd name="T1" fmla="*/ 599920 h 8375651"/>
              <a:gd name="T2" fmla="*/ 300757 w 8970958"/>
              <a:gd name="T3" fmla="*/ 599920 h 8375651"/>
              <a:gd name="T4" fmla="*/ 300757 w 8970958"/>
              <a:gd name="T5" fmla="*/ 1680923 h 8375651"/>
              <a:gd name="T6" fmla="*/ 0 w 8970958"/>
              <a:gd name="T7" fmla="*/ 1680923 h 8375651"/>
              <a:gd name="T8" fmla="*/ 982536 w 8970958"/>
              <a:gd name="T9" fmla="*/ 0 h 8375651"/>
              <a:gd name="T10" fmla="*/ 1076703 w 8970958"/>
              <a:gd name="T11" fmla="*/ 47488 h 8375651"/>
              <a:gd name="T12" fmla="*/ 1124163 w 8970958"/>
              <a:gd name="T13" fmla="*/ 600007 h 8375651"/>
              <a:gd name="T14" fmla="*/ 1593490 w 8970958"/>
              <a:gd name="T15" fmla="*/ 600007 h 8375651"/>
              <a:gd name="T16" fmla="*/ 1751690 w 8970958"/>
              <a:gd name="T17" fmla="*/ 654279 h 8375651"/>
              <a:gd name="T18" fmla="*/ 1799150 w 8970958"/>
              <a:gd name="T19" fmla="*/ 828401 h 8375651"/>
              <a:gd name="T20" fmla="*/ 1789357 w 8970958"/>
              <a:gd name="T21" fmla="*/ 957297 h 8375651"/>
              <a:gd name="T22" fmla="*/ 1170117 w 8970958"/>
              <a:gd name="T23" fmla="*/ 1680923 h 8375651"/>
              <a:gd name="T24" fmla="*/ 750510 w 8970958"/>
              <a:gd name="T25" fmla="*/ 1570872 h 8375651"/>
              <a:gd name="T26" fmla="*/ 487596 w 8970958"/>
              <a:gd name="T27" fmla="*/ 1498509 h 8375651"/>
              <a:gd name="T28" fmla="*/ 420550 w 8970958"/>
              <a:gd name="T29" fmla="*/ 1498509 h 8375651"/>
              <a:gd name="T30" fmla="*/ 420550 w 8970958"/>
              <a:gd name="T31" fmla="*/ 618097 h 8375651"/>
              <a:gd name="T32" fmla="*/ 840910 w 8970958"/>
              <a:gd name="T33" fmla="*/ 186183 h 8375651"/>
              <a:gd name="T34" fmla="*/ 982536 w 8970958"/>
              <a:gd name="T35" fmla="*/ 0 h 83756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970958" h="8375651">
                <a:moveTo>
                  <a:pt x="0" y="2989262"/>
                </a:moveTo>
                <a:lnTo>
                  <a:pt x="1498600" y="2989262"/>
                </a:lnTo>
                <a:lnTo>
                  <a:pt x="1498600" y="8375650"/>
                </a:lnTo>
                <a:lnTo>
                  <a:pt x="0" y="8375650"/>
                </a:lnTo>
                <a:lnTo>
                  <a:pt x="0" y="2989262"/>
                </a:lnTo>
                <a:close/>
                <a:moveTo>
                  <a:pt x="4895750" y="0"/>
                </a:moveTo>
                <a:cubicBezTo>
                  <a:pt x="5094695" y="11268"/>
                  <a:pt x="5244843" y="93898"/>
                  <a:pt x="5364961" y="236622"/>
                </a:cubicBezTo>
                <a:cubicBezTo>
                  <a:pt x="5751590" y="691085"/>
                  <a:pt x="5717807" y="1686398"/>
                  <a:pt x="5601443" y="2989694"/>
                </a:cubicBezTo>
                <a:cubicBezTo>
                  <a:pt x="5601443" y="2989694"/>
                  <a:pt x="5601443" y="2989694"/>
                  <a:pt x="7939989" y="2989694"/>
                </a:cubicBezTo>
                <a:cubicBezTo>
                  <a:pt x="8138935" y="2989694"/>
                  <a:pt x="8499289" y="3008474"/>
                  <a:pt x="8728264" y="3260119"/>
                </a:cubicBezTo>
                <a:cubicBezTo>
                  <a:pt x="8915948" y="3462937"/>
                  <a:pt x="8994775" y="3770921"/>
                  <a:pt x="8964746" y="4127731"/>
                </a:cubicBezTo>
                <a:cubicBezTo>
                  <a:pt x="8964746" y="4127731"/>
                  <a:pt x="8964746" y="4127731"/>
                  <a:pt x="8915948" y="4769990"/>
                </a:cubicBezTo>
                <a:cubicBezTo>
                  <a:pt x="8690727" y="7680810"/>
                  <a:pt x="8638175" y="8375651"/>
                  <a:pt x="5830418" y="8375651"/>
                </a:cubicBezTo>
                <a:cubicBezTo>
                  <a:pt x="4580440" y="8375651"/>
                  <a:pt x="4133752" y="8078935"/>
                  <a:pt x="3739615" y="7827290"/>
                </a:cubicBezTo>
                <a:cubicBezTo>
                  <a:pt x="3420551" y="7624472"/>
                  <a:pt x="3169054" y="7466724"/>
                  <a:pt x="2429578" y="7466724"/>
                </a:cubicBezTo>
                <a:cubicBezTo>
                  <a:pt x="2429578" y="7466724"/>
                  <a:pt x="2429578" y="7466724"/>
                  <a:pt x="2095500" y="7466724"/>
                </a:cubicBezTo>
                <a:cubicBezTo>
                  <a:pt x="2095500" y="7466724"/>
                  <a:pt x="2095500" y="7466724"/>
                  <a:pt x="2095500" y="3079836"/>
                </a:cubicBezTo>
                <a:cubicBezTo>
                  <a:pt x="3889762" y="2662932"/>
                  <a:pt x="4043663" y="1660107"/>
                  <a:pt x="4190057" y="927707"/>
                </a:cubicBezTo>
                <a:cubicBezTo>
                  <a:pt x="4276392" y="492023"/>
                  <a:pt x="4377741" y="0"/>
                  <a:pt x="4895750" y="0"/>
                </a:cubicBezTo>
                <a:close/>
              </a:path>
            </a:pathLst>
          </a:custGeom>
          <a:solidFill>
            <a:srgbClr val="FECA43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804723" y="770308"/>
            <a:ext cx="10879430" cy="807720"/>
          </a:xfrm>
          <a:prstGeom prst="roundRect">
            <a:avLst/>
          </a:prstGeom>
          <a:gradFill flip="none" rotWithShape="1">
            <a:gsLst>
              <a:gs pos="0">
                <a:srgbClr val="FEDD8C"/>
              </a:gs>
              <a:gs pos="74000">
                <a:srgbClr val="FECA43"/>
              </a:gs>
              <a:gs pos="83000">
                <a:srgbClr val="FECA43"/>
              </a:gs>
              <a:gs pos="100000">
                <a:srgbClr val="FECA43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FEDD8C"/>
                </a:gs>
                <a:gs pos="74000">
                  <a:srgbClr val="FECA43"/>
                </a:gs>
                <a:gs pos="83000">
                  <a:srgbClr val="FECA43"/>
                </a:gs>
                <a:gs pos="100000">
                  <a:srgbClr val="FECA43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二、让孩子在挣钱与花钱的过程中，自由穿梭于不同区域，实现区域活动之间的有效联动</a:t>
            </a: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0191" y="6218010"/>
            <a:ext cx="290286" cy="290286"/>
          </a:xfrm>
          <a:prstGeom prst="rect">
            <a:avLst/>
          </a:prstGeom>
          <a:solidFill>
            <a:srgbClr val="FECA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37583" y="6218010"/>
            <a:ext cx="290286" cy="290286"/>
          </a:xfrm>
          <a:prstGeom prst="rect">
            <a:avLst/>
          </a:prstGeom>
          <a:solidFill>
            <a:srgbClr val="40B4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21170" y="6218010"/>
            <a:ext cx="290286" cy="290286"/>
          </a:xfrm>
          <a:prstGeom prst="rect">
            <a:avLst/>
          </a:prstGeom>
          <a:solidFill>
            <a:srgbClr val="787DB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467292" y="6218010"/>
            <a:ext cx="290286" cy="290286"/>
          </a:xfrm>
          <a:prstGeom prst="rect">
            <a:avLst/>
          </a:prstGeom>
          <a:solidFill>
            <a:srgbClr val="F1715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610576" y="6362518"/>
            <a:ext cx="214631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2267" y="6363153"/>
            <a:ext cx="224349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>
            <p:custDataLst>
              <p:tags r:id="rId1"/>
            </p:custDataLst>
          </p:nvPr>
        </p:nvSpPr>
        <p:spPr>
          <a:xfrm>
            <a:off x="1080474" y="2146023"/>
            <a:ext cx="7681863" cy="10604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确定赚钱与花钱的金额</a:t>
            </a:r>
            <a:endParaRPr lang="zh-CN" altLang="en-US" sz="1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工资的定额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2"/>
            </p:custDataLst>
          </p:nvPr>
        </p:nvSpPr>
        <p:spPr>
          <a:xfrm>
            <a:off x="804723" y="1610547"/>
            <a:ext cx="9614597" cy="45890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（二）陶幼币的流通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活动联动的载体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1080473" y="3206659"/>
            <a:ext cx="9210471" cy="138366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劳动挣钱，合理消费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明白一个道理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：引导幼儿知道只有认真工作、付出劳动，才能有所收获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树立一种观念：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消费要理性，要先想后做，钱不能乱花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926862" y="4852615"/>
            <a:ext cx="7906419" cy="73723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收获：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在区域活动联动的过程中，问题会呈现的更多、更为集中，从而及时的体现出游戏的矛盾，幼儿在过程中呈现矛盾、解决矛盾。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37"/>
          <p:cNvSpPr/>
          <p:nvPr/>
        </p:nvSpPr>
        <p:spPr>
          <a:xfrm>
            <a:off x="403437" y="87679"/>
            <a:ext cx="2721152" cy="578750"/>
          </a:xfrm>
          <a:prstGeom prst="roundRect">
            <a:avLst/>
          </a:prstGeom>
          <a:gradFill flip="none" rotWithShape="1">
            <a:gsLst>
              <a:gs pos="0">
                <a:srgbClr val="C7C9E3"/>
              </a:gs>
              <a:gs pos="74000">
                <a:srgbClr val="787DBD"/>
              </a:gs>
              <a:gs pos="83000">
                <a:srgbClr val="787DBD"/>
              </a:gs>
              <a:gs pos="100000">
                <a:srgbClr val="787DBD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C7C9E3"/>
                </a:gs>
                <a:gs pos="74000">
                  <a:srgbClr val="787DBD"/>
                </a:gs>
                <a:gs pos="83000">
                  <a:srgbClr val="787DBD"/>
                </a:gs>
                <a:gs pos="100000">
                  <a:srgbClr val="787DBD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实践路径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898" y="4095376"/>
            <a:ext cx="2950396" cy="20523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74" y="1955220"/>
            <a:ext cx="2997719" cy="2140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edge/>
      </p:transition>
    </mc:Choice>
    <mc:Fallback>
      <p:transition spd="slow">
        <p:wedg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9415" y="2175510"/>
            <a:ext cx="2919095" cy="3291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标注 13"/>
          <p:cNvSpPr/>
          <p:nvPr/>
        </p:nvSpPr>
        <p:spPr>
          <a:xfrm>
            <a:off x="11100566" y="6207354"/>
            <a:ext cx="898334" cy="601884"/>
          </a:xfrm>
          <a:prstGeom prst="wedgeRoundRectCallou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  <a:effectLst>
            <a:outerShdw blurRad="762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KSO_Shape"/>
          <p:cNvSpPr/>
          <p:nvPr/>
        </p:nvSpPr>
        <p:spPr bwMode="auto">
          <a:xfrm>
            <a:off x="11255001" y="6326657"/>
            <a:ext cx="429152" cy="400391"/>
          </a:xfrm>
          <a:custGeom>
            <a:avLst/>
            <a:gdLst>
              <a:gd name="T0" fmla="*/ 0 w 8970958"/>
              <a:gd name="T1" fmla="*/ 599920 h 8375651"/>
              <a:gd name="T2" fmla="*/ 300757 w 8970958"/>
              <a:gd name="T3" fmla="*/ 599920 h 8375651"/>
              <a:gd name="T4" fmla="*/ 300757 w 8970958"/>
              <a:gd name="T5" fmla="*/ 1680923 h 8375651"/>
              <a:gd name="T6" fmla="*/ 0 w 8970958"/>
              <a:gd name="T7" fmla="*/ 1680923 h 8375651"/>
              <a:gd name="T8" fmla="*/ 982536 w 8970958"/>
              <a:gd name="T9" fmla="*/ 0 h 8375651"/>
              <a:gd name="T10" fmla="*/ 1076703 w 8970958"/>
              <a:gd name="T11" fmla="*/ 47488 h 8375651"/>
              <a:gd name="T12" fmla="*/ 1124163 w 8970958"/>
              <a:gd name="T13" fmla="*/ 600007 h 8375651"/>
              <a:gd name="T14" fmla="*/ 1593490 w 8970958"/>
              <a:gd name="T15" fmla="*/ 600007 h 8375651"/>
              <a:gd name="T16" fmla="*/ 1751690 w 8970958"/>
              <a:gd name="T17" fmla="*/ 654279 h 8375651"/>
              <a:gd name="T18" fmla="*/ 1799150 w 8970958"/>
              <a:gd name="T19" fmla="*/ 828401 h 8375651"/>
              <a:gd name="T20" fmla="*/ 1789357 w 8970958"/>
              <a:gd name="T21" fmla="*/ 957297 h 8375651"/>
              <a:gd name="T22" fmla="*/ 1170117 w 8970958"/>
              <a:gd name="T23" fmla="*/ 1680923 h 8375651"/>
              <a:gd name="T24" fmla="*/ 750510 w 8970958"/>
              <a:gd name="T25" fmla="*/ 1570872 h 8375651"/>
              <a:gd name="T26" fmla="*/ 487596 w 8970958"/>
              <a:gd name="T27" fmla="*/ 1498509 h 8375651"/>
              <a:gd name="T28" fmla="*/ 420550 w 8970958"/>
              <a:gd name="T29" fmla="*/ 1498509 h 8375651"/>
              <a:gd name="T30" fmla="*/ 420550 w 8970958"/>
              <a:gd name="T31" fmla="*/ 618097 h 8375651"/>
              <a:gd name="T32" fmla="*/ 840910 w 8970958"/>
              <a:gd name="T33" fmla="*/ 186183 h 8375651"/>
              <a:gd name="T34" fmla="*/ 982536 w 8970958"/>
              <a:gd name="T35" fmla="*/ 0 h 83756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970958" h="8375651">
                <a:moveTo>
                  <a:pt x="0" y="2989262"/>
                </a:moveTo>
                <a:lnTo>
                  <a:pt x="1498600" y="2989262"/>
                </a:lnTo>
                <a:lnTo>
                  <a:pt x="1498600" y="8375650"/>
                </a:lnTo>
                <a:lnTo>
                  <a:pt x="0" y="8375650"/>
                </a:lnTo>
                <a:lnTo>
                  <a:pt x="0" y="2989262"/>
                </a:lnTo>
                <a:close/>
                <a:moveTo>
                  <a:pt x="4895750" y="0"/>
                </a:moveTo>
                <a:cubicBezTo>
                  <a:pt x="5094695" y="11268"/>
                  <a:pt x="5244843" y="93898"/>
                  <a:pt x="5364961" y="236622"/>
                </a:cubicBezTo>
                <a:cubicBezTo>
                  <a:pt x="5751590" y="691085"/>
                  <a:pt x="5717807" y="1686398"/>
                  <a:pt x="5601443" y="2989694"/>
                </a:cubicBezTo>
                <a:cubicBezTo>
                  <a:pt x="5601443" y="2989694"/>
                  <a:pt x="5601443" y="2989694"/>
                  <a:pt x="7939989" y="2989694"/>
                </a:cubicBezTo>
                <a:cubicBezTo>
                  <a:pt x="8138935" y="2989694"/>
                  <a:pt x="8499289" y="3008474"/>
                  <a:pt x="8728264" y="3260119"/>
                </a:cubicBezTo>
                <a:cubicBezTo>
                  <a:pt x="8915948" y="3462937"/>
                  <a:pt x="8994775" y="3770921"/>
                  <a:pt x="8964746" y="4127731"/>
                </a:cubicBezTo>
                <a:cubicBezTo>
                  <a:pt x="8964746" y="4127731"/>
                  <a:pt x="8964746" y="4127731"/>
                  <a:pt x="8915948" y="4769990"/>
                </a:cubicBezTo>
                <a:cubicBezTo>
                  <a:pt x="8690727" y="7680810"/>
                  <a:pt x="8638175" y="8375651"/>
                  <a:pt x="5830418" y="8375651"/>
                </a:cubicBezTo>
                <a:cubicBezTo>
                  <a:pt x="4580440" y="8375651"/>
                  <a:pt x="4133752" y="8078935"/>
                  <a:pt x="3739615" y="7827290"/>
                </a:cubicBezTo>
                <a:cubicBezTo>
                  <a:pt x="3420551" y="7624472"/>
                  <a:pt x="3169054" y="7466724"/>
                  <a:pt x="2429578" y="7466724"/>
                </a:cubicBezTo>
                <a:cubicBezTo>
                  <a:pt x="2429578" y="7466724"/>
                  <a:pt x="2429578" y="7466724"/>
                  <a:pt x="2095500" y="7466724"/>
                </a:cubicBezTo>
                <a:cubicBezTo>
                  <a:pt x="2095500" y="7466724"/>
                  <a:pt x="2095500" y="7466724"/>
                  <a:pt x="2095500" y="3079836"/>
                </a:cubicBezTo>
                <a:cubicBezTo>
                  <a:pt x="3889762" y="2662932"/>
                  <a:pt x="4043663" y="1660107"/>
                  <a:pt x="4190057" y="927707"/>
                </a:cubicBezTo>
                <a:cubicBezTo>
                  <a:pt x="4276392" y="492023"/>
                  <a:pt x="4377741" y="0"/>
                  <a:pt x="4895750" y="0"/>
                </a:cubicBezTo>
                <a:close/>
              </a:path>
            </a:pathLst>
          </a:custGeom>
          <a:solidFill>
            <a:srgbClr val="FECA43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710273" y="1587038"/>
            <a:ext cx="10544728" cy="383095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（一）幼儿频繁变换区域的弊端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/>
              <a:t>  1.</a:t>
            </a:r>
            <a:r>
              <a:rPr lang="zh-CN" altLang="en-US" b="1" dirty="0"/>
              <a:t>不利于培养幼儿克服困难的品质</a:t>
            </a:r>
            <a:endParaRPr lang="en-US" altLang="zh-CN" b="1" dirty="0"/>
          </a:p>
          <a:p>
            <a:r>
              <a:rPr lang="zh-CN" altLang="en-US" dirty="0"/>
              <a:t>        在操作材料时，有些幼儿遇到了困难，自己又不能解决，所以想放弃，干脆换一个区游戏。前期观察的一个案例：</a:t>
            </a:r>
            <a:endParaRPr lang="zh-CN" altLang="en-US" dirty="0"/>
          </a:p>
          <a:p>
            <a:r>
              <a:rPr lang="zh-CN" altLang="en-US" dirty="0"/>
              <a:t>       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中班一幼儿在手工区剪纸时遇到了困难，于是她就放弃了剪纸而去了旁边的生活吧，在生活吧，因为想争着去炒菜，可原来的炒菜的小朋友嫌他没经验，说他只能当顾客，大家起了争执，于是又沮丧地走出了生活吧，来到了门外的建构区，由于没有参与到之前小朋友的前期设计，只能独自拿了几个木块，无目的地摆弄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……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这时，区域活动时间已经结束了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dirty="0"/>
              <a:t>       </a:t>
            </a:r>
            <a:r>
              <a:rPr lang="en-US" altLang="zh-CN" b="1" dirty="0"/>
              <a:t>2.</a:t>
            </a:r>
            <a:r>
              <a:rPr lang="zh-CN" altLang="en-US" b="1" dirty="0"/>
              <a:t>不利于培养幼儿做事的耐心和坚持性，学习无法深入。</a:t>
            </a:r>
            <a:endParaRPr lang="zh-CN" altLang="en-US" dirty="0"/>
          </a:p>
          <a:p>
            <a:r>
              <a:rPr lang="zh-CN" altLang="en-US" dirty="0"/>
              <a:t>        在前期我们允许幼儿每次完全自由选择区域的时候，  比如有的幼儿上一次在在美工区画画，画了一半，当天区域活动时间到了，下一次不是接着选同一区域完成他的作品，而是有转换到了另一个区域活动，同样的，很多幼儿都是每次活动选一个区域，每次都只能玩一些浅层次的活动，没有延续性，看不到孩子的进步和成功，这令我们老师也很沮丧</a:t>
            </a:r>
            <a:endParaRPr lang="zh-CN" altLang="en-US" dirty="0">
              <a:effectLst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35334" y="797007"/>
            <a:ext cx="9732488" cy="732369"/>
          </a:xfrm>
          <a:prstGeom prst="roundRect">
            <a:avLst/>
          </a:prstGeom>
          <a:gradFill flip="none" rotWithShape="1">
            <a:gsLst>
              <a:gs pos="0">
                <a:srgbClr val="FEDD8C"/>
              </a:gs>
              <a:gs pos="74000">
                <a:srgbClr val="FECA43"/>
              </a:gs>
              <a:gs pos="83000">
                <a:srgbClr val="FECA43"/>
              </a:gs>
              <a:gs pos="100000">
                <a:srgbClr val="FECA43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FEDD8C"/>
                </a:gs>
                <a:gs pos="74000">
                  <a:srgbClr val="FECA43"/>
                </a:gs>
                <a:gs pos="83000">
                  <a:srgbClr val="FECA43"/>
                </a:gs>
                <a:gs pos="100000">
                  <a:srgbClr val="FECA43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三、以连续的活动时间为突破，提高活动的有效性</a:t>
            </a: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44685" y="6329495"/>
            <a:ext cx="290286" cy="290286"/>
          </a:xfrm>
          <a:prstGeom prst="rect">
            <a:avLst/>
          </a:prstGeom>
          <a:solidFill>
            <a:srgbClr val="FECA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392077" y="6329495"/>
            <a:ext cx="290286" cy="290286"/>
          </a:xfrm>
          <a:prstGeom prst="rect">
            <a:avLst/>
          </a:prstGeom>
          <a:solidFill>
            <a:srgbClr val="40B4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975664" y="6329495"/>
            <a:ext cx="290286" cy="290286"/>
          </a:xfrm>
          <a:prstGeom prst="rect">
            <a:avLst/>
          </a:prstGeom>
          <a:solidFill>
            <a:srgbClr val="787DB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521786" y="6329495"/>
            <a:ext cx="290286" cy="290286"/>
          </a:xfrm>
          <a:prstGeom prst="rect">
            <a:avLst/>
          </a:prstGeom>
          <a:solidFill>
            <a:srgbClr val="F1715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8665070" y="6474003"/>
            <a:ext cx="214631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96761" y="6474638"/>
            <a:ext cx="224349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37"/>
          <p:cNvSpPr/>
          <p:nvPr/>
        </p:nvSpPr>
        <p:spPr>
          <a:xfrm>
            <a:off x="522851" y="60048"/>
            <a:ext cx="2482323" cy="578750"/>
          </a:xfrm>
          <a:prstGeom prst="roundRect">
            <a:avLst/>
          </a:prstGeom>
          <a:gradFill flip="none" rotWithShape="1">
            <a:gsLst>
              <a:gs pos="0">
                <a:srgbClr val="C7C9E3"/>
              </a:gs>
              <a:gs pos="74000">
                <a:srgbClr val="787DBD"/>
              </a:gs>
              <a:gs pos="83000">
                <a:srgbClr val="787DBD"/>
              </a:gs>
              <a:gs pos="100000">
                <a:srgbClr val="787DBD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C7C9E3"/>
                </a:gs>
                <a:gs pos="74000">
                  <a:srgbClr val="787DBD"/>
                </a:gs>
                <a:gs pos="83000">
                  <a:srgbClr val="787DBD"/>
                </a:gs>
                <a:gs pos="100000">
                  <a:srgbClr val="787DBD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实践路径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edge/>
      </p:transition>
    </mc:Choice>
    <mc:Fallback>
      <p:transition spd="slow">
        <p:wedg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9415" y="2175510"/>
            <a:ext cx="2919095" cy="3291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标注 13"/>
          <p:cNvSpPr/>
          <p:nvPr/>
        </p:nvSpPr>
        <p:spPr>
          <a:xfrm>
            <a:off x="11100566" y="6207354"/>
            <a:ext cx="898334" cy="601884"/>
          </a:xfrm>
          <a:prstGeom prst="wedgeRoundRectCallou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  <a:effectLst>
            <a:outerShdw blurRad="762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KSO_Shape"/>
          <p:cNvSpPr/>
          <p:nvPr/>
        </p:nvSpPr>
        <p:spPr bwMode="auto">
          <a:xfrm>
            <a:off x="11255001" y="6326657"/>
            <a:ext cx="429152" cy="400391"/>
          </a:xfrm>
          <a:custGeom>
            <a:avLst/>
            <a:gdLst>
              <a:gd name="T0" fmla="*/ 0 w 8970958"/>
              <a:gd name="T1" fmla="*/ 599920 h 8375651"/>
              <a:gd name="T2" fmla="*/ 300757 w 8970958"/>
              <a:gd name="T3" fmla="*/ 599920 h 8375651"/>
              <a:gd name="T4" fmla="*/ 300757 w 8970958"/>
              <a:gd name="T5" fmla="*/ 1680923 h 8375651"/>
              <a:gd name="T6" fmla="*/ 0 w 8970958"/>
              <a:gd name="T7" fmla="*/ 1680923 h 8375651"/>
              <a:gd name="T8" fmla="*/ 982536 w 8970958"/>
              <a:gd name="T9" fmla="*/ 0 h 8375651"/>
              <a:gd name="T10" fmla="*/ 1076703 w 8970958"/>
              <a:gd name="T11" fmla="*/ 47488 h 8375651"/>
              <a:gd name="T12" fmla="*/ 1124163 w 8970958"/>
              <a:gd name="T13" fmla="*/ 600007 h 8375651"/>
              <a:gd name="T14" fmla="*/ 1593490 w 8970958"/>
              <a:gd name="T15" fmla="*/ 600007 h 8375651"/>
              <a:gd name="T16" fmla="*/ 1751690 w 8970958"/>
              <a:gd name="T17" fmla="*/ 654279 h 8375651"/>
              <a:gd name="T18" fmla="*/ 1799150 w 8970958"/>
              <a:gd name="T19" fmla="*/ 828401 h 8375651"/>
              <a:gd name="T20" fmla="*/ 1789357 w 8970958"/>
              <a:gd name="T21" fmla="*/ 957297 h 8375651"/>
              <a:gd name="T22" fmla="*/ 1170117 w 8970958"/>
              <a:gd name="T23" fmla="*/ 1680923 h 8375651"/>
              <a:gd name="T24" fmla="*/ 750510 w 8970958"/>
              <a:gd name="T25" fmla="*/ 1570872 h 8375651"/>
              <a:gd name="T26" fmla="*/ 487596 w 8970958"/>
              <a:gd name="T27" fmla="*/ 1498509 h 8375651"/>
              <a:gd name="T28" fmla="*/ 420550 w 8970958"/>
              <a:gd name="T29" fmla="*/ 1498509 h 8375651"/>
              <a:gd name="T30" fmla="*/ 420550 w 8970958"/>
              <a:gd name="T31" fmla="*/ 618097 h 8375651"/>
              <a:gd name="T32" fmla="*/ 840910 w 8970958"/>
              <a:gd name="T33" fmla="*/ 186183 h 8375651"/>
              <a:gd name="T34" fmla="*/ 982536 w 8970958"/>
              <a:gd name="T35" fmla="*/ 0 h 83756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970958" h="8375651">
                <a:moveTo>
                  <a:pt x="0" y="2989262"/>
                </a:moveTo>
                <a:lnTo>
                  <a:pt x="1498600" y="2989262"/>
                </a:lnTo>
                <a:lnTo>
                  <a:pt x="1498600" y="8375650"/>
                </a:lnTo>
                <a:lnTo>
                  <a:pt x="0" y="8375650"/>
                </a:lnTo>
                <a:lnTo>
                  <a:pt x="0" y="2989262"/>
                </a:lnTo>
                <a:close/>
                <a:moveTo>
                  <a:pt x="4895750" y="0"/>
                </a:moveTo>
                <a:cubicBezTo>
                  <a:pt x="5094695" y="11268"/>
                  <a:pt x="5244843" y="93898"/>
                  <a:pt x="5364961" y="236622"/>
                </a:cubicBezTo>
                <a:cubicBezTo>
                  <a:pt x="5751590" y="691085"/>
                  <a:pt x="5717807" y="1686398"/>
                  <a:pt x="5601443" y="2989694"/>
                </a:cubicBezTo>
                <a:cubicBezTo>
                  <a:pt x="5601443" y="2989694"/>
                  <a:pt x="5601443" y="2989694"/>
                  <a:pt x="7939989" y="2989694"/>
                </a:cubicBezTo>
                <a:cubicBezTo>
                  <a:pt x="8138935" y="2989694"/>
                  <a:pt x="8499289" y="3008474"/>
                  <a:pt x="8728264" y="3260119"/>
                </a:cubicBezTo>
                <a:cubicBezTo>
                  <a:pt x="8915948" y="3462937"/>
                  <a:pt x="8994775" y="3770921"/>
                  <a:pt x="8964746" y="4127731"/>
                </a:cubicBezTo>
                <a:cubicBezTo>
                  <a:pt x="8964746" y="4127731"/>
                  <a:pt x="8964746" y="4127731"/>
                  <a:pt x="8915948" y="4769990"/>
                </a:cubicBezTo>
                <a:cubicBezTo>
                  <a:pt x="8690727" y="7680810"/>
                  <a:pt x="8638175" y="8375651"/>
                  <a:pt x="5830418" y="8375651"/>
                </a:cubicBezTo>
                <a:cubicBezTo>
                  <a:pt x="4580440" y="8375651"/>
                  <a:pt x="4133752" y="8078935"/>
                  <a:pt x="3739615" y="7827290"/>
                </a:cubicBezTo>
                <a:cubicBezTo>
                  <a:pt x="3420551" y="7624472"/>
                  <a:pt x="3169054" y="7466724"/>
                  <a:pt x="2429578" y="7466724"/>
                </a:cubicBezTo>
                <a:cubicBezTo>
                  <a:pt x="2429578" y="7466724"/>
                  <a:pt x="2429578" y="7466724"/>
                  <a:pt x="2095500" y="7466724"/>
                </a:cubicBezTo>
                <a:cubicBezTo>
                  <a:pt x="2095500" y="7466724"/>
                  <a:pt x="2095500" y="7466724"/>
                  <a:pt x="2095500" y="3079836"/>
                </a:cubicBezTo>
                <a:cubicBezTo>
                  <a:pt x="3889762" y="2662932"/>
                  <a:pt x="4043663" y="1660107"/>
                  <a:pt x="4190057" y="927707"/>
                </a:cubicBezTo>
                <a:cubicBezTo>
                  <a:pt x="4276392" y="492023"/>
                  <a:pt x="4377741" y="0"/>
                  <a:pt x="4895750" y="0"/>
                </a:cubicBezTo>
                <a:close/>
              </a:path>
            </a:pathLst>
          </a:custGeom>
          <a:solidFill>
            <a:srgbClr val="FECA43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642267" y="1763980"/>
            <a:ext cx="10182609" cy="45890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（二）在一段时间内，幼儿相对固定在同一区域内工作，利于幼儿深度学习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24977" y="796526"/>
            <a:ext cx="10879430" cy="807720"/>
          </a:xfrm>
          <a:prstGeom prst="roundRect">
            <a:avLst/>
          </a:prstGeom>
          <a:gradFill flip="none" rotWithShape="1">
            <a:gsLst>
              <a:gs pos="0">
                <a:srgbClr val="FEDD8C"/>
              </a:gs>
              <a:gs pos="74000">
                <a:srgbClr val="FECA43"/>
              </a:gs>
              <a:gs pos="83000">
                <a:srgbClr val="FECA43"/>
              </a:gs>
              <a:gs pos="100000">
                <a:srgbClr val="FECA43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FEDD8C"/>
                </a:gs>
                <a:gs pos="74000">
                  <a:srgbClr val="FECA43"/>
                </a:gs>
                <a:gs pos="83000">
                  <a:srgbClr val="FECA43"/>
                </a:gs>
                <a:gs pos="100000">
                  <a:srgbClr val="FECA43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三、以连续的活动时间为突破，提高活动的有效性</a:t>
            </a: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13108" y="6489840"/>
            <a:ext cx="290286" cy="290286"/>
          </a:xfrm>
          <a:prstGeom prst="rect">
            <a:avLst/>
          </a:prstGeom>
          <a:solidFill>
            <a:srgbClr val="FECA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660500" y="6489840"/>
            <a:ext cx="290286" cy="290286"/>
          </a:xfrm>
          <a:prstGeom prst="rect">
            <a:avLst/>
          </a:prstGeom>
          <a:solidFill>
            <a:srgbClr val="40B4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244087" y="6489840"/>
            <a:ext cx="290286" cy="290286"/>
          </a:xfrm>
          <a:prstGeom prst="rect">
            <a:avLst/>
          </a:prstGeom>
          <a:solidFill>
            <a:srgbClr val="787DB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790209" y="6489840"/>
            <a:ext cx="290286" cy="290286"/>
          </a:xfrm>
          <a:prstGeom prst="rect">
            <a:avLst/>
          </a:prstGeom>
          <a:solidFill>
            <a:srgbClr val="F1715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8933493" y="6634348"/>
            <a:ext cx="214631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965184" y="6634983"/>
            <a:ext cx="224349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1333747" y="5126531"/>
            <a:ext cx="5806541" cy="4140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幼儿每一次区域活动多长时间？                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1333747" y="4302846"/>
            <a:ext cx="7924504" cy="70057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幼儿多久更换一次区域？（可根据幼儿园的情况进行大胆探索 ）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半学期 ？                     一学期 ？                     甚至更长？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963536" y="5719958"/>
            <a:ext cx="8252763" cy="70057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收获：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连续性的活动时间不仅使幼儿探究更加深入，也使区域活动更加完整，幼儿从每次递进式游戏中完成了任务，活动的目标达成度高，为提高区域活动的有效性提供了保证。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37"/>
          <p:cNvSpPr/>
          <p:nvPr/>
        </p:nvSpPr>
        <p:spPr>
          <a:xfrm>
            <a:off x="403437" y="87679"/>
            <a:ext cx="2721152" cy="578750"/>
          </a:xfrm>
          <a:prstGeom prst="roundRect">
            <a:avLst/>
          </a:prstGeom>
          <a:gradFill flip="none" rotWithShape="1">
            <a:gsLst>
              <a:gs pos="0">
                <a:srgbClr val="C7C9E3"/>
              </a:gs>
              <a:gs pos="74000">
                <a:srgbClr val="787DBD"/>
              </a:gs>
              <a:gs pos="83000">
                <a:srgbClr val="787DBD"/>
              </a:gs>
              <a:gs pos="100000">
                <a:srgbClr val="787DBD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C7C9E3"/>
                </a:gs>
                <a:gs pos="74000">
                  <a:srgbClr val="787DBD"/>
                </a:gs>
                <a:gs pos="83000">
                  <a:srgbClr val="787DBD"/>
                </a:gs>
                <a:gs pos="100000">
                  <a:srgbClr val="787DBD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实践路径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0" y="2404953"/>
            <a:ext cx="1799796" cy="17373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68" y="2416959"/>
            <a:ext cx="1799796" cy="17373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64" y="2434619"/>
            <a:ext cx="2029482" cy="17373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218" y="2415569"/>
            <a:ext cx="2551890" cy="179808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885" y="2404953"/>
            <a:ext cx="2551889" cy="1884642"/>
          </a:xfrm>
          <a:prstGeom prst="rect">
            <a:avLst/>
          </a:prstGeom>
        </p:spPr>
      </p:pic>
      <p:cxnSp>
        <p:nvCxnSpPr>
          <p:cNvPr id="31" name="直接箭头连接符 30"/>
          <p:cNvCxnSpPr/>
          <p:nvPr/>
        </p:nvCxnSpPr>
        <p:spPr>
          <a:xfrm>
            <a:off x="6149346" y="3244400"/>
            <a:ext cx="393072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9155081" y="3285639"/>
            <a:ext cx="393072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1926996" y="3228122"/>
            <a:ext cx="393072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edge/>
      </p:transition>
    </mc:Choice>
    <mc:Fallback>
      <p:transition spd="slow">
        <p:wedg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9415" y="2175510"/>
            <a:ext cx="2919095" cy="3291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KSO_Shape"/>
          <p:cNvSpPr/>
          <p:nvPr/>
        </p:nvSpPr>
        <p:spPr bwMode="auto">
          <a:xfrm>
            <a:off x="11255001" y="6326657"/>
            <a:ext cx="429152" cy="400391"/>
          </a:xfrm>
          <a:custGeom>
            <a:avLst/>
            <a:gdLst>
              <a:gd name="T0" fmla="*/ 0 w 8970958"/>
              <a:gd name="T1" fmla="*/ 599920 h 8375651"/>
              <a:gd name="T2" fmla="*/ 300757 w 8970958"/>
              <a:gd name="T3" fmla="*/ 599920 h 8375651"/>
              <a:gd name="T4" fmla="*/ 300757 w 8970958"/>
              <a:gd name="T5" fmla="*/ 1680923 h 8375651"/>
              <a:gd name="T6" fmla="*/ 0 w 8970958"/>
              <a:gd name="T7" fmla="*/ 1680923 h 8375651"/>
              <a:gd name="T8" fmla="*/ 982536 w 8970958"/>
              <a:gd name="T9" fmla="*/ 0 h 8375651"/>
              <a:gd name="T10" fmla="*/ 1076703 w 8970958"/>
              <a:gd name="T11" fmla="*/ 47488 h 8375651"/>
              <a:gd name="T12" fmla="*/ 1124163 w 8970958"/>
              <a:gd name="T13" fmla="*/ 600007 h 8375651"/>
              <a:gd name="T14" fmla="*/ 1593490 w 8970958"/>
              <a:gd name="T15" fmla="*/ 600007 h 8375651"/>
              <a:gd name="T16" fmla="*/ 1751690 w 8970958"/>
              <a:gd name="T17" fmla="*/ 654279 h 8375651"/>
              <a:gd name="T18" fmla="*/ 1799150 w 8970958"/>
              <a:gd name="T19" fmla="*/ 828401 h 8375651"/>
              <a:gd name="T20" fmla="*/ 1789357 w 8970958"/>
              <a:gd name="T21" fmla="*/ 957297 h 8375651"/>
              <a:gd name="T22" fmla="*/ 1170117 w 8970958"/>
              <a:gd name="T23" fmla="*/ 1680923 h 8375651"/>
              <a:gd name="T24" fmla="*/ 750510 w 8970958"/>
              <a:gd name="T25" fmla="*/ 1570872 h 8375651"/>
              <a:gd name="T26" fmla="*/ 487596 w 8970958"/>
              <a:gd name="T27" fmla="*/ 1498509 h 8375651"/>
              <a:gd name="T28" fmla="*/ 420550 w 8970958"/>
              <a:gd name="T29" fmla="*/ 1498509 h 8375651"/>
              <a:gd name="T30" fmla="*/ 420550 w 8970958"/>
              <a:gd name="T31" fmla="*/ 618097 h 8375651"/>
              <a:gd name="T32" fmla="*/ 840910 w 8970958"/>
              <a:gd name="T33" fmla="*/ 186183 h 8375651"/>
              <a:gd name="T34" fmla="*/ 982536 w 8970958"/>
              <a:gd name="T35" fmla="*/ 0 h 83756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970958" h="8375651">
                <a:moveTo>
                  <a:pt x="0" y="2989262"/>
                </a:moveTo>
                <a:lnTo>
                  <a:pt x="1498600" y="2989262"/>
                </a:lnTo>
                <a:lnTo>
                  <a:pt x="1498600" y="8375650"/>
                </a:lnTo>
                <a:lnTo>
                  <a:pt x="0" y="8375650"/>
                </a:lnTo>
                <a:lnTo>
                  <a:pt x="0" y="2989262"/>
                </a:lnTo>
                <a:close/>
                <a:moveTo>
                  <a:pt x="4895750" y="0"/>
                </a:moveTo>
                <a:cubicBezTo>
                  <a:pt x="5094695" y="11268"/>
                  <a:pt x="5244843" y="93898"/>
                  <a:pt x="5364961" y="236622"/>
                </a:cubicBezTo>
                <a:cubicBezTo>
                  <a:pt x="5751590" y="691085"/>
                  <a:pt x="5717807" y="1686398"/>
                  <a:pt x="5601443" y="2989694"/>
                </a:cubicBezTo>
                <a:cubicBezTo>
                  <a:pt x="5601443" y="2989694"/>
                  <a:pt x="5601443" y="2989694"/>
                  <a:pt x="7939989" y="2989694"/>
                </a:cubicBezTo>
                <a:cubicBezTo>
                  <a:pt x="8138935" y="2989694"/>
                  <a:pt x="8499289" y="3008474"/>
                  <a:pt x="8728264" y="3260119"/>
                </a:cubicBezTo>
                <a:cubicBezTo>
                  <a:pt x="8915948" y="3462937"/>
                  <a:pt x="8994775" y="3770921"/>
                  <a:pt x="8964746" y="4127731"/>
                </a:cubicBezTo>
                <a:cubicBezTo>
                  <a:pt x="8964746" y="4127731"/>
                  <a:pt x="8964746" y="4127731"/>
                  <a:pt x="8915948" y="4769990"/>
                </a:cubicBezTo>
                <a:cubicBezTo>
                  <a:pt x="8690727" y="7680810"/>
                  <a:pt x="8638175" y="8375651"/>
                  <a:pt x="5830418" y="8375651"/>
                </a:cubicBezTo>
                <a:cubicBezTo>
                  <a:pt x="4580440" y="8375651"/>
                  <a:pt x="4133752" y="8078935"/>
                  <a:pt x="3739615" y="7827290"/>
                </a:cubicBezTo>
                <a:cubicBezTo>
                  <a:pt x="3420551" y="7624472"/>
                  <a:pt x="3169054" y="7466724"/>
                  <a:pt x="2429578" y="7466724"/>
                </a:cubicBezTo>
                <a:cubicBezTo>
                  <a:pt x="2429578" y="7466724"/>
                  <a:pt x="2429578" y="7466724"/>
                  <a:pt x="2095500" y="7466724"/>
                </a:cubicBezTo>
                <a:cubicBezTo>
                  <a:pt x="2095500" y="7466724"/>
                  <a:pt x="2095500" y="7466724"/>
                  <a:pt x="2095500" y="3079836"/>
                </a:cubicBezTo>
                <a:cubicBezTo>
                  <a:pt x="3889762" y="2662932"/>
                  <a:pt x="4043663" y="1660107"/>
                  <a:pt x="4190057" y="927707"/>
                </a:cubicBezTo>
                <a:cubicBezTo>
                  <a:pt x="4276392" y="492023"/>
                  <a:pt x="4377741" y="0"/>
                  <a:pt x="4895750" y="0"/>
                </a:cubicBezTo>
                <a:close/>
              </a:path>
            </a:pathLst>
          </a:custGeom>
          <a:solidFill>
            <a:srgbClr val="FECA43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529916" y="1736746"/>
            <a:ext cx="10182609" cy="79290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评价的目的：</a:t>
            </a:r>
            <a:r>
              <a:rPr lang="zh-CN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充分发挥评价的导向、激励和改进功能，通过评价过程的反馈、调控作用，充分调动幼儿参与活动的积极性、主动性、创造性，以提高区域活动的质量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70303" y="881123"/>
            <a:ext cx="10879430" cy="807720"/>
          </a:xfrm>
          <a:prstGeom prst="roundRect">
            <a:avLst/>
          </a:prstGeom>
          <a:gradFill flip="none" rotWithShape="1">
            <a:gsLst>
              <a:gs pos="0">
                <a:srgbClr val="FEDD8C"/>
              </a:gs>
              <a:gs pos="74000">
                <a:srgbClr val="FECA43"/>
              </a:gs>
              <a:gs pos="83000">
                <a:srgbClr val="FECA43"/>
              </a:gs>
              <a:gs pos="100000">
                <a:srgbClr val="FECA43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FEDD8C"/>
                </a:gs>
                <a:gs pos="74000">
                  <a:srgbClr val="FECA43"/>
                </a:gs>
                <a:gs pos="83000">
                  <a:srgbClr val="FECA43"/>
                </a:gs>
                <a:gs pos="100000">
                  <a:srgbClr val="FECA43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四、运用多种评价，促进区域活动质量的提升</a:t>
            </a: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0191" y="6218010"/>
            <a:ext cx="290286" cy="290286"/>
          </a:xfrm>
          <a:prstGeom prst="rect">
            <a:avLst/>
          </a:prstGeom>
          <a:solidFill>
            <a:srgbClr val="FECA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37583" y="6218010"/>
            <a:ext cx="290286" cy="290286"/>
          </a:xfrm>
          <a:prstGeom prst="rect">
            <a:avLst/>
          </a:prstGeom>
          <a:solidFill>
            <a:srgbClr val="40B4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21170" y="6218010"/>
            <a:ext cx="290286" cy="290286"/>
          </a:xfrm>
          <a:prstGeom prst="rect">
            <a:avLst/>
          </a:prstGeom>
          <a:solidFill>
            <a:srgbClr val="787DB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467292" y="6218010"/>
            <a:ext cx="290286" cy="290286"/>
          </a:xfrm>
          <a:prstGeom prst="rect">
            <a:avLst/>
          </a:prstGeom>
          <a:solidFill>
            <a:srgbClr val="F1715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610576" y="6362518"/>
            <a:ext cx="214631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2267" y="6363153"/>
            <a:ext cx="224349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704074" y="2547002"/>
            <a:ext cx="7313662" cy="21685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（二）评价的步骤与策略：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活动前的评价（活动前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分钟左右）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）是否制定适宜的活动计划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）材料的选择是否合适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数量是否充足？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37"/>
          <p:cNvSpPr/>
          <p:nvPr/>
        </p:nvSpPr>
        <p:spPr>
          <a:xfrm>
            <a:off x="403437" y="87679"/>
            <a:ext cx="2353451" cy="578750"/>
          </a:xfrm>
          <a:prstGeom prst="roundRect">
            <a:avLst/>
          </a:prstGeom>
          <a:gradFill flip="none" rotWithShape="1">
            <a:gsLst>
              <a:gs pos="0">
                <a:srgbClr val="C7C9E3"/>
              </a:gs>
              <a:gs pos="74000">
                <a:srgbClr val="787DBD"/>
              </a:gs>
              <a:gs pos="83000">
                <a:srgbClr val="787DBD"/>
              </a:gs>
              <a:gs pos="100000">
                <a:srgbClr val="787DBD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C7C9E3"/>
                </a:gs>
                <a:gs pos="74000">
                  <a:srgbClr val="787DBD"/>
                </a:gs>
                <a:gs pos="83000">
                  <a:srgbClr val="787DBD"/>
                </a:gs>
                <a:gs pos="100000">
                  <a:srgbClr val="787DBD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实践路径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36" y="2354340"/>
            <a:ext cx="3644348" cy="24140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37" y="4792547"/>
            <a:ext cx="3666416" cy="19344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edge/>
      </p:transition>
    </mc:Choice>
    <mc:Fallback>
      <p:transition spd="slow">
        <p:wedg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9415" y="2175510"/>
            <a:ext cx="2919095" cy="3291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标注 13"/>
          <p:cNvSpPr/>
          <p:nvPr/>
        </p:nvSpPr>
        <p:spPr>
          <a:xfrm>
            <a:off x="11100566" y="6207354"/>
            <a:ext cx="898334" cy="601884"/>
          </a:xfrm>
          <a:prstGeom prst="wedgeRoundRectCallou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  <a:effectLst>
            <a:outerShdw blurRad="762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KSO_Shape"/>
          <p:cNvSpPr/>
          <p:nvPr/>
        </p:nvSpPr>
        <p:spPr bwMode="auto">
          <a:xfrm>
            <a:off x="11255001" y="6326657"/>
            <a:ext cx="429152" cy="400391"/>
          </a:xfrm>
          <a:custGeom>
            <a:avLst/>
            <a:gdLst>
              <a:gd name="T0" fmla="*/ 0 w 8970958"/>
              <a:gd name="T1" fmla="*/ 599920 h 8375651"/>
              <a:gd name="T2" fmla="*/ 300757 w 8970958"/>
              <a:gd name="T3" fmla="*/ 599920 h 8375651"/>
              <a:gd name="T4" fmla="*/ 300757 w 8970958"/>
              <a:gd name="T5" fmla="*/ 1680923 h 8375651"/>
              <a:gd name="T6" fmla="*/ 0 w 8970958"/>
              <a:gd name="T7" fmla="*/ 1680923 h 8375651"/>
              <a:gd name="T8" fmla="*/ 982536 w 8970958"/>
              <a:gd name="T9" fmla="*/ 0 h 8375651"/>
              <a:gd name="T10" fmla="*/ 1076703 w 8970958"/>
              <a:gd name="T11" fmla="*/ 47488 h 8375651"/>
              <a:gd name="T12" fmla="*/ 1124163 w 8970958"/>
              <a:gd name="T13" fmla="*/ 600007 h 8375651"/>
              <a:gd name="T14" fmla="*/ 1593490 w 8970958"/>
              <a:gd name="T15" fmla="*/ 600007 h 8375651"/>
              <a:gd name="T16" fmla="*/ 1751690 w 8970958"/>
              <a:gd name="T17" fmla="*/ 654279 h 8375651"/>
              <a:gd name="T18" fmla="*/ 1799150 w 8970958"/>
              <a:gd name="T19" fmla="*/ 828401 h 8375651"/>
              <a:gd name="T20" fmla="*/ 1789357 w 8970958"/>
              <a:gd name="T21" fmla="*/ 957297 h 8375651"/>
              <a:gd name="T22" fmla="*/ 1170117 w 8970958"/>
              <a:gd name="T23" fmla="*/ 1680923 h 8375651"/>
              <a:gd name="T24" fmla="*/ 750510 w 8970958"/>
              <a:gd name="T25" fmla="*/ 1570872 h 8375651"/>
              <a:gd name="T26" fmla="*/ 487596 w 8970958"/>
              <a:gd name="T27" fmla="*/ 1498509 h 8375651"/>
              <a:gd name="T28" fmla="*/ 420550 w 8970958"/>
              <a:gd name="T29" fmla="*/ 1498509 h 8375651"/>
              <a:gd name="T30" fmla="*/ 420550 w 8970958"/>
              <a:gd name="T31" fmla="*/ 618097 h 8375651"/>
              <a:gd name="T32" fmla="*/ 840910 w 8970958"/>
              <a:gd name="T33" fmla="*/ 186183 h 8375651"/>
              <a:gd name="T34" fmla="*/ 982536 w 8970958"/>
              <a:gd name="T35" fmla="*/ 0 h 83756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970958" h="8375651">
                <a:moveTo>
                  <a:pt x="0" y="2989262"/>
                </a:moveTo>
                <a:lnTo>
                  <a:pt x="1498600" y="2989262"/>
                </a:lnTo>
                <a:lnTo>
                  <a:pt x="1498600" y="8375650"/>
                </a:lnTo>
                <a:lnTo>
                  <a:pt x="0" y="8375650"/>
                </a:lnTo>
                <a:lnTo>
                  <a:pt x="0" y="2989262"/>
                </a:lnTo>
                <a:close/>
                <a:moveTo>
                  <a:pt x="4895750" y="0"/>
                </a:moveTo>
                <a:cubicBezTo>
                  <a:pt x="5094695" y="11268"/>
                  <a:pt x="5244843" y="93898"/>
                  <a:pt x="5364961" y="236622"/>
                </a:cubicBezTo>
                <a:cubicBezTo>
                  <a:pt x="5751590" y="691085"/>
                  <a:pt x="5717807" y="1686398"/>
                  <a:pt x="5601443" y="2989694"/>
                </a:cubicBezTo>
                <a:cubicBezTo>
                  <a:pt x="5601443" y="2989694"/>
                  <a:pt x="5601443" y="2989694"/>
                  <a:pt x="7939989" y="2989694"/>
                </a:cubicBezTo>
                <a:cubicBezTo>
                  <a:pt x="8138935" y="2989694"/>
                  <a:pt x="8499289" y="3008474"/>
                  <a:pt x="8728264" y="3260119"/>
                </a:cubicBezTo>
                <a:cubicBezTo>
                  <a:pt x="8915948" y="3462937"/>
                  <a:pt x="8994775" y="3770921"/>
                  <a:pt x="8964746" y="4127731"/>
                </a:cubicBezTo>
                <a:cubicBezTo>
                  <a:pt x="8964746" y="4127731"/>
                  <a:pt x="8964746" y="4127731"/>
                  <a:pt x="8915948" y="4769990"/>
                </a:cubicBezTo>
                <a:cubicBezTo>
                  <a:pt x="8690727" y="7680810"/>
                  <a:pt x="8638175" y="8375651"/>
                  <a:pt x="5830418" y="8375651"/>
                </a:cubicBezTo>
                <a:cubicBezTo>
                  <a:pt x="4580440" y="8375651"/>
                  <a:pt x="4133752" y="8078935"/>
                  <a:pt x="3739615" y="7827290"/>
                </a:cubicBezTo>
                <a:cubicBezTo>
                  <a:pt x="3420551" y="7624472"/>
                  <a:pt x="3169054" y="7466724"/>
                  <a:pt x="2429578" y="7466724"/>
                </a:cubicBezTo>
                <a:cubicBezTo>
                  <a:pt x="2429578" y="7466724"/>
                  <a:pt x="2429578" y="7466724"/>
                  <a:pt x="2095500" y="7466724"/>
                </a:cubicBezTo>
                <a:cubicBezTo>
                  <a:pt x="2095500" y="7466724"/>
                  <a:pt x="2095500" y="7466724"/>
                  <a:pt x="2095500" y="3079836"/>
                </a:cubicBezTo>
                <a:cubicBezTo>
                  <a:pt x="3889762" y="2662932"/>
                  <a:pt x="4043663" y="1660107"/>
                  <a:pt x="4190057" y="927707"/>
                </a:cubicBezTo>
                <a:cubicBezTo>
                  <a:pt x="4276392" y="492023"/>
                  <a:pt x="4377741" y="0"/>
                  <a:pt x="4895750" y="0"/>
                </a:cubicBezTo>
                <a:close/>
              </a:path>
            </a:pathLst>
          </a:custGeom>
          <a:solidFill>
            <a:srgbClr val="FECA43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98386" y="700270"/>
            <a:ext cx="6856571" cy="807720"/>
          </a:xfrm>
          <a:prstGeom prst="roundRect">
            <a:avLst/>
          </a:prstGeom>
          <a:gradFill flip="none" rotWithShape="1">
            <a:gsLst>
              <a:gs pos="0">
                <a:srgbClr val="FEDD8C"/>
              </a:gs>
              <a:gs pos="74000">
                <a:srgbClr val="FECA43"/>
              </a:gs>
              <a:gs pos="83000">
                <a:srgbClr val="FECA43"/>
              </a:gs>
              <a:gs pos="100000">
                <a:srgbClr val="FECA43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FEDD8C"/>
                </a:gs>
                <a:gs pos="74000">
                  <a:srgbClr val="FECA43"/>
                </a:gs>
                <a:gs pos="83000">
                  <a:srgbClr val="FECA43"/>
                </a:gs>
                <a:gs pos="100000">
                  <a:srgbClr val="FECA43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四、多种评价，促进区域活动质量的提升</a:t>
            </a: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78046" y="6371537"/>
            <a:ext cx="290286" cy="290286"/>
          </a:xfrm>
          <a:prstGeom prst="rect">
            <a:avLst/>
          </a:prstGeom>
          <a:solidFill>
            <a:srgbClr val="FECA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225438" y="6371537"/>
            <a:ext cx="290286" cy="290286"/>
          </a:xfrm>
          <a:prstGeom prst="rect">
            <a:avLst/>
          </a:prstGeom>
          <a:solidFill>
            <a:srgbClr val="40B4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809025" y="6371537"/>
            <a:ext cx="290286" cy="290286"/>
          </a:xfrm>
          <a:prstGeom prst="rect">
            <a:avLst/>
          </a:prstGeom>
          <a:solidFill>
            <a:srgbClr val="787DB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355147" y="6371537"/>
            <a:ext cx="290286" cy="290286"/>
          </a:xfrm>
          <a:prstGeom prst="rect">
            <a:avLst/>
          </a:prstGeom>
          <a:solidFill>
            <a:srgbClr val="F1715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8498431" y="6516045"/>
            <a:ext cx="214631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498431" y="6516045"/>
            <a:ext cx="224349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360280" y="1539176"/>
            <a:ext cx="7154524" cy="281495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（二）评价的步骤与策略：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2.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活动中的评价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）围绕幼儿的行为表现进行评价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）对活动中幼儿是否富有想象力和创造力的做法进行评价   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）对活动中合作分享的品质进行评价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37"/>
          <p:cNvSpPr/>
          <p:nvPr/>
        </p:nvSpPr>
        <p:spPr>
          <a:xfrm>
            <a:off x="498386" y="90334"/>
            <a:ext cx="2721152" cy="578750"/>
          </a:xfrm>
          <a:prstGeom prst="roundRect">
            <a:avLst/>
          </a:prstGeom>
          <a:gradFill flip="none" rotWithShape="1">
            <a:gsLst>
              <a:gs pos="0">
                <a:srgbClr val="C7C9E3"/>
              </a:gs>
              <a:gs pos="74000">
                <a:srgbClr val="787DBD"/>
              </a:gs>
              <a:gs pos="83000">
                <a:srgbClr val="787DBD"/>
              </a:gs>
              <a:gs pos="100000">
                <a:srgbClr val="787DBD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C7C9E3"/>
                </a:gs>
                <a:gs pos="74000">
                  <a:srgbClr val="787DBD"/>
                </a:gs>
                <a:gs pos="83000">
                  <a:srgbClr val="787DBD"/>
                </a:gs>
                <a:gs pos="100000">
                  <a:srgbClr val="787DBD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实践路径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650" y="1087656"/>
            <a:ext cx="4414250" cy="274899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4017773"/>
            <a:ext cx="2374555" cy="202521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000" y="4011578"/>
            <a:ext cx="2376000" cy="2025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edge/>
      </p:transition>
    </mc:Choice>
    <mc:Fallback>
      <p:transition spd="slow">
        <p:wedg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9415" y="2175510"/>
            <a:ext cx="2919095" cy="3291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标注 13"/>
          <p:cNvSpPr/>
          <p:nvPr/>
        </p:nvSpPr>
        <p:spPr>
          <a:xfrm>
            <a:off x="11100566" y="6019192"/>
            <a:ext cx="898334" cy="601884"/>
          </a:xfrm>
          <a:prstGeom prst="wedgeRoundRectCallou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  <a:effectLst>
            <a:outerShdw blurRad="762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KSO_Shape"/>
          <p:cNvSpPr/>
          <p:nvPr/>
        </p:nvSpPr>
        <p:spPr bwMode="auto">
          <a:xfrm>
            <a:off x="11283235" y="6119938"/>
            <a:ext cx="429152" cy="400391"/>
          </a:xfrm>
          <a:custGeom>
            <a:avLst/>
            <a:gdLst>
              <a:gd name="T0" fmla="*/ 0 w 8970958"/>
              <a:gd name="T1" fmla="*/ 599920 h 8375651"/>
              <a:gd name="T2" fmla="*/ 300757 w 8970958"/>
              <a:gd name="T3" fmla="*/ 599920 h 8375651"/>
              <a:gd name="T4" fmla="*/ 300757 w 8970958"/>
              <a:gd name="T5" fmla="*/ 1680923 h 8375651"/>
              <a:gd name="T6" fmla="*/ 0 w 8970958"/>
              <a:gd name="T7" fmla="*/ 1680923 h 8375651"/>
              <a:gd name="T8" fmla="*/ 982536 w 8970958"/>
              <a:gd name="T9" fmla="*/ 0 h 8375651"/>
              <a:gd name="T10" fmla="*/ 1076703 w 8970958"/>
              <a:gd name="T11" fmla="*/ 47488 h 8375651"/>
              <a:gd name="T12" fmla="*/ 1124163 w 8970958"/>
              <a:gd name="T13" fmla="*/ 600007 h 8375651"/>
              <a:gd name="T14" fmla="*/ 1593490 w 8970958"/>
              <a:gd name="T15" fmla="*/ 600007 h 8375651"/>
              <a:gd name="T16" fmla="*/ 1751690 w 8970958"/>
              <a:gd name="T17" fmla="*/ 654279 h 8375651"/>
              <a:gd name="T18" fmla="*/ 1799150 w 8970958"/>
              <a:gd name="T19" fmla="*/ 828401 h 8375651"/>
              <a:gd name="T20" fmla="*/ 1789357 w 8970958"/>
              <a:gd name="T21" fmla="*/ 957297 h 8375651"/>
              <a:gd name="T22" fmla="*/ 1170117 w 8970958"/>
              <a:gd name="T23" fmla="*/ 1680923 h 8375651"/>
              <a:gd name="T24" fmla="*/ 750510 w 8970958"/>
              <a:gd name="T25" fmla="*/ 1570872 h 8375651"/>
              <a:gd name="T26" fmla="*/ 487596 w 8970958"/>
              <a:gd name="T27" fmla="*/ 1498509 h 8375651"/>
              <a:gd name="T28" fmla="*/ 420550 w 8970958"/>
              <a:gd name="T29" fmla="*/ 1498509 h 8375651"/>
              <a:gd name="T30" fmla="*/ 420550 w 8970958"/>
              <a:gd name="T31" fmla="*/ 618097 h 8375651"/>
              <a:gd name="T32" fmla="*/ 840910 w 8970958"/>
              <a:gd name="T33" fmla="*/ 186183 h 8375651"/>
              <a:gd name="T34" fmla="*/ 982536 w 8970958"/>
              <a:gd name="T35" fmla="*/ 0 h 83756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970958" h="8375651">
                <a:moveTo>
                  <a:pt x="0" y="2989262"/>
                </a:moveTo>
                <a:lnTo>
                  <a:pt x="1498600" y="2989262"/>
                </a:lnTo>
                <a:lnTo>
                  <a:pt x="1498600" y="8375650"/>
                </a:lnTo>
                <a:lnTo>
                  <a:pt x="0" y="8375650"/>
                </a:lnTo>
                <a:lnTo>
                  <a:pt x="0" y="2989262"/>
                </a:lnTo>
                <a:close/>
                <a:moveTo>
                  <a:pt x="4895750" y="0"/>
                </a:moveTo>
                <a:cubicBezTo>
                  <a:pt x="5094695" y="11268"/>
                  <a:pt x="5244843" y="93898"/>
                  <a:pt x="5364961" y="236622"/>
                </a:cubicBezTo>
                <a:cubicBezTo>
                  <a:pt x="5751590" y="691085"/>
                  <a:pt x="5717807" y="1686398"/>
                  <a:pt x="5601443" y="2989694"/>
                </a:cubicBezTo>
                <a:cubicBezTo>
                  <a:pt x="5601443" y="2989694"/>
                  <a:pt x="5601443" y="2989694"/>
                  <a:pt x="7939989" y="2989694"/>
                </a:cubicBezTo>
                <a:cubicBezTo>
                  <a:pt x="8138935" y="2989694"/>
                  <a:pt x="8499289" y="3008474"/>
                  <a:pt x="8728264" y="3260119"/>
                </a:cubicBezTo>
                <a:cubicBezTo>
                  <a:pt x="8915948" y="3462937"/>
                  <a:pt x="8994775" y="3770921"/>
                  <a:pt x="8964746" y="4127731"/>
                </a:cubicBezTo>
                <a:cubicBezTo>
                  <a:pt x="8964746" y="4127731"/>
                  <a:pt x="8964746" y="4127731"/>
                  <a:pt x="8915948" y="4769990"/>
                </a:cubicBezTo>
                <a:cubicBezTo>
                  <a:pt x="8690727" y="7680810"/>
                  <a:pt x="8638175" y="8375651"/>
                  <a:pt x="5830418" y="8375651"/>
                </a:cubicBezTo>
                <a:cubicBezTo>
                  <a:pt x="4580440" y="8375651"/>
                  <a:pt x="4133752" y="8078935"/>
                  <a:pt x="3739615" y="7827290"/>
                </a:cubicBezTo>
                <a:cubicBezTo>
                  <a:pt x="3420551" y="7624472"/>
                  <a:pt x="3169054" y="7466724"/>
                  <a:pt x="2429578" y="7466724"/>
                </a:cubicBezTo>
                <a:cubicBezTo>
                  <a:pt x="2429578" y="7466724"/>
                  <a:pt x="2429578" y="7466724"/>
                  <a:pt x="2095500" y="7466724"/>
                </a:cubicBezTo>
                <a:cubicBezTo>
                  <a:pt x="2095500" y="7466724"/>
                  <a:pt x="2095500" y="7466724"/>
                  <a:pt x="2095500" y="3079836"/>
                </a:cubicBezTo>
                <a:cubicBezTo>
                  <a:pt x="3889762" y="2662932"/>
                  <a:pt x="4043663" y="1660107"/>
                  <a:pt x="4190057" y="927707"/>
                </a:cubicBezTo>
                <a:cubicBezTo>
                  <a:pt x="4276392" y="492023"/>
                  <a:pt x="4377741" y="0"/>
                  <a:pt x="4895750" y="0"/>
                </a:cubicBezTo>
                <a:close/>
              </a:path>
            </a:pathLst>
          </a:custGeom>
          <a:solidFill>
            <a:srgbClr val="FECA43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56286" y="716703"/>
            <a:ext cx="6466550" cy="605760"/>
          </a:xfrm>
          <a:prstGeom prst="roundRect">
            <a:avLst/>
          </a:prstGeom>
          <a:gradFill flip="none" rotWithShape="1">
            <a:gsLst>
              <a:gs pos="0">
                <a:srgbClr val="FEDD8C"/>
              </a:gs>
              <a:gs pos="74000">
                <a:srgbClr val="FECA43"/>
              </a:gs>
              <a:gs pos="83000">
                <a:srgbClr val="FECA43"/>
              </a:gs>
              <a:gs pos="100000">
                <a:srgbClr val="FECA43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FEDD8C"/>
                </a:gs>
                <a:gs pos="74000">
                  <a:srgbClr val="FECA43"/>
                </a:gs>
                <a:gs pos="83000">
                  <a:srgbClr val="FECA43"/>
                </a:gs>
                <a:gs pos="100000">
                  <a:srgbClr val="FECA43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四、多种评价，促进区域活动质量的提升</a:t>
            </a: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42565" y="6218010"/>
            <a:ext cx="290286" cy="290286"/>
          </a:xfrm>
          <a:prstGeom prst="rect">
            <a:avLst/>
          </a:prstGeom>
          <a:solidFill>
            <a:srgbClr val="FECA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455211" y="6218010"/>
            <a:ext cx="290286" cy="290286"/>
          </a:xfrm>
          <a:prstGeom prst="rect">
            <a:avLst/>
          </a:prstGeom>
          <a:solidFill>
            <a:srgbClr val="40B4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038798" y="6218010"/>
            <a:ext cx="290286" cy="290286"/>
          </a:xfrm>
          <a:prstGeom prst="rect">
            <a:avLst/>
          </a:prstGeom>
          <a:solidFill>
            <a:srgbClr val="787DB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584920" y="6218010"/>
            <a:ext cx="290286" cy="290286"/>
          </a:xfrm>
          <a:prstGeom prst="rect">
            <a:avLst/>
          </a:prstGeom>
          <a:solidFill>
            <a:srgbClr val="F1715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8728204" y="6362518"/>
            <a:ext cx="214631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759895" y="6363153"/>
            <a:ext cx="224349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431024" y="1306650"/>
            <a:ext cx="10852211" cy="281495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（二）评价的步骤与策略：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3.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活动后的评价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）对收拾整理的评价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(2)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对作品的评价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）对活动内容的评价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）激发幼儿下次活动的愿望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37"/>
          <p:cNvSpPr/>
          <p:nvPr/>
        </p:nvSpPr>
        <p:spPr>
          <a:xfrm>
            <a:off x="431024" y="12002"/>
            <a:ext cx="2721152" cy="578750"/>
          </a:xfrm>
          <a:prstGeom prst="roundRect">
            <a:avLst/>
          </a:prstGeom>
          <a:gradFill flip="none" rotWithShape="1">
            <a:gsLst>
              <a:gs pos="0">
                <a:srgbClr val="C7C9E3"/>
              </a:gs>
              <a:gs pos="74000">
                <a:srgbClr val="787DBD"/>
              </a:gs>
              <a:gs pos="83000">
                <a:srgbClr val="787DBD"/>
              </a:gs>
              <a:gs pos="100000">
                <a:srgbClr val="787DBD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C7C9E3"/>
                </a:gs>
                <a:gs pos="74000">
                  <a:srgbClr val="787DBD"/>
                </a:gs>
                <a:gs pos="83000">
                  <a:srgbClr val="787DBD"/>
                </a:gs>
                <a:gs pos="100000">
                  <a:srgbClr val="787DBD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实践路径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edge/>
      </p:transition>
    </mc:Choice>
    <mc:Fallback>
      <p:transition spd="slow">
        <p:wedg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2492058" y="966789"/>
            <a:ext cx="9317355" cy="51422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gradFill flip="none" rotWithShape="1">
              <a:gsLst>
                <a:gs pos="0">
                  <a:srgbClr val="F6A794"/>
                </a:gs>
                <a:gs pos="74000">
                  <a:srgbClr val="F17154"/>
                </a:gs>
                <a:gs pos="83000">
                  <a:srgbClr val="F17154"/>
                </a:gs>
                <a:gs pos="100000">
                  <a:srgbClr val="F17154"/>
                </a:gs>
              </a:gsLst>
              <a:lin ang="81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Britannic Bold" panose="020B0903060703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1"/>
            </p:custDataLst>
          </p:nvPr>
        </p:nvSpPr>
        <p:spPr>
          <a:xfrm rot="10800000">
            <a:off x="1607359" y="1029652"/>
            <a:ext cx="1150620" cy="1153160"/>
          </a:xfrm>
          <a:prstGeom prst="teardrop">
            <a:avLst/>
          </a:prstGeom>
          <a:solidFill>
            <a:srgbClr val="40B4E3"/>
          </a:soli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anchor="ctr"/>
          <a:lstStyle/>
          <a:p>
            <a:pPr algn="ctr">
              <a:defRPr/>
            </a:pPr>
            <a:endParaRPr lang="th-TH" sz="4000" dirty="0"/>
          </a:p>
        </p:txBody>
      </p:sp>
      <p:sp>
        <p:nvSpPr>
          <p:cNvPr id="11" name="MH_Other_3"/>
          <p:cNvSpPr/>
          <p:nvPr>
            <p:custDataLst>
              <p:tags r:id="rId2"/>
            </p:custDataLst>
          </p:nvPr>
        </p:nvSpPr>
        <p:spPr>
          <a:xfrm>
            <a:off x="382587" y="2273935"/>
            <a:ext cx="1149350" cy="1155065"/>
          </a:xfrm>
          <a:prstGeom prst="teardrop">
            <a:avLst/>
          </a:prstGeom>
          <a:solidFill>
            <a:srgbClr val="F17154"/>
          </a:soli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anchor="ctr"/>
          <a:lstStyle/>
          <a:p>
            <a:pPr algn="ctr">
              <a:defRPr/>
            </a:pPr>
            <a:endParaRPr lang="th-TH" sz="3600" dirty="0"/>
          </a:p>
        </p:txBody>
      </p:sp>
      <p:sp>
        <p:nvSpPr>
          <p:cNvPr id="12" name="MH_Other_4"/>
          <p:cNvSpPr/>
          <p:nvPr>
            <p:custDataLst>
              <p:tags r:id="rId3"/>
            </p:custDataLst>
          </p:nvPr>
        </p:nvSpPr>
        <p:spPr>
          <a:xfrm rot="5400000">
            <a:off x="340706" y="1069340"/>
            <a:ext cx="1153160" cy="1149350"/>
          </a:xfrm>
          <a:prstGeom prst="teardrop">
            <a:avLst/>
          </a:prstGeom>
          <a:solidFill>
            <a:srgbClr val="FECA43"/>
          </a:soli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anchor="ctr"/>
          <a:lstStyle/>
          <a:p>
            <a:pPr algn="ctr">
              <a:defRPr/>
            </a:pPr>
            <a:endParaRPr lang="th-TH" sz="3600" dirty="0"/>
          </a:p>
        </p:txBody>
      </p:sp>
      <p:sp>
        <p:nvSpPr>
          <p:cNvPr id="9" name="MH_Other_1"/>
          <p:cNvSpPr/>
          <p:nvPr>
            <p:custDataLst>
              <p:tags r:id="rId4"/>
            </p:custDataLst>
          </p:nvPr>
        </p:nvSpPr>
        <p:spPr>
          <a:xfrm rot="16200000">
            <a:off x="1615065" y="2212167"/>
            <a:ext cx="1564640" cy="1562100"/>
          </a:xfrm>
          <a:prstGeom prst="teardrop">
            <a:avLst/>
          </a:prstGeom>
          <a:solidFill>
            <a:srgbClr val="787DBD"/>
          </a:solidFill>
          <a:ln>
            <a:noFill/>
          </a:ln>
          <a:effectLst>
            <a:outerShdw blurRad="76200" dist="508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anchor="ctr"/>
          <a:lstStyle/>
          <a:p>
            <a:pPr algn="ctr">
              <a:defRPr/>
            </a:pPr>
            <a:endParaRPr lang="th-TH" sz="3600" dirty="0"/>
          </a:p>
        </p:txBody>
      </p:sp>
      <p:sp>
        <p:nvSpPr>
          <p:cNvPr id="26" name="矩形 25"/>
          <p:cNvSpPr/>
          <p:nvPr/>
        </p:nvSpPr>
        <p:spPr>
          <a:xfrm>
            <a:off x="8842626" y="6369053"/>
            <a:ext cx="290286" cy="290286"/>
          </a:xfrm>
          <a:prstGeom prst="rect">
            <a:avLst/>
          </a:prstGeom>
          <a:solidFill>
            <a:srgbClr val="FECA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271273" y="6369053"/>
            <a:ext cx="290286" cy="290286"/>
          </a:xfrm>
          <a:prstGeom prst="rect">
            <a:avLst/>
          </a:prstGeom>
          <a:solidFill>
            <a:srgbClr val="40B4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9699920" y="6369053"/>
            <a:ext cx="290286" cy="290286"/>
          </a:xfrm>
          <a:prstGeom prst="rect">
            <a:avLst/>
          </a:prstGeom>
          <a:solidFill>
            <a:srgbClr val="787DB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0128567" y="6369053"/>
            <a:ext cx="290286" cy="290286"/>
          </a:xfrm>
          <a:prstGeom prst="rect">
            <a:avLst/>
          </a:prstGeom>
          <a:solidFill>
            <a:srgbClr val="F1715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连接符 34"/>
          <p:cNvCxnSpPr/>
          <p:nvPr/>
        </p:nvCxnSpPr>
        <p:spPr>
          <a:xfrm>
            <a:off x="8585541" y="6514196"/>
            <a:ext cx="214631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467372" y="6514196"/>
            <a:ext cx="224349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632722" y="4372069"/>
            <a:ext cx="8524805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pitchFamily="34" charset="-122"/>
              </a:rPr>
              <a:t>    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pitchFamily="34" charset="-122"/>
              </a:rPr>
              <a:t>游戏让幼儿生命绽放，让孩子在游戏中玩出智慧、玩出自我、玩出自信、玩出创造，是陶幼人努力追寻的目标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cs typeface="微软雅黑" panose="020B0503020204020204" pitchFamily="34" charset="-122"/>
              </a:rPr>
              <a:t>……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76195" y="2273935"/>
            <a:ext cx="1229995" cy="1076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感恩 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孩子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4298" y="1182231"/>
            <a:ext cx="6790344" cy="26015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游戏之于儿童：         如鱼儿和水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游戏之于儿童成长：  如阳光与雨露</a:t>
            </a:r>
            <a:endParaRPr lang="en-US" altLang="zh-CN" sz="28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游戏之于幼儿教育：  如灵魂与生命</a:t>
            </a:r>
            <a:endParaRPr lang="en-US" altLang="zh-CN" sz="28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游戏之于幼儿教师：  是精神与行为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圆角矩形 37"/>
          <p:cNvSpPr/>
          <p:nvPr/>
        </p:nvSpPr>
        <p:spPr>
          <a:xfrm>
            <a:off x="201842" y="116752"/>
            <a:ext cx="2487872" cy="758999"/>
          </a:xfrm>
          <a:prstGeom prst="roundRect">
            <a:avLst/>
          </a:prstGeom>
          <a:gradFill flip="none" rotWithShape="1">
            <a:gsLst>
              <a:gs pos="0">
                <a:srgbClr val="C7C9E3"/>
              </a:gs>
              <a:gs pos="74000">
                <a:srgbClr val="787DBD"/>
              </a:gs>
              <a:gs pos="83000">
                <a:srgbClr val="787DBD"/>
              </a:gs>
              <a:gs pos="100000">
                <a:srgbClr val="787DBD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C7C9E3"/>
                </a:gs>
                <a:gs pos="74000">
                  <a:srgbClr val="787DBD"/>
                </a:gs>
                <a:gs pos="83000">
                  <a:srgbClr val="787DBD"/>
                </a:gs>
                <a:gs pos="100000">
                  <a:srgbClr val="787DBD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写在最后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hecker/>
      </p:transition>
    </mc:Choice>
    <mc:Fallback>
      <p:transition spd="slow">
        <p:checker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accel="50000" fill="hold" nodeType="withEffect" p14:presetBounceEnd="20000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00703 4.44444E-6 L 0.1612 4.44444E-6 " pathEditMode="relative" rAng="0" ptsTypes="AA" p14:bounceEnd="20000">
                                          <p:cBhvr>
                                            <p:cTn id="2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1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fill="hold" nodeType="withEffect" p14:presetBounceEnd="20000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4.16667E-6 4.44444E-6 L -0.16458 4.44444E-6 " pathEditMode="relative" rAng="0" ptsTypes="AA" p14:bounceEnd="20000">
                                          <p:cBhvr>
                                            <p:cTn id="3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22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bldLvl="0" animBg="1"/>
          <p:bldP spid="27" grpId="0" bldLvl="0" animBg="1"/>
          <p:bldP spid="29" grpId="0" bldLvl="0" animBg="1"/>
          <p:bldP spid="34" grpId="0" bldLvl="0" animBg="1"/>
          <p:bldP spid="1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accel="4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3" presetClass="path" presetSubtype="0" accel="5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0.00703 4.44444E-6 L 0.1612 4.44444E-6 " pathEditMode="relative" rAng="0" ptsTypes="AA">
                                          <p:cBhvr>
                                            <p:cTn id="2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41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4.16667E-6 4.44444E-6 L -0.16458 4.44444E-6 " pathEditMode="relative" rAng="0" ptsTypes="AA">
                                          <p:cBhvr>
                                            <p:cTn id="30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22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bldLvl="0" animBg="1"/>
          <p:bldP spid="27" grpId="0" bldLvl="0" animBg="1"/>
          <p:bldP spid="29" grpId="0" bldLvl="0" animBg="1"/>
          <p:bldP spid="34" grpId="0" bldLvl="0" animBg="1"/>
          <p:bldP spid="18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522845" y="2995930"/>
            <a:ext cx="4235450" cy="224676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幼儿园占地面积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亩，</a:t>
            </a: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建筑面积4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00平方米，绿化面积达2300平方米，户外活动面积近3000平方米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于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月建成，随即开园，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目前共招收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个班，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470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余名孩子，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教职员工50人（其中在编教师6人</a:t>
            </a:r>
            <a:r>
              <a:rPr lang="zh-CN" altLang="en-US" sz="2000" dirty="0">
                <a:sym typeface="+mn-ea"/>
              </a:rPr>
              <a:t>）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82ESI0R]BN3`77Y(QM`W`J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612775"/>
            <a:ext cx="6483350" cy="4130675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7188200" y="2078355"/>
            <a:ext cx="1638300" cy="775335"/>
          </a:xfrm>
          <a:prstGeom prst="roundRect">
            <a:avLst/>
          </a:prstGeom>
          <a:gradFill flip="none" rotWithShape="1">
            <a:gsLst>
              <a:gs pos="0">
                <a:srgbClr val="FEDD8C"/>
              </a:gs>
              <a:gs pos="74000">
                <a:srgbClr val="FECA43"/>
              </a:gs>
              <a:gs pos="83000">
                <a:srgbClr val="FECA43"/>
              </a:gs>
              <a:gs pos="100000">
                <a:srgbClr val="FECA43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FEDD8C"/>
                </a:gs>
                <a:gs pos="74000">
                  <a:srgbClr val="FECA43"/>
                </a:gs>
                <a:gs pos="83000">
                  <a:srgbClr val="FECA43"/>
                </a:gs>
                <a:gs pos="100000">
                  <a:srgbClr val="FECA43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概   况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6400" y="4980305"/>
            <a:ext cx="6390640" cy="477520"/>
          </a:xfrm>
          <a:prstGeom prst="rect">
            <a:avLst/>
          </a:prstGeom>
          <a:solidFill>
            <a:schemeClr val="accent2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29565" y="5045075"/>
            <a:ext cx="8655685" cy="920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19"/>
          <p:cNvSpPr txBox="1"/>
          <p:nvPr/>
        </p:nvSpPr>
        <p:spPr>
          <a:xfrm>
            <a:off x="663575" y="5348605"/>
            <a:ext cx="6946265" cy="42799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每个人的心里都有一亩田，寄托希望，承载梦想</a:t>
            </a:r>
            <a:r>
              <a:rPr lang="en-US" altLang="zh-CN" sz="20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......</a:t>
            </a:r>
            <a:endParaRPr lang="en-US" altLang="zh-CN" sz="20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pic>
        <p:nvPicPr>
          <p:cNvPr id="25" name="图片 24" descr="陶然路幼儿园有文字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95" y="429895"/>
            <a:ext cx="1471930" cy="127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58820" y="1099185"/>
            <a:ext cx="55568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rgbClr val="FECA43"/>
                </a:solidFill>
                <a:latin typeface="Broadway" panose="04040905080B02020502" pitchFamily="82" charset="0"/>
              </a:rPr>
              <a:t>T</a:t>
            </a:r>
            <a:r>
              <a:rPr lang="en-US" altLang="zh-CN" sz="9600" dirty="0">
                <a:solidFill>
                  <a:srgbClr val="40B4E3"/>
                </a:solidFill>
                <a:latin typeface="Broadway" panose="04040905080B02020502" pitchFamily="82" charset="0"/>
              </a:rPr>
              <a:t>HA</a:t>
            </a:r>
            <a:r>
              <a:rPr lang="en-US" altLang="zh-CN" sz="9600" dirty="0">
                <a:solidFill>
                  <a:srgbClr val="787DBD"/>
                </a:solidFill>
                <a:latin typeface="Broadway" panose="04040905080B02020502" pitchFamily="82" charset="0"/>
              </a:rPr>
              <a:t>NK</a:t>
            </a:r>
            <a:r>
              <a:rPr lang="en-US" altLang="zh-CN" sz="9600" dirty="0">
                <a:solidFill>
                  <a:srgbClr val="F17154"/>
                </a:solidFill>
                <a:latin typeface="Broadway" panose="04040905080B02020502" pitchFamily="82" charset="0"/>
              </a:rPr>
              <a:t>S</a:t>
            </a:r>
            <a:endParaRPr lang="zh-CN" altLang="en-US" sz="9600" dirty="0">
              <a:solidFill>
                <a:srgbClr val="F17154"/>
              </a:solidFill>
              <a:latin typeface="Broadway" panose="04040905080B02020502" pitchFamily="82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83888" y="3014309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481427" y="4177411"/>
            <a:ext cx="511103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173048" y="4737903"/>
            <a:ext cx="18465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Britannic Bold" panose="020B0903060703020204" pitchFamily="34" charset="0"/>
              </a:rPr>
              <a:t>2023.05.19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edge/>
      </p:transition>
    </mc:Choice>
    <mc:Fallback>
      <p:transition spd="slow">
        <p:wedg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 flipV="1">
            <a:off x="4661535" y="2967990"/>
            <a:ext cx="1989455" cy="623570"/>
          </a:xfrm>
          <a:prstGeom prst="line">
            <a:avLst/>
          </a:prstGeom>
          <a:ln w="22225">
            <a:solidFill>
              <a:srgbClr val="40B4E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811770" y="3037840"/>
            <a:ext cx="1906270" cy="677545"/>
          </a:xfrm>
          <a:prstGeom prst="line">
            <a:avLst/>
          </a:prstGeom>
          <a:ln w="22225">
            <a:solidFill>
              <a:srgbClr val="FECA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774065" y="1007111"/>
            <a:ext cx="1468755" cy="2262505"/>
            <a:chOff x="1485888" y="1597276"/>
            <a:chExt cx="2243278" cy="2877568"/>
          </a:xfrm>
        </p:grpSpPr>
        <p:sp>
          <p:nvSpPr>
            <p:cNvPr id="14" name="MH_Other_1"/>
            <p:cNvSpPr/>
            <p:nvPr>
              <p:custDataLst>
                <p:tags r:id="rId1"/>
              </p:custDataLst>
            </p:nvPr>
          </p:nvSpPr>
          <p:spPr>
            <a:xfrm>
              <a:off x="1597421" y="3746366"/>
              <a:ext cx="2019242" cy="728478"/>
            </a:xfrm>
            <a:prstGeom prst="ellips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>
                <a:solidFill>
                  <a:schemeClr val="tx1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16" name="MH_Other_3"/>
            <p:cNvSpPr/>
            <p:nvPr>
              <p:custDataLst>
                <p:tags r:id="rId2"/>
              </p:custDataLst>
            </p:nvPr>
          </p:nvSpPr>
          <p:spPr>
            <a:xfrm>
              <a:off x="2491070" y="3380581"/>
              <a:ext cx="358775" cy="84137"/>
            </a:xfrm>
            <a:prstGeom prst="ellipse">
              <a:avLst/>
            </a:prstGeom>
            <a:solidFill>
              <a:srgbClr val="FECA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400">
                <a:solidFill>
                  <a:schemeClr val="tx1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17" name="MH_Other_4"/>
            <p:cNvSpPr/>
            <p:nvPr>
              <p:custDataLst>
                <p:tags r:id="rId3"/>
              </p:custDataLst>
            </p:nvPr>
          </p:nvSpPr>
          <p:spPr>
            <a:xfrm>
              <a:off x="2452970" y="3371056"/>
              <a:ext cx="434975" cy="103187"/>
            </a:xfrm>
            <a:prstGeom prst="ellipse">
              <a:avLst/>
            </a:prstGeom>
            <a:noFill/>
            <a:ln>
              <a:solidFill>
                <a:srgbClr val="FECA4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400">
                <a:solidFill>
                  <a:schemeClr val="tx1"/>
                </a:solidFill>
                <a:latin typeface="Britannic Bold" panose="020B0903060703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485888" y="1597276"/>
              <a:ext cx="2243278" cy="1926993"/>
              <a:chOff x="966599" y="1936914"/>
              <a:chExt cx="2243278" cy="1926993"/>
            </a:xfrm>
          </p:grpSpPr>
          <p:sp>
            <p:nvSpPr>
              <p:cNvPr id="20" name="任意多边形 19"/>
              <p:cNvSpPr/>
              <p:nvPr>
                <p:custDataLst>
                  <p:tags r:id="rId4"/>
                </p:custDataLst>
              </p:nvPr>
            </p:nvSpPr>
            <p:spPr>
              <a:xfrm rot="8100000">
                <a:off x="966599" y="1936914"/>
                <a:ext cx="2243278" cy="1926993"/>
              </a:xfrm>
              <a:custGeom>
                <a:avLst/>
                <a:gdLst>
                  <a:gd name="connsiteX0" fmla="*/ 1091072 w 1246828"/>
                  <a:gd name="connsiteY0" fmla="*/ 321890 h 1246828"/>
                  <a:gd name="connsiteX1" fmla="*/ 1151689 w 1246828"/>
                  <a:gd name="connsiteY1" fmla="*/ 95139 h 1246828"/>
                  <a:gd name="connsiteX2" fmla="*/ 924938 w 1246828"/>
                  <a:gd name="connsiteY2" fmla="*/ 155756 h 1246828"/>
                  <a:gd name="connsiteX3" fmla="*/ 162739 w 1246828"/>
                  <a:gd name="connsiteY3" fmla="*/ 1084089 h 1246828"/>
                  <a:gd name="connsiteX4" fmla="*/ 0 w 1246828"/>
                  <a:gd name="connsiteY4" fmla="*/ 691203 h 1246828"/>
                  <a:gd name="connsiteX5" fmla="*/ 555625 w 1246828"/>
                  <a:gd name="connsiteY5" fmla="*/ 135578 h 1246828"/>
                  <a:gd name="connsiteX6" fmla="*/ 1246828 w 1246828"/>
                  <a:gd name="connsiteY6" fmla="*/ 0 h 1246828"/>
                  <a:gd name="connsiteX7" fmla="*/ 1111250 w 1246828"/>
                  <a:gd name="connsiteY7" fmla="*/ 691203 h 1246828"/>
                  <a:gd name="connsiteX8" fmla="*/ 555625 w 1246828"/>
                  <a:gd name="connsiteY8" fmla="*/ 1246828 h 1246828"/>
                  <a:gd name="connsiteX9" fmla="*/ 162739 w 1246828"/>
                  <a:gd name="connsiteY9" fmla="*/ 1084089 h 124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6828" h="1246828">
                    <a:moveTo>
                      <a:pt x="1091072" y="321890"/>
                    </a:moveTo>
                    <a:lnTo>
                      <a:pt x="1151689" y="95139"/>
                    </a:lnTo>
                    <a:lnTo>
                      <a:pt x="924938" y="155756"/>
                    </a:lnTo>
                    <a:close/>
                    <a:moveTo>
                      <a:pt x="162739" y="1084089"/>
                    </a:moveTo>
                    <a:cubicBezTo>
                      <a:pt x="62190" y="983541"/>
                      <a:pt x="0" y="844635"/>
                      <a:pt x="0" y="691203"/>
                    </a:cubicBezTo>
                    <a:cubicBezTo>
                      <a:pt x="0" y="384340"/>
                      <a:pt x="248762" y="135578"/>
                      <a:pt x="555625" y="135578"/>
                    </a:cubicBezTo>
                    <a:cubicBezTo>
                      <a:pt x="786026" y="135578"/>
                      <a:pt x="1016427" y="90385"/>
                      <a:pt x="1246828" y="0"/>
                    </a:cubicBezTo>
                    <a:cubicBezTo>
                      <a:pt x="1156443" y="230401"/>
                      <a:pt x="1111250" y="460802"/>
                      <a:pt x="1111250" y="691203"/>
                    </a:cubicBezTo>
                    <a:cubicBezTo>
                      <a:pt x="1111250" y="998066"/>
                      <a:pt x="862488" y="1246828"/>
                      <a:pt x="555625" y="1246828"/>
                    </a:cubicBezTo>
                    <a:cubicBezTo>
                      <a:pt x="402193" y="1246828"/>
                      <a:pt x="263287" y="1184638"/>
                      <a:pt x="162739" y="1084089"/>
                    </a:cubicBezTo>
                    <a:close/>
                  </a:path>
                </a:pathLst>
              </a:custGeom>
              <a:solidFill>
                <a:srgbClr val="FECA43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latin typeface="Britannic Bold" panose="020B0903060703020204" pitchFamily="34" charset="0"/>
                </a:endParaRPr>
              </a:p>
            </p:txBody>
          </p:sp>
          <p:sp>
            <p:nvSpPr>
              <p:cNvPr id="18" name="MH_Title_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418696" y="2178390"/>
                <a:ext cx="1464212" cy="61459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办园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理念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442152" y="1895475"/>
            <a:ext cx="1775189" cy="2134235"/>
            <a:chOff x="2092704" y="993164"/>
            <a:chExt cx="1298575" cy="2714442"/>
          </a:xfrm>
        </p:grpSpPr>
        <p:sp>
          <p:nvSpPr>
            <p:cNvPr id="26" name="MH_Other_1"/>
            <p:cNvSpPr/>
            <p:nvPr>
              <p:custDataLst>
                <p:tags r:id="rId6"/>
              </p:custDataLst>
            </p:nvPr>
          </p:nvSpPr>
          <p:spPr>
            <a:xfrm>
              <a:off x="2232656" y="3150342"/>
              <a:ext cx="997306" cy="557264"/>
            </a:xfrm>
            <a:prstGeom prst="ellips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>
                <a:solidFill>
                  <a:schemeClr val="tx1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27" name="MH_Other_3"/>
            <p:cNvSpPr/>
            <p:nvPr>
              <p:custDataLst>
                <p:tags r:id="rId7"/>
              </p:custDataLst>
            </p:nvPr>
          </p:nvSpPr>
          <p:spPr>
            <a:xfrm>
              <a:off x="2552386" y="3387042"/>
              <a:ext cx="358775" cy="84137"/>
            </a:xfrm>
            <a:prstGeom prst="ellipse">
              <a:avLst/>
            </a:prstGeom>
            <a:solidFill>
              <a:srgbClr val="40B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400">
                <a:solidFill>
                  <a:schemeClr val="tx1"/>
                </a:solidFill>
                <a:latin typeface="Britannic Bold" panose="020B0903060703020204" pitchFamily="34" charset="0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092704" y="993164"/>
              <a:ext cx="1298575" cy="2027149"/>
              <a:chOff x="1573415" y="1332802"/>
              <a:chExt cx="1298575" cy="2027149"/>
            </a:xfrm>
          </p:grpSpPr>
          <p:sp>
            <p:nvSpPr>
              <p:cNvPr id="30" name="任意多边形 29"/>
              <p:cNvSpPr/>
              <p:nvPr>
                <p:custDataLst>
                  <p:tags r:id="rId8"/>
                </p:custDataLst>
              </p:nvPr>
            </p:nvSpPr>
            <p:spPr>
              <a:xfrm rot="8100000">
                <a:off x="1657027" y="1332802"/>
                <a:ext cx="1132014" cy="2027149"/>
              </a:xfrm>
              <a:custGeom>
                <a:avLst/>
                <a:gdLst>
                  <a:gd name="connsiteX0" fmla="*/ 1091072 w 1246828"/>
                  <a:gd name="connsiteY0" fmla="*/ 321890 h 1246828"/>
                  <a:gd name="connsiteX1" fmla="*/ 1151689 w 1246828"/>
                  <a:gd name="connsiteY1" fmla="*/ 95139 h 1246828"/>
                  <a:gd name="connsiteX2" fmla="*/ 924938 w 1246828"/>
                  <a:gd name="connsiteY2" fmla="*/ 155756 h 1246828"/>
                  <a:gd name="connsiteX3" fmla="*/ 162739 w 1246828"/>
                  <a:gd name="connsiteY3" fmla="*/ 1084089 h 1246828"/>
                  <a:gd name="connsiteX4" fmla="*/ 0 w 1246828"/>
                  <a:gd name="connsiteY4" fmla="*/ 691203 h 1246828"/>
                  <a:gd name="connsiteX5" fmla="*/ 555625 w 1246828"/>
                  <a:gd name="connsiteY5" fmla="*/ 135578 h 1246828"/>
                  <a:gd name="connsiteX6" fmla="*/ 1246828 w 1246828"/>
                  <a:gd name="connsiteY6" fmla="*/ 0 h 1246828"/>
                  <a:gd name="connsiteX7" fmla="*/ 1111250 w 1246828"/>
                  <a:gd name="connsiteY7" fmla="*/ 691203 h 1246828"/>
                  <a:gd name="connsiteX8" fmla="*/ 555625 w 1246828"/>
                  <a:gd name="connsiteY8" fmla="*/ 1246828 h 1246828"/>
                  <a:gd name="connsiteX9" fmla="*/ 162739 w 1246828"/>
                  <a:gd name="connsiteY9" fmla="*/ 1084089 h 124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6828" h="1246828">
                    <a:moveTo>
                      <a:pt x="1091072" y="321890"/>
                    </a:moveTo>
                    <a:lnTo>
                      <a:pt x="1151689" y="95139"/>
                    </a:lnTo>
                    <a:lnTo>
                      <a:pt x="924938" y="155756"/>
                    </a:lnTo>
                    <a:close/>
                    <a:moveTo>
                      <a:pt x="162739" y="1084089"/>
                    </a:moveTo>
                    <a:cubicBezTo>
                      <a:pt x="62190" y="983541"/>
                      <a:pt x="0" y="844635"/>
                      <a:pt x="0" y="691203"/>
                    </a:cubicBezTo>
                    <a:cubicBezTo>
                      <a:pt x="0" y="384340"/>
                      <a:pt x="248762" y="135578"/>
                      <a:pt x="555625" y="135578"/>
                    </a:cubicBezTo>
                    <a:cubicBezTo>
                      <a:pt x="786026" y="135578"/>
                      <a:pt x="1016427" y="90385"/>
                      <a:pt x="1246828" y="0"/>
                    </a:cubicBezTo>
                    <a:cubicBezTo>
                      <a:pt x="1156443" y="230401"/>
                      <a:pt x="1111250" y="460802"/>
                      <a:pt x="1111250" y="691203"/>
                    </a:cubicBezTo>
                    <a:cubicBezTo>
                      <a:pt x="1111250" y="998066"/>
                      <a:pt x="862488" y="1246828"/>
                      <a:pt x="555625" y="1246828"/>
                    </a:cubicBezTo>
                    <a:cubicBezTo>
                      <a:pt x="402193" y="1246828"/>
                      <a:pt x="263287" y="1184638"/>
                      <a:pt x="162739" y="1084089"/>
                    </a:cubicBezTo>
                    <a:close/>
                  </a:path>
                </a:pathLst>
              </a:custGeom>
              <a:solidFill>
                <a:srgbClr val="40B4E3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latin typeface="Britannic Bold" panose="020B0903060703020204" pitchFamily="34" charset="0"/>
                </a:endParaRPr>
              </a:p>
            </p:txBody>
          </p:sp>
          <p:sp>
            <p:nvSpPr>
              <p:cNvPr id="31" name="MH_Title_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573415" y="1614670"/>
                <a:ext cx="1298575" cy="61436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办园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目标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6428207" y="1061720"/>
            <a:ext cx="1739696" cy="2313939"/>
            <a:chOff x="2021170" y="1632807"/>
            <a:chExt cx="1298575" cy="2943000"/>
          </a:xfrm>
        </p:grpSpPr>
        <p:sp>
          <p:nvSpPr>
            <p:cNvPr id="33" name="MH_Other_1"/>
            <p:cNvSpPr/>
            <p:nvPr>
              <p:custDataLst>
                <p:tags r:id="rId10"/>
              </p:custDataLst>
            </p:nvPr>
          </p:nvSpPr>
          <p:spPr>
            <a:xfrm>
              <a:off x="2147175" y="4018543"/>
              <a:ext cx="1077849" cy="557264"/>
            </a:xfrm>
            <a:prstGeom prst="ellips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>
                <a:solidFill>
                  <a:schemeClr val="tx1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34" name="MH_Other_3"/>
            <p:cNvSpPr/>
            <p:nvPr>
              <p:custDataLst>
                <p:tags r:id="rId11"/>
              </p:custDataLst>
            </p:nvPr>
          </p:nvSpPr>
          <p:spPr>
            <a:xfrm>
              <a:off x="2491070" y="3380581"/>
              <a:ext cx="358775" cy="84137"/>
            </a:xfrm>
            <a:prstGeom prst="ellipse">
              <a:avLst/>
            </a:prstGeom>
            <a:solidFill>
              <a:srgbClr val="787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400">
                <a:solidFill>
                  <a:schemeClr val="tx1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35" name="MH_Other_4"/>
            <p:cNvSpPr/>
            <p:nvPr>
              <p:custDataLst>
                <p:tags r:id="rId12"/>
              </p:custDataLst>
            </p:nvPr>
          </p:nvSpPr>
          <p:spPr>
            <a:xfrm>
              <a:off x="2452970" y="3371056"/>
              <a:ext cx="434975" cy="103187"/>
            </a:xfrm>
            <a:prstGeom prst="ellipse">
              <a:avLst/>
            </a:prstGeom>
            <a:noFill/>
            <a:ln>
              <a:solidFill>
                <a:srgbClr val="787DB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400">
                <a:solidFill>
                  <a:schemeClr val="tx1"/>
                </a:solidFill>
                <a:latin typeface="Britannic Bold" panose="020B0903060703020204" pitchFamily="34" charset="0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2021170" y="1632807"/>
              <a:ext cx="1298575" cy="2036841"/>
              <a:chOff x="1501881" y="1972445"/>
              <a:chExt cx="1298575" cy="2036841"/>
            </a:xfrm>
          </p:grpSpPr>
          <p:sp>
            <p:nvSpPr>
              <p:cNvPr id="37" name="任意多边形 36"/>
              <p:cNvSpPr/>
              <p:nvPr>
                <p:custDataLst>
                  <p:tags r:id="rId13"/>
                </p:custDataLst>
              </p:nvPr>
            </p:nvSpPr>
            <p:spPr>
              <a:xfrm rot="8100000">
                <a:off x="1576771" y="1972445"/>
                <a:ext cx="1181178" cy="2036841"/>
              </a:xfrm>
              <a:custGeom>
                <a:avLst/>
                <a:gdLst>
                  <a:gd name="connsiteX0" fmla="*/ 1091072 w 1246828"/>
                  <a:gd name="connsiteY0" fmla="*/ 321890 h 1246828"/>
                  <a:gd name="connsiteX1" fmla="*/ 1151689 w 1246828"/>
                  <a:gd name="connsiteY1" fmla="*/ 95139 h 1246828"/>
                  <a:gd name="connsiteX2" fmla="*/ 924938 w 1246828"/>
                  <a:gd name="connsiteY2" fmla="*/ 155756 h 1246828"/>
                  <a:gd name="connsiteX3" fmla="*/ 162739 w 1246828"/>
                  <a:gd name="connsiteY3" fmla="*/ 1084089 h 1246828"/>
                  <a:gd name="connsiteX4" fmla="*/ 0 w 1246828"/>
                  <a:gd name="connsiteY4" fmla="*/ 691203 h 1246828"/>
                  <a:gd name="connsiteX5" fmla="*/ 555625 w 1246828"/>
                  <a:gd name="connsiteY5" fmla="*/ 135578 h 1246828"/>
                  <a:gd name="connsiteX6" fmla="*/ 1246828 w 1246828"/>
                  <a:gd name="connsiteY6" fmla="*/ 0 h 1246828"/>
                  <a:gd name="connsiteX7" fmla="*/ 1111250 w 1246828"/>
                  <a:gd name="connsiteY7" fmla="*/ 691203 h 1246828"/>
                  <a:gd name="connsiteX8" fmla="*/ 555625 w 1246828"/>
                  <a:gd name="connsiteY8" fmla="*/ 1246828 h 1246828"/>
                  <a:gd name="connsiteX9" fmla="*/ 162739 w 1246828"/>
                  <a:gd name="connsiteY9" fmla="*/ 1084089 h 124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6828" h="1246828">
                    <a:moveTo>
                      <a:pt x="1091072" y="321890"/>
                    </a:moveTo>
                    <a:lnTo>
                      <a:pt x="1151689" y="95139"/>
                    </a:lnTo>
                    <a:lnTo>
                      <a:pt x="924938" y="155756"/>
                    </a:lnTo>
                    <a:close/>
                    <a:moveTo>
                      <a:pt x="162739" y="1084089"/>
                    </a:moveTo>
                    <a:cubicBezTo>
                      <a:pt x="62190" y="983541"/>
                      <a:pt x="0" y="844635"/>
                      <a:pt x="0" y="691203"/>
                    </a:cubicBezTo>
                    <a:cubicBezTo>
                      <a:pt x="0" y="384340"/>
                      <a:pt x="248762" y="135578"/>
                      <a:pt x="555625" y="135578"/>
                    </a:cubicBezTo>
                    <a:cubicBezTo>
                      <a:pt x="786026" y="135578"/>
                      <a:pt x="1016427" y="90385"/>
                      <a:pt x="1246828" y="0"/>
                    </a:cubicBezTo>
                    <a:cubicBezTo>
                      <a:pt x="1156443" y="230401"/>
                      <a:pt x="1111250" y="460802"/>
                      <a:pt x="1111250" y="691203"/>
                    </a:cubicBezTo>
                    <a:cubicBezTo>
                      <a:pt x="1111250" y="998066"/>
                      <a:pt x="862488" y="1246828"/>
                      <a:pt x="555625" y="1246828"/>
                    </a:cubicBezTo>
                    <a:cubicBezTo>
                      <a:pt x="402193" y="1246828"/>
                      <a:pt x="263287" y="1184638"/>
                      <a:pt x="162739" y="1084089"/>
                    </a:cubicBezTo>
                    <a:close/>
                  </a:path>
                </a:pathLst>
              </a:custGeom>
              <a:solidFill>
                <a:srgbClr val="787DBD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latin typeface="Britannic Bold" panose="020B0903060703020204" pitchFamily="34" charset="0"/>
                </a:endParaRPr>
              </a:p>
            </p:txBody>
          </p:sp>
          <p:sp>
            <p:nvSpPr>
              <p:cNvPr id="38" name="MH_Title_1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501881" y="2343151"/>
                <a:ext cx="1298575" cy="61436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培养</a:t>
                </a:r>
                <a:endParaRPr 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目标</a:t>
                </a:r>
                <a:endParaRPr 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4" name="矩形 53"/>
          <p:cNvSpPr/>
          <p:nvPr/>
        </p:nvSpPr>
        <p:spPr>
          <a:xfrm>
            <a:off x="333375" y="3715385"/>
            <a:ext cx="2349500" cy="1076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陶于</a:t>
            </a:r>
            <a:r>
              <a:rPr lang="zh-CN" altLang="en-US" sz="3200" b="1"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自然</a:t>
            </a:r>
            <a:endParaRPr lang="en-US" altLang="zh-CN" sz="3200" b="1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乐享童年</a:t>
            </a:r>
            <a:endParaRPr lang="zh-CN" altLang="en-US" sz="32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313430" y="4462145"/>
            <a:ext cx="200469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/>
            <a:r>
              <a:rPr lang="zh-CN" altLang="en-US" sz="3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精育优教品质发展</a:t>
            </a:r>
            <a:endParaRPr lang="zh-CN" sz="3200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265285" y="4462145"/>
            <a:ext cx="274891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自然即教材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生活即教育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107056" y="6030598"/>
            <a:ext cx="290286" cy="290286"/>
          </a:xfrm>
          <a:prstGeom prst="rect">
            <a:avLst/>
          </a:prstGeom>
          <a:solidFill>
            <a:srgbClr val="FECA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1535703" y="6030598"/>
            <a:ext cx="290286" cy="290286"/>
          </a:xfrm>
          <a:prstGeom prst="rect">
            <a:avLst/>
          </a:prstGeom>
          <a:solidFill>
            <a:srgbClr val="40B4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1964350" y="6030598"/>
            <a:ext cx="290286" cy="290286"/>
          </a:xfrm>
          <a:prstGeom prst="rect">
            <a:avLst/>
          </a:prstGeom>
          <a:solidFill>
            <a:srgbClr val="787DB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2392997" y="6030598"/>
            <a:ext cx="290286" cy="290286"/>
          </a:xfrm>
          <a:prstGeom prst="rect">
            <a:avLst/>
          </a:prstGeom>
          <a:solidFill>
            <a:srgbClr val="F1715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连接符 60"/>
          <p:cNvCxnSpPr/>
          <p:nvPr/>
        </p:nvCxnSpPr>
        <p:spPr>
          <a:xfrm>
            <a:off x="849971" y="6175741"/>
            <a:ext cx="214631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31802" y="6175741"/>
            <a:ext cx="224349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1928868" y="2964119"/>
            <a:ext cx="1876425" cy="784225"/>
          </a:xfrm>
          <a:prstGeom prst="line">
            <a:avLst/>
          </a:prstGeom>
          <a:ln w="22225">
            <a:solidFill>
              <a:srgbClr val="FECA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9718674" y="1836421"/>
            <a:ext cx="1497330" cy="2317750"/>
            <a:chOff x="1372414" y="1304108"/>
            <a:chExt cx="2286922" cy="2947831"/>
          </a:xfrm>
        </p:grpSpPr>
        <p:sp>
          <p:nvSpPr>
            <p:cNvPr id="4" name="MH_Other_1"/>
            <p:cNvSpPr/>
            <p:nvPr>
              <p:custDataLst>
                <p:tags r:id="rId15"/>
              </p:custDataLst>
            </p:nvPr>
          </p:nvSpPr>
          <p:spPr>
            <a:xfrm>
              <a:off x="1506254" y="3693870"/>
              <a:ext cx="2019241" cy="558069"/>
            </a:xfrm>
            <a:prstGeom prst="ellipse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>
                <a:solidFill>
                  <a:schemeClr val="tx1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5" name="MH_Other_3"/>
            <p:cNvSpPr/>
            <p:nvPr>
              <p:custDataLst>
                <p:tags r:id="rId16"/>
              </p:custDataLst>
            </p:nvPr>
          </p:nvSpPr>
          <p:spPr>
            <a:xfrm>
              <a:off x="2491070" y="3380581"/>
              <a:ext cx="358775" cy="84137"/>
            </a:xfrm>
            <a:prstGeom prst="ellipse">
              <a:avLst/>
            </a:prstGeom>
            <a:solidFill>
              <a:srgbClr val="FECA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400">
                <a:solidFill>
                  <a:schemeClr val="tx1"/>
                </a:solidFill>
                <a:latin typeface="Britannic Bold" panose="020B0903060703020204" pitchFamily="34" charset="0"/>
              </a:endParaRPr>
            </a:p>
          </p:txBody>
        </p:sp>
        <p:sp>
          <p:nvSpPr>
            <p:cNvPr id="6" name="MH_Other_4"/>
            <p:cNvSpPr/>
            <p:nvPr>
              <p:custDataLst>
                <p:tags r:id="rId17"/>
              </p:custDataLst>
            </p:nvPr>
          </p:nvSpPr>
          <p:spPr>
            <a:xfrm>
              <a:off x="2452970" y="3371056"/>
              <a:ext cx="434975" cy="103187"/>
            </a:xfrm>
            <a:prstGeom prst="ellipse">
              <a:avLst/>
            </a:prstGeom>
            <a:noFill/>
            <a:ln>
              <a:solidFill>
                <a:srgbClr val="FECA43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400">
                <a:solidFill>
                  <a:schemeClr val="tx1"/>
                </a:solidFill>
                <a:latin typeface="Britannic Bold" panose="020B0903060703020204" pitchFamily="34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372414" y="1304108"/>
              <a:ext cx="2286922" cy="2010986"/>
              <a:chOff x="853125" y="1643746"/>
              <a:chExt cx="2286922" cy="2010986"/>
            </a:xfrm>
          </p:grpSpPr>
          <p:sp>
            <p:nvSpPr>
              <p:cNvPr id="11" name="任意多边形 10"/>
              <p:cNvSpPr/>
              <p:nvPr>
                <p:custDataLst>
                  <p:tags r:id="rId18"/>
                </p:custDataLst>
              </p:nvPr>
            </p:nvSpPr>
            <p:spPr>
              <a:xfrm rot="8100000">
                <a:off x="853125" y="1643746"/>
                <a:ext cx="2286922" cy="2010986"/>
              </a:xfrm>
              <a:custGeom>
                <a:avLst/>
                <a:gdLst>
                  <a:gd name="connsiteX0" fmla="*/ 1091072 w 1246828"/>
                  <a:gd name="connsiteY0" fmla="*/ 321890 h 1246828"/>
                  <a:gd name="connsiteX1" fmla="*/ 1151689 w 1246828"/>
                  <a:gd name="connsiteY1" fmla="*/ 95139 h 1246828"/>
                  <a:gd name="connsiteX2" fmla="*/ 924938 w 1246828"/>
                  <a:gd name="connsiteY2" fmla="*/ 155756 h 1246828"/>
                  <a:gd name="connsiteX3" fmla="*/ 162739 w 1246828"/>
                  <a:gd name="connsiteY3" fmla="*/ 1084089 h 1246828"/>
                  <a:gd name="connsiteX4" fmla="*/ 0 w 1246828"/>
                  <a:gd name="connsiteY4" fmla="*/ 691203 h 1246828"/>
                  <a:gd name="connsiteX5" fmla="*/ 555625 w 1246828"/>
                  <a:gd name="connsiteY5" fmla="*/ 135578 h 1246828"/>
                  <a:gd name="connsiteX6" fmla="*/ 1246828 w 1246828"/>
                  <a:gd name="connsiteY6" fmla="*/ 0 h 1246828"/>
                  <a:gd name="connsiteX7" fmla="*/ 1111250 w 1246828"/>
                  <a:gd name="connsiteY7" fmla="*/ 691203 h 1246828"/>
                  <a:gd name="connsiteX8" fmla="*/ 555625 w 1246828"/>
                  <a:gd name="connsiteY8" fmla="*/ 1246828 h 1246828"/>
                  <a:gd name="connsiteX9" fmla="*/ 162739 w 1246828"/>
                  <a:gd name="connsiteY9" fmla="*/ 1084089 h 124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6828" h="1246828">
                    <a:moveTo>
                      <a:pt x="1091072" y="321890"/>
                    </a:moveTo>
                    <a:lnTo>
                      <a:pt x="1151689" y="95139"/>
                    </a:lnTo>
                    <a:lnTo>
                      <a:pt x="924938" y="155756"/>
                    </a:lnTo>
                    <a:close/>
                    <a:moveTo>
                      <a:pt x="162739" y="1084089"/>
                    </a:moveTo>
                    <a:cubicBezTo>
                      <a:pt x="62190" y="983541"/>
                      <a:pt x="0" y="844635"/>
                      <a:pt x="0" y="691203"/>
                    </a:cubicBezTo>
                    <a:cubicBezTo>
                      <a:pt x="0" y="384340"/>
                      <a:pt x="248762" y="135578"/>
                      <a:pt x="555625" y="135578"/>
                    </a:cubicBezTo>
                    <a:cubicBezTo>
                      <a:pt x="786026" y="135578"/>
                      <a:pt x="1016427" y="90385"/>
                      <a:pt x="1246828" y="0"/>
                    </a:cubicBezTo>
                    <a:cubicBezTo>
                      <a:pt x="1156443" y="230401"/>
                      <a:pt x="1111250" y="460802"/>
                      <a:pt x="1111250" y="691203"/>
                    </a:cubicBezTo>
                    <a:cubicBezTo>
                      <a:pt x="1111250" y="998066"/>
                      <a:pt x="862488" y="1246828"/>
                      <a:pt x="555625" y="1246828"/>
                    </a:cubicBezTo>
                    <a:cubicBezTo>
                      <a:pt x="402193" y="1246828"/>
                      <a:pt x="263287" y="1184638"/>
                      <a:pt x="162739" y="1084089"/>
                    </a:cubicBezTo>
                    <a:close/>
                  </a:path>
                </a:pathLst>
              </a:custGeom>
              <a:solidFill>
                <a:srgbClr val="FECA43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>
                  <a:defRPr/>
                </a:pPr>
                <a:endParaRPr lang="zh-CN" altLang="en-US" sz="1400">
                  <a:solidFill>
                    <a:schemeClr val="tx1"/>
                  </a:solidFill>
                  <a:latin typeface="Britannic Bold" panose="020B0903060703020204" pitchFamily="34" charset="0"/>
                </a:endParaRPr>
              </a:p>
            </p:txBody>
          </p:sp>
          <p:sp>
            <p:nvSpPr>
              <p:cNvPr id="12" name="MH_Title_1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1264489" y="1979714"/>
                <a:ext cx="1464212" cy="61459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课程理念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3" name="矩形 12"/>
          <p:cNvSpPr/>
          <p:nvPr/>
        </p:nvSpPr>
        <p:spPr>
          <a:xfrm>
            <a:off x="6359416" y="3535213"/>
            <a:ext cx="20046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乐玩 乐思</a:t>
            </a:r>
            <a:endParaRPr lang="en-US" altLang="zh-CN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乐学 乐爱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21151" y="331473"/>
            <a:ext cx="290286" cy="290286"/>
          </a:xfrm>
          <a:prstGeom prst="rect">
            <a:avLst/>
          </a:prstGeom>
          <a:solidFill>
            <a:srgbClr val="FECA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2549798" y="331473"/>
            <a:ext cx="290286" cy="290286"/>
          </a:xfrm>
          <a:prstGeom prst="rect">
            <a:avLst/>
          </a:prstGeom>
          <a:solidFill>
            <a:srgbClr val="40B4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2978445" y="331473"/>
            <a:ext cx="290286" cy="290286"/>
          </a:xfrm>
          <a:prstGeom prst="rect">
            <a:avLst/>
          </a:prstGeom>
          <a:solidFill>
            <a:srgbClr val="787DB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3407092" y="331473"/>
            <a:ext cx="290286" cy="290286"/>
          </a:xfrm>
          <a:prstGeom prst="rect">
            <a:avLst/>
          </a:prstGeom>
          <a:solidFill>
            <a:srgbClr val="F1715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连接符 41"/>
          <p:cNvCxnSpPr/>
          <p:nvPr/>
        </p:nvCxnSpPr>
        <p:spPr>
          <a:xfrm>
            <a:off x="1864066" y="476616"/>
            <a:ext cx="214631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1745897" y="476616"/>
            <a:ext cx="224349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 descr="陶然路幼儿园有文字LOGO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70540" y="27940"/>
            <a:ext cx="1343660" cy="1325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7000"/>
                <a:lumOff val="3000"/>
              </a:schemeClr>
            </a:gs>
            <a:gs pos="62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31115" y="1233499"/>
            <a:ext cx="10259723" cy="197746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区域活动的含义：</a:t>
            </a:r>
            <a:endParaRPr lang="en-US" altLang="zh-CN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800"/>
              </a:lnSpc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000" dirty="0"/>
              <a:t>是指教师根据教育的目标和幼儿发展的水</a:t>
            </a:r>
            <a:r>
              <a:rPr lang="zh-CN" altLang="en-US" sz="2000" dirty="0"/>
              <a:t>平</a:t>
            </a:r>
            <a:r>
              <a:rPr lang="zh-CN" altLang="zh-CN" sz="2000" dirty="0"/>
              <a:t>，</a:t>
            </a:r>
            <a:r>
              <a:rPr lang="zh-CN" altLang="en-US" sz="2000" dirty="0"/>
              <a:t>合理利用空间，</a:t>
            </a:r>
            <a:r>
              <a:rPr lang="zh-CN" altLang="zh-CN" sz="2000" dirty="0"/>
              <a:t>有目的的创设活动环境，投放活动材料，让幼儿按照自己的意愿和能力，在特定的环境中，通过以操作摆弄为主的方式</a:t>
            </a:r>
            <a:r>
              <a:rPr lang="zh-CN" altLang="en-US" sz="2000" dirty="0"/>
              <a:t>，</a:t>
            </a:r>
            <a:r>
              <a:rPr lang="zh-CN" altLang="zh-CN" sz="2000" b="1" dirty="0">
                <a:solidFill>
                  <a:schemeClr val="accent2">
                    <a:lumMod val="50000"/>
                  </a:schemeClr>
                </a:solidFill>
              </a:rPr>
              <a:t>与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</a:rPr>
              <a:t>环境、</a:t>
            </a:r>
            <a:r>
              <a:rPr lang="zh-CN" altLang="zh-CN" sz="2000" b="1" dirty="0">
                <a:solidFill>
                  <a:schemeClr val="accent2">
                    <a:lumMod val="50000"/>
                  </a:schemeClr>
                </a:solidFill>
              </a:rPr>
              <a:t>材料、同伴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</a:rPr>
              <a:t>充分互动</a:t>
            </a:r>
            <a:r>
              <a:rPr lang="zh-CN" altLang="zh-CN" sz="2000" dirty="0"/>
              <a:t>以</a:t>
            </a:r>
            <a:r>
              <a:rPr lang="zh-CN" altLang="en-US" sz="2000" dirty="0"/>
              <a:t>获得</a:t>
            </a:r>
            <a:r>
              <a:rPr lang="zh-CN" altLang="zh-CN" sz="2000" dirty="0"/>
              <a:t>全面发展</a:t>
            </a:r>
            <a:r>
              <a:rPr lang="zh-CN" altLang="en-US" sz="2000" dirty="0"/>
              <a:t>的活动</a:t>
            </a:r>
            <a:r>
              <a:rPr lang="zh-CN" altLang="zh-CN" sz="2000" dirty="0"/>
              <a:t>。</a:t>
            </a:r>
            <a:endParaRPr 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31114" y="3419879"/>
            <a:ext cx="10259723" cy="19761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区域活动的优势：</a:t>
            </a:r>
            <a:endParaRPr lang="en-US" altLang="zh-CN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800"/>
              </a:lnSpc>
            </a:pPr>
            <a:r>
              <a:rPr lang="en-US" altLang="zh-CN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dirty="0"/>
              <a:t>区域活动是幼儿自我学习、自我探索、自我发现、自我完善的活动，与其他活动相比：有相对宽松的活动</a:t>
            </a:r>
            <a:r>
              <a:rPr lang="zh-CN" altLang="en-US" dirty="0"/>
              <a:t>活动环境和活动</a:t>
            </a:r>
            <a:r>
              <a:rPr lang="zh-CN" altLang="zh-CN" dirty="0"/>
              <a:t>气氛，灵活多样的活动形式，能满足不同幼儿的发展需要。区域活动</a:t>
            </a:r>
            <a:r>
              <a:rPr lang="zh-CN" altLang="en-US" dirty="0"/>
              <a:t>可以说是</a:t>
            </a:r>
            <a:r>
              <a:rPr lang="zh-CN" altLang="zh-CN" dirty="0"/>
              <a:t>幼儿最</a:t>
            </a:r>
            <a:r>
              <a:rPr lang="zh-CN" altLang="en-US" dirty="0"/>
              <a:t>喜欢</a:t>
            </a:r>
            <a:r>
              <a:rPr lang="zh-CN" altLang="zh-CN" dirty="0"/>
              <a:t>的活动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33" name="矩形 32"/>
          <p:cNvSpPr/>
          <p:nvPr/>
        </p:nvSpPr>
        <p:spPr>
          <a:xfrm>
            <a:off x="8599306" y="622496"/>
            <a:ext cx="290286" cy="290286"/>
          </a:xfrm>
          <a:prstGeom prst="rect">
            <a:avLst/>
          </a:prstGeom>
          <a:solidFill>
            <a:srgbClr val="FECA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9146698" y="622496"/>
            <a:ext cx="290286" cy="290286"/>
          </a:xfrm>
          <a:prstGeom prst="rect">
            <a:avLst/>
          </a:prstGeom>
          <a:solidFill>
            <a:srgbClr val="40B4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9730285" y="622496"/>
            <a:ext cx="290286" cy="290286"/>
          </a:xfrm>
          <a:prstGeom prst="rect">
            <a:avLst/>
          </a:prstGeom>
          <a:solidFill>
            <a:srgbClr val="787DB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0276407" y="622496"/>
            <a:ext cx="290286" cy="290286"/>
          </a:xfrm>
          <a:prstGeom prst="rect">
            <a:avLst/>
          </a:prstGeom>
          <a:solidFill>
            <a:srgbClr val="F1715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连接符 44"/>
          <p:cNvCxnSpPr/>
          <p:nvPr/>
        </p:nvCxnSpPr>
        <p:spPr>
          <a:xfrm>
            <a:off x="8419691" y="767004"/>
            <a:ext cx="214631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8610132" y="767004"/>
            <a:ext cx="224349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37"/>
          <p:cNvSpPr/>
          <p:nvPr/>
        </p:nvSpPr>
        <p:spPr>
          <a:xfrm>
            <a:off x="695405" y="276189"/>
            <a:ext cx="2481904" cy="791046"/>
          </a:xfrm>
          <a:prstGeom prst="roundRect">
            <a:avLst/>
          </a:prstGeom>
          <a:gradFill flip="none" rotWithShape="1">
            <a:gsLst>
              <a:gs pos="0">
                <a:srgbClr val="C7C9E3"/>
              </a:gs>
              <a:gs pos="74000">
                <a:srgbClr val="787DBD"/>
              </a:gs>
              <a:gs pos="83000">
                <a:srgbClr val="787DBD"/>
              </a:gs>
              <a:gs pos="100000">
                <a:srgbClr val="787DBD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C7C9E3"/>
                </a:gs>
                <a:gs pos="74000">
                  <a:srgbClr val="787DBD"/>
                </a:gs>
                <a:gs pos="83000">
                  <a:srgbClr val="787DBD"/>
                </a:gs>
                <a:gs pos="100000">
                  <a:srgbClr val="787DBD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 念</a:t>
            </a:r>
            <a:endParaRPr 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6218" y="5563163"/>
            <a:ext cx="991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一年多来，</a:t>
            </a:r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我园为了能够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更好地开展幼儿区域活动</a:t>
            </a:r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利用现有的场地和条件</a:t>
            </a:r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尽可能地</a:t>
            </a:r>
            <a:r>
              <a:rPr lang="zh-CN" altLang="zh-CN" dirty="0">
                <a:solidFill>
                  <a:schemeClr val="accent5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为幼儿创设开放、自由、平等的发展空间，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但我们也经历了几多波折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……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9415" y="2175510"/>
            <a:ext cx="2919095" cy="3291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标注 13"/>
          <p:cNvSpPr/>
          <p:nvPr/>
        </p:nvSpPr>
        <p:spPr>
          <a:xfrm>
            <a:off x="10705405" y="5917068"/>
            <a:ext cx="898334" cy="601884"/>
          </a:xfrm>
          <a:prstGeom prst="wedgeRoundRectCallou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  <a:effectLst>
            <a:outerShdw blurRad="762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KSO_Shape"/>
          <p:cNvSpPr/>
          <p:nvPr/>
        </p:nvSpPr>
        <p:spPr bwMode="auto">
          <a:xfrm>
            <a:off x="11036261" y="6017814"/>
            <a:ext cx="429152" cy="400391"/>
          </a:xfrm>
          <a:custGeom>
            <a:avLst/>
            <a:gdLst>
              <a:gd name="T0" fmla="*/ 0 w 8970958"/>
              <a:gd name="T1" fmla="*/ 599920 h 8375651"/>
              <a:gd name="T2" fmla="*/ 300757 w 8970958"/>
              <a:gd name="T3" fmla="*/ 599920 h 8375651"/>
              <a:gd name="T4" fmla="*/ 300757 w 8970958"/>
              <a:gd name="T5" fmla="*/ 1680923 h 8375651"/>
              <a:gd name="T6" fmla="*/ 0 w 8970958"/>
              <a:gd name="T7" fmla="*/ 1680923 h 8375651"/>
              <a:gd name="T8" fmla="*/ 982536 w 8970958"/>
              <a:gd name="T9" fmla="*/ 0 h 8375651"/>
              <a:gd name="T10" fmla="*/ 1076703 w 8970958"/>
              <a:gd name="T11" fmla="*/ 47488 h 8375651"/>
              <a:gd name="T12" fmla="*/ 1124163 w 8970958"/>
              <a:gd name="T13" fmla="*/ 600007 h 8375651"/>
              <a:gd name="T14" fmla="*/ 1593490 w 8970958"/>
              <a:gd name="T15" fmla="*/ 600007 h 8375651"/>
              <a:gd name="T16" fmla="*/ 1751690 w 8970958"/>
              <a:gd name="T17" fmla="*/ 654279 h 8375651"/>
              <a:gd name="T18" fmla="*/ 1799150 w 8970958"/>
              <a:gd name="T19" fmla="*/ 828401 h 8375651"/>
              <a:gd name="T20" fmla="*/ 1789357 w 8970958"/>
              <a:gd name="T21" fmla="*/ 957297 h 8375651"/>
              <a:gd name="T22" fmla="*/ 1170117 w 8970958"/>
              <a:gd name="T23" fmla="*/ 1680923 h 8375651"/>
              <a:gd name="T24" fmla="*/ 750510 w 8970958"/>
              <a:gd name="T25" fmla="*/ 1570872 h 8375651"/>
              <a:gd name="T26" fmla="*/ 487596 w 8970958"/>
              <a:gd name="T27" fmla="*/ 1498509 h 8375651"/>
              <a:gd name="T28" fmla="*/ 420550 w 8970958"/>
              <a:gd name="T29" fmla="*/ 1498509 h 8375651"/>
              <a:gd name="T30" fmla="*/ 420550 w 8970958"/>
              <a:gd name="T31" fmla="*/ 618097 h 8375651"/>
              <a:gd name="T32" fmla="*/ 840910 w 8970958"/>
              <a:gd name="T33" fmla="*/ 186183 h 8375651"/>
              <a:gd name="T34" fmla="*/ 982536 w 8970958"/>
              <a:gd name="T35" fmla="*/ 0 h 83756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970958" h="8375651">
                <a:moveTo>
                  <a:pt x="0" y="2989262"/>
                </a:moveTo>
                <a:lnTo>
                  <a:pt x="1498600" y="2989262"/>
                </a:lnTo>
                <a:lnTo>
                  <a:pt x="1498600" y="8375650"/>
                </a:lnTo>
                <a:lnTo>
                  <a:pt x="0" y="8375650"/>
                </a:lnTo>
                <a:lnTo>
                  <a:pt x="0" y="2989262"/>
                </a:lnTo>
                <a:close/>
                <a:moveTo>
                  <a:pt x="4895750" y="0"/>
                </a:moveTo>
                <a:cubicBezTo>
                  <a:pt x="5094695" y="11268"/>
                  <a:pt x="5244843" y="93898"/>
                  <a:pt x="5364961" y="236622"/>
                </a:cubicBezTo>
                <a:cubicBezTo>
                  <a:pt x="5751590" y="691085"/>
                  <a:pt x="5717807" y="1686398"/>
                  <a:pt x="5601443" y="2989694"/>
                </a:cubicBezTo>
                <a:cubicBezTo>
                  <a:pt x="5601443" y="2989694"/>
                  <a:pt x="5601443" y="2989694"/>
                  <a:pt x="7939989" y="2989694"/>
                </a:cubicBezTo>
                <a:cubicBezTo>
                  <a:pt x="8138935" y="2989694"/>
                  <a:pt x="8499289" y="3008474"/>
                  <a:pt x="8728264" y="3260119"/>
                </a:cubicBezTo>
                <a:cubicBezTo>
                  <a:pt x="8915948" y="3462937"/>
                  <a:pt x="8994775" y="3770921"/>
                  <a:pt x="8964746" y="4127731"/>
                </a:cubicBezTo>
                <a:cubicBezTo>
                  <a:pt x="8964746" y="4127731"/>
                  <a:pt x="8964746" y="4127731"/>
                  <a:pt x="8915948" y="4769990"/>
                </a:cubicBezTo>
                <a:cubicBezTo>
                  <a:pt x="8690727" y="7680810"/>
                  <a:pt x="8638175" y="8375651"/>
                  <a:pt x="5830418" y="8375651"/>
                </a:cubicBezTo>
                <a:cubicBezTo>
                  <a:pt x="4580440" y="8375651"/>
                  <a:pt x="4133752" y="8078935"/>
                  <a:pt x="3739615" y="7827290"/>
                </a:cubicBezTo>
                <a:cubicBezTo>
                  <a:pt x="3420551" y="7624472"/>
                  <a:pt x="3169054" y="7466724"/>
                  <a:pt x="2429578" y="7466724"/>
                </a:cubicBezTo>
                <a:cubicBezTo>
                  <a:pt x="2429578" y="7466724"/>
                  <a:pt x="2429578" y="7466724"/>
                  <a:pt x="2095500" y="7466724"/>
                </a:cubicBezTo>
                <a:cubicBezTo>
                  <a:pt x="2095500" y="7466724"/>
                  <a:pt x="2095500" y="7466724"/>
                  <a:pt x="2095500" y="3079836"/>
                </a:cubicBezTo>
                <a:cubicBezTo>
                  <a:pt x="3889762" y="2662932"/>
                  <a:pt x="4043663" y="1660107"/>
                  <a:pt x="4190057" y="927707"/>
                </a:cubicBezTo>
                <a:cubicBezTo>
                  <a:pt x="4276392" y="492023"/>
                  <a:pt x="4377741" y="0"/>
                  <a:pt x="4895750" y="0"/>
                </a:cubicBezTo>
                <a:close/>
              </a:path>
            </a:pathLst>
          </a:custGeom>
          <a:solidFill>
            <a:srgbClr val="FECA43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853651" y="1073588"/>
            <a:ext cx="10182609" cy="240873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阶段一：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孩子每次自由选择区域游戏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遇到的问题：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1.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有的区域生意兴隆、人满为患（如沙水区、生活吧、游乐场），有的区域门庭冷清、生意惨淡  （如图书室、科探室等室内区域）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2.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老师叫苦，没有成就感。每次换一批孩子，游戏没有延续性，开展不深入，感觉每次都是从零开始，看不到孩子的持续发展和进步。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3.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孩子游戏不深入，停留在浅层次。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16228" y="6127919"/>
            <a:ext cx="290286" cy="290286"/>
          </a:xfrm>
          <a:prstGeom prst="rect">
            <a:avLst/>
          </a:prstGeom>
          <a:solidFill>
            <a:srgbClr val="FECA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763620" y="6127919"/>
            <a:ext cx="290286" cy="290286"/>
          </a:xfrm>
          <a:prstGeom prst="rect">
            <a:avLst/>
          </a:prstGeom>
          <a:solidFill>
            <a:srgbClr val="40B4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347207" y="6127919"/>
            <a:ext cx="290286" cy="290286"/>
          </a:xfrm>
          <a:prstGeom prst="rect">
            <a:avLst/>
          </a:prstGeom>
          <a:solidFill>
            <a:srgbClr val="787DB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893329" y="6127919"/>
            <a:ext cx="290286" cy="290286"/>
          </a:xfrm>
          <a:prstGeom prst="rect">
            <a:avLst/>
          </a:prstGeom>
          <a:solidFill>
            <a:srgbClr val="F1715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8036613" y="6272427"/>
            <a:ext cx="214631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068304" y="6273062"/>
            <a:ext cx="224349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853652" y="3628101"/>
            <a:ext cx="10182609" cy="143924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阶段二：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同一区域内相对固定人员和活动时长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遇到的问题：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1.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时间一长，有的孩子开始职业倦怠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2.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不利于孩子全面发展，孩子们在一段时间内失去了去其它区域活动的机会。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866369" y="5302130"/>
            <a:ext cx="10599044" cy="11160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阶段三：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任务驱动下区域游戏的联动开展：孩子既相对固定同一区域，又能与其它区域相互联动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目前正在探索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37"/>
          <p:cNvSpPr/>
          <p:nvPr/>
        </p:nvSpPr>
        <p:spPr>
          <a:xfrm>
            <a:off x="649814" y="143855"/>
            <a:ext cx="2976178" cy="912245"/>
          </a:xfrm>
          <a:prstGeom prst="roundRect">
            <a:avLst/>
          </a:prstGeom>
          <a:gradFill flip="none" rotWithShape="1">
            <a:gsLst>
              <a:gs pos="0">
                <a:srgbClr val="C7C9E3"/>
              </a:gs>
              <a:gs pos="74000">
                <a:srgbClr val="787DBD"/>
              </a:gs>
              <a:gs pos="83000">
                <a:srgbClr val="787DBD"/>
              </a:gs>
              <a:gs pos="100000">
                <a:srgbClr val="787DBD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C7C9E3"/>
                </a:gs>
                <a:gs pos="74000">
                  <a:srgbClr val="787DBD"/>
                </a:gs>
                <a:gs pos="83000">
                  <a:srgbClr val="787DBD"/>
                </a:gs>
                <a:gs pos="100000">
                  <a:srgbClr val="787DBD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前期探索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edge/>
      </p:transition>
    </mc:Choice>
    <mc:Fallback>
      <p:transition spd="slow">
        <p:wedg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9650981" y="6340565"/>
            <a:ext cx="290286" cy="290286"/>
          </a:xfrm>
          <a:prstGeom prst="rect">
            <a:avLst/>
          </a:prstGeom>
          <a:solidFill>
            <a:srgbClr val="FECA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10079628" y="6340565"/>
            <a:ext cx="290286" cy="290286"/>
          </a:xfrm>
          <a:prstGeom prst="rect">
            <a:avLst/>
          </a:prstGeom>
          <a:solidFill>
            <a:srgbClr val="40B4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10508275" y="6340565"/>
            <a:ext cx="290286" cy="290286"/>
          </a:xfrm>
          <a:prstGeom prst="rect">
            <a:avLst/>
          </a:prstGeom>
          <a:solidFill>
            <a:srgbClr val="787DB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10936922" y="6340565"/>
            <a:ext cx="290286" cy="290286"/>
          </a:xfrm>
          <a:prstGeom prst="rect">
            <a:avLst/>
          </a:prstGeom>
          <a:solidFill>
            <a:srgbClr val="F1715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0" name="直接连接符 49"/>
          <p:cNvCxnSpPr/>
          <p:nvPr/>
        </p:nvCxnSpPr>
        <p:spPr>
          <a:xfrm>
            <a:off x="9393896" y="6485708"/>
            <a:ext cx="214631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9275727" y="6485708"/>
            <a:ext cx="224349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08414" y="2358604"/>
            <a:ext cx="10918794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一个社区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两种身份</a:t>
            </a:r>
            <a:endParaRPr lang="en-US" altLang="zh-CN" sz="24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24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2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接下来，我们开始了如下探索与实践</a:t>
            </a:r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24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endParaRPr lang="zh-CN" altLang="en-US" sz="240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37"/>
          <p:cNvSpPr/>
          <p:nvPr/>
        </p:nvSpPr>
        <p:spPr>
          <a:xfrm>
            <a:off x="580456" y="135799"/>
            <a:ext cx="3474308" cy="955675"/>
          </a:xfrm>
          <a:prstGeom prst="roundRect">
            <a:avLst/>
          </a:prstGeom>
          <a:gradFill flip="none" rotWithShape="1">
            <a:gsLst>
              <a:gs pos="0">
                <a:srgbClr val="C7C9E3"/>
              </a:gs>
              <a:gs pos="74000">
                <a:srgbClr val="787DBD"/>
              </a:gs>
              <a:gs pos="83000">
                <a:srgbClr val="787DBD"/>
              </a:gs>
              <a:gs pos="100000">
                <a:srgbClr val="787DBD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C7C9E3"/>
                </a:gs>
                <a:gs pos="74000">
                  <a:srgbClr val="787DBD"/>
                </a:gs>
                <a:gs pos="83000">
                  <a:srgbClr val="787DBD"/>
                </a:gs>
                <a:gs pos="100000">
                  <a:srgbClr val="787DBD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总体设计（思路）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0673" y="1309264"/>
            <a:ext cx="10347888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（冯晓霞：注重过程不一定不要结果，关键在于给幼儿留下问题空间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只有深度游戏，才能更好地促进幼儿发展。）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wedge/>
      </p:transition>
    </mc:Choice>
    <mc:Fallback>
      <p:transition spd="slow">
        <p:wedg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9415" y="2175510"/>
            <a:ext cx="2919095" cy="3291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标注 13"/>
          <p:cNvSpPr/>
          <p:nvPr/>
        </p:nvSpPr>
        <p:spPr>
          <a:xfrm>
            <a:off x="11100566" y="6207354"/>
            <a:ext cx="898334" cy="601884"/>
          </a:xfrm>
          <a:prstGeom prst="wedgeRoundRectCallou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  <a:effectLst>
            <a:outerShdw blurRad="762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KSO_Shape"/>
          <p:cNvSpPr/>
          <p:nvPr/>
        </p:nvSpPr>
        <p:spPr bwMode="auto">
          <a:xfrm>
            <a:off x="11255001" y="6326657"/>
            <a:ext cx="429152" cy="400391"/>
          </a:xfrm>
          <a:custGeom>
            <a:avLst/>
            <a:gdLst>
              <a:gd name="T0" fmla="*/ 0 w 8970958"/>
              <a:gd name="T1" fmla="*/ 599920 h 8375651"/>
              <a:gd name="T2" fmla="*/ 300757 w 8970958"/>
              <a:gd name="T3" fmla="*/ 599920 h 8375651"/>
              <a:gd name="T4" fmla="*/ 300757 w 8970958"/>
              <a:gd name="T5" fmla="*/ 1680923 h 8375651"/>
              <a:gd name="T6" fmla="*/ 0 w 8970958"/>
              <a:gd name="T7" fmla="*/ 1680923 h 8375651"/>
              <a:gd name="T8" fmla="*/ 982536 w 8970958"/>
              <a:gd name="T9" fmla="*/ 0 h 8375651"/>
              <a:gd name="T10" fmla="*/ 1076703 w 8970958"/>
              <a:gd name="T11" fmla="*/ 47488 h 8375651"/>
              <a:gd name="T12" fmla="*/ 1124163 w 8970958"/>
              <a:gd name="T13" fmla="*/ 600007 h 8375651"/>
              <a:gd name="T14" fmla="*/ 1593490 w 8970958"/>
              <a:gd name="T15" fmla="*/ 600007 h 8375651"/>
              <a:gd name="T16" fmla="*/ 1751690 w 8970958"/>
              <a:gd name="T17" fmla="*/ 654279 h 8375651"/>
              <a:gd name="T18" fmla="*/ 1799150 w 8970958"/>
              <a:gd name="T19" fmla="*/ 828401 h 8375651"/>
              <a:gd name="T20" fmla="*/ 1789357 w 8970958"/>
              <a:gd name="T21" fmla="*/ 957297 h 8375651"/>
              <a:gd name="T22" fmla="*/ 1170117 w 8970958"/>
              <a:gd name="T23" fmla="*/ 1680923 h 8375651"/>
              <a:gd name="T24" fmla="*/ 750510 w 8970958"/>
              <a:gd name="T25" fmla="*/ 1570872 h 8375651"/>
              <a:gd name="T26" fmla="*/ 487596 w 8970958"/>
              <a:gd name="T27" fmla="*/ 1498509 h 8375651"/>
              <a:gd name="T28" fmla="*/ 420550 w 8970958"/>
              <a:gd name="T29" fmla="*/ 1498509 h 8375651"/>
              <a:gd name="T30" fmla="*/ 420550 w 8970958"/>
              <a:gd name="T31" fmla="*/ 618097 h 8375651"/>
              <a:gd name="T32" fmla="*/ 840910 w 8970958"/>
              <a:gd name="T33" fmla="*/ 186183 h 8375651"/>
              <a:gd name="T34" fmla="*/ 982536 w 8970958"/>
              <a:gd name="T35" fmla="*/ 0 h 83756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970958" h="8375651">
                <a:moveTo>
                  <a:pt x="0" y="2989262"/>
                </a:moveTo>
                <a:lnTo>
                  <a:pt x="1498600" y="2989262"/>
                </a:lnTo>
                <a:lnTo>
                  <a:pt x="1498600" y="8375650"/>
                </a:lnTo>
                <a:lnTo>
                  <a:pt x="0" y="8375650"/>
                </a:lnTo>
                <a:lnTo>
                  <a:pt x="0" y="2989262"/>
                </a:lnTo>
                <a:close/>
                <a:moveTo>
                  <a:pt x="4895750" y="0"/>
                </a:moveTo>
                <a:cubicBezTo>
                  <a:pt x="5094695" y="11268"/>
                  <a:pt x="5244843" y="93898"/>
                  <a:pt x="5364961" y="236622"/>
                </a:cubicBezTo>
                <a:cubicBezTo>
                  <a:pt x="5751590" y="691085"/>
                  <a:pt x="5717807" y="1686398"/>
                  <a:pt x="5601443" y="2989694"/>
                </a:cubicBezTo>
                <a:cubicBezTo>
                  <a:pt x="5601443" y="2989694"/>
                  <a:pt x="5601443" y="2989694"/>
                  <a:pt x="7939989" y="2989694"/>
                </a:cubicBezTo>
                <a:cubicBezTo>
                  <a:pt x="8138935" y="2989694"/>
                  <a:pt x="8499289" y="3008474"/>
                  <a:pt x="8728264" y="3260119"/>
                </a:cubicBezTo>
                <a:cubicBezTo>
                  <a:pt x="8915948" y="3462937"/>
                  <a:pt x="8994775" y="3770921"/>
                  <a:pt x="8964746" y="4127731"/>
                </a:cubicBezTo>
                <a:cubicBezTo>
                  <a:pt x="8964746" y="4127731"/>
                  <a:pt x="8964746" y="4127731"/>
                  <a:pt x="8915948" y="4769990"/>
                </a:cubicBezTo>
                <a:cubicBezTo>
                  <a:pt x="8690727" y="7680810"/>
                  <a:pt x="8638175" y="8375651"/>
                  <a:pt x="5830418" y="8375651"/>
                </a:cubicBezTo>
                <a:cubicBezTo>
                  <a:pt x="4580440" y="8375651"/>
                  <a:pt x="4133752" y="8078935"/>
                  <a:pt x="3739615" y="7827290"/>
                </a:cubicBezTo>
                <a:cubicBezTo>
                  <a:pt x="3420551" y="7624472"/>
                  <a:pt x="3169054" y="7466724"/>
                  <a:pt x="2429578" y="7466724"/>
                </a:cubicBezTo>
                <a:cubicBezTo>
                  <a:pt x="2429578" y="7466724"/>
                  <a:pt x="2429578" y="7466724"/>
                  <a:pt x="2095500" y="7466724"/>
                </a:cubicBezTo>
                <a:cubicBezTo>
                  <a:pt x="2095500" y="7466724"/>
                  <a:pt x="2095500" y="7466724"/>
                  <a:pt x="2095500" y="3079836"/>
                </a:cubicBezTo>
                <a:cubicBezTo>
                  <a:pt x="3889762" y="2662932"/>
                  <a:pt x="4043663" y="1660107"/>
                  <a:pt x="4190057" y="927707"/>
                </a:cubicBezTo>
                <a:cubicBezTo>
                  <a:pt x="4276392" y="492023"/>
                  <a:pt x="4377741" y="0"/>
                  <a:pt x="4895750" y="0"/>
                </a:cubicBezTo>
                <a:close/>
              </a:path>
            </a:pathLst>
          </a:custGeom>
          <a:solidFill>
            <a:srgbClr val="FECA43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792290" y="1627388"/>
            <a:ext cx="10182609" cy="45890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（一）以任务形式展现活动目标，激发幼儿内驱力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10576" y="808063"/>
            <a:ext cx="8402560" cy="667919"/>
          </a:xfrm>
          <a:prstGeom prst="roundRect">
            <a:avLst/>
          </a:prstGeom>
          <a:gradFill flip="none" rotWithShape="1">
            <a:gsLst>
              <a:gs pos="0">
                <a:srgbClr val="FEDD8C"/>
              </a:gs>
              <a:gs pos="74000">
                <a:srgbClr val="FECA43"/>
              </a:gs>
              <a:gs pos="83000">
                <a:srgbClr val="FECA43"/>
              </a:gs>
              <a:gs pos="100000">
                <a:srgbClr val="FECA43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FEDD8C"/>
                </a:gs>
                <a:gs pos="74000">
                  <a:srgbClr val="FECA43"/>
                </a:gs>
                <a:gs pos="83000">
                  <a:srgbClr val="FECA43"/>
                </a:gs>
                <a:gs pos="100000">
                  <a:srgbClr val="FECA43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一、让孩子带着任务去“工作”，将教育目标内化为幼儿活动目标</a:t>
            </a: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0191" y="6218010"/>
            <a:ext cx="290286" cy="290286"/>
          </a:xfrm>
          <a:prstGeom prst="rect">
            <a:avLst/>
          </a:prstGeom>
          <a:solidFill>
            <a:srgbClr val="FECA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37583" y="6218010"/>
            <a:ext cx="290286" cy="290286"/>
          </a:xfrm>
          <a:prstGeom prst="rect">
            <a:avLst/>
          </a:prstGeom>
          <a:solidFill>
            <a:srgbClr val="40B4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21170" y="6218010"/>
            <a:ext cx="290286" cy="290286"/>
          </a:xfrm>
          <a:prstGeom prst="rect">
            <a:avLst/>
          </a:prstGeom>
          <a:solidFill>
            <a:srgbClr val="787DB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467292" y="6218010"/>
            <a:ext cx="290286" cy="290286"/>
          </a:xfrm>
          <a:prstGeom prst="rect">
            <a:avLst/>
          </a:prstGeom>
          <a:solidFill>
            <a:srgbClr val="F1715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610576" y="6362518"/>
            <a:ext cx="214631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2267" y="6363153"/>
            <a:ext cx="224349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1216139" y="5391409"/>
            <a:ext cx="1965743" cy="70057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张贴海报，吸引幼儿兴趣，初次接触目标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4621865" y="5467350"/>
            <a:ext cx="1965743" cy="70057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解读海报，让幼儿明确目标、要求及规则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4"/>
            </p:custDataLst>
          </p:nvPr>
        </p:nvSpPr>
        <p:spPr>
          <a:xfrm>
            <a:off x="8027273" y="5338776"/>
            <a:ext cx="3320580" cy="1023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讨论海报：如何才能让自己的作品被征集？将海报内容与自己的活动链接，内化活动目标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3318510" y="5673078"/>
            <a:ext cx="839940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6766597" y="5566780"/>
            <a:ext cx="839940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973964" y="2555694"/>
            <a:ext cx="50064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张贴海报（美术工作站“六一” 前的一个活动）</a:t>
            </a:r>
            <a:endParaRPr lang="zh-CN" altLang="en-US" sz="1600" dirty="0"/>
          </a:p>
        </p:txBody>
      </p:sp>
      <p:sp>
        <p:nvSpPr>
          <p:cNvPr id="21" name="圆角矩形 37"/>
          <p:cNvSpPr/>
          <p:nvPr/>
        </p:nvSpPr>
        <p:spPr>
          <a:xfrm>
            <a:off x="498386" y="29696"/>
            <a:ext cx="2721152" cy="667918"/>
          </a:xfrm>
          <a:prstGeom prst="roundRect">
            <a:avLst/>
          </a:prstGeom>
          <a:gradFill flip="none" rotWithShape="1">
            <a:gsLst>
              <a:gs pos="0">
                <a:srgbClr val="C7C9E3"/>
              </a:gs>
              <a:gs pos="74000">
                <a:srgbClr val="787DBD"/>
              </a:gs>
              <a:gs pos="83000">
                <a:srgbClr val="787DBD"/>
              </a:gs>
              <a:gs pos="100000">
                <a:srgbClr val="787DBD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C7C9E3"/>
                </a:gs>
                <a:gs pos="74000">
                  <a:srgbClr val="787DBD"/>
                </a:gs>
                <a:gs pos="83000">
                  <a:srgbClr val="787DBD"/>
                </a:gs>
                <a:gs pos="100000">
                  <a:srgbClr val="787DBD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实践路径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27" y="3363401"/>
            <a:ext cx="2843453" cy="19030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34" y="3414830"/>
            <a:ext cx="2919095" cy="19239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45" y="3304192"/>
            <a:ext cx="3364356" cy="2087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edge/>
      </p:transition>
    </mc:Choice>
    <mc:Fallback>
      <p:transition spd="slow">
        <p:wedg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739140" y="5112385"/>
            <a:ext cx="6410325" cy="1250950"/>
          </a:xfrm>
          <a:prstGeom prst="roundRect">
            <a:avLst/>
          </a:prstGeom>
          <a:noFill/>
          <a:ln>
            <a:noFill/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428430" y="572896"/>
            <a:ext cx="290286" cy="290286"/>
          </a:xfrm>
          <a:prstGeom prst="rect">
            <a:avLst/>
          </a:prstGeom>
          <a:solidFill>
            <a:srgbClr val="FECA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909016" y="572896"/>
            <a:ext cx="272415" cy="291465"/>
          </a:xfrm>
          <a:prstGeom prst="rect">
            <a:avLst/>
          </a:prstGeom>
          <a:solidFill>
            <a:srgbClr val="40B4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411596" y="572986"/>
            <a:ext cx="290286" cy="290286"/>
          </a:xfrm>
          <a:prstGeom prst="rect">
            <a:avLst/>
          </a:prstGeom>
          <a:solidFill>
            <a:srgbClr val="787DB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932318" y="574256"/>
            <a:ext cx="290286" cy="290286"/>
          </a:xfrm>
          <a:prstGeom prst="rect">
            <a:avLst/>
          </a:prstGeom>
          <a:solidFill>
            <a:srgbClr val="F1715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9130153" y="719399"/>
            <a:ext cx="224349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1351914" y="5020586"/>
            <a:ext cx="1965743" cy="70057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收到订单，幼儿兴奋，     初次接触目标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5183722" y="5138859"/>
            <a:ext cx="1965743" cy="70057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解读订单，明确任务（讨论材料、工序）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8747711" y="5370874"/>
            <a:ext cx="3008376" cy="37741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开始制作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投入感十足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>
            <a:off x="3892723" y="5497906"/>
            <a:ext cx="839940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7694441" y="5595835"/>
            <a:ext cx="839940" cy="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1080718" y="1297016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2: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任务订单（生活吧为例）</a:t>
            </a:r>
            <a:endParaRPr lang="zh-CN" altLang="en-US" dirty="0"/>
          </a:p>
        </p:txBody>
      </p:sp>
      <p:sp>
        <p:nvSpPr>
          <p:cNvPr id="24" name="圆角矩形 37"/>
          <p:cNvSpPr/>
          <p:nvPr/>
        </p:nvSpPr>
        <p:spPr>
          <a:xfrm>
            <a:off x="431600" y="156208"/>
            <a:ext cx="2721152" cy="578750"/>
          </a:xfrm>
          <a:prstGeom prst="roundRect">
            <a:avLst/>
          </a:prstGeom>
          <a:gradFill flip="none" rotWithShape="1">
            <a:gsLst>
              <a:gs pos="0">
                <a:srgbClr val="C7C9E3"/>
              </a:gs>
              <a:gs pos="74000">
                <a:srgbClr val="787DBD"/>
              </a:gs>
              <a:gs pos="83000">
                <a:srgbClr val="787DBD"/>
              </a:gs>
              <a:gs pos="100000">
                <a:srgbClr val="787DBD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C7C9E3"/>
                </a:gs>
                <a:gs pos="74000">
                  <a:srgbClr val="787DBD"/>
                </a:gs>
                <a:gs pos="83000">
                  <a:srgbClr val="787DBD"/>
                </a:gs>
                <a:gs pos="100000">
                  <a:srgbClr val="787DBD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实践路径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7" y="2476878"/>
            <a:ext cx="2113155" cy="2132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34" y="1100871"/>
            <a:ext cx="2941018" cy="22550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24" y="2476878"/>
            <a:ext cx="2393356" cy="21327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77" y="2476878"/>
            <a:ext cx="3381560" cy="24646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34" y="3453619"/>
            <a:ext cx="2930689" cy="15975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d"/>
      </p:transition>
    </mc:Choice>
    <mc:Fallback>
      <p:transition spd="slow">
        <p:cover dir="d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9415" y="2175510"/>
            <a:ext cx="2919095" cy="3291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标注 13"/>
          <p:cNvSpPr/>
          <p:nvPr/>
        </p:nvSpPr>
        <p:spPr>
          <a:xfrm>
            <a:off x="11065435" y="6134826"/>
            <a:ext cx="898334" cy="601884"/>
          </a:xfrm>
          <a:prstGeom prst="wedgeRoundRectCallou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  <a:effectLst>
            <a:outerShdw blurRad="762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KSO_Shape"/>
          <p:cNvSpPr/>
          <p:nvPr/>
        </p:nvSpPr>
        <p:spPr bwMode="auto">
          <a:xfrm>
            <a:off x="11279530" y="6235572"/>
            <a:ext cx="429152" cy="400391"/>
          </a:xfrm>
          <a:custGeom>
            <a:avLst/>
            <a:gdLst>
              <a:gd name="T0" fmla="*/ 0 w 8970958"/>
              <a:gd name="T1" fmla="*/ 599920 h 8375651"/>
              <a:gd name="T2" fmla="*/ 300757 w 8970958"/>
              <a:gd name="T3" fmla="*/ 599920 h 8375651"/>
              <a:gd name="T4" fmla="*/ 300757 w 8970958"/>
              <a:gd name="T5" fmla="*/ 1680923 h 8375651"/>
              <a:gd name="T6" fmla="*/ 0 w 8970958"/>
              <a:gd name="T7" fmla="*/ 1680923 h 8375651"/>
              <a:gd name="T8" fmla="*/ 982536 w 8970958"/>
              <a:gd name="T9" fmla="*/ 0 h 8375651"/>
              <a:gd name="T10" fmla="*/ 1076703 w 8970958"/>
              <a:gd name="T11" fmla="*/ 47488 h 8375651"/>
              <a:gd name="T12" fmla="*/ 1124163 w 8970958"/>
              <a:gd name="T13" fmla="*/ 600007 h 8375651"/>
              <a:gd name="T14" fmla="*/ 1593490 w 8970958"/>
              <a:gd name="T15" fmla="*/ 600007 h 8375651"/>
              <a:gd name="T16" fmla="*/ 1751690 w 8970958"/>
              <a:gd name="T17" fmla="*/ 654279 h 8375651"/>
              <a:gd name="T18" fmla="*/ 1799150 w 8970958"/>
              <a:gd name="T19" fmla="*/ 828401 h 8375651"/>
              <a:gd name="T20" fmla="*/ 1789357 w 8970958"/>
              <a:gd name="T21" fmla="*/ 957297 h 8375651"/>
              <a:gd name="T22" fmla="*/ 1170117 w 8970958"/>
              <a:gd name="T23" fmla="*/ 1680923 h 8375651"/>
              <a:gd name="T24" fmla="*/ 750510 w 8970958"/>
              <a:gd name="T25" fmla="*/ 1570872 h 8375651"/>
              <a:gd name="T26" fmla="*/ 487596 w 8970958"/>
              <a:gd name="T27" fmla="*/ 1498509 h 8375651"/>
              <a:gd name="T28" fmla="*/ 420550 w 8970958"/>
              <a:gd name="T29" fmla="*/ 1498509 h 8375651"/>
              <a:gd name="T30" fmla="*/ 420550 w 8970958"/>
              <a:gd name="T31" fmla="*/ 618097 h 8375651"/>
              <a:gd name="T32" fmla="*/ 840910 w 8970958"/>
              <a:gd name="T33" fmla="*/ 186183 h 8375651"/>
              <a:gd name="T34" fmla="*/ 982536 w 8970958"/>
              <a:gd name="T35" fmla="*/ 0 h 83756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970958" h="8375651">
                <a:moveTo>
                  <a:pt x="0" y="2989262"/>
                </a:moveTo>
                <a:lnTo>
                  <a:pt x="1498600" y="2989262"/>
                </a:lnTo>
                <a:lnTo>
                  <a:pt x="1498600" y="8375650"/>
                </a:lnTo>
                <a:lnTo>
                  <a:pt x="0" y="8375650"/>
                </a:lnTo>
                <a:lnTo>
                  <a:pt x="0" y="2989262"/>
                </a:lnTo>
                <a:close/>
                <a:moveTo>
                  <a:pt x="4895750" y="0"/>
                </a:moveTo>
                <a:cubicBezTo>
                  <a:pt x="5094695" y="11268"/>
                  <a:pt x="5244843" y="93898"/>
                  <a:pt x="5364961" y="236622"/>
                </a:cubicBezTo>
                <a:cubicBezTo>
                  <a:pt x="5751590" y="691085"/>
                  <a:pt x="5717807" y="1686398"/>
                  <a:pt x="5601443" y="2989694"/>
                </a:cubicBezTo>
                <a:cubicBezTo>
                  <a:pt x="5601443" y="2989694"/>
                  <a:pt x="5601443" y="2989694"/>
                  <a:pt x="7939989" y="2989694"/>
                </a:cubicBezTo>
                <a:cubicBezTo>
                  <a:pt x="8138935" y="2989694"/>
                  <a:pt x="8499289" y="3008474"/>
                  <a:pt x="8728264" y="3260119"/>
                </a:cubicBezTo>
                <a:cubicBezTo>
                  <a:pt x="8915948" y="3462937"/>
                  <a:pt x="8994775" y="3770921"/>
                  <a:pt x="8964746" y="4127731"/>
                </a:cubicBezTo>
                <a:cubicBezTo>
                  <a:pt x="8964746" y="4127731"/>
                  <a:pt x="8964746" y="4127731"/>
                  <a:pt x="8915948" y="4769990"/>
                </a:cubicBezTo>
                <a:cubicBezTo>
                  <a:pt x="8690727" y="7680810"/>
                  <a:pt x="8638175" y="8375651"/>
                  <a:pt x="5830418" y="8375651"/>
                </a:cubicBezTo>
                <a:cubicBezTo>
                  <a:pt x="4580440" y="8375651"/>
                  <a:pt x="4133752" y="8078935"/>
                  <a:pt x="3739615" y="7827290"/>
                </a:cubicBezTo>
                <a:cubicBezTo>
                  <a:pt x="3420551" y="7624472"/>
                  <a:pt x="3169054" y="7466724"/>
                  <a:pt x="2429578" y="7466724"/>
                </a:cubicBezTo>
                <a:cubicBezTo>
                  <a:pt x="2429578" y="7466724"/>
                  <a:pt x="2429578" y="7466724"/>
                  <a:pt x="2095500" y="7466724"/>
                </a:cubicBezTo>
                <a:cubicBezTo>
                  <a:pt x="2095500" y="7466724"/>
                  <a:pt x="2095500" y="7466724"/>
                  <a:pt x="2095500" y="3079836"/>
                </a:cubicBezTo>
                <a:cubicBezTo>
                  <a:pt x="3889762" y="2662932"/>
                  <a:pt x="4043663" y="1660107"/>
                  <a:pt x="4190057" y="927707"/>
                </a:cubicBezTo>
                <a:cubicBezTo>
                  <a:pt x="4276392" y="492023"/>
                  <a:pt x="4377741" y="0"/>
                  <a:pt x="4895750" y="0"/>
                </a:cubicBezTo>
                <a:close/>
              </a:path>
            </a:pathLst>
          </a:custGeom>
          <a:solidFill>
            <a:srgbClr val="FECA43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882481" y="1837190"/>
            <a:ext cx="10182609" cy="45890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（二）以角色岗位竞聘的方式，内化教育目标，增强孩子完成任务的责任感。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90191" y="742014"/>
            <a:ext cx="8357315" cy="578750"/>
          </a:xfrm>
          <a:prstGeom prst="roundRect">
            <a:avLst/>
          </a:prstGeom>
          <a:gradFill flip="none" rotWithShape="1">
            <a:gsLst>
              <a:gs pos="0">
                <a:srgbClr val="FEDD8C"/>
              </a:gs>
              <a:gs pos="74000">
                <a:srgbClr val="FECA43"/>
              </a:gs>
              <a:gs pos="83000">
                <a:srgbClr val="FECA43"/>
              </a:gs>
              <a:gs pos="100000">
                <a:srgbClr val="FECA43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FEDD8C"/>
                </a:gs>
                <a:gs pos="74000">
                  <a:srgbClr val="FECA43"/>
                </a:gs>
                <a:gs pos="83000">
                  <a:srgbClr val="FECA43"/>
                </a:gs>
                <a:gs pos="100000">
                  <a:srgbClr val="FECA43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一、让孩子带着任务去“工作”，将教育目标内化为幼儿活动目标</a:t>
            </a:r>
            <a:endParaRPr 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9415" y="6233831"/>
            <a:ext cx="290286" cy="290286"/>
          </a:xfrm>
          <a:prstGeom prst="rect">
            <a:avLst/>
          </a:prstGeom>
          <a:solidFill>
            <a:srgbClr val="FECA4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46807" y="6233831"/>
            <a:ext cx="290286" cy="290286"/>
          </a:xfrm>
          <a:prstGeom prst="rect">
            <a:avLst/>
          </a:prstGeom>
          <a:solidFill>
            <a:srgbClr val="40B4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30394" y="6233831"/>
            <a:ext cx="290286" cy="290286"/>
          </a:xfrm>
          <a:prstGeom prst="rect">
            <a:avLst/>
          </a:prstGeom>
          <a:solidFill>
            <a:srgbClr val="787DB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076516" y="6233831"/>
            <a:ext cx="290286" cy="290286"/>
          </a:xfrm>
          <a:prstGeom prst="rect">
            <a:avLst/>
          </a:prstGeom>
          <a:solidFill>
            <a:srgbClr val="F1715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219800" y="6378339"/>
            <a:ext cx="2146312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51491" y="6378974"/>
            <a:ext cx="2243493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2066313" y="5218397"/>
            <a:ext cx="9333376" cy="139307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效果：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孩子受岗位的吸引，会自发地收集知识，练习本领（同时还带动了家长的参与），变被动学习为主动学习，已将老师的目标内化为了自己的目标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2.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“召开竞聘会”充满仪式感，孩子们自信心得到极大提升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3.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通过竞聘得来的岗位，孩子们会倍加珍惜，工作时更加专业、认真，责任感倍增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3"/>
            </p:custDataLst>
          </p:nvPr>
        </p:nvSpPr>
        <p:spPr>
          <a:xfrm>
            <a:off x="796871" y="1837544"/>
            <a:ext cx="8477074" cy="4140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37"/>
          <p:cNvSpPr/>
          <p:nvPr/>
        </p:nvSpPr>
        <p:spPr>
          <a:xfrm>
            <a:off x="403437" y="87679"/>
            <a:ext cx="2721152" cy="578750"/>
          </a:xfrm>
          <a:prstGeom prst="roundRect">
            <a:avLst/>
          </a:prstGeom>
          <a:gradFill flip="none" rotWithShape="1">
            <a:gsLst>
              <a:gs pos="0">
                <a:srgbClr val="C7C9E3"/>
              </a:gs>
              <a:gs pos="74000">
                <a:srgbClr val="787DBD"/>
              </a:gs>
              <a:gs pos="83000">
                <a:srgbClr val="787DBD"/>
              </a:gs>
              <a:gs pos="100000">
                <a:srgbClr val="787DBD"/>
              </a:gs>
            </a:gsLst>
            <a:lin ang="18900000" scaled="1"/>
            <a:tileRect/>
          </a:gradFill>
          <a:ln>
            <a:gradFill flip="none" rotWithShape="1">
              <a:gsLst>
                <a:gs pos="0">
                  <a:srgbClr val="C7C9E3"/>
                </a:gs>
                <a:gs pos="74000">
                  <a:srgbClr val="787DBD"/>
                </a:gs>
                <a:gs pos="83000">
                  <a:srgbClr val="787DBD"/>
                </a:gs>
                <a:gs pos="100000">
                  <a:srgbClr val="787DBD"/>
                </a:gs>
              </a:gsLst>
              <a:lin ang="8100000" scaled="1"/>
              <a:tileRect/>
            </a:gradFill>
          </a:ln>
          <a:effectLst>
            <a:outerShdw blurRad="127000" dist="50800" dir="8100000" algn="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实践路径</a:t>
            </a:r>
            <a:endParaRPr 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945" y="3902107"/>
            <a:ext cx="2240658" cy="13699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944" y="2260504"/>
            <a:ext cx="2240658" cy="155327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1" y="2890459"/>
            <a:ext cx="1543291" cy="25768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161" y="3004292"/>
            <a:ext cx="1723192" cy="221000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66" y="3542190"/>
            <a:ext cx="2062300" cy="14995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242" y="3098307"/>
            <a:ext cx="1361465" cy="204783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69" y="2758583"/>
            <a:ext cx="1800165" cy="2455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edge/>
      </p:transition>
    </mc:Choice>
    <mc:Fallback>
      <p:transition spd="slow">
        <p:wedge/>
      </p:transition>
    </mc:Fallback>
  </mc:AlternateContent>
</p:sld>
</file>

<file path=ppt/tags/tag1.xml><?xml version="1.0" encoding="utf-8"?>
<p:tagLst xmlns:p="http://schemas.openxmlformats.org/presentationml/2006/main">
  <p:tag name="REFSHAPE" val="257083740"/>
</p:tagLst>
</file>

<file path=ppt/tags/tag10.xml><?xml version="1.0" encoding="utf-8"?>
<p:tagLst xmlns:p="http://schemas.openxmlformats.org/presentationml/2006/main">
  <p:tag name="MH" val="20150915183331"/>
  <p:tag name="MH_LIBRARY" val="GRAPHIC"/>
  <p:tag name="MH_TYPE" val="Other"/>
  <p:tag name="MH_ORDER" val="1"/>
</p:tagLst>
</file>

<file path=ppt/tags/tag11.xml><?xml version="1.0" encoding="utf-8"?>
<p:tagLst xmlns:p="http://schemas.openxmlformats.org/presentationml/2006/main">
  <p:tag name="MH" val="20150915183331"/>
  <p:tag name="MH_LIBRARY" val="GRAPHIC"/>
  <p:tag name="MH_TYPE" val="Other"/>
  <p:tag name="MH_ORDER" val="3"/>
</p:tagLst>
</file>

<file path=ppt/tags/tag12.xml><?xml version="1.0" encoding="utf-8"?>
<p:tagLst xmlns:p="http://schemas.openxmlformats.org/presentationml/2006/main">
  <p:tag name="MH" val="20150915183331"/>
  <p:tag name="MH_LIBRARY" val="GRAPHIC"/>
  <p:tag name="MH_TYPE" val="Other"/>
  <p:tag name="MH_ORDER" val="2"/>
</p:tagLst>
</file>

<file path=ppt/tags/tag13.xml><?xml version="1.0" encoding="utf-8"?>
<p:tagLst xmlns:p="http://schemas.openxmlformats.org/presentationml/2006/main">
  <p:tag name="MH" val="20150915183331"/>
  <p:tag name="MH_LIBRARY" val="GRAPHIC"/>
  <p:tag name="MH_TYPE" val="Title"/>
  <p:tag name="MH_ORDER" val="1"/>
</p:tagLst>
</file>

<file path=ppt/tags/tag14.xml><?xml version="1.0" encoding="utf-8"?>
<p:tagLst xmlns:p="http://schemas.openxmlformats.org/presentationml/2006/main">
  <p:tag name="MH" val="20150915183331"/>
  <p:tag name="MH_LIBRARY" val="GRAPHIC"/>
  <p:tag name="MH_TYPE" val="Other"/>
  <p:tag name="MH_ORDER" val="1"/>
</p:tagLst>
</file>

<file path=ppt/tags/tag15.xml><?xml version="1.0" encoding="utf-8"?>
<p:tagLst xmlns:p="http://schemas.openxmlformats.org/presentationml/2006/main">
  <p:tag name="MH" val="20150915183331"/>
  <p:tag name="MH_LIBRARY" val="GRAPHIC"/>
  <p:tag name="MH_TYPE" val="Other"/>
  <p:tag name="MH_ORDER" val="3"/>
</p:tagLst>
</file>

<file path=ppt/tags/tag16.xml><?xml version="1.0" encoding="utf-8"?>
<p:tagLst xmlns:p="http://schemas.openxmlformats.org/presentationml/2006/main">
  <p:tag name="MH" val="20150915183331"/>
  <p:tag name="MH_LIBRARY" val="GRAPHIC"/>
  <p:tag name="MH_TYPE" val="Other"/>
  <p:tag name="MH_ORDER" val="4"/>
</p:tagLst>
</file>

<file path=ppt/tags/tag17.xml><?xml version="1.0" encoding="utf-8"?>
<p:tagLst xmlns:p="http://schemas.openxmlformats.org/presentationml/2006/main">
  <p:tag name="MH" val="20150915183331"/>
  <p:tag name="MH_LIBRARY" val="GRAPHIC"/>
  <p:tag name="MH_TYPE" val="Other"/>
  <p:tag name="MH_ORDER" val="2"/>
</p:tagLst>
</file>

<file path=ppt/tags/tag18.xml><?xml version="1.0" encoding="utf-8"?>
<p:tagLst xmlns:p="http://schemas.openxmlformats.org/presentationml/2006/main">
  <p:tag name="MH" val="20150915183331"/>
  <p:tag name="MH_LIBRARY" val="GRAPHIC"/>
  <p:tag name="MH_TYPE" val="Title"/>
  <p:tag name="MH_ORDER" val="1"/>
</p:tagLst>
</file>

<file path=ppt/tags/tag19.xml><?xml version="1.0" encoding="utf-8"?>
<p:tagLst xmlns:p="http://schemas.openxmlformats.org/presentationml/2006/main">
  <p:tag name="MH" val="20150915183331"/>
  <p:tag name="MH_LIBRARY" val="GRAPHIC"/>
  <p:tag name="MH_TYPE" val="Other"/>
  <p:tag name="MH_ORDER" val="1"/>
</p:tagLst>
</file>

<file path=ppt/tags/tag2.xml><?xml version="1.0" encoding="utf-8"?>
<p:tagLst xmlns:p="http://schemas.openxmlformats.org/presentationml/2006/main">
  <p:tag name="REFSHAPE" val="257084012"/>
</p:tagLst>
</file>

<file path=ppt/tags/tag20.xml><?xml version="1.0" encoding="utf-8"?>
<p:tagLst xmlns:p="http://schemas.openxmlformats.org/presentationml/2006/main">
  <p:tag name="MH" val="20150915183331"/>
  <p:tag name="MH_LIBRARY" val="GRAPHIC"/>
  <p:tag name="MH_TYPE" val="Other"/>
  <p:tag name="MH_ORDER" val="3"/>
</p:tagLst>
</file>

<file path=ppt/tags/tag21.xml><?xml version="1.0" encoding="utf-8"?>
<p:tagLst xmlns:p="http://schemas.openxmlformats.org/presentationml/2006/main">
  <p:tag name="MH" val="20150915183331"/>
  <p:tag name="MH_LIBRARY" val="GRAPHIC"/>
  <p:tag name="MH_TYPE" val="Other"/>
  <p:tag name="MH_ORDER" val="4"/>
</p:tagLst>
</file>

<file path=ppt/tags/tag22.xml><?xml version="1.0" encoding="utf-8"?>
<p:tagLst xmlns:p="http://schemas.openxmlformats.org/presentationml/2006/main">
  <p:tag name="MH" val="20150915183331"/>
  <p:tag name="MH_LIBRARY" val="GRAPHIC"/>
  <p:tag name="MH_TYPE" val="Other"/>
  <p:tag name="MH_ORDER" val="2"/>
</p:tagLst>
</file>

<file path=ppt/tags/tag23.xml><?xml version="1.0" encoding="utf-8"?>
<p:tagLst xmlns:p="http://schemas.openxmlformats.org/presentationml/2006/main">
  <p:tag name="MH" val="20150915183331"/>
  <p:tag name="MH_LIBRARY" val="GRAPHIC"/>
  <p:tag name="MH_TYPE" val="Title"/>
  <p:tag name="MH_ORDER" val="1"/>
</p:tagLst>
</file>

<file path=ppt/tags/tag24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25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26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27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28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29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3.xml><?xml version="1.0" encoding="utf-8"?>
<p:tagLst xmlns:p="http://schemas.openxmlformats.org/presentationml/2006/main">
  <p:tag name="REFSHAPE" val="257084964"/>
</p:tagLst>
</file>

<file path=ppt/tags/tag30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3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32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33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34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35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36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37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38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39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4.xml><?xml version="1.0" encoding="utf-8"?>
<p:tagLst xmlns:p="http://schemas.openxmlformats.org/presentationml/2006/main">
  <p:tag name="REFSHAPE" val="257085236"/>
</p:tagLst>
</file>

<file path=ppt/tags/tag40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4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42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43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44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45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46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47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48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49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5.xml><?xml version="1.0" encoding="utf-8"?>
<p:tagLst xmlns:p="http://schemas.openxmlformats.org/presentationml/2006/main">
  <p:tag name="MH" val="20150915183331"/>
  <p:tag name="MH_LIBRARY" val="GRAPHIC"/>
  <p:tag name="MH_TYPE" val="Other"/>
  <p:tag name="MH_ORDER" val="1"/>
</p:tagLst>
</file>

<file path=ppt/tags/tag50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5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52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53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54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55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56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57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58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AMIC_NUM_END" val="1"/>
  <p:tag name="KSO_WM_UNIT_INDEX" val="1577989599051_1_1"/>
</p:tagLst>
</file>

<file path=ppt/tags/tag59.xml><?xml version="1.0" encoding="utf-8"?>
<p:tagLst xmlns:p="http://schemas.openxmlformats.org/presentationml/2006/main">
  <p:tag name="MH" val="20150916113131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50915183331"/>
  <p:tag name="MH_LIBRARY" val="GRAPHIC"/>
  <p:tag name="MH_TYPE" val="Other"/>
  <p:tag name="MH_ORDER" val="3"/>
</p:tagLst>
</file>

<file path=ppt/tags/tag60.xml><?xml version="1.0" encoding="utf-8"?>
<p:tagLst xmlns:p="http://schemas.openxmlformats.org/presentationml/2006/main">
  <p:tag name="MH" val="20150916113131"/>
  <p:tag name="MH_LIBRARY" val="GRAPHIC"/>
  <p:tag name="MH_TYPE" val="Other"/>
  <p:tag name="MH_ORDER" val="3"/>
</p:tagLst>
</file>

<file path=ppt/tags/tag61.xml><?xml version="1.0" encoding="utf-8"?>
<p:tagLst xmlns:p="http://schemas.openxmlformats.org/presentationml/2006/main">
  <p:tag name="MH" val="20150916113131"/>
  <p:tag name="MH_LIBRARY" val="GRAPHIC"/>
  <p:tag name="MH_TYPE" val="Other"/>
  <p:tag name="MH_ORDER" val="4"/>
</p:tagLst>
</file>

<file path=ppt/tags/tag62.xml><?xml version="1.0" encoding="utf-8"?>
<p:tagLst xmlns:p="http://schemas.openxmlformats.org/presentationml/2006/main">
  <p:tag name="MH" val="20150916113131"/>
  <p:tag name="MH_LIBRARY" val="GRAPHIC"/>
  <p:tag name="MH_TYPE" val="Other"/>
  <p:tag name="MH_ORDER" val="1"/>
</p:tagLst>
</file>

<file path=ppt/tags/tag63.xml><?xml version="1.0" encoding="utf-8"?>
<p:tagLst xmlns:p="http://schemas.openxmlformats.org/presentationml/2006/main">
  <p:tag name="ISPRING_PRESENTATION_TITLE" val="PowerPoint 演示文稿"/>
  <p:tag name="KSO_WPP_MARK_KEY" val="0f071e0c-dabb-493d-88a0-27b47245fb31"/>
  <p:tag name="COMMONDATA" val="eyJoZGlkIjoiN2MzNWE5ZjNmMWM2NDY1ZmRkYmJjYTU3MzMyM2UxMDgifQ=="/>
</p:tagLst>
</file>

<file path=ppt/tags/tag7.xml><?xml version="1.0" encoding="utf-8"?>
<p:tagLst xmlns:p="http://schemas.openxmlformats.org/presentationml/2006/main">
  <p:tag name="MH" val="20150915183331"/>
  <p:tag name="MH_LIBRARY" val="GRAPHIC"/>
  <p:tag name="MH_TYPE" val="Other"/>
  <p:tag name="MH_ORDER" val="4"/>
</p:tagLst>
</file>

<file path=ppt/tags/tag8.xml><?xml version="1.0" encoding="utf-8"?>
<p:tagLst xmlns:p="http://schemas.openxmlformats.org/presentationml/2006/main">
  <p:tag name="MH" val="20150915183331"/>
  <p:tag name="MH_LIBRARY" val="GRAPHIC"/>
  <p:tag name="MH_TYPE" val="Other"/>
  <p:tag name="MH_ORDER" val="2"/>
</p:tagLst>
</file>

<file path=ppt/tags/tag9.xml><?xml version="1.0" encoding="utf-8"?>
<p:tagLst xmlns:p="http://schemas.openxmlformats.org/presentationml/2006/main">
  <p:tag name="MH" val="20150915183331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3535</Words>
  <Application>WPS 演示</Application>
  <PresentationFormat>宽屏</PresentationFormat>
  <Paragraphs>243</Paragraphs>
  <Slides>20</Slides>
  <Notes>37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方正兰亭粗黑简体</vt:lpstr>
      <vt:lpstr>黑体</vt:lpstr>
      <vt:lpstr>Britannic Bold</vt:lpstr>
      <vt:lpstr>隶书</vt:lpstr>
      <vt:lpstr>Calibri</vt:lpstr>
      <vt:lpstr>Arial Unicode MS</vt:lpstr>
      <vt:lpstr>华文楷体</vt:lpstr>
      <vt:lpstr>Broadway</vt:lpstr>
      <vt:lpstr>Cordia New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qipeng yu</dc:creator>
  <cp:lastModifiedBy>a舞魅niang</cp:lastModifiedBy>
  <cp:revision>733</cp:revision>
  <dcterms:created xsi:type="dcterms:W3CDTF">2015-09-15T02:06:00Z</dcterms:created>
  <dcterms:modified xsi:type="dcterms:W3CDTF">2023-05-23T01:02:22Z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DD2A7509D0C94C9E8518FA1E2BCF5318_13</vt:lpwstr>
  </property>
</Properties>
</file>