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3"/>
    <p:sldId id="258" r:id="rId4"/>
    <p:sldId id="260" r:id="rId5"/>
    <p:sldId id="278" r:id="rId6"/>
    <p:sldId id="305" r:id="rId7"/>
    <p:sldId id="262" r:id="rId8"/>
    <p:sldId id="259" r:id="rId9"/>
    <p:sldId id="268" r:id="rId10"/>
    <p:sldId id="264" r:id="rId11"/>
    <p:sldId id="276" r:id="rId12"/>
    <p:sldId id="304" r:id="rId13"/>
    <p:sldId id="306" r:id="rId14"/>
    <p:sldId id="307" r:id="rId15"/>
    <p:sldId id="308" r:id="rId16"/>
    <p:sldId id="309" r:id="rId17"/>
    <p:sldId id="295" r:id="rId18"/>
    <p:sldId id="269" r:id="rId19"/>
    <p:sldId id="296" r:id="rId20"/>
    <p:sldId id="279" r:id="rId21"/>
    <p:sldId id="298" r:id="rId22"/>
    <p:sldId id="300" r:id="rId23"/>
    <p:sldId id="301" r:id="rId24"/>
    <p:sldId id="302" r:id="rId25"/>
    <p:sldId id="282" r:id="rId26"/>
  </p:sldIdLst>
  <p:sldSz cx="12192000" cy="6858000"/>
  <p:notesSz cx="6858000" cy="9144000"/>
  <p:embeddedFontLst>
    <p:embeddedFont>
      <p:font typeface="黑体" panose="02010609060101010101" charset="-122"/>
      <p:regular r:id="rId30"/>
    </p:embeddedFont>
    <p:embeddedFont>
      <p:font typeface="汉仪雪君体简" panose="02010600030101010101" charset="-122"/>
      <p:regular r:id="rId31"/>
    </p:embeddedFont>
    <p:embeddedFont>
      <p:font typeface="站酷文艺体" panose="02000603000000000000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微软雅黑" panose="020B0503020204020204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8E8D"/>
    <a:srgbClr val="E7E6E6"/>
    <a:srgbClr val="F8DBDE"/>
    <a:srgbClr val="DAEDEB"/>
    <a:srgbClr val="CDCDCD"/>
    <a:srgbClr val="FFF2CC"/>
    <a:srgbClr val="CEE7E4"/>
    <a:srgbClr val="D6DCE5"/>
    <a:srgbClr val="F9F9F9"/>
    <a:srgbClr val="FFF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96.xml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.xml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tags" Target="../tags/tag33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tags" Target="../tags/tag37.xml"/><Relationship Id="rId7" Type="http://schemas.openxmlformats.org/officeDocument/2006/relationships/image" Target="../media/image29.jpeg"/><Relationship Id="rId6" Type="http://schemas.openxmlformats.org/officeDocument/2006/relationships/tags" Target="../tags/tag36.xml"/><Relationship Id="rId5" Type="http://schemas.openxmlformats.org/officeDocument/2006/relationships/image" Target="../media/image28.jpeg"/><Relationship Id="rId4" Type="http://schemas.openxmlformats.org/officeDocument/2006/relationships/tags" Target="../tags/tag35.xml"/><Relationship Id="rId3" Type="http://schemas.openxmlformats.org/officeDocument/2006/relationships/image" Target="../media/image27.jpeg"/><Relationship Id="rId2" Type="http://schemas.openxmlformats.org/officeDocument/2006/relationships/tags" Target="../tags/tag34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39.xml"/><Relationship Id="rId11" Type="http://schemas.openxmlformats.org/officeDocument/2006/relationships/image" Target="../media/image9.png"/><Relationship Id="rId10" Type="http://schemas.openxmlformats.org/officeDocument/2006/relationships/tags" Target="../tags/tag38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tags" Target="../tags/tag43.xml"/><Relationship Id="rId7" Type="http://schemas.openxmlformats.org/officeDocument/2006/relationships/image" Target="../media/image33.jpeg"/><Relationship Id="rId6" Type="http://schemas.openxmlformats.org/officeDocument/2006/relationships/tags" Target="../tags/tag42.xml"/><Relationship Id="rId5" Type="http://schemas.openxmlformats.org/officeDocument/2006/relationships/image" Target="../media/image32.jpeg"/><Relationship Id="rId4" Type="http://schemas.openxmlformats.org/officeDocument/2006/relationships/tags" Target="../tags/tag41.xml"/><Relationship Id="rId3" Type="http://schemas.openxmlformats.org/officeDocument/2006/relationships/image" Target="../media/image31.jpeg"/><Relationship Id="rId2" Type="http://schemas.openxmlformats.org/officeDocument/2006/relationships/tags" Target="../tags/tag40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46.xml"/><Relationship Id="rId12" Type="http://schemas.openxmlformats.org/officeDocument/2006/relationships/image" Target="../media/image9.png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tags" Target="../tags/tag50.xml"/><Relationship Id="rId7" Type="http://schemas.openxmlformats.org/officeDocument/2006/relationships/image" Target="../media/image37.jpeg"/><Relationship Id="rId6" Type="http://schemas.openxmlformats.org/officeDocument/2006/relationships/tags" Target="../tags/tag49.xml"/><Relationship Id="rId5" Type="http://schemas.openxmlformats.org/officeDocument/2006/relationships/image" Target="../media/image36.jpeg"/><Relationship Id="rId4" Type="http://schemas.openxmlformats.org/officeDocument/2006/relationships/tags" Target="../tags/tag48.xml"/><Relationship Id="rId3" Type="http://schemas.openxmlformats.org/officeDocument/2006/relationships/image" Target="../media/image35.jpeg"/><Relationship Id="rId2" Type="http://schemas.openxmlformats.org/officeDocument/2006/relationships/tags" Target="../tags/tag47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3.xml"/><Relationship Id="rId12" Type="http://schemas.openxmlformats.org/officeDocument/2006/relationships/image" Target="../media/image9.png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tags" Target="../tags/tag57.xml"/><Relationship Id="rId7" Type="http://schemas.openxmlformats.org/officeDocument/2006/relationships/image" Target="../media/image37.jpeg"/><Relationship Id="rId6" Type="http://schemas.openxmlformats.org/officeDocument/2006/relationships/tags" Target="../tags/tag56.xml"/><Relationship Id="rId5" Type="http://schemas.openxmlformats.org/officeDocument/2006/relationships/image" Target="../media/image40.jpeg"/><Relationship Id="rId4" Type="http://schemas.openxmlformats.org/officeDocument/2006/relationships/tags" Target="../tags/tag55.xml"/><Relationship Id="rId3" Type="http://schemas.openxmlformats.org/officeDocument/2006/relationships/image" Target="../media/image39.jpeg"/><Relationship Id="rId2" Type="http://schemas.openxmlformats.org/officeDocument/2006/relationships/tags" Target="../tags/tag54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60.xml"/><Relationship Id="rId12" Type="http://schemas.openxmlformats.org/officeDocument/2006/relationships/image" Target="../media/image9.png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43.jpeg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image" Target="../media/image9.png"/><Relationship Id="rId4" Type="http://schemas.openxmlformats.org/officeDocument/2006/relationships/tags" Target="../tags/tag62.xml"/><Relationship Id="rId3" Type="http://schemas.openxmlformats.org/officeDocument/2006/relationships/image" Target="../media/image42.jpeg"/><Relationship Id="rId2" Type="http://schemas.openxmlformats.org/officeDocument/2006/relationships/tags" Target="../tags/tag61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6.jpeg"/><Relationship Id="rId13" Type="http://schemas.openxmlformats.org/officeDocument/2006/relationships/tags" Target="../tags/tag67.xml"/><Relationship Id="rId12" Type="http://schemas.openxmlformats.org/officeDocument/2006/relationships/image" Target="../media/image45.jpeg"/><Relationship Id="rId11" Type="http://schemas.openxmlformats.org/officeDocument/2006/relationships/tags" Target="../tags/tag66.xml"/><Relationship Id="rId10" Type="http://schemas.openxmlformats.org/officeDocument/2006/relationships/image" Target="../media/image44.jpe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3" Type="http://schemas.openxmlformats.org/officeDocument/2006/relationships/image" Target="../media/image9.png"/><Relationship Id="rId2" Type="http://schemas.openxmlformats.org/officeDocument/2006/relationships/tags" Target="../tags/tag68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1.xml"/><Relationship Id="rId6" Type="http://schemas.openxmlformats.org/officeDocument/2006/relationships/image" Target="../media/image9.png"/><Relationship Id="rId5" Type="http://schemas.openxmlformats.org/officeDocument/2006/relationships/tags" Target="../tags/tag7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image" Target="../media/image22.png"/><Relationship Id="rId7" Type="http://schemas.openxmlformats.org/officeDocument/2006/relationships/tags" Target="../tags/tag75.xml"/><Relationship Id="rId6" Type="http://schemas.openxmlformats.org/officeDocument/2006/relationships/image" Target="../media/image21.png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9.png"/><Relationship Id="rId2" Type="http://schemas.openxmlformats.org/officeDocument/2006/relationships/tags" Target="../tags/tag72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3.png"/><Relationship Id="rId11" Type="http://schemas.openxmlformats.org/officeDocument/2006/relationships/tags" Target="../tags/tag77.xml"/><Relationship Id="rId10" Type="http://schemas.openxmlformats.org/officeDocument/2006/relationships/image" Target="../media/image24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0.xml"/><Relationship Id="rId5" Type="http://schemas.openxmlformats.org/officeDocument/2006/relationships/image" Target="../media/image9.png"/><Relationship Id="rId4" Type="http://schemas.openxmlformats.org/officeDocument/2006/relationships/tags" Target="../tags/tag79.xml"/><Relationship Id="rId3" Type="http://schemas.openxmlformats.org/officeDocument/2006/relationships/image" Target="../media/image47.png"/><Relationship Id="rId2" Type="http://schemas.openxmlformats.org/officeDocument/2006/relationships/tags" Target="../tags/tag78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tags" Target="../tags/tag3.xml"/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tags" Target="../tags/tag84.xml"/><Relationship Id="rId7" Type="http://schemas.openxmlformats.org/officeDocument/2006/relationships/image" Target="../media/image50.jpeg"/><Relationship Id="rId6" Type="http://schemas.openxmlformats.org/officeDocument/2006/relationships/tags" Target="../tags/tag83.xml"/><Relationship Id="rId5" Type="http://schemas.openxmlformats.org/officeDocument/2006/relationships/image" Target="../media/image49.jpeg"/><Relationship Id="rId4" Type="http://schemas.openxmlformats.org/officeDocument/2006/relationships/tags" Target="../tags/tag82.xml"/><Relationship Id="rId3" Type="http://schemas.openxmlformats.org/officeDocument/2006/relationships/image" Target="../media/image48.jpeg"/><Relationship Id="rId2" Type="http://schemas.openxmlformats.org/officeDocument/2006/relationships/tags" Target="../tags/tag8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86.xml"/><Relationship Id="rId11" Type="http://schemas.openxmlformats.org/officeDocument/2006/relationships/image" Target="../media/image9.png"/><Relationship Id="rId10" Type="http://schemas.openxmlformats.org/officeDocument/2006/relationships/tags" Target="../tags/tag85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9.xml"/><Relationship Id="rId5" Type="http://schemas.openxmlformats.org/officeDocument/2006/relationships/image" Target="../media/image9.png"/><Relationship Id="rId4" Type="http://schemas.openxmlformats.org/officeDocument/2006/relationships/tags" Target="../tags/tag88.xml"/><Relationship Id="rId3" Type="http://schemas.openxmlformats.org/officeDocument/2006/relationships/image" Target="../media/image52.jpeg"/><Relationship Id="rId2" Type="http://schemas.openxmlformats.org/officeDocument/2006/relationships/tags" Target="../tags/tag87.xml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1.xml"/><Relationship Id="rId3" Type="http://schemas.openxmlformats.org/officeDocument/2006/relationships/image" Target="../media/image9.png"/><Relationship Id="rId2" Type="http://schemas.openxmlformats.org/officeDocument/2006/relationships/tags" Target="../tags/tag90.xml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5.xml"/><Relationship Id="rId4" Type="http://schemas.openxmlformats.org/officeDocument/2006/relationships/image" Target="../media/image9.png"/><Relationship Id="rId3" Type="http://schemas.openxmlformats.org/officeDocument/2006/relationships/tags" Target="../tags/tag94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tags" Target="../tags/tag5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tags" Target="../tags/tag8.xml"/><Relationship Id="rId3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16.jpeg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tags" Target="../tags/tag11.xml"/><Relationship Id="rId3" Type="http://schemas.openxmlformats.org/officeDocument/2006/relationships/image" Target="../media/image15.jpeg"/><Relationship Id="rId2" Type="http://schemas.openxmlformats.org/officeDocument/2006/relationships/tags" Target="../tags/tag10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image" Target="../media/image20.jpeg"/><Relationship Id="rId15" Type="http://schemas.openxmlformats.org/officeDocument/2006/relationships/tags" Target="../tags/tag17.xml"/><Relationship Id="rId14" Type="http://schemas.openxmlformats.org/officeDocument/2006/relationships/image" Target="../media/image19.jpeg"/><Relationship Id="rId13" Type="http://schemas.openxmlformats.org/officeDocument/2006/relationships/tags" Target="../tags/tag16.xml"/><Relationship Id="rId12" Type="http://schemas.openxmlformats.org/officeDocument/2006/relationships/image" Target="../media/image18.jpeg"/><Relationship Id="rId11" Type="http://schemas.openxmlformats.org/officeDocument/2006/relationships/tags" Target="../tags/tag15.xml"/><Relationship Id="rId10" Type="http://schemas.openxmlformats.org/officeDocument/2006/relationships/image" Target="../media/image17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tags" Target="../tags/tag2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6.xml"/><Relationship Id="rId11" Type="http://schemas.openxmlformats.org/officeDocument/2006/relationships/image" Target="../media/image9.png"/><Relationship Id="rId10" Type="http://schemas.openxmlformats.org/officeDocument/2006/relationships/tags" Target="../tags/tag25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8.xml"/><Relationship Id="rId6" Type="http://schemas.openxmlformats.org/officeDocument/2006/relationships/image" Target="../media/image9.png"/><Relationship Id="rId5" Type="http://schemas.openxmlformats.org/officeDocument/2006/relationships/tags" Target="../tags/tag2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0" y="-635"/>
            <a:ext cx="12191365" cy="6858635"/>
            <a:chOff x="0" y="-1"/>
            <a:chExt cx="19199" cy="10801"/>
          </a:xfrm>
        </p:grpSpPr>
        <p:pic>
          <p:nvPicPr>
            <p:cNvPr id="3" name="图片 2" descr="p0189_m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350" y="-1350"/>
              <a:ext cx="10800" cy="13500"/>
            </a:xfrm>
            <a:prstGeom prst="rect">
              <a:avLst/>
            </a:prstGeom>
          </p:spPr>
        </p:pic>
        <p:pic>
          <p:nvPicPr>
            <p:cNvPr id="6" name="图片 5" descr="p0189_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0949" y="2549"/>
              <a:ext cx="10800" cy="5701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2451100" y="1241425"/>
            <a:ext cx="9740900" cy="4377055"/>
          </a:xfrm>
          <a:prstGeom prst="rect">
            <a:avLst/>
          </a:prstGeom>
          <a:solidFill>
            <a:srgbClr val="EBF6F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" name="图片 25" descr="kisspng-color-red-red-color-background-brush-creative-pull-hd-free-5aab428703acc5.8361219315211731270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" y="4858385"/>
            <a:ext cx="3319145" cy="1999615"/>
          </a:xfrm>
          <a:prstGeom prst="rect">
            <a:avLst/>
          </a:prstGeom>
        </p:spPr>
      </p:pic>
      <p:pic>
        <p:nvPicPr>
          <p:cNvPr id="8" name="图片 7" descr="5a293dcfbafd34.473228601512652239765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">
            <a:off x="8355965" y="424815"/>
            <a:ext cx="4681855" cy="1988820"/>
          </a:xfrm>
          <a:prstGeom prst="rect">
            <a:avLst/>
          </a:prstGeom>
        </p:spPr>
      </p:pic>
      <p:pic>
        <p:nvPicPr>
          <p:cNvPr id="32" name="图片 31" descr="kisspng-easter-bunny-rabbit-infant-clip-art-baby-toys-5abf63d61a2b62.36967246152249237410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" y="1023620"/>
            <a:ext cx="6152515" cy="59499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05450" y="2783840"/>
            <a:ext cx="6020435" cy="1383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《探究区域活动  促进园本融合》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题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讲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11" descr="a80d8bb42da6f8650694f8238685f3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685" y="1715135"/>
            <a:ext cx="1532890" cy="1481455"/>
          </a:xfrm>
          <a:prstGeom prst="rect">
            <a:avLst/>
          </a:prstGeom>
        </p:spPr>
      </p:pic>
      <p:pic>
        <p:nvPicPr>
          <p:cNvPr id="14" name="图片 13" descr="a80d8bb42da6f8650694f8238685f3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950" y="1715135"/>
            <a:ext cx="602615" cy="582930"/>
          </a:xfrm>
          <a:prstGeom prst="rect">
            <a:avLst/>
          </a:prstGeom>
        </p:spPr>
      </p:pic>
      <p:pic>
        <p:nvPicPr>
          <p:cNvPr id="15" name="图片 14" descr="a80d8bb42da6f8650694f8238685f39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6970" y="4858385"/>
            <a:ext cx="1299210" cy="125539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964555" y="4328795"/>
            <a:ext cx="6035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泸县方洞镇中心幼儿园</a:t>
            </a:r>
            <a:r>
              <a:rPr lang="en-US" altLang="zh-CN">
                <a:solidFill>
                  <a:schemeClr val="tx1"/>
                </a:solidFill>
              </a:rPr>
              <a:t>      </a:t>
            </a:r>
            <a:r>
              <a:rPr lang="zh-CN" altLang="en-US">
                <a:solidFill>
                  <a:schemeClr val="tx1"/>
                </a:solidFill>
              </a:rPr>
              <a:t>黄修莲</a:t>
            </a:r>
            <a:r>
              <a:rPr lang="en-US" altLang="zh-CN">
                <a:solidFill>
                  <a:schemeClr val="tx1"/>
                </a:solidFill>
              </a:rPr>
              <a:t>  </a:t>
            </a:r>
            <a:endParaRPr lang="en-US" altLang="zh-CN">
              <a:solidFill>
                <a:schemeClr val="tx1"/>
              </a:solidFill>
            </a:endParaRPr>
          </a:p>
          <a:p>
            <a:pPr algn="r"/>
            <a:r>
              <a:rPr lang="en-US" altLang="zh-CN">
                <a:solidFill>
                  <a:schemeClr val="tx1"/>
                </a:solidFill>
              </a:rPr>
              <a:t>   2023.04.18</a:t>
            </a:r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16" name="图片 15" descr="方洞幼儿园新园徽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8905" y="111760"/>
            <a:ext cx="942975" cy="942975"/>
          </a:xfrm>
          <a:prstGeom prst="rect">
            <a:avLst/>
          </a:prstGeom>
        </p:spPr>
      </p:pic>
      <p:sp>
        <p:nvSpPr>
          <p:cNvPr id="2" name="文本框 1" descr="7b0a2020202022776f7264617274223a20227b5c2269645c223a32353030313934382c5c227469645c223a5c225c227d220a7d0a"/>
          <p:cNvSpPr txBox="1"/>
          <p:nvPr>
            <p:custDataLst>
              <p:tags r:id="rId11"/>
            </p:custDataLst>
          </p:nvPr>
        </p:nvSpPr>
        <p:spPr>
          <a:xfrm>
            <a:off x="61341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1" animBg="1"/>
      <p:bldP spid="9" grpId="1" animBg="1"/>
      <p:bldP spid="28" grpId="1"/>
      <p:bldP spid="2" grpId="0"/>
      <p:bldP spid="2" grpId="1"/>
      <p:bldP spid="2" grpId="2"/>
      <p:bldP spid="2" grpId="3"/>
      <p:bldP spid="2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5" name="矩形 74"/>
          <p:cNvSpPr/>
          <p:nvPr/>
        </p:nvSpPr>
        <p:spPr>
          <a:xfrm>
            <a:off x="-635" y="4782820"/>
            <a:ext cx="12192000" cy="1373505"/>
          </a:xfrm>
          <a:prstGeom prst="rect">
            <a:avLst/>
          </a:prstGeom>
          <a:solidFill>
            <a:srgbClr val="EBF6F5">
              <a:alpha val="83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0" y="2360930"/>
            <a:ext cx="12192000" cy="1373505"/>
          </a:xfrm>
          <a:prstGeom prst="rect">
            <a:avLst/>
          </a:prstGeom>
          <a:solidFill>
            <a:srgbClr val="EBF6F5">
              <a:alpha val="83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187450" y="1479550"/>
            <a:ext cx="2592705" cy="1900555"/>
            <a:chOff x="1688" y="3161"/>
            <a:chExt cx="4083" cy="2993"/>
          </a:xfrm>
        </p:grpSpPr>
        <p:sp>
          <p:nvSpPr>
            <p:cNvPr id="2" name="文本框 1"/>
            <p:cNvSpPr txBox="1"/>
            <p:nvPr/>
          </p:nvSpPr>
          <p:spPr>
            <a:xfrm>
              <a:off x="2755" y="3161"/>
              <a:ext cx="2421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>
                  <a:ln>
                    <a:solidFill>
                      <a:srgbClr val="D38CA5"/>
                    </a:solidFill>
                  </a:ln>
                  <a:solidFill>
                    <a:schemeClr val="bg1"/>
                  </a:solidFill>
                </a:rPr>
                <a:t>01</a:t>
              </a:r>
              <a:endParaRPr lang="en-US" altLang="zh-CN" sz="6000">
                <a:ln>
                  <a:solidFill>
                    <a:srgbClr val="D38CA5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688" y="4993"/>
              <a:ext cx="4083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 fontAlgn="auto">
                <a:lnSpc>
                  <a:spcPct val="150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（1）创意涂鸦区---艺术表现（2）户外写生区---艺术创作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518" y="4549"/>
              <a:ext cx="242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艺术表现区</a:t>
              </a:r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93420" y="3917950"/>
            <a:ext cx="3241040" cy="2197100"/>
            <a:chOff x="910" y="3190"/>
            <a:chExt cx="5104" cy="3460"/>
          </a:xfrm>
        </p:grpSpPr>
        <p:sp>
          <p:nvSpPr>
            <p:cNvPr id="44" name="文本框 43"/>
            <p:cNvSpPr txBox="1"/>
            <p:nvPr/>
          </p:nvSpPr>
          <p:spPr>
            <a:xfrm>
              <a:off x="2756" y="3190"/>
              <a:ext cx="2421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>
                  <a:ln>
                    <a:solidFill>
                      <a:srgbClr val="D38CA5"/>
                    </a:solidFill>
                  </a:ln>
                  <a:solidFill>
                    <a:schemeClr val="bg1"/>
                  </a:solidFill>
                </a:rPr>
                <a:t>04</a:t>
              </a:r>
              <a:endParaRPr lang="en-US" altLang="zh-CN" sz="6000">
                <a:ln>
                  <a:solidFill>
                    <a:srgbClr val="D38CA5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10" y="4993"/>
              <a:ext cx="5104" cy="16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 fontAlgn="auto">
                <a:lnSpc>
                  <a:spcPct val="15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(1)自然观察区——探索的活教材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(2)种植区——享受劳动的乐趣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(3)玩水区——探索水的秘密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518" y="4549"/>
              <a:ext cx="24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科学探索区</a:t>
              </a:r>
              <a:endPara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995420" y="1510665"/>
            <a:ext cx="3396615" cy="1900555"/>
            <a:chOff x="422" y="3161"/>
            <a:chExt cx="5349" cy="2993"/>
          </a:xfrm>
        </p:grpSpPr>
        <p:sp>
          <p:nvSpPr>
            <p:cNvPr id="48" name="文本框 47"/>
            <p:cNvSpPr txBox="1"/>
            <p:nvPr/>
          </p:nvSpPr>
          <p:spPr>
            <a:xfrm>
              <a:off x="2755" y="3161"/>
              <a:ext cx="2421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>
                  <a:ln>
                    <a:solidFill>
                      <a:srgbClr val="D38CA5"/>
                    </a:solidFill>
                  </a:ln>
                  <a:solidFill>
                    <a:schemeClr val="bg1"/>
                  </a:solidFill>
                </a:rPr>
                <a:t>02</a:t>
              </a:r>
              <a:endParaRPr lang="en-US" altLang="zh-CN" sz="6000">
                <a:ln>
                  <a:solidFill>
                    <a:srgbClr val="D38CA5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22" y="4993"/>
              <a:ext cx="5349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 fontAlgn="auto">
                <a:lnSpc>
                  <a:spcPct val="150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（1）沙池畅想区---综合运用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（2）建筑工地区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---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感知形状和空间关系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518" y="4549"/>
              <a:ext cx="242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建构游戏区</a:t>
              </a:r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799330" y="3949065"/>
            <a:ext cx="3434715" cy="2205355"/>
            <a:chOff x="1688" y="3190"/>
            <a:chExt cx="5409" cy="3473"/>
          </a:xfrm>
        </p:grpSpPr>
        <p:sp>
          <p:nvSpPr>
            <p:cNvPr id="52" name="文本框 51"/>
            <p:cNvSpPr txBox="1"/>
            <p:nvPr/>
          </p:nvSpPr>
          <p:spPr>
            <a:xfrm>
              <a:off x="2756" y="3190"/>
              <a:ext cx="2421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>
                  <a:ln>
                    <a:solidFill>
                      <a:srgbClr val="D38CA5"/>
                    </a:solidFill>
                  </a:ln>
                  <a:solidFill>
                    <a:schemeClr val="bg1"/>
                  </a:solidFill>
                </a:rPr>
                <a:t>05</a:t>
              </a:r>
              <a:endParaRPr lang="en-US" altLang="zh-CN" sz="6000">
                <a:ln>
                  <a:solidFill>
                    <a:srgbClr val="D38CA5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688" y="4993"/>
              <a:ext cx="5409" cy="1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 fontAlgn="auto">
                <a:lnSpc>
                  <a:spcPct val="15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   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结合我园户外空间环境特点，创设了交通角色体验区，形成良好的情感态度，发展人际交往和语言表达能力。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518" y="4549"/>
              <a:ext cx="24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角色体验区</a:t>
              </a:r>
              <a:endPara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515860" y="1479550"/>
            <a:ext cx="4559935" cy="2254885"/>
            <a:chOff x="269" y="3161"/>
            <a:chExt cx="7181" cy="3551"/>
          </a:xfrm>
        </p:grpSpPr>
        <p:sp>
          <p:nvSpPr>
            <p:cNvPr id="56" name="文本框 55"/>
            <p:cNvSpPr txBox="1"/>
            <p:nvPr/>
          </p:nvSpPr>
          <p:spPr>
            <a:xfrm>
              <a:off x="2755" y="3161"/>
              <a:ext cx="2421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>
                  <a:ln>
                    <a:solidFill>
                      <a:srgbClr val="D38CA5"/>
                    </a:solidFill>
                  </a:ln>
                  <a:solidFill>
                    <a:schemeClr val="bg1"/>
                  </a:solidFill>
                </a:rPr>
                <a:t>03</a:t>
              </a:r>
              <a:endParaRPr lang="en-US" altLang="zh-CN" sz="6000">
                <a:ln>
                  <a:solidFill>
                    <a:srgbClr val="D38CA5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69" y="5042"/>
              <a:ext cx="7181" cy="16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 fontAlgn="auto">
                <a:lnSpc>
                  <a:spcPct val="150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(1)丛林探险区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---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冒险挑战</a:t>
              </a:r>
              <a:r>
                <a:rPr lang="en-US" altLang="zh-CN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(2)趣味攀爬区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---趣味</a:t>
              </a: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攀爬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(3)欢乐操场区---多样运动(4)平衡发展区---挑战平衡</a:t>
              </a:r>
              <a:endParaRPr lang="zh-CN" altLang="en-US" sz="1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altLang="en-US" sz="1400">
                <a:solidFill>
                  <a:schemeClr val="bg1">
                    <a:lumMod val="50000"/>
                  </a:schemeClr>
                </a:solidFill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altLang="en-US" sz="1400">
                <a:solidFill>
                  <a:schemeClr val="bg1">
                    <a:lumMod val="50000"/>
                  </a:schemeClr>
                </a:solidFill>
                <a:sym typeface="+mn-ea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2518" y="4549"/>
              <a:ext cx="24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动作发展区</a:t>
              </a:r>
              <a:endPara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3103245" y="554355"/>
            <a:ext cx="4815205" cy="521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五大户外区域、八大智能目标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6" name="图片 75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330" y="371475"/>
            <a:ext cx="2056765" cy="873760"/>
          </a:xfrm>
          <a:prstGeom prst="rect">
            <a:avLst/>
          </a:prstGeom>
        </p:spPr>
      </p:pic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75" grpId="1" animBg="1"/>
      <p:bldP spid="7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4307840" y="572770"/>
            <a:ext cx="357632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艺术表现区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花园</a:t>
            </a:r>
            <a:endParaRPr lang="zh-CN" altLang="en-US" sz="3200">
              <a:solidFill>
                <a:srgbClr val="658E8D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965" y="242570"/>
            <a:ext cx="2056765" cy="873760"/>
          </a:xfrm>
          <a:prstGeom prst="rect">
            <a:avLst/>
          </a:prstGeom>
        </p:spPr>
      </p:pic>
      <p:sp>
        <p:nvSpPr>
          <p:cNvPr id="5" name="椭圆 5"/>
          <p:cNvSpPr/>
          <p:nvPr>
            <p:custDataLst>
              <p:tags r:id="rId2"/>
            </p:custDataLst>
          </p:nvPr>
        </p:nvSpPr>
        <p:spPr>
          <a:xfrm>
            <a:off x="1893888" y="1156335"/>
            <a:ext cx="3216275" cy="275082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椭圆 6"/>
          <p:cNvSpPr/>
          <p:nvPr>
            <p:custDataLst>
              <p:tags r:id="rId4"/>
            </p:custDataLst>
          </p:nvPr>
        </p:nvSpPr>
        <p:spPr>
          <a:xfrm>
            <a:off x="7170738" y="1214120"/>
            <a:ext cx="3216275" cy="275082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椭圆 7"/>
          <p:cNvSpPr/>
          <p:nvPr>
            <p:custDataLst>
              <p:tags r:id="rId6"/>
            </p:custDataLst>
          </p:nvPr>
        </p:nvSpPr>
        <p:spPr>
          <a:xfrm>
            <a:off x="1893888" y="4022725"/>
            <a:ext cx="3216275" cy="275082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椭圆 8"/>
          <p:cNvSpPr/>
          <p:nvPr>
            <p:custDataLst>
              <p:tags r:id="rId8"/>
            </p:custDataLst>
          </p:nvPr>
        </p:nvSpPr>
        <p:spPr>
          <a:xfrm>
            <a:off x="7307898" y="4022725"/>
            <a:ext cx="3216275" cy="275082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图片 1" descr="方洞幼儿园新园徽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13934382c5c227469645c223a5c225c227d220a7d0a"/>
          <p:cNvSpPr txBox="1"/>
          <p:nvPr>
            <p:custDataLst>
              <p:tags r:id="rId12"/>
            </p:custDataLst>
          </p:nvPr>
        </p:nvSpPr>
        <p:spPr>
          <a:xfrm>
            <a:off x="764540" y="44196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3" grpId="1"/>
      <p:bldP spid="3" grpId="2"/>
      <p:bldP spid="3" grpId="3"/>
      <p:bldP spid="3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3065780" y="572770"/>
            <a:ext cx="5405755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建构游戏区</a:t>
            </a:r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—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建构区、沙池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8734425" y="242570"/>
            <a:ext cx="2056765" cy="873760"/>
          </a:xfrm>
          <a:prstGeom prst="rect">
            <a:avLst/>
          </a:prstGeom>
        </p:spPr>
      </p:pic>
      <p:sp>
        <p:nvSpPr>
          <p:cNvPr id="2" name="六边形 1"/>
          <p:cNvSpPr/>
          <p:nvPr>
            <p:custDataLst>
              <p:tags r:id="rId2"/>
            </p:custDataLst>
          </p:nvPr>
        </p:nvSpPr>
        <p:spPr>
          <a:xfrm>
            <a:off x="50165" y="1837055"/>
            <a:ext cx="2954020" cy="2877185"/>
          </a:xfrm>
          <a:prstGeom prst="hexagon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六边形 3"/>
          <p:cNvSpPr/>
          <p:nvPr>
            <p:custDataLst>
              <p:tags r:id="rId4"/>
            </p:custDataLst>
          </p:nvPr>
        </p:nvSpPr>
        <p:spPr>
          <a:xfrm>
            <a:off x="3086735" y="1837055"/>
            <a:ext cx="2954020" cy="2877185"/>
          </a:xfrm>
          <a:prstGeom prst="hexagon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六边形 8"/>
          <p:cNvSpPr/>
          <p:nvPr>
            <p:custDataLst>
              <p:tags r:id="rId6"/>
            </p:custDataLst>
          </p:nvPr>
        </p:nvSpPr>
        <p:spPr>
          <a:xfrm>
            <a:off x="6123305" y="2721610"/>
            <a:ext cx="2954020" cy="2877185"/>
          </a:xfrm>
          <a:prstGeom prst="hexagon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六边形 9"/>
          <p:cNvSpPr/>
          <p:nvPr>
            <p:custDataLst>
              <p:tags r:id="rId8"/>
            </p:custDataLst>
          </p:nvPr>
        </p:nvSpPr>
        <p:spPr>
          <a:xfrm>
            <a:off x="9159875" y="2721610"/>
            <a:ext cx="2954020" cy="2877185"/>
          </a:xfrm>
          <a:prstGeom prst="hexagon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文本框 10"/>
          <p:cNvSpPr txBox="1"/>
          <p:nvPr/>
        </p:nvSpPr>
        <p:spPr>
          <a:xfrm>
            <a:off x="2583815" y="5010150"/>
            <a:ext cx="980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建构区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8782050" y="5728970"/>
            <a:ext cx="876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玩沙池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 12" descr="方洞幼儿园新园徽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14" name="文本框 13" descr="7b0a2020202022776f7264617274223a20227b5c2269645c223a32353030313934382c5c227469645c223a5c225c227d220a7d0a"/>
          <p:cNvSpPr txBox="1"/>
          <p:nvPr>
            <p:custDataLst>
              <p:tags r:id="rId13"/>
            </p:custDataLst>
          </p:nvPr>
        </p:nvSpPr>
        <p:spPr>
          <a:xfrm>
            <a:off x="681990" y="582295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0"/>
      <p:bldP spid="14" grpId="1"/>
      <p:bldP spid="14" grpId="2"/>
      <p:bldP spid="14" grpId="3"/>
      <p:bldP spid="14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3208655" y="572770"/>
            <a:ext cx="5501005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动作发展区</a:t>
            </a:r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攀爬区、平衡区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9006840" y="242570"/>
            <a:ext cx="2056765" cy="873760"/>
          </a:xfrm>
          <a:prstGeom prst="rect">
            <a:avLst/>
          </a:prstGeom>
        </p:spPr>
      </p:pic>
      <p:sp>
        <p:nvSpPr>
          <p:cNvPr id="4" name="圆角矩形 4"/>
          <p:cNvSpPr/>
          <p:nvPr>
            <p:custDataLst>
              <p:tags r:id="rId2"/>
            </p:custDataLst>
          </p:nvPr>
        </p:nvSpPr>
        <p:spPr>
          <a:xfrm>
            <a:off x="1444625" y="1556385"/>
            <a:ext cx="3204845" cy="228473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圆角矩形 4"/>
          <p:cNvSpPr/>
          <p:nvPr>
            <p:custDataLst>
              <p:tags r:id="rId4"/>
            </p:custDataLst>
          </p:nvPr>
        </p:nvSpPr>
        <p:spPr>
          <a:xfrm>
            <a:off x="1464310" y="4152265"/>
            <a:ext cx="3204845" cy="228473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文本框 6"/>
          <p:cNvSpPr txBox="1"/>
          <p:nvPr/>
        </p:nvSpPr>
        <p:spPr>
          <a:xfrm>
            <a:off x="543560" y="3528060"/>
            <a:ext cx="459740" cy="19596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攀爬区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圆角矩形 4"/>
          <p:cNvSpPr/>
          <p:nvPr>
            <p:custDataLst>
              <p:tags r:id="rId6"/>
            </p:custDataLst>
          </p:nvPr>
        </p:nvSpPr>
        <p:spPr>
          <a:xfrm>
            <a:off x="5918835" y="1556385"/>
            <a:ext cx="3204845" cy="228473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圆角矩形 4"/>
          <p:cNvSpPr/>
          <p:nvPr>
            <p:custDataLst>
              <p:tags r:id="rId8"/>
            </p:custDataLst>
          </p:nvPr>
        </p:nvSpPr>
        <p:spPr>
          <a:xfrm>
            <a:off x="5918835" y="4125595"/>
            <a:ext cx="3204845" cy="228473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9745980" y="3411855"/>
            <a:ext cx="459740" cy="19596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平衡区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 descr="方洞幼儿园新园徽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12" name="文本框 11" descr="7b0a2020202022776f7264617274223a20227b5c2269645c223a32353030313934382c5c227469645c223a5c225c227d220a7d0a"/>
          <p:cNvSpPr txBox="1"/>
          <p:nvPr>
            <p:custDataLst>
              <p:tags r:id="rId13"/>
            </p:custDataLst>
          </p:nvPr>
        </p:nvSpPr>
        <p:spPr>
          <a:xfrm>
            <a:off x="6819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2" grpId="0"/>
      <p:bldP spid="12" grpId="1"/>
      <p:bldP spid="12" grpId="2"/>
      <p:bldP spid="12" grpId="3"/>
      <p:bldP spid="12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3088640" y="572770"/>
            <a:ext cx="5332095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科学探索区</a:t>
            </a:r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种植区</a:t>
            </a:r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玩水区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8561070" y="242570"/>
            <a:ext cx="2056765" cy="873760"/>
          </a:xfrm>
          <a:prstGeom prst="rect">
            <a:avLst/>
          </a:prstGeom>
        </p:spPr>
      </p:pic>
      <p:sp>
        <p:nvSpPr>
          <p:cNvPr id="6" name="正五边形 6"/>
          <p:cNvSpPr/>
          <p:nvPr>
            <p:custDataLst>
              <p:tags r:id="rId2"/>
            </p:custDataLst>
          </p:nvPr>
        </p:nvSpPr>
        <p:spPr>
          <a:xfrm>
            <a:off x="959485" y="1569720"/>
            <a:ext cx="2740025" cy="224282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正五边形 6"/>
          <p:cNvSpPr/>
          <p:nvPr>
            <p:custDataLst>
              <p:tags r:id="rId4"/>
            </p:custDataLst>
          </p:nvPr>
        </p:nvSpPr>
        <p:spPr>
          <a:xfrm>
            <a:off x="2044700" y="3852545"/>
            <a:ext cx="2740025" cy="224282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正五边形 6"/>
          <p:cNvSpPr/>
          <p:nvPr>
            <p:custDataLst>
              <p:tags r:id="rId6"/>
            </p:custDataLst>
          </p:nvPr>
        </p:nvSpPr>
        <p:spPr>
          <a:xfrm>
            <a:off x="7167880" y="3852545"/>
            <a:ext cx="2740025" cy="224282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正五边形 6"/>
          <p:cNvSpPr/>
          <p:nvPr>
            <p:custDataLst>
              <p:tags r:id="rId8"/>
            </p:custDataLst>
          </p:nvPr>
        </p:nvSpPr>
        <p:spPr>
          <a:xfrm>
            <a:off x="6151880" y="1609725"/>
            <a:ext cx="2740025" cy="224282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文本框 7"/>
          <p:cNvSpPr txBox="1"/>
          <p:nvPr/>
        </p:nvSpPr>
        <p:spPr>
          <a:xfrm>
            <a:off x="2837815" y="628459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种植区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84160" y="628459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玩水区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 descr="方洞幼儿园新园徽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11" name="文本框 10" descr="7b0a2020202022776f7264617274223a20227b5c2269645c223a32353030313934382c5c227469645c223a5c225c227d220a7d0a"/>
          <p:cNvSpPr txBox="1"/>
          <p:nvPr>
            <p:custDataLst>
              <p:tags r:id="rId13"/>
            </p:custDataLst>
          </p:nvPr>
        </p:nvSpPr>
        <p:spPr>
          <a:xfrm>
            <a:off x="789305" y="565785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1" grpId="3"/>
      <p:bldP spid="11" grpId="4"/>
      <p:bldP spid="11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4307840" y="572770"/>
            <a:ext cx="357632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角色体验区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965" y="242570"/>
            <a:ext cx="2056765" cy="873760"/>
          </a:xfrm>
          <a:prstGeom prst="rect">
            <a:avLst/>
          </a:prstGeom>
        </p:spPr>
      </p:pic>
      <p:sp>
        <p:nvSpPr>
          <p:cNvPr id="2" name="六边形 1"/>
          <p:cNvSpPr/>
          <p:nvPr>
            <p:custDataLst>
              <p:tags r:id="rId2"/>
            </p:custDataLst>
          </p:nvPr>
        </p:nvSpPr>
        <p:spPr>
          <a:xfrm>
            <a:off x="1517015" y="1469390"/>
            <a:ext cx="2516505" cy="2251710"/>
          </a:xfrm>
          <a:prstGeom prst="hexagon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4" name="文本框 3" descr="7b0a2020202022776f7264617274223a20227b5c2269645c223a32353030313934382c5c227469645c223a5c225c227d220a7d0a"/>
          <p:cNvSpPr txBox="1"/>
          <p:nvPr>
            <p:custDataLst>
              <p:tags r:id="rId6"/>
            </p:custDataLst>
          </p:nvPr>
        </p:nvSpPr>
        <p:spPr>
          <a:xfrm>
            <a:off x="8470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  <p:sp>
        <p:nvSpPr>
          <p:cNvPr id="7" name="六边形 6"/>
          <p:cNvSpPr/>
          <p:nvPr>
            <p:custDataLst>
              <p:tags r:id="rId7"/>
            </p:custDataLst>
          </p:nvPr>
        </p:nvSpPr>
        <p:spPr>
          <a:xfrm>
            <a:off x="7983855" y="4412615"/>
            <a:ext cx="2516505" cy="2251710"/>
          </a:xfrm>
          <a:prstGeom prst="hexagon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六边形 7"/>
          <p:cNvSpPr/>
          <p:nvPr>
            <p:custDataLst>
              <p:tags r:id="rId9"/>
            </p:custDataLst>
          </p:nvPr>
        </p:nvSpPr>
        <p:spPr>
          <a:xfrm>
            <a:off x="1588770" y="4231005"/>
            <a:ext cx="2516505" cy="2251710"/>
          </a:xfrm>
          <a:prstGeom prst="hexagon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六边形 8"/>
          <p:cNvSpPr/>
          <p:nvPr>
            <p:custDataLst>
              <p:tags r:id="rId11"/>
            </p:custDataLst>
          </p:nvPr>
        </p:nvSpPr>
        <p:spPr>
          <a:xfrm>
            <a:off x="4983480" y="2613025"/>
            <a:ext cx="2516505" cy="2251710"/>
          </a:xfrm>
          <a:prstGeom prst="hexagon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六边形 9"/>
          <p:cNvSpPr/>
          <p:nvPr>
            <p:custDataLst>
              <p:tags r:id="rId13"/>
            </p:custDataLst>
          </p:nvPr>
        </p:nvSpPr>
        <p:spPr>
          <a:xfrm>
            <a:off x="7919085" y="1469390"/>
            <a:ext cx="2516505" cy="2251710"/>
          </a:xfrm>
          <a:prstGeom prst="hexagon">
            <a:avLst/>
          </a:prstGeom>
          <a:blipFill rotWithShape="1"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文本框 10"/>
          <p:cNvSpPr txBox="1"/>
          <p:nvPr/>
        </p:nvSpPr>
        <p:spPr>
          <a:xfrm>
            <a:off x="5128895" y="5843270"/>
            <a:ext cx="1976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交通区角色体验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8" name="组合 37"/>
          <p:cNvGrpSpPr/>
          <p:nvPr/>
        </p:nvGrpSpPr>
        <p:grpSpPr>
          <a:xfrm>
            <a:off x="443865" y="2025015"/>
            <a:ext cx="11353165" cy="3660140"/>
            <a:chOff x="969" y="3875"/>
            <a:chExt cx="17879" cy="5764"/>
          </a:xfrm>
        </p:grpSpPr>
        <p:grpSp>
          <p:nvGrpSpPr>
            <p:cNvPr id="37" name="组合 36"/>
            <p:cNvGrpSpPr/>
            <p:nvPr/>
          </p:nvGrpSpPr>
          <p:grpSpPr>
            <a:xfrm>
              <a:off x="2794" y="3875"/>
              <a:ext cx="13612" cy="2439"/>
              <a:chOff x="2844" y="3987"/>
              <a:chExt cx="13612" cy="2439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844" y="3987"/>
                <a:ext cx="2512" cy="2309"/>
                <a:chOff x="2204" y="3970"/>
                <a:chExt cx="3544" cy="3258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2204" y="3970"/>
                  <a:ext cx="3544" cy="3258"/>
                  <a:chOff x="2204" y="3970"/>
                  <a:chExt cx="3544" cy="3258"/>
                </a:xfrm>
              </p:grpSpPr>
              <p:sp>
                <p:nvSpPr>
                  <p:cNvPr id="299" name="Shape"/>
                  <p:cNvSpPr/>
                  <p:nvPr/>
                </p:nvSpPr>
                <p:spPr>
                  <a:xfrm>
                    <a:off x="3093" y="3970"/>
                    <a:ext cx="1763" cy="19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8" h="21600" extrusionOk="0">
                        <a:moveTo>
                          <a:pt x="9842" y="0"/>
                        </a:moveTo>
                        <a:cubicBezTo>
                          <a:pt x="7323" y="1"/>
                          <a:pt x="4804" y="980"/>
                          <a:pt x="2883" y="2937"/>
                        </a:cubicBezTo>
                        <a:cubicBezTo>
                          <a:pt x="-961" y="6852"/>
                          <a:pt x="-961" y="13200"/>
                          <a:pt x="2883" y="17115"/>
                        </a:cubicBezTo>
                        <a:cubicBezTo>
                          <a:pt x="3474" y="17717"/>
                          <a:pt x="4121" y="18225"/>
                          <a:pt x="4808" y="18642"/>
                        </a:cubicBezTo>
                        <a:cubicBezTo>
                          <a:pt x="4885" y="18689"/>
                          <a:pt x="4964" y="18734"/>
                          <a:pt x="5043" y="18779"/>
                        </a:cubicBezTo>
                        <a:lnTo>
                          <a:pt x="9905" y="21600"/>
                        </a:lnTo>
                        <a:lnTo>
                          <a:pt x="14459" y="18894"/>
                        </a:lnTo>
                        <a:cubicBezTo>
                          <a:pt x="15301" y="18434"/>
                          <a:pt x="16091" y="17841"/>
                          <a:pt x="16801" y="17115"/>
                        </a:cubicBezTo>
                        <a:cubicBezTo>
                          <a:pt x="20634" y="13192"/>
                          <a:pt x="20639" y="6851"/>
                          <a:pt x="16801" y="2937"/>
                        </a:cubicBezTo>
                        <a:cubicBezTo>
                          <a:pt x="14880" y="979"/>
                          <a:pt x="12360" y="0"/>
                          <a:pt x="9842" y="0"/>
                        </a:cubicBezTo>
                        <a:close/>
                      </a:path>
                    </a:pathLst>
                  </a:custGeom>
                  <a:solidFill>
                    <a:srgbClr val="F9E0E3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300" name="Shape"/>
                  <p:cNvSpPr/>
                  <p:nvPr/>
                </p:nvSpPr>
                <p:spPr>
                  <a:xfrm rot="7225801">
                    <a:off x="3917" y="5397"/>
                    <a:ext cx="1763" cy="19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8" h="21600" extrusionOk="0">
                        <a:moveTo>
                          <a:pt x="9842" y="0"/>
                        </a:moveTo>
                        <a:cubicBezTo>
                          <a:pt x="7323" y="1"/>
                          <a:pt x="4804" y="980"/>
                          <a:pt x="2883" y="2937"/>
                        </a:cubicBezTo>
                        <a:cubicBezTo>
                          <a:pt x="-961" y="6852"/>
                          <a:pt x="-961" y="13200"/>
                          <a:pt x="2883" y="17115"/>
                        </a:cubicBezTo>
                        <a:cubicBezTo>
                          <a:pt x="3474" y="17717"/>
                          <a:pt x="4121" y="18225"/>
                          <a:pt x="4808" y="18642"/>
                        </a:cubicBezTo>
                        <a:cubicBezTo>
                          <a:pt x="4885" y="18689"/>
                          <a:pt x="4964" y="18734"/>
                          <a:pt x="5043" y="18779"/>
                        </a:cubicBezTo>
                        <a:lnTo>
                          <a:pt x="9905" y="21600"/>
                        </a:lnTo>
                        <a:lnTo>
                          <a:pt x="14459" y="18894"/>
                        </a:lnTo>
                        <a:cubicBezTo>
                          <a:pt x="15301" y="18434"/>
                          <a:pt x="16091" y="17841"/>
                          <a:pt x="16801" y="17115"/>
                        </a:cubicBezTo>
                        <a:cubicBezTo>
                          <a:pt x="20634" y="13192"/>
                          <a:pt x="20639" y="6851"/>
                          <a:pt x="16801" y="2937"/>
                        </a:cubicBezTo>
                        <a:cubicBezTo>
                          <a:pt x="14880" y="979"/>
                          <a:pt x="12360" y="0"/>
                          <a:pt x="9842" y="0"/>
                        </a:cubicBezTo>
                        <a:close/>
                      </a:path>
                    </a:pathLst>
                  </a:custGeom>
                  <a:solidFill>
                    <a:srgbClr val="F9E0E3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301" name="Shape"/>
                  <p:cNvSpPr/>
                  <p:nvPr/>
                </p:nvSpPr>
                <p:spPr>
                  <a:xfrm rot="14434673">
                    <a:off x="2273" y="5394"/>
                    <a:ext cx="1763" cy="19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8" h="21600" extrusionOk="0">
                        <a:moveTo>
                          <a:pt x="9842" y="0"/>
                        </a:moveTo>
                        <a:cubicBezTo>
                          <a:pt x="7323" y="1"/>
                          <a:pt x="4804" y="980"/>
                          <a:pt x="2883" y="2937"/>
                        </a:cubicBezTo>
                        <a:cubicBezTo>
                          <a:pt x="-961" y="6852"/>
                          <a:pt x="-961" y="13200"/>
                          <a:pt x="2883" y="17115"/>
                        </a:cubicBezTo>
                        <a:cubicBezTo>
                          <a:pt x="3474" y="17717"/>
                          <a:pt x="4121" y="18225"/>
                          <a:pt x="4808" y="18642"/>
                        </a:cubicBezTo>
                        <a:cubicBezTo>
                          <a:pt x="4885" y="18689"/>
                          <a:pt x="4964" y="18734"/>
                          <a:pt x="5043" y="18779"/>
                        </a:cubicBezTo>
                        <a:lnTo>
                          <a:pt x="9905" y="21600"/>
                        </a:lnTo>
                        <a:lnTo>
                          <a:pt x="14459" y="18894"/>
                        </a:lnTo>
                        <a:cubicBezTo>
                          <a:pt x="15301" y="18434"/>
                          <a:pt x="16091" y="17841"/>
                          <a:pt x="16801" y="17115"/>
                        </a:cubicBezTo>
                        <a:cubicBezTo>
                          <a:pt x="20634" y="13192"/>
                          <a:pt x="20639" y="6851"/>
                          <a:pt x="16801" y="2937"/>
                        </a:cubicBezTo>
                        <a:cubicBezTo>
                          <a:pt x="14880" y="979"/>
                          <a:pt x="12360" y="0"/>
                          <a:pt x="9842" y="0"/>
                        </a:cubicBezTo>
                        <a:close/>
                      </a:path>
                    </a:pathLst>
                  </a:custGeom>
                  <a:solidFill>
                    <a:srgbClr val="F9E0E3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</p:grpSp>
            <p:sp>
              <p:nvSpPr>
                <p:cNvPr id="23" name="椭圆 22"/>
                <p:cNvSpPr/>
                <p:nvPr/>
              </p:nvSpPr>
              <p:spPr>
                <a:xfrm>
                  <a:off x="3433" y="5245"/>
                  <a:ext cx="1083" cy="10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C9B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4024" y="4057"/>
                <a:ext cx="2433" cy="2338"/>
                <a:chOff x="13523" y="4078"/>
                <a:chExt cx="3432" cy="3298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3523" y="4078"/>
                  <a:ext cx="3432" cy="3298"/>
                  <a:chOff x="13523" y="4078"/>
                  <a:chExt cx="3432" cy="3298"/>
                </a:xfrm>
              </p:grpSpPr>
              <p:sp>
                <p:nvSpPr>
                  <p:cNvPr id="302" name="Shape"/>
                  <p:cNvSpPr/>
                  <p:nvPr/>
                </p:nvSpPr>
                <p:spPr>
                  <a:xfrm>
                    <a:off x="13523" y="4844"/>
                    <a:ext cx="1695" cy="12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21" h="20927" extrusionOk="0">
                        <a:moveTo>
                          <a:pt x="7974" y="0"/>
                        </a:moveTo>
                        <a:cubicBezTo>
                          <a:pt x="5933" y="0"/>
                          <a:pt x="3892" y="1022"/>
                          <a:pt x="2335" y="3066"/>
                        </a:cubicBezTo>
                        <a:cubicBezTo>
                          <a:pt x="-779" y="7154"/>
                          <a:pt x="-779" y="13782"/>
                          <a:pt x="2335" y="17870"/>
                        </a:cubicBezTo>
                        <a:cubicBezTo>
                          <a:pt x="4543" y="20768"/>
                          <a:pt x="7719" y="21600"/>
                          <a:pt x="10493" y="20390"/>
                        </a:cubicBezTo>
                        <a:lnTo>
                          <a:pt x="20821" y="15987"/>
                        </a:lnTo>
                        <a:lnTo>
                          <a:pt x="14667" y="4781"/>
                        </a:lnTo>
                        <a:cubicBezTo>
                          <a:pt x="14367" y="4175"/>
                          <a:pt x="14017" y="3598"/>
                          <a:pt x="13612" y="3066"/>
                        </a:cubicBezTo>
                        <a:cubicBezTo>
                          <a:pt x="12055" y="1022"/>
                          <a:pt x="10014" y="0"/>
                          <a:pt x="7974" y="0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303" name="Shape"/>
                  <p:cNvSpPr/>
                  <p:nvPr/>
                </p:nvSpPr>
                <p:spPr>
                  <a:xfrm rot="4324301">
                    <a:off x="14437" y="4276"/>
                    <a:ext cx="1695" cy="12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21" h="20927" extrusionOk="0">
                        <a:moveTo>
                          <a:pt x="7974" y="0"/>
                        </a:moveTo>
                        <a:cubicBezTo>
                          <a:pt x="5933" y="0"/>
                          <a:pt x="3892" y="1022"/>
                          <a:pt x="2335" y="3066"/>
                        </a:cubicBezTo>
                        <a:cubicBezTo>
                          <a:pt x="-779" y="7154"/>
                          <a:pt x="-779" y="13782"/>
                          <a:pt x="2335" y="17870"/>
                        </a:cubicBezTo>
                        <a:cubicBezTo>
                          <a:pt x="4543" y="20768"/>
                          <a:pt x="7719" y="21600"/>
                          <a:pt x="10493" y="20390"/>
                        </a:cubicBezTo>
                        <a:lnTo>
                          <a:pt x="20821" y="15987"/>
                        </a:lnTo>
                        <a:lnTo>
                          <a:pt x="14667" y="4781"/>
                        </a:lnTo>
                        <a:cubicBezTo>
                          <a:pt x="14367" y="4175"/>
                          <a:pt x="14017" y="3598"/>
                          <a:pt x="13612" y="3066"/>
                        </a:cubicBezTo>
                        <a:cubicBezTo>
                          <a:pt x="12055" y="1022"/>
                          <a:pt x="10014" y="0"/>
                          <a:pt x="7974" y="0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304" name="Shape"/>
                  <p:cNvSpPr/>
                  <p:nvPr/>
                </p:nvSpPr>
                <p:spPr>
                  <a:xfrm rot="8641225">
                    <a:off x="15261" y="4968"/>
                    <a:ext cx="1695" cy="12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21" h="20927" extrusionOk="0">
                        <a:moveTo>
                          <a:pt x="7974" y="0"/>
                        </a:moveTo>
                        <a:cubicBezTo>
                          <a:pt x="5933" y="0"/>
                          <a:pt x="3892" y="1022"/>
                          <a:pt x="2335" y="3066"/>
                        </a:cubicBezTo>
                        <a:cubicBezTo>
                          <a:pt x="-779" y="7154"/>
                          <a:pt x="-779" y="13782"/>
                          <a:pt x="2335" y="17870"/>
                        </a:cubicBezTo>
                        <a:cubicBezTo>
                          <a:pt x="4543" y="20768"/>
                          <a:pt x="7719" y="21600"/>
                          <a:pt x="10493" y="20390"/>
                        </a:cubicBezTo>
                        <a:lnTo>
                          <a:pt x="20821" y="15987"/>
                        </a:lnTo>
                        <a:lnTo>
                          <a:pt x="14667" y="4781"/>
                        </a:lnTo>
                        <a:cubicBezTo>
                          <a:pt x="14367" y="4175"/>
                          <a:pt x="14017" y="3598"/>
                          <a:pt x="13612" y="3066"/>
                        </a:cubicBezTo>
                        <a:cubicBezTo>
                          <a:pt x="12055" y="1022"/>
                          <a:pt x="10014" y="0"/>
                          <a:pt x="7974" y="0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305" name="Shape"/>
                  <p:cNvSpPr/>
                  <p:nvPr/>
                </p:nvSpPr>
                <p:spPr>
                  <a:xfrm rot="12977758">
                    <a:off x="14855" y="5966"/>
                    <a:ext cx="1695" cy="12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21" h="20927" extrusionOk="0">
                        <a:moveTo>
                          <a:pt x="7974" y="0"/>
                        </a:moveTo>
                        <a:cubicBezTo>
                          <a:pt x="5933" y="0"/>
                          <a:pt x="3892" y="1022"/>
                          <a:pt x="2335" y="3066"/>
                        </a:cubicBezTo>
                        <a:cubicBezTo>
                          <a:pt x="-779" y="7154"/>
                          <a:pt x="-779" y="13782"/>
                          <a:pt x="2335" y="17870"/>
                        </a:cubicBezTo>
                        <a:cubicBezTo>
                          <a:pt x="4543" y="20768"/>
                          <a:pt x="7719" y="21600"/>
                          <a:pt x="10493" y="20390"/>
                        </a:cubicBezTo>
                        <a:lnTo>
                          <a:pt x="20821" y="15987"/>
                        </a:lnTo>
                        <a:lnTo>
                          <a:pt x="14667" y="4781"/>
                        </a:lnTo>
                        <a:cubicBezTo>
                          <a:pt x="14367" y="4175"/>
                          <a:pt x="14017" y="3598"/>
                          <a:pt x="13612" y="3066"/>
                        </a:cubicBezTo>
                        <a:cubicBezTo>
                          <a:pt x="12055" y="1022"/>
                          <a:pt x="10014" y="0"/>
                          <a:pt x="7974" y="0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306" name="Shape"/>
                  <p:cNvSpPr/>
                  <p:nvPr/>
                </p:nvSpPr>
                <p:spPr>
                  <a:xfrm rot="17303145">
                    <a:off x="13785" y="5880"/>
                    <a:ext cx="1695" cy="12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21" h="20927" extrusionOk="0">
                        <a:moveTo>
                          <a:pt x="7974" y="0"/>
                        </a:moveTo>
                        <a:cubicBezTo>
                          <a:pt x="5933" y="0"/>
                          <a:pt x="3892" y="1022"/>
                          <a:pt x="2335" y="3066"/>
                        </a:cubicBezTo>
                        <a:cubicBezTo>
                          <a:pt x="-779" y="7154"/>
                          <a:pt x="-779" y="13782"/>
                          <a:pt x="2335" y="17870"/>
                        </a:cubicBezTo>
                        <a:cubicBezTo>
                          <a:pt x="4543" y="20768"/>
                          <a:pt x="7719" y="21600"/>
                          <a:pt x="10493" y="20390"/>
                        </a:cubicBezTo>
                        <a:lnTo>
                          <a:pt x="20821" y="15987"/>
                        </a:lnTo>
                        <a:lnTo>
                          <a:pt x="14667" y="4781"/>
                        </a:lnTo>
                        <a:cubicBezTo>
                          <a:pt x="14367" y="4175"/>
                          <a:pt x="14017" y="3598"/>
                          <a:pt x="13612" y="3066"/>
                        </a:cubicBezTo>
                        <a:cubicBezTo>
                          <a:pt x="12055" y="1022"/>
                          <a:pt x="10014" y="0"/>
                          <a:pt x="7974" y="0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</p:grpSp>
            <p:sp>
              <p:nvSpPr>
                <p:cNvPr id="24" name="椭圆 23"/>
                <p:cNvSpPr/>
                <p:nvPr/>
              </p:nvSpPr>
              <p:spPr>
                <a:xfrm>
                  <a:off x="14743" y="5245"/>
                  <a:ext cx="1083" cy="10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b="1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8682" y="4106"/>
                <a:ext cx="2316" cy="2320"/>
                <a:chOff x="8025" y="4137"/>
                <a:chExt cx="3268" cy="3274"/>
              </a:xfrm>
            </p:grpSpPr>
            <p:grpSp>
              <p:nvGrpSpPr>
                <p:cNvPr id="21" name="组合 20"/>
                <p:cNvGrpSpPr/>
                <p:nvPr/>
              </p:nvGrpSpPr>
              <p:grpSpPr>
                <a:xfrm>
                  <a:off x="8025" y="4137"/>
                  <a:ext cx="3269" cy="3274"/>
                  <a:chOff x="8025" y="4137"/>
                  <a:chExt cx="3269" cy="3274"/>
                </a:xfrm>
              </p:grpSpPr>
              <p:sp>
                <p:nvSpPr>
                  <p:cNvPr id="295" name="Shape"/>
                  <p:cNvSpPr/>
                  <p:nvPr/>
                </p:nvSpPr>
                <p:spPr>
                  <a:xfrm>
                    <a:off x="8025" y="4137"/>
                    <a:ext cx="1640" cy="1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95" h="21600" extrusionOk="0">
                        <a:moveTo>
                          <a:pt x="10297" y="0"/>
                        </a:moveTo>
                        <a:cubicBezTo>
                          <a:pt x="7662" y="0"/>
                          <a:pt x="5027" y="1055"/>
                          <a:pt x="3016" y="3164"/>
                        </a:cubicBezTo>
                        <a:cubicBezTo>
                          <a:pt x="-1005" y="7381"/>
                          <a:pt x="-1005" y="14219"/>
                          <a:pt x="3016" y="18436"/>
                        </a:cubicBezTo>
                        <a:cubicBezTo>
                          <a:pt x="5009" y="20526"/>
                          <a:pt x="7616" y="21578"/>
                          <a:pt x="10228" y="21597"/>
                        </a:cubicBezTo>
                        <a:lnTo>
                          <a:pt x="20595" y="21600"/>
                        </a:lnTo>
                        <a:lnTo>
                          <a:pt x="20580" y="10464"/>
                        </a:lnTo>
                        <a:cubicBezTo>
                          <a:pt x="20502" y="7813"/>
                          <a:pt x="19507" y="5187"/>
                          <a:pt x="17578" y="3164"/>
                        </a:cubicBezTo>
                        <a:cubicBezTo>
                          <a:pt x="15568" y="1055"/>
                          <a:pt x="12933" y="0"/>
                          <a:pt x="10297" y="0"/>
                        </a:cubicBezTo>
                        <a:close/>
                      </a:path>
                    </a:pathLst>
                  </a:custGeom>
                  <a:solidFill>
                    <a:srgbClr val="DAEDEB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296" name="Shape"/>
                  <p:cNvSpPr/>
                  <p:nvPr/>
                </p:nvSpPr>
                <p:spPr>
                  <a:xfrm>
                    <a:off x="9654" y="4137"/>
                    <a:ext cx="1640" cy="1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95" h="21600" extrusionOk="0">
                        <a:moveTo>
                          <a:pt x="10298" y="0"/>
                        </a:moveTo>
                        <a:cubicBezTo>
                          <a:pt x="12933" y="0"/>
                          <a:pt x="15568" y="1055"/>
                          <a:pt x="17579" y="3164"/>
                        </a:cubicBezTo>
                        <a:cubicBezTo>
                          <a:pt x="21600" y="7381"/>
                          <a:pt x="21600" y="14219"/>
                          <a:pt x="17579" y="18436"/>
                        </a:cubicBezTo>
                        <a:cubicBezTo>
                          <a:pt x="15586" y="20526"/>
                          <a:pt x="12979" y="21578"/>
                          <a:pt x="10367" y="21597"/>
                        </a:cubicBezTo>
                        <a:lnTo>
                          <a:pt x="0" y="21600"/>
                        </a:lnTo>
                        <a:lnTo>
                          <a:pt x="15" y="10464"/>
                        </a:lnTo>
                        <a:cubicBezTo>
                          <a:pt x="93" y="7813"/>
                          <a:pt x="1088" y="5187"/>
                          <a:pt x="3017" y="3164"/>
                        </a:cubicBezTo>
                        <a:cubicBezTo>
                          <a:pt x="5027" y="1055"/>
                          <a:pt x="7662" y="0"/>
                          <a:pt x="10298" y="0"/>
                        </a:cubicBezTo>
                        <a:close/>
                      </a:path>
                    </a:pathLst>
                  </a:custGeom>
                  <a:solidFill>
                    <a:srgbClr val="DAEDEB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297" name="Shape"/>
                  <p:cNvSpPr/>
                  <p:nvPr/>
                </p:nvSpPr>
                <p:spPr>
                  <a:xfrm rot="10800000">
                    <a:off x="8025" y="5771"/>
                    <a:ext cx="1640" cy="1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95" h="21600" extrusionOk="0">
                        <a:moveTo>
                          <a:pt x="10298" y="0"/>
                        </a:moveTo>
                        <a:cubicBezTo>
                          <a:pt x="12933" y="0"/>
                          <a:pt x="15568" y="1055"/>
                          <a:pt x="17579" y="3164"/>
                        </a:cubicBezTo>
                        <a:cubicBezTo>
                          <a:pt x="21600" y="7381"/>
                          <a:pt x="21600" y="14219"/>
                          <a:pt x="17579" y="18436"/>
                        </a:cubicBezTo>
                        <a:cubicBezTo>
                          <a:pt x="15586" y="20526"/>
                          <a:pt x="12979" y="21578"/>
                          <a:pt x="10367" y="21597"/>
                        </a:cubicBezTo>
                        <a:lnTo>
                          <a:pt x="0" y="21600"/>
                        </a:lnTo>
                        <a:lnTo>
                          <a:pt x="15" y="10464"/>
                        </a:lnTo>
                        <a:cubicBezTo>
                          <a:pt x="93" y="7813"/>
                          <a:pt x="1088" y="5187"/>
                          <a:pt x="3017" y="3164"/>
                        </a:cubicBezTo>
                        <a:cubicBezTo>
                          <a:pt x="5027" y="1055"/>
                          <a:pt x="7662" y="0"/>
                          <a:pt x="10298" y="0"/>
                        </a:cubicBezTo>
                        <a:close/>
                      </a:path>
                    </a:pathLst>
                  </a:custGeom>
                  <a:solidFill>
                    <a:srgbClr val="DAEDEB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  <p:sp>
                <p:nvSpPr>
                  <p:cNvPr id="298" name="Shape"/>
                  <p:cNvSpPr/>
                  <p:nvPr/>
                </p:nvSpPr>
                <p:spPr>
                  <a:xfrm rot="10800000">
                    <a:off x="9654" y="5771"/>
                    <a:ext cx="1640" cy="1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95" h="21600" extrusionOk="0">
                        <a:moveTo>
                          <a:pt x="10297" y="0"/>
                        </a:moveTo>
                        <a:cubicBezTo>
                          <a:pt x="7662" y="0"/>
                          <a:pt x="5027" y="1055"/>
                          <a:pt x="3016" y="3164"/>
                        </a:cubicBezTo>
                        <a:cubicBezTo>
                          <a:pt x="-1005" y="7381"/>
                          <a:pt x="-1005" y="14219"/>
                          <a:pt x="3016" y="18436"/>
                        </a:cubicBezTo>
                        <a:cubicBezTo>
                          <a:pt x="5009" y="20526"/>
                          <a:pt x="7616" y="21578"/>
                          <a:pt x="10228" y="21597"/>
                        </a:cubicBezTo>
                        <a:lnTo>
                          <a:pt x="20595" y="21600"/>
                        </a:lnTo>
                        <a:lnTo>
                          <a:pt x="20580" y="10464"/>
                        </a:lnTo>
                        <a:cubicBezTo>
                          <a:pt x="20502" y="7813"/>
                          <a:pt x="19507" y="5187"/>
                          <a:pt x="17578" y="3164"/>
                        </a:cubicBezTo>
                        <a:cubicBezTo>
                          <a:pt x="15568" y="1055"/>
                          <a:pt x="12933" y="0"/>
                          <a:pt x="10297" y="0"/>
                        </a:cubicBezTo>
                        <a:close/>
                      </a:path>
                    </a:pathLst>
                  </a:custGeom>
                  <a:solidFill>
                    <a:srgbClr val="DAEDEB"/>
                  </a:solidFill>
                  <a:ln w="25400">
                    <a:miter lim="400000"/>
                  </a:ln>
                </p:spPr>
                <p:txBody>
                  <a:bodyPr tIns="91439" bIns="91439" anchor="ctr"/>
                  <a:lstStyle/>
                  <a:p/>
                </p:txBody>
              </p:sp>
            </p:grpSp>
            <p:sp>
              <p:nvSpPr>
                <p:cNvPr id="25" name="椭圆 24"/>
                <p:cNvSpPr/>
                <p:nvPr/>
              </p:nvSpPr>
              <p:spPr>
                <a:xfrm>
                  <a:off x="9059" y="5245"/>
                  <a:ext cx="1083" cy="10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1" name="文本框 30"/>
            <p:cNvSpPr txBox="1"/>
            <p:nvPr/>
          </p:nvSpPr>
          <p:spPr>
            <a:xfrm>
              <a:off x="969" y="6878"/>
              <a:ext cx="6342" cy="2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冯晓霞教授在解读《指南》时提到：“体验”是一种非常重要的学习方式，特别是情感态度类的学习。</a:t>
              </a:r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130" y="6878"/>
              <a:ext cx="5718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</a:t>
              </a:r>
              <a:r>
                <a: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结合我园户外空间环境特点，创设了交通角色体验区，形成良好的情感态度，发展人际交往和语言表达能力。</a:t>
              </a:r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433" y="6878"/>
              <a:ext cx="5455" cy="2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在《指南》的社会领域中提出：“创造交往的机会，让幼儿体会交往的乐趣”。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2717800" y="667385"/>
            <a:ext cx="5165725" cy="5314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角色体验区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9" name="图片 38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330" y="371475"/>
            <a:ext cx="2056765" cy="873760"/>
          </a:xfrm>
          <a:prstGeom prst="rect">
            <a:avLst/>
          </a:prstGeom>
        </p:spPr>
      </p:pic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2" name="文本框 1" descr="7b0a2020202022776f7264617274223a20227b5c2269645c223a32353030313934382c5c227469645c223a5c225c227d220a7d0a"/>
          <p:cNvSpPr txBox="1"/>
          <p:nvPr>
            <p:custDataLst>
              <p:tags r:id="rId4"/>
            </p:custDataLst>
          </p:nvPr>
        </p:nvSpPr>
        <p:spPr>
          <a:xfrm>
            <a:off x="805815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2" grpId="2"/>
      <p:bldP spid="2" grpId="3"/>
      <p:bldP spid="2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0" y="-635"/>
            <a:ext cx="12191365" cy="6858635"/>
            <a:chOff x="0" y="-1"/>
            <a:chExt cx="19199" cy="10801"/>
          </a:xfrm>
        </p:grpSpPr>
        <p:pic>
          <p:nvPicPr>
            <p:cNvPr id="3" name="图片 2" descr="p0189_m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350" y="-1350"/>
              <a:ext cx="10800" cy="13500"/>
            </a:xfrm>
            <a:prstGeom prst="rect">
              <a:avLst/>
            </a:prstGeom>
          </p:spPr>
        </p:pic>
        <p:pic>
          <p:nvPicPr>
            <p:cNvPr id="6" name="图片 5" descr="p0189_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0949" y="2549"/>
              <a:ext cx="10800" cy="5701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4293235" y="928370"/>
            <a:ext cx="3605530" cy="3660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33862eb8465e874e0fbfc1f1e974a0f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55" y="518795"/>
            <a:ext cx="4479290" cy="4479290"/>
          </a:xfrm>
          <a:prstGeom prst="rect">
            <a:avLst/>
          </a:prstGeom>
        </p:spPr>
      </p:pic>
      <p:pic>
        <p:nvPicPr>
          <p:cNvPr id="7" name="图片 6" descr="kisspng-watercolor-painting-ribbon-banner-drawing-with-acquisition-5a70019838eae1.7667880315172898802331"/>
          <p:cNvPicPr>
            <a:picLocks noChangeAspect="1"/>
          </p:cNvPicPr>
          <p:nvPr/>
        </p:nvPicPr>
        <p:blipFill>
          <a:blip r:embed="rId4"/>
          <a:srcRect l="-2688"/>
          <a:stretch>
            <a:fillRect/>
          </a:stretch>
        </p:blipFill>
        <p:spPr>
          <a:xfrm>
            <a:off x="3321050" y="3521710"/>
            <a:ext cx="5847080" cy="2222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18175" y="1651000"/>
            <a:ext cx="755650" cy="2214880"/>
          </a:xfrm>
          <a:prstGeom prst="rect">
            <a:avLst/>
          </a:prstGeom>
          <a:noFill/>
          <a:ln>
            <a:noFill/>
          </a:ln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en-US" altLang="zh-CN" sz="13800">
                <a:solidFill>
                  <a:srgbClr val="658E8D"/>
                </a:solidFill>
              </a:rPr>
              <a:t>4</a:t>
            </a:r>
            <a:endParaRPr lang="en-US" altLang="zh-CN" sz="13800">
              <a:solidFill>
                <a:srgbClr val="658E8D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6775" y="4140200"/>
            <a:ext cx="3136265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课例分享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8" name="文本框 7" descr="7b0a2020202022776f7264617274223a20227b5c2269645c223a32353030313934382c5c227469645c223a5c225c227d220a7d0a"/>
          <p:cNvSpPr txBox="1"/>
          <p:nvPr>
            <p:custDataLst>
              <p:tags r:id="rId7"/>
            </p:custDataLst>
          </p:nvPr>
        </p:nvSpPr>
        <p:spPr>
          <a:xfrm>
            <a:off x="805815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1" animBg="1"/>
      <p:bldP spid="9" grpId="1" animBg="1"/>
      <p:bldP spid="11" grpId="1" animBg="1"/>
      <p:bldP spid="8" grpId="0"/>
      <p:bldP spid="8" grpId="1"/>
      <p:bldP spid="8" grpId="2"/>
      <p:bldP spid="8" grpId="3"/>
      <p:bldP spid="8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0" y="2990215"/>
            <a:ext cx="12191365" cy="3867785"/>
          </a:xfrm>
          <a:prstGeom prst="rect">
            <a:avLst/>
          </a:prstGeom>
          <a:solidFill>
            <a:srgbClr val="EBF6F5">
              <a:alpha val="83000"/>
            </a:srgbClr>
          </a:solidFill>
          <a:ln w="3810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>
          <a:xfrm>
            <a:off x="0" y="2990215"/>
            <a:ext cx="12176760" cy="0"/>
          </a:xfrm>
          <a:prstGeom prst="line">
            <a:avLst/>
          </a:prstGeom>
          <a:ln w="38100" cmpd="sng">
            <a:solidFill>
              <a:srgbClr val="92B1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90550" y="3954780"/>
            <a:ext cx="2094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经验回顾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05530" y="3954780"/>
            <a:ext cx="2094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巩固新知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11620" y="3955415"/>
            <a:ext cx="2094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区域游戏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52940" y="3955415"/>
            <a:ext cx="2094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50000"/>
              </a:lnSpc>
            </a:pP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sym typeface="+mn-ea"/>
              </a:rPr>
              <a:t>            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活动小结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28365" y="727710"/>
            <a:ext cx="629158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大班区域活动《交通安全伴我行》</a:t>
            </a:r>
            <a:endParaRPr lang="zh-CN" altLang="en-US" sz="3200">
              <a:solidFill>
                <a:srgbClr val="658E8D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" name="图片 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9699625" y="371475"/>
            <a:ext cx="2056765" cy="873760"/>
          </a:xfrm>
          <a:prstGeom prst="rect">
            <a:avLst/>
          </a:prstGeom>
        </p:spPr>
      </p:pic>
      <p:pic>
        <p:nvPicPr>
          <p:cNvPr id="3" name="图片 2" descr="方洞幼儿园新园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6" name="文本框 5" descr="7b0a2020202022776f7264617274223a20227b5c2269645c223a32353030313934382c5c227469645c223a5c225c227d220a7d0a"/>
          <p:cNvSpPr txBox="1"/>
          <p:nvPr>
            <p:custDataLst>
              <p:tags r:id="rId4"/>
            </p:custDataLst>
          </p:nvPr>
        </p:nvSpPr>
        <p:spPr>
          <a:xfrm>
            <a:off x="756285" y="631825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  <p:pic>
        <p:nvPicPr>
          <p:cNvPr id="8" name="图片 7" descr="kisspng-shabby-chic-beach-rose-pink-plaid-rose-5aa674ef651a68.34153618152085835141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756285" y="2227580"/>
            <a:ext cx="1721320" cy="1728000"/>
          </a:xfrm>
          <a:prstGeom prst="rect">
            <a:avLst/>
          </a:prstGeom>
        </p:spPr>
      </p:pic>
      <p:pic>
        <p:nvPicPr>
          <p:cNvPr id="12" name="图片 11" descr="kisspng-shabby-chic-beach-rose-pink-plaid-rose-5aa674ef651a68.341536181520858351414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3750310" y="2092960"/>
            <a:ext cx="1804478" cy="1728000"/>
          </a:xfrm>
          <a:prstGeom prst="rect">
            <a:avLst/>
          </a:prstGeom>
        </p:spPr>
      </p:pic>
      <p:pic>
        <p:nvPicPr>
          <p:cNvPr id="16" name="图片 15" descr="kisspng-shabby-chic-beach-rose-pink-plaid-rose-5aa674ef651a68.341536181520858351414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6805295" y="2120900"/>
            <a:ext cx="1707515" cy="1726565"/>
          </a:xfrm>
          <a:prstGeom prst="rect">
            <a:avLst/>
          </a:prstGeom>
        </p:spPr>
      </p:pic>
      <p:pic>
        <p:nvPicPr>
          <p:cNvPr id="18" name="图片 17" descr="kisspng-shabby-chic-beach-rose-pink-plaid-rose-5aa674ef651a68.341536181520858351414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9763125" y="2148840"/>
            <a:ext cx="1701800" cy="180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9" grpId="1" animBg="1"/>
      <p:bldP spid="19" grpId="1"/>
      <p:bldP spid="4" grpId="1"/>
      <p:bldP spid="5" grpId="1"/>
      <p:bldP spid="7" grpId="1"/>
      <p:bldP spid="6" grpId="0"/>
      <p:bldP spid="6" grpId="1"/>
      <p:bldP spid="6" grpId="2"/>
      <p:bldP spid="6" grpId="3"/>
      <p:bldP spid="6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4307840" y="572770"/>
            <a:ext cx="357632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经验回顾</a:t>
            </a:r>
            <a:endParaRPr lang="zh-CN" altLang="en-US" sz="3200">
              <a:solidFill>
                <a:srgbClr val="658E8D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330" y="371475"/>
            <a:ext cx="2056765" cy="873760"/>
          </a:xfrm>
          <a:prstGeom prst="rect">
            <a:avLst/>
          </a:prstGeom>
        </p:spPr>
      </p:pic>
      <p:pic>
        <p:nvPicPr>
          <p:cNvPr id="109" name="图片 11" descr="微信数据分析思维导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63775" y="1522095"/>
            <a:ext cx="8032750" cy="43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2" name="文本框 1" descr="7b0a2020202022776f7264617274223a20227b5c2269645c223a32353030313934382c5c227469645c223a5c225c227d220a7d0a"/>
          <p:cNvSpPr txBox="1"/>
          <p:nvPr>
            <p:custDataLst>
              <p:tags r:id="rId6"/>
            </p:custDataLst>
          </p:nvPr>
        </p:nvSpPr>
        <p:spPr>
          <a:xfrm>
            <a:off x="8470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2" grpId="2"/>
      <p:bldP spid="2" grpId="3"/>
      <p:bldP spid="2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0" y="-635"/>
            <a:ext cx="12191365" cy="6858635"/>
            <a:chOff x="0" y="-1"/>
            <a:chExt cx="19199" cy="10801"/>
          </a:xfrm>
        </p:grpSpPr>
        <p:pic>
          <p:nvPicPr>
            <p:cNvPr id="3" name="图片 2" descr="p0189_m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350" y="-1350"/>
              <a:ext cx="10800" cy="13500"/>
            </a:xfrm>
            <a:prstGeom prst="rect">
              <a:avLst/>
            </a:prstGeom>
          </p:spPr>
        </p:pic>
        <p:pic>
          <p:nvPicPr>
            <p:cNvPr id="6" name="图片 5" descr="p0189_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0949" y="2549"/>
              <a:ext cx="10800" cy="5701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974725" y="1054735"/>
            <a:ext cx="10414000" cy="518287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658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5a293dcfbafd34.473228601512652239765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10145" y="3377565"/>
            <a:ext cx="4681855" cy="3480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43725" y="1936115"/>
            <a:ext cx="911860" cy="21228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chemeClr val="tx1"/>
                </a:solidFill>
                <a:latin typeface="站酷文艺体" panose="02000603000000000000" charset="-122"/>
                <a:ea typeface="站酷文艺体" panose="02000603000000000000" charset="-122"/>
              </a:rPr>
              <a:t>目录</a:t>
            </a:r>
            <a:endParaRPr lang="zh-CN" altLang="en-US" sz="6600">
              <a:solidFill>
                <a:schemeClr val="tx1"/>
              </a:solidFill>
              <a:latin typeface="站酷文艺体" panose="02000603000000000000" charset="-122"/>
              <a:ea typeface="站酷文艺体" panose="02000603000000000000" charset="-122"/>
            </a:endParaRPr>
          </a:p>
        </p:txBody>
      </p:sp>
      <p:sp>
        <p:nvSpPr>
          <p:cNvPr id="20" name="心形 19"/>
          <p:cNvSpPr/>
          <p:nvPr/>
        </p:nvSpPr>
        <p:spPr>
          <a:xfrm>
            <a:off x="2494280" y="1866265"/>
            <a:ext cx="540000" cy="540000"/>
          </a:xfrm>
          <a:prstGeom prst="heart">
            <a:avLst/>
          </a:prstGeom>
          <a:solidFill>
            <a:srgbClr val="DAEDEB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ctr"/>
            <a:r>
              <a:rPr lang="en-US" altLang="zh-CN" sz="2800">
                <a:solidFill>
                  <a:srgbClr val="658E8D"/>
                </a:solidFill>
              </a:rPr>
              <a:t>1</a:t>
            </a:r>
            <a:endParaRPr lang="en-US" altLang="zh-CN" sz="2800">
              <a:solidFill>
                <a:srgbClr val="658E8D"/>
              </a:solidFill>
            </a:endParaRPr>
          </a:p>
        </p:txBody>
      </p:sp>
      <p:sp>
        <p:nvSpPr>
          <p:cNvPr id="21" name="心形 20"/>
          <p:cNvSpPr/>
          <p:nvPr/>
        </p:nvSpPr>
        <p:spPr>
          <a:xfrm>
            <a:off x="2495550" y="3596005"/>
            <a:ext cx="540000" cy="540000"/>
          </a:xfrm>
          <a:prstGeom prst="heart">
            <a:avLst/>
          </a:prstGeom>
          <a:solidFill>
            <a:srgbClr val="DAEDEB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ctr"/>
            <a:r>
              <a:rPr lang="en-US" altLang="zh-CN" sz="2800">
                <a:solidFill>
                  <a:srgbClr val="658E8D"/>
                </a:solidFill>
              </a:rPr>
              <a:t>3</a:t>
            </a:r>
            <a:endParaRPr lang="en-US" altLang="zh-CN" sz="2800">
              <a:solidFill>
                <a:srgbClr val="658E8D"/>
              </a:solidFill>
            </a:endParaRPr>
          </a:p>
        </p:txBody>
      </p:sp>
      <p:sp>
        <p:nvSpPr>
          <p:cNvPr id="22" name="心形 21"/>
          <p:cNvSpPr/>
          <p:nvPr/>
        </p:nvSpPr>
        <p:spPr>
          <a:xfrm>
            <a:off x="2494915" y="2731135"/>
            <a:ext cx="540000" cy="540000"/>
          </a:xfrm>
          <a:prstGeom prst="heart">
            <a:avLst/>
          </a:prstGeom>
          <a:solidFill>
            <a:srgbClr val="FDF0F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ctr"/>
            <a:r>
              <a:rPr lang="en-US" altLang="zh-CN" sz="2800">
                <a:solidFill>
                  <a:srgbClr val="CE7494"/>
                </a:solidFill>
              </a:rPr>
              <a:t>2</a:t>
            </a:r>
            <a:endParaRPr lang="en-US" altLang="zh-CN" sz="2800">
              <a:solidFill>
                <a:srgbClr val="CE7494"/>
              </a:solidFill>
            </a:endParaRPr>
          </a:p>
        </p:txBody>
      </p:sp>
      <p:sp>
        <p:nvSpPr>
          <p:cNvPr id="23" name="心形 22"/>
          <p:cNvSpPr/>
          <p:nvPr/>
        </p:nvSpPr>
        <p:spPr>
          <a:xfrm>
            <a:off x="2496185" y="4460875"/>
            <a:ext cx="540000" cy="540000"/>
          </a:xfrm>
          <a:prstGeom prst="heart">
            <a:avLst/>
          </a:prstGeom>
          <a:solidFill>
            <a:srgbClr val="FDF0F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ctr"/>
            <a:r>
              <a:rPr lang="en-US" altLang="zh-CN" sz="2800">
                <a:solidFill>
                  <a:srgbClr val="CE7494"/>
                </a:solidFill>
              </a:rPr>
              <a:t>4</a:t>
            </a:r>
            <a:endParaRPr lang="en-US" altLang="zh-CN" sz="2800">
              <a:solidFill>
                <a:srgbClr val="CE7494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28670" y="1866265"/>
            <a:ext cx="2651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</a:rPr>
              <a:t>区域活动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28035" y="3596005"/>
            <a:ext cx="2651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</a:rPr>
              <a:t>户外区域课题研究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28670" y="2731135"/>
            <a:ext cx="2651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</a:rPr>
              <a:t>园本课程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28670" y="4460875"/>
            <a:ext cx="2651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</a:rPr>
              <a:t>课例分享</a:t>
            </a:r>
            <a:endParaRPr lang="zh-CN" altLang="en-US" sz="2000">
              <a:solidFill>
                <a:schemeClr val="tx1"/>
              </a:solidFill>
            </a:endParaRPr>
          </a:p>
        </p:txBody>
      </p:sp>
      <p:pic>
        <p:nvPicPr>
          <p:cNvPr id="16" name="图片 15" descr="方洞幼儿园新园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8905" y="111760"/>
            <a:ext cx="942975" cy="942975"/>
          </a:xfrm>
          <a:prstGeom prst="rect">
            <a:avLst/>
          </a:prstGeom>
        </p:spPr>
      </p:pic>
      <p:sp>
        <p:nvSpPr>
          <p:cNvPr id="5" name="文本框 4" descr="7b0a2020202022776f7264617274223a20227b5c2269645c223a32353030313934382c5c227469645c223a5c225c227d220a7d0a"/>
          <p:cNvSpPr txBox="1"/>
          <p:nvPr>
            <p:custDataLst>
              <p:tags r:id="rId6"/>
            </p:custDataLst>
          </p:nvPr>
        </p:nvSpPr>
        <p:spPr>
          <a:xfrm>
            <a:off x="6819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1" animBg="1"/>
      <p:bldP spid="9" grpId="1" animBg="1"/>
      <p:bldP spid="20" grpId="1" animBg="1"/>
      <p:bldP spid="21" grpId="1" animBg="1"/>
      <p:bldP spid="22" grpId="1" animBg="1"/>
      <p:bldP spid="23" grpId="1" animBg="1"/>
      <p:bldP spid="24" grpId="1"/>
      <p:bldP spid="26" grpId="1"/>
      <p:bldP spid="28" grpId="1"/>
      <p:bldP spid="30" grpId="1"/>
      <p:bldP spid="5" grpId="0"/>
      <p:bldP spid="5" grpId="1"/>
      <p:bldP spid="5" grpId="2"/>
      <p:bldP spid="5" grpId="3"/>
      <p:bldP spid="5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4307840" y="572770"/>
            <a:ext cx="357632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巩固新知</a:t>
            </a:r>
            <a:endParaRPr lang="zh-CN" altLang="en-US" sz="3200">
              <a:solidFill>
                <a:srgbClr val="658E8D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330" y="371475"/>
            <a:ext cx="2056765" cy="8737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08405" y="1915795"/>
            <a:ext cx="1684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认识交通标志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77545" y="4853305"/>
            <a:ext cx="1600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学习交警手势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O1CN01Y1shOH2EA1Xs9YqgE_!!16063087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770" y="1389380"/>
            <a:ext cx="3961765" cy="2342515"/>
          </a:xfrm>
          <a:prstGeom prst="rect">
            <a:avLst/>
          </a:prstGeom>
        </p:spPr>
      </p:pic>
      <p:sp>
        <p:nvSpPr>
          <p:cNvPr id="6" name="圆角矩形 1"/>
          <p:cNvSpPr/>
          <p:nvPr>
            <p:custDataLst>
              <p:tags r:id="rId4"/>
            </p:custDataLst>
          </p:nvPr>
        </p:nvSpPr>
        <p:spPr>
          <a:xfrm>
            <a:off x="7328535" y="4126230"/>
            <a:ext cx="3686175" cy="242951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圆角矩形 2"/>
          <p:cNvSpPr/>
          <p:nvPr>
            <p:custDataLst>
              <p:tags r:id="rId6"/>
            </p:custDataLst>
          </p:nvPr>
        </p:nvSpPr>
        <p:spPr>
          <a:xfrm>
            <a:off x="2716530" y="4126230"/>
            <a:ext cx="3538855" cy="242951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圆角矩形 1"/>
          <p:cNvSpPr/>
          <p:nvPr>
            <p:custDataLst>
              <p:tags r:id="rId8"/>
            </p:custDataLst>
          </p:nvPr>
        </p:nvSpPr>
        <p:spPr>
          <a:xfrm>
            <a:off x="7883525" y="1390015"/>
            <a:ext cx="3561715" cy="225679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图片 8" descr="方洞幼儿园新园徽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10" name="文本框 9" descr="7b0a2020202022776f7264617274223a20227b5c2269645c223a32353030313934382c5c227469645c223a5c225c227d220a7d0a"/>
          <p:cNvSpPr txBox="1"/>
          <p:nvPr>
            <p:custDataLst>
              <p:tags r:id="rId12"/>
            </p:custDataLst>
          </p:nvPr>
        </p:nvSpPr>
        <p:spPr>
          <a:xfrm>
            <a:off x="8470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0" grpId="0"/>
      <p:bldP spid="10" grpId="1"/>
      <p:bldP spid="10" grpId="2"/>
      <p:bldP spid="10" grpId="3"/>
      <p:bldP spid="10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4342130" y="572770"/>
            <a:ext cx="357632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区域游戏体验</a:t>
            </a:r>
            <a:endParaRPr lang="zh-CN" altLang="en-US" sz="3200">
              <a:solidFill>
                <a:srgbClr val="658E8D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330" y="371475"/>
            <a:ext cx="2056765" cy="873760"/>
          </a:xfrm>
          <a:prstGeom prst="rect">
            <a:avLst/>
          </a:prstGeom>
        </p:spPr>
      </p:pic>
      <p:pic>
        <p:nvPicPr>
          <p:cNvPr id="111" name="图片 22" descr="16417195203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25775" y="1400810"/>
            <a:ext cx="6483350" cy="451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4" name="文本框 3" descr="7b0a2020202022776f7264617274223a20227b5c2269645c223a32353030313934382c5c227469645c223a5c225c227d220a7d0a"/>
          <p:cNvSpPr txBox="1"/>
          <p:nvPr>
            <p:custDataLst>
              <p:tags r:id="rId6"/>
            </p:custDataLst>
          </p:nvPr>
        </p:nvSpPr>
        <p:spPr>
          <a:xfrm>
            <a:off x="8470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4" grpId="2"/>
      <p:bldP spid="4" grpId="3"/>
      <p:bldP spid="4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4342130" y="745490"/>
            <a:ext cx="357632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课例活动小结</a:t>
            </a:r>
            <a:endParaRPr lang="zh-CN" altLang="en-US" sz="3200">
              <a:solidFill>
                <a:srgbClr val="658E8D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330" y="371475"/>
            <a:ext cx="2056765" cy="8737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93340" y="1959610"/>
            <a:ext cx="7733030" cy="2014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5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1.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含有师幼对本次体验活动总结，幼儿间活动的自主评价，教师对活动的评价等等。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次教学活动呈现的是第二课堂教学内容，幼儿既有前期学习经验、又有再次体验、师幼共同评价。在慧乐课程的支撑、引领下，在《农村幼儿园户外区域活动实践研究》课堂研究、探讨下，使得教学顺延主线脉络实施开展，推进层层递进，使得教学课堂鲜活有力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4" name="文本框 3" descr="7b0a2020202022776f7264617274223a20227b5c2269645c223a32353030313934382c5c227469645c223a5c225c227d220a7d0a"/>
          <p:cNvSpPr txBox="1"/>
          <p:nvPr>
            <p:custDataLst>
              <p:tags r:id="rId4"/>
            </p:custDataLst>
          </p:nvPr>
        </p:nvSpPr>
        <p:spPr>
          <a:xfrm>
            <a:off x="8470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330" y="371475"/>
            <a:ext cx="2056765" cy="8737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36625" y="1586865"/>
            <a:ext cx="10746740" cy="3832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3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ts val="5000"/>
              </a:lnSpc>
            </a:pPr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幼儿是区域活动的主人，创设区域活动应从幼儿的年龄特点和兴趣出发，建立“材料就在身边”的观念，及时投放孩子喜欢的材料。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ts val="5000"/>
              </a:lnSpc>
            </a:pPr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让每一个区域都有生命力，让每一个角落都会说话，在区域环境中体现教育的价值。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 descr="7b0a2020202022776f7264617274223a20227b5c2269645c223a32353030313934382c5c227469645c223a5c225c227d220a7d0a"/>
          <p:cNvSpPr txBox="1"/>
          <p:nvPr>
            <p:custDataLst>
              <p:tags r:id="rId2"/>
            </p:custDataLst>
          </p:nvPr>
        </p:nvSpPr>
        <p:spPr>
          <a:xfrm>
            <a:off x="735330" y="578485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4" grpId="2"/>
      <p:bldP spid="4" grpId="3"/>
      <p:bldP spid="4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1251585" y="1014095"/>
            <a:ext cx="9019540" cy="5219700"/>
            <a:chOff x="1876" y="1359"/>
            <a:chExt cx="14204" cy="8220"/>
          </a:xfrm>
        </p:grpSpPr>
        <p:pic>
          <p:nvPicPr>
            <p:cNvPr id="2" name="图片 1" descr="kisspng-color-red-red-color-background-brush-creative-pull-hd-free-5aab428703acc5.836121931521173127015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4544" y="2629"/>
              <a:ext cx="11537" cy="6951"/>
            </a:xfrm>
            <a:prstGeom prst="rect">
              <a:avLst/>
            </a:prstGeom>
          </p:spPr>
        </p:pic>
        <p:pic>
          <p:nvPicPr>
            <p:cNvPr id="32" name="图片 31" descr="kisspng-easter-bunny-rabbit-infant-clip-art-baby-toys-5abf63d61a2b62.369672461522492374107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6" y="1359"/>
              <a:ext cx="7408" cy="7164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938395" y="2689225"/>
            <a:ext cx="4840605" cy="119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7200">
                <a:solidFill>
                  <a:srgbClr val="658E8D"/>
                </a:solidFill>
                <a:latin typeface="站酷文艺体" panose="02000603000000000000" charset="-122"/>
                <a:ea typeface="站酷文艺体" panose="02000603000000000000" charset="-122"/>
              </a:rPr>
              <a:t>谢谢！</a:t>
            </a:r>
            <a:endParaRPr lang="zh-CN" altLang="en-US" sz="7200">
              <a:solidFill>
                <a:srgbClr val="658E8D"/>
              </a:solidFill>
              <a:latin typeface="站酷文艺体" panose="02000603000000000000" charset="-122"/>
              <a:ea typeface="站酷文艺体" panose="02000603000000000000" charset="-122"/>
            </a:endParaRPr>
          </a:p>
        </p:txBody>
      </p:sp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4" name="文本框 3" descr="7b0a2020202022776f7264617274223a20227b5c2269645c223a32353030313934382c5c227469645c223a5c225c227d220a7d0a"/>
          <p:cNvSpPr txBox="1"/>
          <p:nvPr>
            <p:custDataLst>
              <p:tags r:id="rId5"/>
            </p:custDataLst>
          </p:nvPr>
        </p:nvSpPr>
        <p:spPr>
          <a:xfrm>
            <a:off x="854075" y="55372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4" grpId="2"/>
      <p:bldP spid="4" grpId="3"/>
      <p:bldP spid="4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0" y="-635"/>
            <a:ext cx="12191365" cy="6858635"/>
            <a:chOff x="0" y="-1"/>
            <a:chExt cx="19199" cy="10801"/>
          </a:xfrm>
        </p:grpSpPr>
        <p:pic>
          <p:nvPicPr>
            <p:cNvPr id="3" name="图片 2" descr="p0189_m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350" y="-1350"/>
              <a:ext cx="10800" cy="13500"/>
            </a:xfrm>
            <a:prstGeom prst="rect">
              <a:avLst/>
            </a:prstGeom>
          </p:spPr>
        </p:pic>
        <p:pic>
          <p:nvPicPr>
            <p:cNvPr id="6" name="图片 5" descr="p0189_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0949" y="2549"/>
              <a:ext cx="10800" cy="5701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4293235" y="928370"/>
            <a:ext cx="3605530" cy="3660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33862eb8465e874e0fbfc1f1e974a0f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55" y="518795"/>
            <a:ext cx="4479290" cy="4479290"/>
          </a:xfrm>
          <a:prstGeom prst="rect">
            <a:avLst/>
          </a:prstGeom>
        </p:spPr>
      </p:pic>
      <p:pic>
        <p:nvPicPr>
          <p:cNvPr id="7" name="图片 6" descr="kisspng-watercolor-painting-ribbon-banner-drawing-with-acquisition-5a70019838eae1.7667880315172898802331"/>
          <p:cNvPicPr>
            <a:picLocks noChangeAspect="1"/>
          </p:cNvPicPr>
          <p:nvPr/>
        </p:nvPicPr>
        <p:blipFill>
          <a:blip r:embed="rId4"/>
          <a:srcRect l="-2688"/>
          <a:stretch>
            <a:fillRect/>
          </a:stretch>
        </p:blipFill>
        <p:spPr>
          <a:xfrm>
            <a:off x="3321050" y="3521710"/>
            <a:ext cx="5847080" cy="2222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18175" y="1651000"/>
            <a:ext cx="755650" cy="2214880"/>
          </a:xfrm>
          <a:prstGeom prst="rect">
            <a:avLst/>
          </a:prstGeom>
          <a:noFill/>
          <a:ln>
            <a:noFill/>
          </a:ln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en-US" altLang="zh-CN" sz="13800">
                <a:solidFill>
                  <a:srgbClr val="658E8D"/>
                </a:solidFill>
              </a:rPr>
              <a:t>1</a:t>
            </a:r>
            <a:endParaRPr lang="en-US" altLang="zh-CN" sz="13800">
              <a:solidFill>
                <a:srgbClr val="658E8D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6775" y="4121150"/>
            <a:ext cx="3136265" cy="1076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区域活动</a:t>
            </a:r>
            <a:endParaRPr lang="zh-CN" altLang="en-US" sz="3200">
              <a:solidFill>
                <a:schemeClr val="tx1"/>
              </a:solidFill>
            </a:endParaRPr>
          </a:p>
          <a:p>
            <a:endParaRPr lang="zh-CN" altLang="en-US" sz="3200">
              <a:solidFill>
                <a:schemeClr val="tx1"/>
              </a:solidFill>
              <a:latin typeface="站酷文艺体" panose="02000603000000000000" charset="-122"/>
              <a:ea typeface="站酷文艺体" panose="02000603000000000000" charset="-122"/>
            </a:endParaRPr>
          </a:p>
        </p:txBody>
      </p:sp>
      <p:pic>
        <p:nvPicPr>
          <p:cNvPr id="16" name="图片 15" descr="方洞幼儿园新园徽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8905" y="111760"/>
            <a:ext cx="942975" cy="942975"/>
          </a:xfrm>
          <a:prstGeom prst="rect">
            <a:avLst/>
          </a:prstGeom>
        </p:spPr>
      </p:pic>
      <p:sp>
        <p:nvSpPr>
          <p:cNvPr id="8" name="文本框 7" descr="7b0a2020202022776f7264617274223a20227b5c2269645c223a32353030313934382c5c227469645c223a5c225c227d220a7d0a"/>
          <p:cNvSpPr txBox="1"/>
          <p:nvPr>
            <p:custDataLst>
              <p:tags r:id="rId7"/>
            </p:custDataLst>
          </p:nvPr>
        </p:nvSpPr>
        <p:spPr>
          <a:xfrm>
            <a:off x="6819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1" animBg="1"/>
      <p:bldP spid="9" grpId="1" animBg="1"/>
      <p:bldP spid="11" grpId="1" animBg="1"/>
      <p:bldP spid="8" grpId="0"/>
      <p:bldP spid="8" grpId="1"/>
      <p:bldP spid="8" grpId="2"/>
      <p:bldP spid="8" grpId="3"/>
      <p:bldP spid="8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kisspng-easter-bunny-rabbit-infant-clip-art-baby-toys-5abf63d61a2b62.36967246152249237410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5585" y="2847975"/>
            <a:ext cx="4159250" cy="402272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3140075" y="-12065"/>
            <a:ext cx="0" cy="6882765"/>
          </a:xfrm>
          <a:prstGeom prst="line">
            <a:avLst/>
          </a:prstGeom>
          <a:ln w="38100" cmpd="sng">
            <a:solidFill>
              <a:srgbClr val="92B1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2599690" y="1338580"/>
            <a:ext cx="1080595" cy="1080595"/>
            <a:chOff x="4972" y="2322"/>
            <a:chExt cx="1815" cy="1815"/>
          </a:xfrm>
        </p:grpSpPr>
        <p:sp>
          <p:nvSpPr>
            <p:cNvPr id="20" name="心形 19"/>
            <p:cNvSpPr/>
            <p:nvPr/>
          </p:nvSpPr>
          <p:spPr>
            <a:xfrm>
              <a:off x="4972" y="2322"/>
              <a:ext cx="1815" cy="1815"/>
            </a:xfrm>
            <a:prstGeom prst="heart">
              <a:avLst/>
            </a:prstGeom>
            <a:solidFill>
              <a:srgbClr val="FCF5F6"/>
            </a:solidFill>
            <a:ln w="38100">
              <a:solidFill>
                <a:srgbClr val="F4C5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p>
              <a:pPr algn="ctr"/>
              <a:endParaRPr lang="en-US" altLang="zh-CN" sz="2800">
                <a:solidFill>
                  <a:srgbClr val="658E8D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259" y="2576"/>
              <a:ext cx="1381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400">
                  <a:ln>
                    <a:solidFill>
                      <a:srgbClr val="D38CA5"/>
                    </a:solidFill>
                  </a:ln>
                  <a:solidFill>
                    <a:schemeClr val="bg1"/>
                  </a:solidFill>
                </a:rPr>
                <a:t>01</a:t>
              </a:r>
              <a:endParaRPr lang="en-US" altLang="zh-CN" sz="4400">
                <a:ln>
                  <a:solidFill>
                    <a:srgbClr val="D38CA5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00325" y="3160395"/>
            <a:ext cx="1080595" cy="1080595"/>
            <a:chOff x="4972" y="2322"/>
            <a:chExt cx="1815" cy="1815"/>
          </a:xfrm>
        </p:grpSpPr>
        <p:sp>
          <p:nvSpPr>
            <p:cNvPr id="6" name="心形 5"/>
            <p:cNvSpPr/>
            <p:nvPr/>
          </p:nvSpPr>
          <p:spPr>
            <a:xfrm>
              <a:off x="4972" y="2322"/>
              <a:ext cx="1815" cy="1815"/>
            </a:xfrm>
            <a:prstGeom prst="heart">
              <a:avLst/>
            </a:prstGeom>
            <a:solidFill>
              <a:srgbClr val="FCF5F6"/>
            </a:solidFill>
            <a:ln w="38100">
              <a:solidFill>
                <a:srgbClr val="F4C5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p>
              <a:pPr algn="ctr"/>
              <a:endParaRPr lang="en-US" altLang="zh-CN" sz="2800">
                <a:solidFill>
                  <a:srgbClr val="658E8D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259" y="2576"/>
              <a:ext cx="1381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400">
                  <a:ln>
                    <a:solidFill>
                      <a:srgbClr val="D38CA5"/>
                    </a:solidFill>
                  </a:ln>
                  <a:solidFill>
                    <a:schemeClr val="bg1"/>
                  </a:solidFill>
                </a:rPr>
                <a:t>02</a:t>
              </a:r>
              <a:endParaRPr lang="en-US" altLang="zh-CN" sz="4400">
                <a:ln>
                  <a:solidFill>
                    <a:srgbClr val="D38CA5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600960" y="4982210"/>
            <a:ext cx="1080595" cy="1080595"/>
            <a:chOff x="4972" y="2322"/>
            <a:chExt cx="1815" cy="1815"/>
          </a:xfrm>
        </p:grpSpPr>
        <p:sp>
          <p:nvSpPr>
            <p:cNvPr id="9" name="心形 8"/>
            <p:cNvSpPr/>
            <p:nvPr/>
          </p:nvSpPr>
          <p:spPr>
            <a:xfrm>
              <a:off x="4972" y="2322"/>
              <a:ext cx="1815" cy="1815"/>
            </a:xfrm>
            <a:prstGeom prst="heart">
              <a:avLst/>
            </a:prstGeom>
            <a:solidFill>
              <a:srgbClr val="FCF5F6"/>
            </a:solidFill>
            <a:ln w="38100">
              <a:solidFill>
                <a:srgbClr val="F4C5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p>
              <a:pPr algn="ctr"/>
              <a:endParaRPr lang="en-US" altLang="zh-CN" sz="2800">
                <a:solidFill>
                  <a:srgbClr val="658E8D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59" y="2576"/>
              <a:ext cx="1381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400">
                  <a:ln>
                    <a:solidFill>
                      <a:srgbClr val="D38CA5"/>
                    </a:solidFill>
                  </a:ln>
                  <a:solidFill>
                    <a:schemeClr val="bg1"/>
                  </a:solidFill>
                </a:rPr>
                <a:t>03</a:t>
              </a:r>
              <a:endParaRPr lang="en-US" altLang="zh-CN" sz="4400">
                <a:ln>
                  <a:solidFill>
                    <a:srgbClr val="D38CA5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170045" y="1590040"/>
            <a:ext cx="6372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区域活动，也称区角活动、活动区活动等，它是教师根据教育目标以及幼儿发展水平和兴趣。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70680" y="3411855"/>
            <a:ext cx="6372860" cy="732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5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有目的地将活动室相对划分为不同的区域，如美工区、积木区、表演区、科学区等，投放相应的活动材料。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71315" y="5233670"/>
            <a:ext cx="6372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由幼儿按照自己的意愿和能力，以操作摆弄为主要方式，进行的个别化的自主学习的活动。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10" name="图片 9" descr="5a293dcfbafd34.473228601512652239765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 rot="21060000" flipV="1">
            <a:off x="7938135" y="371475"/>
            <a:ext cx="2056765" cy="873760"/>
          </a:xfrm>
          <a:prstGeom prst="rect">
            <a:avLst/>
          </a:prstGeom>
        </p:spPr>
      </p:pic>
      <p:pic>
        <p:nvPicPr>
          <p:cNvPr id="22" name="图片 21" descr="方洞幼儿园新园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24" name="文本框 23" descr="7b0a2020202022776f7264617274223a20227b5c2269645c223a32353030313934382c5c227469645c223a5c225c227d220a7d0a"/>
          <p:cNvSpPr txBox="1"/>
          <p:nvPr>
            <p:custDataLst>
              <p:tags r:id="rId6"/>
            </p:custDataLst>
          </p:nvPr>
        </p:nvSpPr>
        <p:spPr>
          <a:xfrm>
            <a:off x="760095" y="578485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4" grpId="0"/>
      <p:bldP spid="24" grpId="1"/>
      <p:bldP spid="24" grpId="2"/>
      <p:bldP spid="24" grpId="3"/>
      <p:bldP spid="24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4307840" y="572770"/>
            <a:ext cx="357632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区域活动</a:t>
            </a:r>
            <a:endParaRPr lang="zh-CN" altLang="en-US" sz="3200">
              <a:solidFill>
                <a:srgbClr val="658E8D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" name="图片 29" descr="5a293dcfbafd34.47322860151265223976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060000" flipV="1">
            <a:off x="7974330" y="371475"/>
            <a:ext cx="2056765" cy="873760"/>
          </a:xfrm>
          <a:prstGeom prst="rect">
            <a:avLst/>
          </a:prstGeom>
        </p:spPr>
      </p:pic>
      <p:sp>
        <p:nvSpPr>
          <p:cNvPr id="6" name="椭圆 6"/>
          <p:cNvSpPr/>
          <p:nvPr>
            <p:custDataLst>
              <p:tags r:id="rId2"/>
            </p:custDataLst>
          </p:nvPr>
        </p:nvSpPr>
        <p:spPr>
          <a:xfrm>
            <a:off x="255905" y="1484630"/>
            <a:ext cx="2409190" cy="200342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图片 1" descr="方洞幼儿园新园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13934382c5c227469645c223a5c225c227d220a7d0a"/>
          <p:cNvSpPr txBox="1"/>
          <p:nvPr>
            <p:custDataLst>
              <p:tags r:id="rId6"/>
            </p:custDataLst>
          </p:nvPr>
        </p:nvSpPr>
        <p:spPr>
          <a:xfrm>
            <a:off x="681990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  <p:sp>
        <p:nvSpPr>
          <p:cNvPr id="4" name="椭圆 6"/>
          <p:cNvSpPr/>
          <p:nvPr>
            <p:custDataLst>
              <p:tags r:id="rId7"/>
            </p:custDataLst>
          </p:nvPr>
        </p:nvSpPr>
        <p:spPr>
          <a:xfrm>
            <a:off x="2870200" y="1484630"/>
            <a:ext cx="2409190" cy="2003425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椭圆 6"/>
          <p:cNvSpPr/>
          <p:nvPr>
            <p:custDataLst>
              <p:tags r:id="rId9"/>
            </p:custDataLst>
          </p:nvPr>
        </p:nvSpPr>
        <p:spPr>
          <a:xfrm>
            <a:off x="6202680" y="4309110"/>
            <a:ext cx="2409190" cy="2003425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椭圆 6"/>
          <p:cNvSpPr/>
          <p:nvPr>
            <p:custDataLst>
              <p:tags r:id="rId11"/>
            </p:custDataLst>
          </p:nvPr>
        </p:nvSpPr>
        <p:spPr>
          <a:xfrm>
            <a:off x="3510915" y="4325620"/>
            <a:ext cx="2409190" cy="2003425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椭圆 6"/>
          <p:cNvSpPr/>
          <p:nvPr>
            <p:custDataLst>
              <p:tags r:id="rId13"/>
            </p:custDataLst>
          </p:nvPr>
        </p:nvSpPr>
        <p:spPr>
          <a:xfrm>
            <a:off x="6706235" y="1484630"/>
            <a:ext cx="2409190" cy="2003425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椭圆 6"/>
          <p:cNvSpPr/>
          <p:nvPr>
            <p:custDataLst>
              <p:tags r:id="rId15"/>
            </p:custDataLst>
          </p:nvPr>
        </p:nvSpPr>
        <p:spPr>
          <a:xfrm>
            <a:off x="9324975" y="1400810"/>
            <a:ext cx="2409190" cy="2003425"/>
          </a:xfrm>
          <a:prstGeom prst="ellipse">
            <a:avLst/>
          </a:prstGeom>
          <a:blipFill rotWithShape="1"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文本框 12"/>
          <p:cNvSpPr txBox="1"/>
          <p:nvPr/>
        </p:nvSpPr>
        <p:spPr>
          <a:xfrm>
            <a:off x="2317115" y="3567430"/>
            <a:ext cx="1435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班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级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5693410" y="6312535"/>
            <a:ext cx="1435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户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外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>
          <a:xfrm>
            <a:off x="8714105" y="3571875"/>
            <a:ext cx="988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楼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道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0" y="-635"/>
            <a:ext cx="12191365" cy="6858635"/>
            <a:chOff x="0" y="-1"/>
            <a:chExt cx="19199" cy="10801"/>
          </a:xfrm>
        </p:grpSpPr>
        <p:pic>
          <p:nvPicPr>
            <p:cNvPr id="3" name="图片 2" descr="p0189_m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350" y="-1350"/>
              <a:ext cx="10800" cy="13500"/>
            </a:xfrm>
            <a:prstGeom prst="rect">
              <a:avLst/>
            </a:prstGeom>
          </p:spPr>
        </p:pic>
        <p:pic>
          <p:nvPicPr>
            <p:cNvPr id="6" name="图片 5" descr="p0189_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0949" y="2549"/>
              <a:ext cx="10800" cy="5701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4293235" y="928370"/>
            <a:ext cx="3605530" cy="3660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33862eb8465e874e0fbfc1f1e974a0f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55" y="518795"/>
            <a:ext cx="4479290" cy="4479290"/>
          </a:xfrm>
          <a:prstGeom prst="rect">
            <a:avLst/>
          </a:prstGeom>
        </p:spPr>
      </p:pic>
      <p:pic>
        <p:nvPicPr>
          <p:cNvPr id="7" name="图片 6" descr="kisspng-watercolor-painting-ribbon-banner-drawing-with-acquisition-5a70019838eae1.7667880315172898802331"/>
          <p:cNvPicPr>
            <a:picLocks noChangeAspect="1"/>
          </p:cNvPicPr>
          <p:nvPr/>
        </p:nvPicPr>
        <p:blipFill>
          <a:blip r:embed="rId4"/>
          <a:srcRect l="-2688"/>
          <a:stretch>
            <a:fillRect/>
          </a:stretch>
        </p:blipFill>
        <p:spPr>
          <a:xfrm>
            <a:off x="3321050" y="3521710"/>
            <a:ext cx="5847080" cy="2222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18175" y="1651000"/>
            <a:ext cx="755650" cy="2214880"/>
          </a:xfrm>
          <a:prstGeom prst="rect">
            <a:avLst/>
          </a:prstGeom>
          <a:noFill/>
          <a:ln>
            <a:noFill/>
          </a:ln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en-US" altLang="zh-CN" sz="13800">
                <a:solidFill>
                  <a:srgbClr val="658E8D"/>
                </a:solidFill>
              </a:rPr>
              <a:t>2</a:t>
            </a:r>
            <a:endParaRPr lang="en-US" altLang="zh-CN" sz="13800">
              <a:solidFill>
                <a:srgbClr val="658E8D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6775" y="3997325"/>
            <a:ext cx="3136265" cy="1076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园本课程</a:t>
            </a:r>
            <a:endParaRPr lang="zh-CN" altLang="en-US" sz="3200">
              <a:solidFill>
                <a:schemeClr val="tx1"/>
              </a:solidFill>
            </a:endParaRPr>
          </a:p>
          <a:p>
            <a:endParaRPr lang="zh-CN" altLang="en-US" sz="3200">
              <a:solidFill>
                <a:srgbClr val="658E8D"/>
              </a:solidFill>
              <a:latin typeface="站酷文艺体" panose="02000603000000000000" charset="-122"/>
              <a:ea typeface="站酷文艺体" panose="02000603000000000000" charset="-122"/>
            </a:endParaRPr>
          </a:p>
        </p:txBody>
      </p:sp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8" name="文本框 7" descr="7b0a2020202022776f7264617274223a20227b5c2269645c223a32353030313934382c5c227469645c223a5c225c227d220a7d0a"/>
          <p:cNvSpPr txBox="1"/>
          <p:nvPr>
            <p:custDataLst>
              <p:tags r:id="rId7"/>
            </p:custDataLst>
          </p:nvPr>
        </p:nvSpPr>
        <p:spPr>
          <a:xfrm>
            <a:off x="776605" y="518795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1" animBg="1"/>
      <p:bldP spid="9" grpId="1" animBg="1"/>
      <p:bldP spid="11" grpId="1" animBg="1"/>
      <p:bldP spid="8" grpId="0"/>
      <p:bldP spid="8" grpId="1"/>
      <p:bldP spid="8" grpId="2"/>
      <p:bldP spid="8" grpId="3"/>
      <p:bldP spid="8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0" y="-635"/>
            <a:ext cx="12191365" cy="6858635"/>
            <a:chOff x="0" y="-1"/>
            <a:chExt cx="19199" cy="10801"/>
          </a:xfrm>
        </p:grpSpPr>
        <p:pic>
          <p:nvPicPr>
            <p:cNvPr id="3" name="图片 2" descr="p0189_m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350" y="-1350"/>
              <a:ext cx="10800" cy="13500"/>
            </a:xfrm>
            <a:prstGeom prst="rect">
              <a:avLst/>
            </a:prstGeom>
          </p:spPr>
        </p:pic>
        <p:pic>
          <p:nvPicPr>
            <p:cNvPr id="6" name="图片 5" descr="p0189_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0949" y="2549"/>
              <a:ext cx="10800" cy="570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549400" y="1096645"/>
            <a:ext cx="9698990" cy="4988560"/>
            <a:chOff x="1273" y="923"/>
            <a:chExt cx="16315" cy="8660"/>
          </a:xfrm>
        </p:grpSpPr>
        <p:sp>
          <p:nvSpPr>
            <p:cNvPr id="18" name="矩形 17"/>
            <p:cNvSpPr/>
            <p:nvPr/>
          </p:nvSpPr>
          <p:spPr>
            <a:xfrm>
              <a:off x="1273" y="977"/>
              <a:ext cx="8157" cy="4330"/>
            </a:xfrm>
            <a:prstGeom prst="rect">
              <a:avLst/>
            </a:prstGeom>
            <a:solidFill>
              <a:srgbClr val="EBF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9431" y="5253"/>
              <a:ext cx="8157" cy="4330"/>
            </a:xfrm>
            <a:prstGeom prst="rect">
              <a:avLst/>
            </a:prstGeom>
            <a:solidFill>
              <a:srgbClr val="EBF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430" y="923"/>
              <a:ext cx="8157" cy="4330"/>
            </a:xfrm>
            <a:prstGeom prst="rect">
              <a:avLst/>
            </a:prstGeom>
            <a:solidFill>
              <a:srgbClr val="FD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274" y="5253"/>
              <a:ext cx="8157" cy="4330"/>
            </a:xfrm>
            <a:prstGeom prst="rect">
              <a:avLst/>
            </a:prstGeom>
            <a:solidFill>
              <a:srgbClr val="FD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kisspng-shabby-chic-beach-rose-pink-plaid-rose-5aa674ef651a68.34153618152085835141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9000" y="1096645"/>
            <a:ext cx="1721320" cy="1728000"/>
          </a:xfrm>
          <a:prstGeom prst="rect">
            <a:avLst/>
          </a:prstGeom>
        </p:spPr>
      </p:pic>
      <p:pic>
        <p:nvPicPr>
          <p:cNvPr id="12" name="图片 11" descr="kisspng-shabby-chic-beach-rose-pink-plaid-rose-5aa674ef651a68.341536181520858351414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68695" y="1096645"/>
            <a:ext cx="1804478" cy="1728000"/>
          </a:xfrm>
          <a:prstGeom prst="rect">
            <a:avLst/>
          </a:prstGeom>
        </p:spPr>
      </p:pic>
      <p:pic>
        <p:nvPicPr>
          <p:cNvPr id="15" name="图片 14" descr="kisspng-shabby-chic-beach-rose-pink-plaid-rose-5aa674ef651a68.341536181520858351414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56960" y="3767455"/>
            <a:ext cx="1701800" cy="1806575"/>
          </a:xfrm>
          <a:prstGeom prst="rect">
            <a:avLst/>
          </a:prstGeom>
        </p:spPr>
      </p:pic>
      <p:pic>
        <p:nvPicPr>
          <p:cNvPr id="16" name="图片 15" descr="kisspng-shabby-chic-beach-rose-pink-plaid-rose-5aa674ef651a68.341536181520858351414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8365" y="3847465"/>
            <a:ext cx="1707515" cy="1726565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875665" y="3314065"/>
            <a:ext cx="10382250" cy="0"/>
          </a:xfrm>
          <a:prstGeom prst="line">
            <a:avLst/>
          </a:prstGeom>
          <a:ln w="38100" cmpd="sng">
            <a:solidFill>
              <a:srgbClr val="658E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057265" y="589915"/>
            <a:ext cx="19050" cy="5486400"/>
          </a:xfrm>
          <a:prstGeom prst="line">
            <a:avLst/>
          </a:prstGeom>
          <a:ln w="38100" cmpd="sng">
            <a:solidFill>
              <a:srgbClr val="658E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7874000" y="1400810"/>
            <a:ext cx="3277870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5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由本园教师进行的，以促进本园孩子的发展为目标的，解决的是本园教育教学中的实际问题。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847340" y="1480820"/>
            <a:ext cx="2649855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5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园本即本园，立足于本园实际，体现本园特色，符合本园的社会文化背景的。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649220" y="4047490"/>
            <a:ext cx="3277870" cy="1373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5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课程是包括课程目标、课程内容、课程评价等等在内的非常复杂和系统化的概念，而非只是有几个教学活动内容就行了。</a:t>
            </a:r>
            <a:endParaRPr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7873365" y="4094480"/>
            <a:ext cx="3277870" cy="732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5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目前大部分幼教工作者来说，缺少的正是系统的课程概念和知识。</a:t>
            </a:r>
            <a:endParaRPr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 descr="方洞幼儿园新园徽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9" name="文本框 8" descr="7b0a2020202022776f7264617274223a20227b5c2269645c223a32353030313934382c5c227469645c223a5c225c227d220a7d0a"/>
          <p:cNvSpPr txBox="1"/>
          <p:nvPr>
            <p:custDataLst>
              <p:tags r:id="rId12"/>
            </p:custDataLst>
          </p:nvPr>
        </p:nvSpPr>
        <p:spPr>
          <a:xfrm>
            <a:off x="875665" y="425450"/>
            <a:ext cx="292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7" grpId="1"/>
      <p:bldP spid="2" grpId="1"/>
      <p:bldP spid="4" grpId="1"/>
      <p:bldP spid="7" grpId="1"/>
      <p:bldP spid="9" grpId="0"/>
      <p:bldP spid="9" grpId="1"/>
      <p:bldP spid="9" grpId="2"/>
      <p:bldP spid="9" grpId="3"/>
      <p:bldP spid="9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0" y="-635"/>
            <a:ext cx="12191365" cy="6858635"/>
            <a:chOff x="0" y="-1"/>
            <a:chExt cx="19199" cy="10801"/>
          </a:xfrm>
        </p:grpSpPr>
        <p:pic>
          <p:nvPicPr>
            <p:cNvPr id="3" name="图片 2" descr="p0189_m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350" y="-1350"/>
              <a:ext cx="10800" cy="13500"/>
            </a:xfrm>
            <a:prstGeom prst="rect">
              <a:avLst/>
            </a:prstGeom>
          </p:spPr>
        </p:pic>
        <p:pic>
          <p:nvPicPr>
            <p:cNvPr id="6" name="图片 5" descr="p0189_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0949" y="2549"/>
              <a:ext cx="10800" cy="5701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4293235" y="928370"/>
            <a:ext cx="3605530" cy="3660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33862eb8465e874e0fbfc1f1e974a0f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55" y="518795"/>
            <a:ext cx="4479290" cy="4479290"/>
          </a:xfrm>
          <a:prstGeom prst="rect">
            <a:avLst/>
          </a:prstGeom>
        </p:spPr>
      </p:pic>
      <p:pic>
        <p:nvPicPr>
          <p:cNvPr id="7" name="图片 6" descr="kisspng-watercolor-painting-ribbon-banner-drawing-with-acquisition-5a70019838eae1.7667880315172898802331"/>
          <p:cNvPicPr>
            <a:picLocks noChangeAspect="1"/>
          </p:cNvPicPr>
          <p:nvPr/>
        </p:nvPicPr>
        <p:blipFill>
          <a:blip r:embed="rId4"/>
          <a:srcRect l="-2688"/>
          <a:stretch>
            <a:fillRect/>
          </a:stretch>
        </p:blipFill>
        <p:spPr>
          <a:xfrm>
            <a:off x="3321050" y="3521710"/>
            <a:ext cx="5847080" cy="2222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18175" y="1651000"/>
            <a:ext cx="755650" cy="2214880"/>
          </a:xfrm>
          <a:prstGeom prst="rect">
            <a:avLst/>
          </a:prstGeom>
          <a:noFill/>
          <a:ln>
            <a:noFill/>
          </a:ln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en-US" altLang="zh-CN" sz="13800">
                <a:solidFill>
                  <a:srgbClr val="658E8D"/>
                </a:solidFill>
              </a:rPr>
              <a:t>3</a:t>
            </a:r>
            <a:endParaRPr lang="en-US" altLang="zh-CN" sz="13800">
              <a:solidFill>
                <a:srgbClr val="658E8D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18990" y="4044315"/>
            <a:ext cx="347091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户外区域课题研究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8" name="文本框 7" descr="7b0a2020202022776f7264617274223a20227b5c2269645c223a32353030313934382c5c227469645c223a5c225c227d220a7d0a"/>
          <p:cNvSpPr txBox="1"/>
          <p:nvPr>
            <p:custDataLst>
              <p:tags r:id="rId7"/>
            </p:custDataLst>
          </p:nvPr>
        </p:nvSpPr>
        <p:spPr>
          <a:xfrm>
            <a:off x="934720" y="415290"/>
            <a:ext cx="2686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1" animBg="1"/>
      <p:bldP spid="9" grpId="1" animBg="1"/>
      <p:bldP spid="11" grpId="1" animBg="1"/>
      <p:bldP spid="8" grpId="0"/>
      <p:bldP spid="8" grpId="1"/>
      <p:bldP spid="8" grpId="2"/>
      <p:bldP spid="8" grpId="3"/>
      <p:bldP spid="8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0" y="-635"/>
            <a:ext cx="12191365" cy="6858635"/>
            <a:chOff x="0" y="-1"/>
            <a:chExt cx="19199" cy="10801"/>
          </a:xfrm>
        </p:grpSpPr>
        <p:pic>
          <p:nvPicPr>
            <p:cNvPr id="3" name="图片 2" descr="p0189_m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350" y="-1350"/>
              <a:ext cx="10800" cy="13500"/>
            </a:xfrm>
            <a:prstGeom prst="rect">
              <a:avLst/>
            </a:prstGeom>
          </p:spPr>
        </p:pic>
        <p:pic>
          <p:nvPicPr>
            <p:cNvPr id="6" name="图片 5" descr="p0189_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0949" y="2549"/>
              <a:ext cx="10800" cy="5701"/>
            </a:xfrm>
            <a:prstGeom prst="rect">
              <a:avLst/>
            </a:prstGeom>
          </p:spPr>
        </p:pic>
      </p:grpSp>
      <p:sp>
        <p:nvSpPr>
          <p:cNvPr id="8" name="流程图: 可选过程 7"/>
          <p:cNvSpPr/>
          <p:nvPr/>
        </p:nvSpPr>
        <p:spPr>
          <a:xfrm>
            <a:off x="4008120" y="579120"/>
            <a:ext cx="7920990" cy="1953895"/>
          </a:xfrm>
          <a:prstGeom prst="flowChartAlternateProcess">
            <a:avLst/>
          </a:prstGeom>
          <a:solidFill>
            <a:srgbClr val="FDF0F2">
              <a:alpha val="84000"/>
            </a:srgbClr>
          </a:solidFill>
          <a:ln w="38100" cmpd="sng">
            <a:solidFill>
              <a:srgbClr val="D38CA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流程图: 可选过程 8"/>
          <p:cNvSpPr/>
          <p:nvPr/>
        </p:nvSpPr>
        <p:spPr>
          <a:xfrm>
            <a:off x="5500370" y="4565650"/>
            <a:ext cx="6429375" cy="1894205"/>
          </a:xfrm>
          <a:prstGeom prst="flowChartAlternateProcess">
            <a:avLst/>
          </a:prstGeom>
          <a:solidFill>
            <a:srgbClr val="EBF6F5">
              <a:alpha val="83000"/>
            </a:srgbClr>
          </a:solidFill>
          <a:ln w="38100" cmpd="sng">
            <a:solidFill>
              <a:srgbClr val="658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可选过程 10"/>
          <p:cNvSpPr/>
          <p:nvPr/>
        </p:nvSpPr>
        <p:spPr>
          <a:xfrm>
            <a:off x="185420" y="3002915"/>
            <a:ext cx="6254750" cy="1376045"/>
          </a:xfrm>
          <a:prstGeom prst="flowChartAlternateProcess">
            <a:avLst/>
          </a:prstGeom>
          <a:solidFill>
            <a:srgbClr val="FFF9E7">
              <a:alpha val="84000"/>
            </a:srgbClr>
          </a:solidFill>
          <a:ln w="38100" cmpd="sng">
            <a:solidFill>
              <a:srgbClr val="658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kisspng-shabby-chic-beach-rose-pink-plaid-rose-5aa674ef651a68.34153618152085835141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6090" y="1439545"/>
            <a:ext cx="1566545" cy="1563370"/>
          </a:xfrm>
          <a:prstGeom prst="rect">
            <a:avLst/>
          </a:prstGeom>
        </p:spPr>
      </p:pic>
      <p:pic>
        <p:nvPicPr>
          <p:cNvPr id="14" name="图片 13" descr="kisspng-shabby-chic-beach-rose-pink-plaid-rose-5aa674ef651a68.341536181520858351414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62040" y="2374900"/>
            <a:ext cx="1261110" cy="1275080"/>
          </a:xfrm>
          <a:prstGeom prst="rect">
            <a:avLst/>
          </a:prstGeom>
        </p:spPr>
      </p:pic>
      <p:pic>
        <p:nvPicPr>
          <p:cNvPr id="17" name="图片 16" descr="kisspng-shabby-chic-beach-rose-pink-plaid-rose-5aa674ef651a68.341536181520858351414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57370" y="4943475"/>
            <a:ext cx="1804478" cy="1728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56735" y="721995"/>
            <a:ext cx="7481570" cy="1716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endParaRPr lang="en-US" altLang="zh-CN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随着教育改革的不断深入，幼儿园将发展的方向聚焦在“园本课程”上，一时间，似乎唯有“园本课程”才能显现出一个幼儿园的综合实力，显现出不同于他人的特色。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5952490" y="4895850"/>
            <a:ext cx="5885815" cy="1370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我们在开展户外区域活动的同时，对园本课程进行深入的思辨和研讨，以使我们能更清晰地认识到我们最应该做的是什么。下面就我园的“户外区域”课题研究来谈谈我们的园本教研实践。 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353695" y="3242945"/>
            <a:ext cx="5869305" cy="951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我园以探究户外区域活动为导向有效融合园本课程的发展，根据幼儿实际进行研究和实践。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 descr="方洞幼儿园新园徽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5905" y="238760"/>
            <a:ext cx="942975" cy="942975"/>
          </a:xfrm>
          <a:prstGeom prst="rect">
            <a:avLst/>
          </a:prstGeom>
        </p:spPr>
      </p:pic>
      <p:sp>
        <p:nvSpPr>
          <p:cNvPr id="7" name="文本框 6" descr="7b0a2020202022776f7264617274223a20227b5c2269645c223a32353030313934382c5c227469645c223a5c225c227d220a7d0a"/>
          <p:cNvSpPr txBox="1"/>
          <p:nvPr>
            <p:custDataLst>
              <p:tags r:id="rId10"/>
            </p:custDataLst>
          </p:nvPr>
        </p:nvSpPr>
        <p:spPr>
          <a:xfrm>
            <a:off x="939800" y="425450"/>
            <a:ext cx="2663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泸县方洞镇中心幼儿园</a:t>
            </a:r>
            <a:endParaRPr lang="zh-CN" altLang="en-US" sz="14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  <a:p>
            <a:pPr algn="ctr"/>
            <a:r>
              <a:rPr lang="en-US" altLang="zh-CN" sz="10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雪君体简" panose="02010600030101010101" charset="-122"/>
                <a:ea typeface="汉仪雪君体简" panose="02010600030101010101" charset="-122"/>
                <a:cs typeface="汉仪雪君体简" panose="02010600030101010101" charset="-122"/>
              </a:rPr>
              <a:t>LuXianFangDongZhenZhongXinYouErYuan</a:t>
            </a:r>
            <a:endParaRPr lang="en-US" altLang="zh-CN" sz="10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雪君体简" panose="02010600030101010101" charset="-122"/>
              <a:ea typeface="汉仪雪君体简" panose="02010600030101010101" charset="-122"/>
              <a:cs typeface="汉仪雪君体简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8" grpId="1" animBg="1"/>
      <p:bldP spid="9" grpId="1" animBg="1"/>
      <p:bldP spid="11" grpId="1" animBg="1"/>
      <p:bldP spid="19" grpId="1"/>
      <p:bldP spid="2" grpId="1"/>
      <p:bldP spid="4" grpId="1"/>
      <p:bldP spid="7" grpId="0"/>
      <p:bldP spid="7" grpId="1"/>
      <p:bldP spid="7" grpId="2"/>
      <p:bldP spid="7" grpId="3"/>
      <p:bldP spid="7" grpId="4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PP_MARK_KEY" val="a8a31952-9b78-4f62-afb9-c37d1e7fba7e"/>
  <p:tag name="COMMONDATA" val="eyJjb3VudCI6MTUxLCJoZGlkIjoiZjg4ZWJlYzJiYjkwMDJhZTYyN2U0NDgwZjZkYjA4NzIiLCJ1c2VyQ291bnQiOjE1MX0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2548</Words>
  <Application>WPS 演示</Application>
  <PresentationFormat>宽屏</PresentationFormat>
  <Paragraphs>249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黑体</vt:lpstr>
      <vt:lpstr>汉仪雪君体简</vt:lpstr>
      <vt:lpstr>站酷文艺体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好运莲莲</cp:lastModifiedBy>
  <cp:revision>218</cp:revision>
  <dcterms:created xsi:type="dcterms:W3CDTF">2020-12-01T08:04:00Z</dcterms:created>
  <dcterms:modified xsi:type="dcterms:W3CDTF">2023-04-17T11:44:38Z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KSOSaveFontToCloudKey">
    <vt:lpwstr>1147686139_embed</vt:lpwstr>
  </property>
  <property fmtid="{D5CDD505-2E9C-101B-9397-08002B2CF9AE}" pid="4" name="KSOTemplateUUID">
    <vt:lpwstr>v1.0_mb_BJwV2lKEVArGHQcCVuvRwg==</vt:lpwstr>
  </property>
  <property fmtid="{D5CDD505-2E9C-101B-9397-08002B2CF9AE}" pid="5" name="ICV">
    <vt:lpwstr>C4A1539D1FE2421F928586D5E5662B17_13</vt:lpwstr>
  </property>
</Properties>
</file>