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Override PartName="/customXml/itemProps256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7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87" r:id="rId3"/>
    <p:sldId id="257" r:id="rId4"/>
    <p:sldId id="289" r:id="rId5"/>
    <p:sldId id="259" r:id="rId6"/>
    <p:sldId id="261" r:id="rId7"/>
    <p:sldId id="392" r:id="rId8"/>
    <p:sldId id="327" r:id="rId9"/>
    <p:sldId id="264" r:id="rId10"/>
    <p:sldId id="475" r:id="rId11"/>
    <p:sldId id="292" r:id="rId12"/>
    <p:sldId id="360" r:id="rId13"/>
    <p:sldId id="260" r:id="rId14"/>
    <p:sldId id="265" r:id="rId15"/>
    <p:sldId id="328" r:id="rId16"/>
    <p:sldId id="290" r:id="rId17"/>
    <p:sldId id="437" r:id="rId18"/>
    <p:sldId id="443" r:id="rId19"/>
    <p:sldId id="438" r:id="rId20"/>
    <p:sldId id="439" r:id="rId21"/>
    <p:sldId id="476" r:id="rId22"/>
    <p:sldId id="579" r:id="rId23"/>
    <p:sldId id="440" r:id="rId24"/>
    <p:sldId id="545" r:id="rId25"/>
    <p:sldId id="441" r:id="rId26"/>
    <p:sldId id="623" r:id="rId28"/>
    <p:sldId id="442" r:id="rId29"/>
    <p:sldId id="481" r:id="rId30"/>
    <p:sldId id="482" r:id="rId31"/>
    <p:sldId id="578" r:id="rId32"/>
    <p:sldId id="273" r:id="rId33"/>
    <p:sldId id="477" r:id="rId34"/>
    <p:sldId id="520" r:id="rId35"/>
    <p:sldId id="480" r:id="rId36"/>
    <p:sldId id="521" r:id="rId37"/>
    <p:sldId id="522" r:id="rId38"/>
    <p:sldId id="291" r:id="rId39"/>
    <p:sldId id="312" r:id="rId40"/>
    <p:sldId id="316" r:id="rId41"/>
    <p:sldId id="319" r:id="rId42"/>
    <p:sldId id="317" r:id="rId43"/>
    <p:sldId id="318" r:id="rId44"/>
    <p:sldId id="313" r:id="rId45"/>
    <p:sldId id="314" r:id="rId46"/>
    <p:sldId id="325" r:id="rId47"/>
    <p:sldId id="620" r:id="rId48"/>
    <p:sldId id="288" r:id="rId49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0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277"/>
    <a:srgbClr val="A5C0A4"/>
    <a:srgbClr val="865B3E"/>
    <a:srgbClr val="F29A5B"/>
    <a:srgbClr val="C8D85B"/>
    <a:srgbClr val="9AA4C1"/>
    <a:srgbClr val="85AA84"/>
    <a:srgbClr val="F0893C"/>
    <a:srgbClr val="A6C0A4"/>
    <a:srgbClr val="B09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3" autoAdjust="0"/>
    <p:restoredTop sz="94414" autoAdjust="0"/>
  </p:normalViewPr>
  <p:slideViewPr>
    <p:cSldViewPr snapToGrid="0" showGuides="1">
      <p:cViewPr varScale="1">
        <p:scale>
          <a:sx n="105" d="100"/>
          <a:sy n="105" d="100"/>
        </p:scale>
        <p:origin x="-744" y="-96"/>
      </p:cViewPr>
      <p:guideLst>
        <p:guide orient="horz" pos="2050"/>
        <p:guide pos="38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tags" Target="tags/tag257.xml"/><Relationship Id="rId55" Type="http://schemas.openxmlformats.org/officeDocument/2006/relationships/customXml" Target="../customXml/item1.xml"/><Relationship Id="rId54" Type="http://schemas.openxmlformats.org/officeDocument/2006/relationships/customXmlProps" Target="../customXml/itemProps256.xml"/><Relationship Id="rId53" Type="http://schemas.openxmlformats.org/officeDocument/2006/relationships/commentAuthors" Target="commentAuthors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1T17:35:53.535" idx="3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02T11:59:43.406" idx="2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7T18:02:24.859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0" y="761332"/>
            <a:ext cx="12192000" cy="0"/>
          </a:xfrm>
          <a:prstGeom prst="line">
            <a:avLst/>
          </a:prstGeom>
          <a:ln>
            <a:solidFill>
              <a:srgbClr val="9F7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>
            <a:off x="5933321" y="633664"/>
            <a:ext cx="258010" cy="25801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307136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5627017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3" Type="http://schemas.openxmlformats.org/officeDocument/2006/relationships/slideLayout" Target="../slideLayouts/slideLayout2.xml"/><Relationship Id="rId32" Type="http://schemas.openxmlformats.org/officeDocument/2006/relationships/image" Target="../media/image18.png"/><Relationship Id="rId31" Type="http://schemas.openxmlformats.org/officeDocument/2006/relationships/tags" Target="../tags/tag77.xml"/><Relationship Id="rId30" Type="http://schemas.openxmlformats.org/officeDocument/2006/relationships/image" Target="../media/image17.png"/><Relationship Id="rId3" Type="http://schemas.openxmlformats.org/officeDocument/2006/relationships/tags" Target="../tags/tag52.xml"/><Relationship Id="rId29" Type="http://schemas.openxmlformats.org/officeDocument/2006/relationships/tags" Target="../tags/tag76.xml"/><Relationship Id="rId28" Type="http://schemas.openxmlformats.org/officeDocument/2006/relationships/image" Target="../media/image10.jpeg"/><Relationship Id="rId27" Type="http://schemas.openxmlformats.org/officeDocument/2006/relationships/tags" Target="../tags/tag75.xml"/><Relationship Id="rId26" Type="http://schemas.openxmlformats.org/officeDocument/2006/relationships/image" Target="../media/image12.png"/><Relationship Id="rId25" Type="http://schemas.openxmlformats.org/officeDocument/2006/relationships/tags" Target="../tags/tag74.xml"/><Relationship Id="rId24" Type="http://schemas.openxmlformats.org/officeDocument/2006/relationships/tags" Target="../tags/tag73.xml"/><Relationship Id="rId23" Type="http://schemas.openxmlformats.org/officeDocument/2006/relationships/tags" Target="../tags/tag72.xml"/><Relationship Id="rId22" Type="http://schemas.openxmlformats.org/officeDocument/2006/relationships/tags" Target="../tags/tag71.xml"/><Relationship Id="rId21" Type="http://schemas.openxmlformats.org/officeDocument/2006/relationships/tags" Target="../tags/tag70.xml"/><Relationship Id="rId20" Type="http://schemas.openxmlformats.org/officeDocument/2006/relationships/tags" Target="../tags/tag69.xml"/><Relationship Id="rId2" Type="http://schemas.openxmlformats.org/officeDocument/2006/relationships/tags" Target="../tags/tag51.xml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tags" Target="../tags/tag79.xml"/><Relationship Id="rId2" Type="http://schemas.openxmlformats.org/officeDocument/2006/relationships/image" Target="../media/image10.jpeg"/><Relationship Id="rId1" Type="http://schemas.openxmlformats.org/officeDocument/2006/relationships/tags" Target="../tags/tag7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tags" Target="../tags/tag81.xml"/><Relationship Id="rId2" Type="http://schemas.openxmlformats.org/officeDocument/2006/relationships/image" Target="../media/image10.jpeg"/><Relationship Id="rId1" Type="http://schemas.openxmlformats.org/officeDocument/2006/relationships/tags" Target="../tags/tag8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20.png"/><Relationship Id="rId2" Type="http://schemas.openxmlformats.org/officeDocument/2006/relationships/tags" Target="../tags/tag83.xml"/><Relationship Id="rId19" Type="http://schemas.openxmlformats.org/officeDocument/2006/relationships/tags" Target="../tags/tag99.xml"/><Relationship Id="rId18" Type="http://schemas.openxmlformats.org/officeDocument/2006/relationships/image" Target="../media/image10.jpeg"/><Relationship Id="rId17" Type="http://schemas.openxmlformats.org/officeDocument/2006/relationships/tags" Target="../tags/tag98.xml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tags" Target="../tags/tag8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tags" Target="../tags/tag102.xml"/><Relationship Id="rId3" Type="http://schemas.openxmlformats.org/officeDocument/2006/relationships/image" Target="../media/image10.jpeg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30.xml"/><Relationship Id="rId30" Type="http://schemas.openxmlformats.org/officeDocument/2006/relationships/image" Target="../media/image13.png"/><Relationship Id="rId3" Type="http://schemas.openxmlformats.org/officeDocument/2006/relationships/tags" Target="../tags/tag105.xml"/><Relationship Id="rId29" Type="http://schemas.openxmlformats.org/officeDocument/2006/relationships/tags" Target="../tags/tag129.xml"/><Relationship Id="rId28" Type="http://schemas.openxmlformats.org/officeDocument/2006/relationships/image" Target="../media/image10.jpeg"/><Relationship Id="rId27" Type="http://schemas.openxmlformats.org/officeDocument/2006/relationships/tags" Target="../tags/tag128.xml"/><Relationship Id="rId26" Type="http://schemas.openxmlformats.org/officeDocument/2006/relationships/image" Target="../media/image12.png"/><Relationship Id="rId25" Type="http://schemas.openxmlformats.org/officeDocument/2006/relationships/tags" Target="../tags/tag127.xml"/><Relationship Id="rId24" Type="http://schemas.openxmlformats.org/officeDocument/2006/relationships/tags" Target="../tags/tag126.xml"/><Relationship Id="rId23" Type="http://schemas.openxmlformats.org/officeDocument/2006/relationships/tags" Target="../tags/tag125.xml"/><Relationship Id="rId22" Type="http://schemas.openxmlformats.org/officeDocument/2006/relationships/tags" Target="../tags/tag124.xml"/><Relationship Id="rId21" Type="http://schemas.openxmlformats.org/officeDocument/2006/relationships/tags" Target="../tags/tag123.xml"/><Relationship Id="rId20" Type="http://schemas.openxmlformats.org/officeDocument/2006/relationships/tags" Target="../tags/tag122.xml"/><Relationship Id="rId2" Type="http://schemas.openxmlformats.org/officeDocument/2006/relationships/tags" Target="../tags/tag104.xml"/><Relationship Id="rId19" Type="http://schemas.openxmlformats.org/officeDocument/2006/relationships/tags" Target="../tags/tag121.xml"/><Relationship Id="rId18" Type="http://schemas.openxmlformats.org/officeDocument/2006/relationships/tags" Target="../tags/tag120.xml"/><Relationship Id="rId17" Type="http://schemas.openxmlformats.org/officeDocument/2006/relationships/tags" Target="../tags/tag119.xml"/><Relationship Id="rId16" Type="http://schemas.openxmlformats.org/officeDocument/2006/relationships/tags" Target="../tags/tag118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tags" Target="../tags/tag132.xml"/><Relationship Id="rId2" Type="http://schemas.openxmlformats.org/officeDocument/2006/relationships/image" Target="../media/image10.jpeg"/><Relationship Id="rId1" Type="http://schemas.openxmlformats.org/officeDocument/2006/relationships/tags" Target="../tags/tag13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46.xml"/><Relationship Id="rId15" Type="http://schemas.openxmlformats.org/officeDocument/2006/relationships/image" Target="../media/image10.jpeg"/><Relationship Id="rId14" Type="http://schemas.openxmlformats.org/officeDocument/2006/relationships/tags" Target="../tags/tag145.xml"/><Relationship Id="rId13" Type="http://schemas.openxmlformats.org/officeDocument/2006/relationships/image" Target="../media/image21.png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tags" Target="../tags/tag13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tags" Target="../tags/tag148.xml"/><Relationship Id="rId2" Type="http://schemas.openxmlformats.org/officeDocument/2006/relationships/image" Target="../media/image10.jpeg"/><Relationship Id="rId1" Type="http://schemas.openxmlformats.org/officeDocument/2006/relationships/tags" Target="../tags/tag14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tags" Target="../tags/tag150.xml"/><Relationship Id="rId2" Type="http://schemas.openxmlformats.org/officeDocument/2006/relationships/image" Target="../media/image10.jpeg"/><Relationship Id="rId1" Type="http://schemas.openxmlformats.org/officeDocument/2006/relationships/tags" Target="../tags/tag14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tags" Target="../tags/tag1.xml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tags" Target="../tags/tag154.xml"/><Relationship Id="rId2" Type="http://schemas.openxmlformats.org/officeDocument/2006/relationships/image" Target="../media/image10.jpeg"/><Relationship Id="rId1" Type="http://schemas.openxmlformats.org/officeDocument/2006/relationships/tags" Target="../tags/tag15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tags" Target="../tags/tag156.xml"/><Relationship Id="rId2" Type="http://schemas.openxmlformats.org/officeDocument/2006/relationships/image" Target="../media/image10.jpeg"/><Relationship Id="rId1" Type="http://schemas.openxmlformats.org/officeDocument/2006/relationships/tags" Target="../tags/tag155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tags" Target="../tags/tag158.xml"/><Relationship Id="rId3" Type="http://schemas.openxmlformats.org/officeDocument/2006/relationships/image" Target="../media/image10.jpeg"/><Relationship Id="rId2" Type="http://schemas.openxmlformats.org/officeDocument/2006/relationships/tags" Target="../tags/tag157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tags" Target="../tags/tag160.xml"/><Relationship Id="rId3" Type="http://schemas.openxmlformats.org/officeDocument/2006/relationships/image" Target="../media/image24.jpeg"/><Relationship Id="rId2" Type="http://schemas.openxmlformats.org/officeDocument/2006/relationships/tags" Target="../tags/tag159.xml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tags" Target="../tags/tag161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tags" Target="../tags/tag163.xml"/><Relationship Id="rId2" Type="http://schemas.openxmlformats.org/officeDocument/2006/relationships/image" Target="../media/image10.jpeg"/><Relationship Id="rId1" Type="http://schemas.openxmlformats.org/officeDocument/2006/relationships/tags" Target="../tags/tag16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68.xml"/><Relationship Id="rId5" Type="http://schemas.openxmlformats.org/officeDocument/2006/relationships/image" Target="../media/image10.jpeg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image" Target="../media/image10.jpeg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78.xml"/><Relationship Id="rId12" Type="http://schemas.openxmlformats.org/officeDocument/2006/relationships/image" Target="../media/image28.png"/><Relationship Id="rId11" Type="http://schemas.openxmlformats.org/officeDocument/2006/relationships/tags" Target="../tags/tag177.xml"/><Relationship Id="rId10" Type="http://schemas.openxmlformats.org/officeDocument/2006/relationships/image" Target="../media/image27.png"/><Relationship Id="rId1" Type="http://schemas.openxmlformats.org/officeDocument/2006/relationships/tags" Target="../tags/tag169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183.xml"/><Relationship Id="rId7" Type="http://schemas.openxmlformats.org/officeDocument/2006/relationships/image" Target="../media/image30.png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image" Target="../media/image10.jpeg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88.xml"/><Relationship Id="rId16" Type="http://schemas.openxmlformats.org/officeDocument/2006/relationships/tags" Target="../tags/tag187.xml"/><Relationship Id="rId15" Type="http://schemas.openxmlformats.org/officeDocument/2006/relationships/image" Target="../media/image34.png"/><Relationship Id="rId14" Type="http://schemas.openxmlformats.org/officeDocument/2006/relationships/tags" Target="../tags/tag186.xml"/><Relationship Id="rId13" Type="http://schemas.openxmlformats.org/officeDocument/2006/relationships/image" Target="../media/image33.png"/><Relationship Id="rId12" Type="http://schemas.openxmlformats.org/officeDocument/2006/relationships/tags" Target="../tags/tag185.xml"/><Relationship Id="rId11" Type="http://schemas.openxmlformats.org/officeDocument/2006/relationships/image" Target="../media/image32.png"/><Relationship Id="rId10" Type="http://schemas.openxmlformats.org/officeDocument/2006/relationships/tags" Target="../tags/tag184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1" Type="http://schemas.openxmlformats.org/officeDocument/2006/relationships/slideLayout" Target="../slideLayouts/slideLayout2.xml"/><Relationship Id="rId30" Type="http://schemas.openxmlformats.org/officeDocument/2006/relationships/image" Target="../media/image13.png"/><Relationship Id="rId3" Type="http://schemas.openxmlformats.org/officeDocument/2006/relationships/tags" Target="../tags/tag4.xml"/><Relationship Id="rId29" Type="http://schemas.openxmlformats.org/officeDocument/2006/relationships/tags" Target="../tags/tag28.xml"/><Relationship Id="rId28" Type="http://schemas.openxmlformats.org/officeDocument/2006/relationships/image" Target="../media/image10.jpeg"/><Relationship Id="rId27" Type="http://schemas.openxmlformats.org/officeDocument/2006/relationships/tags" Target="../tags/tag27.xml"/><Relationship Id="rId26" Type="http://schemas.openxmlformats.org/officeDocument/2006/relationships/image" Target="../media/image12.png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3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190.xml"/><Relationship Id="rId19" Type="http://schemas.openxmlformats.org/officeDocument/2006/relationships/tags" Target="../tags/tag206.xml"/><Relationship Id="rId18" Type="http://schemas.openxmlformats.org/officeDocument/2006/relationships/image" Target="../media/image10.jpeg"/><Relationship Id="rId17" Type="http://schemas.openxmlformats.org/officeDocument/2006/relationships/tags" Target="../tags/tag205.xml"/><Relationship Id="rId16" Type="http://schemas.openxmlformats.org/officeDocument/2006/relationships/tags" Target="../tags/tag204.xml"/><Relationship Id="rId15" Type="http://schemas.openxmlformats.org/officeDocument/2006/relationships/tags" Target="../tags/tag203.xml"/><Relationship Id="rId14" Type="http://schemas.openxmlformats.org/officeDocument/2006/relationships/tags" Target="../tags/tag202.xml"/><Relationship Id="rId13" Type="http://schemas.openxmlformats.org/officeDocument/2006/relationships/tags" Target="../tags/tag201.xml"/><Relationship Id="rId12" Type="http://schemas.openxmlformats.org/officeDocument/2006/relationships/tags" Target="../tags/tag200.xml"/><Relationship Id="rId11" Type="http://schemas.openxmlformats.org/officeDocument/2006/relationships/tags" Target="../tags/tag199.xml"/><Relationship Id="rId10" Type="http://schemas.openxmlformats.org/officeDocument/2006/relationships/tags" Target="../tags/tag198.xml"/><Relationship Id="rId1" Type="http://schemas.openxmlformats.org/officeDocument/2006/relationships/tags" Target="../tags/tag189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tags" Target="../tags/tag208.xml"/><Relationship Id="rId3" Type="http://schemas.openxmlformats.org/officeDocument/2006/relationships/image" Target="../media/image10.jpeg"/><Relationship Id="rId2" Type="http://schemas.openxmlformats.org/officeDocument/2006/relationships/tags" Target="../tags/tag207.xml"/><Relationship Id="rId1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tags" Target="../tags/tag211.xml"/><Relationship Id="rId4" Type="http://schemas.openxmlformats.org/officeDocument/2006/relationships/image" Target="../media/image36.png"/><Relationship Id="rId3" Type="http://schemas.openxmlformats.org/officeDocument/2006/relationships/tags" Target="../tags/tag210.xml"/><Relationship Id="rId2" Type="http://schemas.openxmlformats.org/officeDocument/2006/relationships/image" Target="../media/image10.jpeg"/><Relationship Id="rId1" Type="http://schemas.openxmlformats.org/officeDocument/2006/relationships/tags" Target="../tags/tag20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tags" Target="../tags/tag2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tags" Target="../tags/tag214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1" Type="http://schemas.openxmlformats.org/officeDocument/2006/relationships/slideLayout" Target="../slideLayouts/slideLayout2.xml"/><Relationship Id="rId30" Type="http://schemas.openxmlformats.org/officeDocument/2006/relationships/image" Target="../media/image13.png"/><Relationship Id="rId3" Type="http://schemas.openxmlformats.org/officeDocument/2006/relationships/tags" Target="../tags/tag217.xml"/><Relationship Id="rId29" Type="http://schemas.openxmlformats.org/officeDocument/2006/relationships/tags" Target="../tags/tag241.xml"/><Relationship Id="rId28" Type="http://schemas.openxmlformats.org/officeDocument/2006/relationships/image" Target="../media/image10.jpeg"/><Relationship Id="rId27" Type="http://schemas.openxmlformats.org/officeDocument/2006/relationships/tags" Target="../tags/tag240.xml"/><Relationship Id="rId26" Type="http://schemas.openxmlformats.org/officeDocument/2006/relationships/image" Target="../media/image12.png"/><Relationship Id="rId25" Type="http://schemas.openxmlformats.org/officeDocument/2006/relationships/tags" Target="../tags/tag239.xml"/><Relationship Id="rId24" Type="http://schemas.openxmlformats.org/officeDocument/2006/relationships/tags" Target="../tags/tag238.xml"/><Relationship Id="rId23" Type="http://schemas.openxmlformats.org/officeDocument/2006/relationships/tags" Target="../tags/tag237.xml"/><Relationship Id="rId22" Type="http://schemas.openxmlformats.org/officeDocument/2006/relationships/tags" Target="../tags/tag236.xml"/><Relationship Id="rId21" Type="http://schemas.openxmlformats.org/officeDocument/2006/relationships/tags" Target="../tags/tag235.xml"/><Relationship Id="rId20" Type="http://schemas.openxmlformats.org/officeDocument/2006/relationships/tags" Target="../tags/tag234.xml"/><Relationship Id="rId2" Type="http://schemas.openxmlformats.org/officeDocument/2006/relationships/tags" Target="../tags/tag216.xml"/><Relationship Id="rId19" Type="http://schemas.openxmlformats.org/officeDocument/2006/relationships/tags" Target="../tags/tag233.xml"/><Relationship Id="rId18" Type="http://schemas.openxmlformats.org/officeDocument/2006/relationships/tags" Target="../tags/tag232.xml"/><Relationship Id="rId17" Type="http://schemas.openxmlformats.org/officeDocument/2006/relationships/tags" Target="../tags/tag231.xml"/><Relationship Id="rId16" Type="http://schemas.openxmlformats.org/officeDocument/2006/relationships/tags" Target="../tags/tag230.xml"/><Relationship Id="rId15" Type="http://schemas.openxmlformats.org/officeDocument/2006/relationships/tags" Target="../tags/tag229.xml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tags" Target="../tags/tag226.xml"/><Relationship Id="rId11" Type="http://schemas.openxmlformats.org/officeDocument/2006/relationships/tags" Target="../tags/tag225.xml"/><Relationship Id="rId10" Type="http://schemas.openxmlformats.org/officeDocument/2006/relationships/tags" Target="../tags/tag224.xml"/><Relationship Id="rId1" Type="http://schemas.openxmlformats.org/officeDocument/2006/relationships/tags" Target="../tags/tag215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tags" Target="../tags/tag243.xml"/><Relationship Id="rId2" Type="http://schemas.openxmlformats.org/officeDocument/2006/relationships/image" Target="../media/image10.jpeg"/><Relationship Id="rId1" Type="http://schemas.openxmlformats.org/officeDocument/2006/relationships/tags" Target="../tags/tag2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tags" Target="../tags/tag244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tags" Target="../tags/tag246.xml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tags" Target="../tags/tag24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tags" Target="../tags/tag31.xml"/><Relationship Id="rId3" Type="http://schemas.openxmlformats.org/officeDocument/2006/relationships/image" Target="../media/image10.jpe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tags" Target="../tags/tag2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tags" Target="../tags/tag24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tags" Target="../tags/tag249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tags" Target="../tags/tag252.xml"/><Relationship Id="rId4" Type="http://schemas.openxmlformats.org/officeDocument/2006/relationships/image" Target="../media/image18.png"/><Relationship Id="rId3" Type="http://schemas.openxmlformats.org/officeDocument/2006/relationships/tags" Target="../tags/tag251.xml"/><Relationship Id="rId2" Type="http://schemas.openxmlformats.org/officeDocument/2006/relationships/image" Target="../media/image10.jpeg"/><Relationship Id="rId1" Type="http://schemas.openxmlformats.org/officeDocument/2006/relationships/tags" Target="../tags/tag250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tags" Target="../tags/tag254.xml"/><Relationship Id="rId2" Type="http://schemas.openxmlformats.org/officeDocument/2006/relationships/image" Target="../media/image10.jpeg"/><Relationship Id="rId1" Type="http://schemas.openxmlformats.org/officeDocument/2006/relationships/tags" Target="../tags/tag253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0.jpeg"/><Relationship Id="rId7" Type="http://schemas.openxmlformats.org/officeDocument/2006/relationships/tags" Target="../tags/tag25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1" Type="http://schemas.openxmlformats.org/officeDocument/2006/relationships/tags" Target="../tags/tag41.xml"/><Relationship Id="rId10" Type="http://schemas.openxmlformats.org/officeDocument/2006/relationships/image" Target="../media/image10.jpeg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tags" Target="../tags/tag43.xml"/><Relationship Id="rId2" Type="http://schemas.openxmlformats.org/officeDocument/2006/relationships/image" Target="../media/image10.jpeg"/><Relationship Id="rId1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tags" Target="../tags/tag46.xml"/><Relationship Id="rId3" Type="http://schemas.openxmlformats.org/officeDocument/2006/relationships/image" Target="../media/image10.jpeg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tags" Target="../tags/tag48.xml"/><Relationship Id="rId2" Type="http://schemas.openxmlformats.org/officeDocument/2006/relationships/image" Target="../media/image10.jpeg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42204"/>
            <a:ext cx="15450095" cy="633453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62720" y="1713591"/>
            <a:ext cx="65811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开展园本教研</a:t>
            </a:r>
            <a:r>
              <a:rPr lang="en-US" altLang="zh-CN" sz="40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0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助力教师成长</a:t>
            </a:r>
            <a:endParaRPr lang="zh-CN" altLang="en-US" sz="40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2946400" y="2891155"/>
            <a:ext cx="1480820" cy="1905"/>
          </a:xfrm>
          <a:prstGeom prst="line">
            <a:avLst/>
          </a:prstGeom>
          <a:ln>
            <a:solidFill>
              <a:srgbClr val="865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702050" y="2708275"/>
            <a:ext cx="4709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0" dirty="0"/>
              <a:t>泸县牛滩镇中心幼儿园</a:t>
            </a:r>
            <a:r>
              <a:rPr lang="en-US" altLang="zh-CN" sz="1800" b="0" dirty="0"/>
              <a:t>  </a:t>
            </a:r>
            <a:r>
              <a:rPr lang="zh-CN" altLang="en-US" sz="1800" b="0" dirty="0"/>
              <a:t>代会琼</a:t>
            </a:r>
            <a:endParaRPr lang="zh-CN" altLang="en-US" sz="1800" b="0" dirty="0"/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7724775" y="2893060"/>
            <a:ext cx="1419860" cy="7620"/>
          </a:xfrm>
          <a:prstGeom prst="line">
            <a:avLst/>
          </a:prstGeom>
          <a:ln>
            <a:solidFill>
              <a:srgbClr val="865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纯音乐 - 雨的印记 - 钢琴版纯音乐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7703" y="1318303"/>
            <a:ext cx="609600" cy="60960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10"/>
          <a:stretch>
            <a:fillRect/>
          </a:stretch>
        </p:blipFill>
        <p:spPr>
          <a:xfrm>
            <a:off x="10794365" y="41910"/>
            <a:ext cx="1397635" cy="1092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1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7" name="Group 9"/>
          <p:cNvGrpSpPr/>
          <p:nvPr/>
        </p:nvGrpSpPr>
        <p:grpSpPr bwMode="auto">
          <a:xfrm>
            <a:off x="2866390" y="42545"/>
            <a:ext cx="6890385" cy="5163820"/>
            <a:chOff x="1657" y="716"/>
            <a:chExt cx="3527" cy="3172"/>
          </a:xfrm>
        </p:grpSpPr>
        <p:grpSp>
          <p:nvGrpSpPr>
            <p:cNvPr id="48138" name="Group 10"/>
            <p:cNvGrpSpPr/>
            <p:nvPr/>
          </p:nvGrpSpPr>
          <p:grpSpPr bwMode="auto">
            <a:xfrm>
              <a:off x="2017" y="1008"/>
              <a:ext cx="2777" cy="2784"/>
              <a:chOff x="2200" y="1298"/>
              <a:chExt cx="1230" cy="1232"/>
            </a:xfrm>
          </p:grpSpPr>
          <p:sp>
            <p:nvSpPr>
              <p:cNvPr id="48139" name="Oval 11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gray">
              <a:xfrm>
                <a:off x="2200" y="1298"/>
                <a:ext cx="1230" cy="12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0" name="Oval 12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2215" y="1305"/>
                <a:ext cx="1201" cy="120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1" name="Oval 13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2227" y="1316"/>
                <a:ext cx="1143" cy="112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2" name="Oval 14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gray">
              <a:xfrm>
                <a:off x="2294" y="1348"/>
                <a:ext cx="1017" cy="91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</p:grpSp>
        <p:grpSp>
          <p:nvGrpSpPr>
            <p:cNvPr id="48143" name="Group 15"/>
            <p:cNvGrpSpPr/>
            <p:nvPr/>
          </p:nvGrpSpPr>
          <p:grpSpPr bwMode="auto">
            <a:xfrm>
              <a:off x="1657" y="716"/>
              <a:ext cx="3527" cy="3172"/>
              <a:chOff x="1225" y="694"/>
              <a:chExt cx="3527" cy="3172"/>
            </a:xfrm>
          </p:grpSpPr>
          <p:grpSp>
            <p:nvGrpSpPr>
              <p:cNvPr id="48144" name="Group 16"/>
              <p:cNvGrpSpPr/>
              <p:nvPr/>
            </p:nvGrpSpPr>
            <p:grpSpPr bwMode="auto">
              <a:xfrm>
                <a:off x="3817" y="1702"/>
                <a:ext cx="935" cy="938"/>
                <a:chOff x="590" y="1015"/>
                <a:chExt cx="696" cy="698"/>
              </a:xfrm>
            </p:grpSpPr>
            <p:sp>
              <p:nvSpPr>
                <p:cNvPr id="48145" name="Oval 17"/>
                <p:cNvSpPr>
                  <a:spLocks noChangeArrowheads="1"/>
                </p:cNvSpPr>
                <p:nvPr>
                  <p:custDataLst>
                    <p:tags r:id="rId5"/>
                  </p:custDataLst>
                </p:nvPr>
              </p:nvSpPr>
              <p:spPr bwMode="gray">
                <a:xfrm>
                  <a:off x="590" y="1015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46275"/>
                        <a:invGamma/>
                      </a:srgbClr>
                    </a:gs>
                    <a:gs pos="100000">
                      <a:srgbClr val="CCFF6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6" name="Oval 18"/>
                <p:cNvSpPr>
                  <a:spLocks noChangeArrowheads="1"/>
                </p:cNvSpPr>
                <p:nvPr>
                  <p:custDataLst>
                    <p:tags r:id="rId6"/>
                  </p:custDataLst>
                </p:nvPr>
              </p:nvSpPr>
              <p:spPr bwMode="gray">
                <a:xfrm>
                  <a:off x="598" y="1024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alpha val="0"/>
                      </a:srgbClr>
                    </a:gs>
                    <a:gs pos="100000">
                      <a:srgbClr val="CCFF66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7" name="Oval 19"/>
                <p:cNvSpPr>
                  <a:spLocks noChangeArrowheads="1"/>
                </p:cNvSpPr>
                <p:nvPr>
                  <p:custDataLst>
                    <p:tags r:id="rId7"/>
                  </p:custDataLst>
                </p:nvPr>
              </p:nvSpPr>
              <p:spPr bwMode="gray">
                <a:xfrm>
                  <a:off x="615" y="1046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79216"/>
                        <a:invGamma/>
                      </a:srgbClr>
                    </a:gs>
                    <a:gs pos="100000">
                      <a:srgbClr val="CCFF66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8" name="Oval 20"/>
                <p:cNvSpPr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gray">
                <a:xfrm>
                  <a:off x="651" y="1026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tint val="0"/>
                        <a:invGamma/>
                      </a:srgbClr>
                    </a:gs>
                    <a:gs pos="100000">
                      <a:srgbClr val="CCFF66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49" name="Group 21"/>
              <p:cNvGrpSpPr/>
              <p:nvPr/>
            </p:nvGrpSpPr>
            <p:grpSpPr bwMode="auto">
              <a:xfrm>
                <a:off x="1657" y="2928"/>
                <a:ext cx="935" cy="938"/>
                <a:chOff x="54" y="2591"/>
                <a:chExt cx="696" cy="698"/>
              </a:xfrm>
            </p:grpSpPr>
            <p:sp>
              <p:nvSpPr>
                <p:cNvPr id="48150" name="Oval 22"/>
                <p:cNvSpPr>
                  <a:spLocks noChangeArrowheads="1"/>
                </p:cNvSpPr>
                <p:nvPr>
                  <p:custDataLst>
                    <p:tags r:id="rId9"/>
                  </p:custDataLst>
                </p:nvPr>
              </p:nvSpPr>
              <p:spPr bwMode="gray">
                <a:xfrm>
                  <a:off x="54" y="259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46275"/>
                        <a:invGamma/>
                      </a:srgbClr>
                    </a:gs>
                    <a:gs pos="100000">
                      <a:srgbClr val="FFCC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1" name="Oval 23"/>
                <p:cNvSpPr>
                  <a:spLocks noChangeArrowheads="1"/>
                </p:cNvSpPr>
                <p:nvPr>
                  <p:custDataLst>
                    <p:tags r:id="rId10"/>
                  </p:custDataLst>
                </p:nvPr>
              </p:nvSpPr>
              <p:spPr bwMode="gray">
                <a:xfrm>
                  <a:off x="63" y="260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alpha val="0"/>
                      </a:srgbClr>
                    </a:gs>
                    <a:gs pos="100000">
                      <a:srgbClr val="FFCC00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2" name="Oval 24"/>
                <p:cNvSpPr>
                  <a:spLocks noChangeArrowheads="1"/>
                </p:cNvSpPr>
                <p:nvPr>
                  <p:custDataLst>
                    <p:tags r:id="rId11"/>
                  </p:custDataLst>
                </p:nvPr>
              </p:nvSpPr>
              <p:spPr bwMode="gray">
                <a:xfrm>
                  <a:off x="79" y="262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79216"/>
                        <a:invGamma/>
                      </a:srgbClr>
                    </a:gs>
                    <a:gs pos="100000">
                      <a:srgbClr val="FFCC0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3" name="Oval 25"/>
                <p:cNvSpPr>
                  <a:spLocks noChangeArrowheads="1"/>
                </p:cNvSpPr>
                <p:nvPr>
                  <p:custDataLst>
                    <p:tags r:id="rId12"/>
                  </p:custDataLst>
                </p:nvPr>
              </p:nvSpPr>
              <p:spPr bwMode="gray">
                <a:xfrm>
                  <a:off x="115" y="2597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tint val="0"/>
                        <a:invGamma/>
                      </a:srgbClr>
                    </a:gs>
                    <a:gs pos="100000">
                      <a:srgbClr val="FFCC00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54" name="Group 26"/>
              <p:cNvGrpSpPr/>
              <p:nvPr/>
            </p:nvGrpSpPr>
            <p:grpSpPr bwMode="auto">
              <a:xfrm>
                <a:off x="3385" y="2928"/>
                <a:ext cx="935" cy="938"/>
                <a:chOff x="166" y="1752"/>
                <a:chExt cx="696" cy="698"/>
              </a:xfrm>
            </p:grpSpPr>
            <p:sp>
              <p:nvSpPr>
                <p:cNvPr id="48155" name="Oval 27"/>
                <p:cNvSpPr>
                  <a:spLocks noChangeArrowheads="1"/>
                </p:cNvSpPr>
                <p:nvPr>
                  <p:custDataLst>
                    <p:tags r:id="rId13"/>
                  </p:custDataLst>
                </p:nvPr>
              </p:nvSpPr>
              <p:spPr bwMode="gray">
                <a:xfrm>
                  <a:off x="166" y="1752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46275"/>
                        <a:invGamma/>
                      </a:srgbClr>
                    </a:gs>
                    <a:gs pos="100000">
                      <a:srgbClr val="0099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6" name="Oval 28"/>
                <p:cNvSpPr>
                  <a:spLocks noChangeArrowheads="1"/>
                </p:cNvSpPr>
                <p:nvPr>
                  <p:custDataLst>
                    <p:tags r:id="rId14"/>
                  </p:custDataLst>
                </p:nvPr>
              </p:nvSpPr>
              <p:spPr bwMode="gray">
                <a:xfrm>
                  <a:off x="174" y="1761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alpha val="0"/>
                      </a:srgbClr>
                    </a:gs>
                    <a:gs pos="100000">
                      <a:srgbClr val="0099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7" name="Oval 29"/>
                <p:cNvSpPr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gray">
                <a:xfrm>
                  <a:off x="191" y="1783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79216"/>
                        <a:invGamma/>
                      </a:srgbClr>
                    </a:gs>
                    <a:gs pos="100000">
                      <a:srgbClr val="0099FF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8" name="Oval 30"/>
                <p:cNvSpPr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gray">
                <a:xfrm>
                  <a:off x="227" y="1762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tint val="0"/>
                        <a:invGamma/>
                      </a:srgbClr>
                    </a:gs>
                    <a:gs pos="100000">
                      <a:srgbClr val="0099FF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59" name="Group 31"/>
              <p:cNvGrpSpPr/>
              <p:nvPr/>
            </p:nvGrpSpPr>
            <p:grpSpPr bwMode="auto">
              <a:xfrm>
                <a:off x="2496" y="694"/>
                <a:ext cx="935" cy="938"/>
                <a:chOff x="823" y="740"/>
                <a:chExt cx="696" cy="698"/>
              </a:xfrm>
            </p:grpSpPr>
            <p:sp>
              <p:nvSpPr>
                <p:cNvPr id="48160" name="Oval 32"/>
                <p:cNvSpPr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gray">
                <a:xfrm>
                  <a:off x="823" y="740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100000">
                      <a:srgbClr val="FF33CC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1" name="Oval 33"/>
                <p:cNvSpPr>
                  <a:spLocks noChangeArrowheads="1"/>
                </p:cNvSpPr>
                <p:nvPr>
                  <p:custDataLst>
                    <p:tags r:id="rId18"/>
                  </p:custDataLst>
                </p:nvPr>
              </p:nvSpPr>
              <p:spPr bwMode="gray">
                <a:xfrm>
                  <a:off x="831" y="749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alpha val="0"/>
                      </a:srgbClr>
                    </a:gs>
                    <a:gs pos="100000">
                      <a:srgbClr val="FF33CC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2" name="Oval 34"/>
                <p:cNvSpPr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gray">
                <a:xfrm>
                  <a:off x="848" y="770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79216"/>
                        <a:invGamma/>
                      </a:srgbClr>
                    </a:gs>
                    <a:gs pos="100000">
                      <a:srgbClr val="FF33CC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3" name="Oval 35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gray">
                <a:xfrm>
                  <a:off x="884" y="754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tint val="0"/>
                        <a:invGamma/>
                      </a:srgbClr>
                    </a:gs>
                    <a:gs pos="100000">
                      <a:srgbClr val="FF33CC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64" name="Group 36"/>
              <p:cNvGrpSpPr/>
              <p:nvPr/>
            </p:nvGrpSpPr>
            <p:grpSpPr bwMode="auto">
              <a:xfrm>
                <a:off x="1225" y="1702"/>
                <a:ext cx="935" cy="938"/>
                <a:chOff x="869" y="971"/>
                <a:chExt cx="696" cy="698"/>
              </a:xfrm>
            </p:grpSpPr>
            <p:sp>
              <p:nvSpPr>
                <p:cNvPr id="48165" name="Oval 37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gray">
                <a:xfrm>
                  <a:off x="869" y="97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100000">
                      <a:srgbClr val="6666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6" name="Oval 38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gray">
                <a:xfrm>
                  <a:off x="878" y="98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alpha val="0"/>
                      </a:srgbClr>
                    </a:gs>
                    <a:gs pos="100000">
                      <a:srgbClr val="6666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7" name="Oval 3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gray">
                <a:xfrm>
                  <a:off x="894" y="100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79216"/>
                        <a:invGamma/>
                      </a:srgbClr>
                    </a:gs>
                    <a:gs pos="100000">
                      <a:srgbClr val="6666FF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8" name="Oval 4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gray">
                <a:xfrm>
                  <a:off x="930" y="981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tint val="0"/>
                        <a:invGamma/>
                      </a:srgbClr>
                    </a:gs>
                    <a:gs pos="100000">
                      <a:srgbClr val="6666FF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</p:grpSp>
        <p:pic>
          <p:nvPicPr>
            <p:cNvPr id="48169" name="Picture 41" descr="71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5" y="1259"/>
              <a:ext cx="2231" cy="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文本框 3"/>
          <p:cNvSpPr txBox="1"/>
          <p:nvPr/>
        </p:nvSpPr>
        <p:spPr>
          <a:xfrm>
            <a:off x="5964555" y="1835785"/>
            <a:ext cx="970915" cy="648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 02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15280" y="2624455"/>
            <a:ext cx="2042160" cy="982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需要什么样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的园本教研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5270" y="4503420"/>
            <a:ext cx="3327400" cy="23761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30" y="4634230"/>
            <a:ext cx="3113405" cy="2223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2105" y="154940"/>
            <a:ext cx="20326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思考</a:t>
            </a:r>
            <a:r>
              <a:rPr lang="en-US" altLang="zh-CN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......</a:t>
            </a:r>
            <a:endParaRPr lang="en-US" altLang="zh-CN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5165" y="1032510"/>
            <a:ext cx="10252710" cy="5125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r>
              <a:rPr lang="zh-CN" alt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zh-CN" altLang="en-US" b="1">
                <a:solidFill>
                  <a:schemeClr val="accent2">
                    <a:lumMod val="75000"/>
                  </a:schemeClr>
                </a:solidFill>
              </a:rPr>
              <a:t>教师对教研活动的认识。</a:t>
            </a:r>
            <a:r>
              <a:rPr lang="zh-CN" altLang="en-US"/>
              <a:t>（教研就是做课题 、 教研是写论文和经验总结、 教研是备课、听课和评课 、 教研是研究自己教学中的问题 ？）（ 教研是专业人员的事，与教师无关  ？）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>
                <a:solidFill>
                  <a:schemeClr val="accent2"/>
                </a:solidFill>
              </a:rPr>
              <a:t>2.</a:t>
            </a:r>
            <a:r>
              <a:rPr lang="zh-CN" altLang="en-US" b="1">
                <a:solidFill>
                  <a:schemeClr val="accent2"/>
                </a:solidFill>
              </a:rPr>
              <a:t>教师参加教研活动的态度 。</a:t>
            </a:r>
            <a:r>
              <a:rPr lang="zh-CN" altLang="en-US"/>
              <a:t>（ 教研=负担 ；在教研活动中“参而不与”）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 b="1">
                <a:solidFill>
                  <a:schemeClr val="accent2"/>
                </a:solidFill>
              </a:rPr>
              <a:t>3. </a:t>
            </a:r>
            <a:r>
              <a:rPr lang="en-US" altLang="zh-CN" b="1">
                <a:solidFill>
                  <a:schemeClr val="accent2"/>
                </a:solidFill>
                <a:sym typeface="+mn-ea"/>
              </a:rPr>
              <a:t>在组织教育活动之后 ，每次都会马上反思自己的教学过程 吗？如果在反思过程中发现问题，你会怎么办？</a:t>
            </a:r>
            <a:endParaRPr lang="zh-CN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b="1">
                <a:solidFill>
                  <a:schemeClr val="accent2"/>
                </a:solidFill>
              </a:rPr>
              <a:t>4.</a:t>
            </a:r>
            <a:r>
              <a:rPr lang="zh-CN" altLang="en-US" b="1">
                <a:solidFill>
                  <a:schemeClr val="accent2"/>
                </a:solidFill>
              </a:rPr>
              <a:t>  如果在反思过程中发现了自己的创新之处，我该怎么办？</a:t>
            </a:r>
            <a:r>
              <a:rPr lang="zh-CN" altLang="en-US"/>
              <a:t>（ 尽快写成文字，加以整理归纳</a:t>
            </a:r>
            <a:r>
              <a:rPr lang="en-US" altLang="zh-CN"/>
              <a:t>/</a:t>
            </a:r>
            <a:r>
              <a:rPr lang="zh-CN" altLang="en-US"/>
              <a:t>尽快与人交流和分享，但不会写出来</a:t>
            </a:r>
            <a:r>
              <a:rPr lang="en-US" altLang="zh-CN"/>
              <a:t>/</a:t>
            </a:r>
            <a:r>
              <a:rPr lang="zh-CN" altLang="en-US"/>
              <a:t>一阵激动以后就放在一边了 </a:t>
            </a:r>
            <a:r>
              <a:rPr lang="en-US" altLang="zh-CN"/>
              <a:t>)</a:t>
            </a:r>
            <a:endParaRPr lang="en-US" altLang="zh-CN"/>
          </a:p>
          <a:p>
            <a:pPr>
              <a:lnSpc>
                <a:spcPct val="140000"/>
              </a:lnSpc>
            </a:pPr>
            <a:r>
              <a:rPr lang="en-US" altLang="zh-CN">
                <a:solidFill>
                  <a:schemeClr val="accent2"/>
                </a:solidFill>
              </a:rPr>
              <a:t>5.</a:t>
            </a:r>
            <a:r>
              <a:rPr lang="en-US" altLang="zh-CN" b="1">
                <a:solidFill>
                  <a:schemeClr val="accent2">
                    <a:lumMod val="75000"/>
                  </a:schemeClr>
                </a:solidFill>
              </a:rPr>
              <a:t>幼儿园是否建立有学习型组织？ </a:t>
            </a:r>
            <a:endParaRPr lang="en-US" altLang="zh-CN" b="1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</a:pPr>
            <a:r>
              <a:rPr lang="en-US" altLang="zh-CN" b="1">
                <a:solidFill>
                  <a:schemeClr val="accent2">
                    <a:lumMod val="75000"/>
                  </a:schemeClr>
                </a:solidFill>
              </a:rPr>
              <a:t>6.教师开展教研活动的问题与困惑</a:t>
            </a:r>
            <a:r>
              <a:rPr lang="zh-CN" altLang="en-US" b="1">
                <a:solidFill>
                  <a:schemeClr val="accent2">
                    <a:lumMod val="75000"/>
                  </a:schemeClr>
                </a:solidFill>
              </a:rPr>
              <a:t>是什么？</a:t>
            </a:r>
            <a:r>
              <a:rPr lang="en-US" altLang="zh-CN"/>
              <a:t> ( 自己在学习提高方面的压力大，无暇研究/  缺乏信息、资料、经费等方面的条件，阻碍研究活动的深入开展  /没有接受过教育科研方面的专业训练，在实践中又缺乏专业人员的帮助，不知道应该怎样进行教学研究  /不知道怎样从自己的教学中生发出研究的课题/领导不真正支持和重视)</a:t>
            </a:r>
            <a:endParaRPr lang="en-US" altLang="zh-CN"/>
          </a:p>
          <a:p>
            <a:pPr>
              <a:lnSpc>
                <a:spcPct val="140000"/>
              </a:lnSpc>
            </a:pPr>
            <a:r>
              <a:rPr lang="en-US" altLang="zh-CN">
                <a:solidFill>
                  <a:schemeClr val="accent2">
                    <a:lumMod val="75000"/>
                  </a:schemeClr>
                </a:solidFill>
              </a:rPr>
              <a:t>7.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</a:rPr>
              <a:t>我</a:t>
            </a:r>
            <a:r>
              <a:rPr lang="en-US" altLang="zh-CN" b="1">
                <a:solidFill>
                  <a:schemeClr val="accent2">
                    <a:lumMod val="75000"/>
                  </a:schemeClr>
                </a:solidFill>
              </a:rPr>
              <a:t>在组织教研活动时最缺乏的是什么？</a:t>
            </a:r>
            <a:endParaRPr lang="en-US" altLang="zh-CN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60" y="5009515"/>
            <a:ext cx="2501900" cy="1848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6230" y="164465"/>
            <a:ext cx="45294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幼儿园教研活动存在的问题</a:t>
            </a:r>
            <a:endParaRPr lang="zh-CN" altLang="en-US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688965" y="1626235"/>
            <a:ext cx="740410" cy="450215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725795" y="2316480"/>
            <a:ext cx="740410" cy="452120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705475" y="3078480"/>
            <a:ext cx="740410" cy="486410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688965" y="3995420"/>
            <a:ext cx="740410" cy="515620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08140" y="1626235"/>
            <a:ext cx="3354705" cy="633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2400" b="1" dirty="0" smtClean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园本教研的主动性不够。</a:t>
            </a:r>
            <a:endParaRPr lang="zh-CN" altLang="en-US" sz="2400" b="1" dirty="0">
              <a:solidFill>
                <a:srgbClr val="F29A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71005" y="3078480"/>
            <a:ext cx="3992880" cy="7061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b="1" dirty="0" smtClean="0">
                <a:solidFill>
                  <a:srgbClr val="B092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园本教研的方法不以问题为导向。</a:t>
            </a:r>
            <a:endParaRPr lang="zh-CN" altLang="en-US" sz="2400" b="1" dirty="0" smtClean="0">
              <a:solidFill>
                <a:srgbClr val="B092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6865" y="3996055"/>
            <a:ext cx="5168265" cy="7772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b="1" dirty="0" smtClean="0">
                <a:solidFill>
                  <a:srgbClr val="C8D8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园本教研的内容不是来自本园实际需要。</a:t>
            </a:r>
            <a:endParaRPr lang="zh-CN" altLang="en-US" sz="2400" b="1" dirty="0" smtClean="0">
              <a:solidFill>
                <a:srgbClr val="C8D8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19480" y="2503805"/>
            <a:ext cx="4247515" cy="525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 smtClean="0">
                <a:solidFill>
                  <a:srgbClr val="A5C0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园本教研开展的形式比较单一。</a:t>
            </a:r>
            <a:endParaRPr lang="zh-CN" altLang="en-US" sz="2400" b="1" dirty="0" smtClean="0">
              <a:solidFill>
                <a:srgbClr val="A5C0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725795" y="981710"/>
            <a:ext cx="740410" cy="5041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63625" y="1094105"/>
            <a:ext cx="3782060" cy="811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园本教研的组织者不明确</a:t>
            </a:r>
            <a:r>
              <a:rPr lang="zh-CN" altLang="en-US" sz="2400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400" b="1" dirty="0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725795" y="4773930"/>
            <a:ext cx="740410" cy="48387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831965" y="4773930"/>
            <a:ext cx="3932555" cy="47942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园本教研的结果流于形式。</a:t>
            </a:r>
            <a:endParaRPr lang="zh-CN" altLang="en-US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55" y="4270375"/>
            <a:ext cx="3903980" cy="258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  <p:bldP spid="12" grpId="0"/>
      <p:bldP spid="14" grpId="0"/>
      <p:bldP spid="16" grpId="0"/>
      <p:bldP spid="18" grpId="0"/>
      <p:bldP spid="5" grpId="0" bldLvl="0" animBg="1"/>
      <p:bldP spid="9" grpId="0"/>
      <p:bldP spid="21" grpId="0" bldLvl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4645" y="164465"/>
            <a:ext cx="31578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园本研训的发展</a:t>
            </a:r>
            <a:endParaRPr lang="zh-CN" altLang="en-US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MH_Other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 flipH="1">
            <a:off x="1355814" y="3819879"/>
            <a:ext cx="2135870" cy="2138003"/>
          </a:xfrm>
          <a:prstGeom prst="line">
            <a:avLst/>
          </a:prstGeom>
          <a:noFill/>
          <a:ln w="6350" algn="ctr">
            <a:solidFill>
              <a:srgbClr val="F52B8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MH_Other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 flipH="1">
            <a:off x="3201786" y="3819879"/>
            <a:ext cx="2138003" cy="2138003"/>
          </a:xfrm>
          <a:prstGeom prst="line">
            <a:avLst/>
          </a:prstGeom>
          <a:noFill/>
          <a:ln w="6350" algn="ctr">
            <a:solidFill>
              <a:srgbClr val="F52B8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MH_Other_3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flipH="1">
            <a:off x="5049889" y="3819879"/>
            <a:ext cx="2138001" cy="2138003"/>
          </a:xfrm>
          <a:prstGeom prst="line">
            <a:avLst/>
          </a:prstGeom>
          <a:noFill/>
          <a:ln w="6350" algn="ctr">
            <a:solidFill>
              <a:srgbClr val="B09277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MH_Other_4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H="1">
            <a:off x="6895861" y="3819879"/>
            <a:ext cx="2138001" cy="2138003"/>
          </a:xfrm>
          <a:prstGeom prst="line">
            <a:avLst/>
          </a:prstGeom>
          <a:noFill/>
          <a:ln w="6350" algn="ctr">
            <a:solidFill>
              <a:srgbClr val="9AA4C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MH_Other_5"/>
          <p:cNvSpPr/>
          <p:nvPr>
            <p:custDataLst>
              <p:tags r:id="rId5"/>
            </p:custDataLst>
          </p:nvPr>
        </p:nvSpPr>
        <p:spPr>
          <a:xfrm>
            <a:off x="1146917" y="3240082"/>
            <a:ext cx="2658115" cy="1319466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solidFill>
            <a:srgbClr val="F29A5B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2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Other_6"/>
          <p:cNvSpPr/>
          <p:nvPr>
            <p:custDataLst>
              <p:tags r:id="rId6"/>
            </p:custDataLst>
          </p:nvPr>
        </p:nvSpPr>
        <p:spPr>
          <a:xfrm>
            <a:off x="3035521" y="3240082"/>
            <a:ext cx="2658115" cy="1319466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solidFill>
            <a:srgbClr val="A5C0A4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2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MH_Other_7"/>
          <p:cNvSpPr/>
          <p:nvPr>
            <p:custDataLst>
              <p:tags r:id="rId7"/>
            </p:custDataLst>
          </p:nvPr>
        </p:nvSpPr>
        <p:spPr>
          <a:xfrm>
            <a:off x="4921992" y="3240082"/>
            <a:ext cx="2658113" cy="1319466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solidFill>
            <a:srgbClr val="B09277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2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MH_Other_8"/>
          <p:cNvSpPr/>
          <p:nvPr>
            <p:custDataLst>
              <p:tags r:id="rId8"/>
            </p:custDataLst>
          </p:nvPr>
        </p:nvSpPr>
        <p:spPr>
          <a:xfrm>
            <a:off x="6808465" y="3240082"/>
            <a:ext cx="2658115" cy="1319466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solidFill>
            <a:srgbClr val="9AA4C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2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MH_SubTitle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8913302">
            <a:off x="733425" y="4759325"/>
            <a:ext cx="1849120" cy="71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 smtClean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教研组织从行政性向专业性回归。</a:t>
            </a:r>
            <a:endParaRPr lang="zh-CN" altLang="en-US" b="1" dirty="0" smtClean="0">
              <a:solidFill>
                <a:srgbClr val="F29A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MH_SubTitle_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8913302">
            <a:off x="2548255" y="4774565"/>
            <a:ext cx="1892935" cy="71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A5C0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从研究教材教法走向研究幼儿的学习。</a:t>
            </a:r>
            <a:endParaRPr lang="zh-CN" altLang="en-US" b="1" dirty="0">
              <a:solidFill>
                <a:srgbClr val="A5C0A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MH_SubTitle_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8913302">
            <a:off x="4343400" y="4730750"/>
            <a:ext cx="2013585" cy="71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B0927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教研目的从为完成教学计划走向教师专业发展。</a:t>
            </a:r>
            <a:endParaRPr lang="zh-CN" altLang="en-US" b="1" dirty="0">
              <a:solidFill>
                <a:srgbClr val="B0927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MH_SubTitle_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18913302">
            <a:off x="6213475" y="4791075"/>
            <a:ext cx="1941195" cy="71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9AA4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教研动机从任务驱动走向问题驱动。</a:t>
            </a:r>
            <a:endParaRPr lang="zh-CN" altLang="en-US" b="1" dirty="0">
              <a:solidFill>
                <a:srgbClr val="9AA4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7" name="MH_Other_9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flipH="1">
            <a:off x="8750360" y="3819879"/>
            <a:ext cx="2135870" cy="2138003"/>
          </a:xfrm>
          <a:prstGeom prst="line">
            <a:avLst/>
          </a:prstGeom>
          <a:noFill/>
          <a:ln w="6350" algn="ctr">
            <a:solidFill>
              <a:srgbClr val="C8D85B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MH_Other_10"/>
          <p:cNvSpPr/>
          <p:nvPr>
            <p:custDataLst>
              <p:tags r:id="rId14"/>
            </p:custDataLst>
          </p:nvPr>
        </p:nvSpPr>
        <p:spPr>
          <a:xfrm>
            <a:off x="8660831" y="3240082"/>
            <a:ext cx="2660246" cy="1319466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solidFill>
            <a:srgbClr val="C8D85B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2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MH_SubTitle_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rot="18913302">
            <a:off x="8041640" y="4801235"/>
            <a:ext cx="1969770" cy="71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C8D8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教研内容从主要研课走向研究一日生活。</a:t>
            </a:r>
            <a:endParaRPr lang="zh-CN" altLang="en-US" b="1" dirty="0">
              <a:solidFill>
                <a:srgbClr val="C8D8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0" name="MH_Other_11"/>
          <p:cNvCxnSpPr>
            <a:cxnSpLocks noChangeShapeType="1"/>
          </p:cNvCxnSpPr>
          <p:nvPr>
            <p:custDataLst>
              <p:tags r:id="rId16"/>
            </p:custDataLst>
          </p:nvPr>
        </p:nvCxnSpPr>
        <p:spPr bwMode="auto">
          <a:xfrm>
            <a:off x="1147125" y="1941505"/>
            <a:ext cx="0" cy="882327"/>
          </a:xfrm>
          <a:prstGeom prst="line">
            <a:avLst/>
          </a:prstGeom>
          <a:noFill/>
          <a:ln w="63500" algn="ctr">
            <a:solidFill>
              <a:srgbClr val="F29A5B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文本框 3"/>
          <p:cNvSpPr txBox="1"/>
          <p:nvPr/>
        </p:nvSpPr>
        <p:spPr>
          <a:xfrm>
            <a:off x="1423035" y="2182495"/>
            <a:ext cx="9930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培训目标人本化</a:t>
            </a:r>
            <a:r>
              <a:rPr lang="en-US" altLang="zh-CN" sz="3200" b="1"/>
              <a:t>       </a:t>
            </a:r>
            <a:r>
              <a:rPr lang="zh-CN" altLang="en-US" sz="3200" b="1"/>
              <a:t>培训内容综合化</a:t>
            </a:r>
            <a:r>
              <a:rPr lang="en-US" altLang="zh-CN" sz="3200" b="1"/>
              <a:t>     </a:t>
            </a:r>
            <a:r>
              <a:rPr lang="zh-CN" altLang="en-US" sz="3200" b="1"/>
              <a:t>培训方式多样化</a:t>
            </a:r>
            <a:endParaRPr lang="zh-CN" altLang="en-US" sz="3200" b="1"/>
          </a:p>
        </p:txBody>
      </p:sp>
      <p:pic>
        <p:nvPicPr>
          <p:cNvPr id="101" name="图片 100"/>
          <p:cNvPicPr/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630" y="4835525"/>
            <a:ext cx="2832100" cy="2022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 animBg="1"/>
      <p:bldP spid="19" grpId="0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1135" y="164465"/>
            <a:ext cx="45237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园本研训与传统教研的区别</a:t>
            </a:r>
            <a:endParaRPr lang="zh-CN" altLang="en-US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790065" y="1863090"/>
          <a:ext cx="8867775" cy="3131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850"/>
                <a:gridCol w="3553460"/>
                <a:gridCol w="3593465"/>
              </a:tblGrid>
              <a:tr h="5219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传统教研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园本教研</a:t>
                      </a:r>
                      <a:endParaRPr lang="zh-CN" altLang="en-US"/>
                    </a:p>
                  </a:txBody>
                  <a:tcPr/>
                </a:tc>
              </a:tr>
              <a:tr h="5219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取向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行政取向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专业取向</a:t>
                      </a:r>
                      <a:endParaRPr lang="zh-CN" altLang="en-US"/>
                    </a:p>
                  </a:txBody>
                  <a:tcPr/>
                </a:tc>
              </a:tr>
              <a:tr h="5219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路径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自上而下、重理论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自下而上、重实践</a:t>
                      </a:r>
                      <a:endParaRPr lang="zh-CN" altLang="en-US"/>
                    </a:p>
                  </a:txBody>
                  <a:tcPr/>
                </a:tc>
              </a:tr>
              <a:tr h="5219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关注问题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个别问题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共性问题</a:t>
                      </a:r>
                      <a:endParaRPr lang="zh-CN" altLang="en-US"/>
                    </a:p>
                  </a:txBody>
                  <a:tcPr/>
                </a:tc>
              </a:tr>
              <a:tr h="5219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组织形式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单一的，依据同质性原则设置组织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多样的，以问题与问题解决为指向设置组织</a:t>
                      </a:r>
                      <a:endParaRPr lang="zh-CN" altLang="en-US"/>
                    </a:p>
                  </a:txBody>
                  <a:tcPr/>
                </a:tc>
              </a:tr>
              <a:tr h="5219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评价指标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是否完成上级布置的教研任务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是否解决了实际问题，是否促进了教师行为的改善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42" y="4964738"/>
            <a:ext cx="2484932" cy="1755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7" name="Group 9"/>
          <p:cNvGrpSpPr/>
          <p:nvPr/>
        </p:nvGrpSpPr>
        <p:grpSpPr bwMode="auto">
          <a:xfrm>
            <a:off x="2416175" y="41275"/>
            <a:ext cx="8087360" cy="5226685"/>
            <a:chOff x="1657" y="716"/>
            <a:chExt cx="3527" cy="3172"/>
          </a:xfrm>
        </p:grpSpPr>
        <p:grpSp>
          <p:nvGrpSpPr>
            <p:cNvPr id="48138" name="Group 10"/>
            <p:cNvGrpSpPr/>
            <p:nvPr/>
          </p:nvGrpSpPr>
          <p:grpSpPr bwMode="auto">
            <a:xfrm>
              <a:off x="2017" y="1008"/>
              <a:ext cx="2777" cy="2784"/>
              <a:chOff x="2200" y="1298"/>
              <a:chExt cx="1230" cy="1232"/>
            </a:xfrm>
          </p:grpSpPr>
          <p:sp>
            <p:nvSpPr>
              <p:cNvPr id="48139" name="Oval 11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gray">
              <a:xfrm>
                <a:off x="2200" y="1298"/>
                <a:ext cx="1230" cy="12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0" name="Oval 12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2215" y="1305"/>
                <a:ext cx="1201" cy="120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1" name="Oval 13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2227" y="1316"/>
                <a:ext cx="1143" cy="112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2" name="Oval 14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gray">
              <a:xfrm>
                <a:off x="2294" y="1348"/>
                <a:ext cx="1017" cy="91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</p:grpSp>
        <p:grpSp>
          <p:nvGrpSpPr>
            <p:cNvPr id="48143" name="Group 15"/>
            <p:cNvGrpSpPr/>
            <p:nvPr/>
          </p:nvGrpSpPr>
          <p:grpSpPr bwMode="auto">
            <a:xfrm>
              <a:off x="1657" y="716"/>
              <a:ext cx="3527" cy="3172"/>
              <a:chOff x="1225" y="694"/>
              <a:chExt cx="3527" cy="3172"/>
            </a:xfrm>
          </p:grpSpPr>
          <p:grpSp>
            <p:nvGrpSpPr>
              <p:cNvPr id="48144" name="Group 16"/>
              <p:cNvGrpSpPr/>
              <p:nvPr/>
            </p:nvGrpSpPr>
            <p:grpSpPr bwMode="auto">
              <a:xfrm>
                <a:off x="3817" y="1702"/>
                <a:ext cx="935" cy="938"/>
                <a:chOff x="590" y="1015"/>
                <a:chExt cx="696" cy="698"/>
              </a:xfrm>
            </p:grpSpPr>
            <p:sp>
              <p:nvSpPr>
                <p:cNvPr id="48145" name="Oval 17"/>
                <p:cNvSpPr>
                  <a:spLocks noChangeArrowheads="1"/>
                </p:cNvSpPr>
                <p:nvPr>
                  <p:custDataLst>
                    <p:tags r:id="rId5"/>
                  </p:custDataLst>
                </p:nvPr>
              </p:nvSpPr>
              <p:spPr bwMode="gray">
                <a:xfrm>
                  <a:off x="590" y="1015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46275"/>
                        <a:invGamma/>
                      </a:srgbClr>
                    </a:gs>
                    <a:gs pos="100000">
                      <a:srgbClr val="CCFF6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6" name="Oval 18"/>
                <p:cNvSpPr>
                  <a:spLocks noChangeArrowheads="1"/>
                </p:cNvSpPr>
                <p:nvPr>
                  <p:custDataLst>
                    <p:tags r:id="rId6"/>
                  </p:custDataLst>
                </p:nvPr>
              </p:nvSpPr>
              <p:spPr bwMode="gray">
                <a:xfrm>
                  <a:off x="598" y="1024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alpha val="0"/>
                      </a:srgbClr>
                    </a:gs>
                    <a:gs pos="100000">
                      <a:srgbClr val="CCFF66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7" name="Oval 19"/>
                <p:cNvSpPr>
                  <a:spLocks noChangeArrowheads="1"/>
                </p:cNvSpPr>
                <p:nvPr>
                  <p:custDataLst>
                    <p:tags r:id="rId7"/>
                  </p:custDataLst>
                </p:nvPr>
              </p:nvSpPr>
              <p:spPr bwMode="gray">
                <a:xfrm>
                  <a:off x="615" y="1046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79216"/>
                        <a:invGamma/>
                      </a:srgbClr>
                    </a:gs>
                    <a:gs pos="100000">
                      <a:srgbClr val="CCFF66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8" name="Oval 20"/>
                <p:cNvSpPr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gray">
                <a:xfrm>
                  <a:off x="651" y="1026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tint val="0"/>
                        <a:invGamma/>
                      </a:srgbClr>
                    </a:gs>
                    <a:gs pos="100000">
                      <a:srgbClr val="CCFF66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49" name="Group 21"/>
              <p:cNvGrpSpPr/>
              <p:nvPr/>
            </p:nvGrpSpPr>
            <p:grpSpPr bwMode="auto">
              <a:xfrm>
                <a:off x="1657" y="2928"/>
                <a:ext cx="935" cy="938"/>
                <a:chOff x="54" y="2591"/>
                <a:chExt cx="696" cy="698"/>
              </a:xfrm>
            </p:grpSpPr>
            <p:sp>
              <p:nvSpPr>
                <p:cNvPr id="48150" name="Oval 22"/>
                <p:cNvSpPr>
                  <a:spLocks noChangeArrowheads="1"/>
                </p:cNvSpPr>
                <p:nvPr>
                  <p:custDataLst>
                    <p:tags r:id="rId9"/>
                  </p:custDataLst>
                </p:nvPr>
              </p:nvSpPr>
              <p:spPr bwMode="gray">
                <a:xfrm>
                  <a:off x="54" y="259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46275"/>
                        <a:invGamma/>
                      </a:srgbClr>
                    </a:gs>
                    <a:gs pos="100000">
                      <a:srgbClr val="FFCC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1" name="Oval 23"/>
                <p:cNvSpPr>
                  <a:spLocks noChangeArrowheads="1"/>
                </p:cNvSpPr>
                <p:nvPr>
                  <p:custDataLst>
                    <p:tags r:id="rId10"/>
                  </p:custDataLst>
                </p:nvPr>
              </p:nvSpPr>
              <p:spPr bwMode="gray">
                <a:xfrm>
                  <a:off x="63" y="260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alpha val="0"/>
                      </a:srgbClr>
                    </a:gs>
                    <a:gs pos="100000">
                      <a:srgbClr val="FFCC00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2" name="Oval 24"/>
                <p:cNvSpPr>
                  <a:spLocks noChangeArrowheads="1"/>
                </p:cNvSpPr>
                <p:nvPr>
                  <p:custDataLst>
                    <p:tags r:id="rId11"/>
                  </p:custDataLst>
                </p:nvPr>
              </p:nvSpPr>
              <p:spPr bwMode="gray">
                <a:xfrm>
                  <a:off x="79" y="262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79216"/>
                        <a:invGamma/>
                      </a:srgbClr>
                    </a:gs>
                    <a:gs pos="100000">
                      <a:srgbClr val="FFCC0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3" name="Oval 25"/>
                <p:cNvSpPr>
                  <a:spLocks noChangeArrowheads="1"/>
                </p:cNvSpPr>
                <p:nvPr>
                  <p:custDataLst>
                    <p:tags r:id="rId12"/>
                  </p:custDataLst>
                </p:nvPr>
              </p:nvSpPr>
              <p:spPr bwMode="gray">
                <a:xfrm>
                  <a:off x="115" y="2597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tint val="0"/>
                        <a:invGamma/>
                      </a:srgbClr>
                    </a:gs>
                    <a:gs pos="100000">
                      <a:srgbClr val="FFCC00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54" name="Group 26"/>
              <p:cNvGrpSpPr/>
              <p:nvPr/>
            </p:nvGrpSpPr>
            <p:grpSpPr bwMode="auto">
              <a:xfrm>
                <a:off x="3385" y="2928"/>
                <a:ext cx="935" cy="938"/>
                <a:chOff x="166" y="1752"/>
                <a:chExt cx="696" cy="698"/>
              </a:xfrm>
            </p:grpSpPr>
            <p:sp>
              <p:nvSpPr>
                <p:cNvPr id="48155" name="Oval 27"/>
                <p:cNvSpPr>
                  <a:spLocks noChangeArrowheads="1"/>
                </p:cNvSpPr>
                <p:nvPr>
                  <p:custDataLst>
                    <p:tags r:id="rId13"/>
                  </p:custDataLst>
                </p:nvPr>
              </p:nvSpPr>
              <p:spPr bwMode="gray">
                <a:xfrm>
                  <a:off x="166" y="1752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46275"/>
                        <a:invGamma/>
                      </a:srgbClr>
                    </a:gs>
                    <a:gs pos="100000">
                      <a:srgbClr val="0099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6" name="Oval 28"/>
                <p:cNvSpPr>
                  <a:spLocks noChangeArrowheads="1"/>
                </p:cNvSpPr>
                <p:nvPr>
                  <p:custDataLst>
                    <p:tags r:id="rId14"/>
                  </p:custDataLst>
                </p:nvPr>
              </p:nvSpPr>
              <p:spPr bwMode="gray">
                <a:xfrm>
                  <a:off x="174" y="1761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alpha val="0"/>
                      </a:srgbClr>
                    </a:gs>
                    <a:gs pos="100000">
                      <a:srgbClr val="0099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7" name="Oval 29"/>
                <p:cNvSpPr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gray">
                <a:xfrm>
                  <a:off x="191" y="1783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79216"/>
                        <a:invGamma/>
                      </a:srgbClr>
                    </a:gs>
                    <a:gs pos="100000">
                      <a:srgbClr val="0099FF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8" name="Oval 30"/>
                <p:cNvSpPr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gray">
                <a:xfrm>
                  <a:off x="227" y="1762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tint val="0"/>
                        <a:invGamma/>
                      </a:srgbClr>
                    </a:gs>
                    <a:gs pos="100000">
                      <a:srgbClr val="0099FF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59" name="Group 31"/>
              <p:cNvGrpSpPr/>
              <p:nvPr/>
            </p:nvGrpSpPr>
            <p:grpSpPr bwMode="auto">
              <a:xfrm>
                <a:off x="2496" y="694"/>
                <a:ext cx="935" cy="938"/>
                <a:chOff x="823" y="740"/>
                <a:chExt cx="696" cy="698"/>
              </a:xfrm>
            </p:grpSpPr>
            <p:sp>
              <p:nvSpPr>
                <p:cNvPr id="48160" name="Oval 32"/>
                <p:cNvSpPr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gray">
                <a:xfrm>
                  <a:off x="823" y="740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100000">
                      <a:srgbClr val="FF33CC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1" name="Oval 33"/>
                <p:cNvSpPr>
                  <a:spLocks noChangeArrowheads="1"/>
                </p:cNvSpPr>
                <p:nvPr>
                  <p:custDataLst>
                    <p:tags r:id="rId18"/>
                  </p:custDataLst>
                </p:nvPr>
              </p:nvSpPr>
              <p:spPr bwMode="gray">
                <a:xfrm>
                  <a:off x="831" y="749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alpha val="0"/>
                      </a:srgbClr>
                    </a:gs>
                    <a:gs pos="100000">
                      <a:srgbClr val="FF33CC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2" name="Oval 34"/>
                <p:cNvSpPr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gray">
                <a:xfrm>
                  <a:off x="848" y="770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79216"/>
                        <a:invGamma/>
                      </a:srgbClr>
                    </a:gs>
                    <a:gs pos="100000">
                      <a:srgbClr val="FF33CC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3" name="Oval 35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gray">
                <a:xfrm>
                  <a:off x="884" y="754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tint val="0"/>
                        <a:invGamma/>
                      </a:srgbClr>
                    </a:gs>
                    <a:gs pos="100000">
                      <a:srgbClr val="FF33CC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64" name="Group 36"/>
              <p:cNvGrpSpPr/>
              <p:nvPr/>
            </p:nvGrpSpPr>
            <p:grpSpPr bwMode="auto">
              <a:xfrm>
                <a:off x="1225" y="1702"/>
                <a:ext cx="935" cy="938"/>
                <a:chOff x="869" y="971"/>
                <a:chExt cx="696" cy="698"/>
              </a:xfrm>
            </p:grpSpPr>
            <p:sp>
              <p:nvSpPr>
                <p:cNvPr id="48165" name="Oval 37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gray">
                <a:xfrm>
                  <a:off x="869" y="97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100000">
                      <a:srgbClr val="6666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6" name="Oval 38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gray">
                <a:xfrm>
                  <a:off x="878" y="98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alpha val="0"/>
                      </a:srgbClr>
                    </a:gs>
                    <a:gs pos="100000">
                      <a:srgbClr val="6666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7" name="Oval 3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gray">
                <a:xfrm>
                  <a:off x="894" y="100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79216"/>
                        <a:invGamma/>
                      </a:srgbClr>
                    </a:gs>
                    <a:gs pos="100000">
                      <a:srgbClr val="6666FF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8" name="Oval 4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gray">
                <a:xfrm>
                  <a:off x="930" y="981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tint val="0"/>
                        <a:invGamma/>
                      </a:srgbClr>
                    </a:gs>
                    <a:gs pos="100000">
                      <a:srgbClr val="6666FF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</p:grpSp>
        <p:pic>
          <p:nvPicPr>
            <p:cNvPr id="48169" name="Picture 41" descr="71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5" y="1218"/>
              <a:ext cx="2049" cy="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文本框 4"/>
          <p:cNvSpPr txBox="1"/>
          <p:nvPr/>
        </p:nvSpPr>
        <p:spPr>
          <a:xfrm>
            <a:off x="5300980" y="2620010"/>
            <a:ext cx="2317115" cy="1123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组织与实施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1143" y="3350270"/>
            <a:ext cx="6676980" cy="4715277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1"/>
            </p:custDataLst>
          </p:nvPr>
        </p:nvSpPr>
        <p:spPr>
          <a:xfrm>
            <a:off x="5989320" y="1695450"/>
            <a:ext cx="1064260" cy="7124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noAutofit/>
          </a:bodyPr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 </a:t>
            </a:r>
            <a:r>
              <a:rPr lang="en-US" altLang="zh-CN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03</a:t>
            </a:r>
            <a:endParaRPr lang="en-US" altLang="zh-CN" sz="40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椭圆 6"/>
          <p:cNvSpPr/>
          <p:nvPr/>
        </p:nvSpPr>
        <p:spPr>
          <a:xfrm>
            <a:off x="4761230" y="1912620"/>
            <a:ext cx="3472180" cy="3275965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5115" y="174625"/>
            <a:ext cx="3648710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园本教研的基本要素</a:t>
            </a:r>
            <a:endParaRPr lang="zh-CN" altLang="en-US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489575" y="2624455"/>
            <a:ext cx="2016125" cy="18522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园本教研三要素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椭圆 3"/>
          <p:cNvSpPr/>
          <p:nvPr/>
        </p:nvSpPr>
        <p:spPr>
          <a:xfrm>
            <a:off x="3934460" y="1780540"/>
            <a:ext cx="1363980" cy="1333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2"/>
                </a:solidFill>
              </a:rPr>
              <a:t>教师</a:t>
            </a:r>
            <a:endParaRPr lang="zh-CN" altLang="en-US" sz="2400" b="1">
              <a:solidFill>
                <a:schemeClr val="accent2"/>
              </a:solidFill>
            </a:endParaRPr>
          </a:p>
          <a:p>
            <a:pPr algn="ctr"/>
            <a:r>
              <a:rPr lang="zh-CN" altLang="en-US" sz="2400" b="1">
                <a:solidFill>
                  <a:schemeClr val="accent2"/>
                </a:solidFill>
              </a:rPr>
              <a:t>集体</a:t>
            </a:r>
            <a:endParaRPr lang="zh-CN" altLang="en-US" sz="2400" b="1">
              <a:solidFill>
                <a:schemeClr val="accent2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7505700" y="1780540"/>
            <a:ext cx="1363980" cy="1333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2"/>
                </a:solidFill>
              </a:rPr>
              <a:t>教师</a:t>
            </a:r>
            <a:endParaRPr lang="zh-CN" altLang="en-US" sz="2400" b="1">
              <a:solidFill>
                <a:schemeClr val="accent2"/>
              </a:solidFill>
            </a:endParaRPr>
          </a:p>
          <a:p>
            <a:pPr algn="ctr"/>
            <a:r>
              <a:rPr lang="zh-CN" altLang="en-US" sz="2400" b="1">
                <a:solidFill>
                  <a:schemeClr val="accent2"/>
                </a:solidFill>
              </a:rPr>
              <a:t>个人</a:t>
            </a:r>
            <a:endParaRPr lang="zh-CN" altLang="en-US" sz="2400" b="1">
              <a:solidFill>
                <a:schemeClr val="accent2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5741670" y="4683760"/>
            <a:ext cx="1686560" cy="151955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2"/>
                </a:solidFill>
              </a:rPr>
              <a:t>专业研究人员</a:t>
            </a:r>
            <a:endParaRPr lang="zh-CN" altLang="en-US" sz="2400" b="1">
              <a:solidFill>
                <a:schemeClr val="accent2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27980" y="1544320"/>
            <a:ext cx="2138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/>
              <a:t>同伴互助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9" name="文本框 8"/>
          <p:cNvSpPr txBox="1"/>
          <p:nvPr/>
        </p:nvSpPr>
        <p:spPr>
          <a:xfrm rot="6240000">
            <a:off x="7548880" y="3980815"/>
            <a:ext cx="1815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/>
              <a:t>自我反思</a:t>
            </a:r>
            <a:endParaRPr lang="zh-CN" altLang="en-US" sz="2400" b="1"/>
          </a:p>
        </p:txBody>
      </p:sp>
      <p:sp>
        <p:nvSpPr>
          <p:cNvPr id="10" name="文本框 9"/>
          <p:cNvSpPr txBox="1"/>
          <p:nvPr/>
        </p:nvSpPr>
        <p:spPr>
          <a:xfrm rot="14760000">
            <a:off x="3534410" y="4255135"/>
            <a:ext cx="2138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/>
              <a:t>专业引领</a:t>
            </a:r>
            <a:endParaRPr lang="zh-CN" altLang="en-US" sz="2400" b="1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55" y="4270375"/>
            <a:ext cx="3903980" cy="258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484505" y="164465"/>
            <a:ext cx="37465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园本教研的三个层次</a:t>
            </a:r>
            <a:endParaRPr lang="zh-CN" altLang="en-US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373003" y="1329576"/>
            <a:ext cx="7323129" cy="4575001"/>
            <a:chOff x="2648147" y="1739535"/>
            <a:chExt cx="6164264" cy="3851020"/>
          </a:xfrm>
        </p:grpSpPr>
        <p:sp>
          <p:nvSpPr>
            <p:cNvPr id="39" name="MH_Other_1"/>
            <p:cNvSpPr/>
            <p:nvPr>
              <p:custDataLst>
                <p:tags r:id="rId1"/>
              </p:custDataLst>
            </p:nvPr>
          </p:nvSpPr>
          <p:spPr>
            <a:xfrm>
              <a:off x="3881635" y="4136405"/>
              <a:ext cx="1282700" cy="34925"/>
            </a:xfrm>
            <a:custGeom>
              <a:avLst/>
              <a:gdLst>
                <a:gd name="connsiteX0" fmla="*/ 2423886 w 2423886"/>
                <a:gd name="connsiteY0" fmla="*/ 0 h 0"/>
                <a:gd name="connsiteX1" fmla="*/ 0 w 242388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3886">
                  <a:moveTo>
                    <a:pt x="2423886" y="0"/>
                  </a:moveTo>
                  <a:lnTo>
                    <a:pt x="0" y="0"/>
                  </a:lnTo>
                </a:path>
              </a:pathLst>
            </a:custGeom>
            <a:noFill/>
            <a:ln w="57150" cap="flat" cmpd="sng" algn="ctr">
              <a:solidFill>
                <a:srgbClr val="F29A5B"/>
              </a:solidFill>
              <a:prstDash val="solid"/>
              <a:headEnd type="none" w="med" len="med"/>
              <a:tailEnd type="oval" w="med" len="me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rgbClr val="FFFFFF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40" name="MH_Other_2"/>
            <p:cNvSpPr/>
            <p:nvPr>
              <p:custDataLst>
                <p:tags r:id="rId2"/>
              </p:custDataLst>
            </p:nvPr>
          </p:nvSpPr>
          <p:spPr>
            <a:xfrm>
              <a:off x="5164335" y="2875929"/>
              <a:ext cx="914400" cy="1262062"/>
            </a:xfrm>
            <a:custGeom>
              <a:avLst/>
              <a:gdLst>
                <a:gd name="connsiteX0" fmla="*/ 1219200 w 1219200"/>
                <a:gd name="connsiteY0" fmla="*/ 0 h 1683657"/>
                <a:gd name="connsiteX1" fmla="*/ 0 w 1219200"/>
                <a:gd name="connsiteY1" fmla="*/ 0 h 1683657"/>
                <a:gd name="connsiteX2" fmla="*/ 0 w 1219200"/>
                <a:gd name="connsiteY2" fmla="*/ 1683657 h 1683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" h="1683657">
                  <a:moveTo>
                    <a:pt x="1219200" y="0"/>
                  </a:moveTo>
                  <a:lnTo>
                    <a:pt x="0" y="0"/>
                  </a:lnTo>
                  <a:lnTo>
                    <a:pt x="0" y="1683657"/>
                  </a:lnTo>
                </a:path>
              </a:pathLst>
            </a:custGeom>
            <a:noFill/>
            <a:ln w="57150" cap="flat" cmpd="sng" algn="ctr">
              <a:solidFill>
                <a:srgbClr val="A5C0A4"/>
              </a:solidFill>
              <a:prstDash val="solid"/>
              <a:headEnd type="none" w="med" len="med"/>
              <a:tailEnd type="oval" w="med" len="me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rgbClr val="FFFFFF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45" name="MH_Other_3"/>
            <p:cNvSpPr/>
            <p:nvPr>
              <p:custDataLst>
                <p:tags r:id="rId3"/>
              </p:custDataLst>
            </p:nvPr>
          </p:nvSpPr>
          <p:spPr>
            <a:xfrm>
              <a:off x="6096198" y="2190130"/>
              <a:ext cx="2716213" cy="674687"/>
            </a:xfrm>
            <a:custGeom>
              <a:avLst/>
              <a:gdLst>
                <a:gd name="connsiteX0" fmla="*/ 3280229 w 3280229"/>
                <a:gd name="connsiteY0" fmla="*/ 0 h 899885"/>
                <a:gd name="connsiteX1" fmla="*/ 0 w 3280229"/>
                <a:gd name="connsiteY1" fmla="*/ 0 h 899885"/>
                <a:gd name="connsiteX2" fmla="*/ 0 w 3280229"/>
                <a:gd name="connsiteY2" fmla="*/ 899885 h 899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229" h="899885">
                  <a:moveTo>
                    <a:pt x="3280229" y="0"/>
                  </a:moveTo>
                  <a:lnTo>
                    <a:pt x="0" y="0"/>
                  </a:lnTo>
                  <a:lnTo>
                    <a:pt x="0" y="899885"/>
                  </a:lnTo>
                </a:path>
              </a:pathLst>
            </a:custGeom>
            <a:noFill/>
            <a:ln w="57150" cap="flat" cmpd="sng" algn="ctr">
              <a:solidFill>
                <a:srgbClr val="B09277"/>
              </a:solidFill>
              <a:prstDash val="solid"/>
              <a:headEnd type="none" w="med" len="med"/>
              <a:tailEnd type="oval" w="med" len="me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46" name="MH_Other_4"/>
            <p:cNvSpPr/>
            <p:nvPr>
              <p:custDataLst>
                <p:tags r:id="rId4"/>
              </p:custDataLst>
            </p:nvPr>
          </p:nvSpPr>
          <p:spPr>
            <a:xfrm flipH="1">
              <a:off x="3449836" y="3576016"/>
              <a:ext cx="523875" cy="357188"/>
            </a:xfrm>
            <a:prstGeom prst="wedgeEllipseCallout">
              <a:avLst>
                <a:gd name="adj1" fmla="val -27061"/>
                <a:gd name="adj2" fmla="val 71627"/>
              </a:avLst>
            </a:prstGeom>
            <a:solidFill>
              <a:srgbClr val="F29A5B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bIns="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b="1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MH_Other_5"/>
            <p:cNvSpPr/>
            <p:nvPr>
              <p:custDataLst>
                <p:tags r:id="rId5"/>
              </p:custDataLst>
            </p:nvPr>
          </p:nvSpPr>
          <p:spPr>
            <a:xfrm>
              <a:off x="4779267" y="2502382"/>
              <a:ext cx="523875" cy="357188"/>
            </a:xfrm>
            <a:prstGeom prst="wedgeEllipseCallout">
              <a:avLst>
                <a:gd name="adj1" fmla="val -27061"/>
                <a:gd name="adj2" fmla="val 71627"/>
              </a:avLst>
            </a:prstGeom>
            <a:solidFill>
              <a:srgbClr val="A5C0A4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bIns="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en-US" b="1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MH_Other_6"/>
            <p:cNvSpPr/>
            <p:nvPr>
              <p:custDataLst>
                <p:tags r:id="rId6"/>
              </p:custDataLst>
            </p:nvPr>
          </p:nvSpPr>
          <p:spPr>
            <a:xfrm flipH="1">
              <a:off x="5794141" y="1739535"/>
              <a:ext cx="523875" cy="357187"/>
            </a:xfrm>
            <a:prstGeom prst="wedgeEllipseCallout">
              <a:avLst>
                <a:gd name="adj1" fmla="val -27061"/>
                <a:gd name="adj2" fmla="val 71627"/>
              </a:avLst>
            </a:prstGeom>
            <a:solidFill>
              <a:srgbClr val="B09277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b="1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MH_SubTitle_2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5000122" y="3292067"/>
              <a:ext cx="1763712" cy="41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r>
                <a:rPr lang="zh-CN" altLang="en-US" sz="2000" b="1" dirty="0">
                  <a:solidFill>
                    <a:srgbClr val="A5C0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基本水平</a:t>
              </a:r>
              <a:endParaRPr lang="en-US" altLang="zh-CN" sz="2000" b="1" dirty="0">
                <a:solidFill>
                  <a:srgbClr val="A5C0A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MH_Text_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5190825" y="3993576"/>
              <a:ext cx="1782066" cy="125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90000" lnSpcReduction="10000"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教研活动中出现了自我反思、同伴互助、专业引领三个研修要素，并能围绕着幼儿园教育教学实践中的问题开展各种研究活动。 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  <a:p>
              <a:pPr eaLnBrk="1" hangingPunct="1">
                <a:lnSpc>
                  <a:spcPct val="110000"/>
                </a:lnSpc>
              </a:pP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51" name="MH_SubTitle_3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6636840" y="2318914"/>
              <a:ext cx="1763712" cy="41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r>
                <a:rPr lang="zh-CN" altLang="en-US" sz="2000" b="1" dirty="0">
                  <a:solidFill>
                    <a:srgbClr val="B092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高质量水平</a:t>
              </a:r>
              <a:endParaRPr lang="en-US" altLang="zh-CN" sz="2000" b="1" dirty="0">
                <a:solidFill>
                  <a:srgbClr val="B0927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MH_Text_3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6764053" y="2736441"/>
              <a:ext cx="2048017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90000" lnSpcReduction="10000"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不仅出现了自我反思、同伴互助、专业引领研修要素，而且形成了能有效运作的学习和研究的共同体，使幼儿园获得了不断的自我发展和行为改善的能力。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55" name="MH_SubTitle_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2648147" y="4242767"/>
              <a:ext cx="1763713" cy="41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r>
                <a:rPr lang="zh-CN" altLang="en-US" sz="2000" b="1" dirty="0" smtClean="0">
                  <a:solidFill>
                    <a:srgbClr val="F29A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初级水平</a:t>
              </a:r>
              <a:endParaRPr lang="en-US" altLang="zh-CN" sz="2000" b="1" dirty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MH_Text_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2648147" y="4658692"/>
              <a:ext cx="2048018" cy="93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在教研活动中出现了自我反思、同伴互助、专业引领研修要素中的至少两个要素。  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   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6" y="1329831"/>
            <a:ext cx="3215428" cy="5346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05040" y="6286500"/>
            <a:ext cx="3771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刘占兰《园本教研的基本特征》</a:t>
            </a:r>
            <a:endParaRPr lang="zh-CN" altLang="en-US"/>
          </a:p>
        </p:txBody>
      </p:sp>
      <p:pic>
        <p:nvPicPr>
          <p:cNvPr id="101" name="图片 100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846581" y="145442"/>
            <a:ext cx="4754880" cy="82994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自我反思：（教师与自我的对话）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5710" y="1061085"/>
            <a:ext cx="997775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en-US" altLang="zh-CN"/>
              <a:t> </a:t>
            </a:r>
            <a:r>
              <a:rPr lang="en-US" altLang="zh-CN" sz="2000"/>
              <a:t>        </a:t>
            </a:r>
            <a:r>
              <a:rPr lang="zh-CN" altLang="en-US" sz="2000"/>
              <a:t>反思不是一般意义上的</a:t>
            </a:r>
            <a:r>
              <a:rPr lang="en-US" altLang="zh-CN" sz="2000"/>
              <a:t>“</a:t>
            </a:r>
            <a:r>
              <a:rPr lang="zh-CN" altLang="en-US" sz="2000"/>
              <a:t>回顾</a:t>
            </a:r>
            <a:r>
              <a:rPr lang="en-US" altLang="zh-CN" sz="2000"/>
              <a:t>”</a:t>
            </a:r>
            <a:r>
              <a:rPr lang="zh-CN" altLang="en-US" sz="2000"/>
              <a:t>，而是反省、思考、探索和解决教育教学过程中各个方面存在的问题，它具有研究性质。</a:t>
            </a:r>
            <a:endParaRPr lang="zh-CN" altLang="en-US" sz="2000"/>
          </a:p>
          <a:p>
            <a:pPr>
              <a:lnSpc>
                <a:spcPct val="160000"/>
              </a:lnSpc>
            </a:pPr>
            <a:endParaRPr lang="zh-CN" altLang="en-US" sz="2000"/>
          </a:p>
          <a:p>
            <a:pPr>
              <a:lnSpc>
                <a:spcPct val="160000"/>
              </a:lnSpc>
            </a:pPr>
            <a:r>
              <a:rPr lang="en-US" altLang="zh-CN" sz="2000"/>
              <a:t>        </a:t>
            </a:r>
            <a:r>
              <a:rPr lang="zh-CN" altLang="en-US" sz="2000"/>
              <a:t>教学反思被认为是“教师专业发展和自我成长的核心因素。”教师是专业人员，是发展中的个体，更是研究者。在教学实践中，教师既有成功的经验，有失败的教训，对教师来说都是财富。将这些宝贵的财富及时进行分析、整理，由感性认识上升至理性认识,对照新的教育理念再来指导实践；通过将零星的教学经验，不断加以总结与提炼，就可以提升教学理念，逐渐形成自己的教学风格，凸现自己独特的教育思想。可见课后反思是一种促进教师改进教学策略，不断提升自己教学水平，提高教学质量的好方法，是教师获得专业化发展的有效途径，是其成为“研究型教师”“专家型教师”的必经之路。</a:t>
            </a:r>
            <a:endParaRPr lang="zh-CN" altLang="en-US" sz="2000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5" descr="2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170" y="3676015"/>
            <a:ext cx="1017905" cy="27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217170" y="136525"/>
            <a:ext cx="3378835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如何写教学反思？</a:t>
            </a:r>
            <a:endParaRPr lang="zh-CN" altLang="en-US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864610" y="1118552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4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经验＋反思＝成长</a:t>
            </a:r>
            <a:endParaRPr lang="zh-CN" altLang="en-US" sz="2400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1955" y="4420235"/>
            <a:ext cx="8639175" cy="1492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2800"/>
              <a:t>   </a:t>
            </a:r>
            <a:r>
              <a:rPr lang="en-US" altLang="zh-CN"/>
              <a:t>     </a:t>
            </a:r>
            <a:r>
              <a:rPr lang="zh-CN" altLang="en-US"/>
              <a:t>反思是强调教师从自己的经历中学习，鼓励教师敢于挑自己的“刺”，是跟自己“过不去”，是主动澄清和质疑自己长期以来赖以生存的教学观念和教学信念；反思是一种探究过程，“实践的反思把经验与理论的或哲学的探究结合起来了”，而这种探究是没有终结的，反思者坚信：教学只有更好，没有最好。  </a:t>
            </a: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6587490" y="2835910"/>
            <a:ext cx="3723640" cy="5607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找准要点——写特点</a:t>
            </a: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671320" y="1961515"/>
            <a:ext cx="3723640" cy="5899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实话实说——写得、失</a:t>
            </a: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671320" y="2849245"/>
            <a:ext cx="3723640" cy="552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综合分析——写教、学</a:t>
            </a:r>
            <a:endParaRPr lang="zh-CN" altLang="en-US"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671320" y="3698875"/>
            <a:ext cx="3723640" cy="5378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捕捉灵感——写遐想</a:t>
            </a: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587490" y="3714115"/>
            <a:ext cx="3723640" cy="525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深度反思——写建议 </a:t>
            </a: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6587490" y="1962150"/>
            <a:ext cx="3723640" cy="555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及时反馈——写师、生</a:t>
            </a:r>
            <a:endParaRPr lang="zh-CN" altLang="en-US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5" descr="2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170" y="3907790"/>
            <a:ext cx="1142365" cy="29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6" grpId="1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88711" y="1560735"/>
            <a:ext cx="1497910" cy="2449007"/>
            <a:chOff x="3788711" y="1560735"/>
            <a:chExt cx="1497910" cy="2449007"/>
          </a:xfrm>
        </p:grpSpPr>
        <p:sp>
          <p:nvSpPr>
            <p:cNvPr id="6" name="文本框 5"/>
            <p:cNvSpPr txBox="1"/>
            <p:nvPr/>
          </p:nvSpPr>
          <p:spPr>
            <a:xfrm>
              <a:off x="3788711" y="1560735"/>
              <a:ext cx="1015663" cy="14773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rgbClr val="865B3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5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609513" y="1581833"/>
              <a:ext cx="677108" cy="242790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CONTENTS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496706" y="1560735"/>
            <a:ext cx="5836704" cy="681064"/>
            <a:chOff x="4389121" y="1084217"/>
            <a:chExt cx="6309360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什么是园本教研？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71173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29A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96706" y="2528866"/>
            <a:ext cx="5836704" cy="681064"/>
            <a:chOff x="4389121" y="1084217"/>
            <a:chExt cx="6309360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我们需要什么样的园本教研？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96706" y="3496997"/>
            <a:ext cx="5836704" cy="681064"/>
            <a:chOff x="4389121" y="1084217"/>
            <a:chExt cx="6309360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如何开展园本教研？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B092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496706" y="4465128"/>
            <a:ext cx="5836704" cy="681064"/>
            <a:chOff x="4389121" y="1084217"/>
            <a:chExt cx="6309360" cy="736216"/>
          </a:xfrm>
        </p:grpSpPr>
        <p:sp>
          <p:nvSpPr>
            <p:cNvPr id="38" name="五边形 3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园本教研案例解析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菱形 38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71173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C8D8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C8D8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图片 23" descr="D:\甲方\ppt\工作\5a3b5fc007ebf.jpg5a3b5fc007ebf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346075" y="2695575"/>
            <a:ext cx="3372485" cy="2529205"/>
          </a:xfrm>
          <a:prstGeom prst="rect">
            <a:avLst/>
          </a:prstGeom>
        </p:spPr>
      </p:pic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690225" y="41910"/>
            <a:ext cx="1501775" cy="1186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88595" y="88265"/>
            <a:ext cx="7641590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教师教学活动反思量表</a:t>
            </a:r>
            <a:endParaRPr lang="zh-CN" altLang="en-US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87960" y="639445"/>
          <a:ext cx="11706860" cy="5987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350"/>
                <a:gridCol w="1845945"/>
                <a:gridCol w="8711565"/>
              </a:tblGrid>
              <a:tr h="3079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反思内容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细</a:t>
                      </a:r>
                      <a:r>
                        <a:rPr lang="en-US" altLang="zh-CN" sz="1400"/>
                        <a:t>   </a:t>
                      </a:r>
                      <a:r>
                        <a:rPr lang="zh-CN" altLang="en-US" sz="1400"/>
                        <a:t>目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具</a:t>
                      </a:r>
                      <a:r>
                        <a:rPr lang="en-US" altLang="zh-CN" sz="1400"/>
                        <a:t>   </a:t>
                      </a:r>
                      <a:r>
                        <a:rPr lang="zh-CN" altLang="en-US" sz="1400"/>
                        <a:t>体</a:t>
                      </a:r>
                      <a:r>
                        <a:rPr lang="en-US" altLang="zh-CN" sz="1400"/>
                        <a:t>   </a:t>
                      </a:r>
                      <a:r>
                        <a:rPr lang="zh-CN" altLang="en-US" sz="1400"/>
                        <a:t>内</a:t>
                      </a:r>
                      <a:r>
                        <a:rPr lang="en-US" altLang="zh-CN" sz="1400"/>
                        <a:t>   </a:t>
                      </a:r>
                      <a:r>
                        <a:rPr lang="zh-CN" altLang="en-US" sz="1400"/>
                        <a:t>容</a:t>
                      </a:r>
                      <a:endParaRPr lang="zh-CN" altLang="en-US" sz="1400"/>
                    </a:p>
                  </a:txBody>
                  <a:tcPr/>
                </a:tc>
              </a:tr>
              <a:tr h="307975">
                <a:tc row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/>
                        <a:t>活动目标</a:t>
                      </a:r>
                      <a:endParaRPr lang="zh-CN" altLang="en-US" sz="1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适宜性和可操作性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是否适宜于幼儿的年龄特点和本班幼儿的实际水平，明确、具体，具有操作性。</a:t>
                      </a:r>
                      <a:endParaRPr lang="zh-CN" altLang="en-US" sz="1200"/>
                    </a:p>
                  </a:txBody>
                  <a:tcPr anchor="ctr" anchorCtr="0"/>
                </a:tc>
              </a:tr>
              <a:tr h="30861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全面性与重点突出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核心目标是否突出，能否有机结合相关的情感、态度、能力、知识、技能等方面的目标。</a:t>
                      </a:r>
                      <a:endParaRPr lang="zh-CN" altLang="en-US" sz="1200"/>
                    </a:p>
                  </a:txBody>
                  <a:tcPr anchor="ctr" anchorCtr="0"/>
                </a:tc>
              </a:tr>
              <a:tr h="4572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实际达成度和灵活性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是否围绕教育目标展开活动，并根据具体情况灵活、合理地调整当前的教育目标。调整后的目标应与活动存在着有机联系，并对幼儿发展有重要意义。</a:t>
                      </a:r>
                      <a:endParaRPr lang="zh-CN" altLang="en-US" sz="1200"/>
                    </a:p>
                  </a:txBody>
                  <a:tcPr anchor="ctr" anchorCtr="0"/>
                </a:tc>
              </a:tr>
              <a:tr h="308610">
                <a:tc row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/>
                        <a:t>活动内容</a:t>
                      </a:r>
                      <a:endParaRPr lang="zh-CN" altLang="en-US" sz="1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层次性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活动之间是否层层推进，在原有水平上有所提升。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 anchorCtr="0"/>
                </a:tc>
              </a:tr>
              <a:tr h="30797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有效性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活动在幼儿原有水平上有所提升，能帮助幼儿建立新的经验。</a:t>
                      </a:r>
                      <a:endParaRPr lang="zh-CN" altLang="en-US" sz="1200"/>
                    </a:p>
                  </a:txBody>
                  <a:tcPr anchor="ctr" anchorCtr="0"/>
                </a:tc>
              </a:tr>
              <a:tr h="30797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生活性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是否来源于幼儿的现实生活，能引发幼儿的有效学习。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 anchorCtr="0"/>
                </a:tc>
              </a:tr>
              <a:tr h="308610">
                <a:tc rowSpan="4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/>
                        <a:t>教育环境</a:t>
                      </a:r>
                      <a:endParaRPr lang="zh-CN" altLang="en-US" sz="1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与目标内容的一致性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能否物化教育目标，为教育目标和内容服务。</a:t>
                      </a:r>
                      <a:endParaRPr lang="zh-CN" altLang="en-US" sz="1200"/>
                    </a:p>
                  </a:txBody>
                  <a:tcPr anchor="ctr" anchorCtr="0"/>
                </a:tc>
              </a:tr>
              <a:tr h="30797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开放性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是否自然，充分利用、挖掘现有环境资源，拓展幼儿学习和活动的空间。</a:t>
                      </a:r>
                      <a:endParaRPr lang="zh-CN" altLang="en-US" sz="1200"/>
                    </a:p>
                  </a:txBody>
                  <a:tcPr anchor="ctr" anchorCtr="0"/>
                </a:tc>
              </a:tr>
              <a:tr h="30797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有效性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是否适度，能否有效引发、支持幼儿的活动。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 anchorCtr="0"/>
                </a:tc>
              </a:tr>
              <a:tr h="30797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和谐性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人际关系是否和谐，班级氛围是否安全温馨，能否激发和保持幼儿活动的兴趣和积极性。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 anchorCtr="0"/>
                </a:tc>
              </a:tr>
              <a:tr h="307975">
                <a:tc rowSpan="5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/>
                        <a:t>教育策略</a:t>
                      </a:r>
                      <a:endParaRPr lang="zh-CN" altLang="en-US" sz="1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适宜性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能否把握幼儿的年岭特点和学习方式，采取适宜的教育手段调动幼儿的主体性。</a:t>
                      </a:r>
                      <a:endParaRPr lang="zh-CN" altLang="en-US" sz="1200"/>
                    </a:p>
                  </a:txBody>
                  <a:tcPr anchor="ctr" anchorCtr="0"/>
                </a:tc>
              </a:tr>
              <a:tr h="30861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有效性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所采用的教育形式能否有效地完成活动内容，促讲幼儿的发展。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 anchorCtr="0"/>
                </a:tc>
              </a:tr>
              <a:tr h="30797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灵活性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是否关注幼儿在活动中的表现和反应，能否灵活调整教育计划和手段。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 anchorCtr="0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全体性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能否关注幼儿的个别需要，努力使每个幼儿获得满足和成功，促进幼儿的发展。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 anchorCtr="0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应答性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能否用各种方式积极、及时、有效地应答幼儿的需求。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 anchorCtr="0"/>
                </a:tc>
              </a:tr>
              <a:tr h="304800">
                <a:tc row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/>
                        <a:t>幼儿状态</a:t>
                      </a:r>
                      <a:endParaRPr lang="zh-CN" altLang="en-US" sz="1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投入程度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注意力是否集中，能否用各种方式和周围的人、事、物积极互动。</a:t>
                      </a:r>
                      <a:endParaRPr lang="zh-CN" altLang="en-US" sz="1200"/>
                    </a:p>
                  </a:txBody>
                  <a:tcPr anchor="ctr" anchorCtr="0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发展性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是否能够运用已有经验提出和解决问题，并在活动中获得新的经验。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 anchorCtr="0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行为习惯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在活动中是否表现出良好的卫生、学习、生活习惯。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59410" y="165100"/>
            <a:ext cx="450723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如何激励教师自主学习？</a:t>
            </a:r>
            <a:endParaRPr lang="zh-CN" altLang="en-US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9450" y="1003300"/>
            <a:ext cx="1091755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/>
              <a:t>（</a:t>
            </a:r>
            <a:r>
              <a:rPr lang="en-US" altLang="zh-CN" b="1"/>
              <a:t>1</a:t>
            </a:r>
            <a:r>
              <a:rPr lang="zh-CN" altLang="en-US" b="1"/>
              <a:t>）问题解决式学习。</a:t>
            </a:r>
            <a:r>
              <a:rPr lang="zh-CN" altLang="en-US"/>
              <a:t>即对自己的教育教学理念、教育教学水平、教育教学能力等进行梳理，确定存在的问题，形成学习专题，以解决问题为目标循序渐进地学习与实践。</a:t>
            </a:r>
            <a:endParaRPr lang="zh-CN" altLang="en-US"/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/>
              <a:t>（</a:t>
            </a:r>
            <a:r>
              <a:rPr lang="en-US" altLang="zh-CN" b="1"/>
              <a:t>2</a:t>
            </a:r>
            <a:r>
              <a:rPr lang="zh-CN" altLang="en-US" b="1"/>
              <a:t>）建立学习文件夹。</a:t>
            </a:r>
            <a:r>
              <a:rPr lang="zh-CN" altLang="en-US"/>
              <a:t>对自己平时的学习情况作累积性的记录，把记录整理成学习文件夹。</a:t>
            </a:r>
            <a:endParaRPr lang="zh-CN" altLang="en-US"/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/>
              <a:t>（</a:t>
            </a:r>
            <a:r>
              <a:rPr lang="en-US" altLang="zh-CN" b="1"/>
              <a:t>3</a:t>
            </a:r>
            <a:r>
              <a:rPr lang="zh-CN" altLang="en-US" b="1"/>
              <a:t>）批判性阅读。</a:t>
            </a:r>
            <a:r>
              <a:rPr lang="zh-CN" altLang="en-US"/>
              <a:t>如:有意识地从批判的视角去阅读，学会与书本对话，养成在书的边缘空白处写下评语、随感等的阅读习惯。</a:t>
            </a:r>
            <a:endParaRPr lang="zh-CN" altLang="en-US"/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/>
              <a:t>（</a:t>
            </a:r>
            <a:r>
              <a:rPr lang="en-US" altLang="zh-CN" b="1"/>
              <a:t>4</a:t>
            </a:r>
            <a:r>
              <a:rPr lang="zh-CN" altLang="en-US" b="1"/>
              <a:t>）网络的学习。</a:t>
            </a:r>
            <a:r>
              <a:rPr lang="zh-CN" altLang="en-US"/>
              <a:t>一是学会利用网络进行协商交流学习，即利用信息交流平台开展互动式学习。二是学会利用网络与教学内容进行整合性学习，即充分利用网上的资料素材，整合到幼儿学习的课程中，让网络资源发挥最大作用。</a:t>
            </a:r>
            <a:endParaRPr lang="zh-CN" altLang="en-US"/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/>
              <a:t>（5）外出培训。</a:t>
            </a:r>
            <a:r>
              <a:rPr lang="zh-CN" altLang="en-US"/>
              <a:t>通过外出学习引导教师逐步将教育理念变成教育行为，最终落实在促进幼儿发展上。</a:t>
            </a:r>
            <a:endParaRPr lang="zh-CN" altLang="en-US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05" y="5509895"/>
            <a:ext cx="1713230" cy="1210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847216" y="154332"/>
            <a:ext cx="4754880" cy="82994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同伴互助：（教师与同行的对话）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5710" y="1061085"/>
            <a:ext cx="9977755" cy="4861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       </a:t>
            </a:r>
            <a:r>
              <a:rPr lang="en-US" altLang="zh-CN" sz="2400"/>
              <a:t> </a:t>
            </a:r>
            <a:r>
              <a:rPr lang="zh-CN" altLang="en-US" sz="2400"/>
              <a:t>园本研究强调教师在自我反思的同时，开放自己，加强教师之间的专业切磋、协调和合作，共同分享经验，互相学习，彼此支持，共同成长。</a:t>
            </a:r>
            <a:endParaRPr lang="zh-CN" altLang="en-US" sz="24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/>
              <a:t>        </a:t>
            </a:r>
            <a:r>
              <a:rPr lang="zh-CN" altLang="en-US" sz="2400"/>
              <a:t>同伴互助的实质是教师作为专业人员之间的对话、互动与合作，其基本形式有：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/>
          </a:p>
          <a:p>
            <a:pPr algn="ctr"/>
            <a:r>
              <a:rPr lang="zh-CN" altLang="en-US" sz="4800"/>
              <a:t>交谈、协作、帮助</a:t>
            </a:r>
            <a:endParaRPr lang="zh-CN" altLang="en-US" sz="4000"/>
          </a:p>
          <a:p>
            <a:endParaRPr lang="zh-CN" altLang="en-US" sz="4000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450" y="3774491"/>
            <a:ext cx="4317610" cy="3083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5394711" y="136552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同伴互助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1350" y="1012190"/>
            <a:ext cx="109969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1．以“集体备课”为突破口，形成同伴互助。 </a:t>
            </a:r>
            <a:endParaRPr lang="zh-CN" altLang="en-US" sz="2400"/>
          </a:p>
          <a:p>
            <a:endParaRPr lang="zh-CN" altLang="en-US"/>
          </a:p>
        </p:txBody>
      </p:sp>
      <p:pic>
        <p:nvPicPr>
          <p:cNvPr id="5" name="ECB019B1-382A-4266-B25C-5B523AA43C14-1" descr="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8715" y="962660"/>
            <a:ext cx="10878185" cy="5464810"/>
          </a:xfrm>
          <a:prstGeom prst="rect">
            <a:avLst/>
          </a:prstGeom>
        </p:spPr>
      </p:pic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55" y="4249420"/>
            <a:ext cx="3651885" cy="2608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5394711" y="136552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同伴互助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13410" y="969010"/>
            <a:ext cx="1103185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800" b="1"/>
              <a:t>2.以“争议”为契机，挖掘教育真谛。</a:t>
            </a:r>
            <a:r>
              <a:rPr lang="zh-CN" altLang="en-US" sz="2800"/>
              <a:t>案例：应不应该按照“一日活动安排表”开展活动。</a:t>
            </a:r>
            <a:endParaRPr lang="zh-CN" altLang="en-US" sz="2800"/>
          </a:p>
          <a:p>
            <a:pPr indent="0"/>
            <a:endParaRPr lang="zh-CN" altLang="en-US" sz="2800"/>
          </a:p>
          <a:p>
            <a:pPr indent="0"/>
            <a:r>
              <a:rPr lang="zh-CN" altLang="en-US" sz="2800" b="1"/>
              <a:t>3.以“课例”为抓手，引发教师深度反思  。</a:t>
            </a:r>
            <a:r>
              <a:rPr lang="zh-CN" altLang="en-US" sz="2800"/>
              <a:t>案例：课例评析促成长。</a:t>
            </a:r>
            <a:endParaRPr lang="zh-CN" altLang="en-US" sz="2800"/>
          </a:p>
          <a:p>
            <a:pPr indent="0"/>
            <a:endParaRPr lang="zh-CN" altLang="en-US" sz="2800"/>
          </a:p>
          <a:p>
            <a:pPr indent="0"/>
            <a:endParaRPr lang="zh-CN" altLang="en-US" sz="2800" b="1"/>
          </a:p>
        </p:txBody>
      </p:sp>
      <p:pic>
        <p:nvPicPr>
          <p:cNvPr id="5" name="图片 4" descr="C:\Users\HUAWEI\Desktop\3.jpg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32500" y="2837180"/>
            <a:ext cx="4171950" cy="2767965"/>
          </a:xfrm>
          <a:prstGeom prst="rect">
            <a:avLst/>
          </a:prstGeom>
        </p:spPr>
      </p:pic>
      <p:pic>
        <p:nvPicPr>
          <p:cNvPr id="6" name="图片 5" descr="C:\Users\HUAWEI\Desktop\1.jpg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976630" y="3088005"/>
            <a:ext cx="4249420" cy="2663190"/>
          </a:xfrm>
          <a:prstGeom prst="rect">
            <a:avLst/>
          </a:prstGeom>
        </p:spPr>
      </p:pic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03610" y="41910"/>
            <a:ext cx="1088390" cy="9264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5394711" y="136552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同伴互助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13410" y="969010"/>
            <a:ext cx="1103185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800" b="1"/>
              <a:t>4.以“问题”为核心，探讨解决当前问题的有效策略  。</a:t>
            </a:r>
            <a:r>
              <a:rPr lang="zh-CN" altLang="en-US" sz="2800"/>
              <a:t>案例：游戏化材料的提供</a:t>
            </a:r>
            <a:endParaRPr lang="zh-CN" altLang="en-US" sz="2800"/>
          </a:p>
          <a:p>
            <a:pPr indent="0"/>
            <a:endParaRPr lang="zh-CN" altLang="en-US" sz="2800"/>
          </a:p>
          <a:p>
            <a:pPr indent="0"/>
            <a:endParaRPr lang="zh-CN" altLang="en-US" sz="2800"/>
          </a:p>
          <a:p>
            <a:pPr indent="0"/>
            <a:endParaRPr lang="zh-CN" altLang="en-US" sz="2800"/>
          </a:p>
          <a:p>
            <a:pPr indent="0"/>
            <a:endParaRPr lang="zh-CN" altLang="en-US" sz="2800"/>
          </a:p>
          <a:p>
            <a:pPr indent="0"/>
            <a:endParaRPr lang="zh-CN" altLang="en-US" sz="2800"/>
          </a:p>
          <a:p>
            <a:pPr indent="0"/>
            <a:endParaRPr lang="zh-CN" altLang="en-US" sz="2800"/>
          </a:p>
          <a:p>
            <a:pPr indent="0"/>
            <a:endParaRPr lang="zh-CN" altLang="en-US" sz="2800"/>
          </a:p>
          <a:p>
            <a:pPr indent="0"/>
            <a:r>
              <a:rPr lang="zh-CN" altLang="en-US" sz="2800" b="1"/>
              <a:t>5.以“共享”为目标，全面提升我园教师的专业素养  。</a:t>
            </a:r>
            <a:r>
              <a:rPr lang="zh-CN" altLang="en-US" sz="2800"/>
              <a:t>案例：班本课程交流</a:t>
            </a:r>
            <a:endParaRPr lang="zh-CN" altLang="en-US" sz="2800"/>
          </a:p>
          <a:p>
            <a:pPr indent="0"/>
            <a:r>
              <a:rPr lang="zh-CN" altLang="en-US" sz="2800" b="1"/>
              <a:t>6.以“课题”为引领，让教师将实践变为成果。</a:t>
            </a:r>
            <a:endParaRPr lang="zh-CN" altLang="en-US" sz="2800" b="1"/>
          </a:p>
        </p:txBody>
      </p:sp>
      <p:pic>
        <p:nvPicPr>
          <p:cNvPr id="5" name="图片 4" descr="C:\Users\HUAWEI\Desktop\4.jpg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53653" y="1855470"/>
            <a:ext cx="3550285" cy="2663190"/>
          </a:xfrm>
          <a:prstGeom prst="rect">
            <a:avLst/>
          </a:prstGeom>
        </p:spPr>
      </p:pic>
      <p:pic>
        <p:nvPicPr>
          <p:cNvPr id="6" name="图片 5" descr="C:\Users\HUAWEI\Desktop\2.jpg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80885" y="1856105"/>
            <a:ext cx="4107180" cy="2662555"/>
          </a:xfrm>
          <a:prstGeom prst="rect">
            <a:avLst/>
          </a:prstGeom>
        </p:spPr>
      </p:pic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65510" y="41910"/>
            <a:ext cx="1126490" cy="9264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718311" y="154967"/>
            <a:ext cx="47548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专业引领：（实践与理论的对话）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5710" y="1061085"/>
            <a:ext cx="9977755" cy="4846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          </a:t>
            </a:r>
            <a:r>
              <a:t>园本教研是在“本园”展开的教学研究，是围绕“本园”的事实和问题进行的，但它不完全局限于本园内的力量。恰恰相反，专业研究人员的参与园本研究不可或缺的因素。离开了专业研究人员等“局外人”的参与，园本研究就常常会在同水平反复，没有实质性的发展。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         </a:t>
            </a:r>
            <a:r>
              <a:t>园本教研应当是一种理论指导下的实践性研究，理论指导、专业引领是园本教研得以深化发展的重要支撑。专研究人员的参与是园本教研向纵深可持续性发展的关键。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        </a:t>
            </a:r>
            <a:r>
              <a:t>专业研究人员主要包括</a:t>
            </a:r>
            <a:r>
              <a:rPr lang="zh-CN"/>
              <a:t>园长、业务园长、</a:t>
            </a:r>
            <a:r>
              <a:t>教研人员、科研人员和大学教师以及教育行政部门的相关人员。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        </a:t>
            </a:r>
            <a:r>
              <a:rPr sz="2000">
                <a:solidFill>
                  <a:srgbClr val="FF0000"/>
                </a:solidFill>
              </a:rPr>
              <a:t>参与的形式：</a:t>
            </a:r>
            <a:r>
              <a:rPr lang="zh-CN" sz="2000">
                <a:solidFill>
                  <a:srgbClr val="FF0000"/>
                </a:solidFill>
                <a:sym typeface="+mn-ea"/>
              </a:rPr>
              <a:t>请专家到教学现场指导、作案例分析、与教师面对面对话；请专家参与课题论证，指导课题方案的修正与实施；</a:t>
            </a:r>
            <a:r>
              <a:rPr lang="zh-CN" sz="2000">
                <a:solidFill>
                  <a:srgbClr val="FF0000"/>
                </a:solidFill>
                <a:sym typeface="+mn-ea"/>
              </a:rPr>
              <a:t>聆听专家学术专题报告和理论学习辅导讲座；</a:t>
            </a:r>
            <a:r>
              <a:rPr lang="zh-CN" sz="2000">
                <a:solidFill>
                  <a:srgbClr val="FF0000"/>
                </a:solidFill>
                <a:sym typeface="+mn-ea"/>
              </a:rPr>
              <a:t>与专家座谈，进行教学专业咨询。</a:t>
            </a:r>
            <a:r>
              <a:rPr sz="2000">
                <a:solidFill>
                  <a:srgbClr val="FF0000"/>
                </a:solidFill>
              </a:rPr>
              <a:t>专业研究人员与教师共同备课、听课、评课</a:t>
            </a:r>
            <a:r>
              <a:rPr lang="zh-CN" sz="2000">
                <a:solidFill>
                  <a:srgbClr val="FF0000"/>
                </a:solidFill>
              </a:rPr>
              <a:t>；远程教研活动等。</a:t>
            </a:r>
            <a:endParaRPr lang="zh-CN" sz="2000">
              <a:solidFill>
                <a:srgbClr val="FF0000"/>
              </a:solidFill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960100" y="41910"/>
            <a:ext cx="1231900" cy="1102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5375910"/>
            <a:ext cx="2075180" cy="1482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334645" y="164465"/>
            <a:ext cx="335978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专业引领的原则</a:t>
            </a:r>
            <a:endParaRPr lang="zh-CN" altLang="en-US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899113" y="3567753"/>
            <a:ext cx="8102428" cy="926123"/>
          </a:xfrm>
          <a:custGeom>
            <a:avLst/>
            <a:gdLst>
              <a:gd name="connsiteX0" fmla="*/ 11723 w 8241323"/>
              <a:gd name="connsiteY0" fmla="*/ 0 h 926123"/>
              <a:gd name="connsiteX1" fmla="*/ 7772400 w 8241323"/>
              <a:gd name="connsiteY1" fmla="*/ 0 h 926123"/>
              <a:gd name="connsiteX2" fmla="*/ 8241323 w 8241323"/>
              <a:gd name="connsiteY2" fmla="*/ 468923 h 926123"/>
              <a:gd name="connsiteX3" fmla="*/ 7784123 w 8241323"/>
              <a:gd name="connsiteY3" fmla="*/ 926123 h 926123"/>
              <a:gd name="connsiteX4" fmla="*/ 0 w 8241323"/>
              <a:gd name="connsiteY4" fmla="*/ 926123 h 926123"/>
              <a:gd name="connsiteX5" fmla="*/ 11723 w 8241323"/>
              <a:gd name="connsiteY5" fmla="*/ 0 h 926123"/>
              <a:gd name="connsiteX0-1" fmla="*/ 0 w 8229600"/>
              <a:gd name="connsiteY0-2" fmla="*/ 0 h 926123"/>
              <a:gd name="connsiteX1-3" fmla="*/ 7760677 w 8229600"/>
              <a:gd name="connsiteY1-4" fmla="*/ 0 h 926123"/>
              <a:gd name="connsiteX2-5" fmla="*/ 8229600 w 8229600"/>
              <a:gd name="connsiteY2-6" fmla="*/ 468923 h 926123"/>
              <a:gd name="connsiteX3-7" fmla="*/ 7772400 w 8229600"/>
              <a:gd name="connsiteY3-8" fmla="*/ 926123 h 926123"/>
              <a:gd name="connsiteX4-9" fmla="*/ 11426 w 8229600"/>
              <a:gd name="connsiteY4-10" fmla="*/ 926123 h 926123"/>
              <a:gd name="connsiteX5-11" fmla="*/ 0 w 8229600"/>
              <a:gd name="connsiteY5-12" fmla="*/ 0 h 926123"/>
              <a:gd name="connsiteX0-13" fmla="*/ 149 w 8229749"/>
              <a:gd name="connsiteY0-14" fmla="*/ 0 h 926123"/>
              <a:gd name="connsiteX1-15" fmla="*/ 7760826 w 8229749"/>
              <a:gd name="connsiteY1-16" fmla="*/ 0 h 926123"/>
              <a:gd name="connsiteX2-17" fmla="*/ 8229749 w 8229749"/>
              <a:gd name="connsiteY2-18" fmla="*/ 468923 h 926123"/>
              <a:gd name="connsiteX3-19" fmla="*/ 7772549 w 8229749"/>
              <a:gd name="connsiteY3-20" fmla="*/ 926123 h 926123"/>
              <a:gd name="connsiteX4-21" fmla="*/ 0 w 8229749"/>
              <a:gd name="connsiteY4-22" fmla="*/ 926123 h 926123"/>
              <a:gd name="connsiteX5-23" fmla="*/ 149 w 8229749"/>
              <a:gd name="connsiteY5-24" fmla="*/ 0 h 926123"/>
              <a:gd name="connsiteX0-25" fmla="*/ 149 w 8102428"/>
              <a:gd name="connsiteY0-26" fmla="*/ 0 h 926123"/>
              <a:gd name="connsiteX1-27" fmla="*/ 7760826 w 8102428"/>
              <a:gd name="connsiteY1-28" fmla="*/ 0 h 926123"/>
              <a:gd name="connsiteX2-29" fmla="*/ 8102428 w 8102428"/>
              <a:gd name="connsiteY2-30" fmla="*/ 468923 h 926123"/>
              <a:gd name="connsiteX3-31" fmla="*/ 7772549 w 8102428"/>
              <a:gd name="connsiteY3-32" fmla="*/ 926123 h 926123"/>
              <a:gd name="connsiteX4-33" fmla="*/ 0 w 8102428"/>
              <a:gd name="connsiteY4-34" fmla="*/ 926123 h 926123"/>
              <a:gd name="connsiteX5-35" fmla="*/ 149 w 8102428"/>
              <a:gd name="connsiteY5-36" fmla="*/ 0 h 9261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8102428" h="926123">
                <a:moveTo>
                  <a:pt x="149" y="0"/>
                </a:moveTo>
                <a:lnTo>
                  <a:pt x="7760826" y="0"/>
                </a:lnTo>
                <a:lnTo>
                  <a:pt x="8102428" y="468923"/>
                </a:lnTo>
                <a:lnTo>
                  <a:pt x="7772549" y="926123"/>
                </a:lnTo>
                <a:lnTo>
                  <a:pt x="0" y="926123"/>
                </a:lnTo>
                <a:cubicBezTo>
                  <a:pt x="50" y="617415"/>
                  <a:pt x="99" y="308708"/>
                  <a:pt x="14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8333918" y="3567753"/>
            <a:ext cx="667623" cy="926123"/>
          </a:xfrm>
          <a:custGeom>
            <a:avLst/>
            <a:gdLst>
              <a:gd name="connsiteX0" fmla="*/ 0 w 667623"/>
              <a:gd name="connsiteY0" fmla="*/ 0 h 926123"/>
              <a:gd name="connsiteX1" fmla="*/ 326021 w 667623"/>
              <a:gd name="connsiteY1" fmla="*/ 0 h 926123"/>
              <a:gd name="connsiteX2" fmla="*/ 667623 w 667623"/>
              <a:gd name="connsiteY2" fmla="*/ 468923 h 926123"/>
              <a:gd name="connsiteX3" fmla="*/ 337744 w 667623"/>
              <a:gd name="connsiteY3" fmla="*/ 926123 h 926123"/>
              <a:gd name="connsiteX4" fmla="*/ 11723 w 667623"/>
              <a:gd name="connsiteY4" fmla="*/ 926123 h 926123"/>
              <a:gd name="connsiteX5" fmla="*/ 341602 w 667623"/>
              <a:gd name="connsiteY5" fmla="*/ 468923 h 926123"/>
              <a:gd name="connsiteX6" fmla="*/ 0 w 667623"/>
              <a:gd name="connsiteY6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623" h="926123">
                <a:moveTo>
                  <a:pt x="0" y="0"/>
                </a:moveTo>
                <a:lnTo>
                  <a:pt x="326021" y="0"/>
                </a:lnTo>
                <a:lnTo>
                  <a:pt x="667623" y="468923"/>
                </a:lnTo>
                <a:lnTo>
                  <a:pt x="337744" y="926123"/>
                </a:lnTo>
                <a:lnTo>
                  <a:pt x="11723" y="926123"/>
                </a:lnTo>
                <a:lnTo>
                  <a:pt x="341602" y="468923"/>
                </a:lnTo>
                <a:lnTo>
                  <a:pt x="0" y="0"/>
                </a:lnTo>
                <a:close/>
              </a:path>
            </a:pathLst>
          </a:custGeom>
          <a:solidFill>
            <a:srgbClr val="9AA4C1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任意多边形 37"/>
          <p:cNvSpPr/>
          <p:nvPr/>
        </p:nvSpPr>
        <p:spPr>
          <a:xfrm>
            <a:off x="1851976" y="3567753"/>
            <a:ext cx="667623" cy="926123"/>
          </a:xfrm>
          <a:custGeom>
            <a:avLst/>
            <a:gdLst>
              <a:gd name="connsiteX0" fmla="*/ 0 w 667623"/>
              <a:gd name="connsiteY0" fmla="*/ 0 h 926123"/>
              <a:gd name="connsiteX1" fmla="*/ 326021 w 667623"/>
              <a:gd name="connsiteY1" fmla="*/ 0 h 926123"/>
              <a:gd name="connsiteX2" fmla="*/ 667623 w 667623"/>
              <a:gd name="connsiteY2" fmla="*/ 468923 h 926123"/>
              <a:gd name="connsiteX3" fmla="*/ 337744 w 667623"/>
              <a:gd name="connsiteY3" fmla="*/ 926123 h 926123"/>
              <a:gd name="connsiteX4" fmla="*/ 11723 w 667623"/>
              <a:gd name="connsiteY4" fmla="*/ 926123 h 926123"/>
              <a:gd name="connsiteX5" fmla="*/ 341602 w 667623"/>
              <a:gd name="connsiteY5" fmla="*/ 468923 h 926123"/>
              <a:gd name="connsiteX6" fmla="*/ 0 w 667623"/>
              <a:gd name="connsiteY6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623" h="926123">
                <a:moveTo>
                  <a:pt x="0" y="0"/>
                </a:moveTo>
                <a:lnTo>
                  <a:pt x="326021" y="0"/>
                </a:lnTo>
                <a:lnTo>
                  <a:pt x="667623" y="468923"/>
                </a:lnTo>
                <a:lnTo>
                  <a:pt x="337744" y="926123"/>
                </a:lnTo>
                <a:lnTo>
                  <a:pt x="11723" y="926123"/>
                </a:lnTo>
                <a:lnTo>
                  <a:pt x="341602" y="468923"/>
                </a:lnTo>
                <a:lnTo>
                  <a:pt x="0" y="0"/>
                </a:lnTo>
                <a:close/>
              </a:path>
            </a:pathLst>
          </a:custGeom>
          <a:solidFill>
            <a:srgbClr val="F29A5B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3472462" y="3567753"/>
            <a:ext cx="667623" cy="926123"/>
          </a:xfrm>
          <a:custGeom>
            <a:avLst/>
            <a:gdLst>
              <a:gd name="connsiteX0" fmla="*/ 0 w 667623"/>
              <a:gd name="connsiteY0" fmla="*/ 0 h 926123"/>
              <a:gd name="connsiteX1" fmla="*/ 326021 w 667623"/>
              <a:gd name="connsiteY1" fmla="*/ 0 h 926123"/>
              <a:gd name="connsiteX2" fmla="*/ 667623 w 667623"/>
              <a:gd name="connsiteY2" fmla="*/ 468923 h 926123"/>
              <a:gd name="connsiteX3" fmla="*/ 337744 w 667623"/>
              <a:gd name="connsiteY3" fmla="*/ 926123 h 926123"/>
              <a:gd name="connsiteX4" fmla="*/ 11723 w 667623"/>
              <a:gd name="connsiteY4" fmla="*/ 926123 h 926123"/>
              <a:gd name="connsiteX5" fmla="*/ 341602 w 667623"/>
              <a:gd name="connsiteY5" fmla="*/ 468923 h 926123"/>
              <a:gd name="connsiteX6" fmla="*/ 0 w 667623"/>
              <a:gd name="connsiteY6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623" h="926123">
                <a:moveTo>
                  <a:pt x="0" y="0"/>
                </a:moveTo>
                <a:lnTo>
                  <a:pt x="326021" y="0"/>
                </a:lnTo>
                <a:lnTo>
                  <a:pt x="667623" y="468923"/>
                </a:lnTo>
                <a:lnTo>
                  <a:pt x="337744" y="926123"/>
                </a:lnTo>
                <a:lnTo>
                  <a:pt x="11723" y="926123"/>
                </a:lnTo>
                <a:lnTo>
                  <a:pt x="341602" y="468923"/>
                </a:lnTo>
                <a:lnTo>
                  <a:pt x="0" y="0"/>
                </a:ln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任意多边形 39"/>
          <p:cNvSpPr/>
          <p:nvPr/>
        </p:nvSpPr>
        <p:spPr>
          <a:xfrm>
            <a:off x="6713434" y="3567753"/>
            <a:ext cx="667623" cy="926123"/>
          </a:xfrm>
          <a:custGeom>
            <a:avLst/>
            <a:gdLst>
              <a:gd name="connsiteX0" fmla="*/ 0 w 667623"/>
              <a:gd name="connsiteY0" fmla="*/ 0 h 926123"/>
              <a:gd name="connsiteX1" fmla="*/ 326021 w 667623"/>
              <a:gd name="connsiteY1" fmla="*/ 0 h 926123"/>
              <a:gd name="connsiteX2" fmla="*/ 667623 w 667623"/>
              <a:gd name="connsiteY2" fmla="*/ 468923 h 926123"/>
              <a:gd name="connsiteX3" fmla="*/ 337744 w 667623"/>
              <a:gd name="connsiteY3" fmla="*/ 926123 h 926123"/>
              <a:gd name="connsiteX4" fmla="*/ 11723 w 667623"/>
              <a:gd name="connsiteY4" fmla="*/ 926123 h 926123"/>
              <a:gd name="connsiteX5" fmla="*/ 341602 w 667623"/>
              <a:gd name="connsiteY5" fmla="*/ 468923 h 926123"/>
              <a:gd name="connsiteX6" fmla="*/ 0 w 667623"/>
              <a:gd name="connsiteY6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623" h="926123">
                <a:moveTo>
                  <a:pt x="0" y="0"/>
                </a:moveTo>
                <a:lnTo>
                  <a:pt x="326021" y="0"/>
                </a:lnTo>
                <a:lnTo>
                  <a:pt x="667623" y="468923"/>
                </a:lnTo>
                <a:lnTo>
                  <a:pt x="337744" y="926123"/>
                </a:lnTo>
                <a:lnTo>
                  <a:pt x="11723" y="926123"/>
                </a:lnTo>
                <a:lnTo>
                  <a:pt x="341602" y="468923"/>
                </a:lnTo>
                <a:lnTo>
                  <a:pt x="0" y="0"/>
                </a:lnTo>
                <a:close/>
              </a:path>
            </a:pathLst>
          </a:custGeom>
          <a:solidFill>
            <a:srgbClr val="C8D85B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任意多边形 40"/>
          <p:cNvSpPr/>
          <p:nvPr/>
        </p:nvSpPr>
        <p:spPr>
          <a:xfrm>
            <a:off x="5092948" y="3567753"/>
            <a:ext cx="667623" cy="926123"/>
          </a:xfrm>
          <a:custGeom>
            <a:avLst/>
            <a:gdLst>
              <a:gd name="connsiteX0" fmla="*/ 0 w 667623"/>
              <a:gd name="connsiteY0" fmla="*/ 0 h 926123"/>
              <a:gd name="connsiteX1" fmla="*/ 326021 w 667623"/>
              <a:gd name="connsiteY1" fmla="*/ 0 h 926123"/>
              <a:gd name="connsiteX2" fmla="*/ 667623 w 667623"/>
              <a:gd name="connsiteY2" fmla="*/ 468923 h 926123"/>
              <a:gd name="connsiteX3" fmla="*/ 337744 w 667623"/>
              <a:gd name="connsiteY3" fmla="*/ 926123 h 926123"/>
              <a:gd name="connsiteX4" fmla="*/ 11723 w 667623"/>
              <a:gd name="connsiteY4" fmla="*/ 926123 h 926123"/>
              <a:gd name="connsiteX5" fmla="*/ 341602 w 667623"/>
              <a:gd name="connsiteY5" fmla="*/ 468923 h 926123"/>
              <a:gd name="connsiteX6" fmla="*/ 0 w 667623"/>
              <a:gd name="connsiteY6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623" h="926123">
                <a:moveTo>
                  <a:pt x="0" y="0"/>
                </a:moveTo>
                <a:lnTo>
                  <a:pt x="326021" y="0"/>
                </a:lnTo>
                <a:lnTo>
                  <a:pt x="667623" y="468923"/>
                </a:lnTo>
                <a:lnTo>
                  <a:pt x="337744" y="926123"/>
                </a:lnTo>
                <a:lnTo>
                  <a:pt x="11723" y="926123"/>
                </a:lnTo>
                <a:lnTo>
                  <a:pt x="341602" y="468923"/>
                </a:lnTo>
                <a:lnTo>
                  <a:pt x="0" y="0"/>
                </a:lnTo>
                <a:close/>
              </a:path>
            </a:pathLst>
          </a:custGeom>
          <a:solidFill>
            <a:srgbClr val="B0927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9001541" y="3020315"/>
            <a:ext cx="2539441" cy="1904792"/>
            <a:chOff x="9001541" y="2599398"/>
            <a:chExt cx="2539441" cy="1904792"/>
          </a:xfrm>
        </p:grpSpPr>
        <p:sp>
          <p:nvSpPr>
            <p:cNvPr id="43" name="MH_Other_7"/>
            <p:cNvSpPr/>
            <p:nvPr>
              <p:custDataLst>
                <p:tags r:id="rId1"/>
              </p:custDataLst>
            </p:nvPr>
          </p:nvSpPr>
          <p:spPr bwMode="auto">
            <a:xfrm>
              <a:off x="9001541" y="4059720"/>
              <a:ext cx="2539441" cy="444470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E6E6E6">
                    <a:lumMod val="10000"/>
                    <a:alpha val="7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9418028" y="2599398"/>
              <a:ext cx="1685227" cy="1682952"/>
              <a:chOff x="9418028" y="2599398"/>
              <a:chExt cx="1685227" cy="1682952"/>
            </a:xfrm>
          </p:grpSpPr>
          <p:sp>
            <p:nvSpPr>
              <p:cNvPr id="45" name="MH_SubTitle_1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9418028" y="2599398"/>
                <a:ext cx="1685227" cy="1682952"/>
              </a:xfrm>
              <a:prstGeom prst="ellipse">
                <a:avLst/>
              </a:prstGeom>
              <a:solidFill>
                <a:srgbClr val="F29A5B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anchor="b">
                <a:normAutofit/>
              </a:bodyPr>
              <a:lstStyle/>
              <a:p>
                <a:pPr algn="ctr">
                  <a:defRPr/>
                </a:pPr>
                <a:r>
                  <a:rPr lang="zh-CN" altLang="en-US" sz="3200" b="1" kern="0" dirty="0" smtClean="0">
                    <a:solidFill>
                      <a:srgbClr val="FFFFFF"/>
                    </a:solidFill>
                    <a:latin typeface="+mj-lt"/>
                    <a:ea typeface="微软雅黑" panose="020B0503020204020204" pitchFamily="34" charset="-122"/>
                  </a:rPr>
                  <a:t>专业引领</a:t>
                </a:r>
                <a:endParaRPr lang="en-US" sz="3200" b="1" kern="0" dirty="0">
                  <a:solidFill>
                    <a:srgbClr val="FFFFFF"/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MH_Other_8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9656827" y="2633514"/>
                <a:ext cx="1223552" cy="91425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</a:ln>
            </p:spPr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7" name="文本框 46"/>
          <p:cNvSpPr txBox="1"/>
          <p:nvPr/>
        </p:nvSpPr>
        <p:spPr>
          <a:xfrm>
            <a:off x="1051757" y="3837727"/>
            <a:ext cx="102108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rgbClr val="F29A5B"/>
                </a:solidFill>
                <a:ea typeface="微软雅黑" panose="020B0503020204020204" pitchFamily="34" charset="-122"/>
              </a:rPr>
              <a:t>针对性</a:t>
            </a:r>
            <a:endParaRPr lang="zh-CN" altLang="en-US" sz="2200" b="1" dirty="0">
              <a:solidFill>
                <a:srgbClr val="F29A5B"/>
              </a:solidFill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672618" y="3807736"/>
            <a:ext cx="102108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rgbClr val="A5C0A4"/>
                </a:solidFill>
                <a:ea typeface="微软雅黑" panose="020B0503020204020204" pitchFamily="34" charset="-122"/>
              </a:rPr>
              <a:t>有序性</a:t>
            </a:r>
            <a:endParaRPr lang="zh-CN" altLang="en-US" sz="2200" b="1" dirty="0">
              <a:solidFill>
                <a:srgbClr val="A5C0A4"/>
              </a:solidFill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293479" y="3775917"/>
            <a:ext cx="102108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rgbClr val="B09277"/>
                </a:solidFill>
                <a:ea typeface="微软雅黑" panose="020B0503020204020204" pitchFamily="34" charset="-122"/>
              </a:rPr>
              <a:t>协同性</a:t>
            </a:r>
            <a:endParaRPr lang="zh-CN" altLang="en-US" sz="2200" b="1" dirty="0">
              <a:solidFill>
                <a:srgbClr val="B09277"/>
              </a:solidFill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914340" y="3775917"/>
            <a:ext cx="102108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rgbClr val="C8D85B"/>
                </a:solidFill>
                <a:ea typeface="微软雅黑" panose="020B0503020204020204" pitchFamily="34" charset="-122"/>
              </a:rPr>
              <a:t>适度性</a:t>
            </a:r>
            <a:endParaRPr lang="zh-CN" altLang="en-US" sz="2200" b="1" dirty="0">
              <a:solidFill>
                <a:srgbClr val="C8D85B"/>
              </a:solidFill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535203" y="3807736"/>
            <a:ext cx="102108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rgbClr val="9AA4C1"/>
                </a:solidFill>
                <a:ea typeface="微软雅黑" panose="020B0503020204020204" pitchFamily="34" charset="-122"/>
              </a:rPr>
              <a:t>反馈性</a:t>
            </a:r>
            <a:endParaRPr lang="zh-CN" altLang="en-US" sz="2200" b="1" dirty="0">
              <a:solidFill>
                <a:srgbClr val="9AA4C1"/>
              </a:solidFill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276199" y="4891322"/>
            <a:ext cx="2159566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协调好引领者与教师、引领与被引领的关系，与教师进行平等对话，使教研处于协同操作、相互促进的良性循环中。</a:t>
            </a:r>
            <a:endParaRPr lang="zh-CN" sz="1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911850" y="2317115"/>
            <a:ext cx="237363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对教师的引领要适时、适量。抓住最适当的时机实施引领，引领的内容要适合教师的能力范围。</a:t>
            </a:r>
            <a:endParaRPr lang="zh-CN" sz="1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497445" y="4875530"/>
            <a:ext cx="245681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要积极通过多种渠道及时获取教师的反馈信息，从而根据反馈信息调整和优化专业引领的实施课程，促进专业引领的质量和效果。</a:t>
            </a:r>
            <a:endParaRPr lang="zh-CN" sz="1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176020" y="4875530"/>
            <a:ext cx="2245360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请根据教师群体和个体的个性特点、能力水平和经验背景，恰当地选择引领内容、引领形式和方法。（园情分析）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590800" y="2360930"/>
            <a:ext cx="244030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内容的组织由浅入深，由易到难；过程的推进上由近及远，循序渐进；组织上有计划、有评价、有总结。（制定计划）</a:t>
            </a:r>
            <a:endParaRPr 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sz="14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126222" y="4273811"/>
            <a:ext cx="96982" cy="1807791"/>
            <a:chOff x="11073245" y="1246909"/>
            <a:chExt cx="96982" cy="1807791"/>
          </a:xfrm>
        </p:grpSpPr>
        <p:sp>
          <p:nvSpPr>
            <p:cNvPr id="63" name="椭圆 62"/>
            <p:cNvSpPr/>
            <p:nvPr/>
          </p:nvSpPr>
          <p:spPr>
            <a:xfrm>
              <a:off x="11073245" y="1246909"/>
              <a:ext cx="96982" cy="96982"/>
            </a:xfrm>
            <a:prstGeom prst="ellipse">
              <a:avLst/>
            </a:prstGeom>
            <a:solidFill>
              <a:srgbClr val="F29A5B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11107881" y="1343891"/>
              <a:ext cx="0" cy="1622055"/>
            </a:xfrm>
            <a:prstGeom prst="line">
              <a:avLst/>
            </a:prstGeom>
            <a:ln>
              <a:solidFill>
                <a:srgbClr val="F29A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椭圆 64"/>
            <p:cNvSpPr/>
            <p:nvPr/>
          </p:nvSpPr>
          <p:spPr>
            <a:xfrm>
              <a:off x="11073245" y="2957718"/>
              <a:ext cx="96982" cy="96982"/>
            </a:xfrm>
            <a:prstGeom prst="ellipse">
              <a:avLst/>
            </a:prstGeom>
            <a:solidFill>
              <a:srgbClr val="F29A5B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2520900" y="1937632"/>
            <a:ext cx="96982" cy="1807791"/>
            <a:chOff x="11073245" y="1246909"/>
            <a:chExt cx="96982" cy="1807791"/>
          </a:xfrm>
        </p:grpSpPr>
        <p:sp>
          <p:nvSpPr>
            <p:cNvPr id="67" name="椭圆 66"/>
            <p:cNvSpPr/>
            <p:nvPr/>
          </p:nvSpPr>
          <p:spPr>
            <a:xfrm>
              <a:off x="11073245" y="1246909"/>
              <a:ext cx="96982" cy="96982"/>
            </a:xfrm>
            <a:prstGeom prst="ellipse">
              <a:avLst/>
            </a:prstGeom>
            <a:solidFill>
              <a:srgbClr val="A5C0A4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11107881" y="1343891"/>
              <a:ext cx="0" cy="1622055"/>
            </a:xfrm>
            <a:prstGeom prst="line">
              <a:avLst/>
            </a:prstGeom>
            <a:ln>
              <a:solidFill>
                <a:srgbClr val="A5C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68"/>
            <p:cNvSpPr/>
            <p:nvPr/>
          </p:nvSpPr>
          <p:spPr>
            <a:xfrm>
              <a:off x="11073245" y="2957718"/>
              <a:ext cx="96982" cy="96982"/>
            </a:xfrm>
            <a:prstGeom prst="ellipse">
              <a:avLst/>
            </a:prstGeom>
            <a:solidFill>
              <a:srgbClr val="A5C0A4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788964" y="1937632"/>
            <a:ext cx="96982" cy="1807791"/>
            <a:chOff x="11073245" y="1246909"/>
            <a:chExt cx="96982" cy="1807791"/>
          </a:xfrm>
        </p:grpSpPr>
        <p:sp>
          <p:nvSpPr>
            <p:cNvPr id="71" name="椭圆 70"/>
            <p:cNvSpPr/>
            <p:nvPr/>
          </p:nvSpPr>
          <p:spPr>
            <a:xfrm>
              <a:off x="11073245" y="1246909"/>
              <a:ext cx="96982" cy="96982"/>
            </a:xfrm>
            <a:prstGeom prst="ellipse">
              <a:avLst/>
            </a:prstGeom>
            <a:solidFill>
              <a:srgbClr val="C8D85B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2" name="直接连接符 71"/>
            <p:cNvCxnSpPr/>
            <p:nvPr/>
          </p:nvCxnSpPr>
          <p:spPr>
            <a:xfrm>
              <a:off x="11107881" y="1343891"/>
              <a:ext cx="0" cy="1622055"/>
            </a:xfrm>
            <a:prstGeom prst="line">
              <a:avLst/>
            </a:prstGeom>
            <a:ln>
              <a:solidFill>
                <a:srgbClr val="C8D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椭圆 72"/>
            <p:cNvSpPr/>
            <p:nvPr/>
          </p:nvSpPr>
          <p:spPr>
            <a:xfrm>
              <a:off x="11073245" y="2957718"/>
              <a:ext cx="96982" cy="96982"/>
            </a:xfrm>
            <a:prstGeom prst="ellipse">
              <a:avLst/>
            </a:prstGeom>
            <a:solidFill>
              <a:srgbClr val="C8D85B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4173253" y="4273811"/>
            <a:ext cx="96982" cy="1807791"/>
            <a:chOff x="11073245" y="1246909"/>
            <a:chExt cx="96982" cy="1807791"/>
          </a:xfrm>
        </p:grpSpPr>
        <p:sp>
          <p:nvSpPr>
            <p:cNvPr id="75" name="椭圆 74"/>
            <p:cNvSpPr/>
            <p:nvPr/>
          </p:nvSpPr>
          <p:spPr>
            <a:xfrm>
              <a:off x="11073245" y="1246909"/>
              <a:ext cx="96982" cy="96982"/>
            </a:xfrm>
            <a:prstGeom prst="ellipse">
              <a:avLst/>
            </a:prstGeom>
            <a:solidFill>
              <a:srgbClr val="B09277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6" name="直接连接符 75"/>
            <p:cNvCxnSpPr/>
            <p:nvPr/>
          </p:nvCxnSpPr>
          <p:spPr>
            <a:xfrm>
              <a:off x="11107881" y="1343891"/>
              <a:ext cx="0" cy="1622055"/>
            </a:xfrm>
            <a:prstGeom prst="line">
              <a:avLst/>
            </a:prstGeom>
            <a:ln>
              <a:solidFill>
                <a:srgbClr val="B092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椭圆 76"/>
            <p:cNvSpPr/>
            <p:nvPr/>
          </p:nvSpPr>
          <p:spPr>
            <a:xfrm>
              <a:off x="11073245" y="2957718"/>
              <a:ext cx="96982" cy="96982"/>
            </a:xfrm>
            <a:prstGeom prst="ellipse">
              <a:avLst/>
            </a:prstGeom>
            <a:solidFill>
              <a:srgbClr val="B09277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354840" y="4273811"/>
            <a:ext cx="103290" cy="1807791"/>
            <a:chOff x="11066937" y="1246909"/>
            <a:chExt cx="103290" cy="1807791"/>
          </a:xfrm>
        </p:grpSpPr>
        <p:sp>
          <p:nvSpPr>
            <p:cNvPr id="79" name="椭圆 78"/>
            <p:cNvSpPr/>
            <p:nvPr/>
          </p:nvSpPr>
          <p:spPr>
            <a:xfrm>
              <a:off x="11073245" y="1246909"/>
              <a:ext cx="96982" cy="96982"/>
            </a:xfrm>
            <a:prstGeom prst="ellipse">
              <a:avLst/>
            </a:prstGeom>
            <a:solidFill>
              <a:srgbClr val="9AA4C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0" name="直接连接符 79"/>
            <p:cNvCxnSpPr/>
            <p:nvPr/>
          </p:nvCxnSpPr>
          <p:spPr>
            <a:xfrm>
              <a:off x="11107881" y="1343891"/>
              <a:ext cx="0" cy="1622055"/>
            </a:xfrm>
            <a:prstGeom prst="line">
              <a:avLst/>
            </a:prstGeom>
            <a:ln>
              <a:solidFill>
                <a:srgbClr val="9AA4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11066937" y="2957718"/>
              <a:ext cx="96982" cy="96982"/>
            </a:xfrm>
            <a:prstGeom prst="ellipse">
              <a:avLst/>
            </a:prstGeom>
            <a:solidFill>
              <a:srgbClr val="9AA4C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406400" y="164465"/>
            <a:ext cx="40551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zh-CN" altLang="en-US" sz="32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引领的角色定位</a:t>
            </a:r>
            <a:endParaRPr lang="zh-CN" altLang="en-US" sz="32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MH_SubTitle_1"/>
          <p:cNvSpPr/>
          <p:nvPr>
            <p:custDataLst>
              <p:tags r:id="rId1"/>
            </p:custDataLst>
          </p:nvPr>
        </p:nvSpPr>
        <p:spPr>
          <a:xfrm>
            <a:off x="140970" y="1193800"/>
            <a:ext cx="1999615" cy="1489710"/>
          </a:xfrm>
          <a:prstGeom prst="roundRect">
            <a:avLst>
              <a:gd name="adj" fmla="val 21110"/>
            </a:avLst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zh-CN" altLang="en-US" sz="2800" b="1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真诚的倾听者</a:t>
            </a:r>
            <a:endParaRPr lang="zh-CN" altLang="en-US" sz="2800" b="1" dirty="0" smtClean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MH_Text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00655" y="1153795"/>
            <a:ext cx="7733665" cy="15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9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尊重平等的关系、耐心和欣赏的心态、鼓励教师表达自己的看法，了解他们的已有经验和对问题的原有认识，通过分类分析、深入追问、互动等方式，帮助教师找到解决问题的方法。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  <p:sp>
        <p:nvSpPr>
          <p:cNvPr id="32" name="MH_SubTitle_1"/>
          <p:cNvSpPr/>
          <p:nvPr>
            <p:custDataLst>
              <p:tags r:id="rId3"/>
            </p:custDataLst>
          </p:nvPr>
        </p:nvSpPr>
        <p:spPr>
          <a:xfrm>
            <a:off x="248920" y="3225165"/>
            <a:ext cx="1891665" cy="1045210"/>
          </a:xfrm>
          <a:prstGeom prst="roundRect">
            <a:avLst>
              <a:gd name="adj" fmla="val 21110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zh-CN" altLang="en-US" sz="2800" b="1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积极的支持者</a:t>
            </a:r>
            <a:endParaRPr lang="zh-CN" altLang="en-US" sz="2800" b="1" dirty="0" smtClean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MH_Text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01290" y="3248660"/>
            <a:ext cx="4692650" cy="111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9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为教师的学习搭建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，通过不同的教研形式，做教师专业成长的支持者。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MH_SubTitle_1"/>
          <p:cNvSpPr/>
          <p:nvPr>
            <p:custDataLst>
              <p:tags r:id="rId5"/>
            </p:custDataLst>
          </p:nvPr>
        </p:nvSpPr>
        <p:spPr>
          <a:xfrm>
            <a:off x="140970" y="4732655"/>
            <a:ext cx="1999615" cy="1400810"/>
          </a:xfrm>
          <a:prstGeom prst="roundRect">
            <a:avLst>
              <a:gd name="adj" fmla="val 21110"/>
            </a:avLst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zh-CN" altLang="en-US" sz="2800" b="1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可信赖的合作者</a:t>
            </a:r>
            <a:endParaRPr lang="zh-CN" altLang="en-US" sz="2800" b="1" dirty="0" smtClean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5" name="MH_Text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00655" y="4517390"/>
            <a:ext cx="5154930" cy="159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9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与教师一起探寻问题的本质，分析了解问题背后的根本原因，反思教学实践，找出解决问题的方法并运用到实践中不断检验完善。把握好与教师之间的关系。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>
            <a:fillRect/>
          </a:stretch>
        </p:blipFill>
        <p:spPr>
          <a:xfrm>
            <a:off x="9966057" y="1703995"/>
            <a:ext cx="2098859" cy="23937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05" y="2479040"/>
            <a:ext cx="4532630" cy="478472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1-4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" y="438785"/>
            <a:ext cx="11816080" cy="63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"/>
          <p:cNvSpPr/>
          <p:nvPr/>
        </p:nvSpPr>
        <p:spPr>
          <a:xfrm>
            <a:off x="-635" y="130175"/>
            <a:ext cx="5431790" cy="6045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以教师为本，提供教研活动支持</a:t>
            </a:r>
            <a:endParaRPr lang="zh-CN" altLang="en-US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5"/>
          <p:cNvSpPr txBox="1"/>
          <p:nvPr/>
        </p:nvSpPr>
        <p:spPr>
          <a:xfrm>
            <a:off x="2779395" y="2957195"/>
            <a:ext cx="4791075" cy="651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1800" dirty="0">
                <a:ea typeface="微软雅黑" panose="020B0503020204020204" pitchFamily="34" charset="-122"/>
              </a:rPr>
              <a:t> 3.</a:t>
            </a:r>
            <a:r>
              <a:rPr lang="zh-CN" altLang="en-US" sz="1800" dirty="0">
                <a:ea typeface="微软雅黑" panose="020B0503020204020204" pitchFamily="34" charset="-122"/>
              </a:rPr>
              <a:t>关注教师的表现，适时分解重点提问。</a:t>
            </a:r>
            <a:endParaRPr lang="zh-CN" altLang="en-US" sz="1800" dirty="0">
              <a:ea typeface="微软雅黑" panose="020B0503020204020204" pitchFamily="34" charset="-122"/>
            </a:endParaRPr>
          </a:p>
        </p:txBody>
      </p:sp>
      <p:sp>
        <p:nvSpPr>
          <p:cNvPr id="33" name="TextBox 35"/>
          <p:cNvSpPr txBox="1"/>
          <p:nvPr/>
        </p:nvSpPr>
        <p:spPr>
          <a:xfrm>
            <a:off x="1938020" y="4752340"/>
            <a:ext cx="4827270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  <a:ea typeface="微软雅黑" panose="020B0503020204020204" pitchFamily="34" charset="-122"/>
              </a:rPr>
              <a:t> 5.</a:t>
            </a:r>
            <a:r>
              <a:rPr lang="zh-CN" altLang="en-US" sz="1800" dirty="0">
                <a:solidFill>
                  <a:schemeClr val="tx1"/>
                </a:solidFill>
                <a:ea typeface="微软雅黑" panose="020B0503020204020204" pitchFamily="34" charset="-122"/>
              </a:rPr>
              <a:t>尊重教师的学习特点，支持教师自主建构。</a:t>
            </a:r>
            <a:endParaRPr lang="zh-CN" altLang="en-US" sz="18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81250" y="3770630"/>
            <a:ext cx="4615180" cy="622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1800" dirty="0">
                <a:solidFill>
                  <a:schemeClr val="accent2"/>
                </a:solidFill>
                <a:ea typeface="微软雅黑" panose="020B0503020204020204" pitchFamily="34" charset="-122"/>
              </a:rPr>
              <a:t> 4.</a:t>
            </a:r>
            <a:r>
              <a:rPr lang="zh-CN" altLang="en-US" sz="1800" dirty="0">
                <a:solidFill>
                  <a:schemeClr val="accent2"/>
                </a:solidFill>
                <a:ea typeface="微软雅黑" panose="020B0503020204020204" pitchFamily="34" charset="-122"/>
              </a:rPr>
              <a:t>关注教师的发展差异，引发教师反思。</a:t>
            </a:r>
            <a:endParaRPr lang="zh-CN" altLang="en-US" sz="1800" dirty="0">
              <a:solidFill>
                <a:schemeClr val="accent2"/>
              </a:solidFill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858260" y="1245235"/>
            <a:ext cx="4394835" cy="789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关注教师的原有经验和不同水平。</a:t>
            </a:r>
            <a:endParaRPr lang="zh-CN" alt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7175" name="Picture 71" descr="w0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0" y="1675765"/>
            <a:ext cx="4918075" cy="3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70" name="Picture 66" descr="w0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85" y="2537460"/>
            <a:ext cx="5367655" cy="4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65" name="Picture 61" descr="w0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530" y="3423920"/>
            <a:ext cx="5489575" cy="33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60" name="Picture 56" descr="w0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15" y="4267200"/>
            <a:ext cx="5539740" cy="29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56" name="Picture 52" descr="w06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45" y="5144770"/>
            <a:ext cx="5645785" cy="25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5"/>
          <p:cNvSpPr txBox="1"/>
          <p:nvPr>
            <p:custDataLst>
              <p:tags r:id="rId16"/>
            </p:custDataLst>
          </p:nvPr>
        </p:nvSpPr>
        <p:spPr>
          <a:xfrm>
            <a:off x="3300095" y="2218690"/>
            <a:ext cx="4953000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1800" dirty="0">
                <a:solidFill>
                  <a:schemeClr val="accent2"/>
                </a:solidFill>
                <a:ea typeface="微软雅黑" panose="020B0503020204020204" pitchFamily="34" charset="-122"/>
              </a:rPr>
              <a:t>2.</a:t>
            </a:r>
            <a:r>
              <a:rPr lang="zh-CN" altLang="en-US" sz="1800" dirty="0">
                <a:solidFill>
                  <a:schemeClr val="accent2"/>
                </a:solidFill>
                <a:ea typeface="微软雅黑" panose="020B0503020204020204" pitchFamily="34" charset="-122"/>
              </a:rPr>
              <a:t>关注教师的参与感受，及时调整支持性策略。</a:t>
            </a:r>
            <a:endParaRPr lang="zh-CN" altLang="en-US" sz="1800" dirty="0">
              <a:solidFill>
                <a:schemeClr val="accent2"/>
              </a:solidFill>
              <a:ea typeface="微软雅黑" panose="020B0503020204020204" pitchFamily="34" charset="-122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7" name="Group 9"/>
          <p:cNvGrpSpPr/>
          <p:nvPr/>
        </p:nvGrpSpPr>
        <p:grpSpPr bwMode="auto">
          <a:xfrm>
            <a:off x="3153410" y="516890"/>
            <a:ext cx="7350125" cy="4535170"/>
            <a:chOff x="1657" y="716"/>
            <a:chExt cx="3527" cy="3172"/>
          </a:xfrm>
        </p:grpSpPr>
        <p:grpSp>
          <p:nvGrpSpPr>
            <p:cNvPr id="48138" name="Group 10"/>
            <p:cNvGrpSpPr/>
            <p:nvPr/>
          </p:nvGrpSpPr>
          <p:grpSpPr bwMode="auto">
            <a:xfrm>
              <a:off x="2017" y="1008"/>
              <a:ext cx="2777" cy="2784"/>
              <a:chOff x="2200" y="1298"/>
              <a:chExt cx="1230" cy="1232"/>
            </a:xfrm>
          </p:grpSpPr>
          <p:sp>
            <p:nvSpPr>
              <p:cNvPr id="48139" name="Oval 11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gray">
              <a:xfrm>
                <a:off x="2200" y="1298"/>
                <a:ext cx="1230" cy="12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0" name="Oval 12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2215" y="1305"/>
                <a:ext cx="1201" cy="120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1" name="Oval 13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2227" y="1316"/>
                <a:ext cx="1143" cy="112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2" name="Oval 14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gray">
              <a:xfrm>
                <a:off x="2294" y="1348"/>
                <a:ext cx="1017" cy="91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</p:grpSp>
        <p:grpSp>
          <p:nvGrpSpPr>
            <p:cNvPr id="48143" name="Group 15"/>
            <p:cNvGrpSpPr/>
            <p:nvPr/>
          </p:nvGrpSpPr>
          <p:grpSpPr bwMode="auto">
            <a:xfrm>
              <a:off x="1657" y="716"/>
              <a:ext cx="3527" cy="3172"/>
              <a:chOff x="1225" y="694"/>
              <a:chExt cx="3527" cy="3172"/>
            </a:xfrm>
          </p:grpSpPr>
          <p:grpSp>
            <p:nvGrpSpPr>
              <p:cNvPr id="48144" name="Group 16"/>
              <p:cNvGrpSpPr/>
              <p:nvPr/>
            </p:nvGrpSpPr>
            <p:grpSpPr bwMode="auto">
              <a:xfrm>
                <a:off x="3817" y="1702"/>
                <a:ext cx="935" cy="938"/>
                <a:chOff x="590" y="1015"/>
                <a:chExt cx="696" cy="698"/>
              </a:xfrm>
            </p:grpSpPr>
            <p:sp>
              <p:nvSpPr>
                <p:cNvPr id="48145" name="Oval 17"/>
                <p:cNvSpPr>
                  <a:spLocks noChangeArrowheads="1"/>
                </p:cNvSpPr>
                <p:nvPr>
                  <p:custDataLst>
                    <p:tags r:id="rId5"/>
                  </p:custDataLst>
                </p:nvPr>
              </p:nvSpPr>
              <p:spPr bwMode="gray">
                <a:xfrm>
                  <a:off x="590" y="1015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46275"/>
                        <a:invGamma/>
                      </a:srgbClr>
                    </a:gs>
                    <a:gs pos="100000">
                      <a:srgbClr val="CCFF6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6" name="Oval 18"/>
                <p:cNvSpPr>
                  <a:spLocks noChangeArrowheads="1"/>
                </p:cNvSpPr>
                <p:nvPr>
                  <p:custDataLst>
                    <p:tags r:id="rId6"/>
                  </p:custDataLst>
                </p:nvPr>
              </p:nvSpPr>
              <p:spPr bwMode="gray">
                <a:xfrm>
                  <a:off x="598" y="1024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alpha val="0"/>
                      </a:srgbClr>
                    </a:gs>
                    <a:gs pos="100000">
                      <a:srgbClr val="CCFF66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7" name="Oval 19"/>
                <p:cNvSpPr>
                  <a:spLocks noChangeArrowheads="1"/>
                </p:cNvSpPr>
                <p:nvPr>
                  <p:custDataLst>
                    <p:tags r:id="rId7"/>
                  </p:custDataLst>
                </p:nvPr>
              </p:nvSpPr>
              <p:spPr bwMode="gray">
                <a:xfrm>
                  <a:off x="615" y="1046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79216"/>
                        <a:invGamma/>
                      </a:srgbClr>
                    </a:gs>
                    <a:gs pos="100000">
                      <a:srgbClr val="CCFF66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8" name="Oval 20"/>
                <p:cNvSpPr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gray">
                <a:xfrm>
                  <a:off x="651" y="1026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tint val="0"/>
                        <a:invGamma/>
                      </a:srgbClr>
                    </a:gs>
                    <a:gs pos="100000">
                      <a:srgbClr val="CCFF66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49" name="Group 21"/>
              <p:cNvGrpSpPr/>
              <p:nvPr/>
            </p:nvGrpSpPr>
            <p:grpSpPr bwMode="auto">
              <a:xfrm>
                <a:off x="1657" y="2928"/>
                <a:ext cx="935" cy="938"/>
                <a:chOff x="54" y="2591"/>
                <a:chExt cx="696" cy="698"/>
              </a:xfrm>
            </p:grpSpPr>
            <p:sp>
              <p:nvSpPr>
                <p:cNvPr id="48150" name="Oval 22"/>
                <p:cNvSpPr>
                  <a:spLocks noChangeArrowheads="1"/>
                </p:cNvSpPr>
                <p:nvPr>
                  <p:custDataLst>
                    <p:tags r:id="rId9"/>
                  </p:custDataLst>
                </p:nvPr>
              </p:nvSpPr>
              <p:spPr bwMode="gray">
                <a:xfrm>
                  <a:off x="54" y="259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46275"/>
                        <a:invGamma/>
                      </a:srgbClr>
                    </a:gs>
                    <a:gs pos="100000">
                      <a:srgbClr val="FFCC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1" name="Oval 23"/>
                <p:cNvSpPr>
                  <a:spLocks noChangeArrowheads="1"/>
                </p:cNvSpPr>
                <p:nvPr>
                  <p:custDataLst>
                    <p:tags r:id="rId10"/>
                  </p:custDataLst>
                </p:nvPr>
              </p:nvSpPr>
              <p:spPr bwMode="gray">
                <a:xfrm>
                  <a:off x="63" y="260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alpha val="0"/>
                      </a:srgbClr>
                    </a:gs>
                    <a:gs pos="100000">
                      <a:srgbClr val="FFCC00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2" name="Oval 24"/>
                <p:cNvSpPr>
                  <a:spLocks noChangeArrowheads="1"/>
                </p:cNvSpPr>
                <p:nvPr>
                  <p:custDataLst>
                    <p:tags r:id="rId11"/>
                  </p:custDataLst>
                </p:nvPr>
              </p:nvSpPr>
              <p:spPr bwMode="gray">
                <a:xfrm>
                  <a:off x="79" y="262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79216"/>
                        <a:invGamma/>
                      </a:srgbClr>
                    </a:gs>
                    <a:gs pos="100000">
                      <a:srgbClr val="FFCC0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3" name="Oval 25"/>
                <p:cNvSpPr>
                  <a:spLocks noChangeArrowheads="1"/>
                </p:cNvSpPr>
                <p:nvPr>
                  <p:custDataLst>
                    <p:tags r:id="rId12"/>
                  </p:custDataLst>
                </p:nvPr>
              </p:nvSpPr>
              <p:spPr bwMode="gray">
                <a:xfrm>
                  <a:off x="115" y="2597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tint val="0"/>
                        <a:invGamma/>
                      </a:srgbClr>
                    </a:gs>
                    <a:gs pos="100000">
                      <a:srgbClr val="FFCC00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54" name="Group 26"/>
              <p:cNvGrpSpPr/>
              <p:nvPr/>
            </p:nvGrpSpPr>
            <p:grpSpPr bwMode="auto">
              <a:xfrm>
                <a:off x="3385" y="2928"/>
                <a:ext cx="935" cy="938"/>
                <a:chOff x="166" y="1752"/>
                <a:chExt cx="696" cy="698"/>
              </a:xfrm>
            </p:grpSpPr>
            <p:sp>
              <p:nvSpPr>
                <p:cNvPr id="48155" name="Oval 27"/>
                <p:cNvSpPr>
                  <a:spLocks noChangeArrowheads="1"/>
                </p:cNvSpPr>
                <p:nvPr>
                  <p:custDataLst>
                    <p:tags r:id="rId13"/>
                  </p:custDataLst>
                </p:nvPr>
              </p:nvSpPr>
              <p:spPr bwMode="gray">
                <a:xfrm>
                  <a:off x="166" y="1752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46275"/>
                        <a:invGamma/>
                      </a:srgbClr>
                    </a:gs>
                    <a:gs pos="100000">
                      <a:srgbClr val="0099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6" name="Oval 28"/>
                <p:cNvSpPr>
                  <a:spLocks noChangeArrowheads="1"/>
                </p:cNvSpPr>
                <p:nvPr>
                  <p:custDataLst>
                    <p:tags r:id="rId14"/>
                  </p:custDataLst>
                </p:nvPr>
              </p:nvSpPr>
              <p:spPr bwMode="gray">
                <a:xfrm>
                  <a:off x="174" y="1761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alpha val="0"/>
                      </a:srgbClr>
                    </a:gs>
                    <a:gs pos="100000">
                      <a:srgbClr val="0099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7" name="Oval 29"/>
                <p:cNvSpPr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gray">
                <a:xfrm>
                  <a:off x="191" y="1783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79216"/>
                        <a:invGamma/>
                      </a:srgbClr>
                    </a:gs>
                    <a:gs pos="100000">
                      <a:srgbClr val="0099FF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8" name="Oval 30"/>
                <p:cNvSpPr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gray">
                <a:xfrm>
                  <a:off x="227" y="1762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tint val="0"/>
                        <a:invGamma/>
                      </a:srgbClr>
                    </a:gs>
                    <a:gs pos="100000">
                      <a:srgbClr val="0099FF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59" name="Group 31"/>
              <p:cNvGrpSpPr/>
              <p:nvPr/>
            </p:nvGrpSpPr>
            <p:grpSpPr bwMode="auto">
              <a:xfrm>
                <a:off x="2496" y="694"/>
                <a:ext cx="935" cy="938"/>
                <a:chOff x="823" y="740"/>
                <a:chExt cx="696" cy="698"/>
              </a:xfrm>
            </p:grpSpPr>
            <p:sp>
              <p:nvSpPr>
                <p:cNvPr id="48160" name="Oval 32"/>
                <p:cNvSpPr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gray">
                <a:xfrm>
                  <a:off x="823" y="740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100000">
                      <a:srgbClr val="FF33CC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1" name="Oval 33"/>
                <p:cNvSpPr>
                  <a:spLocks noChangeArrowheads="1"/>
                </p:cNvSpPr>
                <p:nvPr>
                  <p:custDataLst>
                    <p:tags r:id="rId18"/>
                  </p:custDataLst>
                </p:nvPr>
              </p:nvSpPr>
              <p:spPr bwMode="gray">
                <a:xfrm>
                  <a:off x="831" y="749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alpha val="0"/>
                      </a:srgbClr>
                    </a:gs>
                    <a:gs pos="100000">
                      <a:srgbClr val="FF33CC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2" name="Oval 34"/>
                <p:cNvSpPr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gray">
                <a:xfrm>
                  <a:off x="848" y="770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79216"/>
                        <a:invGamma/>
                      </a:srgbClr>
                    </a:gs>
                    <a:gs pos="100000">
                      <a:srgbClr val="FF33CC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3" name="Oval 35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gray">
                <a:xfrm>
                  <a:off x="884" y="754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tint val="0"/>
                        <a:invGamma/>
                      </a:srgbClr>
                    </a:gs>
                    <a:gs pos="100000">
                      <a:srgbClr val="FF33CC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64" name="Group 36"/>
              <p:cNvGrpSpPr/>
              <p:nvPr/>
            </p:nvGrpSpPr>
            <p:grpSpPr bwMode="auto">
              <a:xfrm>
                <a:off x="1225" y="1702"/>
                <a:ext cx="935" cy="938"/>
                <a:chOff x="869" y="971"/>
                <a:chExt cx="696" cy="698"/>
              </a:xfrm>
            </p:grpSpPr>
            <p:sp>
              <p:nvSpPr>
                <p:cNvPr id="48165" name="Oval 37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gray">
                <a:xfrm>
                  <a:off x="869" y="97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100000">
                      <a:srgbClr val="6666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6" name="Oval 38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gray">
                <a:xfrm>
                  <a:off x="878" y="98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alpha val="0"/>
                      </a:srgbClr>
                    </a:gs>
                    <a:gs pos="100000">
                      <a:srgbClr val="6666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7" name="Oval 3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gray">
                <a:xfrm>
                  <a:off x="894" y="100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79216"/>
                        <a:invGamma/>
                      </a:srgbClr>
                    </a:gs>
                    <a:gs pos="100000">
                      <a:srgbClr val="6666FF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8" name="Oval 4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gray">
                <a:xfrm>
                  <a:off x="930" y="981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tint val="0"/>
                        <a:invGamma/>
                      </a:srgbClr>
                    </a:gs>
                    <a:gs pos="100000">
                      <a:srgbClr val="6666FF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</p:grpSp>
        <p:pic>
          <p:nvPicPr>
            <p:cNvPr id="48169" name="Picture 41" descr="71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5" y="1218"/>
              <a:ext cx="2049" cy="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文本框 3"/>
          <p:cNvSpPr txBox="1"/>
          <p:nvPr/>
        </p:nvSpPr>
        <p:spPr>
          <a:xfrm>
            <a:off x="6222365" y="1958975"/>
            <a:ext cx="963930" cy="681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 </a:t>
            </a:r>
            <a:r>
              <a:rPr lang="en-US" altLang="zh-CN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01</a:t>
            </a:r>
            <a:endParaRPr lang="en-US" altLang="zh-CN" sz="40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14975" y="2768600"/>
            <a:ext cx="2582545" cy="588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园本教研的内涵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755630" y="41910"/>
            <a:ext cx="1436370" cy="126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1143" y="3350270"/>
            <a:ext cx="6676980" cy="4715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MH_SubTitle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25767" y="1778273"/>
            <a:ext cx="2171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A6C0A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设计方案</a:t>
            </a:r>
            <a:endParaRPr lang="zh-HK" altLang="en-US" sz="2000" b="1" dirty="0">
              <a:solidFill>
                <a:srgbClr val="A5C0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MH_Other_5"/>
          <p:cNvSpPr/>
          <p:nvPr>
            <p:custDataLst>
              <p:tags r:id="rId2"/>
            </p:custDataLst>
          </p:nvPr>
        </p:nvSpPr>
        <p:spPr>
          <a:xfrm>
            <a:off x="1790949" y="2298973"/>
            <a:ext cx="2512193" cy="58737"/>
          </a:xfrm>
          <a:prstGeom prst="rect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HK" altLang="en-US" smtClean="0">
              <a:solidFill>
                <a:srgbClr val="7C233E"/>
              </a:solidFill>
              <a:ea typeface="PMingLiU" panose="02020500000000000000" pitchFamily="18" charset="-120"/>
            </a:endParaRPr>
          </a:p>
        </p:txBody>
      </p:sp>
      <p:sp>
        <p:nvSpPr>
          <p:cNvPr id="39" name="MH_Text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42415" y="4773930"/>
            <a:ext cx="29019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1.整理和描述教师直接讲述自己的经历与体验,"说自己的话"；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2.评价和解释对现象和原因作出分析和解释；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3.重新设计提出自己今后研究的方向与目标.任何总结意味着一个新的开始 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</a:pPr>
            <a:endParaRPr lang="zh-CN" altLang="en-US" sz="14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0" name="MH_SubTitle_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25425" y="4170636"/>
            <a:ext cx="21717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C8D85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进行总结</a:t>
            </a:r>
            <a:endParaRPr lang="zh-HK" altLang="en-US" sz="2000" b="1" dirty="0">
              <a:solidFill>
                <a:srgbClr val="C8D8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MH_Other_6"/>
          <p:cNvSpPr/>
          <p:nvPr>
            <p:custDataLst>
              <p:tags r:id="rId5"/>
            </p:custDataLst>
          </p:nvPr>
        </p:nvSpPr>
        <p:spPr>
          <a:xfrm>
            <a:off x="1790949" y="4721498"/>
            <a:ext cx="2512193" cy="52387"/>
          </a:xfrm>
          <a:prstGeom prst="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HK" altLang="en-US" smtClean="0">
              <a:solidFill>
                <a:srgbClr val="7C233E"/>
              </a:solidFill>
              <a:ea typeface="PMingLiU" panose="02020500000000000000" pitchFamily="18" charset="-120"/>
            </a:endParaRPr>
          </a:p>
        </p:txBody>
      </p:sp>
      <p:sp>
        <p:nvSpPr>
          <p:cNvPr id="46" name="MH_Text_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25767" y="4773885"/>
            <a:ext cx="2674689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在实践中有意识去尝试新的做法；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根据反馈,调整自己的行动；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在尝试中记录、总结:记录自己的行动过程、记录自己的体会、记录家长的反馈、记录幼儿的反应与变化。</a:t>
            </a:r>
            <a:endParaRPr lang="zh-CN" altLang="en-US" sz="14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7" name="MH_SubTitle_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80684" y="4170636"/>
            <a:ext cx="21717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B092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采取行动</a:t>
            </a:r>
            <a:endParaRPr lang="zh-HK" altLang="en-US" b="1" dirty="0">
              <a:solidFill>
                <a:srgbClr val="B092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MH_Other_7"/>
          <p:cNvSpPr/>
          <p:nvPr>
            <p:custDataLst>
              <p:tags r:id="rId8"/>
            </p:custDataLst>
          </p:nvPr>
        </p:nvSpPr>
        <p:spPr>
          <a:xfrm>
            <a:off x="7616255" y="4710384"/>
            <a:ext cx="2512193" cy="57151"/>
          </a:xfrm>
          <a:prstGeom prst="rect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HK" altLang="en-US" smtClean="0">
              <a:solidFill>
                <a:srgbClr val="7C233E"/>
              </a:solidFill>
              <a:ea typeface="PMingLiU" panose="02020500000000000000" pitchFamily="18" charset="-120"/>
            </a:endParaRPr>
          </a:p>
        </p:txBody>
      </p:sp>
      <p:sp>
        <p:nvSpPr>
          <p:cNvPr id="49" name="MH_Text_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57465" y="2361565"/>
            <a:ext cx="3108325" cy="178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查阅相关资料概念解释；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确定研究题目 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思考行动的几个方面:—对幼儿做什么?—对家长做什么?—教师自身态度和行为有什么改变?—幼儿园的环境、教育活动有什么调整?—教师与家长配合做什么?……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</a:pPr>
            <a:endParaRPr lang="zh-CN" altLang="en-US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endParaRPr lang="zh-CN" altLang="en-US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1" name="MH_Other_8"/>
          <p:cNvSpPr/>
          <p:nvPr>
            <p:custDataLst>
              <p:tags r:id="rId10"/>
            </p:custDataLst>
          </p:nvPr>
        </p:nvSpPr>
        <p:spPr>
          <a:xfrm>
            <a:off x="7624192" y="2299291"/>
            <a:ext cx="2504256" cy="45719"/>
          </a:xfrm>
          <a:prstGeom prst="rect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HK" altLang="en-US" smtClean="0">
              <a:solidFill>
                <a:srgbClr val="00B050"/>
              </a:solidFill>
              <a:ea typeface="PMingLiU" panose="02020500000000000000" pitchFamily="18" charset="-12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320605" y="2060848"/>
            <a:ext cx="3362547" cy="3281362"/>
            <a:chOff x="4320605" y="2060848"/>
            <a:chExt cx="3362547" cy="3281362"/>
          </a:xfrm>
        </p:grpSpPr>
        <p:sp>
          <p:nvSpPr>
            <p:cNvPr id="63" name="MH_Other_1"/>
            <p:cNvSpPr/>
            <p:nvPr>
              <p:custDataLst>
                <p:tags r:id="rId11"/>
              </p:custDataLst>
            </p:nvPr>
          </p:nvSpPr>
          <p:spPr>
            <a:xfrm>
              <a:off x="4320605" y="2060848"/>
              <a:ext cx="1582737" cy="1582737"/>
            </a:xfrm>
            <a:custGeom>
              <a:avLst/>
              <a:gdLst>
                <a:gd name="connsiteX0" fmla="*/ 1583559 w 1583559"/>
                <a:gd name="connsiteY0" fmla="*/ 0 h 1583558"/>
                <a:gd name="connsiteX1" fmla="*/ 1583559 w 1583559"/>
                <a:gd name="connsiteY1" fmla="*/ 1583558 h 1583558"/>
                <a:gd name="connsiteX2" fmla="*/ 0 w 1583559"/>
                <a:gd name="connsiteY2" fmla="*/ 1583558 h 1583558"/>
                <a:gd name="connsiteX3" fmla="*/ 1583559 w 1583559"/>
                <a:gd name="connsiteY3" fmla="*/ 0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59" h="1583558">
                  <a:moveTo>
                    <a:pt x="1583559" y="0"/>
                  </a:moveTo>
                  <a:lnTo>
                    <a:pt x="1583559" y="1583558"/>
                  </a:lnTo>
                  <a:lnTo>
                    <a:pt x="0" y="1583558"/>
                  </a:lnTo>
                  <a:cubicBezTo>
                    <a:pt x="0" y="708983"/>
                    <a:pt x="708984" y="0"/>
                    <a:pt x="1583559" y="0"/>
                  </a:cubicBezTo>
                  <a:close/>
                </a:path>
              </a:pathLst>
            </a:custGeom>
            <a:solidFill>
              <a:srgbClr val="F29A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dirty="0">
                  <a:solidFill>
                    <a:srgbClr val="FFFFFF"/>
                  </a:solidFill>
                  <a:latin typeface="Adobe Gothic Std B" panose="020B0800000000000000" pitchFamily="34" charset="-128"/>
                </a:rPr>
                <a:t>实践</a:t>
              </a:r>
              <a:endParaRPr lang="zh-CN" altLang="en-US" sz="3600" dirty="0">
                <a:solidFill>
                  <a:srgbClr val="FFFFFF"/>
                </a:solidFill>
                <a:latin typeface="Adobe Gothic Std B" panose="020B0800000000000000" pitchFamily="34" charset="-128"/>
              </a:endParaRPr>
            </a:p>
          </p:txBody>
        </p:sp>
        <p:sp>
          <p:nvSpPr>
            <p:cNvPr id="64" name="MH_Other_2"/>
            <p:cNvSpPr/>
            <p:nvPr>
              <p:custDataLst>
                <p:tags r:id="rId12"/>
              </p:custDataLst>
            </p:nvPr>
          </p:nvSpPr>
          <p:spPr>
            <a:xfrm>
              <a:off x="6098287" y="2061483"/>
              <a:ext cx="1584325" cy="1582737"/>
            </a:xfrm>
            <a:custGeom>
              <a:avLst/>
              <a:gdLst>
                <a:gd name="connsiteX0" fmla="*/ 0 w 1583559"/>
                <a:gd name="connsiteY0" fmla="*/ 0 h 1583558"/>
                <a:gd name="connsiteX1" fmla="*/ 1583559 w 1583559"/>
                <a:gd name="connsiteY1" fmla="*/ 1583558 h 1583558"/>
                <a:gd name="connsiteX2" fmla="*/ 0 w 1583559"/>
                <a:gd name="connsiteY2" fmla="*/ 1583558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559" h="1583558">
                  <a:moveTo>
                    <a:pt x="0" y="0"/>
                  </a:moveTo>
                  <a:cubicBezTo>
                    <a:pt x="874575" y="0"/>
                    <a:pt x="1583559" y="708983"/>
                    <a:pt x="1583559" y="1583558"/>
                  </a:cubicBezTo>
                  <a:lnTo>
                    <a:pt x="0" y="1583558"/>
                  </a:ln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dirty="0" smtClean="0">
                  <a:solidFill>
                    <a:srgbClr val="FFFFFF"/>
                  </a:solidFill>
                  <a:latin typeface="Adobe Gothic Std B" panose="020B0800000000000000" pitchFamily="34" charset="-128"/>
                  <a:ea typeface="宋体" panose="02010600030101010101" pitchFamily="2" charset="-122"/>
                </a:rPr>
                <a:t>反思</a:t>
              </a:r>
              <a:endParaRPr lang="zh-CN" altLang="en-US" sz="3600" dirty="0" smtClean="0">
                <a:solidFill>
                  <a:srgbClr val="FFFFFF"/>
                </a:solidFill>
                <a:latin typeface="Adobe Gothic Std B" panose="020B0800000000000000" pitchFamily="34" charset="-128"/>
                <a:ea typeface="宋体" panose="02010600030101010101" pitchFamily="2" charset="-122"/>
              </a:endParaRPr>
            </a:p>
          </p:txBody>
        </p:sp>
        <p:sp>
          <p:nvSpPr>
            <p:cNvPr id="65" name="MH_Other_3"/>
            <p:cNvSpPr/>
            <p:nvPr>
              <p:custDataLst>
                <p:tags r:id="rId13"/>
              </p:custDataLst>
            </p:nvPr>
          </p:nvSpPr>
          <p:spPr>
            <a:xfrm>
              <a:off x="6098827" y="3734865"/>
              <a:ext cx="1584325" cy="1582737"/>
            </a:xfrm>
            <a:custGeom>
              <a:avLst/>
              <a:gdLst>
                <a:gd name="connsiteX0" fmla="*/ 0 w 1583559"/>
                <a:gd name="connsiteY0" fmla="*/ 0 h 1583558"/>
                <a:gd name="connsiteX1" fmla="*/ 1583559 w 1583559"/>
                <a:gd name="connsiteY1" fmla="*/ 0 h 1583558"/>
                <a:gd name="connsiteX2" fmla="*/ 0 w 1583559"/>
                <a:gd name="connsiteY2" fmla="*/ 1583558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559" h="1583558">
                  <a:moveTo>
                    <a:pt x="0" y="0"/>
                  </a:moveTo>
                  <a:lnTo>
                    <a:pt x="1583559" y="0"/>
                  </a:lnTo>
                  <a:cubicBezTo>
                    <a:pt x="1583559" y="874575"/>
                    <a:pt x="874575" y="1583558"/>
                    <a:pt x="0" y="1583558"/>
                  </a:cubicBezTo>
                  <a:close/>
                </a:path>
              </a:pathLst>
            </a:custGeom>
            <a:solidFill>
              <a:srgbClr val="B0927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3600" dirty="0" smtClean="0">
                  <a:solidFill>
                    <a:srgbClr val="FFFFFF"/>
                  </a:solidFill>
                  <a:latin typeface="Adobe Gothic Std B" panose="020B0800000000000000" pitchFamily="34" charset="-128"/>
                </a:rPr>
                <a:t>探究</a:t>
              </a:r>
              <a:endParaRPr lang="zh-CN" altLang="en-US" sz="3600" dirty="0" smtClean="0">
                <a:solidFill>
                  <a:srgbClr val="FFFFFF"/>
                </a:solidFill>
                <a:latin typeface="Adobe Gothic Std B" panose="020B0800000000000000" pitchFamily="34" charset="-128"/>
              </a:endParaRPr>
            </a:p>
          </p:txBody>
        </p:sp>
        <p:sp>
          <p:nvSpPr>
            <p:cNvPr id="66" name="MH_Other_4"/>
            <p:cNvSpPr/>
            <p:nvPr>
              <p:custDataLst>
                <p:tags r:id="rId14"/>
              </p:custDataLst>
            </p:nvPr>
          </p:nvSpPr>
          <p:spPr>
            <a:xfrm flipH="1">
              <a:off x="4320605" y="3759473"/>
              <a:ext cx="1582737" cy="1582737"/>
            </a:xfrm>
            <a:custGeom>
              <a:avLst/>
              <a:gdLst>
                <a:gd name="connsiteX0" fmla="*/ 1583553 w 1583553"/>
                <a:gd name="connsiteY0" fmla="*/ 0 h 1583440"/>
                <a:gd name="connsiteX1" fmla="*/ 0 w 1583553"/>
                <a:gd name="connsiteY1" fmla="*/ 0 h 1583440"/>
                <a:gd name="connsiteX2" fmla="*/ 0 w 1583553"/>
                <a:gd name="connsiteY2" fmla="*/ 1583440 h 1583440"/>
                <a:gd name="connsiteX3" fmla="*/ 1575383 w 1583553"/>
                <a:gd name="connsiteY3" fmla="*/ 161792 h 158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53" h="1583440">
                  <a:moveTo>
                    <a:pt x="1583553" y="0"/>
                  </a:moveTo>
                  <a:lnTo>
                    <a:pt x="0" y="0"/>
                  </a:lnTo>
                  <a:lnTo>
                    <a:pt x="0" y="1583440"/>
                  </a:lnTo>
                  <a:cubicBezTo>
                    <a:pt x="819914" y="1583440"/>
                    <a:pt x="1494289" y="960311"/>
                    <a:pt x="1575383" y="161792"/>
                  </a:cubicBezTo>
                  <a:close/>
                </a:path>
              </a:pathLst>
            </a:custGeom>
            <a:solidFill>
              <a:srgbClr val="C8D8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3600" dirty="0" smtClean="0">
                  <a:solidFill>
                    <a:srgbClr val="FFFFFF"/>
                  </a:solidFill>
                  <a:latin typeface="Adobe Gothic Std B" panose="020B0800000000000000" pitchFamily="34" charset="-128"/>
                </a:rPr>
                <a:t>总结</a:t>
              </a:r>
              <a:endParaRPr lang="zh-CN" altLang="en-US" sz="3600" dirty="0" smtClean="0">
                <a:solidFill>
                  <a:srgbClr val="FFFFFF"/>
                </a:solidFill>
                <a:latin typeface="Adobe Gothic Std B" panose="020B0800000000000000" pitchFamily="34" charset="-128"/>
              </a:endParaRPr>
            </a:p>
          </p:txBody>
        </p:sp>
        <p:sp>
          <p:nvSpPr>
            <p:cNvPr id="67" name="MH_Title_1"/>
            <p:cNvSpPr/>
            <p:nvPr>
              <p:custDataLst>
                <p:tags r:id="rId15"/>
              </p:custDataLst>
            </p:nvPr>
          </p:nvSpPr>
          <p:spPr>
            <a:xfrm>
              <a:off x="5131816" y="2876822"/>
              <a:ext cx="1651000" cy="1649412"/>
            </a:xfrm>
            <a:prstGeom prst="ellipse">
              <a:avLst/>
            </a:prstGeom>
            <a:solidFill>
              <a:srgbClr val="FFFFFF"/>
            </a:solidFill>
            <a:ln w="38100">
              <a:noFill/>
            </a:ln>
            <a:effectLst>
              <a:outerShdw blurRad="63500" sx="102000" sy="102000" algn="ctr" rotWithShape="0">
                <a:srgbClr val="7E8286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HK" altLang="en-US" sz="2400" b="1" dirty="0">
                <a:solidFill>
                  <a:srgbClr val="D2689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KSO_Shape"/>
            <p:cNvSpPr/>
            <p:nvPr/>
          </p:nvSpPr>
          <p:spPr bwMode="auto">
            <a:xfrm>
              <a:off x="5317422" y="3084787"/>
              <a:ext cx="1381390" cy="941648"/>
            </a:xfrm>
            <a:custGeom>
              <a:avLst/>
              <a:gdLst/>
              <a:ahLst/>
              <a:cxnLst/>
              <a:rect l="0" t="0" r="r" b="b"/>
              <a:pathLst>
                <a:path w="2608263" h="1778000">
                  <a:moveTo>
                    <a:pt x="1956693" y="381000"/>
                  </a:moveTo>
                  <a:lnTo>
                    <a:pt x="1966217" y="381397"/>
                  </a:lnTo>
                  <a:lnTo>
                    <a:pt x="1975740" y="382192"/>
                  </a:lnTo>
                  <a:lnTo>
                    <a:pt x="1986057" y="382986"/>
                  </a:lnTo>
                  <a:lnTo>
                    <a:pt x="1995581" y="384575"/>
                  </a:lnTo>
                  <a:lnTo>
                    <a:pt x="2005501" y="386562"/>
                  </a:lnTo>
                  <a:lnTo>
                    <a:pt x="2017819" y="388548"/>
                  </a:lnTo>
                  <a:lnTo>
                    <a:pt x="2025739" y="391726"/>
                  </a:lnTo>
                  <a:lnTo>
                    <a:pt x="2035263" y="394904"/>
                  </a:lnTo>
                  <a:lnTo>
                    <a:pt x="2045580" y="398876"/>
                  </a:lnTo>
                  <a:lnTo>
                    <a:pt x="2055500" y="403246"/>
                  </a:lnTo>
                  <a:lnTo>
                    <a:pt x="2065421" y="408807"/>
                  </a:lnTo>
                  <a:lnTo>
                    <a:pt x="2075738" y="414766"/>
                  </a:lnTo>
                  <a:lnTo>
                    <a:pt x="2101927" y="438998"/>
                  </a:lnTo>
                  <a:lnTo>
                    <a:pt x="2143990" y="446149"/>
                  </a:lnTo>
                  <a:lnTo>
                    <a:pt x="2147958" y="448929"/>
                  </a:lnTo>
                  <a:lnTo>
                    <a:pt x="2151926" y="452107"/>
                  </a:lnTo>
                  <a:lnTo>
                    <a:pt x="2155497" y="455683"/>
                  </a:lnTo>
                  <a:lnTo>
                    <a:pt x="2158672" y="459655"/>
                  </a:lnTo>
                  <a:lnTo>
                    <a:pt x="2161847" y="464025"/>
                  </a:lnTo>
                  <a:lnTo>
                    <a:pt x="2164624" y="468395"/>
                  </a:lnTo>
                  <a:lnTo>
                    <a:pt x="2169783" y="477531"/>
                  </a:lnTo>
                  <a:lnTo>
                    <a:pt x="2173751" y="485874"/>
                  </a:lnTo>
                  <a:lnTo>
                    <a:pt x="2176529" y="493024"/>
                  </a:lnTo>
                  <a:lnTo>
                    <a:pt x="2179306" y="499380"/>
                  </a:lnTo>
                  <a:lnTo>
                    <a:pt x="2182878" y="516064"/>
                  </a:lnTo>
                  <a:lnTo>
                    <a:pt x="2186052" y="532749"/>
                  </a:lnTo>
                  <a:lnTo>
                    <a:pt x="2188036" y="549433"/>
                  </a:lnTo>
                  <a:lnTo>
                    <a:pt x="2189623" y="565720"/>
                  </a:lnTo>
                  <a:lnTo>
                    <a:pt x="2190417" y="582008"/>
                  </a:lnTo>
                  <a:lnTo>
                    <a:pt x="2190814" y="598692"/>
                  </a:lnTo>
                  <a:lnTo>
                    <a:pt x="2190814" y="615376"/>
                  </a:lnTo>
                  <a:lnTo>
                    <a:pt x="2190417" y="632855"/>
                  </a:lnTo>
                  <a:lnTo>
                    <a:pt x="2190020" y="642389"/>
                  </a:lnTo>
                  <a:lnTo>
                    <a:pt x="2188830" y="656293"/>
                  </a:lnTo>
                  <a:lnTo>
                    <a:pt x="2185259" y="692840"/>
                  </a:lnTo>
                  <a:lnTo>
                    <a:pt x="2183671" y="711908"/>
                  </a:lnTo>
                  <a:lnTo>
                    <a:pt x="2182878" y="730578"/>
                  </a:lnTo>
                  <a:lnTo>
                    <a:pt x="2182084" y="746468"/>
                  </a:lnTo>
                  <a:lnTo>
                    <a:pt x="2182481" y="753221"/>
                  </a:lnTo>
                  <a:lnTo>
                    <a:pt x="2182878" y="758386"/>
                  </a:lnTo>
                  <a:lnTo>
                    <a:pt x="2183671" y="765139"/>
                  </a:lnTo>
                  <a:lnTo>
                    <a:pt x="2184862" y="771098"/>
                  </a:lnTo>
                  <a:lnTo>
                    <a:pt x="2186449" y="775865"/>
                  </a:lnTo>
                  <a:lnTo>
                    <a:pt x="2188433" y="779837"/>
                  </a:lnTo>
                  <a:lnTo>
                    <a:pt x="2192798" y="787782"/>
                  </a:lnTo>
                  <a:lnTo>
                    <a:pt x="2195179" y="792152"/>
                  </a:lnTo>
                  <a:lnTo>
                    <a:pt x="2198353" y="798508"/>
                  </a:lnTo>
                  <a:lnTo>
                    <a:pt x="2200734" y="804069"/>
                  </a:lnTo>
                  <a:lnTo>
                    <a:pt x="2202719" y="810028"/>
                  </a:lnTo>
                  <a:lnTo>
                    <a:pt x="2204306" y="815987"/>
                  </a:lnTo>
                  <a:lnTo>
                    <a:pt x="2205496" y="822343"/>
                  </a:lnTo>
                  <a:lnTo>
                    <a:pt x="2206687" y="829096"/>
                  </a:lnTo>
                  <a:lnTo>
                    <a:pt x="2207480" y="835452"/>
                  </a:lnTo>
                  <a:lnTo>
                    <a:pt x="2207877" y="842205"/>
                  </a:lnTo>
                  <a:lnTo>
                    <a:pt x="2207877" y="848561"/>
                  </a:lnTo>
                  <a:lnTo>
                    <a:pt x="2207480" y="862465"/>
                  </a:lnTo>
                  <a:lnTo>
                    <a:pt x="2206290" y="875177"/>
                  </a:lnTo>
                  <a:lnTo>
                    <a:pt x="2204306" y="887889"/>
                  </a:lnTo>
                  <a:lnTo>
                    <a:pt x="2202321" y="899806"/>
                  </a:lnTo>
                  <a:lnTo>
                    <a:pt x="2199544" y="913312"/>
                  </a:lnTo>
                  <a:lnTo>
                    <a:pt x="2197560" y="920463"/>
                  </a:lnTo>
                  <a:lnTo>
                    <a:pt x="2195179" y="927613"/>
                  </a:lnTo>
                  <a:lnTo>
                    <a:pt x="2192798" y="934367"/>
                  </a:lnTo>
                  <a:lnTo>
                    <a:pt x="2190020" y="941517"/>
                  </a:lnTo>
                  <a:lnTo>
                    <a:pt x="2186846" y="947873"/>
                  </a:lnTo>
                  <a:lnTo>
                    <a:pt x="2183275" y="953037"/>
                  </a:lnTo>
                  <a:lnTo>
                    <a:pt x="2181291" y="955818"/>
                  </a:lnTo>
                  <a:lnTo>
                    <a:pt x="2178909" y="958201"/>
                  </a:lnTo>
                  <a:lnTo>
                    <a:pt x="2176132" y="960188"/>
                  </a:lnTo>
                  <a:lnTo>
                    <a:pt x="2173354" y="961777"/>
                  </a:lnTo>
                  <a:lnTo>
                    <a:pt x="2167799" y="965749"/>
                  </a:lnTo>
                  <a:lnTo>
                    <a:pt x="2162243" y="968530"/>
                  </a:lnTo>
                  <a:lnTo>
                    <a:pt x="2156291" y="971708"/>
                  </a:lnTo>
                  <a:lnTo>
                    <a:pt x="2151133" y="975283"/>
                  </a:lnTo>
                  <a:lnTo>
                    <a:pt x="2147958" y="977269"/>
                  </a:lnTo>
                  <a:lnTo>
                    <a:pt x="2145974" y="979653"/>
                  </a:lnTo>
                  <a:lnTo>
                    <a:pt x="2143593" y="982434"/>
                  </a:lnTo>
                  <a:lnTo>
                    <a:pt x="2142006" y="985612"/>
                  </a:lnTo>
                  <a:lnTo>
                    <a:pt x="2139625" y="990379"/>
                  </a:lnTo>
                  <a:lnTo>
                    <a:pt x="2137641" y="995543"/>
                  </a:lnTo>
                  <a:lnTo>
                    <a:pt x="2136450" y="1000707"/>
                  </a:lnTo>
                  <a:lnTo>
                    <a:pt x="2135260" y="1005871"/>
                  </a:lnTo>
                  <a:lnTo>
                    <a:pt x="2134466" y="1011433"/>
                  </a:lnTo>
                  <a:lnTo>
                    <a:pt x="2133673" y="1016597"/>
                  </a:lnTo>
                  <a:lnTo>
                    <a:pt x="2132879" y="1028514"/>
                  </a:lnTo>
                  <a:lnTo>
                    <a:pt x="2132085" y="1039637"/>
                  </a:lnTo>
                  <a:lnTo>
                    <a:pt x="2131292" y="1051158"/>
                  </a:lnTo>
                  <a:lnTo>
                    <a:pt x="2130895" y="1056719"/>
                  </a:lnTo>
                  <a:lnTo>
                    <a:pt x="2130101" y="1061883"/>
                  </a:lnTo>
                  <a:lnTo>
                    <a:pt x="2128911" y="1067445"/>
                  </a:lnTo>
                  <a:lnTo>
                    <a:pt x="2127721" y="1072212"/>
                  </a:lnTo>
                  <a:lnTo>
                    <a:pt x="2125736" y="1078170"/>
                  </a:lnTo>
                  <a:lnTo>
                    <a:pt x="2123355" y="1082937"/>
                  </a:lnTo>
                  <a:lnTo>
                    <a:pt x="2120578" y="1087307"/>
                  </a:lnTo>
                  <a:lnTo>
                    <a:pt x="2117800" y="1091280"/>
                  </a:lnTo>
                  <a:lnTo>
                    <a:pt x="2112245" y="1098430"/>
                  </a:lnTo>
                  <a:lnTo>
                    <a:pt x="2106293" y="1105183"/>
                  </a:lnTo>
                  <a:lnTo>
                    <a:pt x="2103515" y="1109156"/>
                  </a:lnTo>
                  <a:lnTo>
                    <a:pt x="2101134" y="1112731"/>
                  </a:lnTo>
                  <a:lnTo>
                    <a:pt x="2098356" y="1116703"/>
                  </a:lnTo>
                  <a:lnTo>
                    <a:pt x="2096372" y="1121470"/>
                  </a:lnTo>
                  <a:lnTo>
                    <a:pt x="2093991" y="1126237"/>
                  </a:lnTo>
                  <a:lnTo>
                    <a:pt x="2092801" y="1131799"/>
                  </a:lnTo>
                  <a:lnTo>
                    <a:pt x="2091610" y="1138155"/>
                  </a:lnTo>
                  <a:lnTo>
                    <a:pt x="2090817" y="1145305"/>
                  </a:lnTo>
                  <a:lnTo>
                    <a:pt x="2127721" y="1150470"/>
                  </a:lnTo>
                  <a:lnTo>
                    <a:pt x="2138435" y="1173907"/>
                  </a:lnTo>
                  <a:lnTo>
                    <a:pt x="2144783" y="1187016"/>
                  </a:lnTo>
                  <a:lnTo>
                    <a:pt x="2152323" y="1201317"/>
                  </a:lnTo>
                  <a:lnTo>
                    <a:pt x="2159863" y="1214426"/>
                  </a:lnTo>
                  <a:lnTo>
                    <a:pt x="2163831" y="1220782"/>
                  </a:lnTo>
                  <a:lnTo>
                    <a:pt x="2167799" y="1226741"/>
                  </a:lnTo>
                  <a:lnTo>
                    <a:pt x="2171767" y="1231905"/>
                  </a:lnTo>
                  <a:lnTo>
                    <a:pt x="2175735" y="1236672"/>
                  </a:lnTo>
                  <a:lnTo>
                    <a:pt x="2180497" y="1240645"/>
                  </a:lnTo>
                  <a:lnTo>
                    <a:pt x="2184862" y="1243823"/>
                  </a:lnTo>
                  <a:lnTo>
                    <a:pt x="2241606" y="1259713"/>
                  </a:lnTo>
                  <a:lnTo>
                    <a:pt x="2293192" y="1281164"/>
                  </a:lnTo>
                  <a:lnTo>
                    <a:pt x="2345572" y="1303807"/>
                  </a:lnTo>
                  <a:lnTo>
                    <a:pt x="2397951" y="1326053"/>
                  </a:lnTo>
                  <a:lnTo>
                    <a:pt x="2449140" y="1347902"/>
                  </a:lnTo>
                  <a:lnTo>
                    <a:pt x="2461045" y="1352669"/>
                  </a:lnTo>
                  <a:lnTo>
                    <a:pt x="2472552" y="1356641"/>
                  </a:lnTo>
                  <a:lnTo>
                    <a:pt x="2496361" y="1365381"/>
                  </a:lnTo>
                  <a:lnTo>
                    <a:pt x="2519773" y="1373723"/>
                  </a:lnTo>
                  <a:lnTo>
                    <a:pt x="2530884" y="1378093"/>
                  </a:lnTo>
                  <a:lnTo>
                    <a:pt x="2541995" y="1382860"/>
                  </a:lnTo>
                  <a:lnTo>
                    <a:pt x="2552312" y="1388421"/>
                  </a:lnTo>
                  <a:lnTo>
                    <a:pt x="2562233" y="1394380"/>
                  </a:lnTo>
                  <a:lnTo>
                    <a:pt x="2566597" y="1397558"/>
                  </a:lnTo>
                  <a:lnTo>
                    <a:pt x="2571756" y="1400736"/>
                  </a:lnTo>
                  <a:lnTo>
                    <a:pt x="2576121" y="1404311"/>
                  </a:lnTo>
                  <a:lnTo>
                    <a:pt x="2580089" y="1407886"/>
                  </a:lnTo>
                  <a:lnTo>
                    <a:pt x="2584057" y="1411859"/>
                  </a:lnTo>
                  <a:lnTo>
                    <a:pt x="2587629" y="1416228"/>
                  </a:lnTo>
                  <a:lnTo>
                    <a:pt x="2591200" y="1420598"/>
                  </a:lnTo>
                  <a:lnTo>
                    <a:pt x="2594375" y="1425365"/>
                  </a:lnTo>
                  <a:lnTo>
                    <a:pt x="2597946" y="1430132"/>
                  </a:lnTo>
                  <a:lnTo>
                    <a:pt x="2600723" y="1435296"/>
                  </a:lnTo>
                  <a:lnTo>
                    <a:pt x="2603105" y="1440858"/>
                  </a:lnTo>
                  <a:lnTo>
                    <a:pt x="2605089" y="1446817"/>
                  </a:lnTo>
                  <a:lnTo>
                    <a:pt x="2605485" y="1465487"/>
                  </a:lnTo>
                  <a:lnTo>
                    <a:pt x="2605882" y="1488528"/>
                  </a:lnTo>
                  <a:lnTo>
                    <a:pt x="2607073" y="1542951"/>
                  </a:lnTo>
                  <a:lnTo>
                    <a:pt x="2608263" y="1599757"/>
                  </a:lnTo>
                  <a:lnTo>
                    <a:pt x="2608263" y="1625975"/>
                  </a:lnTo>
                  <a:lnTo>
                    <a:pt x="2608263" y="1649413"/>
                  </a:lnTo>
                  <a:lnTo>
                    <a:pt x="2308271" y="1649413"/>
                  </a:lnTo>
                  <a:lnTo>
                    <a:pt x="2307081" y="1594196"/>
                  </a:lnTo>
                  <a:lnTo>
                    <a:pt x="2305493" y="1538581"/>
                  </a:lnTo>
                  <a:lnTo>
                    <a:pt x="2305097" y="1494486"/>
                  </a:lnTo>
                  <a:lnTo>
                    <a:pt x="2305097" y="1482172"/>
                  </a:lnTo>
                  <a:lnTo>
                    <a:pt x="2301129" y="1470651"/>
                  </a:lnTo>
                  <a:lnTo>
                    <a:pt x="2297557" y="1461117"/>
                  </a:lnTo>
                  <a:lnTo>
                    <a:pt x="2293986" y="1451981"/>
                  </a:lnTo>
                  <a:lnTo>
                    <a:pt x="2289224" y="1443241"/>
                  </a:lnTo>
                  <a:lnTo>
                    <a:pt x="2284859" y="1434899"/>
                  </a:lnTo>
                  <a:lnTo>
                    <a:pt x="2280097" y="1426954"/>
                  </a:lnTo>
                  <a:lnTo>
                    <a:pt x="2275335" y="1419406"/>
                  </a:lnTo>
                  <a:lnTo>
                    <a:pt x="2270177" y="1411859"/>
                  </a:lnTo>
                  <a:lnTo>
                    <a:pt x="2264621" y="1405106"/>
                  </a:lnTo>
                  <a:lnTo>
                    <a:pt x="2258669" y="1398352"/>
                  </a:lnTo>
                  <a:lnTo>
                    <a:pt x="2252717" y="1391996"/>
                  </a:lnTo>
                  <a:lnTo>
                    <a:pt x="2246765" y="1386435"/>
                  </a:lnTo>
                  <a:lnTo>
                    <a:pt x="2240416" y="1380079"/>
                  </a:lnTo>
                  <a:lnTo>
                    <a:pt x="2234067" y="1374915"/>
                  </a:lnTo>
                  <a:lnTo>
                    <a:pt x="2226924" y="1369750"/>
                  </a:lnTo>
                  <a:lnTo>
                    <a:pt x="2220178" y="1364983"/>
                  </a:lnTo>
                  <a:lnTo>
                    <a:pt x="2213433" y="1360217"/>
                  </a:lnTo>
                  <a:lnTo>
                    <a:pt x="2206290" y="1355450"/>
                  </a:lnTo>
                  <a:lnTo>
                    <a:pt x="2198750" y="1351080"/>
                  </a:lnTo>
                  <a:lnTo>
                    <a:pt x="2184465" y="1343532"/>
                  </a:lnTo>
                  <a:lnTo>
                    <a:pt x="2169386" y="1336382"/>
                  </a:lnTo>
                  <a:lnTo>
                    <a:pt x="2154307" y="1330026"/>
                  </a:lnTo>
                  <a:lnTo>
                    <a:pt x="2139228" y="1323670"/>
                  </a:lnTo>
                  <a:lnTo>
                    <a:pt x="2124546" y="1318108"/>
                  </a:lnTo>
                  <a:lnTo>
                    <a:pt x="2095578" y="1307780"/>
                  </a:lnTo>
                  <a:lnTo>
                    <a:pt x="2067405" y="1297849"/>
                  </a:lnTo>
                  <a:lnTo>
                    <a:pt x="2053913" y="1293082"/>
                  </a:lnTo>
                  <a:lnTo>
                    <a:pt x="2041215" y="1287917"/>
                  </a:lnTo>
                  <a:lnTo>
                    <a:pt x="1985264" y="1263685"/>
                  </a:lnTo>
                  <a:lnTo>
                    <a:pt x="1926932" y="1239056"/>
                  </a:lnTo>
                  <a:lnTo>
                    <a:pt x="1840427" y="1202112"/>
                  </a:lnTo>
                  <a:lnTo>
                    <a:pt x="1797571" y="1183441"/>
                  </a:lnTo>
                  <a:lnTo>
                    <a:pt x="1755111" y="1166359"/>
                  </a:lnTo>
                  <a:lnTo>
                    <a:pt x="1762651" y="1150470"/>
                  </a:lnTo>
                  <a:lnTo>
                    <a:pt x="1790031" y="1143716"/>
                  </a:lnTo>
                  <a:lnTo>
                    <a:pt x="1788047" y="1138155"/>
                  </a:lnTo>
                  <a:lnTo>
                    <a:pt x="1786460" y="1132196"/>
                  </a:lnTo>
                  <a:lnTo>
                    <a:pt x="1784873" y="1127429"/>
                  </a:lnTo>
                  <a:lnTo>
                    <a:pt x="1782492" y="1123457"/>
                  </a:lnTo>
                  <a:lnTo>
                    <a:pt x="1780111" y="1119484"/>
                  </a:lnTo>
                  <a:lnTo>
                    <a:pt x="1777730" y="1115909"/>
                  </a:lnTo>
                  <a:lnTo>
                    <a:pt x="1772571" y="1109950"/>
                  </a:lnTo>
                  <a:lnTo>
                    <a:pt x="1767413" y="1103594"/>
                  </a:lnTo>
                  <a:lnTo>
                    <a:pt x="1762254" y="1097636"/>
                  </a:lnTo>
                  <a:lnTo>
                    <a:pt x="1759476" y="1094458"/>
                  </a:lnTo>
                  <a:lnTo>
                    <a:pt x="1757095" y="1091280"/>
                  </a:lnTo>
                  <a:lnTo>
                    <a:pt x="1755111" y="1087307"/>
                  </a:lnTo>
                  <a:lnTo>
                    <a:pt x="1753524" y="1082937"/>
                  </a:lnTo>
                  <a:lnTo>
                    <a:pt x="1743207" y="973694"/>
                  </a:lnTo>
                  <a:lnTo>
                    <a:pt x="1743207" y="974091"/>
                  </a:lnTo>
                  <a:lnTo>
                    <a:pt x="1742413" y="974091"/>
                  </a:lnTo>
                  <a:lnTo>
                    <a:pt x="1739636" y="973694"/>
                  </a:lnTo>
                  <a:lnTo>
                    <a:pt x="1730112" y="972105"/>
                  </a:lnTo>
                  <a:lnTo>
                    <a:pt x="1720985" y="969324"/>
                  </a:lnTo>
                  <a:lnTo>
                    <a:pt x="1717414" y="968133"/>
                  </a:lnTo>
                  <a:lnTo>
                    <a:pt x="1715033" y="967338"/>
                  </a:lnTo>
                  <a:lnTo>
                    <a:pt x="1711065" y="963763"/>
                  </a:lnTo>
                  <a:lnTo>
                    <a:pt x="1707097" y="960188"/>
                  </a:lnTo>
                  <a:lnTo>
                    <a:pt x="1703129" y="955818"/>
                  </a:lnTo>
                  <a:lnTo>
                    <a:pt x="1699954" y="950654"/>
                  </a:lnTo>
                  <a:lnTo>
                    <a:pt x="1697177" y="945490"/>
                  </a:lnTo>
                  <a:lnTo>
                    <a:pt x="1694399" y="939531"/>
                  </a:lnTo>
                  <a:lnTo>
                    <a:pt x="1692018" y="932778"/>
                  </a:lnTo>
                  <a:lnTo>
                    <a:pt x="1689637" y="926422"/>
                  </a:lnTo>
                  <a:lnTo>
                    <a:pt x="1688050" y="919668"/>
                  </a:lnTo>
                  <a:lnTo>
                    <a:pt x="1686066" y="912518"/>
                  </a:lnTo>
                  <a:lnTo>
                    <a:pt x="1683288" y="897423"/>
                  </a:lnTo>
                  <a:lnTo>
                    <a:pt x="1681304" y="882327"/>
                  </a:lnTo>
                  <a:lnTo>
                    <a:pt x="1679717" y="867232"/>
                  </a:lnTo>
                  <a:lnTo>
                    <a:pt x="1684875" y="862465"/>
                  </a:lnTo>
                  <a:lnTo>
                    <a:pt x="1689637" y="857698"/>
                  </a:lnTo>
                  <a:lnTo>
                    <a:pt x="1694796" y="851739"/>
                  </a:lnTo>
                  <a:lnTo>
                    <a:pt x="1699161" y="845780"/>
                  </a:lnTo>
                  <a:lnTo>
                    <a:pt x="1703525" y="839424"/>
                  </a:lnTo>
                  <a:lnTo>
                    <a:pt x="1707891" y="832671"/>
                  </a:lnTo>
                  <a:lnTo>
                    <a:pt x="1711462" y="825918"/>
                  </a:lnTo>
                  <a:lnTo>
                    <a:pt x="1715033" y="818767"/>
                  </a:lnTo>
                  <a:lnTo>
                    <a:pt x="1718208" y="811617"/>
                  </a:lnTo>
                  <a:lnTo>
                    <a:pt x="1720985" y="804466"/>
                  </a:lnTo>
                  <a:lnTo>
                    <a:pt x="1726144" y="790166"/>
                  </a:lnTo>
                  <a:lnTo>
                    <a:pt x="1730509" y="776262"/>
                  </a:lnTo>
                  <a:lnTo>
                    <a:pt x="1734080" y="762755"/>
                  </a:lnTo>
                  <a:lnTo>
                    <a:pt x="1736858" y="750838"/>
                  </a:lnTo>
                  <a:lnTo>
                    <a:pt x="1738842" y="740510"/>
                  </a:lnTo>
                  <a:lnTo>
                    <a:pt x="1742413" y="720647"/>
                  </a:lnTo>
                  <a:lnTo>
                    <a:pt x="1743604" y="709524"/>
                  </a:lnTo>
                  <a:lnTo>
                    <a:pt x="1745191" y="698798"/>
                  </a:lnTo>
                  <a:lnTo>
                    <a:pt x="1746381" y="687278"/>
                  </a:lnTo>
                  <a:lnTo>
                    <a:pt x="1747175" y="675361"/>
                  </a:lnTo>
                  <a:lnTo>
                    <a:pt x="1747572" y="663443"/>
                  </a:lnTo>
                  <a:lnTo>
                    <a:pt x="1747572" y="651129"/>
                  </a:lnTo>
                  <a:lnTo>
                    <a:pt x="1747175" y="638814"/>
                  </a:lnTo>
                  <a:lnTo>
                    <a:pt x="1746381" y="626102"/>
                  </a:lnTo>
                  <a:lnTo>
                    <a:pt x="1744794" y="613787"/>
                  </a:lnTo>
                  <a:lnTo>
                    <a:pt x="1742810" y="601473"/>
                  </a:lnTo>
                  <a:lnTo>
                    <a:pt x="1740033" y="589158"/>
                  </a:lnTo>
                  <a:lnTo>
                    <a:pt x="1736461" y="576843"/>
                  </a:lnTo>
                  <a:lnTo>
                    <a:pt x="1732096" y="564529"/>
                  </a:lnTo>
                  <a:lnTo>
                    <a:pt x="1726937" y="553008"/>
                  </a:lnTo>
                  <a:lnTo>
                    <a:pt x="1723366" y="546255"/>
                  </a:lnTo>
                  <a:lnTo>
                    <a:pt x="1720192" y="539899"/>
                  </a:lnTo>
                  <a:lnTo>
                    <a:pt x="1715033" y="530365"/>
                  </a:lnTo>
                  <a:lnTo>
                    <a:pt x="1712652" y="526393"/>
                  </a:lnTo>
                  <a:lnTo>
                    <a:pt x="1711859" y="521229"/>
                  </a:lnTo>
                  <a:lnTo>
                    <a:pt x="1711859" y="516064"/>
                  </a:lnTo>
                  <a:lnTo>
                    <a:pt x="1711462" y="509708"/>
                  </a:lnTo>
                  <a:lnTo>
                    <a:pt x="1712255" y="493421"/>
                  </a:lnTo>
                  <a:lnTo>
                    <a:pt x="1716223" y="486271"/>
                  </a:lnTo>
                  <a:lnTo>
                    <a:pt x="1720192" y="479915"/>
                  </a:lnTo>
                  <a:lnTo>
                    <a:pt x="1724557" y="473559"/>
                  </a:lnTo>
                  <a:lnTo>
                    <a:pt x="1728922" y="467600"/>
                  </a:lnTo>
                  <a:lnTo>
                    <a:pt x="1734080" y="462039"/>
                  </a:lnTo>
                  <a:lnTo>
                    <a:pt x="1738842" y="456477"/>
                  </a:lnTo>
                  <a:lnTo>
                    <a:pt x="1743604" y="451313"/>
                  </a:lnTo>
                  <a:lnTo>
                    <a:pt x="1748762" y="446546"/>
                  </a:lnTo>
                  <a:lnTo>
                    <a:pt x="1754318" y="442176"/>
                  </a:lnTo>
                  <a:lnTo>
                    <a:pt x="1759476" y="438204"/>
                  </a:lnTo>
                  <a:lnTo>
                    <a:pt x="1765429" y="434231"/>
                  </a:lnTo>
                  <a:lnTo>
                    <a:pt x="1771381" y="430259"/>
                  </a:lnTo>
                  <a:lnTo>
                    <a:pt x="1776936" y="427081"/>
                  </a:lnTo>
                  <a:lnTo>
                    <a:pt x="1782888" y="424300"/>
                  </a:lnTo>
                  <a:lnTo>
                    <a:pt x="1789634" y="421917"/>
                  </a:lnTo>
                  <a:lnTo>
                    <a:pt x="1795587" y="419533"/>
                  </a:lnTo>
                  <a:lnTo>
                    <a:pt x="1820983" y="409999"/>
                  </a:lnTo>
                  <a:lnTo>
                    <a:pt x="1834871" y="404438"/>
                  </a:lnTo>
                  <a:lnTo>
                    <a:pt x="1849950" y="399273"/>
                  </a:lnTo>
                  <a:lnTo>
                    <a:pt x="1865823" y="394506"/>
                  </a:lnTo>
                  <a:lnTo>
                    <a:pt x="1882886" y="390137"/>
                  </a:lnTo>
                  <a:lnTo>
                    <a:pt x="1900742" y="386562"/>
                  </a:lnTo>
                  <a:lnTo>
                    <a:pt x="1909472" y="384973"/>
                  </a:lnTo>
                  <a:lnTo>
                    <a:pt x="1918599" y="383384"/>
                  </a:lnTo>
                  <a:lnTo>
                    <a:pt x="1927726" y="382589"/>
                  </a:lnTo>
                  <a:lnTo>
                    <a:pt x="1937249" y="381795"/>
                  </a:lnTo>
                  <a:lnTo>
                    <a:pt x="1946773" y="381397"/>
                  </a:lnTo>
                  <a:lnTo>
                    <a:pt x="1956693" y="381000"/>
                  </a:lnTo>
                  <a:close/>
                  <a:moveTo>
                    <a:pt x="674585" y="381000"/>
                  </a:moveTo>
                  <a:lnTo>
                    <a:pt x="684505" y="381397"/>
                  </a:lnTo>
                  <a:lnTo>
                    <a:pt x="694029" y="382192"/>
                  </a:lnTo>
                  <a:lnTo>
                    <a:pt x="703552" y="382986"/>
                  </a:lnTo>
                  <a:lnTo>
                    <a:pt x="713870" y="384575"/>
                  </a:lnTo>
                  <a:lnTo>
                    <a:pt x="723790" y="386562"/>
                  </a:lnTo>
                  <a:lnTo>
                    <a:pt x="733710" y="388548"/>
                  </a:lnTo>
                  <a:lnTo>
                    <a:pt x="743631" y="391726"/>
                  </a:lnTo>
                  <a:lnTo>
                    <a:pt x="753551" y="394904"/>
                  </a:lnTo>
                  <a:lnTo>
                    <a:pt x="763868" y="398876"/>
                  </a:lnTo>
                  <a:lnTo>
                    <a:pt x="773789" y="403246"/>
                  </a:lnTo>
                  <a:lnTo>
                    <a:pt x="783709" y="408807"/>
                  </a:lnTo>
                  <a:lnTo>
                    <a:pt x="793629" y="414766"/>
                  </a:lnTo>
                  <a:lnTo>
                    <a:pt x="820216" y="438998"/>
                  </a:lnTo>
                  <a:lnTo>
                    <a:pt x="861088" y="446149"/>
                  </a:lnTo>
                  <a:lnTo>
                    <a:pt x="863866" y="468792"/>
                  </a:lnTo>
                  <a:lnTo>
                    <a:pt x="867040" y="491832"/>
                  </a:lnTo>
                  <a:lnTo>
                    <a:pt x="871008" y="514873"/>
                  </a:lnTo>
                  <a:lnTo>
                    <a:pt x="876167" y="539105"/>
                  </a:lnTo>
                  <a:lnTo>
                    <a:pt x="871405" y="548241"/>
                  </a:lnTo>
                  <a:lnTo>
                    <a:pt x="868231" y="554200"/>
                  </a:lnTo>
                  <a:lnTo>
                    <a:pt x="864659" y="560556"/>
                  </a:lnTo>
                  <a:lnTo>
                    <a:pt x="861088" y="568501"/>
                  </a:lnTo>
                  <a:lnTo>
                    <a:pt x="858310" y="577241"/>
                  </a:lnTo>
                  <a:lnTo>
                    <a:pt x="855533" y="586377"/>
                  </a:lnTo>
                  <a:lnTo>
                    <a:pt x="854342" y="591144"/>
                  </a:lnTo>
                  <a:lnTo>
                    <a:pt x="853548" y="596309"/>
                  </a:lnTo>
                  <a:lnTo>
                    <a:pt x="853152" y="602267"/>
                  </a:lnTo>
                  <a:lnTo>
                    <a:pt x="852755" y="607431"/>
                  </a:lnTo>
                  <a:lnTo>
                    <a:pt x="852755" y="613390"/>
                  </a:lnTo>
                  <a:lnTo>
                    <a:pt x="853152" y="619349"/>
                  </a:lnTo>
                  <a:lnTo>
                    <a:pt x="854739" y="642786"/>
                  </a:lnTo>
                  <a:lnTo>
                    <a:pt x="856723" y="670991"/>
                  </a:lnTo>
                  <a:lnTo>
                    <a:pt x="857913" y="686087"/>
                  </a:lnTo>
                  <a:lnTo>
                    <a:pt x="859501" y="700785"/>
                  </a:lnTo>
                  <a:lnTo>
                    <a:pt x="861485" y="716675"/>
                  </a:lnTo>
                  <a:lnTo>
                    <a:pt x="863469" y="732167"/>
                  </a:lnTo>
                  <a:lnTo>
                    <a:pt x="866247" y="748057"/>
                  </a:lnTo>
                  <a:lnTo>
                    <a:pt x="869818" y="763153"/>
                  </a:lnTo>
                  <a:lnTo>
                    <a:pt x="873786" y="779043"/>
                  </a:lnTo>
                  <a:lnTo>
                    <a:pt x="878548" y="793741"/>
                  </a:lnTo>
                  <a:lnTo>
                    <a:pt x="883706" y="808439"/>
                  </a:lnTo>
                  <a:lnTo>
                    <a:pt x="886881" y="815589"/>
                  </a:lnTo>
                  <a:lnTo>
                    <a:pt x="890055" y="822343"/>
                  </a:lnTo>
                  <a:lnTo>
                    <a:pt x="893230" y="829493"/>
                  </a:lnTo>
                  <a:lnTo>
                    <a:pt x="896801" y="835849"/>
                  </a:lnTo>
                  <a:lnTo>
                    <a:pt x="901166" y="842205"/>
                  </a:lnTo>
                  <a:lnTo>
                    <a:pt x="905134" y="848561"/>
                  </a:lnTo>
                  <a:lnTo>
                    <a:pt x="909896" y="854520"/>
                  </a:lnTo>
                  <a:lnTo>
                    <a:pt x="914261" y="860081"/>
                  </a:lnTo>
                  <a:lnTo>
                    <a:pt x="919420" y="865643"/>
                  </a:lnTo>
                  <a:lnTo>
                    <a:pt x="924578" y="870807"/>
                  </a:lnTo>
                  <a:lnTo>
                    <a:pt x="922594" y="885902"/>
                  </a:lnTo>
                  <a:lnTo>
                    <a:pt x="920213" y="899806"/>
                  </a:lnTo>
                  <a:lnTo>
                    <a:pt x="917436" y="913312"/>
                  </a:lnTo>
                  <a:lnTo>
                    <a:pt x="915451" y="920463"/>
                  </a:lnTo>
                  <a:lnTo>
                    <a:pt x="913467" y="927613"/>
                  </a:lnTo>
                  <a:lnTo>
                    <a:pt x="911087" y="934367"/>
                  </a:lnTo>
                  <a:lnTo>
                    <a:pt x="908309" y="941517"/>
                  </a:lnTo>
                  <a:lnTo>
                    <a:pt x="905134" y="947873"/>
                  </a:lnTo>
                  <a:lnTo>
                    <a:pt x="901563" y="953037"/>
                  </a:lnTo>
                  <a:lnTo>
                    <a:pt x="899182" y="955818"/>
                  </a:lnTo>
                  <a:lnTo>
                    <a:pt x="896801" y="958201"/>
                  </a:lnTo>
                  <a:lnTo>
                    <a:pt x="894420" y="960188"/>
                  </a:lnTo>
                  <a:lnTo>
                    <a:pt x="891643" y="961777"/>
                  </a:lnTo>
                  <a:lnTo>
                    <a:pt x="886087" y="965749"/>
                  </a:lnTo>
                  <a:lnTo>
                    <a:pt x="880532" y="968530"/>
                  </a:lnTo>
                  <a:lnTo>
                    <a:pt x="874580" y="971708"/>
                  </a:lnTo>
                  <a:lnTo>
                    <a:pt x="869024" y="975283"/>
                  </a:lnTo>
                  <a:lnTo>
                    <a:pt x="866247" y="977269"/>
                  </a:lnTo>
                  <a:lnTo>
                    <a:pt x="863866" y="979653"/>
                  </a:lnTo>
                  <a:lnTo>
                    <a:pt x="861881" y="982434"/>
                  </a:lnTo>
                  <a:lnTo>
                    <a:pt x="859897" y="985612"/>
                  </a:lnTo>
                  <a:lnTo>
                    <a:pt x="857913" y="990379"/>
                  </a:lnTo>
                  <a:lnTo>
                    <a:pt x="855929" y="995543"/>
                  </a:lnTo>
                  <a:lnTo>
                    <a:pt x="854342" y="1000707"/>
                  </a:lnTo>
                  <a:lnTo>
                    <a:pt x="853152" y="1005871"/>
                  </a:lnTo>
                  <a:lnTo>
                    <a:pt x="852358" y="1011433"/>
                  </a:lnTo>
                  <a:lnTo>
                    <a:pt x="851961" y="1016597"/>
                  </a:lnTo>
                  <a:lnTo>
                    <a:pt x="851167" y="1028514"/>
                  </a:lnTo>
                  <a:lnTo>
                    <a:pt x="850374" y="1039637"/>
                  </a:lnTo>
                  <a:lnTo>
                    <a:pt x="849580" y="1051158"/>
                  </a:lnTo>
                  <a:lnTo>
                    <a:pt x="849183" y="1056719"/>
                  </a:lnTo>
                  <a:lnTo>
                    <a:pt x="848390" y="1061883"/>
                  </a:lnTo>
                  <a:lnTo>
                    <a:pt x="847199" y="1067445"/>
                  </a:lnTo>
                  <a:lnTo>
                    <a:pt x="845612" y="1072212"/>
                  </a:lnTo>
                  <a:lnTo>
                    <a:pt x="843231" y="1078170"/>
                  </a:lnTo>
                  <a:lnTo>
                    <a:pt x="841247" y="1082937"/>
                  </a:lnTo>
                  <a:lnTo>
                    <a:pt x="838469" y="1087307"/>
                  </a:lnTo>
                  <a:lnTo>
                    <a:pt x="836089" y="1091280"/>
                  </a:lnTo>
                  <a:lnTo>
                    <a:pt x="830136" y="1098430"/>
                  </a:lnTo>
                  <a:lnTo>
                    <a:pt x="824581" y="1105183"/>
                  </a:lnTo>
                  <a:lnTo>
                    <a:pt x="821803" y="1109156"/>
                  </a:lnTo>
                  <a:lnTo>
                    <a:pt x="819026" y="1112731"/>
                  </a:lnTo>
                  <a:lnTo>
                    <a:pt x="816248" y="1116703"/>
                  </a:lnTo>
                  <a:lnTo>
                    <a:pt x="814264" y="1121470"/>
                  </a:lnTo>
                  <a:lnTo>
                    <a:pt x="812280" y="1126237"/>
                  </a:lnTo>
                  <a:lnTo>
                    <a:pt x="810692" y="1131799"/>
                  </a:lnTo>
                  <a:lnTo>
                    <a:pt x="809899" y="1138155"/>
                  </a:lnTo>
                  <a:lnTo>
                    <a:pt x="809105" y="1145305"/>
                  </a:lnTo>
                  <a:lnTo>
                    <a:pt x="845612" y="1150470"/>
                  </a:lnTo>
                  <a:lnTo>
                    <a:pt x="853152" y="1166757"/>
                  </a:lnTo>
                  <a:lnTo>
                    <a:pt x="811089" y="1183838"/>
                  </a:lnTo>
                  <a:lnTo>
                    <a:pt x="768233" y="1202112"/>
                  </a:lnTo>
                  <a:lnTo>
                    <a:pt x="682521" y="1239056"/>
                  </a:lnTo>
                  <a:lnTo>
                    <a:pt x="624586" y="1263685"/>
                  </a:lnTo>
                  <a:lnTo>
                    <a:pt x="568635" y="1287917"/>
                  </a:lnTo>
                  <a:lnTo>
                    <a:pt x="555541" y="1293082"/>
                  </a:lnTo>
                  <a:lnTo>
                    <a:pt x="542446" y="1297849"/>
                  </a:lnTo>
                  <a:lnTo>
                    <a:pt x="514669" y="1307780"/>
                  </a:lnTo>
                  <a:lnTo>
                    <a:pt x="485304" y="1318108"/>
                  </a:lnTo>
                  <a:lnTo>
                    <a:pt x="470225" y="1323670"/>
                  </a:lnTo>
                  <a:lnTo>
                    <a:pt x="455146" y="1330026"/>
                  </a:lnTo>
                  <a:lnTo>
                    <a:pt x="440464" y="1336382"/>
                  </a:lnTo>
                  <a:lnTo>
                    <a:pt x="425385" y="1343532"/>
                  </a:lnTo>
                  <a:lnTo>
                    <a:pt x="410703" y="1351080"/>
                  </a:lnTo>
                  <a:lnTo>
                    <a:pt x="403561" y="1355450"/>
                  </a:lnTo>
                  <a:lnTo>
                    <a:pt x="396418" y="1360217"/>
                  </a:lnTo>
                  <a:lnTo>
                    <a:pt x="389275" y="1364983"/>
                  </a:lnTo>
                  <a:lnTo>
                    <a:pt x="382529" y="1369750"/>
                  </a:lnTo>
                  <a:lnTo>
                    <a:pt x="376180" y="1374915"/>
                  </a:lnTo>
                  <a:lnTo>
                    <a:pt x="369038" y="1380079"/>
                  </a:lnTo>
                  <a:lnTo>
                    <a:pt x="363085" y="1386435"/>
                  </a:lnTo>
                  <a:lnTo>
                    <a:pt x="356736" y="1391996"/>
                  </a:lnTo>
                  <a:lnTo>
                    <a:pt x="350784" y="1398352"/>
                  </a:lnTo>
                  <a:lnTo>
                    <a:pt x="345229" y="1405106"/>
                  </a:lnTo>
                  <a:lnTo>
                    <a:pt x="339277" y="1411859"/>
                  </a:lnTo>
                  <a:lnTo>
                    <a:pt x="334118" y="1419406"/>
                  </a:lnTo>
                  <a:lnTo>
                    <a:pt x="329356" y="1426954"/>
                  </a:lnTo>
                  <a:lnTo>
                    <a:pt x="324594" y="1434899"/>
                  </a:lnTo>
                  <a:lnTo>
                    <a:pt x="320229" y="1443241"/>
                  </a:lnTo>
                  <a:lnTo>
                    <a:pt x="315865" y="1451981"/>
                  </a:lnTo>
                  <a:lnTo>
                    <a:pt x="311896" y="1461117"/>
                  </a:lnTo>
                  <a:lnTo>
                    <a:pt x="308325" y="1470651"/>
                  </a:lnTo>
                  <a:lnTo>
                    <a:pt x="304357" y="1482172"/>
                  </a:lnTo>
                  <a:lnTo>
                    <a:pt x="304357" y="1494486"/>
                  </a:lnTo>
                  <a:lnTo>
                    <a:pt x="303960" y="1538581"/>
                  </a:lnTo>
                  <a:lnTo>
                    <a:pt x="302770" y="1594196"/>
                  </a:lnTo>
                  <a:lnTo>
                    <a:pt x="301182" y="1649413"/>
                  </a:lnTo>
                  <a:lnTo>
                    <a:pt x="0" y="1649413"/>
                  </a:lnTo>
                  <a:lnTo>
                    <a:pt x="0" y="1625975"/>
                  </a:lnTo>
                  <a:lnTo>
                    <a:pt x="0" y="1599757"/>
                  </a:lnTo>
                  <a:lnTo>
                    <a:pt x="1190" y="1542951"/>
                  </a:lnTo>
                  <a:lnTo>
                    <a:pt x="2381" y="1488528"/>
                  </a:lnTo>
                  <a:lnTo>
                    <a:pt x="2778" y="1465487"/>
                  </a:lnTo>
                  <a:lnTo>
                    <a:pt x="2778" y="1446817"/>
                  </a:lnTo>
                  <a:lnTo>
                    <a:pt x="5159" y="1440858"/>
                  </a:lnTo>
                  <a:lnTo>
                    <a:pt x="7539" y="1435296"/>
                  </a:lnTo>
                  <a:lnTo>
                    <a:pt x="10317" y="1430132"/>
                  </a:lnTo>
                  <a:lnTo>
                    <a:pt x="13889" y="1425365"/>
                  </a:lnTo>
                  <a:lnTo>
                    <a:pt x="17063" y="1420598"/>
                  </a:lnTo>
                  <a:lnTo>
                    <a:pt x="20634" y="1416228"/>
                  </a:lnTo>
                  <a:lnTo>
                    <a:pt x="24206" y="1411859"/>
                  </a:lnTo>
                  <a:lnTo>
                    <a:pt x="28174" y="1407886"/>
                  </a:lnTo>
                  <a:lnTo>
                    <a:pt x="32142" y="1404311"/>
                  </a:lnTo>
                  <a:lnTo>
                    <a:pt x="36507" y="1400736"/>
                  </a:lnTo>
                  <a:lnTo>
                    <a:pt x="41269" y="1397558"/>
                  </a:lnTo>
                  <a:lnTo>
                    <a:pt x="46031" y="1394380"/>
                  </a:lnTo>
                  <a:lnTo>
                    <a:pt x="55951" y="1388421"/>
                  </a:lnTo>
                  <a:lnTo>
                    <a:pt x="66665" y="1382860"/>
                  </a:lnTo>
                  <a:lnTo>
                    <a:pt x="77379" y="1378093"/>
                  </a:lnTo>
                  <a:lnTo>
                    <a:pt x="88490" y="1373723"/>
                  </a:lnTo>
                  <a:lnTo>
                    <a:pt x="111902" y="1365381"/>
                  </a:lnTo>
                  <a:lnTo>
                    <a:pt x="135711" y="1356641"/>
                  </a:lnTo>
                  <a:lnTo>
                    <a:pt x="147218" y="1352669"/>
                  </a:lnTo>
                  <a:lnTo>
                    <a:pt x="158726" y="1347902"/>
                  </a:lnTo>
                  <a:lnTo>
                    <a:pt x="210312" y="1326053"/>
                  </a:lnTo>
                  <a:lnTo>
                    <a:pt x="263088" y="1303807"/>
                  </a:lnTo>
                  <a:lnTo>
                    <a:pt x="315071" y="1281164"/>
                  </a:lnTo>
                  <a:lnTo>
                    <a:pt x="366260" y="1259713"/>
                  </a:lnTo>
                  <a:lnTo>
                    <a:pt x="423401" y="1243823"/>
                  </a:lnTo>
                  <a:lnTo>
                    <a:pt x="428163" y="1240645"/>
                  </a:lnTo>
                  <a:lnTo>
                    <a:pt x="432131" y="1236672"/>
                  </a:lnTo>
                  <a:lnTo>
                    <a:pt x="436496" y="1231905"/>
                  </a:lnTo>
                  <a:lnTo>
                    <a:pt x="440464" y="1226741"/>
                  </a:lnTo>
                  <a:lnTo>
                    <a:pt x="444432" y="1220782"/>
                  </a:lnTo>
                  <a:lnTo>
                    <a:pt x="448401" y="1214426"/>
                  </a:lnTo>
                  <a:lnTo>
                    <a:pt x="456337" y="1201317"/>
                  </a:lnTo>
                  <a:lnTo>
                    <a:pt x="463480" y="1187016"/>
                  </a:lnTo>
                  <a:lnTo>
                    <a:pt x="469829" y="1173907"/>
                  </a:lnTo>
                  <a:lnTo>
                    <a:pt x="480543" y="1150470"/>
                  </a:lnTo>
                  <a:lnTo>
                    <a:pt x="507526" y="1143716"/>
                  </a:lnTo>
                  <a:lnTo>
                    <a:pt x="506336" y="1138155"/>
                  </a:lnTo>
                  <a:lnTo>
                    <a:pt x="504748" y="1132196"/>
                  </a:lnTo>
                  <a:lnTo>
                    <a:pt x="502764" y="1127429"/>
                  </a:lnTo>
                  <a:lnTo>
                    <a:pt x="500780" y="1123457"/>
                  </a:lnTo>
                  <a:lnTo>
                    <a:pt x="498399" y="1119484"/>
                  </a:lnTo>
                  <a:lnTo>
                    <a:pt x="496018" y="1115909"/>
                  </a:lnTo>
                  <a:lnTo>
                    <a:pt x="490860" y="1109950"/>
                  </a:lnTo>
                  <a:lnTo>
                    <a:pt x="485701" y="1103594"/>
                  </a:lnTo>
                  <a:lnTo>
                    <a:pt x="480146" y="1097636"/>
                  </a:lnTo>
                  <a:lnTo>
                    <a:pt x="477765" y="1094458"/>
                  </a:lnTo>
                  <a:lnTo>
                    <a:pt x="475384" y="1091280"/>
                  </a:lnTo>
                  <a:lnTo>
                    <a:pt x="473400" y="1087307"/>
                  </a:lnTo>
                  <a:lnTo>
                    <a:pt x="471813" y="1082937"/>
                  </a:lnTo>
                  <a:lnTo>
                    <a:pt x="461495" y="973694"/>
                  </a:lnTo>
                  <a:lnTo>
                    <a:pt x="461099" y="974091"/>
                  </a:lnTo>
                  <a:lnTo>
                    <a:pt x="460305" y="974091"/>
                  </a:lnTo>
                  <a:lnTo>
                    <a:pt x="457527" y="973694"/>
                  </a:lnTo>
                  <a:lnTo>
                    <a:pt x="448401" y="972105"/>
                  </a:lnTo>
                  <a:lnTo>
                    <a:pt x="438877" y="969324"/>
                  </a:lnTo>
                  <a:lnTo>
                    <a:pt x="435306" y="968133"/>
                  </a:lnTo>
                  <a:lnTo>
                    <a:pt x="433322" y="967338"/>
                  </a:lnTo>
                  <a:lnTo>
                    <a:pt x="430147" y="964557"/>
                  </a:lnTo>
                  <a:lnTo>
                    <a:pt x="426973" y="962174"/>
                  </a:lnTo>
                  <a:lnTo>
                    <a:pt x="424195" y="958996"/>
                  </a:lnTo>
                  <a:lnTo>
                    <a:pt x="421417" y="955818"/>
                  </a:lnTo>
                  <a:lnTo>
                    <a:pt x="419036" y="952243"/>
                  </a:lnTo>
                  <a:lnTo>
                    <a:pt x="416655" y="948270"/>
                  </a:lnTo>
                  <a:lnTo>
                    <a:pt x="414671" y="944298"/>
                  </a:lnTo>
                  <a:lnTo>
                    <a:pt x="412687" y="939928"/>
                  </a:lnTo>
                  <a:lnTo>
                    <a:pt x="409116" y="929997"/>
                  </a:lnTo>
                  <a:lnTo>
                    <a:pt x="406338" y="920066"/>
                  </a:lnTo>
                  <a:lnTo>
                    <a:pt x="403957" y="908943"/>
                  </a:lnTo>
                  <a:lnTo>
                    <a:pt x="401576" y="898217"/>
                  </a:lnTo>
                  <a:lnTo>
                    <a:pt x="399989" y="887094"/>
                  </a:lnTo>
                  <a:lnTo>
                    <a:pt x="398402" y="875574"/>
                  </a:lnTo>
                  <a:lnTo>
                    <a:pt x="396418" y="854122"/>
                  </a:lnTo>
                  <a:lnTo>
                    <a:pt x="394831" y="834260"/>
                  </a:lnTo>
                  <a:lnTo>
                    <a:pt x="393640" y="817576"/>
                  </a:lnTo>
                  <a:lnTo>
                    <a:pt x="393640" y="814795"/>
                  </a:lnTo>
                  <a:lnTo>
                    <a:pt x="394037" y="811617"/>
                  </a:lnTo>
                  <a:lnTo>
                    <a:pt x="395227" y="808439"/>
                  </a:lnTo>
                  <a:lnTo>
                    <a:pt x="396418" y="805261"/>
                  </a:lnTo>
                  <a:lnTo>
                    <a:pt x="399989" y="798905"/>
                  </a:lnTo>
                  <a:lnTo>
                    <a:pt x="403561" y="791755"/>
                  </a:lnTo>
                  <a:lnTo>
                    <a:pt x="407132" y="784604"/>
                  </a:lnTo>
                  <a:lnTo>
                    <a:pt x="408322" y="780234"/>
                  </a:lnTo>
                  <a:lnTo>
                    <a:pt x="409513" y="776262"/>
                  </a:lnTo>
                  <a:lnTo>
                    <a:pt x="410306" y="771495"/>
                  </a:lnTo>
                  <a:lnTo>
                    <a:pt x="410703" y="766331"/>
                  </a:lnTo>
                  <a:lnTo>
                    <a:pt x="410306" y="761166"/>
                  </a:lnTo>
                  <a:lnTo>
                    <a:pt x="409513" y="755605"/>
                  </a:lnTo>
                  <a:lnTo>
                    <a:pt x="406338" y="738126"/>
                  </a:lnTo>
                  <a:lnTo>
                    <a:pt x="403561" y="721839"/>
                  </a:lnTo>
                  <a:lnTo>
                    <a:pt x="401180" y="705552"/>
                  </a:lnTo>
                  <a:lnTo>
                    <a:pt x="399196" y="689662"/>
                  </a:lnTo>
                  <a:lnTo>
                    <a:pt x="397608" y="673772"/>
                  </a:lnTo>
                  <a:lnTo>
                    <a:pt x="397211" y="659074"/>
                  </a:lnTo>
                  <a:lnTo>
                    <a:pt x="396815" y="643978"/>
                  </a:lnTo>
                  <a:lnTo>
                    <a:pt x="396815" y="629677"/>
                  </a:lnTo>
                  <a:lnTo>
                    <a:pt x="397608" y="615774"/>
                  </a:lnTo>
                  <a:lnTo>
                    <a:pt x="398799" y="602267"/>
                  </a:lnTo>
                  <a:lnTo>
                    <a:pt x="400386" y="588761"/>
                  </a:lnTo>
                  <a:lnTo>
                    <a:pt x="402370" y="576446"/>
                  </a:lnTo>
                  <a:lnTo>
                    <a:pt x="404751" y="563734"/>
                  </a:lnTo>
                  <a:lnTo>
                    <a:pt x="407529" y="552214"/>
                  </a:lnTo>
                  <a:lnTo>
                    <a:pt x="410703" y="540297"/>
                  </a:lnTo>
                  <a:lnTo>
                    <a:pt x="414275" y="529571"/>
                  </a:lnTo>
                  <a:lnTo>
                    <a:pt x="418243" y="519242"/>
                  </a:lnTo>
                  <a:lnTo>
                    <a:pt x="422211" y="508914"/>
                  </a:lnTo>
                  <a:lnTo>
                    <a:pt x="426973" y="499380"/>
                  </a:lnTo>
                  <a:lnTo>
                    <a:pt x="432131" y="490243"/>
                  </a:lnTo>
                  <a:lnTo>
                    <a:pt x="437290" y="481504"/>
                  </a:lnTo>
                  <a:lnTo>
                    <a:pt x="442845" y="473162"/>
                  </a:lnTo>
                  <a:lnTo>
                    <a:pt x="448797" y="465614"/>
                  </a:lnTo>
                  <a:lnTo>
                    <a:pt x="454750" y="458066"/>
                  </a:lnTo>
                  <a:lnTo>
                    <a:pt x="461495" y="451710"/>
                  </a:lnTo>
                  <a:lnTo>
                    <a:pt x="468241" y="445752"/>
                  </a:lnTo>
                  <a:lnTo>
                    <a:pt x="474987" y="440190"/>
                  </a:lnTo>
                  <a:lnTo>
                    <a:pt x="482130" y="435026"/>
                  </a:lnTo>
                  <a:lnTo>
                    <a:pt x="490066" y="429862"/>
                  </a:lnTo>
                  <a:lnTo>
                    <a:pt x="497606" y="425889"/>
                  </a:lnTo>
                  <a:lnTo>
                    <a:pt x="505542" y="422711"/>
                  </a:lnTo>
                  <a:lnTo>
                    <a:pt x="513875" y="419533"/>
                  </a:lnTo>
                  <a:lnTo>
                    <a:pt x="538478" y="409999"/>
                  </a:lnTo>
                  <a:lnTo>
                    <a:pt x="553160" y="404438"/>
                  </a:lnTo>
                  <a:lnTo>
                    <a:pt x="568239" y="399273"/>
                  </a:lnTo>
                  <a:lnTo>
                    <a:pt x="584111" y="394506"/>
                  </a:lnTo>
                  <a:lnTo>
                    <a:pt x="601174" y="390137"/>
                  </a:lnTo>
                  <a:lnTo>
                    <a:pt x="618634" y="386562"/>
                  </a:lnTo>
                  <a:lnTo>
                    <a:pt x="627761" y="384973"/>
                  </a:lnTo>
                  <a:lnTo>
                    <a:pt x="636888" y="383384"/>
                  </a:lnTo>
                  <a:lnTo>
                    <a:pt x="646014" y="382589"/>
                  </a:lnTo>
                  <a:lnTo>
                    <a:pt x="655538" y="381795"/>
                  </a:lnTo>
                  <a:lnTo>
                    <a:pt x="665061" y="381397"/>
                  </a:lnTo>
                  <a:lnTo>
                    <a:pt x="674585" y="381000"/>
                  </a:lnTo>
                  <a:close/>
                  <a:moveTo>
                    <a:pt x="1307704" y="0"/>
                  </a:moveTo>
                  <a:lnTo>
                    <a:pt x="1321601" y="0"/>
                  </a:lnTo>
                  <a:lnTo>
                    <a:pt x="1335100" y="0"/>
                  </a:lnTo>
                  <a:lnTo>
                    <a:pt x="1348997" y="1191"/>
                  </a:lnTo>
                  <a:lnTo>
                    <a:pt x="1362496" y="2381"/>
                  </a:lnTo>
                  <a:lnTo>
                    <a:pt x="1376790" y="4366"/>
                  </a:lnTo>
                  <a:lnTo>
                    <a:pt x="1390289" y="7144"/>
                  </a:lnTo>
                  <a:lnTo>
                    <a:pt x="1404583" y="10319"/>
                  </a:lnTo>
                  <a:lnTo>
                    <a:pt x="1418480" y="14684"/>
                  </a:lnTo>
                  <a:lnTo>
                    <a:pt x="1432773" y="19447"/>
                  </a:lnTo>
                  <a:lnTo>
                    <a:pt x="1446670" y="25003"/>
                  </a:lnTo>
                  <a:lnTo>
                    <a:pt x="1460566" y="31353"/>
                  </a:lnTo>
                  <a:lnTo>
                    <a:pt x="1474463" y="38497"/>
                  </a:lnTo>
                  <a:lnTo>
                    <a:pt x="1488757" y="46831"/>
                  </a:lnTo>
                  <a:lnTo>
                    <a:pt x="1525285" y="80963"/>
                  </a:lnTo>
                  <a:lnTo>
                    <a:pt x="1584841" y="90884"/>
                  </a:lnTo>
                  <a:lnTo>
                    <a:pt x="1590400" y="94853"/>
                  </a:lnTo>
                  <a:lnTo>
                    <a:pt x="1595958" y="99616"/>
                  </a:lnTo>
                  <a:lnTo>
                    <a:pt x="1600723" y="104775"/>
                  </a:lnTo>
                  <a:lnTo>
                    <a:pt x="1605487" y="110331"/>
                  </a:lnTo>
                  <a:lnTo>
                    <a:pt x="1609855" y="115888"/>
                  </a:lnTo>
                  <a:lnTo>
                    <a:pt x="1613825" y="122238"/>
                  </a:lnTo>
                  <a:lnTo>
                    <a:pt x="1617399" y="128984"/>
                  </a:lnTo>
                  <a:lnTo>
                    <a:pt x="1620575" y="134938"/>
                  </a:lnTo>
                  <a:lnTo>
                    <a:pt x="1626531" y="146447"/>
                  </a:lnTo>
                  <a:lnTo>
                    <a:pt x="1630898" y="156766"/>
                  </a:lnTo>
                  <a:lnTo>
                    <a:pt x="1634075" y="165894"/>
                  </a:lnTo>
                  <a:lnTo>
                    <a:pt x="1636854" y="177403"/>
                  </a:lnTo>
                  <a:lnTo>
                    <a:pt x="1639236" y="189309"/>
                  </a:lnTo>
                  <a:lnTo>
                    <a:pt x="1641619" y="200819"/>
                  </a:lnTo>
                  <a:lnTo>
                    <a:pt x="1643207" y="212725"/>
                  </a:lnTo>
                  <a:lnTo>
                    <a:pt x="1644795" y="223838"/>
                  </a:lnTo>
                  <a:lnTo>
                    <a:pt x="1646383" y="235347"/>
                  </a:lnTo>
                  <a:lnTo>
                    <a:pt x="1648368" y="258366"/>
                  </a:lnTo>
                  <a:lnTo>
                    <a:pt x="1649559" y="281781"/>
                  </a:lnTo>
                  <a:lnTo>
                    <a:pt x="1649957" y="304800"/>
                  </a:lnTo>
                  <a:lnTo>
                    <a:pt x="1649957" y="328613"/>
                  </a:lnTo>
                  <a:lnTo>
                    <a:pt x="1649559" y="352822"/>
                  </a:lnTo>
                  <a:lnTo>
                    <a:pt x="1648765" y="365919"/>
                  </a:lnTo>
                  <a:lnTo>
                    <a:pt x="1647177" y="385763"/>
                  </a:lnTo>
                  <a:lnTo>
                    <a:pt x="1642413" y="436959"/>
                  </a:lnTo>
                  <a:lnTo>
                    <a:pt x="1640427" y="464344"/>
                  </a:lnTo>
                  <a:lnTo>
                    <a:pt x="1638839" y="490141"/>
                  </a:lnTo>
                  <a:lnTo>
                    <a:pt x="1638442" y="501650"/>
                  </a:lnTo>
                  <a:lnTo>
                    <a:pt x="1638045" y="511969"/>
                  </a:lnTo>
                  <a:lnTo>
                    <a:pt x="1638442" y="521494"/>
                  </a:lnTo>
                  <a:lnTo>
                    <a:pt x="1638839" y="529034"/>
                  </a:lnTo>
                  <a:lnTo>
                    <a:pt x="1640030" y="538559"/>
                  </a:lnTo>
                  <a:lnTo>
                    <a:pt x="1642017" y="546497"/>
                  </a:lnTo>
                  <a:lnTo>
                    <a:pt x="1644001" y="553244"/>
                  </a:lnTo>
                  <a:lnTo>
                    <a:pt x="1646780" y="558800"/>
                  </a:lnTo>
                  <a:lnTo>
                    <a:pt x="1649559" y="563959"/>
                  </a:lnTo>
                  <a:lnTo>
                    <a:pt x="1653133" y="569516"/>
                  </a:lnTo>
                  <a:lnTo>
                    <a:pt x="1656706" y="576659"/>
                  </a:lnTo>
                  <a:lnTo>
                    <a:pt x="1661074" y="584597"/>
                  </a:lnTo>
                  <a:lnTo>
                    <a:pt x="1664250" y="592534"/>
                  </a:lnTo>
                  <a:lnTo>
                    <a:pt x="1667029" y="600869"/>
                  </a:lnTo>
                  <a:lnTo>
                    <a:pt x="1669412" y="609600"/>
                  </a:lnTo>
                  <a:lnTo>
                    <a:pt x="1671397" y="618331"/>
                  </a:lnTo>
                  <a:lnTo>
                    <a:pt x="1672588" y="627459"/>
                  </a:lnTo>
                  <a:lnTo>
                    <a:pt x="1673382" y="636984"/>
                  </a:lnTo>
                  <a:lnTo>
                    <a:pt x="1673779" y="646113"/>
                  </a:lnTo>
                  <a:lnTo>
                    <a:pt x="1674176" y="655241"/>
                  </a:lnTo>
                  <a:lnTo>
                    <a:pt x="1673779" y="665163"/>
                  </a:lnTo>
                  <a:lnTo>
                    <a:pt x="1673382" y="674291"/>
                  </a:lnTo>
                  <a:lnTo>
                    <a:pt x="1671794" y="692547"/>
                  </a:lnTo>
                  <a:lnTo>
                    <a:pt x="1669412" y="710009"/>
                  </a:lnTo>
                  <a:lnTo>
                    <a:pt x="1666632" y="726678"/>
                  </a:lnTo>
                  <a:lnTo>
                    <a:pt x="1664647" y="735806"/>
                  </a:lnTo>
                  <a:lnTo>
                    <a:pt x="1662662" y="745728"/>
                  </a:lnTo>
                  <a:lnTo>
                    <a:pt x="1659883" y="755650"/>
                  </a:lnTo>
                  <a:lnTo>
                    <a:pt x="1656706" y="765572"/>
                  </a:lnTo>
                  <a:lnTo>
                    <a:pt x="1653133" y="775891"/>
                  </a:lnTo>
                  <a:lnTo>
                    <a:pt x="1649162" y="785416"/>
                  </a:lnTo>
                  <a:lnTo>
                    <a:pt x="1644795" y="793750"/>
                  </a:lnTo>
                  <a:lnTo>
                    <a:pt x="1642413" y="798116"/>
                  </a:lnTo>
                  <a:lnTo>
                    <a:pt x="1639633" y="802084"/>
                  </a:lnTo>
                  <a:lnTo>
                    <a:pt x="1636854" y="805656"/>
                  </a:lnTo>
                  <a:lnTo>
                    <a:pt x="1633678" y="808831"/>
                  </a:lnTo>
                  <a:lnTo>
                    <a:pt x="1630104" y="811609"/>
                  </a:lnTo>
                  <a:lnTo>
                    <a:pt x="1626531" y="814388"/>
                  </a:lnTo>
                  <a:lnTo>
                    <a:pt x="1618193" y="818753"/>
                  </a:lnTo>
                  <a:lnTo>
                    <a:pt x="1610252" y="823119"/>
                  </a:lnTo>
                  <a:lnTo>
                    <a:pt x="1602311" y="827881"/>
                  </a:lnTo>
                  <a:lnTo>
                    <a:pt x="1598341" y="830263"/>
                  </a:lnTo>
                  <a:lnTo>
                    <a:pt x="1593973" y="832644"/>
                  </a:lnTo>
                  <a:lnTo>
                    <a:pt x="1590797" y="835819"/>
                  </a:lnTo>
                  <a:lnTo>
                    <a:pt x="1587223" y="838994"/>
                  </a:lnTo>
                  <a:lnTo>
                    <a:pt x="1584444" y="842963"/>
                  </a:lnTo>
                  <a:lnTo>
                    <a:pt x="1581665" y="846931"/>
                  </a:lnTo>
                  <a:lnTo>
                    <a:pt x="1578489" y="854075"/>
                  </a:lnTo>
                  <a:lnTo>
                    <a:pt x="1576106" y="860822"/>
                  </a:lnTo>
                  <a:lnTo>
                    <a:pt x="1574121" y="867966"/>
                  </a:lnTo>
                  <a:lnTo>
                    <a:pt x="1572533" y="875506"/>
                  </a:lnTo>
                  <a:lnTo>
                    <a:pt x="1571342" y="883444"/>
                  </a:lnTo>
                  <a:lnTo>
                    <a:pt x="1570151" y="890984"/>
                  </a:lnTo>
                  <a:lnTo>
                    <a:pt x="1568959" y="906859"/>
                  </a:lnTo>
                  <a:lnTo>
                    <a:pt x="1568165" y="923131"/>
                  </a:lnTo>
                  <a:lnTo>
                    <a:pt x="1566974" y="939006"/>
                  </a:lnTo>
                  <a:lnTo>
                    <a:pt x="1565783" y="946944"/>
                  </a:lnTo>
                  <a:lnTo>
                    <a:pt x="1564989" y="954484"/>
                  </a:lnTo>
                  <a:lnTo>
                    <a:pt x="1563401" y="961628"/>
                  </a:lnTo>
                  <a:lnTo>
                    <a:pt x="1561415" y="969169"/>
                  </a:lnTo>
                  <a:lnTo>
                    <a:pt x="1558636" y="976709"/>
                  </a:lnTo>
                  <a:lnTo>
                    <a:pt x="1555460" y="983456"/>
                  </a:lnTo>
                  <a:lnTo>
                    <a:pt x="1551887" y="989409"/>
                  </a:lnTo>
                  <a:lnTo>
                    <a:pt x="1548313" y="995363"/>
                  </a:lnTo>
                  <a:lnTo>
                    <a:pt x="1544343" y="1000522"/>
                  </a:lnTo>
                  <a:lnTo>
                    <a:pt x="1539578" y="1005284"/>
                  </a:lnTo>
                  <a:lnTo>
                    <a:pt x="1531637" y="1014809"/>
                  </a:lnTo>
                  <a:lnTo>
                    <a:pt x="1527667" y="1019969"/>
                  </a:lnTo>
                  <a:lnTo>
                    <a:pt x="1524093" y="1025525"/>
                  </a:lnTo>
                  <a:lnTo>
                    <a:pt x="1520520" y="1031081"/>
                  </a:lnTo>
                  <a:lnTo>
                    <a:pt x="1517741" y="1037431"/>
                  </a:lnTo>
                  <a:lnTo>
                    <a:pt x="1514961" y="1044178"/>
                  </a:lnTo>
                  <a:lnTo>
                    <a:pt x="1512976" y="1052513"/>
                  </a:lnTo>
                  <a:lnTo>
                    <a:pt x="1510991" y="1061244"/>
                  </a:lnTo>
                  <a:lnTo>
                    <a:pt x="1510197" y="1070769"/>
                  </a:lnTo>
                  <a:lnTo>
                    <a:pt x="1561415" y="1078309"/>
                  </a:lnTo>
                  <a:lnTo>
                    <a:pt x="1576900" y="1111250"/>
                  </a:lnTo>
                  <a:lnTo>
                    <a:pt x="1585635" y="1129903"/>
                  </a:lnTo>
                  <a:lnTo>
                    <a:pt x="1596355" y="1149350"/>
                  </a:lnTo>
                  <a:lnTo>
                    <a:pt x="1601517" y="1158478"/>
                  </a:lnTo>
                  <a:lnTo>
                    <a:pt x="1606679" y="1168003"/>
                  </a:lnTo>
                  <a:lnTo>
                    <a:pt x="1612237" y="1176734"/>
                  </a:lnTo>
                  <a:lnTo>
                    <a:pt x="1617796" y="1184672"/>
                  </a:lnTo>
                  <a:lnTo>
                    <a:pt x="1624149" y="1192609"/>
                  </a:lnTo>
                  <a:lnTo>
                    <a:pt x="1629707" y="1198959"/>
                  </a:lnTo>
                  <a:lnTo>
                    <a:pt x="1635663" y="1204516"/>
                  </a:lnTo>
                  <a:lnTo>
                    <a:pt x="1641619" y="1209278"/>
                  </a:lnTo>
                  <a:lnTo>
                    <a:pt x="1721821" y="1231106"/>
                  </a:lnTo>
                  <a:lnTo>
                    <a:pt x="1793687" y="1261269"/>
                  </a:lnTo>
                  <a:lnTo>
                    <a:pt x="1867537" y="1292622"/>
                  </a:lnTo>
                  <a:lnTo>
                    <a:pt x="1941387" y="1324372"/>
                  </a:lnTo>
                  <a:lnTo>
                    <a:pt x="2013649" y="1354931"/>
                  </a:lnTo>
                  <a:lnTo>
                    <a:pt x="2029531" y="1361678"/>
                  </a:lnTo>
                  <a:lnTo>
                    <a:pt x="2046207" y="1367631"/>
                  </a:lnTo>
                  <a:lnTo>
                    <a:pt x="2079161" y="1379141"/>
                  </a:lnTo>
                  <a:lnTo>
                    <a:pt x="2095440" y="1385094"/>
                  </a:lnTo>
                  <a:lnTo>
                    <a:pt x="2112116" y="1391444"/>
                  </a:lnTo>
                  <a:lnTo>
                    <a:pt x="2127998" y="1397397"/>
                  </a:lnTo>
                  <a:lnTo>
                    <a:pt x="2143085" y="1404144"/>
                  </a:lnTo>
                  <a:lnTo>
                    <a:pt x="2150232" y="1407716"/>
                  </a:lnTo>
                  <a:lnTo>
                    <a:pt x="2157776" y="1411684"/>
                  </a:lnTo>
                  <a:lnTo>
                    <a:pt x="2164923" y="1416050"/>
                  </a:lnTo>
                  <a:lnTo>
                    <a:pt x="2171673" y="1420019"/>
                  </a:lnTo>
                  <a:lnTo>
                    <a:pt x="2178423" y="1424384"/>
                  </a:lnTo>
                  <a:lnTo>
                    <a:pt x="2184775" y="1429147"/>
                  </a:lnTo>
                  <a:lnTo>
                    <a:pt x="2191128" y="1433909"/>
                  </a:lnTo>
                  <a:lnTo>
                    <a:pt x="2196687" y="1439069"/>
                  </a:lnTo>
                  <a:lnTo>
                    <a:pt x="2202245" y="1445022"/>
                  </a:lnTo>
                  <a:lnTo>
                    <a:pt x="2207804" y="1450578"/>
                  </a:lnTo>
                  <a:lnTo>
                    <a:pt x="2212965" y="1456928"/>
                  </a:lnTo>
                  <a:lnTo>
                    <a:pt x="2217333" y="1463278"/>
                  </a:lnTo>
                  <a:lnTo>
                    <a:pt x="2221700" y="1470422"/>
                  </a:lnTo>
                  <a:lnTo>
                    <a:pt x="2225274" y="1477566"/>
                  </a:lnTo>
                  <a:lnTo>
                    <a:pt x="2228847" y="1485503"/>
                  </a:lnTo>
                  <a:lnTo>
                    <a:pt x="2232023" y="1493441"/>
                  </a:lnTo>
                  <a:lnTo>
                    <a:pt x="2232023" y="1519634"/>
                  </a:lnTo>
                  <a:lnTo>
                    <a:pt x="2232817" y="1552178"/>
                  </a:lnTo>
                  <a:lnTo>
                    <a:pt x="2234406" y="1628378"/>
                  </a:lnTo>
                  <a:lnTo>
                    <a:pt x="2235597" y="1668859"/>
                  </a:lnTo>
                  <a:lnTo>
                    <a:pt x="2236391" y="1708150"/>
                  </a:lnTo>
                  <a:lnTo>
                    <a:pt x="2236788" y="1745059"/>
                  </a:lnTo>
                  <a:lnTo>
                    <a:pt x="2236391" y="1778000"/>
                  </a:lnTo>
                  <a:lnTo>
                    <a:pt x="374650" y="1778000"/>
                  </a:lnTo>
                  <a:lnTo>
                    <a:pt x="374650" y="1745059"/>
                  </a:lnTo>
                  <a:lnTo>
                    <a:pt x="374650" y="1708150"/>
                  </a:lnTo>
                  <a:lnTo>
                    <a:pt x="375444" y="1668859"/>
                  </a:lnTo>
                  <a:lnTo>
                    <a:pt x="376238" y="1628378"/>
                  </a:lnTo>
                  <a:lnTo>
                    <a:pt x="377826" y="1552178"/>
                  </a:lnTo>
                  <a:lnTo>
                    <a:pt x="378620" y="1519634"/>
                  </a:lnTo>
                  <a:lnTo>
                    <a:pt x="379017" y="1493441"/>
                  </a:lnTo>
                  <a:lnTo>
                    <a:pt x="381797" y="1485503"/>
                  </a:lnTo>
                  <a:lnTo>
                    <a:pt x="385370" y="1477566"/>
                  </a:lnTo>
                  <a:lnTo>
                    <a:pt x="389341" y="1470422"/>
                  </a:lnTo>
                  <a:lnTo>
                    <a:pt x="393311" y="1463278"/>
                  </a:lnTo>
                  <a:lnTo>
                    <a:pt x="398076" y="1456928"/>
                  </a:lnTo>
                  <a:lnTo>
                    <a:pt x="403237" y="1450578"/>
                  </a:lnTo>
                  <a:lnTo>
                    <a:pt x="408399" y="1445022"/>
                  </a:lnTo>
                  <a:lnTo>
                    <a:pt x="413957" y="1439069"/>
                  </a:lnTo>
                  <a:lnTo>
                    <a:pt x="419516" y="1433909"/>
                  </a:lnTo>
                  <a:lnTo>
                    <a:pt x="425869" y="1429147"/>
                  </a:lnTo>
                  <a:lnTo>
                    <a:pt x="432618" y="1424384"/>
                  </a:lnTo>
                  <a:lnTo>
                    <a:pt x="438971" y="1420019"/>
                  </a:lnTo>
                  <a:lnTo>
                    <a:pt x="445721" y="1416050"/>
                  </a:lnTo>
                  <a:lnTo>
                    <a:pt x="452868" y="1411684"/>
                  </a:lnTo>
                  <a:lnTo>
                    <a:pt x="460412" y="1407716"/>
                  </a:lnTo>
                  <a:lnTo>
                    <a:pt x="467558" y="1404144"/>
                  </a:lnTo>
                  <a:lnTo>
                    <a:pt x="482646" y="1397397"/>
                  </a:lnTo>
                  <a:lnTo>
                    <a:pt x="498925" y="1391444"/>
                  </a:lnTo>
                  <a:lnTo>
                    <a:pt x="515204" y="1385094"/>
                  </a:lnTo>
                  <a:lnTo>
                    <a:pt x="531483" y="1379141"/>
                  </a:lnTo>
                  <a:lnTo>
                    <a:pt x="564437" y="1367631"/>
                  </a:lnTo>
                  <a:lnTo>
                    <a:pt x="581113" y="1361678"/>
                  </a:lnTo>
                  <a:lnTo>
                    <a:pt x="597392" y="1354931"/>
                  </a:lnTo>
                  <a:lnTo>
                    <a:pt x="669257" y="1324372"/>
                  </a:lnTo>
                  <a:lnTo>
                    <a:pt x="743504" y="1292622"/>
                  </a:lnTo>
                  <a:lnTo>
                    <a:pt x="817354" y="1261269"/>
                  </a:lnTo>
                  <a:lnTo>
                    <a:pt x="888822" y="1231106"/>
                  </a:lnTo>
                  <a:lnTo>
                    <a:pt x="969025" y="1209278"/>
                  </a:lnTo>
                  <a:lnTo>
                    <a:pt x="974981" y="1204516"/>
                  </a:lnTo>
                  <a:lnTo>
                    <a:pt x="980937" y="1198959"/>
                  </a:lnTo>
                  <a:lnTo>
                    <a:pt x="986892" y="1192609"/>
                  </a:lnTo>
                  <a:lnTo>
                    <a:pt x="992848" y="1184672"/>
                  </a:lnTo>
                  <a:lnTo>
                    <a:pt x="998407" y="1176734"/>
                  </a:lnTo>
                  <a:lnTo>
                    <a:pt x="1003965" y="1168003"/>
                  </a:lnTo>
                  <a:lnTo>
                    <a:pt x="1009524" y="1158478"/>
                  </a:lnTo>
                  <a:lnTo>
                    <a:pt x="1015083" y="1149350"/>
                  </a:lnTo>
                  <a:lnTo>
                    <a:pt x="1025009" y="1129903"/>
                  </a:lnTo>
                  <a:lnTo>
                    <a:pt x="1034141" y="1111250"/>
                  </a:lnTo>
                  <a:lnTo>
                    <a:pt x="1049228" y="1078309"/>
                  </a:lnTo>
                  <a:lnTo>
                    <a:pt x="1087345" y="1068784"/>
                  </a:lnTo>
                  <a:lnTo>
                    <a:pt x="1085359" y="1060450"/>
                  </a:lnTo>
                  <a:lnTo>
                    <a:pt x="1082977" y="1053306"/>
                  </a:lnTo>
                  <a:lnTo>
                    <a:pt x="1080595" y="1046163"/>
                  </a:lnTo>
                  <a:lnTo>
                    <a:pt x="1077419" y="1040209"/>
                  </a:lnTo>
                  <a:lnTo>
                    <a:pt x="1074242" y="1034653"/>
                  </a:lnTo>
                  <a:lnTo>
                    <a:pt x="1071066" y="1029891"/>
                  </a:lnTo>
                  <a:lnTo>
                    <a:pt x="1067492" y="1025525"/>
                  </a:lnTo>
                  <a:lnTo>
                    <a:pt x="1063125" y="1020763"/>
                  </a:lnTo>
                  <a:lnTo>
                    <a:pt x="1055978" y="1012825"/>
                  </a:lnTo>
                  <a:lnTo>
                    <a:pt x="1048434" y="1004491"/>
                  </a:lnTo>
                  <a:lnTo>
                    <a:pt x="1045258" y="1000125"/>
                  </a:lnTo>
                  <a:lnTo>
                    <a:pt x="1042082" y="995363"/>
                  </a:lnTo>
                  <a:lnTo>
                    <a:pt x="1038905" y="989409"/>
                  </a:lnTo>
                  <a:lnTo>
                    <a:pt x="1036523" y="983456"/>
                  </a:lnTo>
                  <a:lnTo>
                    <a:pt x="1022229" y="830659"/>
                  </a:lnTo>
                  <a:lnTo>
                    <a:pt x="1021832" y="831056"/>
                  </a:lnTo>
                  <a:lnTo>
                    <a:pt x="1020641" y="831056"/>
                  </a:lnTo>
                  <a:lnTo>
                    <a:pt x="1016671" y="830659"/>
                  </a:lnTo>
                  <a:lnTo>
                    <a:pt x="1010715" y="829469"/>
                  </a:lnTo>
                  <a:lnTo>
                    <a:pt x="1003965" y="828278"/>
                  </a:lnTo>
                  <a:lnTo>
                    <a:pt x="990863" y="824309"/>
                  </a:lnTo>
                  <a:lnTo>
                    <a:pt x="985701" y="822325"/>
                  </a:lnTo>
                  <a:lnTo>
                    <a:pt x="982525" y="821134"/>
                  </a:lnTo>
                  <a:lnTo>
                    <a:pt x="978157" y="817959"/>
                  </a:lnTo>
                  <a:lnTo>
                    <a:pt x="973790" y="814388"/>
                  </a:lnTo>
                  <a:lnTo>
                    <a:pt x="969819" y="810419"/>
                  </a:lnTo>
                  <a:lnTo>
                    <a:pt x="966246" y="805656"/>
                  </a:lnTo>
                  <a:lnTo>
                    <a:pt x="962673" y="800497"/>
                  </a:lnTo>
                  <a:lnTo>
                    <a:pt x="959496" y="794941"/>
                  </a:lnTo>
                  <a:lnTo>
                    <a:pt x="956717" y="788988"/>
                  </a:lnTo>
                  <a:lnTo>
                    <a:pt x="953541" y="783034"/>
                  </a:lnTo>
                  <a:lnTo>
                    <a:pt x="951158" y="776684"/>
                  </a:lnTo>
                  <a:lnTo>
                    <a:pt x="948776" y="769541"/>
                  </a:lnTo>
                  <a:lnTo>
                    <a:pt x="944409" y="755253"/>
                  </a:lnTo>
                  <a:lnTo>
                    <a:pt x="941232" y="740172"/>
                  </a:lnTo>
                  <a:lnTo>
                    <a:pt x="938056" y="724694"/>
                  </a:lnTo>
                  <a:lnTo>
                    <a:pt x="935674" y="708819"/>
                  </a:lnTo>
                  <a:lnTo>
                    <a:pt x="934085" y="693341"/>
                  </a:lnTo>
                  <a:lnTo>
                    <a:pt x="932497" y="677466"/>
                  </a:lnTo>
                  <a:lnTo>
                    <a:pt x="931306" y="662781"/>
                  </a:lnTo>
                  <a:lnTo>
                    <a:pt x="929321" y="635000"/>
                  </a:lnTo>
                  <a:lnTo>
                    <a:pt x="926939" y="611981"/>
                  </a:lnTo>
                  <a:lnTo>
                    <a:pt x="926939" y="607616"/>
                  </a:lnTo>
                  <a:lnTo>
                    <a:pt x="927733" y="603250"/>
                  </a:lnTo>
                  <a:lnTo>
                    <a:pt x="929321" y="598884"/>
                  </a:lnTo>
                  <a:lnTo>
                    <a:pt x="931306" y="594519"/>
                  </a:lnTo>
                  <a:lnTo>
                    <a:pt x="935674" y="585391"/>
                  </a:lnTo>
                  <a:lnTo>
                    <a:pt x="940835" y="575866"/>
                  </a:lnTo>
                  <a:lnTo>
                    <a:pt x="943217" y="570706"/>
                  </a:lnTo>
                  <a:lnTo>
                    <a:pt x="945600" y="565150"/>
                  </a:lnTo>
                  <a:lnTo>
                    <a:pt x="947585" y="559594"/>
                  </a:lnTo>
                  <a:lnTo>
                    <a:pt x="949173" y="553641"/>
                  </a:lnTo>
                  <a:lnTo>
                    <a:pt x="950364" y="547291"/>
                  </a:lnTo>
                  <a:lnTo>
                    <a:pt x="950761" y="539750"/>
                  </a:lnTo>
                  <a:lnTo>
                    <a:pt x="950364" y="532606"/>
                  </a:lnTo>
                  <a:lnTo>
                    <a:pt x="949173" y="524669"/>
                  </a:lnTo>
                  <a:lnTo>
                    <a:pt x="944409" y="500856"/>
                  </a:lnTo>
                  <a:lnTo>
                    <a:pt x="940438" y="477441"/>
                  </a:lnTo>
                  <a:lnTo>
                    <a:pt x="937262" y="454422"/>
                  </a:lnTo>
                  <a:lnTo>
                    <a:pt x="934880" y="432197"/>
                  </a:lnTo>
                  <a:lnTo>
                    <a:pt x="933291" y="410766"/>
                  </a:lnTo>
                  <a:lnTo>
                    <a:pt x="932100" y="389334"/>
                  </a:lnTo>
                  <a:lnTo>
                    <a:pt x="931703" y="368300"/>
                  </a:lnTo>
                  <a:lnTo>
                    <a:pt x="932100" y="348059"/>
                  </a:lnTo>
                  <a:lnTo>
                    <a:pt x="932894" y="328613"/>
                  </a:lnTo>
                  <a:lnTo>
                    <a:pt x="934483" y="309563"/>
                  </a:lnTo>
                  <a:lnTo>
                    <a:pt x="936468" y="290909"/>
                  </a:lnTo>
                  <a:lnTo>
                    <a:pt x="939247" y="273447"/>
                  </a:lnTo>
                  <a:lnTo>
                    <a:pt x="942423" y="255984"/>
                  </a:lnTo>
                  <a:lnTo>
                    <a:pt x="946394" y="239713"/>
                  </a:lnTo>
                  <a:lnTo>
                    <a:pt x="950761" y="223441"/>
                  </a:lnTo>
                  <a:lnTo>
                    <a:pt x="956320" y="207566"/>
                  </a:lnTo>
                  <a:lnTo>
                    <a:pt x="961482" y="193278"/>
                  </a:lnTo>
                  <a:lnTo>
                    <a:pt x="967437" y="178991"/>
                  </a:lnTo>
                  <a:lnTo>
                    <a:pt x="973790" y="165497"/>
                  </a:lnTo>
                  <a:lnTo>
                    <a:pt x="980937" y="152400"/>
                  </a:lnTo>
                  <a:lnTo>
                    <a:pt x="988481" y="140494"/>
                  </a:lnTo>
                  <a:lnTo>
                    <a:pt x="996421" y="129381"/>
                  </a:lnTo>
                  <a:lnTo>
                    <a:pt x="1004362" y="118269"/>
                  </a:lnTo>
                  <a:lnTo>
                    <a:pt x="1013494" y="108347"/>
                  </a:lnTo>
                  <a:lnTo>
                    <a:pt x="1022229" y="99219"/>
                  </a:lnTo>
                  <a:lnTo>
                    <a:pt x="1031758" y="90091"/>
                  </a:lnTo>
                  <a:lnTo>
                    <a:pt x="1041685" y="82550"/>
                  </a:lnTo>
                  <a:lnTo>
                    <a:pt x="1051611" y="75406"/>
                  </a:lnTo>
                  <a:lnTo>
                    <a:pt x="1061934" y="68659"/>
                  </a:lnTo>
                  <a:lnTo>
                    <a:pt x="1073051" y="63103"/>
                  </a:lnTo>
                  <a:lnTo>
                    <a:pt x="1084168" y="58341"/>
                  </a:lnTo>
                  <a:lnTo>
                    <a:pt x="1095683" y="53975"/>
                  </a:lnTo>
                  <a:lnTo>
                    <a:pt x="1112358" y="47228"/>
                  </a:lnTo>
                  <a:lnTo>
                    <a:pt x="1131019" y="40084"/>
                  </a:lnTo>
                  <a:lnTo>
                    <a:pt x="1150872" y="32544"/>
                  </a:lnTo>
                  <a:lnTo>
                    <a:pt x="1171915" y="25400"/>
                  </a:lnTo>
                  <a:lnTo>
                    <a:pt x="1194547" y="18653"/>
                  </a:lnTo>
                  <a:lnTo>
                    <a:pt x="1206458" y="15875"/>
                  </a:lnTo>
                  <a:lnTo>
                    <a:pt x="1218369" y="12303"/>
                  </a:lnTo>
                  <a:lnTo>
                    <a:pt x="1230281" y="9525"/>
                  </a:lnTo>
                  <a:lnTo>
                    <a:pt x="1242986" y="7144"/>
                  </a:lnTo>
                  <a:lnTo>
                    <a:pt x="1255294" y="5159"/>
                  </a:lnTo>
                  <a:lnTo>
                    <a:pt x="1268397" y="3175"/>
                  </a:lnTo>
                  <a:lnTo>
                    <a:pt x="1281102" y="1588"/>
                  </a:lnTo>
                  <a:lnTo>
                    <a:pt x="1294602" y="794"/>
                  </a:lnTo>
                  <a:lnTo>
                    <a:pt x="1307704" y="0"/>
                  </a:lnTo>
                  <a:close/>
                </a:path>
              </a:pathLst>
            </a:custGeom>
            <a:solidFill>
              <a:srgbClr val="865B3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0" name="MH_SubTitle_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777825" y="1778273"/>
            <a:ext cx="2171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发现问题</a:t>
            </a:r>
            <a:endParaRPr lang="zh-HK" altLang="en-US" sz="2000" b="1" dirty="0">
              <a:solidFill>
                <a:srgbClr val="F29A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355600" y="163830"/>
            <a:ext cx="42906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园本教研活动的基本</a:t>
            </a:r>
            <a:r>
              <a:rPr lang="zh-CN" sz="28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</a:t>
            </a:r>
            <a:endParaRPr lang="zh-CN" sz="28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541780" y="2550160"/>
            <a:ext cx="276161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通过巡班、半日跟踪、听课、保教质量评估、考核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与教师交流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与优秀的理念、优秀的园所进行对比；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通过向领导、同事、家长等征询意见。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919855" y="126365"/>
            <a:ext cx="416369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操作要点：</a:t>
            </a: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找准问题是关键</a:t>
            </a:r>
            <a:endParaRPr lang="zh-CN" alt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890" y="1099185"/>
            <a:ext cx="1115631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一、提前预设问题。（能够引起教师新旧经验冲突的、教师认识模糊和不明确的、对教师有挑战性的问题）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二、整合教师生成的问题。（教师提出自己关注的问题或困惑</a:t>
            </a:r>
            <a:r>
              <a:rPr lang="en-US" altLang="zh-CN"/>
              <a:t>——</a:t>
            </a:r>
            <a:r>
              <a:rPr lang="zh-CN" altLang="en-US"/>
              <a:t>整理、归类</a:t>
            </a:r>
            <a:r>
              <a:rPr lang="en-US" altLang="zh-CN"/>
              <a:t>——</a:t>
            </a:r>
            <a:r>
              <a:rPr lang="zh-CN" altLang="en-US"/>
              <a:t>发现表面问题后隐藏的关键问题</a:t>
            </a:r>
            <a:r>
              <a:rPr lang="en-US" altLang="zh-CN"/>
              <a:t>——</a:t>
            </a:r>
            <a:r>
              <a:rPr lang="zh-CN" altLang="en-US"/>
              <a:t>聚焦某一个或某一类具体问题进一步深入或拓展。）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三、</a:t>
            </a:r>
            <a:r>
              <a:rPr lang="en-US" altLang="zh-CN"/>
              <a:t>“</a:t>
            </a:r>
            <a:r>
              <a:rPr lang="zh-CN" altLang="en-US"/>
              <a:t>直击</a:t>
            </a:r>
            <a:r>
              <a:rPr lang="en-US" altLang="zh-CN"/>
              <a:t>”</a:t>
            </a:r>
            <a:r>
              <a:rPr lang="zh-CN" altLang="en-US"/>
              <a:t>关键问题。（影响教育质量和幼儿发展的关键因素）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100" name="图片 99" descr="C:\Users\HUAWEI\Desktop\5.jpg5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3716020" y="2971800"/>
            <a:ext cx="569722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5270" y="5128260"/>
            <a:ext cx="2453005" cy="1751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05815" y="1029970"/>
            <a:ext cx="10702290" cy="4570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200"/>
              <a:t>1.</a:t>
            </a:r>
            <a:r>
              <a:rPr lang="zh-CN" altLang="en-US" sz="3200"/>
              <a:t>重视学习资源的提供。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en-US" altLang="zh-CN" sz="3200"/>
              <a:t>2.</a:t>
            </a:r>
            <a:r>
              <a:rPr lang="zh-CN" altLang="en-US" sz="3200"/>
              <a:t>重视自我反思和团队反思，营造和谐的研讨氛围。（教师个人反思：发现问题</a:t>
            </a:r>
            <a:r>
              <a:rPr lang="en-US" altLang="zh-CN" sz="3200"/>
              <a:t>——</a:t>
            </a:r>
            <a:r>
              <a:rPr lang="zh-CN" altLang="en-US" sz="3200"/>
              <a:t>教师群体反思：同伴互助分析问题</a:t>
            </a:r>
            <a:r>
              <a:rPr lang="en-US" altLang="zh-CN" sz="3200"/>
              <a:t>——</a:t>
            </a:r>
            <a:r>
              <a:rPr lang="zh-CN" altLang="en-US" sz="3200"/>
              <a:t>专业引领反思：提升和解决问题）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en-US" altLang="zh-CN" sz="3200"/>
              <a:t>3.</a:t>
            </a:r>
            <a:r>
              <a:rPr lang="zh-CN" altLang="en-US" sz="3200"/>
              <a:t>重视发挥团队合作优势。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en-US" altLang="zh-CN" sz="3200"/>
              <a:t>4.</a:t>
            </a:r>
            <a:r>
              <a:rPr lang="zh-CN" altLang="en-US" sz="3200"/>
              <a:t>注重总结与归纳提炼。</a:t>
            </a:r>
            <a:endParaRPr lang="zh-CN" altLang="en-US" sz="3200"/>
          </a:p>
          <a:p>
            <a:pPr>
              <a:lnSpc>
                <a:spcPct val="130000"/>
              </a:lnSpc>
            </a:pPr>
            <a:r>
              <a:rPr lang="en-US" altLang="zh-CN" sz="3200"/>
              <a:t>5.</a:t>
            </a:r>
            <a:r>
              <a:rPr lang="zh-CN" altLang="en-US" sz="3200"/>
              <a:t>注重回归实践的运用。</a:t>
            </a:r>
            <a:endParaRPr lang="zh-CN" altLang="en-US" sz="3200"/>
          </a:p>
        </p:txBody>
      </p:sp>
      <p:sp>
        <p:nvSpPr>
          <p:cNvPr id="4" name="矩形 3"/>
          <p:cNvSpPr/>
          <p:nvPr/>
        </p:nvSpPr>
        <p:spPr>
          <a:xfrm>
            <a:off x="3555365" y="154940"/>
            <a:ext cx="581215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操作要点：把控过程重引领</a:t>
            </a:r>
            <a:endParaRPr lang="zh-CN" alt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58855" y="41910"/>
            <a:ext cx="1033145" cy="988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4109085"/>
            <a:ext cx="3044190" cy="27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5270" y="5354320"/>
            <a:ext cx="2135505" cy="15252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59345" y="3657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6555" y="231140"/>
            <a:ext cx="4361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教研活动方案设计模板：</a:t>
            </a:r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32765" y="977265"/>
          <a:ext cx="11396980" cy="4806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570"/>
                <a:gridCol w="9630410"/>
              </a:tblGrid>
              <a:tr h="3771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研究主题：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如何引领教师从幼儿的行为中解读幼儿的需要</a:t>
                      </a:r>
                      <a:endParaRPr lang="zh-CN" altLang="en-US"/>
                    </a:p>
                  </a:txBody>
                  <a:tcPr/>
                </a:tc>
              </a:tr>
              <a:tr h="5327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问题来源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在课例大班教师的小组剪纸活动</a:t>
                      </a:r>
                      <a:r>
                        <a:rPr lang="en-US" altLang="zh-CN"/>
                        <a:t>——</a:t>
                      </a:r>
                      <a:r>
                        <a:rPr lang="zh-CN" altLang="en-US"/>
                        <a:t>剪老虎中发现老师身上存在的问题：</a:t>
                      </a:r>
                      <a:r>
                        <a:rPr lang="en-US" altLang="zh-CN"/>
                        <a:t>1.</a:t>
                      </a:r>
                      <a:r>
                        <a:rPr lang="zh-CN" altLang="en-US"/>
                        <a:t>注重幼儿技能的发展而忽视幼儿学习的过程；</a:t>
                      </a:r>
                      <a:r>
                        <a:rPr lang="en-US" altLang="zh-CN"/>
                        <a:t>2.</a:t>
                      </a:r>
                      <a:r>
                        <a:rPr lang="zh-CN" altLang="en-US"/>
                        <a:t>注重最后作品的呈现，而忽略满足幼儿的发展需要。</a:t>
                      </a:r>
                      <a:endParaRPr lang="zh-CN" altLang="en-US"/>
                    </a:p>
                  </a:txBody>
                  <a:tcPr/>
                </a:tc>
              </a:tr>
              <a:tr h="8572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活动前的思考及准备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教师理念与行为上有所偏差，究其原因：</a:t>
                      </a:r>
                      <a:r>
                        <a:rPr lang="en-US" altLang="zh-CN"/>
                        <a:t>1.</a:t>
                      </a:r>
                      <a:r>
                        <a:rPr lang="zh-CN" altLang="en-US"/>
                        <a:t>教师主观意识强，没有真正站在幼儿需要的角度考虑问题；对幼儿的发展需要、发展水平了解不够，只凭经验，造成提供的材料过简或过难；对活动的教育价值取向分析不够，忽略了让幼儿终生受益的教育理念。</a:t>
                      </a:r>
                      <a:endParaRPr lang="zh-CN" altLang="en-US"/>
                    </a:p>
                  </a:txBody>
                  <a:tcPr/>
                </a:tc>
              </a:tr>
              <a:tr h="3879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活动目的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引领教师关注幼儿学习的过程，帮助教师学会透过幼儿的行为分析幼儿的需要是关键，再进一步引导教师发现教学过程中的问题，使教师正确处理好教与学的关系。</a:t>
                      </a:r>
                      <a:endParaRPr lang="zh-CN" altLang="en-US"/>
                    </a:p>
                  </a:txBody>
                  <a:tcPr/>
                </a:tc>
              </a:tr>
              <a:tr h="3892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活动形式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跟进式提问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主要过程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问题一：活动中幼儿的行为是怎样的？他们的需要是什么？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问题二：面对孩子的种种需要，你有什么新思考？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问题三：录像中老师是如何做的，她满足幼儿的需要了吗？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自我反思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这次提问所引发的质疑，使教师逐步学会了透视孩子的行为分析其发展需要，认识到在教学过重幼儿是学习的主体。</a:t>
                      </a:r>
                      <a:endParaRPr lang="en-US" altLang="zh-CN"/>
                    </a:p>
                  </a:txBody>
                  <a:tcPr/>
                </a:tc>
              </a:tr>
              <a:tr h="660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教研支持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策略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园本教研、园本培训、案头管理三位一体。</a:t>
                      </a:r>
                      <a:endParaRPr lang="zh-CN" altLang="en-US"/>
                    </a:p>
                  </a:txBody>
                  <a:tcPr/>
                </a:tc>
              </a:tr>
              <a:tr h="6597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教研的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有效性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作为管理者，要学会观察教师，从教师的行为中解读出问题所在，还要找出教师真实问题的根源，尽量引发教师思想上的碰撞，使教师真正处于教研活动的主体地位，让教研活动真正成为教师成长的有效平台。</a:t>
                      </a:r>
                      <a:endParaRPr lang="zh-CN" altLang="en-US" sz="18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4399280" y="0"/>
            <a:ext cx="339344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园本教研的组织</a:t>
            </a:r>
            <a:endParaRPr lang="zh-CN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5815" y="1029970"/>
            <a:ext cx="10702290" cy="47796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尝试不同的教研形式</a:t>
            </a:r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40000"/>
              </a:lnSpc>
            </a:pPr>
            <a:r>
              <a:rPr lang="en-US" altLang="zh-CN" sz="2400"/>
              <a:t>1.</a:t>
            </a:r>
            <a:r>
              <a:rPr lang="zh-CN" sz="2400"/>
              <a:t>激趣式：轮流主持、</a:t>
            </a:r>
            <a:r>
              <a:rPr lang="zh-CN" sz="2400">
                <a:sym typeface="+mn-ea"/>
              </a:rPr>
              <a:t>游戏环节</a:t>
            </a:r>
            <a:r>
              <a:rPr lang="zh-CN" sz="2400"/>
              <a:t>。。。。。。</a:t>
            </a:r>
            <a:endParaRPr lang="zh-CN" sz="2400"/>
          </a:p>
          <a:p>
            <a:pPr>
              <a:lnSpc>
                <a:spcPct val="140000"/>
              </a:lnSpc>
            </a:pPr>
            <a:r>
              <a:rPr lang="en-US" altLang="zh-CN" sz="2400"/>
              <a:t>2.</a:t>
            </a:r>
            <a:r>
              <a:rPr lang="zh-CN" altLang="en-US" sz="2400"/>
              <a:t>浸入式：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3.</a:t>
            </a:r>
            <a:r>
              <a:rPr lang="zh-CN" altLang="en-US" sz="2400"/>
              <a:t>案例研究式：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4.</a:t>
            </a:r>
            <a:r>
              <a:rPr lang="zh-CN" altLang="en-US" sz="2400"/>
              <a:t>问题推进式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5.</a:t>
            </a:r>
            <a:r>
              <a:rPr lang="zh-CN" altLang="en-US" sz="2400"/>
              <a:t>辩论赛式（案例：幼儿学习歌曲，是</a:t>
            </a:r>
            <a:r>
              <a:rPr lang="en-US" altLang="zh-CN" sz="2400"/>
              <a:t>“</a:t>
            </a:r>
            <a:r>
              <a:rPr lang="zh-CN" altLang="en-US" sz="2400"/>
              <a:t>教会</a:t>
            </a:r>
            <a:r>
              <a:rPr lang="en-US" altLang="zh-CN" sz="2400"/>
              <a:t>”</a:t>
            </a:r>
            <a:r>
              <a:rPr lang="zh-CN" altLang="en-US" sz="2400"/>
              <a:t>的还是</a:t>
            </a:r>
            <a:r>
              <a:rPr lang="en-US" altLang="zh-CN" sz="2400"/>
              <a:t>“</a:t>
            </a:r>
            <a:r>
              <a:rPr lang="zh-CN" altLang="en-US" sz="2400"/>
              <a:t>听会</a:t>
            </a:r>
            <a:r>
              <a:rPr lang="en-US" altLang="zh-CN" sz="2400"/>
              <a:t>”</a:t>
            </a:r>
            <a:r>
              <a:rPr lang="zh-CN" altLang="en-US" sz="2400"/>
              <a:t>的？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6.</a:t>
            </a:r>
            <a:r>
              <a:rPr lang="zh-CN" altLang="en-US" sz="2400"/>
              <a:t>体验式教研（案例：有趣的纸桥）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7.</a:t>
            </a:r>
            <a:r>
              <a:rPr lang="zh-CN" altLang="en-US" sz="2400"/>
              <a:t>一课多研、同课异构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......</a:t>
            </a:r>
            <a:endParaRPr lang="en-US" altLang="zh-CN" sz="2400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933430" y="41910"/>
            <a:ext cx="1258570" cy="113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499745" y="41910"/>
            <a:ext cx="3914140" cy="84264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园本教研的组织</a:t>
            </a:r>
            <a:endParaRPr lang="zh-CN" alt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5815" y="1029970"/>
            <a:ext cx="10702290" cy="4482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主持教研活动的方法</a:t>
            </a:r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en-US" altLang="zh-CN" sz="2400"/>
              <a:t>1.</a:t>
            </a:r>
            <a:r>
              <a:rPr lang="zh-CN" sz="2400"/>
              <a:t>围绕主题，引导教师进行讨论</a:t>
            </a:r>
            <a:endParaRPr lang="zh-CN" sz="2400"/>
          </a:p>
          <a:p>
            <a:pPr>
              <a:lnSpc>
                <a:spcPct val="130000"/>
              </a:lnSpc>
            </a:pPr>
            <a:r>
              <a:rPr lang="en-US" altLang="zh-CN" sz="2400"/>
              <a:t>2.</a:t>
            </a:r>
            <a:r>
              <a:rPr lang="zh-CN" altLang="en-US" sz="2400"/>
              <a:t>发挥团队作用，促进多种形式的交流互动</a:t>
            </a:r>
            <a:endParaRPr lang="zh-CN" altLang="en-US" sz="2400"/>
          </a:p>
          <a:p>
            <a:pPr>
              <a:lnSpc>
                <a:spcPct val="130000"/>
              </a:lnSpc>
            </a:pPr>
            <a:r>
              <a:rPr lang="zh-CN" altLang="en-US" sz="2400"/>
              <a:t>（</a:t>
            </a:r>
            <a:r>
              <a:rPr lang="en-US" altLang="zh-CN" sz="2400"/>
              <a:t>1</a:t>
            </a:r>
            <a:r>
              <a:rPr lang="zh-CN" altLang="en-US" sz="2400"/>
              <a:t>）简单问题大家谈</a:t>
            </a:r>
            <a:endParaRPr lang="zh-CN" altLang="en-US" sz="2400"/>
          </a:p>
          <a:p>
            <a:pPr>
              <a:lnSpc>
                <a:spcPct val="130000"/>
              </a:lnSpc>
            </a:pPr>
            <a:r>
              <a:rPr lang="zh-CN" altLang="en-US" sz="2400"/>
              <a:t>（</a:t>
            </a:r>
            <a:r>
              <a:rPr lang="en-US" altLang="zh-CN" sz="2400"/>
              <a:t>2</a:t>
            </a:r>
            <a:r>
              <a:rPr lang="zh-CN" altLang="en-US" sz="2400"/>
              <a:t>）层层深入分解谈</a:t>
            </a:r>
            <a:endParaRPr lang="zh-CN" altLang="en-US" sz="2400"/>
          </a:p>
          <a:p>
            <a:pPr>
              <a:lnSpc>
                <a:spcPct val="130000"/>
              </a:lnSpc>
            </a:pPr>
            <a:r>
              <a:rPr lang="zh-CN" altLang="en-US" sz="2400"/>
              <a:t>（</a:t>
            </a:r>
            <a:r>
              <a:rPr lang="en-US" altLang="zh-CN" sz="2400"/>
              <a:t>3</a:t>
            </a:r>
            <a:r>
              <a:rPr lang="zh-CN" altLang="en-US" sz="2400"/>
              <a:t>）提升问题延伸谈</a:t>
            </a:r>
            <a:endParaRPr lang="zh-CN" altLang="en-US" sz="2400"/>
          </a:p>
          <a:p>
            <a:pPr>
              <a:lnSpc>
                <a:spcPct val="130000"/>
              </a:lnSpc>
            </a:pPr>
            <a:r>
              <a:rPr lang="en-US" altLang="zh-CN" sz="2400"/>
              <a:t>3.</a:t>
            </a:r>
            <a:r>
              <a:rPr lang="zh-CN" altLang="en-US" sz="2400"/>
              <a:t>适时调控教研节奏</a:t>
            </a:r>
            <a:endParaRPr lang="zh-CN" altLang="en-US" sz="2400"/>
          </a:p>
          <a:p>
            <a:pPr>
              <a:lnSpc>
                <a:spcPct val="130000"/>
              </a:lnSpc>
            </a:pPr>
            <a:r>
              <a:rPr lang="en-US" altLang="zh-CN" sz="2400"/>
              <a:t>4.</a:t>
            </a:r>
            <a:r>
              <a:rPr lang="zh-CN" altLang="en-US" sz="2400"/>
              <a:t>重视问题的引领效果</a:t>
            </a:r>
            <a:endParaRPr lang="zh-CN" altLang="en-US" sz="2400"/>
          </a:p>
          <a:p>
            <a:pPr>
              <a:lnSpc>
                <a:spcPct val="130000"/>
              </a:lnSpc>
            </a:pPr>
            <a:endParaRPr lang="zh-CN" altLang="en-US" sz="2400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990580" y="41910"/>
            <a:ext cx="1201420" cy="10464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7" name="Group 9"/>
          <p:cNvGrpSpPr/>
          <p:nvPr/>
        </p:nvGrpSpPr>
        <p:grpSpPr bwMode="auto">
          <a:xfrm>
            <a:off x="2416175" y="41275"/>
            <a:ext cx="8087360" cy="5226685"/>
            <a:chOff x="1657" y="716"/>
            <a:chExt cx="3527" cy="3172"/>
          </a:xfrm>
        </p:grpSpPr>
        <p:grpSp>
          <p:nvGrpSpPr>
            <p:cNvPr id="48138" name="Group 10"/>
            <p:cNvGrpSpPr/>
            <p:nvPr/>
          </p:nvGrpSpPr>
          <p:grpSpPr bwMode="auto">
            <a:xfrm>
              <a:off x="2017" y="1008"/>
              <a:ext cx="2777" cy="2784"/>
              <a:chOff x="2200" y="1298"/>
              <a:chExt cx="1230" cy="1232"/>
            </a:xfrm>
          </p:grpSpPr>
          <p:sp>
            <p:nvSpPr>
              <p:cNvPr id="48139" name="Oval 11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gray">
              <a:xfrm>
                <a:off x="2200" y="1298"/>
                <a:ext cx="1230" cy="12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0" name="Oval 12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2215" y="1305"/>
                <a:ext cx="1201" cy="120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1" name="Oval 13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2227" y="1316"/>
                <a:ext cx="1143" cy="112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  <p:sp>
            <p:nvSpPr>
              <p:cNvPr id="48142" name="Oval 14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gray">
              <a:xfrm>
                <a:off x="2294" y="1348"/>
                <a:ext cx="1017" cy="91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p>
                <a:endParaRPr lang="zh-CN" altLang="en-US"/>
              </a:p>
            </p:txBody>
          </p:sp>
        </p:grpSp>
        <p:grpSp>
          <p:nvGrpSpPr>
            <p:cNvPr id="48143" name="Group 15"/>
            <p:cNvGrpSpPr/>
            <p:nvPr/>
          </p:nvGrpSpPr>
          <p:grpSpPr bwMode="auto">
            <a:xfrm>
              <a:off x="1657" y="716"/>
              <a:ext cx="3527" cy="3172"/>
              <a:chOff x="1225" y="694"/>
              <a:chExt cx="3527" cy="3172"/>
            </a:xfrm>
          </p:grpSpPr>
          <p:grpSp>
            <p:nvGrpSpPr>
              <p:cNvPr id="48144" name="Group 16"/>
              <p:cNvGrpSpPr/>
              <p:nvPr/>
            </p:nvGrpSpPr>
            <p:grpSpPr bwMode="auto">
              <a:xfrm>
                <a:off x="3817" y="1702"/>
                <a:ext cx="935" cy="938"/>
                <a:chOff x="590" y="1015"/>
                <a:chExt cx="696" cy="698"/>
              </a:xfrm>
            </p:grpSpPr>
            <p:sp>
              <p:nvSpPr>
                <p:cNvPr id="48145" name="Oval 17"/>
                <p:cNvSpPr>
                  <a:spLocks noChangeArrowheads="1"/>
                </p:cNvSpPr>
                <p:nvPr>
                  <p:custDataLst>
                    <p:tags r:id="rId5"/>
                  </p:custDataLst>
                </p:nvPr>
              </p:nvSpPr>
              <p:spPr bwMode="gray">
                <a:xfrm>
                  <a:off x="590" y="1015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46275"/>
                        <a:invGamma/>
                      </a:srgbClr>
                    </a:gs>
                    <a:gs pos="100000">
                      <a:srgbClr val="CCFF6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6" name="Oval 18"/>
                <p:cNvSpPr>
                  <a:spLocks noChangeArrowheads="1"/>
                </p:cNvSpPr>
                <p:nvPr>
                  <p:custDataLst>
                    <p:tags r:id="rId6"/>
                  </p:custDataLst>
                </p:nvPr>
              </p:nvSpPr>
              <p:spPr bwMode="gray">
                <a:xfrm>
                  <a:off x="598" y="1024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alpha val="0"/>
                      </a:srgbClr>
                    </a:gs>
                    <a:gs pos="100000">
                      <a:srgbClr val="CCFF66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7" name="Oval 19"/>
                <p:cNvSpPr>
                  <a:spLocks noChangeArrowheads="1"/>
                </p:cNvSpPr>
                <p:nvPr>
                  <p:custDataLst>
                    <p:tags r:id="rId7"/>
                  </p:custDataLst>
                </p:nvPr>
              </p:nvSpPr>
              <p:spPr bwMode="gray">
                <a:xfrm>
                  <a:off x="615" y="1046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79216"/>
                        <a:invGamma/>
                      </a:srgbClr>
                    </a:gs>
                    <a:gs pos="100000">
                      <a:srgbClr val="CCFF66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48" name="Oval 20"/>
                <p:cNvSpPr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gray">
                <a:xfrm>
                  <a:off x="651" y="1026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tint val="0"/>
                        <a:invGamma/>
                      </a:srgbClr>
                    </a:gs>
                    <a:gs pos="100000">
                      <a:srgbClr val="CCFF66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49" name="Group 21"/>
              <p:cNvGrpSpPr/>
              <p:nvPr/>
            </p:nvGrpSpPr>
            <p:grpSpPr bwMode="auto">
              <a:xfrm>
                <a:off x="1657" y="2928"/>
                <a:ext cx="935" cy="938"/>
                <a:chOff x="54" y="2591"/>
                <a:chExt cx="696" cy="698"/>
              </a:xfrm>
            </p:grpSpPr>
            <p:sp>
              <p:nvSpPr>
                <p:cNvPr id="48150" name="Oval 22"/>
                <p:cNvSpPr>
                  <a:spLocks noChangeArrowheads="1"/>
                </p:cNvSpPr>
                <p:nvPr>
                  <p:custDataLst>
                    <p:tags r:id="rId9"/>
                  </p:custDataLst>
                </p:nvPr>
              </p:nvSpPr>
              <p:spPr bwMode="gray">
                <a:xfrm>
                  <a:off x="54" y="259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46275"/>
                        <a:invGamma/>
                      </a:srgbClr>
                    </a:gs>
                    <a:gs pos="100000">
                      <a:srgbClr val="FFCC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1" name="Oval 23"/>
                <p:cNvSpPr>
                  <a:spLocks noChangeArrowheads="1"/>
                </p:cNvSpPr>
                <p:nvPr>
                  <p:custDataLst>
                    <p:tags r:id="rId10"/>
                  </p:custDataLst>
                </p:nvPr>
              </p:nvSpPr>
              <p:spPr bwMode="gray">
                <a:xfrm>
                  <a:off x="63" y="260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alpha val="0"/>
                      </a:srgbClr>
                    </a:gs>
                    <a:gs pos="100000">
                      <a:srgbClr val="FFCC00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2" name="Oval 24"/>
                <p:cNvSpPr>
                  <a:spLocks noChangeArrowheads="1"/>
                </p:cNvSpPr>
                <p:nvPr>
                  <p:custDataLst>
                    <p:tags r:id="rId11"/>
                  </p:custDataLst>
                </p:nvPr>
              </p:nvSpPr>
              <p:spPr bwMode="gray">
                <a:xfrm>
                  <a:off x="79" y="262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79216"/>
                        <a:invGamma/>
                      </a:srgbClr>
                    </a:gs>
                    <a:gs pos="100000">
                      <a:srgbClr val="FFCC0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3" name="Oval 25"/>
                <p:cNvSpPr>
                  <a:spLocks noChangeArrowheads="1"/>
                </p:cNvSpPr>
                <p:nvPr>
                  <p:custDataLst>
                    <p:tags r:id="rId12"/>
                  </p:custDataLst>
                </p:nvPr>
              </p:nvSpPr>
              <p:spPr bwMode="gray">
                <a:xfrm>
                  <a:off x="115" y="2597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tint val="0"/>
                        <a:invGamma/>
                      </a:srgbClr>
                    </a:gs>
                    <a:gs pos="100000">
                      <a:srgbClr val="FFCC00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54" name="Group 26"/>
              <p:cNvGrpSpPr/>
              <p:nvPr/>
            </p:nvGrpSpPr>
            <p:grpSpPr bwMode="auto">
              <a:xfrm>
                <a:off x="3385" y="2928"/>
                <a:ext cx="935" cy="938"/>
                <a:chOff x="166" y="1752"/>
                <a:chExt cx="696" cy="698"/>
              </a:xfrm>
            </p:grpSpPr>
            <p:sp>
              <p:nvSpPr>
                <p:cNvPr id="48155" name="Oval 27"/>
                <p:cNvSpPr>
                  <a:spLocks noChangeArrowheads="1"/>
                </p:cNvSpPr>
                <p:nvPr>
                  <p:custDataLst>
                    <p:tags r:id="rId13"/>
                  </p:custDataLst>
                </p:nvPr>
              </p:nvSpPr>
              <p:spPr bwMode="gray">
                <a:xfrm>
                  <a:off x="166" y="1752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46275"/>
                        <a:invGamma/>
                      </a:srgbClr>
                    </a:gs>
                    <a:gs pos="100000">
                      <a:srgbClr val="0099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6" name="Oval 28"/>
                <p:cNvSpPr>
                  <a:spLocks noChangeArrowheads="1"/>
                </p:cNvSpPr>
                <p:nvPr>
                  <p:custDataLst>
                    <p:tags r:id="rId14"/>
                  </p:custDataLst>
                </p:nvPr>
              </p:nvSpPr>
              <p:spPr bwMode="gray">
                <a:xfrm>
                  <a:off x="174" y="1761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alpha val="0"/>
                      </a:srgbClr>
                    </a:gs>
                    <a:gs pos="100000">
                      <a:srgbClr val="0099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7" name="Oval 29"/>
                <p:cNvSpPr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gray">
                <a:xfrm>
                  <a:off x="191" y="1783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79216"/>
                        <a:invGamma/>
                      </a:srgbClr>
                    </a:gs>
                    <a:gs pos="100000">
                      <a:srgbClr val="0099FF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58" name="Oval 30"/>
                <p:cNvSpPr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gray">
                <a:xfrm>
                  <a:off x="227" y="1762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tint val="0"/>
                        <a:invGamma/>
                      </a:srgbClr>
                    </a:gs>
                    <a:gs pos="100000">
                      <a:srgbClr val="0099FF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59" name="Group 31"/>
              <p:cNvGrpSpPr/>
              <p:nvPr/>
            </p:nvGrpSpPr>
            <p:grpSpPr bwMode="auto">
              <a:xfrm>
                <a:off x="2496" y="694"/>
                <a:ext cx="935" cy="938"/>
                <a:chOff x="823" y="740"/>
                <a:chExt cx="696" cy="698"/>
              </a:xfrm>
            </p:grpSpPr>
            <p:sp>
              <p:nvSpPr>
                <p:cNvPr id="48160" name="Oval 32"/>
                <p:cNvSpPr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gray">
                <a:xfrm>
                  <a:off x="823" y="740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100000">
                      <a:srgbClr val="FF33CC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1" name="Oval 33"/>
                <p:cNvSpPr>
                  <a:spLocks noChangeArrowheads="1"/>
                </p:cNvSpPr>
                <p:nvPr>
                  <p:custDataLst>
                    <p:tags r:id="rId18"/>
                  </p:custDataLst>
                </p:nvPr>
              </p:nvSpPr>
              <p:spPr bwMode="gray">
                <a:xfrm>
                  <a:off x="831" y="749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alpha val="0"/>
                      </a:srgbClr>
                    </a:gs>
                    <a:gs pos="100000">
                      <a:srgbClr val="FF33CC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2" name="Oval 34"/>
                <p:cNvSpPr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gray">
                <a:xfrm>
                  <a:off x="848" y="770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79216"/>
                        <a:invGamma/>
                      </a:srgbClr>
                    </a:gs>
                    <a:gs pos="100000">
                      <a:srgbClr val="FF33CC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3" name="Oval 35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gray">
                <a:xfrm>
                  <a:off x="884" y="754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tint val="0"/>
                        <a:invGamma/>
                      </a:srgbClr>
                    </a:gs>
                    <a:gs pos="100000">
                      <a:srgbClr val="FF33CC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  <p:grpSp>
            <p:nvGrpSpPr>
              <p:cNvPr id="48164" name="Group 36"/>
              <p:cNvGrpSpPr/>
              <p:nvPr/>
            </p:nvGrpSpPr>
            <p:grpSpPr bwMode="auto">
              <a:xfrm>
                <a:off x="1225" y="1702"/>
                <a:ext cx="935" cy="938"/>
                <a:chOff x="869" y="971"/>
                <a:chExt cx="696" cy="698"/>
              </a:xfrm>
            </p:grpSpPr>
            <p:sp>
              <p:nvSpPr>
                <p:cNvPr id="48165" name="Oval 37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gray">
                <a:xfrm>
                  <a:off x="869" y="97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100000">
                      <a:srgbClr val="6666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6" name="Oval 38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gray">
                <a:xfrm>
                  <a:off x="878" y="98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alpha val="0"/>
                      </a:srgbClr>
                    </a:gs>
                    <a:gs pos="100000">
                      <a:srgbClr val="6666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7" name="Oval 3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gray">
                <a:xfrm>
                  <a:off x="894" y="100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79216"/>
                        <a:invGamma/>
                      </a:srgbClr>
                    </a:gs>
                    <a:gs pos="100000">
                      <a:srgbClr val="6666FF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  <p:sp>
              <p:nvSpPr>
                <p:cNvPr id="48168" name="Oval 4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gray">
                <a:xfrm>
                  <a:off x="930" y="981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tint val="0"/>
                        <a:invGamma/>
                      </a:srgbClr>
                    </a:gs>
                    <a:gs pos="100000">
                      <a:srgbClr val="6666FF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p>
                  <a:endParaRPr lang="zh-CN" altLang="en-US"/>
                </a:p>
              </p:txBody>
            </p:sp>
          </p:grpSp>
        </p:grpSp>
        <p:pic>
          <p:nvPicPr>
            <p:cNvPr id="48169" name="Picture 41" descr="71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5" y="1218"/>
              <a:ext cx="2049" cy="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文本框 3"/>
          <p:cNvSpPr txBox="1"/>
          <p:nvPr/>
        </p:nvSpPr>
        <p:spPr>
          <a:xfrm>
            <a:off x="5939155" y="1741805"/>
            <a:ext cx="940435" cy="746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 04</a:t>
            </a:r>
            <a:endParaRPr lang="en-US" altLang="zh-CN" sz="40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16220" y="2714625"/>
            <a:ext cx="2158365" cy="975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园本研修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实践案例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980420" y="41910"/>
            <a:ext cx="121158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1143" y="3350270"/>
            <a:ext cx="6676980" cy="4715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矩形 23"/>
          <p:cNvSpPr/>
          <p:nvPr/>
        </p:nvSpPr>
        <p:spPr>
          <a:xfrm>
            <a:off x="3078231" y="193702"/>
            <a:ext cx="65836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教研案例：聚焦班级数学区材料投放的园本教研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3120" y="1070610"/>
            <a:ext cx="10562590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问题的生发：</a:t>
            </a:r>
            <a:endParaRPr lang="zh-CN" altLang="en-US" sz="2800"/>
          </a:p>
          <a:p>
            <a:endParaRPr lang="zh-CN" altLang="en-US"/>
          </a:p>
          <a:p>
            <a:r>
              <a:rPr lang="zh-CN" altLang="en-US"/>
              <a:t>在观察幼儿区域游戏时，我们发现数学区的问题比较严重，幼儿整体的操作水平浅层化，摆弄材料的多，持续操作的少，幼儿极少在操作材料过程中进行表征与记录。通过访谈教师发现，教师对数学领域核心经验认识比较浅层，在投放数学区材料时比较随意，而且没有意识到幼儿操作材料时的问题。为了系统解决以上问题，我们希望通过系列园本教研，不仅赋予教师投放材料的技巧与策略，更重要是培养教师发现问题的意识与解决问题的主动性，帮助教师形成儿童视角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86155" y="3552825"/>
            <a:ext cx="1018921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/>
              <a:t>教研目的：</a:t>
            </a:r>
            <a:endParaRPr lang="zh-CN" altLang="en-US" sz="2800"/>
          </a:p>
          <a:p>
            <a:endParaRPr lang="zh-CN" altLang="en-US"/>
          </a:p>
          <a:p>
            <a:r>
              <a:rPr lang="zh-CN" altLang="en-US"/>
              <a:t>1.教师掌握数学领域核心经验，学会参考数学核心经验投放数学区材料；</a:t>
            </a:r>
            <a:endParaRPr lang="zh-CN" altLang="en-US"/>
          </a:p>
          <a:p>
            <a:r>
              <a:rPr lang="zh-CN" altLang="en-US"/>
              <a:t>2.教师掌握设计数学材料记录单的能力，学会让幼儿在操作材料时用记录单记录；</a:t>
            </a:r>
            <a:endParaRPr lang="zh-CN" altLang="en-US"/>
          </a:p>
          <a:p>
            <a:r>
              <a:rPr lang="zh-CN" altLang="en-US"/>
              <a:t>3.教师学会观察幼儿操作数学材料，知道根据幼儿的操作实况调整数学材料。</a:t>
            </a:r>
            <a:endParaRPr lang="zh-CN" altLang="en-US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886440" y="41910"/>
            <a:ext cx="1305560" cy="1029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5270" y="5354320"/>
            <a:ext cx="2135505" cy="1525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078231" y="193702"/>
            <a:ext cx="65836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教研案例：聚焦班级数学区材料投放的园本教研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3220" y="1105535"/>
            <a:ext cx="8850630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第一阶段：教师理解数学核心经验，根据核心经验投放材料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思考：教研员进班查看数学区材料，发现数学区材料零散、缺少部件，材料投放处于较低水平。</a:t>
            </a:r>
            <a:endParaRPr lang="zh-CN" altLang="en-US"/>
          </a:p>
          <a:p>
            <a:r>
              <a:rPr lang="zh-CN" altLang="en-US">
                <a:sym typeface="+mn-ea"/>
              </a:rPr>
              <a:t>策略：</a:t>
            </a:r>
            <a:endParaRPr lang="zh-CN" altLang="en-US"/>
          </a:p>
          <a:p>
            <a:r>
              <a:rPr lang="zh-CN" altLang="en-US">
                <a:sym typeface="+mn-ea"/>
              </a:rPr>
              <a:t>1.幼儿园教研员梳理了小中大班幼儿数学发展核心经验表，将表格发给教师，每位教师自主阅读10分钟。</a:t>
            </a:r>
            <a:endParaRPr lang="zh-CN" altLang="en-US"/>
          </a:p>
          <a:p>
            <a:r>
              <a:rPr lang="zh-CN" altLang="en-US">
                <a:sym typeface="+mn-ea"/>
              </a:rPr>
              <a:t>2.教研员以“感知集合”数学核心经验为抓手，详细讲解数学核心经验与材料的对应关系。</a:t>
            </a:r>
            <a:endParaRPr lang="zh-CN" altLang="en-US"/>
          </a:p>
          <a:p>
            <a:r>
              <a:rPr lang="zh-CN" altLang="en-US">
                <a:sym typeface="+mn-ea"/>
              </a:rPr>
              <a:t>3.全体教师研讨目标与区域材料的关系</a:t>
            </a:r>
            <a:endParaRPr lang="zh-CN" altLang="en-US"/>
          </a:p>
          <a:p>
            <a:r>
              <a:rPr lang="zh-CN" altLang="en-US">
                <a:sym typeface="+mn-ea"/>
              </a:rPr>
              <a:t>教研员：</a:t>
            </a:r>
            <a:r>
              <a:rPr lang="zh-CN" altLang="en-US">
                <a:solidFill>
                  <a:srgbClr val="00B050"/>
                </a:solidFill>
                <a:sym typeface="+mn-ea"/>
              </a:rPr>
              <a:t>大家觉得这些目标都需要对应材料吗？</a:t>
            </a:r>
            <a:endParaRPr lang="zh-CN" altLang="en-US">
              <a:solidFill>
                <a:srgbClr val="00B050"/>
              </a:solidFill>
            </a:endParaRPr>
          </a:p>
          <a:p>
            <a:r>
              <a:rPr lang="zh-CN" altLang="en-US">
                <a:sym typeface="+mn-ea"/>
              </a:rPr>
              <a:t>教师1：不行，有些目标更适合在生活中渗透，比如“比较两组物体相等和不相等”，在男孩女孩排队时就可以渗透了。</a:t>
            </a:r>
            <a:endParaRPr lang="zh-CN" altLang="en-US"/>
          </a:p>
          <a:p>
            <a:r>
              <a:rPr lang="zh-CN" altLang="en-US">
                <a:sym typeface="+mn-ea"/>
              </a:rPr>
              <a:t>教师2：对，有些目标不适合用材料来体现，比如“量的差异”中的“高矮”，我们班设计了“身高版”就可以解决这个目标。</a:t>
            </a:r>
            <a:endParaRPr lang="zh-CN" altLang="en-US"/>
          </a:p>
          <a:p>
            <a:r>
              <a:rPr lang="zh-CN" altLang="en-US">
                <a:solidFill>
                  <a:srgbClr val="00B050"/>
                </a:solidFill>
                <a:sym typeface="+mn-ea"/>
              </a:rPr>
              <a:t>教研员：那怎么根据数学核心经验投放材料？</a:t>
            </a:r>
            <a:endParaRPr lang="zh-CN" altLang="en-US">
              <a:solidFill>
                <a:srgbClr val="00B050"/>
              </a:solidFill>
            </a:endParaRPr>
          </a:p>
          <a:p>
            <a:r>
              <a:rPr lang="zh-CN" altLang="en-US">
                <a:sym typeface="+mn-ea"/>
              </a:rPr>
              <a:t>教师3：我们拿着核心经验表，回到班上自己检核数学区材料，看看缺少哪些经验的材料，再判断是否适合通过投放数学区材料来实现。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392920" y="1690370"/>
            <a:ext cx="2559050" cy="3836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>
                <a:sym typeface="+mn-ea"/>
              </a:rPr>
              <a:t>结论：数学核心经验是投放数学材料的重要参考，可以让我们有意识系统的投放材料，在这个过程中思考哪些目标更适合区域中实现，哪些适合其他方式实现。</a:t>
            </a:r>
            <a:endParaRPr lang="zh-CN" altLang="en-US" sz="2400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08360" y="41910"/>
            <a:ext cx="1183640" cy="9245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078231" y="193702"/>
            <a:ext cx="65836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教研案例：聚焦班级数学区材料投放的园本教研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8025" y="1348740"/>
            <a:ext cx="7840980" cy="4679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第二阶段：教师掌握记录单的设计方法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思考：经过两周的时间，教师根据数学核心经验查漏补缺，数学区材料的覆盖面比较全面，但是新的问题出现了，幼儿对新投放材料只有短暂的兴趣，没有持续性操作的幼儿。如何让老师发现这种现象？并且改善这种现象？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策略：教研员观察幼儿的操作，发现部分班级幼儿有记录单的情况下，游戏的时间相对长，于是教研员录制了幼儿操作有无记录单材料的对比视频，并准备了记录单设计技巧的培训内容。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1600">
                <a:solidFill>
                  <a:schemeClr val="accent6"/>
                </a:solidFill>
                <a:sym typeface="+mn-ea"/>
              </a:rPr>
              <a:t>教研员：大家观看这两则视频，同样的主体材料，一份有记录单，一份没有，有什么差异？</a:t>
            </a:r>
            <a:endParaRPr lang="zh-CN" altLang="en-US" sz="1600">
              <a:solidFill>
                <a:schemeClr val="accent6"/>
              </a:solidFill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教师1：有记录单的操作时间更久。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教师2：因为幼儿可以自主记录，探究的内容可视化，他们会更专注。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教师3：如果设计不同的层次，也可以看到幼儿操作材料的水平递进。</a:t>
            </a:r>
            <a:endParaRPr lang="zh-CN" altLang="en-US" sz="1600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共识：我们不提倡教师自制玩教具，但是我们需要为主体材料配备记录单，帮助幼儿自主记录与表征，让幼儿的学习留痕。</a:t>
            </a:r>
            <a:endParaRPr lang="zh-CN" altLang="en-US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549005" y="1701800"/>
            <a:ext cx="3380105" cy="93662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8678545" y="2827020"/>
            <a:ext cx="2942590" cy="3014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27410" y="41910"/>
            <a:ext cx="1164590" cy="895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9575" y="164465"/>
            <a:ext cx="37465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园本教研的内涵</a:t>
            </a:r>
            <a:endParaRPr lang="zh-CN" altLang="en-US" sz="36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646676" y="1640731"/>
            <a:ext cx="4371569" cy="2336853"/>
            <a:chOff x="3740656" y="2132856"/>
            <a:chExt cx="4371569" cy="2336853"/>
          </a:xfrm>
        </p:grpSpPr>
        <p:grpSp>
          <p:nvGrpSpPr>
            <p:cNvPr id="43" name="组合 42"/>
            <p:cNvGrpSpPr/>
            <p:nvPr/>
          </p:nvGrpSpPr>
          <p:grpSpPr>
            <a:xfrm>
              <a:off x="3740656" y="2132856"/>
              <a:ext cx="4371569" cy="2336853"/>
              <a:chOff x="3452623" y="2276871"/>
              <a:chExt cx="4371569" cy="233685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Freeform 7"/>
              <p:cNvSpPr/>
              <p:nvPr/>
            </p:nvSpPr>
            <p:spPr bwMode="auto">
              <a:xfrm>
                <a:off x="3452623" y="2276871"/>
                <a:ext cx="2343921" cy="1168427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rgbClr val="F29A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52" name="Freeform 7"/>
              <p:cNvSpPr/>
              <p:nvPr/>
            </p:nvSpPr>
            <p:spPr bwMode="auto">
              <a:xfrm flipV="1">
                <a:off x="5480271" y="3445297"/>
                <a:ext cx="2343921" cy="1168427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rgbClr val="F29A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3740656" y="2132856"/>
              <a:ext cx="4371569" cy="2336853"/>
              <a:chOff x="3452623" y="2276871"/>
              <a:chExt cx="4371569" cy="233685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Freeform 7"/>
              <p:cNvSpPr/>
              <p:nvPr/>
            </p:nvSpPr>
            <p:spPr bwMode="auto">
              <a:xfrm flipV="1">
                <a:off x="3452623" y="3445297"/>
                <a:ext cx="2343921" cy="1168427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rgbClr val="A5C0A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50" name="Freeform 7"/>
              <p:cNvSpPr/>
              <p:nvPr/>
            </p:nvSpPr>
            <p:spPr bwMode="auto">
              <a:xfrm>
                <a:off x="5480271" y="2276871"/>
                <a:ext cx="2343921" cy="1168427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rgbClr val="A5C0A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</p:grpSp>
        <p:sp>
          <p:nvSpPr>
            <p:cNvPr id="45" name="椭圆 44"/>
            <p:cNvSpPr/>
            <p:nvPr/>
          </p:nvSpPr>
          <p:spPr>
            <a:xfrm>
              <a:off x="4156060" y="2547334"/>
              <a:ext cx="1507893" cy="1507893"/>
            </a:xfrm>
            <a:prstGeom prst="ellipse">
              <a:avLst/>
            </a:prstGeom>
            <a:noFill/>
            <a:ln w="25400">
              <a:solidFill>
                <a:srgbClr val="F29A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188928" y="2547333"/>
              <a:ext cx="1507893" cy="1507893"/>
            </a:xfrm>
            <a:prstGeom prst="ellipse">
              <a:avLst/>
            </a:prstGeom>
            <a:noFill/>
            <a:ln w="25400">
              <a:solidFill>
                <a:srgbClr val="F29A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364301" y="2865422"/>
              <a:ext cx="1097280" cy="811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sz="3600" b="1" dirty="0" smtClean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园本</a:t>
              </a:r>
              <a:endParaRPr lang="zh-CN" sz="36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391017" y="2864602"/>
              <a:ext cx="1097280" cy="811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sz="3600" b="1" dirty="0" smtClean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教研</a:t>
              </a:r>
              <a:endParaRPr lang="zh-CN" sz="36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02815" y="4309110"/>
            <a:ext cx="689546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以园长和教师为研究主体，以幼儿园存在的教育问题为研究对象，以改善和提高幼儿园管理和</a:t>
            </a:r>
            <a:r>
              <a:rPr 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保教</a:t>
            </a:r>
            <a:r>
              <a:rPr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质量、</a:t>
            </a:r>
            <a:r>
              <a:rPr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促进“师幼共同发展”为目的的教育研究活动。</a:t>
            </a:r>
            <a:r>
              <a:rPr 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（包括园本课程研究、园本教学研究、园本管理研究、园本教师培训研究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......</a:t>
            </a:r>
            <a:r>
              <a:rPr 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</a:pPr>
            <a:endParaRPr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917575"/>
            <a:ext cx="962596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>
              <a:lnSpc>
                <a:spcPct val="130000"/>
              </a:lnSpc>
            </a:pPr>
            <a:r>
              <a:rPr 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园本教研是以幼儿园为本位的日常教育教学研究</a:t>
            </a:r>
            <a:r>
              <a:rPr 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和培训活动</a:t>
            </a:r>
            <a:r>
              <a:rPr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400"/>
          </a:p>
        </p:txBody>
      </p:sp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36580" y="41910"/>
            <a:ext cx="1455420" cy="1186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5" descr="2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170" y="3676015"/>
            <a:ext cx="1325880" cy="27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803911" y="116867"/>
            <a:ext cx="65836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教研案例：聚焦班级数学区材料投放的园本教研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4950" y="1070610"/>
            <a:ext cx="11457940" cy="5043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第三阶段：全园数学区材料评比，研讨优质材料的特点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/>
              <a:t>思考：经过4周教师投放了新的材料和记录单，教研员观摩班级数学区材料，发现许多班级教师们设计了几份较好的材料，如何将个体的智慧集中分享变成群体智慧，让教师间的经验共享，成为该阶段的重点。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策略：教研员发布数学区材料比赛，以班级为单位准备10份数学区材料，10个班级共100份材料。每位教师发放20个选票，教师自主观摩材料，自主投票，最终选出30份票数最多的材料。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B050"/>
                </a:solidFill>
              </a:rPr>
              <a:t>教研员：随机将30份材料分成3组，请各年级花20分钟，围绕“优质材料的特点”分别研讨10分材料。</a:t>
            </a:r>
            <a:endParaRPr lang="zh-CN" altLang="en-US">
              <a:solidFill>
                <a:srgbClr val="00B050"/>
              </a:solidFill>
            </a:endParaRPr>
          </a:p>
          <a:p>
            <a:r>
              <a:rPr lang="zh-CN" altLang="en-US"/>
              <a:t>小班组：①都有记录单，而且有3种以上不同的层次，用星号暗示不同的难度级别，具有操作性，孩子玩的起来，并且可以记录自己的成果；②有一些材料，来源于孩子真实的生活，比如粘贴电话号码，小班孩子会很喜欢。</a:t>
            </a:r>
            <a:endParaRPr lang="zh-CN" altLang="en-US"/>
          </a:p>
          <a:p>
            <a:r>
              <a:rPr lang="zh-CN" altLang="en-US"/>
              <a:t>中班组：渗透了数学领域核心经验，并且是逐步提升难度的，比如认识时钟，结合孩子自己的生活经验，从整点到半点到分钟。</a:t>
            </a:r>
            <a:endParaRPr lang="zh-CN" altLang="en-US"/>
          </a:p>
          <a:p>
            <a:r>
              <a:rPr lang="zh-CN" altLang="en-US"/>
              <a:t>大班组：数学经验与生活结合起来，孩子操作的兴趣特别浓厚，比如10的分解与组合，就用包红包的形式，如果要包10块钱红包，你可以怎么包？包20块呢？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B050"/>
                </a:solidFill>
              </a:rPr>
              <a:t>教研员：大家认为这30份材料很好，因为有操作性、层次性、趣味性，结合了孩子们的生活经验……那孩子们会认为这些材料很好吗？接下来根据材料体现的难度，将材料投放到小中大班的试点班，教研员和班级教师通过视频录像、实地观察的形式，了解孩子真实的操作状态。</a:t>
            </a:r>
            <a:endParaRPr lang="zh-CN" altLang="en-US">
              <a:solidFill>
                <a:srgbClr val="00B050"/>
              </a:solidFill>
            </a:endParaRPr>
          </a:p>
        </p:txBody>
      </p:sp>
      <p:pic>
        <p:nvPicPr>
          <p:cNvPr id="5" name="图片 4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27410" y="41910"/>
            <a:ext cx="1164590" cy="895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803911" y="116867"/>
            <a:ext cx="65836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教研案例：聚焦班级数学区材料投放的园本教研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8500" y="1022985"/>
            <a:ext cx="1083119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第四阶段：将材料投入试点班，教研员观察与分析幼儿的操作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思考：教研员在观察幼儿操作的30份材料时，发现部分材料快速引起幼儿的持续性学习，但部分材料无人问津。</a:t>
            </a:r>
            <a:endParaRPr lang="zh-CN" altLang="en-US"/>
          </a:p>
          <a:p>
            <a:r>
              <a:rPr lang="zh-CN" altLang="en-US"/>
              <a:t>策略：教研员将观察的现状与视频收集与整理，全体教师研讨幼儿的操作现状。</a:t>
            </a:r>
            <a:endParaRPr lang="zh-CN" altLang="en-US"/>
          </a:p>
          <a:p>
            <a:r>
              <a:rPr lang="zh-CN" altLang="en-US">
                <a:solidFill>
                  <a:schemeClr val="accent6"/>
                </a:solidFill>
              </a:rPr>
              <a:t>教研员：以下是中班试点班观察的数据。为什么会出现这种情况？</a:t>
            </a:r>
            <a:endParaRPr lang="zh-CN" altLang="en-US"/>
          </a:p>
          <a:p>
            <a:r>
              <a:rPr lang="zh-CN" altLang="en-US"/>
              <a:t>教师1：在我们班试点，我受到的冲击感很强。我认为很好的材料，但是孩子们只是摆弄一下。</a:t>
            </a:r>
            <a:endParaRPr lang="zh-CN" altLang="en-US"/>
          </a:p>
          <a:p>
            <a:r>
              <a:rPr lang="zh-CN" altLang="en-US"/>
              <a:t>教师2：有些材料一次性投放的层次太多，幼儿无从下手。比如《日历记录单》的记录单太多，孩子们一次做不完，会有挫败感。</a:t>
            </a:r>
            <a:endParaRPr lang="zh-CN" altLang="en-US"/>
          </a:p>
          <a:p>
            <a:r>
              <a:rPr lang="zh-CN" altLang="en-US"/>
              <a:t>教师3：有可能孩子们没有看懂这些材料怎么玩。老师需要讲解材料的玩法。</a:t>
            </a:r>
            <a:endParaRPr lang="zh-CN" altLang="en-US"/>
          </a:p>
          <a:p>
            <a:r>
              <a:rPr lang="zh-CN" altLang="en-US"/>
              <a:t>教师1：没有试点材料时，我们班持续学习的孩子只有两三个，但现在有10个左右，可以看到孩子们因此材料的变化而产生明显的变化。</a:t>
            </a:r>
            <a:endParaRPr lang="zh-CN" altLang="en-US"/>
          </a:p>
          <a:p>
            <a:r>
              <a:rPr lang="zh-CN" altLang="en-US"/>
              <a:t>教师4：作为大班试点班，我发现不感兴趣的材料往往附加了很多目标，比如《串珠子》，女孩就想串喜欢的颜色，但我们规定了按规律串，女孩子就没有兴趣了。要思考串珠子的核心价值是精细动作，而不是数学经验。</a:t>
            </a:r>
            <a:endParaRPr lang="zh-CN" altLang="en-US"/>
          </a:p>
          <a:p>
            <a:r>
              <a:rPr lang="zh-CN" altLang="en-US"/>
              <a:t>教师5：作为小班的试点班，能让孩子持续操作的材料几乎都与他们的生活相关，比如《电话号码》《给动物喂食》等。</a:t>
            </a:r>
            <a:endParaRPr lang="zh-CN" altLang="en-US"/>
          </a:p>
          <a:p>
            <a:endParaRPr lang="zh-CN" altLang="en-US">
              <a:solidFill>
                <a:schemeClr val="accent6"/>
              </a:solidFill>
            </a:endParaRPr>
          </a:p>
          <a:p>
            <a:r>
              <a:rPr lang="zh-CN" altLang="en-US">
                <a:solidFill>
                  <a:schemeClr val="accent6"/>
                </a:solidFill>
              </a:rPr>
              <a:t>教研员：我们认为好的材料和孩子认为好的材料存在一定差异。老师的讲解、分阶段的投放、评量幼儿操作的成就、与幼儿生活经验的链接、材料本身体现的核心价值等都会影响幼儿的操作效果。所以当我们明白数学核心经验、懂得记录单的设计后，要将眼光放到幼儿真实的操作上，观察幼儿，支持幼儿。</a:t>
            </a:r>
            <a:endParaRPr lang="zh-CN" altLang="en-US">
              <a:solidFill>
                <a:schemeClr val="accent6"/>
              </a:solidFill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27410" y="41910"/>
            <a:ext cx="1164590" cy="895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803911" y="116867"/>
            <a:ext cx="65836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教研案例：聚焦班级数学区材料投放的园本教研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1350" y="936625"/>
            <a:ext cx="10869295" cy="5921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rgbClr val="FF0000"/>
                </a:solidFill>
              </a:rPr>
              <a:t>第五阶段：通过“讨论—改进—再观察—再改进”完善材料</a:t>
            </a:r>
            <a:endParaRPr lang="zh-CN" altLang="en-US" sz="2000">
              <a:solidFill>
                <a:srgbClr val="FF0000"/>
              </a:solidFill>
            </a:endParaRPr>
          </a:p>
          <a:p>
            <a:endParaRPr lang="zh-CN" altLang="en-US" sz="2000"/>
          </a:p>
          <a:p>
            <a:r>
              <a:rPr lang="zh-CN" altLang="en-US" sz="2000"/>
              <a:t>思考：通过试点班的观察与全园研讨，教师们直观感受到教师视角与儿童视角的差异，意识到材料的价值最终要看幼儿是否玩的起来。如何夯实教师观察儿童与支持儿童的行为，成为本阶段的核心。</a:t>
            </a:r>
            <a:endParaRPr lang="zh-CN" altLang="en-US" sz="2000"/>
          </a:p>
          <a:p>
            <a:r>
              <a:rPr lang="zh-CN" altLang="en-US" sz="2000"/>
              <a:t>策略：每个班改进第三阶段班级投放的10份材料，也可以借鉴其他班级材料、创意等，确定10份材料；观察幼儿操作的情况，分析幼儿操作的现状；改进10份材料，再观察再改进，持续时间3周。</a:t>
            </a:r>
            <a:endParaRPr lang="zh-CN" altLang="en-US" sz="2000"/>
          </a:p>
          <a:p>
            <a:r>
              <a:rPr lang="zh-CN" altLang="en-US" sz="2000">
                <a:solidFill>
                  <a:schemeClr val="accent6"/>
                </a:solidFill>
              </a:rPr>
              <a:t>教研员：经过3周的观察与改进，你有什么收获？</a:t>
            </a:r>
            <a:endParaRPr lang="zh-CN" altLang="en-US" sz="2000"/>
          </a:p>
          <a:p>
            <a:r>
              <a:rPr lang="zh-CN" altLang="en-US" sz="2000"/>
              <a:t>教师1：当观察孩子时，孩子会给你更好的智慧。比如《电话号码》，在观察过程中，孩子们说出其他电话号码如火警。材料就从父母的电话号码过渡到更广范围。</a:t>
            </a:r>
            <a:endParaRPr lang="zh-CN" altLang="en-US" sz="2000"/>
          </a:p>
          <a:p>
            <a:r>
              <a:rPr lang="zh-CN" altLang="en-US" sz="2000"/>
              <a:t>教师2：当我把数字的分解与组合只是以算术题的形式设计时，孩子们操作的很少，但我们班孩子对快递特别感兴趣，我就融入快递员叔叔的角色，通过快递的分拣渗透分解与组合。</a:t>
            </a:r>
            <a:endParaRPr lang="zh-CN" altLang="en-US" sz="2000"/>
          </a:p>
          <a:p>
            <a:r>
              <a:rPr lang="zh-CN" altLang="en-US" sz="2000"/>
              <a:t>教师3：最大的感受是从核心经验转移到孩子身上。核心经验只是抓手，孩子才是目的。</a:t>
            </a:r>
            <a:endParaRPr lang="zh-CN" altLang="en-US" sz="2000"/>
          </a:p>
          <a:p>
            <a:r>
              <a:rPr lang="zh-CN" altLang="en-US" sz="2000">
                <a:solidFill>
                  <a:schemeClr val="accent6"/>
                </a:solidFill>
              </a:rPr>
              <a:t>教研员：数学材料的投放，第一步理解核心经验，知道这个学科是什么；第二步，将抽象的数学通过材料和记录单显性化表达；第三步，观察幼儿的操作，回到材料投放的本质，即让幼儿先玩起来，再通过教师的支持解决还可以怎么玩、怎么玩的更好的问题。</a:t>
            </a:r>
            <a:endParaRPr lang="zh-CN" altLang="en-US" sz="2000">
              <a:solidFill>
                <a:schemeClr val="accent6"/>
              </a:solidFill>
            </a:endParaRPr>
          </a:p>
          <a:p>
            <a:endParaRPr lang="zh-CN" altLang="en-US" sz="1400">
              <a:solidFill>
                <a:schemeClr val="accent6"/>
              </a:solidFill>
            </a:endParaRPr>
          </a:p>
          <a:p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803911" y="116867"/>
            <a:ext cx="65836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教研案例：聚焦班级数学区材料投放的园本教研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5095" y="1204595"/>
            <a:ext cx="515112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第六阶段：教研员制作样张，教师形成数学区材料资源库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 sz="1600"/>
              <a:t>思考：经过五个阶段数学区材料的投放与研究，各班级持续探究的幼儿显著增加，如何将支持幼儿持续探究的材料保留？以便后期给予全园教师尤其是新入职教师提供优质资源的借鉴，是本阶段的重点工作，即梳理研究成果。</a:t>
            </a:r>
            <a:endParaRPr lang="zh-CN" altLang="en-US" sz="1600"/>
          </a:p>
          <a:p>
            <a:r>
              <a:rPr lang="zh-CN" altLang="en-US" sz="1600"/>
              <a:t>策略：教研员制作数学区材料的投放样张，包括总表和单一材料的完整记录。</a:t>
            </a:r>
            <a:endParaRPr lang="zh-CN" altLang="en-US" sz="16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095" y="4002405"/>
            <a:ext cx="5024120" cy="25012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455" y="936625"/>
            <a:ext cx="6184265" cy="5348605"/>
          </a:xfrm>
          <a:prstGeom prst="rect">
            <a:avLst/>
          </a:prstGeom>
        </p:spPr>
      </p:pic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27410" y="41910"/>
            <a:ext cx="1164590" cy="895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803911" y="116867"/>
            <a:ext cx="65836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教研案例：聚焦班级数学区材料投放的园本教研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115" y="1204595"/>
            <a:ext cx="112604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rgbClr val="FF0000"/>
                </a:solidFill>
              </a:rPr>
              <a:t>总结：</a:t>
            </a:r>
            <a:endParaRPr lang="zh-CN" altLang="en-US" sz="20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rgbClr val="FF0000"/>
                </a:solidFill>
              </a:rPr>
              <a:t>         </a:t>
            </a:r>
            <a:r>
              <a:rPr lang="zh-CN" altLang="en-US" sz="2000">
                <a:solidFill>
                  <a:srgbClr val="FF0000"/>
                </a:solidFill>
              </a:rPr>
              <a:t>经过六阶段的数学区材料投放，教师们不仅理解了数学领域发展核心经验，掌握了根据数学材料匹配记录单的方法，更重要的是教师们教育理念的转变，从自上而下根据目标投放材料，到自下而上的根据幼儿的操作状态改善材料，实现了数学核心经验与幼儿操作材料的融合。任何投放材料的技术或策略如果不能服务于幼儿，不能引发幼儿的持续性学习，都是空中楼阁，将教研的眼光关注孩子，将教育的视角回归幼儿，材料的投放策略才会发挥教育的价值。</a:t>
            </a:r>
            <a:endParaRPr lang="zh-CN" altLang="en-US" sz="2000">
              <a:solidFill>
                <a:srgbClr val="FF0000"/>
              </a:solidFill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27410" y="41910"/>
            <a:ext cx="116459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60" y="5009515"/>
            <a:ext cx="2501900" cy="184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5270" y="4204335"/>
            <a:ext cx="3746500" cy="2675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495550" y="1222375"/>
            <a:ext cx="8816975" cy="4916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304800"/>
            <a:r>
              <a:rPr lang="zh-CN" sz="4000" b="0">
                <a:ea typeface="宋体" panose="02010600030101010101" pitchFamily="2" charset="-122"/>
              </a:rPr>
              <a:t>“理想的教师专业发展不应是教师孤立地进行反思的过程，而应该是群体合作共同成长的过程。”以园本教研促进教师专业成长是时代发展的需要，也是教育改革的必然要求。园本教研之路任重而道远，而我们要做的是：路漫漫其修远兮，吾将上下而求索。</a:t>
            </a:r>
            <a:endParaRPr lang="zh-CN" altLang="en-US" sz="4000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27410" y="41910"/>
            <a:ext cx="116459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5" descr="2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170" y="2033905"/>
            <a:ext cx="2101215" cy="465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0"/>
            <a:ext cx="15450095" cy="633453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65095" y="1483360"/>
            <a:ext cx="7052310" cy="15182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谢谢工作室给我这次学习分享</a:t>
            </a:r>
            <a:endParaRPr lang="zh-CN" altLang="en-US" sz="4400" b="1" dirty="0" smtClean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的机会，感谢大家的聆听！</a:t>
            </a:r>
            <a:endParaRPr lang="zh-CN" altLang="en-US" sz="4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027410" y="41910"/>
            <a:ext cx="1164590" cy="895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67611" y="164492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园本研训的四个基本点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85826" y="1683711"/>
            <a:ext cx="2133603" cy="4321304"/>
            <a:chOff x="8201026" y="3227389"/>
            <a:chExt cx="931864" cy="2522537"/>
          </a:xfrm>
        </p:grpSpPr>
        <p:sp>
          <p:nvSpPr>
            <p:cNvPr id="20" name="MH_Other_3"/>
            <p:cNvSpPr/>
            <p:nvPr>
              <p:custDataLst>
                <p:tags r:id="rId1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F29A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A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F29A5B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MH_SubTitle_6"/>
            <p:cNvSpPr/>
            <p:nvPr>
              <p:custDataLst>
                <p:tags r:id="rId2"/>
              </p:custDataLst>
            </p:nvPr>
          </p:nvSpPr>
          <p:spPr>
            <a:xfrm>
              <a:off x="8201027" y="3636773"/>
              <a:ext cx="931863" cy="1895666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F29A5B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园本教研所研究的是本园在实践中遇到的实际问题，而非理论问题，更不是虚假的问题；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698867" y="1683711"/>
            <a:ext cx="2133601" cy="4321304"/>
            <a:chOff x="8201026" y="3227389"/>
            <a:chExt cx="931863" cy="2522537"/>
          </a:xfrm>
        </p:grpSpPr>
        <p:sp>
          <p:nvSpPr>
            <p:cNvPr id="23" name="MH_Other_3"/>
            <p:cNvSpPr/>
            <p:nvPr>
              <p:custDataLst>
                <p:tags r:id="rId3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A5C0A4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A5C0A4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MH_SubTitle_6"/>
            <p:cNvSpPr/>
            <p:nvPr>
              <p:custDataLst>
                <p:tags r:id="rId4"/>
              </p:custDataLst>
            </p:nvPr>
          </p:nvSpPr>
          <p:spPr>
            <a:xfrm>
              <a:off x="8201026" y="3636773"/>
              <a:ext cx="931863" cy="1895666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A5C0A4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研究的主体是一线教师，包括幼儿园行政人员，但理想的园本教研模式最好有专家参与作专业的纵向引领；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411904" y="1683711"/>
            <a:ext cx="2133601" cy="4321304"/>
            <a:chOff x="8201026" y="3227389"/>
            <a:chExt cx="931863" cy="2522537"/>
          </a:xfrm>
        </p:grpSpPr>
        <p:sp>
          <p:nvSpPr>
            <p:cNvPr id="26" name="MH_Other_3"/>
            <p:cNvSpPr/>
            <p:nvPr>
              <p:custDataLst>
                <p:tags r:id="rId5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B09277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B09277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MH_SubTitle_6"/>
            <p:cNvSpPr/>
            <p:nvPr>
              <p:custDataLst>
                <p:tags r:id="rId6"/>
              </p:custDataLst>
            </p:nvPr>
          </p:nvSpPr>
          <p:spPr>
            <a:xfrm>
              <a:off x="8201026" y="3636773"/>
              <a:ext cx="931863" cy="1895666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B09277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研究的目的是以研究为手段去解决实践中所遇到的问题，并藉问题的有效解决进而促进幼儿园办园质量的发展；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124942" y="1683711"/>
            <a:ext cx="2133601" cy="4321304"/>
            <a:chOff x="8201026" y="3227389"/>
            <a:chExt cx="931863" cy="2522537"/>
          </a:xfrm>
        </p:grpSpPr>
        <p:sp>
          <p:nvSpPr>
            <p:cNvPr id="29" name="MH_Other_3"/>
            <p:cNvSpPr/>
            <p:nvPr>
              <p:custDataLst>
                <p:tags r:id="rId7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C8D8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D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C8D85B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MH_SubTitle_6"/>
            <p:cNvSpPr/>
            <p:nvPr>
              <p:custDataLst>
                <p:tags r:id="rId8"/>
              </p:custDataLst>
            </p:nvPr>
          </p:nvSpPr>
          <p:spPr>
            <a:xfrm>
              <a:off x="8201026" y="3636773"/>
              <a:ext cx="931863" cy="1895666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C8D85B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研究方法是以教育行动研究法为主，但不能将园本教研简单与教育行动研究相等同起来，园本教研所表达的是一种研究的价值取向，而非一种具体的研究方法。 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1" name="图片 100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707" y="4856788"/>
            <a:ext cx="2484932" cy="1755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4467611" y="164492"/>
            <a:ext cx="2926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园本研训的基本理念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54910" y="1352550"/>
            <a:ext cx="8253730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幼儿园是基地：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n-US" altLang="zh-CN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zh-CN" altLang="en-US" sz="2400"/>
              <a:t>在幼儿园中发现问题、分析问题、解决问题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教师是主体</a:t>
            </a: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/>
              </a:rPr>
              <a:t>：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  <a:effectLst/>
            </a:endParaRPr>
          </a:p>
          <a:p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  <a:effectLst/>
            </a:endParaRPr>
          </a:p>
          <a:p>
            <a:r>
              <a:rPr lang="zh-CN" altLang="en-US" sz="2400"/>
              <a:t>不断提高教师专业发展能力（教育创新的活力所在）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</a:rPr>
              <a:t>师幼发展是目的：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FillTx/>
            </a:endParaRPr>
          </a:p>
          <a:p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FillTx/>
            </a:endParaRPr>
          </a:p>
          <a:p>
            <a:r>
              <a:rPr lang="zh-CN" altLang="en-US" sz="2400"/>
              <a:t>改善教育实践、提高教与学质量、促进师幼共同发展。</a:t>
            </a:r>
            <a:endParaRPr lang="zh-CN" altLang="en-US" sz="2400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09275" y="41910"/>
            <a:ext cx="1482725" cy="1087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92" y="4961563"/>
            <a:ext cx="2484932" cy="1755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467611" y="164492"/>
            <a:ext cx="231648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园本研训的本质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MH_Desc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62555" y="1447165"/>
            <a:ext cx="72142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为了幼儿园</a:t>
            </a:r>
            <a:r>
              <a:rPr 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基于幼儿园</a:t>
            </a:r>
            <a:r>
              <a:rPr 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在幼儿园中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endParaRPr sz="3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88745" y="2692400"/>
            <a:ext cx="8488680" cy="3296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ym typeface="+mn-ea"/>
              </a:rPr>
              <a:t> </a:t>
            </a:r>
            <a:r>
              <a:rPr lang="zh-CN" altLang="en-US" sz="2000" b="1">
                <a:solidFill>
                  <a:srgbClr val="7030A0"/>
                </a:solidFill>
                <a:sym typeface="+mn-ea"/>
              </a:rPr>
              <a:t>为了幼儿园</a:t>
            </a:r>
            <a:r>
              <a:rPr lang="zh-CN" altLang="en-US" sz="2000">
                <a:sym typeface="+mn-ea"/>
              </a:rPr>
              <a:t>：</a:t>
            </a:r>
            <a:r>
              <a:rPr lang="zh-CN" altLang="en-US">
                <a:sym typeface="+mn-ea"/>
              </a:rPr>
              <a:t>园本教学研究的目的是为了提高教师的专业化水平，提高幼儿园教育教学质量，提高幼儿园的办学层次。因此，园本教研要</a:t>
            </a:r>
            <a:r>
              <a:rPr lang="zh-CN" altLang="en-US">
                <a:sym typeface="+mn-ea"/>
              </a:rPr>
              <a:t>服务于幼儿园发展需要，服务于幼儿发展需要，服务于教师专业发展需要。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 </a:t>
            </a:r>
            <a:r>
              <a:rPr lang="zh-CN" altLang="en-US" sz="2000" b="1">
                <a:solidFill>
                  <a:srgbClr val="7030A0"/>
                </a:solidFill>
                <a:sym typeface="+mn-ea"/>
              </a:rPr>
              <a:t>基于幼儿园：</a:t>
            </a:r>
            <a:r>
              <a:rPr lang="zh-CN" altLang="en-US">
                <a:sym typeface="+mn-ea"/>
              </a:rPr>
              <a:t>基于幼儿园现实需要解决的问题；研究的问题来自幼儿园。园本教研的基点是幼儿园，研究要扎根于本园的实践，以本园教师教育教学中出现的问题为出发点，解决现存的问题。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 </a:t>
            </a:r>
            <a:r>
              <a:rPr lang="zh-CN" altLang="en-US" sz="2000" b="1">
                <a:solidFill>
                  <a:srgbClr val="7030A0"/>
                </a:solidFill>
                <a:sym typeface="+mn-ea"/>
              </a:rPr>
              <a:t>在幼儿园中：</a:t>
            </a:r>
            <a:r>
              <a:rPr lang="zh-CN" altLang="en-US">
                <a:sym typeface="+mn-ea"/>
              </a:rPr>
              <a:t>立足于幼儿园，以幼儿园的发展为根本；园本教研研究的主体是教师，研究的过程是教师的教育教学实践，是教师对自身的教育教学实践不断地加以反思、改进，获得保教质量的提高。 </a:t>
            </a:r>
            <a:endParaRPr lang="zh-CN" altLang="en-US"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0060" y="4726305"/>
            <a:ext cx="3528695" cy="2492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23111" y="164492"/>
            <a:ext cx="4145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园本教研活动开展的基本原则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142998" y="2543172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195725" y="1900019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KSO_Shape"/>
          <p:cNvSpPr/>
          <p:nvPr/>
        </p:nvSpPr>
        <p:spPr bwMode="auto">
          <a:xfrm>
            <a:off x="1975244" y="2023043"/>
            <a:ext cx="550071" cy="550071"/>
          </a:xfrm>
          <a:custGeom>
            <a:avLst/>
            <a:gdLst>
              <a:gd name="T0" fmla="*/ 1767542 w 3927"/>
              <a:gd name="T1" fmla="*/ 308011 h 3928"/>
              <a:gd name="T2" fmla="*/ 1684137 w 3927"/>
              <a:gd name="T3" fmla="*/ 390514 h 3928"/>
              <a:gd name="T4" fmla="*/ 1406885 w 3927"/>
              <a:gd name="T5" fmla="*/ 115046 h 3928"/>
              <a:gd name="T6" fmla="*/ 1490290 w 3927"/>
              <a:gd name="T7" fmla="*/ 32084 h 3928"/>
              <a:gd name="T8" fmla="*/ 1597525 w 3927"/>
              <a:gd name="T9" fmla="*/ 28876 h 3928"/>
              <a:gd name="T10" fmla="*/ 1770750 w 3927"/>
              <a:gd name="T11" fmla="*/ 200757 h 3928"/>
              <a:gd name="T12" fmla="*/ 1767542 w 3927"/>
              <a:gd name="T13" fmla="*/ 308011 h 3928"/>
              <a:gd name="T14" fmla="*/ 1032021 w 3927"/>
              <a:gd name="T15" fmla="*/ 1039078 h 3928"/>
              <a:gd name="T16" fmla="*/ 754768 w 3927"/>
              <a:gd name="T17" fmla="*/ 763152 h 3928"/>
              <a:gd name="T18" fmla="*/ 1364724 w 3927"/>
              <a:gd name="T19" fmla="*/ 156756 h 3928"/>
              <a:gd name="T20" fmla="*/ 1641977 w 3927"/>
              <a:gd name="T21" fmla="*/ 432682 h 3928"/>
              <a:gd name="T22" fmla="*/ 1032021 w 3927"/>
              <a:gd name="T23" fmla="*/ 1039078 h 3928"/>
              <a:gd name="T24" fmla="*/ 993526 w 3927"/>
              <a:gd name="T25" fmla="*/ 1077121 h 3928"/>
              <a:gd name="T26" fmla="*/ 605373 w 3927"/>
              <a:gd name="T27" fmla="*/ 1187584 h 3928"/>
              <a:gd name="T28" fmla="*/ 716274 w 3927"/>
              <a:gd name="T29" fmla="*/ 801653 h 3928"/>
              <a:gd name="T30" fmla="*/ 993526 w 3927"/>
              <a:gd name="T31" fmla="*/ 1077121 h 3928"/>
              <a:gd name="T32" fmla="*/ 352867 w 3927"/>
              <a:gd name="T33" fmla="*/ 226883 h 3928"/>
              <a:gd name="T34" fmla="*/ 179641 w 3927"/>
              <a:gd name="T35" fmla="*/ 400597 h 3928"/>
              <a:gd name="T36" fmla="*/ 179641 w 3927"/>
              <a:gd name="T37" fmla="*/ 1447468 h 3928"/>
              <a:gd name="T38" fmla="*/ 352867 w 3927"/>
              <a:gd name="T39" fmla="*/ 1620724 h 3928"/>
              <a:gd name="T40" fmla="*/ 1400011 w 3927"/>
              <a:gd name="T41" fmla="*/ 1620724 h 3928"/>
              <a:gd name="T42" fmla="*/ 1573236 w 3927"/>
              <a:gd name="T43" fmla="*/ 1447468 h 3928"/>
              <a:gd name="T44" fmla="*/ 1573236 w 3927"/>
              <a:gd name="T45" fmla="*/ 759485 h 3928"/>
              <a:gd name="T46" fmla="*/ 1752419 w 3927"/>
              <a:gd name="T47" fmla="*/ 585771 h 3928"/>
              <a:gd name="T48" fmla="*/ 1752419 w 3927"/>
              <a:gd name="T49" fmla="*/ 1511178 h 3928"/>
              <a:gd name="T50" fmla="*/ 1457753 w 3927"/>
              <a:gd name="T51" fmla="*/ 1800397 h 3928"/>
              <a:gd name="T52" fmla="*/ 289168 w 3927"/>
              <a:gd name="T53" fmla="*/ 1800397 h 3928"/>
              <a:gd name="T54" fmla="*/ 0 w 3927"/>
              <a:gd name="T55" fmla="*/ 1511178 h 3928"/>
              <a:gd name="T56" fmla="*/ 0 w 3927"/>
              <a:gd name="T57" fmla="*/ 354304 h 3928"/>
              <a:gd name="T58" fmla="*/ 289168 w 3927"/>
              <a:gd name="T59" fmla="*/ 47210 h 3928"/>
              <a:gd name="T60" fmla="*/ 1214412 w 3927"/>
              <a:gd name="T61" fmla="*/ 47210 h 3928"/>
              <a:gd name="T62" fmla="*/ 1040728 w 3927"/>
              <a:gd name="T63" fmla="*/ 226883 h 3928"/>
              <a:gd name="T64" fmla="*/ 352867 w 3927"/>
              <a:gd name="T65" fmla="*/ 226883 h 39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927" h="3928">
                <a:moveTo>
                  <a:pt x="3857" y="672"/>
                </a:moveTo>
                <a:cubicBezTo>
                  <a:pt x="3675" y="852"/>
                  <a:pt x="3675" y="852"/>
                  <a:pt x="3675" y="852"/>
                </a:cubicBezTo>
                <a:cubicBezTo>
                  <a:pt x="3070" y="251"/>
                  <a:pt x="3070" y="251"/>
                  <a:pt x="3070" y="251"/>
                </a:cubicBezTo>
                <a:cubicBezTo>
                  <a:pt x="3252" y="70"/>
                  <a:pt x="3252" y="70"/>
                  <a:pt x="3252" y="70"/>
                </a:cubicBezTo>
                <a:cubicBezTo>
                  <a:pt x="3319" y="4"/>
                  <a:pt x="3424" y="0"/>
                  <a:pt x="3486" y="63"/>
                </a:cubicBezTo>
                <a:cubicBezTo>
                  <a:pt x="3864" y="438"/>
                  <a:pt x="3864" y="438"/>
                  <a:pt x="3864" y="438"/>
                </a:cubicBezTo>
                <a:cubicBezTo>
                  <a:pt x="3927" y="501"/>
                  <a:pt x="3924" y="605"/>
                  <a:pt x="3857" y="672"/>
                </a:cubicBezTo>
                <a:close/>
                <a:moveTo>
                  <a:pt x="2252" y="2267"/>
                </a:moveTo>
                <a:cubicBezTo>
                  <a:pt x="1647" y="1665"/>
                  <a:pt x="1647" y="1665"/>
                  <a:pt x="1647" y="1665"/>
                </a:cubicBezTo>
                <a:cubicBezTo>
                  <a:pt x="2978" y="342"/>
                  <a:pt x="2978" y="342"/>
                  <a:pt x="2978" y="342"/>
                </a:cubicBezTo>
                <a:cubicBezTo>
                  <a:pt x="3583" y="944"/>
                  <a:pt x="3583" y="944"/>
                  <a:pt x="3583" y="944"/>
                </a:cubicBezTo>
                <a:lnTo>
                  <a:pt x="2252" y="2267"/>
                </a:lnTo>
                <a:close/>
                <a:moveTo>
                  <a:pt x="2168" y="2350"/>
                </a:moveTo>
                <a:cubicBezTo>
                  <a:pt x="1321" y="2591"/>
                  <a:pt x="1321" y="2591"/>
                  <a:pt x="1321" y="2591"/>
                </a:cubicBezTo>
                <a:cubicBezTo>
                  <a:pt x="1563" y="1749"/>
                  <a:pt x="1563" y="1749"/>
                  <a:pt x="1563" y="1749"/>
                </a:cubicBezTo>
                <a:lnTo>
                  <a:pt x="2168" y="2350"/>
                </a:lnTo>
                <a:close/>
                <a:moveTo>
                  <a:pt x="770" y="495"/>
                </a:moveTo>
                <a:cubicBezTo>
                  <a:pt x="561" y="495"/>
                  <a:pt x="392" y="665"/>
                  <a:pt x="392" y="874"/>
                </a:cubicBezTo>
                <a:cubicBezTo>
                  <a:pt x="392" y="3158"/>
                  <a:pt x="392" y="3158"/>
                  <a:pt x="392" y="3158"/>
                </a:cubicBezTo>
                <a:cubicBezTo>
                  <a:pt x="392" y="3367"/>
                  <a:pt x="561" y="3536"/>
                  <a:pt x="770" y="3536"/>
                </a:cubicBezTo>
                <a:cubicBezTo>
                  <a:pt x="3055" y="3536"/>
                  <a:pt x="3055" y="3536"/>
                  <a:pt x="3055" y="3536"/>
                </a:cubicBezTo>
                <a:cubicBezTo>
                  <a:pt x="3264" y="3536"/>
                  <a:pt x="3433" y="3367"/>
                  <a:pt x="3433" y="3158"/>
                </a:cubicBezTo>
                <a:cubicBezTo>
                  <a:pt x="3433" y="1657"/>
                  <a:pt x="3433" y="1657"/>
                  <a:pt x="3433" y="1657"/>
                </a:cubicBezTo>
                <a:cubicBezTo>
                  <a:pt x="3824" y="1278"/>
                  <a:pt x="3824" y="1278"/>
                  <a:pt x="3824" y="1278"/>
                </a:cubicBezTo>
                <a:cubicBezTo>
                  <a:pt x="3824" y="3297"/>
                  <a:pt x="3824" y="3297"/>
                  <a:pt x="3824" y="3297"/>
                </a:cubicBezTo>
                <a:cubicBezTo>
                  <a:pt x="3824" y="3645"/>
                  <a:pt x="3529" y="3928"/>
                  <a:pt x="3181" y="3928"/>
                </a:cubicBezTo>
                <a:cubicBezTo>
                  <a:pt x="631" y="3928"/>
                  <a:pt x="631" y="3928"/>
                  <a:pt x="631" y="3928"/>
                </a:cubicBezTo>
                <a:cubicBezTo>
                  <a:pt x="283" y="3928"/>
                  <a:pt x="0" y="3645"/>
                  <a:pt x="0" y="3297"/>
                </a:cubicBezTo>
                <a:cubicBezTo>
                  <a:pt x="0" y="773"/>
                  <a:pt x="0" y="773"/>
                  <a:pt x="0" y="773"/>
                </a:cubicBezTo>
                <a:cubicBezTo>
                  <a:pt x="0" y="425"/>
                  <a:pt x="283" y="103"/>
                  <a:pt x="631" y="103"/>
                </a:cubicBezTo>
                <a:cubicBezTo>
                  <a:pt x="2650" y="103"/>
                  <a:pt x="2650" y="103"/>
                  <a:pt x="2650" y="103"/>
                </a:cubicBezTo>
                <a:cubicBezTo>
                  <a:pt x="2271" y="495"/>
                  <a:pt x="2271" y="495"/>
                  <a:pt x="2271" y="495"/>
                </a:cubicBezTo>
                <a:lnTo>
                  <a:pt x="77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96145" y="268250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教育性原则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54080" y="3302314"/>
            <a:ext cx="2281582" cy="2745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根据一定社会的教育目的和教育活动本身的规律提出来的，也是教育经验的总结与概括，对教研活动起导向作用。通过参与教研活动，教师可以获得专业认知、专业行为和专业情感的多重提升。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836140" y="2543172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888867" y="1900019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114052" y="268314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园本性原则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97057" y="3258499"/>
            <a:ext cx="2281582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教研活动应立足本园，依托幼儿园自身的资源与优势，解决幼儿园自身面临的问题，以便有效地促进幼儿园的发展。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451306" y="2543172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B092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6504033" y="1900019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6741283" y="268250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人本性原则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422390" y="3256915"/>
            <a:ext cx="2257425" cy="2745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园教研活动的组织者在设计教研活动时，无论是教研问题的选择、教研活动过程的设计，还是教研成果的推广运用，都要充分调动相关保教人员需要的方式展开，让每次教研活动都变成参与人员的一种内在需要，让每位参与者的需要都得到足够的关照，让他们从被动的</a:t>
            </a: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你让我研究，我就研究</a:t>
            </a: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的状态变为主动的</a:t>
            </a: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我要研究</a:t>
            </a: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的状态。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9085192" y="2542817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9AA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9137919" y="1899664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9AA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9368184" y="268215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参与性原则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095004" y="3249889"/>
            <a:ext cx="2281582" cy="245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幼儿园教研活动必须遵循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人人参与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的原则，包括教研活动前的参与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问题的收集；教研过程的参与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问题的讨论；教研活动后的参与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问题的解决与现状的调整。</a:t>
            </a:r>
            <a:endParaRPr lang="zh-CN" alt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KSO_Shape"/>
          <p:cNvSpPr/>
          <p:nvPr/>
        </p:nvSpPr>
        <p:spPr bwMode="auto">
          <a:xfrm>
            <a:off x="4643975" y="2077844"/>
            <a:ext cx="646166" cy="490009"/>
          </a:xfrm>
          <a:custGeom>
            <a:avLst/>
            <a:gdLst>
              <a:gd name="T0" fmla="*/ 104753 w 3040062"/>
              <a:gd name="T1" fmla="*/ 1241540 h 2303463"/>
              <a:gd name="T2" fmla="*/ 251725 w 3040062"/>
              <a:gd name="T3" fmla="*/ 1260899 h 2303463"/>
              <a:gd name="T4" fmla="*/ 265692 w 3040062"/>
              <a:gd name="T5" fmla="*/ 1110467 h 2303463"/>
              <a:gd name="T6" fmla="*/ 844867 w 3040062"/>
              <a:gd name="T7" fmla="*/ 970596 h 2303463"/>
              <a:gd name="T8" fmla="*/ 870584 w 3040062"/>
              <a:gd name="T9" fmla="*/ 987377 h 2303463"/>
              <a:gd name="T10" fmla="*/ 872172 w 3040062"/>
              <a:gd name="T11" fmla="*/ 1402771 h 2303463"/>
              <a:gd name="T12" fmla="*/ 848359 w 3040062"/>
              <a:gd name="T13" fmla="*/ 1421768 h 2303463"/>
              <a:gd name="T14" fmla="*/ 615315 w 3040062"/>
              <a:gd name="T15" fmla="*/ 1415119 h 2303463"/>
              <a:gd name="T16" fmla="*/ 603250 w 3040062"/>
              <a:gd name="T17" fmla="*/ 1002891 h 2303463"/>
              <a:gd name="T18" fmla="*/ 617855 w 3040062"/>
              <a:gd name="T19" fmla="*/ 975662 h 2303463"/>
              <a:gd name="T20" fmla="*/ 1240437 w 3040062"/>
              <a:gd name="T21" fmla="*/ 749300 h 2303463"/>
              <a:gd name="T22" fmla="*/ 1265867 w 3040062"/>
              <a:gd name="T23" fmla="*/ 766421 h 2303463"/>
              <a:gd name="T24" fmla="*/ 1267138 w 3040062"/>
              <a:gd name="T25" fmla="*/ 1402743 h 2303463"/>
              <a:gd name="T26" fmla="*/ 1243616 w 3040062"/>
              <a:gd name="T27" fmla="*/ 1421766 h 2303463"/>
              <a:gd name="T28" fmla="*/ 1010298 w 3040062"/>
              <a:gd name="T29" fmla="*/ 1415108 h 2303463"/>
              <a:gd name="T30" fmla="*/ 998537 w 3040062"/>
              <a:gd name="T31" fmla="*/ 782273 h 2303463"/>
              <a:gd name="T32" fmla="*/ 1012841 w 3040062"/>
              <a:gd name="T33" fmla="*/ 755007 h 2303463"/>
              <a:gd name="T34" fmla="*/ 2175011 w 3040062"/>
              <a:gd name="T35" fmla="*/ 666432 h 2303463"/>
              <a:gd name="T36" fmla="*/ 2235666 w 3040062"/>
              <a:gd name="T37" fmla="*/ 692135 h 2303463"/>
              <a:gd name="T38" fmla="*/ 2277268 w 3040062"/>
              <a:gd name="T39" fmla="*/ 742271 h 2303463"/>
              <a:gd name="T40" fmla="*/ 2290605 w 3040062"/>
              <a:gd name="T41" fmla="*/ 1286150 h 2303463"/>
              <a:gd name="T42" fmla="*/ 2948603 w 3040062"/>
              <a:gd name="T43" fmla="*/ 1365796 h 2303463"/>
              <a:gd name="T44" fmla="*/ 3005765 w 3040062"/>
              <a:gd name="T45" fmla="*/ 1408316 h 2303463"/>
              <a:gd name="T46" fmla="*/ 3036887 w 3040062"/>
              <a:gd name="T47" fmla="*/ 1473366 h 2303463"/>
              <a:gd name="T48" fmla="*/ 3035616 w 3040062"/>
              <a:gd name="T49" fmla="*/ 2191451 h 2303463"/>
              <a:gd name="T50" fmla="*/ 3001319 w 3040062"/>
              <a:gd name="T51" fmla="*/ 2254597 h 2303463"/>
              <a:gd name="T52" fmla="*/ 2941934 w 3040062"/>
              <a:gd name="T53" fmla="*/ 2294578 h 2303463"/>
              <a:gd name="T54" fmla="*/ 2171200 w 3040062"/>
              <a:gd name="T55" fmla="*/ 2303146 h 2303463"/>
              <a:gd name="T56" fmla="*/ 2113403 w 3040062"/>
              <a:gd name="T57" fmla="*/ 2292040 h 2303463"/>
              <a:gd name="T58" fmla="*/ 1552263 w 3040062"/>
              <a:gd name="T59" fmla="*/ 1741815 h 2303463"/>
              <a:gd name="T60" fmla="*/ 1526223 w 3040062"/>
              <a:gd name="T61" fmla="*/ 1686919 h 2303463"/>
              <a:gd name="T62" fmla="*/ 1529081 w 3040062"/>
              <a:gd name="T63" fmla="*/ 1626946 h 2303463"/>
              <a:gd name="T64" fmla="*/ 1560520 w 3040062"/>
              <a:gd name="T65" fmla="*/ 1574272 h 2303463"/>
              <a:gd name="T66" fmla="*/ 1612919 w 3040062"/>
              <a:gd name="T67" fmla="*/ 1542858 h 2303463"/>
              <a:gd name="T68" fmla="*/ 1673891 w 3040062"/>
              <a:gd name="T69" fmla="*/ 1539685 h 2303463"/>
              <a:gd name="T70" fmla="*/ 1728513 w 3040062"/>
              <a:gd name="T71" fmla="*/ 1565705 h 2303463"/>
              <a:gd name="T72" fmla="*/ 2024167 w 3040062"/>
              <a:gd name="T73" fmla="*/ 760992 h 2303463"/>
              <a:gd name="T74" fmla="*/ 2057829 w 3040062"/>
              <a:gd name="T75" fmla="*/ 704828 h 2303463"/>
              <a:gd name="T76" fmla="*/ 2113721 w 3040062"/>
              <a:gd name="T77" fmla="*/ 670875 h 2303463"/>
              <a:gd name="T78" fmla="*/ 1640947 w 3040062"/>
              <a:gd name="T79" fmla="*/ 485773 h 2303463"/>
              <a:gd name="T80" fmla="*/ 1662436 w 3040062"/>
              <a:gd name="T81" fmla="*/ 507334 h 2303463"/>
              <a:gd name="T82" fmla="*/ 1658328 w 3040062"/>
              <a:gd name="T83" fmla="*/ 1408133 h 2303463"/>
              <a:gd name="T84" fmla="*/ 1631151 w 3040062"/>
              <a:gd name="T85" fmla="*/ 1422401 h 2303463"/>
              <a:gd name="T86" fmla="*/ 1401409 w 3040062"/>
              <a:gd name="T87" fmla="*/ 1410669 h 2303463"/>
              <a:gd name="T88" fmla="*/ 1394457 w 3040062"/>
              <a:gd name="T89" fmla="*/ 510505 h 2303463"/>
              <a:gd name="T90" fmla="*/ 1413734 w 3040062"/>
              <a:gd name="T91" fmla="*/ 486725 h 2303463"/>
              <a:gd name="T92" fmla="*/ 2856582 w 3040062"/>
              <a:gd name="T93" fmla="*/ 2539 h 2303463"/>
              <a:gd name="T94" fmla="*/ 2942924 w 3040062"/>
              <a:gd name="T95" fmla="*/ 45384 h 2303463"/>
              <a:gd name="T96" fmla="*/ 3001649 w 3040062"/>
              <a:gd name="T97" fmla="*/ 130121 h 2303463"/>
              <a:gd name="T98" fmla="*/ 3021012 w 3040062"/>
              <a:gd name="T99" fmla="*/ 1276768 h 2303463"/>
              <a:gd name="T100" fmla="*/ 2944193 w 3040062"/>
              <a:gd name="T101" fmla="*/ 1247252 h 2303463"/>
              <a:gd name="T102" fmla="*/ 374889 w 3040062"/>
              <a:gd name="T103" fmla="*/ 1959424 h 2303463"/>
              <a:gd name="T104" fmla="*/ 127291 w 3040062"/>
              <a:gd name="T105" fmla="*/ 2259336 h 2303463"/>
              <a:gd name="T106" fmla="*/ 50472 w 3040062"/>
              <a:gd name="T107" fmla="*/ 2198402 h 2303463"/>
              <a:gd name="T108" fmla="*/ 6349 w 3040062"/>
              <a:gd name="T109" fmla="*/ 2100970 h 2303463"/>
              <a:gd name="T110" fmla="*/ 3809 w 3040062"/>
              <a:gd name="T111" fmla="*/ 183438 h 2303463"/>
              <a:gd name="T112" fmla="*/ 44441 w 3040062"/>
              <a:gd name="T113" fmla="*/ 83468 h 2303463"/>
              <a:gd name="T114" fmla="*/ 118720 w 3040062"/>
              <a:gd name="T115" fmla="*/ 17773 h 230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40062" h="2303463">
                <a:moveTo>
                  <a:pt x="124116" y="1098725"/>
                </a:moveTo>
                <a:lnTo>
                  <a:pt x="120307" y="1099042"/>
                </a:lnTo>
                <a:lnTo>
                  <a:pt x="116498" y="1099994"/>
                </a:lnTo>
                <a:lnTo>
                  <a:pt x="113324" y="1101898"/>
                </a:lnTo>
                <a:lnTo>
                  <a:pt x="110467" y="1104120"/>
                </a:lnTo>
                <a:lnTo>
                  <a:pt x="108245" y="1107294"/>
                </a:lnTo>
                <a:lnTo>
                  <a:pt x="106340" y="1110467"/>
                </a:lnTo>
                <a:lnTo>
                  <a:pt x="105071" y="1114276"/>
                </a:lnTo>
                <a:lnTo>
                  <a:pt x="104753" y="1118084"/>
                </a:lnTo>
                <a:lnTo>
                  <a:pt x="104753" y="1241540"/>
                </a:lnTo>
                <a:lnTo>
                  <a:pt x="105071" y="1245348"/>
                </a:lnTo>
                <a:lnTo>
                  <a:pt x="106340" y="1249157"/>
                </a:lnTo>
                <a:lnTo>
                  <a:pt x="108245" y="1252330"/>
                </a:lnTo>
                <a:lnTo>
                  <a:pt x="110467" y="1255187"/>
                </a:lnTo>
                <a:lnTo>
                  <a:pt x="113324" y="1257726"/>
                </a:lnTo>
                <a:lnTo>
                  <a:pt x="116498" y="1259312"/>
                </a:lnTo>
                <a:lnTo>
                  <a:pt x="120307" y="1260899"/>
                </a:lnTo>
                <a:lnTo>
                  <a:pt x="124116" y="1261217"/>
                </a:lnTo>
                <a:lnTo>
                  <a:pt x="247598" y="1261217"/>
                </a:lnTo>
                <a:lnTo>
                  <a:pt x="251725" y="1260899"/>
                </a:lnTo>
                <a:lnTo>
                  <a:pt x="255216" y="1259312"/>
                </a:lnTo>
                <a:lnTo>
                  <a:pt x="258708" y="1257726"/>
                </a:lnTo>
                <a:lnTo>
                  <a:pt x="261565" y="1255187"/>
                </a:lnTo>
                <a:lnTo>
                  <a:pt x="264105" y="1252330"/>
                </a:lnTo>
                <a:lnTo>
                  <a:pt x="265692" y="1249157"/>
                </a:lnTo>
                <a:lnTo>
                  <a:pt x="266644" y="1245348"/>
                </a:lnTo>
                <a:lnTo>
                  <a:pt x="266961" y="1241540"/>
                </a:lnTo>
                <a:lnTo>
                  <a:pt x="266961" y="1118084"/>
                </a:lnTo>
                <a:lnTo>
                  <a:pt x="266644" y="1114276"/>
                </a:lnTo>
                <a:lnTo>
                  <a:pt x="265692" y="1110467"/>
                </a:lnTo>
                <a:lnTo>
                  <a:pt x="264105" y="1107294"/>
                </a:lnTo>
                <a:lnTo>
                  <a:pt x="261565" y="1104120"/>
                </a:lnTo>
                <a:lnTo>
                  <a:pt x="258708" y="1101898"/>
                </a:lnTo>
                <a:lnTo>
                  <a:pt x="255216" y="1099994"/>
                </a:lnTo>
                <a:lnTo>
                  <a:pt x="251725" y="1099042"/>
                </a:lnTo>
                <a:lnTo>
                  <a:pt x="247598" y="1098725"/>
                </a:lnTo>
                <a:lnTo>
                  <a:pt x="124116" y="1098725"/>
                </a:lnTo>
                <a:close/>
                <a:moveTo>
                  <a:pt x="636270" y="969963"/>
                </a:moveTo>
                <a:lnTo>
                  <a:pt x="841692" y="969963"/>
                </a:lnTo>
                <a:lnTo>
                  <a:pt x="844867" y="970596"/>
                </a:lnTo>
                <a:lnTo>
                  <a:pt x="848359" y="970913"/>
                </a:lnTo>
                <a:lnTo>
                  <a:pt x="851534" y="971546"/>
                </a:lnTo>
                <a:lnTo>
                  <a:pt x="854709" y="972813"/>
                </a:lnTo>
                <a:lnTo>
                  <a:pt x="857567" y="974396"/>
                </a:lnTo>
                <a:lnTo>
                  <a:pt x="860107" y="975662"/>
                </a:lnTo>
                <a:lnTo>
                  <a:pt x="862647" y="977878"/>
                </a:lnTo>
                <a:lnTo>
                  <a:pt x="865187" y="979778"/>
                </a:lnTo>
                <a:lnTo>
                  <a:pt x="867092" y="982311"/>
                </a:lnTo>
                <a:lnTo>
                  <a:pt x="868997" y="984844"/>
                </a:lnTo>
                <a:lnTo>
                  <a:pt x="870584" y="987377"/>
                </a:lnTo>
                <a:lnTo>
                  <a:pt x="872172" y="990226"/>
                </a:lnTo>
                <a:lnTo>
                  <a:pt x="873124" y="993076"/>
                </a:lnTo>
                <a:lnTo>
                  <a:pt x="873760" y="996242"/>
                </a:lnTo>
                <a:lnTo>
                  <a:pt x="874712" y="999725"/>
                </a:lnTo>
                <a:lnTo>
                  <a:pt x="874712" y="1002891"/>
                </a:lnTo>
                <a:lnTo>
                  <a:pt x="874712" y="1389790"/>
                </a:lnTo>
                <a:lnTo>
                  <a:pt x="874712" y="1393273"/>
                </a:lnTo>
                <a:lnTo>
                  <a:pt x="873760" y="1396439"/>
                </a:lnTo>
                <a:lnTo>
                  <a:pt x="873124" y="1399605"/>
                </a:lnTo>
                <a:lnTo>
                  <a:pt x="872172" y="1402771"/>
                </a:lnTo>
                <a:lnTo>
                  <a:pt x="870584" y="1405304"/>
                </a:lnTo>
                <a:lnTo>
                  <a:pt x="868997" y="1408154"/>
                </a:lnTo>
                <a:lnTo>
                  <a:pt x="867092" y="1410686"/>
                </a:lnTo>
                <a:lnTo>
                  <a:pt x="865187" y="1413219"/>
                </a:lnTo>
                <a:lnTo>
                  <a:pt x="862647" y="1415119"/>
                </a:lnTo>
                <a:lnTo>
                  <a:pt x="860107" y="1417019"/>
                </a:lnTo>
                <a:lnTo>
                  <a:pt x="857567" y="1418602"/>
                </a:lnTo>
                <a:lnTo>
                  <a:pt x="854709" y="1420185"/>
                </a:lnTo>
                <a:lnTo>
                  <a:pt x="851534" y="1421135"/>
                </a:lnTo>
                <a:lnTo>
                  <a:pt x="848359" y="1421768"/>
                </a:lnTo>
                <a:lnTo>
                  <a:pt x="844867" y="1422401"/>
                </a:lnTo>
                <a:lnTo>
                  <a:pt x="841692" y="1422401"/>
                </a:lnTo>
                <a:lnTo>
                  <a:pt x="636270" y="1422401"/>
                </a:lnTo>
                <a:lnTo>
                  <a:pt x="632777" y="1422401"/>
                </a:lnTo>
                <a:lnTo>
                  <a:pt x="629920" y="1421768"/>
                </a:lnTo>
                <a:lnTo>
                  <a:pt x="626745" y="1421135"/>
                </a:lnTo>
                <a:lnTo>
                  <a:pt x="623570" y="1420185"/>
                </a:lnTo>
                <a:lnTo>
                  <a:pt x="620713" y="1418602"/>
                </a:lnTo>
                <a:lnTo>
                  <a:pt x="617855" y="1417019"/>
                </a:lnTo>
                <a:lnTo>
                  <a:pt x="615315" y="1415119"/>
                </a:lnTo>
                <a:lnTo>
                  <a:pt x="613093" y="1413219"/>
                </a:lnTo>
                <a:lnTo>
                  <a:pt x="610870" y="1410686"/>
                </a:lnTo>
                <a:lnTo>
                  <a:pt x="608965" y="1408154"/>
                </a:lnTo>
                <a:lnTo>
                  <a:pt x="607378" y="1405304"/>
                </a:lnTo>
                <a:lnTo>
                  <a:pt x="606108" y="1402771"/>
                </a:lnTo>
                <a:lnTo>
                  <a:pt x="605155" y="1399605"/>
                </a:lnTo>
                <a:lnTo>
                  <a:pt x="603885" y="1396439"/>
                </a:lnTo>
                <a:lnTo>
                  <a:pt x="603568" y="1393273"/>
                </a:lnTo>
                <a:lnTo>
                  <a:pt x="603250" y="1389790"/>
                </a:lnTo>
                <a:lnTo>
                  <a:pt x="603250" y="1002891"/>
                </a:lnTo>
                <a:lnTo>
                  <a:pt x="603568" y="999725"/>
                </a:lnTo>
                <a:lnTo>
                  <a:pt x="603885" y="996242"/>
                </a:lnTo>
                <a:lnTo>
                  <a:pt x="605155" y="993076"/>
                </a:lnTo>
                <a:lnTo>
                  <a:pt x="606108" y="990226"/>
                </a:lnTo>
                <a:lnTo>
                  <a:pt x="607378" y="987377"/>
                </a:lnTo>
                <a:lnTo>
                  <a:pt x="608965" y="984844"/>
                </a:lnTo>
                <a:lnTo>
                  <a:pt x="610870" y="982311"/>
                </a:lnTo>
                <a:lnTo>
                  <a:pt x="613093" y="979778"/>
                </a:lnTo>
                <a:lnTo>
                  <a:pt x="615315" y="977878"/>
                </a:lnTo>
                <a:lnTo>
                  <a:pt x="617855" y="975662"/>
                </a:lnTo>
                <a:lnTo>
                  <a:pt x="620713" y="974396"/>
                </a:lnTo>
                <a:lnTo>
                  <a:pt x="623570" y="972813"/>
                </a:lnTo>
                <a:lnTo>
                  <a:pt x="626745" y="971546"/>
                </a:lnTo>
                <a:lnTo>
                  <a:pt x="629920" y="970913"/>
                </a:lnTo>
                <a:lnTo>
                  <a:pt x="632777" y="970596"/>
                </a:lnTo>
                <a:lnTo>
                  <a:pt x="636270" y="969963"/>
                </a:lnTo>
                <a:close/>
                <a:moveTo>
                  <a:pt x="1027781" y="749300"/>
                </a:moveTo>
                <a:lnTo>
                  <a:pt x="1031278" y="749300"/>
                </a:lnTo>
                <a:lnTo>
                  <a:pt x="1236940" y="749300"/>
                </a:lnTo>
                <a:lnTo>
                  <a:pt x="1240437" y="749300"/>
                </a:lnTo>
                <a:lnTo>
                  <a:pt x="1243616" y="750251"/>
                </a:lnTo>
                <a:lnTo>
                  <a:pt x="1246476" y="750885"/>
                </a:lnTo>
                <a:lnTo>
                  <a:pt x="1249655" y="751837"/>
                </a:lnTo>
                <a:lnTo>
                  <a:pt x="1252516" y="753105"/>
                </a:lnTo>
                <a:lnTo>
                  <a:pt x="1255377" y="755007"/>
                </a:lnTo>
                <a:lnTo>
                  <a:pt x="1257920" y="756592"/>
                </a:lnTo>
                <a:lnTo>
                  <a:pt x="1260145" y="758812"/>
                </a:lnTo>
                <a:lnTo>
                  <a:pt x="1262370" y="761348"/>
                </a:lnTo>
                <a:lnTo>
                  <a:pt x="1264595" y="763567"/>
                </a:lnTo>
                <a:lnTo>
                  <a:pt x="1265867" y="766421"/>
                </a:lnTo>
                <a:lnTo>
                  <a:pt x="1267138" y="769274"/>
                </a:lnTo>
                <a:lnTo>
                  <a:pt x="1268410" y="772445"/>
                </a:lnTo>
                <a:lnTo>
                  <a:pt x="1269363" y="775615"/>
                </a:lnTo>
                <a:lnTo>
                  <a:pt x="1269681" y="778786"/>
                </a:lnTo>
                <a:lnTo>
                  <a:pt x="1269999" y="782273"/>
                </a:lnTo>
                <a:lnTo>
                  <a:pt x="1269999" y="1389744"/>
                </a:lnTo>
                <a:lnTo>
                  <a:pt x="1269681" y="1393231"/>
                </a:lnTo>
                <a:lnTo>
                  <a:pt x="1269363" y="1396402"/>
                </a:lnTo>
                <a:lnTo>
                  <a:pt x="1268410" y="1399572"/>
                </a:lnTo>
                <a:lnTo>
                  <a:pt x="1267138" y="1402743"/>
                </a:lnTo>
                <a:lnTo>
                  <a:pt x="1265867" y="1405279"/>
                </a:lnTo>
                <a:lnTo>
                  <a:pt x="1264595" y="1408133"/>
                </a:lnTo>
                <a:lnTo>
                  <a:pt x="1262370" y="1410669"/>
                </a:lnTo>
                <a:lnTo>
                  <a:pt x="1260145" y="1413206"/>
                </a:lnTo>
                <a:lnTo>
                  <a:pt x="1257920" y="1415108"/>
                </a:lnTo>
                <a:lnTo>
                  <a:pt x="1255377" y="1417010"/>
                </a:lnTo>
                <a:lnTo>
                  <a:pt x="1252516" y="1418595"/>
                </a:lnTo>
                <a:lnTo>
                  <a:pt x="1249655" y="1420181"/>
                </a:lnTo>
                <a:lnTo>
                  <a:pt x="1246476" y="1421132"/>
                </a:lnTo>
                <a:lnTo>
                  <a:pt x="1243616" y="1421766"/>
                </a:lnTo>
                <a:lnTo>
                  <a:pt x="1240437" y="1422400"/>
                </a:lnTo>
                <a:lnTo>
                  <a:pt x="1236940" y="1422400"/>
                </a:lnTo>
                <a:lnTo>
                  <a:pt x="1031278" y="1422400"/>
                </a:lnTo>
                <a:lnTo>
                  <a:pt x="1027781" y="1422400"/>
                </a:lnTo>
                <a:lnTo>
                  <a:pt x="1024602" y="1421766"/>
                </a:lnTo>
                <a:lnTo>
                  <a:pt x="1021424" y="1421132"/>
                </a:lnTo>
                <a:lnTo>
                  <a:pt x="1018245" y="1420181"/>
                </a:lnTo>
                <a:lnTo>
                  <a:pt x="1015384" y="1418595"/>
                </a:lnTo>
                <a:lnTo>
                  <a:pt x="1012841" y="1417010"/>
                </a:lnTo>
                <a:lnTo>
                  <a:pt x="1010298" y="1415108"/>
                </a:lnTo>
                <a:lnTo>
                  <a:pt x="1007755" y="1413206"/>
                </a:lnTo>
                <a:lnTo>
                  <a:pt x="1005848" y="1410669"/>
                </a:lnTo>
                <a:lnTo>
                  <a:pt x="1003941" y="1408133"/>
                </a:lnTo>
                <a:lnTo>
                  <a:pt x="1002351" y="1405279"/>
                </a:lnTo>
                <a:lnTo>
                  <a:pt x="1000762" y="1402743"/>
                </a:lnTo>
                <a:lnTo>
                  <a:pt x="999808" y="1399572"/>
                </a:lnTo>
                <a:lnTo>
                  <a:pt x="999173" y="1396402"/>
                </a:lnTo>
                <a:lnTo>
                  <a:pt x="998537" y="1393231"/>
                </a:lnTo>
                <a:lnTo>
                  <a:pt x="998537" y="1389744"/>
                </a:lnTo>
                <a:lnTo>
                  <a:pt x="998537" y="782273"/>
                </a:lnTo>
                <a:lnTo>
                  <a:pt x="998537" y="778786"/>
                </a:lnTo>
                <a:lnTo>
                  <a:pt x="999173" y="775615"/>
                </a:lnTo>
                <a:lnTo>
                  <a:pt x="999808" y="772445"/>
                </a:lnTo>
                <a:lnTo>
                  <a:pt x="1000762" y="769274"/>
                </a:lnTo>
                <a:lnTo>
                  <a:pt x="1002351" y="766421"/>
                </a:lnTo>
                <a:lnTo>
                  <a:pt x="1003941" y="763567"/>
                </a:lnTo>
                <a:lnTo>
                  <a:pt x="1005848" y="761348"/>
                </a:lnTo>
                <a:lnTo>
                  <a:pt x="1007755" y="758812"/>
                </a:lnTo>
                <a:lnTo>
                  <a:pt x="1010298" y="756592"/>
                </a:lnTo>
                <a:lnTo>
                  <a:pt x="1012841" y="755007"/>
                </a:lnTo>
                <a:lnTo>
                  <a:pt x="1015384" y="753105"/>
                </a:lnTo>
                <a:lnTo>
                  <a:pt x="1018245" y="751837"/>
                </a:lnTo>
                <a:lnTo>
                  <a:pt x="1021424" y="750885"/>
                </a:lnTo>
                <a:lnTo>
                  <a:pt x="1024602" y="750251"/>
                </a:lnTo>
                <a:lnTo>
                  <a:pt x="1027781" y="749300"/>
                </a:lnTo>
                <a:close/>
                <a:moveTo>
                  <a:pt x="2147065" y="665163"/>
                </a:moveTo>
                <a:lnTo>
                  <a:pt x="2154052" y="665163"/>
                </a:lnTo>
                <a:lnTo>
                  <a:pt x="2161038" y="665163"/>
                </a:lnTo>
                <a:lnTo>
                  <a:pt x="2168025" y="665798"/>
                </a:lnTo>
                <a:lnTo>
                  <a:pt x="2175011" y="666432"/>
                </a:lnTo>
                <a:lnTo>
                  <a:pt x="2181680" y="667702"/>
                </a:lnTo>
                <a:lnTo>
                  <a:pt x="2188349" y="669288"/>
                </a:lnTo>
                <a:lnTo>
                  <a:pt x="2194700" y="670875"/>
                </a:lnTo>
                <a:lnTo>
                  <a:pt x="2201369" y="673413"/>
                </a:lnTo>
                <a:lnTo>
                  <a:pt x="2207085" y="675952"/>
                </a:lnTo>
                <a:lnTo>
                  <a:pt x="2213437" y="678173"/>
                </a:lnTo>
                <a:lnTo>
                  <a:pt x="2219471" y="681346"/>
                </a:lnTo>
                <a:lnTo>
                  <a:pt x="2224869" y="684519"/>
                </a:lnTo>
                <a:lnTo>
                  <a:pt x="2230585" y="688327"/>
                </a:lnTo>
                <a:lnTo>
                  <a:pt x="2235666" y="692135"/>
                </a:lnTo>
                <a:lnTo>
                  <a:pt x="2241065" y="695943"/>
                </a:lnTo>
                <a:lnTo>
                  <a:pt x="2245829" y="700702"/>
                </a:lnTo>
                <a:lnTo>
                  <a:pt x="2250910" y="704828"/>
                </a:lnTo>
                <a:lnTo>
                  <a:pt x="2255356" y="709587"/>
                </a:lnTo>
                <a:lnTo>
                  <a:pt x="2259484" y="714347"/>
                </a:lnTo>
                <a:lnTo>
                  <a:pt x="2263612" y="719741"/>
                </a:lnTo>
                <a:lnTo>
                  <a:pt x="2267423" y="724819"/>
                </a:lnTo>
                <a:lnTo>
                  <a:pt x="2270916" y="730530"/>
                </a:lnTo>
                <a:lnTo>
                  <a:pt x="2274092" y="736559"/>
                </a:lnTo>
                <a:lnTo>
                  <a:pt x="2277268" y="742271"/>
                </a:lnTo>
                <a:lnTo>
                  <a:pt x="2280126" y="748300"/>
                </a:lnTo>
                <a:lnTo>
                  <a:pt x="2282666" y="754646"/>
                </a:lnTo>
                <a:lnTo>
                  <a:pt x="2284572" y="760992"/>
                </a:lnTo>
                <a:lnTo>
                  <a:pt x="2286477" y="767021"/>
                </a:lnTo>
                <a:lnTo>
                  <a:pt x="2287747" y="773685"/>
                </a:lnTo>
                <a:lnTo>
                  <a:pt x="2289018" y="780349"/>
                </a:lnTo>
                <a:lnTo>
                  <a:pt x="2289970" y="787330"/>
                </a:lnTo>
                <a:lnTo>
                  <a:pt x="2290605" y="794311"/>
                </a:lnTo>
                <a:lnTo>
                  <a:pt x="2290605" y="801292"/>
                </a:lnTo>
                <a:lnTo>
                  <a:pt x="2290605" y="1286150"/>
                </a:lnTo>
                <a:lnTo>
                  <a:pt x="2884137" y="1353738"/>
                </a:lnTo>
                <a:lnTo>
                  <a:pt x="2890488" y="1354055"/>
                </a:lnTo>
                <a:lnTo>
                  <a:pt x="2898110" y="1354372"/>
                </a:lnTo>
                <a:lnTo>
                  <a:pt x="2905732" y="1355007"/>
                </a:lnTo>
                <a:lnTo>
                  <a:pt x="2913353" y="1355642"/>
                </a:lnTo>
                <a:lnTo>
                  <a:pt x="2920657" y="1357228"/>
                </a:lnTo>
                <a:lnTo>
                  <a:pt x="2927644" y="1358815"/>
                </a:lnTo>
                <a:lnTo>
                  <a:pt x="2934948" y="1361036"/>
                </a:lnTo>
                <a:lnTo>
                  <a:pt x="2941934" y="1362940"/>
                </a:lnTo>
                <a:lnTo>
                  <a:pt x="2948603" y="1365796"/>
                </a:lnTo>
                <a:lnTo>
                  <a:pt x="2955272" y="1368969"/>
                </a:lnTo>
                <a:lnTo>
                  <a:pt x="2961941" y="1372142"/>
                </a:lnTo>
                <a:lnTo>
                  <a:pt x="2968292" y="1375633"/>
                </a:lnTo>
                <a:lnTo>
                  <a:pt x="2974008" y="1379758"/>
                </a:lnTo>
                <a:lnTo>
                  <a:pt x="2980042" y="1383883"/>
                </a:lnTo>
                <a:lnTo>
                  <a:pt x="2985758" y="1388008"/>
                </a:lnTo>
                <a:lnTo>
                  <a:pt x="2990839" y="1393085"/>
                </a:lnTo>
                <a:lnTo>
                  <a:pt x="2996238" y="1397845"/>
                </a:lnTo>
                <a:lnTo>
                  <a:pt x="3001319" y="1403239"/>
                </a:lnTo>
                <a:lnTo>
                  <a:pt x="3005765" y="1408316"/>
                </a:lnTo>
                <a:lnTo>
                  <a:pt x="3010529" y="1414345"/>
                </a:lnTo>
                <a:lnTo>
                  <a:pt x="3014657" y="1419739"/>
                </a:lnTo>
                <a:lnTo>
                  <a:pt x="3018468" y="1426086"/>
                </a:lnTo>
                <a:lnTo>
                  <a:pt x="3021961" y="1432432"/>
                </a:lnTo>
                <a:lnTo>
                  <a:pt x="3025454" y="1438778"/>
                </a:lnTo>
                <a:lnTo>
                  <a:pt x="3028312" y="1445125"/>
                </a:lnTo>
                <a:lnTo>
                  <a:pt x="3030853" y="1452106"/>
                </a:lnTo>
                <a:lnTo>
                  <a:pt x="3033393" y="1459087"/>
                </a:lnTo>
                <a:lnTo>
                  <a:pt x="3035616" y="1466067"/>
                </a:lnTo>
                <a:lnTo>
                  <a:pt x="3036887" y="1473366"/>
                </a:lnTo>
                <a:lnTo>
                  <a:pt x="3038474" y="1480664"/>
                </a:lnTo>
                <a:lnTo>
                  <a:pt x="3039427" y="1488280"/>
                </a:lnTo>
                <a:lnTo>
                  <a:pt x="3040062" y="1495895"/>
                </a:lnTo>
                <a:lnTo>
                  <a:pt x="3040062" y="1503511"/>
                </a:lnTo>
                <a:lnTo>
                  <a:pt x="3040062" y="2154008"/>
                </a:lnTo>
                <a:lnTo>
                  <a:pt x="3040062" y="2161623"/>
                </a:lnTo>
                <a:lnTo>
                  <a:pt x="3039427" y="2169556"/>
                </a:lnTo>
                <a:lnTo>
                  <a:pt x="3038474" y="2177172"/>
                </a:lnTo>
                <a:lnTo>
                  <a:pt x="3036887" y="2184470"/>
                </a:lnTo>
                <a:lnTo>
                  <a:pt x="3035616" y="2191451"/>
                </a:lnTo>
                <a:lnTo>
                  <a:pt x="3033393" y="2198749"/>
                </a:lnTo>
                <a:lnTo>
                  <a:pt x="3030853" y="2205730"/>
                </a:lnTo>
                <a:lnTo>
                  <a:pt x="3028312" y="2212394"/>
                </a:lnTo>
                <a:lnTo>
                  <a:pt x="3025454" y="2219057"/>
                </a:lnTo>
                <a:lnTo>
                  <a:pt x="3021961" y="2225404"/>
                </a:lnTo>
                <a:lnTo>
                  <a:pt x="3018468" y="2231433"/>
                </a:lnTo>
                <a:lnTo>
                  <a:pt x="3014657" y="2237779"/>
                </a:lnTo>
                <a:lnTo>
                  <a:pt x="3010529" y="2243808"/>
                </a:lnTo>
                <a:lnTo>
                  <a:pt x="3005765" y="2249202"/>
                </a:lnTo>
                <a:lnTo>
                  <a:pt x="3001319" y="2254597"/>
                </a:lnTo>
                <a:lnTo>
                  <a:pt x="2996238" y="2259674"/>
                </a:lnTo>
                <a:lnTo>
                  <a:pt x="2990839" y="2264433"/>
                </a:lnTo>
                <a:lnTo>
                  <a:pt x="2985758" y="2269510"/>
                </a:lnTo>
                <a:lnTo>
                  <a:pt x="2980042" y="2273953"/>
                </a:lnTo>
                <a:lnTo>
                  <a:pt x="2974008" y="2278078"/>
                </a:lnTo>
                <a:lnTo>
                  <a:pt x="2968292" y="2281886"/>
                </a:lnTo>
                <a:lnTo>
                  <a:pt x="2961941" y="2285376"/>
                </a:lnTo>
                <a:lnTo>
                  <a:pt x="2955272" y="2288867"/>
                </a:lnTo>
                <a:lnTo>
                  <a:pt x="2948603" y="2291723"/>
                </a:lnTo>
                <a:lnTo>
                  <a:pt x="2941934" y="2294578"/>
                </a:lnTo>
                <a:lnTo>
                  <a:pt x="2934948" y="2297117"/>
                </a:lnTo>
                <a:lnTo>
                  <a:pt x="2927644" y="2298703"/>
                </a:lnTo>
                <a:lnTo>
                  <a:pt x="2920657" y="2300607"/>
                </a:lnTo>
                <a:lnTo>
                  <a:pt x="2913353" y="2301877"/>
                </a:lnTo>
                <a:lnTo>
                  <a:pt x="2905732" y="2302829"/>
                </a:lnTo>
                <a:lnTo>
                  <a:pt x="2898110" y="2303146"/>
                </a:lnTo>
                <a:lnTo>
                  <a:pt x="2890488" y="2303463"/>
                </a:lnTo>
                <a:lnTo>
                  <a:pt x="2177552" y="2303463"/>
                </a:lnTo>
                <a:lnTo>
                  <a:pt x="2173423" y="2303146"/>
                </a:lnTo>
                <a:lnTo>
                  <a:pt x="2171200" y="2303146"/>
                </a:lnTo>
                <a:lnTo>
                  <a:pt x="2169613" y="2303146"/>
                </a:lnTo>
                <a:lnTo>
                  <a:pt x="2162944" y="2303146"/>
                </a:lnTo>
                <a:lnTo>
                  <a:pt x="2156275" y="2303146"/>
                </a:lnTo>
                <a:lnTo>
                  <a:pt x="2149924" y="2302511"/>
                </a:lnTo>
                <a:lnTo>
                  <a:pt x="2143572" y="2301559"/>
                </a:lnTo>
                <a:lnTo>
                  <a:pt x="2137538" y="2300607"/>
                </a:lnTo>
                <a:lnTo>
                  <a:pt x="2131187" y="2298703"/>
                </a:lnTo>
                <a:lnTo>
                  <a:pt x="2125153" y="2297117"/>
                </a:lnTo>
                <a:lnTo>
                  <a:pt x="2119437" y="2294896"/>
                </a:lnTo>
                <a:lnTo>
                  <a:pt x="2113403" y="2292040"/>
                </a:lnTo>
                <a:lnTo>
                  <a:pt x="2107370" y="2289501"/>
                </a:lnTo>
                <a:lnTo>
                  <a:pt x="2101971" y="2286645"/>
                </a:lnTo>
                <a:lnTo>
                  <a:pt x="2096572" y="2283155"/>
                </a:lnTo>
                <a:lnTo>
                  <a:pt x="2091491" y="2279665"/>
                </a:lnTo>
                <a:lnTo>
                  <a:pt x="2086093" y="2275222"/>
                </a:lnTo>
                <a:lnTo>
                  <a:pt x="2081329" y="2271097"/>
                </a:lnTo>
                <a:lnTo>
                  <a:pt x="2076883" y="2266972"/>
                </a:lnTo>
                <a:lnTo>
                  <a:pt x="1560520" y="1751334"/>
                </a:lnTo>
                <a:lnTo>
                  <a:pt x="1556074" y="1746574"/>
                </a:lnTo>
                <a:lnTo>
                  <a:pt x="1552263" y="1741815"/>
                </a:lnTo>
                <a:lnTo>
                  <a:pt x="1548135" y="1737055"/>
                </a:lnTo>
                <a:lnTo>
                  <a:pt x="1544642" y="1731661"/>
                </a:lnTo>
                <a:lnTo>
                  <a:pt x="1541466" y="1726583"/>
                </a:lnTo>
                <a:lnTo>
                  <a:pt x="1538291" y="1720872"/>
                </a:lnTo>
                <a:lnTo>
                  <a:pt x="1535432" y="1715477"/>
                </a:lnTo>
                <a:lnTo>
                  <a:pt x="1532892" y="1709766"/>
                </a:lnTo>
                <a:lnTo>
                  <a:pt x="1530987" y="1704054"/>
                </a:lnTo>
                <a:lnTo>
                  <a:pt x="1529081" y="1698342"/>
                </a:lnTo>
                <a:lnTo>
                  <a:pt x="1527493" y="1692631"/>
                </a:lnTo>
                <a:lnTo>
                  <a:pt x="1526223" y="1686919"/>
                </a:lnTo>
                <a:lnTo>
                  <a:pt x="1525270" y="1680890"/>
                </a:lnTo>
                <a:lnTo>
                  <a:pt x="1524635" y="1674544"/>
                </a:lnTo>
                <a:lnTo>
                  <a:pt x="1524000" y="1668515"/>
                </a:lnTo>
                <a:lnTo>
                  <a:pt x="1524000" y="1662803"/>
                </a:lnTo>
                <a:lnTo>
                  <a:pt x="1524000" y="1656774"/>
                </a:lnTo>
                <a:lnTo>
                  <a:pt x="1524635" y="1650428"/>
                </a:lnTo>
                <a:lnTo>
                  <a:pt x="1525270" y="1644716"/>
                </a:lnTo>
                <a:lnTo>
                  <a:pt x="1526223" y="1638687"/>
                </a:lnTo>
                <a:lnTo>
                  <a:pt x="1527493" y="1632658"/>
                </a:lnTo>
                <a:lnTo>
                  <a:pt x="1529081" y="1626946"/>
                </a:lnTo>
                <a:lnTo>
                  <a:pt x="1530987" y="1621235"/>
                </a:lnTo>
                <a:lnTo>
                  <a:pt x="1532892" y="1615523"/>
                </a:lnTo>
                <a:lnTo>
                  <a:pt x="1535432" y="1609811"/>
                </a:lnTo>
                <a:lnTo>
                  <a:pt x="1538291" y="1604417"/>
                </a:lnTo>
                <a:lnTo>
                  <a:pt x="1541466" y="1599023"/>
                </a:lnTo>
                <a:lnTo>
                  <a:pt x="1544642" y="1593628"/>
                </a:lnTo>
                <a:lnTo>
                  <a:pt x="1548135" y="1588551"/>
                </a:lnTo>
                <a:lnTo>
                  <a:pt x="1552263" y="1583474"/>
                </a:lnTo>
                <a:lnTo>
                  <a:pt x="1556074" y="1578714"/>
                </a:lnTo>
                <a:lnTo>
                  <a:pt x="1560520" y="1574272"/>
                </a:lnTo>
                <a:lnTo>
                  <a:pt x="1564966" y="1569830"/>
                </a:lnTo>
                <a:lnTo>
                  <a:pt x="1570047" y="1565705"/>
                </a:lnTo>
                <a:lnTo>
                  <a:pt x="1574811" y="1561897"/>
                </a:lnTo>
                <a:lnTo>
                  <a:pt x="1579574" y="1558406"/>
                </a:lnTo>
                <a:lnTo>
                  <a:pt x="1584973" y="1554916"/>
                </a:lnTo>
                <a:lnTo>
                  <a:pt x="1590054" y="1552060"/>
                </a:lnTo>
                <a:lnTo>
                  <a:pt x="1595770" y="1549521"/>
                </a:lnTo>
                <a:lnTo>
                  <a:pt x="1601486" y="1546666"/>
                </a:lnTo>
                <a:lnTo>
                  <a:pt x="1606885" y="1544444"/>
                </a:lnTo>
                <a:lnTo>
                  <a:pt x="1612919" y="1542858"/>
                </a:lnTo>
                <a:lnTo>
                  <a:pt x="1618635" y="1540954"/>
                </a:lnTo>
                <a:lnTo>
                  <a:pt x="1624669" y="1539685"/>
                </a:lnTo>
                <a:lnTo>
                  <a:pt x="1630702" y="1538733"/>
                </a:lnTo>
                <a:lnTo>
                  <a:pt x="1637054" y="1538098"/>
                </a:lnTo>
                <a:lnTo>
                  <a:pt x="1642770" y="1537463"/>
                </a:lnTo>
                <a:lnTo>
                  <a:pt x="1649121" y="1537146"/>
                </a:lnTo>
                <a:lnTo>
                  <a:pt x="1655473" y="1537463"/>
                </a:lnTo>
                <a:lnTo>
                  <a:pt x="1661824" y="1538098"/>
                </a:lnTo>
                <a:lnTo>
                  <a:pt x="1667858" y="1538733"/>
                </a:lnTo>
                <a:lnTo>
                  <a:pt x="1673891" y="1539685"/>
                </a:lnTo>
                <a:lnTo>
                  <a:pt x="1679925" y="1540954"/>
                </a:lnTo>
                <a:lnTo>
                  <a:pt x="1685641" y="1542858"/>
                </a:lnTo>
                <a:lnTo>
                  <a:pt x="1691675" y="1544444"/>
                </a:lnTo>
                <a:lnTo>
                  <a:pt x="1697391" y="1546666"/>
                </a:lnTo>
                <a:lnTo>
                  <a:pt x="1702790" y="1549521"/>
                </a:lnTo>
                <a:lnTo>
                  <a:pt x="1708506" y="1552060"/>
                </a:lnTo>
                <a:lnTo>
                  <a:pt x="1713587" y="1554916"/>
                </a:lnTo>
                <a:lnTo>
                  <a:pt x="1718986" y="1558406"/>
                </a:lnTo>
                <a:lnTo>
                  <a:pt x="1723749" y="1561897"/>
                </a:lnTo>
                <a:lnTo>
                  <a:pt x="1728513" y="1565705"/>
                </a:lnTo>
                <a:lnTo>
                  <a:pt x="1733594" y="1569830"/>
                </a:lnTo>
                <a:lnTo>
                  <a:pt x="1738040" y="1574272"/>
                </a:lnTo>
                <a:lnTo>
                  <a:pt x="2017816" y="1853827"/>
                </a:lnTo>
                <a:lnTo>
                  <a:pt x="2017816" y="801292"/>
                </a:lnTo>
                <a:lnTo>
                  <a:pt x="2018133" y="794311"/>
                </a:lnTo>
                <a:lnTo>
                  <a:pt x="2018451" y="787330"/>
                </a:lnTo>
                <a:lnTo>
                  <a:pt x="2019404" y="780349"/>
                </a:lnTo>
                <a:lnTo>
                  <a:pt x="2020674" y="773685"/>
                </a:lnTo>
                <a:lnTo>
                  <a:pt x="2021944" y="767021"/>
                </a:lnTo>
                <a:lnTo>
                  <a:pt x="2024167" y="760992"/>
                </a:lnTo>
                <a:lnTo>
                  <a:pt x="2026073" y="754646"/>
                </a:lnTo>
                <a:lnTo>
                  <a:pt x="2028613" y="748300"/>
                </a:lnTo>
                <a:lnTo>
                  <a:pt x="2031471" y="742271"/>
                </a:lnTo>
                <a:lnTo>
                  <a:pt x="2034329" y="736559"/>
                </a:lnTo>
                <a:lnTo>
                  <a:pt x="2037823" y="730530"/>
                </a:lnTo>
                <a:lnTo>
                  <a:pt x="2040998" y="724819"/>
                </a:lnTo>
                <a:lnTo>
                  <a:pt x="2045127" y="719741"/>
                </a:lnTo>
                <a:lnTo>
                  <a:pt x="2048937" y="714347"/>
                </a:lnTo>
                <a:lnTo>
                  <a:pt x="2053383" y="709587"/>
                </a:lnTo>
                <a:lnTo>
                  <a:pt x="2057829" y="704828"/>
                </a:lnTo>
                <a:lnTo>
                  <a:pt x="2062275" y="700702"/>
                </a:lnTo>
                <a:lnTo>
                  <a:pt x="2067674" y="695943"/>
                </a:lnTo>
                <a:lnTo>
                  <a:pt x="2072437" y="692135"/>
                </a:lnTo>
                <a:lnTo>
                  <a:pt x="2078154" y="688327"/>
                </a:lnTo>
                <a:lnTo>
                  <a:pt x="2083552" y="684519"/>
                </a:lnTo>
                <a:lnTo>
                  <a:pt x="2089268" y="681346"/>
                </a:lnTo>
                <a:lnTo>
                  <a:pt x="2095302" y="678173"/>
                </a:lnTo>
                <a:lnTo>
                  <a:pt x="2101018" y="675952"/>
                </a:lnTo>
                <a:lnTo>
                  <a:pt x="2107370" y="673413"/>
                </a:lnTo>
                <a:lnTo>
                  <a:pt x="2113721" y="670875"/>
                </a:lnTo>
                <a:lnTo>
                  <a:pt x="2120390" y="669288"/>
                </a:lnTo>
                <a:lnTo>
                  <a:pt x="2127059" y="667702"/>
                </a:lnTo>
                <a:lnTo>
                  <a:pt x="2133728" y="666432"/>
                </a:lnTo>
                <a:lnTo>
                  <a:pt x="2140079" y="665798"/>
                </a:lnTo>
                <a:lnTo>
                  <a:pt x="2147065" y="665163"/>
                </a:lnTo>
                <a:close/>
                <a:moveTo>
                  <a:pt x="1426690" y="484188"/>
                </a:moveTo>
                <a:lnTo>
                  <a:pt x="1631151" y="484188"/>
                </a:lnTo>
                <a:lnTo>
                  <a:pt x="1634627" y="484505"/>
                </a:lnTo>
                <a:lnTo>
                  <a:pt x="1637787" y="484822"/>
                </a:lnTo>
                <a:lnTo>
                  <a:pt x="1640947" y="485773"/>
                </a:lnTo>
                <a:lnTo>
                  <a:pt x="1644107" y="486725"/>
                </a:lnTo>
                <a:lnTo>
                  <a:pt x="1646635" y="488310"/>
                </a:lnTo>
                <a:lnTo>
                  <a:pt x="1649479" y="489895"/>
                </a:lnTo>
                <a:lnTo>
                  <a:pt x="1652008" y="491798"/>
                </a:lnTo>
                <a:lnTo>
                  <a:pt x="1654536" y="493700"/>
                </a:lnTo>
                <a:lnTo>
                  <a:pt x="1656432" y="496237"/>
                </a:lnTo>
                <a:lnTo>
                  <a:pt x="1658328" y="498773"/>
                </a:lnTo>
                <a:lnTo>
                  <a:pt x="1659908" y="501310"/>
                </a:lnTo>
                <a:lnTo>
                  <a:pt x="1661488" y="504164"/>
                </a:lnTo>
                <a:lnTo>
                  <a:pt x="1662436" y="507334"/>
                </a:lnTo>
                <a:lnTo>
                  <a:pt x="1663068" y="510505"/>
                </a:lnTo>
                <a:lnTo>
                  <a:pt x="1663700" y="513676"/>
                </a:lnTo>
                <a:lnTo>
                  <a:pt x="1663700" y="517164"/>
                </a:lnTo>
                <a:lnTo>
                  <a:pt x="1663700" y="1389743"/>
                </a:lnTo>
                <a:lnTo>
                  <a:pt x="1663700" y="1393231"/>
                </a:lnTo>
                <a:lnTo>
                  <a:pt x="1663068" y="1396401"/>
                </a:lnTo>
                <a:lnTo>
                  <a:pt x="1662436" y="1399572"/>
                </a:lnTo>
                <a:lnTo>
                  <a:pt x="1661488" y="1402743"/>
                </a:lnTo>
                <a:lnTo>
                  <a:pt x="1659908" y="1405279"/>
                </a:lnTo>
                <a:lnTo>
                  <a:pt x="1658328" y="1408133"/>
                </a:lnTo>
                <a:lnTo>
                  <a:pt x="1656432" y="1410669"/>
                </a:lnTo>
                <a:lnTo>
                  <a:pt x="1654536" y="1413206"/>
                </a:lnTo>
                <a:lnTo>
                  <a:pt x="1652008" y="1415108"/>
                </a:lnTo>
                <a:lnTo>
                  <a:pt x="1649479" y="1417011"/>
                </a:lnTo>
                <a:lnTo>
                  <a:pt x="1646635" y="1418596"/>
                </a:lnTo>
                <a:lnTo>
                  <a:pt x="1644107" y="1420182"/>
                </a:lnTo>
                <a:lnTo>
                  <a:pt x="1640947" y="1421133"/>
                </a:lnTo>
                <a:lnTo>
                  <a:pt x="1637787" y="1421767"/>
                </a:lnTo>
                <a:lnTo>
                  <a:pt x="1634627" y="1422401"/>
                </a:lnTo>
                <a:lnTo>
                  <a:pt x="1631151" y="1422401"/>
                </a:lnTo>
                <a:lnTo>
                  <a:pt x="1426690" y="1422401"/>
                </a:lnTo>
                <a:lnTo>
                  <a:pt x="1423214" y="1422401"/>
                </a:lnTo>
                <a:lnTo>
                  <a:pt x="1420054" y="1421767"/>
                </a:lnTo>
                <a:lnTo>
                  <a:pt x="1416894" y="1421133"/>
                </a:lnTo>
                <a:lnTo>
                  <a:pt x="1413734" y="1420182"/>
                </a:lnTo>
                <a:lnTo>
                  <a:pt x="1411206" y="1418596"/>
                </a:lnTo>
                <a:lnTo>
                  <a:pt x="1408362" y="1417011"/>
                </a:lnTo>
                <a:lnTo>
                  <a:pt x="1405834" y="1415108"/>
                </a:lnTo>
                <a:lnTo>
                  <a:pt x="1403622" y="1413206"/>
                </a:lnTo>
                <a:lnTo>
                  <a:pt x="1401409" y="1410669"/>
                </a:lnTo>
                <a:lnTo>
                  <a:pt x="1399513" y="1408133"/>
                </a:lnTo>
                <a:lnTo>
                  <a:pt x="1397933" y="1405279"/>
                </a:lnTo>
                <a:lnTo>
                  <a:pt x="1396669" y="1402743"/>
                </a:lnTo>
                <a:lnTo>
                  <a:pt x="1395405" y="1399572"/>
                </a:lnTo>
                <a:lnTo>
                  <a:pt x="1394457" y="1396401"/>
                </a:lnTo>
                <a:lnTo>
                  <a:pt x="1394141" y="1393231"/>
                </a:lnTo>
                <a:lnTo>
                  <a:pt x="1393825" y="1389743"/>
                </a:lnTo>
                <a:lnTo>
                  <a:pt x="1393825" y="517164"/>
                </a:lnTo>
                <a:lnTo>
                  <a:pt x="1394141" y="513676"/>
                </a:lnTo>
                <a:lnTo>
                  <a:pt x="1394457" y="510505"/>
                </a:lnTo>
                <a:lnTo>
                  <a:pt x="1395405" y="507334"/>
                </a:lnTo>
                <a:lnTo>
                  <a:pt x="1396669" y="504164"/>
                </a:lnTo>
                <a:lnTo>
                  <a:pt x="1397933" y="501310"/>
                </a:lnTo>
                <a:lnTo>
                  <a:pt x="1399513" y="498773"/>
                </a:lnTo>
                <a:lnTo>
                  <a:pt x="1401409" y="496237"/>
                </a:lnTo>
                <a:lnTo>
                  <a:pt x="1403622" y="493700"/>
                </a:lnTo>
                <a:lnTo>
                  <a:pt x="1405834" y="491798"/>
                </a:lnTo>
                <a:lnTo>
                  <a:pt x="1408362" y="489895"/>
                </a:lnTo>
                <a:lnTo>
                  <a:pt x="1411206" y="488310"/>
                </a:lnTo>
                <a:lnTo>
                  <a:pt x="1413734" y="486725"/>
                </a:lnTo>
                <a:lnTo>
                  <a:pt x="1416894" y="485773"/>
                </a:lnTo>
                <a:lnTo>
                  <a:pt x="1420054" y="484822"/>
                </a:lnTo>
                <a:lnTo>
                  <a:pt x="1423214" y="484505"/>
                </a:lnTo>
                <a:lnTo>
                  <a:pt x="1426690" y="484188"/>
                </a:lnTo>
                <a:close/>
                <a:moveTo>
                  <a:pt x="183794" y="0"/>
                </a:moveTo>
                <a:lnTo>
                  <a:pt x="193952" y="0"/>
                </a:lnTo>
                <a:lnTo>
                  <a:pt x="2827060" y="0"/>
                </a:lnTo>
                <a:lnTo>
                  <a:pt x="2837218" y="0"/>
                </a:lnTo>
                <a:lnTo>
                  <a:pt x="2847059" y="952"/>
                </a:lnTo>
                <a:lnTo>
                  <a:pt x="2856582" y="2539"/>
                </a:lnTo>
                <a:lnTo>
                  <a:pt x="2866105" y="4443"/>
                </a:lnTo>
                <a:lnTo>
                  <a:pt x="2875628" y="6982"/>
                </a:lnTo>
                <a:lnTo>
                  <a:pt x="2884516" y="10156"/>
                </a:lnTo>
                <a:lnTo>
                  <a:pt x="2893721" y="13964"/>
                </a:lnTo>
                <a:lnTo>
                  <a:pt x="2902292" y="17773"/>
                </a:lnTo>
                <a:lnTo>
                  <a:pt x="2911180" y="22851"/>
                </a:lnTo>
                <a:lnTo>
                  <a:pt x="2919433" y="27611"/>
                </a:lnTo>
                <a:lnTo>
                  <a:pt x="2927369" y="33324"/>
                </a:lnTo>
                <a:lnTo>
                  <a:pt x="2935623" y="39036"/>
                </a:lnTo>
                <a:lnTo>
                  <a:pt x="2942924" y="45384"/>
                </a:lnTo>
                <a:lnTo>
                  <a:pt x="2950225" y="52366"/>
                </a:lnTo>
                <a:lnTo>
                  <a:pt x="2957525" y="59665"/>
                </a:lnTo>
                <a:lnTo>
                  <a:pt x="2964192" y="67282"/>
                </a:lnTo>
                <a:lnTo>
                  <a:pt x="2970540" y="74899"/>
                </a:lnTo>
                <a:lnTo>
                  <a:pt x="2976571" y="83468"/>
                </a:lnTo>
                <a:lnTo>
                  <a:pt x="2982285" y="92037"/>
                </a:lnTo>
                <a:lnTo>
                  <a:pt x="2987682" y="101240"/>
                </a:lnTo>
                <a:lnTo>
                  <a:pt x="2992761" y="110444"/>
                </a:lnTo>
                <a:lnTo>
                  <a:pt x="2997522" y="119965"/>
                </a:lnTo>
                <a:lnTo>
                  <a:pt x="3001649" y="130121"/>
                </a:lnTo>
                <a:lnTo>
                  <a:pt x="3005458" y="140276"/>
                </a:lnTo>
                <a:lnTo>
                  <a:pt x="3008950" y="150749"/>
                </a:lnTo>
                <a:lnTo>
                  <a:pt x="3012124" y="161540"/>
                </a:lnTo>
                <a:lnTo>
                  <a:pt x="3014663" y="172330"/>
                </a:lnTo>
                <a:lnTo>
                  <a:pt x="3016885" y="183438"/>
                </a:lnTo>
                <a:lnTo>
                  <a:pt x="3018473" y="194546"/>
                </a:lnTo>
                <a:lnTo>
                  <a:pt x="3019742" y="205971"/>
                </a:lnTo>
                <a:lnTo>
                  <a:pt x="3020695" y="218031"/>
                </a:lnTo>
                <a:lnTo>
                  <a:pt x="3021012" y="229774"/>
                </a:lnTo>
                <a:lnTo>
                  <a:pt x="3021012" y="1276768"/>
                </a:lnTo>
                <a:lnTo>
                  <a:pt x="3013711" y="1272642"/>
                </a:lnTo>
                <a:lnTo>
                  <a:pt x="3006410" y="1268833"/>
                </a:lnTo>
                <a:lnTo>
                  <a:pt x="2999109" y="1265342"/>
                </a:lnTo>
                <a:lnTo>
                  <a:pt x="2991808" y="1262169"/>
                </a:lnTo>
                <a:lnTo>
                  <a:pt x="2983872" y="1258995"/>
                </a:lnTo>
                <a:lnTo>
                  <a:pt x="2976254" y="1256139"/>
                </a:lnTo>
                <a:lnTo>
                  <a:pt x="2968318" y="1253282"/>
                </a:lnTo>
                <a:lnTo>
                  <a:pt x="2960382" y="1251061"/>
                </a:lnTo>
                <a:lnTo>
                  <a:pt x="2952129" y="1248839"/>
                </a:lnTo>
                <a:lnTo>
                  <a:pt x="2944193" y="1247252"/>
                </a:lnTo>
                <a:lnTo>
                  <a:pt x="2935940" y="1245348"/>
                </a:lnTo>
                <a:lnTo>
                  <a:pt x="2927369" y="1244079"/>
                </a:lnTo>
                <a:lnTo>
                  <a:pt x="2919116" y="1242809"/>
                </a:lnTo>
                <a:lnTo>
                  <a:pt x="2910863" y="1242175"/>
                </a:lnTo>
                <a:lnTo>
                  <a:pt x="2901975" y="1241540"/>
                </a:lnTo>
                <a:lnTo>
                  <a:pt x="2893404" y="1241540"/>
                </a:lnTo>
                <a:lnTo>
                  <a:pt x="2646123" y="1213294"/>
                </a:lnTo>
                <a:lnTo>
                  <a:pt x="2646123" y="313876"/>
                </a:lnTo>
                <a:lnTo>
                  <a:pt x="374889" y="313876"/>
                </a:lnTo>
                <a:lnTo>
                  <a:pt x="374889" y="1959424"/>
                </a:lnTo>
                <a:lnTo>
                  <a:pt x="1610021" y="1959424"/>
                </a:lnTo>
                <a:lnTo>
                  <a:pt x="1923646" y="2273300"/>
                </a:lnTo>
                <a:lnTo>
                  <a:pt x="193952" y="2273300"/>
                </a:lnTo>
                <a:lnTo>
                  <a:pt x="183794" y="2273300"/>
                </a:lnTo>
                <a:lnTo>
                  <a:pt x="173953" y="2272348"/>
                </a:lnTo>
                <a:lnTo>
                  <a:pt x="164113" y="2270761"/>
                </a:lnTo>
                <a:lnTo>
                  <a:pt x="154908" y="2268857"/>
                </a:lnTo>
                <a:lnTo>
                  <a:pt x="145385" y="2266318"/>
                </a:lnTo>
                <a:lnTo>
                  <a:pt x="136496" y="2263144"/>
                </a:lnTo>
                <a:lnTo>
                  <a:pt x="127291" y="2259336"/>
                </a:lnTo>
                <a:lnTo>
                  <a:pt x="118720" y="2255528"/>
                </a:lnTo>
                <a:lnTo>
                  <a:pt x="109832" y="2250450"/>
                </a:lnTo>
                <a:lnTo>
                  <a:pt x="101579" y="2245689"/>
                </a:lnTo>
                <a:lnTo>
                  <a:pt x="93326" y="2240294"/>
                </a:lnTo>
                <a:lnTo>
                  <a:pt x="85390" y="2234264"/>
                </a:lnTo>
                <a:lnTo>
                  <a:pt x="77771" y="2227917"/>
                </a:lnTo>
                <a:lnTo>
                  <a:pt x="70470" y="2220935"/>
                </a:lnTo>
                <a:lnTo>
                  <a:pt x="63487" y="2213635"/>
                </a:lnTo>
                <a:lnTo>
                  <a:pt x="56821" y="2206018"/>
                </a:lnTo>
                <a:lnTo>
                  <a:pt x="50472" y="2198402"/>
                </a:lnTo>
                <a:lnTo>
                  <a:pt x="44441" y="2189833"/>
                </a:lnTo>
                <a:lnTo>
                  <a:pt x="38727" y="2181264"/>
                </a:lnTo>
                <a:lnTo>
                  <a:pt x="33013" y="2172060"/>
                </a:lnTo>
                <a:lnTo>
                  <a:pt x="28252" y="2162856"/>
                </a:lnTo>
                <a:lnTo>
                  <a:pt x="23490" y="2153335"/>
                </a:lnTo>
                <a:lnTo>
                  <a:pt x="19364" y="2143180"/>
                </a:lnTo>
                <a:lnTo>
                  <a:pt x="15237" y="2133024"/>
                </a:lnTo>
                <a:lnTo>
                  <a:pt x="11745" y="2122551"/>
                </a:lnTo>
                <a:lnTo>
                  <a:pt x="8888" y="2112078"/>
                </a:lnTo>
                <a:lnTo>
                  <a:pt x="6349" y="2100970"/>
                </a:lnTo>
                <a:lnTo>
                  <a:pt x="3809" y="2089862"/>
                </a:lnTo>
                <a:lnTo>
                  <a:pt x="2540" y="2078754"/>
                </a:lnTo>
                <a:lnTo>
                  <a:pt x="952" y="2067329"/>
                </a:lnTo>
                <a:lnTo>
                  <a:pt x="318" y="2055269"/>
                </a:lnTo>
                <a:lnTo>
                  <a:pt x="0" y="2043844"/>
                </a:lnTo>
                <a:lnTo>
                  <a:pt x="0" y="229774"/>
                </a:lnTo>
                <a:lnTo>
                  <a:pt x="318" y="218031"/>
                </a:lnTo>
                <a:lnTo>
                  <a:pt x="952" y="205971"/>
                </a:lnTo>
                <a:lnTo>
                  <a:pt x="2540" y="194546"/>
                </a:lnTo>
                <a:lnTo>
                  <a:pt x="3809" y="183438"/>
                </a:lnTo>
                <a:lnTo>
                  <a:pt x="6349" y="172330"/>
                </a:lnTo>
                <a:lnTo>
                  <a:pt x="8888" y="161540"/>
                </a:lnTo>
                <a:lnTo>
                  <a:pt x="11745" y="150749"/>
                </a:lnTo>
                <a:lnTo>
                  <a:pt x="15237" y="140276"/>
                </a:lnTo>
                <a:lnTo>
                  <a:pt x="19364" y="130121"/>
                </a:lnTo>
                <a:lnTo>
                  <a:pt x="23490" y="119965"/>
                </a:lnTo>
                <a:lnTo>
                  <a:pt x="28252" y="110444"/>
                </a:lnTo>
                <a:lnTo>
                  <a:pt x="33013" y="101240"/>
                </a:lnTo>
                <a:lnTo>
                  <a:pt x="38727" y="92037"/>
                </a:lnTo>
                <a:lnTo>
                  <a:pt x="44441" y="83468"/>
                </a:lnTo>
                <a:lnTo>
                  <a:pt x="50472" y="74899"/>
                </a:lnTo>
                <a:lnTo>
                  <a:pt x="56821" y="67282"/>
                </a:lnTo>
                <a:lnTo>
                  <a:pt x="63487" y="59665"/>
                </a:lnTo>
                <a:lnTo>
                  <a:pt x="70470" y="52366"/>
                </a:lnTo>
                <a:lnTo>
                  <a:pt x="77771" y="45384"/>
                </a:lnTo>
                <a:lnTo>
                  <a:pt x="85390" y="39036"/>
                </a:lnTo>
                <a:lnTo>
                  <a:pt x="93326" y="33324"/>
                </a:lnTo>
                <a:lnTo>
                  <a:pt x="101579" y="27611"/>
                </a:lnTo>
                <a:lnTo>
                  <a:pt x="109832" y="22851"/>
                </a:lnTo>
                <a:lnTo>
                  <a:pt x="118720" y="17773"/>
                </a:lnTo>
                <a:lnTo>
                  <a:pt x="127291" y="13964"/>
                </a:lnTo>
                <a:lnTo>
                  <a:pt x="136496" y="10156"/>
                </a:lnTo>
                <a:lnTo>
                  <a:pt x="145385" y="6982"/>
                </a:lnTo>
                <a:lnTo>
                  <a:pt x="154908" y="4443"/>
                </a:lnTo>
                <a:lnTo>
                  <a:pt x="164113" y="2539"/>
                </a:lnTo>
                <a:lnTo>
                  <a:pt x="173953" y="952"/>
                </a:lnTo>
                <a:lnTo>
                  <a:pt x="1837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5" name="KSO_Shape"/>
          <p:cNvSpPr/>
          <p:nvPr/>
        </p:nvSpPr>
        <p:spPr bwMode="auto">
          <a:xfrm>
            <a:off x="7202290" y="2082102"/>
            <a:ext cx="712593" cy="485751"/>
          </a:xfrm>
          <a:custGeom>
            <a:avLst/>
            <a:gdLst/>
            <a:ahLst/>
            <a:cxnLst/>
            <a:rect l="0" t="0" r="r" b="b"/>
            <a:pathLst>
              <a:path w="2608263" h="1778000">
                <a:moveTo>
                  <a:pt x="1956693" y="381000"/>
                </a:moveTo>
                <a:lnTo>
                  <a:pt x="1966217" y="381397"/>
                </a:lnTo>
                <a:lnTo>
                  <a:pt x="1975740" y="382192"/>
                </a:lnTo>
                <a:lnTo>
                  <a:pt x="1986057" y="382986"/>
                </a:lnTo>
                <a:lnTo>
                  <a:pt x="1995581" y="384575"/>
                </a:lnTo>
                <a:lnTo>
                  <a:pt x="2005501" y="386562"/>
                </a:lnTo>
                <a:lnTo>
                  <a:pt x="2017819" y="388548"/>
                </a:lnTo>
                <a:lnTo>
                  <a:pt x="2025739" y="391726"/>
                </a:lnTo>
                <a:lnTo>
                  <a:pt x="2035263" y="394904"/>
                </a:lnTo>
                <a:lnTo>
                  <a:pt x="2045580" y="398876"/>
                </a:lnTo>
                <a:lnTo>
                  <a:pt x="2055500" y="403246"/>
                </a:lnTo>
                <a:lnTo>
                  <a:pt x="2065421" y="408807"/>
                </a:lnTo>
                <a:lnTo>
                  <a:pt x="2075738" y="414766"/>
                </a:lnTo>
                <a:lnTo>
                  <a:pt x="2101927" y="438998"/>
                </a:lnTo>
                <a:lnTo>
                  <a:pt x="2143990" y="446149"/>
                </a:lnTo>
                <a:lnTo>
                  <a:pt x="2147958" y="448929"/>
                </a:lnTo>
                <a:lnTo>
                  <a:pt x="2151926" y="452107"/>
                </a:lnTo>
                <a:lnTo>
                  <a:pt x="2155497" y="455683"/>
                </a:lnTo>
                <a:lnTo>
                  <a:pt x="2158672" y="459655"/>
                </a:lnTo>
                <a:lnTo>
                  <a:pt x="2161847" y="464025"/>
                </a:lnTo>
                <a:lnTo>
                  <a:pt x="2164624" y="468395"/>
                </a:lnTo>
                <a:lnTo>
                  <a:pt x="2169783" y="477531"/>
                </a:lnTo>
                <a:lnTo>
                  <a:pt x="2173751" y="485874"/>
                </a:lnTo>
                <a:lnTo>
                  <a:pt x="2176529" y="493024"/>
                </a:lnTo>
                <a:lnTo>
                  <a:pt x="2179306" y="499380"/>
                </a:lnTo>
                <a:lnTo>
                  <a:pt x="2182878" y="516064"/>
                </a:lnTo>
                <a:lnTo>
                  <a:pt x="2186052" y="532749"/>
                </a:lnTo>
                <a:lnTo>
                  <a:pt x="2188036" y="549433"/>
                </a:lnTo>
                <a:lnTo>
                  <a:pt x="2189623" y="565720"/>
                </a:lnTo>
                <a:lnTo>
                  <a:pt x="2190417" y="582008"/>
                </a:lnTo>
                <a:lnTo>
                  <a:pt x="2190814" y="598692"/>
                </a:lnTo>
                <a:lnTo>
                  <a:pt x="2190814" y="615376"/>
                </a:lnTo>
                <a:lnTo>
                  <a:pt x="2190417" y="632855"/>
                </a:lnTo>
                <a:lnTo>
                  <a:pt x="2190020" y="642389"/>
                </a:lnTo>
                <a:lnTo>
                  <a:pt x="2188830" y="656293"/>
                </a:lnTo>
                <a:lnTo>
                  <a:pt x="2185259" y="692840"/>
                </a:lnTo>
                <a:lnTo>
                  <a:pt x="2183671" y="711908"/>
                </a:lnTo>
                <a:lnTo>
                  <a:pt x="2182878" y="730578"/>
                </a:lnTo>
                <a:lnTo>
                  <a:pt x="2182084" y="746468"/>
                </a:lnTo>
                <a:lnTo>
                  <a:pt x="2182481" y="753221"/>
                </a:lnTo>
                <a:lnTo>
                  <a:pt x="2182878" y="758386"/>
                </a:lnTo>
                <a:lnTo>
                  <a:pt x="2183671" y="765139"/>
                </a:lnTo>
                <a:lnTo>
                  <a:pt x="2184862" y="771098"/>
                </a:lnTo>
                <a:lnTo>
                  <a:pt x="2186449" y="775865"/>
                </a:lnTo>
                <a:lnTo>
                  <a:pt x="2188433" y="779837"/>
                </a:lnTo>
                <a:lnTo>
                  <a:pt x="2192798" y="787782"/>
                </a:lnTo>
                <a:lnTo>
                  <a:pt x="2195179" y="792152"/>
                </a:lnTo>
                <a:lnTo>
                  <a:pt x="2198353" y="798508"/>
                </a:lnTo>
                <a:lnTo>
                  <a:pt x="2200734" y="804069"/>
                </a:lnTo>
                <a:lnTo>
                  <a:pt x="2202719" y="810028"/>
                </a:lnTo>
                <a:lnTo>
                  <a:pt x="2204306" y="815987"/>
                </a:lnTo>
                <a:lnTo>
                  <a:pt x="2205496" y="822343"/>
                </a:lnTo>
                <a:lnTo>
                  <a:pt x="2206687" y="829096"/>
                </a:lnTo>
                <a:lnTo>
                  <a:pt x="2207480" y="835452"/>
                </a:lnTo>
                <a:lnTo>
                  <a:pt x="2207877" y="842205"/>
                </a:lnTo>
                <a:lnTo>
                  <a:pt x="2207877" y="848561"/>
                </a:lnTo>
                <a:lnTo>
                  <a:pt x="2207480" y="862465"/>
                </a:lnTo>
                <a:lnTo>
                  <a:pt x="2206290" y="875177"/>
                </a:lnTo>
                <a:lnTo>
                  <a:pt x="2204306" y="887889"/>
                </a:lnTo>
                <a:lnTo>
                  <a:pt x="2202321" y="899806"/>
                </a:lnTo>
                <a:lnTo>
                  <a:pt x="2199544" y="913312"/>
                </a:lnTo>
                <a:lnTo>
                  <a:pt x="2197560" y="920463"/>
                </a:lnTo>
                <a:lnTo>
                  <a:pt x="2195179" y="927613"/>
                </a:lnTo>
                <a:lnTo>
                  <a:pt x="2192798" y="934367"/>
                </a:lnTo>
                <a:lnTo>
                  <a:pt x="2190020" y="941517"/>
                </a:lnTo>
                <a:lnTo>
                  <a:pt x="2186846" y="947873"/>
                </a:lnTo>
                <a:lnTo>
                  <a:pt x="2183275" y="953037"/>
                </a:lnTo>
                <a:lnTo>
                  <a:pt x="2181291" y="955818"/>
                </a:lnTo>
                <a:lnTo>
                  <a:pt x="2178909" y="958201"/>
                </a:lnTo>
                <a:lnTo>
                  <a:pt x="2176132" y="960188"/>
                </a:lnTo>
                <a:lnTo>
                  <a:pt x="2173354" y="961777"/>
                </a:lnTo>
                <a:lnTo>
                  <a:pt x="2167799" y="965749"/>
                </a:lnTo>
                <a:lnTo>
                  <a:pt x="2162243" y="968530"/>
                </a:lnTo>
                <a:lnTo>
                  <a:pt x="2156291" y="971708"/>
                </a:lnTo>
                <a:lnTo>
                  <a:pt x="2151133" y="975283"/>
                </a:lnTo>
                <a:lnTo>
                  <a:pt x="2147958" y="977269"/>
                </a:lnTo>
                <a:lnTo>
                  <a:pt x="2145974" y="979653"/>
                </a:lnTo>
                <a:lnTo>
                  <a:pt x="2143593" y="982434"/>
                </a:lnTo>
                <a:lnTo>
                  <a:pt x="2142006" y="985612"/>
                </a:lnTo>
                <a:lnTo>
                  <a:pt x="2139625" y="990379"/>
                </a:lnTo>
                <a:lnTo>
                  <a:pt x="2137641" y="995543"/>
                </a:lnTo>
                <a:lnTo>
                  <a:pt x="2136450" y="1000707"/>
                </a:lnTo>
                <a:lnTo>
                  <a:pt x="2135260" y="1005871"/>
                </a:lnTo>
                <a:lnTo>
                  <a:pt x="2134466" y="1011433"/>
                </a:lnTo>
                <a:lnTo>
                  <a:pt x="2133673" y="1016597"/>
                </a:lnTo>
                <a:lnTo>
                  <a:pt x="2132879" y="1028514"/>
                </a:lnTo>
                <a:lnTo>
                  <a:pt x="2132085" y="1039637"/>
                </a:lnTo>
                <a:lnTo>
                  <a:pt x="2131292" y="1051158"/>
                </a:lnTo>
                <a:lnTo>
                  <a:pt x="2130895" y="1056719"/>
                </a:lnTo>
                <a:lnTo>
                  <a:pt x="2130101" y="1061883"/>
                </a:lnTo>
                <a:lnTo>
                  <a:pt x="2128911" y="1067445"/>
                </a:lnTo>
                <a:lnTo>
                  <a:pt x="2127721" y="1072212"/>
                </a:lnTo>
                <a:lnTo>
                  <a:pt x="2125736" y="1078170"/>
                </a:lnTo>
                <a:lnTo>
                  <a:pt x="2123355" y="1082937"/>
                </a:lnTo>
                <a:lnTo>
                  <a:pt x="2120578" y="1087307"/>
                </a:lnTo>
                <a:lnTo>
                  <a:pt x="2117800" y="1091280"/>
                </a:lnTo>
                <a:lnTo>
                  <a:pt x="2112245" y="1098430"/>
                </a:lnTo>
                <a:lnTo>
                  <a:pt x="2106293" y="1105183"/>
                </a:lnTo>
                <a:lnTo>
                  <a:pt x="2103515" y="1109156"/>
                </a:lnTo>
                <a:lnTo>
                  <a:pt x="2101134" y="1112731"/>
                </a:lnTo>
                <a:lnTo>
                  <a:pt x="2098356" y="1116703"/>
                </a:lnTo>
                <a:lnTo>
                  <a:pt x="2096372" y="1121470"/>
                </a:lnTo>
                <a:lnTo>
                  <a:pt x="2093991" y="1126237"/>
                </a:lnTo>
                <a:lnTo>
                  <a:pt x="2092801" y="1131799"/>
                </a:lnTo>
                <a:lnTo>
                  <a:pt x="2091610" y="1138155"/>
                </a:lnTo>
                <a:lnTo>
                  <a:pt x="2090817" y="1145305"/>
                </a:lnTo>
                <a:lnTo>
                  <a:pt x="2127721" y="1150470"/>
                </a:lnTo>
                <a:lnTo>
                  <a:pt x="2138435" y="1173907"/>
                </a:lnTo>
                <a:lnTo>
                  <a:pt x="2144783" y="1187016"/>
                </a:lnTo>
                <a:lnTo>
                  <a:pt x="2152323" y="1201317"/>
                </a:lnTo>
                <a:lnTo>
                  <a:pt x="2159863" y="1214426"/>
                </a:lnTo>
                <a:lnTo>
                  <a:pt x="2163831" y="1220782"/>
                </a:lnTo>
                <a:lnTo>
                  <a:pt x="2167799" y="1226741"/>
                </a:lnTo>
                <a:lnTo>
                  <a:pt x="2171767" y="1231905"/>
                </a:lnTo>
                <a:lnTo>
                  <a:pt x="2175735" y="1236672"/>
                </a:lnTo>
                <a:lnTo>
                  <a:pt x="2180497" y="1240645"/>
                </a:lnTo>
                <a:lnTo>
                  <a:pt x="2184862" y="1243823"/>
                </a:lnTo>
                <a:lnTo>
                  <a:pt x="2241606" y="1259713"/>
                </a:lnTo>
                <a:lnTo>
                  <a:pt x="2293192" y="1281164"/>
                </a:lnTo>
                <a:lnTo>
                  <a:pt x="2345572" y="1303807"/>
                </a:lnTo>
                <a:lnTo>
                  <a:pt x="2397951" y="1326053"/>
                </a:lnTo>
                <a:lnTo>
                  <a:pt x="2449140" y="1347902"/>
                </a:lnTo>
                <a:lnTo>
                  <a:pt x="2461045" y="1352669"/>
                </a:lnTo>
                <a:lnTo>
                  <a:pt x="2472552" y="1356641"/>
                </a:lnTo>
                <a:lnTo>
                  <a:pt x="2496361" y="1365381"/>
                </a:lnTo>
                <a:lnTo>
                  <a:pt x="2519773" y="1373723"/>
                </a:lnTo>
                <a:lnTo>
                  <a:pt x="2530884" y="1378093"/>
                </a:lnTo>
                <a:lnTo>
                  <a:pt x="2541995" y="1382860"/>
                </a:lnTo>
                <a:lnTo>
                  <a:pt x="2552312" y="1388421"/>
                </a:lnTo>
                <a:lnTo>
                  <a:pt x="2562233" y="1394380"/>
                </a:lnTo>
                <a:lnTo>
                  <a:pt x="2566597" y="1397558"/>
                </a:lnTo>
                <a:lnTo>
                  <a:pt x="2571756" y="1400736"/>
                </a:lnTo>
                <a:lnTo>
                  <a:pt x="2576121" y="1404311"/>
                </a:lnTo>
                <a:lnTo>
                  <a:pt x="2580089" y="1407886"/>
                </a:lnTo>
                <a:lnTo>
                  <a:pt x="2584057" y="1411859"/>
                </a:lnTo>
                <a:lnTo>
                  <a:pt x="2587629" y="1416228"/>
                </a:lnTo>
                <a:lnTo>
                  <a:pt x="2591200" y="1420598"/>
                </a:lnTo>
                <a:lnTo>
                  <a:pt x="2594375" y="1425365"/>
                </a:lnTo>
                <a:lnTo>
                  <a:pt x="2597946" y="1430132"/>
                </a:lnTo>
                <a:lnTo>
                  <a:pt x="2600723" y="1435296"/>
                </a:lnTo>
                <a:lnTo>
                  <a:pt x="2603105" y="1440858"/>
                </a:lnTo>
                <a:lnTo>
                  <a:pt x="2605089" y="1446817"/>
                </a:lnTo>
                <a:lnTo>
                  <a:pt x="2605485" y="1465487"/>
                </a:lnTo>
                <a:lnTo>
                  <a:pt x="2605882" y="1488528"/>
                </a:lnTo>
                <a:lnTo>
                  <a:pt x="2607073" y="1542951"/>
                </a:lnTo>
                <a:lnTo>
                  <a:pt x="2608263" y="1599757"/>
                </a:lnTo>
                <a:lnTo>
                  <a:pt x="2608263" y="1625975"/>
                </a:lnTo>
                <a:lnTo>
                  <a:pt x="2608263" y="1649413"/>
                </a:lnTo>
                <a:lnTo>
                  <a:pt x="2308271" y="1649413"/>
                </a:lnTo>
                <a:lnTo>
                  <a:pt x="2307081" y="1594196"/>
                </a:lnTo>
                <a:lnTo>
                  <a:pt x="2305493" y="1538581"/>
                </a:lnTo>
                <a:lnTo>
                  <a:pt x="2305097" y="1494486"/>
                </a:lnTo>
                <a:lnTo>
                  <a:pt x="2305097" y="1482172"/>
                </a:lnTo>
                <a:lnTo>
                  <a:pt x="2301129" y="1470651"/>
                </a:lnTo>
                <a:lnTo>
                  <a:pt x="2297557" y="1461117"/>
                </a:lnTo>
                <a:lnTo>
                  <a:pt x="2293986" y="1451981"/>
                </a:lnTo>
                <a:lnTo>
                  <a:pt x="2289224" y="1443241"/>
                </a:lnTo>
                <a:lnTo>
                  <a:pt x="2284859" y="1434899"/>
                </a:lnTo>
                <a:lnTo>
                  <a:pt x="2280097" y="1426954"/>
                </a:lnTo>
                <a:lnTo>
                  <a:pt x="2275335" y="1419406"/>
                </a:lnTo>
                <a:lnTo>
                  <a:pt x="2270177" y="1411859"/>
                </a:lnTo>
                <a:lnTo>
                  <a:pt x="2264621" y="1405106"/>
                </a:lnTo>
                <a:lnTo>
                  <a:pt x="2258669" y="1398352"/>
                </a:lnTo>
                <a:lnTo>
                  <a:pt x="2252717" y="1391996"/>
                </a:lnTo>
                <a:lnTo>
                  <a:pt x="2246765" y="1386435"/>
                </a:lnTo>
                <a:lnTo>
                  <a:pt x="2240416" y="1380079"/>
                </a:lnTo>
                <a:lnTo>
                  <a:pt x="2234067" y="1374915"/>
                </a:lnTo>
                <a:lnTo>
                  <a:pt x="2226924" y="1369750"/>
                </a:lnTo>
                <a:lnTo>
                  <a:pt x="2220178" y="1364983"/>
                </a:lnTo>
                <a:lnTo>
                  <a:pt x="2213433" y="1360217"/>
                </a:lnTo>
                <a:lnTo>
                  <a:pt x="2206290" y="1355450"/>
                </a:lnTo>
                <a:lnTo>
                  <a:pt x="2198750" y="1351080"/>
                </a:lnTo>
                <a:lnTo>
                  <a:pt x="2184465" y="1343532"/>
                </a:lnTo>
                <a:lnTo>
                  <a:pt x="2169386" y="1336382"/>
                </a:lnTo>
                <a:lnTo>
                  <a:pt x="2154307" y="1330026"/>
                </a:lnTo>
                <a:lnTo>
                  <a:pt x="2139228" y="1323670"/>
                </a:lnTo>
                <a:lnTo>
                  <a:pt x="2124546" y="1318108"/>
                </a:lnTo>
                <a:lnTo>
                  <a:pt x="2095578" y="1307780"/>
                </a:lnTo>
                <a:lnTo>
                  <a:pt x="2067405" y="1297849"/>
                </a:lnTo>
                <a:lnTo>
                  <a:pt x="2053913" y="1293082"/>
                </a:lnTo>
                <a:lnTo>
                  <a:pt x="2041215" y="1287917"/>
                </a:lnTo>
                <a:lnTo>
                  <a:pt x="1985264" y="1263685"/>
                </a:lnTo>
                <a:lnTo>
                  <a:pt x="1926932" y="1239056"/>
                </a:lnTo>
                <a:lnTo>
                  <a:pt x="1840427" y="1202112"/>
                </a:lnTo>
                <a:lnTo>
                  <a:pt x="1797571" y="1183441"/>
                </a:lnTo>
                <a:lnTo>
                  <a:pt x="1755111" y="1166359"/>
                </a:lnTo>
                <a:lnTo>
                  <a:pt x="1762651" y="1150470"/>
                </a:lnTo>
                <a:lnTo>
                  <a:pt x="1790031" y="1143716"/>
                </a:lnTo>
                <a:lnTo>
                  <a:pt x="1788047" y="1138155"/>
                </a:lnTo>
                <a:lnTo>
                  <a:pt x="1786460" y="1132196"/>
                </a:lnTo>
                <a:lnTo>
                  <a:pt x="1784873" y="1127429"/>
                </a:lnTo>
                <a:lnTo>
                  <a:pt x="1782492" y="1123457"/>
                </a:lnTo>
                <a:lnTo>
                  <a:pt x="1780111" y="1119484"/>
                </a:lnTo>
                <a:lnTo>
                  <a:pt x="1777730" y="1115909"/>
                </a:lnTo>
                <a:lnTo>
                  <a:pt x="1772571" y="1109950"/>
                </a:lnTo>
                <a:lnTo>
                  <a:pt x="1767413" y="1103594"/>
                </a:lnTo>
                <a:lnTo>
                  <a:pt x="1762254" y="1097636"/>
                </a:lnTo>
                <a:lnTo>
                  <a:pt x="1759476" y="1094458"/>
                </a:lnTo>
                <a:lnTo>
                  <a:pt x="1757095" y="1091280"/>
                </a:lnTo>
                <a:lnTo>
                  <a:pt x="1755111" y="1087307"/>
                </a:lnTo>
                <a:lnTo>
                  <a:pt x="1753524" y="1082937"/>
                </a:lnTo>
                <a:lnTo>
                  <a:pt x="1743207" y="973694"/>
                </a:lnTo>
                <a:lnTo>
                  <a:pt x="1743207" y="974091"/>
                </a:lnTo>
                <a:lnTo>
                  <a:pt x="1742413" y="974091"/>
                </a:lnTo>
                <a:lnTo>
                  <a:pt x="1739636" y="973694"/>
                </a:lnTo>
                <a:lnTo>
                  <a:pt x="1730112" y="972105"/>
                </a:lnTo>
                <a:lnTo>
                  <a:pt x="1720985" y="969324"/>
                </a:lnTo>
                <a:lnTo>
                  <a:pt x="1717414" y="968133"/>
                </a:lnTo>
                <a:lnTo>
                  <a:pt x="1715033" y="967338"/>
                </a:lnTo>
                <a:lnTo>
                  <a:pt x="1711065" y="963763"/>
                </a:lnTo>
                <a:lnTo>
                  <a:pt x="1707097" y="960188"/>
                </a:lnTo>
                <a:lnTo>
                  <a:pt x="1703129" y="955818"/>
                </a:lnTo>
                <a:lnTo>
                  <a:pt x="1699954" y="950654"/>
                </a:lnTo>
                <a:lnTo>
                  <a:pt x="1697177" y="945490"/>
                </a:lnTo>
                <a:lnTo>
                  <a:pt x="1694399" y="939531"/>
                </a:lnTo>
                <a:lnTo>
                  <a:pt x="1692018" y="932778"/>
                </a:lnTo>
                <a:lnTo>
                  <a:pt x="1689637" y="926422"/>
                </a:lnTo>
                <a:lnTo>
                  <a:pt x="1688050" y="919668"/>
                </a:lnTo>
                <a:lnTo>
                  <a:pt x="1686066" y="912518"/>
                </a:lnTo>
                <a:lnTo>
                  <a:pt x="1683288" y="897423"/>
                </a:lnTo>
                <a:lnTo>
                  <a:pt x="1681304" y="882327"/>
                </a:lnTo>
                <a:lnTo>
                  <a:pt x="1679717" y="867232"/>
                </a:lnTo>
                <a:lnTo>
                  <a:pt x="1684875" y="862465"/>
                </a:lnTo>
                <a:lnTo>
                  <a:pt x="1689637" y="857698"/>
                </a:lnTo>
                <a:lnTo>
                  <a:pt x="1694796" y="851739"/>
                </a:lnTo>
                <a:lnTo>
                  <a:pt x="1699161" y="845780"/>
                </a:lnTo>
                <a:lnTo>
                  <a:pt x="1703525" y="839424"/>
                </a:lnTo>
                <a:lnTo>
                  <a:pt x="1707891" y="832671"/>
                </a:lnTo>
                <a:lnTo>
                  <a:pt x="1711462" y="825918"/>
                </a:lnTo>
                <a:lnTo>
                  <a:pt x="1715033" y="818767"/>
                </a:lnTo>
                <a:lnTo>
                  <a:pt x="1718208" y="811617"/>
                </a:lnTo>
                <a:lnTo>
                  <a:pt x="1720985" y="804466"/>
                </a:lnTo>
                <a:lnTo>
                  <a:pt x="1726144" y="790166"/>
                </a:lnTo>
                <a:lnTo>
                  <a:pt x="1730509" y="776262"/>
                </a:lnTo>
                <a:lnTo>
                  <a:pt x="1734080" y="762755"/>
                </a:lnTo>
                <a:lnTo>
                  <a:pt x="1736858" y="750838"/>
                </a:lnTo>
                <a:lnTo>
                  <a:pt x="1738842" y="740510"/>
                </a:lnTo>
                <a:lnTo>
                  <a:pt x="1742413" y="720647"/>
                </a:lnTo>
                <a:lnTo>
                  <a:pt x="1743604" y="709524"/>
                </a:lnTo>
                <a:lnTo>
                  <a:pt x="1745191" y="698798"/>
                </a:lnTo>
                <a:lnTo>
                  <a:pt x="1746381" y="687278"/>
                </a:lnTo>
                <a:lnTo>
                  <a:pt x="1747175" y="675361"/>
                </a:lnTo>
                <a:lnTo>
                  <a:pt x="1747572" y="663443"/>
                </a:lnTo>
                <a:lnTo>
                  <a:pt x="1747572" y="651129"/>
                </a:lnTo>
                <a:lnTo>
                  <a:pt x="1747175" y="638814"/>
                </a:lnTo>
                <a:lnTo>
                  <a:pt x="1746381" y="626102"/>
                </a:lnTo>
                <a:lnTo>
                  <a:pt x="1744794" y="613787"/>
                </a:lnTo>
                <a:lnTo>
                  <a:pt x="1742810" y="601473"/>
                </a:lnTo>
                <a:lnTo>
                  <a:pt x="1740033" y="589158"/>
                </a:lnTo>
                <a:lnTo>
                  <a:pt x="1736461" y="576843"/>
                </a:lnTo>
                <a:lnTo>
                  <a:pt x="1732096" y="564529"/>
                </a:lnTo>
                <a:lnTo>
                  <a:pt x="1726937" y="553008"/>
                </a:lnTo>
                <a:lnTo>
                  <a:pt x="1723366" y="546255"/>
                </a:lnTo>
                <a:lnTo>
                  <a:pt x="1720192" y="539899"/>
                </a:lnTo>
                <a:lnTo>
                  <a:pt x="1715033" y="530365"/>
                </a:lnTo>
                <a:lnTo>
                  <a:pt x="1712652" y="526393"/>
                </a:lnTo>
                <a:lnTo>
                  <a:pt x="1711859" y="521229"/>
                </a:lnTo>
                <a:lnTo>
                  <a:pt x="1711859" y="516064"/>
                </a:lnTo>
                <a:lnTo>
                  <a:pt x="1711462" y="509708"/>
                </a:lnTo>
                <a:lnTo>
                  <a:pt x="1712255" y="493421"/>
                </a:lnTo>
                <a:lnTo>
                  <a:pt x="1716223" y="486271"/>
                </a:lnTo>
                <a:lnTo>
                  <a:pt x="1720192" y="479915"/>
                </a:lnTo>
                <a:lnTo>
                  <a:pt x="1724557" y="473559"/>
                </a:lnTo>
                <a:lnTo>
                  <a:pt x="1728922" y="467600"/>
                </a:lnTo>
                <a:lnTo>
                  <a:pt x="1734080" y="462039"/>
                </a:lnTo>
                <a:lnTo>
                  <a:pt x="1738842" y="456477"/>
                </a:lnTo>
                <a:lnTo>
                  <a:pt x="1743604" y="451313"/>
                </a:lnTo>
                <a:lnTo>
                  <a:pt x="1748762" y="446546"/>
                </a:lnTo>
                <a:lnTo>
                  <a:pt x="1754318" y="442176"/>
                </a:lnTo>
                <a:lnTo>
                  <a:pt x="1759476" y="438204"/>
                </a:lnTo>
                <a:lnTo>
                  <a:pt x="1765429" y="434231"/>
                </a:lnTo>
                <a:lnTo>
                  <a:pt x="1771381" y="430259"/>
                </a:lnTo>
                <a:lnTo>
                  <a:pt x="1776936" y="427081"/>
                </a:lnTo>
                <a:lnTo>
                  <a:pt x="1782888" y="424300"/>
                </a:lnTo>
                <a:lnTo>
                  <a:pt x="1789634" y="421917"/>
                </a:lnTo>
                <a:lnTo>
                  <a:pt x="1795587" y="419533"/>
                </a:lnTo>
                <a:lnTo>
                  <a:pt x="1820983" y="409999"/>
                </a:lnTo>
                <a:lnTo>
                  <a:pt x="1834871" y="404438"/>
                </a:lnTo>
                <a:lnTo>
                  <a:pt x="1849950" y="399273"/>
                </a:lnTo>
                <a:lnTo>
                  <a:pt x="1865823" y="394506"/>
                </a:lnTo>
                <a:lnTo>
                  <a:pt x="1882886" y="390137"/>
                </a:lnTo>
                <a:lnTo>
                  <a:pt x="1900742" y="386562"/>
                </a:lnTo>
                <a:lnTo>
                  <a:pt x="1909472" y="384973"/>
                </a:lnTo>
                <a:lnTo>
                  <a:pt x="1918599" y="383384"/>
                </a:lnTo>
                <a:lnTo>
                  <a:pt x="1927726" y="382589"/>
                </a:lnTo>
                <a:lnTo>
                  <a:pt x="1937249" y="381795"/>
                </a:lnTo>
                <a:lnTo>
                  <a:pt x="1946773" y="381397"/>
                </a:lnTo>
                <a:lnTo>
                  <a:pt x="1956693" y="381000"/>
                </a:lnTo>
                <a:close/>
                <a:moveTo>
                  <a:pt x="674585" y="381000"/>
                </a:moveTo>
                <a:lnTo>
                  <a:pt x="684505" y="381397"/>
                </a:lnTo>
                <a:lnTo>
                  <a:pt x="694029" y="382192"/>
                </a:lnTo>
                <a:lnTo>
                  <a:pt x="703552" y="382986"/>
                </a:lnTo>
                <a:lnTo>
                  <a:pt x="713870" y="384575"/>
                </a:lnTo>
                <a:lnTo>
                  <a:pt x="723790" y="386562"/>
                </a:lnTo>
                <a:lnTo>
                  <a:pt x="733710" y="388548"/>
                </a:lnTo>
                <a:lnTo>
                  <a:pt x="743631" y="391726"/>
                </a:lnTo>
                <a:lnTo>
                  <a:pt x="753551" y="394904"/>
                </a:lnTo>
                <a:lnTo>
                  <a:pt x="763868" y="398876"/>
                </a:lnTo>
                <a:lnTo>
                  <a:pt x="773789" y="403246"/>
                </a:lnTo>
                <a:lnTo>
                  <a:pt x="783709" y="408807"/>
                </a:lnTo>
                <a:lnTo>
                  <a:pt x="793629" y="414766"/>
                </a:lnTo>
                <a:lnTo>
                  <a:pt x="820216" y="438998"/>
                </a:lnTo>
                <a:lnTo>
                  <a:pt x="861088" y="446149"/>
                </a:lnTo>
                <a:lnTo>
                  <a:pt x="863866" y="468792"/>
                </a:lnTo>
                <a:lnTo>
                  <a:pt x="867040" y="491832"/>
                </a:lnTo>
                <a:lnTo>
                  <a:pt x="871008" y="514873"/>
                </a:lnTo>
                <a:lnTo>
                  <a:pt x="876167" y="539105"/>
                </a:lnTo>
                <a:lnTo>
                  <a:pt x="871405" y="548241"/>
                </a:lnTo>
                <a:lnTo>
                  <a:pt x="868231" y="554200"/>
                </a:lnTo>
                <a:lnTo>
                  <a:pt x="864659" y="560556"/>
                </a:lnTo>
                <a:lnTo>
                  <a:pt x="861088" y="568501"/>
                </a:lnTo>
                <a:lnTo>
                  <a:pt x="858310" y="577241"/>
                </a:lnTo>
                <a:lnTo>
                  <a:pt x="855533" y="586377"/>
                </a:lnTo>
                <a:lnTo>
                  <a:pt x="854342" y="591144"/>
                </a:lnTo>
                <a:lnTo>
                  <a:pt x="853548" y="596309"/>
                </a:lnTo>
                <a:lnTo>
                  <a:pt x="853152" y="602267"/>
                </a:lnTo>
                <a:lnTo>
                  <a:pt x="852755" y="607431"/>
                </a:lnTo>
                <a:lnTo>
                  <a:pt x="852755" y="613390"/>
                </a:lnTo>
                <a:lnTo>
                  <a:pt x="853152" y="619349"/>
                </a:lnTo>
                <a:lnTo>
                  <a:pt x="854739" y="642786"/>
                </a:lnTo>
                <a:lnTo>
                  <a:pt x="856723" y="670991"/>
                </a:lnTo>
                <a:lnTo>
                  <a:pt x="857913" y="686087"/>
                </a:lnTo>
                <a:lnTo>
                  <a:pt x="859501" y="700785"/>
                </a:lnTo>
                <a:lnTo>
                  <a:pt x="861485" y="716675"/>
                </a:lnTo>
                <a:lnTo>
                  <a:pt x="863469" y="732167"/>
                </a:lnTo>
                <a:lnTo>
                  <a:pt x="866247" y="748057"/>
                </a:lnTo>
                <a:lnTo>
                  <a:pt x="869818" y="763153"/>
                </a:lnTo>
                <a:lnTo>
                  <a:pt x="873786" y="779043"/>
                </a:lnTo>
                <a:lnTo>
                  <a:pt x="878548" y="793741"/>
                </a:lnTo>
                <a:lnTo>
                  <a:pt x="883706" y="808439"/>
                </a:lnTo>
                <a:lnTo>
                  <a:pt x="886881" y="815589"/>
                </a:lnTo>
                <a:lnTo>
                  <a:pt x="890055" y="822343"/>
                </a:lnTo>
                <a:lnTo>
                  <a:pt x="893230" y="829493"/>
                </a:lnTo>
                <a:lnTo>
                  <a:pt x="896801" y="835849"/>
                </a:lnTo>
                <a:lnTo>
                  <a:pt x="901166" y="842205"/>
                </a:lnTo>
                <a:lnTo>
                  <a:pt x="905134" y="848561"/>
                </a:lnTo>
                <a:lnTo>
                  <a:pt x="909896" y="854520"/>
                </a:lnTo>
                <a:lnTo>
                  <a:pt x="914261" y="860081"/>
                </a:lnTo>
                <a:lnTo>
                  <a:pt x="919420" y="865643"/>
                </a:lnTo>
                <a:lnTo>
                  <a:pt x="924578" y="870807"/>
                </a:lnTo>
                <a:lnTo>
                  <a:pt x="922594" y="885902"/>
                </a:lnTo>
                <a:lnTo>
                  <a:pt x="920213" y="899806"/>
                </a:lnTo>
                <a:lnTo>
                  <a:pt x="917436" y="913312"/>
                </a:lnTo>
                <a:lnTo>
                  <a:pt x="915451" y="920463"/>
                </a:lnTo>
                <a:lnTo>
                  <a:pt x="913467" y="927613"/>
                </a:lnTo>
                <a:lnTo>
                  <a:pt x="911087" y="934367"/>
                </a:lnTo>
                <a:lnTo>
                  <a:pt x="908309" y="941517"/>
                </a:lnTo>
                <a:lnTo>
                  <a:pt x="905134" y="947873"/>
                </a:lnTo>
                <a:lnTo>
                  <a:pt x="901563" y="953037"/>
                </a:lnTo>
                <a:lnTo>
                  <a:pt x="899182" y="955818"/>
                </a:lnTo>
                <a:lnTo>
                  <a:pt x="896801" y="958201"/>
                </a:lnTo>
                <a:lnTo>
                  <a:pt x="894420" y="960188"/>
                </a:lnTo>
                <a:lnTo>
                  <a:pt x="891643" y="961777"/>
                </a:lnTo>
                <a:lnTo>
                  <a:pt x="886087" y="965749"/>
                </a:lnTo>
                <a:lnTo>
                  <a:pt x="880532" y="968530"/>
                </a:lnTo>
                <a:lnTo>
                  <a:pt x="874580" y="971708"/>
                </a:lnTo>
                <a:lnTo>
                  <a:pt x="869024" y="975283"/>
                </a:lnTo>
                <a:lnTo>
                  <a:pt x="866247" y="977269"/>
                </a:lnTo>
                <a:lnTo>
                  <a:pt x="863866" y="979653"/>
                </a:lnTo>
                <a:lnTo>
                  <a:pt x="861881" y="982434"/>
                </a:lnTo>
                <a:lnTo>
                  <a:pt x="859897" y="985612"/>
                </a:lnTo>
                <a:lnTo>
                  <a:pt x="857913" y="990379"/>
                </a:lnTo>
                <a:lnTo>
                  <a:pt x="855929" y="995543"/>
                </a:lnTo>
                <a:lnTo>
                  <a:pt x="854342" y="1000707"/>
                </a:lnTo>
                <a:lnTo>
                  <a:pt x="853152" y="1005871"/>
                </a:lnTo>
                <a:lnTo>
                  <a:pt x="852358" y="1011433"/>
                </a:lnTo>
                <a:lnTo>
                  <a:pt x="851961" y="1016597"/>
                </a:lnTo>
                <a:lnTo>
                  <a:pt x="851167" y="1028514"/>
                </a:lnTo>
                <a:lnTo>
                  <a:pt x="850374" y="1039637"/>
                </a:lnTo>
                <a:lnTo>
                  <a:pt x="849580" y="1051158"/>
                </a:lnTo>
                <a:lnTo>
                  <a:pt x="849183" y="1056719"/>
                </a:lnTo>
                <a:lnTo>
                  <a:pt x="848390" y="1061883"/>
                </a:lnTo>
                <a:lnTo>
                  <a:pt x="847199" y="1067445"/>
                </a:lnTo>
                <a:lnTo>
                  <a:pt x="845612" y="1072212"/>
                </a:lnTo>
                <a:lnTo>
                  <a:pt x="843231" y="1078170"/>
                </a:lnTo>
                <a:lnTo>
                  <a:pt x="841247" y="1082937"/>
                </a:lnTo>
                <a:lnTo>
                  <a:pt x="838469" y="1087307"/>
                </a:lnTo>
                <a:lnTo>
                  <a:pt x="836089" y="1091280"/>
                </a:lnTo>
                <a:lnTo>
                  <a:pt x="830136" y="1098430"/>
                </a:lnTo>
                <a:lnTo>
                  <a:pt x="824581" y="1105183"/>
                </a:lnTo>
                <a:lnTo>
                  <a:pt x="821803" y="1109156"/>
                </a:lnTo>
                <a:lnTo>
                  <a:pt x="819026" y="1112731"/>
                </a:lnTo>
                <a:lnTo>
                  <a:pt x="816248" y="1116703"/>
                </a:lnTo>
                <a:lnTo>
                  <a:pt x="814264" y="1121470"/>
                </a:lnTo>
                <a:lnTo>
                  <a:pt x="812280" y="1126237"/>
                </a:lnTo>
                <a:lnTo>
                  <a:pt x="810692" y="1131799"/>
                </a:lnTo>
                <a:lnTo>
                  <a:pt x="809899" y="1138155"/>
                </a:lnTo>
                <a:lnTo>
                  <a:pt x="809105" y="1145305"/>
                </a:lnTo>
                <a:lnTo>
                  <a:pt x="845612" y="1150470"/>
                </a:lnTo>
                <a:lnTo>
                  <a:pt x="853152" y="1166757"/>
                </a:lnTo>
                <a:lnTo>
                  <a:pt x="811089" y="1183838"/>
                </a:lnTo>
                <a:lnTo>
                  <a:pt x="768233" y="1202112"/>
                </a:lnTo>
                <a:lnTo>
                  <a:pt x="682521" y="1239056"/>
                </a:lnTo>
                <a:lnTo>
                  <a:pt x="624586" y="1263685"/>
                </a:lnTo>
                <a:lnTo>
                  <a:pt x="568635" y="1287917"/>
                </a:lnTo>
                <a:lnTo>
                  <a:pt x="555541" y="1293082"/>
                </a:lnTo>
                <a:lnTo>
                  <a:pt x="542446" y="1297849"/>
                </a:lnTo>
                <a:lnTo>
                  <a:pt x="514669" y="1307780"/>
                </a:lnTo>
                <a:lnTo>
                  <a:pt x="485304" y="1318108"/>
                </a:lnTo>
                <a:lnTo>
                  <a:pt x="470225" y="1323670"/>
                </a:lnTo>
                <a:lnTo>
                  <a:pt x="455146" y="1330026"/>
                </a:lnTo>
                <a:lnTo>
                  <a:pt x="440464" y="1336382"/>
                </a:lnTo>
                <a:lnTo>
                  <a:pt x="425385" y="1343532"/>
                </a:lnTo>
                <a:lnTo>
                  <a:pt x="410703" y="1351080"/>
                </a:lnTo>
                <a:lnTo>
                  <a:pt x="403561" y="1355450"/>
                </a:lnTo>
                <a:lnTo>
                  <a:pt x="396418" y="1360217"/>
                </a:lnTo>
                <a:lnTo>
                  <a:pt x="389275" y="1364983"/>
                </a:lnTo>
                <a:lnTo>
                  <a:pt x="382529" y="1369750"/>
                </a:lnTo>
                <a:lnTo>
                  <a:pt x="376180" y="1374915"/>
                </a:lnTo>
                <a:lnTo>
                  <a:pt x="369038" y="1380079"/>
                </a:lnTo>
                <a:lnTo>
                  <a:pt x="363085" y="1386435"/>
                </a:lnTo>
                <a:lnTo>
                  <a:pt x="356736" y="1391996"/>
                </a:lnTo>
                <a:lnTo>
                  <a:pt x="350784" y="1398352"/>
                </a:lnTo>
                <a:lnTo>
                  <a:pt x="345229" y="1405106"/>
                </a:lnTo>
                <a:lnTo>
                  <a:pt x="339277" y="1411859"/>
                </a:lnTo>
                <a:lnTo>
                  <a:pt x="334118" y="1419406"/>
                </a:lnTo>
                <a:lnTo>
                  <a:pt x="329356" y="1426954"/>
                </a:lnTo>
                <a:lnTo>
                  <a:pt x="324594" y="1434899"/>
                </a:lnTo>
                <a:lnTo>
                  <a:pt x="320229" y="1443241"/>
                </a:lnTo>
                <a:lnTo>
                  <a:pt x="315865" y="1451981"/>
                </a:lnTo>
                <a:lnTo>
                  <a:pt x="311896" y="1461117"/>
                </a:lnTo>
                <a:lnTo>
                  <a:pt x="308325" y="1470651"/>
                </a:lnTo>
                <a:lnTo>
                  <a:pt x="304357" y="1482172"/>
                </a:lnTo>
                <a:lnTo>
                  <a:pt x="304357" y="1494486"/>
                </a:lnTo>
                <a:lnTo>
                  <a:pt x="303960" y="1538581"/>
                </a:lnTo>
                <a:lnTo>
                  <a:pt x="302770" y="1594196"/>
                </a:lnTo>
                <a:lnTo>
                  <a:pt x="301182" y="1649413"/>
                </a:lnTo>
                <a:lnTo>
                  <a:pt x="0" y="1649413"/>
                </a:lnTo>
                <a:lnTo>
                  <a:pt x="0" y="1625975"/>
                </a:lnTo>
                <a:lnTo>
                  <a:pt x="0" y="1599757"/>
                </a:lnTo>
                <a:lnTo>
                  <a:pt x="1190" y="1542951"/>
                </a:lnTo>
                <a:lnTo>
                  <a:pt x="2381" y="1488528"/>
                </a:lnTo>
                <a:lnTo>
                  <a:pt x="2778" y="1465487"/>
                </a:lnTo>
                <a:lnTo>
                  <a:pt x="2778" y="1446817"/>
                </a:lnTo>
                <a:lnTo>
                  <a:pt x="5159" y="1440858"/>
                </a:lnTo>
                <a:lnTo>
                  <a:pt x="7539" y="1435296"/>
                </a:lnTo>
                <a:lnTo>
                  <a:pt x="10317" y="1430132"/>
                </a:lnTo>
                <a:lnTo>
                  <a:pt x="13889" y="1425365"/>
                </a:lnTo>
                <a:lnTo>
                  <a:pt x="17063" y="1420598"/>
                </a:lnTo>
                <a:lnTo>
                  <a:pt x="20634" y="1416228"/>
                </a:lnTo>
                <a:lnTo>
                  <a:pt x="24206" y="1411859"/>
                </a:lnTo>
                <a:lnTo>
                  <a:pt x="28174" y="1407886"/>
                </a:lnTo>
                <a:lnTo>
                  <a:pt x="32142" y="1404311"/>
                </a:lnTo>
                <a:lnTo>
                  <a:pt x="36507" y="1400736"/>
                </a:lnTo>
                <a:lnTo>
                  <a:pt x="41269" y="1397558"/>
                </a:lnTo>
                <a:lnTo>
                  <a:pt x="46031" y="1394380"/>
                </a:lnTo>
                <a:lnTo>
                  <a:pt x="55951" y="1388421"/>
                </a:lnTo>
                <a:lnTo>
                  <a:pt x="66665" y="1382860"/>
                </a:lnTo>
                <a:lnTo>
                  <a:pt x="77379" y="1378093"/>
                </a:lnTo>
                <a:lnTo>
                  <a:pt x="88490" y="1373723"/>
                </a:lnTo>
                <a:lnTo>
                  <a:pt x="111902" y="1365381"/>
                </a:lnTo>
                <a:lnTo>
                  <a:pt x="135711" y="1356641"/>
                </a:lnTo>
                <a:lnTo>
                  <a:pt x="147218" y="1352669"/>
                </a:lnTo>
                <a:lnTo>
                  <a:pt x="158726" y="1347902"/>
                </a:lnTo>
                <a:lnTo>
                  <a:pt x="210312" y="1326053"/>
                </a:lnTo>
                <a:lnTo>
                  <a:pt x="263088" y="1303807"/>
                </a:lnTo>
                <a:lnTo>
                  <a:pt x="315071" y="1281164"/>
                </a:lnTo>
                <a:lnTo>
                  <a:pt x="366260" y="1259713"/>
                </a:lnTo>
                <a:lnTo>
                  <a:pt x="423401" y="1243823"/>
                </a:lnTo>
                <a:lnTo>
                  <a:pt x="428163" y="1240645"/>
                </a:lnTo>
                <a:lnTo>
                  <a:pt x="432131" y="1236672"/>
                </a:lnTo>
                <a:lnTo>
                  <a:pt x="436496" y="1231905"/>
                </a:lnTo>
                <a:lnTo>
                  <a:pt x="440464" y="1226741"/>
                </a:lnTo>
                <a:lnTo>
                  <a:pt x="444432" y="1220782"/>
                </a:lnTo>
                <a:lnTo>
                  <a:pt x="448401" y="1214426"/>
                </a:lnTo>
                <a:lnTo>
                  <a:pt x="456337" y="1201317"/>
                </a:lnTo>
                <a:lnTo>
                  <a:pt x="463480" y="1187016"/>
                </a:lnTo>
                <a:lnTo>
                  <a:pt x="469829" y="1173907"/>
                </a:lnTo>
                <a:lnTo>
                  <a:pt x="480543" y="1150470"/>
                </a:lnTo>
                <a:lnTo>
                  <a:pt x="507526" y="1143716"/>
                </a:lnTo>
                <a:lnTo>
                  <a:pt x="506336" y="1138155"/>
                </a:lnTo>
                <a:lnTo>
                  <a:pt x="504748" y="1132196"/>
                </a:lnTo>
                <a:lnTo>
                  <a:pt x="502764" y="1127429"/>
                </a:lnTo>
                <a:lnTo>
                  <a:pt x="500780" y="1123457"/>
                </a:lnTo>
                <a:lnTo>
                  <a:pt x="498399" y="1119484"/>
                </a:lnTo>
                <a:lnTo>
                  <a:pt x="496018" y="1115909"/>
                </a:lnTo>
                <a:lnTo>
                  <a:pt x="490860" y="1109950"/>
                </a:lnTo>
                <a:lnTo>
                  <a:pt x="485701" y="1103594"/>
                </a:lnTo>
                <a:lnTo>
                  <a:pt x="480146" y="1097636"/>
                </a:lnTo>
                <a:lnTo>
                  <a:pt x="477765" y="1094458"/>
                </a:lnTo>
                <a:lnTo>
                  <a:pt x="475384" y="1091280"/>
                </a:lnTo>
                <a:lnTo>
                  <a:pt x="473400" y="1087307"/>
                </a:lnTo>
                <a:lnTo>
                  <a:pt x="471813" y="1082937"/>
                </a:lnTo>
                <a:lnTo>
                  <a:pt x="461495" y="973694"/>
                </a:lnTo>
                <a:lnTo>
                  <a:pt x="461099" y="974091"/>
                </a:lnTo>
                <a:lnTo>
                  <a:pt x="460305" y="974091"/>
                </a:lnTo>
                <a:lnTo>
                  <a:pt x="457527" y="973694"/>
                </a:lnTo>
                <a:lnTo>
                  <a:pt x="448401" y="972105"/>
                </a:lnTo>
                <a:lnTo>
                  <a:pt x="438877" y="969324"/>
                </a:lnTo>
                <a:lnTo>
                  <a:pt x="435306" y="968133"/>
                </a:lnTo>
                <a:lnTo>
                  <a:pt x="433322" y="967338"/>
                </a:lnTo>
                <a:lnTo>
                  <a:pt x="430147" y="964557"/>
                </a:lnTo>
                <a:lnTo>
                  <a:pt x="426973" y="962174"/>
                </a:lnTo>
                <a:lnTo>
                  <a:pt x="424195" y="958996"/>
                </a:lnTo>
                <a:lnTo>
                  <a:pt x="421417" y="955818"/>
                </a:lnTo>
                <a:lnTo>
                  <a:pt x="419036" y="952243"/>
                </a:lnTo>
                <a:lnTo>
                  <a:pt x="416655" y="948270"/>
                </a:lnTo>
                <a:lnTo>
                  <a:pt x="414671" y="944298"/>
                </a:lnTo>
                <a:lnTo>
                  <a:pt x="412687" y="939928"/>
                </a:lnTo>
                <a:lnTo>
                  <a:pt x="409116" y="929997"/>
                </a:lnTo>
                <a:lnTo>
                  <a:pt x="406338" y="920066"/>
                </a:lnTo>
                <a:lnTo>
                  <a:pt x="403957" y="908943"/>
                </a:lnTo>
                <a:lnTo>
                  <a:pt x="401576" y="898217"/>
                </a:lnTo>
                <a:lnTo>
                  <a:pt x="399989" y="887094"/>
                </a:lnTo>
                <a:lnTo>
                  <a:pt x="398402" y="875574"/>
                </a:lnTo>
                <a:lnTo>
                  <a:pt x="396418" y="854122"/>
                </a:lnTo>
                <a:lnTo>
                  <a:pt x="394831" y="834260"/>
                </a:lnTo>
                <a:lnTo>
                  <a:pt x="393640" y="817576"/>
                </a:lnTo>
                <a:lnTo>
                  <a:pt x="393640" y="814795"/>
                </a:lnTo>
                <a:lnTo>
                  <a:pt x="394037" y="811617"/>
                </a:lnTo>
                <a:lnTo>
                  <a:pt x="395227" y="808439"/>
                </a:lnTo>
                <a:lnTo>
                  <a:pt x="396418" y="805261"/>
                </a:lnTo>
                <a:lnTo>
                  <a:pt x="399989" y="798905"/>
                </a:lnTo>
                <a:lnTo>
                  <a:pt x="403561" y="791755"/>
                </a:lnTo>
                <a:lnTo>
                  <a:pt x="407132" y="784604"/>
                </a:lnTo>
                <a:lnTo>
                  <a:pt x="408322" y="780234"/>
                </a:lnTo>
                <a:lnTo>
                  <a:pt x="409513" y="776262"/>
                </a:lnTo>
                <a:lnTo>
                  <a:pt x="410306" y="771495"/>
                </a:lnTo>
                <a:lnTo>
                  <a:pt x="410703" y="766331"/>
                </a:lnTo>
                <a:lnTo>
                  <a:pt x="410306" y="761166"/>
                </a:lnTo>
                <a:lnTo>
                  <a:pt x="409513" y="755605"/>
                </a:lnTo>
                <a:lnTo>
                  <a:pt x="406338" y="738126"/>
                </a:lnTo>
                <a:lnTo>
                  <a:pt x="403561" y="721839"/>
                </a:lnTo>
                <a:lnTo>
                  <a:pt x="401180" y="705552"/>
                </a:lnTo>
                <a:lnTo>
                  <a:pt x="399196" y="689662"/>
                </a:lnTo>
                <a:lnTo>
                  <a:pt x="397608" y="673772"/>
                </a:lnTo>
                <a:lnTo>
                  <a:pt x="397211" y="659074"/>
                </a:lnTo>
                <a:lnTo>
                  <a:pt x="396815" y="643978"/>
                </a:lnTo>
                <a:lnTo>
                  <a:pt x="396815" y="629677"/>
                </a:lnTo>
                <a:lnTo>
                  <a:pt x="397608" y="615774"/>
                </a:lnTo>
                <a:lnTo>
                  <a:pt x="398799" y="602267"/>
                </a:lnTo>
                <a:lnTo>
                  <a:pt x="400386" y="588761"/>
                </a:lnTo>
                <a:lnTo>
                  <a:pt x="402370" y="576446"/>
                </a:lnTo>
                <a:lnTo>
                  <a:pt x="404751" y="563734"/>
                </a:lnTo>
                <a:lnTo>
                  <a:pt x="407529" y="552214"/>
                </a:lnTo>
                <a:lnTo>
                  <a:pt x="410703" y="540297"/>
                </a:lnTo>
                <a:lnTo>
                  <a:pt x="414275" y="529571"/>
                </a:lnTo>
                <a:lnTo>
                  <a:pt x="418243" y="519242"/>
                </a:lnTo>
                <a:lnTo>
                  <a:pt x="422211" y="508914"/>
                </a:lnTo>
                <a:lnTo>
                  <a:pt x="426973" y="499380"/>
                </a:lnTo>
                <a:lnTo>
                  <a:pt x="432131" y="490243"/>
                </a:lnTo>
                <a:lnTo>
                  <a:pt x="437290" y="481504"/>
                </a:lnTo>
                <a:lnTo>
                  <a:pt x="442845" y="473162"/>
                </a:lnTo>
                <a:lnTo>
                  <a:pt x="448797" y="465614"/>
                </a:lnTo>
                <a:lnTo>
                  <a:pt x="454750" y="458066"/>
                </a:lnTo>
                <a:lnTo>
                  <a:pt x="461495" y="451710"/>
                </a:lnTo>
                <a:lnTo>
                  <a:pt x="468241" y="445752"/>
                </a:lnTo>
                <a:lnTo>
                  <a:pt x="474987" y="440190"/>
                </a:lnTo>
                <a:lnTo>
                  <a:pt x="482130" y="435026"/>
                </a:lnTo>
                <a:lnTo>
                  <a:pt x="490066" y="429862"/>
                </a:lnTo>
                <a:lnTo>
                  <a:pt x="497606" y="425889"/>
                </a:lnTo>
                <a:lnTo>
                  <a:pt x="505542" y="422711"/>
                </a:lnTo>
                <a:lnTo>
                  <a:pt x="513875" y="419533"/>
                </a:lnTo>
                <a:lnTo>
                  <a:pt x="538478" y="409999"/>
                </a:lnTo>
                <a:lnTo>
                  <a:pt x="553160" y="404438"/>
                </a:lnTo>
                <a:lnTo>
                  <a:pt x="568239" y="399273"/>
                </a:lnTo>
                <a:lnTo>
                  <a:pt x="584111" y="394506"/>
                </a:lnTo>
                <a:lnTo>
                  <a:pt x="601174" y="390137"/>
                </a:lnTo>
                <a:lnTo>
                  <a:pt x="618634" y="386562"/>
                </a:lnTo>
                <a:lnTo>
                  <a:pt x="627761" y="384973"/>
                </a:lnTo>
                <a:lnTo>
                  <a:pt x="636888" y="383384"/>
                </a:lnTo>
                <a:lnTo>
                  <a:pt x="646014" y="382589"/>
                </a:lnTo>
                <a:lnTo>
                  <a:pt x="655538" y="381795"/>
                </a:lnTo>
                <a:lnTo>
                  <a:pt x="665061" y="381397"/>
                </a:lnTo>
                <a:lnTo>
                  <a:pt x="674585" y="381000"/>
                </a:lnTo>
                <a:close/>
                <a:moveTo>
                  <a:pt x="1307704" y="0"/>
                </a:moveTo>
                <a:lnTo>
                  <a:pt x="1321601" y="0"/>
                </a:lnTo>
                <a:lnTo>
                  <a:pt x="1335100" y="0"/>
                </a:lnTo>
                <a:lnTo>
                  <a:pt x="1348997" y="1191"/>
                </a:lnTo>
                <a:lnTo>
                  <a:pt x="1362496" y="2381"/>
                </a:lnTo>
                <a:lnTo>
                  <a:pt x="1376790" y="4366"/>
                </a:lnTo>
                <a:lnTo>
                  <a:pt x="1390289" y="7144"/>
                </a:lnTo>
                <a:lnTo>
                  <a:pt x="1404583" y="10319"/>
                </a:lnTo>
                <a:lnTo>
                  <a:pt x="1418480" y="14684"/>
                </a:lnTo>
                <a:lnTo>
                  <a:pt x="1432773" y="19447"/>
                </a:lnTo>
                <a:lnTo>
                  <a:pt x="1446670" y="25003"/>
                </a:lnTo>
                <a:lnTo>
                  <a:pt x="1460566" y="31353"/>
                </a:lnTo>
                <a:lnTo>
                  <a:pt x="1474463" y="38497"/>
                </a:lnTo>
                <a:lnTo>
                  <a:pt x="1488757" y="46831"/>
                </a:lnTo>
                <a:lnTo>
                  <a:pt x="1525285" y="80963"/>
                </a:lnTo>
                <a:lnTo>
                  <a:pt x="1584841" y="90884"/>
                </a:lnTo>
                <a:lnTo>
                  <a:pt x="1590400" y="94853"/>
                </a:lnTo>
                <a:lnTo>
                  <a:pt x="1595958" y="99616"/>
                </a:lnTo>
                <a:lnTo>
                  <a:pt x="1600723" y="104775"/>
                </a:lnTo>
                <a:lnTo>
                  <a:pt x="1605487" y="110331"/>
                </a:lnTo>
                <a:lnTo>
                  <a:pt x="1609855" y="115888"/>
                </a:lnTo>
                <a:lnTo>
                  <a:pt x="1613825" y="122238"/>
                </a:lnTo>
                <a:lnTo>
                  <a:pt x="1617399" y="128984"/>
                </a:lnTo>
                <a:lnTo>
                  <a:pt x="1620575" y="134938"/>
                </a:lnTo>
                <a:lnTo>
                  <a:pt x="1626531" y="146447"/>
                </a:lnTo>
                <a:lnTo>
                  <a:pt x="1630898" y="156766"/>
                </a:lnTo>
                <a:lnTo>
                  <a:pt x="1634075" y="165894"/>
                </a:lnTo>
                <a:lnTo>
                  <a:pt x="1636854" y="177403"/>
                </a:lnTo>
                <a:lnTo>
                  <a:pt x="1639236" y="189309"/>
                </a:lnTo>
                <a:lnTo>
                  <a:pt x="1641619" y="200819"/>
                </a:lnTo>
                <a:lnTo>
                  <a:pt x="1643207" y="212725"/>
                </a:lnTo>
                <a:lnTo>
                  <a:pt x="1644795" y="223838"/>
                </a:lnTo>
                <a:lnTo>
                  <a:pt x="1646383" y="235347"/>
                </a:lnTo>
                <a:lnTo>
                  <a:pt x="1648368" y="258366"/>
                </a:lnTo>
                <a:lnTo>
                  <a:pt x="1649559" y="281781"/>
                </a:lnTo>
                <a:lnTo>
                  <a:pt x="1649957" y="304800"/>
                </a:lnTo>
                <a:lnTo>
                  <a:pt x="1649957" y="328613"/>
                </a:lnTo>
                <a:lnTo>
                  <a:pt x="1649559" y="352822"/>
                </a:lnTo>
                <a:lnTo>
                  <a:pt x="1648765" y="365919"/>
                </a:lnTo>
                <a:lnTo>
                  <a:pt x="1647177" y="385763"/>
                </a:lnTo>
                <a:lnTo>
                  <a:pt x="1642413" y="436959"/>
                </a:lnTo>
                <a:lnTo>
                  <a:pt x="1640427" y="464344"/>
                </a:lnTo>
                <a:lnTo>
                  <a:pt x="1638839" y="490141"/>
                </a:lnTo>
                <a:lnTo>
                  <a:pt x="1638442" y="501650"/>
                </a:lnTo>
                <a:lnTo>
                  <a:pt x="1638045" y="511969"/>
                </a:lnTo>
                <a:lnTo>
                  <a:pt x="1638442" y="521494"/>
                </a:lnTo>
                <a:lnTo>
                  <a:pt x="1638839" y="529034"/>
                </a:lnTo>
                <a:lnTo>
                  <a:pt x="1640030" y="538559"/>
                </a:lnTo>
                <a:lnTo>
                  <a:pt x="1642017" y="546497"/>
                </a:lnTo>
                <a:lnTo>
                  <a:pt x="1644001" y="553244"/>
                </a:lnTo>
                <a:lnTo>
                  <a:pt x="1646780" y="558800"/>
                </a:lnTo>
                <a:lnTo>
                  <a:pt x="1649559" y="563959"/>
                </a:lnTo>
                <a:lnTo>
                  <a:pt x="1653133" y="569516"/>
                </a:lnTo>
                <a:lnTo>
                  <a:pt x="1656706" y="576659"/>
                </a:lnTo>
                <a:lnTo>
                  <a:pt x="1661074" y="584597"/>
                </a:lnTo>
                <a:lnTo>
                  <a:pt x="1664250" y="592534"/>
                </a:lnTo>
                <a:lnTo>
                  <a:pt x="1667029" y="600869"/>
                </a:lnTo>
                <a:lnTo>
                  <a:pt x="1669412" y="609600"/>
                </a:lnTo>
                <a:lnTo>
                  <a:pt x="1671397" y="618331"/>
                </a:lnTo>
                <a:lnTo>
                  <a:pt x="1672588" y="627459"/>
                </a:lnTo>
                <a:lnTo>
                  <a:pt x="1673382" y="636984"/>
                </a:lnTo>
                <a:lnTo>
                  <a:pt x="1673779" y="646113"/>
                </a:lnTo>
                <a:lnTo>
                  <a:pt x="1674176" y="655241"/>
                </a:lnTo>
                <a:lnTo>
                  <a:pt x="1673779" y="665163"/>
                </a:lnTo>
                <a:lnTo>
                  <a:pt x="1673382" y="674291"/>
                </a:lnTo>
                <a:lnTo>
                  <a:pt x="1671794" y="692547"/>
                </a:lnTo>
                <a:lnTo>
                  <a:pt x="1669412" y="710009"/>
                </a:lnTo>
                <a:lnTo>
                  <a:pt x="1666632" y="726678"/>
                </a:lnTo>
                <a:lnTo>
                  <a:pt x="1664647" y="735806"/>
                </a:lnTo>
                <a:lnTo>
                  <a:pt x="1662662" y="745728"/>
                </a:lnTo>
                <a:lnTo>
                  <a:pt x="1659883" y="755650"/>
                </a:lnTo>
                <a:lnTo>
                  <a:pt x="1656706" y="765572"/>
                </a:lnTo>
                <a:lnTo>
                  <a:pt x="1653133" y="775891"/>
                </a:lnTo>
                <a:lnTo>
                  <a:pt x="1649162" y="785416"/>
                </a:lnTo>
                <a:lnTo>
                  <a:pt x="1644795" y="793750"/>
                </a:lnTo>
                <a:lnTo>
                  <a:pt x="1642413" y="798116"/>
                </a:lnTo>
                <a:lnTo>
                  <a:pt x="1639633" y="802084"/>
                </a:lnTo>
                <a:lnTo>
                  <a:pt x="1636854" y="805656"/>
                </a:lnTo>
                <a:lnTo>
                  <a:pt x="1633678" y="808831"/>
                </a:lnTo>
                <a:lnTo>
                  <a:pt x="1630104" y="811609"/>
                </a:lnTo>
                <a:lnTo>
                  <a:pt x="1626531" y="814388"/>
                </a:lnTo>
                <a:lnTo>
                  <a:pt x="1618193" y="818753"/>
                </a:lnTo>
                <a:lnTo>
                  <a:pt x="1610252" y="823119"/>
                </a:lnTo>
                <a:lnTo>
                  <a:pt x="1602311" y="827881"/>
                </a:lnTo>
                <a:lnTo>
                  <a:pt x="1598341" y="830263"/>
                </a:lnTo>
                <a:lnTo>
                  <a:pt x="1593973" y="832644"/>
                </a:lnTo>
                <a:lnTo>
                  <a:pt x="1590797" y="835819"/>
                </a:lnTo>
                <a:lnTo>
                  <a:pt x="1587223" y="838994"/>
                </a:lnTo>
                <a:lnTo>
                  <a:pt x="1584444" y="842963"/>
                </a:lnTo>
                <a:lnTo>
                  <a:pt x="1581665" y="846931"/>
                </a:lnTo>
                <a:lnTo>
                  <a:pt x="1578489" y="854075"/>
                </a:lnTo>
                <a:lnTo>
                  <a:pt x="1576106" y="860822"/>
                </a:lnTo>
                <a:lnTo>
                  <a:pt x="1574121" y="867966"/>
                </a:lnTo>
                <a:lnTo>
                  <a:pt x="1572533" y="875506"/>
                </a:lnTo>
                <a:lnTo>
                  <a:pt x="1571342" y="883444"/>
                </a:lnTo>
                <a:lnTo>
                  <a:pt x="1570151" y="890984"/>
                </a:lnTo>
                <a:lnTo>
                  <a:pt x="1568959" y="906859"/>
                </a:lnTo>
                <a:lnTo>
                  <a:pt x="1568165" y="923131"/>
                </a:lnTo>
                <a:lnTo>
                  <a:pt x="1566974" y="939006"/>
                </a:lnTo>
                <a:lnTo>
                  <a:pt x="1565783" y="946944"/>
                </a:lnTo>
                <a:lnTo>
                  <a:pt x="1564989" y="954484"/>
                </a:lnTo>
                <a:lnTo>
                  <a:pt x="1563401" y="961628"/>
                </a:lnTo>
                <a:lnTo>
                  <a:pt x="1561415" y="969169"/>
                </a:lnTo>
                <a:lnTo>
                  <a:pt x="1558636" y="976709"/>
                </a:lnTo>
                <a:lnTo>
                  <a:pt x="1555460" y="983456"/>
                </a:lnTo>
                <a:lnTo>
                  <a:pt x="1551887" y="989409"/>
                </a:lnTo>
                <a:lnTo>
                  <a:pt x="1548313" y="995363"/>
                </a:lnTo>
                <a:lnTo>
                  <a:pt x="1544343" y="1000522"/>
                </a:lnTo>
                <a:lnTo>
                  <a:pt x="1539578" y="1005284"/>
                </a:lnTo>
                <a:lnTo>
                  <a:pt x="1531637" y="1014809"/>
                </a:lnTo>
                <a:lnTo>
                  <a:pt x="1527667" y="1019969"/>
                </a:lnTo>
                <a:lnTo>
                  <a:pt x="1524093" y="1025525"/>
                </a:lnTo>
                <a:lnTo>
                  <a:pt x="1520520" y="1031081"/>
                </a:lnTo>
                <a:lnTo>
                  <a:pt x="1517741" y="1037431"/>
                </a:lnTo>
                <a:lnTo>
                  <a:pt x="1514961" y="1044178"/>
                </a:lnTo>
                <a:lnTo>
                  <a:pt x="1512976" y="1052513"/>
                </a:lnTo>
                <a:lnTo>
                  <a:pt x="1510991" y="1061244"/>
                </a:lnTo>
                <a:lnTo>
                  <a:pt x="1510197" y="1070769"/>
                </a:lnTo>
                <a:lnTo>
                  <a:pt x="1561415" y="1078309"/>
                </a:lnTo>
                <a:lnTo>
                  <a:pt x="1576900" y="1111250"/>
                </a:lnTo>
                <a:lnTo>
                  <a:pt x="1585635" y="1129903"/>
                </a:lnTo>
                <a:lnTo>
                  <a:pt x="1596355" y="1149350"/>
                </a:lnTo>
                <a:lnTo>
                  <a:pt x="1601517" y="1158478"/>
                </a:lnTo>
                <a:lnTo>
                  <a:pt x="1606679" y="1168003"/>
                </a:lnTo>
                <a:lnTo>
                  <a:pt x="1612237" y="1176734"/>
                </a:lnTo>
                <a:lnTo>
                  <a:pt x="1617796" y="1184672"/>
                </a:lnTo>
                <a:lnTo>
                  <a:pt x="1624149" y="1192609"/>
                </a:lnTo>
                <a:lnTo>
                  <a:pt x="1629707" y="1198959"/>
                </a:lnTo>
                <a:lnTo>
                  <a:pt x="1635663" y="1204516"/>
                </a:lnTo>
                <a:lnTo>
                  <a:pt x="1641619" y="1209278"/>
                </a:lnTo>
                <a:lnTo>
                  <a:pt x="1721821" y="1231106"/>
                </a:lnTo>
                <a:lnTo>
                  <a:pt x="1793687" y="1261269"/>
                </a:lnTo>
                <a:lnTo>
                  <a:pt x="1867537" y="1292622"/>
                </a:lnTo>
                <a:lnTo>
                  <a:pt x="1941387" y="1324372"/>
                </a:lnTo>
                <a:lnTo>
                  <a:pt x="2013649" y="1354931"/>
                </a:lnTo>
                <a:lnTo>
                  <a:pt x="2029531" y="1361678"/>
                </a:lnTo>
                <a:lnTo>
                  <a:pt x="2046207" y="1367631"/>
                </a:lnTo>
                <a:lnTo>
                  <a:pt x="2079161" y="1379141"/>
                </a:lnTo>
                <a:lnTo>
                  <a:pt x="2095440" y="1385094"/>
                </a:lnTo>
                <a:lnTo>
                  <a:pt x="2112116" y="1391444"/>
                </a:lnTo>
                <a:lnTo>
                  <a:pt x="2127998" y="1397397"/>
                </a:lnTo>
                <a:lnTo>
                  <a:pt x="2143085" y="1404144"/>
                </a:lnTo>
                <a:lnTo>
                  <a:pt x="2150232" y="1407716"/>
                </a:lnTo>
                <a:lnTo>
                  <a:pt x="2157776" y="1411684"/>
                </a:lnTo>
                <a:lnTo>
                  <a:pt x="2164923" y="1416050"/>
                </a:lnTo>
                <a:lnTo>
                  <a:pt x="2171673" y="1420019"/>
                </a:lnTo>
                <a:lnTo>
                  <a:pt x="2178423" y="1424384"/>
                </a:lnTo>
                <a:lnTo>
                  <a:pt x="2184775" y="1429147"/>
                </a:lnTo>
                <a:lnTo>
                  <a:pt x="2191128" y="1433909"/>
                </a:lnTo>
                <a:lnTo>
                  <a:pt x="2196687" y="1439069"/>
                </a:lnTo>
                <a:lnTo>
                  <a:pt x="2202245" y="1445022"/>
                </a:lnTo>
                <a:lnTo>
                  <a:pt x="2207804" y="1450578"/>
                </a:lnTo>
                <a:lnTo>
                  <a:pt x="2212965" y="1456928"/>
                </a:lnTo>
                <a:lnTo>
                  <a:pt x="2217333" y="1463278"/>
                </a:lnTo>
                <a:lnTo>
                  <a:pt x="2221700" y="1470422"/>
                </a:lnTo>
                <a:lnTo>
                  <a:pt x="2225274" y="1477566"/>
                </a:lnTo>
                <a:lnTo>
                  <a:pt x="2228847" y="1485503"/>
                </a:lnTo>
                <a:lnTo>
                  <a:pt x="2232023" y="1493441"/>
                </a:lnTo>
                <a:lnTo>
                  <a:pt x="2232023" y="1519634"/>
                </a:lnTo>
                <a:lnTo>
                  <a:pt x="2232817" y="1552178"/>
                </a:lnTo>
                <a:lnTo>
                  <a:pt x="2234406" y="1628378"/>
                </a:lnTo>
                <a:lnTo>
                  <a:pt x="2235597" y="1668859"/>
                </a:lnTo>
                <a:lnTo>
                  <a:pt x="2236391" y="1708150"/>
                </a:lnTo>
                <a:lnTo>
                  <a:pt x="2236788" y="1745059"/>
                </a:lnTo>
                <a:lnTo>
                  <a:pt x="2236391" y="1778000"/>
                </a:lnTo>
                <a:lnTo>
                  <a:pt x="374650" y="1778000"/>
                </a:lnTo>
                <a:lnTo>
                  <a:pt x="374650" y="1745059"/>
                </a:lnTo>
                <a:lnTo>
                  <a:pt x="374650" y="1708150"/>
                </a:lnTo>
                <a:lnTo>
                  <a:pt x="375444" y="1668859"/>
                </a:lnTo>
                <a:lnTo>
                  <a:pt x="376238" y="1628378"/>
                </a:lnTo>
                <a:lnTo>
                  <a:pt x="377826" y="1552178"/>
                </a:lnTo>
                <a:lnTo>
                  <a:pt x="378620" y="1519634"/>
                </a:lnTo>
                <a:lnTo>
                  <a:pt x="379017" y="1493441"/>
                </a:lnTo>
                <a:lnTo>
                  <a:pt x="381797" y="1485503"/>
                </a:lnTo>
                <a:lnTo>
                  <a:pt x="385370" y="1477566"/>
                </a:lnTo>
                <a:lnTo>
                  <a:pt x="389341" y="1470422"/>
                </a:lnTo>
                <a:lnTo>
                  <a:pt x="393311" y="1463278"/>
                </a:lnTo>
                <a:lnTo>
                  <a:pt x="398076" y="1456928"/>
                </a:lnTo>
                <a:lnTo>
                  <a:pt x="403237" y="1450578"/>
                </a:lnTo>
                <a:lnTo>
                  <a:pt x="408399" y="1445022"/>
                </a:lnTo>
                <a:lnTo>
                  <a:pt x="413957" y="1439069"/>
                </a:lnTo>
                <a:lnTo>
                  <a:pt x="419516" y="1433909"/>
                </a:lnTo>
                <a:lnTo>
                  <a:pt x="425869" y="1429147"/>
                </a:lnTo>
                <a:lnTo>
                  <a:pt x="432618" y="1424384"/>
                </a:lnTo>
                <a:lnTo>
                  <a:pt x="438971" y="1420019"/>
                </a:lnTo>
                <a:lnTo>
                  <a:pt x="445721" y="1416050"/>
                </a:lnTo>
                <a:lnTo>
                  <a:pt x="452868" y="1411684"/>
                </a:lnTo>
                <a:lnTo>
                  <a:pt x="460412" y="1407716"/>
                </a:lnTo>
                <a:lnTo>
                  <a:pt x="467558" y="1404144"/>
                </a:lnTo>
                <a:lnTo>
                  <a:pt x="482646" y="1397397"/>
                </a:lnTo>
                <a:lnTo>
                  <a:pt x="498925" y="1391444"/>
                </a:lnTo>
                <a:lnTo>
                  <a:pt x="515204" y="1385094"/>
                </a:lnTo>
                <a:lnTo>
                  <a:pt x="531483" y="1379141"/>
                </a:lnTo>
                <a:lnTo>
                  <a:pt x="564437" y="1367631"/>
                </a:lnTo>
                <a:lnTo>
                  <a:pt x="581113" y="1361678"/>
                </a:lnTo>
                <a:lnTo>
                  <a:pt x="597392" y="1354931"/>
                </a:lnTo>
                <a:lnTo>
                  <a:pt x="669257" y="1324372"/>
                </a:lnTo>
                <a:lnTo>
                  <a:pt x="743504" y="1292622"/>
                </a:lnTo>
                <a:lnTo>
                  <a:pt x="817354" y="1261269"/>
                </a:lnTo>
                <a:lnTo>
                  <a:pt x="888822" y="1231106"/>
                </a:lnTo>
                <a:lnTo>
                  <a:pt x="969025" y="1209278"/>
                </a:lnTo>
                <a:lnTo>
                  <a:pt x="974981" y="1204516"/>
                </a:lnTo>
                <a:lnTo>
                  <a:pt x="980937" y="1198959"/>
                </a:lnTo>
                <a:lnTo>
                  <a:pt x="986892" y="1192609"/>
                </a:lnTo>
                <a:lnTo>
                  <a:pt x="992848" y="1184672"/>
                </a:lnTo>
                <a:lnTo>
                  <a:pt x="998407" y="1176734"/>
                </a:lnTo>
                <a:lnTo>
                  <a:pt x="1003965" y="1168003"/>
                </a:lnTo>
                <a:lnTo>
                  <a:pt x="1009524" y="1158478"/>
                </a:lnTo>
                <a:lnTo>
                  <a:pt x="1015083" y="1149350"/>
                </a:lnTo>
                <a:lnTo>
                  <a:pt x="1025009" y="1129903"/>
                </a:lnTo>
                <a:lnTo>
                  <a:pt x="1034141" y="1111250"/>
                </a:lnTo>
                <a:lnTo>
                  <a:pt x="1049228" y="1078309"/>
                </a:lnTo>
                <a:lnTo>
                  <a:pt x="1087345" y="1068784"/>
                </a:lnTo>
                <a:lnTo>
                  <a:pt x="1085359" y="1060450"/>
                </a:lnTo>
                <a:lnTo>
                  <a:pt x="1082977" y="1053306"/>
                </a:lnTo>
                <a:lnTo>
                  <a:pt x="1080595" y="1046163"/>
                </a:lnTo>
                <a:lnTo>
                  <a:pt x="1077419" y="1040209"/>
                </a:lnTo>
                <a:lnTo>
                  <a:pt x="1074242" y="1034653"/>
                </a:lnTo>
                <a:lnTo>
                  <a:pt x="1071066" y="1029891"/>
                </a:lnTo>
                <a:lnTo>
                  <a:pt x="1067492" y="1025525"/>
                </a:lnTo>
                <a:lnTo>
                  <a:pt x="1063125" y="1020763"/>
                </a:lnTo>
                <a:lnTo>
                  <a:pt x="1055978" y="1012825"/>
                </a:lnTo>
                <a:lnTo>
                  <a:pt x="1048434" y="1004491"/>
                </a:lnTo>
                <a:lnTo>
                  <a:pt x="1045258" y="1000125"/>
                </a:lnTo>
                <a:lnTo>
                  <a:pt x="1042082" y="995363"/>
                </a:lnTo>
                <a:lnTo>
                  <a:pt x="1038905" y="989409"/>
                </a:lnTo>
                <a:lnTo>
                  <a:pt x="1036523" y="983456"/>
                </a:lnTo>
                <a:lnTo>
                  <a:pt x="1022229" y="830659"/>
                </a:lnTo>
                <a:lnTo>
                  <a:pt x="1021832" y="831056"/>
                </a:lnTo>
                <a:lnTo>
                  <a:pt x="1020641" y="831056"/>
                </a:lnTo>
                <a:lnTo>
                  <a:pt x="1016671" y="830659"/>
                </a:lnTo>
                <a:lnTo>
                  <a:pt x="1010715" y="829469"/>
                </a:lnTo>
                <a:lnTo>
                  <a:pt x="1003965" y="828278"/>
                </a:lnTo>
                <a:lnTo>
                  <a:pt x="990863" y="824309"/>
                </a:lnTo>
                <a:lnTo>
                  <a:pt x="985701" y="822325"/>
                </a:lnTo>
                <a:lnTo>
                  <a:pt x="982525" y="821134"/>
                </a:lnTo>
                <a:lnTo>
                  <a:pt x="978157" y="817959"/>
                </a:lnTo>
                <a:lnTo>
                  <a:pt x="973790" y="814388"/>
                </a:lnTo>
                <a:lnTo>
                  <a:pt x="969819" y="810419"/>
                </a:lnTo>
                <a:lnTo>
                  <a:pt x="966246" y="805656"/>
                </a:lnTo>
                <a:lnTo>
                  <a:pt x="962673" y="800497"/>
                </a:lnTo>
                <a:lnTo>
                  <a:pt x="959496" y="794941"/>
                </a:lnTo>
                <a:lnTo>
                  <a:pt x="956717" y="788988"/>
                </a:lnTo>
                <a:lnTo>
                  <a:pt x="953541" y="783034"/>
                </a:lnTo>
                <a:lnTo>
                  <a:pt x="951158" y="776684"/>
                </a:lnTo>
                <a:lnTo>
                  <a:pt x="948776" y="769541"/>
                </a:lnTo>
                <a:lnTo>
                  <a:pt x="944409" y="755253"/>
                </a:lnTo>
                <a:lnTo>
                  <a:pt x="941232" y="740172"/>
                </a:lnTo>
                <a:lnTo>
                  <a:pt x="938056" y="724694"/>
                </a:lnTo>
                <a:lnTo>
                  <a:pt x="935674" y="708819"/>
                </a:lnTo>
                <a:lnTo>
                  <a:pt x="934085" y="693341"/>
                </a:lnTo>
                <a:lnTo>
                  <a:pt x="932497" y="677466"/>
                </a:lnTo>
                <a:lnTo>
                  <a:pt x="931306" y="662781"/>
                </a:lnTo>
                <a:lnTo>
                  <a:pt x="929321" y="635000"/>
                </a:lnTo>
                <a:lnTo>
                  <a:pt x="926939" y="611981"/>
                </a:lnTo>
                <a:lnTo>
                  <a:pt x="926939" y="607616"/>
                </a:lnTo>
                <a:lnTo>
                  <a:pt x="927733" y="603250"/>
                </a:lnTo>
                <a:lnTo>
                  <a:pt x="929321" y="598884"/>
                </a:lnTo>
                <a:lnTo>
                  <a:pt x="931306" y="594519"/>
                </a:lnTo>
                <a:lnTo>
                  <a:pt x="935674" y="585391"/>
                </a:lnTo>
                <a:lnTo>
                  <a:pt x="940835" y="575866"/>
                </a:lnTo>
                <a:lnTo>
                  <a:pt x="943217" y="570706"/>
                </a:lnTo>
                <a:lnTo>
                  <a:pt x="945600" y="565150"/>
                </a:lnTo>
                <a:lnTo>
                  <a:pt x="947585" y="559594"/>
                </a:lnTo>
                <a:lnTo>
                  <a:pt x="949173" y="553641"/>
                </a:lnTo>
                <a:lnTo>
                  <a:pt x="950364" y="547291"/>
                </a:lnTo>
                <a:lnTo>
                  <a:pt x="950761" y="539750"/>
                </a:lnTo>
                <a:lnTo>
                  <a:pt x="950364" y="532606"/>
                </a:lnTo>
                <a:lnTo>
                  <a:pt x="949173" y="524669"/>
                </a:lnTo>
                <a:lnTo>
                  <a:pt x="944409" y="500856"/>
                </a:lnTo>
                <a:lnTo>
                  <a:pt x="940438" y="477441"/>
                </a:lnTo>
                <a:lnTo>
                  <a:pt x="937262" y="454422"/>
                </a:lnTo>
                <a:lnTo>
                  <a:pt x="934880" y="432197"/>
                </a:lnTo>
                <a:lnTo>
                  <a:pt x="933291" y="410766"/>
                </a:lnTo>
                <a:lnTo>
                  <a:pt x="932100" y="389334"/>
                </a:lnTo>
                <a:lnTo>
                  <a:pt x="931703" y="368300"/>
                </a:lnTo>
                <a:lnTo>
                  <a:pt x="932100" y="348059"/>
                </a:lnTo>
                <a:lnTo>
                  <a:pt x="932894" y="328613"/>
                </a:lnTo>
                <a:lnTo>
                  <a:pt x="934483" y="309563"/>
                </a:lnTo>
                <a:lnTo>
                  <a:pt x="936468" y="290909"/>
                </a:lnTo>
                <a:lnTo>
                  <a:pt x="939247" y="273447"/>
                </a:lnTo>
                <a:lnTo>
                  <a:pt x="942423" y="255984"/>
                </a:lnTo>
                <a:lnTo>
                  <a:pt x="946394" y="239713"/>
                </a:lnTo>
                <a:lnTo>
                  <a:pt x="950761" y="223441"/>
                </a:lnTo>
                <a:lnTo>
                  <a:pt x="956320" y="207566"/>
                </a:lnTo>
                <a:lnTo>
                  <a:pt x="961482" y="193278"/>
                </a:lnTo>
                <a:lnTo>
                  <a:pt x="967437" y="178991"/>
                </a:lnTo>
                <a:lnTo>
                  <a:pt x="973790" y="165497"/>
                </a:lnTo>
                <a:lnTo>
                  <a:pt x="980937" y="152400"/>
                </a:lnTo>
                <a:lnTo>
                  <a:pt x="988481" y="140494"/>
                </a:lnTo>
                <a:lnTo>
                  <a:pt x="996421" y="129381"/>
                </a:lnTo>
                <a:lnTo>
                  <a:pt x="1004362" y="118269"/>
                </a:lnTo>
                <a:lnTo>
                  <a:pt x="1013494" y="108347"/>
                </a:lnTo>
                <a:lnTo>
                  <a:pt x="1022229" y="99219"/>
                </a:lnTo>
                <a:lnTo>
                  <a:pt x="1031758" y="90091"/>
                </a:lnTo>
                <a:lnTo>
                  <a:pt x="1041685" y="82550"/>
                </a:lnTo>
                <a:lnTo>
                  <a:pt x="1051611" y="75406"/>
                </a:lnTo>
                <a:lnTo>
                  <a:pt x="1061934" y="68659"/>
                </a:lnTo>
                <a:lnTo>
                  <a:pt x="1073051" y="63103"/>
                </a:lnTo>
                <a:lnTo>
                  <a:pt x="1084168" y="58341"/>
                </a:lnTo>
                <a:lnTo>
                  <a:pt x="1095683" y="53975"/>
                </a:lnTo>
                <a:lnTo>
                  <a:pt x="1112358" y="47228"/>
                </a:lnTo>
                <a:lnTo>
                  <a:pt x="1131019" y="40084"/>
                </a:lnTo>
                <a:lnTo>
                  <a:pt x="1150872" y="32544"/>
                </a:lnTo>
                <a:lnTo>
                  <a:pt x="1171915" y="25400"/>
                </a:lnTo>
                <a:lnTo>
                  <a:pt x="1194547" y="18653"/>
                </a:lnTo>
                <a:lnTo>
                  <a:pt x="1206458" y="15875"/>
                </a:lnTo>
                <a:lnTo>
                  <a:pt x="1218369" y="12303"/>
                </a:lnTo>
                <a:lnTo>
                  <a:pt x="1230281" y="9525"/>
                </a:lnTo>
                <a:lnTo>
                  <a:pt x="1242986" y="7144"/>
                </a:lnTo>
                <a:lnTo>
                  <a:pt x="1255294" y="5159"/>
                </a:lnTo>
                <a:lnTo>
                  <a:pt x="1268397" y="3175"/>
                </a:lnTo>
                <a:lnTo>
                  <a:pt x="1281102" y="1588"/>
                </a:lnTo>
                <a:lnTo>
                  <a:pt x="1294602" y="794"/>
                </a:lnTo>
                <a:lnTo>
                  <a:pt x="13077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6" name="KSO_Shape"/>
          <p:cNvSpPr/>
          <p:nvPr/>
        </p:nvSpPr>
        <p:spPr bwMode="auto">
          <a:xfrm>
            <a:off x="9901851" y="2022688"/>
            <a:ext cx="581243" cy="593105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7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7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7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7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87" y="5263823"/>
            <a:ext cx="2484932" cy="1755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37235" y="1156970"/>
            <a:ext cx="10418445" cy="46564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北京教育学院附属海淀实验小学教研公约：</a:t>
            </a:r>
            <a:endParaRPr lang="zh-CN" altLang="en-US" sz="3600"/>
          </a:p>
          <a:p>
            <a:pPr>
              <a:lnSpc>
                <a:spcPct val="140000"/>
              </a:lnSpc>
            </a:pP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</a:rPr>
              <a:t>1.每个人都发言且内容不重复；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uFillTx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</a:rPr>
              <a:t>2.以学习的态度观课；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uFillTx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</a:rPr>
              <a:t>3.发言有案例支撑，少说空话；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uFillTx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</a:rPr>
              <a:t>4. 每人每次发言不超过三分钟；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uFillTx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</a:rPr>
              <a:t>5. 每次活动轮换做主持人、记录人、计时员；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uFillTx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</a:rPr>
              <a:t>6. 每个发言结束，六秒钟掌声致谢；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uFillTx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</a:rPr>
              <a:t>7. 借助观察工具观课；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uFillTx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uFillTx/>
              </a:rPr>
              <a:t>8. 活动结束前，每人发表一句话说感受。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uFillTx/>
            </a:endParaRPr>
          </a:p>
        </p:txBody>
      </p:sp>
      <p:sp>
        <p:nvSpPr>
          <p:cNvPr id="3" name="流程图: 资料带 2"/>
          <p:cNvSpPr/>
          <p:nvPr/>
        </p:nvSpPr>
        <p:spPr>
          <a:xfrm>
            <a:off x="7121525" y="3101975"/>
            <a:ext cx="4590415" cy="2913380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  <a:p>
            <a:pPr algn="l"/>
            <a:r>
              <a:rPr lang="zh-CN" altLang="en-US">
                <a:solidFill>
                  <a:schemeClr val="tx1"/>
                </a:solidFill>
              </a:rPr>
              <a:t>有利于教师“学习和成长”的教研活动至少要具备三个特征：一是活动开放，每个人都有发言的机会；二是思维碰撞，每个人都能从中受到点燃和启发；三是反思总结，每人都能借此改进自已的教学。</a:t>
            </a:r>
            <a:endParaRPr lang="zh-CN" altLang="en-US">
              <a:solidFill>
                <a:schemeClr val="tx1"/>
              </a:solidFill>
            </a:endParaRPr>
          </a:p>
          <a:p>
            <a:pPr algn="r"/>
            <a:r>
              <a:rPr lang="en-US" altLang="zh-CN">
                <a:solidFill>
                  <a:schemeClr val="tx1"/>
                </a:solidFill>
              </a:rPr>
              <a:t>——日本教育家佐藤学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9915" y="171450"/>
            <a:ext cx="1543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案例</a:t>
            </a:r>
            <a:endParaRPr lang="zh-CN" altLang="en-US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74045" y="41910"/>
            <a:ext cx="1417955" cy="12153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TABLE_BEAUTIFY" val="smartTable{c91a3843-fa30-40c8-9577-d32a6fa21f5e}"/>
  <p:tag name="TABLE_ENDDRAG_ORIGIN_RECT" val="698*246"/>
  <p:tag name="TABLE_ENDDRAG_RECT" val="144*180*698*246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MH" val="20151119092440"/>
  <p:tag name="MH_LIBRARY" val="GRAPHIC"/>
  <p:tag name="MH_TYPE" val="Other"/>
  <p:tag name="MH_ORDER" val="1"/>
</p:tagLst>
</file>

<file path=ppt/tags/tag134.xml><?xml version="1.0" encoding="utf-8"?>
<p:tagLst xmlns:p="http://schemas.openxmlformats.org/presentationml/2006/main">
  <p:tag name="MH" val="20151119092440"/>
  <p:tag name="MH_LIBRARY" val="GRAPHIC"/>
  <p:tag name="MH_TYPE" val="Other"/>
  <p:tag name="MH_ORDER" val="2"/>
</p:tagLst>
</file>

<file path=ppt/tags/tag135.xml><?xml version="1.0" encoding="utf-8"?>
<p:tagLst xmlns:p="http://schemas.openxmlformats.org/presentationml/2006/main">
  <p:tag name="MH" val="20151119092440"/>
  <p:tag name="MH_LIBRARY" val="GRAPHIC"/>
  <p:tag name="MH_TYPE" val="Other"/>
  <p:tag name="MH_ORDER" val="3"/>
</p:tagLst>
</file>

<file path=ppt/tags/tag136.xml><?xml version="1.0" encoding="utf-8"?>
<p:tagLst xmlns:p="http://schemas.openxmlformats.org/presentationml/2006/main">
  <p:tag name="MH" val="20151119092440"/>
  <p:tag name="MH_LIBRARY" val="GRAPHIC"/>
  <p:tag name="MH_TYPE" val="Other"/>
  <p:tag name="MH_ORDER" val="4"/>
</p:tagLst>
</file>

<file path=ppt/tags/tag137.xml><?xml version="1.0" encoding="utf-8"?>
<p:tagLst xmlns:p="http://schemas.openxmlformats.org/presentationml/2006/main">
  <p:tag name="MH" val="20151119092440"/>
  <p:tag name="MH_LIBRARY" val="GRAPHIC"/>
  <p:tag name="MH_TYPE" val="Other"/>
  <p:tag name="MH_ORDER" val="5"/>
</p:tagLst>
</file>

<file path=ppt/tags/tag138.xml><?xml version="1.0" encoding="utf-8"?>
<p:tagLst xmlns:p="http://schemas.openxmlformats.org/presentationml/2006/main">
  <p:tag name="MH" val="20151119092440"/>
  <p:tag name="MH_LIBRARY" val="GRAPHIC"/>
  <p:tag name="MH_TYPE" val="Other"/>
  <p:tag name="MH_ORDER" val="6"/>
</p:tagLst>
</file>

<file path=ppt/tags/tag139.xml><?xml version="1.0" encoding="utf-8"?>
<p:tagLst xmlns:p="http://schemas.openxmlformats.org/presentationml/2006/main">
  <p:tag name="MH" val="20151119092440"/>
  <p:tag name="MH_LIBRARY" val="GRAPHIC"/>
  <p:tag name="MH_TYPE" val="SubTitle"/>
  <p:tag name="MH_ORDER" val="2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MH" val="20151119092440"/>
  <p:tag name="MH_LIBRARY" val="GRAPHIC"/>
  <p:tag name="MH_TYPE" val="Text"/>
  <p:tag name="MH_ORDER" val="2"/>
</p:tagLst>
</file>

<file path=ppt/tags/tag141.xml><?xml version="1.0" encoding="utf-8"?>
<p:tagLst xmlns:p="http://schemas.openxmlformats.org/presentationml/2006/main">
  <p:tag name="MH" val="20151119092440"/>
  <p:tag name="MH_LIBRARY" val="GRAPHIC"/>
  <p:tag name="MH_TYPE" val="SubTitle"/>
  <p:tag name="MH_ORDER" val="3"/>
</p:tagLst>
</file>

<file path=ppt/tags/tag142.xml><?xml version="1.0" encoding="utf-8"?>
<p:tagLst xmlns:p="http://schemas.openxmlformats.org/presentationml/2006/main">
  <p:tag name="MH" val="20151119092440"/>
  <p:tag name="MH_LIBRARY" val="GRAPHIC"/>
  <p:tag name="MH_TYPE" val="Text"/>
  <p:tag name="MH_ORDER" val="3"/>
</p:tagLst>
</file>

<file path=ppt/tags/tag143.xml><?xml version="1.0" encoding="utf-8"?>
<p:tagLst xmlns:p="http://schemas.openxmlformats.org/presentationml/2006/main">
  <p:tag name="MH" val="20151119092440"/>
  <p:tag name="MH_LIBRARY" val="GRAPHIC"/>
  <p:tag name="MH_TYPE" val="SubTitle"/>
  <p:tag name="MH_ORDER" val="1"/>
</p:tagLst>
</file>

<file path=ppt/tags/tag144.xml><?xml version="1.0" encoding="utf-8"?>
<p:tagLst xmlns:p="http://schemas.openxmlformats.org/presentationml/2006/main">
  <p:tag name="MH" val="20151119092440"/>
  <p:tag name="MH_LIBRARY" val="GRAPHIC"/>
  <p:tag name="MH_TYPE" val="Text"/>
  <p:tag name="MH_ORDER" val="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UNIT_TABLE_BEAUTIFY" val="smartTable{3979c867-fdc1-46b4-8d0b-00d1fdc0d5a4}"/>
  <p:tag name="TABLE_ENDDRAG_ORIGIN_RECT" val="900*387"/>
  <p:tag name="TABLE_ENDDRAG_RECT" val="36*50*900*387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MH" val="20150929105415"/>
  <p:tag name="MH_LIBRARY" val="GRAPHIC"/>
  <p:tag name="MH_TYPE" val="Other"/>
  <p:tag name="MH_ORDER" val="7"/>
</p:tagLst>
</file>

<file path=ppt/tags/tag165.xml><?xml version="1.0" encoding="utf-8"?>
<p:tagLst xmlns:p="http://schemas.openxmlformats.org/presentationml/2006/main">
  <p:tag name="MH" val="20150929105415"/>
  <p:tag name="MH_LIBRARY" val="GRAPHIC"/>
  <p:tag name="MH_TYPE" val="SubTitle"/>
  <p:tag name="MH_ORDER" val="1"/>
</p:tagLst>
</file>

<file path=ppt/tags/tag166.xml><?xml version="1.0" encoding="utf-8"?>
<p:tagLst xmlns:p="http://schemas.openxmlformats.org/presentationml/2006/main">
  <p:tag name="MH" val="20150929105415"/>
  <p:tag name="MH_LIBRARY" val="GRAPHIC"/>
  <p:tag name="MH_TYPE" val="Other"/>
  <p:tag name="MH_ORDER" val="8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MH_TYPE" val="#NeiR#"/>
  <p:tag name="MH_NUMBER" val="4"/>
  <p:tag name="MH_CATEGORY" val="#LiuChBZh#"/>
  <p:tag name="MH_LAYOUT" val="SubTitle"/>
  <p:tag name="MH" val="20160305212251"/>
  <p:tag name="MH_LIBRARY" val="GRAPHIC"/>
</p:tagLst>
</file>

<file path=ppt/tags/tag169.xml><?xml version="1.0" encoding="utf-8"?>
<p:tagLst xmlns:p="http://schemas.openxmlformats.org/presentationml/2006/main">
  <p:tag name="MH" val="20150929111349"/>
  <p:tag name="MH_LIBRARY" val="GRAPHIC"/>
  <p:tag name="MH_TYPE" val="SubTitle"/>
  <p:tag name="MH_ORDER" val="1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MH" val="20150929111349"/>
  <p:tag name="MH_LIBRARY" val="GRAPHIC"/>
  <p:tag name="MH_TYPE" val="Text"/>
  <p:tag name="MH_ORDER" val="1"/>
</p:tagLst>
</file>

<file path=ppt/tags/tag171.xml><?xml version="1.0" encoding="utf-8"?>
<p:tagLst xmlns:p="http://schemas.openxmlformats.org/presentationml/2006/main">
  <p:tag name="MH" val="20150929111349"/>
  <p:tag name="MH_LIBRARY" val="GRAPHIC"/>
  <p:tag name="MH_TYPE" val="SubTitle"/>
  <p:tag name="MH_ORDER" val="1"/>
</p:tagLst>
</file>

<file path=ppt/tags/tag172.xml><?xml version="1.0" encoding="utf-8"?>
<p:tagLst xmlns:p="http://schemas.openxmlformats.org/presentationml/2006/main">
  <p:tag name="MH" val="20150929111349"/>
  <p:tag name="MH_LIBRARY" val="GRAPHIC"/>
  <p:tag name="MH_TYPE" val="Text"/>
  <p:tag name="MH_ORDER" val="1"/>
</p:tagLst>
</file>

<file path=ppt/tags/tag173.xml><?xml version="1.0" encoding="utf-8"?>
<p:tagLst xmlns:p="http://schemas.openxmlformats.org/presentationml/2006/main">
  <p:tag name="MH" val="20150929111349"/>
  <p:tag name="MH_LIBRARY" val="GRAPHIC"/>
  <p:tag name="MH_TYPE" val="SubTitle"/>
  <p:tag name="MH_ORDER" val="1"/>
</p:tagLst>
</file>

<file path=ppt/tags/tag174.xml><?xml version="1.0" encoding="utf-8"?>
<p:tagLst xmlns:p="http://schemas.openxmlformats.org/presentationml/2006/main">
  <p:tag name="MH" val="20150929111349"/>
  <p:tag name="MH_LIBRARY" val="GRAPHIC"/>
  <p:tag name="MH_TYPE" val="Text"/>
  <p:tag name="MH_ORDER" val="1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MH_TYPE" val="#NeiR#"/>
  <p:tag name="MH_NUMBER" val="4"/>
  <p:tag name="MH_CATEGORY" val="#LiuChBZh#"/>
  <p:tag name="MH_LAYOUT" val="SubTitle"/>
  <p:tag name="MH" val="20160305212251"/>
  <p:tag name="MH_LIBRARY" val="GRAPHIC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MH_TYPE" val="#NeiR#"/>
  <p:tag name="MH_NUMBER" val="4"/>
  <p:tag name="MH_CATEGORY" val="#LiuChBZh#"/>
  <p:tag name="MH_LAYOUT" val="SubTitleText"/>
  <p:tag name="MH" val="20160305172153"/>
  <p:tag name="MH_LIBRARY" val="GRAPHIC"/>
</p:tagLst>
</file>

<file path=ppt/tags/tag189.xml><?xml version="1.0" encoding="utf-8"?>
<p:tagLst xmlns:p="http://schemas.openxmlformats.org/presentationml/2006/main">
  <p:tag name="MH" val="20151119084322"/>
  <p:tag name="MH_LIBRARY" val="GRAPHIC"/>
  <p:tag name="MH_TYPE" val="SubTitle"/>
  <p:tag name="MH_ORDER" val="1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MH" val="20151119084322"/>
  <p:tag name="MH_LIBRARY" val="GRAPHIC"/>
  <p:tag name="MH_TYPE" val="Other"/>
  <p:tag name="MH_ORDER" val="5"/>
</p:tagLst>
</file>

<file path=ppt/tags/tag191.xml><?xml version="1.0" encoding="utf-8"?>
<p:tagLst xmlns:p="http://schemas.openxmlformats.org/presentationml/2006/main">
  <p:tag name="MH" val="20151119084322"/>
  <p:tag name="MH_LIBRARY" val="GRAPHIC"/>
  <p:tag name="MH_TYPE" val="Text"/>
  <p:tag name="MH_ORDER" val="2"/>
</p:tagLst>
</file>

<file path=ppt/tags/tag192.xml><?xml version="1.0" encoding="utf-8"?>
<p:tagLst xmlns:p="http://schemas.openxmlformats.org/presentationml/2006/main">
  <p:tag name="MH" val="20151119084322"/>
  <p:tag name="MH_LIBRARY" val="GRAPHIC"/>
  <p:tag name="MH_TYPE" val="SubTitle"/>
  <p:tag name="MH_ORDER" val="2"/>
</p:tagLst>
</file>

<file path=ppt/tags/tag193.xml><?xml version="1.0" encoding="utf-8"?>
<p:tagLst xmlns:p="http://schemas.openxmlformats.org/presentationml/2006/main">
  <p:tag name="MH" val="20151119084322"/>
  <p:tag name="MH_LIBRARY" val="GRAPHIC"/>
  <p:tag name="MH_TYPE" val="Other"/>
  <p:tag name="MH_ORDER" val="6"/>
</p:tagLst>
</file>

<file path=ppt/tags/tag194.xml><?xml version="1.0" encoding="utf-8"?>
<p:tagLst xmlns:p="http://schemas.openxmlformats.org/presentationml/2006/main">
  <p:tag name="MH" val="20151119084322"/>
  <p:tag name="MH_LIBRARY" val="GRAPHIC"/>
  <p:tag name="MH_TYPE" val="Text"/>
  <p:tag name="MH_ORDER" val="4"/>
</p:tagLst>
</file>

<file path=ppt/tags/tag195.xml><?xml version="1.0" encoding="utf-8"?>
<p:tagLst xmlns:p="http://schemas.openxmlformats.org/presentationml/2006/main">
  <p:tag name="MH" val="20151119084322"/>
  <p:tag name="MH_LIBRARY" val="GRAPHIC"/>
  <p:tag name="MH_TYPE" val="SubTitle"/>
  <p:tag name="MH_ORDER" val="4"/>
</p:tagLst>
</file>

<file path=ppt/tags/tag196.xml><?xml version="1.0" encoding="utf-8"?>
<p:tagLst xmlns:p="http://schemas.openxmlformats.org/presentationml/2006/main">
  <p:tag name="MH" val="20151119084322"/>
  <p:tag name="MH_LIBRARY" val="GRAPHIC"/>
  <p:tag name="MH_TYPE" val="Other"/>
  <p:tag name="MH_ORDER" val="7"/>
</p:tagLst>
</file>

<file path=ppt/tags/tag197.xml><?xml version="1.0" encoding="utf-8"?>
<p:tagLst xmlns:p="http://schemas.openxmlformats.org/presentationml/2006/main">
  <p:tag name="MH" val="20151119084322"/>
  <p:tag name="MH_LIBRARY" val="GRAPHIC"/>
  <p:tag name="MH_TYPE" val="Text"/>
  <p:tag name="MH_ORDER" val="3"/>
</p:tagLst>
</file>

<file path=ppt/tags/tag198.xml><?xml version="1.0" encoding="utf-8"?>
<p:tagLst xmlns:p="http://schemas.openxmlformats.org/presentationml/2006/main">
  <p:tag name="MH" val="20151119084322"/>
  <p:tag name="MH_LIBRARY" val="GRAPHIC"/>
  <p:tag name="MH_TYPE" val="Other"/>
  <p:tag name="MH_ORDER" val="8"/>
</p:tagLst>
</file>

<file path=ppt/tags/tag199.xml><?xml version="1.0" encoding="utf-8"?>
<p:tagLst xmlns:p="http://schemas.openxmlformats.org/presentationml/2006/main">
  <p:tag name="MH" val="20151119084322"/>
  <p:tag name="MH_LIBRARY" val="GRAPHIC"/>
  <p:tag name="MH_TYPE" val="Other"/>
  <p:tag name="MH_ORDER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MH" val="20151119084322"/>
  <p:tag name="MH_LIBRARY" val="GRAPHIC"/>
  <p:tag name="MH_TYPE" val="Other"/>
  <p:tag name="MH_ORDER" val="2"/>
</p:tagLst>
</file>

<file path=ppt/tags/tag201.xml><?xml version="1.0" encoding="utf-8"?>
<p:tagLst xmlns:p="http://schemas.openxmlformats.org/presentationml/2006/main">
  <p:tag name="MH" val="20151119084322"/>
  <p:tag name="MH_LIBRARY" val="GRAPHIC"/>
  <p:tag name="MH_TYPE" val="Other"/>
  <p:tag name="MH_ORDER" val="3"/>
</p:tagLst>
</file>

<file path=ppt/tags/tag202.xml><?xml version="1.0" encoding="utf-8"?>
<p:tagLst xmlns:p="http://schemas.openxmlformats.org/presentationml/2006/main">
  <p:tag name="MH" val="20151119084322"/>
  <p:tag name="MH_LIBRARY" val="GRAPHIC"/>
  <p:tag name="MH_TYPE" val="Other"/>
  <p:tag name="MH_ORDER" val="4"/>
</p:tagLst>
</file>

<file path=ppt/tags/tag203.xml><?xml version="1.0" encoding="utf-8"?>
<p:tagLst xmlns:p="http://schemas.openxmlformats.org/presentationml/2006/main">
  <p:tag name="MH" val="20151119084322"/>
  <p:tag name="MH_LIBRARY" val="GRAPHIC"/>
  <p:tag name="MH_TYPE" val="Title"/>
  <p:tag name="MH_ORDER" val="1"/>
</p:tagLst>
</file>

<file path=ppt/tags/tag204.xml><?xml version="1.0" encoding="utf-8"?>
<p:tagLst xmlns:p="http://schemas.openxmlformats.org/presentationml/2006/main">
  <p:tag name="MH" val="20151119084322"/>
  <p:tag name="MH_LIBRARY" val="GRAPHIC"/>
  <p:tag name="MH_TYPE" val="SubTitle"/>
  <p:tag name="MH_ORDER" val="1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60305192638"/>
  <p:tag name="MH_LIBRARY" val="GRAPHIC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UNIT_TABLE_BEAUTIFY" val="smartTable{eb8899a4-0272-4e73-a659-47269568a163}"/>
  <p:tag name="TABLE_ENDDRAG_ORIGIN_RECT" val="897*413"/>
  <p:tag name="TABLE_ENDDRAG_RECT" val="41*76*897*413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UNIT_PLACING_PICTURE_USER_VIEWPORT" val="{&quot;height&quot;:2940,&quot;width&quot;:10605}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PP_MARK_KEY" val="cc61826c-ddf0-4f8c-9286-b1b63209e321"/>
  <p:tag name="COMMONDATA" val="eyJoZGlkIjoiMTM0NWFmZWVjMmM3OTY3YmVmZDdhNzgyMmFhMTFlYTkifQ==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  <p:tag name="KSO_WM_UNIT_PLACING_PICTURE_USER_VIEWPORT" val="{&quot;height&quot;:2193,&quot;width&quot;:2824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MH" val="20151118154544"/>
  <p:tag name="MH_LIBRARY" val="GRAPHIC"/>
  <p:tag name="MH_TYPE" val="Text"/>
  <p:tag name="MH_ORDER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MH" val="20160305152903"/>
  <p:tag name="MH_LIBRARY" val="GRAPHIC"/>
  <p:tag name="MH_TYPE" val="Other"/>
  <p:tag name="MH_ORDER" val="3"/>
</p:tagLst>
</file>

<file path=ppt/tags/tag33.xml><?xml version="1.0" encoding="utf-8"?>
<p:tagLst xmlns:p="http://schemas.openxmlformats.org/presentationml/2006/main">
  <p:tag name="MH" val="20160305152903"/>
  <p:tag name="MH_LIBRARY" val="GRAPHIC"/>
  <p:tag name="MH_TYPE" val="SubTitle"/>
  <p:tag name="MH_ORDER" val="6"/>
</p:tagLst>
</file>

<file path=ppt/tags/tag34.xml><?xml version="1.0" encoding="utf-8"?>
<p:tagLst xmlns:p="http://schemas.openxmlformats.org/presentationml/2006/main">
  <p:tag name="MH" val="20160305152903"/>
  <p:tag name="MH_LIBRARY" val="GRAPHIC"/>
  <p:tag name="MH_TYPE" val="Other"/>
  <p:tag name="MH_ORDER" val="3"/>
</p:tagLst>
</file>

<file path=ppt/tags/tag35.xml><?xml version="1.0" encoding="utf-8"?>
<p:tagLst xmlns:p="http://schemas.openxmlformats.org/presentationml/2006/main">
  <p:tag name="MH" val="20160305152903"/>
  <p:tag name="MH_LIBRARY" val="GRAPHIC"/>
  <p:tag name="MH_TYPE" val="SubTitle"/>
  <p:tag name="MH_ORDER" val="6"/>
</p:tagLst>
</file>

<file path=ppt/tags/tag36.xml><?xml version="1.0" encoding="utf-8"?>
<p:tagLst xmlns:p="http://schemas.openxmlformats.org/presentationml/2006/main">
  <p:tag name="MH" val="20160305152903"/>
  <p:tag name="MH_LIBRARY" val="GRAPHIC"/>
  <p:tag name="MH_TYPE" val="Other"/>
  <p:tag name="MH_ORDER" val="3"/>
</p:tagLst>
</file>

<file path=ppt/tags/tag37.xml><?xml version="1.0" encoding="utf-8"?>
<p:tagLst xmlns:p="http://schemas.openxmlformats.org/presentationml/2006/main">
  <p:tag name="MH" val="20160305152903"/>
  <p:tag name="MH_LIBRARY" val="GRAPHIC"/>
  <p:tag name="MH_TYPE" val="SubTitle"/>
  <p:tag name="MH_ORDER" val="6"/>
</p:tagLst>
</file>

<file path=ppt/tags/tag38.xml><?xml version="1.0" encoding="utf-8"?>
<p:tagLst xmlns:p="http://schemas.openxmlformats.org/presentationml/2006/main">
  <p:tag name="MH" val="20160305152903"/>
  <p:tag name="MH_LIBRARY" val="GRAPHIC"/>
  <p:tag name="MH_TYPE" val="Other"/>
  <p:tag name="MH_ORDER" val="3"/>
</p:tagLst>
</file>

<file path=ppt/tags/tag39.xml><?xml version="1.0" encoding="utf-8"?>
<p:tagLst xmlns:p="http://schemas.openxmlformats.org/presentationml/2006/main">
  <p:tag name="MH" val="20160305152903"/>
  <p:tag name="MH_LIBRARY" val="GRAPHIC"/>
  <p:tag name="MH_TYPE" val="SubTitle"/>
  <p:tag name="MH_ORDER" val="6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MH" val="20160305155515"/>
  <p:tag name="MH_LIBRARY" val="GRAPHIC"/>
  <p:tag name="MH_TYPE" val="Desc"/>
  <p:tag name="MH_ORDER" val="1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MH" val="20160305155515"/>
  <p:tag name="MH_LIBRARY" val="GRAPHIC"/>
  <p:tag name="MH_TYPE" val="Other"/>
  <p:tag name="MH_ORDER" val="1"/>
</p:tagLst>
</file>

<file path=ppt/tags/tag83.xml><?xml version="1.0" encoding="utf-8"?>
<p:tagLst xmlns:p="http://schemas.openxmlformats.org/presentationml/2006/main">
  <p:tag name="MH" val="20160305155515"/>
  <p:tag name="MH_LIBRARY" val="GRAPHIC"/>
  <p:tag name="MH_TYPE" val="Other"/>
  <p:tag name="MH_ORDER" val="2"/>
</p:tagLst>
</file>

<file path=ppt/tags/tag84.xml><?xml version="1.0" encoding="utf-8"?>
<p:tagLst xmlns:p="http://schemas.openxmlformats.org/presentationml/2006/main">
  <p:tag name="MH" val="20160305155515"/>
  <p:tag name="MH_LIBRARY" val="GRAPHIC"/>
  <p:tag name="MH_TYPE" val="Other"/>
  <p:tag name="MH_ORDER" val="3"/>
</p:tagLst>
</file>

<file path=ppt/tags/tag85.xml><?xml version="1.0" encoding="utf-8"?>
<p:tagLst xmlns:p="http://schemas.openxmlformats.org/presentationml/2006/main">
  <p:tag name="MH" val="20160305155515"/>
  <p:tag name="MH_LIBRARY" val="GRAPHIC"/>
  <p:tag name="MH_TYPE" val="Other"/>
  <p:tag name="MH_ORDER" val="4"/>
</p:tagLst>
</file>

<file path=ppt/tags/tag86.xml><?xml version="1.0" encoding="utf-8"?>
<p:tagLst xmlns:p="http://schemas.openxmlformats.org/presentationml/2006/main">
  <p:tag name="MH" val="20160305155515"/>
  <p:tag name="MH_LIBRARY" val="GRAPHIC"/>
  <p:tag name="MH_TYPE" val="Other"/>
  <p:tag name="MH_ORDER" val="5"/>
</p:tagLst>
</file>

<file path=ppt/tags/tag87.xml><?xml version="1.0" encoding="utf-8"?>
<p:tagLst xmlns:p="http://schemas.openxmlformats.org/presentationml/2006/main">
  <p:tag name="MH" val="20160305155515"/>
  <p:tag name="MH_LIBRARY" val="GRAPHIC"/>
  <p:tag name="MH_TYPE" val="Other"/>
  <p:tag name="MH_ORDER" val="6"/>
</p:tagLst>
</file>

<file path=ppt/tags/tag88.xml><?xml version="1.0" encoding="utf-8"?>
<p:tagLst xmlns:p="http://schemas.openxmlformats.org/presentationml/2006/main">
  <p:tag name="MH" val="20160305155515"/>
  <p:tag name="MH_LIBRARY" val="GRAPHIC"/>
  <p:tag name="MH_TYPE" val="Other"/>
  <p:tag name="MH_ORDER" val="7"/>
</p:tagLst>
</file>

<file path=ppt/tags/tag89.xml><?xml version="1.0" encoding="utf-8"?>
<p:tagLst xmlns:p="http://schemas.openxmlformats.org/presentationml/2006/main">
  <p:tag name="MH" val="20160305155515"/>
  <p:tag name="MH_LIBRARY" val="GRAPHIC"/>
  <p:tag name="MH_TYPE" val="Other"/>
  <p:tag name="MH_ORDER" val="8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MH" val="20160305155515"/>
  <p:tag name="MH_LIBRARY" val="GRAPHIC"/>
  <p:tag name="MH_TYPE" val="SubTitle"/>
  <p:tag name="MH_ORDER" val="1"/>
</p:tagLst>
</file>

<file path=ppt/tags/tag91.xml><?xml version="1.0" encoding="utf-8"?>
<p:tagLst xmlns:p="http://schemas.openxmlformats.org/presentationml/2006/main">
  <p:tag name="MH" val="20160305155515"/>
  <p:tag name="MH_LIBRARY" val="GRAPHIC"/>
  <p:tag name="MH_TYPE" val="SubTitle"/>
  <p:tag name="MH_ORDER" val="2"/>
</p:tagLst>
</file>

<file path=ppt/tags/tag92.xml><?xml version="1.0" encoding="utf-8"?>
<p:tagLst xmlns:p="http://schemas.openxmlformats.org/presentationml/2006/main">
  <p:tag name="MH" val="20160305155515"/>
  <p:tag name="MH_LIBRARY" val="GRAPHIC"/>
  <p:tag name="MH_TYPE" val="SubTitle"/>
  <p:tag name="MH_ORDER" val="3"/>
</p:tagLst>
</file>

<file path=ppt/tags/tag93.xml><?xml version="1.0" encoding="utf-8"?>
<p:tagLst xmlns:p="http://schemas.openxmlformats.org/presentationml/2006/main">
  <p:tag name="MH" val="20160305155515"/>
  <p:tag name="MH_LIBRARY" val="GRAPHIC"/>
  <p:tag name="MH_TYPE" val="SubTitle"/>
  <p:tag name="MH_ORDER" val="4"/>
</p:tagLst>
</file>

<file path=ppt/tags/tag94.xml><?xml version="1.0" encoding="utf-8"?>
<p:tagLst xmlns:p="http://schemas.openxmlformats.org/presentationml/2006/main">
  <p:tag name="MH" val="20160305155515"/>
  <p:tag name="MH_LIBRARY" val="GRAPHIC"/>
  <p:tag name="MH_TYPE" val="Other"/>
  <p:tag name="MH_ORDER" val="9"/>
</p:tagLst>
</file>

<file path=ppt/tags/tag95.xml><?xml version="1.0" encoding="utf-8"?>
<p:tagLst xmlns:p="http://schemas.openxmlformats.org/presentationml/2006/main">
  <p:tag name="MH" val="20160305155515"/>
  <p:tag name="MH_LIBRARY" val="GRAPHIC"/>
  <p:tag name="MH_TYPE" val="Other"/>
  <p:tag name="MH_ORDER" val="10"/>
</p:tagLst>
</file>

<file path=ppt/tags/tag96.xml><?xml version="1.0" encoding="utf-8"?>
<p:tagLst xmlns:p="http://schemas.openxmlformats.org/presentationml/2006/main">
  <p:tag name="MH" val="20160305155515"/>
  <p:tag name="MH_LIBRARY" val="GRAPHIC"/>
  <p:tag name="MH_TYPE" val="SubTitle"/>
  <p:tag name="MH_ORDER" val="5"/>
</p:tagLst>
</file>

<file path=ppt/tags/tag97.xml><?xml version="1.0" encoding="utf-8"?>
<p:tagLst xmlns:p="http://schemas.openxmlformats.org/presentationml/2006/main">
  <p:tag name="MH" val="20160305155515"/>
  <p:tag name="MH_LIBRARY" val="GRAPHIC"/>
  <p:tag name="MH_TYPE" val="Other"/>
  <p:tag name="MH_ORDER" val="11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TY2NzgxNTA0MjkxIiwKCSJHcm91cElkIiA6ICIyMjIyODE5MjEiLAoJIkltYWdlIiA6ICJpVkJPUncwS0dnb0FBQUFOU1VoRVVnQUFBN29BQUFIUUNBWUFBQUNQOUJaNEFBQUFDWEJJV1hNQUFBc1RBQUFMRXdFQW1wd1lBQUFnQUVsRVFWUjRuT3pkZVh4VTFmMy84ZGVkbVV6MmhTUnNRUVVFQkdTUlRVQVF0N3FMb3FLMnRuNzdkVWV0VnF0VzI2cEZ2N1YxcWQzc1lrRnIvVmxiRmR4WFhJb2dLaUN5Z3hKQkRIdElRZ2paazFudTc0OHprNWxzaENYa3pvVDM4L0hJSTNQUHZYUHZKeEZ2NW5QUE9aOER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0yem5BNUF4SjR4SXdIYlBna1lpMlZOQW80R3VnSmQwTC9Sam1RRGU3RHRZcUFBeTFvQUxLYXVicjcxNHgvWE9SeWJpSWlJaU1nK1V4SWhqckgvK3RjZXVOMC9BcTdIc3JvNUhZKzBxaFI0aXRyYXYxcTMzcnJaNldCRVJFUkVSTnFpUkZjNm5IMy8vVW4wNkhFcmxuVWZrT3AwUExMUGFvRkhnRWV0YWRPcW5RNUdSRVJFUktRMVNuU2xROWxQUGRVYnYzOFdsalhXNlZqa2dLMGhFTGpFdXVtbWZLY0RFUkVSRVJGcGlSSmQ2VEQyRTArTXhlVjZEOGh5T2hZNVNMWmRpVzFQc1c2OGNhN1RvWWlJaUlpSU5LVkVWenFFL2NRVEUwTkpyb1lxZHg0MVdOWkYxdlhYditkMElDSWlJaUlpMFpUb3lpRm4vK1V2eDVDUThBV1E3blFzMHU2cXNLd1RyZXV2WCtGMElDTHRMQVU0R3pnWm1BajBBbktBQkNlRGtnN2p4eFRpMnc1OEJzd0gzZ1VxbkF4S1JFVDJuUkpkT2FUc1Avd2hpK1RrUlZqV1FLZGprVVBFc2paaDIyT3NhZE5LbkE1RnBCMTBBZTRFYmdZeUhJNUZZa3NWTUJONEdDaHlPQllSRVdtRHgra0FwSk5MU2ZrOW9DUzNNN1B0M3RqMjA4QUZUb2NpY3BBdUJXWUFYU3pMWXVMRWlaeDc3cm1jZE5KSjlPdlhqNXljSEJJUzFLRjdPUEQ3L2V6YXRZdUNnZ0krL3ZoajVzeVp3N3g1ODFLRHdlQlBnR3VBVzRGbm5JMVNSRVQyUmoyNmNzallNMmVlaFczUGNUb082U0MyL1gzcmhodWVkem9Na1FQZ0JuNkhTVjY0NElJTGVQVFJSeGs0VU0vb0pLS2dvSUM3Nzc2YjJiTm5ZOXMyd05QQU5Nd3daeEVSaVRGS2RPV1FzQjkvUEpIRXhDK0JvNTJPUlRyTWRxcXErbHUzMzE3amRDQWkrOEVEUEFsY21aV1Z4Vk5QUGNYVXFWT2Rqa2xpMlB2dnY4OFZWMXhCY1hFeHdHdkFaWURQMmFoRVJLUXBsOU1CU0NlVm1IZ2xTbklQTjNta3B0N3BkQkFpKytsaDRNcTh2RHdXTGx5b0pGZmFkT2FaWjdKa3lSTDY5dTBMY0NGbXVMdUlpTVFZOWVoS3U3Ti8vL3RrVWxNTGdHNU94eUlkcnBUeThxT3NuLzYweXVsQVJQYkI5NEYvNStibXNuRGhRdnIzNys5MFBCSkh0bTdkeXJoeDQ5aStmVHZBTGNCZkhBNUpSRVNpcUVkWDJsOWEyc1VveVQxY1paT2VQczNwSUVUMlFSN3doTWZqNGZubm4xZVNLL3Z0aUNPTzROVlhYOFhyOVlJWkdhQlJUQ0lpTVVTSnJyUS8yOWJ3MWNPWlpVMnpOVnBFWXQ4ZmdZeGJicm1GMDA4LzNlbFlKRTZOSFR1VysrKy9IeUFWcy9TUWlJakVDSDBZbFhabHo1dzVBdHRlN25RYzRqQ1g2eVRydXVzV09CMkdTQ3ZHQVl0NjkrNU5mbjQraVltSlRzY2pjYXkrdnA3aHc0ZVRuNThQY0Jid3ZzTWhpWWdJNnRHVjloWU14bFlsbDRTRTFyLzJWWmN1a0prWjJYYTdJVGNYc3JQMy9qNjNHeVpOZ3BOT09yRFk0NWx0LzYvVElZanN4UU1BOTkxM241SmNBTnVtNHIzM3FGbTZ0TzFEZlFkWFhEaXdlemYxMzM2TGYrZk9nenBQTFBGNnZUenl5Q1BoelFlY2pFVkVSQ0k4VGdjZ25ZY05GcGIxUTZmamFKQ1JBZC83WHV2N24zNGFUamloNVgwTFFwMlJYaStjZHg2a3BNREhIOE82ZFhEMDBYRHFxVkJlRGkrK0NHWTl4ZVlDQWVqWkU3S3k0S3V2SURrWjlqWkVjdFlzcUt5RTY2OXZ2cStnQUk0OHN2WDN2dm9xbEphMnZyK2oyZlo1TmxnV3RQTExFWEhNRU9Dc3ZuMzdjdFZWVnprZHkzNHJpaVJVRGJyZGZUZkZ2L3NkZ2NyS0Z0L1RZL3AwYkorUDhuZmVhYll2YzhvVXFwY3VwZUtERDNCblorTXpoWlVBOFBidlQ5TGd3UTNiZ1QxN0tIcm9JYno5KzVOOTFWVlliamZZTnNHNk91enFhb0xWMVFRckt3bFVWT0JLVGlacDZOQkcxd3FVbFZIOCtPTUVLeXZKdWVZYVBOMjdIK2l2SWVaY2NNRUZEQmt5aExWcjE0N0hqQmhZN0hSTUlpS0hPeVc2MG41bXpCZ0lIT1YwR0ExcWE2R214aVNZbjM0YWFaODQwYlM3WEJEMUlhNkJiVWNTM1lrVFRaSUwwTFVyNU9TRTBqZmJKTktubldhdUU3WjBLZmg4NWxpQXI3K0dzV05oOUdpVEpIdjI4citjRlRXVG9Mb2F2dmpDdko0d3dYeGZzY0o4NzlrVDh2SmcyellvTEl6OHJMR2xCMDgrT1lycnJtdTdpMGlrWTEwTGNPMjExK0p5eGQrZ0pyOVp1N1daUUdVbHdZcUtWdDluKy8xVUxXZytteUQxeEJNcGYrMDFjNDdTVWlybnoyL1lsK1p5TlVwMGE1WXR3L2I3c1d0cnFadzdsOHA1ODdEcjYxdDgyT2ZwM3IxUm91c3ZMbWJYazA4MnhManJxYWRhalRYdDFGUEpPTys4VnZmSElzdXl1T09PTzdqNjZxc0JiZ011ZHpna0VaSERuaEpkYVUreE5VYTN2aDdxNmt5aU8yNWM0MzExZGRDbkQyemRhbnBxS3l0aDBDQXp6UGpiYjgweFE0ZkNnQUdSOTdTVUZQZnIxM2g3OVdvekxQcUNDOHoyODg5RC8vNndZWVBwbFozWlFxMlNsbnB3VTFLYUQzbmVzY01reXVFa3VyUVV3aDk2cTZ0YitnMDRLeGc4SDFDaUs3SEVDL3d3SVNHQmFkUGl0emk0S3oyZEh0T25VL1RJSTgwUzM3ekhIbXQ0WGZqQUF3MkpwU3NwaVI0UFBFRHAwMDlUdjJrVFhlKzRBOHV5S0gzeVNZSzF0WFM1L0hLU1I0L0d2M01ueGIvL1BYWXdTTktRSVpFVDJ6WlZpeFlCa0RKbURLNzBkT3k2T3JBc0xLL1hKTHhBNG9BQnVOTFNjR2RtbWdUWXNxaFp1cFN5VjE0eHh3Tkpnd2RqSlNjM2lydittMjhJN05rRFlONGJoeTYrK0dKdXVPRUc2dXZyendHU2dKaDdBaWtpY2poUm9pdnR4N2JQYU5RckdVdWVmanJ5T3B4WWVqelFxeGRjY2dtc1dRUERoNXZoeGt1V21BUTJQS3paNzRlNWN4dWY3OHd6bTdkWFZwcmh6T25wa2JhS0NuanBwZjJQdDZJQzNuM1h2TDdvSXZQOXhCUE5NT2l3WWNQTUY3U2NRRHZOdGljNUhZSklFeWNCMlpNbVRTSW5KOGZwV0RwV2FDUksvWll0SlBUc1NVTFBudXo2KzkveGw1UmdKU2JpMjc0ZDMvYnQxT2JuWXdjQ3VMT3lxRjI5bXZwdnZ5WHQxRk9wWGIyYXdLNWRBQ1NQSEltVmtFRFAzL3dHeSt2RlgxUkUwYU9QQXBEVDVBRkN6YkpsN0g3K2VTeVBoOFQrL2FuYnNJSDZyVnRKUC9OTVVzYU1vWDdUSmlybnppV3dadytXMTB2RzVNbWtoa2V4eEpuTXpFeW1USm5DN05tek00RXB3SXRPeHlRaWNqaFRvaXZ0eDdJbU9oMUNxNjY4c25uYmwxOUNWWlZKV2tlTk1tMkxGc0dlUGRDdFcyUW9zY2Rqam1tcWFmdlhYOE84ZWMyUCsvNzNJUzJ0ZVh0bEpmem5QeTNINjNhYkdJQm1EdzllZXNra3ZIVjFwdGMzT3JHT0paWTEzT2tRd2thTUdESEN0dTFqM0c1M2FqQVl6UGY1ZkJ2WHJsMWI2SFJjMHVIT0FEajMzSE9kanVPUTJYNW42NnU3VlMxYUJNRWd0bTFUOXZMTHVESXpzUklUc2V2cUdnMVpCak9mdG5MK2ZEeGR1NUoyOHNtVXYvZGV3ejRyVk1ETE11dkg3bFh5cUZINGk0cElPdTQ0RW5yMnBPcVRUOWp6eGh2c2VmbGx5bDkvSGR2dkI4Qjc5TkYwdWZ4eTNGMjZITWlQSFRNdXZQQkNacytlRFhBZVNuUkZSQnlsUkZmYWhmM0VFNzJBbms3SDBZalhHNWtUdTJJRkpDWkNVaElNSEdqbTE1NThNaHgxbEVra1MwdE5kZVV4WTh4UTU1VXJ6VHpkU1pQTW5OdFhYMjE4N3NzdWE5NGVHcnJYcXBxYXlPc213L2FhU1VtQlUwNXBlVjlwcWVtRi91b3Iwd01kdTNMdHYvM3RhT3VtbXpZNmNmSFJvMGVmZXRkZGQzSFpaWmVOdVBQT082ZFhWVlZsK253KzZ1cnEyTEpsaS8zbW0yOU9teng1OGpOanhveGg2ZEtsQjFkS1Z1TEYrUUNUSjA5Mk9vNkRFcXlvYURXaGpVNFVBMlZsRGZObmc5WFZWSDM4TVFEK3drTDhoWVdrVHB4STRzQ0IxSzVhUmQ1amo3SDdQLytoWnRteWh1SFA0V3RVenA5L3dGV1NhNy82Q3R1MnFadzdGLy9PbmVZOHdXQW9XTGNaR1FQVWI5eEkwVzkvaXpzN0cxZHlNc25EaDVNNktmNEdoVXljMlBDOE4vNkNGeEhwWkpUb1N2dXdyRUZPaDlCTVdwcjVRTFZ6cDVuWFdsTmplbEhCdk42MHlTU0tXN2Vhb2NKOSs1cjV0RWNlQ2N1WG0wUnkwaVF6NS9heXk1cWZ2Mmw3YXoyNllmLzZWK1IxUy9OeXdWUjAvdnp6bHZlRmh5MkhDK2lFUHl6R01zc2FBM1Jvb2p0OCtQQnVIby9uWDBjY2NjU1ovZnYzQitDeHFIbUxBSUZBd0hLNVhETXJLaXArYWR1MmQrVElrVGN0WDc3ODVZNk1VenBjTmpDNFc3ZHVEQnc0ME9sWURvN0xoU2NuaDBCcEtYYjRZVmNvb2UxK3p6ME5oMFhQMGEzKzRndUNvYm44WGE2NGd0M1BQZGZvbE5HSmM5TWt1bWJac21ZaHRKWm9SN2NuNU9XUmRzb3BWUDczdndCWVNVbDRqejRhVjNJeXJ2UjBNd1RhNjZVdVA1LzZnZ0o4TzNhWVJOaTJTVC9yckgzNlZjU2EzcjE3YzhRUlI3QjE2OVkrUURlZ3lPR1FSRVFPVzBwMHBiMzBjVHFBWmtwTFlkVXEwenZxY3BtdjhKcVpLU2xtaWFDRUJEajIyTWg3M252UEpNYlJ2Yk9CZ0ttbUhHM3MyT2J0N2JHOHp6SEhtRjdtbHBTVm1lOFpHZVo3N0ZWYWJzN2xhcUdDMTZFemV2VG9mclp0ZjN6VlZWZmwzWFRUVGExVzFYVzczUUNrcDZjZjhleXp6L0x6bi8vOEpjdXlIbHUyYk5sUE96SmU2VkREQVlhRjU3WEhNVmRxS3QzdXZydHhNYXBBb1BrMGh5aEpnd1pSL3NZYnJlN3ZkdGRkbEwvMUZyVmZma20zdSs0Q2FKaDM2KzNYRDNkMk5yVmZmZFh3Z0szUkVPTkFnRUI1ZWJOMlYwWUdTY2NkUjNaU0VwN3UzZkZrWjRObFVmYnl5MVI5K2ltdTVHVFN6ejZiaEx5OGh2Zllmai9CUFh0d3gvRWM2Z2tUSmpCcjFpeUFFNEZYSEE1SFJPU3dwVVJYMnN1QXRnOXhRRmFXcVo0YzV2T1pDc1VwS1NiSlhiblN6TWtOVlFNbEk4UDA5RWF6TEVoTmJYN3VwdTJwcWFhbnVMVUU5SC8rcCsxNDU4d3g4ZGJXUXZmdU1HU0lLVXExWjQ5WjZnak0wR3N3dzdDcnFpSTl2TEdwWDl1SHRCKzMyLzNQTys2NEkrK3lsbnJnV3pGa3lCRCs5YTkvTVczYXREdHQyOTZ6ZlBueUJ3OWhpT0tjUVFDRFc2cWVIdTlDYTlsaTI2MzJ0SHE2ZFNONTlHaHFtajYwQy9VSWU3cDF3MHBLYW5nZExYblVLRHhkdTFJNGZYcERXM1RQY1hReHF1aDJnTHIxNnltTkxnWVlwZUxERDZuNDhNTm03YWtUSnBCNThjVXR2aWNlakI0OU9wem9qa2FKcm9pSVk1VG9TbnZwNjNRQUxWcXl4Q3p0azUxdGlqc2RjUVM4OFlZcEVBVW1tVnl4d2d3WkhqM2FKTUM3ZHNIMjdaRnp1RndtNFd5cXBmYWlvc2phdGsyMU5TODM3SVFUVEs5eXFNSXA1NXhqWHIveWlxbXlQRzZjNlZVWk1zUmNiODZjZlR1dk0vTGFQcVI5MkxhZFhWVlZOVHkxcFljU2Jjak16T1F2Zi9rTDk5eHp6NCtXTDEvK01PQnYvd2pGWVlPQStCKzJEQVNycWloNjVCRUNvVkVrZ2QyN0lSakVjcnR4aFVkODBIaU9Ma0RTa0NITkV0M3drajk3Rzdyc2JXMlV5VDZ3dkY0ODRTWFJRdGNMbEplRFplSEp6VzEwYktDc0ROdm53eFZldXp4TzllM2I4T2V3UXgvMGlZaElZMHAwcGIzRVZpRXFnSjQ5NGV5elRjOXRNR2lTMTlXcklmckRWWThlcHFmVjVUSkRnMWV2amd4QlRrNDJiUnMyd0xKbHByaFZjckxwWFFWem5vb0sweHVjbTJ1S3FwU1Z0VjRGdWFVbGdKb09OVXhKTVcwNU9hWlFDNWg1dnhrWmNPbWxwb2U2dWhyZWVRZDY5emJGc3k2KzJHeTNsbUE3cTBQR0g0NGNPVEx2eFJkZmZQUzczLzN1QVMvQW1adWJ5NHdaTTdyTm1ERmpqR1ZaaTlvelBva0p4d0FNR0JDYmcwLzJTekRZYVAzY3V2WHJBVWdhTm93dVYxelIwRjU0Ly8wRXczVUpvbFF2WHR6dzJsOWFpanM3bTV4cnIyMTE2UExCOFBidVRiZTc3elpoMTlheWE4WU1BdVhsSkEwZFN2Yi8vbStqWTB2Ky9HZnFOMjNDZFFBUHEyTEprVWNlR1g1NTRFOElSRVRrb0NuUmxmYlN3K2tBbWlrdWh2WHJUWUpiWHc5OStwakVNRHkwdUxMU0xERjAvUEZtdTZ6TUpLN2g1SFAwYUpOWUppU1llYk5ubkdIZU0ydVc2VmtkUDk0VXJWcS8zaVNiSlNYTnF6TURmUEJCSkdrRmt6Q0RTYjc3OUltMEJ3S21oeGxNdGVod0wwZ3dDSnMzdzRnUnB1RFY0c1ZtaUhScHFma1p4NCtIM2J2YjY3Zlczckk3NGlLV1paMi9hdFdxSDN6M3U5ODkyRk81L3ZyWHZ6NC9hdFNvS2N1V0xWdlZIckZKek9nSjBLTkg3TjJxOW9mM3FLTndwYWFTZmMwMUFOaUJBTVdoWW11SkF3YVlIbHpMd2w5WVNMQ3FDaXY2M2hNU1Rvd0RlL1lRS0MwbGNkQ2dSa09YM1ZsWkRUMjlyYzM3TGY3ZDd3aUc3NlZSMWQ5My92clhEYThiaGpFSGc5U3NYazM1MjI4VEtDM0ZsWlpHNXZubkV5Z3Z4NVdTZ3VWMjR5OHBhYWpzN0lyVkpkUDJVZFFhemZFNzBWaEVwQk5Rb2l2dHc3SmliL0ZEbDhza3FTZWNFSmsvdTNLbDZiVzk2aXB6eklvVnNHMmJHUTdjcDA4azhmejhjeGc4Mkh5QVc3dldKTWQrUDJSbVFyOStwcGQzN0ZoVHlHcjVjak92dDNkdjg1NHRXeHJIRWRYekFwaUVkY1NJeG0xVlZhYW5ObFFsbUVXTHpMVUdENGJUVG9zY04yQ0FLVmpWVko4K2tKOS9nTCtvUXlxajdVUGF4ZG1UMm1rcGtvU0VoRDdBMWNCdDdYSkNpUlU5QUxxSEh5YkZxZHdmLzdqUmR2WGl4ZmlMaTdFU0Uwa2FQcHlTdi8rZCtvMGJHNFlzZTFwSTdMT3Z2cHFrWTQrbDZyUFBxRjJ6cHRuUTVQSzMzcUxxczg4QWNHZTJQRWdpc0h0M0pORnQwdDRvdmlWTEtILzc3WWFlWlUrM2JtUmZlU1h1TGwwby9PVXZDVVl2dXdhNGtwSk13aDdIc3JNYm51ODVtZWhtQVc1Z1YxVGJVWUFMS0FodFc4RFEwUGZvQjNzakFCdFlHZFUyREFnQ2E2UGFCbU9tZWF5UGFzc0JmRUQ1d2Y0QUlpSUhTNG11dEpja3B3Tm9wcjdlREUzZXRjdjBnbjc3YmFUbndiWWp5L01VRjhOYmI1bDV2QU1HbUI2TWdnTEl5ek56WU1ORC8xYXVORXNXbFplYnBIVFpNdk02RUlBdnZqRERta3RLMm81cjYxYVQ2QWFESm5rdUw0ZUZDODIreno0enc1UTNiRENKK1lvVkpvSE95REJKdTl0dEV2aHdMMHY0KzdadDdmWnJhMmZlanJpSWJkdkhIUnRkUGZzZ2pCdzVFdHUyajIrWGswa3NTUVZJUzB0ek9vNTJsVEoyTExVclYrTHQzeDlYY2pLSi9mdmozN1lOeSt2RjNhVUxHUmRjMEhCczBySEgwbVA2ZEt4UXZZRFU4ZU9wMzdDQjVPT09BMHh2c2UzM2t6aDRNSFhmZklNN001T01jODl0ZUgvYXBFbllvZnRtandmM3JXWmI4ckJoVk02ZGl5c2xoZFFKRTBnWlB4NHJ0TDU1MHRDaERiM0xWbElTQ2QyNmtYYjY2WEUvZERrNVVvOGhHVWdKZlE4bm5DNWdQSkFJZkJScTh3RFhBUW5BNDFGdC84QWtxK0h4NkY1Z1FlZ2M0WHRVSWhCK21ocCtzSmdBN0FicVEvdkRiWnVhdEhrd0NhNlB5TDNhQXl6SEpMQUpUWTVyMnZZbEVDRHlXZElGbEdBU1luZFVXeTFRQjBSMzFhOEVxb0NKbUtRYVlDWlFUZU9Iak5jQ0ZjQ3NxT1A2QTVWQVRNN1hFWkhZMGZwYUJDTDd3WjR4dzBjc1BqaXhyRWJGV0RyOC9RZkM1WXFQTlhMM2pkK2FOaTM4N3lMNmZtUHZwUzBMQ0UyRTVsdk0wbFY5TUIvU3dId0lHd0djQXN3SEdEbHk1TzU1OCtabFpXUWNmQWZ5amgwN21EeDU4dVpseTVhRnU3bjJOZTdEb1MwVEtBdDlkV25TVmtDa0tGM3YwSFowMjNIQWl0RFh5TDIwblF6TUMzMmQycVR0TmVDaVVOdVUwSFowMi84Q3o0UytybXJTNWdjOFBwOFBqeWYyYmxVSEkxaFRnK1gxdGpoTXVVMmhvYzZIa3UzellTVWt0SDFnSitIMyswa3dQNjhmODNleGFTTHBvM0dDMkZLYks3VGROR25jbHpZM0p1R3NCN3BIdFgwVHVzNkFxUGV1Q0xXTmpvcGxTZWljWTZMYWxvWGFSa2ExclFwZE43eTBnUmZZanJsdmRJMXFxNk54Z3AwRTFHQVM0UEJUZ2NUUWRuUmJTKzlOQ0cxSEo5MXVJQi96TUdFOGtmdldIYUcyWjRqSXd6d0VhRHlVUUVRNnBjNzExMTZjRkpzUFRRNDJTZTNvSkJjNlU1SUxIZlR2SWowOXZmWkFxaTIzSkRzN0c5dTI0M3Q4cXh4V1hQdGEwYjBsaHpqSkJRNnJKTGNKQ3pPRTE0ZEp5bnlZQkcxQkMyMS94U1IxYmlLSjZ3OHhpWitGU2Q2Q3dOaFFXMWdRODdBcHVpMUE1RUZVZEZ1ZkptMUJRdXRMUi9FVFNXYWoyMW82cnVrd21ub2d0NFUyTDVHa05OeDJISTFIZ2dXSTlHcUhlWUFuTVFsNVdCSm1xSFQwSCtjMFRJWHI3S2oyRE9BeFRHL3dNNkcyVkdBYnB0YzQvQWNqQWRPVHZBbTRQOVJtWVhxTmk0ZzhkQldST0JTYnlZbkVIWHZHakFyTUh4dVJDTnV1c1c2NDRaQ3ZGV0xiOXMzQW45dmpYSUZBZ05kZWUrMkpTeTY1NUtiMk9KL0VqQW9ncmFLaW90TU5YNWJZVWwxZFRlakJXM1JDSlllT0N6Z2E4eGxrUmFndGcwamllbnZvZTNkTXozUXRrYVdmOGpESjcwNGlSVFZ6TWNQQlM0bk1zMDRCZm9YcE9ZNWVRc0dGZVdBZ0lqRklQYnJTWG1xSnQwUjN6Qml6Vk5ENjlXMGZHNWFYQjRtSlpyN3YvbkM1VEJFcmp3ZSsrbXIvM2h2UExLdXVJeTZ6Y3VYS3F2NzkrOU1ldmJwdXQ1dXBVNmUrMGc1aFNXeXBBdEtxcXFyaU90R3QvL1piL0NVbEpBMGE1RXgxWXR0bXp4dHZBSkE1WlVyenRnc3UyS2RlNHJwdnZxRXVQeCs3dHBiTUN5ODA5OGhPb2paU3BLdDV0UzQ1RklMQWhpWnQ1VVFTM0xDZFFLOG1iUldZZWNDSlVXMXBvZk9WUmJVZEVUcmZOMFFTM2FNd3ZjdWZBK0ZxaUVtaDF4c3dVMjlFeEVGS2RLVzlsTkY4eUpLelBCNVRHYm1weno0emxZdEhqVExMQ2VWRUZjYmN2dDBzNWRPU0lVTmc0a1JUUUtxNE9GS2thbDhNR0FBbm4yd0tWMjNiWmdwUXRlYjY2NXUzRlJSQVpHM0c1bDU5TmJMK2IyelpqMS9TZ2J2NjZxdS84L09mLzV4TExybmtvTS8xdDcvOXpYNzIyV2V6MmlFc2lTMDdnZTVGUlVWeFhYbTVldkZpcXIvNGdwd2JiNlRtM1hlcC92enpSdnRUeG95aCtvc3ZHclhsaFpZZjJuN25uZnQ5dlI0UFBFRGwzTG1OMnFvV0xBREFpa3BPVzJwTEhqT0doSjQ5cWZqZ2cwWkxFQUg0ZHU2a2R2VnF3Q3lSNUc2YXRMdmRwSjl4eG43SEd3dEtJL2ZpWFhzN1RtSkNCYWJvVjdRQ0l2T1l3M1lEZDJPR1dJZjF3QXg5amk2Nk9CQjRIMU9kT2p4M3VTZHdFNmEzK2VYMkNGcEU5bzBTWFdrdmhaZzVMYkhENVlLaFE1dTNyMWtERXlhWTErbnBNRHhxNmxGNHpkcVdyRnNIeHgwSEtTa202ZHlmbnRtdnZ6YlhTVXFDTGwzMm51aUNxZW9jL3JBYWpuVkZhRVJXejU2bVozbmJOaWdNRloxc1labVBHTkVoSC9SczIzNTc3dHk1UHpqWVJMZXlzcExaczJjSEt5c3JQMi83YUlrek80RGhoWVdGREJzMnpPbFkybFczdSs2aWN2NThxaGN2YnRSV3RXQUJWZUdLN2xIYzJkbFliZlM2K25kRi90ZXRuRCsveFdOYWFvOXVTK2pkbTRTZVBhbjg2Q1BzK3ZwV3J4VWRkNWpsOVNyUmxWaFNERHphcE8xenpKRG02R1drWEpnaWlkRTl6RU9BZTBQdDRVUjNPUEFiNEczZ2lVTVFyNGlnUkZmYWkyMFhka1JSay8xU1h3L1BQZ3RubnczZHVzRkxMNW4yYzg0QnJ4Yysrc2dNVys3U0JhWk9OY1B0Tm9VSyszN25PMmFvY1dzbVRUSmZUYzBNaldpNjhzcm0rendlazBpZmVtcnpmZHUyd1FjZlJMWlRVdUNra3hvZnMyT0hPVWZYVURITDB0TElHcjNWMWEzSDZpVGI3cEFQZWk2WDYvWEZpeGR2WDcxNmRkN0JKREYvLy92ZjJiTm56M05yMTY1dDVXbUh4TEd2Z2JQV3IxL1BHWEdhUUVYM3lPNTY0b21HTlc3TFhuaUJRRmxabzJQTFhuaUJ3SjZXNitoNGNuTng1K1NRTlhYcVBsMnI2KzFSSTBDRFFZci8rTWZHN2RGdHQ5M1dNQXpaSFZwUDF0TzFLM1o5UGQzdXZodUE4cmZmcHZiTEwwa2FOSWlNeVpPYkRYVXVldVFSTEcrSHJFeDJTR3lKcktXK1pXL0hTYWRRaTVuakc3WWNzeUpBdEFMTS9ONnRVVzNEZ2ZNd1V5ckNpZTQ1d0IrQWZ3S1B0SCtvSW9jZkpiclNQaXdyTnVlaVdCYms1cHFrc0xRVUprK0d6RXp3K2N5UTVad2NPT0lJODhHc3NoTDY5alZyNy9yOUpsRStVSzE5U0d0dEhsclRxcVFWRmZEdXUrYjFSYUdWVTA0OEViS2lSdFFPRzJhK0lKSmd4NTRkSFhHUnBVdVhWbzhhTmVyMjZkT252L0RNTTg5d0lNc012ZnZ1dXp6Ly9QUGJiZHUrcmUyakpRNnRBOGpQejNjNmpnUG02ZHFWUUVVRmRtMHQ3cXlzaG1yR3FSTW40aXNzcEg3alJ1elFFT0hVaVJPeGcwSEszM21IWUdVbHJyUTB1djNzWi9pMmIyZjNzODlpZVR6VWIyZzZyVEdLeTBYTzFWZmpTa25CbFpwSytadHZOdXhLTy9sa0FHcVdMbTNldG53NVFLTUUxaGRhNTd2cDBPbktuVHRiN1MxMkpjWGUwdXo3NnR0SURZZHZuSXhEWXNZRzRKZE4ydDRITHNVVXZBbzdGalAwT1MrcTdRcmdGNWhpaStyNUZkbFBTblNsZlZqV2VrZVc0bW5Mb0VFbXViUXMwd05iVldXUzNJU0V4a09XQWRMU1RGdFpHY3lhQlFzWHdzQ0Jwc2YzNDQ5YlB2LzQ4ZWJjK2ZtTjU4aTJsSGlHNTk3T21tV3VzVGR1dCttRmh1YUZYVjU2eVNTOGRYV20xOWVKZ2pUN3lySTJkdFNsbGkxYjltSmlZcUk3TlRYMVZzd1NIUHVqYnNHQ0JiTnMyMzU0eFlvVmJmekhrVGlWRDdCdTNUcW40emhnM2U2K203SVhYcUQ2aXkvSXV2eHlhbGVzd0Y5Y1RLQzhISDloSWZXYk5wRVlXaU00c0djUGdUMTdDRlpVVUxOeUpha1RKK0xKemNVWDZtMjAvWDc4NFJFaHJYQm5aVFhjZjFwTFNGdVRjZDU1RGUvTit1NTNBZkJ0MzI3bThycGNaSngzSHE0VVU1QTlXRlZGeFp3NTJINC95Y2NkUitLZ1FWaHh2TmJ4c21YTHdpK1hPeG1IeExRaTRLVW1iWDhDUHFKeGJZdmpnY0dZSmFUQ2JzVWt5WThDYnh6Q0dFWGlYdnorSlpIWUVnd1d4TnpRNWFTa1NETGJwWXY1V3JzV3RtNDFQYmN6WjhKcHAwSC8vcEhFTkxvUWxNdGxpbG01M1dhT2JYZytiRmh5c3BrRDdITEJ6cDN0V3d3cUpRVk9PYVhsZmFXbGNNa2xabzV3a3dJdk1jZTJPN1RFOU1LRkMvL2pkcnRmZXVTUlIrYm41ZVdOdi9EQ0MwbHY1VUZBTUJoazhlTEZ6SjA3MS9lVG4vemt4SWNlZXVpTEZnK1V6bUlsd09wUUFhUzQ1L1BoN2RPSDZpKytvUHp0dDhHeVNCNDltdVFSSTZqZnZKbnlkOTRCd05PakI4a2pSalM4elY5U0FrREd1ZWVTZHRwcCszM1pyRXN1Mld0VjViTFpzNXUxcFJ4L1BIWmRIWlgvL2E5cHNHMnFGeTBpNFlnajhIVHRTdldpUmRoK1AwbkRocEgxL2U5anVkMzdIVmNzV1JpWkYvMkprM0ZJM1BGamxqK0tkaWZ3SEkxSFI1ME9US1R4MGxWM1l0WkpmZ0pUQ0V0RVVLSXI3YVd1THA5WUcybzJZSUJaQ2dqZ3YvODE4MjZqUlNlMUxWVTZycTAxYzNnSERUSkZxS3NSUVBZQUFDQUFTVVJCVkpvbXV1SGU0dkx5L1Y5dXFEVkhIdzJmdDFJSEtUeHNPVHo4T1JnSFMvZTVYRXZiUHFoOVdaWlZQM0xreUdzc3kvcmw0NDgvZnRINDhlTzlvMGFOWXVyVXFXUmtaUERhYTYreGF0VXFQdm5rRTBwS1NsWUFmNzczM251VjVIWitKY0Q2SFR0MkROaTRjU05ISDMyMDAvSHNuMkNRMmpWcjhPMHduM2QzL2VNZlpGNTBFVDJtVDJmM0N5OFFyS3drNitLTEFVZ2FPaFIvY1RFNTExMkg1ZkZnSlVaV1Rna251cFVMRmxDOVpFbWJsODI5K1daY1VjdDJsYjNVdEJOcUgwS3ZxU0ZZWGs3bTFLblVmdmtsTmN1WDR5OHVidGFqN0M4cVlzL0xMK1B0M1J0dnYzNTRjbU9ya1ArKzJMWnRHd1VGQldEbTUyNTNOaHJwQkh4QTAvOVJMd2RPQWhaRnRmMFFHQWE4R05YMmZXQVBwcGM0Umd0NWlCeGFTblNsWFZpMzNyclpuakdqR09qcWRDd050bXlCRTA1b2ZmK3NXVEJ1SFBUdWJWNERYSFpaNDJOV3J6WUpiZS9lWm01dnVMaUx5d1dEQjV2WEsxZlNiTmgydjM3TkUrdXdwdGVBU0kveU1jZkFVVWUxL0w3d2NPZncvTlBZcmJRY3R0dTYvdnF2bmJqdzh1WEx2d1MrTjNyMDZNeFBQLzMwOUU4Ly9mU0UrdnI2R2RPbVRhdis5YTkvZmEzZjd5L3grLzF6MXF4Wm96bDBoNWMzZ2R2ZmV1c3RmdnpqSHpzZHkzNnhiWnZTWjU5dDJMWThIbnhidDdMamxjaVN6enZ1dWFmUmV3cW5Ud2NpeXdzQkJFS0pickNpZ21CRlJkc1hibEpYb01mLy9kOWVlM1FMNzd1dldWdGRmajY3bjN1dThXbFRVa2pvMVl1a0lVT3dBd0hxMXErbi9wdHZxTjY1aytyUFA2ZkxEMzRRbDRudXA1OStHbjZwM2x3NVZDcUJkNXEwWFF1Y1FTVDVkV0dHUXVkaWxrb0tUOGdmaEZuN044YUhnNG0wRHlXNjBwNCtCUzUwT29nR1pXV21SM1pBaytYd3doL2N5c3JNZk4zdzY1YnMzbTJHSlhmdkRzY2VhK2J0Z2hudW5KWm01dngrM1VJdUZ3aEFUVTNqdHVSazg3MjJ0bmxpSERabmpoa09YVnRycmpsa2lDbEt0V2VQV2NNWHpMeGhNRU96cTZwYUwzRGx2RlZPQjdCMDZkSTltT1VjWHI3aGhodTQ0WVliQUI1d05pcHgwQWZBN2UrODgwN2NKYnFXMjQzM3FLTUlWRllTS0MwbCs1cHI4T1Rta3RDckZ4VWZma2l3b29MTVVPRzZwdHZSY20rNXBjMXJCV3RxR2hKV3EwbWh2TUpmTnEycDA3YWtZY05JblRBQmQxWVducTVkOGZUc2lTY25oKzAvL1NtK0xWdm84ZUNEcEoxOE1yYlBSOTNYWDFOZlVOQm91SFU4ZWVPTmhpbVRUUk1Sa1VQcDg5QlhXQkx3SkthNFZUakpUY09zNVZzRzlBV2FmRWdSNlh5VTZFcjdzYXdQc08zWVNYVEJMQmZVTk5FTmYzQnJhK2h5V0g2K1NUcVBPUWFXTERGSjdLaFJadCtLRlMzUGt5MG9NRi9Sd3RkNDQ0MjlGNk02NFFTVFhJZlhzVHpuSFBQNmxWZE1sZVZ4NDh5dzVTRkRvS2pJSk1leDZkTzJEeEhwVVBPQThubno1bVhzMmJPSHpNek10bzZQS2JrLy9yRXBSbFZhQ29FQU5lRzF0VU1QenV6d2c3c20yNzd0MjZuZnRJbXExb3JxTmIzT1RUZVpGNWJWVUJRcXRZWGwxS29XTEFBZzVZUVRtaGVQaXVyMUxXelMweHd0V0Z2TGpwLzlyRmw3N1pvMURjc1J4WXZLeWtwZWZ2bGxNRXZHdk5MRzRTS0hValdtV25PMDNwZ2xqa3FJSkxrOU1mTjZuNmZ4c0dlUlRrR0pyclNmUU9Eam1PMWRIRFFvOGpvOVBiSjhUMXREbHdFMmJvUzhQUE05R0RTOXVSa1pwamUxdlN1NHBxU1lENGc1T2FZSUZzQzhlZVo2bDE1cTV1bFdWOE03NzVpNHg0eUJpeTgyMjAzbkVEdk50dDl5T2dTUkptcUI1K3JxNm03Nnh6Lyt3ZTNSNjhQR0dkdm5vL3l0eHYrTHRiYWRlZEZGQkd0cTJxeXlIQmFzcXdQTThHZzdFS0E0YXVoelMrclhyMisrRnU2NmRhU2ZkUmJKSTBhUUVqV0Z4SzZ0cFdiRmlraFNqcWtBN1VwT0ptbkVpSWFFT1Z5Uk9aNjgvdnJyMUpvcEpYUFFuRWlKUFd1Qi9rRFVPb1djRGt3QnZFUVMzUXpBRGV6dTBPaEVEZ0VsdXRKK2JyeHhMVE5tN01BOElZd3R2WHFaNzZtcEp0SGRzcVh4ME9YS3lzWnIzMTV6VGZOejlPMXJ2b2VUK1pRVXVQTEt4c2Q4OUJHY2V1cmVZN25ra3BhSExuLzBVYVRkNDRHdW9lbk93U0JzM2d3alJwaGgwb3NYbTJIUnBhVlFYR3lXT05vZFkzK1BiSHNYMDZZdHdnd1ZGb2tsVHdFM3padzVrNS84NUNkWXNWWXR2ZzNoQk5GS1RpYnYwVWZ4NzlwRjljS0ZWQzlmVHU1Tk4rSE96cWJrOGNleEVoSklIaldLNUJFamNDVW5nMldSZnZycExaODBHRFNKcW1XQmJWUHg0WWNBdURNendiYmJUSkREQmE2YW5UWTBmU1BqdlBPb0x5aWdkdFVxYXRlc3dmYjVTQjQ1a3BybHk3RVNFdkQyNlVQZCt2WFVybHBGOG9nUkpBMGVqRGQ4djQwVHRtM3orOS8vUHJ6NVp5ZGpFV2xEOUpDeWQ0R2JnRzFSYlZjQnY4V3MvZnR3QjhZbDB1NlU2RXE3TVIrUitCZHdsOU94TkRObmpra1dqejBXK3ZReFEzNmpqUjl2OW9IcHFjM0thbmFLWml3cjB1dTZ0N2FtV3V2MXRpeFR4QXBnMFNKVC9HcndZTE1FVXRpQUFXWUlkVk45K3BnaDFySEM1WHJic3F3WVhGaFpoT1hBL1B6OC9KTmZlT0VGTHIvOGNxZmoyVGUyelk3NzdzTU9GYUd6TEl0ZE0yWlF0M0VqMkRhZUhqMElWbGJpU2tzam9WY3ZhcFl2cDc2Z2dQSTMzeVRyZTk4aitiampXajExemFwVnBsaFVrNHJ1U1VPR1lIazhqWXBaUmR0KzU1MEE5SGpnZ1VhVm1hTUZTa3NwZXZSUmJMOGZnSVM4UExJdXY1eWtZNDgxaWE3YlRjNzExMU96Y2lVVkgzeEExYWVmVXZYcHAyQlpkTC8zWHBOc3g0SDMzMzgvdkg3dU1tRC9GaDBXY1U0Slp1aHl0R01BaTlEYTR5SGZ3UXpKWDRSSUhGR2lLKzNMc2w3Q3RtTW4wZDIwQ1o1N0RrSkQ4VmkzTGpJTUdVekM2M2FiSkxoblQ1UGtmdjQ1dE5KRHNVKytPWWhDdm9XRlpwanloZzJtMTNiRkNqTkVPU1BEekMxMnU4MkgwWEF2VlBqN3RtMnRuOU1KZnYrL25BNUJaQzkrQ2N5ZlBuMDZVNmRPeFJzOW1pTldXUmFKeHh5RGYrZE9zL3hPMzc2NHUzVWowZTBtOWNRVFNSbzh1T0Yra0hYWlpXU2NmejdWaXhkVHZXZ1JpVzBzcGVRTjd3LzE3RnBKU1NRTkdVTDYyV2NmZE5qdTdHeVNoZ3pCbFpaRzhzaVJlUHYwYWZGblN4NHh3cXdCL08yMzFLeGFSYUNrSkc2U1hKL1B4ODhpODR6L3o4bFlSTnJCajREN2lReGRkZ0V6Z2FNeENlOWNaOElTMlgveE5XWkxZcDRORmpObWZJa3BZUitiUXNQellwYkxGUjlyNUxhdWdHblRqcllnaG4vSklyd0ZuSGZQUGZmdzRJTVBPaDJMODZLSEwrOGozM2F6VEd4Q2p4NEhWdjA5ZkorTDFkb08rK2hQZi9vVHQ5MTJHNWdDZkNjNkhJNUllMHNGSGdUR0FSTkNiUjdnajhCenFKZFhZcGdTWFdsMzlzeVpWMlBiLzNBNkRuSE1QZGEwYWI5eE9naVJOdlFGVm51OTN0VDU4K2N6ZnZ4NHArT1JPTFI2OVdxT1AvNTQ2dXJxYW9Eak1RVi9SRHE3TTRIM2dHK0JmdWpCdHNTbytINk1LckhKNTV1RnF2VWRyc3FCdnpvZGhNZysrQmE0cmI2K25xbFRwN0oxNjFhbjQ1RTRVMVJVeEpRcFU2Z3pVMk4raFpKY09YeXN4aFNzK2oyUkpQY0U0Q2RBdGxOQmlUU2xSRmZhbmZXakgxV2llVXFIcTc5WjA2YnRjVG9Ja1gzMEZQRGs5dTNiT2Zua2s5bTBhWlBUOFVpY0tDd3M1TFRUVHVQYmI3OEZtQTA4NUhCSUloMXBCNmJ3NkYraTJ1N0ZKTDQvY1NRaWtSWW8wWlZEbzZwcUJvM0wxVXZuVjR6Zi8ydW5neERaVHo4Q1h0dTRjU1BISDM4OGMrZXF6b3JzM2FKRml4Z3paZ3hyMTY0RitDL3dQdzZISkJJTC9neThqZW5wRGJzRXlIVW1IQkVsdW5LSVdMZmZYb05sM2VKMEhOS0Jnc0Y3UXIzNUl2SEVCMXdLL0t1NHVKalRUeitkYTY2NVJyMjcwc3lPSFR1NCtlYWJtVEJoQXR0TXBmdFhnWE9BT21jakU0a0pjNERKbUNsTUFBT0JXY0JYUUxKVFFjbmhUY1dvNUpDeS8vNzMyVmpXSlU3SElZZmNoOWEwYVdjNEhZVElRWm9HUEFwa3VGd3V6anZ2UEtaT25jcklrU1BwMWFzWG1abVplRHhhbGU5dzRQZjdLUzh2WjhlT0hTeGZ2cHpYWDMrZFYxOTlsVUFnQUdZOTBlbkE3NXlOVWlTbURRYitCQlFBMTRmYWtvRjZJT0JRVEhLWVVhSXJoNVQ5OU5OZDhmbStBSTV5T2hZNVpIWVNESTYyYnJ4UlE5V2xNK2dHL0FiNEhtWlpEWkd3R3VBVjRHZUFxcGVKN0JzWEVGNHo4UkZNcis5VndPZU9SU1NIRFNXNmNzalpmLzNyQ0R5ZVQ0RVVwMk9SZGxjTG5HRk5tL2FKMDRHSXRMTjA0QXJnRkdBNDBCWEl4S3dmS1oxZkFOZ0Q3QUpXQVF1QVo5R0tBaUlIS2hIei85TFJ3RmhndWJQaHlPRkFpYTUwQ0h2bXpMT3c3VmZSUEkzT3BBN0wrcUYxL2ZXem5BNUVSRVJFWXA0WHN3YnZXNkh0Wk9CeTRQK2g0Y3h5Q0tnWWxYUUk2L3JyM3lNUXVBQlFzYUxPd0xacnNPM3ZLOGtWRVJHUmZWUlBKTWtGTXczZ0g1alJFaUx0VG9tdWRCanJwcHMreE9VYUMzenBkQ3h5RUd4N0kyNzNKT3VHRzE1eE9oUVJFUkdKVzB1QmpUUmVqMWVrM1NqUmxRNWxYWGZkVjhEeHdCOHg4enNsZnRSajIzOG5JV0dFZGQxMVM1ME9Sa1JFUk9MYUc4QUFZR0ZvT3hGVHFibVhZeEZKcDZJNXV1SVkrNm1uZWhNSS9CSzRDT2ppZER6U3FuSnMrdzJDd1FldG0yN0tkem9ZRVJFUjZaVHVCWDRGTE1FVXJCSTVLRXAweFhIMjQ0OG5rcFEwQmRzK0Jkc2VCZVJoV1ptWXFxZjZOOXB4Yk13YzZqM1lkaUd3SE51ZWo4djFxalZ0V3JYRHNZbUlpRWpuMWhVelovY2hJcjI4SWlJaUlpSWlJcDFHSWpBZDAvRWhJaUlpSWlJaUV2ZCtpeGx0OXA3VGdZaUlpSWlJaUlpMGgzNlkrYnJIT3gySWlJaUlpSWlJeUtIZ0FZWTRIWVNJaUlpSWlJaEllM0FCVHdFVndHa094eUp4UXV2b2lvaUlpSWhJTExNQUx4QkUrWXVJaUlpSWlJaDBFaFl3eU9rZ1JFUkVSRVJFUkE0RkYvQnpUTUVxRVJFUkVSRVJrYmgzTTJicG9WV1lubDRSRVJFUkVSR1J1SllCZkF4TWRqb1FFUkVSRVJFUkVaRU80WFk2QUJFUkVSRVJrUVBrQm00QkVvRk5Ec2NpSWlJaUlpSWljdEN1d2N6WFhROTRISTVGUkVSRVJFUkU1S0FsQU84QUZ6Z2RpSWlJaUlpSWlJaUlpSWlJaUlpSTdJVWIwN09ySllkRVJFUkVSRVNrVTNnRE0xLzNhcWNERWVlNW5BNUFSRVJFUkVTa0hmd0gyQXhVT0IySU9FL2QraUlpSXZHdlc2OWV2ZTdLek13OEx5RWhvWS9MNWZMNC9mNlNtcHFhNWR1M2I3KzJ1cnA2dTlNQkppWW05azlKU1JtYm1wbzZEcWpidW5YclhVN0hKQ0tkamdWNGdUcW5BeEhucVFTM2lJaElIRXRNVEJ4d3pESEhmSnlRa05BanVqMGhJYUZIUWtMQ09UdDI3T2dHYkFkSVRVMGRscG1aT1RVakkrUDhkZXZXamU2SStQcjM3Lzl1U2tySzhSNlBKeWZjVmw1ZS9sNUhYRnRFRGpzMlNuSWxSSW11aUloSUhPdlZxOWZ2UWttdVhWUlU5RmhaV2RsYmdVQ2dQams1K2RqYzNOd3JvNC90MmJQbmJ6TXlNczdxeVBneU1qTE83c2pyaVlnQUU0QmZBWDhCWG5VNEZuR0lFbDBSRVpFNGxwR1JjU3BBVlZYVnd1amh3RFUxTll0S1MwdWZ4dUcvOVNVbEpjOVVWMWN2ckttcFdUaHc0TUJWVHNZaUlvZU5rY0JwUUJWS2RBOWJTblJGUkVUaW13V1FsSlEwek92MURxcXZyMS9YWkw4ZllOU29VWFowWTNoNzJiSmwwZlU2RW5yMjdIbFhkbmIybFY2djl5aS8zMTlVV2xvNmE5dTJiYi9FZkdCc2VGOTVlZmw3TzNic3VEc3ZMKzkzcWFtcDQ0UEJZRjE1ZWZsYkJRVUZkd0FsNFJOdTNyejVxdmIrZ1VWRTJqQWJrK2M4NjNRZzRoeFZYUllSRVlsajVlWGw3d080M2U3MHdZTUhMKy9WcTlkaktTa3BlUWR3S2xlL2Z2MWU3ZG16NTRPSmlZbjlMY3Z5SmlRa0hORzllL2ZiQnd3WThEcE5Qak1rSmliMjZkKy8vL3owOVBUdnVGeXVWSS9IazUyZG5mM0RRWU1HelVFUDBrWEVXVVhBbjREZFRnY2l6bEdpS3lJaUVzZDI3Tmh4bTgvbjJ3YmdkcnVUdW5mdmZzZkFnUU0zOXVyVjZ6RWdPWHhjZm43K3lLcXFxcytpdC9QejgwZUd0M056YzYvTHpNdzhEMkRuenAyL1diOSsvY1NTa3BJWkFPbnA2ZC9KeXNvNlAvcTZpWW1KQTZ1cXFwWisvZlhYcDI3WXNPSHNtcHFhRlFBcEtTbWpzN096cHg3U0gxcEVaTjlsT0IyQU9FT0pyb2lJU0J5cnFhblp2SHIxNmpHbHBhWC9BWUlBbG1VbGR1L2UvWTVCZ3daOUJDUUJWRlZWclFnRUFnMXJTMVpWVmEyb3FxcGFFZDdPemMyOUtuUysxV1ZsWmJPRHdXRDE3dDI3bnd2dmIxcFVLaEFJbEczWXNHRktaV1hsdlBMeTh2YzJiZHAwYlhoZldscmFkdzdWenlzaXNvK1NnS1hBTmlEQjRWakVBVXAwUlVSRTRsOWhRVUhCRDlhdVhUdW9wS1RrLzJHVzJDQWxKV1ZjMTY1ZHI5K1hFeVFsSlEwRlNFNU9Ialp3NE1EbEF3Y09YRDVnd0lBRjRmMGVqNmRYOVBGVlZWWExnTXJ3ZG5WMTlhcW9ZeHN0ZFNRaTRvQmFUSzdqQm9ZNkhJczRRSW11aUloSUoxRlhWN2QrOCtiTlYyN2F0S21oQUZSNmV2ckorL0pleTdMMjJ1UGhjcm04VFpyOFRiWlR3aTlzMjY3ZGwydUtpQnhpbHdCZGdPVk9CeUlkVDhVaVJFUkU0bGg2ZXZxRWlvcUt6NkxiZHUzYTlXcnYzcjJmQ1cwR28zWkZWMTcyQXZYaGpmcjYrczJKaVluOXE2dXJsNjlidDI1VVc5ZE5UazRlZ3ZrYzRRZkl6TXc4STd5dnBxWm03WDcvSUNJaTdlOGJwd01RNTdpZERrQkVSRVFPM0pBaFE3NU5TVWtaSEF3R0xiZmJuZXIxZW8vdDNidjNvNG1KaWNjQTdOcTE2OG1xcXFwRkFKbVptUmVFRWxTQ3dXQ3QyKzFPcmF1cjJ3RGc5WHI3cEtXbG5aQ1FrTkRUNC9IazJyWmQ2ZkY0dXFXbnA1K1lrNU56WlhsNStRY0FQWHYydkIvQTdYWm5KQ1VsRGF5cnE5dVdrWkV4NGNnamozemM3WGFuQWNGTm16YjlLQkFJbEFDa3BxYU84SHE5UGJ4ZWI0L2MzTndiQVB4K2YxRnRiZTB5cjlmYncrZnpGWGIwNzB4RURpc1cwQXVvYU90QTZWeXN0ZzhSRVJHUldOVjBmZHhvMWRYVnk5YXRXM2NpVUFPbXN2SlJSeDAxTS9xWXFIVjBjNFlPSGJyRTYvWDJiWHFldXJxNmI5YXVYZHMvK25wK3YzK1h4K1BKYVhyc3pwMDdmN050MjdaNzlpVytKdGNYRVdsdkhzd1NRMGxBS2xHaldLVHoweHhkRVJHUk9MWmp4NDU3S3lzckZ3VUNnVElnR0F3R0s2dXJxNWR0MjdidEYrdldyWnRFS01rRktDa3BlYnE0dVBnUGZyKy8xTGJ0UUcxdDdaZFJwOXExWnMyYThjWEZ4VS80Zkw2dHRtMzdBNEZBZVdWbDVTZUZoWVVQTkwxdWRYWDFGNXMyYmJxeXJxNXVvMjNiOWJXMXRWOXQzYnIxUjlGSnJvaUl3L3hBQ1ZBR2RIVTRGdWxnZW9vcUlpSWkreXpjUTF0ZVh2N2VoZzBiem03cmVCRVJoMWswcms4Z2h3bjE2SXFJaUlpSVNHZWxKUGN3cFVSWFJFUkVSRVE2cTJRZ0UxTnBYZzRqU25SRlJFUkVSS1N6K2l0bWp1NFBuQTVFT3BiVzBSVVJFWkY5cGlySkloSm5xb0U5Z00vcFFFUkVSRVJFUkVSRVJFUkVSRVJFUkFUQTdYUUFJaUlpSWlJaWgwaTMwSGNOWFJZUkVSRVJFWkZPb1JTenhOQVJUZ2NpSFV2RnFFUkVSRVJFcEROS0FuWmhSckZ1Y3pnV0VSRVJFUkVSa1hhajZab2lJaUlpSWlJaUV0LzBkRU5FUkVSRVJEcWpvWmg4cDlMcFFFUkVSRVJFUkVUYXd3cE1JYW9KVGdjaUhjL2xkQUFpSWlJaUlpTHR6SU1wUkxVVCtNTGhXRVJFUkVSRVJFUkVSRVJFUkVSRVJLU0JpbEdKaUlpSWlFaG4waFc0R1NnQ1NoMk9SVVJFUkVSRVJPU2dYWTBwUXZXZTA0R0ljOVNqS3lJaUlpSWluVWtpa0FhOENLeHhPQllSRVJFUkVSRVJFUkVSRVJFUkVRbnpPaDJBeEFZTlhSWVJFUkVSa2M2Z0svQTFKdG45eE9GWXhHRXVwd01RRVJFUkVSRnBCNU9CSHNCSlRnY2lJaUlpSWlJaTBsNG1BY2M1SFlTSWlJaUlpSWlJaUlpSWlJaUlpSVIwQmE3RkxDc2tJaUlpSWlJaUV2ZWVBbXpnQmFjREVSRVJFUkVSRVdrUHB3R3JnY0ZPQnlJaUlpSWlJaUlpSWlJaUlpSWlJaUduQWg2bmd4QVJFUkVSRVJGcEQrT0FJTEFJY0RrY2k4UWcvYU1RRVJFUkVaRjRrd2dVQUI5akVsNFJFUkVSRVJHUnVKY0NlSjBPUWtSRVJFUkVST1JnbklLU1d4RVJFUkVSRWVra1RnVUN3QUxBN1hBc0V1TTBSMWRFUkVSRVJPTEJIbUFyWmw1dXdPRllSRVJFUkVSRVJOcEZwdE1CaUlpSWlJaUlpQnlNUk9DbmFGNnVpSWlJaUlpSWRCSXpBQnQ0M2VsQVJFUkVSRVJFUk5yRE1PQXJZSlRUZ1VoOHNad09RRVNrSGFVQVp3TW5BeE9CWGtBT2tPQmtVTkpoL0VBcHNCMzRESmdQdkF0VU9CbVVTRlBiWjF5ZjRyWlR6clpzKzJUTHhVVGJwcGVGbFdQclhuVllzTUJ2aCs1Vk52Wm5sbTNQdDd5VjczYTk1bW5kcXlJU2dDQ1JnbE91MExiSVBsT2lLeUtkUVJmZ1R1Qm1JTVBoV0NTMlZBRXpnWWVCSW9kamtjTmMyZDl1N0ZKdmVjMjl5ckowcjVKb1ZiWnR6N1JKZUxqSGpZOGQ3dmNxRC9BTUpybjlIMVJkV1E2UUVsMFJpWGVYWXVidmRMRXNpNGtUSjNMdXVlZHkwa2tuMGE5ZlAzSnlja2hJVUNmSjRjRHY5N05yMXk0S0NncjQrT09QbVRObkR2UG16U01ZREFLVUE3ZGlQanlKZExpaXY5MTZLUll6c0t3dVlKSFFveThKUnczRzI3TWZyb3djWEVtcFdDNHRDM280c0lNQjdOcHFBaFdsK0haOFEvMldkZmkyYjhCTVE2VWNtMXU3M2ZqSFo1eU4wbEZETUtOeWdwalJXVjg2RzQ3RUt5VzZJaEt2M01Edk1Na0xGMXh3QVk4KytpZ0RCdzUwTmlxSktRVUZCZHg5OTkzTW5qMGIyN1lCbmdhbVlZWTVpeHh5OXF4TDNjV2x2UnJ1VmQ0K1Ewa2RkejZlckc0T1J5YXhKRkJSU3VXaU42bmZ1TUkwV0R6ZGRjZUthZGI5OHc3WGU5VTR6Ti81ejV3T1JPS1hFbDBSaVVjZTRFbmd5cXlzTEo1NjZpbW1UcDNxZEV3U3c5NS8vMzJ1dU9JS2lvdUxBVjRETGdOOHprWWxuWjE5Ly8yZTRoNWxUd0pYV3Q1azBrLytMb2xISCtkMFdCTEQ2cmVzbzN6dXY3RnJLN0d4WCt0bTFWeG1UWnQ1T055cmpzRThoTHlUVU5lMnlNRnlPUjJBaU1nQmVCaTRNaTh2ajRVTEZ5ckpsVGFkZWVhWkxGbXloTDU5K3dKY2lCbnVMbkpJRlhYZi9UQndwU3NsZzZ5TGJsV1NLMjN5SGptSUxoZi9CRmQ2TmhiV2hjVjI4dUZ3cjBvRVBnUnV4OVRhRUdrWDZ0RVZrWGp6ZmVEZnVibTVMRnk0a1A3OSt6c2RqOFNSclZ1M01tN2NPTFp2M3c1d0MvQVhoME9TVHFyd2I3ZCszK1d5L20wbHBkTGx3dHR3WitZNkhaTEVrVUJsR1dXdi9vRmdkVG5ZOWkzZGJ2eFRaNzlYbllIcDBiMENxSFU0RnVra2xPaUtTRHpKQTc3eWVEd1o3Nzc3THFlZmZyclQ4VWdjK3Z6eno1azBhUkwxOWZWVndIQmdvOU14U2VkUy9JK2I4K3g2OTFlNDNCbVo1MDdEZThReFRvY2tjY2hYdElteTEvOE13VUNWSGJTR2Q3L3BENTNwWHBVQy9CQXp1a1pEbGVXUTBOQmxFWWtuZndReWJybmxGaVc1Y3NER2poM0wvZmZmRDVDS1dYcElwRjNaUHZjZnNheU01S0dUbE9US0FVdm8xcHVVTVdjRHBPSUtkclo3MWR2QUU4QlBuUTVFT2kvMTZJcEl2QmdITE9yZHV6ZjUrZmtrSmlZNkhZL0VzZnI2ZW9ZUEgwNStmajdBV2NEN0RvY2tuVVRoakZ2SHVXeHJrU3V0QzluZit3V1cyK04wU0JMSDdJQ2YzUy85bGtCWkViWmxuZFY5Mmg4Nnk3M3FiT0FQd0ErQVpRN0hJcDJVZW5SRkpGNDhBSERmZmZmRlpaSnI3MTRNOW9HdmVXK1hma2IwNks3Z2xtY0lidjVIazJ1MHZRcURYYlVCZStkYkJIZThkR0NCK0NzSmJ2d2p3WUluZ0NCMnlYK0p4MUZuWHErWFJ4NTVKTHo1Z0pPeFNPZGlCYzIvcDVUUlo4VjlrbXZ2MlkxdjFyL3h6Zm8zMU5iczU1dUQrRjZiamUrMTJkZzErL25lUUFEL0IrL2lmL3UxTmc4TnJsc0xnY2IzMXNDU2hRU1dMSXhzTC9xRXdLSlA5aStHR0dHNVBhU09POSs4RGdiaitWNTFCUEJySXAxc2M0Q2hLTW1WUTBnOXVpSVNENFlBYS9yMjdjdUdEUnR3dWVMckdWMXd3ME1FdHoyUHE4K051SHJmU0dESkJkalZCWHQ5aitma1ZRMnY3WjF2RVZqM0M2d3U0M0FQL0JVazlzQy9ZQXdFNjgxeGdVb0MrZmRqRjcrUGE4Qzl1UEl1YXoyV3dsY0k1dDl2cmpGdURpVGx0WGljZi9IWnpXTWFOd2Q4WmZnL093bGNYdHpIM0cvaXloeU5lL0REa05pOTdWOUdETEZ0bTJIRGhyRjI3VnFBOGNCaWgwT1NPTGZqTHo4WjR2YllhMXpwMmVSY2ZpOVk4ZjB4eS9mdmYxTC96Ny9qR2pDUTVDZWUzYzgzMTFOMXppUUFVbDU4R3l0bjM0dHgrZWU4U2QxakQwS0NsK1NubnNmVjY0aVdqM3Y3TmVyKytERHVFeWFSOU11SHdHTWVMRlNkUGc2QTFBOFh0N2dkZDJ5YjB0bVBFdGhkU05CdmorOXg4NS9pN1FmeEFGOEIvWUhiZ0Q4NUc0NGNMdUw3VWFPSUhDNnVCYmoyMm12akxza0ZzSEsvQTl1ZUo3anBTYXpjTXh2YVhiMXZCQ0M0NlFud3BPSHE5VDhFdHo4UHZyTEc3Kzk2T3RhdStkakY3eEhZK0NmY2d4OXF0RC93OWErd2k5L0h5ajBOVjQ4TEd0cjk4NGZ2TmE2V2tsa0lKZG0xMjF0K2t6dkZmQS9XWTNVN0IxZDlNY0Z0TDJEYmZpeUN4Tk5BSWN1eXVPT09PN2o2NnF2QmZQaTYzT0dRSk02NVBjRnJ3U0pwMFBpNFRISjkvLzRudnRkbU5XemJsWlVBQkRkdm92clNjMXA4VDhyc2QxdHN0MnZySWh2N09RckhjK1o1K0diL0c3dDhEL2FtYjZHVlJOZDl3aVNzNTU0bThObkgxRDAwbmNUN2ZyMWYxNGtibGtYeThGT29uUDhDcm9TNHVsY2xBbldBSC9neDhDUGczNDVHSkljVkpib2lFdXU4d0E4VEVoS1lObTJhMDdFY0VDdHJMRmEzczdITGxvSnZWNlE5K2Npb2d6eG0yMHFJdEFYcjhDODR2dEc1N0tLMzhSZTkzYkFkbmN6YUpYUHhMeGdMTk80UnRwSjd0LzJoMjdheGF6WTFqanVsRCs3ajM0ajBRUHYzWUZkdnhpU3pRUUxyN29HNlFnaFVFVmg4THU2eGIySWxIN1gzNjhTWWl5KyttQnR1dUlINit2cHpnQ1MwcklVY0lIdldwZDZpVXV1SGxzdE44ckVUbkE3bmdOZzExZGk3UzV2dnFLdkZydHUvL3pYc3NzaDVySlRVdlI1YlBlVTd6ZDlmVndjZUQzV1AzTjlzbjN2VThTUk9meGdyTzRla0J4Nmg3c0Y3OFZ6OFhlci84VGY4Yzk2TW5MZEpjaDdlYmkwNWoyV0pmWWRUdVdBMlZqQnd6cmYzWDVuVTkvNW5ZdmxlbFFFOENCd1BuQkJxZXpmMEpkSmhsT2lLU0t3N0NjaWVOR2tTT1RrNVRzZHl3Tno5N2dKM0VyalRHdG9DNjM0Uk9jQlgxbmk3Q1N1bHp6NWRwNlVoMGU0eEx4SGMvQlJXK2xDc25KTUFpOENYZHdGKzNJTWVBbGRpaTBsMVU0RXY3elJ6amNQWEtub25La0FQK0VvaHpoTGR6TXhNcGt5Wnd1elpzek9CS2NDTFRzY2s4V2xYU1krVExCZlpDVDJPeHBXMDk4UXVWbm12L1JIZWEzOEVRTjJ2N3NFLy8wTTg1MTVJNHUwLzMrOXoyVHNMRzE0SHQyM0dkV1NmMW8rdHFteDVoOS9YWWdXQTZEbS9ybU1Hay96UFdlQjJFNWo3WHFORXZXblMzbUlTSHlkY2ljbDQrd3lsZnVQS3pOUWVtZkZ3cjdvTXlBTEdBRjg0SElzY3BwVG9pc1NnRVNOR2pMQnQreGkzMjUwYURBYnpmVDdmeHJWcjF4YTIvYzVPNlF5QWM4ODkxK2s0RG9oZDhoR0I5ZjhIZ09WS3hqMHVraHg2Sm53TVlPYThKdmJBTTNvV2dlVlhZTmRzYm5ZZUsrZTBmYmthZHZVL0k1dUozVXhyM1U2Q1cvNGZCR3V4MGdiakd2QUw3T0k1NXBqQmo0V3YwSEI4dzltcUN4cjFHRnVabzAxNytSb0lWT0U2K25hc3pCRllpVDBoc1N2eE5HdzUyb1VYWHNqczJiTUJ6aVAyUHp6R0hOMnZqSURsUHNNQ3ZFY05kanFVQXhKWTlBbDF2NHNNL2JYM21Da1VnWGtmVUwzdzQ3Mit0NlVlMHVBM1gwZGVyMW0xMTBTM3BibXo0WG0xeWY5OHNjWDNCcFo5VHUxZHhMeitrZ0FBSUFCSlJFRlV0elE2aC9lV24rSzk1YWVkYjQ1dVNHTGZZZFJ2WElsbFdiRjJyM0lCNXdKYmdSVkFPYWFhOG5iTTNGd1JSeWpSRllrUm8wZVBQdld1dSs3aXNzc3VHM0hublhkT3I2cXF5dlQ1Zk5UVjFiRmx5eGI3elRmZm5EWjU4dVJueG93Wnc5S2xTMzFPeDl1QnpnZVlQSG15MDNFY21HQWQxSnZoeXJZN3VkRXUvMmNuUlRicUNodHZBMWd1ckt3eDVqUmJudDZueTRXUEIvQ00veERzSU1GdkhzRTkrQkhzc2tVRUMxK25JU0YxcDRBVmV1M3ltdVBENStsMm5vbTU2RzF3cDJIbG5JeXI5dzBBQkpaOUQ3dmlTL0JrUUYwUndiSXZzS3NMc0xLT3g5Vmp5ajdGR1VzbVRwd1lmam5KeVRqaWllNVh6Vm1oZTVXMzl4Q25RemtnZG4xOWl6MmVkblVWVkZmdDkva0N5NWY4Zi9idU96cXU0dXpqK0hmdVhlMnF5dzNac3R4N0FSczNpa01vZ1ZCQ2dDUzBFRXFBQUtiWEJFTE1DMDVvSVJBU0lHQkNhREVrOUY0RENkVjBiR0dEd2FhNEYwa3VzcnBXdTN2bi9lT3EybktYZlhmbDMrY2NIWGJubG4yMEI0LzIyWmw1cHVseC9MMjNDUjEyNUViT2xzMlIxcjAvQUo1bms2MnZPaHU0RTNnSDJLK2g3WC9CaFNQaVU2SXJFckJSbzBibGgwS2hoM3IxNm5Yd29FR0RBTGpsbGx0YW5aTklKSXpqT1BkVVZsWmViYTBOanhrejV0eWlvcUtuZ29oM0Irc0NETS9QejJmbzBLRkJ4N0pWVFA2aGhQSVBiVDB5V25nU3BrWEJLVy9oM3lDVWc5UHJsK3RjbklZNzJrOXc0MitQQXVNUTJ2ZXpObCtuOFhqaitZMXMyWWQ0eXg2RFpZOWd1djBBZCt5L210Y0JwM1ZxODE2Mitoc3dMbTcvQzRtWHZvU0pkTU1kZmlQZWlxZXh5LzZGclZuZ3gvMzFsT2FMSWowd1dRTTM1eTFKT24zNzlxVlhyMTRzWGJxMEg1QVBsQVljVXRKU2Y5VzJKYmYrcWd1RzRTWWptMUNuL0UxZmtJUkMrLzZBMEg4L0FtdXBQZjE0dkNXTGlGeDBCYUVqZnJiRjk3SnJWcEVvYXA2dG12ajRmV3hwTVNhL1I3dkY2NDdkZzZ6L2Z1UlhkbzdWdDl0OWs1bWIwd1VucXhOZTlkcCtsVk4vblo5enppMUI5Vlhwd0VUZ2pZYm5qd0VYQUMvUldNUkJKQWtvMFJVSjBMaHg0d1phYTk4NTdiVFRlcDU3N3JrYnJDanN1aTRBT1RrNXZhWk5tOGFWVjE3NXBESG1scGt6Wi81bVI4WWJnRkVBdSsyMlc5Qnh0QnRidTdqdGlzYldRcUttNmFrMy82ODRBeTZrMVhSZzYyMnlrdks2VEplSnVCT2V3dnZ1Rm16VlhFeWtBRnN4eXo4VzJjQ0h6bWdwdHVSNWJPOVQvWmR0bU1MczlEd092Q2dtdlNlMmRqR202LzQ0ZmM3QVcvNG9UcGQ5TWZsdFYzRk9CUk1uVHVUeHh4OEgyQWQ0T3VCd2twTDZxdzFMejhnWlpZRlFsNEtnUTlsbTN0SkZlRXY4d25UUjIyNGlldHROR3oyL3JlbkE5ZFB1aFVRQzA2TW5UcDkrSkQ1K24vcUg3aU55MmVRMjd4Ri84M1dpMTEvVjVySGEwNDdmck5lMHhTdW9PZWtucmRvYXB5eXYreno5ci9mZzdqcTY3VjhveWFWMTcwZDAvbWZVbUhoUWZWVTY4RFZRQUF3RHZnTldBNms1WjE4Nk5DVzZJZ0Z5WGZlQnl5NjdyT2R4eDIxNDM5TjFqUnc1a29jZWVvaEpreWI5MmxwYlhsUlVkTjEyRERGb3d3Q0dEKzlBZnovcmxyYzlEVGxSdFY2NzAvK0NwdDNPVzQvMldyeWwweHJhVDZIcEpOT2NlTmlxci9DK3VxTDFhM2hSZjlweHZMcmhuTGtrUGxsL09xRXpjSjNyVEJvbW94RFQ2eFNjd1ZkaFMxOGk4ZFdWWUJ6c21uZXhKUy9pUll0eDh3OXBqaVhGakJzM3JqSFJIWWNTM1RhcHY5b3d6M2pEREE1dXA5VGFTN3BOam92VHUrOEdEOXRZUGJaNGhmL0VyUDlsUitMVEQ0bS85Q3dBYWNlZGlOT2pKNG1QM3lmKzZndUU5anNJZC95ZTYxMWpJaEZNNXk2dFg2ZGhHclhKNndTYnM2MmM2L2ozOER4L2ZiRnhNSjA2dGI1WHcydVlVT3ArL0EzdDBwdm8vTTh3MXU2b3Zpb01IQWpNQStialY2Wi9FYithY2dGK29pdVNsRkwzWDdwSWlyUFdkcW11cmg2VmxiWGwxVG56OHZMNDI5Lyt4dVRKazg4cktpcjZJLzRlZFIzUk1DQmxweTIzeFZZVUVkcm5JM0FqZVBOK2oxZjhMRFRXRlhVaXVNUC9oT2wyUUlzclBCSnpyMTczTHMyUFltVzBUQzRUYzYvQ0hYWWRKT3Jhck1CczY1dTNOeUpSMCtZNTZ6SVpoYmdUbm05dXlCM2ozMnYxVzloVmIyQnlSdUlNdlk1VVRYSUIrdmZ2My9nd05lZGZiMmZxcnpiT1dHY1locFNkdHR5U1U5Z2JaOWdJYkhVVm9ZTitSR2p2ZlNBdERJQzNmQ25SMzErSlpRVW1KNWZJNUd0YlhldDkvUlhSUDF3SjF1TDBIMGphajM0Q29SRHV5TkVrNXN3aWV2MWswbSsrRTJkUTZ6N2RuYmd2bVJOYjF5aG9IbjM5KzBZTFdUV0t2LzAvMHY5d003YXlncnJmWFlMVGZ3QVo5L3lyMWIxU2NWdWhkYms1RFY4SUdMT2orcXJyZ044QXR3TVhOYlJkZ3I4L3JraFNTODBTbVNJcGJzeVlNVDBmZSt5eDI3T3lzdksyOWg3ZHVuWGo3My8vZTc2MWR2eW16MDVaUXdBR0R4NGNkQnpicUdHNVVxSVdiK0ZVYk8waUVsOWNpRmY4REU2ZjAvMWprUjZZN09FazVseEVZdTdrNWoxdHJmV25FYmY2YWQ0bjBwYThzTjV4QUpNM2h0QitzMXYvZlA4VG5GNG5OVjFyOGcvRDNlMHVRdnZPYUhWZW14SzE0RFdzZzZ2NnlsL25hejFNM2pqYzBmZVJtSFU2M3VKL3RPdTd0aVAxN3QyMHAzRnE3WSswQTZpLzJpeERBTnk4WFlLT1k1dlo0dVVrUHBoTzR2MTNpZjdoU21xTy9SSFJXMjhrOXR5VDFKM3pTN3p2dnZhMzlKazZEWGY4WGszWHhhZS9TZTJsNTJCcmFpQ1NUdVIzMTBMRHlHbjQwaXNoRXNGV1ZsSjM2ZG5FMy9oUE93YnNmL0ZYZi9kdGVJc1dFSC9IcjRIa0RCN1dmcStSUkp6c3B0b0syNk92Nmc1Y0JiVGM2KzVKWUE3d2JZczJKYm1TRWpTaUt4SUFZOHdSczJmUFB2SDQ0OWRmZTdTRm5EdnZ2UE9Sc1dQSEhqVno1c3dOWkNncHJRQ2dSNC8ySzJBU0JGdlZ1TTJHd1hUZWk4UVg1ME8wRkpOL09FNy9DL0FXMytjWGtocHhNL0dpazdFbEw1QW9lNS9RaEdjaGxMZCs4bWtUeE4veFIxVkQreGFCY1RmeTRqRnM1WmZZMVcvN0ZaZnJWNElUd1VTNlkwdGZJVkg2Q29TeU1WMFB3Tm5sRUV5WGlkaW9QeTNSVzN5ZmY0dmF4Y1NuNzQzVDUzUnMyUWZZeWpuTjkwOVVOYTg3ZGlMdDlaYnRjQzMyYUU3ZHpacTNFL1ZYbThINGZaV1RtUnQwSk52TTlPaEo1bU12RW4vak5XSXZQSTMzOVZmRVgzNjIrWGgrRDlLditTT21lME8vSEswait0Yy9Fbis5WWJRMGxFYjYxVGZpOUc4ZWNIVDY5aWR5eFJTaTEwN0cxdFFRdmVGcTRpOCtTK1NxNjZnNXNmVzYyblhWbm5rU21QVm5pMFIrT3dWM3hHNFFqelhFWFFBWTR2LzFrK2pRM3NsV21MaDltT1k5bXJlMXJ6TDQ2Mm9IQTg4MXRIVUdyZ1ZXQVRjRE1lQmpZTmR0ZkMyUlFDalJGUW5Hb2QvL2Z2djhFVTVMUytzSG5BNWMzQzQzVEM0OUFMcDNUKzExYnlhelB5WnZERTdQRXpDNW80alBPQmFuMThrNEF5K2oxY1NhU0hkQ1kvNUpZczVsT1AwdndpdDVHZS9iR3pkNjc4YUVkMTJoL1diamZYc1QzdkxId1RidjdtS3loK0lNK1QwbVp3UzI4Z3RzeVV0NEsxLzFrK3VTRnpDWi9TREhMLzVsUzE5cXZBcVQyUmR2OGYyQWg4a2RqVFB3Y3J4NS80ZXRta2RpaHI5bTAzVGRmK3Zlb0NUUXBVdlQra0FsdXV0VGY3VXAxdmJBR0V4R2R0Q1J0STlJT3FIRGppUjAySkY0WDg4bDlzSlR4Tjk0RGFKMTJOSmlhazc1R2VrMzNZRzcremdJK3lPMUFDWTdoOGpWTitDTzNXTzlXNGIyL1FIbW1odUozalFGVzF1TDJTVWYwNlhycGlzbXh6ZXdPNVhuUVhZT3BxRFFUNlF2dlpLNml5ZEJQSWJUc3hkdUIwMTBuVWdtQU5iYUxlMnJSdUF2eldpY0V0UVYrQngvelcwWC9GSGF1Y0JmOEtzcEo5b2hYSkZBS2RFVkNZQzFkdlNJRVNQYTVWNWp4b3pCV2p1aFhXNldmTElBc3JOVC9NT2pFOEhkL1FFYWs5clErR2NnMG1JdFh5UWZFKzdXOExqQTN3SUlBN0ZWZnVLNWxVemhDYkRpQ1hCek1KMzN4dWwrQkticnZqU3VwVFU1dTJKeWRzVVorR3ZzbXVsNHhjOWhRbG1ZenQvRGhySWhleGdtZXpnbWN3QTRZYnhsLy9LVDlzNFQvVjlydDd2dzVsMkZMZjhNcC91Um1JelVuZldia2RHMHgzSEd4czdiR2FtLzJnekdaQUU0YWFrN3EyRkRuQ0hEaUZ3Mm1mRFpGeEYvL1dYaUx6eU55ZXVNTzNxc2Y0SXhSSDd6ZjBSdnZZSElPUmRqZXZUYzRMM2NmZlluWStDL2lEMzFDT0V6THdEYXJxQzhKVEwrZEljL21tc2NJdjkzQTlIckpoTSs5MUp3TnpMVEpZV1pVRnJqdzhhK3FpZVFEU3pHVDFvQmpzV2ZUdjhYb0xHYy85dEFONkFYc0F4LzFQWmxvQm8vNlczY0R1RFM3UmU5aUlna2t4RCtINFpHYWNCSitKdWp0enhuR3ZCNGl6WUh2L3orL0hYYWFvSFltREZqeXNyTHkyMTdXTDU4dVIwN2R1eWk3ZkxiQnk4RzJGZ3MxaTd2MVU0cFdtcXRUUVFkUmRLTHhXSVd2OHBYRFBobHcrTm5XdnkvZUZSRDI1c3QydlpyYUN0cTBUYTZvVzFCaTdhK2JiVGxOYlNWcmZQL2ZHTWNTZE8ybmZxckJ4cnUzN0tjK0RNTmJVZTFhSHV6b1cyL0ZtMUZEVzB0U3dNdmFHaHJ1WTY0YkVlOVI2VlRMNDZWM24yeDlSTHhkbm1ma2w1dFRkQVJiRmg5Tk9nSXRpc3ZrYkNsZDE5c1M2ZGUzRGpVL1hIRC80Y3RoOUUvYVdocldlTDZuOEFyYUJzZzJZbW9HSlhzekZvdXBncmhWeFg4YzR1Mk5QeXBQTXRwTGlmcjRmK3htRXJ6djU4NDhBdjhiMURkRnVjTkJQcTNPTTlydUdjb096dTdibXVxbDdhbFM1Y3VXR3U3NDM5d2JQelEyUGhoN0JtYVB6UTJ0cjFKODRmR3hyWWkvQS9vTGRzVzBQeEJzckd0ak9ZUGtuYWQvK2JSL0tHOXNhMHZ6Ui91Rzl0RzA1d1lOTGJ0UjNNQzBkaDJGTTN2cDJ5dDhDNm9xOThpcVZzNmVqdkp5Y25aSHYxVmg5TEdFdEtPTFQySkp6NDBWSWp1OEl4dC9MOXVBZjdXUHkybkd2OGJmNDN0bWhadHZ3UU9BNzdhSWZHSkpJR2RyV3VXbmROZy9LazZqWW1VQ3l3Q0N2RVR6OGF0THVxQUNQNFVvT3FHdG5MOFB4NjlXN1E5Mm5ETjZVRGo0cUl6Z0NyZ0Naci8yQXh2T041eWo3a01vTjVhZXc1d1Izdjhjb2xFZ21lZmZYYnFNY2NjYzI1NzNDL0pWQUxabFpXVnFUOTlXWkphVFUwTkRjbGNEUTFUNXNWbnJUMGY5VmNiVlhyM3haVkFkcmZULzRqcGdOT1hKWG5ZZUQycjdyc0NzRFg1WjkrbXZrcGtJL1ExdjNRMCt3Qy9vdlZJNEtmNGhSVWFhL0luOEJQY2VscFBjNXNLL044NjkrdUVYNlNodWtYYnovR25MN2Vzb0hFdmZnTGM4aHZWcjFoL0kvVmFJREZyMXF6cTZ1cHEyb1BydWh4OTlORTdZdFA0SUZRRHROZDdsYm84Yk4zUzladHRERnRlaEMwdld2OVlPN0JsSDRIZE9lcVIxTlhWTlQwTU1vNWtwUDVxczFRRDJFMFZWdXBBNHErL2pGMVp1dWtUWS9YRVgzaWErQXRQTnoyM3hjczNmczAyU3N5YVNmMjlkMUYvKzgxKzBhb094RFlVNTdJWTlWVWltNkJpVkpMS0pnTGo4SlBNMm9hMnA0QjgvQUlMS3hyYVBnSEMrS09wYXh2YWRnZUthYjNlNnBJMlhtUGQ5Vmp0NHZUVFR6L3d5aXV2NUpoamp0bm1lOTExMTExMjJyUnBuVFo5WmtvcUFicVhscGFtZE9YbHhDZEhidkUxN29Ubm14N2J0WitTbUhVR3B2TkUzRkYzUS8wcUNIZUQralVrUHZObnE0ZjJtdzJ4dFdEai9yRU5pSDkwS0hnYjNnSXh0TGMvOGNINzlrYThaWS9nOURzSHArODVKRDQ1RWx1emNLTXhiM0FQM2hTd1prM1RETC9WUWNhUmpOUmZiWnExdHNRWTA5MnJxOExKekFrNm5LMWl5OVpRZCtuWkd6MG40d0cvRkVYc2tYOVNmOTlkT0QxN2tYSC9vOUJjSUduOSs4WmlSRys3Q1FEM3dFT3BPL3RrYkYwdEdYYytnTm1sTy9YVC9rSGl6ZGZYdXk3eWh6OVI5OXVMTm5oZms5ZVpqTHNlSlBid2ZkaFk2OHJNZHRGQzR0UDl2c3pHNDVqT25WdGZtNVpHMmttLzJ1anZtcXk4cVA5eHg2aXZFdGtrSmJxU0t2b0RZNERYOGFlekFqemMwUDRhL3ZvVUdoNGIvUFd3alE1cTQzNHIybWpiWWF5MUw3M3h4aHNuYnVzSHg2cXFLcDU0NGdtdnFxcnE0M1lLTGRtc0FFWVZGeGV6MjI2N0JSM0xWdHRVZ3JqSjYwdjkvU2xOMWlBU3M4L0dsbjJBTys1eFRGcnJmTUZiK2hEZWt2dHcrbCtFeWRtVnhLeDFQc2lGY3NHckEyL1RvMDZtMjRHdzdCRzhSZi9BZER1NHFkM3BlNDcvV291bVFpZ2JwL0Jrdk9XUCtFbDJDbE9pdTJIcXJ6YkxDbUNVVjFNQlhRcUNqbVhyeE9ONFN6WmUxOUNXbHhIOXl4OUpUSDhMazVsSitKSXJONXJrZ3A5VU5qMU9UeWZ0dUpPSVR2MExpUm1mRURyMHg5ZzFxOXQrM2ZwNmJFbnhobTljNy9kajlZOCtCSFcxR3p5dDVSN0FUZEl6VWpiUnRkR0cyUlhXcXE4UzJRUWx1cEtzZWdHbE5FOFAvaDkrVWpzQmZ5b3krRWx0T3EybkZaKzhvd0xjRm83alBQZlJSeDh0Ly96enozdHVTd0ozOTkxM1UxNWUvdkNjT1hNV3QyTjR5ZVJyNEpCdnZ2bUdILzd3aDBISHNtMmNNS0h2ZjdySjArTHZqbStkaUNacThFcGZCY0QwT0JKS1g4V1d2WSszNUVIY0FTMjJJclZ4dk9KbkFjZFBVbVBsbUl6ZXpZZHJsMkxTT21Hai9nZkhwaEZnZ0xST3hLZnZDWW5tRDR1bTB4NlkvRU94YTJkQXJQbnpWTXQ3WWtMK2M3UHhEN3FwWU1tU0pVMFBnNHdqR2FtLzJqUmp6TmZBSVlueVZkQnJhTkRoYkJXelN6NVovLzJJNm9QMkJNY2g2N1VQcURucVFHeDFGVm4vL1lqRUp4OVErOHRqc1ZXVm1CNDlTZi9EelRnREJqVmRYL096ZzdFVjVSdDlqZXFEOTI1NkhMM2xXa3l2M2tRdS9pM3V5TkdFRHZnaDN1S0YxSjUvR3FaTE41ekMzbVM5L0M0QXNhY2ZwZjdlT3drZGVnU1JDeTl2Q05qL2o5TzdEOVRWTlkwMjE5OTdKNG4zMzhIZFl5TGhTUmV1VnltczlyVGpJRDE5VzkrdXdIaFZEZjIyY2RSWGlXeUNFbDFKUnE4QWgrSlBUZjZnb2UxMS9FUzM1ZHJiamMreFNtSXpac3lvR1R0MjdLWFhYSFBOb3c4KytDQzV1Ym1idm1nZHI3enlDbzg4OHNoeWErM0ZtejQ3WmMwRm1EZHYzcWJPU3hueHQwZHQ4RmhiZStaNkpTOUN3djh1eDJRTndmVHNoTGZrQWV6SzE3QzlUMms2ejY1K0crcFg0aFNlNk85bm13SE9vQ3ZCaVdCeWR5UCs3aDZRWGdqUjVoR1MrUHY3Z1hFSjdUdXp6WGpjZ1plRG13NXVjeUd3eE56Zk5aOFFXOXY2ZVFwYnNLQnA1NTkxMTlYdjlOUmZiWnJGempVWUVtczNZODFxaW5KR2pzWjA3b0k3ZmkvQ0YxOEJzUmpldC9Od0JyVk83SjNlZmRlNzFsdTZCS3lIVTlnYm5PYnlNQ2FTVG56Nm0wUnZta0w4bGVld1pXVVFpeEc1L1A4Z1BjTlBTdkduVlFNa1BwaE83UngvaVVSall1dDk0Lzk5cUQ2bzVVNDY0QzFlU096SmY3ZjV1NWlzMUMxdW1LaHNtSDFpUFBWVklwdWdSRmVDTmhhL1l2SHp3S3NOYmRQeGkwcU5vem5SbmJUalE5dStaczZjK1Zna0VuR3pzckl1b3ZYK2Q1c2ordTY3N3o1dXJmM2paNTk5bHRwelJqZHVIc0RjdVhPRGpxUGR0SlhNTmtudkJYVXRpclRZQkhiSkE2M1BpZVRqN25vN0pudDRxMEpScHRzQnVDTnZ3K1NOOFJ2cVY1S1ljd2ttMGdObjJIWCtPVmtEc2VVeld0ek1nbG0vSnFGZDlTYUpiLzdnWCtOazRPNzVjdE94ME1SM0FJaS92eTlFZWhBYTl6aUpvcE93dGFrOVNEZHpabE95djMwcWU2VTQ5VmNiNTJMbmVSamlhMHVDRG1XN01abVpwUC90Zmt4V05uYk5hdW91dndCdnhUSXlicmtUWi9pdVRlZGwzUHNJdUsxM2hxczU3bkRzbWxXazMvWVBDRWVJdi9nTW9mMFB4T1Qzd0JrMEJIdkdlZFRmUHhVOGo3U2pmNDQ3YWl6QWVsT2FiWGtadHJ6MTF0T1IzL2cxSkwzdnZpYjI5R1BndW9UUFBCK1RrOXR3elZycUgvZzd4T29KN1hjZzdoNFRJUzExWjZIRVZ6VVVKdlNzK2lxUlRWQ2lLenRhR0NqQTM5NEhZQ2h3RHY2VTVNWkU5eGJnUmxxdnMrMlFQdmpnZzMrN3J2dmtUVGZkOUhiUG5qMzMrc2xQZmtKT1R0dUZURHpQNDZPUFB1S05OOTZJWFhMSkpmdmNlT09ObTU0SG0vcG1BWHorK2VkQng5RnVXaGFaYWt2ODNmRk5qNzNsajJIcmxyVSsvdEdoelU5YUpMcnhqMzdVOURnMCtuNUk3NGxUZUFMZWtnZng1bDBEZ01rZEM4c2ZiN2g1UThGT3A0MnRVTHdvMVB2VGxhM2Jlci9NK1B2N05qK0pGcmQrbnNJKytLRHhPeldtQnhsSE1sTi90V0Zoa3phcnppWklyQW0wL01NMmlkNXdOZDQzRFY4cWVoNjFweDJIcmFrQmFCcFp6WGpnY2J6NTMxSjM5Vyt3eGN0eHgrK0ZNMmhJcS92VW5uRkNxK2ZwdDkrSHljM0ZybG1GcmE0aThkS3oxRDl3Tjk0M1h4R1pmQjIxWi80Q2IrSDhwdk5qVHoxSzdLbEhTVHZCTDdSbnV1MUM1cU12NGkzOER0TEMxRjEyRG5iVnlxYnpRNGY4R0Z0VFEremZEelRGSG4vcFdaekJ3ekM5ZWhOLzZWay95ZDNuQUNKWC9nRkNxZjNSTjFheUVBQVQ5OVJYaVd4Q2F2OXJsMVF6QUppRFgrMTRBSDVGNDhlQVlmaUZwUnB0dUNSc0IyU01xUjh6WnN5dmpERlgzMzc3N1QvZGE2Kzl3bVBIanVYb280OG1OemVYWjU5OWx0bXpaek45K25SV3JWcjFHWERIVlZkZDFhRS9OTGF3Q3ZobXhZb1ZnK2ZQbjgrQUFRT0NqbWVieFQ4NG9DbUpYTmU2Vll2dG1uZldQNmx1QTl0eXRHaTNObzRCbkQ2L3dsditKTFptdnIrZXRuT0xnYmpHOWJtaDlSTVZrMzhvb2Z4RFcwMnpOb1VuWVZvVW5QSVcvZzFDT1RpOWZ0bDJQQ2xrMmJKbExGeTRFUHoxdWR0MzM1TVVwLzZxYmJtVC9yeXE5TzZMdi9GcUtnWW5LbGJqNW5ZTk9xUXRaa3VLVzQyZ3R2VTQ5dFNqMU45L0YwU2p1Ti9iai9TcnJvTzBjS3Y3ckZkWUtoVENkTzRDQytmamZmczFzY2NlQWlEdGVMK2toaWtveEVray9PdGNGNmQ3QWQ3eXBmNDA1NmJnUEdyUCtBVk9uMzdyeDExWmlTMWJUZmlpSzBoOE9KMzQvMTdEVzdKb3ZUaThKUXVKM25ZVDd2Q1JPS1BINHhUMjJ1TDNLR2lKNnJWNC90VGxKYnRjOERmMVZTS2JvRVJYdHFkczRNZjR5YXdGNWdOeG9BSi9xNThhL0ZIYmE0SUtNRmtVRlJWOUNmeDgzTGh4ZWUrOTk5NUI3NzMzM3Q3MTlmVi9uelJwVXMzMTExOS9SandlWHhXUHgxLzk0b3N2ZHNZMU9TOEFsNzc0NG90Y2VPR0ZRY2ZTYmt6KzRVMlA3YXIvdHJubGo4a2FDdEZWMk5xRlRRV3FXaVhEMFJMaUgvNXcvZlpHb1R5Y3d1UHhGdCtIeVJ2clYxMXVmTTFhdjQ2SkNlK3l5Vmh0N2VLMkUyeHJJVkhUOU5TYi8xZWNBUmVTYWx1MHYvZmVlNDBQTlVLeUdkUmZ0YzNBQ3hZdWpTNmFRK1p1cVRmVElmMjJlN0NWRmRUODlJZVl2TTVrUHZWcTYySlVSWjlROTV2ekFVZzc5a1RDWjU3ZnV0QlR3eDdDV2E5L0NNWlFjOFQrMk5wYVRIb0VrOThEZ1BvN2JzYldWT1B1czMvVDJ0NzBhMjhCL0RXMnBuTVhJbi80RTdWbi9BTFRzN0RwMXJhMllRWktPQUkxcmZkMFRuejZJZEhycjJyVlpuSnljUVlQdzkxN0gwZ2tTTXo0bU1Uc0lyeEZDNGkvOGp5UjMvMGhKUlBkV0xGZlM4QmkxVmVKYkFZbHVySTlMUVk2QTIvVHZKM1BFQUxlMmllWnpaZ3hveHgvTCtDbnpqNzdiTTQrKzJ5QTN3Y2JWZUJlQnk1OStlV1hPMVNpNnc2L3NlbHgvSU1Qb2I2TlJEZG5PQ1puQkltNWs3ZnlWU3kyM0Y5N2FxdStiSldVMm9yWkRlMWYrYVBNRzFPM0hHL0ovZXUzSjZyV2EzZjZYOUJVRFRWVlBQOTgwM1R5bHpkMm5yU20vcW8xaS9jNk9KZldMLzRxSlJOZEFGdnFGNnN6bmJ1c2Q4d2RNNEcwNDA3Q0hiRWI3ajc3RTN2MkNSSnZ2azVreWg4eG5UcGg2K29na3U0bnY5WmlvMUdJUk1BNGZtVmt3SzR0ZzFBYTRWK2R1K0VZVnZzelhweUM1a1RVRnZ0ZnRKbThQT3phTmEzT0QzMy9BTHdqajhIc2tvL3AzUWVuLzJDY25vVlUvM0F2dkhsZmt2bmMvMGc3NWhjUWpmb0o3NXhaaEE1SXpTcis5UXZuQU9DcXJ4TFpMRXAwcGIwNHdGN0FGL2dqdHVDUGp2VEIzeXFvTWJsVmtpdGI2aTJnNHEyMzNzb3RMeThuTHk4djZIamFSZUtySzV1ZnhLdmFQTWQwL2g2RXNxRWgwYlYxeTBtMFhLUGJ3cnJWbkVQN3pjWmIvZ1Mydk1qZi9pZGVoVmY4REtFSnoyTnRITy96OC93VHZYcW9YMDNvKzU5aTY5cmVyY0pXRkJIYTV5TndJM2p6ZnQrd2paSDFEem9SM09GL3duVGJSTEtjcEtxcXFuanFxYWZBMzZiczZZRERrUlJXSGFsNEs2c3VyeUsyL0p0Y3I3NFdKNXl4Nll1U1RPTHpXUUN0UmxOYkNwOTFBVmhMYk5xOTFFLzdoMy9Oekk5eFIrd0cxdm9KNzlveXZLV0x3Zk13dWY1ZTMwNmYvazMzU1B2NUtYaXpaaEo3L0dIQ0ovK3FhYlMza2EydXd1elNIZE90ZWJaSjRtTi8xb1hUcXcvZW9nV3R6cTgrWXNOOWo2MnVvdnF3NzYvL2U3NzNOaGtQUHJIQjY1S1JqVVdKTHBnTlVGMXZhdFZYaVd5RzFKcGZKc25zYWVBOS9DSlNqWDRLN0E1OEVraEUwbEhVQVE5SG8xSHV1Kysrb0dOcE43YjBwYWFmdHFZdEF3M3JaNXVIUjQxeEliMW44MCtrZS9PNUxkdlRlMklydjhUNzdtYkE0TzU2RzRSeXNNdWY5SSt0ZUJKYnU4Z3ZSQlZxK09MQUNaT1ljUUtKT1pjMjNMQ2hGbHlpRm0vaFZHenRJaEpmWEloWC9BeE9uOVA5WTVFZW1PemhKT1pjUkdMdVpQK2VLZWE1NTU2anJxNE8vR0o0TlpzNFhXU0QrcC8yWUIyR2gvRVMxSDMxVWREaGJKWDRHLzhCd0IwNnZNM2pkczFxNnY3djEwMUpidmlzQ3drZGVDaUpoaTErbklKQzZxNjRnTHFMei9LZkR4NkNYVmxLL2QyM05kMGo3ZkNmNEsxWVJ2eVY1MGw4L01GNnJ4SGE5d2RrUHZJOEdFUEdIZmNSUHVWTVlvOU1hNG92ZE9DaFpOelIvTGNnN1lpZk52MkVEanpZMzc0bzFtSXY4bGc5SmoxQzZKRERXNXpYOWhlR3lTeTY4QXRJeE1EWVYzdE91a2Q5bGNobVVLSXJXeXNEZndTMzBhL3c5NTljUy9Nbjg4UzZGNGxzcFhzQjdybm5IcXkxUWNmU0xrTDd6VzcrMmVjRFF2dDk1bGRZOW1KdGJ2a0RRS1E3b1QxZmJmNFowMXpEclZYN25xOUMvU3J3b2pnRlA4VjAyUWVuMzdrNEF5L0RtM2NOM3BJSEFYQUdYSUlKZHdid0MxWjVkZjUxZ0szNnV1SE9CdE41YnhKZm5JOWQvUTRtLzNCL2VqS0FjWEJIM0F5Ukh0aVNGMGg4ZGlyRXk3ZkR1N1Y5V0d1NTlkWmJHNS9lRVdRczBrRlk3MTZBdXJrZitHdllVMGo4cmRmeHZ2UXIzTHNUOWw3bllJellNNDlSKzZ1ZmsvaHdPaGlIOEVXWGszYmNpUUFrcHI4RmdETjRHRTZ2UG41UnFYNERDUjE0R0xXWG5JVzNmR25UcmVyL2RUL2VGLzdTQ1dlZ1g3SFpybXhqVzZab0hZblBaaEM5ODgvWTZpcmNrYU94c1RpeHh4NGk5dHlUMk5wYUFNSm5ubys3OTc0UVQ1Q1kvalpFNndqOTRHRC9IcEVJN3RnOXNKV1ZKTjU5RXhJSjNBbDdFenI2aFBWZkw1bFpTKzNzdHdCSUpEejFWU0tiU1ZPWFpXdWtBYXZ4azkwSVVOL3dmRkNRUVVtSFZnUzhQVy9ldlAwZWZmUlJUamdoeFQ2a3RCQ2E4T3g2SDRBVDM5eUlMV25lZHNoa2JIdDFhZE4xWDV6Q0UzQUdYQUtBVTNnaWlabS93RlorNFQvdmV3NU80UzlJbFBxN2VpVSsrWWwvWGQ3dS9uOHorMlB5eHVEMFBBR1RPNHI0akdOeGVwMk1NL0F5V24xSEd1bE9hTXcvU2N5NURLZi9SYzBqeENuZ3RkZGVhOXcvZHlaK0xRR1JiWkovemgxRnBWTXZmanV4dG5TL3V1K0tTQjgwTnVpUU5sdGlscitlM3hrMEZHZEk2eEZkdTJvVnNZY2Z3RlpXWVBJNkVmbmR0YmpqR3FxNDE5ZVQrT1I5QU53SmUrR08zWU1JZmpYazJsOGVqYTBveDNUdFJ1U1NLNm03OW5mRVgzd0dBSk9iaHpOa0dORS9YMC84RmIvL00xblovajNqTVdyUFBxV3BjbkpvdjRPSVhINDFpUzgvcDI3eUpjVC8rd3JlZ205SnYrb0dhczQ2c1drRTF4azRoTWo2VFJjQ0FBQWdBRWxFUVZSdnArRHV0US94TjE3RGhOSkl2K2wyNG0vOWw5akQ5eEY3N2tsaXp6MEp4aUh6Mzg5aGRzbmZubTlwdTZsZk9xOXgvOXlaQmVmZW9iNUtaRE81bXo1RlpEMGVjQnIrWHJoUG9PbCtzbVBNQjA2YlBYczJreVpOd25WVHAvdnlsajhDb1N5Y1hxZUFrdzV1ZXVzVDR1WFk4aG5nWkdBeWV1RU11UXFUM3JQNStzWDNnRTNnOUR1bjlYV0phcnlsL2xZZDZ4MERUSmZ2ZzJuK1B0TzQ2ZGpLejNHSDNZRFQ4MWkvTGFNUWF1WmpRbG1ZM05HNC9jNzMxd1diRUU2UG96QlpnLzF0aExvZmdkbmxZQm9uYkhqRlQyRWkrVGdGUC9PUEYvd01rNUU2VlV4anNSakhIMzg4eGNYRjRPL2xQUy9na0tTRCtNMFJlODRIYzFwaXpRclNoMC9FT0treGVTNjAxejVnTFdsSC9BeW5Sd0VBM3JJbE9MMzZFdnJSVVRqRFJrQ3NudlJyLzR3em9NWDMycTZMdTljKzJDV0xDWi95cTZaS3pDWVN3Umt5REcvUkFqTCtlRHZPc0pHNFEwZVFtRE1iWXlCODdpVis1ZVcxWlhoZnpNTHAzb08wVXlmaDlPMFBqb3ZUcXplSkwyWVJ1ZWkzaEg5NUpvUkNPQVU5Y1hyMXdTNWJRdVRLMytQMDdZOWQ4QzN1bVBHRXo3bUU4T25uK0NQS1FHemF2Wmh3bUxRVGZvblRmeUJwUngyRE8zWVBUR1ltSmplUHRDTit0c1BmNDYxaHZRU1YvNTJHVjF1SmgzZk9MUzkrcEw1S1pET2xXRzFNQ2NoNDRCSGdYUHdLdUFCNVFPck1VWlNPNGtYZzhNbVRKM1BkZGRjRkhVc1NzTTJGck5yWUQzZDlIaVNpNEtaZWtaejJkdHR0dDNIeHhSZURYMXRnbjRERGtRNm05TzZMWHdRT3p4ejdRN0ltL0Nqb2NJSmxiZXR0aUxib1dxL3RwUnliYzg5RXdqOG5SYjVvMkpDYXo5K2grdjFud1BKZS9qbC9WVjhsc2dWUysxKy83Q2pkZ1lIQTMybitja1JKcmdUaEFxRDY1cHR2NXNNUFB3dzZsaVJnL0FSM3M1SmNBRWRKTHZENTU1OXp4UlZYQU5RQ2t3SU9Sem9nejQxZkFGVFhmUFlHc1pLRlFZY1RySzFOY21IRDlRbzI1NTZ1bS9KSmJuek5DcW8vZWdHZ05wRXc2cXRFdGxCcTl3Q3l2Ymo0bzdlTmYwbGVBcTdBVDNaVHE3cUdkRFFMZ0l2cjYrczUrdWlqV2JwMDZTWXZFR21wdExTVW80NDZpbWcwQ25BdE1DZmdrS1FENm5IbTN4WVlqNHZ4RWxTODlpQ0pxclZCaHlRcHhxdXRwUHpWZXlFUng0TnJDODcvaS9vcWtTMmtxY3ZTbG1MOFVkeURhWjZxTEpKTTdnSE9IREJnQUcrODhRWjkrL1lOT2g1SkFjWEZ4UngwMEVITW1UTUgvUG9DeHdVY2tuUndKWGRmZEkvQm5PbmtkS1hURWVmaTVuUUpPaVJKQVY1TkJXdGZuRXFpckJnd1QrU2YvUmYxVlNKYlFTTzYwcFlyOGJjS1dobDBJQ0liY0I3dzdQejU4NWt3WVFKdnZQRkcwUEZJa3Z2d3d3OFpQMzU4WTVMN1ArRGtnRU9TblVDK3FUM1BHSjcxS2xkVDl2UmZxRi8yVGRBaFNaS0xsU3lrN09sYlNaUVZZN0gvSzYrUHE2OFMyVW9hMFJXQTBjQnZnSk9DRGtSa0M0U0ErNEdUalRHY2R0cHBYSDMxMVJyZGxWWldyRmpCOWRkZnoxMTMzZFc0Qi9NendQRkFMTmpJWkdkaHArd2ZLaTNZL1g1ai9TOVhJa1AzSUd2Y0lScmRsVmE4Nm5LcWkvNUwzWnpwQUZqc00vbW05bmd6NlI3MVZTSmJTWW11Z0w5ZGtBSDZBRXNDamtWa1MwMEMvZ1RrT283RDRZY2Z6dEZISDgyWU1XTW9MQ3drTHkrUFVFaGJodThNNHZFNEZSVVZyRml4Z3FLaUlwNTc3am1lZWVZWkVva0VRRFZ3RGZEbllLT1VuVlhKMUlzbUdXUCtCT1NDSWR4M0JKSCtvd2wxSzhUSnlzT0UwekZPNm15YkpsdlBlaDYydmhhdnBwTDQ2cVhVTC95QzZJTFpqWHVzVnh0cnI5bmxuTnZVVjRsc0l5VzZBbkFSc0Nmd2k2QURFZGxLK2NBTndNK0JySUJqa2VSU0N6d04vQlpROVRJSlZQSFVzL01kRTdrQmpQb3FhYzFTYXcxUGg5ekViN3VlZVlmNktwRjJvRVIzNTlRSHY2cnliNE1PUktTZDVlQlB3ZDhmR0FYc2dyL25zNFowZHc0Si9LM1BWZ096Z1hlQmFVQlprRUdKckd2bGZhZm5lUEhjazR6SC9zYllVZGF5Qzhhb3I5cHAySVRCbEZ0ci9iN0sySGRydmRpMHZ1ZE9WVjhsSXJLTmJNUFBxS0FERVJFUkVSRVJhVzlhRExKeldnQmtBN2NFSFlpSWlJaUlpSWpJMWdnQkp3WWRoSWlJaUlpSWlFaDdjSUY1K0pXVkR3azRGaEVSRVJFUkVaRjJjUWxRQ2hRRUhZaUlpSWlJaUlqSTFscDMvYlVUU0JRaUlpSWlJaUlpN1NBTmYydU5RNE1PUkVSRVJFUkVSS1E5bkltL2ZkQ3FvQU1SRVJFUkVSRVJhUzgzQUoyQ0RrSkVSRVJFUkVSa2F4bGdhTkJCaUlpSWlJaUlpTFNYczRBNHNHZlFnWWlJaUlpSWlBUkpsWGc3QmdjNEduOVUxd1FjaTRpSWlJaUlpRWk3T1Nqb0FFUkVSRVJFUkVTMmhRRjZCaDJFaUlpSWlJaUlTSHU1RUg5ZDd2NEJ4eUVpSWlJaUlwSTB0RVkzZFlXQXcvRkhkY3NEamtWRVJFUkVSRVNrM2V3YmRBQWlJaUlpSWlJaTI2cFQwQUdJaUlpSWlJaUl0SmVlUUJRNE51aEFSRVJFUkVSRVJOckRJNEFGWGc0NkVCRVJFUkVSRVpIMnNsL1FBWWlJaUlpSWlDUXJFM1FBSWlJZFdINWhZZUhsZVhsNWg2ZWxwZlZ6SENjVWo4ZFgxZGJXRmkxZnZ2eU1tcHFhNVVFRWxabVpPYlpIang1WFpXVmxUUXlGUWwwVGljVGFxcXFxdDVjdVhYcDFmWDM5bDBIRUpDSkpMU243TXNCMDZkTGxtTTZkTzUrYWxaVTF3WFhkenZGNGZHVjVlZmxMaXhjdnZnb29DU2d1RVVrQ1NuUlR4M0hBQ21BNi90UmxFVWxpa1VoazhKQWhROTVKUzB2cjBkYnhlZlBtamFtdXJ2NE1JQ3NyYTdlOHZMeWpjM056ajVnN2QrNjQ3UjFiUVVIQmRRVUZCWlBYYlU4a0VwVmZmZlhWbnZYMTlWOXQ3eGhFSkRVa2MxL1dwVXVYWS92MTYvZDRXOGVpMGVqOE9YUG1qQVBXYnU4NFJDUTVoWUlPUURaTE92QVlmb0k3QVpnUmJEZ2lzaW1GaFlWL2J2aGdhRXRMUzI5WnUzYnRpNGxFb2o0akkyTkV0MjdkVG0xNWJrRkJ3YzI1dWJtSDdLallQTStyS2lrcHViRzh2UHcvZ01uUHo3KzBVNmRPUjdpdW05TzllL2Z6bHl4WmN0Nk9pa1ZFa2xzeTkyWFdXamNlajY4cExTMjl2YnE2K2cxcnJkdWpSNC9mNWVibS9qQVNpUXpvM3IzNzJTVWxKWC9jVWZHSVNISlJvcHNhb3NBWndJVW95UlZKQ2JtNXVRY0FWRmRYZjdCMDZkTExHOXRyYTJzL1hMTm16ZjBFMlArV2xKVGNSSXVaSVZWVlZWK01IVHQySlVCYVdscnZvT0lTa2VTVHpIMVpmWDM5bk5telo0K2d4UlRsWmN1V2ZadWJtN3NFSUNzcmEwSlFzWWxJOEpUb3BnWUwzTmZ3SXlLcHdRQ2twNmZ2Rmc2SGg5WFgxODlkNTNnY1lPellzYTJXSWpRK256bHpac3VsSldrRkJRV1hkK25TNWRSd09Od25IbytYcmxtejV2Rmx5NVpkRFZTM3ZLNmlvdUkvSzFhc3VLSm56NTUvenNySzJzdnp2R2hGUmNXTEN4Y3V2QXhZMVhDL1ZxK1prWkVSYVh3Y2k4VysyK2JmWEVRNmtxVHR5NnFycXo5Zk45amEydHF5eHNmVzJzUzIvdklpa3JxY29BT1FUUW9ISFlDSWJMbUtpb3JYQUZ6WHpSaytmSGhSWVdIaExabVptVDIzNGxiT3dJRURueWtvS0xndUVva01Nc2FFMDlMU2VuWHYzdjNTd1lNSFA4YzYvWGdrRXVrM2FOQ2d0M055Y2c1MEhDY3JGQXAxNmRLbHl5bkRoZzE3bFJaZmJxYW5wL2ZMek13YzI2bFRwNS8yN2R2M0tZQkVJbEZSV2xwNjV6YjgyaUxTd1NSN1g3YXUzTnpjL1JzZjE5VFV2TDhWY1lwSUI2RkVOL2s5QXl3R05KMVFKSVdzV0xIaTRsZ3N0Z3pBZGQzMDd0MjdYelowNk5ENWhZV0Z0d0FaamVjMUZISjV2K1h6ZWZQbWpXbDgzcTFidHpQejh2SU9CeWdwS2JuaG0yKysrZDZxVmF2K0RwQ1RrM05ncDA2ZGptajV1cEZJWkdoMWRmV01yNy8rK29CdnYvMzIwTnJhMnM4QU1qTXp4M1hwMHVYb3h2TjY5dXg1eTdCaHcyWU1HRERnNmN6TXpEMHJLaXJlbUR0MzdvUm9OUHJ0ZG5wTFJDUUZKWHRmdG83MHdzTENHd0hpOGZpYWtwS1NCOXZsVFJDUmxLUkVON25sQU44SHVnUExBbzVGUkxaQWJXM3Q0czgvLzN6OG1qVnIvZzE0QU1hWVNQZnUzUzhiTm16WW0vaEY1cWl1cnY0c2tVaFVObDVYWFYzOVdXTUZVNEJ1M2JxZDFuQy96OWV1WGZ1RTUzazFaV1ZsRHpjZXo4M05QYlRsNnlZU2liWGZmdnZ0VVZWVlZXOVZWRlQ4WjlHaVJXYzBIc3ZPemo1d1EvSG01dWIrb0ZldlhyY0NuYmI1bHhlUkRpT0Yrakozd0lBQkQyZGtaT3dHc0dUSmtndFF4V1dSblpvUzNlUldDZVFCUDZmaGo0dUlwSlRpaFFzWG5qaG56cHhocTFhdCtpY05hMk16TXpQMzNHV1hYYzdhbkJ1a3A2ZnZDcENSa2JIYjBLRkRpNFlPSFZvMGVQRGdkeHVQaDBLaHdwYm5WMWRYendTcUdwL1gxTlRNYm5GdTAvWWc4K2ZQUDJibXpKbk9WMTk5MWFla3BPUUdnTHk4dk1QNzl1MTd4OWI5cWlMU2dTVnRYOWJBNmR1Mzd3T2RPblU2R21ERmloWFhsNVdWL1hzTGYwY1I2V0NVNkNZL2l6OTlXVVJTVkRRYS9XYng0c1duTGxxMDZMVEd0cHljblAwMjUxcGpUTnJHamp1T3MrNDYvdmc2enpNYkgxaHI2OVk1Wm10cmE1Y3NXN1pzY2sxTnphY0FuVHQzL3NubXhDVWlPNThrN2N0TTM3NTkvOUcxYTllVEFZcUxpLys0WXNXS3F6WW5KaEhwMkZSMU9Ya1ovTFV2ZFdnMFZ5VGw1T1RrVEt5c3JHeFZDR1gxNnRYUDlPM2I5OEdHcHkzL1hiZXNWaG9HNmh1ZjFOZlhMNDVFSW9OcWFtcUs1czZkTzNaVHI1dVJrVEVTdjIrUEErVGw1ZjJ3OFZodGJlMmNob2RwUUt6bGRZN2paQUpZYTlYZmlFaVRKTy9MNk5PbnoxMWR1M1k5SFdENTh1VlRpb3VMZjcvWnY1eUlkR2h1MEFISUJoMEtmQWtjQTl3VmNDd2lzb1ZHamh5NUlETXpjN2puZWNaMTNheHdPRHlpYjkrK2Y0cEVJa01BVnE5ZS9ZL3E2dW9QQWZMeThvNXMrRkNINTNsMXJ1dG1OUmFGQ29mRC9iS3pzL2RPUzBzckNJVkMzYXkxVmFGUUtEOG5KMmVmcmwyN25scFJVZkU2UUVGQndSUUExM1Z6MDlQVGgwYWowV1c1dWJrVGUvZnVmYnZydXRtQXQyalJvdk1TaWNTcUVTTkdmRzZNc1o3bmhkTFQwd2NYRkJUOElUYzM5eUR3SzZ5V2xaVTlzdVBmTVJGSlJzbmNsL1hwMCtmMmJ0MjZuUWRRVmxiMnI3S3lzZ2ZDNFhDUHhoL1hkVFBqOFhqWityK1ZpT3dNektaUGtZQThBaHdGbkFuOEsrQllSR1FMcmJ1blpFczFOVFV6NTg2ZHV3OVFDMzQxMGo1OSt0elQ4cHdXZTA5MjNYWFhYVDhKaDhQOTE3MVBOQnI5YnM2Y09ZTmF2bDQ4SGw4ZENvVzZybnR1U1VuSkRjdVdMWnU4c2RqaThmanFlZlBtZlM4YWpjN2J2TjlTUkRxNlZPekxHbFZVVlB6bjIyKy9QWFJqNTRoSXg2VVIzZVQxRkhBOXNONW02Q0tTRXVMR21FelhkYk1keHdsN25sZGRXMXY3UldscDZSMkxGaTJhUk1NSFE0Q2FtcHBab1ZBb0p4S0pERFhHaEtQUjZOeVZLMWMyenVTb0xTMHRmU1FVQ21XSHcrRUN4M0V5UGMrcnFxbXArV1RseXBXMzF0Yld6b2JtVVpDcXFxcDNpNHVMcjh2SXlCalZNSnJ5ZFhGeDhaVGk0dUtiR2wvUGNaeElLQlRxNnJwdUxtRHI2K3NYbFpXVlBiSjA2ZElUNitycUZ1eTR0MGhFVWtEUzltV041MjVJTkJyOWJzMmFOUTl2N0J3UjZiZzBvaXNpMGdFMGpteG9CRU5FVXBuNk1oRnBMNnE2bkp3bUFybm9pd2dSRVJFUkVaRXRwa1EzT2IySXY4bjU4S0FERVJFUkVSRVJTVFZLZEpOUEdqQVhXSTFmZFZsRVJFUkVSRVJFUkVSRVJFUkVSRVJFUkVSRVJLUUQwUFpDeWFjUUNBRjFRUWNpSWlJaUlpSWkwaDZtQWhhNEtPaEFSRVJFUkVSRVVwR0tVU1VmRDZnQlBnbzZFQkVSRVJFUkVSRVJFUkVSRVJFUkVSRVJFUkVSRWVtb0REQWF5QXM2RUJFUkVSRVJFWkgya0lsZmlLb3E2RUJFUkVSRVJFUlNWU2pvQUdROXk0RHFvSU1RRVJFUkVSRVJFUkVSRVJFUkVSRVJFUkVSRVJHUmppNGJHQjUwRUNJaUlpSWlJaUx0SVlKZmpLbzI2RUJFUkVSRVJFUlNsWXBSSlpjRWZpR3FCVUVISWlJaUlpSWlJaUlpSWlJaUlpSWlJaUlpSWlJaTByN2NvQU9ROVJoZ0dOQVpXQk53TENJaUlpSWlJaUxiN0h6OGdsVC9DRG9RRVJFUkVSR1JWT1FFSFlDczV5T2dCQ2dOT2hBUkVSRVJFUkVSRVJFUkVSRVJFUkVSRVJFUkVaSDJvMkpVeVNrTW5BelVBeXNEamtWRVJFUkVSRVJrbTEyTlg1RHFqcUFERVJFUkVSRVJFV2tQUTREWGdhT0REa1JFUkVSRVJFUkVSRVJFUkVSRVJFUkVSRVJFUkVRNnVnemdadURXb0FNUkVSRVJFUkVSYVEvOThRdFNsUVFkaUlpSWlJaUlpRWg3Q0FQL0JnWUVIWWlJaUlpSWlJaUlpSWlJaUlpSWlJaUlpSWlJaUloMGRBWi8rdkpLSUMvZ1dFUkVSRVJFUkZLQ0UzUUFzbEVXS0FPNkFkTUNqa1ZFUkVSRVJFU2tYV1RqVjJBMlFRY2lJaUlpSWlJaUlpSWlJaUlpSWlJYmNWalFBWWlJaUlpSWlJaTBsemZ4MSt4ZUVYUWdJaUlpSWlJaUl1MWhKRkFCSEJwMElDSWlJaUlpSWlMdHdRQ2hvSU1RRVJFUkVSRVJFUkVSRVJFUkVaR042QTE4Q3p3ZmRDQWlJaUlpSWlJaTdhRUF2eWhWWmRDQmlJaUlpSWlJaUxTWGc0SE1vSU1RRVJFUkVSRVJFUkVSRVJFUkVaR042QVRNQnR5Z0F4RVJFUkVSRVJGcEQyL2hyOWN0Q2pnT0VSRVJFUkVSa1hhUkRmeTM0YjhpSWlJaUlpSWlJaUlpSWlJaUlwS3NNb0hQZ0xTZ0F4RVJFUkVSRVJGcEQ2L2lyOWY5SXVoQVJFUkVSRVJFUk5wREJ2QUtXcThySWlJaUlpSWlJaUlpSWlJaTBuRm8vOVdPS1FKOEF4amd3NEJqRVJFUkVSRVJFZGxtKytPdjF5ME9PQTRSRVJFUkVSR1Jkbk1pZmlWbUVSRVJFUkdSbllvSk9nRFpJVUxBYUdCRzBJRjBWQXRQK2wxQktPd2VZVEg3Z2gxdklkOVlPbUdNL28wRnpWcHJNZVVHdTlKaVpqcnd0cE53WHVvNWJjcmlvRU1URVJFUmtlMURIOEk3dmpSZ0pqQU0yQWY0S05od09wWmxwMTgxMU1PNUZqZ2FjSUtPUnphYlp5MHZtWVJ6VmU5cFUyWUhIWXdJd04xRmRyQ05zYi9qOEQxakdPTjU1QnREVjdRL2VudUpZMWx0RFN1QldjQjBITjQ1ZTZ6NU11akFSRVNrL1NuUjdmZ2M0R0hnU0tBUUtBODJuSTdoMDNGbnBYVWYxZjBxWTh4a0M2NEpoMGpmYlFpUmtRT0pET3lOMnprSGs1bWhBZDBrWUszRjF0U1JLSytpL3JzbDFIMzVIWFd6dnNaRzZ3RThpLzFyWmFWNzVjZ25wdFFISGF2c2ZLWk1zVTZQSS9nSmxvc05mRC9vZUhaRzF2S3hDMzlkTnA3SHBoampCUjJQaUlpMEQzMEszemtZb0Jld0pPaEFPb0lGcDA3cEZES0pwekRtQjZTRnlQN0JIdVQrZUQrY3pQU2dRNVBONU5YVlUvbkt1MVM5L21Gand2dXhXK3NjM3ZPUkthdUNqazEySGxNL3NXTWNoenV4N0IxMExBTEFaOGJsdkxQR21QZUREa1JFUkxhZEV0MmQwMHo4aXN3L0NqcVFWTFAyRjcvdFhCa0ovd2ZEaEZDUGJuUTk5M2pTQ3ZPRERrdTJVbnhsR2F2dmVwVFk0bUtBTDlOaXpnRTlIcHBTR25SYzBzRlphLzcrS2VkWncxK01YME5Ca29VbGdlR3FzOFp4a3pIR0JoMk9pSWhzUFNXNk81OGNvQUovKzZFSUVBczJuTlF4NTlncDRaenN4RXZHbUlQQ0EzdlQ3YkpUY0NMaG9NT1NiV1RyWTZ5NjQ5OUV2NXdQOEhIZGlySjlCNzl5UnpUb3VLUmpldnh4NjViMTV5NE1ad1VkaTJ5RTViRVZWWncwNVFBVER6b1VFUkhaT2lxZXMvT3BCQVlDZzFDU3UwVnljN3pyakRFSHBmWHF6aTVLY2pzTUUwNmoyNFVuRWg3VUIyQ1BqQjZkcHdZZGszUk14ejV1M1RVRHVGZEpiZ293SE44amg4Y2Z0OVlOT2hRUkVkazZTblIzVHZNYmZocDlEZncrb0ZoU3dxSmYvdC8zZ0Y4NzJSbDB2ZkFYR0NXNUhZcEpDOUgxM09OeDhyS3hobE9YbkRwRjAvcWwzUjNZajZzTm5CcDBITEo1RFB5MDdGUCtHblFjSWlLeWRaVG95dTdBWU9DcW9BTkpWbmIvS1NISE5mY0FKdS80d3doMTdSUjBTTElkdUhuWmRQN2xVUURHR3UvT09jY2VxMjh6cE4zYy9Zazl5amhjSFhRY3NvVU01MCtkWVU4Tk9nd1JFZGx5U25UbE0vd3RMVWExYUZOeGxCYVc5RXVjQkl5SURPMUgxc1RSUVljajIxSEc2Q0ZrakIyT01mVEx6UjUyY2REeFNNY3c5VDJiYnd6M0JSMkhiQjNIOHRkL2ZHaDdCUjJIaUloc0dTVzZBakFkbU5QaStWZkFDeWpoNWMzOXA0UXc1aHFBM0dOK0dIUTRtOFZMV0ZaOXNaWlZYNndOT2hRQVZueThpdHJWcVZQYktmY25QL0RMOUJsejBhZmp6a29MT2g1SmZVNlkyNEN1UWNjaFd5M1BwbkZ2MEVHSWlNaVcyZWtUR1ZsUFYveENWUU9BTUxCVFY1d2NNTkE3ekZqNlJZYjFKeklnTmI3UWo1YlY4OXd4YndQd3E3bEhBZkRRaEpmWE8yL3YvOXVOdHkrZnVjSDduRHI3Q0diZDh6WHpYMXEyM3JHRDd0eVQvNXp4d1FhdlRlOFM1cWduOTJQZTQ0dVlmczFuOUJqZmpjTWVuSWpqK29YZTd4djJYSnZYTmNZYnBMVENmRExHanFCMnhwYzk4M2ZyZmpJenVEL29tQ1IxM1QzVDdvM0h6NE9PUTdhTnRSeHkxeWYyc0hNbm1GZUNqa1ZFUkRhUEVsMVoxMnBnS1A0MlJEVU5iWG5BTU9Dam9JSUtpbU9aQkpCOTRKNkJ4dkh0ODBzMm1KUnVUbkpZWHhramxPNlNQNllMcFVWcmlOY2x5TzJielpCaityTDhnNVZVTGF0aHdPR0ZoREpDTEhobEdiR2FPRzdZb1habGxQSUZWZXZkTHhGTlVMVzhwbzFYYWo0TzBPL2dBb3FtenFQNGsxVjhldXVYN1BHYmthMUdkL1A2WndPMCtScEJ5ajV3VDJwbmZJbmptTk5CaWE1c1BaUGdqOXJJcjJOdzRRYXdyNEwyMXhVUlNRVktkS1V0WDYvei9DMzhvbFVuQWYvYTRkRUVaUDRKditzT0hPWmtaNUsrKzlCQVkzRWpMcEZPTFdvaldZaVcxd093NUswUzN2ck5qT1pEdHZrejJFTVRYdWI3TjR3QklLc2dnOE1lbU1pVGgvMlA4Z1ZWNUkvdVRLZisyVHh4NlA5SXl3eXgvNS9HWVZ6RDBuZEs4QkwrUGI3Mys5RjBIOXVGQVljWHN2YTdLcDQvN20weWQwa25yMTgycDg0NkFvQTUwNzdqa3o5L3laQ2orekR4Nm9ZMXpBMGY3Q09kd3V4NzQxaitlLzVIWkhYUEFHRFdQZDhBa0ptZnpqR3ZIQWpBL1NPZnh5WXMwYlgxUlBMQ2dlL3dIUjdjRnljdkI2KzhjdTlscDAzdVhmakE5VXVDalVoUzBkOC90ZnNBK3dZZGg3UVR3KzUzZjh5UHo5NkRGNElPUlVSRU5rMkpybXlPZndHN0FVOEhIY2lPRk01d0Q3SGdwSThhakhHQ1hjN2UvNUNlaExOREdHUG9PWEVYeWhkVThlUmgveU9ySUFNdjdsRmYyZmFXeVBXVk1ieDZyODFqWmQ5VThQWVZNNmxiRTJYb3NYMzUrT1k1SktJZU5TdnJ5TzdoSjZVTFgxL0IyMWZNWk42VGk2aGJIU1ZSNzdIdmpXTUlaYmc4ZWRqL0FKcEdhQmUvV1VMSnpEY0JtaEpZZ0o1N2RlT0V0dzRoTFR2RUI5ZDl6cGNQK3p0YkRmbFpuNlp6UXVrdXNlbzREKy8xQ3VHY05FNysrRWVCSnJ2R01XUk9IRTNWSzlNZHozRi9BZHdVWERTU3FpeGNvTUhjRHNad0VTalJGUkZKQlVwMFpYUGNnajk5czdiaGVUcXdFcmdIK0RYUUlhZHhlZGI4eUJoSUh4M3NhQzVBK2NJcS9uUFdoMFR5d3Z6c2hRTlkvV1U1QU4xR2RxTHZRUVdjTnVmSXB2V3Z0YXVpL0h1ZlY0SG1hYzF2WHZZcDVRdXFXcTJOemN4UEp4Unh5ZW1WeWZoTFIvRHU3NHBZK2s0SkdWMGpqTDlzQkFEOURpcGd3bVVqK1BTdlgyRVRscEcvSEVpUENkMzhtTmFaYmx5M0prcmRtdVpweVYvOWV3RWZYUDg1QUk1ck9IWDJFWXc4WlFBbE0xYVQwVFhDbVBPYTM5ZHhGdzluM21NTFNjUThkaG5WT2ZBUlhZRDBrUU9wZW1VNjF0cURVS0lMd082Nzc3Njd0WGFJNjdwWm51Zk5pOFZpOCtmTW1WTWNkRnpKYU9wbnR0QWtPS1pqOW80N0wrTnd3TjgvdFFNbmpUZmZCUjJMaUloc25CSmQyVnhyV2p6K0U1Q05YN0NxUTM2TXMweHhsaHJ2VUJ5SDlKRURndzZIdkg3WmpEaXhQM09teldmNjVNK0lkUEtMQVhjZjI0WFo5MzdEbkgvTzU3QUhKOUpwWU00RzcrR2tPZVQweXFSeWFRMWV6Q09TRjZad24zeXFpMnY1L1A1djZUUW9oMDZEL092WHpLdGc0SS9oNlNQZW9PemJ5cVo3elBubmQ4ejU1M2VNUG1zd0FKbmQwem5oN1VNbys2WUNOK3p5MGluVHFTbXBBOEJhc0ExVG9CdkhsQmUrdHB4b2VZeFlkWnluajN4enZSaU5ZOWovNW5IYi9INjFoL0NBWHVBNm1JUzMxK1BISHVzZTk4UVRpYUJqQ3NLNGNlTU91UHp5eXpudXVPTjIvL1d2ZjMxTmRYVjFYaXdXSXhxTnNtVEpFdnZDQ3k5TSt2R1BmL3pnK1BIam1URmpSdHRUQzNaQ1RvS2ZZSk5yWndOaklPSkNSaHBraENBckRObGhLS3VGaGUxUXBOMHgwQ2NQNmhPd3ZITFQ1NjlyUUdmb25BRkZLOEJyOFplbE1CZXkwcUMwR3RiV2JYdWMyOFRpWURnZG1CeHdKQ0lpc2dsS2RHVnJYQWo4Ry9peVJkcy84SXRZWFF4c3VKUnZpbGgyU25RUXBPV0Z1bmZGeVVnUE9od0F4bDA0bkFXdkxHZnhXOFdZaHRIYnZnY1c4TzdrSW1wVzF2SEdKWjl5MUJQN2JmRDZuRjZaSFBQS2dVMXJkQUcrZTNIcEJndEJUYmhzQkRtOXMvQVNsdklGVlRpdUlic3drNHJGMWVUMnpXNDZ6M3FXcDQ5NGM3MGtlOFNKL1JseFl2OVdvOGgxcStzM1dzUXFtVGlSTUdtOWV4QmJ1RHg3WXRiSTNlQ0p6NEtPYVVjYU5XcFVmaWdVZXFoWHIxNEhEeG8wQ0lCYmJybWwxVG1KUk1JNGpuTlBaV1hsMWRiYThKZ3hZODR0S2lwNktvaDRrNDdIcVVITlREQUdqaGdDSWNmL1NYTWdIUEwvMjVhMWRhMFQzYk8yOEx1bWV4cEtCSVFjT0hpZ256Zy84ZVhtM2V1ZTV2SUNET3dNL1R2RFo4VzArZ3AxWWk4L0FYNW5VUklrdWdDV242SkVWMFFrNlNYVnQ4MlNVajRFS2xvOC93WHdmYUM4UlZ1WUZKVnczVkhnYnpXVExOS3lRK3o1MjEwQmY2UzB4L2l1NVBiTjRvQmJ4NVBSTlVMWjF4Vjhjc3VjVGR5bGJiK2FlMVRUVDJNbFpJQWZUdDJ6YWIxdGVyY0lCOTI1QndDNWZUS2J6b25YK2dPZGJtVFQzY21FWDQ5Zy9DWERDZWVtY2ZEZGV6Vzk1c0FqL0syYitoL2FjNnZpMzE3Q0Ezc0Q0RG5lOXdJT1pZY2FOMjdjd0ZBb1ZIVGFhYWNkL1BUVFR6TjI3TmcyejNOZEYyTU1PVGs1dmFaTm01YmZxMWV2SjhlT0hYdnpEZzQzNmZ6alE5c0x3L2lnWHQ4QVBiS2hXeVowU3ZkSGJ0TWNTSGhRRTRNMXRiQ3NFcjVkQTdOSzRNdVY0TGFSbEsrdGEvN1pXTnVteEQzNGVuWHJuM2picFFPYTRqOXlxSjhrbnpYT1QzSUI5dTNiM0xhbHlYZzdHMzduRERzbzBBaEVSR1NUTktJcjdhVVFPQlpZMEtKdEJmNm83NkZBZFJCQmJZUEJBS0h1WFlPT281VitCeGNReVUwaldoRWpuTzFQWDg3TVQyZWZhM2ZuOVhNLzR1dW5GelBrNkQ1dFhydnVHdDJXWnZ6MXE2YkhkV1gxRzN6OW1wWCtHdHljM2xsTmJaVkwvUkhhOUU3aFZsc0hyYXQwVmhrVkM2dW9LYTJqdmlMR08xZk81UENIOXFGOFFSWGZ2YkNVU0c0YWUvMXV0dzFlSDRTMG5nMWZkRmhHQmh2Smp1VzY3Z09YWFhaWnorT09PMjZ6cnhrNWNpUVBQZlFRa3laTityVzF0cnlvcU9pNjdSaGlVa3U0ZkQ4Smxwa0Q4TlJYVUYwUHNRUWt0bUNoaWJYd2VJdnZ6Um9UeTdiYUFFYm13NjROLzF6eTB1RzRrYzNuR2lBenJmWDlXNzQvNDN2NlU2b2I3ZHZYVDhpL1hnMjljLzJwMXF0cllIVXRTY08xSEFuY0duUWNJaUt5WVVwMHBiMnN4WisrM0tndi92Njd3Mmt1WWdWd0h2QWdTWjc0T3NZWkRoQXE2QlowS0szTSt2czNSQ3Y4WlpDTDN5cm15Mzh0WU1TSi9lbnpneDdzY2NWSStoMVVRQ2hqL1gvV0xVZHAyL0xaM2V2dUtOVzIrc29ZV1FVWlRWc0ZBU3g1dTZUcE5jcSthM3RobnZVcy96bmpBM3J2MjUzOS9qU1dhRVdNNzE1WXlrdW52RWVzSm83akd2YS9aUnlaK2NreFRieFJxR3NlQU1iUUw5aElkaHhyYlpmcTZodkNGbmdBQUNBQVNVUkJWT3BSV1ZsWm16NTVIWGw1ZWZ6dGIzOWo4dVRKNXhVVkZmMFJpTGQvaENuQWNIRFFJVFNxalBwclpyZVVNVzJQbW01b0pEVTlCSGtSLzdGai9KSGtScDZGOG5XK0ErdWVCWTI1YmNpQjd0bCtyQUNEdXNEc0V2aDBPWnpTc0dQWiswdGdSUkp0dDIzZ0J5alJGUkZKYWtwMFpYdFpCT1FEUFdtdVJYUUU4RGY4WkhkRVExczZVTi9pbkdUUkZ5RFVyVlBRY1RSWk9yMlVvcW56d0VEUHZYWmgrUWYvMzk2ZHgwZFozZnNELzV4bnRzd2trNDJFYkNSc0NRUUNTRUpFVUtxZ3VHOVZYTnBhZTkybDlyWlZlOVZmcTE2NTE2MWF0YmN1cmRpcVZldUtDM1hmUUZtVW5RQlpDQkFTQWduWjkxa3k2L1A3NDh3a2syUkNBaVNaSVg3ZXI5ZTh5SnhuT3pPUWgvbk85NXp2YWNEbXg0cVFsQnVQTWROak1QTjZPWkxPM3RnM3EzcnUzK2RqNjFNbHlQM1ZWTGp0SGxSLzN3Qm5od3VYZjdpb2E1NXUvcDNUVWZsMURZcGUyWS9Gejg0TjJvZUo1NlppNHJseWVQSEZiNStPbHIzdDJQeTRUTnZzLzZnS1U2K2FnUEZucDNUdDcvV1BUMVI5UVhLcUVVSWpjTkt0VTFDenViR3JjRlhpekZnWUU4SXJ5QVVBSlZiT094WkFjb2k3TWlKeWMzTlQzMzc3N2NldnZ2cnFtR005UjBKQ0FwWXZYejUyK2ZMbCtVS0lqVVBadnhPRlVIRkdPRlFPQjREclpnKzhUNmNiZUhWbjMvYkE0Y24rd0RWWUd3QnNPd3dVMXNuckJjN1JCV1RRM0h0K3NBaDRmNXJ0UUhaQ2Q2RGJaSk5EcjIvSTdkN25ZbCtSZG9zVGVLTnc0TmMwQW5JSDNvV0lpRUtKYzNScE9EVURLQXA0M2dyZ1l3QjNCYlQ5Q25KZWIzZ1Y5bERWRkFCUW9vK2NDUjBwZGR1YXNQbzNXNkI2Vk16NGo4bFkvT3hjbU1aR3dPUDBvdUJ2ZStCeGVPR3l1dUYxZWRGUTFOTG4rSUxuOXFEODAybzBGclZpeC9ON3NmV3BFaFMvVmc1RnEyRG44bjNZK2NJK05CYTFvdjJRRmJWYm1sRDRZbG5Yc2RhYXZ1TUYzWjBlMUd4cXhJYUhDK0hzY0NFcEx4NGVseGU3L3JFUHUxOHZoOHNtRTNsdDViNFVqQUFtbkowaUMxZGQ4ZzNldjJnMWJIV2QwRVpvb0dnVk5CUzJZdVhsMytLZHhWOWgzUjhLNEQyYU1aYkRTSW1VbVdzVmFuaWw5b2VKRU9MaVhidDJYVE1FcDFLZWUrNjVOL1B5OG1ZTndibE9LTXUvVVJNZ01ESFUvZkRyY0FEdERxRERLZjhNZkxoOG1kNWd2MjMrb2N2K2gxK3d0bUFDQTF1dEFrd1owL09oRGRqZTJnbm9OVUNFYjNqejZncWdJdUEyVnQ0Q0ZEY2MxY3NlQ2FuTHQ2b3BBKzlHUkVTaHdvd3VqYVIxdmtlZ1V3RkVvbWVsNW1kOTdmY0ErTXJYcGdFd2NzdTdDQ1FBZ0JKbEdtalBFZU95dVpGNmFpSk8vdDEwS0RvRnB6NXdFaHd0RG1SZG5vR0d3bFo4ZFBYYUh2djdod0UzN0d4QjJiOFBJU3JWaEVrWGpZTW1Rb1BLcjJ0UThsbzVadDJZaFduWFRNVEdod3RSOG5vRjV0ODNFd1hQN1VISkd4VTQ2WllwMlBqSEl1eDl0eElBb0RmTFQ2RmVseGNyTC91MnExcnp4UFBUY01hanVhamIwWUl2YjkyQXNnK3IwTHkzQTVlOGZUcmlwa1JqL05rcFNEODlDVEVUby9ESno5Y0RBTFFSR21SZG5vSFp0MDZCMCtMQzltZjNvUExMdytpb3NtSENPZnF1TllGRHJhdml0aXFPT2NONWdqbnZSei82MFpDY1NLZlRUUUJ3QTJRbDloOE1FWW1jVUg5Tm93VDgrcnhmS3VmT1Rvb0ZWdTdwRG02MUNuQjFEcURUeUtKVXZSM3QwR1ZBRnIwQzVCemRLM05rNWpXd3FuSi8yaHh5L25DTVFRNXpidW1VU3dvQk1naGVWUzZEOFp6RWdjODF3azRCc0RMVW5TQWlvdUFZNkZLb0xZRWNGaHE0aXVOaXlLV0s2Z1Bhdm9jc2VMVUV3Q1pmMjBVQVhBQytBekMwczdkVVJFQUFpaTQ4ZmtXUzVveEIvcDNUa2ZPTFNWQjhxWkx4WjNXUHBrM0lpWUdpVStCMXlhSEN1aWd0NXQ0bDZ5ZlpHanBoSEdOQTdtMVRvR2dFMGs5UFFzb3BDUmd6TFFhZExRNWtYWnFPOWdNV1REZ25GYnBJTGJLdm1vQzJjZ3ZzelE2TVBTa09sVi9WSUNKZWo3eGZad09RNi9IT3UzY212bnRnSjA2K2N6b21YWmdHQUVpZGw0QXovcGlISGN2M1llR2Y4cnFxTUovNWZ5ZDNCYTRuLzlkMFJLWVlrYkVvR1RxVGZHOU5TUkU0ODgvNXNEYzZVTG1xcG10b2REZ1FXam1MVUJXcUljUmRHUkdxcXA0MGZmcjBnWGNjaE56Y1hLaXFldktRbk94RW9zSEVVSzh1cmc4bzdPVHl5UG13Y1VaWjVHbFZ1V3lmUDA0R3BuWTNzTDJtNS9IQktpb2J0TEtBVkdjL3M2N25wQUp6ZlBsTlJjZ3F6aGRrQWVPaUIrN3ZDOXVBbHd1QXk2WjF0L21QaTQwQWJnNElycVAwM2NIMnlsSzV0bTdJeUNKMURIU0ppTUpVZUh5S3B4KzYybDdQOHlEblB3VldTQm9ER2VnR2pxTmRCbUFPZ0pNQmJQVzFyUUl3RVRJSTlzOFMrd3VBS1FCK0Y5RDJMSUFjQUxjQjhKY2MvZ295azN3ZWhEQUEzWUZPT0RqcGxxeCt0eWxhQlQvZmNENVVWWVdpVTZBMWFMckttbzVmbklLMEJXTzdBbVN0VVlNTFh1bTVXczc4Kzd0SG1NNjl1N3ZBY0hSR0pLWmVPYjdQOWNZdEdJdXJ2bG9Nb2ZUTXZFNDhQdzBUejB2clVWSTFNRHM3NjZiK1g0TXh3WURzcXlmMHV6MFUvSC8vQWtJSFdWaEpCUkJZUDdiTjF4WTRtZnVRNzgvMGdMWlN5SG5vZ1ZIa0Z0K3hnUk9pVi9uK1BDdWc3UzNJdWV3L0ErQmZoUGd2a0w4VHR3Tm85TFhkQi9rNzhoQ0FhbC9iYlFBbUFIZ2VnQy9Fd1U4Z2Z4OVdBdGpsYXpzUFFEYUF1TmpZb1ptWFBtN2NPQWdoeG1Idzcxc1Y1SHNVV0RaOGo2OHRJQVRDRmwvYktRRnRheUJIZkp3WjBQYVJiNzlMQTlyZTh1MFhPRHo3QmQ5K1N3UGEvdXhyKzExQTIvLzZqdjJmZ0xhN2ZmdDFMVENzQWlGZmRpYkdOeERCNlpFWjByV1Z3QlhUNVRxMWpndzV6M1dhTHp1NjVnRGdDQWhlQllBMWxVQ2RCWmliSmpPL2hmWEFrbWt5Ni9ydGdlN2dVcThCSnNYSm9OWVRVR1doMHcyc1BRaU1qK2taTkVjYlpCRGMzOUpFL294dWxCNm9hcGVWbHdObEp3QXVMN0MvdWZzNm9hU0swUDlkRXhGUi94am9Vaml5UVdacEEwMkJMQkIxT0tEdEN3QXQ2Sm41VFFMNnpJODdHY0I4eU1EWUw4L1hGdmhCT3dLQUNYSW90Uk5BaE9yeFFDZ254bFIyWFZUL3Y4N2FpS0VQMkhzSHVkMGJodnhTSWFPNjVUaFBWWTRjMEtIbnF4TUFvdEcza05vNDlKMzJPRFZJVzM2UXRqUFIxN21RLzA0REE4VkxJQVBZZTlFZDZDNEJNQnZBMzlBZDZGNEY0QXpJdWZHQmdlNmxrRXVCN1Fwb3U5WnNOdGNmUzdYbFlPTGo0NkdxYWhKa0xZakE5OGovdm5sNnRhVUYyVzlLa0xiOFhzY3FBRTRQY3I2TGdyUmRqWjZCcmdCd3M2OXRhVURiN2I2MjN3VzAzWStlZ2E0QThKaXZyVHZRVlpFVjZsK0JzYjRaRi83aVRoWW44RlU1Y0g0bU1EMWcrTyttS3VCZ1c4OWpVODNBaFZPQWlsWWd6U3lEMmU4UEFUdHFaZUI3em1RNVA5ZnBBYzZhSkpmLzhYaUIwa1k1bC9Zbk13QzdDNmhzbFkrZnpKRHpnVC9kQi94c3BneGlhd0tLcysvMi9lc2RHOWs5Yi9lQ0xPRERQVUM4VVdhZUMrdmxVa1BaQ1RJbzczREtKWlBhKzEvTmJHU29QYjdNSWlLaU1NTkFsMDRVWHZSY294Y0lYc0RxUndEaUlMTkRmcitGekg2VkJyVDlHa0FVZ01DU0toZERCalJXeU14eGhPcHlRK2g2TFFCSlB4aXFSOFpKQXFvVDhvdVF3Rzg5Vk1oL1E3Mi9DVWxCOThvcGZsbm9lNy9OQzNMc3dpQnRWL3V1SFRoSTh6ZSthemNHdEQwSUlCSGRRUzRBUEFlWjJTd1BhSHNUUUFHNmcxd0ErQnhBL1pvMWF3NENlQVpEUUt2VjR0NTc3MzNwaWl1dXVBMER2MjhxWklYMjNtMVpRZHA2djI5ZXlFQlg5TnJ2d2lESFhvVys3KzlONlB2MXpHK0R0TjJQdnY0WVpMK1FGeWlhRkMvL2JMQjF0Mm1FeklENjE3TjFldVJjMk40eWZVdUhWN2ZMUU5kdlI2M014aDVvQlU1TmwrZXJzOGhBZDFvaXNLOVpabU1EUmVsbEZsZEZ6M25EMHdLQzdlb09vTkVHWlBtdVcxUXZnL0hKOFVCZUNoQmt0VFNNTVFMVEV1VGM0dDdYSEVsQy9yOUNSRVJoaW9FdWpUWXR2a2VnTFVIMkMxWWlwV3Vlc0txcXpVS0lPSy9GRHNWa0RMTHI2S0Y2VlJ6NnRnNU5wVzJZZXVWNG1CSUhYdWFuZVU4N05qMVdCS2hBL2gzVGtEZ3JMdWgrWG8rSzNhOVhJRG9qRXVrTGszcWVvN1FOVzU2UUk4bno3NXlPTWRQRHI5NlQxKzVQR1FsLzNxdDM5amJZRE1IZVEvRUJvQ3hJVzBHUXRqVkIycjRNMHZaUmtMYjNnN1N0Q05MMmRwQzJ0d0M4dFhQbnp1c3pNek14RkZsZGpVYURKVXVXK1BzMG1QZXRKa2piWU4rMzNrWHVBT0RUSUcyOTN3OFZ3SXRCMnA0TzB2WlFrTGJmQjdsR1NKZWlTbzRDRW4wWjNjTWRzc0x4akxGQWdxL05QOXczUWd1Y2x5bUhJWmMweUFCV0NEbTgyYU1DKzF0a0JoZVF3V3E3UTg3bGpkVEwrYk1tSGZEbGZoa3dKMGZKdWJTdVhuL0xVM3hoWUl3QldEeEpCc2RBM3dKVjBRYTVyOU1EYks2V2ZUa3RRd2E1dStwa1FKc1FVQmR3VDVNY01wMFZMMzhPR1lINEVGNmRpSWdHd0VDWEtDaFJBMkN5cDkwQzdkancrQ3p6OGM5NmZwYVBTalhCMGU1Q3g2SGcxVmpNNlpFNDk0VjVBSUIzejEvVjd6YWhDR3gvdGhSTkpXM1FSMnFSOHgrVGo5Z1BhNjBkWDkyMkNaWnFtUzRxampkZzRaUEJTN0ZXZkZhTmpZOFV3aENqeDJVckZ5SXlSWDVwNEdoell2VWRXN3NxTjBNUk9PZjVVL29mRGgwaXFsVytScUgyeUp5T1dqZmNjTU5adi8vOTczSEZGVmNjOTduKyt0ZS9xcSsrK21yNExFUTlja0o2dzVqc3UzcTdRd2FnL3FIS1hsVU9MOTU2V0daWDU2ZkxvSFpzcEh4c3JwYmJTeHZsRUdLSFd3NFAxaHZsOE9QZUxFNDU3SGxUTldCeEFCa3h3THh4Y3B2TEM1ajF3S3drR1ZqdmF3Sm1CbnpQZGNzYytTMkJBT0R3eUdCV0k0QmQ5WURiSytmbTZoVFpsM1lIY0ZOZTk3RjJ0OHcyVjdZQlRYMVhQaHRwNGZmdEhCRVJkV0dnU3hTRUVLZ0VzTURUMkFwa1pneTQvMGlvMjk1ekRaRE9GaWNBZEFlTFJ4QnNuM2ZQWDlXbmZlT2pSZGo0cUZ6Nk9HWmlGSzc0N0t3ZTI1dEwyL0RWTHpmQlVtTkg0cXc0MkJvNnNmK1RLa1NsR1pGL1o5OXF2Wk12SElmU3R5dFJ1NlVSYSs3WmpndGVPUTJkclU1OGNmTUd0RlZZa0g1R0VxeDFuYWhhVzRmMTkrM0Fnb2RtaDFXdzYybVY3NDhLMUlXNEt5TkNWZFZQVnE5ZWZjM3hCcm9XaXdVclZxendXaXlXelVQVXRST0drTVBNUStiN1F6S0FQTkFxczdVcFpsbllxYWhPem0zMVcxVU83RFRKWURUYUlJTk5yeXFQOTF0VENaeWNCa1QybXIzUjdnQzJIWmI3Ny9hdGIrdnd5UFpPTjdDekZ0QW9RTE5kRm80cWJwRERxTE1UNUhCbWpTTDdxQUk0MUFZVTFNakF0c0EzRnFLMUUzaC90d3kyNDR6eW5GNVZCc0NicXVUUFh3VEw5WTh3RmRDSHVnOUVSTlEvQnJwRVFRZ1Z1MVVCdUdyREs1Rm5Uby9FZVMvT3g0cHp2dTdSZm1QcHBUMmV2NWo5N3o3SCtnUFgzdHRpSmtiMTJiZDNBS3g2VlpUOHF3SmJuaXlHeCtGRlhGWTB6bm4rRk5pYm5majAydlhZK2NJKzJKdWRPUFcvWjBHakQ1Z0NLWUJUSDVpRmIyN2ZndGxMcDZDcHRBMnJmck1GSFllc1NNcU54NktuOG1GcjZNVEhQMTJIdmU4ZmhLMitFMmM4bm9lSStQQll6Y2ZkSkVjc3E4Q0IwUFprWkNpSzh1OU5tellkTGl3c1RKMDVjK1l4bitmNTU1OUhXMXZidjRxTGl3OE9ZZmRPRkNIOXg2dXF3UHFBZDMxRmNmLzdOdHFBMWIwckh3U290d0tmN08xL2UrOTkzeXJxMmZiaG51NmZ5NXFEcjlmcnQ3bTY1M1AvRU90bU8vRHF6c0gxWWFRSmxZRXVFVkU0WTZCTEZJeFE5d0VDN3JwUVRnRHJTOUVLUkdmMG5UOFpMTEFkU015RUtDZ2FnY3MvN2x2bzkvMkxWc09jTHE5VFY5Q01UWThVb3FGUVRtRk9uWmVBTTUrZUMwTzBEaEh4Qmx6NDJnSjhjY3RHN0gyM0VnMDdtckhnb2RrWU83dDc5R1pjcGhtWGYzUW15aityeGhlM2JJVFg3Y1c0MDVOdzV2L2xvMlpqSXc1K1U0dHpucCtIcjI3YmhLcjE5Vmh4M2lwYzhzN3BpSm5RTndBZmFlNGFtYTVTVmUvdUFYWWRGYlp0MjJiTHk4dTc4NEVISG5qcm4vLzhKNktqQjdFSWFpK2ZmZllaM256enpjT3FxdDQrREYwTWZ5ckVhS284VGtmQXYyY2lvckRHUUpjb0NMZExMZFRvQkZ6VjlRUHZQSUxhS2l4Qmc5ckpGNC9yOFh6L1IxVjk5dWw5N0lLSFp1T1RuNi92TTMvWDcreS9uWUtkTCt6RDFxZGt3U2loQ0toZUZaYkRkbngwOWRvZSszcDlWV2hheWpydzBVL1hJZi8yYVlpYkdvMnZsbTRDQUdqMGlneW9CVER6K2t6TS91VVViSG1pQkx2ZnJJQlFCRElXSmVPU0ZhZmptenUzUVNnSWl5QVhBSnpsY2h5blVOVGV5MTJOV3R1M2IzL2JZREJvSWlNamY0dWVhL3dPaG1QZHVuWHZxS3I2eHgwN2RyUU92UHNvSk5BSnVVUVpqWEtxWElhT2lJakNGQU5kb2lBMmQrN1pPMTgzemVLdWJZenlPcHhRREtFZm9lWVBadmQvVkFWZGxCWVpaeWJqNEdvNXFXM2huM29XZytvZDZQcUhKN2RWV0tEb0ZKalRJK0YxZVFlYzM1djlrd25ZKzE0bG9sSk5tSHRYRGxaZS9pM2FEd1l2ZmhVeklRcFpsMmVnOEtVeVRMNTRISnIzdHZmWUhwMFJpVXZmUFFQMUJjMTQ5L3hWc0RjNUVKbGl4TUxIOCtCb2Q4TlNiY05GcnkrQXZUblVpMk5LcXRNRloyVU5BTmpTTy9ZR3EvUTdhbTNZc09FTmpVYno3bU9QUGJZbU5UVjEzbzkvL0dPWXplYWcrM3E5WG16YXRBbXJWNjkyM1hISEhRc2VmZlRSclNQYzNYQXo3SUd1N2doTGUvZXVmTnlmT0tPYzY5cm1XMkpJb3dCeEViS3RlWUFpVDNxTlBMN1JKdGZRN1k5V2tjV2wvRFJDTGswa0JMQzJjbkQ5REdlQ2dTNFJVVmhqb0VzVXhGVXJWbmdPWFgvL2wvQjRMM2VVN0ljeGQxcEkrOU5RMkFxUHc0dEZUODNCL28rcVlFcU13Tnk3Y3JvQzNTTU5YVzRxYVVOa3NoR0xuc3JINi9NL2czbWNDZWUrTUE4ZWh4Zlg3Ynk0MytPOGJpOE0wVHI4K0lPRjBKbmtyYUwzWE9CZ3BsOHpFYnBJTGFKU1RiaXg5TkllZmF2ZDJvUU5EKzZDVUFTbVh6TVJzMitiaXFKLzdzZXVmK3lEenFURmxWOHNIdFR5UmlQQldWRU51RDJBcW00V0sxWjRRdDJma1NhRWNPYm01dDRvaFBqdnA1OSsrcko1OCticDgvTHlzR1RKRWtSSFIyUGx5cFhZdFdzWDFxOWZqOGJHeGgwQW5ybnZ2dnQrNkVFdUlKYzNHN2IxVmFNTndhc2crNzFVQU13ZkYzemJPdC9jWGIwR3VEQkxMaEcwdGxKV041NFVCeXlhSUF0S3ZTMVhEdXZYQlZteVV2Tlg1VUNGYnpHM0tMMTh4QmhrRUp4b0FzWkdBZThVQXgyKzc2NDhxaXlPRlJzQjdHNlV5d2N0bnRUL2RkNHBsdFdkYndsUzFQMUFLNUIraEpySEgrd2VPR0EvYmlvNmh2a0tSRVIwSEJqb0V2VkRWZkdKRUxqY3ZtTlB5QU5kVzUwZEI3NDhETlVqUC9HMVZWaDZERG1Pem9oRSswRXI5R1lkakFteUZrNWtrZ3dZSGExT0hON1FBSS9EMDNYc0Z6ZHRRTlg2SXcvTG5uQk9LdkorazQxVnZ6NzZ3cm1MbnN3UHVpN3U5SjlOaExYV2pzeEx4c0ZhMjRsUHIxMlAxbklMRERGNkxId2krQkpGb2RKWlVnNEFFQXFDaiszK0FTZ29LQ2dCOEpNNWMrYkVmUGZkZDR1LysrNjcrVTZuYy9tdHQ5NXFlL2poaDI5eXU5Mk5icmY3ODZLaW92Mmg3bXNZcVFXUU9Wd243M1FEZGhkZzFBSGZCVlJJUGkxZHRpc0NtSmJZOXpoVjdRNTBUOHVRUVM0Z0E5SXhHZDFWa0tNTndKbVR1b3RCQWJMQ3Nsa1BYTmJyTm5pMkwwaDErcjRHMG10NmJuZDZaREJyY3dLSnZoejMzaWE1UHUrY2xPNmxqUG9UT0FYVzVwSkxJd0V5S3d3QU8zeFZtbE9pZ0ZRelVOMEIxRnE2MzZkaEp4QmVSUnlJaUtnSEJycEUvUkJlN3hkUU5ON093bjJLNmxYRGF0a2IvL0JqL3hxNlN6NDdDLzg2NVZORXBScHg2ZnNMc2ZteElqVHNrbG5nWU1kR3BoaDdGTFhxYkhIQzJlRkNSSndlZXJQOEJHeEtOTURUNlJuVThrVzl1ZTE5UDJWNlBTcWNiVTZrelUvRWhvY0tVYk5KVnJUT1dKaU0wLzczSkpTOFhvRlZ2OW1NYzViUFE4cmNoS08rNWxCU3ZTcHNHM1pDQUY2dlczMHpwSjBKQTl1MmJXc0Q4QjZBOTVZdVhZcWxTNWNDd1ArRXRsZmhTVlZSSzRieFZ1SDB5S1Y4akRyZ2xMU2UyeHdlWUVLc1hFNW9iYVhNaG1ZbkFLZVBCeXA4TTZabmpBV3lBbGI2RFJZVVQ0N3IrYnl3RHVqMHlLckpzUkV5NkhSNlpQWVdRZzVoOWgrenNVcG1jRnM2NVRKQmdBeVNMNWtxZjM2ekNNaU1sK2M2MEFxOHNLM3Y5WU5sY0UwNitUb0MxWFRJUURuUkpKODMyNEVHMzh3S202dnZPWWFhQ2dhNlJFVGhqSUV1VVQvU1gzMjQrdUQxOTYvMnRsa1dkeGFWd1Rncks5UmQ2dUlmZnV6UDZpb2FnWW5ucG1MdmV3Znh3Y1dyMFZwdVFWeW1HUjNWdHFESExuaHdOcHBLMnJEaitiM0l2VzBLOXI1L0VNV3ZsbVA2dFpQZ2JIZEJINjFEN20zeWsyblhjR1VWV1BQNzdTaGJlUWpSR1pHNCtPM1RFUkdueDc2Vmg3RHhrVUtjY3M4TVRGa1NmTTFoMVF0OGZ2MzNTSm1iZ0YwdjdvUGI3b0U1UFJLbjNKT0RNZE5qc083ZUFsU3RxNGVpVldBOVBOempEUWZtTEsrQ3A2a1ZBTFptdlBJUXM1VTBhRUpneEZaNGZTbGc1cmcvT05RcVFKb1p1R0k2VUZRdjE4bjFlSUV0aDRISjhjQjhYemJVN2UyN3ROQTVrL3UyVzV4eU9ETUFsRFRJZ0hWL3N3eWtMNThtTThCcks3c0QzVjBEckRqZDRRRGVMVG42MTlyaEFEN3p2Yk9YWmNzL0YyVEl3TnR2NWxqNUFJSUgwTU9nYjlVL0lpSUtHd3gwaVk1QUNQRThnTVdXcnplR1ZhQUxGVjNaWEwrWk4yYWhiT1VodEpaYmtIVlpCaFk4ZUJJVXJRSmJiZC9BMFZwang1cDd0cU4xZndkbVhEZTVxMTBib1VIWnlrT3dOem1RYysya3J1eXV4K25GdW5zTDVQemdzUkU0NzhYNWlJaVRCYnBpSjV2aHRudXc0Y0ZkR0RzN0RyR1R1NHNXcVY0NTA4L3I5cUptY3lPUzh1SXg3dzh6b2FvcXhwK1ZndEszRCtEYnU3YkJiZmNnS3NXSWhVL21JeWt2SU4wVUlwWnY1SEJ0MWF1K0V1S3UwQWxHS05pbkRySWcxUEc2Ym5iZnRwSUd3T29DenBrRTVLWEl0bzFWc3VqVTJNanU0Y0JhUlFhMnZmVnUzOXNFZkh0QXpxVk44UlZEbnh3djU4ZnFOYko0MVFVQkE3V3ZuZFh6ZkdzcWdaWmV0NkNmelpUemVYdXpPSUUzQ29PL1ZvMGkrdy9JWWxhQjNpMlJBYS9ETGJPKzVwRmF5ZGdMZmdsR1JCVEdHT2dTSFVHZHR2YkRKSGZ5WVVkSldhcXpxZzc2Y1VraDZZZkZsK1ZjZjc5TTRiUWRzT0NqbjZ5RDFsY2thdlBqeGFqZDBvaWsvREdvMmRTSThrK3JZSWpWWWNxUzhXZ29rbU1XMTkrM1F4NWJZY0ZiaTc0RUFKeDBTeGFTOHVKUi9vbE1UQ2dhZ1pPV1RzRzZQeFJnNzNzSE1lTzZ5VkE5S2o2NVpsM1hPcm91cXhzZi8ydzlQQzR2dkU0djNBNFBWSThLcnd2NDlxNXR1T1R0MDZINHlzSzJsblhYYXBsNGZocG0zcGlKNXRJMmxIOTJHSnNlTFlMYjdvR2lFY2k1ZGhMbS9IWWFkRkdodnlXNTY1cGczMVFJQVRTTXMycitFZXIrMElsRjlhSmk0TDJPblY3VFBhOTFSeTFnMEFBUldtQnFnc3l1bmpFZXlJaVJ3V0N6WFJhR3lrK1ZjMlYzMXNsNXVqL0tBRndlNElQU251ZStLcWR2dTMvK2JidkROd2ZYTG9jaXgwVElvY2tXWDkxaGZ4QnExUFU4NTVIbTROb0RoaGYzUHE0M2t3NVlPQ0g0dG1hN3pHRHZicEFGcjBhS29rWHh5RjJOaUlpT1Z1Zy9WUktGc2Z3WFhuQWR2TzcrQjRVaS90YTI0a3NrM25GdFNQclJXQ1JMbTVaOUtBTlNqVjVCN0dRejJpcmwvTm5DbCtTWXZuUC9NUjhwSnllZzRLOTdVUFR5Zm95WkdvTkdYNkRyTHo2bE1Takl1aXdEaGhnOUpsODhEaXZPL1JwV1g5WlhhQlZrWGp3T2hmL1loNGhZbVhJUkdvRXgwMk43QkxvdXF4dENJNkNMMU1Kb05rQm4wc0xkNlVGVFNSdUsvMVdPbWRmTEZFL01wQ2drNU1RaWZWRVM4djR6RzJ2K254ejZETWpzY2ZiVkV6RHJwa3lZMDhObjJkSDJENzhGVkJXcUY4K0pGY3U0ZkFnZEZhOE94Y293emcrTjBzc3NhcDFGRm5peXU3cURUYnNMcUd5VHdWNVZ1eHp1T3pGT3pvbE5qd0VLYW1VdytLTU1RS2VSZ1cxdnZkdjlHZDNOMWQxdHM1TmxRYW5pQnFEWVY5UE9uMTMyRHhtK1pZNE1rc3RiWkdBY3pHdTd1bjhPTmk4WGtOV2dBNjhkeUQ5czJWOCt3VHVDUVM0QXVOdzQra3A5UkVRMFloam9FZzJndzZwNUtkcnN2Y3RSVkRiSnRxMEVwam5UUjd3UHFmTVRvWTNRSW5GV0xCSm14aUUyMHd4RkkxRHc3QjYwN0d0SHhxSmtKTThkZzZoVUU4WXRHSXYwUlVrby82UWFtWmVtUTlFclNKd1ZpOWhNTStJeW94R1ZhdXdxcktWNlZkanFPcUc2VlVTUGowVGFhWWxRZEFvdSsraE1LSnJ1OFlINWQwekQrTE5URUpWaWhENWFCNzFaQjIxRXp4S3JuYzBPRkw5YWpweWZkNjhYb21nVlhQRGFhVjNMRTgzNTdUUTRXcHdZZjFZS0pwNmYyalUwT2x4MDdxNkFiZU11QUtqdU5MZjhNZFQ5b1JQUEwwOFM5Y3UzcWdjQkJKK3dmcHlhN1hJZXJFa25BenhGQUFiZi8rUW1uVndpU0tjQnBnY1VtZnBpdnd5TW5RR0xaSG04d0xhYW51ZWVtOWEzM2I5RVQzSlVkMEVwdjlQUzVRT1E1eDZPUUhQS0dKbWhEc1pmN0NyYU4xUjVSQ290KzZtbys5VmNjV2pnSFltSUtGUVk2QklOSUdmRk1tZmxEZmZkcWtENXN2WDFUNFFoTXdPYW1LZ1I3VVBXWlJuSXVxenY1K2JjLzV3YVpHOGdJU2NXQ1RteEFJQkpGNlFGM1FjQWhDTHdIenN1NnRNZUdPUUNnQ0ZXajNFTHhoNnhqeEh4QnN5NXZlOHlUUDRnRndDaVVvdzRaL204STU0blZMd1dHMXBlWGdrQXFoZnFuVm5QUE9NSWRaL294S1FDNndSd3pYQ2RQelpDVmsvMmMzbGxsV0dUVGdhNU8rdmtuRnlIUjNZbTJnQlV0dlk4aHhCQVpKQk1hKy8yU0QxZ2Q4dkgvaGE1VEZGY0JEREdKQ3NjdC9sK1N6Smk1TERubzlGN1BtOHduNWZKMTlycEJwS2lnSnhFV1pTcXJiTTd5SjdxSzlJZW9aWHprMGVpUUw0cXNHUDRyMEpFUk1makNMTm5pTWh2L0VzUGZhMnFlTjdiWmtIVGMyOUJkWTFrNm9DR20rcDJvK252NzhIVDFBcFZWVmVNZituQmQwTGRKenB4S1FxK0dNN3piemtNckN5VjFZNUxHMlVScHBVQjgycVRJb0dLRmhuNG5aWUJ6QjhuMTVudDBVY2hnOGJBUjMvdHNRWVpXT29WT1RmM1lKdmN0ODBoZzgvZGpmSTQ2MUVPMlRicXVoOUhNais5WjRiNi9Femc3TWt5Q0M1dGxKV2x2U3FRTXhiUUtiSjlCSHd6SWxjaElxSmp4b3d1MFNBNWFsdnVpRWlPeTNYdVB6U3Y4ZWsza1BEcm4wTG93MnZvTFIwOTFlVkc4OS9mZzZPb0RBQ0toTVZ5WFlpN1JDYzRqOEM2NGZvV09jVU1uSmNwQXpxdkNoenVrT3ZjSnBpNjkwbU9BcTQ5U1FhZnJaMUFZWDMzRUdTalZyYVZOUVBiYTJTQkthTk9CcktBUEUrSFEyYURFMHh5dWFIV1Robmdwc2ZJTlhOZHZxclM3UTVnZkt4Y3oxY2p1cTh4V01HV0FPcWRqRFhwWk5zWWs3d0dJT2NNUnh1QUszTzYxL1g5ZEovc1MzNktYUGJvMDMxQTdkRXZBVDVvSGhjK0hMNnpFeEhSVUdCR2wyaVFzajU3eHFGeks1ZXFVSGM3U3Zhai9vOHZ3dDNRRXVwdTBYSHd0TGFqNGFsWFlkOVdBZ0FWaXVxNUlIM0ZuME8va0MrZDBINlpLdzZvS3ZwWktPZjRORmlCZlUzQTErVXljOW51a0ZXVi9ldmpXcHl5ZUpOL0NaN1dUaG00K2dQSU9ha3lPTlFwY3JqeHRTY0I1MDJXMjJjbHlTQnhWckxjNS9KcHdKa1Q1Ym5tcHNyajl6WjF6d20ydTRGTlZUTFlGa0wrT1JoZjdRYyszTlA5WEsvcHJpWTlPV0IxTVk4cU04YUEzSmJvcTFublZXVldPZG9nKy9OZWlReXlDMnJrc09aMlI5OGxqWVpZMmEvbWk5M0RlZ1VpSWpwdXpPZ1NIWVhrMnVrcDZ3QUFETVpKUkVGVTE1YlZILzdwc3RNOVJ1OW5yc3FhL0xvSC9vcm9TODVBNU1LNVVDTDZLUzFLWVVkMXVtQlp0eDN0SDZ5Q2FuY0FLb3BWMFhsTzJzdVBIdzUxMzJoMFVJR1hCZkRVVUo5WEVYSWU3dngwSUZJbmc4MmRkVEpyZTcydjh2R09XcUM2UTJaYUo4VEtCeUFENEdrSnN1QlVjWU9jOStyMnlHenQ1SGlaNVoyYkJreFBrRUZqWmF2TWtrNUxBUFkyQXlya1VPWVlYN1ZqbHdjNDBBcGNPVjFtZmlzRytiMWZnNjNuODluSjhoSEk2cFNaMmt4ZjRMdXhDb2d4eUw2Y09iRjd2Nng0V2JDcXR3bHh3SjdHd2ZYbmFLbkF5dUU1TXhFUkRTVUd1a1JIS2ZYTlpZM0ZWeTQ3eld6Mi9Ca081OUsyRlY4cDdSK3VnZW5VMllqSW1RUmRXaElVc3draXdnQWhScUFxQ2gyUnFxcFFPNTN3V20xd1ZkZkRzYnNDMXZVRlVPMmRBT0JWVmJ6bVVaV2xFMTkrdkRQVWZhVlJSSXNQNE1HVDZEc2E5N2c0UFVCeUpOQmtBelkxeStEU3YzYXNxblpYUG02d0FoL3ZCZUtOTWhnVVFnYWxxV2FnM3RxOUpOSE9PcmxrVWJ0REJwYmJhK1RQSGhYWWVsZ09hMjYweVdNcVc0RjU0MlE1NlJhN1BKL1RBeHhvazBHdkk2QVlsZHZiUGNSNUlGWHRNdEQxcXZLNGRnZXd3VmZQK1B1RE1uTmIxaXlYVDlwUks0UHZhSVBNU21zVU9UVE5mNnYxdjluVjdjZnhKaCtaNmhGNGFkak9Ua1JFUTRhZndvbU9RL1dOOStlcXF2aVRDaXdDcHdLY01JUU1jTC96ZXRYZmozL2x3ZTlDM1I4YW5aWnZVZjhOZ1V1RytyeEN5S0QybUkrSHpNNE9GVVhJUG5rR0dkZ2V5L2xIZW8zYy9xakF1cVg1NHZSUTk0T0lpQWJHUUpkb0NGUmN0MnlDSWp6WEM0aFRGSUZzcjRvNEFkWE1sRzRZVUZVVkFoYW9hRldCUFJEWXJHZzByNHo3KzdLOW9lNGFqVzUvMjZhZXFhaFlGZXArME5CUlZWeTU5R1R4YnFqN1FVUkVBK09IY0NJaW9tR2hpdVhic0FrcVRnNTFUMmhJN0w1MURuSWdSSmprbDRtSTZFZzQxSktJaUdoWUNGVlJjSGVvZTBGRFF4VzRqMEV1RWRHSmd4bGRJaUtpWWJSOG0vcHZxRU0vVjVkR2tNRGFXK2VJTTBMZERTSWlHanhtZEltSWlJYVJ3NFZmQVdnTGRUL29HTWs1L2plRXVodEVSSFIwR09nU0VSRU5vOS9NRTFVQWJndDFQK2pZcUNyK2NHdSsyQi9xZmhBUjBkRmhvRXRFUkRUTWJzMFhiMERGbjBQZER6cEtYcnl5TkY4OEUrcHVFQkhSMFdPZ1MwUkVOQUpxTExoYkJWYUd1aDgwT0txS1ZWQndjNmo3UVVSRXg0YUJMaEVSMFFoWXRraTRhenR3cFFxOEUrcSswQUFFUGhNQzU5K2FMMXloN2dvUkVSMGJWbDBtSWlJYVFhcXFpdWUzNGdFRnVBOENtbEQzaDNyd3FNQ2Zhei9HUGN1V0NXK29PME5FUk1lT2dTNFJFVkVJdkxCWlBjTXI4S3dRbUJIcXZoQUFZQytBTzIvTkY1K0V1aU5FUkhUOEdPZ1NFUkdGeURKVlZWSzI0bVlBU3lFd085VDkrWUVxaHNBLzR2YmptYXV1RXA1UWQ0YUlpSVlHQTEwaUlxSXc4TUptZGJaSDRNZUtRRDZBcWFxS09BakVDRUFiNnI2TkNpbzhBTm9nMEFLQmZmQmltMHZnby8vTUY1dEMzVFVpSWlJaUlpSWlJaUlpSWlJaUlpSWlJaUlpSWlJaUlpSWlJaUlpSWlJaUlpSWlJaUlpSWlJaUlpSWlJaUlpSWlJaUlpSWlJaUlpSWlJaUlpSWlJaUlpSWlJaUlpSWlJaUlpSWlJaUlpSWlJaUlpSXFKZVJLZzdRRVJEYm14YVd0cmRNVEV4RitwMHVnbUtvbWpkYm5lajNXNHZPSHo0OEUwMm0rMXdxRHNJQUNhVEtUODdPM3N6ZlBlaDdkdTM4MzVFTkh6QzlyNlFsNWVuOXJldHBLUmtZbWRuNTRFUjdBNFJFWTBTMmxCM2dJaUdqc0ZneUpveVpjcGFuVTZYSE5pdTArbVNkVHJkK1RVMU5XTUJIQWFBeU1qSW1URXhNVXVpbzZNdkxpMHRuVFBTZlUxUFQzOEMvTEtOYU5pZFNQY0ZJaUtpb2NKQWwyZ1VTVXRMZTlMM1lWYXRyNjkvb3JXMTlXT1B4K00wR28zVEV4SVNyZ3ZjTnlVbDVVL1IwZEhuaHFLZnNiR3hsMFJHUnA0Umltc1QvZENjS1BjRnE5WDZmVlZWMWE4QzJ6bzdPOE5pQkFvUkVaMTRHT2dTalNMUjBkR0xBTUJxdFc2b3FxcTYyOTl1dDlzM05qYzN2NFR3K0ozWHBxYW1QcWFxcXROdXR4ZWJUS2JjVUhlSWFEUTdRZTRMOEhnOEhWYXJkVWVvKzBGRVJLTkRXUHpuUmtSRFJnQkFSRVRFVEwxZW4rMTBPa3Q3YlhjRGZlZkUrWi8zbWllclMwbEp1VHMrUHY0NnZWNmY0WGE3NjV1Ym05K3BycTcrYndEV3dPUGEyOXUvcUttcHVTYzFOZlhKeU1qSWVWNnYxOUhlM3Y3eGdRTUhmZ2VnTWZCYVk4ZU92VGtpSWlLN29hSGgvd3dHdzdTaGZQRkVGRlRZM3hlSWlJaUdtaExxRGhEUjBHbHZiLzhTQURRYWpYbmF0R2tGYVdscFQ1aE1wdFJqT0pVeWVmTGtEMUpTVWg0eUdBeVpRZ2k5VHFjYmw1U1VkR2RXVnRhLzBldmVZVEFZSm1SbVpxNHhtODFuS1lvU3FkVnE0K1BqNDMrUm5aMzlPWHArb1daT1RrNWU1dkY0V2c4ZE92VGdzYjlTSWhxc0UrQytBQUF3bTgyTGMzTnozYk5teldxWU1HSENLd0NTZSs5RFJFUTBXQXgwaVVhUm1wcWEyMTB1VnpVQWFEU2FpS1NrcE45Tm5UcTFQQzB0N1FrQVJ2OStlL2JzeWJWYXJkOEhQdCt6WjAvWEVPS0VoSVNiWTJKaUxnU0F1cnE2Ui9idDIzZGFZMlBqY2dBd204MW54Y2JHWGh4NFhZUEJNTlZxdFc3YnUzZnZvckt5c3ZQc2R2c09BRENaVEhQaTQrT1grUGRMU1VtNVI2dlZqcTJycTNzRVFQUHd2QXRFRkNqYzd3dCtRZ2lORUVLajFXb1Q0dVBqZjVHVGs3TVdRTlRRdmh0RVJQUkR3VUNYYUJTeDIrMEhDd3NMODV1Ym05OEE0QVVBSVlRaEtTbnBkOW5aMmQ4QWlBQUFxOVc2dytQeGRQaVBzMXF0T3dMbnhpVWtKRnp2TzE5aGEydnJDcS9YYTJ0cGFmbVhmM3QwZFBSNWdkZjFlRHl0WldWbGwxb3NsbS9iMjl1L3FLeXN2TW0vTFNvcTZpd0FNQnFOYVVsSlNYYzRuYzdLMnRyYXA0Zm5IU0NpM3NMNXZnQUE1ZVhsbCs3ZXZYdGVhV25wM0FNSER0emdjRGdPQUxKYWRHSmk0dlZEL0hZUUVkRVBCQU5kb3RHbjlzQ0JBOWNVRnhkbk56WTJ2Z0pBQlFDVHlYUktZbUxpTFlNNVFVUkV4QXdBTUJxTk02ZE9uVm93ZGVyVWdxeXNySFgrN1ZxdE5pMXdmNnZWdWgyQXhmL2NaclB0Q3RnM0dRQVNFeE1mVWhURlZGdGIrd2dBSFlBb0lZUW00RFJSWVBhR2FMaUU1WDBCQUZwYld6KzAyKzJiYkRiYmx1Ym01cGNyS2lxNnNyMW1zL25VbzMrcFJFUkVESFNKUmkySHc3SHY0TUdEMTFWV1ZuWmxSTXhtODZDVzlCRkM2STYwWFZFVWZhOG1kNi9uSnY4UHFxcDJBa0JDUXNJdkFDQWpJMk41WGw1ZVIxNWVYb2ZaYkY3czM4L2ZOcGorRWRHeENiZjdRakEybTYwdzRKckcvdllqSWlJNkVsWmRKaHBGekdienFSMGRIZDhIdGpVMU5YMHdmdno0Zi9xZWVnTTJCVlpZMVFOdytwODRuYzZEQm9NaDAyYXpGWlNXbHVZTmRGMmowWmdEZVQ5eEEwQk1UTXpaL20xMnU3M1k5eU8vV0NNS2dUQy9MMmdBZUFLUGk0cUttdS8vdWJPemMvOUExeUVpSWdxR2dTN1JLSktabWJtMnJhMXRSVk5UMDNzdWw2dFNDQkdUa3BMeVcvOTJxOVg2bmY5bmo4ZlQ3djg1S1NucHYreDIrL2IyOXZiUEFUbVVNQ2twNlU2VHlaU2JucDcrVEd0cjZ6c2VqOGNlRVJFeHlXUXluVnhWVlhWWDRIVjFPbDNheElrVC8xVmJXL3NYbzlHWW5wYVc5aGZmSm05emMvTTdRSjhsU3Z6OS9UdzZPdnJjL3JZVDBmRUw1L3RDVWxMUzNRYURZVUpyYSt1SGJyZTd6bWcwemtoTlRYM1l0NS9hMHRMeXhuQzlMMFJFTkxyeGd5WFJLTko3SGN4QU5wdHRlMmxwNlFJQWRrQldVTTNJeUhnaGNKK0FZSFBNakJrenR1ajErb205eitOd09QWVhGeGRuQmw3UDdYWTNhYlhhTWIzM3JhdXJlNlM2dXZyZS92ckVRSmRvK0lYemZTRTFOWFZaY25MeUE4SDZWbE5UYzM5TlRjMURnM3VWUkVSRVBXa0czb1dJVGlCdUlZUkpvOUZFS1lxaTkzcTlWcnZkWGxSZlgvOU1aV1hscmZCOW1BVUFtODIyVTZ2Vm1nMEd3MVFoaE43aGNKUTJORFQ4MWJmWlhsOWYvNlpXcTQzUzYvVXBpcUtZdkY2dnhXYXpiV2xvYUhqS2JyZnZBb0NVbEpSbEFHQ3hXTmJWMXRZK1pEUWFaMmswbWtpSHc3RzN0cloyV1cxdDdXTkg2bXg4ZlB6UERRWkRKZ0RVMU5UOHo3QzhJMFFVdHZjRlZWV2gxK3NuYUxYYUdFVlJEQjZQcDgxaXNhdzlkT2pRcjV1YW1sNGF3ZmVJaUloR0dXWlFpT2lZK1RNMzdlM3RYNVNWbFowMzBQNUVOUHJ4dmtCRVJPR0F4V0dJaUlpSWlJaG9WR0dnUzBSRVJFUkVSS01LQTEw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Z3BML3gvQUtlYzJLeGp3WEFBQUFBQkpSVTVFcmtKZ2dnPT0iLAoJIlRoZW1lIiA6ICIiLAoJIlR5cGUiIDogImZsb3ciLAoJIlZlcnNpb24iIDogIjE1Igp9Cg=="/>
    </extobj>
  </extobjs>
</s:customData>
</file>

<file path=customXml/itemProps256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10734</Words>
  <Application>WPS 演示</Application>
  <PresentationFormat>自定义</PresentationFormat>
  <Paragraphs>748</Paragraphs>
  <Slides>46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7" baseType="lpstr">
      <vt:lpstr>Arial</vt:lpstr>
      <vt:lpstr>宋体</vt:lpstr>
      <vt:lpstr>Wingdings</vt:lpstr>
      <vt:lpstr>微软雅黑</vt:lpstr>
      <vt:lpstr>Batang</vt:lpstr>
      <vt:lpstr>Constantia</vt:lpstr>
      <vt:lpstr>Impact</vt:lpstr>
      <vt:lpstr>Calibri</vt:lpstr>
      <vt:lpstr>Times New Roman</vt:lpstr>
      <vt:lpstr>Arial Unicode MS</vt:lpstr>
      <vt:lpstr>Calibri Light</vt:lpstr>
      <vt:lpstr>Calibri</vt:lpstr>
      <vt:lpstr>Agency FB</vt:lpstr>
      <vt:lpstr>Arial Narrow</vt:lpstr>
      <vt:lpstr>Tahoma</vt:lpstr>
      <vt:lpstr>PMingLiU</vt:lpstr>
      <vt:lpstr>幼圆</vt:lpstr>
      <vt:lpstr>Adobe Gothic Std B</vt:lpstr>
      <vt:lpstr>Yu Gothic UI Semibold</vt:lpstr>
      <vt:lpstr>PMingLiU-ExtB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tukuppt</dc:title>
  <dc:creator>www.tukuppt.com</dc:creator>
  <cp:keywords>tukuppt</cp:keywords>
  <dc:subject>熊猫办公</dc:subject>
  <cp:category>tukuppt</cp:category>
  <cp:lastModifiedBy>沧海桑田</cp:lastModifiedBy>
  <cp:revision>34</cp:revision>
  <dcterms:created xsi:type="dcterms:W3CDTF">2019-01-25T09:26:00Z</dcterms:created>
  <dcterms:modified xsi:type="dcterms:W3CDTF">2023-04-17T07:27:59Z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18563B03286D49E6860C8FBC950B5EAF_13</vt:lpwstr>
  </property>
</Properties>
</file>