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media/image4.svg" ContentType="image/svg+xml"/>
  <Override PartName="/ppt/media/image6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3"/>
    <p:sldId id="280" r:id="rId4"/>
    <p:sldId id="257" r:id="rId5"/>
    <p:sldId id="300" r:id="rId6"/>
    <p:sldId id="302" r:id="rId7"/>
    <p:sldId id="320" r:id="rId8"/>
    <p:sldId id="321" r:id="rId9"/>
    <p:sldId id="301" r:id="rId10"/>
    <p:sldId id="272" r:id="rId11"/>
    <p:sldId id="322" r:id="rId12"/>
    <p:sldId id="324" r:id="rId13"/>
    <p:sldId id="323" r:id="rId14"/>
    <p:sldId id="325" r:id="rId15"/>
    <p:sldId id="326" r:id="rId16"/>
    <p:sldId id="327" r:id="rId17"/>
    <p:sldId id="352" r:id="rId18"/>
    <p:sldId id="273" r:id="rId20"/>
    <p:sldId id="329" r:id="rId21"/>
    <p:sldId id="345" r:id="rId22"/>
    <p:sldId id="346" r:id="rId23"/>
    <p:sldId id="347" r:id="rId24"/>
    <p:sldId id="348" r:id="rId25"/>
    <p:sldId id="363" r:id="rId26"/>
    <p:sldId id="349" r:id="rId27"/>
    <p:sldId id="353" r:id="rId28"/>
    <p:sldId id="350" r:id="rId29"/>
    <p:sldId id="276" r:id="rId30"/>
  </p:sldIdLst>
  <p:sldSz cx="12192000" cy="6858000"/>
  <p:notesSz cx="6858000" cy="9144000"/>
  <p:embeddedFontLst>
    <p:embeddedFont>
      <p:font typeface="微软雅黑" panose="020B0503020204020204" pitchFamily="34" charset="-122"/>
      <p:regular r:id="rId34"/>
    </p:embeddedFont>
    <p:embeddedFont>
      <p:font typeface="汉仪二码墨书W" panose="00020600040101010101" charset="-122"/>
      <p:regular r:id="rId35"/>
    </p:embeddedFont>
    <p:embeddedFont>
      <p:font typeface="汉仪旗黑-55简" panose="00020600040101010101" charset="-128"/>
      <p:regular r:id="rId36"/>
    </p:embeddedFont>
    <p:embeddedFont>
      <p:font typeface="Calibri" panose="020F0502020204030204" charset="0"/>
      <p:regular r:id="rId37"/>
      <p:bold r:id="rId38"/>
      <p:italic r:id="rId39"/>
      <p:boldItalic r:id="rId40"/>
    </p:embeddedFont>
    <p:embeddedFont>
      <p:font typeface="华光仿宋_CNKI" panose="02000500000000000000" charset="-122"/>
      <p:regular r:id="rId41"/>
    </p:embeddedFont>
  </p:embeddedFontLst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C01"/>
    <a:srgbClr val="FFFFFF"/>
    <a:srgbClr val="B8E4ED"/>
    <a:srgbClr val="FCB040"/>
    <a:srgbClr val="FF8889"/>
    <a:srgbClr val="5D6762"/>
    <a:srgbClr val="414845"/>
    <a:srgbClr val="F08DAD"/>
    <a:srgbClr val="7A8DC8"/>
    <a:srgbClr val="E3D0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7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2" Type="http://schemas.openxmlformats.org/officeDocument/2006/relationships/tags" Target="tags/tag202.xml"/><Relationship Id="rId41" Type="http://schemas.openxmlformats.org/officeDocument/2006/relationships/font" Target="fonts/font8.fntdata"/><Relationship Id="rId40" Type="http://schemas.openxmlformats.org/officeDocument/2006/relationships/font" Target="fonts/font7.fntdata"/><Relationship Id="rId4" Type="http://schemas.openxmlformats.org/officeDocument/2006/relationships/slide" Target="slides/slide2.xml"/><Relationship Id="rId39" Type="http://schemas.openxmlformats.org/officeDocument/2006/relationships/font" Target="fonts/font6.fntdata"/><Relationship Id="rId38" Type="http://schemas.openxmlformats.org/officeDocument/2006/relationships/font" Target="fonts/font5.fntdata"/><Relationship Id="rId37" Type="http://schemas.openxmlformats.org/officeDocument/2006/relationships/font" Target="fonts/font4.fntdata"/><Relationship Id="rId36" Type="http://schemas.openxmlformats.org/officeDocument/2006/relationships/font" Target="fonts/font3.fntdata"/><Relationship Id="rId35" Type="http://schemas.openxmlformats.org/officeDocument/2006/relationships/font" Target="fonts/font2.fntdata"/><Relationship Id="rId34" Type="http://schemas.openxmlformats.org/officeDocument/2006/relationships/font" Target="fonts/font1.fntdata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4.xml"/><Relationship Id="rId2" Type="http://schemas.openxmlformats.org/officeDocument/2006/relationships/image" Target="../media/image1.jpeg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image" Target="../media/image14.jpeg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image" Target="../media/image13.png"/><Relationship Id="rId4" Type="http://schemas.openxmlformats.org/officeDocument/2006/relationships/tags" Target="../tags/tag99.xml"/><Relationship Id="rId3" Type="http://schemas.openxmlformats.org/officeDocument/2006/relationships/image" Target="../media/image12.jpeg"/><Relationship Id="rId2" Type="http://schemas.openxmlformats.org/officeDocument/2006/relationships/tags" Target="../tags/tag98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03.xml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08.xml"/><Relationship Id="rId8" Type="http://schemas.openxmlformats.org/officeDocument/2006/relationships/image" Target="../media/image16.jpeg"/><Relationship Id="rId7" Type="http://schemas.openxmlformats.org/officeDocument/2006/relationships/tags" Target="../tags/tag107.xml"/><Relationship Id="rId6" Type="http://schemas.openxmlformats.org/officeDocument/2006/relationships/image" Target="../media/image15.png"/><Relationship Id="rId5" Type="http://schemas.openxmlformats.org/officeDocument/2006/relationships/tags" Target="../tags/tag106.xml"/><Relationship Id="rId4" Type="http://schemas.openxmlformats.org/officeDocument/2006/relationships/tags" Target="../tags/tag105.xml"/><Relationship Id="rId3" Type="http://schemas.openxmlformats.org/officeDocument/2006/relationships/image" Target="../media/image13.png"/><Relationship Id="rId2" Type="http://schemas.openxmlformats.org/officeDocument/2006/relationships/tags" Target="../tags/tag104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10.xml"/><Relationship Id="rId11" Type="http://schemas.openxmlformats.org/officeDocument/2006/relationships/image" Target="../media/image17.jpeg"/><Relationship Id="rId10" Type="http://schemas.openxmlformats.org/officeDocument/2006/relationships/tags" Target="../tags/tag109.xml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14.xml"/><Relationship Id="rId6" Type="http://schemas.openxmlformats.org/officeDocument/2006/relationships/tags" Target="../tags/tag113.xml"/><Relationship Id="rId5" Type="http://schemas.openxmlformats.org/officeDocument/2006/relationships/image" Target="../media/image19.jpeg"/><Relationship Id="rId4" Type="http://schemas.openxmlformats.org/officeDocument/2006/relationships/tags" Target="../tags/tag112.xml"/><Relationship Id="rId3" Type="http://schemas.openxmlformats.org/officeDocument/2006/relationships/image" Target="../media/image18.jpeg"/><Relationship Id="rId2" Type="http://schemas.openxmlformats.org/officeDocument/2006/relationships/tags" Target="../tags/tag111.xml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image" Target="../media/image20.jpeg"/><Relationship Id="rId2" Type="http://schemas.openxmlformats.org/officeDocument/2006/relationships/tags" Target="../tags/tag115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127.xml"/><Relationship Id="rId16" Type="http://schemas.openxmlformats.org/officeDocument/2006/relationships/image" Target="../media/image22.jpeg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tags" Target="../tags/tag124.xml"/><Relationship Id="rId12" Type="http://schemas.openxmlformats.org/officeDocument/2006/relationships/tags" Target="../tags/tag123.xml"/><Relationship Id="rId11" Type="http://schemas.openxmlformats.org/officeDocument/2006/relationships/tags" Target="../tags/tag122.xml"/><Relationship Id="rId10" Type="http://schemas.openxmlformats.org/officeDocument/2006/relationships/image" Target="../media/image21.jpeg"/><Relationship Id="rId1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tags" Target="../tags/tag132.xml"/><Relationship Id="rId7" Type="http://schemas.openxmlformats.org/officeDocument/2006/relationships/tags" Target="../tags/tag131.xml"/><Relationship Id="rId6" Type="http://schemas.openxmlformats.org/officeDocument/2006/relationships/tags" Target="../tags/tag130.xml"/><Relationship Id="rId5" Type="http://schemas.openxmlformats.org/officeDocument/2006/relationships/image" Target="../media/image24.png"/><Relationship Id="rId4" Type="http://schemas.openxmlformats.org/officeDocument/2006/relationships/tags" Target="../tags/tag129.xml"/><Relationship Id="rId3" Type="http://schemas.openxmlformats.org/officeDocument/2006/relationships/image" Target="../media/image23.png"/><Relationship Id="rId2" Type="http://schemas.openxmlformats.org/officeDocument/2006/relationships/tags" Target="../tags/tag128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34.xml"/><Relationship Id="rId1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40.xml"/><Relationship Id="rId8" Type="http://schemas.openxmlformats.org/officeDocument/2006/relationships/tags" Target="../tags/tag139.xml"/><Relationship Id="rId7" Type="http://schemas.openxmlformats.org/officeDocument/2006/relationships/tags" Target="../tags/tag138.xml"/><Relationship Id="rId6" Type="http://schemas.openxmlformats.org/officeDocument/2006/relationships/tags" Target="../tags/tag137.xml"/><Relationship Id="rId5" Type="http://schemas.openxmlformats.org/officeDocument/2006/relationships/image" Target="../media/image26.jpeg"/><Relationship Id="rId4" Type="http://schemas.openxmlformats.org/officeDocument/2006/relationships/tags" Target="../tags/tag136.xml"/><Relationship Id="rId3" Type="http://schemas.openxmlformats.org/officeDocument/2006/relationships/image" Target="../media/image25.jpeg"/><Relationship Id="rId2" Type="http://schemas.openxmlformats.org/officeDocument/2006/relationships/tags" Target="../tags/tag135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146.xml"/><Relationship Id="rId15" Type="http://schemas.openxmlformats.org/officeDocument/2006/relationships/tags" Target="../tags/tag145.xml"/><Relationship Id="rId14" Type="http://schemas.openxmlformats.org/officeDocument/2006/relationships/tags" Target="../tags/tag144.xml"/><Relationship Id="rId13" Type="http://schemas.openxmlformats.org/officeDocument/2006/relationships/tags" Target="../tags/tag143.xml"/><Relationship Id="rId12" Type="http://schemas.openxmlformats.org/officeDocument/2006/relationships/tags" Target="../tags/tag142.xml"/><Relationship Id="rId11" Type="http://schemas.openxmlformats.org/officeDocument/2006/relationships/image" Target="../media/image27.jpeg"/><Relationship Id="rId10" Type="http://schemas.openxmlformats.org/officeDocument/2006/relationships/tags" Target="../tags/tag141.xml"/><Relationship Id="rId1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7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tags" Target="../tags/tag149.xml"/><Relationship Id="rId3" Type="http://schemas.openxmlformats.org/officeDocument/2006/relationships/image" Target="../media/image28.png"/><Relationship Id="rId2" Type="http://schemas.openxmlformats.org/officeDocument/2006/relationships/tags" Target="../tags/tag148.xml"/><Relationship Id="rId1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5.xml"/><Relationship Id="rId5" Type="http://schemas.openxmlformats.org/officeDocument/2006/relationships/image" Target="../media/image30.png"/><Relationship Id="rId4" Type="http://schemas.openxmlformats.org/officeDocument/2006/relationships/tags" Target="../tags/tag154.xml"/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6.xml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161.xml"/><Relationship Id="rId8" Type="http://schemas.openxmlformats.org/officeDocument/2006/relationships/image" Target="../media/image32.png"/><Relationship Id="rId7" Type="http://schemas.openxmlformats.org/officeDocument/2006/relationships/tags" Target="../tags/tag160.xml"/><Relationship Id="rId6" Type="http://schemas.openxmlformats.org/officeDocument/2006/relationships/image" Target="../media/image31.png"/><Relationship Id="rId5" Type="http://schemas.openxmlformats.org/officeDocument/2006/relationships/tags" Target="../tags/tag159.xml"/><Relationship Id="rId4" Type="http://schemas.openxmlformats.org/officeDocument/2006/relationships/tags" Target="../tags/tag158.xml"/><Relationship Id="rId3" Type="http://schemas.openxmlformats.org/officeDocument/2006/relationships/image" Target="../media/image13.png"/><Relationship Id="rId2" Type="http://schemas.openxmlformats.org/officeDocument/2006/relationships/tags" Target="../tags/tag157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62.xml"/><Relationship Id="rId1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66.xml"/><Relationship Id="rId6" Type="http://schemas.openxmlformats.org/officeDocument/2006/relationships/image" Target="../media/image33.png"/><Relationship Id="rId5" Type="http://schemas.openxmlformats.org/officeDocument/2006/relationships/tags" Target="../tags/tag165.xml"/><Relationship Id="rId4" Type="http://schemas.openxmlformats.org/officeDocument/2006/relationships/tags" Target="../tags/tag164.xml"/><Relationship Id="rId3" Type="http://schemas.openxmlformats.org/officeDocument/2006/relationships/image" Target="../media/image13.png"/><Relationship Id="rId2" Type="http://schemas.openxmlformats.org/officeDocument/2006/relationships/tags" Target="../tags/tag163.xml"/><Relationship Id="rId1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69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Relationship Id="rId3" Type="http://schemas.openxmlformats.org/officeDocument/2006/relationships/tags" Target="../tags/tag168.xml"/><Relationship Id="rId2" Type="http://schemas.openxmlformats.org/officeDocument/2006/relationships/tags" Target="../tags/tag167.xml"/><Relationship Id="rId1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jpeg"/><Relationship Id="rId7" Type="http://schemas.openxmlformats.org/officeDocument/2006/relationships/image" Target="../media/image36.png"/><Relationship Id="rId6" Type="http://schemas.openxmlformats.org/officeDocument/2006/relationships/tags" Target="../tags/tag174.xml"/><Relationship Id="rId5" Type="http://schemas.openxmlformats.org/officeDocument/2006/relationships/tags" Target="../tags/tag173.xml"/><Relationship Id="rId4" Type="http://schemas.openxmlformats.org/officeDocument/2006/relationships/tags" Target="../tags/tag172.xml"/><Relationship Id="rId3" Type="http://schemas.openxmlformats.org/officeDocument/2006/relationships/tags" Target="../tags/tag171.xml"/><Relationship Id="rId2" Type="http://schemas.openxmlformats.org/officeDocument/2006/relationships/image" Target="../media/image2.jpe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75.xml"/><Relationship Id="rId1" Type="http://schemas.openxmlformats.org/officeDocument/2006/relationships/tags" Target="../tags/tag170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jpeg"/><Relationship Id="rId7" Type="http://schemas.openxmlformats.org/officeDocument/2006/relationships/image" Target="../media/image36.png"/><Relationship Id="rId6" Type="http://schemas.openxmlformats.org/officeDocument/2006/relationships/tags" Target="../tags/tag180.xml"/><Relationship Id="rId5" Type="http://schemas.openxmlformats.org/officeDocument/2006/relationships/tags" Target="../tags/tag179.xml"/><Relationship Id="rId4" Type="http://schemas.openxmlformats.org/officeDocument/2006/relationships/tags" Target="../tags/tag178.xml"/><Relationship Id="rId3" Type="http://schemas.openxmlformats.org/officeDocument/2006/relationships/tags" Target="../tags/tag177.xml"/><Relationship Id="rId2" Type="http://schemas.openxmlformats.org/officeDocument/2006/relationships/image" Target="../media/image2.jpeg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186.xml"/><Relationship Id="rId15" Type="http://schemas.openxmlformats.org/officeDocument/2006/relationships/image" Target="../media/image39.jpeg"/><Relationship Id="rId14" Type="http://schemas.openxmlformats.org/officeDocument/2006/relationships/tags" Target="../tags/tag185.xml"/><Relationship Id="rId13" Type="http://schemas.openxmlformats.org/officeDocument/2006/relationships/tags" Target="../tags/tag184.xml"/><Relationship Id="rId12" Type="http://schemas.openxmlformats.org/officeDocument/2006/relationships/tags" Target="../tags/tag183.xml"/><Relationship Id="rId11" Type="http://schemas.openxmlformats.org/officeDocument/2006/relationships/tags" Target="../tags/tag182.xml"/><Relationship Id="rId10" Type="http://schemas.openxmlformats.org/officeDocument/2006/relationships/tags" Target="../tags/tag181.xml"/><Relationship Id="rId1" Type="http://schemas.openxmlformats.org/officeDocument/2006/relationships/tags" Target="../tags/tag176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87.xml"/><Relationship Id="rId2" Type="http://schemas.openxmlformats.org/officeDocument/2006/relationships/image" Target="../media/image29.png"/><Relationship Id="rId1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194.xml"/><Relationship Id="rId8" Type="http://schemas.openxmlformats.org/officeDocument/2006/relationships/tags" Target="../tags/tag193.xml"/><Relationship Id="rId7" Type="http://schemas.openxmlformats.org/officeDocument/2006/relationships/tags" Target="../tags/tag192.xml"/><Relationship Id="rId6" Type="http://schemas.openxmlformats.org/officeDocument/2006/relationships/image" Target="../media/image39.jpeg"/><Relationship Id="rId5" Type="http://schemas.openxmlformats.org/officeDocument/2006/relationships/tags" Target="../tags/tag191.xml"/><Relationship Id="rId4" Type="http://schemas.openxmlformats.org/officeDocument/2006/relationships/tags" Target="../tags/tag190.xml"/><Relationship Id="rId3" Type="http://schemas.openxmlformats.org/officeDocument/2006/relationships/tags" Target="../tags/tag189.xml"/><Relationship Id="rId2" Type="http://schemas.openxmlformats.org/officeDocument/2006/relationships/image" Target="../media/image2.jpeg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200.xml"/><Relationship Id="rId15" Type="http://schemas.openxmlformats.org/officeDocument/2006/relationships/tags" Target="../tags/tag199.xml"/><Relationship Id="rId14" Type="http://schemas.openxmlformats.org/officeDocument/2006/relationships/tags" Target="../tags/tag198.xml"/><Relationship Id="rId13" Type="http://schemas.openxmlformats.org/officeDocument/2006/relationships/image" Target="../media/image28.png"/><Relationship Id="rId12" Type="http://schemas.openxmlformats.org/officeDocument/2006/relationships/tags" Target="../tags/tag197.xml"/><Relationship Id="rId11" Type="http://schemas.openxmlformats.org/officeDocument/2006/relationships/tags" Target="../tags/tag196.xml"/><Relationship Id="rId10" Type="http://schemas.openxmlformats.org/officeDocument/2006/relationships/tags" Target="../tags/tag195.xml"/><Relationship Id="rId1" Type="http://schemas.openxmlformats.org/officeDocument/2006/relationships/tags" Target="../tags/tag18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1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80.xml"/><Relationship Id="rId16" Type="http://schemas.openxmlformats.org/officeDocument/2006/relationships/tags" Target="../tags/tag79.xml"/><Relationship Id="rId15" Type="http://schemas.openxmlformats.org/officeDocument/2006/relationships/tags" Target="../tags/tag78.xml"/><Relationship Id="rId14" Type="http://schemas.openxmlformats.org/officeDocument/2006/relationships/tags" Target="../tags/tag77.xml"/><Relationship Id="rId13" Type="http://schemas.openxmlformats.org/officeDocument/2006/relationships/tags" Target="../tags/tag76.xml"/><Relationship Id="rId12" Type="http://schemas.openxmlformats.org/officeDocument/2006/relationships/tags" Target="../tags/tag75.xml"/><Relationship Id="rId11" Type="http://schemas.openxmlformats.org/officeDocument/2006/relationships/tags" Target="../tags/tag74.xml"/><Relationship Id="rId10" Type="http://schemas.openxmlformats.org/officeDocument/2006/relationships/tags" Target="../tags/tag73.xml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image" Target="../media/image6.svg"/><Relationship Id="rId7" Type="http://schemas.openxmlformats.org/officeDocument/2006/relationships/image" Target="../media/image5.png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89.xml"/><Relationship Id="rId15" Type="http://schemas.openxmlformats.org/officeDocument/2006/relationships/tags" Target="../tags/tag88.xml"/><Relationship Id="rId14" Type="http://schemas.openxmlformats.org/officeDocument/2006/relationships/image" Target="../media/image8.svg"/><Relationship Id="rId13" Type="http://schemas.openxmlformats.org/officeDocument/2006/relationships/image" Target="../media/image7.png"/><Relationship Id="rId12" Type="http://schemas.openxmlformats.org/officeDocument/2006/relationships/tags" Target="../tags/tag87.xml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91.xml"/><Relationship Id="rId6" Type="http://schemas.openxmlformats.org/officeDocument/2006/relationships/image" Target="../media/image10.png"/><Relationship Id="rId5" Type="http://schemas.openxmlformats.org/officeDocument/2006/relationships/tags" Target="../tags/tag90.xml"/><Relationship Id="rId4" Type="http://schemas.openxmlformats.org/officeDocument/2006/relationships/image" Target="../media/image9.png"/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2.xml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image" Target="../media/image11.jpeg"/><Relationship Id="rId2" Type="http://schemas.openxmlformats.org/officeDocument/2006/relationships/tags" Target="../tags/tag93.xml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7.xml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未标题-1改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784350" y="1180783"/>
            <a:ext cx="8623300" cy="3543935"/>
            <a:chOff x="2810" y="1860"/>
            <a:chExt cx="13580" cy="5581"/>
          </a:xfrm>
        </p:grpSpPr>
        <p:sp>
          <p:nvSpPr>
            <p:cNvPr id="3" name="文本框 2"/>
            <p:cNvSpPr txBox="1"/>
            <p:nvPr/>
          </p:nvSpPr>
          <p:spPr>
            <a:xfrm>
              <a:off x="2810" y="1860"/>
              <a:ext cx="13580" cy="3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6600" b="1">
                  <a:solidFill>
                    <a:schemeClr val="tx1"/>
                  </a:solidFill>
                  <a:latin typeface="汉仪二码墨书W" panose="00020600040101010101" charset="-122"/>
                  <a:ea typeface="汉仪二码墨书W" panose="00020600040101010101" charset="-122"/>
                </a:rPr>
                <a:t>基于幼儿立场的园本</a:t>
              </a:r>
              <a:r>
                <a:rPr lang="en-US" altLang="zh-CN" sz="6600" b="1">
                  <a:solidFill>
                    <a:schemeClr val="tx1"/>
                  </a:solidFill>
                  <a:latin typeface="汉仪二码墨书W" panose="00020600040101010101" charset="-122"/>
                  <a:ea typeface="汉仪二码墨书W" panose="00020600040101010101" charset="-122"/>
                </a:rPr>
                <a:t> </a:t>
              </a:r>
              <a:r>
                <a:rPr lang="zh-CN" altLang="en-US" sz="6600" b="1">
                  <a:solidFill>
                    <a:schemeClr val="tx1"/>
                  </a:solidFill>
                  <a:latin typeface="汉仪二码墨书W" panose="00020600040101010101" charset="-122"/>
                  <a:ea typeface="汉仪二码墨书W" panose="00020600040101010101" charset="-122"/>
                </a:rPr>
                <a:t>课程实施</a:t>
              </a:r>
              <a:endParaRPr lang="zh-CN" altLang="en-US" sz="6600" b="1">
                <a:solidFill>
                  <a:schemeClr val="tx1"/>
                </a:solidFill>
                <a:latin typeface="汉仪二码墨书W" panose="00020600040101010101" charset="-122"/>
                <a:ea typeface="汉仪二码墨书W" panose="00020600040101010101" charset="-122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5071" y="6801"/>
              <a:ext cx="3980" cy="640"/>
            </a:xfrm>
            <a:prstGeom prst="roundRect">
              <a:avLst>
                <a:gd name="adj" fmla="val 50000"/>
              </a:avLst>
            </a:prstGeom>
            <a:solidFill>
              <a:srgbClr val="FCB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5551" y="6831"/>
              <a:ext cx="302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b="1">
                  <a:solidFill>
                    <a:schemeClr val="tx1"/>
                  </a:solidFill>
                  <a:latin typeface="汉仪旗黑-55简" panose="00020600040101010101" charset="-128"/>
                  <a:ea typeface="汉仪旗黑-55简" panose="00020600040101010101" charset="-128"/>
                </a:rPr>
                <a:t>分享人：沈</a:t>
              </a:r>
              <a:r>
                <a:rPr lang="en-US" altLang="zh-CN" b="1">
                  <a:solidFill>
                    <a:schemeClr val="tx1"/>
                  </a:solidFill>
                  <a:latin typeface="汉仪旗黑-55简" panose="00020600040101010101" charset="-128"/>
                  <a:ea typeface="汉仪旗黑-55简" panose="00020600040101010101" charset="-128"/>
                </a:rPr>
                <a:t> </a:t>
              </a:r>
              <a:r>
                <a:rPr lang="zh-CN" altLang="en-US" b="1">
                  <a:solidFill>
                    <a:schemeClr val="tx1"/>
                  </a:solidFill>
                  <a:latin typeface="汉仪旗黑-55简" panose="00020600040101010101" charset="-128"/>
                  <a:ea typeface="汉仪旗黑-55简" panose="00020600040101010101" charset="-128"/>
                </a:rPr>
                <a:t>红</a:t>
              </a:r>
              <a:endParaRPr lang="zh-CN" altLang="en-US" b="1">
                <a:solidFill>
                  <a:schemeClr val="tx1"/>
                </a:soli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  <p:sp>
          <p:nvSpPr>
            <p:cNvPr id="15" name="圆角矩形 14"/>
            <p:cNvSpPr/>
            <p:nvPr/>
          </p:nvSpPr>
          <p:spPr>
            <a:xfrm>
              <a:off x="10051" y="6801"/>
              <a:ext cx="3980" cy="640"/>
            </a:xfrm>
            <a:prstGeom prst="roundRect">
              <a:avLst>
                <a:gd name="adj" fmla="val 50000"/>
              </a:avLst>
            </a:prstGeom>
            <a:solidFill>
              <a:srgbClr val="FCB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9912" y="6831"/>
              <a:ext cx="4219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b="1">
                  <a:solidFill>
                    <a:schemeClr val="tx1"/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rPr>
                <a:t>2023.03.24</a:t>
              </a:r>
              <a:endParaRPr lang="en-US" altLang="zh-CN" b="1">
                <a:solidFill>
                  <a:schemeClr val="tx1"/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endParaRPr>
            </a:p>
          </p:txBody>
        </p:sp>
      </p:grp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未标题-2改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3947795" y="1000125"/>
            <a:ext cx="2635885" cy="460375"/>
            <a:chOff x="7565" y="1051"/>
            <a:chExt cx="4151" cy="725"/>
          </a:xfrm>
        </p:grpSpPr>
        <p:sp>
          <p:nvSpPr>
            <p:cNvPr id="6" name="圆角矩形 5"/>
            <p:cNvSpPr/>
            <p:nvPr/>
          </p:nvSpPr>
          <p:spPr>
            <a:xfrm>
              <a:off x="7750" y="1130"/>
              <a:ext cx="3700" cy="640"/>
            </a:xfrm>
            <a:prstGeom prst="roundRect">
              <a:avLst>
                <a:gd name="adj" fmla="val 38593"/>
              </a:avLst>
            </a:prstGeom>
            <a:solidFill>
              <a:srgbClr val="FCB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FCB040"/>
                </a:solidFill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 rot="0">
              <a:off x="7565" y="1051"/>
              <a:ext cx="4151" cy="725"/>
              <a:chOff x="7525" y="1051"/>
              <a:chExt cx="4151" cy="725"/>
            </a:xfrm>
          </p:grpSpPr>
          <p:sp>
            <p:nvSpPr>
              <p:cNvPr id="39" name="椭圆 38"/>
              <p:cNvSpPr/>
              <p:nvPr/>
            </p:nvSpPr>
            <p:spPr>
              <a:xfrm>
                <a:off x="8091" y="1350"/>
                <a:ext cx="200" cy="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7525" y="1051"/>
                <a:ext cx="4151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>
                    <a:solidFill>
                      <a:schemeClr val="bg1"/>
                    </a:solidFill>
                    <a:latin typeface="汉仪二码墨书W" panose="00020600040101010101" charset="-122"/>
                    <a:ea typeface="汉仪二码墨书W" panose="00020600040101010101" charset="-122"/>
                  </a:rPr>
                  <a:t>稻田游记</a:t>
                </a:r>
                <a:endParaRPr lang="zh-CN" altLang="en-US" sz="2400">
                  <a:solidFill>
                    <a:schemeClr val="bg1"/>
                  </a:solidFill>
                  <a:latin typeface="汉仪二码墨书W" panose="00020600040101010101" charset="-122"/>
                  <a:ea typeface="汉仪二码墨书W" panose="00020600040101010101" charset="-122"/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10860" y="1350"/>
                <a:ext cx="200" cy="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>
            <a:off x="1365250" y="1715135"/>
            <a:ext cx="7494270" cy="4088130"/>
            <a:chOff x="2150" y="2701"/>
            <a:chExt cx="11802" cy="6438"/>
          </a:xfrm>
        </p:grpSpPr>
        <p:sp>
          <p:nvSpPr>
            <p:cNvPr id="75" name="流程图: 离页连接符 74"/>
            <p:cNvSpPr/>
            <p:nvPr/>
          </p:nvSpPr>
          <p:spPr>
            <a:xfrm>
              <a:off x="2238" y="2853"/>
              <a:ext cx="2749" cy="3967"/>
            </a:xfrm>
            <a:prstGeom prst="flowChartOffpageConnector">
              <a:avLst/>
            </a:prstGeom>
            <a:solidFill>
              <a:srgbClr val="B8E4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6" name="流程图: 离页连接符 75"/>
            <p:cNvSpPr/>
            <p:nvPr/>
          </p:nvSpPr>
          <p:spPr>
            <a:xfrm>
              <a:off x="2150" y="2701"/>
              <a:ext cx="2749" cy="3967"/>
            </a:xfrm>
            <a:prstGeom prst="flowChartOffpageConnector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2188" y="4004"/>
              <a:ext cx="2717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/>
              <a:r>
                <a:rPr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rPr>
                <a:t>说“稻”做“稻——闻稻香</a:t>
              </a:r>
              <a:endPara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endParaRPr>
            </a:p>
          </p:txBody>
        </p:sp>
        <p:sp>
          <p:nvSpPr>
            <p:cNvPr id="89" name="流程图: 离页连接符 88"/>
            <p:cNvSpPr/>
            <p:nvPr/>
          </p:nvSpPr>
          <p:spPr>
            <a:xfrm flipV="1">
              <a:off x="11203" y="5172"/>
              <a:ext cx="2749" cy="3967"/>
            </a:xfrm>
            <a:prstGeom prst="flowChartOffpageConnector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5" name="图片 4" descr="IMG_9395(20220625-094257)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439660" y="1000125"/>
            <a:ext cx="2455545" cy="190373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0" y="535305"/>
            <a:ext cx="4051300" cy="26060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385" y="3557270"/>
            <a:ext cx="4414520" cy="2839720"/>
          </a:xfrm>
          <a:prstGeom prst="rect">
            <a:avLst/>
          </a:prstGeom>
        </p:spPr>
      </p:pic>
      <p:pic>
        <p:nvPicPr>
          <p:cNvPr id="8" name="图片 7" descr="IMG_9401(20220625-094506)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385820" y="4010025"/>
            <a:ext cx="3245485" cy="2042160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6906260" y="3284220"/>
            <a:ext cx="3406140" cy="39414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>
                <a:solidFill>
                  <a:schemeClr val="tx1"/>
                </a:solidFill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</a:rPr>
              <a:t>我和我的小妹妹，手牵手肩并肩，走在乡间小道上，看着绿油油的稻田，我忍不住瞧一瞧，摸一摸，闻一闻。我喜欢这个颜色，我喜欢这片稻田</a:t>
            </a:r>
            <a:r>
              <a:rPr lang="en-US" altLang="zh-CN" sz="2400">
                <a:solidFill>
                  <a:schemeClr val="tx1"/>
                </a:solidFill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</a:rPr>
              <a:t>……</a:t>
            </a:r>
            <a:endParaRPr lang="en-US" altLang="zh-CN" sz="2400">
              <a:solidFill>
                <a:schemeClr val="tx1"/>
              </a:solidFill>
              <a:latin typeface="华文琥珀" panose="02010800040101010101" charset="-122"/>
              <a:ea typeface="华文琥珀" panose="02010800040101010101" charset="-122"/>
              <a:cs typeface="华文琥珀" panose="02010800040101010101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未标题-2改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3947795" y="1000125"/>
            <a:ext cx="2635885" cy="460375"/>
            <a:chOff x="7565" y="1051"/>
            <a:chExt cx="4151" cy="725"/>
          </a:xfrm>
        </p:grpSpPr>
        <p:sp>
          <p:nvSpPr>
            <p:cNvPr id="6" name="圆角矩形 5"/>
            <p:cNvSpPr/>
            <p:nvPr/>
          </p:nvSpPr>
          <p:spPr>
            <a:xfrm>
              <a:off x="7750" y="1130"/>
              <a:ext cx="3700" cy="640"/>
            </a:xfrm>
            <a:prstGeom prst="roundRect">
              <a:avLst>
                <a:gd name="adj" fmla="val 38593"/>
              </a:avLst>
            </a:prstGeom>
            <a:solidFill>
              <a:srgbClr val="FCB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FCB040"/>
                </a:solidFill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 rot="0">
              <a:off x="7565" y="1051"/>
              <a:ext cx="4151" cy="725"/>
              <a:chOff x="7525" y="1051"/>
              <a:chExt cx="4151" cy="725"/>
            </a:xfrm>
          </p:grpSpPr>
          <p:sp>
            <p:nvSpPr>
              <p:cNvPr id="39" name="椭圆 38"/>
              <p:cNvSpPr/>
              <p:nvPr/>
            </p:nvSpPr>
            <p:spPr>
              <a:xfrm>
                <a:off x="8091" y="1350"/>
                <a:ext cx="200" cy="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7525" y="1051"/>
                <a:ext cx="4151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>
                    <a:solidFill>
                      <a:schemeClr val="bg1"/>
                    </a:solidFill>
                    <a:latin typeface="汉仪二码墨书W" panose="00020600040101010101" charset="-122"/>
                    <a:ea typeface="汉仪二码墨书W" panose="00020600040101010101" charset="-122"/>
                  </a:rPr>
                  <a:t>稻田游记</a:t>
                </a:r>
                <a:endParaRPr lang="zh-CN" altLang="en-US" sz="2400">
                  <a:solidFill>
                    <a:schemeClr val="bg1"/>
                  </a:solidFill>
                  <a:latin typeface="汉仪二码墨书W" panose="00020600040101010101" charset="-122"/>
                  <a:ea typeface="汉仪二码墨书W" panose="00020600040101010101" charset="-122"/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10860" y="1350"/>
                <a:ext cx="200" cy="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>
            <a:off x="1365250" y="1715135"/>
            <a:ext cx="7494270" cy="4088130"/>
            <a:chOff x="2150" y="2701"/>
            <a:chExt cx="11802" cy="6438"/>
          </a:xfrm>
        </p:grpSpPr>
        <p:sp>
          <p:nvSpPr>
            <p:cNvPr id="75" name="流程图: 离页连接符 74"/>
            <p:cNvSpPr/>
            <p:nvPr/>
          </p:nvSpPr>
          <p:spPr>
            <a:xfrm>
              <a:off x="2238" y="2853"/>
              <a:ext cx="2749" cy="3967"/>
            </a:xfrm>
            <a:prstGeom prst="flowChartOffpageConnector">
              <a:avLst/>
            </a:prstGeom>
            <a:solidFill>
              <a:srgbClr val="B8E4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6" name="流程图: 离页连接符 75"/>
            <p:cNvSpPr/>
            <p:nvPr/>
          </p:nvSpPr>
          <p:spPr>
            <a:xfrm>
              <a:off x="2150" y="2701"/>
              <a:ext cx="2749" cy="3967"/>
            </a:xfrm>
            <a:prstGeom prst="flowChartOffpageConnector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2188" y="4004"/>
              <a:ext cx="2717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/>
              <a:r>
                <a:rPr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rPr>
                <a:t>说“稻”做“稻——闻稻香</a:t>
              </a:r>
              <a:endPara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endParaRPr>
            </a:p>
          </p:txBody>
        </p:sp>
        <p:sp>
          <p:nvSpPr>
            <p:cNvPr id="89" name="流程图: 离页连接符 88"/>
            <p:cNvSpPr/>
            <p:nvPr/>
          </p:nvSpPr>
          <p:spPr>
            <a:xfrm flipV="1">
              <a:off x="11203" y="5172"/>
              <a:ext cx="2749" cy="3967"/>
            </a:xfrm>
            <a:prstGeom prst="flowChartOffpageConnector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22" name="图片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520" y="415925"/>
            <a:ext cx="4442460" cy="27489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115" y="2758440"/>
            <a:ext cx="3868420" cy="36385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663055" y="1000125"/>
            <a:ext cx="3501390" cy="2010410"/>
          </a:xfrm>
          <a:prstGeom prst="rect">
            <a:avLst/>
          </a:prstGeom>
        </p:spPr>
      </p:pic>
      <p:pic>
        <p:nvPicPr>
          <p:cNvPr id="12" name="图片 11" descr="IMG_9409(20220625-125705)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538855" y="3284220"/>
            <a:ext cx="2928620" cy="30130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0" y="2870200"/>
            <a:ext cx="3868420" cy="3638550"/>
          </a:xfrm>
          <a:prstGeom prst="rect">
            <a:avLst/>
          </a:prstGeom>
        </p:spPr>
      </p:pic>
      <p:pic>
        <p:nvPicPr>
          <p:cNvPr id="14" name="图片 13" descr="IMG_9411(20220625-125724)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244715" y="3369945"/>
            <a:ext cx="2701925" cy="263906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未标题-2改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803775" y="667385"/>
            <a:ext cx="2635885" cy="460375"/>
            <a:chOff x="7565" y="1051"/>
            <a:chExt cx="4151" cy="725"/>
          </a:xfrm>
        </p:grpSpPr>
        <p:sp>
          <p:nvSpPr>
            <p:cNvPr id="6" name="圆角矩形 5"/>
            <p:cNvSpPr/>
            <p:nvPr/>
          </p:nvSpPr>
          <p:spPr>
            <a:xfrm>
              <a:off x="7750" y="1130"/>
              <a:ext cx="3700" cy="640"/>
            </a:xfrm>
            <a:prstGeom prst="roundRect">
              <a:avLst>
                <a:gd name="adj" fmla="val 38593"/>
              </a:avLst>
            </a:prstGeom>
            <a:solidFill>
              <a:srgbClr val="FCB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FCB040"/>
                </a:solidFill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 rot="0">
              <a:off x="7565" y="1051"/>
              <a:ext cx="4151" cy="725"/>
              <a:chOff x="7525" y="1051"/>
              <a:chExt cx="4151" cy="725"/>
            </a:xfrm>
          </p:grpSpPr>
          <p:sp>
            <p:nvSpPr>
              <p:cNvPr id="39" name="椭圆 38"/>
              <p:cNvSpPr/>
              <p:nvPr/>
            </p:nvSpPr>
            <p:spPr>
              <a:xfrm>
                <a:off x="8091" y="1350"/>
                <a:ext cx="200" cy="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7525" y="1051"/>
                <a:ext cx="4151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>
                    <a:solidFill>
                      <a:schemeClr val="tx1"/>
                    </a:solidFill>
                    <a:latin typeface="汉仪二码墨书W" panose="00020600040101010101" charset="-122"/>
                    <a:ea typeface="汉仪二码墨书W" panose="00020600040101010101" charset="-122"/>
                  </a:rPr>
                  <a:t>水稻大发现</a:t>
                </a:r>
                <a:endParaRPr lang="zh-CN" altLang="en-US" sz="2400">
                  <a:solidFill>
                    <a:schemeClr val="tx1"/>
                  </a:solidFill>
                  <a:latin typeface="汉仪二码墨书W" panose="00020600040101010101" charset="-122"/>
                  <a:ea typeface="汉仪二码墨书W" panose="00020600040101010101" charset="-122"/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10860" y="1350"/>
                <a:ext cx="200" cy="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>
            <a:off x="2159635" y="3816985"/>
            <a:ext cx="1817370" cy="2348230"/>
            <a:chOff x="5047" y="5020"/>
            <a:chExt cx="2950" cy="4119"/>
          </a:xfrm>
        </p:grpSpPr>
        <p:sp>
          <p:nvSpPr>
            <p:cNvPr id="79" name="流程图: 离页连接符 78"/>
            <p:cNvSpPr/>
            <p:nvPr/>
          </p:nvSpPr>
          <p:spPr>
            <a:xfrm flipV="1">
              <a:off x="5248" y="5020"/>
              <a:ext cx="2749" cy="3967"/>
            </a:xfrm>
            <a:prstGeom prst="flowChartOffpageConnector">
              <a:avLst/>
            </a:prstGeom>
            <a:solidFill>
              <a:srgbClr val="FCB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0" name="流程图: 离页连接符 79"/>
            <p:cNvSpPr/>
            <p:nvPr/>
          </p:nvSpPr>
          <p:spPr>
            <a:xfrm flipV="1">
              <a:off x="5160" y="5172"/>
              <a:ext cx="2749" cy="3967"/>
            </a:xfrm>
            <a:prstGeom prst="flowChartOffpageConnector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2" name="文本框 81"/>
            <p:cNvSpPr txBox="1"/>
            <p:nvPr/>
          </p:nvSpPr>
          <p:spPr>
            <a:xfrm>
              <a:off x="5047" y="6506"/>
              <a:ext cx="2717" cy="164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just"/>
              <a:r>
                <a:rPr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rPr>
                <a:t>所“稻”之处——水稻大发现</a:t>
              </a:r>
              <a:endPara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endParaRPr>
            </a:p>
          </p:txBody>
        </p:sp>
      </p:grpSp>
      <p:pic>
        <p:nvPicPr>
          <p:cNvPr id="2" name="图片 1" descr="IMG_9416(20220625-131628)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847215" y="1123950"/>
            <a:ext cx="2597785" cy="2695575"/>
          </a:xfrm>
          <a:prstGeom prst="rect">
            <a:avLst/>
          </a:prstGeom>
        </p:spPr>
      </p:pic>
      <p:pic>
        <p:nvPicPr>
          <p:cNvPr id="8" name="图片 7" descr="IMG_9418(20220625-132058)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445000" y="2682240"/>
            <a:ext cx="3542030" cy="323596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8211185" y="1123950"/>
            <a:ext cx="215011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tx1"/>
                </a:solidFill>
                <a:latin typeface="华文琥珀" panose="02010800040101010101" charset="-122"/>
                <a:ea typeface="华文琥珀" panose="02010800040101010101" charset="-122"/>
              </a:rPr>
              <a:t>老师给小朋友们介绍了水稻的一生：水稻的种植过程？水稻的</a:t>
            </a:r>
            <a:r>
              <a:rPr lang="zh-CN" altLang="en-US" sz="2400">
                <a:solidFill>
                  <a:schemeClr val="tx1"/>
                </a:solidFill>
                <a:latin typeface="华文琥珀" panose="02010800040101010101" charset="-122"/>
                <a:ea typeface="华文琥珀" panose="02010800040101010101" charset="-122"/>
                <a:sym typeface="+mn-ea"/>
              </a:rPr>
              <a:t>结构和生长过程是什么样的？小朋友们听的聚精会神，然后挥舞着手里的画笔，来看看我们画的水稻的生长过程与种植过程吧</a:t>
            </a:r>
            <a:endParaRPr lang="zh-CN" altLang="en-US" sz="2400">
              <a:solidFill>
                <a:schemeClr val="tx1"/>
              </a:solidFill>
              <a:latin typeface="华文琥珀" panose="02010800040101010101" charset="-122"/>
              <a:ea typeface="华文琥珀" panose="02010800040101010101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未标题-2改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6" name="组合 95"/>
          <p:cNvGrpSpPr/>
          <p:nvPr/>
        </p:nvGrpSpPr>
        <p:grpSpPr>
          <a:xfrm>
            <a:off x="3343275" y="807085"/>
            <a:ext cx="3702050" cy="4088130"/>
            <a:chOff x="5160" y="2701"/>
            <a:chExt cx="5830" cy="6438"/>
          </a:xfrm>
        </p:grpSpPr>
        <p:sp>
          <p:nvSpPr>
            <p:cNvPr id="80" name="流程图: 离页连接符 79"/>
            <p:cNvSpPr/>
            <p:nvPr/>
          </p:nvSpPr>
          <p:spPr>
            <a:xfrm flipV="1">
              <a:off x="5160" y="5172"/>
              <a:ext cx="2749" cy="3967"/>
            </a:xfrm>
            <a:prstGeom prst="flowChartOffpageConnector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4" name="流程图: 离页连接符 83"/>
            <p:cNvSpPr/>
            <p:nvPr/>
          </p:nvSpPr>
          <p:spPr>
            <a:xfrm>
              <a:off x="8241" y="2853"/>
              <a:ext cx="2749" cy="3967"/>
            </a:xfrm>
            <a:prstGeom prst="flowChartOffpageConnector">
              <a:avLst/>
            </a:prstGeom>
            <a:solidFill>
              <a:srgbClr val="E3D0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5" name="流程图: 离页连接符 84"/>
            <p:cNvSpPr/>
            <p:nvPr/>
          </p:nvSpPr>
          <p:spPr>
            <a:xfrm>
              <a:off x="8153" y="2701"/>
              <a:ext cx="2749" cy="3967"/>
            </a:xfrm>
            <a:prstGeom prst="flowChartOffpageConnector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6" name="文本框 85"/>
            <p:cNvSpPr txBox="1"/>
            <p:nvPr/>
          </p:nvSpPr>
          <p:spPr>
            <a:xfrm>
              <a:off x="8169" y="3683"/>
              <a:ext cx="2717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/>
              <a:r>
                <a:rPr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rPr>
                <a:t>追根“稻”底——全身都是宝</a:t>
              </a:r>
              <a:endPara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endParaRPr>
            </a:p>
          </p:txBody>
        </p:sp>
      </p:grpSp>
      <p:pic>
        <p:nvPicPr>
          <p:cNvPr id="2" name="图片 1" descr="IMG_94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499870" y="1127760"/>
            <a:ext cx="2526030" cy="236029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1499870" y="3625215"/>
            <a:ext cx="26358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solidFill>
                  <a:schemeClr val="bg1"/>
                </a:solidFill>
                <a:latin typeface="汉仪二码墨书W" panose="00020600040101010101" charset="-122"/>
                <a:ea typeface="汉仪二码墨书W" panose="00020600040101010101" charset="-122"/>
              </a:rPr>
              <a:t>周边分享</a:t>
            </a:r>
            <a:endParaRPr lang="zh-CN" altLang="en-US" sz="2400">
              <a:solidFill>
                <a:schemeClr val="bg1"/>
              </a:solidFill>
              <a:latin typeface="汉仪二码墨书W" panose="00020600040101010101" charset="-122"/>
              <a:ea typeface="汉仪二码墨书W" panose="00020600040101010101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390015" y="3621405"/>
            <a:ext cx="2635885" cy="460375"/>
            <a:chOff x="7565" y="1051"/>
            <a:chExt cx="4151" cy="725"/>
          </a:xfrm>
        </p:grpSpPr>
        <p:sp>
          <p:nvSpPr>
            <p:cNvPr id="10" name="圆角矩形 9"/>
            <p:cNvSpPr/>
            <p:nvPr>
              <p:custDataLst>
                <p:tags r:id="rId5"/>
              </p:custDataLst>
            </p:nvPr>
          </p:nvSpPr>
          <p:spPr>
            <a:xfrm>
              <a:off x="7750" y="1130"/>
              <a:ext cx="3700" cy="640"/>
            </a:xfrm>
            <a:prstGeom prst="roundRect">
              <a:avLst>
                <a:gd name="adj" fmla="val 38593"/>
              </a:avLst>
            </a:prstGeom>
            <a:solidFill>
              <a:srgbClr val="FCB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FCB040"/>
                </a:solidFill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 rot="0">
              <a:off x="7565" y="1051"/>
              <a:ext cx="4151" cy="725"/>
              <a:chOff x="7525" y="1051"/>
              <a:chExt cx="4151" cy="725"/>
            </a:xfrm>
          </p:grpSpPr>
          <p:sp>
            <p:nvSpPr>
              <p:cNvPr id="12" name="椭圆 11"/>
              <p:cNvSpPr/>
              <p:nvPr>
                <p:custDataLst>
                  <p:tags r:id="rId6"/>
                </p:custDataLst>
              </p:nvPr>
            </p:nvSpPr>
            <p:spPr>
              <a:xfrm>
                <a:off x="8091" y="1350"/>
                <a:ext cx="200" cy="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3" name="文本框 12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7525" y="1051"/>
                <a:ext cx="4151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>
                    <a:solidFill>
                      <a:schemeClr val="tx1"/>
                    </a:solidFill>
                    <a:latin typeface="汉仪二码墨书W" panose="00020600040101010101" charset="-122"/>
                    <a:ea typeface="汉仪二码墨书W" panose="00020600040101010101" charset="-122"/>
                  </a:rPr>
                  <a:t>稻壳是宝</a:t>
                </a:r>
                <a:endParaRPr lang="zh-CN" altLang="en-US" sz="2400" b="1">
                  <a:solidFill>
                    <a:schemeClr val="tx1"/>
                  </a:solidFill>
                  <a:latin typeface="汉仪二码墨书W" panose="00020600040101010101" charset="-122"/>
                  <a:ea typeface="汉仪二码墨书W" panose="00020600040101010101" charset="-122"/>
                </a:endParaRPr>
              </a:p>
            </p:txBody>
          </p:sp>
          <p:sp>
            <p:nvSpPr>
              <p:cNvPr id="14" name="椭圆 13"/>
              <p:cNvSpPr/>
              <p:nvPr>
                <p:custDataLst>
                  <p:tags r:id="rId8"/>
                </p:custDataLst>
              </p:nvPr>
            </p:nvSpPr>
            <p:spPr>
              <a:xfrm>
                <a:off x="10860" y="1350"/>
                <a:ext cx="200" cy="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pic>
        <p:nvPicPr>
          <p:cNvPr id="15" name="图片 14" descr="IMG_9425(20220625-133618)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256145" y="1492250"/>
            <a:ext cx="3756025" cy="288988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6604000" y="5749290"/>
            <a:ext cx="2635885" cy="460375"/>
            <a:chOff x="7565" y="1051"/>
            <a:chExt cx="4151" cy="725"/>
          </a:xfrm>
        </p:grpSpPr>
        <p:sp>
          <p:nvSpPr>
            <p:cNvPr id="17" name="圆角矩形 16"/>
            <p:cNvSpPr/>
            <p:nvPr>
              <p:custDataLst>
                <p:tags r:id="rId11"/>
              </p:custDataLst>
            </p:nvPr>
          </p:nvSpPr>
          <p:spPr>
            <a:xfrm>
              <a:off x="7750" y="1130"/>
              <a:ext cx="3700" cy="640"/>
            </a:xfrm>
            <a:prstGeom prst="roundRect">
              <a:avLst>
                <a:gd name="adj" fmla="val 38593"/>
              </a:avLst>
            </a:prstGeom>
            <a:solidFill>
              <a:srgbClr val="FCB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FCB040"/>
                </a:solidFill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 rot="0">
              <a:off x="7565" y="1051"/>
              <a:ext cx="4151" cy="725"/>
              <a:chOff x="7525" y="1051"/>
              <a:chExt cx="4151" cy="725"/>
            </a:xfrm>
          </p:grpSpPr>
          <p:sp>
            <p:nvSpPr>
              <p:cNvPr id="19" name="椭圆 18"/>
              <p:cNvSpPr/>
              <p:nvPr>
                <p:custDataLst>
                  <p:tags r:id="rId12"/>
                </p:custDataLst>
              </p:nvPr>
            </p:nvSpPr>
            <p:spPr>
              <a:xfrm>
                <a:off x="8091" y="1350"/>
                <a:ext cx="200" cy="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525" y="1051"/>
                <a:ext cx="4151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>
                    <a:solidFill>
                      <a:schemeClr val="tx1"/>
                    </a:solidFill>
                    <a:latin typeface="汉仪二码墨书W" panose="00020600040101010101" charset="-122"/>
                    <a:ea typeface="汉仪二码墨书W" panose="00020600040101010101" charset="-122"/>
                  </a:rPr>
                  <a:t>秸秆是宝</a:t>
                </a:r>
                <a:endParaRPr lang="zh-CN" altLang="en-US" sz="2400" b="1">
                  <a:solidFill>
                    <a:schemeClr val="tx1"/>
                  </a:solidFill>
                  <a:latin typeface="汉仪二码墨书W" panose="00020600040101010101" charset="-122"/>
                  <a:ea typeface="汉仪二码墨书W" panose="00020600040101010101" charset="-122"/>
                </a:endParaRPr>
              </a:p>
            </p:txBody>
          </p:sp>
          <p:sp>
            <p:nvSpPr>
              <p:cNvPr id="21" name="椭圆 20"/>
              <p:cNvSpPr/>
              <p:nvPr>
                <p:custDataLst>
                  <p:tags r:id="rId14"/>
                </p:custDataLst>
              </p:nvPr>
            </p:nvSpPr>
            <p:spPr>
              <a:xfrm>
                <a:off x="10860" y="1350"/>
                <a:ext cx="200" cy="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pic>
        <p:nvPicPr>
          <p:cNvPr id="22" name="图片 21" descr="IMG_9424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135755" y="3671570"/>
            <a:ext cx="2546985" cy="2357755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未标题-2改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285365" y="857250"/>
            <a:ext cx="2635885" cy="460375"/>
            <a:chOff x="7565" y="1051"/>
            <a:chExt cx="4151" cy="725"/>
          </a:xfrm>
        </p:grpSpPr>
        <p:sp>
          <p:nvSpPr>
            <p:cNvPr id="6" name="圆角矩形 5"/>
            <p:cNvSpPr/>
            <p:nvPr/>
          </p:nvSpPr>
          <p:spPr>
            <a:xfrm>
              <a:off x="7750" y="1130"/>
              <a:ext cx="3700" cy="640"/>
            </a:xfrm>
            <a:prstGeom prst="roundRect">
              <a:avLst>
                <a:gd name="adj" fmla="val 38593"/>
              </a:avLst>
            </a:prstGeom>
            <a:solidFill>
              <a:srgbClr val="FCB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FCB040"/>
                </a:solidFill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 rot="0">
              <a:off x="7565" y="1051"/>
              <a:ext cx="4151" cy="725"/>
              <a:chOff x="7525" y="1051"/>
              <a:chExt cx="4151" cy="725"/>
            </a:xfrm>
          </p:grpSpPr>
          <p:sp>
            <p:nvSpPr>
              <p:cNvPr id="39" name="椭圆 38"/>
              <p:cNvSpPr/>
              <p:nvPr/>
            </p:nvSpPr>
            <p:spPr>
              <a:xfrm>
                <a:off x="8091" y="1350"/>
                <a:ext cx="200" cy="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7525" y="1051"/>
                <a:ext cx="4151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>
                    <a:solidFill>
                      <a:schemeClr val="tx1"/>
                    </a:solidFill>
                    <a:latin typeface="汉仪二码墨书W" panose="00020600040101010101" charset="-122"/>
                    <a:ea typeface="汉仪二码墨书W" panose="00020600040101010101" charset="-122"/>
                  </a:rPr>
                  <a:t>变成米</a:t>
                </a:r>
                <a:endParaRPr lang="zh-CN" altLang="en-US" sz="2400" b="1">
                  <a:solidFill>
                    <a:schemeClr val="tx1"/>
                  </a:solidFill>
                  <a:latin typeface="汉仪二码墨书W" panose="00020600040101010101" charset="-122"/>
                  <a:ea typeface="汉仪二码墨书W" panose="00020600040101010101" charset="-122"/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10860" y="1350"/>
                <a:ext cx="200" cy="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>
            <a:off x="5145405" y="972185"/>
            <a:ext cx="5429250" cy="2037080"/>
            <a:chOff x="5160" y="5020"/>
            <a:chExt cx="8880" cy="4119"/>
          </a:xfrm>
        </p:grpSpPr>
        <p:sp>
          <p:nvSpPr>
            <p:cNvPr id="80" name="流程图: 离页连接符 79"/>
            <p:cNvSpPr/>
            <p:nvPr/>
          </p:nvSpPr>
          <p:spPr>
            <a:xfrm flipV="1">
              <a:off x="5160" y="5172"/>
              <a:ext cx="2749" cy="3967"/>
            </a:xfrm>
            <a:prstGeom prst="flowChartOffpageConnector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8" name="流程图: 离页连接符 87"/>
            <p:cNvSpPr/>
            <p:nvPr/>
          </p:nvSpPr>
          <p:spPr>
            <a:xfrm flipV="1">
              <a:off x="11291" y="5020"/>
              <a:ext cx="2749" cy="3967"/>
            </a:xfrm>
            <a:prstGeom prst="flowChartOffpageConnector">
              <a:avLst/>
            </a:prstGeom>
            <a:solidFill>
              <a:srgbClr val="FF88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9" name="流程图: 离页连接符 88"/>
            <p:cNvSpPr/>
            <p:nvPr/>
          </p:nvSpPr>
          <p:spPr>
            <a:xfrm flipV="1">
              <a:off x="11203" y="5172"/>
              <a:ext cx="2749" cy="3967"/>
            </a:xfrm>
            <a:prstGeom prst="flowChartOffpageConnector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0" name="文本框 89"/>
            <p:cNvSpPr txBox="1"/>
            <p:nvPr/>
          </p:nvSpPr>
          <p:spPr>
            <a:xfrm>
              <a:off x="11203" y="6441"/>
              <a:ext cx="2260" cy="1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rPr>
                <a:t>一粒米的旅行</a:t>
              </a:r>
              <a:endPara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89305" y="1485265"/>
            <a:ext cx="5306695" cy="26600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184265" y="3171190"/>
            <a:ext cx="5813425" cy="282765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6722110" y="2617470"/>
            <a:ext cx="2635885" cy="460375"/>
            <a:chOff x="7565" y="1051"/>
            <a:chExt cx="4151" cy="725"/>
          </a:xfrm>
        </p:grpSpPr>
        <p:sp>
          <p:nvSpPr>
            <p:cNvPr id="9" name="圆角矩形 8"/>
            <p:cNvSpPr/>
            <p:nvPr>
              <p:custDataLst>
                <p:tags r:id="rId6"/>
              </p:custDataLst>
            </p:nvPr>
          </p:nvSpPr>
          <p:spPr>
            <a:xfrm>
              <a:off x="7750" y="1130"/>
              <a:ext cx="3700" cy="640"/>
            </a:xfrm>
            <a:prstGeom prst="roundRect">
              <a:avLst>
                <a:gd name="adj" fmla="val 38593"/>
              </a:avLst>
            </a:prstGeom>
            <a:solidFill>
              <a:srgbClr val="FCB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FCB040"/>
                </a:solidFill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 rot="0">
              <a:off x="7565" y="1051"/>
              <a:ext cx="4151" cy="725"/>
              <a:chOff x="7525" y="1051"/>
              <a:chExt cx="4151" cy="725"/>
            </a:xfrm>
          </p:grpSpPr>
          <p:sp>
            <p:nvSpPr>
              <p:cNvPr id="11" name="椭圆 10"/>
              <p:cNvSpPr/>
              <p:nvPr>
                <p:custDataLst>
                  <p:tags r:id="rId7"/>
                </p:custDataLst>
              </p:nvPr>
            </p:nvSpPr>
            <p:spPr>
              <a:xfrm>
                <a:off x="8091" y="1350"/>
                <a:ext cx="200" cy="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2" name="文本框 11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7525" y="1051"/>
                <a:ext cx="4151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>
                    <a:solidFill>
                      <a:schemeClr val="tx1"/>
                    </a:solidFill>
                    <a:latin typeface="汉仪二码墨书W" panose="00020600040101010101" charset="-122"/>
                    <a:ea typeface="汉仪二码墨书W" panose="00020600040101010101" charset="-122"/>
                  </a:rPr>
                  <a:t>变成饭</a:t>
                </a:r>
                <a:endParaRPr lang="zh-CN" altLang="en-US" sz="2400" b="1">
                  <a:solidFill>
                    <a:schemeClr val="tx1"/>
                  </a:solidFill>
                  <a:latin typeface="汉仪二码墨书W" panose="00020600040101010101" charset="-122"/>
                  <a:ea typeface="汉仪二码墨书W" panose="00020600040101010101" charset="-122"/>
                </a:endParaRPr>
              </a:p>
            </p:txBody>
          </p:sp>
          <p:sp>
            <p:nvSpPr>
              <p:cNvPr id="13" name="椭圆 12"/>
              <p:cNvSpPr/>
              <p:nvPr>
                <p:custDataLst>
                  <p:tags r:id="rId9"/>
                </p:custDataLst>
              </p:nvPr>
            </p:nvSpPr>
            <p:spPr>
              <a:xfrm>
                <a:off x="10860" y="1350"/>
                <a:ext cx="200" cy="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</p:spTree>
    <p:custDataLst>
      <p:tags r:id="rId10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未标题-2改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608455" y="1123950"/>
            <a:ext cx="2635885" cy="460375"/>
            <a:chOff x="7565" y="1051"/>
            <a:chExt cx="4151" cy="725"/>
          </a:xfrm>
        </p:grpSpPr>
        <p:sp>
          <p:nvSpPr>
            <p:cNvPr id="6" name="圆角矩形 5"/>
            <p:cNvSpPr/>
            <p:nvPr/>
          </p:nvSpPr>
          <p:spPr>
            <a:xfrm>
              <a:off x="7750" y="1130"/>
              <a:ext cx="3700" cy="640"/>
            </a:xfrm>
            <a:prstGeom prst="roundRect">
              <a:avLst>
                <a:gd name="adj" fmla="val 38593"/>
              </a:avLst>
            </a:prstGeom>
            <a:solidFill>
              <a:srgbClr val="FCB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FCB040"/>
                </a:solidFill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 rot="0">
              <a:off x="7565" y="1051"/>
              <a:ext cx="4151" cy="725"/>
              <a:chOff x="7525" y="1051"/>
              <a:chExt cx="4151" cy="725"/>
            </a:xfrm>
          </p:grpSpPr>
          <p:sp>
            <p:nvSpPr>
              <p:cNvPr id="39" name="椭圆 38"/>
              <p:cNvSpPr/>
              <p:nvPr/>
            </p:nvSpPr>
            <p:spPr>
              <a:xfrm>
                <a:off x="8091" y="1350"/>
                <a:ext cx="200" cy="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7525" y="1051"/>
                <a:ext cx="4151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>
                    <a:solidFill>
                      <a:schemeClr val="tx1"/>
                    </a:solidFill>
                    <a:latin typeface="汉仪二码墨书W" panose="00020600040101010101" charset="-122"/>
                    <a:ea typeface="汉仪二码墨书W" panose="00020600040101010101" charset="-122"/>
                  </a:rPr>
                  <a:t>米的粘贴画</a:t>
                </a:r>
                <a:endParaRPr lang="zh-CN" altLang="en-US" sz="2400" b="1">
                  <a:solidFill>
                    <a:schemeClr val="tx1"/>
                  </a:solidFill>
                  <a:latin typeface="汉仪二码墨书W" panose="00020600040101010101" charset="-122"/>
                  <a:ea typeface="汉仪二码墨书W" panose="00020600040101010101" charset="-122"/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10860" y="1350"/>
                <a:ext cx="200" cy="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>
            <a:off x="7780020" y="3842385"/>
            <a:ext cx="1490980" cy="2293620"/>
            <a:chOff x="13952" y="2701"/>
            <a:chExt cx="3099" cy="4119"/>
          </a:xfrm>
        </p:grpSpPr>
        <p:sp>
          <p:nvSpPr>
            <p:cNvPr id="92" name="流程图: 离页连接符 91"/>
            <p:cNvSpPr/>
            <p:nvPr/>
          </p:nvSpPr>
          <p:spPr>
            <a:xfrm>
              <a:off x="14302" y="2853"/>
              <a:ext cx="2749" cy="3967"/>
            </a:xfrm>
            <a:prstGeom prst="flowChartOffpageConnector">
              <a:avLst/>
            </a:prstGeom>
            <a:solidFill>
              <a:srgbClr val="FFEC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3" name="流程图: 离页连接符 92"/>
            <p:cNvSpPr/>
            <p:nvPr/>
          </p:nvSpPr>
          <p:spPr>
            <a:xfrm>
              <a:off x="14214" y="2701"/>
              <a:ext cx="2749" cy="3967"/>
            </a:xfrm>
            <a:prstGeom prst="flowChartOffpageConnector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4" name="文本框 93"/>
            <p:cNvSpPr txBox="1"/>
            <p:nvPr/>
          </p:nvSpPr>
          <p:spPr>
            <a:xfrm>
              <a:off x="13952" y="3826"/>
              <a:ext cx="2995" cy="20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just"/>
              <a:r>
                <a:rPr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rPr>
                <a:t>我们都是追“光”者，主题深化</a:t>
              </a:r>
              <a:endPara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endParaRPr>
            </a:p>
          </p:txBody>
        </p:sp>
      </p:grpSp>
      <p:pic>
        <p:nvPicPr>
          <p:cNvPr id="2" name="图片 1" descr="IMG_9478(20220625-215135)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47725" y="1604010"/>
            <a:ext cx="3077845" cy="2630805"/>
          </a:xfrm>
          <a:prstGeom prst="rect">
            <a:avLst/>
          </a:prstGeom>
        </p:spPr>
      </p:pic>
      <p:pic>
        <p:nvPicPr>
          <p:cNvPr id="5" name="图片 4" descr="IMG_9468(20220625-193539)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075430" y="3143250"/>
            <a:ext cx="2776220" cy="300418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608455" y="4730750"/>
            <a:ext cx="2635885" cy="460375"/>
            <a:chOff x="7565" y="1051"/>
            <a:chExt cx="4151" cy="725"/>
          </a:xfrm>
        </p:grpSpPr>
        <p:sp>
          <p:nvSpPr>
            <p:cNvPr id="9" name="圆角矩形 8"/>
            <p:cNvSpPr/>
            <p:nvPr>
              <p:custDataLst>
                <p:tags r:id="rId6"/>
              </p:custDataLst>
            </p:nvPr>
          </p:nvSpPr>
          <p:spPr>
            <a:xfrm>
              <a:off x="7750" y="1130"/>
              <a:ext cx="3700" cy="640"/>
            </a:xfrm>
            <a:prstGeom prst="roundRect">
              <a:avLst>
                <a:gd name="adj" fmla="val 38593"/>
              </a:avLst>
            </a:prstGeom>
            <a:solidFill>
              <a:srgbClr val="FCB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FCB040"/>
                </a:solidFill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 rot="0">
              <a:off x="7565" y="1051"/>
              <a:ext cx="4151" cy="725"/>
              <a:chOff x="7525" y="1051"/>
              <a:chExt cx="4151" cy="725"/>
            </a:xfrm>
          </p:grpSpPr>
          <p:sp>
            <p:nvSpPr>
              <p:cNvPr id="11" name="椭圆 10"/>
              <p:cNvSpPr/>
              <p:nvPr>
                <p:custDataLst>
                  <p:tags r:id="rId7"/>
                </p:custDataLst>
              </p:nvPr>
            </p:nvSpPr>
            <p:spPr>
              <a:xfrm>
                <a:off x="8091" y="1350"/>
                <a:ext cx="200" cy="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2" name="文本框 11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7525" y="1051"/>
                <a:ext cx="4151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>
                    <a:solidFill>
                      <a:schemeClr val="tx1"/>
                    </a:solidFill>
                    <a:latin typeface="汉仪二码墨书W" panose="00020600040101010101" charset="-122"/>
                    <a:ea typeface="汉仪二码墨书W" panose="00020600040101010101" charset="-122"/>
                  </a:rPr>
                  <a:t>食物绘本</a:t>
                </a:r>
                <a:endParaRPr lang="zh-CN" altLang="en-US" sz="2400" b="1">
                  <a:solidFill>
                    <a:schemeClr val="tx1"/>
                  </a:solidFill>
                  <a:latin typeface="汉仪二码墨书W" panose="00020600040101010101" charset="-122"/>
                  <a:ea typeface="汉仪二码墨书W" panose="00020600040101010101" charset="-122"/>
                </a:endParaRPr>
              </a:p>
            </p:txBody>
          </p:sp>
          <p:sp>
            <p:nvSpPr>
              <p:cNvPr id="13" name="椭圆 12"/>
              <p:cNvSpPr/>
              <p:nvPr>
                <p:custDataLst>
                  <p:tags r:id="rId9"/>
                </p:custDataLst>
              </p:nvPr>
            </p:nvSpPr>
            <p:spPr>
              <a:xfrm>
                <a:off x="10860" y="1350"/>
                <a:ext cx="200" cy="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pic>
        <p:nvPicPr>
          <p:cNvPr id="14" name="图片 13" descr="IMG_9473(20220625-213131)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780020" y="1313815"/>
            <a:ext cx="2716530" cy="271653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7551420" y="663575"/>
            <a:ext cx="2635885" cy="460375"/>
            <a:chOff x="7565" y="1051"/>
            <a:chExt cx="4151" cy="725"/>
          </a:xfrm>
        </p:grpSpPr>
        <p:sp>
          <p:nvSpPr>
            <p:cNvPr id="16" name="圆角矩形 15"/>
            <p:cNvSpPr/>
            <p:nvPr>
              <p:custDataLst>
                <p:tags r:id="rId12"/>
              </p:custDataLst>
            </p:nvPr>
          </p:nvSpPr>
          <p:spPr>
            <a:xfrm>
              <a:off x="7750" y="1130"/>
              <a:ext cx="3700" cy="640"/>
            </a:xfrm>
            <a:prstGeom prst="roundRect">
              <a:avLst>
                <a:gd name="adj" fmla="val 38593"/>
              </a:avLst>
            </a:prstGeom>
            <a:solidFill>
              <a:srgbClr val="FCB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FCB040"/>
                </a:solidFill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 rot="0">
              <a:off x="7565" y="1051"/>
              <a:ext cx="4151" cy="725"/>
              <a:chOff x="7525" y="1051"/>
              <a:chExt cx="4151" cy="725"/>
            </a:xfrm>
          </p:grpSpPr>
          <p:sp>
            <p:nvSpPr>
              <p:cNvPr id="18" name="椭圆 17"/>
              <p:cNvSpPr/>
              <p:nvPr>
                <p:custDataLst>
                  <p:tags r:id="rId13"/>
                </p:custDataLst>
              </p:nvPr>
            </p:nvSpPr>
            <p:spPr>
              <a:xfrm>
                <a:off x="8091" y="1350"/>
                <a:ext cx="200" cy="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文本框 18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7525" y="1051"/>
                <a:ext cx="4151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>
                    <a:solidFill>
                      <a:schemeClr val="tx1"/>
                    </a:solidFill>
                    <a:latin typeface="汉仪二码墨书W" panose="00020600040101010101" charset="-122"/>
                    <a:ea typeface="汉仪二码墨书W" panose="00020600040101010101" charset="-122"/>
                  </a:rPr>
                  <a:t>光盘小达人</a:t>
                </a:r>
                <a:endParaRPr lang="zh-CN" altLang="en-US" sz="2400" b="1">
                  <a:solidFill>
                    <a:schemeClr val="tx1"/>
                  </a:solidFill>
                  <a:latin typeface="汉仪二码墨书W" panose="00020600040101010101" charset="-122"/>
                  <a:ea typeface="汉仪二码墨书W" panose="00020600040101010101" charset="-122"/>
                </a:endParaRPr>
              </a:p>
            </p:txBody>
          </p:sp>
          <p:sp>
            <p:nvSpPr>
              <p:cNvPr id="20" name="椭圆 19"/>
              <p:cNvSpPr/>
              <p:nvPr>
                <p:custDataLst>
                  <p:tags r:id="rId15"/>
                </p:custDataLst>
              </p:nvPr>
            </p:nvSpPr>
            <p:spPr>
              <a:xfrm>
                <a:off x="10860" y="1350"/>
                <a:ext cx="200" cy="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</p:spTree>
    <p:custDataLst>
      <p:tags r:id="rId16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未标题-2改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803775" y="667385"/>
            <a:ext cx="2635885" cy="460375"/>
            <a:chOff x="7565" y="1051"/>
            <a:chExt cx="4151" cy="725"/>
          </a:xfrm>
        </p:grpSpPr>
        <p:sp>
          <p:nvSpPr>
            <p:cNvPr id="6" name="圆角矩形 5"/>
            <p:cNvSpPr/>
            <p:nvPr/>
          </p:nvSpPr>
          <p:spPr>
            <a:xfrm>
              <a:off x="7750" y="1130"/>
              <a:ext cx="3700" cy="640"/>
            </a:xfrm>
            <a:prstGeom prst="roundRect">
              <a:avLst>
                <a:gd name="adj" fmla="val 38593"/>
              </a:avLst>
            </a:prstGeom>
            <a:solidFill>
              <a:srgbClr val="FCB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FCB040"/>
                </a:solidFill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 rot="0">
              <a:off x="7565" y="1051"/>
              <a:ext cx="4151" cy="725"/>
              <a:chOff x="7525" y="1051"/>
              <a:chExt cx="4151" cy="725"/>
            </a:xfrm>
          </p:grpSpPr>
          <p:sp>
            <p:nvSpPr>
              <p:cNvPr id="39" name="椭圆 38"/>
              <p:cNvSpPr/>
              <p:nvPr/>
            </p:nvSpPr>
            <p:spPr>
              <a:xfrm>
                <a:off x="8091" y="1350"/>
                <a:ext cx="200" cy="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7525" y="1051"/>
                <a:ext cx="4151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>
                    <a:solidFill>
                      <a:schemeClr val="tx1"/>
                    </a:solidFill>
                    <a:latin typeface="汉仪二码墨书W" panose="00020600040101010101" charset="-122"/>
                    <a:ea typeface="汉仪二码墨书W" panose="00020600040101010101" charset="-122"/>
                  </a:rPr>
                  <a:t>分享总结</a:t>
                </a:r>
                <a:endParaRPr lang="zh-CN" altLang="en-US" sz="2400" b="1">
                  <a:solidFill>
                    <a:schemeClr val="tx1"/>
                  </a:solidFill>
                  <a:latin typeface="汉仪二码墨书W" panose="00020600040101010101" charset="-122"/>
                  <a:ea typeface="汉仪二码墨书W" panose="00020600040101010101" charset="-122"/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10860" y="1350"/>
                <a:ext cx="200" cy="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sp>
        <p:nvSpPr>
          <p:cNvPr id="8" name="圆角矩形 7"/>
          <p:cNvSpPr/>
          <p:nvPr/>
        </p:nvSpPr>
        <p:spPr>
          <a:xfrm>
            <a:off x="1388745" y="1123950"/>
            <a:ext cx="1080135" cy="1080135"/>
          </a:xfrm>
          <a:prstGeom prst="round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460" y="1362075"/>
            <a:ext cx="5781040" cy="57810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370455" y="3162300"/>
            <a:ext cx="3357880" cy="25152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/>
              <a:t>从生活中“熟悉的米”，引向探究“奇妙的稻”的旅程，不仅是拨开一层“米”与“稻”的意义联结，引领师生乃至家长回归自然，探究生命生长的意义，这是一次蕴含朴素生活哲学观的课程探究。</a:t>
            </a:r>
            <a:endParaRPr lang="zh-CN" altLang="en-US" sz="160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325" y="-106045"/>
            <a:ext cx="5976620" cy="597662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188200" y="1590040"/>
            <a:ext cx="340550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幼儿园课程回归自然、回归生活是一个需要智慧和创造力的过程，我们要努力让幼儿园环境更具自然的特征，让儿童与环境的对话自然发生:我们要引导儿童获得更丰富的、更完满的生活体验，让儿童经历探索、行动、反思、感悟等全过程，从而在做中感、做中想、做中学，做中求进步:我们应认识到课程主体里的“每一个”都是课程资源，要创造机会邀请更多人融入进来，拓展全方位、立体性的资源，让家长、让社会资源协同推进课程环境生活化而散发能量。</a:t>
            </a:r>
            <a:endParaRPr lang="zh-CN" altLang="en-US" sz="1400"/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未标题-2改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803775" y="667385"/>
            <a:ext cx="2635885" cy="460375"/>
            <a:chOff x="7565" y="1051"/>
            <a:chExt cx="4151" cy="725"/>
          </a:xfrm>
        </p:grpSpPr>
        <p:sp>
          <p:nvSpPr>
            <p:cNvPr id="6" name="圆角矩形 5"/>
            <p:cNvSpPr/>
            <p:nvPr/>
          </p:nvSpPr>
          <p:spPr>
            <a:xfrm>
              <a:off x="7750" y="1130"/>
              <a:ext cx="3700" cy="640"/>
            </a:xfrm>
            <a:prstGeom prst="roundRect">
              <a:avLst>
                <a:gd name="adj" fmla="val 38593"/>
              </a:avLst>
            </a:prstGeom>
            <a:solidFill>
              <a:srgbClr val="FCB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FCB040"/>
                </a:solidFill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 rot="0">
              <a:off x="7565" y="1051"/>
              <a:ext cx="4151" cy="725"/>
              <a:chOff x="7525" y="1051"/>
              <a:chExt cx="4151" cy="725"/>
            </a:xfrm>
          </p:grpSpPr>
          <p:sp>
            <p:nvSpPr>
              <p:cNvPr id="39" name="椭圆 38"/>
              <p:cNvSpPr/>
              <p:nvPr/>
            </p:nvSpPr>
            <p:spPr>
              <a:xfrm>
                <a:off x="8091" y="1350"/>
                <a:ext cx="200" cy="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7525" y="1051"/>
                <a:ext cx="4151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>
                    <a:solidFill>
                      <a:schemeClr val="tx1"/>
                    </a:solidFill>
                    <a:latin typeface="汉仪二码墨书W" panose="00020600040101010101" charset="-122"/>
                    <a:ea typeface="汉仪二码墨书W" panose="00020600040101010101" charset="-122"/>
                  </a:rPr>
                  <a:t>课程反思</a:t>
                </a:r>
                <a:endParaRPr lang="zh-CN" altLang="en-US" sz="2400" b="1">
                  <a:solidFill>
                    <a:schemeClr val="tx1"/>
                  </a:solidFill>
                  <a:latin typeface="汉仪二码墨书W" panose="00020600040101010101" charset="-122"/>
                  <a:ea typeface="汉仪二码墨书W" panose="00020600040101010101" charset="-122"/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10860" y="1350"/>
                <a:ext cx="200" cy="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sp>
        <p:nvSpPr>
          <p:cNvPr id="2" name="圆角矩形 1"/>
          <p:cNvSpPr/>
          <p:nvPr>
            <p:custDataLst>
              <p:tags r:id="rId2"/>
            </p:custDataLst>
          </p:nvPr>
        </p:nvSpPr>
        <p:spPr>
          <a:xfrm>
            <a:off x="3098165" y="1797050"/>
            <a:ext cx="1080135" cy="1080135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486275" y="2014855"/>
            <a:ext cx="46081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b="1">
                <a:solidFill>
                  <a:schemeClr val="tx1"/>
                </a:solidFill>
                <a:latin typeface="华光仿宋_CNKI" panose="02000500000000000000" charset="-122"/>
                <a:ea typeface="华光仿宋_CNKI" panose="02000500000000000000" charset="-122"/>
                <a:cs typeface="汉仪旗黑-55简" panose="00020600040101010101" charset="-128"/>
              </a:rPr>
              <a:t>我们走进田野，开放完整的现实自然场景引发孩子的主动学习与主动探索</a:t>
            </a:r>
            <a:endParaRPr b="1">
              <a:solidFill>
                <a:schemeClr val="tx1"/>
              </a:solidFill>
              <a:latin typeface="华光仿宋_CNKI" panose="02000500000000000000" charset="-122"/>
              <a:ea typeface="华光仿宋_CNKI" panose="02000500000000000000" charset="-122"/>
              <a:cs typeface="汉仪旗黑-55简" panose="00020600040101010101" charset="-128"/>
            </a:endParaRPr>
          </a:p>
        </p:txBody>
      </p:sp>
      <p:sp>
        <p:nvSpPr>
          <p:cNvPr id="9" name="圆角矩形 8"/>
          <p:cNvSpPr/>
          <p:nvPr>
            <p:custDataLst>
              <p:tags r:id="rId4"/>
            </p:custDataLst>
          </p:nvPr>
        </p:nvSpPr>
        <p:spPr>
          <a:xfrm flipH="1">
            <a:off x="8013700" y="3105150"/>
            <a:ext cx="1080135" cy="1080135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 flipH="1">
            <a:off x="3097530" y="3322955"/>
            <a:ext cx="46081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buClrTx/>
              <a:buSzTx/>
              <a:buFontTx/>
            </a:pPr>
            <a:r>
              <a:rPr b="1">
                <a:solidFill>
                  <a:schemeClr val="tx1"/>
                </a:solidFill>
                <a:latin typeface="华光仿宋_CNKI" panose="02000500000000000000" charset="-122"/>
                <a:ea typeface="华光仿宋_CNKI" panose="02000500000000000000" charset="-122"/>
                <a:cs typeface="汉仪旗黑-55简" panose="00020600040101010101" charset="-128"/>
              </a:rPr>
              <a:t>师生与家长共同努力，创造真实的情境、充满挑战性的环境，适合不同经验层次的孩子在其中学习</a:t>
            </a:r>
            <a:endParaRPr b="1">
              <a:solidFill>
                <a:schemeClr val="tx1"/>
              </a:solidFill>
              <a:latin typeface="华光仿宋_CNKI" panose="02000500000000000000" charset="-122"/>
              <a:ea typeface="华光仿宋_CNKI" panose="02000500000000000000" charset="-122"/>
              <a:cs typeface="汉仪旗黑-55简" panose="00020600040101010101" charset="-128"/>
            </a:endParaRPr>
          </a:p>
        </p:txBody>
      </p:sp>
      <p:sp>
        <p:nvSpPr>
          <p:cNvPr id="11" name="圆角矩形 10"/>
          <p:cNvSpPr/>
          <p:nvPr>
            <p:custDataLst>
              <p:tags r:id="rId5"/>
            </p:custDataLst>
          </p:nvPr>
        </p:nvSpPr>
        <p:spPr>
          <a:xfrm>
            <a:off x="3098165" y="4375150"/>
            <a:ext cx="1080135" cy="1080135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486275" y="4592955"/>
            <a:ext cx="46081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buClrTx/>
              <a:buSzTx/>
              <a:buFontTx/>
            </a:pPr>
            <a:r>
              <a:rPr b="1">
                <a:latin typeface="华光仿宋_CNKI" panose="02000500000000000000" charset="-122"/>
                <a:ea typeface="华光仿宋_CNKI" panose="02000500000000000000" charset="-122"/>
                <a:cs typeface="汉仪旗黑-55简" panose="00020600040101010101" charset="-128"/>
              </a:rPr>
              <a:t>我们不断开阔视角，吸纳家长与社区人员的积极参与</a:t>
            </a:r>
            <a:endParaRPr b="1">
              <a:latin typeface="华光仿宋_CNKI" panose="02000500000000000000" charset="-122"/>
              <a:ea typeface="华光仿宋_CNKI" panose="02000500000000000000" charset="-122"/>
              <a:cs typeface="汉仪旗黑-55简" panose="00020600040101010101" charset="-128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0" grpId="0"/>
      <p:bldP spid="10" grpId="1"/>
      <p:bldP spid="12" grpId="0"/>
      <p:bldP spid="1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未标题-2改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圆角矩形 195"/>
          <p:cNvSpPr/>
          <p:nvPr>
            <p:custDataLst>
              <p:tags r:id="rId2"/>
            </p:custDataLst>
          </p:nvPr>
        </p:nvSpPr>
        <p:spPr>
          <a:xfrm rot="21437769">
            <a:off x="6224270" y="1115695"/>
            <a:ext cx="3983355" cy="1068705"/>
          </a:xfrm>
          <a:custGeom>
            <a:avLst/>
            <a:gdLst>
              <a:gd name="connsiteX0" fmla="*/ 0 w 1782331"/>
              <a:gd name="connsiteY0" fmla="*/ 76468 h 343228"/>
              <a:gd name="connsiteX1" fmla="*/ 76468 w 1782331"/>
              <a:gd name="connsiteY1" fmla="*/ 0 h 343228"/>
              <a:gd name="connsiteX2" fmla="*/ 1705863 w 1782331"/>
              <a:gd name="connsiteY2" fmla="*/ 0 h 343228"/>
              <a:gd name="connsiteX3" fmla="*/ 1782331 w 1782331"/>
              <a:gd name="connsiteY3" fmla="*/ 76468 h 343228"/>
              <a:gd name="connsiteX4" fmla="*/ 1782331 w 1782331"/>
              <a:gd name="connsiteY4" fmla="*/ 266760 h 343228"/>
              <a:gd name="connsiteX5" fmla="*/ 1705863 w 1782331"/>
              <a:gd name="connsiteY5" fmla="*/ 343228 h 343228"/>
              <a:gd name="connsiteX6" fmla="*/ 76468 w 1782331"/>
              <a:gd name="connsiteY6" fmla="*/ 343228 h 343228"/>
              <a:gd name="connsiteX7" fmla="*/ 0 w 1782331"/>
              <a:gd name="connsiteY7" fmla="*/ 266760 h 343228"/>
              <a:gd name="connsiteX8" fmla="*/ 0 w 1782331"/>
              <a:gd name="connsiteY8" fmla="*/ 76468 h 343228"/>
              <a:gd name="connsiteX0-1" fmla="*/ 0 w 1782331"/>
              <a:gd name="connsiteY0-2" fmla="*/ 76481 h 343241"/>
              <a:gd name="connsiteX1-3" fmla="*/ 76468 w 1782331"/>
              <a:gd name="connsiteY1-4" fmla="*/ 13 h 343241"/>
              <a:gd name="connsiteX2-5" fmla="*/ 892773 w 1782331"/>
              <a:gd name="connsiteY2-6" fmla="*/ 64307 h 343241"/>
              <a:gd name="connsiteX3-7" fmla="*/ 1705863 w 1782331"/>
              <a:gd name="connsiteY3-8" fmla="*/ 13 h 343241"/>
              <a:gd name="connsiteX4-9" fmla="*/ 1782331 w 1782331"/>
              <a:gd name="connsiteY4-10" fmla="*/ 76481 h 343241"/>
              <a:gd name="connsiteX5-11" fmla="*/ 1782331 w 1782331"/>
              <a:gd name="connsiteY5-12" fmla="*/ 266773 h 343241"/>
              <a:gd name="connsiteX6-13" fmla="*/ 1705863 w 1782331"/>
              <a:gd name="connsiteY6-14" fmla="*/ 343241 h 343241"/>
              <a:gd name="connsiteX7-15" fmla="*/ 76468 w 1782331"/>
              <a:gd name="connsiteY7-16" fmla="*/ 343241 h 343241"/>
              <a:gd name="connsiteX8-17" fmla="*/ 0 w 1782331"/>
              <a:gd name="connsiteY8-18" fmla="*/ 266773 h 343241"/>
              <a:gd name="connsiteX9" fmla="*/ 0 w 1782331"/>
              <a:gd name="connsiteY9" fmla="*/ 76481 h 343241"/>
              <a:gd name="connsiteX0-19" fmla="*/ 0 w 1782331"/>
              <a:gd name="connsiteY0-20" fmla="*/ 76481 h 343241"/>
              <a:gd name="connsiteX1-21" fmla="*/ 76468 w 1782331"/>
              <a:gd name="connsiteY1-22" fmla="*/ 13 h 343241"/>
              <a:gd name="connsiteX2-23" fmla="*/ 892773 w 1782331"/>
              <a:gd name="connsiteY2-24" fmla="*/ 64307 h 343241"/>
              <a:gd name="connsiteX3-25" fmla="*/ 1705863 w 1782331"/>
              <a:gd name="connsiteY3-26" fmla="*/ 13 h 343241"/>
              <a:gd name="connsiteX4-27" fmla="*/ 1782331 w 1782331"/>
              <a:gd name="connsiteY4-28" fmla="*/ 76481 h 343241"/>
              <a:gd name="connsiteX5-29" fmla="*/ 1782331 w 1782331"/>
              <a:gd name="connsiteY5-30" fmla="*/ 266773 h 343241"/>
              <a:gd name="connsiteX6-31" fmla="*/ 1705863 w 1782331"/>
              <a:gd name="connsiteY6-32" fmla="*/ 343241 h 343241"/>
              <a:gd name="connsiteX7-33" fmla="*/ 847677 w 1782331"/>
              <a:gd name="connsiteY7-34" fmla="*/ 308828 h 343241"/>
              <a:gd name="connsiteX8-35" fmla="*/ 76468 w 1782331"/>
              <a:gd name="connsiteY8-36" fmla="*/ 343241 h 343241"/>
              <a:gd name="connsiteX9-37" fmla="*/ 0 w 1782331"/>
              <a:gd name="connsiteY9-38" fmla="*/ 266773 h 343241"/>
              <a:gd name="connsiteX10" fmla="*/ 0 w 1782331"/>
              <a:gd name="connsiteY10" fmla="*/ 76481 h 34324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" y="connsiteY10"/>
              </a:cxn>
            </a:cxnLst>
            <a:rect l="l" t="t" r="r" b="b"/>
            <a:pathLst>
              <a:path w="1782331" h="343241">
                <a:moveTo>
                  <a:pt x="0" y="76481"/>
                </a:moveTo>
                <a:cubicBezTo>
                  <a:pt x="0" y="34249"/>
                  <a:pt x="34236" y="13"/>
                  <a:pt x="76468" y="13"/>
                </a:cubicBezTo>
                <a:cubicBezTo>
                  <a:pt x="346416" y="-1078"/>
                  <a:pt x="622825" y="65398"/>
                  <a:pt x="892773" y="64307"/>
                </a:cubicBezTo>
                <a:cubicBezTo>
                  <a:pt x="1165957" y="65398"/>
                  <a:pt x="1432679" y="-1078"/>
                  <a:pt x="1705863" y="13"/>
                </a:cubicBezTo>
                <a:cubicBezTo>
                  <a:pt x="1748095" y="13"/>
                  <a:pt x="1782331" y="34249"/>
                  <a:pt x="1782331" y="76481"/>
                </a:cubicBezTo>
                <a:lnTo>
                  <a:pt x="1782331" y="266773"/>
                </a:lnTo>
                <a:cubicBezTo>
                  <a:pt x="1782331" y="309005"/>
                  <a:pt x="1748095" y="343241"/>
                  <a:pt x="1705863" y="343241"/>
                </a:cubicBezTo>
                <a:cubicBezTo>
                  <a:pt x="1420927" y="342504"/>
                  <a:pt x="1132613" y="309565"/>
                  <a:pt x="847677" y="308828"/>
                </a:cubicBezTo>
                <a:lnTo>
                  <a:pt x="76468" y="343241"/>
                </a:lnTo>
                <a:cubicBezTo>
                  <a:pt x="34236" y="343241"/>
                  <a:pt x="0" y="309005"/>
                  <a:pt x="0" y="266773"/>
                </a:cubicBezTo>
                <a:lnTo>
                  <a:pt x="0" y="76481"/>
                </a:lnTo>
                <a:close/>
              </a:path>
            </a:pathLst>
          </a:custGeom>
          <a:solidFill>
            <a:srgbClr val="95CBA1"/>
          </a:solidFill>
          <a:ln w="19050">
            <a:solidFill>
              <a:srgbClr val="FFFFFF"/>
            </a:solidFill>
          </a:ln>
          <a:effectLst>
            <a:outerShdw blurRad="76200" dist="508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p>
            <a:pPr algn="ctr">
              <a:defRPr/>
            </a:pPr>
            <a:r>
              <a:rPr lang="zh-CN" altLang="en-US" sz="2400" b="1" dirty="0">
                <a:solidFill>
                  <a:schemeClr val="tx1"/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《我会整理》</a:t>
            </a:r>
            <a:endParaRPr lang="zh-CN" altLang="en-US" sz="2400" b="1" dirty="0">
              <a:solidFill>
                <a:schemeClr val="tx1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12" name="圆角矩形 195"/>
          <p:cNvSpPr/>
          <p:nvPr>
            <p:custDataLst>
              <p:tags r:id="rId3"/>
            </p:custDataLst>
          </p:nvPr>
        </p:nvSpPr>
        <p:spPr>
          <a:xfrm rot="21437769">
            <a:off x="6162675" y="3354070"/>
            <a:ext cx="4048760" cy="889000"/>
          </a:xfrm>
          <a:custGeom>
            <a:avLst/>
            <a:gdLst>
              <a:gd name="connsiteX0" fmla="*/ 0 w 1782331"/>
              <a:gd name="connsiteY0" fmla="*/ 76468 h 343228"/>
              <a:gd name="connsiteX1" fmla="*/ 76468 w 1782331"/>
              <a:gd name="connsiteY1" fmla="*/ 0 h 343228"/>
              <a:gd name="connsiteX2" fmla="*/ 1705863 w 1782331"/>
              <a:gd name="connsiteY2" fmla="*/ 0 h 343228"/>
              <a:gd name="connsiteX3" fmla="*/ 1782331 w 1782331"/>
              <a:gd name="connsiteY3" fmla="*/ 76468 h 343228"/>
              <a:gd name="connsiteX4" fmla="*/ 1782331 w 1782331"/>
              <a:gd name="connsiteY4" fmla="*/ 266760 h 343228"/>
              <a:gd name="connsiteX5" fmla="*/ 1705863 w 1782331"/>
              <a:gd name="connsiteY5" fmla="*/ 343228 h 343228"/>
              <a:gd name="connsiteX6" fmla="*/ 76468 w 1782331"/>
              <a:gd name="connsiteY6" fmla="*/ 343228 h 343228"/>
              <a:gd name="connsiteX7" fmla="*/ 0 w 1782331"/>
              <a:gd name="connsiteY7" fmla="*/ 266760 h 343228"/>
              <a:gd name="connsiteX8" fmla="*/ 0 w 1782331"/>
              <a:gd name="connsiteY8" fmla="*/ 76468 h 343228"/>
              <a:gd name="connsiteX0-1" fmla="*/ 0 w 1782331"/>
              <a:gd name="connsiteY0-2" fmla="*/ 76481 h 343241"/>
              <a:gd name="connsiteX1-3" fmla="*/ 76468 w 1782331"/>
              <a:gd name="connsiteY1-4" fmla="*/ 13 h 343241"/>
              <a:gd name="connsiteX2-5" fmla="*/ 892773 w 1782331"/>
              <a:gd name="connsiteY2-6" fmla="*/ 64307 h 343241"/>
              <a:gd name="connsiteX3-7" fmla="*/ 1705863 w 1782331"/>
              <a:gd name="connsiteY3-8" fmla="*/ 13 h 343241"/>
              <a:gd name="connsiteX4-9" fmla="*/ 1782331 w 1782331"/>
              <a:gd name="connsiteY4-10" fmla="*/ 76481 h 343241"/>
              <a:gd name="connsiteX5-11" fmla="*/ 1782331 w 1782331"/>
              <a:gd name="connsiteY5-12" fmla="*/ 266773 h 343241"/>
              <a:gd name="connsiteX6-13" fmla="*/ 1705863 w 1782331"/>
              <a:gd name="connsiteY6-14" fmla="*/ 343241 h 343241"/>
              <a:gd name="connsiteX7-15" fmla="*/ 76468 w 1782331"/>
              <a:gd name="connsiteY7-16" fmla="*/ 343241 h 343241"/>
              <a:gd name="connsiteX8-17" fmla="*/ 0 w 1782331"/>
              <a:gd name="connsiteY8-18" fmla="*/ 266773 h 343241"/>
              <a:gd name="connsiteX9" fmla="*/ 0 w 1782331"/>
              <a:gd name="connsiteY9" fmla="*/ 76481 h 343241"/>
              <a:gd name="connsiteX0-19" fmla="*/ 0 w 1782331"/>
              <a:gd name="connsiteY0-20" fmla="*/ 76481 h 343241"/>
              <a:gd name="connsiteX1-21" fmla="*/ 76468 w 1782331"/>
              <a:gd name="connsiteY1-22" fmla="*/ 13 h 343241"/>
              <a:gd name="connsiteX2-23" fmla="*/ 892773 w 1782331"/>
              <a:gd name="connsiteY2-24" fmla="*/ 64307 h 343241"/>
              <a:gd name="connsiteX3-25" fmla="*/ 1705863 w 1782331"/>
              <a:gd name="connsiteY3-26" fmla="*/ 13 h 343241"/>
              <a:gd name="connsiteX4-27" fmla="*/ 1782331 w 1782331"/>
              <a:gd name="connsiteY4-28" fmla="*/ 76481 h 343241"/>
              <a:gd name="connsiteX5-29" fmla="*/ 1782331 w 1782331"/>
              <a:gd name="connsiteY5-30" fmla="*/ 266773 h 343241"/>
              <a:gd name="connsiteX6-31" fmla="*/ 1705863 w 1782331"/>
              <a:gd name="connsiteY6-32" fmla="*/ 343241 h 343241"/>
              <a:gd name="connsiteX7-33" fmla="*/ 847677 w 1782331"/>
              <a:gd name="connsiteY7-34" fmla="*/ 308828 h 343241"/>
              <a:gd name="connsiteX8-35" fmla="*/ 76468 w 1782331"/>
              <a:gd name="connsiteY8-36" fmla="*/ 343241 h 343241"/>
              <a:gd name="connsiteX9-37" fmla="*/ 0 w 1782331"/>
              <a:gd name="connsiteY9-38" fmla="*/ 266773 h 343241"/>
              <a:gd name="connsiteX10" fmla="*/ 0 w 1782331"/>
              <a:gd name="connsiteY10" fmla="*/ 76481 h 34324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" y="connsiteY10"/>
              </a:cxn>
            </a:cxnLst>
            <a:rect l="l" t="t" r="r" b="b"/>
            <a:pathLst>
              <a:path w="1782331" h="343241">
                <a:moveTo>
                  <a:pt x="0" y="76481"/>
                </a:moveTo>
                <a:cubicBezTo>
                  <a:pt x="0" y="34249"/>
                  <a:pt x="34236" y="13"/>
                  <a:pt x="76468" y="13"/>
                </a:cubicBezTo>
                <a:cubicBezTo>
                  <a:pt x="346416" y="-1078"/>
                  <a:pt x="622825" y="65398"/>
                  <a:pt x="892773" y="64307"/>
                </a:cubicBezTo>
                <a:cubicBezTo>
                  <a:pt x="1165957" y="65398"/>
                  <a:pt x="1432679" y="-1078"/>
                  <a:pt x="1705863" y="13"/>
                </a:cubicBezTo>
                <a:cubicBezTo>
                  <a:pt x="1748095" y="13"/>
                  <a:pt x="1782331" y="34249"/>
                  <a:pt x="1782331" y="76481"/>
                </a:cubicBezTo>
                <a:lnTo>
                  <a:pt x="1782331" y="266773"/>
                </a:lnTo>
                <a:cubicBezTo>
                  <a:pt x="1782331" y="309005"/>
                  <a:pt x="1748095" y="343241"/>
                  <a:pt x="1705863" y="343241"/>
                </a:cubicBezTo>
                <a:cubicBezTo>
                  <a:pt x="1420927" y="342504"/>
                  <a:pt x="1132613" y="309565"/>
                  <a:pt x="847677" y="308828"/>
                </a:cubicBezTo>
                <a:lnTo>
                  <a:pt x="76468" y="343241"/>
                </a:lnTo>
                <a:cubicBezTo>
                  <a:pt x="34236" y="343241"/>
                  <a:pt x="0" y="309005"/>
                  <a:pt x="0" y="266773"/>
                </a:cubicBezTo>
                <a:lnTo>
                  <a:pt x="0" y="76481"/>
                </a:lnTo>
                <a:close/>
              </a:path>
            </a:pathLst>
          </a:custGeom>
          <a:solidFill>
            <a:schemeClr val="accent2"/>
          </a:solidFill>
          <a:ln w="19050">
            <a:solidFill>
              <a:srgbClr val="FFFFFF"/>
            </a:solidFill>
          </a:ln>
          <a:effectLst>
            <a:outerShdw blurRad="76200" dist="508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p>
            <a:pPr algn="ctr">
              <a:defRPr/>
            </a:pPr>
            <a:r>
              <a:rPr lang="zh-CN" altLang="en-US" sz="2400" dirty="0">
                <a:solidFill>
                  <a:schemeClr val="tx1"/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中班感恩教育课程</a:t>
            </a:r>
            <a:r>
              <a:rPr lang="en-US" altLang="zh-CN" sz="2400" dirty="0">
                <a:solidFill>
                  <a:schemeClr val="tx1"/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-</a:t>
            </a:r>
            <a:r>
              <a:rPr lang="zh-CN" altLang="en-US" sz="2400" dirty="0">
                <a:solidFill>
                  <a:schemeClr val="tx1"/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生活</a:t>
            </a:r>
            <a:r>
              <a:rPr lang="zh-CN" altLang="en-US" sz="2400" dirty="0">
                <a:solidFill>
                  <a:schemeClr val="tx1"/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篇</a:t>
            </a:r>
            <a:endParaRPr lang="zh-CN" altLang="en-US" sz="2400" dirty="0">
              <a:solidFill>
                <a:schemeClr val="tx1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2" name="图片 1" descr="N%_1]RTJ3KJN5(XK}[J89JI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604645" y="1468120"/>
            <a:ext cx="4225290" cy="264604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未标题-2改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803775" y="667385"/>
            <a:ext cx="2635885" cy="460375"/>
            <a:chOff x="7565" y="1051"/>
            <a:chExt cx="4151" cy="725"/>
          </a:xfrm>
        </p:grpSpPr>
        <p:sp>
          <p:nvSpPr>
            <p:cNvPr id="6" name="圆角矩形 5"/>
            <p:cNvSpPr/>
            <p:nvPr/>
          </p:nvSpPr>
          <p:spPr>
            <a:xfrm>
              <a:off x="7750" y="1130"/>
              <a:ext cx="3700" cy="640"/>
            </a:xfrm>
            <a:prstGeom prst="roundRect">
              <a:avLst>
                <a:gd name="adj" fmla="val 38593"/>
              </a:avLst>
            </a:prstGeom>
            <a:solidFill>
              <a:srgbClr val="FCB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FCB040"/>
                </a:solidFill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 rot="0">
              <a:off x="7565" y="1051"/>
              <a:ext cx="4151" cy="725"/>
              <a:chOff x="7525" y="1051"/>
              <a:chExt cx="4151" cy="725"/>
            </a:xfrm>
          </p:grpSpPr>
          <p:sp>
            <p:nvSpPr>
              <p:cNvPr id="39" name="椭圆 38"/>
              <p:cNvSpPr/>
              <p:nvPr/>
            </p:nvSpPr>
            <p:spPr>
              <a:xfrm>
                <a:off x="8091" y="1350"/>
                <a:ext cx="200" cy="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7525" y="1051"/>
                <a:ext cx="4151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>
                    <a:solidFill>
                      <a:schemeClr val="tx1"/>
                    </a:solidFill>
                    <a:latin typeface="汉仪二码墨书W" panose="00020600040101010101" charset="-122"/>
                    <a:ea typeface="汉仪二码墨书W" panose="00020600040101010101" charset="-122"/>
                  </a:rPr>
                  <a:t>实施脉络</a:t>
                </a:r>
                <a:endParaRPr lang="zh-CN" altLang="en-US" sz="2400">
                  <a:solidFill>
                    <a:schemeClr val="tx1"/>
                  </a:solidFill>
                  <a:latin typeface="汉仪二码墨书W" panose="00020600040101010101" charset="-122"/>
                  <a:ea typeface="汉仪二码墨书W" panose="00020600040101010101" charset="-122"/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10860" y="1350"/>
                <a:ext cx="200" cy="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>
            <a:off x="1365250" y="1715135"/>
            <a:ext cx="9462135" cy="4088130"/>
            <a:chOff x="2150" y="2701"/>
            <a:chExt cx="14901" cy="6438"/>
          </a:xfrm>
        </p:grpSpPr>
        <p:sp>
          <p:nvSpPr>
            <p:cNvPr id="75" name="流程图: 离页连接符 74"/>
            <p:cNvSpPr/>
            <p:nvPr/>
          </p:nvSpPr>
          <p:spPr>
            <a:xfrm>
              <a:off x="2238" y="2853"/>
              <a:ext cx="2749" cy="3967"/>
            </a:xfrm>
            <a:prstGeom prst="flowChartOffpageConnector">
              <a:avLst/>
            </a:prstGeom>
            <a:solidFill>
              <a:srgbClr val="B8E4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6" name="流程图: 离页连接符 75"/>
            <p:cNvSpPr/>
            <p:nvPr/>
          </p:nvSpPr>
          <p:spPr>
            <a:xfrm>
              <a:off x="2150" y="2701"/>
              <a:ext cx="2749" cy="3967"/>
            </a:xfrm>
            <a:prstGeom prst="flowChartOffpageConnector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2188" y="4004"/>
              <a:ext cx="2717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/>
              <a:r>
                <a:rPr lang="en-US"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rPr>
                <a:t>    </a:t>
              </a:r>
              <a:r>
                <a:rPr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rPr>
                <a:t>课程</a:t>
              </a:r>
              <a:r>
                <a:rPr lang="zh-CN"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宋体" panose="02010600030101010101" pitchFamily="2" charset="-122"/>
                  <a:cs typeface="汉仪旗黑-55简" panose="00020600040101010101" charset="-128"/>
                </a:rPr>
                <a:t>来源</a:t>
              </a:r>
              <a:endParaRPr lang="zh-CN" sz="2000" b="1">
                <a:solidFill>
                  <a:schemeClr val="tx1">
                    <a:lumMod val="65000"/>
                    <a:lumOff val="35000"/>
                  </a:schemeClr>
                </a:solidFill>
                <a:latin typeface="汉仪旗黑-55简" panose="00020600040101010101" charset="-128"/>
                <a:ea typeface="宋体" panose="02010600030101010101" pitchFamily="2" charset="-122"/>
                <a:cs typeface="汉仪旗黑-55简" panose="00020600040101010101" charset="-128"/>
              </a:endParaRPr>
            </a:p>
          </p:txBody>
        </p:sp>
        <p:sp>
          <p:nvSpPr>
            <p:cNvPr id="79" name="流程图: 离页连接符 78"/>
            <p:cNvSpPr/>
            <p:nvPr/>
          </p:nvSpPr>
          <p:spPr>
            <a:xfrm flipV="1">
              <a:off x="5248" y="5020"/>
              <a:ext cx="2749" cy="3967"/>
            </a:xfrm>
            <a:prstGeom prst="flowChartOffpageConnector">
              <a:avLst/>
            </a:prstGeom>
            <a:solidFill>
              <a:srgbClr val="FCB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0" name="流程图: 离页连接符 79"/>
            <p:cNvSpPr/>
            <p:nvPr/>
          </p:nvSpPr>
          <p:spPr>
            <a:xfrm flipV="1">
              <a:off x="5160" y="5172"/>
              <a:ext cx="2749" cy="3967"/>
            </a:xfrm>
            <a:prstGeom prst="flowChartOffpageConnector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2" name="文本框 81"/>
            <p:cNvSpPr txBox="1"/>
            <p:nvPr/>
          </p:nvSpPr>
          <p:spPr>
            <a:xfrm>
              <a:off x="5047" y="6506"/>
              <a:ext cx="2717" cy="164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just"/>
              <a:endPara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endParaRPr>
            </a:p>
            <a:p>
              <a:pPr algn="just"/>
              <a:r>
                <a:rPr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rPr>
                <a:t>什么是整理</a:t>
              </a:r>
              <a:endPara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endParaRPr>
            </a:p>
          </p:txBody>
        </p:sp>
        <p:sp>
          <p:nvSpPr>
            <p:cNvPr id="84" name="流程图: 离页连接符 83"/>
            <p:cNvSpPr/>
            <p:nvPr/>
          </p:nvSpPr>
          <p:spPr>
            <a:xfrm>
              <a:off x="8241" y="2853"/>
              <a:ext cx="2749" cy="3967"/>
            </a:xfrm>
            <a:prstGeom prst="flowChartOffpageConnector">
              <a:avLst/>
            </a:prstGeom>
            <a:solidFill>
              <a:srgbClr val="E3D0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5" name="流程图: 离页连接符 84"/>
            <p:cNvSpPr/>
            <p:nvPr/>
          </p:nvSpPr>
          <p:spPr>
            <a:xfrm>
              <a:off x="8153" y="2701"/>
              <a:ext cx="2749" cy="3967"/>
            </a:xfrm>
            <a:prstGeom prst="flowChartOffpageConnector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6" name="文本框 85"/>
            <p:cNvSpPr txBox="1"/>
            <p:nvPr/>
          </p:nvSpPr>
          <p:spPr>
            <a:xfrm>
              <a:off x="8169" y="3683"/>
              <a:ext cx="2717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/>
              <a:r>
                <a:rPr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rPr>
                <a:t>一个也不能少</a:t>
              </a:r>
              <a:endPara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endParaRPr>
            </a:p>
          </p:txBody>
        </p:sp>
        <p:sp>
          <p:nvSpPr>
            <p:cNvPr id="88" name="流程图: 离页连接符 87"/>
            <p:cNvSpPr/>
            <p:nvPr/>
          </p:nvSpPr>
          <p:spPr>
            <a:xfrm flipV="1">
              <a:off x="11291" y="5020"/>
              <a:ext cx="2749" cy="3967"/>
            </a:xfrm>
            <a:prstGeom prst="flowChartOffpageConnector">
              <a:avLst/>
            </a:prstGeom>
            <a:solidFill>
              <a:srgbClr val="FF88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9" name="流程图: 离页连接符 88"/>
            <p:cNvSpPr/>
            <p:nvPr/>
          </p:nvSpPr>
          <p:spPr>
            <a:xfrm flipV="1">
              <a:off x="11203" y="5172"/>
              <a:ext cx="2749" cy="3967"/>
            </a:xfrm>
            <a:prstGeom prst="flowChartOffpageConnector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0" name="文本框 89"/>
            <p:cNvSpPr txBox="1"/>
            <p:nvPr/>
          </p:nvSpPr>
          <p:spPr>
            <a:xfrm>
              <a:off x="10886" y="7014"/>
              <a:ext cx="2717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/>
              <a:r>
                <a:rPr lang="en-US"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rPr>
                <a:t>   </a:t>
              </a:r>
              <a:r>
                <a:rPr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rPr>
                <a:t>谁是领头人</a:t>
              </a:r>
              <a:endPara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endParaRPr>
            </a:p>
          </p:txBody>
        </p:sp>
        <p:sp>
          <p:nvSpPr>
            <p:cNvPr id="92" name="流程图: 离页连接符 91"/>
            <p:cNvSpPr/>
            <p:nvPr/>
          </p:nvSpPr>
          <p:spPr>
            <a:xfrm>
              <a:off x="14302" y="2853"/>
              <a:ext cx="2749" cy="3967"/>
            </a:xfrm>
            <a:prstGeom prst="flowChartOffpageConnector">
              <a:avLst/>
            </a:prstGeom>
            <a:solidFill>
              <a:srgbClr val="FFEC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3" name="流程图: 离页连接符 92"/>
            <p:cNvSpPr/>
            <p:nvPr/>
          </p:nvSpPr>
          <p:spPr>
            <a:xfrm>
              <a:off x="14214" y="2701"/>
              <a:ext cx="2749" cy="3967"/>
            </a:xfrm>
            <a:prstGeom prst="flowChartOffpageConnector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4" name="文本框 93"/>
            <p:cNvSpPr txBox="1"/>
            <p:nvPr/>
          </p:nvSpPr>
          <p:spPr>
            <a:xfrm>
              <a:off x="13952" y="3826"/>
              <a:ext cx="2995" cy="20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just"/>
              <a:endPara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endParaRPr>
            </a:p>
            <a:p>
              <a:pPr algn="just"/>
              <a:r>
                <a:rPr lang="en-US"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rPr>
                <a:t>       </a:t>
              </a:r>
              <a:r>
                <a:rPr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rPr>
                <a:t>课程延伸</a:t>
              </a:r>
              <a:endPara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endParaRPr>
            </a:p>
          </p:txBody>
        </p:sp>
      </p:grp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未标题-1改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80035"/>
            <a:ext cx="12192000" cy="6858000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2780030" y="810260"/>
            <a:ext cx="6884670" cy="4023360"/>
            <a:chOff x="4003" y="1589"/>
            <a:chExt cx="10842" cy="6336"/>
          </a:xfrm>
        </p:grpSpPr>
        <p:sp>
          <p:nvSpPr>
            <p:cNvPr id="5" name="文本框 4"/>
            <p:cNvSpPr txBox="1"/>
            <p:nvPr/>
          </p:nvSpPr>
          <p:spPr>
            <a:xfrm>
              <a:off x="6988" y="1589"/>
              <a:ext cx="5225" cy="2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8800">
                  <a:solidFill>
                    <a:srgbClr val="FCB040"/>
                  </a:solidFill>
                  <a:latin typeface="汉仪二码墨书W" panose="00020600040101010101" charset="-122"/>
                  <a:ea typeface="汉仪二码墨书W" panose="00020600040101010101" charset="-122"/>
                </a:rPr>
                <a:t>目录</a:t>
              </a:r>
              <a:endParaRPr lang="zh-CN" altLang="en-US" sz="8800">
                <a:solidFill>
                  <a:srgbClr val="FCB040"/>
                </a:solidFill>
                <a:latin typeface="汉仪二码墨书W" panose="00020600040101010101" charset="-122"/>
                <a:ea typeface="汉仪二码墨书W" panose="00020600040101010101" charset="-122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 rot="0">
              <a:off x="4003" y="3865"/>
              <a:ext cx="10842" cy="4060"/>
              <a:chOff x="5368" y="4163"/>
              <a:chExt cx="10842" cy="4060"/>
            </a:xfrm>
          </p:grpSpPr>
          <p:sp>
            <p:nvSpPr>
              <p:cNvPr id="6" name="圆角矩形 5"/>
              <p:cNvSpPr/>
              <p:nvPr/>
            </p:nvSpPr>
            <p:spPr>
              <a:xfrm>
                <a:off x="5368" y="4163"/>
                <a:ext cx="4522" cy="4060"/>
              </a:xfrm>
              <a:prstGeom prst="roundRect">
                <a:avLst>
                  <a:gd name="adj" fmla="val 26902"/>
                </a:avLst>
              </a:prstGeom>
              <a:solidFill>
                <a:srgbClr val="FCB040"/>
              </a:solidFill>
              <a:ln>
                <a:noFill/>
              </a:ln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7" name="圆角矩形 6"/>
              <p:cNvSpPr/>
              <p:nvPr/>
            </p:nvSpPr>
            <p:spPr>
              <a:xfrm>
                <a:off x="12026" y="4163"/>
                <a:ext cx="4184" cy="4060"/>
              </a:xfrm>
              <a:prstGeom prst="roundRect">
                <a:avLst>
                  <a:gd name="adj" fmla="val 26902"/>
                </a:avLst>
              </a:prstGeom>
              <a:solidFill>
                <a:srgbClr val="FF8889"/>
              </a:solidFill>
              <a:ln>
                <a:noFill/>
              </a:ln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6937" y="4499"/>
                <a:ext cx="1416" cy="1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4000">
                    <a:solidFill>
                      <a:schemeClr val="bg1"/>
                    </a:solidFill>
                    <a:latin typeface="汉仪二码墨书W" panose="00020600040101010101" charset="-122"/>
                    <a:ea typeface="汉仪二码墨书W" panose="00020600040101010101" charset="-122"/>
                  </a:rPr>
                  <a:t>01</a:t>
                </a:r>
                <a:endParaRPr lang="en-US" altLang="zh-CN" sz="4000">
                  <a:solidFill>
                    <a:schemeClr val="bg1"/>
                  </a:solidFill>
                  <a:latin typeface="汉仪二码墨书W" panose="00020600040101010101" charset="-122"/>
                  <a:ea typeface="汉仪二码墨书W" panose="00020600040101010101" charset="-122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9021" y="5925"/>
                <a:ext cx="869" cy="219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p>
                <a:pPr algn="dist"/>
                <a:endParaRPr lang="zh-CN" altLang="en-US" sz="2400">
                  <a:solidFill>
                    <a:schemeClr val="bg1"/>
                  </a:solidFill>
                  <a:latin typeface="汉仪旗黑-55简" panose="00020600040101010101" charset="-128"/>
                  <a:ea typeface="汉仪旗黑-55简" panose="00020600040101010101" charset="-128"/>
                </a:endParaRP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13410" y="4331"/>
                <a:ext cx="1416" cy="1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4000">
                    <a:solidFill>
                      <a:schemeClr val="bg1"/>
                    </a:solidFill>
                    <a:latin typeface="汉仪二码墨书W" panose="00020600040101010101" charset="-122"/>
                    <a:ea typeface="汉仪二码墨书W" panose="00020600040101010101" charset="-122"/>
                  </a:rPr>
                  <a:t>02</a:t>
                </a:r>
                <a:endParaRPr lang="en-US" altLang="zh-CN" sz="4000">
                  <a:solidFill>
                    <a:schemeClr val="bg1"/>
                  </a:solidFill>
                  <a:latin typeface="汉仪二码墨书W" panose="00020600040101010101" charset="-122"/>
                  <a:ea typeface="汉仪二码墨书W" panose="00020600040101010101" charset="-122"/>
                </a:endParaRPr>
              </a:p>
            </p:txBody>
          </p:sp>
        </p:grpSp>
      </p:grpSp>
      <p:sp>
        <p:nvSpPr>
          <p:cNvPr id="2" name="文本框 1"/>
          <p:cNvSpPr txBox="1"/>
          <p:nvPr/>
        </p:nvSpPr>
        <p:spPr>
          <a:xfrm>
            <a:off x="3027680" y="3190240"/>
            <a:ext cx="2396490" cy="10788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/>
              <a:t>幼儿视角的园本课程推进</a:t>
            </a:r>
            <a:r>
              <a:rPr lang="en-US" altLang="zh-CN" sz="2800"/>
              <a:t> </a:t>
            </a:r>
            <a:r>
              <a:rPr lang="zh-CN" altLang="en-US" sz="2800"/>
              <a:t>方向</a:t>
            </a:r>
            <a:endParaRPr lang="zh-CN" altLang="en-US" sz="2800"/>
          </a:p>
        </p:txBody>
      </p:sp>
      <p:sp>
        <p:nvSpPr>
          <p:cNvPr id="3" name="文本框 2"/>
          <p:cNvSpPr txBox="1"/>
          <p:nvPr/>
        </p:nvSpPr>
        <p:spPr>
          <a:xfrm>
            <a:off x="7208520" y="3068955"/>
            <a:ext cx="245618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/>
              <a:t>基于儿童立场的园本课程</a:t>
            </a:r>
            <a:r>
              <a:rPr lang="en-US" altLang="zh-CN" sz="2800"/>
              <a:t>        </a:t>
            </a:r>
            <a:r>
              <a:rPr lang="zh-CN" altLang="en-US" sz="2800"/>
              <a:t>叙事</a:t>
            </a:r>
            <a:endParaRPr lang="zh-CN" altLang="en-US" sz="2800"/>
          </a:p>
        </p:txBody>
      </p:sp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未标题-2改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3947795" y="1000125"/>
            <a:ext cx="2635885" cy="460375"/>
            <a:chOff x="7565" y="1051"/>
            <a:chExt cx="4151" cy="725"/>
          </a:xfrm>
        </p:grpSpPr>
        <p:sp>
          <p:nvSpPr>
            <p:cNvPr id="6" name="圆角矩形 5"/>
            <p:cNvSpPr/>
            <p:nvPr/>
          </p:nvSpPr>
          <p:spPr>
            <a:xfrm>
              <a:off x="7750" y="1130"/>
              <a:ext cx="3700" cy="640"/>
            </a:xfrm>
            <a:prstGeom prst="roundRect">
              <a:avLst>
                <a:gd name="adj" fmla="val 38593"/>
              </a:avLst>
            </a:prstGeom>
            <a:solidFill>
              <a:srgbClr val="FCB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FCB040"/>
                </a:solidFill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 rot="0">
              <a:off x="7565" y="1051"/>
              <a:ext cx="4151" cy="725"/>
              <a:chOff x="7525" y="1051"/>
              <a:chExt cx="4151" cy="725"/>
            </a:xfrm>
          </p:grpSpPr>
          <p:sp>
            <p:nvSpPr>
              <p:cNvPr id="39" name="椭圆 38"/>
              <p:cNvSpPr/>
              <p:nvPr/>
            </p:nvSpPr>
            <p:spPr>
              <a:xfrm>
                <a:off x="8091" y="1350"/>
                <a:ext cx="200" cy="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7525" y="1051"/>
                <a:ext cx="4151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>
                    <a:solidFill>
                      <a:schemeClr val="bg1"/>
                    </a:solidFill>
                    <a:latin typeface="汉仪二码墨书W" panose="00020600040101010101" charset="-122"/>
                    <a:ea typeface="汉仪二码墨书W" panose="00020600040101010101" charset="-122"/>
                  </a:rPr>
                  <a:t>课程来源</a:t>
                </a:r>
                <a:endParaRPr lang="zh-CN" altLang="en-US" sz="2400">
                  <a:solidFill>
                    <a:schemeClr val="bg1"/>
                  </a:solidFill>
                  <a:latin typeface="汉仪二码墨书W" panose="00020600040101010101" charset="-122"/>
                  <a:ea typeface="汉仪二码墨书W" panose="00020600040101010101" charset="-122"/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10860" y="1350"/>
                <a:ext cx="200" cy="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>
            <a:off x="1365250" y="1715135"/>
            <a:ext cx="7494270" cy="4088130"/>
            <a:chOff x="2150" y="2701"/>
            <a:chExt cx="11802" cy="6438"/>
          </a:xfrm>
        </p:grpSpPr>
        <p:sp>
          <p:nvSpPr>
            <p:cNvPr id="75" name="流程图: 离页连接符 74"/>
            <p:cNvSpPr/>
            <p:nvPr/>
          </p:nvSpPr>
          <p:spPr>
            <a:xfrm>
              <a:off x="2238" y="2853"/>
              <a:ext cx="2749" cy="3967"/>
            </a:xfrm>
            <a:prstGeom prst="flowChartOffpageConnector">
              <a:avLst/>
            </a:prstGeom>
            <a:solidFill>
              <a:srgbClr val="B8E4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6" name="流程图: 离页连接符 75"/>
            <p:cNvSpPr/>
            <p:nvPr/>
          </p:nvSpPr>
          <p:spPr>
            <a:xfrm>
              <a:off x="2150" y="2701"/>
              <a:ext cx="2749" cy="3967"/>
            </a:xfrm>
            <a:prstGeom prst="flowChartOffpageConnector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2188" y="4004"/>
              <a:ext cx="2717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/>
              <a:r>
                <a:rPr lang="en-US"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  <a:sym typeface="+mn-ea"/>
                </a:rPr>
                <a:t> </a:t>
              </a:r>
              <a:r>
                <a:rPr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  <a:sym typeface="+mn-ea"/>
                </a:rPr>
                <a:t>课程</a:t>
              </a:r>
              <a:r>
                <a:rPr lang="zh-CN"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宋体" panose="02010600030101010101" pitchFamily="2" charset="-122"/>
                  <a:cs typeface="汉仪旗黑-55简" panose="00020600040101010101" charset="-128"/>
                  <a:sym typeface="+mn-ea"/>
                </a:rPr>
                <a:t>来源</a:t>
              </a:r>
              <a:endParaRPr lang="zh-CN" sz="2000" b="1">
                <a:solidFill>
                  <a:schemeClr val="tx1">
                    <a:lumMod val="65000"/>
                    <a:lumOff val="35000"/>
                  </a:schemeClr>
                </a:solidFill>
                <a:latin typeface="汉仪旗黑-55简" panose="00020600040101010101" charset="-128"/>
                <a:ea typeface="宋体" panose="02010600030101010101" pitchFamily="2" charset="-122"/>
                <a:cs typeface="汉仪旗黑-55简" panose="00020600040101010101" charset="-128"/>
                <a:sym typeface="+mn-ea"/>
              </a:endParaRPr>
            </a:p>
          </p:txBody>
        </p:sp>
        <p:sp>
          <p:nvSpPr>
            <p:cNvPr id="89" name="流程图: 离页连接符 88"/>
            <p:cNvSpPr/>
            <p:nvPr/>
          </p:nvSpPr>
          <p:spPr>
            <a:xfrm flipV="1">
              <a:off x="11203" y="5172"/>
              <a:ext cx="2749" cy="3967"/>
            </a:xfrm>
            <a:prstGeom prst="flowChartOffpageConnector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22" name="图片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00" y="1189355"/>
            <a:ext cx="3528695" cy="13531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030" y="4234180"/>
            <a:ext cx="3957320" cy="12522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326130" y="2390140"/>
            <a:ext cx="1466850" cy="16764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775960" y="1456690"/>
            <a:ext cx="1733550" cy="1447800"/>
          </a:xfrm>
          <a:prstGeom prst="rect">
            <a:avLst/>
          </a:prstGeom>
        </p:spPr>
      </p:pic>
      <p:sp>
        <p:nvSpPr>
          <p:cNvPr id="101" name="文本框 100"/>
          <p:cNvSpPr txBox="1"/>
          <p:nvPr/>
        </p:nvSpPr>
        <p:spPr>
          <a:xfrm>
            <a:off x="3166745" y="473011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altLang="zh-CN" b="0">
                <a:ea typeface="宋体" panose="02010600030101010101" pitchFamily="2" charset="-122"/>
              </a:rPr>
              <a:t>      </a:t>
            </a:r>
            <a:r>
              <a:rPr lang="zh-CN" b="0">
                <a:ea typeface="宋体" panose="02010600030101010101" pitchFamily="2" charset="-122"/>
              </a:rPr>
              <a:t>“老师,我的吸汗巾不见了”</a:t>
            </a:r>
            <a:endParaRPr lang="zh-CN" b="0"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928610" y="1811655"/>
            <a:ext cx="263652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b="0">
                <a:ea typeface="宋体" panose="02010600030101010101" pitchFamily="2" charset="-122"/>
              </a:rPr>
              <a:t>老师,我的餐巾纸不见了</a:t>
            </a:r>
            <a:endParaRPr lang="zh-CN" altLang="en-US" b="0">
              <a:ea typeface="宋体" panose="02010600030101010101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875" y="2595245"/>
            <a:ext cx="3957320" cy="213487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7509510" y="3175635"/>
            <a:ext cx="313753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04800"/>
            <a:r>
              <a:rPr lang="zh-CN" sz="2000" b="1">
                <a:ea typeface="宋体" panose="02010600030101010101" pitchFamily="2" charset="-122"/>
              </a:rPr>
              <a:t>这些“不见了“东西的孩子，书包里各种物品捉迷藏,想找一个就得翻!翻!翻!</a:t>
            </a:r>
            <a:endParaRPr lang="zh-CN" altLang="en-US" sz="2000" b="1">
              <a:ea typeface="宋体" panose="02010600030101010101" pitchFamily="2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未标题-2改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 rot="0">
            <a:off x="4307205" y="1189990"/>
            <a:ext cx="1885315" cy="127000"/>
            <a:chOff x="8091" y="1350"/>
            <a:chExt cx="2969" cy="200"/>
          </a:xfrm>
        </p:grpSpPr>
        <p:sp>
          <p:nvSpPr>
            <p:cNvPr id="39" name="椭圆 38"/>
            <p:cNvSpPr/>
            <p:nvPr/>
          </p:nvSpPr>
          <p:spPr>
            <a:xfrm>
              <a:off x="8091" y="1350"/>
              <a:ext cx="200" cy="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1" name="椭圆 40"/>
            <p:cNvSpPr/>
            <p:nvPr/>
          </p:nvSpPr>
          <p:spPr>
            <a:xfrm>
              <a:off x="10860" y="1350"/>
              <a:ext cx="200" cy="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1365250" y="1715135"/>
            <a:ext cx="7494270" cy="4088130"/>
            <a:chOff x="2150" y="2701"/>
            <a:chExt cx="11802" cy="6438"/>
          </a:xfrm>
        </p:grpSpPr>
        <p:sp>
          <p:nvSpPr>
            <p:cNvPr id="75" name="流程图: 离页连接符 74"/>
            <p:cNvSpPr/>
            <p:nvPr/>
          </p:nvSpPr>
          <p:spPr>
            <a:xfrm>
              <a:off x="2238" y="2853"/>
              <a:ext cx="2749" cy="3967"/>
            </a:xfrm>
            <a:prstGeom prst="flowChartOffpageConnector">
              <a:avLst/>
            </a:prstGeom>
            <a:solidFill>
              <a:srgbClr val="B8E4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6" name="流程图: 离页连接符 75"/>
            <p:cNvSpPr/>
            <p:nvPr/>
          </p:nvSpPr>
          <p:spPr>
            <a:xfrm>
              <a:off x="2150" y="2701"/>
              <a:ext cx="2749" cy="3967"/>
            </a:xfrm>
            <a:prstGeom prst="flowChartOffpageConnector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2188" y="4004"/>
              <a:ext cx="2717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/>
              <a:r>
                <a:rPr lang="zh-CN"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宋体" panose="02010600030101010101" pitchFamily="2" charset="-122"/>
                  <a:cs typeface="汉仪旗黑-55简" panose="00020600040101010101" charset="-128"/>
                </a:rPr>
                <a:t>什么是整理？</a:t>
              </a:r>
              <a:endParaRPr lang="zh-CN" sz="2000" b="1">
                <a:solidFill>
                  <a:schemeClr val="tx1">
                    <a:lumMod val="65000"/>
                    <a:lumOff val="35000"/>
                  </a:schemeClr>
                </a:solidFill>
                <a:latin typeface="汉仪旗黑-55简" panose="00020600040101010101" charset="-128"/>
                <a:ea typeface="宋体" panose="02010600030101010101" pitchFamily="2" charset="-122"/>
                <a:cs typeface="汉仪旗黑-55简" panose="00020600040101010101" charset="-128"/>
              </a:endParaRPr>
            </a:p>
            <a:p>
              <a:pPr algn="just"/>
              <a:r>
                <a:rPr lang="zh-CN"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宋体" panose="02010600030101010101" pitchFamily="2" charset="-122"/>
                  <a:cs typeface="汉仪旗黑-55简" panose="00020600040101010101" charset="-128"/>
                </a:rPr>
                <a:t>为什么？</a:t>
              </a:r>
              <a:endParaRPr lang="zh-CN" sz="2000" b="1">
                <a:solidFill>
                  <a:schemeClr val="tx1">
                    <a:lumMod val="65000"/>
                    <a:lumOff val="35000"/>
                  </a:schemeClr>
                </a:solidFill>
                <a:latin typeface="汉仪旗黑-55简" panose="00020600040101010101" charset="-128"/>
                <a:ea typeface="宋体" panose="02010600030101010101" pitchFamily="2" charset="-122"/>
                <a:cs typeface="汉仪旗黑-55简" panose="00020600040101010101" charset="-128"/>
              </a:endParaRPr>
            </a:p>
          </p:txBody>
        </p:sp>
        <p:sp>
          <p:nvSpPr>
            <p:cNvPr id="89" name="流程图: 离页连接符 88"/>
            <p:cNvSpPr/>
            <p:nvPr/>
          </p:nvSpPr>
          <p:spPr>
            <a:xfrm flipV="1">
              <a:off x="11203" y="5172"/>
              <a:ext cx="2749" cy="3967"/>
            </a:xfrm>
            <a:prstGeom prst="flowChartOffpageConnector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22" name="图片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140" y="777875"/>
            <a:ext cx="2189480" cy="9372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230" y="3284220"/>
            <a:ext cx="5000625" cy="2606040"/>
          </a:xfrm>
          <a:prstGeom prst="rect">
            <a:avLst/>
          </a:prstGeom>
        </p:spPr>
      </p:pic>
      <p:sp>
        <p:nvSpPr>
          <p:cNvPr id="101" name="文本框 100"/>
          <p:cNvSpPr txBox="1"/>
          <p:nvPr/>
        </p:nvSpPr>
        <p:spPr>
          <a:xfrm>
            <a:off x="3496945" y="2473960"/>
            <a:ext cx="1968500" cy="39624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0"/>
            <a:r>
              <a:rPr lang="en-US" altLang="zh-CN" b="0">
                <a:ea typeface="宋体" panose="02010600030101010101" pitchFamily="2" charset="-122"/>
              </a:rPr>
              <a:t>  </a:t>
            </a:r>
            <a:r>
              <a:rPr lang="zh-CN" b="0">
                <a:ea typeface="宋体" panose="02010600030101010101" pitchFamily="2" charset="-122"/>
              </a:rPr>
              <a:t>故事儿歌神助攻</a:t>
            </a:r>
            <a:endParaRPr lang="zh-CN" altLang="en-US" b="0"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96945" y="3841750"/>
            <a:ext cx="4216400" cy="18459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      </a:t>
            </a:r>
            <a:r>
              <a:rPr lang="zh-CN">
                <a:ea typeface="宋体" panose="02010600030101010101" pitchFamily="2" charset="-122"/>
              </a:rPr>
              <a:t>      《我会整理小书桌》</a:t>
            </a:r>
            <a:endParaRPr lang="zh-CN" altLang="en-US"/>
          </a:p>
          <a:p>
            <a:endParaRPr lang="zh-CN" altLang="en-US"/>
          </a:p>
          <a:p>
            <a:pPr>
              <a:buClrTx/>
              <a:buSzTx/>
              <a:buFontTx/>
            </a:pPr>
            <a:r>
              <a:rPr lang="en-US" altLang="zh-CN"/>
              <a:t>     </a:t>
            </a:r>
            <a:r>
              <a:rPr lang="zh-CN">
                <a:ea typeface="宋体" panose="02010600030101010101" pitchFamily="2" charset="-122"/>
              </a:rPr>
              <a:t>小书桌爱整洁，我来把它整理好。</a:t>
            </a:r>
            <a:endParaRPr lang="zh-CN">
              <a:ea typeface="宋体" panose="02010600030101010101" pitchFamily="2" charset="-122"/>
            </a:endParaRPr>
          </a:p>
          <a:p>
            <a:pPr>
              <a:buClrTx/>
              <a:buSzTx/>
              <a:buFontTx/>
            </a:pPr>
            <a:r>
              <a:rPr lang="zh-CN">
                <a:ea typeface="宋体" panose="02010600030101010101" pitchFamily="2" charset="-122"/>
              </a:rPr>
              <a:t>  </a:t>
            </a:r>
            <a:r>
              <a:rPr lang="en-US" altLang="zh-CN">
                <a:ea typeface="宋体" panose="02010600030101010101" pitchFamily="2" charset="-122"/>
              </a:rPr>
              <a:t> </a:t>
            </a:r>
            <a:r>
              <a:rPr lang="zh-CN">
                <a:ea typeface="宋体" panose="02010600030101010101" pitchFamily="2" charset="-122"/>
              </a:rPr>
              <a:t>  图书绘本，放整齐，一起送进小书架。</a:t>
            </a:r>
            <a:endParaRPr lang="zh-CN">
              <a:ea typeface="宋体" panose="02010600030101010101" pitchFamily="2" charset="-122"/>
            </a:endParaRPr>
          </a:p>
          <a:p>
            <a:pPr>
              <a:buClrTx/>
              <a:buSzTx/>
              <a:buFontTx/>
            </a:pPr>
            <a:r>
              <a:rPr lang="zh-CN">
                <a:ea typeface="宋体" panose="02010600030101010101" pitchFamily="2" charset="-122"/>
              </a:rPr>
              <a:t>     水彩笔，小蜡笔，一支一支进笔筒。</a:t>
            </a:r>
            <a:endParaRPr lang="zh-CN">
              <a:ea typeface="宋体" panose="02010600030101010101" pitchFamily="2" charset="-122"/>
            </a:endParaRPr>
          </a:p>
          <a:p>
            <a:pPr>
              <a:buClrTx/>
              <a:buSzTx/>
              <a:buFontTx/>
            </a:pPr>
            <a:r>
              <a:rPr lang="zh-CN">
                <a:ea typeface="宋体" panose="02010600030101010101" pitchFamily="2" charset="-122"/>
              </a:rPr>
              <a:t>     剪刀胶水，手工纸，放进美术工具盒</a:t>
            </a:r>
            <a:r>
              <a:rPr lang="zh-CN" altLang="en-US" sz="1400"/>
              <a:t>。</a:t>
            </a:r>
            <a:endParaRPr lang="zh-CN" altLang="en-US" sz="1400"/>
          </a:p>
        </p:txBody>
      </p:sp>
      <p:sp>
        <p:nvSpPr>
          <p:cNvPr id="8" name="文本框 7"/>
          <p:cNvSpPr txBox="1"/>
          <p:nvPr/>
        </p:nvSpPr>
        <p:spPr>
          <a:xfrm>
            <a:off x="7213600" y="106934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b="0">
                <a:ea typeface="宋体" panose="02010600030101010101" pitchFamily="2" charset="-122"/>
              </a:rPr>
              <a:t>从绘本阅读开始</a:t>
            </a:r>
            <a:endParaRPr lang="zh-CN" altLang="en-US" b="0">
              <a:ea typeface="宋体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455" y="2146300"/>
            <a:ext cx="2189480" cy="937260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6"/>
          <a:stretch>
            <a:fillRect/>
          </a:stretch>
        </p:blipFill>
        <p:spPr>
          <a:xfrm>
            <a:off x="7967345" y="4330700"/>
            <a:ext cx="3354070" cy="17875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7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未标题-2改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80670"/>
            <a:ext cx="12192000" cy="6858000"/>
          </a:xfrm>
          <a:prstGeom prst="rect">
            <a:avLst/>
          </a:prstGeom>
        </p:spPr>
      </p:pic>
      <p:grpSp>
        <p:nvGrpSpPr>
          <p:cNvPr id="96" name="组合 95"/>
          <p:cNvGrpSpPr/>
          <p:nvPr/>
        </p:nvGrpSpPr>
        <p:grpSpPr>
          <a:xfrm>
            <a:off x="4135120" y="807085"/>
            <a:ext cx="2910205" cy="3107690"/>
            <a:chOff x="5160" y="2701"/>
            <a:chExt cx="5830" cy="6438"/>
          </a:xfrm>
        </p:grpSpPr>
        <p:sp>
          <p:nvSpPr>
            <p:cNvPr id="80" name="流程图: 离页连接符 79"/>
            <p:cNvSpPr/>
            <p:nvPr/>
          </p:nvSpPr>
          <p:spPr>
            <a:xfrm flipV="1">
              <a:off x="5160" y="5172"/>
              <a:ext cx="2749" cy="3967"/>
            </a:xfrm>
            <a:prstGeom prst="flowChartOffpageConnector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4" name="流程图: 离页连接符 83"/>
            <p:cNvSpPr/>
            <p:nvPr/>
          </p:nvSpPr>
          <p:spPr>
            <a:xfrm>
              <a:off x="8241" y="2853"/>
              <a:ext cx="2749" cy="3967"/>
            </a:xfrm>
            <a:prstGeom prst="flowChartOffpageConnector">
              <a:avLst/>
            </a:prstGeom>
            <a:solidFill>
              <a:srgbClr val="E3D0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5" name="流程图: 离页连接符 84"/>
            <p:cNvSpPr/>
            <p:nvPr/>
          </p:nvSpPr>
          <p:spPr>
            <a:xfrm>
              <a:off x="8153" y="2701"/>
              <a:ext cx="2749" cy="3967"/>
            </a:xfrm>
            <a:prstGeom prst="flowChartOffpageConnector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6" name="文本框 85"/>
            <p:cNvSpPr txBox="1"/>
            <p:nvPr/>
          </p:nvSpPr>
          <p:spPr>
            <a:xfrm>
              <a:off x="7909" y="3682"/>
              <a:ext cx="3000" cy="1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宋体" panose="02010600030101010101" pitchFamily="2" charset="-122"/>
                  <a:cs typeface="汉仪旗黑-55简" panose="00020600040101010101" charset="-128"/>
                </a:rPr>
                <a:t>   </a:t>
              </a:r>
              <a:r>
                <a:rPr lang="zh-CN"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宋体" panose="02010600030101010101" pitchFamily="2" charset="-122"/>
                  <a:cs typeface="汉仪旗黑-55简" panose="00020600040101010101" charset="-128"/>
                </a:rPr>
                <a:t>一个也</a:t>
              </a:r>
              <a:r>
                <a:rPr lang="en-US" altLang="zh-CN"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宋体" panose="02010600030101010101" pitchFamily="2" charset="-122"/>
                  <a:cs typeface="汉仪旗黑-55简" panose="00020600040101010101" charset="-128"/>
                </a:rPr>
                <a:t>        </a:t>
              </a:r>
              <a:r>
                <a:rPr lang="zh-CN"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宋体" panose="02010600030101010101" pitchFamily="2" charset="-122"/>
                  <a:cs typeface="汉仪旗黑-55简" panose="00020600040101010101" charset="-128"/>
                </a:rPr>
                <a:t>不能少</a:t>
              </a:r>
              <a:endParaRPr lang="zh-CN" sz="2000" b="1">
                <a:solidFill>
                  <a:schemeClr val="tx1">
                    <a:lumMod val="65000"/>
                    <a:lumOff val="35000"/>
                  </a:schemeClr>
                </a:solidFill>
                <a:latin typeface="汉仪旗黑-55简" panose="00020600040101010101" charset="-128"/>
                <a:ea typeface="宋体" panose="02010600030101010101" pitchFamily="2" charset="-122"/>
                <a:cs typeface="汉仪旗黑-55简" panose="00020600040101010101" charset="-128"/>
              </a:endParaRPr>
            </a:p>
          </p:txBody>
        </p:sp>
      </p:grp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668145" y="3454400"/>
            <a:ext cx="26358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>
                <a:solidFill>
                  <a:schemeClr val="bg1"/>
                </a:solidFill>
                <a:latin typeface="汉仪二码墨书W" panose="00020600040101010101" charset="-122"/>
                <a:ea typeface="汉仪二码墨书W" panose="00020600040101010101" charset="-122"/>
              </a:rPr>
              <a:t>周边分享</a:t>
            </a:r>
            <a:endParaRPr lang="zh-CN" altLang="en-US" sz="2400">
              <a:solidFill>
                <a:schemeClr val="bg1"/>
              </a:solidFill>
              <a:latin typeface="汉仪二码墨书W" panose="00020600040101010101" charset="-122"/>
              <a:ea typeface="汉仪二码墨书W" panose="0002060004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27835" y="2680335"/>
            <a:ext cx="3314700" cy="2276475"/>
          </a:xfrm>
          <a:prstGeom prst="rect">
            <a:avLst/>
          </a:prstGeom>
        </p:spPr>
      </p:pic>
      <p:pic>
        <p:nvPicPr>
          <p:cNvPr id="102" name="图片 101"/>
          <p:cNvPicPr/>
          <p:nvPr/>
        </p:nvPicPr>
        <p:blipFill>
          <a:blip r:embed="rId5"/>
          <a:stretch>
            <a:fillRect/>
          </a:stretch>
        </p:blipFill>
        <p:spPr>
          <a:xfrm>
            <a:off x="7675880" y="460375"/>
            <a:ext cx="2657475" cy="23348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3" name="文本框 102"/>
          <p:cNvSpPr txBox="1"/>
          <p:nvPr/>
        </p:nvSpPr>
        <p:spPr>
          <a:xfrm>
            <a:off x="5142865" y="4592320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b="0">
                <a:ea typeface="宋体" panose="02010600030101010101" pitchFamily="2" charset="-122"/>
              </a:rPr>
              <a:t>整理方式我做主，标记的设计、张贴更好地解决了物品的分类问题</a:t>
            </a:r>
            <a:endParaRPr lang="zh-CN" altLang="en-US" b="0">
              <a:ea typeface="宋体" panose="02010600030101010101" pitchFamily="2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未标题-2改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9" name="流程图: 离页连接符 88"/>
          <p:cNvSpPr/>
          <p:nvPr>
            <p:custDataLst>
              <p:tags r:id="rId3"/>
            </p:custDataLst>
          </p:nvPr>
        </p:nvSpPr>
        <p:spPr>
          <a:xfrm flipV="1">
            <a:off x="7113905" y="3284220"/>
            <a:ext cx="1745615" cy="2519045"/>
          </a:xfrm>
          <a:prstGeom prst="flowChartOffpageConnector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6" name="组合 95"/>
          <p:cNvGrpSpPr/>
          <p:nvPr/>
        </p:nvGrpSpPr>
        <p:grpSpPr>
          <a:xfrm>
            <a:off x="5105400" y="3957320"/>
            <a:ext cx="2009140" cy="2084070"/>
            <a:chOff x="10886" y="5020"/>
            <a:chExt cx="3154" cy="4119"/>
          </a:xfrm>
        </p:grpSpPr>
        <p:sp>
          <p:nvSpPr>
            <p:cNvPr id="88" name="流程图: 离页连接符 87"/>
            <p:cNvSpPr/>
            <p:nvPr>
              <p:custDataLst>
                <p:tags r:id="rId4"/>
              </p:custDataLst>
            </p:nvPr>
          </p:nvSpPr>
          <p:spPr>
            <a:xfrm flipV="1">
              <a:off x="11291" y="5020"/>
              <a:ext cx="2749" cy="3967"/>
            </a:xfrm>
            <a:prstGeom prst="flowChartOffpageConnector">
              <a:avLst/>
            </a:prstGeom>
            <a:solidFill>
              <a:srgbClr val="FF88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流程图: 离页连接符 5"/>
            <p:cNvSpPr/>
            <p:nvPr>
              <p:custDataLst>
                <p:tags r:id="rId5"/>
              </p:custDataLst>
            </p:nvPr>
          </p:nvSpPr>
          <p:spPr>
            <a:xfrm flipV="1">
              <a:off x="11203" y="5172"/>
              <a:ext cx="2749" cy="3967"/>
            </a:xfrm>
            <a:prstGeom prst="flowChartOffpageConnector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0" name="文本框 89"/>
            <p:cNvSpPr txBox="1"/>
            <p:nvPr>
              <p:custDataLst>
                <p:tags r:id="rId6"/>
              </p:custDataLst>
            </p:nvPr>
          </p:nvSpPr>
          <p:spPr>
            <a:xfrm>
              <a:off x="10886" y="7014"/>
              <a:ext cx="2717" cy="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/>
              <a:r>
                <a:rPr lang="en-US"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rPr>
                <a:t>   </a:t>
              </a:r>
              <a:r>
                <a:rPr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rPr>
                <a:t>谁是领头人</a:t>
              </a:r>
              <a:endPara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endParaRPr>
            </a:p>
          </p:txBody>
        </p:sp>
      </p:grpSp>
      <p:sp>
        <p:nvSpPr>
          <p:cNvPr id="103" name="文本框 102"/>
          <p:cNvSpPr txBox="1"/>
          <p:nvPr/>
        </p:nvSpPr>
        <p:spPr>
          <a:xfrm>
            <a:off x="2089785" y="777240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304800"/>
            <a:r>
              <a:rPr lang="zh-CN" sz="2000" b="0">
                <a:ea typeface="宋体" panose="02010600030101010101" pitchFamily="2" charset="-122"/>
              </a:rPr>
              <a:t>班级公约初形成，让班级物品整齐干净</a:t>
            </a:r>
            <a:endParaRPr lang="zh-CN" altLang="en-US" sz="2000" b="0">
              <a:ea typeface="宋体" panose="02010600030101010101" pitchFamily="2" charset="-122"/>
            </a:endParaRPr>
          </a:p>
        </p:txBody>
      </p:sp>
      <p:pic>
        <p:nvPicPr>
          <p:cNvPr id="7" name="图片 6"/>
          <p:cNvPicPr/>
          <p:nvPr/>
        </p:nvPicPr>
        <p:blipFill>
          <a:blip r:embed="rId7"/>
          <a:stretch>
            <a:fillRect/>
          </a:stretch>
        </p:blipFill>
        <p:spPr>
          <a:xfrm>
            <a:off x="1844040" y="1490345"/>
            <a:ext cx="3260725" cy="26473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/>
          <p:nvPr/>
        </p:nvPicPr>
        <p:blipFill>
          <a:blip r:embed="rId8"/>
          <a:stretch>
            <a:fillRect/>
          </a:stretch>
        </p:blipFill>
        <p:spPr>
          <a:xfrm>
            <a:off x="8676005" y="1757045"/>
            <a:ext cx="2622550" cy="26028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内容占位符 4"/>
          <p:cNvPicPr>
            <a:picLocks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6317615" y="1369060"/>
            <a:ext cx="1899920" cy="253365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未标题-2改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9" name="流程图: 离页连接符 88"/>
          <p:cNvSpPr/>
          <p:nvPr>
            <p:custDataLst>
              <p:tags r:id="rId3"/>
            </p:custDataLst>
          </p:nvPr>
        </p:nvSpPr>
        <p:spPr>
          <a:xfrm flipV="1">
            <a:off x="7113905" y="3284220"/>
            <a:ext cx="1745615" cy="2519045"/>
          </a:xfrm>
          <a:prstGeom prst="flowChartOffpageConnector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6" name="组合 95"/>
          <p:cNvGrpSpPr/>
          <p:nvPr/>
        </p:nvGrpSpPr>
        <p:grpSpPr>
          <a:xfrm>
            <a:off x="5105400" y="3957320"/>
            <a:ext cx="2009140" cy="2084070"/>
            <a:chOff x="10886" y="5020"/>
            <a:chExt cx="3154" cy="4119"/>
          </a:xfrm>
        </p:grpSpPr>
        <p:sp>
          <p:nvSpPr>
            <p:cNvPr id="88" name="流程图: 离页连接符 87"/>
            <p:cNvSpPr/>
            <p:nvPr>
              <p:custDataLst>
                <p:tags r:id="rId4"/>
              </p:custDataLst>
            </p:nvPr>
          </p:nvSpPr>
          <p:spPr>
            <a:xfrm flipV="1">
              <a:off x="11291" y="5020"/>
              <a:ext cx="2749" cy="3967"/>
            </a:xfrm>
            <a:prstGeom prst="flowChartOffpageConnector">
              <a:avLst/>
            </a:prstGeom>
            <a:solidFill>
              <a:srgbClr val="FF88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流程图: 离页连接符 5"/>
            <p:cNvSpPr/>
            <p:nvPr>
              <p:custDataLst>
                <p:tags r:id="rId5"/>
              </p:custDataLst>
            </p:nvPr>
          </p:nvSpPr>
          <p:spPr>
            <a:xfrm flipV="1">
              <a:off x="11203" y="5172"/>
              <a:ext cx="2749" cy="3967"/>
            </a:xfrm>
            <a:prstGeom prst="flowChartOffpageConnector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0" name="文本框 89"/>
            <p:cNvSpPr txBox="1"/>
            <p:nvPr>
              <p:custDataLst>
                <p:tags r:id="rId6"/>
              </p:custDataLst>
            </p:nvPr>
          </p:nvSpPr>
          <p:spPr>
            <a:xfrm>
              <a:off x="10886" y="7014"/>
              <a:ext cx="2717" cy="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/>
              <a:r>
                <a:rPr lang="en-US"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rPr>
                <a:t>   </a:t>
              </a:r>
              <a:r>
                <a:rPr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rPr>
                <a:t>谁是领头人</a:t>
              </a:r>
              <a:endPara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endParaRPr>
            </a:p>
          </p:txBody>
        </p:sp>
      </p:grpSp>
      <p:sp>
        <p:nvSpPr>
          <p:cNvPr id="103" name="文本框 102"/>
          <p:cNvSpPr txBox="1"/>
          <p:nvPr/>
        </p:nvSpPr>
        <p:spPr>
          <a:xfrm>
            <a:off x="2089785" y="777240"/>
            <a:ext cx="50800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304800"/>
            <a:r>
              <a:rPr lang="zh-CN" sz="2000" b="0">
                <a:ea typeface="宋体" panose="02010600030101010101" pitchFamily="2" charset="-122"/>
              </a:rPr>
              <a:t>班级公约初形成，让班级物品整齐干净</a:t>
            </a:r>
            <a:endParaRPr lang="zh-CN" altLang="en-US" sz="2000" b="0">
              <a:ea typeface="宋体" panose="02010600030101010101" pitchFamily="2" charset="-122"/>
            </a:endParaRPr>
          </a:p>
        </p:txBody>
      </p:sp>
      <p:pic>
        <p:nvPicPr>
          <p:cNvPr id="7" name="图片 6"/>
          <p:cNvPicPr/>
          <p:nvPr/>
        </p:nvPicPr>
        <p:blipFill>
          <a:blip r:embed="rId7"/>
          <a:stretch>
            <a:fillRect/>
          </a:stretch>
        </p:blipFill>
        <p:spPr>
          <a:xfrm>
            <a:off x="1844040" y="1490345"/>
            <a:ext cx="3260725" cy="26473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/>
          <p:nvPr/>
        </p:nvPicPr>
        <p:blipFill>
          <a:blip r:embed="rId8"/>
          <a:stretch>
            <a:fillRect/>
          </a:stretch>
        </p:blipFill>
        <p:spPr>
          <a:xfrm>
            <a:off x="8676005" y="1757045"/>
            <a:ext cx="2622550" cy="26028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内容占位符 4"/>
          <p:cNvPicPr>
            <a:picLocks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6317615" y="1369060"/>
            <a:ext cx="1899920" cy="2533650"/>
          </a:xfrm>
          <a:prstGeom prst="rect">
            <a:avLst/>
          </a:prstGeom>
        </p:spPr>
      </p:pic>
      <p:pic>
        <p:nvPicPr>
          <p:cNvPr id="3" name="图片 2" descr="未标题-2改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2875" y="12700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7113905" y="1715135"/>
            <a:ext cx="3713480" cy="4088130"/>
            <a:chOff x="11203" y="2701"/>
            <a:chExt cx="5848" cy="6438"/>
          </a:xfrm>
        </p:grpSpPr>
        <p:sp>
          <p:nvSpPr>
            <p:cNvPr id="10" name="流程图: 离页连接符 9"/>
            <p:cNvSpPr/>
            <p:nvPr>
              <p:custDataLst>
                <p:tags r:id="rId11"/>
              </p:custDataLst>
            </p:nvPr>
          </p:nvSpPr>
          <p:spPr>
            <a:xfrm flipV="1">
              <a:off x="11203" y="5172"/>
              <a:ext cx="2749" cy="3967"/>
            </a:xfrm>
            <a:prstGeom prst="flowChartOffpageConnector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2" name="流程图: 离页连接符 91"/>
            <p:cNvSpPr/>
            <p:nvPr>
              <p:custDataLst>
                <p:tags r:id="rId12"/>
              </p:custDataLst>
            </p:nvPr>
          </p:nvSpPr>
          <p:spPr>
            <a:xfrm>
              <a:off x="14302" y="2853"/>
              <a:ext cx="2749" cy="3967"/>
            </a:xfrm>
            <a:prstGeom prst="flowChartOffpageConnector">
              <a:avLst/>
            </a:prstGeom>
            <a:solidFill>
              <a:srgbClr val="FFEC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3" name="流程图: 离页连接符 92"/>
            <p:cNvSpPr/>
            <p:nvPr>
              <p:custDataLst>
                <p:tags r:id="rId13"/>
              </p:custDataLst>
            </p:nvPr>
          </p:nvSpPr>
          <p:spPr>
            <a:xfrm>
              <a:off x="14214" y="2701"/>
              <a:ext cx="2749" cy="3967"/>
            </a:xfrm>
            <a:prstGeom prst="flowChartOffpageConnector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4" name="文本框 93"/>
            <p:cNvSpPr txBox="1"/>
            <p:nvPr>
              <p:custDataLst>
                <p:tags r:id="rId14"/>
              </p:custDataLst>
            </p:nvPr>
          </p:nvSpPr>
          <p:spPr>
            <a:xfrm>
              <a:off x="13952" y="3826"/>
              <a:ext cx="2995" cy="20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just"/>
              <a:endPara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endParaRPr>
            </a:p>
            <a:p>
              <a:pPr algn="just"/>
              <a:r>
                <a:rPr lang="en-US"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rPr>
                <a:t>       </a:t>
              </a:r>
              <a:r>
                <a:rPr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rPr>
                <a:t>课程延伸</a:t>
              </a:r>
              <a:endPara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endParaRPr>
            </a:p>
          </p:txBody>
        </p:sp>
      </p:grpSp>
      <p:pic>
        <p:nvPicPr>
          <p:cNvPr id="12" name="图片 11" descr="de368621-e93d-4bf3-bede-c66adaf7d12a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86305" y="1015365"/>
            <a:ext cx="4385945" cy="3597275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未标题-2改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0810" y="33655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3360420" y="857250"/>
            <a:ext cx="2635885" cy="460375"/>
            <a:chOff x="7565" y="1051"/>
            <a:chExt cx="4151" cy="725"/>
          </a:xfrm>
        </p:grpSpPr>
        <p:sp>
          <p:nvSpPr>
            <p:cNvPr id="6" name="圆角矩形 5"/>
            <p:cNvSpPr/>
            <p:nvPr/>
          </p:nvSpPr>
          <p:spPr>
            <a:xfrm>
              <a:off x="7750" y="1130"/>
              <a:ext cx="3700" cy="640"/>
            </a:xfrm>
            <a:prstGeom prst="roundRect">
              <a:avLst>
                <a:gd name="adj" fmla="val 38593"/>
              </a:avLst>
            </a:prstGeom>
            <a:solidFill>
              <a:srgbClr val="FCB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FCB040"/>
                </a:solidFill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 rot="0">
              <a:off x="7565" y="1051"/>
              <a:ext cx="4151" cy="725"/>
              <a:chOff x="7525" y="1051"/>
              <a:chExt cx="4151" cy="725"/>
            </a:xfrm>
          </p:grpSpPr>
          <p:sp>
            <p:nvSpPr>
              <p:cNvPr id="39" name="椭圆 38"/>
              <p:cNvSpPr/>
              <p:nvPr/>
            </p:nvSpPr>
            <p:spPr>
              <a:xfrm>
                <a:off x="8091" y="1350"/>
                <a:ext cx="200" cy="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7525" y="1051"/>
                <a:ext cx="4151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>
                    <a:solidFill>
                      <a:schemeClr val="tx1"/>
                    </a:solidFill>
                    <a:latin typeface="汉仪二码墨书W" panose="00020600040101010101" charset="-122"/>
                    <a:ea typeface="汉仪二码墨书W" panose="00020600040101010101" charset="-122"/>
                  </a:rPr>
                  <a:t>分享总结</a:t>
                </a:r>
                <a:endParaRPr lang="zh-CN" altLang="en-US" sz="2400" b="1">
                  <a:solidFill>
                    <a:schemeClr val="tx1"/>
                  </a:solidFill>
                  <a:latin typeface="汉仪二码墨书W" panose="00020600040101010101" charset="-122"/>
                  <a:ea typeface="汉仪二码墨书W" panose="00020600040101010101" charset="-122"/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10860" y="1350"/>
                <a:ext cx="200" cy="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5" y="1256030"/>
            <a:ext cx="5403215" cy="40576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692910" y="2549525"/>
            <a:ext cx="3357880" cy="17589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   </a:t>
            </a:r>
            <a:r>
              <a:rPr lang="en-US" altLang="zh-CN" sz="1600"/>
              <a:t> </a:t>
            </a:r>
            <a:r>
              <a:rPr lang="zh-CN" altLang="en-US" sz="1600"/>
              <a:t>本活动中，班级教师秉持幼儿园“一日生活皆课程”的教育理念，及时抓住“整理”这一教育契机，生成了一套生活活动课程， 可以看出，班级教师教育理念新，课程意识强</a:t>
            </a:r>
            <a:endParaRPr lang="zh-CN" altLang="en-US" sz="160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626860" y="1983105"/>
            <a:ext cx="4191000" cy="27774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/>
              <a:t>教师打破传统的“说教”“明理”的方式，而是追随幼儿开展了一系列层 层推进的班级游戏与家庭、社会互动等系列活动，采用了观察思考、阅读明理、榜样影响、场景演示、游戏实践等多种方法，带领幼儿亲身参与，在“反复观察实践-思考一评价一再实践”循环往复的过程中，帮助幼儿建立“自主”“有序”“自律”等规则意识。这种“教育无痕，润物无声”的方式，让幼儿成为生活经验的主动获取者，成为活动探究的自主构建者，成为自我服务能力的发展者，有效促进了幼儿的全面发展。</a:t>
            </a:r>
            <a:endParaRPr lang="zh-CN" altLang="en-US" sz="1600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未标题-2改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68275" y="0"/>
            <a:ext cx="12192000" cy="6858000"/>
          </a:xfrm>
          <a:prstGeom prst="rect">
            <a:avLst/>
          </a:prstGeom>
        </p:spPr>
      </p:pic>
      <p:grpSp>
        <p:nvGrpSpPr>
          <p:cNvPr id="96" name="组合 95"/>
          <p:cNvGrpSpPr/>
          <p:nvPr/>
        </p:nvGrpSpPr>
        <p:grpSpPr>
          <a:xfrm>
            <a:off x="8859520" y="1715135"/>
            <a:ext cx="1967865" cy="2615565"/>
            <a:chOff x="13952" y="2701"/>
            <a:chExt cx="3099" cy="4119"/>
          </a:xfrm>
        </p:grpSpPr>
        <p:sp>
          <p:nvSpPr>
            <p:cNvPr id="92" name="流程图: 离页连接符 91"/>
            <p:cNvSpPr/>
            <p:nvPr>
              <p:custDataLst>
                <p:tags r:id="rId3"/>
              </p:custDataLst>
            </p:nvPr>
          </p:nvSpPr>
          <p:spPr>
            <a:xfrm>
              <a:off x="14302" y="2853"/>
              <a:ext cx="2749" cy="3967"/>
            </a:xfrm>
            <a:prstGeom prst="flowChartOffpageConnector">
              <a:avLst/>
            </a:prstGeom>
            <a:solidFill>
              <a:srgbClr val="FFEC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3" name="流程图: 离页连接符 92"/>
            <p:cNvSpPr/>
            <p:nvPr>
              <p:custDataLst>
                <p:tags r:id="rId4"/>
              </p:custDataLst>
            </p:nvPr>
          </p:nvSpPr>
          <p:spPr>
            <a:xfrm>
              <a:off x="14214" y="2701"/>
              <a:ext cx="2749" cy="3967"/>
            </a:xfrm>
            <a:prstGeom prst="flowChartOffpageConnector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4" name="文本框 93"/>
            <p:cNvSpPr txBox="1"/>
            <p:nvPr>
              <p:custDataLst>
                <p:tags r:id="rId5"/>
              </p:custDataLst>
            </p:nvPr>
          </p:nvSpPr>
          <p:spPr>
            <a:xfrm>
              <a:off x="13952" y="3826"/>
              <a:ext cx="2995" cy="20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just"/>
              <a:endPara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endParaRPr>
            </a:p>
            <a:p>
              <a:pPr algn="just"/>
              <a:r>
                <a:rPr lang="en-US"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rPr>
                <a:t>       </a:t>
              </a:r>
              <a:r>
                <a:rPr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rPr>
                <a:t>课程延伸</a:t>
              </a:r>
              <a:endPara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endParaRPr>
            </a:p>
          </p:txBody>
        </p:sp>
      </p:grpSp>
      <p:sp>
        <p:nvSpPr>
          <p:cNvPr id="105" name="文本框 104"/>
          <p:cNvSpPr txBox="1"/>
          <p:nvPr/>
        </p:nvSpPr>
        <p:spPr>
          <a:xfrm>
            <a:off x="2476500" y="777240"/>
            <a:ext cx="4478020" cy="7124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/>
            <a:endParaRPr lang="zh-CN" b="0">
              <a:ea typeface="宋体" panose="02010600030101010101" pitchFamily="2" charset="-122"/>
            </a:endParaRPr>
          </a:p>
          <a:p>
            <a:pPr indent="0"/>
            <a:r>
              <a:rPr lang="zh-CN" sz="2000" b="0">
                <a:ea typeface="宋体" panose="02010600030101010101" pitchFamily="2" charset="-122"/>
              </a:rPr>
              <a:t>我是班级小主人，我是文明小天使</a:t>
            </a:r>
            <a:r>
              <a:rPr lang="zh-CN" b="0">
                <a:ea typeface="宋体" panose="02010600030101010101" pitchFamily="2" charset="-122"/>
              </a:rPr>
              <a:t>。</a:t>
            </a:r>
            <a:endParaRPr lang="zh-CN" altLang="en-US" b="0"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6"/>
          <a:stretch>
            <a:fillRect/>
          </a:stretch>
        </p:blipFill>
        <p:spPr>
          <a:xfrm>
            <a:off x="2644775" y="1811655"/>
            <a:ext cx="4925695" cy="42335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未标题-2改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4803775" y="667385"/>
            <a:ext cx="2635885" cy="460375"/>
            <a:chOff x="7565" y="1051"/>
            <a:chExt cx="4151" cy="725"/>
          </a:xfrm>
        </p:grpSpPr>
        <p:sp>
          <p:nvSpPr>
            <p:cNvPr id="9" name="圆角矩形 8"/>
            <p:cNvSpPr/>
            <p:nvPr>
              <p:custDataLst>
                <p:tags r:id="rId8"/>
              </p:custDataLst>
            </p:nvPr>
          </p:nvSpPr>
          <p:spPr>
            <a:xfrm>
              <a:off x="7750" y="1130"/>
              <a:ext cx="3700" cy="640"/>
            </a:xfrm>
            <a:prstGeom prst="roundRect">
              <a:avLst>
                <a:gd name="adj" fmla="val 38593"/>
              </a:avLst>
            </a:prstGeom>
            <a:solidFill>
              <a:srgbClr val="FCB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FCB040"/>
                </a:solidFill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 rot="0">
              <a:off x="7565" y="1051"/>
              <a:ext cx="4151" cy="725"/>
              <a:chOff x="7525" y="1051"/>
              <a:chExt cx="4151" cy="725"/>
            </a:xfrm>
          </p:grpSpPr>
          <p:sp>
            <p:nvSpPr>
              <p:cNvPr id="39" name="椭圆 38"/>
              <p:cNvSpPr/>
              <p:nvPr>
                <p:custDataLst>
                  <p:tags r:id="rId9"/>
                </p:custDataLst>
              </p:nvPr>
            </p:nvSpPr>
            <p:spPr>
              <a:xfrm>
                <a:off x="8091" y="1350"/>
                <a:ext cx="200" cy="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7525" y="1051"/>
                <a:ext cx="4151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 b="1">
                    <a:solidFill>
                      <a:schemeClr val="tx1"/>
                    </a:solidFill>
                    <a:latin typeface="汉仪二码墨书W" panose="00020600040101010101" charset="-122"/>
                    <a:ea typeface="汉仪二码墨书W" panose="00020600040101010101" charset="-122"/>
                  </a:rPr>
                  <a:t>课程反思</a:t>
                </a:r>
                <a:endParaRPr lang="zh-CN" altLang="en-US" sz="2400" b="1">
                  <a:solidFill>
                    <a:schemeClr val="tx1"/>
                  </a:solidFill>
                  <a:latin typeface="汉仪二码墨书W" panose="00020600040101010101" charset="-122"/>
                  <a:ea typeface="汉仪二码墨书W" panose="00020600040101010101" charset="-122"/>
                </a:endParaRPr>
              </a:p>
            </p:txBody>
          </p:sp>
          <p:sp>
            <p:nvSpPr>
              <p:cNvPr id="41" name="椭圆 40"/>
              <p:cNvSpPr/>
              <p:nvPr>
                <p:custDataLst>
                  <p:tags r:id="rId11"/>
                </p:custDataLst>
              </p:nvPr>
            </p:nvSpPr>
            <p:spPr>
              <a:xfrm>
                <a:off x="10860" y="1350"/>
                <a:ext cx="200" cy="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sp>
        <p:nvSpPr>
          <p:cNvPr id="11" name="圆角矩形 10"/>
          <p:cNvSpPr/>
          <p:nvPr>
            <p:custDataLst>
              <p:tags r:id="rId12"/>
            </p:custDataLst>
          </p:nvPr>
        </p:nvSpPr>
        <p:spPr>
          <a:xfrm>
            <a:off x="3472815" y="1903095"/>
            <a:ext cx="1194435" cy="936625"/>
          </a:xfrm>
          <a:prstGeom prst="roundRect">
            <a:avLst/>
          </a:prstGeom>
          <a:blipFill rotWithShape="1">
            <a:blip r:embed="rId13"/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5162996" y="2275800"/>
            <a:ext cx="2966274" cy="3684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b="1">
                <a:solidFill>
                  <a:schemeClr val="tx1"/>
                </a:solidFill>
                <a:latin typeface="华光仿宋_CNKI" panose="02000500000000000000" charset="-122"/>
                <a:ea typeface="华光仿宋_CNKI" panose="02000500000000000000" charset="-122"/>
                <a:cs typeface="汉仪旗黑-55简" panose="00020600040101010101" charset="-128"/>
              </a:rPr>
              <a:t>因需而生，探寻课程生长点</a:t>
            </a:r>
            <a:endParaRPr b="1">
              <a:solidFill>
                <a:schemeClr val="tx1"/>
              </a:solidFill>
              <a:latin typeface="华光仿宋_CNKI" panose="02000500000000000000" charset="-122"/>
              <a:ea typeface="华光仿宋_CNKI" panose="02000500000000000000" charset="-122"/>
              <a:cs typeface="汉仪旗黑-55简" panose="00020600040101010101" charset="-128"/>
            </a:endParaRPr>
          </a:p>
        </p:txBody>
      </p:sp>
      <p:sp>
        <p:nvSpPr>
          <p:cNvPr id="13" name="圆角矩形 12"/>
          <p:cNvSpPr/>
          <p:nvPr>
            <p:custDataLst>
              <p:tags r:id="rId14"/>
            </p:custDataLst>
          </p:nvPr>
        </p:nvSpPr>
        <p:spPr>
          <a:xfrm flipH="1">
            <a:off x="8398510" y="3030855"/>
            <a:ext cx="1149350" cy="936625"/>
          </a:xfrm>
          <a:prstGeom prst="roundRect">
            <a:avLst/>
          </a:prstGeom>
          <a:blipFill rotWithShape="1">
            <a:blip r:embed="rId13"/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 flipH="1">
            <a:off x="5302213" y="3461758"/>
            <a:ext cx="296627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buClrTx/>
              <a:buSzTx/>
              <a:buFontTx/>
            </a:pPr>
            <a:r>
              <a:rPr b="1">
                <a:solidFill>
                  <a:schemeClr val="tx1"/>
                </a:solidFill>
                <a:latin typeface="华光仿宋_CNKI" panose="02000500000000000000" charset="-122"/>
                <a:ea typeface="华光仿宋_CNKI" panose="02000500000000000000" charset="-122"/>
                <a:cs typeface="汉仪旗黑-55简" panose="00020600040101010101" charset="-128"/>
              </a:rPr>
              <a:t>因人制宜，师幼互动有方法</a:t>
            </a:r>
            <a:endParaRPr b="1">
              <a:solidFill>
                <a:schemeClr val="tx1"/>
              </a:solidFill>
              <a:latin typeface="华光仿宋_CNKI" panose="02000500000000000000" charset="-122"/>
              <a:ea typeface="华光仿宋_CNKI" panose="02000500000000000000" charset="-122"/>
              <a:cs typeface="汉仪旗黑-55简" panose="00020600040101010101" charset="-128"/>
            </a:endParaRPr>
          </a:p>
        </p:txBody>
      </p:sp>
      <p:sp>
        <p:nvSpPr>
          <p:cNvPr id="15" name="圆角矩形 14"/>
          <p:cNvSpPr/>
          <p:nvPr>
            <p:custDataLst>
              <p:tags r:id="rId15"/>
            </p:custDataLst>
          </p:nvPr>
        </p:nvSpPr>
        <p:spPr>
          <a:xfrm>
            <a:off x="4154170" y="4330700"/>
            <a:ext cx="1009015" cy="936625"/>
          </a:xfrm>
          <a:prstGeom prst="roundRect">
            <a:avLst/>
          </a:prstGeom>
          <a:blipFill rotWithShape="1">
            <a:blip r:embed="rId13"/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5432425" y="4707255"/>
            <a:ext cx="29660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buClrTx/>
              <a:buSzTx/>
              <a:buFontTx/>
            </a:pPr>
            <a:r>
              <a:rPr b="1">
                <a:latin typeface="华光仿宋_CNKI" panose="02000500000000000000" charset="-122"/>
                <a:ea typeface="华光仿宋_CNKI" panose="02000500000000000000" charset="-122"/>
                <a:cs typeface="汉仪旗黑-55简" panose="00020600040101010101" charset="-128"/>
              </a:rPr>
              <a:t>因势利导，催生教育新能量</a:t>
            </a:r>
            <a:endParaRPr b="1">
              <a:latin typeface="华光仿宋_CNKI" panose="02000500000000000000" charset="-122"/>
              <a:ea typeface="华光仿宋_CNKI" panose="02000500000000000000" charset="-122"/>
              <a:cs typeface="汉仪旗黑-55简" panose="00020600040101010101" charset="-128"/>
            </a:endParaRPr>
          </a:p>
        </p:txBody>
      </p:sp>
    </p:spTree>
    <p:custDataLst>
      <p:tags r:id="rId1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  <p:bldP spid="16" grpId="0"/>
      <p:bldP spid="16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未标题-1改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118235" y="2133283"/>
            <a:ext cx="9956165" cy="2572385"/>
            <a:chOff x="1761" y="3360"/>
            <a:chExt cx="15679" cy="4051"/>
          </a:xfrm>
        </p:grpSpPr>
        <p:sp>
          <p:nvSpPr>
            <p:cNvPr id="3" name="文本框 2"/>
            <p:cNvSpPr txBox="1"/>
            <p:nvPr/>
          </p:nvSpPr>
          <p:spPr>
            <a:xfrm>
              <a:off x="1761" y="3360"/>
              <a:ext cx="15679" cy="2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8800">
                  <a:solidFill>
                    <a:srgbClr val="FCB040"/>
                  </a:solidFill>
                  <a:latin typeface="汉仪二码墨书W" panose="00020600040101010101" charset="-122"/>
                  <a:ea typeface="汉仪二码墨书W" panose="00020600040101010101" charset="-122"/>
                </a:rPr>
                <a:t>分享结束</a:t>
              </a:r>
              <a:r>
                <a:rPr lang="en-US" altLang="zh-CN" sz="8800">
                  <a:solidFill>
                    <a:srgbClr val="FCB040"/>
                  </a:solidFill>
                  <a:latin typeface="汉仪二码墨书W" panose="00020600040101010101" charset="-122"/>
                  <a:ea typeface="汉仪二码墨书W" panose="00020600040101010101" charset="-122"/>
                </a:rPr>
                <a:t>.</a:t>
              </a:r>
              <a:r>
                <a:rPr lang="zh-CN" altLang="en-US" sz="8800">
                  <a:solidFill>
                    <a:srgbClr val="FCB040"/>
                  </a:solidFill>
                  <a:latin typeface="汉仪二码墨书W" panose="00020600040101010101" charset="-122"/>
                  <a:ea typeface="汉仪二码墨书W" panose="00020600040101010101" charset="-122"/>
                </a:rPr>
                <a:t>感谢观看</a:t>
              </a:r>
              <a:endParaRPr lang="zh-CN" altLang="en-US" sz="8800">
                <a:solidFill>
                  <a:srgbClr val="FCB040"/>
                </a:solidFill>
                <a:latin typeface="汉仪二码墨书W" panose="00020600040101010101" charset="-122"/>
                <a:ea typeface="汉仪二码墨书W" panose="00020600040101010101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5551" y="6831"/>
              <a:ext cx="302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>
                  <a:solidFill>
                    <a:schemeClr val="bg1"/>
                  </a:solidFill>
                  <a:latin typeface="汉仪旗黑-55简" panose="00020600040101010101" charset="-128"/>
                  <a:ea typeface="汉仪旗黑-55简" panose="00020600040101010101" charset="-128"/>
                </a:rPr>
                <a:t>分享人：迟陌</a:t>
              </a:r>
              <a:endParaRPr lang="zh-CN" altLang="en-US">
                <a:solidFill>
                  <a:schemeClr val="bg1"/>
                </a:solidFill>
                <a:latin typeface="汉仪旗黑-55简" panose="00020600040101010101" charset="-128"/>
                <a:ea typeface="汉仪旗黑-55简" panose="00020600040101010101" charset="-128"/>
              </a:endParaRPr>
            </a:p>
          </p:txBody>
        </p:sp>
      </p:grp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未标题-1改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3402330" y="734695"/>
            <a:ext cx="5387340" cy="5387340"/>
            <a:chOff x="5216" y="1700"/>
            <a:chExt cx="8484" cy="8484"/>
          </a:xfrm>
        </p:grpSpPr>
        <p:sp>
          <p:nvSpPr>
            <p:cNvPr id="48" name="椭圆 47"/>
            <p:cNvSpPr/>
            <p:nvPr/>
          </p:nvSpPr>
          <p:spPr>
            <a:xfrm>
              <a:off x="5216" y="1700"/>
              <a:ext cx="8485" cy="8485"/>
            </a:xfrm>
            <a:prstGeom prst="ellipse">
              <a:avLst/>
            </a:prstGeom>
            <a:solidFill>
              <a:srgbClr val="FCB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5466" y="1950"/>
              <a:ext cx="7985" cy="7985"/>
            </a:xfrm>
            <a:prstGeom prst="ellipse">
              <a:avLst/>
            </a:prstGeom>
            <a:noFill/>
            <a:ln w="6350">
              <a:solidFill>
                <a:schemeClr val="bg1"/>
              </a:solidFill>
              <a:prstDash val="dash"/>
            </a:ln>
            <a:effectLst>
              <a:outerShdw blurRad="254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50" name="文本框 49"/>
          <p:cNvSpPr txBox="1"/>
          <p:nvPr/>
        </p:nvSpPr>
        <p:spPr>
          <a:xfrm>
            <a:off x="5086985" y="1194118"/>
            <a:ext cx="1936750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3800">
                <a:solidFill>
                  <a:schemeClr val="bg1"/>
                </a:solidFill>
                <a:latin typeface="汉仪二码墨书W" panose="00020600040101010101" charset="-122"/>
                <a:ea typeface="汉仪二码墨书W" panose="00020600040101010101" charset="-122"/>
              </a:rPr>
              <a:t>01</a:t>
            </a:r>
            <a:endParaRPr lang="en-US" altLang="zh-CN" sz="13800">
              <a:solidFill>
                <a:schemeClr val="bg1"/>
              </a:solidFill>
              <a:latin typeface="汉仪二码墨书W" panose="00020600040101010101" charset="-122"/>
              <a:ea typeface="汉仪二码墨书W" panose="00020600040101010101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4098925" y="3136265"/>
            <a:ext cx="417703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4400">
                <a:sym typeface="+mn-ea"/>
              </a:rPr>
              <a:t>幼儿视角的园本课程推进方向</a:t>
            </a:r>
            <a:endParaRPr lang="zh-CN" altLang="en-US" sz="4400">
              <a:solidFill>
                <a:schemeClr val="bg1"/>
              </a:solidFill>
              <a:latin typeface="汉仪二码墨书W" panose="00020600040101010101" charset="-122"/>
              <a:ea typeface="汉仪二码墨书W" panose="00020600040101010101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未标题-2改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3340" y="-154305"/>
            <a:ext cx="12192000" cy="6858000"/>
          </a:xfrm>
          <a:prstGeom prst="rect">
            <a:avLst/>
          </a:prstGeom>
        </p:spPr>
      </p:pic>
      <p:grpSp>
        <p:nvGrpSpPr>
          <p:cNvPr id="78" name="组合 77"/>
          <p:cNvGrpSpPr/>
          <p:nvPr/>
        </p:nvGrpSpPr>
        <p:grpSpPr>
          <a:xfrm rot="0">
            <a:off x="1571625" y="232410"/>
            <a:ext cx="7310755" cy="1186815"/>
            <a:chOff x="6398" y="1601"/>
            <a:chExt cx="10962" cy="1869"/>
          </a:xfrm>
        </p:grpSpPr>
        <p:cxnSp>
          <p:nvCxnSpPr>
            <p:cNvPr id="70" name="直接连接符 69"/>
            <p:cNvCxnSpPr/>
            <p:nvPr/>
          </p:nvCxnSpPr>
          <p:spPr>
            <a:xfrm flipV="1">
              <a:off x="7023" y="3087"/>
              <a:ext cx="9920" cy="74"/>
            </a:xfrm>
            <a:prstGeom prst="line">
              <a:avLst/>
            </a:prstGeom>
            <a:ln>
              <a:solidFill>
                <a:srgbClr val="F08DAD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9" name="图片 68" descr="2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800000">
              <a:off x="6398" y="1601"/>
              <a:ext cx="1869" cy="1869"/>
            </a:xfrm>
            <a:prstGeom prst="rect">
              <a:avLst/>
            </a:prstGeom>
          </p:spPr>
        </p:pic>
        <p:sp>
          <p:nvSpPr>
            <p:cNvPr id="71" name="文本框 70"/>
            <p:cNvSpPr txBox="1"/>
            <p:nvPr/>
          </p:nvSpPr>
          <p:spPr>
            <a:xfrm>
              <a:off x="8021" y="2145"/>
              <a:ext cx="933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rPr>
                <a:t>一、</a:t>
              </a:r>
              <a:r>
                <a:rPr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rPr>
                <a:t>基于幼儿的一日生活，推动园本课程深化</a:t>
              </a:r>
              <a:r>
                <a:rPr lang="en-US"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rPr>
                <a:t> </a:t>
              </a:r>
              <a:r>
                <a:rPr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rPr>
                <a:t>改革</a:t>
              </a:r>
              <a:endPara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089785" y="1651635"/>
            <a:ext cx="2973705" cy="1428750"/>
            <a:chOff x="3667" y="2323"/>
            <a:chExt cx="4683" cy="2250"/>
          </a:xfrm>
        </p:grpSpPr>
        <p:sp>
          <p:nvSpPr>
            <p:cNvPr id="32" name="圆角矩形标注 31"/>
            <p:cNvSpPr/>
            <p:nvPr>
              <p:custDataLst>
                <p:tags r:id="rId4"/>
              </p:custDataLst>
            </p:nvPr>
          </p:nvSpPr>
          <p:spPr>
            <a:xfrm flipH="1">
              <a:off x="3667" y="2323"/>
              <a:ext cx="4683" cy="2250"/>
            </a:xfrm>
            <a:prstGeom prst="wedgeRoundRectCallout">
              <a:avLst>
                <a:gd name="adj1" fmla="val -57132"/>
                <a:gd name="adj2" fmla="val 89911"/>
                <a:gd name="adj3" fmla="val 16667"/>
              </a:avLst>
            </a:prstGeom>
            <a:solidFill>
              <a:srgbClr val="B8E4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41" name="组合 40"/>
            <p:cNvGrpSpPr/>
            <p:nvPr/>
          </p:nvGrpSpPr>
          <p:grpSpPr>
            <a:xfrm rot="0">
              <a:off x="3785" y="2596"/>
              <a:ext cx="4450" cy="1611"/>
              <a:chOff x="5291" y="2092"/>
              <a:chExt cx="4450" cy="1611"/>
            </a:xfrm>
          </p:grpSpPr>
          <p:sp>
            <p:nvSpPr>
              <p:cNvPr id="44" name="圆角矩形 43"/>
              <p:cNvSpPr/>
              <p:nvPr>
                <p:custDataLst>
                  <p:tags r:id="rId5"/>
                </p:custDataLst>
              </p:nvPr>
            </p:nvSpPr>
            <p:spPr>
              <a:xfrm>
                <a:off x="5291" y="2172"/>
                <a:ext cx="4450" cy="153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5294" y="2092"/>
                <a:ext cx="4199" cy="134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/>
                <a:endParaRPr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endParaRPr>
              </a:p>
              <a:p>
                <a:pPr algn="ctr"/>
                <a:r>
                  <a:rPr b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汉仪旗黑-55简" panose="00020600040101010101" charset="-128"/>
                    <a:ea typeface="汉仪旗黑-55简" panose="00020600040101010101" charset="-128"/>
                    <a:cs typeface="汉仪旗黑-55简" panose="00020600040101010101" charset="-128"/>
                  </a:rPr>
                  <a:t>皆是课程</a:t>
                </a:r>
                <a:r>
                  <a:rPr lang="zh-CN" b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汉仪旗黑-55简" panose="00020600040101010101" charset="-128"/>
                    <a:ea typeface="宋体" panose="02010600030101010101" pitchFamily="2" charset="-122"/>
                    <a:cs typeface="汉仪旗黑-55简" panose="00020600040101010101" charset="-128"/>
                  </a:rPr>
                  <a:t>，丰富且重要的教育价值</a:t>
                </a:r>
                <a:endParaRPr lang="zh-CN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宋体" panose="02010600030101010101" pitchFamily="2" charset="-122"/>
                  <a:cs typeface="汉仪旗黑-55简" panose="00020600040101010101" charset="-128"/>
                </a:endParaRPr>
              </a:p>
            </p:txBody>
          </p:sp>
        </p:grpSp>
      </p:grpSp>
      <p:grpSp>
        <p:nvGrpSpPr>
          <p:cNvPr id="68" name="组合 67"/>
          <p:cNvGrpSpPr/>
          <p:nvPr/>
        </p:nvGrpSpPr>
        <p:grpSpPr>
          <a:xfrm>
            <a:off x="6859905" y="1629410"/>
            <a:ext cx="2973705" cy="1428750"/>
            <a:chOff x="10851" y="2323"/>
            <a:chExt cx="4683" cy="2250"/>
          </a:xfrm>
        </p:grpSpPr>
        <p:sp>
          <p:nvSpPr>
            <p:cNvPr id="30" name="圆角矩形标注 29"/>
            <p:cNvSpPr/>
            <p:nvPr>
              <p:custDataLst>
                <p:tags r:id="rId7"/>
              </p:custDataLst>
            </p:nvPr>
          </p:nvSpPr>
          <p:spPr>
            <a:xfrm>
              <a:off x="10851" y="2323"/>
              <a:ext cx="4683" cy="2250"/>
            </a:xfrm>
            <a:prstGeom prst="wedgeRoundRectCallout">
              <a:avLst>
                <a:gd name="adj1" fmla="val -57132"/>
                <a:gd name="adj2" fmla="val 89911"/>
                <a:gd name="adj3" fmla="val 16667"/>
              </a:avLst>
            </a:prstGeom>
            <a:solidFill>
              <a:srgbClr val="FCB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49" name="组合 48"/>
            <p:cNvGrpSpPr/>
            <p:nvPr/>
          </p:nvGrpSpPr>
          <p:grpSpPr>
            <a:xfrm rot="0">
              <a:off x="10853" y="2711"/>
              <a:ext cx="4633" cy="1531"/>
              <a:chOff x="5173" y="2207"/>
              <a:chExt cx="4633" cy="1531"/>
            </a:xfrm>
          </p:grpSpPr>
          <p:sp>
            <p:nvSpPr>
              <p:cNvPr id="52" name="圆角矩形 51"/>
              <p:cNvSpPr/>
              <p:nvPr>
                <p:custDataLst>
                  <p:tags r:id="rId8"/>
                </p:custDataLst>
              </p:nvPr>
            </p:nvSpPr>
            <p:spPr>
              <a:xfrm>
                <a:off x="5291" y="2207"/>
                <a:ext cx="4450" cy="153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53" name="文本框 5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5173" y="2460"/>
                <a:ext cx="4633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>
                  <a:buClrTx/>
                  <a:buSzTx/>
                  <a:buFontTx/>
                </a:pPr>
                <a:r>
                  <a:rPr lang="zh-CN" b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汉仪旗黑-55简" panose="00020600040101010101" charset="-128"/>
                    <a:ea typeface="宋体" panose="02010600030101010101" pitchFamily="2" charset="-122"/>
                    <a:cs typeface="汉仪旗黑-55简" panose="00020600040101010101" charset="-128"/>
                  </a:rPr>
                  <a:t>帮助教师真正从成人视角切换到儿童视角</a:t>
                </a:r>
                <a:endParaRPr lang="zh-CN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宋体" panose="02010600030101010101" pitchFamily="2" charset="-122"/>
                  <a:cs typeface="汉仪旗黑-55简" panose="00020600040101010101" charset="-128"/>
                </a:endParaRPr>
              </a:p>
            </p:txBody>
          </p:sp>
        </p:grpSp>
      </p:grpSp>
      <p:grpSp>
        <p:nvGrpSpPr>
          <p:cNvPr id="72" name="组合 71"/>
          <p:cNvGrpSpPr/>
          <p:nvPr/>
        </p:nvGrpSpPr>
        <p:grpSpPr>
          <a:xfrm>
            <a:off x="2091055" y="4496435"/>
            <a:ext cx="2973705" cy="1428750"/>
            <a:chOff x="3666" y="7245"/>
            <a:chExt cx="4683" cy="2250"/>
          </a:xfrm>
        </p:grpSpPr>
        <p:sp>
          <p:nvSpPr>
            <p:cNvPr id="34" name="圆角矩形标注 33"/>
            <p:cNvSpPr/>
            <p:nvPr>
              <p:custDataLst>
                <p:tags r:id="rId10"/>
              </p:custDataLst>
            </p:nvPr>
          </p:nvSpPr>
          <p:spPr>
            <a:xfrm flipH="1" flipV="1">
              <a:off x="3666" y="7245"/>
              <a:ext cx="4683" cy="2250"/>
            </a:xfrm>
            <a:prstGeom prst="wedgeRoundRectCallout">
              <a:avLst>
                <a:gd name="adj1" fmla="val -57132"/>
                <a:gd name="adj2" fmla="val 89911"/>
                <a:gd name="adj3" fmla="val 16667"/>
              </a:avLst>
            </a:prstGeom>
            <a:solidFill>
              <a:srgbClr val="FF88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54" name="组合 53"/>
            <p:cNvGrpSpPr/>
            <p:nvPr/>
          </p:nvGrpSpPr>
          <p:grpSpPr>
            <a:xfrm rot="0">
              <a:off x="3714" y="7631"/>
              <a:ext cx="4633" cy="1531"/>
              <a:chOff x="5220" y="2195"/>
              <a:chExt cx="4633" cy="1531"/>
            </a:xfrm>
          </p:grpSpPr>
          <p:sp>
            <p:nvSpPr>
              <p:cNvPr id="56" name="圆角矩形 55"/>
              <p:cNvSpPr/>
              <p:nvPr>
                <p:custDataLst>
                  <p:tags r:id="rId11"/>
                </p:custDataLst>
              </p:nvPr>
            </p:nvSpPr>
            <p:spPr>
              <a:xfrm>
                <a:off x="5291" y="2195"/>
                <a:ext cx="4450" cy="153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2" name="文本框 61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5220" y="2438"/>
                <a:ext cx="4633" cy="127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>
                  <a:buClrTx/>
                  <a:buSzTx/>
                  <a:buFontTx/>
                </a:pPr>
                <a:r>
                  <a:rPr b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汉仪旗黑-55简" panose="00020600040101010101" charset="-128"/>
                    <a:ea typeface="汉仪旗黑-55简" panose="00020600040101010101" charset="-128"/>
                    <a:cs typeface="汉仪旗黑-55简" panose="00020600040101010101" charset="-128"/>
                  </a:rPr>
                  <a:t>为幼儿课程的生活化提供环境和场景支持</a:t>
                </a:r>
                <a:endParaRPr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6919595" y="4537075"/>
            <a:ext cx="2973705" cy="1428750"/>
            <a:chOff x="10850" y="7475"/>
            <a:chExt cx="4683" cy="2250"/>
          </a:xfrm>
        </p:grpSpPr>
        <p:sp>
          <p:nvSpPr>
            <p:cNvPr id="35" name="圆角矩形标注 34"/>
            <p:cNvSpPr/>
            <p:nvPr>
              <p:custDataLst>
                <p:tags r:id="rId13"/>
              </p:custDataLst>
            </p:nvPr>
          </p:nvSpPr>
          <p:spPr>
            <a:xfrm flipV="1">
              <a:off x="10850" y="7475"/>
              <a:ext cx="4683" cy="2250"/>
            </a:xfrm>
            <a:prstGeom prst="wedgeRoundRectCallout">
              <a:avLst>
                <a:gd name="adj1" fmla="val -57132"/>
                <a:gd name="adj2" fmla="val 89911"/>
                <a:gd name="adj3" fmla="val 16667"/>
              </a:avLst>
            </a:prstGeom>
            <a:solidFill>
              <a:srgbClr val="E3D0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63" name="组合 62"/>
            <p:cNvGrpSpPr/>
            <p:nvPr/>
          </p:nvGrpSpPr>
          <p:grpSpPr>
            <a:xfrm rot="0">
              <a:off x="10900" y="7876"/>
              <a:ext cx="4586" cy="1531"/>
              <a:chOff x="5220" y="2440"/>
              <a:chExt cx="4586" cy="1531"/>
            </a:xfrm>
          </p:grpSpPr>
          <p:sp>
            <p:nvSpPr>
              <p:cNvPr id="65" name="圆角矩形 64"/>
              <p:cNvSpPr/>
              <p:nvPr>
                <p:custDataLst>
                  <p:tags r:id="rId14"/>
                </p:custDataLst>
              </p:nvPr>
            </p:nvSpPr>
            <p:spPr>
              <a:xfrm>
                <a:off x="5356" y="2440"/>
                <a:ext cx="4450" cy="153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6" name="文本框 65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5220" y="2703"/>
                <a:ext cx="4491" cy="118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>
                  <a:buClrTx/>
                  <a:buSzTx/>
                  <a:buFontTx/>
                </a:pPr>
                <a:r>
                  <a:rPr b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汉仪旗黑-55简" panose="00020600040101010101" charset="-128"/>
                    <a:ea typeface="汉仪旗黑-55简" panose="00020600040101010101" charset="-128"/>
                    <a:cs typeface="汉仪旗黑-55简" panose="00020600040101010101" charset="-128"/>
                  </a:rPr>
                  <a:t>给予幼儿足够的信任，为幼儿提供独立做事的机会</a:t>
                </a:r>
                <a:endParaRPr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endParaRPr>
              </a:p>
            </p:txBody>
          </p:sp>
        </p:grpSp>
      </p:grpSp>
      <p:sp>
        <p:nvSpPr>
          <p:cNvPr id="36" name="云形 35"/>
          <p:cNvSpPr/>
          <p:nvPr>
            <p:custDataLst>
              <p:tags r:id="rId16"/>
            </p:custDataLst>
          </p:nvPr>
        </p:nvSpPr>
        <p:spPr>
          <a:xfrm>
            <a:off x="4832985" y="3058160"/>
            <a:ext cx="2321560" cy="1523365"/>
          </a:xfrm>
          <a:prstGeom prst="cloud">
            <a:avLst/>
          </a:prstGeom>
          <a:solidFill>
            <a:srgbClr val="FCB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063490" y="3500755"/>
            <a:ext cx="21234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  </a:t>
            </a:r>
            <a:r>
              <a:rPr lang="zh-CN" altLang="en-US" sz="2800"/>
              <a:t>一日活动</a:t>
            </a:r>
            <a:endParaRPr lang="zh-CN" altLang="en-US" sz="2800"/>
          </a:p>
        </p:txBody>
      </p:sp>
    </p:spTree>
    <p:custDataLst>
      <p:tags r:id="rId1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未标题-2改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8" name="组合 77"/>
          <p:cNvGrpSpPr/>
          <p:nvPr/>
        </p:nvGrpSpPr>
        <p:grpSpPr>
          <a:xfrm rot="0">
            <a:off x="1613535" y="318135"/>
            <a:ext cx="7310755" cy="1186815"/>
            <a:chOff x="6398" y="1601"/>
            <a:chExt cx="10962" cy="1869"/>
          </a:xfrm>
        </p:grpSpPr>
        <p:cxnSp>
          <p:nvCxnSpPr>
            <p:cNvPr id="70" name="直接连接符 69"/>
            <p:cNvCxnSpPr/>
            <p:nvPr/>
          </p:nvCxnSpPr>
          <p:spPr>
            <a:xfrm flipV="1">
              <a:off x="7023" y="3087"/>
              <a:ext cx="9920" cy="74"/>
            </a:xfrm>
            <a:prstGeom prst="line">
              <a:avLst/>
            </a:prstGeom>
            <a:ln>
              <a:solidFill>
                <a:srgbClr val="F08DAD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9" name="图片 68" descr="2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800000">
              <a:off x="6398" y="1601"/>
              <a:ext cx="1869" cy="1869"/>
            </a:xfrm>
            <a:prstGeom prst="rect">
              <a:avLst/>
            </a:prstGeom>
          </p:spPr>
        </p:pic>
        <p:sp>
          <p:nvSpPr>
            <p:cNvPr id="71" name="文本框 70"/>
            <p:cNvSpPr txBox="1"/>
            <p:nvPr/>
          </p:nvSpPr>
          <p:spPr>
            <a:xfrm>
              <a:off x="8021" y="2145"/>
              <a:ext cx="9339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宋体" panose="02010600030101010101" pitchFamily="2" charset="-122"/>
                  <a:cs typeface="汉仪旗黑-55简" panose="00020600040101010101" charset="-128"/>
                </a:rPr>
                <a:t>二</a:t>
              </a:r>
              <a:r>
                <a:rPr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rPr>
                <a:t>、</a:t>
              </a:r>
              <a:r>
                <a:rPr lang="zh-CN"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宋体" panose="02010600030101010101" pitchFamily="2" charset="-122"/>
                  <a:cs typeface="汉仪旗黑-55简" panose="00020600040101010101" charset="-128"/>
                </a:rPr>
                <a:t>主动摒弃以往教育理念，提高幼儿园园本课程质量</a:t>
              </a:r>
              <a:endParaRPr lang="zh-CN" sz="2000" b="1">
                <a:solidFill>
                  <a:schemeClr val="tx1">
                    <a:lumMod val="65000"/>
                    <a:lumOff val="35000"/>
                  </a:schemeClr>
                </a:solidFill>
                <a:latin typeface="汉仪旗黑-55简" panose="00020600040101010101" charset="-128"/>
                <a:ea typeface="宋体" panose="02010600030101010101" pitchFamily="2" charset="-122"/>
                <a:cs typeface="汉仪旗黑-55简" panose="00020600040101010101" charset="-128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296478" y="1600200"/>
            <a:ext cx="7599045" cy="4191000"/>
            <a:chOff x="5102" y="2100"/>
            <a:chExt cx="11967" cy="6600"/>
          </a:xfrm>
        </p:grpSpPr>
        <p:grpSp>
          <p:nvGrpSpPr>
            <p:cNvPr id="17" name="组合 16"/>
            <p:cNvGrpSpPr/>
            <p:nvPr/>
          </p:nvGrpSpPr>
          <p:grpSpPr>
            <a:xfrm>
              <a:off x="5102" y="2100"/>
              <a:ext cx="6600" cy="6600"/>
              <a:chOff x="5150" y="2100"/>
              <a:chExt cx="6600" cy="6600"/>
            </a:xfrm>
          </p:grpSpPr>
          <p:sp>
            <p:nvSpPr>
              <p:cNvPr id="18" name="流程图: 联系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5150" y="2100"/>
                <a:ext cx="6600" cy="6600"/>
              </a:xfrm>
              <a:prstGeom prst="flowChartConnector">
                <a:avLst/>
              </a:prstGeom>
              <a:solidFill>
                <a:srgbClr val="FCB0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流程图: 联系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5445" y="2395"/>
                <a:ext cx="6009" cy="6009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pic>
            <p:nvPicPr>
              <p:cNvPr id="27" name="图形 35" descr="书籍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730" y="2897"/>
                <a:ext cx="1440" cy="1440"/>
              </a:xfrm>
              <a:prstGeom prst="rect">
                <a:avLst/>
              </a:prstGeom>
            </p:spPr>
          </p:pic>
          <p:sp>
            <p:nvSpPr>
              <p:cNvPr id="28" name="文本框 27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6373" y="4691"/>
                <a:ext cx="3448" cy="2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>
                  <a:buClrTx/>
                  <a:buSzTx/>
                  <a:buFontTx/>
                </a:pPr>
                <a:r>
                  <a:rPr sz="2000" b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汉仪旗黑-55简" panose="00020600040101010101" charset="-128"/>
                    <a:ea typeface="汉仪旗黑-55简" panose="00020600040101010101" charset="-128"/>
                    <a:cs typeface="汉仪旗黑-55简" panose="00020600040101010101" charset="-128"/>
                  </a:rPr>
                  <a:t>考虑到儿童的意愿,或者从儿童的角度出发</a:t>
                </a:r>
                <a:endParaRPr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endParaRPr>
              </a:p>
              <a:p>
                <a:pPr algn="ctr">
                  <a:buClrTx/>
                  <a:buSzTx/>
                  <a:buFontTx/>
                </a:pPr>
                <a:endParaRPr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endParaRPr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10469" y="2100"/>
              <a:ext cx="6600" cy="6600"/>
              <a:chOff x="5150" y="2100"/>
              <a:chExt cx="6600" cy="6600"/>
            </a:xfrm>
          </p:grpSpPr>
          <p:sp>
            <p:nvSpPr>
              <p:cNvPr id="45" name="流程图: 联系 44"/>
              <p:cNvSpPr/>
              <p:nvPr>
                <p:custDataLst>
                  <p:tags r:id="rId10"/>
                </p:custDataLst>
              </p:nvPr>
            </p:nvSpPr>
            <p:spPr>
              <a:xfrm>
                <a:off x="5150" y="2100"/>
                <a:ext cx="6600" cy="6600"/>
              </a:xfrm>
              <a:prstGeom prst="flowChartConnector">
                <a:avLst/>
              </a:prstGeom>
              <a:solidFill>
                <a:srgbClr val="FF88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6" name="流程图: 联系 45"/>
              <p:cNvSpPr/>
              <p:nvPr>
                <p:custDataLst>
                  <p:tags r:id="rId11"/>
                </p:custDataLst>
              </p:nvPr>
            </p:nvSpPr>
            <p:spPr>
              <a:xfrm>
                <a:off x="5445" y="2395"/>
                <a:ext cx="6009" cy="6009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pic>
            <p:nvPicPr>
              <p:cNvPr id="47" name="图形 35" descr="书籍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7730" y="2897"/>
                <a:ext cx="1440" cy="1440"/>
              </a:xfrm>
              <a:prstGeom prst="rect">
                <a:avLst/>
              </a:prstGeom>
            </p:spPr>
          </p:pic>
          <p:sp>
            <p:nvSpPr>
              <p:cNvPr id="48" name="文本框 47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6451" y="4448"/>
                <a:ext cx="3999" cy="1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/>
                <a:r>
                  <a:rPr sz="2000" b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汉仪旗黑-55简" panose="00020600040101010101" charset="-128"/>
                    <a:ea typeface="汉仪旗黑-55简" panose="00020600040101010101" charset="-128"/>
                    <a:cs typeface="汉仪旗黑-55简" panose="00020600040101010101" charset="-128"/>
                  </a:rPr>
                  <a:t>给予儿童自由空间，给予儿童充分的尊重与自主权</a:t>
                </a:r>
                <a:endParaRPr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endParaRPr>
              </a:p>
            </p:txBody>
          </p:sp>
        </p:grpSp>
      </p:grpSp>
    </p:spTree>
    <p:custDataLst>
      <p:tags r:id="rId1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未标题-2改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5250" y="0"/>
            <a:ext cx="12192000" cy="6858000"/>
          </a:xfrm>
          <a:prstGeom prst="rect">
            <a:avLst/>
          </a:prstGeom>
        </p:spPr>
      </p:pic>
      <p:grpSp>
        <p:nvGrpSpPr>
          <p:cNvPr id="78" name="组合 77"/>
          <p:cNvGrpSpPr/>
          <p:nvPr/>
        </p:nvGrpSpPr>
        <p:grpSpPr>
          <a:xfrm rot="0">
            <a:off x="1804035" y="452120"/>
            <a:ext cx="7310755" cy="1186815"/>
            <a:chOff x="6398" y="1601"/>
            <a:chExt cx="10962" cy="1869"/>
          </a:xfrm>
        </p:grpSpPr>
        <p:cxnSp>
          <p:nvCxnSpPr>
            <p:cNvPr id="70" name="直接连接符 69"/>
            <p:cNvCxnSpPr/>
            <p:nvPr/>
          </p:nvCxnSpPr>
          <p:spPr>
            <a:xfrm flipV="1">
              <a:off x="7023" y="3087"/>
              <a:ext cx="9920" cy="74"/>
            </a:xfrm>
            <a:prstGeom prst="line">
              <a:avLst/>
            </a:prstGeom>
            <a:ln>
              <a:solidFill>
                <a:srgbClr val="F08DAD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9" name="图片 68" descr="2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800000">
              <a:off x="6398" y="1601"/>
              <a:ext cx="1869" cy="1869"/>
            </a:xfrm>
            <a:prstGeom prst="rect">
              <a:avLst/>
            </a:prstGeom>
          </p:spPr>
        </p:pic>
        <p:sp>
          <p:nvSpPr>
            <p:cNvPr id="71" name="文本框 70"/>
            <p:cNvSpPr txBox="1"/>
            <p:nvPr/>
          </p:nvSpPr>
          <p:spPr>
            <a:xfrm>
              <a:off x="8021" y="2145"/>
              <a:ext cx="933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宋体" panose="02010600030101010101" pitchFamily="2" charset="-122"/>
                  <a:cs typeface="汉仪旗黑-55简" panose="00020600040101010101" charset="-128"/>
                </a:rPr>
                <a:t>三</a:t>
              </a:r>
              <a:r>
                <a:rPr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rPr>
                <a:t>、</a:t>
              </a:r>
              <a:r>
                <a:rPr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rPr>
                <a:t>以幼儿兴趣为出发点，优化幼儿园的园本课程</a:t>
              </a:r>
              <a:endPara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endParaRPr>
            </a:p>
          </p:txBody>
        </p:sp>
      </p:grpSp>
      <p:pic>
        <p:nvPicPr>
          <p:cNvPr id="36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250" y="2464435"/>
            <a:ext cx="2385695" cy="306260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45" y="1042035"/>
            <a:ext cx="3308985" cy="4572000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720" y="1395730"/>
            <a:ext cx="2685415" cy="3446780"/>
          </a:xfrm>
          <a:prstGeom prst="rect">
            <a:avLst/>
          </a:prstGeom>
        </p:spPr>
      </p:pic>
      <p:sp>
        <p:nvSpPr>
          <p:cNvPr id="39" name="文本框 38"/>
          <p:cNvSpPr txBox="1"/>
          <p:nvPr/>
        </p:nvSpPr>
        <p:spPr>
          <a:xfrm>
            <a:off x="2220595" y="3975100"/>
            <a:ext cx="1468120" cy="8674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/>
              <a:t>以幼儿兴趣点出发</a:t>
            </a:r>
            <a:endParaRPr lang="zh-CN" altLang="en-US" sz="2400"/>
          </a:p>
        </p:txBody>
      </p:sp>
      <p:sp>
        <p:nvSpPr>
          <p:cNvPr id="40" name="文本框 39"/>
          <p:cNvSpPr txBox="1"/>
          <p:nvPr/>
        </p:nvSpPr>
        <p:spPr>
          <a:xfrm>
            <a:off x="4709160" y="3358515"/>
            <a:ext cx="2155190" cy="11658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buClrTx/>
              <a:buSzTx/>
              <a:buFontTx/>
            </a:pPr>
            <a:r>
              <a:rPr lang="zh-CN" altLang="en-US" sz="2400"/>
              <a:t>要蹲下来和幼儿主动交流</a:t>
            </a:r>
            <a:endParaRPr lang="zh-CN" altLang="en-US" sz="2400"/>
          </a:p>
        </p:txBody>
      </p:sp>
      <p:sp>
        <p:nvSpPr>
          <p:cNvPr id="41" name="文本框 40"/>
          <p:cNvSpPr txBox="1"/>
          <p:nvPr/>
        </p:nvSpPr>
        <p:spPr>
          <a:xfrm>
            <a:off x="7861300" y="3190240"/>
            <a:ext cx="14852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观察读懂幼儿内心</a:t>
            </a:r>
            <a:endParaRPr lang="zh-CN" altLang="en-US" sz="2400"/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未标题-1改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3402330" y="734695"/>
            <a:ext cx="5387340" cy="5387340"/>
            <a:chOff x="5216" y="1700"/>
            <a:chExt cx="8484" cy="8484"/>
          </a:xfrm>
        </p:grpSpPr>
        <p:sp>
          <p:nvSpPr>
            <p:cNvPr id="48" name="椭圆 47"/>
            <p:cNvSpPr/>
            <p:nvPr/>
          </p:nvSpPr>
          <p:spPr>
            <a:xfrm>
              <a:off x="5216" y="1700"/>
              <a:ext cx="8485" cy="8485"/>
            </a:xfrm>
            <a:prstGeom prst="ellipse">
              <a:avLst/>
            </a:prstGeom>
            <a:solidFill>
              <a:srgbClr val="FCB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5466" y="1950"/>
              <a:ext cx="7985" cy="7985"/>
            </a:xfrm>
            <a:prstGeom prst="ellipse">
              <a:avLst/>
            </a:prstGeom>
            <a:noFill/>
            <a:ln w="6350">
              <a:solidFill>
                <a:schemeClr val="bg1"/>
              </a:solidFill>
              <a:prstDash val="dash"/>
            </a:ln>
            <a:effectLst>
              <a:outerShdw blurRad="254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50" name="文本框 49"/>
          <p:cNvSpPr txBox="1"/>
          <p:nvPr/>
        </p:nvSpPr>
        <p:spPr>
          <a:xfrm>
            <a:off x="5086985" y="1194435"/>
            <a:ext cx="2202815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3800">
                <a:solidFill>
                  <a:schemeClr val="bg1"/>
                </a:solidFill>
                <a:latin typeface="汉仪二码墨书W" panose="00020600040101010101" charset="-122"/>
                <a:ea typeface="汉仪二码墨书W" panose="00020600040101010101" charset="-122"/>
              </a:rPr>
              <a:t>02</a:t>
            </a:r>
            <a:endParaRPr lang="en-US" altLang="zh-CN" sz="13800">
              <a:solidFill>
                <a:schemeClr val="bg1"/>
              </a:solidFill>
              <a:latin typeface="汉仪二码墨书W" panose="00020600040101010101" charset="-122"/>
              <a:ea typeface="汉仪二码墨书W" panose="00020600040101010101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3930015" y="3290570"/>
            <a:ext cx="4444365" cy="18478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4400">
                <a:sym typeface="+mn-ea"/>
              </a:rPr>
              <a:t>基于儿童立场的园本课程叙事</a:t>
            </a:r>
            <a:endParaRPr lang="zh-CN" altLang="en-US" sz="4400"/>
          </a:p>
          <a:p>
            <a:pPr algn="ctr"/>
            <a:endParaRPr lang="zh-CN" altLang="en-US" sz="4400">
              <a:solidFill>
                <a:schemeClr val="bg1"/>
              </a:solidFill>
              <a:latin typeface="汉仪二码墨书W" panose="00020600040101010101" charset="-122"/>
              <a:ea typeface="汉仪二码墨书W" panose="00020600040101010101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未标题-2改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IMG_9398(20220625-094421)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399540" y="1595755"/>
            <a:ext cx="3335655" cy="2510155"/>
          </a:xfrm>
          <a:prstGeom prst="rect">
            <a:avLst/>
          </a:prstGeom>
        </p:spPr>
      </p:pic>
      <p:sp>
        <p:nvSpPr>
          <p:cNvPr id="10" name="圆角矩形 195"/>
          <p:cNvSpPr/>
          <p:nvPr>
            <p:custDataLst>
              <p:tags r:id="rId4"/>
            </p:custDataLst>
          </p:nvPr>
        </p:nvSpPr>
        <p:spPr>
          <a:xfrm rot="21437769">
            <a:off x="5523865" y="1115695"/>
            <a:ext cx="3983355" cy="1068705"/>
          </a:xfrm>
          <a:custGeom>
            <a:avLst/>
            <a:gdLst>
              <a:gd name="connsiteX0" fmla="*/ 0 w 1782331"/>
              <a:gd name="connsiteY0" fmla="*/ 76468 h 343228"/>
              <a:gd name="connsiteX1" fmla="*/ 76468 w 1782331"/>
              <a:gd name="connsiteY1" fmla="*/ 0 h 343228"/>
              <a:gd name="connsiteX2" fmla="*/ 1705863 w 1782331"/>
              <a:gd name="connsiteY2" fmla="*/ 0 h 343228"/>
              <a:gd name="connsiteX3" fmla="*/ 1782331 w 1782331"/>
              <a:gd name="connsiteY3" fmla="*/ 76468 h 343228"/>
              <a:gd name="connsiteX4" fmla="*/ 1782331 w 1782331"/>
              <a:gd name="connsiteY4" fmla="*/ 266760 h 343228"/>
              <a:gd name="connsiteX5" fmla="*/ 1705863 w 1782331"/>
              <a:gd name="connsiteY5" fmla="*/ 343228 h 343228"/>
              <a:gd name="connsiteX6" fmla="*/ 76468 w 1782331"/>
              <a:gd name="connsiteY6" fmla="*/ 343228 h 343228"/>
              <a:gd name="connsiteX7" fmla="*/ 0 w 1782331"/>
              <a:gd name="connsiteY7" fmla="*/ 266760 h 343228"/>
              <a:gd name="connsiteX8" fmla="*/ 0 w 1782331"/>
              <a:gd name="connsiteY8" fmla="*/ 76468 h 343228"/>
              <a:gd name="connsiteX0-1" fmla="*/ 0 w 1782331"/>
              <a:gd name="connsiteY0-2" fmla="*/ 76481 h 343241"/>
              <a:gd name="connsiteX1-3" fmla="*/ 76468 w 1782331"/>
              <a:gd name="connsiteY1-4" fmla="*/ 13 h 343241"/>
              <a:gd name="connsiteX2-5" fmla="*/ 892773 w 1782331"/>
              <a:gd name="connsiteY2-6" fmla="*/ 64307 h 343241"/>
              <a:gd name="connsiteX3-7" fmla="*/ 1705863 w 1782331"/>
              <a:gd name="connsiteY3-8" fmla="*/ 13 h 343241"/>
              <a:gd name="connsiteX4-9" fmla="*/ 1782331 w 1782331"/>
              <a:gd name="connsiteY4-10" fmla="*/ 76481 h 343241"/>
              <a:gd name="connsiteX5-11" fmla="*/ 1782331 w 1782331"/>
              <a:gd name="connsiteY5-12" fmla="*/ 266773 h 343241"/>
              <a:gd name="connsiteX6-13" fmla="*/ 1705863 w 1782331"/>
              <a:gd name="connsiteY6-14" fmla="*/ 343241 h 343241"/>
              <a:gd name="connsiteX7-15" fmla="*/ 76468 w 1782331"/>
              <a:gd name="connsiteY7-16" fmla="*/ 343241 h 343241"/>
              <a:gd name="connsiteX8-17" fmla="*/ 0 w 1782331"/>
              <a:gd name="connsiteY8-18" fmla="*/ 266773 h 343241"/>
              <a:gd name="connsiteX9" fmla="*/ 0 w 1782331"/>
              <a:gd name="connsiteY9" fmla="*/ 76481 h 343241"/>
              <a:gd name="connsiteX0-19" fmla="*/ 0 w 1782331"/>
              <a:gd name="connsiteY0-20" fmla="*/ 76481 h 343241"/>
              <a:gd name="connsiteX1-21" fmla="*/ 76468 w 1782331"/>
              <a:gd name="connsiteY1-22" fmla="*/ 13 h 343241"/>
              <a:gd name="connsiteX2-23" fmla="*/ 892773 w 1782331"/>
              <a:gd name="connsiteY2-24" fmla="*/ 64307 h 343241"/>
              <a:gd name="connsiteX3-25" fmla="*/ 1705863 w 1782331"/>
              <a:gd name="connsiteY3-26" fmla="*/ 13 h 343241"/>
              <a:gd name="connsiteX4-27" fmla="*/ 1782331 w 1782331"/>
              <a:gd name="connsiteY4-28" fmla="*/ 76481 h 343241"/>
              <a:gd name="connsiteX5-29" fmla="*/ 1782331 w 1782331"/>
              <a:gd name="connsiteY5-30" fmla="*/ 266773 h 343241"/>
              <a:gd name="connsiteX6-31" fmla="*/ 1705863 w 1782331"/>
              <a:gd name="connsiteY6-32" fmla="*/ 343241 h 343241"/>
              <a:gd name="connsiteX7-33" fmla="*/ 847677 w 1782331"/>
              <a:gd name="connsiteY7-34" fmla="*/ 308828 h 343241"/>
              <a:gd name="connsiteX8-35" fmla="*/ 76468 w 1782331"/>
              <a:gd name="connsiteY8-36" fmla="*/ 343241 h 343241"/>
              <a:gd name="connsiteX9-37" fmla="*/ 0 w 1782331"/>
              <a:gd name="connsiteY9-38" fmla="*/ 266773 h 343241"/>
              <a:gd name="connsiteX10" fmla="*/ 0 w 1782331"/>
              <a:gd name="connsiteY10" fmla="*/ 76481 h 34324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" y="connsiteY10"/>
              </a:cxn>
            </a:cxnLst>
            <a:rect l="l" t="t" r="r" b="b"/>
            <a:pathLst>
              <a:path w="1782331" h="343241">
                <a:moveTo>
                  <a:pt x="0" y="76481"/>
                </a:moveTo>
                <a:cubicBezTo>
                  <a:pt x="0" y="34249"/>
                  <a:pt x="34236" y="13"/>
                  <a:pt x="76468" y="13"/>
                </a:cubicBezTo>
                <a:cubicBezTo>
                  <a:pt x="346416" y="-1078"/>
                  <a:pt x="622825" y="65398"/>
                  <a:pt x="892773" y="64307"/>
                </a:cubicBezTo>
                <a:cubicBezTo>
                  <a:pt x="1165957" y="65398"/>
                  <a:pt x="1432679" y="-1078"/>
                  <a:pt x="1705863" y="13"/>
                </a:cubicBezTo>
                <a:cubicBezTo>
                  <a:pt x="1748095" y="13"/>
                  <a:pt x="1782331" y="34249"/>
                  <a:pt x="1782331" y="76481"/>
                </a:cubicBezTo>
                <a:lnTo>
                  <a:pt x="1782331" y="266773"/>
                </a:lnTo>
                <a:cubicBezTo>
                  <a:pt x="1782331" y="309005"/>
                  <a:pt x="1748095" y="343241"/>
                  <a:pt x="1705863" y="343241"/>
                </a:cubicBezTo>
                <a:cubicBezTo>
                  <a:pt x="1420927" y="342504"/>
                  <a:pt x="1132613" y="309565"/>
                  <a:pt x="847677" y="308828"/>
                </a:cubicBezTo>
                <a:lnTo>
                  <a:pt x="76468" y="343241"/>
                </a:lnTo>
                <a:cubicBezTo>
                  <a:pt x="34236" y="343241"/>
                  <a:pt x="0" y="309005"/>
                  <a:pt x="0" y="266773"/>
                </a:cubicBezTo>
                <a:lnTo>
                  <a:pt x="0" y="76481"/>
                </a:lnTo>
                <a:close/>
              </a:path>
            </a:pathLst>
          </a:custGeom>
          <a:solidFill>
            <a:srgbClr val="95CBA1"/>
          </a:solidFill>
          <a:ln w="19050">
            <a:solidFill>
              <a:srgbClr val="FFFFFF"/>
            </a:solidFill>
          </a:ln>
          <a:effectLst>
            <a:outerShdw blurRad="76200" dist="508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p>
            <a:pPr algn="ctr">
              <a:defRPr/>
            </a:pPr>
            <a:r>
              <a:rPr lang="zh-CN" altLang="en-US" sz="2400" b="1" dirty="0">
                <a:solidFill>
                  <a:schemeClr val="tx1"/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《遇“稻”一粒米》</a:t>
            </a:r>
            <a:endParaRPr lang="zh-CN" altLang="en-US" sz="2400" b="1" dirty="0">
              <a:solidFill>
                <a:schemeClr val="tx1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12" name="圆角矩形 195"/>
          <p:cNvSpPr/>
          <p:nvPr>
            <p:custDataLst>
              <p:tags r:id="rId5"/>
            </p:custDataLst>
          </p:nvPr>
        </p:nvSpPr>
        <p:spPr>
          <a:xfrm rot="21437769">
            <a:off x="5589905" y="3522345"/>
            <a:ext cx="4048760" cy="889000"/>
          </a:xfrm>
          <a:custGeom>
            <a:avLst/>
            <a:gdLst>
              <a:gd name="connsiteX0" fmla="*/ 0 w 1782331"/>
              <a:gd name="connsiteY0" fmla="*/ 76468 h 343228"/>
              <a:gd name="connsiteX1" fmla="*/ 76468 w 1782331"/>
              <a:gd name="connsiteY1" fmla="*/ 0 h 343228"/>
              <a:gd name="connsiteX2" fmla="*/ 1705863 w 1782331"/>
              <a:gd name="connsiteY2" fmla="*/ 0 h 343228"/>
              <a:gd name="connsiteX3" fmla="*/ 1782331 w 1782331"/>
              <a:gd name="connsiteY3" fmla="*/ 76468 h 343228"/>
              <a:gd name="connsiteX4" fmla="*/ 1782331 w 1782331"/>
              <a:gd name="connsiteY4" fmla="*/ 266760 h 343228"/>
              <a:gd name="connsiteX5" fmla="*/ 1705863 w 1782331"/>
              <a:gd name="connsiteY5" fmla="*/ 343228 h 343228"/>
              <a:gd name="connsiteX6" fmla="*/ 76468 w 1782331"/>
              <a:gd name="connsiteY6" fmla="*/ 343228 h 343228"/>
              <a:gd name="connsiteX7" fmla="*/ 0 w 1782331"/>
              <a:gd name="connsiteY7" fmla="*/ 266760 h 343228"/>
              <a:gd name="connsiteX8" fmla="*/ 0 w 1782331"/>
              <a:gd name="connsiteY8" fmla="*/ 76468 h 343228"/>
              <a:gd name="connsiteX0-1" fmla="*/ 0 w 1782331"/>
              <a:gd name="connsiteY0-2" fmla="*/ 76481 h 343241"/>
              <a:gd name="connsiteX1-3" fmla="*/ 76468 w 1782331"/>
              <a:gd name="connsiteY1-4" fmla="*/ 13 h 343241"/>
              <a:gd name="connsiteX2-5" fmla="*/ 892773 w 1782331"/>
              <a:gd name="connsiteY2-6" fmla="*/ 64307 h 343241"/>
              <a:gd name="connsiteX3-7" fmla="*/ 1705863 w 1782331"/>
              <a:gd name="connsiteY3-8" fmla="*/ 13 h 343241"/>
              <a:gd name="connsiteX4-9" fmla="*/ 1782331 w 1782331"/>
              <a:gd name="connsiteY4-10" fmla="*/ 76481 h 343241"/>
              <a:gd name="connsiteX5-11" fmla="*/ 1782331 w 1782331"/>
              <a:gd name="connsiteY5-12" fmla="*/ 266773 h 343241"/>
              <a:gd name="connsiteX6-13" fmla="*/ 1705863 w 1782331"/>
              <a:gd name="connsiteY6-14" fmla="*/ 343241 h 343241"/>
              <a:gd name="connsiteX7-15" fmla="*/ 76468 w 1782331"/>
              <a:gd name="connsiteY7-16" fmla="*/ 343241 h 343241"/>
              <a:gd name="connsiteX8-17" fmla="*/ 0 w 1782331"/>
              <a:gd name="connsiteY8-18" fmla="*/ 266773 h 343241"/>
              <a:gd name="connsiteX9" fmla="*/ 0 w 1782331"/>
              <a:gd name="connsiteY9" fmla="*/ 76481 h 343241"/>
              <a:gd name="connsiteX0-19" fmla="*/ 0 w 1782331"/>
              <a:gd name="connsiteY0-20" fmla="*/ 76481 h 343241"/>
              <a:gd name="connsiteX1-21" fmla="*/ 76468 w 1782331"/>
              <a:gd name="connsiteY1-22" fmla="*/ 13 h 343241"/>
              <a:gd name="connsiteX2-23" fmla="*/ 892773 w 1782331"/>
              <a:gd name="connsiteY2-24" fmla="*/ 64307 h 343241"/>
              <a:gd name="connsiteX3-25" fmla="*/ 1705863 w 1782331"/>
              <a:gd name="connsiteY3-26" fmla="*/ 13 h 343241"/>
              <a:gd name="connsiteX4-27" fmla="*/ 1782331 w 1782331"/>
              <a:gd name="connsiteY4-28" fmla="*/ 76481 h 343241"/>
              <a:gd name="connsiteX5-29" fmla="*/ 1782331 w 1782331"/>
              <a:gd name="connsiteY5-30" fmla="*/ 266773 h 343241"/>
              <a:gd name="connsiteX6-31" fmla="*/ 1705863 w 1782331"/>
              <a:gd name="connsiteY6-32" fmla="*/ 343241 h 343241"/>
              <a:gd name="connsiteX7-33" fmla="*/ 847677 w 1782331"/>
              <a:gd name="connsiteY7-34" fmla="*/ 308828 h 343241"/>
              <a:gd name="connsiteX8-35" fmla="*/ 76468 w 1782331"/>
              <a:gd name="connsiteY8-36" fmla="*/ 343241 h 343241"/>
              <a:gd name="connsiteX9-37" fmla="*/ 0 w 1782331"/>
              <a:gd name="connsiteY9-38" fmla="*/ 266773 h 343241"/>
              <a:gd name="connsiteX10" fmla="*/ 0 w 1782331"/>
              <a:gd name="connsiteY10" fmla="*/ 76481 h 34324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" y="connsiteY10"/>
              </a:cxn>
            </a:cxnLst>
            <a:rect l="l" t="t" r="r" b="b"/>
            <a:pathLst>
              <a:path w="1782331" h="343241">
                <a:moveTo>
                  <a:pt x="0" y="76481"/>
                </a:moveTo>
                <a:cubicBezTo>
                  <a:pt x="0" y="34249"/>
                  <a:pt x="34236" y="13"/>
                  <a:pt x="76468" y="13"/>
                </a:cubicBezTo>
                <a:cubicBezTo>
                  <a:pt x="346416" y="-1078"/>
                  <a:pt x="622825" y="65398"/>
                  <a:pt x="892773" y="64307"/>
                </a:cubicBezTo>
                <a:cubicBezTo>
                  <a:pt x="1165957" y="65398"/>
                  <a:pt x="1432679" y="-1078"/>
                  <a:pt x="1705863" y="13"/>
                </a:cubicBezTo>
                <a:cubicBezTo>
                  <a:pt x="1748095" y="13"/>
                  <a:pt x="1782331" y="34249"/>
                  <a:pt x="1782331" y="76481"/>
                </a:cubicBezTo>
                <a:lnTo>
                  <a:pt x="1782331" y="266773"/>
                </a:lnTo>
                <a:cubicBezTo>
                  <a:pt x="1782331" y="309005"/>
                  <a:pt x="1748095" y="343241"/>
                  <a:pt x="1705863" y="343241"/>
                </a:cubicBezTo>
                <a:cubicBezTo>
                  <a:pt x="1420927" y="342504"/>
                  <a:pt x="1132613" y="309565"/>
                  <a:pt x="847677" y="308828"/>
                </a:cubicBezTo>
                <a:lnTo>
                  <a:pt x="76468" y="343241"/>
                </a:lnTo>
                <a:cubicBezTo>
                  <a:pt x="34236" y="343241"/>
                  <a:pt x="0" y="309005"/>
                  <a:pt x="0" y="266773"/>
                </a:cubicBezTo>
                <a:lnTo>
                  <a:pt x="0" y="76481"/>
                </a:lnTo>
                <a:close/>
              </a:path>
            </a:pathLst>
          </a:custGeom>
          <a:solidFill>
            <a:schemeClr val="accent2"/>
          </a:solidFill>
          <a:ln w="19050">
            <a:solidFill>
              <a:srgbClr val="FFFFFF"/>
            </a:solidFill>
          </a:ln>
          <a:effectLst>
            <a:outerShdw blurRad="76200" dist="508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p>
            <a:pPr algn="ctr">
              <a:defRPr/>
            </a:pPr>
            <a:r>
              <a:rPr lang="zh-CN" altLang="en-US" sz="2400" dirty="0">
                <a:solidFill>
                  <a:schemeClr val="tx1"/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中班感恩教育课程</a:t>
            </a:r>
            <a:r>
              <a:rPr lang="en-US" altLang="zh-CN" sz="2400" dirty="0">
                <a:solidFill>
                  <a:schemeClr val="tx1"/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-</a:t>
            </a:r>
            <a:r>
              <a:rPr lang="zh-CN" altLang="en-US" sz="2400" dirty="0">
                <a:solidFill>
                  <a:schemeClr val="tx1"/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植物篇</a:t>
            </a:r>
            <a:endParaRPr lang="zh-CN" altLang="en-US" sz="2400" dirty="0">
              <a:solidFill>
                <a:schemeClr val="tx1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未标题-2改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803775" y="667385"/>
            <a:ext cx="2635885" cy="460375"/>
            <a:chOff x="7565" y="1051"/>
            <a:chExt cx="4151" cy="725"/>
          </a:xfrm>
        </p:grpSpPr>
        <p:sp>
          <p:nvSpPr>
            <p:cNvPr id="6" name="圆角矩形 5"/>
            <p:cNvSpPr/>
            <p:nvPr/>
          </p:nvSpPr>
          <p:spPr>
            <a:xfrm>
              <a:off x="7750" y="1130"/>
              <a:ext cx="3700" cy="640"/>
            </a:xfrm>
            <a:prstGeom prst="roundRect">
              <a:avLst>
                <a:gd name="adj" fmla="val 38593"/>
              </a:avLst>
            </a:prstGeom>
            <a:solidFill>
              <a:srgbClr val="FCB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FCB040"/>
                </a:solidFill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 rot="0">
              <a:off x="7565" y="1051"/>
              <a:ext cx="4151" cy="725"/>
              <a:chOff x="7525" y="1051"/>
              <a:chExt cx="4151" cy="725"/>
            </a:xfrm>
          </p:grpSpPr>
          <p:sp>
            <p:nvSpPr>
              <p:cNvPr id="39" name="椭圆 38"/>
              <p:cNvSpPr/>
              <p:nvPr/>
            </p:nvSpPr>
            <p:spPr>
              <a:xfrm>
                <a:off x="8091" y="1350"/>
                <a:ext cx="200" cy="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7525" y="1051"/>
                <a:ext cx="4151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2400">
                    <a:solidFill>
                      <a:schemeClr val="tx1"/>
                    </a:solidFill>
                    <a:latin typeface="汉仪二码墨书W" panose="00020600040101010101" charset="-122"/>
                    <a:ea typeface="汉仪二码墨书W" panose="00020600040101010101" charset="-122"/>
                  </a:rPr>
                  <a:t>实施脉络</a:t>
                </a:r>
                <a:endParaRPr lang="zh-CN" altLang="en-US" sz="2400">
                  <a:solidFill>
                    <a:schemeClr val="tx1"/>
                  </a:solidFill>
                  <a:latin typeface="汉仪二码墨书W" panose="00020600040101010101" charset="-122"/>
                  <a:ea typeface="汉仪二码墨书W" panose="00020600040101010101" charset="-122"/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10860" y="1350"/>
                <a:ext cx="200" cy="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96" name="组合 95"/>
          <p:cNvGrpSpPr/>
          <p:nvPr/>
        </p:nvGrpSpPr>
        <p:grpSpPr>
          <a:xfrm>
            <a:off x="1365250" y="1715135"/>
            <a:ext cx="9462135" cy="4088130"/>
            <a:chOff x="2150" y="2701"/>
            <a:chExt cx="14901" cy="6438"/>
          </a:xfrm>
        </p:grpSpPr>
        <p:sp>
          <p:nvSpPr>
            <p:cNvPr id="75" name="流程图: 离页连接符 74"/>
            <p:cNvSpPr/>
            <p:nvPr/>
          </p:nvSpPr>
          <p:spPr>
            <a:xfrm>
              <a:off x="2238" y="2853"/>
              <a:ext cx="2749" cy="3967"/>
            </a:xfrm>
            <a:prstGeom prst="flowChartOffpageConnector">
              <a:avLst/>
            </a:prstGeom>
            <a:solidFill>
              <a:srgbClr val="B8E4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6" name="流程图: 离页连接符 75"/>
            <p:cNvSpPr/>
            <p:nvPr/>
          </p:nvSpPr>
          <p:spPr>
            <a:xfrm>
              <a:off x="2150" y="2701"/>
              <a:ext cx="2749" cy="3967"/>
            </a:xfrm>
            <a:prstGeom prst="flowChartOffpageConnector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2188" y="4004"/>
              <a:ext cx="2717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/>
              <a:r>
                <a:rPr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rPr>
                <a:t>说“稻”做“稻——闻稻香</a:t>
              </a:r>
              <a:endPara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endParaRPr>
            </a:p>
          </p:txBody>
        </p:sp>
        <p:sp>
          <p:nvSpPr>
            <p:cNvPr id="79" name="流程图: 离页连接符 78"/>
            <p:cNvSpPr/>
            <p:nvPr/>
          </p:nvSpPr>
          <p:spPr>
            <a:xfrm flipV="1">
              <a:off x="5248" y="5020"/>
              <a:ext cx="2749" cy="3967"/>
            </a:xfrm>
            <a:prstGeom prst="flowChartOffpageConnector">
              <a:avLst/>
            </a:prstGeom>
            <a:solidFill>
              <a:srgbClr val="FCB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0" name="流程图: 离页连接符 79"/>
            <p:cNvSpPr/>
            <p:nvPr/>
          </p:nvSpPr>
          <p:spPr>
            <a:xfrm flipV="1">
              <a:off x="5160" y="5172"/>
              <a:ext cx="2749" cy="3967"/>
            </a:xfrm>
            <a:prstGeom prst="flowChartOffpageConnector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2" name="文本框 81"/>
            <p:cNvSpPr txBox="1"/>
            <p:nvPr/>
          </p:nvSpPr>
          <p:spPr>
            <a:xfrm>
              <a:off x="5047" y="6506"/>
              <a:ext cx="2717" cy="164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just"/>
              <a:r>
                <a:rPr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rPr>
                <a:t>所“稻”之处——水稻大发现</a:t>
              </a:r>
              <a:endPara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endParaRPr>
            </a:p>
          </p:txBody>
        </p:sp>
        <p:sp>
          <p:nvSpPr>
            <p:cNvPr id="84" name="流程图: 离页连接符 83"/>
            <p:cNvSpPr/>
            <p:nvPr/>
          </p:nvSpPr>
          <p:spPr>
            <a:xfrm>
              <a:off x="8241" y="2853"/>
              <a:ext cx="2749" cy="3967"/>
            </a:xfrm>
            <a:prstGeom prst="flowChartOffpageConnector">
              <a:avLst/>
            </a:prstGeom>
            <a:solidFill>
              <a:srgbClr val="E3D0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5" name="流程图: 离页连接符 84"/>
            <p:cNvSpPr/>
            <p:nvPr/>
          </p:nvSpPr>
          <p:spPr>
            <a:xfrm>
              <a:off x="8153" y="2701"/>
              <a:ext cx="2749" cy="3967"/>
            </a:xfrm>
            <a:prstGeom prst="flowChartOffpageConnector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6" name="文本框 85"/>
            <p:cNvSpPr txBox="1"/>
            <p:nvPr/>
          </p:nvSpPr>
          <p:spPr>
            <a:xfrm>
              <a:off x="8169" y="3683"/>
              <a:ext cx="2717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/>
              <a:r>
                <a:rPr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rPr>
                <a:t>追根“稻”底——全身都是宝</a:t>
              </a:r>
              <a:endPara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endParaRPr>
            </a:p>
          </p:txBody>
        </p:sp>
        <p:sp>
          <p:nvSpPr>
            <p:cNvPr id="88" name="流程图: 离页连接符 87"/>
            <p:cNvSpPr/>
            <p:nvPr/>
          </p:nvSpPr>
          <p:spPr>
            <a:xfrm flipV="1">
              <a:off x="11291" y="5020"/>
              <a:ext cx="2749" cy="3967"/>
            </a:xfrm>
            <a:prstGeom prst="flowChartOffpageConnector">
              <a:avLst/>
            </a:prstGeom>
            <a:solidFill>
              <a:srgbClr val="FF88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9" name="流程图: 离页连接符 88"/>
            <p:cNvSpPr/>
            <p:nvPr/>
          </p:nvSpPr>
          <p:spPr>
            <a:xfrm flipV="1">
              <a:off x="11203" y="5172"/>
              <a:ext cx="2749" cy="3967"/>
            </a:xfrm>
            <a:prstGeom prst="flowChartOffpageConnector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0" name="文本框 89"/>
            <p:cNvSpPr txBox="1"/>
            <p:nvPr/>
          </p:nvSpPr>
          <p:spPr>
            <a:xfrm>
              <a:off x="10990" y="7014"/>
              <a:ext cx="2717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/>
              <a:r>
                <a:rPr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rPr>
                <a:t>一粒米的旅行</a:t>
              </a:r>
              <a:endPara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endParaRPr>
            </a:p>
          </p:txBody>
        </p:sp>
        <p:sp>
          <p:nvSpPr>
            <p:cNvPr id="92" name="流程图: 离页连接符 91"/>
            <p:cNvSpPr/>
            <p:nvPr/>
          </p:nvSpPr>
          <p:spPr>
            <a:xfrm>
              <a:off x="14302" y="2853"/>
              <a:ext cx="2749" cy="3967"/>
            </a:xfrm>
            <a:prstGeom prst="flowChartOffpageConnector">
              <a:avLst/>
            </a:prstGeom>
            <a:solidFill>
              <a:srgbClr val="FFEC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3" name="流程图: 离页连接符 92"/>
            <p:cNvSpPr/>
            <p:nvPr/>
          </p:nvSpPr>
          <p:spPr>
            <a:xfrm>
              <a:off x="14214" y="2701"/>
              <a:ext cx="2749" cy="3967"/>
            </a:xfrm>
            <a:prstGeom prst="flowChartOffpageConnector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4" name="文本框 93"/>
            <p:cNvSpPr txBox="1"/>
            <p:nvPr/>
          </p:nvSpPr>
          <p:spPr>
            <a:xfrm>
              <a:off x="13952" y="3826"/>
              <a:ext cx="2995" cy="20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just"/>
              <a:r>
                <a:rPr sz="200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汉仪旗黑-55简" panose="00020600040101010101" charset="-128"/>
                  <a:ea typeface="汉仪旗黑-55简" panose="00020600040101010101" charset="-128"/>
                  <a:cs typeface="汉仪旗黑-55简" panose="00020600040101010101" charset="-128"/>
                </a:rPr>
                <a:t>我们都是追“光”者，主题深化</a:t>
              </a:r>
              <a:endPara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汉仪旗黑-55简" panose="00020600040101010101" charset="-128"/>
                <a:ea typeface="汉仪旗黑-55简" panose="00020600040101010101" charset="-128"/>
                <a:cs typeface="汉仪旗黑-55简" panose="00020600040101010101" charset="-128"/>
              </a:endParaRPr>
            </a:p>
          </p:txBody>
        </p:sp>
      </p:grp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2.xml><?xml version="1.0" encoding="utf-8"?>
<p:tagLst xmlns:p="http://schemas.openxmlformats.org/presentationml/2006/main">
  <p:tag name="MH" val="20171010171234"/>
  <p:tag name="MH_LIBRARY" val="GRAPHIC"/>
  <p:tag name="MH_ORDER" val="圆角矩形 195"/>
  <p:tag name="KSO_WM_BEAUTIFY_FLAG" val=""/>
</p:tagLst>
</file>

<file path=ppt/tags/tag153.xml><?xml version="1.0" encoding="utf-8"?>
<p:tagLst xmlns:p="http://schemas.openxmlformats.org/presentationml/2006/main">
  <p:tag name="MH" val="20171010171234"/>
  <p:tag name="MH_LIBRARY" val="GRAPHIC"/>
  <p:tag name="MH_ORDER" val="圆角矩形 195"/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02.xml><?xml version="1.0" encoding="utf-8"?>
<p:tagLst xmlns:p="http://schemas.openxmlformats.org/presentationml/2006/main">
  <p:tag name="KSO_WPP_MARK_KEY" val="dd901c1e-2e96-4a50-a481-6499a725be6b"/>
  <p:tag name="COMMONDATA" val="eyJjb3VudCI6MzYsImhkaWQiOiJiOWU1MWQzOTE1MGRhN2I4MGExNzNiMDRhMDgwODJlNSIsInVzZXJDb3VudCI6MzR9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PLACING_PICTURE_USER_VIEWPORT" val="{&quot;height&quot;:5070.585826771653,&quot;width&quot;:3951.496062992126}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MH" val="20171010171234"/>
  <p:tag name="MH_LIBRARY" val="GRAPHIC"/>
  <p:tag name="MH_ORDER" val="圆角矩形 195"/>
  <p:tag name="KSO_WM_BEAUTIFY_FLAG" val=""/>
</p:tagLst>
</file>

<file path=ppt/tags/tag95.xml><?xml version="1.0" encoding="utf-8"?>
<p:tagLst xmlns:p="http://schemas.openxmlformats.org/presentationml/2006/main">
  <p:tag name="MH" val="20171010171234"/>
  <p:tag name="MH_LIBRARY" val="GRAPHIC"/>
  <p:tag name="MH_ORDER" val="圆角矩形 195"/>
  <p:tag name="KSO_WM_BEAUTIFY_FLAG" val="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1833</Words>
  <Application>WPS 演示</Application>
  <PresentationFormat>宽屏</PresentationFormat>
  <Paragraphs>198</Paragraphs>
  <Slides>27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Wingdings</vt:lpstr>
      <vt:lpstr>汉仪二码墨书W</vt:lpstr>
      <vt:lpstr>汉仪旗黑-55简</vt:lpstr>
      <vt:lpstr>汉仪夏日体W</vt:lpstr>
      <vt:lpstr>华文琥珀</vt:lpstr>
      <vt:lpstr>Arial Unicode MS</vt:lpstr>
      <vt:lpstr>Calibri</vt:lpstr>
      <vt:lpstr>华光仿宋_CNKI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蔚蓝</cp:lastModifiedBy>
  <cp:revision>280</cp:revision>
  <dcterms:created xsi:type="dcterms:W3CDTF">2019-06-19T02:08:00Z</dcterms:created>
  <dcterms:modified xsi:type="dcterms:W3CDTF">2023-03-23T01:00:13Z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2052-11.1.0.12980</vt:lpwstr>
  </property>
  <property fmtid="{D5CDD505-2E9C-101B-9397-08002B2CF9AE}" pid="3" name="ICV">
    <vt:lpwstr>818D76C36D134C2BB569274DEA9D832F</vt:lpwstr>
  </property>
  <property fmtid="{D5CDD505-2E9C-101B-9397-08002B2CF9AE}" pid="4" name="KSOTemplateUUID">
    <vt:lpwstr>v1.0_mb_JD0XHftFZMHUa+BKaB+eAw==</vt:lpwstr>
  </property>
</Properties>
</file>