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830" r:id="rId3"/>
    <p:sldId id="831" r:id="rId4"/>
    <p:sldId id="836" r:id="rId5"/>
    <p:sldId id="837" r:id="rId6"/>
    <p:sldId id="838" r:id="rId7"/>
    <p:sldId id="840" r:id="rId8"/>
    <p:sldId id="858" r:id="rId9"/>
    <p:sldId id="863" r:id="rId10"/>
    <p:sldId id="859" r:id="rId11"/>
    <p:sldId id="860" r:id="rId12"/>
    <p:sldId id="861" r:id="rId13"/>
    <p:sldId id="844" r:id="rId14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-168" y="-108"/>
      </p:cViewPr>
      <p:guideLst>
        <p:guide orient="horz" pos="217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8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0F17-6764-4260-B84D-5F66E5C146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5AAE-097D-483F-A1A3-D36CEEE3E7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" advTm="3000">
        <p:sndAc>
          <p:stSnd>
            <p:snd r:embed="rId2" name="chimes.wav"/>
          </p:stSnd>
        </p:sndAc>
      </p:transition>
    </mc:Choice>
    <mc:Fallback>
      <p:transition advTm="3000">
        <p:sndAc>
          <p:stSnd>
            <p:snd r:embed="rId2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0F17-6764-4260-B84D-5F66E5C146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5AAE-097D-483F-A1A3-D36CEEE3E7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" advTm="3000">
        <p:sndAc>
          <p:stSnd>
            <p:snd r:embed="rId2" name="chimes.wav"/>
          </p:stSnd>
        </p:sndAc>
      </p:transition>
    </mc:Choice>
    <mc:Fallback>
      <p:transition advTm="3000">
        <p:sndAc>
          <p:stSnd>
            <p:snd r:embed="rId2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0F17-6764-4260-B84D-5F66E5C146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5AAE-097D-483F-A1A3-D36CEEE3E7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" advTm="3000">
        <p:sndAc>
          <p:stSnd>
            <p:snd r:embed="rId2" name="chimes.wav"/>
          </p:stSnd>
        </p:sndAc>
      </p:transition>
    </mc:Choice>
    <mc:Fallback>
      <p:transition advTm="3000">
        <p:sndAc>
          <p:stSnd>
            <p:snd r:embed="rId2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0F17-6764-4260-B84D-5F66E5C146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5AAE-097D-483F-A1A3-D36CEEE3E7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" advTm="3000">
        <p:sndAc>
          <p:stSnd>
            <p:snd r:embed="rId2" name="chimes.wav"/>
          </p:stSnd>
        </p:sndAc>
      </p:transition>
    </mc:Choice>
    <mc:Fallback>
      <p:transition advTm="3000">
        <p:sndAc>
          <p:stSnd>
            <p:snd r:embed="rId2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0F17-6764-4260-B84D-5F66E5C146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5AAE-097D-483F-A1A3-D36CEEE3E7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" advTm="3000">
        <p:sndAc>
          <p:stSnd>
            <p:snd r:embed="rId2" name="chimes.wav"/>
          </p:stSnd>
        </p:sndAc>
      </p:transition>
    </mc:Choice>
    <mc:Fallback>
      <p:transition advTm="3000">
        <p:sndAc>
          <p:stSnd>
            <p:snd r:embed="rId2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0F17-6764-4260-B84D-5F66E5C146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5AAE-097D-483F-A1A3-D36CEEE3E7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" advTm="3000">
        <p:sndAc>
          <p:stSnd>
            <p:snd r:embed="rId2" name="chimes.wav"/>
          </p:stSnd>
        </p:sndAc>
      </p:transition>
    </mc:Choice>
    <mc:Fallback>
      <p:transition advTm="3000">
        <p:sndAc>
          <p:stSnd>
            <p:snd r:embed="rId2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0F17-6764-4260-B84D-5F66E5C146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5AAE-097D-483F-A1A3-D36CEEE3E7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" advTm="3000">
        <p:sndAc>
          <p:stSnd>
            <p:snd r:embed="rId2" name="chimes.wav"/>
          </p:stSnd>
        </p:sndAc>
      </p:transition>
    </mc:Choice>
    <mc:Fallback>
      <p:transition advTm="3000">
        <p:sndAc>
          <p:stSnd>
            <p:snd r:embed="rId2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0F17-6764-4260-B84D-5F66E5C146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5AAE-097D-483F-A1A3-D36CEEE3E7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" advTm="3000">
        <p:sndAc>
          <p:stSnd>
            <p:snd r:embed="rId2" name="chimes.wav"/>
          </p:stSnd>
        </p:sndAc>
      </p:transition>
    </mc:Choice>
    <mc:Fallback>
      <p:transition advTm="3000">
        <p:sndAc>
          <p:stSnd>
            <p:snd r:embed="rId2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0F17-6764-4260-B84D-5F66E5C146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5AAE-097D-483F-A1A3-D36CEEE3E7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" advTm="3000">
        <p:sndAc>
          <p:stSnd>
            <p:snd r:embed="rId2" name="chimes.wav"/>
          </p:stSnd>
        </p:sndAc>
      </p:transition>
    </mc:Choice>
    <mc:Fallback>
      <p:transition advTm="3000">
        <p:sndAc>
          <p:stSnd>
            <p:snd r:embed="rId2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0F17-6764-4260-B84D-5F66E5C146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5AAE-097D-483F-A1A3-D36CEEE3E7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" advTm="3000">
        <p:sndAc>
          <p:stSnd>
            <p:snd r:embed="rId2" name="chimes.wav"/>
          </p:stSnd>
        </p:sndAc>
      </p:transition>
    </mc:Choice>
    <mc:Fallback>
      <p:transition advTm="3000">
        <p:sndAc>
          <p:stSnd>
            <p:snd r:embed="rId2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0F17-6764-4260-B84D-5F66E5C146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E5AAE-097D-483F-A1A3-D36CEEE3E7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8" advTm="3000">
        <p:sndAc>
          <p:stSnd>
            <p:snd r:embed="rId2" name="chimes.wav"/>
          </p:stSnd>
        </p:sndAc>
      </p:transition>
    </mc:Choice>
    <mc:Fallback>
      <p:transition advTm="3000">
        <p:sndAc>
          <p:stSnd>
            <p:snd r:embed="rId2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80F17-6764-4260-B84D-5F66E5C146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E5AAE-097D-483F-A1A3-D36CEEE3E72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8" advTm="3000">
        <p:sndAc>
          <p:stSnd>
            <p:snd r:embed="rId12" name="chimes.wav"/>
          </p:stSnd>
        </p:sndAc>
      </p:transition>
    </mc:Choice>
    <mc:Fallback>
      <p:transition advTm="3000">
        <p:sndAc>
          <p:stSnd>
            <p:snd r:embed="rId12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tags" Target="../tags/tag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tags" Target="../tags/tag4.xml"/><Relationship Id="rId7" Type="http://schemas.openxmlformats.org/officeDocument/2006/relationships/image" Target="../media/image7.jpeg"/><Relationship Id="rId6" Type="http://schemas.openxmlformats.org/officeDocument/2006/relationships/tags" Target="../tags/tag3.xml"/><Relationship Id="rId5" Type="http://schemas.openxmlformats.org/officeDocument/2006/relationships/image" Target="../media/image6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9.jpeg"/><Relationship Id="rId10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tags" Target="../tags/tag7.xml"/><Relationship Id="rId7" Type="http://schemas.openxmlformats.org/officeDocument/2006/relationships/image" Target="../media/image11.jpeg"/><Relationship Id="rId6" Type="http://schemas.openxmlformats.org/officeDocument/2006/relationships/tags" Target="../tags/tag6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" b="15816"/>
          <a:stretch>
            <a:fillRect/>
          </a:stretch>
        </p:blipFill>
        <p:spPr>
          <a:xfrm>
            <a:off x="9698332" y="3842307"/>
            <a:ext cx="2378597" cy="2810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9389" y="4064698"/>
            <a:ext cx="2658304" cy="2560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84156" y="109116"/>
            <a:ext cx="992730" cy="191260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187609" y="4520240"/>
            <a:ext cx="156298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defRPr/>
            </a:pPr>
            <a:r>
              <a:rPr lang="zh-CN" altLang="en-US" sz="2800" b="1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刘  旭</a:t>
            </a:r>
            <a:endParaRPr lang="zh-CN" altLang="en-US" sz="2800" b="1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85288" y="2763327"/>
            <a:ext cx="10621926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6000" b="1" kern="10" dirty="0" smtClean="0">
                <a:ln w="9525">
                  <a:solidFill>
                    <a:srgbClr val="CC99FF"/>
                  </a:solidFill>
                  <a:rou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6000" b="1" i="1" dirty="0">
                <a:solidFill>
                  <a:srgbClr val="FF3399"/>
                </a:solidFill>
                <a:ea typeface="华文新魏" pitchFamily="2" charset="-122"/>
              </a:rPr>
              <a:t>聚焦半日活动 提升保教质量</a:t>
            </a:r>
            <a:endParaRPr lang="zh-CN" altLang="en-US" sz="6000" b="1" i="1" dirty="0">
              <a:solidFill>
                <a:srgbClr val="FF3399"/>
              </a:solidFill>
              <a:ea typeface="华文新魏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7629" y="1318437"/>
            <a:ext cx="781493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  <a:defRPr/>
            </a:pPr>
            <a:r>
              <a:rPr lang="zh-CN" altLang="en-US" sz="2800" b="1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泸县赵雪梅名园长工作室第十五次集中培训活动</a:t>
            </a:r>
            <a:endParaRPr lang="zh-CN" altLang="en-US" sz="2800" b="1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</a:endParaRPr>
          </a:p>
        </p:txBody>
      </p:sp>
      <p:pic>
        <p:nvPicPr>
          <p:cNvPr id="14" name="图片 13" descr="园徽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541721" cy="15184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95465" y="5114290"/>
            <a:ext cx="2414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  <a:defRPr/>
            </a:pPr>
            <a:r>
              <a:rPr lang="zh-CN" altLang="en-US" sz="2800" b="1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2023年3月</a:t>
            </a:r>
            <a:endParaRPr lang="zh-CN" altLang="en-US" sz="2800" b="1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" b="15816"/>
          <a:stretch>
            <a:fillRect/>
          </a:stretch>
        </p:blipFill>
        <p:spPr>
          <a:xfrm>
            <a:off x="9698332" y="3814367"/>
            <a:ext cx="2378597" cy="2810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9389" y="4064698"/>
            <a:ext cx="2658304" cy="2560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84156" y="109116"/>
            <a:ext cx="992730" cy="1912606"/>
          </a:xfrm>
          <a:prstGeom prst="rect">
            <a:avLst/>
          </a:prstGeom>
        </p:spPr>
      </p:pic>
      <p:pic>
        <p:nvPicPr>
          <p:cNvPr id="14" name="图片 13" descr="园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1721" cy="15184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33015" y="1942465"/>
            <a:ext cx="88347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 b="1">
                <a:ea typeface="宋体" panose="02010600030101010101" pitchFamily="2" charset="-122"/>
              </a:rPr>
              <a:t>1.</a:t>
            </a:r>
            <a:r>
              <a:rPr lang="zh-CN" altLang="en-US" sz="2800" b="1">
                <a:ea typeface="宋体" panose="02010600030101010101" pitchFamily="2" charset="-122"/>
              </a:rPr>
              <a:t>评：评估小组交流</a:t>
            </a:r>
            <a:endParaRPr lang="zh-CN" altLang="en-US" sz="28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2800" b="1">
                <a:ea typeface="宋体" panose="02010600030101010101" pitchFamily="2" charset="-122"/>
              </a:rPr>
              <a:t>2.</a:t>
            </a:r>
            <a:r>
              <a:rPr lang="zh-CN" altLang="en-US" sz="2800" b="1">
                <a:ea typeface="宋体" panose="02010600030101010101" pitchFamily="2" charset="-122"/>
              </a:rPr>
              <a:t>议：</a:t>
            </a:r>
            <a:r>
              <a:rPr lang="zh-CN" altLang="en-US" sz="2800" b="1">
                <a:ea typeface="宋体" panose="02010600030101010101" pitchFamily="2" charset="-122"/>
                <a:sym typeface="+mn-ea"/>
              </a:rPr>
              <a:t>“情景再现—启发提问”</a:t>
            </a:r>
            <a:endParaRPr lang="zh-CN" altLang="en-US" sz="28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2800" b="1">
                <a:ea typeface="宋体" panose="02010600030101010101" pitchFamily="2" charset="-122"/>
              </a:rPr>
              <a:t>3.</a:t>
            </a:r>
            <a:r>
              <a:rPr lang="zh-CN" altLang="en-US" sz="2800" b="1">
                <a:ea typeface="宋体" panose="02010600030101010101" pitchFamily="2" charset="-122"/>
              </a:rPr>
              <a:t>思：</a:t>
            </a:r>
            <a:r>
              <a:rPr lang="en-US" altLang="zh-CN" sz="2800" b="1">
                <a:ea typeface="宋体" panose="02010600030101010101" pitchFamily="2" charset="-122"/>
              </a:rPr>
              <a:t>“</a:t>
            </a:r>
            <a:r>
              <a:rPr lang="zh-CN" altLang="en-US" sz="2800" b="1">
                <a:ea typeface="宋体" panose="02010600030101010101" pitchFamily="2" charset="-122"/>
              </a:rPr>
              <a:t>一问一答</a:t>
            </a:r>
            <a:r>
              <a:rPr lang="en-US" altLang="zh-CN" sz="2800" b="1">
                <a:ea typeface="宋体" panose="02010600030101010101" pitchFamily="2" charset="-122"/>
              </a:rPr>
              <a:t>”</a:t>
            </a:r>
            <a:r>
              <a:rPr lang="zh-CN" altLang="en-US" sz="2800" b="1">
                <a:ea typeface="宋体" panose="02010600030101010101" pitchFamily="2" charset="-122"/>
              </a:rPr>
              <a:t>梳理总结，启发式让教师提出措施</a:t>
            </a:r>
            <a:endParaRPr lang="zh-CN" altLang="en-US" sz="28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2800" b="1">
                <a:ea typeface="宋体" panose="02010600030101010101" pitchFamily="2" charset="-122"/>
              </a:rPr>
              <a:t>4.</a:t>
            </a:r>
            <a:r>
              <a:rPr lang="zh-CN" altLang="en-US" sz="2800" b="1">
                <a:ea typeface="宋体" panose="02010600030101010101" pitchFamily="2" charset="-122"/>
              </a:rPr>
              <a:t>行：抓住问题所在，积极思考调整方向和策略</a:t>
            </a:r>
            <a:endParaRPr lang="zh-CN" altLang="en-US" sz="2800" b="1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21635" y="90678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  <a:defRPr/>
            </a:pPr>
            <a:r>
              <a:rPr lang="zh-CN" altLang="en-US" sz="3600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  <a:sym typeface="+mn-ea"/>
              </a:rPr>
              <a:t>四、交流反馈，研思并行</a:t>
            </a:r>
            <a:endParaRPr lang="zh-CN" altLang="en-US" sz="3600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" b="15816"/>
          <a:stretch>
            <a:fillRect/>
          </a:stretch>
        </p:blipFill>
        <p:spPr>
          <a:xfrm>
            <a:off x="9698332" y="3814367"/>
            <a:ext cx="2378597" cy="2810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9389" y="4064698"/>
            <a:ext cx="2658304" cy="2560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84156" y="109116"/>
            <a:ext cx="992730" cy="1912606"/>
          </a:xfrm>
          <a:prstGeom prst="rect">
            <a:avLst/>
          </a:prstGeom>
        </p:spPr>
      </p:pic>
      <p:pic>
        <p:nvPicPr>
          <p:cNvPr id="14" name="图片 13" descr="园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1721" cy="1518463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356478" y="2061328"/>
            <a:ext cx="8905875" cy="1753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l">
              <a:buClrTx/>
              <a:buSzTx/>
              <a:buFontTx/>
              <a:defRPr/>
            </a:pPr>
            <a:r>
              <a:rPr lang="zh-CN" altLang="en-US" sz="3600" b="1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半日蹲班评估活动还在持续开展，</a:t>
            </a:r>
            <a:endParaRPr lang="zh-CN" altLang="en-US" sz="3600" b="1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</a:endParaRPr>
          </a:p>
          <a:p>
            <a:pPr algn="l">
              <a:buClrTx/>
              <a:buSzTx/>
              <a:buFontTx/>
              <a:defRPr/>
            </a:pPr>
            <a:r>
              <a:rPr lang="zh-CN" altLang="en-US" sz="3600" b="1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关注过程质量，关注幼儿在活动中的发展，</a:t>
            </a:r>
            <a:endParaRPr lang="zh-CN" altLang="en-US" sz="3600" b="1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</a:endParaRPr>
          </a:p>
          <a:p>
            <a:pPr algn="l">
              <a:buClrTx/>
              <a:buSzTx/>
              <a:buFontTx/>
              <a:defRPr/>
            </a:pPr>
            <a:r>
              <a:rPr lang="zh-CN" altLang="en-US" sz="3600" b="1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我们一直在路上。</a:t>
            </a:r>
            <a:endParaRPr lang="zh-CN" altLang="en-US" sz="3600" b="1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" b="15816"/>
          <a:stretch>
            <a:fillRect/>
          </a:stretch>
        </p:blipFill>
        <p:spPr>
          <a:xfrm>
            <a:off x="9698332" y="3814367"/>
            <a:ext cx="2378597" cy="2810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9389" y="4064698"/>
            <a:ext cx="2658304" cy="2560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84156" y="109116"/>
            <a:ext cx="992730" cy="1912606"/>
          </a:xfrm>
          <a:prstGeom prst="rect">
            <a:avLst/>
          </a:prstGeom>
        </p:spPr>
      </p:pic>
      <p:pic>
        <p:nvPicPr>
          <p:cNvPr id="14" name="图片 13" descr="园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1721" cy="1518463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61178" y="2707758"/>
            <a:ext cx="8428037" cy="11890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zh-CN" altLang="en-US" sz="7200" b="1" i="1" dirty="0">
                <a:solidFill>
                  <a:srgbClr val="FF3399"/>
                </a:solidFill>
                <a:ea typeface="华文新魏" pitchFamily="2" charset="-122"/>
              </a:rPr>
              <a:t>谢谢您的参与聆听！</a:t>
            </a:r>
            <a:endParaRPr lang="zh-CN" altLang="en-US" sz="7200" b="1" i="1" dirty="0">
              <a:solidFill>
                <a:srgbClr val="FF3399"/>
              </a:solidFill>
              <a:ea typeface="华文新魏" pitchFamily="2" charset="-122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" b="15816"/>
          <a:stretch>
            <a:fillRect/>
          </a:stretch>
        </p:blipFill>
        <p:spPr>
          <a:xfrm>
            <a:off x="9698332" y="3814367"/>
            <a:ext cx="2378597" cy="2810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9389" y="4064698"/>
            <a:ext cx="2658304" cy="2560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84156" y="109116"/>
            <a:ext cx="992730" cy="1912606"/>
          </a:xfrm>
          <a:prstGeom prst="rect">
            <a:avLst/>
          </a:prstGeom>
        </p:spPr>
      </p:pic>
      <p:pic>
        <p:nvPicPr>
          <p:cNvPr id="14" name="图片 13" descr="园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1721" cy="151846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786270" y="1245412"/>
            <a:ext cx="2450138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600" b="1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文件精神</a:t>
            </a:r>
            <a:endParaRPr lang="zh-CN" altLang="en-US" sz="3600" b="1" dirty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786255" y="2045970"/>
            <a:ext cx="876490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</a:rPr>
              <a:t>《国务院关于当前学前教育发展的若干意见》指出：学前教育是终身学习的开端，要积极发展学前教育，坚持科学保教，促进幼儿身心健康发展</a:t>
            </a:r>
            <a:r>
              <a:rPr lang="zh-CN" b="0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b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8340" y="3400425"/>
            <a:ext cx="827532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>
                <a:latin typeface="黑体" panose="02010609060101010101" charset="-122"/>
                <a:ea typeface="黑体" panose="02010609060101010101" charset="-122"/>
              </a:rPr>
              <a:t>2.2022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</a:rPr>
              <a:t>教育部《幼儿园保育教育质量评估指标》的颁布，我们发现《评估指南》为幼儿园的高质量发展提供了科学的实施指南和明确的行动依据，关注过程质量是幼儿园保教质量提升的关键。</a:t>
            </a:r>
            <a:endParaRPr lang="zh-CN" sz="24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" b="15816"/>
          <a:stretch>
            <a:fillRect/>
          </a:stretch>
        </p:blipFill>
        <p:spPr>
          <a:xfrm>
            <a:off x="9698332" y="3814367"/>
            <a:ext cx="2378597" cy="2810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9389" y="4064698"/>
            <a:ext cx="2658304" cy="2560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84156" y="109116"/>
            <a:ext cx="992730" cy="1912606"/>
          </a:xfrm>
          <a:prstGeom prst="rect">
            <a:avLst/>
          </a:prstGeom>
        </p:spPr>
      </p:pic>
      <p:pic>
        <p:nvPicPr>
          <p:cNvPr id="14" name="图片 13" descr="园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1721" cy="151846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444365" y="821690"/>
            <a:ext cx="330327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800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目</a:t>
            </a:r>
            <a:r>
              <a:rPr lang="en-US" altLang="zh-CN" sz="4800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         </a:t>
            </a:r>
            <a:r>
              <a:rPr lang="zh-CN" altLang="en-US" sz="4800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录</a:t>
            </a:r>
            <a:endParaRPr lang="zh-CN" altLang="en-US" sz="4800" dirty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007995" y="1885315"/>
            <a:ext cx="687006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06400"/>
            <a:r>
              <a:rPr lang="zh-CN" sz="3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一、园内聚焦，深入调研</a:t>
            </a:r>
            <a:endParaRPr lang="zh-CN" sz="3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06400"/>
            <a:endParaRPr lang="zh-CN" altLang="en-US" sz="3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06400"/>
            <a:r>
              <a:rPr lang="zh-CN" altLang="en-US" sz="3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二、积极部署，精心筹划</a:t>
            </a:r>
            <a:endParaRPr lang="zh-CN" altLang="en-US" sz="3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06400"/>
            <a:endParaRPr lang="zh-CN" altLang="en-US" sz="3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06400"/>
            <a:r>
              <a:rPr lang="zh-CN" altLang="en-US" sz="3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三、智慧碰撞，专业引领</a:t>
            </a:r>
            <a:endParaRPr lang="zh-CN" altLang="en-US" sz="3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06400"/>
            <a:endParaRPr lang="zh-CN" altLang="en-US" sz="3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406400"/>
            <a:r>
              <a:rPr lang="zh-CN" altLang="en-US" sz="36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四、交流反馈，研思并行</a:t>
            </a:r>
            <a:endParaRPr lang="zh-CN" altLang="en-US" sz="36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" b="15816"/>
          <a:stretch>
            <a:fillRect/>
          </a:stretch>
        </p:blipFill>
        <p:spPr>
          <a:xfrm>
            <a:off x="9698332" y="3814367"/>
            <a:ext cx="2378597" cy="2810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9389" y="4064698"/>
            <a:ext cx="2658304" cy="2560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84156" y="109116"/>
            <a:ext cx="992730" cy="1912606"/>
          </a:xfrm>
          <a:prstGeom prst="rect">
            <a:avLst/>
          </a:prstGeom>
        </p:spPr>
      </p:pic>
      <p:pic>
        <p:nvPicPr>
          <p:cNvPr id="14" name="图片 13" descr="园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1721" cy="151846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59355" y="626110"/>
            <a:ext cx="70199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  <a:defRPr/>
            </a:pPr>
            <a:r>
              <a:rPr lang="zh-CN" altLang="en-US" sz="3600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  <a:sym typeface="+mn-ea"/>
              </a:rPr>
              <a:t>一、园内聚焦，深入调研</a:t>
            </a:r>
            <a:endParaRPr lang="zh-CN" altLang="en-US" sz="3600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308225" y="1606550"/>
            <a:ext cx="8429625" cy="36614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仿宋_GB2312" panose="02010609030101010101" charset="-122"/>
                <a:ea typeface="宋体" panose="02010600030101010101" pitchFamily="2" charset="-122"/>
              </a:rPr>
              <a:t>1.</a:t>
            </a:r>
            <a:r>
              <a:rPr lang="zh-CN" sz="2800" b="1">
                <a:ea typeface="宋体" panose="02010600030101010101" pitchFamily="2" charset="-122"/>
              </a:rPr>
              <a:t>教师儿童本位的教育理念理解不深入，践行不充分</a:t>
            </a:r>
            <a:endParaRPr lang="zh-CN" sz="2800" b="1">
              <a:ea typeface="宋体" panose="02010600030101010101" pitchFamily="2" charset="-122"/>
            </a:endParaRPr>
          </a:p>
          <a:p>
            <a:pPr indent="0"/>
            <a:endParaRPr lang="zh-CN" altLang="en-US" sz="2800" b="1">
              <a:ea typeface="宋体" panose="02010600030101010101" pitchFamily="2" charset="-122"/>
            </a:endParaRPr>
          </a:p>
          <a:p>
            <a:pPr indent="0"/>
            <a:r>
              <a:rPr lang="zh-CN" altLang="en-US" sz="2800" b="1">
                <a:ea typeface="宋体" panose="02010600030101010101" pitchFamily="2" charset="-122"/>
              </a:rPr>
              <a:t>2.生活活动中幼儿自我管理、自我服务的意识不高</a:t>
            </a:r>
            <a:endParaRPr lang="zh-CN" altLang="en-US" sz="2800" b="1">
              <a:ea typeface="宋体" panose="02010600030101010101" pitchFamily="2" charset="-122"/>
            </a:endParaRPr>
          </a:p>
          <a:p>
            <a:pPr indent="0"/>
            <a:endParaRPr lang="zh-CN" altLang="en-US" sz="2800" b="1">
              <a:ea typeface="宋体" panose="02010600030101010101" pitchFamily="2" charset="-122"/>
            </a:endParaRPr>
          </a:p>
          <a:p>
            <a:pPr indent="0"/>
            <a:r>
              <a:rPr lang="zh-CN" altLang="en-US" sz="2800" b="1">
                <a:ea typeface="宋体" panose="02010600030101010101" pitchFamily="2" charset="-122"/>
              </a:rPr>
              <a:t>3.保教配合不到位</a:t>
            </a:r>
            <a:endParaRPr lang="zh-CN" altLang="en-US" sz="2800" b="1">
              <a:ea typeface="宋体" panose="02010600030101010101" pitchFamily="2" charset="-122"/>
            </a:endParaRPr>
          </a:p>
          <a:p>
            <a:pPr indent="0"/>
            <a:endParaRPr lang="zh-CN" altLang="en-US" sz="2800" b="1">
              <a:ea typeface="宋体" panose="02010600030101010101" pitchFamily="2" charset="-122"/>
            </a:endParaRPr>
          </a:p>
          <a:p>
            <a:pPr indent="0"/>
            <a:r>
              <a:rPr lang="zh-CN" altLang="en-US" sz="2800" b="1">
                <a:ea typeface="宋体" panose="02010600030101010101" pitchFamily="2" charset="-122"/>
              </a:rPr>
              <a:t>4.教师对突发情况处理的能力欠缺</a:t>
            </a:r>
            <a:endParaRPr lang="zh-CN" altLang="en-US" sz="28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  <a:defRPr/>
            </a:pPr>
            <a:r>
              <a:rPr lang="en-US" altLang="zh-CN" sz="3600" b="1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                  </a:t>
            </a:r>
            <a:r>
              <a:rPr lang="zh-CN" altLang="en-US" sz="3600" b="1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怎么改？如何改？</a:t>
            </a:r>
            <a:endParaRPr lang="zh-CN" altLang="en-US" sz="3600" b="1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" b="15816"/>
          <a:stretch>
            <a:fillRect/>
          </a:stretch>
        </p:blipFill>
        <p:spPr>
          <a:xfrm>
            <a:off x="9698332" y="3814367"/>
            <a:ext cx="2378597" cy="2810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9389" y="4064698"/>
            <a:ext cx="2658304" cy="2560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84156" y="109116"/>
            <a:ext cx="992730" cy="1912606"/>
          </a:xfrm>
          <a:prstGeom prst="rect">
            <a:avLst/>
          </a:prstGeom>
        </p:spPr>
      </p:pic>
      <p:pic>
        <p:nvPicPr>
          <p:cNvPr id="14" name="图片 13" descr="园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1721" cy="151846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12085" y="87312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  <a:defRPr/>
            </a:pPr>
            <a:r>
              <a:rPr lang="zh-CN" altLang="en-US" sz="3600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  <a:sym typeface="+mn-ea"/>
              </a:rPr>
              <a:t>二、积极部署，精心筹划</a:t>
            </a:r>
            <a:endParaRPr lang="zh-CN" altLang="en-US" sz="3600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712085" y="2021840"/>
            <a:ext cx="7548880" cy="36614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ea typeface="宋体" panose="02010600030101010101" pitchFamily="2" charset="-122"/>
              </a:rPr>
              <a:t>1.分组：我们将行政、中层、教研组长、班主任分成大、中、小三组，组成了半日活动质量评估小组</a:t>
            </a:r>
            <a:endParaRPr lang="zh-CN" sz="2800" b="1">
              <a:ea typeface="宋体" panose="02010600030101010101" pitchFamily="2" charset="-122"/>
            </a:endParaRPr>
          </a:p>
          <a:p>
            <a:pPr indent="0"/>
            <a:endParaRPr lang="en-US" altLang="zh-CN" sz="2800" b="1">
              <a:ea typeface="宋体" panose="02010600030101010101" pitchFamily="2" charset="-122"/>
            </a:endParaRPr>
          </a:p>
          <a:p>
            <a:pPr indent="0"/>
            <a:r>
              <a:rPr lang="en-US" altLang="zh-CN" sz="2800" b="1">
                <a:ea typeface="宋体" panose="02010600030101010101" pitchFamily="2" charset="-122"/>
              </a:rPr>
              <a:t>2.</a:t>
            </a:r>
            <a:r>
              <a:rPr lang="zh-CN" altLang="en-US" sz="2800" b="1">
                <a:ea typeface="宋体" panose="02010600030101010101" pitchFamily="2" charset="-122"/>
              </a:rPr>
              <a:t>时间：为期一个月</a:t>
            </a:r>
            <a:endParaRPr lang="zh-CN" altLang="en-US" sz="2800" b="1">
              <a:ea typeface="宋体" panose="02010600030101010101" pitchFamily="2" charset="-122"/>
            </a:endParaRPr>
          </a:p>
          <a:p>
            <a:pPr indent="0"/>
            <a:endParaRPr lang="en-US" altLang="zh-CN" sz="2800" b="1">
              <a:ea typeface="宋体" panose="02010600030101010101" pitchFamily="2" charset="-122"/>
            </a:endParaRPr>
          </a:p>
          <a:p>
            <a:pPr indent="0"/>
            <a:r>
              <a:rPr lang="en-US" altLang="zh-CN" sz="2800" b="1">
                <a:ea typeface="宋体" panose="02010600030101010101" pitchFamily="2" charset="-122"/>
              </a:rPr>
              <a:t>3.</a:t>
            </a:r>
            <a:r>
              <a:rPr lang="zh-CN" altLang="en-US" sz="2800" b="1">
                <a:ea typeface="宋体" panose="02010600030101010101" pitchFamily="2" charset="-122"/>
              </a:rPr>
              <a:t>方式：推门听课、半日蹲班</a:t>
            </a:r>
            <a:endParaRPr lang="zh-CN" altLang="en-US" sz="28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  <a:defRPr/>
            </a:pPr>
            <a:r>
              <a:rPr lang="en-US" altLang="zh-CN" sz="3600" b="1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                   </a:t>
            </a:r>
            <a:r>
              <a:rPr lang="zh-CN" altLang="en-US" sz="3600" b="1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怎么做？</a:t>
            </a:r>
            <a:endParaRPr lang="zh-CN" altLang="en-US" sz="3600" b="1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" b="15816"/>
          <a:stretch>
            <a:fillRect/>
          </a:stretch>
        </p:blipFill>
        <p:spPr>
          <a:xfrm>
            <a:off x="9698332" y="3814367"/>
            <a:ext cx="2378597" cy="2810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9389" y="4064698"/>
            <a:ext cx="2658304" cy="2560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84156" y="109116"/>
            <a:ext cx="992730" cy="1912606"/>
          </a:xfrm>
          <a:prstGeom prst="rect">
            <a:avLst/>
          </a:prstGeom>
        </p:spPr>
      </p:pic>
      <p:pic>
        <p:nvPicPr>
          <p:cNvPr id="14" name="图片 13" descr="园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1721" cy="15184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7995" y="1928495"/>
            <a:ext cx="770064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ea typeface="宋体" panose="02010600030101010101" pitchFamily="2" charset="-122"/>
              </a:rPr>
              <a:t>（一）教师专业化成长是保教质量提升的基础</a:t>
            </a:r>
            <a:endParaRPr lang="zh-CN" altLang="en-US" sz="28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800" b="1">
                <a:ea typeface="宋体" panose="02010600030101010101" pitchFamily="2" charset="-122"/>
              </a:rPr>
              <a:t>1.“变”思维方式。</a:t>
            </a:r>
            <a:endParaRPr lang="zh-CN" altLang="en-US" sz="28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800" b="1">
                <a:ea typeface="宋体" panose="02010600030101010101" pitchFamily="2" charset="-122"/>
              </a:rPr>
              <a:t>2.“写”观察记录。</a:t>
            </a:r>
            <a:endParaRPr lang="zh-CN" altLang="en-US" sz="28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800" b="1">
                <a:ea typeface="宋体" panose="02010600030101010101" pitchFamily="2" charset="-122"/>
              </a:rPr>
              <a:t>3.“讲”教育故事。</a:t>
            </a:r>
            <a:endParaRPr lang="zh-CN" altLang="en-US" sz="28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800" b="1">
                <a:ea typeface="宋体" panose="02010600030101010101" pitchFamily="2" charset="-122"/>
              </a:rPr>
              <a:t>4.“做”幼儿评价。</a:t>
            </a:r>
            <a:endParaRPr lang="zh-CN" altLang="en-US" sz="2800" b="1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21635" y="90678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  <a:defRPr/>
            </a:pPr>
            <a:r>
              <a:rPr lang="zh-CN" altLang="en-US" sz="3600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  <a:sym typeface="+mn-ea"/>
              </a:rPr>
              <a:t>三、智慧碰撞，专业引领</a:t>
            </a:r>
            <a:endParaRPr lang="zh-CN" altLang="en-US" sz="3600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6391275" y="2505075"/>
            <a:ext cx="3307080" cy="411988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" b="15816"/>
          <a:stretch>
            <a:fillRect/>
          </a:stretch>
        </p:blipFill>
        <p:spPr>
          <a:xfrm>
            <a:off x="9698332" y="3814367"/>
            <a:ext cx="2378597" cy="2810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9389" y="4064698"/>
            <a:ext cx="2658304" cy="2560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84156" y="109116"/>
            <a:ext cx="992730" cy="1912606"/>
          </a:xfrm>
          <a:prstGeom prst="rect">
            <a:avLst/>
          </a:prstGeom>
        </p:spPr>
      </p:pic>
      <p:pic>
        <p:nvPicPr>
          <p:cNvPr id="14" name="图片 13" descr="园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1721" cy="15184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21635" y="1928495"/>
            <a:ext cx="77006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ea typeface="宋体" panose="02010600030101010101" pitchFamily="2" charset="-122"/>
              </a:rPr>
              <a:t>（二）科学、合理规划班级空间布局是保教质量达标的保障</a:t>
            </a:r>
            <a:endParaRPr lang="zh-CN" altLang="en-US" sz="28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800" b="1">
                <a:ea typeface="宋体" panose="02010600030101010101" pitchFamily="2" charset="-122"/>
              </a:rPr>
              <a:t>1.区域设置</a:t>
            </a:r>
            <a:endParaRPr lang="zh-CN" altLang="en-US" sz="2800" b="1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21635" y="90678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  <a:defRPr/>
            </a:pPr>
            <a:r>
              <a:rPr lang="zh-CN" altLang="en-US" sz="3600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  <a:sym typeface="+mn-ea"/>
              </a:rPr>
              <a:t>三、智慧碰撞，专业引领</a:t>
            </a:r>
            <a:endParaRPr lang="zh-CN" altLang="en-US" sz="3600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144145" y="3470275"/>
            <a:ext cx="3068955" cy="3223260"/>
          </a:xfrm>
          <a:prstGeom prst="round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对角圆角矩形 3"/>
          <p:cNvSpPr/>
          <p:nvPr>
            <p:custDataLst>
              <p:tags r:id="rId6"/>
            </p:custDataLst>
          </p:nvPr>
        </p:nvSpPr>
        <p:spPr>
          <a:xfrm>
            <a:off x="3284220" y="3401695"/>
            <a:ext cx="3068955" cy="3223260"/>
          </a:xfrm>
          <a:prstGeom prst="round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对角圆角矩形 5"/>
          <p:cNvSpPr/>
          <p:nvPr>
            <p:custDataLst>
              <p:tags r:id="rId8"/>
            </p:custDataLst>
          </p:nvPr>
        </p:nvSpPr>
        <p:spPr>
          <a:xfrm>
            <a:off x="6424295" y="3312160"/>
            <a:ext cx="3068955" cy="3223260"/>
          </a:xfrm>
          <a:prstGeom prst="round2Diag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对角圆角矩形 8"/>
          <p:cNvSpPr/>
          <p:nvPr>
            <p:custDataLst>
              <p:tags r:id="rId10"/>
            </p:custDataLst>
          </p:nvPr>
        </p:nvSpPr>
        <p:spPr>
          <a:xfrm>
            <a:off x="9123045" y="2428875"/>
            <a:ext cx="3068955" cy="3223260"/>
          </a:xfrm>
          <a:prstGeom prst="round2DiagRect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" b="15816"/>
          <a:stretch>
            <a:fillRect/>
          </a:stretch>
        </p:blipFill>
        <p:spPr>
          <a:xfrm>
            <a:off x="9698332" y="3814367"/>
            <a:ext cx="2378597" cy="2810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9389" y="4064698"/>
            <a:ext cx="2658304" cy="2560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84156" y="109116"/>
            <a:ext cx="992730" cy="1912606"/>
          </a:xfrm>
          <a:prstGeom prst="rect">
            <a:avLst/>
          </a:prstGeom>
        </p:spPr>
      </p:pic>
      <p:pic>
        <p:nvPicPr>
          <p:cNvPr id="14" name="图片 13" descr="园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1721" cy="15184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21635" y="1928495"/>
            <a:ext cx="77006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ea typeface="宋体" panose="02010600030101010101" pitchFamily="2" charset="-122"/>
              </a:rPr>
              <a:t>（二）科学、合理规划班级空间布局是保教质量达标的保障</a:t>
            </a:r>
            <a:endParaRPr lang="zh-CN" altLang="en-US" sz="28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800" b="1">
                <a:ea typeface="宋体" panose="02010600030101010101" pitchFamily="2" charset="-122"/>
              </a:rPr>
              <a:t>2.座位安排</a:t>
            </a:r>
            <a:endParaRPr lang="zh-CN" altLang="en-US" sz="2800" b="1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21635" y="90678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  <a:defRPr/>
            </a:pPr>
            <a:r>
              <a:rPr lang="zh-CN" altLang="en-US" sz="3600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  <a:sym typeface="+mn-ea"/>
              </a:rPr>
              <a:t>三、智慧碰撞，专业引领</a:t>
            </a:r>
            <a:endParaRPr lang="zh-CN" altLang="en-US" sz="3600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  <a:sym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10185" y="3312160"/>
            <a:ext cx="3461385" cy="341884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6"/>
            </p:custDataLst>
          </p:nvPr>
        </p:nvSpPr>
        <p:spPr>
          <a:xfrm>
            <a:off x="3896995" y="3074670"/>
            <a:ext cx="3702685" cy="365633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8"/>
            </p:custDataLst>
          </p:nvPr>
        </p:nvSpPr>
        <p:spPr>
          <a:xfrm>
            <a:off x="7825740" y="3206115"/>
            <a:ext cx="3461385" cy="341884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" b="15816"/>
          <a:stretch>
            <a:fillRect/>
          </a:stretch>
        </p:blipFill>
        <p:spPr>
          <a:xfrm>
            <a:off x="9698332" y="3814367"/>
            <a:ext cx="2378597" cy="2810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9389" y="4064698"/>
            <a:ext cx="2658304" cy="2560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84156" y="109116"/>
            <a:ext cx="992730" cy="1912606"/>
          </a:xfrm>
          <a:prstGeom prst="rect">
            <a:avLst/>
          </a:prstGeom>
        </p:spPr>
      </p:pic>
      <p:pic>
        <p:nvPicPr>
          <p:cNvPr id="14" name="图片 13" descr="园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41721" cy="15184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25750" y="1942465"/>
            <a:ext cx="8162925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ea typeface="宋体" panose="02010600030101010101" pitchFamily="2" charset="-122"/>
              </a:rPr>
              <a:t>（三）保教融合是幼儿园保教活动实施的关键</a:t>
            </a:r>
            <a:endParaRPr lang="zh-CN" altLang="en-US" sz="28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2800" b="1">
                <a:ea typeface="宋体" panose="02010600030101010101" pitchFamily="2" charset="-122"/>
              </a:rPr>
              <a:t>1.</a:t>
            </a:r>
            <a:r>
              <a:rPr lang="zh-CN" altLang="en-US" sz="2800" b="1">
                <a:ea typeface="宋体" panose="02010600030101010101" pitchFamily="2" charset="-122"/>
              </a:rPr>
              <a:t>保为基础，保教结合，目标合一</a:t>
            </a:r>
            <a:endParaRPr lang="zh-CN" altLang="en-US" sz="28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800" b="1">
                <a:ea typeface="宋体" panose="02010600030101010101" pitchFamily="2" charset="-122"/>
              </a:rPr>
              <a:t>2.保中有教，教中有保，观念合一</a:t>
            </a:r>
            <a:endParaRPr lang="zh-CN" altLang="en-US" sz="2800" b="1">
              <a:ea typeface="宋体" panose="02010600030101010101" pitchFamily="2" charset="-122"/>
            </a:endParaRPr>
          </a:p>
          <a:p>
            <a:pPr algn="l">
              <a:buClrTx/>
              <a:buSzTx/>
              <a:buFontTx/>
              <a:defRPr/>
            </a:pPr>
            <a:endParaRPr lang="zh-CN" altLang="en-US" sz="3600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</a:endParaRPr>
          </a:p>
          <a:p>
            <a:pPr algn="l">
              <a:buClrTx/>
              <a:buSzTx/>
              <a:buFontTx/>
              <a:defRPr/>
            </a:pPr>
            <a:r>
              <a:rPr lang="zh-CN" altLang="en-US" sz="3600" b="1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</a:rPr>
              <a:t>“保中有教”“教中有保”，彼此之间密切协作，保持沟通，促使幼儿园“保教合一”工作开展得更加有序。</a:t>
            </a:r>
            <a:endParaRPr lang="zh-CN" altLang="en-US" sz="3600" b="1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</a:endParaRPr>
          </a:p>
          <a:p>
            <a:pPr algn="l">
              <a:buClrTx/>
              <a:buSzTx/>
              <a:buFontTx/>
            </a:pPr>
            <a:endParaRPr lang="zh-CN" altLang="en-US" sz="2800" b="1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21635" y="90678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  <a:defRPr/>
            </a:pPr>
            <a:r>
              <a:rPr lang="zh-CN" altLang="en-US" sz="3600" dirty="0" smtClean="0">
                <a:solidFill>
                  <a:srgbClr val="1B87E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黑体" panose="02010609060101010101" charset="-122"/>
                <a:sym typeface="+mn-ea"/>
              </a:rPr>
              <a:t>三、智慧碰撞，专业引领</a:t>
            </a:r>
            <a:endParaRPr lang="zh-CN" altLang="en-US" sz="3600" dirty="0" smtClean="0">
              <a:solidFill>
                <a:srgbClr val="1B87E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4426.464566929134,&quot;width&quot;:3745.8220472440944}"/>
</p:tagLst>
</file>

<file path=ppt/tags/tag2.xml><?xml version="1.0" encoding="utf-8"?>
<p:tagLst xmlns:p="http://schemas.openxmlformats.org/presentationml/2006/main">
  <p:tag name="KSO_WM_UNIT_PLACING_PICTURE_USER_VIEWPORT" val="{&quot;height&quot;:6488,&quot;width&quot;:5208}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COMMONDATA" val="eyJoZGlkIjoiYTY5ZGZiOTIyZDllNGE2MDIyYmExZWNhYjllYWFhZWQifQ=="/>
  <p:tag name="KSO_WPP_MARK_KEY" val="05486839-4841-4c9d-8e07-7cefb653205f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873</Words>
  <Application>WPS 演示</Application>
  <PresentationFormat>自定义</PresentationFormat>
  <Paragraphs>84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宋体</vt:lpstr>
      <vt:lpstr>Wingdings</vt:lpstr>
      <vt:lpstr>Calibri</vt:lpstr>
      <vt:lpstr>黑体</vt:lpstr>
      <vt:lpstr>华文新魏</vt:lpstr>
      <vt:lpstr>仿宋_GB2312</vt:lpstr>
      <vt:lpstr>等线</vt:lpstr>
      <vt:lpstr>微软雅黑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zhaoshuxia</dc:creator>
  <cp:lastModifiedBy>遇见</cp:lastModifiedBy>
  <cp:revision>65</cp:revision>
  <dcterms:created xsi:type="dcterms:W3CDTF">2021-12-08T07:58:00Z</dcterms:created>
  <dcterms:modified xsi:type="dcterms:W3CDTF">2023-03-23T08:18:51Z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1AAE8BD9F22A4BED869B9AA6FF9A5D63</vt:lpwstr>
  </property>
  <property fmtid="{D5CDD505-2E9C-101B-9397-08002B2CF9AE}" pid="3" name="KSOProductBuildVer">
    <vt:lpwstr>2052-11.1.0.14018</vt:lpwstr>
  </property>
</Properties>
</file>