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84" r:id="rId21"/>
    <p:sldId id="275" r:id="rId22"/>
    <p:sldId id="276" r:id="rId23"/>
    <p:sldId id="277" r:id="rId24"/>
    <p:sldId id="278" r:id="rId25"/>
    <p:sldId id="280" r:id="rId26"/>
    <p:sldId id="281" r:id="rId27"/>
    <p:sldId id="283" r:id="rId28"/>
  </p:sldIdLst>
  <p:sldSz cx="12192000" cy="6858000"/>
  <p:notesSz cx="6858000" cy="9144000"/>
  <p:custDataLst>
    <p:tags r:id="rId32"/>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等线" panose="02010600030101010101"/>
        <a:cs typeface="等线" panose="02010600030101010101"/>
      </a:defRPr>
    </a:lvl1pPr>
    <a:lvl2pPr marL="457200" algn="l" rtl="0" fontAlgn="base">
      <a:spcBef>
        <a:spcPct val="0"/>
      </a:spcBef>
      <a:spcAft>
        <a:spcPct val="0"/>
      </a:spcAft>
      <a:defRPr kern="1200">
        <a:solidFill>
          <a:schemeClr val="tx1"/>
        </a:solidFill>
        <a:latin typeface="Arial" panose="020B0604020202020204" pitchFamily="34" charset="0"/>
        <a:ea typeface="等线" panose="02010600030101010101"/>
        <a:cs typeface="等线" panose="02010600030101010101"/>
      </a:defRPr>
    </a:lvl2pPr>
    <a:lvl3pPr marL="914400" algn="l" rtl="0" fontAlgn="base">
      <a:spcBef>
        <a:spcPct val="0"/>
      </a:spcBef>
      <a:spcAft>
        <a:spcPct val="0"/>
      </a:spcAft>
      <a:defRPr kern="1200">
        <a:solidFill>
          <a:schemeClr val="tx1"/>
        </a:solidFill>
        <a:latin typeface="Arial" panose="020B0604020202020204" pitchFamily="34" charset="0"/>
        <a:ea typeface="等线" panose="02010600030101010101"/>
        <a:cs typeface="等线" panose="02010600030101010101"/>
      </a:defRPr>
    </a:lvl3pPr>
    <a:lvl4pPr marL="1371600" algn="l" rtl="0" fontAlgn="base">
      <a:spcBef>
        <a:spcPct val="0"/>
      </a:spcBef>
      <a:spcAft>
        <a:spcPct val="0"/>
      </a:spcAft>
      <a:defRPr kern="1200">
        <a:solidFill>
          <a:schemeClr val="tx1"/>
        </a:solidFill>
        <a:latin typeface="Arial" panose="020B0604020202020204" pitchFamily="34" charset="0"/>
        <a:ea typeface="等线" panose="02010600030101010101"/>
        <a:cs typeface="等线" panose="02010600030101010101"/>
      </a:defRPr>
    </a:lvl4pPr>
    <a:lvl5pPr marL="1828800" algn="l" rtl="0" fontAlgn="base">
      <a:spcBef>
        <a:spcPct val="0"/>
      </a:spcBef>
      <a:spcAft>
        <a:spcPct val="0"/>
      </a:spcAft>
      <a:defRPr kern="1200">
        <a:solidFill>
          <a:schemeClr val="tx1"/>
        </a:solidFill>
        <a:latin typeface="Arial" panose="020B0604020202020204" pitchFamily="34" charset="0"/>
        <a:ea typeface="等线" panose="02010600030101010101"/>
        <a:cs typeface="等线" panose="02010600030101010101"/>
      </a:defRPr>
    </a:lvl5pPr>
    <a:lvl6pPr marL="2286000" algn="l" defTabSz="914400" rtl="0" eaLnBrk="1" latinLnBrk="0" hangingPunct="1">
      <a:defRPr kern="1200">
        <a:solidFill>
          <a:schemeClr val="tx1"/>
        </a:solidFill>
        <a:latin typeface="Arial" panose="020B0604020202020204" pitchFamily="34" charset="0"/>
        <a:ea typeface="等线" panose="02010600030101010101"/>
        <a:cs typeface="等线" panose="02010600030101010101"/>
      </a:defRPr>
    </a:lvl6pPr>
    <a:lvl7pPr marL="2743200" algn="l" defTabSz="914400" rtl="0" eaLnBrk="1" latinLnBrk="0" hangingPunct="1">
      <a:defRPr kern="1200">
        <a:solidFill>
          <a:schemeClr val="tx1"/>
        </a:solidFill>
        <a:latin typeface="Arial" panose="020B0604020202020204" pitchFamily="34" charset="0"/>
        <a:ea typeface="等线" panose="02010600030101010101"/>
        <a:cs typeface="等线" panose="02010600030101010101"/>
      </a:defRPr>
    </a:lvl7pPr>
    <a:lvl8pPr marL="3200400" algn="l" defTabSz="914400" rtl="0" eaLnBrk="1" latinLnBrk="0" hangingPunct="1">
      <a:defRPr kern="1200">
        <a:solidFill>
          <a:schemeClr val="tx1"/>
        </a:solidFill>
        <a:latin typeface="Arial" panose="020B0604020202020204" pitchFamily="34" charset="0"/>
        <a:ea typeface="等线" panose="02010600030101010101"/>
        <a:cs typeface="等线" panose="02010600030101010101"/>
      </a:defRPr>
    </a:lvl8pPr>
    <a:lvl9pPr marL="3657600" algn="l" defTabSz="914400" rtl="0" eaLnBrk="1" latinLnBrk="0" hangingPunct="1">
      <a:defRPr kern="1200">
        <a:solidFill>
          <a:schemeClr val="tx1"/>
        </a:solidFill>
        <a:latin typeface="Arial" panose="020B0604020202020204" pitchFamily="34" charset="0"/>
        <a:ea typeface="等线" panose="02010600030101010101"/>
        <a:cs typeface="等线" panose="02010600030101010101"/>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5"/>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48"/>
      </p:cViewPr>
      <p:guideLst>
        <p:guide orient="horz" pos="219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4DBEAB8C-6587-4679-871C-9C7242487CF1}"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0CD95080-64CE-41AF-BFE8-720B2AA16E15}"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等线" panose="02010600030101010101"/>
      </a:defRPr>
    </a:lvl1pPr>
    <a:lvl2pPr marL="457200" algn="l" rtl="0" eaLnBrk="0" fontAlgn="base" hangingPunct="0">
      <a:spcBef>
        <a:spcPct val="30000"/>
      </a:spcBef>
      <a:spcAft>
        <a:spcPct val="0"/>
      </a:spcAft>
      <a:defRPr sz="1200" kern="1200">
        <a:solidFill>
          <a:schemeClr val="tx1"/>
        </a:solidFill>
        <a:latin typeface="+mn-lt"/>
        <a:ea typeface="+mn-ea"/>
        <a:cs typeface="等线" panose="02010600030101010101"/>
      </a:defRPr>
    </a:lvl2pPr>
    <a:lvl3pPr marL="914400" algn="l" rtl="0" eaLnBrk="0" fontAlgn="base" hangingPunct="0">
      <a:spcBef>
        <a:spcPct val="30000"/>
      </a:spcBef>
      <a:spcAft>
        <a:spcPct val="0"/>
      </a:spcAft>
      <a:defRPr sz="1200" kern="1200">
        <a:solidFill>
          <a:schemeClr val="tx1"/>
        </a:solidFill>
        <a:latin typeface="+mn-lt"/>
        <a:ea typeface="+mn-ea"/>
        <a:cs typeface="等线" panose="02010600030101010101"/>
      </a:defRPr>
    </a:lvl3pPr>
    <a:lvl4pPr marL="1371600" algn="l" rtl="0" eaLnBrk="0" fontAlgn="base" hangingPunct="0">
      <a:spcBef>
        <a:spcPct val="30000"/>
      </a:spcBef>
      <a:spcAft>
        <a:spcPct val="0"/>
      </a:spcAft>
      <a:defRPr sz="1200" kern="1200">
        <a:solidFill>
          <a:schemeClr val="tx1"/>
        </a:solidFill>
        <a:latin typeface="+mn-lt"/>
        <a:ea typeface="+mn-ea"/>
        <a:cs typeface="等线" panose="02010600030101010101"/>
      </a:defRPr>
    </a:lvl4pPr>
    <a:lvl5pPr marL="1828800" algn="l" rtl="0" eaLnBrk="0" fontAlgn="base" hangingPunct="0">
      <a:spcBef>
        <a:spcPct val="30000"/>
      </a:spcBef>
      <a:spcAft>
        <a:spcPct val="0"/>
      </a:spcAft>
      <a:defRPr sz="1200" kern="1200">
        <a:solidFill>
          <a:schemeClr val="tx1"/>
        </a:solidFill>
        <a:latin typeface="+mn-lt"/>
        <a:ea typeface="+mn-ea"/>
        <a:cs typeface="等线" panose="02010600030101010101"/>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bwMode="auto">
          <a:noFill/>
          <a:ln>
            <a:solidFill>
              <a:srgbClr val="000000"/>
            </a:solidFill>
            <a:miter lim="800000"/>
          </a:ln>
        </p:spPr>
      </p:sp>
      <p:sp>
        <p:nvSpPr>
          <p:cNvPr id="7170" name="备注占位符 2"/>
          <p:cNvSpPr>
            <a:spLocks noGrp="1"/>
          </p:cNvSpPr>
          <p:nvPr>
            <p:ph type="body" idx="1"/>
          </p:nvPr>
        </p:nvSpPr>
        <p:spPr bwMode="auto">
          <a:noFill/>
        </p:spPr>
        <p:txBody>
          <a:bodyPr wrap="square" numCol="1" anchor="t" anchorCtr="0" compatLnSpc="1"/>
          <a:lstStyle/>
          <a:p>
            <a:pPr eaLnBrk="1" hangingPunct="1">
              <a:spcBef>
                <a:spcPct val="0"/>
              </a:spcBef>
            </a:pPr>
            <a:r>
              <a:rPr lang="zh-CN" altLang="en-US"/>
              <a:t>小芥末素材 </a:t>
            </a:r>
            <a:r>
              <a:rPr lang="en-US" altLang="zh-CN"/>
              <a:t>rosyhouse.Taobao.com</a:t>
            </a:r>
            <a:endParaRPr lang="zh-CN" altLang="en-US"/>
          </a:p>
        </p:txBody>
      </p:sp>
      <p:sp>
        <p:nvSpPr>
          <p:cNvPr id="717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92A9918B-6D16-455F-BB2F-011A573EF262}"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noFill/>
          <a:ln>
            <a:solidFill>
              <a:srgbClr val="000000"/>
            </a:solidFill>
            <a:miter lim="800000"/>
          </a:ln>
        </p:spPr>
      </p:sp>
      <p:sp>
        <p:nvSpPr>
          <p:cNvPr id="2662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867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56B649D3-7074-4F2B-80FF-5D27C2D3B82B}"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bwMode="auto">
          <a:noFill/>
          <a:ln>
            <a:solidFill>
              <a:srgbClr val="000000"/>
            </a:solidFill>
            <a:miter lim="800000"/>
          </a:ln>
        </p:spPr>
      </p:sp>
      <p:sp>
        <p:nvSpPr>
          <p:cNvPr id="2867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072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76954F9-A842-4EBF-AB2F-D9CD293203F5}"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bwMode="auto">
          <a:noFill/>
          <a:ln>
            <a:solidFill>
              <a:srgbClr val="000000"/>
            </a:solidFill>
            <a:miter lim="800000"/>
          </a:ln>
        </p:spPr>
      </p:sp>
      <p:sp>
        <p:nvSpPr>
          <p:cNvPr id="3072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277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E3371D07-0317-4A79-9C16-48346F047E77}"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bwMode="auto">
          <a:noFill/>
          <a:ln>
            <a:solidFill>
              <a:srgbClr val="000000"/>
            </a:solidFill>
            <a:miter lim="800000"/>
          </a:ln>
        </p:spPr>
      </p:sp>
      <p:sp>
        <p:nvSpPr>
          <p:cNvPr id="3277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4819"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AC4120B3-B0A4-42E7-93F4-2FF0FA87FD51}"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bwMode="auto">
          <a:noFill/>
          <a:ln>
            <a:solidFill>
              <a:srgbClr val="000000"/>
            </a:solidFill>
            <a:miter lim="800000"/>
          </a:ln>
        </p:spPr>
      </p:sp>
      <p:sp>
        <p:nvSpPr>
          <p:cNvPr id="3481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6867"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6578F55D-51B9-4F73-87E1-1CF49515E7D3}"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bwMode="auto">
          <a:noFill/>
          <a:ln>
            <a:solidFill>
              <a:srgbClr val="000000"/>
            </a:solidFill>
            <a:miter lim="800000"/>
          </a:ln>
        </p:spPr>
      </p:sp>
      <p:sp>
        <p:nvSpPr>
          <p:cNvPr id="3686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3D7F8017-0717-4208-83EC-9CF99BB5617B}"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bwMode="auto">
          <a:noFill/>
          <a:ln>
            <a:solidFill>
              <a:srgbClr val="000000"/>
            </a:solidFill>
            <a:miter lim="800000"/>
          </a:ln>
        </p:spPr>
      </p:sp>
      <p:sp>
        <p:nvSpPr>
          <p:cNvPr id="3891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096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CB14FBF1-EC03-4FD3-B47F-7F1CE7D2CBA9}"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bwMode="auto">
          <a:noFill/>
          <a:ln>
            <a:solidFill>
              <a:srgbClr val="000000"/>
            </a:solidFill>
            <a:miter lim="800000"/>
          </a:ln>
        </p:spPr>
      </p:sp>
      <p:sp>
        <p:nvSpPr>
          <p:cNvPr id="409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301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19FEAD07-AF12-4574-BC9A-87AB3C13CB46}"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bwMode="auto">
          <a:noFill/>
          <a:ln>
            <a:solidFill>
              <a:srgbClr val="000000"/>
            </a:solidFill>
            <a:miter lim="800000"/>
          </a:ln>
        </p:spPr>
      </p:sp>
      <p:sp>
        <p:nvSpPr>
          <p:cNvPr id="409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301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19FEAD07-AF12-4574-BC9A-87AB3C13CB46}"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bwMode="auto">
          <a:noFill/>
          <a:ln>
            <a:solidFill>
              <a:srgbClr val="000000"/>
            </a:solidFill>
            <a:miter lim="800000"/>
          </a:ln>
        </p:spPr>
      </p:sp>
      <p:sp>
        <p:nvSpPr>
          <p:cNvPr id="430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5059"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783563D0-638D-47DF-AC8B-289E713F5EB5}"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p:cNvSpPr>
          <p:nvPr>
            <p:ph type="sldImg"/>
          </p:nvPr>
        </p:nvSpPr>
        <p:spPr bwMode="auto">
          <a:noFill/>
          <a:ln>
            <a:solidFill>
              <a:srgbClr val="000000"/>
            </a:solidFill>
            <a:miter lim="800000"/>
          </a:ln>
        </p:spPr>
      </p:sp>
      <p:sp>
        <p:nvSpPr>
          <p:cNvPr id="1024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1024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66375173-E7B6-41A1-AE1C-5E61F9E0F6A9}"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bwMode="auto">
          <a:noFill/>
          <a:ln>
            <a:solidFill>
              <a:srgbClr val="000000"/>
            </a:solidFill>
            <a:miter lim="800000"/>
          </a:ln>
        </p:spPr>
      </p:sp>
      <p:sp>
        <p:nvSpPr>
          <p:cNvPr id="4505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7107"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01F2A6B0-F5B7-49BA-A432-0DD48475F6D2}"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p:cNvSpPr>
          <p:nvPr>
            <p:ph type="sldImg"/>
          </p:nvPr>
        </p:nvSpPr>
        <p:spPr bwMode="auto">
          <a:noFill/>
          <a:ln>
            <a:solidFill>
              <a:srgbClr val="000000"/>
            </a:solidFill>
            <a:miter lim="800000"/>
          </a:ln>
        </p:spPr>
      </p:sp>
      <p:sp>
        <p:nvSpPr>
          <p:cNvPr id="4710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915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CA18AE4-C69D-4239-9C7F-0371006D9689}"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bwMode="auto">
          <a:noFill/>
          <a:ln>
            <a:solidFill>
              <a:srgbClr val="000000"/>
            </a:solidFill>
            <a:miter lim="800000"/>
          </a:ln>
        </p:spPr>
      </p:sp>
      <p:sp>
        <p:nvSpPr>
          <p:cNvPr id="491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120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DA1757A6-0F55-4F9F-A84A-2ACEB9585CD8}"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ln>
        </p:spPr>
      </p:sp>
      <p:sp>
        <p:nvSpPr>
          <p:cNvPr id="532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5299"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90C7715-8A1E-47D3-9B81-42C60B9D484B}"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bwMode="auto">
          <a:noFill/>
          <a:ln>
            <a:solidFill>
              <a:srgbClr val="000000"/>
            </a:solidFill>
            <a:miter lim="800000"/>
          </a:ln>
        </p:spPr>
      </p:sp>
      <p:sp>
        <p:nvSpPr>
          <p:cNvPr id="5529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7347"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3D464E5C-A218-4CC8-BB83-7BC2CD257303}"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p:cNvSpPr>
          <p:nvPr>
            <p:ph type="sldImg"/>
          </p:nvPr>
        </p:nvSpPr>
        <p:spPr bwMode="auto">
          <a:noFill/>
          <a:ln>
            <a:solidFill>
              <a:srgbClr val="000000"/>
            </a:solidFill>
            <a:miter lim="800000"/>
          </a:ln>
        </p:spPr>
      </p:sp>
      <p:sp>
        <p:nvSpPr>
          <p:cNvPr id="5734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144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E6293F8A-7E5F-4480-BCC4-D4514D9E6902}"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p:cNvSpPr>
          <p:nvPr>
            <p:ph type="sldImg"/>
          </p:nvPr>
        </p:nvSpPr>
        <p:spPr bwMode="auto">
          <a:noFill/>
          <a:ln>
            <a:solidFill>
              <a:srgbClr val="000000"/>
            </a:solidFill>
            <a:miter lim="800000"/>
          </a:ln>
        </p:spPr>
      </p:sp>
      <p:sp>
        <p:nvSpPr>
          <p:cNvPr id="1229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1229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04412F02-5A45-4D72-AA38-A034C480096F}"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ln>
        </p:spPr>
      </p:sp>
      <p:sp>
        <p:nvSpPr>
          <p:cNvPr id="1433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14339"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9801FD23-5E21-4077-A775-29CAFFF10553}"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bwMode="auto">
          <a:noFill/>
          <a:ln>
            <a:solidFill>
              <a:srgbClr val="000000"/>
            </a:solidFill>
            <a:miter lim="800000"/>
          </a:ln>
        </p:spPr>
      </p:sp>
      <p:sp>
        <p:nvSpPr>
          <p:cNvPr id="1638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16387"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B36BB820-C707-409E-A997-474FFCCF6E0F}"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bwMode="auto">
          <a:noFill/>
          <a:ln>
            <a:solidFill>
              <a:srgbClr val="000000"/>
            </a:solidFill>
            <a:miter lim="800000"/>
          </a:ln>
        </p:spPr>
      </p:sp>
      <p:sp>
        <p:nvSpPr>
          <p:cNvPr id="1843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1843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4576536B-28A1-4271-8597-52518796604A}"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bwMode="auto">
          <a:noFill/>
          <a:ln>
            <a:solidFill>
              <a:srgbClr val="000000"/>
            </a:solidFill>
            <a:miter lim="800000"/>
          </a:ln>
        </p:spPr>
      </p:sp>
      <p:sp>
        <p:nvSpPr>
          <p:cNvPr id="2048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048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C2971CA6-8BA1-415A-91C7-FC9DB4EC02D4}"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bwMode="auto">
          <a:noFill/>
          <a:ln>
            <a:solidFill>
              <a:srgbClr val="000000"/>
            </a:solidFill>
            <a:miter lim="800000"/>
          </a:ln>
        </p:spPr>
      </p:sp>
      <p:sp>
        <p:nvSpPr>
          <p:cNvPr id="2253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253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9F0748A4-706C-4934-B1CB-0156B3BC4071}"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ln>
        </p:spPr>
      </p:sp>
      <p:sp>
        <p:nvSpPr>
          <p:cNvPr id="2457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4579"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EA81BD2F-71A9-4B34-B5BD-6C67CD831FBB}" type="slidenum">
              <a:rPr lang="zh-CN" altLang="en-US">
                <a:cs typeface="等线" panose="02010600030101010101"/>
              </a:rPr>
            </a:fld>
            <a:endParaRPr lang="zh-CN" altLang="en-US">
              <a:cs typeface="等线" panose="02010600030101010101"/>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accent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rcRect/>
          <a:stretch>
            <a:fillRect/>
          </a:stretch>
        </p:blipFill>
        <p:spPr bwMode="auto">
          <a:xfrm>
            <a:off x="0" y="0"/>
            <a:ext cx="12309475" cy="68580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节标题">
    <p:bg>
      <p:bgPr>
        <a:solidFill>
          <a:schemeClr val="accent1"/>
        </a:solidFill>
        <a:effectLst/>
      </p:bgPr>
    </p:bg>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srcRect/>
          <a:stretch>
            <a:fillRect/>
          </a:stretch>
        </p:blipFill>
        <p:spPr bwMode="auto">
          <a:xfrm>
            <a:off x="0" y="0"/>
            <a:ext cx="12309475" cy="68580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6147"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19165854-7110-43D3-827A-23BCFD180D4F}"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87B5C182-D764-4A18-83F3-24AC020ECACD}"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panose="02010600030101010101"/>
        </a:defRPr>
      </a:lvl1pPr>
      <a:lvl2pPr algn="l" rtl="0" eaLnBrk="0" fontAlgn="base" hangingPunct="0">
        <a:lnSpc>
          <a:spcPct val="90000"/>
        </a:lnSpc>
        <a:spcBef>
          <a:spcPct val="0"/>
        </a:spcBef>
        <a:spcAft>
          <a:spcPct val="0"/>
        </a:spcAft>
        <a:defRPr sz="4400">
          <a:solidFill>
            <a:schemeClr val="tx1"/>
          </a:solidFill>
          <a:latin typeface="等线 Light" panose="02010600030101010101"/>
          <a:ea typeface="等线 Light" panose="02010600030101010101"/>
          <a:cs typeface="等线 Light" panose="02010600030101010101"/>
        </a:defRPr>
      </a:lvl2pPr>
      <a:lvl3pPr algn="l" rtl="0" eaLnBrk="0" fontAlgn="base" hangingPunct="0">
        <a:lnSpc>
          <a:spcPct val="90000"/>
        </a:lnSpc>
        <a:spcBef>
          <a:spcPct val="0"/>
        </a:spcBef>
        <a:spcAft>
          <a:spcPct val="0"/>
        </a:spcAft>
        <a:defRPr sz="4400">
          <a:solidFill>
            <a:schemeClr val="tx1"/>
          </a:solidFill>
          <a:latin typeface="等线 Light" panose="02010600030101010101"/>
          <a:ea typeface="等线 Light" panose="02010600030101010101"/>
          <a:cs typeface="等线 Light" panose="02010600030101010101"/>
        </a:defRPr>
      </a:lvl3pPr>
      <a:lvl4pPr algn="l" rtl="0" eaLnBrk="0" fontAlgn="base" hangingPunct="0">
        <a:lnSpc>
          <a:spcPct val="90000"/>
        </a:lnSpc>
        <a:spcBef>
          <a:spcPct val="0"/>
        </a:spcBef>
        <a:spcAft>
          <a:spcPct val="0"/>
        </a:spcAft>
        <a:defRPr sz="4400">
          <a:solidFill>
            <a:schemeClr val="tx1"/>
          </a:solidFill>
          <a:latin typeface="等线 Light" panose="02010600030101010101"/>
          <a:ea typeface="等线 Light" panose="02010600030101010101"/>
          <a:cs typeface="等线 Light" panose="02010600030101010101"/>
        </a:defRPr>
      </a:lvl4pPr>
      <a:lvl5pPr algn="l" rtl="0" eaLnBrk="0" fontAlgn="base" hangingPunct="0">
        <a:lnSpc>
          <a:spcPct val="90000"/>
        </a:lnSpc>
        <a:spcBef>
          <a:spcPct val="0"/>
        </a:spcBef>
        <a:spcAft>
          <a:spcPct val="0"/>
        </a:spcAft>
        <a:defRPr sz="4400">
          <a:solidFill>
            <a:schemeClr val="tx1"/>
          </a:solidFill>
          <a:latin typeface="等线 Light" panose="02010600030101010101"/>
          <a:ea typeface="等线 Light" panose="02010600030101010101"/>
          <a:cs typeface="等线 Light" panose="02010600030101010101"/>
        </a:defRPr>
      </a:lvl5pPr>
      <a:lvl6pPr marL="457200" algn="l" rtl="0" fontAlgn="base">
        <a:lnSpc>
          <a:spcPct val="90000"/>
        </a:lnSpc>
        <a:spcBef>
          <a:spcPct val="0"/>
        </a:spcBef>
        <a:spcAft>
          <a:spcPct val="0"/>
        </a:spcAft>
        <a:defRPr sz="4400">
          <a:solidFill>
            <a:schemeClr val="tx1"/>
          </a:solidFill>
          <a:latin typeface="等线 Light" panose="02010600030101010101"/>
          <a:ea typeface="等线 Light" panose="02010600030101010101"/>
          <a:cs typeface="等线 Light" panose="02010600030101010101"/>
        </a:defRPr>
      </a:lvl6pPr>
      <a:lvl7pPr marL="914400" algn="l" rtl="0" fontAlgn="base">
        <a:lnSpc>
          <a:spcPct val="90000"/>
        </a:lnSpc>
        <a:spcBef>
          <a:spcPct val="0"/>
        </a:spcBef>
        <a:spcAft>
          <a:spcPct val="0"/>
        </a:spcAft>
        <a:defRPr sz="4400">
          <a:solidFill>
            <a:schemeClr val="tx1"/>
          </a:solidFill>
          <a:latin typeface="等线 Light" panose="02010600030101010101"/>
          <a:ea typeface="等线 Light" panose="02010600030101010101"/>
          <a:cs typeface="等线 Light" panose="02010600030101010101"/>
        </a:defRPr>
      </a:lvl7pPr>
      <a:lvl8pPr marL="1371600" algn="l" rtl="0" fontAlgn="base">
        <a:lnSpc>
          <a:spcPct val="90000"/>
        </a:lnSpc>
        <a:spcBef>
          <a:spcPct val="0"/>
        </a:spcBef>
        <a:spcAft>
          <a:spcPct val="0"/>
        </a:spcAft>
        <a:defRPr sz="4400">
          <a:solidFill>
            <a:schemeClr val="tx1"/>
          </a:solidFill>
          <a:latin typeface="等线 Light" panose="02010600030101010101"/>
          <a:ea typeface="等线 Light" panose="02010600030101010101"/>
          <a:cs typeface="等线 Light" panose="02010600030101010101"/>
        </a:defRPr>
      </a:lvl8pPr>
      <a:lvl9pPr marL="1828800" algn="l" rtl="0" fontAlgn="base">
        <a:lnSpc>
          <a:spcPct val="90000"/>
        </a:lnSpc>
        <a:spcBef>
          <a:spcPct val="0"/>
        </a:spcBef>
        <a:spcAft>
          <a:spcPct val="0"/>
        </a:spcAft>
        <a:defRPr sz="4400">
          <a:solidFill>
            <a:schemeClr val="tx1"/>
          </a:solidFill>
          <a:latin typeface="等线 Light" panose="02010600030101010101"/>
          <a:ea typeface="等线 Light" panose="02010600030101010101"/>
          <a:cs typeface="等线 Light" panose="02010600030101010101"/>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panose="02010600030101010101"/>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panose="02010600030101010101"/>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panose="02010600030101010101"/>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panose="02010600030101010101"/>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video" Target="NULL" TargetMode="Externa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hape">
            <a:hlinkClick r:id="" action="ppaction://media"/>
          </p:cNvPr>
          <p:cNvPicPr>
            <a:picLocks noRot="1" noChangeAspect="1"/>
          </p:cNvPicPr>
          <p:nvPr>
            <a:videoFile r:link="rId1"/>
          </p:nvPr>
        </p:nvPicPr>
        <p:blipFill>
          <a:blip r:embed="rId2" cstate="print"/>
          <a:srcRect/>
          <a:stretch>
            <a:fillRect/>
          </a:stretch>
        </p:blipFill>
        <p:spPr bwMode="auto">
          <a:xfrm>
            <a:off x="-628650" y="5527675"/>
            <a:ext cx="520700" cy="609600"/>
          </a:xfrm>
          <a:prstGeom prst="rect">
            <a:avLst/>
          </a:prstGeom>
          <a:noFill/>
          <a:ln w="9525">
            <a:noFill/>
            <a:miter lim="800000"/>
            <a:headEnd/>
            <a:tailEnd/>
          </a:ln>
        </p:spPr>
      </p:pic>
      <p:sp>
        <p:nvSpPr>
          <p:cNvPr id="2" name="文本框 1"/>
          <p:cNvSpPr txBox="1"/>
          <p:nvPr/>
        </p:nvSpPr>
        <p:spPr>
          <a:xfrm>
            <a:off x="2370455" y="1365885"/>
            <a:ext cx="7760970" cy="2122805"/>
          </a:xfrm>
          <a:prstGeom prst="rect">
            <a:avLst/>
          </a:prstGeom>
          <a:noFill/>
        </p:spPr>
        <p:txBody>
          <a:bodyPr wrap="none" rtlCol="0" anchor="t">
            <a:spAutoFit/>
          </a:bodyPr>
          <a:p>
            <a:pPr algn="ctr"/>
            <a:r>
              <a:rPr lang="zh-CN" altLang="en-US" sz="6600" b="1" dirty="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cs typeface="【暖色君】趣圆体"/>
                <a:sym typeface="+mn-ea"/>
              </a:rPr>
              <a:t>幼儿一日常规行为的</a:t>
            </a:r>
            <a:endParaRPr lang="zh-CN" altLang="en-US" sz="6600" b="1" dirty="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cs typeface="【暖色君】趣圆体"/>
              <a:sym typeface="+mn-ea"/>
            </a:endParaRPr>
          </a:p>
          <a:p>
            <a:pPr algn="ctr"/>
            <a:r>
              <a:rPr lang="zh-CN" altLang="en-US" sz="6600" b="1" dirty="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cs typeface="【暖色君】趣圆体"/>
                <a:sym typeface="+mn-ea"/>
              </a:rPr>
              <a:t>设计与操作</a:t>
            </a:r>
            <a:endParaRPr lang="zh-CN" altLang="en-US" sz="6600" b="1" dirty="0">
              <a:solidFill>
                <a:schemeClr val="bg1"/>
              </a:solidFill>
              <a:effectLst>
                <a:outerShdw blurRad="38100" dist="38100" dir="2700000" algn="tl">
                  <a:srgbClr val="000000"/>
                </a:outerShdw>
              </a:effectLst>
              <a:latin typeface="黑体" panose="02010609060101010101" pitchFamily="49" charset="-122"/>
              <a:ea typeface="黑体" panose="02010609060101010101" pitchFamily="49" charset="-122"/>
              <a:cs typeface="【暖色君】趣圆体"/>
              <a:sym typeface="+mn-ea"/>
            </a:endParaRPr>
          </a:p>
        </p:txBody>
      </p:sp>
      <p:sp>
        <p:nvSpPr>
          <p:cNvPr id="4" name="文本框 3"/>
          <p:cNvSpPr txBox="1"/>
          <p:nvPr/>
        </p:nvSpPr>
        <p:spPr>
          <a:xfrm>
            <a:off x="5397500" y="4344670"/>
            <a:ext cx="4558030" cy="460375"/>
          </a:xfrm>
          <a:prstGeom prst="rect">
            <a:avLst/>
          </a:prstGeom>
          <a:noFill/>
        </p:spPr>
        <p:txBody>
          <a:bodyPr wrap="square" rtlCol="0" anchor="t">
            <a:spAutoFit/>
          </a:bodyPr>
          <a:p>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泸县云龙镇中心幼儿园  陈利容</a:t>
            </a:r>
            <a:endParaRPr lang="zh-CN" altLang="en-US" sz="2400"/>
          </a:p>
        </p:txBody>
      </p:sp>
    </p:spTree>
  </p:cSld>
  <p:clrMapOvr>
    <a:masterClrMapping/>
  </p:clrMapOvr>
  <p:transition spd="slow" advTm="4000">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475803" y="272585"/>
            <a:ext cx="4846501" cy="668837"/>
          </a:xfrm>
          <a:prstGeom prst="rect">
            <a:avLst/>
          </a:prstGeom>
          <a:noFill/>
        </p:spPr>
        <p:txBody>
          <a:bodyPr>
            <a:spAutoFit/>
          </a:bodyPr>
          <a:lstStyle>
            <a:defPPr>
              <a:defRPr lang="zh-CN"/>
            </a:defPPr>
            <a:lvl1pPr algn="ctr">
              <a:defRPr sz="2400" b="1">
                <a:ln w="2540">
                  <a:solidFill>
                    <a:schemeClr val="bg1"/>
                  </a:solidFill>
                </a:ln>
                <a:gradFill>
                  <a:gsLst>
                    <a:gs pos="46000">
                      <a:srgbClr val="E71F21"/>
                    </a:gs>
                    <a:gs pos="100000">
                      <a:srgbClr val="4473BA"/>
                    </a:gs>
                  </a:gsLst>
                  <a:lin ang="5400000" scaled="1"/>
                </a:gra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准备工作</a:t>
            </a:r>
            <a:endPar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p:txBody>
      </p:sp>
      <p:pic>
        <p:nvPicPr>
          <p:cNvPr id="6" name="图片 5"/>
          <p:cNvPicPr>
            <a:picLocks noChangeAspect="1"/>
          </p:cNvPicPr>
          <p:nvPr/>
        </p:nvPicPr>
        <p:blipFill>
          <a:blip r:embed="rId1"/>
          <a:srcRect/>
          <a:stretch>
            <a:fillRect/>
          </a:stretch>
        </p:blipFill>
        <p:spPr bwMode="auto">
          <a:xfrm>
            <a:off x="596192" y="1218711"/>
            <a:ext cx="4494212" cy="4949825"/>
          </a:xfrm>
          <a:prstGeom prst="rect">
            <a:avLst/>
          </a:prstGeom>
          <a:noFill/>
          <a:ln w="9525">
            <a:noFill/>
            <a:miter lim="800000"/>
            <a:headEnd/>
            <a:tailEnd/>
          </a:ln>
        </p:spPr>
      </p:pic>
      <p:sp>
        <p:nvSpPr>
          <p:cNvPr id="7" name="圆角矩形 6"/>
          <p:cNvSpPr>
            <a:spLocks noChangeArrowheads="1"/>
          </p:cNvSpPr>
          <p:nvPr/>
        </p:nvSpPr>
        <p:spPr bwMode="auto">
          <a:xfrm rot="-206109">
            <a:off x="2022218" y="1433566"/>
            <a:ext cx="2640767" cy="3208624"/>
          </a:xfrm>
          <a:prstGeom prst="roundRect">
            <a:avLst>
              <a:gd name="adj" fmla="val 16667"/>
            </a:avLst>
          </a:prstGeom>
          <a:noFill/>
          <a:ln w="38100">
            <a:noFill/>
            <a:prstDash val="dash"/>
            <a:round/>
          </a:ln>
        </p:spPr>
        <p:txBody>
          <a:bodyPr wrap="square">
            <a:spAutoFit/>
          </a:bodyPr>
          <a:lstStyle/>
          <a:p>
            <a:pPr>
              <a:lnSpc>
                <a:spcPct val="120000"/>
              </a:lnSpc>
            </a:pPr>
            <a:endParaRPr lang="en-US" altLang="zh-CN" sz="2400" dirty="0">
              <a:solidFill>
                <a:srgbClr val="F2F2F2"/>
              </a:solidFill>
              <a:latin typeface="黑体" panose="02010609060101010101" pitchFamily="49" charset="-122"/>
              <a:ea typeface="黑体" panose="02010609060101010101" pitchFamily="49" charset="-122"/>
            </a:endParaRPr>
          </a:p>
          <a:p>
            <a:pPr>
              <a:lnSpc>
                <a:spcPct val="120000"/>
              </a:lnSpc>
            </a:pPr>
            <a:endParaRPr lang="en-US" altLang="zh-CN" sz="2400" dirty="0">
              <a:solidFill>
                <a:srgbClr val="F2F2F2"/>
              </a:solidFill>
              <a:latin typeface="黑体" panose="02010609060101010101" pitchFamily="49" charset="-122"/>
              <a:ea typeface="黑体" panose="02010609060101010101" pitchFamily="49" charset="-122"/>
            </a:endParaRPr>
          </a:p>
          <a:p>
            <a:pPr>
              <a:lnSpc>
                <a:spcPct val="120000"/>
              </a:lnSpc>
            </a:pPr>
            <a:r>
              <a:rPr lang="en-US" altLang="zh-CN" sz="2400" dirty="0">
                <a:solidFill>
                  <a:srgbClr val="F2F2F2"/>
                </a:solidFill>
                <a:latin typeface="黑体" panose="02010609060101010101" pitchFamily="49" charset="-122"/>
                <a:ea typeface="黑体" panose="02010609060101010101" pitchFamily="49" charset="-122"/>
              </a:rPr>
              <a:t>1.</a:t>
            </a:r>
            <a:r>
              <a:rPr lang="zh-CN" altLang="en-US" sz="2400" dirty="0">
                <a:solidFill>
                  <a:srgbClr val="F2F2F2"/>
                </a:solidFill>
                <a:latin typeface="黑体" panose="02010609060101010101" pitchFamily="49" charset="-122"/>
                <a:ea typeface="黑体" panose="02010609060101010101" pitchFamily="49" charset="-122"/>
              </a:rPr>
              <a:t>开窗通风</a:t>
            </a:r>
            <a:endParaRPr lang="zh-CN" altLang="en-US" sz="2400" dirty="0">
              <a:solidFill>
                <a:srgbClr val="F2F2F2"/>
              </a:solidFill>
              <a:latin typeface="黑体" panose="02010609060101010101" pitchFamily="49" charset="-122"/>
              <a:ea typeface="黑体" panose="02010609060101010101" pitchFamily="49" charset="-122"/>
            </a:endParaRPr>
          </a:p>
          <a:p>
            <a:pPr>
              <a:lnSpc>
                <a:spcPct val="120000"/>
              </a:lnSpc>
            </a:pPr>
            <a:r>
              <a:rPr lang="en-US" altLang="zh-CN" sz="2400" dirty="0">
                <a:solidFill>
                  <a:srgbClr val="F2F2F2"/>
                </a:solidFill>
                <a:latin typeface="黑体" panose="02010609060101010101" pitchFamily="49" charset="-122"/>
                <a:ea typeface="黑体" panose="02010609060101010101" pitchFamily="49" charset="-122"/>
              </a:rPr>
              <a:t>2.</a:t>
            </a:r>
            <a:r>
              <a:rPr lang="zh-CN" altLang="en-US" sz="2400" dirty="0">
                <a:solidFill>
                  <a:srgbClr val="F2F2F2"/>
                </a:solidFill>
                <a:latin typeface="黑体" panose="02010609060101010101" pitchFamily="49" charset="-122"/>
                <a:ea typeface="黑体" panose="02010609060101010101" pitchFamily="49" charset="-122"/>
              </a:rPr>
              <a:t>准备好温开水</a:t>
            </a:r>
            <a:endParaRPr lang="zh-CN" altLang="en-US" sz="2400" dirty="0">
              <a:solidFill>
                <a:srgbClr val="F2F2F2"/>
              </a:solidFill>
              <a:latin typeface="黑体" panose="02010609060101010101" pitchFamily="49" charset="-122"/>
              <a:ea typeface="黑体" panose="02010609060101010101" pitchFamily="49" charset="-122"/>
            </a:endParaRPr>
          </a:p>
          <a:p>
            <a:pPr>
              <a:lnSpc>
                <a:spcPct val="120000"/>
              </a:lnSpc>
            </a:pPr>
            <a:r>
              <a:rPr lang="en-US" altLang="zh-CN" sz="2400" dirty="0">
                <a:solidFill>
                  <a:srgbClr val="F2F2F2"/>
                </a:solidFill>
                <a:latin typeface="黑体" panose="02010609060101010101" pitchFamily="49" charset="-122"/>
                <a:ea typeface="黑体" panose="02010609060101010101" pitchFamily="49" charset="-122"/>
              </a:rPr>
              <a:t>3.</a:t>
            </a:r>
            <a:r>
              <a:rPr lang="zh-CN" altLang="en-US" sz="2400" dirty="0">
                <a:solidFill>
                  <a:srgbClr val="F2F2F2"/>
                </a:solidFill>
                <a:latin typeface="黑体" panose="02010609060101010101" pitchFamily="49" charset="-122"/>
                <a:ea typeface="黑体" panose="02010609060101010101" pitchFamily="49" charset="-122"/>
              </a:rPr>
              <a:t>班务整理</a:t>
            </a:r>
            <a:endParaRPr lang="zh-CN" altLang="en-US" sz="2400" dirty="0">
              <a:solidFill>
                <a:srgbClr val="F2F2F2"/>
              </a:solidFill>
              <a:latin typeface="黑体" panose="02010609060101010101" pitchFamily="49" charset="-122"/>
              <a:ea typeface="黑体" panose="02010609060101010101" pitchFamily="49" charset="-122"/>
            </a:endParaRPr>
          </a:p>
          <a:p>
            <a:pPr>
              <a:lnSpc>
                <a:spcPct val="120000"/>
              </a:lnSpc>
            </a:pPr>
            <a:endParaRPr lang="zh-CN" altLang="en-US" dirty="0">
              <a:solidFill>
                <a:srgbClr val="F2F2F2"/>
              </a:solidFill>
              <a:latin typeface="等线" panose="02010600030101010101"/>
            </a:endParaRPr>
          </a:p>
          <a:p>
            <a:pPr>
              <a:lnSpc>
                <a:spcPct val="120000"/>
              </a:lnSpc>
            </a:pPr>
            <a:endParaRPr lang="zh-CN" altLang="en-US" dirty="0">
              <a:solidFill>
                <a:srgbClr val="F2F2F2"/>
              </a:solidFill>
              <a:latin typeface="等线" panose="02010600030101010101"/>
            </a:endParaRPr>
          </a:p>
        </p:txBody>
      </p:sp>
      <p:sp>
        <p:nvSpPr>
          <p:cNvPr id="8" name="文本框 7"/>
          <p:cNvSpPr txBox="1"/>
          <p:nvPr/>
        </p:nvSpPr>
        <p:spPr>
          <a:xfrm rot="21449001">
            <a:off x="1294206" y="2300100"/>
            <a:ext cx="627864" cy="1910138"/>
          </a:xfrm>
          <a:prstGeom prst="rect">
            <a:avLst/>
          </a:prstGeom>
          <a:noFill/>
        </p:spPr>
        <p:txBody>
          <a:bodyPr vert="eaVert" wrap="none">
            <a:spAutoFit/>
          </a:bodyPr>
          <a:lstStyle/>
          <a:p>
            <a:pPr fontAlgn="auto">
              <a:lnSpc>
                <a:spcPct val="120000"/>
              </a:lnSpc>
              <a:spcBef>
                <a:spcPts val="0"/>
              </a:spcBef>
              <a:spcAft>
                <a:spcPts val="0"/>
              </a:spcAft>
              <a:defRPr/>
            </a:pPr>
            <a:r>
              <a:rPr lang="zh-CN" altLang="en-US" sz="2400" b="1" dirty="0">
                <a:solidFill>
                  <a:schemeClr val="bg1">
                    <a:lumMod val="95000"/>
                  </a:schemeClr>
                </a:solidFill>
                <a:latin typeface="黑体" panose="02010609060101010101" pitchFamily="49" charset="-122"/>
                <a:ea typeface="黑体" panose="02010609060101010101" pitchFamily="49" charset="-122"/>
                <a:cs typeface="+mn-cs"/>
              </a:rPr>
              <a:t>对教师的要求</a:t>
            </a:r>
            <a:endParaRPr lang="zh-CN" altLang="en-US" sz="2400" b="1" dirty="0">
              <a:solidFill>
                <a:schemeClr val="bg1">
                  <a:lumMod val="95000"/>
                </a:schemeClr>
              </a:solidFill>
              <a:latin typeface="黑体" panose="02010609060101010101" pitchFamily="49" charset="-122"/>
              <a:ea typeface="黑体" panose="02010609060101010101" pitchFamily="49" charset="-122"/>
              <a:cs typeface="+mn-cs"/>
            </a:endParaRPr>
          </a:p>
        </p:txBody>
      </p:sp>
      <p:pic>
        <p:nvPicPr>
          <p:cNvPr id="9" name="图片 8"/>
          <p:cNvPicPr>
            <a:picLocks noChangeAspect="1"/>
          </p:cNvPicPr>
          <p:nvPr/>
        </p:nvPicPr>
        <p:blipFill>
          <a:blip r:embed="rId2"/>
          <a:srcRect/>
          <a:stretch>
            <a:fillRect/>
          </a:stretch>
        </p:blipFill>
        <p:spPr bwMode="auto">
          <a:xfrm>
            <a:off x="5745163" y="1206500"/>
            <a:ext cx="5378450" cy="5113338"/>
          </a:xfrm>
          <a:prstGeom prst="rect">
            <a:avLst/>
          </a:prstGeom>
          <a:noFill/>
          <a:ln w="9525">
            <a:noFill/>
            <a:miter lim="800000"/>
            <a:headEnd/>
            <a:tailEnd/>
          </a:ln>
        </p:spPr>
      </p:pic>
      <p:sp>
        <p:nvSpPr>
          <p:cNvPr id="10" name="圆角矩形 9"/>
          <p:cNvSpPr>
            <a:spLocks noChangeArrowheads="1"/>
          </p:cNvSpPr>
          <p:nvPr/>
        </p:nvSpPr>
        <p:spPr bwMode="auto">
          <a:xfrm rot="170195">
            <a:off x="6332538" y="1213247"/>
            <a:ext cx="4300537" cy="3363120"/>
          </a:xfrm>
          <a:prstGeom prst="roundRect">
            <a:avLst>
              <a:gd name="adj" fmla="val 16667"/>
            </a:avLst>
          </a:prstGeom>
          <a:noFill/>
          <a:ln w="38100">
            <a:noFill/>
            <a:prstDash val="dash"/>
            <a:round/>
          </a:ln>
        </p:spPr>
        <p:txBody>
          <a:bodyPr>
            <a:spAutoFit/>
          </a:bodyPr>
          <a:lstStyle/>
          <a:p>
            <a:pPr>
              <a:lnSpc>
                <a:spcPct val="120000"/>
              </a:lnSpc>
            </a:pPr>
            <a:endParaRPr lang="en-US" altLang="zh-CN" b="1" dirty="0">
              <a:solidFill>
                <a:srgbClr val="F2F2F2"/>
              </a:solidFill>
              <a:latin typeface="黑体" panose="02010609060101010101" pitchFamily="49" charset="-122"/>
              <a:ea typeface="黑体" panose="02010609060101010101" pitchFamily="49" charset="-122"/>
            </a:endParaRPr>
          </a:p>
          <a:p>
            <a:pPr>
              <a:lnSpc>
                <a:spcPct val="120000"/>
              </a:lnSpc>
            </a:pPr>
            <a:endParaRPr lang="en-US" altLang="zh-CN" b="1" dirty="0">
              <a:solidFill>
                <a:srgbClr val="F2F2F2"/>
              </a:solidFill>
              <a:latin typeface="黑体" panose="02010609060101010101" pitchFamily="49" charset="-122"/>
              <a:ea typeface="黑体" panose="02010609060101010101" pitchFamily="49" charset="-122"/>
            </a:endParaRPr>
          </a:p>
          <a:p>
            <a:pPr>
              <a:lnSpc>
                <a:spcPct val="120000"/>
              </a:lnSpc>
            </a:pPr>
            <a:r>
              <a:rPr lang="en-US" altLang="zh-CN" b="1" dirty="0">
                <a:solidFill>
                  <a:srgbClr val="F2F2F2"/>
                </a:solidFill>
                <a:latin typeface="黑体" panose="02010609060101010101" pitchFamily="49" charset="-122"/>
                <a:ea typeface="黑体" panose="02010609060101010101" pitchFamily="49" charset="-122"/>
              </a:rPr>
              <a:t>1.</a:t>
            </a:r>
            <a:r>
              <a:rPr lang="zh-CN" altLang="en-US" b="1" dirty="0">
                <a:solidFill>
                  <a:srgbClr val="F2F2F2"/>
                </a:solidFill>
                <a:latin typeface="黑体" panose="02010609060101010101" pitchFamily="49" charset="-122"/>
                <a:ea typeface="黑体" panose="02010609060101010101" pitchFamily="49" charset="-122"/>
              </a:rPr>
              <a:t>衣着整洁、高高兴兴上幼儿园，能向老师问早、问好，能与家长说再见。</a:t>
            </a:r>
            <a:endParaRPr lang="zh-CN" altLang="en-US" b="1" dirty="0">
              <a:solidFill>
                <a:srgbClr val="F2F2F2"/>
              </a:solidFill>
              <a:latin typeface="黑体" panose="02010609060101010101" pitchFamily="49" charset="-122"/>
              <a:ea typeface="黑体" panose="02010609060101010101" pitchFamily="49" charset="-122"/>
            </a:endParaRPr>
          </a:p>
          <a:p>
            <a:pPr>
              <a:lnSpc>
                <a:spcPct val="120000"/>
              </a:lnSpc>
            </a:pPr>
            <a:r>
              <a:rPr lang="en-US" altLang="zh-CN" b="1" dirty="0">
                <a:solidFill>
                  <a:srgbClr val="F2F2F2"/>
                </a:solidFill>
                <a:latin typeface="黑体" panose="02010609060101010101" pitchFamily="49" charset="-122"/>
                <a:ea typeface="黑体" panose="02010609060101010101" pitchFamily="49" charset="-122"/>
              </a:rPr>
              <a:t>2.</a:t>
            </a:r>
            <a:r>
              <a:rPr lang="zh-CN" altLang="en-US" b="1" dirty="0">
                <a:solidFill>
                  <a:srgbClr val="F2F2F2"/>
                </a:solidFill>
                <a:latin typeface="黑体" panose="02010609060101010101" pitchFamily="49" charset="-122"/>
                <a:ea typeface="黑体" panose="02010609060101010101" pitchFamily="49" charset="-122"/>
              </a:rPr>
              <a:t>能接受晨检。</a:t>
            </a:r>
            <a:endParaRPr lang="zh-CN" altLang="en-US" b="1" dirty="0">
              <a:solidFill>
                <a:srgbClr val="F2F2F2"/>
              </a:solidFill>
              <a:latin typeface="黑体" panose="02010609060101010101" pitchFamily="49" charset="-122"/>
              <a:ea typeface="黑体" panose="02010609060101010101" pitchFamily="49" charset="-122"/>
            </a:endParaRPr>
          </a:p>
          <a:p>
            <a:pPr>
              <a:lnSpc>
                <a:spcPct val="120000"/>
              </a:lnSpc>
            </a:pPr>
            <a:r>
              <a:rPr lang="en-US" altLang="zh-CN" b="1" dirty="0">
                <a:solidFill>
                  <a:srgbClr val="F2F2F2"/>
                </a:solidFill>
                <a:latin typeface="黑体" panose="02010609060101010101" pitchFamily="49" charset="-122"/>
                <a:ea typeface="黑体" panose="02010609060101010101" pitchFamily="49" charset="-122"/>
              </a:rPr>
              <a:t>3.</a:t>
            </a:r>
            <a:r>
              <a:rPr lang="zh-CN" altLang="en-US" b="1" dirty="0">
                <a:solidFill>
                  <a:srgbClr val="F2F2F2"/>
                </a:solidFill>
                <a:latin typeface="黑体" panose="02010609060101010101" pitchFamily="49" charset="-122"/>
                <a:ea typeface="黑体" panose="02010609060101010101" pitchFamily="49" charset="-122"/>
              </a:rPr>
              <a:t>不带危险品、零食入园。</a:t>
            </a:r>
            <a:endParaRPr lang="zh-CN" altLang="en-US" b="1" dirty="0">
              <a:solidFill>
                <a:srgbClr val="F2F2F2"/>
              </a:solidFill>
              <a:latin typeface="黑体" panose="02010609060101010101" pitchFamily="49" charset="-122"/>
              <a:ea typeface="黑体" panose="02010609060101010101" pitchFamily="49" charset="-122"/>
            </a:endParaRPr>
          </a:p>
          <a:p>
            <a:pPr>
              <a:lnSpc>
                <a:spcPct val="120000"/>
              </a:lnSpc>
            </a:pPr>
            <a:r>
              <a:rPr lang="en-US" altLang="zh-CN" b="1" dirty="0">
                <a:solidFill>
                  <a:srgbClr val="F2F2F2"/>
                </a:solidFill>
                <a:latin typeface="黑体" panose="02010609060101010101" pitchFamily="49" charset="-122"/>
                <a:ea typeface="黑体" panose="02010609060101010101" pitchFamily="49" charset="-122"/>
              </a:rPr>
              <a:t>4.</a:t>
            </a:r>
            <a:r>
              <a:rPr lang="zh-CN" altLang="en-US" b="1" dirty="0">
                <a:solidFill>
                  <a:srgbClr val="F2F2F2"/>
                </a:solidFill>
                <a:latin typeface="黑体" panose="02010609060101010101" pitchFamily="49" charset="-122"/>
                <a:ea typeface="黑体" panose="02010609060101010101" pitchFamily="49" charset="-122"/>
              </a:rPr>
              <a:t>学习双手轻拿轻放小椅子，进行游戏。</a:t>
            </a:r>
            <a:endParaRPr lang="zh-CN" altLang="en-US" b="1" dirty="0">
              <a:solidFill>
                <a:srgbClr val="F2F2F2"/>
              </a:solidFill>
              <a:latin typeface="黑体" panose="02010609060101010101" pitchFamily="49" charset="-122"/>
              <a:ea typeface="黑体" panose="02010609060101010101" pitchFamily="49" charset="-122"/>
            </a:endParaRPr>
          </a:p>
          <a:p>
            <a:pPr>
              <a:lnSpc>
                <a:spcPct val="120000"/>
              </a:lnSpc>
            </a:pPr>
            <a:r>
              <a:rPr lang="en-US" altLang="zh-CN" b="1" dirty="0">
                <a:solidFill>
                  <a:srgbClr val="F2F2F2"/>
                </a:solidFill>
                <a:latin typeface="黑体" panose="02010609060101010101" pitchFamily="49" charset="-122"/>
                <a:ea typeface="黑体" panose="02010609060101010101" pitchFamily="49" charset="-122"/>
              </a:rPr>
              <a:t>5.</a:t>
            </a:r>
            <a:r>
              <a:rPr lang="zh-CN" altLang="en-US" b="1" dirty="0">
                <a:solidFill>
                  <a:srgbClr val="F2F2F2"/>
                </a:solidFill>
                <a:latin typeface="黑体" panose="02010609060101010101" pitchFamily="49" charset="-122"/>
                <a:ea typeface="黑体" panose="02010609060101010101" pitchFamily="49" charset="-122"/>
              </a:rPr>
              <a:t>将衣服和书包放在规定的地方。</a:t>
            </a:r>
            <a:endParaRPr lang="zh-CN" altLang="en-US" b="1" dirty="0">
              <a:solidFill>
                <a:srgbClr val="F2F2F2"/>
              </a:solidFill>
              <a:latin typeface="黑体" panose="02010609060101010101" pitchFamily="49" charset="-122"/>
              <a:ea typeface="黑体" panose="02010609060101010101" pitchFamily="49" charset="-122"/>
            </a:endParaRPr>
          </a:p>
        </p:txBody>
      </p:sp>
      <p:sp>
        <p:nvSpPr>
          <p:cNvPr id="5" name="文本框 4"/>
          <p:cNvSpPr txBox="1"/>
          <p:nvPr/>
        </p:nvSpPr>
        <p:spPr>
          <a:xfrm rot="176139">
            <a:off x="7289264" y="1107416"/>
            <a:ext cx="2388441" cy="534035"/>
          </a:xfrm>
          <a:prstGeom prst="rect">
            <a:avLst/>
          </a:prstGeom>
          <a:noFill/>
        </p:spPr>
        <p:txBody>
          <a:bodyPr wrap="square" rtlCol="0">
            <a:spAutoFit/>
          </a:bodyPr>
          <a:lstStyle/>
          <a:p>
            <a:pPr fontAlgn="auto">
              <a:lnSpc>
                <a:spcPct val="120000"/>
              </a:lnSpc>
              <a:spcBef>
                <a:spcPts val="0"/>
              </a:spcBef>
              <a:spcAft>
                <a:spcPts val="0"/>
              </a:spcAft>
              <a:defRPr/>
            </a:pPr>
            <a:r>
              <a:rPr lang="zh-CN" altLang="en-US" sz="2400" b="1" dirty="0">
                <a:solidFill>
                  <a:schemeClr val="bg1">
                    <a:lumMod val="95000"/>
                  </a:schemeClr>
                </a:solidFill>
                <a:latin typeface="黑体" panose="02010609060101010101" pitchFamily="49" charset="-122"/>
                <a:ea typeface="黑体" panose="02010609060101010101" pitchFamily="49" charset="-122"/>
                <a:cs typeface="+mn-cs"/>
              </a:rPr>
              <a:t>对幼儿的要求</a:t>
            </a:r>
            <a:endParaRPr lang="zh-CN" altLang="en-US" sz="2400" b="1" dirty="0">
              <a:solidFill>
                <a:schemeClr val="bg1">
                  <a:lumMod val="95000"/>
                </a:schemeClr>
              </a:solidFill>
              <a:latin typeface="黑体" panose="02010609060101010101" pitchFamily="49" charset="-122"/>
              <a:ea typeface="黑体" panose="02010609060101010101" pitchFamily="49" charset="-122"/>
              <a:cs typeface="+mn-cs"/>
            </a:endParaRPr>
          </a:p>
        </p:txBody>
      </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55630" y="300721"/>
            <a:ext cx="4846501" cy="668837"/>
          </a:xfrm>
          <a:prstGeom prst="rect">
            <a:avLst/>
          </a:prstGeom>
          <a:noFill/>
        </p:spPr>
        <p:txBody>
          <a:bodyPr>
            <a:spAutoFit/>
          </a:bodyPr>
          <a:lstStyle>
            <a:defPPr>
              <a:defRPr lang="zh-CN"/>
            </a:defPPr>
            <a:lvl1pPr algn="ctr">
              <a:defRPr sz="2400" b="1">
                <a:ln w="2540">
                  <a:solidFill>
                    <a:schemeClr val="bg1"/>
                  </a:solidFill>
                </a:ln>
                <a:gradFill>
                  <a:gsLst>
                    <a:gs pos="46000">
                      <a:srgbClr val="E71F21"/>
                    </a:gs>
                    <a:gs pos="100000">
                      <a:srgbClr val="4473BA"/>
                    </a:gs>
                  </a:gsLst>
                  <a:lin ang="5400000" scaled="1"/>
                </a:gra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幼儿签到</a:t>
            </a:r>
            <a:endPar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p:txBody>
      </p:sp>
      <p:pic>
        <p:nvPicPr>
          <p:cNvPr id="5" name="图片 4"/>
          <p:cNvPicPr>
            <a:picLocks noChangeAspect="1"/>
          </p:cNvPicPr>
          <p:nvPr/>
        </p:nvPicPr>
        <p:blipFill>
          <a:blip r:embed="rId1"/>
          <a:srcRect/>
          <a:stretch>
            <a:fillRect/>
          </a:stretch>
        </p:blipFill>
        <p:spPr bwMode="auto">
          <a:xfrm>
            <a:off x="2263775" y="1666875"/>
            <a:ext cx="3616325" cy="2868613"/>
          </a:xfrm>
          <a:prstGeom prst="rect">
            <a:avLst/>
          </a:prstGeom>
          <a:noFill/>
          <a:ln w="9525">
            <a:noFill/>
            <a:miter lim="800000"/>
            <a:headEnd/>
            <a:tailEnd/>
          </a:ln>
        </p:spPr>
      </p:pic>
      <p:sp>
        <p:nvSpPr>
          <p:cNvPr id="6" name="文本占位符 22531"/>
          <p:cNvSpPr txBox="1"/>
          <p:nvPr/>
        </p:nvSpPr>
        <p:spPr bwMode="auto">
          <a:xfrm>
            <a:off x="2451100" y="2489982"/>
            <a:ext cx="3240088" cy="1496231"/>
          </a:xfrm>
          <a:prstGeom prst="rect">
            <a:avLst/>
          </a:prstGeom>
          <a:noFill/>
          <a:ln w="9525">
            <a:noFill/>
            <a:miter lim="800000"/>
          </a:ln>
        </p:spPr>
        <p:txBody>
          <a:bodyPr/>
          <a:lstStyle/>
          <a:p>
            <a:pPr algn="ctr">
              <a:lnSpc>
                <a:spcPct val="120000"/>
              </a:lnSpc>
              <a:buFont typeface="Arial" panose="020B0604020202020204" pitchFamily="34" charset="0"/>
              <a:buNone/>
            </a:pPr>
            <a:r>
              <a:rPr lang="zh-CN" altLang="en-US" sz="3200" b="1" dirty="0">
                <a:solidFill>
                  <a:srgbClr val="F2F2F2"/>
                </a:solidFill>
                <a:latin typeface="黑体" panose="02010609060101010101" pitchFamily="49" charset="-122"/>
                <a:ea typeface="黑体" panose="02010609060101010101" pitchFamily="49" charset="-122"/>
              </a:rPr>
              <a:t>对教师的要求</a:t>
            </a:r>
            <a:endParaRPr lang="zh-CN" altLang="en-US" sz="3200" dirty="0">
              <a:solidFill>
                <a:srgbClr val="F2F2F2"/>
              </a:solidFill>
              <a:latin typeface="黑体" panose="02010609060101010101" pitchFamily="49" charset="-122"/>
              <a:ea typeface="黑体" panose="02010609060101010101" pitchFamily="49" charset="-122"/>
            </a:endParaRPr>
          </a:p>
          <a:p>
            <a:pPr>
              <a:lnSpc>
                <a:spcPct val="120000"/>
              </a:lnSpc>
            </a:pPr>
            <a:r>
              <a:rPr lang="zh-CN" altLang="en-US" sz="2400" b="1" dirty="0">
                <a:solidFill>
                  <a:srgbClr val="F2F2F2"/>
                </a:solidFill>
                <a:latin typeface="黑体" panose="02010609060101010101" pitchFamily="49" charset="-122"/>
                <a:ea typeface="黑体" panose="02010609060101010101" pitchFamily="49" charset="-122"/>
              </a:rPr>
              <a:t>提醒幼儿按要求签到刷卡</a:t>
            </a:r>
            <a:endParaRPr lang="zh-CN" altLang="en-US" sz="2400" b="1" dirty="0">
              <a:solidFill>
                <a:srgbClr val="F2F2F2"/>
              </a:solidFill>
              <a:latin typeface="黑体" panose="02010609060101010101" pitchFamily="49" charset="-122"/>
              <a:ea typeface="黑体" panose="02010609060101010101" pitchFamily="49" charset="-122"/>
            </a:endParaRPr>
          </a:p>
          <a:p>
            <a:pPr>
              <a:lnSpc>
                <a:spcPct val="120000"/>
              </a:lnSpc>
              <a:buFont typeface="等线 Light" panose="02010600030101010101"/>
              <a:buNone/>
            </a:pPr>
            <a:endParaRPr lang="zh-CN" altLang="en-US" sz="2000" dirty="0">
              <a:solidFill>
                <a:srgbClr val="F2F2F2"/>
              </a:solidFill>
              <a:latin typeface="等线" panose="02010600030101010101"/>
            </a:endParaRPr>
          </a:p>
        </p:txBody>
      </p:sp>
      <p:pic>
        <p:nvPicPr>
          <p:cNvPr id="7" name="图片 6"/>
          <p:cNvPicPr>
            <a:picLocks noChangeAspect="1"/>
          </p:cNvPicPr>
          <p:nvPr/>
        </p:nvPicPr>
        <p:blipFill>
          <a:blip r:embed="rId1"/>
          <a:srcRect/>
          <a:stretch>
            <a:fillRect/>
          </a:stretch>
        </p:blipFill>
        <p:spPr bwMode="auto">
          <a:xfrm>
            <a:off x="7024688" y="1666875"/>
            <a:ext cx="3616325" cy="2868613"/>
          </a:xfrm>
          <a:prstGeom prst="rect">
            <a:avLst/>
          </a:prstGeom>
          <a:noFill/>
          <a:ln w="9525">
            <a:noFill/>
            <a:miter lim="800000"/>
            <a:headEnd/>
            <a:tailEnd/>
          </a:ln>
        </p:spPr>
      </p:pic>
      <p:sp>
        <p:nvSpPr>
          <p:cNvPr id="9" name="矩形 8"/>
          <p:cNvSpPr>
            <a:spLocks noChangeArrowheads="1"/>
          </p:cNvSpPr>
          <p:nvPr/>
        </p:nvSpPr>
        <p:spPr bwMode="auto">
          <a:xfrm>
            <a:off x="7286625" y="2516188"/>
            <a:ext cx="3090863" cy="1608137"/>
          </a:xfrm>
          <a:prstGeom prst="rect">
            <a:avLst/>
          </a:prstGeom>
          <a:noFill/>
          <a:ln w="9525">
            <a:noFill/>
            <a:miter lim="800000"/>
          </a:ln>
        </p:spPr>
        <p:txBody>
          <a:bodyPr/>
          <a:lstStyle/>
          <a:p>
            <a:pPr algn="ctr">
              <a:lnSpc>
                <a:spcPct val="120000"/>
              </a:lnSpc>
              <a:buFont typeface="Arial" panose="020B0604020202020204" pitchFamily="34" charset="0"/>
              <a:buNone/>
            </a:pPr>
            <a:r>
              <a:rPr lang="zh-CN" altLang="en-US" sz="3200" b="1" dirty="0">
                <a:solidFill>
                  <a:srgbClr val="F2F2F2"/>
                </a:solidFill>
                <a:latin typeface="黑体" panose="02010609060101010101" pitchFamily="49" charset="-122"/>
                <a:ea typeface="黑体" panose="02010609060101010101" pitchFamily="49" charset="-122"/>
              </a:rPr>
              <a:t>对幼儿的要求  </a:t>
            </a:r>
            <a:r>
              <a:rPr lang="zh-CN" altLang="en-US" sz="2400" b="1" dirty="0">
                <a:solidFill>
                  <a:srgbClr val="F2F2F2"/>
                </a:solidFill>
                <a:latin typeface="黑体" panose="02010609060101010101" pitchFamily="49" charset="-122"/>
                <a:ea typeface="黑体" panose="02010609060101010101" pitchFamily="49" charset="-122"/>
              </a:rPr>
              <a:t>按要求签到刷卡</a:t>
            </a:r>
            <a:endParaRPr lang="zh-CN" altLang="en-US" sz="2400" b="1" dirty="0">
              <a:solidFill>
                <a:srgbClr val="F2F2F2"/>
              </a:solidFill>
              <a:latin typeface="黑体" panose="02010609060101010101" pitchFamily="49" charset="-122"/>
              <a:ea typeface="黑体" panose="02010609060101010101" pitchFamily="49" charset="-122"/>
            </a:endParaRPr>
          </a:p>
        </p:txBody>
      </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475802" y="237957"/>
            <a:ext cx="4846501" cy="668837"/>
          </a:xfrm>
          <a:prstGeom prst="rect">
            <a:avLst/>
          </a:prstGeom>
          <a:noFill/>
        </p:spPr>
        <p:txBody>
          <a:bodyPr>
            <a:spAutoFit/>
          </a:bodyPr>
          <a:lstStyle>
            <a:defPPr>
              <a:defRPr lang="zh-CN"/>
            </a:defPPr>
            <a:lvl1pPr algn="ctr">
              <a:defRPr sz="2400" b="1">
                <a:ln w="2540">
                  <a:solidFill>
                    <a:schemeClr val="bg1"/>
                  </a:solidFill>
                </a:ln>
                <a:gradFill>
                  <a:gsLst>
                    <a:gs pos="46000">
                      <a:srgbClr val="E71F21"/>
                    </a:gs>
                    <a:gs pos="100000">
                      <a:srgbClr val="4473BA"/>
                    </a:gs>
                  </a:gsLst>
                  <a:lin ang="5400000" scaled="1"/>
                </a:gra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晨间活动</a:t>
            </a:r>
            <a:endPar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p:txBody>
      </p:sp>
      <p:sp>
        <p:nvSpPr>
          <p:cNvPr id="8" name="文本占位符 23555"/>
          <p:cNvSpPr txBox="1"/>
          <p:nvPr/>
        </p:nvSpPr>
        <p:spPr bwMode="auto">
          <a:xfrm>
            <a:off x="6816090" y="1522095"/>
            <a:ext cx="4448175" cy="2397125"/>
          </a:xfrm>
          <a:prstGeom prst="rect">
            <a:avLst/>
          </a:prstGeom>
          <a:noFill/>
          <a:ln w="9525">
            <a:noFill/>
            <a:miter lim="800000"/>
          </a:ln>
        </p:spPr>
        <p:txBody>
          <a:bodyPr/>
          <a:lstStyle/>
          <a:p>
            <a:pPr>
              <a:lnSpc>
                <a:spcPct val="120000"/>
              </a:lnSpc>
              <a:buFont typeface="Arial" panose="020B0604020202020204" pitchFamily="34" charset="0"/>
              <a:buNone/>
            </a:pPr>
            <a:r>
              <a:rPr lang="zh-CN" altLang="en-US" sz="3600" b="1" dirty="0">
                <a:solidFill>
                  <a:srgbClr val="F2F2F2"/>
                </a:solidFill>
                <a:latin typeface="黑体" panose="02010609060101010101" pitchFamily="49" charset="-122"/>
                <a:ea typeface="黑体" panose="02010609060101010101" pitchFamily="49" charset="-122"/>
              </a:rPr>
              <a:t>对幼儿的要求：</a:t>
            </a:r>
            <a:endParaRPr lang="zh-CN" altLang="en-US" sz="3600" b="1"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1.</a:t>
            </a:r>
            <a:r>
              <a:rPr lang="zh-CN" altLang="en-US" sz="2400" b="1" dirty="0">
                <a:solidFill>
                  <a:srgbClr val="F2F2F2"/>
                </a:solidFill>
                <a:latin typeface="黑体" panose="02010609060101010101" pitchFamily="49" charset="-122"/>
                <a:ea typeface="黑体" panose="02010609060101010101" pitchFamily="49" charset="-122"/>
              </a:rPr>
              <a:t>快乐的与老师进行问好</a:t>
            </a:r>
            <a:endParaRPr lang="zh-CN" altLang="en-US" sz="2400" b="1"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2.</a:t>
            </a:r>
            <a:r>
              <a:rPr lang="zh-CN" altLang="en-US" sz="2400" b="1" dirty="0">
                <a:solidFill>
                  <a:srgbClr val="F2F2F2"/>
                </a:solidFill>
                <a:latin typeface="黑体" panose="02010609060101010101" pitchFamily="49" charset="-122"/>
                <a:ea typeface="黑体" panose="02010609060101010101" pitchFamily="49" charset="-122"/>
              </a:rPr>
              <a:t>愉快的参与晨间活动</a:t>
            </a:r>
            <a:endParaRPr lang="zh-CN" altLang="en-US" sz="2400" b="1" dirty="0">
              <a:solidFill>
                <a:srgbClr val="F2F2F2"/>
              </a:solidFill>
              <a:latin typeface="黑体" panose="02010609060101010101" pitchFamily="49" charset="-122"/>
              <a:ea typeface="黑体" panose="02010609060101010101" pitchFamily="49" charset="-122"/>
            </a:endParaRPr>
          </a:p>
          <a:p>
            <a:pPr>
              <a:lnSpc>
                <a:spcPct val="120000"/>
              </a:lnSpc>
              <a:buFont typeface="Arial" panose="020B0604020202020204" pitchFamily="34" charset="0"/>
              <a:buNone/>
            </a:pPr>
            <a:endParaRPr lang="zh-CN" altLang="en-US" sz="2000" dirty="0">
              <a:solidFill>
                <a:srgbClr val="F2F2F2"/>
              </a:solidFill>
              <a:latin typeface="等线" panose="02010600030101010101"/>
            </a:endParaRPr>
          </a:p>
          <a:p>
            <a:pPr>
              <a:lnSpc>
                <a:spcPct val="120000"/>
              </a:lnSpc>
              <a:buFont typeface="Arial" panose="020B0604020202020204" pitchFamily="34" charset="0"/>
              <a:buNone/>
            </a:pPr>
            <a:endParaRPr lang="zh-CN" altLang="en-US" sz="2000" dirty="0">
              <a:solidFill>
                <a:srgbClr val="F2F2F2"/>
              </a:solidFill>
              <a:latin typeface="等线" panose="02010600030101010101"/>
            </a:endParaRPr>
          </a:p>
        </p:txBody>
      </p:sp>
      <p:sp>
        <p:nvSpPr>
          <p:cNvPr id="6" name="文本框 5"/>
          <p:cNvSpPr txBox="1"/>
          <p:nvPr/>
        </p:nvSpPr>
        <p:spPr>
          <a:xfrm>
            <a:off x="1621206" y="1448532"/>
            <a:ext cx="4758396" cy="2471061"/>
          </a:xfrm>
          <a:prstGeom prst="rect">
            <a:avLst/>
          </a:prstGeom>
          <a:noFill/>
        </p:spPr>
        <p:txBody>
          <a:bodyPr wrap="square">
            <a:spAutoFit/>
          </a:bodyPr>
          <a:lstStyle/>
          <a:p>
            <a:pPr>
              <a:lnSpc>
                <a:spcPct val="120000"/>
              </a:lnSpc>
              <a:buFont typeface="Arial" panose="020B0604020202020204" pitchFamily="34" charset="0"/>
              <a:buNone/>
            </a:pPr>
            <a:r>
              <a:rPr lang="zh-CN" altLang="en-US" sz="3600" b="1" dirty="0">
                <a:solidFill>
                  <a:srgbClr val="F2F2F2"/>
                </a:solidFill>
                <a:latin typeface="黑体" panose="02010609060101010101" pitchFamily="49" charset="-122"/>
                <a:ea typeface="黑体" panose="02010609060101010101" pitchFamily="49" charset="-122"/>
              </a:rPr>
              <a:t>对教师的要求</a:t>
            </a:r>
            <a:r>
              <a:rPr lang="zh-CN" altLang="en-US" sz="3600" dirty="0">
                <a:solidFill>
                  <a:srgbClr val="F2F2F2"/>
                </a:solidFill>
                <a:latin typeface="黑体" panose="02010609060101010101" pitchFamily="49" charset="-122"/>
                <a:ea typeface="黑体" panose="02010609060101010101" pitchFamily="49" charset="-122"/>
              </a:rPr>
              <a:t>：</a:t>
            </a:r>
            <a:endParaRPr lang="zh-CN" altLang="en-US" sz="3600"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1.</a:t>
            </a:r>
            <a:r>
              <a:rPr lang="zh-CN" altLang="en-US" sz="2400" b="1" dirty="0">
                <a:solidFill>
                  <a:srgbClr val="F2F2F2"/>
                </a:solidFill>
                <a:latin typeface="黑体" panose="02010609060101010101" pitchFamily="49" charset="-122"/>
                <a:ea typeface="黑体" panose="02010609060101010101" pitchFamily="49" charset="-122"/>
              </a:rPr>
              <a:t>教师与孩子互相问好</a:t>
            </a:r>
            <a:endParaRPr lang="zh-CN" altLang="en-US" sz="2400" b="1"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2.</a:t>
            </a:r>
            <a:r>
              <a:rPr lang="zh-CN" altLang="en-US" sz="2400" b="1" dirty="0">
                <a:solidFill>
                  <a:srgbClr val="F2F2F2"/>
                </a:solidFill>
                <a:latin typeface="黑体" panose="02010609060101010101" pitchFamily="49" charset="-122"/>
                <a:ea typeface="黑体" panose="02010609060101010101" pitchFamily="49" charset="-122"/>
              </a:rPr>
              <a:t>按晨间活动表组织幼儿进行晨间活动。晨间活动包括：晨间阅读、晨间谈话、手指游戏等。</a:t>
            </a:r>
            <a:endParaRPr lang="zh-CN" altLang="en-US" sz="2400" b="1" dirty="0">
              <a:solidFill>
                <a:srgbClr val="F2F2F2"/>
              </a:solidFill>
              <a:latin typeface="黑体" panose="02010609060101010101" pitchFamily="49" charset="-122"/>
              <a:ea typeface="黑体" panose="02010609060101010101" pitchFamily="49" charset="-122"/>
            </a:endParaRPr>
          </a:p>
        </p:txBody>
      </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32072" y="378633"/>
            <a:ext cx="4846501" cy="668837"/>
          </a:xfrm>
          <a:prstGeom prst="rect">
            <a:avLst/>
          </a:prstGeom>
          <a:noFill/>
        </p:spPr>
        <p:txBody>
          <a:bodyPr>
            <a:spAutoFit/>
          </a:bodyPr>
          <a:lstStyle>
            <a:defPPr>
              <a:defRPr lang="zh-CN"/>
            </a:defPPr>
            <a:lvl1pPr algn="ctr">
              <a:defRPr sz="2400" b="1">
                <a:ln w="2540">
                  <a:solidFill>
                    <a:schemeClr val="bg1"/>
                  </a:solidFill>
                </a:ln>
                <a:gradFill>
                  <a:gsLst>
                    <a:gs pos="46000">
                      <a:srgbClr val="E71F21"/>
                    </a:gs>
                    <a:gs pos="100000">
                      <a:srgbClr val="4473BA"/>
                    </a:gs>
                  </a:gsLst>
                  <a:lin ang="5400000" scaled="1"/>
                </a:gra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盥洗活动</a:t>
            </a:r>
            <a:endPar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p:txBody>
      </p:sp>
      <p:sp>
        <p:nvSpPr>
          <p:cNvPr id="9" name="文本占位符 26627"/>
          <p:cNvSpPr txBox="1"/>
          <p:nvPr/>
        </p:nvSpPr>
        <p:spPr bwMode="auto">
          <a:xfrm>
            <a:off x="3016885" y="1438275"/>
            <a:ext cx="6952615" cy="4272280"/>
          </a:xfrm>
          <a:prstGeom prst="rect">
            <a:avLst/>
          </a:prstGeom>
          <a:noFill/>
          <a:ln w="9525">
            <a:noFill/>
            <a:miter lim="800000"/>
          </a:ln>
        </p:spPr>
        <p:txBody>
          <a:bodyPr/>
          <a:lstStyle/>
          <a:p>
            <a:pPr>
              <a:lnSpc>
                <a:spcPct val="120000"/>
              </a:lnSpc>
              <a:buFont typeface="Arial" panose="020B0604020202020204" pitchFamily="34" charset="0"/>
              <a:buNone/>
            </a:pPr>
            <a:r>
              <a:rPr lang="zh-CN" altLang="en-US" sz="2400" b="1" dirty="0">
                <a:solidFill>
                  <a:srgbClr val="F2F2F2"/>
                </a:solidFill>
                <a:latin typeface="黑体" panose="02010609060101010101" pitchFamily="49" charset="-122"/>
                <a:ea typeface="黑体" panose="02010609060101010101" pitchFamily="49" charset="-122"/>
              </a:rPr>
              <a:t>对教师的要求</a:t>
            </a:r>
            <a:r>
              <a:rPr lang="en-US" altLang="zh-CN" sz="2400" b="1" dirty="0">
                <a:solidFill>
                  <a:srgbClr val="F2F2F2"/>
                </a:solidFill>
                <a:latin typeface="黑体" panose="02010609060101010101" pitchFamily="49" charset="-122"/>
                <a:ea typeface="黑体" panose="02010609060101010101" pitchFamily="49" charset="-122"/>
              </a:rPr>
              <a:t>:</a:t>
            </a:r>
            <a:endParaRPr lang="zh-CN" altLang="en-US" sz="2400" b="1"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1.</a:t>
            </a:r>
            <a:r>
              <a:rPr lang="zh-CN" altLang="en-US" sz="2400" b="1" dirty="0">
                <a:solidFill>
                  <a:srgbClr val="F2F2F2"/>
                </a:solidFill>
                <a:latin typeface="黑体" panose="02010609060101010101" pitchFamily="49" charset="-122"/>
                <a:ea typeface="黑体" panose="02010609060101010101" pitchFamily="49" charset="-122"/>
              </a:rPr>
              <a:t>指导幼儿进行正确盥洗的方法。</a:t>
            </a:r>
            <a:endParaRPr lang="zh-CN" altLang="en-US" sz="2400" b="1"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2.</a:t>
            </a:r>
            <a:r>
              <a:rPr lang="zh-CN" altLang="en-US" sz="2400" b="1" dirty="0">
                <a:solidFill>
                  <a:srgbClr val="F2F2F2"/>
                </a:solidFill>
                <a:latin typeface="黑体" panose="02010609060101010101" pitchFamily="49" charset="-122"/>
                <a:ea typeface="黑体" panose="02010609060101010101" pitchFamily="49" charset="-122"/>
              </a:rPr>
              <a:t>饭前、外出、入睡前提醒幼儿上厕所。</a:t>
            </a:r>
            <a:endParaRPr lang="zh-CN" altLang="en-US" sz="2400" b="1"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3.</a:t>
            </a:r>
            <a:r>
              <a:rPr lang="zh-CN" altLang="en-US" sz="2400" b="1" dirty="0">
                <a:solidFill>
                  <a:srgbClr val="F2F2F2"/>
                </a:solidFill>
                <a:latin typeface="黑体" panose="02010609060101010101" pitchFamily="49" charset="-122"/>
                <a:ea typeface="黑体" panose="02010609060101010101" pitchFamily="49" charset="-122"/>
              </a:rPr>
              <a:t>提醒幼儿手脏洗手。提醒幼儿节约用水。</a:t>
            </a:r>
            <a:endParaRPr lang="zh-CN" altLang="en-US" sz="2400" b="1"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4.</a:t>
            </a:r>
            <a:r>
              <a:rPr lang="zh-CN" altLang="en-US" sz="2400" b="1" dirty="0">
                <a:solidFill>
                  <a:srgbClr val="F2F2F2"/>
                </a:solidFill>
                <a:latin typeface="黑体" panose="02010609060101010101" pitchFamily="49" charset="-122"/>
                <a:ea typeface="黑体" panose="02010609060101010101" pitchFamily="49" charset="-122"/>
              </a:rPr>
              <a:t>幼儿入厕，要观察并给予帮助。</a:t>
            </a:r>
            <a:endParaRPr lang="zh-CN" altLang="en-US" sz="2400" b="1"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5.</a:t>
            </a:r>
            <a:r>
              <a:rPr lang="zh-CN" altLang="en-US" sz="2400" b="1" dirty="0">
                <a:solidFill>
                  <a:srgbClr val="F2F2F2"/>
                </a:solidFill>
                <a:latin typeface="黑体" panose="02010609060101010101" pitchFamily="49" charset="-122"/>
                <a:ea typeface="黑体" panose="02010609060101010101" pitchFamily="49" charset="-122"/>
              </a:rPr>
              <a:t>盥洗后及时清洗厕所、消毒毛巾。</a:t>
            </a:r>
            <a:endParaRPr lang="zh-CN" altLang="en-US" sz="2400" b="1"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6.</a:t>
            </a:r>
            <a:r>
              <a:rPr lang="zh-CN" altLang="en-US" sz="2400" b="1" dirty="0">
                <a:solidFill>
                  <a:srgbClr val="F2F2F2"/>
                </a:solidFill>
                <a:latin typeface="黑体" panose="02010609060101010101" pitchFamily="49" charset="-122"/>
                <a:ea typeface="黑体" panose="02010609060101010101" pitchFamily="49" charset="-122"/>
              </a:rPr>
              <a:t>保持地面干爽、防滑。</a:t>
            </a:r>
            <a:endParaRPr lang="zh-CN" altLang="en-US" sz="2400" b="1" dirty="0">
              <a:solidFill>
                <a:srgbClr val="F2F2F2"/>
              </a:solidFill>
              <a:latin typeface="黑体" panose="02010609060101010101" pitchFamily="49" charset="-122"/>
              <a:ea typeface="黑体" panose="02010609060101010101" pitchFamily="49" charset="-122"/>
            </a:endParaRPr>
          </a:p>
        </p:txBody>
      </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419530" y="294228"/>
            <a:ext cx="4846501" cy="668837"/>
          </a:xfrm>
          <a:prstGeom prst="rect">
            <a:avLst/>
          </a:prstGeom>
          <a:noFill/>
        </p:spPr>
        <p:txBody>
          <a:bodyPr>
            <a:spAutoFit/>
          </a:bodyPr>
          <a:lstStyle>
            <a:defPPr>
              <a:defRPr lang="zh-CN"/>
            </a:defPPr>
            <a:lvl1pPr algn="ctr">
              <a:defRPr sz="2400" b="1">
                <a:ln w="2540">
                  <a:solidFill>
                    <a:schemeClr val="bg1"/>
                  </a:solidFill>
                </a:ln>
                <a:gradFill>
                  <a:gsLst>
                    <a:gs pos="46000">
                      <a:srgbClr val="E71F21"/>
                    </a:gs>
                    <a:gs pos="100000">
                      <a:srgbClr val="4473BA"/>
                    </a:gs>
                  </a:gsLst>
                  <a:lin ang="5400000" scaled="1"/>
                </a:gra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盥洗活动</a:t>
            </a:r>
            <a:endPar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p:txBody>
      </p:sp>
      <p:sp>
        <p:nvSpPr>
          <p:cNvPr id="11" name="文本占位符 26627"/>
          <p:cNvSpPr txBox="1"/>
          <p:nvPr/>
        </p:nvSpPr>
        <p:spPr bwMode="auto">
          <a:xfrm>
            <a:off x="2863215" y="1206500"/>
            <a:ext cx="7325995" cy="3668395"/>
          </a:xfrm>
          <a:prstGeom prst="rect">
            <a:avLst/>
          </a:prstGeom>
          <a:noFill/>
          <a:ln w="9525">
            <a:noFill/>
            <a:miter lim="800000"/>
          </a:ln>
        </p:spPr>
        <p:txBody>
          <a:bodyPr/>
          <a:lstStyle/>
          <a:p>
            <a:pPr>
              <a:lnSpc>
                <a:spcPct val="120000"/>
              </a:lnSpc>
              <a:buFont typeface="Arial" panose="020B0604020202020204" pitchFamily="34" charset="0"/>
              <a:buNone/>
            </a:pPr>
            <a:r>
              <a:rPr lang="zh-CN" altLang="en-US" sz="2400" b="1" dirty="0">
                <a:solidFill>
                  <a:srgbClr val="F2F2F2"/>
                </a:solidFill>
                <a:latin typeface="黑体" panose="02010609060101010101" pitchFamily="49" charset="-122"/>
                <a:ea typeface="黑体" panose="02010609060101010101" pitchFamily="49" charset="-122"/>
              </a:rPr>
              <a:t>对幼儿的要求</a:t>
            </a:r>
            <a:endParaRPr lang="zh-CN" altLang="en-US" sz="2400"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1.</a:t>
            </a:r>
            <a:r>
              <a:rPr lang="zh-CN" altLang="en-US" sz="2400" b="1" dirty="0">
                <a:solidFill>
                  <a:srgbClr val="F2F2F2"/>
                </a:solidFill>
                <a:latin typeface="黑体" panose="02010609060101010101" pitchFamily="49" charset="-122"/>
                <a:ea typeface="黑体" panose="02010609060101010101" pitchFamily="49" charset="-122"/>
              </a:rPr>
              <a:t>能按老师的要求有序进入盥洗室，不推不挤，排队如厕、洗手。</a:t>
            </a:r>
            <a:endParaRPr lang="zh-CN" altLang="en-US" sz="2400" b="1"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2.</a:t>
            </a:r>
            <a:r>
              <a:rPr lang="zh-CN" altLang="en-US" sz="2400" b="1" dirty="0">
                <a:solidFill>
                  <a:srgbClr val="F2F2F2"/>
                </a:solidFill>
                <a:latin typeface="黑体" panose="02010609060101010101" pitchFamily="49" charset="-122"/>
                <a:ea typeface="黑体" panose="02010609060101010101" pitchFamily="49" charset="-122"/>
              </a:rPr>
              <a:t>逐渐掌握洗手、洗脸的正确方法。</a:t>
            </a:r>
            <a:endParaRPr lang="zh-CN" altLang="en-US" sz="2400" b="1"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3.</a:t>
            </a:r>
            <a:r>
              <a:rPr lang="zh-CN" altLang="en-US" sz="2400" b="1" dirty="0">
                <a:solidFill>
                  <a:srgbClr val="F2F2F2"/>
                </a:solidFill>
                <a:latin typeface="黑体" panose="02010609060101010101" pitchFamily="49" charset="-122"/>
                <a:ea typeface="黑体" panose="02010609060101010101" pitchFamily="49" charset="-122"/>
              </a:rPr>
              <a:t>饭前、便后、手脏时能主动洗手。</a:t>
            </a:r>
            <a:endParaRPr lang="zh-CN" altLang="en-US" sz="2400" b="1"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4.</a:t>
            </a:r>
            <a:r>
              <a:rPr lang="zh-CN" altLang="en-US" sz="2400" b="1" dirty="0">
                <a:solidFill>
                  <a:srgbClr val="F2F2F2"/>
                </a:solidFill>
                <a:latin typeface="黑体" panose="02010609060101010101" pitchFamily="49" charset="-122"/>
                <a:ea typeface="黑体" panose="02010609060101010101" pitchFamily="49" charset="-122"/>
              </a:rPr>
              <a:t>大小便能基本自理，有困难的能及时跟老师说出大小便的要求。</a:t>
            </a:r>
            <a:endParaRPr lang="zh-CN" altLang="en-US" sz="2400" b="1"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5.</a:t>
            </a:r>
            <a:r>
              <a:rPr lang="zh-CN" altLang="en-US" sz="2400" b="1" dirty="0">
                <a:solidFill>
                  <a:srgbClr val="F2F2F2"/>
                </a:solidFill>
                <a:latin typeface="黑体" panose="02010609060101010101" pitchFamily="49" charset="-122"/>
                <a:ea typeface="黑体" panose="02010609060101010101" pitchFamily="49" charset="-122"/>
              </a:rPr>
              <a:t>盥洗时不把水洒在地上，能保持地面干爽、清洁。</a:t>
            </a:r>
            <a:endParaRPr lang="zh-CN" altLang="en-US" sz="2400" b="1" dirty="0">
              <a:solidFill>
                <a:srgbClr val="F2F2F2"/>
              </a:solidFill>
              <a:latin typeface="黑体" panose="02010609060101010101" pitchFamily="49" charset="-122"/>
              <a:ea typeface="黑体" panose="02010609060101010101" pitchFamily="49" charset="-122"/>
            </a:endParaRPr>
          </a:p>
        </p:txBody>
      </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88342" y="223890"/>
            <a:ext cx="4846501" cy="668837"/>
          </a:xfrm>
          <a:prstGeom prst="rect">
            <a:avLst/>
          </a:prstGeom>
          <a:noFill/>
        </p:spPr>
        <p:txBody>
          <a:bodyPr>
            <a:spAutoFit/>
          </a:bodyPr>
          <a:lstStyle>
            <a:defPPr>
              <a:defRPr lang="zh-CN"/>
            </a:defPPr>
            <a:lvl1pPr algn="ctr">
              <a:defRPr sz="2400" b="1">
                <a:ln w="2540">
                  <a:solidFill>
                    <a:schemeClr val="bg1"/>
                  </a:solidFill>
                </a:ln>
                <a:gradFill>
                  <a:gsLst>
                    <a:gs pos="46000">
                      <a:srgbClr val="E71F21"/>
                    </a:gs>
                    <a:gs pos="100000">
                      <a:srgbClr val="4473BA"/>
                    </a:gs>
                  </a:gsLst>
                  <a:lin ang="5400000" scaled="1"/>
                </a:gra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饮食、饮水活动</a:t>
            </a:r>
            <a:endPar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p:txBody>
      </p:sp>
      <p:sp>
        <p:nvSpPr>
          <p:cNvPr id="8" name="文本占位符 28675"/>
          <p:cNvSpPr txBox="1"/>
          <p:nvPr/>
        </p:nvSpPr>
        <p:spPr bwMode="auto">
          <a:xfrm>
            <a:off x="3044288" y="1206426"/>
            <a:ext cx="7112587" cy="3752850"/>
          </a:xfrm>
          <a:prstGeom prst="rect">
            <a:avLst/>
          </a:prstGeom>
          <a:noFill/>
          <a:ln w="9525">
            <a:noFill/>
            <a:miter lim="800000"/>
          </a:ln>
        </p:spPr>
        <p:txBody>
          <a:bodyPr/>
          <a:lstStyle/>
          <a:p>
            <a:pPr marL="228600" indent="-228600">
              <a:lnSpc>
                <a:spcPct val="120000"/>
              </a:lnSpc>
              <a:buFont typeface="Arial" panose="020B0604020202020204" pitchFamily="34" charset="0"/>
              <a:buNone/>
            </a:pPr>
            <a:r>
              <a:rPr lang="zh-CN" altLang="en-US" sz="2400" b="1" dirty="0">
                <a:solidFill>
                  <a:srgbClr val="F2F2F2"/>
                </a:solidFill>
                <a:latin typeface="黑体" panose="02010609060101010101" pitchFamily="49" charset="-122"/>
                <a:ea typeface="黑体" panose="02010609060101010101" pitchFamily="49" charset="-122"/>
              </a:rPr>
              <a:t>对教师的要求：</a:t>
            </a:r>
            <a:endParaRPr lang="en-US" altLang="zh-CN" sz="2400" b="1" dirty="0">
              <a:solidFill>
                <a:srgbClr val="F2F2F2"/>
              </a:solidFill>
              <a:latin typeface="黑体" panose="02010609060101010101" pitchFamily="49" charset="-122"/>
              <a:ea typeface="黑体" panose="02010609060101010101" pitchFamily="49" charset="-122"/>
            </a:endParaRPr>
          </a:p>
          <a:p>
            <a:pPr marL="228600"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1.</a:t>
            </a:r>
            <a:r>
              <a:rPr lang="zh-CN" altLang="en-US" sz="2400" b="1" dirty="0">
                <a:solidFill>
                  <a:srgbClr val="F2F2F2"/>
                </a:solidFill>
                <a:latin typeface="黑体" panose="02010609060101010101" pitchFamily="49" charset="-122"/>
                <a:ea typeface="黑体" panose="02010609060101010101" pitchFamily="49" charset="-122"/>
              </a:rPr>
              <a:t>餐前组织安静活动。</a:t>
            </a:r>
            <a:endParaRPr lang="zh-CN" altLang="en-US" sz="2400" b="1" dirty="0">
              <a:solidFill>
                <a:srgbClr val="F2F2F2"/>
              </a:solidFill>
              <a:latin typeface="黑体" panose="02010609060101010101" pitchFamily="49" charset="-122"/>
              <a:ea typeface="黑体" panose="02010609060101010101" pitchFamily="49" charset="-122"/>
            </a:endParaRPr>
          </a:p>
          <a:p>
            <a:pPr marL="228600"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2.</a:t>
            </a:r>
            <a:r>
              <a:rPr lang="zh-CN" altLang="en-US" sz="2400" b="1" dirty="0">
                <a:solidFill>
                  <a:srgbClr val="F2F2F2"/>
                </a:solidFill>
                <a:latin typeface="黑体" panose="02010609060101010101" pitchFamily="49" charset="-122"/>
                <a:ea typeface="黑体" panose="02010609060101010101" pitchFamily="49" charset="-122"/>
              </a:rPr>
              <a:t>组织盥洗，指导用正确的方法盥洗。</a:t>
            </a:r>
            <a:endParaRPr lang="zh-CN" altLang="en-US" sz="2400" b="1" dirty="0">
              <a:solidFill>
                <a:srgbClr val="F2F2F2"/>
              </a:solidFill>
              <a:latin typeface="黑体" panose="02010609060101010101" pitchFamily="49" charset="-122"/>
              <a:ea typeface="黑体" panose="02010609060101010101" pitchFamily="49" charset="-122"/>
            </a:endParaRPr>
          </a:p>
          <a:p>
            <a:pPr marL="228600"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3.</a:t>
            </a:r>
            <a:r>
              <a:rPr lang="zh-CN" altLang="en-US" sz="2400" b="1" dirty="0">
                <a:solidFill>
                  <a:srgbClr val="F2F2F2"/>
                </a:solidFill>
                <a:latin typeface="黑体" panose="02010609060101010101" pitchFamily="49" charset="-122"/>
                <a:ea typeface="黑体" panose="02010609060101010101" pitchFamily="49" charset="-122"/>
              </a:rPr>
              <a:t>准备餐具，餐具要干净。</a:t>
            </a:r>
            <a:endParaRPr lang="zh-CN" altLang="en-US" sz="2400" b="1" dirty="0">
              <a:solidFill>
                <a:srgbClr val="F2F2F2"/>
              </a:solidFill>
              <a:latin typeface="黑体" panose="02010609060101010101" pitchFamily="49" charset="-122"/>
              <a:ea typeface="黑体" panose="02010609060101010101" pitchFamily="49" charset="-122"/>
            </a:endParaRPr>
          </a:p>
          <a:p>
            <a:pPr marL="228600"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4.</a:t>
            </a:r>
            <a:r>
              <a:rPr lang="zh-CN" altLang="en-US" sz="2400" b="1" dirty="0">
                <a:solidFill>
                  <a:srgbClr val="F2F2F2"/>
                </a:solidFill>
                <a:latin typeface="黑体" panose="02010609060101010101" pitchFamily="49" charset="-122"/>
                <a:ea typeface="黑体" panose="02010609060101010101" pitchFamily="49" charset="-122"/>
              </a:rPr>
              <a:t>向幼儿介绍饭菜，使其简单了解食物中的营养，培养幼儿良好的饮食习惯。</a:t>
            </a:r>
            <a:endParaRPr lang="zh-CN" altLang="en-US" sz="2400" b="1" dirty="0">
              <a:solidFill>
                <a:srgbClr val="F2F2F2"/>
              </a:solidFill>
              <a:latin typeface="黑体" panose="02010609060101010101" pitchFamily="49" charset="-122"/>
              <a:ea typeface="黑体" panose="02010609060101010101" pitchFamily="49" charset="-122"/>
            </a:endParaRPr>
          </a:p>
          <a:p>
            <a:pPr marL="228600"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5.</a:t>
            </a:r>
            <a:r>
              <a:rPr lang="zh-CN" altLang="en-US" sz="2400" b="1" dirty="0">
                <a:solidFill>
                  <a:srgbClr val="F2F2F2"/>
                </a:solidFill>
                <a:latin typeface="黑体" panose="02010609060101010101" pitchFamily="49" charset="-122"/>
                <a:ea typeface="黑体" panose="02010609060101010101" pitchFamily="49" charset="-122"/>
              </a:rPr>
              <a:t>根据幼儿饭量大小随时添饭。</a:t>
            </a:r>
            <a:endParaRPr lang="zh-CN" altLang="en-US" sz="2400" b="1" dirty="0">
              <a:solidFill>
                <a:srgbClr val="F2F2F2"/>
              </a:solidFill>
              <a:latin typeface="黑体" panose="02010609060101010101" pitchFamily="49" charset="-122"/>
              <a:ea typeface="黑体" panose="02010609060101010101" pitchFamily="49" charset="-122"/>
            </a:endParaRPr>
          </a:p>
          <a:p>
            <a:pPr marL="228600"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6.</a:t>
            </a:r>
            <a:r>
              <a:rPr lang="zh-CN" altLang="en-US" sz="2400" b="1" dirty="0">
                <a:solidFill>
                  <a:srgbClr val="F2F2F2"/>
                </a:solidFill>
                <a:latin typeface="黑体" panose="02010609060101010101" pitchFamily="49" charset="-122"/>
                <a:ea typeface="黑体" panose="02010609060101010101" pitchFamily="49" charset="-122"/>
              </a:rPr>
              <a:t>照顾好体弱儿以及特殊幼儿，有需要的要喂好饭。</a:t>
            </a:r>
            <a:endParaRPr lang="zh-CN" altLang="en-US" sz="2400" b="1" dirty="0">
              <a:solidFill>
                <a:srgbClr val="F2F2F2"/>
              </a:solidFill>
              <a:latin typeface="黑体" panose="02010609060101010101" pitchFamily="49" charset="-122"/>
              <a:ea typeface="黑体" panose="02010609060101010101" pitchFamily="49" charset="-122"/>
            </a:endParaRPr>
          </a:p>
          <a:p>
            <a:pPr marL="228600"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7.</a:t>
            </a:r>
            <a:r>
              <a:rPr lang="zh-CN" altLang="en-US" sz="2400" b="1" dirty="0">
                <a:solidFill>
                  <a:srgbClr val="F2F2F2"/>
                </a:solidFill>
                <a:latin typeface="黑体" panose="02010609060101010101" pitchFamily="49" charset="-122"/>
                <a:ea typeface="黑体" panose="02010609060101010101" pitchFamily="49" charset="-122"/>
              </a:rPr>
              <a:t>整理餐具、地面、桌面等的清洁消毒工作。</a:t>
            </a:r>
            <a:endParaRPr lang="zh-CN" altLang="en-US" sz="2400" b="1" dirty="0">
              <a:solidFill>
                <a:srgbClr val="F2F2F2"/>
              </a:solidFill>
              <a:latin typeface="黑体" panose="02010609060101010101" pitchFamily="49" charset="-122"/>
              <a:ea typeface="黑体" panose="02010609060101010101" pitchFamily="49" charset="-122"/>
            </a:endParaRPr>
          </a:p>
        </p:txBody>
      </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785290" y="350498"/>
            <a:ext cx="4846501" cy="668837"/>
          </a:xfrm>
          <a:prstGeom prst="rect">
            <a:avLst/>
          </a:prstGeom>
          <a:noFill/>
        </p:spPr>
        <p:txBody>
          <a:bodyPr>
            <a:spAutoFit/>
          </a:bodyPr>
          <a:lstStyle>
            <a:defPPr>
              <a:defRPr lang="zh-CN"/>
            </a:defPPr>
            <a:lvl1pPr algn="ctr">
              <a:defRPr sz="2400" b="1">
                <a:ln w="2540">
                  <a:solidFill>
                    <a:schemeClr val="bg1"/>
                  </a:solidFill>
                </a:ln>
                <a:gradFill>
                  <a:gsLst>
                    <a:gs pos="46000">
                      <a:srgbClr val="E71F21"/>
                    </a:gs>
                    <a:gs pos="100000">
                      <a:srgbClr val="4473BA"/>
                    </a:gs>
                  </a:gsLst>
                  <a:lin ang="5400000" scaled="1"/>
                </a:gra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饮食、饮水活动</a:t>
            </a:r>
            <a:endPar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p:txBody>
      </p:sp>
      <p:sp>
        <p:nvSpPr>
          <p:cNvPr id="9" name="文本占位符 28675"/>
          <p:cNvSpPr txBox="1"/>
          <p:nvPr/>
        </p:nvSpPr>
        <p:spPr bwMode="auto">
          <a:xfrm>
            <a:off x="2644775" y="947420"/>
            <a:ext cx="7812405" cy="3677920"/>
          </a:xfrm>
          <a:prstGeom prst="rect">
            <a:avLst/>
          </a:prstGeom>
          <a:noFill/>
          <a:ln w="9525">
            <a:noFill/>
            <a:miter lim="800000"/>
          </a:ln>
        </p:spPr>
        <p:txBody>
          <a:bodyPr/>
          <a:lstStyle/>
          <a:p>
            <a:pPr>
              <a:lnSpc>
                <a:spcPct val="120000"/>
              </a:lnSpc>
              <a:buFont typeface="Arial" panose="020B0604020202020204" pitchFamily="34" charset="0"/>
              <a:buNone/>
            </a:pPr>
            <a:r>
              <a:rPr lang="zh-CN" altLang="en-US" sz="2400" b="1" dirty="0">
                <a:solidFill>
                  <a:srgbClr val="F2F2F2"/>
                </a:solidFill>
                <a:latin typeface="黑体" panose="02010609060101010101" pitchFamily="49" charset="-122"/>
                <a:ea typeface="黑体" panose="02010609060101010101" pitchFamily="49" charset="-122"/>
              </a:rPr>
              <a:t>对幼儿的要求：</a:t>
            </a:r>
            <a:endParaRPr lang="en-US" altLang="zh-CN" sz="2400" b="1"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1.</a:t>
            </a:r>
            <a:r>
              <a:rPr lang="zh-CN" altLang="en-US" sz="2400" b="1" dirty="0">
                <a:solidFill>
                  <a:srgbClr val="F2F2F2"/>
                </a:solidFill>
                <a:latin typeface="黑体" panose="02010609060101010101" pitchFamily="49" charset="-122"/>
                <a:ea typeface="黑体" panose="02010609060101010101" pitchFamily="49" charset="-122"/>
              </a:rPr>
              <a:t>餐前能先轻轻转好小椅子后洗手，安静入座。</a:t>
            </a:r>
            <a:endParaRPr lang="zh-CN" altLang="en-US" sz="2400" b="1"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2.</a:t>
            </a:r>
            <a:r>
              <a:rPr lang="zh-CN" altLang="en-US" sz="2400" b="1" dirty="0">
                <a:solidFill>
                  <a:srgbClr val="F2F2F2"/>
                </a:solidFill>
                <a:latin typeface="黑体" panose="02010609060101010101" pitchFamily="49" charset="-122"/>
                <a:ea typeface="黑体" panose="02010609060101010101" pitchFamily="49" charset="-122"/>
              </a:rPr>
              <a:t>正确使用勺子或筷子，能正确舀（夹）起饭菜，送入口中。</a:t>
            </a:r>
            <a:endParaRPr lang="zh-CN" altLang="en-US" sz="2400" b="1"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3.</a:t>
            </a:r>
            <a:r>
              <a:rPr lang="zh-CN" altLang="en-US" sz="2400" b="1" dirty="0">
                <a:solidFill>
                  <a:srgbClr val="F2F2F2"/>
                </a:solidFill>
                <a:latin typeface="黑体" panose="02010609060101010101" pitchFamily="49" charset="-122"/>
                <a:ea typeface="黑体" panose="02010609060101010101" pitchFamily="49" charset="-122"/>
              </a:rPr>
              <a:t>进餐时不讲话，细嚼慢咽，专心吃完自己的饭菜，不挑食，不剩饭菜。</a:t>
            </a:r>
            <a:endParaRPr lang="zh-CN" altLang="en-US" sz="2400" b="1"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4.</a:t>
            </a:r>
            <a:r>
              <a:rPr lang="zh-CN" altLang="en-US" sz="2400" b="1" dirty="0">
                <a:solidFill>
                  <a:srgbClr val="F2F2F2"/>
                </a:solidFill>
                <a:latin typeface="黑体" panose="02010609060101010101" pitchFamily="49" charset="-122"/>
                <a:ea typeface="黑体" panose="02010609060101010101" pitchFamily="49" charset="-122"/>
              </a:rPr>
              <a:t>注意桌面、地面整洁，注意衣服整洁。</a:t>
            </a:r>
            <a:endParaRPr lang="zh-CN" altLang="en-US" sz="2400" b="1"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5.</a:t>
            </a:r>
            <a:r>
              <a:rPr lang="zh-CN" altLang="en-US" sz="2400" b="1" dirty="0">
                <a:solidFill>
                  <a:srgbClr val="F2F2F2"/>
                </a:solidFill>
                <a:latin typeface="黑体" panose="02010609060101010101" pitchFamily="49" charset="-122"/>
                <a:ea typeface="黑体" panose="02010609060101010101" pitchFamily="49" charset="-122"/>
              </a:rPr>
              <a:t>吃完后能按要求把碗和勺子放在指定的地方。</a:t>
            </a:r>
            <a:endParaRPr lang="zh-CN" altLang="en-US" sz="2400" b="1"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6.</a:t>
            </a:r>
            <a:r>
              <a:rPr lang="zh-CN" altLang="en-US" sz="2400" b="1" dirty="0">
                <a:solidFill>
                  <a:srgbClr val="F2F2F2"/>
                </a:solidFill>
                <a:latin typeface="黑体" panose="02010609060101010101" pitchFamily="49" charset="-122"/>
                <a:ea typeface="黑体" panose="02010609060101010101" pitchFamily="49" charset="-122"/>
              </a:rPr>
              <a:t>餐后排队洗脸。</a:t>
            </a:r>
            <a:endParaRPr lang="zh-CN" altLang="en-US" sz="2400" b="1"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7.</a:t>
            </a:r>
            <a:r>
              <a:rPr lang="zh-CN" altLang="en-US" sz="2400" b="1" dirty="0">
                <a:solidFill>
                  <a:srgbClr val="F2F2F2"/>
                </a:solidFill>
                <a:latin typeface="黑体" panose="02010609060101010101" pitchFamily="49" charset="-122"/>
                <a:ea typeface="黑体" panose="02010609060101010101" pitchFamily="49" charset="-122"/>
              </a:rPr>
              <a:t>吃完午餐能按要求进行安静游戏，不乱走乱跑。</a:t>
            </a:r>
            <a:endParaRPr lang="zh-CN" altLang="en-US" sz="2400" b="1" dirty="0">
              <a:solidFill>
                <a:srgbClr val="F2F2F2"/>
              </a:solidFill>
              <a:latin typeface="黑体" panose="02010609060101010101" pitchFamily="49" charset="-122"/>
              <a:ea typeface="黑体" panose="02010609060101010101" pitchFamily="49" charset="-122"/>
            </a:endParaRPr>
          </a:p>
          <a:p>
            <a:pPr>
              <a:lnSpc>
                <a:spcPct val="120000"/>
              </a:lnSpc>
              <a:buFont typeface="Arial" panose="020B0604020202020204" pitchFamily="34" charset="0"/>
              <a:buNone/>
            </a:pPr>
            <a:r>
              <a:rPr lang="zh-CN" altLang="en-US" sz="2400" b="1" dirty="0">
                <a:solidFill>
                  <a:srgbClr val="F2F2F2"/>
                </a:solidFill>
                <a:latin typeface="黑体" panose="02010609060101010101" pitchFamily="49" charset="-122"/>
                <a:ea typeface="黑体" panose="02010609060101010101" pitchFamily="49" charset="-122"/>
              </a:rPr>
              <a:t> </a:t>
            </a:r>
            <a:endParaRPr lang="zh-CN" altLang="en-US" sz="2400" b="1" dirty="0">
              <a:solidFill>
                <a:srgbClr val="F2F2F2"/>
              </a:solidFill>
              <a:latin typeface="黑体" panose="02010609060101010101" pitchFamily="49" charset="-122"/>
              <a:ea typeface="黑体" panose="02010609060101010101" pitchFamily="49" charset="-122"/>
            </a:endParaRPr>
          </a:p>
          <a:p>
            <a:pPr>
              <a:lnSpc>
                <a:spcPct val="120000"/>
              </a:lnSpc>
              <a:buFont typeface="Arial" panose="020B0604020202020204" pitchFamily="34" charset="0"/>
              <a:buNone/>
            </a:pPr>
            <a:endParaRPr lang="zh-CN" altLang="en-US" dirty="0">
              <a:solidFill>
                <a:srgbClr val="F2F2F2"/>
              </a:solidFill>
              <a:latin typeface="等线" panose="02010600030101010101"/>
            </a:endParaRPr>
          </a:p>
        </p:txBody>
      </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77327" y="209823"/>
            <a:ext cx="4846501" cy="668837"/>
          </a:xfrm>
          <a:prstGeom prst="rect">
            <a:avLst/>
          </a:prstGeom>
          <a:noFill/>
        </p:spPr>
        <p:txBody>
          <a:bodyPr>
            <a:spAutoFit/>
          </a:bodyPr>
          <a:lstStyle>
            <a:defPPr>
              <a:defRPr lang="zh-CN"/>
            </a:defPPr>
            <a:lvl1pPr algn="ctr">
              <a:defRPr sz="2400" b="1">
                <a:ln w="2540">
                  <a:solidFill>
                    <a:schemeClr val="bg1"/>
                  </a:solidFill>
                </a:ln>
                <a:gradFill>
                  <a:gsLst>
                    <a:gs pos="46000">
                      <a:srgbClr val="E71F21"/>
                    </a:gs>
                    <a:gs pos="100000">
                      <a:srgbClr val="4473BA"/>
                    </a:gs>
                  </a:gsLst>
                  <a:lin ang="5400000" scaled="1"/>
                </a:gra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午睡活动</a:t>
            </a:r>
            <a:endPar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p:txBody>
      </p:sp>
      <p:sp>
        <p:nvSpPr>
          <p:cNvPr id="6" name="矩形 5"/>
          <p:cNvSpPr/>
          <p:nvPr/>
        </p:nvSpPr>
        <p:spPr>
          <a:xfrm>
            <a:off x="2499824" y="1473885"/>
            <a:ext cx="7755523" cy="4853940"/>
          </a:xfrm>
          <a:prstGeom prst="rect">
            <a:avLst/>
          </a:prstGeom>
        </p:spPr>
        <p:txBody>
          <a:bodyPr wrap="square">
            <a:spAutoFit/>
          </a:bodyPr>
          <a:lstStyle/>
          <a:p>
            <a:pPr fontAlgn="auto">
              <a:lnSpc>
                <a:spcPct val="120000"/>
              </a:lnSpc>
              <a:spcBef>
                <a:spcPts val="0"/>
              </a:spcBef>
              <a:spcAft>
                <a:spcPts val="0"/>
              </a:spcAft>
              <a:defRPr/>
            </a:pPr>
            <a:r>
              <a:rPr lang="zh-CN" altLang="en-US" sz="2400" b="1" dirty="0">
                <a:solidFill>
                  <a:schemeClr val="bg1">
                    <a:lumMod val="95000"/>
                  </a:schemeClr>
                </a:solidFill>
                <a:latin typeface="黑体" panose="02010609060101010101" pitchFamily="49" charset="-122"/>
                <a:ea typeface="黑体" panose="02010609060101010101" pitchFamily="49" charset="-122"/>
                <a:cs typeface="+mn-cs"/>
              </a:rPr>
              <a:t>对教师的要求：</a:t>
            </a:r>
            <a:endParaRPr lang="en-US" altLang="zh-CN" sz="2400" b="1" dirty="0">
              <a:solidFill>
                <a:schemeClr val="bg1">
                  <a:lumMod val="95000"/>
                </a:schemeClr>
              </a:solidFill>
              <a:latin typeface="黑体" panose="02010609060101010101" pitchFamily="49" charset="-122"/>
              <a:ea typeface="黑体" panose="02010609060101010101" pitchFamily="49" charset="-122"/>
              <a:cs typeface="+mn-cs"/>
            </a:endParaRPr>
          </a:p>
          <a:p>
            <a:pPr indent="720090" eaLnBrk="1" fontAlgn="auto" latinLnBrk="0" hangingPunct="1">
              <a:lnSpc>
                <a:spcPct val="120000"/>
              </a:lnSpc>
              <a:spcBef>
                <a:spcPts val="0"/>
              </a:spcBef>
              <a:spcAft>
                <a:spcPts val="0"/>
              </a:spcAft>
              <a:defRPr/>
            </a:pPr>
            <a:r>
              <a:rPr lang="en-US" altLang="zh-CN" sz="2400" b="1" dirty="0">
                <a:solidFill>
                  <a:schemeClr val="bg1">
                    <a:lumMod val="95000"/>
                  </a:schemeClr>
                </a:solidFill>
                <a:latin typeface="黑体" panose="02010609060101010101" pitchFamily="49" charset="-122"/>
                <a:ea typeface="黑体" panose="02010609060101010101" pitchFamily="49" charset="-122"/>
                <a:cs typeface="+mn-cs"/>
              </a:rPr>
              <a:t>1.</a:t>
            </a:r>
            <a:r>
              <a:rPr lang="zh-CN" altLang="en-US" sz="2400" b="1" dirty="0">
                <a:solidFill>
                  <a:schemeClr val="bg1">
                    <a:lumMod val="95000"/>
                  </a:schemeClr>
                </a:solidFill>
                <a:latin typeface="黑体" panose="02010609060101010101" pitchFamily="49" charset="-122"/>
                <a:ea typeface="黑体" panose="02010609060101010101" pitchFamily="49" charset="-122"/>
                <a:cs typeface="+mn-cs"/>
              </a:rPr>
              <a:t>提供安静、通风、整洁的睡眠环境。</a:t>
            </a:r>
            <a:endParaRPr lang="zh-CN" altLang="en-US" sz="2400" b="1" dirty="0">
              <a:solidFill>
                <a:schemeClr val="bg1">
                  <a:lumMod val="95000"/>
                </a:schemeClr>
              </a:solidFill>
              <a:latin typeface="黑体" panose="02010609060101010101" pitchFamily="49" charset="-122"/>
              <a:ea typeface="黑体" panose="02010609060101010101" pitchFamily="49" charset="-122"/>
              <a:cs typeface="+mn-cs"/>
            </a:endParaRPr>
          </a:p>
          <a:p>
            <a:pPr indent="720090" eaLnBrk="1" fontAlgn="auto" latinLnBrk="0" hangingPunct="1">
              <a:lnSpc>
                <a:spcPct val="120000"/>
              </a:lnSpc>
              <a:spcBef>
                <a:spcPts val="0"/>
              </a:spcBef>
              <a:spcAft>
                <a:spcPts val="0"/>
              </a:spcAft>
              <a:defRPr/>
            </a:pPr>
            <a:r>
              <a:rPr lang="en-US" altLang="zh-CN" sz="2400" b="1" dirty="0">
                <a:solidFill>
                  <a:schemeClr val="bg1">
                    <a:lumMod val="95000"/>
                  </a:schemeClr>
                </a:solidFill>
                <a:latin typeface="黑体" panose="02010609060101010101" pitchFamily="49" charset="-122"/>
                <a:ea typeface="黑体" panose="02010609060101010101" pitchFamily="49" charset="-122"/>
                <a:cs typeface="+mn-cs"/>
              </a:rPr>
              <a:t>2.</a:t>
            </a:r>
            <a:r>
              <a:rPr lang="zh-CN" altLang="en-US" sz="2400" b="1" dirty="0">
                <a:solidFill>
                  <a:schemeClr val="bg1">
                    <a:lumMod val="95000"/>
                  </a:schemeClr>
                </a:solidFill>
                <a:latin typeface="黑体" panose="02010609060101010101" pitchFamily="49" charset="-122"/>
                <a:ea typeface="黑体" panose="02010609060101010101" pitchFamily="49" charset="-122"/>
                <a:cs typeface="+mn-cs"/>
              </a:rPr>
              <a:t>指导、帮助幼儿穿脱衣服，提醒穿脱的顺序与方法。</a:t>
            </a:r>
            <a:endParaRPr lang="zh-CN" altLang="en-US" sz="2400" b="1" dirty="0">
              <a:solidFill>
                <a:schemeClr val="bg1">
                  <a:lumMod val="95000"/>
                </a:schemeClr>
              </a:solidFill>
              <a:latin typeface="黑体" panose="02010609060101010101" pitchFamily="49" charset="-122"/>
              <a:ea typeface="黑体" panose="02010609060101010101" pitchFamily="49" charset="-122"/>
              <a:cs typeface="+mn-cs"/>
            </a:endParaRPr>
          </a:p>
          <a:p>
            <a:pPr indent="720090" eaLnBrk="1" fontAlgn="auto" latinLnBrk="0" hangingPunct="1">
              <a:lnSpc>
                <a:spcPct val="120000"/>
              </a:lnSpc>
              <a:spcBef>
                <a:spcPts val="0"/>
              </a:spcBef>
              <a:spcAft>
                <a:spcPts val="0"/>
              </a:spcAft>
              <a:defRPr/>
            </a:pPr>
            <a:r>
              <a:rPr lang="en-US" altLang="zh-CN" sz="2400" b="1" dirty="0">
                <a:solidFill>
                  <a:schemeClr val="bg1">
                    <a:lumMod val="95000"/>
                  </a:schemeClr>
                </a:solidFill>
                <a:latin typeface="黑体" panose="02010609060101010101" pitchFamily="49" charset="-122"/>
                <a:ea typeface="黑体" panose="02010609060101010101" pitchFamily="49" charset="-122"/>
              </a:rPr>
              <a:t>3.</a:t>
            </a:r>
            <a:r>
              <a:rPr lang="zh-CN" altLang="en-US" sz="2400" b="1" dirty="0">
                <a:solidFill>
                  <a:schemeClr val="bg1">
                    <a:lumMod val="95000"/>
                  </a:schemeClr>
                </a:solidFill>
                <a:latin typeface="黑体" panose="02010609060101010101" pitchFamily="49" charset="-122"/>
                <a:ea typeface="黑体" panose="02010609060101010101" pitchFamily="49" charset="-122"/>
              </a:rPr>
              <a:t>帮助幼儿盖被子，纠正不正确睡姿。</a:t>
            </a:r>
            <a:endParaRPr lang="zh-CN" altLang="en-US" sz="2400" b="1" dirty="0">
              <a:solidFill>
                <a:schemeClr val="bg1">
                  <a:lumMod val="95000"/>
                </a:schemeClr>
              </a:solidFill>
              <a:latin typeface="黑体" panose="02010609060101010101" pitchFamily="49" charset="-122"/>
              <a:ea typeface="黑体" panose="02010609060101010101" pitchFamily="49" charset="-122"/>
            </a:endParaRPr>
          </a:p>
          <a:p>
            <a:pPr indent="720090" eaLnBrk="1" fontAlgn="auto" latinLnBrk="0" hangingPunct="1">
              <a:lnSpc>
                <a:spcPct val="120000"/>
              </a:lnSpc>
              <a:spcBef>
                <a:spcPts val="0"/>
              </a:spcBef>
              <a:spcAft>
                <a:spcPts val="0"/>
              </a:spcAft>
              <a:defRPr/>
            </a:pPr>
            <a:r>
              <a:rPr lang="en-US" altLang="zh-CN" sz="2400" b="1" dirty="0">
                <a:solidFill>
                  <a:schemeClr val="bg1">
                    <a:lumMod val="95000"/>
                  </a:schemeClr>
                </a:solidFill>
                <a:latin typeface="黑体" panose="02010609060101010101" pitchFamily="49" charset="-122"/>
                <a:ea typeface="黑体" panose="02010609060101010101" pitchFamily="49" charset="-122"/>
              </a:rPr>
              <a:t>4.</a:t>
            </a:r>
            <a:r>
              <a:rPr lang="zh-CN" altLang="en-US" sz="2400" b="1" dirty="0">
                <a:solidFill>
                  <a:schemeClr val="bg1">
                    <a:lumMod val="95000"/>
                  </a:schemeClr>
                </a:solidFill>
                <a:latin typeface="黑体" panose="02010609060101010101" pitchFamily="49" charset="-122"/>
                <a:ea typeface="黑体" panose="02010609060101010101" pitchFamily="49" charset="-122"/>
              </a:rPr>
              <a:t>随时检查情况，安慰入睡困难幼儿。</a:t>
            </a:r>
            <a:endParaRPr lang="en-US" altLang="zh-CN" sz="2400" b="1" dirty="0">
              <a:solidFill>
                <a:schemeClr val="bg1">
                  <a:lumMod val="95000"/>
                </a:schemeClr>
              </a:solidFill>
              <a:latin typeface="黑体" panose="02010609060101010101" pitchFamily="49" charset="-122"/>
              <a:ea typeface="黑体" panose="02010609060101010101" pitchFamily="49" charset="-122"/>
            </a:endParaRPr>
          </a:p>
          <a:p>
            <a:pPr lvl="0" indent="720090" eaLnBrk="1" fontAlgn="auto" latinLnBrk="0" hangingPunct="1">
              <a:lnSpc>
                <a:spcPct val="120000"/>
              </a:lnSpc>
              <a:spcBef>
                <a:spcPts val="0"/>
              </a:spcBef>
              <a:spcAft>
                <a:spcPts val="0"/>
              </a:spcAft>
              <a:defRPr/>
            </a:pPr>
            <a:r>
              <a:rPr lang="en-US" altLang="zh-CN" sz="2400" b="1" dirty="0">
                <a:solidFill>
                  <a:prstClr val="white">
                    <a:lumMod val="95000"/>
                  </a:prstClr>
                </a:solidFill>
                <a:latin typeface="黑体" panose="02010609060101010101" pitchFamily="49" charset="-122"/>
                <a:ea typeface="黑体" panose="02010609060101010101" pitchFamily="49" charset="-122"/>
                <a:cs typeface="+mn-cs"/>
              </a:rPr>
              <a:t>5.</a:t>
            </a:r>
            <a:r>
              <a:rPr lang="zh-CN" altLang="en-US" sz="2400" b="1" dirty="0">
                <a:solidFill>
                  <a:prstClr val="white">
                    <a:lumMod val="95000"/>
                  </a:prstClr>
                </a:solidFill>
                <a:latin typeface="黑体" panose="02010609060101010101" pitchFamily="49" charset="-122"/>
                <a:ea typeface="黑体" panose="02010609060101010101" pitchFamily="49" charset="-122"/>
                <a:cs typeface="+mn-cs"/>
              </a:rPr>
              <a:t>特别注意睡眠期间起床如厕的幼儿安全保护。</a:t>
            </a:r>
            <a:endParaRPr lang="en-US" altLang="zh-CN" sz="2400" b="1" dirty="0">
              <a:solidFill>
                <a:prstClr val="white">
                  <a:lumMod val="95000"/>
                </a:prstClr>
              </a:solidFill>
              <a:latin typeface="黑体" panose="02010609060101010101" pitchFamily="49" charset="-122"/>
              <a:ea typeface="黑体" panose="02010609060101010101" pitchFamily="49" charset="-122"/>
              <a:cs typeface="+mn-cs"/>
            </a:endParaRPr>
          </a:p>
          <a:p>
            <a:pPr indent="720090" eaLnBrk="1" fontAlgn="auto" latinLnBrk="0" hangingPunct="1">
              <a:lnSpc>
                <a:spcPct val="120000"/>
              </a:lnSpc>
              <a:spcBef>
                <a:spcPts val="0"/>
              </a:spcBef>
              <a:spcAft>
                <a:spcPts val="0"/>
              </a:spcAft>
              <a:defRPr/>
            </a:pPr>
            <a:r>
              <a:rPr lang="en-US" altLang="zh-CN" sz="2400" b="1" dirty="0">
                <a:solidFill>
                  <a:schemeClr val="bg1">
                    <a:lumMod val="95000"/>
                  </a:schemeClr>
                </a:solidFill>
                <a:latin typeface="黑体" panose="02010609060101010101" pitchFamily="49" charset="-122"/>
                <a:ea typeface="黑体" panose="02010609060101010101" pitchFamily="49" charset="-122"/>
              </a:rPr>
              <a:t>6.</a:t>
            </a:r>
            <a:r>
              <a:rPr lang="zh-CN" altLang="en-US" sz="2400" b="1" dirty="0">
                <a:solidFill>
                  <a:schemeClr val="bg1">
                    <a:lumMod val="95000"/>
                  </a:schemeClr>
                </a:solidFill>
                <a:latin typeface="黑体" panose="02010609060101010101" pitchFamily="49" charset="-122"/>
                <a:ea typeface="黑体" panose="02010609060101010101" pitchFamily="49" charset="-122"/>
              </a:rPr>
              <a:t>帮助幼儿整理衣裤鞋袜，梳理头发。</a:t>
            </a:r>
            <a:endParaRPr lang="zh-CN" altLang="en-US" sz="2400" b="1" dirty="0">
              <a:solidFill>
                <a:schemeClr val="bg1">
                  <a:lumMod val="95000"/>
                </a:schemeClr>
              </a:solidFill>
              <a:latin typeface="黑体" panose="02010609060101010101" pitchFamily="49" charset="-122"/>
              <a:ea typeface="黑体" panose="02010609060101010101" pitchFamily="49" charset="-122"/>
            </a:endParaRPr>
          </a:p>
          <a:p>
            <a:pPr lvl="0" fontAlgn="auto">
              <a:lnSpc>
                <a:spcPct val="120000"/>
              </a:lnSpc>
              <a:spcBef>
                <a:spcPts val="0"/>
              </a:spcBef>
              <a:spcAft>
                <a:spcPts val="0"/>
              </a:spcAft>
              <a:defRPr/>
            </a:pPr>
            <a:endParaRPr lang="zh-CN" altLang="en-US" dirty="0">
              <a:solidFill>
                <a:prstClr val="white">
                  <a:lumMod val="95000"/>
                </a:prstClr>
              </a:solidFill>
              <a:latin typeface="等线" panose="02010600030101010101"/>
              <a:ea typeface="等线" panose="02010600030101010101" pitchFamily="2" charset="-122"/>
              <a:cs typeface="+mn-cs"/>
            </a:endParaRPr>
          </a:p>
          <a:p>
            <a:pPr marL="174625" indent="-174625" fontAlgn="auto">
              <a:lnSpc>
                <a:spcPct val="120000"/>
              </a:lnSpc>
              <a:spcBef>
                <a:spcPts val="0"/>
              </a:spcBef>
              <a:spcAft>
                <a:spcPts val="0"/>
              </a:spcAft>
              <a:defRPr/>
            </a:pPr>
            <a:endParaRPr lang="zh-CN" altLang="en-US" sz="2400" dirty="0">
              <a:solidFill>
                <a:schemeClr val="bg1">
                  <a:lumMod val="95000"/>
                </a:schemeClr>
              </a:solidFill>
            </a:endParaRPr>
          </a:p>
          <a:p>
            <a:pPr marL="174625" indent="-174625" fontAlgn="auto">
              <a:lnSpc>
                <a:spcPct val="120000"/>
              </a:lnSpc>
              <a:spcBef>
                <a:spcPts val="0"/>
              </a:spcBef>
              <a:spcAft>
                <a:spcPts val="0"/>
              </a:spcAft>
              <a:defRPr/>
            </a:pPr>
            <a:endParaRPr lang="zh-CN" altLang="en-US" sz="2400" dirty="0">
              <a:solidFill>
                <a:schemeClr val="bg1">
                  <a:lumMod val="95000"/>
                </a:schemeClr>
              </a:solidFill>
              <a:latin typeface="黑体" panose="02010609060101010101" pitchFamily="49" charset="-122"/>
              <a:ea typeface="黑体" panose="02010609060101010101" pitchFamily="49" charset="-122"/>
              <a:cs typeface="+mn-cs"/>
            </a:endParaRPr>
          </a:p>
        </p:txBody>
      </p:sp>
      <p:sp>
        <p:nvSpPr>
          <p:cNvPr id="11" name="矩形 10"/>
          <p:cNvSpPr/>
          <p:nvPr/>
        </p:nvSpPr>
        <p:spPr>
          <a:xfrm>
            <a:off x="7034213" y="2800350"/>
            <a:ext cx="1935162" cy="403316"/>
          </a:xfrm>
          <a:prstGeom prst="rect">
            <a:avLst/>
          </a:prstGeom>
        </p:spPr>
        <p:txBody>
          <a:bodyPr>
            <a:spAutoFit/>
          </a:bodyPr>
          <a:lstStyle/>
          <a:p>
            <a:pPr fontAlgn="auto">
              <a:lnSpc>
                <a:spcPct val="120000"/>
              </a:lnSpc>
              <a:spcBef>
                <a:spcPts val="0"/>
              </a:spcBef>
              <a:spcAft>
                <a:spcPts val="0"/>
              </a:spcAft>
              <a:defRPr/>
            </a:pPr>
            <a:endParaRPr lang="zh-CN" altLang="en-US" dirty="0">
              <a:solidFill>
                <a:schemeClr val="bg1">
                  <a:lumMod val="95000"/>
                </a:schemeClr>
              </a:solidFill>
              <a:latin typeface="+mn-lt"/>
              <a:ea typeface="+mn-ea"/>
              <a:cs typeface="+mn-cs"/>
            </a:endParaRPr>
          </a:p>
        </p:txBody>
      </p:sp>
      <p:sp>
        <p:nvSpPr>
          <p:cNvPr id="12" name="矩形 11"/>
          <p:cNvSpPr/>
          <p:nvPr/>
        </p:nvSpPr>
        <p:spPr>
          <a:xfrm>
            <a:off x="7466013" y="3805238"/>
            <a:ext cx="1593850" cy="403316"/>
          </a:xfrm>
          <a:prstGeom prst="rect">
            <a:avLst/>
          </a:prstGeom>
        </p:spPr>
        <p:txBody>
          <a:bodyPr>
            <a:spAutoFit/>
          </a:bodyPr>
          <a:lstStyle/>
          <a:p>
            <a:pPr fontAlgn="auto">
              <a:lnSpc>
                <a:spcPct val="120000"/>
              </a:lnSpc>
              <a:spcBef>
                <a:spcPts val="0"/>
              </a:spcBef>
              <a:spcAft>
                <a:spcPts val="0"/>
              </a:spcAft>
              <a:defRPr/>
            </a:pPr>
            <a:endParaRPr lang="zh-CN" altLang="en-US" dirty="0">
              <a:solidFill>
                <a:schemeClr val="bg1">
                  <a:lumMod val="95000"/>
                </a:schemeClr>
              </a:solidFill>
              <a:latin typeface="+mn-lt"/>
              <a:ea typeface="+mn-ea"/>
              <a:cs typeface="+mn-cs"/>
            </a:endParaRPr>
          </a:p>
        </p:txBody>
      </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nodePh="1">
                                  <p:stCondLst>
                                    <p:cond delay="0"/>
                                  </p:stCondLst>
                                  <p:endCondLst>
                                    <p:cond evt="begin" delay="0">
                                      <p:tn val="22"/>
                                    </p:cond>
                                  </p:end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77327" y="209823"/>
            <a:ext cx="4846501" cy="668837"/>
          </a:xfrm>
          <a:prstGeom prst="rect">
            <a:avLst/>
          </a:prstGeom>
          <a:noFill/>
        </p:spPr>
        <p:txBody>
          <a:bodyPr>
            <a:spAutoFit/>
          </a:bodyPr>
          <a:lstStyle>
            <a:defPPr>
              <a:defRPr lang="zh-CN"/>
            </a:defPPr>
            <a:lvl1pPr algn="ctr">
              <a:defRPr sz="2400" b="1">
                <a:ln w="2540">
                  <a:solidFill>
                    <a:schemeClr val="bg1"/>
                  </a:solidFill>
                </a:ln>
                <a:gradFill>
                  <a:gsLst>
                    <a:gs pos="46000">
                      <a:srgbClr val="E71F21"/>
                    </a:gs>
                    <a:gs pos="100000">
                      <a:srgbClr val="4473BA"/>
                    </a:gs>
                  </a:gsLst>
                  <a:lin ang="5400000" scaled="1"/>
                </a:gra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午睡活动</a:t>
            </a:r>
            <a:endPar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p:txBody>
      </p:sp>
      <p:sp>
        <p:nvSpPr>
          <p:cNvPr id="6" name="矩形 5"/>
          <p:cNvSpPr/>
          <p:nvPr/>
        </p:nvSpPr>
        <p:spPr>
          <a:xfrm>
            <a:off x="3034397" y="1558290"/>
            <a:ext cx="7178748" cy="4337685"/>
          </a:xfrm>
          <a:prstGeom prst="rect">
            <a:avLst/>
          </a:prstGeom>
        </p:spPr>
        <p:txBody>
          <a:bodyPr wrap="square">
            <a:spAutoFit/>
          </a:bodyPr>
          <a:lstStyle/>
          <a:p>
            <a:pPr fontAlgn="auto">
              <a:lnSpc>
                <a:spcPct val="120000"/>
              </a:lnSpc>
              <a:spcBef>
                <a:spcPts val="0"/>
              </a:spcBef>
              <a:spcAft>
                <a:spcPts val="0"/>
              </a:spcAft>
              <a:defRPr/>
            </a:pPr>
            <a:r>
              <a:rPr lang="zh-CN" altLang="en-US" sz="2400" b="1" dirty="0">
                <a:solidFill>
                  <a:schemeClr val="bg1">
                    <a:lumMod val="95000"/>
                  </a:schemeClr>
                </a:solidFill>
                <a:latin typeface="黑体" panose="02010609060101010101" pitchFamily="49" charset="-122"/>
                <a:ea typeface="黑体" panose="02010609060101010101" pitchFamily="49" charset="-122"/>
                <a:cs typeface="+mn-cs"/>
              </a:rPr>
              <a:t>对幼儿的要求：</a:t>
            </a:r>
            <a:endParaRPr lang="en-US" altLang="zh-CN" sz="2400" b="1" dirty="0">
              <a:solidFill>
                <a:schemeClr val="bg1">
                  <a:lumMod val="95000"/>
                </a:schemeClr>
              </a:solidFill>
              <a:latin typeface="黑体" panose="02010609060101010101" pitchFamily="49" charset="-122"/>
              <a:ea typeface="黑体" panose="02010609060101010101" pitchFamily="49" charset="-122"/>
              <a:cs typeface="+mn-cs"/>
            </a:endParaRPr>
          </a:p>
          <a:p>
            <a:pPr indent="720090" eaLnBrk="1" latinLnBrk="0" hangingPunct="1"/>
            <a:r>
              <a:rPr lang="en-US" altLang="zh-CN" sz="2400" b="1" dirty="0">
                <a:solidFill>
                  <a:schemeClr val="bg1"/>
                </a:solidFill>
                <a:latin typeface="黑体" panose="02010609060101010101" pitchFamily="49" charset="-122"/>
                <a:ea typeface="黑体" panose="02010609060101010101" pitchFamily="49" charset="-122"/>
              </a:rPr>
              <a:t>1.</a:t>
            </a:r>
            <a:r>
              <a:rPr lang="zh-CN" altLang="zh-CN" sz="2400" b="1" dirty="0">
                <a:solidFill>
                  <a:schemeClr val="bg1"/>
                </a:solidFill>
                <a:latin typeface="黑体" panose="02010609060101010101" pitchFamily="49" charset="-122"/>
                <a:ea typeface="黑体" panose="02010609060101010101" pitchFamily="49" charset="-122"/>
              </a:rPr>
              <a:t>保持寝室安静，自己在床铺前有序穿脱衣裤、鞋袜。</a:t>
            </a:r>
            <a:endParaRPr lang="zh-CN" altLang="zh-CN" sz="2400" b="1" dirty="0">
              <a:solidFill>
                <a:schemeClr val="bg1"/>
              </a:solidFill>
              <a:latin typeface="黑体" panose="02010609060101010101" pitchFamily="49" charset="-122"/>
              <a:ea typeface="黑体" panose="02010609060101010101" pitchFamily="49" charset="-122"/>
            </a:endParaRPr>
          </a:p>
          <a:p>
            <a:pPr indent="720090" eaLnBrk="1" latinLnBrk="0" hangingPunct="1"/>
            <a:r>
              <a:rPr lang="en-US" altLang="zh-CN" sz="2400" b="1" dirty="0">
                <a:solidFill>
                  <a:schemeClr val="bg1"/>
                </a:solidFill>
                <a:latin typeface="黑体" panose="02010609060101010101" pitchFamily="49" charset="-122"/>
                <a:ea typeface="黑体" panose="02010609060101010101" pitchFamily="49" charset="-122"/>
              </a:rPr>
              <a:t>2.</a:t>
            </a:r>
            <a:r>
              <a:rPr lang="zh-CN" altLang="zh-CN" sz="2400" b="1" dirty="0">
                <a:solidFill>
                  <a:schemeClr val="bg1"/>
                </a:solidFill>
                <a:latin typeface="黑体" panose="02010609060101010101" pitchFamily="49" charset="-122"/>
                <a:ea typeface="黑体" panose="02010609060101010101" pitchFamily="49" charset="-122"/>
              </a:rPr>
              <a:t>整理好自己的衣物等，放在指定位置。</a:t>
            </a:r>
            <a:endParaRPr lang="zh-CN" altLang="zh-CN" sz="2400" b="1" dirty="0">
              <a:solidFill>
                <a:schemeClr val="bg1"/>
              </a:solidFill>
              <a:latin typeface="黑体" panose="02010609060101010101" pitchFamily="49" charset="-122"/>
              <a:ea typeface="黑体" panose="02010609060101010101" pitchFamily="49" charset="-122"/>
            </a:endParaRPr>
          </a:p>
          <a:p>
            <a:pPr indent="720090" eaLnBrk="1" latinLnBrk="0" hangingPunct="1"/>
            <a:r>
              <a:rPr lang="en-US" altLang="zh-CN" sz="2400" b="1" dirty="0">
                <a:solidFill>
                  <a:schemeClr val="bg1"/>
                </a:solidFill>
                <a:latin typeface="黑体" panose="02010609060101010101" pitchFamily="49" charset="-122"/>
                <a:ea typeface="黑体" panose="02010609060101010101" pitchFamily="49" charset="-122"/>
              </a:rPr>
              <a:t>3.</a:t>
            </a:r>
            <a:r>
              <a:rPr lang="zh-CN" altLang="zh-CN" sz="2400" b="1" dirty="0">
                <a:solidFill>
                  <a:schemeClr val="bg1"/>
                </a:solidFill>
                <a:latin typeface="黑体" panose="02010609060101010101" pitchFamily="49" charset="-122"/>
                <a:ea typeface="黑体" panose="02010609060101010101" pitchFamily="49" charset="-122"/>
              </a:rPr>
              <a:t>安静入睡，睡姿正确，不玩物品，不和别人讲话。</a:t>
            </a:r>
            <a:endParaRPr lang="zh-CN" altLang="zh-CN" sz="2400" b="1" dirty="0">
              <a:solidFill>
                <a:schemeClr val="bg1"/>
              </a:solidFill>
              <a:latin typeface="黑体" panose="02010609060101010101" pitchFamily="49" charset="-122"/>
              <a:ea typeface="黑体" panose="02010609060101010101" pitchFamily="49" charset="-122"/>
            </a:endParaRPr>
          </a:p>
          <a:p>
            <a:pPr indent="720090" eaLnBrk="1" latinLnBrk="0" hangingPunct="1"/>
            <a:r>
              <a:rPr lang="en-US" altLang="zh-CN" sz="2400" b="1" dirty="0">
                <a:solidFill>
                  <a:schemeClr val="bg1"/>
                </a:solidFill>
                <a:latin typeface="黑体" panose="02010609060101010101" pitchFamily="49" charset="-122"/>
                <a:ea typeface="黑体" panose="02010609060101010101" pitchFamily="49" charset="-122"/>
              </a:rPr>
              <a:t>4.</a:t>
            </a:r>
            <a:r>
              <a:rPr lang="zh-CN" altLang="zh-CN" sz="2400" b="1" dirty="0">
                <a:solidFill>
                  <a:schemeClr val="bg1"/>
                </a:solidFill>
                <a:latin typeface="黑体" panose="02010609060101010101" pitchFamily="49" charset="-122"/>
                <a:ea typeface="黑体" panose="02010609060101010101" pitchFamily="49" charset="-122"/>
              </a:rPr>
              <a:t>养成良好睡姿与习惯，按时起床。</a:t>
            </a:r>
            <a:endParaRPr lang="zh-CN" altLang="zh-CN" sz="2400" b="1" dirty="0">
              <a:solidFill>
                <a:schemeClr val="bg1"/>
              </a:solidFill>
              <a:latin typeface="黑体" panose="02010609060101010101" pitchFamily="49" charset="-122"/>
              <a:ea typeface="黑体" panose="02010609060101010101" pitchFamily="49" charset="-122"/>
            </a:endParaRPr>
          </a:p>
          <a:p>
            <a:pPr indent="720090" eaLnBrk="1" latinLnBrk="0" hangingPunct="1"/>
            <a:r>
              <a:rPr lang="en-US" altLang="zh-CN" sz="2400" b="1" dirty="0">
                <a:solidFill>
                  <a:schemeClr val="bg1"/>
                </a:solidFill>
                <a:latin typeface="黑体" panose="02010609060101010101" pitchFamily="49" charset="-122"/>
                <a:ea typeface="黑体" panose="02010609060101010101" pitchFamily="49" charset="-122"/>
              </a:rPr>
              <a:t>5.</a:t>
            </a:r>
            <a:r>
              <a:rPr lang="zh-CN" altLang="zh-CN" sz="2400" b="1" dirty="0">
                <a:solidFill>
                  <a:schemeClr val="bg1"/>
                </a:solidFill>
                <a:latin typeface="黑体" panose="02010609060101010101" pitchFamily="49" charset="-122"/>
                <a:ea typeface="黑体" panose="02010609060101010101" pitchFamily="49" charset="-122"/>
              </a:rPr>
              <a:t>起床时在教师帮助下穿好衣服、鞋袜，学习整理床铺被。</a:t>
            </a:r>
            <a:endParaRPr lang="zh-CN" altLang="zh-CN" sz="2400" b="1" dirty="0">
              <a:solidFill>
                <a:schemeClr val="bg1"/>
              </a:solidFill>
              <a:latin typeface="黑体" panose="02010609060101010101" pitchFamily="49" charset="-122"/>
              <a:ea typeface="黑体" panose="02010609060101010101" pitchFamily="49" charset="-122"/>
            </a:endParaRPr>
          </a:p>
          <a:p>
            <a:pPr lvl="0" fontAlgn="auto">
              <a:lnSpc>
                <a:spcPct val="120000"/>
              </a:lnSpc>
              <a:spcBef>
                <a:spcPts val="0"/>
              </a:spcBef>
              <a:spcAft>
                <a:spcPts val="0"/>
              </a:spcAft>
              <a:defRPr/>
            </a:pPr>
            <a:endParaRPr lang="zh-CN" altLang="en-US" b="1" dirty="0">
              <a:solidFill>
                <a:prstClr val="white">
                  <a:lumMod val="95000"/>
                </a:prstClr>
              </a:solidFill>
              <a:latin typeface="等线" panose="02010600030101010101"/>
              <a:ea typeface="等线" panose="02010600030101010101" pitchFamily="2" charset="-122"/>
              <a:cs typeface="+mn-cs"/>
            </a:endParaRPr>
          </a:p>
          <a:p>
            <a:pPr marL="174625" indent="-174625" fontAlgn="auto">
              <a:lnSpc>
                <a:spcPct val="120000"/>
              </a:lnSpc>
              <a:spcBef>
                <a:spcPts val="0"/>
              </a:spcBef>
              <a:spcAft>
                <a:spcPts val="0"/>
              </a:spcAft>
              <a:defRPr/>
            </a:pPr>
            <a:endParaRPr lang="zh-CN" altLang="en-US" sz="2400" dirty="0">
              <a:solidFill>
                <a:schemeClr val="bg1">
                  <a:lumMod val="95000"/>
                </a:schemeClr>
              </a:solidFill>
            </a:endParaRPr>
          </a:p>
          <a:p>
            <a:pPr marL="174625" indent="-174625" fontAlgn="auto">
              <a:lnSpc>
                <a:spcPct val="120000"/>
              </a:lnSpc>
              <a:spcBef>
                <a:spcPts val="0"/>
              </a:spcBef>
              <a:spcAft>
                <a:spcPts val="0"/>
              </a:spcAft>
              <a:defRPr/>
            </a:pPr>
            <a:endParaRPr lang="zh-CN" altLang="en-US" sz="2400" dirty="0">
              <a:solidFill>
                <a:schemeClr val="bg1">
                  <a:lumMod val="95000"/>
                </a:schemeClr>
              </a:solidFill>
              <a:latin typeface="黑体" panose="02010609060101010101" pitchFamily="49" charset="-122"/>
              <a:ea typeface="黑体" panose="02010609060101010101" pitchFamily="49" charset="-122"/>
              <a:cs typeface="+mn-cs"/>
            </a:endParaRPr>
          </a:p>
        </p:txBody>
      </p:sp>
      <p:sp>
        <p:nvSpPr>
          <p:cNvPr id="11" name="矩形 10"/>
          <p:cNvSpPr/>
          <p:nvPr/>
        </p:nvSpPr>
        <p:spPr>
          <a:xfrm>
            <a:off x="7034213" y="2800350"/>
            <a:ext cx="1935162" cy="403316"/>
          </a:xfrm>
          <a:prstGeom prst="rect">
            <a:avLst/>
          </a:prstGeom>
        </p:spPr>
        <p:txBody>
          <a:bodyPr>
            <a:spAutoFit/>
          </a:bodyPr>
          <a:lstStyle/>
          <a:p>
            <a:pPr fontAlgn="auto">
              <a:lnSpc>
                <a:spcPct val="120000"/>
              </a:lnSpc>
              <a:spcBef>
                <a:spcPts val="0"/>
              </a:spcBef>
              <a:spcAft>
                <a:spcPts val="0"/>
              </a:spcAft>
              <a:defRPr/>
            </a:pPr>
            <a:endParaRPr lang="zh-CN" altLang="en-US" dirty="0">
              <a:solidFill>
                <a:schemeClr val="bg1">
                  <a:lumMod val="95000"/>
                </a:schemeClr>
              </a:solidFill>
              <a:latin typeface="+mn-lt"/>
              <a:ea typeface="+mn-ea"/>
              <a:cs typeface="+mn-cs"/>
            </a:endParaRPr>
          </a:p>
        </p:txBody>
      </p:sp>
      <p:sp>
        <p:nvSpPr>
          <p:cNvPr id="12" name="矩形 11"/>
          <p:cNvSpPr/>
          <p:nvPr/>
        </p:nvSpPr>
        <p:spPr>
          <a:xfrm>
            <a:off x="7466013" y="3805238"/>
            <a:ext cx="1593850" cy="403316"/>
          </a:xfrm>
          <a:prstGeom prst="rect">
            <a:avLst/>
          </a:prstGeom>
        </p:spPr>
        <p:txBody>
          <a:bodyPr>
            <a:spAutoFit/>
          </a:bodyPr>
          <a:lstStyle/>
          <a:p>
            <a:pPr fontAlgn="auto">
              <a:lnSpc>
                <a:spcPct val="120000"/>
              </a:lnSpc>
              <a:spcBef>
                <a:spcPts val="0"/>
              </a:spcBef>
              <a:spcAft>
                <a:spcPts val="0"/>
              </a:spcAft>
              <a:defRPr/>
            </a:pPr>
            <a:endParaRPr lang="zh-CN" altLang="en-US" dirty="0">
              <a:solidFill>
                <a:schemeClr val="bg1">
                  <a:lumMod val="95000"/>
                </a:schemeClr>
              </a:solidFill>
              <a:latin typeface="+mn-lt"/>
              <a:ea typeface="+mn-ea"/>
              <a:cs typeface="+mn-cs"/>
            </a:endParaRPr>
          </a:p>
        </p:txBody>
      </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nodePh="1">
                                  <p:stCondLst>
                                    <p:cond delay="0"/>
                                  </p:stCondLst>
                                  <p:endCondLst>
                                    <p:cond evt="begin" delay="0">
                                      <p:tn val="22"/>
                                    </p:cond>
                                  </p:end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63258" y="153551"/>
            <a:ext cx="4846501" cy="668837"/>
          </a:xfrm>
          <a:prstGeom prst="rect">
            <a:avLst/>
          </a:prstGeom>
          <a:noFill/>
        </p:spPr>
        <p:txBody>
          <a:bodyPr>
            <a:spAutoFit/>
          </a:bodyPr>
          <a:lstStyle>
            <a:defPPr>
              <a:defRPr lang="zh-CN"/>
            </a:defPPr>
            <a:lvl1pPr algn="ctr">
              <a:defRPr sz="2400" b="1">
                <a:ln w="2540">
                  <a:solidFill>
                    <a:schemeClr val="bg1"/>
                  </a:solidFill>
                </a:ln>
                <a:gradFill>
                  <a:gsLst>
                    <a:gs pos="46000">
                      <a:srgbClr val="E71F21"/>
                    </a:gs>
                    <a:gs pos="100000">
                      <a:srgbClr val="4473BA"/>
                    </a:gs>
                  </a:gsLst>
                  <a:lin ang="5400000" scaled="1"/>
                </a:gra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教学活动</a:t>
            </a:r>
            <a:endPar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p:txBody>
      </p:sp>
      <p:sp>
        <p:nvSpPr>
          <p:cNvPr id="6" name="矩形 5"/>
          <p:cNvSpPr>
            <a:spLocks noChangeArrowheads="1"/>
          </p:cNvSpPr>
          <p:nvPr/>
        </p:nvSpPr>
        <p:spPr bwMode="auto">
          <a:xfrm>
            <a:off x="2463430" y="1628409"/>
            <a:ext cx="8129541" cy="4465453"/>
          </a:xfrm>
          <a:prstGeom prst="rect">
            <a:avLst/>
          </a:prstGeom>
          <a:noFill/>
          <a:ln w="9525">
            <a:noFill/>
            <a:miter lim="800000"/>
          </a:ln>
        </p:spPr>
        <p:txBody>
          <a:bodyPr wrap="square">
            <a:spAutoFit/>
          </a:bodyPr>
          <a:lstStyle/>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1.</a:t>
            </a:r>
            <a:r>
              <a:rPr lang="zh-CN" altLang="en-US" sz="2400" b="1" dirty="0">
                <a:solidFill>
                  <a:srgbClr val="F2F2F2"/>
                </a:solidFill>
                <a:latin typeface="黑体" panose="02010609060101010101" pitchFamily="49" charset="-122"/>
                <a:ea typeface="黑体" panose="02010609060101010101" pitchFamily="49" charset="-122"/>
              </a:rPr>
              <a:t>教师按课程表上课。</a:t>
            </a:r>
            <a:endParaRPr lang="zh-CN" altLang="en-US" sz="2400" b="1"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2.</a:t>
            </a:r>
            <a:r>
              <a:rPr lang="zh-CN" altLang="en-US" sz="2400" b="1" dirty="0">
                <a:solidFill>
                  <a:srgbClr val="F2F2F2"/>
                </a:solidFill>
                <a:latin typeface="黑体" panose="02010609060101010101" pitchFamily="49" charset="-122"/>
                <a:ea typeface="黑体" panose="02010609060101010101" pitchFamily="49" charset="-122"/>
              </a:rPr>
              <a:t>每节课都要准备充分，上课时面向全体。</a:t>
            </a:r>
            <a:endParaRPr lang="zh-CN" altLang="en-US" sz="2400" b="1"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None/>
            </a:pPr>
            <a:r>
              <a:rPr lang="en-US" altLang="zh-CN" sz="2400" b="1" dirty="0">
                <a:solidFill>
                  <a:srgbClr val="F2F2F2"/>
                </a:solidFill>
                <a:latin typeface="黑体" panose="02010609060101010101" pitchFamily="49" charset="-122"/>
                <a:ea typeface="黑体" panose="02010609060101010101" pitchFamily="49" charset="-122"/>
              </a:rPr>
              <a:t>3.</a:t>
            </a:r>
            <a:r>
              <a:rPr lang="zh-CN" altLang="en-US" sz="2400" b="1" dirty="0">
                <a:solidFill>
                  <a:srgbClr val="F2F2F2"/>
                </a:solidFill>
                <a:latin typeface="黑体" panose="02010609060101010101" pitchFamily="49" charset="-122"/>
                <a:ea typeface="黑体" panose="02010609060101010101" pitchFamily="49" charset="-122"/>
              </a:rPr>
              <a:t>不大声斥责孩子。</a:t>
            </a:r>
            <a:endParaRPr lang="en-US" altLang="zh-CN" sz="2400" b="1" dirty="0">
              <a:solidFill>
                <a:srgbClr val="F2F2F2"/>
              </a:solidFill>
              <a:latin typeface="黑体" panose="02010609060101010101" pitchFamily="49" charset="-122"/>
              <a:ea typeface="黑体" panose="02010609060101010101" pitchFamily="49" charset="-122"/>
            </a:endParaRPr>
          </a:p>
          <a:p>
            <a:pPr indent="720090" eaLnBrk="1" fontAlgn="auto" latinLnBrk="0" hangingPunct="1">
              <a:lnSpc>
                <a:spcPct val="120000"/>
              </a:lnSpc>
              <a:spcBef>
                <a:spcPts val="0"/>
              </a:spcBef>
              <a:spcAft>
                <a:spcPts val="0"/>
              </a:spcAft>
              <a:buFont typeface="Arial" panose="020B0604020202020204" pitchFamily="34" charset="0"/>
              <a:buNone/>
              <a:defRPr/>
            </a:pPr>
            <a:r>
              <a:rPr lang="en-US" altLang="zh-CN" sz="2400" b="1" dirty="0">
                <a:solidFill>
                  <a:schemeClr val="bg1">
                    <a:lumMod val="95000"/>
                  </a:schemeClr>
                </a:solidFill>
                <a:latin typeface="黑体" panose="02010609060101010101" pitchFamily="49" charset="-122"/>
                <a:ea typeface="黑体" panose="02010609060101010101" pitchFamily="49" charset="-122"/>
              </a:rPr>
              <a:t>4.</a:t>
            </a:r>
            <a:r>
              <a:rPr lang="zh-CN" altLang="en-US" sz="2400" b="1" dirty="0">
                <a:solidFill>
                  <a:schemeClr val="bg1">
                    <a:lumMod val="95000"/>
                  </a:schemeClr>
                </a:solidFill>
                <a:latin typeface="黑体" panose="02010609060101010101" pitchFamily="49" charset="-122"/>
                <a:ea typeface="黑体" panose="02010609060101010101" pitchFamily="49" charset="-122"/>
              </a:rPr>
              <a:t>注意要与幼儿进行互动，禁止满堂灌。</a:t>
            </a:r>
            <a:endParaRPr lang="zh-CN" altLang="en-US" sz="2400" b="1" dirty="0">
              <a:solidFill>
                <a:schemeClr val="bg1">
                  <a:lumMod val="95000"/>
                </a:schemeClr>
              </a:solidFill>
              <a:latin typeface="黑体" panose="02010609060101010101" pitchFamily="49" charset="-122"/>
              <a:ea typeface="黑体" panose="02010609060101010101" pitchFamily="49" charset="-122"/>
            </a:endParaRPr>
          </a:p>
          <a:p>
            <a:pPr indent="720090" eaLnBrk="1" fontAlgn="auto" latinLnBrk="0" hangingPunct="1">
              <a:lnSpc>
                <a:spcPct val="120000"/>
              </a:lnSpc>
              <a:spcBef>
                <a:spcPts val="0"/>
              </a:spcBef>
              <a:spcAft>
                <a:spcPts val="0"/>
              </a:spcAft>
              <a:buFont typeface="Arial" panose="020B0604020202020204" pitchFamily="34" charset="0"/>
              <a:buNone/>
              <a:defRPr/>
            </a:pPr>
            <a:r>
              <a:rPr lang="en-US" altLang="zh-CN" sz="2400" b="1" dirty="0">
                <a:solidFill>
                  <a:schemeClr val="bg1">
                    <a:lumMod val="95000"/>
                  </a:schemeClr>
                </a:solidFill>
                <a:latin typeface="黑体" panose="02010609060101010101" pitchFamily="49" charset="-122"/>
                <a:ea typeface="黑体" panose="02010609060101010101" pitchFamily="49" charset="-122"/>
              </a:rPr>
              <a:t>5.</a:t>
            </a:r>
            <a:r>
              <a:rPr lang="zh-CN" altLang="en-US" sz="2400" b="1" dirty="0">
                <a:solidFill>
                  <a:schemeClr val="bg1">
                    <a:lumMod val="95000"/>
                  </a:schemeClr>
                </a:solidFill>
                <a:latin typeface="黑体" panose="02010609060101010101" pitchFamily="49" charset="-122"/>
                <a:ea typeface="黑体" panose="02010609060101010101" pitchFamily="49" charset="-122"/>
              </a:rPr>
              <a:t>能让幼儿进行操作的必须指导幼儿进行操作。</a:t>
            </a:r>
            <a:endParaRPr lang="en-US" altLang="zh-CN" sz="2400" b="1" dirty="0">
              <a:solidFill>
                <a:schemeClr val="bg1">
                  <a:lumMod val="95000"/>
                </a:schemeClr>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6.</a:t>
            </a:r>
            <a:r>
              <a:rPr lang="zh-CN" altLang="en-US" sz="2400" b="1" dirty="0">
                <a:solidFill>
                  <a:srgbClr val="F2F2F2"/>
                </a:solidFill>
                <a:latin typeface="黑体" panose="02010609060101010101" pitchFamily="49" charset="-122"/>
                <a:ea typeface="黑体" panose="02010609060101010101" pitchFamily="49" charset="-122"/>
              </a:rPr>
              <a:t>三大环节（开始部分、基本部分、结束部分）清晰，有简有繁。</a:t>
            </a:r>
            <a:endParaRPr lang="zh-CN" altLang="en-US" sz="2400" b="1" dirty="0">
              <a:solidFill>
                <a:srgbClr val="F2F2F2"/>
              </a:solidFill>
              <a:latin typeface="黑体" panose="02010609060101010101" pitchFamily="49" charset="-122"/>
              <a:ea typeface="黑体" panose="02010609060101010101" pitchFamily="49" charset="-122"/>
            </a:endParaRPr>
          </a:p>
          <a:p>
            <a:pPr indent="720090" eaLnBrk="1" latinLnBrk="0" hangingPunct="1">
              <a:lnSpc>
                <a:spcPct val="120000"/>
              </a:lnSpc>
              <a:buFont typeface="Arial" panose="020B0604020202020204" pitchFamily="34" charset="0"/>
              <a:buNone/>
            </a:pPr>
            <a:r>
              <a:rPr lang="en-US" altLang="zh-CN" sz="2400" b="1" dirty="0">
                <a:solidFill>
                  <a:srgbClr val="F2F2F2"/>
                </a:solidFill>
                <a:latin typeface="黑体" panose="02010609060101010101" pitchFamily="49" charset="-122"/>
                <a:ea typeface="黑体" panose="02010609060101010101" pitchFamily="49" charset="-122"/>
              </a:rPr>
              <a:t>7.</a:t>
            </a:r>
            <a:r>
              <a:rPr lang="zh-CN" altLang="en-US" sz="2400" b="1" dirty="0">
                <a:solidFill>
                  <a:srgbClr val="F2F2F2"/>
                </a:solidFill>
                <a:latin typeface="黑体" panose="02010609060101010101" pitchFamily="49" charset="-122"/>
                <a:ea typeface="黑体" panose="02010609060101010101" pitchFamily="49" charset="-122"/>
              </a:rPr>
              <a:t>每节课按照规定的时间上下课，禁止拖堂。</a:t>
            </a:r>
            <a:endParaRPr lang="zh-CN" altLang="en-US" sz="2400" b="1" dirty="0">
              <a:solidFill>
                <a:srgbClr val="F2F2F2"/>
              </a:solidFill>
              <a:latin typeface="黑体" panose="02010609060101010101" pitchFamily="49" charset="-122"/>
              <a:ea typeface="黑体" panose="02010609060101010101" pitchFamily="49" charset="-122"/>
            </a:endParaRPr>
          </a:p>
          <a:p>
            <a:pPr fontAlgn="auto">
              <a:lnSpc>
                <a:spcPct val="120000"/>
              </a:lnSpc>
              <a:spcBef>
                <a:spcPts val="0"/>
              </a:spcBef>
              <a:spcAft>
                <a:spcPts val="0"/>
              </a:spcAft>
              <a:buFont typeface="Arial" panose="020B0604020202020204" pitchFamily="34" charset="0"/>
              <a:buNone/>
              <a:defRPr/>
            </a:pPr>
            <a:endParaRPr lang="zh-CN" altLang="en-US" sz="2400" dirty="0">
              <a:solidFill>
                <a:schemeClr val="bg1">
                  <a:lumMod val="95000"/>
                </a:schemeClr>
              </a:solidFill>
            </a:endParaRPr>
          </a:p>
          <a:p>
            <a:pPr>
              <a:lnSpc>
                <a:spcPct val="120000"/>
              </a:lnSpc>
            </a:pPr>
            <a:endParaRPr lang="zh-CN" altLang="en-US" sz="2400" dirty="0">
              <a:solidFill>
                <a:srgbClr val="F2F2F2"/>
              </a:solidFill>
              <a:latin typeface="黑体" panose="02010609060101010101" pitchFamily="49" charset="-122"/>
              <a:ea typeface="黑体" panose="02010609060101010101" pitchFamily="49" charset="-122"/>
            </a:endParaRPr>
          </a:p>
        </p:txBody>
      </p:sp>
      <p:sp>
        <p:nvSpPr>
          <p:cNvPr id="11" name="文本框 10"/>
          <p:cNvSpPr txBox="1"/>
          <p:nvPr/>
        </p:nvSpPr>
        <p:spPr>
          <a:xfrm>
            <a:off x="2504048" y="858131"/>
            <a:ext cx="3137095" cy="47666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lumMod val="95000"/>
                  </a:prstClr>
                </a:solidFill>
                <a:effectLst/>
                <a:uLnTx/>
                <a:uFillTx/>
                <a:latin typeface="黑体" panose="02010609060101010101" pitchFamily="49" charset="-122"/>
                <a:ea typeface="黑体" panose="02010609060101010101" pitchFamily="49" charset="-122"/>
                <a:cs typeface="+mn-cs"/>
              </a:rPr>
              <a:t>对教师的要求：</a:t>
            </a:r>
            <a:endParaRPr kumimoji="0" lang="en-US" altLang="zh-CN" sz="2400" b="1" i="0" u="none" strike="noStrike" kern="1200" cap="none" spc="0" normalizeH="0" baseline="0" noProof="0" dirty="0">
              <a:ln>
                <a:noFill/>
              </a:ln>
              <a:solidFill>
                <a:prstClr val="white">
                  <a:lumMod val="95000"/>
                </a:prstClr>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a:srcRect/>
          <a:stretch>
            <a:fillRect/>
          </a:stretch>
        </p:blipFill>
        <p:spPr bwMode="auto">
          <a:xfrm>
            <a:off x="4489450" y="123825"/>
            <a:ext cx="3197225" cy="1933575"/>
          </a:xfrm>
          <a:prstGeom prst="rect">
            <a:avLst/>
          </a:prstGeom>
          <a:noFill/>
          <a:ln w="9525">
            <a:noFill/>
            <a:miter lim="800000"/>
            <a:headEnd/>
            <a:tailEnd/>
          </a:ln>
        </p:spPr>
      </p:pic>
      <p:sp>
        <p:nvSpPr>
          <p:cNvPr id="6" name="文本框 5"/>
          <p:cNvSpPr txBox="1"/>
          <p:nvPr/>
        </p:nvSpPr>
        <p:spPr>
          <a:xfrm>
            <a:off x="4904364" y="385763"/>
            <a:ext cx="2310248" cy="1107996"/>
          </a:xfrm>
          <a:prstGeom prst="rect">
            <a:avLst/>
          </a:prstGeom>
          <a:noFill/>
        </p:spPr>
        <p:txBody>
          <a:bodyPr wrap="none">
            <a:spAutoFit/>
          </a:bodyPr>
          <a:lstStyle/>
          <a:p>
            <a:pPr algn="ctr" fontAlgn="auto">
              <a:spcBef>
                <a:spcPts val="0"/>
              </a:spcBef>
              <a:spcAft>
                <a:spcPts val="0"/>
              </a:spcAft>
              <a:defRPr/>
            </a:pPr>
            <a:r>
              <a:rPr lang="zh-CN" altLang="en-US" sz="66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目 录</a:t>
            </a:r>
            <a:endParaRPr lang="zh-CN" altLang="en-US" sz="66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p:txBody>
      </p:sp>
      <p:sp>
        <p:nvSpPr>
          <p:cNvPr id="7" name="文本框 6"/>
          <p:cNvSpPr txBox="1"/>
          <p:nvPr/>
        </p:nvSpPr>
        <p:spPr>
          <a:xfrm>
            <a:off x="4115558" y="2545032"/>
            <a:ext cx="391453" cy="584775"/>
          </a:xfrm>
          <a:prstGeom prst="rect">
            <a:avLst/>
          </a:prstGeom>
          <a:noFill/>
        </p:spPr>
        <p:txBody>
          <a:bodyPr wrap="none">
            <a:spAutoFit/>
          </a:bodyPr>
          <a:lstStyle/>
          <a:p>
            <a:pPr algn="ctr" fontAlgn="auto">
              <a:spcBef>
                <a:spcPts val="0"/>
              </a:spcBef>
              <a:spcAft>
                <a:spcPts val="0"/>
              </a:spcAft>
              <a:defRPr/>
            </a:pPr>
            <a:r>
              <a:rPr lang="en-US" altLang="zh-CN" sz="32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1</a:t>
            </a:r>
            <a:endParaRPr lang="zh-CN" altLang="en-US" sz="32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p:txBody>
      </p:sp>
      <p:sp>
        <p:nvSpPr>
          <p:cNvPr id="8" name="文本框 7"/>
          <p:cNvSpPr txBox="1"/>
          <p:nvPr/>
        </p:nvSpPr>
        <p:spPr>
          <a:xfrm>
            <a:off x="4679704" y="2465388"/>
            <a:ext cx="4354077" cy="646331"/>
          </a:xfrm>
          <a:prstGeom prst="rect">
            <a:avLst/>
          </a:prstGeom>
          <a:noFill/>
        </p:spPr>
        <p:txBody>
          <a:bodyPr wrap="none">
            <a:spAutoFit/>
          </a:bodyPr>
          <a:lstStyle>
            <a:defPPr>
              <a:defRPr lang="zh-CN"/>
            </a:defPPr>
            <a:lvl1pPr algn="ctr">
              <a:defRPr sz="6600" b="1">
                <a:solidFill>
                  <a:schemeClr val="bg1"/>
                </a:solidFill>
                <a:effectLst>
                  <a:outerShdw blurRad="38100" dist="38100" dir="2700000" algn="tl">
                    <a:srgbClr val="000000">
                      <a:alpha val="43137"/>
                    </a:srgbClr>
                  </a:outerShdw>
                </a:effectLst>
                <a:latin typeface="【暖色君】趣圆体" panose="030F0702030302020204" pitchFamily="66" charset="-122"/>
                <a:ea typeface="【暖色君】趣圆体" panose="030F0702030302020204" pitchFamily="66" charset="-122"/>
                <a:cs typeface="【暖色君】趣圆体" panose="030F0702030302020204" pitchFamily="66" charset="-122"/>
              </a:defRPr>
            </a:lvl1pPr>
          </a:lstStyle>
          <a:p>
            <a:pPr fontAlgn="auto">
              <a:spcBef>
                <a:spcPts val="0"/>
              </a:spcBef>
              <a:spcAft>
                <a:spcPts val="0"/>
              </a:spcAft>
              <a:defRPr/>
            </a:pPr>
            <a:r>
              <a:rPr lang="zh-CN" altLang="en-US" sz="3600" dirty="0">
                <a:latin typeface="黑体" panose="02010609060101010101" pitchFamily="49" charset="-122"/>
                <a:ea typeface="黑体" panose="02010609060101010101" pitchFamily="49" charset="-122"/>
              </a:rPr>
              <a:t>什么是幼儿一日常规</a:t>
            </a:r>
            <a:endParaRPr lang="zh-CN" altLang="en-US" sz="3600" dirty="0">
              <a:latin typeface="黑体" panose="02010609060101010101" pitchFamily="49" charset="-122"/>
              <a:ea typeface="黑体" panose="02010609060101010101" pitchFamily="49" charset="-122"/>
            </a:endParaRPr>
          </a:p>
        </p:txBody>
      </p:sp>
      <p:sp>
        <p:nvSpPr>
          <p:cNvPr id="10" name="文本框 9"/>
          <p:cNvSpPr txBox="1"/>
          <p:nvPr/>
        </p:nvSpPr>
        <p:spPr>
          <a:xfrm>
            <a:off x="4083098" y="3356635"/>
            <a:ext cx="391453" cy="584775"/>
          </a:xfrm>
          <a:prstGeom prst="rect">
            <a:avLst/>
          </a:prstGeom>
          <a:noFill/>
        </p:spPr>
        <p:txBody>
          <a:bodyPr wrap="none">
            <a:spAutoFit/>
          </a:bodyPr>
          <a:lstStyle/>
          <a:p>
            <a:pPr algn="ctr" fontAlgn="auto">
              <a:spcBef>
                <a:spcPts val="0"/>
              </a:spcBef>
              <a:spcAft>
                <a:spcPts val="0"/>
              </a:spcAft>
              <a:defRPr/>
            </a:pPr>
            <a:r>
              <a:rPr lang="en-US" altLang="zh-CN" sz="32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2</a:t>
            </a:r>
            <a:endParaRPr lang="zh-CN" altLang="en-US" sz="32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p:txBody>
      </p:sp>
      <p:sp>
        <p:nvSpPr>
          <p:cNvPr id="11" name="文本框 10"/>
          <p:cNvSpPr txBox="1"/>
          <p:nvPr/>
        </p:nvSpPr>
        <p:spPr>
          <a:xfrm>
            <a:off x="4626787" y="3316458"/>
            <a:ext cx="4817344" cy="646331"/>
          </a:xfrm>
          <a:prstGeom prst="rect">
            <a:avLst/>
          </a:prstGeom>
          <a:noFill/>
        </p:spPr>
        <p:txBody>
          <a:bodyPr wrap="none">
            <a:spAutoFit/>
          </a:bodyPr>
          <a:lstStyle>
            <a:defPPr>
              <a:defRPr lang="zh-CN"/>
            </a:defPPr>
            <a:lvl1pPr algn="ctr">
              <a:defRPr sz="6600" b="1">
                <a:solidFill>
                  <a:schemeClr val="bg1"/>
                </a:solidFill>
                <a:effectLst>
                  <a:outerShdw blurRad="38100" dist="38100" dir="2700000" algn="tl">
                    <a:srgbClr val="000000">
                      <a:alpha val="43137"/>
                    </a:srgbClr>
                  </a:outerShdw>
                </a:effectLst>
                <a:latin typeface="【暖色君】趣圆体" panose="030F0702030302020204" pitchFamily="66" charset="-122"/>
                <a:ea typeface="【暖色君】趣圆体" panose="030F0702030302020204" pitchFamily="66" charset="-122"/>
                <a:cs typeface="【暖色君】趣圆体" panose="030F0702030302020204" pitchFamily="66" charset="-122"/>
              </a:defRPr>
            </a:lvl1pPr>
          </a:lstStyle>
          <a:p>
            <a:pPr fontAlgn="auto">
              <a:spcBef>
                <a:spcPts val="0"/>
              </a:spcBef>
              <a:spcAft>
                <a:spcPts val="0"/>
              </a:spcAft>
              <a:defRPr/>
            </a:pPr>
            <a:r>
              <a:rPr lang="zh-CN" altLang="en-US" sz="3600" dirty="0">
                <a:latin typeface="黑体" panose="02010609060101010101" pitchFamily="49" charset="-122"/>
                <a:ea typeface="黑体" panose="02010609060101010101" pitchFamily="49" charset="-122"/>
              </a:rPr>
              <a:t>开展一日常规的重要性</a:t>
            </a:r>
            <a:endParaRPr lang="zh-CN" altLang="en-US" sz="3600" dirty="0">
              <a:latin typeface="黑体" panose="02010609060101010101" pitchFamily="49" charset="-122"/>
              <a:ea typeface="黑体" panose="02010609060101010101" pitchFamily="49" charset="-122"/>
            </a:endParaRPr>
          </a:p>
        </p:txBody>
      </p:sp>
      <p:sp>
        <p:nvSpPr>
          <p:cNvPr id="12" name="文本框 11"/>
          <p:cNvSpPr txBox="1"/>
          <p:nvPr/>
        </p:nvSpPr>
        <p:spPr>
          <a:xfrm>
            <a:off x="4046582" y="4260361"/>
            <a:ext cx="437940" cy="584775"/>
          </a:xfrm>
          <a:prstGeom prst="rect">
            <a:avLst/>
          </a:prstGeom>
          <a:noFill/>
        </p:spPr>
        <p:txBody>
          <a:bodyPr wrap="none">
            <a:spAutoFit/>
          </a:bodyPr>
          <a:lstStyle/>
          <a:p>
            <a:pPr algn="ctr" fontAlgn="auto">
              <a:spcBef>
                <a:spcPts val="0"/>
              </a:spcBef>
              <a:spcAft>
                <a:spcPts val="0"/>
              </a:spcAft>
              <a:defRPr/>
            </a:pPr>
            <a:r>
              <a:rPr lang="en-US" altLang="zh-CN" sz="3200" b="1" dirty="0">
                <a:solidFill>
                  <a:schemeClr val="bg1"/>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cs typeface="【暖色君】趣圆体" panose="030F0702030302020204" pitchFamily="66" charset="-122"/>
              </a:rPr>
              <a:t>3</a:t>
            </a:r>
            <a:endParaRPr lang="zh-CN" altLang="en-US" sz="3200" b="1" dirty="0">
              <a:solidFill>
                <a:schemeClr val="bg1"/>
              </a:solidFill>
              <a:effectLst>
                <a:outerShdw blurRad="38100" dist="38100" dir="2700000" algn="tl">
                  <a:srgbClr val="000000">
                    <a:alpha val="43137"/>
                  </a:srgbClr>
                </a:outerShdw>
              </a:effectLst>
              <a:latin typeface="迷你简少儿" panose="03000509000000000000" pitchFamily="65" charset="-122"/>
              <a:ea typeface="迷你简少儿" panose="03000509000000000000" pitchFamily="65" charset="-122"/>
              <a:cs typeface="【暖色君】趣圆体" panose="030F0702030302020204" pitchFamily="66" charset="-122"/>
            </a:endParaRPr>
          </a:p>
        </p:txBody>
      </p:sp>
      <p:sp>
        <p:nvSpPr>
          <p:cNvPr id="13" name="文本框 12"/>
          <p:cNvSpPr txBox="1"/>
          <p:nvPr/>
        </p:nvSpPr>
        <p:spPr>
          <a:xfrm>
            <a:off x="4563726" y="4146452"/>
            <a:ext cx="4817344" cy="646331"/>
          </a:xfrm>
          <a:prstGeom prst="rect">
            <a:avLst/>
          </a:prstGeom>
          <a:noFill/>
        </p:spPr>
        <p:txBody>
          <a:bodyPr wrap="none">
            <a:spAutoFit/>
          </a:bodyPr>
          <a:lstStyle>
            <a:defPPr>
              <a:defRPr lang="zh-CN"/>
            </a:defPPr>
            <a:lvl1pPr algn="ctr">
              <a:defRPr sz="6600" b="1">
                <a:solidFill>
                  <a:schemeClr val="bg1"/>
                </a:solidFill>
                <a:effectLst>
                  <a:outerShdw blurRad="38100" dist="38100" dir="2700000" algn="tl">
                    <a:srgbClr val="000000">
                      <a:alpha val="43137"/>
                    </a:srgbClr>
                  </a:outerShdw>
                </a:effectLst>
                <a:latin typeface="【暖色君】趣圆体" panose="030F0702030302020204" pitchFamily="66" charset="-122"/>
                <a:ea typeface="【暖色君】趣圆体" panose="030F0702030302020204" pitchFamily="66" charset="-122"/>
                <a:cs typeface="【暖色君】趣圆体" panose="030F0702030302020204" pitchFamily="66" charset="-122"/>
              </a:defRPr>
            </a:lvl1pPr>
          </a:lstStyle>
          <a:p>
            <a:pPr fontAlgn="auto">
              <a:spcBef>
                <a:spcPts val="0"/>
              </a:spcBef>
              <a:spcAft>
                <a:spcPts val="0"/>
              </a:spcAft>
              <a:defRPr/>
            </a:pPr>
            <a:r>
              <a:rPr lang="zh-CN" altLang="en-US" sz="3600" dirty="0">
                <a:latin typeface="黑体" panose="02010609060101010101" pitchFamily="49" charset="-122"/>
                <a:ea typeface="黑体" panose="02010609060101010101" pitchFamily="49" charset="-122"/>
              </a:rPr>
              <a:t>常规管理中的注意事项</a:t>
            </a:r>
            <a:endParaRPr lang="zh-CN" altLang="en-US" sz="3600" dirty="0">
              <a:latin typeface="黑体" panose="02010609060101010101" pitchFamily="49" charset="-122"/>
              <a:ea typeface="黑体" panose="02010609060101010101" pitchFamily="49" charset="-122"/>
            </a:endParaRPr>
          </a:p>
        </p:txBody>
      </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34807" y="114083"/>
            <a:ext cx="4846501" cy="668837"/>
          </a:xfrm>
          <a:prstGeom prst="rect">
            <a:avLst/>
          </a:prstGeom>
          <a:noFill/>
        </p:spPr>
        <p:txBody>
          <a:bodyPr>
            <a:spAutoFit/>
          </a:bodyPr>
          <a:lstStyle>
            <a:defPPr>
              <a:defRPr lang="zh-CN"/>
            </a:defPPr>
            <a:lvl1pPr algn="ctr">
              <a:defRPr sz="2400" b="1">
                <a:ln w="2540">
                  <a:solidFill>
                    <a:schemeClr val="bg1"/>
                  </a:solidFill>
                </a:ln>
                <a:gradFill>
                  <a:gsLst>
                    <a:gs pos="46000">
                      <a:srgbClr val="E71F21"/>
                    </a:gs>
                    <a:gs pos="100000">
                      <a:srgbClr val="4473BA"/>
                    </a:gs>
                  </a:gsLst>
                  <a:lin ang="5400000" scaled="1"/>
                </a:gra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教学活动</a:t>
            </a:r>
            <a:endPar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p:txBody>
      </p:sp>
      <p:sp>
        <p:nvSpPr>
          <p:cNvPr id="6" name="矩形 5"/>
          <p:cNvSpPr/>
          <p:nvPr/>
        </p:nvSpPr>
        <p:spPr>
          <a:xfrm>
            <a:off x="3138170" y="1442720"/>
            <a:ext cx="7013575" cy="2749550"/>
          </a:xfrm>
          <a:prstGeom prst="rect">
            <a:avLst/>
          </a:prstGeom>
        </p:spPr>
        <p:txBody>
          <a:bodyPr wrap="square">
            <a:spAutoFit/>
          </a:bodyPr>
          <a:lstStyle/>
          <a:p>
            <a:pPr fontAlgn="auto">
              <a:lnSpc>
                <a:spcPct val="120000"/>
              </a:lnSpc>
              <a:spcBef>
                <a:spcPts val="0"/>
              </a:spcBef>
              <a:spcAft>
                <a:spcPts val="0"/>
              </a:spcAft>
              <a:defRPr/>
            </a:pPr>
            <a:r>
              <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对幼儿的要求：</a:t>
            </a:r>
            <a:endPar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endParaRPr>
          </a:p>
          <a:p>
            <a:pPr indent="720090" eaLnBrk="1" fontAlgn="auto" latinLnBrk="0" hangingPunct="1">
              <a:lnSpc>
                <a:spcPct val="120000"/>
              </a:lnSpc>
              <a:spcBef>
                <a:spcPts val="0"/>
              </a:spcBef>
              <a:spcAft>
                <a:spcPts val="0"/>
              </a:spcAft>
              <a:defRPr/>
            </a:pPr>
            <a:r>
              <a:rPr lang="en-US" altLang="zh-CN"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1.</a:t>
            </a:r>
            <a:r>
              <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坐姿自然、端正，阅读姿势、握笔姿势正确。</a:t>
            </a:r>
            <a:endParaRPr lang="en-US" altLang="zh-CN"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endParaRPr>
          </a:p>
          <a:p>
            <a:pPr indent="720090" eaLnBrk="1" fontAlgn="auto" latinLnBrk="0" hangingPunct="1">
              <a:lnSpc>
                <a:spcPct val="120000"/>
              </a:lnSpc>
              <a:spcBef>
                <a:spcPts val="0"/>
              </a:spcBef>
              <a:spcAft>
                <a:spcPts val="0"/>
              </a:spcAft>
              <a:defRPr/>
            </a:pPr>
            <a:r>
              <a:rPr lang="en-US" altLang="zh-CN"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2.</a:t>
            </a:r>
            <a:r>
              <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能集中注意力参与活动，愿意开动脑筋举手发言。</a:t>
            </a:r>
            <a:endPar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endParaRPr>
          </a:p>
          <a:p>
            <a:pPr indent="720090" eaLnBrk="1" fontAlgn="auto" latinLnBrk="0" hangingPunct="1">
              <a:lnSpc>
                <a:spcPct val="120000"/>
              </a:lnSpc>
              <a:spcBef>
                <a:spcPts val="0"/>
              </a:spcBef>
              <a:spcAft>
                <a:spcPts val="0"/>
              </a:spcAft>
              <a:defRPr/>
            </a:pPr>
            <a:r>
              <a:rPr lang="en-US" altLang="zh-CN"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3.</a:t>
            </a:r>
            <a:r>
              <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说话、唱歌不大声喊叫，说话前先举手。</a:t>
            </a:r>
            <a:endPar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endParaRPr>
          </a:p>
          <a:p>
            <a:pPr indent="720090" eaLnBrk="1" fontAlgn="auto" latinLnBrk="0" hangingPunct="1">
              <a:lnSpc>
                <a:spcPct val="120000"/>
              </a:lnSpc>
              <a:spcBef>
                <a:spcPts val="0"/>
              </a:spcBef>
              <a:spcAft>
                <a:spcPts val="0"/>
              </a:spcAft>
              <a:defRPr/>
            </a:pPr>
            <a:r>
              <a:rPr lang="en-US" altLang="zh-CN"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4.</a:t>
            </a:r>
            <a:r>
              <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能安静倾听同伴讲话，不乱动，不影响。</a:t>
            </a:r>
            <a:endParaRPr lang="en-US" altLang="zh-CN"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endParaRPr>
          </a:p>
          <a:p>
            <a:pPr indent="720090" eaLnBrk="1" fontAlgn="auto" latinLnBrk="0" hangingPunct="1">
              <a:lnSpc>
                <a:spcPct val="120000"/>
              </a:lnSpc>
              <a:spcBef>
                <a:spcPts val="0"/>
              </a:spcBef>
              <a:spcAft>
                <a:spcPts val="0"/>
              </a:spcAft>
              <a:defRPr/>
            </a:pPr>
            <a:r>
              <a:rPr lang="en-US" altLang="zh-CN"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5.</a:t>
            </a:r>
            <a:r>
              <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不把学习用品等放入口中。</a:t>
            </a:r>
            <a:endPar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26419" y="192237"/>
            <a:ext cx="4846501" cy="755650"/>
          </a:xfrm>
          <a:prstGeom prst="rect">
            <a:avLst/>
          </a:prstGeom>
          <a:noFill/>
        </p:spPr>
        <p:txBody>
          <a:bodyPr>
            <a:spAutoFit/>
          </a:bodyPr>
          <a:lstStyle>
            <a:defPPr>
              <a:defRPr lang="zh-CN"/>
            </a:defPPr>
            <a:lvl1pPr algn="ctr">
              <a:defRPr sz="2400" b="1">
                <a:ln w="2540">
                  <a:solidFill>
                    <a:schemeClr val="bg1"/>
                  </a:solidFill>
                </a:ln>
                <a:gradFill>
                  <a:gsLst>
                    <a:gs pos="46000">
                      <a:srgbClr val="E71F21"/>
                    </a:gs>
                    <a:gs pos="100000">
                      <a:srgbClr val="4473BA"/>
                    </a:gs>
                  </a:gsLst>
                  <a:lin ang="5400000" scaled="1"/>
                </a:gra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游戏活动</a:t>
            </a:r>
            <a:endPar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p:txBody>
      </p:sp>
      <p:sp>
        <p:nvSpPr>
          <p:cNvPr id="9" name="矩形 8"/>
          <p:cNvSpPr/>
          <p:nvPr/>
        </p:nvSpPr>
        <p:spPr>
          <a:xfrm>
            <a:off x="7524750" y="1082040"/>
            <a:ext cx="3520440" cy="2250440"/>
          </a:xfrm>
          <a:prstGeom prst="rect">
            <a:avLst/>
          </a:prstGeom>
        </p:spPr>
        <p:txBody>
          <a:bodyPr/>
          <a:lstStyle/>
          <a:p>
            <a:pPr marL="228600" indent="-228600" fontAlgn="auto">
              <a:lnSpc>
                <a:spcPct val="120000"/>
              </a:lnSpc>
              <a:spcBef>
                <a:spcPts val="0"/>
              </a:spcBef>
              <a:spcAft>
                <a:spcPts val="0"/>
              </a:spcAft>
              <a:buFont typeface="Arial" panose="020B0604020202020204" pitchFamily="34" charset="0"/>
              <a:buNone/>
              <a:defRPr/>
            </a:pPr>
            <a:r>
              <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对幼儿的要求：</a:t>
            </a:r>
            <a:endPar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endParaRPr>
          </a:p>
          <a:p>
            <a:pPr marL="228600" indent="720090" eaLnBrk="1" fontAlgn="auto" latinLnBrk="0" hangingPunct="1">
              <a:lnSpc>
                <a:spcPct val="120000"/>
              </a:lnSpc>
              <a:spcBef>
                <a:spcPts val="0"/>
              </a:spcBef>
              <a:spcAft>
                <a:spcPts val="0"/>
              </a:spcAft>
              <a:buFont typeface="Arial" panose="020B0604020202020204" pitchFamily="34" charset="0"/>
              <a:buNone/>
              <a:defRPr/>
            </a:pPr>
            <a:r>
              <a:rPr lang="en-US" altLang="zh-CN"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1.</a:t>
            </a:r>
            <a:r>
              <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轻拿轻放玩具材料。</a:t>
            </a:r>
            <a:endPar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endParaRPr>
          </a:p>
          <a:p>
            <a:pPr marL="228600" indent="720090" eaLnBrk="1" fontAlgn="auto" latinLnBrk="0" hangingPunct="1">
              <a:lnSpc>
                <a:spcPct val="120000"/>
              </a:lnSpc>
              <a:spcBef>
                <a:spcPts val="0"/>
              </a:spcBef>
              <a:spcAft>
                <a:spcPts val="0"/>
              </a:spcAft>
              <a:buFont typeface="Arial" panose="020B0604020202020204" pitchFamily="34" charset="0"/>
              <a:buNone/>
              <a:defRPr/>
            </a:pPr>
            <a:r>
              <a:rPr lang="en-US" altLang="zh-CN"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2.</a:t>
            </a:r>
            <a:r>
              <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游戏中注意自身安全，不伤害同伴。</a:t>
            </a:r>
            <a:endPar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endParaRPr>
          </a:p>
          <a:p>
            <a:pPr marL="228600" indent="720090" eaLnBrk="1" fontAlgn="auto" latinLnBrk="0" hangingPunct="1">
              <a:lnSpc>
                <a:spcPct val="120000"/>
              </a:lnSpc>
              <a:spcBef>
                <a:spcPts val="0"/>
              </a:spcBef>
              <a:spcAft>
                <a:spcPts val="0"/>
              </a:spcAft>
              <a:buFont typeface="Arial" panose="020B0604020202020204" pitchFamily="34" charset="0"/>
              <a:buNone/>
              <a:defRPr/>
            </a:pPr>
            <a:r>
              <a:rPr lang="en-US" altLang="zh-CN"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3.</a:t>
            </a:r>
            <a:r>
              <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游戏结束物归原处。</a:t>
            </a:r>
            <a:r>
              <a:rPr lang="zh-CN" altLang="en-US" dirty="0">
                <a:solidFill>
                  <a:schemeClr val="bg1">
                    <a:lumMod val="95000"/>
                  </a:schemeClr>
                </a:solidFill>
                <a:latin typeface="+mn-lt"/>
                <a:ea typeface="+mn-ea"/>
                <a:cs typeface="+mn-cs"/>
              </a:rPr>
              <a:t>　</a:t>
            </a:r>
            <a:endParaRPr lang="zh-CN" altLang="en-US" dirty="0">
              <a:solidFill>
                <a:schemeClr val="bg1">
                  <a:lumMod val="95000"/>
                </a:schemeClr>
              </a:solidFill>
              <a:latin typeface="+mn-lt"/>
              <a:ea typeface="+mn-ea"/>
              <a:cs typeface="+mn-cs"/>
            </a:endParaRPr>
          </a:p>
        </p:txBody>
      </p:sp>
      <p:pic>
        <p:nvPicPr>
          <p:cNvPr id="10" name="图片 9"/>
          <p:cNvPicPr>
            <a:picLocks noChangeAspect="1"/>
          </p:cNvPicPr>
          <p:nvPr/>
        </p:nvPicPr>
        <p:blipFill>
          <a:blip r:embed="rId1"/>
          <a:srcRect/>
          <a:stretch>
            <a:fillRect/>
          </a:stretch>
        </p:blipFill>
        <p:spPr bwMode="auto">
          <a:xfrm>
            <a:off x="5576888" y="4676775"/>
            <a:ext cx="3649662" cy="2181225"/>
          </a:xfrm>
          <a:prstGeom prst="rect">
            <a:avLst/>
          </a:prstGeom>
          <a:noFill/>
          <a:ln w="9525">
            <a:noFill/>
            <a:miter lim="800000"/>
            <a:headEnd/>
            <a:tailEnd/>
          </a:ln>
        </p:spPr>
      </p:pic>
      <p:sp>
        <p:nvSpPr>
          <p:cNvPr id="14" name="文本占位符 36867"/>
          <p:cNvSpPr txBox="1"/>
          <p:nvPr/>
        </p:nvSpPr>
        <p:spPr>
          <a:xfrm>
            <a:off x="1589405" y="948055"/>
            <a:ext cx="4986338" cy="28606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Bef>
                <a:spcPts val="0"/>
              </a:spcBef>
              <a:spcAft>
                <a:spcPts val="0"/>
              </a:spcAft>
              <a:buFont typeface="Arial" panose="020B0604020202020204" pitchFamily="34" charset="0"/>
              <a:buNone/>
              <a:defRPr/>
            </a:pPr>
            <a:r>
              <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对教师的要求：</a:t>
            </a:r>
            <a:endParaRPr lang="zh-CN" altLang="en-US" sz="2400"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endParaRPr>
          </a:p>
          <a:p>
            <a:pPr marL="0" indent="457200" fontAlgn="auto">
              <a:lnSpc>
                <a:spcPct val="120000"/>
              </a:lnSpc>
              <a:spcBef>
                <a:spcPts val="0"/>
              </a:spcBef>
              <a:spcAft>
                <a:spcPts val="0"/>
              </a:spcAft>
              <a:buFont typeface="Arial" panose="020B0604020202020204" pitchFamily="34" charset="0"/>
              <a:buNone/>
              <a:defRPr/>
            </a:pPr>
            <a:r>
              <a:rPr lang="en-US" altLang="zh-CN"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1.</a:t>
            </a:r>
            <a:r>
              <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为幼儿准备安全无毒、清洁卫生的游戏材料与玩具。</a:t>
            </a:r>
            <a:endPar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endParaRPr>
          </a:p>
          <a:p>
            <a:pPr marL="0" indent="457200" fontAlgn="auto">
              <a:lnSpc>
                <a:spcPct val="120000"/>
              </a:lnSpc>
              <a:spcBef>
                <a:spcPts val="0"/>
              </a:spcBef>
              <a:spcAft>
                <a:spcPts val="0"/>
              </a:spcAft>
              <a:buFont typeface="Arial" panose="020B0604020202020204" pitchFamily="34" charset="0"/>
              <a:buNone/>
              <a:defRPr/>
            </a:pPr>
            <a:r>
              <a:rPr lang="en-US" altLang="zh-CN"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2.</a:t>
            </a:r>
            <a:r>
              <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加强安全教育，引导幼儿在游戏中增强自我保护意识，注意幼儿游戏安全。</a:t>
            </a:r>
            <a:endPar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endParaRPr>
          </a:p>
          <a:p>
            <a:pPr marL="0" indent="457200" fontAlgn="auto">
              <a:lnSpc>
                <a:spcPct val="120000"/>
              </a:lnSpc>
              <a:spcBef>
                <a:spcPts val="0"/>
              </a:spcBef>
              <a:spcAft>
                <a:spcPts val="0"/>
              </a:spcAft>
              <a:buFont typeface="Arial" panose="020B0604020202020204" pitchFamily="34" charset="0"/>
              <a:buNone/>
              <a:defRPr/>
            </a:pPr>
            <a:r>
              <a:rPr lang="en-US" altLang="zh-CN"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3.</a:t>
            </a:r>
            <a:r>
              <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指导幼儿学习，幼儿自己收拾玩具、清理场地。</a:t>
            </a:r>
            <a:endPar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endParaRPr>
          </a:p>
          <a:p>
            <a:pPr marL="0" indent="457200" fontAlgn="auto">
              <a:lnSpc>
                <a:spcPct val="120000"/>
              </a:lnSpc>
              <a:spcBef>
                <a:spcPts val="0"/>
              </a:spcBef>
              <a:spcAft>
                <a:spcPts val="0"/>
              </a:spcAft>
              <a:buFont typeface="Arial" panose="020B0604020202020204" pitchFamily="34" charset="0"/>
              <a:buNone/>
              <a:defRPr/>
            </a:pPr>
            <a:r>
              <a:rPr lang="en-US" altLang="zh-CN"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4.</a:t>
            </a:r>
            <a:r>
              <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每周定期清洁消毒玩具。</a:t>
            </a:r>
            <a:endParaRPr lang="zh-CN" altLang="en-US" sz="24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spd="slow" advTm="4000">
    <p:random/>
  </p:transition>
  <p:timing>
    <p:tnLst>
      <p:par>
        <p:cTn id="1" dur="indefinite" restart="never" nodeType="tmRoot"/>
      </p:par>
    </p:tnLst>
    <p:bldLst>
      <p:bldP spid="4" grpId="1"/>
      <p:bldP spid="1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10824" y="-22393"/>
            <a:ext cx="4846501" cy="755650"/>
          </a:xfrm>
          <a:prstGeom prst="rect">
            <a:avLst/>
          </a:prstGeom>
          <a:noFill/>
        </p:spPr>
        <p:txBody>
          <a:bodyPr>
            <a:spAutoFit/>
          </a:bodyPr>
          <a:lstStyle>
            <a:defPPr>
              <a:defRPr lang="zh-CN"/>
            </a:defPPr>
            <a:lvl1pPr algn="ctr">
              <a:defRPr sz="2400" b="1">
                <a:ln w="2540">
                  <a:solidFill>
                    <a:schemeClr val="bg1"/>
                  </a:solidFill>
                </a:ln>
                <a:gradFill>
                  <a:gsLst>
                    <a:gs pos="46000">
                      <a:srgbClr val="E71F21"/>
                    </a:gs>
                    <a:gs pos="100000">
                      <a:srgbClr val="4473BA"/>
                    </a:gs>
                  </a:gsLst>
                  <a:lin ang="5400000" scaled="1"/>
                </a:gra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户外活动</a:t>
            </a:r>
            <a:endPar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p:txBody>
      </p:sp>
      <p:sp>
        <p:nvSpPr>
          <p:cNvPr id="6" name="文本占位符 34819"/>
          <p:cNvSpPr txBox="1"/>
          <p:nvPr/>
        </p:nvSpPr>
        <p:spPr>
          <a:xfrm>
            <a:off x="3758565" y="1958975"/>
            <a:ext cx="3472815" cy="4336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auto">
              <a:lnSpc>
                <a:spcPct val="120000"/>
              </a:lnSpc>
              <a:spcBef>
                <a:spcPts val="0"/>
              </a:spcBef>
              <a:spcAft>
                <a:spcPts val="0"/>
              </a:spcAft>
              <a:buFont typeface="Arial" panose="020B0604020202020204" pitchFamily="34" charset="0"/>
              <a:buNone/>
              <a:defRPr/>
            </a:pPr>
            <a:endParaRPr lang="zh-CN" altLang="en-US" sz="2400" dirty="0">
              <a:solidFill>
                <a:schemeClr val="bg1">
                  <a:lumMod val="95000"/>
                </a:schemeClr>
              </a:solidFill>
              <a:latin typeface="黑体" panose="02010609060101010101" pitchFamily="49" charset="-122"/>
              <a:ea typeface="黑体" panose="02010609060101010101" pitchFamily="49" charset="-122"/>
            </a:endParaRPr>
          </a:p>
          <a:p>
            <a:pPr marL="0" indent="0" algn="l" fontAlgn="auto">
              <a:lnSpc>
                <a:spcPct val="120000"/>
              </a:lnSpc>
              <a:spcBef>
                <a:spcPts val="0"/>
              </a:spcBef>
              <a:spcAft>
                <a:spcPts val="0"/>
              </a:spcAft>
              <a:buFont typeface="Arial" panose="020B0604020202020204" pitchFamily="34" charset="0"/>
              <a:buNone/>
              <a:defRPr/>
            </a:pPr>
            <a:endParaRPr lang="zh-CN" altLang="en-US" sz="2400" b="1" dirty="0">
              <a:solidFill>
                <a:schemeClr val="bg1">
                  <a:lumMod val="95000"/>
                </a:schemeClr>
              </a:solidFill>
              <a:latin typeface="黑体" panose="02010609060101010101" pitchFamily="49" charset="-122"/>
              <a:ea typeface="黑体" panose="02010609060101010101" pitchFamily="49" charset="-122"/>
            </a:endParaRPr>
          </a:p>
        </p:txBody>
      </p:sp>
      <p:sp>
        <p:nvSpPr>
          <p:cNvPr id="9" name="文本占位符 34819"/>
          <p:cNvSpPr txBox="1"/>
          <p:nvPr/>
        </p:nvSpPr>
        <p:spPr>
          <a:xfrm>
            <a:off x="7543800" y="2846388"/>
            <a:ext cx="2076450" cy="1238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Font typeface="Arial" panose="020B0604020202020204" pitchFamily="34" charset="0"/>
              <a:buNone/>
              <a:defRPr/>
            </a:pPr>
            <a:endParaRPr lang="zh-CN" altLang="en-US" sz="2000" dirty="0">
              <a:solidFill>
                <a:schemeClr val="bg1">
                  <a:lumMod val="95000"/>
                </a:schemeClr>
              </a:solidFill>
            </a:endParaRPr>
          </a:p>
        </p:txBody>
      </p:sp>
      <p:sp>
        <p:nvSpPr>
          <p:cNvPr id="10" name="文本占位符 34819"/>
          <p:cNvSpPr txBox="1"/>
          <p:nvPr/>
        </p:nvSpPr>
        <p:spPr>
          <a:xfrm>
            <a:off x="7543800" y="4246563"/>
            <a:ext cx="2076450" cy="1238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auto">
              <a:lnSpc>
                <a:spcPct val="120000"/>
              </a:lnSpc>
              <a:spcBef>
                <a:spcPts val="0"/>
              </a:spcBef>
              <a:spcAft>
                <a:spcPts val="0"/>
              </a:spcAft>
              <a:buFont typeface="Arial" panose="020B0604020202020204" pitchFamily="34" charset="0"/>
              <a:buNone/>
              <a:defRPr/>
            </a:pPr>
            <a:endParaRPr lang="zh-CN" altLang="en-US" sz="2000" dirty="0">
              <a:solidFill>
                <a:schemeClr val="bg1">
                  <a:lumMod val="95000"/>
                </a:schemeClr>
              </a:solidFill>
            </a:endParaRPr>
          </a:p>
        </p:txBody>
      </p:sp>
      <p:sp>
        <p:nvSpPr>
          <p:cNvPr id="13" name="文本框 12"/>
          <p:cNvSpPr txBox="1">
            <a:spLocks noChangeArrowheads="1"/>
          </p:cNvSpPr>
          <p:nvPr/>
        </p:nvSpPr>
        <p:spPr bwMode="auto">
          <a:xfrm>
            <a:off x="2122170" y="1018540"/>
            <a:ext cx="3467735" cy="3931285"/>
          </a:xfrm>
          <a:prstGeom prst="rect">
            <a:avLst/>
          </a:prstGeom>
          <a:noFill/>
          <a:ln w="9525">
            <a:noFill/>
            <a:miter lim="800000"/>
          </a:ln>
        </p:spPr>
        <p:txBody>
          <a:bodyPr wrap="square">
            <a:spAutoFit/>
          </a:bodyPr>
          <a:lstStyle/>
          <a:p>
            <a:pPr algn="l"/>
            <a:r>
              <a:rPr lang="zh-CN" altLang="en-US" sz="2400" b="1">
                <a:solidFill>
                  <a:schemeClr val="bg1"/>
                </a:solidFill>
                <a:latin typeface="黑体" panose="02010609060101010101" pitchFamily="49" charset="-122"/>
                <a:ea typeface="黑体" panose="02010609060101010101" pitchFamily="49" charset="-122"/>
              </a:rPr>
              <a:t>对老师的要求：</a:t>
            </a:r>
            <a:endParaRPr lang="zh-CN" altLang="en-US" sz="2400" b="1">
              <a:solidFill>
                <a:schemeClr val="bg1"/>
              </a:solidFill>
              <a:latin typeface="黑体" panose="02010609060101010101" pitchFamily="49" charset="-122"/>
              <a:ea typeface="黑体" panose="02010609060101010101" pitchFamily="49" charset="-122"/>
            </a:endParaRPr>
          </a:p>
          <a:p>
            <a:pPr marL="0" indent="720090" algn="l" eaLnBrk="1" fontAlgn="auto" latinLnBrk="0" hangingPunct="1">
              <a:lnSpc>
                <a:spcPct val="120000"/>
              </a:lnSpc>
              <a:spcBef>
                <a:spcPts val="0"/>
              </a:spcBef>
              <a:spcAft>
                <a:spcPts val="0"/>
              </a:spcAft>
              <a:buFont typeface="Arial" panose="020B0604020202020204" pitchFamily="34" charset="0"/>
              <a:buNone/>
              <a:defRPr/>
            </a:pPr>
            <a:r>
              <a:rPr lang="en-US" altLang="zh-CN" sz="2400" b="1" dirty="0">
                <a:solidFill>
                  <a:schemeClr val="bg1">
                    <a:lumMod val="95000"/>
                  </a:schemeClr>
                </a:solidFill>
                <a:latin typeface="黑体" panose="02010609060101010101" pitchFamily="49" charset="-122"/>
                <a:ea typeface="黑体" panose="02010609060101010101" pitchFamily="49" charset="-122"/>
                <a:sym typeface="+mn-ea"/>
              </a:rPr>
              <a:t>1.</a:t>
            </a:r>
            <a:r>
              <a:rPr lang="zh-CN" altLang="en-US" sz="2400" b="1" dirty="0">
                <a:solidFill>
                  <a:schemeClr val="bg1">
                    <a:lumMod val="95000"/>
                  </a:schemeClr>
                </a:solidFill>
                <a:latin typeface="黑体" panose="02010609060101010101" pitchFamily="49" charset="-122"/>
                <a:ea typeface="黑体" panose="02010609060101010101" pitchFamily="49" charset="-122"/>
                <a:sym typeface="+mn-ea"/>
              </a:rPr>
              <a:t>注意活动场地和运动器械安全</a:t>
            </a:r>
            <a:endParaRPr lang="zh-CN" altLang="en-US" sz="2400" b="1" dirty="0">
              <a:solidFill>
                <a:schemeClr val="bg1">
                  <a:lumMod val="95000"/>
                </a:schemeClr>
              </a:solidFill>
              <a:latin typeface="黑体" panose="02010609060101010101" pitchFamily="49" charset="-122"/>
              <a:ea typeface="黑体" panose="02010609060101010101" pitchFamily="49" charset="-122"/>
            </a:endParaRPr>
          </a:p>
          <a:p>
            <a:pPr marL="0" indent="720090" algn="l" eaLnBrk="1" fontAlgn="auto" latinLnBrk="0" hangingPunct="1">
              <a:lnSpc>
                <a:spcPct val="120000"/>
              </a:lnSpc>
              <a:spcBef>
                <a:spcPts val="0"/>
              </a:spcBef>
              <a:spcAft>
                <a:spcPts val="0"/>
              </a:spcAft>
              <a:buFont typeface="Arial" panose="020B0604020202020204" pitchFamily="34" charset="0"/>
              <a:buNone/>
              <a:defRPr/>
            </a:pPr>
            <a:r>
              <a:rPr lang="en-US" altLang="zh-CN" sz="2400" b="1" dirty="0">
                <a:solidFill>
                  <a:schemeClr val="bg1">
                    <a:lumMod val="95000"/>
                  </a:schemeClr>
                </a:solidFill>
                <a:latin typeface="黑体" panose="02010609060101010101" pitchFamily="49" charset="-122"/>
                <a:ea typeface="黑体" panose="02010609060101010101" pitchFamily="49" charset="-122"/>
                <a:sym typeface="+mn-ea"/>
              </a:rPr>
              <a:t>2.</a:t>
            </a:r>
            <a:r>
              <a:rPr lang="zh-CN" altLang="en-US" sz="2400" b="1" dirty="0">
                <a:solidFill>
                  <a:schemeClr val="bg1">
                    <a:lumMod val="95000"/>
                  </a:schemeClr>
                </a:solidFill>
                <a:latin typeface="黑体" panose="02010609060101010101" pitchFamily="49" charset="-122"/>
                <a:ea typeface="黑体" panose="02010609060101010101" pitchFamily="49" charset="-122"/>
                <a:sym typeface="+mn-ea"/>
              </a:rPr>
              <a:t>提醒幼儿注意安全，进行自我保护</a:t>
            </a:r>
            <a:endParaRPr lang="zh-CN" altLang="en-US" sz="2400" b="1" dirty="0">
              <a:solidFill>
                <a:schemeClr val="bg1">
                  <a:lumMod val="95000"/>
                </a:schemeClr>
              </a:solidFill>
              <a:latin typeface="黑体" panose="02010609060101010101" pitchFamily="49" charset="-122"/>
              <a:ea typeface="黑体" panose="02010609060101010101" pitchFamily="49" charset="-122"/>
              <a:sym typeface="+mn-ea"/>
            </a:endParaRPr>
          </a:p>
          <a:p>
            <a:pPr marL="0" indent="720090" algn="l" eaLnBrk="1" fontAlgn="auto" latinLnBrk="0" hangingPunct="1">
              <a:lnSpc>
                <a:spcPct val="120000"/>
              </a:lnSpc>
              <a:spcBef>
                <a:spcPts val="0"/>
              </a:spcBef>
              <a:spcAft>
                <a:spcPts val="0"/>
              </a:spcAft>
              <a:buFont typeface="Arial" panose="020B0604020202020204" pitchFamily="34" charset="0"/>
              <a:buNone/>
              <a:defRPr/>
            </a:pPr>
            <a:r>
              <a:rPr lang="en-US" altLang="zh-CN" sz="2400" b="1" dirty="0">
                <a:solidFill>
                  <a:schemeClr val="bg1">
                    <a:lumMod val="95000"/>
                  </a:schemeClr>
                </a:solidFill>
                <a:latin typeface="黑体" panose="02010609060101010101" pitchFamily="49" charset="-122"/>
                <a:ea typeface="黑体" panose="02010609060101010101" pitchFamily="49" charset="-122"/>
                <a:sym typeface="+mn-ea"/>
              </a:rPr>
              <a:t>3.</a:t>
            </a:r>
            <a:r>
              <a:rPr lang="zh-CN" altLang="en-US" sz="2400" b="1" dirty="0">
                <a:solidFill>
                  <a:schemeClr val="bg1">
                    <a:lumMod val="95000"/>
                  </a:schemeClr>
                </a:solidFill>
                <a:latin typeface="黑体" panose="02010609060101010101" pitchFamily="49" charset="-122"/>
                <a:ea typeface="黑体" panose="02010609060101010101" pitchFamily="49" charset="-122"/>
                <a:sym typeface="+mn-ea"/>
              </a:rPr>
              <a:t>检查幼儿着装安全，帮助出汗儿童擦汗。</a:t>
            </a:r>
            <a:endParaRPr lang="zh-CN" altLang="en-US" sz="2400" b="1" dirty="0">
              <a:solidFill>
                <a:schemeClr val="bg1">
                  <a:lumMod val="95000"/>
                </a:schemeClr>
              </a:solidFill>
              <a:latin typeface="黑体" panose="02010609060101010101" pitchFamily="49" charset="-122"/>
              <a:ea typeface="黑体" panose="02010609060101010101" pitchFamily="49" charset="-122"/>
              <a:sym typeface="+mn-ea"/>
            </a:endParaRPr>
          </a:p>
          <a:p>
            <a:pPr marL="0" indent="720090" algn="l" eaLnBrk="1" fontAlgn="auto" latinLnBrk="0" hangingPunct="1">
              <a:lnSpc>
                <a:spcPct val="120000"/>
              </a:lnSpc>
              <a:spcBef>
                <a:spcPts val="0"/>
              </a:spcBef>
              <a:spcAft>
                <a:spcPts val="0"/>
              </a:spcAft>
              <a:buFont typeface="Arial" panose="020B0604020202020204" pitchFamily="34" charset="0"/>
              <a:buNone/>
              <a:defRPr/>
            </a:pPr>
            <a:r>
              <a:rPr lang="en-US" altLang="zh-CN" sz="2400" b="1" dirty="0">
                <a:solidFill>
                  <a:schemeClr val="bg1">
                    <a:lumMod val="95000"/>
                  </a:schemeClr>
                </a:solidFill>
                <a:latin typeface="黑体" panose="02010609060101010101" pitchFamily="49" charset="-122"/>
                <a:ea typeface="黑体" panose="02010609060101010101" pitchFamily="49" charset="-122"/>
                <a:sym typeface="+mn-ea"/>
              </a:rPr>
              <a:t>4.</a:t>
            </a:r>
            <a:r>
              <a:rPr lang="zh-CN" altLang="en-US" sz="2400" b="1" dirty="0">
                <a:solidFill>
                  <a:schemeClr val="bg1">
                    <a:lumMod val="95000"/>
                  </a:schemeClr>
                </a:solidFill>
                <a:latin typeface="黑体" panose="02010609060101010101" pitchFamily="49" charset="-122"/>
                <a:ea typeface="黑体" panose="02010609060101010101" pitchFamily="49" charset="-122"/>
                <a:sym typeface="+mn-ea"/>
              </a:rPr>
              <a:t>注意幼儿的保护。</a:t>
            </a:r>
            <a:endParaRPr lang="zh-CN" altLang="en-US" sz="2400" b="1">
              <a:solidFill>
                <a:schemeClr val="bg1"/>
              </a:solidFill>
              <a:latin typeface="黑体" panose="02010609060101010101" pitchFamily="49" charset="-122"/>
              <a:ea typeface="黑体" panose="02010609060101010101" pitchFamily="49" charset="-122"/>
            </a:endParaRPr>
          </a:p>
          <a:p>
            <a:endParaRPr lang="zh-CN" altLang="en-US" sz="2400" b="1">
              <a:solidFill>
                <a:schemeClr val="bg1"/>
              </a:solidFill>
              <a:latin typeface="黑体" panose="02010609060101010101" pitchFamily="49" charset="-122"/>
              <a:ea typeface="黑体" panose="02010609060101010101" pitchFamily="49" charset="-122"/>
            </a:endParaRPr>
          </a:p>
        </p:txBody>
      </p:sp>
      <p:sp>
        <p:nvSpPr>
          <p:cNvPr id="5" name="文本框 4"/>
          <p:cNvSpPr txBox="1"/>
          <p:nvPr/>
        </p:nvSpPr>
        <p:spPr>
          <a:xfrm>
            <a:off x="6962140" y="1056640"/>
            <a:ext cx="3628390" cy="4744085"/>
          </a:xfrm>
          <a:prstGeom prst="rect">
            <a:avLst/>
          </a:prstGeom>
          <a:noFill/>
        </p:spPr>
        <p:txBody>
          <a:bodyPr wrap="square" rtlCol="0" anchor="t">
            <a:spAutoFit/>
          </a:bodyPr>
          <a:p>
            <a:pPr algn="l"/>
            <a:r>
              <a:rPr lang="zh-CN" altLang="en-US" sz="2400" b="1">
                <a:solidFill>
                  <a:schemeClr val="bg1"/>
                </a:solidFill>
                <a:latin typeface="黑体" panose="02010609060101010101" pitchFamily="49" charset="-122"/>
                <a:ea typeface="黑体" panose="02010609060101010101" pitchFamily="49" charset="-122"/>
                <a:sym typeface="+mn-ea"/>
              </a:rPr>
              <a:t>对幼儿的要求：</a:t>
            </a:r>
            <a:endParaRPr lang="zh-CN" altLang="en-US" sz="2400" b="1">
              <a:solidFill>
                <a:schemeClr val="bg1"/>
              </a:solidFill>
              <a:latin typeface="黑体" panose="02010609060101010101" pitchFamily="49" charset="-122"/>
              <a:ea typeface="黑体" panose="02010609060101010101" pitchFamily="49" charset="-122"/>
              <a:sym typeface="+mn-ea"/>
            </a:endParaRPr>
          </a:p>
          <a:p>
            <a:pPr marL="0" indent="720090" algn="l" eaLnBrk="1" fontAlgn="auto" latinLnBrk="0" hangingPunct="1">
              <a:lnSpc>
                <a:spcPct val="120000"/>
              </a:lnSpc>
              <a:spcBef>
                <a:spcPts val="0"/>
              </a:spcBef>
              <a:spcAft>
                <a:spcPts val="0"/>
              </a:spcAft>
              <a:buFont typeface="Wingdings" panose="05000000000000000000" pitchFamily="2" charset="2"/>
              <a:buNone/>
              <a:defRPr/>
            </a:pPr>
            <a:r>
              <a:rPr lang="en-US" altLang="zh-CN" sz="2400" b="1" dirty="0">
                <a:solidFill>
                  <a:schemeClr val="bg1"/>
                </a:solidFill>
                <a:latin typeface="黑体" panose="02010609060101010101" pitchFamily="49" charset="-122"/>
                <a:ea typeface="黑体" panose="02010609060101010101" pitchFamily="49" charset="-122"/>
                <a:cs typeface="+mn-cs"/>
                <a:sym typeface="+mn-ea"/>
              </a:rPr>
              <a:t>1.</a:t>
            </a:r>
            <a:r>
              <a:rPr lang="zh-CN" altLang="en-US" sz="2400" b="1" dirty="0">
                <a:solidFill>
                  <a:schemeClr val="bg1"/>
                </a:solidFill>
                <a:latin typeface="黑体" panose="02010609060101010101" pitchFamily="49" charset="-122"/>
                <a:ea typeface="黑体" panose="02010609060101010101" pitchFamily="49" charset="-122"/>
                <a:cs typeface="+mn-cs"/>
                <a:sym typeface="+mn-ea"/>
              </a:rPr>
              <a:t>积极参加各种体育活动。</a:t>
            </a:r>
            <a:endParaRPr lang="zh-CN" altLang="en-US" sz="2400" b="1" dirty="0">
              <a:solidFill>
                <a:schemeClr val="bg1"/>
              </a:solidFill>
              <a:latin typeface="黑体" panose="02010609060101010101" pitchFamily="49" charset="-122"/>
              <a:ea typeface="黑体" panose="02010609060101010101" pitchFamily="49" charset="-122"/>
              <a:cs typeface="+mn-cs"/>
            </a:endParaRPr>
          </a:p>
          <a:p>
            <a:pPr marL="0" indent="720090" algn="l" eaLnBrk="1" fontAlgn="auto" latinLnBrk="0" hangingPunct="1">
              <a:lnSpc>
                <a:spcPct val="120000"/>
              </a:lnSpc>
              <a:spcBef>
                <a:spcPts val="0"/>
              </a:spcBef>
              <a:spcAft>
                <a:spcPts val="0"/>
              </a:spcAft>
              <a:buFont typeface="Wingdings" panose="05000000000000000000" pitchFamily="2" charset="2"/>
              <a:buNone/>
              <a:defRPr/>
            </a:pPr>
            <a:r>
              <a:rPr lang="en-US" altLang="zh-CN" sz="2400" b="1" dirty="0">
                <a:solidFill>
                  <a:schemeClr val="bg1"/>
                </a:solidFill>
                <a:latin typeface="黑体" panose="02010609060101010101" pitchFamily="49" charset="-122"/>
                <a:ea typeface="黑体" panose="02010609060101010101" pitchFamily="49" charset="-122"/>
                <a:cs typeface="+mn-cs"/>
                <a:sym typeface="+mn-ea"/>
              </a:rPr>
              <a:t>2.</a:t>
            </a:r>
            <a:r>
              <a:rPr lang="zh-CN" altLang="en-US" sz="2400" b="1" dirty="0">
                <a:solidFill>
                  <a:schemeClr val="bg1"/>
                </a:solidFill>
                <a:latin typeface="黑体" panose="02010609060101010101" pitchFamily="49" charset="-122"/>
                <a:ea typeface="黑体" panose="02010609060101010101" pitchFamily="49" charset="-122"/>
                <a:cs typeface="+mn-cs"/>
                <a:sym typeface="+mn-ea"/>
              </a:rPr>
              <a:t>遵守户外活动纪律，在指定范围活动。</a:t>
            </a:r>
            <a:endParaRPr lang="zh-CN" altLang="en-US" sz="2400" b="1" dirty="0">
              <a:solidFill>
                <a:schemeClr val="bg1"/>
              </a:solidFill>
              <a:latin typeface="黑体" panose="02010609060101010101" pitchFamily="49" charset="-122"/>
              <a:ea typeface="黑体" panose="02010609060101010101" pitchFamily="49" charset="-122"/>
              <a:cs typeface="+mn-cs"/>
            </a:endParaRPr>
          </a:p>
          <a:p>
            <a:pPr marL="0" indent="720090" algn="l" eaLnBrk="1" fontAlgn="auto" latinLnBrk="0" hangingPunct="1">
              <a:lnSpc>
                <a:spcPct val="120000"/>
              </a:lnSpc>
              <a:spcBef>
                <a:spcPts val="0"/>
              </a:spcBef>
              <a:spcAft>
                <a:spcPts val="0"/>
              </a:spcAft>
              <a:buFont typeface="Wingdings" panose="05000000000000000000" pitchFamily="2" charset="2"/>
              <a:buNone/>
              <a:defRPr/>
            </a:pPr>
            <a:r>
              <a:rPr lang="en-US" altLang="zh-CN" sz="2400" b="1" dirty="0">
                <a:solidFill>
                  <a:schemeClr val="bg1"/>
                </a:solidFill>
                <a:latin typeface="黑体" panose="02010609060101010101" pitchFamily="49" charset="-122"/>
                <a:ea typeface="黑体" panose="02010609060101010101" pitchFamily="49" charset="-122"/>
                <a:cs typeface="+mn-cs"/>
                <a:sym typeface="+mn-ea"/>
              </a:rPr>
              <a:t>3.</a:t>
            </a:r>
            <a:r>
              <a:rPr lang="zh-CN" altLang="en-US" sz="2400" b="1" dirty="0">
                <a:solidFill>
                  <a:schemeClr val="bg1"/>
                </a:solidFill>
                <a:latin typeface="黑体" panose="02010609060101010101" pitchFamily="49" charset="-122"/>
                <a:ea typeface="黑体" panose="02010609060101010101" pitchFamily="49" charset="-122"/>
                <a:cs typeface="+mn-cs"/>
                <a:sym typeface="+mn-ea"/>
              </a:rPr>
              <a:t>能按老师的口令做相应的动作，不乱跑、不推挤、不做危险动作，不伤害自己和别人。</a:t>
            </a:r>
            <a:endParaRPr lang="zh-CN" altLang="en-US" sz="2400" b="1" dirty="0">
              <a:solidFill>
                <a:schemeClr val="bg1"/>
              </a:solidFill>
              <a:latin typeface="黑体" panose="02010609060101010101" pitchFamily="49" charset="-122"/>
              <a:ea typeface="黑体" panose="02010609060101010101" pitchFamily="49" charset="-122"/>
              <a:cs typeface="+mn-cs"/>
            </a:endParaRPr>
          </a:p>
          <a:p>
            <a:pPr algn="l"/>
            <a:endParaRPr lang="zh-CN" altLang="en-US" sz="2400" b="1">
              <a:solidFill>
                <a:schemeClr val="bg1"/>
              </a:solidFill>
              <a:latin typeface="黑体" panose="02010609060101010101" pitchFamily="49" charset="-122"/>
              <a:ea typeface="黑体" panose="02010609060101010101" pitchFamily="49" charset="-122"/>
              <a:sym typeface="+mn-ea"/>
            </a:endParaRPr>
          </a:p>
          <a:p>
            <a:endParaRPr lang="zh-CN" altLang="en-US" sz="2400"/>
          </a:p>
        </p:txBody>
      </p:sp>
    </p:spTree>
  </p:cSld>
  <p:clrMapOvr>
    <a:masterClrMapping/>
  </p:clrMapOvr>
  <p:transition spd="slow" advTm="4000">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444784" y="39202"/>
            <a:ext cx="4846501" cy="755650"/>
          </a:xfrm>
          <a:prstGeom prst="rect">
            <a:avLst/>
          </a:prstGeom>
          <a:noFill/>
        </p:spPr>
        <p:txBody>
          <a:bodyPr>
            <a:spAutoFit/>
          </a:bodyPr>
          <a:lstStyle>
            <a:defPPr>
              <a:defRPr lang="zh-CN"/>
            </a:defPPr>
            <a:lvl1pPr algn="ctr">
              <a:defRPr sz="2400" b="1">
                <a:ln w="2540">
                  <a:solidFill>
                    <a:schemeClr val="bg1"/>
                  </a:solidFill>
                </a:ln>
                <a:gradFill>
                  <a:gsLst>
                    <a:gs pos="46000">
                      <a:srgbClr val="E71F21"/>
                    </a:gs>
                    <a:gs pos="100000">
                      <a:srgbClr val="4473BA"/>
                    </a:gs>
                  </a:gsLst>
                  <a:lin ang="5400000" scaled="1"/>
                </a:gra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离园活动</a:t>
            </a:r>
            <a:endPar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p:txBody>
      </p:sp>
      <p:sp>
        <p:nvSpPr>
          <p:cNvPr id="7" name="文本占位符 39939"/>
          <p:cNvSpPr txBox="1"/>
          <p:nvPr/>
        </p:nvSpPr>
        <p:spPr bwMode="auto">
          <a:xfrm>
            <a:off x="1844040" y="662940"/>
            <a:ext cx="8865235" cy="4520565"/>
          </a:xfrm>
          <a:prstGeom prst="rect">
            <a:avLst/>
          </a:prstGeom>
          <a:noFill/>
          <a:ln w="9525">
            <a:noFill/>
            <a:miter lim="800000"/>
          </a:ln>
        </p:spPr>
        <p:txBody>
          <a:bodyPr/>
          <a:lstStyle/>
          <a:p>
            <a:pPr marL="0" indent="0" algn="just" eaLnBrk="1" latinLnBrk="0" hangingPunct="1">
              <a:lnSpc>
                <a:spcPct val="120000"/>
              </a:lnSpc>
              <a:buFont typeface="Wingdings" panose="05000000000000000000" pitchFamily="2" charset="2"/>
              <a:buNone/>
            </a:pPr>
            <a:r>
              <a:rPr lang="zh-CN" altLang="en-US" sz="2400" b="1" dirty="0">
                <a:solidFill>
                  <a:srgbClr val="F2F2F2"/>
                </a:solidFill>
                <a:latin typeface="黑体" panose="02010609060101010101" pitchFamily="49" charset="-122"/>
                <a:ea typeface="黑体" panose="02010609060101010101" pitchFamily="49" charset="-122"/>
              </a:rPr>
              <a:t>对教师的要求：</a:t>
            </a:r>
            <a:endParaRPr lang="zh-CN" altLang="en-US" sz="2400" b="1" dirty="0">
              <a:solidFill>
                <a:srgbClr val="F2F2F2"/>
              </a:solidFill>
              <a:latin typeface="黑体" panose="02010609060101010101" pitchFamily="49" charset="-122"/>
              <a:ea typeface="黑体" panose="02010609060101010101" pitchFamily="49" charset="-122"/>
            </a:endParaRPr>
          </a:p>
          <a:p>
            <a:pPr marL="0" indent="720090" algn="just" eaLnBrk="1" latinLnBrk="0" hangingPunct="1">
              <a:lnSpc>
                <a:spcPct val="120000"/>
              </a:lnSpc>
              <a:buFont typeface="Wingdings" panose="05000000000000000000" pitchFamily="2" charset="2"/>
              <a:buNone/>
            </a:pPr>
            <a:r>
              <a:rPr lang="en-US" altLang="zh-CN" sz="2400" b="1" dirty="0">
                <a:solidFill>
                  <a:srgbClr val="F2F2F2"/>
                </a:solidFill>
                <a:latin typeface="黑体" panose="02010609060101010101" pitchFamily="49" charset="-122"/>
                <a:ea typeface="黑体" panose="02010609060101010101" pitchFamily="49" charset="-122"/>
              </a:rPr>
              <a:t>1.</a:t>
            </a:r>
            <a:r>
              <a:rPr lang="zh-CN" altLang="en-US" sz="2400" b="1" dirty="0">
                <a:solidFill>
                  <a:srgbClr val="F2F2F2"/>
                </a:solidFill>
                <a:latin typeface="黑体" panose="02010609060101010101" pitchFamily="49" charset="-122"/>
                <a:ea typeface="黑体" panose="02010609060101010101" pitchFamily="49" charset="-122"/>
              </a:rPr>
              <a:t>放学前等待时间教师进行一日活动小结。</a:t>
            </a:r>
            <a:endParaRPr lang="zh-CN" altLang="en-US" sz="2400" b="1" dirty="0">
              <a:solidFill>
                <a:srgbClr val="F2F2F2"/>
              </a:solidFill>
              <a:latin typeface="黑体" panose="02010609060101010101" pitchFamily="49" charset="-122"/>
              <a:ea typeface="黑体" panose="02010609060101010101" pitchFamily="49" charset="-122"/>
            </a:endParaRPr>
          </a:p>
          <a:p>
            <a:pPr marL="0" indent="720090" algn="just" eaLnBrk="1" latinLnBrk="0" hangingPunct="1">
              <a:lnSpc>
                <a:spcPct val="120000"/>
              </a:lnSpc>
              <a:buFont typeface="Wingdings" panose="05000000000000000000" pitchFamily="2" charset="2"/>
              <a:buNone/>
            </a:pPr>
            <a:r>
              <a:rPr lang="en-US" altLang="zh-CN" sz="2400" b="1" dirty="0">
                <a:solidFill>
                  <a:srgbClr val="F2F2F2"/>
                </a:solidFill>
                <a:latin typeface="黑体" panose="02010609060101010101" pitchFamily="49" charset="-122"/>
                <a:ea typeface="黑体" panose="02010609060101010101" pitchFamily="49" charset="-122"/>
              </a:rPr>
              <a:t>2.</a:t>
            </a:r>
            <a:r>
              <a:rPr lang="zh-CN" altLang="en-US" sz="2400" b="1" dirty="0">
                <a:solidFill>
                  <a:srgbClr val="F2F2F2"/>
                </a:solidFill>
                <a:latin typeface="黑体" panose="02010609060101010101" pitchFamily="49" charset="-122"/>
                <a:ea typeface="黑体" panose="02010609060101010101" pitchFamily="49" charset="-122"/>
              </a:rPr>
              <a:t>对每个孩子的仪表进行检查，特别是穿反鞋情况杜绝发生。</a:t>
            </a:r>
            <a:endParaRPr lang="zh-CN" altLang="en-US" sz="2400" b="1" dirty="0">
              <a:solidFill>
                <a:srgbClr val="F2F2F2"/>
              </a:solidFill>
              <a:latin typeface="黑体" panose="02010609060101010101" pitchFamily="49" charset="-122"/>
              <a:ea typeface="黑体" panose="02010609060101010101" pitchFamily="49" charset="-122"/>
            </a:endParaRPr>
          </a:p>
          <a:p>
            <a:pPr marL="0" indent="720090" algn="just" eaLnBrk="1" latinLnBrk="0" hangingPunct="1">
              <a:lnSpc>
                <a:spcPct val="120000"/>
              </a:lnSpc>
              <a:buFont typeface="Wingdings" panose="05000000000000000000" pitchFamily="2" charset="2"/>
              <a:buNone/>
            </a:pPr>
            <a:r>
              <a:rPr lang="en-US" altLang="zh-CN" sz="2400" b="1" dirty="0">
                <a:solidFill>
                  <a:srgbClr val="F2F2F2"/>
                </a:solidFill>
                <a:latin typeface="黑体" panose="02010609060101010101" pitchFamily="49" charset="-122"/>
                <a:ea typeface="黑体" panose="02010609060101010101" pitchFamily="49" charset="-122"/>
              </a:rPr>
              <a:t>3.</a:t>
            </a:r>
            <a:r>
              <a:rPr lang="zh-CN" altLang="en-US" sz="2400" b="1" dirty="0">
                <a:solidFill>
                  <a:srgbClr val="F2F2F2"/>
                </a:solidFill>
                <a:latin typeface="黑体" panose="02010609060101010101" pitchFamily="49" charset="-122"/>
                <a:ea typeface="黑体" panose="02010609060101010101" pitchFamily="49" charset="-122"/>
              </a:rPr>
              <a:t>进行离园前的谈话活动，内容包括当日教学活动内容、当日表现最好的宝宝、一日进餐的名称、第二天要准备的学习用品，当然还有我们安全教育等等。</a:t>
            </a:r>
            <a:endParaRPr lang="zh-CN" altLang="en-US" sz="2400" b="1" dirty="0">
              <a:solidFill>
                <a:srgbClr val="F2F2F2"/>
              </a:solidFill>
              <a:latin typeface="黑体" panose="02010609060101010101" pitchFamily="49" charset="-122"/>
              <a:ea typeface="黑体" panose="02010609060101010101" pitchFamily="49" charset="-122"/>
            </a:endParaRPr>
          </a:p>
          <a:p>
            <a:pPr marL="0" indent="720090" algn="just" eaLnBrk="1" latinLnBrk="0" hangingPunct="1">
              <a:lnSpc>
                <a:spcPct val="120000"/>
              </a:lnSpc>
              <a:buFont typeface="Wingdings" panose="05000000000000000000" pitchFamily="2" charset="2"/>
              <a:buNone/>
            </a:pPr>
            <a:r>
              <a:rPr lang="en-US" altLang="zh-CN" sz="2400" b="1" dirty="0">
                <a:solidFill>
                  <a:srgbClr val="F2F2F2"/>
                </a:solidFill>
                <a:latin typeface="黑体" panose="02010609060101010101" pitchFamily="49" charset="-122"/>
                <a:ea typeface="黑体" panose="02010609060101010101" pitchFamily="49" charset="-122"/>
                <a:cs typeface="黑体" panose="02010609060101010101" pitchFamily="49" charset="-122"/>
                <a:sym typeface="+mn-ea"/>
              </a:rPr>
              <a:t>4.</a:t>
            </a:r>
            <a:r>
              <a:rPr lang="zh-CN" altLang="en-US" sz="2400" b="1" dirty="0">
                <a:solidFill>
                  <a:srgbClr val="F2F2F2"/>
                </a:solidFill>
                <a:latin typeface="黑体" panose="02010609060101010101" pitchFamily="49" charset="-122"/>
                <a:ea typeface="黑体" panose="02010609060101010101" pitchFamily="49" charset="-122"/>
                <a:cs typeface="黑体" panose="02010609060101010101" pitchFamily="49" charset="-122"/>
                <a:sym typeface="+mn-ea"/>
              </a:rPr>
              <a:t>家长到幼儿园门口接孩子时先核定家长身份再叫孩子姓名，微笑再见。</a:t>
            </a:r>
            <a:endParaRPr lang="zh-CN" altLang="en-US" sz="2400" b="1" dirty="0">
              <a:solidFill>
                <a:srgbClr val="F2F2F2"/>
              </a:solidFill>
              <a:latin typeface="黑体" panose="02010609060101010101" pitchFamily="49" charset="-122"/>
              <a:ea typeface="黑体" panose="02010609060101010101" pitchFamily="49" charset="-122"/>
              <a:cs typeface="黑体" panose="02010609060101010101" pitchFamily="49" charset="-122"/>
            </a:endParaRPr>
          </a:p>
          <a:p>
            <a:pPr marL="0" indent="720090" algn="just" eaLnBrk="1" latinLnBrk="0" hangingPunct="1">
              <a:lnSpc>
                <a:spcPct val="120000"/>
              </a:lnSpc>
              <a:buFont typeface="Wingdings" panose="05000000000000000000" pitchFamily="2" charset="2"/>
              <a:buNone/>
            </a:pPr>
            <a:r>
              <a:rPr lang="en-US" altLang="zh-CN" sz="2400" b="1" dirty="0">
                <a:solidFill>
                  <a:srgbClr val="F2F2F2"/>
                </a:solidFill>
                <a:latin typeface="黑体" panose="02010609060101010101" pitchFamily="49" charset="-122"/>
                <a:ea typeface="黑体" panose="02010609060101010101" pitchFamily="49" charset="-122"/>
                <a:cs typeface="黑体" panose="02010609060101010101" pitchFamily="49" charset="-122"/>
                <a:sym typeface="+mn-ea"/>
              </a:rPr>
              <a:t>5.</a:t>
            </a:r>
            <a:r>
              <a:rPr lang="zh-CN" altLang="en-US" sz="2400" b="1" dirty="0">
                <a:solidFill>
                  <a:srgbClr val="F2F2F2"/>
                </a:solidFill>
                <a:latin typeface="黑体" panose="02010609060101010101" pitchFamily="49" charset="-122"/>
                <a:ea typeface="黑体" panose="02010609060101010101" pitchFamily="49" charset="-122"/>
                <a:cs typeface="黑体" panose="02010609060101010101" pitchFamily="49" charset="-122"/>
                <a:sym typeface="+mn-ea"/>
              </a:rPr>
              <a:t>幼儿等待家长接的时候让孩子有序的排队，以免孩子出现危险和打闹现象。</a:t>
            </a:r>
            <a:endParaRPr lang="zh-CN" altLang="en-US" sz="2400" b="1" dirty="0">
              <a:solidFill>
                <a:srgbClr val="F2F2F2"/>
              </a:solidFill>
              <a:latin typeface="黑体" panose="02010609060101010101" pitchFamily="49" charset="-122"/>
              <a:ea typeface="黑体" panose="02010609060101010101" pitchFamily="49" charset="-122"/>
              <a:cs typeface="黑体" panose="02010609060101010101" pitchFamily="49" charset="-122"/>
            </a:endParaRPr>
          </a:p>
          <a:p>
            <a:pPr marL="0" indent="720090" algn="just" eaLnBrk="1" latinLnBrk="0" hangingPunct="1">
              <a:lnSpc>
                <a:spcPct val="120000"/>
              </a:lnSpc>
              <a:buFont typeface="Wingdings" panose="05000000000000000000" pitchFamily="2" charset="2"/>
              <a:buNone/>
            </a:pPr>
            <a:r>
              <a:rPr lang="en-US" altLang="zh-CN" sz="2400" b="1" dirty="0">
                <a:solidFill>
                  <a:srgbClr val="F2F2F2"/>
                </a:solidFill>
                <a:latin typeface="黑体" panose="02010609060101010101" pitchFamily="49" charset="-122"/>
                <a:ea typeface="黑体" panose="02010609060101010101" pitchFamily="49" charset="-122"/>
                <a:cs typeface="黑体" panose="02010609060101010101" pitchFamily="49" charset="-122"/>
                <a:sym typeface="+mn-ea"/>
              </a:rPr>
              <a:t>6.</a:t>
            </a:r>
            <a:r>
              <a:rPr lang="zh-CN" altLang="en-US" sz="2400" b="1" dirty="0">
                <a:solidFill>
                  <a:srgbClr val="F2F2F2"/>
                </a:solidFill>
                <a:latin typeface="黑体" panose="02010609060101010101" pitchFamily="49" charset="-122"/>
                <a:ea typeface="黑体" panose="02010609060101010101" pitchFamily="49" charset="-122"/>
                <a:cs typeface="黑体" panose="02010609060101010101" pitchFamily="49" charset="-122"/>
                <a:sym typeface="+mn-ea"/>
              </a:rPr>
              <a:t>幼儿离园后、关好水电和门窗。</a:t>
            </a:r>
            <a:endParaRPr lang="zh-CN" altLang="en-US" sz="2400" dirty="0">
              <a:solidFill>
                <a:srgbClr val="F2F2F2"/>
              </a:solidFill>
              <a:latin typeface="黑体" panose="02010609060101010101" pitchFamily="49" charset="-122"/>
              <a:ea typeface="黑体" panose="02010609060101010101" pitchFamily="49" charset="-122"/>
              <a:cs typeface="黑体" panose="02010609060101010101" pitchFamily="49" charset="-122"/>
            </a:endParaRPr>
          </a:p>
          <a:p>
            <a:pPr marL="0" indent="720090" algn="just" eaLnBrk="1" latinLnBrk="0" hangingPunct="1">
              <a:lnSpc>
                <a:spcPct val="120000"/>
              </a:lnSpc>
              <a:buFont typeface="Wingdings" panose="05000000000000000000" pitchFamily="2" charset="2"/>
              <a:buNone/>
            </a:pPr>
            <a:endParaRPr lang="zh-CN" altLang="en-US" sz="2400" dirty="0">
              <a:solidFill>
                <a:srgbClr val="F2F2F2"/>
              </a:solidFill>
              <a:latin typeface="黑体" panose="02010609060101010101" pitchFamily="49" charset="-122"/>
              <a:ea typeface="黑体" panose="02010609060101010101" pitchFamily="49" charset="-122"/>
            </a:endParaRPr>
          </a:p>
          <a:p>
            <a:pPr marL="228600" indent="-228600" algn="just">
              <a:lnSpc>
                <a:spcPct val="120000"/>
              </a:lnSpc>
              <a:buFont typeface="Wingdings" panose="05000000000000000000" pitchFamily="2" charset="2"/>
              <a:buChar char="ü"/>
            </a:pPr>
            <a:endParaRPr lang="zh-CN" altLang="en-US" sz="2400" dirty="0">
              <a:solidFill>
                <a:srgbClr val="F2F2F2"/>
              </a:solidFill>
              <a:latin typeface="黑体" panose="02010609060101010101" pitchFamily="49" charset="-122"/>
              <a:ea typeface="黑体" panose="02010609060101010101" pitchFamily="49" charset="-122"/>
            </a:endParaRPr>
          </a:p>
        </p:txBody>
      </p:sp>
    </p:spTree>
  </p:cSld>
  <p:clrMapOvr>
    <a:masterClrMapping/>
  </p:clrMapOvr>
  <p:transition spd="slow" advTm="4000">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03839" y="303362"/>
            <a:ext cx="4846501" cy="755650"/>
          </a:xfrm>
          <a:prstGeom prst="rect">
            <a:avLst/>
          </a:prstGeom>
          <a:noFill/>
        </p:spPr>
        <p:txBody>
          <a:bodyPr>
            <a:spAutoFit/>
          </a:bodyPr>
          <a:lstStyle>
            <a:defPPr>
              <a:defRPr lang="zh-CN"/>
            </a:defPPr>
            <a:lvl1pPr algn="ctr">
              <a:defRPr sz="2400" b="1">
                <a:ln w="2540">
                  <a:solidFill>
                    <a:schemeClr val="bg1"/>
                  </a:solidFill>
                </a:ln>
                <a:gradFill>
                  <a:gsLst>
                    <a:gs pos="46000">
                      <a:srgbClr val="E71F21"/>
                    </a:gs>
                    <a:gs pos="100000">
                      <a:srgbClr val="4473BA"/>
                    </a:gs>
                  </a:gsLst>
                  <a:lin ang="5400000" scaled="1"/>
                </a:gra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离园活动</a:t>
            </a:r>
            <a:endParaRPr lang="zh-CN" altLang="en-US" sz="3600" spc="300"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p:txBody>
      </p:sp>
      <p:sp>
        <p:nvSpPr>
          <p:cNvPr id="6" name="文本占位符 39939"/>
          <p:cNvSpPr txBox="1"/>
          <p:nvPr/>
        </p:nvSpPr>
        <p:spPr bwMode="auto">
          <a:xfrm>
            <a:off x="2971165" y="1605280"/>
            <a:ext cx="6616065" cy="3881120"/>
          </a:xfrm>
          <a:prstGeom prst="rect">
            <a:avLst/>
          </a:prstGeom>
          <a:noFill/>
          <a:ln w="9525">
            <a:noFill/>
            <a:miter lim="800000"/>
          </a:ln>
        </p:spPr>
        <p:txBody>
          <a:bodyPr/>
          <a:lstStyle/>
          <a:p>
            <a:pPr marL="0" indent="0" algn="just">
              <a:lnSpc>
                <a:spcPct val="120000"/>
              </a:lnSpc>
              <a:buFont typeface="Wingdings" panose="05000000000000000000" pitchFamily="2" charset="2"/>
              <a:buNone/>
            </a:pPr>
            <a:r>
              <a:rPr lang="zh-CN" altLang="en-US" sz="2400" b="1" dirty="0">
                <a:solidFill>
                  <a:srgbClr val="F2F2F2"/>
                </a:solidFill>
                <a:latin typeface="黑体" panose="02010609060101010101" pitchFamily="49" charset="-122"/>
                <a:ea typeface="黑体" panose="02010609060101010101" pitchFamily="49" charset="-122"/>
                <a:cs typeface="黑体" panose="02010609060101010101" pitchFamily="49" charset="-122"/>
                <a:sym typeface="+mn-ea"/>
              </a:rPr>
              <a:t>对幼儿的要求：</a:t>
            </a:r>
            <a:endParaRPr lang="zh-CN" altLang="en-US" sz="2400" b="1" dirty="0">
              <a:solidFill>
                <a:srgbClr val="F2F2F2"/>
              </a:solidFill>
              <a:latin typeface="黑体" panose="02010609060101010101" pitchFamily="49" charset="-122"/>
              <a:ea typeface="黑体" panose="02010609060101010101" pitchFamily="49" charset="-122"/>
              <a:cs typeface="黑体" panose="02010609060101010101" pitchFamily="49" charset="-122"/>
            </a:endParaRPr>
          </a:p>
          <a:p>
            <a:pPr marL="0" indent="720090" algn="just" eaLnBrk="1" latinLnBrk="0" hangingPunct="1">
              <a:lnSpc>
                <a:spcPct val="120000"/>
              </a:lnSpc>
              <a:buFont typeface="Wingdings" panose="05000000000000000000" pitchFamily="2" charset="2"/>
              <a:buNone/>
            </a:pPr>
            <a:r>
              <a:rPr lang="en-US" sz="2400" b="1" dirty="0">
                <a:solidFill>
                  <a:srgbClr val="F2F2F2"/>
                </a:solidFill>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400" b="1" dirty="0">
                <a:solidFill>
                  <a:srgbClr val="F2F2F2"/>
                </a:solidFill>
                <a:latin typeface="黑体" panose="02010609060101010101" pitchFamily="49" charset="-122"/>
                <a:ea typeface="黑体" panose="02010609060101010101" pitchFamily="49" charset="-122"/>
                <a:cs typeface="黑体" panose="02010609060101010101" pitchFamily="49" charset="-122"/>
                <a:sym typeface="+mn-ea"/>
              </a:rPr>
              <a:t>收拾好玩具，能将脱下的衣服整理好放在书包里带回家。</a:t>
            </a:r>
            <a:endParaRPr lang="zh-CN" altLang="en-US" sz="2400" b="1" dirty="0">
              <a:solidFill>
                <a:srgbClr val="F2F2F2"/>
              </a:solidFill>
              <a:latin typeface="黑体" panose="02010609060101010101" pitchFamily="49" charset="-122"/>
              <a:ea typeface="黑体" panose="02010609060101010101" pitchFamily="49" charset="-122"/>
              <a:cs typeface="黑体" panose="02010609060101010101" pitchFamily="49" charset="-122"/>
            </a:endParaRPr>
          </a:p>
          <a:p>
            <a:pPr marL="0" indent="720090" algn="just" eaLnBrk="1" latinLnBrk="0" hangingPunct="1">
              <a:lnSpc>
                <a:spcPct val="120000"/>
              </a:lnSpc>
              <a:buFont typeface="Wingdings" panose="05000000000000000000" pitchFamily="2" charset="2"/>
              <a:buNone/>
            </a:pPr>
            <a:r>
              <a:rPr lang="en-US" altLang="zh-CN" sz="2400" b="1" dirty="0">
                <a:solidFill>
                  <a:srgbClr val="F2F2F2"/>
                </a:solidFill>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400" b="1" dirty="0">
                <a:solidFill>
                  <a:srgbClr val="F2F2F2"/>
                </a:solidFill>
                <a:latin typeface="黑体" panose="02010609060101010101" pitchFamily="49" charset="-122"/>
                <a:ea typeface="黑体" panose="02010609060101010101" pitchFamily="49" charset="-122"/>
                <a:cs typeface="黑体" panose="02010609060101010101" pitchFamily="49" charset="-122"/>
                <a:sym typeface="+mn-ea"/>
              </a:rPr>
              <a:t>安静等待家长来接，等待中不追逐打闹。离开时能主动向老师和同伴说再见，不独自离园。</a:t>
            </a:r>
            <a:endParaRPr lang="zh-CN" altLang="en-US" sz="2400" b="1" dirty="0">
              <a:solidFill>
                <a:srgbClr val="F2F2F2"/>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spd="slow" advTm="4000">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51202"/>
          <p:cNvSpPr txBox="1"/>
          <p:nvPr/>
        </p:nvSpPr>
        <p:spPr>
          <a:xfrm>
            <a:off x="2121535" y="2421255"/>
            <a:ext cx="3016250" cy="4873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20000"/>
              </a:lnSpc>
              <a:spcBef>
                <a:spcPts val="0"/>
              </a:spcBef>
              <a:spcAft>
                <a:spcPts val="0"/>
              </a:spcAft>
              <a:buFont typeface="Arial" panose="020B0604020202020204" pitchFamily="34" charset="0"/>
              <a:buNone/>
              <a:defRPr/>
            </a:pPr>
            <a:endParaRPr lang="zh-CN" altLang="en-US" sz="1800" dirty="0">
              <a:solidFill>
                <a:schemeClr val="bg2">
                  <a:lumMod val="25000"/>
                </a:schemeClr>
              </a:solidFill>
            </a:endParaRPr>
          </a:p>
        </p:txBody>
      </p:sp>
      <p:sp>
        <p:nvSpPr>
          <p:cNvPr id="9" name="文本占位符 51202"/>
          <p:cNvSpPr txBox="1"/>
          <p:nvPr/>
        </p:nvSpPr>
        <p:spPr bwMode="auto">
          <a:xfrm>
            <a:off x="2368550" y="3568700"/>
            <a:ext cx="2522538" cy="922338"/>
          </a:xfrm>
          <a:prstGeom prst="rect">
            <a:avLst/>
          </a:prstGeom>
          <a:noFill/>
          <a:ln w="9525">
            <a:noFill/>
            <a:miter lim="800000"/>
          </a:ln>
        </p:spPr>
        <p:txBody>
          <a:bodyPr/>
          <a:lstStyle/>
          <a:p>
            <a:pPr>
              <a:lnSpc>
                <a:spcPct val="120000"/>
              </a:lnSpc>
              <a:buFont typeface="Arial" panose="020B0604020202020204" pitchFamily="34" charset="0"/>
              <a:buNone/>
            </a:pPr>
            <a:endParaRPr lang="zh-CN" altLang="en-US">
              <a:solidFill>
                <a:srgbClr val="3B3838"/>
              </a:solidFill>
              <a:latin typeface="等线" panose="02010600030101010101"/>
            </a:endParaRPr>
          </a:p>
        </p:txBody>
      </p:sp>
      <p:sp>
        <p:nvSpPr>
          <p:cNvPr id="3" name="文本框 2"/>
          <p:cNvSpPr txBox="1"/>
          <p:nvPr/>
        </p:nvSpPr>
        <p:spPr>
          <a:xfrm>
            <a:off x="2368550" y="2421255"/>
            <a:ext cx="8025130" cy="1938020"/>
          </a:xfrm>
          <a:prstGeom prst="rect">
            <a:avLst/>
          </a:prstGeom>
          <a:noFill/>
        </p:spPr>
        <p:txBody>
          <a:bodyPr wrap="square" rtlCol="0">
            <a:spAutoFit/>
          </a:bodyPr>
          <a:p>
            <a:r>
              <a:rPr lang="zh-CN" altLang="en-US" sz="4000" b="1">
                <a:solidFill>
                  <a:schemeClr val="bg1"/>
                </a:solidFill>
                <a:latin typeface="黑体" panose="02010609060101010101" pitchFamily="49" charset="-122"/>
                <a:ea typeface="黑体" panose="02010609060101010101" pitchFamily="49" charset="-122"/>
              </a:rPr>
              <a:t>感谢工作室给我这次学习的机会！</a:t>
            </a:r>
            <a:endParaRPr lang="zh-CN" altLang="en-US" sz="4000" b="1">
              <a:solidFill>
                <a:schemeClr val="bg1"/>
              </a:solidFill>
              <a:latin typeface="黑体" panose="02010609060101010101" pitchFamily="49" charset="-122"/>
              <a:ea typeface="黑体" panose="02010609060101010101" pitchFamily="49" charset="-122"/>
            </a:endParaRPr>
          </a:p>
          <a:p>
            <a:pPr algn="ctr"/>
            <a:endParaRPr lang="zh-CN" altLang="en-US" sz="4000" b="1">
              <a:solidFill>
                <a:schemeClr val="bg1"/>
              </a:solidFill>
              <a:latin typeface="黑体" panose="02010609060101010101" pitchFamily="49" charset="-122"/>
              <a:ea typeface="黑体" panose="02010609060101010101" pitchFamily="49" charset="-122"/>
            </a:endParaRPr>
          </a:p>
          <a:p>
            <a:pPr algn="ctr"/>
            <a:r>
              <a:rPr lang="zh-CN" altLang="en-US" sz="4000" b="1">
                <a:solidFill>
                  <a:schemeClr val="bg1"/>
                </a:solidFill>
                <a:latin typeface="黑体" panose="02010609060101010101" pitchFamily="49" charset="-122"/>
                <a:ea typeface="黑体" panose="02010609060101010101" pitchFamily="49" charset="-122"/>
              </a:rPr>
              <a:t>感谢大家！</a:t>
            </a:r>
            <a:endParaRPr lang="zh-CN" altLang="en-US" sz="4000" b="1">
              <a:solidFill>
                <a:schemeClr val="bg1"/>
              </a:solidFill>
              <a:latin typeface="黑体" panose="02010609060101010101" pitchFamily="49" charset="-122"/>
              <a:ea typeface="黑体" panose="02010609060101010101" pitchFamily="49" charset="-122"/>
            </a:endParaRPr>
          </a:p>
        </p:txBody>
      </p:sp>
    </p:spTree>
  </p:cSld>
  <p:clrMapOvr>
    <a:masterClrMapping/>
  </p:clrMapOvr>
  <p:transition spd="slow" advTm="4000">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rcRect/>
          <a:stretch>
            <a:fillRect/>
          </a:stretch>
        </p:blipFill>
        <p:spPr bwMode="auto">
          <a:xfrm>
            <a:off x="2343150" y="1268413"/>
            <a:ext cx="7143750" cy="4321175"/>
          </a:xfrm>
          <a:prstGeom prst="rect">
            <a:avLst/>
          </a:prstGeom>
          <a:noFill/>
          <a:ln w="9525">
            <a:noFill/>
            <a:miter lim="800000"/>
            <a:headEnd/>
            <a:tailEnd/>
          </a:ln>
        </p:spPr>
      </p:pic>
      <p:sp>
        <p:nvSpPr>
          <p:cNvPr id="4" name="文本框 3"/>
          <p:cNvSpPr txBox="1"/>
          <p:nvPr/>
        </p:nvSpPr>
        <p:spPr>
          <a:xfrm>
            <a:off x="3693880" y="1559170"/>
            <a:ext cx="4354077" cy="1877437"/>
          </a:xfrm>
          <a:prstGeom prst="rect">
            <a:avLst/>
          </a:prstGeom>
          <a:noFill/>
        </p:spPr>
        <p:txBody>
          <a:bodyPr wrap="none">
            <a:spAutoFit/>
          </a:bodyPr>
          <a:lstStyle/>
          <a:p>
            <a:pPr algn="ctr" fontAlgn="auto">
              <a:spcBef>
                <a:spcPts val="0"/>
              </a:spcBef>
              <a:spcAft>
                <a:spcPts val="0"/>
              </a:spcAft>
              <a:defRPr/>
            </a:pPr>
            <a:r>
              <a:rPr lang="en-US" altLang="zh-CN" sz="8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01</a:t>
            </a:r>
            <a:endParaRPr lang="en-US" altLang="zh-CN" sz="8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a:p>
            <a:pPr algn="ctr" fontAlgn="auto">
              <a:spcBef>
                <a:spcPts val="0"/>
              </a:spcBef>
              <a:spcAft>
                <a:spcPts val="0"/>
              </a:spcAft>
              <a:defRPr/>
            </a:pPr>
            <a:r>
              <a:rPr lang="zh-CN" altLang="en-US" sz="36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什么是幼儿一日常规</a:t>
            </a:r>
            <a:endParaRPr lang="zh-CN" altLang="en-US" sz="36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p:txBody>
      </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84209" y="441397"/>
            <a:ext cx="5036234" cy="668837"/>
          </a:xfrm>
          <a:prstGeom prst="rect">
            <a:avLst/>
          </a:prstGeom>
          <a:noFill/>
        </p:spPr>
        <p:txBody>
          <a:bodyPr wrap="square">
            <a:spAutoFit/>
          </a:bodyPr>
          <a:lstStyle>
            <a:defPPr>
              <a:defRPr lang="zh-CN"/>
            </a:defPPr>
            <a:lvl1pPr algn="ctr">
              <a:defRPr sz="2400" b="1">
                <a:ln w="2540">
                  <a:solidFill>
                    <a:schemeClr val="bg1"/>
                  </a:solidFill>
                </a:ln>
                <a:gradFill>
                  <a:gsLst>
                    <a:gs pos="46000">
                      <a:srgbClr val="E71F21"/>
                    </a:gs>
                    <a:gs pos="100000">
                      <a:srgbClr val="4473BA"/>
                    </a:gs>
                  </a:gsLst>
                  <a:lin ang="5400000" scaled="1"/>
                </a:gra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3600" b="0" spc="300" dirty="0">
                <a:solidFill>
                  <a:schemeClr val="bg1"/>
                </a:solidFill>
                <a:latin typeface="黑体" panose="02010609060101010101" pitchFamily="49" charset="-122"/>
                <a:ea typeface="黑体" panose="02010609060101010101" pitchFamily="49" charset="-122"/>
                <a:cs typeface="【暖色君】趣圆体" panose="030F0702030302020204" pitchFamily="66" charset="-122"/>
              </a:rPr>
              <a:t>什么是幼儿一日常规</a:t>
            </a:r>
            <a:endParaRPr lang="zh-CN" altLang="en-US" sz="3600" b="0" spc="300" dirty="0">
              <a:solidFill>
                <a:schemeClr val="bg1"/>
              </a:solidFill>
              <a:latin typeface="黑体" panose="02010609060101010101" pitchFamily="49" charset="-122"/>
              <a:ea typeface="黑体" panose="02010609060101010101" pitchFamily="49" charset="-122"/>
              <a:cs typeface="【暖色君】趣圆体" panose="030F0702030302020204" pitchFamily="66" charset="-122"/>
            </a:endParaRPr>
          </a:p>
        </p:txBody>
      </p:sp>
      <p:sp>
        <p:nvSpPr>
          <p:cNvPr id="8" name="矩形 7"/>
          <p:cNvSpPr/>
          <p:nvPr/>
        </p:nvSpPr>
        <p:spPr>
          <a:xfrm>
            <a:off x="2815590" y="1795145"/>
            <a:ext cx="6598920" cy="3192145"/>
          </a:xfrm>
          <a:prstGeom prst="rect">
            <a:avLst/>
          </a:prstGeom>
        </p:spPr>
        <p:txBody>
          <a:bodyPr wrap="square">
            <a:spAutoFit/>
          </a:bodyPr>
          <a:lstStyle/>
          <a:p>
            <a:pPr indent="720090" eaLnBrk="1" fontAlgn="auto" latinLnBrk="0" hangingPunct="1">
              <a:lnSpc>
                <a:spcPct val="120000"/>
              </a:lnSpc>
              <a:spcBef>
                <a:spcPts val="0"/>
              </a:spcBef>
              <a:spcAft>
                <a:spcPts val="0"/>
              </a:spcAft>
              <a:defRPr/>
            </a:pPr>
            <a:r>
              <a:rPr lang="zh-CN" altLang="en-US" sz="2800" b="1" dirty="0">
                <a:solidFill>
                  <a:schemeClr val="bg1">
                    <a:lumMod val="95000"/>
                  </a:schemeClr>
                </a:solidFill>
                <a:latin typeface="黑体" panose="02010609060101010101" pitchFamily="49" charset="-122"/>
                <a:ea typeface="黑体" panose="02010609060101010101" pitchFamily="49" charset="-122"/>
                <a:cs typeface="+mn-cs"/>
              </a:rPr>
              <a:t>常规，顾名思义就是指日常的规则。</a:t>
            </a:r>
            <a:endParaRPr lang="en-US" altLang="zh-CN" sz="2800" b="1" dirty="0">
              <a:solidFill>
                <a:schemeClr val="bg1">
                  <a:lumMod val="95000"/>
                </a:schemeClr>
              </a:solidFill>
              <a:latin typeface="黑体" panose="02010609060101010101" pitchFamily="49" charset="-122"/>
              <a:ea typeface="黑体" panose="02010609060101010101" pitchFamily="49" charset="-122"/>
              <a:cs typeface="+mn-cs"/>
            </a:endParaRPr>
          </a:p>
          <a:p>
            <a:pPr indent="720090" eaLnBrk="1" fontAlgn="auto" latinLnBrk="0" hangingPunct="1">
              <a:lnSpc>
                <a:spcPct val="120000"/>
              </a:lnSpc>
              <a:spcBef>
                <a:spcPts val="0"/>
              </a:spcBef>
              <a:spcAft>
                <a:spcPts val="0"/>
              </a:spcAft>
              <a:defRPr/>
            </a:pPr>
            <a:r>
              <a:rPr lang="zh-CN" altLang="en-US" sz="2800" b="1" dirty="0">
                <a:solidFill>
                  <a:schemeClr val="bg1">
                    <a:lumMod val="95000"/>
                  </a:schemeClr>
                </a:solidFill>
                <a:latin typeface="黑体" panose="02010609060101010101" pitchFamily="49" charset="-122"/>
                <a:ea typeface="黑体" panose="02010609060101010101" pitchFamily="49" charset="-122"/>
                <a:cs typeface="+mn-cs"/>
              </a:rPr>
              <a:t>幼儿园班级常规管理也就是指在以班级为单位的这样一个集体环境中，老师如何帮助和指导幼儿建立一定的规则，以保证幼儿在园的一日生活、教学活动、游戏活动等的顺利开展。</a:t>
            </a:r>
            <a:endParaRPr lang="zh-CN" altLang="en-US" sz="2800" b="1" dirty="0">
              <a:solidFill>
                <a:schemeClr val="bg1">
                  <a:lumMod val="95000"/>
                </a:schemeClr>
              </a:solidFill>
              <a:latin typeface="黑体" panose="02010609060101010101" pitchFamily="49" charset="-122"/>
              <a:ea typeface="黑体" panose="02010609060101010101" pitchFamily="49" charset="-122"/>
              <a:cs typeface="+mn-cs"/>
            </a:endParaRPr>
          </a:p>
        </p:txBody>
      </p:sp>
    </p:spTree>
  </p:cSld>
  <p:clrMapOvr>
    <a:masterClrMapping/>
  </p:clrMapOvr>
  <p:transition spd="slow" advTm="4000">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rcRect/>
          <a:stretch>
            <a:fillRect/>
          </a:stretch>
        </p:blipFill>
        <p:spPr bwMode="auto">
          <a:xfrm>
            <a:off x="2343150" y="1268413"/>
            <a:ext cx="7143750" cy="4321175"/>
          </a:xfrm>
          <a:prstGeom prst="rect">
            <a:avLst/>
          </a:prstGeom>
          <a:noFill/>
          <a:ln w="9525">
            <a:noFill/>
            <a:miter lim="800000"/>
            <a:headEnd/>
            <a:tailEnd/>
          </a:ln>
        </p:spPr>
      </p:pic>
      <p:sp>
        <p:nvSpPr>
          <p:cNvPr id="4" name="文本框 3"/>
          <p:cNvSpPr txBox="1"/>
          <p:nvPr/>
        </p:nvSpPr>
        <p:spPr>
          <a:xfrm>
            <a:off x="4304714" y="1460695"/>
            <a:ext cx="3502855" cy="2432050"/>
          </a:xfrm>
          <a:prstGeom prst="rect">
            <a:avLst/>
          </a:prstGeom>
          <a:noFill/>
        </p:spPr>
        <p:txBody>
          <a:bodyPr wrap="square">
            <a:spAutoFit/>
          </a:bodyPr>
          <a:lstStyle/>
          <a:p>
            <a:pPr algn="ctr" fontAlgn="auto">
              <a:spcBef>
                <a:spcPts val="0"/>
              </a:spcBef>
              <a:spcAft>
                <a:spcPts val="0"/>
              </a:spcAft>
              <a:defRPr/>
            </a:pPr>
            <a:r>
              <a:rPr lang="en-US" altLang="zh-CN" sz="8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02</a:t>
            </a:r>
            <a:endParaRPr lang="en-US" altLang="zh-CN" sz="8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a:p>
            <a:pPr algn="ctr" fontAlgn="auto">
              <a:spcBef>
                <a:spcPts val="0"/>
              </a:spcBef>
              <a:spcAft>
                <a:spcPts val="0"/>
              </a:spcAft>
              <a:defRPr/>
            </a:pPr>
            <a:r>
              <a:rPr lang="zh-CN" altLang="en-US" sz="36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开展一日常规</a:t>
            </a:r>
            <a:endParaRPr lang="en-US" altLang="zh-CN" sz="36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a:p>
            <a:pPr algn="ctr" fontAlgn="auto">
              <a:spcBef>
                <a:spcPts val="0"/>
              </a:spcBef>
              <a:spcAft>
                <a:spcPts val="0"/>
              </a:spcAft>
              <a:defRPr/>
            </a:pPr>
            <a:r>
              <a:rPr lang="zh-CN" altLang="en-US" sz="36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的重要性</a:t>
            </a:r>
            <a:endParaRPr lang="zh-CN" altLang="en-US" sz="36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p:txBody>
      </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16924" y="441397"/>
            <a:ext cx="5219114" cy="668837"/>
          </a:xfrm>
          <a:prstGeom prst="rect">
            <a:avLst/>
          </a:prstGeom>
          <a:noFill/>
        </p:spPr>
        <p:txBody>
          <a:bodyPr wrap="square">
            <a:spAutoFit/>
          </a:bodyPr>
          <a:lstStyle>
            <a:defPPr>
              <a:defRPr lang="zh-CN"/>
            </a:defPPr>
            <a:lvl1pPr algn="ctr">
              <a:defRPr sz="2400" b="1">
                <a:ln w="2540">
                  <a:solidFill>
                    <a:schemeClr val="bg1"/>
                  </a:solidFill>
                </a:ln>
                <a:gradFill>
                  <a:gsLst>
                    <a:gs pos="46000">
                      <a:srgbClr val="E71F21"/>
                    </a:gs>
                    <a:gs pos="100000">
                      <a:srgbClr val="4473BA"/>
                    </a:gs>
                  </a:gsLst>
                  <a:lin ang="5400000" scaled="1"/>
                </a:gra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3600" spc="300" dirty="0">
                <a:solidFill>
                  <a:schemeClr val="bg1"/>
                </a:solidFill>
                <a:latin typeface="黑体" panose="02010609060101010101" pitchFamily="49" charset="-122"/>
                <a:ea typeface="黑体" panose="02010609060101010101" pitchFamily="49" charset="-122"/>
                <a:cs typeface="【暖色君】趣圆体" panose="030F0702030302020204" pitchFamily="66" charset="-122"/>
              </a:rPr>
              <a:t>开展一日常规的重要性</a:t>
            </a:r>
            <a:endParaRPr lang="zh-CN" altLang="en-US" sz="3600" spc="300" dirty="0">
              <a:solidFill>
                <a:schemeClr val="bg1"/>
              </a:solidFill>
              <a:latin typeface="黑体" panose="02010609060101010101" pitchFamily="49" charset="-122"/>
              <a:ea typeface="黑体" panose="02010609060101010101" pitchFamily="49" charset="-122"/>
              <a:cs typeface="【暖色君】趣圆体" panose="030F0702030302020204" pitchFamily="66" charset="-122"/>
            </a:endParaRPr>
          </a:p>
        </p:txBody>
      </p:sp>
      <p:pic>
        <p:nvPicPr>
          <p:cNvPr id="5" name="图片 4"/>
          <p:cNvPicPr>
            <a:picLocks noChangeAspect="1"/>
          </p:cNvPicPr>
          <p:nvPr/>
        </p:nvPicPr>
        <p:blipFill>
          <a:blip r:embed="rId1"/>
          <a:srcRect/>
          <a:stretch>
            <a:fillRect/>
          </a:stretch>
        </p:blipFill>
        <p:spPr bwMode="auto">
          <a:xfrm rot="-8009054">
            <a:off x="2303462" y="1981201"/>
            <a:ext cx="2589213" cy="2690812"/>
          </a:xfrm>
          <a:prstGeom prst="rect">
            <a:avLst/>
          </a:prstGeom>
          <a:noFill/>
          <a:ln w="9525">
            <a:noFill/>
            <a:miter lim="800000"/>
            <a:headEnd/>
            <a:tailEnd/>
          </a:ln>
        </p:spPr>
      </p:pic>
      <p:sp>
        <p:nvSpPr>
          <p:cNvPr id="6" name="文本框 5"/>
          <p:cNvSpPr txBox="1"/>
          <p:nvPr/>
        </p:nvSpPr>
        <p:spPr>
          <a:xfrm>
            <a:off x="2662346" y="2847975"/>
            <a:ext cx="2242922" cy="1471557"/>
          </a:xfrm>
          <a:prstGeom prst="rect">
            <a:avLst/>
          </a:prstGeom>
          <a:noFill/>
        </p:spPr>
        <p:txBody>
          <a:bodyPr wrap="none">
            <a:spAutoFit/>
          </a:bodyPr>
          <a:lstStyle/>
          <a:p>
            <a:pPr algn="ctr" fontAlgn="auto">
              <a:lnSpc>
                <a:spcPct val="120000"/>
              </a:lnSpc>
              <a:spcBef>
                <a:spcPts val="0"/>
              </a:spcBef>
              <a:spcAft>
                <a:spcPts val="0"/>
              </a:spcAft>
              <a:defRPr/>
            </a:pPr>
            <a:r>
              <a:rPr lang="zh-CN" altLang="en-US" sz="4000" b="1" dirty="0">
                <a:solidFill>
                  <a:schemeClr val="bg1">
                    <a:lumMod val="95000"/>
                  </a:schemeClr>
                </a:solidFill>
                <a:latin typeface="黑体" panose="02010609060101010101" pitchFamily="49" charset="-122"/>
                <a:ea typeface="黑体" panose="02010609060101010101" pitchFamily="49" charset="-122"/>
                <a:cs typeface="+mn-cs"/>
              </a:rPr>
              <a:t>幼儿教育</a:t>
            </a:r>
            <a:endParaRPr lang="en-US" altLang="zh-CN" sz="4000" b="1" dirty="0">
              <a:solidFill>
                <a:schemeClr val="bg1">
                  <a:lumMod val="95000"/>
                </a:schemeClr>
              </a:solidFill>
              <a:latin typeface="黑体" panose="02010609060101010101" pitchFamily="49" charset="-122"/>
              <a:ea typeface="黑体" panose="02010609060101010101" pitchFamily="49" charset="-122"/>
              <a:cs typeface="+mn-cs"/>
            </a:endParaRPr>
          </a:p>
          <a:p>
            <a:pPr algn="ctr" fontAlgn="auto">
              <a:lnSpc>
                <a:spcPct val="120000"/>
              </a:lnSpc>
              <a:spcBef>
                <a:spcPts val="0"/>
              </a:spcBef>
              <a:spcAft>
                <a:spcPts val="0"/>
              </a:spcAft>
              <a:defRPr/>
            </a:pPr>
            <a:r>
              <a:rPr lang="zh-CN" altLang="en-US" sz="4000" b="1" dirty="0">
                <a:solidFill>
                  <a:schemeClr val="bg1">
                    <a:lumMod val="95000"/>
                  </a:schemeClr>
                </a:solidFill>
                <a:latin typeface="黑体" panose="02010609060101010101" pitchFamily="49" charset="-122"/>
                <a:ea typeface="黑体" panose="02010609060101010101" pitchFamily="49" charset="-122"/>
                <a:cs typeface="+mn-cs"/>
              </a:rPr>
              <a:t>的需要</a:t>
            </a:r>
            <a:endParaRPr lang="zh-CN" altLang="en-US" sz="4000" b="1" dirty="0">
              <a:solidFill>
                <a:schemeClr val="bg1">
                  <a:lumMod val="95000"/>
                </a:schemeClr>
              </a:solidFill>
              <a:latin typeface="黑体" panose="02010609060101010101" pitchFamily="49" charset="-122"/>
              <a:ea typeface="黑体" panose="02010609060101010101" pitchFamily="49" charset="-122"/>
              <a:cs typeface="+mn-cs"/>
            </a:endParaRPr>
          </a:p>
        </p:txBody>
      </p:sp>
      <p:pic>
        <p:nvPicPr>
          <p:cNvPr id="7" name="图片 6"/>
          <p:cNvPicPr>
            <a:picLocks noChangeAspect="1"/>
          </p:cNvPicPr>
          <p:nvPr/>
        </p:nvPicPr>
        <p:blipFill>
          <a:blip r:embed="rId2"/>
          <a:srcRect/>
          <a:stretch>
            <a:fillRect/>
          </a:stretch>
        </p:blipFill>
        <p:spPr bwMode="auto">
          <a:xfrm rot="904068">
            <a:off x="6977063" y="2287588"/>
            <a:ext cx="3084512" cy="3208337"/>
          </a:xfrm>
          <a:prstGeom prst="rect">
            <a:avLst/>
          </a:prstGeom>
          <a:noFill/>
          <a:ln w="9525">
            <a:noFill/>
            <a:miter lim="800000"/>
            <a:headEnd/>
            <a:tailEnd/>
          </a:ln>
        </p:spPr>
      </p:pic>
      <p:sp>
        <p:nvSpPr>
          <p:cNvPr id="8" name="文本框 7"/>
          <p:cNvSpPr txBox="1"/>
          <p:nvPr/>
        </p:nvSpPr>
        <p:spPr>
          <a:xfrm>
            <a:off x="7164388" y="3130550"/>
            <a:ext cx="2236787" cy="1522413"/>
          </a:xfrm>
          <a:prstGeom prst="rect">
            <a:avLst/>
          </a:prstGeom>
          <a:noFill/>
        </p:spPr>
        <p:txBody>
          <a:bodyPr wrap="none">
            <a:spAutoFit/>
          </a:bodyPr>
          <a:lstStyle/>
          <a:p>
            <a:pPr algn="ctr" fontAlgn="auto">
              <a:lnSpc>
                <a:spcPct val="120000"/>
              </a:lnSpc>
              <a:spcBef>
                <a:spcPts val="0"/>
              </a:spcBef>
              <a:spcAft>
                <a:spcPts val="0"/>
              </a:spcAft>
              <a:defRPr/>
            </a:pPr>
            <a:r>
              <a:rPr lang="zh-CN" altLang="en-US" sz="4000" b="1" dirty="0">
                <a:solidFill>
                  <a:schemeClr val="bg1">
                    <a:lumMod val="95000"/>
                  </a:schemeClr>
                </a:solidFill>
                <a:latin typeface="黑体" panose="02010609060101010101" pitchFamily="49" charset="-122"/>
                <a:ea typeface="黑体" panose="02010609060101010101" pitchFamily="49" charset="-122"/>
                <a:cs typeface="+mn-cs"/>
              </a:rPr>
              <a:t>幼儿发展</a:t>
            </a:r>
            <a:endParaRPr lang="en-US" altLang="zh-CN" sz="4000" b="1" dirty="0">
              <a:solidFill>
                <a:schemeClr val="bg1">
                  <a:lumMod val="95000"/>
                </a:schemeClr>
              </a:solidFill>
              <a:latin typeface="黑体" panose="02010609060101010101" pitchFamily="49" charset="-122"/>
              <a:ea typeface="黑体" panose="02010609060101010101" pitchFamily="49" charset="-122"/>
              <a:cs typeface="+mn-cs"/>
            </a:endParaRPr>
          </a:p>
          <a:p>
            <a:pPr algn="ctr" fontAlgn="auto">
              <a:lnSpc>
                <a:spcPct val="120000"/>
              </a:lnSpc>
              <a:spcBef>
                <a:spcPts val="0"/>
              </a:spcBef>
              <a:spcAft>
                <a:spcPts val="0"/>
              </a:spcAft>
              <a:defRPr/>
            </a:pPr>
            <a:r>
              <a:rPr lang="zh-CN" altLang="en-US" sz="4000" b="1" dirty="0">
                <a:solidFill>
                  <a:schemeClr val="bg1">
                    <a:lumMod val="95000"/>
                  </a:schemeClr>
                </a:solidFill>
                <a:latin typeface="黑体" panose="02010609060101010101" pitchFamily="49" charset="-122"/>
                <a:ea typeface="黑体" panose="02010609060101010101" pitchFamily="49" charset="-122"/>
                <a:cs typeface="+mn-cs"/>
              </a:rPr>
              <a:t>的需要</a:t>
            </a:r>
            <a:endParaRPr lang="zh-CN" altLang="en-US" sz="4000" b="1" dirty="0">
              <a:solidFill>
                <a:schemeClr val="bg1">
                  <a:lumMod val="95000"/>
                </a:schemeClr>
              </a:solidFill>
              <a:latin typeface="黑体" panose="02010609060101010101" pitchFamily="49" charset="-122"/>
              <a:ea typeface="黑体" panose="02010609060101010101" pitchFamily="49" charset="-122"/>
              <a:cs typeface="+mn-cs"/>
            </a:endParaRPr>
          </a:p>
        </p:txBody>
      </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01300" y="431872"/>
            <a:ext cx="4846501" cy="668837"/>
          </a:xfrm>
          <a:prstGeom prst="rect">
            <a:avLst/>
          </a:prstGeom>
          <a:noFill/>
        </p:spPr>
        <p:txBody>
          <a:bodyPr>
            <a:spAutoFit/>
          </a:bodyPr>
          <a:lstStyle>
            <a:defPPr>
              <a:defRPr lang="zh-CN"/>
            </a:defPPr>
            <a:lvl1pPr algn="ctr">
              <a:defRPr sz="2400" b="1">
                <a:ln w="2540">
                  <a:solidFill>
                    <a:schemeClr val="bg1"/>
                  </a:solidFill>
                </a:ln>
                <a:gradFill>
                  <a:gsLst>
                    <a:gs pos="46000">
                      <a:srgbClr val="E71F21"/>
                    </a:gs>
                    <a:gs pos="100000">
                      <a:srgbClr val="4473BA"/>
                    </a:gs>
                  </a:gsLst>
                  <a:lin ang="5400000" scaled="1"/>
                </a:gra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3600" spc="300" dirty="0">
                <a:solidFill>
                  <a:schemeClr val="bg1"/>
                </a:solidFill>
                <a:latin typeface="黑体" panose="02010609060101010101" pitchFamily="49" charset="-122"/>
                <a:ea typeface="黑体" panose="02010609060101010101" pitchFamily="49" charset="-122"/>
                <a:cs typeface="【暖色君】趣圆体" panose="030F0702030302020204" pitchFamily="66" charset="-122"/>
              </a:rPr>
              <a:t>抓好常规的具体要素</a:t>
            </a:r>
            <a:endParaRPr lang="zh-CN" altLang="en-US" sz="3600" spc="300" dirty="0">
              <a:solidFill>
                <a:schemeClr val="bg1"/>
              </a:solidFill>
              <a:latin typeface="黑体" panose="02010609060101010101" pitchFamily="49" charset="-122"/>
              <a:ea typeface="黑体" panose="02010609060101010101" pitchFamily="49" charset="-122"/>
              <a:cs typeface="【暖色君】趣圆体" panose="030F0702030302020204" pitchFamily="66" charset="-122"/>
            </a:endParaRPr>
          </a:p>
        </p:txBody>
      </p:sp>
      <p:pic>
        <p:nvPicPr>
          <p:cNvPr id="6" name="图片 5"/>
          <p:cNvPicPr>
            <a:picLocks noChangeAspect="1"/>
          </p:cNvPicPr>
          <p:nvPr/>
        </p:nvPicPr>
        <p:blipFill>
          <a:blip r:embed="rId1"/>
          <a:srcRect l="8253" t="19263" r="4800" b="20277"/>
          <a:stretch>
            <a:fillRect/>
          </a:stretch>
        </p:blipFill>
        <p:spPr bwMode="auto">
          <a:xfrm>
            <a:off x="1292225" y="1641036"/>
            <a:ext cx="3163888" cy="2200275"/>
          </a:xfrm>
          <a:prstGeom prst="rect">
            <a:avLst/>
          </a:prstGeom>
          <a:noFill/>
          <a:ln w="9525">
            <a:noFill/>
            <a:miter lim="800000"/>
            <a:headEnd/>
            <a:tailEnd/>
          </a:ln>
        </p:spPr>
      </p:pic>
      <p:pic>
        <p:nvPicPr>
          <p:cNvPr id="7" name="图片 6"/>
          <p:cNvPicPr>
            <a:picLocks noChangeAspect="1"/>
          </p:cNvPicPr>
          <p:nvPr/>
        </p:nvPicPr>
        <p:blipFill>
          <a:blip r:embed="rId1"/>
          <a:srcRect l="8253" t="19263" r="4800" b="20277"/>
          <a:stretch>
            <a:fillRect/>
          </a:stretch>
        </p:blipFill>
        <p:spPr bwMode="auto">
          <a:xfrm>
            <a:off x="6774570" y="1570697"/>
            <a:ext cx="3163888" cy="2200275"/>
          </a:xfrm>
          <a:prstGeom prst="rect">
            <a:avLst/>
          </a:prstGeom>
          <a:noFill/>
          <a:ln w="9525">
            <a:noFill/>
            <a:miter lim="800000"/>
            <a:headEnd/>
            <a:tailEnd/>
          </a:ln>
        </p:spPr>
      </p:pic>
      <p:pic>
        <p:nvPicPr>
          <p:cNvPr id="8" name="图片 7"/>
          <p:cNvPicPr>
            <a:picLocks noChangeAspect="1"/>
          </p:cNvPicPr>
          <p:nvPr/>
        </p:nvPicPr>
        <p:blipFill>
          <a:blip r:embed="rId1"/>
          <a:srcRect l="8253" t="19263" r="4800" b="20277"/>
          <a:stretch>
            <a:fillRect/>
          </a:stretch>
        </p:blipFill>
        <p:spPr bwMode="auto">
          <a:xfrm>
            <a:off x="4456113" y="3813175"/>
            <a:ext cx="3163887" cy="2200275"/>
          </a:xfrm>
          <a:prstGeom prst="rect">
            <a:avLst/>
          </a:prstGeom>
          <a:noFill/>
          <a:ln w="9525">
            <a:noFill/>
            <a:miter lim="800000"/>
            <a:headEnd/>
            <a:tailEnd/>
          </a:ln>
        </p:spPr>
      </p:pic>
      <p:sp>
        <p:nvSpPr>
          <p:cNvPr id="9" name="矩形 8"/>
          <p:cNvSpPr/>
          <p:nvPr/>
        </p:nvSpPr>
        <p:spPr>
          <a:xfrm>
            <a:off x="1786597" y="2405575"/>
            <a:ext cx="2489982" cy="1124585"/>
          </a:xfrm>
          <a:prstGeom prst="rect">
            <a:avLst/>
          </a:prstGeom>
        </p:spPr>
        <p:txBody>
          <a:bodyPr wrap="square">
            <a:spAutoFit/>
          </a:bodyPr>
          <a:lstStyle/>
          <a:p>
            <a:pPr algn="ctr" fontAlgn="auto">
              <a:lnSpc>
                <a:spcPct val="120000"/>
              </a:lnSpc>
              <a:spcBef>
                <a:spcPts val="0"/>
              </a:spcBef>
              <a:spcAft>
                <a:spcPts val="0"/>
              </a:spcAft>
              <a:defRPr/>
            </a:pPr>
            <a:r>
              <a:rPr lang="zh-CN" altLang="en-US" sz="2800" b="1" dirty="0">
                <a:solidFill>
                  <a:schemeClr val="bg1">
                    <a:lumMod val="95000"/>
                  </a:schemeClr>
                </a:solidFill>
                <a:latin typeface="黑体" panose="02010609060101010101" pitchFamily="49" charset="-122"/>
                <a:ea typeface="黑体" panose="02010609060101010101" pitchFamily="49" charset="-122"/>
                <a:cs typeface="+mn-cs"/>
              </a:rPr>
              <a:t>对孩子进</a:t>
            </a:r>
            <a:endParaRPr lang="zh-CN" altLang="en-US" sz="2800" b="1" dirty="0">
              <a:solidFill>
                <a:schemeClr val="bg1">
                  <a:lumMod val="95000"/>
                </a:schemeClr>
              </a:solidFill>
              <a:latin typeface="黑体" panose="02010609060101010101" pitchFamily="49" charset="-122"/>
              <a:ea typeface="黑体" panose="02010609060101010101" pitchFamily="49" charset="-122"/>
              <a:cs typeface="+mn-cs"/>
            </a:endParaRPr>
          </a:p>
          <a:p>
            <a:pPr algn="ctr" fontAlgn="auto">
              <a:lnSpc>
                <a:spcPct val="120000"/>
              </a:lnSpc>
              <a:spcBef>
                <a:spcPts val="0"/>
              </a:spcBef>
              <a:spcAft>
                <a:spcPts val="0"/>
              </a:spcAft>
              <a:defRPr/>
            </a:pPr>
            <a:r>
              <a:rPr lang="zh-CN" altLang="en-US" sz="2800" b="1" dirty="0">
                <a:solidFill>
                  <a:schemeClr val="bg1">
                    <a:lumMod val="95000"/>
                  </a:schemeClr>
                </a:solidFill>
                <a:latin typeface="黑体" panose="02010609060101010101" pitchFamily="49" charset="-122"/>
                <a:ea typeface="黑体" panose="02010609060101010101" pitchFamily="49" charset="-122"/>
                <a:cs typeface="+mn-cs"/>
              </a:rPr>
              <a:t>行全面了解</a:t>
            </a:r>
            <a:endParaRPr lang="zh-CN" altLang="en-US" sz="2800" b="1" dirty="0">
              <a:solidFill>
                <a:schemeClr val="bg1">
                  <a:lumMod val="95000"/>
                </a:schemeClr>
              </a:solidFill>
              <a:latin typeface="黑体" panose="02010609060101010101" pitchFamily="49" charset="-122"/>
              <a:ea typeface="黑体" panose="02010609060101010101" pitchFamily="49" charset="-122"/>
              <a:cs typeface="+mn-cs"/>
            </a:endParaRPr>
          </a:p>
        </p:txBody>
      </p:sp>
      <p:sp>
        <p:nvSpPr>
          <p:cNvPr id="11" name="矩形 10"/>
          <p:cNvSpPr/>
          <p:nvPr/>
        </p:nvSpPr>
        <p:spPr>
          <a:xfrm>
            <a:off x="7315201" y="2411315"/>
            <a:ext cx="2374070" cy="1057790"/>
          </a:xfrm>
          <a:prstGeom prst="rect">
            <a:avLst/>
          </a:prstGeom>
        </p:spPr>
        <p:txBody>
          <a:bodyPr wrap="square">
            <a:spAutoFit/>
          </a:bodyPr>
          <a:lstStyle/>
          <a:p>
            <a:pPr algn="ctr" fontAlgn="auto">
              <a:lnSpc>
                <a:spcPct val="120000"/>
              </a:lnSpc>
              <a:spcBef>
                <a:spcPts val="0"/>
              </a:spcBef>
              <a:spcAft>
                <a:spcPts val="0"/>
              </a:spcAft>
              <a:defRPr/>
            </a:pPr>
            <a:r>
              <a:rPr lang="zh-CN" altLang="en-US" sz="2800" b="1" dirty="0">
                <a:solidFill>
                  <a:schemeClr val="bg1">
                    <a:lumMod val="95000"/>
                  </a:schemeClr>
                </a:solidFill>
                <a:latin typeface="黑体" panose="02010609060101010101" pitchFamily="49" charset="-122"/>
                <a:ea typeface="黑体" panose="02010609060101010101" pitchFamily="49" charset="-122"/>
                <a:cs typeface="+mn-cs"/>
              </a:rPr>
              <a:t>常规教育要</a:t>
            </a:r>
            <a:endParaRPr lang="en-US" altLang="zh-CN" sz="2800" b="1" dirty="0">
              <a:solidFill>
                <a:schemeClr val="bg1">
                  <a:lumMod val="95000"/>
                </a:schemeClr>
              </a:solidFill>
              <a:latin typeface="黑体" panose="02010609060101010101" pitchFamily="49" charset="-122"/>
              <a:ea typeface="黑体" panose="02010609060101010101" pitchFamily="49" charset="-122"/>
              <a:cs typeface="+mn-cs"/>
            </a:endParaRPr>
          </a:p>
          <a:p>
            <a:pPr algn="ctr" fontAlgn="auto">
              <a:lnSpc>
                <a:spcPct val="120000"/>
              </a:lnSpc>
              <a:spcBef>
                <a:spcPts val="0"/>
              </a:spcBef>
              <a:spcAft>
                <a:spcPts val="0"/>
              </a:spcAft>
              <a:defRPr/>
            </a:pPr>
            <a:r>
              <a:rPr lang="zh-CN" altLang="en-US" sz="2800" b="1" dirty="0">
                <a:solidFill>
                  <a:schemeClr val="bg1">
                    <a:lumMod val="95000"/>
                  </a:schemeClr>
                </a:solidFill>
                <a:latin typeface="黑体" panose="02010609060101010101" pitchFamily="49" charset="-122"/>
                <a:ea typeface="黑体" panose="02010609060101010101" pitchFamily="49" charset="-122"/>
                <a:cs typeface="+mn-cs"/>
              </a:rPr>
              <a:t>日常抓抓日常</a:t>
            </a:r>
            <a:r>
              <a:rPr lang="zh-CN" altLang="en-US" sz="2800" dirty="0">
                <a:solidFill>
                  <a:schemeClr val="bg1">
                    <a:lumMod val="95000"/>
                  </a:schemeClr>
                </a:solidFill>
                <a:latin typeface="黑体" panose="02010609060101010101" pitchFamily="49" charset="-122"/>
                <a:ea typeface="黑体" panose="02010609060101010101" pitchFamily="49" charset="-122"/>
                <a:cs typeface="+mn-cs"/>
              </a:rPr>
              <a:t> </a:t>
            </a:r>
            <a:endParaRPr lang="zh-CN" altLang="en-US" sz="2800" dirty="0">
              <a:solidFill>
                <a:schemeClr val="bg1">
                  <a:lumMod val="95000"/>
                </a:schemeClr>
              </a:solidFill>
              <a:latin typeface="黑体" panose="02010609060101010101" pitchFamily="49" charset="-122"/>
              <a:ea typeface="黑体" panose="02010609060101010101" pitchFamily="49" charset="-122"/>
              <a:cs typeface="+mn-cs"/>
            </a:endParaRPr>
          </a:p>
        </p:txBody>
      </p:sp>
      <p:sp>
        <p:nvSpPr>
          <p:cNvPr id="13" name="矩形 12"/>
          <p:cNvSpPr/>
          <p:nvPr/>
        </p:nvSpPr>
        <p:spPr>
          <a:xfrm>
            <a:off x="4947918" y="4629979"/>
            <a:ext cx="2339145" cy="1057790"/>
          </a:xfrm>
          <a:prstGeom prst="rect">
            <a:avLst/>
          </a:prstGeom>
        </p:spPr>
        <p:txBody>
          <a:bodyPr wrap="square">
            <a:spAutoFit/>
          </a:bodyPr>
          <a:lstStyle/>
          <a:p>
            <a:pPr algn="ctr" fontAlgn="auto">
              <a:lnSpc>
                <a:spcPct val="120000"/>
              </a:lnSpc>
              <a:spcBef>
                <a:spcPts val="0"/>
              </a:spcBef>
              <a:spcAft>
                <a:spcPts val="0"/>
              </a:spcAft>
              <a:defRPr/>
            </a:pPr>
            <a:r>
              <a:rPr lang="zh-CN" altLang="en-US" sz="2800" b="1" dirty="0">
                <a:solidFill>
                  <a:schemeClr val="bg1">
                    <a:lumMod val="95000"/>
                  </a:schemeClr>
                </a:solidFill>
                <a:latin typeface="黑体" panose="02010609060101010101" pitchFamily="49" charset="-122"/>
                <a:ea typeface="黑体" panose="02010609060101010101" pitchFamily="49" charset="-122"/>
                <a:cs typeface="+mn-cs"/>
              </a:rPr>
              <a:t>常规教育要抓重点反复地抓</a:t>
            </a:r>
            <a:endParaRPr lang="zh-CN" altLang="en-US" sz="2800" b="1" dirty="0">
              <a:solidFill>
                <a:schemeClr val="bg1">
                  <a:lumMod val="95000"/>
                </a:schemeClr>
              </a:solidFill>
              <a:latin typeface="黑体" panose="02010609060101010101" pitchFamily="49" charset="-122"/>
              <a:ea typeface="黑体" panose="02010609060101010101" pitchFamily="49" charset="-122"/>
              <a:cs typeface="+mn-cs"/>
            </a:endParaRPr>
          </a:p>
        </p:txBody>
      </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159" t="-2541" r="29047" b="61693"/>
          <a:stretch>
            <a:fillRect/>
          </a:stretch>
        </p:blipFill>
        <p:spPr bwMode="auto">
          <a:xfrm>
            <a:off x="1003300" y="1604963"/>
            <a:ext cx="3365500" cy="1933575"/>
          </a:xfrm>
          <a:prstGeom prst="rect">
            <a:avLst/>
          </a:prstGeom>
          <a:noFill/>
          <a:ln w="9525">
            <a:noFill/>
            <a:miter lim="800000"/>
            <a:headEnd/>
            <a:tailEnd/>
          </a:ln>
        </p:spPr>
      </p:pic>
      <p:sp>
        <p:nvSpPr>
          <p:cNvPr id="3" name="文本框 2"/>
          <p:cNvSpPr txBox="1"/>
          <p:nvPr/>
        </p:nvSpPr>
        <p:spPr>
          <a:xfrm>
            <a:off x="3672750" y="441397"/>
            <a:ext cx="4846501" cy="668837"/>
          </a:xfrm>
          <a:prstGeom prst="rect">
            <a:avLst/>
          </a:prstGeom>
          <a:noFill/>
        </p:spPr>
        <p:txBody>
          <a:bodyPr>
            <a:spAutoFit/>
          </a:bodyPr>
          <a:lstStyle>
            <a:defPPr>
              <a:defRPr lang="zh-CN"/>
            </a:defPPr>
            <a:lvl1pPr algn="ctr">
              <a:defRPr sz="2400" b="1">
                <a:ln w="2540">
                  <a:solidFill>
                    <a:schemeClr val="bg1"/>
                  </a:solidFill>
                </a:ln>
                <a:gradFill>
                  <a:gsLst>
                    <a:gs pos="46000">
                      <a:srgbClr val="E71F21"/>
                    </a:gs>
                    <a:gs pos="100000">
                      <a:srgbClr val="4473BA"/>
                    </a:gs>
                  </a:gsLst>
                  <a:lin ang="5400000" scaled="1"/>
                </a:gradFill>
                <a:latin typeface="微软雅黑" panose="020B0503020204020204" pitchFamily="34" charset="-122"/>
                <a:ea typeface="微软雅黑" panose="020B0503020204020204" pitchFamily="34" charset="-122"/>
              </a:defRPr>
            </a:lvl1pPr>
          </a:lstStyle>
          <a:p>
            <a:pPr fontAlgn="auto">
              <a:lnSpc>
                <a:spcPct val="120000"/>
              </a:lnSpc>
              <a:spcBef>
                <a:spcPts val="0"/>
              </a:spcBef>
              <a:spcAft>
                <a:spcPts val="0"/>
              </a:spcAft>
              <a:defRPr/>
            </a:pPr>
            <a:r>
              <a:rPr lang="zh-CN" altLang="en-US" sz="3600" spc="300" dirty="0">
                <a:solidFill>
                  <a:schemeClr val="bg1"/>
                </a:solidFill>
                <a:latin typeface="黑体" panose="02010609060101010101" pitchFamily="49" charset="-122"/>
                <a:ea typeface="黑体" panose="02010609060101010101" pitchFamily="49" charset="-122"/>
                <a:cs typeface="【暖色君】趣圆体" panose="030F0702030302020204" pitchFamily="66" charset="-122"/>
              </a:rPr>
              <a:t>班级常规建立的措施</a:t>
            </a:r>
            <a:endParaRPr lang="zh-CN" altLang="en-US" sz="3600" spc="300" dirty="0">
              <a:solidFill>
                <a:schemeClr val="bg1"/>
              </a:solidFill>
              <a:latin typeface="黑体" panose="02010609060101010101" pitchFamily="49" charset="-122"/>
              <a:ea typeface="黑体" panose="02010609060101010101" pitchFamily="49" charset="-122"/>
              <a:cs typeface="【暖色君】趣圆体" panose="030F0702030302020204" pitchFamily="66" charset="-122"/>
            </a:endParaRPr>
          </a:p>
        </p:txBody>
      </p:sp>
      <p:sp>
        <p:nvSpPr>
          <p:cNvPr id="6" name="矩形 5"/>
          <p:cNvSpPr/>
          <p:nvPr/>
        </p:nvSpPr>
        <p:spPr>
          <a:xfrm>
            <a:off x="1639888" y="2308225"/>
            <a:ext cx="2009775" cy="1151277"/>
          </a:xfrm>
          <a:prstGeom prst="rect">
            <a:avLst/>
          </a:prstGeom>
        </p:spPr>
        <p:txBody>
          <a:bodyPr>
            <a:spAutoFit/>
          </a:bodyPr>
          <a:lstStyle/>
          <a:p>
            <a:pPr algn="ctr" fontAlgn="auto">
              <a:lnSpc>
                <a:spcPct val="120000"/>
              </a:lnSpc>
              <a:spcBef>
                <a:spcPts val="0"/>
              </a:spcBef>
              <a:spcAft>
                <a:spcPts val="0"/>
              </a:spcAft>
              <a:defRPr/>
            </a:pPr>
            <a:r>
              <a:rPr lang="zh-CN" altLang="en-US" sz="2000" b="1" dirty="0">
                <a:solidFill>
                  <a:schemeClr val="bg1">
                    <a:lumMod val="95000"/>
                  </a:schemeClr>
                </a:solidFill>
                <a:latin typeface="黑体" panose="02010609060101010101" pitchFamily="49" charset="-122"/>
                <a:ea typeface="黑体" panose="02010609060101010101" pitchFamily="49" charset="-122"/>
                <a:cs typeface="+mn-cs"/>
              </a:rPr>
              <a:t>利用榜样的力量激发幼儿良好的行为表现</a:t>
            </a:r>
            <a:endParaRPr lang="zh-CN" altLang="en-US" sz="2000" b="1" dirty="0">
              <a:solidFill>
                <a:schemeClr val="bg1">
                  <a:lumMod val="95000"/>
                </a:schemeClr>
              </a:solidFill>
              <a:latin typeface="黑体" panose="02010609060101010101" pitchFamily="49" charset="-122"/>
              <a:ea typeface="黑体" panose="02010609060101010101" pitchFamily="49" charset="-122"/>
              <a:cs typeface="+mn-cs"/>
            </a:endParaRPr>
          </a:p>
        </p:txBody>
      </p:sp>
      <p:pic>
        <p:nvPicPr>
          <p:cNvPr id="7" name="图片 6"/>
          <p:cNvPicPr>
            <a:picLocks noChangeAspect="1"/>
          </p:cNvPicPr>
          <p:nvPr/>
        </p:nvPicPr>
        <p:blipFill>
          <a:blip r:embed="rId1"/>
          <a:srcRect l="-159" t="-2541" r="29047" b="61693"/>
          <a:stretch>
            <a:fillRect/>
          </a:stretch>
        </p:blipFill>
        <p:spPr bwMode="auto">
          <a:xfrm>
            <a:off x="4310063" y="1346200"/>
            <a:ext cx="3367087" cy="1933575"/>
          </a:xfrm>
          <a:prstGeom prst="rect">
            <a:avLst/>
          </a:prstGeom>
          <a:noFill/>
          <a:ln w="9525">
            <a:noFill/>
            <a:miter lim="800000"/>
            <a:headEnd/>
            <a:tailEnd/>
          </a:ln>
        </p:spPr>
      </p:pic>
      <p:sp>
        <p:nvSpPr>
          <p:cNvPr id="8" name="矩形 7"/>
          <p:cNvSpPr/>
          <p:nvPr/>
        </p:nvSpPr>
        <p:spPr>
          <a:xfrm>
            <a:off x="5138738" y="2117725"/>
            <a:ext cx="2009775" cy="1151277"/>
          </a:xfrm>
          <a:prstGeom prst="rect">
            <a:avLst/>
          </a:prstGeom>
        </p:spPr>
        <p:txBody>
          <a:bodyPr>
            <a:spAutoFit/>
          </a:bodyPr>
          <a:lstStyle/>
          <a:p>
            <a:pPr algn="ctr" fontAlgn="auto">
              <a:lnSpc>
                <a:spcPct val="120000"/>
              </a:lnSpc>
              <a:spcBef>
                <a:spcPts val="0"/>
              </a:spcBef>
              <a:spcAft>
                <a:spcPts val="0"/>
              </a:spcAft>
              <a:defRPr/>
            </a:pPr>
            <a:r>
              <a:rPr lang="zh-CN" altLang="en-US" sz="20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将评比乖娃娃落实</a:t>
            </a:r>
            <a:r>
              <a:rPr lang="en-US" altLang="zh-CN" sz="20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a:t>
            </a:r>
            <a:r>
              <a:rPr lang="zh-CN" altLang="en-US" sz="20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提高幼儿的自觉意识 </a:t>
            </a:r>
            <a:endParaRPr lang="zh-CN" altLang="en-US" sz="20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endParaRPr>
          </a:p>
        </p:txBody>
      </p:sp>
      <p:pic>
        <p:nvPicPr>
          <p:cNvPr id="9" name="图片 8"/>
          <p:cNvPicPr>
            <a:picLocks noChangeAspect="1"/>
          </p:cNvPicPr>
          <p:nvPr/>
        </p:nvPicPr>
        <p:blipFill>
          <a:blip r:embed="rId1"/>
          <a:srcRect l="-159" t="-2541" r="29047" b="61693"/>
          <a:stretch>
            <a:fillRect/>
          </a:stretch>
        </p:blipFill>
        <p:spPr bwMode="auto">
          <a:xfrm>
            <a:off x="7902575" y="1346200"/>
            <a:ext cx="3367088" cy="1933575"/>
          </a:xfrm>
          <a:prstGeom prst="rect">
            <a:avLst/>
          </a:prstGeom>
          <a:noFill/>
          <a:ln w="9525">
            <a:noFill/>
            <a:miter lim="800000"/>
            <a:headEnd/>
            <a:tailEnd/>
          </a:ln>
        </p:spPr>
      </p:pic>
      <p:sp>
        <p:nvSpPr>
          <p:cNvPr id="10" name="矩形 9"/>
          <p:cNvSpPr>
            <a:spLocks noChangeArrowheads="1"/>
          </p:cNvSpPr>
          <p:nvPr/>
        </p:nvSpPr>
        <p:spPr bwMode="auto">
          <a:xfrm>
            <a:off x="8729663" y="2117725"/>
            <a:ext cx="2011362" cy="1198880"/>
          </a:xfrm>
          <a:prstGeom prst="rect">
            <a:avLst/>
          </a:prstGeom>
          <a:noFill/>
          <a:ln w="9525">
            <a:noFill/>
            <a:miter lim="800000"/>
          </a:ln>
        </p:spPr>
        <p:txBody>
          <a:bodyPr>
            <a:spAutoFit/>
          </a:bodyPr>
          <a:lstStyle/>
          <a:p>
            <a:pPr algn="ctr">
              <a:lnSpc>
                <a:spcPct val="120000"/>
              </a:lnSpc>
            </a:pPr>
            <a:r>
              <a:rPr lang="zh-CN" altLang="en-US" sz="2000" b="1" dirty="0">
                <a:solidFill>
                  <a:srgbClr val="F2F2F2"/>
                </a:solidFill>
                <a:latin typeface="黑体" panose="02010609060101010101" pitchFamily="49" charset="-122"/>
                <a:ea typeface="黑体" panose="02010609060101010101" pitchFamily="49" charset="-122"/>
                <a:cs typeface="黑体" panose="02010609060101010101" pitchFamily="49" charset="-122"/>
              </a:rPr>
              <a:t>利用餐前讲规则促进幼儿进餐常规 </a:t>
            </a:r>
            <a:endParaRPr lang="zh-CN" altLang="en-US" sz="2000" b="1" dirty="0">
              <a:solidFill>
                <a:srgbClr val="F2F2F2"/>
              </a:solidFill>
              <a:latin typeface="黑体" panose="02010609060101010101" pitchFamily="49" charset="-122"/>
              <a:ea typeface="黑体" panose="02010609060101010101" pitchFamily="49" charset="-122"/>
              <a:cs typeface="黑体" panose="02010609060101010101" pitchFamily="49" charset="-122"/>
            </a:endParaRPr>
          </a:p>
        </p:txBody>
      </p:sp>
      <p:pic>
        <p:nvPicPr>
          <p:cNvPr id="11" name="图片 10"/>
          <p:cNvPicPr>
            <a:picLocks noChangeAspect="1"/>
          </p:cNvPicPr>
          <p:nvPr/>
        </p:nvPicPr>
        <p:blipFill>
          <a:blip r:embed="rId1"/>
          <a:srcRect l="-159" t="-2541" r="29047" b="61693"/>
          <a:stretch>
            <a:fillRect/>
          </a:stretch>
        </p:blipFill>
        <p:spPr bwMode="auto">
          <a:xfrm>
            <a:off x="2284413" y="3784600"/>
            <a:ext cx="3367087" cy="1933575"/>
          </a:xfrm>
          <a:prstGeom prst="rect">
            <a:avLst/>
          </a:prstGeom>
          <a:noFill/>
          <a:ln w="9525">
            <a:noFill/>
            <a:miter lim="800000"/>
            <a:headEnd/>
            <a:tailEnd/>
          </a:ln>
        </p:spPr>
      </p:pic>
      <p:sp>
        <p:nvSpPr>
          <p:cNvPr id="12" name="矩形 11"/>
          <p:cNvSpPr>
            <a:spLocks noChangeArrowheads="1"/>
          </p:cNvSpPr>
          <p:nvPr/>
        </p:nvSpPr>
        <p:spPr bwMode="auto">
          <a:xfrm>
            <a:off x="3033713" y="4556125"/>
            <a:ext cx="2009775" cy="829945"/>
          </a:xfrm>
          <a:prstGeom prst="rect">
            <a:avLst/>
          </a:prstGeom>
          <a:noFill/>
          <a:ln w="9525">
            <a:noFill/>
            <a:miter lim="800000"/>
          </a:ln>
        </p:spPr>
        <p:txBody>
          <a:bodyPr>
            <a:spAutoFit/>
          </a:bodyPr>
          <a:lstStyle/>
          <a:p>
            <a:pPr algn="ctr">
              <a:lnSpc>
                <a:spcPct val="120000"/>
              </a:lnSpc>
            </a:pPr>
            <a:r>
              <a:rPr lang="zh-CN" altLang="en-US" sz="2000" b="1" dirty="0">
                <a:solidFill>
                  <a:srgbClr val="F2F2F2"/>
                </a:solidFill>
                <a:latin typeface="黑体" panose="02010609060101010101" pitchFamily="49" charset="-122"/>
                <a:ea typeface="黑体" panose="02010609060101010101" pitchFamily="49" charset="-122"/>
                <a:cs typeface="思源黑体 CN Normal"/>
              </a:rPr>
              <a:t>让幼儿在音乐中建立行为常规</a:t>
            </a:r>
            <a:endParaRPr lang="zh-CN" altLang="en-US" sz="2000" b="1" dirty="0">
              <a:solidFill>
                <a:srgbClr val="F2F2F2"/>
              </a:solidFill>
              <a:latin typeface="黑体" panose="02010609060101010101" pitchFamily="49" charset="-122"/>
              <a:ea typeface="黑体" panose="02010609060101010101" pitchFamily="49" charset="-122"/>
              <a:cs typeface="思源黑体 CN Normal"/>
            </a:endParaRPr>
          </a:p>
        </p:txBody>
      </p:sp>
      <p:pic>
        <p:nvPicPr>
          <p:cNvPr id="13" name="图片 12"/>
          <p:cNvPicPr>
            <a:picLocks noChangeAspect="1"/>
          </p:cNvPicPr>
          <p:nvPr/>
        </p:nvPicPr>
        <p:blipFill>
          <a:blip r:embed="rId1"/>
          <a:srcRect l="-159" t="-2541" r="29047" b="61693"/>
          <a:stretch>
            <a:fillRect/>
          </a:stretch>
        </p:blipFill>
        <p:spPr bwMode="auto">
          <a:xfrm>
            <a:off x="6400800" y="3784600"/>
            <a:ext cx="3365500" cy="1933575"/>
          </a:xfrm>
          <a:prstGeom prst="rect">
            <a:avLst/>
          </a:prstGeom>
          <a:noFill/>
          <a:ln w="9525">
            <a:noFill/>
            <a:miter lim="800000"/>
            <a:headEnd/>
            <a:tailEnd/>
          </a:ln>
        </p:spPr>
      </p:pic>
      <p:sp>
        <p:nvSpPr>
          <p:cNvPr id="14" name="矩形 13"/>
          <p:cNvSpPr/>
          <p:nvPr/>
        </p:nvSpPr>
        <p:spPr>
          <a:xfrm>
            <a:off x="7202658" y="4556125"/>
            <a:ext cx="2035005" cy="1151277"/>
          </a:xfrm>
          <a:prstGeom prst="rect">
            <a:avLst/>
          </a:prstGeom>
        </p:spPr>
        <p:txBody>
          <a:bodyPr wrap="square">
            <a:spAutoFit/>
          </a:bodyPr>
          <a:lstStyle/>
          <a:p>
            <a:pPr algn="ctr" fontAlgn="auto">
              <a:lnSpc>
                <a:spcPct val="120000"/>
              </a:lnSpc>
              <a:spcBef>
                <a:spcPts val="0"/>
              </a:spcBef>
              <a:spcAft>
                <a:spcPts val="0"/>
              </a:spcAft>
              <a:defRPr/>
            </a:pPr>
            <a:r>
              <a:rPr lang="zh-CN" altLang="en-US" sz="20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rPr>
              <a:t>设立“小小监督员”促进良好班级常规</a:t>
            </a:r>
            <a:endParaRPr lang="zh-CN" altLang="en-US" sz="2000" b="1" dirty="0">
              <a:solidFill>
                <a:schemeClr val="bg1">
                  <a:lumMod val="95000"/>
                </a:schemeClr>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spd="slow" advTm="4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rcRect/>
          <a:stretch>
            <a:fillRect/>
          </a:stretch>
        </p:blipFill>
        <p:spPr bwMode="auto">
          <a:xfrm>
            <a:off x="2343150" y="1268413"/>
            <a:ext cx="7143750" cy="4321175"/>
          </a:xfrm>
          <a:prstGeom prst="rect">
            <a:avLst/>
          </a:prstGeom>
          <a:noFill/>
          <a:ln w="9525">
            <a:noFill/>
            <a:miter lim="800000"/>
            <a:headEnd/>
            <a:tailEnd/>
          </a:ln>
        </p:spPr>
      </p:pic>
      <p:sp>
        <p:nvSpPr>
          <p:cNvPr id="4" name="文本框 3"/>
          <p:cNvSpPr txBox="1"/>
          <p:nvPr/>
        </p:nvSpPr>
        <p:spPr>
          <a:xfrm>
            <a:off x="4856798" y="1981200"/>
            <a:ext cx="2478405" cy="2430145"/>
          </a:xfrm>
          <a:prstGeom prst="rect">
            <a:avLst/>
          </a:prstGeom>
          <a:noFill/>
        </p:spPr>
        <p:txBody>
          <a:bodyPr wrap="none">
            <a:spAutoFit/>
          </a:bodyPr>
          <a:lstStyle/>
          <a:p>
            <a:pPr algn="ctr" fontAlgn="auto">
              <a:spcBef>
                <a:spcPts val="0"/>
              </a:spcBef>
              <a:spcAft>
                <a:spcPts val="0"/>
              </a:spcAft>
              <a:defRPr/>
            </a:pPr>
            <a:r>
              <a:rPr lang="en-US" altLang="zh-CN" sz="8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03</a:t>
            </a:r>
            <a:endParaRPr lang="en-US" altLang="zh-CN" sz="8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a:p>
            <a:pPr algn="ctr" fontAlgn="auto">
              <a:spcBef>
                <a:spcPts val="0"/>
              </a:spcBef>
              <a:spcAft>
                <a:spcPts val="0"/>
              </a:spcAft>
              <a:defRPr/>
            </a:pPr>
            <a:r>
              <a:rPr lang="zh-CN" altLang="en-US" sz="36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常规管理中</a:t>
            </a:r>
            <a:endParaRPr lang="en-US" altLang="zh-CN" sz="36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a:p>
            <a:pPr algn="ctr" fontAlgn="auto">
              <a:spcBef>
                <a:spcPts val="0"/>
              </a:spcBef>
              <a:spcAft>
                <a:spcPts val="0"/>
              </a:spcAft>
              <a:defRPr/>
            </a:pPr>
            <a:r>
              <a:rPr lang="zh-CN" altLang="en-US" sz="36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rPr>
              <a:t>的注意事项</a:t>
            </a:r>
            <a:endParaRPr lang="zh-CN" altLang="en-US" sz="36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暖色君】趣圆体" panose="030F0702030302020204" pitchFamily="66" charset="-122"/>
            </a:endParaRPr>
          </a:p>
        </p:txBody>
      </p:sp>
    </p:spTree>
  </p:cSld>
  <p:clrMapOvr>
    <a:masterClrMapping/>
  </p:clrMapOvr>
  <p:transition spd="slow" advTm="4000">
    <p:random/>
  </p:transition>
  <p:timing>
    <p:tnLst>
      <p:par>
        <p:cTn id="1" dur="indefinite" restart="never" nodeType="tmRoot"/>
      </p:par>
    </p:tnLst>
  </p:timing>
</p:sld>
</file>

<file path=ppt/tags/tag1.xml><?xml version="1.0" encoding="utf-8"?>
<p:tagLst xmlns:p="http://schemas.openxmlformats.org/presentationml/2006/main">
  <p:tag name="ISPRING_PRESENTATION_TITLE" val="2动"/>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2308</Words>
  <Application>WPS 演示</Application>
  <PresentationFormat>宽屏</PresentationFormat>
  <Paragraphs>249</Paragraphs>
  <Slides>25</Slides>
  <Notes>26</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25</vt:i4>
      </vt:variant>
    </vt:vector>
  </HeadingPairs>
  <TitlesOfParts>
    <vt:vector size="45" baseType="lpstr">
      <vt:lpstr>Arial</vt:lpstr>
      <vt:lpstr>宋体</vt:lpstr>
      <vt:lpstr>Wingdings</vt:lpstr>
      <vt:lpstr>等线</vt:lpstr>
      <vt:lpstr>等线 Light</vt:lpstr>
      <vt:lpstr>黑体</vt:lpstr>
      <vt:lpstr>【暖色君】趣圆体</vt:lpstr>
      <vt:lpstr>Segoe Print</vt:lpstr>
      <vt:lpstr>【暖色君】趣圆体</vt:lpstr>
      <vt:lpstr>迷你简少儿</vt:lpstr>
      <vt:lpstr>微软雅黑</vt:lpstr>
      <vt:lpstr>思源黑体 CN Normal</vt:lpstr>
      <vt:lpstr>Arial Unicode MS</vt:lpstr>
      <vt:lpstr>等线</vt:lpstr>
      <vt:lpstr>【暖色君】趣圆体</vt:lpstr>
      <vt:lpstr>思源黑体 CN Normal</vt:lpstr>
      <vt:lpstr>等线</vt:lpstr>
      <vt:lpstr>等线 Light</vt:lpstr>
      <vt:lpstr>迷你简少儿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2动</dc:title>
  <dc:creator>wenle369@sina.com</dc:creator>
  <cp:lastModifiedBy>Administrator</cp:lastModifiedBy>
  <cp:revision>170</cp:revision>
  <dcterms:created xsi:type="dcterms:W3CDTF">2018-03-12T03:53:00Z</dcterms:created>
  <dcterms:modified xsi:type="dcterms:W3CDTF">2023-02-22T05:11:03Z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2052-11.1.0.9021</vt:lpwstr>
  </property>
</Properties>
</file>