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371" r:id="rId4"/>
    <p:sldId id="364" r:id="rId5"/>
    <p:sldId id="362" r:id="rId6"/>
    <p:sldId id="370" r:id="rId7"/>
    <p:sldId id="368" r:id="rId8"/>
    <p:sldId id="263" r:id="rId9"/>
    <p:sldId id="372" r:id="rId10"/>
    <p:sldId id="377" r:id="rId11"/>
    <p:sldId id="399" r:id="rId12"/>
    <p:sldId id="257" r:id="rId13"/>
    <p:sldId id="373" r:id="rId14"/>
    <p:sldId id="382" r:id="rId15"/>
    <p:sldId id="374" r:id="rId16"/>
    <p:sldId id="400" r:id="rId17"/>
    <p:sldId id="383" r:id="rId18"/>
    <p:sldId id="378" r:id="rId19"/>
    <p:sldId id="379" r:id="rId20"/>
    <p:sldId id="384" r:id="rId21"/>
    <p:sldId id="380" r:id="rId22"/>
    <p:sldId id="381" r:id="rId23"/>
    <p:sldId id="388" r:id="rId24"/>
    <p:sldId id="385" r:id="rId25"/>
    <p:sldId id="265" r:id="rId26"/>
    <p:sldId id="386" r:id="rId27"/>
    <p:sldId id="387" r:id="rId28"/>
    <p:sldId id="397" r:id="rId29"/>
    <p:sldId id="389" r:id="rId30"/>
    <p:sldId id="390" r:id="rId31"/>
    <p:sldId id="392" r:id="rId32"/>
    <p:sldId id="393" r:id="rId33"/>
    <p:sldId id="394" r:id="rId34"/>
    <p:sldId id="395" r:id="rId35"/>
    <p:sldId id="396" r:id="rId36"/>
    <p:sldId id="398" r:id="rId37"/>
    <p:sldId id="282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2F6A27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461" autoAdjust="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F627D-5A8E-4631-A614-014028A60E54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09793-CE54-4C1E-A1BA-7EFCAB083F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21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3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505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266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50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7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266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217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0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059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870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893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598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978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55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617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331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49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97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881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09793-CE54-4C1E-A1BA-7EFCAB083FB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934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93A61-6A18-40DF-856E-E59E8C75F25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217EC-9E5D-4912-B7E1-4B6211EAB85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5EFE4-0FA4-468F-9AFD-57F5D7D64A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" Target="slide30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" Target="slide26.xml"/><Relationship Id="rId2" Type="http://schemas.openxmlformats.org/officeDocument/2006/relationships/tags" Target="../tags/tag2.xml"/><Relationship Id="rId16" Type="http://schemas.openxmlformats.org/officeDocument/2006/relationships/slide" Target="slide3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6.xml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7.xml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" Target="slide3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slide" Target="slide2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23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6FA1580-5E14-0996-DDBD-AD87437C486E}"/>
              </a:ext>
            </a:extLst>
          </p:cNvPr>
          <p:cNvSpPr/>
          <p:nvPr/>
        </p:nvSpPr>
        <p:spPr>
          <a:xfrm>
            <a:off x="1492899" y="1077317"/>
            <a:ext cx="9433248" cy="48662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sx="103000" sy="103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2983" y="-348505"/>
            <a:ext cx="3400457" cy="24117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5" b="96529" l="10000" r="932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7127240" y="5404326"/>
            <a:ext cx="3198140" cy="226821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69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3760202" y="-813466"/>
            <a:ext cx="3198140" cy="2268219"/>
          </a:xfrm>
          <a:prstGeom prst="rect">
            <a:avLst/>
          </a:prstGeom>
        </p:spPr>
      </p:pic>
      <p:sp>
        <p:nvSpPr>
          <p:cNvPr id="25" name="PA_文本框 24"/>
          <p:cNvSpPr txBox="1"/>
          <p:nvPr>
            <p:custDataLst>
              <p:tags r:id="rId2"/>
            </p:custDataLst>
          </p:nvPr>
        </p:nvSpPr>
        <p:spPr>
          <a:xfrm>
            <a:off x="1900584" y="1721327"/>
            <a:ext cx="8617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英语多模态词汇教学研究</a:t>
            </a:r>
            <a:endParaRPr lang="en-US" altLang="zh-CN" sz="2800" spc="6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ctr"/>
            <a:endParaRPr lang="en-US" altLang="zh-CN" sz="2800" spc="6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6000" spc="60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单词的记忆与巩固教学探究</a:t>
            </a:r>
          </a:p>
        </p:txBody>
      </p:sp>
      <p:sp>
        <p:nvSpPr>
          <p:cNvPr id="28" name="矩形 27"/>
          <p:cNvSpPr/>
          <p:nvPr/>
        </p:nvSpPr>
        <p:spPr>
          <a:xfrm>
            <a:off x="3360626" y="4738232"/>
            <a:ext cx="206279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主讲：罗棵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799976" y="4634526"/>
            <a:ext cx="2062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2022</a:t>
            </a:r>
            <a:r>
              <a:rPr lang="zh-CN" altLang="en-US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年</a:t>
            </a:r>
            <a:r>
              <a:rPr lang="en-US" altLang="zh-CN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7</a:t>
            </a:r>
            <a:r>
              <a:rPr lang="zh-CN" altLang="en-US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月</a:t>
            </a:r>
            <a:r>
              <a:rPr lang="en-US" altLang="zh-CN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17</a:t>
            </a:r>
            <a:r>
              <a:rPr lang="zh-CN" altLang="en-US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6365B3F-A3C2-1B7F-F85B-001FE7A6B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251960">
            <a:off x="-727150" y="4478725"/>
            <a:ext cx="3587015" cy="2620612"/>
          </a:xfrm>
          <a:prstGeom prst="rect">
            <a:avLst/>
          </a:prstGeom>
        </p:spPr>
      </p:pic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592516"/>
            <a:ext cx="8220224" cy="5196515"/>
            <a:chOff x="3539765" y="2158587"/>
            <a:chExt cx="6182602" cy="257744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77EAB0-17A9-3278-AC54-9E6CC6D61764}"/>
                </a:ext>
              </a:extLst>
            </p:cNvPr>
            <p:cNvGrpSpPr/>
            <p:nvPr/>
          </p:nvGrpSpPr>
          <p:grpSpPr>
            <a:xfrm>
              <a:off x="3838696" y="3491301"/>
              <a:ext cx="5883671" cy="761055"/>
              <a:chOff x="3838696" y="3491301"/>
              <a:chExt cx="5883671" cy="761055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05EE1B79-9653-EBF9-36F1-8FD079838F33}"/>
                  </a:ext>
                </a:extLst>
              </p:cNvPr>
              <p:cNvGrpSpPr/>
              <p:nvPr/>
            </p:nvGrpSpPr>
            <p:grpSpPr>
              <a:xfrm>
                <a:off x="3838696" y="3491301"/>
                <a:ext cx="1154172" cy="761055"/>
                <a:chOff x="2415671" y="4711069"/>
                <a:chExt cx="1154172" cy="761055"/>
              </a:xfrm>
            </p:grpSpPr>
            <p:sp>
              <p:nvSpPr>
                <p:cNvPr id="17" name="任意多边形 17">
                  <a:extLst>
                    <a:ext uri="{FF2B5EF4-FFF2-40B4-BE49-F238E27FC236}">
                      <a16:creationId xmlns:a16="http://schemas.microsoft.com/office/drawing/2014/main" id="{B0D1B5BE-0775-0CE6-9C35-3C586B5E0E1A}"/>
                    </a:ext>
                  </a:extLst>
                </p:cNvPr>
                <p:cNvSpPr/>
                <p:nvPr/>
              </p:nvSpPr>
              <p:spPr>
                <a:xfrm>
                  <a:off x="2415671" y="4711069"/>
                  <a:ext cx="1154172" cy="761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42" y="21600"/>
                      </a:moveTo>
                      <a:lnTo>
                        <a:pt x="9202" y="12826"/>
                      </a:lnTo>
                      <a:lnTo>
                        <a:pt x="0" y="12826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12826"/>
                      </a:lnTo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8" name="任意多边形 18">
                  <a:extLst>
                    <a:ext uri="{FF2B5EF4-FFF2-40B4-BE49-F238E27FC236}">
                      <a16:creationId xmlns:a16="http://schemas.microsoft.com/office/drawing/2014/main" id="{7A546315-934D-8368-1DEB-B124A44B38F4}"/>
                    </a:ext>
                  </a:extLst>
                </p:cNvPr>
                <p:cNvSpPr/>
                <p:nvPr/>
              </p:nvSpPr>
              <p:spPr>
                <a:xfrm>
                  <a:off x="3134701" y="4816986"/>
                  <a:ext cx="194752" cy="238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368" extrusionOk="0">
                      <a:moveTo>
                        <a:pt x="9210" y="17445"/>
                      </a:moveTo>
                      <a:lnTo>
                        <a:pt x="6091" y="18421"/>
                      </a:lnTo>
                      <a:cubicBezTo>
                        <a:pt x="5969" y="18459"/>
                        <a:pt x="5833" y="18428"/>
                        <a:pt x="5754" y="18344"/>
                      </a:cubicBezTo>
                      <a:cubicBezTo>
                        <a:pt x="5352" y="17930"/>
                        <a:pt x="4874" y="17519"/>
                        <a:pt x="4113" y="17070"/>
                      </a:cubicBezTo>
                      <a:cubicBezTo>
                        <a:pt x="3351" y="16622"/>
                        <a:pt x="2722" y="16380"/>
                        <a:pt x="2113" y="16197"/>
                      </a:cubicBezTo>
                      <a:cubicBezTo>
                        <a:pt x="1990" y="16160"/>
                        <a:pt x="1912" y="16066"/>
                        <a:pt x="1920" y="15959"/>
                      </a:cubicBezTo>
                      <a:lnTo>
                        <a:pt x="2107" y="13255"/>
                      </a:lnTo>
                      <a:lnTo>
                        <a:pt x="2945" y="12321"/>
                      </a:lnTo>
                      <a:cubicBezTo>
                        <a:pt x="2945" y="12321"/>
                        <a:pt x="4821" y="12112"/>
                        <a:pt x="7270" y="13556"/>
                      </a:cubicBezTo>
                      <a:cubicBezTo>
                        <a:pt x="9715" y="14998"/>
                        <a:pt x="10050" y="16510"/>
                        <a:pt x="10050" y="16510"/>
                      </a:cubicBezTo>
                      <a:cubicBezTo>
                        <a:pt x="10050" y="16510"/>
                        <a:pt x="9210" y="17445"/>
                        <a:pt x="9210" y="17445"/>
                      </a:cubicBezTo>
                      <a:close/>
                      <a:moveTo>
                        <a:pt x="17932" y="1607"/>
                      </a:moveTo>
                      <a:cubicBezTo>
                        <a:pt x="15041" y="-99"/>
                        <a:pt x="12983" y="-62"/>
                        <a:pt x="12201" y="41"/>
                      </a:cubicBezTo>
                      <a:cubicBezTo>
                        <a:pt x="11981" y="69"/>
                        <a:pt x="11796" y="172"/>
                        <a:pt x="11667" y="317"/>
                      </a:cubicBezTo>
                      <a:lnTo>
                        <a:pt x="4613" y="8201"/>
                      </a:lnTo>
                      <a:lnTo>
                        <a:pt x="1158" y="12064"/>
                      </a:lnTo>
                      <a:cubicBezTo>
                        <a:pt x="735" y="12537"/>
                        <a:pt x="491" y="13098"/>
                        <a:pt x="453" y="13681"/>
                      </a:cubicBezTo>
                      <a:lnTo>
                        <a:pt x="1" y="20638"/>
                      </a:lnTo>
                      <a:cubicBezTo>
                        <a:pt x="-31" y="21139"/>
                        <a:pt x="584" y="21501"/>
                        <a:pt x="1161" y="21322"/>
                      </a:cubicBezTo>
                      <a:lnTo>
                        <a:pt x="9186" y="18835"/>
                      </a:lnTo>
                      <a:cubicBezTo>
                        <a:pt x="9862" y="18625"/>
                        <a:pt x="10450" y="18260"/>
                        <a:pt x="10874" y="17785"/>
                      </a:cubicBezTo>
                      <a:lnTo>
                        <a:pt x="13690" y="14637"/>
                      </a:lnTo>
                      <a:lnTo>
                        <a:pt x="21378" y="6041"/>
                      </a:lnTo>
                      <a:cubicBezTo>
                        <a:pt x="21514" y="5889"/>
                        <a:pt x="21569" y="5704"/>
                        <a:pt x="21531" y="5518"/>
                      </a:cubicBezTo>
                      <a:cubicBezTo>
                        <a:pt x="21403" y="4867"/>
                        <a:pt x="20787" y="3289"/>
                        <a:pt x="17932" y="16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2D12BDC-901E-B994-3477-DD486376ED1A}"/>
                  </a:ext>
                </a:extLst>
              </p:cNvPr>
              <p:cNvSpPr/>
              <p:nvPr/>
            </p:nvSpPr>
            <p:spPr>
              <a:xfrm>
                <a:off x="5175277" y="3518808"/>
                <a:ext cx="4547090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二、多种</a:t>
                </a:r>
                <a:r>
                  <a:rPr lang="zh-CN" altLang="en-US" sz="32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游戏</a:t>
                </a:r>
                <a:r>
                  <a:rPr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活跃课堂</a:t>
                </a:r>
                <a:r>
                  <a:rPr lang="en-US" altLang="zh-CN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---</a:t>
                </a:r>
                <a:r>
                  <a:rPr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多模态结合</a:t>
                </a: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BAE2A0A-8617-CCB4-6E7D-7D1005511F50}"/>
                </a:ext>
              </a:extLst>
            </p:cNvPr>
            <p:cNvGrpSpPr/>
            <p:nvPr/>
          </p:nvGrpSpPr>
          <p:grpSpPr>
            <a:xfrm>
              <a:off x="4421139" y="2158587"/>
              <a:ext cx="5301228" cy="825980"/>
              <a:chOff x="4421139" y="2381209"/>
              <a:chExt cx="5301228" cy="825980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901F3FAE-0240-1D0E-5702-C12548591ECC}"/>
                  </a:ext>
                </a:extLst>
              </p:cNvPr>
              <p:cNvGrpSpPr/>
              <p:nvPr/>
            </p:nvGrpSpPr>
            <p:grpSpPr>
              <a:xfrm>
                <a:off x="4421139" y="2381209"/>
                <a:ext cx="1154172" cy="761048"/>
                <a:chOff x="2998114" y="3600977"/>
                <a:chExt cx="1154172" cy="761048"/>
              </a:xfrm>
            </p:grpSpPr>
            <p:sp>
              <p:nvSpPr>
                <p:cNvPr id="11" name="任意多边形 11">
                  <a:extLst>
                    <a:ext uri="{FF2B5EF4-FFF2-40B4-BE49-F238E27FC236}">
                      <a16:creationId xmlns:a16="http://schemas.microsoft.com/office/drawing/2014/main" id="{CA282E83-B586-1403-F494-5847A198DE1F}"/>
                    </a:ext>
                  </a:extLst>
                </p:cNvPr>
                <p:cNvSpPr/>
                <p:nvPr/>
              </p:nvSpPr>
              <p:spPr>
                <a:xfrm>
                  <a:off x="2998114" y="3600977"/>
                  <a:ext cx="1154172" cy="761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42" y="21600"/>
                      </a:moveTo>
                      <a:lnTo>
                        <a:pt x="9202" y="12827"/>
                      </a:lnTo>
                      <a:lnTo>
                        <a:pt x="0" y="12827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12827"/>
                      </a:lnTo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" name="任意多边形 12">
                  <a:extLst>
                    <a:ext uri="{FF2B5EF4-FFF2-40B4-BE49-F238E27FC236}">
                      <a16:creationId xmlns:a16="http://schemas.microsoft.com/office/drawing/2014/main" id="{D4BD904A-53B3-1009-5CC2-79B213919551}"/>
                    </a:ext>
                  </a:extLst>
                </p:cNvPr>
                <p:cNvSpPr/>
                <p:nvPr/>
              </p:nvSpPr>
              <p:spPr>
                <a:xfrm>
                  <a:off x="3636808" y="3721863"/>
                  <a:ext cx="230888" cy="230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5" h="21473" extrusionOk="0">
                      <a:moveTo>
                        <a:pt x="2579" y="8408"/>
                      </a:moveTo>
                      <a:cubicBezTo>
                        <a:pt x="2579" y="5192"/>
                        <a:pt x="5174" y="2587"/>
                        <a:pt x="8377" y="2587"/>
                      </a:cubicBezTo>
                      <a:cubicBezTo>
                        <a:pt x="11581" y="2587"/>
                        <a:pt x="14435" y="5451"/>
                        <a:pt x="14435" y="8668"/>
                      </a:cubicBezTo>
                      <a:cubicBezTo>
                        <a:pt x="14435" y="11882"/>
                        <a:pt x="11838" y="14489"/>
                        <a:pt x="8636" y="14489"/>
                      </a:cubicBezTo>
                      <a:cubicBezTo>
                        <a:pt x="5432" y="14488"/>
                        <a:pt x="2579" y="11622"/>
                        <a:pt x="2579" y="8408"/>
                      </a:cubicBezTo>
                      <a:close/>
                      <a:moveTo>
                        <a:pt x="20915" y="18167"/>
                      </a:moveTo>
                      <a:lnTo>
                        <a:pt x="15797" y="13031"/>
                      </a:lnTo>
                      <a:cubicBezTo>
                        <a:pt x="16569" y="11760"/>
                        <a:pt x="17014" y="10265"/>
                        <a:pt x="17014" y="8668"/>
                      </a:cubicBezTo>
                      <a:cubicBezTo>
                        <a:pt x="17014" y="4023"/>
                        <a:pt x="13004" y="0"/>
                        <a:pt x="8377" y="0"/>
                      </a:cubicBezTo>
                      <a:cubicBezTo>
                        <a:pt x="3750" y="-1"/>
                        <a:pt x="0" y="3764"/>
                        <a:pt x="0" y="8408"/>
                      </a:cubicBezTo>
                      <a:cubicBezTo>
                        <a:pt x="0" y="13051"/>
                        <a:pt x="4010" y="17076"/>
                        <a:pt x="8636" y="17076"/>
                      </a:cubicBezTo>
                      <a:cubicBezTo>
                        <a:pt x="10175" y="17076"/>
                        <a:pt x="11615" y="16655"/>
                        <a:pt x="12854" y="15928"/>
                      </a:cubicBezTo>
                      <a:lnTo>
                        <a:pt x="17998" y="21095"/>
                      </a:lnTo>
                      <a:cubicBezTo>
                        <a:pt x="18502" y="21599"/>
                        <a:pt x="19318" y="21599"/>
                        <a:pt x="19821" y="21095"/>
                      </a:cubicBezTo>
                      <a:lnTo>
                        <a:pt x="21098" y="19813"/>
                      </a:lnTo>
                      <a:cubicBezTo>
                        <a:pt x="21600" y="19309"/>
                        <a:pt x="21417" y="18671"/>
                        <a:pt x="20915" y="181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4070639-AF50-0F01-D58F-313DE20FA275}"/>
                  </a:ext>
                </a:extLst>
              </p:cNvPr>
              <p:cNvSpPr/>
              <p:nvPr/>
            </p:nvSpPr>
            <p:spPr>
              <a:xfrm>
                <a:off x="5651300" y="2482861"/>
                <a:ext cx="4071067" cy="72432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一、多样</a:t>
                </a:r>
                <a:r>
                  <a:rPr lang="zh-CN" altLang="en-US" sz="32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图片</a:t>
                </a:r>
                <a:r>
                  <a:rPr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激活记忆</a:t>
                </a:r>
                <a:r>
                  <a:rPr lang="en-US" altLang="zh-CN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---</a:t>
                </a:r>
                <a:r>
                  <a:rPr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以视觉模态为主、多模态结合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29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6365B3F-A3C2-1B7F-F85B-001FE7A6B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251960">
            <a:off x="-727150" y="4478725"/>
            <a:ext cx="3587015" cy="2620612"/>
          </a:xfrm>
          <a:prstGeom prst="rect">
            <a:avLst/>
          </a:prstGeom>
        </p:spPr>
      </p:pic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592516"/>
            <a:ext cx="8220224" cy="5196515"/>
            <a:chOff x="3539765" y="2158587"/>
            <a:chExt cx="6182602" cy="257744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77EAB0-17A9-3278-AC54-9E6CC6D61764}"/>
                </a:ext>
              </a:extLst>
            </p:cNvPr>
            <p:cNvGrpSpPr/>
            <p:nvPr/>
          </p:nvGrpSpPr>
          <p:grpSpPr>
            <a:xfrm>
              <a:off x="3838696" y="3491301"/>
              <a:ext cx="5883669" cy="761055"/>
              <a:chOff x="3838696" y="3491301"/>
              <a:chExt cx="5883669" cy="761055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05EE1B79-9653-EBF9-36F1-8FD079838F33}"/>
                  </a:ext>
                </a:extLst>
              </p:cNvPr>
              <p:cNvGrpSpPr/>
              <p:nvPr/>
            </p:nvGrpSpPr>
            <p:grpSpPr>
              <a:xfrm>
                <a:off x="3838696" y="3491301"/>
                <a:ext cx="1154172" cy="761055"/>
                <a:chOff x="2415671" y="4711069"/>
                <a:chExt cx="1154172" cy="761055"/>
              </a:xfrm>
            </p:grpSpPr>
            <p:sp>
              <p:nvSpPr>
                <p:cNvPr id="17" name="任意多边形 17">
                  <a:extLst>
                    <a:ext uri="{FF2B5EF4-FFF2-40B4-BE49-F238E27FC236}">
                      <a16:creationId xmlns:a16="http://schemas.microsoft.com/office/drawing/2014/main" id="{B0D1B5BE-0775-0CE6-9C35-3C586B5E0E1A}"/>
                    </a:ext>
                  </a:extLst>
                </p:cNvPr>
                <p:cNvSpPr/>
                <p:nvPr/>
              </p:nvSpPr>
              <p:spPr>
                <a:xfrm>
                  <a:off x="2415671" y="4711069"/>
                  <a:ext cx="1154172" cy="761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42" y="21600"/>
                      </a:moveTo>
                      <a:lnTo>
                        <a:pt x="9202" y="12826"/>
                      </a:lnTo>
                      <a:lnTo>
                        <a:pt x="0" y="12826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12826"/>
                      </a:lnTo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8" name="任意多边形 18">
                  <a:extLst>
                    <a:ext uri="{FF2B5EF4-FFF2-40B4-BE49-F238E27FC236}">
                      <a16:creationId xmlns:a16="http://schemas.microsoft.com/office/drawing/2014/main" id="{7A546315-934D-8368-1DEB-B124A44B38F4}"/>
                    </a:ext>
                  </a:extLst>
                </p:cNvPr>
                <p:cNvSpPr/>
                <p:nvPr/>
              </p:nvSpPr>
              <p:spPr>
                <a:xfrm>
                  <a:off x="3134701" y="4816986"/>
                  <a:ext cx="194752" cy="238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368" extrusionOk="0">
                      <a:moveTo>
                        <a:pt x="9210" y="17445"/>
                      </a:moveTo>
                      <a:lnTo>
                        <a:pt x="6091" y="18421"/>
                      </a:lnTo>
                      <a:cubicBezTo>
                        <a:pt x="5969" y="18459"/>
                        <a:pt x="5833" y="18428"/>
                        <a:pt x="5754" y="18344"/>
                      </a:cubicBezTo>
                      <a:cubicBezTo>
                        <a:pt x="5352" y="17930"/>
                        <a:pt x="4874" y="17519"/>
                        <a:pt x="4113" y="17070"/>
                      </a:cubicBezTo>
                      <a:cubicBezTo>
                        <a:pt x="3351" y="16622"/>
                        <a:pt x="2722" y="16380"/>
                        <a:pt x="2113" y="16197"/>
                      </a:cubicBezTo>
                      <a:cubicBezTo>
                        <a:pt x="1990" y="16160"/>
                        <a:pt x="1912" y="16066"/>
                        <a:pt x="1920" y="15959"/>
                      </a:cubicBezTo>
                      <a:lnTo>
                        <a:pt x="2107" y="13255"/>
                      </a:lnTo>
                      <a:lnTo>
                        <a:pt x="2945" y="12321"/>
                      </a:lnTo>
                      <a:cubicBezTo>
                        <a:pt x="2945" y="12321"/>
                        <a:pt x="4821" y="12112"/>
                        <a:pt x="7270" y="13556"/>
                      </a:cubicBezTo>
                      <a:cubicBezTo>
                        <a:pt x="9715" y="14998"/>
                        <a:pt x="10050" y="16510"/>
                        <a:pt x="10050" y="16510"/>
                      </a:cubicBezTo>
                      <a:cubicBezTo>
                        <a:pt x="10050" y="16510"/>
                        <a:pt x="9210" y="17445"/>
                        <a:pt x="9210" y="17445"/>
                      </a:cubicBezTo>
                      <a:close/>
                      <a:moveTo>
                        <a:pt x="17932" y="1607"/>
                      </a:moveTo>
                      <a:cubicBezTo>
                        <a:pt x="15041" y="-99"/>
                        <a:pt x="12983" y="-62"/>
                        <a:pt x="12201" y="41"/>
                      </a:cubicBezTo>
                      <a:cubicBezTo>
                        <a:pt x="11981" y="69"/>
                        <a:pt x="11796" y="172"/>
                        <a:pt x="11667" y="317"/>
                      </a:cubicBezTo>
                      <a:lnTo>
                        <a:pt x="4613" y="8201"/>
                      </a:lnTo>
                      <a:lnTo>
                        <a:pt x="1158" y="12064"/>
                      </a:lnTo>
                      <a:cubicBezTo>
                        <a:pt x="735" y="12537"/>
                        <a:pt x="491" y="13098"/>
                        <a:pt x="453" y="13681"/>
                      </a:cubicBezTo>
                      <a:lnTo>
                        <a:pt x="1" y="20638"/>
                      </a:lnTo>
                      <a:cubicBezTo>
                        <a:pt x="-31" y="21139"/>
                        <a:pt x="584" y="21501"/>
                        <a:pt x="1161" y="21322"/>
                      </a:cubicBezTo>
                      <a:lnTo>
                        <a:pt x="9186" y="18835"/>
                      </a:lnTo>
                      <a:cubicBezTo>
                        <a:pt x="9862" y="18625"/>
                        <a:pt x="10450" y="18260"/>
                        <a:pt x="10874" y="17785"/>
                      </a:cubicBezTo>
                      <a:lnTo>
                        <a:pt x="13690" y="14637"/>
                      </a:lnTo>
                      <a:lnTo>
                        <a:pt x="21378" y="6041"/>
                      </a:lnTo>
                      <a:cubicBezTo>
                        <a:pt x="21514" y="5889"/>
                        <a:pt x="21569" y="5704"/>
                        <a:pt x="21531" y="5518"/>
                      </a:cubicBezTo>
                      <a:cubicBezTo>
                        <a:pt x="21403" y="4867"/>
                        <a:pt x="20787" y="3289"/>
                        <a:pt x="17932" y="16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2D12BDC-901E-B994-3477-DD486376ED1A}"/>
                  </a:ext>
                </a:extLst>
              </p:cNvPr>
              <p:cNvSpPr/>
              <p:nvPr/>
            </p:nvSpPr>
            <p:spPr>
              <a:xfrm>
                <a:off x="5175276" y="3518808"/>
                <a:ext cx="4547089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zh-CN" altLang="en-US" sz="3200" b="1" dirty="0">
                    <a:solidFill>
                      <a:schemeClr val="accent4">
                        <a:lumMod val="50000"/>
                      </a:schemeClr>
                    </a:solidFill>
                    <a:cs typeface="+mn-ea"/>
                    <a:sym typeface="+mn-lt"/>
                  </a:rPr>
                  <a:t>二、多种游戏活跃课堂</a:t>
                </a:r>
                <a:r>
                  <a:rPr lang="en-US" altLang="zh-CN" sz="3200" b="1" dirty="0">
                    <a:solidFill>
                      <a:schemeClr val="accent4">
                        <a:lumMod val="50000"/>
                      </a:schemeClr>
                    </a:solidFill>
                    <a:cs typeface="+mn-ea"/>
                    <a:sym typeface="+mn-lt"/>
                  </a:rPr>
                  <a:t>---</a:t>
                </a:r>
                <a:r>
                  <a:rPr lang="zh-CN" altLang="en-US" sz="3200" b="1" dirty="0">
                    <a:solidFill>
                      <a:schemeClr val="accent4">
                        <a:lumMod val="50000"/>
                      </a:schemeClr>
                    </a:solidFill>
                    <a:cs typeface="+mn-ea"/>
                    <a:sym typeface="+mn-lt"/>
                  </a:rPr>
                  <a:t>多模态结合</a:t>
                </a: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BAE2A0A-8617-CCB4-6E7D-7D1005511F50}"/>
                </a:ext>
              </a:extLst>
            </p:cNvPr>
            <p:cNvGrpSpPr/>
            <p:nvPr/>
          </p:nvGrpSpPr>
          <p:grpSpPr>
            <a:xfrm>
              <a:off x="4421139" y="2158587"/>
              <a:ext cx="5301228" cy="825980"/>
              <a:chOff x="4421139" y="2381209"/>
              <a:chExt cx="5301228" cy="825980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901F3FAE-0240-1D0E-5702-C12548591ECC}"/>
                  </a:ext>
                </a:extLst>
              </p:cNvPr>
              <p:cNvGrpSpPr/>
              <p:nvPr/>
            </p:nvGrpSpPr>
            <p:grpSpPr>
              <a:xfrm>
                <a:off x="4421139" y="2381209"/>
                <a:ext cx="1154172" cy="761048"/>
                <a:chOff x="2998114" y="3600977"/>
                <a:chExt cx="1154172" cy="761048"/>
              </a:xfrm>
            </p:grpSpPr>
            <p:sp>
              <p:nvSpPr>
                <p:cNvPr id="11" name="任意多边形 11">
                  <a:extLst>
                    <a:ext uri="{FF2B5EF4-FFF2-40B4-BE49-F238E27FC236}">
                      <a16:creationId xmlns:a16="http://schemas.microsoft.com/office/drawing/2014/main" id="{CA282E83-B586-1403-F494-5847A198DE1F}"/>
                    </a:ext>
                  </a:extLst>
                </p:cNvPr>
                <p:cNvSpPr/>
                <p:nvPr/>
              </p:nvSpPr>
              <p:spPr>
                <a:xfrm>
                  <a:off x="2998114" y="3600977"/>
                  <a:ext cx="1154172" cy="761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42" y="21600"/>
                      </a:moveTo>
                      <a:lnTo>
                        <a:pt x="9202" y="12827"/>
                      </a:lnTo>
                      <a:lnTo>
                        <a:pt x="0" y="12827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12827"/>
                      </a:lnTo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" name="任意多边形 12">
                  <a:extLst>
                    <a:ext uri="{FF2B5EF4-FFF2-40B4-BE49-F238E27FC236}">
                      <a16:creationId xmlns:a16="http://schemas.microsoft.com/office/drawing/2014/main" id="{D4BD904A-53B3-1009-5CC2-79B213919551}"/>
                    </a:ext>
                  </a:extLst>
                </p:cNvPr>
                <p:cNvSpPr/>
                <p:nvPr/>
              </p:nvSpPr>
              <p:spPr>
                <a:xfrm>
                  <a:off x="3636808" y="3721863"/>
                  <a:ext cx="230888" cy="230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5" h="21473" extrusionOk="0">
                      <a:moveTo>
                        <a:pt x="2579" y="8408"/>
                      </a:moveTo>
                      <a:cubicBezTo>
                        <a:pt x="2579" y="5192"/>
                        <a:pt x="5174" y="2587"/>
                        <a:pt x="8377" y="2587"/>
                      </a:cubicBezTo>
                      <a:cubicBezTo>
                        <a:pt x="11581" y="2587"/>
                        <a:pt x="14435" y="5451"/>
                        <a:pt x="14435" y="8668"/>
                      </a:cubicBezTo>
                      <a:cubicBezTo>
                        <a:pt x="14435" y="11882"/>
                        <a:pt x="11838" y="14489"/>
                        <a:pt x="8636" y="14489"/>
                      </a:cubicBezTo>
                      <a:cubicBezTo>
                        <a:pt x="5432" y="14488"/>
                        <a:pt x="2579" y="11622"/>
                        <a:pt x="2579" y="8408"/>
                      </a:cubicBezTo>
                      <a:close/>
                      <a:moveTo>
                        <a:pt x="20915" y="18167"/>
                      </a:moveTo>
                      <a:lnTo>
                        <a:pt x="15797" y="13031"/>
                      </a:lnTo>
                      <a:cubicBezTo>
                        <a:pt x="16569" y="11760"/>
                        <a:pt x="17014" y="10265"/>
                        <a:pt x="17014" y="8668"/>
                      </a:cubicBezTo>
                      <a:cubicBezTo>
                        <a:pt x="17014" y="4023"/>
                        <a:pt x="13004" y="0"/>
                        <a:pt x="8377" y="0"/>
                      </a:cubicBezTo>
                      <a:cubicBezTo>
                        <a:pt x="3750" y="-1"/>
                        <a:pt x="0" y="3764"/>
                        <a:pt x="0" y="8408"/>
                      </a:cubicBezTo>
                      <a:cubicBezTo>
                        <a:pt x="0" y="13051"/>
                        <a:pt x="4010" y="17076"/>
                        <a:pt x="8636" y="17076"/>
                      </a:cubicBezTo>
                      <a:cubicBezTo>
                        <a:pt x="10175" y="17076"/>
                        <a:pt x="11615" y="16655"/>
                        <a:pt x="12854" y="15928"/>
                      </a:cubicBezTo>
                      <a:lnTo>
                        <a:pt x="17998" y="21095"/>
                      </a:lnTo>
                      <a:cubicBezTo>
                        <a:pt x="18502" y="21599"/>
                        <a:pt x="19318" y="21599"/>
                        <a:pt x="19821" y="21095"/>
                      </a:cubicBezTo>
                      <a:lnTo>
                        <a:pt x="21098" y="19813"/>
                      </a:lnTo>
                      <a:cubicBezTo>
                        <a:pt x="21600" y="19309"/>
                        <a:pt x="21417" y="18671"/>
                        <a:pt x="20915" y="181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4070639-AF50-0F01-D58F-313DE20FA275}"/>
                  </a:ext>
                </a:extLst>
              </p:cNvPr>
              <p:cNvSpPr/>
              <p:nvPr/>
            </p:nvSpPr>
            <p:spPr>
              <a:xfrm>
                <a:off x="5651300" y="2482861"/>
                <a:ext cx="4071067" cy="72432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zh-CN" altLang="en-US" sz="32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一、多样图片激活记忆</a:t>
                </a:r>
                <a:r>
                  <a:rPr lang="en-US" altLang="zh-CN" sz="32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---</a:t>
                </a:r>
                <a:r>
                  <a:rPr lang="zh-CN" altLang="en-US" sz="32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以视觉模态为主、多模态结合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0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六边形 77"/>
          <p:cNvSpPr/>
          <p:nvPr/>
        </p:nvSpPr>
        <p:spPr>
          <a:xfrm>
            <a:off x="413713" y="185990"/>
            <a:ext cx="649977" cy="484217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sz="20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CFD13D9-EA55-C09F-D43D-D0201CC02054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704254"/>
            <a:ext cx="1789348" cy="326571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1A92A1D-19ED-BD21-7654-CFA96D8AA4F4}"/>
              </a:ext>
            </a:extLst>
          </p:cNvPr>
          <p:cNvSpPr txBox="1"/>
          <p:nvPr/>
        </p:nvSpPr>
        <p:spPr>
          <a:xfrm>
            <a:off x="2761299" y="750202"/>
            <a:ext cx="6349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zh-CN" altLang="en-US" sz="4000" dirty="0">
                <a:solidFill>
                  <a:schemeClr val="accent4">
                    <a:lumMod val="75000"/>
                  </a:schemeClr>
                </a:solidFill>
              </a:rPr>
              <a:t>、简单的看图片读单词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9B6EECA-EC0E-5B6C-5FFE-BBBA48F1A055}"/>
              </a:ext>
            </a:extLst>
          </p:cNvPr>
          <p:cNvSpPr txBox="1"/>
          <p:nvPr/>
        </p:nvSpPr>
        <p:spPr>
          <a:xfrm>
            <a:off x="1159134" y="225247"/>
            <a:ext cx="211804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4">
                    <a:lumMod val="75000"/>
                  </a:schemeClr>
                </a:solidFill>
              </a:rPr>
              <a:t>  图片激活记忆</a:t>
            </a:r>
          </a:p>
        </p:txBody>
      </p:sp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2E799A89-5071-873E-6C97-AEA891C7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159" y="1582934"/>
            <a:ext cx="2988323" cy="22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815DA73D-E89B-101A-2685-A0EBC941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88" y="1582933"/>
            <a:ext cx="3618393" cy="22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7E9EB5D2-81BC-390E-09B8-7DB0059E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3" y="2603241"/>
            <a:ext cx="4622899" cy="382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查看源图像">
            <a:extLst>
              <a:ext uri="{FF2B5EF4-FFF2-40B4-BE49-F238E27FC236}">
                <a16:creationId xmlns:a16="http://schemas.microsoft.com/office/drawing/2014/main" id="{6048F2AA-695E-AFBD-C964-5C16C9C2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5" y="2915664"/>
            <a:ext cx="5944329" cy="37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形: 七角 3">
            <a:extLst>
              <a:ext uri="{FF2B5EF4-FFF2-40B4-BE49-F238E27FC236}">
                <a16:creationId xmlns:a16="http://schemas.microsoft.com/office/drawing/2014/main" id="{18D46DB9-DB56-FEBD-A2AC-3DF1B612F5B7}"/>
              </a:ext>
            </a:extLst>
          </p:cNvPr>
          <p:cNvSpPr/>
          <p:nvPr/>
        </p:nvSpPr>
        <p:spPr>
          <a:xfrm>
            <a:off x="3231664" y="1170039"/>
            <a:ext cx="5878682" cy="4745569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对于高年纪的学生</a:t>
            </a:r>
            <a:r>
              <a:rPr lang="en-US" altLang="zh-CN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真实的，熟悉的图片比卡通图片更能够激起讨论欲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ldLvl="0" animBg="1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六边形 77"/>
          <p:cNvSpPr/>
          <p:nvPr/>
        </p:nvSpPr>
        <p:spPr>
          <a:xfrm>
            <a:off x="456328" y="335279"/>
            <a:ext cx="588701" cy="400110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sz="20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CFD13D9-EA55-C09F-D43D-D0201CC02054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778899"/>
            <a:ext cx="1884784" cy="307910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1A92A1D-19ED-BD21-7654-CFA96D8AA4F4}"/>
              </a:ext>
            </a:extLst>
          </p:cNvPr>
          <p:cNvSpPr txBox="1"/>
          <p:nvPr/>
        </p:nvSpPr>
        <p:spPr>
          <a:xfrm>
            <a:off x="3340358" y="242206"/>
            <a:ext cx="5701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zh-CN" altLang="en-US" sz="4000" dirty="0">
                <a:solidFill>
                  <a:schemeClr val="accent4">
                    <a:lumMod val="75000"/>
                  </a:schemeClr>
                </a:solidFill>
              </a:rPr>
              <a:t>、图片与游戏结合记忆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0B37C9-86D5-8609-97DD-93EE76B1BA2B}"/>
              </a:ext>
            </a:extLst>
          </p:cNvPr>
          <p:cNvSpPr txBox="1"/>
          <p:nvPr/>
        </p:nvSpPr>
        <p:spPr>
          <a:xfrm>
            <a:off x="1287624" y="335279"/>
            <a:ext cx="1744825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4">
                    <a:lumMod val="75000"/>
                  </a:schemeClr>
                </a:solidFill>
              </a:rPr>
              <a:t>图片激活记忆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F9A26B-E534-A8AC-2B9A-F0E163D09CD8}"/>
              </a:ext>
            </a:extLst>
          </p:cNvPr>
          <p:cNvSpPr txBox="1"/>
          <p:nvPr/>
        </p:nvSpPr>
        <p:spPr>
          <a:xfrm>
            <a:off x="3517640" y="2034073"/>
            <a:ext cx="796834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</a:rPr>
              <a:t>(1)</a:t>
            </a:r>
            <a:r>
              <a:rPr lang="zh-CN" altLang="en-US" sz="3200" dirty="0">
                <a:solidFill>
                  <a:schemeClr val="accent4">
                    <a:lumMod val="75000"/>
                  </a:schemeClr>
                </a:solidFill>
              </a:rPr>
              <a:t>大家来找茬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</a:rPr>
              <a:t>（颜色、物品）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altLang="zh-CN" sz="32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</a:rPr>
              <a:t>(2)</a:t>
            </a:r>
            <a:r>
              <a:rPr lang="zh-CN" altLang="en-US" sz="3200" dirty="0">
                <a:solidFill>
                  <a:schemeClr val="accent4">
                    <a:lumMod val="75000"/>
                  </a:schemeClr>
                </a:solidFill>
              </a:rPr>
              <a:t>看图猜单词</a:t>
            </a:r>
            <a:endParaRPr lang="en-US" altLang="zh-CN" sz="32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altLang="zh-CN" sz="32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CN" sz="3200" dirty="0">
                <a:solidFill>
                  <a:srgbClr val="FF0000"/>
                </a:solidFill>
              </a:rPr>
              <a:t>(3)</a:t>
            </a:r>
            <a:r>
              <a:rPr lang="zh-CN" altLang="en-US" sz="3200" dirty="0">
                <a:solidFill>
                  <a:srgbClr val="FF0000"/>
                </a:solidFill>
              </a:rPr>
              <a:t>单词记忆大赛</a:t>
            </a:r>
            <a:r>
              <a:rPr lang="zh-CN" altLang="en-US" sz="2400" dirty="0">
                <a:solidFill>
                  <a:srgbClr val="FF0000"/>
                </a:solidFill>
              </a:rPr>
              <a:t>（浏览</a:t>
            </a:r>
            <a:r>
              <a:rPr lang="en-US" altLang="zh-CN" sz="2400" dirty="0">
                <a:solidFill>
                  <a:srgbClr val="FF0000"/>
                </a:solidFill>
              </a:rPr>
              <a:t>10-20</a:t>
            </a:r>
            <a:r>
              <a:rPr lang="zh-CN" altLang="en-US" sz="2400" dirty="0">
                <a:solidFill>
                  <a:srgbClr val="FF0000"/>
                </a:solidFill>
              </a:rPr>
              <a:t>张图片，写出记忆下来的单词）</a:t>
            </a:r>
            <a:endParaRPr lang="en-US" altLang="zh-CN" sz="2400" dirty="0">
              <a:solidFill>
                <a:srgbClr val="FF0000"/>
              </a:solidFill>
            </a:endParaRPr>
          </a:p>
          <a:p>
            <a:endParaRPr lang="en-US" altLang="zh-CN" sz="3200" dirty="0">
              <a:solidFill>
                <a:srgbClr val="FF0000"/>
              </a:solidFill>
            </a:endParaRPr>
          </a:p>
          <a:p>
            <a:r>
              <a:rPr lang="en-US" altLang="zh-CN" sz="3200" dirty="0">
                <a:solidFill>
                  <a:srgbClr val="FF0000"/>
                </a:solidFill>
              </a:rPr>
              <a:t>(4)</a:t>
            </a:r>
            <a:r>
              <a:rPr lang="zh-CN" altLang="en-US" sz="3200" dirty="0">
                <a:solidFill>
                  <a:srgbClr val="FF0000"/>
                </a:solidFill>
              </a:rPr>
              <a:t>单词拼写大赛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C24AE26-B08F-0634-D5A7-ADB63F6029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21" r="15371" b="1014"/>
          <a:stretch/>
        </p:blipFill>
        <p:spPr>
          <a:xfrm>
            <a:off x="3340358" y="1317705"/>
            <a:ext cx="5701003" cy="49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ldLvl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六边形 77"/>
          <p:cNvSpPr/>
          <p:nvPr/>
        </p:nvSpPr>
        <p:spPr>
          <a:xfrm>
            <a:off x="653144" y="370330"/>
            <a:ext cx="438538" cy="404111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sz="20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CFD13D9-EA55-C09F-D43D-D0201CC02054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A92A1D-19ED-BD21-7654-CFA96D8AA4F4}"/>
              </a:ext>
            </a:extLst>
          </p:cNvPr>
          <p:cNvSpPr txBox="1"/>
          <p:nvPr/>
        </p:nvSpPr>
        <p:spPr>
          <a:xfrm>
            <a:off x="3671403" y="370330"/>
            <a:ext cx="56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zh-CN" altLang="en-US" sz="4000" dirty="0">
                <a:solidFill>
                  <a:schemeClr val="accent4">
                    <a:lumMod val="75000"/>
                  </a:schemeClr>
                </a:solidFill>
              </a:rPr>
              <a:t>、图片与情景结合记忆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111E64-A348-E6E7-A375-FA94F5D4ABE3}"/>
              </a:ext>
            </a:extLst>
          </p:cNvPr>
          <p:cNvSpPr txBox="1"/>
          <p:nvPr/>
        </p:nvSpPr>
        <p:spPr>
          <a:xfrm>
            <a:off x="1268965" y="374331"/>
            <a:ext cx="1791476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图片激活</a:t>
            </a:r>
            <a:r>
              <a:rPr lang="zh-CN" altLang="en-US" sz="2000" dirty="0">
                <a:solidFill>
                  <a:schemeClr val="accent4">
                    <a:lumMod val="75000"/>
                  </a:schemeClr>
                </a:solidFill>
              </a:rPr>
              <a:t>记忆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1EFED3-8F99-7D52-EB45-F83C755B9890}"/>
              </a:ext>
            </a:extLst>
          </p:cNvPr>
          <p:cNvSpPr txBox="1"/>
          <p:nvPr/>
        </p:nvSpPr>
        <p:spPr>
          <a:xfrm>
            <a:off x="730897" y="1078216"/>
            <a:ext cx="107302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</a:rPr>
              <a:t>  李老师在</a:t>
            </a:r>
            <a:r>
              <a:rPr lang="zh-CN" altLang="en-US" sz="2400" dirty="0">
                <a:solidFill>
                  <a:srgbClr val="FF0000"/>
                </a:solidFill>
              </a:rPr>
              <a:t>教授方向词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</a:rPr>
              <a:t>后，用了以下几个步骤记忆单词：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CN" sz="2400" dirty="0">
                <a:solidFill>
                  <a:srgbClr val="FF0000"/>
                </a:solidFill>
              </a:rPr>
              <a:t>Step1  </a:t>
            </a:r>
            <a:r>
              <a:rPr lang="zh-CN" altLang="en-US" sz="2400" dirty="0">
                <a:solidFill>
                  <a:srgbClr val="FF0000"/>
                </a:solidFill>
              </a:rPr>
              <a:t>融入自己，学活教材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</a:rPr>
              <a:t>  先是展示了一幅地图，和课本一摸一样的情景。不同的是，李老师将自己的头像放在了图片里并提问到“我该怎样去到博物馆呢？”学生们纷纷猜测起来，老师点击头像，头像动了起来，这下同学们看清楚了，老师鼓励同学们用新学单词说了起来。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CN" sz="2400" dirty="0">
                <a:solidFill>
                  <a:srgbClr val="FF0000"/>
                </a:solidFill>
              </a:rPr>
              <a:t>Step2 </a:t>
            </a:r>
            <a:r>
              <a:rPr lang="zh-CN" altLang="en-US" sz="2400" dirty="0">
                <a:solidFill>
                  <a:srgbClr val="FF0000"/>
                </a:solidFill>
              </a:rPr>
              <a:t>联系生活，学用结合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</a:rPr>
              <a:t>  李老师又展示了学校为中心的地图，学生们一看到熟悉的场景，都兴奋不已。李老师用了几个同学的头像放在学校的不同位置，问这些同学该怎样到达教室呢？同学们都积极发言。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CN" sz="2400" dirty="0">
                <a:solidFill>
                  <a:srgbClr val="FF0000"/>
                </a:solidFill>
              </a:rPr>
              <a:t>Step3 </a:t>
            </a:r>
            <a:r>
              <a:rPr lang="zh-CN" altLang="en-US" sz="2400" dirty="0">
                <a:solidFill>
                  <a:srgbClr val="FF0000"/>
                </a:solidFill>
              </a:rPr>
              <a:t>拓展提升，积极分享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</a:rPr>
              <a:t>  最后李老师展示出一副标有泸州某购物中心的街口地图，标出了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</a:rPr>
              <a:t>a,b,c,d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</a:rPr>
              <a:t>四个起始地点。还没等老师问，同学们已经你一言我一语的告诉别人如何到达目的地了。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2F10DBD-B75B-74CC-4E11-B0F84890F385}"/>
              </a:ext>
            </a:extLst>
          </p:cNvPr>
          <p:cNvSpPr txBox="1"/>
          <p:nvPr/>
        </p:nvSpPr>
        <p:spPr>
          <a:xfrm>
            <a:off x="516293" y="1443841"/>
            <a:ext cx="10730206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李老师的教学方法充分利用了多模态进行立体式的课堂教学，从图片为出发点，把学生的多种器官协同运作并参与了语言学习。</a:t>
            </a:r>
            <a:endParaRPr lang="en-US" altLang="zh-CN" sz="3600" dirty="0">
              <a:solidFill>
                <a:srgbClr val="FF0000"/>
              </a:solidFill>
            </a:endParaRPr>
          </a:p>
          <a:p>
            <a:endParaRPr lang="en-US" altLang="zh-CN" sz="3600" dirty="0">
              <a:solidFill>
                <a:srgbClr val="FF0000"/>
              </a:solidFill>
            </a:endParaRPr>
          </a:p>
          <a:p>
            <a:r>
              <a:rPr lang="zh-CN" altLang="en-US" sz="3600" dirty="0">
                <a:solidFill>
                  <a:srgbClr val="FF0000"/>
                </a:solidFill>
              </a:rPr>
              <a:t>而且他用自己和同学的头像放在图片里，又结合不同的情景，将抽象的东西具体化，有效的化解了学生的学习难点。</a:t>
            </a:r>
          </a:p>
        </p:txBody>
      </p:sp>
    </p:spTree>
    <p:extLst>
      <p:ext uri="{BB962C8B-B14F-4D97-AF65-F5344CB8AC3E}">
        <p14:creationId xmlns:p14="http://schemas.microsoft.com/office/powerpoint/2010/main" val="5903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ldLvl="0" animBg="1"/>
      <p:bldP spid="3" grpId="0"/>
      <p:bldP spid="7" grpId="0" animBg="1"/>
      <p:bldP spid="4" grpId="0"/>
      <p:bldP spid="4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六边形 77"/>
          <p:cNvSpPr/>
          <p:nvPr/>
        </p:nvSpPr>
        <p:spPr>
          <a:xfrm>
            <a:off x="653144" y="370330"/>
            <a:ext cx="438538" cy="404111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sz="20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CFD13D9-EA55-C09F-D43D-D0201CC02054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A92A1D-19ED-BD21-7654-CFA96D8AA4F4}"/>
              </a:ext>
            </a:extLst>
          </p:cNvPr>
          <p:cNvSpPr txBox="1"/>
          <p:nvPr/>
        </p:nvSpPr>
        <p:spPr>
          <a:xfrm>
            <a:off x="3671403" y="370330"/>
            <a:ext cx="56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zh-CN" altLang="en-US" sz="4000" dirty="0">
                <a:solidFill>
                  <a:schemeClr val="accent4">
                    <a:lumMod val="75000"/>
                  </a:schemeClr>
                </a:solidFill>
              </a:rPr>
              <a:t>、图片与情景结合记忆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111E64-A348-E6E7-A375-FA94F5D4ABE3}"/>
              </a:ext>
            </a:extLst>
          </p:cNvPr>
          <p:cNvSpPr txBox="1"/>
          <p:nvPr/>
        </p:nvSpPr>
        <p:spPr>
          <a:xfrm>
            <a:off x="1268965" y="374331"/>
            <a:ext cx="1791476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图片激活</a:t>
            </a:r>
            <a:r>
              <a:rPr lang="zh-CN" altLang="en-US" sz="2000" dirty="0">
                <a:solidFill>
                  <a:schemeClr val="accent4">
                    <a:lumMod val="75000"/>
                  </a:schemeClr>
                </a:solidFill>
              </a:rPr>
              <a:t>记忆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1EFED3-8F99-7D52-EB45-F83C755B9890}"/>
              </a:ext>
            </a:extLst>
          </p:cNvPr>
          <p:cNvSpPr txBox="1"/>
          <p:nvPr/>
        </p:nvSpPr>
        <p:spPr>
          <a:xfrm>
            <a:off x="1371602" y="1614177"/>
            <a:ext cx="9666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4">
                    <a:lumMod val="75000"/>
                  </a:schemeClr>
                </a:solidFill>
              </a:rPr>
              <a:t>  如基础模块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zh-CN" altLang="en-US" sz="3200" dirty="0">
                <a:solidFill>
                  <a:schemeClr val="accent4">
                    <a:lumMod val="75000"/>
                  </a:schemeClr>
                </a:solidFill>
              </a:rPr>
              <a:t>中第一单元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</a:rPr>
              <a:t>we laughed into tears!</a:t>
            </a:r>
            <a:r>
              <a:rPr lang="zh-CN" altLang="en-US" sz="3200" dirty="0">
                <a:solidFill>
                  <a:schemeClr val="accent4">
                    <a:lumMod val="75000"/>
                  </a:schemeClr>
                </a:solidFill>
              </a:rPr>
              <a:t>阅读中的单词有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</a:rPr>
              <a:t>shopping list, volunteer, items </a:t>
            </a:r>
            <a:r>
              <a:rPr lang="zh-CN" altLang="en-US" sz="3200" dirty="0">
                <a:solidFill>
                  <a:schemeClr val="accent4">
                    <a:lumMod val="75000"/>
                  </a:schemeClr>
                </a:solidFill>
              </a:rPr>
              <a:t>等需要学生记忆并掌握，这时，我们可以用不同图片，不同情景进行切换，反复练习达到记忆单词的目的。</a:t>
            </a:r>
          </a:p>
        </p:txBody>
      </p:sp>
      <p:pic>
        <p:nvPicPr>
          <p:cNvPr id="1030" name="Picture 6" descr="查看源图像">
            <a:extLst>
              <a:ext uri="{FF2B5EF4-FFF2-40B4-BE49-F238E27FC236}">
                <a16:creationId xmlns:a16="http://schemas.microsoft.com/office/drawing/2014/main" id="{C33BFF6E-12D6-9124-2933-412D3C1A4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3242" r="11224" b="7274"/>
          <a:stretch/>
        </p:blipFill>
        <p:spPr bwMode="auto">
          <a:xfrm>
            <a:off x="749368" y="1442090"/>
            <a:ext cx="4133461" cy="41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AE69D8C2-262C-9003-B548-791404A7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4" y="931453"/>
            <a:ext cx="5606047" cy="54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2E753CB9-21F9-28CD-9EBE-29BB09B2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06" y="931453"/>
            <a:ext cx="5419357" cy="56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星形: 七角 10">
            <a:extLst>
              <a:ext uri="{FF2B5EF4-FFF2-40B4-BE49-F238E27FC236}">
                <a16:creationId xmlns:a16="http://schemas.microsoft.com/office/drawing/2014/main" id="{BE844F38-4AC6-EEF8-B0C0-61965CFD2D94}"/>
              </a:ext>
            </a:extLst>
          </p:cNvPr>
          <p:cNvSpPr/>
          <p:nvPr/>
        </p:nvSpPr>
        <p:spPr>
          <a:xfrm>
            <a:off x="2336069" y="388991"/>
            <a:ext cx="7433420" cy="5691673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对于不同水平的学生，可以选择不同难度的图片，达到因材施教的目的，不至于让差生无法融入课堂</a:t>
            </a:r>
          </a:p>
        </p:txBody>
      </p:sp>
    </p:spTree>
    <p:extLst>
      <p:ext uri="{BB962C8B-B14F-4D97-AF65-F5344CB8AC3E}">
        <p14:creationId xmlns:p14="http://schemas.microsoft.com/office/powerpoint/2010/main" val="10298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ldLvl="0" animBg="1"/>
      <p:bldP spid="3" grpId="0"/>
      <p:bldP spid="7" grpId="0" animBg="1"/>
      <p:bldP spid="4" grpId="0"/>
      <p:bldP spid="4" grpId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6365B3F-A3C2-1B7F-F85B-001FE7A6B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251960">
            <a:off x="-727150" y="4478725"/>
            <a:ext cx="3587015" cy="2620612"/>
          </a:xfrm>
          <a:prstGeom prst="rect">
            <a:avLst/>
          </a:prstGeom>
        </p:spPr>
      </p:pic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592516"/>
            <a:ext cx="8220224" cy="5196515"/>
            <a:chOff x="3539765" y="2158587"/>
            <a:chExt cx="6182602" cy="257744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77EAB0-17A9-3278-AC54-9E6CC6D61764}"/>
                </a:ext>
              </a:extLst>
            </p:cNvPr>
            <p:cNvGrpSpPr/>
            <p:nvPr/>
          </p:nvGrpSpPr>
          <p:grpSpPr>
            <a:xfrm>
              <a:off x="3838696" y="3491301"/>
              <a:ext cx="5883669" cy="761055"/>
              <a:chOff x="3838696" y="3491301"/>
              <a:chExt cx="5883669" cy="761055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05EE1B79-9653-EBF9-36F1-8FD079838F33}"/>
                  </a:ext>
                </a:extLst>
              </p:cNvPr>
              <p:cNvGrpSpPr/>
              <p:nvPr/>
            </p:nvGrpSpPr>
            <p:grpSpPr>
              <a:xfrm>
                <a:off x="3838696" y="3491301"/>
                <a:ext cx="1154172" cy="761055"/>
                <a:chOff x="2415671" y="4711069"/>
                <a:chExt cx="1154172" cy="761055"/>
              </a:xfrm>
            </p:grpSpPr>
            <p:sp>
              <p:nvSpPr>
                <p:cNvPr id="17" name="任意多边形 17">
                  <a:extLst>
                    <a:ext uri="{FF2B5EF4-FFF2-40B4-BE49-F238E27FC236}">
                      <a16:creationId xmlns:a16="http://schemas.microsoft.com/office/drawing/2014/main" id="{B0D1B5BE-0775-0CE6-9C35-3C586B5E0E1A}"/>
                    </a:ext>
                  </a:extLst>
                </p:cNvPr>
                <p:cNvSpPr/>
                <p:nvPr/>
              </p:nvSpPr>
              <p:spPr>
                <a:xfrm>
                  <a:off x="2415671" y="4711069"/>
                  <a:ext cx="1154172" cy="761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42" y="21600"/>
                      </a:moveTo>
                      <a:lnTo>
                        <a:pt x="9202" y="12826"/>
                      </a:lnTo>
                      <a:lnTo>
                        <a:pt x="0" y="12826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12826"/>
                      </a:lnTo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8" name="任意多边形 18">
                  <a:extLst>
                    <a:ext uri="{FF2B5EF4-FFF2-40B4-BE49-F238E27FC236}">
                      <a16:creationId xmlns:a16="http://schemas.microsoft.com/office/drawing/2014/main" id="{7A546315-934D-8368-1DEB-B124A44B38F4}"/>
                    </a:ext>
                  </a:extLst>
                </p:cNvPr>
                <p:cNvSpPr/>
                <p:nvPr/>
              </p:nvSpPr>
              <p:spPr>
                <a:xfrm>
                  <a:off x="3134701" y="4816986"/>
                  <a:ext cx="194752" cy="2384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368" extrusionOk="0">
                      <a:moveTo>
                        <a:pt x="9210" y="17445"/>
                      </a:moveTo>
                      <a:lnTo>
                        <a:pt x="6091" y="18421"/>
                      </a:lnTo>
                      <a:cubicBezTo>
                        <a:pt x="5969" y="18459"/>
                        <a:pt x="5833" y="18428"/>
                        <a:pt x="5754" y="18344"/>
                      </a:cubicBezTo>
                      <a:cubicBezTo>
                        <a:pt x="5352" y="17930"/>
                        <a:pt x="4874" y="17519"/>
                        <a:pt x="4113" y="17070"/>
                      </a:cubicBezTo>
                      <a:cubicBezTo>
                        <a:pt x="3351" y="16622"/>
                        <a:pt x="2722" y="16380"/>
                        <a:pt x="2113" y="16197"/>
                      </a:cubicBezTo>
                      <a:cubicBezTo>
                        <a:pt x="1990" y="16160"/>
                        <a:pt x="1912" y="16066"/>
                        <a:pt x="1920" y="15959"/>
                      </a:cubicBezTo>
                      <a:lnTo>
                        <a:pt x="2107" y="13255"/>
                      </a:lnTo>
                      <a:lnTo>
                        <a:pt x="2945" y="12321"/>
                      </a:lnTo>
                      <a:cubicBezTo>
                        <a:pt x="2945" y="12321"/>
                        <a:pt x="4821" y="12112"/>
                        <a:pt x="7270" y="13556"/>
                      </a:cubicBezTo>
                      <a:cubicBezTo>
                        <a:pt x="9715" y="14998"/>
                        <a:pt x="10050" y="16510"/>
                        <a:pt x="10050" y="16510"/>
                      </a:cubicBezTo>
                      <a:cubicBezTo>
                        <a:pt x="10050" y="16510"/>
                        <a:pt x="9210" y="17445"/>
                        <a:pt x="9210" y="17445"/>
                      </a:cubicBezTo>
                      <a:close/>
                      <a:moveTo>
                        <a:pt x="17932" y="1607"/>
                      </a:moveTo>
                      <a:cubicBezTo>
                        <a:pt x="15041" y="-99"/>
                        <a:pt x="12983" y="-62"/>
                        <a:pt x="12201" y="41"/>
                      </a:cubicBezTo>
                      <a:cubicBezTo>
                        <a:pt x="11981" y="69"/>
                        <a:pt x="11796" y="172"/>
                        <a:pt x="11667" y="317"/>
                      </a:cubicBezTo>
                      <a:lnTo>
                        <a:pt x="4613" y="8201"/>
                      </a:lnTo>
                      <a:lnTo>
                        <a:pt x="1158" y="12064"/>
                      </a:lnTo>
                      <a:cubicBezTo>
                        <a:pt x="735" y="12537"/>
                        <a:pt x="491" y="13098"/>
                        <a:pt x="453" y="13681"/>
                      </a:cubicBezTo>
                      <a:lnTo>
                        <a:pt x="1" y="20638"/>
                      </a:lnTo>
                      <a:cubicBezTo>
                        <a:pt x="-31" y="21139"/>
                        <a:pt x="584" y="21501"/>
                        <a:pt x="1161" y="21322"/>
                      </a:cubicBezTo>
                      <a:lnTo>
                        <a:pt x="9186" y="18835"/>
                      </a:lnTo>
                      <a:cubicBezTo>
                        <a:pt x="9862" y="18625"/>
                        <a:pt x="10450" y="18260"/>
                        <a:pt x="10874" y="17785"/>
                      </a:cubicBezTo>
                      <a:lnTo>
                        <a:pt x="13690" y="14637"/>
                      </a:lnTo>
                      <a:lnTo>
                        <a:pt x="21378" y="6041"/>
                      </a:lnTo>
                      <a:cubicBezTo>
                        <a:pt x="21514" y="5889"/>
                        <a:pt x="21569" y="5704"/>
                        <a:pt x="21531" y="5518"/>
                      </a:cubicBezTo>
                      <a:cubicBezTo>
                        <a:pt x="21403" y="4867"/>
                        <a:pt x="20787" y="3289"/>
                        <a:pt x="17932" y="16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2D12BDC-901E-B994-3477-DD486376ED1A}"/>
                  </a:ext>
                </a:extLst>
              </p:cNvPr>
              <p:cNvSpPr/>
              <p:nvPr/>
            </p:nvSpPr>
            <p:spPr>
              <a:xfrm>
                <a:off x="5175276" y="3518808"/>
                <a:ext cx="4547089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zh-CN" altLang="en-US" sz="32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二、多种游戏活跃课堂</a:t>
                </a:r>
                <a:r>
                  <a:rPr lang="en-US" altLang="zh-CN" sz="32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---</a:t>
                </a:r>
                <a:r>
                  <a:rPr lang="zh-CN" altLang="en-US" sz="32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多模态结合</a:t>
                </a: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BAE2A0A-8617-CCB4-6E7D-7D1005511F50}"/>
                </a:ext>
              </a:extLst>
            </p:cNvPr>
            <p:cNvGrpSpPr/>
            <p:nvPr/>
          </p:nvGrpSpPr>
          <p:grpSpPr>
            <a:xfrm>
              <a:off x="4421139" y="2158587"/>
              <a:ext cx="5301228" cy="825980"/>
              <a:chOff x="4421139" y="2381209"/>
              <a:chExt cx="5301228" cy="825980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901F3FAE-0240-1D0E-5702-C12548591ECC}"/>
                  </a:ext>
                </a:extLst>
              </p:cNvPr>
              <p:cNvGrpSpPr/>
              <p:nvPr/>
            </p:nvGrpSpPr>
            <p:grpSpPr>
              <a:xfrm>
                <a:off x="4421139" y="2381209"/>
                <a:ext cx="1154172" cy="761048"/>
                <a:chOff x="2998114" y="3600977"/>
                <a:chExt cx="1154172" cy="761048"/>
              </a:xfrm>
            </p:grpSpPr>
            <p:sp>
              <p:nvSpPr>
                <p:cNvPr id="11" name="任意多边形 11">
                  <a:extLst>
                    <a:ext uri="{FF2B5EF4-FFF2-40B4-BE49-F238E27FC236}">
                      <a16:creationId xmlns:a16="http://schemas.microsoft.com/office/drawing/2014/main" id="{CA282E83-B586-1403-F494-5847A198DE1F}"/>
                    </a:ext>
                  </a:extLst>
                </p:cNvPr>
                <p:cNvSpPr/>
                <p:nvPr/>
              </p:nvSpPr>
              <p:spPr>
                <a:xfrm>
                  <a:off x="2998114" y="3600977"/>
                  <a:ext cx="1154172" cy="761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42" y="21600"/>
                      </a:moveTo>
                      <a:lnTo>
                        <a:pt x="9202" y="12827"/>
                      </a:lnTo>
                      <a:lnTo>
                        <a:pt x="0" y="12827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12827"/>
                      </a:lnTo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" name="任意多边形 12">
                  <a:extLst>
                    <a:ext uri="{FF2B5EF4-FFF2-40B4-BE49-F238E27FC236}">
                      <a16:creationId xmlns:a16="http://schemas.microsoft.com/office/drawing/2014/main" id="{D4BD904A-53B3-1009-5CC2-79B213919551}"/>
                    </a:ext>
                  </a:extLst>
                </p:cNvPr>
                <p:cNvSpPr/>
                <p:nvPr/>
              </p:nvSpPr>
              <p:spPr>
                <a:xfrm>
                  <a:off x="3636808" y="3721863"/>
                  <a:ext cx="230888" cy="230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5" h="21473" extrusionOk="0">
                      <a:moveTo>
                        <a:pt x="2579" y="8408"/>
                      </a:moveTo>
                      <a:cubicBezTo>
                        <a:pt x="2579" y="5192"/>
                        <a:pt x="5174" y="2587"/>
                        <a:pt x="8377" y="2587"/>
                      </a:cubicBezTo>
                      <a:cubicBezTo>
                        <a:pt x="11581" y="2587"/>
                        <a:pt x="14435" y="5451"/>
                        <a:pt x="14435" y="8668"/>
                      </a:cubicBezTo>
                      <a:cubicBezTo>
                        <a:pt x="14435" y="11882"/>
                        <a:pt x="11838" y="14489"/>
                        <a:pt x="8636" y="14489"/>
                      </a:cubicBezTo>
                      <a:cubicBezTo>
                        <a:pt x="5432" y="14488"/>
                        <a:pt x="2579" y="11622"/>
                        <a:pt x="2579" y="8408"/>
                      </a:cubicBezTo>
                      <a:close/>
                      <a:moveTo>
                        <a:pt x="20915" y="18167"/>
                      </a:moveTo>
                      <a:lnTo>
                        <a:pt x="15797" y="13031"/>
                      </a:lnTo>
                      <a:cubicBezTo>
                        <a:pt x="16569" y="11760"/>
                        <a:pt x="17014" y="10265"/>
                        <a:pt x="17014" y="8668"/>
                      </a:cubicBezTo>
                      <a:cubicBezTo>
                        <a:pt x="17014" y="4023"/>
                        <a:pt x="13004" y="0"/>
                        <a:pt x="8377" y="0"/>
                      </a:cubicBezTo>
                      <a:cubicBezTo>
                        <a:pt x="3750" y="-1"/>
                        <a:pt x="0" y="3764"/>
                        <a:pt x="0" y="8408"/>
                      </a:cubicBezTo>
                      <a:cubicBezTo>
                        <a:pt x="0" y="13051"/>
                        <a:pt x="4010" y="17076"/>
                        <a:pt x="8636" y="17076"/>
                      </a:cubicBezTo>
                      <a:cubicBezTo>
                        <a:pt x="10175" y="17076"/>
                        <a:pt x="11615" y="16655"/>
                        <a:pt x="12854" y="15928"/>
                      </a:cubicBezTo>
                      <a:lnTo>
                        <a:pt x="17998" y="21095"/>
                      </a:lnTo>
                      <a:cubicBezTo>
                        <a:pt x="18502" y="21599"/>
                        <a:pt x="19318" y="21599"/>
                        <a:pt x="19821" y="21095"/>
                      </a:cubicBezTo>
                      <a:lnTo>
                        <a:pt x="21098" y="19813"/>
                      </a:lnTo>
                      <a:cubicBezTo>
                        <a:pt x="21600" y="19309"/>
                        <a:pt x="21417" y="18671"/>
                        <a:pt x="20915" y="181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4070639-AF50-0F01-D58F-313DE20FA275}"/>
                  </a:ext>
                </a:extLst>
              </p:cNvPr>
              <p:cNvSpPr/>
              <p:nvPr/>
            </p:nvSpPr>
            <p:spPr>
              <a:xfrm>
                <a:off x="5651300" y="2482861"/>
                <a:ext cx="4071067" cy="72432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zh-CN" altLang="en-US" sz="3200" b="1" dirty="0">
                    <a:cs typeface="+mn-ea"/>
                    <a:sym typeface="+mn-lt"/>
                  </a:rPr>
                  <a:t>一、多样图片激活记忆</a:t>
                </a:r>
                <a:r>
                  <a:rPr lang="en-US" altLang="zh-CN" sz="3200" b="1" dirty="0">
                    <a:cs typeface="+mn-ea"/>
                    <a:sym typeface="+mn-lt"/>
                  </a:rPr>
                  <a:t>---</a:t>
                </a:r>
                <a:r>
                  <a:rPr lang="zh-CN" altLang="en-US" sz="3200" b="1" dirty="0">
                    <a:cs typeface="+mn-ea"/>
                    <a:sym typeface="+mn-lt"/>
                  </a:rPr>
                  <a:t>以视觉模态为主、多模态结合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9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>
            <a:extLst>
              <a:ext uri="{FF2B5EF4-FFF2-40B4-BE49-F238E27FC236}">
                <a16:creationId xmlns:a16="http://schemas.microsoft.com/office/drawing/2014/main" id="{98F8B4F7-111E-16B6-6F84-15A9AD94F70A}"/>
              </a:ext>
            </a:extLst>
          </p:cNvPr>
          <p:cNvSpPr/>
          <p:nvPr/>
        </p:nvSpPr>
        <p:spPr>
          <a:xfrm>
            <a:off x="436502" y="172500"/>
            <a:ext cx="641378" cy="461466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二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39DCD5-17CD-25B9-BA2D-FB85DEAF609B}"/>
              </a:ext>
            </a:extLst>
          </p:cNvPr>
          <p:cNvSpPr/>
          <p:nvPr/>
        </p:nvSpPr>
        <p:spPr>
          <a:xfrm>
            <a:off x="1233208" y="172500"/>
            <a:ext cx="2167365" cy="4614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 多种游戏活跃课堂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4CA8C6-6347-BE22-DAD3-8369FED0C5AF}"/>
              </a:ext>
            </a:extLst>
          </p:cNvPr>
          <p:cNvSpPr txBox="1"/>
          <p:nvPr/>
        </p:nvSpPr>
        <p:spPr>
          <a:xfrm>
            <a:off x="3971631" y="280023"/>
            <a:ext cx="513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zh-CN" altLang="en-US" sz="4000" dirty="0">
                <a:solidFill>
                  <a:schemeClr val="accent4">
                    <a:lumMod val="75000"/>
                  </a:schemeClr>
                </a:solidFill>
              </a:rPr>
              <a:t>、休闲类游戏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39B1DC9-CEAB-9D66-40F4-3F5FC831AFAE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00DF84F-D8CF-D37E-061A-F0059DDA7E1E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36165" y="407360"/>
            <a:ext cx="2618292" cy="48922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ADF0592-E349-05F1-91B5-FA7C965A20B7}"/>
              </a:ext>
            </a:extLst>
          </p:cNvPr>
          <p:cNvSpPr txBox="1"/>
          <p:nvPr/>
        </p:nvSpPr>
        <p:spPr>
          <a:xfrm>
            <a:off x="2045218" y="1162693"/>
            <a:ext cx="98715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单词接龙</a:t>
            </a:r>
            <a:r>
              <a:rPr lang="zh-CN" altLang="en-US" sz="2400" dirty="0"/>
              <a:t>（首尾相连）</a:t>
            </a:r>
            <a:endParaRPr lang="en-US" altLang="zh-CN" sz="2400" dirty="0"/>
          </a:p>
          <a:p>
            <a:r>
              <a:rPr lang="zh-CN" altLang="en-US" sz="3600" dirty="0"/>
              <a:t>单词配对</a:t>
            </a:r>
            <a:r>
              <a:rPr lang="zh-CN" altLang="en-US" sz="2400" dirty="0"/>
              <a:t>（连线）</a:t>
            </a:r>
            <a:endParaRPr lang="en-US" altLang="zh-CN" sz="2400" dirty="0"/>
          </a:p>
          <a:p>
            <a:r>
              <a:rPr lang="zh-CN" altLang="en-US" sz="3600" dirty="0"/>
              <a:t>你来比划我来猜</a:t>
            </a:r>
            <a:endParaRPr lang="en-US" altLang="zh-CN" sz="3600" dirty="0"/>
          </a:p>
          <a:p>
            <a:r>
              <a:rPr lang="zh-CN" altLang="en-US" sz="3600" dirty="0">
                <a:solidFill>
                  <a:srgbClr val="FF0000"/>
                </a:solidFill>
              </a:rPr>
              <a:t>单词扑克</a:t>
            </a:r>
            <a:endParaRPr lang="en-US" altLang="zh-CN" sz="3600" dirty="0">
              <a:solidFill>
                <a:srgbClr val="FF0000"/>
              </a:solidFill>
            </a:endParaRPr>
          </a:p>
          <a:p>
            <a:r>
              <a:rPr lang="zh-CN" altLang="en-US" sz="3600" dirty="0">
                <a:solidFill>
                  <a:srgbClr val="FF0000"/>
                </a:solidFill>
              </a:rPr>
              <a:t>单词迷宫</a:t>
            </a:r>
            <a:endParaRPr lang="en-US" altLang="zh-CN" sz="3600" dirty="0">
              <a:solidFill>
                <a:srgbClr val="FF0000"/>
              </a:solidFill>
            </a:endParaRPr>
          </a:p>
          <a:p>
            <a:r>
              <a:rPr lang="zh-CN" altLang="en-US" sz="3600" dirty="0">
                <a:solidFill>
                  <a:srgbClr val="FF0000"/>
                </a:solidFill>
              </a:rPr>
              <a:t>九宫格</a:t>
            </a:r>
            <a:endParaRPr lang="en-US" altLang="zh-CN" sz="3600" dirty="0"/>
          </a:p>
          <a:p>
            <a:r>
              <a:rPr lang="zh-CN" altLang="en-US" sz="3600" dirty="0"/>
              <a:t>看视频（无字幕），写出所听到的单词</a:t>
            </a:r>
            <a:endParaRPr lang="en-US" altLang="zh-CN" sz="3600" dirty="0"/>
          </a:p>
          <a:p>
            <a:r>
              <a:rPr lang="zh-CN" altLang="en-US" sz="3600" dirty="0"/>
              <a:t>看视频（有字幕），翻译句子（单词在句子里面）</a:t>
            </a:r>
          </a:p>
        </p:txBody>
      </p:sp>
    </p:spTree>
    <p:extLst>
      <p:ext uri="{BB962C8B-B14F-4D97-AF65-F5344CB8AC3E}">
        <p14:creationId xmlns:p14="http://schemas.microsoft.com/office/powerpoint/2010/main" val="16464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>
            <a:extLst>
              <a:ext uri="{FF2B5EF4-FFF2-40B4-BE49-F238E27FC236}">
                <a16:creationId xmlns:a16="http://schemas.microsoft.com/office/drawing/2014/main" id="{98F8B4F7-111E-16B6-6F84-15A9AD94F70A}"/>
              </a:ext>
            </a:extLst>
          </p:cNvPr>
          <p:cNvSpPr/>
          <p:nvPr/>
        </p:nvSpPr>
        <p:spPr>
          <a:xfrm>
            <a:off x="436502" y="172500"/>
            <a:ext cx="641378" cy="461466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二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39DCD5-17CD-25B9-BA2D-FB85DEAF609B}"/>
              </a:ext>
            </a:extLst>
          </p:cNvPr>
          <p:cNvSpPr/>
          <p:nvPr/>
        </p:nvSpPr>
        <p:spPr>
          <a:xfrm>
            <a:off x="1233208" y="172500"/>
            <a:ext cx="2167365" cy="4614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 多种游戏活跃课堂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4CA8C6-6347-BE22-DAD3-8369FED0C5AF}"/>
              </a:ext>
            </a:extLst>
          </p:cNvPr>
          <p:cNvSpPr txBox="1"/>
          <p:nvPr/>
        </p:nvSpPr>
        <p:spPr>
          <a:xfrm>
            <a:off x="3971631" y="280023"/>
            <a:ext cx="513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zh-CN" altLang="en-US" sz="4000" dirty="0">
                <a:solidFill>
                  <a:schemeClr val="accent4">
                    <a:lumMod val="75000"/>
                  </a:schemeClr>
                </a:solidFill>
              </a:rPr>
              <a:t>、休闲类游戏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39B1DC9-CEAB-9D66-40F4-3F5FC831AFAE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DF0592-E349-05F1-91B5-FA7C965A20B7}"/>
              </a:ext>
            </a:extLst>
          </p:cNvPr>
          <p:cNvSpPr txBox="1"/>
          <p:nvPr/>
        </p:nvSpPr>
        <p:spPr>
          <a:xfrm>
            <a:off x="336999" y="1064667"/>
            <a:ext cx="216736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单词迷宫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82A70C-3FF6-E183-60FB-12679A759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0" y="1989576"/>
            <a:ext cx="3376380" cy="417184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5900D7F-1FFC-1206-61C7-D36ABCF58996}"/>
              </a:ext>
            </a:extLst>
          </p:cNvPr>
          <p:cNvSpPr txBox="1"/>
          <p:nvPr/>
        </p:nvSpPr>
        <p:spPr>
          <a:xfrm>
            <a:off x="4370184" y="1078387"/>
            <a:ext cx="216736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单词扑克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查看源图像">
            <a:extLst>
              <a:ext uri="{FF2B5EF4-FFF2-40B4-BE49-F238E27FC236}">
                <a16:creationId xmlns:a16="http://schemas.microsoft.com/office/drawing/2014/main" id="{CB61CA56-64B2-9EB2-221A-14824DED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88" y="1989575"/>
            <a:ext cx="3376380" cy="40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331E3D3-32B3-A1AB-C56E-B75A2943664E}"/>
              </a:ext>
            </a:extLst>
          </p:cNvPr>
          <p:cNvSpPr txBox="1"/>
          <p:nvPr/>
        </p:nvSpPr>
        <p:spPr>
          <a:xfrm>
            <a:off x="8230425" y="1078387"/>
            <a:ext cx="176898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九宫格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68BF529-18A4-C40B-DD6A-CBE5960E25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61" y="1989574"/>
            <a:ext cx="3774939" cy="40796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AA12C3A-C6D4-44C1-D71B-8B16DDF9F9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7" y="1127443"/>
            <a:ext cx="10389967" cy="57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>
            <a:extLst>
              <a:ext uri="{FF2B5EF4-FFF2-40B4-BE49-F238E27FC236}">
                <a16:creationId xmlns:a16="http://schemas.microsoft.com/office/drawing/2014/main" id="{98F8B4F7-111E-16B6-6F84-15A9AD94F70A}"/>
              </a:ext>
            </a:extLst>
          </p:cNvPr>
          <p:cNvSpPr/>
          <p:nvPr/>
        </p:nvSpPr>
        <p:spPr>
          <a:xfrm>
            <a:off x="342069" y="285484"/>
            <a:ext cx="401510" cy="513063"/>
          </a:xfrm>
          <a:prstGeom prst="hexagon">
            <a:avLst>
              <a:gd name="adj" fmla="val 17492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二</a:t>
            </a:r>
            <a:endParaRPr lang="en-US" altLang="zh-CN" sz="20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39DCD5-17CD-25B9-BA2D-FB85DEAF609B}"/>
              </a:ext>
            </a:extLst>
          </p:cNvPr>
          <p:cNvSpPr/>
          <p:nvPr/>
        </p:nvSpPr>
        <p:spPr>
          <a:xfrm>
            <a:off x="1020908" y="285484"/>
            <a:ext cx="2174467" cy="5130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多种游戏活跃课堂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4CA8C6-6347-BE22-DAD3-8369FED0C5AF}"/>
              </a:ext>
            </a:extLst>
          </p:cNvPr>
          <p:cNvSpPr txBox="1"/>
          <p:nvPr/>
        </p:nvSpPr>
        <p:spPr>
          <a:xfrm>
            <a:off x="3866319" y="444604"/>
            <a:ext cx="6172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zh-CN" altLang="en-US" sz="4000" dirty="0">
                <a:solidFill>
                  <a:schemeClr val="accent4">
                    <a:lumMod val="75000"/>
                  </a:schemeClr>
                </a:solidFill>
              </a:rPr>
              <a:t>、竞赛类游戏（分小组）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39B1DC9-CEAB-9D66-40F4-3F5FC831AFAE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00DF84F-D8CF-D37E-061A-F0059DDA7E1E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532689"/>
            <a:ext cx="2446072" cy="39296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ADF0592-E349-05F1-91B5-FA7C965A20B7}"/>
              </a:ext>
            </a:extLst>
          </p:cNvPr>
          <p:cNvSpPr txBox="1"/>
          <p:nvPr/>
        </p:nvSpPr>
        <p:spPr>
          <a:xfrm>
            <a:off x="2234165" y="1395686"/>
            <a:ext cx="81683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单词拼写大赛</a:t>
            </a:r>
            <a:endParaRPr lang="en-US" altLang="zh-CN" sz="3600" dirty="0"/>
          </a:p>
          <a:p>
            <a:endParaRPr lang="en-US" altLang="zh-CN" sz="1400" dirty="0"/>
          </a:p>
          <a:p>
            <a:r>
              <a:rPr lang="zh-CN" altLang="en-US" sz="3600" dirty="0">
                <a:solidFill>
                  <a:srgbClr val="FF0000"/>
                </a:solidFill>
              </a:rPr>
              <a:t>头脑风暴</a:t>
            </a:r>
            <a:r>
              <a:rPr lang="zh-CN" altLang="en-US" sz="2400" dirty="0">
                <a:solidFill>
                  <a:srgbClr val="FF0000"/>
                </a:solidFill>
              </a:rPr>
              <a:t>（词汇信息）</a:t>
            </a:r>
            <a:endParaRPr lang="en-US" altLang="zh-CN" sz="2400" dirty="0">
              <a:solidFill>
                <a:srgbClr val="FF0000"/>
              </a:solidFill>
            </a:endParaRPr>
          </a:p>
          <a:p>
            <a:endParaRPr lang="en-US" altLang="zh-CN" sz="1600" dirty="0">
              <a:solidFill>
                <a:srgbClr val="FF0000"/>
              </a:solidFill>
            </a:endParaRPr>
          </a:p>
          <a:p>
            <a:r>
              <a:rPr lang="zh-CN" altLang="en-US" sz="3600" dirty="0">
                <a:solidFill>
                  <a:srgbClr val="FF0000"/>
                </a:solidFill>
              </a:rPr>
              <a:t>圈单词挑战</a:t>
            </a:r>
            <a:endParaRPr lang="en-US" altLang="zh-CN" sz="3600" dirty="0">
              <a:solidFill>
                <a:srgbClr val="FF0000"/>
              </a:solidFill>
            </a:endParaRPr>
          </a:p>
          <a:p>
            <a:endParaRPr lang="en-US" altLang="zh-CN" sz="1600" dirty="0">
              <a:solidFill>
                <a:srgbClr val="FF0000"/>
              </a:solidFill>
            </a:endParaRPr>
          </a:p>
          <a:p>
            <a:r>
              <a:rPr lang="zh-CN" altLang="en-US" sz="3600" dirty="0">
                <a:solidFill>
                  <a:srgbClr val="FF0000"/>
                </a:solidFill>
              </a:rPr>
              <a:t>趣味造句</a:t>
            </a:r>
            <a:r>
              <a:rPr lang="zh-CN" altLang="en-US" sz="3600" dirty="0"/>
              <a:t>（</a:t>
            </a:r>
            <a:r>
              <a:rPr lang="zh-CN" altLang="en-US" sz="2400" dirty="0"/>
              <a:t>将所学的单词用不着调的方式造成句子）</a:t>
            </a:r>
            <a:endParaRPr lang="en-US" altLang="zh-CN" sz="2400" dirty="0"/>
          </a:p>
          <a:p>
            <a:endParaRPr lang="en-US" altLang="zh-CN" sz="1600" dirty="0"/>
          </a:p>
          <a:p>
            <a:r>
              <a:rPr lang="zh-CN" altLang="en-US" sz="3600" dirty="0"/>
              <a:t>首字母填空大比拼</a:t>
            </a:r>
          </a:p>
        </p:txBody>
      </p:sp>
    </p:spTree>
    <p:extLst>
      <p:ext uri="{BB962C8B-B14F-4D97-AF65-F5344CB8AC3E}">
        <p14:creationId xmlns:p14="http://schemas.microsoft.com/office/powerpoint/2010/main" val="234472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H_Number_1" descr="#wm#_48_07_*Z">
            <a:hlinkClick r:id="rId16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49543" y="1064980"/>
            <a:ext cx="527641" cy="52876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400" b="1" kern="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zh-CN" altLang="zh-CN" sz="2400" b="1" kern="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PA_MH_Entry_1">
            <a:hlinkClick r:id="rId16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09393" y="2134012"/>
            <a:ext cx="5609340" cy="61668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r>
              <a:rPr lang="zh-CN" altLang="en-US" sz="3200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3200" b="1" spc="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学生学习词汇现状分析</a:t>
            </a:r>
          </a:p>
        </p:txBody>
      </p:sp>
      <p:sp>
        <p:nvSpPr>
          <p:cNvPr id="40" name="MH_Number_2" descr="#wm#_48_07_*Z">
            <a:hlinkClick r:id="rId17" action="ppaction://hlinksldjump"/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49542" y="2152858"/>
            <a:ext cx="527641" cy="52876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400" b="1" kern="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zh-CN" altLang="zh-CN" sz="2400" b="1" kern="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PA_MH_Entry_2">
            <a:hlinkClick r:id="rId1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747128" y="3269087"/>
            <a:ext cx="5884909" cy="61668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3200" b="1" spc="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多模态下词汇记忆教学方法</a:t>
            </a:r>
          </a:p>
        </p:txBody>
      </p:sp>
      <p:sp>
        <p:nvSpPr>
          <p:cNvPr id="45" name="MH_Number_3" descr="#wm#_48_07_*Z">
            <a:hlinkClick r:id="rId18" action="ppaction://hlinksldjump"/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49542" y="3320405"/>
            <a:ext cx="527641" cy="52876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400" b="1" kern="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zh-CN" altLang="zh-CN" sz="2400" b="1" kern="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7" name="MH_Others_10" descr="#wm#_48_07_*Z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0185" y="108134"/>
            <a:ext cx="1607265" cy="1529573"/>
          </a:xfrm>
          <a:prstGeom prst="ellipse">
            <a:avLst/>
          </a:prstGeom>
          <a:solidFill>
            <a:schemeClr val="accent2">
              <a:alpha val="86000"/>
            </a:schemeClr>
          </a:solidFill>
          <a:ln>
            <a:noFill/>
          </a:ln>
          <a:effectLst/>
        </p:spPr>
        <p:txBody>
          <a:bodyPr wrap="square" lIns="0" tIns="0" rIns="0" bIns="0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7200" b="1" kern="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目</a:t>
            </a:r>
            <a:endParaRPr lang="zh-CN" altLang="zh-CN" sz="7200" b="1" kern="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8" name="MH_Others_11" descr="#wm#_48_07_*Z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13574" y="1249508"/>
            <a:ext cx="925856" cy="927828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</p:spPr>
        <p:txBody>
          <a:bodyPr wrap="square" lIns="0" tIns="0" rIns="0" bIns="0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4400" kern="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录</a:t>
            </a:r>
            <a:endParaRPr lang="zh-CN" altLang="zh-CN" sz="4400" kern="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PA_MH_Others_12"/>
          <p:cNvSpPr txBox="1"/>
          <p:nvPr>
            <p:custDataLst>
              <p:tags r:id="rId10"/>
            </p:custDataLst>
          </p:nvPr>
        </p:nvSpPr>
        <p:spPr>
          <a:xfrm>
            <a:off x="1245429" y="1713422"/>
            <a:ext cx="612357" cy="2746184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CONTENTS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MH_Number_3" descr="#wm#_48_07_*Z">
            <a:hlinkClick r:id="rId18" action="ppaction://hlinksldjump"/>
            <a:extLst>
              <a:ext uri="{FF2B5EF4-FFF2-40B4-BE49-F238E27FC236}">
                <a16:creationId xmlns:a16="http://schemas.microsoft.com/office/drawing/2014/main" id="{37ACA0EF-1907-DA05-194B-BA485007C05B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49542" y="4415643"/>
            <a:ext cx="527641" cy="52876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400" b="1" kern="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endParaRPr lang="zh-CN" altLang="zh-CN" sz="2400" b="1" kern="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PA_MH_Entry_3">
            <a:hlinkClick r:id="rId18" action="ppaction://hlinksldjump"/>
            <a:extLst>
              <a:ext uri="{FF2B5EF4-FFF2-40B4-BE49-F238E27FC236}">
                <a16:creationId xmlns:a16="http://schemas.microsoft.com/office/drawing/2014/main" id="{60134368-4400-84EE-3349-46FC5413B5E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747128" y="4371680"/>
            <a:ext cx="6883285" cy="61668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3200" b="1" spc="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多模态下词汇复习巩固教学方法</a:t>
            </a:r>
          </a:p>
        </p:txBody>
      </p:sp>
      <p:sp>
        <p:nvSpPr>
          <p:cNvPr id="20" name="PA_MH_Entry_1">
            <a:hlinkClick r:id="rId16" action="ppaction://hlinksldjump"/>
            <a:extLst>
              <a:ext uri="{FF2B5EF4-FFF2-40B4-BE49-F238E27FC236}">
                <a16:creationId xmlns:a16="http://schemas.microsoft.com/office/drawing/2014/main" id="{4C1F99EB-A54F-6EFE-22B2-EDBA26E801B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509393" y="1021018"/>
            <a:ext cx="5609340" cy="61668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r>
              <a:rPr lang="zh-CN" altLang="en-US" sz="3200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3200" b="1" spc="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多模态与多模态教学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/>
      <p:bldP spid="40" grpId="0" animBg="1"/>
      <p:bldP spid="39" grpId="0"/>
      <p:bldP spid="45" grpId="0" animBg="1"/>
      <p:bldP spid="77" grpId="0" animBg="1"/>
      <p:bldP spid="78" grpId="0" animBg="1"/>
      <p:bldP spid="32" grpId="0"/>
      <p:bldP spid="17" grpId="0" animBg="1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>
            <a:extLst>
              <a:ext uri="{FF2B5EF4-FFF2-40B4-BE49-F238E27FC236}">
                <a16:creationId xmlns:a16="http://schemas.microsoft.com/office/drawing/2014/main" id="{98F8B4F7-111E-16B6-6F84-15A9AD94F70A}"/>
              </a:ext>
            </a:extLst>
          </p:cNvPr>
          <p:cNvSpPr/>
          <p:nvPr/>
        </p:nvSpPr>
        <p:spPr>
          <a:xfrm>
            <a:off x="342069" y="285484"/>
            <a:ext cx="401510" cy="513063"/>
          </a:xfrm>
          <a:prstGeom prst="hexagon">
            <a:avLst>
              <a:gd name="adj" fmla="val 17492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二</a:t>
            </a:r>
            <a:endParaRPr lang="en-US" altLang="zh-CN" sz="20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39DCD5-17CD-25B9-BA2D-FB85DEAF609B}"/>
              </a:ext>
            </a:extLst>
          </p:cNvPr>
          <p:cNvSpPr/>
          <p:nvPr/>
        </p:nvSpPr>
        <p:spPr>
          <a:xfrm>
            <a:off x="1020908" y="285484"/>
            <a:ext cx="2174467" cy="5130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多种游戏活跃课堂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4CA8C6-6347-BE22-DAD3-8369FED0C5AF}"/>
              </a:ext>
            </a:extLst>
          </p:cNvPr>
          <p:cNvSpPr txBox="1"/>
          <p:nvPr/>
        </p:nvSpPr>
        <p:spPr>
          <a:xfrm>
            <a:off x="3866319" y="444604"/>
            <a:ext cx="6172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zh-CN" altLang="en-US" sz="4000" dirty="0">
                <a:solidFill>
                  <a:schemeClr val="accent4">
                    <a:lumMod val="75000"/>
                  </a:schemeClr>
                </a:solidFill>
              </a:rPr>
              <a:t>、竞赛类游戏（分小组）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39B1DC9-CEAB-9D66-40F4-3F5FC831AFAE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DF0592-E349-05F1-91B5-FA7C965A20B7}"/>
              </a:ext>
            </a:extLst>
          </p:cNvPr>
          <p:cNvSpPr txBox="1"/>
          <p:nvPr/>
        </p:nvSpPr>
        <p:spPr>
          <a:xfrm>
            <a:off x="434863" y="1320711"/>
            <a:ext cx="379300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头脑风暴</a:t>
            </a:r>
            <a:r>
              <a:rPr lang="zh-CN" altLang="en-US" sz="2400" dirty="0">
                <a:solidFill>
                  <a:srgbClr val="FF0000"/>
                </a:solidFill>
              </a:rPr>
              <a:t>（词汇信息）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F8AA50-01AD-D021-6F9A-FE52ABB9E21B}"/>
              </a:ext>
            </a:extLst>
          </p:cNvPr>
          <p:cNvSpPr txBox="1"/>
          <p:nvPr/>
        </p:nvSpPr>
        <p:spPr>
          <a:xfrm>
            <a:off x="4811554" y="1351508"/>
            <a:ext cx="256889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圈单词挑战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8FA7DF-9DD4-3942-6517-97C915B27AA5}"/>
              </a:ext>
            </a:extLst>
          </p:cNvPr>
          <p:cNvSpPr txBox="1"/>
          <p:nvPr/>
        </p:nvSpPr>
        <p:spPr>
          <a:xfrm>
            <a:off x="8495071" y="1351508"/>
            <a:ext cx="217292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趣味造句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2309B3-5604-ED14-919C-85693D24D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" y="2135262"/>
            <a:ext cx="3323304" cy="4437253"/>
          </a:xfrm>
          <a:prstGeom prst="rect">
            <a:avLst/>
          </a:prstGeom>
        </p:spPr>
      </p:pic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DD94342C-B772-6FB7-0671-18242594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91" y="2135262"/>
            <a:ext cx="3480618" cy="43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C9AB747-CEFC-B8CC-C832-A9E188D5E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t="9934" r="24558" b="24025"/>
          <a:stretch/>
        </p:blipFill>
        <p:spPr>
          <a:xfrm>
            <a:off x="7934631" y="2196857"/>
            <a:ext cx="3805085" cy="43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 flipH="1" flipV="1">
            <a:off x="7165032" y="3031568"/>
            <a:ext cx="1968760" cy="546016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72EABF0-A9D5-2001-7EEA-7CF973B826BA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13992" y="727788"/>
            <a:ext cx="7968343" cy="404948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sx="103000" sy="103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41D658-38A0-08B9-3885-5B3D9FC9E1B6}"/>
              </a:ext>
            </a:extLst>
          </p:cNvPr>
          <p:cNvSpPr txBox="1"/>
          <p:nvPr/>
        </p:nvSpPr>
        <p:spPr>
          <a:xfrm>
            <a:off x="2911152" y="1515849"/>
            <a:ext cx="7968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多模态教学下的</a:t>
            </a:r>
            <a:endParaRPr lang="en-US" altLang="zh-CN" sz="54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词汇复习巩固教学方法</a:t>
            </a:r>
            <a:endParaRPr lang="en-US" altLang="zh-CN" sz="54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（课后）</a:t>
            </a:r>
            <a:endParaRPr lang="en-US" altLang="zh-CN" sz="54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96059C-BDD1-CB9A-0302-99AE4A3BBA3C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 flipH="1" flipV="1">
            <a:off x="-236376" y="310815"/>
            <a:ext cx="2631233" cy="54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877206"/>
            <a:ext cx="8565458" cy="4911825"/>
            <a:chOff x="3539765" y="2299792"/>
            <a:chExt cx="6001375" cy="243624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77EAB0-17A9-3278-AC54-9E6CC6D61764}"/>
                </a:ext>
              </a:extLst>
            </p:cNvPr>
            <p:cNvGrpSpPr/>
            <p:nvPr/>
          </p:nvGrpSpPr>
          <p:grpSpPr>
            <a:xfrm>
              <a:off x="4557726" y="3278266"/>
              <a:ext cx="4983414" cy="557370"/>
              <a:chOff x="4557726" y="3278266"/>
              <a:chExt cx="4983414" cy="557370"/>
            </a:xfrm>
          </p:grpSpPr>
          <p:sp>
            <p:nvSpPr>
              <p:cNvPr id="18" name="任意多边形 18">
                <a:extLst>
                  <a:ext uri="{FF2B5EF4-FFF2-40B4-BE49-F238E27FC236}">
                    <a16:creationId xmlns:a16="http://schemas.microsoft.com/office/drawing/2014/main" id="{7A546315-934D-8368-1DEB-B124A44B38F4}"/>
                  </a:ext>
                </a:extLst>
              </p:cNvPr>
              <p:cNvSpPr/>
              <p:nvPr/>
            </p:nvSpPr>
            <p:spPr>
              <a:xfrm>
                <a:off x="4557726" y="3597218"/>
                <a:ext cx="194752" cy="238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368" extrusionOk="0">
                    <a:moveTo>
                      <a:pt x="9210" y="17445"/>
                    </a:moveTo>
                    <a:lnTo>
                      <a:pt x="6091" y="18421"/>
                    </a:lnTo>
                    <a:cubicBezTo>
                      <a:pt x="5969" y="18459"/>
                      <a:pt x="5833" y="18428"/>
                      <a:pt x="5754" y="18344"/>
                    </a:cubicBezTo>
                    <a:cubicBezTo>
                      <a:pt x="5352" y="17930"/>
                      <a:pt x="4874" y="17519"/>
                      <a:pt x="4113" y="17070"/>
                    </a:cubicBezTo>
                    <a:cubicBezTo>
                      <a:pt x="3351" y="16622"/>
                      <a:pt x="2722" y="16380"/>
                      <a:pt x="2113" y="16197"/>
                    </a:cubicBezTo>
                    <a:cubicBezTo>
                      <a:pt x="1990" y="16160"/>
                      <a:pt x="1912" y="16066"/>
                      <a:pt x="1920" y="15959"/>
                    </a:cubicBezTo>
                    <a:lnTo>
                      <a:pt x="2107" y="13255"/>
                    </a:lnTo>
                    <a:lnTo>
                      <a:pt x="2945" y="12321"/>
                    </a:lnTo>
                    <a:cubicBezTo>
                      <a:pt x="2945" y="12321"/>
                      <a:pt x="4821" y="12112"/>
                      <a:pt x="7270" y="13556"/>
                    </a:cubicBezTo>
                    <a:cubicBezTo>
                      <a:pt x="9715" y="14998"/>
                      <a:pt x="10050" y="16510"/>
                      <a:pt x="10050" y="16510"/>
                    </a:cubicBezTo>
                    <a:cubicBezTo>
                      <a:pt x="10050" y="16510"/>
                      <a:pt x="9210" y="17445"/>
                      <a:pt x="9210" y="17445"/>
                    </a:cubicBezTo>
                    <a:close/>
                    <a:moveTo>
                      <a:pt x="17932" y="1607"/>
                    </a:moveTo>
                    <a:cubicBezTo>
                      <a:pt x="15041" y="-99"/>
                      <a:pt x="12983" y="-62"/>
                      <a:pt x="12201" y="41"/>
                    </a:cubicBezTo>
                    <a:cubicBezTo>
                      <a:pt x="11981" y="69"/>
                      <a:pt x="11796" y="172"/>
                      <a:pt x="11667" y="317"/>
                    </a:cubicBezTo>
                    <a:lnTo>
                      <a:pt x="4613" y="8201"/>
                    </a:lnTo>
                    <a:lnTo>
                      <a:pt x="1158" y="12064"/>
                    </a:lnTo>
                    <a:cubicBezTo>
                      <a:pt x="735" y="12537"/>
                      <a:pt x="491" y="13098"/>
                      <a:pt x="453" y="13681"/>
                    </a:cubicBezTo>
                    <a:lnTo>
                      <a:pt x="1" y="20638"/>
                    </a:lnTo>
                    <a:cubicBezTo>
                      <a:pt x="-31" y="21139"/>
                      <a:pt x="584" y="21501"/>
                      <a:pt x="1161" y="21322"/>
                    </a:cubicBezTo>
                    <a:lnTo>
                      <a:pt x="9186" y="18835"/>
                    </a:lnTo>
                    <a:cubicBezTo>
                      <a:pt x="9862" y="18625"/>
                      <a:pt x="10450" y="18260"/>
                      <a:pt x="10874" y="17785"/>
                    </a:cubicBezTo>
                    <a:lnTo>
                      <a:pt x="13690" y="14637"/>
                    </a:lnTo>
                    <a:lnTo>
                      <a:pt x="21378" y="6041"/>
                    </a:lnTo>
                    <a:cubicBezTo>
                      <a:pt x="21514" y="5889"/>
                      <a:pt x="21569" y="5704"/>
                      <a:pt x="21531" y="5518"/>
                    </a:cubicBezTo>
                    <a:cubicBezTo>
                      <a:pt x="21403" y="4867"/>
                      <a:pt x="20787" y="3289"/>
                      <a:pt x="17932" y="16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2D12BDC-901E-B994-3477-DD486376ED1A}"/>
                  </a:ext>
                </a:extLst>
              </p:cNvPr>
              <p:cNvSpPr/>
              <p:nvPr/>
            </p:nvSpPr>
            <p:spPr>
              <a:xfrm>
                <a:off x="5049812" y="3278266"/>
                <a:ext cx="4491328" cy="55737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二、任务清单促巩固</a:t>
                </a:r>
                <a:endParaRPr lang="zh-CN" altLang="en-US" sz="1600" b="1" dirty="0">
                  <a:solidFill>
                    <a:schemeClr val="accent4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4070639-AF50-0F01-D58F-313DE20FA275}"/>
                </a:ext>
              </a:extLst>
            </p:cNvPr>
            <p:cNvSpPr/>
            <p:nvPr/>
          </p:nvSpPr>
          <p:spPr>
            <a:xfrm>
              <a:off x="5470073" y="2299792"/>
              <a:ext cx="4071067" cy="72432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3200" b="1" dirty="0">
                  <a:solidFill>
                    <a:schemeClr val="accent4">
                      <a:lumMod val="75000"/>
                    </a:schemeClr>
                  </a:solidFill>
                  <a:cs typeface="+mn-ea"/>
                  <a:sym typeface="+mn-lt"/>
                </a:rPr>
                <a:t>一、思维导图助记忆</a:t>
              </a:r>
            </a:p>
          </p:txBody>
        </p:sp>
      </p:grpSp>
      <p:sp>
        <p:nvSpPr>
          <p:cNvPr id="19" name="Oval 2">
            <a:extLst>
              <a:ext uri="{FF2B5EF4-FFF2-40B4-BE49-F238E27FC236}">
                <a16:creationId xmlns:a16="http://schemas.microsoft.com/office/drawing/2014/main" id="{BE54249B-0EEE-13B4-A2B0-B0158C9DB0DC}"/>
              </a:ext>
            </a:extLst>
          </p:cNvPr>
          <p:cNvSpPr/>
          <p:nvPr/>
        </p:nvSpPr>
        <p:spPr>
          <a:xfrm>
            <a:off x="2366865" y="271017"/>
            <a:ext cx="1564207" cy="1621884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23B1CAC6-42E2-B360-870D-7445FC73DE30}"/>
              </a:ext>
            </a:extLst>
          </p:cNvPr>
          <p:cNvSpPr/>
          <p:nvPr/>
        </p:nvSpPr>
        <p:spPr>
          <a:xfrm>
            <a:off x="1779407" y="2284072"/>
            <a:ext cx="1564207" cy="1621884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1" name="Oval 2">
            <a:extLst>
              <a:ext uri="{FF2B5EF4-FFF2-40B4-BE49-F238E27FC236}">
                <a16:creationId xmlns:a16="http://schemas.microsoft.com/office/drawing/2014/main" id="{351CF2A4-E7DF-035C-A0C9-07B4EC215582}"/>
              </a:ext>
            </a:extLst>
          </p:cNvPr>
          <p:cNvSpPr/>
          <p:nvPr/>
        </p:nvSpPr>
        <p:spPr>
          <a:xfrm>
            <a:off x="1239843" y="4297127"/>
            <a:ext cx="1486308" cy="1477580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CE80C70-D80C-6018-9573-BE57DE77C3DA}"/>
              </a:ext>
            </a:extLst>
          </p:cNvPr>
          <p:cNvSpPr/>
          <p:nvPr/>
        </p:nvSpPr>
        <p:spPr>
          <a:xfrm>
            <a:off x="3052567" y="4590277"/>
            <a:ext cx="6086865" cy="12270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三、情景模拟会运用</a:t>
            </a:r>
          </a:p>
        </p:txBody>
      </p:sp>
    </p:spTree>
    <p:extLst>
      <p:ext uri="{BB962C8B-B14F-4D97-AF65-F5344CB8AC3E}">
        <p14:creationId xmlns:p14="http://schemas.microsoft.com/office/powerpoint/2010/main" val="19827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1720485"/>
            <a:ext cx="8270818" cy="4068545"/>
            <a:chOff x="3539765" y="2718055"/>
            <a:chExt cx="5794936" cy="201798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任意多边形 18">
              <a:extLst>
                <a:ext uri="{FF2B5EF4-FFF2-40B4-BE49-F238E27FC236}">
                  <a16:creationId xmlns:a16="http://schemas.microsoft.com/office/drawing/2014/main" id="{7A546315-934D-8368-1DEB-B124A44B38F4}"/>
                </a:ext>
              </a:extLst>
            </p:cNvPr>
            <p:cNvSpPr/>
            <p:nvPr/>
          </p:nvSpPr>
          <p:spPr>
            <a:xfrm>
              <a:off x="4557726" y="3597218"/>
              <a:ext cx="194752" cy="23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368" extrusionOk="0">
                  <a:moveTo>
                    <a:pt x="9210" y="17445"/>
                  </a:moveTo>
                  <a:lnTo>
                    <a:pt x="6091" y="18421"/>
                  </a:lnTo>
                  <a:cubicBezTo>
                    <a:pt x="5969" y="18459"/>
                    <a:pt x="5833" y="18428"/>
                    <a:pt x="5754" y="18344"/>
                  </a:cubicBezTo>
                  <a:cubicBezTo>
                    <a:pt x="5352" y="17930"/>
                    <a:pt x="4874" y="17519"/>
                    <a:pt x="4113" y="17070"/>
                  </a:cubicBezTo>
                  <a:cubicBezTo>
                    <a:pt x="3351" y="16622"/>
                    <a:pt x="2722" y="16380"/>
                    <a:pt x="2113" y="16197"/>
                  </a:cubicBezTo>
                  <a:cubicBezTo>
                    <a:pt x="1990" y="16160"/>
                    <a:pt x="1912" y="16066"/>
                    <a:pt x="1920" y="15959"/>
                  </a:cubicBezTo>
                  <a:lnTo>
                    <a:pt x="2107" y="13255"/>
                  </a:lnTo>
                  <a:lnTo>
                    <a:pt x="2945" y="12321"/>
                  </a:lnTo>
                  <a:cubicBezTo>
                    <a:pt x="2945" y="12321"/>
                    <a:pt x="4821" y="12112"/>
                    <a:pt x="7270" y="13556"/>
                  </a:cubicBezTo>
                  <a:cubicBezTo>
                    <a:pt x="9715" y="14998"/>
                    <a:pt x="10050" y="16510"/>
                    <a:pt x="10050" y="16510"/>
                  </a:cubicBezTo>
                  <a:cubicBezTo>
                    <a:pt x="10050" y="16510"/>
                    <a:pt x="9210" y="17445"/>
                    <a:pt x="9210" y="17445"/>
                  </a:cubicBezTo>
                  <a:close/>
                  <a:moveTo>
                    <a:pt x="17932" y="1607"/>
                  </a:moveTo>
                  <a:cubicBezTo>
                    <a:pt x="15041" y="-99"/>
                    <a:pt x="12983" y="-62"/>
                    <a:pt x="12201" y="41"/>
                  </a:cubicBezTo>
                  <a:cubicBezTo>
                    <a:pt x="11981" y="69"/>
                    <a:pt x="11796" y="172"/>
                    <a:pt x="11667" y="317"/>
                  </a:cubicBezTo>
                  <a:lnTo>
                    <a:pt x="4613" y="8201"/>
                  </a:lnTo>
                  <a:lnTo>
                    <a:pt x="1158" y="12064"/>
                  </a:lnTo>
                  <a:cubicBezTo>
                    <a:pt x="735" y="12537"/>
                    <a:pt x="491" y="13098"/>
                    <a:pt x="453" y="13681"/>
                  </a:cubicBezTo>
                  <a:lnTo>
                    <a:pt x="1" y="20638"/>
                  </a:lnTo>
                  <a:cubicBezTo>
                    <a:pt x="-31" y="21139"/>
                    <a:pt x="584" y="21501"/>
                    <a:pt x="1161" y="21322"/>
                  </a:cubicBezTo>
                  <a:lnTo>
                    <a:pt x="9186" y="18835"/>
                  </a:lnTo>
                  <a:cubicBezTo>
                    <a:pt x="9862" y="18625"/>
                    <a:pt x="10450" y="18260"/>
                    <a:pt x="10874" y="17785"/>
                  </a:cubicBezTo>
                  <a:lnTo>
                    <a:pt x="13690" y="14637"/>
                  </a:lnTo>
                  <a:lnTo>
                    <a:pt x="21378" y="6041"/>
                  </a:lnTo>
                  <a:cubicBezTo>
                    <a:pt x="21514" y="5889"/>
                    <a:pt x="21569" y="5704"/>
                    <a:pt x="21531" y="5518"/>
                  </a:cubicBezTo>
                  <a:cubicBezTo>
                    <a:pt x="21403" y="4867"/>
                    <a:pt x="20787" y="3289"/>
                    <a:pt x="17932" y="160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4070639-AF50-0F01-D58F-313DE20FA275}"/>
                </a:ext>
              </a:extLst>
            </p:cNvPr>
            <p:cNvSpPr/>
            <p:nvPr/>
          </p:nvSpPr>
          <p:spPr>
            <a:xfrm>
              <a:off x="5263634" y="2718055"/>
              <a:ext cx="4071067" cy="72432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4800" b="1" dirty="0">
                  <a:solidFill>
                    <a:schemeClr val="accent4">
                      <a:lumMod val="75000"/>
                    </a:schemeClr>
                  </a:solidFill>
                  <a:cs typeface="+mn-ea"/>
                  <a:sym typeface="+mn-lt"/>
                </a:rPr>
                <a:t>一、思维导图助记忆</a:t>
              </a:r>
            </a:p>
          </p:txBody>
        </p:sp>
      </p:grpSp>
      <p:sp>
        <p:nvSpPr>
          <p:cNvPr id="19" name="Oval 2">
            <a:extLst>
              <a:ext uri="{FF2B5EF4-FFF2-40B4-BE49-F238E27FC236}">
                <a16:creationId xmlns:a16="http://schemas.microsoft.com/office/drawing/2014/main" id="{BE54249B-0EEE-13B4-A2B0-B0158C9DB0DC}"/>
              </a:ext>
            </a:extLst>
          </p:cNvPr>
          <p:cNvSpPr/>
          <p:nvPr/>
        </p:nvSpPr>
        <p:spPr>
          <a:xfrm>
            <a:off x="1366415" y="1146472"/>
            <a:ext cx="1899299" cy="2111866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E7408A-2FB7-C289-BEB4-5876CBF597A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 flipV="1">
            <a:off x="0" y="3204850"/>
            <a:ext cx="1899300" cy="39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FF2F8A8-F1A6-BEC9-E1E7-8E7DF1B1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2" y="1598164"/>
            <a:ext cx="9776738" cy="494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0012116C-4FF2-AF08-2DA0-540DB8142AB8}"/>
              </a:ext>
            </a:extLst>
          </p:cNvPr>
          <p:cNvSpPr/>
          <p:nvPr/>
        </p:nvSpPr>
        <p:spPr>
          <a:xfrm>
            <a:off x="909425" y="315409"/>
            <a:ext cx="1887895" cy="4083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思维导图助记忆</a:t>
            </a:r>
          </a:p>
        </p:txBody>
      </p:sp>
      <p:sp>
        <p:nvSpPr>
          <p:cNvPr id="44" name="六边形 43">
            <a:extLst>
              <a:ext uri="{FF2B5EF4-FFF2-40B4-BE49-F238E27FC236}">
                <a16:creationId xmlns:a16="http://schemas.microsoft.com/office/drawing/2014/main" id="{DE1E65D7-515B-8348-4945-0C29E11924C1}"/>
              </a:ext>
            </a:extLst>
          </p:cNvPr>
          <p:cNvSpPr/>
          <p:nvPr/>
        </p:nvSpPr>
        <p:spPr>
          <a:xfrm>
            <a:off x="342621" y="315409"/>
            <a:ext cx="470179" cy="408373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36B5BC-9CB1-145B-9DB3-C5C1589A66E7}"/>
              </a:ext>
            </a:extLst>
          </p:cNvPr>
          <p:cNvSpPr txBox="1"/>
          <p:nvPr/>
        </p:nvSpPr>
        <p:spPr>
          <a:xfrm>
            <a:off x="1715012" y="845702"/>
            <a:ext cx="807922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1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、图片结合</a:t>
            </a:r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-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词汇归类更形象</a:t>
            </a:r>
            <a:endParaRPr lang="en-US" altLang="zh-CN" sz="44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824B8B9-1078-FE14-462B-579F6DF8D481}"/>
              </a:ext>
            </a:extLst>
          </p:cNvPr>
          <p:cNvSpPr/>
          <p:nvPr/>
        </p:nvSpPr>
        <p:spPr>
          <a:xfrm>
            <a:off x="7782560" y="1368922"/>
            <a:ext cx="3870960" cy="235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</a:rPr>
              <a:t>手绘适用于教育类、艺术类学生</a:t>
            </a:r>
          </a:p>
        </p:txBody>
      </p:sp>
    </p:spTree>
    <p:extLst>
      <p:ext uri="{BB962C8B-B14F-4D97-AF65-F5344CB8AC3E}">
        <p14:creationId xmlns:p14="http://schemas.microsoft.com/office/powerpoint/2010/main" val="283780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5094D48E-C053-2A60-608D-2C2F550DD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l="-103777" r="-1" b="69879"/>
          <a:stretch/>
        </p:blipFill>
        <p:spPr>
          <a:xfrm rot="16200000">
            <a:off x="9339736" y="734215"/>
            <a:ext cx="3586480" cy="2118049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0012116C-4FF2-AF08-2DA0-540DB8142AB8}"/>
              </a:ext>
            </a:extLst>
          </p:cNvPr>
          <p:cNvSpPr/>
          <p:nvPr/>
        </p:nvSpPr>
        <p:spPr>
          <a:xfrm>
            <a:off x="909425" y="315409"/>
            <a:ext cx="1887895" cy="4083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思维导图助记忆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F311DA05-C7DE-E33C-9CAE-87E551A060E7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 flipV="1">
            <a:off x="0" y="3289317"/>
            <a:ext cx="1887894" cy="391763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3B02491-F512-181C-F68D-015D38D48C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97285">
            <a:off x="9738924" y="4906609"/>
            <a:ext cx="2984830" cy="2035800"/>
          </a:xfrm>
          <a:prstGeom prst="rect">
            <a:avLst/>
          </a:prstGeom>
        </p:spPr>
      </p:pic>
      <p:sp>
        <p:nvSpPr>
          <p:cNvPr id="44" name="六边形 43">
            <a:extLst>
              <a:ext uri="{FF2B5EF4-FFF2-40B4-BE49-F238E27FC236}">
                <a16:creationId xmlns:a16="http://schemas.microsoft.com/office/drawing/2014/main" id="{DE1E65D7-515B-8348-4945-0C29E11924C1}"/>
              </a:ext>
            </a:extLst>
          </p:cNvPr>
          <p:cNvSpPr/>
          <p:nvPr/>
        </p:nvSpPr>
        <p:spPr>
          <a:xfrm>
            <a:off x="342621" y="315409"/>
            <a:ext cx="470179" cy="408373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36B5BC-9CB1-145B-9DB3-C5C1589A66E7}"/>
              </a:ext>
            </a:extLst>
          </p:cNvPr>
          <p:cNvSpPr txBox="1"/>
          <p:nvPr/>
        </p:nvSpPr>
        <p:spPr>
          <a:xfrm>
            <a:off x="2385573" y="723782"/>
            <a:ext cx="68175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2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、蛛网图</a:t>
            </a:r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-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词汇归类更清晰</a:t>
            </a:r>
            <a:endParaRPr lang="en-US" altLang="zh-CN" sz="44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endParaRPr lang="zh-CN" altLang="en-US" dirty="0"/>
          </a:p>
        </p:txBody>
      </p:sp>
      <p:pic>
        <p:nvPicPr>
          <p:cNvPr id="3074" name="Picture 2" descr="查看源图像">
            <a:extLst>
              <a:ext uri="{FF2B5EF4-FFF2-40B4-BE49-F238E27FC236}">
                <a16:creationId xmlns:a16="http://schemas.microsoft.com/office/drawing/2014/main" id="{294B75EC-905F-798C-1510-DC451367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1" y="1428058"/>
            <a:ext cx="9101600" cy="47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6807BAEC-C717-753A-DB92-640E6231A748}"/>
              </a:ext>
            </a:extLst>
          </p:cNvPr>
          <p:cNvSpPr/>
          <p:nvPr/>
        </p:nvSpPr>
        <p:spPr>
          <a:xfrm>
            <a:off x="7179064" y="1569031"/>
            <a:ext cx="4809528" cy="2495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</a:rPr>
              <a:t>适用于一篇阅读教学后的单词复习，锻炼学生归纳分类能力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C1B606A-189A-D758-1868-D31EBBADF6EC}"/>
              </a:ext>
            </a:extLst>
          </p:cNvPr>
          <p:cNvSpPr/>
          <p:nvPr/>
        </p:nvSpPr>
        <p:spPr>
          <a:xfrm>
            <a:off x="4856480" y="4094643"/>
            <a:ext cx="5892798" cy="2495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</a:rPr>
              <a:t>如基础模块中的</a:t>
            </a:r>
            <a:r>
              <a:rPr lang="en-US" altLang="zh-CN" sz="2800" i="1" dirty="0">
                <a:solidFill>
                  <a:srgbClr val="FF0000"/>
                </a:solidFill>
              </a:rPr>
              <a:t>I saw a terrible movie</a:t>
            </a:r>
            <a:r>
              <a:rPr lang="zh-CN" altLang="en-US" sz="2800" dirty="0">
                <a:solidFill>
                  <a:srgbClr val="FF0000"/>
                </a:solidFill>
              </a:rPr>
              <a:t>单元，阅读里提到了不同类型的电影，学生就可以用蛛网图归纳。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0012116C-4FF2-AF08-2DA0-540DB8142AB8}"/>
              </a:ext>
            </a:extLst>
          </p:cNvPr>
          <p:cNvSpPr/>
          <p:nvPr/>
        </p:nvSpPr>
        <p:spPr>
          <a:xfrm>
            <a:off x="909425" y="315409"/>
            <a:ext cx="1887895" cy="4083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思维导图助记忆</a:t>
            </a:r>
          </a:p>
        </p:txBody>
      </p:sp>
      <p:sp>
        <p:nvSpPr>
          <p:cNvPr id="44" name="六边形 43">
            <a:extLst>
              <a:ext uri="{FF2B5EF4-FFF2-40B4-BE49-F238E27FC236}">
                <a16:creationId xmlns:a16="http://schemas.microsoft.com/office/drawing/2014/main" id="{DE1E65D7-515B-8348-4945-0C29E11924C1}"/>
              </a:ext>
            </a:extLst>
          </p:cNvPr>
          <p:cNvSpPr/>
          <p:nvPr/>
        </p:nvSpPr>
        <p:spPr>
          <a:xfrm>
            <a:off x="342621" y="315409"/>
            <a:ext cx="470179" cy="408373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36B5BC-9CB1-145B-9DB3-C5C1589A66E7}"/>
              </a:ext>
            </a:extLst>
          </p:cNvPr>
          <p:cNvSpPr txBox="1"/>
          <p:nvPr/>
        </p:nvSpPr>
        <p:spPr>
          <a:xfrm>
            <a:off x="2797320" y="723782"/>
            <a:ext cx="91866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3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、泡泡图</a:t>
            </a:r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-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词汇想象更丰富</a:t>
            </a:r>
            <a:endParaRPr lang="en-US" altLang="zh-CN" sz="44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endParaRPr lang="zh-CN" altLang="en-US" dirty="0"/>
          </a:p>
        </p:txBody>
      </p:sp>
      <p:pic>
        <p:nvPicPr>
          <p:cNvPr id="4100" name="Picture 4" descr="查看源图像">
            <a:extLst>
              <a:ext uri="{FF2B5EF4-FFF2-40B4-BE49-F238E27FC236}">
                <a16:creationId xmlns:a16="http://schemas.microsoft.com/office/drawing/2014/main" id="{FD0A8559-EE16-0C89-FBD9-B0AB3D87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0" y="1575673"/>
            <a:ext cx="47664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查看源图像">
            <a:extLst>
              <a:ext uri="{FF2B5EF4-FFF2-40B4-BE49-F238E27FC236}">
                <a16:creationId xmlns:a16="http://schemas.microsoft.com/office/drawing/2014/main" id="{E41B388E-7BB7-24C9-9F5E-10C19AAE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104" name="Picture 8" descr="查看源图像">
            <a:extLst>
              <a:ext uri="{FF2B5EF4-FFF2-40B4-BE49-F238E27FC236}">
                <a16:creationId xmlns:a16="http://schemas.microsoft.com/office/drawing/2014/main" id="{89AD6142-01D6-CE9E-D670-6CE4549C3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09" y="1533525"/>
            <a:ext cx="4915530" cy="37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C7D91AFB-7E1E-C618-55F1-F2BCDBC43BA9}"/>
              </a:ext>
            </a:extLst>
          </p:cNvPr>
          <p:cNvSpPr/>
          <p:nvPr/>
        </p:nvSpPr>
        <p:spPr>
          <a:xfrm>
            <a:off x="3395350" y="4612639"/>
            <a:ext cx="4295770" cy="2083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</a:rPr>
              <a:t>如基础模块</a:t>
            </a:r>
            <a:r>
              <a:rPr lang="en-US" altLang="zh-CN" sz="2800" dirty="0">
                <a:solidFill>
                  <a:srgbClr val="FF0000"/>
                </a:solidFill>
              </a:rPr>
              <a:t>2</a:t>
            </a:r>
            <a:r>
              <a:rPr lang="zh-CN" altLang="en-US" sz="2800" dirty="0">
                <a:solidFill>
                  <a:srgbClr val="FF0000"/>
                </a:solidFill>
              </a:rPr>
              <a:t>的</a:t>
            </a:r>
            <a:r>
              <a:rPr lang="en-US" altLang="zh-CN" sz="2800" dirty="0">
                <a:solidFill>
                  <a:srgbClr val="FF0000"/>
                </a:solidFill>
              </a:rPr>
              <a:t>3</a:t>
            </a:r>
            <a:r>
              <a:rPr lang="zh-CN" altLang="en-US" sz="2800" dirty="0">
                <a:solidFill>
                  <a:srgbClr val="FF0000"/>
                </a:solidFill>
              </a:rPr>
              <a:t>单元形容一名求职者可用该图来归纳所学单词</a:t>
            </a:r>
          </a:p>
        </p:txBody>
      </p:sp>
    </p:spTree>
    <p:extLst>
      <p:ext uri="{BB962C8B-B14F-4D97-AF65-F5344CB8AC3E}">
        <p14:creationId xmlns:p14="http://schemas.microsoft.com/office/powerpoint/2010/main" val="31391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0012116C-4FF2-AF08-2DA0-540DB8142AB8}"/>
              </a:ext>
            </a:extLst>
          </p:cNvPr>
          <p:cNvSpPr/>
          <p:nvPr/>
        </p:nvSpPr>
        <p:spPr>
          <a:xfrm>
            <a:off x="909425" y="315409"/>
            <a:ext cx="1887895" cy="4083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思维导图助记忆</a:t>
            </a:r>
          </a:p>
        </p:txBody>
      </p:sp>
      <p:sp>
        <p:nvSpPr>
          <p:cNvPr id="44" name="六边形 43">
            <a:extLst>
              <a:ext uri="{FF2B5EF4-FFF2-40B4-BE49-F238E27FC236}">
                <a16:creationId xmlns:a16="http://schemas.microsoft.com/office/drawing/2014/main" id="{DE1E65D7-515B-8348-4945-0C29E11924C1}"/>
              </a:ext>
            </a:extLst>
          </p:cNvPr>
          <p:cNvSpPr/>
          <p:nvPr/>
        </p:nvSpPr>
        <p:spPr>
          <a:xfrm>
            <a:off x="342621" y="315409"/>
            <a:ext cx="470179" cy="408373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36B5BC-9CB1-145B-9DB3-C5C1589A66E7}"/>
              </a:ext>
            </a:extLst>
          </p:cNvPr>
          <p:cNvSpPr txBox="1"/>
          <p:nvPr/>
        </p:nvSpPr>
        <p:spPr>
          <a:xfrm>
            <a:off x="2497332" y="723782"/>
            <a:ext cx="9186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4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、圆圈图</a:t>
            </a:r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-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词汇归纳更简单</a:t>
            </a:r>
            <a:endParaRPr lang="zh-CN" altLang="en-US" dirty="0"/>
          </a:p>
        </p:txBody>
      </p:sp>
      <p:pic>
        <p:nvPicPr>
          <p:cNvPr id="4098" name="Picture 2" descr="查看源图像">
            <a:extLst>
              <a:ext uri="{FF2B5EF4-FFF2-40B4-BE49-F238E27FC236}">
                <a16:creationId xmlns:a16="http://schemas.microsoft.com/office/drawing/2014/main" id="{9ACEAA65-DEC7-39E2-272C-240CB94E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70" y="1835070"/>
            <a:ext cx="4216400" cy="318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查看源图像">
            <a:extLst>
              <a:ext uri="{FF2B5EF4-FFF2-40B4-BE49-F238E27FC236}">
                <a16:creationId xmlns:a16="http://schemas.microsoft.com/office/drawing/2014/main" id="{E41B388E-7BB7-24C9-9F5E-10C19AAE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122" name="Picture 2" descr="查看源图像">
            <a:extLst>
              <a:ext uri="{FF2B5EF4-FFF2-40B4-BE49-F238E27FC236}">
                <a16:creationId xmlns:a16="http://schemas.microsoft.com/office/drawing/2014/main" id="{A27D77E6-F14F-81B6-AAD7-FA7B0D250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" r="3833"/>
          <a:stretch/>
        </p:blipFill>
        <p:spPr bwMode="auto">
          <a:xfrm>
            <a:off x="5389657" y="1720011"/>
            <a:ext cx="4770343" cy="301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EFAB6FD8-827A-16BD-77ED-8D75F3E7C7F9}"/>
              </a:ext>
            </a:extLst>
          </p:cNvPr>
          <p:cNvSpPr/>
          <p:nvPr/>
        </p:nvSpPr>
        <p:spPr>
          <a:xfrm>
            <a:off x="3395350" y="4612639"/>
            <a:ext cx="4041770" cy="2083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</a:rPr>
              <a:t>适用于基础差的男生班级</a:t>
            </a:r>
          </a:p>
        </p:txBody>
      </p:sp>
    </p:spTree>
    <p:extLst>
      <p:ext uri="{BB962C8B-B14F-4D97-AF65-F5344CB8AC3E}">
        <p14:creationId xmlns:p14="http://schemas.microsoft.com/office/powerpoint/2010/main" val="9842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0012116C-4FF2-AF08-2DA0-540DB8142AB8}"/>
              </a:ext>
            </a:extLst>
          </p:cNvPr>
          <p:cNvSpPr/>
          <p:nvPr/>
        </p:nvSpPr>
        <p:spPr>
          <a:xfrm>
            <a:off x="909425" y="315409"/>
            <a:ext cx="1887895" cy="4083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思维导图助记忆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03B02491-F512-181C-F68D-015D38D48C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97285">
            <a:off x="9738924" y="4906609"/>
            <a:ext cx="2984830" cy="2035800"/>
          </a:xfrm>
          <a:prstGeom prst="rect">
            <a:avLst/>
          </a:prstGeom>
        </p:spPr>
      </p:pic>
      <p:sp>
        <p:nvSpPr>
          <p:cNvPr id="44" name="六边形 43">
            <a:extLst>
              <a:ext uri="{FF2B5EF4-FFF2-40B4-BE49-F238E27FC236}">
                <a16:creationId xmlns:a16="http://schemas.microsoft.com/office/drawing/2014/main" id="{DE1E65D7-515B-8348-4945-0C29E11924C1}"/>
              </a:ext>
            </a:extLst>
          </p:cNvPr>
          <p:cNvSpPr/>
          <p:nvPr/>
        </p:nvSpPr>
        <p:spPr>
          <a:xfrm>
            <a:off x="342621" y="315409"/>
            <a:ext cx="470179" cy="408373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36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一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36B5BC-9CB1-145B-9DB3-C5C1589A66E7}"/>
              </a:ext>
            </a:extLst>
          </p:cNvPr>
          <p:cNvSpPr txBox="1"/>
          <p:nvPr/>
        </p:nvSpPr>
        <p:spPr>
          <a:xfrm>
            <a:off x="3026852" y="315409"/>
            <a:ext cx="68175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5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、单元总结归纳使用</a:t>
            </a:r>
            <a:endParaRPr lang="en-US" altLang="zh-CN" sz="44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r>
              <a:rPr lang="en-US" altLang="zh-CN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     -</a:t>
            </a:r>
            <a:r>
              <a:rPr lang="zh-CN" altLang="en-US" sz="4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不限制格式</a:t>
            </a:r>
            <a:endParaRPr lang="en-US" altLang="zh-CN" sz="44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58055B-6ED8-63C4-5BE7-CB8F4925F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9" y="1445545"/>
            <a:ext cx="11538024" cy="58750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9176C0-B54D-0B22-98F5-7FB6B23CC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84" y="1683434"/>
            <a:ext cx="9193314" cy="57303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76092A-4FCF-A0BC-5D47-279768A0D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453306"/>
            <a:ext cx="10874978" cy="50461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25B601-CDB1-F472-F551-6FA236F83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545"/>
            <a:ext cx="11920499" cy="573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2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3493007"/>
            <a:ext cx="7302043" cy="2296024"/>
            <a:chOff x="3539765" y="3597218"/>
            <a:chExt cx="5116165" cy="113881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任意多边形 18">
              <a:extLst>
                <a:ext uri="{FF2B5EF4-FFF2-40B4-BE49-F238E27FC236}">
                  <a16:creationId xmlns:a16="http://schemas.microsoft.com/office/drawing/2014/main" id="{7A546315-934D-8368-1DEB-B124A44B38F4}"/>
                </a:ext>
              </a:extLst>
            </p:cNvPr>
            <p:cNvSpPr/>
            <p:nvPr/>
          </p:nvSpPr>
          <p:spPr>
            <a:xfrm>
              <a:off x="4557726" y="3597218"/>
              <a:ext cx="194752" cy="23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368" extrusionOk="0">
                  <a:moveTo>
                    <a:pt x="9210" y="17445"/>
                  </a:moveTo>
                  <a:lnTo>
                    <a:pt x="6091" y="18421"/>
                  </a:lnTo>
                  <a:cubicBezTo>
                    <a:pt x="5969" y="18459"/>
                    <a:pt x="5833" y="18428"/>
                    <a:pt x="5754" y="18344"/>
                  </a:cubicBezTo>
                  <a:cubicBezTo>
                    <a:pt x="5352" y="17930"/>
                    <a:pt x="4874" y="17519"/>
                    <a:pt x="4113" y="17070"/>
                  </a:cubicBezTo>
                  <a:cubicBezTo>
                    <a:pt x="3351" y="16622"/>
                    <a:pt x="2722" y="16380"/>
                    <a:pt x="2113" y="16197"/>
                  </a:cubicBezTo>
                  <a:cubicBezTo>
                    <a:pt x="1990" y="16160"/>
                    <a:pt x="1912" y="16066"/>
                    <a:pt x="1920" y="15959"/>
                  </a:cubicBezTo>
                  <a:lnTo>
                    <a:pt x="2107" y="13255"/>
                  </a:lnTo>
                  <a:lnTo>
                    <a:pt x="2945" y="12321"/>
                  </a:lnTo>
                  <a:cubicBezTo>
                    <a:pt x="2945" y="12321"/>
                    <a:pt x="4821" y="12112"/>
                    <a:pt x="7270" y="13556"/>
                  </a:cubicBezTo>
                  <a:cubicBezTo>
                    <a:pt x="9715" y="14998"/>
                    <a:pt x="10050" y="16510"/>
                    <a:pt x="10050" y="16510"/>
                  </a:cubicBezTo>
                  <a:cubicBezTo>
                    <a:pt x="10050" y="16510"/>
                    <a:pt x="9210" y="17445"/>
                    <a:pt x="9210" y="17445"/>
                  </a:cubicBezTo>
                  <a:close/>
                  <a:moveTo>
                    <a:pt x="17932" y="1607"/>
                  </a:moveTo>
                  <a:cubicBezTo>
                    <a:pt x="15041" y="-99"/>
                    <a:pt x="12983" y="-62"/>
                    <a:pt x="12201" y="41"/>
                  </a:cubicBezTo>
                  <a:cubicBezTo>
                    <a:pt x="11981" y="69"/>
                    <a:pt x="11796" y="172"/>
                    <a:pt x="11667" y="317"/>
                  </a:cubicBezTo>
                  <a:lnTo>
                    <a:pt x="4613" y="8201"/>
                  </a:lnTo>
                  <a:lnTo>
                    <a:pt x="1158" y="12064"/>
                  </a:lnTo>
                  <a:cubicBezTo>
                    <a:pt x="735" y="12537"/>
                    <a:pt x="491" y="13098"/>
                    <a:pt x="453" y="13681"/>
                  </a:cubicBezTo>
                  <a:lnTo>
                    <a:pt x="1" y="20638"/>
                  </a:lnTo>
                  <a:cubicBezTo>
                    <a:pt x="-31" y="21139"/>
                    <a:pt x="584" y="21501"/>
                    <a:pt x="1161" y="21322"/>
                  </a:cubicBezTo>
                  <a:lnTo>
                    <a:pt x="9186" y="18835"/>
                  </a:lnTo>
                  <a:cubicBezTo>
                    <a:pt x="9862" y="18625"/>
                    <a:pt x="10450" y="18260"/>
                    <a:pt x="10874" y="17785"/>
                  </a:cubicBezTo>
                  <a:lnTo>
                    <a:pt x="13690" y="14637"/>
                  </a:lnTo>
                  <a:lnTo>
                    <a:pt x="21378" y="6041"/>
                  </a:lnTo>
                  <a:cubicBezTo>
                    <a:pt x="21514" y="5889"/>
                    <a:pt x="21569" y="5704"/>
                    <a:pt x="21531" y="5518"/>
                  </a:cubicBezTo>
                  <a:cubicBezTo>
                    <a:pt x="21403" y="4867"/>
                    <a:pt x="20787" y="3289"/>
                    <a:pt x="17932" y="160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9" name="Oval 2">
            <a:extLst>
              <a:ext uri="{FF2B5EF4-FFF2-40B4-BE49-F238E27FC236}">
                <a16:creationId xmlns:a16="http://schemas.microsoft.com/office/drawing/2014/main" id="{BE54249B-0EEE-13B4-A2B0-B0158C9DB0DC}"/>
              </a:ext>
            </a:extLst>
          </p:cNvPr>
          <p:cNvSpPr/>
          <p:nvPr/>
        </p:nvSpPr>
        <p:spPr>
          <a:xfrm>
            <a:off x="1366415" y="1146472"/>
            <a:ext cx="1899299" cy="2111866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E7408A-2FB7-C289-BEB4-5876CBF597A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 flipV="1">
            <a:off x="0" y="3204850"/>
            <a:ext cx="1899300" cy="39413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31AE224-3B83-807B-0618-B7CFD8234464}"/>
              </a:ext>
            </a:extLst>
          </p:cNvPr>
          <p:cNvSpPr/>
          <p:nvPr/>
        </p:nvSpPr>
        <p:spPr>
          <a:xfrm>
            <a:off x="3588119" y="1640534"/>
            <a:ext cx="6410244" cy="17884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48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二、任务清单促巩固</a:t>
            </a:r>
            <a:endParaRPr lang="zh-CN" altLang="en-US" sz="16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E9D8D92-6F2F-A05D-91E7-1130414941AB}"/>
              </a:ext>
            </a:extLst>
          </p:cNvPr>
          <p:cNvSpPr/>
          <p:nvPr/>
        </p:nvSpPr>
        <p:spPr>
          <a:xfrm>
            <a:off x="3775433" y="2691612"/>
            <a:ext cx="6410244" cy="3097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</a:rPr>
              <a:t>可根据班级里英语水平的不同，分小组于课后安排不同任务</a:t>
            </a:r>
          </a:p>
        </p:txBody>
      </p:sp>
    </p:spTree>
    <p:extLst>
      <p:ext uri="{BB962C8B-B14F-4D97-AF65-F5344CB8AC3E}">
        <p14:creationId xmlns:p14="http://schemas.microsoft.com/office/powerpoint/2010/main" val="20936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303037" y="709068"/>
            <a:ext cx="6279502" cy="4068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sx="103000" sy="103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 flipH="1" flipV="1">
            <a:off x="7165031" y="3031569"/>
            <a:ext cx="1968760" cy="54601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96059C-BDD1-CB9A-0302-99AE4A3BBA3C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 flipH="1" flipV="1">
            <a:off x="671804" y="301485"/>
            <a:ext cx="2631233" cy="54601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15A34A3-5868-9853-35B7-ECF6C5F2072D}"/>
              </a:ext>
            </a:extLst>
          </p:cNvPr>
          <p:cNvSpPr txBox="1"/>
          <p:nvPr/>
        </p:nvSpPr>
        <p:spPr>
          <a:xfrm>
            <a:off x="4198776" y="1567543"/>
            <a:ext cx="4805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多模态</a:t>
            </a:r>
            <a:endParaRPr lang="en-US" altLang="zh-CN" sz="54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与多模态教学</a:t>
            </a:r>
          </a:p>
        </p:txBody>
      </p:sp>
    </p:spTree>
    <p:extLst>
      <p:ext uri="{BB962C8B-B14F-4D97-AF65-F5344CB8AC3E}">
        <p14:creationId xmlns:p14="http://schemas.microsoft.com/office/powerpoint/2010/main" val="173246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3493007"/>
            <a:ext cx="7302043" cy="2296024"/>
            <a:chOff x="3539765" y="3597218"/>
            <a:chExt cx="5116165" cy="113881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任意多边形 18">
              <a:extLst>
                <a:ext uri="{FF2B5EF4-FFF2-40B4-BE49-F238E27FC236}">
                  <a16:creationId xmlns:a16="http://schemas.microsoft.com/office/drawing/2014/main" id="{7A546315-934D-8368-1DEB-B124A44B38F4}"/>
                </a:ext>
              </a:extLst>
            </p:cNvPr>
            <p:cNvSpPr/>
            <p:nvPr/>
          </p:nvSpPr>
          <p:spPr>
            <a:xfrm>
              <a:off x="4557726" y="3597218"/>
              <a:ext cx="194752" cy="23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368" extrusionOk="0">
                  <a:moveTo>
                    <a:pt x="9210" y="17445"/>
                  </a:moveTo>
                  <a:lnTo>
                    <a:pt x="6091" y="18421"/>
                  </a:lnTo>
                  <a:cubicBezTo>
                    <a:pt x="5969" y="18459"/>
                    <a:pt x="5833" y="18428"/>
                    <a:pt x="5754" y="18344"/>
                  </a:cubicBezTo>
                  <a:cubicBezTo>
                    <a:pt x="5352" y="17930"/>
                    <a:pt x="4874" y="17519"/>
                    <a:pt x="4113" y="17070"/>
                  </a:cubicBezTo>
                  <a:cubicBezTo>
                    <a:pt x="3351" y="16622"/>
                    <a:pt x="2722" y="16380"/>
                    <a:pt x="2113" y="16197"/>
                  </a:cubicBezTo>
                  <a:cubicBezTo>
                    <a:pt x="1990" y="16160"/>
                    <a:pt x="1912" y="16066"/>
                    <a:pt x="1920" y="15959"/>
                  </a:cubicBezTo>
                  <a:lnTo>
                    <a:pt x="2107" y="13255"/>
                  </a:lnTo>
                  <a:lnTo>
                    <a:pt x="2945" y="12321"/>
                  </a:lnTo>
                  <a:cubicBezTo>
                    <a:pt x="2945" y="12321"/>
                    <a:pt x="4821" y="12112"/>
                    <a:pt x="7270" y="13556"/>
                  </a:cubicBezTo>
                  <a:cubicBezTo>
                    <a:pt x="9715" y="14998"/>
                    <a:pt x="10050" y="16510"/>
                    <a:pt x="10050" y="16510"/>
                  </a:cubicBezTo>
                  <a:cubicBezTo>
                    <a:pt x="10050" y="16510"/>
                    <a:pt x="9210" y="17445"/>
                    <a:pt x="9210" y="17445"/>
                  </a:cubicBezTo>
                  <a:close/>
                  <a:moveTo>
                    <a:pt x="17932" y="1607"/>
                  </a:moveTo>
                  <a:cubicBezTo>
                    <a:pt x="15041" y="-99"/>
                    <a:pt x="12983" y="-62"/>
                    <a:pt x="12201" y="41"/>
                  </a:cubicBezTo>
                  <a:cubicBezTo>
                    <a:pt x="11981" y="69"/>
                    <a:pt x="11796" y="172"/>
                    <a:pt x="11667" y="317"/>
                  </a:cubicBezTo>
                  <a:lnTo>
                    <a:pt x="4613" y="8201"/>
                  </a:lnTo>
                  <a:lnTo>
                    <a:pt x="1158" y="12064"/>
                  </a:lnTo>
                  <a:cubicBezTo>
                    <a:pt x="735" y="12537"/>
                    <a:pt x="491" y="13098"/>
                    <a:pt x="453" y="13681"/>
                  </a:cubicBezTo>
                  <a:lnTo>
                    <a:pt x="1" y="20638"/>
                  </a:lnTo>
                  <a:cubicBezTo>
                    <a:pt x="-31" y="21139"/>
                    <a:pt x="584" y="21501"/>
                    <a:pt x="1161" y="21322"/>
                  </a:cubicBezTo>
                  <a:lnTo>
                    <a:pt x="9186" y="18835"/>
                  </a:lnTo>
                  <a:cubicBezTo>
                    <a:pt x="9862" y="18625"/>
                    <a:pt x="10450" y="18260"/>
                    <a:pt x="10874" y="17785"/>
                  </a:cubicBezTo>
                  <a:lnTo>
                    <a:pt x="13690" y="14637"/>
                  </a:lnTo>
                  <a:lnTo>
                    <a:pt x="21378" y="6041"/>
                  </a:lnTo>
                  <a:cubicBezTo>
                    <a:pt x="21514" y="5889"/>
                    <a:pt x="21569" y="5704"/>
                    <a:pt x="21531" y="5518"/>
                  </a:cubicBezTo>
                  <a:cubicBezTo>
                    <a:pt x="21403" y="4867"/>
                    <a:pt x="20787" y="3289"/>
                    <a:pt x="17932" y="160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9" name="Oval 2">
            <a:extLst>
              <a:ext uri="{FF2B5EF4-FFF2-40B4-BE49-F238E27FC236}">
                <a16:creationId xmlns:a16="http://schemas.microsoft.com/office/drawing/2014/main" id="{BE54249B-0EEE-13B4-A2B0-B0158C9DB0DC}"/>
              </a:ext>
            </a:extLst>
          </p:cNvPr>
          <p:cNvSpPr/>
          <p:nvPr/>
        </p:nvSpPr>
        <p:spPr>
          <a:xfrm>
            <a:off x="218335" y="230118"/>
            <a:ext cx="421745" cy="603002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31AE224-3B83-807B-0618-B7CFD8234464}"/>
              </a:ext>
            </a:extLst>
          </p:cNvPr>
          <p:cNvSpPr/>
          <p:nvPr/>
        </p:nvSpPr>
        <p:spPr>
          <a:xfrm>
            <a:off x="883300" y="327097"/>
            <a:ext cx="2316064" cy="3333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二、任务清单促巩固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968D883-5D7C-1A33-84CD-3223CF8B035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889655"/>
            <a:ext cx="1991487" cy="430794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440BCA-84EA-2788-C4F1-A15A8A85033D}"/>
              </a:ext>
            </a:extLst>
          </p:cNvPr>
          <p:cNvSpPr/>
          <p:nvPr/>
        </p:nvSpPr>
        <p:spPr>
          <a:xfrm>
            <a:off x="3801479" y="765915"/>
            <a:ext cx="6410244" cy="1123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4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4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、默写任务单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9A77C8A-404E-FB58-2215-4689B0CDB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7822" y="-1586670"/>
            <a:ext cx="2105635" cy="8534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C590F0-B935-6BE3-BE47-E549348F6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0" y="3851128"/>
            <a:ext cx="8534400" cy="27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3493007"/>
            <a:ext cx="7302043" cy="2296024"/>
            <a:chOff x="3539765" y="3597218"/>
            <a:chExt cx="5116165" cy="113881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任意多边形 18">
              <a:extLst>
                <a:ext uri="{FF2B5EF4-FFF2-40B4-BE49-F238E27FC236}">
                  <a16:creationId xmlns:a16="http://schemas.microsoft.com/office/drawing/2014/main" id="{7A546315-934D-8368-1DEB-B124A44B38F4}"/>
                </a:ext>
              </a:extLst>
            </p:cNvPr>
            <p:cNvSpPr/>
            <p:nvPr/>
          </p:nvSpPr>
          <p:spPr>
            <a:xfrm>
              <a:off x="4557726" y="3597218"/>
              <a:ext cx="194752" cy="23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368" extrusionOk="0">
                  <a:moveTo>
                    <a:pt x="9210" y="17445"/>
                  </a:moveTo>
                  <a:lnTo>
                    <a:pt x="6091" y="18421"/>
                  </a:lnTo>
                  <a:cubicBezTo>
                    <a:pt x="5969" y="18459"/>
                    <a:pt x="5833" y="18428"/>
                    <a:pt x="5754" y="18344"/>
                  </a:cubicBezTo>
                  <a:cubicBezTo>
                    <a:pt x="5352" y="17930"/>
                    <a:pt x="4874" y="17519"/>
                    <a:pt x="4113" y="17070"/>
                  </a:cubicBezTo>
                  <a:cubicBezTo>
                    <a:pt x="3351" y="16622"/>
                    <a:pt x="2722" y="16380"/>
                    <a:pt x="2113" y="16197"/>
                  </a:cubicBezTo>
                  <a:cubicBezTo>
                    <a:pt x="1990" y="16160"/>
                    <a:pt x="1912" y="16066"/>
                    <a:pt x="1920" y="15959"/>
                  </a:cubicBezTo>
                  <a:lnTo>
                    <a:pt x="2107" y="13255"/>
                  </a:lnTo>
                  <a:lnTo>
                    <a:pt x="2945" y="12321"/>
                  </a:lnTo>
                  <a:cubicBezTo>
                    <a:pt x="2945" y="12321"/>
                    <a:pt x="4821" y="12112"/>
                    <a:pt x="7270" y="13556"/>
                  </a:cubicBezTo>
                  <a:cubicBezTo>
                    <a:pt x="9715" y="14998"/>
                    <a:pt x="10050" y="16510"/>
                    <a:pt x="10050" y="16510"/>
                  </a:cubicBezTo>
                  <a:cubicBezTo>
                    <a:pt x="10050" y="16510"/>
                    <a:pt x="9210" y="17445"/>
                    <a:pt x="9210" y="17445"/>
                  </a:cubicBezTo>
                  <a:close/>
                  <a:moveTo>
                    <a:pt x="17932" y="1607"/>
                  </a:moveTo>
                  <a:cubicBezTo>
                    <a:pt x="15041" y="-99"/>
                    <a:pt x="12983" y="-62"/>
                    <a:pt x="12201" y="41"/>
                  </a:cubicBezTo>
                  <a:cubicBezTo>
                    <a:pt x="11981" y="69"/>
                    <a:pt x="11796" y="172"/>
                    <a:pt x="11667" y="317"/>
                  </a:cubicBezTo>
                  <a:lnTo>
                    <a:pt x="4613" y="8201"/>
                  </a:lnTo>
                  <a:lnTo>
                    <a:pt x="1158" y="12064"/>
                  </a:lnTo>
                  <a:cubicBezTo>
                    <a:pt x="735" y="12537"/>
                    <a:pt x="491" y="13098"/>
                    <a:pt x="453" y="13681"/>
                  </a:cubicBezTo>
                  <a:lnTo>
                    <a:pt x="1" y="20638"/>
                  </a:lnTo>
                  <a:cubicBezTo>
                    <a:pt x="-31" y="21139"/>
                    <a:pt x="584" y="21501"/>
                    <a:pt x="1161" y="21322"/>
                  </a:cubicBezTo>
                  <a:lnTo>
                    <a:pt x="9186" y="18835"/>
                  </a:lnTo>
                  <a:cubicBezTo>
                    <a:pt x="9862" y="18625"/>
                    <a:pt x="10450" y="18260"/>
                    <a:pt x="10874" y="17785"/>
                  </a:cubicBezTo>
                  <a:lnTo>
                    <a:pt x="13690" y="14637"/>
                  </a:lnTo>
                  <a:lnTo>
                    <a:pt x="21378" y="6041"/>
                  </a:lnTo>
                  <a:cubicBezTo>
                    <a:pt x="21514" y="5889"/>
                    <a:pt x="21569" y="5704"/>
                    <a:pt x="21531" y="5518"/>
                  </a:cubicBezTo>
                  <a:cubicBezTo>
                    <a:pt x="21403" y="4867"/>
                    <a:pt x="20787" y="3289"/>
                    <a:pt x="17932" y="160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9" name="Oval 2">
            <a:extLst>
              <a:ext uri="{FF2B5EF4-FFF2-40B4-BE49-F238E27FC236}">
                <a16:creationId xmlns:a16="http://schemas.microsoft.com/office/drawing/2014/main" id="{BE54249B-0EEE-13B4-A2B0-B0158C9DB0DC}"/>
              </a:ext>
            </a:extLst>
          </p:cNvPr>
          <p:cNvSpPr/>
          <p:nvPr/>
        </p:nvSpPr>
        <p:spPr>
          <a:xfrm>
            <a:off x="218335" y="230118"/>
            <a:ext cx="421745" cy="603002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31AE224-3B83-807B-0618-B7CFD8234464}"/>
              </a:ext>
            </a:extLst>
          </p:cNvPr>
          <p:cNvSpPr/>
          <p:nvPr/>
        </p:nvSpPr>
        <p:spPr>
          <a:xfrm>
            <a:off x="883300" y="327097"/>
            <a:ext cx="2316064" cy="3333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二、任务清单促巩固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968D883-5D7C-1A33-84CD-3223CF8B035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889655"/>
            <a:ext cx="1991487" cy="430794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440BCA-84EA-2788-C4F1-A15A8A85033D}"/>
              </a:ext>
            </a:extLst>
          </p:cNvPr>
          <p:cNvSpPr/>
          <p:nvPr/>
        </p:nvSpPr>
        <p:spPr>
          <a:xfrm>
            <a:off x="3801479" y="197535"/>
            <a:ext cx="6410244" cy="1123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4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4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、联想任务单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74AF926-F632-5EC9-B933-5D19DDFA78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1" y="1068969"/>
            <a:ext cx="9966960" cy="5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3493007"/>
            <a:ext cx="7302043" cy="2296024"/>
            <a:chOff x="3539765" y="3597218"/>
            <a:chExt cx="5116165" cy="113881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任意多边形 18">
              <a:extLst>
                <a:ext uri="{FF2B5EF4-FFF2-40B4-BE49-F238E27FC236}">
                  <a16:creationId xmlns:a16="http://schemas.microsoft.com/office/drawing/2014/main" id="{7A546315-934D-8368-1DEB-B124A44B38F4}"/>
                </a:ext>
              </a:extLst>
            </p:cNvPr>
            <p:cNvSpPr/>
            <p:nvPr/>
          </p:nvSpPr>
          <p:spPr>
            <a:xfrm>
              <a:off x="4557726" y="3597218"/>
              <a:ext cx="194752" cy="23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368" extrusionOk="0">
                  <a:moveTo>
                    <a:pt x="9210" y="17445"/>
                  </a:moveTo>
                  <a:lnTo>
                    <a:pt x="6091" y="18421"/>
                  </a:lnTo>
                  <a:cubicBezTo>
                    <a:pt x="5969" y="18459"/>
                    <a:pt x="5833" y="18428"/>
                    <a:pt x="5754" y="18344"/>
                  </a:cubicBezTo>
                  <a:cubicBezTo>
                    <a:pt x="5352" y="17930"/>
                    <a:pt x="4874" y="17519"/>
                    <a:pt x="4113" y="17070"/>
                  </a:cubicBezTo>
                  <a:cubicBezTo>
                    <a:pt x="3351" y="16622"/>
                    <a:pt x="2722" y="16380"/>
                    <a:pt x="2113" y="16197"/>
                  </a:cubicBezTo>
                  <a:cubicBezTo>
                    <a:pt x="1990" y="16160"/>
                    <a:pt x="1912" y="16066"/>
                    <a:pt x="1920" y="15959"/>
                  </a:cubicBezTo>
                  <a:lnTo>
                    <a:pt x="2107" y="13255"/>
                  </a:lnTo>
                  <a:lnTo>
                    <a:pt x="2945" y="12321"/>
                  </a:lnTo>
                  <a:cubicBezTo>
                    <a:pt x="2945" y="12321"/>
                    <a:pt x="4821" y="12112"/>
                    <a:pt x="7270" y="13556"/>
                  </a:cubicBezTo>
                  <a:cubicBezTo>
                    <a:pt x="9715" y="14998"/>
                    <a:pt x="10050" y="16510"/>
                    <a:pt x="10050" y="16510"/>
                  </a:cubicBezTo>
                  <a:cubicBezTo>
                    <a:pt x="10050" y="16510"/>
                    <a:pt x="9210" y="17445"/>
                    <a:pt x="9210" y="17445"/>
                  </a:cubicBezTo>
                  <a:close/>
                  <a:moveTo>
                    <a:pt x="17932" y="1607"/>
                  </a:moveTo>
                  <a:cubicBezTo>
                    <a:pt x="15041" y="-99"/>
                    <a:pt x="12983" y="-62"/>
                    <a:pt x="12201" y="41"/>
                  </a:cubicBezTo>
                  <a:cubicBezTo>
                    <a:pt x="11981" y="69"/>
                    <a:pt x="11796" y="172"/>
                    <a:pt x="11667" y="317"/>
                  </a:cubicBezTo>
                  <a:lnTo>
                    <a:pt x="4613" y="8201"/>
                  </a:lnTo>
                  <a:lnTo>
                    <a:pt x="1158" y="12064"/>
                  </a:lnTo>
                  <a:cubicBezTo>
                    <a:pt x="735" y="12537"/>
                    <a:pt x="491" y="13098"/>
                    <a:pt x="453" y="13681"/>
                  </a:cubicBezTo>
                  <a:lnTo>
                    <a:pt x="1" y="20638"/>
                  </a:lnTo>
                  <a:cubicBezTo>
                    <a:pt x="-31" y="21139"/>
                    <a:pt x="584" y="21501"/>
                    <a:pt x="1161" y="21322"/>
                  </a:cubicBezTo>
                  <a:lnTo>
                    <a:pt x="9186" y="18835"/>
                  </a:lnTo>
                  <a:cubicBezTo>
                    <a:pt x="9862" y="18625"/>
                    <a:pt x="10450" y="18260"/>
                    <a:pt x="10874" y="17785"/>
                  </a:cubicBezTo>
                  <a:lnTo>
                    <a:pt x="13690" y="14637"/>
                  </a:lnTo>
                  <a:lnTo>
                    <a:pt x="21378" y="6041"/>
                  </a:lnTo>
                  <a:cubicBezTo>
                    <a:pt x="21514" y="5889"/>
                    <a:pt x="21569" y="5704"/>
                    <a:pt x="21531" y="5518"/>
                  </a:cubicBezTo>
                  <a:cubicBezTo>
                    <a:pt x="21403" y="4867"/>
                    <a:pt x="20787" y="3289"/>
                    <a:pt x="17932" y="160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9" name="Oval 2">
            <a:extLst>
              <a:ext uri="{FF2B5EF4-FFF2-40B4-BE49-F238E27FC236}">
                <a16:creationId xmlns:a16="http://schemas.microsoft.com/office/drawing/2014/main" id="{BE54249B-0EEE-13B4-A2B0-B0158C9DB0DC}"/>
              </a:ext>
            </a:extLst>
          </p:cNvPr>
          <p:cNvSpPr/>
          <p:nvPr/>
        </p:nvSpPr>
        <p:spPr>
          <a:xfrm>
            <a:off x="218335" y="230118"/>
            <a:ext cx="421745" cy="603002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31AE224-3B83-807B-0618-B7CFD8234464}"/>
              </a:ext>
            </a:extLst>
          </p:cNvPr>
          <p:cNvSpPr/>
          <p:nvPr/>
        </p:nvSpPr>
        <p:spPr>
          <a:xfrm>
            <a:off x="883300" y="327097"/>
            <a:ext cx="2316064" cy="3333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二、任务清单促巩固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968D883-5D7C-1A33-84CD-3223CF8B035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889655"/>
            <a:ext cx="1991487" cy="430794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440BCA-84EA-2788-C4F1-A15A8A85033D}"/>
              </a:ext>
            </a:extLst>
          </p:cNvPr>
          <p:cNvSpPr/>
          <p:nvPr/>
        </p:nvSpPr>
        <p:spPr>
          <a:xfrm>
            <a:off x="3801479" y="197535"/>
            <a:ext cx="6410244" cy="1123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4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40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、周末观影任务单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2D1E41-E302-C8AC-95C3-752FEA0EF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r="2536" b="7755"/>
          <a:stretch/>
        </p:blipFill>
        <p:spPr>
          <a:xfrm>
            <a:off x="883301" y="1202724"/>
            <a:ext cx="9906620" cy="532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64B745E-D389-C9F3-B6B5-6427EB7D33C0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0b6c3abf-0550-4a18-be6b-488e5b94bfcd">
            <a:extLst>
              <a:ext uri="{FF2B5EF4-FFF2-40B4-BE49-F238E27FC236}">
                <a16:creationId xmlns:a16="http://schemas.microsoft.com/office/drawing/2014/main" id="{C62ED9A3-3F92-D377-EC45-A76E0128CBE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927" y="1720485"/>
            <a:ext cx="8270818" cy="4068545"/>
            <a:chOff x="3539765" y="2718055"/>
            <a:chExt cx="5794936" cy="201798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BC0EEB0-7440-3C73-017B-7C4F3452F9B1}"/>
                </a:ext>
              </a:extLst>
            </p:cNvPr>
            <p:cNvGrpSpPr/>
            <p:nvPr/>
          </p:nvGrpSpPr>
          <p:grpSpPr>
            <a:xfrm>
              <a:off x="3539765" y="4050342"/>
              <a:ext cx="5116165" cy="685694"/>
              <a:chOff x="3539765" y="3827713"/>
              <a:chExt cx="5116165" cy="685694"/>
            </a:xfrm>
          </p:grpSpPr>
          <p:sp>
            <p:nvSpPr>
              <p:cNvPr id="24" name="任意多边形 24">
                <a:extLst>
                  <a:ext uri="{FF2B5EF4-FFF2-40B4-BE49-F238E27FC236}">
                    <a16:creationId xmlns:a16="http://schemas.microsoft.com/office/drawing/2014/main" id="{5DEE1B04-E8D7-73EA-0D01-3A2669A5B3DA}"/>
                  </a:ext>
                </a:extLst>
              </p:cNvPr>
              <p:cNvSpPr/>
              <p:nvPr/>
            </p:nvSpPr>
            <p:spPr>
              <a:xfrm>
                <a:off x="3539765" y="3827713"/>
                <a:ext cx="172176" cy="258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6750"/>
                    </a:moveTo>
                    <a:cubicBezTo>
                      <a:pt x="14491" y="6750"/>
                      <a:pt x="14175" y="6539"/>
                      <a:pt x="14175" y="6300"/>
                    </a:cubicBezTo>
                    <a:cubicBezTo>
                      <a:pt x="14175" y="5330"/>
                      <a:pt x="11918" y="4950"/>
                      <a:pt x="10800" y="4950"/>
                    </a:cubicBezTo>
                    <a:cubicBezTo>
                      <a:pt x="10441" y="4950"/>
                      <a:pt x="10125" y="4739"/>
                      <a:pt x="10125" y="4500"/>
                    </a:cubicBezTo>
                    <a:cubicBezTo>
                      <a:pt x="10125" y="4261"/>
                      <a:pt x="10441" y="4050"/>
                      <a:pt x="10800" y="4050"/>
                    </a:cubicBezTo>
                    <a:cubicBezTo>
                      <a:pt x="12762" y="4050"/>
                      <a:pt x="15525" y="4739"/>
                      <a:pt x="15525" y="6300"/>
                    </a:cubicBezTo>
                    <a:cubicBezTo>
                      <a:pt x="15525" y="6539"/>
                      <a:pt x="15209" y="6750"/>
                      <a:pt x="14850" y="6750"/>
                    </a:cubicBezTo>
                    <a:close/>
                    <a:moveTo>
                      <a:pt x="10800" y="1800"/>
                    </a:moveTo>
                    <a:cubicBezTo>
                      <a:pt x="6982" y="1800"/>
                      <a:pt x="2700" y="3487"/>
                      <a:pt x="2700" y="6300"/>
                    </a:cubicBezTo>
                    <a:cubicBezTo>
                      <a:pt x="2700" y="7200"/>
                      <a:pt x="3248" y="8142"/>
                      <a:pt x="4134" y="8831"/>
                    </a:cubicBezTo>
                    <a:cubicBezTo>
                      <a:pt x="4535" y="9141"/>
                      <a:pt x="4999" y="9436"/>
                      <a:pt x="5421" y="9759"/>
                    </a:cubicBezTo>
                    <a:cubicBezTo>
                      <a:pt x="6919" y="10955"/>
                      <a:pt x="8184" y="12361"/>
                      <a:pt x="8395" y="13950"/>
                    </a:cubicBezTo>
                    <a:lnTo>
                      <a:pt x="13205" y="13950"/>
                    </a:lnTo>
                    <a:cubicBezTo>
                      <a:pt x="13416" y="12361"/>
                      <a:pt x="14681" y="10955"/>
                      <a:pt x="16179" y="9759"/>
                    </a:cubicBezTo>
                    <a:cubicBezTo>
                      <a:pt x="16601" y="9436"/>
                      <a:pt x="17065" y="9141"/>
                      <a:pt x="17466" y="8831"/>
                    </a:cubicBezTo>
                    <a:cubicBezTo>
                      <a:pt x="18352" y="8142"/>
                      <a:pt x="18900" y="7200"/>
                      <a:pt x="18900" y="6300"/>
                    </a:cubicBezTo>
                    <a:cubicBezTo>
                      <a:pt x="18900" y="3487"/>
                      <a:pt x="14618" y="1800"/>
                      <a:pt x="10800" y="1800"/>
                    </a:cubicBezTo>
                    <a:close/>
                    <a:moveTo>
                      <a:pt x="19427" y="10069"/>
                    </a:moveTo>
                    <a:cubicBezTo>
                      <a:pt x="17972" y="11138"/>
                      <a:pt x="16052" y="12642"/>
                      <a:pt x="15884" y="14147"/>
                    </a:cubicBezTo>
                    <a:cubicBezTo>
                      <a:pt x="16495" y="14386"/>
                      <a:pt x="16875" y="14836"/>
                      <a:pt x="16875" y="15300"/>
                    </a:cubicBezTo>
                    <a:cubicBezTo>
                      <a:pt x="16875" y="15638"/>
                      <a:pt x="16685" y="15961"/>
                      <a:pt x="16348" y="16200"/>
                    </a:cubicBezTo>
                    <a:cubicBezTo>
                      <a:pt x="16685" y="16439"/>
                      <a:pt x="16875" y="16762"/>
                      <a:pt x="16875" y="17100"/>
                    </a:cubicBezTo>
                    <a:cubicBezTo>
                      <a:pt x="16875" y="17564"/>
                      <a:pt x="16516" y="17986"/>
                      <a:pt x="15926" y="18239"/>
                    </a:cubicBezTo>
                    <a:cubicBezTo>
                      <a:pt x="16095" y="18436"/>
                      <a:pt x="16200" y="18675"/>
                      <a:pt x="16200" y="18900"/>
                    </a:cubicBezTo>
                    <a:cubicBezTo>
                      <a:pt x="16200" y="19814"/>
                      <a:pt x="15124" y="20250"/>
                      <a:pt x="13901" y="20250"/>
                    </a:cubicBezTo>
                    <a:cubicBezTo>
                      <a:pt x="13352" y="21066"/>
                      <a:pt x="12129" y="21600"/>
                      <a:pt x="10800" y="21600"/>
                    </a:cubicBezTo>
                    <a:cubicBezTo>
                      <a:pt x="9471" y="21600"/>
                      <a:pt x="8248" y="21066"/>
                      <a:pt x="7699" y="20250"/>
                    </a:cubicBezTo>
                    <a:cubicBezTo>
                      <a:pt x="6476" y="20250"/>
                      <a:pt x="5400" y="19814"/>
                      <a:pt x="5400" y="18900"/>
                    </a:cubicBezTo>
                    <a:cubicBezTo>
                      <a:pt x="5400" y="18675"/>
                      <a:pt x="5505" y="18436"/>
                      <a:pt x="5674" y="18239"/>
                    </a:cubicBezTo>
                    <a:cubicBezTo>
                      <a:pt x="5084" y="17986"/>
                      <a:pt x="4725" y="17564"/>
                      <a:pt x="4725" y="17100"/>
                    </a:cubicBezTo>
                    <a:cubicBezTo>
                      <a:pt x="4725" y="16762"/>
                      <a:pt x="4915" y="16439"/>
                      <a:pt x="5252" y="16200"/>
                    </a:cubicBezTo>
                    <a:cubicBezTo>
                      <a:pt x="4915" y="15961"/>
                      <a:pt x="4725" y="15638"/>
                      <a:pt x="4725" y="15300"/>
                    </a:cubicBezTo>
                    <a:cubicBezTo>
                      <a:pt x="4725" y="14836"/>
                      <a:pt x="5105" y="14386"/>
                      <a:pt x="5716" y="14147"/>
                    </a:cubicBezTo>
                    <a:cubicBezTo>
                      <a:pt x="5548" y="12642"/>
                      <a:pt x="3628" y="11138"/>
                      <a:pt x="2173" y="10069"/>
                    </a:cubicBezTo>
                    <a:cubicBezTo>
                      <a:pt x="717" y="9000"/>
                      <a:pt x="0" y="7748"/>
                      <a:pt x="0" y="6300"/>
                    </a:cubicBezTo>
                    <a:cubicBezTo>
                      <a:pt x="0" y="2475"/>
                      <a:pt x="5463" y="0"/>
                      <a:pt x="10800" y="0"/>
                    </a:cubicBezTo>
                    <a:cubicBezTo>
                      <a:pt x="16137" y="0"/>
                      <a:pt x="21600" y="2475"/>
                      <a:pt x="21600" y="6300"/>
                    </a:cubicBezTo>
                    <a:cubicBezTo>
                      <a:pt x="21600" y="7748"/>
                      <a:pt x="20883" y="9000"/>
                      <a:pt x="19427" y="10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773A4B1-E839-7E36-EF7A-AB57AD60D9BB}"/>
                  </a:ext>
                </a:extLst>
              </p:cNvPr>
              <p:cNvSpPr/>
              <p:nvPr/>
            </p:nvSpPr>
            <p:spPr>
              <a:xfrm>
                <a:off x="4610534" y="3904793"/>
                <a:ext cx="4045396" cy="6086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endParaRPr lang="zh-CN" altLang="en-US" sz="1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任意多边形 18">
              <a:extLst>
                <a:ext uri="{FF2B5EF4-FFF2-40B4-BE49-F238E27FC236}">
                  <a16:creationId xmlns:a16="http://schemas.microsoft.com/office/drawing/2014/main" id="{7A546315-934D-8368-1DEB-B124A44B38F4}"/>
                </a:ext>
              </a:extLst>
            </p:cNvPr>
            <p:cNvSpPr/>
            <p:nvPr/>
          </p:nvSpPr>
          <p:spPr>
            <a:xfrm>
              <a:off x="4557726" y="3597218"/>
              <a:ext cx="194752" cy="23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368" extrusionOk="0">
                  <a:moveTo>
                    <a:pt x="9210" y="17445"/>
                  </a:moveTo>
                  <a:lnTo>
                    <a:pt x="6091" y="18421"/>
                  </a:lnTo>
                  <a:cubicBezTo>
                    <a:pt x="5969" y="18459"/>
                    <a:pt x="5833" y="18428"/>
                    <a:pt x="5754" y="18344"/>
                  </a:cubicBezTo>
                  <a:cubicBezTo>
                    <a:pt x="5352" y="17930"/>
                    <a:pt x="4874" y="17519"/>
                    <a:pt x="4113" y="17070"/>
                  </a:cubicBezTo>
                  <a:cubicBezTo>
                    <a:pt x="3351" y="16622"/>
                    <a:pt x="2722" y="16380"/>
                    <a:pt x="2113" y="16197"/>
                  </a:cubicBezTo>
                  <a:cubicBezTo>
                    <a:pt x="1990" y="16160"/>
                    <a:pt x="1912" y="16066"/>
                    <a:pt x="1920" y="15959"/>
                  </a:cubicBezTo>
                  <a:lnTo>
                    <a:pt x="2107" y="13255"/>
                  </a:lnTo>
                  <a:lnTo>
                    <a:pt x="2945" y="12321"/>
                  </a:lnTo>
                  <a:cubicBezTo>
                    <a:pt x="2945" y="12321"/>
                    <a:pt x="4821" y="12112"/>
                    <a:pt x="7270" y="13556"/>
                  </a:cubicBezTo>
                  <a:cubicBezTo>
                    <a:pt x="9715" y="14998"/>
                    <a:pt x="10050" y="16510"/>
                    <a:pt x="10050" y="16510"/>
                  </a:cubicBezTo>
                  <a:cubicBezTo>
                    <a:pt x="10050" y="16510"/>
                    <a:pt x="9210" y="17445"/>
                    <a:pt x="9210" y="17445"/>
                  </a:cubicBezTo>
                  <a:close/>
                  <a:moveTo>
                    <a:pt x="17932" y="1607"/>
                  </a:moveTo>
                  <a:cubicBezTo>
                    <a:pt x="15041" y="-99"/>
                    <a:pt x="12983" y="-62"/>
                    <a:pt x="12201" y="41"/>
                  </a:cubicBezTo>
                  <a:cubicBezTo>
                    <a:pt x="11981" y="69"/>
                    <a:pt x="11796" y="172"/>
                    <a:pt x="11667" y="317"/>
                  </a:cubicBezTo>
                  <a:lnTo>
                    <a:pt x="4613" y="8201"/>
                  </a:lnTo>
                  <a:lnTo>
                    <a:pt x="1158" y="12064"/>
                  </a:lnTo>
                  <a:cubicBezTo>
                    <a:pt x="735" y="12537"/>
                    <a:pt x="491" y="13098"/>
                    <a:pt x="453" y="13681"/>
                  </a:cubicBezTo>
                  <a:lnTo>
                    <a:pt x="1" y="20638"/>
                  </a:lnTo>
                  <a:cubicBezTo>
                    <a:pt x="-31" y="21139"/>
                    <a:pt x="584" y="21501"/>
                    <a:pt x="1161" y="21322"/>
                  </a:cubicBezTo>
                  <a:lnTo>
                    <a:pt x="9186" y="18835"/>
                  </a:lnTo>
                  <a:cubicBezTo>
                    <a:pt x="9862" y="18625"/>
                    <a:pt x="10450" y="18260"/>
                    <a:pt x="10874" y="17785"/>
                  </a:cubicBezTo>
                  <a:lnTo>
                    <a:pt x="13690" y="14637"/>
                  </a:lnTo>
                  <a:lnTo>
                    <a:pt x="21378" y="6041"/>
                  </a:lnTo>
                  <a:cubicBezTo>
                    <a:pt x="21514" y="5889"/>
                    <a:pt x="21569" y="5704"/>
                    <a:pt x="21531" y="5518"/>
                  </a:cubicBezTo>
                  <a:cubicBezTo>
                    <a:pt x="21403" y="4867"/>
                    <a:pt x="20787" y="3289"/>
                    <a:pt x="17932" y="160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4070639-AF50-0F01-D58F-313DE20FA275}"/>
                </a:ext>
              </a:extLst>
            </p:cNvPr>
            <p:cNvSpPr/>
            <p:nvPr/>
          </p:nvSpPr>
          <p:spPr>
            <a:xfrm>
              <a:off x="5263634" y="2718055"/>
              <a:ext cx="4071067" cy="72432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4800" b="1" dirty="0">
                  <a:solidFill>
                    <a:schemeClr val="accent4">
                      <a:lumMod val="75000"/>
                    </a:schemeClr>
                  </a:solidFill>
                  <a:cs typeface="+mn-ea"/>
                  <a:sym typeface="+mn-lt"/>
                </a:rPr>
                <a:t>三、情景模拟会运用</a:t>
              </a:r>
            </a:p>
            <a:p>
              <a:pPr algn="just">
                <a:lnSpc>
                  <a:spcPct val="110000"/>
                </a:lnSpc>
              </a:pPr>
              <a:endParaRPr lang="zh-CN" altLang="en-US" sz="48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Oval 2">
            <a:extLst>
              <a:ext uri="{FF2B5EF4-FFF2-40B4-BE49-F238E27FC236}">
                <a16:creationId xmlns:a16="http://schemas.microsoft.com/office/drawing/2014/main" id="{BE54249B-0EEE-13B4-A2B0-B0158C9DB0DC}"/>
              </a:ext>
            </a:extLst>
          </p:cNvPr>
          <p:cNvSpPr/>
          <p:nvPr/>
        </p:nvSpPr>
        <p:spPr>
          <a:xfrm>
            <a:off x="1366415" y="1146472"/>
            <a:ext cx="1899299" cy="2111866"/>
          </a:xfrm>
          <a:prstGeom prst="ellipse">
            <a:avLst/>
          </a:prstGeom>
          <a:blipFill dpi="0" rotWithShape="1">
            <a:blip r:embed="rId3"/>
            <a:srcRect/>
            <a:tile tx="-5715000" ty="12954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E7408A-2FB7-C289-BEB4-5876CBF597A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 flipV="1">
            <a:off x="0" y="3204850"/>
            <a:ext cx="1899300" cy="39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4B4DF22-3463-DB98-9AAC-479C8D0084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9480">
            <a:off x="-450765" y="-41811"/>
            <a:ext cx="2813387" cy="205541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4E25F55-449A-703A-6C3C-D42531EC8608}"/>
              </a:ext>
            </a:extLst>
          </p:cNvPr>
          <p:cNvSpPr/>
          <p:nvPr/>
        </p:nvSpPr>
        <p:spPr>
          <a:xfrm>
            <a:off x="2129718" y="850113"/>
            <a:ext cx="8162362" cy="9888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4800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单元教学后布置情景模拟任务</a:t>
            </a:r>
          </a:p>
          <a:p>
            <a:pPr algn="just">
              <a:lnSpc>
                <a:spcPct val="110000"/>
              </a:lnSpc>
            </a:pPr>
            <a:endParaRPr lang="zh-CN" altLang="en-US" sz="48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7BD342F-98E9-50B9-F67A-AA9328378ECD}"/>
              </a:ext>
            </a:extLst>
          </p:cNvPr>
          <p:cNvSpPr txBox="1"/>
          <p:nvPr/>
        </p:nvSpPr>
        <p:spPr>
          <a:xfrm>
            <a:off x="1833880" y="1812624"/>
            <a:ext cx="9342120" cy="42780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1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、小组配合，每个人都需要分配到角色。</a:t>
            </a:r>
            <a:endParaRPr lang="en-US" altLang="zh-CN" sz="32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2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、根据各单元主题小组自行安排剧本，道具自行准备。主题健康、内容积极向上。</a:t>
            </a:r>
            <a:endParaRPr lang="en-US" altLang="zh-CN" sz="32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3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、需要运用该单元到所学单词。</a:t>
            </a:r>
            <a:endParaRPr lang="en-US" altLang="zh-CN" sz="32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4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、教师设立奖励机制（投票选出单元最佳主角、最佳配角、最佳编剧等）。将优秀视频分享到班级群或者网络平台。</a:t>
            </a:r>
          </a:p>
        </p:txBody>
      </p:sp>
    </p:spTree>
    <p:extLst>
      <p:ext uri="{BB962C8B-B14F-4D97-AF65-F5344CB8AC3E}">
        <p14:creationId xmlns:p14="http://schemas.microsoft.com/office/powerpoint/2010/main" val="10704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4B4DF22-3463-DB98-9AAC-479C8D0084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9480">
            <a:off x="-450765" y="-41811"/>
            <a:ext cx="2813387" cy="205541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4E25F55-449A-703A-6C3C-D42531EC8608}"/>
              </a:ext>
            </a:extLst>
          </p:cNvPr>
          <p:cNvSpPr/>
          <p:nvPr/>
        </p:nvSpPr>
        <p:spPr>
          <a:xfrm>
            <a:off x="2144994" y="437269"/>
            <a:ext cx="8162362" cy="9888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4800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单元教学后布置情景模拟任务</a:t>
            </a:r>
          </a:p>
          <a:p>
            <a:pPr algn="just">
              <a:lnSpc>
                <a:spcPct val="110000"/>
              </a:lnSpc>
            </a:pPr>
            <a:endParaRPr lang="zh-CN" altLang="en-US" sz="48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mmexport1658042832257">
            <a:hlinkClick r:id="" action="ppaction://media"/>
            <a:extLst>
              <a:ext uri="{FF2B5EF4-FFF2-40B4-BE49-F238E27FC236}">
                <a16:creationId xmlns:a16="http://schemas.microsoft.com/office/drawing/2014/main" id="{7D4374B5-E49B-18EB-44CF-4354CEB147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4831" y="1426118"/>
            <a:ext cx="8822689" cy="49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F73443-61A8-8917-E938-CDD03E34E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20"/>
            <a:ext cx="12192000" cy="70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9968" y="-529729"/>
            <a:ext cx="3198140" cy="226821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5" b="96529" l="10000" r="932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7127240" y="5404326"/>
            <a:ext cx="3198140" cy="226821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9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3760202" y="-813466"/>
            <a:ext cx="3198140" cy="226821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DAE28FA-EA78-9232-8FB4-3A62A2CA6F35}"/>
              </a:ext>
            </a:extLst>
          </p:cNvPr>
          <p:cNvSpPr txBox="1"/>
          <p:nvPr/>
        </p:nvSpPr>
        <p:spPr>
          <a:xfrm>
            <a:off x="1719528" y="2644170"/>
            <a:ext cx="8476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9600" dirty="0">
                <a:solidFill>
                  <a:srgbClr val="298B67"/>
                </a:solidFill>
                <a:latin typeface="Impact" panose="020B0806030902050204" pitchFamily="34" charset="0"/>
                <a:ea typeface="造字工房力黑（非商用）常规体" pitchFamily="50" charset="-122"/>
                <a:cs typeface="Arial" panose="020B0604020202020204" pitchFamily="34" charset="0"/>
              </a:rPr>
              <a:t>THANK YOU </a:t>
            </a:r>
            <a:endParaRPr lang="zh-CN" altLang="en-US" sz="9600" dirty="0">
              <a:solidFill>
                <a:srgbClr val="298B67"/>
              </a:solidFill>
              <a:latin typeface="Impact" panose="020B0806030902050204" pitchFamily="34" charset="0"/>
              <a:ea typeface="造字工房力黑（非商用）常规体" pitchFamily="5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389388" y="558165"/>
            <a:ext cx="4659397" cy="806671"/>
          </a:xfrm>
          <a:prstGeom prst="rect">
            <a:avLst/>
          </a:prstGeom>
          <a:noFill/>
        </p:spPr>
        <p:txBody>
          <a:bodyPr wrap="square" lIns="90170" tIns="46990" rIns="90170" bIns="46990" rtlCol="0" anchor="b" anchorCtr="0">
            <a:noAutofit/>
          </a:bodyPr>
          <a:lstStyle/>
          <a:p>
            <a:pPr algn="ctr"/>
            <a:r>
              <a:rPr lang="zh-CN" altLang="en-US" sz="4800" b="1" spc="600" dirty="0">
                <a:solidFill>
                  <a:schemeClr val="accent3">
                    <a:lumMod val="50000"/>
                  </a:schemeClr>
                </a:solidFill>
                <a:cs typeface="+mn-ea"/>
              </a:rPr>
              <a:t>多模态的定义</a:t>
            </a:r>
          </a:p>
        </p:txBody>
      </p:sp>
      <p:sp>
        <p:nvSpPr>
          <p:cNvPr id="17" name="右箭头 16"/>
          <p:cNvSpPr/>
          <p:nvPr/>
        </p:nvSpPr>
        <p:spPr>
          <a:xfrm>
            <a:off x="5216525" y="3605530"/>
            <a:ext cx="1007110" cy="273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" name="C9F754DE-2CAD-44b6-B708-469DEB6407EB-1" descr="C:/Users/luozhongli/AppData/Local/Temp/wpp.jSvotwwp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828" y="558165"/>
            <a:ext cx="5020310" cy="5949950"/>
          </a:xfrm>
          <a:prstGeom prst="rect">
            <a:avLst/>
          </a:prstGeom>
          <a:noFill/>
        </p:spPr>
      </p:pic>
      <p:pic>
        <p:nvPicPr>
          <p:cNvPr id="25" name="C9F754DE-2CAD-44b6-B708-469DEB6407EB-2" descr="wp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055" y="815488"/>
            <a:ext cx="4961255" cy="5638165"/>
          </a:xfrm>
          <a:prstGeom prst="rect">
            <a:avLst/>
          </a:prstGeom>
        </p:spPr>
      </p:pic>
      <p:sp>
        <p:nvSpPr>
          <p:cNvPr id="8" name="PA_MH_Entry_1">
            <a:hlinkClick r:id="rId9" action="ppaction://hlinksldjump"/>
            <a:extLst>
              <a:ext uri="{FF2B5EF4-FFF2-40B4-BE49-F238E27FC236}">
                <a16:creationId xmlns:a16="http://schemas.microsoft.com/office/drawing/2014/main" id="{7921C1DB-4310-CA5C-F2DF-9C5BBB8928C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4295" y="108671"/>
            <a:ext cx="3726336" cy="61668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r>
              <a:rPr lang="zh-CN" altLang="en-US" sz="3200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b="1" spc="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多模态与多模态教学</a:t>
            </a:r>
          </a:p>
        </p:txBody>
      </p:sp>
      <p:sp>
        <p:nvSpPr>
          <p:cNvPr id="9" name="MH_Number_1" descr="#wm#_48_07_*Z">
            <a:hlinkClick r:id="rId9" action="ppaction://hlinksldjump"/>
            <a:extLst>
              <a:ext uri="{FF2B5EF4-FFF2-40B4-BE49-F238E27FC236}">
                <a16:creationId xmlns:a16="http://schemas.microsoft.com/office/drawing/2014/main" id="{9F136168-048F-BA81-53F4-4BF9ACBA21C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7241" y="196596"/>
            <a:ext cx="297054" cy="52876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600" b="1" kern="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zh-CN" altLang="zh-CN" sz="1600" b="1" kern="0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9966" y="992285"/>
            <a:ext cx="10676099" cy="3642360"/>
          </a:xfrm>
        </p:spPr>
        <p:txBody>
          <a:bodyPr>
            <a:normAutofit fontScale="90000"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多模态：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微软雅黑 Light"/>
              </a:rPr>
              <a:t>通过听觉、视觉、触觉、嗅觉等多种感觉，借助语言、图像、声音、动作等多种手段和符号资源进行交际。</a:t>
            </a:r>
            <a:b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微软雅黑 Light"/>
              </a:rPr>
            </a:br>
            <a:br>
              <a:rPr lang="en-US" altLang="zh-CN" sz="3200" dirty="0"/>
            </a:br>
            <a:br>
              <a:rPr lang="en-US" altLang="zh-CN" sz="3200" dirty="0"/>
            </a:br>
            <a:r>
              <a:rPr lang="zh-CN" altLang="en-US" sz="3200" dirty="0">
                <a:solidFill>
                  <a:srgbClr val="FF0000"/>
                </a:solidFill>
              </a:rPr>
              <a:t>多模态教学：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微软雅黑 Light"/>
                <a:cs typeface="+mj-cs"/>
              </a:rPr>
              <a:t>在教学过程中，利用多种渠道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微软雅黑 Light"/>
              </a:rPr>
              <a:t>、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微软雅黑 Light"/>
              </a:rPr>
              <a:t>多种教学手段来调动学习者的多种感官协同运作，以达到加深印象强化记忆的目的的教学方法。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MH_Number_1" descr="#wm#_48_07_*Z">
            <a:hlinkClick r:id="rId5" action="ppaction://hlinksldjump"/>
            <a:extLst>
              <a:ext uri="{FF2B5EF4-FFF2-40B4-BE49-F238E27FC236}">
                <a16:creationId xmlns:a16="http://schemas.microsoft.com/office/drawing/2014/main" id="{27F4A568-19C1-131C-A46B-F0DF16799AA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710" y="196596"/>
            <a:ext cx="415586" cy="52876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400" b="1" kern="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zh-CN" altLang="zh-CN" sz="2400" b="1" kern="0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PA_MH_Entry_1">
            <a:hlinkClick r:id="rId5" action="ppaction://hlinksldjump"/>
            <a:extLst>
              <a:ext uri="{FF2B5EF4-FFF2-40B4-BE49-F238E27FC236}">
                <a16:creationId xmlns:a16="http://schemas.microsoft.com/office/drawing/2014/main" id="{E16115D5-6128-907E-F056-F4CE4730ACF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4295" y="108671"/>
            <a:ext cx="3761762" cy="61668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r>
              <a:rPr lang="zh-CN" altLang="en-US" sz="3200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2400" b="1" spc="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多模态与多模态教学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303037" y="709068"/>
            <a:ext cx="6279502" cy="4068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sx="103000" sy="103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 flipH="1" flipV="1">
            <a:off x="7165031" y="3031569"/>
            <a:ext cx="1968760" cy="54601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96059C-BDD1-CB9A-0302-99AE4A3BBA3C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 flipH="1" flipV="1">
            <a:off x="671804" y="301485"/>
            <a:ext cx="2631233" cy="546016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C41D658-38A0-08B9-3885-5B3D9FC9E1B6}"/>
              </a:ext>
            </a:extLst>
          </p:cNvPr>
          <p:cNvSpPr txBox="1"/>
          <p:nvPr/>
        </p:nvSpPr>
        <p:spPr>
          <a:xfrm>
            <a:off x="4198776" y="1567543"/>
            <a:ext cx="5094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学生学习英语</a:t>
            </a:r>
            <a:endParaRPr lang="en-US" altLang="zh-CN" sz="54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词汇现状分析</a:t>
            </a:r>
          </a:p>
        </p:txBody>
      </p:sp>
    </p:spTree>
    <p:extLst>
      <p:ext uri="{BB962C8B-B14F-4D97-AF65-F5344CB8AC3E}">
        <p14:creationId xmlns:p14="http://schemas.microsoft.com/office/powerpoint/2010/main" val="38612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252C3906-A7AF-6D54-9A65-74CB365CDCF4}"/>
              </a:ext>
            </a:extLst>
          </p:cNvPr>
          <p:cNvSpPr/>
          <p:nvPr/>
        </p:nvSpPr>
        <p:spPr>
          <a:xfrm>
            <a:off x="0" y="4572000"/>
            <a:ext cx="3117019" cy="2286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03853" y="919777"/>
            <a:ext cx="9741160" cy="5314616"/>
            <a:chOff x="796802" y="1115664"/>
            <a:chExt cx="4447992" cy="2021129"/>
          </a:xfrm>
        </p:grpSpPr>
        <p:sp>
          <p:nvSpPr>
            <p:cNvPr id="7" name="矩形 6"/>
            <p:cNvSpPr/>
            <p:nvPr/>
          </p:nvSpPr>
          <p:spPr>
            <a:xfrm>
              <a:off x="1625556" y="1115664"/>
              <a:ext cx="3619238" cy="2021129"/>
            </a:xfrm>
            <a:prstGeom prst="rect">
              <a:avLst/>
            </a:prstGeom>
            <a:solidFill>
              <a:srgbClr val="9CD0C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994017" y="1298084"/>
              <a:ext cx="3176875" cy="136499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sz="2400" dirty="0">
                  <a:cs typeface="+mn-ea"/>
                  <a:sym typeface="+mn-lt"/>
                </a:rPr>
                <a:t>1</a:t>
              </a:r>
              <a:r>
                <a:rPr lang="zh-CN" altLang="en-US" sz="2400" dirty="0">
                  <a:cs typeface="+mn-ea"/>
                  <a:sym typeface="+mn-lt"/>
                </a:rPr>
                <a:t>、单词不会读，用谐音法读单词。</a:t>
              </a:r>
              <a:endParaRPr lang="en-US" altLang="zh-CN" sz="2400" dirty="0">
                <a:cs typeface="+mn-ea"/>
                <a:sym typeface="+mn-lt"/>
              </a:endParaRPr>
            </a:p>
            <a:p>
              <a:pPr algn="just">
                <a:lnSpc>
                  <a:spcPct val="110000"/>
                </a:lnSpc>
              </a:pPr>
              <a:endParaRPr lang="en-US" altLang="zh-CN" sz="2400" dirty="0">
                <a:cs typeface="+mn-ea"/>
                <a:sym typeface="+mn-lt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altLang="zh-CN" sz="2400" dirty="0">
                  <a:cs typeface="+mn-ea"/>
                  <a:sym typeface="+mn-lt"/>
                </a:rPr>
                <a:t>2</a:t>
              </a:r>
              <a:r>
                <a:rPr lang="zh-CN" altLang="en-US" sz="2400" dirty="0">
                  <a:cs typeface="+mn-ea"/>
                  <a:sym typeface="+mn-lt"/>
                </a:rPr>
                <a:t>、单词不会记，用机械的方法记单词：如</a:t>
              </a:r>
              <a:r>
                <a:rPr lang="en-US" altLang="zh-CN" sz="2400" dirty="0">
                  <a:cs typeface="+mn-ea"/>
                  <a:sym typeface="+mn-lt"/>
                </a:rPr>
                <a:t>”</a:t>
              </a:r>
              <a:r>
                <a:rPr lang="zh-CN" altLang="en-US" sz="2400" dirty="0">
                  <a:cs typeface="+mn-ea"/>
                  <a:sym typeface="+mn-lt"/>
                </a:rPr>
                <a:t>反复抄写法，念经式“。</a:t>
              </a:r>
              <a:endParaRPr lang="en-US" altLang="zh-CN" sz="2400" dirty="0">
                <a:cs typeface="+mn-ea"/>
                <a:sym typeface="+mn-lt"/>
              </a:endParaRPr>
            </a:p>
            <a:p>
              <a:pPr algn="just">
                <a:lnSpc>
                  <a:spcPct val="110000"/>
                </a:lnSpc>
              </a:pPr>
              <a:endParaRPr lang="en-US" altLang="zh-CN" sz="2400" dirty="0">
                <a:cs typeface="+mn-ea"/>
                <a:sym typeface="+mn-lt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altLang="zh-CN" sz="2400" dirty="0">
                  <a:cs typeface="+mn-ea"/>
                  <a:sym typeface="+mn-lt"/>
                </a:rPr>
                <a:t>3</a:t>
              </a:r>
              <a:r>
                <a:rPr lang="zh-CN" altLang="en-US" sz="2400" dirty="0">
                  <a:cs typeface="+mn-ea"/>
                  <a:sym typeface="+mn-lt"/>
                </a:rPr>
                <a:t>、记住以后容易忘：半天全部忘记。</a:t>
              </a:r>
              <a:endParaRPr lang="en-US" altLang="zh-CN" sz="2400" dirty="0">
                <a:cs typeface="+mn-ea"/>
                <a:sym typeface="+mn-lt"/>
              </a:endParaRPr>
            </a:p>
            <a:p>
              <a:pPr algn="just">
                <a:lnSpc>
                  <a:spcPct val="110000"/>
                </a:lnSpc>
              </a:pPr>
              <a:endParaRPr lang="en-US" altLang="zh-CN" sz="2400" dirty="0">
                <a:cs typeface="+mn-ea"/>
                <a:sym typeface="+mn-lt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altLang="zh-CN" sz="2400" dirty="0">
                  <a:cs typeface="+mn-ea"/>
                  <a:sym typeface="+mn-lt"/>
                </a:rPr>
                <a:t>4</a:t>
              </a:r>
              <a:r>
                <a:rPr lang="zh-CN" altLang="en-US" sz="2400" dirty="0">
                  <a:cs typeface="+mn-ea"/>
                  <a:sym typeface="+mn-lt"/>
                </a:rPr>
                <a:t>、记住之后不会用：不会造句，不会翻译。</a:t>
              </a:r>
              <a:endParaRPr lang="en-US" altLang="zh-CN" sz="2400" dirty="0">
                <a:cs typeface="+mn-ea"/>
                <a:sym typeface="+mn-lt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96802" y="1349085"/>
              <a:ext cx="1116398" cy="1787708"/>
            </a:xfrm>
            <a:prstGeom prst="rect">
              <a:avLst/>
            </a:prstGeom>
          </p:spPr>
        </p:pic>
      </p:grpSp>
      <p:sp>
        <p:nvSpPr>
          <p:cNvPr id="23" name="MH_Number_2" descr="#wm#_48_07_*Z">
            <a:hlinkClick r:id="rId5" action="ppaction://hlinksldjump"/>
            <a:extLst>
              <a:ext uri="{FF2B5EF4-FFF2-40B4-BE49-F238E27FC236}">
                <a16:creationId xmlns:a16="http://schemas.microsoft.com/office/drawing/2014/main" id="{6C79D585-CCF9-9472-B7D3-69752687A3D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6377" y="235678"/>
            <a:ext cx="527641" cy="52876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400" b="1" kern="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zh-CN" altLang="zh-CN" sz="2400" b="1" kern="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06BCAB9-BA59-A4E0-405F-C51A381A0BC7}"/>
              </a:ext>
            </a:extLst>
          </p:cNvPr>
          <p:cNvSpPr txBox="1"/>
          <p:nvPr/>
        </p:nvSpPr>
        <p:spPr>
          <a:xfrm>
            <a:off x="2077301" y="210361"/>
            <a:ext cx="482848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800" b="1" spc="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学生学习词汇现状分析</a:t>
            </a:r>
            <a:endParaRPr lang="zh-CN" altLang="en-US" sz="28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07F346E-9939-F47E-A299-812273BC6A6A}"/>
              </a:ext>
            </a:extLst>
          </p:cNvPr>
          <p:cNvSpPr txBox="1"/>
          <p:nvPr/>
        </p:nvSpPr>
        <p:spPr>
          <a:xfrm>
            <a:off x="3900196" y="2237557"/>
            <a:ext cx="5952931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不会读     不会记</a:t>
            </a:r>
            <a:endParaRPr lang="en-US" altLang="zh-CN" sz="5400" dirty="0"/>
          </a:p>
          <a:p>
            <a:r>
              <a:rPr lang="zh-CN" altLang="en-US" sz="5400" dirty="0"/>
              <a:t>不会用     容易忘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304BD0A4-E585-6E05-E92E-E03833D60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26" y="798761"/>
            <a:ext cx="3155051" cy="399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FFEC65A-FF5D-F893-B1D4-D0A4428E3694}"/>
              </a:ext>
            </a:extLst>
          </p:cNvPr>
          <p:cNvSpPr/>
          <p:nvPr/>
        </p:nvSpPr>
        <p:spPr>
          <a:xfrm>
            <a:off x="3738982" y="921901"/>
            <a:ext cx="6963230" cy="406064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sx="103000" sy="103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MH_Title"/>
          <p:cNvSpPr txBox="1"/>
          <p:nvPr>
            <p:custDataLst>
              <p:tags r:id="rId3"/>
            </p:custDataLst>
          </p:nvPr>
        </p:nvSpPr>
        <p:spPr>
          <a:xfrm>
            <a:off x="4111666" y="1045029"/>
            <a:ext cx="6375942" cy="374723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520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思考：</a:t>
            </a:r>
            <a:endParaRPr lang="en-US" altLang="zh-CN" sz="52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280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 面对这样头疼的现状，作为教学引导者的我们又该如何有效开展词汇教学活动呢？</a:t>
            </a:r>
            <a:endParaRPr lang="en-US" altLang="zh-CN" sz="28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just">
              <a:lnSpc>
                <a:spcPct val="110000"/>
              </a:lnSpc>
            </a:pPr>
            <a:endParaRPr lang="en-US" altLang="zh-CN" sz="28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280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怎样才能让学生记住单词？</a:t>
            </a:r>
            <a:endParaRPr lang="en-US" altLang="zh-CN" sz="28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just">
              <a:lnSpc>
                <a:spcPct val="110000"/>
              </a:lnSpc>
            </a:pPr>
            <a:endParaRPr lang="en-US" altLang="zh-CN" sz="28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280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怎样才能帮助学生巩固复习单词？</a:t>
            </a:r>
            <a:endParaRPr lang="en-US" altLang="zh-CN" sz="28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3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9968" y="-529729"/>
            <a:ext cx="3198140" cy="226821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C416CB3-43FC-3AE9-C91C-94BA9DE699C9}"/>
              </a:ext>
            </a:extLst>
          </p:cNvPr>
          <p:cNvSpPr txBox="1"/>
          <p:nvPr/>
        </p:nvSpPr>
        <p:spPr>
          <a:xfrm>
            <a:off x="3440401" y="921901"/>
            <a:ext cx="7485745" cy="40934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accent4">
                    <a:lumMod val="50000"/>
                  </a:schemeClr>
                </a:solidFill>
              </a:rPr>
              <a:t>分享：</a:t>
            </a:r>
            <a:endParaRPr lang="en-US" altLang="zh-CN" sz="48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altLang="zh-CN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sz="4800" dirty="0">
                <a:solidFill>
                  <a:schemeClr val="accent4">
                    <a:lumMod val="50000"/>
                  </a:schemeClr>
                </a:solidFill>
              </a:rPr>
              <a:t>多模态教学下的</a:t>
            </a:r>
            <a:endParaRPr lang="en-US" altLang="zh-CN" sz="48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sz="4800" dirty="0">
                <a:solidFill>
                  <a:srgbClr val="FF0000"/>
                </a:solidFill>
              </a:rPr>
              <a:t>课中单词记忆和课后单词复习巩固</a:t>
            </a:r>
            <a:r>
              <a:rPr lang="zh-CN" altLang="en-US" sz="4800" dirty="0">
                <a:solidFill>
                  <a:schemeClr val="accent4">
                    <a:lumMod val="50000"/>
                  </a:schemeClr>
                </a:solidFill>
              </a:rPr>
              <a:t>的教学方法</a:t>
            </a:r>
            <a:endParaRPr lang="en-US" altLang="zh-CN" sz="48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zh-CN" alt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5" grpId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 flipH="1" flipV="1">
            <a:off x="7165031" y="3031569"/>
            <a:ext cx="1968760" cy="546016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72EABF0-A9D5-2001-7EEA-7CF973B826BA}"/>
              </a:ext>
            </a:extLst>
          </p:cNvPr>
          <p:cNvSpPr/>
          <p:nvPr/>
        </p:nvSpPr>
        <p:spPr>
          <a:xfrm>
            <a:off x="0" y="4516016"/>
            <a:ext cx="3265714" cy="2341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13992" y="727788"/>
            <a:ext cx="7483151" cy="404948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sx="103000" sy="103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41D658-38A0-08B9-3885-5B3D9FC9E1B6}"/>
              </a:ext>
            </a:extLst>
          </p:cNvPr>
          <p:cNvSpPr txBox="1"/>
          <p:nvPr/>
        </p:nvSpPr>
        <p:spPr>
          <a:xfrm>
            <a:off x="2640563" y="1567543"/>
            <a:ext cx="7968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多模态教学下的</a:t>
            </a:r>
            <a:endParaRPr lang="en-US" altLang="zh-CN" sz="54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词汇记忆教学方法分享</a:t>
            </a:r>
            <a:endParaRPr lang="en-US" altLang="zh-CN" sz="54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5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（课中）</a:t>
            </a:r>
            <a:endParaRPr lang="en-US" altLang="zh-CN" sz="54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96059C-BDD1-CB9A-0302-99AE4A3BBA3C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 flipH="1" flipV="1">
            <a:off x="-236376" y="310815"/>
            <a:ext cx="2631233" cy="54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OTHERS"/>
  <p:tag name="ID" val="626765"/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NUMBER"/>
  <p:tag name="ID" val="626765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ENTRY"/>
  <p:tag name="ID" val="626765"/>
  <p:tag name="MH_ORDER" val="3"/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ENTRY"/>
  <p:tag name="ID" val="626765"/>
  <p:tag name="MH_ORDER" val="1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77147_9"/>
  <p:tag name="KSO_WM_TEMPLATE_SUBCATEGORY" val="0"/>
  <p:tag name="KSO_WM_TEMPLATE_MASTER_TYPE" val="1"/>
  <p:tag name="KSO_WM_TEMPLATE_COLOR_TYPE" val="0"/>
  <p:tag name="KSO_WM_SLIDE_TYPE" val="contents"/>
  <p:tag name="KSO_WM_SLIDE_SUBTYPE" val="diag"/>
  <p:tag name="KSO_WM_SLIDE_ITEM_CNT" val="3"/>
  <p:tag name="KSO_WM_SLIDE_INDEX" val="9"/>
  <p:tag name="KSO_WM_TAG_VERSION" val="1.0"/>
  <p:tag name="KSO_WM_BEAUTIFY_FLAG" val="#wm#"/>
  <p:tag name="KSO_WM_TEMPLATE_CATEGORY" val="custom"/>
  <p:tag name="KSO_WM_TEMPLATE_INDEX" val="20177147"/>
  <p:tag name="KSO_WM_SLIDE_LAYOUT" val="a_b_l"/>
  <p:tag name="KSO_WM_SLIDE_LAYOUT_CNT" val="1_1_1"/>
  <p:tag name="KSO_WM_SPECIAL_SOURCE" val="bdnull"/>
  <p:tag name="KSO_WM_DIAGRAM_GROUP_CODE" val="l1-1"/>
  <p:tag name="KSO_WM_SLIDE_DIAGTYPE" val="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目 录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177147_9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  <p:tag name="KSO_WM_UNIT_TEXT_FILL_FORE_SCHEMECOLOR_INDEX" val="6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ENTRY"/>
  <p:tag name="ID" val="626765"/>
  <p:tag name="MH_ORDER" val="1"/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NUMBER"/>
  <p:tag name="ID" val="626765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147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NUMBER"/>
  <p:tag name="ID" val="626765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AUTOCOLOR" val="TRUE"/>
  <p:tag name="MH_TYPE" val="CONTENTS"/>
  <p:tag name="ID" val="62676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ENTRY"/>
  <p:tag name="ID" val="626765"/>
  <p:tag name="MH_ORDER" val="1"/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NUMBER"/>
  <p:tag name="ID" val="626765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AUTOCOLOR" val="TRUE"/>
  <p:tag name="MH_TYPE" val="SECTION"/>
  <p:tag name="ID" val="62676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TITLE"/>
  <p:tag name="ID" val="626765"/>
  <p:tag name="MH_ORDER" val="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NUMBER"/>
  <p:tag name="ID" val="626765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ENTRY"/>
  <p:tag name="ID" val="626765"/>
  <p:tag name="MH_ORDER" val="1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NUMBER"/>
  <p:tag name="ID" val="626765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ENTRY"/>
  <p:tag name="ID" val="626765"/>
  <p:tag name="MH_ORDER" val="2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NUMBER"/>
  <p:tag name="ID" val="626765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OTHERS"/>
  <p:tag name="ID" val="6267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4220756"/>
  <p:tag name="MH_LIBRARY" val="CONTENTS"/>
  <p:tag name="MH_TYPE" val="OTHERS"/>
  <p:tag name="ID" val="626765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temp">
      <a:majorFont>
        <a:latin typeface="微软雅黑 Light"/>
        <a:ea typeface="锐字工房云字库细圆GBK"/>
        <a:cs typeface=""/>
      </a:majorFont>
      <a:minorFont>
        <a:latin typeface="微软雅黑 Light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1721</Words>
  <Application>Microsoft Office PowerPoint</Application>
  <PresentationFormat>宽屏</PresentationFormat>
  <Paragraphs>219</Paragraphs>
  <Slides>37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等线</vt:lpstr>
      <vt:lpstr>锐字工房云字库细圆GBK</vt:lpstr>
      <vt:lpstr>微软雅黑 Light</vt:lpstr>
      <vt:lpstr>Arial</vt:lpstr>
      <vt:lpstr>Arial Narrow</vt:lpstr>
      <vt:lpstr>Calibri</vt:lpstr>
      <vt:lpstr>Impact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多模态：通过听觉、视觉、触觉、嗅觉等多种感觉，借助语言、图像、声音、动作等多种手段和符号资源进行交际。   多模态教学：在教学过程中，利用多种渠道、多种教学手段来调动学习者的多种感官协同运作，以达到加深印象强化记忆的目的的教学方法。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绿色叶子</dc:title>
  <dc:creator>第一PPT</dc:creator>
  <cp:keywords>www.1ppt.com</cp:keywords>
  <cp:lastModifiedBy>LUO KE</cp:lastModifiedBy>
  <cp:revision>351</cp:revision>
  <dcterms:created xsi:type="dcterms:W3CDTF">2017-07-24T13:35:00Z</dcterms:created>
  <dcterms:modified xsi:type="dcterms:W3CDTF">2022-07-17T09:41:17Z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