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90" r:id="rId8"/>
    <p:sldId id="291" r:id="rId9"/>
    <p:sldId id="262" r:id="rId10"/>
    <p:sldId id="292" r:id="rId11"/>
    <p:sldId id="293" r:id="rId12"/>
    <p:sldId id="294" r:id="rId13"/>
    <p:sldId id="266" r:id="rId14"/>
    <p:sldId id="267" r:id="rId15"/>
    <p:sldId id="297" r:id="rId16"/>
    <p:sldId id="296" r:id="rId17"/>
    <p:sldId id="299" r:id="rId18"/>
    <p:sldId id="298" r:id="rId19"/>
    <p:sldId id="300" r:id="rId20"/>
    <p:sldId id="301" r:id="rId21"/>
    <p:sldId id="302" r:id="rId22"/>
    <p:sldId id="303" r:id="rId23"/>
    <p:sldId id="277" r:id="rId24"/>
    <p:sldId id="278" r:id="rId25"/>
    <p:sldId id="279" r:id="rId26"/>
    <p:sldId id="319" r:id="rId27"/>
    <p:sldId id="32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5" clrIdx="0"/>
  <p:cmAuthor id="2" name="Lenovo" initials="L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1" Type="http://schemas.openxmlformats.org/officeDocument/2006/relationships/tags" Target="tags/tag159.xml"/><Relationship Id="rId40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17T13:12:26.380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5714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2447925" y="5295900"/>
            <a:ext cx="1155700" cy="868363"/>
          </a:xfrm>
          <a:ln w="9525">
            <a:noFill/>
          </a:ln>
        </p:spPr>
      </p:sp>
      <p:sp>
        <p:nvSpPr>
          <p:cNvPr id="115715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>
                <a:ea typeface="宋体" panose="02010600030101010101" pitchFamily="2" charset="-122"/>
              </a:rPr>
              <a:t>使用方法：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更改文字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：将标题框及正文框中的文字可直接改为您所需文字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绘图工具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填充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选择您需要展示的图片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增加减少图片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：直接复制粘贴图片来增加图片数，复制后更改方法见</a:t>
            </a: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br>
              <a:rPr lang="en-US" altLang="zh-CN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更改图片色彩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色彩（重新着色）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选择您喜欢的色彩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zh-CN" altLang="en-US" dirty="0">
                <a:ea typeface="宋体" panose="02010600030101010101" pitchFamily="2" charset="-122"/>
              </a:rPr>
              <a:t>下载更多模板、视频教程：</a:t>
            </a:r>
            <a:r>
              <a:rPr lang="en-US" altLang="zh-CN" dirty="0">
                <a:ea typeface="宋体" panose="02010600030101010101" pitchFamily="2" charset="-122"/>
              </a:rPr>
              <a:t>http://www.mysoeasy.com</a:t>
            </a:r>
            <a:endParaRPr lang="en-US" altLang="zh-CN" dirty="0"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7762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7763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>
                <a:ea typeface="宋体" panose="02010600030101010101" pitchFamily="2" charset="-122"/>
              </a:rPr>
              <a:t>使用方法：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更改文字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：将标题框及正文框中的文字可直接改为您所需文字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绘图工具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填充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选择您需要展示的图片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增加减少图片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：直接复制粘贴图片来增加图片数，复制后更改方法见</a:t>
            </a: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br>
              <a:rPr lang="en-US" altLang="zh-CN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更改图片色彩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色彩（重新着色）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选择您喜欢的色彩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zh-CN" altLang="en-US" dirty="0">
                <a:ea typeface="宋体" panose="02010600030101010101" pitchFamily="2" charset="-122"/>
              </a:rPr>
              <a:t>下载更多模板、视频教程：</a:t>
            </a:r>
            <a:r>
              <a:rPr lang="en-US" altLang="zh-CN" dirty="0">
                <a:ea typeface="宋体" panose="02010600030101010101" pitchFamily="2" charset="-122"/>
              </a:rPr>
              <a:t>http://www.mysoeasy.com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17764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Tx/>
            </a:pPr>
            <a:fld id="{9A0DB2DC-4C9A-4742-B13C-FB6460FD3503}" type="slidenum">
              <a:rPr lang="zh-CN" altLang="en-US" sz="1200" dirty="0">
                <a:ea typeface="宋体" panose="02010600030101010101" pitchFamily="2" charset="-122"/>
              </a:rPr>
            </a:fld>
            <a:endParaRPr lang="zh-CN" altLang="en-US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18786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18787" name="备注占位符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>
                <a:ea typeface="宋体" panose="02010600030101010101" pitchFamily="2" charset="-122"/>
              </a:rPr>
              <a:t>使用方法：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更改文字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：将标题框及正文框中的文字可直接改为您所需文字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绘图工具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填充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选择您需要展示的图片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增加减少图片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：直接复制粘贴图片来增加图片数，复制后更改方法见</a:t>
            </a: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br>
              <a:rPr lang="en-US" altLang="zh-CN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更改图片色彩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色彩（重新着色）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选择您喜欢的色彩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zh-CN" altLang="en-US" dirty="0">
                <a:ea typeface="宋体" panose="02010600030101010101" pitchFamily="2" charset="-122"/>
              </a:rPr>
              <a:t>下载更多模板、视频教程：</a:t>
            </a:r>
            <a:r>
              <a:rPr lang="en-US" altLang="zh-CN" dirty="0">
                <a:ea typeface="宋体" panose="02010600030101010101" pitchFamily="2" charset="-122"/>
              </a:rPr>
              <a:t>http://www.mysoeasy.com</a:t>
            </a:r>
            <a:endParaRPr lang="zh-CN" altLang="en-US" dirty="0">
              <a:ea typeface="宋体" panose="02010600030101010101" pitchFamily="2" charset="-122"/>
            </a:endParaRPr>
          </a:p>
        </p:txBody>
      </p:sp>
      <p:sp>
        <p:nvSpPr>
          <p:cNvPr id="118788" name="灯片编号占位符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eaLnBrk="1" hangingPunct="1">
              <a:buFontTx/>
            </a:pPr>
            <a:fld id="{9A0DB2DC-4C9A-4742-B13C-FB6460FD3503}" type="slidenum">
              <a:rPr lang="zh-CN" altLang="en-US" sz="1200" dirty="0">
                <a:ea typeface="宋体" panose="02010600030101010101" pitchFamily="2" charset="-122"/>
              </a:rPr>
            </a:fld>
            <a:endParaRPr lang="zh-CN" altLang="en-US" sz="1200" dirty="0"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981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735388" y="5035550"/>
            <a:ext cx="1600200" cy="1200150"/>
          </a:xfrm>
          <a:ln w="9525">
            <a:noFill/>
          </a:ln>
        </p:spPr>
      </p:sp>
      <p:sp>
        <p:nvSpPr>
          <p:cNvPr id="119811" name="备注占位符 2"/>
          <p:cNvSpPr>
            <a:spLocks noGrp="1" noRot="1" noChangeAspect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noFill/>
          <a:ln>
            <a:noFill/>
          </a:ln>
        </p:spPr>
        <p:txBody>
          <a:bodyPr wrap="square" lIns="91440" tIns="45720" rIns="91440" bIns="45720" anchor="t"/>
          <a:p>
            <a:pPr lvl="0"/>
            <a:r>
              <a:rPr lang="zh-CN" altLang="en-US" dirty="0">
                <a:ea typeface="宋体" panose="02010600030101010101" pitchFamily="2" charset="-122"/>
              </a:rPr>
              <a:t>使用方法：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更改文字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：将标题框及正文框中的文字可直接改为您所需文字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绘图工具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填充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选择您需要展示的图片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增加减少图片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：直接复制粘贴图片来增加图片数，复制后更改方法见</a:t>
            </a: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br>
              <a:rPr lang="en-US" altLang="zh-CN" dirty="0">
                <a:ea typeface="宋体" panose="02010600030101010101" pitchFamily="2" charset="-122"/>
              </a:rPr>
            </a:br>
            <a:r>
              <a:rPr lang="en-US" altLang="zh-CN" dirty="0">
                <a:ea typeface="宋体" panose="02010600030101010101" pitchFamily="2" charset="-122"/>
              </a:rPr>
              <a:t>【</a:t>
            </a:r>
            <a:r>
              <a:rPr lang="zh-CN" altLang="en-US" dirty="0">
                <a:ea typeface="宋体" panose="02010600030101010101" pitchFamily="2" charset="-122"/>
              </a:rPr>
              <a:t>更改图片色彩</a:t>
            </a:r>
            <a:r>
              <a:rPr lang="en-US" altLang="zh-CN" dirty="0">
                <a:ea typeface="宋体" panose="02010600030101010101" pitchFamily="2" charset="-122"/>
              </a:rPr>
              <a:t>】</a:t>
            </a:r>
            <a:r>
              <a:rPr lang="zh-CN" altLang="en-US" dirty="0">
                <a:ea typeface="宋体" panose="02010600030101010101" pitchFamily="2" charset="-122"/>
              </a:rPr>
              <a:t>：点中图片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图片工具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格式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色彩（重新着色）</a:t>
            </a:r>
            <a:r>
              <a:rPr lang="en-US" altLang="zh-CN" dirty="0">
                <a:ea typeface="宋体" panose="02010600030101010101" pitchFamily="2" charset="-122"/>
              </a:rPr>
              <a:t>》</a:t>
            </a:r>
            <a:r>
              <a:rPr lang="zh-CN" altLang="en-US" dirty="0">
                <a:ea typeface="宋体" panose="02010600030101010101" pitchFamily="2" charset="-122"/>
              </a:rPr>
              <a:t>选择您喜欢的色彩</a:t>
            </a:r>
            <a:br>
              <a:rPr lang="zh-CN" altLang="en-US" dirty="0">
                <a:ea typeface="宋体" panose="02010600030101010101" pitchFamily="2" charset="-122"/>
              </a:rPr>
            </a:br>
            <a:r>
              <a:rPr lang="zh-CN" altLang="en-US" dirty="0">
                <a:ea typeface="宋体" panose="02010600030101010101" pitchFamily="2" charset="-122"/>
              </a:rPr>
              <a:t>下载更多模板、视频教程：</a:t>
            </a:r>
            <a:r>
              <a:rPr lang="en-US" altLang="zh-CN" dirty="0">
                <a:ea typeface="宋体" panose="02010600030101010101" pitchFamily="2" charset="-122"/>
              </a:rPr>
              <a:t>http://www.mysoeasy.com</a:t>
            </a:r>
            <a:endParaRPr lang="en-US" altLang="zh-CN" dirty="0">
              <a:ea typeface="宋体" panose="02010600030101010101" pitchFamily="2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tags" Target="../tags/tag9.xml"/><Relationship Id="rId10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3.png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85.xml"/><Relationship Id="rId8" Type="http://schemas.openxmlformats.org/officeDocument/2006/relationships/tags" Target="../tags/tag84.xml"/><Relationship Id="rId7" Type="http://schemas.openxmlformats.org/officeDocument/2006/relationships/tags" Target="../tags/tag83.xml"/><Relationship Id="rId6" Type="http://schemas.openxmlformats.org/officeDocument/2006/relationships/image" Target="../media/image4.png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0" Type="http://schemas.openxmlformats.org/officeDocument/2006/relationships/tags" Target="../tags/tag86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tags" Target="../tags/tag106.xml"/><Relationship Id="rId3" Type="http://schemas.openxmlformats.org/officeDocument/2006/relationships/tags" Target="../tags/tag105.xml"/><Relationship Id="rId2" Type="http://schemas.openxmlformats.org/officeDocument/2006/relationships/tags" Target="../tags/tag10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image" Target="../media/image5.png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7" Type="http://schemas.openxmlformats.org/officeDocument/2006/relationships/tags" Target="../tags/tag40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9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Relationship Id="rId3" Type="http://schemas.openxmlformats.org/officeDocument/2006/relationships/tags" Target="../tags/tag45.xml"/><Relationship Id="rId2" Type="http://schemas.openxmlformats.org/officeDocument/2006/relationships/tags" Target="../tags/tag4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20" y="2376000"/>
            <a:ext cx="5256000" cy="1054800"/>
          </a:xfrm>
        </p:spPr>
        <p:txBody>
          <a:bodyPr lIns="91440" tIns="45720" rIns="91440" bIns="45720" anchor="t" anchorCtr="0">
            <a:normAutofit/>
          </a:bodyPr>
          <a:lstStyle>
            <a:lvl1pPr algn="l">
              <a:defRPr sz="6000" spc="60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20" y="3481200"/>
            <a:ext cx="2840400" cy="543600"/>
          </a:xfrm>
        </p:spPr>
        <p:txBody>
          <a:bodyPr lIns="91440" tIns="45720" rIns="91440" bIns="45720">
            <a:normAutofit/>
          </a:bodyPr>
          <a:lstStyle>
            <a:lvl1pPr marL="0" indent="0" algn="l" eaLnBrk="1" fontAlgn="auto" latinLnBrk="0" hangingPunct="1">
              <a:lnSpc>
                <a:spcPct val="130000"/>
              </a:lnSpc>
              <a:spcAft>
                <a:spcPts val="0"/>
              </a:spcAft>
              <a:buNone/>
              <a:defRPr sz="2400" u="none" strike="noStrike" kern="1200" cap="none" spc="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0" name="矩形: 圆角 9"/>
          <p:cNvSpPr/>
          <p:nvPr>
            <p:custDataLst>
              <p:tags r:id="rId7"/>
            </p:custDataLst>
          </p:nvPr>
        </p:nvSpPr>
        <p:spPr>
          <a:xfrm>
            <a:off x="687408" y="5268964"/>
            <a:ext cx="2403009" cy="545103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任意多边形: 形状 11"/>
          <p:cNvSpPr/>
          <p:nvPr>
            <p:custDataLst>
              <p:tags r:id="rId8"/>
            </p:custDataLst>
          </p:nvPr>
        </p:nvSpPr>
        <p:spPr>
          <a:xfrm>
            <a:off x="1" y="-6266"/>
            <a:ext cx="2378139" cy="2166443"/>
          </a:xfrm>
          <a:custGeom>
            <a:avLst/>
            <a:gdLst>
              <a:gd name="connsiteX0" fmla="*/ 2378139 w 2378139"/>
              <a:gd name="connsiteY0" fmla="*/ 0 h 2166443"/>
              <a:gd name="connsiteX1" fmla="*/ 6 w 2378139"/>
              <a:gd name="connsiteY1" fmla="*/ 2166443 h 2166443"/>
              <a:gd name="connsiteX2" fmla="*/ 0 w 2378139"/>
              <a:gd name="connsiteY2" fmla="*/ 2166438 h 2166443"/>
              <a:gd name="connsiteX3" fmla="*/ 0 w 2378139"/>
              <a:gd name="connsiteY3" fmla="*/ 8 h 216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8139" h="2166443">
                <a:moveTo>
                  <a:pt x="2378139" y="0"/>
                </a:moveTo>
                <a:lnTo>
                  <a:pt x="6" y="2166443"/>
                </a:lnTo>
                <a:lnTo>
                  <a:pt x="0" y="2166438"/>
                </a:lnTo>
                <a:lnTo>
                  <a:pt x="0" y="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 cstate="email"/>
          <a:srcRect/>
          <a:stretch>
            <a:fillRect/>
          </a:stretch>
        </p:blipFill>
        <p:spPr>
          <a:xfrm>
            <a:off x="5714446" y="381557"/>
            <a:ext cx="6474505" cy="6476443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799200" y="5295600"/>
            <a:ext cx="2178000" cy="489600"/>
          </a:xfrm>
        </p:spPr>
        <p:txBody>
          <a:bodyPr lIns="91440" tIns="45720" rIns="91440" bIns="45720" anchor="ctr" anchorCtr="0">
            <a:normAutofit/>
          </a:bodyPr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800" spc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汇报人姓名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 lIns="91440" tIns="45720" rIns="91440" bIns="4572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 lIns="91440" tIns="45720" rIns="91440" bIns="4572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 lIns="91440" tIns="45720" rIns="91440" bIns="4572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 lIns="91440" tIns="45720" rIns="91440" bIns="45720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email"/>
          <a:srcRect/>
          <a:stretch>
            <a:fillRect/>
          </a:stretch>
        </p:blipFill>
        <p:spPr>
          <a:xfrm>
            <a:off x="4933179" y="1"/>
            <a:ext cx="7258821" cy="6858000"/>
          </a:xfrm>
          <a:prstGeom prst="rect">
            <a:avLst/>
          </a:prstGeom>
        </p:spPr>
      </p:pic>
      <p:sp>
        <p:nvSpPr>
          <p:cNvPr id="9" name="Freeform 15"/>
          <p:cNvSpPr/>
          <p:nvPr>
            <p:custDataLst>
              <p:tags r:id="rId4"/>
            </p:custDataLst>
          </p:nvPr>
        </p:nvSpPr>
        <p:spPr>
          <a:xfrm>
            <a:off x="0" y="4417018"/>
            <a:ext cx="2679508" cy="2440982"/>
          </a:xfrm>
          <a:custGeom>
            <a:avLst/>
            <a:gdLst>
              <a:gd name="connsiteX0" fmla="*/ 8 w 2679508"/>
              <a:gd name="connsiteY0" fmla="*/ 0 h 2440982"/>
              <a:gd name="connsiteX1" fmla="*/ 2679508 w 2679508"/>
              <a:gd name="connsiteY1" fmla="*/ 2440982 h 2440982"/>
              <a:gd name="connsiteX2" fmla="*/ 0 w 2679508"/>
              <a:gd name="connsiteY2" fmla="*/ 2440975 h 2440982"/>
              <a:gd name="connsiteX3" fmla="*/ 0 w 2679508"/>
              <a:gd name="connsiteY3" fmla="*/ 6 h 244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508" h="2440982">
                <a:moveTo>
                  <a:pt x="8" y="0"/>
                </a:moveTo>
                <a:lnTo>
                  <a:pt x="2679508" y="2440982"/>
                </a:lnTo>
                <a:lnTo>
                  <a:pt x="0" y="2440975"/>
                </a:lnTo>
                <a:lnTo>
                  <a:pt x="0" y="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900000" y="2642400"/>
            <a:ext cx="3214800" cy="903600"/>
          </a:xfrm>
        </p:spPr>
        <p:txBody>
          <a:bodyPr vert="horz" lIns="91440" tIns="45720" rIns="91440" bIns="45720" rtlCol="0" anchor="b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90000"/>
              </a:lnSpc>
              <a:buNone/>
              <a:defRPr kumimoji="0" lang="zh-CN" altLang="en-US" sz="5600" b="1" i="0" u="none" strike="noStrike" kern="1200" cap="none" spc="3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 lIns="91440" tIns="45720" rIns="91440" bIns="4572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 lIns="91440" tIns="45720" rIns="91440" bIns="45720"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 lIns="91440" tIns="45720" rIns="91440" bIns="4572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921600" y="3592800"/>
            <a:ext cx="4711104" cy="622800"/>
          </a:xfrm>
        </p:spPr>
        <p:txBody>
          <a:bodyPr lIns="91440" tIns="45720" rIns="91440" bIns="45720" anchor="ctr" anchorCtr="0"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2800" spc="0" baseline="0"/>
            </a:lvl1pPr>
          </a:lstStyle>
          <a:p>
            <a:pPr lvl="0"/>
            <a:r>
              <a:rPr lang="zh-CN" altLang="en-US" dirty="0"/>
              <a:t>编辑副标题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lIns="91440" tIns="45720" rIns="91440" bIns="45720"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 cstate="email"/>
          <a:srcRect/>
          <a:stretch>
            <a:fillRect/>
          </a:stretch>
        </p:blipFill>
        <p:spPr>
          <a:xfrm>
            <a:off x="5250829" y="381557"/>
            <a:ext cx="6474505" cy="64764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lIns="91440" tIns="45720" rIns="91440" bIns="45720"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1" name="Freeform 56"/>
          <p:cNvSpPr/>
          <p:nvPr>
            <p:custDataLst>
              <p:tags r:id="rId8"/>
            </p:custDataLst>
          </p:nvPr>
        </p:nvSpPr>
        <p:spPr>
          <a:xfrm>
            <a:off x="9991492" y="4885200"/>
            <a:ext cx="2200505" cy="1972791"/>
          </a:xfrm>
          <a:custGeom>
            <a:avLst/>
            <a:gdLst>
              <a:gd name="connsiteX0" fmla="*/ 3145906 w 3145906"/>
              <a:gd name="connsiteY0" fmla="*/ 0 h 2865844"/>
              <a:gd name="connsiteX1" fmla="*/ 3145903 w 3145906"/>
              <a:gd name="connsiteY1" fmla="*/ 2865844 h 2865844"/>
              <a:gd name="connsiteX2" fmla="*/ 0 w 3145906"/>
              <a:gd name="connsiteY2" fmla="*/ 2865836 h 2865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45906" h="2865844">
                <a:moveTo>
                  <a:pt x="3145906" y="0"/>
                </a:moveTo>
                <a:lnTo>
                  <a:pt x="3145903" y="2865844"/>
                </a:lnTo>
                <a:lnTo>
                  <a:pt x="0" y="2865836"/>
                </a:lnTo>
                <a:close/>
              </a:path>
            </a:pathLst>
          </a:custGeom>
          <a:solidFill>
            <a:srgbClr val="37A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Freeform 9"/>
          <p:cNvSpPr/>
          <p:nvPr>
            <p:custDataLst>
              <p:tags r:id="rId9"/>
            </p:custDataLst>
          </p:nvPr>
        </p:nvSpPr>
        <p:spPr>
          <a:xfrm>
            <a:off x="8" y="-5424"/>
            <a:ext cx="2741585" cy="2409114"/>
          </a:xfrm>
          <a:custGeom>
            <a:avLst/>
            <a:gdLst>
              <a:gd name="connsiteX0" fmla="*/ 2741585 w 2741585"/>
              <a:gd name="connsiteY0" fmla="*/ 0 h 2409114"/>
              <a:gd name="connsiteX1" fmla="*/ 9 w 2741585"/>
              <a:gd name="connsiteY1" fmla="*/ 2409114 h 2409114"/>
              <a:gd name="connsiteX2" fmla="*/ 1 w 2741585"/>
              <a:gd name="connsiteY2" fmla="*/ 2409104 h 2409114"/>
              <a:gd name="connsiteX3" fmla="*/ 0 w 2741585"/>
              <a:gd name="connsiteY3" fmla="*/ 5 h 240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1585" h="2409114">
                <a:moveTo>
                  <a:pt x="2741585" y="0"/>
                </a:moveTo>
                <a:lnTo>
                  <a:pt x="9" y="2409114"/>
                </a:lnTo>
                <a:lnTo>
                  <a:pt x="1" y="2409104"/>
                </a:lnTo>
                <a:lnTo>
                  <a:pt x="0" y="5"/>
                </a:lnTo>
                <a:close/>
              </a:path>
            </a:pathLst>
          </a:custGeom>
          <a:solidFill>
            <a:srgbClr val="37A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rgbClr val="37AE35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lIns="91440" tIns="45720" rIns="91440" bIns="45720"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6" cstate="email"/>
          <a:srcRect/>
          <a:stretch>
            <a:fillRect/>
          </a:stretch>
        </p:blipFill>
        <p:spPr>
          <a:xfrm flipH="1">
            <a:off x="3383479" y="4082194"/>
            <a:ext cx="2774976" cy="2775806"/>
          </a:xfrm>
          <a:prstGeom prst="rect">
            <a:avLst/>
          </a:prstGeom>
        </p:spPr>
      </p:pic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586800" y="1764000"/>
            <a:ext cx="3956400" cy="4093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0"/>
            </p:custDataLst>
          </p:nvPr>
        </p:nvSpPr>
        <p:spPr>
          <a:xfrm>
            <a:off x="5101200" y="769938"/>
            <a:ext cx="6480000" cy="5087937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12000" y="781200"/>
            <a:ext cx="10976400" cy="626400"/>
          </a:xfrm>
        </p:spPr>
        <p:txBody>
          <a:bodyPr lIns="91440" tIns="45720" rIns="91440" bIns="45720"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612000" y="1659600"/>
            <a:ext cx="10975975" cy="828000"/>
          </a:xfrm>
        </p:spPr>
        <p:txBody>
          <a:bodyPr lIns="91440" tIns="45720" rIns="91440" bIns="45720"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12775" y="2808000"/>
            <a:ext cx="10965600" cy="34308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任意多边形: 形状 10"/>
          <p:cNvSpPr/>
          <p:nvPr>
            <p:custDataLst>
              <p:tags r:id="rId8"/>
            </p:custDataLst>
          </p:nvPr>
        </p:nvSpPr>
        <p:spPr>
          <a:xfrm>
            <a:off x="0" y="0"/>
            <a:ext cx="3031644" cy="2664000"/>
          </a:xfrm>
          <a:custGeom>
            <a:avLst/>
            <a:gdLst>
              <a:gd name="connsiteX0" fmla="*/ 2741584 w 2741584"/>
              <a:gd name="connsiteY0" fmla="*/ 0 h 2409115"/>
              <a:gd name="connsiteX1" fmla="*/ 6 w 2741584"/>
              <a:gd name="connsiteY1" fmla="*/ 2409115 h 2409115"/>
              <a:gd name="connsiteX2" fmla="*/ 0 w 2741584"/>
              <a:gd name="connsiteY2" fmla="*/ 2409110 h 2409115"/>
              <a:gd name="connsiteX3" fmla="*/ 0 w 2741584"/>
              <a:gd name="connsiteY3" fmla="*/ 7 h 240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1584" h="2409115">
                <a:moveTo>
                  <a:pt x="2741584" y="0"/>
                </a:moveTo>
                <a:lnTo>
                  <a:pt x="6" y="2409115"/>
                </a:lnTo>
                <a:lnTo>
                  <a:pt x="0" y="2409110"/>
                </a:lnTo>
                <a:lnTo>
                  <a:pt x="0" y="7"/>
                </a:lnTo>
                <a:close/>
              </a:path>
            </a:pathLst>
          </a:custGeom>
          <a:solidFill>
            <a:srgbClr val="37A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Freeform 11"/>
          <p:cNvSpPr/>
          <p:nvPr>
            <p:custDataLst>
              <p:tags r:id="rId9"/>
            </p:custDataLst>
          </p:nvPr>
        </p:nvSpPr>
        <p:spPr>
          <a:xfrm>
            <a:off x="-5" y="5697378"/>
            <a:ext cx="1320802" cy="1160627"/>
          </a:xfrm>
          <a:custGeom>
            <a:avLst/>
            <a:gdLst>
              <a:gd name="connsiteX0" fmla="*/ 4 w 1320802"/>
              <a:gd name="connsiteY0" fmla="*/ 0 h 1160627"/>
              <a:gd name="connsiteX1" fmla="*/ 1320802 w 1320802"/>
              <a:gd name="connsiteY1" fmla="*/ 1160627 h 1160627"/>
              <a:gd name="connsiteX2" fmla="*/ 2 w 1320802"/>
              <a:gd name="connsiteY2" fmla="*/ 1160624 h 1160627"/>
              <a:gd name="connsiteX3" fmla="*/ 0 w 1320802"/>
              <a:gd name="connsiteY3" fmla="*/ 3 h 1160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20802" h="1160627">
                <a:moveTo>
                  <a:pt x="4" y="0"/>
                </a:moveTo>
                <a:lnTo>
                  <a:pt x="1320802" y="1160627"/>
                </a:lnTo>
                <a:lnTo>
                  <a:pt x="2" y="1160624"/>
                </a:lnTo>
                <a:lnTo>
                  <a:pt x="0" y="3"/>
                </a:lnTo>
                <a:close/>
              </a:path>
            </a:pathLst>
          </a:custGeom>
          <a:solidFill>
            <a:srgbClr val="37A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-425" y="0"/>
            <a:ext cx="12192000" cy="2664000"/>
          </a:xfrm>
          <a:prstGeom prst="rect">
            <a:avLst/>
          </a:prstGeom>
          <a:solidFill>
            <a:srgbClr val="37AE35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>
            <p:custDataLst>
              <p:tags r:id="rId2"/>
            </p:custDataLst>
          </p:nvPr>
        </p:nvSpPr>
        <p:spPr>
          <a:xfrm>
            <a:off x="-3000" y="5029201"/>
            <a:ext cx="12192000" cy="1828799"/>
          </a:xfrm>
          <a:prstGeom prst="rect">
            <a:avLst/>
          </a:prstGeom>
          <a:solidFill>
            <a:srgbClr val="37AE35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1440" tIns="45720" rIns="91440" bIns="45720"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Freeform 15"/>
          <p:cNvSpPr/>
          <p:nvPr>
            <p:custDataLst>
              <p:tags r:id="rId5"/>
            </p:custDataLst>
          </p:nvPr>
        </p:nvSpPr>
        <p:spPr>
          <a:xfrm flipH="1">
            <a:off x="10437540" y="4527396"/>
            <a:ext cx="1754457" cy="2330604"/>
          </a:xfrm>
          <a:custGeom>
            <a:avLst/>
            <a:gdLst>
              <a:gd name="connsiteX0" fmla="*/ 8 w 2679508"/>
              <a:gd name="connsiteY0" fmla="*/ 0 h 2440982"/>
              <a:gd name="connsiteX1" fmla="*/ 2679508 w 2679508"/>
              <a:gd name="connsiteY1" fmla="*/ 2440982 h 2440982"/>
              <a:gd name="connsiteX2" fmla="*/ 0 w 2679508"/>
              <a:gd name="connsiteY2" fmla="*/ 2440975 h 2440982"/>
              <a:gd name="connsiteX3" fmla="*/ 0 w 2679508"/>
              <a:gd name="connsiteY3" fmla="*/ 6 h 244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79508" h="2440982">
                <a:moveTo>
                  <a:pt x="8" y="0"/>
                </a:moveTo>
                <a:lnTo>
                  <a:pt x="2679508" y="2440982"/>
                </a:lnTo>
                <a:lnTo>
                  <a:pt x="0" y="2440975"/>
                </a:lnTo>
                <a:lnTo>
                  <a:pt x="0" y="6"/>
                </a:lnTo>
                <a:close/>
              </a:path>
            </a:pathLst>
          </a:custGeom>
          <a:solidFill>
            <a:srgbClr val="37A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9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6"/>
            </p:custDataLst>
          </p:nvPr>
        </p:nvSpPr>
        <p:spPr>
          <a:xfrm>
            <a:off x="579600" y="1663200"/>
            <a:ext cx="5342400" cy="28944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7"/>
            </p:custDataLst>
          </p:nvPr>
        </p:nvSpPr>
        <p:spPr>
          <a:xfrm>
            <a:off x="6242400" y="1663200"/>
            <a:ext cx="5367600" cy="28944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8"/>
            </p:custDataLst>
          </p:nvPr>
        </p:nvSpPr>
        <p:spPr>
          <a:xfrm>
            <a:off x="572400" y="4816800"/>
            <a:ext cx="5342400" cy="781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9"/>
            </p:custDataLst>
          </p:nvPr>
        </p:nvSpPr>
        <p:spPr>
          <a:xfrm>
            <a:off x="6253200" y="4813200"/>
            <a:ext cx="5367600" cy="781200"/>
          </a:xfrm>
        </p:spPr>
        <p:txBody>
          <a:bodyPr lIns="91440" tIns="45720" rIns="91440" bIns="45720"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2" name="矩形 11"/>
          <p:cNvSpPr/>
          <p:nvPr>
            <p:custDataLst>
              <p:tags r:id="rId10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rgbClr val="37AE35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66" name="Freeform 45"/>
          <p:cNvSpPr/>
          <p:nvPr>
            <p:custDataLst>
              <p:tags r:id="rId11"/>
            </p:custDataLst>
          </p:nvPr>
        </p:nvSpPr>
        <p:spPr>
          <a:xfrm>
            <a:off x="9902282" y="0"/>
            <a:ext cx="2289717" cy="2531327"/>
          </a:xfrm>
          <a:custGeom>
            <a:avLst/>
            <a:gdLst>
              <a:gd name="connsiteX0" fmla="*/ 4 w 2663998"/>
              <a:gd name="connsiteY0" fmla="*/ 0 h 3031643"/>
              <a:gd name="connsiteX1" fmla="*/ 2663990 w 2663998"/>
              <a:gd name="connsiteY1" fmla="*/ 0 h 3031643"/>
              <a:gd name="connsiteX2" fmla="*/ 2663998 w 2663998"/>
              <a:gd name="connsiteY2" fmla="*/ 3031643 h 3031643"/>
              <a:gd name="connsiteX3" fmla="*/ 0 w 2663998"/>
              <a:gd name="connsiteY3" fmla="*/ 7 h 303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63998" h="3031643">
                <a:moveTo>
                  <a:pt x="4" y="0"/>
                </a:moveTo>
                <a:lnTo>
                  <a:pt x="2663990" y="0"/>
                </a:lnTo>
                <a:lnTo>
                  <a:pt x="2663998" y="3031643"/>
                </a:lnTo>
                <a:lnTo>
                  <a:pt x="0" y="7"/>
                </a:lnTo>
                <a:close/>
              </a:path>
            </a:pathLst>
          </a:custGeom>
          <a:solidFill>
            <a:srgbClr val="37AE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rgbClr val="37AE35">
              <a:alpha val="2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email"/>
          <a:srcRect/>
          <a:stretch>
            <a:fillRect/>
          </a:stretch>
        </p:blipFill>
        <p:spPr>
          <a:xfrm>
            <a:off x="-131528" y="2995200"/>
            <a:ext cx="3861644" cy="38628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522800" y="1339200"/>
            <a:ext cx="9144000" cy="2386800"/>
          </a:xfrm>
        </p:spPr>
        <p:txBody>
          <a:bodyPr lIns="91440" tIns="45720" rIns="91440" bIns="45720"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9"/>
            </p:custDataLst>
          </p:nvPr>
        </p:nvSpPr>
        <p:spPr>
          <a:xfrm>
            <a:off x="1522413" y="3862800"/>
            <a:ext cx="9144000" cy="1656000"/>
          </a:xfrm>
        </p:spPr>
        <p:txBody>
          <a:bodyPr lIns="91440" tIns="45720" rIns="91440" bIns="45720"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lIns="91440" tIns="45720" rIns="91440" bIns="4572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lIns="91440" tIns="45720" rIns="91440" bIns="4572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lIns="91440" tIns="45720" rIns="91440" bIns="4572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email"/>
          <a:stretch>
            <a:fillRect/>
          </a:stretch>
        </p:blipFill>
        <p:spPr>
          <a:xfrm>
            <a:off x="275771" y="362857"/>
            <a:ext cx="6131939" cy="6495143"/>
          </a:xfrm>
          <a:prstGeom prst="rect">
            <a:avLst/>
          </a:prstGeom>
        </p:spPr>
      </p:pic>
      <p:sp>
        <p:nvSpPr>
          <p:cNvPr id="12" name="Freeform 18"/>
          <p:cNvSpPr/>
          <p:nvPr>
            <p:custDataLst>
              <p:tags r:id="rId4"/>
            </p:custDataLst>
          </p:nvPr>
        </p:nvSpPr>
        <p:spPr>
          <a:xfrm>
            <a:off x="8955314" y="0"/>
            <a:ext cx="3236686" cy="2904889"/>
          </a:xfrm>
          <a:custGeom>
            <a:avLst/>
            <a:gdLst>
              <a:gd name="connsiteX0" fmla="*/ 2504926 w 2504927"/>
              <a:gd name="connsiteY0" fmla="*/ 0 h 2201143"/>
              <a:gd name="connsiteX1" fmla="*/ 2504927 w 2504927"/>
              <a:gd name="connsiteY1" fmla="*/ 2201143 h 2201143"/>
              <a:gd name="connsiteX2" fmla="*/ 0 w 2504927"/>
              <a:gd name="connsiteY2" fmla="*/ 7 h 2201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04927" h="2201143">
                <a:moveTo>
                  <a:pt x="2504926" y="0"/>
                </a:moveTo>
                <a:lnTo>
                  <a:pt x="2504927" y="2201143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7047146" y="3952800"/>
            <a:ext cx="2219467" cy="624845"/>
          </a:xfrm>
        </p:spPr>
        <p:txBody>
          <a:bodyPr lIns="91440" tIns="45720" rIns="91440" bIns="45720" anchor="ctr" anchorCtr="0">
            <a:normAutofit/>
          </a:bodyPr>
          <a:lstStyle>
            <a:lvl1pPr algn="ctr">
              <a:lnSpc>
                <a:spcPct val="90000"/>
              </a:lnSpc>
              <a:defRPr sz="3600" u="none" strike="noStrike" kern="1200" cap="none" spc="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1440" tIns="45720" rIns="91440" bIns="45720">
            <a:norm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1440" tIns="45720" rIns="91440" bIns="4572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1440" tIns="45720" rIns="91440" bIns="45720"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1440" tIns="45720" rIns="91440" bIns="4572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91440" tIns="45720" rIns="91440" bIns="4572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/>
          <p:nvPr>
            <p:custDataLst>
              <p:tags r:id="rId2"/>
            </p:custDataLst>
          </p:nvPr>
        </p:nvSpPr>
        <p:spPr>
          <a:xfrm>
            <a:off x="0" y="0"/>
            <a:ext cx="2741584" cy="2409115"/>
          </a:xfrm>
          <a:custGeom>
            <a:avLst/>
            <a:gdLst>
              <a:gd name="connsiteX0" fmla="*/ 2741584 w 2741584"/>
              <a:gd name="connsiteY0" fmla="*/ 0 h 2409115"/>
              <a:gd name="connsiteX1" fmla="*/ 6 w 2741584"/>
              <a:gd name="connsiteY1" fmla="*/ 2409115 h 2409115"/>
              <a:gd name="connsiteX2" fmla="*/ 0 w 2741584"/>
              <a:gd name="connsiteY2" fmla="*/ 2409110 h 2409115"/>
              <a:gd name="connsiteX3" fmla="*/ 0 w 2741584"/>
              <a:gd name="connsiteY3" fmla="*/ 7 h 2409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1584" h="2409115">
                <a:moveTo>
                  <a:pt x="2741584" y="0"/>
                </a:moveTo>
                <a:lnTo>
                  <a:pt x="6" y="2409115"/>
                </a:lnTo>
                <a:lnTo>
                  <a:pt x="0" y="2409110"/>
                </a:lnTo>
                <a:lnTo>
                  <a:pt x="0" y="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: 形状 6"/>
          <p:cNvSpPr/>
          <p:nvPr>
            <p:custDataLst>
              <p:tags r:id="rId3"/>
            </p:custDataLst>
          </p:nvPr>
        </p:nvSpPr>
        <p:spPr>
          <a:xfrm>
            <a:off x="9053664" y="3999048"/>
            <a:ext cx="3138336" cy="2858952"/>
          </a:xfrm>
          <a:custGeom>
            <a:avLst/>
            <a:gdLst>
              <a:gd name="connsiteX0" fmla="*/ 3138336 w 3138336"/>
              <a:gd name="connsiteY0" fmla="*/ 0 h 2858952"/>
              <a:gd name="connsiteX1" fmla="*/ 3138336 w 3138336"/>
              <a:gd name="connsiteY1" fmla="*/ 2858952 h 2858952"/>
              <a:gd name="connsiteX2" fmla="*/ 0 w 3138336"/>
              <a:gd name="connsiteY2" fmla="*/ 2858943 h 2858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38336" h="2858952">
                <a:moveTo>
                  <a:pt x="3138336" y="0"/>
                </a:moveTo>
                <a:lnTo>
                  <a:pt x="3138336" y="2858952"/>
                </a:lnTo>
                <a:lnTo>
                  <a:pt x="0" y="285894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 vert="horz" lIns="91440" tIns="45720" rIns="91440" bIns="4572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91440" tIns="45720" rIns="91440" bIns="4572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 lIns="91440" tIns="45720" rIns="91440" bIns="45720"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 lIns="91440" tIns="45720" rIns="91440" bIns="45720"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 lIns="91440" tIns="45720" rIns="91440" bIns="45720"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91440" tIns="45720" rIns="91440" bIns="4572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 lIns="91440" tIns="45720" rIns="91440" bIns="45720">
            <a:normAutofit/>
          </a:bodyPr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 lIns="91440" tIns="45720" rIns="91440" bIns="45720"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 lIns="91440" tIns="45720" rIns="91440" bIns="45720"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 lIns="91440" tIns="45720" rIns="91440" bIns="45720"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8" Type="http://schemas.openxmlformats.org/officeDocument/2006/relationships/theme" Target="../theme/theme1.xml"/><Relationship Id="rId57" Type="http://schemas.openxmlformats.org/officeDocument/2006/relationships/tags" Target="../tags/tag126.xml"/><Relationship Id="rId56" Type="http://schemas.openxmlformats.org/officeDocument/2006/relationships/tags" Target="../tags/tag125.xml"/><Relationship Id="rId55" Type="http://schemas.openxmlformats.org/officeDocument/2006/relationships/tags" Target="../tags/tag124.xml"/><Relationship Id="rId54" Type="http://schemas.openxmlformats.org/officeDocument/2006/relationships/tags" Target="../tags/tag123.xml"/><Relationship Id="rId53" Type="http://schemas.openxmlformats.org/officeDocument/2006/relationships/tags" Target="../tags/tag122.xml"/><Relationship Id="rId52" Type="http://schemas.openxmlformats.org/officeDocument/2006/relationships/tags" Target="../tags/tag121.xml"/><Relationship Id="rId51" Type="http://schemas.openxmlformats.org/officeDocument/2006/relationships/image" Target="../media/image6.png"/><Relationship Id="rId50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.xml"/><Relationship Id="rId49" Type="http://schemas.openxmlformats.org/officeDocument/2006/relationships/slideLayout" Target="../slideLayouts/slideLayout49.xml"/><Relationship Id="rId48" Type="http://schemas.openxmlformats.org/officeDocument/2006/relationships/slideLayout" Target="../slideLayouts/slideLayout48.xml"/><Relationship Id="rId47" Type="http://schemas.openxmlformats.org/officeDocument/2006/relationships/slideLayout" Target="../slideLayouts/slideLayout47.xml"/><Relationship Id="rId46" Type="http://schemas.openxmlformats.org/officeDocument/2006/relationships/slideLayout" Target="../slideLayouts/slideLayout46.xml"/><Relationship Id="rId45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44.xml"/><Relationship Id="rId43" Type="http://schemas.openxmlformats.org/officeDocument/2006/relationships/slideLayout" Target="../slideLayouts/slideLayout43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.xml"/><Relationship Id="rId39" Type="http://schemas.openxmlformats.org/officeDocument/2006/relationships/slideLayout" Target="../slideLayouts/slideLayout39.xml"/><Relationship Id="rId38" Type="http://schemas.openxmlformats.org/officeDocument/2006/relationships/slideLayout" Target="../slideLayouts/slideLayout38.xml"/><Relationship Id="rId37" Type="http://schemas.openxmlformats.org/officeDocument/2006/relationships/slideLayout" Target="../slideLayouts/slideLayout37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5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2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3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5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5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5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4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comments" Target="../comments/comment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1.xml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8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4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5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6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8.xml"/><Relationship Id="rId4" Type="http://schemas.openxmlformats.org/officeDocument/2006/relationships/image" Target="../media/image29.png"/><Relationship Id="rId3" Type="http://schemas.openxmlformats.org/officeDocument/2006/relationships/tags" Target="../tags/tag147.xml"/><Relationship Id="rId2" Type="http://schemas.microsoft.com/office/2007/relationships/media" Target="file:///C:\Users\Lenovo\Desktop\Head%20Shoulders%20Knees%20And%20Toes.wmv" TargetMode="External"/><Relationship Id="rId1" Type="http://schemas.openxmlformats.org/officeDocument/2006/relationships/video" Target="file:///C:\Users\Lenovo\Desktop\Head%20Shoulders%20Knees%20And%20Toes.wmv" TargetMode="Externa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0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49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51.xml"/><Relationship Id="rId2" Type="http://schemas.openxmlformats.org/officeDocument/2006/relationships/image" Target="../media/image32.png"/><Relationship Id="rId1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2.xml"/><Relationship Id="rId1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3.xml"/><Relationship Id="rId1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4.xml"/><Relationship Id="rId1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9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5.xml"/><Relationship Id="rId1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6.xml"/><Relationship Id="rId1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7.xml"/><Relationship Id="rId1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8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0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tags" Target="../tags/tag131.xml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2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3.xml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314" name="灯片编号占位符 4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>
                <a:ea typeface="宋体" panose="02010600030101010101" pitchFamily="2" charset="-122"/>
              </a:rPr>
            </a:fld>
            <a:endParaRPr lang="en-US" altLang="zh-CN" sz="1400" dirty="0">
              <a:ea typeface="宋体" panose="02010600030101010101" pitchFamily="2" charset="-122"/>
            </a:endParaRPr>
          </a:p>
        </p:txBody>
      </p:sp>
      <p:pic>
        <p:nvPicPr>
          <p:cNvPr id="257026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17888" y="615950"/>
            <a:ext cx="4106862" cy="1946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7027" name="Oval 65"/>
          <p:cNvSpPr/>
          <p:nvPr/>
        </p:nvSpPr>
        <p:spPr>
          <a:xfrm rot="-4078449">
            <a:off x="6124575" y="1898650"/>
            <a:ext cx="1316038" cy="76200"/>
          </a:xfrm>
          <a:prstGeom prst="ellipse">
            <a:avLst/>
          </a:prstGeom>
          <a:gradFill rotWithShape="1">
            <a:gsLst>
              <a:gs pos="0">
                <a:srgbClr val="7F7F7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endParaRPr lang="zh-CN" altLang="en-US" sz="1800" b="1" i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pic>
        <p:nvPicPr>
          <p:cNvPr id="257028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743200"/>
            <a:ext cx="3917950" cy="2162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7029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3013" y="1857375"/>
            <a:ext cx="3949700" cy="2511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7030" name="矩形 21"/>
          <p:cNvSpPr/>
          <p:nvPr/>
        </p:nvSpPr>
        <p:spPr>
          <a:xfrm rot="1269810">
            <a:off x="6767513" y="1101725"/>
            <a:ext cx="582612" cy="1847850"/>
          </a:xfrm>
          <a:prstGeom prst="rect">
            <a:avLst/>
          </a:prstGeom>
          <a:solidFill>
            <a:srgbClr val="D8D8D8">
              <a:alpha val="63136"/>
            </a:srgbClr>
          </a:solidFill>
          <a:ln w="25400">
            <a:noFill/>
          </a:ln>
        </p:spPr>
        <p:txBody>
          <a:bodyPr anchor="ctr"/>
          <a:p>
            <a:pPr algn="ctr"/>
            <a:endParaRPr lang="zh-CN" altLang="en-US" sz="1800" b="1" i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257031" name="Oval 65"/>
          <p:cNvSpPr/>
          <p:nvPr/>
        </p:nvSpPr>
        <p:spPr>
          <a:xfrm rot="-4642372">
            <a:off x="4578350" y="3359150"/>
            <a:ext cx="1314450" cy="76200"/>
          </a:xfrm>
          <a:prstGeom prst="ellipse">
            <a:avLst/>
          </a:prstGeom>
          <a:gradFill rotWithShape="1">
            <a:gsLst>
              <a:gs pos="0">
                <a:srgbClr val="7F7F7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endParaRPr lang="zh-CN" altLang="en-US" sz="1800" b="1" i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7032" name="矩形 23"/>
          <p:cNvSpPr/>
          <p:nvPr/>
        </p:nvSpPr>
        <p:spPr>
          <a:xfrm rot="705888">
            <a:off x="5219700" y="2562225"/>
            <a:ext cx="582613" cy="1847850"/>
          </a:xfrm>
          <a:prstGeom prst="rect">
            <a:avLst/>
          </a:prstGeom>
          <a:solidFill>
            <a:srgbClr val="D8D8D8">
              <a:alpha val="63136"/>
            </a:srgbClr>
          </a:solidFill>
          <a:ln w="25400">
            <a:noFill/>
          </a:ln>
        </p:spPr>
        <p:txBody>
          <a:bodyPr anchor="ctr"/>
          <a:p>
            <a:pPr algn="ctr"/>
            <a:endParaRPr lang="zh-CN" altLang="en-US" sz="1800" b="1" i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257033" name="Oval 65"/>
          <p:cNvSpPr/>
          <p:nvPr/>
        </p:nvSpPr>
        <p:spPr>
          <a:xfrm rot="-7035527">
            <a:off x="6351588" y="3783013"/>
            <a:ext cx="1314450" cy="76200"/>
          </a:xfrm>
          <a:prstGeom prst="ellipse">
            <a:avLst/>
          </a:prstGeom>
          <a:gradFill rotWithShape="1">
            <a:gsLst>
              <a:gs pos="0">
                <a:srgbClr val="7F7F7F"/>
              </a:gs>
              <a:gs pos="100000">
                <a:srgbClr val="EEECE1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endParaRPr lang="zh-CN" altLang="en-US" sz="1800" b="1" i="1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257034" name="矩形 25"/>
          <p:cNvSpPr/>
          <p:nvPr/>
        </p:nvSpPr>
        <p:spPr>
          <a:xfrm rot="-1687269">
            <a:off x="6461125" y="3022600"/>
            <a:ext cx="582613" cy="1847850"/>
          </a:xfrm>
          <a:prstGeom prst="rect">
            <a:avLst/>
          </a:prstGeom>
          <a:solidFill>
            <a:srgbClr val="D8D8D8">
              <a:alpha val="63136"/>
            </a:srgbClr>
          </a:solidFill>
          <a:ln w="25400">
            <a:noFill/>
          </a:ln>
        </p:spPr>
        <p:txBody>
          <a:bodyPr anchor="ctr"/>
          <a:p>
            <a:pPr algn="ctr"/>
            <a:endParaRPr lang="zh-CN" altLang="en-US" sz="1800" b="1" i="1" dirty="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  <a:sym typeface="Calibri" panose="020F0502020204030204" charset="0"/>
            </a:endParaRPr>
          </a:p>
        </p:txBody>
      </p:sp>
      <p:sp>
        <p:nvSpPr>
          <p:cNvPr id="257036" name="TextBox 27"/>
          <p:cNvSpPr/>
          <p:nvPr/>
        </p:nvSpPr>
        <p:spPr>
          <a:xfrm rot="381341">
            <a:off x="4368800" y="1139825"/>
            <a:ext cx="2066925" cy="435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2800" b="1" i="1" dirty="0">
                <a:solidFill>
                  <a:srgbClr val="FFFFFF"/>
                </a:solidFill>
                <a:latin typeface="浪漫雅圆" charset="-122"/>
                <a:ea typeface="微软雅黑" panose="020B0503020204020204" charset="-122"/>
                <a:sym typeface="Times New Roman" panose="02020603050405020304" pitchFamily="18" charset="0"/>
              </a:rPr>
              <a:t>教的累</a:t>
            </a:r>
            <a:endParaRPr lang="zh-CN" altLang="en-US" sz="2800" b="1" i="1" dirty="0">
              <a:solidFill>
                <a:srgbClr val="FFFFFF"/>
              </a:solidFill>
              <a:latin typeface="浪漫雅圆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57038" name="TextBox 29"/>
          <p:cNvSpPr/>
          <p:nvPr/>
        </p:nvSpPr>
        <p:spPr>
          <a:xfrm rot="-1042828">
            <a:off x="7391400" y="2743200"/>
            <a:ext cx="2390775" cy="435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2800" b="1" i="1" dirty="0">
                <a:solidFill>
                  <a:srgbClr val="FFFFFF"/>
                </a:solidFill>
                <a:latin typeface="浪漫雅圆" charset="-122"/>
                <a:ea typeface="微软雅黑" panose="020B0503020204020204" charset="-122"/>
                <a:sym typeface="Times New Roman" panose="02020603050405020304" pitchFamily="18" charset="0"/>
              </a:rPr>
              <a:t>中考越来越难</a:t>
            </a:r>
            <a:endParaRPr lang="zh-CN" altLang="en-US" sz="2800" b="1" i="1" dirty="0">
              <a:solidFill>
                <a:srgbClr val="FFFFFF"/>
              </a:solidFill>
              <a:latin typeface="浪漫雅圆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57040" name="TextBox 31"/>
          <p:cNvSpPr>
            <a:spLocks noChangeArrowheads="1"/>
          </p:cNvSpPr>
          <p:nvPr/>
        </p:nvSpPr>
        <p:spPr bwMode="auto">
          <a:xfrm rot="20761326">
            <a:off x="2589213" y="3233738"/>
            <a:ext cx="2065338" cy="435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浪漫雅圆" charset="-122"/>
                <a:ea typeface="微软雅黑" panose="020B0503020204020204" charset="-122"/>
                <a:cs typeface="+mn-cs"/>
                <a:sym typeface="Times New Roman" panose="02020603050405020304" pitchFamily="18" charset="0"/>
              </a:rPr>
              <a:t>时间紧</a:t>
            </a:r>
            <a:endParaRPr kumimoji="0" lang="zh-CN" altLang="en-US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浪漫雅圆" charset="-122"/>
              <a:ea typeface="微软雅黑" panose="020B0503020204020204" charset="-122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257041" name="TextBox 32"/>
          <p:cNvSpPr>
            <a:spLocks noChangeArrowheads="1"/>
          </p:cNvSpPr>
          <p:nvPr/>
        </p:nvSpPr>
        <p:spPr bwMode="auto">
          <a:xfrm>
            <a:off x="3962400" y="5029200"/>
            <a:ext cx="4249738" cy="7683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词汇学习的现状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7042" name="TextBox 31"/>
          <p:cNvSpPr>
            <a:spLocks noChangeArrowheads="1"/>
          </p:cNvSpPr>
          <p:nvPr/>
        </p:nvSpPr>
        <p:spPr bwMode="auto">
          <a:xfrm rot="20761326">
            <a:off x="2667000" y="3581400"/>
            <a:ext cx="2065338" cy="435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浪漫雅圆" charset="-122"/>
                <a:ea typeface="微软雅黑" panose="020B0503020204020204" charset="-122"/>
                <a:cs typeface="+mn-cs"/>
                <a:sym typeface="Times New Roman" panose="02020603050405020304" pitchFamily="18" charset="0"/>
              </a:rPr>
              <a:t>任务重</a:t>
            </a:r>
            <a:endParaRPr kumimoji="0" lang="zh-CN" altLang="en-US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浪漫雅圆" charset="-122"/>
              <a:ea typeface="微软雅黑" panose="020B0503020204020204" charset="-122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257043" name="TextBox 31"/>
          <p:cNvSpPr>
            <a:spLocks noChangeArrowheads="1"/>
          </p:cNvSpPr>
          <p:nvPr/>
        </p:nvSpPr>
        <p:spPr bwMode="auto">
          <a:xfrm rot="20761326">
            <a:off x="2819400" y="3962400"/>
            <a:ext cx="2065338" cy="4356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浪漫雅圆" charset="-122"/>
                <a:ea typeface="微软雅黑" panose="020B0503020204020204" charset="-122"/>
                <a:cs typeface="+mn-cs"/>
                <a:sym typeface="Times New Roman" panose="02020603050405020304" pitchFamily="18" charset="0"/>
              </a:rPr>
              <a:t>疲于赶进度</a:t>
            </a:r>
            <a:endParaRPr kumimoji="0" lang="zh-CN" altLang="en-US" sz="28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浪漫雅圆" charset="-122"/>
              <a:ea typeface="微软雅黑" panose="020B0503020204020204" charset="-122"/>
              <a:cs typeface="+mn-cs"/>
              <a:sym typeface="Times New Roman" panose="02020603050405020304" pitchFamily="18" charset="0"/>
            </a:endParaRPr>
          </a:p>
        </p:txBody>
      </p:sp>
      <p:sp>
        <p:nvSpPr>
          <p:cNvPr id="257044" name="TextBox 27"/>
          <p:cNvSpPr/>
          <p:nvPr/>
        </p:nvSpPr>
        <p:spPr>
          <a:xfrm rot="381341">
            <a:off x="4267200" y="1524000"/>
            <a:ext cx="2066925" cy="435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2800" b="1" i="1" dirty="0">
                <a:solidFill>
                  <a:srgbClr val="FFFFFF"/>
                </a:solidFill>
                <a:latin typeface="浪漫雅圆" charset="-122"/>
                <a:ea typeface="微软雅黑" panose="020B0503020204020204" charset="-122"/>
                <a:sym typeface="Times New Roman" panose="02020603050405020304" pitchFamily="18" charset="0"/>
              </a:rPr>
              <a:t>学的累</a:t>
            </a:r>
            <a:endParaRPr lang="zh-CN" altLang="en-US" sz="2800" b="1" i="1" dirty="0">
              <a:solidFill>
                <a:srgbClr val="FFFFFF"/>
              </a:solidFill>
              <a:latin typeface="浪漫雅圆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57045" name="TextBox 27"/>
          <p:cNvSpPr/>
          <p:nvPr/>
        </p:nvSpPr>
        <p:spPr>
          <a:xfrm rot="381341">
            <a:off x="4191000" y="1981200"/>
            <a:ext cx="2066925" cy="435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2800" b="1" i="1" dirty="0">
                <a:solidFill>
                  <a:srgbClr val="FFFFFF"/>
                </a:solidFill>
                <a:latin typeface="浪漫雅圆" charset="-122"/>
                <a:ea typeface="微软雅黑" panose="020B0503020204020204" charset="-122"/>
                <a:sym typeface="Times New Roman" panose="02020603050405020304" pitchFamily="18" charset="0"/>
              </a:rPr>
              <a:t>教完还不会</a:t>
            </a:r>
            <a:endParaRPr lang="zh-CN" altLang="en-US" sz="2800" b="1" i="1" dirty="0">
              <a:solidFill>
                <a:srgbClr val="FFFFFF"/>
              </a:solidFill>
              <a:latin typeface="浪漫雅圆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  <p:sp>
        <p:nvSpPr>
          <p:cNvPr id="257046" name="TextBox 29"/>
          <p:cNvSpPr/>
          <p:nvPr/>
        </p:nvSpPr>
        <p:spPr>
          <a:xfrm rot="-1042828">
            <a:off x="7620000" y="3276600"/>
            <a:ext cx="2066925" cy="4356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80000"/>
              </a:lnSpc>
            </a:pPr>
            <a:r>
              <a:rPr lang="zh-CN" altLang="en-US" sz="2800" b="1" i="1" dirty="0">
                <a:solidFill>
                  <a:srgbClr val="FFFFFF"/>
                </a:solidFill>
                <a:latin typeface="浪漫雅圆" charset="-122"/>
                <a:ea typeface="微软雅黑" panose="020B0503020204020204" charset="-122"/>
                <a:sym typeface="Times New Roman" panose="02020603050405020304" pitchFamily="18" charset="0"/>
              </a:rPr>
              <a:t>越教越迷茫</a:t>
            </a:r>
            <a:endParaRPr lang="zh-CN" altLang="en-US" sz="2800" b="1" i="1" dirty="0">
              <a:solidFill>
                <a:srgbClr val="FFFFFF"/>
              </a:solidFill>
              <a:latin typeface="浪漫雅圆" charset="-122"/>
              <a:ea typeface="微软雅黑" panose="020B0503020204020204" charset="-122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7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57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57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57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7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5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57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57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57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7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7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7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7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7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57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57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27" grpId="0" bldLvl="0" animBg="1"/>
      <p:bldP spid="257030" grpId="0" bldLvl="0" animBg="1"/>
      <p:bldP spid="257031" grpId="0" bldLvl="0" animBg="1"/>
      <p:bldP spid="257032" grpId="0" bldLvl="0" animBg="1"/>
      <p:bldP spid="257033" grpId="0" bldLvl="0" animBg="1"/>
      <p:bldP spid="257034" grpId="0" bldLvl="0" animBg="1"/>
      <p:bldP spid="257036" grpId="0"/>
      <p:bldP spid="257038" grpId="0"/>
      <p:bldP spid="257040" grpId="0"/>
      <p:bldP spid="257041" grpId="0"/>
      <p:bldP spid="257042" grpId="0"/>
      <p:bldP spid="257043" grpId="0"/>
      <p:bldP spid="257044" grpId="0"/>
      <p:bldP spid="257045" grpId="0"/>
      <p:bldP spid="2570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拼读教学</a:t>
            </a:r>
            <a:r>
              <a:rPr lang="zh-CN" altLang="en-US"/>
              <a:t>法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/>
              <a:t>音、形、义是构成一个单词的三个要素。音，是读音，是词的语音形式；形，是拼写，是词的书写形式；义，是词汇意义和语法意义，指词的含义。音形义三者合一是词汇教学中不可或缺的内容。高效的英语词汇教学中教师应将三者作为一个有机的统一体来处理，不可偏废，也不可孤立，只有将音、形、义很好地结合起来，才能更好地、全面地让学生掌握词汇，这样就能使学生学起词汇来达到事半功倍的效果，教师也能达到高效教学的目的。 </a:t>
            </a:r>
            <a:endParaRPr lang="zh-CN" altLang="en-US" sz="2400"/>
          </a:p>
          <a:p>
            <a:r>
              <a:rPr lang="zh-CN" altLang="en-US" sz="2400"/>
              <a:t>  听其音知其形，见其形知其音，观其形知其意。拼读法就是将视觉听觉有效结合。拼读法贯穿于英语的学习。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直观教学</a:t>
            </a:r>
            <a:r>
              <a:rPr lang="zh-CN" altLang="en-US"/>
              <a:t>法：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r>
              <a:rPr lang="zh-CN" altLang="en-US" sz="2400"/>
              <a:t>采用如</a:t>
            </a:r>
            <a:r>
              <a:rPr lang="zh-CN" altLang="en-US" sz="2400">
                <a:solidFill>
                  <a:srgbClr val="FF0000"/>
                </a:solidFill>
              </a:rPr>
              <a:t>图片、实物、玩具、幻灯片</a:t>
            </a:r>
            <a:r>
              <a:rPr lang="zh-CN" altLang="en-US" sz="2400"/>
              <a:t>等一系列辅助教具及</a:t>
            </a:r>
            <a:r>
              <a:rPr lang="zh-CN" altLang="en-US" sz="2400">
                <a:solidFill>
                  <a:srgbClr val="FF0000"/>
                </a:solidFill>
              </a:rPr>
              <a:t>手势、动作、表情</a:t>
            </a:r>
            <a:r>
              <a:rPr lang="zh-CN" altLang="en-US" sz="2400"/>
              <a:t>开展的手段，对于一些表示具体事物的名词、表示具体动作的动词、表示情感的动词及形容词一般可采用直观教学。</a:t>
            </a:r>
            <a:endParaRPr lang="zh-CN" altLang="en-US" sz="2400"/>
          </a:p>
          <a:p>
            <a:r>
              <a:rPr lang="zh-CN" altLang="en-US" sz="2400"/>
              <a:t>实物直观: 指通过观察实物与标本，演示性实验和教学性参加等形式，为知识的领会和理解提供感性材料.</a:t>
            </a:r>
            <a:endParaRPr lang="zh-CN" altLang="en-US" sz="2400"/>
          </a:p>
          <a:p>
            <a:r>
              <a:rPr lang="zh-CN" altLang="en-US" sz="2400"/>
              <a:t>模象直观: 也是教具直观，指通过图片，图象，模型，幻灯和教学</a:t>
            </a:r>
            <a:r>
              <a:rPr lang="zh-CN" altLang="en-US" sz="2400"/>
              <a:t>视频等模拟实物的形象而提供感官材料。</a:t>
            </a:r>
            <a:endParaRPr lang="zh-CN" altLang="en-US" sz="2400"/>
          </a:p>
          <a:p>
            <a:r>
              <a:rPr lang="zh-CN" altLang="en-US" sz="2400"/>
              <a:t>动作直观: 指通过生动具体的动作，合乎情理的夸张等形式，提供感情认识，加深对知识的理解。</a:t>
            </a:r>
            <a:endParaRPr lang="zh-CN" altLang="en-US" sz="2400"/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实物、模象直观</a:t>
            </a:r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63930" y="885190"/>
            <a:ext cx="10684510" cy="39560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27810" y="5138420"/>
            <a:ext cx="8899525" cy="1383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/>
              <a:t>p</a:t>
            </a:r>
            <a:r>
              <a:rPr lang="zh-CN" altLang="en-US" sz="2800"/>
              <a:t>en:教师可一手拿着笔，口中问到：“What’s this? It’s a pen.”再延伸举起两支笔问：“What are these? They are pens.” 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5120" y="575310"/>
            <a:ext cx="10852150" cy="5829935"/>
          </a:xfrm>
        </p:spPr>
        <p:txBody>
          <a:bodyPr>
            <a:noAutofit/>
          </a:bodyPr>
          <a:p>
            <a:pPr marL="0" indent="0">
              <a:buNone/>
            </a:pPr>
            <a:r>
              <a:rPr lang="zh-CN" altLang="en-US" sz="2400"/>
              <a:t>动作直观</a:t>
            </a:r>
            <a:r>
              <a:rPr lang="en-US" altLang="zh-CN" sz="2400"/>
              <a:t>:</a:t>
            </a:r>
            <a:r>
              <a:rPr lang="zh-CN" altLang="en-US" sz="2400"/>
              <a:t>赞赏的smile,开心的laugh;气喘吁吁地run, 悠闲地walk,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而师、生的have a cough或ill/sick状态则加深了彼此的情感。</a:t>
            </a:r>
            <a:endParaRPr lang="zh-CN" altLang="en-US" sz="2400"/>
          </a:p>
          <a:p>
            <a:pPr marL="0" indent="0">
              <a:buNone/>
            </a:pPr>
            <a:r>
              <a:rPr lang="zh-CN" altLang="en-US" sz="2400"/>
              <a:t>这些化抽象为生动,充分调动学生的听、视觉功能,也锻炼并挖掘了学生的表演才能。</a:t>
            </a:r>
            <a:endParaRPr lang="zh-CN" altLang="en-US" sz="2400"/>
          </a:p>
          <a:p>
            <a:pPr marL="0" indent="0" eaLnBrk="1" hangingPunct="1">
              <a:buNone/>
            </a:pPr>
            <a:r>
              <a:rPr sz="2400">
                <a:sym typeface="+mn-ea"/>
              </a:rPr>
              <a:t>演示法：</a:t>
            </a:r>
            <a:endParaRPr sz="2400">
              <a:sym typeface="+mn-ea"/>
            </a:endParaRPr>
          </a:p>
          <a:p>
            <a:pPr marL="0" indent="0" eaLnBrk="1" hangingPunct="1">
              <a:buNone/>
            </a:pPr>
            <a:r>
              <a:rPr sz="2400">
                <a:sym typeface="+mn-ea"/>
              </a:rPr>
              <a:t>教学 </a:t>
            </a:r>
            <a:r>
              <a:rPr lang="en-US" altLang="zh-CN" sz="2400">
                <a:sym typeface="+mn-ea"/>
              </a:rPr>
              <a:t>How do you make a banana milk shake</a:t>
            </a:r>
            <a:r>
              <a:rPr sz="2400">
                <a:sym typeface="+mn-ea"/>
              </a:rPr>
              <a:t>这一单元的生词时，教师准备了香蕉、牛奶、水果刀、榨汁机等，边说边演示。</a:t>
            </a:r>
            <a:endParaRPr lang="zh-CN" altLang="en-US" sz="2400" dirty="0"/>
          </a:p>
          <a:p>
            <a:pPr eaLnBrk="1" hangingPunct="1"/>
            <a:r>
              <a:rPr lang="en-US" altLang="zh-CN" sz="2400">
                <a:sym typeface="+mn-ea"/>
              </a:rPr>
              <a:t>First, </a:t>
            </a:r>
            <a:r>
              <a:rPr lang="en-US" altLang="zh-CN" sz="2400" u="sng">
                <a:sym typeface="+mn-ea"/>
              </a:rPr>
              <a:t>Peel</a:t>
            </a:r>
            <a:r>
              <a:rPr lang="en-US" altLang="zh-CN" sz="2400">
                <a:sym typeface="+mn-ea"/>
              </a:rPr>
              <a:t> </a:t>
            </a:r>
            <a:r>
              <a:rPr lang="en-US" altLang="zh-CN" sz="2400">
                <a:sym typeface="+mn-ea"/>
              </a:rPr>
              <a:t>the bananas.</a:t>
            </a:r>
            <a:endParaRPr lang="en-US" altLang="zh-CN" sz="2400"/>
          </a:p>
          <a:p>
            <a:pPr eaLnBrk="1" hangingPunct="1"/>
            <a:r>
              <a:rPr lang="en-US" altLang="zh-CN" sz="2400">
                <a:sym typeface="+mn-ea"/>
              </a:rPr>
              <a:t>Then, </a:t>
            </a:r>
            <a:r>
              <a:rPr lang="en-US" altLang="zh-CN" sz="2400" u="sng">
                <a:sym typeface="+mn-ea"/>
              </a:rPr>
              <a:t>cut</a:t>
            </a:r>
            <a:r>
              <a:rPr lang="en-US" altLang="zh-CN" sz="2400">
                <a:sym typeface="+mn-ea"/>
              </a:rPr>
              <a:t> them </a:t>
            </a:r>
            <a:r>
              <a:rPr lang="en-US" altLang="zh-CN" sz="2400" u="sng">
                <a:sym typeface="+mn-ea"/>
              </a:rPr>
              <a:t>up</a:t>
            </a:r>
            <a:r>
              <a:rPr lang="en-US" altLang="zh-CN" sz="2400">
                <a:sym typeface="+mn-ea"/>
              </a:rPr>
              <a:t>.</a:t>
            </a:r>
            <a:endParaRPr lang="en-US" altLang="zh-CN" sz="2400">
              <a:sym typeface="+mn-ea"/>
            </a:endParaRPr>
          </a:p>
          <a:p>
            <a:pPr eaLnBrk="1" hangingPunct="1"/>
            <a:r>
              <a:rPr lang="en-US" altLang="zh-CN" sz="2400"/>
              <a:t>~~~</a:t>
            </a:r>
            <a:endParaRPr lang="en-US" altLang="zh-CN" sz="2400"/>
          </a:p>
          <a:p>
            <a:pPr marL="0" indent="0">
              <a:buNone/>
            </a:pPr>
            <a:endParaRPr lang="en-US" altLang="zh-CN" sz="2400"/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43230"/>
            <a:ext cx="4201795" cy="441960"/>
          </a:xfrm>
        </p:spPr>
        <p:txBody>
          <a:bodyPr>
            <a:normAutofit fontScale="90000"/>
          </a:bodyPr>
          <a:p>
            <a:r>
              <a:rPr lang="zh-CN" altLang="en-US" sz="4445"/>
              <a:t>联想法</a:t>
            </a:r>
            <a:endParaRPr lang="zh-CN" altLang="en-US" sz="4445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5112" y="1297313"/>
            <a:ext cx="10852237" cy="5388907"/>
          </a:xfrm>
        </p:spPr>
        <p:txBody>
          <a:bodyPr/>
          <a:p>
            <a:pPr eaLnBrk="1" hangingPunct="1">
              <a:buNone/>
            </a:pPr>
            <a:r>
              <a:rPr sz="3200">
                <a:sym typeface="+mn-ea"/>
              </a:rPr>
              <a:t>（</a:t>
            </a:r>
            <a:r>
              <a:rPr lang="en-US" altLang="zh-CN" sz="3200">
                <a:sym typeface="+mn-ea"/>
              </a:rPr>
              <a:t>1</a:t>
            </a:r>
            <a:r>
              <a:rPr sz="3200">
                <a:sym typeface="+mn-ea"/>
              </a:rPr>
              <a:t>）归类联想</a:t>
            </a:r>
            <a:endParaRPr lang="zh-CN" altLang="en-US" sz="3200" dirty="0"/>
          </a:p>
          <a:p>
            <a:pPr eaLnBrk="1" hangingPunct="1">
              <a:buNone/>
            </a:pPr>
            <a:r>
              <a:rPr sz="3200">
                <a:sym typeface="+mn-ea"/>
              </a:rPr>
              <a:t>交通类：</a:t>
            </a:r>
            <a:r>
              <a:rPr lang="en-US" altLang="zh-CN" sz="3200">
                <a:sym typeface="+mn-ea"/>
              </a:rPr>
              <a:t>bus, car, subway</a:t>
            </a:r>
            <a:endParaRPr lang="en-US" altLang="zh-CN" sz="3200"/>
          </a:p>
          <a:p>
            <a:pPr eaLnBrk="1" hangingPunct="1">
              <a:buNone/>
            </a:pPr>
            <a:r>
              <a:rPr sz="3200">
                <a:sym typeface="+mn-ea"/>
              </a:rPr>
              <a:t>水果类：</a:t>
            </a:r>
            <a:r>
              <a:rPr lang="en-US" altLang="zh-CN" sz="3200">
                <a:sym typeface="+mn-ea"/>
              </a:rPr>
              <a:t>apple, pear, banana...</a:t>
            </a:r>
            <a:endParaRPr lang="en-US" altLang="zh-CN" sz="3200">
              <a:sym typeface="+mn-ea"/>
            </a:endParaRPr>
          </a:p>
          <a:p>
            <a:pPr eaLnBrk="1" hangingPunct="1">
              <a:buNone/>
            </a:pPr>
            <a:r>
              <a:rPr sz="3200">
                <a:sym typeface="+mn-ea"/>
              </a:rPr>
              <a:t>（</a:t>
            </a:r>
            <a:r>
              <a:rPr lang="en-US" altLang="zh-CN" sz="3200">
                <a:sym typeface="+mn-ea"/>
              </a:rPr>
              <a:t>2</a:t>
            </a:r>
            <a:r>
              <a:rPr sz="3200">
                <a:sym typeface="+mn-ea"/>
              </a:rPr>
              <a:t>）近义、反义联想</a:t>
            </a:r>
            <a:endParaRPr lang="zh-CN" altLang="en-US" sz="3200" dirty="0"/>
          </a:p>
          <a:p>
            <a:pPr eaLnBrk="1" hangingPunct="1">
              <a:buNone/>
            </a:pPr>
            <a:r>
              <a:rPr lang="en-US" altLang="zh-CN" sz="3200">
                <a:sym typeface="+mn-ea"/>
              </a:rPr>
              <a:t>expensive—dear    easy—difficult</a:t>
            </a:r>
            <a:endParaRPr lang="en-US" altLang="zh-CN" sz="3200"/>
          </a:p>
          <a:p>
            <a:pPr eaLnBrk="1" hangingPunct="1">
              <a:buNone/>
            </a:pPr>
            <a:r>
              <a:rPr lang="en-US" altLang="zh-CN" sz="3200">
                <a:sym typeface="+mn-ea"/>
              </a:rPr>
              <a:t>warm—cool        sunny—cloudy</a:t>
            </a:r>
            <a:endParaRPr lang="en-US" altLang="zh-CN" sz="3200"/>
          </a:p>
          <a:p>
            <a:pPr eaLnBrk="1" hangingPunct="1">
              <a:buNone/>
            </a:pPr>
            <a:endParaRPr lang="en-US" altLang="zh-CN" sz="3200"/>
          </a:p>
          <a:p>
            <a:endParaRPr lang="en-US" altLang="zh-CN" sz="3200"/>
          </a:p>
        </p:txBody>
      </p:sp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4230" y="163195"/>
            <a:ext cx="2498090" cy="441960"/>
          </a:xfrm>
        </p:spPr>
        <p:txBody>
          <a:bodyPr>
            <a:noAutofit/>
          </a:bodyPr>
          <a:p>
            <a:r>
              <a:rPr sz="4400">
                <a:sym typeface="+mn-ea"/>
              </a:rPr>
              <a:t>联想法</a:t>
            </a:r>
            <a:br>
              <a:rPr lang="zh-CN" altLang="en-US" sz="4400"/>
            </a:br>
            <a:endParaRPr lang="zh-CN" altLang="en-US" sz="2000"/>
          </a:p>
        </p:txBody>
      </p:sp>
      <p:pic>
        <p:nvPicPr>
          <p:cNvPr id="46083" name="Picture 4" descr="IMAGE0022"/>
          <p:cNvPicPr>
            <a:picLocks noChangeAspect="1"/>
          </p:cNvPicPr>
          <p:nvPr>
            <p:ph idx="1"/>
          </p:nvPr>
        </p:nvPicPr>
        <p:blipFill>
          <a:blip r:embed="rId1"/>
          <a:srcRect l="4547" t="8121" b="7425"/>
          <a:stretch>
            <a:fillRect/>
          </a:stretch>
        </p:blipFill>
        <p:spPr>
          <a:xfrm>
            <a:off x="824230" y="2010410"/>
            <a:ext cx="5948680" cy="22434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560705" y="863600"/>
            <a:ext cx="11449050" cy="78085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sz="2400">
                <a:sym typeface="+mn-ea"/>
              </a:rPr>
              <a:t>（</a:t>
            </a:r>
            <a:r>
              <a:rPr lang="en-US" sz="2400">
                <a:sym typeface="+mn-ea"/>
              </a:rPr>
              <a:t>3</a:t>
            </a:r>
            <a:r>
              <a:rPr sz="2400">
                <a:sym typeface="+mn-ea"/>
              </a:rPr>
              <a:t>）</a:t>
            </a:r>
            <a:r>
              <a:rPr lang="zh-CN" altLang="en-US" sz="2400">
                <a:sym typeface="+mn-ea"/>
              </a:rPr>
              <a:t>上下义联想：</a:t>
            </a:r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algn="l"/>
            <a:endParaRPr lang="zh-CN" altLang="en-US" sz="2400">
              <a:sym typeface="+mn-ea"/>
            </a:endParaRPr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400" dirty="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4</a:t>
            </a:r>
            <a:r>
              <a:rPr lang="zh-CN" altLang="en-US" sz="2400" dirty="0">
                <a:sym typeface="+mn-ea"/>
              </a:rPr>
              <a:t>）词缀联想</a:t>
            </a:r>
            <a:endParaRPr lang="zh-CN" altLang="en-US" sz="2400" dirty="0"/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400">
                <a:sym typeface="+mn-ea"/>
              </a:rPr>
              <a:t>care—careful, careless, carefully</a:t>
            </a:r>
            <a:endParaRPr lang="en-US" altLang="zh-CN" sz="2400"/>
          </a:p>
          <a:p>
            <a:pPr eaLnBrk="1" hangingPunct="1"/>
            <a:r>
              <a:rPr lang="en-US" altLang="zh-CN" sz="2400">
                <a:sym typeface="+mn-ea"/>
              </a:rPr>
              <a:t>happy—happily, unhappy, happiness</a:t>
            </a:r>
            <a:endParaRPr lang="en-US" altLang="zh-CN" sz="2400">
              <a:sym typeface="+mn-ea"/>
            </a:endParaRPr>
          </a:p>
          <a:p>
            <a:pPr eaLnBrk="1" hangingPunct="1">
              <a:lnSpc>
                <a:spcPct val="90000"/>
              </a:lnSpc>
              <a:buNone/>
            </a:pPr>
            <a:endParaRPr lang="en-US" altLang="zh-CN" sz="2400"/>
          </a:p>
          <a:p>
            <a:pPr eaLnBrk="1" hangingPunct="1">
              <a:lnSpc>
                <a:spcPct val="90000"/>
              </a:lnSpc>
              <a:buNone/>
            </a:pPr>
            <a:r>
              <a:rPr lang="zh-CN" altLang="en-US" sz="2400" dirty="0">
                <a:sym typeface="+mn-ea"/>
              </a:rPr>
              <a:t>（</a:t>
            </a:r>
            <a:r>
              <a:rPr lang="en-US" altLang="zh-CN" sz="2400">
                <a:sym typeface="+mn-ea"/>
              </a:rPr>
              <a:t>5</a:t>
            </a:r>
            <a:r>
              <a:rPr lang="zh-CN" altLang="en-US" sz="2400" dirty="0">
                <a:sym typeface="+mn-ea"/>
              </a:rPr>
              <a:t>）拆字</a:t>
            </a:r>
            <a:r>
              <a:rPr lang="en-US" altLang="zh-CN" sz="2400" dirty="0">
                <a:sym typeface="+mn-ea"/>
              </a:rPr>
              <a:t>/</a:t>
            </a:r>
            <a:r>
              <a:rPr lang="zh-CN" altLang="en-US" sz="2400" dirty="0">
                <a:sym typeface="+mn-ea"/>
              </a:rPr>
              <a:t>合成</a:t>
            </a:r>
            <a:r>
              <a:rPr lang="zh-CN" altLang="en-US" sz="2400" dirty="0">
                <a:sym typeface="+mn-ea"/>
              </a:rPr>
              <a:t>联想</a:t>
            </a:r>
            <a:endParaRPr lang="zh-CN" altLang="en-US" sz="2400" dirty="0"/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zh-CN" sz="2400">
                <a:sym typeface="+mn-ea"/>
              </a:rPr>
              <a:t> blackboard: black+board  </a:t>
            </a:r>
            <a:r>
              <a:rPr lang="en-US" altLang="zh-CN" sz="2400">
                <a:sym typeface="+mn-ea"/>
              </a:rPr>
              <a:t>pea(</a:t>
            </a:r>
            <a:r>
              <a:rPr lang="zh-CN" altLang="en-US" sz="2400" dirty="0">
                <a:sym typeface="+mn-ea"/>
              </a:rPr>
              <a:t>豌豆）＋</a:t>
            </a:r>
            <a:r>
              <a:rPr lang="en-US" altLang="zh-CN" sz="2400">
                <a:sym typeface="+mn-ea"/>
              </a:rPr>
              <a:t>nuts</a:t>
            </a:r>
            <a:r>
              <a:rPr lang="zh-CN" altLang="en-US" sz="2400" dirty="0">
                <a:sym typeface="+mn-ea"/>
              </a:rPr>
              <a:t>（坚果）</a:t>
            </a:r>
            <a:r>
              <a:rPr lang="en-US" altLang="zh-CN" sz="2400">
                <a:sym typeface="+mn-ea"/>
              </a:rPr>
              <a:t>-- peanut</a:t>
            </a:r>
            <a:r>
              <a:rPr lang="zh-CN" altLang="en-US" sz="2400" dirty="0">
                <a:sym typeface="+mn-ea"/>
              </a:rPr>
              <a:t>（花生） </a:t>
            </a:r>
            <a:endParaRPr lang="zh-CN" altLang="en-US" sz="2400" dirty="0"/>
          </a:p>
          <a:p>
            <a:pPr eaLnBrk="1" hangingPunct="1">
              <a:lnSpc>
                <a:spcPct val="90000"/>
              </a:lnSpc>
              <a:buNone/>
            </a:pPr>
            <a:endParaRPr lang="en-US" altLang="zh-CN" sz="2400"/>
          </a:p>
          <a:p>
            <a:pPr algn="l"/>
            <a:endParaRPr lang="zh-CN" altLang="en-US">
              <a:sym typeface="+mn-ea"/>
            </a:endParaRPr>
          </a:p>
          <a:p>
            <a:pPr algn="l"/>
            <a:endParaRPr lang="zh-CN" altLang="en-US">
              <a:sym typeface="+mn-ea"/>
            </a:endParaRPr>
          </a:p>
          <a:p>
            <a:pPr algn="l"/>
            <a:endParaRPr lang="zh-CN" altLang="en-US">
              <a:sym typeface="+mn-ea"/>
            </a:endParaRPr>
          </a:p>
          <a:p>
            <a:pPr algn="l"/>
            <a:endParaRPr lang="zh-CN" altLang="en-US">
              <a:sym typeface="+mn-ea"/>
            </a:endParaRPr>
          </a:p>
          <a:p>
            <a:pPr algn="l"/>
            <a:endParaRPr lang="zh-CN" altLang="en-US"/>
          </a:p>
          <a:p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趣味联想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p>
            <a:pPr indent="0">
              <a:lnSpc>
                <a:spcPct val="100000"/>
              </a:lnSpc>
              <a:buNone/>
            </a:pPr>
            <a:r>
              <a:rPr lang="en-US" altLang="zh-CN" sz="2400">
                <a:sym typeface="+mn-ea"/>
              </a:rPr>
              <a:t>Light</a:t>
            </a:r>
            <a:r>
              <a:rPr sz="2400">
                <a:sym typeface="+mn-ea"/>
              </a:rPr>
              <a:t>，“电灯”，电灯会发光，所以有“光线”的意思，有了光线就明亮了，从而还有“明亮”的意思。 </a:t>
            </a:r>
            <a:endParaRPr sz="2400">
              <a:sym typeface="+mn-ea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2400">
                <a:sym typeface="+mn-ea"/>
              </a:rPr>
              <a:t>Change </a:t>
            </a:r>
            <a:r>
              <a:rPr sz="2400">
                <a:sym typeface="+mn-ea"/>
              </a:rPr>
              <a:t>，嫦娥奔月，改变了她的命运 。</a:t>
            </a:r>
            <a:endParaRPr lang="zh-CN" altLang="en-US" sz="2400" dirty="0"/>
          </a:p>
          <a:p>
            <a:pPr indent="0">
              <a:lnSpc>
                <a:spcPct val="100000"/>
              </a:lnSpc>
              <a:buNone/>
            </a:pPr>
            <a:r>
              <a:rPr lang="en-US" altLang="zh-CN" sz="2400">
                <a:sym typeface="+mn-ea"/>
              </a:rPr>
              <a:t>Earth </a:t>
            </a:r>
            <a:r>
              <a:rPr sz="2400">
                <a:sym typeface="+mn-ea"/>
              </a:rPr>
              <a:t>，地球上的人用耳朵听话。 </a:t>
            </a:r>
            <a:endParaRPr lang="zh-CN" altLang="en-US" sz="2400" dirty="0"/>
          </a:p>
          <a:p>
            <a:pPr indent="0">
              <a:lnSpc>
                <a:spcPct val="100000"/>
              </a:lnSpc>
              <a:buNone/>
            </a:pPr>
            <a:r>
              <a:rPr lang="en-US" altLang="zh-CN" sz="2400">
                <a:sym typeface="+mn-ea"/>
              </a:rPr>
              <a:t>Island </a:t>
            </a:r>
            <a:r>
              <a:rPr sz="2400">
                <a:sym typeface="+mn-ea"/>
              </a:rPr>
              <a:t>，岛屿是大海中的一片陆地。 </a:t>
            </a:r>
            <a:endParaRPr lang="zh-CN" altLang="en-US" sz="2400" dirty="0"/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400"/>
              <a:t>  welcome ,让学生找到we, 和come,别忘字母“l”-“我们回来要欢迎哦!  </a:t>
            </a:r>
            <a:endParaRPr lang="en-US" altLang="zh-CN" sz="2400"/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400"/>
              <a:t>  forest,有for和 rest,“到森林里休息,回归大自然”带上了环保宣传 </a:t>
            </a:r>
            <a:endParaRPr lang="en-US" altLang="zh-CN" sz="2400"/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400"/>
              <a:t> </a:t>
            </a:r>
            <a:endParaRPr lang="en-US" altLang="zh-CN" sz="2400"/>
          </a:p>
          <a:p>
            <a:pPr algn="l">
              <a:lnSpc>
                <a:spcPct val="100000"/>
              </a:lnSpc>
              <a:buClrTx/>
              <a:buSzTx/>
              <a:buNone/>
            </a:pPr>
            <a:r>
              <a:rPr lang="en-US" altLang="zh-CN" sz="2400"/>
              <a:t>这种方法尤其对英语学习困难生学单词、记单词,有很好的帮助。</a:t>
            </a:r>
            <a:endParaRPr lang="en-US" altLang="zh-CN" sz="240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9925" y="443230"/>
            <a:ext cx="3576320" cy="841375"/>
          </a:xfrm>
        </p:spPr>
        <p:txBody>
          <a:bodyPr>
            <a:normAutofit fontScale="90000"/>
          </a:bodyPr>
          <a:p>
            <a:r>
              <a:rPr sz="5300" kern="0" spc="0" noProof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latin typeface="+mj-lt"/>
                <a:ea typeface="+mj-ea"/>
                <a:sym typeface="+mn-ea"/>
              </a:rPr>
              <a:t>游戏法 </a:t>
            </a:r>
            <a:br>
              <a:rPr kumimoji="0" lang="zh-CN" altLang="en-US" b="0" i="0" u="none" strike="noStrike" kern="0" cap="none" spc="0" normalizeH="0" baseline="0" noProof="0" smtClean="0">
                <a:ln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69925" y="1447800"/>
            <a:ext cx="10852150" cy="4893310"/>
          </a:xfrm>
        </p:spPr>
        <p:txBody>
          <a:bodyPr/>
          <a:p>
            <a:r>
              <a:rPr sz="4400">
                <a:ea typeface="隶书" panose="02010509060101010101" pitchFamily="49" charset="-122"/>
                <a:sym typeface="+mn-ea"/>
              </a:rPr>
              <a:t>卡片游戏</a:t>
            </a:r>
            <a:endParaRPr lang="zh-CN" altLang="en-US" sz="4400" dirty="0">
              <a:ea typeface="隶书" panose="02010509060101010101" pitchFamily="49" charset="-122"/>
            </a:endParaRPr>
          </a:p>
          <a:p>
            <a:r>
              <a:rPr sz="4400">
                <a:ea typeface="隶书" panose="02010509060101010101" pitchFamily="49" charset="-122"/>
                <a:sym typeface="+mn-ea"/>
              </a:rPr>
              <a:t>实物或道具游戏</a:t>
            </a:r>
            <a:endParaRPr lang="zh-CN" altLang="en-US" sz="4400" dirty="0">
              <a:ea typeface="隶书" panose="02010509060101010101" pitchFamily="49" charset="-122"/>
            </a:endParaRPr>
          </a:p>
          <a:p>
            <a:r>
              <a:rPr sz="4400">
                <a:ea typeface="隶书" panose="02010509060101010101" pitchFamily="49" charset="-122"/>
                <a:sym typeface="+mn-ea"/>
              </a:rPr>
              <a:t>白板游戏</a:t>
            </a:r>
            <a:endParaRPr lang="zh-CN" altLang="en-US" sz="4400" dirty="0">
              <a:ea typeface="隶书" panose="02010509060101010101" pitchFamily="49" charset="-122"/>
            </a:endParaRPr>
          </a:p>
          <a:p>
            <a:endParaRPr lang="zh-CN" altLang="en-US" sz="4400" dirty="0">
              <a:ea typeface="隶书" panose="020105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p>
            <a:r>
              <a:rPr lang="zh-CN" altLang="en-US"/>
              <a:t>Look and act it out.</a:t>
            </a:r>
            <a:endParaRPr lang="zh-CN" altLang="en-US"/>
          </a:p>
        </p:txBody>
      </p:sp>
      <p:pic>
        <p:nvPicPr>
          <p:cNvPr id="4" name="Head Shoulders Knees And Toes">
            <a:hlinkClick r:id="" action="ppaction://media"/>
          </p:cNvPr>
          <p:cNvPicPr/>
          <p:nvPr>
            <p:ph idx="1"/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772795" y="942340"/>
            <a:ext cx="7683500" cy="49739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20455" y="1014095"/>
            <a:ext cx="294195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这里运用的是插入视频的方式来抓住学生的兴趣，视频中本来就有文字、声音、动作、图片，上课时要求他们尽量跟着视频的动作一起动起来，学生在跟着说和做的同时就对里面一些身体部位的单词有了印象，这就是一种多模态的学习。</a:t>
            </a:r>
            <a:endParaRPr lang="zh-CN" altLang="en-US" sz="2400"/>
          </a:p>
        </p:txBody>
      </p:sp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25855" y="336550"/>
            <a:ext cx="6225540" cy="669099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587615" y="336550"/>
            <a:ext cx="4380865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这里出示一个小女孩的图片，通过ppt的动画效果一个一个得呈现身体部位的单词，在呈现前学生就会在心里有预想的单词，呈现后就加深了印象，然后我再对一些单词运用一些记忆方法帮助他们强化记忆，比如eye,我会说两个e就像我们两个眼睛，中间的y就像我们长长的鼻子，发音爱跟我们的爱谐音，眼睛非常重要我们要爱护眼睛，然后让学生跟着我读，爱爱爱护眼睛爱。比如手是汗的，对于新单词比如stomach,我插入了它的书写格式以及发音，先播放发音让学生跟着读，也用红色将元音标注起来，然后再在黑板上将元音的音标板书出来进行教学，让学生看着我的嘴型读元音然后拼读，反复教几遍然后让学生拿出手根据读音进行拼写，s就写成da我们要注意音变了要写成儿写成a可是ch（大多数c发音是c）这里就运用到了图片、文字、动画、以及老师的口述方法等，让学生的眼睛耳朵嘴巴手大脑都充分的动了起来，这也是多模态</a:t>
            </a:r>
            <a:r>
              <a:rPr lang="zh-CN" altLang="en-US"/>
              <a:t>学习。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615" y="5277485"/>
            <a:ext cx="1373505" cy="10414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2500" y="0"/>
            <a:ext cx="6096000" cy="69316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633220" y="735965"/>
            <a:ext cx="3418205" cy="45231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/>
              <a:t>这是游戏环节，巩固对单词的学习，这里需要其中一个就行了，希沃上面有很多这样的游戏，我们在巩固单词学习的都可以尽量得使用，运用可爱的图片和动画，文字加上让学生到讲台上完成游戏然后还有小奖励学生，既让他们在游戏中获得了快乐也巩固了知识</a:t>
            </a:r>
            <a:r>
              <a:rPr lang="zh-CN" altLang="en-US" sz="2400"/>
              <a:t>的学习。</a:t>
            </a:r>
            <a:endParaRPr lang="zh-CN" altLang="en-US" sz="2400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75250" y="-95885"/>
            <a:ext cx="786320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430020" y="967105"/>
            <a:ext cx="3618865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单词短语的学习，同样是通过图片、文字、动画效果、单词的加粗标记等以及老师对一些单词的讲解与提问来进行</a:t>
            </a:r>
            <a:r>
              <a:rPr lang="zh-CN" altLang="en-US" sz="2000"/>
              <a:t>多模态教学</a:t>
            </a:r>
            <a:r>
              <a:rPr lang="zh-CN" altLang="en-US" sz="2000"/>
              <a:t>的，比如stomachache运用构词法，将用ache和sore常用的短语系统归纳，让学生反复读以熟能生巧。</a:t>
            </a:r>
            <a:r>
              <a:rPr lang="zh-CN" altLang="en-US" sz="2000"/>
              <a:t>再比如讲到what's the matter我会说到what's或what's the故意停顿让学生填空或者故意说成what看学生有没有发现错误。</a:t>
            </a:r>
            <a:endParaRPr lang="zh-CN" altLang="en-US" sz="2000"/>
          </a:p>
        </p:txBody>
      </p:sp>
      <p:sp>
        <p:nvSpPr>
          <p:cNvPr id="9" name="文本框 8"/>
          <p:cNvSpPr txBox="1"/>
          <p:nvPr/>
        </p:nvSpPr>
        <p:spPr>
          <a:xfrm>
            <a:off x="7699375" y="5699760"/>
            <a:ext cx="3968750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/>
              <a:t>have a </a:t>
            </a:r>
            <a:r>
              <a:rPr lang="zh-CN" altLang="en-US" sz="2800" b="1"/>
              <a:t>st</a:t>
            </a:r>
            <a:r>
              <a:rPr lang="zh-CN" altLang="en-US" sz="2800" b="1">
                <a:solidFill>
                  <a:srgbClr val="FF0000"/>
                </a:solidFill>
              </a:rPr>
              <a:t>o</a:t>
            </a:r>
            <a:r>
              <a:rPr lang="zh-CN" altLang="en-US" sz="2800" b="1"/>
              <a:t>m</a:t>
            </a:r>
            <a:r>
              <a:rPr lang="zh-CN" altLang="en-US" sz="2800" b="1">
                <a:solidFill>
                  <a:srgbClr val="FF0000"/>
                </a:solidFill>
              </a:rPr>
              <a:t>a</a:t>
            </a:r>
            <a:r>
              <a:rPr lang="zh-CN" altLang="en-US" sz="2800" b="1"/>
              <a:t>ch</a:t>
            </a:r>
            <a:r>
              <a:rPr lang="zh-CN" altLang="en-US" sz="2800" b="1">
                <a:solidFill>
                  <a:srgbClr val="FF0000"/>
                </a:solidFill>
              </a:rPr>
              <a:t>a</a:t>
            </a:r>
            <a:r>
              <a:rPr lang="zh-CN" altLang="en-US" sz="2800" b="1"/>
              <a:t>che </a:t>
            </a:r>
            <a:endParaRPr lang="zh-CN" altLang="en-US" sz="2800" b="1"/>
          </a:p>
          <a:p>
            <a:r>
              <a:rPr lang="zh-CN" altLang="en-US" sz="2800" b="1"/>
              <a:t>            ['st</a:t>
            </a:r>
            <a:r>
              <a:rPr lang="zh-CN" altLang="en-US" sz="2800" b="1">
                <a:solidFill>
                  <a:srgbClr val="FF0000"/>
                </a:solidFill>
              </a:rPr>
              <a:t>ʌ</a:t>
            </a:r>
            <a:r>
              <a:rPr lang="zh-CN" altLang="en-US" sz="2800" b="1"/>
              <a:t>m</a:t>
            </a:r>
            <a:r>
              <a:rPr lang="zh-CN" altLang="en-US" sz="2800" b="1">
                <a:solidFill>
                  <a:srgbClr val="FF0000"/>
                </a:solidFill>
              </a:rPr>
              <a:t>ə</a:t>
            </a:r>
            <a:r>
              <a:rPr lang="zh-CN" altLang="en-US" sz="2800" b="1"/>
              <a:t>k</a:t>
            </a:r>
            <a:r>
              <a:rPr lang="zh-CN" altLang="en-US" sz="2800" b="1">
                <a:solidFill>
                  <a:srgbClr val="FF0000"/>
                </a:solidFill>
              </a:rPr>
              <a:t>eɪ</a:t>
            </a:r>
            <a:r>
              <a:rPr lang="zh-CN" altLang="en-US" sz="2800" b="1"/>
              <a:t>k]</a:t>
            </a:r>
            <a:endParaRPr lang="zh-CN" altLang="en-US" sz="2800" b="1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灯片编号占位符 4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lvl="1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r" eaLnBrk="1" hangingPunct="1"/>
            <a:fld id="{9A0DB2DC-4C9A-4742-B13C-FB6460FD3503}" type="slidenum">
              <a:rPr lang="en-US" altLang="zh-CN" sz="1400" dirty="0">
                <a:ea typeface="宋体" panose="02010600030101010101" pitchFamily="2" charset="-122"/>
              </a:rPr>
            </a:fld>
            <a:endParaRPr lang="en-US" altLang="zh-CN" sz="1400" dirty="0">
              <a:ea typeface="宋体" panose="02010600030101010101" pitchFamily="2" charset="-122"/>
            </a:endParaRPr>
          </a:p>
        </p:txBody>
      </p:sp>
      <p:pic>
        <p:nvPicPr>
          <p:cNvPr id="7171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0" y="1905000"/>
            <a:ext cx="7170738" cy="1768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838200"/>
            <a:ext cx="6705600" cy="17557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3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76600" y="-228600"/>
            <a:ext cx="6781800" cy="1828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4" name="TextBox 19"/>
          <p:cNvSpPr/>
          <p:nvPr/>
        </p:nvSpPr>
        <p:spPr>
          <a:xfrm rot="5400000">
            <a:off x="12700" y="2751138"/>
            <a:ext cx="4979988" cy="141160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r">
              <a:lnSpc>
                <a:spcPct val="130000"/>
              </a:lnSpc>
            </a:pPr>
            <a:r>
              <a:rPr lang="en-US" altLang="zh-CN" sz="6600" b="1" dirty="0">
                <a:solidFill>
                  <a:srgbClr val="ECECEC"/>
                </a:solidFill>
                <a:latin typeface="Arial Black" panose="020B0A04020102020204" pitchFamily="34" charset="0"/>
                <a:ea typeface="微软雅黑" panose="020B0503020204020204" charset="-122"/>
                <a:sym typeface="Arial Black" panose="020B0A04020102020204" pitchFamily="34" charset="0"/>
              </a:rPr>
              <a:t>Contents</a:t>
            </a:r>
            <a:endParaRPr lang="zh-CN" altLang="en-US" sz="6600" b="1" i="1" dirty="0">
              <a:solidFill>
                <a:srgbClr val="ECECEC"/>
              </a:solidFill>
              <a:latin typeface="Arial Black" panose="020B0A04020102020204" pitchFamily="34" charset="0"/>
              <a:ea typeface="微软雅黑" panose="020B0503020204020204" charset="-122"/>
              <a:sym typeface="Arial Black" panose="020B0A04020102020204" pitchFamily="34" charset="0"/>
            </a:endParaRPr>
          </a:p>
        </p:txBody>
      </p:sp>
      <p:sp>
        <p:nvSpPr>
          <p:cNvPr id="243719" name="TextBox 20"/>
          <p:cNvSpPr>
            <a:spLocks noChangeArrowheads="1"/>
          </p:cNvSpPr>
          <p:nvPr/>
        </p:nvSpPr>
        <p:spPr bwMode="auto">
          <a:xfrm>
            <a:off x="1050925" y="457200"/>
            <a:ext cx="1844675" cy="5943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eaVert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中考词汇考查内容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5400" b="1" i="1" u="none" strike="noStrike" kern="1200" cap="none" spc="0" normalizeH="0" baseline="0" noProof="0" dirty="0">
              <a:ln>
                <a:noFill/>
              </a:ln>
              <a:solidFill>
                <a:srgbClr val="974806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Arial Black" panose="020B0A04020102020204" pitchFamily="34" charset="0"/>
              <a:ea typeface="黑体" panose="02010609060101010101" pitchFamily="49" charset="-122"/>
              <a:cs typeface="+mn-cs"/>
              <a:sym typeface="Arial Black" panose="020B0A04020102020204" pitchFamily="34" charset="0"/>
            </a:endParaRPr>
          </a:p>
        </p:txBody>
      </p:sp>
      <p:sp>
        <p:nvSpPr>
          <p:cNvPr id="7176" name="TextBox 21"/>
          <p:cNvSpPr/>
          <p:nvPr/>
        </p:nvSpPr>
        <p:spPr>
          <a:xfrm>
            <a:off x="4572000" y="609600"/>
            <a:ext cx="3143250" cy="860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zh-CN" altLang="en-US" sz="2500" b="1" dirty="0">
                <a:latin typeface="Arial" panose="020B0604020202020204" pitchFamily="34" charset="0"/>
                <a:ea typeface="宋体" panose="02010600030101010101" pitchFamily="2" charset="-122"/>
              </a:rPr>
              <a:t>在听力测试中考查</a:t>
            </a:r>
            <a:endParaRPr lang="en-US" altLang="zh-CN" sz="25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5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词汇的读音 </a:t>
            </a:r>
            <a:endParaRPr lang="en-US" altLang="zh-CN" sz="25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177" name="TextBox 22"/>
          <p:cNvSpPr/>
          <p:nvPr/>
        </p:nvSpPr>
        <p:spPr>
          <a:xfrm>
            <a:off x="3505200" y="533400"/>
            <a:ext cx="1036638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40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01</a:t>
            </a:r>
            <a:r>
              <a:rPr lang="en-US" altLang="zh-CN" sz="44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zh-CN" altLang="en-US" sz="4400" b="1" i="1" dirty="0">
              <a:solidFill>
                <a:srgbClr val="974806"/>
              </a:solidFill>
              <a:latin typeface="浪漫雅圆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78" name="TextBox 23"/>
          <p:cNvSpPr/>
          <p:nvPr/>
        </p:nvSpPr>
        <p:spPr>
          <a:xfrm>
            <a:off x="4648200" y="1676400"/>
            <a:ext cx="3505200" cy="860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500" b="1" dirty="0">
                <a:latin typeface="Arial" panose="020B0604020202020204" pitchFamily="34" charset="0"/>
                <a:ea typeface="黑体" panose="02010609060101010101" pitchFamily="49" charset="-122"/>
              </a:rPr>
              <a:t>在单选中和完型A中的</a:t>
            </a:r>
            <a:r>
              <a:rPr lang="zh-CN" altLang="en-US" sz="25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词义理解 </a:t>
            </a:r>
            <a:endParaRPr lang="zh-CN" altLang="en-US" sz="25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7179" name="TextBox 24"/>
          <p:cNvSpPr/>
          <p:nvPr/>
        </p:nvSpPr>
        <p:spPr>
          <a:xfrm>
            <a:off x="3581400" y="1676400"/>
            <a:ext cx="1036638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40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02</a:t>
            </a:r>
            <a:r>
              <a:rPr lang="en-US" altLang="zh-CN" sz="44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zh-CN" altLang="en-US" sz="4400" b="1" i="1" dirty="0">
              <a:solidFill>
                <a:srgbClr val="974806"/>
              </a:solidFill>
              <a:latin typeface="浪漫雅圆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80" name="TextBox 25"/>
          <p:cNvSpPr/>
          <p:nvPr/>
        </p:nvSpPr>
        <p:spPr>
          <a:xfrm>
            <a:off x="4419600" y="2667000"/>
            <a:ext cx="3733800" cy="8604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0" hangingPunct="0"/>
            <a:r>
              <a:rPr lang="zh-CN" altLang="en-US" sz="2500" b="1" dirty="0">
                <a:latin typeface="Arial" panose="020B0604020202020204" pitchFamily="34" charset="0"/>
                <a:ea typeface="黑体" panose="02010609060101010101" pitchFamily="49" charset="-122"/>
              </a:rPr>
              <a:t>完型B中的</a:t>
            </a:r>
            <a:r>
              <a:rPr lang="zh-CN" altLang="en-US" sz="2500" b="1" dirty="0">
                <a:solidFill>
                  <a:schemeClr val="accent2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词义理解和词性运用</a:t>
            </a:r>
            <a:endParaRPr lang="en-US" altLang="zh-CN" sz="2500" b="1" dirty="0">
              <a:solidFill>
                <a:schemeClr val="accent2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7181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0" y="5029200"/>
            <a:ext cx="6985000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2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0" y="3886200"/>
            <a:ext cx="7045325" cy="1920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83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00400" y="2819400"/>
            <a:ext cx="7045325" cy="1920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4" name="TextBox 26"/>
          <p:cNvSpPr/>
          <p:nvPr/>
        </p:nvSpPr>
        <p:spPr>
          <a:xfrm>
            <a:off x="3505200" y="2667000"/>
            <a:ext cx="1036638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40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03</a:t>
            </a:r>
            <a:r>
              <a:rPr lang="en-US" altLang="zh-CN" sz="44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zh-CN" altLang="en-US" sz="4400" b="1" i="1" dirty="0">
              <a:solidFill>
                <a:srgbClr val="974806"/>
              </a:solidFill>
              <a:latin typeface="浪漫雅圆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3726" name="TextBox 27"/>
          <p:cNvSpPr>
            <a:spLocks noChangeArrowheads="1"/>
          </p:cNvSpPr>
          <p:nvPr/>
        </p:nvSpPr>
        <p:spPr bwMode="auto">
          <a:xfrm>
            <a:off x="4495800" y="3733800"/>
            <a:ext cx="3810000" cy="86042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对整张试卷的</a:t>
            </a: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阅读理解</a:t>
            </a: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都要考查</a:t>
            </a:r>
            <a:endParaRPr kumimoji="0" lang="en-US" altLang="zh-CN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186" name="TextBox 28"/>
          <p:cNvSpPr/>
          <p:nvPr/>
        </p:nvSpPr>
        <p:spPr>
          <a:xfrm>
            <a:off x="3505200" y="3657600"/>
            <a:ext cx="1036638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40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04</a:t>
            </a:r>
            <a:r>
              <a:rPr lang="en-US" altLang="zh-CN" sz="44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zh-CN" altLang="en-US" sz="4400" b="1" i="1" dirty="0">
              <a:solidFill>
                <a:srgbClr val="974806"/>
              </a:solidFill>
              <a:latin typeface="浪漫雅圆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187" name="TextBox 28"/>
          <p:cNvSpPr/>
          <p:nvPr/>
        </p:nvSpPr>
        <p:spPr>
          <a:xfrm>
            <a:off x="3505200" y="4724400"/>
            <a:ext cx="1036638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40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05</a:t>
            </a:r>
            <a:r>
              <a:rPr lang="en-US" altLang="zh-CN" sz="44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zh-CN" altLang="en-US" sz="4400" b="1" i="1" dirty="0">
              <a:solidFill>
                <a:srgbClr val="974806"/>
              </a:solidFill>
              <a:latin typeface="浪漫雅圆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3740" name="TextBox 27"/>
          <p:cNvSpPr>
            <a:spLocks noChangeArrowheads="1"/>
          </p:cNvSpPr>
          <p:nvPr/>
        </p:nvSpPr>
        <p:spPr bwMode="auto">
          <a:xfrm>
            <a:off x="4495800" y="4953000"/>
            <a:ext cx="3352800" cy="475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补全对话的</a:t>
            </a: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语境理解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189" name="TextBox 28"/>
          <p:cNvSpPr/>
          <p:nvPr/>
        </p:nvSpPr>
        <p:spPr>
          <a:xfrm>
            <a:off x="3505200" y="5894388"/>
            <a:ext cx="1036638" cy="9709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</a:pPr>
            <a:r>
              <a:rPr lang="en-US" altLang="zh-CN" sz="40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06</a:t>
            </a:r>
            <a:r>
              <a:rPr lang="en-US" altLang="zh-CN" sz="4400" b="1" i="1" dirty="0">
                <a:solidFill>
                  <a:srgbClr val="974806"/>
                </a:solidFill>
                <a:latin typeface="浪漫雅圆" charset="-122"/>
                <a:ea typeface="微软雅黑" panose="020B0503020204020204" charset="-122"/>
                <a:sym typeface="Arial" panose="020B0604020202020204" pitchFamily="34" charset="0"/>
              </a:rPr>
              <a:t>.</a:t>
            </a:r>
            <a:endParaRPr lang="zh-CN" altLang="en-US" sz="4400" b="1" i="1" dirty="0">
              <a:solidFill>
                <a:srgbClr val="974806"/>
              </a:solidFill>
              <a:latin typeface="浪漫雅圆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43742" name="TextBox 27"/>
          <p:cNvSpPr>
            <a:spLocks noChangeArrowheads="1"/>
          </p:cNvSpPr>
          <p:nvPr/>
        </p:nvSpPr>
        <p:spPr bwMode="auto">
          <a:xfrm>
            <a:off x="4648200" y="5943600"/>
            <a:ext cx="3352800" cy="47561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写作需要用到的</a:t>
            </a:r>
            <a:r>
              <a:rPr kumimoji="0" lang="zh-CN" altLang="en-US" sz="25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词汇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custDataLst>
      <p:tags r:id="rId2"/>
    </p:custData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2133704" y="1447852"/>
            <a:ext cx="4267088" cy="70675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215900" dir="1680000" sx="101000" sy="101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影响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听力理解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的是</a:t>
            </a:r>
            <a:endParaRPr kumimoji="0" lang="zh-CN" altLang="en-US" sz="400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33704" y="2819416"/>
            <a:ext cx="4246880" cy="706755"/>
          </a:xfrm>
          <a:prstGeom prst="rect">
            <a:avLst/>
          </a:prstGeom>
          <a:solidFill>
            <a:schemeClr val="bg1"/>
          </a:solidFill>
          <a:effectLst>
            <a:outerShdw blurRad="76200" dist="215900" dir="168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影响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阅读速度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的是</a:t>
            </a:r>
            <a:endParaRPr kumimoji="0" lang="zh-CN" altLang="en-US" sz="400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33704" y="4038584"/>
            <a:ext cx="4246880" cy="706755"/>
          </a:xfrm>
          <a:prstGeom prst="rect">
            <a:avLst/>
          </a:prstGeom>
          <a:solidFill>
            <a:schemeClr val="bg1"/>
          </a:solidFill>
          <a:effectLst>
            <a:outerShdw blurRad="76200" dist="215900" dir="168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影响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理解能力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的是</a:t>
            </a:r>
            <a:endParaRPr kumimoji="0" lang="zh-CN" altLang="en-US" sz="400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7506" y="5333950"/>
            <a:ext cx="4246880" cy="706755"/>
          </a:xfrm>
          <a:prstGeom prst="rect">
            <a:avLst/>
          </a:prstGeom>
          <a:solidFill>
            <a:schemeClr val="bg1"/>
          </a:solidFill>
          <a:effectLst>
            <a:outerShdw blurRad="76200" dist="215900" dir="1680000" sx="101000" sy="101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影响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写作能力</a:t>
            </a:r>
            <a:r>
              <a:rPr kumimoji="0" lang="zh-CN" altLang="en-US" sz="4000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tx2">
                    <a:lumMod val="95000"/>
                    <a:lumOff val="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的是</a:t>
            </a:r>
            <a:endParaRPr kumimoji="0" lang="zh-CN" altLang="en-US" sz="4000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tx2">
                  <a:lumMod val="95000"/>
                  <a:lumOff val="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1800" y="990600"/>
            <a:ext cx="2011680" cy="1198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7200" kern="1200" cap="none" spc="0" normalizeH="0" baseline="0" noProof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词汇</a:t>
            </a:r>
            <a:endParaRPr kumimoji="0" lang="zh-CN" altLang="en-US" sz="7200" kern="1200" cap="none" spc="0" normalizeH="0" baseline="0" noProof="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81800" y="2438400"/>
            <a:ext cx="2011680" cy="1198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7200" kern="1200" cap="none" spc="0" normalizeH="0" baseline="0" noProof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词汇</a:t>
            </a:r>
            <a:endParaRPr kumimoji="0" lang="zh-CN" altLang="en-US" sz="7200" kern="1200" cap="none" spc="0" normalizeH="0" baseline="0" noProof="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0" y="3733800"/>
            <a:ext cx="2011680" cy="1198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7200" kern="1200" cap="none" spc="0" normalizeH="0" baseline="0" noProof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词汇</a:t>
            </a:r>
            <a:endParaRPr kumimoji="0" lang="zh-CN" altLang="en-US" sz="7200" kern="1200" cap="none" spc="0" normalizeH="0" baseline="0" noProof="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00" y="5029200"/>
            <a:ext cx="2011680" cy="1198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7200" kern="1200" cap="none" spc="0" normalizeH="0" baseline="0" noProof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词汇</a:t>
            </a:r>
            <a:endParaRPr kumimoji="0" lang="zh-CN" altLang="en-US" sz="7200" kern="1200" cap="none" spc="0" normalizeH="0" baseline="0" noProof="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2971800"/>
            <a:ext cx="2794000" cy="1568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9600" kern="1200" cap="none" spc="0" normalizeH="0" baseline="0" noProof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词汇</a:t>
            </a:r>
            <a:endParaRPr kumimoji="0" lang="zh-CN" altLang="en-US" sz="9600" kern="1200" cap="none" spc="0" normalizeH="0" baseline="0" noProof="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左右箭头 10"/>
          <p:cNvSpPr/>
          <p:nvPr/>
        </p:nvSpPr>
        <p:spPr>
          <a:xfrm>
            <a:off x="4876800" y="3352800"/>
            <a:ext cx="2286000" cy="1066800"/>
          </a:xfrm>
          <a:prstGeom prst="leftRightArrow">
            <a:avLst/>
          </a:prstGeom>
          <a:solidFill>
            <a:srgbClr val="FF33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2362200"/>
            <a:ext cx="3733800" cy="30460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en-US" sz="9600" kern="1200" cap="none" spc="0" normalizeH="0" baseline="0" noProof="0" dirty="0"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考试成绩</a:t>
            </a:r>
            <a:endParaRPr kumimoji="0" lang="zh-CN" altLang="en-US" sz="9600" kern="1200" cap="none" spc="0" normalizeH="0" baseline="0" noProof="0" dirty="0">
              <a:solidFill>
                <a:srgbClr val="FF0000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3" name="图片 12" descr="N[EG0N)7~O3OVCG_X}~1I3X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72035" y="1073150"/>
            <a:ext cx="7546975" cy="56597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1" grpId="0" bldLvl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p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8834" name="标题 3"/>
          <p:cNvSpPr>
            <a:spLocks noGrp="1"/>
          </p:cNvSpPr>
          <p:nvPr>
            <p:ph type="title" idx="4294967295"/>
          </p:nvPr>
        </p:nvSpPr>
        <p:spPr>
          <a:xfrm>
            <a:off x="1905000" y="381000"/>
            <a:ext cx="8229600" cy="50958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黑体" panose="02010609060101010101" pitchFamily="49" charset="-122"/>
                <a:cs typeface="+mj-cs"/>
              </a:rPr>
              <a:t>词汇学习的现状</a:t>
            </a:r>
            <a:endParaRPr kumimoji="0" lang="zh-CN" altLang="en-US" sz="4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11267" name="AutoShape 11"/>
          <p:cNvSpPr/>
          <p:nvPr/>
        </p:nvSpPr>
        <p:spPr>
          <a:xfrm rot="-7200000">
            <a:off x="5775325" y="1697038"/>
            <a:ext cx="3028950" cy="277336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347AF8"/>
              </a:gs>
              <a:gs pos="100000">
                <a:srgbClr val="CCECFF">
                  <a:alpha val="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8" name="AutoShape 12"/>
          <p:cNvSpPr/>
          <p:nvPr/>
        </p:nvSpPr>
        <p:spPr>
          <a:xfrm rot="7200000" flipH="1">
            <a:off x="3376613" y="1727200"/>
            <a:ext cx="3028950" cy="277336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3FEDB7"/>
              </a:gs>
              <a:gs pos="100000">
                <a:srgbClr val="CCECFF">
                  <a:alpha val="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rot="10800000" vert="eaVert"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69" name="AutoShape 13"/>
          <p:cNvSpPr/>
          <p:nvPr/>
        </p:nvSpPr>
        <p:spPr>
          <a:xfrm rot="7200000" flipV="1">
            <a:off x="5775325" y="3074988"/>
            <a:ext cx="3028950" cy="277336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4628FC"/>
              </a:gs>
              <a:gs pos="100000">
                <a:srgbClr val="CCECFF">
                  <a:alpha val="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0" name="AutoShape 14"/>
          <p:cNvSpPr/>
          <p:nvPr/>
        </p:nvSpPr>
        <p:spPr>
          <a:xfrm rot="-7200000" flipH="1" flipV="1">
            <a:off x="3362325" y="3074988"/>
            <a:ext cx="3028950" cy="2773362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72E41C"/>
              </a:gs>
              <a:gs pos="100000">
                <a:srgbClr val="CCECFF">
                  <a:alpha val="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1" name="AutoShape 15"/>
          <p:cNvSpPr/>
          <p:nvPr/>
        </p:nvSpPr>
        <p:spPr>
          <a:xfrm rot="10800000" flipH="1" flipV="1">
            <a:off x="4267200" y="4267200"/>
            <a:ext cx="3667125" cy="306863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2" name="Oval 19"/>
          <p:cNvSpPr/>
          <p:nvPr/>
        </p:nvSpPr>
        <p:spPr>
          <a:xfrm>
            <a:off x="4532313" y="2230438"/>
            <a:ext cx="3095625" cy="3095625"/>
          </a:xfrm>
          <a:prstGeom prst="ellipse">
            <a:avLst/>
          </a:prstGeom>
          <a:solidFill>
            <a:schemeClr val="bg1">
              <a:alpha val="25098"/>
            </a:schemeClr>
          </a:solidFill>
          <a:ln w="12700" cap="flat" cmpd="sng">
            <a:solidFill>
              <a:schemeClr val="bg1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3" name="Oval 20"/>
          <p:cNvSpPr/>
          <p:nvPr/>
        </p:nvSpPr>
        <p:spPr>
          <a:xfrm>
            <a:off x="4659313" y="2357438"/>
            <a:ext cx="2843212" cy="2843212"/>
          </a:xfrm>
          <a:prstGeom prst="ellipse">
            <a:avLst/>
          </a:prstGeom>
          <a:solidFill>
            <a:srgbClr val="99CCFF">
              <a:alpha val="50195"/>
            </a:srgbClr>
          </a:solidFill>
          <a:ln w="57150" cap="flat" cmpd="sng">
            <a:solidFill>
              <a:srgbClr val="00B0F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274" name="Arc 39"/>
          <p:cNvSpPr/>
          <p:nvPr/>
        </p:nvSpPr>
        <p:spPr>
          <a:xfrm rot="884024">
            <a:off x="6211888" y="2762250"/>
            <a:ext cx="1200150" cy="1196975"/>
          </a:xfrm>
          <a:custGeom>
            <a:avLst/>
            <a:gdLst>
              <a:gd name="txL" fmla="*/ 0 w 20646"/>
              <a:gd name="txT" fmla="*/ 0 h 20637"/>
              <a:gd name="txR" fmla="*/ 20646 w 20646"/>
              <a:gd name="txB" fmla="*/ 20637 h 20637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646" h="20637" fill="none">
                <a:moveTo>
                  <a:pt x="6378" y="0"/>
                </a:moveTo>
                <a:cubicBezTo>
                  <a:pt x="13205" y="2110"/>
                  <a:pt x="18546" y="7460"/>
                  <a:pt x="20646" y="14289"/>
                </a:cubicBezTo>
              </a:path>
              <a:path w="20646" h="20637" stroke="0">
                <a:moveTo>
                  <a:pt x="6378" y="0"/>
                </a:moveTo>
                <a:cubicBezTo>
                  <a:pt x="13205" y="2110"/>
                  <a:pt x="18546" y="7460"/>
                  <a:pt x="20646" y="14289"/>
                </a:cubicBezTo>
                <a:lnTo>
                  <a:pt x="0" y="20637"/>
                </a:lnTo>
                <a:lnTo>
                  <a:pt x="6378" y="0"/>
                </a:lnTo>
                <a:close/>
              </a:path>
            </a:pathLst>
          </a:custGeom>
          <a:gradFill rotWithShape="1">
            <a:gsLst>
              <a:gs pos="0">
                <a:srgbClr val="2648A6">
                  <a:alpha val="100000"/>
                </a:srgbClr>
              </a:gs>
              <a:gs pos="100000">
                <a:srgbClr val="446AD4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5" name="Arc 40"/>
          <p:cNvSpPr/>
          <p:nvPr/>
        </p:nvSpPr>
        <p:spPr>
          <a:xfrm rot="4500000">
            <a:off x="6234113" y="3603625"/>
            <a:ext cx="1200150" cy="1216025"/>
          </a:xfrm>
          <a:custGeom>
            <a:avLst/>
            <a:gdLst>
              <a:gd name="txL" fmla="*/ 0 w 20690"/>
              <a:gd name="txT" fmla="*/ 0 h 20919"/>
              <a:gd name="txR" fmla="*/ 20690 w 20690"/>
              <a:gd name="txB" fmla="*/ 20919 h 20919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690" h="20919" fill="none">
                <a:moveTo>
                  <a:pt x="5380" y="-1"/>
                </a:moveTo>
                <a:cubicBezTo>
                  <a:pt x="12709" y="1884"/>
                  <a:pt x="18517" y="7467"/>
                  <a:pt x="20690" y="14716"/>
                </a:cubicBezTo>
              </a:path>
              <a:path w="20690" h="20919" stroke="0">
                <a:moveTo>
                  <a:pt x="5380" y="-1"/>
                </a:moveTo>
                <a:cubicBezTo>
                  <a:pt x="12709" y="1884"/>
                  <a:pt x="18517" y="7467"/>
                  <a:pt x="20690" y="14716"/>
                </a:cubicBezTo>
                <a:lnTo>
                  <a:pt x="0" y="20919"/>
                </a:lnTo>
                <a:lnTo>
                  <a:pt x="5380" y="-1"/>
                </a:lnTo>
                <a:close/>
              </a:path>
            </a:pathLst>
          </a:custGeom>
          <a:gradFill rotWithShape="1">
            <a:gsLst>
              <a:gs pos="0">
                <a:srgbClr val="3C3C90">
                  <a:alpha val="100000"/>
                </a:srgbClr>
              </a:gs>
              <a:gs pos="100000">
                <a:srgbClr val="336699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6" name="Arc 41"/>
          <p:cNvSpPr/>
          <p:nvPr/>
        </p:nvSpPr>
        <p:spPr>
          <a:xfrm rot="-875828" flipH="1">
            <a:off x="4741863" y="2755900"/>
            <a:ext cx="1203325" cy="1203325"/>
          </a:xfrm>
          <a:custGeom>
            <a:avLst/>
            <a:gdLst>
              <a:gd name="txL" fmla="*/ 0 w 20704"/>
              <a:gd name="txT" fmla="*/ 0 h 20739"/>
              <a:gd name="txR" fmla="*/ 20704 w 20704"/>
              <a:gd name="txB" fmla="*/ 20739 h 20739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704" h="20739" fill="none">
                <a:moveTo>
                  <a:pt x="6037" y="0"/>
                </a:moveTo>
                <a:cubicBezTo>
                  <a:pt x="13087" y="2052"/>
                  <a:pt x="18611" y="7545"/>
                  <a:pt x="20704" y="14582"/>
                </a:cubicBezTo>
              </a:path>
              <a:path w="20704" h="20739" stroke="0">
                <a:moveTo>
                  <a:pt x="6037" y="0"/>
                </a:moveTo>
                <a:cubicBezTo>
                  <a:pt x="13087" y="2052"/>
                  <a:pt x="18611" y="7545"/>
                  <a:pt x="20704" y="14582"/>
                </a:cubicBezTo>
                <a:lnTo>
                  <a:pt x="0" y="20739"/>
                </a:lnTo>
                <a:lnTo>
                  <a:pt x="6037" y="0"/>
                </a:lnTo>
                <a:close/>
              </a:path>
            </a:pathLst>
          </a:custGeom>
          <a:gradFill rotWithShape="1">
            <a:gsLst>
              <a:gs pos="0">
                <a:srgbClr val="296540">
                  <a:alpha val="100000"/>
                </a:srgbClr>
              </a:gs>
              <a:gs pos="100000">
                <a:srgbClr val="3D9983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7" name="Arc 42"/>
          <p:cNvSpPr/>
          <p:nvPr/>
        </p:nvSpPr>
        <p:spPr>
          <a:xfrm rot="-4500000" flipH="1">
            <a:off x="4752975" y="3603625"/>
            <a:ext cx="1193800" cy="1211263"/>
          </a:xfrm>
          <a:custGeom>
            <a:avLst/>
            <a:gdLst>
              <a:gd name="txL" fmla="*/ 0 w 20584"/>
              <a:gd name="txT" fmla="*/ 0 h 20851"/>
              <a:gd name="txR" fmla="*/ 20584 w 20584"/>
              <a:gd name="txB" fmla="*/ 20851 h 20851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584" h="20851" fill="none">
                <a:moveTo>
                  <a:pt x="5637" y="-1"/>
                </a:moveTo>
                <a:cubicBezTo>
                  <a:pt x="12728" y="1916"/>
                  <a:pt x="18358" y="7305"/>
                  <a:pt x="20584" y="14305"/>
                </a:cubicBezTo>
              </a:path>
              <a:path w="20584" h="20851" stroke="0">
                <a:moveTo>
                  <a:pt x="5637" y="-1"/>
                </a:moveTo>
                <a:cubicBezTo>
                  <a:pt x="12728" y="1916"/>
                  <a:pt x="18358" y="7305"/>
                  <a:pt x="20584" y="14305"/>
                </a:cubicBezTo>
                <a:lnTo>
                  <a:pt x="0" y="20851"/>
                </a:lnTo>
                <a:lnTo>
                  <a:pt x="5637" y="-1"/>
                </a:lnTo>
                <a:close/>
              </a:path>
            </a:pathLst>
          </a:custGeom>
          <a:gradFill rotWithShape="1">
            <a:gsLst>
              <a:gs pos="0">
                <a:srgbClr val="57902C">
                  <a:alpha val="100000"/>
                </a:srgbClr>
              </a:gs>
              <a:gs pos="100000">
                <a:srgbClr val="90C94B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sp>
        <p:nvSpPr>
          <p:cNvPr id="11278" name="Arc 44"/>
          <p:cNvSpPr/>
          <p:nvPr/>
        </p:nvSpPr>
        <p:spPr>
          <a:xfrm rot="884024">
            <a:off x="6175375" y="3074988"/>
            <a:ext cx="827088" cy="830262"/>
          </a:xfrm>
          <a:custGeom>
            <a:avLst/>
            <a:gdLst>
              <a:gd name="txL" fmla="*/ 0 w 20590"/>
              <a:gd name="txT" fmla="*/ 0 h 20754"/>
              <a:gd name="txR" fmla="*/ 20590 w 20590"/>
              <a:gd name="txB" fmla="*/ 20754 h 20754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590" h="20754" fill="none">
                <a:moveTo>
                  <a:pt x="5985" y="0"/>
                </a:moveTo>
                <a:cubicBezTo>
                  <a:pt x="12926" y="2001"/>
                  <a:pt x="18406" y="7339"/>
                  <a:pt x="20589" y="14225"/>
                </a:cubicBezTo>
              </a:path>
              <a:path w="20590" h="20754" stroke="0">
                <a:moveTo>
                  <a:pt x="5985" y="0"/>
                </a:moveTo>
                <a:cubicBezTo>
                  <a:pt x="12926" y="2001"/>
                  <a:pt x="18406" y="7339"/>
                  <a:pt x="20589" y="14225"/>
                </a:cubicBezTo>
                <a:lnTo>
                  <a:pt x="0" y="20754"/>
                </a:lnTo>
                <a:lnTo>
                  <a:pt x="5985" y="0"/>
                </a:lnTo>
                <a:close/>
              </a:path>
            </a:pathLst>
          </a:custGeom>
          <a:gradFill rotWithShape="1">
            <a:gsLst>
              <a:gs pos="0">
                <a:srgbClr val="1C357A">
                  <a:alpha val="100000"/>
                </a:srgbClr>
              </a:gs>
              <a:gs pos="100000">
                <a:srgbClr val="446AD4">
                  <a:alpha val="100000"/>
                </a:srgbClr>
              </a:gs>
            </a:gsLst>
            <a:lin ang="5400000" scaled="1"/>
            <a:tileRect/>
          </a:gradFill>
          <a:ln w="3175" cap="flat" cmpd="sng">
            <a:solidFill>
              <a:srgbClr val="C0C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79" name="Arc 45"/>
          <p:cNvSpPr/>
          <p:nvPr/>
        </p:nvSpPr>
        <p:spPr>
          <a:xfrm rot="4500000">
            <a:off x="6186488" y="3660775"/>
            <a:ext cx="828675" cy="836613"/>
          </a:xfrm>
          <a:custGeom>
            <a:avLst/>
            <a:gdLst>
              <a:gd name="txL" fmla="*/ 0 w 20718"/>
              <a:gd name="txT" fmla="*/ 0 h 20863"/>
              <a:gd name="txR" fmla="*/ 20718 w 20718"/>
              <a:gd name="txB" fmla="*/ 20863 h 20863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718" h="20863" fill="none">
                <a:moveTo>
                  <a:pt x="5593" y="-1"/>
                </a:moveTo>
                <a:cubicBezTo>
                  <a:pt x="12859" y="1947"/>
                  <a:pt x="18589" y="7536"/>
                  <a:pt x="20717" y="14753"/>
                </a:cubicBezTo>
              </a:path>
              <a:path w="20718" h="20863" stroke="0">
                <a:moveTo>
                  <a:pt x="5593" y="-1"/>
                </a:moveTo>
                <a:cubicBezTo>
                  <a:pt x="12859" y="1947"/>
                  <a:pt x="18589" y="7536"/>
                  <a:pt x="20717" y="14753"/>
                </a:cubicBezTo>
                <a:lnTo>
                  <a:pt x="0" y="20863"/>
                </a:lnTo>
                <a:lnTo>
                  <a:pt x="5593" y="-1"/>
                </a:lnTo>
                <a:close/>
              </a:path>
            </a:pathLst>
          </a:custGeom>
          <a:gradFill rotWithShape="1">
            <a:gsLst>
              <a:gs pos="0">
                <a:srgbClr val="2E2E70">
                  <a:alpha val="100000"/>
                </a:srgbClr>
              </a:gs>
              <a:gs pos="100000">
                <a:srgbClr val="336699">
                  <a:alpha val="100000"/>
                </a:srgbClr>
              </a:gs>
            </a:gsLst>
            <a:lin ang="5400000" scaled="1"/>
            <a:tileRect/>
          </a:gradFill>
          <a:ln w="3175" cap="flat" cmpd="sng">
            <a:solidFill>
              <a:srgbClr val="C0C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80" name="Arc 46"/>
          <p:cNvSpPr/>
          <p:nvPr/>
        </p:nvSpPr>
        <p:spPr>
          <a:xfrm rot="-875828" flipH="1">
            <a:off x="5164138" y="3081338"/>
            <a:ext cx="827087" cy="825500"/>
          </a:xfrm>
          <a:custGeom>
            <a:avLst/>
            <a:gdLst>
              <a:gd name="txL" fmla="*/ 0 w 20600"/>
              <a:gd name="txT" fmla="*/ 0 h 20650"/>
              <a:gd name="txR" fmla="*/ 20600 w 20600"/>
              <a:gd name="txB" fmla="*/ 20650 h 2065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600" h="20650" fill="none">
                <a:moveTo>
                  <a:pt x="6335" y="-1"/>
                </a:moveTo>
                <a:cubicBezTo>
                  <a:pt x="13128" y="2084"/>
                  <a:pt x="18462" y="7376"/>
                  <a:pt x="20600" y="14153"/>
                </a:cubicBezTo>
              </a:path>
              <a:path w="20600" h="20650" stroke="0">
                <a:moveTo>
                  <a:pt x="6335" y="-1"/>
                </a:moveTo>
                <a:cubicBezTo>
                  <a:pt x="13128" y="2084"/>
                  <a:pt x="18462" y="7376"/>
                  <a:pt x="20600" y="14153"/>
                </a:cubicBezTo>
                <a:lnTo>
                  <a:pt x="0" y="20650"/>
                </a:lnTo>
                <a:lnTo>
                  <a:pt x="6335" y="-1"/>
                </a:lnTo>
                <a:close/>
              </a:path>
            </a:pathLst>
          </a:custGeom>
          <a:gradFill rotWithShape="1">
            <a:gsLst>
              <a:gs pos="0">
                <a:srgbClr val="163622">
                  <a:alpha val="100000"/>
                </a:srgbClr>
              </a:gs>
              <a:gs pos="100000">
                <a:srgbClr val="3D9983">
                  <a:alpha val="100000"/>
                </a:srgbClr>
              </a:gs>
            </a:gsLst>
            <a:lin ang="5400000" scaled="1"/>
            <a:tileRect/>
          </a:gradFill>
          <a:ln w="3175" cap="flat" cmpd="sng">
            <a:solidFill>
              <a:srgbClr val="C0C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81" name="Arc 47"/>
          <p:cNvSpPr/>
          <p:nvPr/>
        </p:nvSpPr>
        <p:spPr>
          <a:xfrm rot="-4500000" flipH="1">
            <a:off x="5162550" y="3660775"/>
            <a:ext cx="825500" cy="833438"/>
          </a:xfrm>
          <a:custGeom>
            <a:avLst/>
            <a:gdLst>
              <a:gd name="txL" fmla="*/ 0 w 20653"/>
              <a:gd name="txT" fmla="*/ 0 h 20821"/>
              <a:gd name="txR" fmla="*/ 20653 w 20653"/>
              <a:gd name="txB" fmla="*/ 20821 h 20821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</a:cxnLst>
            <a:rect l="txL" t="txT" r="txR" b="txB"/>
            <a:pathLst>
              <a:path w="20653" h="20821" fill="none">
                <a:moveTo>
                  <a:pt x="5747" y="-1"/>
                </a:moveTo>
                <a:cubicBezTo>
                  <a:pt x="12867" y="1965"/>
                  <a:pt x="18490" y="7432"/>
                  <a:pt x="20653" y="14495"/>
                </a:cubicBezTo>
              </a:path>
              <a:path w="20653" h="20821" stroke="0">
                <a:moveTo>
                  <a:pt x="5747" y="-1"/>
                </a:moveTo>
                <a:cubicBezTo>
                  <a:pt x="12867" y="1965"/>
                  <a:pt x="18490" y="7432"/>
                  <a:pt x="20653" y="14495"/>
                </a:cubicBezTo>
                <a:lnTo>
                  <a:pt x="0" y="20821"/>
                </a:lnTo>
                <a:lnTo>
                  <a:pt x="5747" y="-1"/>
                </a:lnTo>
                <a:close/>
              </a:path>
            </a:pathLst>
          </a:custGeom>
          <a:gradFill rotWithShape="1">
            <a:gsLst>
              <a:gs pos="0">
                <a:srgbClr val="426D21">
                  <a:alpha val="100000"/>
                </a:srgbClr>
              </a:gs>
              <a:gs pos="100000">
                <a:srgbClr val="90C94B">
                  <a:alpha val="100000"/>
                </a:srgbClr>
              </a:gs>
            </a:gsLst>
            <a:lin ang="5400000" scaled="1"/>
            <a:tileRect/>
          </a:gradFill>
          <a:ln w="3175" cap="flat" cmpd="sng">
            <a:solidFill>
              <a:srgbClr val="C0C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zh-CN" altLang="en-US"/>
          </a:p>
        </p:txBody>
      </p:sp>
      <p:sp>
        <p:nvSpPr>
          <p:cNvPr id="11282" name="Oval 48"/>
          <p:cNvSpPr/>
          <p:nvPr/>
        </p:nvSpPr>
        <p:spPr>
          <a:xfrm>
            <a:off x="5411788" y="3092450"/>
            <a:ext cx="1368425" cy="1368425"/>
          </a:xfrm>
          <a:prstGeom prst="ellipse">
            <a:avLst/>
          </a:prstGeom>
          <a:gradFill rotWithShape="1">
            <a:gsLst>
              <a:gs pos="0">
                <a:srgbClr val="BDE6FF"/>
              </a:gs>
              <a:gs pos="100000">
                <a:srgbClr val="CCECFF"/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Oval 49"/>
          <p:cNvSpPr>
            <a:spLocks noChangeArrowheads="1"/>
          </p:cNvSpPr>
          <p:nvPr/>
        </p:nvSpPr>
        <p:spPr bwMode="auto">
          <a:xfrm>
            <a:off x="5483225" y="3176588"/>
            <a:ext cx="1223963" cy="1220787"/>
          </a:xfrm>
          <a:prstGeom prst="ellipse">
            <a:avLst/>
          </a:prstGeom>
          <a:gradFill rotWithShape="0">
            <a:gsLst>
              <a:gs pos="0">
                <a:srgbClr val="A1BAD3">
                  <a:alpha val="64999"/>
                </a:srgbClr>
              </a:gs>
              <a:gs pos="43000">
                <a:srgbClr val="A1BAD3">
                  <a:gamma/>
                  <a:tint val="28627"/>
                  <a:invGamma/>
                  <a:alpha val="63000"/>
                </a:srgbClr>
              </a:gs>
            </a:gsLst>
            <a:lin ang="5400000" scaled="1"/>
          </a:gradFill>
          <a:ln w="9525">
            <a:solidFill>
              <a:srgbClr val="000000"/>
            </a:solidFill>
            <a:rou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zh-CN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Y견고딕" pitchFamily="18" charset="-127"/>
              <a:cs typeface="+mn-cs"/>
            </a:endParaRPr>
          </a:p>
        </p:txBody>
      </p:sp>
      <p:sp>
        <p:nvSpPr>
          <p:cNvPr id="11286" name="AutoShape 52"/>
          <p:cNvSpPr>
            <a:spLocks noChangeAspect="1"/>
          </p:cNvSpPr>
          <p:nvPr/>
        </p:nvSpPr>
        <p:spPr>
          <a:xfrm>
            <a:off x="5484813" y="3178175"/>
            <a:ext cx="1220787" cy="1220788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451" y="10800"/>
                </a:moveTo>
                <a:cubicBezTo>
                  <a:pt x="451" y="16516"/>
                  <a:pt x="5084" y="21149"/>
                  <a:pt x="10800" y="21149"/>
                </a:cubicBezTo>
                <a:cubicBezTo>
                  <a:pt x="16516" y="21149"/>
                  <a:pt x="21149" y="16516"/>
                  <a:pt x="21149" y="10800"/>
                </a:cubicBezTo>
                <a:cubicBezTo>
                  <a:pt x="21149" y="5084"/>
                  <a:pt x="16516" y="451"/>
                  <a:pt x="10800" y="451"/>
                </a:cubicBezTo>
                <a:cubicBezTo>
                  <a:pt x="5084" y="451"/>
                  <a:pt x="451" y="5084"/>
                  <a:pt x="451" y="10800"/>
                </a:cubicBezTo>
                <a:close/>
              </a:path>
            </a:pathLst>
          </a:custGeom>
          <a:gradFill rotWithShape="1">
            <a:gsLst>
              <a:gs pos="0">
                <a:srgbClr val="CCECFF">
                  <a:alpha val="0"/>
                </a:srgbClr>
              </a:gs>
              <a:gs pos="100000">
                <a:srgbClr val="068ECC">
                  <a:alpha val="100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/>
          <a:p>
            <a:endParaRPr lang="zh-CN" altLang="en-US"/>
          </a:p>
        </p:txBody>
      </p:sp>
      <p:pic>
        <p:nvPicPr>
          <p:cNvPr id="25" name="Picture 105" descr="02章_05-1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32400" y="4076699"/>
            <a:ext cx="188914" cy="182564"/>
          </a:xfrm>
          <a:prstGeom prst="rect">
            <a:avLst/>
          </a:prstGeom>
          <a:noFill/>
        </p:spPr>
      </p:pic>
      <p:pic>
        <p:nvPicPr>
          <p:cNvPr id="26" name="Picture 106" descr="02章_05-1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259388" y="3213100"/>
            <a:ext cx="188912" cy="182563"/>
          </a:xfrm>
          <a:prstGeom prst="rect">
            <a:avLst/>
          </a:prstGeom>
          <a:noFill/>
        </p:spPr>
      </p:pic>
      <p:pic>
        <p:nvPicPr>
          <p:cNvPr id="28" name="Picture 108" descr="02章_05-1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43700" y="3284538"/>
            <a:ext cx="188914" cy="182562"/>
          </a:xfrm>
          <a:prstGeom prst="rect">
            <a:avLst/>
          </a:prstGeom>
          <a:noFill/>
        </p:spPr>
      </p:pic>
      <p:pic>
        <p:nvPicPr>
          <p:cNvPr id="29" name="Picture 109" descr="02章_05-1"/>
          <p:cNvPicPr>
            <a:picLocks noChangeAspect="1" noChangeArrowheads="1"/>
          </p:cNvPicPr>
          <p:nvPr/>
        </p:nvPicPr>
        <p:blipFill>
          <a:blip r:embed="rId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6743700" y="4076699"/>
            <a:ext cx="188914" cy="182564"/>
          </a:xfrm>
          <a:prstGeom prst="rect">
            <a:avLst/>
          </a:prstGeom>
          <a:noFill/>
        </p:spPr>
      </p:pic>
      <p:sp>
        <p:nvSpPr>
          <p:cNvPr id="11291" name="AutoShape 121"/>
          <p:cNvSpPr/>
          <p:nvPr/>
        </p:nvSpPr>
        <p:spPr>
          <a:xfrm>
            <a:off x="4835525" y="4113213"/>
            <a:ext cx="604838" cy="307975"/>
          </a:xfrm>
          <a:prstGeom prst="roundRect">
            <a:avLst>
              <a:gd name="adj" fmla="val 50000"/>
            </a:avLst>
          </a:prstGeom>
          <a:noFill/>
          <a:ln w="9525">
            <a:noFill/>
          </a:ln>
        </p:spPr>
        <p:txBody>
          <a:bodyPr wrap="none" anchor="ctr"/>
          <a:p>
            <a:pPr algn="ctr">
              <a:buFontTx/>
            </a:pPr>
            <a:r>
              <a:rPr lang="en-US" altLang="ko-KR" b="1" dirty="0">
                <a:solidFill>
                  <a:srgbClr val="FFFFFF"/>
                </a:solidFill>
                <a:latin typeface="Century Gothic" panose="020B0502020202020204" pitchFamily="34" charset="0"/>
                <a:ea typeface="Gulim" pitchFamily="34" charset="-127"/>
              </a:rPr>
              <a:t>1</a:t>
            </a:r>
            <a:endParaRPr lang="en-US" altLang="ko-KR" b="1" dirty="0">
              <a:solidFill>
                <a:srgbClr val="FFFFFF"/>
              </a:solidFill>
              <a:latin typeface="Century Gothic" panose="020B0502020202020204" pitchFamily="34" charset="0"/>
              <a:ea typeface="Gulim" pitchFamily="34" charset="-127"/>
            </a:endParaRPr>
          </a:p>
        </p:txBody>
      </p:sp>
      <p:sp>
        <p:nvSpPr>
          <p:cNvPr id="11292" name="AutoShape 122"/>
          <p:cNvSpPr/>
          <p:nvPr/>
        </p:nvSpPr>
        <p:spPr>
          <a:xfrm>
            <a:off x="6780213" y="4113213"/>
            <a:ext cx="604837" cy="306387"/>
          </a:xfrm>
          <a:prstGeom prst="roundRect">
            <a:avLst>
              <a:gd name="adj" fmla="val 50000"/>
            </a:avLst>
          </a:prstGeom>
          <a:noFill/>
          <a:ln w="9525">
            <a:noFill/>
          </a:ln>
        </p:spPr>
        <p:txBody>
          <a:bodyPr wrap="none" anchor="ctr"/>
          <a:p>
            <a:pPr algn="ctr">
              <a:buFontTx/>
            </a:pPr>
            <a:r>
              <a:rPr lang="en-US" altLang="ko-KR" b="1" dirty="0">
                <a:solidFill>
                  <a:srgbClr val="FFFFFF"/>
                </a:solidFill>
                <a:latin typeface="Century Gothic" panose="020B0502020202020204" pitchFamily="34" charset="0"/>
                <a:ea typeface="Gulim" pitchFamily="34" charset="-127"/>
              </a:rPr>
              <a:t>4</a:t>
            </a:r>
            <a:endParaRPr lang="en-US" altLang="ko-KR" b="1" dirty="0">
              <a:solidFill>
                <a:srgbClr val="FFFFFF"/>
              </a:solidFill>
              <a:latin typeface="Century Gothic" panose="020B0502020202020204" pitchFamily="34" charset="0"/>
              <a:ea typeface="Gulim" pitchFamily="34" charset="-127"/>
            </a:endParaRPr>
          </a:p>
        </p:txBody>
      </p:sp>
      <p:sp>
        <p:nvSpPr>
          <p:cNvPr id="11293" name="AutoShape 123"/>
          <p:cNvSpPr/>
          <p:nvPr/>
        </p:nvSpPr>
        <p:spPr>
          <a:xfrm>
            <a:off x="6780213" y="3176588"/>
            <a:ext cx="604837" cy="306387"/>
          </a:xfrm>
          <a:prstGeom prst="roundRect">
            <a:avLst>
              <a:gd name="adj" fmla="val 50000"/>
            </a:avLst>
          </a:prstGeom>
          <a:noFill/>
          <a:ln w="9525">
            <a:noFill/>
          </a:ln>
        </p:spPr>
        <p:txBody>
          <a:bodyPr wrap="none" anchor="ctr"/>
          <a:p>
            <a:pPr algn="ctr">
              <a:buFontTx/>
            </a:pPr>
            <a:r>
              <a:rPr lang="en-US" altLang="ko-KR" b="1" dirty="0">
                <a:solidFill>
                  <a:srgbClr val="FFFFFF"/>
                </a:solidFill>
                <a:latin typeface="Century Gothic" panose="020B0502020202020204" pitchFamily="34" charset="0"/>
                <a:ea typeface="Gulim" pitchFamily="34" charset="-127"/>
              </a:rPr>
              <a:t>3</a:t>
            </a:r>
            <a:endParaRPr lang="en-US" altLang="ko-KR" b="1" dirty="0">
              <a:solidFill>
                <a:srgbClr val="FFFFFF"/>
              </a:solidFill>
              <a:latin typeface="Century Gothic" panose="020B0502020202020204" pitchFamily="34" charset="0"/>
              <a:ea typeface="Gulim" pitchFamily="34" charset="-127"/>
            </a:endParaRPr>
          </a:p>
        </p:txBody>
      </p:sp>
      <p:sp>
        <p:nvSpPr>
          <p:cNvPr id="11294" name="AutoShape 124"/>
          <p:cNvSpPr/>
          <p:nvPr/>
        </p:nvSpPr>
        <p:spPr>
          <a:xfrm>
            <a:off x="4806950" y="3176588"/>
            <a:ext cx="604838" cy="306387"/>
          </a:xfrm>
          <a:prstGeom prst="roundRect">
            <a:avLst>
              <a:gd name="adj" fmla="val 50000"/>
            </a:avLst>
          </a:prstGeom>
          <a:noFill/>
          <a:ln w="9525">
            <a:noFill/>
          </a:ln>
        </p:spPr>
        <p:txBody>
          <a:bodyPr wrap="none" anchor="ctr"/>
          <a:p>
            <a:pPr algn="ctr">
              <a:buFontTx/>
            </a:pPr>
            <a:r>
              <a:rPr lang="en-US" altLang="ko-KR" b="1" dirty="0">
                <a:solidFill>
                  <a:srgbClr val="FFFFFF"/>
                </a:solidFill>
                <a:latin typeface="Century Gothic" panose="020B0502020202020204" pitchFamily="34" charset="0"/>
                <a:ea typeface="Gulim" pitchFamily="34" charset="-127"/>
              </a:rPr>
              <a:t>2</a:t>
            </a:r>
            <a:endParaRPr lang="en-US" altLang="ko-KR" b="1" dirty="0">
              <a:solidFill>
                <a:srgbClr val="FFFFFF"/>
              </a:solidFill>
              <a:latin typeface="Century Gothic" panose="020B0502020202020204" pitchFamily="34" charset="0"/>
              <a:ea typeface="Gulim" pitchFamily="34" charset="-127"/>
            </a:endParaRPr>
          </a:p>
        </p:txBody>
      </p:sp>
      <p:sp>
        <p:nvSpPr>
          <p:cNvPr id="248863" name="TextBox 44"/>
          <p:cNvSpPr txBox="1"/>
          <p:nvPr/>
        </p:nvSpPr>
        <p:spPr>
          <a:xfrm>
            <a:off x="5410200" y="3352800"/>
            <a:ext cx="13716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lnSpc>
                <a:spcPct val="110000"/>
              </a:lnSpc>
              <a:buFontTx/>
            </a:pPr>
            <a:r>
              <a:rPr lang="zh-CN" altLang="en-US" sz="4000" b="1" dirty="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学生</a:t>
            </a:r>
            <a:endParaRPr lang="zh-CN" altLang="en-US" sz="4000" b="1" dirty="0">
              <a:solidFill>
                <a:srgbClr val="FF33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8864" name="TextBox 45"/>
          <p:cNvSpPr txBox="1"/>
          <p:nvPr/>
        </p:nvSpPr>
        <p:spPr>
          <a:xfrm>
            <a:off x="7086600" y="1981200"/>
            <a:ext cx="3902075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记忆单词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的时候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没有通过读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音和字母的关系来记忆单词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常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常是死记硬背单词字母的组合。</a:t>
            </a:r>
            <a:endParaRPr lang="zh-CN" altLang="en-US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153400" y="1524000"/>
            <a:ext cx="1281113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buFontTx/>
            </a:pPr>
            <a:r>
              <a:rPr lang="zh-CN" altLang="en-US" sz="2000" b="1" dirty="0">
                <a:solidFill>
                  <a:srgbClr val="FF3300"/>
                </a:solidFill>
                <a:latin typeface="微软雅黑" panose="020B0503020204020204" charset="-122"/>
                <a:ea typeface="微软雅黑" panose="020B0503020204020204" charset="-122"/>
              </a:rPr>
              <a:t>    记忆</a:t>
            </a:r>
            <a:endParaRPr lang="zh-CN" altLang="en-US" sz="2000" b="1" dirty="0">
              <a:solidFill>
                <a:srgbClr val="FF33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8866" name="TextBox 47"/>
          <p:cNvSpPr txBox="1"/>
          <p:nvPr/>
        </p:nvSpPr>
        <p:spPr>
          <a:xfrm>
            <a:off x="7543800" y="4495800"/>
            <a:ext cx="2932113" cy="1630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在</a:t>
            </a:r>
            <a:r>
              <a:rPr lang="zh-CN" altLang="zh-CN" sz="2000" b="1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记忆单词的意义</a:t>
            </a:r>
            <a:r>
              <a:rPr lang="zh-CN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的时候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,</a:t>
            </a:r>
            <a:r>
              <a:rPr lang="zh-CN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过分注意该单词所对应的汉语意义的记忆</a:t>
            </a:r>
            <a:r>
              <a:rPr lang="en-US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,</a:t>
            </a:r>
            <a:r>
              <a:rPr lang="zh-CN" altLang="zh-CN" sz="2000" b="1" dirty="0">
                <a:latin typeface="Arial" panose="020B0604020202020204" pitchFamily="34" charset="0"/>
                <a:ea typeface="宋体" panose="02010600030101010101" pitchFamily="2" charset="-122"/>
              </a:rPr>
              <a:t>学生完全靠死记硬背掌握单词。</a:t>
            </a:r>
            <a:endParaRPr lang="zh-CN" altLang="en-US" sz="20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848600" y="4038600"/>
            <a:ext cx="1279525" cy="3987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>
              <a:buFontTx/>
            </a:pPr>
            <a:r>
              <a:rPr lang="zh-CN" altLang="en-US" sz="2000" b="1" dirty="0">
                <a:solidFill>
                  <a:srgbClr val="FF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词义</a:t>
            </a:r>
            <a:endParaRPr lang="zh-CN" altLang="en-US" sz="2000" b="1" dirty="0">
              <a:solidFill>
                <a:srgbClr val="FF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48868" name="TextBox 49"/>
          <p:cNvSpPr txBox="1"/>
          <p:nvPr/>
        </p:nvSpPr>
        <p:spPr>
          <a:xfrm>
            <a:off x="1600200" y="1981200"/>
            <a:ext cx="3276600" cy="1291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30000"/>
              </a:lnSpc>
              <a:buFontTx/>
            </a:pP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拼写方面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学生没有意识到字母在单词中的读音与单词的拼写有着一定的规律。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514600" y="1524000"/>
            <a:ext cx="12795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zh-CN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拼写</a:t>
            </a:r>
            <a:endParaRPr kumimoji="0" lang="zh-CN" altLang="en-US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48870" name="TextBox 51"/>
          <p:cNvSpPr txBox="1"/>
          <p:nvPr/>
        </p:nvSpPr>
        <p:spPr>
          <a:xfrm>
            <a:off x="1828800" y="4495800"/>
            <a:ext cx="2895600" cy="132207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在</a:t>
            </a:r>
            <a:r>
              <a:rPr lang="zh-CN" altLang="zh-CN" sz="20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读音方面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感觉困难很大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难以读准单词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,</a:t>
            </a:r>
            <a:r>
              <a:rPr lang="zh-CN" altLang="zh-CN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有相当一部学生往往还用汉语为英语单词注音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TextBox 50"/>
          <p:cNvSpPr txBox="1"/>
          <p:nvPr/>
        </p:nvSpPr>
        <p:spPr>
          <a:xfrm>
            <a:off x="2590800" y="3962400"/>
            <a:ext cx="1279525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b="1" kern="1200" cap="none" spc="0" normalizeH="0" baseline="0" noProof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读音</a:t>
            </a:r>
            <a:endParaRPr kumimoji="0" lang="zh-CN" altLang="en-US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4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8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48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4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248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834" grpId="0"/>
      <p:bldP spid="248863" grpId="0"/>
      <p:bldP spid="248864" grpId="0"/>
      <p:bldP spid="47" grpId="0"/>
      <p:bldP spid="248866" grpId="0"/>
      <p:bldP spid="49" grpId="0"/>
      <p:bldP spid="248868" grpId="0"/>
      <p:bldP spid="51" grpId="0"/>
      <p:bldP spid="24887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50882" name="标题 1"/>
          <p:cNvSpPr>
            <a:spLocks noGrp="1"/>
          </p:cNvSpPr>
          <p:nvPr>
            <p:ph type="title" idx="4294967295"/>
          </p:nvPr>
        </p:nvSpPr>
        <p:spPr>
          <a:xfrm>
            <a:off x="1905000" y="457200"/>
            <a:ext cx="8229600" cy="509588"/>
          </a:xfrm>
        </p:spPr>
        <p:txBody>
          <a:bodyPr vert="horz" wrap="square" lIns="91440" tIns="45720" rIns="91440" bIns="45720" numCol="1" anchor="ctr" anchorCtr="0" compatLnSpc="1"/>
          <a:lstStyle/>
          <a:p>
            <a:pPr marL="0" marR="0" lvl="0" indent="0" algn="l" defTabSz="914400" rtl="0" eaLnBrk="0" fontAlgn="base" latin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j-lt"/>
                <a:ea typeface="黑体" panose="02010609060101010101" pitchFamily="49" charset="-122"/>
                <a:cs typeface="+mj-cs"/>
              </a:rPr>
              <a:t>词汇学习的现状</a:t>
            </a:r>
            <a:endParaRPr kumimoji="0" lang="zh-CN" altLang="en-US" sz="4000" b="1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黑体" panose="02010609060101010101" pitchFamily="49" charset="-122"/>
              <a:cs typeface="+mj-cs"/>
            </a:endParaRPr>
          </a:p>
        </p:txBody>
      </p:sp>
      <p:sp>
        <p:nvSpPr>
          <p:cNvPr id="250883" name="Oval 26"/>
          <p:cNvSpPr/>
          <p:nvPr/>
        </p:nvSpPr>
        <p:spPr>
          <a:xfrm>
            <a:off x="3422650" y="2611438"/>
            <a:ext cx="1471613" cy="411162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292" name="Oval 27"/>
          <p:cNvSpPr/>
          <p:nvPr/>
        </p:nvSpPr>
        <p:spPr>
          <a:xfrm>
            <a:off x="3543300" y="5478463"/>
            <a:ext cx="1471613" cy="409575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0885" name="Oval 28"/>
          <p:cNvSpPr/>
          <p:nvPr/>
        </p:nvSpPr>
        <p:spPr>
          <a:xfrm>
            <a:off x="8029575" y="5495925"/>
            <a:ext cx="1473200" cy="409575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0886" name="Oval 29"/>
          <p:cNvSpPr/>
          <p:nvPr/>
        </p:nvSpPr>
        <p:spPr>
          <a:xfrm>
            <a:off x="7699375" y="2460625"/>
            <a:ext cx="1473200" cy="409575"/>
          </a:xfrm>
          <a:prstGeom prst="ellipse">
            <a:avLst/>
          </a:prstGeom>
          <a:gradFill rotWithShape="1">
            <a:gsLst>
              <a:gs pos="0">
                <a:srgbClr val="000000">
                  <a:alpha val="50000"/>
                </a:srgbClr>
              </a:gs>
              <a:gs pos="100000">
                <a:srgbClr val="000000">
                  <a:alpha val="0"/>
                </a:srgbClr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Oval 30"/>
          <p:cNvSpPr>
            <a:spLocks noChangeArrowheads="1"/>
          </p:cNvSpPr>
          <p:nvPr/>
        </p:nvSpPr>
        <p:spPr bwMode="auto">
          <a:xfrm>
            <a:off x="3913188" y="2613025"/>
            <a:ext cx="4432300" cy="1970088"/>
          </a:xfrm>
          <a:prstGeom prst="ellipse">
            <a:avLst/>
          </a:prstGeom>
          <a:gradFill rotWithShape="1">
            <a:gsLst>
              <a:gs pos="99000">
                <a:srgbClr val="4E9FCF"/>
              </a:gs>
              <a:gs pos="0">
                <a:srgbClr val="58B1E2"/>
              </a:gs>
              <a:gs pos="17000">
                <a:srgbClr val="66CCFF"/>
              </a:gs>
              <a:gs pos="50000">
                <a:schemeClr val="tx2">
                  <a:lumMod val="75000"/>
                </a:schemeClr>
              </a:gs>
              <a:gs pos="83000">
                <a:srgbClr val="66CCFF"/>
              </a:gs>
            </a:gsLst>
            <a:lin ang="18900000" scaled="1"/>
          </a:gradFill>
          <a:ln w="6350">
            <a:solidFill>
              <a:schemeClr val="bg1"/>
            </a:solidFill>
          </a:ln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  <a:scene3d>
            <a:camera prst="legacyPerspectiveBottom"/>
            <a:lightRig rig="legacyFlat3" dir="t"/>
          </a:scene3d>
          <a:sp3d extrusionH="7593000" prstMaterial="legacyMatte">
            <a:bevelT w="13500" h="13500" prst="angle"/>
            <a:bevelB w="13500" h="13500" prst="angle"/>
            <a:extrusionClr>
              <a:srgbClr val="66CCFF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Oval 31"/>
          <p:cNvSpPr>
            <a:spLocks noChangeArrowheads="1"/>
          </p:cNvSpPr>
          <p:nvPr/>
        </p:nvSpPr>
        <p:spPr bwMode="auto">
          <a:xfrm>
            <a:off x="4724400" y="2895600"/>
            <a:ext cx="2851150" cy="1282700"/>
          </a:xfrm>
          <a:prstGeom prst="ellipse">
            <a:avLst/>
          </a:prstGeom>
          <a:gradFill rotWithShape="1">
            <a:gsLst>
              <a:gs pos="0">
                <a:srgbClr val="FFCC66"/>
              </a:gs>
              <a:gs pos="50000">
                <a:srgbClr val="FFCC66">
                  <a:gamma/>
                  <a:shade val="46275"/>
                  <a:invGamma/>
                </a:srgbClr>
              </a:gs>
              <a:gs pos="100000">
                <a:srgbClr val="FFCC66"/>
              </a:gs>
            </a:gsLst>
            <a:lin ang="18900000" scaled="1"/>
          </a:gradFill>
          <a:ln w="12700">
            <a:solidFill>
              <a:srgbClr val="D9AC09"/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legacyPerspectiveBottom"/>
            <a:lightRig rig="legacyFlat3" dir="t"/>
          </a:scene3d>
          <a:sp3d extrusionH="1801800" prstMaterial="legacyMatte">
            <a:bevelT w="13500" h="13500" prst="angle"/>
            <a:bevelB w="13500" h="13500" prst="angle"/>
            <a:extrusionClr>
              <a:srgbClr val="FFCC66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Oval 32"/>
          <p:cNvSpPr>
            <a:spLocks noChangeArrowheads="1"/>
          </p:cNvSpPr>
          <p:nvPr/>
        </p:nvSpPr>
        <p:spPr bwMode="auto">
          <a:xfrm>
            <a:off x="5145088" y="2870200"/>
            <a:ext cx="2024063" cy="749300"/>
          </a:xfrm>
          <a:prstGeom prst="ellipse">
            <a:avLst/>
          </a:prstGeom>
          <a:gradFill rotWithShape="1">
            <a:gsLst>
              <a:gs pos="2000">
                <a:srgbClr val="B62E00"/>
              </a:gs>
              <a:gs pos="100000">
                <a:srgbClr val="A52900"/>
              </a:gs>
              <a:gs pos="19000">
                <a:srgbClr val="CC3300"/>
              </a:gs>
              <a:gs pos="50000">
                <a:srgbClr val="CC3300">
                  <a:gamma/>
                  <a:shade val="56078"/>
                  <a:invGamma/>
                </a:srgbClr>
              </a:gs>
              <a:gs pos="79000">
                <a:srgbClr val="CC3300"/>
              </a:gs>
            </a:gsLst>
            <a:lin ang="18900000" scaled="1"/>
          </a:gradFill>
          <a:ln w="6350">
            <a:solidFill>
              <a:schemeClr val="accent6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legacyPerspectiveBottom"/>
            <a:lightRig rig="legacyFlat3" dir="t"/>
          </a:scene3d>
          <a:sp3d extrusionH="3783000" prstMaterial="legacyMatte">
            <a:bevelT w="13500" h="13500" prst="angle"/>
            <a:bevelB w="13500" h="13500" prst="angle"/>
            <a:extrusionClr>
              <a:srgbClr val="CC3300"/>
            </a:extrusionClr>
          </a:sp3d>
        </p:spPr>
        <p:txBody>
          <a:bodyPr wrap="none" anchor="ctr">
            <a:flatTx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298" name="Oval 33"/>
          <p:cNvSpPr/>
          <p:nvPr/>
        </p:nvSpPr>
        <p:spPr>
          <a:xfrm rot="-1788091">
            <a:off x="3316288" y="2455863"/>
            <a:ext cx="5849937" cy="2328862"/>
          </a:xfrm>
          <a:prstGeom prst="ellipse">
            <a:avLst/>
          </a:prstGeom>
          <a:noFill/>
          <a:ln w="28575" cap="rnd" cmpd="sng">
            <a:solidFill>
              <a:srgbClr val="66FFFF"/>
            </a:solidFill>
            <a:prstDash val="sysDot"/>
            <a:headEnd type="none" w="med" len="med"/>
            <a:tailEnd type="none" w="med" len="med"/>
          </a:ln>
        </p:spPr>
        <p:txBody>
          <a:bodyPr wrap="none" anchor="ctr"/>
          <a:p>
            <a:pPr>
              <a:buFontTx/>
            </a:pPr>
            <a:endParaRPr lang="zh-CN" altLang="en-US" sz="1800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Line 34"/>
          <p:cNvSpPr>
            <a:spLocks noChangeShapeType="1"/>
          </p:cNvSpPr>
          <p:nvPr/>
        </p:nvSpPr>
        <p:spPr bwMode="auto">
          <a:xfrm flipH="1" flipV="1">
            <a:off x="4475163" y="2613025"/>
            <a:ext cx="817563" cy="484188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 type="triangle" w="sm" len="lg"/>
            <a:tailEnd type="triangle" w="sm" len="lg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Line 35"/>
          <p:cNvSpPr>
            <a:spLocks noChangeShapeType="1"/>
          </p:cNvSpPr>
          <p:nvPr/>
        </p:nvSpPr>
        <p:spPr bwMode="auto">
          <a:xfrm flipH="1" flipV="1">
            <a:off x="6540500" y="3824288"/>
            <a:ext cx="1258888" cy="758825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 type="triangle" w="sm" len="lg"/>
            <a:tailEnd type="triangle" w="sm" len="lg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Line 36"/>
          <p:cNvSpPr>
            <a:spLocks noChangeShapeType="1"/>
          </p:cNvSpPr>
          <p:nvPr/>
        </p:nvSpPr>
        <p:spPr bwMode="auto">
          <a:xfrm flipV="1">
            <a:off x="6824663" y="2392363"/>
            <a:ext cx="798513" cy="576263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 type="triangle" w="sm" len="lg"/>
            <a:tailEnd type="triangle" w="sm" len="lg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Line 37"/>
          <p:cNvSpPr>
            <a:spLocks noChangeShapeType="1"/>
          </p:cNvSpPr>
          <p:nvPr/>
        </p:nvSpPr>
        <p:spPr bwMode="auto">
          <a:xfrm flipV="1">
            <a:off x="4475163" y="3683000"/>
            <a:ext cx="1365250" cy="977900"/>
          </a:xfrm>
          <a:prstGeom prst="line">
            <a:avLst/>
          </a:prstGeom>
          <a:noFill/>
          <a:ln w="12700">
            <a:solidFill>
              <a:schemeClr val="tx1">
                <a:lumMod val="75000"/>
                <a:lumOff val="25000"/>
              </a:schemeClr>
            </a:solidFill>
            <a:round/>
            <a:headEnd type="triangle" w="sm" len="lg"/>
            <a:tailEnd type="triangle" w="sm" len="lg"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50895" name="Picture 38" descr="yellowish_bal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24738" y="1341438"/>
            <a:ext cx="1319212" cy="131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0896" name="Picture 39" descr="cobalt blue_ball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75" y="4303713"/>
            <a:ext cx="1320800" cy="13192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0897" name="Picture 40" descr="yellow_ball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63" y="4362450"/>
            <a:ext cx="1320800" cy="13192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0898" name="Picture 41" descr="Purple_bal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0400" y="1524000"/>
            <a:ext cx="1319213" cy="1320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0899" name="Text Box 42"/>
          <p:cNvSpPr txBox="1">
            <a:spLocks noChangeArrowheads="1"/>
          </p:cNvSpPr>
          <p:nvPr/>
        </p:nvSpPr>
        <p:spPr bwMode="auto">
          <a:xfrm>
            <a:off x="3352800" y="1828800"/>
            <a:ext cx="91122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One</a:t>
            </a:r>
            <a:endParaRPr kumimoji="0" lang="en-US" altLang="zh-CN" sz="2800" b="1" kern="1200" cap="none" spc="0" normalizeH="0" baseline="0" noProof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0900" name="Text Box 43"/>
          <p:cNvSpPr txBox="1">
            <a:spLocks noChangeArrowheads="1"/>
          </p:cNvSpPr>
          <p:nvPr/>
        </p:nvSpPr>
        <p:spPr bwMode="auto">
          <a:xfrm>
            <a:off x="3276600" y="4724400"/>
            <a:ext cx="92202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Two</a:t>
            </a:r>
            <a:endParaRPr kumimoji="0" lang="en-US" altLang="zh-CN" sz="2800" b="1" kern="1200" cap="none" spc="0" normalizeH="0" baseline="0" noProof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0901" name="Text Box 44"/>
          <p:cNvSpPr txBox="1">
            <a:spLocks noChangeArrowheads="1"/>
          </p:cNvSpPr>
          <p:nvPr/>
        </p:nvSpPr>
        <p:spPr bwMode="auto">
          <a:xfrm>
            <a:off x="7772400" y="4648200"/>
            <a:ext cx="119697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Three</a:t>
            </a:r>
            <a:endParaRPr kumimoji="0" lang="en-US" altLang="zh-CN" sz="2800" b="1" kern="1200" cap="none" spc="0" normalizeH="0" baseline="0" noProof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0902" name="Text Box 45"/>
          <p:cNvSpPr txBox="1">
            <a:spLocks noChangeArrowheads="1"/>
          </p:cNvSpPr>
          <p:nvPr/>
        </p:nvSpPr>
        <p:spPr bwMode="auto">
          <a:xfrm>
            <a:off x="7613650" y="1676400"/>
            <a:ext cx="99631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en-US" altLang="zh-CN" sz="2800" b="1" kern="1200" cap="none" spc="0" normalizeH="0" baseline="0" noProof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+mn-cs"/>
              </a:rPr>
              <a:t>Four</a:t>
            </a:r>
            <a:endParaRPr kumimoji="0" lang="en-US" altLang="zh-CN" sz="2800" b="1" kern="1200" cap="none" spc="0" normalizeH="0" baseline="0" noProof="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0903" name="Rectangle 46"/>
          <p:cNvSpPr>
            <a:spLocks noChangeArrowheads="1"/>
          </p:cNvSpPr>
          <p:nvPr/>
        </p:nvSpPr>
        <p:spPr bwMode="auto">
          <a:xfrm>
            <a:off x="5154613" y="3048000"/>
            <a:ext cx="2022475" cy="4851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教学现状</a:t>
            </a:r>
            <a:endParaRPr kumimoji="0" lang="en-US" altLang="ko-KR" sz="3200" b="1" i="0" u="none" strike="noStrike" kern="1200" cap="none" spc="0" normalizeH="0" baseline="0" noProof="0">
              <a:ln>
                <a:noFill/>
              </a:ln>
              <a:solidFill>
                <a:srgbClr val="3333FF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0904" name="TextBox 25"/>
          <p:cNvSpPr txBox="1">
            <a:spLocks noChangeArrowheads="1"/>
          </p:cNvSpPr>
          <p:nvPr/>
        </p:nvSpPr>
        <p:spPr bwMode="auto">
          <a:xfrm>
            <a:off x="1752600" y="2743200"/>
            <a:ext cx="2360613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孤立教学单词</a:t>
            </a:r>
            <a:endParaRPr kumimoji="0" lang="en-US" altLang="zh-CN" sz="2800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0905" name="TextBox 26"/>
          <p:cNvSpPr txBox="1">
            <a:spLocks noChangeArrowheads="1"/>
          </p:cNvSpPr>
          <p:nvPr/>
        </p:nvSpPr>
        <p:spPr bwMode="auto">
          <a:xfrm>
            <a:off x="1524000" y="5562600"/>
            <a:ext cx="28194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不全面揭示词义</a:t>
            </a:r>
            <a:endParaRPr kumimoji="0" lang="en-US" altLang="zh-CN" sz="2800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0906" name="TextBox 27"/>
          <p:cNvSpPr txBox="1">
            <a:spLocks noChangeArrowheads="1"/>
          </p:cNvSpPr>
          <p:nvPr/>
        </p:nvSpPr>
        <p:spPr bwMode="auto">
          <a:xfrm>
            <a:off x="8153400" y="2667000"/>
            <a:ext cx="25146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脱离文化背景</a:t>
            </a:r>
            <a:endParaRPr kumimoji="0" lang="en-US" altLang="zh-CN" sz="2800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50907" name="TextBox 28"/>
          <p:cNvSpPr txBox="1">
            <a:spLocks noChangeArrowheads="1"/>
          </p:cNvSpPr>
          <p:nvPr/>
        </p:nvSpPr>
        <p:spPr bwMode="auto">
          <a:xfrm>
            <a:off x="8229600" y="5715000"/>
            <a:ext cx="24384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R="0" defTabSz="914400">
              <a:buClrTx/>
              <a:buSzTx/>
              <a:defRPr/>
            </a:pPr>
            <a:r>
              <a:rPr kumimoji="0" lang="zh-CN" altLang="zh-CN" sz="2800" b="1" kern="1200" cap="none" spc="0" normalizeH="0" baseline="0" noProof="0"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黑体" panose="02010609060101010101" pitchFamily="49" charset="-122"/>
                <a:cs typeface="+mn-cs"/>
              </a:rPr>
              <a:t>缺少记忆环节</a:t>
            </a:r>
            <a:endParaRPr kumimoji="0" lang="en-US" altLang="zh-CN" sz="2800" b="1" kern="1200" cap="none" spc="0" normalizeH="0" baseline="0" noProof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25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5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50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5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5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50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50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25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25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0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0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25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5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250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82" grpId="0"/>
      <p:bldP spid="250883" grpId="0" bldLvl="0" animBg="1"/>
      <p:bldP spid="250885" grpId="0" bldLvl="0" animBg="1"/>
      <p:bldP spid="250886" grpId="0" bldLvl="0" animBg="1"/>
      <p:bldP spid="7" grpId="0" bldLvl="0" animBg="1"/>
      <p:bldP spid="8" grpId="0" bldLvl="0" animBg="1"/>
      <p:bldP spid="9" grpId="0" bldLvl="0" animBg="1"/>
      <p:bldP spid="250899" grpId="0"/>
      <p:bldP spid="250900" grpId="0"/>
      <p:bldP spid="250901" grpId="0"/>
      <p:bldP spid="250902" grpId="0"/>
      <p:bldP spid="250903" grpId="0"/>
      <p:bldP spid="250904" grpId="0"/>
      <p:bldP spid="250905" grpId="0"/>
      <p:bldP spid="250906" grpId="0"/>
      <p:bldP spid="250907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7*i*1"/>
  <p:tag name="KSO_WM_UNIT_BK_DARK_LIGHT" val="2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8*i*1"/>
  <p:tag name="KSO_WM_UNIT_BK_DARK_LIGHT" val="2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18934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18934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TEMPLATE_THUMBS_INDEX" val="1、4、6、9、12、15、16、18"/>
  <p:tag name="KSO_WM_TEMPLATE_SUBCATEGORY" val="0"/>
  <p:tag name="KSO_WM_TEMPLATE_MASTER_TYPE" val="1"/>
  <p:tag name="KSO_WM_TEMPLATE_COLOR_TYPE" val="0"/>
  <p:tag name="KSO_WM_TAG_VERSION" val="1.0"/>
  <p:tag name="KSO_WM_BEAUTIFY_FLAG" val="#wm#"/>
  <p:tag name="KSO_WM_TEMPLATE_CATEGORY" val="custom"/>
  <p:tag name="KSO_WM_TEMPLATE_INDEX" val="20218934"/>
</p:tagLst>
</file>

<file path=ppt/tags/tag127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28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29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31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32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33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34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35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44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45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46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4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5641*3507*817*817"/>
</p:tagLst>
</file>

<file path=ppt/tags/tag148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49.xml><?xml version="1.0" encoding="utf-8"?>
<p:tagLst xmlns:p="http://schemas.openxmlformats.org/presentationml/2006/main">
  <p:tag name="KSO_WM_UNIT_PLACING_PICTURE_USER_VIEWPORT" val="{&quot;height&quot;:5830,&quot;width&quot;:8820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18934"/>
</p:tagLst>
</file>

<file path=ppt/tags/tag151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2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3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4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5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6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7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8.xml><?xml version="1.0" encoding="utf-8"?>
<p:tagLst xmlns:p="http://schemas.openxmlformats.org/presentationml/2006/main">
  <p:tag name="KSO_WM_TEMPLATE_CATEGORY" val="custom"/>
  <p:tag name="KSO_WM_TEMPLATE_INDEX" val="20218934"/>
</p:tagLst>
</file>

<file path=ppt/tags/tag159.xml><?xml version="1.0" encoding="utf-8"?>
<p:tagLst xmlns:p="http://schemas.openxmlformats.org/presentationml/2006/main">
  <p:tag name="COMMONDATA" val="eyJoZGlkIjoiZDYyZTQ0MDA2NzVmZTYwZjQyMjc2ODBmNjQzZmE1ZjQ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BACKGROUND_TYPE" val="general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3*i*1"/>
  <p:tag name="KSO_WM_UNIT_BK_DARK_LIGHT" val="2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4*i*1"/>
  <p:tag name="KSO_WM_UNIT_BK_DARK_LIGHT" val="2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5*i*1"/>
  <p:tag name="KSO_WM_UNIT_BK_DARK_LIGHT" val="2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SUBTYPE" val="h"/>
  <p:tag name="KSO_WM_UNIT_TYPE" val="i"/>
  <p:tag name="KSO_WM_UNIT_INDEX" val="1"/>
  <p:tag name="KSO_WM_UNIT_ID" val="_16*i*1"/>
  <p:tag name="KSO_WM_UNIT_BK_DARK_LIGHT" val="2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主题​​">
  <a:themeElements>
    <a:clrScheme name="简约工作汇报2">
      <a:dk1>
        <a:sysClr val="windowText" lastClr="000000"/>
      </a:dk1>
      <a:lt1>
        <a:sysClr val="window" lastClr="FFFFFF"/>
      </a:lt1>
      <a:dk2>
        <a:srgbClr val="FAFAFA"/>
      </a:dk2>
      <a:lt2>
        <a:srgbClr val="FFFFFF"/>
      </a:lt2>
      <a:accent1>
        <a:srgbClr val="37AE35"/>
      </a:accent1>
      <a:accent2>
        <a:srgbClr val="58A839"/>
      </a:accent2>
      <a:accent3>
        <a:srgbClr val="79A23D"/>
      </a:accent3>
      <a:accent4>
        <a:srgbClr val="999B40"/>
      </a:accent4>
      <a:accent5>
        <a:srgbClr val="BA9544"/>
      </a:accent5>
      <a:accent6>
        <a:srgbClr val="DB8F48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2636</Words>
  <Application>WPS 演示</Application>
  <PresentationFormat>宽屏</PresentationFormat>
  <Paragraphs>216</Paragraphs>
  <Slides>33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宋体</vt:lpstr>
      <vt:lpstr>Wingdings</vt:lpstr>
      <vt:lpstr>微软雅黑</vt:lpstr>
      <vt:lpstr>Arial Black</vt:lpstr>
      <vt:lpstr>黑体</vt:lpstr>
      <vt:lpstr>浪漫雅圆</vt:lpstr>
      <vt:lpstr>HY견고딕</vt:lpstr>
      <vt:lpstr>Century Gothic</vt:lpstr>
      <vt:lpstr>Gulim</vt:lpstr>
      <vt:lpstr>Malgun Gothic</vt:lpstr>
      <vt:lpstr>Calibri</vt:lpstr>
      <vt:lpstr>Times New Roman</vt:lpstr>
      <vt:lpstr>Arial Unicode MS</vt:lpstr>
      <vt:lpstr>隶书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词汇学习的现状</vt:lpstr>
      <vt:lpstr>词汇学习的现状</vt:lpstr>
      <vt:lpstr>PowerPoint 演示文稿</vt:lpstr>
      <vt:lpstr>PowerPoint 演示文稿</vt:lpstr>
      <vt:lpstr>PowerPoint 演示文稿</vt:lpstr>
      <vt:lpstr>拼读教学法</vt:lpstr>
      <vt:lpstr>直观教学法：</vt:lpstr>
      <vt:lpstr>实物、模象直观</vt:lpstr>
      <vt:lpstr>PowerPoint 演示文稿</vt:lpstr>
      <vt:lpstr>联想法</vt:lpstr>
      <vt:lpstr>联想法 </vt:lpstr>
      <vt:lpstr>趣味联想</vt:lpstr>
      <vt:lpstr>游戏法  </vt:lpstr>
      <vt:lpstr>PowerPoint 演示文稿</vt:lpstr>
      <vt:lpstr>PowerPoint 演示文稿</vt:lpstr>
      <vt:lpstr>PowerPoint 演示文稿</vt:lpstr>
      <vt:lpstr>Look and act it out.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英语多模态词汇教学探究</dc:title>
  <dc:creator>Cyclone2.0</dc:creator>
  <cp:lastModifiedBy>July</cp:lastModifiedBy>
  <cp:revision>5</cp:revision>
  <dcterms:created xsi:type="dcterms:W3CDTF">2022-07-14T07:39:00Z</dcterms:created>
  <dcterms:modified xsi:type="dcterms:W3CDTF">2022-07-17T11:41:04Z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KSOProductBuildVer">
    <vt:lpwstr>2052-11.1.0.11744</vt:lpwstr>
  </property>
  <property fmtid="{D5CDD505-2E9C-101B-9397-08002B2CF9AE}" pid="5" name="ICV">
    <vt:lpwstr>909EBF67A1854747B86979C4A86BCE31</vt:lpwstr>
  </property>
</Properties>
</file>