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wdp" ContentType="image/vnd.ms-photo"/>
  <Default Extension="rels" ContentType="application/vnd.openxmlformats-package.relationships+xml"/>
  <Override PartName="/customXml/itemProps2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3"/>
  </p:notesMasterIdLst>
  <p:handoutMasterIdLst>
    <p:handoutMasterId r:id="rId64"/>
  </p:handoutMasterIdLst>
  <p:sldIdLst>
    <p:sldId id="462" r:id="rId3"/>
    <p:sldId id="326" r:id="rId4"/>
    <p:sldId id="256" r:id="rId5"/>
    <p:sldId id="258" r:id="rId6"/>
    <p:sldId id="259" r:id="rId7"/>
    <p:sldId id="329" r:id="rId8"/>
    <p:sldId id="273" r:id="rId9"/>
    <p:sldId id="274" r:id="rId10"/>
    <p:sldId id="275" r:id="rId11"/>
    <p:sldId id="276" r:id="rId12"/>
    <p:sldId id="278" r:id="rId13"/>
    <p:sldId id="279" r:id="rId14"/>
    <p:sldId id="280" r:id="rId15"/>
    <p:sldId id="281" r:id="rId16"/>
    <p:sldId id="282" r:id="rId17"/>
    <p:sldId id="283" r:id="rId18"/>
    <p:sldId id="284" r:id="rId19"/>
    <p:sldId id="286" r:id="rId20"/>
    <p:sldId id="287" r:id="rId21"/>
    <p:sldId id="285" r:id="rId22"/>
    <p:sldId id="288" r:id="rId23"/>
    <p:sldId id="290" r:id="rId24"/>
    <p:sldId id="291" r:id="rId25"/>
    <p:sldId id="292" r:id="rId26"/>
    <p:sldId id="293" r:id="rId27"/>
    <p:sldId id="294" r:id="rId28"/>
    <p:sldId id="295" r:id="rId29"/>
    <p:sldId id="296" r:id="rId30"/>
    <p:sldId id="261" r:id="rId31"/>
    <p:sldId id="334" r:id="rId32"/>
    <p:sldId id="264" r:id="rId33"/>
    <p:sldId id="265" r:id="rId34"/>
    <p:sldId id="266" r:id="rId35"/>
    <p:sldId id="267" r:id="rId36"/>
    <p:sldId id="297" r:id="rId37"/>
    <p:sldId id="298" r:id="rId38"/>
    <p:sldId id="268" r:id="rId39"/>
    <p:sldId id="299" r:id="rId40"/>
    <p:sldId id="301" r:id="rId41"/>
    <p:sldId id="302" r:id="rId42"/>
    <p:sldId id="303" r:id="rId43"/>
    <p:sldId id="304" r:id="rId44"/>
    <p:sldId id="305" r:id="rId45"/>
    <p:sldId id="306" r:id="rId46"/>
    <p:sldId id="307" r:id="rId47"/>
    <p:sldId id="335" r:id="rId48"/>
    <p:sldId id="309" r:id="rId49"/>
    <p:sldId id="310" r:id="rId50"/>
    <p:sldId id="384" r:id="rId51"/>
    <p:sldId id="311" r:id="rId52"/>
    <p:sldId id="385" r:id="rId53"/>
    <p:sldId id="313" r:id="rId54"/>
    <p:sldId id="386" r:id="rId55"/>
    <p:sldId id="314" r:id="rId56"/>
    <p:sldId id="269" r:id="rId57"/>
    <p:sldId id="270" r:id="rId58"/>
    <p:sldId id="271" r:id="rId59"/>
    <p:sldId id="272" r:id="rId60"/>
    <p:sldId id="464" r:id="rId61"/>
    <p:sldId id="262" r:id="rId62"/>
  </p:sldIdLst>
  <p:sldSz cx="9144000" cy="5143500" type="screen16x9"/>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0" y="-52"/>
      </p:cViewPr>
      <p:guideLst>
        <p:guide orient="horz" pos="1618"/>
        <p:guide pos="29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gs" Target="tags/tag24.xml"/><Relationship Id="rId7" Type="http://schemas.openxmlformats.org/officeDocument/2006/relationships/slide" Target="slides/slide5.xml"/><Relationship Id="rId69" Type="http://schemas.openxmlformats.org/officeDocument/2006/relationships/customXml" Target="../customXml/item1.xml"/><Relationship Id="rId68" Type="http://schemas.openxmlformats.org/officeDocument/2006/relationships/customXmlProps" Target="../customXml/itemProps23.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notesMaster" Target="notesMasters/notesMaster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2" y="1597821"/>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cxnSp>
        <p:nvCxnSpPr>
          <p:cNvPr id="8" name="直接连接符 7"/>
          <p:cNvCxnSpPr/>
          <p:nvPr userDrawn="1"/>
        </p:nvCxnSpPr>
        <p:spPr>
          <a:xfrm>
            <a:off x="0" y="771550"/>
            <a:ext cx="9144000" cy="0"/>
          </a:xfrm>
          <a:prstGeom prst="line">
            <a:avLst/>
          </a:prstGeom>
          <a:ln w="28575">
            <a:solidFill>
              <a:schemeClr val="accent6">
                <a:lumMod val="60000"/>
                <a:lumOff val="40000"/>
              </a:schemeClr>
            </a:solidFill>
          </a:ln>
        </p:spPr>
        <p:style>
          <a:lnRef idx="1">
            <a:schemeClr val="accent3"/>
          </a:lnRef>
          <a:fillRef idx="0">
            <a:schemeClr val="accent3"/>
          </a:fillRef>
          <a:effectRef idx="0">
            <a:schemeClr val="accent3"/>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729040" y="275036"/>
            <a:ext cx="1157287" cy="585073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7176" y="275036"/>
            <a:ext cx="3319463" cy="5850731"/>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4" y="2180037"/>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57176" y="1600201"/>
            <a:ext cx="2238375"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2647952" y="1600201"/>
            <a:ext cx="2238375" cy="452556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4"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4"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4" y="204790"/>
            <a:ext cx="5111749"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68113E75-6489-4C90-874C-498C6E80C5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BD9071-EC0F-46CA-95BC-591EBB67C5A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68113E75-6489-4C90-874C-498C6E80C55B}" type="datetimeFigureOut">
              <a:rPr lang="zh-CN" altLang="en-US" smtClean="0"/>
            </a:fld>
            <a:endParaRPr lang="zh-CN" altLang="en-US"/>
          </a:p>
        </p:txBody>
      </p:sp>
      <p:sp>
        <p:nvSpPr>
          <p:cNvPr id="5" name="页脚占位符 4"/>
          <p:cNvSpPr>
            <a:spLocks noGrp="1"/>
          </p:cNvSpPr>
          <p:nvPr>
            <p:ph type="ftr" sz="quarter" idx="3"/>
          </p:nvPr>
        </p:nvSpPr>
        <p:spPr>
          <a:xfrm>
            <a:off x="3124202"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04BD9071-EC0F-46CA-95BC-591EBB67C5A3}" type="slidenum">
              <a:rPr lang="zh-CN" altLang="en-US" smtClean="0"/>
            </a:fld>
            <a:endParaRPr lang="zh-CN" altLang="en-US"/>
          </a:p>
        </p:txBody>
      </p:sp>
      <p:cxnSp>
        <p:nvCxnSpPr>
          <p:cNvPr id="7" name="直接连接符 6"/>
          <p:cNvCxnSpPr/>
          <p:nvPr userDrawn="1"/>
        </p:nvCxnSpPr>
        <p:spPr>
          <a:xfrm>
            <a:off x="0" y="771550"/>
            <a:ext cx="9144000" cy="0"/>
          </a:xfrm>
          <a:prstGeom prst="line">
            <a:avLst/>
          </a:prstGeom>
          <a:ln w="28575">
            <a:solidFill>
              <a:schemeClr val="accent6">
                <a:lumMod val="60000"/>
                <a:lumOff val="40000"/>
              </a:schemeClr>
            </a:solidFill>
          </a:ln>
        </p:spPr>
        <p:style>
          <a:lnRef idx="1">
            <a:schemeClr val="accent3"/>
          </a:lnRef>
          <a:fillRef idx="0">
            <a:schemeClr val="accent3"/>
          </a:fillRef>
          <a:effectRef idx="0">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7" Type="http://schemas.openxmlformats.org/officeDocument/2006/relationships/slideLayout" Target="../slideLayouts/slideLayout2.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tags" Target="../tags/tag21.xml"/><Relationship Id="rId3" Type="http://schemas.microsoft.com/office/2007/relationships/hdphoto" Target="../media/image16.wdp"/><Relationship Id="rId2" Type="http://schemas.openxmlformats.org/officeDocument/2006/relationships/image" Target="../media/image15.jpeg"/><Relationship Id="rId1" Type="http://schemas.openxmlformats.org/officeDocument/2006/relationships/tags" Target="../tags/tag2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1.xml"/><Relationship Id="rId2" Type="http://schemas.openxmlformats.org/officeDocument/2006/relationships/tags" Target="../tags/tag3.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1460" y="1707515"/>
            <a:ext cx="8350250" cy="1568450"/>
          </a:xfrm>
          <a:prstGeom prst="rect">
            <a:avLst/>
          </a:prstGeom>
          <a:noFill/>
          <a:ln w="9525">
            <a:noFill/>
          </a:ln>
        </p:spPr>
        <p:txBody>
          <a:bodyPr wrap="square">
            <a:spAutoFit/>
          </a:bodyPr>
          <a:p>
            <a:pPr indent="381000"/>
            <a:r>
              <a:rPr lang="zh-CN" sz="3200" b="0">
                <a:solidFill>
                  <a:srgbClr val="FFFF00"/>
                </a:solidFill>
                <a:latin typeface="Times New Roman" panose="02020603050405020304" pitchFamily="18" charset="0"/>
              </a:rPr>
              <a:t>博学之，审问之，慎思之，明辨之，笃行之。</a:t>
            </a:r>
            <a:endParaRPr lang="zh-CN" sz="3200" b="0">
              <a:solidFill>
                <a:srgbClr val="FFFF00"/>
              </a:solidFill>
              <a:latin typeface="Times New Roman" panose="02020603050405020304" pitchFamily="18" charset="0"/>
            </a:endParaRPr>
          </a:p>
          <a:p>
            <a:pPr indent="381000"/>
            <a:r>
              <a:rPr lang="en-US" altLang="zh-CN" sz="3200" b="0">
                <a:solidFill>
                  <a:srgbClr val="FFFF00"/>
                </a:solidFill>
                <a:latin typeface="Times New Roman" panose="02020603050405020304" pitchFamily="18" charset="0"/>
                <a:ea typeface="宋体" panose="02010600030101010101" pitchFamily="2" charset="-122"/>
              </a:rPr>
              <a:t>                                                                                  </a:t>
            </a:r>
            <a:endParaRPr lang="en-US" altLang="zh-CN" sz="3200" b="0">
              <a:solidFill>
                <a:srgbClr val="FFFF00"/>
              </a:solidFill>
              <a:latin typeface="Times New Roman" panose="02020603050405020304" pitchFamily="18" charset="0"/>
              <a:ea typeface="宋体" panose="02010600030101010101" pitchFamily="2" charset="-122"/>
            </a:endParaRPr>
          </a:p>
          <a:p>
            <a:pPr indent="381000"/>
            <a:r>
              <a:rPr lang="en-US" altLang="zh-CN" sz="3200" b="0">
                <a:solidFill>
                  <a:srgbClr val="FFFF00"/>
                </a:solidFill>
                <a:latin typeface="Times New Roman" panose="02020603050405020304" pitchFamily="18" charset="0"/>
                <a:ea typeface="宋体" panose="02010600030101010101" pitchFamily="2" charset="-122"/>
              </a:rPr>
              <a:t>                                         ——</a:t>
            </a:r>
            <a:r>
              <a:rPr sz="3200" b="0">
                <a:solidFill>
                  <a:srgbClr val="FFFF00"/>
                </a:solidFill>
                <a:latin typeface="Times New Roman" panose="02020603050405020304" pitchFamily="18" charset="0"/>
                <a:ea typeface="宋体" panose="02010600030101010101" pitchFamily="2" charset="-122"/>
              </a:rPr>
              <a:t>《礼记·中庸》</a:t>
            </a:r>
            <a:endParaRPr lang="zh-CN" altLang="en-US" sz="3200" b="0">
              <a:solidFill>
                <a:srgbClr val="FFFF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536" y="771550"/>
            <a:ext cx="1425386"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双减：</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611561" y="1563639"/>
            <a:ext cx="8568952" cy="3323987"/>
          </a:xfrm>
          <a:prstGeom prst="rect">
            <a:avLst/>
          </a:prstGeom>
        </p:spPr>
        <p:txBody>
          <a:bodyPr wrap="square" lIns="91438" tIns="45719" rIns="91438" bIns="45719">
            <a:spAutoFit/>
          </a:bodyPr>
          <a:lstStyle/>
          <a:p>
            <a:pPr>
              <a:lnSpc>
                <a:spcPct val="150000"/>
              </a:lnSpc>
            </a:pPr>
            <a:r>
              <a:rPr lang="zh-CN" altLang="zh-CN" sz="2800" b="1" dirty="0">
                <a:solidFill>
                  <a:schemeClr val="bg1"/>
                </a:solidFill>
                <a:latin typeface="楷体" panose="02010609060101010101" pitchFamily="49" charset="-122"/>
                <a:ea typeface="楷体" panose="02010609060101010101" pitchFamily="49" charset="-122"/>
              </a:rPr>
              <a:t>《双减背景下教师评价的现状调查与机制创新研究》《双减背景下教育评价改革理论研究与实践探索》《双减背景下助力乡村教育振兴的路径研究》</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zh-CN" altLang="zh-CN" sz="2800" b="1" dirty="0">
                <a:solidFill>
                  <a:schemeClr val="bg1"/>
                </a:solidFill>
                <a:latin typeface="楷体" panose="02010609060101010101" pitchFamily="49" charset="-122"/>
                <a:ea typeface="楷体" panose="02010609060101010101" pitchFamily="49" charset="-122"/>
              </a:rPr>
              <a:t>《双减背景下家校社协同教育的实践研究》</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zh-CN" altLang="zh-CN" sz="2800" b="1" dirty="0">
                <a:solidFill>
                  <a:schemeClr val="bg1"/>
                </a:solidFill>
                <a:latin typeface="楷体" panose="02010609060101010101" pitchFamily="49" charset="-122"/>
                <a:ea typeface="楷体" panose="02010609060101010101" pitchFamily="49" charset="-122"/>
              </a:rPr>
              <a:t>《双减背景下教学评一体化策略研究》</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537" y="771550"/>
            <a:ext cx="2252535"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课后服务：</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23478" y="1491630"/>
            <a:ext cx="9289032" cy="3539430"/>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双减背景下</a:t>
            </a:r>
            <a:r>
              <a:rPr lang="en-US" altLang="zh-CN" sz="2800" b="1" dirty="0">
                <a:solidFill>
                  <a:schemeClr val="bg1"/>
                </a:solidFill>
                <a:latin typeface="楷体" panose="02010609060101010101" pitchFamily="49" charset="-122"/>
                <a:ea typeface="楷体" panose="02010609060101010101" pitchFamily="49" charset="-122"/>
              </a:rPr>
              <a:t>XX</a:t>
            </a:r>
            <a:r>
              <a:rPr lang="zh-CN" altLang="en-US" sz="2800" b="1" dirty="0">
                <a:solidFill>
                  <a:schemeClr val="bg1"/>
                </a:solidFill>
                <a:latin typeface="楷体" panose="02010609060101010101" pitchFamily="49" charset="-122"/>
                <a:ea typeface="楷体" panose="02010609060101010101" pitchFamily="49" charset="-122"/>
              </a:rPr>
              <a:t>社团</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校本融入课后服务工作的实践研究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课后服务的评价与诊断研究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双减背景下农村初中学校校本课程开发的实践研究</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基于双减理念的课后服务体系构建的实践研究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双减政策下农村初中“体验式”课后托管项目的开发和  </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  </a:t>
            </a:r>
            <a:r>
              <a:rPr lang="zh-CN" altLang="en-US" sz="2800" b="1" dirty="0">
                <a:solidFill>
                  <a:schemeClr val="bg1"/>
                </a:solidFill>
                <a:latin typeface="楷体" panose="02010609060101010101" pitchFamily="49" charset="-122"/>
                <a:ea typeface="楷体" panose="02010609060101010101" pitchFamily="49" charset="-122"/>
              </a:rPr>
              <a:t>实施研究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537" y="771550"/>
            <a:ext cx="2252535"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家校协作：</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611561" y="1491631"/>
            <a:ext cx="8568952" cy="1384995"/>
          </a:xfrm>
          <a:prstGeom prst="rect">
            <a:avLst/>
          </a:prstGeom>
        </p:spPr>
        <p:txBody>
          <a:bodyPr wrap="square" lIns="91438" tIns="45719" rIns="91438" bIns="45719">
            <a:spAutoFit/>
          </a:bodyPr>
          <a:lstStyle/>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家校协同教育途径研究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家校合作的策略研究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家校协同育人评价体系研究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p:txBody>
      </p:sp>
      <p:sp>
        <p:nvSpPr>
          <p:cNvPr id="4" name="矩形 3"/>
          <p:cNvSpPr/>
          <p:nvPr/>
        </p:nvSpPr>
        <p:spPr>
          <a:xfrm>
            <a:off x="391273" y="2835876"/>
            <a:ext cx="3079685"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乡村教育振兴：</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611560" y="3579863"/>
            <a:ext cx="8460432" cy="1384995"/>
          </a:xfrm>
          <a:prstGeom prst="rect">
            <a:avLst/>
          </a:prstGeom>
        </p:spPr>
        <p:txBody>
          <a:bodyPr wrap="square" lIns="91438" tIns="45719" rIns="91438" bIns="45719">
            <a:spAutoFit/>
          </a:bodyPr>
          <a:lstStyle/>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乡村教育振兴战略中的农村教师专业发展策略研究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zh-CN" altLang="zh-CN" sz="2800" b="1" dirty="0">
                <a:solidFill>
                  <a:schemeClr val="bg1"/>
                </a:solidFill>
                <a:latin typeface="楷体" panose="02010609060101010101" pitchFamily="49" charset="-122"/>
                <a:ea typeface="楷体" panose="02010609060101010101" pitchFamily="49" charset="-122"/>
              </a:rPr>
              <a:t>《农村初中留守儿童教育策略研究》 </a:t>
            </a:r>
            <a:endParaRPr lang="en-US" altLang="zh-CN" sz="2800" b="1" dirty="0">
              <a:solidFill>
                <a:schemeClr val="bg1"/>
              </a:solidFill>
              <a:latin typeface="楷体" panose="02010609060101010101" pitchFamily="49" charset="-122"/>
              <a:ea typeface="楷体" panose="02010609060101010101" pitchFamily="49" charset="-122"/>
            </a:endParaRPr>
          </a:p>
          <a:p>
            <a:r>
              <a:rPr lang="zh-CN" altLang="zh-CN" sz="2800" b="1" dirty="0">
                <a:solidFill>
                  <a:schemeClr val="bg1"/>
                </a:solidFill>
                <a:latin typeface="楷体" panose="02010609060101010101" pitchFamily="49" charset="-122"/>
                <a:ea typeface="楷体" panose="02010609060101010101" pitchFamily="49" charset="-122"/>
              </a:rPr>
              <a:t>《留守儿童品德教育研究》</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5537" y="771551"/>
            <a:ext cx="5109091" cy="830997"/>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县中提升（共同体建设）：</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107504" y="1581000"/>
            <a:ext cx="9289032" cy="3295130"/>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基于名师工作室教师发展共同体建设的实践研究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农村教师教研共同体建设实践研究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学生学习共同体建设研究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集团化办学中“抱团与共生”的问题或策略研究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乡村微型学校区域协同发展的实践研究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496" y="675636"/>
            <a:ext cx="2252535"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五育并举：</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395536" y="1270472"/>
            <a:ext cx="9289032" cy="3886200"/>
          </a:xfrm>
          <a:prstGeom prst="rect">
            <a:avLst/>
          </a:prstGeom>
        </p:spPr>
        <p:txBody>
          <a:bodyPr wrap="square" lIns="91438" tIns="45719" rIns="91438" bIns="45719">
            <a:spAutoFit/>
          </a:bodyPr>
          <a:lstStyle/>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五育并举的课程体系研究</a:t>
            </a:r>
            <a:r>
              <a:rPr lang="en-US" altLang="zh-CN"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双减背景下“五育并举”多元课程开发与实践研究</a:t>
            </a:r>
            <a:r>
              <a:rPr lang="en-US" altLang="zh-CN"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五育并举视野下学校劳动教育的实践研究</a:t>
            </a:r>
            <a:r>
              <a:rPr lang="en-US" altLang="zh-CN"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五育并举视域下学校特色课程建设的研究</a:t>
            </a:r>
            <a:r>
              <a:rPr lang="en-US" altLang="zh-CN"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五育并举视域下初中学生综合素质发展性评价体系构建研究</a:t>
            </a:r>
            <a:r>
              <a:rPr lang="en-US" altLang="zh-CN"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五育并举背景下农村初中课后服务的实践研究</a:t>
            </a:r>
            <a:r>
              <a:rPr lang="en-US" altLang="zh-CN"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五育并举背景下历史教学创新探索研究</a:t>
            </a:r>
            <a:r>
              <a:rPr lang="en-US" altLang="zh-CN" sz="2400" b="1" dirty="0">
                <a:solidFill>
                  <a:schemeClr val="bg1"/>
                </a:solidFill>
                <a:latin typeface="楷体" panose="02010609060101010101" pitchFamily="49" charset="-122"/>
                <a:ea typeface="楷体" panose="02010609060101010101" pitchFamily="49" charset="-122"/>
              </a:rPr>
              <a:t>》</a:t>
            </a:r>
            <a:endParaRPr lang="en-US" altLang="zh-CN" sz="2400" b="1" dirty="0">
              <a:solidFill>
                <a:schemeClr val="bg1"/>
              </a:solidFill>
              <a:latin typeface="楷体" panose="02010609060101010101" pitchFamily="49" charset="-122"/>
              <a:ea typeface="楷体" panose="02010609060101010101" pitchFamily="49" charset="-122"/>
            </a:endParaRPr>
          </a:p>
          <a:p>
            <a:pPr>
              <a:lnSpc>
                <a:spcPts val="3700"/>
              </a:lnSpc>
            </a:pPr>
            <a:r>
              <a:rPr lang="en-US" altLang="zh-CN" sz="2400" b="1" dirty="0">
                <a:solidFill>
                  <a:schemeClr val="bg1"/>
                </a:solidFill>
                <a:latin typeface="楷体" panose="02010609060101010101" pitchFamily="49" charset="-122"/>
                <a:ea typeface="楷体" panose="02010609060101010101" pitchFamily="49" charset="-122"/>
              </a:rPr>
              <a:t>《</a:t>
            </a:r>
            <a:r>
              <a:rPr lang="zh-CN" altLang="en-US" sz="2400" b="1" dirty="0">
                <a:solidFill>
                  <a:schemeClr val="bg1"/>
                </a:solidFill>
                <a:latin typeface="楷体" panose="02010609060101010101" pitchFamily="49" charset="-122"/>
                <a:ea typeface="楷体" panose="02010609060101010101" pitchFamily="49" charset="-122"/>
              </a:rPr>
              <a:t>五育并举在历史教育教学中的实践研究</a:t>
            </a:r>
            <a:r>
              <a:rPr lang="en-US" altLang="zh-CN" sz="2400" b="1" dirty="0">
                <a:solidFill>
                  <a:schemeClr val="bg1"/>
                </a:solidFill>
                <a:latin typeface="楷体" panose="02010609060101010101" pitchFamily="49" charset="-122"/>
                <a:ea typeface="楷体" panose="02010609060101010101" pitchFamily="49" charset="-122"/>
              </a:rPr>
              <a:t>》</a:t>
            </a:r>
            <a:endParaRPr lang="zh-CN" altLang="zh-CN" sz="24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3" y="627534"/>
            <a:ext cx="2252535"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心理健康：</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395536" y="1203599"/>
            <a:ext cx="9289032" cy="3968115"/>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农村初中学校学生健康教育实践研究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班主任在心理健康教育中的地位和作用研究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将心理健康元素融入校园文化建设的研究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初中学生心理危机预警及干预机制研究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亲子教育与中学心理健康融合的研究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初中心理咨询室建设的实践研究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3283" y="747644"/>
            <a:ext cx="2252535"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学生安全：</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108520" y="1480012"/>
            <a:ext cx="9793088" cy="3323987"/>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校园欺凌的成因分析及预防机制研究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农村初中安全管理现状与研究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学生安全事故防范与自救能力培养研究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学校安全长效机制的建立与学生自护自救能力的培养研究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以文化建设促进学生安全素养提升的策略研究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 y="627534"/>
            <a:ext cx="1838960"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中高考：</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432048" y="1203599"/>
            <a:ext cx="8711952" cy="3970318"/>
          </a:xfrm>
          <a:prstGeom prst="rect">
            <a:avLst/>
          </a:prstGeom>
        </p:spPr>
        <p:txBody>
          <a:bodyPr wrap="square" lIns="91438" tIns="45719" rIns="91438" bIns="45719">
            <a:spAutoFit/>
          </a:bodyPr>
          <a:lstStyle/>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初中历史复习课教学方法研究</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初中历史课本和地图册的单元导言在历史复习课中</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   </a:t>
            </a:r>
            <a:r>
              <a:rPr lang="zh-CN" altLang="en-US" sz="2800" b="1" dirty="0">
                <a:solidFill>
                  <a:schemeClr val="bg1"/>
                </a:solidFill>
                <a:latin typeface="楷体" panose="02010609060101010101" pitchFamily="49" charset="-122"/>
                <a:ea typeface="楷体" panose="02010609060101010101" pitchFamily="49" charset="-122"/>
              </a:rPr>
              <a:t>的使用价值研究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初中历史导学案的设计和使用的有效性研究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初中历史有效学习活动研究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初中历史试题课讲评方法的研究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初中历史课堂小结的形式和作用研究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初中历史课后练习设置的有效性研究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初中历史教师课堂启发与点拨技巧的研究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1564" y="747644"/>
            <a:ext cx="1838960"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中高考：</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432048" y="1405101"/>
            <a:ext cx="8711952" cy="3295130"/>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初中历史“微课”的设计研究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互联网条件下历史课程资源的综合运用研究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农村初中历史学科学生语言组织能力培养策略研究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初中历史材料解析题解题策略研究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初高中历史教学内容衔接和融合的研究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556" y="699542"/>
            <a:ext cx="1838960"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中高考：</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6" name="矩形 5"/>
          <p:cNvSpPr/>
          <p:nvPr/>
        </p:nvSpPr>
        <p:spPr>
          <a:xfrm>
            <a:off x="540568" y="1408584"/>
            <a:ext cx="8711952" cy="3536950"/>
          </a:xfrm>
          <a:prstGeom prst="rect">
            <a:avLst/>
          </a:prstGeom>
        </p:spPr>
        <p:txBody>
          <a:bodyPr wrap="square" lIns="91438" tIns="45719" rIns="91438" bIns="45719">
            <a:spAutoFit/>
          </a:bodyPr>
          <a:lstStyle/>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史料”在初中历史教学中运用研究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初中历史课堂问题设置的有效性研究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初中历史课堂教学中高效学习小组建设研究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小组合作学习在历史教学中作用的研究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培养学生自主学习能力和习惯方法的研究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初中历史部编版教材重难点突破的策略研究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初中历史学业试题命制的研究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初中历史教学反思方法的研究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048311d4ce7b19e0f5f49a2f9b28717d.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251460" y="1563370"/>
            <a:ext cx="4162425" cy="1014730"/>
          </a:xfrm>
          <a:prstGeom prst="rect">
            <a:avLst/>
          </a:prstGeom>
        </p:spPr>
        <p:txBody>
          <a:bodyPr wrap="square">
            <a:spAutoFit/>
          </a:bodyPr>
          <a:lstStyle/>
          <a:p>
            <a:pPr algn="dist"/>
            <a:r>
              <a:rPr lang="en-US" altLang="zh-CN" sz="6000" b="1" dirty="0">
                <a:solidFill>
                  <a:srgbClr val="C00000"/>
                </a:solidFill>
                <a:cs typeface="+mn-ea"/>
                <a:sym typeface="+mn-lt"/>
              </a:rPr>
              <a:t>“</a:t>
            </a:r>
            <a:r>
              <a:rPr lang="zh-CN" altLang="en-US" sz="6000" b="1" dirty="0">
                <a:solidFill>
                  <a:srgbClr val="C00000"/>
                </a:solidFill>
                <a:cs typeface="+mn-ea"/>
                <a:sym typeface="+mn-lt"/>
              </a:rPr>
              <a:t>微</a:t>
            </a:r>
            <a:r>
              <a:rPr lang="en-US" altLang="zh-CN" sz="6000" b="1" dirty="0">
                <a:solidFill>
                  <a:srgbClr val="C00000"/>
                </a:solidFill>
                <a:cs typeface="+mn-ea"/>
                <a:sym typeface="+mn-lt"/>
              </a:rPr>
              <a:t>”</a:t>
            </a:r>
            <a:r>
              <a:rPr lang="zh-CN" altLang="en-US" sz="6000" b="1" dirty="0">
                <a:solidFill>
                  <a:srgbClr val="C00000"/>
                </a:solidFill>
                <a:cs typeface="+mn-ea"/>
                <a:sym typeface="+mn-lt"/>
              </a:rPr>
              <a:t>处着手</a:t>
            </a:r>
            <a:endParaRPr lang="zh-CN" altLang="en-US" sz="6000" b="1" dirty="0">
              <a:solidFill>
                <a:srgbClr val="C00000"/>
              </a:solidFill>
              <a:cs typeface="+mn-ea"/>
              <a:sym typeface="+mn-lt"/>
            </a:endParaRPr>
          </a:p>
        </p:txBody>
      </p:sp>
      <p:sp>
        <p:nvSpPr>
          <p:cNvPr id="7" name="矩形 6"/>
          <p:cNvSpPr/>
          <p:nvPr/>
        </p:nvSpPr>
        <p:spPr>
          <a:xfrm>
            <a:off x="4932045" y="1563370"/>
            <a:ext cx="4016375" cy="1014730"/>
          </a:xfrm>
          <a:prstGeom prst="rect">
            <a:avLst/>
          </a:prstGeom>
        </p:spPr>
        <p:txBody>
          <a:bodyPr wrap="square">
            <a:spAutoFit/>
          </a:bodyPr>
          <a:lstStyle/>
          <a:p>
            <a:pPr algn="dist"/>
            <a:r>
              <a:rPr lang="en-US" altLang="zh-CN" sz="6000" b="1" dirty="0">
                <a:solidFill>
                  <a:schemeClr val="bg1"/>
                </a:solidFill>
                <a:cs typeface="+mn-ea"/>
                <a:sym typeface="+mn-lt"/>
              </a:rPr>
              <a:t>“</a:t>
            </a:r>
            <a:r>
              <a:rPr lang="zh-CN" altLang="en-US" sz="6000" b="1" dirty="0">
                <a:solidFill>
                  <a:schemeClr val="bg1"/>
                </a:solidFill>
                <a:cs typeface="+mn-ea"/>
                <a:sym typeface="+mn-lt"/>
              </a:rPr>
              <a:t>实</a:t>
            </a:r>
            <a:r>
              <a:rPr lang="en-US" altLang="zh-CN" sz="6000" b="1" dirty="0">
                <a:solidFill>
                  <a:schemeClr val="bg1"/>
                </a:solidFill>
                <a:cs typeface="+mn-ea"/>
                <a:sym typeface="+mn-lt"/>
              </a:rPr>
              <a:t>”</a:t>
            </a:r>
            <a:r>
              <a:rPr lang="zh-CN" altLang="en-US" sz="6000" b="1" dirty="0">
                <a:solidFill>
                  <a:schemeClr val="bg1"/>
                </a:solidFill>
                <a:cs typeface="+mn-ea"/>
                <a:sym typeface="+mn-lt"/>
              </a:rPr>
              <a:t>处研究</a:t>
            </a:r>
            <a:endParaRPr lang="zh-CN" altLang="en-US" sz="6000" b="1" dirty="0">
              <a:solidFill>
                <a:schemeClr val="bg1"/>
              </a:solidFill>
              <a:cs typeface="+mn-ea"/>
              <a:sym typeface="+mn-lt"/>
            </a:endParaRPr>
          </a:p>
        </p:txBody>
      </p:sp>
      <p:sp>
        <p:nvSpPr>
          <p:cNvPr id="8" name="矩形: 圆角 11"/>
          <p:cNvSpPr/>
          <p:nvPr/>
        </p:nvSpPr>
        <p:spPr>
          <a:xfrm>
            <a:off x="3203575" y="3363595"/>
            <a:ext cx="2817495" cy="72644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1600" b="1">
                <a:sym typeface="+mn-ea"/>
              </a:rPr>
              <a:t>  </a:t>
            </a:r>
            <a:r>
              <a:rPr lang="en-US" altLang="zh-CN" sz="1600" b="1">
                <a:solidFill>
                  <a:schemeClr val="bg1"/>
                </a:solidFill>
                <a:sym typeface="+mn-ea"/>
              </a:rPr>
              <a:t>  </a:t>
            </a:r>
            <a:r>
              <a:rPr lang="zh-CN" altLang="en-US" b="1">
                <a:solidFill>
                  <a:schemeClr val="bg1"/>
                </a:solidFill>
                <a:sym typeface="+mn-ea"/>
              </a:rPr>
              <a:t>泸县城北初级中学校</a:t>
            </a:r>
            <a:endParaRPr lang="zh-CN" altLang="en-US" b="1">
              <a:solidFill>
                <a:schemeClr val="bg1"/>
              </a:solidFill>
            </a:endParaRPr>
          </a:p>
          <a:p>
            <a:r>
              <a:rPr lang="en-US" altLang="zh-CN" b="1" dirty="0">
                <a:solidFill>
                  <a:schemeClr val="bg1"/>
                </a:solidFill>
                <a:cs typeface="+mn-ea"/>
                <a:sym typeface="+mn-lt"/>
              </a:rPr>
              <a:t>         </a:t>
            </a:r>
            <a:r>
              <a:rPr lang="zh-CN" altLang="en-US" b="1" dirty="0">
                <a:solidFill>
                  <a:schemeClr val="bg1"/>
                </a:solidFill>
                <a:cs typeface="+mn-ea"/>
                <a:sym typeface="+mn-lt"/>
              </a:rPr>
              <a:t>汇报人：汤燕</a:t>
            </a:r>
            <a:endParaRPr lang="zh-CN" altLang="en-US" b="1" dirty="0">
              <a:solidFill>
                <a:schemeClr val="bg1"/>
              </a:solidFill>
              <a:cs typeface="+mn-ea"/>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63282" y="747644"/>
            <a:ext cx="3079685"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教师队伍建设：</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611561" y="1552020"/>
            <a:ext cx="8136904" cy="3106420"/>
          </a:xfrm>
          <a:prstGeom prst="rect">
            <a:avLst/>
          </a:prstGeom>
        </p:spPr>
        <p:txBody>
          <a:bodyPr wrap="square" lIns="91438" tIns="45719" rIns="91438" bIns="45719">
            <a:spAutoFit/>
          </a:bodyPr>
          <a:lstStyle/>
          <a:p>
            <a:r>
              <a:rPr lang="zh-CN" altLang="zh-CN" sz="2800" b="1" dirty="0">
                <a:solidFill>
                  <a:schemeClr val="bg1"/>
                </a:solidFill>
                <a:latin typeface="楷体" panose="02010609060101010101" pitchFamily="49" charset="-122"/>
                <a:ea typeface="楷体" panose="02010609060101010101" pitchFamily="49" charset="-122"/>
              </a:rPr>
              <a:t>《农村初中历史教师专业化建设研究》</a:t>
            </a:r>
            <a:endParaRPr lang="en-US" altLang="zh-CN" sz="2800" b="1" dirty="0">
              <a:solidFill>
                <a:schemeClr val="bg1"/>
              </a:solidFill>
              <a:latin typeface="楷体" panose="02010609060101010101" pitchFamily="49" charset="-122"/>
              <a:ea typeface="楷体" panose="02010609060101010101" pitchFamily="49" charset="-122"/>
            </a:endParaRPr>
          </a:p>
          <a:p>
            <a:r>
              <a:rPr lang="zh-CN" altLang="zh-CN" sz="2800" b="1" dirty="0">
                <a:solidFill>
                  <a:schemeClr val="bg1"/>
                </a:solidFill>
                <a:latin typeface="楷体" panose="02010609060101010101" pitchFamily="49" charset="-122"/>
                <a:ea typeface="楷体" panose="02010609060101010101" pitchFamily="49" charset="-122"/>
              </a:rPr>
              <a:t>《青年教师成长路径研究》</a:t>
            </a:r>
            <a:endParaRPr lang="en-US" altLang="zh-CN" sz="2800" b="1" dirty="0">
              <a:solidFill>
                <a:schemeClr val="bg1"/>
              </a:solidFill>
              <a:latin typeface="楷体" panose="02010609060101010101" pitchFamily="49" charset="-122"/>
              <a:ea typeface="楷体" panose="02010609060101010101" pitchFamily="49" charset="-122"/>
            </a:endParaRPr>
          </a:p>
          <a:p>
            <a:r>
              <a:rPr lang="zh-CN" altLang="zh-CN" sz="2800" b="1" dirty="0">
                <a:solidFill>
                  <a:schemeClr val="bg1"/>
                </a:solidFill>
                <a:latin typeface="楷体" panose="02010609060101010101" pitchFamily="49" charset="-122"/>
                <a:ea typeface="楷体" panose="02010609060101010101" pitchFamily="49" charset="-122"/>
              </a:rPr>
              <a:t>《任教非本专业学科的教师专业发展和教学研究》《教育科研在教师专业发展中的作用研究》</a:t>
            </a:r>
            <a:endParaRPr lang="en-US" altLang="zh-CN" sz="2800" b="1" dirty="0">
              <a:solidFill>
                <a:schemeClr val="bg1"/>
              </a:solidFill>
              <a:latin typeface="楷体" panose="02010609060101010101" pitchFamily="49" charset="-122"/>
              <a:ea typeface="楷体" panose="02010609060101010101" pitchFamily="49" charset="-122"/>
            </a:endParaRPr>
          </a:p>
          <a:p>
            <a:r>
              <a:rPr lang="zh-CN" altLang="zh-CN" sz="2800" b="1" dirty="0">
                <a:solidFill>
                  <a:schemeClr val="bg1"/>
                </a:solidFill>
                <a:latin typeface="楷体" panose="02010609060101010101" pitchFamily="49" charset="-122"/>
                <a:ea typeface="楷体" panose="02010609060101010101" pitchFamily="49" charset="-122"/>
              </a:rPr>
              <a:t>《教师专业素养构建与发展策略研究》</a:t>
            </a:r>
            <a:endParaRPr lang="en-US" altLang="zh-CN" sz="2800" b="1" dirty="0">
              <a:solidFill>
                <a:schemeClr val="bg1"/>
              </a:solidFill>
              <a:latin typeface="楷体" panose="02010609060101010101" pitchFamily="49" charset="-122"/>
              <a:ea typeface="楷体" panose="02010609060101010101" pitchFamily="49" charset="-122"/>
            </a:endParaRPr>
          </a:p>
          <a:p>
            <a:r>
              <a:rPr lang="zh-CN" altLang="zh-CN" sz="2800" b="1" dirty="0">
                <a:solidFill>
                  <a:schemeClr val="bg1"/>
                </a:solidFill>
                <a:latin typeface="楷体" panose="02010609060101010101" pitchFamily="49" charset="-122"/>
                <a:ea typeface="楷体" panose="02010609060101010101" pitchFamily="49" charset="-122"/>
              </a:rPr>
              <a:t>《优秀群体教师培养机制与途径研究》</a:t>
            </a:r>
            <a:endParaRPr lang="zh-CN" altLang="zh-CN" sz="2800" b="1" dirty="0">
              <a:solidFill>
                <a:schemeClr val="bg1"/>
              </a:solidFill>
              <a:latin typeface="楷体" panose="02010609060101010101" pitchFamily="49" charset="-122"/>
              <a:ea typeface="楷体" panose="02010609060101010101" pitchFamily="49" charset="-122"/>
            </a:endParaRPr>
          </a:p>
          <a:p>
            <a:r>
              <a:rPr lang="zh-CN" altLang="zh-CN" sz="2800" b="1" dirty="0">
                <a:solidFill>
                  <a:schemeClr val="bg1"/>
                </a:solidFill>
                <a:latin typeface="楷体" panose="02010609060101010101" pitchFamily="49" charset="-122"/>
                <a:ea typeface="楷体" panose="02010609060101010101" pitchFamily="49" charset="-122"/>
              </a:rPr>
              <a:t>《教师教学基本技能与发展策略研究》</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1513" y="987218"/>
            <a:ext cx="1963995" cy="732890"/>
          </a:xfrm>
          <a:prstGeom prst="rect">
            <a:avLst/>
          </a:prstGeom>
        </p:spPr>
        <p:txBody>
          <a:bodyPr wrap="none" lIns="91438" tIns="45719" rIns="91438" bIns="45719">
            <a:spAutoFit/>
          </a:bodyPr>
          <a:lstStyle/>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②研究难点</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323276" y="1779662"/>
            <a:ext cx="3775393" cy="2031325"/>
          </a:xfrm>
          <a:prstGeom prst="rect">
            <a:avLst/>
          </a:prstGeom>
        </p:spPr>
        <p:txBody>
          <a:bodyPr wrap="none" lIns="91438" tIns="45719" rIns="91438" bIns="45719">
            <a:spAutoFit/>
          </a:bodyPr>
          <a:lstStyle/>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来源：</a:t>
            </a:r>
            <a:endParaRPr lang="en-US" altLang="zh-CN" sz="2800" b="1" dirty="0">
              <a:solidFill>
                <a:srgbClr val="FFFF00"/>
              </a:solidFill>
              <a:latin typeface="微软雅黑" panose="020B0503020204020204" pitchFamily="34" charset="-122"/>
              <a:ea typeface="微软雅黑" panose="020B0503020204020204" pitchFamily="34" charset="-122"/>
            </a:endParaRPr>
          </a:p>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义务教育历史课程标准</a:t>
            </a:r>
            <a:endParaRPr lang="en-US" altLang="zh-CN" sz="2800" b="1" dirty="0">
              <a:solidFill>
                <a:srgbClr val="FFFF00"/>
              </a:solidFill>
              <a:latin typeface="微软雅黑" panose="020B0503020204020204" pitchFamily="34" charset="-122"/>
              <a:ea typeface="微软雅黑" panose="020B0503020204020204" pitchFamily="34" charset="-122"/>
            </a:endParaRPr>
          </a:p>
          <a:p>
            <a:pPr>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a:t>
            </a:r>
            <a:r>
              <a:rPr lang="en-US" altLang="zh-CN" sz="2800" b="1" dirty="0">
                <a:solidFill>
                  <a:srgbClr val="FFFF00"/>
                </a:solidFill>
                <a:latin typeface="微软雅黑" panose="020B0503020204020204" pitchFamily="34" charset="-122"/>
                <a:ea typeface="微软雅黑" panose="020B0503020204020204" pitchFamily="34" charset="-122"/>
              </a:rPr>
              <a:t>2022</a:t>
            </a:r>
            <a:r>
              <a:rPr lang="zh-CN" altLang="en-US" sz="2800" b="1" dirty="0">
                <a:solidFill>
                  <a:srgbClr val="FFFF00"/>
                </a:solidFill>
                <a:latin typeface="微软雅黑" panose="020B0503020204020204" pitchFamily="34" charset="-122"/>
                <a:ea typeface="微软雅黑" panose="020B0503020204020204" pitchFamily="34" charset="-122"/>
              </a:rPr>
              <a:t>年版）</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pic>
        <p:nvPicPr>
          <p:cNvPr id="3073" name="Picture 1" descr="C:\Users\张洋\AppData\Roaming\Tencent\Users\20142041\QQ\WinTemp\RichOle\9}NH(GS~M)2$1Y8[(L0A05P.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39699" y="1131512"/>
            <a:ext cx="4778412" cy="3653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3" y="627535"/>
            <a:ext cx="5339923" cy="830997"/>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核心素养类（</a:t>
            </a:r>
            <a:r>
              <a:rPr lang="en-US" altLang="zh-CN" sz="3200" b="1" dirty="0">
                <a:solidFill>
                  <a:srgbClr val="FFFF00"/>
                </a:solidFill>
                <a:latin typeface="微软雅黑" panose="020B0503020204020204" pitchFamily="34" charset="-122"/>
                <a:ea typeface="微软雅黑" panose="020B0503020204020204" pitchFamily="34" charset="-122"/>
              </a:rPr>
              <a:t>P55-61</a:t>
            </a:r>
            <a:r>
              <a:rPr lang="zh-CN" altLang="en-US" sz="3200" b="1" dirty="0">
                <a:solidFill>
                  <a:srgbClr val="FFFF00"/>
                </a:solidFill>
                <a:latin typeface="微软雅黑" panose="020B0503020204020204" pitchFamily="34" charset="-122"/>
                <a:ea typeface="微软雅黑" panose="020B0503020204020204" pitchFamily="34" charset="-122"/>
              </a:rPr>
              <a:t>页）：</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215008" y="1275607"/>
            <a:ext cx="8928992" cy="5262979"/>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基于初中历史学科核心素养培养的课堂教学策略</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方法、路径</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教学课例</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历史学科能力</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史料教学研究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以核心素养为导向的教学内容的整合研究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核心素养之“家国情怀”在初中历史教学中的落实与渗透研究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初中历史教学中培养学生</a:t>
            </a:r>
            <a:r>
              <a:rPr lang="en-US" altLang="zh-CN" sz="2800" b="1" dirty="0">
                <a:solidFill>
                  <a:schemeClr val="bg1"/>
                </a:solidFill>
                <a:latin typeface="楷体" panose="02010609060101010101" pitchFamily="49" charset="-122"/>
                <a:ea typeface="楷体" panose="02010609060101010101" pitchFamily="49" charset="-122"/>
              </a:rPr>
              <a:t>XXXX</a:t>
            </a:r>
            <a:r>
              <a:rPr lang="zh-CN" altLang="en-US" sz="2800" b="1" dirty="0">
                <a:solidFill>
                  <a:schemeClr val="bg1"/>
                </a:solidFill>
                <a:latin typeface="楷体" panose="02010609060101010101" pitchFamily="49" charset="-122"/>
                <a:ea typeface="楷体" panose="02010609060101010101" pitchFamily="49" charset="-122"/>
              </a:rPr>
              <a:t>（核心素养）的研究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a:p>
            <a:pPr>
              <a:lnSpc>
                <a:spcPct val="150000"/>
              </a:lnSpc>
            </a:pP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7504" y="699542"/>
            <a:ext cx="7802136" cy="830997"/>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跨学科设计类（学科融合：</a:t>
            </a:r>
            <a:r>
              <a:rPr lang="en-US" altLang="zh-CN" sz="3200" b="1" dirty="0">
                <a:solidFill>
                  <a:srgbClr val="FFFF00"/>
                </a:solidFill>
                <a:latin typeface="微软雅黑" panose="020B0503020204020204" pitchFamily="34" charset="-122"/>
                <a:ea typeface="微软雅黑" panose="020B0503020204020204" pitchFamily="34" charset="-122"/>
              </a:rPr>
              <a:t>P39-51</a:t>
            </a:r>
            <a:r>
              <a:rPr lang="zh-CN" altLang="en-US" sz="3200" b="1" dirty="0">
                <a:solidFill>
                  <a:srgbClr val="FFFF00"/>
                </a:solidFill>
                <a:latin typeface="微软雅黑" panose="020B0503020204020204" pitchFamily="34" charset="-122"/>
                <a:ea typeface="微软雅黑" panose="020B0503020204020204" pitchFamily="34" charset="-122"/>
              </a:rPr>
              <a:t>页）：</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179512" y="1551440"/>
            <a:ext cx="8928992" cy="3108543"/>
          </a:xfrm>
          <a:prstGeom prst="rect">
            <a:avLst/>
          </a:prstGeom>
        </p:spPr>
        <p:txBody>
          <a:bodyPr wrap="square" lIns="91438" tIns="45719" rIns="91438" bIns="45719">
            <a:spAutoFit/>
          </a:bodyPr>
          <a:lstStyle/>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初中历史跨学科教学活动设计与实践研究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初中历史推进跨学科教学的有效途径研究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核心素养背景下初中历史跨学科主题学习板块的实施策略研究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基于时空观念的初中历史跨学科教学有效策略研究</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历史</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跨学科融合的教学设计与实践研究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0" y="660633"/>
            <a:ext cx="7859840" cy="836765"/>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跨学科设计类（学科融合：</a:t>
            </a:r>
            <a:r>
              <a:rPr lang="en-US" altLang="zh-CN" sz="3200" b="1" dirty="0">
                <a:solidFill>
                  <a:srgbClr val="FFFF00"/>
                </a:solidFill>
                <a:latin typeface="微软雅黑" panose="020B0503020204020204" pitchFamily="34" charset="-122"/>
                <a:ea typeface="微软雅黑" panose="020B0503020204020204" pitchFamily="34" charset="-122"/>
              </a:rPr>
              <a:t>P39-51</a:t>
            </a:r>
            <a:r>
              <a:rPr lang="zh-CN" altLang="en-US" sz="3200" b="1" dirty="0">
                <a:solidFill>
                  <a:srgbClr val="FFFF00"/>
                </a:solidFill>
                <a:latin typeface="微软雅黑" panose="020B0503020204020204" pitchFamily="34" charset="-122"/>
                <a:ea typeface="微软雅黑" panose="020B0503020204020204" pitchFamily="34" charset="-122"/>
              </a:rPr>
              <a:t>页）：</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251520" y="1347615"/>
            <a:ext cx="8784976" cy="3970318"/>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跨学科融合视角下初中历史教学策略研究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初中历史教学中“文史融合”策略研究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学科融合视觉下初中历史课堂教学探索与实践研究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《XX</a:t>
            </a:r>
            <a:r>
              <a:rPr lang="zh-CN" altLang="en-US" sz="2800" b="1" dirty="0">
                <a:solidFill>
                  <a:schemeClr val="bg1"/>
                </a:solidFill>
                <a:latin typeface="楷体" panose="02010609060101010101" pitchFamily="49" charset="-122"/>
                <a:ea typeface="楷体" panose="02010609060101010101" pitchFamily="49" charset="-122"/>
              </a:rPr>
              <a:t>学科与初中历史课堂教学深度融合的实践研究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教师在推进信息技术与初中历史教学深度融合的作用  </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   </a:t>
            </a:r>
            <a:r>
              <a:rPr lang="zh-CN" altLang="en-US" sz="2800" b="1" dirty="0">
                <a:solidFill>
                  <a:schemeClr val="bg1"/>
                </a:solidFill>
                <a:latin typeface="楷体" panose="02010609060101010101" pitchFamily="49" charset="-122"/>
                <a:ea typeface="楷体" panose="02010609060101010101" pitchFamily="49" charset="-122"/>
              </a:rPr>
              <a:t>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en-US"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1" y="660634"/>
            <a:ext cx="6295313" cy="830997"/>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课程资源开发与利用（</a:t>
            </a:r>
            <a:r>
              <a:rPr lang="en-US" altLang="zh-CN" sz="3200" b="1" dirty="0">
                <a:solidFill>
                  <a:srgbClr val="FFFF00"/>
                </a:solidFill>
                <a:latin typeface="微软雅黑" panose="020B0503020204020204" pitchFamily="34" charset="-122"/>
                <a:ea typeface="微软雅黑" panose="020B0503020204020204" pitchFamily="34" charset="-122"/>
              </a:rPr>
              <a:t>P73</a:t>
            </a:r>
            <a:r>
              <a:rPr lang="zh-CN" altLang="en-US" sz="3200" b="1" dirty="0">
                <a:solidFill>
                  <a:srgbClr val="FFFF00"/>
                </a:solidFill>
                <a:latin typeface="微软雅黑" panose="020B0503020204020204" pitchFamily="34" charset="-122"/>
                <a:ea typeface="微软雅黑" panose="020B0503020204020204" pitchFamily="34" charset="-122"/>
              </a:rPr>
              <a:t>页）：</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251520" y="1275607"/>
            <a:ext cx="8784976" cy="3935690"/>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新技术新媒体对历史课程资源整合作用的研究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初中历史教学中生成性资源的开发和利用</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初中历史地方课程资源开发的实践研究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历史微课程资源开发和应用研究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初中历史网络课程资源开发和应用研究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初中校外历史课程资源的开发和利用研究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en-US"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1521" y="627535"/>
            <a:ext cx="5064207" cy="830997"/>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历史课程评价（</a:t>
            </a:r>
            <a:r>
              <a:rPr lang="en-US" altLang="zh-CN" sz="3200" b="1" dirty="0">
                <a:solidFill>
                  <a:srgbClr val="FFFF00"/>
                </a:solidFill>
                <a:latin typeface="微软雅黑" panose="020B0503020204020204" pitchFamily="34" charset="-122"/>
                <a:ea typeface="微软雅黑" panose="020B0503020204020204" pitchFamily="34" charset="-122"/>
              </a:rPr>
              <a:t>P61</a:t>
            </a:r>
            <a:r>
              <a:rPr lang="zh-CN" altLang="en-US" sz="3200" b="1" dirty="0">
                <a:solidFill>
                  <a:srgbClr val="FFFF00"/>
                </a:solidFill>
                <a:latin typeface="微软雅黑" panose="020B0503020204020204" pitchFamily="34" charset="-122"/>
                <a:ea typeface="微软雅黑" panose="020B0503020204020204" pitchFamily="34" charset="-122"/>
              </a:rPr>
              <a:t>页）：</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251520" y="1131590"/>
            <a:ext cx="8784976" cy="1815882"/>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初中历史学业评价的方法与实践研究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备教学评一体化背景下的初中教学评价研究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初中历史学科开放性学业评价体系研究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3" name="矩形 2"/>
          <p:cNvSpPr/>
          <p:nvPr/>
        </p:nvSpPr>
        <p:spPr>
          <a:xfrm>
            <a:off x="251520" y="3291830"/>
            <a:ext cx="8568952" cy="1815882"/>
          </a:xfrm>
          <a:prstGeom prst="rect">
            <a:avLst/>
          </a:prstGeom>
        </p:spPr>
        <p:txBody>
          <a:bodyPr wrap="square" lIns="91438" tIns="45719" rIns="91438" bIns="45719">
            <a:spAutoFit/>
          </a:bodyPr>
          <a:lstStyle/>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初中历史校本课程开发与应用研究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基于“家国情怀”培养目标的乡土历史校本课程开发与实施研究</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博物馆资源在初中历史校本课程开发中的应用研究</a:t>
            </a:r>
            <a:r>
              <a:rPr lang="en-US" altLang="zh-CN" sz="2800" b="1" dirty="0">
                <a:solidFill>
                  <a:schemeClr val="bg1"/>
                </a:solidFill>
                <a:latin typeface="楷体" panose="02010609060101010101" pitchFamily="49" charset="-122"/>
                <a:ea typeface="楷体" panose="02010609060101010101" pitchFamily="49" charset="-122"/>
              </a:rPr>
              <a:t>》</a:t>
            </a:r>
            <a:endParaRPr lang="zh-CN" altLang="en-US" sz="2800" b="1" dirty="0">
              <a:solidFill>
                <a:schemeClr val="bg1"/>
              </a:solidFill>
              <a:latin typeface="楷体" panose="02010609060101010101" pitchFamily="49" charset="-122"/>
              <a:ea typeface="楷体" panose="02010609060101010101" pitchFamily="49" charset="-122"/>
            </a:endParaRPr>
          </a:p>
        </p:txBody>
      </p:sp>
      <p:sp>
        <p:nvSpPr>
          <p:cNvPr id="6" name="矩形 5"/>
          <p:cNvSpPr/>
          <p:nvPr/>
        </p:nvSpPr>
        <p:spPr>
          <a:xfrm>
            <a:off x="179512" y="2643758"/>
            <a:ext cx="3467616" cy="830997"/>
          </a:xfrm>
          <a:prstGeom prst="rect">
            <a:avLst/>
          </a:prstGeom>
        </p:spPr>
        <p:txBody>
          <a:bodyPr wrap="none" lIns="91438" tIns="45719" rIns="91438" bIns="45719">
            <a:spAutoFit/>
          </a:bodyPr>
          <a:lstStyle/>
          <a:p>
            <a:pPr lvl="0">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校本课程的开发：</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4778" y="627153"/>
            <a:ext cx="1959610" cy="735965"/>
          </a:xfrm>
          <a:prstGeom prst="rect">
            <a:avLst/>
          </a:prstGeom>
        </p:spPr>
        <p:txBody>
          <a:bodyPr wrap="none" lIns="91438" tIns="45719" rIns="91438" bIns="45719">
            <a:spAutoFit/>
          </a:bodyPr>
          <a:lstStyle/>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③个人因素</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394975" y="1347714"/>
            <a:ext cx="8532442" cy="3477875"/>
          </a:xfrm>
          <a:prstGeom prst="rect">
            <a:avLst/>
          </a:prstGeom>
        </p:spPr>
        <p:txBody>
          <a:bodyPr wrap="square" lIns="91438" tIns="45719" rIns="91438" bIns="45719">
            <a:spAutoFit/>
          </a:bodyPr>
          <a:lstStyle/>
          <a:p>
            <a:r>
              <a:rPr lang="en-US" altLang="zh-CN" sz="2800" b="1" dirty="0">
                <a:solidFill>
                  <a:srgbClr val="FFFF00"/>
                </a:solidFill>
                <a:latin typeface="楷体" panose="02010609060101010101" pitchFamily="49" charset="-122"/>
                <a:ea typeface="楷体" panose="02010609060101010101" pitchFamily="49" charset="-122"/>
              </a:rPr>
              <a:t>A.</a:t>
            </a:r>
            <a:r>
              <a:rPr lang="zh-CN" altLang="zh-CN" sz="2800" b="1" dirty="0">
                <a:solidFill>
                  <a:srgbClr val="FFFF00"/>
                </a:solidFill>
                <a:latin typeface="楷体" panose="02010609060101010101" pitchFamily="49" charset="-122"/>
                <a:ea typeface="楷体" panose="02010609060101010101" pitchFamily="49" charset="-122"/>
              </a:rPr>
              <a:t>从</a:t>
            </a:r>
            <a:r>
              <a:rPr lang="zh-CN" altLang="zh-CN" sz="2800" b="1" dirty="0">
                <a:solidFill>
                  <a:srgbClr val="FFFF00"/>
                </a:solidFill>
                <a:latin typeface="楷体" panose="02010609060101010101" pitchFamily="49" charset="-122"/>
                <a:ea typeface="楷体" panose="02010609060101010101" pitchFamily="49" charset="-122"/>
              </a:rPr>
              <a:t>教育教学的问题与困惑中发现</a:t>
            </a:r>
            <a:r>
              <a:rPr lang="zh-CN" altLang="zh-CN" sz="2800" b="1" dirty="0">
                <a:solidFill>
                  <a:srgbClr val="FFFF00"/>
                </a:solidFill>
                <a:latin typeface="楷体" panose="02010609060101010101" pitchFamily="49" charset="-122"/>
                <a:ea typeface="楷体" panose="02010609060101010101" pitchFamily="49" charset="-122"/>
              </a:rPr>
              <a:t>课题</a:t>
            </a:r>
            <a:endParaRPr lang="zh-CN" altLang="zh-CN" sz="2800" b="1" dirty="0">
              <a:solidFill>
                <a:srgbClr val="FFFF00"/>
              </a:solidFill>
              <a:latin typeface="楷体" panose="02010609060101010101" pitchFamily="49" charset="-122"/>
              <a:ea typeface="楷体" panose="02010609060101010101" pitchFamily="49" charset="-122"/>
            </a:endParaRPr>
          </a:p>
          <a:p>
            <a:r>
              <a:rPr lang="en-US" altLang="zh-CN" sz="2400" b="1" dirty="0">
                <a:solidFill>
                  <a:schemeClr val="bg1"/>
                </a:solidFill>
                <a:latin typeface="楷体" panose="02010609060101010101" pitchFamily="49" charset="-122"/>
                <a:ea typeface="楷体" panose="02010609060101010101" pitchFamily="49" charset="-122"/>
              </a:rPr>
              <a:t>  ◆</a:t>
            </a:r>
            <a:r>
              <a:rPr lang="zh-CN" altLang="zh-CN" sz="2400" b="1" dirty="0">
                <a:solidFill>
                  <a:schemeClr val="bg1"/>
                </a:solidFill>
                <a:latin typeface="楷体" panose="02010609060101010101" pitchFamily="49" charset="-122"/>
                <a:ea typeface="楷体" panose="02010609060101010101" pitchFamily="49" charset="-122"/>
              </a:rPr>
              <a:t>从</a:t>
            </a:r>
            <a:r>
              <a:rPr lang="zh-CN" altLang="zh-CN" sz="2400" b="1" dirty="0">
                <a:solidFill>
                  <a:srgbClr val="FFFF00"/>
                </a:solidFill>
                <a:latin typeface="楷体" panose="02010609060101010101" pitchFamily="49" charset="-122"/>
                <a:ea typeface="楷体" panose="02010609060101010101" pitchFamily="49" charset="-122"/>
              </a:rPr>
              <a:t>教学目的和教学任务</a:t>
            </a:r>
            <a:r>
              <a:rPr lang="zh-CN" altLang="zh-CN" sz="2400" b="1" dirty="0">
                <a:solidFill>
                  <a:schemeClr val="bg1"/>
                </a:solidFill>
                <a:latin typeface="楷体" panose="02010609060101010101" pitchFamily="49" charset="-122"/>
                <a:ea typeface="楷体" panose="02010609060101010101" pitchFamily="49" charset="-122"/>
              </a:rPr>
              <a:t>中发现课题。如学生能力培养问题、学困生转化问题、发挥学生个性与特长问题、德育问题等。</a:t>
            </a:r>
            <a:endParaRPr lang="zh-CN" altLang="zh-CN" sz="2400" b="1" dirty="0">
              <a:solidFill>
                <a:schemeClr val="bg1"/>
              </a:solidFill>
              <a:latin typeface="楷体" panose="02010609060101010101" pitchFamily="49" charset="-122"/>
              <a:ea typeface="楷体" panose="02010609060101010101" pitchFamily="49" charset="-122"/>
            </a:endParaRPr>
          </a:p>
          <a:p>
            <a:r>
              <a:rPr lang="en-US" altLang="zh-CN" sz="2400" b="1" dirty="0">
                <a:solidFill>
                  <a:schemeClr val="bg1"/>
                </a:solidFill>
                <a:latin typeface="楷体" panose="02010609060101010101" pitchFamily="49" charset="-122"/>
                <a:ea typeface="楷体" panose="02010609060101010101" pitchFamily="49" charset="-122"/>
              </a:rPr>
              <a:t>  ◆</a:t>
            </a:r>
            <a:r>
              <a:rPr lang="zh-CN" altLang="zh-CN" sz="2400" b="1" dirty="0">
                <a:solidFill>
                  <a:schemeClr val="bg1"/>
                </a:solidFill>
                <a:latin typeface="楷体" panose="02010609060101010101" pitchFamily="49" charset="-122"/>
                <a:ea typeface="楷体" panose="02010609060101010101" pitchFamily="49" charset="-122"/>
              </a:rPr>
              <a:t>从</a:t>
            </a:r>
            <a:r>
              <a:rPr lang="zh-CN" altLang="zh-CN" sz="2400" b="1" dirty="0">
                <a:solidFill>
                  <a:srgbClr val="FFFF00"/>
                </a:solidFill>
                <a:latin typeface="楷体" panose="02010609060101010101" pitchFamily="49" charset="-122"/>
                <a:ea typeface="楷体" panose="02010609060101010101" pitchFamily="49" charset="-122"/>
              </a:rPr>
              <a:t>教育调查中</a:t>
            </a:r>
            <a:r>
              <a:rPr lang="zh-CN" altLang="zh-CN" sz="2400" b="1" dirty="0">
                <a:solidFill>
                  <a:schemeClr val="bg1"/>
                </a:solidFill>
                <a:latin typeface="楷体" panose="02010609060101010101" pitchFamily="49" charset="-122"/>
                <a:ea typeface="楷体" panose="02010609060101010101" pitchFamily="49" charset="-122"/>
              </a:rPr>
              <a:t>发现课题。如：社会、家庭对学生心理成长的影响、学困生心理研究等。</a:t>
            </a:r>
            <a:endParaRPr lang="zh-CN" altLang="zh-CN" sz="2400" b="1" dirty="0">
              <a:solidFill>
                <a:schemeClr val="bg1"/>
              </a:solidFill>
              <a:latin typeface="楷体" panose="02010609060101010101" pitchFamily="49" charset="-122"/>
              <a:ea typeface="楷体" panose="02010609060101010101" pitchFamily="49" charset="-122"/>
            </a:endParaRPr>
          </a:p>
          <a:p>
            <a:r>
              <a:rPr lang="en-US" altLang="zh-CN" sz="2400" b="1" dirty="0">
                <a:solidFill>
                  <a:schemeClr val="bg1"/>
                </a:solidFill>
                <a:latin typeface="楷体" panose="02010609060101010101" pitchFamily="49" charset="-122"/>
                <a:ea typeface="楷体" panose="02010609060101010101" pitchFamily="49" charset="-122"/>
              </a:rPr>
              <a:t>  ◆</a:t>
            </a:r>
            <a:r>
              <a:rPr lang="zh-CN" altLang="zh-CN" sz="2400" b="1" dirty="0">
                <a:solidFill>
                  <a:schemeClr val="bg1"/>
                </a:solidFill>
                <a:latin typeface="楷体" panose="02010609060101010101" pitchFamily="49" charset="-122"/>
                <a:ea typeface="楷体" panose="02010609060101010101" pitchFamily="49" charset="-122"/>
              </a:rPr>
              <a:t>从</a:t>
            </a:r>
            <a:r>
              <a:rPr lang="zh-CN" altLang="zh-CN" sz="2400" b="1" dirty="0">
                <a:solidFill>
                  <a:srgbClr val="FFFF00"/>
                </a:solidFill>
                <a:latin typeface="楷体" panose="02010609060101010101" pitchFamily="49" charset="-122"/>
                <a:ea typeface="楷体" panose="02010609060101010101" pitchFamily="49" charset="-122"/>
              </a:rPr>
              <a:t>教学困难中</a:t>
            </a:r>
            <a:r>
              <a:rPr lang="zh-CN" altLang="zh-CN" sz="2400" b="1" dirty="0">
                <a:solidFill>
                  <a:schemeClr val="bg1"/>
                </a:solidFill>
                <a:latin typeface="楷体" panose="02010609060101010101" pitchFamily="49" charset="-122"/>
                <a:ea typeface="楷体" panose="02010609060101010101" pitchFamily="49" charset="-122"/>
              </a:rPr>
              <a:t>发现课题。如：学生学习积极性的调动、学生成绩两级分化的研究等；</a:t>
            </a:r>
            <a:endParaRPr lang="zh-CN" altLang="zh-CN" sz="2400" b="1" dirty="0">
              <a:solidFill>
                <a:schemeClr val="bg1"/>
              </a:solidFill>
              <a:latin typeface="楷体" panose="02010609060101010101" pitchFamily="49" charset="-122"/>
              <a:ea typeface="楷体" panose="02010609060101010101" pitchFamily="49" charset="-122"/>
            </a:endParaRPr>
          </a:p>
          <a:p>
            <a:r>
              <a:rPr lang="en-US" altLang="zh-CN" sz="2400" b="1" dirty="0">
                <a:solidFill>
                  <a:schemeClr val="bg1"/>
                </a:solidFill>
                <a:latin typeface="楷体" panose="02010609060101010101" pitchFamily="49" charset="-122"/>
                <a:ea typeface="楷体" panose="02010609060101010101" pitchFamily="49" charset="-122"/>
              </a:rPr>
              <a:t>  ◆</a:t>
            </a:r>
            <a:r>
              <a:rPr lang="zh-CN" altLang="zh-CN" sz="2400" b="1" dirty="0">
                <a:solidFill>
                  <a:schemeClr val="bg1"/>
                </a:solidFill>
                <a:latin typeface="楷体" panose="02010609060101010101" pitchFamily="49" charset="-122"/>
                <a:ea typeface="楷体" panose="02010609060101010101" pitchFamily="49" charset="-122"/>
              </a:rPr>
              <a:t>在</a:t>
            </a:r>
            <a:r>
              <a:rPr lang="zh-CN" altLang="zh-CN" sz="2400" b="1" dirty="0">
                <a:solidFill>
                  <a:srgbClr val="FFFF00"/>
                </a:solidFill>
                <a:latin typeface="楷体" panose="02010609060101010101" pitchFamily="49" charset="-122"/>
                <a:ea typeface="楷体" panose="02010609060101010101" pitchFamily="49" charset="-122"/>
              </a:rPr>
              <a:t>教学观察中</a:t>
            </a:r>
            <a:r>
              <a:rPr lang="zh-CN" altLang="zh-CN" sz="2400" b="1" dirty="0">
                <a:solidFill>
                  <a:schemeClr val="bg1"/>
                </a:solidFill>
                <a:latin typeface="楷体" panose="02010609060101010101" pitchFamily="49" charset="-122"/>
                <a:ea typeface="楷体" panose="02010609060101010101" pitchFamily="49" charset="-122"/>
              </a:rPr>
              <a:t>发现课题，如：在听课，批改作业，铺导学生等</a:t>
            </a:r>
            <a:r>
              <a:rPr lang="zh-CN" altLang="zh-CN" sz="2400" b="1" dirty="0">
                <a:solidFill>
                  <a:schemeClr val="bg1"/>
                </a:solidFill>
                <a:latin typeface="楷体" panose="02010609060101010101" pitchFamily="49" charset="-122"/>
                <a:ea typeface="楷体" panose="02010609060101010101" pitchFamily="49" charset="-122"/>
              </a:rPr>
              <a:t>过程</a:t>
            </a:r>
            <a:r>
              <a:rPr lang="zh-CN" altLang="zh-CN" sz="2400" b="1" dirty="0">
                <a:solidFill>
                  <a:schemeClr val="bg1"/>
                </a:solidFill>
                <a:latin typeface="楷体" panose="02010609060101010101" pitchFamily="49" charset="-122"/>
                <a:ea typeface="楷体" panose="02010609060101010101" pitchFamily="49" charset="-122"/>
              </a:rPr>
              <a:t>中发现问题</a:t>
            </a:r>
            <a:r>
              <a:rPr lang="en-US" altLang="zh-CN" sz="2400" b="1" dirty="0">
                <a:solidFill>
                  <a:schemeClr val="bg1"/>
                </a:solidFill>
                <a:latin typeface="楷体" panose="02010609060101010101" pitchFamily="49" charset="-122"/>
                <a:ea typeface="楷体" panose="02010609060101010101" pitchFamily="49" charset="-122"/>
              </a:rPr>
              <a:t>;</a:t>
            </a:r>
            <a:endParaRPr lang="zh-CN" altLang="zh-CN" sz="24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11558" y="916733"/>
            <a:ext cx="1963995" cy="732890"/>
          </a:xfrm>
          <a:prstGeom prst="rect">
            <a:avLst/>
          </a:prstGeom>
        </p:spPr>
        <p:txBody>
          <a:bodyPr wrap="none" lIns="91438" tIns="45719" rIns="91438" bIns="45719">
            <a:spAutoFit/>
          </a:bodyPr>
          <a:lstStyle/>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③个人问题</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sp>
        <p:nvSpPr>
          <p:cNvPr id="2" name="矩形 1"/>
          <p:cNvSpPr/>
          <p:nvPr/>
        </p:nvSpPr>
        <p:spPr>
          <a:xfrm>
            <a:off x="323529" y="1651267"/>
            <a:ext cx="8532442" cy="2677656"/>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  B.</a:t>
            </a:r>
            <a:r>
              <a:rPr lang="zh-CN" altLang="zh-CN" sz="2800" b="1" dirty="0">
                <a:solidFill>
                  <a:schemeClr val="bg1"/>
                </a:solidFill>
                <a:latin typeface="楷体" panose="02010609060101010101" pitchFamily="49" charset="-122"/>
                <a:ea typeface="楷体" panose="02010609060101010101" pitchFamily="49" charset="-122"/>
              </a:rPr>
              <a:t>基于</a:t>
            </a:r>
            <a:r>
              <a:rPr lang="zh-CN" altLang="zh-CN" sz="2800" b="1" dirty="0">
                <a:solidFill>
                  <a:schemeClr val="bg1"/>
                </a:solidFill>
                <a:latin typeface="楷体" panose="02010609060101010101" pitchFamily="49" charset="-122"/>
                <a:ea typeface="楷体" panose="02010609060101010101" pitchFamily="49" charset="-122"/>
              </a:rPr>
              <a:t>研究者的兴趣专注于某一领域的研究</a:t>
            </a:r>
            <a:endParaRPr lang="zh-CN"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  C.</a:t>
            </a:r>
            <a:r>
              <a:rPr lang="zh-CN" altLang="zh-CN" sz="2800" b="1" dirty="0">
                <a:solidFill>
                  <a:schemeClr val="bg1"/>
                </a:solidFill>
                <a:latin typeface="楷体" panose="02010609060101010101" pitchFamily="49" charset="-122"/>
                <a:ea typeface="楷体" panose="02010609060101010101" pitchFamily="49" charset="-122"/>
              </a:rPr>
              <a:t>基于</a:t>
            </a:r>
            <a:r>
              <a:rPr lang="zh-CN" altLang="zh-CN" sz="2800" b="1" dirty="0">
                <a:solidFill>
                  <a:schemeClr val="bg1"/>
                </a:solidFill>
                <a:latin typeface="楷体" panose="02010609060101010101" pitchFamily="49" charset="-122"/>
                <a:ea typeface="楷体" panose="02010609060101010101" pitchFamily="49" charset="-122"/>
              </a:rPr>
              <a:t>所从事实际工作的经验有针对性的研究</a:t>
            </a:r>
            <a:endParaRPr lang="zh-CN"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楷体" panose="02010609060101010101" pitchFamily="49" charset="-122"/>
                <a:ea typeface="楷体" panose="02010609060101010101" pitchFamily="49" charset="-122"/>
              </a:rPr>
              <a:t>  D.</a:t>
            </a:r>
            <a:r>
              <a:rPr lang="zh-CN" altLang="zh-CN" sz="2800" b="1" dirty="0">
                <a:solidFill>
                  <a:schemeClr val="bg1"/>
                </a:solidFill>
                <a:latin typeface="楷体" panose="02010609060101010101" pitchFamily="49" charset="-122"/>
                <a:ea typeface="楷体" panose="02010609060101010101" pitchFamily="49" charset="-122"/>
              </a:rPr>
              <a:t>从</a:t>
            </a:r>
            <a:r>
              <a:rPr lang="zh-CN" altLang="zh-CN" sz="2800" b="1" dirty="0">
                <a:solidFill>
                  <a:schemeClr val="bg1"/>
                </a:solidFill>
                <a:latin typeface="楷体" panose="02010609060101010101" pitchFamily="49" charset="-122"/>
                <a:ea typeface="楷体" panose="02010609060101010101" pitchFamily="49" charset="-122"/>
              </a:rPr>
              <a:t>阅读和交流中发现研究课题或从研究中心文献中发现</a:t>
            </a:r>
            <a:r>
              <a:rPr lang="zh-CN" altLang="zh-CN" sz="2800" b="1" dirty="0">
                <a:solidFill>
                  <a:schemeClr val="bg1"/>
                </a:solidFill>
                <a:latin typeface="楷体" panose="02010609060101010101" pitchFamily="49" charset="-122"/>
                <a:ea typeface="楷体" panose="02010609060101010101" pitchFamily="49" charset="-122"/>
              </a:rPr>
              <a:t>问题。</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878" y="627317"/>
            <a:ext cx="2348865" cy="735965"/>
          </a:xfrm>
          <a:prstGeom prst="rect">
            <a:avLst/>
          </a:prstGeom>
        </p:spPr>
        <p:txBody>
          <a:bodyPr wrap="none" lIns="91438" tIns="45719" rIns="91438" bIns="45719">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   2. </a:t>
            </a:r>
            <a:r>
              <a:rPr lang="zh-CN" altLang="zh-CN" sz="2800" b="1" dirty="0">
                <a:solidFill>
                  <a:schemeClr val="bg1"/>
                </a:solidFill>
                <a:latin typeface="微软雅黑" panose="020B0503020204020204" pitchFamily="34" charset="-122"/>
                <a:ea typeface="微软雅黑" panose="020B0503020204020204" pitchFamily="34" charset="-122"/>
              </a:rPr>
              <a:t>选题原则</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34" name="椭圆 33"/>
          <p:cNvSpPr/>
          <p:nvPr>
            <p:custDataLst>
              <p:tags r:id="rId1"/>
            </p:custDataLst>
          </p:nvPr>
        </p:nvSpPr>
        <p:spPr>
          <a:xfrm>
            <a:off x="1204120" y="2477421"/>
            <a:ext cx="1094090" cy="1094090"/>
          </a:xfrm>
          <a:prstGeom prst="ellipse">
            <a:avLst/>
          </a:prstGeom>
          <a:solidFill>
            <a:srgbClr val="1F74AD"/>
          </a:solidFill>
        </p:spPr>
        <p:txBody>
          <a:bodyPr rot="0" spcFirstLastPara="0" vertOverflow="overflow" horzOverflow="overflow" vert="horz" wrap="square" lIns="68580" tIns="34290" rIns="68580" bIns="34290" numCol="1" spcCol="0" rtlCol="0" fromWordArt="0" anchor="ctr" anchorCtr="0" forceAA="0" compatLnSpc="1"/>
          <a:p>
            <a:pPr algn="ctr">
              <a:lnSpc>
                <a:spcPct val="120000"/>
              </a:lnSpc>
            </a:pPr>
            <a:r>
              <a:rPr lang="zh-CN"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价值性原则</a:t>
            </a:r>
            <a:endParaRPr lang="zh-CN" altLang="zh-CN" sz="2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35" name="任意多边形 34"/>
          <p:cNvSpPr/>
          <p:nvPr>
            <p:custDataLst>
              <p:tags r:id="rId2"/>
            </p:custDataLst>
          </p:nvPr>
        </p:nvSpPr>
        <p:spPr>
          <a:xfrm>
            <a:off x="1451925" y="1466856"/>
            <a:ext cx="598477" cy="722426"/>
          </a:xfrm>
          <a:custGeom>
            <a:avLst/>
            <a:gdLst>
              <a:gd name="connsiteX0" fmla="*/ 341272 w 682544"/>
              <a:gd name="connsiteY0" fmla="*/ 0 h 823904"/>
              <a:gd name="connsiteX1" fmla="*/ 582588 w 682544"/>
              <a:gd name="connsiteY1" fmla="*/ 99956 h 823904"/>
              <a:gd name="connsiteX2" fmla="*/ 582588 w 682544"/>
              <a:gd name="connsiteY2" fmla="*/ 582588 h 823904"/>
              <a:gd name="connsiteX3" fmla="*/ 341272 w 682544"/>
              <a:gd name="connsiteY3" fmla="*/ 823904 h 823904"/>
              <a:gd name="connsiteX4" fmla="*/ 99956 w 682544"/>
              <a:gd name="connsiteY4" fmla="*/ 582588 h 823904"/>
              <a:gd name="connsiteX5" fmla="*/ 99956 w 682544"/>
              <a:gd name="connsiteY5" fmla="*/ 99956 h 823904"/>
              <a:gd name="connsiteX6" fmla="*/ 341272 w 682544"/>
              <a:gd name="connsiteY6" fmla="*/ 0 h 8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544" h="823904">
                <a:moveTo>
                  <a:pt x="341272" y="0"/>
                </a:moveTo>
                <a:cubicBezTo>
                  <a:pt x="428611" y="0"/>
                  <a:pt x="515950" y="33319"/>
                  <a:pt x="582588" y="99956"/>
                </a:cubicBezTo>
                <a:cubicBezTo>
                  <a:pt x="715863" y="233231"/>
                  <a:pt x="715863" y="449313"/>
                  <a:pt x="582588" y="582588"/>
                </a:cubicBezTo>
                <a:lnTo>
                  <a:pt x="341272" y="823904"/>
                </a:lnTo>
                <a:lnTo>
                  <a:pt x="99956" y="582588"/>
                </a:lnTo>
                <a:cubicBezTo>
                  <a:pt x="-33318" y="449313"/>
                  <a:pt x="-33318" y="233231"/>
                  <a:pt x="99956" y="99956"/>
                </a:cubicBezTo>
                <a:cubicBezTo>
                  <a:pt x="166594" y="33319"/>
                  <a:pt x="253933" y="0"/>
                  <a:pt x="341272" y="0"/>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r>
              <a:rPr lang="en-US" altLang="zh-CN" b="1" kern="0" dirty="0">
                <a:latin typeface="微软雅黑" panose="020B0503020204020204" pitchFamily="34" charset="-122"/>
                <a:ea typeface="微软雅黑" panose="020B0503020204020204" pitchFamily="34" charset="-122"/>
                <a:sym typeface="Arial" panose="020B0604020202020204" pitchFamily="34" charset="0"/>
              </a:rPr>
              <a:t>01</a:t>
            </a: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任意多边形 35"/>
          <p:cNvSpPr/>
          <p:nvPr>
            <p:custDataLst>
              <p:tags r:id="rId3"/>
            </p:custDataLst>
          </p:nvPr>
        </p:nvSpPr>
        <p:spPr>
          <a:xfrm>
            <a:off x="1160850" y="2189990"/>
            <a:ext cx="1180628" cy="1425143"/>
          </a:xfrm>
          <a:custGeom>
            <a:avLst/>
            <a:gdLst>
              <a:gd name="connsiteX0" fmla="*/ 673235 w 1346469"/>
              <a:gd name="connsiteY0" fmla="*/ 0 h 1625331"/>
              <a:gd name="connsiteX1" fmla="*/ 1149283 w 1346469"/>
              <a:gd name="connsiteY1" fmla="*/ 476049 h 1625331"/>
              <a:gd name="connsiteX2" fmla="*/ 1149283 w 1346469"/>
              <a:gd name="connsiteY2" fmla="*/ 1428146 h 1625331"/>
              <a:gd name="connsiteX3" fmla="*/ 197187 w 1346469"/>
              <a:gd name="connsiteY3" fmla="*/ 1428146 h 1625331"/>
              <a:gd name="connsiteX4" fmla="*/ 197187 w 1346469"/>
              <a:gd name="connsiteY4" fmla="*/ 476049 h 1625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69" h="1625331">
                <a:moveTo>
                  <a:pt x="673235" y="0"/>
                </a:moveTo>
                <a:lnTo>
                  <a:pt x="1149283" y="476049"/>
                </a:lnTo>
                <a:cubicBezTo>
                  <a:pt x="1412198" y="738963"/>
                  <a:pt x="1412198" y="1165231"/>
                  <a:pt x="1149283" y="1428146"/>
                </a:cubicBezTo>
                <a:cubicBezTo>
                  <a:pt x="886369" y="1691060"/>
                  <a:pt x="460101" y="1691060"/>
                  <a:pt x="197187" y="1428146"/>
                </a:cubicBezTo>
                <a:cubicBezTo>
                  <a:pt x="-65728" y="1165231"/>
                  <a:pt x="-65728" y="738963"/>
                  <a:pt x="197187" y="476049"/>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矩形 36"/>
          <p:cNvSpPr/>
          <p:nvPr>
            <p:custDataLst>
              <p:tags r:id="rId4"/>
            </p:custDataLst>
          </p:nvPr>
        </p:nvSpPr>
        <p:spPr>
          <a:xfrm>
            <a:off x="1160780" y="3626146"/>
            <a:ext cx="1306406" cy="1094062"/>
          </a:xfrm>
          <a:prstGeom prst="rect">
            <a:avLst/>
          </a:prstGeom>
        </p:spPr>
        <p:txBody>
          <a:bodyPr wrap="square" anchor="t"/>
          <a:p>
            <a:pPr algn="ctr">
              <a:lnSpc>
                <a:spcPct val="120000"/>
              </a:lnSpc>
            </a:pPr>
            <a:r>
              <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方向性</a:t>
            </a:r>
            <a:r>
              <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20000"/>
              </a:lnSpc>
            </a:pPr>
            <a:r>
              <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针对性</a:t>
            </a:r>
            <a:endPar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20000"/>
              </a:lnSpc>
            </a:pPr>
            <a:r>
              <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实用性</a:t>
            </a:r>
            <a:endPar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20000"/>
              </a:lnSpc>
            </a:pPr>
            <a:r>
              <a:rPr lang="zh-CN" altLang="zh-CN"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普遍性</a:t>
            </a:r>
            <a:endParaRPr lang="zh-CN" altLang="zh-CN" b="1" kern="0" spc="1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5" name="椭圆 44"/>
          <p:cNvSpPr/>
          <p:nvPr>
            <p:custDataLst>
              <p:tags r:id="rId5"/>
            </p:custDataLst>
          </p:nvPr>
        </p:nvSpPr>
        <p:spPr>
          <a:xfrm>
            <a:off x="2973342" y="2477421"/>
            <a:ext cx="1094090" cy="1094090"/>
          </a:xfrm>
          <a:prstGeom prst="ellipse">
            <a:avLst/>
          </a:prstGeom>
          <a:solidFill>
            <a:srgbClr val="3498DB"/>
          </a:solidFill>
        </p:spPr>
        <p:txBody>
          <a:bodyPr rot="0" spcFirstLastPara="0" vertOverflow="overflow" horzOverflow="overflow" vert="horz" wrap="square" lIns="68580" tIns="34290" rIns="68580" bIns="34290" numCol="1" spcCol="0" rtlCol="0" fromWordArt="0" anchor="ctr" anchorCtr="0" forceAA="0" compatLnSpc="1"/>
          <a:p>
            <a:pPr algn="ctr">
              <a:lnSpc>
                <a:spcPct val="120000"/>
              </a:lnSpc>
            </a:pPr>
            <a:r>
              <a:rPr lang="zh-CN"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创新性原则</a:t>
            </a:r>
            <a:endParaRPr lang="zh-CN" altLang="zh-CN" sz="2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46" name="任意多边形 45"/>
          <p:cNvSpPr/>
          <p:nvPr>
            <p:custDataLst>
              <p:tags r:id="rId6"/>
            </p:custDataLst>
          </p:nvPr>
        </p:nvSpPr>
        <p:spPr>
          <a:xfrm>
            <a:off x="3221148" y="1466856"/>
            <a:ext cx="598477" cy="722426"/>
          </a:xfrm>
          <a:custGeom>
            <a:avLst/>
            <a:gdLst>
              <a:gd name="connsiteX0" fmla="*/ 341272 w 682544"/>
              <a:gd name="connsiteY0" fmla="*/ 0 h 823904"/>
              <a:gd name="connsiteX1" fmla="*/ 582588 w 682544"/>
              <a:gd name="connsiteY1" fmla="*/ 99956 h 823904"/>
              <a:gd name="connsiteX2" fmla="*/ 582588 w 682544"/>
              <a:gd name="connsiteY2" fmla="*/ 582588 h 823904"/>
              <a:gd name="connsiteX3" fmla="*/ 341272 w 682544"/>
              <a:gd name="connsiteY3" fmla="*/ 823904 h 823904"/>
              <a:gd name="connsiteX4" fmla="*/ 99956 w 682544"/>
              <a:gd name="connsiteY4" fmla="*/ 582588 h 823904"/>
              <a:gd name="connsiteX5" fmla="*/ 99956 w 682544"/>
              <a:gd name="connsiteY5" fmla="*/ 99956 h 823904"/>
              <a:gd name="connsiteX6" fmla="*/ 341272 w 682544"/>
              <a:gd name="connsiteY6" fmla="*/ 0 h 8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544" h="823904">
                <a:moveTo>
                  <a:pt x="341272" y="0"/>
                </a:moveTo>
                <a:cubicBezTo>
                  <a:pt x="428611" y="0"/>
                  <a:pt x="515950" y="33319"/>
                  <a:pt x="582588" y="99956"/>
                </a:cubicBezTo>
                <a:cubicBezTo>
                  <a:pt x="715863" y="233231"/>
                  <a:pt x="715863" y="449313"/>
                  <a:pt x="582588" y="582588"/>
                </a:cubicBezTo>
                <a:lnTo>
                  <a:pt x="341272" y="823904"/>
                </a:lnTo>
                <a:lnTo>
                  <a:pt x="99956" y="582588"/>
                </a:lnTo>
                <a:cubicBezTo>
                  <a:pt x="-33318" y="449313"/>
                  <a:pt x="-33318" y="233231"/>
                  <a:pt x="99956" y="99956"/>
                </a:cubicBezTo>
                <a:cubicBezTo>
                  <a:pt x="166594" y="33319"/>
                  <a:pt x="253933" y="0"/>
                  <a:pt x="341272" y="0"/>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r>
              <a:rPr lang="en-US" altLang="zh-CN" b="1" kern="0" dirty="0">
                <a:latin typeface="微软雅黑" panose="020B0503020204020204" pitchFamily="34" charset="-122"/>
                <a:ea typeface="微软雅黑" panose="020B0503020204020204" pitchFamily="34" charset="-122"/>
                <a:sym typeface="Arial" panose="020B0604020202020204" pitchFamily="34" charset="0"/>
              </a:rPr>
              <a:t>02</a:t>
            </a: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任意多边形 46"/>
          <p:cNvSpPr/>
          <p:nvPr>
            <p:custDataLst>
              <p:tags r:id="rId7"/>
            </p:custDataLst>
          </p:nvPr>
        </p:nvSpPr>
        <p:spPr>
          <a:xfrm>
            <a:off x="2930074" y="2189990"/>
            <a:ext cx="1180628" cy="1425143"/>
          </a:xfrm>
          <a:custGeom>
            <a:avLst/>
            <a:gdLst>
              <a:gd name="connsiteX0" fmla="*/ 673235 w 1346469"/>
              <a:gd name="connsiteY0" fmla="*/ 0 h 1625331"/>
              <a:gd name="connsiteX1" fmla="*/ 1149283 w 1346469"/>
              <a:gd name="connsiteY1" fmla="*/ 476049 h 1625331"/>
              <a:gd name="connsiteX2" fmla="*/ 1149283 w 1346469"/>
              <a:gd name="connsiteY2" fmla="*/ 1428146 h 1625331"/>
              <a:gd name="connsiteX3" fmla="*/ 197187 w 1346469"/>
              <a:gd name="connsiteY3" fmla="*/ 1428146 h 1625331"/>
              <a:gd name="connsiteX4" fmla="*/ 197187 w 1346469"/>
              <a:gd name="connsiteY4" fmla="*/ 476049 h 1625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69" h="1625331">
                <a:moveTo>
                  <a:pt x="673235" y="0"/>
                </a:moveTo>
                <a:lnTo>
                  <a:pt x="1149283" y="476049"/>
                </a:lnTo>
                <a:cubicBezTo>
                  <a:pt x="1412198" y="738963"/>
                  <a:pt x="1412198" y="1165231"/>
                  <a:pt x="1149283" y="1428146"/>
                </a:cubicBezTo>
                <a:cubicBezTo>
                  <a:pt x="886369" y="1691060"/>
                  <a:pt x="460101" y="1691060"/>
                  <a:pt x="197187" y="1428146"/>
                </a:cubicBezTo>
                <a:cubicBezTo>
                  <a:pt x="-65728" y="1165231"/>
                  <a:pt x="-65728" y="738963"/>
                  <a:pt x="197187" y="476049"/>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矩形 47"/>
          <p:cNvSpPr/>
          <p:nvPr>
            <p:custDataLst>
              <p:tags r:id="rId8"/>
            </p:custDataLst>
          </p:nvPr>
        </p:nvSpPr>
        <p:spPr>
          <a:xfrm>
            <a:off x="2930074" y="3626269"/>
            <a:ext cx="1180628" cy="1094090"/>
          </a:xfrm>
          <a:prstGeom prst="rect">
            <a:avLst/>
          </a:prstGeom>
        </p:spPr>
        <p:txBody>
          <a:bodyPr wrap="square" anchor="t"/>
          <a:p>
            <a:pPr algn="ctr">
              <a:lnSpc>
                <a:spcPct val="120000"/>
              </a:lnSpc>
            </a:pPr>
            <a:r>
              <a:rPr lang="zh-CN" altLang="zh-CN" b="1" dirty="0">
                <a:solidFill>
                  <a:schemeClr val="tx1"/>
                </a:solidFill>
                <a:latin typeface="微软雅黑" panose="020B0503020204020204" pitchFamily="34" charset="-122"/>
                <a:ea typeface="微软雅黑" panose="020B0503020204020204" pitchFamily="34" charset="-122"/>
                <a:sym typeface="+mn-ea"/>
              </a:rPr>
              <a:t>独创性</a:t>
            </a:r>
            <a:endParaRPr lang="zh-CN" altLang="zh-CN" b="1" dirty="0">
              <a:solidFill>
                <a:schemeClr val="tx1"/>
              </a:solidFill>
              <a:latin typeface="微软雅黑" panose="020B0503020204020204" pitchFamily="34" charset="-122"/>
              <a:ea typeface="微软雅黑" panose="020B0503020204020204" pitchFamily="34" charset="-122"/>
              <a:sym typeface="+mn-ea"/>
            </a:endParaRPr>
          </a:p>
          <a:p>
            <a:pPr algn="ctr">
              <a:lnSpc>
                <a:spcPct val="120000"/>
              </a:lnSpc>
            </a:pPr>
            <a:r>
              <a:rPr lang="zh-CN" altLang="zh-CN" b="1" dirty="0">
                <a:solidFill>
                  <a:schemeClr val="tx1"/>
                </a:solidFill>
                <a:latin typeface="微软雅黑" panose="020B0503020204020204" pitchFamily="34" charset="-122"/>
                <a:ea typeface="微软雅黑" panose="020B0503020204020204" pitchFamily="34" charset="-122"/>
                <a:sym typeface="+mn-ea"/>
              </a:rPr>
              <a:t>再创性</a:t>
            </a:r>
            <a:endParaRPr lang="zh-CN" altLang="zh-CN" b="1" dirty="0">
              <a:solidFill>
                <a:schemeClr val="tx1"/>
              </a:solidFill>
              <a:latin typeface="微软雅黑" panose="020B0503020204020204" pitchFamily="34" charset="-122"/>
              <a:ea typeface="微软雅黑" panose="020B0503020204020204" pitchFamily="34" charset="-122"/>
              <a:sym typeface="+mn-ea"/>
            </a:endParaRPr>
          </a:p>
          <a:p>
            <a:pPr algn="ctr">
              <a:lnSpc>
                <a:spcPct val="120000"/>
              </a:lnSpc>
            </a:pPr>
            <a:r>
              <a:rPr lang="zh-CN" altLang="zh-CN" b="1" dirty="0">
                <a:solidFill>
                  <a:schemeClr val="tx1"/>
                </a:solidFill>
                <a:latin typeface="微软雅黑" panose="020B0503020204020204" pitchFamily="34" charset="-122"/>
                <a:ea typeface="微软雅黑" panose="020B0503020204020204" pitchFamily="34" charset="-122"/>
                <a:sym typeface="+mn-ea"/>
              </a:rPr>
              <a:t>自创性</a:t>
            </a:r>
            <a:endParaRPr lang="zh-CN" altLang="zh-CN" b="1" kern="0" spc="150" dirty="0">
              <a:solidFill>
                <a:schemeClr val="tx1"/>
              </a:solidFill>
              <a:latin typeface="微软雅黑" panose="020B0503020204020204" pitchFamily="34" charset="-122"/>
              <a:ea typeface="微软雅黑" panose="020B0503020204020204" pitchFamily="34" charset="-122"/>
              <a:sym typeface="+mn-ea"/>
            </a:endParaRPr>
          </a:p>
        </p:txBody>
      </p:sp>
      <p:sp>
        <p:nvSpPr>
          <p:cNvPr id="49" name="椭圆 48"/>
          <p:cNvSpPr/>
          <p:nvPr>
            <p:custDataLst>
              <p:tags r:id="rId9"/>
            </p:custDataLst>
          </p:nvPr>
        </p:nvSpPr>
        <p:spPr>
          <a:xfrm>
            <a:off x="4742565" y="2477421"/>
            <a:ext cx="1094090" cy="1094090"/>
          </a:xfrm>
          <a:prstGeom prst="ellipse">
            <a:avLst/>
          </a:prstGeom>
          <a:solidFill>
            <a:srgbClr val="1AA3AA"/>
          </a:solidFill>
        </p:spPr>
        <p:txBody>
          <a:bodyPr rot="0" spcFirstLastPara="0" vertOverflow="overflow" horzOverflow="overflow" vert="horz" wrap="square" lIns="68580" tIns="34290" rIns="68580" bIns="34290" numCol="1" spcCol="0" rtlCol="0" fromWordArt="0" anchor="ctr" anchorCtr="0" forceAA="0" compatLnSpc="1"/>
          <a:p>
            <a:pPr algn="ctr">
              <a:lnSpc>
                <a:spcPct val="120000"/>
              </a:lnSpc>
            </a:pPr>
            <a:r>
              <a:rPr lang="zh-CN"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科学性原则</a:t>
            </a:r>
            <a:endParaRPr lang="zh-CN" altLang="zh-CN" sz="2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50" name="任意多边形 49"/>
          <p:cNvSpPr/>
          <p:nvPr>
            <p:custDataLst>
              <p:tags r:id="rId10"/>
            </p:custDataLst>
          </p:nvPr>
        </p:nvSpPr>
        <p:spPr>
          <a:xfrm>
            <a:off x="4990371" y="1466856"/>
            <a:ext cx="598477" cy="722426"/>
          </a:xfrm>
          <a:custGeom>
            <a:avLst/>
            <a:gdLst>
              <a:gd name="connsiteX0" fmla="*/ 341272 w 682544"/>
              <a:gd name="connsiteY0" fmla="*/ 0 h 823904"/>
              <a:gd name="connsiteX1" fmla="*/ 582588 w 682544"/>
              <a:gd name="connsiteY1" fmla="*/ 99956 h 823904"/>
              <a:gd name="connsiteX2" fmla="*/ 582588 w 682544"/>
              <a:gd name="connsiteY2" fmla="*/ 582588 h 823904"/>
              <a:gd name="connsiteX3" fmla="*/ 341272 w 682544"/>
              <a:gd name="connsiteY3" fmla="*/ 823904 h 823904"/>
              <a:gd name="connsiteX4" fmla="*/ 99956 w 682544"/>
              <a:gd name="connsiteY4" fmla="*/ 582588 h 823904"/>
              <a:gd name="connsiteX5" fmla="*/ 99956 w 682544"/>
              <a:gd name="connsiteY5" fmla="*/ 99956 h 823904"/>
              <a:gd name="connsiteX6" fmla="*/ 341272 w 682544"/>
              <a:gd name="connsiteY6" fmla="*/ 0 h 8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544" h="823904">
                <a:moveTo>
                  <a:pt x="341272" y="0"/>
                </a:moveTo>
                <a:cubicBezTo>
                  <a:pt x="428611" y="0"/>
                  <a:pt x="515950" y="33319"/>
                  <a:pt x="582588" y="99956"/>
                </a:cubicBezTo>
                <a:cubicBezTo>
                  <a:pt x="715863" y="233231"/>
                  <a:pt x="715863" y="449313"/>
                  <a:pt x="582588" y="582588"/>
                </a:cubicBezTo>
                <a:lnTo>
                  <a:pt x="341272" y="823904"/>
                </a:lnTo>
                <a:lnTo>
                  <a:pt x="99956" y="582588"/>
                </a:lnTo>
                <a:cubicBezTo>
                  <a:pt x="-33318" y="449313"/>
                  <a:pt x="-33318" y="233231"/>
                  <a:pt x="99956" y="99956"/>
                </a:cubicBezTo>
                <a:cubicBezTo>
                  <a:pt x="166594" y="33319"/>
                  <a:pt x="253933" y="0"/>
                  <a:pt x="341272" y="0"/>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r>
              <a:rPr lang="en-US" altLang="zh-CN" b="1" kern="0" dirty="0">
                <a:latin typeface="微软雅黑" panose="020B0503020204020204" pitchFamily="34" charset="-122"/>
                <a:ea typeface="微软雅黑" panose="020B0503020204020204" pitchFamily="34" charset="-122"/>
                <a:sym typeface="Arial" panose="020B0604020202020204" pitchFamily="34" charset="0"/>
              </a:rPr>
              <a:t>03</a:t>
            </a: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任意多边形 50"/>
          <p:cNvSpPr/>
          <p:nvPr>
            <p:custDataLst>
              <p:tags r:id="rId11"/>
            </p:custDataLst>
          </p:nvPr>
        </p:nvSpPr>
        <p:spPr>
          <a:xfrm>
            <a:off x="4699296" y="2189990"/>
            <a:ext cx="1180628" cy="1425143"/>
          </a:xfrm>
          <a:custGeom>
            <a:avLst/>
            <a:gdLst>
              <a:gd name="connsiteX0" fmla="*/ 673235 w 1346469"/>
              <a:gd name="connsiteY0" fmla="*/ 0 h 1625331"/>
              <a:gd name="connsiteX1" fmla="*/ 1149283 w 1346469"/>
              <a:gd name="connsiteY1" fmla="*/ 476049 h 1625331"/>
              <a:gd name="connsiteX2" fmla="*/ 1149283 w 1346469"/>
              <a:gd name="connsiteY2" fmla="*/ 1428146 h 1625331"/>
              <a:gd name="connsiteX3" fmla="*/ 197187 w 1346469"/>
              <a:gd name="connsiteY3" fmla="*/ 1428146 h 1625331"/>
              <a:gd name="connsiteX4" fmla="*/ 197187 w 1346469"/>
              <a:gd name="connsiteY4" fmla="*/ 476049 h 1625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69" h="1625331">
                <a:moveTo>
                  <a:pt x="673235" y="0"/>
                </a:moveTo>
                <a:lnTo>
                  <a:pt x="1149283" y="476049"/>
                </a:lnTo>
                <a:cubicBezTo>
                  <a:pt x="1412198" y="738963"/>
                  <a:pt x="1412198" y="1165231"/>
                  <a:pt x="1149283" y="1428146"/>
                </a:cubicBezTo>
                <a:cubicBezTo>
                  <a:pt x="886369" y="1691060"/>
                  <a:pt x="460101" y="1691060"/>
                  <a:pt x="197187" y="1428146"/>
                </a:cubicBezTo>
                <a:cubicBezTo>
                  <a:pt x="-65728" y="1165231"/>
                  <a:pt x="-65728" y="738963"/>
                  <a:pt x="197187" y="476049"/>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矩形 54"/>
          <p:cNvSpPr/>
          <p:nvPr>
            <p:custDataLst>
              <p:tags r:id="rId12"/>
            </p:custDataLst>
          </p:nvPr>
        </p:nvSpPr>
        <p:spPr>
          <a:xfrm>
            <a:off x="4699296" y="3626269"/>
            <a:ext cx="1180628" cy="1094090"/>
          </a:xfrm>
          <a:prstGeom prst="rect">
            <a:avLst/>
          </a:prstGeom>
        </p:spPr>
        <p:txBody>
          <a:bodyPr wrap="square" anchor="t">
            <a:normAutofit/>
          </a:bodyPr>
          <a:p>
            <a:pPr algn="ctr">
              <a:lnSpc>
                <a:spcPct val="120000"/>
              </a:lnSpc>
            </a:pPr>
            <a:r>
              <a:rPr lang="zh-CN" altLang="en-US" b="1" kern="0" spc="150">
                <a:latin typeface="微软雅黑" panose="020B0503020204020204" pitchFamily="34" charset="-122"/>
                <a:ea typeface="微软雅黑" panose="020B0503020204020204" pitchFamily="34" charset="-122"/>
              </a:rPr>
              <a:t>科学原理</a:t>
            </a:r>
            <a:endParaRPr lang="zh-CN" altLang="en-US" b="1" kern="0" spc="150">
              <a:latin typeface="微软雅黑" panose="020B0503020204020204" pitchFamily="34" charset="-122"/>
              <a:ea typeface="微软雅黑" panose="020B0503020204020204" pitchFamily="34" charset="-122"/>
            </a:endParaRPr>
          </a:p>
          <a:p>
            <a:pPr algn="ctr">
              <a:lnSpc>
                <a:spcPct val="120000"/>
              </a:lnSpc>
            </a:pPr>
            <a:r>
              <a:rPr lang="zh-CN" altLang="en-US" b="1" kern="0" spc="150">
                <a:latin typeface="微软雅黑" panose="020B0503020204020204" pitchFamily="34" charset="-122"/>
                <a:ea typeface="微软雅黑" panose="020B0503020204020204" pitchFamily="34" charset="-122"/>
              </a:rPr>
              <a:t>教育规律</a:t>
            </a:r>
            <a:endParaRPr lang="zh-CN" altLang="en-US" b="1" kern="0" spc="150">
              <a:latin typeface="微软雅黑" panose="020B0503020204020204" pitchFamily="34" charset="-122"/>
              <a:ea typeface="微软雅黑" panose="020B0503020204020204" pitchFamily="34" charset="-122"/>
            </a:endParaRPr>
          </a:p>
          <a:p>
            <a:pPr algn="ctr">
              <a:lnSpc>
                <a:spcPct val="120000"/>
              </a:lnSpc>
            </a:pPr>
            <a:r>
              <a:rPr lang="zh-CN" altLang="en-US" b="1" kern="0" spc="150">
                <a:latin typeface="微软雅黑" panose="020B0503020204020204" pitchFamily="34" charset="-122"/>
                <a:ea typeface="微软雅黑" panose="020B0503020204020204" pitchFamily="34" charset="-122"/>
              </a:rPr>
              <a:t>科学价值</a:t>
            </a:r>
            <a:endParaRPr lang="zh-CN" altLang="en-US" b="1" kern="0" spc="150">
              <a:latin typeface="微软雅黑" panose="020B0503020204020204" pitchFamily="34" charset="-122"/>
              <a:ea typeface="微软雅黑" panose="020B0503020204020204" pitchFamily="34" charset="-122"/>
            </a:endParaRPr>
          </a:p>
        </p:txBody>
      </p:sp>
      <p:sp>
        <p:nvSpPr>
          <p:cNvPr id="58" name="椭圆 57"/>
          <p:cNvSpPr/>
          <p:nvPr>
            <p:custDataLst>
              <p:tags r:id="rId13"/>
            </p:custDataLst>
          </p:nvPr>
        </p:nvSpPr>
        <p:spPr>
          <a:xfrm>
            <a:off x="6511788" y="2477421"/>
            <a:ext cx="1094090" cy="1094090"/>
          </a:xfrm>
          <a:prstGeom prst="ellipse">
            <a:avLst/>
          </a:prstGeom>
          <a:solidFill>
            <a:srgbClr val="69A35B"/>
          </a:solidFill>
        </p:spPr>
        <p:txBody>
          <a:bodyPr rot="0" spcFirstLastPara="0" vertOverflow="overflow" horzOverflow="overflow" vert="horz" wrap="square" lIns="68580" tIns="34290" rIns="68580" bIns="34290" numCol="1" spcCol="0" rtlCol="0" fromWordArt="0" anchor="ctr" anchorCtr="0" forceAA="0" compatLnSpc="1"/>
          <a:p>
            <a:pPr algn="ctr">
              <a:lnSpc>
                <a:spcPct val="120000"/>
              </a:lnSpc>
            </a:pPr>
            <a:r>
              <a:rPr lang="zh-CN"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可行性原则</a:t>
            </a:r>
            <a:endParaRPr lang="zh-CN" altLang="zh-CN" sz="2000" b="1" kern="0"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p:txBody>
      </p:sp>
      <p:sp>
        <p:nvSpPr>
          <p:cNvPr id="59" name="任意多边形 58"/>
          <p:cNvSpPr/>
          <p:nvPr>
            <p:custDataLst>
              <p:tags r:id="rId14"/>
            </p:custDataLst>
          </p:nvPr>
        </p:nvSpPr>
        <p:spPr>
          <a:xfrm>
            <a:off x="6759594" y="1466856"/>
            <a:ext cx="598477" cy="722426"/>
          </a:xfrm>
          <a:custGeom>
            <a:avLst/>
            <a:gdLst>
              <a:gd name="connsiteX0" fmla="*/ 341272 w 682544"/>
              <a:gd name="connsiteY0" fmla="*/ 0 h 823904"/>
              <a:gd name="connsiteX1" fmla="*/ 582588 w 682544"/>
              <a:gd name="connsiteY1" fmla="*/ 99956 h 823904"/>
              <a:gd name="connsiteX2" fmla="*/ 582588 w 682544"/>
              <a:gd name="connsiteY2" fmla="*/ 582588 h 823904"/>
              <a:gd name="connsiteX3" fmla="*/ 341272 w 682544"/>
              <a:gd name="connsiteY3" fmla="*/ 823904 h 823904"/>
              <a:gd name="connsiteX4" fmla="*/ 99956 w 682544"/>
              <a:gd name="connsiteY4" fmla="*/ 582588 h 823904"/>
              <a:gd name="connsiteX5" fmla="*/ 99956 w 682544"/>
              <a:gd name="connsiteY5" fmla="*/ 99956 h 823904"/>
              <a:gd name="connsiteX6" fmla="*/ 341272 w 682544"/>
              <a:gd name="connsiteY6" fmla="*/ 0 h 8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544" h="823904">
                <a:moveTo>
                  <a:pt x="341272" y="0"/>
                </a:moveTo>
                <a:cubicBezTo>
                  <a:pt x="428611" y="0"/>
                  <a:pt x="515950" y="33319"/>
                  <a:pt x="582588" y="99956"/>
                </a:cubicBezTo>
                <a:cubicBezTo>
                  <a:pt x="715863" y="233231"/>
                  <a:pt x="715863" y="449313"/>
                  <a:pt x="582588" y="582588"/>
                </a:cubicBezTo>
                <a:lnTo>
                  <a:pt x="341272" y="823904"/>
                </a:lnTo>
                <a:lnTo>
                  <a:pt x="99956" y="582588"/>
                </a:lnTo>
                <a:cubicBezTo>
                  <a:pt x="-33318" y="449313"/>
                  <a:pt x="-33318" y="233231"/>
                  <a:pt x="99956" y="99956"/>
                </a:cubicBezTo>
                <a:cubicBezTo>
                  <a:pt x="166594" y="33319"/>
                  <a:pt x="253933" y="0"/>
                  <a:pt x="341272" y="0"/>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r>
              <a:rPr lang="en-US" altLang="zh-CN" b="1" kern="0" dirty="0">
                <a:latin typeface="微软雅黑" panose="020B0503020204020204" pitchFamily="34" charset="-122"/>
                <a:ea typeface="微软雅黑" panose="020B0503020204020204" pitchFamily="34" charset="-122"/>
                <a:sym typeface="Arial" panose="020B0604020202020204" pitchFamily="34" charset="0"/>
              </a:rPr>
              <a:t>04</a:t>
            </a: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任意多边形 59"/>
          <p:cNvSpPr/>
          <p:nvPr>
            <p:custDataLst>
              <p:tags r:id="rId15"/>
            </p:custDataLst>
          </p:nvPr>
        </p:nvSpPr>
        <p:spPr>
          <a:xfrm>
            <a:off x="6468519" y="2189990"/>
            <a:ext cx="1180628" cy="1425143"/>
          </a:xfrm>
          <a:custGeom>
            <a:avLst/>
            <a:gdLst>
              <a:gd name="connsiteX0" fmla="*/ 673235 w 1346469"/>
              <a:gd name="connsiteY0" fmla="*/ 0 h 1625331"/>
              <a:gd name="connsiteX1" fmla="*/ 1149283 w 1346469"/>
              <a:gd name="connsiteY1" fmla="*/ 476049 h 1625331"/>
              <a:gd name="connsiteX2" fmla="*/ 1149283 w 1346469"/>
              <a:gd name="connsiteY2" fmla="*/ 1428146 h 1625331"/>
              <a:gd name="connsiteX3" fmla="*/ 197187 w 1346469"/>
              <a:gd name="connsiteY3" fmla="*/ 1428146 h 1625331"/>
              <a:gd name="connsiteX4" fmla="*/ 197187 w 1346469"/>
              <a:gd name="connsiteY4" fmla="*/ 476049 h 1625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469" h="1625331">
                <a:moveTo>
                  <a:pt x="673235" y="0"/>
                </a:moveTo>
                <a:lnTo>
                  <a:pt x="1149283" y="476049"/>
                </a:lnTo>
                <a:cubicBezTo>
                  <a:pt x="1412198" y="738963"/>
                  <a:pt x="1412198" y="1165231"/>
                  <a:pt x="1149283" y="1428146"/>
                </a:cubicBezTo>
                <a:cubicBezTo>
                  <a:pt x="886369" y="1691060"/>
                  <a:pt x="460101" y="1691060"/>
                  <a:pt x="197187" y="1428146"/>
                </a:cubicBezTo>
                <a:cubicBezTo>
                  <a:pt x="-65728" y="1165231"/>
                  <a:pt x="-65728" y="738963"/>
                  <a:pt x="197187" y="476049"/>
                </a:cubicBezTo>
                <a:close/>
              </a:path>
            </a:pathLst>
          </a:custGeom>
          <a:noFill/>
          <a:ln w="12700">
            <a:solidFill>
              <a:sysClr val="window" lastClr="FFFFFF">
                <a:lumMod val="85000"/>
              </a:sysClr>
            </a:solidFill>
          </a:ln>
        </p:spPr>
        <p:txBody>
          <a:bodyPr rot="0" spcFirstLastPara="0" vertOverflow="overflow" horzOverflow="overflow" vert="horz" wrap="square" lIns="68580" tIns="34290" rIns="68580" bIns="135000" numCol="1" spcCol="0" rtlCol="0" fromWordArt="0" anchor="ctr" anchorCtr="0" forceAA="0" compatLnSpc="1">
            <a:normAutofit/>
          </a:bodyPr>
          <a:p>
            <a:pPr algn="ctr"/>
            <a:endParaRPr lang="zh-CN" altLang="en-US" b="1" kern="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64" name="矩形 63"/>
          <p:cNvSpPr/>
          <p:nvPr>
            <p:custDataLst>
              <p:tags r:id="rId16"/>
            </p:custDataLst>
          </p:nvPr>
        </p:nvSpPr>
        <p:spPr>
          <a:xfrm>
            <a:off x="6468519" y="3626269"/>
            <a:ext cx="1180628" cy="1094090"/>
          </a:xfrm>
          <a:prstGeom prst="rect">
            <a:avLst/>
          </a:prstGeom>
        </p:spPr>
        <p:txBody>
          <a:bodyPr wrap="square" anchor="t">
            <a:normAutofit/>
          </a:bodyPr>
          <a:p>
            <a:pPr algn="ctr">
              <a:lnSpc>
                <a:spcPct val="120000"/>
              </a:lnSpc>
            </a:pPr>
            <a:r>
              <a:rPr lang="zh-CN" altLang="en-US" b="1" kern="0" spc="150">
                <a:latin typeface="微软雅黑" panose="020B0503020204020204" pitchFamily="34" charset="-122"/>
                <a:ea typeface="微软雅黑" panose="020B0503020204020204" pitchFamily="34" charset="-122"/>
              </a:rPr>
              <a:t>客观条件</a:t>
            </a:r>
            <a:endParaRPr lang="zh-CN" altLang="en-US" b="1" kern="0" spc="150">
              <a:latin typeface="微软雅黑" panose="020B0503020204020204" pitchFamily="34" charset="-122"/>
              <a:ea typeface="微软雅黑" panose="020B0503020204020204" pitchFamily="34" charset="-122"/>
            </a:endParaRPr>
          </a:p>
          <a:p>
            <a:pPr algn="ctr">
              <a:lnSpc>
                <a:spcPct val="120000"/>
              </a:lnSpc>
            </a:pPr>
            <a:r>
              <a:rPr lang="zh-CN" altLang="en-US" b="1" kern="0" spc="150">
                <a:latin typeface="微软雅黑" panose="020B0503020204020204" pitchFamily="34" charset="-122"/>
                <a:ea typeface="微软雅黑" panose="020B0503020204020204" pitchFamily="34" charset="-122"/>
              </a:rPr>
              <a:t>主观条件</a:t>
            </a:r>
            <a:endParaRPr lang="zh-CN" altLang="en-US" b="1" kern="0" spc="150">
              <a:latin typeface="微软雅黑" panose="020B0503020204020204" pitchFamily="34" charset="-122"/>
              <a:ea typeface="微软雅黑" panose="020B0503020204020204" pitchFamily="34" charset="-122"/>
            </a:endParaRPr>
          </a:p>
          <a:p>
            <a:pPr algn="ctr">
              <a:lnSpc>
                <a:spcPct val="120000"/>
              </a:lnSpc>
            </a:pPr>
            <a:r>
              <a:rPr lang="zh-CN" altLang="en-US" b="1" kern="0" spc="150">
                <a:latin typeface="微软雅黑" panose="020B0503020204020204" pitchFamily="34" charset="-122"/>
                <a:ea typeface="微软雅黑" panose="020B0503020204020204" pitchFamily="34" charset="-122"/>
              </a:rPr>
              <a:t>难易大小</a:t>
            </a:r>
            <a:endParaRPr lang="zh-CN" altLang="en-US" b="1" kern="0" spc="15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181" y="678632"/>
            <a:ext cx="9144000" cy="4524315"/>
          </a:xfrm>
          <a:prstGeom prst="rect">
            <a:avLst/>
          </a:prstGeom>
        </p:spPr>
        <p:txBody>
          <a:bodyPr wrap="square" lIns="91438" tIns="45719" rIns="91438" bIns="45719">
            <a:spAutoFit/>
          </a:bodyPr>
          <a:lstStyle/>
          <a:p>
            <a:pPr algn="ctr">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rPr>
              <a:t>课题研究</a:t>
            </a:r>
            <a:r>
              <a:rPr lang="zh-CN" altLang="en-US" sz="3200" b="1" dirty="0">
                <a:solidFill>
                  <a:schemeClr val="bg1"/>
                </a:solidFill>
                <a:latin typeface="微软雅黑" panose="020B0503020204020204" pitchFamily="34" charset="-122"/>
                <a:ea typeface="微软雅黑" panose="020B0503020204020204" pitchFamily="34" charset="-122"/>
              </a:rPr>
              <a:t>过程 </a:t>
            </a:r>
            <a:endParaRPr lang="zh-CN" altLang="en-US" sz="32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步 </a:t>
            </a:r>
            <a:endParaRPr lang="en-US" altLang="zh-CN" sz="3200" b="1" dirty="0">
              <a:solidFill>
                <a:srgbClr val="FFFF00"/>
              </a:solidFill>
              <a:latin typeface="微软雅黑" panose="020B0503020204020204" pitchFamily="34" charset="-122"/>
              <a:ea typeface="微软雅黑" panose="020B0503020204020204" pitchFamily="34" charset="-122"/>
            </a:endParaRPr>
          </a:p>
          <a:p>
            <a:pPr algn="ctr">
              <a:lnSpc>
                <a:spcPct val="150000"/>
              </a:lnSpc>
            </a:pPr>
            <a:endParaRPr lang="en-US" altLang="zh-CN" sz="3200" b="1" dirty="0">
              <a:solidFill>
                <a:srgbClr val="FFFF00"/>
              </a:solidFill>
              <a:latin typeface="微软雅黑" panose="020B0503020204020204" pitchFamily="34" charset="-122"/>
              <a:ea typeface="微软雅黑" panose="020B0503020204020204" pitchFamily="34" charset="-122"/>
            </a:endParaRPr>
          </a:p>
          <a:p>
            <a:pPr algn="ctr">
              <a:lnSpc>
                <a:spcPct val="150000"/>
              </a:lnSpc>
            </a:pPr>
            <a:endParaRPr lang="en-US" altLang="zh-CN" sz="3200" b="1" dirty="0">
              <a:solidFill>
                <a:srgbClr val="FFFF00"/>
              </a:solidFill>
              <a:latin typeface="微软雅黑" panose="020B0503020204020204" pitchFamily="34" charset="-122"/>
              <a:ea typeface="微软雅黑" panose="020B0503020204020204" pitchFamily="34" charset="-122"/>
            </a:endParaRPr>
          </a:p>
          <a:p>
            <a:pPr algn="ctr">
              <a:lnSpc>
                <a:spcPct val="150000"/>
              </a:lnSpc>
            </a:pPr>
            <a:endParaRPr lang="en-US" altLang="zh-CN" sz="3200" b="1" dirty="0">
              <a:solidFill>
                <a:srgbClr val="FFFF00"/>
              </a:solidFill>
              <a:latin typeface="微软雅黑" panose="020B0503020204020204" pitchFamily="34" charset="-122"/>
              <a:ea typeface="微软雅黑" panose="020B0503020204020204" pitchFamily="34" charset="-122"/>
            </a:endParaRPr>
          </a:p>
          <a:p>
            <a:pPr algn="ctr">
              <a:lnSpc>
                <a:spcPct val="150000"/>
              </a:lnSpc>
            </a:pPr>
            <a:r>
              <a:rPr lang="zh-CN" altLang="en-US" sz="3200" b="1" dirty="0">
                <a:solidFill>
                  <a:srgbClr val="FFFF00"/>
                </a:solidFill>
                <a:latin typeface="微软雅黑" panose="020B0503020204020204" pitchFamily="34" charset="-122"/>
                <a:ea typeface="微软雅黑" panose="020B0503020204020204" pitchFamily="34" charset="-122"/>
              </a:rPr>
              <a:t>段 </a:t>
            </a:r>
            <a:endParaRPr lang="en-US" altLang="zh-CN" sz="3200" b="1" dirty="0">
              <a:solidFill>
                <a:srgbClr val="FFFF00"/>
              </a:solidFill>
              <a:latin typeface="微软雅黑" panose="020B0503020204020204" pitchFamily="34" charset="-122"/>
              <a:ea typeface="微软雅黑" panose="020B0503020204020204" pitchFamily="34" charset="-122"/>
            </a:endParaRPr>
          </a:p>
        </p:txBody>
      </p:sp>
      <p:pic>
        <p:nvPicPr>
          <p:cNvPr id="9218" name="Picture 2"/>
          <p:cNvPicPr>
            <a:picLocks noChangeAspect="1" noChangeArrowheads="1"/>
          </p:cNvPicPr>
          <p:nvPr>
            <p:custDataLst>
              <p:tags r:id="rId1"/>
            </p:custDataLst>
          </p:nvPr>
        </p:nvPicPr>
        <p:blipFill>
          <a:blip r:embed="rId2" cstate="print">
            <a:extLst>
              <a:ext uri="{BEBA8EAE-BF5A-486C-A8C5-ECC9F3942E4B}">
                <a14:imgProps xmlns:a14="http://schemas.microsoft.com/office/drawing/2010/main">
                  <a14:imgLayer r:embed="rId3">
                    <a14:imgEffect>
                      <a14:backgroundRemoval t="5400" b="94800" l="3881" r="96269"/>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923572" y="1545224"/>
            <a:ext cx="782389" cy="583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ttps://img1.baidu.com/it/u=4070397367,2365527143&amp;fm=253&amp;fmt=auto&amp;app=138&amp;f=JPEG?w=670&amp;h=500"/>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5800" b="98200" l="52836" r="95075"/>
                    </a14:imgEffect>
                    <a14:imgEffect>
                      <a14:saturation sat="400000"/>
                    </a14:imgEffect>
                  </a14:imgLayer>
                </a14:imgProps>
              </a:ext>
              <a:ext uri="{28A0092B-C50C-407E-A947-70E740481C1C}">
                <a14:useLocalDpi xmlns:a14="http://schemas.microsoft.com/office/drawing/2010/main" val="0"/>
              </a:ext>
            </a:extLst>
          </a:blip>
          <a:srcRect l="51286"/>
          <a:stretch>
            <a:fillRect/>
          </a:stretch>
        </p:blipFill>
        <p:spPr bwMode="auto">
          <a:xfrm>
            <a:off x="3923531" y="4444598"/>
            <a:ext cx="422349" cy="6470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9" y="2223903"/>
            <a:ext cx="6969125"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9"/>
          <p:cNvSpPr txBox="1"/>
          <p:nvPr/>
        </p:nvSpPr>
        <p:spPr>
          <a:xfrm>
            <a:off x="1403648" y="3660887"/>
            <a:ext cx="7019925" cy="588620"/>
          </a:xfrm>
          <a:prstGeom prst="rect">
            <a:avLst/>
          </a:prstGeom>
          <a:noFill/>
        </p:spPr>
        <p:txBody>
          <a:bodyPr lIns="91438" tIns="45719" rIns="91438" bIns="45719">
            <a:spAutoFit/>
          </a:bodyPr>
          <a:lstStyle/>
          <a:p>
            <a:pPr eaLnBrk="0" hangingPunct="0">
              <a:defRPr/>
            </a:pPr>
            <a:r>
              <a:rPr lang="zh-CN" altLang="en-US" sz="3200" b="1" dirty="0">
                <a:solidFill>
                  <a:srgbClr val="FFFF00"/>
                </a:solidFill>
                <a:effectLst>
                  <a:outerShdw blurRad="38100" dist="38100" dir="2700000" algn="tl">
                    <a:srgbClr val="000000">
                      <a:alpha val="43137"/>
                    </a:srgbClr>
                  </a:outerShdw>
                </a:effectLst>
                <a:latin typeface="等线" panose="02010600030101010101" charset="-122"/>
                <a:ea typeface="等线" panose="02010600030101010101" charset="-122"/>
              </a:rPr>
              <a:t>准备阶段</a:t>
            </a:r>
            <a:r>
              <a:rPr lang="en-US" altLang="zh-CN" sz="3200" b="1" dirty="0">
                <a:solidFill>
                  <a:srgbClr val="FFFF00"/>
                </a:solidFill>
                <a:effectLst>
                  <a:outerShdw blurRad="38100" dist="38100" dir="2700000" algn="tl">
                    <a:srgbClr val="000000">
                      <a:alpha val="43137"/>
                    </a:srgbClr>
                  </a:outerShdw>
                </a:effectLst>
                <a:latin typeface="等线" panose="02010600030101010101" charset="-122"/>
                <a:ea typeface="等线" panose="02010600030101010101" charset="-122"/>
              </a:rPr>
              <a:t>----</a:t>
            </a:r>
            <a:r>
              <a:rPr lang="zh-CN" altLang="en-US" sz="3200" b="1" dirty="0">
                <a:solidFill>
                  <a:srgbClr val="FFFF00"/>
                </a:solidFill>
                <a:effectLst>
                  <a:outerShdw blurRad="38100" dist="38100" dir="2700000" algn="tl">
                    <a:srgbClr val="000000">
                      <a:alpha val="43137"/>
                    </a:srgbClr>
                  </a:outerShdw>
                </a:effectLst>
                <a:latin typeface="等线" panose="02010600030101010101" charset="-122"/>
                <a:ea typeface="等线" panose="02010600030101010101" charset="-122"/>
              </a:rPr>
              <a:t>研究阶段</a:t>
            </a:r>
            <a:r>
              <a:rPr lang="en-US" altLang="zh-CN" sz="3200" b="1" dirty="0">
                <a:solidFill>
                  <a:srgbClr val="FFFF00"/>
                </a:solidFill>
                <a:effectLst>
                  <a:outerShdw blurRad="38100" dist="38100" dir="2700000" algn="tl">
                    <a:srgbClr val="000000">
                      <a:alpha val="43137"/>
                    </a:srgbClr>
                  </a:outerShdw>
                </a:effectLst>
                <a:latin typeface="等线" panose="02010600030101010101" charset="-122"/>
                <a:ea typeface="等线" panose="02010600030101010101" charset="-122"/>
              </a:rPr>
              <a:t>-----</a:t>
            </a:r>
            <a:r>
              <a:rPr lang="zh-CN" altLang="en-US" sz="3200" b="1" dirty="0">
                <a:solidFill>
                  <a:srgbClr val="FFFF00"/>
                </a:solidFill>
                <a:effectLst>
                  <a:outerShdw blurRad="38100" dist="38100" dir="2700000" algn="tl">
                    <a:srgbClr val="000000">
                      <a:alpha val="43137"/>
                    </a:srgbClr>
                  </a:outerShdw>
                </a:effectLst>
                <a:latin typeface="等线" panose="02010600030101010101" charset="-122"/>
                <a:ea typeface="等线" panose="02010600030101010101" charset="-122"/>
              </a:rPr>
              <a:t>总结阶段  </a:t>
            </a:r>
            <a:endParaRPr lang="zh-CN" altLang="en-US" sz="3200" b="1" dirty="0">
              <a:solidFill>
                <a:srgbClr val="FFFF00"/>
              </a:solidFill>
              <a:effectLst>
                <a:outerShdw blurRad="38100" dist="38100" dir="2700000" algn="tl">
                  <a:srgbClr val="000000">
                    <a:alpha val="43137"/>
                  </a:srgbClr>
                </a:outerShdw>
              </a:effectLst>
              <a:latin typeface="等线" panose="02010600030101010101" charset="-122"/>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2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4167" y="771462"/>
            <a:ext cx="2030730" cy="735965"/>
          </a:xfrm>
          <a:prstGeom prst="rect">
            <a:avLst/>
          </a:prstGeom>
        </p:spPr>
        <p:txBody>
          <a:bodyPr wrap="none" lIns="91438" tIns="45719" rIns="91438" bIns="45719">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3. </a:t>
            </a:r>
            <a:r>
              <a:rPr lang="zh-CN" altLang="en-US" sz="2800" b="1" dirty="0">
                <a:solidFill>
                  <a:schemeClr val="bg1"/>
                </a:solidFill>
                <a:latin typeface="微软雅黑" panose="020B0503020204020204" pitchFamily="34" charset="-122"/>
                <a:ea typeface="微软雅黑" panose="020B0503020204020204" pitchFamily="34" charset="-122"/>
              </a:rPr>
              <a:t>选题策略</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419475" y="1507490"/>
            <a:ext cx="4572000" cy="3402965"/>
          </a:xfrm>
          <a:prstGeom prst="rect">
            <a:avLst/>
          </a:prstGeom>
          <a:noFill/>
        </p:spPr>
        <p:txBody>
          <a:bodyPr wrap="square" rtlCol="0">
            <a:spAutoFit/>
          </a:bodyPr>
          <a:p>
            <a:pPr algn="l" fontAlgn="auto">
              <a:lnSpc>
                <a:spcPct val="130000"/>
              </a:lnSpc>
              <a:spcAft>
                <a:spcPts val="1000"/>
              </a:spcAft>
            </a:pP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题目</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宜</a:t>
            </a: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小</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不宜大</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l" fontAlgn="auto">
              <a:lnSpc>
                <a:spcPct val="130000"/>
              </a:lnSpc>
              <a:spcAft>
                <a:spcPts val="1000"/>
              </a:spcAft>
            </a:pP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见地</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宜</a:t>
            </a: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新</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不宜旧</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l" fontAlgn="auto">
              <a:lnSpc>
                <a:spcPct val="130000"/>
              </a:lnSpc>
              <a:spcAft>
                <a:spcPts val="1000"/>
              </a:spcAft>
            </a:pP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取材</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宜</a:t>
            </a: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熟</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不宜生</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l" fontAlgn="auto">
              <a:lnSpc>
                <a:spcPct val="130000"/>
              </a:lnSpc>
              <a:spcAft>
                <a:spcPts val="1000"/>
              </a:spcAft>
            </a:pP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论题</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宜</a:t>
            </a: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重</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不宜轻</a:t>
            </a:r>
            <a:endParaRPr lang="zh-CN" altLang="en-US" sz="2800" spc="150">
              <a:solidFill>
                <a:srgbClr val="FFFFFF"/>
              </a:solidFill>
              <a:uFillTx/>
              <a:latin typeface="思源黑体 CN Regular" panose="020B0500000000000000" charset="-122"/>
              <a:ea typeface="思源黑体 CN Regular" panose="020B0500000000000000" charset="-122"/>
            </a:endParaRPr>
          </a:p>
          <a:p>
            <a:pPr algn="l" fontAlgn="auto">
              <a:lnSpc>
                <a:spcPct val="130000"/>
              </a:lnSpc>
              <a:spcAft>
                <a:spcPts val="1000"/>
              </a:spcAft>
            </a:pPr>
            <a:endParaRPr lang="zh-CN" altLang="en-US" sz="2800" b="1" spc="150" dirty="0">
              <a:solidFill>
                <a:srgbClr val="FFFFFF"/>
              </a:solidFill>
              <a:effectLst>
                <a:outerShdw blurRad="38100" dist="38100" dir="2700000" algn="tl">
                  <a:srgbClr val="000000">
                    <a:alpha val="43137"/>
                  </a:srgbClr>
                </a:outerShdw>
              </a:effectLst>
              <a:uFillTx/>
              <a:latin typeface="思源黑体 CN Regular" panose="020B0500000000000000" charset="-122"/>
              <a:ea typeface="思源黑体 CN Regular" panose="020B0500000000000000"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901085"/>
            <a:ext cx="3097530" cy="735965"/>
          </a:xfrm>
          <a:prstGeom prst="rect">
            <a:avLst/>
          </a:prstGeom>
        </p:spPr>
        <p:txBody>
          <a:bodyPr wrap="none" lIns="91438" tIns="45719" rIns="91438" bIns="45719">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4. </a:t>
            </a:r>
            <a:r>
              <a:rPr lang="zh-CN" altLang="en-US" sz="2800" b="1" dirty="0">
                <a:solidFill>
                  <a:schemeClr val="bg1"/>
                </a:solidFill>
                <a:latin typeface="微软雅黑" panose="020B0503020204020204" pitchFamily="34" charset="-122"/>
                <a:ea typeface="微软雅黑" panose="020B0503020204020204" pitchFamily="34" charset="-122"/>
              </a:rPr>
              <a:t>选题的一般方法</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331640" y="1707654"/>
            <a:ext cx="6647974" cy="2677656"/>
          </a:xfrm>
          <a:prstGeom prst="rect">
            <a:avLst/>
          </a:prstGeom>
        </p:spPr>
        <p:txBody>
          <a:bodyPr wrap="none" lIns="91438" tIns="45719" rIns="91438" bIns="45719">
            <a:spAutoFit/>
          </a:bodyPr>
          <a:lstStyle/>
          <a:p>
            <a:pPr>
              <a:lnSpc>
                <a:spcPct val="15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第一步：教育教学，</a:t>
            </a: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发现问题</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（拟选题）</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第二步：查找资料，</a:t>
            </a: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分析问题</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（拟题纲）</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第三步：根据条件，</a:t>
            </a:r>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确定选题 </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定选题）</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r>
              <a:rPr lang="en-US" altLang="zh-CN" sz="2800" dirty="0">
                <a:solidFill>
                  <a:srgbClr val="FFFF00"/>
                </a:solidFill>
                <a:latin typeface="楷体" panose="02010609060101010101" pitchFamily="49" charset="-122"/>
                <a:ea typeface="楷体" panose="02010609060101010101" pitchFamily="49" charset="-122"/>
              </a:rPr>
              <a:t> </a:t>
            </a:r>
            <a:endParaRPr lang="zh-CN" altLang="zh-CN" sz="2800" dirty="0">
              <a:solidFill>
                <a:srgbClr val="FFFF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704787"/>
            <a:ext cx="3031595" cy="732890"/>
          </a:xfrm>
          <a:prstGeom prst="rect">
            <a:avLst/>
          </a:prstGeom>
        </p:spPr>
        <p:txBody>
          <a:bodyPr wrap="none" lIns="91438" tIns="45719" rIns="91438" bIns="45719">
            <a:spAutoFit/>
          </a:bodyPr>
          <a:lstStyle/>
          <a:p>
            <a:pP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（二）可行性分析</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827584" y="1419623"/>
            <a:ext cx="9058910" cy="3413760"/>
          </a:xfrm>
          <a:prstGeom prst="rect">
            <a:avLst/>
          </a:prstGeom>
        </p:spPr>
        <p:txBody>
          <a:bodyPr wrap="none" lIns="91438" tIns="45719" rIns="91438" bIns="45719">
            <a:spAutoFit/>
          </a:bodyPr>
          <a:lstStyle/>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所要研究的问题是什么性质和类型的问题？ 　　</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要研究的问题具有什么现实意义？ 　　</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要研究的问题目前已有哪些研究成果？研究的方向是什么？　　</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要研究的问题所应具备的条件分析。　　</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课题研究的策略和步骤如何？　　</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6.</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课题研究的成果及其预期表现形式有哪些？</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704787"/>
            <a:ext cx="3743328" cy="732890"/>
          </a:xfrm>
          <a:prstGeom prst="rect">
            <a:avLst/>
          </a:prstGeom>
        </p:spPr>
        <p:txBody>
          <a:bodyPr wrap="none" lIns="91438" tIns="45719" rIns="91438" bIns="45719">
            <a:spAutoFit/>
          </a:bodyPr>
          <a:lstStyle/>
          <a:p>
            <a:pPr>
              <a:lnSpc>
                <a:spcPct val="150000"/>
              </a:lnSpc>
            </a:pPr>
            <a:r>
              <a:rPr lang="zh-CN" altLang="en-US" sz="2800" b="1" dirty="0">
                <a:solidFill>
                  <a:schemeClr val="bg1"/>
                </a:solidFill>
                <a:latin typeface="微软雅黑" panose="020B0503020204020204" pitchFamily="34" charset="-122"/>
                <a:ea typeface="微软雅黑" panose="020B0503020204020204" pitchFamily="34" charset="-122"/>
              </a:rPr>
              <a:t>（三）填写课题申报表</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83568" y="1386239"/>
            <a:ext cx="8856984" cy="2954655"/>
          </a:xfrm>
          <a:prstGeom prst="rect">
            <a:avLst/>
          </a:prstGeom>
        </p:spPr>
        <p:txBody>
          <a:bodyPr wrap="square" lIns="91438" tIns="45719" rIns="91438" bIns="45719">
            <a:spAutoFit/>
          </a:bodyPr>
          <a:lstStyle/>
          <a:p>
            <a:pPr>
              <a:lnSpc>
                <a:spcPct val="150000"/>
              </a:lnSpc>
            </a:pP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课题</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名称 </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课题</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名称</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方法</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研究</a:t>
            </a: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的</a:t>
            </a: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对象</a:t>
            </a:r>
            <a:r>
              <a:rPr lang="en-US"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研究的</a:t>
            </a: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问题</a:t>
            </a:r>
            <a:r>
              <a:rPr lang="en-US"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研究的</a:t>
            </a: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类型</a:t>
            </a:r>
            <a:endParaRPr lang="en-US"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a:lnSpc>
                <a:spcPct val="150000"/>
              </a:lnSpc>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课题</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名称</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要求</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准确</a:t>
            </a:r>
            <a:r>
              <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、规范、简洁、醒目</a:t>
            </a:r>
            <a:endParaRPr lang="zh-CN" altLang="en-US"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6146" name="Picture 2" descr="https://img1.baidu.com/it/u=1612478376,2703809694&amp;fm=253&amp;fmt=auto&amp;app=138&amp;f=JPEG?w=500&amp;h=500"/>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9515" t="7669" b="6573"/>
          <a:stretch>
            <a:fillRect/>
          </a:stretch>
        </p:blipFill>
        <p:spPr bwMode="auto">
          <a:xfrm>
            <a:off x="7716278" y="3779519"/>
            <a:ext cx="1427723" cy="13531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704787"/>
            <a:ext cx="2303836" cy="738664"/>
          </a:xfrm>
          <a:prstGeom prst="rect">
            <a:avLst/>
          </a:prstGeom>
        </p:spPr>
        <p:txBody>
          <a:bodyPr wrap="none" lIns="91438" tIns="45719" rIns="91438" bIns="45719">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2.</a:t>
            </a:r>
            <a:r>
              <a:rPr lang="zh-CN" altLang="en-US" sz="2800" b="1" dirty="0">
                <a:solidFill>
                  <a:schemeClr val="bg1"/>
                </a:solidFill>
                <a:latin typeface="微软雅黑" panose="020B0503020204020204" pitchFamily="34" charset="-122"/>
                <a:ea typeface="微软雅黑" panose="020B0503020204020204" pitchFamily="34" charset="-122"/>
              </a:rPr>
              <a:t>立项</a:t>
            </a:r>
            <a:r>
              <a:rPr lang="zh-CN" altLang="en-US" sz="2800" b="1" dirty="0">
                <a:solidFill>
                  <a:schemeClr val="bg1"/>
                </a:solidFill>
                <a:latin typeface="微软雅黑" panose="020B0503020204020204" pitchFamily="34" charset="-122"/>
                <a:ea typeface="微软雅黑" panose="020B0503020204020204" pitchFamily="34" charset="-122"/>
              </a:rPr>
              <a:t>评审书</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23529" y="1415554"/>
            <a:ext cx="1846174" cy="830994"/>
          </a:xfrm>
          <a:prstGeom prst="rect">
            <a:avLst/>
          </a:prstGeom>
        </p:spPr>
        <p:txBody>
          <a:bodyPr wrap="none" lIns="91438" tIns="45719" rIns="91438" bIns="45719">
            <a:spAutoFit/>
          </a:bodyPr>
          <a:lstStyle/>
          <a:p>
            <a:pPr>
              <a:lnSpc>
                <a:spcPct val="200000"/>
              </a:lnSpc>
            </a:pP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基本</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信息</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1775" y="771525"/>
            <a:ext cx="6062345" cy="423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45"/>
          <p:cNvSpPr txBox="1">
            <a:spLocks noChangeArrowheads="1"/>
          </p:cNvSpPr>
          <p:nvPr/>
        </p:nvSpPr>
        <p:spPr bwMode="auto">
          <a:xfrm>
            <a:off x="4837634" y="1058690"/>
            <a:ext cx="3406775" cy="288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0" rIns="91438" bIns="0"/>
          <a:lstStyle>
            <a:lvl1pPr>
              <a:lnSpc>
                <a:spcPct val="90000"/>
              </a:lnSpc>
              <a:spcBef>
                <a:spcPts val="10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9pPr>
          </a:lstStyle>
          <a:p>
            <a:pPr algn="just">
              <a:lnSpc>
                <a:spcPct val="100000"/>
              </a:lnSpc>
              <a:spcBef>
                <a:spcPct val="0"/>
              </a:spcBef>
              <a:buFontTx/>
              <a:buNone/>
            </a:pPr>
            <a:r>
              <a:rPr lang="zh-CN" altLang="en-US" sz="1500" dirty="0">
                <a:solidFill>
                  <a:srgbClr val="0000FF"/>
                </a:solidFill>
                <a:latin typeface="楷体_GB2312" pitchFamily="49" charset="-122"/>
                <a:ea typeface="楷体_GB2312" pitchFamily="49" charset="-122"/>
              </a:rPr>
              <a:t>务必跟封面上的课题名称保持一致</a:t>
            </a:r>
            <a:endParaRPr lang="zh-CN" altLang="en-US" sz="1800" b="0" dirty="0">
              <a:latin typeface="等线" panose="02010600030101010101" charset="-122"/>
              <a:ea typeface="等线" panose="02010600030101010101" charset="-122"/>
            </a:endParaRPr>
          </a:p>
        </p:txBody>
      </p:sp>
      <p:sp>
        <p:nvSpPr>
          <p:cNvPr id="6" name="Text Box 246"/>
          <p:cNvSpPr txBox="1">
            <a:spLocks noChangeArrowheads="1"/>
          </p:cNvSpPr>
          <p:nvPr/>
        </p:nvSpPr>
        <p:spPr bwMode="auto">
          <a:xfrm>
            <a:off x="4836046" y="1419623"/>
            <a:ext cx="3408363" cy="261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0" rIns="91438" bIns="0"/>
          <a:lstStyle>
            <a:lvl1pPr>
              <a:lnSpc>
                <a:spcPct val="90000"/>
              </a:lnSpc>
              <a:spcBef>
                <a:spcPts val="10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9pPr>
          </a:lstStyle>
          <a:p>
            <a:pPr algn="just">
              <a:lnSpc>
                <a:spcPct val="100000"/>
              </a:lnSpc>
              <a:spcBef>
                <a:spcPct val="0"/>
              </a:spcBef>
              <a:buFontTx/>
              <a:buNone/>
            </a:pPr>
            <a:r>
              <a:rPr lang="zh-CN" altLang="en-US" sz="1500" dirty="0">
                <a:solidFill>
                  <a:srgbClr val="0000FF"/>
                </a:solidFill>
                <a:latin typeface="楷体_GB2312" pitchFamily="49" charset="-122"/>
                <a:ea typeface="楷体_GB2312" pitchFamily="49" charset="-122"/>
              </a:rPr>
              <a:t>课题名称缩写版、最多三个</a:t>
            </a:r>
            <a:endParaRPr lang="zh-CN" altLang="en-US" sz="1800" b="0" dirty="0">
              <a:latin typeface="等线" panose="02010600030101010101" charset="-122"/>
              <a:ea typeface="等线" panose="02010600030101010101" charset="-122"/>
            </a:endParaRPr>
          </a:p>
        </p:txBody>
      </p:sp>
      <p:sp>
        <p:nvSpPr>
          <p:cNvPr id="7" name="Text Box 250"/>
          <p:cNvSpPr txBox="1">
            <a:spLocks noChangeArrowheads="1"/>
          </p:cNvSpPr>
          <p:nvPr/>
        </p:nvSpPr>
        <p:spPr bwMode="auto">
          <a:xfrm>
            <a:off x="3636154" y="3147518"/>
            <a:ext cx="5029200" cy="12874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lnSpc>
                <a:spcPct val="90000"/>
              </a:lnSpc>
              <a:spcBef>
                <a:spcPts val="10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9pPr>
          </a:lstStyle>
          <a:p>
            <a:pPr algn="just">
              <a:lnSpc>
                <a:spcPct val="176000"/>
              </a:lnSpc>
              <a:spcBef>
                <a:spcPct val="0"/>
              </a:spcBef>
              <a:buFontTx/>
              <a:buNone/>
            </a:pPr>
            <a:r>
              <a:rPr lang="en-US" altLang="zh-CN" sz="1500" dirty="0">
                <a:solidFill>
                  <a:srgbClr val="0000FF"/>
                </a:solidFill>
                <a:latin typeface="楷体_GB2312" pitchFamily="49" charset="-122"/>
                <a:ea typeface="楷体_GB2312" pitchFamily="49" charset="-122"/>
              </a:rPr>
              <a:t>1</a:t>
            </a:r>
            <a:r>
              <a:rPr lang="zh-CN" altLang="en-US" sz="1500" dirty="0">
                <a:solidFill>
                  <a:srgbClr val="0000FF"/>
                </a:solidFill>
                <a:latin typeface="楷体_GB2312" pitchFamily="49" charset="-122"/>
                <a:ea typeface="楷体_GB2312" pitchFamily="49" charset="-122"/>
              </a:rPr>
              <a:t>、人员配备中宜高、中、初级职称搭配，年龄最好能有老、中、青，要具有课题研究所需技术专业人才等。</a:t>
            </a:r>
            <a:endParaRPr lang="zh-CN" altLang="en-US" sz="1500" dirty="0">
              <a:solidFill>
                <a:srgbClr val="0000FF"/>
              </a:solidFill>
              <a:latin typeface="楷体_GB2312" pitchFamily="49" charset="-122"/>
              <a:ea typeface="楷体_GB2312" pitchFamily="49" charset="-122"/>
            </a:endParaRPr>
          </a:p>
          <a:p>
            <a:pPr algn="just">
              <a:lnSpc>
                <a:spcPct val="176000"/>
              </a:lnSpc>
              <a:spcBef>
                <a:spcPct val="0"/>
              </a:spcBef>
              <a:buFontTx/>
              <a:buNone/>
            </a:pPr>
            <a:r>
              <a:rPr lang="en-US" altLang="zh-CN" sz="1500" dirty="0">
                <a:solidFill>
                  <a:srgbClr val="0000FF"/>
                </a:solidFill>
                <a:latin typeface="楷体_GB2312" pitchFamily="49" charset="-122"/>
                <a:ea typeface="楷体_GB2312" pitchFamily="49" charset="-122"/>
              </a:rPr>
              <a:t>2</a:t>
            </a:r>
            <a:r>
              <a:rPr lang="zh-CN" altLang="en-US" sz="1500" dirty="0">
                <a:solidFill>
                  <a:srgbClr val="0000FF"/>
                </a:solidFill>
                <a:latin typeface="楷体_GB2312" pitchFamily="49" charset="-122"/>
                <a:ea typeface="楷体_GB2312" pitchFamily="49" charset="-122"/>
              </a:rPr>
              <a:t>、成员多少视课题大小而定，一般</a:t>
            </a:r>
            <a:r>
              <a:rPr lang="en-US" altLang="zh-CN" sz="1500" dirty="0">
                <a:solidFill>
                  <a:srgbClr val="0000FF"/>
                </a:solidFill>
                <a:latin typeface="楷体_GB2312" pitchFamily="49" charset="-122"/>
                <a:ea typeface="楷体_GB2312" pitchFamily="49" charset="-122"/>
              </a:rPr>
              <a:t>5</a:t>
            </a:r>
            <a:r>
              <a:rPr lang="en-US" altLang="zh-CN" sz="1500" dirty="0">
                <a:solidFill>
                  <a:srgbClr val="0000FF"/>
                </a:solidFill>
                <a:latin typeface="Times New Roman" panose="02020603050405020304" pitchFamily="18" charset="0"/>
                <a:ea typeface="楷体_GB2312" pitchFamily="49" charset="-122"/>
              </a:rPr>
              <a:t>—</a:t>
            </a:r>
            <a:r>
              <a:rPr lang="en-US" altLang="zh-CN" sz="1500" dirty="0">
                <a:solidFill>
                  <a:srgbClr val="0000FF"/>
                </a:solidFill>
                <a:latin typeface="楷体_GB2312" pitchFamily="49" charset="-122"/>
                <a:ea typeface="楷体_GB2312" pitchFamily="49" charset="-122"/>
              </a:rPr>
              <a:t>10</a:t>
            </a:r>
            <a:r>
              <a:rPr lang="zh-CN" altLang="en-US" sz="1500" dirty="0">
                <a:solidFill>
                  <a:srgbClr val="0000FF"/>
                </a:solidFill>
                <a:latin typeface="楷体_GB2312" pitchFamily="49" charset="-122"/>
                <a:ea typeface="楷体_GB2312" pitchFamily="49" charset="-122"/>
              </a:rPr>
              <a:t>人。</a:t>
            </a:r>
            <a:endParaRPr lang="zh-CN" altLang="en-US" sz="1500" dirty="0">
              <a:solidFill>
                <a:srgbClr val="0000FF"/>
              </a:solidFill>
              <a:latin typeface="楷体_GB2312" pitchFamily="49" charset="-122"/>
              <a:ea typeface="楷体_GB2312" pitchFamily="49" charset="-122"/>
            </a:endParaRPr>
          </a:p>
          <a:p>
            <a:pPr algn="just">
              <a:lnSpc>
                <a:spcPct val="176000"/>
              </a:lnSpc>
              <a:spcBef>
                <a:spcPct val="0"/>
              </a:spcBef>
              <a:buFontTx/>
              <a:buNone/>
            </a:pPr>
            <a:r>
              <a:rPr lang="en-US" altLang="zh-CN" sz="1500" dirty="0">
                <a:solidFill>
                  <a:srgbClr val="0000FF"/>
                </a:solidFill>
                <a:latin typeface="楷体_GB2312" pitchFamily="49" charset="-122"/>
                <a:ea typeface="楷体_GB2312" pitchFamily="49" charset="-122"/>
              </a:rPr>
              <a:t>3</a:t>
            </a:r>
            <a:r>
              <a:rPr lang="zh-CN" altLang="en-US" sz="1500" dirty="0">
                <a:solidFill>
                  <a:srgbClr val="0000FF"/>
                </a:solidFill>
                <a:latin typeface="楷体_GB2312" pitchFamily="49" charset="-122"/>
                <a:ea typeface="楷体_GB2312" pitchFamily="49" charset="-122"/>
              </a:rPr>
              <a:t>、成员选择要考虑分工，方便工作。</a:t>
            </a:r>
            <a:endParaRPr lang="zh-CN" altLang="en-US" sz="1800" b="0" dirty="0">
              <a:latin typeface="等线" panose="02010600030101010101" charset="-122"/>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704787"/>
            <a:ext cx="2303836" cy="738664"/>
          </a:xfrm>
          <a:prstGeom prst="rect">
            <a:avLst/>
          </a:prstGeom>
        </p:spPr>
        <p:txBody>
          <a:bodyPr wrap="none" lIns="91438" tIns="45719" rIns="91438" bIns="45719">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2.</a:t>
            </a:r>
            <a:r>
              <a:rPr lang="zh-CN" altLang="en-US" sz="2800" b="1" dirty="0">
                <a:solidFill>
                  <a:schemeClr val="bg1"/>
                </a:solidFill>
                <a:latin typeface="微软雅黑" panose="020B0503020204020204" pitchFamily="34" charset="-122"/>
                <a:ea typeface="微软雅黑" panose="020B0503020204020204" pitchFamily="34" charset="-122"/>
              </a:rPr>
              <a:t>立项</a:t>
            </a:r>
            <a:r>
              <a:rPr lang="zh-CN" altLang="en-US" sz="2800" b="1" dirty="0">
                <a:solidFill>
                  <a:schemeClr val="bg1"/>
                </a:solidFill>
                <a:latin typeface="微软雅黑" panose="020B0503020204020204" pitchFamily="34" charset="-122"/>
                <a:ea typeface="微软雅黑" panose="020B0503020204020204" pitchFamily="34" charset="-122"/>
              </a:rPr>
              <a:t>评审书</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79512" y="1415555"/>
            <a:ext cx="3456384" cy="2308324"/>
          </a:xfrm>
          <a:prstGeom prst="rect">
            <a:avLst/>
          </a:prstGeom>
        </p:spPr>
        <p:txBody>
          <a:bodyPr wrap="square" lIns="91438" tIns="45719" rIns="91438" bIns="45719">
            <a:spAutoFit/>
          </a:bodyPr>
          <a:lstStyle/>
          <a:p>
            <a:pPr>
              <a:lnSpc>
                <a:spcPct val="200000"/>
              </a:lnSpc>
            </a:pP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能力</a:t>
            </a:r>
            <a:endPar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20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近</a:t>
            </a: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年与本研究相关的研究</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成果的</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经历</a:t>
            </a:r>
            <a:r>
              <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zh-CN" altLang="en-US"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pic>
        <p:nvPicPr>
          <p:cNvPr id="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63889" y="833198"/>
            <a:ext cx="5378348" cy="428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51"/>
          <p:cNvSpPr txBox="1">
            <a:spLocks noChangeArrowheads="1"/>
          </p:cNvSpPr>
          <p:nvPr/>
        </p:nvSpPr>
        <p:spPr bwMode="auto">
          <a:xfrm>
            <a:off x="3635897" y="2355727"/>
            <a:ext cx="5178273" cy="1511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lnSpc>
                <a:spcPct val="90000"/>
              </a:lnSpc>
              <a:spcBef>
                <a:spcPts val="10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9pPr>
          </a:lstStyle>
          <a:p>
            <a:pPr algn="just">
              <a:lnSpc>
                <a:spcPct val="100000"/>
              </a:lnSpc>
              <a:spcBef>
                <a:spcPct val="0"/>
              </a:spcBef>
              <a:buFontTx/>
              <a:buNone/>
            </a:pPr>
            <a:r>
              <a:rPr lang="zh-CN" altLang="en-US" dirty="0">
                <a:solidFill>
                  <a:srgbClr val="0000FF"/>
                </a:solidFill>
                <a:latin typeface="楷体_GB2312" pitchFamily="49" charset="-122"/>
                <a:ea typeface="楷体_GB2312" pitchFamily="49" charset="-122"/>
              </a:rPr>
              <a:t>尽量将与申报项目</a:t>
            </a:r>
            <a:r>
              <a:rPr lang="zh-CN" altLang="en-US" dirty="0">
                <a:solidFill>
                  <a:srgbClr val="0000FF"/>
                </a:solidFill>
                <a:latin typeface="Times New Roman" panose="02020603050405020304" pitchFamily="18" charset="0"/>
                <a:ea typeface="楷体_GB2312" pitchFamily="49" charset="-122"/>
              </a:rPr>
              <a:t>“</a:t>
            </a:r>
            <a:r>
              <a:rPr lang="zh-CN" altLang="en-US" dirty="0">
                <a:solidFill>
                  <a:srgbClr val="0000FF"/>
                </a:solidFill>
                <a:latin typeface="楷体_GB2312" pitchFamily="49" charset="-122"/>
                <a:ea typeface="楷体_GB2312" pitchFamily="49" charset="-122"/>
              </a:rPr>
              <a:t>有关联</a:t>
            </a:r>
            <a:r>
              <a:rPr lang="zh-CN" altLang="en-US" dirty="0">
                <a:solidFill>
                  <a:srgbClr val="0000FF"/>
                </a:solidFill>
                <a:latin typeface="Times New Roman" panose="02020603050405020304" pitchFamily="18" charset="0"/>
                <a:ea typeface="楷体_GB2312" pitchFamily="49" charset="-122"/>
              </a:rPr>
              <a:t>”</a:t>
            </a:r>
            <a:r>
              <a:rPr lang="zh-CN" altLang="en-US" dirty="0">
                <a:solidFill>
                  <a:srgbClr val="0000FF"/>
                </a:solidFill>
                <a:latin typeface="楷体_GB2312" pitchFamily="49" charset="-122"/>
                <a:ea typeface="楷体_GB2312" pitchFamily="49" charset="-122"/>
              </a:rPr>
              <a:t>的课程列上，注意为</a:t>
            </a:r>
            <a:r>
              <a:rPr lang="zh-CN" altLang="en-US" dirty="0">
                <a:solidFill>
                  <a:srgbClr val="0000FF"/>
                </a:solidFill>
                <a:latin typeface="Times New Roman" panose="02020603050405020304" pitchFamily="18" charset="0"/>
                <a:ea typeface="楷体_GB2312" pitchFamily="49" charset="-122"/>
              </a:rPr>
              <a:t>“</a:t>
            </a:r>
            <a:r>
              <a:rPr lang="zh-CN" altLang="en-US" dirty="0">
                <a:solidFill>
                  <a:srgbClr val="0000FF"/>
                </a:solidFill>
                <a:latin typeface="楷体_GB2312" pitchFamily="49" charset="-122"/>
                <a:ea typeface="楷体_GB2312" pitchFamily="49" charset="-122"/>
              </a:rPr>
              <a:t>近五年</a:t>
            </a:r>
            <a:r>
              <a:rPr lang="zh-CN" altLang="en-US" dirty="0">
                <a:solidFill>
                  <a:srgbClr val="0000FF"/>
                </a:solidFill>
                <a:latin typeface="Times New Roman" panose="02020603050405020304" pitchFamily="18" charset="0"/>
                <a:ea typeface="楷体_GB2312" pitchFamily="49" charset="-122"/>
              </a:rPr>
              <a:t>”</a:t>
            </a:r>
            <a:r>
              <a:rPr lang="zh-CN" altLang="en-US" dirty="0">
                <a:solidFill>
                  <a:srgbClr val="0000FF"/>
                </a:solidFill>
                <a:latin typeface="楷体_GB2312" pitchFamily="49" charset="-122"/>
                <a:ea typeface="楷体_GB2312" pitchFamily="49" charset="-122"/>
              </a:rPr>
              <a:t>的，并非多多益善。</a:t>
            </a:r>
            <a:endParaRPr lang="zh-CN" altLang="en-US" b="0" dirty="0">
              <a:latin typeface="等线" panose="02010600030101010101" charset="-122"/>
              <a:ea typeface="等线" panose="02010600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627534"/>
            <a:ext cx="2303836" cy="738664"/>
          </a:xfrm>
          <a:prstGeom prst="rect">
            <a:avLst/>
          </a:prstGeom>
        </p:spPr>
        <p:txBody>
          <a:bodyPr wrap="none" lIns="91438" tIns="45719" rIns="91438" bIns="45719">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2.</a:t>
            </a:r>
            <a:r>
              <a:rPr lang="zh-CN" altLang="en-US" sz="2800" b="1" dirty="0">
                <a:solidFill>
                  <a:schemeClr val="bg1"/>
                </a:solidFill>
                <a:latin typeface="微软雅黑" panose="020B0503020204020204" pitchFamily="34" charset="-122"/>
                <a:ea typeface="微软雅黑" panose="020B0503020204020204" pitchFamily="34" charset="-122"/>
              </a:rPr>
              <a:t>立项</a:t>
            </a:r>
            <a:r>
              <a:rPr lang="zh-CN" altLang="en-US" sz="2800" b="1" dirty="0">
                <a:solidFill>
                  <a:schemeClr val="bg1"/>
                </a:solidFill>
                <a:latin typeface="微软雅黑" panose="020B0503020204020204" pitchFamily="34" charset="-122"/>
                <a:ea typeface="微软雅黑" panose="020B0503020204020204" pitchFamily="34" charset="-122"/>
              </a:rPr>
              <a:t>评审书</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23528" y="1059582"/>
            <a:ext cx="5616624" cy="830994"/>
          </a:xfrm>
          <a:prstGeom prst="rect">
            <a:avLst/>
          </a:prstGeom>
        </p:spPr>
        <p:txBody>
          <a:bodyPr wrap="square" lIns="91438" tIns="45719" rIns="91438" bIns="45719">
            <a:spAutoFit/>
          </a:bodyPr>
          <a:lstStyle/>
          <a:p>
            <a:pPr>
              <a:lnSpc>
                <a:spcPct val="200000"/>
              </a:lnSpc>
            </a:pP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参与</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的区县及以上</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研究课题</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情况</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7409" name="Picture 1" descr="C:\Users\张洋\AppData\Roaming\Tencent\Users\20142041\QQ\WinTemp\RichOle\1TQZ%PY]MV}WMUKORL_U}UV.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5406" y="1779662"/>
            <a:ext cx="6480930" cy="3268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51"/>
          <p:cNvSpPr txBox="1">
            <a:spLocks noChangeArrowheads="1"/>
          </p:cNvSpPr>
          <p:nvPr/>
        </p:nvSpPr>
        <p:spPr bwMode="auto">
          <a:xfrm>
            <a:off x="1144166" y="3147814"/>
            <a:ext cx="6380163" cy="1511300"/>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lstStyle>
            <a:lvl1pPr>
              <a:lnSpc>
                <a:spcPct val="90000"/>
              </a:lnSpc>
              <a:spcBef>
                <a:spcPts val="10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1pPr>
            <a:lvl2pPr marL="742950" indent="-28575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2pPr>
            <a:lvl3pPr marL="11430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3pPr>
            <a:lvl4pPr marL="16002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4pPr>
            <a:lvl5pPr marL="2057400" indent="-228600">
              <a:lnSpc>
                <a:spcPct val="90000"/>
              </a:lnSpc>
              <a:spcBef>
                <a:spcPts val="500"/>
              </a:spcBef>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3200" b="1">
                <a:solidFill>
                  <a:schemeClr val="tx1"/>
                </a:solidFill>
                <a:latin typeface="宋体" panose="02010600030101010101" pitchFamily="2" charset="-122"/>
                <a:ea typeface="宋体" panose="02010600030101010101" pitchFamily="2" charset="-122"/>
              </a:defRPr>
            </a:lvl9pPr>
          </a:lstStyle>
          <a:p>
            <a:pPr algn="just">
              <a:lnSpc>
                <a:spcPct val="100000"/>
              </a:lnSpc>
              <a:spcBef>
                <a:spcPct val="0"/>
              </a:spcBef>
              <a:buFontTx/>
              <a:buNone/>
            </a:pPr>
            <a:r>
              <a:rPr lang="zh-CN" altLang="en-US" dirty="0">
                <a:solidFill>
                  <a:srgbClr val="0000FF"/>
                </a:solidFill>
                <a:latin typeface="等线" panose="02010600030101010101" charset="-122"/>
                <a:ea typeface="楷体_GB2312" pitchFamily="49" charset="-122"/>
              </a:rPr>
              <a:t>检验研究经历，判断研究能力，研究课题没受时间限制。</a:t>
            </a:r>
            <a:endParaRPr lang="zh-CN" altLang="en-US" dirty="0">
              <a:solidFill>
                <a:srgbClr val="0000FF"/>
              </a:solidFill>
              <a:latin typeface="等线" panose="02010600030101010101" charset="-122"/>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843559"/>
            <a:ext cx="8640960" cy="890270"/>
          </a:xfrm>
          <a:prstGeom prst="rect">
            <a:avLst/>
          </a:prstGeom>
        </p:spPr>
        <p:txBody>
          <a:bodyPr wrap="square" lIns="91438" tIns="45719" rIns="91438" bIns="45719">
            <a:spAutoFit/>
          </a:bodyPr>
          <a:lstStyle/>
          <a:p>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课题论证</a:t>
            </a:r>
            <a:endPar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endParaRPr lang="zh-CN" altLang="en-US" sz="24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130" name="Picture 10" descr="https://img1.baidu.com/it/u=1108099094,600338593&amp;fm=253&amp;fmt=auto&amp;app=138&amp;f=JPEG?w=500&amp;h=375"/>
          <p:cNvPicPr>
            <a:picLocks noChangeAspect="1" noChangeArrowheads="1"/>
          </p:cNvPicPr>
          <p:nvPr>
            <p:custDataLst>
              <p:tags r:id="rId1"/>
            </p:custDataLst>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13600" r="21832" b="46525"/>
          <a:stretch>
            <a:fillRect/>
          </a:stretch>
        </p:blipFill>
        <p:spPr bwMode="auto">
          <a:xfrm>
            <a:off x="7020272" y="3795886"/>
            <a:ext cx="2212671" cy="13743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图片 3" descr="订单操作时间线(1)"/>
          <p:cNvPicPr>
            <a:picLocks noChangeAspect="1"/>
          </p:cNvPicPr>
          <p:nvPr>
            <p:custDataLst>
              <p:tags r:id="rId4"/>
            </p:custDataLst>
          </p:nvPr>
        </p:nvPicPr>
        <p:blipFill>
          <a:blip r:embed="rId5"/>
          <a:stretch>
            <a:fillRect/>
          </a:stretch>
        </p:blipFill>
        <p:spPr>
          <a:xfrm>
            <a:off x="208280" y="1195705"/>
            <a:ext cx="8306435" cy="394716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p:cNvSpPr>
            <a:spLocks noGrp="1"/>
          </p:cNvSpPr>
          <p:nvPr>
            <p:ph type="title"/>
          </p:nvPr>
        </p:nvSpPr>
        <p:spPr>
          <a:xfrm>
            <a:off x="467544" y="2067695"/>
            <a:ext cx="8280920" cy="2448272"/>
          </a:xfrm>
        </p:spPr>
        <p:txBody>
          <a:bodyPr>
            <a:normAutofit/>
          </a:bodyPr>
          <a:lstStyle/>
          <a:p>
            <a:r>
              <a:rPr lang="zh-CN" altLang="zh-CN" sz="3200" dirty="0" smtClean="0">
                <a:solidFill>
                  <a:srgbClr val="FFFF00"/>
                </a:solidFill>
                <a:effectLst>
                  <a:outerShdw blurRad="38100" dist="38100" dir="2700000" algn="tl">
                    <a:srgbClr val="C0C0C0"/>
                  </a:outerShdw>
                </a:effectLst>
                <a:latin typeface="+mn-lt"/>
                <a:ea typeface="+mn-ea"/>
                <a:cs typeface="+mn-cs"/>
              </a:rPr>
              <a:t>拟</a:t>
            </a:r>
            <a:r>
              <a:rPr lang="zh-CN" altLang="zh-CN" sz="3200" dirty="0">
                <a:solidFill>
                  <a:srgbClr val="FFFF00"/>
                </a:solidFill>
                <a:effectLst>
                  <a:outerShdw blurRad="38100" dist="38100" dir="2700000" algn="tl">
                    <a:srgbClr val="C0C0C0"/>
                  </a:outerShdw>
                </a:effectLst>
                <a:latin typeface="+mn-lt"/>
                <a:ea typeface="+mn-ea"/>
                <a:cs typeface="+mn-cs"/>
              </a:rPr>
              <a:t>研究、解决的主要理论或实践问题。</a:t>
            </a:r>
            <a:br>
              <a:rPr lang="zh-CN" altLang="zh-CN" sz="3200" dirty="0"/>
            </a:br>
            <a:r>
              <a:rPr lang="zh-CN" altLang="zh-CN" sz="2800" dirty="0">
                <a:solidFill>
                  <a:schemeClr val="bg1"/>
                </a:solidFill>
              </a:rPr>
              <a:t>回答该研究准备解决什么理论问题或者是解决什么现实问题（是判断该课题研究是否有价值依据</a:t>
            </a:r>
            <a:r>
              <a:rPr lang="zh-CN" altLang="zh-CN" sz="2800" dirty="0" smtClean="0">
                <a:solidFill>
                  <a:schemeClr val="bg1"/>
                </a:solidFill>
              </a:rPr>
              <a:t>）</a:t>
            </a:r>
            <a:endParaRPr lang="zh-CN" altLang="en-US" sz="2800" dirty="0">
              <a:solidFill>
                <a:schemeClr val="bg1"/>
              </a:solidFill>
            </a:endParaRPr>
          </a:p>
        </p:txBody>
      </p:sp>
      <p:pic>
        <p:nvPicPr>
          <p:cNvPr id="27649" name="Picture 1" descr="C:\Users\张洋\AppData\Roaming\Tencent\Users\20142041\QQ\WinTemp\RichOle\S7@0EV}JZYEQSCB`${O](8U.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03649" y="2067695"/>
            <a:ext cx="6999085" cy="291240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66978" y="865477"/>
            <a:ext cx="8969519" cy="954105"/>
          </a:xfrm>
          <a:prstGeom prst="rect">
            <a:avLst/>
          </a:prstGeom>
        </p:spPr>
        <p:txBody>
          <a:bodyPr wrap="square" lIns="91438" tIns="45719" rIns="91438" bIns="45719">
            <a:spAutoFit/>
          </a:bodyPr>
          <a:lstStyle/>
          <a:p>
            <a:pPr algn="ctr"/>
            <a:r>
              <a:rPr lang="zh-CN" altLang="en-US"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①主要问题界定</a:t>
            </a:r>
            <a:r>
              <a:rPr lang="zh-CN" altLang="en-US"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（拟</a:t>
            </a:r>
            <a:r>
              <a:rPr lang="zh-CN" altLang="en-US"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研究、解决的主要理论或实践问题</a:t>
            </a:r>
            <a:r>
              <a:rPr lang="zh-CN" altLang="en-US"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核心概念界定</a:t>
            </a:r>
            <a:r>
              <a:rPr lang="zh-CN" altLang="en-US"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en-US"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矩形 4"/>
          <p:cNvSpPr/>
          <p:nvPr/>
        </p:nvSpPr>
        <p:spPr>
          <a:xfrm>
            <a:off x="683568" y="2294171"/>
            <a:ext cx="7365811" cy="1938992"/>
          </a:xfrm>
          <a:prstGeom prst="rect">
            <a:avLst/>
          </a:prstGeom>
        </p:spPr>
        <p:txBody>
          <a:bodyPr wrap="square" lIns="91438" tIns="45719" rIns="91438" bIns="45719">
            <a:spAutoFit/>
          </a:bodyPr>
          <a:lstStyle/>
          <a:p>
            <a:r>
              <a:rPr lang="zh-CN" altLang="zh-CN"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核心概念界定：用发现的现象、数据建立新概念，新概念来诠释自己的认识和主张（理论认识成果），或对概念实施操作的方案（操作性成果），这个概念就是核心概念。核心概念包含内涵外延，核心概念界定是确定研究目标、研究内容、研究计划的关键点。</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矩形 5"/>
          <p:cNvSpPr/>
          <p:nvPr/>
        </p:nvSpPr>
        <p:spPr>
          <a:xfrm>
            <a:off x="387838" y="2355726"/>
            <a:ext cx="7782465" cy="1815882"/>
          </a:xfrm>
          <a:prstGeom prst="rect">
            <a:avLst/>
          </a:prstGeom>
        </p:spPr>
        <p:txBody>
          <a:bodyPr wrap="square" lIns="91438" tIns="45719" rIns="91438" bIns="45719">
            <a:spAutoFit/>
          </a:bodyPr>
          <a:lstStyle/>
          <a:p>
            <a:r>
              <a:rPr lang="zh-CN" altLang="en-US" sz="2800" b="1" dirty="0">
                <a:solidFill>
                  <a:srgbClr val="FFFF00"/>
                </a:solidFill>
              </a:rPr>
              <a:t>核心概念界定就是把研究题目中的关键词划分成几个部分，每一项就是一项研究内容，核心概念界定确定研究内容，一般对</a:t>
            </a:r>
            <a:r>
              <a:rPr lang="en-US" altLang="zh-CN" sz="2800" b="1" dirty="0">
                <a:solidFill>
                  <a:srgbClr val="FFFF00"/>
                </a:solidFill>
              </a:rPr>
              <a:t>2-3</a:t>
            </a:r>
            <a:r>
              <a:rPr lang="zh-CN" altLang="en-US" sz="2800" b="1" dirty="0">
                <a:solidFill>
                  <a:srgbClr val="FFFF00"/>
                </a:solidFill>
              </a:rPr>
              <a:t>个重要概念进行界定就可以了。</a:t>
            </a:r>
            <a:endParaRPr lang="zh-CN" altLang="en-US" sz="28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 calcmode="lin" valueType="num">
                                      <p:cBhvr additive="base">
                                        <p:cTn id="7" dur="500" fill="hold"/>
                                        <p:tgtEl>
                                          <p:spTgt spid="27649"/>
                                        </p:tgtEl>
                                        <p:attrNameLst>
                                          <p:attrName>ppt_x</p:attrName>
                                        </p:attrNameLst>
                                      </p:cBhvr>
                                      <p:tavLst>
                                        <p:tav tm="0">
                                          <p:val>
                                            <p:strVal val="#ppt_x"/>
                                          </p:val>
                                        </p:tav>
                                        <p:tav tm="100000">
                                          <p:val>
                                            <p:strVal val="#ppt_x"/>
                                          </p:val>
                                        </p:tav>
                                      </p:tavLst>
                                    </p:anim>
                                    <p:anim calcmode="lin" valueType="num">
                                      <p:cBhvr additive="base">
                                        <p:cTn id="8"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27649"/>
                                        </p:tgtEl>
                                        <p:attrNameLst>
                                          <p:attrName>ppt_x</p:attrName>
                                        </p:attrNameLst>
                                      </p:cBhvr>
                                      <p:tavLst>
                                        <p:tav tm="0">
                                          <p:val>
                                            <p:strVal val="ppt_x"/>
                                          </p:val>
                                        </p:tav>
                                        <p:tav tm="100000">
                                          <p:val>
                                            <p:strVal val="ppt_x"/>
                                          </p:val>
                                        </p:tav>
                                      </p:tavLst>
                                    </p:anim>
                                    <p:anim calcmode="lin" valueType="num">
                                      <p:cBhvr additive="base">
                                        <p:cTn id="13" dur="500"/>
                                        <p:tgtEl>
                                          <p:spTgt spid="27649"/>
                                        </p:tgtEl>
                                        <p:attrNameLst>
                                          <p:attrName>ppt_y</p:attrName>
                                        </p:attrNameLst>
                                      </p:cBhvr>
                                      <p:tavLst>
                                        <p:tav tm="0">
                                          <p:val>
                                            <p:strVal val="ppt_y"/>
                                          </p:val>
                                        </p:tav>
                                        <p:tav tm="100000">
                                          <p:val>
                                            <p:strVal val="1+ppt_h/2"/>
                                          </p:val>
                                        </p:tav>
                                      </p:tavLst>
                                    </p:anim>
                                    <p:set>
                                      <p:cBhvr>
                                        <p:cTn id="14" dur="1" fill="hold">
                                          <p:stCondLst>
                                            <p:cond delay="499"/>
                                          </p:stCondLst>
                                        </p:cTn>
                                        <p:tgtEl>
                                          <p:spTgt spid="276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8"/>
                                        </p:tgtEl>
                                        <p:attrNameLst>
                                          <p:attrName>ppt_x</p:attrName>
                                        </p:attrNameLst>
                                      </p:cBhvr>
                                      <p:tavLst>
                                        <p:tav tm="0">
                                          <p:val>
                                            <p:strVal val="ppt_x"/>
                                          </p:val>
                                        </p:tav>
                                        <p:tav tm="100000">
                                          <p:val>
                                            <p:strVal val="ppt_x"/>
                                          </p:val>
                                        </p:tav>
                                      </p:tavLst>
                                    </p:anim>
                                    <p:anim calcmode="lin" valueType="num">
                                      <p:cBhvr additive="base">
                                        <p:cTn id="25" dur="500"/>
                                        <p:tgtEl>
                                          <p:spTgt spid="8"/>
                                        </p:tgtEl>
                                        <p:attrNameLst>
                                          <p:attrName>ppt_y</p:attrName>
                                        </p:attrNameLst>
                                      </p:cBhvr>
                                      <p:tavLst>
                                        <p:tav tm="0">
                                          <p:val>
                                            <p:strVal val="ppt_y"/>
                                          </p:val>
                                        </p:tav>
                                        <p:tav tm="100000">
                                          <p:val>
                                            <p:strVal val="1+ppt_h/2"/>
                                          </p:val>
                                        </p:tav>
                                      </p:tavLst>
                                    </p:anim>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2"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ppt_x"/>
                                          </p:val>
                                        </p:tav>
                                      </p:tavLst>
                                    </p:anim>
                                    <p:anim calcmode="lin" valueType="num">
                                      <p:cBhvr additive="base">
                                        <p:cTn id="37" dur="500"/>
                                        <p:tgtEl>
                                          <p:spTgt spid="5"/>
                                        </p:tgtEl>
                                        <p:attrNameLst>
                                          <p:attrName>ppt_y</p:attrName>
                                        </p:attrNameLst>
                                      </p:cBhvr>
                                      <p:tavLst>
                                        <p:tav tm="0">
                                          <p:val>
                                            <p:strVal val="ppt_y"/>
                                          </p:val>
                                        </p:tav>
                                        <p:tav tm="100000">
                                          <p:val>
                                            <p:strVal val="1+ppt_h/2"/>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1"/>
      <p:bldP spid="5" grpId="2"/>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23528" y="915566"/>
            <a:ext cx="8640960" cy="4065985"/>
          </a:xfrm>
        </p:spPr>
        <p:txBody>
          <a:bodyPr wrap="square" numCol="1" anchor="t" anchorCtr="0" compatLnSpc="1">
            <a:normAutofit/>
          </a:bodyPr>
          <a:lstStyle/>
          <a:p>
            <a:pPr>
              <a:defRPr/>
            </a:pPr>
            <a:r>
              <a:rPr lang="en-US" altLang="zh-CN" dirty="0">
                <a:solidFill>
                  <a:srgbClr val="FFFF00"/>
                </a:solidFill>
                <a:effectLst>
                  <a:outerShdw blurRad="38100" dist="38100" dir="2700000" algn="tl">
                    <a:srgbClr val="C0C0C0"/>
                  </a:outerShdw>
                </a:effectLst>
              </a:rPr>
              <a:t>A.</a:t>
            </a:r>
            <a:r>
              <a:rPr lang="zh-CN" altLang="en-US" dirty="0">
                <a:solidFill>
                  <a:srgbClr val="FFFF00"/>
                </a:solidFill>
                <a:effectLst>
                  <a:outerShdw blurRad="38100" dist="38100" dir="2700000" algn="tl">
                    <a:srgbClr val="C0C0C0"/>
                  </a:outerShdw>
                </a:effectLst>
              </a:rPr>
              <a:t>课题名称中的特定概念</a:t>
            </a:r>
            <a:endParaRPr lang="zh-CN" altLang="en-US" dirty="0">
              <a:solidFill>
                <a:srgbClr val="FFFF00"/>
              </a:solidFill>
              <a:effectLst>
                <a:outerShdw blurRad="38100" dist="38100" dir="2700000" algn="tl">
                  <a:srgbClr val="C0C0C0"/>
                </a:outerShdw>
              </a:effectLst>
            </a:endParaRPr>
          </a:p>
          <a:p>
            <a:pPr>
              <a:defRPr/>
            </a:pPr>
            <a:r>
              <a:rPr lang="zh-CN" altLang="en-US" sz="22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如：</a:t>
            </a:r>
            <a:r>
              <a:rPr lang="en-US" altLang="zh-CN" sz="22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学校基本管理和应用管理研究</a:t>
            </a:r>
            <a:r>
              <a:rPr lang="en-US" altLang="zh-CN"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，其中的“基本管理”“应用管理”就是一个特定概念。</a:t>
            </a:r>
            <a:endPar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defRPr/>
            </a:pPr>
            <a:r>
              <a:rPr lang="en-US" altLang="zh-CN" dirty="0">
                <a:solidFill>
                  <a:srgbClr val="FFFF00"/>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B.</a:t>
            </a:r>
            <a:r>
              <a:rPr lang="zh-CN" altLang="en-US" dirty="0">
                <a:solidFill>
                  <a:srgbClr val="FFFF00"/>
                </a:solidFill>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rPr>
              <a:t>课题名称中的关键</a:t>
            </a:r>
            <a:r>
              <a:rPr lang="zh-CN" altLang="en-US" dirty="0">
                <a:solidFill>
                  <a:srgbClr val="FFFF00"/>
                </a:solidFill>
                <a:effectLst>
                  <a:outerShdw blurRad="38100" dist="38100" dir="2700000" algn="tl">
                    <a:srgbClr val="C0C0C0"/>
                  </a:outerShdw>
                </a:effectLst>
              </a:rPr>
              <a:t>词</a:t>
            </a:r>
            <a:endParaRPr lang="zh-CN" altLang="en-US" dirty="0">
              <a:solidFill>
                <a:srgbClr val="FFFF00"/>
              </a:solidFill>
              <a:effectLst>
                <a:outerShdw blurRad="38100" dist="38100" dir="2700000" algn="tl">
                  <a:srgbClr val="C0C0C0"/>
                </a:outerShdw>
              </a:effectLst>
            </a:endParaRPr>
          </a:p>
          <a:p>
            <a:pPr>
              <a:defRPr/>
            </a:pP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如：</a:t>
            </a:r>
            <a:r>
              <a:rPr lang="en-US" altLang="zh-CN"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小学童话教学中提高阅读效率的策略研究</a:t>
            </a:r>
            <a:r>
              <a:rPr lang="en-US" altLang="zh-CN"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，其中的“阅读效率”就是关键词组。</a:t>
            </a:r>
            <a:endParaRPr lang="zh-CN" altLang="en-US" sz="22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defRPr/>
            </a:pPr>
            <a:r>
              <a:rPr lang="en-US" altLang="zh-CN" dirty="0">
                <a:solidFill>
                  <a:srgbClr val="FFFF00"/>
                </a:solidFill>
                <a:effectLst>
                  <a:outerShdw blurRad="38100" dist="38100" dir="2700000" algn="tl">
                    <a:srgbClr val="C0C0C0"/>
                  </a:outerShdw>
                </a:effectLst>
              </a:rPr>
              <a:t>C.</a:t>
            </a:r>
            <a:r>
              <a:rPr lang="zh-CN" altLang="en-US" dirty="0">
                <a:solidFill>
                  <a:srgbClr val="FFFF00"/>
                </a:solidFill>
                <a:effectLst>
                  <a:outerShdw blurRad="38100" dist="38100" dir="2700000" algn="tl">
                    <a:srgbClr val="C0C0C0"/>
                  </a:outerShdw>
                </a:effectLst>
              </a:rPr>
              <a:t>课题名称中不易理解的词组</a:t>
            </a:r>
            <a:endParaRPr lang="zh-CN" altLang="en-US" dirty="0">
              <a:solidFill>
                <a:srgbClr val="FFFF00"/>
              </a:solidFill>
              <a:effectLst>
                <a:outerShdw blurRad="38100" dist="38100" dir="2700000" algn="tl">
                  <a:srgbClr val="C0C0C0"/>
                </a:outerShdw>
              </a:effectLst>
            </a:endParaRPr>
          </a:p>
          <a:p>
            <a:pPr>
              <a:defRPr/>
            </a:pP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如：</a:t>
            </a:r>
            <a:r>
              <a:rPr lang="en-US" altLang="zh-CN"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小学科学以探查促进学生交流的实践研究</a:t>
            </a:r>
            <a:r>
              <a:rPr lang="en-US" altLang="zh-CN"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中的“探查”</a:t>
            </a:r>
            <a:endParaRPr lang="zh-CN" altLang="en-US" sz="2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defRPr/>
            </a:pPr>
            <a:endPar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endParaRPr>
          </a:p>
          <a:p>
            <a:pPr>
              <a:defRPr/>
            </a:pPr>
            <a:endParaRPr lang="zh-CN" altLang="en-US" dirty="0">
              <a:effectLst>
                <a:outerShdw blurRad="38100" dist="38100" dir="2700000" algn="tl">
                  <a:srgbClr val="C0C0C0"/>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122" y="843177"/>
            <a:ext cx="8928992" cy="3213735"/>
          </a:xfrm>
          <a:prstGeom prst="rect">
            <a:avLst/>
          </a:prstGeom>
        </p:spPr>
        <p:txBody>
          <a:bodyPr wrap="square" lIns="91438" tIns="45719" rIns="91438" bIns="45719">
            <a:spAutoFit/>
          </a:bodyPr>
          <a:lstStyle/>
          <a:p>
            <a:pPr>
              <a:lnSpc>
                <a:spcPct val="125000"/>
              </a:lnSpc>
            </a:pPr>
            <a:r>
              <a:rPr lang="zh-CN" altLang="zh-CN" sz="2800" b="1" dirty="0">
                <a:solidFill>
                  <a:schemeClr val="bg1"/>
                </a:solidFill>
                <a:latin typeface="微软雅黑" panose="020B0503020204020204" pitchFamily="34" charset="-122"/>
                <a:ea typeface="微软雅黑" panose="020B0503020204020204" pitchFamily="34" charset="-122"/>
              </a:rPr>
              <a:t>一、准备阶段</a:t>
            </a:r>
            <a:r>
              <a:rPr lang="zh-CN" altLang="zh-CN" sz="2800" b="1" dirty="0">
                <a:solidFill>
                  <a:schemeClr val="bg1"/>
                </a:solidFill>
                <a:latin typeface="楷体" panose="02010609060101010101" pitchFamily="49" charset="-122"/>
                <a:ea typeface="楷体" panose="02010609060101010101" pitchFamily="49" charset="-122"/>
              </a:rPr>
              <a:t>——确定课题，申报立项。</a:t>
            </a:r>
            <a:endParaRPr lang="zh-CN" altLang="zh-CN" sz="2800" b="1" dirty="0">
              <a:solidFill>
                <a:schemeClr val="bg1"/>
              </a:solidFill>
              <a:latin typeface="楷体" panose="02010609060101010101" pitchFamily="49" charset="-122"/>
              <a:ea typeface="楷体" panose="02010609060101010101" pitchFamily="49" charset="-122"/>
            </a:endParaRPr>
          </a:p>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 </a:t>
            </a:r>
            <a:r>
              <a:rPr lang="zh-CN" altLang="zh-CN" sz="2800" b="1" dirty="0">
                <a:solidFill>
                  <a:schemeClr val="bg1"/>
                </a:solidFill>
                <a:latin typeface="微软雅黑" panose="020B0503020204020204" pitchFamily="34" charset="-122"/>
                <a:ea typeface="微软雅黑" panose="020B0503020204020204" pitchFamily="34" charset="-122"/>
              </a:rPr>
              <a:t>（</a:t>
            </a:r>
            <a:r>
              <a:rPr lang="zh-CN" altLang="zh-CN" sz="2800" b="1" dirty="0">
                <a:solidFill>
                  <a:schemeClr val="bg1"/>
                </a:solidFill>
                <a:latin typeface="微软雅黑" panose="020B0503020204020204" pitchFamily="34" charset="-122"/>
                <a:ea typeface="微软雅黑" panose="020B0503020204020204" pitchFamily="34" charset="-122"/>
              </a:rPr>
              <a:t>一）</a:t>
            </a:r>
            <a:r>
              <a:rPr lang="zh-CN" altLang="zh-CN" sz="2800" b="1" dirty="0">
                <a:solidFill>
                  <a:schemeClr val="bg1"/>
                </a:solidFill>
                <a:latin typeface="微软雅黑" panose="020B0503020204020204" pitchFamily="34" charset="-122"/>
                <a:ea typeface="微软雅黑" panose="020B0503020204020204" pitchFamily="34" charset="-122"/>
              </a:rPr>
              <a:t>选题</a:t>
            </a:r>
            <a:endParaRPr lang="en-US" altLang="zh-CN" sz="28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800" b="1" dirty="0">
                <a:solidFill>
                  <a:schemeClr val="bg1"/>
                </a:solidFill>
                <a:latin typeface="楷体" panose="02010609060101010101" pitchFamily="49" charset="-122"/>
                <a:ea typeface="楷体" panose="02010609060101010101" pitchFamily="49" charset="-122"/>
              </a:rPr>
              <a:t>    课题</a:t>
            </a:r>
            <a:r>
              <a:rPr lang="zh-CN" altLang="en-US" sz="2800" b="1" dirty="0">
                <a:solidFill>
                  <a:schemeClr val="bg1"/>
                </a:solidFill>
                <a:latin typeface="楷体" panose="02010609060101010101" pitchFamily="49" charset="-122"/>
                <a:ea typeface="楷体" panose="02010609060101010101" pitchFamily="49" charset="-122"/>
              </a:rPr>
              <a:t>研究从选题开始，所谓选题，就是从研究方向所指示的问题中确立研究项目，体现研究的对象、范围、展示研究的目的、意义。</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978" y="865477"/>
            <a:ext cx="8969519" cy="954105"/>
          </a:xfrm>
          <a:prstGeom prst="rect">
            <a:avLst/>
          </a:prstGeom>
        </p:spPr>
        <p:txBody>
          <a:bodyPr wrap="square" lIns="91438" tIns="45719" rIns="91438" bIns="45719">
            <a:spAutoFit/>
          </a:bodyPr>
          <a:lstStyle/>
          <a:p>
            <a:pPr algn="ctr"/>
            <a:r>
              <a:rPr lang="zh-CN" altLang="en-US"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②相关研究综述（相关主题、内容及方法等的研究现状、特点与趋势）</a:t>
            </a:r>
            <a:endParaRPr lang="en-US"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8673" name="Picture 1" descr="C:\Users\张洋\AppData\Roaming\Tencent\Users\20142041\QQ\WinTemp\RichOle\D%L_P~FL`4UV8ED{G_S})PN.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1920977"/>
            <a:ext cx="7699375" cy="218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6978" y="865477"/>
            <a:ext cx="8969519" cy="954105"/>
          </a:xfrm>
          <a:prstGeom prst="rect">
            <a:avLst/>
          </a:prstGeom>
        </p:spPr>
        <p:txBody>
          <a:bodyPr wrap="square" lIns="91438" tIns="45719" rIns="91438" bIns="45719">
            <a:spAutoFit/>
          </a:bodyPr>
          <a:lstStyle/>
          <a:p>
            <a:pPr algn="ctr"/>
            <a:r>
              <a:rPr lang="zh-CN" altLang="en-US"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②相关研究综述（相关主题、内容及方法等的研究现状、特点与趋势）</a:t>
            </a:r>
            <a:endParaRPr lang="en-US"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611560" y="1995686"/>
            <a:ext cx="8136904" cy="2676525"/>
          </a:xfrm>
          <a:prstGeom prst="rect">
            <a:avLst/>
          </a:prstGeom>
        </p:spPr>
        <p:txBody>
          <a:bodyPr wrap="square">
            <a:spAutoFit/>
          </a:bodyPr>
          <a:lstStyle/>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研究</a:t>
            </a:r>
            <a:r>
              <a:rPr lang="zh-CN" altLang="en-US" sz="28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综述：针对</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关键词或核心概念的研究</a:t>
            </a:r>
            <a:r>
              <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搜集</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大量</a:t>
            </a:r>
            <a:r>
              <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国内外对该问题研究的相关资料</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，通过分析，阅读，整理，</a:t>
            </a:r>
            <a:r>
              <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提炼当前</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问题或研究专题的</a:t>
            </a:r>
            <a:r>
              <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最新进展</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学术见解或建议</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，做出</a:t>
            </a:r>
            <a:r>
              <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综合性介绍和阐述</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总结出这些研究的优缺点以及你拟采用哪些方法？你的课题有何优势？</a:t>
            </a:r>
            <a:endParaRPr lang="zh-CN" altLang="en-US" sz="28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7839" y="737384"/>
            <a:ext cx="8568952" cy="4954270"/>
          </a:xfrm>
          <a:prstGeom prst="rect">
            <a:avLst/>
          </a:prstGeom>
        </p:spPr>
        <p:txBody>
          <a:bodyPr wrap="square">
            <a:spAutoFit/>
          </a:bodyPr>
          <a:lstStyle/>
          <a:p>
            <a:r>
              <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a:t>
            </a:r>
            <a:r>
              <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综述要求</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ct val="150000"/>
              </a:lnSpc>
            </a:pPr>
            <a:r>
              <a:rPr lang="en-US" altLang="zh-CN" sz="2400" b="1"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a:t>
            </a: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zh-CN"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与所研究内容紧密相关；</a:t>
            </a:r>
            <a:endPar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B.</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尽量找相关领域的</a:t>
            </a:r>
            <a:r>
              <a:rPr lang="zh-CN"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最新研究</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。文献查询的方法：知网查询；</a:t>
            </a:r>
            <a:endPar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C.</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论述条理化，逻辑严密，可从</a:t>
            </a:r>
            <a:r>
              <a:rPr lang="zh-CN"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国内、国外</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两个角度论述，或者分领域分层次论述；文献综述表明，现有的研究还不够充分，有待深入研究。</a:t>
            </a:r>
            <a:endPar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150000"/>
              </a:lnSpc>
            </a:pP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D. </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文献质量要注意</a:t>
            </a:r>
            <a:r>
              <a:rPr lang="en-US"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2</a:t>
            </a:r>
            <a:r>
              <a:rPr lang="zh-CN"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知名</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：知名作者、知名刊物。</a:t>
            </a:r>
            <a:r>
              <a:rPr lang="zh-CN"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县级课题一般需要</a:t>
            </a:r>
            <a:r>
              <a:rPr lang="en-US"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15</a:t>
            </a:r>
            <a:r>
              <a:rPr lang="zh-CN"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篇文献，市级课题需要</a:t>
            </a:r>
            <a:r>
              <a:rPr lang="en-US"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25</a:t>
            </a:r>
            <a:r>
              <a:rPr lang="zh-CN" altLang="zh-CN" sz="24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篇左右</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，省级课题需要</a:t>
            </a: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35</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篇左右。不少于</a:t>
            </a:r>
            <a:r>
              <a:rPr lang="en-US"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5</a:t>
            </a:r>
            <a:r>
              <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个观点。</a:t>
            </a:r>
            <a:endParaRPr lang="zh-CN" altLang="zh-CN" sz="24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23087" y="780866"/>
            <a:ext cx="6457225" cy="434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79572" y="195422"/>
            <a:ext cx="4583906" cy="573881"/>
          </a:xfrm>
        </p:spPr>
        <p:txBody>
          <a:bodyPr/>
          <a:lstStyle/>
          <a:p>
            <a:pPr>
              <a:defRPr/>
            </a:pPr>
            <a:r>
              <a:rPr lang="zh-CN" altLang="en-US" sz="2400" b="1" dirty="0" smtClean="0">
                <a:solidFill>
                  <a:srgbClr val="FFFF00"/>
                </a:solidFill>
              </a:rPr>
              <a:t>网上</a:t>
            </a:r>
            <a:r>
              <a:rPr lang="zh-CN" altLang="en-US" sz="2400" b="1" dirty="0">
                <a:solidFill>
                  <a:srgbClr val="FFFF00"/>
                </a:solidFill>
              </a:rPr>
              <a:t>各类文献资源推荐</a:t>
            </a:r>
            <a:endParaRPr lang="zh-CN" altLang="en-US" sz="2400" b="1" dirty="0">
              <a:solidFill>
                <a:srgbClr val="FFFF00"/>
              </a:solidFill>
            </a:endParaRPr>
          </a:p>
        </p:txBody>
      </p:sp>
      <p:sp>
        <p:nvSpPr>
          <p:cNvPr id="34819" name="Rectangle 3"/>
          <p:cNvSpPr>
            <a:spLocks noGrp="1" noChangeArrowheads="1"/>
          </p:cNvSpPr>
          <p:nvPr>
            <p:ph type="body" idx="1"/>
          </p:nvPr>
        </p:nvSpPr>
        <p:spPr>
          <a:xfrm>
            <a:off x="-252536" y="1037282"/>
            <a:ext cx="9361040" cy="4270772"/>
          </a:xfrm>
        </p:spPr>
        <p:txBody>
          <a:bodyPr>
            <a:noAutofit/>
          </a:bodyPr>
          <a:lstStyle/>
          <a:p>
            <a:pPr>
              <a:lnSpc>
                <a:spcPct val="80000"/>
              </a:lnSpc>
              <a:buFont typeface="Wingdings" panose="05000000000000000000" pitchFamily="2" charset="2"/>
              <a:buNone/>
              <a:defRPr/>
            </a:pPr>
            <a:r>
              <a:rPr lang="zh-CN" altLang="en-US" sz="2100" dirty="0">
                <a:solidFill>
                  <a:srgbClr val="FF0000"/>
                </a:solidFill>
              </a:rPr>
              <a:t>    </a:t>
            </a:r>
            <a:r>
              <a:rPr lang="zh-CN" altLang="en-US" sz="2800" b="1" dirty="0">
                <a:solidFill>
                  <a:schemeClr val="bg1"/>
                </a:solidFill>
              </a:rPr>
              <a:t>（</a:t>
            </a:r>
            <a:r>
              <a:rPr lang="en-US" altLang="zh-CN" sz="2800" b="1" dirty="0">
                <a:solidFill>
                  <a:schemeClr val="bg1"/>
                </a:solidFill>
              </a:rPr>
              <a:t>1</a:t>
            </a:r>
            <a:r>
              <a:rPr lang="zh-CN" altLang="en-US" sz="2800" b="1" dirty="0">
                <a:solidFill>
                  <a:schemeClr val="bg1"/>
                </a:solidFill>
              </a:rPr>
              <a:t>）图书：①超星数字图书 </a:t>
            </a:r>
            <a:endParaRPr lang="zh-CN" altLang="en-US" sz="2800" b="1" dirty="0">
              <a:solidFill>
                <a:schemeClr val="bg1"/>
              </a:solidFill>
            </a:endParaRPr>
          </a:p>
          <a:p>
            <a:pPr>
              <a:lnSpc>
                <a:spcPct val="80000"/>
              </a:lnSpc>
              <a:buFont typeface="Wingdings" panose="05000000000000000000" pitchFamily="2" charset="2"/>
              <a:buNone/>
              <a:defRPr/>
            </a:pPr>
            <a:r>
              <a:rPr lang="en-US" altLang="zh-CN" sz="2800" b="1" dirty="0">
                <a:solidFill>
                  <a:schemeClr val="bg1"/>
                </a:solidFill>
              </a:rPr>
              <a:t>              </a:t>
            </a:r>
            <a:r>
              <a:rPr lang="zh-CN" altLang="en-US" sz="2800" b="1" dirty="0">
                <a:solidFill>
                  <a:schemeClr val="bg1"/>
                </a:solidFill>
              </a:rPr>
              <a:t> </a:t>
            </a:r>
            <a:r>
              <a:rPr lang="zh-CN" altLang="en-US" sz="2800" b="1" dirty="0" smtClean="0">
                <a:solidFill>
                  <a:schemeClr val="bg1"/>
                </a:solidFill>
              </a:rPr>
              <a:t>            ②</a:t>
            </a:r>
            <a:r>
              <a:rPr lang="en-US" altLang="zh-CN" sz="2800" b="1" dirty="0">
                <a:solidFill>
                  <a:schemeClr val="bg1"/>
                </a:solidFill>
              </a:rPr>
              <a:t>CNKI</a:t>
            </a:r>
            <a:r>
              <a:rPr lang="zh-CN" altLang="en-US" sz="2800" b="1" dirty="0">
                <a:solidFill>
                  <a:schemeClr val="bg1"/>
                </a:solidFill>
              </a:rPr>
              <a:t>中国年鉴网络出版总库</a:t>
            </a:r>
            <a:endParaRPr lang="en-US" altLang="zh-CN" sz="2800" b="1" dirty="0">
              <a:solidFill>
                <a:schemeClr val="bg1"/>
              </a:solidFill>
            </a:endParaRPr>
          </a:p>
          <a:p>
            <a:pPr>
              <a:lnSpc>
                <a:spcPct val="80000"/>
              </a:lnSpc>
              <a:buFont typeface="Wingdings" panose="05000000000000000000" pitchFamily="2" charset="2"/>
              <a:buNone/>
              <a:defRPr/>
            </a:pPr>
            <a:r>
              <a:rPr lang="zh-CN" altLang="en-US" sz="2800" b="1" dirty="0">
                <a:solidFill>
                  <a:schemeClr val="bg1"/>
                </a:solidFill>
              </a:rPr>
              <a:t>              </a:t>
            </a:r>
            <a:r>
              <a:rPr lang="zh-CN" altLang="en-US" sz="2800" b="1" dirty="0" smtClean="0">
                <a:solidFill>
                  <a:schemeClr val="bg1"/>
                </a:solidFill>
              </a:rPr>
              <a:t>             </a:t>
            </a:r>
            <a:r>
              <a:rPr lang="zh-CN" altLang="en-US" sz="2800" b="1" dirty="0">
                <a:solidFill>
                  <a:schemeClr val="bg1"/>
                </a:solidFill>
              </a:rPr>
              <a:t>③</a:t>
            </a:r>
            <a:r>
              <a:rPr lang="en-US" altLang="zh-CN" sz="2800" b="1" dirty="0">
                <a:solidFill>
                  <a:schemeClr val="bg1"/>
                </a:solidFill>
              </a:rPr>
              <a:t>CNKI</a:t>
            </a:r>
            <a:r>
              <a:rPr lang="zh-CN" altLang="en-US" sz="2800" b="1" dirty="0">
                <a:solidFill>
                  <a:schemeClr val="bg1"/>
                </a:solidFill>
              </a:rPr>
              <a:t>中国工具书网络出版总库</a:t>
            </a:r>
            <a:endParaRPr lang="zh-CN" altLang="en-US" sz="2800" b="1" dirty="0">
              <a:solidFill>
                <a:schemeClr val="bg1"/>
              </a:solidFill>
            </a:endParaRPr>
          </a:p>
          <a:p>
            <a:pPr>
              <a:lnSpc>
                <a:spcPct val="80000"/>
              </a:lnSpc>
              <a:buFont typeface="Wingdings" panose="05000000000000000000" pitchFamily="2" charset="2"/>
              <a:buNone/>
              <a:defRPr/>
            </a:pPr>
            <a:r>
              <a:rPr lang="zh-CN" altLang="en-US" sz="2800" b="1" dirty="0">
                <a:solidFill>
                  <a:schemeClr val="bg1"/>
                </a:solidFill>
              </a:rPr>
              <a:t>    （</a:t>
            </a:r>
            <a:r>
              <a:rPr lang="en-US" altLang="zh-CN" sz="2800" b="1" dirty="0">
                <a:solidFill>
                  <a:schemeClr val="bg1"/>
                </a:solidFill>
              </a:rPr>
              <a:t>2</a:t>
            </a:r>
            <a:r>
              <a:rPr lang="zh-CN" altLang="en-US" sz="2800" b="1" dirty="0">
                <a:solidFill>
                  <a:schemeClr val="bg1"/>
                </a:solidFill>
              </a:rPr>
              <a:t>）中文电子期刊： ① </a:t>
            </a:r>
            <a:r>
              <a:rPr lang="en-US" altLang="zh-CN" sz="2800" b="1" dirty="0">
                <a:solidFill>
                  <a:schemeClr val="bg1"/>
                </a:solidFill>
              </a:rPr>
              <a:t>CNKI</a:t>
            </a:r>
            <a:r>
              <a:rPr lang="zh-CN" altLang="en-US" sz="2800" b="1" dirty="0">
                <a:solidFill>
                  <a:schemeClr val="bg1"/>
                </a:solidFill>
              </a:rPr>
              <a:t>中国期刊全文数据库</a:t>
            </a:r>
            <a:endParaRPr lang="zh-CN" altLang="en-US" sz="2800" b="1" dirty="0">
              <a:solidFill>
                <a:schemeClr val="bg1"/>
              </a:solidFill>
            </a:endParaRPr>
          </a:p>
          <a:p>
            <a:pPr>
              <a:lnSpc>
                <a:spcPct val="80000"/>
              </a:lnSpc>
              <a:buFont typeface="Wingdings" panose="05000000000000000000" pitchFamily="2" charset="2"/>
              <a:buNone/>
              <a:defRPr/>
            </a:pPr>
            <a:r>
              <a:rPr lang="zh-CN" altLang="en-US" sz="2800" b="1" dirty="0">
                <a:solidFill>
                  <a:schemeClr val="bg1"/>
                </a:solidFill>
              </a:rPr>
              <a:t>                       </a:t>
            </a:r>
            <a:r>
              <a:rPr lang="zh-CN" altLang="en-US" sz="2800" b="1" dirty="0" smtClean="0">
                <a:solidFill>
                  <a:schemeClr val="bg1"/>
                </a:solidFill>
              </a:rPr>
              <a:t>  </a:t>
            </a:r>
            <a:r>
              <a:rPr lang="zh-CN" altLang="en-US" sz="2800" b="1" dirty="0">
                <a:solidFill>
                  <a:schemeClr val="bg1"/>
                </a:solidFill>
              </a:rPr>
              <a:t>②维普中文</a:t>
            </a:r>
            <a:r>
              <a:rPr lang="zh-CN" altLang="en-US" sz="2800" b="1" dirty="0" smtClean="0">
                <a:solidFill>
                  <a:schemeClr val="bg1"/>
                </a:solidFill>
              </a:rPr>
              <a:t>期刊</a:t>
            </a:r>
            <a:r>
              <a:rPr lang="en-US" altLang="zh-CN" sz="2800" b="1" dirty="0">
                <a:solidFill>
                  <a:schemeClr val="bg1"/>
                </a:solidFill>
              </a:rPr>
              <a:t> </a:t>
            </a:r>
            <a:r>
              <a:rPr lang="en-US" altLang="zh-CN" sz="2800" b="1" dirty="0" smtClean="0">
                <a:solidFill>
                  <a:schemeClr val="bg1"/>
                </a:solidFill>
              </a:rPr>
              <a:t>         </a:t>
            </a:r>
            <a:r>
              <a:rPr lang="zh-CN" altLang="en-US" sz="2800" b="1" dirty="0" smtClean="0">
                <a:solidFill>
                  <a:schemeClr val="bg1"/>
                </a:solidFill>
              </a:rPr>
              <a:t>③万方数据库</a:t>
            </a:r>
            <a:endParaRPr lang="zh-CN" altLang="en-US" sz="2800" b="1" dirty="0" smtClean="0">
              <a:solidFill>
                <a:schemeClr val="bg1"/>
              </a:solidFill>
            </a:endParaRPr>
          </a:p>
          <a:p>
            <a:pPr>
              <a:lnSpc>
                <a:spcPct val="80000"/>
              </a:lnSpc>
              <a:buFont typeface="Wingdings" panose="05000000000000000000" pitchFamily="2" charset="2"/>
              <a:buNone/>
              <a:defRPr/>
            </a:pPr>
            <a:r>
              <a:rPr lang="zh-CN" altLang="en-US" sz="2800" b="1" dirty="0" smtClean="0">
                <a:solidFill>
                  <a:schemeClr val="bg1"/>
                </a:solidFill>
              </a:rPr>
              <a:t>    </a:t>
            </a:r>
            <a:r>
              <a:rPr lang="zh-CN" altLang="en-US" sz="2800" b="1" dirty="0">
                <a:solidFill>
                  <a:schemeClr val="bg1"/>
                </a:solidFill>
              </a:rPr>
              <a:t>（</a:t>
            </a:r>
            <a:r>
              <a:rPr lang="en-US" altLang="zh-CN" sz="2800" b="1" dirty="0">
                <a:solidFill>
                  <a:schemeClr val="bg1"/>
                </a:solidFill>
              </a:rPr>
              <a:t>3</a:t>
            </a:r>
            <a:r>
              <a:rPr lang="zh-CN" altLang="en-US" sz="2800" b="1" dirty="0">
                <a:solidFill>
                  <a:schemeClr val="bg1"/>
                </a:solidFill>
              </a:rPr>
              <a:t>）报纸：① </a:t>
            </a:r>
            <a:r>
              <a:rPr lang="en-US" altLang="zh-CN" sz="2800" b="1" dirty="0">
                <a:solidFill>
                  <a:schemeClr val="bg1"/>
                </a:solidFill>
              </a:rPr>
              <a:t>CNKI</a:t>
            </a:r>
            <a:r>
              <a:rPr lang="zh-CN" altLang="en-US" sz="2800" b="1" dirty="0">
                <a:solidFill>
                  <a:schemeClr val="bg1"/>
                </a:solidFill>
              </a:rPr>
              <a:t>中国重要报纸全文库</a:t>
            </a:r>
            <a:endParaRPr lang="zh-CN" altLang="en-US" sz="2800" b="1" dirty="0">
              <a:solidFill>
                <a:schemeClr val="bg1"/>
              </a:solidFill>
            </a:endParaRPr>
          </a:p>
          <a:p>
            <a:pPr>
              <a:lnSpc>
                <a:spcPct val="80000"/>
              </a:lnSpc>
              <a:buFont typeface="Wingdings" panose="05000000000000000000" pitchFamily="2" charset="2"/>
              <a:buNone/>
              <a:defRPr/>
            </a:pPr>
            <a:r>
              <a:rPr lang="zh-CN" altLang="en-US" sz="2800" b="1" dirty="0">
                <a:solidFill>
                  <a:schemeClr val="bg1"/>
                </a:solidFill>
              </a:rPr>
              <a:t>               </a:t>
            </a:r>
            <a:r>
              <a:rPr lang="zh-CN" altLang="en-US" sz="2800" b="1" dirty="0" smtClean="0">
                <a:solidFill>
                  <a:schemeClr val="bg1"/>
                </a:solidFill>
              </a:rPr>
              <a:t>             ②</a:t>
            </a:r>
            <a:r>
              <a:rPr lang="zh-CN" altLang="en-US" sz="2800" b="1" dirty="0">
                <a:solidFill>
                  <a:schemeClr val="bg1"/>
                </a:solidFill>
              </a:rPr>
              <a:t>利用读秀“报纸”频道搜索</a:t>
            </a:r>
            <a:endParaRPr lang="zh-CN" altLang="en-US" sz="2800" b="1" dirty="0">
              <a:solidFill>
                <a:schemeClr val="bg1"/>
              </a:solidFill>
            </a:endParaRPr>
          </a:p>
          <a:p>
            <a:pPr>
              <a:lnSpc>
                <a:spcPct val="80000"/>
              </a:lnSpc>
              <a:buFont typeface="Wingdings" panose="05000000000000000000" pitchFamily="2" charset="2"/>
              <a:buNone/>
              <a:defRPr/>
            </a:pPr>
            <a:r>
              <a:rPr lang="zh-CN" altLang="en-US" sz="2800" b="1" dirty="0">
                <a:solidFill>
                  <a:schemeClr val="bg1"/>
                </a:solidFill>
              </a:rPr>
              <a:t>    （</a:t>
            </a:r>
            <a:r>
              <a:rPr lang="en-US" altLang="zh-CN" sz="2800" b="1" dirty="0">
                <a:solidFill>
                  <a:schemeClr val="bg1"/>
                </a:solidFill>
              </a:rPr>
              <a:t>4</a:t>
            </a:r>
            <a:r>
              <a:rPr lang="zh-CN" altLang="en-US" sz="2800" b="1" dirty="0">
                <a:solidFill>
                  <a:schemeClr val="bg1"/>
                </a:solidFill>
              </a:rPr>
              <a:t>）学位论文：中国优秀硕博士学位论文</a:t>
            </a:r>
            <a:r>
              <a:rPr lang="zh-CN" altLang="en-US" sz="2800" b="1" dirty="0" smtClean="0">
                <a:solidFill>
                  <a:schemeClr val="bg1"/>
                </a:solidFill>
              </a:rPr>
              <a:t>数据库 （</a:t>
            </a:r>
            <a:r>
              <a:rPr lang="en-US" altLang="zh-CN" sz="2800" b="1" dirty="0">
                <a:solidFill>
                  <a:schemeClr val="bg1"/>
                </a:solidFill>
              </a:rPr>
              <a:t>CNKI</a:t>
            </a:r>
            <a:r>
              <a:rPr lang="zh-CN" altLang="en-US" sz="2800" b="1" dirty="0">
                <a:solidFill>
                  <a:schemeClr val="bg1"/>
                </a:solidFill>
              </a:rPr>
              <a:t>）</a:t>
            </a:r>
            <a:endParaRPr lang="zh-CN" altLang="en-US" sz="2800" b="1" dirty="0">
              <a:solidFill>
                <a:schemeClr val="bg1"/>
              </a:solidFill>
            </a:endParaRPr>
          </a:p>
          <a:p>
            <a:pPr>
              <a:lnSpc>
                <a:spcPct val="80000"/>
              </a:lnSpc>
              <a:buFont typeface="Wingdings" panose="05000000000000000000" pitchFamily="2" charset="2"/>
              <a:buNone/>
              <a:defRPr/>
            </a:pPr>
            <a:r>
              <a:rPr lang="en-US" altLang="zh-CN" sz="2800" b="1" dirty="0">
                <a:solidFill>
                  <a:schemeClr val="bg1"/>
                </a:solidFill>
              </a:rPr>
              <a:t>    </a:t>
            </a:r>
            <a:r>
              <a:rPr lang="zh-CN" altLang="en-US" sz="2800" b="1" dirty="0">
                <a:solidFill>
                  <a:schemeClr val="bg1"/>
                </a:solidFill>
              </a:rPr>
              <a:t>（</a:t>
            </a:r>
            <a:r>
              <a:rPr lang="en-US" altLang="zh-CN" sz="2800" b="1" dirty="0">
                <a:solidFill>
                  <a:schemeClr val="bg1"/>
                </a:solidFill>
              </a:rPr>
              <a:t>5</a:t>
            </a:r>
            <a:r>
              <a:rPr lang="zh-CN" altLang="en-US" sz="2800" b="1" dirty="0">
                <a:solidFill>
                  <a:schemeClr val="bg1"/>
                </a:solidFill>
              </a:rPr>
              <a:t>）视频资源：超星学术视频</a:t>
            </a:r>
            <a:endParaRPr lang="zh-CN" altLang="en-US" sz="2800" b="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endParaRPr lang="zh-CN" altLang="en-US" dirty="0"/>
          </a:p>
        </p:txBody>
      </p:sp>
      <p:sp>
        <p:nvSpPr>
          <p:cNvPr id="3" name="内容占位符 2"/>
          <p:cNvSpPr>
            <a:spLocks noGrp="1"/>
          </p:cNvSpPr>
          <p:nvPr>
            <p:ph idx="1"/>
          </p:nvPr>
        </p:nvSpPr>
        <p:spPr/>
        <p:txBody>
          <a:bodyPr/>
          <a:lstStyle/>
          <a:p>
            <a:pPr>
              <a:defRPr/>
            </a:pPr>
            <a:endParaRPr lang="zh-CN" altLang="en-US"/>
          </a:p>
        </p:txBody>
      </p:sp>
      <p:pic>
        <p:nvPicPr>
          <p:cNvPr id="60420"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89322" y="0"/>
            <a:ext cx="85677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0421" name="组合 14"/>
          <p:cNvGrpSpPr/>
          <p:nvPr/>
        </p:nvGrpSpPr>
        <p:grpSpPr bwMode="auto">
          <a:xfrm>
            <a:off x="579835" y="161925"/>
            <a:ext cx="7303294" cy="4963953"/>
            <a:chOff x="771698" y="216131"/>
            <a:chExt cx="9738360" cy="6618693"/>
          </a:xfrm>
        </p:grpSpPr>
        <p:sp>
          <p:nvSpPr>
            <p:cNvPr id="5" name="文本框 4"/>
            <p:cNvSpPr txBox="1"/>
            <p:nvPr/>
          </p:nvSpPr>
          <p:spPr>
            <a:xfrm>
              <a:off x="771698" y="365358"/>
              <a:ext cx="2744966" cy="615562"/>
            </a:xfrm>
            <a:prstGeom prst="rect">
              <a:avLst/>
            </a:prstGeom>
            <a:noFill/>
          </p:spPr>
          <p:txBody>
            <a:bodyPr>
              <a:spAutoFit/>
            </a:bodyPr>
            <a:lstStyle/>
            <a:p>
              <a:pPr>
                <a:defRPr/>
              </a:pPr>
              <a:r>
                <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文献检索方法</a:t>
              </a:r>
              <a:endParaRPr lang="zh-CN" altLang="en-US" sz="2400"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6" name="文本框 5"/>
            <p:cNvSpPr txBox="1"/>
            <p:nvPr/>
          </p:nvSpPr>
          <p:spPr>
            <a:xfrm>
              <a:off x="3899276" y="216131"/>
              <a:ext cx="3406997" cy="492449"/>
            </a:xfrm>
            <a:prstGeom prst="rect">
              <a:avLst/>
            </a:prstGeom>
            <a:solidFill>
              <a:schemeClr val="bg1"/>
            </a:solidFill>
            <a:ln>
              <a:solidFill>
                <a:srgbClr val="002060"/>
              </a:solidFill>
            </a:ln>
          </p:spPr>
          <p:txBody>
            <a:bodyPr>
              <a:spAutoFit/>
            </a:bodyPr>
            <a:lstStyle/>
            <a:p>
              <a:pP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步：确定研究主题</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8" name="文本框 7"/>
            <p:cNvSpPr txBox="1"/>
            <p:nvPr/>
          </p:nvSpPr>
          <p:spPr>
            <a:xfrm>
              <a:off x="3899276" y="1065454"/>
              <a:ext cx="3406997" cy="492449"/>
            </a:xfrm>
            <a:prstGeom prst="rect">
              <a:avLst/>
            </a:prstGeom>
            <a:solidFill>
              <a:schemeClr val="bg1"/>
            </a:solidFill>
            <a:ln>
              <a:solidFill>
                <a:srgbClr val="002060"/>
              </a:solidFill>
            </a:ln>
          </p:spPr>
          <p:txBody>
            <a:bodyPr>
              <a:spAutoFit/>
            </a:bodyPr>
            <a:lstStyle/>
            <a:p>
              <a:pP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a:t>
              </a:r>
              <a:r>
                <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确定关键词</a:t>
              </a:r>
              <a:endParaRPr lang="zh-CN" altLang="en-US" b="1" dirty="0">
                <a:solidFill>
                  <a:srgbClr val="FF0000"/>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9" name="文本框 8"/>
            <p:cNvSpPr txBox="1"/>
            <p:nvPr/>
          </p:nvSpPr>
          <p:spPr>
            <a:xfrm>
              <a:off x="7101473" y="2156082"/>
              <a:ext cx="3408585" cy="492449"/>
            </a:xfrm>
            <a:prstGeom prst="rect">
              <a:avLst/>
            </a:prstGeom>
            <a:solidFill>
              <a:schemeClr val="bg1"/>
            </a:solidFill>
            <a:ln>
              <a:solidFill>
                <a:srgbClr val="002060"/>
              </a:solidFill>
            </a:ln>
          </p:spPr>
          <p:txBody>
            <a:bodyPr>
              <a:spAutoFit/>
            </a:bodyPr>
            <a:lstStyle/>
            <a:p>
              <a:pP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步：收集文献资料</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0" name="文本框 9"/>
            <p:cNvSpPr txBox="1"/>
            <p:nvPr/>
          </p:nvSpPr>
          <p:spPr>
            <a:xfrm>
              <a:off x="3981833" y="3337198"/>
              <a:ext cx="3483202" cy="492449"/>
            </a:xfrm>
            <a:prstGeom prst="rect">
              <a:avLst/>
            </a:prstGeom>
            <a:solidFill>
              <a:schemeClr val="bg1"/>
            </a:solidFill>
            <a:ln>
              <a:solidFill>
                <a:srgbClr val="002060"/>
              </a:solidFill>
            </a:ln>
          </p:spPr>
          <p:txBody>
            <a:bodyPr>
              <a:spAutoFit/>
            </a:bodyPr>
            <a:lstStyle/>
            <a:p>
              <a:pP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步：分析筛选文献</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1" name="文本框 10"/>
            <p:cNvSpPr txBox="1"/>
            <p:nvPr/>
          </p:nvSpPr>
          <p:spPr>
            <a:xfrm>
              <a:off x="838377" y="2170370"/>
              <a:ext cx="3408583" cy="492449"/>
            </a:xfrm>
            <a:prstGeom prst="rect">
              <a:avLst/>
            </a:prstGeom>
            <a:solidFill>
              <a:schemeClr val="bg1"/>
            </a:solidFill>
            <a:ln>
              <a:solidFill>
                <a:srgbClr val="002060"/>
              </a:solidFill>
            </a:ln>
          </p:spPr>
          <p:txBody>
            <a:bodyPr>
              <a:spAutoFit/>
            </a:bodyPr>
            <a:lstStyle/>
            <a:p>
              <a:pP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5</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步：调整关键词</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2" name="文本框 11"/>
            <p:cNvSpPr txBox="1"/>
            <p:nvPr/>
          </p:nvSpPr>
          <p:spPr>
            <a:xfrm>
              <a:off x="3627796" y="4272248"/>
              <a:ext cx="4191273" cy="492449"/>
            </a:xfrm>
            <a:prstGeom prst="rect">
              <a:avLst/>
            </a:prstGeom>
            <a:solidFill>
              <a:schemeClr val="bg1"/>
            </a:solidFill>
            <a:ln>
              <a:solidFill>
                <a:srgbClr val="002060"/>
              </a:solidFill>
            </a:ln>
          </p:spPr>
          <p:txBody>
            <a:bodyPr>
              <a:spAutoFit/>
            </a:bodyPr>
            <a:lstStyle/>
            <a:p>
              <a:pP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6</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步：构思文献综述的结构</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3" name="文本框 12"/>
            <p:cNvSpPr txBox="1"/>
            <p:nvPr/>
          </p:nvSpPr>
          <p:spPr>
            <a:xfrm>
              <a:off x="2889561" y="5310487"/>
              <a:ext cx="5794754" cy="492449"/>
            </a:xfrm>
            <a:prstGeom prst="rect">
              <a:avLst/>
            </a:prstGeom>
            <a:solidFill>
              <a:schemeClr val="bg1"/>
            </a:solidFill>
            <a:ln>
              <a:solidFill>
                <a:srgbClr val="002060"/>
              </a:solidFill>
            </a:ln>
          </p:spPr>
          <p:txBody>
            <a:bodyPr>
              <a:spAutoFit/>
            </a:bodyPr>
            <a:lstStyle/>
            <a:p>
              <a:pPr algn="ct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7</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步：总结评价以往研究的成果和局限</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14" name="文本框 13"/>
            <p:cNvSpPr txBox="1"/>
            <p:nvPr/>
          </p:nvSpPr>
          <p:spPr>
            <a:xfrm>
              <a:off x="3794495" y="6342375"/>
              <a:ext cx="3406997" cy="492449"/>
            </a:xfrm>
            <a:prstGeom prst="rect">
              <a:avLst/>
            </a:prstGeom>
            <a:solidFill>
              <a:schemeClr val="bg1"/>
            </a:solidFill>
            <a:ln>
              <a:solidFill>
                <a:srgbClr val="002060"/>
              </a:solidFill>
            </a:ln>
          </p:spPr>
          <p:txBody>
            <a:bodyPr>
              <a:spAutoFit/>
            </a:bodyPr>
            <a:lstStyle/>
            <a:p>
              <a:pPr>
                <a:defRPr/>
              </a:pP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第</a:t>
              </a:r>
              <a:r>
                <a:rPr lang="en-US" altLang="zh-CN"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8</a:t>
              </a:r>
              <a:r>
                <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步：撰写文献综述</a:t>
              </a:r>
              <a:endParaRPr lang="zh-CN" altLang="en-US"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03401" y="771550"/>
            <a:ext cx="9073008" cy="891540"/>
          </a:xfrm>
          <a:prstGeom prst="rect">
            <a:avLst/>
          </a:prstGeom>
        </p:spPr>
        <p:txBody>
          <a:bodyPr wrap="square">
            <a:spAutoFit/>
          </a:bodyPr>
          <a:lstStyle/>
          <a:p>
            <a:r>
              <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③</a:t>
            </a:r>
            <a:r>
              <a:rPr lang="zh-CN"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本</a:t>
            </a:r>
            <a:r>
              <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研究的价值、意义和创新点</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zh-CN" altLang="zh-CN" sz="2400" dirty="0">
              <a:solidFill>
                <a:schemeClr val="bg1"/>
              </a:solidFill>
            </a:endParaRPr>
          </a:p>
        </p:txBody>
      </p:sp>
      <p:pic>
        <p:nvPicPr>
          <p:cNvPr id="2" name="C9F754DE-2CAD-44b6-B708-469DEB6407EB-1" descr="wpp"/>
          <p:cNvPicPr>
            <a:picLocks noChangeAspect="1"/>
          </p:cNvPicPr>
          <p:nvPr/>
        </p:nvPicPr>
        <p:blipFill>
          <a:blip r:embed="rId1"/>
          <a:stretch>
            <a:fillRect/>
          </a:stretch>
        </p:blipFill>
        <p:spPr>
          <a:xfrm>
            <a:off x="1187450" y="1491615"/>
            <a:ext cx="6600825" cy="348742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84309" y="195223"/>
            <a:ext cx="9001000" cy="1260475"/>
          </a:xfrm>
          <a:prstGeom prst="rect">
            <a:avLst/>
          </a:prstGeom>
        </p:spPr>
        <p:txBody>
          <a:bodyPr wrap="square">
            <a:spAutoFit/>
          </a:bodyPr>
          <a:lstStyle/>
          <a:p>
            <a:r>
              <a:rPr lang="zh-CN" altLang="en-US"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④</a:t>
            </a:r>
            <a:r>
              <a:rPr lang="zh-CN" altLang="zh-CN"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本</a:t>
            </a:r>
            <a:r>
              <a:rPr lang="zh-CN" altLang="zh-CN"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研究的目标和</a:t>
            </a:r>
            <a:r>
              <a:rPr lang="zh-CN" altLang="zh-CN"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内容</a:t>
            </a:r>
            <a:endParaRPr lang="zh-CN"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2400" dirty="0" smtClean="0">
              <a:solidFill>
                <a:schemeClr val="bg1"/>
              </a:solidFill>
            </a:endParaRPr>
          </a:p>
          <a:p>
            <a:endParaRPr lang="zh-CN" altLang="en-US" sz="2400" dirty="0">
              <a:solidFill>
                <a:schemeClr val="bg1"/>
              </a:solidFill>
            </a:endParaRPr>
          </a:p>
        </p:txBody>
      </p:sp>
      <p:grpSp>
        <p:nvGrpSpPr>
          <p:cNvPr id="18" name="组合 17"/>
          <p:cNvGrpSpPr/>
          <p:nvPr/>
        </p:nvGrpSpPr>
        <p:grpSpPr>
          <a:xfrm>
            <a:off x="1043940" y="1399540"/>
            <a:ext cx="2710815" cy="3225165"/>
            <a:chOff x="1827008" y="2120901"/>
            <a:chExt cx="2298700" cy="2736849"/>
          </a:xfrm>
        </p:grpSpPr>
        <p:sp>
          <p:nvSpPr>
            <p:cNvPr id="19" name="矩形 18"/>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70000"/>
                </a:lnSpc>
              </a:pPr>
              <a:r>
                <a:rPr lang="zh-CN" altLang="zh-CN" sz="2400" b="1" dirty="0" smtClean="0">
                  <a:solidFill>
                    <a:srgbClr val="FFFF00"/>
                  </a:solidFill>
                  <a:sym typeface="+mn-ea"/>
                </a:rPr>
                <a:t>研究</a:t>
              </a:r>
              <a:r>
                <a:rPr lang="zh-CN" altLang="zh-CN" sz="2400" b="1" dirty="0">
                  <a:solidFill>
                    <a:srgbClr val="FFFF00"/>
                  </a:solidFill>
                  <a:sym typeface="+mn-ea"/>
                </a:rPr>
                <a:t>目标</a:t>
              </a:r>
              <a:endParaRPr lang="zh-CN" altLang="zh-CN" sz="1600" dirty="0">
                <a:solidFill>
                  <a:srgbClr val="FFFF00"/>
                </a:solidFill>
              </a:endParaRPr>
            </a:p>
            <a:p>
              <a:pPr algn="ctr"/>
              <a:endParaRPr lang="zh-CN" altLang="zh-CN" sz="1600" dirty="0">
                <a:solidFill>
                  <a:srgbClr val="FFFF00"/>
                </a:solidFill>
              </a:endParaRPr>
            </a:p>
          </p:txBody>
        </p:sp>
        <p:sp>
          <p:nvSpPr>
            <p:cNvPr id="20" name="矩形 19"/>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zh-CN" sz="2000" b="1" dirty="0" smtClean="0">
                  <a:solidFill>
                    <a:schemeClr val="tx1"/>
                  </a:solidFill>
                  <a:sym typeface="+mn-ea"/>
                </a:rPr>
                <a:t>研究</a:t>
              </a:r>
              <a:r>
                <a:rPr lang="zh-CN" altLang="zh-CN" sz="2000" b="1" dirty="0">
                  <a:solidFill>
                    <a:schemeClr val="tx1"/>
                  </a:solidFill>
                  <a:sym typeface="+mn-ea"/>
                </a:rPr>
                <a:t>目标是通过课题研究希望解决的问题和将要取得的成果以及解决实际问题中能达到的效果，带来的多大的经济效益或多大的社会影响。</a:t>
              </a:r>
              <a:endParaRPr lang="zh-CN" altLang="zh-CN" sz="2000" b="1" dirty="0">
                <a:solidFill>
                  <a:schemeClr val="tx1"/>
                </a:solidFill>
                <a:sym typeface="+mn-ea"/>
              </a:endParaRPr>
            </a:p>
          </p:txBody>
        </p:sp>
      </p:grpSp>
      <p:grpSp>
        <p:nvGrpSpPr>
          <p:cNvPr id="2" name="组合 1"/>
          <p:cNvGrpSpPr/>
          <p:nvPr/>
        </p:nvGrpSpPr>
        <p:grpSpPr>
          <a:xfrm>
            <a:off x="5076190" y="1360170"/>
            <a:ext cx="2789555" cy="3264535"/>
            <a:chOff x="1827008" y="2120901"/>
            <a:chExt cx="2298700" cy="2736849"/>
          </a:xfrm>
        </p:grpSpPr>
        <p:sp>
          <p:nvSpPr>
            <p:cNvPr id="3" name="矩形 2"/>
            <p:cNvSpPr/>
            <p:nvPr/>
          </p:nvSpPr>
          <p:spPr>
            <a:xfrm>
              <a:off x="1827008" y="2120901"/>
              <a:ext cx="2298700" cy="444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220000"/>
                </a:lnSpc>
              </a:pPr>
              <a:r>
                <a:rPr lang="zh-CN" altLang="zh-CN" sz="2400" b="1" dirty="0">
                  <a:solidFill>
                    <a:srgbClr val="FFFF00"/>
                  </a:solidFill>
                  <a:sym typeface="+mn-ea"/>
                </a:rPr>
                <a:t>研究内容</a:t>
              </a:r>
              <a:endParaRPr lang="zh-CN" altLang="zh-CN" sz="2400" dirty="0">
                <a:solidFill>
                  <a:srgbClr val="FFFF00"/>
                </a:solidFill>
              </a:endParaRPr>
            </a:p>
            <a:p>
              <a:pPr algn="ctr"/>
              <a:endParaRPr lang="zh-CN" altLang="zh-CN" sz="2400" dirty="0">
                <a:solidFill>
                  <a:srgbClr val="FFFF00"/>
                </a:solidFill>
              </a:endParaRPr>
            </a:p>
          </p:txBody>
        </p:sp>
        <p:sp>
          <p:nvSpPr>
            <p:cNvPr id="5" name="矩形 4"/>
            <p:cNvSpPr/>
            <p:nvPr/>
          </p:nvSpPr>
          <p:spPr>
            <a:xfrm>
              <a:off x="1827008" y="2565400"/>
              <a:ext cx="2298700" cy="22923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zh-CN" sz="2000" b="1" dirty="0" smtClean="0">
                  <a:solidFill>
                    <a:schemeClr val="tx1"/>
                  </a:solidFill>
                  <a:sym typeface="+mn-ea"/>
                </a:rPr>
                <a:t>研究</a:t>
              </a:r>
              <a:r>
                <a:rPr lang="zh-CN" altLang="zh-CN" sz="2000" b="1" dirty="0">
                  <a:solidFill>
                    <a:schemeClr val="tx1"/>
                  </a:solidFill>
                  <a:sym typeface="+mn-ea"/>
                </a:rPr>
                <a:t>内容指为达到目标而进行的主要研究</a:t>
              </a:r>
              <a:r>
                <a:rPr lang="zh-CN" altLang="zh-CN" sz="2000" b="1" dirty="0" smtClean="0">
                  <a:solidFill>
                    <a:schemeClr val="tx1"/>
                  </a:solidFill>
                  <a:sym typeface="+mn-ea"/>
                </a:rPr>
                <a:t>工作。</a:t>
              </a:r>
              <a:r>
                <a:rPr lang="zh-CN" altLang="zh-CN" sz="2000" b="1" dirty="0">
                  <a:solidFill>
                    <a:schemeClr val="tx1"/>
                  </a:solidFill>
                  <a:sym typeface="+mn-ea"/>
                </a:rPr>
                <a:t>与核心概念界定有关，研究内容就是就是把题目分解成与之紧密相关的小问题，然后对每一个问题进行研究这就是研究内容</a:t>
              </a:r>
              <a:r>
                <a:rPr lang="zh-CN" altLang="zh-CN" b="1" dirty="0">
                  <a:solidFill>
                    <a:schemeClr val="tx1"/>
                  </a:solidFill>
                  <a:sym typeface="+mn-ea"/>
                </a:rPr>
                <a:t>。</a:t>
              </a:r>
              <a:endParaRPr lang="zh-CN" altLang="en-US" sz="160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843558"/>
            <a:ext cx="8928992" cy="1383665"/>
          </a:xfrm>
          <a:prstGeom prst="rect">
            <a:avLst/>
          </a:prstGeom>
        </p:spPr>
        <p:txBody>
          <a:bodyPr wrap="square">
            <a:spAutoFit/>
          </a:bodyPr>
          <a:lstStyle/>
          <a:p>
            <a:r>
              <a:rPr lang="zh-CN" altLang="en-US"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⑤</a:t>
            </a:r>
            <a:r>
              <a:rPr lang="zh-CN" altLang="zh-CN"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a:t>
            </a:r>
            <a:r>
              <a:rPr lang="zh-CN" altLang="zh-CN"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的思路和方法</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en-US" altLang="zh-CN" sz="2400" dirty="0" smtClean="0">
                <a:solidFill>
                  <a:srgbClr val="FFFF00"/>
                </a:solidFill>
              </a:rPr>
              <a:t> </a:t>
            </a:r>
            <a:r>
              <a:rPr lang="en-US" altLang="zh-CN" sz="3200" b="1" dirty="0" smtClean="0">
                <a:solidFill>
                  <a:srgbClr val="FFFF00"/>
                </a:solidFill>
              </a:rPr>
              <a:t> </a:t>
            </a:r>
            <a:r>
              <a:rPr lang="zh-CN" altLang="en-US" sz="3200" b="1" dirty="0" smtClean="0">
                <a:solidFill>
                  <a:srgbClr val="FFFF00"/>
                </a:solidFill>
              </a:rPr>
              <a:t>研究思路</a:t>
            </a:r>
            <a:endParaRPr lang="en-US" altLang="zh-CN" sz="3200" b="1" dirty="0" smtClean="0">
              <a:solidFill>
                <a:srgbClr val="FFFF00"/>
              </a:solidFill>
            </a:endParaRPr>
          </a:p>
          <a:p>
            <a:r>
              <a:rPr lang="en-US" altLang="zh-CN" sz="2400" dirty="0">
                <a:solidFill>
                  <a:schemeClr val="bg1"/>
                </a:solidFill>
              </a:rPr>
              <a:t> </a:t>
            </a:r>
            <a:r>
              <a:rPr lang="en-US" altLang="zh-CN" sz="2400" dirty="0" smtClean="0">
                <a:solidFill>
                  <a:schemeClr val="bg1"/>
                </a:solidFill>
              </a:rPr>
              <a:t>   </a:t>
            </a:r>
            <a:endParaRPr lang="zh-CN" altLang="zh-CN" sz="2000" dirty="0">
              <a:solidFill>
                <a:schemeClr val="bg1"/>
              </a:solidFill>
            </a:endParaRPr>
          </a:p>
        </p:txBody>
      </p:sp>
      <p:pic>
        <p:nvPicPr>
          <p:cNvPr id="2" name="ECB019B1-382A-4266-B25C-5B523AA43C14-2" descr="wpp"/>
          <p:cNvPicPr>
            <a:picLocks noChangeAspect="1"/>
          </p:cNvPicPr>
          <p:nvPr>
            <p:custDataLst>
              <p:tags r:id="rId1"/>
            </p:custDataLst>
          </p:nvPr>
        </p:nvPicPr>
        <p:blipFill>
          <a:blip r:embed="rId2"/>
          <a:stretch>
            <a:fillRect/>
          </a:stretch>
        </p:blipFill>
        <p:spPr>
          <a:xfrm>
            <a:off x="899795" y="1995170"/>
            <a:ext cx="7543800" cy="253492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504" y="843558"/>
            <a:ext cx="8928992" cy="891540"/>
          </a:xfrm>
          <a:prstGeom prst="rect">
            <a:avLst/>
          </a:prstGeom>
        </p:spPr>
        <p:txBody>
          <a:bodyPr wrap="square">
            <a:spAutoFit/>
          </a:bodyPr>
          <a:lstStyle/>
          <a:p>
            <a:r>
              <a:rPr lang="zh-CN" altLang="en-US"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⑤</a:t>
            </a:r>
            <a:r>
              <a:rPr lang="zh-CN" altLang="zh-CN" sz="2800" b="1"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研究</a:t>
            </a:r>
            <a:r>
              <a:rPr lang="zh-CN" altLang="zh-CN"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的思路和方法</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400" dirty="0" smtClean="0">
                <a:solidFill>
                  <a:srgbClr val="FFFF00"/>
                </a:solidFill>
              </a:rPr>
              <a:t>  </a:t>
            </a:r>
            <a:endParaRPr lang="zh-CN" altLang="zh-CN" sz="2000" dirty="0">
              <a:solidFill>
                <a:schemeClr val="bg1"/>
              </a:solidFill>
            </a:endParaRPr>
          </a:p>
        </p:txBody>
      </p:sp>
      <p:sp>
        <p:nvSpPr>
          <p:cNvPr id="5" name="矩形 4"/>
          <p:cNvSpPr/>
          <p:nvPr/>
        </p:nvSpPr>
        <p:spPr>
          <a:xfrm>
            <a:off x="251532" y="1563102"/>
            <a:ext cx="8689590" cy="3046095"/>
          </a:xfrm>
          <a:prstGeom prst="rect">
            <a:avLst/>
          </a:prstGeom>
        </p:spPr>
        <p:txBody>
          <a:bodyPr wrap="square">
            <a:spAutoFit/>
          </a:bodyPr>
          <a:lstStyle/>
          <a:p>
            <a:pPr algn="ctr"/>
            <a:r>
              <a:rPr lang="zh-CN" altLang="zh-CN" sz="3200" b="1" dirty="0">
                <a:solidFill>
                  <a:srgbClr val="FFFF00"/>
                </a:solidFill>
              </a:rPr>
              <a:t>研究方法</a:t>
            </a:r>
            <a:endParaRPr lang="en-US" altLang="zh-CN" sz="3200" b="1" dirty="0">
              <a:solidFill>
                <a:srgbClr val="FFFF00"/>
              </a:solidFill>
            </a:endParaRPr>
          </a:p>
          <a:p>
            <a:r>
              <a:rPr lang="en-US" altLang="zh-CN" dirty="0" smtClean="0"/>
              <a:t>        </a:t>
            </a:r>
            <a:r>
              <a:rPr lang="zh-CN" altLang="zh-CN" sz="3200" b="1" dirty="0" smtClean="0">
                <a:solidFill>
                  <a:schemeClr val="bg1"/>
                </a:solidFill>
                <a:latin typeface="楷体" panose="02010609060101010101" pitchFamily="49" charset="-122"/>
                <a:ea typeface="楷体" panose="02010609060101010101" pitchFamily="49" charset="-122"/>
              </a:rPr>
              <a:t>由</a:t>
            </a:r>
            <a:r>
              <a:rPr lang="zh-CN" altLang="zh-CN" sz="3200" b="1" dirty="0">
                <a:solidFill>
                  <a:schemeClr val="bg1"/>
                </a:solidFill>
                <a:latin typeface="楷体" panose="02010609060101010101" pitchFamily="49" charset="-122"/>
                <a:ea typeface="楷体" panose="02010609060101010101" pitchFamily="49" charset="-122"/>
              </a:rPr>
              <a:t>研究内容决定。不同的研究内容，采取不同的研究方法：观察法、调查法、实验法、经验总结法、个案法、比较研究法、文献资料法等，主要是考虑研究内容怎样获取数据，获取数据的方法就是研究方法。</a:t>
            </a:r>
            <a:endParaRPr lang="zh-CN" altLang="zh-CN" sz="32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987575"/>
            <a:ext cx="8928992" cy="1384995"/>
          </a:xfrm>
          <a:prstGeom prst="rect">
            <a:avLst/>
          </a:prstGeom>
        </p:spPr>
        <p:txBody>
          <a:bodyPr wrap="square" lIns="91438" tIns="45719" rIns="91438" bIns="45719">
            <a:spAutoFit/>
          </a:bodyPr>
          <a:lstStyle/>
          <a:p>
            <a:pPr>
              <a:lnSpc>
                <a:spcPct val="150000"/>
              </a:lnSpc>
            </a:pPr>
            <a:r>
              <a:rPr lang="en-US" altLang="zh-CN" sz="2800" b="1" dirty="0">
                <a:solidFill>
                  <a:schemeClr val="bg1"/>
                </a:solidFill>
                <a:latin typeface="微软雅黑" panose="020B0503020204020204" pitchFamily="34" charset="-122"/>
                <a:ea typeface="微软雅黑" panose="020B0503020204020204" pitchFamily="34" charset="-122"/>
              </a:rPr>
              <a:t>1. </a:t>
            </a:r>
            <a:r>
              <a:rPr lang="zh-CN" altLang="zh-CN" sz="2800" b="1" dirty="0">
                <a:solidFill>
                  <a:schemeClr val="bg1"/>
                </a:solidFill>
                <a:latin typeface="微软雅黑" panose="020B0503020204020204" pitchFamily="34" charset="-122"/>
                <a:ea typeface="微软雅黑" panose="020B0503020204020204" pitchFamily="34" charset="-122"/>
              </a:rPr>
              <a:t>课题</a:t>
            </a:r>
            <a:r>
              <a:rPr lang="zh-CN" altLang="zh-CN" sz="2800" b="1" dirty="0">
                <a:solidFill>
                  <a:schemeClr val="bg1"/>
                </a:solidFill>
                <a:latin typeface="微软雅黑" panose="020B0503020204020204" pitchFamily="34" charset="-122"/>
                <a:ea typeface="微软雅黑" panose="020B0503020204020204" pitchFamily="34" charset="-122"/>
              </a:rPr>
              <a:t>来源</a:t>
            </a:r>
            <a:endParaRPr lang="zh-CN" altLang="zh-CN" sz="28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b="1" dirty="0">
                <a:solidFill>
                  <a:srgbClr val="FFFF00"/>
                </a:solidFill>
                <a:latin typeface="微软雅黑" panose="020B0503020204020204" pitchFamily="34" charset="-122"/>
                <a:ea typeface="微软雅黑" panose="020B0503020204020204" pitchFamily="34" charset="-122"/>
              </a:rPr>
              <a:t>                       </a:t>
            </a:r>
            <a:r>
              <a:rPr lang="zh-CN" altLang="zh-CN" sz="2800" b="1" dirty="0">
                <a:solidFill>
                  <a:srgbClr val="FFFF00"/>
                </a:solidFill>
                <a:latin typeface="微软雅黑" panose="020B0503020204020204" pitchFamily="34" charset="-122"/>
                <a:ea typeface="微软雅黑" panose="020B0503020204020204" pitchFamily="34" charset="-122"/>
              </a:rPr>
              <a:t>供</a:t>
            </a:r>
            <a:r>
              <a:rPr lang="zh-CN" altLang="zh-CN" sz="2800" b="1" dirty="0">
                <a:solidFill>
                  <a:srgbClr val="FFFF00"/>
                </a:solidFill>
                <a:latin typeface="微软雅黑" panose="020B0503020204020204" pitchFamily="34" charset="-122"/>
                <a:ea typeface="微软雅黑" panose="020B0503020204020204" pitchFamily="34" charset="-122"/>
              </a:rPr>
              <a:t>选课题与自选</a:t>
            </a:r>
            <a:r>
              <a:rPr lang="zh-CN" altLang="zh-CN" sz="2800" b="1" dirty="0">
                <a:solidFill>
                  <a:srgbClr val="FFFF00"/>
                </a:solidFill>
                <a:latin typeface="微软雅黑" panose="020B0503020204020204" pitchFamily="34" charset="-122"/>
                <a:ea typeface="微软雅黑" panose="020B0503020204020204" pitchFamily="34" charset="-122"/>
              </a:rPr>
              <a:t>课题</a:t>
            </a:r>
            <a:r>
              <a:rPr lang="en-US" altLang="zh-CN" sz="2800" b="1" dirty="0">
                <a:solidFill>
                  <a:srgbClr val="FFFF00"/>
                </a:solidFill>
                <a:latin typeface="微软雅黑" panose="020B0503020204020204" pitchFamily="34" charset="-122"/>
                <a:ea typeface="微软雅黑" panose="020B0503020204020204" pitchFamily="34" charset="-122"/>
              </a:rPr>
              <a:t> </a:t>
            </a:r>
            <a:endParaRPr lang="zh-CN" altLang="zh-CN" sz="2800" b="1" dirty="0">
              <a:solidFill>
                <a:srgbClr val="FFFF00"/>
              </a:solidFill>
              <a:latin typeface="微软雅黑" panose="020B0503020204020204" pitchFamily="34" charset="-122"/>
              <a:ea typeface="微软雅黑" panose="020B0503020204020204" pitchFamily="34" charset="-122"/>
            </a:endParaRPr>
          </a:p>
        </p:txBody>
      </p:sp>
      <p:sp>
        <p:nvSpPr>
          <p:cNvPr id="3" name="矩形 2"/>
          <p:cNvSpPr/>
          <p:nvPr/>
        </p:nvSpPr>
        <p:spPr>
          <a:xfrm>
            <a:off x="827584" y="2372569"/>
            <a:ext cx="7560840" cy="1815882"/>
          </a:xfrm>
          <a:prstGeom prst="rect">
            <a:avLst/>
          </a:prstGeom>
        </p:spPr>
        <p:txBody>
          <a:bodyPr wrap="square" lIns="91438" tIns="45719" rIns="91438" bIns="45719">
            <a:spAutoFit/>
          </a:bodyPr>
          <a:lstStyle/>
          <a:p>
            <a:r>
              <a:rPr lang="zh-CN" altLang="en-US" sz="2800" b="1" dirty="0">
                <a:solidFill>
                  <a:schemeClr val="bg1"/>
                </a:solidFill>
                <a:latin typeface="楷体" panose="02010609060101010101" pitchFamily="49" charset="-122"/>
                <a:ea typeface="楷体" panose="02010609060101010101" pitchFamily="49" charset="-122"/>
              </a:rPr>
              <a:t>（</a:t>
            </a:r>
            <a:r>
              <a:rPr lang="en-US" altLang="zh-CN" sz="2800" b="1" dirty="0">
                <a:solidFill>
                  <a:schemeClr val="bg1"/>
                </a:solidFill>
                <a:latin typeface="楷体" panose="02010609060101010101" pitchFamily="49" charset="-122"/>
                <a:ea typeface="楷体" panose="02010609060101010101" pitchFamily="49" charset="-122"/>
              </a:rPr>
              <a:t>1</a:t>
            </a:r>
            <a:r>
              <a:rPr lang="zh-CN" altLang="en-US" sz="2800" b="1" dirty="0">
                <a:solidFill>
                  <a:schemeClr val="bg1"/>
                </a:solidFill>
                <a:latin typeface="楷体" panose="02010609060101010101" pitchFamily="49" charset="-122"/>
                <a:ea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rPr>
              <a:t>供</a:t>
            </a:r>
            <a:r>
              <a:rPr lang="zh-CN" altLang="zh-CN" sz="2800" b="1" dirty="0">
                <a:solidFill>
                  <a:schemeClr val="bg1"/>
                </a:solidFill>
                <a:latin typeface="楷体" panose="02010609060101010101" pitchFamily="49" charset="-122"/>
                <a:ea typeface="楷体" panose="02010609060101010101" pitchFamily="49" charset="-122"/>
              </a:rPr>
              <a:t>选课题</a:t>
            </a:r>
            <a:endParaRPr lang="zh-CN" altLang="zh-CN" sz="2800" b="1" dirty="0">
              <a:solidFill>
                <a:schemeClr val="bg1"/>
              </a:solidFill>
              <a:latin typeface="楷体" panose="02010609060101010101" pitchFamily="49" charset="-122"/>
              <a:ea typeface="楷体" panose="02010609060101010101" pitchFamily="49" charset="-122"/>
            </a:endParaRPr>
          </a:p>
          <a:p>
            <a:r>
              <a:rPr lang="en-US" altLang="zh-CN" sz="2800" b="1" dirty="0">
                <a:solidFill>
                  <a:schemeClr val="bg1"/>
                </a:solidFill>
                <a:latin typeface="楷体" panose="02010609060101010101" pitchFamily="49" charset="-122"/>
                <a:ea typeface="楷体" panose="02010609060101010101" pitchFamily="49" charset="-122"/>
              </a:rPr>
              <a:t>  </a:t>
            </a:r>
            <a:r>
              <a:rPr lang="zh-CN" altLang="zh-CN" sz="2800" b="1" dirty="0">
                <a:solidFill>
                  <a:schemeClr val="bg1"/>
                </a:solidFill>
                <a:latin typeface="楷体" panose="02010609060101010101" pitchFamily="49" charset="-122"/>
                <a:ea typeface="楷体" panose="02010609060101010101" pitchFamily="49" charset="-122"/>
              </a:rPr>
              <a:t>国家</a:t>
            </a:r>
            <a:r>
              <a:rPr lang="zh-CN" altLang="zh-CN" sz="2800" b="1" dirty="0">
                <a:solidFill>
                  <a:schemeClr val="bg1"/>
                </a:solidFill>
                <a:latin typeface="楷体" panose="02010609060101010101" pitchFamily="49" charset="-122"/>
                <a:ea typeface="楷体" panose="02010609060101010101" pitchFamily="49" charset="-122"/>
              </a:rPr>
              <a:t>、省、市、县所设的教育科学研究所内，负责规划本区的科研课题，学校可以从中选择，申报立项。</a:t>
            </a:r>
            <a:endParaRPr lang="zh-CN"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536" y="987574"/>
            <a:ext cx="8712968" cy="3476625"/>
          </a:xfrm>
          <a:prstGeom prst="rect">
            <a:avLst/>
          </a:prstGeom>
        </p:spPr>
        <p:txBody>
          <a:bodyPr wrap="square">
            <a:spAutoFit/>
          </a:bodyPr>
          <a:lstStyle/>
          <a:p>
            <a:r>
              <a:rPr lang="zh-CN" altLang="en-US"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⑥</a:t>
            </a:r>
            <a:r>
              <a:rPr lang="zh-CN" altLang="zh-CN" sz="280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改革举措</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000" dirty="0">
                <a:solidFill>
                  <a:schemeClr val="bg1"/>
                </a:solidFill>
              </a:rPr>
              <a:t> </a:t>
            </a:r>
            <a:r>
              <a:rPr lang="en-US" altLang="zh-CN" sz="2000" dirty="0" smtClean="0">
                <a:solidFill>
                  <a:schemeClr val="bg1"/>
                </a:solidFill>
              </a:rPr>
              <a:t>        </a:t>
            </a:r>
            <a:r>
              <a:rPr lang="zh-CN" altLang="zh-CN" sz="3200" b="1" dirty="0" smtClean="0">
                <a:solidFill>
                  <a:schemeClr val="bg1"/>
                </a:solidFill>
                <a:latin typeface="楷体" panose="02010609060101010101" pitchFamily="49" charset="-122"/>
                <a:ea typeface="楷体" panose="02010609060101010101" pitchFamily="49" charset="-122"/>
              </a:rPr>
              <a:t>研究</a:t>
            </a:r>
            <a:r>
              <a:rPr lang="zh-CN" altLang="zh-CN" sz="3200" b="1" dirty="0">
                <a:solidFill>
                  <a:schemeClr val="bg1"/>
                </a:solidFill>
                <a:latin typeface="楷体" panose="02010609060101010101" pitchFamily="49" charset="-122"/>
                <a:ea typeface="楷体" panose="02010609060101010101" pitchFamily="49" charset="-122"/>
              </a:rPr>
              <a:t>内容决定改革举措和活动。不同的研究内容，要采取不同的研究措施。改革举措就是研究内容实现应该采取的方法，包括：实施路径、改革措施、行动方案等。改革措施和活动在撰写研究报告时是一个提炼研究成果的重要的分析点。</a:t>
            </a:r>
            <a:endParaRPr lang="zh-CN" altLang="zh-CN" sz="32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7960" y="771525"/>
            <a:ext cx="8956040" cy="4013200"/>
          </a:xfrm>
          <a:prstGeom prst="rect">
            <a:avLst/>
          </a:prstGeom>
        </p:spPr>
        <p:txBody>
          <a:bodyPr wrap="square">
            <a:noAutofit/>
          </a:bodyPr>
          <a:lstStyle/>
          <a:p>
            <a:r>
              <a:rPr lang="zh-CN" altLang="en-US"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⑦</a:t>
            </a:r>
            <a:r>
              <a:rPr lang="zh-CN"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预期</a:t>
            </a:r>
            <a:r>
              <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的研究成果</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000" dirty="0" smtClean="0">
                <a:solidFill>
                  <a:schemeClr val="bg1"/>
                </a:solidFill>
              </a:rPr>
              <a:t>          </a:t>
            </a:r>
            <a:endParaRPr lang="zh-CN" altLang="zh-CN" sz="2000" dirty="0">
              <a:solidFill>
                <a:schemeClr val="bg1"/>
              </a:solidFill>
            </a:endParaRPr>
          </a:p>
          <a:p>
            <a:r>
              <a:rPr lang="en-US" altLang="zh-CN" sz="2000" dirty="0" smtClean="0">
                <a:solidFill>
                  <a:schemeClr val="bg1"/>
                </a:solidFill>
              </a:rPr>
              <a:t>    </a:t>
            </a:r>
            <a:endPar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pic>
        <p:nvPicPr>
          <p:cNvPr id="2" name="C9F754DE-2CAD-44b6-B708-469DEB6407EB-3" descr="wpp"/>
          <p:cNvPicPr>
            <a:picLocks noChangeAspect="1"/>
          </p:cNvPicPr>
          <p:nvPr/>
        </p:nvPicPr>
        <p:blipFill>
          <a:blip r:embed="rId1"/>
          <a:stretch>
            <a:fillRect/>
          </a:stretch>
        </p:blipFill>
        <p:spPr>
          <a:xfrm>
            <a:off x="1331595" y="1347470"/>
            <a:ext cx="6916420" cy="347027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905" y="843280"/>
            <a:ext cx="8723630" cy="3723005"/>
          </a:xfrm>
          <a:prstGeom prst="rect">
            <a:avLst/>
          </a:prstGeom>
        </p:spPr>
        <p:txBody>
          <a:bodyPr wrap="square">
            <a:spAutoFit/>
          </a:bodyPr>
          <a:lstStyle/>
          <a:p>
            <a:endParaRPr lang="en-US"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⑧</a:t>
            </a:r>
            <a:r>
              <a:rPr lang="zh-CN"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预期</a:t>
            </a:r>
            <a:r>
              <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的研究效益</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000" dirty="0" smtClean="0">
                <a:solidFill>
                  <a:schemeClr val="bg1"/>
                </a:solidFill>
              </a:rPr>
              <a:t>       </a:t>
            </a:r>
            <a:endParaRPr lang="en-US" altLang="zh-CN" sz="2000" dirty="0" smtClean="0">
              <a:solidFill>
                <a:schemeClr val="bg1"/>
              </a:solidFill>
            </a:endParaRPr>
          </a:p>
          <a:p>
            <a:r>
              <a:rPr lang="en-US" altLang="zh-CN" sz="2000" dirty="0" smtClean="0">
                <a:solidFill>
                  <a:schemeClr val="bg1"/>
                </a:solidFill>
              </a:rPr>
              <a:t>   </a:t>
            </a:r>
            <a:r>
              <a:rPr lang="en-US" altLang="zh-CN" sz="2800"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研究</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成果决定研究效果。每一项研究成果实施或者都会产生一些效果。效果主要考虑学生、教师、学校、家长、社会等几方面的变化，这个变化就是效果。所以，研究取得的效果要与研究成果对应来写。一般用统计图、统计表、图片、案例证明</a:t>
            </a:r>
            <a:r>
              <a:rPr lang="zh-CN" altLang="zh-CN" b="1" dirty="0">
                <a:solidFill>
                  <a:schemeClr val="bg1"/>
                </a:solidFill>
              </a:rPr>
              <a:t>。</a:t>
            </a:r>
            <a:endParaRPr lang="zh-CN" altLang="zh-CN" sz="2000" dirty="0">
              <a:solidFill>
                <a:schemeClr val="bg1"/>
              </a:solidFill>
            </a:endParaRPr>
          </a:p>
          <a:p>
            <a:endParaRPr lang="zh-CN" altLang="zh-CN" sz="2000"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7315" y="555625"/>
            <a:ext cx="9036050" cy="4399915"/>
          </a:xfrm>
          <a:prstGeom prst="rect">
            <a:avLst/>
          </a:prstGeom>
        </p:spPr>
        <p:txBody>
          <a:bodyPr wrap="square">
            <a:spAutoFit/>
          </a:bodyPr>
          <a:lstStyle/>
          <a:p>
            <a:endParaRPr lang="en-US"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⑨</a:t>
            </a:r>
            <a:r>
              <a:rPr lang="zh-CN" altLang="zh-CN" sz="2800" dirty="0" smtClean="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参考</a:t>
            </a:r>
            <a:r>
              <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文献</a:t>
            </a:r>
            <a:endParaRPr lang="zh-CN" altLang="zh-CN" sz="2800"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2000" dirty="0">
                <a:solidFill>
                  <a:schemeClr val="bg1"/>
                </a:solidFill>
              </a:rPr>
              <a:t> </a:t>
            </a:r>
            <a:r>
              <a:rPr lang="en-US" altLang="zh-CN" sz="2000" dirty="0" smtClean="0">
                <a:solidFill>
                  <a:schemeClr val="bg1"/>
                </a:solidFill>
              </a:rPr>
              <a:t>    </a:t>
            </a:r>
            <a:r>
              <a:rPr lang="en-US" altLang="zh-CN" sz="20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数量</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：不少于</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10</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篇</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时间不能太久远</a:t>
            </a:r>
            <a:endPar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格式要求</a:t>
            </a:r>
            <a:r>
              <a:rPr lang="zh-CN" altLang="en-US"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期刊</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的写法：</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序号</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作者</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文题</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[J].</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刊名，年份，卷号（期号）：起止号码</a:t>
            </a:r>
            <a:endPar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图书</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的写法：</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序号</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著者</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书名</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[M].</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出版地：出版者，年份</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起止页码</a:t>
            </a:r>
            <a:endPar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en-US"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28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论文集</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的写法：</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序号</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作者</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文题</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文集名</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[C].</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出版地：出版者，年份</a:t>
            </a:r>
            <a:r>
              <a:rPr lang="en-US"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a:t>
            </a:r>
            <a:r>
              <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rPr>
              <a:t>起止页码</a:t>
            </a:r>
            <a:endParaRPr lang="zh-CN" altLang="zh-CN" sz="2800" b="1" dirty="0">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4163" y="1079520"/>
            <a:ext cx="8496944" cy="3476625"/>
          </a:xfrm>
          <a:prstGeom prst="rect">
            <a:avLst/>
          </a:prstGeom>
        </p:spPr>
        <p:txBody>
          <a:bodyPr wrap="square">
            <a:spAutoFit/>
          </a:bodyPr>
          <a:lstStyle/>
          <a:p>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5</a:t>
            </a: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完成</a:t>
            </a:r>
            <a:r>
              <a:rPr lang="zh-CN" altLang="zh-CN"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课题的保障条件</a:t>
            </a:r>
            <a:r>
              <a:rPr lang="en-US" altLang="zh-CN" sz="2800" dirty="0" smtClean="0">
                <a:solidFill>
                  <a:schemeClr val="bg1"/>
                </a:solidFill>
              </a:rPr>
              <a:t>     </a:t>
            </a:r>
            <a:r>
              <a:rPr lang="en-US" altLang="zh-CN" sz="2800"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endParaRPr lang="en-US" altLang="zh-CN" sz="2800" dirty="0" smtClean="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zh-CN" altLang="en-US" sz="3200" b="1" dirty="0" smtClean="0">
                <a:solidFill>
                  <a:srgbClr val="FFFF00"/>
                </a:solidFill>
                <a:latin typeface="楷体" panose="02010609060101010101" pitchFamily="49" charset="-122"/>
                <a:ea typeface="楷体" panose="02010609060101010101" pitchFamily="49" charset="-122"/>
                <a:cs typeface="楷体" panose="02010609060101010101" pitchFamily="49" charset="-122"/>
              </a:rPr>
              <a:t>人员保障：</a:t>
            </a:r>
            <a:endParaRPr lang="zh-CN" altLang="en-US" sz="3200" b="1" dirty="0" smtClean="0">
              <a:solidFill>
                <a:srgbClr val="FFFF00"/>
              </a:solidFill>
              <a:latin typeface="楷体" panose="02010609060101010101" pitchFamily="49" charset="-122"/>
              <a:ea typeface="楷体" panose="02010609060101010101" pitchFamily="49" charset="-122"/>
              <a:cs typeface="楷体" panose="02010609060101010101" pitchFamily="49" charset="-122"/>
            </a:endParaRPr>
          </a:p>
          <a:p>
            <a:r>
              <a:rPr lang="zh-CN" altLang="en-US"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en-US"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  </a:t>
            </a:r>
            <a:r>
              <a:rPr lang="zh-CN"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包括</a:t>
            </a:r>
            <a:r>
              <a:rPr lang="zh-CN" altLang="zh-CN" sz="3200" b="1" dirty="0">
                <a:solidFill>
                  <a:schemeClr val="bg1"/>
                </a:solidFill>
                <a:latin typeface="楷体" panose="02010609060101010101" pitchFamily="49" charset="-122"/>
                <a:ea typeface="楷体" panose="02010609060101010101" pitchFamily="49" charset="-122"/>
                <a:cs typeface="楷体" panose="02010609060101010101" pitchFamily="49" charset="-122"/>
              </a:rPr>
              <a:t>研究能力（研究经历证明、已经研究过的课题获奖、专利、论文发表情况），组织保证，时间保证等</a:t>
            </a:r>
            <a:r>
              <a:rPr lang="zh-CN"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a:t>
            </a:r>
            <a:endParaRPr lang="en-US"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zh-CN" altLang="zh-CN" sz="3200" b="1" dirty="0" smtClean="0">
                <a:solidFill>
                  <a:srgbClr val="FFFF00"/>
                </a:solidFill>
                <a:latin typeface="楷体" panose="02010609060101010101" pitchFamily="49" charset="-122"/>
                <a:ea typeface="楷体" panose="02010609060101010101" pitchFamily="49" charset="-122"/>
                <a:cs typeface="楷体" panose="02010609060101010101" pitchFamily="49" charset="-122"/>
              </a:rPr>
              <a:t>经费保证</a:t>
            </a:r>
            <a:r>
              <a:rPr lang="zh-CN" altLang="en-US" sz="3200" b="1" dirty="0" smtClean="0">
                <a:solidFill>
                  <a:srgbClr val="FFFF00"/>
                </a:solidFill>
                <a:latin typeface="楷体" panose="02010609060101010101" pitchFamily="49" charset="-122"/>
                <a:ea typeface="楷体" panose="02010609060101010101" pitchFamily="49" charset="-122"/>
                <a:cs typeface="楷体" panose="02010609060101010101" pitchFamily="49" charset="-122"/>
              </a:rPr>
              <a:t>：</a:t>
            </a:r>
            <a:r>
              <a:rPr lang="zh-CN"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按照研究</a:t>
            </a:r>
            <a:r>
              <a:rPr lang="zh-CN" altLang="zh-CN" sz="3200" b="1" dirty="0">
                <a:solidFill>
                  <a:schemeClr val="bg1"/>
                </a:solidFill>
                <a:latin typeface="楷体" panose="02010609060101010101" pitchFamily="49" charset="-122"/>
                <a:ea typeface="楷体" panose="02010609060101010101" pitchFamily="49" charset="-122"/>
                <a:cs typeface="楷体" panose="02010609060101010101" pitchFamily="49" charset="-122"/>
              </a:rPr>
              <a:t>计划预算</a:t>
            </a:r>
            <a:r>
              <a:rPr lang="zh-CN"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费用</a:t>
            </a:r>
            <a:endParaRPr lang="en-US"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endParaRPr>
          </a:p>
          <a:p>
            <a:r>
              <a:rPr lang="zh-CN" altLang="zh-CN" sz="3200" b="1" dirty="0" smtClean="0">
                <a:solidFill>
                  <a:srgbClr val="FFFF00"/>
                </a:solidFill>
                <a:latin typeface="楷体" panose="02010609060101010101" pitchFamily="49" charset="-122"/>
                <a:ea typeface="楷体" panose="02010609060101010101" pitchFamily="49" charset="-122"/>
                <a:cs typeface="楷体" panose="02010609060101010101" pitchFamily="49" charset="-122"/>
              </a:rPr>
              <a:t>物资保证</a:t>
            </a:r>
            <a:r>
              <a:rPr lang="zh-CN" altLang="en-US" sz="3200" b="1" dirty="0" smtClean="0">
                <a:solidFill>
                  <a:srgbClr val="FFFF00"/>
                </a:solidFill>
                <a:latin typeface="楷体" panose="02010609060101010101" pitchFamily="49" charset="-122"/>
                <a:ea typeface="楷体" panose="02010609060101010101" pitchFamily="49" charset="-122"/>
                <a:cs typeface="楷体" panose="02010609060101010101" pitchFamily="49" charset="-122"/>
              </a:rPr>
              <a:t>：</a:t>
            </a:r>
            <a:r>
              <a:rPr lang="zh-CN"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研究</a:t>
            </a:r>
            <a:r>
              <a:rPr lang="zh-CN" altLang="zh-CN" sz="3200" b="1" dirty="0">
                <a:solidFill>
                  <a:schemeClr val="bg1"/>
                </a:solidFill>
                <a:latin typeface="楷体" panose="02010609060101010101" pitchFamily="49" charset="-122"/>
                <a:ea typeface="楷体" panose="02010609060101010101" pitchFamily="49" charset="-122"/>
                <a:cs typeface="楷体" panose="02010609060101010101" pitchFamily="49" charset="-122"/>
              </a:rPr>
              <a:t>工具、场所、资料的保证情况</a:t>
            </a:r>
            <a:r>
              <a:rPr lang="zh-CN"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rPr>
              <a:t>。</a:t>
            </a:r>
            <a:endParaRPr lang="zh-CN" altLang="zh-CN" sz="3200" b="1" dirty="0" smtClean="0">
              <a:solidFill>
                <a:schemeClr val="bg1"/>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143" y="843217"/>
            <a:ext cx="6604688" cy="732890"/>
          </a:xfrm>
          <a:prstGeom prst="rect">
            <a:avLst/>
          </a:prstGeom>
        </p:spPr>
        <p:txBody>
          <a:bodyPr wrap="none" lIns="91438" tIns="45719" rIns="91438" bIns="45719">
            <a:spAutoFit/>
          </a:bodyPr>
          <a:lstStyle/>
          <a:p>
            <a:pPr>
              <a:lnSpc>
                <a:spcPct val="15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二、研究阶段</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进行研究，积累资料。</a:t>
            </a:r>
            <a:endPar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矩形 2"/>
          <p:cNvSpPr/>
          <p:nvPr/>
        </p:nvSpPr>
        <p:spPr>
          <a:xfrm>
            <a:off x="467360" y="1851660"/>
            <a:ext cx="7691120" cy="2244090"/>
          </a:xfrm>
          <a:prstGeom prst="rect">
            <a:avLst/>
          </a:prstGeom>
        </p:spPr>
        <p:txBody>
          <a:bodyPr wrap="square" lIns="91438" tIns="45719" rIns="91438" bIns="45719">
            <a:spAutoFit/>
          </a:bodyPr>
          <a:lstStyle/>
          <a:p>
            <a:pPr fontAlgn="auto">
              <a:lnSpc>
                <a:spcPts val="3360"/>
              </a:lnSpc>
            </a:pP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1.</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在教育教学实践中，尝试用找到的解决问题的方法去解决遇到的问题。</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360"/>
              </a:lnSpc>
            </a:pP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2.</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通过学习、反复实践和改进自己解决问题的方法，求得更理想的教育效果。</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360"/>
              </a:lnSpc>
            </a:pP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3.</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在研究过程中记录自己的做法和产生结果。</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315" y="843280"/>
            <a:ext cx="8946515" cy="3660140"/>
          </a:xfrm>
          <a:prstGeom prst="rect">
            <a:avLst/>
          </a:prstGeom>
        </p:spPr>
        <p:txBody>
          <a:bodyPr wrap="square" lIns="91438" tIns="45719" rIns="91438" bIns="45719">
            <a:spAutoFit/>
          </a:bodyPr>
          <a:lstStyle/>
          <a:p>
            <a:pPr>
              <a:lnSpc>
                <a:spcPct val="150000"/>
              </a:lnSpc>
            </a:pP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具体</a:t>
            </a:r>
            <a:r>
              <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任务： </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fontAlgn="auto">
              <a:lnSpc>
                <a:spcPts val="336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1</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）明确研究任务并进行分工，修订课题研究方案和研究计划；</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36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2</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）邀请专家指导</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36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3</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）加强课题组成员的培训与交流；</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36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4</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）举行课题研讨活动；</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36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5</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）组织阶段性评估，撰写阶段成果报告、中期报告等；</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36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6</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）做好课题研究资料的收集与整理。</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512" y="704787"/>
            <a:ext cx="6247765" cy="735965"/>
          </a:xfrm>
          <a:prstGeom prst="rect">
            <a:avLst/>
          </a:prstGeom>
        </p:spPr>
        <p:txBody>
          <a:bodyPr wrap="none" lIns="91438" tIns="45719" rIns="91438" bIns="45719">
            <a:spAutoFit/>
          </a:bodyPr>
          <a:lstStyle/>
          <a:p>
            <a:pPr>
              <a:lnSpc>
                <a:spcPct val="150000"/>
              </a:lnSpc>
            </a:pP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三、总结阶段</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梳理资料，提炼成果</a:t>
            </a:r>
            <a:endPar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3" name="矩形 2"/>
          <p:cNvSpPr/>
          <p:nvPr/>
        </p:nvSpPr>
        <p:spPr>
          <a:xfrm>
            <a:off x="467360" y="1563370"/>
            <a:ext cx="8385175" cy="2449830"/>
          </a:xfrm>
          <a:prstGeom prst="rect">
            <a:avLst/>
          </a:prstGeom>
        </p:spPr>
        <p:txBody>
          <a:bodyPr wrap="square" lIns="91438" tIns="45719" rIns="91438" bIns="45719">
            <a:spAutoFit/>
          </a:bodyPr>
          <a:lstStyle/>
          <a:p>
            <a:pPr fontAlgn="auto">
              <a:lnSpc>
                <a:spcPts val="3680"/>
              </a:lnSpc>
            </a:pPr>
            <a:r>
              <a:rPr lang="en-US" altLang="zh-CN" sz="3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1.</a:t>
            </a:r>
            <a:r>
              <a:rPr lang="zh-CN" altLang="en-US" sz="3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整理研究过程中积累的文本材料，进行归类装订，支撑课题研究过程。</a:t>
            </a:r>
            <a:endParaRPr lang="zh-CN" altLang="en-US" sz="3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fontAlgn="auto">
              <a:lnSpc>
                <a:spcPts val="3680"/>
              </a:lnSpc>
            </a:pPr>
            <a:r>
              <a:rPr lang="en-US" altLang="zh-CN" sz="3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2.</a:t>
            </a:r>
            <a:r>
              <a:rPr lang="zh-CN" altLang="en-US" sz="3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通览研究过程中记录的做法、产生的结果以及撰写的案例、随笔等，整理成研究报告，系统总结解决问题的过程、方法、效果。</a:t>
            </a:r>
            <a:endParaRPr lang="zh-CN" altLang="en-US" sz="32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4070" y="411377"/>
            <a:ext cx="7704856" cy="4398645"/>
          </a:xfrm>
          <a:prstGeom prst="rect">
            <a:avLst/>
          </a:prstGeom>
        </p:spPr>
        <p:txBody>
          <a:bodyPr wrap="square" lIns="91438" tIns="45719" rIns="91438" bIns="45719">
            <a:spAutoFit/>
          </a:bodyPr>
          <a:lstStyle/>
          <a:p>
            <a:pPr>
              <a:lnSpc>
                <a:spcPct val="20000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具体任务：</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200000"/>
              </a:lnSpc>
            </a:pPr>
            <a:r>
              <a:rPr lang="zh-CN" altLang="en-US" sz="20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1</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）撰写课题研究报告；</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20000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2</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）撰写课题工作报告；</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20000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3</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）撰写成果鉴定书；</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a:p>
            <a:pPr>
              <a:lnSpc>
                <a:spcPct val="200000"/>
              </a:lnSpc>
            </a:pP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4</a:t>
            </a:r>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）收集整理相关印证材料。</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1460" y="1779905"/>
            <a:ext cx="8350250" cy="1568450"/>
          </a:xfrm>
          <a:prstGeom prst="rect">
            <a:avLst/>
          </a:prstGeom>
          <a:noFill/>
          <a:ln w="9525">
            <a:noFill/>
          </a:ln>
        </p:spPr>
        <p:txBody>
          <a:bodyPr wrap="square">
            <a:spAutoFit/>
          </a:bodyPr>
          <a:p>
            <a:pPr indent="381000"/>
            <a:r>
              <a:rPr lang="zh-CN" sz="3200" b="0">
                <a:solidFill>
                  <a:srgbClr val="FFFF00"/>
                </a:solidFill>
                <a:latin typeface="Times New Roman" panose="02020603050405020304" pitchFamily="18" charset="0"/>
              </a:rPr>
              <a:t>路虽远，行则将至，事虽难，做则必成。</a:t>
            </a:r>
            <a:endParaRPr lang="zh-CN" sz="3200" b="0">
              <a:solidFill>
                <a:srgbClr val="FFFF00"/>
              </a:solidFill>
              <a:latin typeface="Times New Roman" panose="02020603050405020304" pitchFamily="18" charset="0"/>
            </a:endParaRPr>
          </a:p>
          <a:p>
            <a:pPr indent="381000"/>
            <a:r>
              <a:rPr lang="en-US" altLang="zh-CN" sz="3200" b="0">
                <a:solidFill>
                  <a:srgbClr val="FFFF00"/>
                </a:solidFill>
                <a:latin typeface="Times New Roman" panose="02020603050405020304" pitchFamily="18" charset="0"/>
                <a:ea typeface="宋体" panose="02010600030101010101" pitchFamily="2" charset="-122"/>
              </a:rPr>
              <a:t>                                                                                  </a:t>
            </a:r>
            <a:endParaRPr lang="en-US" altLang="zh-CN" sz="3200" b="0">
              <a:solidFill>
                <a:srgbClr val="FFFF00"/>
              </a:solidFill>
              <a:latin typeface="Times New Roman" panose="02020603050405020304" pitchFamily="18" charset="0"/>
              <a:ea typeface="宋体" panose="02010600030101010101" pitchFamily="2" charset="-122"/>
            </a:endParaRPr>
          </a:p>
          <a:p>
            <a:pPr indent="381000"/>
            <a:r>
              <a:rPr lang="en-US" altLang="zh-CN" sz="3200" b="0">
                <a:solidFill>
                  <a:srgbClr val="FFFF00"/>
                </a:solidFill>
                <a:latin typeface="Times New Roman" panose="02020603050405020304" pitchFamily="18" charset="0"/>
                <a:ea typeface="宋体" panose="02010600030101010101" pitchFamily="2" charset="-122"/>
              </a:rPr>
              <a:t>                                         ——</a:t>
            </a:r>
            <a:r>
              <a:rPr sz="3200" b="0">
                <a:solidFill>
                  <a:srgbClr val="FFFF00"/>
                </a:solidFill>
                <a:latin typeface="Times New Roman" panose="02020603050405020304" pitchFamily="18" charset="0"/>
                <a:ea typeface="宋体" panose="02010600030101010101" pitchFamily="2" charset="-122"/>
              </a:rPr>
              <a:t>《</a:t>
            </a:r>
            <a:r>
              <a:rPr lang="zh-CN" sz="3200" b="0">
                <a:solidFill>
                  <a:srgbClr val="FFFF00"/>
                </a:solidFill>
                <a:latin typeface="Times New Roman" panose="02020603050405020304" pitchFamily="18" charset="0"/>
                <a:ea typeface="宋体" panose="02010600030101010101" pitchFamily="2" charset="-122"/>
              </a:rPr>
              <a:t>荀子</a:t>
            </a:r>
            <a:r>
              <a:rPr sz="3200" b="0">
                <a:solidFill>
                  <a:srgbClr val="FFFF00"/>
                </a:solidFill>
                <a:latin typeface="Times New Roman" panose="02020603050405020304" pitchFamily="18" charset="0"/>
                <a:ea typeface="宋体" panose="02010600030101010101" pitchFamily="2" charset="-122"/>
              </a:rPr>
              <a:t>·</a:t>
            </a:r>
            <a:r>
              <a:rPr lang="zh-CN" sz="3200" b="0">
                <a:solidFill>
                  <a:srgbClr val="FFFF00"/>
                </a:solidFill>
                <a:latin typeface="Times New Roman" panose="02020603050405020304" pitchFamily="18" charset="0"/>
                <a:ea typeface="宋体" panose="02010600030101010101" pitchFamily="2" charset="-122"/>
              </a:rPr>
              <a:t>修身</a:t>
            </a:r>
            <a:r>
              <a:rPr sz="3200" b="0">
                <a:solidFill>
                  <a:srgbClr val="FFFF00"/>
                </a:solidFill>
                <a:latin typeface="Times New Roman" panose="02020603050405020304" pitchFamily="18" charset="0"/>
                <a:ea typeface="宋体" panose="02010600030101010101" pitchFamily="2" charset="-122"/>
              </a:rPr>
              <a:t>》</a:t>
            </a:r>
            <a:endParaRPr lang="zh-CN" altLang="en-US" sz="3200" b="0">
              <a:solidFill>
                <a:srgbClr val="FFFF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9" y="915567"/>
            <a:ext cx="8280920" cy="1075055"/>
          </a:xfrm>
          <a:prstGeom prst="rect">
            <a:avLst/>
          </a:prstGeom>
        </p:spPr>
        <p:txBody>
          <a:bodyPr wrap="square" lIns="91438" tIns="45719" rIns="91438" bIns="45719">
            <a:spAutoFit/>
          </a:bodyPr>
          <a:lstStyle/>
          <a:p>
            <a:r>
              <a:rPr lang="zh-CN" altLang="en-US" sz="3200" b="1" dirty="0">
                <a:solidFill>
                  <a:schemeClr val="bg1"/>
                </a:solidFill>
                <a:latin typeface="楷体" panose="02010609060101010101" pitchFamily="49" charset="-122"/>
                <a:ea typeface="楷体" panose="02010609060101010101" pitchFamily="49" charset="-122"/>
              </a:rPr>
              <a:t>（</a:t>
            </a:r>
            <a:r>
              <a:rPr lang="en-US" altLang="zh-CN" sz="3200" b="1" dirty="0">
                <a:solidFill>
                  <a:schemeClr val="bg1"/>
                </a:solidFill>
                <a:latin typeface="楷体" panose="02010609060101010101" pitchFamily="49" charset="-122"/>
                <a:ea typeface="楷体" panose="02010609060101010101" pitchFamily="49" charset="-122"/>
              </a:rPr>
              <a:t>2</a:t>
            </a:r>
            <a:r>
              <a:rPr lang="zh-CN" altLang="en-US" sz="3200" b="1" dirty="0">
                <a:solidFill>
                  <a:schemeClr val="bg1"/>
                </a:solidFill>
                <a:latin typeface="楷体" panose="02010609060101010101" pitchFamily="49" charset="-122"/>
                <a:ea typeface="楷体" panose="02010609060101010101" pitchFamily="49" charset="-122"/>
              </a:rPr>
              <a:t>）</a:t>
            </a:r>
            <a:r>
              <a:rPr lang="zh-CN" altLang="zh-CN" sz="3200" b="1" dirty="0">
                <a:solidFill>
                  <a:schemeClr val="bg1"/>
                </a:solidFill>
                <a:latin typeface="楷体" panose="02010609060101010101" pitchFamily="49" charset="-122"/>
                <a:ea typeface="楷体" panose="02010609060101010101" pitchFamily="49" charset="-122"/>
              </a:rPr>
              <a:t>自选课题</a:t>
            </a:r>
            <a:endParaRPr lang="zh-CN" altLang="zh-CN" sz="3200" b="1" dirty="0">
              <a:solidFill>
                <a:schemeClr val="bg1"/>
              </a:solidFill>
              <a:latin typeface="楷体" panose="02010609060101010101" pitchFamily="49" charset="-122"/>
              <a:ea typeface="楷体" panose="02010609060101010101" pitchFamily="49" charset="-122"/>
            </a:endParaRPr>
          </a:p>
          <a:p>
            <a:r>
              <a:rPr lang="en-US" altLang="zh-CN" sz="3200" b="1" dirty="0">
                <a:solidFill>
                  <a:schemeClr val="bg1"/>
                </a:solidFill>
                <a:latin typeface="楷体" panose="02010609060101010101" pitchFamily="49" charset="-122"/>
                <a:ea typeface="楷体" panose="02010609060101010101" pitchFamily="49" charset="-122"/>
              </a:rPr>
              <a:t>  </a:t>
            </a:r>
            <a:r>
              <a:rPr lang="zh-CN" altLang="zh-CN" sz="3200" b="1" dirty="0">
                <a:solidFill>
                  <a:schemeClr val="bg1"/>
                </a:solidFill>
                <a:latin typeface="楷体" panose="02010609060101010101" pitchFamily="49" charset="-122"/>
                <a:ea typeface="楷体" panose="02010609060101010101" pitchFamily="49" charset="-122"/>
              </a:rPr>
              <a:t>指学校教师、科研人员自己选择课题</a:t>
            </a:r>
            <a:r>
              <a:rPr lang="zh-CN" altLang="en-US" sz="2800" b="1" dirty="0">
                <a:solidFill>
                  <a:schemeClr val="bg1"/>
                </a:solidFill>
                <a:latin typeface="楷体" panose="02010609060101010101" pitchFamily="49" charset="-122"/>
                <a:ea typeface="楷体" panose="02010609060101010101" pitchFamily="49" charset="-122"/>
              </a:rPr>
              <a:t>。</a:t>
            </a:r>
            <a:endParaRPr lang="zh-CN" altLang="zh-CN" sz="2800" b="1" dirty="0">
              <a:solidFill>
                <a:schemeClr val="bg1"/>
              </a:solidFill>
              <a:latin typeface="楷体" panose="02010609060101010101" pitchFamily="49" charset="-122"/>
              <a:ea typeface="楷体" panose="02010609060101010101" pitchFamily="49" charset="-122"/>
            </a:endParaRPr>
          </a:p>
        </p:txBody>
      </p:sp>
      <p:sp>
        <p:nvSpPr>
          <p:cNvPr id="3" name="矩形 2"/>
          <p:cNvSpPr/>
          <p:nvPr/>
        </p:nvSpPr>
        <p:spPr>
          <a:xfrm>
            <a:off x="1979053" y="2427358"/>
            <a:ext cx="5509260" cy="735965"/>
          </a:xfrm>
          <a:prstGeom prst="rect">
            <a:avLst/>
          </a:prstGeom>
        </p:spPr>
        <p:txBody>
          <a:bodyPr wrap="none" lIns="91438" tIns="45719" rIns="91438" bIns="45719">
            <a:spAutoFit/>
          </a:bodyPr>
          <a:lstStyle/>
          <a:p>
            <a:pPr>
              <a:lnSpc>
                <a:spcPct val="150000"/>
              </a:lnSpc>
            </a:pPr>
            <a:r>
              <a:rPr lang="zh-CN" altLang="zh-CN" sz="2800" b="1" dirty="0">
                <a:solidFill>
                  <a:srgbClr val="FFFF00"/>
                </a:solidFill>
                <a:latin typeface="微软雅黑" panose="020B0503020204020204" pitchFamily="34" charset="-122"/>
                <a:ea typeface="微软雅黑" panose="020B0503020204020204" pitchFamily="34" charset="-122"/>
              </a:rPr>
              <a:t>教育热点</a:t>
            </a:r>
            <a:r>
              <a:rPr lang="en-US" altLang="zh-CN" sz="2800" b="1" dirty="0">
                <a:solidFill>
                  <a:srgbClr val="FFFF00"/>
                </a:solidFill>
                <a:latin typeface="微软雅黑" panose="020B0503020204020204" pitchFamily="34" charset="-122"/>
                <a:ea typeface="微软雅黑" panose="020B0503020204020204" pitchFamily="34" charset="-122"/>
              </a:rPr>
              <a:t>     </a:t>
            </a:r>
            <a:r>
              <a:rPr lang="zh-CN" altLang="zh-CN" sz="2800" b="1" dirty="0">
                <a:solidFill>
                  <a:srgbClr val="FFFF00"/>
                </a:solidFill>
                <a:latin typeface="微软雅黑" panose="020B0503020204020204" pitchFamily="34" charset="-122"/>
                <a:ea typeface="微软雅黑" panose="020B0503020204020204" pitchFamily="34" charset="-122"/>
              </a:rPr>
              <a:t>研究难点</a:t>
            </a:r>
            <a:r>
              <a:rPr lang="en-US" altLang="zh-CN" sz="2800" b="1" dirty="0">
                <a:solidFill>
                  <a:srgbClr val="FFFF00"/>
                </a:solidFill>
                <a:latin typeface="微软雅黑" panose="020B0503020204020204" pitchFamily="34" charset="-122"/>
                <a:ea typeface="微软雅黑" panose="020B0503020204020204" pitchFamily="34" charset="-122"/>
              </a:rPr>
              <a:t>     </a:t>
            </a:r>
            <a:r>
              <a:rPr lang="zh-CN" altLang="zh-CN" sz="2800" b="1" dirty="0">
                <a:solidFill>
                  <a:srgbClr val="FFFF00"/>
                </a:solidFill>
                <a:latin typeface="微软雅黑" panose="020B0503020204020204" pitchFamily="34" charset="-122"/>
                <a:ea typeface="微软雅黑" panose="020B0503020204020204" pitchFamily="34" charset="-122"/>
              </a:rPr>
              <a:t>个人</a:t>
            </a:r>
            <a:r>
              <a:rPr lang="zh-CN" altLang="en-US" sz="2800" b="1" dirty="0">
                <a:solidFill>
                  <a:srgbClr val="FFFF00"/>
                </a:solidFill>
                <a:latin typeface="微软雅黑" panose="020B0503020204020204" pitchFamily="34" charset="-122"/>
                <a:ea typeface="微软雅黑" panose="020B0503020204020204" pitchFamily="34" charset="-122"/>
              </a:rPr>
              <a:t>因素</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25" name="流程图: 摘录 24"/>
          <p:cNvSpPr/>
          <p:nvPr>
            <p:custDataLst>
              <p:tags r:id="rId1"/>
            </p:custDataLst>
          </p:nvPr>
        </p:nvSpPr>
        <p:spPr>
          <a:xfrm rot="5400000">
            <a:off x="1583055" y="343376"/>
            <a:ext cx="110014" cy="86678"/>
          </a:xfrm>
          <a:prstGeom prst="flowChartExtract">
            <a:avLst/>
          </a:prstGeom>
          <a:solidFill>
            <a:srgbClr val="026CD4"/>
          </a:solidFill>
          <a:ln w="12700" cap="flat" cmpd="sng" algn="ctr">
            <a:noFill/>
            <a:prstDash val="solid"/>
            <a:miter lim="800000"/>
          </a:ln>
          <a:effectLst/>
        </p:spPr>
        <p:txBody>
          <a:bodyPr rtlCol="0" anchor="ctr"/>
          <a:p>
            <a:pPr algn="ctr"/>
            <a:endParaRPr lang="zh-CN" altLang="en-US" sz="135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050425" y="1059582"/>
            <a:ext cx="5323280" cy="3139318"/>
          </a:xfrm>
          <a:prstGeom prst="rect">
            <a:avLst/>
          </a:prstGeom>
          <a:noFill/>
        </p:spPr>
        <p:txBody>
          <a:bodyPr wrap="non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zh-CN" altLang="en-US" sz="6600" b="1" spc="50" dirty="0">
                <a:ln w="11430"/>
                <a:solidFill>
                  <a:srgbClr val="FFC000"/>
                </a:solidFill>
                <a:effectLst>
                  <a:outerShdw blurRad="76200" dist="50800" dir="5400000" algn="tl" rotWithShape="0">
                    <a:srgbClr val="000000">
                      <a:alpha val="65000"/>
                    </a:srgbClr>
                  </a:outerShdw>
                </a:effectLst>
              </a:rPr>
              <a:t>感谢您的倾听</a:t>
            </a:r>
            <a:endParaRPr lang="en-US" altLang="zh-CN" sz="6600" b="1" spc="50" dirty="0">
              <a:ln w="11430"/>
              <a:solidFill>
                <a:srgbClr val="FFC000"/>
              </a:solidFill>
              <a:effectLst>
                <a:outerShdw blurRad="76200" dist="50800" dir="5400000" algn="tl" rotWithShape="0">
                  <a:srgbClr val="000000">
                    <a:alpha val="65000"/>
                  </a:srgbClr>
                </a:outerShdw>
              </a:effectLst>
            </a:endParaRPr>
          </a:p>
          <a:p>
            <a:pPr algn="ctr">
              <a:lnSpc>
                <a:spcPct val="150000"/>
              </a:lnSpc>
            </a:pPr>
            <a:r>
              <a:rPr lang="zh-CN" altLang="en-US" sz="6600" b="1" spc="50" dirty="0">
                <a:ln w="11430"/>
                <a:solidFill>
                  <a:srgbClr val="FFC000"/>
                </a:solidFill>
                <a:effectLst>
                  <a:outerShdw blurRad="76200" dist="50800" dir="5400000" algn="tl" rotWithShape="0">
                    <a:srgbClr val="000000">
                      <a:alpha val="65000"/>
                    </a:srgbClr>
                  </a:outerShdw>
                </a:effectLst>
              </a:rPr>
              <a:t>谢谢</a:t>
            </a:r>
            <a:r>
              <a:rPr lang="zh-CN" altLang="en-US" sz="6600" b="1" spc="50" dirty="0">
                <a:ln w="11430"/>
                <a:solidFill>
                  <a:srgbClr val="FFC000"/>
                </a:solidFill>
                <a:effectLst>
                  <a:outerShdw blurRad="76200" dist="50800" dir="5400000" algn="tl" rotWithShape="0">
                    <a:srgbClr val="000000">
                      <a:alpha val="65000"/>
                    </a:srgbClr>
                  </a:outerShdw>
                </a:effectLst>
              </a:rPr>
              <a:t>！</a:t>
            </a:r>
            <a:endParaRPr lang="zh-CN" altLang="en-US" sz="6600" b="1" spc="50" dirty="0">
              <a:ln w="11430"/>
              <a:solidFill>
                <a:srgbClr val="FFC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3269" y="987853"/>
            <a:ext cx="1980029" cy="738664"/>
          </a:xfrm>
          <a:prstGeom prst="rect">
            <a:avLst/>
          </a:prstGeom>
        </p:spPr>
        <p:txBody>
          <a:bodyPr wrap="none" lIns="91438" tIns="45719" rIns="91438" bIns="45719">
            <a:spAutoFit/>
          </a:bodyPr>
          <a:lstStyle/>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①</a:t>
            </a:r>
            <a:r>
              <a:rPr lang="zh-CN" altLang="zh-CN" sz="2800" b="1" dirty="0">
                <a:solidFill>
                  <a:srgbClr val="FFFF00"/>
                </a:solidFill>
                <a:latin typeface="微软雅黑" panose="020B0503020204020204" pitchFamily="34" charset="-122"/>
                <a:ea typeface="微软雅黑" panose="020B0503020204020204" pitchFamily="34" charset="-122"/>
              </a:rPr>
              <a:t>教育热点</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611565" y="1779663"/>
            <a:ext cx="4455062" cy="2014010"/>
          </a:xfrm>
          <a:prstGeom prst="rect">
            <a:avLst/>
          </a:prstGeom>
        </p:spPr>
        <p:txBody>
          <a:bodyPr wrap="none" lIns="91438" tIns="45719" rIns="91438" bIns="45719">
            <a:spAutoFit/>
          </a:bodyPr>
          <a:lstStyle/>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来源：</a:t>
            </a:r>
            <a:endParaRPr lang="en-US" altLang="zh-CN" sz="2800" b="1" dirty="0">
              <a:solidFill>
                <a:srgbClr val="FFFF00"/>
              </a:solidFill>
              <a:latin typeface="微软雅黑" panose="020B0503020204020204" pitchFamily="34" charset="-122"/>
              <a:ea typeface="微软雅黑" panose="020B0503020204020204" pitchFamily="34" charset="-122"/>
            </a:endParaRPr>
          </a:p>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教育部的官网、</a:t>
            </a:r>
            <a:endParaRPr lang="en-US" altLang="zh-CN" sz="2800" b="1" dirty="0">
              <a:solidFill>
                <a:srgbClr val="FFFF00"/>
              </a:solidFill>
              <a:latin typeface="微软雅黑" panose="020B0503020204020204" pitchFamily="34" charset="-122"/>
              <a:ea typeface="微软雅黑" panose="020B0503020204020204" pitchFamily="34" charset="-122"/>
            </a:endParaRPr>
          </a:p>
          <a:p>
            <a:pPr lvl="0">
              <a:lnSpc>
                <a:spcPct val="150000"/>
              </a:lnSpc>
            </a:pPr>
            <a:r>
              <a:rPr lang="zh-CN" altLang="en-US" sz="2800" b="1" dirty="0">
                <a:solidFill>
                  <a:srgbClr val="FFFF00"/>
                </a:solidFill>
                <a:latin typeface="微软雅黑" panose="020B0503020204020204" pitchFamily="34" charset="-122"/>
                <a:ea typeface="微软雅黑" panose="020B0503020204020204" pitchFamily="34" charset="-122"/>
              </a:rPr>
              <a:t>四川省教育科学研究所官网</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pic>
        <p:nvPicPr>
          <p:cNvPr id="2049" name="Picture 1" descr="C:\Users\张洋\AppData\Roaming\Tencent\Users\20142041\QQ\WinTemp\RichOle\7{RPG$%K__X{YT3GO8A7KLQ.png"/>
          <p:cNvPicPr>
            <a:picLocks noChangeAspect="1" noChangeArrowheads="1"/>
          </p:cNvPicPr>
          <p:nvPr/>
        </p:nvPicPr>
        <p:blipFill>
          <a:blip r:embed="rId1" cstate="print">
            <a:extLst>
              <a:ext uri="{28A0092B-C50C-407E-A947-70E740481C1C}">
                <a14:useLocalDpi xmlns:a14="http://schemas.microsoft.com/office/drawing/2010/main" val="0"/>
              </a:ext>
            </a:extLst>
          </a:blip>
          <a:srcRect l="-1149" t="5336" r="1073" b="-218"/>
          <a:stretch>
            <a:fillRect/>
          </a:stretch>
        </p:blipFill>
        <p:spPr bwMode="auto">
          <a:xfrm>
            <a:off x="5219700" y="3004185"/>
            <a:ext cx="3335020" cy="1939925"/>
          </a:xfrm>
          <a:prstGeom prst="roundRect">
            <a:avLst/>
          </a:prstGeom>
          <a:noFill/>
          <a:extLst>
            <a:ext uri="{909E8E84-426E-40DD-AFC4-6F175D3DCCD1}">
              <a14:hiddenFill xmlns:a14="http://schemas.microsoft.com/office/drawing/2010/main">
                <a:solidFill>
                  <a:srgbClr val="FFFFFF"/>
                </a:solidFill>
              </a14:hiddenFill>
            </a:ext>
          </a:extLst>
        </p:spPr>
      </p:pic>
      <p:pic>
        <p:nvPicPr>
          <p:cNvPr id="2050" name="Picture 2" descr="C:\Users\张洋\AppData\Roaming\Tencent\Users\20142041\QQ\WinTemp\RichOle\QB$~XFCP0[KVWJA)F]40PK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7945" y="843915"/>
            <a:ext cx="3312795" cy="2007870"/>
          </a:xfrm>
          <a:prstGeom prst="round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9"/>
                                        </p:tgtEl>
                                        <p:attrNameLst>
                                          <p:attrName>style.visibility</p:attrName>
                                        </p:attrNameLst>
                                      </p:cBhvr>
                                      <p:to>
                                        <p:strVal val="visible"/>
                                      </p:to>
                                    </p:set>
                                    <p:anim calcmode="lin" valueType="num">
                                      <p:cBhvr additive="base">
                                        <p:cTn id="19" dur="500" fill="hold"/>
                                        <p:tgtEl>
                                          <p:spTgt spid="2049"/>
                                        </p:tgtEl>
                                        <p:attrNameLst>
                                          <p:attrName>ppt_x</p:attrName>
                                        </p:attrNameLst>
                                      </p:cBhvr>
                                      <p:tavLst>
                                        <p:tav tm="0">
                                          <p:val>
                                            <p:strVal val="#ppt_x"/>
                                          </p:val>
                                        </p:tav>
                                        <p:tav tm="100000">
                                          <p:val>
                                            <p:strVal val="#ppt_x"/>
                                          </p:val>
                                        </p:tav>
                                      </p:tavLst>
                                    </p:anim>
                                    <p:anim calcmode="lin" valueType="num">
                                      <p:cBhvr additive="base">
                                        <p:cTn id="20" dur="500" fill="hold"/>
                                        <p:tgtEl>
                                          <p:spTgt spid="2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154" y="868200"/>
            <a:ext cx="5378395" cy="738664"/>
          </a:xfrm>
          <a:prstGeom prst="rect">
            <a:avLst/>
          </a:prstGeom>
        </p:spPr>
        <p:txBody>
          <a:bodyPr wrap="none" lIns="91438" tIns="45719" rIns="91438" bIns="45719">
            <a:spAutoFit/>
          </a:bodyPr>
          <a:lstStyle/>
          <a:p>
            <a:pPr lvl="0">
              <a:lnSpc>
                <a:spcPct val="150000"/>
              </a:lnSpc>
            </a:pPr>
            <a:r>
              <a:rPr lang="en-US" altLang="zh-CN" sz="2800" b="1" dirty="0">
                <a:solidFill>
                  <a:srgbClr val="FFFF00"/>
                </a:solidFill>
                <a:latin typeface="微软雅黑" panose="020B0503020204020204" pitchFamily="34" charset="-122"/>
                <a:ea typeface="微软雅黑" panose="020B0503020204020204" pitchFamily="34" charset="-122"/>
              </a:rPr>
              <a:t>2022</a:t>
            </a:r>
            <a:r>
              <a:rPr lang="zh-CN" altLang="en-US" sz="2800" b="1" dirty="0">
                <a:solidFill>
                  <a:srgbClr val="FFFF00"/>
                </a:solidFill>
                <a:latin typeface="微软雅黑" panose="020B0503020204020204" pitchFamily="34" charset="-122"/>
                <a:ea typeface="微软雅黑" panose="020B0503020204020204" pitchFamily="34" charset="-122"/>
              </a:rPr>
              <a:t>全国两会十大教育热点话题</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109867" y="1606865"/>
            <a:ext cx="8424936" cy="954107"/>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双减：</a:t>
            </a:r>
            <a:r>
              <a:rPr lang="en-US" altLang="zh-CN" sz="2800" b="1" dirty="0">
                <a:solidFill>
                  <a:schemeClr val="bg1"/>
                </a:solidFill>
                <a:latin typeface="楷体" panose="02010609060101010101" pitchFamily="49" charset="-122"/>
                <a:ea typeface="楷体" panose="02010609060101010101" pitchFamily="49" charset="-122"/>
              </a:rPr>
              <a:t>2021</a:t>
            </a:r>
            <a:r>
              <a:rPr lang="zh-CN" altLang="en-US" sz="2800" b="1" dirty="0">
                <a:solidFill>
                  <a:schemeClr val="bg1"/>
                </a:solidFill>
                <a:latin typeface="楷体" panose="02010609060101010101" pitchFamily="49" charset="-122"/>
                <a:ea typeface="楷体" panose="02010609060101010101" pitchFamily="49" charset="-122"/>
              </a:rPr>
              <a:t>年</a:t>
            </a:r>
            <a:r>
              <a:rPr lang="en-US" altLang="zh-CN" sz="2800" b="1" dirty="0">
                <a:solidFill>
                  <a:schemeClr val="bg1"/>
                </a:solidFill>
                <a:latin typeface="楷体" panose="02010609060101010101" pitchFamily="49" charset="-122"/>
                <a:ea typeface="楷体" panose="02010609060101010101" pitchFamily="49" charset="-122"/>
              </a:rPr>
              <a:t>7</a:t>
            </a:r>
            <a:r>
              <a:rPr lang="zh-CN" altLang="en-US" sz="2800" b="1" dirty="0">
                <a:solidFill>
                  <a:schemeClr val="bg1"/>
                </a:solidFill>
                <a:latin typeface="楷体" panose="02010609060101010101" pitchFamily="49" charset="-122"/>
                <a:ea typeface="楷体" panose="02010609060101010101" pitchFamily="49" charset="-122"/>
              </a:rPr>
              <a:t>月</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关于进一步减轻义务教育阶段</a:t>
            </a:r>
            <a:endParaRPr lang="en-US" altLang="zh-CN" sz="2800" b="1" dirty="0">
              <a:solidFill>
                <a:schemeClr val="bg1"/>
              </a:solidFill>
              <a:latin typeface="楷体" panose="02010609060101010101" pitchFamily="49" charset="-122"/>
              <a:ea typeface="楷体" panose="02010609060101010101" pitchFamily="49" charset="-122"/>
            </a:endParaRPr>
          </a:p>
          <a:p>
            <a:pPr lvl="0"/>
            <a:r>
              <a:rPr lang="en-US" altLang="zh-CN" sz="2800" b="1" dirty="0">
                <a:solidFill>
                  <a:schemeClr val="bg1"/>
                </a:solidFill>
                <a:latin typeface="楷体" panose="02010609060101010101" pitchFamily="49" charset="-122"/>
                <a:ea typeface="楷体" panose="02010609060101010101" pitchFamily="49" charset="-122"/>
              </a:rPr>
              <a:t>        </a:t>
            </a:r>
            <a:r>
              <a:rPr lang="zh-CN" altLang="en-US" sz="2800" b="1" dirty="0">
                <a:solidFill>
                  <a:schemeClr val="bg1"/>
                </a:solidFill>
                <a:latin typeface="楷体" panose="02010609060101010101" pitchFamily="49" charset="-122"/>
                <a:ea typeface="楷体" panose="02010609060101010101" pitchFamily="49" charset="-122"/>
              </a:rPr>
              <a:t>学生作业负担和校外培训负担的意见</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8" name="矩形 7"/>
          <p:cNvSpPr/>
          <p:nvPr/>
        </p:nvSpPr>
        <p:spPr>
          <a:xfrm>
            <a:off x="98168" y="2643759"/>
            <a:ext cx="8650296" cy="954107"/>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托管（课后服务质量）：</a:t>
            </a:r>
            <a:r>
              <a:rPr lang="en-US" altLang="zh-CN" sz="2800" b="1" dirty="0">
                <a:solidFill>
                  <a:schemeClr val="bg1"/>
                </a:solidFill>
                <a:latin typeface="楷体" panose="02010609060101010101" pitchFamily="49" charset="-122"/>
                <a:ea typeface="楷体" panose="02010609060101010101" pitchFamily="49" charset="-122"/>
              </a:rPr>
              <a:t>2021</a:t>
            </a:r>
            <a:r>
              <a:rPr lang="zh-CN" altLang="en-US" sz="2800" b="1" dirty="0">
                <a:solidFill>
                  <a:schemeClr val="bg1"/>
                </a:solidFill>
                <a:latin typeface="楷体" panose="02010609060101010101" pitchFamily="49" charset="-122"/>
                <a:ea typeface="楷体" panose="02010609060101010101" pitchFamily="49" charset="-122"/>
              </a:rPr>
              <a:t>年</a:t>
            </a:r>
            <a:r>
              <a:rPr lang="en-US" altLang="zh-CN" sz="2800" b="1" dirty="0">
                <a:solidFill>
                  <a:schemeClr val="bg1"/>
                </a:solidFill>
                <a:latin typeface="楷体" panose="02010609060101010101" pitchFamily="49" charset="-122"/>
                <a:ea typeface="楷体" panose="02010609060101010101" pitchFamily="49" charset="-122"/>
              </a:rPr>
              <a:t>7</a:t>
            </a:r>
            <a:r>
              <a:rPr lang="zh-CN" altLang="en-US" sz="2800" b="1" dirty="0">
                <a:solidFill>
                  <a:schemeClr val="bg1"/>
                </a:solidFill>
                <a:latin typeface="楷体" panose="02010609060101010101" pitchFamily="49" charset="-122"/>
                <a:ea typeface="楷体" panose="02010609060101010101" pitchFamily="49" charset="-122"/>
              </a:rPr>
              <a:t>月</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关于支持探</a:t>
            </a:r>
            <a:endParaRPr lang="en-US" altLang="zh-CN" sz="2800" b="1" dirty="0">
              <a:solidFill>
                <a:schemeClr val="bg1"/>
              </a:solidFill>
              <a:latin typeface="楷体" panose="02010609060101010101" pitchFamily="49" charset="-122"/>
              <a:ea typeface="楷体" panose="02010609060101010101" pitchFamily="49" charset="-122"/>
            </a:endParaRPr>
          </a:p>
          <a:p>
            <a:pPr lvl="0"/>
            <a:r>
              <a:rPr lang="en-US" altLang="zh-CN" sz="2800" b="1" dirty="0">
                <a:solidFill>
                  <a:schemeClr val="bg1"/>
                </a:solidFill>
                <a:latin typeface="楷体" panose="02010609060101010101" pitchFamily="49" charset="-122"/>
                <a:ea typeface="楷体" panose="02010609060101010101" pitchFamily="49" charset="-122"/>
              </a:rPr>
              <a:t>                       </a:t>
            </a:r>
            <a:r>
              <a:rPr lang="zh-CN" altLang="en-US" sz="2800" b="1" dirty="0">
                <a:solidFill>
                  <a:schemeClr val="bg1"/>
                </a:solidFill>
                <a:latin typeface="楷体" panose="02010609060101010101" pitchFamily="49" charset="-122"/>
                <a:ea typeface="楷体" panose="02010609060101010101" pitchFamily="49" charset="-122"/>
              </a:rPr>
              <a:t>索开展暑期托管服务的通知</a:t>
            </a:r>
            <a:r>
              <a:rPr lang="en-US" altLang="zh-CN" sz="2800" b="1" dirty="0">
                <a:solidFill>
                  <a:schemeClr val="bg1"/>
                </a:solidFill>
                <a:latin typeface="楷体" panose="02010609060101010101" pitchFamily="49" charset="-122"/>
                <a:ea typeface="楷体" panose="02010609060101010101" pitchFamily="49" charset="-122"/>
              </a:rPr>
              <a:t>》</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9" name="矩形 8"/>
          <p:cNvSpPr/>
          <p:nvPr/>
        </p:nvSpPr>
        <p:spPr>
          <a:xfrm>
            <a:off x="134269" y="3606579"/>
            <a:ext cx="8542187" cy="954107"/>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家校协作：</a:t>
            </a:r>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中华人民共和国家庭教育促进法</a:t>
            </a:r>
            <a:r>
              <a:rPr lang="en-US" altLang="zh-CN" sz="2800" b="1" dirty="0">
                <a:solidFill>
                  <a:schemeClr val="bg1"/>
                </a:solidFill>
                <a:latin typeface="楷体" panose="02010609060101010101" pitchFamily="49" charset="-122"/>
                <a:ea typeface="楷体" panose="02010609060101010101" pitchFamily="49" charset="-122"/>
              </a:rPr>
              <a:t>》  </a:t>
            </a:r>
            <a:endParaRPr lang="en-US" altLang="zh-CN" sz="2800" b="1" dirty="0">
              <a:solidFill>
                <a:schemeClr val="bg1"/>
              </a:solidFill>
              <a:latin typeface="楷体" panose="02010609060101010101" pitchFamily="49" charset="-122"/>
              <a:ea typeface="楷体" panose="02010609060101010101" pitchFamily="49" charset="-122"/>
            </a:endParaRPr>
          </a:p>
          <a:p>
            <a:pPr lvl="0"/>
            <a:r>
              <a:rPr lang="en-US" altLang="zh-CN" sz="2800" b="1" dirty="0">
                <a:solidFill>
                  <a:schemeClr val="bg1"/>
                </a:solidFill>
                <a:latin typeface="楷体" panose="02010609060101010101" pitchFamily="49" charset="-122"/>
                <a:ea typeface="楷体" panose="02010609060101010101" pitchFamily="49" charset="-122"/>
              </a:rPr>
              <a:t>             2022</a:t>
            </a:r>
            <a:r>
              <a:rPr lang="zh-CN" altLang="en-US" sz="2800" b="1" dirty="0">
                <a:solidFill>
                  <a:schemeClr val="bg1"/>
                </a:solidFill>
                <a:latin typeface="楷体" panose="02010609060101010101" pitchFamily="49" charset="-122"/>
                <a:ea typeface="楷体" panose="02010609060101010101" pitchFamily="49" charset="-122"/>
              </a:rPr>
              <a:t>年</a:t>
            </a:r>
            <a:r>
              <a:rPr lang="en-US" altLang="zh-CN" sz="2800" b="1" dirty="0">
                <a:solidFill>
                  <a:schemeClr val="bg1"/>
                </a:solidFill>
                <a:latin typeface="楷体" panose="02010609060101010101" pitchFamily="49" charset="-122"/>
                <a:ea typeface="楷体" panose="02010609060101010101" pitchFamily="49" charset="-122"/>
              </a:rPr>
              <a:t>1</a:t>
            </a:r>
            <a:r>
              <a:rPr lang="zh-CN" altLang="en-US" sz="2800" b="1" dirty="0">
                <a:solidFill>
                  <a:schemeClr val="bg1"/>
                </a:solidFill>
                <a:latin typeface="楷体" panose="02010609060101010101" pitchFamily="49" charset="-122"/>
                <a:ea typeface="楷体" panose="02010609060101010101" pitchFamily="49" charset="-122"/>
              </a:rPr>
              <a:t>月</a:t>
            </a:r>
            <a:r>
              <a:rPr lang="en-US" altLang="zh-CN" sz="2800" b="1" dirty="0">
                <a:solidFill>
                  <a:schemeClr val="bg1"/>
                </a:solidFill>
                <a:latin typeface="楷体" panose="02010609060101010101" pitchFamily="49" charset="-122"/>
                <a:ea typeface="楷体" panose="02010609060101010101" pitchFamily="49" charset="-122"/>
              </a:rPr>
              <a:t>1</a:t>
            </a:r>
            <a:r>
              <a:rPr lang="zh-CN" altLang="en-US" sz="2800" b="1" dirty="0">
                <a:solidFill>
                  <a:schemeClr val="bg1"/>
                </a:solidFill>
                <a:latin typeface="楷体" panose="02010609060101010101" pitchFamily="49" charset="-122"/>
                <a:ea typeface="楷体" panose="02010609060101010101" pitchFamily="49" charset="-122"/>
              </a:rPr>
              <a:t>日正式实施</a:t>
            </a:r>
            <a:endParaRPr lang="en-US"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3154" y="868200"/>
            <a:ext cx="5378395" cy="738664"/>
          </a:xfrm>
          <a:prstGeom prst="rect">
            <a:avLst/>
          </a:prstGeom>
        </p:spPr>
        <p:txBody>
          <a:bodyPr wrap="none" lIns="91438" tIns="45719" rIns="91438" bIns="45719">
            <a:spAutoFit/>
          </a:bodyPr>
          <a:lstStyle/>
          <a:p>
            <a:pPr lvl="0">
              <a:lnSpc>
                <a:spcPct val="150000"/>
              </a:lnSpc>
            </a:pPr>
            <a:r>
              <a:rPr lang="en-US" altLang="zh-CN" sz="2800" b="1" dirty="0">
                <a:solidFill>
                  <a:srgbClr val="FFFF00"/>
                </a:solidFill>
                <a:latin typeface="微软雅黑" panose="020B0503020204020204" pitchFamily="34" charset="-122"/>
                <a:ea typeface="微软雅黑" panose="020B0503020204020204" pitchFamily="34" charset="-122"/>
              </a:rPr>
              <a:t>2022</a:t>
            </a:r>
            <a:r>
              <a:rPr lang="zh-CN" altLang="en-US" sz="2800" b="1" dirty="0">
                <a:solidFill>
                  <a:srgbClr val="FFFF00"/>
                </a:solidFill>
                <a:latin typeface="微软雅黑" panose="020B0503020204020204" pitchFamily="34" charset="-122"/>
                <a:ea typeface="微软雅黑" panose="020B0503020204020204" pitchFamily="34" charset="-122"/>
              </a:rPr>
              <a:t>全国两会十大教育热点话题</a:t>
            </a:r>
            <a:endParaRPr lang="en-US" altLang="zh-CN" sz="2800" b="1" dirty="0">
              <a:solidFill>
                <a:srgbClr val="FFFF00"/>
              </a:solidFill>
              <a:latin typeface="微软雅黑" panose="020B0503020204020204" pitchFamily="34" charset="-122"/>
              <a:ea typeface="微软雅黑" panose="020B0503020204020204" pitchFamily="34" charset="-122"/>
            </a:endParaRPr>
          </a:p>
        </p:txBody>
      </p:sp>
      <p:sp>
        <p:nvSpPr>
          <p:cNvPr id="5" name="矩形 4"/>
          <p:cNvSpPr/>
          <p:nvPr/>
        </p:nvSpPr>
        <p:spPr>
          <a:xfrm>
            <a:off x="524308" y="1755533"/>
            <a:ext cx="2733941" cy="523220"/>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乡村教育振兴</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6" name="矩形 5"/>
          <p:cNvSpPr/>
          <p:nvPr/>
        </p:nvSpPr>
        <p:spPr>
          <a:xfrm>
            <a:off x="524766" y="2408685"/>
            <a:ext cx="2733941" cy="523220"/>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县中提升</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7" name="矩形 6"/>
          <p:cNvSpPr/>
          <p:nvPr/>
        </p:nvSpPr>
        <p:spPr>
          <a:xfrm>
            <a:off x="2095655" y="2408571"/>
            <a:ext cx="2733941" cy="523220"/>
          </a:xfrm>
          <a:prstGeom prst="rect">
            <a:avLst/>
          </a:prstGeom>
        </p:spPr>
        <p:txBody>
          <a:bodyPr wrap="square" lIns="91438" tIns="45719" rIns="91438" bIns="45719">
            <a:spAutoFit/>
          </a:bodyPr>
          <a:lstStyle/>
          <a:p>
            <a:pPr lvl="0"/>
            <a:r>
              <a:rPr lang="zh-CN" altLang="en-US" sz="2800" b="1" dirty="0">
                <a:solidFill>
                  <a:schemeClr val="bg1"/>
                </a:solidFill>
                <a:latin typeface="楷体" panose="02010609060101010101" pitchFamily="49" charset="-122"/>
                <a:ea typeface="楷体" panose="02010609060101010101" pitchFamily="49" charset="-122"/>
              </a:rPr>
              <a:t>（共同体建设）</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10" name="矩形 9"/>
          <p:cNvSpPr/>
          <p:nvPr/>
        </p:nvSpPr>
        <p:spPr>
          <a:xfrm>
            <a:off x="524308" y="3030087"/>
            <a:ext cx="2733941" cy="523220"/>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五育并举</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11" name="矩形 10"/>
          <p:cNvSpPr/>
          <p:nvPr/>
        </p:nvSpPr>
        <p:spPr>
          <a:xfrm>
            <a:off x="524207" y="3662031"/>
            <a:ext cx="2733941" cy="523220"/>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心理健康</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12" name="矩形 11"/>
          <p:cNvSpPr/>
          <p:nvPr/>
        </p:nvSpPr>
        <p:spPr>
          <a:xfrm>
            <a:off x="4829175" y="1710055"/>
            <a:ext cx="4129405" cy="951865"/>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学生安全（校园欺凌、食品、交通）</a:t>
            </a:r>
            <a:r>
              <a:rPr lang="en-US" altLang="zh-CN" sz="2800" b="1" dirty="0">
                <a:solidFill>
                  <a:schemeClr val="bg1"/>
                </a:solidFill>
                <a:latin typeface="楷体" panose="02010609060101010101" pitchFamily="49" charset="-122"/>
                <a:ea typeface="楷体" panose="02010609060101010101" pitchFamily="49" charset="-122"/>
                <a:sym typeface="+mn-ea"/>
              </a:rPr>
              <a:t>—</a:t>
            </a:r>
            <a:r>
              <a:rPr lang="zh-CN" altLang="en-US" sz="2800" b="1" dirty="0">
                <a:solidFill>
                  <a:schemeClr val="bg1"/>
                </a:solidFill>
                <a:latin typeface="楷体" panose="02010609060101010101" pitchFamily="49" charset="-122"/>
                <a:ea typeface="楷体" panose="02010609060101010101" pitchFamily="49" charset="-122"/>
                <a:sym typeface="+mn-ea"/>
              </a:rPr>
              <a:t>法制教育</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13" name="矩形 12"/>
          <p:cNvSpPr/>
          <p:nvPr/>
        </p:nvSpPr>
        <p:spPr>
          <a:xfrm>
            <a:off x="4829179" y="2768611"/>
            <a:ext cx="2733941" cy="523220"/>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中高考</a:t>
            </a:r>
            <a:endParaRPr lang="en-US" altLang="zh-CN" sz="2800" b="1" dirty="0">
              <a:solidFill>
                <a:schemeClr val="bg1"/>
              </a:solidFill>
              <a:latin typeface="楷体" panose="02010609060101010101" pitchFamily="49" charset="-122"/>
              <a:ea typeface="楷体" panose="02010609060101010101" pitchFamily="49" charset="-122"/>
            </a:endParaRPr>
          </a:p>
        </p:txBody>
      </p:sp>
      <p:sp>
        <p:nvSpPr>
          <p:cNvPr id="14" name="矩形 13"/>
          <p:cNvSpPr/>
          <p:nvPr/>
        </p:nvSpPr>
        <p:spPr>
          <a:xfrm>
            <a:off x="4829166" y="3553441"/>
            <a:ext cx="2733941" cy="523220"/>
          </a:xfrm>
          <a:prstGeom prst="rect">
            <a:avLst/>
          </a:prstGeom>
        </p:spPr>
        <p:txBody>
          <a:bodyPr wrap="square" lIns="91438" tIns="45719" rIns="91438" bIns="45719">
            <a:spAutoFit/>
          </a:bodyPr>
          <a:lstStyle/>
          <a:p>
            <a:pPr lvl="0"/>
            <a:r>
              <a:rPr lang="en-US" altLang="zh-CN" sz="2800" b="1" dirty="0">
                <a:solidFill>
                  <a:schemeClr val="bg1"/>
                </a:solidFill>
                <a:latin typeface="楷体" panose="02010609060101010101" pitchFamily="49" charset="-122"/>
                <a:ea typeface="楷体" panose="02010609060101010101" pitchFamily="49" charset="-122"/>
              </a:rPr>
              <a:t>◆</a:t>
            </a:r>
            <a:r>
              <a:rPr lang="zh-CN" altLang="en-US" sz="2800" b="1" dirty="0">
                <a:solidFill>
                  <a:schemeClr val="bg1"/>
                </a:solidFill>
                <a:latin typeface="楷体" panose="02010609060101010101" pitchFamily="49" charset="-122"/>
                <a:ea typeface="楷体" panose="02010609060101010101" pitchFamily="49" charset="-122"/>
              </a:rPr>
              <a:t>教师队伍建设</a:t>
            </a:r>
            <a:endParaRPr lang="en-US" altLang="zh-CN" sz="2800" b="1" dirty="0">
              <a:solidFill>
                <a:schemeClr val="bg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Lst>
  </p:timing>
</p:sld>
</file>

<file path=ppt/tags/tag1.xml><?xml version="1.0" encoding="utf-8"?>
<p:tagLst xmlns:p="http://schemas.openxmlformats.org/presentationml/2006/main">
  <p:tag name="KSO_WM_UNIT_PLACING_PICTURE_USER_VIEWPORT" val="{&quot;height&quot;:919.4850393700788,&quot;width&quot;:1232.1086614173228}"/>
</p:tagLst>
</file>

<file path=ppt/tags/tag10.xml><?xml version="1.0" encoding="utf-8"?>
<p:tagLst xmlns:p="http://schemas.openxmlformats.org/presentationml/2006/main">
  <p:tag name="KSO_WM_UNIT_ADJUSTLAYOUT_ID" val="19"/>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679_3*l_h_i*1_2_2"/>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11.xml><?xml version="1.0" encoding="utf-8"?>
<p:tagLst xmlns:p="http://schemas.openxmlformats.org/presentationml/2006/main">
  <p:tag name="KSO_WM_UNIT_PRESET_TEXT_FONT_MINSIZE" val="12"/>
  <p:tag name="KSO_WM_UNIT_ADJUSTLAYOUT_ID" val="45"/>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679_3*l_h_f*1_2_1"/>
  <p:tag name="KSO_WM_TEMPLATE_CATEGORY" val="diagram"/>
  <p:tag name="KSO_WM_TEMPLATE_INDEX" val="67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2.xml><?xml version="1.0" encoding="utf-8"?>
<p:tagLst xmlns:p="http://schemas.openxmlformats.org/presentationml/2006/main">
  <p:tag name="KSO_WM_UNIT_ADJUSTLAYOUT_ID" val="21"/>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679_3*l_h_a*1_3_1"/>
  <p:tag name="KSO_WM_TEMPLATE_CATEGORY" val="diagram"/>
  <p:tag name="KSO_WM_TEMPLATE_INDEX" val="679"/>
  <p:tag name="KSO_WM_UNIT_LAYERLEVEL" val="1_1_1"/>
  <p:tag name="KSO_WM_TAG_VERSION" val="1.0"/>
  <p:tag name="KSO_WM_BEAUTIFY_FLAG" val="#wm#"/>
  <p:tag name="KSO_WM_UNIT_PRESET_TEXT" val="添加标题"/>
  <p:tag name="KSO_WM_UNIT_FILL_FORE_SCHEMECOLOR_INDEX" val="7"/>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UNIT_ADJUSTLAYOUT_ID" val="22"/>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679_3*l_h_i*1_3_1"/>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14.xml><?xml version="1.0" encoding="utf-8"?>
<p:tagLst xmlns:p="http://schemas.openxmlformats.org/presentationml/2006/main">
  <p:tag name="KSO_WM_UNIT_ADJUSTLAYOUT_ID" val="23"/>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679_3*l_h_i*1_3_2"/>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15.xml><?xml version="1.0" encoding="utf-8"?>
<p:tagLst xmlns:p="http://schemas.openxmlformats.org/presentationml/2006/main">
  <p:tag name="KSO_WM_UNIT_PRESET_TEXT_FONT_MINSIZE" val="12"/>
  <p:tag name="KSO_WM_UNIT_ADJUSTLAYOUT_ID" val="46"/>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679_3*l_h_f*1_3_1"/>
  <p:tag name="KSO_WM_TEMPLATE_CATEGORY" val="diagram"/>
  <p:tag name="KSO_WM_TEMPLATE_INDEX" val="67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16.xml><?xml version="1.0" encoding="utf-8"?>
<p:tagLst xmlns:p="http://schemas.openxmlformats.org/presentationml/2006/main">
  <p:tag name="KSO_WM_UNIT_ADJUSTLAYOUT_ID" val="25"/>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679_3*l_h_a*1_4_1"/>
  <p:tag name="KSO_WM_TEMPLATE_CATEGORY" val="diagram"/>
  <p:tag name="KSO_WM_TEMPLATE_INDEX" val="679"/>
  <p:tag name="KSO_WM_UNIT_LAYERLEVEL" val="1_1_1"/>
  <p:tag name="KSO_WM_TAG_VERSION" val="1.0"/>
  <p:tag name="KSO_WM_BEAUTIFY_FLAG" val="#wm#"/>
  <p:tag name="KSO_WM_UNIT_PRESET_TEXT" val="添加标题"/>
  <p:tag name="KSO_WM_UNIT_FILL_FORE_SCHEMECOLOR_INDEX" val="8"/>
  <p:tag name="KSO_WM_UNIT_FILL_TYPE" val="1"/>
  <p:tag name="KSO_WM_UNIT_TEXT_FILL_FORE_SCHEMECOLOR_INDEX" val="14"/>
  <p:tag name="KSO_WM_UNIT_TEXT_FILL_TYPE" val="1"/>
</p:tagLst>
</file>

<file path=ppt/tags/tag17.xml><?xml version="1.0" encoding="utf-8"?>
<p:tagLst xmlns:p="http://schemas.openxmlformats.org/presentationml/2006/main">
  <p:tag name="KSO_WM_UNIT_ADJUSTLAYOUT_ID" val="26"/>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679_3*l_h_i*1_4_1"/>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18.xml><?xml version="1.0" encoding="utf-8"?>
<p:tagLst xmlns:p="http://schemas.openxmlformats.org/presentationml/2006/main">
  <p:tag name="KSO_WM_UNIT_ADJUSTLAYOUT_ID" val="27"/>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679_3*l_h_i*1_4_2"/>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19.xml><?xml version="1.0" encoding="utf-8"?>
<p:tagLst xmlns:p="http://schemas.openxmlformats.org/presentationml/2006/main">
  <p:tag name="KSO_WM_UNIT_PRESET_TEXT_FONT_MINSIZE" val="12"/>
  <p:tag name="KSO_WM_UNIT_ADJUSTLAYOUT_ID" val="47"/>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679_3*l_h_f*1_4_1"/>
  <p:tag name="KSO_WM_TEMPLATE_CATEGORY" val="diagram"/>
  <p:tag name="KSO_WM_TEMPLATE_INDEX" val="67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TEMPLATE_CATEGORY" val="diagram"/>
  <p:tag name="KSO_WM_TEMPLATE_INDEX" val="20228011"/>
  <p:tag name="KSO_WM_UNIT_LAYERLEVEL" val="1"/>
  <p:tag name="KSO_WM_TAG_VERSION" val="1.0"/>
  <p:tag name="KSO_WM_BEAUTIFY_FLAG" val="#wm#"/>
  <p:tag name="KSO_WM_DIAGRAM_GROUP_CODE" val="l1-1"/>
  <p:tag name="KSO_WM_UNIT_TYPE" val="i"/>
  <p:tag name="KSO_WM_UNIT_INDEX" val="1"/>
  <p:tag name="KSO_WM_UNIT_ID" val="diagram20228011_3*i*1"/>
  <p:tag name="KSO_WM_UNIT_FILL_FORE_SCHEMECOLOR_INDEX" val="5"/>
  <p:tag name="KSO_WM_UNIT_FILL_TYPE" val="1"/>
  <p:tag name="KSO_WM_UNIT_TEXT_FILL_FORE_SCHEMECOLOR_INDEX" val="2"/>
  <p:tag name="KSO_WM_UNIT_TEXT_FILL_TYPE" val="1"/>
</p:tagLst>
</file>

<file path=ppt/tags/tag20.xml><?xml version="1.0" encoding="utf-8"?>
<p:tagLst xmlns:p="http://schemas.openxmlformats.org/presentationml/2006/main">
  <p:tag name="KSO_WM_UNIT_PLACING_PICTURE_USER_VIEWPORT" val="{&quot;height&quot;:2164.3937007874015,&quot;width&quot;:3484.5212598425196}"/>
</p:tagLst>
</file>

<file path=ppt/tags/tag21.xml><?xml version="1.0" encoding="utf-8"?>
<p:tagLst xmlns:p="http://schemas.openxmlformats.org/presentationml/2006/main">
  <p:tag name="KSO_WM_UNIT_PLACING_PICTURE_USER_VIEWPORT" val="{&quot;height&quot;:7740,&quot;width&quot;:11625}"/>
</p:tagLst>
</file>

<file path=ppt/tags/tag22.xml><?xml version="1.0" encoding="utf-8"?>
<p:tagLst xmlns:p="http://schemas.openxmlformats.org/presentationml/2006/main">
  <p:tag name="KSO_WM_UNIT_PLACING_PICTURE_USER_VIEWPORT" val="{&quot;height&quot;:5649,&quot;width&quot;:14400}"/>
</p:tagLst>
</file>

<file path=ppt/tags/tag24.xml><?xml version="1.0" encoding="utf-8"?>
<p:tagLst xmlns:p="http://schemas.openxmlformats.org/presentationml/2006/main">
  <p:tag name="KSO_WPP_MARK_KEY" val="3388db84-4b74-49e1-ae8e-568c85f891c5"/>
  <p:tag name="COMMONDATA" val="eyJoZGlkIjoiOTZmZWM0MTg1MGIwODAyZmUwOTc1YmI1YTkxZWNlMGYifQ=="/>
</p:tagLst>
</file>

<file path=ppt/tags/tag3.xml><?xml version="1.0" encoding="utf-8"?>
<p:tagLst xmlns:p="http://schemas.openxmlformats.org/presentationml/2006/main">
  <p:tag name="KSO_WM_SLIDE_ITEM_CNT" val="5"/>
</p:tagLst>
</file>

<file path=ppt/tags/tag4.xml><?xml version="1.0" encoding="utf-8"?>
<p:tagLst xmlns:p="http://schemas.openxmlformats.org/presentationml/2006/main">
  <p:tag name="KSO_WM_UNIT_ADJUSTLAYOUT_ID" val="4"/>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679_3*l_h_a*1_1_1"/>
  <p:tag name="KSO_WM_TEMPLATE_CATEGORY" val="diagram"/>
  <p:tag name="KSO_WM_TEMPLATE_INDEX" val="679"/>
  <p:tag name="KSO_WM_UNIT_LAYERLEVEL" val="1_1_1"/>
  <p:tag name="KSO_WM_TAG_VERSION" val="1.0"/>
  <p:tag name="KSO_WM_BEAUTIFY_FLAG" val="#wm#"/>
  <p:tag name="KSO_WM_UNIT_PRESET_TEXT" val="添加标题"/>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ADJUSTLAYOUT_ID" val="9"/>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679_3*l_h_i*1_1_1"/>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6.xml><?xml version="1.0" encoding="utf-8"?>
<p:tagLst xmlns:p="http://schemas.openxmlformats.org/presentationml/2006/main">
  <p:tag name="KSO_WM_UNIT_ADJUSTLAYOUT_ID" val="14"/>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679_3*l_h_i*1_1_2"/>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ags/tag7.xml><?xml version="1.0" encoding="utf-8"?>
<p:tagLst xmlns:p="http://schemas.openxmlformats.org/presentationml/2006/main">
  <p:tag name="KSO_WM_UNIT_PRESET_TEXT_FONT_MINSIZE" val="12"/>
  <p:tag name="KSO_WM_UNIT_ADJUSTLAYOUT_ID" val="44"/>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679_3*l_h_f*1_1_1"/>
  <p:tag name="KSO_WM_TEMPLATE_CATEGORY" val="diagram"/>
  <p:tag name="KSO_WM_TEMPLATE_INDEX" val="679"/>
  <p:tag name="KSO_WM_UNIT_LAYERLEVEL" val="1_1_1"/>
  <p:tag name="KSO_WM_TAG_VERSION" val="1.0"/>
  <p:tag name="KSO_WM_BEAUTIFY_FLAG" val="#wm#"/>
  <p:tag name="KSO_WM_UNIT_PRESET_TEXT" val="单击此处添加文本具体内容"/>
  <p:tag name="KSO_WM_UNIT_TEXT_FILL_FORE_SCHEMECOLOR_INDEX" val="13"/>
  <p:tag name="KSO_WM_UNIT_TEXT_FILL_TYPE" val="1"/>
</p:tagLst>
</file>

<file path=ppt/tags/tag8.xml><?xml version="1.0" encoding="utf-8"?>
<p:tagLst xmlns:p="http://schemas.openxmlformats.org/presentationml/2006/main">
  <p:tag name="KSO_WM_UNIT_ADJUSTLAYOUT_ID" val="17"/>
  <p:tag name="KSO_WM_UNIT_ISCONTENTSTITLE" val="0"/>
  <p:tag name="KSO_WM_UNIT_NOCLEAR" val="0"/>
  <p:tag name="KSO_WM_UNIT_VALUE" val="15"/>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679_3*l_h_a*1_2_1"/>
  <p:tag name="KSO_WM_TEMPLATE_CATEGORY" val="diagram"/>
  <p:tag name="KSO_WM_TEMPLATE_INDEX" val="679"/>
  <p:tag name="KSO_WM_UNIT_LAYERLEVEL" val="1_1_1"/>
  <p:tag name="KSO_WM_TAG_VERSION" val="1.0"/>
  <p:tag name="KSO_WM_BEAUTIFY_FLAG" val="#wm#"/>
  <p:tag name="KSO_WM_UNIT_PRESET_TEXT" val="添加标题"/>
  <p:tag name="KSO_WM_UNIT_FILL_FORE_SCHEMECOLOR_INDEX" val="6"/>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UNIT_ADJUSTLAYOUT_ID" val="18"/>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679_3*l_h_i*1_2_1"/>
  <p:tag name="KSO_WM_TEMPLATE_CATEGORY" val="diagram"/>
  <p:tag name="KSO_WM_TEMPLATE_INDEX" val="679"/>
  <p:tag name="KSO_WM_UNIT_LAYERLEVEL" val="1_1_1"/>
  <p:tag name="KSO_WM_TAG_VERSION" val="1.0"/>
  <p:tag name="KSO_WM_BEAUTIFY_FLAG" val="#wm#"/>
  <p:tag name="KSO_WM_UNIT_LINE_FORE_SCHEMECOLOR_INDEX" val="14"/>
  <p:tag name="KSO_WM_UNIT_LINE_FILL_TYPE" val="2"/>
  <p:tag name="KSO_WM_UNIT_TEXT_FILL_FORE_SCHEMECOLOR_INDEX" val="13"/>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crgbClr r="0" g="0" b="0">
        <a:alpha val="100000"/>
      </a:scrgbClr>
    </a:dk1>
    <a:lt1>
      <a:scrgbClr r="100000" g="100000" b="100000">
        <a:alpha val="100000"/>
      </a:scrgbClr>
    </a:lt1>
    <a:dk2>
      <a:scrgbClr r="4313" g="8235" b="7843">
        <a:alpha val="100000"/>
      </a:scrgbClr>
    </a:dk2>
    <a:lt2>
      <a:scrgbClr r="100000" g="100000" b="100000">
        <a:alpha val="100000"/>
      </a:scrgbClr>
    </a:lt2>
    <a:accent1>
      <a:scrgbClr r="92549" g="61176" b="41568">
        <a:alpha val="100000"/>
      </a:scrgbClr>
    </a:accent1>
    <a:accent2>
      <a:scrgbClr r="88235" g="66274" b="35686">
        <a:alpha val="100000"/>
      </a:scrgbClr>
    </a:accent2>
    <a:accent3>
      <a:scrgbClr r="83137" g="74509" b="35686">
        <a:alpha val="100000"/>
      </a:scrgbClr>
    </a:accent3>
    <a:accent4>
      <a:scrgbClr r="73333" g="80000" b="38823">
        <a:alpha val="100000"/>
      </a:scrgbClr>
    </a:accent4>
    <a:accent5>
      <a:scrgbClr r="60000" g="87058" b="47450">
        <a:alpha val="100000"/>
      </a:scrgbClr>
    </a:accent5>
    <a:accent6>
      <a:scrgbClr r="41568" g="92549" b="61176">
        <a:alpha val="100000"/>
      </a:scrgbClr>
    </a:accent6>
    <a:hlink>
      <a:scrgbClr r="39607" g="54509" b="83529">
        <a:alpha val="100000"/>
      </a:scrgbClr>
    </a:hlink>
    <a:folHlink>
      <a:scrgbClr r="62352" g="40392" b="63921">
        <a:alpha val="100000"/>
      </a:scrgbClr>
    </a:folHlink>
  </a:clrScheme>
</a:themeOverride>
</file>

<file path=ppt/theme/themeOverride2.xml><?xml version="1.0" encoding="utf-8"?>
<a:themeOverride xmlns:a="http://schemas.openxmlformats.org/drawingml/2006/main">
  <a:clrScheme name="">
    <a:dk1>
      <a:scrgbClr r="0" g="0" b="0">
        <a:alpha val="100000"/>
      </a:scrgbClr>
    </a:dk1>
    <a:lt1>
      <a:scrgbClr r="100000" g="100000" b="100000">
        <a:alpha val="100000"/>
      </a:scrgbClr>
    </a:lt1>
    <a:dk2>
      <a:scrgbClr r="12549" g="10196" b="14117">
        <a:alpha val="100000"/>
      </a:scrgbClr>
    </a:dk2>
    <a:lt2>
      <a:scrgbClr r="100000" g="100000" b="100000">
        <a:alpha val="100000"/>
      </a:scrgbClr>
    </a:lt2>
    <a:accent1>
      <a:scrgbClr r="62745" g="43921" b="90588">
        <a:alpha val="100000"/>
      </a:scrgbClr>
    </a:accent1>
    <a:accent2>
      <a:scrgbClr r="83529" g="41176" b="78431">
        <a:alpha val="100000"/>
      </a:scrgbClr>
    </a:accent2>
    <a:accent3>
      <a:scrgbClr r="94117" g="41568" b="65098">
        <a:alpha val="100000"/>
      </a:scrgbClr>
    </a:accent3>
    <a:accent4>
      <a:scrgbClr r="98039" g="47058" b="54117">
        <a:alpha val="100000"/>
      </a:scrgbClr>
    </a:accent4>
    <a:accent5>
      <a:scrgbClr r="96078" g="55686" b="47450">
        <a:alpha val="100000"/>
      </a:scrgbClr>
    </a:accent5>
    <a:accent6>
      <a:scrgbClr r="90588" g="62745" b="43921">
        <a:alpha val="100000"/>
      </a:scrgbClr>
    </a:accent6>
    <a:hlink>
      <a:scrgbClr r="39607" g="54509" b="83529">
        <a:alpha val="100000"/>
      </a:scrgbClr>
    </a:hlink>
    <a:folHlink>
      <a:scrgbClr r="62352" g="41176" b="63921">
        <a:alpha val="100000"/>
      </a:scrgbClr>
    </a:folHlink>
  </a:clrScheme>
</a:themeOverrid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jAyOTMzMDczMzExIiwKCSJHcm91cElkIiA6ICIzMjEzMDQ2MzUiLAoJIkltYWdlIiA6ICJpVkJPUncwS0dnb0FBQUFOU1VoRVVnQUFCQjBBQUFJOUNBWUFBQUIyZVFDU0FBQUFDWEJJV1hNQUFBc1RBQUFMRXdFQW1wd1lBQUFnQUVsRVFWUjRuT3pkZDNSVXhmdkg4ZmVtRndnbFFJTDBIbnJ2dlRkQlFFQnNxQWdpS0lnZ1A3LzJnZ3BJRlpBbVNxL1NlNUZPUW0raGQwaElBZ1FJYVpRa3UvdjdJMlJsMlUxRDF2cDVuZU9CZTJmdTNNbmVqWWQ1N3N3emh2Z0VzeGtSRVJFUkVSRVJrU2ZrN1dZdzJEdnY5R2QzUkVSRVJFUkVSRVQrR3h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kVSRVJjUWdGSFVSRVJFUkVSRVRFSVJSMEVCRVJFUkVSRVJHSFVOQkJSRVJFUkVSRVJCeENRUWNSRVJFUlNkT3c3MGN4OElNUC8rcHVZRFFhV2JkaEkyZlBuWCtxN2Q2OGRZdFZhOVptK3JyWTJOZ00xZHV5ZFR0VHB2NmM2ZlpUazVDUXdFOC9UMmZucmtBQWpnWWY0OWp4RTArdC9UL0NVYy9vNytqUTRTTkVSRnhMdGZ6czJYT2NQbjBHbzlINEovYkt2dHUzbzlpNUs1QzdkKyttV1c5WFlCQ2hvVmYvcEY3SmY0WExYOTBCRVJFUkVmbDd1eElTUWxoWStGL2REV0ppWXBnK1l6YlA1UFZuektqdk1SZ01UNlhkTVQ5TTROaXg0M2g3ZWRPa2NjTU1YYk4wK1VwV3JWN0RWNTkvU3NHQ0JkS3NlK1RJVWJidDJFbnZ0OTU4R3QzRmJEYXphdlZhN3Q2OVMvMTZkVm0yZkNXSERoK2hRZjE2OU9yNUJ0bDhmSjdLZlo2RW81N1JIN0h3MXlWUGRGMko0c1dvVXJtUzNiS0V4RVNHanhpTmg0Y0h2L3cwQ1dkblo1czZNMmJONGNUSlUweWZOb1djT1hPa2U3L0FvRDFQMUUrQTNMbDhLVm15UktybEZ5NWVaTVNvc1l6L1lSU0ZDaFpNdGQ2SVVXTjU1YVZ1dUh1NEV4NGVRYVdLRlo2NFR5SXBGSFFRRVJFUmtVeTdjUEVpWHczNUx0WHlEd2NQNHFOUFBzOVFXL255UGNPa0NUK2tXeTlIamh4MGZLNGR5MWFzNU1LRml4UXZYaXpEL1UxTHJ4NnZNMkRRL3pGOXhpeHFWSzlHbGl6ZTZWNVRJSDgrWW1KaStmRGp6L2ppczQ4SktGWHlxZlFsSTl6YzNEQVlEQmlOSmdDKytPeGpscTFZeFp5NTh6a2FmSXlKRThhU05VdVdmOVF6Mm4vZ0lEdDNCbWFvYmxvR3Z0L2Y1dHpjZVF1ZXFLMjJyVnVsR25UWXMyY3Y5KzdkNC9sT0hld0dIS0pqWWpoNTZqUVZ5cGZMVU1BQllQaUlVVS9VVDRENjllb3dlTkQ3VDN6OTQzYnMyTVhjK1F2NTh2TlBxRmloL0ZOclYvNmJGSFFRRVJFUitaZTdlZXNXUFhxK25XYWRsY3QrelZTYjJYeXkwYlJKWXdET1g3akkwYVBCTkd2YW1HelpzZ0dRTTBjT251L1VnWk1uVDNQcTlHbmF0VzJEbTd1YjVmb2pSNEs1Y1BFaXozZnFZTGtHWVBTWWNXemJzVFBkK3c4Yy9MOTA2MlQwWnlwY3VCQXRtemNqOHVaTjR1TGlNaFIwcUY2dEtwOTk4aisrK1hZWW4zODVoTTgrL3BEeTVjdGw2SDUvbE1GZ3dNUERnNlNrSk10eHB3N3RxVmloSE9jdlhDUnJsaXpBUCtzWlhRa0p6VkNiNmQ3VFR0QUJrZ01JbVpscDByNWpGN3ZuNCtQakFWaS9ZUk11TGk0MHFGZlhjZzdBMnp2NXU3TnQydzVNSmhPVksxZml4bzFJbTNaY1hWM0lrY002R0RGeitrK3A5dWUxTjNyUnBIRkRYdXYraXQxeWQ3ZmZuOXVWa0JENnZUZkliajE3NTVjdFhtQVZPREVZRER6ZnFRUEJ4NDd6L1lqUmpCczdDbC9mbktuMlRTUTlDanFJaUlpSS9NdDVlWHJTN3RrMmRzdjI3VC9Belp1M010MW1ybHkrdlBicXl3Qk1tRGdaZDNkMytyNzlGaTR1di8vejhyVlhYMmJlL0lXY09uMmFGN3AyeHNjbnE2WHMvcjM3WExoNDBkTEc0N3AyN3BUcFBxWFl1KzhBVjBKQ0xNZXBEU0R0T1hEd1VKcmxwUU1DR0Q1MENBQ1ZLbGJnNDQvK2oySGZqK1JCUWdJQWk1Y3V0N2ttSkRRMDFiSmN1WHhwMUtCK3B2c0p5ZXZ2ZHdVRzJaei9jZUlVL1AzOW1EcHB3ai9tR1hYdTFJSE9uVHFrV3IvUHUrOFJGaGFlNmVCWWl0aTRPS3Y3UGFrWFgzbmQ2dml0UHU5YUhhZjBiOVBtTFFETW1EbWJHVE5uMjdSVHZIZ3hSbzhZWm5VdVIvYnNhZDdiemMwdDNUb0F1WFBsWXZDZ0FWYm5MbHk4eE5KbEszamp0VmZKbGN2WHFzeko2ZmMwZjJhekdZUEJnTUZnb1ArN2ZkbTVLekRETXpWRVVxT2dnNGlJaU1pL25KZVhGNzNlZklPRXhFVGNYRjJ0eWs2ZVBJMjd1enVRL3FBM3Bkekp5WW5sU3haYXpwODRlWXJ5NWNwYURXYi9xRmRlZnRIeTk1Q1FVQTRkT1VxSDlzOWExVm14Y2pYbHk1V2xhTkVpVnVkdjNJaTBHbURhQzdqczJCbElkSFEwclZ1MndNVTE0LzMyOS9lek9xNVN1UkpUSi8xSTl1ekpNd0Ztelo2YjZyWDJ5a29IQkZpQ0Roa2R4Tis5ZDQvVmE5WlJvWHk1VkpkMVpNMmExZXI0Ny82TUhHM0h6bDNzMkxucnFiUlZwSEJoNnRTcFpYVXVLR2dQbHk1ZkJ1RHdrYU9FaElSU3QwNXR5cFV0WTNQOXo5Tm5XajJIazZkT1oraStVVkYzMHEyYnhkdWJnZ1VMVUw5ZVhhdnpIaDRlTEYyMmdpcFZLdG5rZEVoSVRBVEFiRXBlcm1NMm0wbElUTVFubXc5dDI3YkdaRExaWFVJaWtsRUtPb2lJaUlqOEI4eWNQWmVqd2NjWU1leGJ5d0RDYkRZVEZoNU85V3BWQWZ1RGM0Q3QyN1lURnhkdktYZCs1TTFvV0ZnNFlXSGhkTzdVMFNIOVBuYjhCRU9IajhEWjJZWDZkZXRZcG5sSFJVV3hiTVZLcHMrY1RkczJyWGpscFc1NGVucmFiYVBYbTIvWWJUYzZPcG8zZTd5RzJ5TlQwek1pTVRHUmxhdlcwS1oxU3p3OVBTMEJCN0MvcENObE9VSjZiK2tmSGNTbkpUWTJsdFZyMWxHMmJCbGVmQ0g5MlJIL2hHZmthUFhxMXFGVGgvWVpycC9XMHBCQ0JRdndRcGZucmM2RlhRMnpCQjBXTDFtR2g0YzdmWHIzc3BvNWt1S1hHYk53ZlNUNDk3K1BQOHRRbi9idTI4L2VmZnZUckZPbGNpVysvUHdUakVZamlRK0RDUUFKQ1lrUC8wemcvdjM3bHZPdXJxNTA3dnFTVlJ1ejVzeGoxcHg1bHVOMno3YXgrenNra2xFS09vaUlpSWo4QndTVUtzbVNwY3VaTzI4QjNSOU9sdzhKQ2VYKy9mdVVLUk1BMkIrY1EvTFdnSEZ4OFhiTGR3WUc0ZWJxU3JWcVZTeHZURjJjbmEybWJHZkdPMzE3MC91dE56R2J6YXhZdFlhWnMrWlFwRWhoUHY1d3NOVzY4aHc1Y3ZEanVESDhQSDBXcTFhdkpUQm9OMi8xN0VHZDJyVXNiYVRIWURCa091QUF5VWtQWjgyWng3b05HeGs0b0Q5bFNnZGt1bzNVWEx0K25mRHdpRlRMcTFTdWhKZVhGd2FEd1dyd0NKQ1VsSVN6czdQTmpoSC81R2YwdEdUejhYbHFpVWZUc20vL0FZNGRQOEh6blRyWURUZ0FtRXdtWEIrWjZmRDRNb3Mvd3N2YkM0QTFhOWN6N1pjWk51V0RCbjlrZGR5engrc01ITkFQZ01URUpNYi9PSWw2ZGV0UW8zcFZTNTM4K2ZNL3RmN0pmNU9DRGlJaUlpSi9JL2Z1M2VmQTRaTmN2SHlWNk5pNGRPdjM3LzFTdW5VQWF0YW9Uck9talZteWJBVlZxbFNtWE5reUhENXlGSUFLNVpJVElONklqR1RYcmlBNmRYd3VRMjBhalVZMi9iYVpoTVJFWG4zdDl3Rms3MTV2MHJaTkt3RE1HV3JwZCs3dTdzVEd4akZzeEdpT0hnM20yYmF0NmZGNmR5NWV1c3p4RXlkb1VMK2VaYkRzN2UxTi8zZjcwTEIrWGNaUG5NeXc3MGRSdDA0dDNuNnJwMVhpUTN2YzNOenc4UERJWk8rUzFhbGRpNisrK0pRUm84Ynk4YWRmOEdLM3JqWnZ2cC9VOWgyNzB0eHRZZVd5WDNGMmRpYUx0emV4c2JGV1pSczIvc2F5NVN0NWYwQS95cFlwRGZ5em45SFR0R2JkZXRhc1crL3crMlRKa29YS2xTclM1Zm1PM0lpTUpFL3UzRFoxakVhajFaS2VsR0NJMFdqRStIQ0pRMlk1T3puWlhRTHgzVGRmY2VEZ0laNXQyeHFBYytjdUVCTVRROVdxbFMzSlpSczFiQUJBVEV3czQzK2NSSllzM3BaeklrK0RnZzRpSWlJaWZ4UG5MNFd5WmNjK2pDWVQvbmw4S1Zva1AyNXVydWxmbUVHOTNueUQ0T0RqakI0N2p2RmpSeEcwWnkvNW5zbExnUUxKYnpJUEhqek1qRmx6S0Z5NFVLcGJCVDVxVitCdUlpTnYwcWhoQXlwV0tJL1piR0xjaEVrQXpKazdINERqSjA0Q3NIakpVcXRaQldmT25iT3FWN05tZFVvVUw4N3lGYXVZdDJBaG5wNWVmUDdwUjFTcldnV0FkZXMzc0dYcmRobyt6SC93cUlvVkt6QnV6Q2dtVFpuSzloMjdDRDUyZ3JmZjZrbjllblZTN2J0UDFxemN1M2N2dzhrYlowNy95U3FKWDZXS0ZSZ3pjampmRHYwZUw2K252MlJnNG9TeFZzZnIxbTlrMWVxMWxtUGZYTDdjdW5YYnFzNm16VnVJdW5PSC9QbWVzWno3SnoranA2bGloZktaR2tqL01QN0hKN3BQbWRJQmZQWEZwMHljUEpYQW9EMk0rbjZvVlI0UW85RUlnS3VMN2UvMUQrTitmT0lkUEJvMXFHOTM1NDZvcUNpV0xWOUpyUnJWQ1Fnb3hZeVpjOGlTeFp1V0xacloxTDEzN3g0QW9WZkRucWdQSXFsUjBFRkVSRVRrYitEOHBWRFdidHhKaWFJRmFWU3ZPcDZlN2svOUhwNmVucnpYcnkrZmZ2RTEzd3o5bnRPbno5Q3RhMmRMZVl2bVRWbTVhaldUcDA1ajR2aXhhU1lkTkJxTkxGaVVuS09nVk1rU05HM1NDS1BSYUJuUUxscTgxS3IrOHBXcjdiYVRVczgzbHk4bGloZm4vSVdMTktoZmo5ZTd2MnExZGVYZHUzZng5UFN3V1RxUXdzdkxrMEh2djBlMXFsV1pOT1VuRWhNVDB2d3NuSnljeU9YclM4T0d0Z1BrUjIzZnZwT2J0MjVadGtKOFZKNDh1Ums5Y3BqbERYTkdFM0UrTG1VZC9xUHk1OHRuZGV6ajQyTjFuTmZmajVEUXE1Ymo0R1BIdVhqeEVpMWJOTFBNSVBpblA2T25LWCsrZkRSdDBpakQ5ZE1LT29TRWh0cnNSSkt5UTBtS0pvMGFzdW0zTFh3emREZ2poMzlubVZXVHNzMnBxMnZxd2NRK2IvZktjRDhCSmsxT2Zhdk4rdlhxc25iOVJuNzZlUVlmRGg1SVlOQnV4b3djYnJkdTFKMDdBRnk2ZE1teWk0WEkwNkNnZzRpSWlNaGY3TjY5KzJ6ZHVZOFNSUXZTdW5rOWg5NnJmUGx5dEczVGl0VnIxdUhzN0V6TEZzMHRaYzdPem5SLzlSV0dEaC9CNnJYcmJYWWllTlNxMVd2VHpEMlFralJ4MHVTZldMZGhJeXVXTHJJYXhFeVorak5yMXEyM1NhN1lwWE5IOWg4NHhQcU5tNnpPWDc2U3ZOT0J2VzBuQWN0Mml3MGIxS05LNVlvMnV6YzhMaUlpZ2xLbFNxYTZIV1NLUTRlT0VCTVRZN1ByUjRwSGY2YVhYK3BtVTc1NjlWcWlZMkpvM2FvRk9YUG10Q21INUFCQ1poVXNVSUM5K3c2UW1KaUlxNnNyOHhmK2lwdXJLeTg4RWtUNnB6K2pwK2xxV0JpYnQyeDdLbTFkdkhTWmk1Y3VwMWtuSUtBVXIzVi9oVitteitTSDhUL3k0ZUJCUUhMZUJDRE5HVXl0Vzdhd09vNktpbUxFcUxFMHFGK1BWaTJiMjlSUEsraHdJektTMWkyYms1U1VSRnhjSE8zYnRVMTF0NWFiTjI4Q2NQZnVQY0xESThqM3lJd1prVDlDUVFjUkVSR1J2OWlCd3lkSk1wcG9WSy82bjNLL1prMGFzM3JOT2x4ZFhTM1R2VlBVcWxtZG9rV0w4T3ZpcGJScDFTTFZSSXYrL240MGFsaWZyZHQycEhtdm1OaFlQRHhTZi92OXVLdFh3ek85N1NUOFBxQUYyKzBpYmZvVUU4dlZzSEFhMkZrRzhMajQrSGl5Wk0yU2F2bG5YM3hON3R5NUdkRC9IWnU4RG9lUEhDVTZKb2FLRlN2UXAzZm0zbDZ2WExYRzZ2ak1tYk5XeDhXS0ZjVmtNbkhsU2dnM0lpTTVjZUlrblRxMEo1ZXZyNlhPUC9rWlBXMUhnNDl4TlBqWVUybkwzbEtHbEIxS0h2VmN1N1ljT0hDUXdLQTlyRm0zbnJhdFcvMCswOEhPOG9yVXhNWGY1ZmlKazVZOEhabngvY2d4bkQxN3p1cmNzdVVyN2U2a0VocDZGVGMzTjVLU2tqaHg4cFNDRHZMVUtPZ2dJaUlpOGhlN2VQa3Evbmw4SGJLa3dwNFpzK2JnN096TWd3Y1ArSDdVR0laL044U3lSTUJnTU5DengrdVl6ZVkwZDNhb1ZiTUdWYXRVVG5kQUd4WWVUcDQ4dHNuMFVsTzNUaTJiQVZGQ1FnSXZ2TlNkeG8wYTBQL2R2bFpsZmQ1OWo3Q3c4QXkzRDdCelZ5Qm1zNWtLNWN1bVd6Y21OaGEvUEhuc2x0MjVFODN4RXllcFZMR0NUWm5SYUdUYUx6TndjM09qN3lNQmgydlhydVBpNGtLdVhMNDIxenpLM3M0RGp5cFR1alFHZzRIQTNYdllzblU3dVhMNTB1MkZybFoxL3NuUDZHbHIyN3BWcG5iTHlHaXVqN1FZREFiNnY5dVhmZ01HY1RVME9VOUNRa0x5a2hJMzk0enZtaElURXdNOFdhQm01UER2Z09Udi9JaFJZNWsvWjRiZHBVSUFGeTVkb25EaFFoaVRqQndORHFaRjg2YVp2cCtJUFFvNmlJaUlpUHpGb21QaktGcmt6OW1XYnUyNkRSdzVHc3h6N1ovRlFQSTYvbGx6NXZIR2E2OWE2cFFyV3laRGJhVzFMaDJTMS9pSGhJUlN0MDd0UDlKbERoMCtndEZvek5UV2xDYVR5ZTZXa0VhamtWV3IxNUk3ZHk0Q1NwVktzNDJFaEFUdTM3K1BUellmdStWNzl1N0RiRFpUcDA0dG03SkZpNWNTR25xVkhxOTNKMjllZnlBNVNOSC8vVUVVS1Z5RW9kOStsZWFXbFk4UDZsZXRXY3ZTWlNzc3h6NCtXU2xSb3JqbDNPZWZmb1NIUjNMUTZ2NzkrNVljQXYvRVovUTBiTnR1SFdnSkN3KzNPWmVlUjY4cFY2NnMxU3lTak1xVEp6ZVRKdnhBenB3NUFDemJuR1ptcTlhckR4TTdQdk5NM2t6ZlB5d3NIRE5tYnQyT0FpQThJZ0pQVDAveVBCWklNNXZObkRwNW1pWk5HdUhrNU1TR2piK1JsSlNVWmw0WGtZelN0MGhFUkVUa2IrQnA3bEtSbXJQbnp2UEw5Sm5reVoyYmw3cDF4ZG5abVgzN0Q3Sjh4U29xbEM5SDFTcVZuK3I5OXV6ZGo4bGtvbHk1akFVeDdER2J6U3hhdkJSM2QzZHExNnFaNGVzKyszSUl4WW9VcHNjYnIxbWRYNzVpRmVFUkVmUjR2WHU2eXdudTNJa0dJSnVQL2FCRFlOQnVuSnljcUYzVHVsOVhyb1R3NitLbGxDMVRtdWNleVl1UlBYczIyclJ1eGRKbEsxaTBlS2xWRXM4VTFhdFZ0ZG9sSTBXN3RtMW8xN2FOMWJreUFhVTRlL1ljYlZ1M3NucDJhOWF1WjhPbTN4ajZ6ZGY0K3RyUEk1SGk3L2lNbm9iUlk4ZGJIUjg1R3N5Um84R1phdVBSYXo3KzMrQW5Dam9BbG9BRC9CNTBjSGZQK0t5bVhVRzdBUWdKQ1NXZ1ZDbXI1SjNwZWFmLys1Z2UyWVp6ME9DUEFCZzlZcGhWdlpNblR4RWJGMGVWeXBWd2NYRmgyZktWSERoNGlGbzFhMlQ0WGlLcFVkQkJSRVJFNUQ4Z1BDS0NJZDhNSmNsbzVJT0I3K0hwbWJ6TlkvOStmZm5vazg4Wk4yRVNVeWVOdHpzWU1wdk1hYlk5NWFlZm1mTFR6emJuVjY5ZGg1T1RFN1ZxUEhtdWl1a3pabkgrL0FWZWZLRkxxdFBDN2JsKy9ick51ZU1uVGpKbjNnTDgvZnhvMDdwbCttM2N1QUZnTndnUUhSUERzZU1uS0Z1MkRENCt2MDk3ajQrUDUvdVJvM0YzZCtmOUFmMXNBaHN2di9nQysvY2ZZT0dpeFZTcFhJbVNKWXBibFJjdFVwaWlSUW9EeWJNUXdzTERDUXNMNStyVk1FS3ZobkgxNmxWK0dET1NvOEhIV0xWbUhRQ1JEeE1BcG9pNGRwM0l5SnRXL2ZxblBLT25aZHFVaVhiUHg4VEdFaFlXVHVrQTYxa3UwVEhSSkNZbXBScFl5SmJLYkpmTWluNjRWTUxEenU5WjgrWk5LVmZPZXNuUDhoV3JPSG8wR0RkWFYyYk1tc09jZVF1b1ViMGF6WnMxb1VybFNoZ01CcVpNSEcvNWZYN2M4aVVMZ2ZTWFYyemJzWk5zUGo1VUtGOE9KeWNuZkgxenNtSGpid282eUZPaG9JT0lpSWpJdjl5VmtCQSsvMklJMFRFeDlPbmRpNEJIQmx4bFNnZlF1OWVibEMxYjJtN0E0ZWF0VzBUZXZKbnE3ZzBBOWV2VnNSb3NsUzFkbXAyN0FqbC8vZ0oxNjlRaVI0NGNxVjZibXJ0Mzd6RjEyaTlzMmJxTnNtWEwwUFd4SkkwcFVxYm4zNzE3Rnk4dkx5QjVXY1N0VzdlcFZMR2lwZDZwMDZmNTVydmt0N3NEM25zM1E5UGJOMi9aQ2tDQkFyWkxYd0lEZDJNeW1hajl5S0FzOUdvWW8wYVBKZlJxR0FQZjc0K3prek1oSWFIY3ZYdVhtTmhZb3FOamlJNkpJWGZ1M0lSZURXUE1EK1A1WWZRSTNOemN1SFhyTnBzMmIrSGF0ZXRFUkZ3alBDS0M2T2hvUzl2dTd1N2t6ZXRQd1lJRjJSVVl4TGdKa3loU3VCQUZDdVJuNjdZZGJOeTAyYklHLy9LVkt4UXBYTWhxYWNYZitSa3RYcktNRzVHUmFkNHJaZGJKeE1sVDArMVgzN2Zmc3NsUmNlbnlaZGF0MzJqSmJ6RnV6RWpMc2hlQW4zNmV6cjc5QnloUm9qaDFhdGVpYnUxYStQblp6K1d4YmNkT202U1JHWFh3MEdFQWN1U3dEV1NWTDFlVzhnK2YwZlhyTjVnOWR6NDdkdTRpM3pONUdUNzBXeTVkdXNURzM3YXdlODllZ25idklaZXZMODJiTjZWbDgyWmt6NTd0aWZvRHlZbFZ0MjdiUVlmMnoxcHl1N1JvMXBUNUMzL2w0cVhMbGlDWXlKTlMwRUZFUkVUa1grN2N1Zk5FM2JsRGw4NmRhTjJxaFUzNTQyLzllL1I4RzBoZWQzN3oxaTBTRXhNdGd5Rjd5cFF1YmJYTjM4MmJ0NWc4OVdlY25KeDRxZHNMbWVwcmZIdzh2MjNleXRMbEs0bUtpcUpxbGNwOE9IaWdaVEQwdUlJRjhoTWFlcFVoM3cwbm9GUkpBTTZlUFlmUmFDU2dWQWtBTnYyMmhjbFRwNUdVbE1SNy9mcmE1QjJZUEhVYXAwNmRJWHYyYkdUSjRvMkxpd3RYcjRaejd2eDVzbVR4cHE2ZG5BM2JkK3dDb0ZhdDM0TU93Y0hITEZzcGpoNHp6bTUvWFZ4YzhQSEpTcDdjdVFrTEMyZm03TG4wZXZNTlhGeGRtTDlnRVo2ZUhoVElYNEFhMWF0U3NFQUJDaFRJVC81OCtjaWRPeGNBdnk1WnhwZ2ZKbENvVUVHKy9QeFQzTnhjdVhUNUNoTW5UeVU2T3BxS0ZTdHc4ZUlsbm0zYjJ1cStmK2RudEhiZEJzNWZ1SmloZTYvZnNDbmRPbjNmZmd0SW5sVVFHTGliTGR1MmMvYnNPUXdHQTVVcVZxRGRzMjN3ZjJ5YjBpNmRPK0h2NzhldXdDQm16SnpOakptekNRZ29SZU9HRGFoWHJ3NVpzL3krZzBtQi9QbW9XcldLMWZVSER4NGk5R0h1QlVqT0hUSnF6RGc4UE54eGMzUER5Y21KOFBBSURoMCtnb2VITytYTGxiUHBkMFRFTllLUEhXZjNucjBjT1JxTXlXU2lSbzFxOUh1bkR6NCtXYWxZc1FJVksxWWdPanFhalpzMnMyNzlSdVl2V01TaVg1ZFFxMloxMmozYk50MmNHa2xKU1JpTlJxNWRUNTdGNCtybXl0ejVDM0IxZGJWYUN0UzJUV3VXclZqRno3L000SnV2djhqd3ppWWk5aWpvSUNJaUl2SXYxN1JKWTV5ZFhXamNxRUdHNnVmS25Zc3paODVpTnB0eGNYR2hiSm5Tdk5PM3Q5MjZIdzRlUkxHaVJTekhack9aNzRaOVQyeHNMQzkwN1d4M2xrQnF3aU1pNlBmZUlCSVRFOG1aTXdmdjlPbE5pK1pOMHh6d2RIL2xaVzdjdU1tcFU2YzVjZUlrQUI0ZUhqUnEySURHalJweTZmSmxKazZlaXBPVEU0UGU3MCtEK3ZWczJ2RExrNGVObXpaejZmSmx5em1Ed1VDSjRzWHAvZGFiTnJzRzNMeDFpOU5uemxDOFdGR3I2ZmhOR2pmazJQRVRaUFB4SVh2MmJHVFBudjNobjludzhjbEc5bXcrbHFudDkrN2RvOCs3NzdGbTdYcmF0bW5GTTNuek1uM2FGS3YxLzQ5YnMzWTljK2JPcDF6Wk1uejh2Lyt6ck8wZjh0WG5qQmc1aHRsejV6Tjc3bnpjM2QydGRoNzR1eitqWmsyYlpQaitHYlYwK1VwbXpaNkx5V1RDeHljcjdkcTJvWFhyRnVUUGw4OXUvWklsaWxPeVJIRjZ2TjZkNE9CamJONnlqYURkZXpoOStneHIxMjFnL0ErakxIV0xGUzFLajllN1cxMS9KK3FPVmREQjJkbVp5NWV2Y0RVc3pLcWVuMThlK3ZUdVpiWDBaZVRvSHpoODVDaXhzYkdXYTZ0VnE4Sno3WjYxRyt6TGxpMGJYVHAzb2xQSDV3Z00yczJLbFdzSUROcERZTkFlM25qdFZUcDJhSi9xNTdKeDAyWm16NTBQZ0p1ckt5YVRpZlViTnRHM3oxdFczM01mbjZ4MGU2RUxNMmJPSnZqWWNTcFdLSjlxbXlMcE1jUW5tTk5lcENjaUlpSWlEalZ1eWp4cVZpdFB6YXIvam4vWUJ4ODd6cHExNi9sdzhNQlVkeWVZdi9CWHRtN2J6dFJKRTZ6T0wxcThGSCsvUE5TdVZUUGRuUmN5YXZlZXZmajcrMUdrY09FMDZ4bU5SaDQ4U01Cb1RNTGR3eVBOSlNYWHJsL256cDFveTV2N0ozSGthRENlbmg2VUtwbXhOc3htTTF1M2JhZGhnL3AyWnhXY08zK2VzTEJ3QWdKSzRlL25aNmVGMy8zZG50SFRkdTNhZFg2ZVBwTW1qUnRTbzNxMVZHZGhwQ1V1THA3Zk5tL0J6OCtQMmc5bnRFUkVYTVBUMHpORHl4bk1aak1QSGp6Z1FVSUN4aVFqcnE0dWRyZTkzTFpqSjZ2WHJLTjRzYUtVTFZPR3lwVXFaaXBaSkNRL3ovVWJOdkZ1Mzk1NGVYbHg2ZkpsVHA0OFRkczJyUUJJU0V3a1BqNmVwTVFramgwL2daT1RnWUJTcFhCM2QyUGZnWU8wYk43TXBrMlR5Y1NodzBlbzl0aXNEcEhVZUx2Wmp6NHE2Q0FpSWlMeUYvdTNCUjFFUk9TL0o3V2dnMk0yeGhVUkVSRVJFUkdSL3p3RkhVUkVSRVJFUkVURUlSUjBFQkVSRVJFUkVSR0hVTkJCUkVSRVJFUkVSQnhDUVFjUkVSRVJFUkVSY1FnRkhVUkVSRVJFUkVURUlSUjBFQkVSRVJFUkVSR0hVTkJCUkVSRVJFUkVSQnhDUVFjUkVSRVJFUkVSY1FnRkhVUkVSRVJFUkVURUlSUjBFQkVSRVJFUkVSR0hVTkJCUkVSRVJFUkVSQnhDUVFjUkVSRVJFUkVSY1FnRkhVUkVSRVJFUkVURUlSUjBFQkVSRVJFUkVSR0hVTkJCUkVSRVJFUkVSQnhDUVFjUkVSRVJFUkVSY1FnRkhVUkVSRVJFUkVURUlSUjBFQkVSRVJFUkVSR0hVTkJCUkVSRVJFUkVSQnhDUVFjUkVSRVJFUkVSY1FnRkhVUkVSRVJFUkVURUlSUjBFQkVSRVJFUkVSR0hVTkJCUkVSRVJFUkVSQnhDUVFjUkVSRVJFUkVSY1FnRkhVUkVSRVJFUkVURUlSUjBFQkVSRVJFUkVSR0hVTkJCUkVSRVJFUkVSQnhDUVFjUkVSRVJFUkVSY1FnRkhVUkVSRVJFUkVURUlSUjBFQkVSRVJFUkVSR0hVTkJCUkVSRVJFUkVSQnhDUVFjUkVSRVJFUkVSY1FnRkhVUkVSRVJFUkVURUlSUjBFQkVSRVJFUkVSR0hVTkJCUkVSRVJFUkVSQnpDNWEvdWdJaUl5RjhwMFdUbStPMTRRbVB2RTVkb0pORmsvcXU3Skg4aVZ5Y0RXVnlkS1pEVmczSTV2WEYxTXZ6VlhmcGJHdmI5S0c3Y3VNSG9rY1B0bHQrNmRadUxseTVSc1VKNTNOemMvcFErM1lpTUpDRWhnZno1OG1YcXVwT25UcE1uZDI1eTVmSk50YzcxNnpmdzg4dnpSN3ZJd1VPSHllWHJTNkZDQlROOTdiYnRPL0R5OHFKRzlXcC91Qi9idHUrZ1VLR0NGQ2xjMk9yOHN1VXJDUWdvU2VtQWdNeTN1V01uL25ueUVCQlE2Zy8zejlLbUEvb0pjUHQyRkRsejVuZ0tQWFM4UTRlUGtOZmZuN3g1L2UyV256MTdEcFBKUklrU3hYRjJkdjZUZTJmdDl1MG9UcHc4U2RVcWxmSHk4cDBsK0prQUFDQUFTVVJCVkVxMTNxN0FJQW9WTEVpQkF2bi94TjdKMzRtQ0RpSWk4cDhWRVo5QVlFUTA4VW5HdjdvcjhoZEpOSm1KZXBCRTFJTTRMdHk1UjkyODJjanIvZWNNbXY5SnJvU0VFQllXbm1yNTBtVXJXTGRoSXovL05Na202TEIzMzM2aW8yUFNiTDlnZ2Z5Wkhyd09IVGFTQ3hjdnNtTHBJZ3lHakFlTC92ZnhaN3o4VWpkZTZQSzgzZkxZMkZqZTZ2TXUzVjdvd29zdmRNbFVueDUxL2ZvTmhnNGJRZjc4K1JnMVlsaW1CNGlqeDQ0blg3NW5NaFIwU0VoSVlQWGE5VHpYcnEzZCs0d2VPNTZ1blR2WkRPYW56NXhOMTg2ZExJUDVqWnMycDNxUG9rV0xVTHhZVVFDTVJpT1RKdjlFZy9wMXJaN2IzYnYzK0czemxvejhlQllORzlRalc3WnNEdWtud09FalIvbm11K0gwNmQyVFprMmJaS3B2OWlRa0puTGp4bzFVeS9Qbnk4ZlZzTEFNdFpYTE54Y2VIdTVXYlE4Zk1Sb1BEdzkrK1dtUzNXYzVZOVljVHB3OHhmUnBVeklVU0FrTTJwT2h2dGlUTzVjdkpVdVdTTFg4d3NXTGpCZzFsdkUvaktKUXdkUURheU5HamVXVmw3cmg3dUZPZUhnRWxTcFdlT0kreVQrVGdnNGlJdktmRkJHZndNYlEyMzkxTitSdkpEN0p5TWJRMjdRb2tGT0JoMHlJdW5PSFRaczNVNmxpQmVMajQ0bVBqd2NnVDU0OHVMbTZzbkRSWXM1ZnVKaG1HNTJmNzJnWnZPN1l1WXVnM1hzWlBHaEFtZ04xTTA5dlZ0S0RCdytJdW5NSGZ6OC9qaHdOeG13MlV5cU53UmJBbnIzNzBtMjNYTG15SERwOGhCbXo1bEMyVE9sVTY3bTZ1bEsxU3VWTTl4dVNCMzZqeDR3ajlHb1lyaTR1dEh1MnpSTzFBekJoNHVSVXk3cDI3bVFaeko4N2Y0Rjc5KzVSc1VKNXF6cHhjWEZNKzJWR3B1NVpwblNBSmVqd3RQc0pVTEpFY2Z6OThqRCt4OG00dTd0VHYxNWRJaUt1MGJ0dnZ3emZyMVhMNXZSOSt5MEFRcTZFTUhEdy8xS3R1Mnp4QXZxK095QkQ3WDc1K1NkVXFWekpjcnhuejE3dTNidkg4NTA2MlAzdVI4ZkVjUExVYVNxVUw1ZmhtUnZEUjR6S1VEMTc2dGVydytCQjd6L3g5WS9ic1dNWGMrY3Y1TXZQUDdINTdzaS9tNElPSWlMeW41Tm9NaE1ZRWYxWGQwUCtwZ0lqb25tdWFLNS8xVktMbTdkdTBhUG4yMm5XV2JuczF5ZHFlKzY4QmR5Ly80QURCdzl4NE9BaHkvblJJNFpSdkhneHk1S00rUXNXc1dEUllwWXRYb0NUVTNKYU1iUFp6SE9kdXVMcm05TnkzYWxUWndqYXZZZnZSNDdtL3o0WW1Hcmd3V1F5WVRBWTBwM2xZRGFicmZvRkVCWVd6djREQndFb1c2WU1NMmZOWWZ2T1hmdzA1VWNPSGpxQ202c3I1Y3FXU2JQZDc0YU5TTFA4VVN0V3JtYkZ5dFdwbG1mTm1wVzVzMzdKY0hzQWQrL2VaZTc4aGF4ZHR3R0FsMS9xUnRzMnJhenFIRHQrZ29pSWF3QmN2SFRaN2d5QmxQTXRtamNGb0dlUDEybmZycTFWbmZZZHJXZDhwSHgyZCs1RXMyMzdEc3Y1UEhueVBOSDN5Rkg5QlBEMjl1YXpUejlpME9DUEdEMTJQSDUrZnVUMTk2UERjKzB5MUxmbEsxYlpQVDl4d2xpcnBUMkJRWHNzQS96SFA0TWgzdzRqSXVJYUV5ZU10ZHRXU3FCdS9ZWk51TGk0MEtCZVhjdTVsSjhCWU51MkhaaE1KaXBYcnNTTkc1RTI3Ymk2dXBBamgzVXdZdWIwbjFMOTJWNTdveGROR2pma3RlNnYyQzEzZjJUVzBwV1FFUHE5TjhodVBYdm5seTFlWVBXN2F6QVllTDVUQjRLUEhlZjdFYU1aTjNhVTFlKzkvTHNwNkNBaUl2ODV4Mi9IYTBtRnBDbyt5Y2p4Mi9GVXpwWGxyKzdLVStQbDZabnFHL0I5K3c5dzgrYXRKMnIzMlBFVGJQcHRDMzE2OTZKMXF4YVl6V2FHZkR1TUc1R1JGSHdzajhHVmtGQnk1ZksxQkJ3QTd0MjdCMENKWXNVczU5N3ExWU03MGRFRUJ1M21oM0UvOHY2QWZoZ01CcGF2WE0yREJ3OHM5YUtpN2dDdzhOY2xOdjBxVWJ5WTVRMXlZbElTUTc0ZFpsVytiZnNPeTJENWxaZGZaTjJHamJ6NjhvdDRlbml3ZDk5K2N1Yk15ZWF0MjJ6YTlmVHdvRkhEQmdCTW16TFJxc3hzTnZQcmttVnMzUFFieFlvV3BmZGJiNUl6aCszYjZLQTllNmxSdlNvdXpyLy9NL3pSenlROUNZbUpiTnEwbVFXTEZoTWRIVTNKa2lYbzI3c1hSWXNXc2FtN2FkTm10dTNZQ1dBVEZFcVJjajVsTUo4UktiTThwazZ6RHBUVXIxZUhNcVV6bjNmQlVmMjhmLzhCQ1FrSitQdjU4WDhmdk0rbTM3WlF2RmhSbkp5YzZQRjY5d3kxa1ZyUTRmcDE2eVVXdDZOU256bDMvdndGS3FheHBPREZWMTYzT242cno3dFd4eWxCakUwUGw2N01tRG1iR1RObjI3UlR2SGd4Um8rdy9xN255SjQ5MWZzQ3VMbTVwVnNISUhldVhBd2VaRDJENDhMRlN5eGR0b0kzWG52VkprZktvOTlwczlsc0NSRDJmN2N2TzNjRi9tTnliTWpUb2FDRGlJajg1NFRHM3YrcnV5Qi9jNkd4OS85ZFFRY3ZMM3E5K1FZSmlZbTR1YnBhbFowOGVScDM5K1IxNWZiZUZEOHFwZHpKeVlsWjA2Y3hkdHdFcWxhcFRPdFdMUUJZc1dvTlI0NEdNL0w3b1ZiM3VYbnJGZ2NQSGFadW5kcFc3VjIvY1FNbkp5ZXJBYlBCWUdEZ2dIN2N2SG1MYlR0MmtqdFBibDU5K1VWK1hieVUyTmhZbXo3Tm5iZkE1bHpiMXEwc1FRYzNWMWNXemY5OWdOYjF4VmQ1b1d0bm51LzRIT0hoRVh6ODJaZFVxMXFGenM5M1pQK0JnNVlsSXBNbTI3NGg5dlhOYVFrNjVNbVQyM0krUENLQ0h5ZE41Y3pwTTNSLzVTVTZkbWh2ZDRiRzZkTm5tREZ6Tmp0M0JqTDRnd0g0Ky9uWitaVHRpNG1KWmZPV3JTeGZ1WnFvcUNoeVpNOU92M2Y2MEt4cDQxUm5ld3g4dno4RDMrOVArNDVkNk5xNUU2KzgvS0pWZVdybjAzTHA4bVZDUTYveVZzOGVtTTFtZnZwNU90T25UY0hiMjh2eU02L2JzREZEYmJWdTJjSmgvUVQ0WmNaTTFtL1l4TXBsdjFLeFF2bW5PcVgvcXlIZnBWcDI1dXhaQm4vNGlkVzVSd05kQU1PK0cySVZvQ2xTdURCMTZ0U3l1aVlvYUErWExsOEdrbk5UaElTRVVyZE9iYnV6Y0g2ZVBoTVhsOStIZGlkUG5jN1F6eEVWZFNmZHVsbTh2U2xZc0FEMTY5VzFPdS9oNGNIU1pTdW9VcVdTVFU2SGhNUkVBTXdtVS9LZlpqTUppWW40WlBPaGJkdldtRXltdnp3UnB2eDVGSFFRRVpIL25MaEV6WEtRdFAwYnZ5TXpaOC9sYVBBeFJnejcxdktQZmJQWlRGaDRPTldyVlFWSWRUYkUxbTNiaVl1THQ1UTdPem14WWVNbWJ0K09Jakx5cGsyd1lzREF3VUR5RkhSUEQwKysvbVlvaVltSlBOZStMVXVYcmVCR1pDVFpmSHpZdC84Z1JZc1V0aG9zUVhLT2c0OC9Hc3pJMFQvUXJFbGpBSnZsQisvMEc4Q055SnY4dW1DTzFYbDdnUk1QRHcrcll4Y1hGNHhHSXlOR2o4VTNadzQrR0RnQWc4SEE1aTFiOGZMeVpNSVBZeXdKTWRlc1hjZjhoYjh5YmVwRXZEeXRNL1FmT255RTlSczJzZi9BUVp5ZG5PandYRHV5WjgvTzFtM2JNWm5NbURGak1wbVMvek9hTUpwTTFLaGVqVDE3OXpGZzRHRDZ2ZE9YdW84Tk5PMlo5c3NNMXE3YlFGSlNFam15WitmTk4xNmpkYXNXRHRrcDVQcjFHMmtPUWpkdTNJeXpzek1ONnRjamNQZHVBRHc4M0swK1kzc0JHM3RTZ2c2TzZLZWpwYlc4SXNWWFgzeEs3dHk1ck03ZHVuV2J6Nzc0MnFhOVFnVUwyQ1EzRGJzYVpnazZMRjZ5REE4UGQvcjA3b1dQVDFhYjYzK1pNUXZYUndKOS8vdjRzd3o5SEh2MzdXZnZ2djFwMXFsU3VSSmZmdjRKUnFPUnhJZkJCSUNFaE1TSGZ5WncvLzd2d1h4WFYxYzZkMzNKcW8xWmMrWXhhODQ4eTNHN1o5dlE2ODAzTXRSSCtlZFQwRUZFUlA1enRDMm1wT2ZmK0IwSktGV1NKVXVYTTNmZUFycS8raklBSVNHaDNMOS9uekpsa3QrNHBqWUlPSFQ0Q0hGeDhWYmxack9aQWdYeTg5MndFWHozelZlNHU3c3hhUEJIdk52M2JjcVVDYUR2dXdQWXQrOEFpNWN1SXk0dW5yZDY5cUJJNGNJY1BIallrb2ZBMzgrUFFRUDcyNzFuanV6WitmYnJMMUw5ZVl4R2swMnd3cDQrNzc1bnMvUEczSGtMckdaSWRIdTVPNzlNbTh6ZWZRY29VYnk0MVZUeCt3OGU0T0xpUXA3Y3VYbmN0V3ZYTFVzTmpFWWppeFl2dFNwM2RuYkcyY2tKSjJkbm5KeWNjSEl5NE9Ua1JEWWZIMHhtTThOSGpLSjl1N2E4OGRxcmFiNzFMVnlvSUNWTEZLZFZxeGJVclYzTGFuQ1pVWXNXTDdYcG56MnIxcXhsMVpxMXFaYm56ZXRQdTdhdDdRNThIL1hpQzExNHNWdFh1Mlh6Rnl4aS9rTDd1UitlVmo5VGs5NXNIc2hZZnBPTUxLL3c5L01qYjE1Lzd0Njl4KzJvMitUUGx3ODMxOHdIaXZidFA4Q3g0eWQ0dmxPSFZEOTNrOG1FNnlPL0Q0OHZzL2dqdkx5VGcyMXIxcTYzbXloMDBPQ1BySTU3OW5pZGdRT1NFM1VtSmlZeC9zZEoxS3RiaHhyVnExcnE1TSt2N1RQL1N4UjBFQkVSRWZrYnVYZnZQZ2NPbitUaTVhdEV4OGFsVzc5Lzc1ZlNyUU5RczBaMW1qVnR6SkpsSzZoU3BUTGx5cGJoOEpHakFGUW9WdzZBRzVHUjdOb1ZSS2VPejZYYm5zRmdJSC8rNURlOS92NStlRDU4MDUwcmw2L2xEWENKNHNYSTV1TkRyemQ3MExCQlBTQjVwNHBpeFlxU08zY3VxemZGbVpXUW1KQ2hOLzF2dlBZcWQrL2V0UnpIeGNVemE4NDhYRnljNmY3S3k1WXRDOWV1WFkvSlpDSTgzRHBBY2YzNkRic0JCNEI2ZGV2ZzcrK0hyMjlPdkwyOWNYZHp3OVhWRFZkWGx3eE5IWjg1ZXk3TGxxK2tUdTFhYWVaQ2FOYTB5Ui9lN3JGMXl4YTBhMmM5azhYZUxnc3ZkTzFNODhmdTFiTjNYOHZmSDAvZStMUTlyWDZtcFZ6Wk1uWS83NU9uVG5QOHhNa010WkhXOG9ySDdkdS9uOUZqeHo5eHN0WXNXYkpRdVZKRnVqemZrUnVSa1hhL2owYWpFUmZYMzRkMnhZc1hzNXczUGx6aWtGbk9UazUydjhmZmZmTVZCdzRlNHRtMnJRRTRkKzRDTVRFeFZLMWEyWkt3Tm1VWlVreE1MT04vbkVTV0xONldjL0xmbzZDRGlJaUl5Ti9FK1V1aGJObXhENVBSU0o0OHZoUXRraDgzdDh5LzFVNU5yemZmSURqNE9LUEhqbVA4MkZFRTdkbEx2bWZ5VXFCQThsdkhnd2NQTTJQV0hBb1hMbVMxbFY5NmJ0MjZoYnRiOHVEOXpwMDdsc3o2T1hMbTRNZnhZN2w4SllRWFgzbWRMejc3bURLbEEvamlxMi9TWGFOLzdmcDFjdWJNYVpPRElzVzllL2ZKbmozOXJSWnJWSzltK2Z2MTZ6ZjQrdHVoK1BoazVZdlBQcUhBdzZCSlRFd3NFeWYvUkk0Y09ZaUtpaUlpNGhwNTgvb0RjTzc4ZVVvVUwyNjNiUitmckhoN2UzSG16TGwwKzJGUHpSclZhVkMvTGtVS0YrYUREei9tN0ZucmRzTEN3alAwWnQ2ZXh3ZTRXYk5teVZDUXh5ZHJWcXQ4RlkvYnRuMEg4ZkhKUVp5VHAwNEJzR0hUWnN0T0I0L3ZvSkZaVDZ1ZmFhbFlzWUxOVWdaSVRrcWFYdEFoUzlZczFLbGRpN2Q2OXJCS2huam03Rm1XTFYrVnFhU2dHVldtZEFCZmZmRXBFeWRQSlRCb0Q2TytINHEvLysvNVFJekc1T1Zncmk2MnZ5cy9qUHZSa3FRenN4bzFxTS9BOTIxbklrVkZSYkZzK1VwcTFhaE9RRUFwWnN5Y1E1WXMzclJzMGN5bWJrcXkyTkNyWVUvVUIvbDNVTkJCUkVSRTVHL2dkbFEwZXc4Y28wVFJnalNzV3cwdkw0LzBMOG9rVDA5UDN1dlhsMCsvK0pwdmhuN1A2ZE5uNk5hMXM2VzhSZk9tckZ5MW1zbFRwekZ4L05nTUxWOEFySkxtalIzM28xV1prNU1UZS9iczVjR0RCMFJGM2JGc3R4aHg3WnJsNzE2ZW5wUjlMRG5lb2wrWGNqUTRtQzgvLzVSVGR0YnUzNzE3bHl4WnZPMXVyeGh5OWFybC9KV1FFRmF0dHAyRy8wNi8zOStlZnpoNElFbEpTWHp3Zm44Kytmd3JqZ1lmSTI5ZWY4SWpJb2lNdk1sejdaNU45V2Zmc1RQUWJ2c1owYloxSzNxLzlTWUF0V3BVcDFEQkFwYXlUYjl0d2N2THl5cm53NDBia1J3TlBrWkFxWktXUUZGR3hjYkdjVFVzOVlHZjZlSGJjQ2ZudEFmTjh4WXM0dHExNjFibkh0MUpJU1hva0ppVVpMWE8vMUdKU1VrTzc2Y2poRjRONC9MbHk5U3RVNHNUSjIyREUzWHIxR0pYWUpCTk1NUm9OS1c3dFd0SWFDaUxseTYzT2Zlb0pvMGFzdW0zTFh3emREZ2poMzlueWFPUjlQRHpUR3ZaVForM2U2VjUvOGVsbFplamZyMjZyRjIva1o5K25zR0hnd2NTR0xTYk1RKzN4bjFjMUoza1hXWXVYYnBrMmNWQy9uc1VkQkFSRVJINUc3aDhKWXdTUlF2U3VuazloOTZuZlBseXRHM1RpdFZyMXVIczdFekxGczB0WmM3T3puUi85UldHRGgvQjZyWHI2ZEErOWNIMm82Wk9tb0NIaHdmZDMrakpweDkvU0tWS0ZTMko1TXhtTTl0MjdNUmtNbGtsMnR1NUs0aWR1NElBS0Zpd0FCTitHRzBwTTV2TkhEeDBHSU1oT1dneFllSmt1L2U5ZnYyRzNiSmp4NDV6N05oeEFHYlBtSWE3dXp1TGx5eWpTdVZLdk5uamRReUc1TVIvYytjdG9FM3JsdFN0VTV1eVpjcVFQWHMyaWhRdXpNN0FJRnExYk03Mkhic0FxRkdqbXMwOUhwZlpxZk1kbm4vQjZyano4eDJ0ampmOXRvVWNPWkozcUVnUkZ4ZlBHejE3QTFpZHo0aDFHemFtdWF0RTBzTzM1ZTdwTEZtWk9tbUM1ZS96Rnl4aXdhTEZMRit5MEdZd3VYakpNaFl2V1phcFBqN05manJDM24zN21UVjdicnIxUmd6LzF1bzRMaTdPSnBucDR5NWV1c3pGUzVmVHJCTVFVSXJYdXIvQ0w5Tm44c1A0SC9sdzhDQWdPVzhDa09hc3FNZVRka1pGUlRGaTFGZ2ExSzlIcTViTmJlcW5GWFM0RVJsSjY1Yk5TVXBLSWk0dWp2YnQybG90N1hqVXpaczNBYmg3OXg3aDRSSGt5L2RNbWorai9Ec3A2Q0FpSWlMeU4yQXlRNk42MWYrVWV6VnIwcGpWYTliaDZ1cHFtWnFkb2xiTjZoUXRXb1JmRnkrbFRRWjNTSEJ4ZGNIMTRhRER4Y1hGYWtsRWNQQXhybDI3em9lREIxS3FWRWtBZXZSOG0zWnQyOUN4WS92a2E1eXQvMGw2OXR3NW9xS2k2UEJjTzU3SjY4K2NtZFk3Vit3L2NKQWZ4aWZQcU9qemRpL3ExcmJlaWpPRjJXeG0yWXFWTEYyMmdsbzFhL0IvSDd5UGk0c0wrL1lmWU1IQ1gyblJ2Qm05ZXlYUE5FaFpxbEczYm0zbXpsdkEyWFBuV2J0dUErWEtsc25RMXBhQlFYdlNyZk40M3pJclN4WnZXcmRxd2ZJVnE5aXlkVHROR2pmTThMV3BiVVdaNHNHREJ3Q01tekNKY1JNbVphak5tN2R1NGVQancrM2JVZmo2NXJRcXExbWpPclZxMXJCNzNaNjkrMUxkTWNFUi9YeGFPbmZxUU9kT0hiaHhJeElmbjZ4NGVIalF2bU1YQmc3b1o1V3Y0TXpaczFiWFhRa0p0VXBPYW8rOXBReWp4NHl6V1JyeFhMdTJIRGh3a01DZ1BheFp0NTYyclZ2OVB0UEJ6dktLMU1URjMrWDRpWk9VTFZNNnc5ZWsrSDdrR0p1bFFNdVdyN1FiZUFzTnZZcWJteHRKU1VtY09IbEtRWWYvS0FVZFJFUkVSUDRHc25oNzR1bnAvcWZjYThhc09UZzdPL1Bnd1FPK0h6V0c0ZDhOc1NTTU14Z005T3p4T21hek9kMkFROHE0K2RxMTY3aTdKOWU5ZWZPVzFmVDRWV3ZYa1NkM2J1clVybVgxTnR6VDA0TmN2dllIWWlrRCtBYjE2MkV3R0d3eTloODdmZ0puWjJleVo4L0c2dFZyYWQ2MFNhcExRZTdjaWFabGkyYjA2ZDBMSnljbm91N2NZZmlJMGRTclc1dWVQVjduL0lVTFhMeDBtWmJOazllak4yL1doSVdMRnZQVmtPK0lqWTFsUVA5MzB2d01VankrWGFLanZORGxlYlp1MjhGUFAwOG5JS0FreitUTisxVGF2ZnN3VDhNTFhaNjNHUmlPSGp2ZTdqVlhRa0pKU0VpZzE5dnY4T25ISDFyeWdDeWFQNXRqeDA5UXBuUUEzdDdlVnRmY3VSTk5nUUw1R1dRblY0Q2ordm00bzBlRFNVeElzRG1ma1MwNDc5MjdSOC9lZlJuNGZuOGFOYWdQZ01sa3RnVHZEQVlEdnI2K2RPM2NpU3haczVDVWxNVCsvUWNvWEtRd1pyTVpiMjh2dW5idVJPNWN1ZEs0UytvTUJnUDkzKzFMdndHRHVCcWEvSHVXOFBCbmNYUFArT3lQbUpnWUFMSm1UWHNYRW50R0RrOU9vcmx6VnlBalJvMWwvcHdaTnM4NXhZVkxseWhjdUJER0pDTkhnNE5wMGJ4cHB1OG4vM3dLT29pSWlJajhEWGg2UHYwY0R2YXNYYmVCSTBlRGVhNzlzeGlBNVN0WE0ydk9QTjU0N1ZWTG5YS1A1VmRJemYzN3lVbmlQdjcwOTYwdEgxL3VNS0RmdTRTSGgyZDRMYmZaYkNZb2FBOTU4L3BUdkZoUm0vTGtIVFlDcVZ5cElqVnJWdWZIaVZPWU8zOGhyejNjQnZSeC9kNTVHeWNuSjI3Y2lDVDA2bFZPbkR4RlltSWlSNDRFMCszbDdwaE1Kanc4M0MxQmh4elpzOU95UlROV3IxbEh4WW9WcUZxbGNvYjZ2WGpSdkF6VlM5RzEyeXVacXAvQzI5dWI5L3IxNWV0dmh2TDFrS0Y4TytSTG0xa0dLWHErMVpjYmtjbEpQVlBiaWpMbGZNcVNnQVlONmxzU2JLYXdONWkvZi84QkZ5NWNwR1dMWnV6ZXZaZUprNll5WWR3WVBEemN1WGJ0T2tPK0hVYTd0bTNvMWRONkc5YlZhOWF5YVBGU1Bodzh5Skt2d3BIOXRPZjRpWk1aM3FYaWNTazVDbkxtK0QySjVOaHhFeGc3TG5uWlNjbVNKUmc1L0R2TGJJMVpzK2NTRng5UFJIZ0VRNzRkeG52OTMwa3pnV3BHNU1tVG0wa1RmckFrc2t6Sm5aR1JXVWtwcmo1TTdQak1NNWtQV29XRmhXUEd6SzNiVVFDRVIwVGc2ZWxKbmp4NXJPcVp6V1pPblR4Tmt5YU5jSEp5WXNQRzMwaEtTc3B3cmhqNTk5QVRGeEVSRWZrYmNNbkFGb3QvMU5sejUvbGwra3p5NU03TlM5MjY0dXpzekw3OUIxbStZaFVWeXBmTDhBQTdSVXhNTEpEOFp0dG9OUExpSzYvejVlZWZVS1Z5SmN1VStKZGVmZDN1dFk4UExsT20xUjgvZm9JYmtaRjA2ZHpKNWhxejJjeVBFNmVRa0poSWgrZmFVYjVjV2JadTNjNlNwY3ZKNis5djl5M3FobzIvOGN1TVdaYTN3U203Q3hRdFdvVHExYXBTdEdnUkNoY3FaS2wvNzk0OWpoMDdBY0MxYTllSWo0OVA5UzN1b3k1ZHVwUnVuYWZCYURSU3JXb1Z1ci82TXJObXorWERqei9sNC8vOUgwV0xGTGFwKzhvckwxcDJEMGhLVExKYWQzL3YzbjJyUUZkRXhEV2NuSnp3ODh0ajA0NDkrL2J2dC9TbFFQNzhUUG5wWnhZdldjb3JMNzlJNGNLRnFGR2pHbXZYYjZCTjY1YVdHUWtKaVlsczJQZ2J1WFBub2tiMXFuOUtQKzE1K2FWdWRuZXZ5SWlVMlFYQndjZW9VRDU1cTlrZXIzZW5abzNrcFZHdUQvTXFKQ1FtTW52T1BGYXNYRTJ2TjkrZ1VjUDZmRGQ4Sk8rOS93R0RCdzZ3U1p5YVdZL3VuSkVTZEhCM3ovaE1xVjFCdXdFSUNRa2xvRlFwc21SSi96dWU0cDMrNzFzU2VnSU1HdndSQUtOSERMT3FkL0xrS1dMajRxaFN1Ukl1TGk0c1c3NlNBd2NQcGJyc1J2NjlGSFFRRVJFUitROElqNGhneURkRFNUSWErV0RnZTNoNmVnTFF2MTlmUHZya2M4Wk5tTVRVU2VQdERsek1KdnY1QjY1Y0NjSER3d01QRHcvaTQrUHQxbm0zNzlzMjV5Wk1uRXkxcWxXc0JoOUZpeFlCNExjdFd3R29WOWMyVDhPVW4zN204SkdqMUsxVDJ6TGdHenpvZlQ3NDhDTituRFNGcUtnb3VuWjUzbXBXUmI1bjh0SzBjU09LRlN0SzhXSkZjWFZ6NDUxK0Eyald0REgxNjlXMWF2LysvUWQ4Ty9SN3JvU0UwTFoxSzlhdTM4RFE0U1A1L05PUDBuMkwvT2dPSG81dzgrWXRWcTVldzVrejV4ZytkQWlkTzNVZ01UR1IrUXNXOFg4ZmZreTNibDNwMFA1WnE3ZklLZFAvcjEyL3pzZWZmRUgzVjEraVVjTUc3TnQzZ0xGekpqQndRSCtxVmEwQ3dJK1RwbEM0VU1GVXR5aDkzT3ExNi9IeHlVckZDdVV4QXdzVy9zcnlGYXRvM3F3cGZuNTVlT1hGYnV6ZmY1QTU4eGJ3NGVDQkFQejIyeGFpWTJJWU9LQ2YxVTRManV6bjQ5N3I5dzdGSG43WG5zVHhFeWR3ZDNkbnliSVZsdTlzOXV6WkxGdXMzcmdSeWErTGw3SjY3WHJpNHVMbzA3c1hyVnNsSjNFYzh1Vm5qUGxoQXA5KzhUVTllN3oraDdjWFRSSDljS21FaDUzZjNlYk5tMUt1WEZtcmM4dFhyT0xvMFdEY1hGMlpNV3NPYytZdG9FYjFhalJ2MW9RcWxTdGhNQmlZTW5HODVmOFJqMXUrWkNHUS92S0tiVHQya3MzSGh3cmx5K0hrNUlTdmIwNDJiUHhOUVlmL0lBVWRSRVJFUlA3bHJvU0U4UGtYUTRpT2lhRlA3MTRFQkpTeWxKVXBIVUR2WG05U3RteHB1d0dIbTdkdUVYbnpwdDFCM3NIRFJ5aVFQKzJ0RyszTlBwZ3djVEpGaXhTMktZdU5qU1V3Y0RmUDVNMUxrY0tGTGVmdjMzL0ErQjhuc1hOWElQbnlQY083Zlh0YnlueDljekxrcTgvNTdJdXZtVHQvSVVlT0J0TzcxNXNVTHB3OGU2Rml4UXBVckZqQlVqOGk0dHJEdjFrdjk3aDE2elpEdngvSjJiUG5lTzNWbDNtK1V3ZjgvUDM0WmZwTXZ2ejZXejc4djBGazgvRko5ZWVjTm1WaW1wL0Q0M3E5blhxdWlFZVRUQjQvY1pJMWE5ZXhaMi95eklMU0FRR1dzaGRmNkVMZXZQNU1tdndUczJiUFpjUEdUWFRxOEJ5Tkd6V3c3Slp3OSs1ZGhud3psS2c3ZHl6cjk0c1ZLMHJ1WExuNTVydmg5SG03RjQwYk5pQW9hQTh0N2V4aVlNL2VmZnM1ZmZvTXozZnFZQWtlUFA5OFIrTGo0dkR5U2g2b0ZpNWNpRHExYStMamt4V3oyWXpKWkdMSnN1V1VMRkdjaGcrRERJOXlSRC90YWRxa1VZYnJQcHFuQVNBeE1aSHRPd09wVmJNNkpVdVU0UHVSWTREazcyZUtpSWdJbGl4YlRzMGExWG14VzFlckpLUXVMaTU4TVBBOXBrN0xhck90NXJZZE8yMlNSbWJVd1VPSEFjaVJJN3ROV2ZseVpTbi9NT2h3L2ZvTlpzK2R6NDZkdThqM1RGNkdELzJXUzVjdXNmRzNMZXplczVlZzNYdkk1ZXRMOCtaTmFkbThtU1c1NnBPSWlZbGw2N1lkZEdqL3JDVmZUSXRtVFptLzhGY3VYcnBzZDJhTy9Ic3A2Q0FpSWlMeUwzZnUzSG1pN3R5aFMrZE9scmV1ajJyVHVxWFZjWStleWJNVDNOemN1SG5yRm9tSmlaYUJTNHF3c0hDT0h6L0JzMjFhQStEcTZrcUw1czN3OWMxSldGZzRBSjRlOXQrVXBzWmtObE9uVG0yclRQK0hEaDloOHBScFhMdCtuZno1OHZIMVY1L1p2RlhObnk4Zkk0Wi94L0R2UjNQaTVDbmVHemlZbWpXcTA2VnpSMG9VTDg2OWUvZHdjbkxDemMyTjh4Y3VBbGpOQ0FnTTJzMmtLVDhSR3h0SHI1NXYwSzV0R3dBNnRIK1dwS1FrWnMyZXk0Q0JnM21yWnc5cTE2cHB0KytQRHlJZmxaQ1F3SldRRUxKbnk0Nkxxd3VIRGgzQmJEYmo1ZTFsdC83bEsxZUE1TTg0SlY5R2xjcVZlTFp0YTVzbE1JMGExQ2VnVkVtbS92UUxCdzRlWXRLVW41ZytjeFpqUm41UGpodzUrT0tyYndrTGorQ0RnZTlacnZYMXpjblFiNy9tcXlIZnNXL2ZBV0tpWTRpTGo2ZHA0MFpBOG5hS2lZbEplSHA1Y3Z4NGN1NERqNGR2dmUvY2lXYmlwS2xreTVhTnpwMDZXUHJSb2YyenJGeTFocTNiZGxqT0JaUXFoY0ZnWU5YcXRZUmV2VXBrNUUzS2xTM0RxdFZyTFhYcTE2K0x1NXY3VSsvbms0aVBqOGRnY0xJa1JkMnlkVHNBUGcrRFRXdldyaWNxS29wNmRldFFzMFoxL1BMa1llcTBYNWc0ZVNvclY2MmhRSUg4Wk0yYWhVWU5HK0RsNmNubXpjbXpkc3htTTBhVGlhU2tKQklURTBsSVNHVGI5cDNjdkhYTHNwVmxnZno1cVBwd05rZUtnd2NQRVhyMTk2U3NScU9SVVdQRzRlSGhqcHViRzA1T1RvU0hSM0RvOEJFOFBOd3BYNjZjemM4VUVYR040R1BIMmIxbkwwZU9CbU15bWFoUm94cjkzdW1UUEZQbFlWQXVPanFhalpzMnMyNzlSdVl2V01TaVg1ZFFxMloxMmozYmxqS2xBMnphZlZSU1VoSkdvNUZyMTI4QXlVdE01czVmZ0t1cks4ODlzdTF1MnphdFdiWmlGVC8vTW9OdnZ2NGl3M2xlNUo5UFFRY1JFUkdSZjdtbVRScmo3T3hDNDBZTjBxOE01TXFkaXpObnptSTJtM0Z4Y2FGc21kSzg4OGpzQWtoK00yczJtNmxYTDNrWmhKdWJHem15WjZQZmU0TUFxRmExU3FvSkRsT1R6Y2VIZ1FQNldkNzBoNFplWmNpM3d6QWFqZFNzVVozMytyMlQ2dHJ6WEw2K0RQdnVhNWF2V01YQ1g1ZHc4dFFwc21icERzQ2FkUnVZTlh1dXBhNlhseWNCQWNuYmQ4NllPWnVseTFlU1BYczJ2djd5TXlwV0tHL1ZidWRPSGZEM3k4UDRIeWN6ZGRvdlZLNVVDUStQek8weVlqQVkrTC8vZldxMVBXbVdMTjQwYVdSL3k4dkRoNDlhcm12WW9EN1BkM3lPUW9VS0J6ZjM5QUFBSUFCSlJFRlVwdHErdjU4Zm4zLzZFY2RQbkdUcHNoWGs5ZmNuWDc1bitQVHpyemg3N2h6dkQraEh2YnAxcks3eDh2TGtxeTgrNVdwWUdQLzc2RlBxMUs1bHliMFF0R2N2VTZiK2JLbnI1dVpHemVyVkFKZ3hhelozb3FQNTMvOE5zZ24rVFB0bFJycWZ4ZFp0TzZ3Q0U2VktsV0QyblBsUHZaOVBZdldhZGN5ZHY5RHFuSXVMaTJXcFQ3RmlSZkgzODZONnRlUjhGRFZxVktOcTFjb2NPSGlJSTBlQ0NiMTZsZkNJQ09MajRybi80RDRKQ1lrWWpVYk1aak1HZ3dHRHdZQ1R3WUN6aXdzdUxpNVdzeTZLRlMxS2o5ZTdXOTM3VHRRZHE2Q0RzN016bHk5ZnNkb2RCc0RQTHc5OWV2ZXkydVZsNU9nZk9IemtLTEd4c1pacnExV3J3blB0bnJVSklBSmt5NWFOTHAwNzBhbmpjd1FHN1diRnlqVUVCdTBoTUdnUGI3ejJLaDA3dEUvMWM5dTRhVE96NTg0SHdNM1ZGWlBKeFBvTm0ramI1eTJyM1RGOGZMTFM3WVV1ekpnNW0rQmp4MjErMStUZnl4Q2Y4QVNiQkl1SWlQeUR6VHg5TGYxSzhwLzNXb0QvbjNhdmNWUG1rZjhaUHpxMSsrZHNKL2Znd1FPbS9US0RkL3I4SG95NGUvY2V0Nk51NCs3bVRxNWN2cW0reVd6ZnNZc2xjV1I2MXEzZmlMZTNGdzNxMTh0dzM2S2pvN2x6SjlveVVBOE52Y3JoSTBjeG1VeTR1cnBTdFdwbHk3VDNtemR2c1dUcGNsNTY2UVd5WnNtU2FwczNJaU81ZnUwNjVjdGJ2MDBPRE5yTjBlQmo5SDM3clRUN3RITlhJSEZ4OFpqTlpySm16VXFsaXVWVDNhN1FiRFl6ZmVac0dqYW9SN0dpdGp0NFpOVFJvOEhFeGNkVHQ0NXRmb3dVUnFPUjhUOU81cFdYdWxsbW1FUkczdVRBb1VNa0pTWGg1dnIvN04xM1hOVDFIOER4MXgxd0hJSURjSUM0dDZMaXpEMGFWdTZ0bVpWbXBxWm1wamx5cGZrck0vZklsYmt6SzNQdnJTaTV3WUdpQWlLSUNJZ2llOTNkNzQrVGsvUHVXSUdXdnArUFI0L3UrLzNNN3gwcW4vZDloZ29QajFwRzc5ZTU4eGZNenBqNU4vVVRZTW15RmV6YmY1QWRXLy9NVmo4Q2J3ZHg1T2d4dEZvdE9wME9PenM3bWpkdFl0aTdBU0FnTVBBZmZTYm1oSVhkeDg3T0xsdkxHWFE2SGNuSnlTU25wS0JKMDJCalkyMzI1K2pZQ1U5MjdkNUxwWW9WY0s5Umc3cDFQSEswV1NUQTVTdFgyYmYvSU1PSERxWkFnUUxjRGdyaTJqVS93MTRVS2FtcHhNZkhrNWFheHBXcnZpaVZDcXBWcllxdHJZcXo1eThZVG9USlNLdlZjdEhieDdCSGgzaTUyS3ZNLzZVdlFRY2hoQkN2SEFrNmlPeVFvSU1RUWdpUmZaYUNEc3JuM1JFaGhCQkNDQ0dFRUVLOEdpVG9JSVFRUWdnaGhCQkNpSHdoUVFjaGhCQkNDQ0dFRUVMa0N3azZDQ0dFRUVJSUlZUVFJbDlJMEVFSUlZVElSM2Q4TDdIcGYrUFJwS1UrMTNhVEUrSTV2MjhiUG9mMkdPNGx4c2JrU2QycHlVbDQvcm1lMzZhUHpaUDZNdk13TEpRcnh3L21lenRDQ0NHRXlCL1dMN29EUWdnaHhNc3E0azRncy9xMlI2dlZZRnZBbnE2akpqKzN0dU1mUjdOcTdHZW83UjJvODFZN0FpK2RaOUhnOTNpOTcwRGFEUm1OdFkxTnJ1dldhalRzV1RhSHg1SGhlTHpSbGhyTlhzL0RuajhWNEgyTytaOTB4OHJhbXFtN3ZDaFMvUG1kSmlHRUVFS0l2Q0V6SFlRUVFvaDhVcnhzQmQ3OGFEQUFoOVl0dy8vQzZWelZNNjFUYzRiV2RyWDQzN1JPelUzSzJOamFBcUJKUzlQZjBPbXdLMWlJZlQ4djRNZStiYmwvMno5M0R3WFlGckNuM1pEUkFPeGFNanZYOWFSTGpJdmg1T1lOUkVjWUgyVmEzcU1leFVxWEpTVXBrZTBMdnJkWS91cUpReHhldDV6Ymx5Lzg0NzRJSVlRUUltL0pUQWNoaEJBaUgzVVlOZ2J2UTd0SlMwa21MdnJSUDZycjdRSERUZTRkV0xYWWJGNGJXeldnbjVVQVVLRk9ReWI4ZVlnMVh3L24ycW1qL05EN2JiNWF0NU5TMWR5TnlwM2UvanZySm8vTWRwK0NybHhrYUczWGJPWDk0Y2dsQ2hVdGJuSi9WdC8yM0wvdHo0ZmZ6cU5KbC9jTTk1VktLem9NRzh2S3J3WnhkdGRtWHU4N2tESTFhcHVVUDc5M0syZDNiNkhlMngwWk9IdEZ0dnN1aEJCQ2lQd25RUWNoaEJBaWgwWTJxcGlqL0pyVVZKUldTdFpNTUEwYVdETC9USURKdlM0ako1cmNzeFIwVU5uWjZkdE9TMFduMDZGUUtIQW80c1N3bnphd1k5RVBSSVlFNFZhMWhrazVsd3FWYWZYZXg0YnJFTCtyQkYzeHBuR25ub1pBUm1ZU1l4OXpkdmNXU2xhdVR1WDZqWi9wVXdHelpTclVhY2o5Mi83Y09IdlNLT2dBVUxkTkIwcFZjK2V1bnk4N0Y4OWsySkpmVGNxSDN2SURvR3pOT2xuMlR3Z2hoQkRQbHdRZGhCQkNpQnhLU1V6SWNSbE5XajUwSkJOS3BSWFdLaFZwS1Nta0ppZWhVdXVERUFxbGtzNWZUQ0F0TlpXSDkwS0lDZzJodkVkOVEwQ2hYSzE2bEt0VnoxRFBuSDZkMEdyU3VIdkRsNkdMMTV1ZHFaQXVNUzZHUllQMFFZT2t1Qmk2akp5SWJRSDdMUHRhdlVrcnZMYitodS9KSTJpMUdwUktLME9hUXFIZ25VOUc4TXVZd2ZpZVBFTFFWVy9LMWF4clNFK0tpK1dldno3b1VNR2pRUTdlSVNHRUVFSThEeEowRUVJSUlYTHArNE1YS1ZJaWUwc0xzaU02UEl3SmJlcGxuVEViVWhJVHNMRlZrNWFTd3NuTkc0aDdGTVhEc0x0RWhZYndNT3d1MFJIMzBXbTFBSHo5K3dGS1Y2OWx0cDdQRnExbjBaRDN1SFBWaDBWRCtqRGhqNE1vbEtaYlFzVS9qbWJob0Y2RVhMK0NjOG5TalBqNWoyd0ZIQUJxTkg4ZGF4c2I0cU1mNFgvaERGVWFOalZLcjllbUF6dkxWQ0FpT0pBVHY2ODFDanI0ZTU5RnA5V2l0bmVnZk8yOGVlK0VFRUlJa1hjazZDQ0VFRUxrQWYrTFo3QzFLMkJ4OEI0ZGNaLzlLeGVpVUNqbzlmVjNlZDcrelhOZUhGejlFNC9DdzNoMFA5VG9lTXpOUDA0eHltdGJ3QjZYOHBWeExsa0tKOWRTaHVEQTc5OVBNRnQzaVhJVnVYUFZCNVhhamo5K21HUTJUMXBLQ3FFM3JnRlFxcG83UjlhYjMxdWhSUGxLdE80endPaWVuVU1ocWpacWdlL0pJNXpmdTlVazZLQlFLdWs0ZkN3eFVSRzA2TlhmS08zeTBYMEFWR25ZREtXVi9Gb2poQkJDL052SXY4NUNDQ0ZFRGxXczJ4QUFhNVVLZ0ppb1NKWU0vNUNrdUZncU4yakNXLzJHVUxObEd4UUtoYUZNM01Nb2ptOWFqZExLMm1MUXdWcWxNdFJ0enJiNWxvTVZDb1VDMzVOSEFMQXZYSVJTVmQyNWU4TVhwWlUxM2IrYWdwTnJhWnllQkJuc0N4Y3hXOGZ4VGFzemZlN2JseTlrNjRTSVMwZjJXVXlyMnFpRlNkQUJvR0c3YnZpZVBNS0ZmVHZvT1c2NnlmNFI5ZC90YkZKR3E5VVkycXIzZHNjcyt5V0VFRUtJNTArQ0RrSUlJVVFPalY2N3craTZrSE14UnEzYXloOHpKM0hyL04vY092ODNwYXE2MDI3d0tEemViSXRDb1VDbjB5OWxzTEsyTWxjbEFBNk96aVoxWjJScDAwaUE4clhyTTNucmNaeExsakpzMkRpOFRpbTBtalJhOVJsZ3RFK0NKVXN1aDJXWko3L1ViZE9lMzcrZlFHSmNER2QzLzBXemJuMnpMSFA1eUg1aUh6N0F4bFpON2RmZmVRNjlGRUlJSVVST1NkQkJDRUNqMFhMM1hqajN3aU9KaTBzZ1BpSFJjTXljRU9JbFZMbG1ubGRacXBvN28xWnY1ZUtCbld6K2NRcDNiL2l5WXRRbmZMbHFDNVViTkVHVGxncVFxeVVBaFlvV0p6a2hudThQZVFNd3JWTnp3b01DVElJRXJoV3JHRjJySFJ4SWlIbE1ZbXlzeGRrTmx1eGFNb3UwbEpRYzk5VWNjNmR1UE12R1ZrM2p6cjA0K3V0S0RxOWRSdE91N3h2TkZERW5mV1pHdzNaZFVkczc1RWxmaFJCQ0NKRzNKT2dnWG1seENRbWN2WENWbS81M1NFbEpmZEhkRVVJOEo0VXI1MDA5V2swYTJ4Zk1vRW5YUHJpVXJ3VG9wL25YYVBZNk94ZlBKUEhKY2d1QWxNUkVnR3h2cnBqUmw2dTI1S3AvaFp5TGtSRHptTmlIRHd4QkI1MVdTOVM5RUNMdUJCSWVGRURFblVBVVNpVzl4di9QcU95aHRjdHlkVXFIT2RrSk9nQzg4ZUVnanYrMm12dTMvYm00ZjRmWkpSWHBBcnpQY3VQc1NRQmE5L2trVC9yNXJJWExOK1pMdlpaRVJqMTZydTBKSVlRUXo0TUVIY1FyU2F2VmNkN2Jsd3MrMTBoTmU4N24yQWtoWGhySE5xN2k0Sm9sSEZxM2pMcHZ0YWZ0b0pHNFZhbUIydDZCbnVPbUcrVk5qSXNGeU5VMzhsdm1US09nVTFIYWZEd3MyMlZpSHo3QTlrbGJlNWJPSVRVbGlZZzdnVVNHQkpuTVlDam9WTlFrNkpEdW55eTVHTm1vWW80Q0Y4NGxTOU93ZlRmTzdQeVRIWXRuVXVldGRsaFoyNWpOdTMzQjl3RFViUGtXcGFxNTU3cVBtYkcxVmVWTHZlWWtKNmRncDdaOWJ1MEpJWVFRejRzRUhjUXJKems1aGIySFR4RWM4c3kwWkplaWxIRnpwWEJoQndxbzFWaFptUjRKSjRSNE9SeUswZVZKUGRXYnRxTHVXKzN4T2J5SGl3ZDI0bjFvTjYrMTcwN0g0ZU53Y25VenlodjNLQXFBQW9WeXRzd0I5TE1PU3BTcm1HblFJVFU1bVhXVFJoZ0NDMG54Y1lhMDgvdTJBZnBaRnE0VnErSlN2aklseWxXa1JQbEsrditYcTJpeDNnRHZzem51YjdyMEl6bHpvc093TVZ6WXQ0M0k0TnNjWEwyRWR6Lzl3aVRQNmUyLzQzL3hEQXFGZ2s3RHgrZTZmMWtaM0w5SHZ0WDlySVhMTitKZ1grQzV0U2VFRUVJOEx4SjBFSytVNU9RVS90eCtrSWVQSGdQNjNkNXJWSzFBdy9vMUtlU1E4eW5QUW9qL3FKajdlVktOYThXcWZEcDNKWGR2K0xKdC9uZGNPM1dVTXp2L3hQZmtFYjQ3Y043b0JJYUhZWGNCS0ZMQ0pVL2FCdjNlRHVrK1gvNDdOODZjSkM3NklTcTFIV1hkUGREcGRBUmZ1MHlqamozb1BHSUNSVXE0R3ZKck5XbUUzcnhPcWFxWnp4S1kwOC95RW9mODRGeXlORy8yKzR6OUt4ZXlaL2xjNnJ6WkRwY0tUOWZEUkllSDhkZWNhUUEwNy9saHZzMXlFRUlJSVVUZWtLQ0RlR1ZvdFRyMkhqNWxDRGlvMWJhMGY3c0ZicTdGWDNEUGhCRC9kYVdxdWpOODZVYXVIRC9JWDdPbjB1cTlqMDJPZkF3THZBbEFVYmN5ZWRadWVGQ0E0YlVtTllYQkMxWlR5TGtZUlV1VlJhRlVjdDNyT0l1R3ZFZHlRcnhSd0FGZzQvUnhuTjIxbVFFL0xLWE9XKzBzdGpGNjdmWmM5Mi9ob042a0ppZmx1Rnk3d2FQd1ByQ0xpT0JBZmg3OUtlTisyNHRLYllkV2s4WXZZNGNRSC8ySXdzVmNzcjFYaEJCQ0NDRmVIQWs2aUZmR2VXOWZ3NUlLdGRxV1hsM2Zwa2loZ2krNFYwS0lsMG10Vm0ybzBheTEyZU1wYjErNkFFQ3BxbmwzY3Nheit5MFVLMVBlNkxxTXV3Y0FvYmY4ak83dlhURWZyeTM2VFJKam9pSXliYU5pM2RkeTNUK0ZNbmZMMUd4c2JmbDQ1aExtZk5TUnNJQWJySmt3bklHelYvRGI5UEVFZUo5RnFiUml3TXdsMkRrVXluWGZoQkJDQ1BGOFNOQkJ2QkxpRWhJNDcrTUw2SmRVdEgrN2hRUWNoQkM1RWgwZXhvUTI5WEpkZnMyRTRheVpNRHpMZkNOVy9FNjF4aTF6M1E2QWZlRWlGQzFWbGdjaFFjUkZQOFNoaUJPN2w4NWg5OUxaQVBRYS96OWE5dTZmYVIxRGE3dG1tcDVmeXJwNzBIUDhkL3cyZlN3K2gvWXdvOWZiaE42OEJrRG5rUk1NcDRJSUlZUVE0dDlOZ2c3aWxYRDJ3bFhTMGpRQTFLaGFRWlpVQ0NGeVRhRlVvTExMd1laL09oMHBTZnJqTXEyc2JiQ3lNWDhhdzdPVVZubnpUN1I3OHpjNHZtazExMDRkNDlxcEk1emQ5UmNLaFlJZVk2ZlIrdjFQMEtTbFdqd2hBakM3a1NOQXNPOGxuRXFXd3NIUjJXTFpnNnVYb0VuTC9YSEVMWHAreUtQN29lejdlWUVoNE5DeWQzL2E5QithNnpxRkVFSUk4WHhKMEVHODlEUWFMVGY5N3hpdUc5YlB1Nm5OUW9oWFQrRmlMc3cvRTVCMXhpZTJMNXpCL3BVTEFSajYwM3FxTjJtVlgxMHp5K09OZHptK2FUVWJ2dm1TdEpRVTFBNEYrWGpHWW1xMWVodUFtWDNhVXRhOURsMUdUc1MraUNNNm5ZNkV4OUUwNjlhWHRKUWtPbjArbnRQYmZ3ZWdjZWZlQU55K2ZJRWo2MWRRNUc0d242L1loSFBKMG1iYlRrNUlJQzBsaVlmMzd1SlVzbFNPKzU0UTg1aDcvamVNN3QwOGU1S2dLeGNwVnl2M3MwMkVFRUlJOGZ6SW1ZRGlwWGYzWGpncEtmcHYybHhkaXNvcEZVS0k1MEtyMWJCMTduUkR3QUZnMWJqUDJEYi9PeDZHaFQ2ZlBtalNpTGdUQ0VCYVNnb3VGU296YnVOZVE4QkJwOVVTRm5DVFUxdCtCWVVDZ090L0gyZmkyL1VwVTZNV2ZTYi9DTUM2eVNOWk4zbWtvZDVTVmQycFVLY2hFY0dCek9uWG1halFZRU5hY2tJOGg5WXM1WEZrT0QzSGZVdEI1MkpNYWRlWU16czM1Nmp2Ri9adDU5c3VMYmw4ZEI5S3BSVjEzbXlMVW1uRi9kdit6UDZ3RTV0L25FTHN3d2YvNlAwUlFnZ2hSUDZUb0lONDZkMExqelM4THVQMll0WW1DeUZlTFhmOWZKbnpVV2NPcmxrQ1FJTzJYYW5jb0FueDBZODRzR294VTlvMjR1ZFJBL0cvY0RwWDlldDBPZ0FPcjF2T3VrbGZNS2RmSitOMHJaWXpPemN6clZNTE5uMzN0ZUYrdlRZZEtGR3VvdUU2TWlRSVRWb3FqaTRsc1M5Y0JJQVRtOWFRa3BTSVk0bVNGdHUzc1ZYejJhSzFWR25ZbE9qd01QNzg4UnREV3VpdDYyeVoreTAvdlBjdW9KOFpvdFZxV0Q5NUpKZU83TXZ5MmE1N0hXZldCeDM0WmV3UVloNUU0T1RxeHNoVmZ6Rm8zaXBHcmRtS2M4blNhTFVham16NG1jbnZ2c1pmczZmeTZQNjliTHhyUWdnaGhIZ1JaSG1GZU9uRnhTVVlYaGN1N1BBQ2V5S0VlTm41WHpqTjBWOVg0bk40RHpxZERwWGFqbTVmZlVQTFh2MEFDUEc3eXVHMVM3bXdmeWZlaDNiamZXZzNwYXE2OCtaSGcyblF0b3ZKM2dxUEk4UHh2M2pHOEhwT3YwN2N1M1dEeExnWUFQNmFQUlhBVU81eFpEaG5kMjNtMUphTmhoa09GZXMycEVIYnJ2d3hZeUlIVnY5RXpWWnRLRmV6cnFFL29OKzBFU0FxTkppckp3N2g2RktTeWcyYm1qeWZUcXMxbkVoaFk2dG15SUkxN0Z1NWtIWkRSaG55cEovU1ViNjJ2bzBXUFQ4a092d2VlMWZNWjlXNElZeFk4WWZKaVJncFNZbGMyTGVkb3h0WGN0ZFB2K212dFVyRjYzMC9wZTJuWDZCMjBHLzhXNkZPUXliK2RZUUR2eXptOFBybHBDUWxjbmpkY281cytKa3FEWnJTdUhNdlBONW9pOXBlL3E0WFFnZ2gvaTBrNkNCZWV2RUppWWJYQmRUcUY5Z1RJY1RMUnF2VmNPZXFENWVQSGNEN3dDNGlndlVEZllWQ1FiMjNPOUwxeTBrNHU1VXg1QzlkclNiOVoveEVseThuYzJ6akw1emN2SjY3TjN4Wk8zRUUyeGQ4eit0OUI5Szh4NGZZRmRRZkJYblAzNDlmeGd3R0lDaytqZ0R2YzlqWTJsS21SbTNjcXRSNDhsOTFVcE9UV2Z6WisvajlmUUt0VnI5cGJzbEsxZWo4eGRlR3BSVDNibDNIODgvMUxCcjhIcjNHZjBmTkZtL2krY2RhQUNyVjE1OEVzVy9sUXJSYURVMjd2by9peVhJTGdFSkZpeFB6SUlLcm5vY005UUdvSFFyU1plUkV3M1hVdlJDT2Ixb05RTFVNZTFkMEdEYVcrN2Y5OFQ2NGkyM3p2MlAwMnUxb05XbmNQT2ZGK2IzYnVIaHdGMGx4c1FBb2xWYlVmN2N6blQ0ZlovVGVHZHEwZDZEVGlQRzA3TjJQM2N2bWNIYlhabEtUazdseDlpUTN6cDVFYVdWTitkcjFxTjYwTlhYZmFvZHJ4YXE1K215RkVFSUlrVGNVOFNsUDVtZ0s4Wkxhc3ZNUWQrL3B6Nkh2M3ZGTjNFcVdlTUU5RWtLOGFHdjk3dWU2N1AzQVcxell2NE03VjcwSjhENW5tSFVBb0ZMYlVmL2R6cnpWYjBpMkJydkpDZkY0L3JHT3crdVg4emd5SEFEYkF2WTA2L1krblVaOGpVS2hZTW53ajNDclVwM1MxV3BSdW5wTlhNcFhNam5aNHNIZE8zemJwU1dhdERScU5HMU55OTc5cWRuaVRjT3NCTkR2NmJCMHhFZGM5enB1Vk5iSzJvYnBlODlRdUZnSjVnL3NRWUQzT2I0N2NKN0N4WjcrWGZucnRLODQ5ZGV2S0JRS0hGM2RzRkhabWp4TFdrb0tqKzdmUTZ2VlVNaTVHRk4zbmpMTVVBRDliSWJkUzJiVGR2Q1gzTG5xemNxdkJoSC9PTnJvdld2UzVUM2U2amZFYkxEQmtyaEhVUnpmdEFiUFA5Y1I4eURDY04rMmdEMWoxdStrWk9YcTJhN3JXZjJxdWVTNmJFNHRYTDZSVWlWTDBLM2ptOCt0VFNHRUVDSXYyYXN5ZkdPUmdRUWR4RXRQZ2c1Q2lHZjlrNkREdlZ2WCtWLzNOd3pYTnJhMlZIMnRPWFhiZEtET1crMndjeWlVNHpyVFVsTDRlL3Z2SEZxemhNaVFJSXFWTHNmVW5hZU1nZ1padVh4MEgyNVZhbVE2WUU5TlRtYlA4cmtjMzdTYXBMaFlWR283ZWsvNG5pWmQzalBraWJnVFNQR3lGWXpLSmNYRnNtM0I5MXcrdHAvSGtlSG90RnF6OWRzWGNhUmluZGZvOHVVa1hNcFhzdGdQblZiTHdrRzl1WEgySktXcXVkTzBTeDhhdHU5dTJGY2lON1JhRGRlOWpuTjIxMTljT3JxUGZ2OWJRTjAySFhKZEgwalFRUWdoaE1nSkNUcUlWNVlFSFlRUXovb25RUWVBMzZhUHBVQmhSeW8zYUVMbCtvMnhzYzJicFZ0YXJZWUwrN2FqVUNobzBMWnJudFJwVGxwcUtvL0M3bEs0V0FsVWRnWHlyWjNNUExwL2o3aEhVWlN1WGl2UDYwNUxTY0ZhcGZySDlValFRUWdoaE1nK1MwRUgyZE5CQ0NHRXlLSDBveVR6bWxKcFJjTjIzZktsN295c2JXd29WcVo4dnJlVEdVZVhramk2V0Q0aDQ1L0lpNENERUVJSUlmS0dISmtwaEJCQ0NDR0VFRUtJZkNGQkJ5R0VFRUlJSVlRUVF1UUxDVG9JSVlRUVFnZ2hoQkFpWDBqUVFRZ2hoQkJDQ0NHRUVQbENnZzVDQ0NHRUVDTFBhVFFhOXU0L3dNMWIvcm11NDZydk5YeDlyMldhNTZLM0R6dDI3czZ5cnZqNCtHeTFlZlBtTFhiczNNMmRPOEhaeXAvZWg3QXd5NmZpM0x4NUN6Ky9HMmcwbW16WCtTelBrNmVJaUl3MG0zYnlsQmZoNFJFNXFpOG82QTZlSjcxSVNFak1kWjhnZjU4OU9EZ0ViNTlMRnROOWZhOFJjamMweC9WYWtwQ1FrTzI4RVJHUjNMaDVNMXY1L1AwRC9rbTNoUGpQazZDREVFSUlJWVRJY3pFeE1heGVzNTRsUzVlankrVUo3VCt2WE0yTUgyZVRsSlJzTWMreFl5ZFl1V3BOcHZXRWhkMW54SmRmc1didCtrenpwYVNrTUd2dWZGYXVXc1BobzhleTFjZVUxRlJtenByTCtJbFRMQTZzMTZ6YndMZ0prM244T01aaVBUcWRqZ1dMZm1MMTJ2Vm90VnFUOUZsejVuUHQybld6WldmUFhjRFZMSUl6ejlxemJ6K3o1c3pqd1lNSE9TcVhVVjQ5dXlXcjFxemp1eGsvNHVkM3d5UXRNVEdSMmZNV01HbnlWSktUemY5OGhJZEhNRy9Cb213RkV4Yjl0SlR4RTZkaysyZDE2N1lkakJrM01jdDhHemY5d2FneDQ3TlZweEF2S3preVV3Z2hoQkRpWDBCSDdnYm0yUkVRR01pMDZkOWJUQjgzWmpSZlQ1eVNyYnJjM0VxeWRQR0NMUE01T2pyU3RYTkh0bTdmUVVCQUlKVXFWY3gyZndGOExsM21kbEFRSC9mN0VMWGFOa2RsemZYRnlkR0pMZHQyb0ZLcGVMOVBiN1A1MXYvNkcrSGhFWlF0VzRhZHUvYlF2R2tUcWxTcG5HbmRwMCtmSVRFeGtlN2R1bUJsWldXUy9qZ21obXZYL2FoZHF5Wk9UbzRXNjlGb05DUW5wN0IxMnc0Q2J3Zng5ZGpSK3ZJWkJ1dlIwWThOc3dwY1hWMk1aaGc4ZnZ3MHpjYkdocUpGblROdDY1VFhhY3FXTFVPWk1xVXpmYjdNNU5Xemd6NkFvWDBtY0RGMHlDREdqSi9Jd2NOSEtGZXVyRkhhNnJYcmlZcDZ5SmpSWDZMVDZVaEtTaktrcWRWcUFJTHUzT0hZY1U4ZVJEM2syMjhtWVdWbGhVYWpJZXkrNmN3TXQ1SWxPWGpvQ0x2MjdLVnVIUStqdENLRmkrRGdZSi81bS9IRXdVTkgyTDFuTDErTUdFYjVjdVd5VlVhSWw1MEVIWVFRUWdnaC9nV1NrMVB5cmU3Q2hRcno1aHV2QStBZkVNaWxTNWQ1NjgzWEtWeTRNQUJPam81MDc5YUZhOWY4dU83blI4ZjI3VkRacWd6bGZYd3VFeEFZU1BkdVhReGxBT2JPVzhpeEU1NVp0cCtkYjNwM2JQM1Q2UHIzUC8vQ3ljbVI5dTNlQlVDcjFSSmtac2xEM0pObEU0RzNnOHpXVzZGOE9kUnFXNzZaUElGeFgwOWsweCtiS1ZDZ0FGMDZkelRLZDhyck5OdDM3S0pwazhaOFBtd0luMzh4bWg5bnoyUE9yQmxHejV3dWZibkd2djBIc2JhMnBtWHpaa1pMT096dDlZUFVZOGRPb05WcXFWdTNEaEVScHNzamJHeXNjWFIweE5yYW1qR2pSK0xrNU1pT25ic1pQM0VLclZ1MU5KcWRzV3JOT2xhdFdXZDR2d1lQL2R5UXRtYmRCdGFzMndCQStYTGxXREJ2RmdDZHV2WTArNzRBeE1iR1pwcityT3JWcWpGenh2UThmM2FBSDJiTzV2eUZpMmJiUFhqb0NBY1BIVEdiTm12T1BKTjc2VDlMalY1cnlFY2Z2TS9hOWIreWRQblBEQjg2aElpSVNJWU9IMm54R1g5ZXVkcmszc0FCL2VuVXNiM0ZNaG41WExyTW5lQVFpaFV0bHEzOFFyd0tKT2dnaEJCQ0NQRXZFSitRbEhXbVhDcGExSmwrSC9ZRllQR1NaZGphMmpKMHlDQ3NyWi8rS3Rqdnc3NXMvTzEzcnZ2NTBidFhEd29WS21oSVMwcE1JaUF3MEZESHMzcjE2SmJydnAwNWU1NDd3Y2JCaEV1WHIrRHJlNDFobncxR3BWS2gxV3BKVEV4azVLZ3hGdXV4bEpZK0FIVndzR2ZTaFBHTUdqT2VlMkZoSnUzTm03OFFON2VTZkQ1c0NQYjI5b3orY2dTVHAwNW42cmZmTTMzYUZKTnZ1dnQ4ME4vb2V0Qm53ODIyZS9Dd2ZyQzhadTE2czhzN0tsV3F5TnhaUHdDZ1VDZ1lPS0EvOXZiMmxDdGJoc2FOWHFOengvWm90RnA2OUhxZjBWOStRZk5tVFF4bHQyN2VaRWdiTTNva1RaczBOdFNUenR4bnMydlBQalFhRFoyek9aQk9WNng0c1h4NzlxNWRPdEd5UlRNQUVwT1NzSHN5V3dGZzd2eEZOR244R2swYU53TGc3OU5uK1B2MFdVYU5mQnAwaVk5UHdONitnRWtiM2J0MTRlYXRXNXp5T2syWHpoMnhVdXBuWkV5ZU9KNkdEZXBuK2N4WkJXVkdqUm5QSi8wL3d0MjlCbWxwYVZ6MDlzR2pkcTFzejR3UTRsVWdRUWNoaEJCQ2lIK0J4TVFrYmdVR1U3bENtWHh0eC9mYWRXclZkRGNLT1B4VEgvVHRZM2dkSEJ6Q1JaOUxkT25Vd1NqUDloMjdxRlhUblFvVnlodmRqNGlJTkFvNjZIUTZWcTlkVCtuU3BXanoxaHZvZERyR2ZqMkpTaFVyTUhtaTZZeUpiZHQzY3VXcXI5bTBaN202dXJCdzNteUtGU3RxdUhmeWxCZnpGaXpHd2NHQmJ5WlBNSHhMNys1ZWd4R2ZEMlhlL0VXTW56aVpTUlBHNFZLaWhGRjk1Y3VWbzJuVHhrYjN2THhPY3pzb0NBQnZuMHNFQjRmUXJHa1RhcnJYTU9uUEw2dlhtdjBjK3ZUV0QzUVRFaExSNmJURXhlbG5FVmhiV3htV0VhalZhcEtTa29pTmpRTkFwVklaTFRGSWY0Nk1udzNBNVN0WCtXUHpGdDU1K3kyVHRKaVlXRFJhRFk1RmlwaDcrL0wxMld2VmRBZGczWWFOSER0Mmd1K21UOFhWMVFYUUJ4M0tsUzFMNjFZdEFmMGVIWCtmUG11NHZuemxLc3RXckdUODJLK280MUhicEswdlBoOUdhbG9haFFzVk1peEJpWStQNTFGMGRKYlArYXpOZjIzbDRhTkhUMi9vZFB5MGRBV0xGc3pob3JjUDhmSHhYUFQyTVFsV21BdGVUSjB5a1hwMTYrUzREMEw4MTBqUVFRZ2hoQkRpWDhEWnFRaEhQYzlScEhCQmlqbG52djQ5dDBKRDd4RWFlbzhlM2JybVMvMVhydm95WStZc3JLeXNhZEdzS2M3T1RnQThldlNJcmR0M3NIcnRldHEzZTVjUDNuOFBPenM3czNYczJiZWZ3TURiVFB0bUVrcWxFcytUWHR5OGVZdjY5ZXFhL1diYTAvTVVRTGErdFFZTUFZZlUxRlRXYmRqSTloMjdLRnJVbWVuVHZqRUpLclJ1MllLMDFEUVdMMW5HeUZGakdUaWdIMisrOGJwaEprSFpNcVhwM2JPN1VablF1NkdHZ2ZmbXY3YWlWdHZ5MmVCUGpXYU9wRnUxWmgwMk5qYUFmclpGV05oOTNuMm5qU0g5MHlIRGlJMk5OVnpQbkRYWDhIck02SkhNbWpQZmNQM2RqQitONm41MnVVcTZEUnMzQWRDaFhWdVR0SEVUSmhFYWVzOWkyWXp5OHRrejhxaFZrNTI3OWpCeDhsUittREdkNHNVeVg2WVFlaStNbWJQbVVxUndFU3BWTkw5dlNJRUNwak1nNXM1ZmxHbTlsbHoxdmFiZk04Tlp2MmZHb0lFREdQdjFKSGJ2MllmUHBjdlkyOXNiZ2tZQXgwK2M1SmEvUHdNSDlEZXBxMVFwdDF6MVFZai9HZ2s2Q0NHRUVFTDhDNVFyVTVLUXUvZjVmY3MrNm5wVXAzd1pONG82RlVHbE1oMlk1WmJuS1M5VU5qWTBhRkNQbE5SVUFLeXRyRkIwcy95dkFBQWdBRWxFUVZRcWMzZWcyYkNoZ3hrODZCTjBPaDNiZCs1bTdib05sQzlmamduanhoZ0NEcURmeVBHbmhmUDRaZlU2ZHU3YXd5bXZ2eGswY0FCTm16UTIxQUVRRmZXUXRldCt4Y1dsQkZGUkQ5bTcvd0IvYmRsR2lSTEY2ZDZ0UzY3NmVPeUVwOUh4bDFXclZLYU9od2VqeDQ0bkpPUXVsU3RWWXVMWFl5MXVkS2pmKzZJUWMrWXRaT0hpcGZnSEJESmswTUFzMnoxNzdqeFhydnJTdlZzWHM0TnUwTzlUWWZQazIzN1BrMTRjT0hnSXZ4czNHUHJaWUZRMk5peFpOQSt0VHNldkd6ZHgrTWd4WnYvNFBVNU8rdmZWM3Q2ZXRhdC81cGRWYS9IM0R5RHl3UU42ZE85cUZMUjQxdEZqSi9EenUwSGRPaDZVTFp0L00ycHkrdXdaZVhqVVpzckU4WHcvY3piQndTRlpCaDFPblBERTJzcUtxVk1tR2kxcFNFeE1KT3JoUThPMXZiMDlqa1dLb05IcU42c2NQM1kwSHJWclpma3MzM3o3bldIZkNZRGJ0NE5vODlZYnhNZnJUOFNvVnEwcUhkcTN4ZDdlbmdzWHZlblVzYjNSL2crQnQ0TzQ1ZStmN1QwaGhIZ1pTZEJCQ0NHRUVPSmZ3TnJhaWw1ZDMrYmNSVi9PZVYvbGduZjJqa0FjTWZqOWJPWFRhRFFjUEhTWWxOUlVQdXozaWVIKzRFOC9NV3pXbU5Qek0yeHRiWW1OamVPSFdYTzVkT2t5SGRxM1pVRC9qd2k4SGNSVlgxOWF0bWh1Q0dqWTI5c3pZdmhudEdyUmpFVkxsdkhEajNObzFyUXhRd1lOTkd6VXFMSlZrWnljelAzNzRTeGVzZ3pRRDA2blRQb2FsWTBOcDgrYzVXN29QYU0rQkllRUFMQjV5emFUL3ZYbzFvWFRwOC9pOWZkcHc3MTMzMmxENDBhdjhlWWJyeE1aR2NtQS9oK3hiTVZLcWxXdFNwdTMzakQ3dnRXcVdaTUZjMmV4WXVVcWsyLzNMWEZ3Y0tCdUhROTZkdTlLUkdTazJjR3pScVBCMmtiLzYvaXd6d1pSc0tBRGYyM1pSa2hJS05PK21VVGh3b1c1R3hySzhSTW5zYlZWTVdYcS8vanlpK0UwcUY4UGdGdjN3dlFCbkU4SEVCQVF5STZkdTJuWnZCbHViaVZOMm9xTmkyUFY2clVBOUgzL3ZXdzlRMjdsOU5sMU9wM0pScEc5ZS9YZzRjTkhIRGg0R0lDQXdOdEdyd0VPSER5TXM3TXo3ZHUzNWZLVnExeStjdFZRM3Q3ZW5wbXo1aGl1Mjd6MUJwOFArNHlVRkgyd3JWQ2hRdGlvbm02V2FzbjMvNXRtZVAwZ0tvcEgwZEdVTDErZXExZDlEZmNIRFJ6QS9JV0xBV2ozN2p0WjFpbkVxMGFDRGtJSUlWNDVOa29GcWRyOE81NVEvUGZaS0JWWlo4b0hTcVdTUmcxcTRWR3pDa0VoOTRpSmljK3pvelJQbnZxYnlNZ0h0RzdWRW8vYXRkRHB0Q3hjdkJTQURiLytCdWluamdOcy9tc0xxZ3dEc2h1M2JobmxhOVNvSVpVclZXTGI5cDFzM1BRN2RuWUZtRExwYThOZ2VPKysvUnc1ZXB4V0xWdVk5TVBEb3pZTDU4MWg2ZklWSEQ5eGtzdFhmQmt5YUNBdG1qZWxvSU1Edi95OGxBSjJCWWlKaVdINEY2Tm8yS0Nlb2Q1anh6Mk5BZ2daclZ2L3E4bTlIdDI2TVA3SjBaTmd2SzYrVzVkT2h0Y0hEeDBoTlNYVkpPZ1FIZjJZbWJQbVVLQkFBU1pOR0pldGZTUFMxYWhlalduZlRHTEpzaFdjOGpyTm5COW40T0x5ZFBtRzVzbnhrRGJXK3Brc0NvV0NmaC8yeGNIZW5sditBZGpiRitCT2NERGYvbThHUllvVVp0WVAzL1B6TDZ1WS90MFBEQms4RUdjbkorYk1XMGkxcWxWNDkrMDJ4TWJHNGUxemlVbmZUR1BDK0RGVXJsVEpxRDgvTFZuTzQ1Z1k2dFd0UTVYS3htbDVMYWZQcnRWcURVRW1TODZlTzgvWmMrZU43bVZXWnZYSzVZd2JvLy9zTXdZZjR1TDBlMkRFeE1UUW8xZjJBbllBbS8vWXlJMGJOd0dvWExtaVVkQkJvOUhnSHhCSTgyWk5EUHRRQ0NHZWtxQ0RFRUtJVjQ2RGpSV1BrdE5lZERmRXY1aURqZFVMYlYrdHRxVmE1ZkpaWjh3bWpVYkRwai8wNi9TclZxbk1tMiswUnFQUkdJSU9mMnplWXBSLzI0NWRadXRKeitkYzFKbktsU3JoSHhCSXl4Yk42Zi9SaDBaVDJ4TVNFckN6VXh1ZG9wQlJnUUoyalA3eUN4clVyOC9TNVQrVG12cjB1TkQwdGZJemZweU5TbVhEb0UrZnpzcklHRURJYnlkUGViRnN4VXBpWW1KcDNiSUZLU2twMk5yYUd1VUpEZ2t4bVdHUlB2TWkzUnV0VzNIdzBCSCtOMk1tczJkK2ovckpxUXhwYWZxL2c1N2QxNkI3dHk3b2REcDI3dHJEdXZXL1VzU3hDTjkrTTVraVJRcnoxYWlSbENoUmd0bzFhL0xOdFA5UnRreHBKazBZaDBLaG9GQ2hna3lmTm9XcDA3NWp6TGlKakJuOUpjMmViUFM0ZSs4K1E3Q20rSk1US0RJN2xjRmNXc1laTVhuOTdGWldWdG5hUnlLbm1qMnowU1ZBWk9RREFNUHluNVhMbHdBd2NQQlFwaytiZ3F1TGk5SHJzK2ZPczJMbEtnQUtGaXhJaStiTlRHWnVXRmxaTVh2bTk4UmsySDlEQ1BHVUJCMkVFRUs4Y2tvWFZQTW9PZTVGZDBQOGk1VXVxTTQ2MDMvSXpsMTd1SGN2ekdKNitvQnY2YktmMmJ2L0FOdTMvR0VVTUZpKzRoZDI3OTFuTWpEczJhTXI1ODVmWk4rQmcwYjNnNTdzb1dCdXlRUG9aeUFBdEdyWm5IcDFQU2hZMEhqZC81NjkrN2wwNlRKZmZENHNXeWNwNUNYL2dFQldyMTNQbFN0WGNTeFNoREdqUjlLaWVUT3plUU52QnhGNE95alQrcXBWcTBxL2p6NWcxZXExTEZqMGsrSGI5OVJVL2NEYjNKNGRDb1dDVXFYY3FGUEhnMzRmZllCL1FBRCtBUUVBbEM5WGxzRGJ0Mm56MWhzVUwxNmNpOTQrUm1YbnovMlJUYi8vU2IyNkhnRDQrbDVqMWVwMUtCUUtkTHFuczJiTUxiSFl1V3MzTVRHeFp0T3FWcW44WEo0ZHdQUGtxVXpydGNUUzU1UlJjRWdJaFFzVk1wenVrUjZFQVgwZ0l2MDYvWFhod29VTTZiVnIxYVIyclpwbTYxV3IxUncrY3N6ay90M1FVQUIyNzlsbmt2L05OMXBuMlY4aFhnWVNkQkJDQ1BIS3FlbGtUMEIwSXZGcG1oZmRGZkV2NUdCdFJTMG4rNnd6L29lNHVKU2dkYXNXSEQxMkl0TjhNYkd4cU5XV1p5Zzg2KzdkZTJhWE5hU3psTllqdzZhUXp3WWNBZ0lEV2JWNkxmWHExcUZHOVdxY3YzQ1J1M2REU1UxTnBXZVBidXpZdVR0YmZRTnl0SG5mdmZ2M21mcnRkMXowOWtGbFkwT1hUaDE0cjNkUHN5Y2ZwR3Zkc2dXanZoeGhkRy91dklVY08rRnBkSzl6eC9hY1AzK0JVMTZuMmIxM0grM2J2dnYwMjM1cjQ0RzM3N1hybkR6bFJlZE9IWmcwWVJ3M2J0NDBPcVVpS3p1Mi9zbUFqL3NCK2dIdmR6LzhTR3BxS3A5ODNJOWZudXpwQUpqZG0rTFk4UlBFeE1SbWE5K0svSGoyZERsNTNveXlFM1R3dlhhZGloVXJHSzdUZ3dJQTRlRVJKcStqSG1ZNEhqTUx5My8rSmR0cHpzNU9FblFRcnd3Sk9nZ2hoSGpsMkNnVk5ITXR6SUdRaDFsbkZxK2NwcTZGc1g1QmV6cmtsOGFOWHFOK3ZicFpCaDFDNzkweit1WTNLODJhTmphWi9aQ1Nra0x2OXovaTlkWXRHVEY4cUZIYVo4Ty9JUFNaalNDZnRYekZMNlNrcG5MUjI0ZkJRejhIOU4vOHQyeWhIMUN1WExVbTIvM0xTZERoNXMxYnFOVnFPclJ2Uy9ldVhZeE8zd0Q5RWhVcnE5d3R1MUVvRkl3WVBwVFBSNDdtYm9oK2tKdVNvbDlTb3JJMTNzencwcVhMN042emo0WU42aHNkNFRscjVuZFVyVkxGWWhzN2R1NDJlVzhlUElnaVBqNkJQcjE3MHJsVEI2T2d3L09TazJmUHFGM2JkK2ovMFFmWmFtUE51ZzNzMmJzL3kzd1BvcUs0ZGN2ZnFONmh3MGNhWGsrYi9yM1oxOWxsYm9uSS9JVS9jZVRvc1h4WlBpTEVmNFVFSFlRUVFyeVNYTzFWdkYzYWlWTmhqMlhHZ3dEQTN0cUtacTZGY2JYUGVrZjcvNkpuOXc1NFZrSkNBc0hCSVRScjJ1UWZ0WFBSMndlTlJrT042dFd5WFVhcjFScE91YWpqVVp1aVJZdFN1blFwU3JtNTRlWldrbEp1SlkwMnRrdy9pY0NTSmN0V3NHLy9RWXZwNXRSMHI4R2tDZVBNem14SVRVM2xrMEdmOFY2dm5yUnJtN3ZUQ1lvWEw4YlN4UXNNUjNNbUpTVUJHRDBYZ085MVA2eXNyRXplUDYxV2E5aUEwUnl0em5URDBUb2V0Zm5mdDk5UXE2WjdydnFjVjdMNzdCbFpXVmtaOW9ESVNuYURRYnQyN3dXZ1dkTW1wRHpaUnlROUdOQ3BhMCtXTEo1UEtUYzNvOWVlSjAvbGV1YUZFRUpQZ2c1Q0NDRmVXYTcyS2pwWEtNclZoL0dFeENZUmw2cVJVeTFlTVRaS0JRNDJWcFF1cUthbWsvMExPN1hpMytEMG1YTm90VnBxMXF5UjZ6cDBPaDEvYk42Q3JhMHRUUm8zeW5hNXlWT25VN0Y4T1FaODNJLzMrL1RPZGZzNUVSOGZUMHBxcW1IUGlLTE96aGFYVWp4K0hFTjA5R1BDN3QvL1IyMm1EN3JoNmNBNzQrYVVLYW1wK1BuZG9GTEZpaVlEN25GZlQ4NVZteTg2NEpBdXEyZC8xczVkZTlpNWEwK2V0YS9SYURoOCtDaXZOV3hBOGVMRmpKWlZDQ0h5bHdRZGhCQkN2TkpzbEFycUZuV2dibEdIRjkwVklaNkw1VC8vWW5idCthNDllMUVxbFRSK3JXR3U2MTY5WmgzKy9nSDA2ZDNUc0ZGZmRvU0hoNXU5SHhjWHo4MWJ0L0R6dThITlcvNU1uVEl4MTMzTHlOZjNHbk1YTEdMd3dFOTQ3YlVHV2VZUEM5TnZ3dW5xa25mSElUNk9pUUZBbldIZ2ZlM2FkVkpUVTZsVnl6UlFNRzdNYUNxVUwyZXh2c05IanBxY1F2SnZaZTdabjFXdmJoMWF0ekk5Y3RXY1k4YzlUVGJVVEJjWEZ3L29aME9NK0h3b0pWMWRzMVZuZUhnRVdvMldLMWQ5VWFsVTJGakxzRW1JM0pJL1BVSUlJWVFRcjVBV3padFNNOE8zMys3VnErTjU4aFQrL2dFMGE5b1lSMGZIVEVxYmw1Q1F5SXFWcXpoeTlCanU3alhvWldFand2UWxGQWtKQ1laWkJTa3BLVVJGUGFTT2h3ZVBIajNpNkxFVCtBY0U0aDhRd1AzNyttQ0VXbTFMdGFwVmM5eXZqSktTa2dFNGMvWTgrdzhjb2tUeDRyaVcxQTlBRlFvRnNYR1dUN1R4dmU0SFFKa3lwWTN1SHp2aGFiSnhZblpkdU9nTmdLUGowOU01enAyL0FKaWZuVkMwcUJPdXJwYURIb1VLRmJLWTlxeGp4ODN2N1pHUWtKaHBldEdpUmFucHJwOEprOWZQL2l3M3Q1SzBidFV5Vy9YZDhnOHdHM1M0ZE9reTh4ZjloRUtoNFBpSmsxU3VWSWw2ZGV1WXJXUGNtTkU0TytuMzhWaTBZQTRuUEUveDUrWXRxTlcydk5lN1o3WTNWeFZDbUpLZ2d4QkNDQ0hFSzZSRzllcTBmZWR0dy9XREIxRXNXL0VMU3FXUzk5L0wyZEtHK1BoNERoMCt5cFp0TzNqMDZCSDE2OVZsM0poUkZ0ZllseWxkaXBDUXUwei9maWJWcXVvM1JieDU4eFlhallacVZTdWowV2haczI0RGhRc1Z3dDI5QnAwNnRLZDY5YXFVSzF2V3FNNkRoNDV3OE5DUkhQWDErSk1COHFOSGozaTd6VnNNSE5EUHNJU2hsRnRKTG5yN01HZmVBcFBCZTNUMFk3eitQbzFqa1NJbXgwYVdMdVZHL2ZyMWpPNWR1SENSa0x0UHArNXJOQnJtekZ1SVdtMkxTcVZDcVZSeTcxNFlGNzE5VUt0dHFWWHo2UkdNNTg1ZHdNcktpdXJWVFBmREdETXViMlo1QU15ZHZ5aFg2WTFlYTJnSU91VDFzei9yenAxZzl1NC9rSzNudWZQa2lOYU0vajU5bGg5K25FMlJJa1dZTjNzbTIzYnNZc215RmZ6NjIrL1VydVZPaWVMRitlaUQ5OW15ZFR0S3BSS2xVc25oSThmUTZYU2twcVZoYlcxTmw4NGRVU3FWUEg3OG1HM2JkOUtsYzBlejdZZUhSM0RtN0RtemFTRWhkd0VzbnJxU2s4MU9oZml2a3FDREVFSUlJY1FyWXR5WTBWU3NVTjV3cmRQcCtQNkhING1OamFWM3J4NlVMbDBxMjNYZEN3dmo4eTlHazVxYWlwT1RJOE0rRzh6YmJkN005QnZoano3b1MwVEVBNjVmOThQWDl4b0FhcldhMXExYThucnJWbGhaV2JIMHA0V1VkSFhKdEo2cVZhclFvbmxUaStrbnZmN0d6KytHMGIwU0pZcGpiMi9QOEtGRGFOYTBzVkhha0VFRFdiUmtHU2M4VDZGN1prTkdsWTBOMWFwV1llQW4vVTAyNDZ4WW9RSUQrbjlrZEMvNlViVFJ3TnZLeW9xZ29Ec21ld2lVS0ZHY3p3Wi9TcUZDK2lORGc0TkR1QjhlVHJWcVZWR3JUWmNkOUhtdkY2NHVKVXp1cDd2b2ZjbmlESVZuYlZpN0tsdjVubVZqODNUb2tKZlBiczdsSzFlNWZPVnFydm9KVUtOR05WeGNTakJsMGdUY1Nyb3lhdVRudk42NkpZY09IK1hXTFgvT25iOUFhbXBhcHB0enBsTW9GSHp5NUJoU2M0SkRRckk4VmNWU3VnUWR4S3RBZ2c1Q0NDR0VFSytJWndmYkNvV0MvdjArWlBlZWZmVHAzZE5pdVVLRkMrSHl6SUMzcEtzcnZYdjF3S1ZFY1pvMGJwVGw2UmdBcnE0dXpKazFJOU04YmlVelgzUHY3T3lFZTQxcW1RN1dvcU9qaVl5TU5McFh4Nk0ySzVmL1pIYXZpVnExYXJKaTZlSk0yMzNXOGlXTHNMT3pNN2svNnNzUmpQcHloTkc5bnhiTkl6azVtZVNVRkRScEdteHNyQ2xZMEhqQVhhWk1hZWJNbXNIanh6Rkc5OVZxTlpVcVZxQnBrMGFVTFZQR1luOXNiRlE4ZVBBZzB6NTM3OWFGcWxVcVp6cll6NDY4ZnZabjFhdGJoOGFOWHVQZGQ5cGtxei83OWgvazlKbXpSdmNLRnlyRXdubXpqVGFyckZ2SGc3cDFQRXpLYXpRYU5Gb3RXbzBXaFFMRHpBZUZRbUZZRXBTWmhnM3F5NUdZUW1SQ0VaOWk1bndkSVY0aVczWWU0dTY5Q0FDNmQzd1R0NUtXdnlVUVFnZ2hYb1NGeXpmU3FFRXRHdFd2OWFLN0lvUVFRdVNLdmNyOEZMV3NRM2RDQ0NHRUVFSUlJWVFRdVNCQkJ5R0VFRUlJSVlRUVF1UUxDVG9JSVlRUVFnZ2hoQkFpWDBqUVFRZ2hoQkJDQ0NHRUVQbENnZzVDQ0NHRUVFSUlJWVRJRi8vNUl6T1RrbExZNzNrRkg5OGdJcU5pU0U1SmU5RmRFdjlpVnhic2VORmRFUDhpdGlwcmlqa1hvbzU3T2Q1cFVRdTFXdldpdXlTRUVFSUlJY1JMNVQ4ZGRMaCtLNVExbTAvd01EcnVSWGRGQ1BFZmxKeVN4dDJ3aDl3TmU0algrWnYwNzlHUzZwWGRYblMzaEJCQ0NDR0VlR244WjVkWFhMOFZ5dHlWZXlUZ0lJVElFdytqNDVpN2NnOSsvcUV2dWl0Q0NDR0VFRUs4TlA2VFFZZWtwQlRXYkQ3eG9yc2hoSGdKcmY3ekJFbEpLUys2RzBJSUlZUVFRcndVL3BOQmgvMmVWMlNHZ3hBaVh6eU1qbU8vNTVVWDNRMGhoQkJDQ0NGZUN2L0pvSU9QYjlDTDdvSVE0aVhtNDN2blJYZEJDQ0dFRUVLSWw4Si9NdWdRR1JYem9yc2doSGlKUFhnb2Y4Y0lJWVFRUWdpUkYvNlRRUWM1RmxNSWtaK1NrbE5mZEJlRUVFSUlJWVI0S2Z3bmd3NUNDQ0dFRUVJSUlZVDQ5NU9nZ3hCQ0NDR0VFRUlJSWZLRkJCMkVFRUlJSVlRUVFnaVJMeVRvSUlRUVFnZ2hoQkJDaUh3aFFRY2hoQkJDQ0NHRUVFTGtDd2s2Q0NHRUVFSUlJWVFRSWw5STBFRUlJWVFRUWdnaGhCRDVRb0lPUWdnaGhCQkNDQ0dFeUJjU2RCQkNDQ0dFRUVJSUlVUytrS0NERUVJSUlZUVFRZ2doOG9VRUhZUVFRZ2doaEJCQ0NKRXZKT2dnaEJCQ0NDR0VFRUtJZkNGQkJ5R0VFRUlJSVlRUVF1UUxDVG9JSVlRUVFnZ2hoQkFpWDBqUVFRZ2hoQkJDQ0NHRUVQbENnZzVDQ0NHRUVFSUlJWVRJRnhKMEVFSUlJWVFRUWdnaFJMNlFvSU1RUWdnaGhCQkNDQ0h5aFFRZGhCQkNDQ0dFRUVJSWtTOGs2Q0NFRUVJSUlZUVFRb2g4SVVFSElZUVFRZ2doaEJCQzVBc0pPZ2doaEJCQ0NDR0VFQ0pmU05CQkNDR0VFRUlJSVlRUStVS0NEa0lJSVlRUUlzOXBOQnIyN2ovQXpWdit1YTdqcXU4MWZIMnZaWnJub3JjUE8zYnV6ckt1K1BqNGJMVjU4K1l0ZHV6Y3paMDd3ZG5LbnhzLy9EaUhVVitOeTNYNXZmc1BzSFhiRGxKVFUzTlYzdk9rRjFGUkR5Mm1uL0w2bTlEUWU5bXE2OXAxUHg0OGlNbzBUM2g0Ukk3Nlo4bUZpOTU1L3JuY3ZIbUxpTWpJUEswejNmM3djQUlEYnh1dU5ScE5sbVV1ZXZzUUZuYmZZdnJObTdmdzg3dVJyYm9zOFR4NXl1SXpuenpsbGVQUEt5am9EcDRudlVoSVNNeDFuMTZVeHpFeHhNYkd2dWh1dlBRazZDQ0VFRUlJSWZKY1RFd01xOWVzWjhuUzVlaDB1bHpWOGZQSzFjejRjVFpKU2NrVzh4dzdkb0tWcTlaa1drOVkySDFHZlBrVmE5YXV6elJmU2tvS3MrYk9aK1dxTlJ3K2Vpd1hQYzZlTzhIQitBY0U1cnI4bHEzYjJiMTNIelkyTmprdUd4TVR5N0xsUHpQMTIrL01EaEtEZ3U0d2UrNENKbi96TFltSldROGl4MCtZbk9sN0ZSc2J5NkRQaHZQYjczL211SzhaaFlkSE1PT0hXY3hic09nZkRiZ3p1bmJkajYvR1RlREgyZk55Vk9mZDBGQ3oveVVuRy8rY2J2aDFFMk8vbmdUQXpsMTdHRGxxTEFHQmxqLzNsTlJVWnM2YXkvaUpVeXoyWjgyNkRZeWJNSm5IajJNczFxUFQ2Vml3NkNkV3IxMlBWcXMxU1o4MVp6N1hybDAzVzNiMjNBVmN6U0xROTZ3OSsvWXphODQ4SGp4NGtLTnlBQWtKQ1JiZno0ei9KU1FrbUMxL3l1dHZ2UDQrbmVOMjAyMzYvVTgrNlBkSnBvRWU4YzladitnT2lPZEhvVkRnVkxnQVVkSFppL1RubGZvMXkvSW9Kb0hiSVpIazVuZU9GZzJyRUJZUnplMlFCMmpNL01VcHNxWlVLcWhhd2NWd2ZkMC83QVgyUmdnaGhEbTVIWmhuUjBCZ0lOT21mMjh4ZmR5WTBYdzljVXEyNm5Keks4blN4UXV5ek9mbzZFalh6aDNadW4wSEFRR0JWS3BVTWR2OUJmQzVkSm5iUVVGODNPOUQxR3JiSEpVMTF4Y25SeWUyYk51QlNxWGkvVDY5emVaYi8rdHZoSWRIVUxac0dYYnUya1B6cGsyb1VxWHlQMm83dXg1RVJURmc0QkNMNlR1MjZnZnRnYmVEQ0ErUG9FZjNycmxxcDFDaGdud3hZaGd6WnM3RzIrY1N6Wm8yTnFTbHBxWXlaLzVDYkd4c21EaGhMSFoyZHJscUl6azVtVWZSMGJpVUtJSFBwY3ZvZERxcVp2RStuajV6TnN0NmE5WjA1NkszRDJ2V2JjQzlSbldMK1d4c2JLaGZyMjZXOWRXb1hvM0dqVjdqOUptemJONnlqZDQ5dTJkWlJxUFJNSFQ0U0xOcDA2ZE94c09qdHVGYXBiSXhCQS9xZU5UbXdNSERmRFYyQWgvMjdVUFhMcDFRS0JSRzVVK2ZQa05pWWlMZHUzWEJ5c3JLcFA3SE1URmN1KzVIN1ZvMWNYSnl6TFNQeWNrcGJOMjJnOERiUVh3OWRyUytmSVpBUlhUMFk4TkEyOVhWeFdqUS9mangwelFiR3h1S0ZuWE90SzFUWHFjcFc3WU1aY3FVdHBqUGtwT24vbWJ4a21WWjVocytkQWh2dDNuem1iSmV6Sm0za0ZLbDNHaFF2eDRxbFNwSGJXczBHazZlK3B1YTdqVndkWFhKdW9ESU5RazZ2QUlVQ21qa1VZRnU3OVJIcmJKbTdJK2JTVXJPM1hTOG5MSlNLaG5VdXlVTzltcWlZeFA0Yzg5NWpwMjVrZTN5UlFvV1lQQjdMVkVvRkNTbnBQSGJ6ak1jUEpXejZHdDJGQzVvUjUzcXBibm9HMHhzZkZLT3lqb1VzT1hEcmsxSi8yZmpla0FZUjAvNzVYa2ZoMy80Qmc3MmFpNWNEZUtNVHlBeGNkbnZwOHJHbWtsRE94aXUrNDc2T2MvN0o0UVFJdmRVTnRZOGpvbkx0L29MRnlyTW0yKzhEb0IvUUNDWExsM21yVGRmcDNEaHdnQTRPVHJTdlZzWHJsM3o0N3FmSHgzYnQwTmwrL1FYZUIrZnl3UUVCdEs5V3hkREdZQzU4eFp5N0lSbmx1MlBHak0reXp6cGcrcDB2Ly81RjA1T2pyUnY5eTRBV3EyV0lETlQ2K09lTEpzSXZCMWt0dDRLNWN1aFZ0dnl6ZVFKalB0NklwdisyRXlCQWdYbzBybWpVYjVUWHFmWnZtTVhUWnMwNXZOaFEvajhpOUg4T0hzZWMyYk5NSHBteURwQVlPNTVzdUpnYjgvQUFmMU43cC8wK2hzL3Y2ZS9PNTE0OG42LytYcnJiTlViRVJISndNRkR6YWJObkRYSFlya3ZSNXN1Lzlpd2RoVUZDenB3L3NKRm8vdWhvZmM0ZC80Q0FPNDFhckIyM1FhT2U1N2s1K1UvY2VHaUR5b2JHMnE2MThpMG45Ly9NQ3VyUnpIWXZtTVgyM2Zzc3BoZXNHQkJmbDIzQ3MrVFhnVGV2bTB4SDRDZG5ScTEycGFIVVE5WnUvNVhpL242ZmRqWDZIck02SkcwYU40TWdFZlIwZlQ3K0ZPVE1yWXFXelFhRFRxZGp0S2xTekZuMWd3V0wxbU8xK2t6ZE9qUUR0V1RtU3JwUzMvMjdUK0l0YlUxTFpzM00xb09aRzl2RCtobjlXaTFXdXJXclVORWhPbnlDQnNiYXh3ZEhiRzJ0bWJNNkpFNE9UbXlZK2R1eGsrY1F1dFdMWTFtK3F4YXM0NVZhOVlCK3AvVndVTS9ONlN0V2JlQk5lczJBRkMrWERrV3pOTi9OcDI2OXJUNC9zVEd4bWFhL3F6cTFhb3hjOFowdy9YbVB6WmF6TnVqMS9zbTk3WnUyOEdhZFJzb1U2WTAvNXMyeFNqZzRIdnRPbWZPbmpQSzMraTFocmpYcU03ZS9RY005KzdmRCtmeDQ4YzQxcTVsZEQ5ZGpXclZLRnUyVExhZlNWZ21RWWRYUU9WeUpmajhvNmVSd1Y3dEdySnVxOWR6YWJ0RzVaSTQyS3NCZlFBaFBNcnlWREJ6R3RRcVo0Z0MyNnFzdVJPYStackIzR3BRc3h3RGVqWkhxOVhoY3oyWU9iK1kvc1ZqU2FjMzY5QzhmaVhEdGUrdDBEenZuNVdWa2pyVlMyT25WbEdyaWhzaFlZK0lpWlBaQ2tJSThiSW9VYUlva1E4ZTVWdjlSWXM2R3daTmk1Y3N3OWJXbHFGREJtRnQvZlJYd1g0ZjltWGpiNzl6M2MrUDNyMTZVS2hRUVVOYVVtSVNBWUdCSmdPdmRMMTZkTXQxMzg2Y1BjK2RZT05nd3FYTFYvRDF2Y2F3endhalVxblFhclVrSmlZeWN0UVlpL1ZZU2tzZi9EczQyRE5wd25oR2pSblB2VERqZjBNdlhiN0N2UGtMY1hNcnllZkRobUJ2Yjgvb0wwY3dlZXAwcG43N1BkT25UY0hCd2Q2UXY0Q2RIUjA3dERQYjN0bHo1N1BjNDhBY3RWcE5wNDd0VGU3ZkRRMDFCQjEwT3AwaHlQUFo4Qzh5clMvOVczZG5aeWVXTEo2ZmFkNmh3MGZ5ZHB1MzZOSzVRNmI1SEJ6c1NVMUxZL3AzUHhqZFAzYjhCTWVPbndEZ2c3NTkyTHYvQUIvMjdZT2RXczJacytkd2NuSXl1d1REVHEybWRhdVdBS3hjdnNRb1RhZlQ4ZWRmV3psdzhCQVZLMVJnOEtCUGNISTAvWGJmNi9RWlhtdFlIMnVycHovTFNxVitCZm01YytlekZSUUR6QTQ2TTdMMHM1OFoyeWN6ZEZMVDBsRFoyS0JTcWZqeWkrR0VSMFFRRkhRSEJ3ZDdTcnE2MHVlRC9rYmxCbjAyM09nNi9XZjQ0T0VqQUt4WnU5N3NVcUZLbFNveWQ1YitzMUVvRkF3YzBCOTdlM3ZLbFMxRDQwYXYwYmxqZXpSYUxUMTZ2Yy9vTDcrZ2ViTW1ockpiTjI4eXBJMFpQWkttVFJvYjZrbG43cy81cmozNzBHZzBkRGJ6czV1WllzV0xHVjJiQ3l5WUV4Y1h6NktmbHZMMzZUTjQxSzdGMStPK29rQ0JBa1o1QWdJQzJiWjlKOFdMNmR1SWlJeWtxTE16N2pXcXMzU1o2UmR2Snp4UGNzTHpwTW45Z1FQNlM5QWhqN3p5UVlkdTc5U2pubnZaWEpXZE5IY3JaVW82OGUzSUxubmNLK2cvZGxXZTFYWHpkamhuTGdYU3lLTUNBRzgzcjhISjg3Y0lETW1mVFhNeWFseW5ndUgxdllqb0hFL3JmODJqbk9GMTVNTlliZ2FGNTFYWGpOU3JxZjhaVUNvVkpDUmxmeGFJY3hGNzNtN2hiblN2Mnp2MStkc25rSlNVdER6clg5WHlMdGlwOVJIYzZKZ0ViZ1RLdWpNaGhIaVoxS3BSbVQwSFBMa1ZHRXpsQ3ZuN1M2N3Z0ZXZVcXVsdUZIRDRwejdvMjhmd09qZzRoSXMrbCtqU3lYZ0F1MzNITG1yVmRLZENoZkpHOXlNaUlvMkNEanFkanRWcjExTzZkQ25hdlBVR09wMk9zVjlQb2xMRkNreWVhRHBqWXR2Mm5WeTU2bXMyN1ZtdXJpNHNuRGViWXNXS0d1NmRQT1hGdkFXTGNYQnc0SnZKRXd6ZktydTcxMkRFNTBPWk4zOFI0eWRPWnRLRWNiaVVLQUZBZ1FJRitQU1RqMGxKVFRWOFc1M3UyalUvYkczMWc4MnN2dmxOVDFjcWxXejc2L2NzKzMvaG9qY1BIejZpZGF1V0ZNL3dEQUNIang0ak5UV1ZkOTl1QTBDSkozMjFzcktpV05HaVJPWml2WDFHcmk0dUtKVktWRW9sZi96MmRNRGJxOCtIOU83VmcrNWRPM1B2WGhnVEprK2xRZjE2OU9qZWxYUG5MeEFmSDA5OGZMelp3WjZ6czVNaDZGQTh3eUQwWGxnWVB5MWR3UTIvRzN6MHdmdDA3ZExKN0hJRFA3OGJyRm03SGsvUFU0ejVhcVRoODNsV1RtZWRaSlRkMlR6cEVoSVNpWXFLSXZMQkE4S2VCTGNXLzdTTVI5SFJSRVpFOHVEQkExS2ViQURhdnUyN0RCNzBDYUNmVWRBMHcxSVhBQyt2MDl3T0NnTEEyK2NTd2NFaE5HdmF4T3lza1Y5V3J6WDdaN3BQNzU2R2Z1bDBXdUxpOURNb3JLMnRTRXJTejVwVnE5VWtKU1VSRzZ1ZmJhVlNxUXhwOEhTbVJjWS81d0NYcjF6bGo4MWJlT2Z0dDB6U1ltZlRyWmNBQUNBQVNVUkJWR0ppMFdnMU9CWXBrdFZiQm1SdnBvUG5TUzlXckZ4RlRFd01QWHQwbzIrZjNpaVZTcEtUazFHcFZDYkxWVmF1MEFleW52MXpPSEJBZjdNQnZveHlNbXREWk8yVkR6b1VkeXBJK1ZKRnM4NW9nVUtod01iYTlDL0JmNXZmZHA2bG5udFpiS3l0VUNnVWZOeWpHVlBtYjgvWDlhTXFHMnNhZVR6OXhlTFFLZk1iMWxqaVlLK21Xa1ZYdzdYbitWdDUxcmVNYkZYV3VGY3VhYmcrZXluN0d6djE3OTdNNVBNdjZ1aEF6M2ZyOCt1T00zbld4enJWbjY2Uk8zdjVkcjUrYmtJSUlaNi9TdVZMVTZWaVdZNTZucU5JNFlJVWM3YThYdnVmQ0EyOVIyam9QWHAweTkxK0FGbTVjdFdYR1RObllXVmxUWXRtVFhGMmRnTGcwYU5IYk4yK2c5VnIxOU8rM2J0ODhQNTdGdmNMMkxOdlA0R0J0NW4yelNTVVNpV2VKNzI0ZWZNVzlldlZwV0dEK2liNVBUMVBBWmhOTXljOTRKQ2Ftc3E2RFJ2WnZtTVhSWXM2TTMzYU55YUQxdFl0VzVDV21zYmlKY3NZT1dvc0F3ZjA0ODAzWGtlaFVMQjIvYTljdW55RldUOThaeGdRNjNRNlF1L2RNL1RGMG15SW84ZU9FeGNYYjBpM1VtWnZiL2RkdS9jQzhPNDdiYWhSdlpwUjJnblBVN2k2dUpnTS9rQS9PSjg4ZGJySi9Zd09IRHpFZ1lPSExLWXZYN0xJc081ZHJWWWJwVmxiVzZQUmFKZzFkejdPVG81OE5Xb2tDb1dDdzBlT1VxQ0FIWXNYekROTWY5KzlaeSsvL2Y0bksxY3NvWUNkOFRmVUY3MTkyTGYvSU9mT1g4QktxYVJMNTQ0VUtWS0VvOGVPbzlYcTBLRkRxOVhxLzlObzBXaTF2TmF3QWFmUG5HWGtxREY4UG15bzBSNFZ6MXF6ZGoxeDhRbDA3ZElKdDVKUGY4ZE1UVTNsdmI3OUtGM0tqZmx6czdmTUkrcmhJKzZHNm1lM3hzUThQZjNnMHlIRFRFNUQ4UGNQd05YVmhicDFQQ2hXdkJqRml4V2xXTEdpbEhSOTJvZXlaVXFiN0NrUmVqZlVFSFRZL05kVzFHcGJQaHY4cWRFc3BIU3IxcXd6YkN4NjZmSVZ3c0x1OCs0N2JTejJhK2FzdVliWFkwYVBaTmFjcDdOaHZwdnhvMUhkbG9JMkd6WnVBcUJEdTdZbWFlTW1UQ0kwOUY2MkF6N1ptZWxRcGt3cHlwVXJTOTgrdmFsV3RRcWdYM1kxWStac1V0UFMrUGFiU1dhRFUrTEZlK1dERHErS3lJZXhIUEQwcGYzcnRZbExTT2JTOVJCc2JLenk5TnY0WjcxV3U1emgyL21rNUZST25MdVpvL0xONmxVeS9DT3MwOEdKc3prcm4xMjFxcFl5QkE2U2tsTzU3SGMzVytWZXExM2VNRXRHbzlYeTgrK2VET3pWQW1zckpXMWIxY0xuK3QwOFcycFJwOGJUYjczT1hOS3ZUWnc5dmxmMkt6QU8vT2FzTExCODAzRnU1ZE1zRXlHRUVIcXRtemRnMis2ai9MNWxIM1U5cWxPK2pCdEZuWXFnVXVYOGhBSkxQRTk1b2JLeG9VR0Rlb1p2VzYydHJBelQwWE5xMk5EQkRCNzBDVHFkanUwN2Q3TjIzUWJLbHkvSGhIRmpEQUVIMEcvaytOUENlZnl5ZWgwN2QrM2hsTmZmREJvNGdLWk5HaHZxQUlpS2VzamFkYi9pNGxLQ3FLaUg3TjEvZ0wrMmJLTkVpZUowNzVhN21hWEhUbmdhSGJOWXRVcGw2bmg0TUhyc2VFSkM3bEs1VWlVbWZqM1c0c1o4K3IwdkNqRm4za0lXTGw2S2YwQWdRd1lOcEZyVkt2eTFaUnUvYnR6RVIwK20zZ2NIaDVDVWxFU05HdnFBd0tlZmZHeTJ6b3ZlUHNURnhWdE1OeWM0T0FSdm4wdUEvdlNMakVHSHRMUTBJaDg4TUxUN0xBK1AycGtPL2pwMTdVbjNibDJ5dFlUZ3MrRmZtQnluK2V2R1RmejZaQUFLOEY3ZmoxaTFjaGxuenA2bmNxVktSaHNSSmlVblkyMXRiWmo2bnRIOSsrR0dEU1UxR2cxL2JONWlsRzVsWllXVlVvbnl5YytzVXFsQXFWUlN1RkFodERvZE0yZk5vVlBIOW56YzcwT3NyS3dZOEhFLytyejM5SGNlRnhjWE5tejhqWU9IRHRPOFdSUGVmNjgzYm00bDBlbDBwS2Ftb3RIOG43MjdEb3N5KytJQS9wMWs2RzVFQkVTa1ZWVEV4dTdDN203WFdIL3JHdXZ1dXE0ZHEydDNkM2NIZ2lpS0dDZ0NpcUtDb0VnM00vUDdZK1NGWVlJQkJtTTluK2Z4ZWVhdCsxNWdrTG5udmZjYzJZVGxKZHNvdEhYYkRtemR0a05tLzA4VHg0SEw1Y0xZMkFpUEg0ZGo0K2F0K0huYVpOaFhzNVAvRFZYQjNaQjdlUHdrSEQyNmQ1VWJjQUFrZzIvZTU1a09BYmVDY1BIU1pVUThmNDV4WTBlRHorTmg3ZW9WRUluRjJMTjNQNjVjdlk2bGkvK0drWkhrZDFSYld4czd0bTNDbHEwN0VCMzlBaDgrZm9SL2oyNVNRWXVTcmwyL2lZaUk1NmpsNWFtV0pRaUZTNEJldjM2RDdUdDM0YmZaTTFFNGNhRXdjV2RWVzF2TSszMk8xSFhyTjI1RzZJTXc1bWRlRm9WQm8rS01EQTFsbG11UWl2dmhndzdyOTkzQStuMDNwUGF4V01ENmVZT2dvNldCbUxjZk1YdjVNWVhYdjM2WEpKV1ViL3ZpWWN3QWRzSWZlNUdjS3I5U2hLNjJBT3ZuRFdTMlMwdnNaMS9GRlBPbXFHY1poNDZXQnJxMXJvMXVyV3RYcUozUyt0eWtYZzNtOWMyUVNHVG41SldwL1diMWk2NS9HaDJIRDU4cXA0WnU4ZVUxRDU3R0lyK2c5SkpKUmdiYUdONnJNYk45NnVwREJJUkV3a2hmQzczYTF3V0x4Y0s0L3Mwd2E5a3hwS1RMTC9HaktsTWpYVmliUzZhbUZWOWFZV21tcit3eXBjcDZyUWIvaC8rdmdoQkNLcDFBb0lGZTNWb2pKRFFjSVErZTRQNEQxUkluVHhxdDJscG9vVkNJUzVldklDOC9Id01IRDJmMmp4NDVuRW5XV05aNWRCb2FHa2hQejhEQ0pjdng4T0VqZE96UURzT0dETUxMbUZkNEVoNk9KbzBiTVFFTmJXMXRUSm93RmswYk44VHF0ZXV4Y1BFeU5QVDF3WmhSSTVoRWpYd05Qbkp6Yy9IK2ZRS1QwVjRrRXVHMzJiK0N6K01oK001ZHZDMHg0STE5OHdZQWNQam9jWm4rK1hmdml1RGd1MUlsOWRxMmFRV2YrdlhRd3E4NVBuejRnR0ZEQm1IOXhzMXdybEVEclZyNnlmMit1YnU1NFovbFM3Qng4MWJtYVhUOWVuWFJza1Z6SERsMkFyVnIxNEticXdzVEZQQndjd01nV1V0KzYxWVF1bmZyb3RMM015RWhFU21wS1ZMN1VsTlRBUUFIRGgyR2hnWWZPam82aUlxS1JyczJyWmx6M3IyTGcxQW9oSTJOalV5YjhnWlc4cVNuWjVSNnJxR0JBWVlPSGloVnZqQWpJeE03ZCs4Rmw4dkJvQUg5bVVvalo4K2VoMGdrUWx5YzlNOHJJU0ZSYnNBQkFCbzE5SVdGaFRtTWpZMmdyYTBORFQ0ZlBCNGZQQjVYcFFIbGpsMTdjT3o0U2ZnMjhJRkxUV2NZR09qRHdLRG9NMC9iTnEzUXVKRXZkdS9kajdQbkx1RFJveWZZdkhFdEUyemc4V1EvNzVSc2c4MW13OVBESGIxNjlvQ0pzVEZHajV1SWhYL1BrNWw1QW9DcEFGRThLV1I1Nk9qb29KYVhKM3IyNkliRUR4L2tmditFUWlHNG4vcy9mdXdvNk9ycTRNalI0M2p6NWgzK21Ec2IrdnI2ZVB2dUhXN2N2QVVORFQ1KysvMHZUUGxwQXJ6clNNWURVWEh4a21EZ3lHRjQ4ZUlsVHA0Nmd5YU5Hc0xhMmtybVh1a1pHVXpBcFgrL1BoWDYybW80VmNmUXdRTmhZMjBOQUFpNmZRY0pDWWw0Ly80OU0yTm82T0NCY3F1ZmJOeThGZWN2WEVMN2RtM1FyV3ZuTXQ5YlhoVVNlVlV5U01YUlNFSU9hM05ENkdoSi9zT01mcFZZcG10THJpWDZrZnc3Vi9wRGo0RmVVY0lsMzlxT3FPdHVwL0RheFp2T0l6YnVFN1B0WUdzS1c2dWlKeVN1MWEyd1o3bHNWbUJsVGwxOWlQMm5sWmRmNG5FNVV2MEt2QjlkYXJzY0Roc1RCdmd4NzVHMzhjazRkaUdVdVdjZE56czQySnJDUUU4TFU0ZTN4cngvVDZrVXlGQ2tzWGZSZjdLQjk2TnBhUVVoaFB5SHNkbHMxUGQyaDZlYkUxNjlpVU5hV2liRVpRNEZ5SGNyOERZK2ZQaUlaazJid05QREhXS3hDS3YrWFFjQTJMMW5Id0RnU2JnazBISDR5RkdwYlBEUG82S2t6cXRmdnk2cU96cmkrSWxUMkx2L0FEUTF0ZkRiN0YrWkFjeTU4eGR3OWRvTk5HMVNGS0F2NU9ucGdWVXJsbUhkaG8yNGNmTVdIajBPeDVoUkk5QzRrUzkwZFhTd1pkTTZhR2xxSVMwdERSTittb3E2M3JXWmRxL2ZDSkFLSUJTM1UwN2xBZi91WFRIamM3bEFRSHFkZHZkaWc1UkxsNjhpUHk5Zkp1aVFrcEtLUlV1V1FVdExDN05uL2lLVE4yTGs4S0Y0OU9nSmxxOWNoZFVybHlFbytBNnNyU3hScFlwazhILy8vZ05zMzdrYmRuWlZVYnVXbDl4K0YzZmsySEdjdjNCSjdqR0JRSUJPSFR2ZzQ4ZVBlUHdrWE9wWVJLUmtOcWhEaVh3WmdQeUJsVHlsTGE4QXBBTlVnQ1NBOE9mOEJkRFQwOFhjT2JOUXhVWXljRXhMUzhmYTladGdhR2lJNU9Sa3hNZS9aNVptUkVWSG83cWpvOXoyOWZSMG9hMnRoZWZQeTdla3RuNjl1bWpTdUNHcTJkbEo3YjhWR0lTUWUvZlIwNzg3Ykt5dE1YcmtjUGcxYjRyazVCUm9hR2dnT1VVUzZDbTViRVNlckt3c0RCMHlDUGJWN0tUS1RNcGo4RG1ZRmhVVmpleXNiQ1FrSnVMOSt3UzhUNUQ4UzBoSXhQWXRHMHU5cDB0Tlovd3hkemJXcnQrSXdLQmdMRnU4QUJZV1JVdUJDc3R5OHJpU1dWRXNGZ3VEQi9hSGpyWTJvcUpmUUZ0YkM2OWpZL0huWHd0Z1lLQ1BKUXYveHFZdFd6RnYva0tNR1QwQ3hrWkdXTFppRlp4ck9LRnQ2MVpJVDgvQWc3Q0htRDMzRDh5Y01WM201N1ZtN1Fha3BxV2hkaTB2T0ZXWC83TlV4Y3BWYTNEMWM0TFJiU1VTWTVaTVZscDQvT1N4UXhBS2hWaXpiaU11WDdrS3YrYk5NSHJrY0pUWDJERWptUUFlNVhHb1BCUjBrS09HZlZHZDF1algzK2FVOG9vTVlzdUx4V0tCeTFFOC9kSlFYMXZoTWNrQVhYR05iVzZKNkhWekgvblRBOHVpUUlYdlVWMlBhdERTbEh5b1NrM1BWbWxweFREL1JzeDdSQ2dVWWYyKzZ5ajRIQ0VYaWNUWXNPODYvcHJhRFh3ZUZ3NjJwcGd3MEErcmRseUJVQ1E3WlU4Vmplb1dCUjJLbHhzdFM5bExnUVlQV3hZTUtkZTFoQkJDdmp5QlFBUE8xV1VIa09VbEZBcXgvNkJrZW4wTnArcG80ZGNNUXFHUUNUcVVuTVorWEVFNXdzTHpqRTJNVWQzUkVkRXZYcUpKNDBZWU1taWdWSFdIckt3c2FHb0tGRDZNMGRMU3hMUXBQOEc3VGgyczI3QUorZmxGc3lGTmpDVlQ4UmNzWGdvK240ZFJ4UVlVeFFNSWxlMVdZQkRXYjl5TXRMUjBOR3ZTR0hsNWVVeUN5RUthbXByNGFlSTR6Sjc3Si81YXNCZ1JFYy9ScDVjL2M3eDFxeFk0ZWVvMDFtL2NqTFdyVjZxY3ZIUEpvdm5NNjZQSFR1QjI4RjJNSGpVQ0Jma0ZDTGdWaUd2WGIrTDE2MWhtV250WTJDTndPQnhtblh0eHhaZFZSTDk0aWJsLy9JV2ZKb3hEdlhyZXpINTV5eXYyN1QrSUU2Zk9ZT2FNNmZCd2QyUDJiOXF5RGFkT241VzV6L2lKUmNHTlg2WlBSVUZCQVg2ZU1nbXpmdnNERHg4OWhxV2xCZUxpNC9IaHcwZDA2YVM0U3NiTmdFQzU3YXVpZUdMRzRsNitqTUdObTdkdy9VWUFHamRxaUFIOSswZ05wRE0rSjFEVTBkRXA5UjZoRDhLd1pObEtoY3RWTGw2NmdnZGhENUdZK0FFSmlaSnh4UGFkdTZHcHFRa0xjM05ZV0ppamlvMDE2bnJYZ2FXRk9UUStsNmFOZmZOR1pyWk80U3llUW43Tm11TFM1YXY0YThFaUxGMzBOeE1rS1NpUUxKZm1sVWhxMnFON1Y0akZZcHc2ZlJZN2QrMkJnYUVCL3B3N0J3WUcrdmg1Nm1TWW01dkR3ODBOYy8vNEMxVnRxMkQyekYvQVlyR2dwNmVMZVgvOGh0Ly9tSS9wdjh6QzlHbFRtRndaWjg2ZFp3Si9oY2svbFEzVzVSMHJERjROSHRnUC9qM0tOcE03SlNVVlM1YXZ4T1BIVDlDcXBSOG1qQnZ6UXovMC9WNVEwRUVPNTJKQmg2alhaWnZwOEtXb3M3cUZxdFM1eEVNWmZWMU5OUEtXblVKVlZnVnkxdVdWMUt4KzBSL253TkRvVWdNRFhWdlZrbHIyc2ZsZ0FHTGVTbWVEZnBlUWdyVjdydUdud1MzQllySGc3VzZIQ1FQOThPK3VxMlVPUE5Tb1pnRnpZejBBUU5TckJNUWxwcFJ5QlNHRUVDTHIxT216aUl0VFhFR3FjQUMxYnYwbW5MdHdFU2VPSHBUNklMOWg0eGFjT1hkZVpxRFYwNzhiUXU2RjR2eEY2YWZ6cno3blVKQzM1QUdRekVBQWdLWk5HcUYyTFUvbzZrcXZVejk3N2dJZVBueUVueWFPVnpuN3ZicEV2M2lKYlR0MjRmSGpKekEwTU1EMGFaUFJ1RkZEaGVlN3U3dWhRL3UyT0gzbUhEZ2NEdHEwTGxvSHorRndNR2pnQUN4WXRBU256NTZYcWVpaFNBMm5vczhua3lhTXc4Z1J3eVFsRjNrODFLdGJCMnZYczNEMStnME1IVHdRT1RrNXVCOGFDaGVYbW5LVGN4Ym03Z0NBS2piV3NLOW1oNDFidHNMTnpaV1pqZzlJbHJFVW52djQ4UlBzUDNnWTllcDZ3Nmw2ZGFrMmV2bDNoNGFHQmc0Zk9ZYmF0Ynd3Zk5nUXNGaEFZRkF3OXV6ZGovYnQycUNoYndPNHVyakF3RUFmMWV6c0VCQVloTFp0V3VIR1RVbFp3dUlCRDBYS1duR2lhNC9lQ284Tkd0Z2ZMZnlhWS9mZS9iZ1pjQXRCdDRPeGRQRUNKcy9DeHlSSmlWTkZlVDFLTTJPbUpNK0Fid01mZUxpN1FVT0RqN3AxNjhEU3dnTC9ybDJQQmo3MU1YWHlST2I4NTVHUmlJNStDVTlQRDJiZnk1aFhlQm56U3VsOW5KMXJZUENnQWRpNmJRZitXYjBHdjB5WEJPSHk4eVZCQjNuNVgxZ3NGbXhzck9IbDVZbkJnd1lnK3NVTFJMOTRBUUNvWmxjVkwyTmkwS3FsSDh6TXpCRDZJRXpxMnBYTEYyUC9nVU9vWGNzVEFCQWUvaFJidCswRWk4V1NtbmtyYjRuRnFkTm5rSmFXTHZkWTRWSUpRME5ESkNWOXd0VHBwVmVlbVRCdURLcFdyWUpmWjgxRmFtb3FldnAzeDhCaVNWUEZZakVGSDc1aEZIU1F3OWxla2trMkxTTUhDUi9Udm5KdnlxZHAvUnE0RS9ZU09ibWxsMzkwcjJHRE4zR2ZLcHg3b0xobFd5N2dUYnp5ZXVNclo4dGZBOWEyaVJ1VEZ5TTdKdytUNXUxRFZyWnErU0RXL1RrUWVqcUZVVi9sTXgxTURIWGc0bWpOYkFlRUtKL0sxNkc1QjNxMksvb2plZXJxUTRYSk1VTWV2Y0t1NDdjeHFKc3ZBS0NlWnpWTTAyaU5WVHV1cVBRektkUll3U3dIUWdnaHBDd3NMTXpSckdsalhMdCtVK2w1YWVucEVBZ1V6MUFvNmUzYk9MbkxHZ29wT3VaZkxDbGt5WUREaTVjdnNYWGJEdFN1NVFXWG1zNjRkejhVYjkrK1EzNStQbnI2ZDhmSlUyZFU2aHVBVXN2aUZSZjMvajErLzNNK1FoK0VnYy9qb1d2bmp1alR1NmRLU2VWYStqWEg2VFBud09QeG1LbnVoWHpxMTRXOWZUVWNPbndVN2R1MmxscTJvZ3B0YlcybVpDRWdHYWg1ZXJqajRxVXI2TjJ6QjY1ZHY0bWNuRncwLzF4NnNyaVBTVWtZTm1LTTNIYjc5QjhrdFgzcytFa2NPMzVTYXQrZHV5SG8xWGVBMUw3dTNicmc2TEVUOEtsZkQvLzdlUXE0WEM3dWh0ekQvZ09IMExwVlMyYXFlMkVlaElZTkcyRFAzdjJJaklyRzJYTVg0T2Jxb3JDMFpYR0JRZktYMFNoUzJ2SlRhMnNyL0RKOUtzTERueUlnTUVncXNlT2JONUtacnRaV3N2a0xWREZ0eWs5d2NLZ0dMVTB0R0JrWm9uMjdOc3l4azZmTzRPM2JvcG0wcjE2OXhyejVDOEhuOGRHb1lRTW1uMG16Sm8weGRjb2txWGJsbGV2czBxa0Q3dDI3ajhDZ1lKdzVkeDRkMnJVdG11bkFsUTQ2aEQ5OWhsdUJRZWpTdVNObXovd0Z6eU1qcGFwVWxPYmtzVU1ZTm5Rd0FFbHVrUGtMRnlNL1B4L0RodzdHbG1KSk5FdFczUUNBNnpkdUlpMHRYZTR4ZWY2WU81dFpsbFJTNFh1NGlrMFZXRmxhWXRTSVlXamN5SmM1L3ZGakV2NzQ2MitNSHp0YTdtd2Y4dlZSMEtHRTZuYm1NREtRL01mKytMbHFWUXlLKzlyeE5RMCtGNlA3TmtWOVQzczByMThEaXphZVY1ckEwYlc2RmFhUGFJUGMvQUljUEJPQ3kwSFAxSkl6SUNVdHUxeUpIN1VFZkxScVdGUjcrRkxnVTVVRERnREE0UlQ5QkVxYjZkQzBYZzBVLzB3Vkc1ZWs4Tnl1TFd1aFovdWlnTU85eDY5dzRJenlmQkVYQXNKaHBLK05qbjZTNkxDbmN4WE1uZGdaSzdkZlVpbVl4ZWR6NGVObHoyd0hoOGt2NVRteWQ1TlN5N1p5U2l5TEdkZS9lYW4zWDd2bldxbm5FRUlJK1Q3NDFLK0hPclZybFJwMGVCY1h4MHlaVmtWRFh4K1pKOUo1ZVhubzNXOFFtamRyZ2trVHhra2RrMWY1b0tRTkc3Y2dMejhmb1EvQ01IcWM1T2t3aThWQ2s4YVMyUWFidDI1WHVYOWxDVHBFUmtaQklCQ2dZNGQyNk5HdHExVDFEVUN5UkVWUk1zUHRPM2VEdytFZ056Y1hpNWV0d0tLLzV6SG5zbGdzakJnMkJHS3h1TXdCQjBXNmR1bUUzLytjajYzYmR5SGszbjBZR2hxaVNaTkdNdWNaR1JwaTg0YTFhcmxub2IzN0Q2Sk42NVlZTzNvazJHdzJrbE5Tc0dqSmNqUnEyQUFqaGcxQjlJc1hlQm56Q20xYXRRUUF0R3JwaHdNSEQrT1BlWDhqUFQwZGt5ZU5WK2sraTVZc3EzQmZDM09RbEtTanJTMTE3TzY5K3dDQTU1RlJTRlZ3alpXVkZmeWFONVY3ek5UVWhFbUVXSktUa3lQT1g3aUVuSndjdkhnWmc3OFhMQWFYeDhPZmY4eGhBZzVsd1dLeE1HbkNPRXljUEExdjMwZ1NmK2JsU1Q0cjh6V2szMThQSHo3Q21iUG5VZGU3amxTZ1o4bWkrVkt6YVVvNmVlcU16Ty9aeDQ5SnlNek1RdC9lUGRHbGMwZXBvSU02Nk92ck0wdXJGTkhTMHNTaUJkS2xYNFZDSVpZc1c0bTNiOVZUTVk1VURnbzZsRkI4a1BmZ2FheVNNNzg5RnFiNm1EeWtKYXBZU3Y1SVZyY3pSLy9POWJINVlJRGM4M1cwTkRCcGNFdHdPR3hvY2ZnWTBxTWhtdFIxd3BaREFYajFUdkVBdkRLMWJlckdsTm5NeXl2QXVSdVB5M1E5dTFnVVFWbmVDeTZIamVZK05SUWVMOFJoc3pHa1IwUDROU2pLTVJFZTlRNXI5bHlES3JHWi9XZnVnc2Zqb2sxalZ3Q0FyWlVSL3A3V0hkdVBCQ0xnbnZLWkZjM3JPelBmQ3dBS1owZzBxT1ZRNXVvU0RldVVudlNIZ2c2RUVQTGZVbks5ZDBsWldWbUlqWDJEaHI0TktuU2YwQWRoRUFxRmNyUDVLeUlTaVpncUYxNmVIakF4TVVHVktqYXdzYmFHdGJVVmJLeXRwQWJzclZyNlllTDRzUXJiVzd0K284S0VqSXE0dWJwZzlzeGY1TTVzeU0vUHgvQlJZOUduVjArcHA5aUFaQ2xJMk1OSDZOSzVJMWlRNU1QWXVYc3ZoZzR1cWxMbTV1cUM4a3BPU2NIZWZRY3daTkFBWnNaRDdWcGVxT3RkaDBuOCtOUEU4ZURMK2ZteTJXd21pSlNXbG82MDlQTE40TlhUMVdOS05VNGNQd1pzTmh1SmlSL3c1dTFiaEQ5OWh2ejhmSVNGUFVLZi9vTWdFb2tnRUdnd1FRZERBd08wYWQwU3A4K2NnNmVuQityVXJxWFNQUThmM0Z1bVB2YnFNMEJtWDhsY0phVzVHWEJMNGJIYXRid1VCaDJVOGZMMHdKbXo1L0hQNmpVSXZoTUNDM016ekowekN3QndPL2dPa3lTMUxNek1UTEh1MzMrWTVTQTVPVGtBSUJQVUNuOFdBUTZISS9PN0tCS0paR2JrU0IyWDh5SFh5OU1EZi8wNUYrNXVybVh1cnlvbVQ1MWVydXZXcnQrSVp4RVJHRFowc013c2gzTVhMcFo2L2JyMW03QnVQZVU2cTJ3VWRDaUd4V0toL3VlZ2cxQWtVaW1wNEpjaUZJbVFwV1RHUW5NZlp3enMya0JxOEhuMWRnUjJIZ3RTZUUxR1ZpNldicjZBa2IyYk1DVVo3VzFOTVc5S04xeThGWTVENSs1SkRYUkw2ME5GR2Vwcm8xTnp6NkwrQjBjZ0xTT25URzBVcnpPdWJLWkQ0N3BPU2hOZkFvQ0JyaFltRHZLRHM0TWxzeTgwL0RWVzdiaWljaUpQc1JqWWVTd0lpVWxwR05ERkJ5d1dDd0lOSHNiMGE0YUczdFd4L1VnZzNuOUlsYm1PdzJHalF6TjNsZTVCQ0NHRXFFUHduUkNJUkNLNHVaVi9nQ3dXaTNIdzhGRm9hR2lnZ1U5OWxhK2I4L3M4T0ZTenc3Q2hnOUd2citLMStlcVVtWm1KdlB4OEptZUVpYkd4d3FVVXFhbHBTRWxKUmZ4NzZXb0ZrVkhSMkxwdEI4eE1UZEd2VHk5d09CemNEYm1QNHlkT3djUGRUZVVCdGp4WldkazRjZW8wamgwL2laeWNITFJxMllLcEZDQVNpYUN2TDhuNXhPRndZR05UK3JLQWs2ZE9sM2tRWHFpWGYzY00rTHgrL3NMRnk5aTZmU2Z6ZEwzd3M1ZTlmVFhVOWE0RGUvdHFzS3RhVkk0OE96c2JqeDlMcW0yOGYvOGVtWm1aVXN0RkZJbUppU2xYWDRzckxTOUVabVltWnN6NkRhOWZ4OHBVNWxDWHdzQkFZRkF3NnRYMXh1UkpFNkNqbzQxYmdVRll2SFFGL3Z4OVRvWGFCWXFDRHNVVG5lYmw1eU1pNGprY0hSeGtxbkw4OG12NTdsa1pBUWNySzB2TW1UVURRcUVRam80T0FDVExLZnIzNjRNV3pac2gvT2t6YUdscHlsUWtBWUF0MjNiZzB1V3JhT0hYVEc2K0ZGV0NDWDM3OUpKYXFtRmtXTDY4SGtRNUNqb1U0Mnh2QVVNOXlSK2JxSmdFWkdiblZxeEJOWlkyZlAwdUNTTm55azVqMHRNUllIalB4dkF1VnZZeEw2OEFXdzdmd3ExU25xUURrdVNFczVZZFJkZld0ZENwdVNjNEhEYlliQmJhTm5GRGZjOXEySDQwQ1BjZXYxTGFCM1hwMDdFZStKK0RKbG5aZVRoKzZVR1oyeWkrakVCUlRnYzJtNFZPZnA1eWp4VnlkN0xHbUg3TllLQlg5T0hqOW9NWFdMZm5lcm1xVUp5LytRUWZQcVZqd2dBLzVtdDBkN0xHNHYvNTQvcmQ1emh4T1F4SnlSbk0rYjYxSFdGc1dIb0c1WklxV3BWaTY4S2haWjQxUVFnaDVQdXlZZE1XYk5pMFJXYi82YlBud0dhejRWT3Zicm5iM3JaOUo2S2pYNkJ2NzU0cURTd0xKU1RJcnhhV2taR0p5S2dvUkVROFIyUlVOSDcvYlZhNSsxWmNlUGhUTFA5bk5VYVBHSzVTVXNQNGVFa1NUa3VMb21UamNmSHhtUGZYQWhRSWhmaDU2azlNRXNkSkU4ZmgxMW0vWWRXLzY3QngzV3FaaWhjQUlCYkovNHdvK3Z3WjQvQ1JZemgyL0NUU016TGc3dTZHd1FQNk1RR0g1T1JrTFAvblh6eDgrQWpWSFIzeDl0MDd6UDd0VDR3YU1VeW01S2M4WlUzUVdMTDZnTFdWSlZvMGJ3WUhCM3M0T3RpRHgrZGovTVRKYU5taXVVekN6WnljWE14ZnNCaXZZMlBSb1YxYm5EMS9BUXNXTGNWdnMzOHRkYW5KOUYvVTg3TldKT2JWS3l4WnVoSnYzNzBEbTgzR3hzMWJjVC8wQWJwMDdnaFBqOUlmL0loRUlpUisrQUJBVW03MDVLa3pjSFdwaVU0ZDJ3TUFZbVBmNE1peDQ3aCtvMmpHY2I4K3ZaZ3FMNFhMaklvSGFNb3JOVTB5ZzBWUTdMMzI5UE1NRkhkMzJVREJMOU9uU2VXMEtPbksxV3ZsRGxDVmxaYVdGaElTRXJGcHl6WXNtUDhuTXl0RFIxc2JMMTYreFBLVnF6QjA4RURVOWE3RFhDTVVDckZoMHhhY3YzQUpEWHpxS1p6MVZQaGVWMVJkdzdlQkQybzYxMUM0Tklhb0Q0MHVpbWxaTEplQXJaVXhsczdvSmZlOG54Y2VWTnhJc1J3QjZnczV5TGtOQzJoVzN4bDlPdGI3WEk1UzR0VzdKS3paZGJWTVZRN3lDNFE0ZFBZZTdvUzl4S2crVFZITnhnU0FaT2JCbEtHdEVCejJFanVPQnBaNTFrRlo4UGxjV0prVnJXczdkakVVNlpsbHZ4K0hYU3luUTRIODRFQTlqMm93TjlGVDJJOEJuWDNRd3JlbTFQNExBZUhZZGZ4MmhmSmQzSC95R3IrdlBva3hmWnZCMWtxeUJJYkRZYU41ZldmY2YvS2FDVHF3V0VBblB3OWxUUkZDQ0NIbDFyaVJMOXlLUGJGMHJWa1RBYmNDRVIzOUFnMTlmV0JZamlkOVdWbloyTGg1SzY1ZXV3NVhWeGYwVXBBOHJ2Q3BlRlpXRmpPcklDOHZEMGxKbitEbDZZbms1R1JjdTM0VDBTOWVJdnJGQzd4L0x3bEdDQVFhY0s1UitySklaWEp5SkErVDd0eTlod3NYTDhQY3pBeVdWcExaakN3V0Mra1pHUXF2RFg4V0FRQ3d0YTBDQUhnZEc0dmY1czVEYWxvYXhvNGVDV2Zub3I2NTFIVEc2SkhENGVwYVUyN0E0V05TRWo1OC9DaXpIRUlvRk9McFU4bDlkdTdlaTZwVmJmSHp0TW1vNWVYSkhEOTMvaUwyN0R1QXpNeE1ORzNTQ0JQSGowWHNtN2VZdjJBUlZxOVpoK3MzQXpDd2Y5OUtUYWJuNmVraFZYVWhQcjV3OW9kMFpyT2twRTlZc0hncElpT2pNSGhnZi9UbzNoWG1GdWJZdW0wSGZ2OXpQbjc1M3pUbzY4bi9QQWFnekxrb1JvNVJMVmZFdTdoNEhEdCtFbGV1U3BhUkRoazhFTTJhTk1iUjR5ZHc0ZUpsM0xzZmltcDJkdWpTdVNPYU5ta2tsY2ZqV1VRRVU4N1R2M2QvSm9IanJjRGJzTFd0QW5lT0s2NWR2NG5MVjY3aThaTnc4SGc4dEcvWEJpMmFOOFBNT1hPeGRQay9tUC9YN3pBME1FQlU5QXVZbVpveUNUZXYzd3lRU1JxcHF2dWhrZ2QxaG9aRmxWNUNQdWVwUGk0eldnQUFJQUJKUkVGVWtEYzd3Y1RFQ0phV0ZqTDdDK2twK2JtVWRQMkcvRHd4V1ZuWlNvK2JtSmpBemRVRkFiY0NzV25MTnJUd2F5NjlESVFGMUs5WEYwTUdEY0RXN1RzaEZBclJvM3RYcEdka1lQR1M1WGo0NkRFYU4ycUlLVDlOa0pycERFaVdraFdmdGVUWHZKbmNKSldLU3ZDcUk3OGRrVVpCaDgvTWpmVlF6Nk9vSHJhV0poOWFtbVZQOWxNOHAwQmxSUjFzcll3dzFMOFJuT3lLRXNLSXhXS2N1ZjRZaDg2R01Nc0todmszZ2tCRDhnZnQyTVZReE11WnhsOWNiTnduL0xieU9ObzM4MENQTnJYQi8xeEd5Y2ZMSHE3VnJiRGphQkJ1UDNoUktWOVRYbDRCNXF3NGpqcHVWZEdtc1NzdTNwSk13NnZqVmhVUkw5NnJOT3VFeFdKSlpkdVd0d1NDeFFJNnQvQlMySVpRS0lKWnNZQkVibDRCTmg4TVFGQm9kRm0rSElWZXYwdkM3QlhIMEtXbEY3cTByQVV1aDQwRFowUHc4RmxSSGVhNjd0VmdiVTVUdXdnaGhGUU9sNW8xMGE1TmEyYjc0OGNrck4rNEJXdzJHLzM2bEcxcFEyWm1KaTVmdVlhangwOGlPVGtaZFdyWHdpL1RweXBNdUdoYnhRWnYzcnpGdkw4WE1RUGp5TWdvQ0lWQ09OZW9EcUZRaE8wN2QwTmZUdyt1cmk3bzNMRURhdGFzQWJ1cVZhWGF2SFQ1S2k1ZHZscW12dDc0UEtCTFRrNUc2MVl0TVdMWVlHYmF1WTIxRlVJZmhHSFppbjlrQmx3cEtha0l1aDBNUXdNRHB0UmZWRlEwa2xOUzBOTy9POXExYlkyU1N1WjlLTXkreitmejhURXBTZklFdXNSZ01QYk5HN3hQU0lDdWpnNEdEeHFBVmkzOXdHS3hrSmVYaDJ2WGIrTHcwV05JU0VpRXJvNE9KazhhRDcvbXpRQUFqZzcyK0dmNVVxeFp0d0czZysvZ2Z6Tm1vYnFqSTBhUEhBWW5KOWtTNUcvZlZUemhYbloyTnRoc052aDhQcUpmU0JKZGM3bEZ3NHJBb050WXQyRVQwdE16TUhMRVVIVHFJSG42MzdWelJ4UVVGR0RucmoyWVBIVTZSbzBZcG5BWmpyS0Vwbmw1ZVhnZEd3c0RmUU53ZVZ5RWhvWkJMQlpEUzF2KzhwaTQrSGlFaG9ZaDhIWXduajZWSkUxM2RhbUprY09Id3Q1ZTh2bC94TEFoNk9uZkhTZE9uc2JaYytleGN0Vy8yTE52UDdwMjdvVFdyVnBBUTBNRFBCNGY3K0xpNGVucEFRZjdhbkN3dDBlMWFsVmhiV1VGRm91Rm1iUG40a240VStqcTZxSnI1NDdvM0tralRFd2t5UkhIangyRDVTdFhZY0trcVhCMXFZbVFlL2ZSdGsxUmVkVXFOdGFvVXlLL3cvMzdvWGhUTEVHaVVDakVzaFdySUJCb2dNL25nODFtSXk0dUhxRVB3aUFRYU1EZHpZMDVOeVRrUGpnY0RtbzZ5K1pXVWVjc2t1VXJWNWZyZVAxNmRaR2NuSUxsSzFmRHAzNWRET3pmQjBLaEVKRlJrcG5hT3RxU0diL2R1blpHZG5ZMnFsV3p3NTI3SVZpN2JpUHp1emVnWHgrNWxYYmF0VzB0OVh1cFN2TFNuSndjc0RrYzhMaGNQSG9reVNuSGsxT0NsSlFQQlIwK2E5L2NIV3kyT21wUFZGNzlDbU1EYmZpMzgwWmo3K3BTdjJBSkg5T3c2Y0JOUEhzaFhYKzdTVDBucHFyQm1ldVBWTHFIU0NURzZhc1A4U0E4RmhNR05vZXRsZVEvU2wxdEFTWU05RU9EV2c3WWV2Z1dVdExVVjE2enVQdFBYdVArazlmZ2NUa1kwcjBoV2pWeVFYalVPeXphY0w3VVpRMmNFaisvQWprSmNocldka1JWYStQUHgwWGdscWpxSUJTS3NITGJKY3lmMmcxaU1iQnkreVc4ZlY5VStuUFA4cEhNNjhsLzdWZGFvY1BVU0ZlcUxHamgwZ2VoVUlTakYwSng5MkVNbXRSMXdwbHJENWx6ZUZ3TytuVldmUTBzSVlRUVVoYS9USjhHQi91aWh5eGlzUmgvTDF5TTlQUjA5TzdscjdCa25UeHg4ZkdZK05NMDVPZm53OGpJRU9QSGprYnJWaTJVbHRzY05LQS9FaE0vNHRtekNJU0hQd1VBQ0FRQ05HdmFCTTJiTlFXSHc4RzZOYXRnWldtaHRKMGFUazVTNjdCTHVoVjBHeEVSMHFXbXpjM05vSzJ0alFuanhxQ2hyNC9Vc1RHalJtRDEydlc0R1JBbzg1U1R6K1BCdVlZVFJnd2Z3aVRqYk9IWEhCd09GODJieVphcGxNZkUxQVRQbjBkQ0xCYUR5K1hDMWFVbXhvOGJMWFZPTlRzN3pKZytEWFoyVmFVRzNJOGVQOEhhOVJ2QlpyUFJvVjFiOU8zVGkwbnFXRWhQVHhlLy92SXo3dDBQeFk1ZGV5QVdpMkJYelU1dVg4Wk5tS3hTbjVVNWMrNkNWRGxVTFMxTk9EdExna2piZCt6QzBlTW5ZV0Nnano5L255T3pWTUcvZTFkWW1KdGg5WnIxMkxoNUsycDVlVUVna0owUm9neUx4Y0wvWnN5V1NvYW9vNk1OdjJaRmlSNlRVMUt3YnYwbVJFWkY0ZE1ueVdjNUxwY0wzd2IxMGFGOU83bkpQZlgxOURCb1FEOTA2OW9aeDQ2ZHdPbXo1N0JweXpic1AzZ1lNMy81R2E2dUx0aXpjNnZDZmswWVB3YVJVZEZvMk1CSEpuRnIweWFOb0trcHdMYnRPeEY4NXk1c2JhdWdkMDkvNXJpRHZUMkdEWkV1WTVxU25DSVZkT0J3T0hqMTZyVk00TWpjM0F4alI0OWszaGV4c1pJQWxyTnpEYm5mMjc1OWVzSFNRbkhaMHRBSER4WE9VQ2hwOXc3RjN3OWxlRHd1TWpJeTBiTkhOL1R1NVkvRlM1ZmpkckNrTXB5TnRUWHFlaGNGWVByMTdZMjQrSGo4L0w5ZndlUHhNWGZPekFybFM1SG55TEVUT0hEd2NMSCs4ZURoVHZuVjFJV0NEcERrUldoU3QyZ2FXbnhpcXN3U2lxVXplc0d5MlBSL0hXMEJWczNwSzlOVzhiK1BLMmIxVm5teXc5YUZRMlgyelZoeUdJbEpra0Z0Uno5UCtMZXRJMVVhVVNRUzQvek54emgwN2o3eThndWtydVZ4T1ZMbjV1VElyM3lneUx1RVpNeFpjUnk5TzlaRHV5YnV6TmRWeDYwcW5CMHNzSEgvVFNiWFEyVm9VTXNCclJwSi9oaTRWcmZHNE82KzJIcFljVVpoQU9DV0tCdFpjcWFEQnArTFBoM3JNZHNYYjRXamZWUFovMHh5Y3ZPeFpQTUZwS1JsS2F3WW9RNXYzeWRqNzZrN1V2czYrWG5DMU9qekg0eTRUekEyMUlhMnB1cC9pSXNIUlFnaGhKQ1NTZzYyV1N3V2hnd2VpRE5uejZOdmIvbnJuZ0ZBVDE4UEZpVUdLVmFXbHVqZHl4OFc1bVpvNEZPLzFPb1lBR0JwYVlGbFN4WW9QY2ZheWxMcGNXTmpJN2k2T0NzdGg1bVNrb0lQbjlmYkYvTHk5TURtRFd2azVwcHdkM2ZEeG5YL0tyMXZjU3dXUytXQUF3QXNYdkNYU3VmSnl5L2hYYWMyZnBrK0ZZNk9EakF6VlY3TzFMdE9iZFNwWFF0WldWa3l5emVNalkzaDZHQ1A1VXNYcWR4dlFKSjAwTFRFcklQNmRiM0I1L0VnRW9uQTQvRlFwMDR0SmlGbnh3N3RrWnViaDM3OWVrTlhSMzUrcWtZTmZlSGtWQjBKN3hOa0JzVXVOWjJSbjYvODh4ZVB4OFBVeVJPUmtaRUpzVmdNWFYxZGVIbTZRMWUzS0JoamFHQ0EvUHg4aU1XU0FYK2QyclZRcjY2M3dtU2h4ZW5xNkdEUXdQN28wcmtqRGgwNWhxZFBuOG1kTlZLU2xhVWxyQ3dWdjMvcjFmVkd2YnJleU1uSmtVcnV1R0h0YWlZblNIRlRwMHpDMUNtVHBQYXRXYjBDdWJtNXlNM0xnN0JBQ0I2UEsvVjFBNUpsUU11V0xFQnFxblMxRW9GQUFFY0hlL2cycUkrcXRyWUsrOG5qOGZIeDQwZWxYMnVQN2wxUnc2bTZUQUNzTERRMU5abkVzV05IajBML3ZuM0E0WEpoYVdFdXMyVEN5dElTU3hiK0RUMTlQWVh2SzFXNHVickFXRTVwemthK0RhRHhPYzhJajhkRExTL1BVdjh2SXFxam9BT0FMaTFyTVVzSlZNVUNTazI0eHk5RFFqNTViUldQOEVmRkpFZ3QzWGdaK3dIYmpnVGk1WnNQTXRjQmtGa2FrcDFiOXFvVEJVSVI5cHdJUnRqVE54amJyeWxUN1lIUDR5cDl3cThPTjBNaVVkZkREclZkSmNsMVd2ald4T3U0SkZ3SmVxYndtcEt6RmtybWRPalNzaGJ6TldSbDUrSEVwUWR5Z3c0QTVGYVVxR3pHaGpwU0NTNTNIQXZDbENFdHYzZy9DQ0dFL0ZnODNOM2c0ZTZtOUp5K3ZYdktEVXIwOHU5ZVdkMVNhTnZtRGFXZU0yaGdmd3dhMkY5bWYxbVNXMzVMZkJ2NGxIN1NaeXdXUys3WFdYTEt1YW9XTFpnbnM2OUtGUnVGczJKTVRJd3hldFR3VXRzMU16V1ZHMFJwNk50QXBiS3RKWk5XeWpOenhuU1ZnbUdLNk92clk4U3dJUkNMeFVwbjNwUlZ5V29TeXZJcmxNUmlzU0FRQ0dUYUtLbTZvMng1OUtxMnRpb0ZuUnI2K3NnRUtFc2FMT2YzcXlJTURQU1ovQmFLV0Z1WFhxV2xOSC8vOVlmYy9WV3IycUpxVmNXQkdGSXhQM3pRd2NiQ2tIbWkvaTE3SHZNZUI4K0dvRU56VHh3OEc0THJkNTRyVFhKU1BMa2tBR1JtbGIvVVpYalVPOHhZY2dRamVqVkJYUTg3N0RnYWhOZnZrcFJlTTMxa0d3aVZsS3hVeGZxOU56Qi9XamZteWYvZ2JyNTRFLzhKa1RIeU0xeHpTZ1FkaXM5ME1EWFNSZnRpSlNpUFgzNkFqS3dLVmlkUnMxN3R2SmxBVlhEWVMwU1VXQzZqaXZNM24xU29ENjBhdXNoOEh3a2hoQkJDdmtjVkNUZ1VwODZBQXlFL29oOCs2REM0dXk4NDdMSVBzdEl6YzJUS0U1cWI2R0g1VE1rVUlaRklqSUUvYjFaNHZhNjJBT3ZuRFdTMlZTbDFlT2I2STF5OUhZR3NuTklEQ0xvNlJWTzBzblB5eWxYbXNiaU1yRnlzM0g0SkxvNVdlQm9kVityNWVqcXlVOFRLS2pNN0Y2dDNYc0Z2RXp1RHkyR0R3MkZqOHBCV21MbnNxTnljRWlWbk91VG5Gd1VkM0p5c21lVW1DVWxwdUJnUVh1SCtxVnRDa21RS1hHWjJMbllmdjEydU5uYVY4N3BDelgyY0tlaEFDQ0dFRUVJSVVac2ZPdWpnNDJVUEYwZkpOQjJoU0ZTdTRFTnhXb0tpSlEyVmtRdEFMQVptanV2QWxMUlVsYWFBWCthMS9vcUNJS29FSE5UcFJld0g3RDBaakVIZEpNbWk5SFUxTVhHZ0grYXZPd05SaVJyWEpYTTZGQlNiNlJBYzloSUR1dmhBb01IRGxvTzM1RmEyS0N0MWw5TzVlanNDM1ZyVnhzNWp0NUZjU1lrNkNTR0VFRUlJSWVSTCtxR0REaCtUTTVCZklBU1B5OEdGQVBsSkJjdWkrSktHN0VwTVFQZzltTFBpdU1KOEU0VlVEWVJjQ0FpSFYwMWJlRGhMMWc0Nk8xaWlaenR2SERnVEluVWV0MFI1cnJ4aWdZWHNuRHlFUElxQlNDeFpMbEllcGVXTXFLaVV0Q3pzT0JxRVcvZWkxTm91SVlRUVFnZ2hoSHd0UDNUUUlmcDFJcllkdm9YdWJlcmd5UG43RlE0NldKb1pNSytUVXpNcjJqMjVVdE96VldwYlcxT0R5UStRbTFlQXJHemwrUXM0SEE3MGRKUW5wUG1hTmgrOGlVWC84NGZtNTlra25mdzg4U1R5SGNLamltWmU4SG5LcTFkY0NBaG5xb0dVUjhuRW9Ma2xLb2FvdytXZ3B4VzZucXBYRUVJSUlZUVFRcjRsUDNUUUFRQnUzSTFFeEl2M2Fsa09ZV1ZlRkhTb3JPb0hTemFkVittOFg4ZTBoNXVUTlFEZzVKVXdITC8wUU9uNU5hcFo0TGVKblNyY3Y4cVNsSktKUFNmdllFU3Z4Z0FrQ1gxNnRLMGpGWFRnbFFnNmxDd2pHdk5XZWVtZjBtZ1dXejRqRmdPNWVULzJiQlpDQ0NHRUVFSUlLYzBQSDNRQWloTDRWVlNOYWtYMXErTy9Rc25GUWl3V0N3NjJSU1dJS2pyWS9sWmNDNDZBajVjOTNKeXNjUzA0QXJ0UEJFc2Q1M0dsMzg3RkUwbXFnNGxoVVUzZzFJd3NtWndTM3dLcVhrRUlJWVFRUWdqNWxsRFFRVTBNZExWUXhkS1kyWTU2bGZqVit1SlV6Wng1S2k4V0F6RnYvaHRCQndEWWRPQW1iQ3dNRWZic2pjd3hqV0xMSHdxRUlyVW5lalQ3WExvVEFKS1NLMmY1VEVWUjlRcENDQ0dFRUVMSXQ0U0NEbXBTeDYwcUNrdjRDb1VpUkwxTytHcDlhZEdnSnZNNk11WTkwakt5MWRxK2pyWUFtVms1VVBPWVhpVWZrelB3TVRsRDdySGlRWWU4UFBYblc2aFdwYWhxeU5lY3lVSUlJWVFRUWdnaDN3c0tPcWlKWHdObjV2WHptUGVWTXVoVmhhV3BQdXA3MlRQYmdmZWoxWDZQMWcxZDBMaXVFMjdjZlk3QSs5SDQ4S244eVJuVlNhREJZMTVYUnBMSDZsV0xscy9FbEZLWmd4QkNDQ0dFRUVJSUJSM1V3c25PSEhZMlJVL0JLMk9ncjZxaC9nMlowbzRaV2JtNC9lQ0YydStocmFVQk0yTmQ5R3puRFRNalhXdzhjRlB0OXlnUHFhQ0Rta3VXR3VocVNjMTBlQkg3YlFZZHZuVDFDaDZYSTFNbGhCQkNDQ0dFRUVJS1VkQkJEbE5qWFN5ZDBVdG1ueUo5T3Raalh1Y1hDSEgzVVV5bDlVMlpicTFydzdXNk5iTjk3R0lvc25MeTFINGZYZTJpMHBySjZWbHFiNys4dERXTHFrdmtxSG1tU1YxUE83QStyNS9KeU16Qmk5aXZsN1BqVzJGa29JM1o0enNpSUNRS3h5NkdmdTN1RUVJSUlZUVFRcjVCRkhTUWc4dGh3OUpNWDZWejYzbFVRdzE3QzJiN1duQUVzckxWUDlBdlRiUDZOZURmdGc2ei9TNGhCWmNEbjFiS3ZRejB0SmpYeVNuZlR0Q2hlSFdKSERVR1cxZ3NvS1d2QzdQOTRObWJiN0p5QmZEbHFsZm82MnBpNXRnT01EZldnMy9iT3JDeE1NU0dmVGRreXBRU1FnZ2hoQkJDZm13VWRLZ0FQUjFORFBWdnhHd0xoU0tjdnZib2kvYUJ4UUw4MjNtamE4dGF6TDZjM0h6OHMvMFNDb1FpbGRzUlEzb1F6ZUd3SVZSd3ZiR0JOdk02OFpQOGNxUHpwblJWK2Q3cVltOXJ4cnhPeThoUlc3dGVOVzFoWTJISWJOKzZGNlcydHRYdFMxV3ZZTE5ZVWt0WWZMenNZV3FraTJWYkxpQTFYYjJKU3draGhCQkNDQ0hmTHdvNnlCR2ZtSXFmRng1VWVnNmJ6Y0xZZnMyZ3AxTzAxT0JDd0JNa0thaXNVQm5NVGZRd3pMOFIzSnlLbGxRSVJTS3MyM3NkN3hKU3l0Uldib25sQ0JZbStuaVhrQ3h6bnBhQUw3WFVKREhwMjBnaTZlTmxEMnR6QTJiNy9VZjFWSmZnY05qbzI2aytzeDJYbUlJbmtlL1UwdmIzTERrdEMzLytld29UQnZxaHRtdFZBSUNEclNuKytLa0xGbTg4ajdqRXNyMy9DQ0dFRUVJSUlmOU5wVC9TSkhJTjd1NExEMmNiWmpzcE9RT0h6OS8vSXZmVzFSYWdaM3R2TFBxZnYxVEFJUysvQUN1MlhzSzl4Ni9LM0diSkNoUUR1dmhJeldnQUpGUHFoL1JvQ0E1YjhyYkp5c2xEWXBMOG1RN3F3R0lCYlp1NHdiZTJBMXdjcldCdGJnQURQUzFvYTJxQXgrV0F3MkhEd2xRZm5WdDRZWFNmcGxMWHFpc3cwTEc1aDFRdzQ5U1ZoMnBwOTc4Z042OEFLN1pkd28wN3o1bDlwa2E2bUR1eEV4eXJtaW01a2hCQ0NDR0VFUEtqb0prTzVkQ3p2YmZVR24rUlNJd04rMi9LekJaUU4xc3JZelQzcVlGbTlXcUF6NWYrMFgxTXpzQ2FYVmNSK1NxaFhHMW5aZWNoTWlZQlR0VWtaU0U5bkcydzZyZCtTcThKajR4VG1OdGd6b3JqZUZsS1djblNLaTJJeFlCZmc1cFNnMzVWeEx6OWlLZlJjV1c2Umg1bkIwdjBLSlluSXpZdUNRSGZ3TktLa2tsTytUeXV3bU5scGF5dEdVc095eXpaRVluRTJIamdKdEt6Y3RHeHVRY0FRRWRiZ0psak8yRFpsZ3NJajZyNHo0RVFRZ2doaEJEeS9hS2dRekYvclQwTkFNaFRFanpvMzhVSDdadTZTKzA3ZE80ZXdxTXFiOHA5SGJlcTZOT3hIcXpNNUErK3I5OTVqbDNIYnlPbmdtVWk5NTIrZzFuak9qSWxONVhKeXl2QWdUTjNLM1EvVmNTOC9WaW1vRU5LZWhiKzNYVVY0Z3JtZWJReU04QlBnMXN3c3pwRUlqRzJIUW1FdUtJTnE0R3lKS2VxSmtBdHozMEtxM2ZJcysvVUhSUUloVXh1RVEwK0Z6K1BhSU1aaTQ4Z29SSm53eEJDQ0NHRUVFSytiUlIwS09aWmRIeXA1OXg5R0FOdk56dVlmYzVyY090K05FNWREYXZVZmtXOVNvU09sa0JtLzRPbnNUaDZJYlRVR1FXcWlveEp3UHcxcDlHOVRXMDRWaldEcG9BdmMwNXlXaFpleG43QXdiTWhpUCtnbnJ3SnlzU3JtQnNnS3pzUFFRK2ljZlJDYUlVVEdiTFpMRXdlMmdwNk9wck12aE9YSHlBeXBueXpTSDRVaDg3ZUF3c3NkR25wQlFBNGQrTUpCUndJSVlRUVFnajV3VkhRb1l5aVhpVmcxcktqR0QvUUQ3bDUrZGl3NzNxNW5xb0xSU0s4ZlMrYnFGR2V0SXhzN0RnYWlJbURXaUFqS3hkM0hyN0UxZHNSZVBYMlk5bHZYSXJJVndsWXVPRmN1YTc5WjhkbDVuWEN4OUlIbThOLzNjNjhWclEwNWNUbE1Gd01DSWVHQmc4Q0RTNDBlRnh3T0d4dzJHeXdQMWZZU012SVJtSlNXb1ZuTnhRU2ljUll0dVVDcGc1dERSdExRNFE5ZTRPakYwUFYwN2dhOUorNjZXdDNRYUdEWjBNZzBPQWlONjhBQjgrR2ZPM3VFRUlJSVlRUVFyNHlWbWJlTnpCZnZJeEcvdkwxQjEwc0ZndHNGZ3RDa2VwbEtTdkt0Ym9WbnI5OFg2WlNtRVM1WVQyTFNwNXVQWFJMNnBpV0poODkyM2xqMyttN1NwZmNLS0lwNEtOcFBTZG0rL3pOSjJWdXcwQlBDMnkyWkZuRHA1VE1NbDlQeW0vVEl1VTVSd2doaEJCQ0NDRkZ0UG55MTJOVDBJRVFRdVNnb0FNaGhCQkNDQ0dxVXhSMG9KS1poQkJDQ0NHRUVFSUlxUlFVZENDRUVFSUlJWVFRUWtpbG9LQURJWVFRUWdnaGhCQkNLZ1VGSFFnaGhCQkNDQ0dFRUZJcEtPaEFDQ0dFRUVJSUlZU1FTa0ZCQjBJSUlZUVFRZ2doaEZRS0Nqb1FRZ2doaEJCQ0NDR2tVbERRZ1JCQ0NDR0VFRUlJSVpXQ2dnNkVFRUlJSVlRUVFnaXBGQlIwSUlRUVFnZ2hoQkJDU0tXZ29BTWhoQkJDQ0NHRUVFSXFCUVVkQ0NHRUVFSUlJWVFRVWlrbzZFQUlJWVFRUWdnaGhKQktRVUVIUWdnaGhCQkNDQ0dFVkFvS09oQkNDQ0dFRUVJSUlhUlNVTkNCRUVJSUlZUVFRZ2dobFlLQ0RvUVFRZ2doaEJCQ0NLa1VGSFFnaEJCQ0NDR0VFRUpJcGFDZ0F5R0VFRUlJSVlRUVFpb0ZCUjBJSVlRUVFnZ2hoQkJTS1Nqb1FBZ2hoQkJDQ0NHRWtFcEJRUWRDQ0NHRUVFSUlJWVJVQ2dvNkVFSUlJWVFRUWdnaHBGSnd2M1lIL2l1ME5Qbnc4YkxIdGVEbkVJdkZYN3M3TW5TMUJjakl5c0UzMkRWU1JocDhMZ3owdEpEd01lMXJkNlhjck0wTjRPVml5MnlmdWZib0svYUdFRUlJSVlRUVVsa282S0FHUGR0NW8xMVRkMmp3dWNqUEZ5TGdYdFRYN2hMRDJFQWJIWnA3b0hsOVoydzlFb2lBa01pdjNhVnZubnNORy9oNDJRTUF4R0l4OXA4SlFVWm1qbHJhMXRiVWdLdVRGYk45OTJHTXl0Znl1QngwOHZORW04YXVTTS9NeFM5TERrTW9GS21sWDE5YU5Sc1Q5T3RVbjltbW9BTWhoQkJDQ0NIL1RSUjBVSU9VdEN4bzhDWGZ5cDd0dkJFYzloTDVCY0t2M0N1SkNRTmJ3S21hT1FDZ1Q0ZTZDSGtVZzV6Yy9LL2NxMitYUUlPSDBYMmF3RkJmR3dDUWs1dVBjemNlcXkzb1lHNmloNThHdDJTMiswL2RwUEsxQlVJUjZucllRVWRiQUIxdEFkbzBkc1BaNjVVM1dOZlcxSUNkalRFS0NrUjRIdk8rMHU1RENDR0VFRUlJK2UraW5BNXFjUFYyQkJLU0pGUGRqUTExMEtTZTB4ZTd0N2FtQnZSMEJBcVBIenAzajNsdG9LZUZ6aTI4Vkc3YndkWlVhZHYvUmQxYjEyWUNEb0FrQ0RGN2ZDZllXaGwveFY1SmlNVmk3RHQ5bDludTJzb0xXcHI4Y3JmSDUzTmhZcWdEK3lxbXFPMWFGVzJidUdGUU4xLzhQS0lOVnM3dWc0M3pCMkhtMkE0WTNOMVhIZDBuaEJCQ0NDR0UvSUJvcHNObk5SMHRLM1I5Mk5NM2FOUFlGUURReWM4VGNZa3A1V29uK2xXaVNyTWtYQnl0NE5mQUdkN3Vkamg4L2o1T1gzMG85N3luMFhGNEZQRVdIczQyQUlCMlRkMXdLZkFwa2xNelM3M0h6TEVkSU5EZ0lUa3RDNmV1aE9GQ1FIalp2cGp2akkyRklkbzJkV08yeFdJeFdDd1c5SFFFbUQyK0F4WnVPSWVYc1IrK1lnK0JSeEZ2OFN3NkhqVWRMYUd0cVlHV3ZpNDRlU1dzMU91bURXOE5Lek1EOEhoYzhMZ2NDRFM0NFBOVSsvV3ZhbTBNYzJNOUpyQkdDQ0dFRUVJSUlhcWlvTU5uczhkMVZGdGJwa2E2NVc1djhsLzc4ZUZUZXFubmRXanVBYSthVlFBQXJvNVdDb01PQUhENC9EMG02TURuY2RHcnZUYzI3THVodEgxalF4MElOSGdBQUVNOUxlVGxmeHZMUlNvTGk4WENzSjZOd0dGTEp2L0VKNlppL2I3cm1ENmlEWFMwQmREVzFNQ3NzUjJ3ZU5ONVBIK3BlS25CeEVFdG1OZWJEdHdzMTFLV2xyNHVzRFRUVjNpOFFDajVXU1NuWmNGUVh3c0R1elpRZU82dTQ3Y0JBSmFtQnJBd1ZkeW1JdmtGUW56OGxBRWJTME1LT2hCQ0NDR0VFRUxLaklJTzM2a25rZStZb0VNTmV3dHdPR3lGU1FWZnhINUFhUGhyMUhhdENnQm9WS2M2VGwxNXFIUTJobzJGb2RSMnpKdXYrNFMvc25WdlV4czFxbGtBa014dzJMai9CcUpmSjJMK3VyT1lOYlk5ZExRRkVHandNR05VT3l6ZmVoR1BJOS9KYmFjd0FTVUFiRDhTV0s2Z1F6MVBPN2hXdHk3MVBFTTlMYlJ1NUtyMG5NS2dnendpa1JocG1kbElTY3RHU2xvV2tsTXo4VEU1QTBuSkdmaVluSUhFcERSOFNzMzZJdFZZOWl3ZldlRTJIa1c4eGFLTjU5VFFHMElJSVlRUVFvaTZVTkRocytrTEQ4bmRYOVhhR0lPNyswSlhXNENuMFhIWWZTSVkrZVY4NnQrZ2xnTzZ0NmtOQUxnUThBU1hBNS9KblBOSmhXVVBBUEQ0K1Z2bXRRYWZDeWM3Y3p4N0VhL3cvR01YSHpCQkJ6YWJCZjkyZGJCcXh4V0Y1OXRYTVdWZTV4Y0k4ZVo5c2tyOStoNjVPRnFoVzZ0YXpQYUZnSEJFdmtvQUFNVEdKVWtGSHZoOExxYU5hSU5sV3k1Sy9ReStKMVBuSDBCNlZnNnljL0tvaENvaGhCQkNDQ0drVWxIUTRUTjVULzFaTEtCTFN5L29ha3VTS2JvNFdtRk0zMlpZdWUxU21hZWF0L1IxUWJmV1JRUGI2bmJtT0h6dVBySnk4c3JWMzdmdms1R1NsZ1VEUFMwQWdMZTduZEtndzhzM0gvQXc0ZzA4blNXekkrcDUyTVBHSWhSdkZRUVRhanBZTUs5ZnZFNzhia3N6bGtaUFJ4UGpCelFIaThVQ0FMeU5UOGIrWXNrYUFkbkFBNC9Md2RSaHJiQjA4MFdFUjhtZjhWQVJmNjg3eTd6bWN0Z3dOOUhEdTRUU2M0UlltUmtnSXlzSGFSbktLMjE4aThza1BpWm5WTGlOMUl4c05mU0VFRUlJSVlRUW9rNFVkRkJDTEFiVzdiMk9pSmZ2TWFoYkEvQjVYTmhhR1dIZTFLNVlzZTBTbmtVckh1UVhZckdBUGgzcW9hT2ZKN012TlB3MS90MTFGYmw1QlJYcTMvM3cxMmpSb0NZQW9JNWJWYVZUNlFIZ3hLVXdKdWpBWWdGZFc5WEN2N3V1eXB6SDRiRGhXTldjMlg3OFhQMEQ2MjhCbjhmRmxLR3RtTUJOWG40QlZ1MjhJamVSWjJIZ1lmYjREdERXMUFDZng4WFBJMXBqeWFZTGVCb2RWeW45TXpYU3hhUkJMV0JzcUlNWlM0NGdUY21nbXNObVk5Smd5Ym5ITHozQWhadFBVUEFkQllwK21yZnZhM2VCRUVJSUlZUVFVZ21vWktZS3JnVkhZTzQvSjVId1VmS0VPRFU5Rys4L3FQYTAyTUhXRE8yYXVqUGI1Mjgrd2ZLdGx5b2NjQUNBa0ljeHpHdFRJMTNZMlpnb1BmOTV6SHRtMlVDQlVJU1V0Q3k1NXpsV05ZTUd2eWdlOVRqeSsxeEdvRXpoSU4ycFdsRndaY2ZSSUx4TFVMeU1KRFl1Q1VzM1hVRGU1NThkbjhmRjlCRnQ0T3hRc2NvbmlyUnA3QXA3VzFQbzYycGlUTitteXM5dDRvWXFsa2JRRXZEUnIxTjlOS2p0V0NsOUlvUVFRZ2doaEpDeStLRm5PdkM0SEd4ZlBLek0xMW1aR2VEZnVmM0tkYysyVGR6UXRvbGI2U2NDR1A3cmRxV0pDSjlHeHlNakt4YzZXaG9BZ01iZTFmSHE3VWVsYlo2OEhBYWZXZzQ0Zk82ZXdpb1o5VHlxTWE4ek1uUHc4bzN5TnI4M0xCWXdxazhUMUhLeFpmWmRDbnlLNjNlZWwzcHQ1S3NFck5oK0NUOFBid01PaHcwK1h4SjQrSDNWU2J5Si82VFdmaDQ2ZHcrMVhhdkMzRVFQbmpXcm9LV3ZDeTRIUFpVNXo4aEFHejArNXdvQmdLRFFhQVNFUktxMUw0UVFRZ2doaEJCU0hqVFQ0VHNtRklrUThxaG90a1BET283Z2NKVC9TQjg4amNXNlBkZVVsdVdzNjI3SHZBNTUvT3FMVkMvNFVqaHNOb2IzYkl4RzN0V1pmYytpNDdIcm1QS2xLY1U5aW5pTHRYdXVNZCtYRjdFZkVLK2tFa2g1NWVZVllQMis2MHl5eDM2ZDY4UGNXRS9tdkdIK2paanlwbS9qazdINVlJRGErMElJSVlRUVFnZ2g1ZkZEejNRUWlrVFlldmpXMSs2R1FxcFV5Ymg1TnhMTmZad0JBTHJhQXRSMnRVWElvMWZsdnFlVG5UbU1EWFdZN2RzUFhwYTdyVytOUUlPSFNZTmJNSGt0QU9CTi9DZXMySFlKUWxIWjhoOEVoNzJFdHBZR1d2cTZZTVcyUzVXV1B5RXlKZ0hYNzBTZ3VZOHoyR3dXcWxnWlNTV0NiT1JkblpteGtabWRpK1ZiTDZwbDZVNVoyRmN4eFU5RFdwYnBtdUxMZHdEZ256bDl5M1Z2eWdWQkNDR0VFRUxJdCsySERqcUlSR0pjQ1pJdFcva3JzZG9RQUFBZ0FFbEVRVlE5aVh5VmdMakVGRmlaR1FBQTJqUjJxMURRb1dWREYrWjFhbm8ybnIyb25DU0pYNXFobmhhbWoyeUxxdGJHekw0UG45S3hjTU01Wkdibmxxdk5LMEhQRUJBU2hiejh5aDNrN3p0MUY3Wld4dGgyK0JaaWlpMmYwZGZWeE1DdURRQUFZckVZYTNaZCt5cVZLWGhjRGt5S0JhcktvNkxYRTBJSUlZUVFRcjVOUDNUUVFSRkRmVzE4cnFENFJZakZRSEpxWnJtdnZ4YjhIUDA3MXdjQTFIU3dSRFViRTZuQnFhcjBkQVNvNTFtVXorSEczZWNRaWY0YlN5dTRYQTRzVFBXWjdjenNYR2p3dVpnOXJtTzUyengzNHpHdTNGWmYwRXBMazQ5Tjh3Y3JQUDdYMUc0S2o3RllMUHh2VkZ1NXgvcFAzVlRodmhGQ0NDR0VFRUpJZVZEUVFZNFZzM3FEeCtWOHNmdmxGd2d4NUg5YnkzMzk5ZUFJOUdoVG0xblgzOUhQRTZ0M1hpbHpPeTE5WFppdld5UVM0L0ozUGd1a3VBK2Ywbkh3YkFnR2RtMkFoSTlwK0hmM1ZjeWIzQlY2T3BybGJwUEgrM0x2RVhWYU9xTlh1YTRMZVJ5REEyZENTajJ2dEFTb0ZlSHBYRVZoY0lVUVFnZ2hoQkR5N2FHZ3czOUFWazRlcmdaSG9QM24wcHoxUGF2aHVLVlJtYW9wYUd0cW9GMnpvdEtlOTUrOFJsSnlodHI3K2pWZHZCVU9Lek1ESERwM1R5M3RxWHRnWFZBZ3d2bWJUOVRhcGp5V1p2cWxueVNIb1o2V21udENDQ0dFRUVJSSthK2pvRU1waHYrNnZkTGEzckpnaU5yYU9uZmpNZG8wY2dXSHd3YUx4VUtmanZXd1pOTjVsYS92Nk9jQkxRR2YyVDU5N2FIYSt2YXRFSW5FVE9KUVhXMkIxREZWbjg3L1BLSU5rN2hSM1VHSHZQd0M3RHBlZWhVTk8ydGpjRC9QU0lsK25haldQaEJDQ0NIL2RVK2ZSY0RNMUJRbUpzWUt6MGxJU0lTNXVWbUY3M1UvOUFGTWpJMVJ0YXB0NlNkWG9zek1UR2hyYTVkNlhtUmtGQ0tlUjhMVHcvMnI5WG4zbm4xd2QzT0ZwNmVIMHZOU1UxTng4UEJSTlBSdEFKZWF6a2hKU1lXQlFma2VyRlRFdmZ1aGNIV3BDVTFOK2JObkR4ODlqcXEyVlZEWHUwNnBiU1VsZmNMTG1CaDRlcmlEeitlWGVyNDZKSDc0Z0x5OFBOaFlXNWZwdXRBSFliQzBzSUNscFlYYzQ1R1JVUkNKUktoZTNSRWNUdW16Z3o5OVNvYVJrV0daK2tDK0h4UjBLRVZsVFJOWHQwOHBtYmdjOUF4dEdyc0NBTHhxVm9HTG94V2VScGVlQ05MVVNCZHRHN3N4MjZIaHIya3dxMERoRWhiZzY3MDNmaDdSQm9iNmtnOE81Y25Yb09pYXJRdUhNbFVsS0E4RUlZVDh0MTI4VlBabG1BRFF1bFVMcWUyWVY2K1FscXFlSk1ieUJwbnE2bWR4TTJiT1FmOStmZEM3WncrNXg5UFQwekZxN0FUMDZkMFRmWHYzTE5mOUFVbmdZc0hDSmJDeHNjYXlKUXRWR25ncDgvSmxER0pldlZiNS9CWit6UUFBOGZIdk1YdnVIMmpjMEJkREJnOVVlSDVlWGg2V0xGK0poSVJFZE8zU0NjT0dERkxwUGl2K1dZMW5FYyt4YXNVeUNBUWFBSUNUcDg2bzNFOERBMzAwYWR5STJUNTQrQ2dBK2UrSDRqSXlNbkhxOUZuWVdGc2pNaW9hK3c4Y3hKaFJJOUNzYVJPWmN3T0RnbFh1VDBtV2xoYXdyMlluOTlqTG1GZVl2MkF4Ykt0VXdjcmxpOEdTa3hSdTU2NDlhTmFrc1VwQmg2UEhUdURjaFl2WXNtbWRUTkRoenQwUXBKYnl1MlpieFFiT3pqVkt2VTl4Q3hZdXhZdVhMM0hpNkVHNS9aY25MejhmaTVZc2gwQWd3TlpONitTK3Q3ZnYzSTN3cDgrd2JmT0dVb01KRDhJZTRxKy9GMkhzNkJGbzJjS3ZUUDFYMUwvRVJNVmpHUnRyYTd4OTkwNmx0a3lNVFpqM05Tay9DanI4aHh5L0ZJcW05WnlZZ2ZFdy8wYjRkZWtSNUJjb0w3MDVwRWREOEQ4UE5zVmlxRzM1d1grUlpyR2dRM2JPOXhHUUlvUVFRa3I2ZCszNmNsMVhjakMvYS9jKzNMc2ZxbzR1NGVTeFF6TDcxTlhQMHVUbTVpSTVKUVVXNXVZSWUvZ0lZckVZTlp5cUs3MG0rTTdkVXR0MWMzTkY2SU13Yk4rNUc2NHVOUldleCtQeDRPaGdqeHMzNVpkeTE5SFJRVnhjSERNZ1YwVmgwTUhRMEJCR2hrWTRldndrK0h3Kyt2WHRMZmY4WFh2MklTRWhFVldyMnVMVTZiTm81TnNBVHFWOEQ5NjhlWXZyTndJZ0ZvdXhlczFhVEo4MkJRQ3dlZXQybGZ2cDZHQXZGWFJRRll2OWVZRE1BdHEzYTRQWTJGZ3NYN2thbjVKVDBMMXJaNmx6RnkxWlZ1YjJDM1ZvMXhhalJ3MlgyWitYbDRkL1ZxMkJTQ1RDaUdHRFZSNndLNUtja29KTFY2N0F5OU1EbVptWnlNeVVKSmszTXpNRG44ZkRnWU9IRWYxQ2VTbDcveDdkbUtERHpZQmJDTHA5QjlPblRWWWE4QktqN0Vuamc0UHZJRHM3R3oyNmQ1WGJkbXBhR3A0K2k0Q0h1NXRLc3hlY3FqdkN3dHdNcTllc2g0YUdCaG8zYW9qNCtQY1lQVzZpeW4xcTI2WVZ4bzBaQlFDSWZSMkxxZE5uS0R6MzJPSDlHRGRoc2tydC92N2JMTlN1NWFWeVA0aDhGSFFveFo3bEk3OTJGMVNXbHBHRFUxY2VvbWQ3YndDU3RmdGRXOVZTR2tUdzhiS0hWODBxelBhTnU4OFJHNmQ2TG9nZmpXYXhKU2padVhsZnNTZGx3Lzc4aDFrb0VuM2xuaEJDQ1BsV2RPcllIaU9IRDFYcDNFMWJ0dUhVNmJNeSswY09INHArZlJRbktFNU9TY0cvYTlZakxUMGRVMzZhQUN0THl5L2VUN0ZZTEJNWWVmY3VEaUgzN2dNQVhGMWNzR1BuYnR3SXVJVk5HOWJnZm1nWStEd2UzRnhkb016ZkM1ZW8vRFdjT0hrYUowNmVWbmhjVjFjWGYvdzJTK0ZnM2RyYUNnMGIrQUNRREpnSzdkcXpEMGVQblpEYXQzZi9RUndxRnB3UUNEUXdkODVNL1BMckxPdy9lQmhhV2xybzJxV1RWUHVCUWNFNGNmSTBmQnY0WU9MNE1aajQwelFzWHJvQ3k1WXNnTDYrNGlVTCt3NGNnckd4RVhyNTk4RGE5UnRScFVvVjlPbmxMeE5BU2tsSnhhQ2hJOUMxYzBjTUc2cTRVbGRac05sc0FJQllKQWFmeDhPa0NlTlF3OGtKUHZYcnlweTdZZTFxbGR1TmZ2RUNKMCtkeGZQSVNEalkyOE8zUVgyNTU2M2JzQWt4cjE1aDBNRCtjSGQzUTFaV0ZxNWR2eW4zM0hkeDhUaHpWbmJaYzRmMlJjbXg5K3pkajV5Y1hOeTdIeXIxZmwyK1pDRWNIUjJ3Zk9raUFNQysvUWV4LytCaEhEdTh2K2g3SUJhalMvZGVNRFkyWXE1Nzl1dzVnbTRIWS9IUzVmamZ6MU1WQmg1RUloRllMSlpLUVpQQ1FNajVDNWZBNVhMUnBGRkRaaDhBWmduUDllczNJUktKVUt1V0Z4SVRQOGkwdytOeFlXaG9LSFhkbk5tL1l0cjBYN0Y4NVdxWW01dkQwc0pjNW4ycXlQRVRwK1R1WC92dlNxbGxJNEZCd1V3QXF1UjdkTjc4aFlpUGY0KzEvNjVVNlo2a2JDam84Qjl6K3RwRCtOWnhoTFc1QVFDZ2s1OG5IanlObGJ0Y3d0UklGOE43Tm1hMjB6S3lzZmZrblMvVzErK1JqbmJSOUtyTTdNb0pPdlJvVXdkYW1vclg4UlVQZkF6czJrQnBXNFU1SWdwelFCUVVVTkNCRUVLSXhMdDNjYmgrUS80Z1NkNjU4aWhhencxSXBwNnYyN0FKS2FtcG1ESjVZcm1lWnF1am4va0ZCWmczZjZIVXZ1czNiakp0RHVqZkYrY3VYTVRBL24yaEtSRGd6dDBRR0JrWjRjcTE2ekp0YVFvRXpQVDl6UnZXU2gwVGk4VTRkT1FZTGw2NkRBZDdlNHdlTlJ4R2hySlBlWU9DNzZCZTNUcmdjb28raHJQWmJKaVlHRE1Eb2QxNzl1SGc0YU5TQTZQZGUvWUJnTlRnc1hDZ0tMVlB6dmRGUjBjYnMyZk93TlRwTXhBWEh5OTE3T0dqeDFpeGNoV3NyYTB3Y2Z3WWFHdHJZOXFVU1pqeit6ejgvdWZmbVBmSGI5RFJrYzBIRVJrWmhWdUJRUmd6YWdUYXRtbUZpT2VSMkxmL0lKeXFPOG84R1k1NTlRb0FVTDI2bzV6ZUtkZTVtL0lsTHVzM2JzYjZqWnVaN1RYck5xQ21zek1XTFpqSDdGUDJQZ1VBb1ZDSW9OdkJPSFg2TENLZVI2SjJMUy9NKytNM2VIcTR5ejEvejk3OXVITDFPbHI0TllOLzk2NEFnTlRVTkd6WXRFWHUrVkhSMFlpS2pwYlpYeGgwZVB3a0hKY3VYOFhZMFNQUnJtMXJpTVZpekp1L0VJa2ZQc0MyUkc2TjE3RnZZR0ppekFRY0FDQTdPeHNBVU4zQmdkazNhdVF3cEtTbUlqRG9OdjVadFFaVEprOEVpOFhDOFpPbmtadWJ5NXlYbkp3Q0FEaHc2SWhNLzZvN09rajlMUHNPR0NKMWZOVFlDVkxiaGUvWFMxZXVBZ0MyNzlpRjdUdDJ5YlRyNk9pQTVVc2t2NU01T2JuSXk4dURoYms1L3ZmekZGeTZmQldPRHZaZ3M5a3FML0ZSRkhSSVNKQWUvM3hLVnZ4Z05UcjZSYWxMZWtqNVVkQ2hGTk1YeWs3MVU1Y2xNOHEvVGxDUkFxRUltdy9jeEc4VE80UEZBamdjTmlZTmFvR1p5NDRpSTZ2b1B4Z09oNDBKQS8ya0JyZTdqZ2NqTXp0WFhyTUVnSjZPSnJRMWk0SU82Wms1bFhLZjVqNDFtSndOcFduYnhFM3A4Y0tnQTQ4citjT1VuMTlRc2M0UlFnajV6d2g5RUliUUIyRnFiMWNzRnVQMG1YUFlzV3NQdUZ3T3hHSXhEaHc4RElHR0JrNmZPWWRCQS92RHFReUR6NHIyazgvajRlQytvb0ZQcjc0RDBidVhQM3AwNjRLNHVIak1uUE03dk92VWhuK1BiZ2k1ZDUrWjJyNXV2V3grSTJOakl5Ym9ZR1pteXV5UGk0L0htblViOFR6aU9RWU42SWR1WFR2TGZiSWNFZkVjMjNmc1FrQkFJS2IvUEJrVzV1WmwvbnFLcjBWUFQ4OVF1SzhrUzBzTHJGcXhGS2FtSnN5K1c0RkJXUEhQdjlEUjBjSGNPVE9aSjlXdXJpNllOSEVjVnF4Y2pSbXo1bUQyekYraytpb1VDckZ1dzJaWVdscWdkYXNXRUFxRkdETnErUC9adSt1d3FQSXVEdURmR1dhR0xtbEJKRVFGUlVKS3NCc3hNRi9YN25adDNiWGJkZFhkdGRzMTFuVlZ4TzRXa3c0eEVSRlVRdW1PbVhuL0dMa3d6QUFETW1LY3ovUHNzOHpOTTFkaTdybS8zemw0OHVRcE52eTVDZXZYcmtadVhzbm5wTkN3Y0FBQWg4TkY5T3NZWnJsT0hlMEtSMUlBd0poUkk2UXV6OC9QeDZIRFIrRGk3SVJtdHVLZmgwby84YStNMzkxNzJQdjNBYVNuWjZCTjY1YVlQSEY4aFVVMER4MCtndU0rdm5CemRjR1VTUk9ZNVVaR2hsS25DUFhzM1I5dFc3ZkN6QmsvU3oxZVJrWW0vdHEwQmMwZEhlRFp0VE1BNFBUWjh3Z05DOGY2MzllQXh5MloydnN4T1JsQndTSHdjQmQvNkpTWWxBUTJtdzBMQzNObUdZdkZ3c3pwVS9IeFl6SnUzZkdEbnI0ZWhnNytDY2Q5ZkpHWm1Ta1J4K0YvLzVOWTV1WFpWU0tCWkc1bUJuZDNON0ZsOSs4L1pCSkxJYUZoaUkyTmc0ZDdDNm1qaGZiK2ZRQWNUc2t0Nkw3OUIzRHA4bFdjT1hrY2RzMXN5MDMwVk1leUZhdkxYZmY4eFF2TW1iZEFiRm5wWkNRQS9MWjZCV3lzRzlkWVBEOHlTanBVNG4xU1dtMkhVR1V2WWhKeDZVNEVQRCsxME5UUlZzT2t3ZTJ3ZnU5bENBU2llVnZEZTd1alFmMlNxc3ozZzZOd1AxZ3lBMHRLdUR1V1pJOHpzdkpRVVBCdDNNQ3pXSUNxaWloWklxL1JHYVg5UHJkZk5XWUh5b2JIL2J3aVhJUVFRa3JVeFBTS3NoSVNFN0ZsNnc2RVJ6eUd1WmtaZnBrN2k1bVh6V2F6OFQ0K0hyUG4vZ29QZHpjTUh6WkVwcHZ1bW9oVFNVbThheFdId3dHZno4ZTZQLzZDVGgxdHpKNDVIU3dXQzlkdjNJU0tpaksyYlB5VEtlUjMvc0pGSERsNkhIdDJiWU9Lc25qNzZPQ1FVRnk2ZkJVQmdVRlFZTFBoM2FzSHRMUzBjUFBXYlFnRVFnZ2hoRUFnRVAzSEY0QXZFTURGMlFrUEgvbGorc3c1bURwNUVqekszTUJWUnRwY2RGbm5weGNuSEFvTEMzSHduMzl4K3N3NTZPcnFZTVd5SlJML0ZtMWJ0MEpSWVJHMmJOdUI2VFBuWXN5bzRlalF2aDFZTEJaT25qcURWOUhSbURkbkpuNlp2d2kydGsweGZPaGdUSjgyQmF0V3I4WExxQ2lzLzJPanhQblhyQldma2pKczZHRDA2K010Y1FONHpNZVhxVjhoN1VZZUFQTHk4bkRvOEJFMGJHaUZuajI4eW4zUDVZMlVLRDV1YUZnNFVsSlM4ZmVlbmRpOTkyL01tNzlJNnZiL0hUNkF3S0JnSFBmeFJRczNWOHlaTlIxc05odHIxcTZIbVZsOURCelFyMXAxSFM1ZnVZcVVsRlI4K1BCUkl0YnBNK2NBRUUwVFVGWlN4dktWYTFCWVdJaGVQYjNnZS9JMGtqNThnS2FHQnZ3RGdtQmhiaVoyTXcrSWFvWE0vM1VPMXYreEVSM2J0d01BSEQ2NFQyeWJ5Vk9uSStuRFJ4ei83eCt4NWVWZHQvcW05U1NLc0w1Nys0NUpPdmljT0FrbEpVVk1IRDhXR2hycUV2dnYyMzhRM0ZLSkZIbXFhSHBGc1dWTEZvb2w0Z0JSRjVGRlM1Wi9rUmgvRkpSMCtFNGRPZWNQS3pNREpyRmdaMTBQby9xMXhKNWpmdWpad1I0ZDNFdUtHY1YvU01mZTQ5SUxGLzFvWE8wc2tGOVFpQThwV2NqS3lVTk9iZ0Y0WEE0Y21waWlYOWVTcXNQUG91TXJPTXJubWJMczN3clhiMWt5cUVyZEsxUlZsS0R3YVFoZWVtYnU1d2RZQ1IxdE5ibWZneEJDeU9lTGowK1F1YXAvZkh4Q2hldHpjbkp4ek9jRXpwNjdnS0tpSXZUdzZvYmh3d2FMVmVCM2NYYUNYVE5iK0p3NGlSTW5UK09SZnlCNjl2REN3QUg5SkpJQ05Sbm54Q25USktaZEhQNzNQN0VudXdNSEQ4TytQVHZ3eUQ4UVZnMGFpTFhUek12UEI0ZkRnYjZlSHNwS1NFaGtDa3J5K1h5SlFvOEtDZ3BRWUxQQlZsQUFtODBHbTgwQ204Mkdwb1lHQkVJaDFxN2JnSjQ5dkRCeStGQ1p1MXNVRDBzSGdITVhMdUhHelZ0aXl5NWN1b0pybjRhMzM3cmpoemR2WXBsMWpScGF3ZDdPRHJQbS9vSzR1TGV3YXRBQUMzNmRXMjZ4djQ0ZDJrRlRVd01iL3R5RVRWdTJJK3BWTk5xMmFZM0RSNDdDMGNFZUh1NHQ4UGp4RTV3K2N3NWRPbmVFalhWajdOaStHYms1b3M4YlB3MGNBRWNITzZuSExwMWtNTkEzd1BpeG9tS05PM2Z2aGFPRFBkUHRJUzh2SDFuWjRxTTMxRlRWbU8rdHdvS1NCeW9mUHlaRFExTkRiSFFBQUxpNk9EUEpuWHYzSCtLUmY0QkVQS0pSTEswa25temZmL0FRTVordVlYTkhCNHdiTXdwZTNicCtTbExkd29PSGo2Q2xxWWtYTDE5S2ZaOEFrSkdaaWVjdlhrZ3M1M0o1Nk5lM04rclZNOEhxMzlaaDljcGxVRlRrWWRhY1h6RmwwZ1RZMkRUR3BDblQ0ZThmQ0IvZms4akt5c2E0TWFOZ2JtYUdvS0FRWExoNEdRQmdhR0NBV1RPbGo2VFExdExDcXVWTHlvMk56eGRJSkN1cXl6OGdFQkdQSTlHM2o3ZlVoQU1ncWlIQnJlUjhsVTJwQWNwUFJwVW15L1FLUXdNREdCa1pJaWNuRnltcEtUQXhOZ2FQKzJYYWxmNUlLT2xRaVcrcGtHUnBmTDRBbXc1ZXg2cVp2YUd1S3ZwRDNzNnRNYlEwVkdCdlhUSmtMQysvRUpzT1hQdG1Xb1BLV3dzSFN6ZzNNNnQwdXl0M0krVWZEQUFlbDRPQ3o1d1NVVWV6NUtsTVdrYk81NFpFQ0NIa08xRzJZRjExNU9UazRNTEZ5emg5NWh6U016SmdZbXlNeVpQR2w5dXBRVkZSRVlNSERVVGJOcTJ4YmNjdStKNDhqZHQzL0RCbTFNaHluL2gvYnB3amh3OUZUazdKMzcrc3JHd2MvT2RmY0RnS0dEWmtNTk1PNzhLRlN4QUlCSGovWGp4QmtaaVlKRFhoQUFBdFBkeGhhR2dBSFowNlVGVlZoU0tQQnk2WEJ5NlhJMU1TNGNDaHd6aDU2Z3pjVzdqQnhyb3hNakpFdzk0TFB0MUlGNy9tY2tzK3NqZG9VREx5VWx0YlMySlpuVS9MQU9EaFEzL2NmMUNTc09uYXBSUGNYRjNRb1gwN2ZQandBYU5HRE1PT1hYdlF1RkVqZE9vbzJhcVF6K2ZEdG1sVGJQeGpIWGJ0MllmLzllK0xpNWV1Z012bE1wMEMrdmIxeHFVclYvSGYwZU9ZL3ZNVXFLdXBNVWtISTBNRE5HcllFQUF3Yk9RWTlPdlRXK3FvQkMwdFRhYSt3YzdkZTlIQTBvSjVmZkh5RlltcExoTW5qSVZubDg3ZzhYakl5UzE1b1BMM2dVT0lmUElFTzdkdGhxSml5WlRZK3FiMW1Ha3hiOSsrazVwMEFFUkpoUmN2WHFMSnAya0JSVVZGT0huNkRGcTM4Z0FnbXJMUTNjc1RBSkNhbW9wOSt3L0MwTkFBSTBjTXhZQ2Z5bTlIV3Q0VUlVTkRBK3phdmdVbUpzYk1hK1ZQQ1RoZFhSM21LYjFWQTB0b2FtaGc3T2hSYU5OYVZCdWxYOS9lc0xTMGdKNmVydGpUL0tvcUtDeVFhTTlaWFdwcWFuQ3d0MFAvdnIyUjlPR0QxSjhiUHA4UERyZnlXOUNtVFd5a1RtMTQ4dlFaSGtjK2tTbWVpcVpYbE9VZkVJQS8vdG9zVXpLRFZCMGxIYjVqeWFsWldML25NaFpNOUdKYVlqcllsQ1FjK0h3Qi92cjdLbldyS0NVdVBxWFNwTVBwYTZGNEdpVy9rUTdGNmh2cllNRWtMMXkrRTRsTGR4NVhXRytqa1lVaCtuVnRqbzM3cjRuVjdnQ0F1dm9sSHo0U1BxYkxMZDVpbzMvZEw3Y2tsbDNqZXBnN3JtdmxHeEpDeURjc056Y1BnU0ZQRUIzekZ1bmx6TTh2N2VmeGc2cDFIczh1blRGc3FHejdIanowTHk1ZXZpSzJMUExKVTZ4WXRRWTVPYmxRVlZYRjZKSEQwZDNMVTZhYmJXUGp1bGk1ZkFrdVhibUsvUWYrd2RwMUc4cnRiUEM1Y2JvNE96RmZKeVltWWZtcU5kRFFVTWVTUlF0UTc5UE5Ya1pHSnJidDJBMXRiVzJrcHFZaVBqNkJLVDc0TWlvS1ZnMmsxNkRRMEZDSHFxb0tuajh2L3lsM1JWeGRuTkc2bFFmTXpjd0FBRU9HanhKYlgvemExY1VaOVUzcmxkMjlVci9NbmNWOFhmcnBjZW1Xa2xldjNVQmhRYUZFMGlFdExSMXIxMjJBaW9vS0ZzNmZoMFVMUkMwSUIvVHZpd2FXbGt4TkMxMGRIUXdiTW9pNVVTOVBXbHE2V0oySHFpcXV5MUg2NWw1RlJaa3BvcGlUa3d2L2dFQTRPdGlKSlJ5cTRzcTE2OWl6ZHo5bVRwK0tWaTA5Y1BuS05hU2twS0tIVnpleDdZUkNJZjdhdEJXWm1abFl0bmdCbEpTVXNHN3RxaXFmajF2bWlYcHljaklVZWFMWTA5TFNtTTRQMm5XMHNYWHpYNGg1RTR1ZmhvekFra1h6WVdQZEdFdVdyY1NBZm4wd1pQQlA1WjRqSVRFUmRlclVrUmo5VVN3M053OWFXaFhYMVpDVmpYVmpMRnV5RU50MjdNSzkrdyt4NGZjMU1EUVVyd1VDQUZ4TzVkTXI3T3lhU1V6akFFUUZMeXRMT3FpcHE4RzloUnZHalJrbE5vcm4rWXNYT0hucXJGZ1JUdkpsVU5LaEVySVdrdnlwaHdzQ0g3L0J5OWVKTWg5YkhvVWt5NHA2azRTTkI2NWg5cGd1RXZQTS9qNXhEeEV2M3BXejU0L3BWV3dTM3J4TEJvL0xBWWZEQmtlQkRSYUxoYno4UXNURnArTG13MmNJZXhiM1JXTHAzcTRaVkpVVjBhZUxJelExbExHdm5Da3dYdTJhNGFmdXJtQ3hnTEgvYTQwLy83NHF0dDdZc09TWDdkdUUxQnFQTXpFNUF3ZDg3ek92QzR2NE5YNk9ZbThUVThYT1JRZ2gzNXVvMTNHNGNjY2ZmSUVBaHZvNnNEQTNBWTlYTS9PZjM4U1dETE9mTjJjVzFOWFY4REU1V2FaOVBUeGFvRmt6VytZWXlzcktzRzdjQ0kwYk5VS2pSZzNScTRjWFZGUlVwTzdMNVhLbHp1Rm1zVmp3N05JWmp2YjIyTDV6TnpwMTZpaVhPRStmT1NlMXpzUGtxU1YxRU9iTm1ZbWlvaUxNbnZFekZpeGVockR3Q0JnWkdlSjlmRHcrZlBpSVhqMjZsM3ZPTzM3M1pLcDNJWTJYWjFlTUh6ZWFlVDF6dXFqK1JmRVVnT0xYdXJxNkNBME5BeUI5Nkxrc3c5R3I0dTY5KzlpeGF3OHlNakxSdG5VckZCUVVNRGZ5SEE0SEh6NStGR3NCeWVQeDhQSmxGRjYraklLQmdUNU02MVU5UVZJWmFWTncxTlhWa2ZHcEtPTE4yN2VSbjU4dmM1dEZhYnAxN1lMbzZOZlk4T2NtSkNlbjRPanhFMmpwNFk1NjlVekV0anQwK0FoQ1B2MTdGSTh5S1I3UlVaSEtpa3FXbm5MeTE2YXRZdXZZYkRZZVBueUUvUHg4cEthbU1TMWY0eE1TbUs5VmxKVWxrai9IanZzaUxEd2NTeGN2eE5Pbnp5VE9tWk9UQXpVMVZWeTVlbDFpWGV6YnQ4enl6cDA2aUpiRnhjSEg5NVQ0ZG5IaW40M2J0MjJEcTlkdVlPV2F0VmkvZGpYemIxZFVKQnE5SzgrYURuRnYzeUVtSmdZZTdtNklmQ0tablBCd2Q4UGRlL2ZGQ3NFQ29vZXgxYW5KUVdSRFNRY3BydDkveXN5Qmw2V1E1UCs4bk9IWXBENXNHdFRGNzdzdjRYbDB4Zk1laTEyOUsvcEI0QXZrMThhUXgrT2doV01EcVQ5RW5tMXM4U28yaVVZNmxCTDZOQTZoVHl0UEtuQTVDbkIzdE1TRGtPalBudjRnalY0ZGRiamFXd0FBQkFJaHp0OE1MM2ZieUJmdklCQUlvS0RBaHBPdEdUcTYyK0RhL1pKZnNsWm1KUmxtZWZ4YjUrVVhJdkJ4REZMU3NzdmR4a0JIQXhhbWVuZ1E4cXJDYlZxN05zUzdoRlRjRDVhK1hYSnFGbTQ5ZW80Tzd0YTQ0eTg1TjVJUVFyNWxVYS9qY09HS0g2d3NUTkcycFRPVWxhdjN0TFk4VTZmTnFud2pHVGs2MkdQcDRnVll1bGgwazNUcmpoK3lzNlQvSFNodWUxZjZKclUwcjI1ZG1lUElJODRaMDZaQVVWRVJQaWRPd3RIQkhxTkhqUUNMSmJxeFAvenZmK2ptMlFVZTdpM1F4TVlHV2xxYU1EY3pnOSs5KytqYXBSTnUzeEVsL0YxY25DbzVrMnh6ekV2ejd2cy9pV1ZscHdBVXZ3YkFKQjBtVGlpWit2dm9VUUNDUTBMRmx2bjdCeUlvT0tSS3NSU0xlaFdOdnc4Y1FrVEVZMmhyYVdIT3JPbG8xZEpEWXJ2eVdrTUNvbEVaWlF0L0ZqL2hWcWpoSjh4YW1wcElUOHVBVUNqRTJiTVhZR3ZiRk5hTnE5OXRnTVZpWWNxa0Njakx5OGUrL1FlaHFLaUlFY09HaUcxejdmb04rSnc0Q1M2WGk4TENrcEdkcjZLaklSUlVYa283TXlzTFVWRWxuM05LVDQzWnRYMExsSlNVTUd6a0dDeWNQdy8yOW5ib04wQTB5a2NvRk9MV0hUOElCQUt4WW9oK2QrL0Q3NjdvZ1l5cGFUMXMyZmdIczA0b0ZDSW9PQVFzbGlocHNXWGJEcWt4SlNZbVNWMFhFZkVZRVJHUEFaUWtIYUpmeDRoMUlKR21jZU5HR0Q1c0NQYjlmUUFiTjIvRnZEbWluK25pTG1vMWxVaVY1cEYvQUE0ZU9senBkbVZIcG1SbFpWVllXNFo4SGtvNmZHSmF0dzZhTlRMQi9aQlhUSnZCWWx5T0F2NWNVUEtIb1hTaFB3MDFKYlJ6RS8xeVUxTGtZdDQ0VC95Kyt4S2V2YXA4K1AxKzMzc0FBQlZsSG9iMWJvR2o1d09RWDRNZEVScWFHMkRjd0RZdzBwTStaTXJZUUFzclp2VEdtZXVoT0hNdHRNYWVVSE01Q25KOTJ2MDFxS09saW5FRDIyQ0lkd3NFaEwzR2Z0LzdLQ2dza3Ftd295eThPemt3ZjVnZmhyNUM0c2VNY3JlTmVaY00zeXZCNk84cCtrQTB1SmNySXFQZUlUNHBIUXBzTmhwK1NqcGs1K2JMWmFSRG44Nk82T1JoZzNNM3czSDJacGhZVncrOU91cVlPcXdETEUzMUlCQUk4ZUoxQXBLbEpDZmF1VFhHNlA2dHdHS0pFbjBQUWw1QktPWHZkbXZuaHZpZmx6TzBORlJRejZnT2R2MTN1OGJmRHlHRTFJYmMzRHpjOVBPSGxZVXBQRHUxbE1zNVZpeVZYcFcvTkIvZlV3Z0xqNmgwVzNVTkRiSFhSNC81U0JScmxGWHgzUDFpTlJtbm1ybzZUcDQrQzkrVHArSG02b0s1czJlQXcrSEFQeUFRL3gwOWpzNmRPaklGREl1SG1IdDR0TURoZi8vRGk1ZFJ1SER4TXBvMnNaR3B5NGFzeFM2TENhWDlvYXRBTjgrdWNITjFFYnRKVFVyNmdPQ1FVSGgyNmN3c2MzVjJSa3BLMVI0eXZFOUl3TkxscXhBY0Vnb2Vsd3Z2bnQweDhILzl5eDI5SWkzQkVoMzlHdE5uelpWYXp5TTdXMVJUNDNOdTZrcTNCUzJtbzZPRHg1R1I4THQ3RCsvajR6SHQ1MGxTOTAxT1NXRUtPU1pYY20yRVFpRXpSYWlnb0FCaDRlSG8yRUUwOVNRZ01BaWJ0KzVBZ3dhV3NHN1VDR2ZQbDR4d21mdkxRckVrUkhtQ2drUEVra0luZlVvS21uSzRIS1orQjRmREVac1NFUjRlZ1lTRVJNeWJNeE9OR29sR1ZZd2FNd0U5dkxxaGQyL1JkQm1PZ3ZpdDNZdVhMNUdhbWdydlhqMVExOGdRL3h3UTcxd1JFQmlFalp0Rkl5b21UaGdManhiaXJUaWxrVFpTNDQ4L04rSFdIVCt4WmIxNmVDRXdNQWozN2ovRStZdVg0T1hadFdTa2d3elRLNnFyWHg5djlPdmpqYVNrRDlEUVVJZVNraEo2OXU2UG1kT25paVh4eWhiMmZCTWJKMVpBbHRRc1NqcDgwdEhkQmgzY3JUR3d1eXR1K3ovSDdxTjN4TllYZHdzb0t5TXJENnUzbjhlQ2lWNVFVMVdDSW8rRFdhTTdZK1hXYzNqelRud29vSTYyR25xMHM4UE5SOCtZZGZvNjZwZzcxaE5HK3BvdzBOWEVIM3V2ZlBiSUJ3MDFaZlQzZEVJN3QwWmlJeHhTMDdOeDRuSXdlbmQyaEk2VzZQMXdGTmpvMDlrUnJaeXNjT3hDSUI2RVJFbTkyWk5WSFMxVkxKemNIWDRCTDNIeXl1Y1ZwL3FhNldpSk9qU29LUEhnNWtlcFdDOEFBQ0FBU1VSQlZHQ0ozY2Z1VkxLSDdQUjExTkhLeVFvQUlCU0tha2hVNXN6MVVEalptc0hjUkJjOExnY1RmbXFMWlp2UHdNYXFMaFEvMWZONEhwMVE1UTg0bFRIUzAwVFgxazJob01CR255Nk9VRkxrNFBDWlI4ejYxUFJzR09pS1BwaXkyU3gwOUxEQjBmT1N4WnZDbjcrRlVDZ0VpOFZDWFgwdDJGdWJJdVJKck1SMldob3EwTklRZlFCcTQ5SVE5NEplSXZKbDlUN2tFa0xJMXlRdzVBbUsrQUswYmVrc3QzUFkyVFZqdms1TVRNTFM1U3N4ZXRRSU9EVjNaSlpmdjNGTFl0dXFLSjUzTDRzWnMrYmkzWHZKaHpRMUhlZlpjeGZRcFhOSFRCdy9GbXcyRzZscGFWaTc3ZyswOUdpQk1hTkdJT3JWSzBTL2prR1hUOU03T25Wc2o2UEhmTEJzeFdwa1ptWmkrcytUWlhvL1pWdngxYlE2ZGJUTDdUSlJuZTFLZS9IaUpaU1VsTkRkeXhOOWUzdERSNmVPMkhvK24xOXByWTVUWjg1QlRVMFZYYnQwWWdwZ0ZvdFBFUDA3NitoVS82Wk9XbHRRUXdOOTNQRzdpMzhPL3djUGQ3ZHlSemxjdjNHTCtaNnBTRzV1TGpiOHVRbitBWUhvMjhjYlVWR3ZzSG5yRHJEWmJMUnYxeGE2dWpvd01OREhvdm56Y0tiTWxKcFZ5NWRBSUJSQ0tCQ0FWYzZJamwvbUw0S0R2UjMrTjZBZnMweEJRWUg1N0oyUWtBaEZSVkdkaDQ4Zms4VVNMV2N2WElTK25oN2NXN2lKZmI1WFZsYUNiam5YdFRnUjFycFZTN0JZTEltT0VoR1BJNkdnb0FBdExVMmNPM2NCblRxMHI3Rk9GaXdXQ3o5UG1ZU3AwMmZoYlp6b2ZSUVhTT1VwVmw2NE1pd3NYS3d6U2JFblVxYUlsSldibTRzeDR5ZGg1b3lmMGJaMUt3Q2lrY1BGSTI1WUxCWjBkSFF3b0Y4ZnFLbXJvYWlvQ0FFQmdUQXpONE5RS0lTcXFnb0c5T3NEUFYzZENzNUNxb0tTRGhBOW1XL2hJTW9hczFpaU9naFZFZnMrQmF0M1hNRDhpVjVRVTFHRWloSVA4OFo1WXNuRzAvaVFVdkpMMTl4RUY1MWEycUJUU3h0RXZIaUgzM1pjQUpmRGdZNjJLQUZnYjEwUEkvdDVZTTh4di9KT1ZTRVZKUjY2dG02S2JtMXRvYXdrL3NNYzhpUVd1LzY3all5c1BBUkd4R0Rjd05ad2JGS2ZXYTlYUngyVGg3UkRydzcyT0hjekRQZERYb0hQcjFyeVExTmRHZk1uZXNGQVJ3UDl1amFIaWFFMmRoNjVMWmZwQjdYTjJLQ2tPR05jZk1wbkpXcktHdEROR1FvS29qOVdBUkd2WlJxZElCQUlzZS80WFN5ZjNnc3NGZ3NONnV1anRYTkRacFFEQUFROWZsTnpRWDR5b3E4SEUydGVmaUhPbFprR1VzUVg0R0hvSzNSMEY4MHZiT2ZXR0w2WGd5Vkd3aVNuWmlFNDhnMmNiTTBBQU4zYTJrcE5PbHk4SFlFTzd0YlEvZFNXYzJTL2x2amxkeDhVVmZGN2xSQkN2amJSTVc5aHFLOVQ0MU1xeW5QYjd5N2V2WTh2dCtCZTJXS01wVGs1T2tyMHRTOVdwU2ZaTXN5ZnJvazRwMDZlQURhYmphU2tENGg3K3hhUlQ1NmlzTEFRb2FIaEdEaDRHQVFDQVpTVUZKbWtnN2FXRnJwMDdvaHo1eS9DenE0Wm1qczZ5UFIyZkk1VjNQSzZyQUVEaDFTK1VTbDlCd3dxOTBtNnRKb09WWm51MGJTSkRSYk9ueWQxWkVOaFlTRkdqNXVJZ1FQNm81dG5GMmI1MVdzM29LZW5DM3U3WmtoSVRJVGYzWHNZMEw4dmxKU1VKSklPRVk5RjB6NHR6TTFramlrNitqVWluenhGOCtZT1lrK3BrNUkrUUYxZDlEbkExTFFlQkFJQjB0TFRNWHJrQ0NiZTBqVUR1Rnd1dW5idXhIU2RLQ3NyS3h0c05odlJyMk93YnNPZmVQOCtIb01IRGNULyt2ZEZYbDQrRmk5YmdVMWJ0c08wWGowMGFHQ0o5V3ZYU0cwSDJiaHhJOFRFdk1IdjYvL0U3Rm5UeTMydm1ob2FFbDBaOHZKRXhURG5MeXhwYlZsMnVzUDBxVlB3L3YxN21lc09DSVZDM0wvL0VFWkdobWhnYVNHeFB1bkRCOXk5ZXc4TzluWndkWFhHMW0wN2NmaklVUXdmT2xpbTQ4dENYMThQMjdkc1pKSmdlWjhLaWNyU0xlTng1Qk9adTFTVWxab21taDVmUjdzaytmYlhwaTM0YTlNV0FFRERobFpZdjNZMVU0RHo0S0hEeU1yT1J2ejdlS3hZOVJ1bS9UeTV3dUtjcE9vbzZRREF6ZDRDS3NxaWIvNjBqQnpjRGF4NkJlSTM3NUt4ZnM5bHpKL1lEVHd1QjgrakU1Q2VsU3UyVFgzamtpeGs5cWNPQSs4U1UzSDQ5Q09NN0NlYUw5Zk9yVEUrcG1UaDFEWFo1K0pwcWFzd3lRelZNaDlXc3JMemNQak1JOXdKS0JsQ2xKbWRodzE3cjZDVmt4VUc5M0pqV21vQ2dJbVJOaVlNYW92L2RYZkJyWWZQY1BQUmN5U25WbDQ1R3dEWUxCYnlTM1V0Y0xPM2dGNGRkV3pZZXhucG1ia1Y3UG50TVRNcCtiRDFPdTVqalIzWDBsUVBidmFpQkpoQUlNVHhDNEV5N3hzZDl3SFhIenhGVzlmR09IRXBDRUdQMzJDb3QyaVlYQkZmZ0lEd21CcUxFd0JhTm0rQXBnMUxXalNkdkJvaTlkLzVibUFVazNSUVYxV0NtNE1sL0FJazZ6SGNlUENNU1RyWU5LZ0xFME50aVlSTFlSRWYvNTN6eDVTaG9tR09SbnFhNk43ZURxZXVWbS91S2lHRWZDM1NNN05nWVc1UytZWTFvS0N3RUJjdVhvS0tpbks1clMzTHRpZ3NiZEdDWDhwTk90U2ttb3J6OHBWcjJMZi9JUE9VdGJoeXZZV0ZPWnlkbXNQQ3doeG05VXNleE9UbTVpSWlRdFFhT3lFaEFkbloyVkJWbFQ3aXRiVFhyMS9ML041a2xaS1Npc0NnWUtTbHAyUFVpR0hNazlwaUFZRkJDQXVQd0poUkk2cDAzT3pzYkJRVUZrSmJTL1FRUlZkSHA5eXBGT25wR1VoTFMwZDhRa25Oc29MQ1Fwdzlmd0ZKU1VsWTk5dHFuRGg1U2pTTXZidW95NE9pSWcrdUxzN1ExZFVGbjgvSDFXdWlZb1FYTDEvQjBNRS9RVUZCQVowNnRvZTVXWDJ4YzhYR2l1cHErWjQ2ZzJNK3ZsQlZWVVdQN3QxUTE4Z0lnT2ltOWNQSGozajR5QjhlN2kzdzRZUG9NMWlIVDZNUUFHRGYvb040OVNvYXExY3VBNGZEd1lreXlhQkRoNDhnTVRFSnFxb3F5TXJLeGlQL0FDWjVrWm1aaVYvbXprWUxOeGNBZ0pLU0lwWXMvQlZYcmw1bnByVklTemdVVTFOWFExWjJGbGFzV29NLzFxOWxybTlsaXBNMHg0NGNBcC9QeDA5RFJtRHA0Z1Z3ZExCbkVrcURobzZRdXU4eEgxOGM4L0ZsWGhkM3MzajhPQkpKSHo2Z2Y3OCtFdnNJaFVKczNiWVRCWVdGOE83VkE3Wk5tK0RtemRzNDRYc0tSb2FHVFAyR21sQjYxRTF4MGtHVzdpTEZpWi9xS0I1WkVSNGVnV2EyVFFHSWFzdTR1b2hHa25FLzFaUW9LQ3pFb1gvK3hla3o1ekIyOUVpMGJkTUtxOWV1eDdRWnN6Rm41dlJLTzdJUTJWSFNBVUJIajVKdnFNdCtrWlhXSTJDeFdGS0hxYitNU2NTbUE5ZGhZYW9IMzh0QkVrKy9HNW1YUEhWKzhicmtGL2UxKzA5Z1oyM0NqRHpvNSttRTkwbHA4QSt2K0k5WEl3dER0RzloRFRkN0MzQVV4SWR4Q1FSQzNIejBETWN1QkNJclczcDdJci9BbHdpT2pFVi9UeWUwZDI4c1Z0eEhXME1GdlRzN3dydVRBNTVGSitCaFNEUUNJbDVYbUR4SXpjakI4aTFuTVdWb2UrYTlXSnJxWWRtMFh2aDkxeVdaaW5KK0tXV2ZqR3VxS2N2YzVwSEZZb25kYkQ5L0xWdmhVQUFTSTFERWp3dU02T1BCUFBpNTdmKzh5dGZzNlBrQVhMdjNGSEh4S2VqVjBSNUtpcUpmcWtHUFl5cHN1VmxWR21wS0dOeXJaTjVmZkZJNkx0Mk9rTHJ0eTVoRUpIN01ZS1padEhKcUlEWHBFUDc4TFQ2bVpqR2pHTnE2TnNJL3B5WG54ejRJZVlXdXJadWlRWDE5QUVDdkR2YTQ3ZjhDcWVubEY3SWtoSkJ2Z1R5THE1VjIzTWNYS1NtaXBPN2hJMGN4Vk1vVHZhK2hWMzFOeFdsYzF3Z2QycldGcGFVRkdsaGFnTXZqWWZMVTZlallvWjFFa2NTOHZIeXNXdk03M3NUR3dzdXpLeTVjdW93MWE5ZGo4Y0pmSzMwNlc3cnpRSFVWRlJYaDZiUG5lUDR5Q2dBd1l2UTQwWHN3cm92dFd6WktiSithbG9hdzhBajA3T0VsOHpraUk1L2dqNDJiTVg3TWFKa0taTWJIaTZaR0dCa2FNc3Q0WEM3bS96SUhzMmIvZ3NYTFZpQWxKUlZEQmcxa2tqT2FtcHBZOE90Y0FNQS9oNDhnUGo0QlRacll3UGZrYVR4NThoUnpaczNBMU1rVG1lTTlmZllNMjNic3hwczNvbEdPeG5Ycm9xVkhDNmlycStQSTBlT0lqWTFGekp0WXZIOGZENkZRQ0I2UEJ5NlBpME9IandDQTJCUHh6TXdzeEwxOVYrNDBnWUtDQXZqZHZjZE02elNyWHg5VEowOUFBMHNMN05tNVRXSzBqcXFxS25xWGFqRmFFVjBkSGN5Yk13c0xGaTNGYjJzM1lQWEtwVEsxa0gzekpoWktTa3BRVWxKQ2RyYjB6ek5USmsyUVdMWmwydzQ0TlhlRW02c0xzOHpDd2h3QWNPM0dUUUJBU3cvSk9nMDdkKzlGU0dnWVBOeGJNRGZsYzJiTndPeDV2MkxyOXAxSVRVM0ZnUDU5YTd5YlEzcUdxRWFaVWlWSmgybFRKOFB5MC91b2pzZVJrVkJVVk1TSms2ZVo2NkdscGNtMHdVMUsrb0RqUHI0NGQrRVNzckt5TUhIOFdIaDJGZFZGV2JGMEVmN2N1QVVMbHl6SG1GRWpKR3JPa09yNTRaTU9scVo2ek0xTFZuWWVydDZUSE1aVHhPY3p2NWdBMGRQVjhtNEdRNTdFU2gwV3JsZEhIZGFXZFpuWFplZWg3ejdxaDkvbkdVQmRWUWtzRmpCeFVGc2tKV2NncGt4ZENIMGRkYmc3TkVCTEp5c1k2VXN2RUJuMCtBMk9udmZIdThUS2IxaXpjL094My9jZUx0Nk9RTit1emRIQ3dSSnNkc2t2R0JhTEJXdExJMWhiR21GRVh3KzhqdnVBa0tleGlIenhIcTlpa3lSdTN2TUxpdkRuMzFjeHBuOHJ0SEZ0eEx6M0pWTjdZTjJleTFXZXVpSXZlZmtGeU1zdlpHN0srM2s2WWZleE8ySkZFS1hSMVZiRC83eWNtUnRqUGwrQUoxR3kxeFN3dHk1NWlsVTJ1U1VVQW9kT1BjQUFMMmRZbXVyaHhHWEptaGdzRmd1cUtvck05bVhsNUJZZ0p6Y0ZHbXJLNk43ZWpsbCs0WmIwaEVCMWplemJFaHBxSlgrVUQvamVxM0NLdzZPd2FQVHNZQThBc0xhc0N5MTFGYVJsNW9odEl4UUs0UmZ3QXIwN2krYnN0blN5d24vbi9LVWU5L0RwaDFqeXMrZ0RBSS9Id1VBdloyei85OVpudml0Q0NQbitoWVdGNDdpUEx4bzNiZ1EzRjJmc1AvZ1A0dUxlWXRqUVFUQXhOcTc4QUpXSWo1YzlFYyt2NENGUFRjWnBaOWRNclBaRFNZemlOMVRKeVNsWTgvdDZ2SGp4RXNPSERrYmZQdDR3TURUQXZyOFBZT255VlpnM2R4WTB5eFRRTEczUHptMVZpbXZzQlBGYUVZLzhBN0QrajQzSXp4YzlKRkJYVjBkelJ3YzRPem5DMGNHK1NzY3VLeTh2LzlNNUFuSDV5alVZNk92RHFLNW85QUNMeFVKbVZ2bWpXaU0vemFFM05SVnZnMmxvWUlBNXMyZGd5YktWNEhBNEV0TVhoRUloamg0L2dXTSt2bkIyYW81RkMzN0IyZk1Yc0dmdmZreWJPUnV6WjA1bjNoZUx4Y2JIajhudzdOSVpIVHUyZzFXREJ1RHorUmcxZGlJeU1qSmdibTZHWnJaTjBhOVBielN3dElDU2toTG0vcm9RNnVycWNIZHp4Zm1MbHhBY0VncEhCM3NrcDZRd0l5T2tHVDF5T0VhUEhBNkJRTlFpc2ZTTmRVMTBMMmhpWTQxQlAvMFBXWm1aWXNjV1ZGQ3pMU2drRlBWTUtoN3BKRzMwd1padE8yQmhiaWF4TGpNekUvZnVQVUJkSXlPWW01a3h5L1B5OHJGNTYzYjQzYjBIWStPNm1ESnBQTE5PUjZjT1ZpeGJqRVZMbHVQd2thTUlEUXZIK0xHallWWm1OTXF0TzM0U1JTTmxWVnhBVTF1NzRoRWdIZHEzbGZtWXBlczBBS0xwTmJmOTdzSE4xUmtOcmF6dysvby9BWlQ4REFDaVJOcUprNmZnNnVLTW53WU9FQ3NVeStGd01Idm1OT3phb3k3UlZwTlUzdytmZFBCcVYvSkg2TXlOTU9UbVNSWXNFUXFCajZsWjBLc2pHazQxNW4rdGNNRDNQdDRscEZZNmwxeE5SUkVOelEweHBKY2Jjek1mbjVRdU1XdzhJeXNYKzAvY3c5UmhvbDhhZ1k5amtKZ3NHbXBWVjE4TFRyWm1jTEkxZzZXcDlHOStvVkQwTlB2azFSREV2SzM2Y1AvRTVBeHNPM3dUSnk0Rm9YdDdPN1J5dGdLWEk1NlpaYkVBQzFNOVdKanFvVytYNXNndktNTHl6V2NrRWlNQ2dSQzdqdDVCWms0K3VuKzZ2bXFxU3BnLzBRc2I5bDcrS2dyL0NZVkErTE8zY0xFVFpUL2RIUzNoYW1lT3RNemNjb3N0cWlqeG1HazR4ZTZIdkdKR2YyaHBxR0RSNU81SS9KaUJENm1aU0U3TlJscEdEbkx5Q3FESTQ4RGEwZ2h0UHlWaUFOSDNWRmt2WWhLeGN1czVtQmhxSTcrZ0VDYUcyc2pJeWtWdVhpSFliQlk4Vzl1Qzk2bXFjWGFPOUJFc0FERFUydzBxbjBaVlJMNThWNlBKbnBaT1ZzeDFBNEQ3d2E4UThVS3lvblJwZ1JFeFROS0J6V2JCemNFQ2wrNDhsdGp1YmxBVWszUlFWMVdDWTlQNjhBK1RIUEh6SWlZUklVOWk0V0JqQ2dEd2FHNkY4N2NpRVB0ZXRqN3VoQkR5SXdvTkM4ZnEzOVpCWFYwZHMyZE1nNzYrSGxnc0ZnNGRQb0pIL2dFd042dVByRTlQV2Y4NzVnTUZOcHY1SUM4UUNpRVFDTURuODFGVVZBU0JRSUJoUXdaSlBNVWRQMm5xVnhsblFVRUIyR3cyZUR3ZW9sNUZBNERZay9CNzl4OWcrODdkeU16TXd0Z3hJOUhEU3pSTndMdG5keFFWRmVIZ29jT1lQbk1PeG8wWmhSWnVybExqcnVnR3BhQ2dBRzlpWTZHbHFRVU9sNFBnNEZBSWhVS29xSlpNYWJDMHRJQ21wZ1pjWFp6UndzMFZOdGFObWFrZ1o4NmVsM3JjNHRhTDVhMzM3Tm9aWEM0WHR6L2RKS2FtcHFKenA0NFlNMm80YzROdFlsd1h3U0doMlBEblJtaVVTYXFrcGFYai9vT0gwTmJTUXFPR1ZoTEh0N2RyaG41OWUrTzRqeStPSHZQQmlPRkRBWWltU2V6Y3N3OFJFWTloYTlzVWMyYk5BQUQwOE9vR0F6MTkvTDcrRHl4YnNSckRoZ3hDM3o3ZWFHalZBQWYrM2kzV3JVRkJRUUhyZmxzRkxXMHRzZVdwcWFuNGRjRVNaR1ZsWWRYeUpUQ3FhNFFidDI1ajUrNjlXTEYwTWQ2OGVRTVhaOUVJRG1tMUxxcUx5K1ZLVE5Vb3o0QitmWkNYbDRmTXJDeW9LQ3VEdytIZ2tiK29rSGJaSW9ydjNyM0g0OGVSNk43Tmt6bFA1MDRkb2FOVGgra0lvNnlrWEtWWUJVSWgzTjFiaUhWakNBNEp4WTZkZTVDUW1BZ1RZMk1zWDdaSVl0cVFpYkV4MXExZGpiVy8vNEhJSjA4eGJlWWN1TG80bzMrLzNyQnEwQUFBVU0vRUdNMUxGWFVGZ0tDZ1lNUzlMZmtzeU9menNlSFBUVkJTVWdTUHh3T2J6Y2I3OS9FSURnbUZrcElpYkpzMnJkTDdLUzA3T3hzc0Zwc3B1SG5qcHFpVFdmSDM3dmtMbDVDYW1vcVdIdTV3ZFhHR2diNCtkdTNaaDIwN2R1SE0yZk9vVjg4RTZ1cHFhTnVtTlZTVWxYSDl1bWhFaUZBb0JGOGdRRkZSRVFvTEMxRlFVSWhidC8zd01UbFpyRHNNcVo0Zk91bkE1U2d3Yy9OVDA3Tnh4Uyt5M0cwZmhiMW1icUFibVJ0aTlTekorVkd5dWxqT01QU0hvZEZvMXNnRWtWSHZjUzlJTkt4T1cxTVZ5NmIxa3JqWkxWWlFVQVMvd0plNGVDY0M4VW5wMVk2cFdHSnlCdlllOThQUkN3Rm82OW9JSGQydG1XUkxXZWR1aEVra0hFbzdjdllSaXZoOGVIY1VGV0JTNUhFd2Uwd1gvUEw3Q1NRbWw5OEM4a3M1ZGlFQVRSc2FNOWRXUVlITmRQV1FSWFRjQnh3NldkSmVOUzBqQnlyS2lyQ3pybGZCWGlWQ0lzc3Y3UGcySVJYMWpYVXEvRDU3V1U0aW9hMXJJN2c3aXY0d0NBUkNIRHBWdFJaZUZkSFZWc1BJdmlWRFViT3k4M0RvMVAxSzk0dU8rNENVdEd6VStYUjlXemhZU2swNkpIeElSOHk3WkpnWjZ5QXpPNi9DNlNnK0Z3TmhiMjBLRmt1VUVCdlF6UW5yOTF5dXhyc2loSkR2WDNCSUtKYXZYQU0xTlZVc1hUeWZ1VUh1N2QwVDdpM2NjUG5LVllTRlAwWk9UZzdZYkRiK1BYSzB3dU01T3RoTEhUYSthTUV2TXNlMGZjZHVmRXdXL3h3aHJ6alBYN3lNZzRjT004dFZWSlRSdUxHbzdlRCtBNGZnZStvTXRMUTBzWHpwSXRnMXN4VTdScjgrM2pBMDBNZm1yVHV3YTg4K09OamJRMG1wYWdVL1dTd1c1djZ5VUt3bWc1cWFLdHEzYmNPODF0WFJLWGUweEo1OSt5czhmbm5yTzdSdkN5NlhDd01EZmFpcXFtTEtwQW53Y0hjVDIyYkN1REhZdkcwSDd2amRrM2p3d3VOeTBiaFJRNHdaUFVLc09HTnBnd1lPUUZoNEJFNmVQb3QyN2RyZ2tYOGdEdjhyYWdQWnEyZDNqQmcyUk94N3hjWEZDWXNYemNmSzFiL2h3S0hEVUZCUWdIZXZIdUJKNmZoUU5wR1RtWm1KZWI4dVFtSlNFdWJNbW83R2pVVVBjMGFQSEk0dDIzWmd6SGhSeTh6aW0xb3Z6NW9iR3EvQXFYeWFSR25QWDd6RW9pWExKWmFYSGJWeTY0NGZoRUloV3JZVVRZUGc4WGpRMXRMRTFHbXpBQUJPelIwbHVvbFVSbE5EQXpPblQyWCtQZVBpM21MRnF0L0E1L1BoNnVLTWFWTW5RMDFOK21kZVhSMGQvTFo2T1U2ZFBvdWp4MC9neWRPblVGY2J4cXkzdExEQXFCSER4UFpKUzAwVFN6b29LQ2dnSnVhTlJKdFRBd045VEJ3L3RzSzZHSlU1ZC80aURwZjV1ZWR3T013MEVrdExDeGdhR01EWnFUa0EwZmRiOCtZT0NBd0tSbWhvT09MZXZzWDcrSGhrWjJVakx6OFBCUVdGNEpjYTFjNWlzY0Jtc2FEQTRZREQ0VlJwMUFVcDN3K2RkQ2dzNG1QdWI4ZlIwY01HbWRsNUZkWnlPSGtsR0UydDZvb1ZFS3lPcTNlZjRQcURwK1d1MzFXbVZXZHFlaloySExtRm1hUEVNMnp2azlKdzQ4RXozUEYvVWFOejlZdGxaZWZoM0kwd25MOFpCbXZMdW1qajBoRE96Y3laOW91QkVURTRlYlh5bHBqSEx3U0NCUlo2ZFJUOWdyMTQrL0ZYa1hBQWdQZ1A2Vmo0eDBsNGQzWkFVeXRqYUdvb2k5VzFLRXNvRkNJOUt4ZEp5Wm00SHhTRjJ3RXZKS1pqdkU5TWhZWmErVVA2aWlVbVorRDA5YkNLdC9sWS9uVXFMT0tYV3p3eFBUTVhoVVY4Y0RrS3VIUW5Bbkh4VmV2VlhaR1U5R3ljdlJHR1BsMGNvY0JtNCs4VDk1Q1JWZjZJaTJKQ29hZ1RoN1dsRVI2R1J1TmhTSFM1MjU2NUZnbzJtNFdBOE5jVmppU0tlWmVNZ0lqWGNHbG1qb1FQNldMRlVna2hoSWl6YTJhTGpoM2FpMjZnRFEzRTFoa1k2R05ZbVlyMVFxR292Vnh4QzBDaFVDaDJRMXIyQnJTSmpUVU05UFdaRC9xeUNIVUxSM0tLK044b2VjWHA2dXdFSHBjTGdVQUFMcGVMNXMwZG1DSi8zYjI2SVQrL0FJTUcvUS9xYW1wU1kyM3A0WTZHRGEyUW1KQW9rWEN3c1c1Y2JsZUowbkhNbkQ0VldWblpFQXFGVUZkWGg3MmRMZFRWWmJ2NSt0d2FHL1oyemJCbjUxYXBCVEZ0Ylp0aTEvWXQxVDYyZ29JQ1pzK2Noc1NFUk5RM05ZV1dwaWFpbzEramozZFBOSlF5T2dJQW10azJ4ZklsaTNEdndVUDArRlI4VWhicTZ1cm8wcmtqZEhWMTBkTERuVm5ldVZNSGNEZ0tPSGYrSXVyVk0wSGJOcUkyaWVQSGphNzIrNm9NajhjcnQvZ21JTG81NzlLNUkvTTl5ZVB5NEdCdkoxRkhvMThmYjZTbHBZbTErK3p0M1F0dDJyU0NJazlSYkxSQ1ZSV1BBS3BYendUanhveUNxcW9LV3JkcVdlbCtDZ29LNk52SEd4MDd0RU5hV2pyenM3aHoyMllvSzB1T3VwZzU0MmZNblBHejJMS3RtLzlFZm40Kzhnc0t3Qy9pZzh2bHlQejlYaEZuWnlka1ptVkI4T25uWFZsWkdTM2RXNkMrcVdqMHEyM1RKcGczZHlZelNxajQvYmk2T0RPRkpNbVh4OG91cU1sbWYxL0cySG5sVnlxV0p5NUhBVzFjR3NITzJnUzYybXJneXRESFZpQVVJaU16RndrZjAzSHIwZk5xRDNPZjhGTWJOTGMxZzMvWWE5d0plSUhuMGJMUG1hd3BQQjRIamphbXNHMWtnbjlPUDVRNkZhVTh3M3EzUUg1QkVZNmVENUJqaExWdjNNQTJhTzNjVUdvWE1ENWZnS1NVVEFRL2ZvTXoxME9SbFZONXNtanB6ejJocHFMMDZXaytDd1dGUlloOW40SUx0OElySEdWaTA2QXUrblp4eEpvZEYyUnVKN2w3OVhBb2ZTcGlOblQybmdxM3RURFZRL09tOWF2VVhVT0J6UWEvZ3ZtTTFXRnNvQVZyeTdxNCtmQlpqUjk3OTlxeE5YbzhRZ2lweUthZC84TFZ5UmF1elcwcjM1Z1FRZ2o1Q3FueXBGY2ZwYVRETjBLUng0RlFDQlFVVmx6b2tIdzlSRDl5TEZIQ0FLd2F2eW1XNWZ6ZjNrLzMxNE9TRG9TUUw0bVNEb1FRUXI1MTVTVWRmdWpwRmQrUy9FcTZLcEN2aitpR1g4ajh2M2JPVHdnaGhCQkNDQ0cxcC93SjdJUVFRZ2doaEJCQ0NDR2ZnWklPaEJCQ0NDR0VFRUlJa1F0S09oQkNDQ0dFRUVJSUlVUXVLT2xBQ0NHRUVFSUlJWVFRdWFDa0F5R0VFRUlJSVlRUVF1U0NrZzZFRUVJSUlZUVFRZ2lSQzBvNkVFSUlJWVFRUWdnaFJDNG82VUFJSVlRUVFnZ2hoQkM1b0tRRElZUVFRZ2doaEJCQzVJS1NEb1FRUWdnaGhCQkNDSkVMU2pvUVFnZ2hoQkJDQ0NGRUxpanBRQWdoaEJCQ0NDR0VFTG1ncEFNaGhCQkNDQ0dFRUVMa2dwSU9oQkJDQ0NHRUVFSUlrUXRLT2hCQ0NDR0VFRUlJSVVRdUtPbEFDQ0dFRUVJSUlZUVF1YUNrQXlHRUVFSUlJWVFRUXVTQ2tnNkVFRUlJSVlRUVFnaVJDMG82RUVJSUlZUVFRZ2doUkM0bzZVQUlJWVFRUWdnaGhCQzUrQ2FURG9vOFRtMkhRQWo1amlrcGNtczdCRUlJSVlRUVFyNEwzMlRTUVU5SG83WkRJSVI4eDNUcjBPOFlRZ2doaEJCQ2FzSTNtWFN3YjJKVzJ5RVFRcjVqOWszcTEzWUloQkJDQ0NHRWZCZSt5YVJEbDFhMnFLT2xWdHRoRUVLK1F6cGFhdWphdWxsdGgwRUlJWVFRUXNoMzRadE1PaWdwOFRDaVgrdmFEb01ROGgwYTBiODFGS21tQXlHRUVFSUlJVFhpbTB3NkFJQzFsVEZtanVsR0l4NElJVFdpanBZYVpvM3Roc1lOakdzN0ZFSUlJWVFRUXI0YjMzUWJDR3NyWXl5YjBSZVgvU0lRR3ZrR0gxTXlrSmRmV050aEVVSytFVXFLWE9qVzBZQjlrL3JvMHNvV1NrcTgyZzZKRUVJSUlZU1E3OG8zblhRQVJGTXRlblZxamw2ZG10ZDJLT1FyNVh2Mkd0NitUd0lBOU8zUkFjWjFEV281SWtJSUlZUVFRZ2o1TVh5ejB5c0lJWVFRUWdnaGhCRHlkYU9rQXlHRUVFSUlJWVFRUXVTQ2tnNkVFRUlJSVlRUVFnaVJDMG82RUVJSUlZUVFRZ2doUkM0bzZVQUlJWVFRUWdnaGhCQzVvS1FESVlRUVFnZ2hoQkJDNUlLU0RvUVFRZ2doNUlmeDdQa0w3Tm0zWDI3SHo4akl4TmJ0Ty9Id2tiL1k4bmZ2NDVHZm55KzM4OVlXZVYzUGdvSUNQSC94QXZIeENUSnRuNWVYaDR5TXpITFh5L3ZmblJCU1BrNXRCMEFJSVlUVXBrS0JFSTlUc2hHWG1ZZXNRajRLQmNMYURvbDhRVncyQzJwY0JkUlRWMExUT3FyZ3NsbTFIZElYY2VYcTlXcnQxN2xUQjdIWHIyTmlrSkdlVVJNaHdjNnVtY1N5bW9xenRNVEVKSnc1ZXg3TmJKdkN4ZGxKNmphRmhZWEl5c3BDV25vNlBuejRpUGo0Qk1TOGVZTjZKaWJvMDdzWHM5MnVQZnVRa3BLS242ZE1nb3FLTWdEZ1RXd3NMbCs1QmkwdExiaTV1akRIVzd4ME9SUVVGREIxOGtUWU5tMVM1ZmYwOEpFL29xSmV5YlR0a01FL1ZmbjQxVldUMTdPMHcwZU80dVNwTTdCclpvdkZDMzhGbDh1dE1JNXQyM2ZoMWgwL25EbDUvSXZHU1FpcEhDVWRDQ0dFL0xEaXN3dHdMejRkMlVYODJnNkYxSkpDZ1JDcCtVVkl6Yy9DcTdSY2VCaHB3a2lWVjl0aHlkMldiVHVxdFYvWm0vbEQveHhCWUZCd1RZUWs5V2F4cHVMTXk4c0hJRW9vT2pWM2dMYTJOb0tDUTlETXRpbXpEVnRCQVpHUlQ3QjArU29JaGRLVGovcDZlc3pOWjE1ZUhxNWR2d0VUWTJNbTRRQUFiOSsrQXdDWTFxdkhMT055dVpneGJTbzIvTGtSQ3hjdmczZXZIaGc2K0Nkd09DVWZ4YS9mdUlXTm03ZVcrNTQ2ZFd5UHE5ZHV5UFQrNVoxMGtNZjFMQzB1N2kzT25EMFBaV1ZsaElWSFlObUsxVmc0Zng2VWxKUytxamdKSWJLaHBBTWhoSkFmVW54MkFhN0VwZFIyR09RcmtsM0V4NVc0RkhTdVYrZUhTRHowNk40TlkwZVBsR25iM1h2L3h0bHpGeVNXangwOUVvTUdEaWgzdjlTME5Help1Z01abVptWU1XMEs2aG9aMVVxY284ZE5SR2FtK05EN2k1ZXU0T0tsSzh4clZ4ZG5lSGJ0REtGUWlEN2VQV0ZzYkF4VlZSV29xYWxCVFZVVmF1cHFVRk5WWTdhLzdYY1hlWG41OE96YVJleTRyNktqQVFDV2x1Wml5NXMyc2NGZmY2ekQydDgzNE9TcE03Q3hiZ3hYRjJkbWZRTkxDd3diT2hnQThPREJJN3lNaW1KZUEwQjhmRHdBNmNtWll0dDI3TUtseTFmTFhWOVQwMzVmdHdBQUlBQkpSRUZVNUhFOWl4VVdGbUxEWDVzQUFHdFdMc09EaDQ5dzlQZ0p6RiswRk1zV0w0QzZ1am9BWU9ldXZUaC84VktGMTBPZWNSSkNaRWRKQjBJSUlUK2NRb0VROStMVGF6c004cFc2RjUrT1hoYTYzLzFVaTNmdjN1UFc3VHN5Ynl1TmtaRmh1ZnRFdjQ3QjlwMjdrWmFlamhuVHA2SjFxNWExRnVlV2pSdndKallPTEFER0pzWmk2MjdkdWdObnArYW9VMGNiTHo5TlgyalhyZzNxbTVwV2VLNUxsNjVDWFUwTmJWcUx2NjhYTDZPZ3BxWXFOY0dpcWFHQkZjc1dJekFvV0N6aEFBRDE2NXVpZm4zUk9lUGo0L0V5S2dyOStuZ3o2emR2M1M1eHZHMDdkcUdKalkxRURQSW1qK3RaYk4vZkJ4RWQvUnJEaHc2R2hZVTVMQ3pNb2FxbWhyLzNIOFQ4UlV1eGN0bGlhR3BxMW5xY2hCRFpVZEtCRUVMSUQrZHhTalpOcVNEbHlpN2k0M0ZLTmh4MHYrK25tOEVob1FnT0NhM3g0d3FGUXB3N2Z4RUhEaDBHaDZNQW9WQ0lvOGQ4b0tTb2lIUG5MMkxZME1Gb2FOWGdpOGFwcmEyTmRSditRbDUrUHRhdlhRMDJXMVJMUGZMSlV4ejg1MTg4ZmZZY2l4YjhVcVZqRm85bzZQZS93VkxYOSt6ZFgrWmpiZHZ5RjB5TWpTdmZzSXppVVExZk91a2dqK3NKQUtkT244WDVpNWZnNHV3a05wM0J1MmQzS1BKNDJMNXpOK1l2WElLVks1YldhcHlFa0txaHBBTWhoSkFmVGx4bVhtMkhRTDV5Y1psNTMzM1NvU2FtTFpTVmtKaUlMVnQzSUR6aU1jek56UERMM0ZrWVAya3FBSUROWnVOOWZEeG16LzBWSHU1dUdENXNDQXdOREw1WW5LTkhEY2ZNMmIvZzlKbHo2TzNkRTBWRlJkaTJZeGMwTk5ReGNmeFltWTVmMm9CK2ZTU1d2WTU1ZzREQUlMZzRPOEdzdnV4UHpEWFVOYXA4L3RwVzA5ZnovTVZMK1B2QUlaaVoxY2VzR1QrRHhSSWZhZVRadFRNRVFnSDI3TjJQMTY5amFpMU9Ra2pWVWRLQkVFTElEeWVya0VZNWtJcjlDTjhqOGZFSnVIZi9vY3piVmlRbkp4ZkhmRTdnN0xrTEtDb3FRZyt2YmhnK2JEQjR2SkxhR0M3T1RyQnJaZ3VmRXlkeDR1UnBQUElQUk04ZVhoZzRvRitGQlFJL044NmtEeDlRVUZBQVJVVkZ0R3JwQVgxOVBieDk5dzVYcjkxQVhOeGJUQncvRm5uNWVYajc3cDFNNXlnbXJWaGo4UlNJbndiMmg2V0ZSWldPVjEwc2ZObHBRUEs0bmtlT0hzZVIvNDVCWFUwTlkwZVBSSEtLOUhvN2RzMXNzWFh6bjZoclpJU0FnS0F2SGljaHBIb282VUFJSWVTSFEyMHhTV1YraE8rUndLRGd6KzQ4a1pPVGd3c1hMK1AwbVhOSXo4aUFpYkV4Sms4YWp5WTIxbEszVjFSVXhPQkJBOUcyVFd0czI3RUx2aWRQNC9ZZFA0d1pOUkllN201eWlmTzN0ZXNSOVNxYWVYM0g3NjdZK3UwN2R6TmZMMTI4QUFCdzk5NERQSG42VE9yeDZob2FTbTN2S1JBSUVCZ1lESFYxZFZpWW0wdlpzM0krdnFjQUFERXhzV0t2ZVZMYVJRb0VBZ0JncGd4OEtmSzRuc1oxalZEZjFCUTZPbld3WU5IU0NzL3ZjK3pmV290VDJyODdJYVJ5bEhRZ2hCQkNDUG1LNU9ibUlURGtDYUpqM2lJOU02dlM3WDhlUDZoYTUvSHMwaG5EaHNxMjc4RkQvK0xpNVN0aXl5S2ZQTVdLVld1UWs1TUxWVlZWakI0NUhOMjlQS0dnb0ZEcDhZeU42MkxsOGlXNGRPVXE5aC80QjJ2WGJZQjN6KzRZTlhKNGpjZjV4L3ExWXEvNWZENk9IVDhCUjBkN05HcllVR3hkY2UySW84ZDh5ajFIcTVidVVtOCt3OElqa0pxV2h2cW1wcmgwcGZJT0VscWFtbWpoNWxvbS9zTlNYNnVvcUVna1pmTHo4d0VBaW9wZnR0T0tQSzdubkZrejRPcmlqRjE3OWdFb1NRS1VkdkRRWWJ5SmpaT2FnUGxTY1ZMU2daRHFvYVFESVlRUVFzaFhJdXAxSEc3YzhZZUF6NGUrdmc0c3pFM0E0OGwyazFXWk43R3h6TmZ6NXN5Q3Vyb2FQaVlueTdTdmgwY0xOR3RteXh4RFdWa1oxbzBib1hHalJtalVxQ0Y2OWZDQ2lvcUsxSDI1WEM2NFVtNFVXU3dXUEx0MGhxTzlQYmJ2M0kxT25UcktKVTU5UFQyeGJmZ0NBWTRjUFE1VlZWV0ptODlpbXpkdVlMb1k5T3pkSHdQNjlaRTZuYUswNnpkdU1mRnYzN0c3d20wQlVZdk1za21INHZhUG03ZHV4OVZyTjhUYVFaYnRYcEdlbmdFQVVQdlVRcksyMU5UMVZGUlVaTDUyZExDWE9NYVIvNDZMYlZOYmNSSkNxbzZTRG9RUVFnZ2hYNEdVMUhROENveUFsWVVwMm5nNFFVV2wvRG9IMVRGMTJxd2FPNWFqZ3oyV0xsN0FQSkcrZGNjUDJWblpVcmNkTldJWUFPRDhoVXRTMTN0MTZ5cjJaRnNlY1phZXQxOVVXQVFBU0V0UEYxdXVyS1RNckpObHRFWnBxYW1wdUhmL0FRd005R0ZjdHk2eXNyS3cvdmMxVXJkOUhQa0U4eGN1Z1UwNVUxQms5VDQrSGdDZ3I2ZjdXY2VwRG5sZlQybXlzN09ob3FMODFjZEpDSkZFU1FkQ0NDR0VrSzlBekp0M3NMSXdoV2NuK2JRL1hMRjBVYVhiK1BpZVFsaDRSS1hicW11SWQxczRlc3dINzk2OXIxWmNYdDI2aXIyV1I1eVRwa3lYUE1hSmsvQTVjWko1N2VyaXpFeGhVT1JWN1luNnlkTm53ZWZ6MGIyYkorcldOY0tLVmI4aE12SUptalN4RWR0T0tCVGk0RC8vZ3Nmam9YZXZubFU2UjFrdlgwWUJBRUxESXFDbXBpWjFkSUM4eVB0NmxwV2JtNHZFcENUVU42MzNWY2RKQ0pHT2tnNkVFRUlJSVY4QmdSQm8yOUpaYnNjdlBSODlNVEVKUzVldnhPaFJJK0RVM0pGWlhqeEZvTHB6MTQ4ZE9TVHp0ak5temNXNzkvRmZKTTR6SjQrRHorZERRVUVCQllXRjZEZGdFTWFNR29HZVBiekV0dk05ZVJvQW9La3Bld3ZMMU5SVVhMeDBCWm9hR3VqYXBSTVVGUlhSdUhFamJOdXhDMytzWHlzMkplRGs2Yk40OXV3NVJnd2JBaDJkT2pLZlE1b0hqL3lob2FHT2E5ZHZRRmxaQ1k0TzlqQTBNRUREaGxhZmRWeFp5UE42Rmp0MCtBaDRYQzRVbFpRUUdCaUV3c0pDTkxOdCt0WEZTUWlwSENVZENDR0VFRUsrQW1xcXlsQlcvakpQV20vNzNjVzc5L0hsenBFdlc0eXhOQ2RIUitpVk02Uy9vdGFYRWxpVnQzcXNxVGlGUWlIbS9MSUF6czBkMGJkdmIyYWJVMmZPSVNRa0ZJc1gvZ29GQlFYRXhyMkZscGFtV0t2UHl1emJmeEQ1K2ZrWU1Xd0lFK2ZrQ2VNd2ErNnZXUC9IUnZ3NmJ6YlliRFllUHZMSGdZUC9vSmx0VS9UcTJWM200K2ZrNUNJa05CUS9EUnlBNFVPSEFBRENJeDRqT3ZvMXVudDU0dHo1aTh5MmZYcjNRcC9ldldRK2RuWEo4M29XaTQ1K2phRGdFQUNpYVE5dXJpNFkwTC9mVnhjbklhUnlsSFFnaEJCQ0NQa0tLQ3ZYYkEySDhoUVVGdUxDeFV0UVVWRXV0N1ZsUllVUUZ5MzRwZHlrUTAycXlUanYrTjFEVk5RcjlQRVduOUpRUjFzTElhRmgyUHYzQVl3Yk13cFBuejJEV2YzNk1zY1lGQnlDMjNmdXd0ek1ERjI3ZEdLVzE2OXZpc2tUeCtPdlRWdXdmT1VhdEhCenhZNWRlMkJpWW94NWMyZFZXanVncUVoVVkyRGg0bVdJZlBJVWZENGZmLzJ4RGhibVpzakp5Y1cyN2J2QTVYTFJ1MWRQc2FSRHNjbFRwNk5uais3bzBsbFVuTFA0YVg5TmtkZjFMRzNKb3ZrUUNvVk03Q3dXQzdHeGNYajY3RGxhdFhTSGxWVUR0TTF1VmV0eEVrSXFSMGtIUWdnaGhKQ3ZBT2NMRmJFNzd1T0xsSlJVQU1EaEkwY3hWRXAxL3RKZEUycExUY1dabDVlUEE0ZitnYWxwUFhpNHQwRGhweHQ2QUdqZHFpV0NRMEp4N3Z4Rm1CZ2JJejQrQVIzYXQ1TXB2cFNVVkd6Y3ZCVUtDZ3FZT21XaXhFMTl1N2F0a1pXZGhkMTcva1p3U0NnTURQU3hldVV5cUt1cFNUM2VxK2hvWEx0K0UwSEJJVWhJU0FRQXZIdi9IbDA3ZDBLTEZxNHdxMitLdkx4OHJQcnRkN3lQajhlb0VjT2tKbjhLQ3dzUjkvWWR3aU1lbzB2bmpnaVBlSXkvTm0zQnJPay9TOVNZcUE1NVhVOXBXQ3dXT0p5UzI1V29WOUhZdW4wbjFOVFUwTDVkRzdSdjErYXJpSk1RVWpGS09oQkNDQ0dFL0NEQ3dzSngzTWNYalJzM2dwdUxNL1lmL0FkeGNXOHhiT2dnbUJnYmYvYng0K01UWk42V1g4VC9JbkVlTys2RGp4K1RzV2pCV0xDa1RPa1lPM29rSEIzc0VSNFJDUUFTYlN5bHljL1B4Nm8xdnlNdExSMmpSZzVIQTBzTHNmWFoyZG00Y3ZVNlRwMCtDd0JRVlZWRlltSVNObTNlaHY4TjZJZUdWZzBranBtWGw0L3pGeTVCWDE4UDNyMTZ3TVBkRFEydHJKaVk0K01Uc0hiZEJrUy9qa0duanUzaDNhc0hzNjlRS0dTK1RrMUxBd0RvNnVvQUFKUVVGVkZZVUloRlMxZGc2dVNKYU5lMmRhWHZyeUx5dUo3RldDdzJnUEpIWmtTOWVnVUFVcStmRUVLeDEvS01reEJTTlpSMElJUVFRZ2o1QVlTR2hXUDFiK3VncnE2TzJUT21RVjlmRHl3V0M0Y09IOEVqL3dDWW05VkhWcmFvN2VWL3gzeWd3R1l6TjJzQ29SQUNnUUI4UGg5RlJVVVFDQVFZTm1TUXhJM2grRWxUdjdvNGYvcGZmMWhhV2tCUFZ4ZlIwYS94SmpZT0FNRGxjUUdJRWdMMTZwbmd6NDFiMExTSkRlcVpWSnpVRUFnRVdMbDZMVjVHUmFGOXU3YncvbFNmb2FDd0VLRWhZYmh6OXg0ZVB2SkhRVUVCTEMwc01IUEd6MmpVMEFwSGo1L0FtYlBuRVJBWWhBYVdGbWpaMGdNdXpzMlpKRW9URzJ0czNyZ0I5VTFOeGM1WFdGaUlNMmZQNDc5alBzalB6MGR2NzU0WU1Xd0lzMTVkVFEwaElhRUlDZzRCbDh2RmpadTNBUURtNW1ZQWdJWU5yZkQ3YjZ1d1pQbEsvTFZwQzlMVDA4VVNGbFUxY09DQUdyMmVwUldQM05pMll4ZHNyRXVtMUFpRlFpUWtKT0RLMWVzd056T0RucDR1WHJ4NENTNlBDeU5ESStRWDVPUGx5MWRpMzQveWpKTVFValdVZENDRUVFSUkrYzRGaDRSaStjbzFVRk5UeGRMRjg2R3Zyd2NBNk8zZEUrNHQzSEQ1eWxXRWhUOUdUazRPMkd3Mi9qMXl0TUxqT1RyWVMzMFN2V2pCTHpMSHRIM0hibnhNVHBaN25FcEtTdkJ3YjRFdDIzYml5dFZyQUVRRkx4M3M3Smp0cmwyL0NUNmZqNkZESktkd2xNVm1zMkZzWEJmS3lzcVlPbmtDbnI5NGdXUEhmUkVlOFJqNStmbGdzVmh3c0xkRGorN2QwTnpSZ2RsditOREI4UExzaW1NK0ozRGp4aTNzUDNBSSt3OGNnbkZkSTJ4WTl4dFVWRlFrRWc1Q29SQ0xsaXpIazZmUG9LMmxoZGt6cDhIVlJiekR5WUQrZmZIM2dVTll0bUkxczh6ZXJobmNTejI1TnpJeXhPcVZ5ekIvNFJMOCs5OVJ0UFJ3WjBaQ1ZCV1B5NjNSNjFtYVo1Zk9DQWdNd3RWck4zRDEyZzJKOWFhbTlURHQ1OGtBZ0llUC9PSGplMHBzZmVrUkVQS01reEJTTlpSMElJUVFRZ2o1enRrMXMwWEhEdTNScjQ4M0RBME54TllaR09oajJOREJZc3VLQy9nSmhFSUlCUUlJaFVLeElmeGNMbGRzK3lZMjFqRFExNGV6VTNPWll3cDFDMGR5U3NvWGk3TmZIMiswY0hNQkFGaFltRU5iUzR0Wk4yeklJQmdaR3NLNmNXT0pPTzJhMmNMSXlFaHMyZWlSdzhGbXM2R2dvQUJ6TXpNa3A2VEEwTUFBclZwNW9HMmJWdERYMDVQNm5uVjFkVEJwd2pnTUhqUVFWNi9kd08wN2ZoZzNaaFJVVkZTa2JzOWlzVEQ5NXltNGV2MEcrdmJ1SlhXN1hqMjdvMTNiTmtoSlNZRVFRbWlvYTBodHg2bXJvNFBWSzVZaDZjT0hhaWNjU3F2SjYxbE1RME1kNjlldVJtWldGdkx6ODhYV3FTZ3JpNzEvQ3d0ejFLdG5BcUZBOU85dFlLQ1BVU09HZlpFNENTRlZ3OG91RUFvcjM0eVFiNWZ2Mld0NCt6NEpBTkMzUndjWTF6V29aQTlDeVBmdXdEUFo1NTJUSDlmd3hvWmY3RnliZHY0TGs3b0c2Tk9qd3hjN0o2azVOZDBkZ2hCQ3ZrV3FQT205a05sZk9oQkNDQ0dFRUVLK0o1UndJSVNROGxIU2dSQkNDQ0dFRUVJSUlYSkJTUWRDQ0NHRUVFSUlJWVRJQlNVZENDR0VFRUlJSVlRUUloZVVkQ0RmUFhhcGVaWjh2cUFXSXlHRWtPOURZWDRlL0k0ZndwRVZjK1YrcnBUNGQ0aTRmVlh1NXlHRUVFS0lmRkRTZ1h6M1ZGV1VtYTl6OHZKcU1SSkNDS2tlb1VDQWk3ditRa2J5aHlydHQzbkNRRXl4TjhHYUFaMXFOQjRCbjQ4TE96YkE3L2doUExsM3MwYVBYZHFya0FBczhXcUJ2WFBHSXkySk9vNFFRZ2doM3lKT2JRZEFpTHlwcVpYMGRFNVB6NnJGU0FnaFA1cnBycFlveU0ycDhuN2J3dVBGWHYrN2ZDN3UrUjVHME9Vem1MSFBGNnFhV3VYc1dTTHc0a2s4dlg4YkFQRDJlU1NpZ2g2aVFYTzNLc2NpamFLS0tycE5tSVVqSytiaTNMYjFzUEZvOTFuSHk4M0tRTkNsTTJqYXVpTzA5RXZhVkpyYk9VS3ZYbjBrdkk3QzZZMnJNWHpWSnFuN1A3NXpEWWt4cjJCaDd3VHpaczAvS3haQ0NDR0UxQ3hLT3BEdlhsMERQZWJyMkhmeGNIV3lyY1ZvQ0NIZnVxeTBGTXh0M2FUUzdVb25EZ3pNTE1YV0piMkpobEFvbEZ3ZSt4cENnZVEwc05ZRFJ5RG84bW04Zi9rVVd5WU14TFRkeDZHa3BsN3V1YlBUMCtDemJpa0F3TkRDQ2duUkwvSFBrbGxZY09JR3VJcUtGY2I5OFBSUkhGdzB2YkszeDRpSkNNYWtaa1l5YmZ2YmpUQm82T3BMTEY4MzJBc0pyNk13ZFBtZmFPRTlrRm5PWml1ZysrUzUyRE43SFB6UCthRGQ0REV3dFdrbXNYL2d4WlB3UCs4THg4NDlNR2I5THBsako0UVFRb2o4VWRLQmZQZE02aHFBeCtPaW9LQVE4UWtma1pHVkRRMDExZG9PaXhEeWpWSlE0SWdsQzhwTElKUzI1TXhkc2RmRkl5REtMcC9sM2dpNVdSa1MrOWRyM0JRVE51N0hsa21EOENZeUROdW1Ec1BVSGY5SlRTQVVGUlppMTR4UnlQaVlCRE5iUjh6WWR3THJobmJIMjJlUk9MNTJJUVl0WGxmaCt6TzBzRUtiZ1NPWjEvOW43NjZqb3p6YUJnNy9zaHMzZ2t2UTRPN3U3ZzZsZVBHV1lvVUNiWEYzaWhVdjdpUzRVMXlLZXlEQkNVUklnTGhuZDc4LzBteXo3RzZ5Q1FuMC9iaXZjOTV6c3ZQTXpETzcyZkIyN21mbW50Y2VEM2g1L3piVjJuVEd3c282eWJZQWthSEJYRHU4aDF5RmkxUDRvNVVWbGphMkJ0dTRsS3VNMzR1bmVGNjdxQk4wQUNqZnVCVzVpNVhralljN0I1Zk40Y2ZsVy9YYWV6L3hBQ0JmcVhMSmprOElJWVFRbjVjRUhjVC9lMHFsZ2lLRjh2SGc0Vk1BcnQ5OFFNTzZWYi93cUlRUS82dHNIQngxZ2dYR0FnaHByVWlWbW5TYk9JOU40NGZ6OU9ZVmRzMGVSL2RKOC9YcWJadnlNMDl1L0kyMW5UMTladitCaFpVMTM4MVl5dXl1emJqb3VvVk11WExUclA5d28vZkpYN29DK1V0WDBMNWUwTHNOYWxVY2J6emRHYnhzczhHVkNna2l3MEpZT2pBK2FCQVZGa0s3RWVPd3NrMCt5RnU4ZWwwdTc5Mk8rOFhUcU5VcUZJcC9Fd0NibVpuUnROOHcvaHc5Q1BlTHAzbjU0RGI1UzVYWFhvOEtDOFhuYVh6UXdhVnNwV1R2SllRUVFvalBTeEpKaXE5Q2xZcWxzRENQajdFOTlIeU90Ni8vRng2UkVFS2tYTFUyMzFDLyt3RHlsU3hMcThHamRhNnAxU3EyVHgvTGxRTzdNTGV3WU9EdmY1STFUMzRBY2hVdVRvOHB2d053WU1sc0xycHVNZm1lUHl6ZFRMNVM1ZkI2ZUkrbDMzYzF1UDBENHJkMExPclhpWmNQYnBNNVZ4NkdyM1UxS2VBQVVLSldmY3d0TEFnUEN1VHB6YXQ2MXlzMGJrVzJ2QzRBbk4rNVVlZmEwOXZYMEtqVldOdlpVNkJNQmIyMlFnZ2hoUGl5WktXRCtDclkyOXBTc1Z3SnJ0eTRoMGFqNGZDSkMzelR2Z2xPanNiM1JBc2hSRnFaMHFhV3p1dllxRWlENVZFUnlTZTc3Zmp6UkZSeGNUcGJIV0lpSTFnN2VoQVB6ditGbVprWnZXWXNvVmkxT2pydHFyVHN3SHR2THc0dW04TzJxYVB4OTNwTyt4SGpNVlA4Ky94aDU4emZETjR6ZS82Q3ZIcHdCMHRyRzNiTkhtK3dUbHhNRE42ZUR3SElYYXdrcHpjYnpxMlF2VUFoNm5YdHExTm1ZKzlJMGFxMWNiOTRtaHRIOTFLa2NnMmQ2MllLQmEySGpDSGt2VCsxdi9sTzU5cTlNOGNBS0ZLNUpncWwvR2VORUVJSThWOGovKzhzdmhxVnlwZkU1MjBBWHE5OWlZcUtadGZlRTdSc1Vodm5uTWFYQ2dzaFJGcDQrL0paaXNxVG9sQ2E2MHl1MzNpNHMzSDhNTHdmUDhUY3dvSmVNNVpRcVZrN2cyMmJEeHhCYkhRVXg5WXM1cThOSy9CNS9JaXVFK2VTT1ZjZUFNN3RXSi9rdlYvY3U4bUxlemVUSGVQZDA4ZU1YaXRhdGJaZTBBR2djb3NPdUY4OHpjMWpCK2c4ZHBwZS9vaUt6ZHJxdFZHclZkcDdWV2pTT3RseENTR0VFT0x6azZDRCtHb29GR1kwYjFpVDNmdFA4aUV3bUtpb2FQWWNQRVh4b2k1VXFWaEtra3NLSWRMTngwZGdKdVNCK0xqY1dDSkpRK0ppWXptNmFpSEgvMXlHV2hXSGpiMGpneGF0bzBpVm1rbTJhelAwRnh3eVpjWjE3aVFlWGo3TDFMWjFhTkozQ00wSER0Y2J6K2RVdm5GTGRzNzhqY2l3RUs0ZGRxTm1oKzdKdHJsMytqaWhIOTVoWVdWTm1mcE5QOE1vaFJCQ0NKRlNFblFRWHhVckswczZ0MjNNMFZPWDhIcnRpMGFqNGFISE14NTZQQ05uOWl6a3paMlRESTcyMk5wWW8xUkt5aE1oeEpkMWRQVWlEaTZibzFlKy9KNHYvcStlY1dyemF0U3FPUElVSzBXL2Vhdklscy9GcEg3cmR4OUExandGMkRSK09HRkJIL0I5NXFtM05lSFE4bm5FeGNTa3lmdG9OMkpjc25Vc3JLeXAxdlliem14ZHk2bU5LNm5Sdmh0bVptWkp0a2xZbVZHNVJYdXM3ZXpUWkt4Q0NDR0VTRnNTZEJCZkhTc3JTOW8wcThlTjIrN2N2UE9RMkxnNEFIemZ2c1AzN2JzdlBEb2h4T2VRb1c2RFQycWZPQmVEb2Z3TWxacTNvK1VQUDMvU1BRRE1MU3gwanBtTWlZelEvcHlyVURHNlRaakxLL2M3dFA5cEF1SEJnWXl1VXdLQWVlY2ZHdTFUcllyanZmZHJTdFZweEcrdXB6aXdkRFpkZnAyaFYrK3ZqU3QxN3ZjcFRBazZBRFRvT1pCejI5Zmo5K0lwdDQ0Zk1MaWxJc0d6Mjlmd3ZCWi9Za2k5cnYzU1pKeENDQ0dFU0hzU2RCQmZKWVhDakNvVlMxR3llRUd1M3J6UGsyZGVSRWVuelJNOUljVC9mNFp5TVNRdUMzbVhOaWZrTk83ekk0MzcvQWhBWkdnSW8yb1cxYmxlcFZWSHFyVHFDSUJHclNZOEtEREovc0tDUHJEMjU0SDRQWC9DMkcxSHlaZ2pGNzJtTFVxeXphZHN1VWpZUm1LcXpMbnlVTGxsQjY0ZTNNMkJaWE1vMTZnRlNuTUxnM1gzTDU0SlFLazZqY2hkckdTcXg1aVVKYXUycFV1L3hnUzhUL3IzSjRRUVF2d3ZrcUNEK0tyWjJkclFvSFlWNnRhb2hMZlBXN3pmQmhBZUZrRllSQ1JxbGVwTEQwOElrVTVDUDdGOTRvbTRzZndNaVEwdWt6TkY1ZW5od1lWVGJKdnlNMEgrZnBpWm1YSDN6REdEQ1IwLzl1ejJ0VlRmMDlqeG1rbHA5ZU5vYmg3YlI0RFhDMDZ1WDA2ekFjUDE2bHpadjVPbnQ2NWlabVpHbXlHL3BIcDh5Ykd5c2t5M3ZqOFdIUjJEamJYVlo3dWZFRUlJOGJsSTBFRUlRS2xVa0RkUFR2TG0rWHdUQUNIRWw3UFJ3Kyt6M2k5Ny9vSTZyLzFmUFVlajBlaVhlNzFJMVVROUtVSCtmdXhiTkoxcmg5d0FjTXlTalY3VEYxT2lSajJUMmkvb2JYeUxRM3JJbkNzUERYdi93UEcxU3ppeWFpSGxHcllnaDB0aDdmV2d0NzY0TFpnQ1FLM09QZE50bFFQQW9PODZwVnZmSDF1eWFodjJkcmJKVnhSQ0NDSCt4MGpRUVFnaGhFZ25GUnEzSWpZbW1uNXpWK3FVSjZ5T21IVGdvazc1bGtramlVNmpQQXJoUVlHYzJyeUswNXRYRXhNVmlabENRYTFPUFdnM2ZCdzJEbzRtOXpOcTQvNVVqMkhKd0M3RVJrZWx1RjJMUVNPNWZlSVEvbDdQV1ROcUFHTzNIOFhTMmdhMUtvNC94M3hQZUZBZ0diTG1NRGxYaEJCQ0NDRytIQWs2Q0NHRUVPbWsxL1RGS2FyZlk4ckNOTG52N2prVHViUm5xemFmUXRFcXRXajMwM2p5bFN5YjRyNEtscStTNm5HWUtWSjNDcENGbFJWOTVpeG5RYS9XK0Q3elpNTnZRK2cvZnpYYnAvM0NzOXZYVUNpVTlKMnpIQnQ3MDRNblFnZ2hoUGd5Sk9nZ2hCQkMvRDl6WnVzYUFJcFVya0dMNzBkUnBIS05WUGYxT2ZOT0pKYXZaRms2L3pLRDdkUEdjT2V2STh6NnBnbmVqK05QNVdnNzRqY0tWNnIrUmNZbGhCQkNpSlNSb0lNUVFnaVJEaTdzMnNUMjZXT1RySlBVaFA1VFRvMm8xdVliR3ZRWW1HUytnMHR1VzRtTmpxSkNrOVk0WnNsbXRKNmhSSTRBWHU1M3laUXJOL1laTXh0dGUzTDljbFJ4c2FZUC9DTzFPL2NrME0rYlkyc1dhd01PZGJwOFIrUHZCcWU2VHlHRUVFSjhYaEowRUVJSUlkSlFlSEFRNzcyOXNIWE1vSmNvTW9HeFJKSnB4WlJ0SGM5dVgrUEtnVjI4OC9haTArZ3AybktOUmtORWNCQTFPM1FuTGlhS05rTi80Y3IrblFCVWE5c0ZnQmYzYm5KNjgycWMzbmd4ZFBVT011ZktZL0FlMFJFUnhNVkU4Y0huRFpseTVVN3grNGdJQ2NibnFhZE8yZU5yRjNsNS94YjVTMWRJY1g5Q0NDR0UrUHdrNkNDRUVFS2tnYU9yRi9IdzBtbGUzTDFGb1lwVkdmR25HeFdiR1Q3NXdWZ2l5WlI2Ny9PYUR6NXZVclhWSVBqZFd3QzlnTUdqdjgreGVrUmZ1azZZUTlYV25RSFlOR0VFOEcvUUlYZlJrcmlVcTR6SGxmTXM2TjJXVVJ2MmtkazVMd0RSRWVGYzJMV0p5aTA3MEhuc1ZBNHRuOGZFRnRYb09XMFJWVnViZmhyRXpXUDcyVDEzSWlIdi9GRW9sSlNwMzRSN1owN2c5K0lwODN1Mm9WNjN2alR0UHd5SFRGbFMvTjZGRUVJSThmbWtMc09URUVJSThSV0xpNG5CL2VKcHRrOGJvejJkNGVDeU9UeTdmUjIxV2tYb2gvZnBQb1pyaDl5WTBha2hUMjc4bmFyMkFWNHZBY2lXejBXbi9QeU9EY1JFUlpJeGV5NmpiUzJzclBsaDZVYUtWSzVCMEZ0ZmRzK2RwTDNtL2VRUmV4Wk9aZmEzelFESWtEVUhhcldLelJOR2NQZjBzV1RIOWVqeU9lYjFhTVdmWTc0bjVKMC9tWEk2TTJLZEd3Ti9YOGZJRFh2Sm5Dc1BhcldLMDF2V01LRlpGZHptVHliUXp5Y1ZuNEFRUWdnaFBnZFo2U0NFRUVLa3dNUExaMW45VXovdHlSQUpzdVZ6b1V5OUpwU3UyNFNDRlZKLzRvTXhpWS9TWERPeVA3Zi9PZ3lnUGY3U1RHR212UjRiSFkyRmxaWFJ2aUpDZ3ZuZzh3YUFuQzVGdE9YdnZiMTRjUDR2TXViSVJXRUR5U2MxYXJYMlJBb0xLMnUrWDd5QlkydVgwT0w3a2RvNkwrN2VCS0JBbWZKQWZGNkdvTGMrSEYyOWlIVmp2MmZZNmwxNkoyTEVSRVZ5ODloK3pteGJ5eHNQZHdETUxTMnAzMzBBelFjTXg5cmVBUUNYY3BVWjUzYWFFMzh1NDlUbVZjUkVSWEpxMHlwT2IxbERrVW8xcU5iMkc4bzJhSTYxblgyU242VVFRZ2doUGg4Sk9nZ2hoQkFwa0RGN1RtM0FJVytKTXBSdjFKSnlqVnFtVzM2R0JGN3VkN1EvMy83ck1JNVpzdEY5MG54SzEyME1nRU9tTENnVVN0UnFGZWQzYnFCdTE3NllXMWpvOVJNYzhKYTlDNmVpVnF2SW1pZS9UcTZGWTJ1WG9GYXJxTkcrRzJabS93WXhITE5rSStTZFB3OHUvRVhwdWsyMDVkYjJEclFiTVU3NytyM1BhODd0V0E5QXNlcDF0ZVd0Zmh5RDM0dW4zRDU1aUgyTFpqQnE0MzdVcWpnZVg3L01qYVA3dUhYeUVGRmhvUUFvRkVvcU5tdExtNkZqdFZzMkVyTzJzNmZOc0YrbzA2VTNoMWN1NE5vaFYyS2pvL0c4ZGhIUGF4ZFJLTTBwVUtZQ3hXdlVvM3lqRnVRc1dEVEZuN1VRUWdnaDBvNEVIWVFRUW9nVXlPRlNoRzkrbVU2WmVrME5Ka2VNREExaFZFM1RKcnJKSFVlNStQcEw3WXFGRSt2KzBKYVhhOWljN3BNV1lPZVVVVnVtVUpwVG9tWTlIbHc0aGR2OHliak5uNXpzL1p2Mkg2YjlXYU5XNC8vcU9RcWxPYlU2OWRDcFY3cHVZeTY1YldYbHNPL0ltTk1aQzB2OVZSUnhNVEVFK3ZtZ1ZxdHd6SnlWS2kwNmFLK1ptWm5SZThZU3Nqam5wZm1nbi9DOGVvRzFQdzhrUERoSVc4ZlMyb2JxN2I2bFVlL3ZEUVliUHVhVVBTZmRKODJuN2JCZk9iZGpBeGQyYnlMa25UOXFWUnpQYmwvamphYzc1Um8wUzdZZklZUVFRcVF2cy9BWWplWkxEMElJSVlUNG5EWjYrS1ZiMzFIaFljenBtamFUM1hGdVo3U3JGZTZmTzhtYVVmM3BNSElpOWJyMU0xZy9PTUNQblROLzQvSDF5MFNFQkJ1c1kyUHZTQTZYd2pUb01jQmdva3YvVjgvMThqeEVoWVd5Yi9GTTdwMDlUbkRBV3pScXRjRys3Wnd5VXJCY0ZkcjlOSjRjQlFvWmZWOGF0Wm9sQTd2Z2VlMGl1WXVWcEVaOFRFNU5BQUFnQUVsRVFWUzdybFJ1MlJHN0RFNUcyeVJIclZieDZQSTVyaDF5NCs2WlkvU2V2cGp5alZ1bHVqK0Ezc1Z5ZkZMN2xGaXlhaHU1YzJXblErdUduKzJlUWdnaFJGcXlzMHkwVERJUkNUb0lJWVQ0NnFSbjBDRTlCYjMxeFNsNzBxc2ovbGNFK3ZrUUZ2aWVQTVZMcDNuZmNURXhtRnRhZm5JL0VuUVFRZ2doVEdjczZDRGJLNFFRUW9qL0VmOWZBZzRBR1hQa0ltTU80eWRrZklxMENEZ0lJWVFRSW0zSWtabENDQ0dFRUVJSUlZUklGeEowRUVJSUlZUVFRZ2doUkxxUW9JTVFRZ2doaEJCQ0NDSFNoUVFkaEJCQ0NDR0VFRUlJa1M0azZDQ0VFRUlJSWY1enpwNDdqNWZYNnlUcnZIcmx4Wm8vMXhNY2JQaUlXRU0wR2cyYUpBNXZpNDZPSmlvcXl1VCsvcGRkdTNhRG84ZFBFQk1ibStvK0hqN3k0TjI3OTBuV2VmdldQOVg5SjNiejFtMWV2ZkpLazc2UzQrOGZRR2hZV0pKMUlpSWlkRjVIUjBlemJmdE9Ra05EamJaNTQrMmRvbkdFaDRlemM1Y3JIcDZQVTlRdUtiZHUzOEhWYlM4QkFlL1NyRThoa2lLblZ3Z2hoQkJDZkdWT25EeVZxblpOR3VzZTZmbmk1VXRDZ2tQU1lraVVMVnRHNS9YQ1JVdnAxYk03ZWZQbU1kckcxOCtQZzRlTzBMeFpFekpreUpEc1BUdzhIN05vOFRMYXQydEQweWFORE5ZWk1Xb00zdDQrSE5pN08yVnY0SC9ROXAyN0NRb09vbG1UeHFudTQ1ZmZKdEM5MjdkMDZkelI0UFhRMEZBRy9qQ0ViN3QwcG11WHpxbSt6OXUzL3N5YVBZL2N1WjFaTUc4MlNxVXlWZjJvMVdyZXZYOVBaRVFrK2ZMbE5WcXYvNkRCdEd6ZWpFRUQreG04dm1yTm41dzVlNTY1czZacnY2TUI3OTdodW1jZm5vK2ZNSG5pT013K09qM3d3c1hMekYrNGlQWnRXL05kNzU0bWpkZnY3VnUyNzl6Tm1iUG5XYnA0QVJZV0ZpYStVK1AyN1QvSTNYdjNxVkdqMmlmM0pZUXBKT2dnaEJCQ0NQR1ZXYlo4WmFyYWZSeDAyTHhsT3pkdTNrcUxJU1U1eWRkb05IajcrT2lWdi8vd0FURCtKTjA1Vnk2ZGlWLytmUGxRcTlWczJMU0ZhdFdxa01IUk1kWGpiZE0rOVJQb3hPYk5tVUhSSWtXMHJ4Zit2b1N6NXk5OGNyK1RKNDZqUXZseVJxKy9ldVhGcytmUDZkU3h2ZDdrK0ZORlIwY1RHQlJFanV6WnVYUDNIaHFOaHFKRkNpZlo1c3JWYThuMlc2cFVTVzdkdnNPR1RWc29XYUs0MFhvV0ZoYVVLRjZNSTBlUEV4UWNUR0JnRUVGQlFmZ0hCQkFROEE2VlNvV05qUTJiMXEvQnlzb3F4ZThQb0ZyVktody84UmZUWjgxaDBZSzUyTnJha3R2Wm1jNmRPckI5eHk1YzNmYlN1Vk1IYlgwUHo4Y3NXYlljQ3dzTEtsZXFhUEo5Q3JxNDBMUnhJNDZkT01tdDIzZW9XcVZ5cXNhYndPL3RXKzdldTAvMWFsWEpsZlAvenpITTRyOU5nZzVDQ0NHRUVQOEJHb3d2K1U4UHJWdTFZRUMvUGliVlhmUG5lZzRlT3FKWFBxQmZIN3A5KzQzUmRvRkJRU3o3WXlVaG9hSDhOSHhJcWljNUVSRVJEQjR5d3VqMUtkTm1HaXpmdFgwejF0YlcydGZXMWxZTUhOQ1hoWXVXOE9USlV5cFZySkNxOFFBNE8rZEtkZHNQSHdLSmpJeE1zbzZ4VlFHMzc5N0R3OE9UdG0xYVlXdGpZN1I5emh3NWdPU0RJNjV1ZTNGMTI1dk1pT01WTDFhTTJUT242Z1dhdkwxOXVIN2pKZ0FsUzVSZzQ2WXRuTHR3a1RXci91RG1yVHRZV2xoUXFtU0pKUHVlT1h1ZVNXTUEySC9nRVBzUEhESjYzY0hCZ1MwYi8yVFB2Z09vMVdveVpjckk2OWR2Y0NtUW4wNGQyNU1sYzJheVpzMkNSZ09langrell0VmFoZzBaakV1Qi9DYVBvV3laMHZ6NHd5QVdMLzJEdGVzMk1HeklZQUE2ZG1qSHFkTm4ySC93RU0yYk5jWGUzZzVmWHorbVRwK0pXcTFtM0s5aktQblJaMkZxQUd2R3JMbEpYbmQyenNXS1pZdTFyN2RzM2E1WDU4blRaMmcwR3N6TURGOVBMRU9HRExSdTFjS2tzUW1SRkFrNkNDR0VFRUw4QjBSSHgzelcrM2w3KzNEMjNIbVQ2eHFTTTJjT28yMmV2M2pKaWxWckNBb081cWNSUTZsVHUxYXF4Z2xnWjJkbmNDWEVsYXZYbURsN0hzdVhMU0szczdQQnRuZnYzdVArQTNlZHNvWU42dVBoNFltSGh5Yzl1bmROMVpnU1QrNU1wVmFyMmJuYmpWMjczUUNvWGFzbWVmTVkzajdTMVVndzU5NzlCN2k0RktCZm45NG0zZk9iUkUvYkUvZ0h2T1BzdWZPVUtGNHMyV0JBWWxtelpTVTJMbzVwTTJicmxKODlkMTc3WGVyUnZTdEhqNStnWi9ldTJGaGJjL1hhZFRKbHlzU3BNMmYxK3JPeHRxWmUzVG9BckYyMVhPZWFScU5odDl0ZVRwejhpNEl1TGd3YTJJOU1HVFBxOVhINXlsV3FWSzZJdWZMZmFZMUNvY0RNekl4TjY5ZG90MkcwYWQrWk1tVkswNzFyRjUzMkdaMHlvbGFyR2ZQTE9BWi9QNUFHOWV1YS9IazBiRkNQc0xBd2FsVC9kNXVDcFlVRnYvMHlobXhaczJKdmJ3ZEE5dXpaYU5Td0FhVktsREM2K3NUZTNvNzY5VXkvOThjTUJRVjN1ZTR4V3YvUzVTdko5dW5zbkV1Q0RpSk5TTkJCQ0NHRUVPSS9JRHppOHlZdnZIWDdEcmR1MzBuemZqVWFEWWNPSDJYajVxMllteXZSYURUczNPV0t0WlVWaHc0ZnBWZlA3aFFwWE1oZzI5allXRlFxbGZaMVhGeWNOcW1qdGJXMTBTZkNINitDNk4vM085cTBiZ25BL1FmdVNVNitVaHQwU0NrL3Y3Y3MrSDBKbm84ZjQrU1VnY0hmRDZSYTFTckp0bnY2N0xrMmVhSktwZUtSaHljMXFsZmoxT216QnV2bnk1ZVhRZ1ZkdEs4TnZiK0prNmVoVkNvWk9tUXd6cmxTdnZwazEvYk4ycCsvNmRxVEx0OTBvbVA3dHZqNCtQTGJoTWxVcWxpQlRoM2JjLzNHVGNMRHd3a1BEMmZGeWpWNi9XVE9uRWtiZE1pV0xhdTIzTWZYbHo5V3JNYlR3NU5lUGJyUnZsMGJnemtjUER3ODJiQnhNeGN1WEdMMHp5UElrVDI3em5WVDhqNWt5NWFWT1RPbk1YZis3eXhhc296WGI5N1F1MmQzby9VWExmbUQweDhGVVA1Y3Z6SForMEI4TG9YRUd0U3Z4NGhoUHdMeHF3bytYbm4wOHVVcjh1ZlBwMVBtNit1SGsxTUdiRDVhNVdJbzZBRDZxeDlNbFZiYmg0UUFDVG9JSVlRUVF2d25SRVpHOGVTNUY0VmRqQ2UzUzB0cHNiM2lZMzV2MzdMc2o1WGN1LytBQXZuejg4dVlVUXdhUEJTSWYvcnM0K3ZMejJOK3BXYU5hdlR1MVVOdmt2akhpdFU2RTdwdDIzZXliZnRPNE4rY0Q1MDZ0ay95YWZUSEFZZ2UzYnZxVGJ6ZnZYdlA4SkdqS2VoU3dHZy9vYUdoeE1YRmtkSEEwL1dVVUt2VkhEeDBoSzNiZHhBVkZVMjl1blVZMEw4UER2YjJKclcvZFBsdjNQYnMweW03ZU9reUZ5OWRObGkvWTRkMk9rR0hqeDAvK1JkMzd0NmpRZjE2T05qYkV4SmkvS1NGQkk2T0RqcXZFMjlaQVRBM04wZWxVakZ2NFNJeVo4ckl6eU5IWUdabXhxblRaN0MxdFdIWjR0K3h0TFFFNFBDUm8yemZ1WnUxcTVkamEyT3IwOCt0MjNjNGR2d2sxMi9jUktsUTBLNXRhNXljbkRoejloeHF0UVlOR3RScWRmei9WR3BVYWpWVktsZml5dFZyakJnNW1xRS9EcWJtUDhrUkl5TWp1WHZ2dms3L3ZyNStPcmtqRW9JK05qWTJqUDl0TEl1WExzZkMzTFRwMGFja3hZVDRKSjRKRkFxRlRvQWtLaXFhSmN1VzgvZVZxMHllOEpzMnlXcEVSQ1RqSmt4R3BWTFJxMmQzR3RTdnE4M0g4WEVmUXZ5WFNOQkJDQ0dFRU9JL0lITW1KODVjdUk1VEJnZXladjYwaWE0cGZIMzlURnBpblZBM0tSRVJrZXh5ZGVQZ29TUEV4Y1hSdW1VTGV2ZnFycDFvQWxTcFhJbXlaVXJqNnJZWHQ3Mzd1WHJ0Qm0xYXQrVGJienBwSjdFTjY5ZWxhTkg0aElNclZxNmhXdFVxbEM5Zk5wWHYwTERZMkZqbXpsOUlSRVFFQXdmME5WcHY1T2hmTU1PTXFWTW02QVZIVFBYeTVTdVcvckdTSjArZmtpMWJWbjRaTXpESjVJNUpNZVUwamVTZVRqOTkrb3cxYTlZQmNQck1XYjBuOXFiYys0Y2h3L1cyMjJ6ZHRvT3QyM1pvWDMvYnZSZnIxcTdrNnJVYkZDNVVpQ3haTW11dlJVVkhZMjV1VHJhc1dmbVluOTliYlZCQXBWTHByVkJSS3BVb0ZRb1VTaVVLaFFLRndneUZRa0VHUjBmVUdnMXo1aTJnVGV1VzlPbmRFLytBQUwwOEVWZXZYZWZxdGVzNjd5czBMQXdIZTN1VVNpVS9EUjlpY2xKTlk5dGZUSlU0NkxEUGJhZjI1K2N2WGpKL3dTTGVlSHZUdUZFRFNpUkttR2xyYThPSTRVTll1V290aTVmK3dmRVRKL25oK3dFVXlKOWZwdzhoL21zazZDQ0VFRUlJOFIrUVAyOHVYci94WStlZVk1UXZXNXdDZVozSmtza0pTOHRQUHlMUGtCczNiMzN5eVJNUkVSRWNPWHFjL1FjT0VSd1NRbTVuWjM0Y1BNam95UUpXVmxaMDcvWXQ5ZXJXWWZuSzFlelp1NTl6NXkvUXYyOGZhdGFvUnVuU3BTaGR1aFFRSDNRb1VxUXd6WnMyMGVrakpZa1BQNmJSYUZpNGFDa2Vuby9wM3UxYmNqczdjLzNHVFI0L2ZrTDNidC9xMU8zVXNUM0xWNnptbDk4bU1IM3FKS001STVMeTA4OWowV2cwdEd2VGl1N2R2azMxU1FsZzJoNzhwTHg3OTU2WnMrY1JFeHRMeVpJbGFOR3NTYkp0RGg4NXhzTkhIanBsZlhyM0pDSWlRdnM2TEN5Y1RWdTJZVzZ1cEZlUDdsaGJ4Ny9ISTBlT29WYXI4Zm5vMUpHM2IvME5CaHdBYXRXc1FZNGMyY21jT1JOMmRuWllXVnBpWVdHSmhZVzVTVS94TjI3ZXl0NTlCNmhSdlJwRkNoZGkxZktsQUhnK2VjTEMzNWZRdUZFRE9uVm9yNjIvZmVkdWpoMC95VysvL0V6UklrVlNmSXBIWEZ3Y3U1UFl1bU9Jc1dDRlNxVml6OTc5Yk4rNUczTnpKY09HREtaUncvcDY5Y3FVTHNXU1JmTngzYk9QM2E1NytHblVXTnEwYmtuM3JsMCs2ZnNsUkhxU29JTVFRZ2doeEgrQXVibVNiOW8zNGZvdGQ2N2Zmc0ROMnc5TmFqZHNVTGRVM2E5NTB5YjA2bWxhMjAyYnQzSDArQW1kTXZlSGo1ZzJZeFlSRVpIWTJkblJyMDl2V3JWc2J0TGswTms1RjlPblR1TFlpWk5zMkxpRk9mTVcwSzVOSy9xYWtCd3hjYjRHUTR3OTdkZG9OQ3hidnBKTGwvOG1VNmFNZE9yUUR2K0FBQll0WG9aakJrZmF0MnVEcmUyL3kvMmJObTRFR3ZoanhTcCtIVGVKNlZNbmtpOXZ5cmErcUZRcW5KMXptZlMrRWpNMCtaMHpiMEdLK2tnc01DaUk4Uk9uOE83OWV3Q3laOHRHN1ZvMWsyMTMvZnBOdmFCRGxjcVZ0RCsvZmV2UDFCbXpjSFIwWU5LRWNlVEpIUitZQ1FrSlpmbktOV1RNbUpIQXdFQjhmZjIwU1VlZlBIMUs0VUtHYzNvNE9qcGdaMmVMcCtlVFZMM1BxbFVxVTZkMlRRcmt6dy84bStqMDBKR2pRSHhDVXFXNVVodjBxRiszRHVmT1hlQzM4Wk1aTXZoNzZ0ZXJrK3c5K3ZUdVFaZk9IWUg0b0VQaUZRdW1TQWc2ckZxK0ZGdmIrTHdNOXgrNHMzcnRPbDY5OHFKUW9ZS00rbWw0a3JrMnpNM04rZmFiVHRTcVdaMUZTLzVnMy82RFhMbHlqV0ZEQjZjb01hZ1FuNHNFSFlRUVFueDFMQlJteEtvLzcvR0U0bitMaFNKbFR6elRpa0tob0dxbDBwUXRWWVNYcjMwSUNRbFBzNk0wWDNsNWFYOGVPM29VRGc3MjJrbG9jbXJXckU2Wk1xVzFmZGpZMkZDOFdGR0tGUzFLMGFKRmFOdTZwYzZFUFRFTEN3c3NMUFJYYTVpWm1kRzhhUk1xbEN2SGlsVnJhTnk0a1VsaldidHVBMnZYYlRDcGJvSzR1RGdXTGxxcXpZT2dVQ2lJaUloZzJ2VFpPRGxsWVBxMHlRYkgzN1JKSTZLaW92aHovVWJHVDVqQ2pHbVR5WnZYOEdrVGFVV2xWcU5RS1BUSzk3cnVNRkJiVi90TzMrcVYrZnNITUhucURIeDhmV25UdWlVSERoNG1ORFNVcDArZkpkdGZhRmlZWHBteC9CNC9EdjAzbDhiWTBTT0ppNHZqNTUrR01XN2lGTzdldTAvT25Ebnc4ZlVsSU9BZGJWdTNNbnJQOHhjdW1aUS94SkNXelpzeGFHQS9uYks0dURndVhMd0V3TTFidHpsdzhEQTl1bmVsVTRkMjVNaVJuVG16cHpOMTJpeCtYN3lVbU5pWStHQlRFakpreUVDR0RCbUErTndXU1cxN2lZcUtadS8rQSt6ZGR3QzFTa1hidHEyMTF4SUNJdnNPSEdMZCtvMVlXRmpRczN0WE9uWm9aL0QzYjBodVoyZm16cHJPbm4wSDJMcHRCK01tVEdiZTdCa1VLVkpZV3ljME5KU2QvNXlXSXNTWElrRUhJWVFRWHgxN0N5V0IwWEZmZWhqaVA4emU0c3NtWkxPMnRxSllZZU5KRGxOajZQQlJhZFpYaGZMbG1EeHhISk1uamdQZzdQa0xoSWVGRzZ6Yjk3dGVRUHhTZlVOYXRtaW03Y2NVS1UwaytlRkRJTFBtek1mejhXTXFsQy9IcmR0M2VQZnVQZjBHRGlaYnRxek1uRDVGTzRrMHBHMmJWZ1FHQmJGbjczNG1USnJLckpsVHlaVXo1U2MrbUNvdUx0WmdrQ1kxbmoxL3pwUnBNd2tLQ3FaTjY1YjA3L3NkQnc0ZTV2cU5tMXkvY1ROVmZYN1RxUU5XVmxhNHV1MmxRdmx5OU92N0hXWm04ZHMvdG03YlFZdm1UYWxab3pvbFM1VEF5U2tEQmZMbjU4S2x5elJyMnBoejV5OENVS1ZLcFdUdVlsb09pOFRhZGV4aXNQemk1YitKQ0kvZkRsS3VUQm55NTh2SHBzMWJDZkFQWU5EQWZtUndkR1Q2MUlrc1diYWNpdVhMcCtpZXhxaFVLazc4ZFlvZE8zWVRHQlJFN1ZvMTZOMnJoOEZ0SmMyYk5zYlh4NWQyYlZzemFQQlFObS9kbnVMN05XdmFtSGx6Wm5MMTZqV2RnQVBFcnpwSm5HOURpQzlCZ2c1Q0NDRytPbmtjckFtTTFuK0NKMFNDUEE3V3lWZjZIek50OG9SazY3anUyY2ZkZS9lVHJldmc2S2p6ZXVjdVY3M2tncVpxMmFKWml1cGJXMXZqNk9DWWZNVi9yUGx6UFo2UEgxTy9YaDJHRFJsTSswN2Z4aWNPTkZjU0hoNk9yNjlma2tFSGdONDl1eE1RRU1EbHY2L3k2dFhyZEEwNlJFUkc2UjJIQ0laWE1TUkhxVkFTRVI3QmQ3MTYwS0Y5VzIxNWxjcVY2TmJWOENROXNTMWJ0K3ZrL2RCb05PemRmNUE5ZS9kVHJXb1Z4dno4RStibTVseTdmb01kTzNmVHBIRWpCZzJJWDJuZzVCVC9tZGFzV1oydDIzYncrTWxUamh3OVRxbVNKVXhLekpuU0hCWWFqZjZLSUkxR2c2dmJYbXBVcjhiWjh4ZFFtaXY1ZWVSd1FNT1ZhOWZwMUxFOVdiTm13Y2JHaHJHamt3N0thVFFhazNNK1RKd3luZnYzSDFDNFVDRitIZnN6eFlvVk5Wclh5c3FLSDc0ZkFFQzdSQ3NoRWp0MTZneWhZV0ZHcnhjcldvUkNCVjBNbmxvaVIyYUsvd0lKT2dnaGhQanFsTXBreDdPZ1NNTGpWRjk2S09JL3lONWNTZWxNZGw5NkdHa3U0ZGc5aU4rTFAzbnFkUHIxL1k1S0ZTdG95MCtkUHF0WE55VjJiZDlzY3QyZlJvM0IyOGMzMlhwQlFjR2NPMytCR3RYamowTGNzblU3VzFMd05MaGloZklVTFZKWVo4TG1tTUdSU1JOK1k5S1U2Znc2ZmhMZkQreFAweWJHbDlXYm1aa3hmTmdRbWpkcm11NTc1a09DUTNCMGNOQXJIemxpcVBibkk4ZE80T0hocVZNR3NIRFJVcDNYK2ZQblk5blMzL1VtK2ZiMjlyZ1V5Si9zV096dGRQOE96TXpNQ0FvS3BtbVRSdnd3YUFBS2hZTEFvQ0RtekZ0SXJaclY2ZC8zTzU0K2U4YnpGeSsxMnhRYU4yckF6bDJ1VEprMms5RFFVRVlNK3pIWis4S241YkJJY1BiY0JieThYdlBqRHdNNWUvNkM5ajJNSERHTUR4OEN5WklsTTZHaG9RUUdCaEVVSEV4UVVCQkJRY0VFQmdVQjhhZGRQUEwwSlBCRElEWTJOaXhaTk4vb2lwM0V2RjdGYjBPcVdiTTZqenc4ZWVUaGFiUnUrM1p0dEQ4bnJBcjYyUFViTndrTkN6TjZYWWovT2drNkNDR0UrT3BZS015b21UTURKMTUvK05KREVmOUJOWEptd1B3TDVYVDRYTTVkdUlpM2o2L1JiUGNmSjQxTXJGS0ZDbVRObXNYZ3RZU2pMMDJTeEZQanVMajQ3VThIRHgxaHk5YnRxTlZxQ2hUSUQwQ1A3bDFwMXFTeDBiWTlldXNlZzJub0JBQ0FITm16TTN2bU5DWk9tcVp6dEtjeGxoWVdueVZKMzF0L2Y0b1ZMYUo5M2FQYnQzUnMzNDY3OSs1UnMwWjFBRzdkdW9PSGh5ZjE2c1luUHJ4Nzd6NTVjdWZHZGRjMmxCL2xBekMwcXVEdDI3ZWNQWGMrMmJINCtmdnJsUTM5OFhzVUNnWCsvZ0c4ZnZNRzk0ZVBpSTJONWM2ZGUzemJ2UmRxdFJwcmF5dHQwQ0dqa3hOTm16VGkwT0dqbEMxYmhvb1ZUTnZDNExwcm0wbjFFbnp6YlErZDErSGg0YXpmdUluaXhZcFJ2Rmd4bld1eHNYR00vdVUzZ29ORFVLbjBnOCtXLzJ4dlVhblZaTW1jbVVJRlhjaVJQVHRSVWRHczMyaDZZRzJEQ1hVVEJ4MkUrUDlLZ2c1Q0NDRytTam50TEdtU0p4T1hmSU5seFlNQXdNNWNTYzJjR2NocGwvd0U5SDlaVEd3c1I0NGV3OWJXeHVqUmxpdFdyakhhZnNLNFg0d0dIVDdWOHhjdk9YUDJIR2ZPbmdQaWd3OU5HemZDcFdBQk1tYk1DRUJVVkJRaG9TRko5aE1VSE13YmIyK3laYzJhWkVBaG81TVQ4K2JNU0Ztd0pCMzUrUG9TRVJHaGs2eFNxVlN5WWRObVRwdzh4YUlGYzNGeDBjMzE0ZXZyeDVScE04bVVNU05USm8zSDJUbFhzdmR4Zi9nSTk0ZVBValhHNHlmK1l0MkdUY1RFeEFCb2t4NjZ1QlNnY3FXS3VMZ1VJSCsrZk5yNmtaR1IzTC92RG9DZm54L2g0ZUhZMlNXL2t1akZpeGVwR2wrQyt3L2NDUW9LWnV6UEkvV3VXVnRiVWJsU1JSd2NITWpvNUlTVGt4TVpNenJoNUpTQmpFNU8yTm5aMGFaOVoycFVxNnFYbU5LVVlNandFYVB3OXZGTmNlQkVpUCt2Sk9nZ2hCRGlxNVhUenBLMkxsbDQ4Q0djMTZGUmhNV3E1RlNMcjR5RndneDdDeVY1SEt3cGxjbnVpNTFhOFRudGR0M0RodytCQUd6ZHZwT2UzYnZxMVVscEVyKzA0clpuTHhjdi9VMzVjbVZwMnFRUlZTcFhRcWxVNnV3dmQzWGJpNnZiM2lUN1NhZ3plK1kwU2hRdmxtVGQ5QW80eE1UR0FwaDhFZ0hFSDFFSlVLckV2eXNxVHB3OHhZbVRwMmpadkpsZXdBSGlUMEVZUFdvRWMrZi96aSsvVFdES3BQRUc2eVZXcjA1dEJ2OHdNTm54TFAxakJSY3VYdFlwYzg2Vms0YjE2MUh3bnh3Q0ZwYVcvRGgwQkkwYTF0Yzdoak1xS3BvWnMrYnl5c3VMbHMyYmNlVFljV2JObWMvRThiOG11N3BrOUZqVGs0c2FVcmxTUlRxMGEwTkpJNnRUZnZ4aFVLcjZ0VFFseWVjL3EzaE1xaXZFVjBDQ0RrSUlJYjVxRmdvenltZXhwM3dXK3k4OUZDSFMzZDI3OTlqdHVvZGl4WXBTclVwbE5temF3dXZYYitqVnN4dTVuWjAvdVg5Zlh6K1Q2Nm9NckREcTNhdUh3U3ovaVlNZ0dvMkdVNmZQWW1abVJzTUc5WUQ0cGZSYnQrK2tlYk9tNU1uOTZlOGpwZUxpNGxBcWxUcUpCcytjaVYrdFlTZy9neUVhallZVEovL0N4c2FHTW1WS0EvRy9yNVdyMTFLb1VFSDY5akcrbjc5NnRhcU1IVDJTT2ZNV01uN1NGS1pPbWtDaFFnV04xbGNvbFNZR1cvU0RjR1hMbHRISitmSHY3MXkzN3Z2M0g1ZzFkejZQSHoraGQ4L3VkT3pRanV3NXNyTnUvVVltVDUzQjJER2p5T0JvUENIbzJsWExUUmpmdndaOHI1c3JRcWxVOGwzdm5pbnE0Lytqa0pEUUZPVkFFU0k5U05CQkNDR0VFT0lyY09mdVBXYk9ub2VEZ3dNLy96U2NiTm15WW1abXh1YXQyN2w2N1RvRjh1Y2pMRHorMk1zZHUxeFJLaFRhU2JSYW8wR3RWcU5TcVlpTGkwT3RWdE9yUnplVVN0MmpSUWNOSHFwMzM1UXdkS1JnQW8xR3c5VnIxOW0rWXpjdlhyNmtRdmx5MUs1ZEUwc0xDMTYvOGViMjdUc2NQbktNYWxXcjBPV2JUaVlsU2t3cjU4NWZaTm55bFRnNDJHTmpZME4wZExSMk5VazVFNU55bnJ0d2tkZHZ2R25ab2huVzFsYTR1ejlreHV5NU9EZzQ4TnZZMFFTSGhHQm5hNHRTcWNUcjlXdTlsUUxWcWxaaHlPRHZXYnowRHlaTW5zYU1hWk5UL0JrRUJnWmlaV1dOalkwMTd6OTh3TlB6c2NIZ1JHUmtKQXFGQWt0TFM1NCtldzZBdWZtLzA0cExsLzlteGFvMWhJYUdNYUIvSDFxM2JBRkF1emF0aUl1TFk5UG1yWXdZT1pxQi9mdFN2VnBWZzJQSmxzMzRkeUVtSm9aWFhsNDRaWERDM01LY1c3ZnVvTkZvc0xXelRkSDdUU3NmUGdSaWJtNk9yYTBOb1dGaGZQZ1FtS0pqVDAwOUtTSzVlZ1h5NTJmeDcvTjB5a0pEUTlubHVzZmtzUWlSSGlUb0lJUVFRZ2p4Lzl5dDIzZVlPbjBXOXZaMlRKNzRtM1pDMTc1ZEcycFVyOGJ4RXllNWUrOEJFUkVSS0JRS3RtM2ZtV1IvRmNxWDB3czRRSHkrQjFPdFdMbUdkKy9mSjFzdlBEeWN2MDZkNGRqeEUzajcrSkl2WDE0bVR4eEhoZkxsdEhXS0ZTM0M4bVdMdVhqcE1qdDN1L0hUcURGVXIxYVZmbjE2cDF2K2ljVHk1TW1OUnFNaEtDaVlvS0JnQURKa3lFQ3RHdFZwbitpb3lxVHMzMzhJS3lzck9uZnNnRXFsWXQyR3pTZ1VTaWFPLzRVc1dUTHorK0tsbkRuN2IvTEh4TzgvUWNNRzlYajMvajNuemwzQTFzQ3htOGxac213Rk4yL2QxaWxyVUwrdVhyM0RSNCt6YWZOVzdXdGJXeHVLRll0UGZybGg0MmIyN0R1QWsxTUdwazZlUU5sL1ZtMGs2TlNoSFRteVoyUHBIeXRadlhZZDVjdVZ3OXJhY0VKVFk4ek16Qmp6eTNpZEpKRDI5blkwcUtjLzFzL0JiYzgrRGg0K29sT1crRlNZNUxSdTFTSk54cEU1YzJhOU1qa3lVL3dYU05CQkNDR0VFT0wvdWJKbFN0T29ZWVA0Q1Y4TzNkTU1zbWZQUnErZTNYWEtOQm9OS3BVS3RVYURScTFHbzlHZzBmeWI3K1RqcDdnbFN4UW5lN1pzVks1VTBlUXgzYWwyai9jZmtqOUJ4c3hNd1Yrbnp1RG9tSUUrdlh0UnVYSkZuVzBNLzlZem8zYXRtdFNxV1lPejV5NndmZWN1Tkh5ZUhDMUZDaGRpbjl0TzdlZW1VQ2hTbE1zQllQQVBBL0R3ZkV5bVRQRUpNMmZObklxZnI1ODJxV1QxYWxXeHNMQkVwWXJEeWNtSmRtMWFHZXluUytlT3RHdlR5dWpKSkEzcTF6T2E1NkpKNDRia3pac0hNek16ekpWS2N1VElRYjI2dGZYcVZhMWNDVXNMQzlScU5SWVdGbFNzV0o2TVRrNEF0R3JaZ3Vqb0dMcDE2NEtEdmVGdGE3VnExcUJJa2NLODlYdXJGM0FvVWJ3WXNmL2t3ekRHd3NLQ2tTT0dFaFlXamthandjSEJnWEpsUytOZzRsYVd0RmFsY2tYVWFqVnFqUm8wa0RWYlZsbzBhMkp5K3dIOStxVEx1QVlONkllZGZlcU8vLzJVdGtKOHpDdzhSaU1aczRRUVFnZ2h2cUFscTdaUnRWSnBxbFlzblh6bHIxQk1USXhKeDFvbXB0Rm9EQVluaEJCQ3BBODdTOFAvNktZc0JDdUVFRUlJSWNSbmx0S0FBeUFCQnlHRStJK1FvSU1RUWdnaGhCQkNDQ0hTaFFRZGhCQkNDQ0dFRUVJSWtTNGs2Q0NFRUVJSUlZUVFRb2gwSVVFSElZUVFRZ2doaEJCQ3BBc0pPZ2doaEJCQ0NDR0VFQ0pkU05CQkNDR0VFRUlJSVlRUTZVS0NEa0lJSVlRUVFnZ2hoRWdYRW5RUVFnZ2hoQkJDQ0NGRXVwQ2dneEJDQ0NHRUVFSUlJZEtGQkIyRUVFSUlJWVFRUWdpUkxpVG9JSVFRUWdnaGhCQkNpSFFoUVFjaGhCQkNDQ0dFRUVLa0N3azZDQ0dFRUVJSUlZUVFJbDFJMEVFSUlZUVFRZ2doaEJEcFFvSU9RZ2doaEJCQ0NDR0VTQmNTZEJCQ0NDR0VFRUlJSVVTNmtLQ0RFRUlJSVlRUVFnZ2gwb1VFSFlRUVFnZ2hoQkJDQ0pFdUpPZ2doQkJDQ0NHRUVFS0lkQ0ZCQnlHRUVFSUlJWVFRUXFRTENUb0lJWVFRUWdnaGhCQWlYVWpRUVFnaGhCQkNDQ0dFRU9sQ2dnNUNDQ0dFRUVJSUlZUklGeEowRUVJSUlZUVFRZ2doUkxxUW9JTVFRZ2doaEJCQ0NDSFNoUVFkaEJCQ0NDR0VFRUlJa1M0azZDQ0VFRUlJSVlRUVFvaDBJVUVISVlRUVFnZ2hoQkJDcEFzSk9nZ2hoQkJDQ0NHRUVDSmRTTkJCQ0NHRUVFSUlJWVFRNlVLQ0RrSUlJWVFRUWdnaGhFZ1hFblFRUWdnaGhCQkNDQ0ZFdXBDZ2d4QkNDQ0dFRUVJSUlkS0ZCQjJFRUVJSUlZUVFRZ2lSTGlUb0lJUVFRZ2doaEJCQ2lIUWhRUWNoaEJCQ0NQSC93dXk1Q3hqNTg5Z3ZQUXl1WGJ2QjBlTW5pSW1OL2RKRFNaSktwZUxvOFJNOGZ2STBYZnIzOEh6TTloMjdDQWg0QjhDdDIzZDQ5LzU5dXR6clU4VEV4TERtei9WY3VIZ0pnTHYzN25QL2didkJ1aHFOaHZEdzhDVDdVNmxVYk4yK2szWHJONlpxUEpjdVgwbFZ1eTl0MzRGRGJOeThOZFh0YjkyK2c2K3ZuOUhyang4L3djUERFNVZLWlZKL0dvMkcyRlQ4RFhvK2ZveWYzOXNVdHhQR21YL3BBUWdoaEJCQ2lNL3J4TWxUcVdyWHBIRkRuZGN2WHI0a0pEZ2tMZE8xK0xzQUFDQUFTVVJCVklaRTJiSmxQcm1QVjE1ZWVIdjdwTUZvUHMzMm5ic0pDZzZpV1pQR1gzb29TUW9KQ1dIOWhzM2t5cG1EM3hmTXhjek1MRTM3Zi9yMEdkdDM3cVpNbWRJNE9qcXdmTVZxUWtKRDZkYTFDMjFidHpSNHY5UitOd0h5NTg5SGtjS0ZVdHhPbzlGdzhOQVJJaUlpcUYyckpudjNIZURXN1R2VXFWMkxBZjM3a01IUlVWdDMvWVpOWEw1eWxmRy9qaVYvL253RysxTXFsYng4K1lxcjE2NlRMMTgrR2phb1ovSllqcC80aXo5V3JHTGNyMk9vV3FWeWl0K0xxYlpzM1c1U3ZSN2R1NXJjNS9FVEovSDI5cUYzeis0cEhrOU1iQ3h6NWkzRTJ0cWFkV3RXb0ZRcTllcHMyTFFGOTRlUFdMOTJGWmt5WlV5Mnp5dFhyN055MVJwRy8vd1RwVXFXTUhrc284ZU9vMTZkMm96OGFWaUszb013VG9JT1FnZ2hoQkJmbVdYTFY2YXEzY2RCaDgxYnRuUGo1cTIwR0JJSDl1NU9rMzZNV2ZqN0VzNmV2L0RKL1V5ZU9JNEs1Y3NadmY3cWxSZlBuaituVThmMktackVQM3YrbkNuVFpocTlQbmIwS0g0ZE45R2t2cHlkYzdGaTJlSms2MlhNbUpIMmJWdXpkLzhCbmoxN1RxRkNCVTBlcnlrc0xTMEJVS3RVV0ZsWjhmdkN1U3hmc1pwMTZ6ZnkrdlZyaHY3NGcxNmIxSDQzQWRxMWJaMnFvSU9scFNWbVptYW9WR29BSmszNGpiMzdEN0psNjNidTNydlA4bVdMY0xDM0I2QkdqZXFjT25PT01iK09aOHpQUDFHcFlnV0RmUTc5OFFjOEh6L204Wk1uSmdjZFhyOSt3N29ObXloZHFpUlZLbGNDVXZhOVRmdzN0T2JQOVFicjVNMmJoNmFORzdITGRZOUpmYVlrNkpBZ3VaVWdBTGEydGpwL0gxZXVYQ1V5TXBLT0hkb1pERGdFaDRUdzhKRUhaVXFYTWluZ0FPQzJaeTl4S2hVRkRBU0gvUDBEc0xhMnh0SFJ3YVMrbHE5Y2JWSzk1QlF1VklqR2pScWtTVi8vU3lUb0lJUVFRZ2p4SDZEUmFEN3IvVnEzYXNHQWZuMU1xcnZtei9VY1BIUkVyM3hBdno1MCsvWWJvKzBDZzRKWTlzZEtRa0pEK1duNEVITGx6Sm5rZmQ2OWYwL2YvdDhuV2VkVGd4TmR1M1EyV0g3NzdqMDhQRHhwMjZZVnRqWTJSdHZuekpFRGdEYnREZmVUd05WdEw2NXVlMDBhVS9GaXhSZzlhZ1FORzlRSDRPbXo1OXk5ZTQ5R0RldVRJVU1HQURKbHpFakhEdTE0K05DRFJ4NGV0RzdaQWtzclMyMGZkKzdjNDluejUzVHMwRTdiQmt5ZnRJNGMvVXV5ZFZMNjJWdGJXd0VRR3hjSGdJTzlQV05IaitUWThaT1VMVlBhYUx0MmJWdlQ5N3RlZXVWdDJuYzIrcjFON3ZlUkZETXpNNnl0clluN1o1eG1abVowYU5lR3NtVks4ZlRaYzIzQUFhQlkwU0xNbVRXTkNaT21NbjNtSE9iT21zN1BZMzh6MnZmUll5YzRldXlFd1d1SlA4L1FzREJtekpxTHVWTEo4R0UvYWlma2xTcFZ3Q21qVTRyZms2Ry9WNERLbFNyU3RIRWpJT2wvQTR6OXpadWlhNC92a3EyemRQRUM4dVhOcXcxUUhEdCtFbk56YytyVXFxa1R0TEN6c3dQZzdObnpxTlZxeXBjdmg3OS9nRjUvRmhibVpNejRiekRpMXUwN1BIN3lsRUVEKzJuNzBHZzAycysxLzZEQk5LaGZqeEhEZmpUcFBSMDdmdEtrZXNrSkR3K1hvSU1RUWdnaGhQajhMQzNNQ1E0Sis2ejM5UGIyNGV5NTh5YlhOU1Juemh4RzJ6eC84WklWcTlZUUZCek1UeU9HVXFkMnJXVHZZMnRqUSt0V0xReGV1M2I5QnUvZWZYbytnSzVHZ2lUMzdqL0F4YVVBL2ZyME5xbWZienAxMEN2ekQzakgyWFBuS1ZHOFdJcVdjMmZObHBVc1dUSnJsNlV2Vzc0U0t5c3JCbjgvRUhQemYvOXp2WGZQN216YnZwTkhIaDUwK2FhVHpsUGFxTWdvbmoxL2JuUnB1Nkh4bXVycXRSdTg4dkxTS1V2SkUvakpVMmNZdlRaeXhGRHExYTJUNnJFbEphV0JpSXVYTG5QeDBtVzk4aitXcnlKSGp1eXNYckVNZ056T3pzeWNOb1V6Wjg5UnBFaGhlbjMwbVI4NWNvekNoUXRTdUhCaGsrNGJFUkhCcE1uVDhQWHpZOUtFMzhpV05hdjJXcDNhdFV6NjIvbVlvUUJSbDI2OXRCUHdqeDA2ZkpTejV5OHdmNDd4MVRhbSt1SDdBY25XeVp3cE02QWZvQmo0d3hDZDF3bnY0K1NwMHdCczJMaVpEUnMzNi9WWHFGQkJGczZiRGNRSEY3WnMyMEdlUExtMVc1d0NBdDR4Y2NvMCt2VHFTWlVxbFZMMmhqQXQ0UGJEa09GNGUvdWsrNnF0LzBVU2RCQkNDQ0dFK01LeVo4OUN3THZBejNyUFc3ZnZjT3YyblRUdlY2UFJjT2p3VVRadTNvcTV1UktOUnNQT1hhNVlXMWx4NlBCUmV2WHNiblFKdksydExRUDY5U0VtTmhaTEN3dWRhdzhmZW1CbEZmL2tQTG5KWk1KMWhVTEJQcmVkQnVzOGZmYWNWNi9pSjlJcWxZcEhIcDdVcUY2TlU2ZlBHcXlmTDE5ZUNoVjAwYjQydE94ODR1UnBLSlZLaGc0WmpIT3VwRmQxSk1YOTRTTktseXFwRTNENFZJbkg2K1gxbWx0Mzd0S3VUU3VkT3ZzUEhLSjBxWks0dUJUUUtmZjNEOUFMT2lUbzJLR2QwWHNHQkx6ai9JV0xWS2xjaVR4NWNodXNremR2WHIyeWZmc1BzbS8vUVlQMUR4NDZZdklUZUZNRExSR1JrUnc2ZkpReXBVdFJyR2dSZzNVY0hIU1g0ZWZNbVlOdVhic0EwQ25SWjNEMDJBbmV2WDlQL3Z6NTZOQ3VEUXJGdjNuNzMzaDdrOXZaV2FlZkR4OENtVHBqRnMrZnYyRFF3SDVVS0Y4T2J4OWZjdWJJcnRNMk5jTEN3ckczanc4eVJFWkdFaGtaU1piTW1Relc5UThJNFBIako1OTB2d1RObXpaSlVmMEMrZk5UbzBZMW5iTExsNi93NHVWTEFHN2Z1WXVYMTJ0cTFxaHVNSmozNS9xTk9uOHI1ODVmNE9uVFoweWJNbEc3VldQZGhvMTRlL3RnYmlIVDN5OUJQblVoaEJCQ2lDK3NkSW5DSERseGdTZlB2U2pzb2o4SlN3OXBzYjNpWTM1djM3THNqNVhjdS8rQUF2bno4OHVZVVF3YVBCU0lEd0Q0K1ByeTg1aGZxVm1qR3IxNzlTQkg5dXg2Zld6Y3ZKVzc5KzR6Yi9ZTTdZUkJvOUhnN2VORDVVb1Z0V00zNU16WmM0U0ZoV3V2SzVPWXRGMjYvRGR1ZS9icGxCbDcwZzN4ayt2RVFZZVBIVC81RjNmdTNxTkIvWG80Mk5zVEVoSnF0RzRDUS92SnZiMTk4UGIyb1ZPSDlzbTJUNDM3RDl5Wk5XY2VTcVU1dFd2V0lQTS9rOURBd0VEMjdqL0ErbzJiYWRtaUdUMjZmWXRORXR0TUVpU1ZOTkREdzVQekZ5NVNyV3BsR2pVMGZVbDU1VW9WcVZlM3RsNzV2QVdMcUZpaFBBM3ExelY0N1dPbTVpTUlEUTNsME9HamxDeFp3dWoyRzRnUG9xejVjejBEQi9RbFMrYk1ldGR2MzduTDZyWHJLRld5QkwrTUdhVVROSERiczQvTlc3Y3paZEo0bmEwbGs2Wk81OVVyTDdwMTdVTEw1czJJalkxbDZ2U1psQ3hSZ21GRDlITmVtT3JLMVd2TVg3aVlSUXZua3R2WkdXOGZYd0N5NTlEL20wc3BZOTl0dFZxZDVIVUFwVktodDlvaVg5NDhkT25jVWFmTSs0MjNOdWpnNnJZWGEyc3JmaGcwd09EZnpMb05tN0Q0SjBnWkZoYk8rZzJicVZtam12Wnp2blg3RHBjdVg2RkIvWHBKNW1NUjZVZUNEa0lJSVlRUVgxaWhBbmtvVWpBZlp5NWN4eW1EQTFrem01WW83VlA0K3ZxWmZEUmZVc2ZZQVVSRVJMTEwxWTJEaDQ0UUZ4ZEg2NVl0Nk4ycnV6YVJJRUNWeXBVb1c2WTBybTU3Y2R1N242dlhidENtZFV1Ky9hWVQxdGJXMm5yRmloYkJiYzgrdG03Ym9WMjI3dVgxbXFpb0tFcVVLQVpnTkZoeTYvWWR3c0xDVFE2bWdHbkxwcE5iV2ZIMDZUUFdyRmtId09relp6bDk1bXlxNzMzaDBtVXNMU3lvVkttQzlzaE5jNlV5MVUrOWZ4dzhpRUVEKzZIUmFOaC84REFiTjIyaFFJSDgvRFoydERiZ0FQRkpKZjlZOGp0L3J0L0V3VU5IdUhUNWJ3YjI3MHVONnRXMGZhUlVRdEFpSWlKU3B6engzbnBEbkoxelVidFdUYjN5ZVFzV2tTdFhUcVBYRFBGNyt4YWZmeWJjaGxRb1gwNmIxREFxS2tybldseGNIRXFsVWp2V2UvY2ZjUFhhZGR3ZlBtTE1xQkU2SjY2NHV6OWsxcHg1RkN0V2xJbmpmOVg1N2dNMHFGK1hmZnNQTW4vQkluNWZPRmNidEtoUnZScjE2OWFoUS91MkFPeHkzWU92cjUvUmJVQ21LbG1pT0VxbGtxM2JkakoyOUVpOC9sbXBraTlQbmsvcUY2Qkg3NzZwdm01cWt0TUUxNjdmNFA0RGR6cDJhR2MwNmFOYXJjYmluNVVPbTdkc0l6QW9DQXNMUzFhc1drTm9hQmdQM04zSmxDa2ovZnQrWi9KOWpSa3lmQ1J2M25nYlhVRWxESk9nZ3hCQ0NDSEVmMEM5V3BYWWQvZ01PL2NjbzN6WjRoVEk2MHlXVEU1WVdsb2szemdWYnR5ODlja25UMFJFUkhEazZISDJIemhFY0VnSXVaMmQrWEh3SUVxV0tHNnd2cFdWRmQyN2ZVdTl1blZZdm5JMWUvYnU1OXo1Qy9UdjI0ZWEveXl2cmxxbE1vMGExc2R0NzM0cVZDaFBxWklsdUgzbkxnQmxTcFVDNHBlQ1g3eDRXVHRSK3hTbUJsNk1lZmZ1UFRObnp5TW1OcGFTSlV2UW9sbnlTOHNQSHpuR3cwY2VldVVxbFlxVGY1MGlKamFXbnIzL25lUVBHdENQbGkyYUFaRFNkS05XVmxhRWhvWXhlOTVDN3Q2OVI2dVd6ZW43WFMrZXYzakpBM2QzNnRTdXBRMW8yTm5aTVd6SUQ5U3RYWk9seTFjeWUrNENhdGFveHZjRCsrc2twelNWL1Q4SkdNUENkUE9WTFAxakJhR2hZUXdiT2xnblNXT0N3TUJBUEI4L050aG5VRkNRMFd1R25EdC9rYTNiZGhpOWZtRHZicFJLSmZaMmRvU0c2ajZoUDM3aUwvYnVPOEJQSTRaU3NrUnhHamFvaDZPakEvTVcvTTZrcVRQNGZtQi9talZ0ektIRFIxbS9jVE8yTmpiVXFWMlRzK2N1RUJzYlMzUk1ETEV4TWNURXhoSVRIVVBXckZsNCt1dzU4eGNzWXViMEtTZ1VDcnAwN3FqOS9KODhmWXFyMjE3eTVNbE5uVm8xMmJ4MXUzYjFnS2tTVnA0NE9EalFxbVZ6WE4zMjh2ekZTendmUDBHaFVCZzk1ak81UU5ESE1qbzUwYjNidHlrYVcycE9KckczdDZkOHViSjA3dGdlLzRBQW5Yd1hDVlFxbFhiYlJFSmc0dXk1ODlqWTJCQWRIWTFhcldiaStGKzFXMDAraFVxbFN2SHZSRWpRUVFnaGhCRGlQOEhhMm9wdjJqZmgraTEzcnQ5K3dNM2JEMDFxTjJ4UXQxVGRyM25USnZUcWFWcmJUWnUzY2ZTNGJnWis5NGVQbURaakZoRVJrZGpaMmRHdlQyOWF0V3h1OExpN2p6azc1Mkw2MUVrY08zR1NEUnUzTUdmZUF0cTFhVVhmZjVJNER1alhoM3YzSHJCdzBSS1dMbHJBNVN0WGNjNlZVNXNYNE9iTjIyell0SVg4K2ZPbGFMbTBvVW5WbkhrTFRHNy9zY0NnSU1aUG5NSzc5L0VKTHJObnkyYndLZnpIcmwrL2FURG9jUEhTM3dRRXZLTmUzVHFVTFZNYWpVYk5rbVVyQU5peWRUc0FEOXpqdnhldWJudDBucVo3UG5taVU2OXExY29VTGxTSWZmc1BzbTNIVG14c2JKazQvbGZ0RVk5SGp4M245Smx6MUsyanY0MmhiTmt5TFBsOUFTdFdyZWJjK1l2Y3UrL085d1A3VTd0V0RiMjZ4bGFCN05xK1JUc0JEQW9PMXBZSGg0UncvdnhGc3VmSWpyMlJwSWJuemwvazNQbUxCcTlkdUhpWkN4Y05iNEZKeXZKbHVpc2hqaDQ3b2JObEtIT1d6THgvLzBHbnpzbFRwd2tNQ2lLM2N5NXRXZVZLRlprMVl5cXo1eTRnYjk3NFZRT25UcDhsTmphVzROaFlWcXhjbzYxclptYUdsWlVsVmxiVzJOaFlZMjF0amJOekxoNCs4bUQ3enQxMDc5cEZHM0FJQ3d0bjN2eEZxRlFxK3ZUdWlVS2h3RzNQdmxRSEhRRGF0MjNENFNOSDJicHRCejYrdnJnVXlLK3pxaWl4bU9nWTdSWUZVOWphMmVvZG9adWMxQVFkU2hRdnhwUko0MW0rY2pXWExsOWh3ZHhaNUVpMFJVU2xVZ0ZnWVI0Lzl2YnQydEtzYVJNeVpIREUzZjBoRTZkTXAzR2pCa2FQTmswUHExYi9hYkRjS2FPVDNqYVNyNFVFSFlRUVFnZ2gvaU1VQ2dWVks1V21iS2tpdkh6dFEwaElPSm9VUDlzMkxIRWl3TEdqUitIZ1lLK2RMQ2VuWnMzcWxDbFRXdHVIalkwTnhZc1ZwVmpSb2hRdFdvUzJyVnRpYTJ0cnNLMkZoWVhCeVl5Wm1Sbk5temFoUXJseXJGaTFoc2IvSE9PWDBQL3dvWU1aUDJrcTAyZk54Y1BEazIrLzZhUzkzcVJ4UXc0Y1BNVEsxV3Radm5TUlNRa1hWV3Exd1MwS2UxMk5Qd1ZQMEw2VC9oTmRmLzhBSmsrZGdZK3ZMMjFhdCtUQXdjT0Vob2J5OU9telpQc0xEZE0vcVVTbFVyRmpWL3gyaTZKRkN0T3dRVDFVS3BVMjZMRExkWTlPL1gwSERobnNPNkZlNWl5WktWeW9FRStmUGFkTzdWcDgxNnVuenBQZWlJZ0liR3lzalQ3ZHRyVzFZZFJQdzZsVXNTSXJWcTBoTmpaRzUzcWNTb1ZDb2RCSm9naHcvY1l0WHJ4OGlaV1ZKV1ptWm1Sd2ROUTVkV1RQM3YzRXhNYlN1Vk1Iby9kdTJLQWU3ZHEyMWlzZk9ud1U5ZXJXb1dNSC9SVXVRNGVQTXRoWGdvOFRPRG82T3VxOHpwa2pPMTZ2MzJoZjM3di9nT2ZQWDlDMFNTTzlWUjRGWFZ4WStjY1NiWUJ0eUkrRENBd01Ja01HUjJ4c2JMQzFzZFVHR1Q1K2p6R3hzWXo1Wlp4MnNnengyemptekZ1QTM5dTNBTm9KY25KTCtOdTA3NXprZGdWN2V6dGF0MnpCenQxdUFFbXVEQW9PQ2NIT3lOOXdldk42L1JyWGovS3JlTDErcmZPNlFiMjZuUHpyTk5ObnpXSCtuSm5hNEVuQ01hY0ovOGJZMnRwZ2EydERVRkF3Q3hjdkkxdTJyR215clNJbERoODlackRjMlRtWEJCMkVFRUlJSWNSL2c3VzFGY1VLRjBpK1lnb2tOeWxMaVFybHl6RjU0amdtVHh3SHdObnpGd2dQQ3pkWXQrOTN2WUQ0TFFXR3RHelJUTnRQWXFWTGw2SmxpMlljT253VXBWSkowMytPdmdOUUtwWDA2dG1EV1hQbWNlaklNYjFUR0F5Smk0dE4wWlBjcER4Ny9wd3AwMllTRkJSTW05WXQ2ZC8zT3c0Y1BNejFHemU1ZnVObXF2bzhlT2hJa3JrSEV2SS9yRmk1aHFQSFQ3Qi96eTZkQ2UycTFYOXkrT2d4dlR3Um5UdTE1L3FOV3h3N2NWS24vT1UvSjNkOFBObExrQkJNcUZ1bkZoWEtsOVU3dlNFbUpnWWJHeHU5Wkkxdi9mM3g4ZlhWamkxN2p1ejQrc1huQkFrSWVNZVJvOGNwNk9KQ1hTUEhRTHJ1Mm9aU29UQzZZc2JCd1o1OEJrNjhTR2lYV25uejVPSHF0UnZFeHNaL1Q3YnYzSTJsaFFWZEVnVzdFa3M4dm9JdUxtemFzbzJUSjAreGVXUDhVKzZkdTF3NWNPZ0lXemZGNS9wWXQyRVQrL1lmNU1EZTNTeWNOMXNiQUZPcFZNeGZ1Smk3OSs2bmV1eEphZHVtTlFjUEh5RWlJcExxMWFvWXJlZjM5aTBaTTZWL0xobERucjk0eWZNWEw1T3NVNnhZVVhyMzZzRzY5UnRadlBRUHhvNk8vL2NzTmpZKzZKQjRHMXBDRUNja0pJVFpNNmRxYzR2RXhNWVNGaHBHSmdQdlU2UFI4UHpGQzY3ZitMUXRaMkJhbnBpdmpRUWRoQkJDQ0NHK0F0TW1UMGkyanV1ZWZkeTlkei9adWc0ZlBTWGV1Y3NWYjIrZlZJMHJJVmVCSVkwYTFPZlE0YU5ZV0Zqb1BCa0dxRmExTWk0dUJkanR1b2NXelpyb0plNzdXRVJrbE1IVEdBeXRZa2lPVXFFa0lqeUM3M3IxMEhsNlhLVnlKZTB4aWtuWnNuVzdYajZOSERteVU2OXViYzZjUFo5azI1RFFVSU5QMEkxNTg4YUhUWnUzR3IxdTdGcmlGUXdmQnh3Z1BrK0RvVDN5VVZIUk9rdjQ4K2JKemVrejU0aUppV0h0dXZYRXhNVFF2OTkzZXVOUGVCcWZuQ2RQbmlaYk4zKyt2RlN0VWxtbjdNREJ3enF2UFQxMTgwSVVMT2lDV3EzbTFTc3YvQU1DY0hkL1NJZDJiUXllVWhFUkVjbHY0eWZTc1VONzdaYVQ4TEJ3SWlML1RaZ1pGUjJ0bHlNaVFlS0F3L1NaYzdoNTZ6Wk5HamZDM2QxZGU4cEVXckcxdGNIZTNwNklpRWlqV3pWaVltTHc4bnFOblowZE0yYk5aZHl2WTVMdE56UTAxT1RmV1hMcTFhbk55SitHNlpRdC9IMEpaODlmMENscjI3b2xOMjdjNU5MbEt4dytlb3lXelp2OXU5TGhuKzBWR28yR0pVdVg0Lzd3RWZueTV1WDBtWE5zMjc0TEgxOWYvUDBEYU5taUdYMTY5d1FnS2lxS3kzOWY0Y2JOMjl5OGRadkF3TTk3YlBIWFJJSU9RZ2doaEJCZmdjU1o5dCsrOWYrLzl1NDhMcXJ5YitQNEJTTUNKcVM0NUlhb3FDeml2cUdtNGxwcWtwbW1XWm5aWXBwbWFhYVpXMmw3cHFWbG1UK3oxRWd0ZjVsTDVtNW1icm1BU3dpNHNTcUx1eERMTU04ZkF4UERERnMxei9ONjh2UCt5emx6NXN3NXpzQ0wrenIzL2YxcTF1dHo5T1RJRVZacm5iZnYyR1d6YjFtc0RsdGU2bjFmblBoeWlRT3NaVit0a01GZ1VHWm1wdDZkTzAvdnZEbmJjb2ZaeWNsSlQ0MGNJWlBKVkdMZ0lFblhyMTJYcDUzQjg0UVh4bG4rdlduekZrVkducmJhSmtrZnpGOWc5YmhlUFI4dFhERFBwdVZueFlvVjFhQit2UkxQeFY0dGcrRDI3ZFM2VmNzU1E0ZUV4RVJWcjI1YlRLOG9uVG9HMjl4NXpjckswcEJodzlVdHBJdWVIenZHNnJuUlk4ZVhLa0JLVFV1VGw1ZVh6ZlpidDI1WlRkTnYxS2lodG0zZnFjVkxsbXJmL29QcTIrY2V1NFZHaXl2MldGRGs2U2hGbmk2K2tHUklsODQyb2NPU3BjdUtmVTFnUUlDY25KeTBkOTkrN2RpNVcxV3JWdEhRSWZZN1NFUkZSK3ZzdWZONUhTSHlRb2YwOUNMckpSVEZZRERveG8wYkduQi9mejN4K0dNYU0rNkZNcjIrTlBidFA2ams1QlJKMHVvMWF6VnorbFNiZlE0Zk9hcWNuQnpkdkhsVEJ3NGVrbVN1VDlLNGNhTWlqM3Y5K28xU2YyYi9GQ2NuSnowL2Rvekd2VEJSOFhFSmtzemZaVWtxNzJyK0hXQTBHdlhyUG5OeDJBdXhzVXE3bktaYU5Xc3FNTUJmUFh0MFYvdTJiU3pYK091Ky9mcDEzMzQ1T1RuSnQwRjk5ZTdaWGExYnQ5TExVMnhuWHVIdklYUUFBQUM0emV6ZTg0c1NFcFBrNnVwcTkvbkNSU01MYXRPcWxhcFZxMnIzdVRJTnVrcTRVNy9weDU5MExEeEM5NGZlSnllWmF4aDh0ZUpyeTExS1NRcHFFbGpxdDd1VW5DeC92OGFXeDQ4T0c2b0hIeGlnOElnSWRlcllRWkowNU1neFJVYWVWa2pYTHBLazhJamo4cTVUeCs3VS9jS0JneVJkdW5SSnUzWVhIeHBJMHNYa1pMdmJTMXIra1o2ZXJ0allPTXY1L2xWSGpoNlQwV2hVWUlCL3FWK1RXNkFtUmxaMnRsSlQwK3lHQnpkdTNOUWRCVUtWRnMzTUFkYVdyZHZsN1YxSEk0Yi8rZm1scHFWWlpoSVVOU1U5NHZnSnZmWE8rMnJjcUtHT0hndFg0OGFOZE83Y2VUMHliS2dHRGdndDlma1hQdjc2alp1MDlyL3JMSTg5UFQzVXFGRkR5N1laMDE2Um01djU1K09QUC82dyttNy9Ibmxha3RTc2FaQmxXOXJseTdxejBBeWcwcGcyZFlvcVZTcDdaNURTTUJxTitqcnNHeGtNQmpWckdxVERSNDdxek5tejhtM1FRQ3UrWEtyeTVjdkxaRExwdTd4cmJ0TzZsV1ZBSHRxL24wTDc5OHVidVdMOWV5S29TYUNxVmF1cUY4ZVBzM25QNGt5ZE5yUEkzeDJsVmIxNk5TMWErS0ZsaVVSK205UDg0TEZjdVhKNmFlSUw4dkR3VUozYXRleDJYYm1jTjZPaFdkTWdkZXJZUWUzYXRyRnFINHQvSHFFREFBREFiU1FyTzF1YmZ0eXNDaFhjaTJ4dFdiQUNmMkhUWDUzeXR3Y09KWW1LanRIU0w3NVU5V3JWTkd6b1F6SVlERHA0NkxDK1g3ZGV6Wm9HcVhXcmxtVTZYbUpTa3RMVDB5M2RCaVR6WGVabFh5M1hscTNiTlgvdXUyclF3THFHUmxMU1JiMDIrMDE1VmE2czEyWk9VKzBDSFF5S2N2TFU3enA1NnZjeW5WdFo3RDl3U0xtNXVRb0tLbjNZVXBqSlpOTHFiOWZLMWRWVkhZTGJsL3AxMDJmTmxtLzllaHI1eE9NNmYrNjhjbk56VmMvSHV2MWlSa2FHa3BLUzFLSkZjOHMyTnpkWHVicTZLak16VXhOZUdHYzFnSjB5ZGJxYU5RMnltVzJSZjU0Yk52Nm9wY3UrVXZObVRmWEs1SmMwZU9pajhtdmNTQU1IaE9xOXVmTVZIeCt2WjU0YVdXelkxYlpOYTFXdVZNbG1lLzkrZmRXL1gxK3JiWUgrZm9xS2lsYS9QdmRhZmNjMmJ0cXNuN1p1MDF0elhsZVZLbDQ2ZnZ5RVhGeGM1T2Z2WnpuWDJBdXg4aXNRYXBYa3g4MWJWTVhMUyszYXRTbjFhOHBxL1laTmlvdFBVSjk3ZTJ0QWFIK05IanRlcTlkOHAxY21UN0owRnZuK2h3Mktpb3BXdTdadDVGUFgyeEk2NUh2eW1kRWFFSHFmQmc4YUtNa2NmSFhxMUVHOWU1bzdWeVFsWGRSUFc3ZnA4Y2Nlc1N5Wk9YRHdrSDdhc2swdlRSaHZLVENibVptcDRQYnR5alJMcHlnRmF6TGtodzRGQTlUZzl2WnJWNWhNSnNYSEo2aDVzNlphTUgrdWZIeHNhNFBBTVFnZEFBQUFiaU5ydmwycnk1Zk5kL3BXaHEzU1k0VUtBVXIvdDRYUUVwT1NOSHZPVzhveEd2WFNoUEdXT2d6UGp4dWpWMTZkb1k4V0x0TGlSUXZzenRJdzVkcnY5SEhva0xtNFkxRGduNFAxTFZ1M2E4dlc3ZXJYNTE2YndFR1NhdGFzb1VrVFg5Qzc3OC9UbEtuVDlkck1hWGIzS3lpa1MyZU5HZjFNaWRlNDRPTkZ4Ylo5L096ei8raXp6MjNiN20zWTlLT2NuWjBWWEdqcFFGbDhzZXdyeGNTYzBjTkRCbHZOU0NqSnBiek9DcEowTkR4Q2toUVE0SzkxUDJ4UWJGeWMzTnpjRkJrWnBhenNiRFZ2M2xTU09ZU1kvY2JibGlud3AwNUZ5cmRCQTBubW1STnBhWmZ0TG8xSlNFelNKNTh1MXZIako5UzN6ejE2K3NrbnJBbzNkdXdRckdsVEordmQ5K2NwUE9LNEhudDBtTHJjM2NsdWQ1SUc5ZXRabHJ5a3A2Y3JJVEZSQ1FtSmlvOVBVRng4Z3VMajQvWGh2UGNWSG5GYzZ6ZitLRWxLU1UyMU9rYlN4VXRLU1VtVnA2ZUhNak16ZFRvcVduNk5HNmw4M3N5VUV5ZFA2Y2JObThVdVJ5anNXSGlFWXVQaUhCWTZuRDkvUWN0WGh1bk9PKy9VbzQ4OExJK0tGZFcxeTkzYXRYdVBMc1RHeXFkdVhlMzZlWStXZmJsY0hoNGVHdlgway9xcFVMSFI3T3hzM2JoeFE4a3BLWlp0SzhOV2FmMkdUY3JLek5JREEwSVZuNUNndGY5ZHB4Yk5tNmxGM3JLc2xKUlUvWGI0aURaczJxeUg4c0tLek13c2hhMWFJMDlQRDdWcjI4YnVaL1ZYWEx0K1haTGtadWYzUVVwS3FtTE9uRlhNbVRPS2lvcFdkTXdacGFlbjYrdmx5d2djL3BjUk9nQUFBTndtd3NNanRPYmJ0ZkwzOTFOd3U3WmE5dFVLeGNYRmEvaGp3MnhhQ3Y0VlNVa1hTNzJ2TWNkb3MrMUNiS3htekp5dGE5ZXZhL1NvcCtXZmR5ZFprZ0lEL0RYcTZTZlZwRW1BM2NBaE5TMU5LYW1wbG9GZ1BwUEpwQzFidDhuZDNWM05tcGtIdytIaEVmcDA4UkkxYk9pcmtVOE1ML0ljT3dTMzErUkpFL1RPZXg5bzJzelg5UHJNNldyWTBMZkkvWjBOaGxJdU1TbCthVW5udXpzcUtLaUo1WEdUZ0FEdCtXV3ZZbUxPcUZQSFlGV3VYUFl1QStucEdWcThaS2wyN055bEprMEM5VkFScmZ2eUI0UHA2ZW1XdTlSWldWbEtTN3VzRnMzTk14ajIvTEpYbnA0ZWF0eW9vVTc5SHFsdDIzZWFhMnU0dUtoWHorN3FlKzg5eXNqSTBPdHZ2SzJZTTJjMTdyblJXcmQrZzc1WnRVWjMzOTFSbFN0VjBxVkx5VElhamFyci9lZnNrN1MweTFxOTVqdHQyYlpkRlNwVTBPUkpFNHBjU3RLNlZVdk5tL3VPUHBpL1FCL00rMGhmZjcxS1BYdDJWNmVPSFZTN1ZrMmxwVjNXMXUwN2RQSGlKU1VsWFZSaVVwS3VYYnRtZWIycnE2dHExcXlodW5YcjZwZTl2K3FqaFl0VXY1NlB2TDNyYU9ldW43Vmw2M2IxN21XK20zLyt3Z1hWcitjakZ4Y1gvWGI0aUxLenM5VTBiMmxGVGs2T3ZseStVczdPenVyU3VWT1IvLytGQzJkZXZYck5icEhLMG9xS2pwRWtPZHRacG5UbDZsWE5lZk1kWldkbmEreVlVZktvV0ZHU05PakJnZkx5OHBLWGw1ZFdocTNTNmpYZnlkM2RYVE9tbVdjdjVaOWovcEtLL0ZhbjFhcVpaeWVjT1h0V0d6ZHRWbzBhZDZsZnZ6NlNwQmJObThuZDNWMDdkdXl5aEE0OWUzVFRpcSsvMGZyMUcvWEEvZjNsNHVJaVQwOFBEWGxva0paKzhhVisvbVd2UXJwMHRwenZycC8zMkJTTkxLM0RSNDVLa2lwWE5zOW1PWHZ1dkpiODV3dWR2M0JCTnd0MDFLbGV2WnBhdDJvaHY4YU5iWmFMd1BFSUhRQUFBRzREeDhJajlPYmI3OG5EdzBNdnZUaGUxYXRYazVPVGs1YXZETk9CZzRkVXY1NlBidDR5LzVIK3plcHZaWEIydGd4Q2NrMG01ZWJteW1nMEtpY25SN201dVJyKzZEQ2J0b2FqeHBSdGpYZGgwZEV4dW5MMXFnWVBHcWcrOS9hMmViNXZuM3VzSG85ODZsbEo1dlhjcVdscDVzRmdnY0c2Wks1ZkVSZWZvSDU5NzVXYmcwaDhjZ0FBQ1BsSlJFRlVtNnRPbmp5bE45NStWeDRlSHBvNmVaS3VYYit1T3lwVWtNRmdVR3hjbk0yZDkrRDI3VFIyekxQNmNNSEhtajVydHQ2WVBhdFV4U0lMdW5MbGlseGQzZVR1N3FhMHk1ZDErblJVc2VGRVlFQ0ErdHp6NS9XbnBxYnAwOFgva2JPenM0WU5MYms3UmtHM2J0M1N0dTA3dGZiN0gzVGx5aFcxYnRWU2t5ZE5LTElsWlYzdk9vcUxpOWZzTjkreDFNQ0lpb3FXMFdpVXYxOGpIVGw2VExHeGNRcnQzMC9PenM0YU9DQlVBd2VFS2ljblJ3YURRVTVPVHJweTVZcG01d1VPand3YnFsNDl1NnRXclpwNmRmb3N6WG5qSFUyZU5FSDc5aCtRSlBuNjFsZHljb3ErWEw1Q3YrNDdvTnpjWEhYdjFsVWpIbitzeEJvSnRXclcxSHR2djZHdDIzYm9tOVZydEdKbG1GYXNERlBiTnEwMWJ1eG9oWDJ6V3U3dWJ2S3U0NjEyYlZ1cnJyZTN2TDNycUU3dDJwWWxRbXUrKzYvbWZiaFFQajUxTld2R05KVXY3Nkp6NXkvb2swOFg2OXExYTJyZXZKbk9uajJuKy9JRzJmbXpacG9HTlZGNmVvYm16dnRRVVZIUjZ0K3ZyMnJWckZua3VlWi8zcWQrajFRRmQzZWRPMzlPUGJwM0s5Vm5hREtaOU9qalQ4ckZwWnpLdTVTWG5NeDM4U1dwVmkzYlpUOVJVZEZLVGtuUjRFRURyUXBxZXRlcHJZNGQybXZtYTNNVUUzTkdOV3ZXME5RcGt5d3RTS3ZraFNEdnpaMm4rdlY4RkhIOGhDVEp0MEY5NWVUa2FQNUhIeXMzTjFmUFBmdU1KZHh6Y1hGUmkrYk5kUEMzd3pJYWpUTGtCVzg5dW9Wby9jWk4ydlBMWG5YdkZpSko2dCt2anpiOXVGbmZmLytEVmVqZ1hhZTJXaGNvYUN0Smh3OGZVVng4Z3VXeDBXalUzSGtmeWMzTlZlWExsNWV6czdNU0U1TjA1T2d4dWJtNXFtbVFPUVR5OVBUUTZhaG8rZm8yVUlDL253TDgvZVR2NS9lMzZtYUVQakM0Vk50Szg1d2tQVFZ5aEVMNzkvdkw1L1AvRWFFREFBREF2OXlSbzhmMCtweTNWTEhpSFpvMVk2cGxYZlVEQTBMVnNVT3dmdHF5VmVFUko1U2VuaTVuWjJkOUhiYXEyT08xYXRuQzdxQjErcXRUU24xT2l6NzlYS2xwYVZiYmVuVHZKb09obkxxRmRDblZNYXBXcTZyVHA2TmtNcGxVcmx3NU5Ra00wSE5qUmxudHMyN2RCcm02dW1yd2d3TmxOQnExZE5seU9Uc2JOR1BhRkZXdFdrWHpQbHhnMVRHaVZjc1dOdS9UbzN1SVV0UFN0SHYzSGxXdzAzYXpKQjh0WEdTNUk1dXZlN2V1ZHZlZFBHbWlmQXNzNHpDWlRIcno3WGQxNDhZTkRYbG9rTHk5NjVUNmZST1RralJ1L0VSbFoyZkx5NnV5bmhzOVNyMTc5U2kyM2Vid1J4OVJjbktxZnY4OVVpZFBucEprSGpDSGRPMmliaUZkOWZLVWFYSnhjYkVaTkpVcjkrZXc0b3RseTgyQnc4TkROQ1J2UmtXVHdBQ05mdlpwZmJKb3NaNGFaYTdoNE9ucG9ZYSs1cGtqR1JsL3FGWExGbnBrMk5BeWhUcE9UazdxM2F1SGVuUVAwZjREQjdYMzEvMGFPV0s0S3QxNXA3NVk4cG5WK3YvQ05tN2FyQlVyd3hUVUpGQlRwN3hzYVFFNis3VVpldS85ZVZxK01rekxWNGJKMWRWVnZYdjFrTWxrMHY0REIrWGk0cUtHdmcwMDhlVlhGQmNYcnc3QjdZcWRNU05KN2R1MTFacHYxMnJLVkhNN1dtZG5aM1crdStpWkVZV3ZzVnJWS2pwNzdyeGxtOEZnVUdDQXYwYU9zSDNmOXUzYWF0TEVGMnlPYnpRYXRlaXpKVHB6NXF6dXZhZVhSbzRZYmhWK2hYVHRyUDBIRHVySTBXTTY5TnRoeTNXM2F0bEMyM2ZzMG9VTHNlcHpUMitiN2pZdFd6VFg4Uk1ubEppWVpQbCs5dWpSVGNmQ3c2MldVUmdNQmcxN2VJam16VitnaE1RazFhNWxEbWw4R3pTd3VZNnJWNjVhaFE0R2cwSG56MTlRZkVLQzFYNTMzVlZkbzBjOWJhbFJVYlZLRlgyejhzc1NpN0tXUmErZTNmK3hZMG1TVDRIYU1yY0xwMXRaSnZ1TDN3QUFBUEN2a0QvWUdEUndnR3JVc08yNlVKakpaSkxSYUZTdXlTUlRicTVNSnBOTUJmNWtkSEZ4c1Jwa0x2emtVNldtcG1uV2pOSzNtdnQ4eVJkS3UzeFpVMTZlV0xhTEthUG9tQmhGbm82eUZBM015czdXeGFTTGxxS1MrdzhjMUcrSGo4cG96RkdsU3BVMElQUSt1eFh2SlhNeHZLSTZmc3ovNkdNRkJ2aGJwdVFYdEcvL0FVV2VqcEtUazVQS0dReXFVYU9HUXJwMnR2by9MRTdFOFJQYXVHbXpKaythVU9SYStMQlZhN1J6MTI0dFhyVFFhdnZxYjllcXhsM1YxU0c0L1Q4eUVOdjc2ejdGeHNicDRhSDIyMGxLNWxvT1I0K0ZxMk9IWUp2blRwdzhwZS9YclZkR1JvYUdQRFRJMGdIQ1pESVZHNFpJMHRqeEU5U3RheGM5T0hEQTM3dUlQQ2FUU1R0MzdWYlhMcDN0aG1qUk1URktTRWlVdjcrZnBWdEpYSHlDb3FPajFiMWJpUGJ0UDZpa2l4ZjF3UDM5YmM0OU9TVkZxYWxwVmgxQ0xsNjZwSE41d1lHUFQxMmJtUkcvSFQ2aWpJeU1Jc09JL0o5RGs4bFU1RXlWa2lTbnBPamF0V3RxMUxCaG1WKzc1NWU5YXQrdXJjMXNvRC8reUpUQjRGeXE3NWZKWk5LSkV5Y3R5MU9Ta2k3SzNkMjlWRE1SVENhVE1qTXpsWm1WSldPT1VTNHU1ZVJocHczdTN4WDZ3R0NGZE9tc0NTOCsvNDhmKzkvdWp2TDJmNGdKSFFBQUFBQ1VXbWtDQWdDM242SkNoMyttYkNnQUFBQ0Eyd0tCQTRDeUlIUUFBQUFBQUFBT1FlZ0FBQUFBQUFBY2d0QUJBQUFBQUFBNEJLRURBQUFBQUFCd0NFSUhBQUFBQUFEZ0VJUU9BQUFBQUFEQUlRZ2RBQUFBQUFDQVF4QTZBQUFBQUFBQWh5QjBBQUFBQUFBQURrSG9BQUFBQUFBQUhJTFFBUUFBQUFBQU9BU2hBd0FBQUFBQWNBaENCd0FBQUFBQTRCQ0VEZ0FBQUFBQXdDRUlIUUFBQUFBQWdFTVFPZ0FBQUFBQUFJY2dkQUFBQUFBQUFBNUI2QUFBQUFBQUFCeUMwQUVBQUFBQUFEZ0VvUU1BQUFBQUFIQUlRZ2NBQUFBQUFPQVFoQTRBQUFBQUFNQWhDQjBBQUFBQUFJQkRFRG9BQUFBQUFBQ0hJSFFBQUFBQUFBQU9RZWdBQUFBQUFBQWNndEFCQUFBQUFBQTRCS0VEQUFBQUFBQndDRUlIQUFBQUFBRGdFSVFPQUFBQUFBREFJUWdkQUFBQUFBQ0FReEE2QUFBQUFBQUFoeUIwQUFBQUFBQUFEa0hvQUFBQUFBQUFISUxRQVFBQUFBQUFPQVNoQXdBQUFBQUFjQWhDQndBQUFBQUE0QkNFRGdBQUFBQUF3Q0VJSFFBQUFBQUFnRU1RT2dBQUFBQUFBSWNnZEFBQUFBQUFBQTVCNkFBQUFBQUFBQnlDMEFFQUFBQUFBRGdFb1FNQUFBQUFBSEFJUWdjQUFBQUFBT0FRaEE0QUFBQUFBTUFoQ0IwQUFBQUFBSUJERURvQUFBQUFBQUNISUhRQUFBQUFBQUFPUWVnQUFBQUFBQUFjZ3RBQkFBQUFBQUE0QktFREFBQUFBQUJ3Q0VJSEFBQUFBQURnRUlRT0FBQUFBQUFBQUFBQUFBQUFBQUFBQUFBQUFBQUFBQUFBLzd6L0FVU0NPR253cVdrT0FBQUFBRWxGVGtTdVFtQ0MiLAoJIlRoZW1lIiA6ICIiLAoJIlR5cGUiIDogIm1pbmQiLAoJIlZlcnNpb24iIDogIjE1Igp9Cg=="/>
    </extobj>
    <extobj name="ECB019B1-382A-4266-B25C-5B523AA43C14-2">
      <extobjdata type="ECB019B1-382A-4266-B25C-5B523AA43C14" data="ewoJIkZpbGVJZCIgOiAiMjAzMTI0NTY2NzI5IiwKCSJHcm91cElkIiA6ICIzMjEzMDQ2MzUiLAoJIkltYWdlIiA6ICJpVkJPUncwS0dnb0FBQUFOU1VoRVVnQUFBMXNBQUFGUkNBWUFBQUNDT0xkS0FBQUFDWEJJV1hNQUFBc1RBQUFMRXdFQW1wd1lBQUFnQUVsRVFWUjRuT3pkZDN3VVpmNEg4TTl1TnJ2cFBTR0VKQ0RTZS92WkVBVXNXQkN4SVlqdFZCUTBLb2orOUN3bjN0M1BMaWhXTEloM0lKeW5ubElPS3lLS0FnTFNwQVVJQ1FucEliMXQrLzB4WkxPYk1sc3lzek03KzNtL1hubEpkbVozdjRua1E3N1BQUE04T3J2ZGJnY1JFUkVSRVJGSlNxOTBBVVJFUkVSRVJGckVab3VJaUlpSWlFZ0diTGFJaUlpSWlJaGt3R2FMaUlpSWlJaElCbXkyaUlpSWlJaUlaTUJtaTRpSWlJaUlTQVpzdG9pSWlJaUlpR1RBWm91SWlJaUlpRWdHYkxhSWlJaUlpSWhrd0dhTGlJaUlpSWhJQm15MmlJaUlpSWlJWk1CbWk0aUlpSWlJU0Fac3RvaUlpSWlJaUdUQVpvdUlpSWlJaUVnR2JMYUlpSWlJaUloa3dHYUxpSWlJaUloSUJteTJpSWlJaUlpSVpNQm1pNGlJaUlpSVNBWnN0b2lJaUlpSWlHVEFab3VJaUlpSWlFZ0diTGFJaUlpSWlJaGt3R2FMaUlpSWlJaElCbXkyaUlpSWlJaUlaTUJtaTRpSWlJaUlTQVpzdG9pSWlJaUlpR1RBWm91SWlJaUlpRWdHYkxhSWlJaUlpSWhrd0dhTGlJaUlpSWhJQm15MmlJaUlpSWlJWk1CbWk0aUlpSWlJU0Fac3RvaUlpSWlJaUdUQVpvdUlpSWlJaUVnR2JMYUlpSWlJaUloa3dHYUxpSWlJaUloSUJteTJpSWlJaUlpSVpNQm1pNGlJaUlpSVNBWnN0b2lJaUlpSWlHVEFab3VJaUlpSWlFZ0diTGFJaUlpSWlJaGt3R2FMaUlpSWlJaElCbXkyaUlpSWlJaUlaTUJtaTRpSWlJaUlTQVpzdG9pSWlJaUlpR1RBWm91SWlJaUlpRWdHYkxhSWlJaUlpSWhrd0dhTGlJaUlpSWhJQm15MmlJaUlpSWlJWk1CbWk2Z0x0bThIcXF1VnJvS0kxSWo1UUVSaW1CSEJnYzBXVVJjVUZ3T0xGZ0cxdFVwWFFrUnF3M3dnSWpITWlPREFab3VvaTA2ZUJGNTlGYWl2VjdvU0lsSWI1Z01SaVdGR2FCK2JMU0lKbkRnaGhHVmpvOUtWRUpIYU1CK0lTQXd6UXR2WWJCRkpKRGNYV0x3WWFHcFN1aElpVWh2bUF4R0pZVVpvRjVzdElna2RQUXE4K1NaZ05pdGRDUkdwRGZPQmlNUXdJN1NKelJhUnhBNGRBdDU2QzdCWWxLNkVpTlNHK1VCRVlwZ1Iyc05taTBnRysvY0RTNVl3TEltb1BlWURFWWxoUm1nTG15MGltZXpaQTN6d0FXQ3pLVjBKRWFrTjg0R0l4REFqdElQTkZwR01kdTRFUHZ5UVlVbEU3VEVmaUVnTU0wSWIyR3dSeVd6Yk5tRDVjc0J1VjdvU0lsSWI1Z01SaVdGR0JENDJXMFIrc0hrenNIS2wwbFVRa1JveEg0aElERE1pc0xIWkl2S1RIMzhFUHZsRTZTcUlTSTJZRDBRa2hoa1J1TmhzRWZuUjk5OEQvL21QMGxVUWtSb3hINGhJRERNaU1MSFpJdkt6cjc0QzFxMVR1Z29pVWlQbUF4R0pZVVlFSGpaYlJBcFl2UnI0NWh1bHF5QWlOV0krRUpFWVprUmdZYk5GcEpEUFBnTTJiRkM2Q2lKU0krWURFWWxoUmdRT05sdEVDdnJYdjRCTm01U3Vnb2pVaVBsQVJHS1lFWUdCelJhUndqNytHUGoxVjZXcklDSTFZajRRa1JobWhQcXgyU0pTbU4wTy9PTWZ3RysvS1YwSkVha044NEdJeERBajFJL05GcEVLMkd6QWh4OEN1M1lwWFFrUnFRM3pnWWpFTUNQVWpjMFdrVXBZcmNDNzd3Sjc5eXBkQ1JHcERmT0JpTVF3STlTTHpSYVJpbGl0d0R2dkFBY09LRjBKRWFrTjg0R0l4REFqMUluTkZwSEtXQ3pBVzI4QjJkbEtWMEpFYXNOOElDSXh6QWoxWWJORnBFTE56Y0FiYndESGppbGRDUkdwRGZPQmlNUXdJOVNGelJhUlNqVTJBcSsvRHVUbUtsMEpFYWtOODRHSXhEQWoxSVBORnBHSzFkY0RyNzBHRkJRb1hRa1JxUTN6Z1lqRU1DUFVnYzBXa2NyVjFRR0xGZ0ZGUlVwWFFrUnF3M3dnSWpITUNPV3gyU0lLQURVMXdNS0ZRRW1KMHBVUWtkb3dINGhJREROQ1dXeTJpQUpFVlpVUWxtVmxTbGRDUkdyRGZDQWlNY3dJNWJEWklnb2dwMDRKWVhucWxOS1ZFSkhhTUIrSVNBd3pRaGxzdG9nQ1RIbTVFSlpWVlVwWFFrUnF3M3dnSWpITUNQOWpzMFVVZ0VwS2hCdGVhMnVWcm9TSTFJYjVRRVJpbUJIK3hXYUxLRUFWRmdxalUvWDFTbGRDUkdyRGZDQWlNY3dJLzJHelJSVEFDZ3FFMGFtR0JxVXJJU0sxWVQ0UWtSaG1oSCt3MlNJS2NIbDV3T0xGd203eFJFVE9tQTlFSklZWklUODJXMFFhY093WThPYWJRSE96MHBVUWtkb3dINGhJREROQ1hteTJpRFRpOEdIZ3JiY0FzMW5wU29oSWJaZ1BSQ1NHR1NFZk5sdEVHbkxnQUxCa0NXQzFLbDBKRWFrTjg0R0l4REFqNU1GbWkwaGo5dTRGM251UFlVbEU3VEVmaUVnTU0wSjZiTGFJTk9qMzM0R2xTd0diVGVsS2lFaHRtQTlFSklZWklTMkQwZ1Zva2QwT2xKWUt1M1JYVkFqL0xTa1IvbHRiQzlUVkNYTmlMUmJoL0pBUXdHZ0VJaUtBcUNnZ0lRRklTUUdTa29RL3QzeXVaMnRNWHRpK1hmaDdkZXV0Z0U2bmREVUVNQnRJUFpnUDZzYXNJS1V4STZURFprc0M5ZlZBYnE3d2taME5IRDNxM1o0Rk5wc1FtblYxUXJqbTVMUS94MlFDK3ZRQit2WUZNak9CbmoyRlFDVVM4OHN2Z01FQXpKeXBkQ1hCaWRsQWFzWjhVQTltQmFrUk0wSWFiTFo4VkY0TzdOOFA3TndwM0ZCb3Q4djdmazFOd0I5L0NCK0FNRHJWcHc4d2VqUXdhSkF3WWtYVWtVMmJoTEM4OFVhbEt3a096QVlLSk13SDVUQXJLQkF3STdxT3paWVhhbXVCMzM0RGZ2cEoySFZiU1RhYnNFem40Y1BDNTZtcHdOaXh3TmxuQTdHeHl0Wkc2ck5oQXhBYUNseDdyZEtWYUJPemdRSVo4OEYvbUJVVWlKZ1JYYU96MitVZVN3bDhPVGxDTUc3Wm92N1ZXVUpDZ0RGamdISGpoQkVyenJPVjE3cDF3T3JWU2xmaHVjbVRnYXV1VXJvSzdXQTJrQmptQTdWZ1ZsQkhtQkhCZ1ZlMk9tRzNDNWZhVjY4VzVsQUhDcXNWMkxwVitFaExBNjYrR2hnK25HRkpnclZyaGVrQWwxK3VkQ1dCaTlsQVdzVjhrQmF6Z3JTR0dlRWJObHNkT0h3WStPSUw0UWJWUUhieUpQRDIyMEJHQm5ETk5jRGd3VXBYUkdyd3hSZkNDa01YWGFSMEpZR0gyVUJheDN5UUJyT0N0SW9aNFQwMlcwNktpb0NWSzRHREI1V3VSRm9uVGdDTEZ3Tm5uZ25NbUNHRUpnVzNUejRSUnFjdXZGRHBTZ0lEczRHQ0NmUEJkOHdLQ2diTUNPL3duaTBJeTZWKys2MXdlVlNxdWRRUkVVQjZPcENZS094dmtad3NmRVJGQ2N1dm1rekN5SUJPSjZ3UTFOUUVORGUzTHR0YVV0SzZ0MFpCZ1hCVHJSVDBldUN5eTRSTHdFYWpOSzhaekFKdHZyVXpuVTdZUCtPODg1U3VSTDJZRGRRVnpJZmd3YXdnWHpBamdrUFFOMXU1dWNCSEgzVjlWYUNFQkdEZ1FPRm0wajU5aEVDVWFuNnozUzZFNVpFandzZUJBMEJaV2RkZU16a1p1TzAyWWI4TjhsMGdCeVVnL0tONSsrM0M2bFBraXRrZ1RZM0JqUGtRSEpnVjB0UVlqSmdSd1NGb215MjdIZmp1TytDenozemYyNko3ZCtHbTBURmpoTkVuZjkwOGFyY0RoWVhDN3Q2N2R3UDUrYjYvMXVUSndnZHZmUFZOb0FjbElJVGxyRm5BcUZGS1Y2SU96QVlCczZIcm1BL2F4cXdRTUN0OHg0d0lEa0haYkRVMkFpdFdBTnUyZWYvYzBGQmcyREJnd2dUMWpPYms1QWg3SU96YUpVd2g4TmF3WWNBZGR3RGg0ZExYcG5WYUNFcEFtSHQ5enozQzM0Vmd4bXh3eFd6b0d1YURkakVyWERFcmZNT01DQTVCMTJ5VmxRa3I2M2c3aW1NeUNUY0NUcG9rekpkV280WUdZWlJ0d3dhZ3Z0Njc1NmFrQVBmZUs0eXlrZWUwRXBTQThBdkF2ZmNDZ3dZcFhZa3ltQTBkWXpiNGp2bWdUY3lLampFcnZNZU1DQTRoQ3hZc1dLQjBFZjV5OGlUdzRvdmV6Vk1PRFJVMjlwc3pCeGd4UXQwM2c0YUdBdjM3QXhkY0lOeWdtNS92K1kyNmRYWENDRjMvL2tCOHZMeDFha2wyTm5Eb2tOSlZTTU5tQTM3L1hWaHRLaWxKNldyOGk5blFPV2FENzVnUDJzT3M2Qnl6d252TWlPQVFOTTNXeVpQQXl5OExZZUNwQVFPQXVYT0ZHLzlNSnZscWsxcG9xTEFYeHRpeFFIR3g4T0VKc3huWXNZTkI2UTB0QlNVZy9LTzZjeWZRcjU5d3MzWXdZRGE0eDJ6d0RmTkJXNWdWN2pFcnZNT01DQTVCMFd3VkZBQ3Z2T0o1UUVaRUFOT25BOU9tQ1g4T1ZHRmh3UC84RDlDdG03RDZrQ2Z6c0MwV0lTajc5V05RZWtKclFRbTBodVhBZ1VCY25OTFZ5SXZad0d5UUUvTkJPNWdWekFvNU1DT0NnK2FicmNKQzcwYWkrdllGNXM4WFFrSUxLK3ZvZEVDUEhzSStDQ2RQQ3Z0dXVOTVNsSU1HOFFmRkhTMEdKU0Q4SGRpNVV4alpqSWxSdWhwNU1CdVlEWEpqUG1nRHM0SlpJUmRtUkhEUWRMTlZYUTBzWEFoVVZYbDIvb1FKd0YxM2FYTTFIYU1ST09zc1ljVGh5QkgzNTFzc3dKNDl3T2pSMnZ4K1NFV3JRUWtJMDBGMjdoUldGNHFPVnJvYWFURWJXakViNU1OOENIek1pbGJNQ3VreEk0S0RYdWtDNUdLeENLc0ZsWmU3UHpjMFZOaVliL3AwWWI4QXJkTHBnS2xUaGVVNVBaazdYbFVGdlBHR2I4dkFramJVMWdxL2FIZ3lraGtvbUEzdE1SdklGMXJNQjJmTWl2YVlGZVFOcldlRXB6UWJDWjk5Qmh3NzV2NDhrd25JeWhJdWp3ZUxVYU9BaHg3eWJCNTVRUUd3ZkxuOE5aRjZ0WXpzZXJQNmxwb3hHenJIYkNCdmFTMGZuREVyT3Nlc0lFOXBPU004cGNsOXRuNy9IWGpuSGZmbmhZVUpBYW1XVFFYOUxTOFBlUFZWeithaEd3eEFTSWo4TlFVYXExVVkvUXdHaVluQXd3OEg5Z3BEekFiUE1CdWt3WHdJWE13S3p6QXJ1b1laRVJ3MDEyeFZWd01MRnJqL3dROFBCKzYvWDlnUElKamw1d09MRmdtWGVvbmNTVTRHSG5rRWlJMVZ1aEx2TVJ1OHcyd2did1Z5UGpoalZuaUhXVUdlMGtwR2VFdHowd2hYckhBZmtDRWh3bnpqWUE5SUFFaFBGMGJsREFhbEs2RkFVRm9xVEFlb3FWRzZFdTh4Rzd6RGJDQnZCWEkrT0dOV2VJZFpRWjdTU2taNFMxUE4xdTdkd0s1ZDdzKzcvbnBoL1g4U25IRUdjT3V0U2xkQmdhS29TQmpGOUdaalQ2VXhHM3pEYkNCdkJXSStPR05XK0laWlFaNEs5SXp3aFdhYXJhWW1ZTlVxOStlTkd3ZE1uQ2gvUFlIbTdMT0J5eTd6N0Z4dFRUd2xYeFFVQ1BQMEd4cVVyc1E5WmtQWE1CdklXNEdVRDg2WUZWM0RyQ0JQQldwRytFb3p6ZGFtVFVCRmhmZzVHUm5BVFRmNXA1NUFkUFhWbnQza3E0Vk5HcW5yOHZLQTExNFRma0ZSTTJaRDF6RWJ5RnVCa2cvT21CVmR4NndnVHdWaVJ2aEtFODFXWFIyd2RxMzRPUWFEc0FlR2x2ZS82Q3E5SHJqbEZtRy9FREYyTzBlbFNKQ1RBeXhlck40OVZKZ04wbUEya0MvVW5nL09tQlhTWUZhUU53SXBJN3BDRTVHeGNTUFEyQ2gremlXWENDTlNKSzViTitDYWE4VFA0WWdVT1R0eUJIanpUV0czZUxWaE5raUgyVUMrVUhNK09HTldTSWRaUWQ0SWxJem9pb0J2dGhvYWdHKytFVCtuZTNmZ3FxdjhVNDhXVEpnQTlPd3BmZzZEa3B3ZFBDanNTYU9tL1VLWURkSmpOcEF2MUpnUHpwZ1YwbU5Xa0RmVW5oRmRGZkROMXBZdDdrZWpwazdsUm5yZTBPdUZsWmJjNFJRQWNyWnZIL0R1dThJbWpXckFiSkFlczRGOHBiWjhjTWFza0I2emdyeWw1b3pvcW9CdXRtdzJZTU1HOFhNeU00SGh3LzFUajViMDdRdjA2eWQrRGtlbHFLM2R1NEVQUGhCK05wWEViSkFQczRGOHBaWjhjTWFza0EremdyeWx4b3lRUWtBM1c5blpRRW1KK0RtVEovT0gyUmM2SFRCbGl0SlZVQ0Rhc1FOWXRrelpFVXRtZzN5WURkUVZhc2dIWjh3SytUQXJ5QmRxeXdncEJIU3p0V1dMK1BITVRHRFlNUC9Vb2tWOStyZ2ZsZExTRHdOSlordFdZUGx5NWY1K01Cdmt4V3lncmxBNkg1d3hLK1RGckNCZnFDa2pwQkN3elZaek03Qjl1L2c1RjE3STBhaXUwT21BaXk5MmZ3NVJSMzcrMmJNTlFxWEdiSkFmczRHNlNxbDhjTWFza0IremdueWxob3lRU3NBMld3Y09pSy9MSHg0dTdHWk9YVE40TUJBVkpYNk9Wa1llU0hvYk53S2ZmdXJmOTJRMitBZXpnYnBLaVh4d3hxendEMllGK1VycGpKQkt3RFpiZS9hSUh4ODJ6UDJtZXVTZXdRQ2NlNjc0T1J5VklqSGZmZ3Q4K2FYLzNvL1o0Qi9NQnBLQ3YvUEJHYlBDUDVnVjFCVktab1JVQXJMWnN0bUFYYnZFenpuckxQL1VFZ3hHamxTNkFncDAvLzJ2OENFM1pvTi9NUnRJQ3Y3S0IyZk1DdjlpVmxCWEtKRVJVZ3JJWnV2a1NhQzJ0dlBqWVdIQXdJSCtxMGZyempnRGlJaFF1Z29LZEY5KzZYN2owSzVpTnZnWHM0R2s0bzk4Y01hczhDOW1CWFdWdnpOQ1NnSFpiT1hraUIvdjA0ZWJEMHBKcitkcVRDU056ejhIZnZoQnZ0ZG5OdmdYczRHa0pIYytPR05XK0JlemdxVGd6NHlRVWtBMlc0Y1BpeDkzdDh3b2VjL2RDQjl2YmlWUDJPM0M2a0kvL3l6UDZ6TWIvSS9aUUZLUk94K2NNU3Y4ajFsQlhlWFBqSkJTUURaYlI0NklIMmRJU2k4elUvdzRiMjRsYnl4ZjduNS9HMTh3Ry95UDJVQlNreXNmbkRFci9JOVpRVkx4UjBaSUtlQ2FyWVlHb0tLaTgrTUdnL3NmNkVCU1cxdUxiZHUyS1YwR1VsTUJvMUg4SEk1S2thZnNkdUNqajRTZDRxVVNiTm1nRnN3R2twb2MrZUNNV2FFTVpnVkpSZTZNa0pwQjZRSzhWVlFrZmp3bFJkbDUxcFdWbFZpNWNpVisrdWtuNU9YbG9ibTVHUWtKQ1JnK2ZEaHV2UEZHakJvMXF0UG5XcTFXSERseUJIdjM3c1crZmZ1d2I5OCtIRDkrSERxZERyLzk5cHNmdjRyMjlIb2dQUjA0ZHF6emM3d1psV3BxS29EWlhJTEl5S0hRNllTL2htWnpHV3BxZGlBaFlaTEhyMU5adVJIMTlRZGhOS1lpSnVaY0dJM2RQQy9DQ3cwTlIzRDgrTjhBQUttcHR5SSsvaUtQbjJ1M1cxQmJ1eHVob1VrSUMrc3BTMzJCeUdZRFB2aEErTVZtK1BDdXY1NldzK0hRb1VOWXYzNDlkdS9lamR6Y1hOVFYxY0ZvTkNJOVBSM25uSE1PcGsyYmh1N2R1L3Z4cTJrbGRUWUFRR05qTHZMeVhvVFpYQWF6dVJSbm5QRTN4TWFPOWVpNWRyc050YlhDTW5QUjBhN2ZVNnUxSHFXbG44Rms2bzdvNkZFd0dCSzhLNndEekFaNVNKMFB6clNhRmFXbHBWaTllalcyYnQyS25Kd2NWRmRYUTYvWEl6azVHWU1IRDhia3laTXhkcXhuUDBkeThEVXJiTFlHSER4NEZ4SVNMa05TMGhRWURMRWRQbmYzN2tzQUFDWlRKZ1lNK0VDS2tpWERuSkNlbkJraHRZQnJ0c3JLeEk5M2srZDNiWS9zM0xrVGp6enlDQ29ySzEwZUx5MHR4WGZmZllmdnZ2c09mL3JUbjVDVmxkWHV1WGZlZVNjT0hEaUFwcWFtZHNkMEtybTJucEVoSHBJZHFhM2RqY2pJd1k2R3FrVng4UXFVbFB3TGVuMEVoZ3o1QkkyTkozRHMyR093V0twZ3NaeENTc3AwdDY5ZFhiMFZSNDgrQ3J2ZEFwTXBIWEZ4RTJDemlleFFDU0hJZGJyV29iWHQyMGQzZXU3Z3daOGdQUHhNQUVCKy9tTFUxZTBEQUZSVmJlNDBLTzEyQzh6bVVqUTBIRU5kM1g3VTF1NUNiZTF1Mkd3TlNFeThBZ2tKbHlJN2UyNm43OW1yMTFOSVNwb3EralZvaWRVS3ZQc3VNR2NPTUdSSTExNUxpOWxnczludzRJTVA0cGRmZm1uM21oYUxCWWNQSDhiaHc0Zng3My8vR3dzV0xNREZGMThzNjlmUkdWK3lRVXhZV0FZYUczUFIzRndJQUtpb1dPOVJzMld4bk1LK2ZkZkJZcWxDV0ZoUERCbnlHWURXL0N3cStnaUZoZTlEcDlOajZOQzFvcS9GYkZDZWxQbmdUSXRaQVFDUFBmWVlkbld3bm4xQlFRRUtDZ3J3elRmZjRJSUxMc0R6eno4UGs4a2syOWNneHBlc0tDdGJpL3I2ZzZpdlB3aXp1UXdaR2ZNNlBNOXNGaTVYaG9SRWQzamNhcTNIZ1FNM2QvbytTVWxYdzI2MzROU3A3OXpXTkdqUVNnRE1DYVhKbFJGU0M3aG1TK3pTUHdBa0pmbW5qcmFPSHorT0J4OThFUFgxOWFMbmZmamhoMGhQVDhmVXFhNC9EQjBGcE5xa3BucCtydFZhai96OFJTZ3QvUSs2ZFp1T2pJeUhIY2ZzOW1aVVZId05BRENaVW1FMGRnZWdnMDRuN0I2WmwvY3lRa0tpa0pnNHVkUFhyNnpjaEdQSGhFWUxBSnFhOHJGcjEwUzNkWVdHSm1ENDhHODkvMElBbkRyMUE2cXFOanMrTHl2N0VyR3g1eU0rdnYzNzVlVzlpTkxTenpwNW5lOFFFM08yVis4ZERDd1c0SjEzZ0t3c1lNQUEzMTlIaTlsZ3NWZzZiTFRhYW1ob3dPT1BQNDcwOUhRTTZNbzMwVWZlWkVPTGZmdXVSV05qcmtmbmxwZXZSM241K2c2UENVM1Y1d0FBZ3lFZUVSRURVRjI5RlkyTnVhaXUzb0tZR0dFMzFhYW1mQlFYL3dNQVlESmxvTHI2MTA1ZXJ6ZWlvanhiTm8zWklEK3A4c0daRnJNQ0FPd2V6TUhidEdrVDNucnJMY3liMTNIRElqZHZzOEp1dDZHNGVEa0FJQ1FrQnQyNzN3a0FhR282SWZJY1M3dmpvYUZKQUt5aW1XTTJWOEJtYTBCOXZadlZVN3pFbkpDWEhCa2h0WUJydGtwTHhZOHJGWkxQUC8rOFMwQ09IVHNXRHp6d0FNTER3L0h1dSs5aTdkcldVZFEzMzN3VFYxeHhCWXdkVEY3VzYvWG8xNjhmRGg0ODZKZTZ2UkVYNTgzWmRsUlhid0ZnUjNIeFNrUkZqWElFUzFuWkdsZ3N3cWhkYk93RmFHNHVCcUJEWnVhak9IYnNVZWoxRWJEYnJhY2ZGeGlOS1dnWm9TNHVYbzc4L01XdzI2MCtmQlVkWHlYczF1MW1KQ2RmZ3hNbkZxR3E2bWZvOVNZWWpkMWdOcGNqTi9mdnAydm9CcU14RmJXMXU1R1Q4eFNNeG1SRVJnN3Q5SjJTazY5SGFHZ0NRa01URVJxYUFxT3htOHMvQUQxNnpFRklTRFNzMW5vVUZMemh3OWVpSFdZejhPYWJ3SU1QQ2tzdSswTEwyUkFWRllWcnJya0c0OGFOUTBaR0JnQmc5KzdkV0xod0lVcEtTZ0FJMDVBLy9QQkR2UERDQzM3NHFseDVsdzNTczltYVVWa3ByQWNzRE40QUlTR1JxSzdlQ291bEdyR3g1K1A0OFdjY1Y3NGJHM01kVTNyYVNrbVo1dEpzTVJ1VUowVStPTk5xVnFTa3BPQ3V1KzdDZWVlZGgvVDBkT2gwT3VUazVHREpraVhZNFhSenk5ZGZmNjFZcytWdFZsUlVyRWRUVXo0QW9FZVBlMkF3eEFBQTl1N3QvT3BOVTFOQnUrTjkrcnlDNk9qV3ExRERoMytEME5CRUFNQ2hRM2VqcGtiNC9xU2x6VWEzYmpjQkFJcUxWNkswOUZNWURMRVlNR0NwYUozTUNXVkpuUkZTQzdobXE4MlY5WFlTRS8xVGg3UERodys3M0ZQVnZYdDN2UHp5eTQ0UWZQcnBwM0hnd0FFY1BYb1VBRkJSVVlGTm16YTVUUG1aUFhzMmhnOGZqaUZEaGlBaUlnS2pSM2QrYVZvcHNSMVBrKzVRU0Vna3pqamo3emgwNkM3WTdUWWNQLzQzUkVZT1JtaG9QSXFLUG5LY1YxUzBERVZGeTF5ZWE3WFc0dmp4djdvOE5tclVUN0JZYXBDYit5eXFxbHpYL0RTWjBuSEdHYzhnS21xRXkrTjFkZnVRbjcvWUVhSWhJVkhvMmZQeER1c05EWTJIeVpUbXVOY2pQbjRpZERvRGpoeTUxOUVZWm1iK0wweW1ET3pmUHdNMld5TU9IODQ2SGVCak9uek5uajMvM082eHVycTlqajhuSjk4QWd5RVdabk81SXlnYkduSUEyQkNBYTlkMFdYTXo4UHJyd055NXdnYVkzdEpxTmt5YU5BbVBQZllZWW1KaVhGNzdra3N1UVd4c0xPYk1tZU40VEtrcjVONWtRMGQ2OTM3VzYrY2NPOWI2czJ5MTFyaDhManhXaDZLaWZ3SUFFaE1ubzZabXAwKzFNUnZVb2F2NTRFeXJXZkg4ODgrM2U5MkVoQVE4Ly96enVPU1NTeHlQMWRUVXlQVmx1T1ZOVnRoc3pUaDU4aDBBUUhoNFh5UW5UME41K1hyWTdlWXUxN0Y3OTZVZFBpNDBOOEs5bkMwelo4TENlaUVzckpmbzZ6RW5sQ2RsUmtndDRKcXQ2bXJ4NDlFZFQ5V1YxUTl0ZGxpYk9uV3F5MmlUWHEvSGxDbFRzR2pSSXNkalc3WnNjUW5KV2JObXlWOW9GM203KzN0VTFIQjA2M1lMaW9vK2d0VmFqWk1uMzRYUm1JS21wZ0tmM3Ird2NLbWowWXFKT1J2SnlkY2pMKzk1TkRYbDQrREJPeEVYTng0cEtkUFExSFFTNWVWclVGdTcyL0hjK1BnSnlNaDRSSFFCamNyS3piQmFhd0VBQ1FtWDQralIvMFZkM1I4QWdLU2txeEFYTng0QWtKNytBRTZjV0FTcnRSYUhEMmNoUGYzKzB5TmhybGZOeXNyV09QNnMwK21SbUhnRnlzdi9Dd0FJQ1lsd2pORHA5YUdPODRxTGw2TzRlRG1pb29hN0hVblRvc1pHWVBGaVlONDg3MWNEMDJJMkdJMUdQUHRzNTQzSWlCR3VBd3hLL1JMbGJUYTBsWkF3Q2ZYMUIzSHk1SHRJVHA2S21KaXgwT21FWHhaeWM1K0YzVzZGd1JDTjlQVFdleFhhTmxkaXlzdUZLd0k2blI0REIvNFRZV0c5a1pQekpBRGhIb2ZPN3ZGb3dXeFFoNjdrZ3pNdFpvV1l0dmVDbjNubW1WMnMxbmZlWkVWaDRRZG9ham9KUUkrZVBSK0gyVnlHdkx4blliWFd3MkNJeFpBaG43djg3TzdZY1JZQVlXcng0TUgvZG5rdG5VN3YrQmtHZ1BqNGk2RFhDOS9mcXFxdHNGaUV1YVdOamNleGI5OTFMcyt0cmQzdGNtL1drQ0dmZGRoOE1TZVVKMVZHU0MzZ21pMTN2MHRFUmZtbkRtZDc5dXh4K2J5amxZS0dEblc5Vkp5ZG5TMXJUWElJRC9mK09XbHA5NkNxNmlmRXhVMUVYTno1T0hqd2JwZmpZOGEwVG0xd3ZvZkQrZkVXUFh2K0dhR2hDUWdMNitWWXNUQXFhamlPSEptSHVyby9VRm01RVpXVkcxMmVZekwxUU0rZVQzZzB6N21pNGlzQXdxWCtvcUtQSEZmRXdzUFBSR2JtbzQ3enVuVzdHUTBOUjFGV3RocDJ1eGtuVGl5RTNXNURhdW90THE5My9QZ0N4NTkxT2lPYW12SWREYUFRdWtLd2hvVEVJRHA2bE12SWUwU0VtOTBmTmF5K0huanROZUNoaDRBZVBUeC9YakJtUTIxdHJjdm5xYjdjUENVQlg3TEJsUTA1T1F2UTBKQ055c3FOTUJwVGtaSnlBNUtTcm5YY3YyQXlaYmcwVzg1Q1F4TXhac3dPN044L0UvWDFCNUdTTWgyWm1ZOEFFRzVNTHk3K0dIYTdHWW1KVXhBU0VnUEFnbE9udmdjQVpHWSs2bmJsT1dhRGV2aWFEODZDSVN0c05oc3FLeXV4Wjg4ZXZQMzIyeTdIWnM2YzJZVkt1OGJUckxCYWExRlVKRFFMZXIwUmVYa3Z3R3d1Z2RVcVRMUHMwZU5lR0F5ZHowblU2Y1IvcURNekgyMHpqYkQ5alh4NnZXdXhObHVENkdzeUo5UkJpb3lRV3NBMVd4MHMxdWVpNi8vb2V5OHZMOC9sODVaN0tweWxwYVc1ZkY3a2J1MVpGUW9MOC80NWVyMEpnd2F0aE0zV2hQMzdaOEJ1ZDEwdHNMUDdybHdmMTBHbjA2TzV1UkRSMGFQUTBIQWNlWG5Qbzc3K01PcnJEOEZtYSt6MC9adWFDbkQ0OEgwd0dwTmhOS2JDWUVpQXdSQ0hpSWkrTGlzZVdxMzFxS3I2Q1FDUW5Id3RhbXVGUy9XaG9Rbm8yL2UxZHFIYnE5ZFRBSFFvSy9zU09wMFJpWW1YdS8xZXBLUk1RMVhWWmpRM0Z5RTkvUUdYWTMzN3ZvR3FxcDlQVHpld3Q1c1NHV3hxYTRGRmk0Q0hIL2I4aHVwZ3pJWnZ2M1ZkN0dYY3VIRmVWQ2NkWDdKaDRNQ1BIRC9uZFhWL29FK2ZsMUJVdEJ4bFpWK2d1YmtJSjArKzd4Z0pCb1NSWEdjalJnak5rdk12VmEyNVlYZmNuNVdXTmh2SnlkY2hOL2M1bEpWOWdiS3lMekJxMUUrTzUxUlYvUUt6dVJqMTlkbG9hRGlDL3YyWG5MNlpYc0JzVUI5ZjhzR1psclBpL2ZmZmI5ZGN0WWlLaXNMOTk5K1BTWk04MzE1RmFwNW1SVWhJRkNJaUJxS3U3Zy9ZYkkyb3IyKzlqejArZmlKaVlzN3JkQ1hBeHNiY2RzZmFEdUIyTm8zUTJjaVJQK0RFaVlVQWdQVDB1ZGk1ODd4T3oyVk9xRXRYTTBKcUFkZHNtZDFNMVEwTkZUOHVoNG8yU3h2Rng4ZTNPeWUyelVUbHRpUFNnY0RYZlVkME9nUDBuVXdmYnJuc0wvYTQwWmlDWWNQV0l6dDdIaG9hT2g3SkN3dkxSR3pzT01URlhZREd4anhVVnY2STJ0cmZZYlhXQWJDanVia0V6YzBsanZONzluekM1ZmtXeXluSEwyb05EVG5Jekh3WUJ3OGVnTW5VQTdtNXp3UFFvVy9mVndFQXg0OC9nK1ptNFIrNWpJeDVhR3pNZGZubHJFWGJjTGRhYTVDUWNDbWFtMHRSV2Zsang5K1EwOExEVlhpSHA1L1YxQWhoT1grK3NPK05POEdXRGNYRnhWaXlaSW5qYzZQUmlKdHV1c21IS3J2T2wyeG9tZjdUMUhRQ2h3N2REWU1oSG1scGQ2TmJ0NXR3OHVRN2lJZ1k0UElMU3R1cGZoMk5hcmZjWTFGUzhpK1VsUHpMOGZqUW9WOGdKbWFNWXdYQzdPeUhITWVjUjQrQjlpUGl6QVoxOGpZZm5BVmJWZ0RDNGhsMzNIRUhyb3BrUGpVQUFDQUFTVVJCVkxqaUN0OEtsSWczV1pHZVBoZE5UZm13MmVxUmwvY3lBRHVNeHU3bzFlc3ZzRmg4bVRJZElycFBWY3U5V2kzc2RqTktTajRCSUZ4SkU4T2NVSit1WklUVUFxN1pzbGpFanl1eEVhSHpmR2k5WGcrRG9mMjN0ZTFqVnFzdksra3B5OTMzMW03dmVFUENVNmUrUTJUa01LU20vZ25sNWV0Z05wYzZWaGZ5UnJkdU0zSDgrQUxvZEFhRWg1K0p5TWhCaUl3Y2p1am8wVENaV2tmOG9xUEhJRG41V2dBMk5EUWNSVjNkUVRRMkhrVmpZeDZhbTR0Z3RkYTNXMWJlWk9xQmxKVHBLQzVlam9xS3I1R1dOZ3REaG55S0F3ZHVSMjN0SGpqZmJGcGJ1OXN4M2JGZnY3Y2gzSXphWHR2NTFwR1JnM0hpeEtJT3oyMHJPZmw2ejc0cEdsZFpLV3hhK09mMjl3bTNFMHpaVUZOVGc3bHo1NktxcXNyeDJIMzMzWWR1Q20wUTVHczJBTUllT2paYk01cWJpM0g4K044UUh0NGJtWm1QSWpwNkRPcnJEempPQ3cxdC84dG4rL2ZwK0xmb0V5ZGVkWmxpWEZQVHVoQkJlUGlaTUJyVEhLUFNPcDNyL2tQTUJ2WHlKaCtjQlZOV3RDZ3BLY0h6enorUEpVdVc0SmxubmxGc2MyTnZzaUk2ZWhTaW9rYmcwS0c3QWRpaDA0WGl6RE5mUUVoSU5QVDY4TlA3NkhuejNoR09iU0k2MDloNDNLa1c1NzhvNG9Veko5VEoxNHlRV3NBMVcrNjJrVkJpLzErZFR1ZlkzOEptczhGbXMwSGY1bEtPcFUyNmQ3VHN1emJaa0p2N0FxeldXaVFsVFVhZlBpL2k0TUc3SEVlOXVXY3JNWEVTSWlNSDR1alIvMFZEUXpZYUdySlJWdmFsVjlYRXhZM0htV2UrMU9HeDFOU2JVVkt5Q25hN0JXVmxxNUdlL29BamJNWG5mM2Q4MmE3dGZPdkJnMWQ2VlNzSjkwN2NlcXRuNXdaTE5sUlZWU0VyS3d1SEQ3ZnVCWFBaWlpmaDVwczczNnhUelhyMG1JT29xT0hJejM4VkRRMUgwZEJ3ekhHVGVWTlQ2elNwMEZEM1E1TXQ5MVIwNzM0SFltUFB4OEdEZHdBUUJtQ2NtNjJVbE9rb0tWa0ZRUGhseDJLcGNqUmJlbjM3ZVU3TUJuWHlKaCtjYVRrcmJyMzFWdHg0NDQydzIrMm9ycTVHZG5ZMlZxOWVqVTJiTmdFQVRwMDZoZm56NTJQcDBxVVlOR2lRVEYrTmRBb0sza1J0N2U4QWdNek1oeEVSTVFCbWN6bENReFBkcmhEWTF1Ky9YK2l5U0VaSG5CczRzL25VNlQvcEVCTGlmdjRqYzBKOWZNMElxUVZjc3hVYUtpenYyQm1MQmZCM0h4TVZGWVZxcCtXTmFtdHIyeTNUWE4xbSthTTRwVGVtOFlFdkYrTnFhblk1VnZteFdLcGdNQ1M0ZVVibmREcWo0OUs0M2Q3eFNKQTdZczhMRFUxR1ZOUncxTlRzUUhYMXR0UG5DMEhwdk5xUHI4TENlbUgwNkcwNGNXSWhZbUwreCtWK2xOemN2Nk8wOUQ4QWdOaFlaVVljMVNZaVF0Z3p3OU1iWElNaEc0cUxpM0hmZmZjaEp5Zkg4ZGo0OGVQeHpEUFBTRlN4YjN6SmhvYUdvNDQvRzQzZGNNWVpmME5KeVNvME51YkNaTXBBUThOUnh5OVpBS0RUaGJvOHA1VU80ZUc5QWRoaHNRamZTNU1wdzJWS1VGemNCYWl2Mys5WXlTczkvVDVIc3dXMFhoSFQ2NDJPVlJDZE1SdlV4OXQ4Y0tibHJEQWFqWTRtTENZbUJ1bnA2Wmd3WVFMZWVPTU5mUGpoaHdBQXM5bU1KVXVXNExYWFhwUDZ5M0RMbTZ3b0xmM2NhV3NZUFFvTGx5STM5NFhURzVsLzJ1azlXMjBsSlUwOXZlcG9oTXY5NEMyRE16cWRzY05tcUdVbFFXR0tuL3VsMUprVDZ0S1ZqSkJhd0RWYkJvUDZRaklsSmNVbEJFK2VQTmt1SkFzS1hKYzd6MVRUbXBRZWNoZVNIVThoYkwyQlB5SGhzbmJIT3d0TDU4ZGI3dG5xaVBNVnNQejgxeDNCM1BiS21LZWhIQjdlQnpVMU94d2JCd3IzZkFrMzYzcXJvNnR6SjA0c1JFbkpLcFNYcjBiLy9oOGdJcUlmYW1wMm9yVDBDd0RDNkZlUEhsbGV2NWZXaEljRDk5L3YzZEt0V3MrR25Kd2MzSGZmZlNndWJ0M3NlK3JVcVhqaWlTZmFqWUQ3bXkvWjhNY2Ywem85djZOakhlM0pKN3kyRWFOSC80cm01aEpIMDJRMEpzTm1hNTFTYURLbElUcDZ0S1BaY3RiWW1PdllHMGV2ait5MEptYURldmlTRDg2MG5oVWR1ZVdXV3h6TkZpQnNpcTRFYjdLaXV2b1hweU0yTkRjTDJkZXk1TG0zaGcxYjc4aUEyTmh6c1d1WHNHeCtyMTVQSVRGUnVKZk5lUnBoYWFtd2ZMeGVId2F6dWR5ajkyQk9xRU5YTTBKcUFiZnJtYnVWYkp3MlgvZWJ2bjM3dW56ZTBjYWliUjhiTW1TSXJEWEp3ZDBLVG0zWjdUYWNPdlVkQUNGbzR1TE9sNkVxYWRoc3piRGJ6YkJZVHAzK3ZCRldhNDFqeW9IQjROc3VselpiUFJvYWpxRzYrbGMwTnVZaU9ma2E2SFFHV0szMU9IeDROazZkK2c1SGp6NENRSmcra3BwNkd5SWkra255TlFXcXNERGd2dnVBM3IyOWY1NllRTTZHZmZ2MjRjNDc3M1JwdE9iTW1ZT25ubnBLOFVZTDhENGI1T0I4ZjVmUm1PWm92SFM2VUxUZHY4WlpidTdmVVZEd0pnQjBlSk02czBGZGZNMkh0cThoSnBDem9qTnQ3L2RxT3lYUlg3ekppdmo0U1FCME1KblNFQnM3RnQyNnpVQkd4c05JVDcvZjViem82RkhvMVd0QnU0KzJiTFltNU9ROGhaeWNweHhUTmdFZ0orY3BiTjgrR3RuWkQ4SmtTc09nUVNzUUZUWHk5TDFXd2lJK2UvZE9SWHo4UkF3WXNCUkdZMW9IcjgyY1VBc3BNa0pxQVhkbEt6b2FxR2kvSFlKRFhSMlExUDdmUzFtZGM4NDVXTCsrOWNyTGYvN3pIMHliTnMzeFM1RFZhc1hxMWF0ZG5qTmh3Z1MvMWlpRkJ2RXRKdHFwcnY0VlpyUHdQeXMrL2lMb2RPMkhDcjI1WjZzam5sd1o4MFJkM1Q3czJIR080L1B3OE42b3J0N3UrRHdpb205SFQzTlJXTGpVTVVJT0FMLy9QZ0ZXYSt0SVpjK2VUeUk1K1JyMDZIRXY4dk1YdzJLcHd0R2pyWHR2eE1TY2c3UzBPVjdWclRWR0l6Qm5EdERYL2JlN0hhMW13NisvL29wSEhua0VEYWQvQUVORFEvR1h2L3hGOFZYRm5IbWJEUURRdi8rN25SNnoyWnB3NHNUTGpqd0lDK3VKdExRNTdWWUxFd2lOVkZXVnNOS2dYaCtPc0xBTXh5OUtMUnVYZGlZeWNpaWFtNHRPcjI1b1ExWFZac1RFbk9zNHpteFFqNjdrZ3pNdFpzVWZmL3lCWHIxNklUS3k0NnV6YTlhc2NmbGNxZGsxM21SRmZQeDRqQnk1NGZUZWVBS2JyUmxOVFhrdVB6OG1VeWFTa3E1cTkveTJLNDFhclMwckdPcGM5c3pTNnlPZzE0Y2lKQ1FLZFhVSGtaLy9xbU0vcTZpb1liQllxdERZbUl0VHB6YWdvZUVvZXZaOEhOSFJZMXhlbXptaERsSmxoTlNVSHhMMWtydWQzZDF0VmlpSGlSTW51bHp1UDNMa0NQN3lsNzhnTHk4UGVYbDVlT3FwcDNEOCtISEg4ZEdqUjZOLy8vNHVyMUZUVStQeTBaYTc0LzdnN1doZmVmazZ4NTg5MlVQQ0YyRmhQUjBmemxNTG5COFhXK3ExUldUa0VNZTlHbnE5RVQxNlpEazJVd1U4bXdOZFhMekM1WjRTNTVBVVhsZVlzOTJ0MjB5RWhaM1I1bGdZTWpQL3Q4UDdSWUpGYUNodzk5M0FnQUcrUFYrTDJmRFZWMTloN3R5NWprYkxaRExodWVlZXc3aHg0OXBsUWsxTmpXSmJTdmh5SlNBNmVuUzdqNmlvRWJCWVRyazBXb0F3MVM4bjUzRVVGbjZBcHFZVGlJam82L1M4VWJEYkxhaXMzQUFBaUl3Y0RFQi9lcjhaWWE4L01lbnA5MlBVcUYrUWtmRVFHaHFPSWp2N0FWaXRyYXM4TWh2VW9hdjU0RXlMV2ZIenp6L2o2cXV2eHV1dnY0N3QyN2VqdUxnWWxaV1ZPSGp3SUY1OTlWVXNYTGpRNWYwdXU2ejl0SDUvOER3cjdLaXErZ1ZsWld1UWwvY0NEaC9Pd3Q2OVYySG56ckg0NDQ4YjBkUjAwdXYzYnMwVU93NGRhbDJvcTJmUFAyUEVpQTB3bVhyZzRNRS9PUnF0Nk9neDZOdjNkUXdhdEFxcHFiY0QwS094TVJmWjJRKzJXMUdaT2FFOEtUTkNhZ0YzWmN2ZHVoTGxuazJybFZSRVJBU3lzckx3N0xQUE9oNWJ2MzY5eXloVmk3Q3dNRHo2NktQdEhoOC9mbnlucjIrejJkb2QzN0hEc3lzL1VuSmFaYnBEemt1MldpeFZPSFhxQndEQ1RhUFIwZDVkZ1dyN2VMOStieUVtNXV4MjV6a3Y0K3A4ejFiYjVWM2RYZWxxQ1VlRElSYXhzZWVqcm02ZlkwOGVreW5ONVViVXpnalRsVnJGeFkySHlkUURKbE1hVEtZZWlJZ1lnUEx5dFNncy9OQmxYamdnVERuNDQ0OGJrWmg0SlpLU3BpQXFhaGpFcGo1cGpjRUEzSFVYTUhTbzc2K2h4V3g0OHNrblhhYTdORFUxNGVHSEgrNzAvZlI2UFg3NzdiZE9qOHZGbTJ4b3E2bXBBSFYxZTFGZC9Sc3FLemM1RnRRQmhHbDlVVkhEVVZtNUNYYTdHZFhWVzFGZHZSVzV1YzhqTG00Y0VoT3ZSR3pzV05UVWJIZGNSYmZiTFNnb2VNdXh1bURyOUozV0FrcExQOGVaWjc0QUFLaXQzUVdydGM2UkhTWlRHZ3lHMW1YbW1RM0treUlmbkdreEt3QmhwY0ZseTVaaDJiSmxvdTgxWU1BQVRKOCt2Y3MxKzhMenJOQWhKK2RwcDZ0UnJrSkNXcS9ndFd4VzdrNTE5VllBd3Q2Znp2dHVWbGR2aGRIWURVbEpWNkcyZGhmcTZ3K2plL2Zia1pJeURjTFBtZ1hkdTkrSnFLaWh5TXQ3RVptWmo3YWJjc3ljVUpiVUdTRzFnR3UyM0YzYUx5dnpUeDF0WFhmZGRTZ3NMSFM1QWJXdHFLZ292UERDQ3pqenpEUDlXSmwwS2l1OU96OCtmandxS3I1QlFzS2xrT3NpcWxUVENBRmhyak1BV0N5VnlNbDUydkY0WnVhajBPbmMvNmowNi9jbWlvbytjbHpSNjlQbkZjZXhvcUtQa0pQek5Dd1cxMzlwNHVJdVJFM05kbGl0ZGJEYnpZNS9OR0ppemthL2ZtOTUvVFVFb3BBUTRFOS9Ba1owY2NON0xXYUQzZDBhMVNyaGJUWUF3aTlJSjA0czZuUXA1dmo0aTAvL1VwTUFpNlVLRlJYclVWYTJHdlgxaDJDM20zSHExQWFjT3JVQlVWSEQwTC8vZXdnTDY0WEd4bHhFUjQ5QlllSDdqdGVKaVJHbSs1aE1HWTdIeFBhcVNVeThzdDFqekFibFNKVVB6clNZRlo2NjZLS0w4T1NUVHlxMi9ZdzNXUkVXMWhOMWRmc0FDUHRNR1kzZFlUSmxJaXdzMDJWQXhCTjJlN05qdGI2a3BLc1JHVGtZK2ZtdndtS3BSbm41V3BTWHIzVTVQei8vZGVUbnY5N2hheDA1OGhBR0R2ekg2YXZvclpnVHlwQWpJNlNtdVdaTGlSR3BGbGxaV1JnM2JodysrZVFUL1A3Nzd5Z3JLME5JU0FqUzA5TXhkdXhZekp3NUU4bkp5Y29WMkVWTzkrWjN5SG5rMm1DSVJlL2V6eUV4OFFvWWpkMDdmYzdJa1JzOWVtKzlQcUtUOS9Uc0h3eTdYV1RwcVRZTWhqaGtaTXhEYnU3L0lTM3RIc1RHZXJhd1IzajRtUjN1MFFNQXNiSG40K1RKMWw4QVEwT1RrWm41djRpUG40am01aElVRkx4NWVwVWtZV242YnQxdThyamVRS2JYQzN0Z2pCbmovbHgzbUEzSzhTWWJXaVFtWG9IaTRvL1IwTkRhYk9uMUpzVEhUMFJLeWd5WFgyUU1obGlrcEV4SFNzcDAxTmNmUW1ucDU2aW9XQStydFE3UjBXZEJwek1nUGYwQmxKVjlnZmo0OGFlYkxSMGlJNGVnZS9lV3ZiWkdJVFgxTnBTV2Z0N2hhTG5CRUl2NCtJbElUYjJqMDYrRDJlQmZVdWFETXkxbXhZd1pNeEFURTROZmYvMFZ4NDRkUTNsNU9Td1dDeUlpSXRDalJ3OE1HellNVjE1NUpZWXFQUFR2VFZaMDczNG43SFl6d3NKNklTd3NzOTJWbnhiUjBhT1FtRGlsM2VOdDk2bnEzdjAybkRpeENERXhaeUUrL21MRXgxK0Vzckl2Y2VyVUQ2aXZQd1NiemJNNWptRmhQZHMxV3M2WUUvNGpWMFpJVFdjUGxLSFQwNDRkQTE1NG9mUGo2ZW5BVTAvNXI1NWc4dEpMd0pFam5SOFhteXJrckxUMFA0NTdJb1I1ME42cHF0cnNHQTFQU0pqazBYTXFLcjRHSU96bkV4WFZPdnhSV3ZvcEFPRW0rWWdJMS92b0docU9JanpjdTlIRDNOeG5IZk8wMnk3eVVWNitIdm41aTlDdDIwMUlTYmtSZW4yNHkvSEd4andVRjYrQTJWem1NcUtsVlhvOU1ITW1jTDVFaTFReUc1VGphemJVMXU1R2Z2NWlSRVlPUm5UMGFNVEVuTlh1NTZJek5sc0RLaXErUmxUVVNNZDltYzNOeFRBYWsyR3hWQ0VrSk5MandaaU9NQnVVSlhVK09HTldLRWVxM3lNQU9LWU9ob1gxY3ZsM1hleDRTY2txSkNWZDIrSENPVFpiTTJ5MkJ0anR6YWYzNUxRNTdjMXBSOHVLZjNwOUJFSkRoZW5KekFubHlKa1JVZ3U0WnF1dURuam9vYzZQRzQzQWE2OEoveE5JT2pZYk1IZXVPcFo0RG1SMnU5WE5UdkxCUWFjRHBrOEhSRzVWOUJxelFSbk1CbWt3RzFySmtRL09tQlhLWUZaMEhYTkNJSGRHU0MzZ29pUXlVdnptMXVabUlEKy84K1BrbTVJU0JxUVVHSktDNjY2VFBpU1pEY3BnTmtpRDJkQktqbnh3eHF4UUJyT2k2NWdUQXJrelFtb0IxMndCUUo4KzRzY1BIZkpQSGNFa0wwL3BDa2dMZERyZzZxdUJTeTZSNS9XWkRmN0hiQ0NweUowUHpwZ1Yvc2Vzb0s3eVowWklLU0Niclg1dU5zYytmTmcvZFFTVGd3ZVZyb0MwNElvcmhBKzVNQnY4ajlsQVVwRTdINXd4Sy95UFdVRmQ1YytNa0ZKQU5sdG5uQ0YrL01nUllXNHdTY05tQS9ic1Vib0tDblNYWGdwTWFiOWdsS1NZRGY3RmJDQ3ArQ01mbkRFci9JdFpRVjNsNzR5UVVrQTJXK25wUUVUSEs0RURFSFlvNXhRQTZlVGxBVFVkN3l2b0VGakxySkMvVFpnZ3pMR1dHN1BCdjVnTkpBVi81WU16Wm9WL01TdW9LNVRJQ0NrRlpMT2wxd1BEaDR1ZnMyMmJmMm9KQnJ0MnVUL0gwNlZhS2ZpY2Y3NndhcEEvTUJ2OGk5bEFYZVhQZkhER3JQQXZaZ1g1U3FtTWtGSkFObHVBKzVEY3N3ZXdXUHhUaTVaWnJjQXZ2eWhkQlFXcWM4NEJicm5GdisvSmJQQVBaZ04xbFJMNTRJeFo0Ui9NQ3ZLVjBoa2hsWUJ0dGdZT0JFSTcza3djQUZCYkMyemY3cjk2dE9yQUFhQ3FTdndjWHZxbmpvd1pBOXgrdS8vZmw5bmdIOHdHNmdxbDhzRVpzOEkvbUJYa0N6VmtoRlFDdHRrS0N3TkdqaFEvNThjZitRUGNGWFk3c0dHRCszTjQ2Wi9hR2o0Y3VQTk9aZjV1TUJ2a3gyeWdybEF5SDV3eEsrVEhyQ0JmcUNVanBCS3d6UllBbkh1dStQRmp4NFFSRmZMTjhlUEFIMytJbjZPVkh3U1N6cEFod0QzM0NQZEVLSVhaSUM5bUEvbEtEZm5nakZraEwyWUZlVXR0R1NHRmdQNVNCZ3dBRWhMRXoxbXpocU5TdnJEYmdiVnJsYTZDQXMyQUFjQ2NPVUNJd3B2Y014dmt3MndnWDZrbEg1d3hLK1REckNCdnFURWpwQkRRelpaZUQweWNLSDdPc1dQQS92MytxVWRMY25LQWZmdkV6K0UvUHVTc1R4L2cvdnNCZzBIcFNwZ05jbUkya0MvVWxBL09tQlh5WVZhUU45U2FFVklJNkdZTEFNNDdEekNaeE0vNTRndHVUdWdObXczNHozL2NuOGRMLzlUaWpET0FCeDlVVjBneUc2VEhiQ0JmcURFZm5ERXJwTWVzSUcrb1BTTzZLdUNicmNoSTk2TlNlWG5BVjEvNXB4NHQyTHdaT0h4WTZTb29VR1JrQUhQbkFrYWowcFc0WWpaSWo5bEEzbEpyUGpoalZraVBXVUdlQ29TTTZLcUFiN1lBSVNUZC9VLzY3MytCNG1MLzFCUElLaXFBVHo1UnVnb0tGR2xwd0VNUENhdDZxUkd6UVRyTUJ2S1cydlBCR2JOQ09zd0s4bFFnWlVSWGFLTFppb2tCTHJ0TS9CeXpHVmkyak5NQXhOaHN3SW9WUUhPeitIbWNZMDBBa0pvS3pKOFBSRVFvWFVubm1BM1NZRGFRdHdJaEg1d3hLNlRCckNCUEJWcEdkSVVtbWkxQUdKV0tqaFkvNTlneDRMUFAvRk5QSVByNmE4OXVadVVjYTBwSkVVYWpvcUtVcnNROVprUFhNUnZJRzRHVUQ4NllGVjNIckNCUEJHcEcrRW96elZaNE9EQmpodnZ6dnZzTytQVlgrZXNKTkx0MkNUY0F1OE9BcElRRUlTUmpZNVd1eERQTWhxNWhOcEEzQWkwZm5ERXJ1b1paUVo0STVJendsV2FhTFFBWVBSb1lPTkQ5ZWN1WEM2TlRKQ2dvQU41L1gra3FLQkRFeFFtWC9lUGpsYTdFTzh3RzN6QWJ5QnVCbWcvT21CVytZVmFRSjdTUUViN1EyZTNhbWpsYlVRSDg5YTlBUTRQNGVWRlJ3THg1UUhxNmYrcFNxNUlTNEpWWGdNcEs5K2NhalJ5UmFzdGlBYXhXcGF2d2o5aFlJU1M3ZFZPNkV0OHdHN3pEYk9nNjVrTmdZbFo0aDFuaE8yWkVjTkJjc3dVQVc3Y0NTNWU2UHk4eVVsaHVNak5UL3ByVXFLaElDTWpxYXZmblRwc0dYSFNSL0RVRm1uWHJnTldybGE1Q2Z0SFJ3bVgvdERTbEsra2Fab05ubUEzU1lENEVMbWFGWjVnVlhjT01DQTZhbWtiWTR1eXpnYkZqM1o5WFZ3Y3NXZ1FjUHk1N1NhcHo4aVR3MGt1ZUJlVHc0UXpJWUJZWktXdzJxSVdRWkRhNHgyd2diMmdwSDV3eEs5eGpWcEFudEpvUjN0Qmtzd1VBMDZkN2RtbS92aDVZdUZDNHNUTllIRGdBdlBnaVVGdnIvdHlVRk9ET08rV3ZpZFFwUEJ4NDRBRmgwMEd0WURaMGp0bEEzdEJpUGpoalZuU09XVUdlMEhwR2VFcXp6WmJSQ054M24yZXJuVFExQVcrL0RheFpvKzI5SCt4MjROdHZnVmRmZFQ4WEhSRG1vMmRsQVNhVC9MV1Irb1NGQ2YvL2UvVlN1aEpwTVJ2YVl6YVF0N1NhRDg2WUZlMHhLOGhUd1pBUm50SnNzd1VJeTB0bVpYbStNL1hhdGNCYmIzazJVaE5vR2hxRStlZWZmdXJaK1VZamNQZmR3WGtqSXduL01ONTdMOUNuajlLVnlJUFowSXJaUU43U2VqNDRZMWEwWWxhUXA0SXBJendSc21EQmdnVktGeUduMkZpZ2YzOWc1MDVoMVJkM2lvdUYvVE9TazRYZHJRTjkxUnk3SGRpL0gzanROZURvVWMrZVl6UUNjK1o0dHZ4dHNNdk9CZzRkVXJvS2FSbU53T3paMnYvL3oyeGdOc2lOK2FBTnpBcG1oVnlZRWNGQjg4MFdJS3puMzc4L3NHT0haMEhaM0F4czN3NFVGZ3BkdWFjaldtcFRXd3VzWENuc2R0L1k2Tmx6V2tZakJnMlN0emF0MEZwUWhvWUNzMllCUTRjcVhZbC9NQnVZRFhKaVBtZ0hzNEpaSVFkbVJIQUlpbVlMYUEzS25Uc0JzOW16NXhRV0FqLytDTmhzd2syeW9hSHkxaWlWeGtiZysrK0JKVXU4V3lHcEpTQTVHdUU1TFFWbFNBaHd4eDNBeUpGS1YrSmZ6QWIzbUEyK1lUNW9DN1BDUFdhRmQ1Z1J3VUdUKzJ5SktTd1U1bE9YbEhqM3ZJZ0k0TW9yaGFWZ3c4UGxxYTJybXBxQUxWdUVQUnU4blM4ZUh5OWM5dVdOak43UnloNFpJU0hBYmJjSnl4MEhLMlpEeDVnTnZtTSthQk96b21QTUN1OHhJNEpEMERWYmdIQ1Q1L3Z2QS92MmVmOWNvMUVJeXJGajFiT1U1Y21Ud09iTndNOC9lMzZaMzFuZnZrSkFSa1ZKWDV2V2FTRW9kVHJnbGxzODIxTkc2NWdOcnBnTlhjTjgwQzVtaFN0bWhXK1lFY0VoS0pzdFFMamg4OHN2Z2ZYcmZYK05YcjJBYzg0UjVpV25wUGp2SmxpN0hTZ3JFL2E1MkxvVk9ITEU5OWVhT0JHNDRRWkFyK2wxS2VVVDZFR3Awd0V6WmdBWFhxaDBKZXJCYkJBd0c3cU8rYUJ0ekFvQnM4SjN6SWpnWUZDNkFLWG9kTURVcWNDQUFjRHk1VUJwcWZldmNmeDQ2MXptYnQyQTBhT0IzcjJCSGoyRXkrbFNoYWJkRGxSVkFmbjV3dnZ0MkNHTVFuVkZmRHh3MDAzQXNHR1NsRWdCNm9ZYkdKSnRNUnVZRFNSZ1BvaGpWakFyZ2gwendqTkJlMlhMV1hNejhNVVh3QTgvQ0RleFNpRW1SZ2pNN3QyQnhFUWdMazRJcHZCdzRRYlowRkJoS2dFZzNHaHJOZ3QxTkRZQ3AwNEJsWlZBZVRsUVZDUXN0VnBWSlUxZE9oMHdiaHh3L2ZYY1pGQUtnVHdxZGMwMXdHV1hLVjJGdWpFYnFDdVlEOEdEV1VHK1lFWUVCelpiVG80ZkJ6NytHTWpOVmJvU2VhU2xDWmQ3Ky9WVHVoTHRDTlNnbkR3WnVPb3FwYXNJSE13RzhnWHpJZmd3SzhnYnpJamdFTFRUQ0R2U3F4ZncrT1BBNzc4RGE5WUFCUVZLVnlTTmxCVGhCNE9yeEJBZ2pFUXhKTDNEYktCZ3dYem9HbVlGYVIwendudHN0am93Y2lRd1lnU3diUnZ3My84S2wrQURVVklTY1BubHdnb3hnYjZEUFVuam9vdUVTLy9rRzJZRGFSbnpRVHJNQ3RJaVpvUnYyR3gxUXFjVFJuRE9PZ3ZZdngvWXVCSDQ0dy9BYWxXNk1uRjZ2WEN6N3ZqeHdrMnJERWRxY2NFRndMUnBTbGNSK0pnTnBFWE1CK2t4SzBoTG1CRytZN1BsaGs0SERCNHNmRlJWQ1RlLzd0amgvV2FHY2t0TUZFYlNKazRVL2t6azdOeHpnWmt6bGE1Q1c1Z05wQlhNQjNreEt5alFNU082aGd0aytLaXdFTmkrWFJpbHlzMlZidlVoVCtsMHdtYUlnd2NEWThZQTZlbitmWDhTQk1MTnJmL3pQOENkZDNKMDBsK1lEZFNDK1VCaW1CWEVqQWdPYkxZa1VGc0xIRHdJWkdjRGVYbkNEYkZOVGRLK1IyaW9FSVNabVVDZlBrRC8va0JzckxUdlFkNVRlMUNPSEFuY2ZUYzNtMVFLc3lHNE1SL0lVOHlLNE1TTUNBNmNSaWlCcUNoaFZHak1HT0Z6bTAwSXlxSWlZWnBBV1ptdzUwVlZGZERRSU95QllUYTNqbUxwOVlEQklPeWRFUmJXdXBkR1lxS3dBbEJxcXJEQllVaUljbDhqQlo2aFF4bVNTbU0ya0ZveEg5U0ZXVUZxdzR5UURwc3RHZWoxd3FYNWpBeWxLNkZnTldBQU1HY09RMUp0bUEya0Jzd0g5V05Xa0pLWUVkTGl0NUZJWS9yMkJiS3lPSUpKUk8weEg0aElERE5DZW15MmlEVGtqRE9BQng0UTV1WVRFVGxqUGhDUkdHYUVQTmhzRVdsRVppWXdieDVnTkNwZENSR3BEZk9CaU1Rd0krVERab3RJQTNyMEFCNTZDRENabEs2RWlOU0crVUJFWXBnUjhtS3pSUlRnVWxPQitmT0ZWYWlJaUp3eEg0aElERE5DZm15MmlBSllTZ3J3OE1OQVpLVFNsUkNSMmpBZmlFZ01NOEkvMkd3UkJhaWtKR0UwS2pwYTZVcUlTRzJZRDBRa2hobmhQMnkyaUFKUWZMd3d2em91VHVsS2lFaHRtQTlFSklZWjRWOXN0b2dDVEd5c01CcVZtS2gwSlVTa05zd0hJaExEalBBL05sdEVBU1FtUmxpYU5UbFo2VXFJU0cyWUQwUWtoaG1oRERaYlJBRWlLZ3A0OEVHZ2UzZWxLeUVpdFdFK0VKRVlab1J5Mkd3UkJZQ0lDR0ZYOS9SMHBTc2hJclZoUGhDUkdHYUVzdGhzRWFsY2VEaHcvLzFBejU1S1YwSkVhc044SUNJeHpBamxzZGtpVWpHVENiajNYcUIzYjZVcklTSzFZVDRRa1JobWhEcXcyU0pTS2FNUm1EMGI2TmRQNlVxSVNHMllEMFFraGhtaEhteTJpRlRJWUFCbXpRSUdEVks2RWlKU0crWURFWWxoUnFnTG15MGlsVEVZZ0x2dUFvWU5VN29TSWxJYjVnTVJpV0ZHcUErYkxTSVZDUWtCYnJzTkdEbFM2VXFJU0cyWUQwUWtoaG1oVG15MmlGUkNyd2R1dmhrNDZ5eWxLeUVpdFdFK0VKRVlab1I2c2RraVVnRzlIcGd4QXpqdlBLVXJJU0sxWVQ0UWtSaG1oTHF4MlNKU21FNEgzSEFEY01FRlNsZENSR3JEZkNBaU1jd0k5V096UmFTd2E2OEZKazVVdWdvaVVpUG1BeEdKWVVhb0g1c3RJZ1ZObVFKY2VxblNWUkNSR2pFZmlFZ01NeUl3c05raVVzamxsd05YWHFsMEZVU2tSc3dISWhMRGpBZ2NiTGFJRkhESkpjRFVxVXBYUVVScXhId2dJakhNaU1EQ1pvdkl6eTY4RUxqK2VxV3JJQ0kxWWo0UWtSaG1ST0JoczBYa1IyUEhBamZkcEhRVlJLUkd6QWNpRXNPTUNFeHN0b2o4NUt5emdGdHZWYm9LSWxJajVnTVJpV0ZHQkM0MlcwUitNR29VY01jZFNsZEJSR3JFZkNBaU1jeUl3TVptaTBobXc0WUJzMllKR3c4U0VUbGpQaENSR0daRTRHT3pSU1NqZ1FPQjJiTUJQWC9TaUtnTjVnTVJpV0ZHYUFQLzl4SEpwRjgvSUNzTENBbFJ1aElpVWh2bUF4R0pZVVpvQjVzdElobjA3ZzA4OEFCZ01DaGRDUkdwRGZPQmlNUXdJN1NGelJhUnhIcjFBdWJPQlVKRGxhNkVpTlNHK1VCRVlwZ1Iyc05taTBoQ0dSbENTSnBNU2xkQ1JHckRmQ0FpTWN3SWJXS3pSU1NSN3QyQmVmT0E4SENsS3lFaXRXRStFSkVZWm9SMnNka2lra0JLQ2pCL1BoQVpxWFFsUktRMnpBY2lFc09NMERZMlcwUmRsSlFFUFB3d0VCMnRkQ1ZFcERiTUJ5SVN3NHpRUHAzZGJyY3JYUVJSb1ByMVY2Qi9meUFoUWVsS2lFaHRtQTlFSklZWkVSelliQkVSRVJFUkVjbUEwd2lKaUlpSWlJaGt3R2FMaUlpSWlJaElCbXkyaUlpSWlJaUlaTUJtaTRpSWlJaUlTQVpzdG9pSWlJaUlpR1RBWm91SWlJaUlpRWdHYkxhSWlJaUlpSWhrd0dhTGlJaUl5RTlzTmhzc0ZvdlNaWGlzc0xBUWJiZGtyYWlvRUgxT1VWRVJqaDQ5aXVycWFqbEw4MWh0YlMxMjc5Nk5iNy85RmphYnpldm5OelkydHZzZWlMSGI3ZGk3ZHkvMjd0M2I2VGxtc3hrN2R1ekFqaDA3WUxWYXYxQ3NUUUFBSUFCSlJFRlV2YTZKQWdjM05TWWlJaUtTZ00xbXc3Ly8vVy9INXkrKytDSVNFaEp3MTExM09SNGJNR0FBN3Jyckx0eDk5OTJZTld1V1I2ODdjK1pNTkRRMGlKN3orZWVmKzFhMGlLcXFLbHh6elRXSWk0dkRFMDg4Z1o0OWUrTHZmLzg3dG0vZmpuLzk2MS9vMGFOSGg4K2JQMzgrTm03Y2lELy8rYys0L3ZyclliUFpVRlJVaEpxYUdsUlhWNk9pb2dKbFpXVW9LaXBDZm40K2poNDlpaGRlZUFFREJ3NlUvR3NBZ0tOSGoyTGF0R2tBZ0xmZWVndG5uMzEyaCtmWmJEYk1uejhmUTRjT3hlMjMzdzY5WG8vS3lrcGNjY1VWTUp2TitPaWpqekJvMENEUjkycHFhb0pPcDhPNTU1NExBTml4WXdmTVpqTkNRME1CQU5YVjFZaUppVUY1ZVRrdXZmUlNBTURHalJzUkhSMHQxWmRMS21OUXVnQWlJaUlpTGJCWUxIanh4UmRkSHF1b3FIQjU3UDc3NzRmTlpzTTc3N3lEZDk1NXgrWGNOV3ZXNEtxcnJtcjN1dUhoNFc2YkxUbTgrT0tMcUtxcWd0bHNSbVptSm1KaVlwQ1RrNE9HaGdZOC9mVFRXTEprQ1VKQ1F0eStUbEZSVVlkZmw3TnZ2dmtHRm9zRldWbFo3WTU5L1BISG1ESmxpdWp6enozM1hMenh4aHVZUEhteTZIbVBQZllZSWlNajJ6MitkdTFhZlB2dHQ5aTBhUk0yYmRxRUxWdTI0SzIzM3NKNzc3MkhwcVltQU1BdHQ5elM2ZXYrN1c5L1EyNXVMajcvL0hOOCtlV1hMc2R1dlBGR0RCMDZGSmRmZmprZWZ2aGh6Snc1RTlkZmY3MW9uYVFkYkxhSWlJaUlKR0EwR3JGNjlXcVl6V1lBd0hYWFhZY2VQWHBnOGVMRkFJRFEwRkE4L3ZqamlJK1B4em5ubklQR3hrYjg4TU1QQUlCeDQ4WkJwOVBCYURUQ1lySEFaclBCWURCQXIyKzk0MlBIamgwQWdOR2pSenMrUC8vODgyVnB4RmF1WEltdnZ2b0tBSkNWbFlYazVHUUF3Ri8rOGhmTW5qMGJ2Ly8rTzE1NDRRVTgvdmpqanVlWXpXYVl6V2JIdERpejJZejYrdnAycjYzVDZSQWZINC9VMUZSMDc5NGRHUmtaR0RseXBPTjRRME1EckZZcndzUERIYzFjOSs3ZFVWaFlDQUJJVFUyRlRxZHorVHd4TVJFQUhJOTFwcnE2dXRQcGpaTW1UVUpOVFExZWV1a2xqQmd4QWp0MzdzUW5uM3dDdlY2UGpJd01ORFUxb2Fpb0NBYUR3WEZWcjZDZ0FCYUxCZEhSMGVqZnZ6OHFLaXF3ZmZ0MngydnUzYnNYdWJtNXVPS0tLd0FJZndmZWYvOTl4LzlMMGo1T0l5UWlJaUtTeUxYWFhvdmMzTndPajBWRVJLQyt2aDVHb3hIcjFxM0R0bTNiOE1RVFR5QTFOUlZyMXF4eE5GWlBQLzAwMXE1ZGkxZGZmUlhqeG8xek5GUXRWMjNXcmwwTEFKZzhlVExXcjE4UHE5VXE2Uy92YTlhc3dWLy8rbGZZYkRaY2NNRUZXTFJva2N2eHQ5OStHKysvL3o0QTRPYWJiOGE4ZWZNQUFLKy8vanFXTFZ2VzRldTFYTm42K3V1dmtaQ1E0TkpFdGpWMTZsVGs1K2RqM2JwMTZOYXRtK1B4bGliejExOS9oZEZvYlBlNTh6azdkdXpBb1VPSDhQNzc3K09TU3k1eFRObjcrZWVmc1dMRkN0eHp6ejBZTVdLRXkva3R0bXpaZ3J5OFBCdzZkQWhmZlBFRjdybm5IdHg5OTkyT3J6c2xKUVdyVnExQ1UxTVRycjc2YXZUdDJ4Y2ZmZlFSR2hzYk1YSGlSRXllUE5reHJYUEtsQ2xZdjM0OTFxMWJoOFRFUk9UazVHRCsvUG1ZTldzV25uenlTUUNjUnFoMXZMSkZSRVJFSkxIUFB2dk01Y3JXZGRkZEI3MWU3N2hDczNEaFFodzdkZ3dBTUd2V0xOSG1vMFZMazlYWjUxSll2bnc1WG4zMVZkanRkdlR2M3gvLzkzLy8xKzZjMmJObjQralJvL2poaHgrd2ZQbHlWRlpXdWx6aEVwT1VsQ1I2ZlAvKy9UaHg0Z1RPT3Vzc2wwYkxVN05temNMR2pSdHg5OTEzT3hxb1E0Y09ZZno0OGREcjlWaTRjQ0Z5YzNPeGJkczJuSDMyMmJqNDRvc2Q5NHJWMTlmajQ0OC94ai8rOFEvVTFkWGhvNDgrd293Wk01Q1JrWUZseTVaaDZkS2wwT3YxS0NrcHdjMDMzNHdISG5nQS8vM3ZmOUhjM0F5ZFRvZnc4SEI4OE1FSHlNek1kRFJiOTk1N0x5Wk1tSURFeEVSVVZGUWdNVEVSbjM3NktVNmRPdVgxMTBhQmljMFdFUkVSa2NTdXUrNDZBTUkwczVZL0p5WW1ZdFdxVmJqenpqdXhmdjE2QU1MMHdhdXZ2dHFqMTVSN0d1RnJyNzJHZi96akh3Q0FIajE2WU1HQ0JhaXBxVUZOVFUyN2MrZk9uWXVpb2lJY09IREEwZlE5ODh3enlNckt3bFZYWFlYQ3drTEhBaGtuVDU1MFBLK2w5czYrdmhVclZnQUF0bTNiMXVGVkozYzJiOTZNN094c0FFSmpkOEVGRjZDd3NCRFBQZmNjbm43NmFmenpuLy9FZSsrOWgxV3JWbUhyMXEzUTZYU09adXV4eHg3RDVzMmJBUUJqeDQ3RjJyVnJVVk5UZzE5KytRWFYxZFV3R28xNCt1bW5rWitmajNmZWVRZVBQZllZb3FLaU1HVElFRng2NmFVb0t5dkQ2dFdyWFZZdWJGa2M1ZGl4WTFpelpnM01aak5lZWVVVkpDUWtlUHcxVVdCanMwVkVSRVFra2M4Ly94emZmUE1ORml4WWdLYW1KbVJtWnFKZnYzNFlQMzQ4SmsyYWhPcnFha1JFUkRqT1AzYnNHRmF0V29Yenp6OGZjWEZ4R0Q5K3ZPUFkzTGx6a1pLUzRyZmFwMDZkaXM4Kyt3eG1zeGtGQlFXWU1XT0cyK2YwNnRVTEZSVVZtRE5uRGdEZ3A1OStjdHczOWRwcnI2R3dzQkNYWEhLSlIrKy9aODhlZlAzMTF3Q0E1T1JrMU5UVW9MR3hFY3VXTGNPbm4zN3FPTythYTY2QlRxZHI5L25hdFdzeGI5NDh2UExLSzVneFl3WW1UWnFFN2R1M0l5c3JDMmxwYVFDQXlNaEl6SjA3RjlkZWV5MWVlZVVWYk51MkRSTW1UQUFBM0hERERTZ3FLc0xERHorTXM4NDZDODg5OXh5Kyt1b3JKQ1FrNE5wcnI4VXR0OXlDek14TUFNQTU1NXlERlN0V1lQUG16ZGl5WlF0bXo1Nk43T3hzNU9mbnUzeE5MWi9iYkRiMDZ0VUxHemR1eEIxMzNJR1hYbnJKbys4SkJUN2VzMFZFUkVRa2dmejhmQ3hldkJqZmYvODlKaytlakxWcjF5SThQQnc2blE3MTlmVVlOV29Vc3JPelVWTlRneEVqUnNCaXNXRGZ2bjBBZ0xpNE9LeFlzUUkzM25nakdoc2JZYkZZRUI0ZTdwaDI2TzdxbFZUM2JPWG01bUxwMHFVZVQxRmN1blFwb3FPajBidDNiOWhzTnR4ODg4MDRkT2lReXprelpzekF5cFVyb2RmcnNXSERCZ0J3TkpXclZxMUNhbW9xQU9EbGwxOTJ2Tyt6eno2TEw3NzRBdHUyYmNQdHQ5L2U0YjFnYmUzWXNRT2JOMi9HSzYrODRuaXNvYUVCSlNVbENBME5kVFJjTGQ1NTV4MVlMQmFYeDYxV3ErTktvOWxzUm1WbHBXTnhrSTdZYkRZc1hiclU4VFVBd3ZMeUgzendBUUJnKy9idGpzYlFack5od1lJRk1CZ011UGZlZXpGcDBpUUF2R2RMNjNobGk0aUlpRWdDZXIwZTI3WnR3OVZYWDQzYmI3OGQzMy8vUGRMUzB2REVFMC9nelRmZnhHMjMzWWIzM25zUEYxOThNUzY4OEVJQXdpL2o2OWF0dytXWFg0N1UxRlQ4K09PUGpnVXlubnZ1T1l3Yk42N2RQbHN0QzNEMDdObFQ4cStoWjgrZWVPS0pKL0RvbzQvaWswOCt3ZXV2djQ2NHVEaXNXYlBHY2M2aFE0Y2MwK09pb3FMUXUzZHZBTUNubjM3cTBtaE5tVElGMWRYVnVQenl5N0Z5NVVxRWhZVzFheW9pSXlNZGoxMTU1WlhZc0dGRHV4VU03Ny8vZmt5ZlBoMlhYWFlaVENZVGZ2bmxGd0R0Rjh3QWhBMk1PMXFneEd3MnQzdThiYU1GQUNFaEllMVdOSFMzd3FGem8xVmVYbzZQUC83WThmbk1tVE9SbFpXRjg4NDdEM3E5SGdzV0xJRGRibmVwWmQyNmRRZ0xDOFBVcVZORjM0Y0NVMUExVzN2MjdFSHYzcjBSRlJYbDAvTkxTa29RR1JuWjRmNE14Y1hGanAzQ0w3NzRZcTlldDdtNUdmWDE5WWlMaS9QcWVYYTczYkU1WUsvL2IrL080NklxdndlT2YyYllCRGRFWEJBTkZBc05jVWx6VFhQTk5IK3BpUHV1cVZrdXBhWnBtYnNvV3VKdUxvaG01UjZscFNudUM0bFNMcmxMaVlxR0tDQW82ekR6KzJOZTkzNW5tR0d4SkUzTyt5L3VuZVhlUWVkeXovT2M1eHhQVDdNcDlYL0R3NGNQaVlxSzR1N2R1N1JxMVNwZmkzdUZLQ3llMVBkRHI5ZXJheGc2ZGVwRThlTEZPWC8rUE5XclYzK2kzN21vcUNqKy9QTlBxbFNwb3Q0NC9WM3A2ZWxrWm1ZKzlyWDI0Y09IQUZaZlo5b1VORDhNQmdNWEwxN2t6cDA3MUt4Wk05ZVI2U2R4ZkoxT3gvcjE2M245OWRmeDh2SWlPVG1aNzc3N2pqdDM3akJod2dUMWVmdjI3ZVBGRjE5VVU1SEU4NlZDaFFxTUdER0NnSUFBdGRkU1ZGUVVnd1lOQXY0MyszVHUzRG1MQ245ejU4N044WDJWYTRCQ0NUSUtvcEV4R0V2WTI5dmJFeHNiQzBEWnNtWE5VaDlOcnoyT2pvN3F6ekV4TVRnNE9GQzllblZPbno2Tmo0OFAvdjcrSERwMENFQXR6NTZUdW5YcjByOS9mNVl2WDI3eDJJMGJONEM4QzJ5MGJkdFduVEVDK09TVFQ5aTllemU5ZXZWaTdOaXg2bkVVRHg0OElDMHR6V294am0zYnR1SHA2VWxhV3BwNlRuNStmbmg0ZUhEOStuVjFMWjZwd01CQXM4RDQ2dFdyakJremhxWk5tM0xuemgzdTM3L1AvZnYzMWZMNEFQUG16Y1BOelUyQ3JlZFVvUW0yMXF4Wnc0b1ZLNmhUcHc1TGxpekIzdDZlMjdkdjA3OS8veHhmczNmdlh2WG5iNy85bGtXTEZsRzNibDBXTGx4bzBjVHY5T25UYWlXZXg1bktIemR1SE1lT0hhTng0OFptMDk3NXNXblRKalhuZC9ueTVkU3ZYLyt4WHY5UHhjYkdxbjlBY3V2SUxrUmg5S1MrSHhxTmhxQ2dJQUMxQlBQMzMzOVAxNjVkK2Zqamo5WG4rZm41UGRiN0JnY0htdzN3L1B6eno2eFpzNGFoUTRjeWJOZ3dBTkxTMG5Kc1JMcGp4dzZLRkNsaXNYL1BuajBFQlFYaDdPek02dFdyelc3UTh2TG1tMjhDeHRMTXBtSmlZbmo3N2JkeGMzUGpoeDkreUZlUXFkRm9tRDE3TmhjdlhxUjc5KzZNSHorK1FJKy9mUGx5UWtKQytPNjc3OWl3WVFQMzd0MWp5WklsWkdWbDBheFpNeG8xYXNTVksxZVlOR2tTZXIyZWpoMDdxbVdmeGZPbGVmUG1WS3BVaVYyN2RwR1FrRUM3ZHUwb1Zhb1U3NzMzSG1BTXFxeWxqSlVvVVNMSDk4eXBxSVRwL2gwN2RsQ2hRZ1ZTVWxKSVRrNytXNVg4VE9uMWVrNmNPQUZBMWFwVnpSNUxTMHRUZnpZZGdQYng4VUduMC9IWFgzK1pQVjhaak01cmtNSEd4aWJIWU9yTW1UTUFWS3hZTVorZndKaldxYVF0NXZRN1BILytQS05HaldMdzRNSHF1clBzSWlJaTJMQmhBeHFOaG43OSt1VjR2TjI3ZHhNV0ZrYTVjdVhVUUhYS2xDbXNXTEVDSnljbkxsNjhxRDdYdEZGMTY5YXQ4ZlQwelBmbkV2OHRoU2JZYXRpd0lhdFdyU0l5TXBJcFU2WXdlL1pzSGoxNlJIeDhmTDVlWDdObVRiS3lzZ2dQRCtmenp6L1AxeDl1VTlZcStRQ1VMRm1Takl3TWpoMDd4dDI3ZDgxR2lNQjQ0WEZ5Y3NxMWVnK1E0d1VDSUNRazVLbDJaQmZpV1hidTNMbG4rdnVoMFdpd3M3TWpNek1UdlY1UHYzNzkyTDkvUC92MjdhTkhqeDdxSCtpYyt2cmt4SFJVTlNlcHFhazVYaVAxZXIzVi9VbEpTZHk5ZTVmWTJGaG16WnBsdFd4MGRsT21UQUdNcy96S2R2WHExYmwwNlJKOSt2VGh3b1VMQVBqNitsb05kUEs2UG03YXRJbE5telpaN0M5WnNpVDc5Ky8veDhjSEdEeDRNQWNPSENBNk9wcVZLMWZ5MFVjZjBhVkxGelp2M3N6dTNidXBWNjhlbjMzMkdUcWREaHNibTN3WERCRC9QYTZ1cnJpNnVoSVVGTVNWSzFkNDc3MzM4UGIyVmg4M25lbUUvMTFIck5tNmRTdkxsaTJqWExseVpvTWIxdElJYlcxdGVmandJU05IanVUV3JWc0VCUVhoNCtQenR6L0gyclZyMWVNMGJkclU3REZsRmhqTWd5MWZYMTllZmZWVlpzNmNxZTdUNi9WcTBZc2FOV3JrKy9nTEZpd3d1M2ZhczJjUGdGbzVNQzl4Y1hHTUdUT0dqSXdNM056Y2FOS2tpZFhueGNmSFl6QVl6Q29JdnZiYWE0QXhJSXFLaWlJd01CQXdYby9uekpsRGd3WU5lUG5sbHhrd1lJRFpleWxCNk9qUm85VUIrQTRkT3RDeVpVc1NFeFBwMkxFanJxNnVsQ2xUaHBTVUZMWDMxNmVmZmlwcnRwNWpoU2JZOHZIeDRiMzMzbVBod29VOGVQQ0FoSVFFenA4L0R4aS9UTXBJWm14c3JOcmxPeU1qUTgwQjl2SHhZZURBZ2F4ZXZaclkyRmhTVWxJZWE4VFd0THFRTlptWm1iUnIxODVpZjhXS0ZkVlVCRENPdkJZcFVvVDc5KzhURXhORDFhcFZyWjVIV2xxYTJ2bGQ4YlE2c2d2eFgvQTB2eDlwYVduNCsvdm4rTGhPcHdPTWd5cTJ0clprWldWaFoyZkg2TkdqemE0UFlMd2hVYzVMQ1VLVUVXL1RmWW9MRnk3UXQyOWZkWHZseXBXc1hMbVN5TWhJOVJwWnJGZ3hOUTFJZWYyalI0K3NYbnY4L2YxSlRrNW15WklsN042OW16WnQydVI1L2JQV08waFp0MUc4ZUhGMWxQem8wYU5tUWNyQWdRUHAxYXVYMlEyblRxY2pKaVpHUFcvbGQ1R1ltRWhTVXBMWnlMb3lrL0JQajYvc1UyNjBmdnJwSi9iczJZTk9wME9qMFhEOCtISGVlT01OOWYrQVJxTlJaN1ZNTXloRTRiQm16UnF6V1dYVFFkYkl5RWdDQXdQVi9sdkt2Y254NDhkeGNIQlFuNWRUR21GTVRBejM3dDBqUGo2ZVljT0dFUlFVUkwxNjlSN3IvRkpUVTFtMGFCR2JOMjhHNEtXWFhxSkZpeFljUFhvVVoyZG5uSnljaUlpSUFJeUJscTN0LzI0bDNkemNMTjR2TkRSVUxmMnVCREg1RVJjWHAvNTgrUEJodFp4NzQ4YU5jMzFkUmtZR08zYnNZUG55NVNRa0pLRFJhSmc0Y2FMVk5PQ2twQ1QxZlQwOVBVbE9UaVkrUHA0ZVBYcHc1Y29WcGsrZlRrUkVCSHE5SG50N2UzUTZIZnYzNzFkbnk3eTh2R2pXckJtLy8vNDdQajQrTkd2V2pQYnQyNnZWRFJWT1RrNDRPVG1aclEvTHZpNU5QTDhLVGJBRnhpN25MNy84TXZYcTFlUGh3NGNFQndjRHhsa3JoZW1Yc1ZXclZoUXBVa1JObDNubm5YZG8yYktsMlFqVnYwWHB4K0RqNDRPVGt4UGJ0Mi9uanovK0lERXhrWGZmZmRjaXJURWxKWVdJaUFpS0ZpMktyNjh2aHc0ZFVqdXliOXUyVFUwdjJMbHpwM3JSL3U2Nzc4dzZzaXZicGg2M0k3c1F6N3BuNGZ1aDErdnpETmpBL09ZakpTV0Z4TVJFaStjb3h6U1ZVeXBnYnFLaW9wZ3padzRBTDc3NG9ycGZtV1hyMkxFajllclZZOUdpUlJhdkhUaHdJTC85OXB0YUZheHg0OFlXdnl0VFN1cTFjaU1XR2hwSzE2NWRxVjY5T29NSEQrYXR0OTRDakovWjlBWkYrWG43OXUya3BLVHcwMDgvc1hidFdod2RIZW5idHk5OSt2UlJVM1hHamgzTHlaTW5LVkdpQkdQSGpzWFgxL2VKSFQvNzdGLzJ3RHI3NHpxZEx0OVpGZUsvNWZqeDQ0d2NPZEpzWDY5ZXZjeTJCdzhlbk9QcnYvbm1HNjVkdTRhOXZUME5HemJrOWRkZjU0Y2Zmc2d4d01oK0xZbU1qR1RObWpXOCsrNjdSRWRITTJiTUdIYnUzSmxyaXFLcEN4Y3VNSHIwYVBYL3A2dXJLNEdCZ2RqWjJURjE2bFNMUnJ6NW1UbFR2bC9lM3Q2OC9QTEwrVG9QTUZZamJOdTJMYkd4c1dycW5ydTdPM1hxMU1uMWRjT0hEK2YwNmRPQThYcjE2YWVmV3N4cWxTNWRtdnYzNzlPN2QyL0FPQUJTdTNadFZxOWV6WVlOR3l6ZXMyclZxa3lkT3BWeTVjcXhmLzkrd3NMQ2lJeU1KQ29xaXFpb0tFSkNRdGkwYVJOZVhsNU1uanc1MzU5UkZBNkZJdGg2K1BBaDZlbnBBRlN1WEJtQUxWdTJFQk1UZzBhalllREFnZXB6WFZ4Y2FOMjZOUWNPSENBbEpRVTNOemRzYlczVjlCTGw5UWNQSGxRWFdtWm43ZUpudW81cjE2NWQ2cWptaVJNbnpFYUZjcUpjK0xLdjY0cVBqMmYyN05rNXZrNFpDWHVhSGRtRmVOWTlTOStQaUlnSWk4RVRQejgvb3FPaldidDJMVFZyMWlROVBkMXNsTnRVcFVxVjFGUTNKUVhJM2QxZHZjNWtUemVzWHIwNjRlSGhmUG5sbDRTRWhEQjQ4R0Q2OSsvUG1ERmoxQURRZE9hcmMrZk9mUGZkZDJyL29KeTg5ZFpiSER0MmpOdTNiN041ODJiNjlPbGo5WG5yMTY4bktpb0srRjhhMzhpUkkwbEtTcUo2OWVvY1BIaVF0TFEwR2pkdXpPTEZpOVhzQXg4Zkg3VWFtc0Znb0dmUG5tby9teUpGaXZETk45K3dkdTFhTWpNenpZNTM3dHc1Qmd3WXdKdHZ2c25Ja1NQWnMyZlBQejYrUWxsTW41ZWNGdGFML3o1M2QzZUwxTExINGVYbHhheFpzMmpXckprNmMzenUzRG1yQXlzNUtWdTJMQ3RYcm1UNDhPRU1IejQ4MzRFV1FMVnExYWhac3lZSER4NmtidDI2ekpneFE3MG1WcXBVeVN6WTh2YjJ6dGVTaXVuVHAvUG8wU082ZHUxcXRsKzVUbVV2N2xXbFNoVzZkZXVtemxnWEwxNmNXclZxc1cvZlBvWU5HNWJubXMyUkkwY3llUEJnWG5ubEZjYU5HMmQxZ0h6aXhJbXNXYk9HbEpRVTdPM3Q2ZFNwRXhVcVZHREFnQUZzMmJJRkd4c2JxbFNwZ3Erdkw2Ky8vanIxNnRWVHo5UGYzeDkvZjMvaTQrTUpDd3RqOSs3ZFZLaFFBUzh2TDhCWVhFUzVsZ2dCaFNUWW1qZHZubG1hU0dSa0pQMzc5MWVuZlY5OTlWV3o1OCtkTzFmTjM5VnF0WXdmUDU1OSsvYVp2ZjZmVUFJL2pVYVRhOStNb2tXTHFoY1Y1ZmdIRGh4ZzVzeVoyTmpZRUJnWVNNMmFOZEZxdGR5NmRZdlBQdnVNNk9ob2loVXJ4aGRmZklHWGw1ZjYrcWZaa1YySVo5MnovdjFRcXVPbHBLUmdNQmdZT0hBZ1pjcVVZZVRJa1JZTDE5ZXNXV09SUnJoaXhZb2Mwd2cxR2czMjl2WnFnR2RqWTBQUm9rVlp1blFwOCtmUHAxS2xTbXFKYWpDdU44bSs1c1FhMHpUbWtKQVEvUHo4cktZZGhvZUhxeWxKaWl0WHJnREd3U2psNWs3NUhTZ3BmYWJwU2hxTkJqOC9QN1g1cUxPek04V0tGY1BSMFJFSEJ3ZUtGQ21DblowZGRuWjIyTnJhOHZYWFh4TVJFY0dEQncrZXlQR1Z4N1JhYlo1cnNaUWIxTDliRlZjODJ6dzhQQ3htdGg2WFVxaEY4WGRtU2x4ZFhkbTRjYVBGd0UxZXRGb3RNMmJNSUNJaXdpTDlkKzNhdGVqMWVuWGRZVzd2UFhQbVRIUTZIVVdLRk1IR3hvYlBQLy9jNHZrblQ1NjArdHFhTld1YVpSdzVPVGt4ZCs1Y3dzTENMTDVmU2dWSDAwSHIyclZyRXhvYVNxVktsWEk4dnhZdFdsaWsrZ0dVS2xXSy9mdjNXeTMrazUyTGl3dmR1bldqVzdkdUZtdFk3ZTN0K2Vtbm4zSjlmYWxTcGRSeSt0Ylc5SXJuUjZFSXRxeTVmLzgrRVJFUm5EcDFpblhyMXVYNFBHV2RRbmFOR3pkV0YydUNjYVpMbVdFeTNXK05rbnBpTUJoeVhjdnd3dzgvNE83dURoaWJIV1prWkhEeTVFbGNYRnlJajQ5bjdOaXhPRGs1VWJseVpTNWZ2b3hPcDZOa3laSXNXYkxFYktyK2FYZGtGK0paOXF4OVA3SlhGZDIrZmJ1NnZpTXhNWkZEaHc1eCtmSmxMbCsrckZZTk5QVlAwd2hqWW1MWXVYTW5CdzRjNE5TcFU0QnhIWmMxT1YwZi8vampENDRjT2FKdUp5UWtzRzdkT3F1RmZFeExQSzlZc1lKVnExWlJwVW9WdnZycUswSkRROVdLcTVjdVhRSlFnMW9seTBDaDlQUEpUcWZUbVMzbUIzamxsVmZvM0xrejN0N2VUK1Q0cHIrSHZOSURIeng0d0FzdnZKRGo3MDZJSitWeEF5MkZrNU5UanZjbVdxMDIxNVJnaGJWaVgvK0VScU94T3BDUlU2dWQzQUt0dk9RbjBNck8ybXhiWGxrU1dxM1dvc2VYZUQ0VmltQnI4dVRKREJreVJPMElEc1kxRXZsZG5CZ1lHRWhpWWlLdFdyVlM5OW5iMjV2MWl6QWRwY3lyajhTREJ3L3lkVnpUTktIZmYvK2RNMmZPNE9ibVJ2MzY5VGw1OGlUMzc5OG5KU1ZGWGNTdXZIZS9mdjE0NFlVWHFGYXRHbSsrK1NiNzl1MVRxK3g4K09HSGFrZjI1T1JrczNVaTJVdTFtbTZucHFhU21wcEtjSEF3d2NIQjZveGNYRnljUmNscGF4M1poWGhXYmR1MjdabjZmcFF0V3hZdzl2VUQ0M1ZBNlJGMTY5WXRmdmpoQndCYXRteHBOcWhpcmJtcHRUUkNoWEx6YytuU0piNzk5bHQxbFBuSEgzL2s3Tm16dUxtNVdRUXArYlZ3NFVJTUJnUGx5cFhEMjl1Ync0Y1BzMkhEQnZ6OC9DeHVRS3l0Ny96amp6OW8wcVFKa3laTlVoZWwzN2h4Z3p0MzdxZ0JZUGExSWc4ZVBDQWtKQ1RmNTZpa05UNnA0eXV5ejRqR3hNUXdmdng0TGwyNlJKa3laUmczYmx5K3oxRUlJY1IvWDZFSXRteHRiUzJxMEpRclY0NkFnQUFDQWdLWU9YT211bmpTWURBd2ZQaHdUcDQ4YVJaY1BVblhyMThINE9XWFgrYXJyNzR5ZTJ6ZnZuMXFEclRweUpCZXIrZUxMNzVRdDB1WExrMnpaczFJVEV6azlkZGZwM1hyMXB3NWM0WmZmLzJWa3lkUEVoMGRUWFIwTkwxNzkzNG1PcklMOGF4NkZyNGZwc2ZldFdzWGVyMWVUVzkyY0hDZ2ZQbnlBS3hidDA1ZFkvREJCeCtZdlllMTVxYlcwZ2l6dTNYcmxsbWF0YXVySzYxYXRXTGt5SkZFUmtheWF0VXFldlhxUmJObXpRQUlDQWhnNjlhdE5HclV5T3I3L2Z6enoyb0Z0WDc5K3RHd1lVT09IajFLV2xvYTA2Wk5ZK25TcFdZemhEMTY5R0QzN3Qwa0ppYmk1T1JFNjlhdDJiVnJGeHFOaGlaTm11RGs1TVQxNjlkWnZYbzEyN2R2NTlpeFkyYUZTcXpKTGVnYU1tU0kyVHF1Z2ppKzRzS0ZDd3dmUHB5SER4OVN0MjVkNXN5Wm94WTdFa0lJVVRnVWltQXJ1K1RrWkw3NjZpdEtseTVOVWxJU0V5ZE9aTkdpUmRTdVhadUZDeGR5OHVSSm5KeWMrUERERDNOOW40U0VCRXFWS3ZWWXgwNUxTMU9iQkZxcnlxT3M1d0x6WUt0bzBhSzg4ODQ3dUxxNjR1bnBxZjdCN3RhdEcyZlBudVdWVjE2aFdyVnFWS3RXalY2OWVuSHIxaTMrK09NUFNwWXNTYlZxMVo2cGp1eENQRXZxMXEzNzFMOGZTdnFia3I1aXVwYXphTkdpNnF5VkVwUU5HemJNYkFZOXJ4di9uTklJeTVZdFMxQlFFRysvL1RaeGNYR0VoNGZqNStmSHNHSEQwT3YxckZ1M2pwTW5UM0w1OG1WV3JWcEZmSHc4Mjdkdng5YlcxdXIxTVRvNm1vQ0FBTUNZeHRPbFN4ZnM3T3p3OS9kbjgrYk5uRGh4Z25YcjFwa1ZFTEN4c1NFeE1SRm5aMmRtekpoQlFFQUFEZzRPTEZ5NGtQTGx5OU91WFR2Kyt1c3Znb09EQ1FrSlFhL1gwN3g1ODF4YmJ6eE9nWUovZXZ5WW1CaUxhbk9Lek14TTlacCs4ZUpGT25mdWJQRWNTU2Q4L2hnTUJuNy8vWGZBT0FPYW55YmNUOXFqUjQrNGZ2MjYxUm5ZaHc4ZkVoWVdCa0NuVHAwSzVQalhybDNqMXExYmVIbDUvYTJVdnN6TVRESXpNODIrNTBsSlNlcWcwajhwUWlMRXY2MVFCbHNEQnc0a0xpNk9Bd2NPRUJFUndjR0RCeGsrZkRpdnZ2b3F4NDRkQTR3M1M5YjZSWUF4WjMvKy9QblVxRkhqc1JmQ2J0eTRVVzNTWjdyb1hLSGNURGs2T3BwZG9MdDE2NWJuWjdKbXo1NDlmUHZ0dDg5a1IzWWhuZ1UyTmpaUC9mdWhCSFV1TGk1Y3VYS0Z5NWN2QThhMUUvYjI5bWFERm5YcTFLRmZ2MzUwNnRTSjVzMmI4ODQ3NzFnVVc5RHBkR3JQSjRXZG5aMUZCY05peFlyaDdlM05sQ2xUV0xac0dlSGg0ZXBqV3EyV3dNQkF4b3dadzRrVEozajMzWGZWeHNxalI0OVdLMjhwN3QyN3gralJvMGxPVGthajBUQnAwaVExbzJEa3lKRWNPblNJMk5oWWxpeFpRdm55NWRVaUFNcE0wdENoUS9uamp6KzRmZnMyNWNxVlk4ZU9IYXhmdjU1Qmd3WlJvMFlOV3JSb29SWUt5aW00VVNqOWdhenAzYnUzMmN6V1B6MitYcS9QVjdxbDlOUXBQREl6TTlWZzRNaVJJL1RwMDhkaWh0dkR3OE5pWDRjT0hSZzBhQkE5ZXZUNFc4YzEvZjd1MkxHRGVmUG0wYlJwVTRLQ2dzeWVkKy9lUFdiTW1BRllEN2FzelF3N096dmo2dXFxWHF1c01mMWVoSWFHOHUyMzMvTEJCeC9RdDI5ZmkzVHE3T3JVcVdOV0NPVDQ4ZU9NSHorZU9uWHFFQmdZU0lrU0pZaVBqMmZ4NHNXQUJGdml2NlZRQmx0Ly92a25aY3FVSVRVMWxSa3padUR2NzA5c2JLd2FhRFZ2M3R6cUluTkZyMTY5ME92MWVZNTJaM2ZwMGlXKy9QSkx3Tmc4cjJIRGhoYlBVZjVvWjc5NU1rMFp1bmZ2bnRwWEpydEdqUnJSb0VFRGRUdjd6TnZUN01ndXhMUHVhWDAvbEZId2loVXJNbm55Wks1ZHV3WVlaNzlqWTJQTmJrSmF0MjdObzBlUGlJbUo0ZXV2djhiUHowK2RIVEVZREJ3OGVKRDU4K2NUSHgrdmxoOHVVYUlFYVdscHRHdlhqcTVkdTFvRVNqa3BVcVFJYytiTW9VK2ZQbXFqWUM4dkw0dXk1WGZ1M09IOTk5L241czJiZ0xGVXZHbWhEeWRrSXFJV0FBQWdBRWxFUVZRbko2Wk1tY0tJRVNQUTYvVk1tVElGdlY1UCsvYnRXYmh3SWZIeDhXcFBMekEybHc4TkRhVklrU0wwNzkrZnFLZ296cDQ5cXo1Ky9QanhYR2Z6OGhxY012VlBqMStwVXFVY0sxZnUyTEdEcVZPbjR1Ym1adEU0V1JRK3MyZlBadXZXcmZ6NjY2OW0rd0FtVFpvRUdML0QvN1JzdUY2djU5dHZ2d1dNeFdBZWx4TFFtUEx5OHNMVDA5T3NNbk4ydVEyQ1dFdXpOcFY5eldsWVdCZzZuWTRIRHg0OFZ1bDZJWjVGaFNiWVVtNWV3SGpSR0RwMEtNSEJ3ZXphdFl2WTJGaXo1eDQ4ZUpCMjdkclJ2SGx6YXRhc1NldldyYzE2UytqMWV1cldyY3ZRb1VQemZmeHo1ODd4d1FjZmtKR1JnVWFqWWZ6NDhXaTFXdTdldmN1alI0K3d0N2NuTlRWVnZaQmxENUs2ZHUzS3FWT24yTE5uRDN2MzdpVWpJNE1PSFRxb2Y4QTdkdXpJamgwN0NBOFA1OWF0VzdSdTNacUdEUnRhcEJBOGpZN3NRdnhYUEkzdmg4Rmc0TUNCQTRBeHVMcDkrelkzYnR5Z1lzV0tkT3pZa2NHREI1c1Y2bGl6Wm8xNm5rNU9UbFNxVkltclY2OXk3Tmd4ZHU3Y3laOS8va201Y3VYNDhzc3YxUm52cFV1WHNuTGxTclpzMmNLV0xWdW9XclVxalJvMXdzZkhSdzJLbE91Z1JxTWhJeU9EWDMvOWxiQ3dNUGJ1M1dzMmN4TVZGVVdIRGgzbzFLa1RiNzc1SnNuSnlYejg4Y2ZjdjM4ZmdDWk5tbGlkOFcvUW9BRkRodzVWQzRSTW5qeVpwS1FrV3JWcVJlM2F0WEYxZFNVOVBaM0ZpeGZqNit2THNtWExLRktrQ0Z1MmJHSFJva1drcGFYaDVPUkVTa29LSVNFaFhMMTZsUWtUSnFnVlcwMWxIOGxYSkNjbnE0R3Jram53cEkrZmtaR0JyYTB0R28xR25hRjhHbWxrNHVsWXZIaXhXUlhUZHUzYXFTbS8rL2J0czJoZW5sdndrcC8yRTlaNnR1M1pzNGRidDI3aDd1NnV6cExsTkRoaHV0L0R3ME5OMDNOM2QxY2JsbzhhTlFvdzlxYjY0SU1QME92MWRPellFUzh2TDR2dldtUmtwTm05VVZCUWtObHpEaDQ4U1BIaXhkWHR4WXNYRXhJU1lqYkFuSkNRb1A1ZXJseTVZdlhjcmUwN2N1UklydW5GUWp3dGhTYllldW1sbHloUm9nVGUzdDc0K2ZueDhjY2ZxNlBLR28yR1ZxMWE4ZmJiYjdOdTNUb2lJeU81ZCs4ZVc3ZHU1ZUxGaTdSdjM1NTc5KzRCeHBIZUR6NzRBSDkvZjR0R2ZEbTVlL2N1dzRZTlUzUDNodzRkcXM0K0hUNThXRjNqWUtwMjdkcnF6OUhSMFhUcjFnMmRUZ2NZTDRpalI0L205ZGRmVjRPdER6LzhrTjY5ZXhNY0hFeFlXQmhyMTY1bDdkcTFhTFZhdGF3MVBKMk83RUw4Vnp5Tjc4ZTFhOWZVVWQ4bVRacW9JOUVQSGp5Z1U2ZE9KQ1VscVgxbVpzK2V6WjA3ZDlRMG44YU5HNlBUNlJnK2ZEZ0pDUWs0T0RqUXAwOGZoZzBiWm5iVDRlenNURkJRRU1lT0hXUDE2dFdjUFh1V2E5ZXVVYmx5WmFwWHIyNVdxYlZVcVZLOCsrNjdhZ29sR0Flb1JvMGFSV0ppSXZQbnp5Y3hNWkdRa0JCME9oM2UzdDVxdWZOWFgzMlZ3TURBSElPTGQ5NTVoMnZYcmhFV0ZrYTVjdVZvMGFJRjVjcVY0K2pSb3l4YXRFaHQzRnF5WkVtY25Kd1lOV3FVbW5GUXFsUXB2dnp5UzdadjM4N0dqUnNKRHcvbjNyMTdWb090cGsyYm1tM1BueitmSTBlT21LMk5VNm8rOXVyVjY0a2UvNnV2dm1MWnNtVm9OQnIxYjR3VURDbzgwdFBUelFZbkhqNThxQVpiV1ZsWmxDMWJsbUxGaXFtelYxbFpXWUR4LzRpbnB5ZXVycTVNblRxVnExZXYwcVpORzZwV3JXcDFQYWxDZWI0aUl5T0RaY3VXQVRCKy9IZ3VYTGpBa1NOSEtGbXlwQnJrNkhRNnRacXFhWXEwNmRLSm1KZ1lzeURPeTh1TFVxVkttWlZhajRxS1V0ZURtZ1pxZVFrSUNDQThQQnlOUm1NMlk2NVl0MjRkNmVucEZDMWExR3hXUzZmVHFRTk4xcFo1eUtDR2VGWVZtbUNyVEpreUxGaXdnSmRmZmhsN2Uzdk9uRG5EM3IxN2FkR2lCVjI3ZGxVYmd6WnAwb1JMbHk2eFk4Y09qaHc1d3FoUm85Qm9OTHo2NnF1TUhqMmFKazJhNURzRlIxRzJiRmttVFpyRTFLbFRHVHAwcU5tb1QvWmd4TkhSa1hyMTZwbXRjL0x3OE9DbGwxNmlRb1VLZE9qUWdTWk5tbGk5cUNpZDV6LzY2Q1BDd3NJNGV2UW90Mi9meHNYRjVhbDJaQmZpV2ZlMHZ4OExGaXhnOWVyVlprRmR5WklsbVRObkR0T21UV1BldkhuNCtQaXdkT2xTUHZua0V5NWV2RWo1OHVVWk5td1lEZzRPREJzMmpJY1BIOUt4WThkY3E5MDFhZEtFSmsyYWNPWEtGZmJ0MjBmdDJyV3BXTEVpN3U3dTNMOS9ueG8xYXZER0cyOVFvMFlOQmcwYVJQMzY5ZW5TcFF0Tm16WlZCNWNhTldwRWNIQXd2Ly8rT3lOSGpzVFcxcGI0K0hqT25UdkhqQmt6Y3UzQm85Rm9tRGx6SmdhRGdTRkRocWhyMGR6YzNJaUtpc0xPem80S0ZTcW82VWlmZlBJSmZmdjJwVXlaTXN5ZE81ZUtGU3N5YnR3NGloWXRTbUppSXJWcTFjcjEzMFhoN2UzTnpwMDdjWEJ3d01mSGgvNzkrNXYxMG5tU3g2OVhyeDVnVEFmVGFEUlVxVklsejJKTDR2a3hidHc0Um8wYXBWYnJQSExrQ0gzNzlnVmd4b3daaElhR3NuRGhRalVBbXpadEdyYTJ0dlR0MjVmZzRHQjY5ZXJGLy8zZi8vSGRkOThSSHg5djFtZzlKNTA2ZFZKbmJOZXNXVU5NVEF6dTd1N0V4Y1VSR0JoSVRFd01EUm8wWU1tU0pXaTFXclBac08rLy85N3FlN3E3dTdOMDZWSUEzbi8vZmJQSFNwUW93VnR2dmFWdUt5bUxZRng3RlI0ZVRsQlFFSnMyYldMa3lKSDA2dFhMckhwcDVjcVYxWlliZG5aMk5HblNSRTM5MWV2MW5EMTdsdUxGaTdOMjdWcXpmbmFtNXkxcHVlSy9SR01vcEl0cWxBN28rWjJkeWt0cWFxcWFhcGhUZ1BIbm4zOWFOT0lFNDhpWFZxdkZ6czdPYXRwUmJwUXk4aSs4OE1Kamorb1lEQWFySGRtVktrVXRXN1kwZTgrYk4yLytvMGFCUXZ5WC9OdmZENTFPWjlFTEM0eUw3Yk5mRjVLVGt5bFdyRmllMXkvbCtsQ3hZa1dyNzYzUTYvVVcxNC9VMUZTTHhxUlBnMUt3SW50VFZHdm4vS3djWDVtdDBHZzBNdHBlQ0dWa1pKZ0ZXK1BHalZPckVJT3hRcUd6czdNNmE2cW9WNitldXE1NzZkS2xCQWNIWTI5dm4yY1Q0UTRkT3ZEUlJ4OEJ4bUJMbWRsU0tJTkl5di9MbkdhMmxNRExXbkRuNWVYRjVzMmJxVnUzTGg0ZUhyUm8wWUo3OSs0eGJkbzBkWi9wek5iOCtmUE5DbVFvNzVrOWpUQzdYMzc1aFJrelpwQ1VsRVRKa2lYTkhzdHJaZ3NrQ0JQUHBrSXpzNVZkYmpjZWY0ZWpvMk9lTnliV0FpMndMSWJ4T1A3Sm1xaC9zeU83RVA4MS8vYjNJNmRya3JVQm1OeHVWa3psOS9wZ0xTQjRGZ0l0eUhudzZ0OEtZdjdPOGJNSFpxTHdXckprQ1VPSERzWEh4NGZZMkZpS0Z5OU92Mzc5MEdxMWhJU0U4T0RCQTF4Y1hDaGR1clJaaTRiYnQyOER4dUpZM2J0M3ovZnhPblhxaEx1N082ZFBuMmJMbGkwNE96dXpjT0ZDQmcwYXBLYjdtcnAxNjViRnZybHo1MXJzeTM3Tk9YRGdBTkhSMFV5Yk5pM1g4MGxKU1RGYmU5YThlWE9yenl0V3JCaUhEaDBpTFMxTkRRUnpxK0NaZmUyYkVNK3lRaHRzQ1NHRUVFSThTUnMyYkRDYjRkbTBhUk5KU1VrNE96dXpaODhlTWpNejFSbnBiZHUya1ptWlNjK2VQWW1MaXpOTEFWYUNyY0RBUUFJREEvTTg3c3FWSzZsYnR5NmxTNWVtU3BVcXpKbzFpeUpGaWhBVUZFU2xTcFhZdTNkdnZzNC90NVRGYmR1MnFUOC9ldlRJYWpHSzZPaG9EaDQ4eUtsVHA5VHpXcmx5cGZyNEN5KzhZRFlqbjU2ZXpsOS8vYVVPWGpSdjNqeGZoVUdFK0MrUllFc0lJWVFRNGdtNGUvZXVXWm56NGNPSHMySERCck9XRXFacm5FeTN4NDBicCs1VFVvWHpvaFRqVU5ZZy92bm5uNHdZTVlLVWxCUktsU3JGNU1tVHNiZTM1OHN2djh5ekpjTG16WnZwMmJPbnV2M2JiNzl4NmRJbDNuampEVXFYTHEwV3E0aVBqeWM1T2RucTJ0VGZmdnROcldJSXhsbmVGMTk4a1V1WExnSEdBbUZidG14aHhZb1YyTnZiczM3OWVoWXVYR2pSQ3NkYUg5TGNiTnEwaWZMbHl6L1dhNFQ0dHhTYVlDc3RMWTN2di84ZUZ4Y1hpOVFnZzhGQVFFQUF5Y25KVmlzRG10cS9mejlseTVibHBaZGV3dDdlbmw5Ly9aWGZmLytkcGsyYjVwZ21hTTN1M2J1NWV2VXFIaDRlZE9qUTRiRlNZcFRTd3RsZm85ZnIwZWwwZWVaM1B5a1BIejRrS2lxS3UzZnYwcXBWcThkTzYwbExTOFBCd1NIZjYrWU1Cb1BhajhqWDE5ZnFjekl6TTlWK09MVnIxNVowSHZHM0dRd0dUcDgremQyN2Q3R3hzY2t4ZlRBdjhmSHhUSnMyalNKRmloQVFFRUJ3Y0REKy92NDRPenMvNFRNV1FqeHRyNzc2S2xXcVZGR2JCdmZxMVl0MzNua0hNQVlRRHg4K1ZHZHVzbStiTWkwZm45Zng5SHE5R216RnhzYXFiUmdTRWhKSVNFaWdaczJhNlBWNnEybUVwdlI2UGVQR2phTjc5KzVVcVZLRmV2WHFjZW5TSmV6czdDaFdyQmd1TGk3MDZkT0hEUnMyQUhEanhnMDJiTmhBOSs3ZEtWT21ER0JjUzFXdlhqMlNrNU81ZlBreUkwZU9ORnV6RlJVVnhaa3paMWk2ZENsRGhnemhxNisrQWpBTDhvQjhOUXJQZnU1Q1BLc0tUYkQxNk5FakFnTURxVjY5T20zYXRPSElrU1A4OHNzdi9QTExMN1J0MjVZREJ3NFFIeC9QaXkrK2FEWXFaWnFQZk9IQ0JjYVBINC9CWUZDbjdHL2Z2czNDaFF2WnVYTW5YMy85ZGI0TFhLeGN1WkxvNkdocTFhckYyMisvbmUvUGNlM2FOVDc5OUZOOGZYMzU1Sk5QekI3YnZIa3o2OWV2NTUxMzNxRmp4NDRGSG1qRXhzWXlhTkFnQUpZdFcyYldUTm1VWHE5bjdOaXgrUHI2TW1EQUFMUmFMWW1KaWJSdjM1N016RXpXclZ2SHl5Ky9uT3V4MHRQVDBXZzBhdGY0eU1oSXM4SUJTVWxKbENoUmdxU2tKTFhhWTE0TGNZWElqVWFqWWRHaVJadzlleFo3ZTNzYU4yNmNZdytYZHUzYWNmZnVYYk45TGk0dTdOMjdGNDFHdzlHalI3RzF0ZVhnd1lNc1g3NmNqUnMzTW5QbVRLdU56WVVRLzExTm16WWxJeU5ERGJiaTR1TFlzbVVMZ05yK1pmNzgrVmEzd2RnSU83KysvUEpMTmNod2NIQUFvSDc5K3ZUdDI1ZXFWYXZpNmVsSnhZb1ZjWFoyVmdNd3NPemZaWm82bUptWnliVnIxM0IwZEZUYkkvejQ0NDg0T2pyU3UzZHY5WnhMbFNxRlJxTmh3WUlGZUh0N00zMzZkTURZVDY5Qmd3Yk1uejlmN1RObnFuZnYzaHcvZnB3Tkd6WncvUGh4NHVQamFkMjZOVFZyMXJUNkdYZnMySkZyVmVPOEtqVUs4U3dvTk1GV2Rnc1dMRkNEcXFOSGo2b1hyS05IajVyMWwxR0NyWlNVRktaTW1hTDJUY25lMERncUtzcml4a2xaOEJrWkdjbm8wYVBOSGt0TlRRWGcvUG56dlBiYWE3bWU2OUdqUjlXZlQ1NDh5ZFdyVjdsNjlTcGx5NVpseUpBaEFQejExMThzWGJxVWxKUVVkdTdjU1ljT0hkUmc2OXk1YzR3WU1jTGlmYi81NXBzOEE3MUdqUnF4Wk1rU09uVG9rT3Z6UHY3NFk0b1dMV3F4ZitmT25lemR1NWZEaHc5eitQQmhmdm5sRjVZdFc4YXFWYXZVaTdaU0Z0ZWFHVE5tRUIwZHpmYnQyeTFLMUhidjNoMWZYMS9hdFd2SHVISGo2TjI3Ti83Ky9ybWVweERXNVBUL1crbkxsSkdSUWVmT25hME9wdVJWL1VyNVh1aDBPcG8xYThhc1diT1lPM2N1eFlzWEp5TWo0MStiaVJaQy9Qc1NFaEp5VEJ2TWFUdS9sT3NUL0MrTk1ENCtua2FOR25IejVrMSsvdmxucmwrL1RuUjBOS3RXcmNyWGV5cjNSZWZPblZNci80V0VoR0J2YjAvNzl1MUpTVWxCcTlVeVpjb1VmSDE5bVRWckZ2djM3NmRQbno1czJiSWx6MEpCdHJhMlRKa3loVjY5ZXZISEgzOWdZMk5qdFFtNkVNK1RRaEZzNmZWNnRlUXBZUGJ6eG8wYmVmSEZGOVhVd3VEZ1lBRDgvUHpVaTA1R1JnWVRKa3pnanovK0FPQ3p6ejR6NjlFeWFkSWtxL3VWR3pPZFRxY0dWOW5wZERxMVdYRis5T3paay9Qbno3TnIxeTdDdzhQcDE2OGZkbloyZlBiWlo2U2twT0RtNXNiOCtmT3Qzc0NscHFhU2xaV0ZvNk9qR29pNXVibXBWWDNLbHkrUFJxTXgyMVo2Z2VSVitTY3BLY25zd20rcWJkdTJKQ2NuTTIvZVBHclhyczJ2di83SzVzMmIwV3ExVktwVVNWMGdhMnRycXpZSWpZbUpRYWZUVWJ4NGNiVnBxckxnRm94L0NLS2pvMm5mdmoxZy9GMnZYcjFhRnRhS3Z5VS9sYTJVeHVhNVVmNy9LYU90bVptWjNMcDFDNjFXaTE2dlovYnMyY1RHeG1Kblo4ZkFnUU1aTjI1Y251c29oQkQvSFZsWldUeDQ4RURkOXZiMkpqSXlrcXRYcjdKMTYxYjI3ZHZIdW5YcmNIRnhvVnUzYnBRc1daTFhYMytkVnExYVVhVktsVnpmT3pVMWxZY1BINnFWUzVVWk0xdGJXelV0K2F1dnZsTFQvRXlacHV1M2JOa3l4Mk1vZzd0YXJWYXRDbmpxMUNuYXQyOVB5NVl0T1hqd0lGT21URkViaDgrYk40OXZ2dm1HOFBCdzNOM2R5Y3pNSkNNancyd216ZFN1WGJ2VXB1eks3MnZBZ0FIMDZkT0h0OTkrMjZKUFlOZXVYWjlZaXg0aG5wWkNFV3pObXplUHpaczNBM0R4NGtYcTE2K3Y5cDA0ZHV3WXNiR3g2bk1qSWlLNGNPR0NXZUJ3OGVKRmpoOC9ybTRyMCtYWlpkK3ZkSFZ2MEtDQmVoTjIrUEJodGNHbGtvcVlINTkrK2ltN2R1MHkyM2ZtekJrYU4yNXN0dS9PblR0bWE5SWlJeVB4OWZYbDBLRkRkT3JVaVZ1M2JyRnQyemExbWVqT25UdlZjL2p1dSsrd3Q3ZTMyRFlWR1JuSjVjdVhXYjE2TlczYXRPR05OOTRBakJmb3I3LyttbUhEaGxHN2RtMkx6K1h2NzAvRmloVzVjZU1HUC8vOE0zcTlubUhEaGpGMDZGQ1dMMS9PNnRXcmNYRnhZZTNhdGFTbnA5T3hZMGQ4Zkh4NDdiWFhTRXRMdzk3ZW5pTkhqcWp2dDMzN2R1enM3T2pjdVRPbFM1Y21PRGlZc1dQSDBxVkxGMzc3N2JkOC9VNkZ5RzdidG0wVUsxYU1yS3dzOVR1aTArblU4c2dlSGg1b05CcXo1cHE1NmRPbkQ5ZXVYVk8zczgvT0tpUEhRb2pudzZwVnE5UlpKRnRiVzJKaVl2anNzOC9VbExvYU5XcW9hNmRxMUtqQi92Mzd1WGp4SWl0V3JLQm16WnFzWExreXgrVUk1ODZkWS9qdzRSYjdHemR1ckFaZ2xTdFh4c0hCQVU5UFR6dzlQYWxVcVJJZUhoNW15d3BNZzBGVG1abVpmUDMxMXdDTUdqV0s2OWV2RXhvYXlwSWxTMWl5WkFsZ0ROb21USmlndnNaZ01LZ1pQK2ZPbmFOWXNXSm1BMGpaTTE3bXpadUhYcStuWExseWpCZ3hndVhMbDNQNzltMFdMMTZNcTZ1clJaWkJXbHFhMVhNVjRyK2tVQVJidVZtOGVMSFpsL3Z3NGNNV1UvbytQajQ0T1RtcFBSL1dyMTl2ZGdGUmJycXk3M2QxZFRWN245VFVWRDcvL0hQQU9HbzBhOWFzUE05Tm1lbjVweTVjdU1ETm16ZXBYNysrZWhQNU9JWU1HY0xCZ3djWk9uU29Hamhldm55WjVzMmJvOVZxK2VLTEw0aU9qaVlpSW9JR0RSclF1blZycWxldkRoaFRNTC81NWh2V3IxL1BvMGVQV0xkdUhUMTc5cVJTcFVxRWhJUVFIQnlNVnF2bDd0Mjc5T25UaDFHalJ2SFRUeitSa1pHQlJxUEIwZEdSTld2VzhNSUxMNmdsZGQ5Nzd6MWF0R2hCNmRLbGlZK1BwM1RwMG16ZHVsVnRMQzNFMzZIWDY1a3dZUUpuejU2bFljT0crUHY3NCtIaG9YN0hJeUlpY2wwTDZlZm5aN1pkb1VJRmJ0eTRnVTZuUTYvWDgrYWJiMUt0V2pYYzNkMXhkM2VYM25WQ1BHZXFWYXVHVnF2RjJkbVpMbDI2VUtaTUdXN2N1TUZiYjcxRmx5NWRxRldybHZyY2dJQUE0dUxpMkxoeEkxdTNicVZMbHk2NXJ2djI5ZlZWWjhuQmVCL3h5aXV2cU5rMVlFeUo3dGl4bzhWczBJTUhEL0R5OGdKUUI1OFZTbkRrNk9qSTVNbVRtVFJwRWkxYXRLQml4WXIwN05tVEgzLzhrY3VYTDVPVWxFUjZlanBaV1Zsa1pXV3BnWmJCWUVDcjFWSzllblhzN2UxeGRuYm0wYU5IMUt4WmsxYXRXbGtjNi9idDIweWVQQmtYRnhkZWUrMDFGaTVjU0V4TWpObTltRktKTWE4cWcwclZRbWtlTHA1bEdvTXlKUEdjdTMvL1BtKzg4UWJWcTFkbnc0WU5hcHFnRWppMGFkT0crUGg0ZFR2NzQ5OSsrNjI2aVBWeGdpM1QwcTB6WnN3Z05EUTAzK2U4YmR1MlBKdVMxcTlmbjZ5c0xHYk9uRW03ZHUxeWZONG5uM3pDN3QyN3pmWmxUM2tLRHc4M205bFN0c0c0cnVyQ2hRdnE1MnJXckJsMzd0eWhUSmt5VEpreWhVZVBIckZxMVNvMmJ0eW85aEVaTVdJRUF3WU1ZTlNvVVJ3N2RneUFKazJhVUtGQ0JaS1RremwrL0RoSlNVblkyOXN6WmNvVWJ0MjZ4WW9WS3pBWURCUXJWb3dhTldyd3hodHZjTy9lUFg3NDRRY01CZ014TVRIQS83cmVkKzdjbVIwN2RwQ1ptY25ubjMrT2k0dUxPdHNtQlRKRWZpbWp6dW5wNlNRa0pMQnUzVHJPbkRtRG5aMGRNMmZPWk1LRUNkaloyZkhMTDc4QXh0VGlQLy84RXpDbUNlVlVJT1A3NzcvSDBkR1I3dDI3RXhVVnhabzFhNmhkdXpaSlNVbEVSVVdSbkp4TXMyYk4vdDBQSzRUNFY2V2xwWmt0TWZpN3p3RmpzUytEd1lDTmpRME9EZzRGRW1URXhNVDhvNEhlakl3TTdPenN6QUkrSmEyd1pNbVNWaHU0WjJWbFNmVmc4ZHdxOUROYjJkUGRja3JyNjlHamh4cHM5ZXZYeitwenN1K2ZPbldxMmhIKzIyKy9OUXUwY2d1azhwdGFhREFZMVBWbnVWMXd6NTQ5eTg4Ly93eEFtVEpsU0U1T0ppMHRqWkNRRUxQeXNwMDdkemE3T0NyYk8zZnU1TU1QUCtUenp6K25aOCtldEczYmxsT25UakZpeEFpMVNsRFJva1g1NElNUDhQUHo0L1BQUHljaUlvSVdMVm9BeHB6cnYvNzZpM0hqeGxHL2ZuMENBZ0xZdlhzM0xpNHUrUG41MGJkdlgxNTQ0UVVBR2pac3lOZGZmODJ4WThmNDVaZGZlUGZkZDdsNjlhcEZsM3RsVzYvWDQrbnB5Y0dEQnhrMGFCRHo1czNMMSs5T0NGUEt1c0F1WGJwZ2IyL1A0TUdENmRldkgvZnUzYU5VcVZJQVpvRzd2YjI5V1k4WkpjVlhDYnFVZ1l5c3JDeDFyU2ZBbkRsemVQRGdnUnFZVmF4WVVZSXRJWjV6K1FtaTh2TWNzRXpMS3dqL05LUEcycHB4WmYxM1RpVFFFcyt6UWhGc0pTY25jK1BHRFFCdTNyeEp4NDRkS1ZxMHFMcHVTOW12MSt2Tjlwa3lEVUkrL3ZoanN3dWpzallyKzM0dzlvcTRkT21TbWo2b0dEVnFsTlhSSFd0T256N040TUdEYzMzT3BFbVR6RklKVEhYbzBFSE5xZjd3d3c4SkRRMGxJaUtDNU9Sa3M4SUF5bUpZYTl1cHFhbWtwcVlTSEJ4TWNIQ3dXdkFqTGk3T0luVnF4WW9WNkhRNk5SQnIyclFwalJzM3BtUEhqb0F4TDl6VzFoWUhCd2ZDdzhNSkR3KzNPT2RpeFlxeGVmTm15cGN2ajYrdkwrUEdqV1Bac21Xc1diTUdNQzdZVmY1TjlIbzlVNmRPeGRiV2xxcFZxK2I2ZXhJaUorbnA2ZFNxVllzalI0NHdkKzVjNnRhdHk4cVZLOVVaNGV3THQwMjFhZFBHYXFHTG1UTm44c01QUDZqYlY2OWVCWXczVnBVclY2WmF0V3BQK0ZNSUlZUVE0bGxTS0lLdFNaTW1xUVV1TWpJeXFGYXRHb01HRFdMaXhJbC82LzNtekptVDcvMit2cjQ0T0RoZ01Canc5L2RYWjVLVWRMaC93MXR2dmNYKy9mdlZOV2VLa1NOSDBxTkhEOTU4ODAwY0hCelUzNUcxTk1LSER4K2E5UjlUWkdabVd1dzNEYlFVTmpZMkZoWGY4cW9BWjVxbmZmLytmYjc1NWh0MXUzZnYzb3dZTVlMR2pSdWoxV3FaT25VcUJvUEI3RngrL1BGSGloUXBRcWRPblhJOWpoQmdyTXdaRkJURWlSTW5tRHQzTHIxNzl3WlFCMnB5VytzWUh4OXYxb1JUK1E3MTZORUREdzhQREFZRE4yN2NvSG56NW93Wk00WjkrL2FSa0pEQXFGR2pDdkFUQ1NHRUVPSnBLeFRCVnUzYXRYRjNkMmZMbGkxNGVYa3hkKzVjTGwrK2JEVjRzTFlQakgyMGxONWF6WnMzVjJlbGxQNVY4K2JOdzlIUjBlSjFXVmxaVksxYWxkYXRXek5od2dRMTJIcWNOTUxhdFd0YkxXbHV1aGFxUklrU2JOdTJ6ZXJvZTFaV0Z2Mzc5MmY1OHVVV2p5azNrdG1MZVdUWHRtMWIyclp0cTI0cmE4QjY5ZXJGMkxGakxjNzd3WU1IcEtXbFdiMUJWVDU3V2xxYWVrNStmbjU0ZUhqa1dPVXRNRERRckh6KzFhdFhHVE5tREUyYk51WE9uVHZjdjMrZisvZnZtNVgxbnpkdkhtNXViaEpzaVZ4RlJVVlpuWlVhTTJhTTJmYXhZOGVzcHZoYSsyNHFNK1JEaGd6aG80OCtZdmZ1M1h6eXlTYzhmUGlRSTBlT3NHalJJbHhkWGVuWnM2ZmFPRlFJOGZ5NmZQa3lCdzhlQkdEWXNHRjVQaiszSG54aFlXRUF1VFphZi9Ub0VkZXZYOGZIeDhmaXNZY1BINnJ2SVg4ZmhTaDRoU0xZR2p4NE1QZnYzMWQ3VW9CeGpjYklrU05adW5RcFU2ZE81YTIzM2dMZzBLRkRUSmd3Z2N6TVRMT0xrT25OMk1xVkt5Mk8wYjkvL3h5UEh4a1pTVUJBZ05tNnFzZEpJN1JHV2RlazBXaHdkWFVsTGk2T3NXUEhzbVRKRW91Y2Joc2JteHlES2FXQnMxSndJajl1M2JyRi92MzdnWnpYbDUwL2Y1NVJvMFl4ZVBCZ3E2VnF3VmpaYmNPR0RXZzBtaHpYd1FIczNyMmJzTEF3eXBVcnA1YnBuekpsQ2l0V3JNREp5WW1MRnkrcXozVjBkRlNEc3RhdFcrZFpZRVFJclZaclZzakdsRTZuVTBzUE96azU1WHN4dWxJMVU2RlVJUHYxMTE4NWRlb1VibTV1ekpvMVN3SXRJUXFKSzFldXFQY09lUVZiUC8zMEV3c1dMQ0FnSUlCNjllcVJtSmhvOXJoU2VqMGtKTVNzb3FtZG5aMzY5My9IamgzTW16ZVBwazJiRWhRVVpQYjZlL2Z1TVdQR0RNQjZzR1hhQjB2aDdPeU1xNnVyT2tCclRhOWV2WEw5WEVJVVZvVWkyTXFKbjU4ZjI3ZHY1N1BQUHVPMzMzN0QwZEdSalJzM0FzWVJhZE1MNHR5NWN3RmpVWXBkdTNaeDZOQWhOQnFOdWhiSzN0NmVqSXdNM04zZDZkYXRtMFdwMHV3M2FYODNqVEFqSTRPbFM1ZXFUUXU3ZE9sQzI3WnRHVFpzR0dmUG5xVlBuejVNbkRpUit2WHJXMzM5Z2dVTFNFNU9WcmYzN05rRG9KWnB6MHRjWEJ4anhvd2hJeU1ETnpjM21qUnBZdlY1OGZIeFp2MDNBRjU3N1RYQUdCQkZSVVVSR0JnSUdOZkR6Wmt6aHdZTkd2RHl5eTh6WU1BQXMvZFNiblpIang2dHJrdnIwS0VETFZ1MkpERXhrWTRkTytMcTZrcVpNbVZJU1VsUnF4RisrdW1uVW8xUTVLbHk1Y29jT25USVl2KzFhOWY0NUpOUDFENVp6WnMzcDEyN2RqUm8wQ0RQeGR4NnZaNjR1RGhLbHk2TmpZME41ODZkdzg3T2pzek1URjU2NlNXV0xsM0s3Tm16K2Z6enoxbS9mbjJCZkM0aHhOT1JrWkZoc1UrbjArWDZ1R24xdnFTa0pPTGo0NWsrZlRwYnRteXhLSit1eVA2M3NuNzkraXhmdmh5OVhxKzJzSG5sbFZjZSsvd1hMMTVzc2MvTHl3dFBUMC8yN2R1WDQrc2syQkxDdWtJUmJLV21wbG9VZjFENCsvdXpjT0ZDdnZ2dU8zWGZnQUVENk5XcmwxbFJERzl2Yi9idTNVdG9hQ2d4TVRFVUxWcVVxVk9uOHRGSEh3R3dhTkVpcGsyYlJreE1EQXNYTHFST25UbzBidHlZV3JWcW9kUHBMR2F4VE5NSTA5UFRNUmdNMk52YmMrZk9IZDUrKzIzQXZDaEhlbm82dTNidFlzMmFOZHkrZlJzdzN2eDk5TkZIMk5yYTh2SEhIeE1RRU1DTkd6Y1lQbnc0UGo0K3RHdlhqdnIxNjV0MXBUZHRvbnI0OEdGMXdYNzI1c2paWldSa3NHUEhEcFl2WDA1Q1FnSWFqWWFKRXlkYTdRbVNsSlNrdnErbnB5Zkp5Y25FeDhmVG8wY1BybHk1d3ZUcDA0bUlpRUN2MTJOdmI0OU9wMlAvL3YzcWJKbVhseGZObWpYajk5OS94OGZIaDJiTm10RytmWHUxdXFIQ3lja0pKeWNucy9WaDJkZWxDZkU0NHVMaWlJaUlZTy9ldlJ3N2RneTlYay9Sb2tYUmFyWDg5Tk5QL1BUVFQ1UXNXWkkyYmRyUXZuMTdhdFdxeGMyYk53RTRlZktrMmd5OVljT0daR1ZsOGM0NzczRGd3QUdpb3FMVVk4VEh4NU9jbkV4RVJJUVV5QkRpT2RTb1VhUEhmdHowbnFCNzkrN3MyYk9ITTJmT0VCb2FhbEZnUzBuZG56QmhndG5zdUp1YkcyQWNSTDExNnhidTd1NzA2TkVEeURrTHhYUy9oNGVIT2l2djd1N09va1dMQU5TMXBSTW5UdVNERHo1QXI5ZlRzV05Idkx5OExHYk5oQkNXQ2tXd3RYcjFhblZhM05IUmtmMzc5L1BGRjEvdzExOS9xVE12cnE2dXBLU2trSktTUWtoSUNDRWhJWlF1WFpyZXZTZnpzdUVBQUFvU1NVUkJWSHZUdW5Wci9QejgwT3YxYUxWYTJyZHZ6K2pSbzgxUzg2cFZxOGFXTFZzSURnNW04K2JOUkVaR0Voa1pTZVBHalZtNGNHR3U1M2ZxMUNtTGhmSmFyVll0bFhyNzltMTY5KzZ0M3NqWjJOZ3djT0JBaGcwYnBzNllLYzBUcDArZlRrSkNBdWZQbitmOCtmTzBhZE9HZ0lBQTlYMW56NTVOMjdadGlZMk5WVlAzM04zZHFWT25UcTduT0h6NGNFNmZQZzBZUitBKy9mUlRpMW10MHFWTGMvLytmYld3Z0Vham9YYnQycXhldlZxZGlUTlZ0V3BWcGs2ZFNybHk1ZGkvZno5aFlXRkVSa1lTRlJWRlZGUVVJU0VoYk5xMENTOHZMeVpQbnB6citRbnhUeXhkdXBTZE8zZGE5TXA2NVpWWG1EeDVNdVhMbCtmQWdRUHMyTEdERXlkT3NIWHJWclp1M1VyMTZ0WHAzcjA3OEw5ZVhXRDhqbnA2ZXJKNjlXckF1TzV5L1BqeGZQYlpaMXk3ZGsydDRDbGwzNFVRMldrMEdpWk1tRUI0ZURoZHUzYWxXYk5tWm11V0ZVckdqU0l5TXBLTWpBeVdMVnNHd1BqeDQ3bHc0UUpIamh5aFpNbVNhcWFIVHFkVEI2Qk5seEFvd1JvWXMyOU0xMDk3ZVhsUnFsUXBXcmR1cmU2TGlvcFMyOXVZQm1wQ0NIT0ZJdGlxWGJzMmpvNk91TGk0MEtOSEQ3eTl2ZFdHdkEwYk5xUlZxMVkwYnR5WTFOUlV3c0xDT0hyMEtPZk9uZVBldlh2VXFsVUxkM2QzT25YcVJKRWlSZWphdGF2YUV5bzdSMGRIM24vL2ZRWU9IRWhZV0JnblRwemc0NDgvem5PZHg2dXZ2cXFtSVlLeDdQbmd3WVBWZFNRVktsU2dlL2Z1ckY2OW1xWk5tekppeEFpMUU3eXBaczJhRVJvYXlzYU5HOW0rZlR1bFM1ZG0rdlRwYURRYXFsU3BRcmR1M2RTRis4V0xGNmRXclZyczI3ZlBMR2pMeWNpUkl4azhlREN2dlBJSzQ4YU5NK3N4cEpnNGNTSnIxcXdoSlNVRmUzdDdPblhxUklVS0ZSZ3dZQUJidG16QnhzYUdLbFdxNE92cnkrdXZ2MDY5ZXZYVTJUdC9mMy84L2YySmo0OG5MQ3lNM2J0M1U2RkNCZlZ6bXY1K2hIalMyclp0eTdwMTZ3RGpqT2xycjcxRzU4NmR6ZEp4bFNJeHNiR3gvUERERDN6Ly9mZTR1Ym5oN2UxTmt5Wk44UGIyeHR2Ym02cFZxL0xDQ3krZzFXb0pDZ3FpWHIxNmFncHRVRkFRRXlkTzVOeTVjMVNvVUVHOVVSRkNQSDlNWjZ0MjdOaWh0b2t4TGFxVDA0eVRjajNSNi9VRUJBU1lGWC9LYVdZckt5dUxOV3ZXcUUySjQrTGlDQXdNSkNZbWhnWU5HckJreVJLMFdxMVpJYXJ2di8vZTZ2SGQzZDFadW5RcEFPKy8vNzdaWXlWS2xGRFh1UU5xeXFJUXdqcU53WFJSVFNFU0Z4ZEhtVEpsY24zT28wZVBubmdEUVNWZ3lONWRQU1VsQllQQmdKMmRuZFVLUkhxOW5wczNiK2JZQnl3N2c4RkFlbnA2cm8wU0RRWURZV0ZodEduVHhteS9VcVdvWmN1V1prSFl6WnMzelJialBvNjB0TFI4TjIxVUtET0pwcFFDR1RtVjRkYnI5ZXFJWGZueTVmTmQwRUNJWThlT1ViSmtTYXBWcTVhdjRqVjZ2WjdFeE1SYysyL2xKRGs1V1UxUEZFSThYNVFBYXVQR2plcmY3QjkvL0pHWk0yY0NtUFdXVkZJS2xjRHMrUEhqakJ3NUVqQU9Nclp2MzU3UTBOQjhIL3U5OTk1VFo3WVV5amtvQVZ0T00xdEs0R1V0QVBUeThtTHo1czNVclZzWER3OFBXclJvd2IxNzk1ZzJiWnE2VDJhMmhMQ3UwQVpiUWdnaGhCQlBXazZ6VmJuSktkZ0tEZzRtSmliR29pS2hOYzdPenRTcFU0ZVRKMDl5K3ZScHRtelpnck96TXlFaElRd2FOSWo0K1BoY1g2L011Q2tEcnFhS0Z5OU9nd1lOMU1BS2pLMXlJaU1qSmRnU0lnK0ZJbzFRQ0NHRUVPSloxN0JoUThMRHc5VVpyK3JWcTFPMmJGbTF5bTV1OXUzYmg3T3pNMVdxVkdIV3JGa1VLVktFb0tBZ0tsV3F4TjY5ZS9OMS9Od0N4VzNidHFrL1AzcjBLTWNlWDBJSWN4SnNDU0dFRUVJOFlYOW56WlpXcTgyeG1URmdVU3hLcjljemE5WXNkZnZQUC85a3hJZ1JwS1NrVUtwVUtTWlBub3k5dlQxZmZ2bWwxZWJ0cGpadjNrelBuajNWN2Q5Kys0MUxseTd4eGh0dlVMcDBhVXFVS0FIOHI2S3F0YlhiUWdoTEVtd0pJWVFRUWp4aHB0WDhUUDJkTkVPRjBvdzRKN0d4c2R5L2Z4K0FoSVFFRWhJU3FGbXpKbnE5UHM4MFFyMWV6N2h4NCtqZXZUdFZxbFNoWHIxNlhMcDBDVHM3TzRvVks0YUxpd3Q5K3ZSUnF3dmZ1SEdERFJzMjBMMTc5enpYd0F0Um1FbXdKWVFRUWdqeEROcXdZUVAxNnRWVHQwMVQrY0JZOU1KMHhxcCsvZnIwN2R1WHFsV3I0dW5wU2NXS0ZYRjJkbFlETURDZldRUHo0Qzh6TTVOcjE2N2g2T2lvVmpyODhjY2ZjWFIwcEhmdjNxU25wd05RcWxRcE5Cb05DeFlzd052Ym0rblRweis1RHkzRWMwYUNMU0dFRUVLSUoreHhxaEZhazVHUndZSUZDOVErb1pEemJKa2lQajZlUm8wYWNmUG1UWDcrK1dldVg3OU9kSFEwcTFhdHl0YzVSMGRIQTNEdTNEbmk0dUlBQ0FrSlVTc2pwcVNrb05WcW1USmxDcjYrdnN5YU5ZdjkrL2ZUcDA4ZnRtelo4cmNyRmd2eFBKTmdTd2doaEJEaUNaazllelpnN0ZXbHJMOHliU2RodWlaTGVhNXB2NnlrcENUMTU3Smx5MUt5WkVsMU8vdk1WbnA2T3IxNjlRS016WkMvK3Vvck5jM1BsR21ybVpZdFcrWjQ3a2VQSGdXTWE4ZVU4dkNuVHAyaWZmdjJ0R3paa29NSER6Smx5aFNhTm0wS3dMeDU4L2ptbTI4SUR3L0gzZDA5eC9jVm9qQ1RZRXNJSVlRUTRnbHAyN2J0UDNydTFhdFhBV093dG5MbFN1enM3TlRIUEQwOU9YSGlCSHYyN01IQndZRWJOMjRBVUtSSUVZb1hMMDdseXBWeGNIREEwOU1UVDA5UEtsV3FoSWVIQnpZMk51cDdQSGp3d09xNVpHWm04dlhYWHdNd2F0UW9ybCsvVG1ob0tFdVdMR0hKa2lXQU1XaWJNR0dDK2hxRHdZRFNRZWpjdVhQVXFsVXIzNTlkaU1KQ2dpMGhoQkJDaUdkRTNicDE2ZE9uRDkyNmRhTjgrZkptNjYzQTJFOHJORFFVclZhTG5aMGQ3dTd1REJreUJLMVdTNGNPSGVqWXNhUFpUQllZQXl3dkx5L0FXSFhRbExMbXk5SFJrY21USnpOcDBpUmF0R2hCeFlvVjZkbXpKei8rK0NPWEwxOG1LU21KOVBSMHNyS3l5TXJLVWdNdGc4R0FWcXVsZXZYcUJmaGJFZUsvUzVvYUN5R0VFRUlJQUdKaVlpUWxVSWduU0lJdElZUVFRZ2doaENnQTJxZDlBa0lJSVlRUVFnanhQSkpnU3dnaGhCQkNDQ0VLZ0FSYlFnZ2hoQkJDQ0ZFQUpOZ1NRZ2doaEJCQ2lBSWd3WllRUWdnaGhCQkNGQUFKdG9RUVFnZ2hoQkNpQUVpd0pZUVFRZ2doaEJBRlFJSXRJWVFRUWdnaGhDZ0FFbXdKSVlRUVFnZ2hSQUdRWUVzSUlZUVFRZ2doQ29BRVcwSUlJWVFRUWdoUkFDVFlFa0lJSVlRUVFvZ0NJTUdXRUVJSUlZUVFRaFFBQ2JhRUVFSUlJWVFRb2dCSXNDV0VFRUlJSVlRUUJVQ0NMU0dFRUVJSUlZUW9BQkpzQ1NHRUVFSUlJVVFCa0dCTENDR0VFRUlJSVFxQUJGdENDQ0dFRUVJSVVRQWsyQkpDQ0NHRUVFS0lBaURCbGhCQ0NDR0VFRUlVQUFtMmhCQkNDQ0dFRUtJQVNMQWxoQkJDQ0NHRUVBVkFnaTBoaEJCQ0NDR0VLQUFTYkFraGhCQkNDQ0ZFQVpCZ1N3Z2hoQkJDQ0NFS2dBUmJRZ2doaEJCQ0NGRUFKTmdTUWdnaGhCQkNpQUlnd1pZUVFnZ2hoQkJDRkFBSnRvUVFRZ2doaEJDaUFFaXdKWVFRUWdnaGhCQUZRSUl0SVlRUVFnZ2hoQ2dBRW13SklZUVFRZ2doUkFHUVlFc0lJWVFRUWdnaENvQUVXMElJSVlRUVFnaFJBQ1RZRWtJSUlZUVFRb2dDSU1HV0VFSUlJWVFRUWhRQUNiYUVFRUlJSVlRUW9nRDhQNnA2dVJmUGF5THpBQUFBQUVsRlRrU3VRbUNDIiwKCSJUaGVtZSIgOiAiIiwKCSJUeXBlIiA6ICJmbG93IiwKCSJWZXJzaW9uIiA6ICI3Igp9Cg=="/>
    </extobj>
    <extobj name="C9F754DE-2CAD-44b6-B708-469DEB6407EB-3">
      <extobjdata type="C9F754DE-2CAD-44b6-B708-469DEB6407EB" data="ewoJIkZpbGVJZCIgOiAiMjAzMTI5NjUwMDE1IiwKCSJHcm91cElkIiA6ICIzMjEzMDQ2MzUiLAoJIkltYWdlIiA6ICJpVkJPUncwS0dnb0FBQUFOU1VoRVVnQUFCT01BQUFHSENBWUFBQUR5UlpZMkFBQUFDWEJJV1hNQUFBc1RBQUFMRXdFQW1wd1lBQUFnQUVsRVFWUjRuT3pkZDN4Yjliay84TThaMnNON3hIWWN4eXQyOWw0a3pFQ0JRQm1kL0tBVDZJWlM2SVdXbGxJb3ZhWGwwbDFLVzI1N1MxdGFLR1h2SFVMSTN0TnhuRGlPOXg2eXRzNzUvU0ZiMXJUbElZLzQ4MzY5SU5ZWjB2R1U5Zkh6ZlI2aGVmZCtGVVJFUkVSRVJFUkVSRFFtTXBjdEVtTHRFOGZ6UW9pSWlJaUlpSWlJaUtZemhuRkVSRVJFUkVSRVJFVGpoR0VjRVJFUkVSRVJFUkhST0dFWVIwUkVSRVJFUkVSRU5FNFl4aEVSRVJFUkVSRVJFWTBUaG5GRVJFUkVSRVJFUkVUamhHRWNFUkVSRVJFUkVSSFJPR0VZUjBSRVJFUkVSRVJFTkU0WXhoRVJFUkVSRVJFUkVZMFRobkZFUkVSRVJFUkVSRVRqaEdFY0VSRVJFUkVSRVJIUk9HRVlSMFJFUkVSRVJFUkVORTRZeGhFUkVSRVJFUkVSRVkwVGhuRkVSRVJFUkVSRVJFVGpoR0VjRVJFUkVSRVJFUkhST0dFWVIwUkVSRVJFUkVSRU5FNFl4aEVSRVJFUkVSRVJFWTBUaG5GRVJFUkVSRVJFUkVUamhHRWNFUkVSRVJFUkVSSFJPR0VZUjBSRVJFUkVSRVJFTkU0WXhoRVJFUkVSRVJFUkVZMFRobkZFUkVSRVJFUkVSRVRqaEdFY0VSRVJFUkVSRVJIUk9HRVlSMFJFUkVSRVJFUkVORTRZeGhFUkVSRVJFUkVSRVkwVGhuRkVSRVJFUkVSRVJFVGpoR0VjRVJFUkVSRVJFUkhST0dFWVIwUkVSRVJFUkVSRU5FNFl4aEVSRVJFUkVSRVJFWTBUaG5GRVJFUkVSRVJFUkVUamhHRWNFUkVSRVJFUkVSSFJPR0VZUjBSRVJFUkVSRVJFTkU0WXhoRVJFUkVSRVJFUkVZMFRobkZFUkVSRVJFUkVSRVRqaEdFY0VSRVJFUkVSRVJIUk9HRVlSMFJFUkVSRVJFUkVORTRZeGhFUkVSRVJFUkVSRVkwVGhuRkVSRVJFUkVSRVJFVGpoR0VjRVJFUkVSRVJFUkhST0dFWVIwUkVSRVJFUkVSRU5FNFl4aEVSRVJFUkVSRVJFWTBUaG5GRVJFUkVSRVJFUkVUamhHRWNFUkVSRVJFUkVSSFJPR0VZUjBSRVJFUkVSRVJFTkU0WXhoRVJFUkVSRVJFUkVZMFRlYUl2Z0lpSWlJZ21oaWhLRUNRSm9pVDYveFZGUUJBQVFZQUlBUkNGaWI1RUlxS3pqNkpDZ1Fxby92OFVSWUhxODBIeDlmMnIrQ2I2Q29rb3dSakdFUkVSRVUwTEFrUlpnaVJMRUdVTlJGbUdJREJzSXlJYWQyTGZIeno2YjRidFZsVVZpdGNMeGV1QnordUQ0dlVCVU1mMUVva29zUmpHRVJFUkVaM0ZSRm1Hck5WQzBtZ2hzTktOaUdqU0V3UUJra1lEU2FPQkJvQ3FxUEI1M1BDNjNGQjgzb20rUENJYUF3emppSWlJaU00MmdnQ05UZ3RacTRNZ1NSTjlOVVJFTkFxQ0tFRFc2U0RyZEZCOVBuamRMbmhjYnY4eVZ5S2FraGpHRVJFUkVaMGxCRUdFck5kQm85UDVlNzhSRWRGWlJaQWthQXhHYVBRR2VKeE9lTjB1cUFwRE9hS3BobUVjRVJFUjBaUW5RR1BRUTlicDJBZU9pR2c2RUFSb0RBYkllajI4TGhjOERpZllWNDVvNm1BWVIwUkVSRFNGU1JvdHRDWURCQ0c4QlRnUkVaM3RCRUdBUnErSHJOUEMzZXVBeitPZTZFc2lvamd3akNNaUlpS2Fna1JSaE1ab2hLVFJUUFNsRUJIUkJCTUVFVHF6Q1Q2UEZoNjdIWXFpVFBRbEVkRWcrQ2RVSWlJaW9pbEcxbXFndDFvWnhCRVJVUWhKNDM5K2tMVjhmaUNhekJqR0VSRVJFVTBoV29NUldwT1pBeHFJaUNnNlFZRFdaSWJXWUp6b0t5R2lHTGhNbFlpSWlHZ0tFQVFSV3JNSmtzeGYzNGlJYUdpeVhnZEJsdUMyOVVKVnVXeVZhREpoWlJ3UkVSSFJKQ2VLSXZSV000TTRJaUlhRmttV29iZVlJWXA4NlU4MG1mQTdrb2lJaUdnU0V5VUpPb3NGZ2loTjlLVVFFZEVVSlBROWo0aDhIaUdhTkJqR0VSRVJFVTFTb2lSQmI3RkFZRVVERVJHTmdpQ0swRnNaeUJGTkZ2ek5qb2lJaUdnU0VrVVJPak1ITlJBUjBSZ1JCT2k0WkpWb1V1QjNJUkVSRWRFa0l3Z2lkQll6SytLSWlHaE1DWDEvNkJFRVByOFFUU1IyQVNZaW9vUVJCQUd5eVFoSnI0T3MxMEhTNlNIcU5CQkZDWUlrK29NR1Z2MU1QYW9LVlZHZytoUW9pZytLeXdPZnl3bXYwd1dmMHdWdnJ4MnFxazcwVlU1cFdyT0pQZUtJaUNnaEJFbUMxbXlDcTZkbm9pK0ZhTnBpR0VkRVJHTkswdXVoUzdaQ1l6RkRZekt5c3Vkc0pBZ1FKQW1DSkVHRUJ0RHJBVmdDdTFWRmdhZlhEaytQRGE3T2J2aWN6b203MWlsSWF6QnlhaW9SRVNXVUpNdlFHb3h3Tyt3VGZTbEUweEovMHlNaW9sRVRaUm02MUdUb1UxTWdHdzBUZlRrMHdRUlJoTlppaHRaaWhpa25HMTY3QTg3MkRyamFPNkY0dlJOOWVaT2FyTlZDMXVzbStqS0lpR2dha1BVNktENFB2RzdQUkY4SzBiVERNSTZJaUVaTTFHcGd6TXFBUGkwTmdzamxwaFNkYkRUQWJEVEFsRE1EenRZMjJKdGFvSGo0aTM4NFVSU2hOUnBIZlA2UjlpNDA5anJSNm5CQkZBUjh2R1JtekdPZnI2cUYzZXNEQU14SnNXSnBac3FJSDNjNmFMUTcwZGpyUUp2RGpWYW5DMnRtcENIZlloclZmYlk1WEVqV2F5SEZzVlRmNXZGQ0l3clFTWk43NmJKWFVTQUlRbHp2azlQbmc4MDlFTTRMQU5JTThRWFJQbFhGaWM0ZXpFbXhEbm1zb3FyWTF0Z1d1SzJUUkN6TFRJM3JjZnExT1Z4eFh4dlJWS00xbXFCNHU2RW95a1JmQ3RHMHdqQ09pSWlHVFpSbG1IS3lvRTlMWmM4M2lwc2dDakJrcHNPUWtRWm5XenQ2NjV0WUtSZEVZelNPNnZ2cGIwZXJzYmU1QXdBZ2l3S3VLTXlCUGtaNDg5VHhNMmh6dWdBQUh5dVppYVdaS1hpenBoRW51Mno0MG9KaURIWVZuM3g1eTRpdk1lcTFiRHhuVE84dkVaNDZYb05YVHRVSGJqZmJuYmhsY2VtSTcwOVJWZHowMWc1NEZBVlpSZ055elFiY09LOFFzNnpSQTc3SGo1ekNLOVVOS0UrMVlrbEdDcTRveklGVnF4bng0eWZDanNZMlBIcmdCTmJtcE9PbStVV0RIcXVxS3I2LzVRQU90WFVGdHEzT1RzTVAxeXdZOG5HNjNSNDhzUDB3anJSMzRUc3I1bUpkVHNhZ3g3dDhDdTdmZGlod085dW94Lzk5WlBXUWp3TUFkcThYZno5YWplZXI2dkR0WldXNFlHWldYT2NSVFNtQ0FJM1JDSmZOTnRGWFFqU3RNSXdqSXFMNENRSU02YWt3NVdSRG1PUVZHalNKQ1FMMDZXblFwU1NqdDY0UmpyWjJZSm9QZkpBMFdraWEwWVVyYzFPVEFtR2NWMUZ4dUxVTHk3S2lWd0NwR1BoNHE2cUtuKzA2aW5mT05BRUFYRjRGdHl3cGpSbklkU2Q0T2RQMXIyMGQ4cGcvYlZpQmExLzhZRVQzdnpJN0RmZkhFZm9FT3o4dk15U00yMXpYZ3E4dEtvbXJBaXlheXM0ZU9Qb3FFK3RzZHJRNVhNZzI2YU1lcTZncTNxOXJnVmRSY0xDMUV4VWQzYmk2T0RmbWZiYzZYTGhoaUkvaHgwcG00aitWWjBaMDdRQnczNW9GV0pXZEJnQlFBZnhvK3lGOFdOOEtBSGk2OGd6bXBpWmhiVTU2elBPZnE2b0xDZUlBWUg5ckp4cDZIWmhoaXQzcW9ObnV4SjJiOTZIUjd1OUQrWk1kUi9EZGxVTUhjc0hrT1B1WXRqcGN1T1c5M2Vod3VnRUF2OXA3SEVYSjVwQ0t5RXVmZlMvdXh3MTI0Y3dzM0xtOGZFVG5FaVdDcE5GQTFtcmhkYnNuK2xLSXBnMkdjVVJFRkJkSnA0VzFJQit5YWVUTDZJaUNDWklFYzM0dTlHa3A2SzZ1Z2M4MVhWOEVDTkFPRWtCRTgrZkRKL0hVOFpwQmovbmVod2NpdHIxMnpma0FnT0RvVXlPS1NBOWFndmRLZFQwMGtvaXZMaXdlMWpXTmxUYUhhOGhqbERIS2J0K3NhY1REdTQ4Tis3eHV0d2NibjlzVTE3SDlIL05nT3hyYlEyNnZ5VW1QdVFSMVQzTUhPb08rTjFabXBjRTRpUVo4Q0FBS3JlWkFHQWNBRCs4NWhzTGs1Y2cyUmdhTWxaMDkrTXVSa3hIYkhWNGZmcnJ6S0I0K2Iwbk1rRFBOb01OTXF5a1F4dmxVRlQvWmNRVGZXelVQYTJkRUQvOVVoSDZ4YUtUNHdyaDBndzdscWRiQSsrWDArZkRBOWlQNDdRWExvSTN6UG9pbUVvM0JBSi9IdzJub1JPTms4anlURXhIUnBLVkxUb0psVmg2cjRTZ2haSk1SS1dVbDZEbGRDMWRuMTlBbm5HVTBCajBFWVh4ZjNQdUMwaXhSRVBDNXViUFI2WExqamRPTkFQdzk1YzdOemNDOHRLUkI3MmRkVGdhK3YycmVzQjc3Z2UySDhVRjl5L0F2ZW9wcnNqdGg4L2lYWlc5dGFBM1pkMzVlWnN6elhxMXVDTG05WVZiMm1GK2JWaEloOXRWQ09uMit3SGFOS0FhQ3NlRHQ0VDQ5SngrYjYxdHd1cnNYQU5EcjhlTEJIVWNpZ3JWbXV4UDNiajBJdDIrZ04xVzJVUjhJMTQ1MWRPTTMrNDdqdGlWem9qNk9KQWo0L3NxNStLL04rM0M4b3dlQVA1RDc3eDFIY04vcStWRXJRYjFoeWExdUdFSGFMWXRMY2FpMUsxQU5XdFBUaTBjT1ZNYThQcUtwVEJCRnlIbzlQQTdIUkY4SzBiVEFNSTZJaUdJVEJKaHpaOENRR1h1NUVkRllFQ1FKMXNKWmNEUzN3bFpiUC9RSlp3bEJFQ0hyeHI4eHZCSlUrZEFmbHR5NmVBNGFlNTA0Mk5xSmJ5d3VIVEtJQS96VlRHZDY3TU42N1A3bG1iRThzSFloQU9DZE0wMkJwYk9wZWkxdVgxb1dPTVlnUzNqMG9oVUFnSys4dlRPdy9kTnpab1VFVzlIMkdlV0orYVBDbnc1V3hRd2g3OTE2TU9SMmY4alo0WFJqVzFodzkvdjlsZmpEZ1JNUjk1RnJOdUNCdFF0aDFXcnd2WlgrZ1BSQWF5ZGVQRmtYT0taLysweUxNV1NaNnZkV3pnc3NPdzFlZW5ucmtsSmNuSjhkc1QyY0xJcTRkWEVwN25oL2IyRGJzWTV1dkY3ZGdNdG41d0FBT2x4dTNMUDFJTnFkQTFWKzYzSXljT3VTVW56NXJaM282S3YrZTYyNkFjazZMVDQvZDNiVXg5SkpFdTVmc3dDM3ZiY25FT0pKZ2hBekxBd1A0NGJ6K1UvUmFYSHpncUtRNnNuM3pqVGpFeVg1eURXSFZyTXV5MHJGWjhvS1l0N1hiWnYyeFAyNFJCTkYxdW5nZFRtaGpsWDVNUkhGeERDT2lJaWlFZ1FCbG9LWjBLVWtUL1NsMERSaXlFeUhxSkhSVTMxbVdpeVZrZlU2Q0NQb08zWjkyYXhCcDZVT3hhZUdWc1lCL3FFUDk2eWFoMzB0blZpZkcxOFBydDNON2JqNXJSMGp2bzVvbHZkVk56MXpZaUFzV3BpZUhOamVyeURLc0lOVXZUYnE5cUgyOWVzUCtQcHRxbTJHWHBZQ1FWV3dobDRIWHE5dXdDZEs4MkhTRFB4S3ZiV2hGWDg5Y21yUXg0blhDeWZyUWo1WGdML0NMaHBEWDhpa2xjVEE1eTg4b0lyMzh6b1M4OUtTY09ITUxMeHpwZ2xXclFZM3ppL0VKYk5tQVBCL3JPN2VjZ0FOdlFNVk43bG1JKzVZVmdhRExPR2JTK2ZnaDBHQjVMOHFUc1BoOWVITEM0b0NYNS9Ca25WYTNMOTJBYjYxYVMvMHNvVDdWczlIY2JJbDZuV0Zmd3lHTzVIMjR2eHN2SG02RVFmYk9yRmhaalkrUDI4MjB2U1JBWHFTVm9PeTFLR251eEpOWm9JZ1FOYnE0SEZHL3psRFJHT0hZUndSRVVVUUpCSFd3Z0pvTGVhSnZoU2FoblFweVJCa0dkMVYxVkFWWmVnVHBpcEJnR2FFVlhFNlNScDJxSEM0clN1a2NxbmY0MGRQNGZHajBjT2paNjljSHdoNXhwUGJwK0J3VzNmZzlxS01sSEY1M1A2dzdtQnJKeDQ3ZEJJVkhkMndhRFhZTURNTGFVRjk5VncrSHg3Y2VRVFYzYjA0MHQ2TjY4c0tzSEYyRG1SUlFHVm56NWhjaTlQbncwdW40cThTbGNXUlQrTDl6YjdqK0ZPVXI2Yy9IejZKSnlzRzcwMFk3TWI1aFVqU2FYQjlXUUhNZlFIbG9iWXUvSGo3NFVEbEcrRC8rcjFuMWJ6QTE5YnE3RFI4YnU3c2tCRHorYXBhMU5uc3VIMXBHVkwxMm9qSHlyZVljTithQmNneEdhTHU3K2NNcThUc2NnMS9BTWx0UytmQTd2SEdEUHlJemlZYXZSNGVsMnZhRDFZaVNqU0djVVJFRkVJUUJBWnhOT0cwRmpPc1JRWG9QbkhxcksyUTAraTB3QWluY1FKQVZaY05YMzluVjl6SFAzenVraEUvVml5SjZobTN2YkVOcnFDS3BoVXhwc0tPVnJaUmovT0NsclZXZHZiZ2lXT25RM3E2OWJnOWVHajNNZnhrM2FMQWhObGY3ajJPNnI3K2FOMXVEMzUvb0JJdm5LekZUZk9MSXU0emxpL01Ld3k1L1pmRG9VTU5YanhaaDU2Z3liVkZ5V1lVV2tOL0xtK3Vhd2xVZnNtajZEdllHbU5vUm9mVGpRN0VQMWdsVGEvRGx4ZjRCMy80VkJWL1AxcU5meDAvSGZLYVhpdUorT0hxK1JGVml0Zk5tWVhHWGlkZVB6M1FJMjlYVXp0dWVuTUh2cnl3Q0F2VGs5SGo5b2Fjb3hYRmlBRU40ZnI3OVBXTFZWa1liSE5kQ3c2M1JmYXZQTk5qeHdVenM0WThuMmhLNi90REVhdmppQktMWVJ3UkVRM29XNXJLSUk0bUE2M0ZERXZCVEhTZmlyOHlaeXFSdGVQZksyNnNiV3Rzd3lkZjNqS3NjK3hEOUl3REVPZ1ZCL2hEcU9CcHIyTnBRWG95NXFjbFlXdGpHNTZwUElOYjN0MGRjWXhaSTJOcFpncDhpaHFvUHJ1eU1BZW51bXlCUUE0QTZtd08zTGZ0RUpabnBlSnJpMHFRTThTRTNFK1Y1b2ZjRGc3amVqeWVrSW8wU1JEd3ZaWHpJdTV6WDBzSG5BNy94MU1hUldYY1NIMVkzNG9EclowUjIrZWtXR0RSYXZEUGl0TWgyM1dTaFB2V3pNZmlHSldPdHkwcGhTd0tlRG1vSXREdTljTGpVL0RIZzFVUmd5OEFmNGozdVJqOTVRQUVoaS8wYTNlNjRQWXBnMDVFM2R2U2dWZWlWQ1ZlbkovTk1JNm1CUzVWSlVvOGhuRkVSQlJnenAzQkhuRTBxZWhTa21IMmVNKzZvUTZpTEkvNWRPSThzekhrdGtkUlFxcUFDcXdtL09TY1JYRDVmUGpodGtPQjdaOHF6WThaamd3MWVkS3JLT2gyaisxUzRrYTdFOXNiMndLM3F6cHRJY01EWmxsTitFTlliN2VScXV6c3dYL3ZPQkxTeTZ5ZkxJcTRkRlkyTnN6S2hsV3JRYlBEQ2F0V0E3Tkd4dHpVSlB6dXd1VjQ1c1FaL1AzbzZaQXF2bDFON2ZqeVd6dng4WktadUc3T3JFRkRuMWhhN0M1WXRKcEFWZGNsczdLamhudkJQZFkxUVdGY1I5K1FoTjZ3cXJEKzdjRTk3Z0RndmpVTG9nNXd1R05aMmFBREhBNjBkdUs1cXRxSTdSZm5aK09PWldWWW41dUJ6WFgrS2toWkZISFhpbklVSjF2ZzlQbWdqL0wxTHdnQ2JsbGNpbVNkRms4Y3E0WUsvOWZ0NWJOenNMdTVJK0w0ZUFRUGpBQUFGY0RKTGh2N3V4RU5RcEJFaUpJTXhlY2QrbUFpR2hHR2NVUkVCQURRcFNSeGFpcE5Tb2JNZEhoc3ZYQjFSaTRibTZwa2Jld2VWeVAxMk1VclEyNkhMMk0xYVdRc3lVeUpXSkpZa21MQmtzeng2Y2tXajZjcno0Uk1lMDJrV1JZVHd1dkpCQUc0SUM4TG55a3ZRS2ZMZzl2ZUc1aUMrZVVGeGJpbU9BK0F2MXJ0RXlYNU9DODNFNy9iWHhrU0lIb1VCZitzT0kxY3N3RWIrc0tzNFNoTU11UHVsWE94cWJZWi96cGVnNHRpM0lkWEhRaENKWEVnOUx2dTFRK2pIdCsvL2M3bDVjTytwcEg0eXNKaTdHaHNoMVVybzhYaHd2MTlJZkRLN0RUY3YyWkJ4UEdudW16WVZOZUN6ODJkalpJVUMvNW4xMUhjVUY0UWRZaER2S0l0UzYzbzZHRVlSelFFV2FlQjI4NHdqaWhSR01ZUkVSRWtuUmFXL0pGUFppUktOTXVzUEhnZER2aGM4ZmV2bXJ3RVNKcXhEK1BpRlY0dDlXUkZEVjZ0OXZmcCt2SGFoVU9lLzlvMTV5ZmlzZ0Q0bDNxK1Z0MFFzczJra1NHTFFramovV2hWV2dEd3lQNUtQTEsvY3NoOS83eHNMVkwwV21nbEVWOWZYSUx2YlRrQVFRRE95ODNFOVdVRm1HbnhWeG1lRGxxR0NnQkdUV1ExVjZaUmovdldMTUNXK2hiOC9zQ0pRTmk1SkRObDBDRHVXSHQzekgyQWY4cnR1WG1acUxNNWNOZm1mYmg1UVJHdUxzb0xPY1lYVkJvbmp5S3crdkdPd3hBallrbmcxM3VQNDNmN29uODg0NUdtMStFN0s4cXhJRDBaSDMvcGc1akhPWDArL1Axb05aNDlVUXVmcWtJbmliaHV6aXc4ZXRHS3dPQ01MOHdyREV3UWpqYUlKSlk2VzJUVjQ2RzJUbHhWbEJ2em5Gc1hsK0xXeGFVQWdNdWYyelJ1NFREUlpDSnB0WURkQ1F6Umw1R0lSb1poSEJIUmRDY0lzTTdPaHpDQ3BWUkU0MFdRSkZnTDh0Rnh2R3JLVDNnVFpRbENBdnA3eFFxb3dqV0hWY2JGTS8zVDdSdWZxYlovT25nQzNyQUp1cmNzTHNXaTlPU1kxVjZqdFNRakJUZVVGV0JsZGxvZ2hIUDA5YlZyRFZ2aXFKT2t3TDV3cTdMVHNEUXpGWThmUFlVM1R6Zml0aVZ6Qm4zYzJ6YnRHWFIvajl1RHU3Y2NDSHgrL25Td0NpWEpGc3hMU3dvYzR3a080MGJ4TlJYcjgrdFJGQXcyZS9RckM0dnhsWVgrZ1EyeFFxczFNMkpYWEhzVkJXL1ZOT0dKaXROb0RxcGdlL3pvS1JRbm1iR2liK2tzQU9SYmpOSHVZa2dub254OTcycHFoMWRSSUl0ajk3ejN6cG1ta0Y2SFJGT2RJSWdRSllsTFZZa1NoR0VjRWRFMFowaFBoV3djMllzY292RWttNHd3cEtYQzBkbzI5TUdUbUNTUGJhKzQ0YXF6MlFOdnk2SUFyeko0dU9udytuRE5pNXNUZlZrQWdNc0tab3pMNHdUYjM5S0p2eCtyeHQrUFZROTU3SU03ajhUY2QyVmhMcjYrcUFSZlhsQ01HOG9LSXZxeURaZEZxMEdhUVJjSTQzeXFpdi9lY1FTL3YyZzVyRnBOMzdhQkVDMDRXUHJkaGNzQkFOc2FXdkczbzlVUjI3T00rbEZkMjJpNWZRcWVyNnJEMDVVMWFJa3l5WFdtMlJUbHJPRnI2SFZFblJUcjhQcXdwN2tESzRQQ1BpS0tKR25ZTjQ0b1VSakdFUkZOWTZJc3c1UXovSDVHUkJQRmxKc05WMmNYRk8vVWZYRWd5cG94dVIrdEtFWU1iYWdOQ3RyU0REb1lvalRKcitrZU9HYVd4WVNxTHR1WVhNOVl1S1o0Wm1ESjdHRCt0TUhmSDYreDE0Rjd0aDRNYlAvR29oSXNDaHBHY2ZOYk93SnZYemRuRmk3c200U1pwQnViejBFc293M2krdDIrZEE2KytuWVAycHorUUtuTjZjS3Y5eDdIOTFmTkE0Q1FJRFY0bVdwUmtuOGk5c213ejIzL2RpRDJjdU5ZQXh6RzByNldEdXhyaVJ6SWtHWFU0NGJ5QW15WW1RVmhCTXR1RDdkMWhWUU92bFVUV3FrV0hENi9kS3FlWVJ6UkVFU1pjUUZSb3ZDN2k0aG9HalBsWkkzNVJFZWlSQklrQ2FhY0xQVFUxRTMwcFl6WVdMMjRtV2t4NGd2elppTlpwOFdjRkFzRVFjREc1ellGOW45OVVRbld6a2pIbVI1N1lQa2w0SitBMmE4NDJUS3B3cmg4aXhIRnlSWVlaQWtIZzY0elhQLzdVeGMyQmJVczFScnl2Z1pMMFd0ajdwc0lENSs3Sk9SMnRENW9WcTBHZHl3cnc5MWI5Z2UyZlZEZmdqZE9Od2FDeFg2aldhWTYwV2FZRExpbU9BK1hGOHdZMGRKUlZWWHgrd01uOEVGOUMvNXgyVm9JOEMrQkRlNC9xSlZFYkp5ZGcyZFArS2UvN214cWkvamVHSTRldHdlL1BHL3BpTTVOZEJoTU5GWVl4aEVsRHIrN2lJaW1LVkdyZ1Q0dGRhSXZnMmpZOUdtcDZHMW9odUlackp2VjVDU0swb2dxZnFKUlZCVy8yRk1CbThjTHJTVGlOK2N2QzluZjRYVGp3WjFIOEY1dE03NnpZaTdPejh0RXU5TWRVajFYbkd6RzY2Y0hmeHlETEVWVVVYM3Z3d1B3S1NvV1pTUmplVllxU3BJdGdYMlBIamlCNTZwcUE3ZUhPL0RodnRYejhhL2pOWU9HY2YxcWUrd2h0ek5Ic1B4eVNXWksxR3RVQWR6dzJsYTA5UzF6ekRUcThmaEhWb2NjRTIrZnZtaUNLN2dHc3pRekJSZmxaK0h0dmlxdlpKMFdWcTBjc2tRVkNKMm1Hbzk0cnYzaDNjZnc4TzVqRWR0dldWeUtqYk56NG5xY1dMM1pCQURMczFMeDBjSmNMTTlPQ3hrZjhjcXBlc3hMUzhJczY5RExWVDJLZ2dkM0hjV20ybVlBL3VxNCtXbEplUEo0VGFDaUVBRFc1V1RnM056TVFCaW5xc0JqaDZwd1g1U3Byb08vUHlyK2ZQZ2tlajFlZkd1cHZ5K2czZXZGZ3p1UDRvYXlBcFNtV0VLTzczRjc4T2pCRTdnNFB4dUxNeWJQMUdLaWVBaUNBRUdTb1BxaTk4b2tvcEZqR0VkRU5FMFpNek9BTVFvRmlNYVZJTUNZbFFGYmJmMUVYOG13aldVbDZ0SDJidGo2SnFOS2dvQWNzeUZrZjM5Z0FBQS8zM01NK1JZajlyVU1CRnlTSUdCK2xFRG9wVlAxcU96b3dUazU2VmlTbVFKTldKRFMwT3ZBbnFaMnFQQXZOMngxdUZDeTJCSnhQLzArKy9xMlFkOFB2U1Roanh0V0JHNzNUOCtNeC82Z3dNNGdTNEZlYW1OaGUyTmJJSWdEZ0xJVWE5em5OdHVkK082Vy9WZ3pJeDFyWnFSamJwekJXeXhmWGxDTW5ZM3RXSmllakZzV2x5Skpwd2w4N3Z0cDRxeU04eXBLMUQ1dGlmRFN5VHFjc1RudzFiNGhELzBLckNiY3UzbytacGdNVWMvNzgrR1RzSG04eURVYnNDbzdIVGZQTDR3WllqOWZWUWRQME5DUG5ZMXRzR3BsL0t1aUp1UzRTMlpsb3l6VmlreWpQakFzWW50akc3WTJ0QTQ2WkNKWXE5T0ZiMi9laTJQdDNWaVFuaHpZL29zOUZkalIySWJkVGUzNFpHaytyaThyZ0N3SzJOYlFpbC90TzQ0T3B4dmJHOXJ3OC9PV2puZ1FCZEZFa1NRSlhvWnhSR09Pby9PSWlLWWhVWmFoVDJldkhKcTY5T2xwVTNMNWpEaUdVNHQzTmJVSDNwNmJsZ1F4TEt5NGVYNFJjdnNDT3JkUHdZKzJIOGJycHdlVzdTM09TSUVsU25qVjJPdkE2NmNiOElPdEJ3UFZSc0ZlUGxXUDRKRVBINWsxK05DRlpydHp5UDlHb3RmanhkN21nYjVqODRQQ2tkSHE5WGp4aHdNblFyYWRtNWNSOS9sdFRqZnFiQTQ4WFhrR2Q3eS9GKzVSdnBDMWFqWDQzWVhMOGYxVjh3SkxITU1ub0VweC9ISGx2bTJIOEltWHQrQ0pZME9VUTQ1U2o4ZUxCN1lmeG0vM1YrSjBkMi9FL2t5alBtWVE1L0Q2QWtGam5jMkJkMnViQnEwbURRN2l5bEtzdUxSZ0J1N2RlaWhrKzRMMFpDek9TSUVBNElxd2lyNkhkeDlEUTloeTUxajJObmZnV0hzM0FBVGVyMmRPbk1IbXVoWUEvaUViejV5b1JhUGRmMzhIV3J2UTBUZVIxK2J4NGdjZkhrQ255eDNsbnVQajlpbW83M1VFL2dzUFpJa1NRUmpEcWNORU5HRHEvUlpMUkVTanBrdE5oakNGK3dzUkNhSUFYVW95SEMydEUzMHB3ektXbFhIdjl3VUFBTEE0SXpLSXN1bzArTkhhaGJqMTNkM285WGlSck5QZ2FGK1FBQURyY3FPSFM4RXY4TlBEcXRRNlhHNjhlREswSW5GelhVdkUwcnl4OUp0OXg2UDJRM3UzdGhuZW9NQmxlZWJZTEFHMGVieTQ1OE1ESVFGTnRsR1AxY05vOXQ4VUZEQW02N1RRUmZtOEg0aGpHVzZ3akxEUGhTMXNtYlkyS09qMUtnb090bmJody9yUTc0K3REZjdiR2xGTTZBQ0hiUTBEajF2VEV4bkdEU1o0Mmk4QUZBWU5uUmhNY2JJRjMxODFEdy9zT0J6eXVSUGdENmI3Ylp5ZGc2Y3J6NkRiN2YvNDJUeGUzTDNsQUg2NmJsSEVNbWNWZ0lybzA0YTlpb3IzYXB2eDJLR1RJZHR2WFZ3YUdLenl4WG1GT05MZUZRandHdTFPL0hEcklUeDA3dUtJaXRONGJLcHJEbGsyZk8vcStYRlg5UkdObENDeXR6QlJJakNNSXlLYWh2U3A3RnREVTU4K0xXWEtoWEhpR0ZVWVZIUjBoNFFXeXpKVG9VYkpESEpNQnR5OWNoNTZQVjc4dTNKZzJaNUJsckErTndOT2IyVEZWcWRySU9RSkR5ZitldVFVWEdGVlh2K3VyRUYxdHcxZlhWU0NuQ2pWVHNQdEdSZXVOMHIxajhQcnd6K09Wb2RzVzU0MStoNll1NXZiOGF1OXh5T3E5YjYwc0hoWWd3WHFiUU5oVUt3QkFYZHUzamV5aTRTL0F1dUZxdEFoSnVhK0NhNHZuYXpEL3g0K0NVZVV6MjJpREJaYWRiamNFUlZjN2M3WTFXSDdXMEpEeXRMazBLQzN5eFhaSzNKMmtobDNMUy9IL2RzUDRYaEhUOGkraS9LelE4SmlrMGJHWjhzTDhOdjlsWUZ0RGIwTzNQNytYbngzeGR5UVhuN3RUbGZVNzZ1eUZDcytWaklUUDk5ekRFclFBWmNXek1CRitRT0ROV1JSd04wcjV1SnI3K3dLZkF5T2RYVGp0L3NxQS8zbWhxTWk2SDNUU2lLV2psRUFUVFNZc2F6b0pxSUJET09JaUtZWlNhK0hiSXkrUEdncytSUVZ4NXZiVUo0OTlGL3RGVlhGbHFDRzd6cU5oSld6NG1zTzNxL0Zaa2VHZWZyMjR2RXBLcDdhY3pSd096ZlpqSE9MOHdPM1czcnNNT2swTUk1aFQ2MkpKaHNOa1BSNitKd2pXK1k0SWNhb1QyTi9NMy9BMzNPdDArWEIzdWJhcU1jdXpVekI2NmNiUWtLS2p4Ym13cXlSNFFvTGJIWTN0YU95MDMrY0tBaklOQXlFY1RzYjIwS21Vd2JiMmRTTzNXL3V3TExNbElqZ3BjdmxnU1FLRWNzb1ZhaFFWUDhrVEovcWZ6dEZyMFU4SDZISERsV2hJMmk1MzRxc1ZPU084UHZmcDZyWTJkaUc1NnJxc0srbEkyTC90Y1V6c1RaRzlaRUFCQ0tvazEwMnVIMEtYRDRmdGpRTVZDMldKTWRYMlJYTHE5VU4rT3VSVXpESUVpUkJnQ2o0bDhHR2g1VDl3WEpSSTRRQUFDQUFTVVJCVktrb0NrTUdjUjVGZ1M5YXloUkc2ZnZjeE5ML09lMXd1cU9HVnVrR0hlNWFYZzZ6Um9aQmxnTFhkYUt6Qjc4L2NBTHowNUlnOVZVOXFxcUttaDQ3bmd6cjlSYmViMjkzYzN2STdXeWpIajlldXhEZjNiSS9Za2xzcnRtQXJ5OHFpYml1allXNTJGVFhFaklrcE5YaDd3ZjNpM09Yb2l6VjN4OXdlME5ieExsWEZlWGhzb0ladU91RGZTRWY1OElrTTc2Mk1QS3hNbzE2Zkh0WkdYNjQ3VkJnMit1bkcxQ1NiTVlWaGJrUnh3K21JcWl5ZFZGNmN0U0tTNkl4eC83Q1JBbkJNSTZJYUpyUkpjZmZoSHlrdXB3dTNQUGlKaHlzYThFUE42N0hlU1g1Z3g3djlIaHg5d3Z2Qlc3UFNETGpxUnV2aWV1eGV0MGUvSG5yZnZ4bjd6Rjg3OUp6Y0hIWjdORmNlbHpXLy94dmdiZXZYekVQWDFtL2RGam5YTFd3Rk4vZXNHcE1yMG1GaWtmZTN4MjR2V1oyTHM0dHpvZk41Y2JmZGh6QzAzdVBZWEZlRm41MjlZV0JGNy9CbnR4OUJDOGNxSXpZUGhyLytNSlZZM3AvMGVpU3JiQTNUcjh3N3BPbCtaaGxOV0ZMZlFzT3RIYmk3aTM3STQ3UjlWVXoxUFRZOGZ2OUEvM1A5SktFajVYTUJBQll0SnFRUU9sN0h4NElISmRqTWdTV2g1N3BzZU9oc0ttYVgxcFFoTzJOYllGS0prVlZzYk1wTkNnQmdFKzlzaVd1OXluZllzUWZONnlNMk40L0NiYmZVOGRyOE9mRG9Vc0RyeThyaU9zeHdwM3BzZVAyOS9laXh4MTlNdS9WUlhtNGVVRlIxSDJBZjloRWE5OHdoTU50WGZqb0MrOUhIRFBhQ1pwTE0xUHdxNzBWNkJ4azVvSldFckVnemI5VXVkQWFQZnpMTXVxeExDc1ZwY2tXL0hKdkJkNnNhUnp5c1greHB3Sy8yRk1SYzM5LzFlT1crcGFJZlN1eTAzRG5zckpBWDhMWlZqT090SGNGOWo5ZlZZdm5xNklIeVAzTUdoa0wwMFBEdUplQ2xrbWJOVEordEhZaFV2VmFYSnlmamNjT1ZRWDJhU1VSMzFzNUR3WTVNckFTQUh4blJUbSs4ZTd1UUU4M0FGaVlub3c1cVFQUGtjdXpVbUhSYXREajlrQXJpYmh0eVJ3VUpabnhuUzM3UXlyMExGb043bGsxTDJTcGNMRFZNOUp4K2V3Y3ZISnE0Tm9mUFhnQ3M1UE1jVS9WOVNnS1RuWGJBcmRYRFdQWk5OR29NSXdqU2dpR2NVUkUwNHpHTXJvcWphRTA5ZlRpbHFmZVFFT1gvMFhEdlMrL2ovczJuanRrSUJjczNsNDZMVDEyM1BURUsyanY2dy8wc3plM29TUWpGUVZCTDI2Q1E3RGh1S1I4TnU2NWJOMnd6NnZ2c3VFLys0NGhXYTlIaWttUEsrWVhEMzNTR0pCRkVhSWdCSlpNOWYvNzRzRktQTEh6TUFCZ1IzVTlmck5wRjI2N1lFWEUrUjEySjJvNnVpTzJUM1lhc3hsQTVKQ0J5VXFNcSs1cmFPa0dIVGJPenNIRzJUbjQzZjVLdkhneWRNbWlMSXFCVU1idThmb0QyTDRpbmh2S0N3SlRSN1dTaUpJVVM4VFNQZ0JZbHVVUGtWUUFQOTExTk5CakMvQXZpNzIyZUNhdUxzckRjMVYxZUs2cWRzU0RHUHBkTUhOZ2VkL0NvR0VNZVdGVFl1ZW1KU0hEb0F0TUJMMG9QeXRReVRSY015MUdMTTVJRGpUZzcyZld5UGpLd21Kc0dLSmYycm01bVhqbXhKbVkrMmVZREZnV1kvbnNyODlmRm5MNzF2ZDJSejB1eTZoSGVsRG9GODFueTJjSEJqc1VKSmtnQ0lBQUFmUFNrckE2T3cyclpxUUYrcGgxRExKRWRLU1daNlhDS011d2U3MFE0UDhhKzM5bEJTRmY3VmNWNVlhRWNmRzRvYndnb3ZycjFpV2wrTmFtUGZBb0NyNi9hbDVnR2ZESGl2T3dyYUVWaDlxNklJc0N2ck5pN3FEOTV0TDBPdHkzZWtHZ3drMHZTZmpXMHJLUWE4NDA2bkhuOG5JOHRPc283bHV6QU9XcFZyeFowd2liZTZBcVVSSUVmSC9sdkpnREtmcDlhVUVSOXJkMG9LNXZDYk1BQWJVMmU5eGhYRlduRFY1bG9QeHdKY000R2lmQ0dEMXZFVkVvaG5GRVJOT0lJQWpRbUJLN2xEUGRaRVJCYWxJZ2pQTXBLdTU5K1gzODZJcnpzTDU0WnRSendsYzNhYUpVTWtTVFlURmkvb3dNdkgvQ3Y2eko2ZkhpbnBjMjRiSHJOMElYNTMyTXRVUDFMWGhxdDMrNWFGNktaZHpDT0FEUVNHSmcyV0gva3JIcmxzOURSVk03M3E2b0JnRDhaKzh4TE03TnhQbWxzOGJ0dWhKSll6YjYvMm9meDVLN1NTRUJnMVBtcEZqd1l0QnRxMWFERytjWElrV3ZCUUNVcFZyeDBQckYrTzZXL1pobE1lRmp4WGtoNTkrK3RBd1A3VHFLazEwMnFQQ0hDMnR6MHZHNXVmNHFVd0hBQTJzWDRKZDdLckN0c1EzcEJoMXVYemFuNzkwUmNHMXhIcTRxeXNYK2xrNGNhZXRDUldjUDJwMHU5THE5c0h0OThDcitwWTcrcGFocVNJK3RZTUZMUWRmblptQjlqQUVUODlPUzhNaUZ5L0hmTzQvQTV2YmltNHRqOTk3S0MxcTYydDlUTGR6WEZwWmdiM01IYkI0dnRKS0l5d3B5OE9rNStValJhV1BlYjcvUHo1ME5neXhoVzBNcldvUDZpMW0xR2l6T1NNWjFjMmJGbkhJYVB2UWlPTXhKMVdzamptMTF1Q0FLQWpTaUNKMGt3cXJWb0NqWmpFdnlzME1DUDcwazRRZXI1bU4rV2xMVWFibUpNTU5rd0sxTFN2SHpQY2R3NS9KeXJNdUovTnlkbDVjSnQ2TGc2Y296cUxQWlE0S2xmZ0w4ZzBjS3JDWmNXWmdiOVg0S3JDYmN1YndjUFc1dlNOV2hJQWo0eHVKUzNQcmVidHkxdkR6bTB1SmdwU2tXUExCMklYNnc5U0J1S0N0QWRsaVBSTUMvQlByUGw2d0tmUDFjbkorTjJWWVRmclQ5TUpyc1RueDFVUWtXUlJtZ0VrNHZTZml2NWVXNFk5TmV6TFFZY2RmeWNzeU9jemdGNE84MTE2L0Fhb3JvNTBpVUtCejRSWlFZRE9PSWlLWVIyV1JNK0loNlNSUncvNVhuNHRhbjNzRFJSbisvbmY1QTdzR3JMc0RLZ3NoZWNNRVRFUUZBUDR3ZzdZNE5xN0MvdGdsZFRuL1ZTSFZiRjM3NTdnN2NkZkdhVWJ3WDhkdHh1Z0h6Yzg1ZzlleGN5S0tJNnZhQkhrU0ZhU05mbnViMGVtR1AwcWg4TUxJb3d0VlgvdVR5K1FJVmcxOWF0d1RIbXRyUVpuUGcwOHZuWXQ2TUREZzhYaGhpaEJNQXNQbjJ6MFJzQzY0eXZIYnhISHpyd3RBbGhZOXUzb04vOUZYaGpSZEJGS0V4R2VHeERXOWk0OW5rbkp3TWxDUmJvSlZFNkdVcGFvaFVtR1RHejlZdGhsRWpRd2dMaHdxc0p2enV3dVZ3K3hRNGZUNllOVExFc0dPU2RWcjhjTTBDUEY5Vml3WHB5VWpUaDA3MmxBUUJTek5UNG00b3I2b3FGQXhrcUtLQWlNY2NqRVdyd1kvWExnd0VhTEU4ZG5Ia3N0ZHdLWG90YmxsY2lrNlhHeGZPekJwV2dLV1ZSSHltdkFDZktTOFk4dGpQbEJmZ28wV3hlNFQ5NVpMWVM5ZC9zR3ArM05jRVlOQUpteWw2N2FpSGFrUnpmbDRtNXFSWUJxMFF1emcvZTBUVFdjUEZldjhLckNZOGV0R0txSU5FWXBtWGxvUmZuYjhVdVlPY0V4N2tGaWRiOEpzTGx1SGRNODI0WW5iOC9VM0xVcXk0YjgwQ0xFeFBIdlRyTnByZzRRMWNva3BFTlBVeGpDTWlta2Frc0JmUWlhS1haZnowNmd2eDVYKytHcWlRa3dRUmppaFRFUUhBNndzTjQ0WXpaQ0RWcU1mWHoxK0cvMzd0dzhDMnQ0NVY0L3JsODVFWFZubXlzaUFIWDF5ektPWjlmZVdmcjhiY2Q3QytHU2tHQTdLc3BwRHRsYzN0K083ejd5SFZxTWVYMWkxQlJWRFBMSitpNEkyako4UHZDbWM2dTZOdXY2UzhNUEQyeTRlcThNdDNkc1M4bnFIc3IyM0NWWDk0T21MNy8yMDdnUC9iZGdCZldMTncwSS9GVkNMcGRkTTZqRFBJRW1hRmZWMUdNOVF4V2trY01pQzRxaWh2MFAzeEVnUUJFb0RSckg0U0JTR3czSGEwemd2cVNaY284WHlPcHJxaGxtcU9oK0VFY2YzeVJqRDh3NnJWNEtwQnd0VllSanIxOTY3bDViaHJlZm1JemlVaW9zbUhZUndSMFRRaWoxTVlCd0FwUmoxK2R2V0YrTXEvWG9WUm84R0RWMStBMHN6b0wwTENRenFkUEx5bnA4dm1GdUhWdzFYWVg5dU1qNVFYNGt2cmxpRGRIUG1DTE5tZ3c3dzRsaTVGYytlejc4TG1jdU1uVjUwZmRYKzczUW1qVm9PamphMkJiVnRPMW1MTHljZ0c1WHRxR3JFblN2UDA0REJ1b2wzL2wrY0gzZi9HMFZQWWRUcDBzbWJuSUQydEVrbldqZC9YTlJFUkVSSFJhREdNSXlLYVJpVGQrUGFZS1VoTHdrK3Z2aEI1eVJha0RWS3Q0QXdMNHpvZHcyOEVmK2ZGYTJCM2UySUdmcU9ocUNwNlhmNm01eW5HMFBkamNWNFdXbXgyZUh3SzhsSXM2RWxBYy9TSk1OUXdCNXZMRFp0cmNyeXY0MVh4U1VSRVJFUTBGaGpHRVJGTkk2SXVzYzI4NnpwNzBCTVcwT2hrYWNqZSt1RUJWbU8zYmNqSGV2ZjRhUnlzajV5aWVicTlDeGVYelI3NllvZWgyK2tLREpsSUNXdWFQVzlHT201Y3V4alZiWjNZZFRxeTJtMnMvUHVtYTJFZTR2UDNzemUzNGQzanB3RUFKcTBHVDk5OGJjeGp0ZExFRExoSUJGRTdkS045SWlJaUlxTEpnbUVjRWRGa0lnZ1FSREhzUDhFL0xWSVE0Tzl2SHZrMmhMN1I4LzF2QzBMZnZyNjMreHFqaTNKaXc3amZidHFORDZyT1JHei83S29GdVBtY3hUSFA2M2FHTG05c3N6bmc4dm9HbllpNnU2WVJ6eDg0SHJIOXNybEZZeDdHZGRvSHJpODhqQVA4VTB4TE1sUHgyMDI3QTlzMmxCWGdqb3NHR3JKZjlyc25BMjlmUHE4SXQ1eS9mRmpYWU5acFlCNWl1bU95WWVEYW5GNXZ5UEd2SEs2Q1NhdkIrdUtaY1RYS255b0RIQUJBR0dZamRDSWlJaUtpaWNRd2pvaG9EQWl5QkZHU0ljb1NCTG52WDBrYUNOU2s4SUN0ZjV2L0dQVGZIc1kwd1JFWnFrUnRnclQyVGYzc3B3STQwZEl4NHY1dVk2M0ZaZ2NBR0RSeXpBbWtiYjBPN0t0dEN0eGVWWkFiTXp6VFNOS1F3ZHBJbVBVRFlhdFBVZUgwZUtIWHlPaDFlZkRyOTNhaTErVkJ0dFdNejY5ZWdJM3ppOGY4OFNlS3BOVWlZK25DaWI2TXVQU2VpZ3lyaVlpSWlHaDZZUmhIUkJSR2tDU0ljbWl3SnNweVVNZ1d2TTMvNzVTUjZMQnZoQnE3SXBlbEhtdHNuWFJoWEtZbDlqVEVnM1hOVVByQ1RnSEF5bGt6eHZRYWdpdnJ3bDFTUGh2M1hMWU9TV0c5MDdxZEx1ZzFNdjY5OXloNlhSNEEvaVhBNFpXSTBRUlh3VVh6ekw0S1BMT3ZJbzRySnlJaUlpS2lZRlBvRlNRUjBlaUpzZ3hSbzRHbzFVRHEremY4dGlCeXlkdElmV1g5RWx5M2ZDNEE0T3RQdmg3M2ViV2RrY01DOXRVMTQyTkx5bUtlOCswTnEvRHREZjVsb09mOTR1K0JJQ3dSK3NPNGFCTmErNTFmT2d1Ly9zUWwrT1c3TzJEU2FwRTZ5TUNLc2RiZi95MzhNVHZzVHVnME1wN2FjelN3emFyWDRlcEZjOGJ0Mm9pSWlJaUlLQlRET0NJNmF3aWlBRkdyZzZUVFFvb0kyYlFRTlJwLy83WHBURlVUV2gwM0t6VnBST2RWTkxkSGJOdFJYUStQVDRGbURQdUJ2WEgwRk40NGVtclk1NTFma2crTktBNzVvVnM4TXd1M1hiQVN0WjNkT0ZBWE9WeWlYMXV2STJLL1JwSlFucDAyN0dzREVPaXRGejZ4dHJYWGdSY09Wb1lNeVBqMDhybFJsOXFtR1BYSVQ3RU8rampCRTFiTk9pMVNvL1RQSXlJaUlpS2l3VEdNSTZLcFJSQWdhYldROUZwSU90M0FmM290cE1rNlVWRlZvU3JLd0g4K0pmUjIyRFpFMjZhcS9tbWVxdXAvMjM5ajRHMy8vNkNxS2hCekg1QTJyd3lpTnJGREhJYXJ2c3VHbGg1N3hIYTcyNE5kcHh1d3BqQjNBcTRxMUt6VXBMaUNSby9YaDF2Ly9jYVF4MzFRZFNaaTBFV0cyWWhudnZTeHdHMjMxeHV5Ly9lZnZoUTZqVDkwVTFYZ3hyKy9ITmluNnd2WE1zMmh5MmpmUFg0YWJ3YUZqK2xtQXo2NXREenFOWDFxMlZ4OGF0bmNRYTg3ZU9ucUplV3pJd1k0VEJUVjU0T2p1WFdpTDRPSWlJaUlLQzRNNDRob1VoSzFHc2c2SFNSOWYrQ205Yit0MVU1WTN6Ti9RT2FENHZWQzhmcWc5di9idDAzMTl1M3o5ZTN6K2FENmxFazFORUZSZkJBeHNXSGN3ZnBtTE1qSkROeCs5WEJWeUg1WkZPRlZGQURBc3djcUprVVlOeEhzN3RBd2JrNVdXcUJLME9YMWhlenJyNHpMVGpKQkZJVEFrdDNYajV3TU9lNm10WXRESnRRcXFvbzlaeHBIZEgzTlBYYnNxbW1JNjlqRmVWbVFFN2o4MitmMm9MZWhhZWdESndGalNzcEVYd0lSRVJFUlRUQ0djVVEwb1FSUmhHVFFRemJvSVJzTWZmL3FJVWpTMENlUEJWV0Z6K09CNHZaQThYamc2L3RYOFhqN3dyYUJ3RTN0QzRpbU1zWGxBZlFUczdSUVVWWDgrdDJkZUsreUJzOSsrZU1RQUhoOENsNDZWQms0UmlkTHVHcGhhYURIMmZaVDlUamQzalhpNWEvZFRoY2V2ZTZ5RVoyYmJOQU5mVkFDT1R3RFlad2tDaUhMZFoyZTBLRE8yRmZ0S0lzaXNxd21ORVFaaURGL1JnWXVENXVnNnZMNjhLMm4zeHJSOVVXcjdvdmxwYTkrRWtrSi9IZ3FidmZRQnhFUkVSRVJUUklNNDRobzNJZ2FEV1RqUU9BbUd3eVE5SWw3Z2E0cUtoU1BHNHJiRXhLNEJXNzNoVzdUaWMvbEJHQVo5OGYxK0JUYy84b0hlTHVpR2dCd29LNFppM0l6OFkrZGg5QnFjd1NPTzY4a0h4Zk1tUlVJNHhSVnhTUHY3OEZQcjc1Z1dJL25WUlE4dW5rdmVsMXUzSFhKR2dCQXI5dUQrMTdaakMrc1hoVFJtNjNiNmNLdjM5dUZ5K2NXWVdsKzlvamZUNDBzNGMrZjJSaDEzeGYvTnJDczlQelNXZmpzcXZtaDU0cWhBWFJ6VDIvZ2JZc3U5UHVrM2U0SXVXME9XcUpkbEo0U0VjWkpvb0E3TnF6Q2llWjJaRmlNU0RhY1hiM2VmSEZNaHlVaUlpSWltaXdZeGhGUlFraGFMV1N6RVJxak1SQzhDZkxZVjd1cFhoKzhMaGQ4TGhkOExqZDhUdisvaXRzRkpXd3BId0hlQ1FvdG50NTdEQjdmd09kajI2azZKT2wxZUh6N29aRGpOczRyeHJ3WkdjaTJtdERZN1EralBqeFppdytxem1CZDBjeTRIcXZGWnNjM25ud2RoeHRhc1Nndks3RDlwMjlzeGRhVGRkaFJYWThiVnN6SDU5Y3NoQ3lLK0tDcUZnKzl0UTN0dlE1c3FhckZvOWRkT3VKS1BBRkFTVWJxa01jbDZYVkRIaGM4TENGOGl1dk82dERsb2FtbWdYQnRUbFpxUk1YYTUxY3ZSSEZHQ3Y3M3cvMTRjdmNSWEwyb0ZKOVlXZzZ6YnBMMldSd21yNHRoSEJFUkVSRk5IUXpqaUdqVUJGR0FiRFJDWXpKQ05obWhNWmtnUnBuV09GS3F6K2NQMjV4dStGeXV2dkROLzdiS3dHMVlKcXFDS0RpSW16c2pIVmZNTDhZZHo3d2RzbjFSWGxhZ0t1M3FSWFB3Nk9ZOWdYMC9mdTFEL084Tkc1R1RaQjd5c1lMN21GVzNkZ0lBbnR4OUJPOGVQdzBBOENrcW50eDlGSmZNTFVSK2loWDdhcHZRM3V1dk5MTzUzUGl2WjkvQkg2NjdEQ2tUT0NuVXA2aW9EUXJqc3EwbTNQUFMrK2l3T3dGVnhjSDZscERqYzVQOTFZNk4zYjE0SmF3SFgzRkdDajZ6Y2dFQW9LSGJCb2ZIaTMvdU9vTDNLbXZ3MUkzWFlQUHRuNGw1SFh2UE5PR1g3KzdBeWI2UFl5em5GT2JoeSt1WFlIWmE4ckRlejdIQ3lqZ2lJaUlpbWtvWXhoSFJzSWthRFRSbTAwRDRaalNNeVZBRjFlZUQxK0hzKzg4Qm44UHByM0x6VHErbHBJbms3YlZEVlJRSUNXeW1QNWpTekZROGNNVjV1T2VsVGFqcjdBbHNGd0I4L2R4bGdkdFhMeXpGUDNjZVJsZGZ5R0p6dVhIN2Y5N0NMejkrTWJLdG9STkRCeHVQNFZVVXZGMVJqVWZlM3hPeS9kc2JWaUUveFFvQStNcjZKVGhVMzR6RERmNXBuQTFkTm56bitYZngyMDllQXMxNDlTNE1jNkN1T1dSSXcrejBaTmhkSHJ6WEZ5Z0dTemNiTURQRmlzWnVHMjU1NmswMGRvY3VVVzJ4MmVIMitXQVFaWndLQ3RYQ1A0N0JkcHl1eDVPN2oySkhkWDFnVzNsMk9vNDJEa3dzWFpTWGhUTWQzZjZLd3BPMTJIcXFEdXVMWitLYVJYT3diQlJMZllkTFZSUjRlaU9uOFU1YWlncUlFek9FaHFZbWo2SkFNMEUvczRtSVZHWHlEQ0lqT3Bzd2pDT2lJVWw2SGJRV3N6K0FNNXNnYWtZL2pkUG5jc1ByY1BpRE4zdGY4TVltN0FtbnFpbzh2WFpvTFVOWG1JMUdwOE1ac2Ewb0l3VS91SHdkN243aFBSeHJhZ3ZaOTVHNWhTRjkzRXc2RFc0OFp4RisvdmFPd0xhNnpoNTg3Y25YY04vRzlTSFRXTnRzanNEMDBHQnpaNlRqdW1WejhaTTN0b2JzdjJKQk1UNHl0ekJ3V3haRi9IRGp1ZmppMzE5Q2o5UC9OWGlrb1JVUHY3MEQzK25yTnpmZXRwNnFEYmxkbHBVVzBsdXZueWdJdU9PaVZUamQzb1gvZXVZZE5BWDFtZXZYNVhEaDRiZTM0L09yRnFLcXRTT3d2VHc3UGZDMm9xcW9hR3JIcHNyVGVQZjRhZFNIOVp5N1luNHhicjlvSlM3ODFST0JiVVhweWJqM3NuWDQ3Z3Z2b2FLcERZcXFZbE5sRFRaVjFpRExZc0k1UlhsWVBUc1haVmxwQ2EweTlOanNrMnBpOFZBVXFCREJNRzRzTk5xZGFPeDFvTTNoUnF2VGhUVXowcEJ2aVIweXg2UE40VUt5WGdzcGpqOHcyVHhlYUVRQnVqRU83ZDg1MDRSZFRlMm9zemxRWjdNajA2akhJeGN1SC9IOVZYZjNvdGZqeGJ5MGtTMi9Ud1NmcXVMWkV3TS81M0pNQnF6TkdmaVoxT3B3d2FTUllVaEFld3RLckRxYkhXM09nZC9uY3MwR3BDV3dQL0JmajV3Q0FLVHB0VWpSYTdGNlJucGMzNzhqcGFvcVhqNVZqeXlUQVRrbUE3S01lc2huK1I5WTFFSC83RWxFSThVd2pvZ2lpQm9aR29zWldvc0ZXcXQ1Vk9HYnFpZ2hnVnQvQUhjMlRDYWRxanc5dG9TSGNjRVZWUUF3SThtTWg2KzlDTjk2K2kyY2FndGQ4cGlYWXNHM0xsd1pjUjlYTDVxRGR5cE9ZMTl0VTJCYlM0OGQzM2p5RFR6eTZVc3hiNGIvaGR1V2s1RVRQVCsrcEF4WExpakJOLy85SnV4dVQyQjdjVVlLdm5WQjVHTmxXMDI0K3lQbjRMdlB2eHZZOXZLaEU1aVRsWXByRnMySjYzMXU3TGJoRTQ4OUc5ZXh6eDg0anVjUEhJKzY3ODFicjhOclIwNEdib3VDZ01WNVdUalIwZ0dyWGdkRlZXSFF5cGlaYk1WMXkrZWkxKzNCbDU1NE5XVENxaXlLVUZRMUVFSytmdVFrWGcrNlR3QlluSnVGNXA1ZS9NOWIyM0dndmhtOUxnL0NaVnZOdVAzQ2xWaFRtQnYxV2pNc1JqeDYzYVg0MTY0aitPdTJnM0QyVmJFMjlmVGltWDBWZUdaZkJRRGdDMnNXNG90ckZzWDFzUmt1ankxeWN1eWtscURnOEpNdmJ4blQrM3RxNHpsamVuK0o4TlR4R3J4eWF1Qm5UYlBkaVZzV2w0NzQvaFJWeFUxdjdZQkhVWkJsTkNEWGJNQ044d294SzBZVjZlTkhUdUdWNmdhVXAxcXhKQ01GVnhUbXdLb2QvUityVk5VZnlQV3pkZGx3dktNSHBTa2pHNzd6K05GVCtMQytGZmtXSXk0cnlNSFZ4WGtUSGdlckt2RFlvWUVsOVN1eTA3QTJKeDAyanhkUFZ0VGcrWk8xV0pDZWpQdlhMSWdhckR4ejRneGVPZFVRc1gwMEhyczQ4cm1CaHVkTWp4M2ZmRzhQN0gzUEJTazZMZjZ3WVVYQ0hzK3JLSGpxZUExOGZUOVhrM1ZhbkpPVGtiREhBNEJEYlYzNDdmNkJLZkFMMHBQeDBQckZDWDNNQ1RlRi91QkZOSlV3akNNaUNLSUlqZGtFcmRVTWpjVUNlUlNURm4xdU43dzJPenk5dmZEMDJ1RjFPUGtrUHNtNE9ydGh5a25zTXNKbjl3OEVUV2FkRmc5ZGN5SFNUQVpjTnE4d1pNbW9WcGJ3b3l2T2d6SEtDMWdCd0wyWHI4ZU4vM2c1ME5NTkFCYm5aV0h1aklFS2lsVUZ1YkRxZGVoMnVxQ1ZKZHgxOFJxVVpLYmd0cWZmQ3FuUXMrcDFlT0RLODZDTlVXbXhyaWdQVnkwc0RRbkpmdjN1TGhSbnBJUlU0aVhheXdkUCtIdkQ5Vmt5TXd0V3ZRNUxaMmJqNWE5OU11VFlmKzQ2Z2tmZTN4Mnl6YUNSOGNDVjUrRmdmUXYrYjl1QnFJOWgwTWhZa3A4RnZTekRwNm9SUVZ5eVFZOVBMU3ZIeDVlV1FTOFAvcXVDTElxNFllVjhiQ2liamNlM0g4UnJSMDZHOUFLVVJSRWI1eGZIOWI2UGhLdXplK2lESnBNRS9UenNka2VHcVdQcCt0ZTJEbm5Nbnphc3dMVXZmakNpKzErWm5ZYjcxeXdZMWpubjUyV0doSEdiNjFyd3RVVWxJNjZLcWV6c2dhTnZlWGlkelk0Mmh3dlpwdWpQaDRxcTR2MjZGbmdWQlFkYk8xSFIwWTJyaTZPSDF2MXVlblBIb1B2NythSjhqZHk3OVNCTWNmUmlUZEZyUTRLQlpyc1QyeHI4bGNnMVBYWWNhZS9DTmNoRGZhOERYM3hqZTF6WEUrNjFhODRmMFhuQlpGR0FJQXg4TzZoOWI3eFczWUIvVjlZQUFIWTN0ZU9QQjAvZ3F3dExJczd2ZEhsUWE1dEN5OU1ucVVhN0UrL1VOT0ZBYXlkTzkvU2l4KzJ2OXN3dzZMRXdJeGtmTGN4RnZzVVkxMzExdU56NDRiWkRnU0JPRUlEL1dsNCtKZ0YxTENlN2VrTytYK2FtV2hQMldQMDIxWVgyYkwxb1psYU1JODhpL0QyZUtDRVl4aEZOVTdMUkNLM1ZIRmgrT3BLZWI2cWl3R3QzK0VPM3Z2Qk44YkMvMjJUbmMvb3JGV1dqWWVpRFIraS9OcXpHVi83NUtqdytCVCsrOHJ6QWROSlBMWnVMTFZXMTJGL1g3RjhlZXZsNkZHZWt4THlmZExNQlA3MzZna0NGbTE0ajR6dVhyQW1wNnNpMm1uRFBaZWZnZ2RlMjRNR3JMOEQ4R1JsNDlYQlZZTWtwQUVpaWdCOWRlVzVnMEVFczN6aHZHWGFmYVVCdGg3K2ZuU0FJT04zZVBhNWgzQ1hsaFRqVTBJSzNqbFVEQUQ2Nk1IYWx6K1h6aTdEMVZDMzI5bFhSWkZpTWVQQ3FDMUNhbVlwbCtUTndwcU1iYjFkVVI1eDN6ZUk1Z1pEdGpvdFc0VE4vZlFGdXJ3K3owNUx4MFlVbHVHSkI4WkFoWExoc3F3bDNYcndhTjYxZGhHZjNIOGZiRmRVNDA5R05kY1V6a1RYS3BZT3hlTzBPK0p5UlM2SW5NMFZSTUJXN2Y3VTVoaDZTTVZadGhkNnNhY1REdTQ4Tis3eHV0d2NibjlzVTE3SFJBcVVkamUwaHQ5ZmtwTWRjZ3JxbnVRT2Ryb0dmTVN1ejBtQWM0bnRtTk9GUmg4dU5EdGZRclJ3Y3Z0Q2hSczlWMVFZcVpHVlJ3QmZtRlVZN2JVSm9SQkZ1bjc5S3Z2KzEvc2RMWnFLeXN3ZWJhcHNCQU05WDFXRitXakxXNXlhMjJta3EydGZTZ2U5L2VBQmVSZlgvOFdyMWZLd08ra1BWWUZSVnhTLzJWdURObXNhSW5NV3JBRFU5dmFqcDZjVnIxZlc0ZVg0UnJpcktHL1QrV2gwdTNQWEJmdFFGZlkycktuRDNsdjNEZXAvbXBTWGg0WE9YeEgzOG9iYXVrTnNMMGhNN1JNanRVL0JlVU5XcVFaWndYdDdZLzM2d3M2a2RQL2p3QUZUNHErTi92SFlobG1URy9sMHAwUlFmVjdNUUpRTERPS0xwUWhDZ3RaaWhUYkpDbDJ3ZDBkSlR4ZU9CcDZlWFZXOW5BV2Q3Qjh3SkRPTUswNVB4Zzh2WG9kdnBEa3hJQmZ5L1ZONSswU3JjL01RcitNRmw2N0MrZU9hUTkxV1dsWWFIcnJrUWR6NzNEcjY0WmhGbVJKbW91bnAyTHY3MXhhdGgxbWtCQUpmTkswSlJSZ3ErOThJbU5IYmJjTnNGSzdGMDV0RFZnSHFOakhzdVhZZXZQZmthWnFVbTRRZVhyVVBSSUdGaE1LdGVoOXVpTExjZExvdGVpM3N2WDQvbCtUUHd6TDRLbkYrU0gvUFlKTDBPRDE5N0VlNStZUk5VVmNVOWw2MURrc0hmbTBjU0JkeTdjVDJXenN6RzAzdVBvYWFqQzBhdEJodm5GZU9tdFFPVk16bEpadnpnc25YSU1CdERLZzVIS3RWa3dJMXJGK0hHdFl0UTJkSU9iUUtIWURqYk9vWSthSkpSZlltZkFMMHVKd1BmWHpWdldPYzhzUDB3UGdpYjBqc2ROTm1kc1BYOUVXbHJRMnZJdnZNSGVaSDlhblhvRXNrTnM4WnZhRW04dWx3ZXZCeTBsUE9LMmJuSU1TWG01NzdMNTRQZE03eXZiVmtRNFliL1JiNWJVZERSOXdlVXo4K2RqZU1kUFdoM3V2R3hranlVcDFyaDhQb0c3UjhYTFZ5OTlObjNBbTlmV1ppTHJ5OEtyYkQ3OCtHVGVPcDR6YkN1ZWJKb3REdnh3UGJEOFBZbDROZVd6SXc3aUFNQWo2TGlqZE9OUXg3blZWVDgvc0FKcEJsMFdCZGorZWZSOW03OGVNZGh0TVlSMkk5RThPZHhLSDg0ZUFKL09IaGkySS94OTB2OS9XRnZpS01DT0pqRDY4TTFMMjRlOW1PbEd3YnZvYmNpS3hYWGxzekVmeXJQUUZGVi9IakhZVHh5NFhKa1R0Q1VkMVZKL1BNVzBYVEVNSTdvTENaSUVyUldDM1RKVm1pdEZnakRmRkdzK254dzIzcmg2ZTZCdThjR256TXh2MmpSK0hPMWQ4S1VNd05DQXBzT3J5dUtIclFWcGlmanI1KzlFbmxEVktrRlc1aWJpVC8rdjhzSFBhYy9pT3RYbXBtS3g2Ni9IRzhkTzRXckY4WGZSMnJ1akhUODlPb0xzU1F2SythUzF1QXBxM0xmbEVPalZvT1BMWTZ2djF3OE5zNzNENW9RaDZoYTFVZ1NmbkxWK1pERXlMRUFBb0NQTGl6QlJ4ZVdRRkhWbVBkMTNpQ0JYN0MvZnZiS3dOdEpRN3lZQUlDU0tpU01ZUUFBSUFCSlJFRlVqTlM0N25ja1ZFV0JxNk56NkFNbm1mR29NSEI0ZlRqVE03d3FMSWQzOEJkYkQ2eGRDTURmeTZ5L24xbXFYb3ZibDVZRmpqSElFaDY5eU44ZjZpdHY3d3hzLy9TY1dTSEJWclI5eGdscTFQK25nMVV4UThoN3R4NE11ZDBmY25ZNDNkZ1dGdHo5Zm44bC9uQWdNZ1RJTlJzQ0g3dXhXTjQ1SFArdXJJR3JML3kxYURXNHZtd1dQSXFDSjQ2ZHhoV0ZPWGo0M0NWNHY2NFp6MWZWQmM1NWFQM2lrSjhUaDlxNjhKZkRBLzBtWXcyQmVQMTBJeDRKNnFNMVhBZGJPM0hkcXg5R2JIL2kyR2s4Y2V3MGJpZ3J3QTNsQlNPKy83T0pxcXA0YU5mUlFJaWNhemJnYytXelIzeC9SY2xtbkp1YmlYeUxFVjVGeGY2V0RyeFMzUkF5K09qUGgwNUdoSEdxcXVJL0oycnhsOE1uSTVaV2EwUnh5T0ViVHA4dlVCblpiNmpudStua2MrV3o4V0Y5S3hwNkhiQjV2UGo1bmdvOHVDNHh2VmVId2o3UFJJbkJNSTdvTENOcU5JSHFONjNGUEx6bHAzMlROdDNkUGZEMDJPQ3hPMWo1ZHBaU3ZGNDRXOXRneUJ4OUpkUklEQ2VJNjVlZk12eGVNRWtHSFQ2MnBHem9BOE9zS3NnWmRQODczL3gvdzc3UGtlZ1Arc2JpdUxGNGtWT1k0Q1ZBdytGc2JZZmluWHJMNHNlak1tNTNjenR1Zml1Ky9tVHhXcDdsRDFhZk9URXdNR1ZoZW5KZ2U3K0NLTU1PVXZYYXFOdUgydGV2UCtEcnQ2bTJHWHBad3FxZ0NjejlHbm9kZUwyNkFaOG96US9wc2JhMW9UVXdkWEcwWGpoWkZ4RStOTm1qTDVjZUxKQVlUc1hQWUtLRmZFMTJaMGpJOXRueUFsaTBHang1dkFiL3JEaU5sMDdWNDdQbEJjZ0k2aEVySUhLWjN4UEhUb2ZjdnI2c1lFeXVlYXdOMVkvdjNUTk4yTnNjV2tuYmxlQStpNG55UmswakRnY3R6N3g1ZmhHMDB2QVh2MXUxR3R5eXVEUmlDZkQ2M0F4a213d2hBemJxZXgyb3RkbVJaL2Izanp2UjJZTmY3enVPNDMwdEhjSUpnajlvdjZZb0YwTFljNDlYVWZGczFabUlyNjNaU1diY3NXejR6OWRuSzYwazRzYjVoWGhnKzJFQS9tWEptMnFiRTdJc2RpaStjWGplSXBxT0dNWVJuUVZFalF4ZFNqSjBLY25RbU9KcnROdlA2M0RDMDlNRGQ3Y05IbHN2Ly9vMWpkaWJXbURJU0J0UnYwQ2lDYVdxc0RkTnpTV1ZpdUtEcXFvUkwxQ25BcmRQd2VHMmdZRVppK0pjd2oxYS9XSGR3ZFpPUEhib0pDbzZ1bUhSYXJCaFpoYlNnaW8wWFQ0Zkh0eDVCTlhkdlRqUzNvM3J5d3F3Y1hZT1pGRkFaV2YwMEdDNG5ENGZYanBWUC9TQmZlUUVWaDhQNWc4SFRzRFQ5M3hlbUdUR3h0azU2SEM2OGE4S2Z3RFM0L2JnYUh0M3lLUllGZjZCRC8xTDRVNTA5bUIzODBBZnZiSlVLNVpPWU4rcXdRelZqOC9tOFFZcXlhWXlyNkxpYjBlckE3Zm5wRmlIdFR5MW55d0srTzBGeTJJdWU5eVFueFVTeGdIK2dEZlA3SytlKzUvZHgxRGQzUnZZcDVja1hGT2NoeGRQMXNIbThjTHRVL0RIZ3lmd2ZtMHpQamQzTnBaa3BzRGw4K0h0bWliODU4UVoxTmtjSWZkOWJtNG1ibDgyQi9vb0t6ZytXUnE5Y3Z1VlUvVWhuOU5MWm1Vak9heENQbDVHalRUb1k5bTlQcngwY2lEY2xnUUIxeFRuamVpUFhQMlBGWTkxT1Jrb1NqS2pxc3MvTmZ5dlIwN2gzTnlNY1gzK1VGVjFYUDZJUkRRZE1Zd2ptcUlFVVlRMjJRcDlhc3J3S3VCVUZXNWJMOXlkWFhCMWRVT1pvbjhacHRGVFBCNDQyOXFoVDQrc0xpR2F6Snh0N1ZBOFUvZG5sK0wxUWhwQjM4NTRKYXBuM1BiR3RzQ3lSOERmMXlnUnNvMzZrT3FQeXM0ZVBISHNkRWhQdHg2M0J3L3RQb2FmckZzVVdKNzl5NzNIQXdGQnQ5dUQzeCtveEFzbmEzSFQvS0tJKzR3bGZNQkI4QkpOQUhqeFpCMTZncDQzaTVMTktMU0c5ckhjWE5jQ1o5L0hTUmJpcTFpNlpGWTJQaEhuY3ZGblRweUo2RmtYN0syYVJud1k5TEVxUzdYaTVWUDEyTjdZRmxpT2JKQWwzRFMvQ0srRjNjLzdkUzM0ZUltL3hjQ1RZZjNVYmhoR1ZkempIMWtONHhEVFgzKzF0d0tiK3laVEdtVVpqMSs2T3VheDJqaXJoTTkybSt1YVEzcXpYVk04K0dDRldFUkJHTFQvbURuS3o2ZitSZ2l5S09EK05Rdnd6ZmYyb01QbFJtbUtCWGN1TDBlZTJZZ04rVmw0WU1jUm5Pb0xqNDUxZE9PN1cvYWpOTVdDaGw1bnlQY080UDllLzlLQ1lxek5pUjBvZmpISzBKR3FUbHRJdnorclZvTnZMcGt6NGtuS2d6MFdBUHcyYkFuMlpRWC9uNzM3RG8rc0x0c0hmcDg1MHpQcGZaTnNzdG5zWm52ZmhWMEVsaVlnUmNHS1lrRkZGRVZSWDFGRWZRVVJzYjQvVkFRVnhRSXZyNFVtMWFXNDdMSnM3ejF0MDN1ZlBuUEs3NDhra3psVGtrbWRUSEovcm91TG5YUE96SHlUVGJLWmU1N3Y4K1Rqc3lzV1R1aTVZdlhlaFlYNHhhR0JnVGJOVGpkMnQzWmh5eVQwZDQxVklsYWdFeVVLaG5GRWlVUVFZTFFsd1pTUkRsTjZLb1FZZnpsVkZRVytQanU4ZlgzdzlkbjVEaGNGT0p2YllFcFBHM00vUWFKNFVXVVp6dWEyMFMrY3dSVEpQNlZoM0o3V0xuem9wVjFqdW85cmxKNXhBQUs5NG9DQkVHcTBKdVRqdFRJckRTc3lVN0c3dFF2UFZEYmdqdjhjREx2R1p0QmpYVTQ2WkVVTlZKOWRWem9QNS9vY21vcWRKb2NiOSs0NWdRMjVHYmg5OWFKUkJ4aDhPS1F5SmppTXMvdjkrTnZaNFFCQUZBVGNzMmw1MkdNZTZlaUJ4ejN3K1JSanJJeExOaHBRbEJ4YlpYdXljZVN2bmRDcW81Y2pWUExkdktRRUdXYWpKbHdGZ0IxTjdZRXdMamljRlRCUWxUTzAxZmVLNGp4Y1gxb1FkUTFXZ3g2MlVjSzQxS0FxSnE4c2E2N2ZWdGVLSklPSXpmbFpNVlVmelpVQkRtK0VUUEtjcWxDbTJla09PelkvNk9zengyckdkODVianBvK0I2NWRNQzlRcVpXZlpNRlgxNWJqcHdkUGEvcFdSdHJPdWp3ekZWOVpXNDRpMjlpSGlqd2R0RjBlQUM0cXpKbHdFQmZOeWE0K3ZCUlVGWmRrMEU5ci84S0xDclB4NjZNVmdmNTZiOVMzTVl3am1pVVl4aEVsQUwzRkRGTkdPc3daYVRGUFFWVWtDYjdlZm5qNyt1QzNPNkFxN1AxRzRSUkpnck81RmJhaTZDK3FpR1lTWjFOcndyODRrQ1VaVXhmRkFaS2lvTjgzdVMwSFdsMGU3RzN0Q3R5dTduVm93bzdpbENUOE5xUzMyM2hWOXRyeHdMNVRhSWtRQ09oMU9seFZuSWZMaS9PUVlqU2czZTFCaXRFQW0wR1BaUm1wZVBqU0RYaW1xZ0ZQbks3VEJFMEgycnB4Mit2NzhZRkZSYmlwdkhoY1BiWTZYRjRrR3cyQnJYSHZMczZMR080Ri8zTnJpREdNZTdxeUFVOVhOb3grWVF3dUxNakdVMmZyb3A0dlRiWGhmWU1WVmFGOTB5cDY3SUhlWU1GdDhWUkFzOVYzN1NSc1Z3ME8zMlJWaFVlV1lSWkZPUDBTZm51OENrNi9oRnlyR1I5ZFVvd3JpL01uL0h5SnppdkxPTkl4M1BkdVEyN0d1TDZPWS9GR3ZYYlM2dUwwNU1DV2NFVlYwV0Izd2E4b3NPaEZQSG1tRHMxT04rcnRMdFRibldGREdhSTUyZFdIejcyK0Q2SWdJTk5pUW9iWmlEU1RFY2tHUGF3R1BTNHF5STQ0TUtTMjM0bnRqZTJhWTFkUDBkZEh2OCtQSHg4NGplRGZvRzlaWGpydTdiRGpZUlpGck12SkNBeU4yZC9XQlVsUll1NHBPMUh5TE5qZVRUUlRNWXdqbXFFRW5RNm1qRFJZc2pLaHQ4YjJycUhpbCtEdDZZVzNwNWZERnlobTdzNXVtRFBTb1I5anYwR2k2U1k1WFhCM2RZOSs0UXluU0RKVVJaM1NhY2FUN1orVkRacnBpbE9wT0RrcGZES3dBRnhTbUl1UEx5MUJyOWVQTzdjZkNweTdiV1ZaWUx1ZUtBajQ0S0w1dUxnZ0J3OGZyZFFFaUg1RndWTm42MUJncytEeStYbGpYbGRwcWczZjNyUU1ielcyNC84cTZuRlpsTWVRMU9Fd1FvekQ5c3JTVkJzV3B0bmdsMVZrbUkybzYzZWl4K3NETVBCNS9NcmF4WUVxb2w1ditIYnZsODgxNDNNcnl5YTBoZys4K0hiVWM1Y1c1ZUt1RFV1Ull0UytETEg3SkpndElwNnZib0p6TUFCb2MzbGc5NDBlQm93MkRPT0ZtaWE4RUZUZGxJak85dGdoQlNXOUt6S25acUJPbzhPRlo2c2JOY2VHcWlXQmdTcko3Kzg1RVRFc2owUVVCQ3hPVDBaZHZ3dXVDRytreUtxS2RwY0g3VUZEVUFRQTcxc1krVTNDM3g2djB2d3NLazIxd1dJUUkxYnpqU2JUYklRcHlzNEFWVlh4NFA1VG1uVU5CZitoWVdBc3RrNWc4TUtLek5SQUdPZVRGVlQyT3JBMFkreERyY1pLVlJVbzNFMUROR1VZeGhITk1LTFpCRXRXSnN5WjZURnRIVlFWQmI3ZWZuaTZlK0N6T3hqQTBkaXBLdnByNjVHK1pCRzNxOUtNcGNveSttdnJaOG5QT0JXeTN3ZTlhZksyZVViYXBqZFptaHp1c041aVNRWTk5RG9CZlVGaFRyUkE1RGRISy9HYmtKNUxrYzQ5ZGZVV3BKdU5NSW82ZkhITkl0eXo2eGdFQWJpNElBY2ZXMUlTMk1aWkY3UU5GWWpjRUQzSGFzYTltMWRpVjNNSEhqbFdGZWl6dFRZbmZjUWc3a3gzZjlSendFQ3ZyWXNLYzlEa2NPT2JPNC9nMXBVTDhiNkYycjVkY2xCZ29oOWg2OXp2TDk4MDRuTk54TU9YYkFBd01JVGh6cmVHZzhzYnk0cFFIalNadXRmakM3dnZ0cnBXZkdwWktlNWNXeDQ0MXU3MmFLWmZKbzJ5QlhVa2hzR0FNajJrdXFqWDY0TkoxR2ttOWlZYkRiaG13Y2pUcmVlS29UNXNReGFtMmFKY09YNHVTY0w5ZTA5cXF0dFdaNmZob29MaElFa1FCTHh2WVNFZU9SYjVleG9Bc2l5bXdMVGxUWG1ac0JuMDhDc0tEclgzWUg5ckY0NTM5YUcrMzRsb1A4M1g1cVFqUDBMVjZUc3RuV0ZUY1d2NkhQajB0cjFqKzBBSDNiOWxWZGhFNkNHUEhxL0NvWkRuNnZmNThlRCtVK042cm9tRWNXVWhmOWZWZmRNVHhzaytIeEQxYjRtSUpvcGhITkZNSUFnd3BhYkFuSjA1TUl3aEJyNStPN3pkdmZEMjluRUNLazJZN1BYQlh0ZUlsTkxpZUMrRktDSjdYU05rYjNod2tLZ2szOFREdUZpM2cwM1U3NDlYUVFyNWQrYU9OWXV4T2lzTk43M3l6cFE4NTlyc2ROeThwQVNiOGpJRElkelE4SUhPa0FESkpJcUJjNkhPeTh2RXVwd00vT1gwT2J4VzE2b0ptQ0lKRHE0aXNmdjgrUGF1WTRFdG03OC9YbzFGYWNtYTdYVCs0REF1cFBweGQwdG5ZR2pCWkx1d0lCdWJnM3BKdVNVWlB6NXdPbEJOVlpSc3hTZVhMdERjcHlOb0dJQW9DSkJWRlE2L2hIL1h0ZUM2b0o1d29jTWNWa1RZUGhncjArRFd5Z3l6OXV1L3krUERLK2RhTkJNeVA3Q29DQlo5ZU5pYVpqS2cwRFp5Tlhmd2hGV2JRVCt0V3d1blFsdFFoUllBNUk4d2dHRTgvSXFDKy9hYzFQUmNURE1aY2RmNnBXSFhYbEdjaThkUDFzQWp5MGd6R1RFLzJZcXl0R1FzU3JPaFBDTkZzMzM3OWpjUEJQNDhMOGtTR0M1ajkvbFIxZXZBdVg0SHp2VTUwZVJ3bzlYbFJvL0hoeXNpQk9iOVBqOStkYVJpTWova3FKNDRVNHZucTJkT0pXWG9kdmpXY1ZRQmpvY1VvWEtXaUNZUHd6aWlPTklaOURCblpzQ1NuUmxUTHpqSjdZYW5hMkFiYWlKUEVxU1p5ZHZiQjNkN0p5dzUwOWNZbUNnVzd2Wk9lSHY3NHIyTVNhVklFbFJaSG5jMXFsdVNjY01MT3lkNVZaRmRYVEw5L2JxT2R2VGlpVE8xZU9KTTdhalhqbFNwTXRTNC83YVZaYmg1U2NtRUtycUFnVXF0VElzcEVNYkpxb29IOXAzQ0k1ZHRRTXJnWUFVNWFKdHFhRituMm42blpoREdaQ3BLdGdiQ09CWEFMdzZkQ1RUUk4raDB1SHZqTWhoRkhmcDlmbmdrR1ZhREhsMmU0VER1MnRKNWdRRGlieFgxdUtva1AxREZ0cU5wZUZ0ZWtrR3ZxYTREd29QaFgxeThOckQ5VDFWVmZDbG9DTWZROGRBQklEdWIyaldmbTB5ekNUY3NqRHd0OU1heUl0eFlWaFR4M0pEZ1NzMUxpbkxEQmpna0drZEk3NjdSQm5tTWhhUW91SC92U1UxUE9vdGV4TDJiVndSNnhRV3o2dlY0K05MMVNEVVpSeDNVVVJOVTBTY0hWVFluR3cxWW01TWUxbi9RSnl0aElUWUFQSHkwRWowUktqa24yejhyRy9ERTZkb3BmNTZ4Q1AyN0R2MWFtQXFxckVDUjJTK09hQ294akNPS0E3M0ZERXR1TnN6cGFRTU5YRWFneWdvODNUM3dkSFpCY250R3ZKWm9vaHhOTGRBWjlEQ2xUMDB2R3FLeDh2YjB3dEVZUGcxeU5wQjhYaGdzTTc5WDR3MWxSWGdsWkp0cUpFUGJMbHVkYm54MzkvSEE4Uyt0WG9UVjJjTXZ1Rzk5ZlYvZ3p6ZVZGK1BTb2x3QVFLcHBLc2RhVEd4clpiQ3ZyU3ZIRjk2d0I0S3NMbzhYdnp4Y0VhajRrV0xjcGpxVkhqMVdwYW5BTSt0RlBMai9ORHJkWHJna0NUZVVGZUtDZWRtYSszeWt2Qmh2TjNXaXkrTkZwOXVMRjJ1YWNVTlpJWTUzOXFLNmR6aFF1YkFnT3l3c0NhMU1YSnlXSEFnaVE0TzZvY3E0WEtzWk9rRUk5UDk2bzE0YlVuNWlXWWxtUUlHaXFqamEwVHVtejhPUVRyYzNiSHRqTkN1ejBpS0dRZkhtRHhuRUZldHdrTkhJcW9vSDlwL1M5RmUwNkVYY3YyVlZXT2dhN0RPdjdZdDZMcHE2ZnVlby9mMkFnWjhMbjF3MlhNWDVaa01iM2dycDAzWmpXUkVXcHllSDNmZm5COC9BSDFUSis2Mk55NkkrejhKVTdXNlV4MC9XaEZXQkJsdWVtWXE3Tm9SWENrYnlrd09uY2JKcmN0NUVNb1VNNnBpT3Ftako1eDM5SWlLYUVJWnhSTlBJa0dTRk5TOEh4dFRSK3p4SWJnODhIVjN3OVBSQW5hYXRTRVJRVmRockd5RG85VEZ2bVNhYUtqNjdBL2JheVprd09SUDV2VDRZekpaUjM1U0p0NkV0YUJhOWlPT2QwY09Rb2Uya1RTRmJxSlprcEFUT2hVbzNHNk9laTRlZlg3UldjL3ZyT3c2SFhaTmlOT0RyNjVmZzI3dU9CbzY5M2R5QmJYV3RnV0J4eUdpaHprUjcvVVVLTnZwOWZ2eXJSdHVBMys3end4NDBPVFhkWk5UMElFczJHcEJ1TXVMYTBubjQ4Nmx6QUlDL25ENkhkeFZrNDNmSHF6V1BGV215YVhBWUp3cUNwaUxRRTlJQWZtamJxVjRuSU1kaVFxc3IvSTNHcFJrcGVIZkk4M2hsQlhjSGZjN0hZbmRMSjNZUE5zQWZ6ZCt2dVNCUTVUaVRHRU9xTEgyS0VuWDRRS3dVVmNXUDk1L0dPODNEbjVzVW93SDNiMWtWTWVpS2gzcTdFNzg4ck4yZXVpWTdIYmV1WEJnMjZBVUEvdCtoc3dqZU94SnJyN2FEYmQxaFFkenl6RlJOb0diUTZaQWI0L1pnd3lRT2IvR0Z0QW1Zek1lT1NGWGg5ektNSTVwcURPT0lwb0V4SlJuV3ZCd1liRWtqWDZpcUExc0ZPN3JnZHpoSHZwWm9pcWlxaXY3cVdxUXNMR0VnUjNIanN6dlFYMTBMZFZZTWJJaGk4QVdQd1R6MjNrOFd2UmdXNU56enpqSElpb3JWMlFPTjB4ZWxEYitZZnZSWUZaNExtcEE0MWhEbzN2Tlg0UDhxNmtjTTQ0WTAybDJhMnpuajZHMjFOaWM5NGhwVkFEZS91aHRkZzczT2NxeG0vT1hLOHpYWHhGSjVFODN5R0h1aHJjdEp4Mlh6Y3dQVlhHa21JMUtNZXMwV1ZTRDJhYXBqWGZOSWYzOHBSZ1BLMDFOR0hFWmhNK2h4b0gxNE1uR2hiYUFuMWZXbEJYaSt1Z205WGgvY2tveXY3emlzbVNhNU1pc3RZdVA0anFES2ZWdklsTlRRcllYQkZZb0xVbTFoWVp3b0NMaGp6V0xVOURxUVpURk5lY1Zrb2tnTytiejJlZjNJc1k0L2pGTlZGVDg3ZUVhekJUbkRiTVNQTGxpTjRwUlJmbCtkSm01SnhnLzJudFFFdXFrbUE3Nnhma25FSUc0aXl0SzA0V041ZWdwK3NHVWxibndoK21UZzZlSUltU2c4V1ZXKzBmZzlubGt5TElsb1ptTVlSelJWQkFHbXRGUlk4N0todDRSUGhBcW0rUHh3ZDNiQjA5VU5aUnI2UUJDTlJsVVU5RmVkUTNKSkViZXMwclR6OXZTaXY3WmhUcndZa0R4ZTZFMG1DQk9zam10eHVuR29yUnNxZ0NNZFBlaDBlN0ZvVGZUS2xrLzhlOCtJajJjV1JmenU4bzJCMjVINlJrVnpOQ2l3cytqRlNhMHkydHZhRlFqaUFHREpDTnZvUXJXN1BMaDcxMUZzenMvQzV2d3NMSnZBRUFJQXVHMWxHZmEzZG1OVlZocnVXTE1ZcVNaRFdDK255ZHBLT0ZibjVXV2kxZW5Cd2pRYmlwT3RtSmRrUVY2U0JibFdNN0lzSmhoRkhSNDdVUk80ZmxYV3dNLzVKSU1ldHl4ZmdQODVkQllBTkVFY0FNM1d3V0NOanVGcXlNeVF3UXdIUTdhSHBwdUhCeW1VcGRuQ0t0WSt1cVFZcGFrMi9QVjBMWjZwYXNBMUMrYmhob1dGc0U1eEFESFQ1WVUyOFhkNXhoVjBBd09oOXY4Y1BxdnAwWmRyTmVQQmQ2Mk9PTVUwa21ldnUxQnp1N2JmaVY4ZXFjQlgxNVpycWwyRGUxdk9UN2Jpb2EzckFRQXV2NFNIamxUZ2c0dUt3b0t3b2UrYi9XMWRnYjZId0VBUjhiYzJMQnZUejZOWXBRNE9CV2wwdUxBa1BRWDNYN0FLVnYzTStKb0xEYXhqcmM0YkQxVlZ1VVdWYUpyTWpKOHdSTE9KSU1DY2tRWnJYaTdFVVNaM1NTNDNYRzN0OFBiMno0a1huWlJZVkZWRi83bDYyUHdTaHpyUXRIRzNkODdhSG5HUnFLb0NhWnpWY2NGZU90ZU00SDlGSW0wbERCWWFzb1F5ajNQN205TXZhWHB6cmNpYXZERGY2WmZ3MjJOVm1tTVhGV1pIdVRwY2w4ZUhKb2NiLzZ4c3dEOHJHL0Q4OVJlT2ZxY1JwQmdOZVBqU0RjZ09DZ1pDZXptSjR3aFpmN0JsRmZKQ1hteTN1ano0N2p2SFluNk1EeStlajV2S28wL0hQdGJaQzVjMEhCeXV5OGtJL1BuZHhmbDQ2Vnd6S25yc212dGNXWndmY1lxcXJLcG9DcHBjbW1NMTQ0ZjdUcUxYNjRlcXFqalpyZTJiTlJUMnRMczhlSzJ1VlhPdU5OV0dqd3l1dTlYbGhsdVM4Yy9LQnJ6ZDFJRS9YWG4raUJXQnh6cDc4WnVqbFpwcG9KR2NuNWVKVzVhWHhsVDlKU2txbmp4VGk5ZnFXOUhuOVdOaHFnMmZYbEVhQ0MrbjA0S1E5VmIxMnNlOWpsOGRyc0Myb00rOVVkVGhvMHVLMGVSd284a1JlVkpuV1pwTk01RTJlTXJ0Ry9WdCtPV1JDbmhsR2ZmdFBZRmZYTFEyWWxBb0NBSXNlaEd5cXVLK3ZXZHd1TDBIQjl1NjhZRkZSZmpZRW0yUFFHQWdWTGJxOVlHdjFWdFhMQXdiK0RDWnlqT1NNYzltd1QyYmxrMTRDL0JrcXU3VmZpOHVTSjI2eWtYSjY0V3E4RFVKMFhSZ0dFYzBpWXlwS1VncXlJTitsQmRWZm9jVHJ0WjIrUHJ0STE1SE5CTTRHcHZoZHppUlhGdzQ3c21QUktOUlpSbjJ1c1paTnpVMUZuNjNCM3FURVlJd3ZqNUFQVjRmWHFqUkJwZzdtenFtdE9mVHI0NVVST3lIOXAvR2RraEIvWTAyVE5JTFo0ZGZ3bmZmT1lhV29INTBlVll6enMvTGpQa3gyb0lDeURTVE1lS0w3V014Yk1NTmxoMVNvZU1JbVhRZUdpN0VJc3RzREt0OGtaU3g5WTdWRFlhQVBkNkJBTEsrMzRrNnV4TzEvVTZZUkZFekFkTXNpbGllT1Z4aGVLaTlHNDMyOEVBbXlhQ0hxcXBoVlp3bnUvbzBJV1JKU2hKY2Zra3pRR0pJcHRtRUlwc0ZiUzRQN3RwNVJQTjNBZ3dNV3ZESkNpeDZFWFg5Mm9Bdm1vUHQzWGltcWhFSDI0YTMzWmFucCtCc3ovQTIzWlZaYVdoMHVORGo4V0ZQYXhmMnRYVmpjMzRXcml1ZGh6WFowYjlHZjN6Z2xPYmpPTlBUajd2ZlBvb2ZYckJxeFB0TmhjWHB5VENLdXNEbituaG4zNmdUWmFONXVWYjc4OEluSzRGcXlHaStkLzRLYk1uWHZqSG5sbVQ4N25pVlpzQkxwOXVMZS9lY3dLOHZXUisxNHZlZmxRMkIwRjVXVmZ5dG9oNjdtanZ4alExTE5FTWpUS0tJTGZPeThIcDlLNjRxeVIvM3h4dXJENVFWWVg1SzByaEM5S2wwSXFodm5WNG5vSHlLZnJhcmlnTEp3MkZ4Uk5PRllSelJKRERZa3BCVWtBOUQwc2hOcUgxOS9YQzF0c1B2ZEkxNEhkRk00KzN0ZytSMkk2VmtQdlNqZkowVGpaWGtkS0cvdGg2eTF6ZjZ4Yk9TQ3AvVERkTm9mVVdqK1BPcGMvQ0dOTW4vUjJVOWF2c2QrTUxxUlpnWFlkdlpSQWNIT0NPMFZIQkxNcDQ4WGFzNXRpRTNJK3k2c1RyWTNvMkhEbGVFVmZOOWJsV1pabERBYUpxREtuNmlEWTI0YStlUjhTMFNBNkhDdjZxYk5NZHM0OWhhK1lVM0Q4UjBYYlNBYmx0ZEsvNVYwNFFtaHl0c3lpa3dFT29FVnk5dW5wY0Z2VTRIV1Iyb0F2dS9zL1dCQ2FmQm5xbHF3TGwrQjc2NVlhbW1RbXBmMEJST1lHQ1M2dENrMldDQ0FIeHB6U0xVMjEzNDd1N2pFYXN6KzMxKy9QcG9CVDVhWHFJWk1CRWMwS2lxaXNwZUI5NXU3c0RPcGc1TlFBc01WUEI5YWMwaVhQZjhqc0N4a3BRa2ZIUERVdHk3NXdRcWUrMVFWQlc3bWp1d3E3a0RPVll6enN2THhLYmNEQ3hLVHc1OGJHZDcrZ05CM05xY2RLek1UTU56MVkzbzkvbnh4NU0xK09YZ2RzdnBZdERwc0NFM0l6QnM0VkI3RHp5eVBPNHExb25hMjlxRlh4K3BRSWRiKzNlOUtDMFozOXk0RklJZ1JKMzYrZjZ5SXRoOWZqeGQyUkNvNkcxMHVQQzF0dzdqNXFVbCtNamkrWUVnYjFOZUJodytQNzY4WmpGT2RQV05PcUZVQ3ZuYUhXazY2cEFQTDU0UFlLQ0g0VWphWFo2WUhtL28yc25na3hVY0NBcWExMlNuVDFuVm50L3RudDE5V29sbUdJWnhSQk9ndDVpUk5DOXYxT21vM3U1ZXVOcmFJYm41YmhNbEx0bnJRMDlGTlN5WkdVZ3F5R09WSEUyWUtzdHdOTFhDMDlVOTU3ZnF5MzRmWkw4Um9tRnMvZFgydDNiaDFhQ3FGTTI1dG00Y2ZHMGYxdWVraC9VeTYvUDZJZXFFc0FvUUZTb1VkU0R3a05XQlA2ZWJqVEUxUzMvc1JEVjZnZ0xWamJrWktMQ05MN3lYVlJYN1c3dndYSFVUam5UMGhKMi9zYXdvckVwbmlBQUVYdURYOURuZ2t4VjRaUm03V29Zcm5CYWxUV3c0elN1MUxmanpxWE93NkVXSWdnQ2RNTEFOTmpTa0hHOVByOUdvQUxiVmE3ZDREZzA2OENzS3FucWpWOTVYOXRnMVc1cHZXRmlJdyswOWVPUllGZXJ0MmkyZXdaVllBSEM0dlFlZjNyWVA3MTlVaUJ2TGlxQVRnTmZyaC91TzZRUUJLN05TVWRQblJMTFJBRlZWWWRhTEtMQlo4SUZGOCtIeVMvaks5a09haHZ4Nm5RQkZSU0FBZktPK0xUQVlZOGpLckZSMHVMMzQ1WkVLbk9ycWl4Z0c1MXJOK09McVJkZ1VwVm95eTJMQy8xeThEazlYTmVCL3o5UUZBdXgybHdjdjFEVGhoWnFCSVBYbUpTVzRlV2tKYXZxR1B4ZjNiRm9PbTBFLzJHdXZHdWY2NGpOazY0cjVlWUV3eml2TDJOblVnU3ZtNTAzckdseVNoSWNPVitDdHhuYk5jVUVZK0ZwNmYxa1JVa3dHeUtxS2JYWGFuMDFERTJIMU9nR2ZIZHh5K3JNRFp3SS9OMlJWeFo5UG5jT2g5aDU4WS8wUzVGak4ySmliaWZQenNxQVRCQnhzNjhaVFordkd0TjdIVDlhTWVzMVFHRGVhWnFjN3BzZWJUTyswZEdwQzlkQ0p6Wk5GOXZzaCtlYnFHMkpFOGNFd2ptZ2NSS01SMW5tNU1HZU12RVhCMDkwRFYwdmJISzcyb0ZsSFZlSHU3SUszdHc5SjgzSmh6c3dZK0EyY2FDeFVGWjZ1YmppYjI2QklIRm96eE85eVFVeEppZmw3cXNIdXdrOFBudEVjKzl6S2hkamIyb1dqSFFQYkxSVlZ4ZjZncW9vaEgzNTVWMHpQTVQvWml0OWR2aW5zK0xjMkxzUFd3cHpBN2I5WDFPT1BJUzlTUDdha0pLYm5DTlZnZCtGck93N0Q3dk5IUFArK2hZVzRkZVhDcVBmUHRKalFPVml0YzdLckQ5Zi9hMGZZTlJQZFlyZ3VKeDBQSFQ2TDNoSDZuQnRGSFZabXh0YlRhMlZRNzY5UEx5OUZoam04NSt6akoydXdmVEFBdWU3NUhXR1ZjU1dEUGNWS292UkNTekxva1d6UWE1ckJMODlNeGROVkRXSEJDakJRSmZTOTg1YmpyY1oyL09uVXVjQnhseVRoaWRPMVdKR1podHArSjNxRGZzZFpsWldHWktNQnE3UFQ4STlyTHRBODNqOHJHL0RZaVdyTk1ZdGV4SGMyTGNmSjdqNzg3NW5JSVl0RkwySjFkaHBNb2doRlZjT0N1RlNUQVRlV0ZlRjlDd3RHclJqUzZ3UjhlUEY4WEZLWWc2Zk8xdUgxK2piNGd6NlBlcDJBZHhjUGhGdHBRVk5jRDdSMVkxTmVSbUFiODJRT0pSbUw4L015TVMvSmd1YkJhc0RucTV2R0ZjWk5wRExXSklwb2MycmZYTTVQc3VDLzFpOUJYcElaSDN0bGQ5VDdobTdyWHArVGdVY3UyNENmSFR5anFmNDYxZFdIRnVmQWdJcmczblJ6MFhOVncxT3dNeTBtWEZTUU04TFY0NlNxOEx1NGE0ZG91akdNSXhvRFFTZkFrcE1OYTE0dWhCRW1wUG42K3VGc2JtVWxITTFhaWlUQlh0OEVaMHM3ckxuWk1HZGxqdmc5UVFRTTlLUHhkSGJEMWRZQnhSODVhSm5MRkVXQnorV0VNV24wcWkwVndJOFBuRVovVUdDMVBpZGpNSlFveEhQVlRYaXV1bkhDVzZVdUNhckNDRzRXWDJqVGJuMWRscGwwWWhjdkFBQWdBRWxFUVZTS2JJc3BzR1h0c3ZtNVdKSVIrNlRUWUVYSlZxekpUZ3ZyT1dZejZQSDVWV1c0ZkpUdzRhS0NIRHhUMVJEMWZINlNCZXVqYko4TjNYcjQ1ZTBISTE0M05KVzAweDA5amZ2RTBnV0JhclhSL1BUQ05hTmVjMzUrVmlDTUN3M2lWbWFsWVZuR3dIQ0ZCYWxKeUxHYVVacVNoTkkwRzhwU2sxR2Faa09lMVF5UExPTy9kaHhCVmE4ZEFvQlBMVnNBUlFWMk5MVnJpbE12THN6QjE5YVZ3eVNLK0VoNU1WSk5Sdno2U0FYa3dZdHVLQ3ZFNnV3MExFeXo0WFIzWDJCZDcxa1FmWERJdTR2enNLKzFLeEJvWlZsTStQNzVLMUNXbG93MU9lbG9jcmdqaG9MWExoZ08yYjYwZWhGdWUyTS9mTEtDNHBRa3ZLY2tIMWVWNUk5NTIxNk8xWXl2ckMzSEo1WXV3SXZubXJHOXNSMU5EaGMyNTJjRnFoblg1MlFFdnFZZjNIOUtjLy9MNWs5TmRkSm9CRUhBSjVZdENLeW5xdGVPWGMwZHVHQmU3SU5NSmtvVUJIeGp3MUo4NGMzOThNc0tybGt3RDU5ZHVUQ3dYWFpvSW1ra0Z4V0dCMGxwSmlOK3NHVVZucWxzd09PbnprRlNGSHgrVlJsV1ozT1MrNTdXTHB3SjZuMzRpYVVsRVh0MVRwVFA1WVF5eHI2VVJEUnhET09JWW1STVNZYXRxR0RFQ2FsK2h4UE81bGI0SGZIWnZrQTAzUlMvSDQ3R1pyaGEyMkZLVDRNNU14MTZhM2gvS3ByYkpKY0xucTVlZUh0NldRazNDc25uaDA3MFFtODJqWGlkQU9EK0xTdngvdzZkeFo3V0xtUlpUUGphK25JQUExc0ZieXdyeEhzWEZ1Qm9SeTlPZGZYaGJLOGQzUjR2bkQ0SkxrbUdwQXhzUXgzWWlxcEc3QkVHUUxNVjlNS0NiRnhZRVBsRi80ck1WUHptMGcxNFlQOHBPSHdTdnJLbVBPcmFDNE8ycmticnFYYjdxa1U0M040RGgxK0NVZFRoNnBKNStFajVmS1NQTXFVY0dBaVlMSG9SZTFvNjBlbnhCa0ttRktNQmE3TFRjRk41Y2RRRzdhRkRML0tEK3UyRlZxc3RUazlHcDlzTG5TREFvTlBCSk9xUVlqUmdZWm9ONzU2ZkZ6SHdHN3BtUEJZTzlyTVNoSUgrWVdaUlJKckpnQTI1bWJoNTZmRGtWS3Rlajc5Y2VYN0V4ekNMSXI1MzNuTGMvdVlCWEZHY0Y2akllMjlwSVo2cmJrU08xWXpiVmk0TUMzZXVMc2xIV1pvTlB6dDRCajVad2FlV2xRSVkrUHY3MXNabFdKdVRqaGRxbXZHdUVVS2hGS01CUDd4Z0ZlN2Jjd0lxZ0xzMkxBMThMa1JCd0xjMkxzUHE3RFE4WDkyRVJyc0xGcjJJSzB2eThjbGxKWUhIeUUreTRKc2JsaUxUWXNLUzlQR0Z2Y0hTelVaOGZHa0pQcjYwQk5WOWpzQTJTbUNnc3ZIN20xZml2M2NmMTRTdTc1cVhqVThzTFlud2FOTmphMkVPWHExdENXemZmdXhFRFRibVpvNXJXTWg0RmRncytQeXFNdVJaTFZnWE1xUmxhVVpLV0JnbkFMaDZ3VHhjSENHTUd6ci8va1ZGV0oyZGhqMHRYYml1dENEaWRaOWN0Z0NmWExaZ01qNkVjVm1Ublk0SDM3VTZwbXUvOWZiUmlGdnNZK1dURmZ6KytIQWw2YktNVkx4N0NyWWtTeDR2cENoVnlFUTB0WVQyZzBmbmRwTVdvbEdJUmlPU0N2TmhTa3VOZW8zazhjRFoxQXBmWDMvVWE0am1DdEZzaGlrdEJRYWJEUWFiRmNJWUdxelQ3S0FxQ3Z3T0Yvd09CN3k5L1pBNW5XM01UTW5KRVBXeHZXZjZmSFVqVm1hbG9YU1U1dU9qVVZVVkNvYmI5K21FNGFtY3NWSlVGUTYvTkNuYitONXFiRWV2MTRkTGkzS1JQRVhiQXV2Nm5lZ0xlaUVhWFAwM214M3A2TUd5ak5SQWdPT1daRHhmM1lnYnlncEhyREx6S3dwYW5aNklBekFrUlkycGFrZFNWSWc2WWNRK2hJcXFqdmxyTDFSdC8vQWJveWxHUThTdHY3SHd5UXIydDNXaHgrdkh3bFFibG82ejRuTXl0YnM4dVAzTkE0RmVrTzlmVklSYlYwVGZ1ajJkam5mMlluOWJONHc2SFN4NkVlbG1JOHJUVTFCZ1M4dzM2bjV5NEhUZ3o4VXBTVEgzbDN1dXVoSDE5dUZROHN0ckZvL3BlWDkvb2hwUFZ3NVUrQ1laOUhqNDBnM0ltK1FlbExJa3dXdVAzbCtTaUNZdVovM3FxUCtZTVl3amlrSVFCRmh5czJITnk0a2FKaWgrUDV6TnJmQjA5ODc1NXVORWtRaUNBSDJTRmFMWkJMM0pCTkZzZ3M1b2hDRHFvTk9KRUVRZGU4NGxJbFdGS2l0UUZIbmcvejRmWkk4WGt0Yzc4SCtuaXhQWkprZ1FkRENuMkNEbzVuYS9KQ0tLN0ZCN0Q3N3p6akVvcWdvQndMMmJWMFlkWGtHSlpVOUxKKzRkckNEVjZ3VGN2MlhWaFB0Y2hsSmxHUjY3QTZySzdhbEVVNGxoSE5FWUdXeEpTQzR1aEdpS3NrMUlWZUZxNzRTcnRRMXFsTEh0UkVSRUU2SFQ2V0JLVG1aMUtSRVJUUnBWVWVDMTI5a25qbWdhakJUR3NXY2NVUkJCcDBQU3ZGeFljcUwzUFBIYkhiQTNOSFBiRlJFUlRTbEZVZUMxTzJCT1NXWUZLUkVSVFp5cXdtdDNNSWdqbWdFWXhoRU5NaVJaa1Z4Y0JERkswK3lCUnZVdDhQYjBUdlBLaUlob3JsSVVHUjY3SFNhYmpSVnlSRVEwYnVyZ0d6eUtJc2Q3S1VRRWhuRkVFSFFDclBsNXNPWkdxWWJqbGxRaUlvb2pSWmJoSFFya1JtaXVUMFJFRklrcXkvQTRIRkJaRVVjMFl6Q01vemxOYjdVZ3BhUUlvam55ZENMSjdZRzlyZ0dTeXozTkt5TWlJaHFtS0FvOGRnZU10cVNZcDZ3U0VSSEprZ1NmdzhsaERVUXpESCtib3puTGtwTUZXMEYrNUQ0OHFncFhXd2VjTFcyY2trcEVSRE9DcWc0MDNUWmFyTkJIYWFsQVJFUTBSUEo0NFhPNzRyME1Jb3FBWVJ6Tk9ZSW9Jcm00RUthMDFJam5aWThYL2JVTmtGejhoNHVJaUdZZW45c0ZSZmJEYUUzaVlBY2lJZ3FucXZBNW5aRDgvbml2aElpaVlCaEhjNHJlYWtGS2FURkVvekhpZVZkYkIxd3RyVkFWVnNNUkVkSE1KZm44VUtSK0dLeFdpQVpEdkpkRFJFUXpoT3ozdys5eWNXSXEwUXpITUk3bURFdDJKbXlGOHlKV0VTZytQL3JQMWNIdlpEVWNFUkVsQmtWUjRIVTRJQnFNTUZvdG5MWktSRFNIcVlvQ3Y5c055ZWVMOTFLSUtBWU00eVpJVWxXMHVMeG9HdnJQN1VHcnl3ZVhMTU10eS9CSUt0eXlESWw5eCtZa3ZTREFJb293NndmK2J4VkY1Rm1OS0xDWVVXQTFvY0JxUXI3VkJEMjNHUkVSMFRqSmZoODgvWDdveldib1RTWUkvRGVGaUdqT1VGVVZrdGNMeWVPQnl0ZWNSQW1EWWR3WXlTcFE0M0RoUkk4RHgzc2RPTjNuaEZkbUNUQkZKcWtxN0pJRXV3UUFBejBienZRN05kZVlSQjJXcFNaaFJab05LOUp0S0xWWklmSjFGQkVSallHcXFnTVZFVjRQOUVZVERHWXorOGtSRWMxbXFncS94d1BKNTJXTEhhSUV4REF1QmlxQUtyc0xiN1gyWUdkYkwreVNGTzhsMFN6aWxSVWM3cmJqY0xjZEFKQ3MxK1BDM0RSY25KdUJzaFFMK0ZLS2lJaGlwU29ETDg3OFhpOE1KaFAwUmhNRWtkdFhpWWhtQzFWV0lQbTg4SHU5QUN2aGlCS1cwSDd3S0wrRG8zQkpDdjdkM0lrM1c3clI1UGJHZXprMEJ4VllUTGcwUHdOWHpzdUNWYzhYVTBSRU5IWTZVUSs5eVFEUmFJUWc4TjhTSXFKRW82b0taSjhQa3RjSFJaYmp2UndpaWxITyt0VlJhMnNZeGtWZzk4dDRzYkVETHpWMXdDVnhDeXJGbjFXdnc3VUYyYmltS0F2SmVoYTBFaEhSZUFqUWlTSkVneDQ2L2NCLzdDOUhSRFFUcVpEOUVoUkpHdmkvTEdOZ3Z4WVJKUktHY1RIeXlBcWVybXZEaTAyZDdBTkhNNUpKMU9IYWdpeTh2emdYWm00N0lpS2lDUkpFRWFJb1F0RHBJT2hFNkVUZFFLODVRWUFBQVlLT1lSMFIwV1JURlJVcTFJRnRwcW9LUlZhZ0tqSlVSWUVzeTFCWi9VWTBLNHdVeHJIRUJnUHZNZXp0Nk1NZnFwdlE1ZkhIZXpsRVVYbGxCVS9YdDJON2V3OCtzN0FBNTJXbnNxY2NFUkdObXlyTGtQaWlqNGlJaUdoYXpma3dyc1BqdzZNVmpZSG0rVVNKb012angwOU8xbUp0UmpJK3Y3Z1EyV1pqdkpkRVJFUkVSRVJFUkRHWTAvdmM5blgyNFdzSEtoakVVY0k2M0czSDF3NVVZRjluWDd5WFFrUkVSRVJFUkVReG1KTmhuRjlSOGNlcUpqeDRvaFpPaVZzektMRTVKUmtQbnFqRkg2dWE0RmZZQXBLSWlJaUlpSWhvSnB0ejIxVDcvUkorZVB3Y0t2dGQ4VjRLMGFSNnNiRVRaL3RkK003S1VpUWJ4SGd2aDRpSWlJaUlpSWdpbUZPVmNSMGVQNzU5dUlwQkhNMWFsZjB1ZlB0UUpUbzRpSVNJaUlpSWlJaG9ScG96WVZ5OTA0TzdEMWVnMmVXTjkxS0lwbFNUMjR0dkg2NUVnOU1UNzZVUUVSRVJFUkVSVVlnNUVjYlZPejM0enBFcWRIdWxlQytGYUZwMGVmMjQ1MGdWQXpraUlpSWlJaUtpR1diV2gzRWRIai91TzFZTmg1K0RHbWh1Y2ZobDNIZXNobHRXaVlpSWlJaUlpR2FRV1IzRzlmc2wzSHVzbWhWeE5HZDFlZjI0NzJnMTdBeWppWWlJaUlpSWlHYUVXUnZHK1JVVlB6eCtqajNpYU01cmNudnh3K00xOEN0cXZKZENSRVJFUkVSRU5PZk4yakR1cnpYTm5KcEtOS2lpMzRVbmFscml2UXdpSWlJaUlpS2lPVzlXaG5GN08vdndZbU5udkpkQk5LTzgwTmlCZloxOThWNEdFUkVSRVJFUjBadzI2OEs0RG84UHZ6N1RFTzlsRU0xSXZ6clRnQTZQTDk3TElDSWlJaUlpSXBxelpsVVlwd0o0dEtJUlRvbk42b2tpY1VveWZsdlpCSGFQSXlJaUlpSWlJb3FQV1JYRzdlM293K0Z1ZTd5WFFUU2pIZXJxNTNaVklpSWlJaUlpb2ppWk5XR2NSMWJ3aCtxbWVDK0RLQ0g4b2JJWlhsbUo5ektJaUlpSWlJaUk1cHhaRThZOVhkZUdMbzgvM3NzZ1NnaWRYaC8rV2RjVzcyVVFFUkVSRVJFUnpUbXpJb3l6KzJXODJNVHBxVVJqOFdKVEoreVNGTzlsRUJFUkVSRVJFYzBwc3lLTWU3R3hnMXZ1aU1iSUt5dDRxWUVoTmhFUkVSRVJFZEYwU3Znd3ppVXBlS21wSTk3TElFcElMeloxd0NVeHlDWWlJaUlpSWlLYUxna2Z4djI3dVpOaEF0RTR1U1FGMjVwWkhVZEVSRVJFUkVRMFhSSTZqRk1Cdk5uU0hlOWxFQ1cwTjF0N29NWjdFVVJFUkVSRVJFUnpSRUtIY1ZWMkY1cmMzbmd2Z3lpaE5ibzhxT3AzeDNzWlJFUkVSRVJFUkhOQ1FvZHhiN1gyeEhzSlJMUENXKzJzTUNVaUlpSWlJaUthRGdrYnhza3FzTE90Tjk3TElKb1ZkcmIxUU9aZVZTSWlJaUlpSXFJcGw3QmhYSTNEQmJza3hYc1pSTE9DM1MranhzNnRxa1JFUkVSRVJFUlRMV0hEdUJNOWpuZ3ZnV2hXT2RscmovY1NpSWlJaUlpSWlHYTloQTNqanZjeWpDT2FUUHllSWlJaUlpSWlJcHA2K25ndllEd2tWY1hwUG1lOGx6SGptZlFpN3RpNlFYUHN5ZjBuMGRLbkRWMVdGK1RnaXFVTE5NZCs5dnJlS1YvZmVGZ01lano3dVE5b2p2Vjd2UGpRSDU0TjNCWUFYTGFrQkNXWmFYaHMxNUZwWG1IaU90WG5oS1NxMEF0Q3ZKZENSRVJFUkVSRU5Hc2xaQmpYNHZMQ0t5dnhYb1pHWVZyeW1PL2pseFcwMloxWW5wODFLV3RRQVp4cTZRemNOb2dpM3J0cXNlYWFWMDVXaDRWeEN6TFR3cTRMRHVNK3ZYbjFtTmV5dmJJT05aMlRQMkJEVWhRa21ReWFZeXFHSncrc241K0gyeTlhajhVNUdRQUFsOCtQLzkxL2N0VEhmZXhqNzVuY2hZN2dzMCsrUEczUE5SWmVXVUdMeTRlaUpGTzhsMEpFUkVSRVJFUTBheVZrR05mazhzWjdDV0dlK3ZUN3hueWZwbDQ3UHZMSDUvRG9UVmRQeWhvVVZjWEYvL1BFcER4V3NGczJyeHJ6ZmVxNis2WWtqUFBMQ2xRTVZMOE4wUTFXY3VVa0orR0I2N2ZDYWh3TzYyNTcxMXJVZC9maDdlckdFUiszUERkejB0ZWFpSnJkSG9aeFJFUkVSRVJFUkZPSVlkd3NkR0ZaRVI2NGZtdkVjN0VHZnp1Lzl2R0J4L3JGWHlkcldaTkdrbVVZUkRGd1c2Y2JDT1BhN1U1OC82V2RlUEI5bHdRQ09wMGc0SHZ2dVJDMy9lOHJPTmMxK2VIZ2JOUG84dUs4ZUMrQ2lJaUlpSWlJYUJaTHlBRU9UVzVQdkpkQWNlUUwyYUtzQzZxVDIzMnVDWS91UEt3NWJ4QjFPSDlCd2JTc0xkRTFPeGwwRXhFUkVSRVJFVTJsaEt5TWEzWDU0cjBFR3FjMGl4bTJrSjV2WXlVcjJqQk8xT2swUGZ0MlZ0VmpTMmtCMWhUbTRreGJGMzYvNndpYWUrMG9URXRHWTY4OXB1ZllYZE9FdTU1N00rSzVvYXJCSWFkYU9uSGJVNjlFdlBibk4xNkdUU1h6WW5yT21hRFZ3ekNPaUlpSWlJaUlhQ29sWkJqbmt1VjRMeUhNdFkvOGZjVHphUll6SHY3SWxVZzFEL2ZqYXVqcEJ3RGM5TWZuSXQ3bnkxczNZblBwY0VXWG9xcTQ1YTh2d2lkRi92alZpRWNuM3c5ZTJZVnRwMnNDdDBXZGdPMTMzaHpUZlQ5N3dlcXdZUkVUSmVxRXFEMzdsdVJtNHVjM1hoYTRQUk8zM2M0a3ppaGZXMFJFUkVSRVJFUTBPUkl5akhQUHdEQ3V6KzJGVGhEd3JYZHZ4cHNWZGRoenJrbHovdTRydDJpQ09KZlBqNSsvTVRDeE5GcTFWbjZxVFhPN3VxTW5wcUVJKyt0YWNOTWZuNFBGYU1BZmI3NUdjKzY3TCs1QVZYdTM1dGpsU3hiZ00xdTBFMU9qQllRMHU3bG4ySlJpSWlJaUlpSWlvdGttSWNNNGp6UmROV0JqODVWTE51THE1UXR4MWZLRitOUHVZM2g4OTFHb0FHNWNVNDRMU2dzMTEvN3FyUU5vN1hkR2ZTeWpYc1Q4akJUTnNXTk43VEd0dytPWDBOaHJoODFrRER2WFlYZUdoWCs5cnZBZWZMRnU1NXl0TnBjV2hHMUhqV1paZmxiTTE4NTBIb2xoSEJFUkVSRVJFZEZVU3Nnd2JpWld4bjEwNDNMY3VLWWNBQ0FBdUdYektpekp5OFFUKzA3Z2l4ZXQxMXk3KzF3VFhqeGVGYmo5K1F2WDRXTWJsNC82SE85ZnV3VHZYN3NrNm5sdXdhU0o4aWd6NzN1TGlJaUlpSWlJYURaSnlEQk9VbWRlWlZ5UHl3Tzd4NGRrODNBMTJ1WUZCZGdjTXNXejMrUEZqN2Z0bnU3bEJUeDYwOVVUZm93TXExa3pNRUVuQ0NOY1Bib1BQdllNM0g0cDV1c2YrOWg3a0pjeXZJWFg3dkhocHNlNXJYWXkrSldaOTcxRlJFUkVSRVJFTkpza1pCZzNFNzF5c2hwN2E1dnh0VXMzNGVKRjg2TmU5ejl2N2tPWDB6Mk5LNXQ4WDd4NFBiNTQ4ZnJSTDR4Um45czdwakN1MytORFh0QU9Yck5CUko5Yk93VTB4V3lDWDViSDlMakJuRjQvR252N0k1NHJ6ODNVM1BiNEpkUjE5MFc4dGpBOUJVbkdpVTJQSlNJaUlpSWlJcUxaZzJIY0pPcDJ1dkdkRjk3Q1plVWwrT3FsbTVCcU1Xbk9iNitvdyt0bmF1T3p1Rm5FN3ZGcGJodEVFYUpPZ0J4VTFmVzVkNjNCNWVVTDhPS0pTdnp6OEZtMDlqdkc5QnpIbXRweDEzTnZSandYMmgrdXByTVh0ejMxU3NScmYzN2paZGhVTW05TXowMUVSRVJFUkVSRXN4ZkR1RW53NWEwYjhjRjEwWHU1RGRtNnVEZ3N5SW0yWmZVSHIrd2E4YkV1S3kvR2xwQ2hFTEdvNis2REo2UmFMTTFxUm01eTBwZ2ZLMTRjWGwvWU1adkpHS2lPeTdaWjhaN2xDMkVRUlh4NC9USjhjTjFTN0tpc3g3MHZ2dzFKNFlBQ0lpSWlJaUlpSW9vZmhuRngxdWwwb3pBOUplejR0dE0xSTk2dk5DdHRYR0hjai83OURrNjJkR3FPdlcvVlluejk4dlBHL0ZpVFpkc2ROOFYwM2ExUHZvd3piVjFoVzFLQmdXMnBROGMvdW5FNURLSVlPS2NUQk9oRmNVeEIzRnlkcGtwRVJFUkVSRVJFVTR0aFhKeDFPbHhSeitrRUFYLzZ4TFdhWTMvYWZReHZWdFJOOWJKRzlPQzIzWGp6YkczZ3RrNG40TlV2Zm1US245YzNPRVczMnhYZWN5L05Za1pEVHo4eWtpeTRidVdpc1BOLzNYZDh5dGRIUkVSRVJFUkVSRFFhaG5GeDF1bUlQc3hCMUFsWWtKbW1PWlprTWthNU9qYVRNVTNWSzBtYXdRaWlibUxUVkdOLzNvRXdMdExuTENQSkRBRDR3b1hyWU5LTG1uTUg2MXR4S3FRYWtJaUlpQUNkVG9RZ2l0Q0p1b0gvNjNTQUlBQ0NBQjBFWUpyK2pTY2lJcUpwcHFoUW9BTHF3SCtLb2tDVlpTank0UDhWT2Q0cm5OVVl4azJDZjUrdXdabTJMczJ4NzE1OWdlYjIvcm9XdkhxcUJwbEpGdHgrMFRvQWdGOVcwT2YyUkgzYzRLMldRMlpDenpOVkhmMmFxVERVNnk1U05XRzJ6WW9WODdKeDViTFNzSE9QN1RveTZtT2ZEZm43RzhsWXBxa1NFUkhOSEFKMGVoR2lYb1JPYjRCT3I0Y2dNR3dqSWlLYWszU0RiN3dOM1F3NXJhb3FGRW1DSXZraFN6SVVTUVlRcHpCZ0ZtSVlOd25PdG5XRmhUbWhZVnhEVHorMm5hN0J5bms1Z1dQZEx2ZUlYOG9HWGVpM0F5QlBjeGdYcWVwTm5VQWFwNC93TVgzOTZUZmdEMG5kUDdObERWWVg1R2lPRFZYR3RkbWRZWTlSa0phTTl5eGZpTkRWN3F4cXdJbVdqbEhYOWRrblh4NzFtc0Jqam1HYUtoRVJVYnpwOUhyb2pVYUlCaU1FVnJvUkVSRlJEQVJCZ0dnd1FEUVlZQUNnS2lwa3Z3K1Mxd2RGbGthOVA0Mk1ZZHcwRzlwT0NZeThSUlVBa2kzaFcxS2RYditFbm4rczAxVEZDT0ZaYmtvU0ZtVm5CRzdyeHZDTGZhUnF2d1AxTFZCQ0FqNjdKM3hJZzFjYVdIZGpyeDBxb0FuZXJsMVJCck5CKytXc3FDcCsrL2JobU5kR1JFUTBhd2dDRENZajlFWVRoQWovOWhJUkVSR05oYUFUb0RlWm9EZVpvTW95Sko4WGZxOHZmbHZuRWx4Q2huRjZRWUNVb0gvaEdWWkw0TThqRFc4QWdLd2thOWl4Zm85dlFzOC8xbW1xeGdpL3dOOSswZnB4UDcvTlpORGNWbFExTElpTDlMeUtxc0l2RDFRRmV2d1NPaDB1Wk51R1B6K2hRUndBUEh1MEl1cjIwVTl2WG8xYk5xOGE4L29qbWNnMDFRdC84ZGRKV2NOa01iQmlnb2dvb1FtQ0RucXpDUWFUYWFEM0d4RVJFZEVrRTBRUkJvc1ZCck1GZm84SGtzOExWVW5NakNaZXdzdWVFb0FsZ2QvaDFWVEdPVWV1ak10UHNZVWQ2NGt3U1hRcUpSa05vMTgwQmlsbWsrWjJ0RXEvMEVFVkxwLzJ1b2J1L2hHZnA5dnB4dTkzc1NwdXJNeTZ4UDNlSWlLYTJ3UVlMQmFZVTFOZ01Kc1p4QkVSRWRIVUV3Wi8vMGhKaGNGaUFjSWFSMUUwQ1ZrWlo5WUxzQ2ZvRnVYZ3lyaXVVU3JqbHVackJ3VW9xb3JXL3ZCK2FhR3lrNjB3aVNJc0VZSzA3T1FrRkxxMVcwRFRyT2F3NndyVGtnRkVyamliaU94a2JiV2YzUnU1MGk4OVpFMk9rTkR1YkhzWDFzM1BpL284RCs4NENLZlhqL3hVRzFyNkhPTmM3ZHhqMWlka1BrOUVOS2VKQmlPTVNSWUlBbitHRXhFUjBmUVRCQUVHc3hsNmt4RStweHV5ZjJJNyt1YUNoQXpqQmlyakp0WTdMVjdHMGpOdWJhRTJiR3JxdGNjMFRmWCtheS9Hc3Z5c2lPZCtjTzFGTWF3U2VPclQ3d01BZk9QWk4yTzZQaGFpVHRCc0xRV0FYbGY0TkZtcjBSRFd3eTUwNm16b1Z0dGd1MnVhc08zME9RREE0eCsvRnRzcjZ2RFhmU2ZRMUdzZjc5TG5ESXZJRjNKRVJJbENwOVBCWUxWQ05FeHVGVHNSRVJIUmVBaUNEaVpiRW1TL0VYNlhDOG8wRDZCTUpBa1p4bGtUZUp0cWZYYy9kZ3ROQUlDYXJ0Nm8xeTNKelVSSlpxcm1XRVY3OTVTdUxaSklneDJ1ZStRZjZBMEt4MFNkZ08xMzNqenFZeFZucEVJWHNtMm0xZTVFVVhvSzJ1MU9lQ1VaSnIySTJ5OWFGemJGdFNPa2lqRDA5cEErdHhjUHZyWWJBR0RXNjVGa05PQ2FGV1c0ZXZsQy9LZWlEbi9aZXh3MW5iMTRxNm9lalRHR2MwdnpNbkhqbXZLd3RVZnpuNG82dkYzZEdOTzFNMDJTUG5HL3Q0aUk1aEs5MFFDak5ZbmJVWW1JaUdqR0VRMEdpQ2twOExtY2tIeUpXVWcxMVJJeWpNdXpHbkVtaHUyYU05RWpPdytGSGJON3ZHSGJUMis5WUUzWWRSZVZGZUdtRGN2eHQ0T25JdDVuS3N4UFQ5SGM5c3V5Sm9nYmk3S2dDYXhEMnZvZCtQTFdEVGgvUVFGY1BqL01CbjNFMEtzK3FFZGNUbklTN3IzbXdvalA4ZEIvOXFON3NCZGZYdXB3a0tnVEJGeFdYb0xXZmljZTNYa0kxUjA5cU83b0dYRzlacjBlbjcxZzlaaUNPQUM0WkhFeFVzMG0vUHF0ZzZqc21QNEFkU0x5UW5yNkVSSFJ6R08wV0tIbnoyc2lJaUtheVFRQnhpUWJkS0lYUHZmSUxicm1vb1FNNHdvczRUM09FdG1UKzAvaXlmMG5BN2MvZGY0cWZHYkw2ckRyRE9KQTFkZ0ZwUVc0LzlWM05QZVpLdVc1MmdDdFk1U3R0U05aVzVRYmR1eGNaeCs4a296ekZ4VEFPc0t3aUtOTjdRQ0FMSnNGRDMzd0N1UkZHRzRCQUhrcHd3RmNVVWlRQ0FETmZhTlh3eVVaRGJoaFRUayt0RzVwV08rNnMyMWRLTS9WOXZLcjdlcERqOHVqK2ZqV3pjL0RIejUrRGZhZWE4SS9EcDNCL3JwbUpNSnNtWGxKZkhGSFJEUlRDWUlPUmxzU1JIMUMvdnBHUkVSRWM1RGViSUtnRitGek9LR3EzTFk2SkNGL215dXd6czdBUUFCdzZ3VnI4Zkh6Vm94NDNlckNYUHo1RTlmaW9mL3N4OHNucThQTzMvYlVLNXJibHk4cHdUMVhYWUEvN3ptT3YrdzlEa1hWeGtKYlNndng1YTBiOEpQWDl1QlFRMnZndUZFdjRxWGJQNlM1dHE2cmI0d2YxUUFCd0huRjg4S09WM1gyd0MyTlBJM2paRXNuOXB4clFvYlZqSWMrK083QWNJbElQclIrS1o0OVdnR0gxNGZGT2VHVmVEVWQwYmNHTDgzTHhCVkxTbkgxOGxMWVFxYTVBc0E3TlkzNDc1ZDI0clU3YnRJY2QvbjgrUG96citQYlYxNkF5NWVVQkk0TEFNNWZVSUR6RnhTZ3ZxY2ZiNXlweFZ0VjlhTlc1TVZUNFN6OTNpSWlTblE2blE2bVpCc0VUcjBtSWlLaUJDUHE5VEFuMitCMU9OaEhiaEREdUNtUU9vNnRJem5KU2JqN3lzM1lNRDgvN0p6ZDQwT1N5YURaS21rMUduRDNsVnV3cGJRUUQyN2JEVWVVcWFRcjhyTng5N3UzUUsvVDRUTmJWdU84QmZOdy95dTcwTlJyaDhXZ3h4MWJOK0M2bFlzQUFEKzU0VkxjODYvdDJGdmJEQUJZUHo4UDVwQjMzNDgzdDRjOWh5R0dGd1lyNXVXRVRWSjErZnlvNmV6QlNDVmpqYjEyL1BlTE8xQ2NrWW9mdlhjckNrWUk0Z0FneldMRzNWZHV4czlmMzR1dGk0bzE1eVJGMFd3Yk5lcEZySmlYalExRitiaGtjVEVLMHlNL3Rncmdid2RQNFpFZGg4S0N6Q0YrV2NGOUwrOUVmVThmUG5uZXFyQ2VkL1BUVTNETDVsVzRaZk1xdFBRNWNMU3BIV2RhTzNHaXBSTm4yN3BHL0ppbTA3eFpWblZLUkRRYjZFUVJKcHNOZ281RGRvaUlpQ2d4Q2FJSVUzSXl2SFlIRkVXTzkzTGlMaUhEdUh5ckNTWlJCNjg4TXhMVm9aQk1VVlZZalFaODlsM2gvZDZpTWVsRmZHamRVbno4dkpXd0dNTC9PcnlTaks4Lzh3YXNSajN1dS9ZaXBJUUVmUmN2bW8vRk9SbjQ3NWQyNEhTck50UXBTRXZHQSsvZENtTlFVLzRWK2RuNDlPYlYrTUVyYitQUzhwSkFFRGUwbGgrOWR5dSs5ZngyN0t0dHh2VkI1NFljYTJwSHF0a0VTVkhnbFdRSWdvRHJWNFZmRitxR05Zc2pQcGFzcUdqczdVZXYyd085VGdkVkJadytQem9jVGh4dGJNZi9IVHlGbGZPeThkMnIzeFZ4RzZ0ZmxtRUlHZWh4VWRsOFhGUTJQK3phczIzZDhFb0QzL1IzWHJJUjE2OWFGSGJmVUMxOUR2eG8yenM0M05BMjZzZW9Bbmg4OXpIc3FtN0UzVmR1UVZsMmVzVHI4bE50eUUrMTRhcGxwWGp1V01XTUNlTk1vZzc1MXZDS1FDSWlpaCtkS01LY25NeEJEVVJFUkpUd0JKME81cFJrZVBydGN6NlFTOGd3VGk4SVdKcWFoQ1Bkc1UzRG5Hb0xzOVB4eDV1dmdWOVdZQkFqdjJ2dGpEQkI1UDFyeXZIeDgxWWlNOGtTOFQ0ZXY0VHZ2cmdEcDFzN0FRQzNQdmt5ZnZUZVMxQ2FsYWE1TGovVmh0OTg1Q284c3VNUS9uN29OSUNCU3F6Lzk4RXJJdlk4KytscmV3QUFMNTJvUW1sV0dqNjBibW5ndkVFVThjRDFXL0hIM1VkeHdjSWl6WDI3WFI2Y2FPbkFuWmR1d3Z0V2hZZHJ3YVNnMHRQQzlHUmN1cmdrN0pxaGlhTnV2NFRySHZsSHhNZjU1SGtyOFprTDFpRFNTeENYejQrN252c1BQcnh1S1M0c0s0cHdoZGFlYzAyQlA3OTI1aHh1WExzazZyVitXY0d6UjgvaXNWMUg0UGFQdkkwMlZFVjdOMjU5OG1WOFpNTXkzTFJoV1ZpQU9rUlJWVHcxRFgzL1lyVXNOUWw2dnRnaklwb3hkRG9kVERZYmd6Z2lJaUthUFFRQnBtUWJ2SGI3bk42eW1yRDdIVmFtUlc3Z0h3L1ZIVDN3K0tXb1FSd0FOUGVHQjRlQ0lFUU40cnFjYm56cDc5czBBVkp6bndPM1BmVUszcXFzRDd0ZXI5UGhqcTBiY01QcWNwUm1wZUhYSDc0UzJUYnR0dEIydXhQZmZPNC84QVQxYVB2MTlnUFlYbEdudWM2a0YvR0ZDOWVGQldEL1BsVURXVkZ4SklZcXNYYjc4TFNVREtzRlRwOTJHNjFmVmlKK0hPWVFCVkFBQUNBQVNVUkJWTUVFQUNhRFBtSVE1L0Q2OE5Xblg4ZlJ4amI4N1BVOTZIYU5QT0ZWQmZENjJYT0IyeWRiT3ZIOHNZcXc2eFJWeFN1bnF2SFJ4NS9EcjdZZkdITVFOMFJTRkR5eDd3USsrTml6K04zYmg5SG45b1pkczZPeUhzMTlqbkU5L2xTWVNkOVRSRVJ6blNBTTlZaEwyRi9WaUlpSWlDSVNCdDl3RklTNSszdE93bjdrSzlKblRuQ2dxR3JZRnRGZ2RvOFBPNm9hd280L2ZmaU1KbXdiOGxabFBUNzVseGNpYmwvMCtDVjg5NFczOEk5RFo4TE9QWFBrTEo0L1ZnR0RLRUlONlczVzcvSGlHOCsraVM2bmRocXFDdUQrVjNlRlBWZHJ2elBzdXBkT1ZBRUFqamFOSE1hMTI1Mm9DaHBTY0t5cEhiZjg5U1ZOdjduL1ZOU2gxejE2Z1BhN3R3L2pwNi92MGZScWE3YzdjY2ZmdCtGVXkwREZZTGZMZzI4ODh3YjZQZUdCMTVCdHAyclEyS01OUkI5Nyt3anNub0dRME9YejQ5bWpaL0dKUDcrQUIxNTlKK3pqSHkrWHo0Ky83anVCRHp6MkRCN2N0aHVINmxzREg4c0xnNS9QbVdMNUtQMzRpSWhvK2hodFNSeldRRVJFUkxPV0lJb3cycExpdll5NEViOXgyeGUrSCs5RmpFZWEwWUJYbTdyZ215RmxqUXV5VXJGeVhrN1k4UzZuRy9lKy9EYk9kVVdlNG5ta3NRM1hybGdFbzE1RWg4T0ZuNysrRjQrOWN5VFEyeXlhdmJYTjhFa3lOaFFQREh4NGZQY3hQTEx6RU5UQjU5eGVXWWZOQ3dxUWFqSEI2ZlhqcTArL3Jnbklnc21LaXQyMVRiaGl5UUlZOUNJZTNuRVE5NzYwRTkwdUQ5WVY1VUV2NnJEdFZBMWVPRjRKQUhENUpGeTdvZ3hKRVNhTzlybzl1Ty9sZ1FFUndadytQLzU5Nmh5eWJWYVVaYWZqQjYrOGpaNVJxdG1HbkczclJvL0xneTJsaFRqYTFJNnYvdlAxc0lxeUxxY2IvNm1vUTFGNkNnclRVd0xIVlFCdm5xM0ZUMS9mbzlrNkN3ejA0K3R3dUhDNG9SWDN2L29PZGxRMVJLeGdDL1hwemFzMXR6c2NMcnc0U3JBbUtRb3EyN3Z4NnFrYXZIaWlFaTE5RHJ4NXRtNmsyUlhUS3RrZzRsTmxCZEJ4SnhRUlVkd1pMVmJvamV6aFNVUkVSTE9iVHFlRElPZ2dTK0Z0dldhRG4vN3UwWHVqblJQYUR4NmRLWG5BbUQxVzJZU1htenJqdlF3QXdLTHNETHlyckJDS29zSW5LM0Q2ZktqcDdFVkZlemQ4b3dSclZ5MHJSV0Y2Q3A3WWR3S2VNVzZMdkdwWktTd0dBNTQ5ZWpic1hMclZqUHV2dXhpUDdEeUVFODBkb3o3V3N2d3NDQmpZd2pta09DTVY5MXgxQWU1NVlUczZncmFlWHJPaURBVnB5VkJVRlQ1Smhzdm5SMk92SFVjYjIwYmQycm02TUJkSEcwZmY2aHJxL0FVRk9GRFhFaGFxaGNwTHNXRnBYaVlFQUdmYXVpWjlLK2gvWFg2ZTVuWnpud1AvTzRONnY0M0hld3F6OE5teWduZ3ZnNGhvenRNYmpUQW16ZDEzaVltSWlHanU4VGtka0NMMDJVOTBPZXRYUnkxM1NlZ3dydEx1d2pjUFZzWjdHVVFKNzhmckZtTlJTdVQraFVSRU5EMTBPaDNNS1Nuakd0andTbTBMbmp4VGkzbEpGcHlYbDRuM0x4cDlzTkZVT2RuVmg5cWdkZzlYbGVSRDVCQ0tBRmxWVWRWclIzbFFKWDgwaXFwaVQxQXJGSk9vdy9xY2pERTlYNWZiaTB4TDVHRlNNOVdaN3Y3QW4xTk5CdVJINmJFODE3UzZQR2gxdXRIbDlxSFQ0OFhtL0V6TVQyWjRQeFpWdlhZME90em9kSHZSN2ZIQ0p5djQwcHFSQjlOTmhoNlBEMjhFOWQyK2ZINHUwa3hHVlBiYU1UL1pDcFBJdGdRMHg2a3FQUDM5czI2Z3cwaGhYRUpPVXgxU2xteEZnY1dFcGhpMkZoSlJaSVZXTThvWXhCRVJ4WjNCYWgxWEVLY0NlTGFxQVoxdUx6cmRYcHlYbHhueE9yK2k0RE92N1l2NWNhMTZFWTlldGpGdzJ5M0pzT2hIZjhING44WjJ2Rmd6M0JQM2l2bDVFRVdHY1FEUTcvUGovcjBuY2FxN0Q5L2F1QXp2bXBjOTR2VmVXY0Y5ZTA0RWJ1ZFp6ZmpUbGVmSDlGd3VTY0lUcDJ2eGZIVVQvbXY5RWx4U2xEdWh0VWZqazhmM3drblVDVkZEMmp2Zk9oVDQ4NVhGK2ZqcXV2SnhQY2RzOC9lS2VyeDhyamx3dTkzbHdSM1RFQ1ROSnZ0YXUvR1gwK2MweDY0cXlVZlpHSG9udXlWWkV4aEhzelF6QmViQmtLM1A1OGRqSjZvRDUxWmtwY0x1azNEWHppTklOUnB3eDlyRll3N2FpV1lWUVlEQmFvWFhNWE1HSEU2MWhBN2pCQUNYNW1mZ3J6VXQ4VjRLVWNLNk5DODk0c1JhSWlLYVBxTEJDTkZnR05kOXR6ZTBvVDZvbGNUWkhqc2VQcXJkT2ZEcDVhVVFCUUh0TWZackJZQms0L0I2OXJaMjRXY0h6K0JiRzVlTytvSlJEbmxYV3pmR2dQR3FaN2VQNmZxeCt2M2xtMUNVYkIzOXdrblc3dkxncnAxSDBEcjRkL0NqZmFkdzk2YlJBN2xnK2hpbjYzYTZ2YmhqKzBIMERBNnFldWh3QlJhbTJUUlZWT1A5UEY5YWxJdTdOaXdOM0w3K1h6dkc5VGpYbFJiZ2k2c1hqZXUrMCtGanIrNGU5WnJmWDc0Uk43N3c5cmdlZjFOZUp1N2J2SEpNOTlsYW1LTUo0M1kyZGVEMjFZdkdWSGs2VzcrL1luVlZTVDZlUEZNTE9XZzQzTTZtampHRmNjMU9OKzdlZFhUVTZ4NjliQ05LVWdhKzU2d2hiMlQ0WkFWL09GRUJ0eVRETGNtNFo5Y3hYRjlhZ00rdVdBaWpPUHg5UHRmL3ZtaHVFUTBHNkkxR1NENWZ2SmN5TFJJNmpBT0FLK2RsNGVuNk5yaWsyVlhPU0RRZHJIb2QzajB2Szk3TElDS2E0d1FZeDdrTnp5Y3JlUHlVdHNwalIxTjcySFVmTFM5R2ttRnN2L1lOdlNCODZWd3pIajVhQ1VWVmNkK2VrL2poQmF1d0lqTTE2djBrUmRzQlJlUjBJQUJBcHNXRW9wU2tRQmducXlwK3RPOFU3amx2T2Jia1IvNjNXQTBaOVdRUVl3dmpzaXdtTE0xSXdUdk5BMzJBUGJLTSsvZWV3cTh2V2E5NW9SOXYvNnBwd3IrcWg2c29IN3RpVXh4WG85VVZ3ODRiWlpLYS9ieFczNHFmSHp3ejV2djErL3k0NXJtM1lycjIxUnUyanZueEU4bjllMC9pN1JoNlpFZnl0NHA2L0syaWZ0VHJKdkk1REswcTlrb3l2cjF4R1g1ODREU09EQTdaZTdtMkdSY1g1bUQ1Q0Q5ZmlXWTdnOFVDMmUrSHFpWnNON1dZSlh3WVo5WHJjRTFCTnY1Uk4vYUJBRVJ6M2JVRjJiRHFaODR2NVVSRWM1SEJZb1lnak85bjhSOU9Wc2RVN2FZVEJCaEZYZURGNUMzYjlxTEY2UVlBZkgzOUVsd3hQdzhBOFBPRFovQmFmU3NBd0RLNHZlcFVkeCtVd1YrS3ZiS003NzF6SEQrOWFBMFdwdHJnbFdYOHU2NVY4MXgxOXVGK2NRS0FGNEsyckVaeWZlbmNHQ0FrQ2dLK3Mya1p2ckh6Q0NwNkJxYk95NnFLQi9hZHdyM25yOEQ2M1BDS3c5QmcwelNHSU8yT05ZdHhvck1QL1lNTnNldnRUdnptV0NYdVhEdHp0bnoyZS8xb2RMaEd2NUFvd1ZuMDJwZmRIbGxCdXRtSUgxMndDbjg4ZVE3L3FLekg3YXNYWVhsbUtpUkZpYmtLbG1pMkVYUTY2TTFtK04zdWVDOWx5aVY4R0FjQTF4Wm00MStOSGZDT3MyY0YwVnhrRW5XNHBvaFZjVVJFOFNRSU91aE40MnV1djYrMVMxTlY5TWxsQzNCVGVURUE0TDkySE1hSnJqNEF3TnFjZEtTYWhyZWNWdmM2QWtFY0FNMFdKV2ZRUlBSazQ4Q3ZpWGV1TFVlcjA0T1RnNC9ua2lSODc1M2plR2pyT29pQ2dOOGNqVDVNU3dWR1BBK0VoM0VYRithTWVIMHN2SktNdmExZENIMWYzU3lLWWR2RnBwTkpGSEhmNXBXNGMvdWhRSVdjS0Fqd3lITEU2MFBEdUxHc1BkMWt4SzByRjJvcXJyWTN0T09EaSthandLYXR4RnlmbTRHUEx5bUorbGpCUGR4Q1BYenBoc0NmOTdaMGFmcHhYVnFVR3hnbTR2Ukw4Q3NLMGt4R0FFQ2EwWUJYYW1kdXE1bjd0NndDQUx6WjBJWTNCeHZ2WjVpTitOcTZKWUZyTEVGOUZULy94djdBOFkrVUYyTnIwTmR4cEhQeCtqcWN6ZDlmOGZMRVZac0JETHhaRWEwdnAxNG53S0RUd1QrNGpmOU1Uejg4c294T3R4ZE9TVUtPMVl3WGFwcnhoeE0xV0phUmdoOE1mdjN4NzR2bUlyM0pCTW5yZ1RwWjVjY3oxS3dJNDVJTklxNHR5TUxUOWVIYk1vZ29zbXNMc3BDc254VS9Bb2lJRXBiZWJJSXdqcUVORFhZWEh0eC9PdkRpS3NkcXhvMWxoUUNBZzIzZGdTQU9BRzVaVmhyNHMxdVM4ZENSczRIYlNRWTlTbE5zQUlBV3B4dW5nNXFTWncxTzREVG9kUGplZVN0d3gvYURnU3E4TG84WDMzbm4ySmg3WHNYaTdvM0xKblQvMm40bkh0aDNLdXlGWjNGS0V1N1p0RHp1azBYVFRFYmN0MlVsdnZyV1laajFJdTQ5ZjBYVWZsV2hJZDFZSnk1ZU1UOFByOVcxNG5oWEx5NHZ5c09ubGk5QXBqbjg0MDgxR3JBa1kvVHBycEVzVEIzNCt1bnllUEZjZGFQbStKMXJ5K0dVSkR4YjFZZ1hhNXF4SURVSlA3MXd6Wmo3Q01iRGhzRkt4V2VxR2dMSFZtV2xCWTRQR2VvSkZpekRiSXg0ZkxSelE0SUhwd0RBVzQzdE1PdkZpTU5aV3B4dS9MdTJCUjljUEYrekZYMTNTeWYrSExLRkhaajkzMTlEUWorSDQvSFlpV29jYU9zZTlicWhuNVZ1U2Z2OTJ1UHhZVnRkQzlwZFhyUzdQWkRVNGNLUnB5c2JFRTFiVUxYelhQbjdJZ29tQ0FMMFJoUDhudGo3M0NhaVdmTksvUDNGdWRqZTNvTXVqei9lU3lHYThiSk1SbnlnZUdxbXFoRVJVWXdFQVlaeFZzVTUvQkpjMG5BVlc2N1ZqQ2ZQMUFFWWVCRStKTlZrd052TkhYaTd1UU5YRnVmaEp3Zk9CTFpJQXNDS3pGUmMvNjhkRUFRZ3REMUxjRUNVYWpMZ25rM0w4UFVkUnlBcENrUkJ3SHNYRnNJd3c3WlN2WGl1R2I4N1hoVTI0Zk9LK1huNDBwcEZZdzZ6cHNyODVLVC96OTU1eDhkUm5ldi9tWm50ZmFWVjcxMldaRW51QlJ1TUthRzNKQVF1a0JzU1FyZ2trQUM1SVpTUWtBUkkrWkhBSmVVbWNFa0JRaUNFRWtyb3RqSEd0dHl0WXF0WnZmZnRkZWIzeCs2T2RyWkl1OUtxbisvbkE5NlpPVE56ZHM3T2FzOHo3L3U4ZUhqTGFxUXI1VWlRU1NLMnN3ZE43aWNjc2YvTy9jN2FFbGhkN3BnTTZtUEY2V0h4NHdQMWZFcXNSaUxHRHpaWFFNTFFPRDVrd2orYU9zRUJxQitad0F1bk8zRFRxdHc1NjBzOGNYcFkxSTlNQ3RSVlNmcDVPYTlmcktzZEhzY3pkV2ZRT0dhRVdpTEcrVmtwQXZIRTRmSGdaNGNhMEc2MG9HSFVpQnRLYzNGcFhqcEVOSVhtY1ZPa3c4K1lwWEovQVpQWDhMbFQ3ZWcyVzNGbFFRYktFb1JlYkcrZDZVRk5nTmgyLzhZeXZ2b3BnSmg5Tm9OaGFBcXZ0blJQM3pDSUNXZDg1ck5MYWJ3SWhHREVNaGxjRGtmb2o1Tmx4TElSNDJRTWphOFZaT0FYOWUwTDNSVUNZZEh6dGFMMG1IeG5DQVFDZ1JCL3hGSUpNTU1Jb2RJRURSSmtFb3o2cW1YV0RvK2pkbmc4cE4yRXc0V1hmY2JrQTFZN0dzY21oUVdsV0lRN3FvdlJ1ZmU0SUcwVjhLWTRYcEtiSmxoWG90ZmdHNnNMOEplR05qeTRxUnpWU1hwd0FGNjViSnVnM1QrQ3pOQ2ZQbjhqOUFHQzB6K2J1L0JpWThlTTNuY2tURTRYZm4yc2tTOVk0RWZDMFBobVZSRStsNU1XWWMvNW9jOWlnOG5wRnF5VDBIUklnWVpnekM3aFBnTlIrQVB1N1JuaVU0b0Q2VEpaY1c1Vy9CL0V1VmdXajlUVTg1OHRFVTNoQjV2S2thcVFnZU00VkNicGNFRk9LdDczZVF1KzJOaUJkU242RUdGa01YS3dmd1NPZ09qRURXRjgvZUpCcWtJbVNFZHNIamZoYjZjN0JNSzZ5ZW5DTDQrY3htUGJxdUQvMW5qaVdCUGFqVjZQUnFQVGhkK2ZiTWEvem5UamxvcUNrR1BPaHNWK2YwV2lkZHlNdnpkMndNTngyTk05aUdLOUdsOG95c0syOUNUUUZJWEdNUk5xK2tmNDlyRlVwUTNrcW4vdERidGVJeEZES3hXSEZkRjFVZ2xLOUdxa0tHUklWc2lRNHZzdlZTbURSakt6eXRwK2x1cDRFUWdDZkE4c2wzTjAzTElSNHdCZ1U1SVdheExVT0RZYS95ZEJCTUp5WVcyaUJoc05pLzhITUlGQUlDeDNSSktacHdkUjhLYk03ZTZPM3FMam5yV2xHTERZY1hyTUNJb0M3bDViQW9OY2lrS2RpaGZqNUNJR1pRbGEvRmRWSWRSaEpvU1g1MmRnYTdxQlQzV2tBS2lDb2tjOFFVK3hEWEtwb0pKZ3ZLdDVIaDBjdytOSFRtUEVMcXgrbWFsUzRNRk41ZE9tQk00SGY2eHRGUWdyZnE0dnljRi9sdVZGM004WUZDRXphbmZBNldHbnZJYkhoc2J3VGx0dnlQb0xzbFBqTHNaeEhJZTc5eHdUUkdGeEhQQ2pBM1Z3ZWxqZUh5c1FsdVB3eThPbjhmdnoxb2RzVzJ6NHZlSUFvRUNuNHRNUjQ4MXFndzRWaVZyczd4L0JxODFkdUdQWGtaQTJLckVJYTVQMThMQWNSTDRLeFpmbnA2TnR3c3dMY2dEUVk3Ymg0UU4xV0orU2dOdXJpcEErdzByTmZwYkMvUVY0MDMvVGd0NXIzY2c0R0pxQ3grUDlUbW9hTStIUm1nYWtLZVg0OXBwaU9BTStueFNGa0VoZnZUVDBtT0dJNVBrSUFGOHF6Z0hIY1VoVHl2RmlZd2QvcjZ4UFNjQjMxNVZHM0crbUxKWHhJaENpWWJtbnFpNHJNWTRDY0Z0eEp1NCszQVNMTy9LWElvR3dVbEdLR0h5aktCT0wzNm1GUUNBUWxqZTBTQVJxbGlsQzk2d3I1Y1c0VEpVQ3oxeXdFUmU5dGhzQWNHMXhOcjVhbm85YlBxamhxMVZLR0JvUGJpckhYWHVPNG1zVkJUZ3JQUW1BdDBERDdaVkZrSXNaUVlwV0pNSjVqZ1ZpRGZnTlJzR2J2VEFYdUZrV3o5U2R3UnV0M1NIeFplZG1wZURPNm1LQkNMZ1U4VWMrK3VFQW5Ka3d6OWpmTGQ1UUZDV0llZ1M4WXF3bEtLSXZtRDZMRGMvVXR2TEZIQllqL1ZZN0RnWkVUYldPbS9uN0MvQjZidjBoRHI1a2dEY1M3dEdhaHBBSVZRQVEwVFF1eWtuRitUbXAwRWpFR0xUWm9aR0lvUktMVUphZ3hXOTNyc2VyTFYxNC9sU0hJSXJ2OE1Bb3Z2SGhJWHloS0F2WGwrVEVMSUl2dGZ2cjlxb2l3WEw5eUFUT1NrL0M5b3hrdk5MY2liZmFldmwwelRHN0UrbEt1ZUM3U2huR1IvbTJ5a0xjVmxrNHEzNzV2VHdCcjdqckYrTUNVMUU1amtPLzFZNXVreFdkSml1NnpGYWNsNVdDMVFaZDFPZFphdU5GSUVRRHhkQ2dHUkZZejlSL1U1WXF5MHFNQTRBa21RUjNsR2JoWjNYdEM5MFZBbUhSY1VkcEZwSmtzd3Q5SnhBSUJNTHNFVWxtTDBMTXhLOHRVUzVGa1U2TkRxTUZSd1pHc1M0bEFaOS82MU4rK3dNYnk3RTlJMmxXL1FvVVltUWlaa1lGS3FLaDIyd1RGQXdBdklMamJaV0Z1Q1EzZlU3T09kK0VTMHR0SERNdEdqRU9BQzdPVFJPaytnVWpwbW5JUkF6a0lnWWVqc09JelJ1eHM3OS9SRkJ4ZExIeFNuTVgySG55S3NwUkswTWVsRklVY0c1bUNtNWFsWXR4aHd2ZjJUMVowZllicXd0eHRVL2tZU2dLWHl6S3hqa1p5Zmp0aVdhQmdPaGlXYnpZMklFTWxSem5aNmZHMUtlbGZIOFpuUzQ4ZktBT1ZyY0hGK1drNHJxU0hGeFRtSVhuVHJYamc4NStmTGtzRDhrS0djd0JnbGdzL25BRldoWGV2WG9Idjl3NlljWTNQejdNTHdkdUN5U3dxdldaY1RNZU85U0FUcE1WUFdacmlLOWJoa29la3hpM2xNZUxRSmdLa1ZRTXA1V0ljVXVHalFZdExzczA0SzN1MEhRQUFtR2xjbmxtRWtsUEpSQUloRVVCQlVZYzM0Z2dvOU1sOEdGckdKbkFpNDBkSVdtTzdSTm1mTlkzak0vNmhuRitkaXJXeGVpQjlWSlRKMXdlRmxjVlpvYWtwL29KOURtYnJRRjZyRHh4emxyays2cDdMaVp1THMvSEY0cXlBQUQzZkhJczZ2MTZ6S0dSVW5VajQ3aXlJQ1BpUG5kV0YrUE82bUlBd0NXdjc1bHpRV2xqYWlLcWsvUllrNnhIb1U0RnZWUUN0VVFNaFUrQUM2eWNhblM2OE9WM0R5QkRKY2VQdDZ6R3Y5djc1clJ2TTZYSGJNTzdRWDFUaWtVUTBaVEEveXN3VWk2UTM1MW94dTlPTkUrNzdjV0x0MEl2azNpOXZLcUw4TUMrazZBbzRKeU1aTnhRbW9zc3RRSUEwQkdRaGdvQUNuRm9oRk95UW9hSHQ2ekd2dDRoL1A1a0M0WjlvdWVhWkgzTVFsd2tGdXY5RmN6VHRhMzhkOTliYmIxNHY3TWZWK1JuNEphS2ZGeGJuSTAwcFF5QXNDQktMRDV0RGFNVC9MMTV3VFRYOXBYbUxqU01US0REWkVGdlFPVGppTjJCUFZQWURQUlpacCthdDFUR2kwQ1lDa1lpQWF4MllCcVAxYVhJc2hUakFPQ20vSFEwR3Exb05sb1h1aXNFd29KVHJGSGd4bnhpMWtvZ0VBaUxBVnJFZ0tMakd5MW1kTHJ3bDRZMmZybHVaQUoxWVV6OFAra1o0bDkvMmpPRUl3R1ZCQUhneVdPTkFoSGh4VXUyQ3JidjZocEF1OUdDZjdaMDRhWlZ1WGl2b3o5RUtBaGsyT2FJS0ZqNDhXK1BGRTBTQzR0MTRwbnRFMVZpcFNWTVJjekRBNk53c3l4RWNheGsrM0hYZ01BZkxSWVlpc0xQdGxVSjFyMTFwZ2R2QnZqVytkTTVOUkl4N2xsWGl2VXBDWXM2WmU3cDJoYTRnL3p1N3FndVJwVkJoK3YvL2RtY25ITk5raDQzbHVaaVkyb2lMOExaZkdtVXcwSHB5bEtHNGJjRnN5azFFV3VURS9EWFUyMzRvS01mMzFsVEVyYytMdGI3SzVnMXlYclVEbytqM3hkWjZ2U3dlS1c1Qy85dTc4UHZkNjduQmVMaEFGKzFxYW9hQi9OZWV6L2U2L0NLdGRPSmNUWDlJemdacHJoT01BeEZJVTBwUjdaR2dSeTFFdFZ4cU55N1ZNYUxRSmdLaXFKQk04eXlURlZkdG1LY21LYnd3T284M0grc0JiMVd4L1E3RUFqTGxBeTVGQStzem9jNHpoTS9Bb0ZBSU13TUprNGlCQmRqeEpQVHd3b2lrZXdlVDRqeGVIRDF6a0FHclhiZUtON205c0RvWEg0L2pCY1RmUlliSDkwVWlNM3R3ZEhCTVd4TVRWeUFYa1hIdU1NVlVhU2RiUnIwZkJEc2d6Y2ZuQmdheC9PbjIvSDg2ZlpwMi83c1VFUEViWmZuWitDYlZVWDR4dXBDM0ZpYU8rL1JxWXVCblZrcE9Ec2pDVyszOWVLNVUrMzg5OXFtMUVRa0s3eFJjYU4ycHlBMU5ER094VG44RHhqV3BTUWdVNldJS01aZGxwZU8xUVlkY2pSS3NCeUhaK3ZQNEk3cVl1Z1hzWmNpZ2JBUU1PTGw2UnUzckwrZE5XSVJmbGhaZ1B1T05XSFVzZndHajBDWWprU3BHQTlWRlVBZEpwMkJRQ0FRQ0FzRExZcVBkMmRnSmNCc3RSSi9QSC9EbEFVY1htM3B3cmpER2U1UVVYRWd5QmRzVzdvaGJJVlF3c3lvSDVsQWVlS2tuY1NIbmNKSU5SRk53YzE2QmRpMzJub1hqUmpuWWxtMGpwc0Y2NGFDUk1UVG84YVEvUmFUNzEwd1Z4ZG1SWlZDKy9UNUd3RUEvUlliZnJDL2xsLy9yYW9pVkFWRU5uMzl3eHIrOWZVbE9kanBxMm9iNkNFMkY2eEVJYzZQaUtaeFpVRW16czFLd1Y4YTJuQ2dmMFJRNUtIVEpCU0xaMXQxTmhLYjB4S1JJSk1nUjZPRVZpckc5L1llNTdldFNkYmpyUFFrRE5zY3VHdlBVUXpaSFBqMjdxUDQ2ZGJWeUZhVHFxY0VnaDg2VElHVjVjRHlmRmNCSk1uRStHRmxBUjQ0M2dLemkxUllKYXdjVkdJR0QxWG1rNElOQkFLQnNNaUkxNC9Ld0tpT2FLS2YvOTdZeWIrK29UUVhONjNLQlNEMHZacXFnTU5udlpQQ1c2cENoa0tkR2xjV1pBaDhsOTVyNytOVHcveG9wV0pjVlpBSlFuZzRqc1B2VDdiZzA5NGh2SER4VmxEd1ZrWU05Q3lUTURRdXpVdkhheTFlZy9aREF5UG9NbG41ZE1aWU1UbGRlT0tjdFRQYU4xaEFHckk1OEowOVJ5TzA5aEp1ZXp6U2t1ZUtiTFVDaFRvMTVDSUd0Vk9rR1BxdmYwOVFGZFRTQkUzRXNkSExKRE1lTjBKa3BrdUhCNEF2QkJTckNlYVp1bFk4VTljNjVmNlg1S1h6Zm96UnNqRTFVU0NjcThRaVBsS3ZaZHlNZkswSzkrODd5UXZZSnFjcllnb3lnYkJTSVdMY0VpWkxLY05QcXd2eDQ1T3RKRUtPc0NKSWxJcnhVR1Urc253R3RRUUNnVUJZSE5CMC9LcUxCazdZV2lmTWdzbm95MDJkZUxtcFU5RCsvNTFkalQvVnQrSGs4RGd1eVkzTlI5VGtkQWxFaVcwK3dTNndTbCtYeVlyblRyV0g3RHZoY01FZ2wwN3JyYlFTY2JFc2ZuYjRGRy9rWGo4eWdZcEVMVjVxNnNSSWdKL1Z0dlFrbkoyUnpJdHhIT2NWRHg3ZXNqcW04N2xaYnlxY3hlWEdYV3U5WG1KV3R4cy9PM1FLTjVibW9saXZGclEzT1YzNDM5b1dYSkNkR2hjUHE2WEV3NXNyOFBlbXppbkZPRC9kSnFGSHRUOFZNaGJXSk92RENwUWNnQnZmM2M5WG9VMVd5UERYejIwV3RJbEdpQ0xNSDY5Y3RnMkFONW8xbUh5dGlrOWIzZGM3alBjNyt2bDdYVXpUK09IbUNwVG9GMi9VS0lHd0VGQVVCWXBod0htV2wxQzlJc1E0QU1oV3l2RFltbUw4K0VRcmVzTDRieEFJeTRVTXVSUVBWZWNqaWZoTkVCWUJGRVZCcEZTQWtVa2hra25CU0dXZ3BXS3ZJTUhRb0dnYWlKTXdRWmhIT0E0Y3k0THpzR0JaRDFpSEN4NkhIVzY3QXg2N0EyNkxOV1kvczVVQ3hjVFBObURVSGx2S2FhRk9qVWZPcWtTSDBSS3pQOUpuZmNQd0JJenB0dlRRNkxuL3EydmxLM2RTQUFwMGFyNEF3ZTlPTktNc1FZTU1GWWtJQ3VTTjFoNjRBdEtORC9XUFFDTVJDYUlZQWVEQ25GU1VKbWlRckpCaDBCZDVlTEIvQlB2N2hyRWx6UkRWdVlidERueDM3ekdjSGpWaXRVSEhyLy8xMFViVTlJL2d5TUFvcmkzT3hnMmx1UkRSRkE3MERlUEo0MDBZc3p0eHNHOEV2enBuN1l3TFVTeEZZcmxIVGdRSWRuSVJFMU5senVrNDJEL0NDM0VBVUJxRFVETm90ZU8rZlNld0pjMkFMV2tHbENWcVFmN2l6ajJSS2swRFFIbWlsaGZqQWxObFJUU04remVXb1lBVVhTQVF3c0l3RE54RWpGdTZKTW5FZUhSdEVSNnBQWU1tVW1XVnNBd3AxaWp3d09wODRoRkhXRkFZbVF4U25RWml0UXBpcGNJcnVCR1dGNzRubEJURGdJWVlrTWtBVEViVWNDd0xsOFVLbDhrTXg3Z1JIcnM5OHJGV0dEUVR2L3NoTUhLcVNLZkcxblFEWDFHMUlsR0xkU2tKZUsybEcwYW5ONDNVNXZiZzZqZjNUbm5NUjJycVE5YTllL1VPUVJWV2cxeUtraUMvcjc4M2RnZzg1VGFsR1hEcjZnTGM5dEVoT0Qwc2JHNFB2dnZKY2Z4azYyb1U2b1RSVnd0Tmo5bUdueDl1d0cyVmhTaEwwRTYvUXh3SkZPSks5UnBjbEp1RysvZWRGS3hmYmREeFVXbVg1YVhqMmZvei9MYkhqNXpHVStldVExb1VmbGZIQnNmNDEvN2lDcSsyZEdHdmIydzlISWRYVzdweFhuYUt6M1IrQW1NK3dkZnNjdU9oejA3aWlSMXJvUXQ2MkpldWxJZEVkRDEvU2xpSUlKNHBxUXM1WHVHd3VOeUNhMXNSSUhURzQ5aC9PTmtpV0hkMlp2UUZNRWJzVHZTWWJYaWx1UXV2TkhmaGpTdTJReHJIQndMUk1GL2o5ZGhaVmRNM2dyZHd6VlBIbXdRUE03YW1HWEI1ZnNhMCt4cmlVT1FoMEJmU2oxekU0SWViSzFCcDBPRzZkejdEdHZRa1hGZVNQYU1JeTlteTJPNHZBc0hQY3B4UHJDZ3hEZ0RVWWdZL3FTN0U4MmY2OEdiMzBQUTdFQWhMaE1zemszQmpmaHFwbWtwWUVHaVJDTklFSFdRSmVvZ1VjMk9DVEZnNlVEUU5pVm9GaVZvRlpYb3EzRlliN0tOamNJeU9nM1d2Ykx1SWVFYkdkUWFreHExTFNjRDFKVG04R0ZlV3FNWDFKVG40cUhPQUYrTm1pc25wd3ZFQXNlR3M5Q1JCZE0xN0hYMzhlUUZ2YXRiTlpYbElWOHB4UTJrdS91UVRqOFljVHZ6MzN1UDR6cG9TbkpPWlBLcytBWmoxK3dLOG90VDM5NTNBbU4ySmUvZWV3RDNyU3JFakRuMkxsVUtkR2c5dUtzZFBhK3JSRitBL1JnSDRla1VCdjN4cFhqcGVhZTdpMzd2WjVjYjkrMDdpNTl1cVFpYnVIQUFPNFNOVTNTeUgzZDJEZUtidWpHRDluZFhGeVBSRkwzNjFQQjhOb3hOODhZVitxeDAvMmwrSFg1NWREWEdjSmtVM3JzckZqVDd2d21oWXlQRjY2bmhUMkxURFhkMkRjQWVJcCt1VDQ1UE9hM2E1OFlQUFRnbytENmtLR1RiSFVMaGpJTUMvVVNlVnhDVEVMYlg3YTAwVTE3MStaQUsvUDlrY0VsWDhXZDh3V2lmTTJKNlJoSE15azFFVWh3Y0dMcGJGcU4ySmxJRDdjbmYzSUo2dUZmclNTUmdhdjloZWpTS2RHcTBUWmhpZExyelQzZ3VUeTRVSE5wWkhmYjZsTmw0RVFxeFE5UElMTmxseFloemdOVG0rdVRBZDVUb2xuanJkQlFzeHlTUXNZWlFpQm5lV1ptR0RnVHk5SXN3L3RFUU1SVW9TWkltSm9JZ1FUSWlBU0NHSFNpR0hNajBOOXVFUldBZUd3THBtUDNGWWl0QnhmTExiTkdiaVh5ZEZpTmdJbEdKb0tuenFYV0FLbkZvaWhpUW9ldStUbnFHZ0ZGVnZXaVRMY1hpbXJoV3YrbnpNL054UW1vc2NqYmNTNEJlS3N0QXdNb0dEdnFnNW05dUR4dzQxNE0welBiaDFkV0dJUjFtMGVEZ09iNTdwRWF3TDd2ZDBjQUIraXQ2aU53QUFJQUJKUkVGVWNlUVVILzNsWWxuOC9GQURKaHd1WEZrd2ZaVE1UQWdzZHVFblQ2dkN2ZXRYNGNjSDZ3UmpDZ0RuWmFjS3JwRlNMTUtYVitYaU55ZWErWFY5Rmh2dS91UVk3dHRRSm9pNkdiVTdFQzVidkZTdndlZUxzdkNybzZmNXRHSUF1Q2czRGVkbHAvRExJcHJDL1J2S2NQdkhoM25EK2ROalJ2em1lRFB2TnhjSlQ5Q0ozMm52eFlURGhYR0hFK01PRnlZY0x1eklUTVpGWWJ3TGcvZjFzeERqRllqRkZmb2d3ZWIyNElVZ244VDFLUW16UHRlUndWRThlYXlKVDBuMmMydGxJVVF4ZklmMG1pZUZ2RmlLUml6Vit5c2NUZytMbW9FUnZOM1dLNGhnREdiQWF1Y2pDTk9VY3B5ZGtZU2RXU244ZDFra3pDNjM0RG9Ed0swZjFxRGJiRU9sUVlmSHRsWGh5TUFvWG9yZ1ArajBzUHhucXk1Zysrb1lJaXlYMDNnUkNKR0laMmJCWW1GRmluRitOaHEwK05WNk9mNjNxUnZIUmszVDcwQWdMRExXSm1yd2phSk1VakdWTU8vUUloR1U2U21RSlNZUXp6ZEMxRkEwQlhteUFmS2tSTmhIUm1IcEhWaDVrWEp4dWw4OEhJZjZrUWwrT2RqTGkrVTRkSm1zR0xKNUovTTBSVUhLTUhqaG9pMGh4d28wZjcrenVqaWttdW85bnh6algrdWxFbFFrYW5Ga1lCUlAxN1dpM1dnUnROMmFac0IxSlRuOE1rTlJlSEJUT1I3YVh5dVlDTmVOVE9ETzNVZFFxRlBqYkY4MFNrcUVsS3h2Zm53WW93NG4xR0lSeEF3TmhxTFFiN0dIUklKRTJqOFNGSUFmYnFyQWZmdE9vc2ZzalRMa0FQeitaRE1jSGcrdUxjNk82WGpSY0dSd1ZMQ2NxcERoa2EyVnVHL2ZDVDUxMUUrR1NvNXZWaFdGSE9QUy9BenM2UmtTVE95SGJWNC91RitmdlJhbHZoVGlnMzBqSWZ0ZVdaQ0ppM1BUY08rbnh3VUZRUEsxS3R4ZUdYcXVaSVVNMzExWGloOGRxT1BYdmRmUmh5S2RDcGZsWjZEZGFNR1R4eHBoZFh0Z2RibTkvN3JkSVNMZy94eHJDam4ySmwrRWw0Zmp3UGp1QzQ3aitHSVdmdnpSYUFzeFh0UHhURjByeGh5VFVWWWJVaEptN0l2bzRUZ2M2aC9CNjYwOU9ENFVLaHBkVTVpRnJSSDhBU2xNQ3U5bkpzeHdlbGc0UEI3czY1dk1BaXJTaGZjaVcwNzNGd0E0UEI2MGpKdlJPR2JFaWFGeG5CZ2FoejJNejVSU0xNSzF4ZG1vSFI3SGtjRlJ3V2UyejJMRFMwMmRlS21wRXdWYUZYWm1wV0JIVmpJU1pWS2NIalhpMU9qa2QyKzRDcTMrcU9VZXN4VzNmbGlEcnFBQ0g0SGpCWGg5RzMrMnJRcWZCbFNzWGhPaFlNcHlHeThDSVdxVzRYeGpSWXR4QUpBa2srREJ5bndjSEpyQXN5MjlHSGJFWm9aTUlDd0VCcWtFWHl0S3gwWURNZUlsekRNVUJia2hBY3IwMUxpbTJ4RldHQlFGbVNFUlVyME9scDUrMkVaR0VUYUVaemtTcHgrVHh3YkgrTWtYQlc5MFZTRCtDQTgvQ2JLWkYvVlprNnhIODdnSlRnK0xyZWtHZEppcytNSCtXa0ZVRlFCVUorbngvUTFsSVgrWHhEU05IMjJ1d0M4UG44YW52VUtMa0paeEUxckdUZERMSkJHcnJWWVl0SGlqdFllUDJJaEVKS0ZpS3BJVk1qeCtkalh1MjNjU2JSTm1mdjJ6OVdkQVVjQVhpK0k3QVgzclRDLy9XaVVXNFNkYks1SGdlKy9QMUUybXIwa1lHZzlzTElkY0ZQbzlTd0g0L29aVitOYXVJNEpyVW1uUUNiejgxcWNrUUMwUncrUjBRY0xRK002YUVoUm9WZmordmhPQ0NEMjFSSXdmYkNxUEdFbXpPYzJBUy9MUzhVN2JaTi8vdDdZRmVWb1ZsR0lSVHZuU1dHTkY2VE81djNQWEViUk9tUGxiSS9pcklOQ25hNzdISzVEdmJ5Z1RwT3k5M05RcDhPOER2RkdoTTZITFpNWGRueHlES1VLcTRWVUZtZmo2Nm9LdzJ3QnZ4T3V3TDhLMWZtUUNWL3pyazVBMmthcmhMcGY3cTI1a0F2L3Y4Q2tNMk96VC9qa3AwV3Z3L1EycmtLYVU0MHZGMlJpMk9mQitSejgrNk93WHBBVUQza3JWclJObVBGUGZpa2UyVnNITnNnS0xnS2tZQ2xNME1FZWp4SjNWeFhqelRBOTIrNFRuQWFzZE43OS9rRytUcHBSSGpHUmNMdU5GSU1UTU1oVGpsbCtzM3d5Z0FHeE8wdUtwalNYNGZIWXlwTXN3QkpLd1BKQXlORDZmbll5bk5wWmdFeEhpQ1BNTUk1VkFYMXdBVlZZR0VlSUljWUZpR0tpeU02QXZMZ0N6UWlwQTAzSDY1czVReWZtVTB3S2RtcS9lcDVHSXcxWnlQQ3M5OW9tWm54dExjL0hNK1J0eFZub1N0bWNrSVZlanhIK1c1UW5hYk05SXdrKzJybzRvNkVnWkJnOXVLc2QvcjFzVlVtbXdSSy9CK1JHRU9BQ29TSncrWFN0SG81eHg1SVpPS3NFdnRsV2hJQ0J5U0VSVFNJK2lLRUtzM0xtbUdISVJBeEh0alJqMFQ3Zy9YNWlKQ2wrS3FZaW04UDBOWmNpZm9xcGlva3lLaHpldjVzVTZHY1BncnJXbGdrOVhza0tHNzYxZkJZMUVqSjl2cThiT3JCUTBqWnRnZGs1R296SVVoUWMzbGs5YkFPTFcxUVhJVUUyMm9VQ2gyMnlGV2hMYmMzMjVpRUd5UW9ZQ3JRcXBTbS9ranQvcmkrUENhL0xCaHZmek9WNlZCaDB1ejgvQTVma1p5RlFKajErV3FCV2toNStYbmNKSEpjWktsbHFCNnFUUXo3bEtMTUozMTVYaXRzckNLYjg1enM2WTJ0Y3JUU25IdWdqcHM4dmwvcXBJMUNKZEpaOVNpTXZWS1BIQXhuSThzV090NEROdmtFdnhINlU1ZVBiQ1Rmalp0aXFjblpFYzRnK29Gb3V4MnFCRjloUnBxenFwQk5WSmVseFZrSW03MXBZSUJGQ2xXSVNieS9QeDIzUFhvenhSaS8rcUxJcFlvR0VxbjdibE1sNEVRcXhReTNEbVN3MGVPYkZDSGtWSGo4bnR4dHRkdzNpclp3aFdOenY5RGdUQ0hLTVEwYmdzSXdtWFpobWdGcTM0Z0ZiQ0FpRFZhYUhPeVNRaUhHSE80RHdlbURxNjRSaWZtTDd4RWthaGo0KzVPd0IwbTYzNHp1Nmp1S0lnQTE5ZUpSVEh2clhyQ0xwTVZ1aWxZbXhJVGNUWEt3b2lDbVdCYWFvUGJDd1BTVk1OQndmZ2UzdVBvMzVrQWplVzV1TDYwcHlvZnlhUDJwMTRvN1ViLzI3dmc5SHB3dU5ucndsYllkRFBrTTJCbTk3ZEg3SmV5akRJVU1teE5kMkF6eGRtaFkwaWl3V1QwNFY3UHoyQkxwTVZEMndxajhrb1B4YjI5dzNENUhUandoeWhBTmx1dE9ETzNVZHc3L3BWT0NzOXVvcVo5U01UZUdoL0xXNHN6Y1hWaFpsaDI1aGRib0VBMmpKdXdrOE8xbVBBYXNlM3FvdHhXVjU2Vk9jNlBXYkVQWHVPSVV1dHdMM3JWeUZQcTRLTFpYSHJoNGVRSUpOQUw1VkFMNU5BS3hWREo1VkFMeFh6NHJCR0lvWkdLdWJUVVFNNTFEK0NIK3l2RFh2T3pXa0cvR2h6UmRodDh6VmVVMkZ5dXZEb29RYVluVzQ4ZnZhYWlQZllMUi9VOEsvL296UUhPN05TUXRxTTJaMzQrb2MxTUx2Y2tEQTBMczVOeDNVbDJkQkg4YURDNldIeFVsTW5EdlFOWXpqQUsxQWpFYU02U1lmclMzTEMra1VDeSt2KzZyUFk4QTFmQldjL0dva1kyOUs5cWZDVlNicW92NmZHSEU2ODI5NkhmN2YzWWRCcXh4ZUtzbkJMUlFFNGpzUG4zOXFIWklVVStWb1Y4clVxRlBqKzFVcUZEMEpHN0E3Y3UvY0VMc2hKeGVYNTZWQUUvWVlmdE5yeDhNRTZ0STVQUnFIcHBCTDgvcnoxRWNkOU9ZMFhnUkFyMXJISXZvK0xsZVIxVlJHL2RvZ1lOd1ZXTjR2M2U0ZnhjZjhZdW9NTVZBbUUrU0JUSWNQT1ZEMHVURGRBSVNJUm00UUZnS0tneWtpRFBIbm1VVFVFUWl6WUJvZGg3dTZkdnVFU0paNWlIQUFjSHhwRGlrSTJiV1RUVkR3ZllFQi9kbVlTc3RWVEc1Yjc2YlhZTUdwMzhoRmRzZUwwc0RnNVBCNlY0YjJINDBEQm04MEFhdTZlajQ4N25HZzNXaUttOU0wMXZSWmJ6QkVvM1dZck1wUnlVREdrOEJpZEx1enFHb3pabVAzd3dDZ3FEYnFZemVHbnd1eHk0MWRIVDRNR0JSSHQ5VGJVU01Rb1Q5UmdVMnJpbE85cm9jY0w4UG96bWwzdXNCR3BzYktuZXhEakRpZDJacVZBSFlmalJjdHl1cjllYmVsRzQ1Z1JaUWthckVyUW9rQ25DaXNDUnd2SGNhZ1pHRVdlUnNsSHNnWDZITTRXRHNDUmdWRzBUcGdob2lqZW0yNHFsdE40RVFpeFFNUzRGUWdIb01Wb3c1N0JVZXdkR0lQSlJhcXZFdVlPdFpqQjloUTlkcVRvVWFCV0xNT0FYTUpTZ2FJb3FIT3pJTlZIWDlHTFFJZ0hqckZ4bU5xN3dDMURIN2w0aTNFRUFvRkFJQkFJSzRIbEpzYVJmTGNvb0FBVWFlUW8wbVRnNW9JTW5ESFpVRDl1UXUyNEdRMFRGamc4SkpXVk1ITmtESTB5blFvVldpWEtkV3JrcStWZ2lBSkhXR0FvaG9ZbVB4Y1NkV1RQSWdKaHJwRHFkYUJFSWhoYjI4R3g1RzhzZ1VBZ0VBZ0VBbUY1UVNMalpvbWI0OUJuZGFMWFprZTMxWUZlaXdQOWRnY3NiZzlzSGhaMk53czc2NEdMSlpkNUpTSm1hTWhwR2xLR2hweWhvUlF4U0pWSmthNlVJbE1oUmJwY2hqU0ZCS0psV0IyR3NIU2hLQXFhd2p3aXhCRVdIS2ZKREdOTDI3S0trQ09SY1FRQ2dVQWdFQWl4UXlMakNBSkVGSVVzcFJSWlNpazJMWFJuQ1BNR0xSWkRia2lBekpBSVdqejliZVJ4T09FWUhZTjlkQXdleDlTbHlBbUVCY1dYbWtxRU9NSmlRS0pXUVoyYkJXTmI1MEozaFVBZ0VBZ0VBb0ZBaUJ0RWpDTVFaZ0RyY3NIU053QkwveUNrT2cza2hrU0lweEF2R0trRWlyUVVLTkpTNExKWTRSZ2RnMk5zSEt5YitBOFNGaGVxakRUaUVVZFlWRWoxT3FoYzdtVmQxSUZBSUJBSUJBS0JzTElnWWh5Qk1CczREbzZ4Q1RqR0pzRElaSkFuSlVDV29BZkZSQzRuTGxZcUlGWXFvTXBNaDhOb2dtTmtERTZqaWZnaUVSWWNxVjVMcXFZU0ZpWHlaQU5jWmdzYzR4TUwzUlVDZ1VBZ0VBZ0VBbUhXRURHT1FJZ1RIcnNkNXE1ZVdIcjZJVTNRUVo2WUFKRlNFWGtIaW9KVXE0RlVxd0hIc25BYVRYQ01UWGlGT1ErSm1DUE1MNHhVQW5WMjFrSjNnMENJaURvbkUyNmJqYVQ2RXdnRUFvRkFJQkNXUEVTTUl4RGlETWV5c0ErUHdqNDhDa1ltaFN4QkQybUNEb3hFRW5FZmlxWWgxV2toMVdrQmpvUFRhSVpqZkFMT0NTTll0M3NlZTA5WWtWQVVOSG5ab0JoNm9YdENJRVNFWWhob2NyTXgxdFFLTEtPQ0RnUUNnVUFnRUFpRWxRY1I0d2lFT2NSamQ4RFMydzlMYnovRUtpVmtpWHBJZGRvcDAxaEJVWkJvMVpCbzFRQUFsOGtNeDdnUmpva0pzRTdYUFBXY3NKS1FHeElnVWt3UnhVa2dMQkpFU2dYa2lRbXdEWThzZEZjSUJBS0JRQ0FRQ0lRWlE4UTRBbUdlY0prdGNKa3RNSGYxUXFMVlFKYWdnMFNqQnFpSTFZNEJBR0sxQ21LMUNxcXNkSGpzZGppTlpqaU5KcmpNWm5Bc2lRNGh6QTVhSklJeVBYV2h1MEVnUkkweUl4V084UWtTTlV3Z0VBZ0VBb0ZBV0xJUU1ZNUFtR2M0bG9WamJCeU9zWEZRSWdaU2pRWVN2UllTdFJvVVBiVXd4OGhra010a2tDY2J3TEVzWEdZTG5FWVRuRVlUUEhiSFBMMER3bkpDbVo0eWRhUW1nYkRJb0JnR3l2UVVtRHA3RnJvckJBS0JRQ0FRQ0FUQ2pDQmlISUd3Z0hCdUQreWpZN0NQam9HaWFVaTBha2gxV2tpMEdsRDAxUDVkRkUxRG9sRjdvK3NBZUp4T3VBS2k1bGczS1FKQm1CcGFJb1lzTVdHaHUwRWd4SXdzTVFHV3ZrR3dMcEs2VHlBUUNBUUNnVUJZZWhBeGprQllKSGdqNWliZ0dKc0FSVk1RcTczQ25GU3JBU1dhUG5LSmtVakFHQklnTTNqRkZiZmREcGZKd3FmSGtra3JJUmhGY3RLMGFkSUV3cUtFb3FCSVNZSzV1M2VoZTBJZ0VBZ0VBb0ZBSU1RTUVlTUloRVVJeDNKd1RoamhuRERDUkZFUUsrVGVLRGl0T21xamZaRk1CcEZNQm5sU0lnQmY1RnlBT09keGtMVFdsUXd0RWtGbVNGem9iaEFJTTBabVNJUzFmNUI0eHhFSUJBS0JRQ0FRbGh4RWpDTVFGanNjQjVmRkNwZkZDa3ZmQUdpUkNHSzF5bHR4VmEwR0xZN3VObVlrRWpDSkVzZ1M5UUFBMXVYMkNuTVdLOXhXSzl4V0d6aVduY3QzUWxoRVNCTjAwM29VRWdpTEdZcW1JTlhyWUJzYVh1aXVFQWdFQW9GQUlCQUlNVUhFT0FKaGljRzYzWHdCQ0FBUSthUG1OR3FJbFlxbzB3NXBzUWhTdlJaU3ZaWmY1N2JiNGJiWWVISE9iYk9SaXEzTEZGbUNmcUc3UUNETUdsbWlub2h4QkFLQlFDQVFDSVFsQnhIakNJUWxqdHRxZzl0cWc3Vi9FQlJOUTZ4VVFLeFNRcXhTUXFSVXhoVDk1RTl0aFM5NkRod0h0ODBPdDlVR0Z5L1EyUUdPQ0hSTEdVWW1nMGdobi9QempGcHMvR3V0WEFabUhpTHhPa1lua0s1VlFSeW1RdXhIamUzSU4raVFtNmpEY293SjlMQWNYajU2aWwvTzBLbHdkbUUydnp4a3NrSXBGVU1oRVM5RTkrWUVrVUlPUmlhRHgyNWY2SzRzS0wwV0crcEhKdmpsc3pPU0lGM0FLc2tmZFBienJ6TlZDcXhLMEN4WVh3alJ3M0ljT2sxV2ZqbEZJWU04Q3M5YXdpVHpjUTNISFU3ODYwd1B0cWNuSVUrcml1dXhsd3Y3KzRheElTVUJvbW1Lb1FHQTFlMUczZkFFaHUwT1hKS2JQZys5V3hvMGpFN2dUL1Z0L1BMYVpEMnVMOG1KMkw3UFlzT3ZqamJ5eTlscUJlNm9McDdUUGhJSVN4MGl4aEVJeXdpT1plRTBtZUUwbWIwcmZINXpYbkZPQmJGS0FTcVdDUnBGUWFTUVE2U1FRd1pmMVUyT2c5dmhnTWRtaDl0bTkvNXJ0OFBqY01iL0RSSG1CS2x1ZmliR1YvN2hGZjcxc3pkZGlxS2t5Y3F0clVOaitQUk1kOHpIUEtjd0c3bUoyckRiV0k3RG5mLzRBRmFuQyt1eVVyR3pKQWNYcnNvSEFQUWJMZmpSMjNzQkFGcVpGRi9mVm8wcksyZitJM0g3cjU3alg5K3dvUnkzYlY4YjB6NVhWaGJqdStkdm12SDV3OEdCdys4K09jSXZiOG5Md05tRjJUQTduSGl1cGc2dkhEdU42c3dVL09LcW5XR0YwWmVPTk9CZko1dmoycWNYYnI0eXJzY0xoMVNuZ2JWL1pZdHg5U01UZVB6SWFYNTVUWkllVWprRGg4Y0RoMmQyOWdPYUdZaTNnWDI1SkMrZGlIRmh1T2kxM2Z6cjI2dUtjRVYraG1BN0IrQ3VQVWZoOHJEUVNNVW9TOURpcGxXNWM5b25zOHVOMno0NnhDOC92R1UxTnFVU2I5RlltTXRyMkdPMjRSL05uZmlvY3dBdWxzWEIvaEU4ZWM0NmlJamxoSUNhL2hFOGZLQU9PcWtFRitXbTRlcUNUR2lsb2Q5akhJQ0g5dGZpeU1Bb1dOOUQ1bXkxRWhVUmZtTUU4bG5mM0Vaa2IwMHp6T254cDhQRnN2ajEwVVowK1lSbGhxSndSM1hSbFB2OHZiRVR0Y1BqL1BMbmNsTG50SThFd25LQWlIRUV3bkltd0c4T0EwTmVjVTB1NHlQbnhBb0Y2RmduV2hURlI5QkpBeklkT1phRngrN3dSdExaN1BEWXZmK1NLcTZMRDdGNjRaK2tOdzJPNHBsOXgyUGVMMU9uamlqR25ld1o1S1B4OXAzcGhrNGg0OFc0M2MwZGZMc0p1d01wYXVVTWVoMGR2Uk5tL1BQNGFlaGtNdWlWTWx4V1VUaG41d3BFUk5PZ0tZcWZWUGovZmJPMkdYODdWQThBcUdudnhWTjdEdU03NTI0STJYL01ha2ZubUhGZStocFB4Q29WZ01HRjdzYWk1SytuMnZIUDVxNVpIZVBkcTNjQUFOd3NpOXMrT2h6ei9wOTBEK0xrMFBpMDdiNWFubyt0NmQ0SmFLQlFOUmM4ZmY1R1pLbWpLNGEwVU5RTmorUDA2T1Q5dURrMXRzbDU0TDdCYUtSaXBDdmxzSHM4Y0FkWVVWaGN3bUlvZHJjSFpsZjRBaW1xQUwvYTVUcGU4M2tObzJIQzZjUjc3WDN3bjYxMTNJeC9OSGRPR2EwVWp1VTZYbjVlYXVvRTRJMGdmT3RNRDY0cHpBemJqZ0t3SlRVUmgvcEgrSFZQMTdiaXlSM1RQMXo3OFlHNnVQUTFFdjd2WFdCaHh1dHZwenQ0SVE0QVVwVnlmTkk5QkdBb1pQOFN2UnBaR2lVKzZwcU1pR1lvQ2oxbUc1NC8xUjdTUGxVcHcvblpSS2dqRUFBaXhoRUlLd3VPNDlOYWJZUGVwM3EwV0FTUlFnR3hRZzZSVWdHUlFnRjZCaWtWRkUzelVYU0NVM284Y05zZDhEZ2M4RGljOE5oOS96b2Q0TnlldUx3dFF2UlFGT1gxRmx5RzdHcnFFQ3p2REppZ2ZIaTZuWCt0bElxeGJnNS9DTmIxRHVIbEk5NTAwVXk5ZXQ3RU9BQVFNelFjdnZ2S24wMSsvZnB5TkE2TTRxUEdkZ0RBUDQrZFJuVkdNbllVeHphQlc2eUlWVDZ2VEpJK1A2ZXdITkJ0dGs3Zk1BaXp5eDFSakFqRVFxcmlDbmkxWlRKeW1LRW9KQ21rT0RZNE51VStlcGtFdVJydmc0YnY3RGthc2QwNW1jbTRiME1aSHExcFFFMkFFQkhNWTRjYUltNExGQXVXSzR2dEdwWWxhSEZwWGpyZWF1dmwxNzNZMklIenNsS1FySkRGZEt6bHlvbWhjVUhLL2cybHVkQkl4RkVMV28xanhvaHRWOEpuSGdDT0Q0M2haWitnNmFmSGJNWHpBYitqQXJrOFB3TnZ0ZlVLUkdrUHgrSEZ4bzZ3N2F1VDlFU01JeEI4RURHT1FGamhzQzQzbkJOR09DY21ud0F6RW9sUG1KTkQ3UHVYaXNKM0l4d1V3M2g5N01JSVFKekhFeXJTK1paWk1qR2JFMFJLeFl6SGNpN1plL2RORWJjRnBuZEd3dW4yQ0FTM0JLVWM2N1BUQUFDbkIwYlFPREE1V2NyU2FmQkpTL1RSUXVWcFNValZSSTZrcStub1EwVjZGemJuWlVCRTAyZ2ZuWXdDeWsrY2VhRU11OXNOcXlPMnlGSVJUY01CcnhqbjhIajRTTUZidDYzQjZZRVJqSmh0dUc1OUdjclRrbUJ6dVNHZklqSWozSmdFanNVMTFTVzRhK2RHd2ZiLzNYc1VML2lpOE9ZTHYxZW15MnlaMS9NU0NIUEZtUWt6RGdTa3dYazRMcXBJSEw5QVJGaStmTGtzRDd1N0IyRjJ1U0dpYVp5Ym1iTFFYVnBVQkFwRzJXb0ZMZzlLL3laTVRaZkppcDhlckljbmhvZGJSd2RIMFdPMlRkK1FRQ0NFUU1RNEFvRVFnc2ZwaE1mcDVDdTJncUxBU0tVUXlXWDhmNHhjQmtZaW1kVjVLSWFCU09HTnhndUc4N0R3T0oxZ25TNndMaWM4VGhkWWx3dXMwOFcvNXRqWmVTR3RSQmlaZE03UDhWa1lMN2lUM1lNWU1sbWhWOGl4S294L3pyUDdUOHpxbkI4MXRjTm9kL0RMbDVRWGdQWlZGbjc5UkpPZzdlbUJFZDQvTGhwK2NQRlpTTlhrbzdaM0VIcTVIQ2xCd2x6ejRDanVlMk0zRWhReTNMcHREUm9IUnZsdEhwYkYrNmZPaEJ5emE5d1lkcjAvclJZQTNxNXJ4Uk1mMTBUZHoyQk9kQThJZlB2OC9QbkFTZno1d0VuY3ZLVVNYOTFTTmVQakx5WVltWFRGaVhFY2dBOTloUkxxaGljRTJ6N3BHWUphRXZvVDc5a0xJL3NVY3B3M3dQQ1Y1aTY4RXhCNTQwZkMwRkZIaGdSR2xseVNsNDQ3WXpUeFBpY3pPYWIyNFhDNFBUallQNExnS2FXTVlhQllnS0lFSG83RG1EMjh0NnJGNWNhd3pmdjlaWkJMOGI4blcwTDZIVThZMzNmajlvd2tQcElPQUJ3ZUZtKzBUbjUvYjg5SVFwclNHKzF1ZFh2dzFwbWVzTWRianVNMUhmRytocjg5MFl3M0kyeUxoSnRsOFY1SEg5N3I2SXVxdmYvK1hhN2pkWFJ3VE9CWmRudFZVVmcvdlF5Vklxb2lUbTZXUmI5MWVqL1MxUVlkZnJtOU9wYXVodkRmZTQ4TCtoN0lmSTJYMDhQaW9mMjFna2ptcjFjVTROTDhkUHp5OEduczZ4MUNya2FKSjNhc2hZeVozT2ZtRHc3eTdlVWlCcytjdnhFZmR3L2cyZm96NERpZ1BGR0x4ODZxZ29SWmZBK0NDWVNGaG9oeEJBSmhlamdPSHJ2WEI4NFJrQ1ZEMFRRWXVkYy96aS9RaVdReTBESDZvSVNEWW1pSTVESkFIam4xZ25ONzRIRzV3RHFkWUYyVEloMHYzTG5kSkJVMkNORThpSEgzdnI0clpOMFR1N3lHMWx2eU0vQ0xxM2FHYlAvVC9wT3pPbWV3NE9aUERSMHlXZkgrcWJad3U4VE05MTdiQmJQRGljZXUzQkYyKzZqVkRvVkVqRlA5a3hFdCs4NTBZMThZY2ZKb1p6K09CbFNjOUJNb3hpMDBOL3pwalNtM3YzK3FEWWVESm9Iak5rZUUxbk9MU0RyM24rdkZCc3R4Z2tJSmdmeXh0Z1VBOFBtaUxNRjZ1WWpCVHcvVzQvTDhET3dJbU9BTjJSeDRZTjhKWEphZkFhVm80WDhhemphNnE5MW93YU0xRFNFVHp4eU5FZzlzTEVlaWZQNC9MMTBtcThEWVA1Qy9OTFRoTHczZTc2azdxNHR4TXNLa2ZEb0NCWVpBNGZRM3g1djQxRVlKUStQYVltK1Y1UXVDVXNXTVRwZEFTRG8vTzVVdlBqQnNjMFFVa3BiamVBSHpldzNuaytVNFhoekg0Zi9xV3ZubEhabkpxRXJTNC9EQUtNcURmR1ovYys2NnFDcmNkcG1zK1BxSDB6OFFheGszNFk1ZDN1SkpFb2JHNDJldmliSDNVek5mNHlWaGFId3VKeFYvOW4wWHJVdEp3RFZGV1JpeTJuRmlhSXcvMXErT05PTCtqV1hvOVVYZVg1bWZnYjgwdE1IRGNiaXhOQmVKY2lrU1pWTGVPYUorWkFLUDFOVGpoNXNyK0lla0JBTEJ5OEwvNGlJUUNFc1dqbVhodGxqaHRnaDloR2lSQ0l6TUcwbkh5R1JncEJJd011bXNJK21Db1VRTVJDSm1Tc0VPSEFmVzdRSHJkdnZFT1RkWWwzdHlPZUExNi9hQTh5eHY4WTZSTGo5Zm1XTmRBMmdJcW15V29WTURBUDV5c0JhdU9Jd3B5M0d3K0NvRzY0TjhFYXN6VXpCa3RzTGxZWkdwVjhNVUlmcGxxVEZkTVFlend3bnpJcW1pUEI4Um4wdVJMeFJtOFdKQmw4bUt1M1lmUmIvVmpvYVJDUXhZN2ZoU2NUYkc3RTU4LzlQajZESGI4THNUemNqVktQSEkxc3FRQ2ZVdkRwL0N4MTBETWZmaG5iYmVzSkYyNFlpSEo5TmJiYjM0WTIwTG5FRlZaQy9JVHNXM3Fvc2dqYVdpK0FMd2g5cEpRU0ZYbzhSdnpsMC9aYlhNYjN4MENCMUdiMVFvRldhaWU2aC9ST0F4ZGx0bElYSTF5cWc4dEg2NHZ6Yml0b3RlMjQwdGFRYjhjSFBGdE1lWmlxVXdYb3Y5R3M0bmkzVzgzbTdyUmV1RUdZQzNBdlJ0bFlYNHNMTWZqeDg1SFhML2ZHdlhrYWdqNHlMeHdNWnkvdlVMcDl2UlBHNENBQ1RJSkRnY0VCMGZMV1VKR3FRcjVTalNxNkdkUVFYclNNUTZYdGVWNU1EbTl1Q1RuaUY4Zi8wcVVBQ1NGVEo4ZTAwSkhxbXBCMFVCZVZvbE9BQmZmWDh5SXE0NlNZOEVtWVF2bHJFekt3VU5vMGE4ZGFZSE1vYkJsalFERWVJSWhEQVFNWTVBSU1RZDF1MEdhM2FIcG8xUkZCaUpUNWlUU3NCSUEvNlZpTDA1VXZHR29rQ0xSVkZINjNFYzV4WHNmTUljNS9HQTlYakFlZGlBNWNuWG5HOGI2L0dBWTcydkZ6TzBOSDQvOG1iRHhlVUZ1TGk4SUM3SCt2T0I4RkYxM1dNbXZGM1h3aTlyWlZMODZjdVg0Wm8vL3BOZnR5NDdGVCs5L0p3cGp5OFRpMkMwTy9pbnl2b2dvK3p5TkFPK3RyVWE3U1BqT053Ukd1MFdMLzV4eXpWUVRUTit2L2pnQUYvSVFpa1I0NVd2WHhPeHJXUVJUSExqQlIxbm9YKzVvSmRKb0pkSnNMOXZHRThlYStUVGp6aDRmWDZ1S3NqQXVNTXBtS2kxR3kxNDdGQUR2bFZkTElpZVcreVluQzc4K2xnalB1c1ZDdk1TaHNZM3E0cnd1WnkwQmVwWmJEaDhEdzlvaXNMZGEwdlJZYklnWFNtUEdNa1RhTzBVL0JkMHd1SENyNDQyOHN2blpDYmprdHowZUhkNVJpeVY4WnF2YTdnNU5SRUpzdER2TVEvSDhTbXgwV0IzZXlCaDZMZ0xINHQ1dk53c2gvK3JuN1I5a0RJMEhxbHB3Qm1mT0JkWVdBRHdGaU9ZTGRzemt2alhmMjZZUFBlbzNZa0hQNXQ1cFAvV2RBTWZTVGtiWmpOZVh5blB4eFg1R1ZBSGlJTGJNNUp3WlVFbU5xUWtZSDFLUXNnK0tRb1o3bHBiSWxoM2EwVUJIRzRQcmkvTlFicFNIcklQZ1VBZ1loeUJRSmhQT001WG9DRk1LcHRmcUF1SW9xTWxZakFTTVdpeEpDNnByOUZBVVJRb3NSaTBlT2FpVmFDQUI0NEZ4M0xnV0JZY3h3SHM1REs0NFBXK2JSd0xCTzhEZUdkZDNoZStDUmczT1JQanZFSWkvTzBFYmJ6ck9BQTBQZmNDak4vNFA5RHMvOW1iTGtWUlVrTEkrbUN5OVJxOGNQT1ZVYlVCZ09QZEF6amFGVjRBZS95amc0SW4yemR0cWtDU1N1aFB5TkEwVk5McGhaeHg2K1JuTmxpTUE3eFZUSXVTRS9DYlBVZjRkZWVYNXVLZTh5WTl1aTcrN1V2ODYwdktDM0RIanZYVG5qY1FsVlE4YlY5MUFWR2lkcmRiMFA2ZCtsWW9KV0pzTDh5S2FxSzJWQW80QU42MDlwVUdRMUY4Sk5rSHZnZ1FQODlmdEFVR3VSUWVqc096OVdmd3oyWmh3WktMY3RQd3JhcGlpR2dLZVZvVmZuUHVldnkwcHA3M0xESzczUGpab1Ficzd4dkdIZFhGVUlYNS9zME11cGZNTGpmR2d5SWxWV0lSZEZOOFprZnRUbGpqVUt6bjZPQVlIajl5R2lOMjRkK1dUSlVDRDI0cUYzaDZMUlM1R2lVL1huODczWUcvQnFUUDMxNVZoQ3Z5TS9EWFUyMzQyMm12bUg1RGFRNEtkQ3I4NTNzSFlIRzVjVzVXQ2k3TlMwZUJWaFYwNU1qdWNrOGNhOFNZYjB6U2xISjhlODJrZDEvdytBRUFyWlJzQUFBZ0FFbEVRVlRlQ0dCLzZobmc5YS96ZTBONU9BNTlBZHN5VlFvWVpwaU91QlRHeTg5OFhjTjFLUWxZNXhNNUxDNDNkbmNQNHIyT1BsUWs2bkRyNnVnZlhEMWQxNG9QMi9xd1BTTUo1MlFtb3pSQkUxVVUyRlFzOXZFUzBSVFNsWEkrTW03STVzQlFnR1ZDc2tLR3dTaTgzMllDeTNFWW1LTmp6NVRaamxmM0ZPbTVnU25ZZ1V6bFhmaEJnQ1hIMCtkdlJKWTY5TDRoRUZZcVJJd2pFQWlMZzBDaHptZ0szVTVSWU1SaTBCTHZmOTdYa29EWFl0Q0x3T3NJOEJhbVlCWnIxRkVNRmJJV095ekg0Y2xkNFQyWTlyZjE0SERuNUEvREZMVVMxMVNYaEcwYkRVTytKK2x5c1NoaUJkSVJpdzNIdXlmVCtEYmxaa1FVejhRTUU1VUlHQ3NxMmFTSTdHRTUyRjF1eU1RaVdCd3UvTS91UTdBNFhFalZxUENWemF0eHFjOVhiem5BaU1SUXBpMk5xb0xjUEtZeHR4c3RBbE40aHFMd3RZb0NYRk9ZS1VpeHU2TzZHRC9iVm9VL25HekJ2d0xhVHpoY2tFU292dnpNQlY0aDF1cDI0eDlOWFhpdFpYS1NsaUNUNFBPRldiZzBQeDB5aGdFSFlGZlhBRjVzN01CL2x1VmhXN28zcXVUeEk2Y0ZFN1ZZY2JNc25xazdnemRhdTBNa3FYT3pVbkJuZFhGVTNsRHpDUWVFdk9kZVh5WENMNi9LQTAxUmFCd3o0VDlLYy9GcHp4QmYyT0dkdGw0a3lpUWhZbHpnK3c0VTJidE1WdXdQU04rWE1qUitlWGhTc1BXUFh5Qkdwd3ZYdnIyUFg3Nmp1bGpnZDNianUvdW4zSDg2bHRwNExjUTFkSGc4K00vM0R2QlJyTjBtRzI1YWxSdlZkWEd6TEQ3czdNZUV3NFhYVzd2eGVtczM3bHBiTXVPb3RhVTBYaHRTRTNreExwZ2JTM1B4cTZPVDQvYmE1ZHZqMXU5Qm15TWs4bTZoV0VyalJTQVF2Q3lPbVN1QlFDQk1COGZ4VlY0alFkRVVhRjlVR3kwV2d4WXhvRVhlRkZWS0pPSmYweUlScU1VcWxzMDFDK2pad1hLY1lMS1lwbFhobDFkN2l6bmMrT2QvaGQxbnFqYXZuV2hDeTlCWXVOMndPajBKQ1FvWlJuMVByRzgvWngzRVljYThwcjAzWWhSZWhrNk52My8xS2dDVFlseXlPdklUNWRxZVFiQStzWk1Dc0RIT2FUdUJrWFhCWExncUR6KzRlQnUwUWQ1cFJyc0RNckVJL3poMkNoYUhDd0RRYnpRTEtzOUdZcXJvUkFCNDlYZ2pYajNlT0dXYmVZT21vRmdpWXB5bHJXdjZSbkdpUUt2Qzk5YXZ3aU0xOWRCS0pMaC9ZeGtxRGJxd2JSbUt3dTFWUlNqU3EvRS94NXBRb2xmalIxc3FJbGJBRzdFNThHWmJMOTV1NjRYSjZmMXM2YVVTWEZHUWdaMVpLUkJSRkV4T04wNU9qT012cDlyUU91NmRLRDl5c0I0M3JNckZEYVc1czM1LzNXWWJYZytLMUpBd05HNnJMRncwNlpqQjFBNlBDNktqQU9EMTFtNklhSzlRZW1OcExwd2VGaFM4bFczOXBDcGsrR0pSTmp3Y0I2ZUg1U2ZWZ2M5WEFxMnhQRUVQWHRxTkZyUWJoZFlSRCsydlJVMy9TTVMrVHVWM05oT1cybmd0eERXVU1neldweVJnZC9jZ0FLL1kvVjVISDY0cXlKeDIzLzE5STVqd2ZjOEQzc2pVMlZUaVhFcmo5Ym1jVk9ScWxERElwZmp0aVdhMCtZUzVMTFVDNTJlbkNNUzRZME5qRVI4eVRFVzQ5TXcrcy9CZS90SG1DbXhPTThSODdIZ1FyL0VTTTNUWXFNL1E4MDJtK3lyRkl1aWplTUFvWG9GUjdBVENWQkF4amtBZ0xCczRsb1BINFlRbkNsTjVpcUs4QXAxUG5LTkZJbENCcjBVTWFKb0d4VENnR0FZMHczaFQ0WWdCN1l6NDlVZUgwRzgwNDlWYlA4K3ZFOU0wY2hLMFUrdzFkWnVEN1pHcjBxbWtFbnhyeDNyOCtKMVBjVUZwSG5ZVzU4eXM0ejc4WXB4QkZkbjNaRWR4RHY3bml4ZmlpVjAxVUVva1NKaEhqeFMvLzF2d09jZXNka2pGSXJ4ODlCUy9UaU9UNHFxcW1VY0pFaFkvcjdkMnc4MXl1SzJ5RU52U2szRHYrakpVSkdxalNpdThJRHNWK1JvVjBsVnlQcjBPQU1xQ0toSis5WU1hM3QvTXo1akRLYWdNR2c2OVRBSzFXQXlXNDFDWnBJdjc1T3lKYzlZaVB5U1ZjL0h3Ny9id3FWeXZOSGRoMU83RVBldEtJV0ZvSEI4YVEyTkFFWld2cnk3QXZ0NGhQSCs2SFNWNkRiNjNmaFdBeUpGeFM0WEZQbDRMd2VYNUdid1lCd0J2dFBiZ3l2eU1zQVU2QW5rMzZMTjFVVzZhNEI2T0I0dDF2TktVY3FRcDVkamJNOFFMY1FEdzFmTDhrQ2l4SHgrb205RTV3aFdZNlEwUzFtbUtDbGtYS3pSRklUV01IY1pNbU1sNHBTcGtVVVcrQmtaWGIwdFBDdkdNSXhBSTAwUEVPQUtCc0NMaE9BNmN5d1hXNVpxK2NRQVVMOURSUG9HT0NiUHNhMFBUb0NnYUZFMEJOTzFicGtEUk5FQlQvUEs4Q253Y042Zm5POUxaajRQdFBXZ0lpaFNvN1IyRUlxaENXT2VZY2Ryb3E2bmFGQ2Jwc2QrWFVxZVVpR0Z4Q3NmeS9OSTg3RzNwd3QzbnhaNU9GY3lPb215SWFYcmFTMWVkbFlMdm5Mc1IzZU5Hbk93WmpOaHV4R0lMMlM1bUdLeWFvWEd6MUJjbGt4Z2t4ZzFiYlBoWGJiT2d3dXQxNjh2Q3B0cnFGVEprNnpWVG5pZXd3cXBLS2tGQ25DWU1oSmxoOTNqUU1tN0c4YUFJMFZlYXU3RGFvRVBYRk40L2dUeDF2QWxQSFcrS3VQM2RxM2Znc3J4MFhKWTNHVjN4MktFRzdPbU8vQmtQSmwwcHg1VUZtYUFwcjBqQVVCUXV5RTdscTczR2k4VW9GUGhwbXpCamQzZmtpclFmZHczQTdITGo0YzBWZU81VU83OStYWElDRkNJUmZuTHdCQUNneDJ6RHBYbnBLRS9VOHRHNGdGQ00wMHJGdUxZNG0xOXVHVGZoNktEM2MrS3ZMbmxqYVM0dURSaFRxOHVObngrZUZPNXZLTTFGc1Y0OXczY2JIWXQ1dkJicUdwWW5hcEduVmZHaVVwL0ZodjM5STlnNlJjVFZnTldPbzRPVFZUeHBpc0lWK1JreG5UY2FGdk40MlQwZS9MRjJzbWhUVlpJT1c5SU1JUThONGtsd2xPdERjWWdtVFpSSjhjTEZXMlo5SENEMjhicmxnK24vWG9UajA5NGgxSTlNUk4xK0ptbnVCTUp5aEloeEJBS0JFQU9jcjlBQ1hFRGNmdDVSRkNpYUFrVUZpblFCSWw2QVlNYy9HYWNvZ0FJbzcvL2dXNWhjRHRjZWdEdzVDZlFjZW9hOGRxSVJlNW83dzI1ajQreXJVdXdyQ0pHWHFFTjVtZ0Z2QlZST0JieVg0Y2VYblQzbE1ZcVNFM0R6NXNxdzIrU1N5VCtST1FuYWFhUDRBTURsOXVET2Y3dy9iYnRQVzd2d2Fhc3dYVEZKcFJCRURqcURqTzEvZjkxRmtJb25VOU8rOXZ6Yi9EYXBUMXhMVmduVGFIYzFkZUNEQUtONGcwcU9hOWV1Q3R1bkw2MHJ3NWZXbFUzWjcwQmg5TUpWZVNFRkhBanp4NEcrWVR4OHNDNmlEU1E3eC82UU41VG1vaXBKQjQxUFpQK3NkeGlmOVE3REhqRHhwUUNzVFU3QUZRVVpLTkdyOFVoTkEycUh4L0YyV3kvdTIxQ0duRVZrMUQ4ZlBGTjNKdXg0YlVoTnhPSCtFZEFVaFhNeWtyRy9iNFNmMklwb0NyZFZGaUpMclVDbFFZZVR2aUlidnp2UmpOK2N1eTZpR0tlWFNyQXhOUkZOWXlaY1U1aUpQOWEyOEVKU29VNE5OOHZ4aFFrSTRWbklhM2haWHJwQUlIK3RwWHRLTWU3ZDlqNUJCTmhaNlFZa3I3Q0hKVS9YdHZLRkd4aUt3bjlWRmdFQTdPN3dWZTdYcFNUQTd2Ync5MXE0NWZyaENjRjNXakM5NXRsRndZVWpralhBZk5BOXcwcXpGcGNiRnRmc2kvRVFDQ3NOSXNZUkNBVENRc054NER3Y09JVC93UmhQcEFtNk9SWGoxTExJbmlGRnlWN3g3UG12WEJHeGpUL2RNcG8ydVlsZTc2dTdkbTdFUjQzdHNYWVZnRGNhYkh0aDFvejJuV3VzVHVFUDI1S1VSRDZseitFV1RnNzhrWEdwV2lWb2l1SW42TzgxbkJHMHUyVnJOZDhXOEFvMmthclJUc2VneVNvb2tqRVYxWmtwRU0zQW95ZGEzRFk3eGs1Rmp1eGFUQ2owK3JnY0owa2htN0llaTNLT0sxQm5xUld3dXJ4K1ZydTZCZ1VUVnIxTWdndXpVM0ZSYmhyU2ZOR2FuL1lPNGRTb043S3kzV2pCSGJ1UDRKYUtnam1KM2xtTUhCOGF3eEZmNUpKT0toRlVudDJRa29BU3ZScUZPalVxRFZyYzl0RmhmdHRWQlpsODljRmJLZ3B3NTI1dnhlYldDVFBlNyt5SE8rQkR3UGpFdUFHckhRL3RyMFdIMFFJeFRlTnpPYWxvSHA5TTNWdWRxSVBWN1o3V3oreUYwKzBSdDRWTDJWdE9MUFExM0ptVmdtZnFXbUh6ZmRmWERvK2oyMndONitYbDRiaVFvaURSZU13dEo0NE1qT0x0dGw1K1dTZVQ0SytuMmpCcWMySkRhcWpYR3dBOHNyVlNFRDBjYnZtV0QycW1GS2htbTVJYURpbnhWU01RVmd4RWpDTVFDSVFWQk90d0FiSzVlMXF1am1EZysrZ1ZPM2pSSzFLRTJlc25tL0Q0aHdmNTViMTMzelRsdVRKMGFseFZXWXcxV1NrekZ1TVdNN2FBcDh3TVRRbTh0ZXhCVDZEOUtjQWlta2FLUm9tK01GWGxLdEtTY0VsUUJWV0gyNE83WHZsd1J2MExGOTBYaWJmKzYxcG9vL0FybXluc0ZJVmRsaXRaS2dVb0tueUI1Ti90WEk5OHJRcHVsc096RjI3aTF3LzZCQWFuSjFUNEY5RVVIdHhZanV4cG90Vk9qeG14dDJjSWUzdUdNT2dya0FKNC9SMDNwU2JpZ3B4VXJFblN3OG15Y0hnODZESGI0UEI0a0NDVDRMcmliTHh3dWgwY0FLZUh4ZTlPTk9QWTRCanVXVmNLMVJ5TGh3dU5QZUNhWDVLWGhyK2Q3aEJzdjdFMEZ4eUFSMnZxK2V1cUVJbXdOZDJBMnVGeG1GMXVtRjF1SkN0ay9QWS9ON1RCRlhCY3Z4aG5rRXRoOW9uNUxwYkZXMjI5T0RVNm1VSldZWmcreW5lbHM5RFhVQzVpc0QwakNlOTNUSXBzNzdiMzRaYUtncEMyZTdvSCthcTdBRkNhb0VGNTRzb2FZNy9RNzJmRTVzQm52bXNTbUNhc0VJbGdkY2N2Z3V1bld5dERDbjNNaEs5OVVBTTM2NzJYcFF0WVlHeTJJbnV3ZmNGeUYrMEpoTm15dkgvNUVBZ0VBa0dBeDJFSE1IY2VRR2xhRmM0dnpjWG0zQXo4OU4xOS9QcFVyWGVDZi9OemIwWGNkeUtvd3VkVWJaKzY5a0tvcEJMY2VlNzZXZlhYNGZhZzN4Z3FYUGxSUzZWUVNzVVJ0d2NqRmpGNDlxWkx3Mjc3Nm5PVGFhVTdpblB3NVUwVnduMXA0US93UWROazFUNjFWQ2hralZxRlQrTlZra2tSdE1DZ0R4SGpHSnJDUGVkdlFzdmdLSkxVQ3Vqa3l5dDl5Uk5GZGRqbGhvU2hzVDRsRVhrYUpkd3NoMWRiSm9WUkRTL09Va2ozUmFZNVBTd2VyV2tJSzhRQmdKdmw4SWZhVmp5NVl5Mi9mekEydHdmZjMzc2liTnFXaUtad2JHZ01CL3FINFk0aEpYMS8zekJ1Ly9ndzd0OVlodEpwUEF1WE1rVSs3eVlSVGVHeXZJd1FNUTRBM3Uvb3c5NmVJWDdaNm5iajdqM0hJaDV6ekM0VW9mMCtaZ3hGNGFMY05ENHE2N2xUN2Z5WXlFVU1LZzA2eUJoYUlOUUNnTm5wNWlQdkFPRGJhMHBRbFJTKyt1NXlaekZjdzNNelV3UmkzSWVkQS9oS1dUNC96bjVlYmhKYVEzd3B3T2R1cFhCT1pqS2VEeE9GS0dVWW1BSWVYaG5rRW5TYTRpZkdSVk1VWnpvNGdCZmlnSVZOVXgyek8zSDNKNUcvYzZaalBDaHQrK2IzRDRhMG1lcHZESUd3MGlCaUhJRkFJS3dnM0hNc1dseGRWWUtyZlpVNkE4VTRQeTFCUnZOVE1WVmJqMjlTSko3bEUrUVQzUVA0NGpPdlJkeitqVzFyY09QR2lvamJnNkVBRkNXRlQ0a0pSQ3VUVHRzdXNGaENjQlhYUTBGVjh4S1VrK0phU1VwQ1NNVGFWelpYb2pCSmovLzc3QVJlT3RLQXE2cUs4Y1cxcTZDS0VNbTQxSEE3VnA0WUJ3QS8yYklhQUVKUzFJSnhzeHdlcmFsSHk3Z0pBSkNwVWdoU3J3eHlLWVp0RHZSWmJMaC8zMGs4ZGxZbDFHRW1TLzVvblhEbnM3bGpjOUVVMFRRL0FiVzdQWHhVMTNJbFVTNkZSaUxHdG93a0pFUkk1NjlLMG9NQ1Fxby9Sb3M0SUJYOHNyeDB2TnJTQlp2Ykk1am9uNWVkQ3JtSUNhbThDWVNPWWJ2UmpFaWowanhtd2ptWnlUUHM2ZEpnb2E5aGRaSU9DVElKUm4yaTY3akRpWVA5d3pnclBZbHZVOU0vZ25iajVJT2JiTFVTbTZmd2xsdXVaS2tWdUs0a0IwbHlLYkxWQ2lRcFpFaVVTU0NtYVVGUmgxU2xISjBtNzNkZllEWFFhSmI5ZlBtOUE0S280Tm53N3RVN0JOR3R3TUttcVhvNExxUW94V3dJZHl4UG5QMkRDWVNsREJIakNBUUNZUVd4MEJGRUpTbWgxVUx0TGpjNlJzTlg0VkxMSkVqWGhrYnl6YVgvMkdMQXczTG9EaERqVWpWSy9PQ3RUekJtdFFNY2g5cmVJVUg3REozM0d2VWJMWGludmxXd3JUQkpqNXMyZWtXYlBxTVpOcGNiTHg1dXdPN21Ucno4dGF1blRBYysxaldBSjNiVjRJelBORDRTWitWbjRodmIxeUF2Y1dHaWFCYjZjNzJZY2JNY2ZuNjRBUWQ4Rlk1Rk5JMzdOcFRobTdzbWZjbXVLY3pFNjYwOUdMVGEwVEp1d3IyZm5zQlB0cTVHb2l3MDZ1T1N2SFFNMlJ4UWlrV2dLY0RvZEdGVmdoWnlFUU1adzBBdVl2QnlVeWN2OXFVcDVYaDRTd1drREFNUlJhSExiRVdWUVFlS292QnlVeWZlUE5PRFI4NnFRclk2MUF0cnZ1Z3gyL0R6d3cyNHJiSVFaVkVVYXBrcFpZbGEzRlNhRzNGN3FrS0dza1F0YnlDdmwwbVFxcEFoVVNaRm9sd0tuVlFNclZRTUdoU2VQTmFJSXIwYVRXTW1mbjl4UU1TVVhpYkJkU1U1K0ZPOTBEZnljbC9senllT05VN2IzemRhZXlKdVMxYklGa3lNbTYveFd1aHJTRkVVZG1RbTQ5V1dibjdkdSsxOUFqRXVYRlRjWXBPMTUydTh2bEtXRjNhOVA0VlZMbUtnWDRRUG9JSUYzSVdNakp0djNDeUhGMDYzNDRQT2ZrdzRYQ2pRcXZEVmlueFVHbFptUkM1aDVVSEVPQUtCUUZoQnVDMVdjQ3dMYW9IRXJHZHV1RVN3WE5jM2hFZmYvU3hpZTZ2VGhRdFg1ZUdMYTFjdHVnbkdYSEt5WjFCUXBDSFBvSVBWNGNMdXB0RFVOb05Laml5OUJ2MUdNKzU0K1lPUXROc2hzeFZPandkeVdvUzJBRkV0ZFFwdnNKcU9YcngwNUJScTJpY05zVmVsR25DcWY1aGZyc3BNUWRlWUVhTVdHL2FkNmNiK3RoNXNMOHpDMVZVbFdKZWRPcVAzUFJNNGxvWExNck1LY01zZGk4dU5ueHlzeC9HQUtOUGJWaGVnUUtjU3RKTXlETDY5cGhnUDdqc0pEc0NaQ1RPKzlmRVIzTCt4REt1REprV3JFalI0YkZzVmRuVU40UC9xejhEaWRPUExxL0lFSGxYdmRmU2gyL2N4bERBMHN0WGV6OXBmR3Ryd1ltTUhDblFxWEo2WGdTc0xNbkIxWWFZZ29pc1dqRTdYalBZTHBNTm93ZmYzbmNDWTNZbDc5NTdBUGV0S3NXT09SS2JiS2d1aG42TElEUURjVVYwTXA0ZEZqa1l4cFhkVW5sYUpOS1VjMTc0OUdZRWMzUDZTM0RROGQ2cU5UNjlVaVVVTE90RmZhdU1GTFB3MVBEY3JCYSsyZEVORVUxaWZuSUFMYzlMNGJhZEdqYWdibVh5UWxheVFZVWRXL0s3RlVoc3Z1OGVEZm9zZHZXWWJlaTAyOUZtOC8vb0Y2enlOOEh0dloxWUtyQzQzLzZBaTNQS0J2cEc0ZXN5Rll5TEk4MVEydzRqL2VJeVhRUzRWK0x5TjJCeTQ1Y01hWGpDVU1EUit2M005TXNJVUVnRmk5NHo3K2VFR1FXcis2VEVqN3Z2MEJCNDVxeExWU2ZFcGRrUWdMR2FJR0VjZ0VBZ3JDSTdqNExKWUlWR3JwbTg4aC9RYnpYaDYzd2w4Y09vTU9BQTBSV0ZOVmdxT0JLUy9WV1VrNDBUUElKN2FmUmk3bXpweHg0NTFXSlVhMy9TYml2UWszSDNleG9qYkRjcUZpZGJaMzlZdFdDNU5TY1N3T1RUZGc2WW8zSFBlSm5TTVR1Qy9YLzBZQXdFK2MzNG1iQTQ4L3RGQmZHVlRKVnFISjBXWndHdkpjaHdhQjBheHA3a0R1NW82MEJ2a09YZFpSU0h1UG04amRqNzVOMzVkZ1VHSEgxNjhEZmY5YXpjYUIwYkFjaHoyTkhkaVQzTW5VdFJLbkZXUWljMTVHU2hOU1lSZU1YY2VkUzZ6Tlh3Vmd4VkV1TGZmYnJUZzBab0dkQVo4Smk3THo4QmxFYXFYcmt0T3dMWEYyWGpKRjJrejVuRGllNThleDBVNWFmaGFSUUZmWU9IWTRCaiswdENHMHdHUm13OStkaEpQN2xnM1pYUmIwNWlKaitKcEhUZmppV09OZUxxdUZSZm5wdUhLZ2t3a3hlaTk1T0U0dkhsR0dIVVVxMGpDQWZqRmtWTzg5NXFMWmZIelF3MlljTGh3WlVIOHE3eW1SbkVmNUU1VFFNTlBpVjZEejNxSEJldTBBZjZXSE1maDEwY2JCZjU5WnBjYmQrdzZndi9mM24ySFIxYVg3UU8vei9UMDN1dW1iTW9tdTlsZTJGMlFKbDNnUlJSRlVDbStJaXFLalNMb0t5aUt2SmVpSUx4aS9hRW9valFCNldWaGUwMDIyMUkybTk1N012V2M4L3Rqa3BNNTB6S1RUQ2FiN1AyNUxpK1ptWk9aazJtYmM1L24renczbEMvQjg1ZHZRWVRiWk8xaG0xMFY3djF3WXlYV3AzdFdNOC9FUW55OVRvZm5zRGcrQnQ5Y1ZZb05HVWtlZmJiY3ErS3VLYzRKMlhMdmhmUjZqZGtkdU9XdDNjcHlYbCtXSnNTb3F0QytzNllNTFNQalN2am03ZkxOYis3RytLZzZqUHYyNmxKWWZmVGVuSW0zbTd0VWwzMHRZL2NuRksrWE4wa1JSbnltTkErL08reXNEcldKRW41eDRBUit0cVhLNnduU1lKNlg0eFBEZ0FCZ1pXb0NLcFBpOFVKREs0WnRkdnkrdGhHUG5yTjYxdnRQZExwakdFZEVkSWF4ajR6T1dSZ253OWszclhWd3hPdnRkVDM5K01mK1kzamphS05MM3pjTjdyMTRNNFl0VmxVWTk5TXJ6OFUzLy9VV2puVDBvcWE5RzdmKzlUVlVaYWZoa21XRjJGcWNpNmdRTkFDT05PZ0Q2dkVXaU03aFViLzk1MXk5V0gwQ0wxYWY4SHJibTErN0R2ODVNclVzU2lNSXFNcE9RMzNQQUdKTlJraXlqQWlERGpueHNiaHVUVG5HYkhiYyt0ZlhWQk5XZFJvTkpGbUdOSkhTdkg2a0VhOGZVUysxcXNwS1EvZklHSDcrMWk1VXQzZGp6T3A1VmowOU5ocmZQSGNkTnZvSWNGSmlJdkhFZFJmaGIzdVA0RTg3YTJDWnFDRG9HaG5Ednc0ZXg3OE9PcGR4ZldIamNueHg0NHFBbnB0ZzJVZDlEK0JZekVSWmhpakowR2tFSEI5UVR4TGMzZG1ISjJycVZjTWF0bVNsNExibFJlNTNvM0pqK1JJMGo0eGpSNGN6NUpGbFlILzNBRzZRSkx4K3FnUFAxN2VxK2xNQlFJeEJqMnVLYzVBZWFZSXN5K2djdDZETlMzQWNiOVRqa2lXWmVPTlVKNndUQXlERzdBNDhWOWVDNSt0YnNUVTdGZGNVNTZBd3p2Tzc2U3Z2N0VXLzFZWVl2UTU2clFaYVFVRG5tTVdqRWlRdHlOQlhBSEQvK2dyYzlWRTEyaWFXMWNvQWZsTmRCNnNvNHRyVG9CRytMTXQ0cnI0RjBYbzlJblZhbUNiQ242YmhNVHhYcCs0Tk9SbmtPU1FaRCs4N2l1MGR2UjczTjJwMzRQRkRkZmhEYlNOV3BDUmdhWHdNY21NakVhWFRRWExyVnRjMmFzYXgvbUdJRTk4bDRzVC9KTW41L3hBRWJQQVNOQzJHMXl2Y3o2R3YvbVRCZVB4UUhSNC9WT2Z6OXV6b1NEeDFnZWZKcDRYK2VrWHBkUUcxcnFoTWpzUHV6djVaUDU1N3RmQjAraXhXUEZmWEFxMGdRS2ZSUUtjUm9CTUVXRVVKLzZ4dndZRnVkWDljMSttdjNzelY2K1hMVllVNWVPTlVKMW9tZXUzVjlBN2lqVk1kT0RjbkRScEJVQUxnUHJNVlIvcTh0eHp4cG5GbzZ0K1NlOVl0VTZwT256cmNnSk5EbmljV2lSWWpobkZFUkdjWTYrQXdvakxuWmhuaFgvZlU0b2x0K3oydWo5RHA4ZmdIKy9ITTNsclY5ZkVSSmp4NHhkbFlucFdLRjl6Q3FTaWpIbzkrOGtMODVQWHRlUHQ0RXdEZ1lHc1hEcmYzb0R3akdWRnoySHRtUHIxU1UrL3NEVGRoWlU0YVlrMUdyTXBKeHl1M1hhdmE5cG05Ui9ENEIvdFUxMFhvZFhqZzhyTlIwOTZEUCs2czl2b1lFWG9kVnVhbXdhVFRRWlJsanlBdVBzS0VUNjB1d3pXclNtSFMrZjlUUWFmUjRQcDFGVGkvZEFuK3ZLc0cvem5TQ0x2THRFMmRSb05MSy95SFFMTmhIUnllZnFORnFIUE1ncHZlOUp4VUJ3QWJNcEx4eHFsT3BYcHRVMFl5dnJ1bUhKcHBxbVkwZ29DNzE1WGp2aDAxT05BOUFKMUd3RjNyeXRGbnR1TFJBeWVjNFlHTDgzUFRjV3RsSWU3ZlVlUFJWMnZTWkRQeTFFZ1R2cktpR0o4cnk4ZExEVzE0c2JFTkl4TUhqNklzNDkyV0xwUW54bm9ONHlxUzQvQmlRNXZIOUZCM20yYlF1RDQxMG9SSHRsYmhybytxY2RLbEl2VDN0WTBRQk9DVHhmTWJ5QW1DZ0RkUGRTcE41MzNKam83RWtvbm5yblYwWExWVUxGcXZ3NVdGMlhpMnJsa0phTTBPRVRzN2VySFRTOWcweWJYeHZUZkxrK085aG5HTDRmV2E3K2N3bkJiRDYxV1NFS01NVllqVzY1QWRFd21qVm9ORFBjN1dERHFOQnF0U0U0TUs0L1oxOTA5YmJSZUlPSU1lcjU3c1VFNUMrSk5nTkdERE5Dc0E1dkwxOGthbkVYQkxSU0h1MjFFREFGaVdGSWVLcEhnOFg5K0szOWMyUXFjUm9OZG9ZQkZGVlpYMmRCTlQ0MTBxZWZkMjlXTmRlaUtxSjFwcGNOb3FuU25PbkE2UlJFUUVBQkF0RmpqR1F6Y3R5OVdxbkRTUDYwdzZIVkpqSXZIRlRjdXgxcVhmemRxOERQemhjNWRoZVpidi9qRkduUlkvdUhRTDdyM29MTVJOTkpPL2VtVUo4aFpwRUFjQUY1WVY0SHlYSnU5WExGL3FjOXRMS2dxeDB1VTVUNG1KeEs4LzlYR3N5OC9FNXpjc3gza2wrVjUvN3FxcUVpVmt1L084OVRCTVZOc3NTWXJIMXorMkZ2KzQ1U3BjdjY1aTJpRE9WWHBzRkw1endRWThkL05WK1B5RzVjaEppQVVBYkM3S1FWcE1ZRXZ2Z3VVWU4wTzBoR2FxM1VLVEZSMkJlQy9OeUpmRVJTUFJaTUFQTjFZaUxkS0VpL016Y08vNlpkQnBBbHUrcHRkbzhLT05sZmhZVGhvK1Y3WUVwUW14S0lxUHdTZGRxbGhXcGliZ0YrZXN3cmRXbHlMV29QZmJiTnY5dGxpREh0ZVg1ZU5QSDErUHo1Ym1JM0xpUFZZWUg0M0xKaHJqdTZzSVlEQklYbXpVakN0dDRvMEcvR3p6Q2xVdlBaMUdRR1pVaEorZkNwK1NpYytTTHpxTmdOdXJpcFZsWS9teFVhaVk2T0VuQ01CMzE1VGgrcko4UEhYK09udzhMMlBHUGZyY3JmTVJJaTJHMTJ1K244TndXZ3l2MTZkTDh2RFR6VlY0NXVKTmVPNnl6ZmpGMmFzUTRmTHYxNGIwSkk4bHhkTzU1Nk5xcFYvYzVETDltZEJwTkNoTDlQOFpCcHpMU3IrMXBuVGE1YVZ6L1hwNXN5NDlDUnN6a3ZHbHlpTDhmRXNWc3FJamxBbytoeVREN0JBOTJpVk10K1IrZFdxaTBwN2dvVDFIY1BYTEgyTDN4QkxoODNJOS81WWtXb3hZR1VkRWRBYXk5QThnT2pMMEI1cExVNU5nMHV1VUpaTUNnQnMzVkNwaHowK3YvQmdlZVhzMzF1Um1xQUtuNlh5OHZBQ2JDM1B3OS8xSDhNbVZaU0hmNzFDSU5SbHh4N20rKzg4RktzWmt3UDJYYk1HYTNBejg2K0J4bk9PbmNpRE9aTVFqVjUrSHUxOTZIN0lzNC9zWGIwYmN4QiszV28yQSt5L2RnbFU1NlhqdXdERTBEd3doMHFESHBjdUtjUE9tS3VVK011T2ljZC9GbTVFU0hZbnlFSnhKVDR5S3dFMmJWdUNtVFN0UTE5TVB3d3liVVFmQzBqY3cvVWFMV0g1c0ZBNzJURlZISkpnTXVHT2xNN3lOTStyeHkzTldlUTNzcHFQVGFQQ2ROZXJQMldkSzh0QXhac1psU3pJOWxtbTVIM1FKQXBCb05HSnJkZ3B1S1BNKzRUQlNwOFBueXZMeGljSXNQSHVpR1pzelV5RDRxTndyOVhFZ2E5UnFrUlVkZ1UyWnlmaXZvcHlnRDdaZHhSajBlT2lzRmZqdWg0ZlFNaktPZTlZdm0vZUtwVWtGWHFvRkFlZjNhM0ZDREc2dUtQUUlQUy9NeTBCdDN4QnVYN0VVYXlkK2o5UklFNzZ4cWdRM1Z4UmdaMmNmYXZ1RzBEUThoajZ6RlNNMkIreVM1Rkg5Nk05S0h3M1dGOHZyRmM3bk1CeExvbDBya1Z3dGh0Zkx2YUxXSWNuSWlZN0VBYTBXVmxIRWxVWFpYbi9Pb05Xb1BsL3hSajIrc0t3QTc3WjBxWmJrcjBtYlhUdUw4cVJZMVNBZFY3RUdQVmFreE9PenBma0I5WXdNeCt2bHpmMGJLbFNYZlgwdkFjN245ZnF5ZkwvM1o5QnE4SU9ObGJoL1J3MTZ6Vk1UMFRkbnB1Q0dhWDZXYUxFUXV2Y2RPck83SGhNUm5ZRTBPaDBTSzhvZ0JGZ3RFNHlQR2xzeFpyVWp4bVRBMHRSRUpBVjQ5bnQ3WXl1ZTNYOVV1ZnlMYXk0SStERzNON2JpV0ZlZmN0bGZmN0xmZm5SUStlK2NoRmhjVkY0UThPTk1jaDFrOEprMTViajVyQ28vVzgrY1E1SUM2b1hqa0NSb05ScS9FMmNsV1o1Mm1lSjBHbDJtc2NaRkdBTitiZWVDTEVub1Azd00waHhQdWd1MXlJVFFUWWlyN2gxRSs2Z1pKcDBXeVJGR0xJMlBDYmhwOTNzdVMvQktFbUtRTVl2WDBpSEpHSGM0b0JFRTZEVUNERnB0eUtjZmk3SU1BYzRBQ29Jd1o5T1ZCNjAyTkEyUHpma2t2NXZmM0szODkyZEs4M0N1bDZyaVNXYUhpTzV4aTlLTlRDTUlNR28xaU5IelpXa0FBQ0FBU1VSQlZEUHFmVTVlSExNN3NLdXp6Ky85enFYRjhIck45M01ZVG92aDlmS21hOXlDTjVzN2NmM0V5YjlYbTlxVnBhdDNyUzMzK1hNdk5yUmlXMXNQWW8xNjVNWkU0WnJpbkZsVng5a2xTUmtlb1JFRWFBUkFLemlYZDg3azMrVnd2VjdUZWFLNkhqWkpnZ2FBZHFJZlhwTEpnUFhwU1Q0bnJycXppUkwyZFBWaHdHcEhZVngwUUZXRWRPWWFIMWg0SjJGVFY2L3crUkZsR0VkRWRJYUt6czVFUkdwb3A1TVNoWXU1dXhlanJlM3p2UnRCQzJVWVIwUkVSSFNtV0d4aEhIdkdFUkdkb2NhN2V1RFI1SU5vSVpCbDUvdVhpSWlJaUdnQlloaEhSSFNHa3V4MldQb0NueXhHZExxdzlQVkRzdHVuMzVDSWlJaUk2RFRFTUk2STZBdzIxdDRGV1JUbmV6ZUlBaWFMSXNiYXUrWjdONGlJaUlpSVpveGhIQkhSR1V4eU9ERFczam5mdTBFVXNMRzJ6Z1UzdElHSWlJaUl5QlhET0NLaU01eTV0eCtPc2ZINTNnMmlhVG5HeG1IbTBtb2lJaUlpV3VBWXhoRVJuZWxrR2NOTnpWeXVTcWMxV1JReDNOVE1vU05FUkVSRXRPQXhqQ01pSW9oV0cwWk90YzczYmhENU5IS3FGYUxWTnQrN1FVUkVSRVEwYXd6amlJZ0lBR0FkSElLNXUzZStkNFBJZzdtN0Y5YkJvZm5lRFNJaUlpS2lrR0FZUjBSRWl0RzJEbGdIQnVkN040Z1Uxb0ZCakxhMnovZHVFQkVSRVJHRkRNTTRJaUthSXNzWWFXcUJiV1IwdnZlRUNMYVJVWXcwdGN6M2JoQVJFUkVSaFJURE9DSWlVcEZsR2NNTlRRemthRjdaUmtZeDNOQUVtUU1iaUlpSWlHaVJZUmhIUkVRZVpFbkNjUDFKTGxtbGVXRWRHTVJRL1VuSWtqVGZ1MEpFUkVSRUZISU00NGlJeUN0WmxqRjhzcGxESFNpc3pOMjlHRDdaRExBaWpvaUlpSWdXS2QxODd3QVJFWjNlUmx2YllSOGRRMHhlTmdTdGRyNTNoeFlwV1JReGNxcVZVMU9KaUlpSWFORmpHRWRFUk5PeURnN0JZVFlqTmo4WHVxakkrZDRkV21RY1krTVlibXFHYUxYTjk2N01QVWtHTk1KODd3VVJFUkhSZ2lGTGkyL0ZCTU00SWlJS2lHaTFZZUJFQXlLU0VoR1ZsYzRxT1pvMVdSUXgydFlKUzEvL0diTXNWWUlNRFJadUdDZktNclRDd3RuL0hSMjk2TGRNaGJ5WExzbWN4NzBKVE9lNEJaMWpadlNaYmVpMVdMRXhJd201TVZGejhsaERWanVlUHRha1hMNTBTU2J5WStmbXNheWlpTzV4SzdyR0xlaXpXUEh4dkl4WjNkOXJUUjM0eTdFbVpFWkZZSDE2RXY2ck9DZEVleHE4MnI0aE5BMlBLWmN2eXMrWTFlZWt6MnhGdk1rUTBIMk0yaDNRYXdRWWcvdzNlY0RsY3hGcjFJZmxjOTB5TW83MEtCUDBHczlPU2UrMWRtTkpiQlJ5WTZQbS9CdlNKa280UGpDTTJyNGhyRTFMUW1GODlCdy9vdE9SL2lGMGpsbVV5K2ZtcElYbGNXbnUvZW5JU1FCQWtzbUFCSk1CR3pLUzUvUXpKY3N5WGpuWmpyU29DR1JHUlNBdDBnVGRJai9SSjJQeC9aM0lNSTZJaUFJbnl6RDM5c0U2T0lTb3pEU1lraEtCQlhSZ1RxY0pXWWFscng5ajdWMlFISTc1M3B2d21xUFE4ZHBYUGdycC9UMTc2Vmxlci85OWJTUGVidTVDUVZ3VUN1S2ljVVBaRWhpMDA3Y2d2dktsYmJDSW9uTDVQMWVkRTZwZDlldTV1aGJVOWswdGZWNElZZHl6SjVyeDZzbDI1WEwzdUFWZnJWbzZKNDgxYkxQajVjWTI1ZkxxMUlRNUNlTnErNFp3NXdjSFZOZGxSa1dnTWpsK1J2Y25BM2krdmdXOVppdDZ6VmFzVDAveXVwMWRrbkRUbTdzRHZ0OUluUlpQbkxkV3VXeDJpSWpRVFI5eXZkdmFqWCs3UEk4WDVLWkRxNTNadjQyU0xPUG10M2JETGtsSWk0eEFWblFFYmxwV2dEd2ZyOHVmajV6RXEwMGRLRXVNeGNxVUJGeFdrSWxZZzM3YXg3bnV0ZTNLZno5Mjdob1V4azBGVWllSFJyR3pzeS9vZlQ4ck05bG5jQ3pMTXI3ejRVR1k3U0txVXVLeE5UdFZDYU82eHkxNGFNOFJBRUNzUVkvUGx5L0JKWFAwV2IxL1J3MzJkZmZETVZGbDB6NW14amRYbGM3b3ZuWjM5cUZoYUJTZlhwb0xJWUMvaGY3ZDJJNTNXcnFVeXd6and1TVB0WTNvSEo4S1FmK3JLQWRMRTJKQ2R2OE9TY0t6SjVvaFR2ejdIbTgwNEt6TWxKRGR2emVIKzRidzYwTjF5dVhLNUhnOHZLVnFUaDl6M2kzQ2s3WU00NGlJS0dpU3c0R1I1amFNZFhRak1pMEZwdVFrQ0l2OGpCek5uaXhKc1BUMlk3eXJCNUxkUHQrN016L202SS9KWVZ0NG5zOEQzUU1ZdE5xd3Y5dUdybkVyYnE0b0RPbjlEOXZzMk40ZStOQ1k5UmxKU0RBYVp2eDRuLzNQam1tMytlMzVhM0gxeXgvTzZQN1hwU2ZoZnpaV0J2VXo1MlNucXNLNGJXMDl1RzFGOFp4VVdVaHU3OGRBQWdWM0RrbkNkS3VIaXVOamtCa1ZnZll4czNMZGEwMGRLRW1JbmZiK3ZZVzk3N1Ywb1hsa1hMbDhmR0FFajdrY21BTEFGNWNWUUNzSTZIWTVDSjlPakV1SXRhdXpEei9mZHd6ZlcxdUcxYW1KZm45T2RKdjhySm5GYTFVM09BS3p3eGxjdDQyT284OXNSWHFVeWV1MmtpempnN1llT0NRSk5iMkRPRDR3akN1THNtYjgySlBxaDBhVlNwOWdaRVJGK0F6akR2Y05LZFY0T3p2N0VHYzBLR0hVdHJZZVpidGhteDBwa2Q1LzMxRElqb25FTHBlZ2NWdGJEMjVmc1RTZ2t3cXVhbm9IOGNEdVd0aEVDZnU3Qi9EZE5XVklqakNHZW5jWHZZdWVmeS9nYlorN2JET2k5Y0hGRjI4MmQrTHZKNXBWMTYxTlN3eHBHTmM0TktZRWNRQlFuamo5OTlwc3ZlL3ltUUdBODg2RVlKZGhIQkVSMFJUSmJzZG9henZHTzd0aFRJaUhLU2tCdXNpSStkNHRPczA0eHNkaDZSdUVkV0R3ekt1RWN5Tkowb0lkWmQ5bnR1TGswS2h5K1dNNXFTRi9qTTR4QzM1eDRIakEyejhTczNKV1lWeWYyVHJ0TnFGcVUvTm1jeWNlMlhjczZKOGJ0dGx4NlF2dkI3UnRzQldIZHJjUWFTYUIzOWZlMjQ5R2wvZEZvTjVwNlZKVkNmbmkvanZaUkFsL2NBdUtQbWpyOXZpNXo1VGtJU3JJQS9mSlFPYVZrKzE0N0ZBZEpGbkcvK3lzeFlObkxVZEZVcHpQbjNPNHZVbTBzemc1dGJ1elgzVjVZMmF5enlXbyt5ZkM4VW5yMHBJUXFUczlEKzgrY0FzUHRtWlBWUTY5MXpyMStrWHBkYWhLbVZuRlpDQStucGVCZjlhMUtKZk5EaEc3T3Z1d0pTdndTaWF6UThTRHU0L0FKam8vUHpXOWcvakt1M3R4MTlweVZLVWtoSHlmVDJjSGV3Wnc3L1pxT0NRWkFvRDdOMVJnUTBieWZPOFdBS0RIYk1VVDFmVWUxejkycUE3TGt1S1FFUldhdjFjUDk2a0hUODIwNGpkUU5sSENleTdmblJFNkxjN09EdjIveDN1NituSGY5bXJJY0o1Z2VIRFRjcXhNbmIvM3R5UkswMiswd0p5ZTM5WkVSTFNnU0E0SHpEMjlNUGYwUW1zeXdSZ2ZDMzEwTlBUUmtSQzg5SWFoeFUyV0pOaEh4MkVmSFlWMWNCaWlKZkRLbE1WT2RsbXFPVmMyWjZiZzN2WExndnFaQjNiVjRzUDJIci9idk4vV3Jlclk4dlRSSmp4OXRNbnp2all0eDVvMC81VkVOUGRjQXc1Zk9sd3ExUURuUWVXb2ZmckEvSnc1T1BBTDFPOXFHd0txZHRNSUFneGFqUkxtZmVHTlhjcnZlK2ZxVWx5UW13NEFlR1RmTWJ6WjNBa0FpSmdJdlk3MER5bFZnMVpSeEgzYmEvRHcxaW9VeGtYREtvcDQvVlNuNnJGT2pVejFpeE1BMWRKZmI2NG9VRmV2ZFkxYmxPZDlSNGU2TXRUZmMvMWFVNGZxOHZsNTZYNGZkNmI4aGJ5QlZEYlpSRW4xZmt3d0diQnlJclE2TVRDQ3VzRVI1YmFzNkFoOEZFUjFiSGxpTE9LTkJsengwZ2NCLzR5N0IzZlhCclRkODVkdlFZUk9pd2lkRmc5c3FzU1BkdFdpYStLOU9HUzE0KzZQcW5IM3VuSVV4SG52UVRkWjhUaXAzZTN6TjhtazFTTFJOUE9URE9IU09XN0JBN3RxbFRENjZ1S2MweWFJRTJVWlA5OTNGR05ldnMvTURoRS8yWE1FLzd0MVZjQjkxb0twNEh1eXBoNVAxbmlHZ05ONStxS05BSURyQTZqWWRtVjJpTGpxNVcxQlA5WjBsWnhyMHhKeGRYRU8vbG5YQWttVzhlRHVXangrN2hxa3ptSGxxait5TlBkL1A0VWJ3emdpSWdvcDBXTEJlS2NGUURjRVFZQXVLaEpha3hFNm94RmFreEVhZ3dHQ1ZnT05SZ3RCcTJIUHVZVklsaUdMRWlSSmRQNi96UWJSWW9YRGFuWCsvOWc0NUVXNG5DQVV3bkZtMSt3UTBlS3loQy9RbjVuT3V5M1RoenZ6SVppRHBNbHRTeE5pOFl0elZ1R0JUY3NCcUt1MEVrMEdWUStwQ0pjK1l2Lzk5aDdsK2srWDVLbUNFbSszUlFiUWIyeXVUUGJnQ3NiZmpwOEthTHY1Q3VOMmQvYmhwWWFwb092RzhpVzRyaVFQQVBDdER3NG9GU29yVXhNUVo1eGFjdG93T0tvS0huTmlwcWFDdXg2c3h4aWNoMFozckN4QjU1aEY2VGM0N25EZ3Z1MDErT1U1cTZBVkJEenV0aVRXbFF6NHZSM3dET04rVzlQZ013eS9mMGVONnZKazJENWdzV0duVzNEM20wTjFlTkpMSlZCV2RJVHlYdC9scFJmYzRkNGg5SnF0U0RBYXZDN2Y4eGE2QitQOXRtNk11Q3lsdnpBM1hWbksrNHJMa216QUdjNEY4OTc5enBveWJKN2ovbHplRk1YSDRMRnoxK0RCM2JVNDBEMEFBTWlOaWNUcTFNU0FnNUV2dnJITDYvVXpXZDRlYnJJczQrRzlSNVVRT1NzNkFqZVdMWm4xL1U2K1Q3MEpwSDhqNFB3TS91LytZempVTTZoY1o5QnFFS25US1pXa0p3Wkc4TWorWS9qTzZ0SVpMYzgvVTl4WXRnVGIyM3ZSTVdiR3FOMkIvOTEvSEE5dFhqRXYreUpMckl3aklpSUttQ3pMc0krT3dUNDZOdjNHUkdlQWNGVEc3ZXZ1eHkxdkJkNjBQaEJIKzRkVjFTdHpwU2crR3M5ZHR0bm43WDg1MW9UbjYxdVZ5L0d6V0tJS1FLbmcrMWY5MUxLMTVjbnhIcFY5M29ZYUpKb01Qb2NkK0x0dGt1dWdBQUI0djdVYkpwM1c2ekNDampFelhtL3F3Q2VYNXFxV1h1N282SjFSYjYrNTVGcEZaWGFJZUxHaEZlZmxwaVBGU3hYR29aNUJaRWRISU1ubHRpKzl2UWVuaGozL3pXZ1pHY2REZTQ0cTFabXBrU1pjWFpRTkFOalgxYTlhS3ZhRjhnTFZQdnp5NE5UUzV5aTlEZ1d4enNxbGpqRXpqdllQSzdkTlZvcm9OUnJjdDc0Q1gzMXZuMUtGMTJleDR0N3QxYWROU1BKU1k1dXFUeFVBcFVyTG5XdUk0Ujd1QWNCdnFwM2hvYThReUhYaTdreTgwcWdPM0M3S2QwN1M3VFZiQTFxcWZMcUsxdXZ3d0tibCtOWEJFOWpWMllmLzJWZ1pjR0MwMEwzUjNLa2Fqbk5MUldIUWZmZThDVVZWOWU4T04rRHRadlg3NnJPbCtjaUppY1QvN0R5c1hQZHVTeGYwR2dIZldGVzZnR2VjenkyRFZvT2JLZ3J3d0M1bjllakJuZ0c4MzlvOUo4dGlweU9HNGUrbmNHTVlSMFJFUkJRbWtpUkNsdVVGZHliZU5hektpSXJBN3k5WU55ZS9nMFlRRUszWFlVOVhQLzV4b2huM2I2aFFoVS90bzFQVlRTYXRGcGsrR3RzSHd5WktxTzJiQ21SV2hLbm4wMlJZVjlNN2lLY09OK0w0d0RCaURIcWNuNU9tQ3Flc29vaUg5aHhCMC9BWWp2UVA0N09sK2JoMFNTWjBHaUVzQWVsTU9DUUpyNXhzeHpQSG16Rm90V0ZiV3c4ZU9Yc2xUQzY5ejVwSHh2SDlIZFdRWk9CajJhbTRwampINThSUUFCaTFPekR1MG5NeUxkS0V2eHh6VnZLNUx1Mk1NK3J4WVhzUFBtenZ3Y2Z6MHZHenZjZHdZbURxZWFwSWlzTVZMMzBBUWZEc0IxNFVINk82bjN2V2xlUE9EdzdDSVVuUUNnSStVWmdOL1duUWVzRWlpdmkzVzBXWlA0RXV4WnNMMWIyRE9EWXdyTHB1c2xmWFg0K2Y4dWhiT0JNNmpZQXZMQ3Z3ZXR1ZmpweFVEU3E1b1d6SmpIdjZlWHZ0dFlLQU8xYVdvTjlpV3hCTFMwUEJJY240Znk3VmtpVUpzYWZOOHRSbmpwL0NjeTQ5QVFHZ1BERU8xeFRuUUNzSU9DYzdWYlZrK28xVG5kQUpHdHhlVmV4MzhNcTFTM085WHYvcXlYYlYwdjRMODlKbmZKSW9VcS8xKzFqakRsRTF0VmtyQ0xpcUtIdEdBMk1tSHlzUW16TlRVQmdYallhSjNxQi9PbklTVzdOU3d2cDNqQ3pMWVRtWkdXNE00NGlJaUlqQ1NISTRvTlhycDk5d2hrTGRNNjVoY0JRZnVqUmZ2N29vMis4ZjRiK3ZiZlM0emlGTDAyNVRtUlNIWmNseGVIanZNU1ZjZWFLNkhuZXVubG95MnVSU01aVWZHd1ZCOEgwUURqaVh3TG4yRjV2Y050azBGWGJ0NnV5RDFlV1AvTFZ6MU84dVBkS2txaWFvR3h6Qlg0K2RVZ1ZKSXpZN0h0NTNERC9adkVLcDFQakZnUlBLN3oxc3MrTTMxWFY0cWJFVk4xY1VldHluTHhma3B1UEdjczhsWkh1Nit2RkxsNEVadnpoN2xkYytRcit2YmZSWndWUWNINk1FcGxaUnhHdE5IZmpiOFZPcUtxMkdvVkU4VVYyUE8xYVdBSEF1STN0NDcxR2xBZjZieloxNHE3a1RhOUtUSUVxeTF3Ym9wWW14U0RRWjBEOHhrYk9tZHhBMXZZTWUydzFaN1hoMllucGkxN2dGeDEyQ29DaTlEbCt0V29ybWJRYzkrdVVsR0EyNFpLSmlhMUpKUWl5K1ZGbUlQeDA1aVh2WEwwTlZTZ0prd0tONjh4OG5tbFVURzM5Ny9qb2t1QVF6LzZ4cndUTUJMZ0VHNFBHZS9vUGI1K1hseGpiVnNzL0MrR2lsMm0vU3RyWWVXQ2JlMXpvaHVBRHhndHgwcGFmZWJQM0ZSMVZkMjZnWmI1eWE2bmtYYTlEak4rZXVVVTA0cmtwSm1QYTd6S1RWUWlNSStKU1BBT09QYnMvZHRVdHpvQXRCb0xxM3F4L3Z0bmJoOWhWTEVhRlQ5M2p6MVdQdlozdVBxajVId1E1Y09WMXNhK3RHcjh2d202c21LbFRua3lqTGVPeGdIVjV0VW9mVThVWUQ3bHBYcmd5bnVXMUZNWTcxRDZQVDVmdnAxYVoydEkrWmNmZTZjc1FhdlAvYi9FVXYvODQwREk0cTN6V0E4ejM4OVpVbHM1NTg3ZTJ4QU9EWGJzdmZMODdQQ1BsRWMxOCtVWmlOLzkzdkhFRFVQbWJHanM0K2JBcGpBTHRZaDM4eGpDTWlJaUlLSThsaG45TXdibWRuSDY1OTVhT2dmbWJjVDgrNE41czdWWU1iSGp0VWg4ZTg5TVF5YWJWNDRZb3Rxb01UWDd4dEl4Ym5ZRTE2a2lwa2VMTzVFMXV5VXJBdVBRbkROcnNxV0N1Zm1HN3A2eUFjY1BZWWMvMFpiOXU2SGh3WHhrZFAyOVI2cGlxVDQxR1JGSWNkblgzNFYxMEx2dnJ1UG85dG92VTZyRXBOZ0NqSlNqWFQ1UVdaT0RrMHFnb2kyMGJOK09IT3cxaVRsb2piVmhRamM1cXBnQ2FkMXV2dk5XcTNxeTRYeEVWN1hXcG04clAwN2h1clN0QStac2EvRzl2eHhxa09WYmdIT0FjYVhMd2tFNWN2eWNTeko1cVY5OUt0bFlWNHRha0Q3N1YyUVphZEFkMmVpWDVtS1pGR2ZMWTBYelhCVklCekNYRWdneWttM2JtcUZGMWpGaHdiR0lZZ0FOOWNWWUxrQ0NPSzRxT1ZNQzVDcDBWNVloeSt2S0lJTVY0T3hDOHZ5TUttekdRa1RRUzRBcHl2a3l2MzVhTEpFVWJWY3NWZ2wrKzV2MDlkdzdnUnV4MS9QejcxK2RFS0F1NVp0OHpqUFhDd1p3QVdzL056N1ZvSk5oa0F1ZlphZk96Y05TaWNHRHJncndkamRuUWtucnBnWFVEYkFNN0ExTFZ2bDZ0Zkh6cWhta0w3NlpKY1ZVWG81SDY3UDlmQkVHVVo3dDFMdFNFSTR1b0dSL0RnN2xxWUhTSk9ESXpnM25YTC9GWjFMalp2dTAzeURHY280ODI0dzRFSGR4M0J2bTcxSkdLRFZvTWZiS2hRTFpHUE5lang0ODByOE0zM0Q2Z21FUi9zR2NEdDcrN0RmZXVYcVNway9mbG52Ym9DYjJ0MjZxeURPRjlxKzRid2lrdFZYSlJlaCt2TDh1ZmtzYnpabXAyQ1h4ODZvWnhBZWJ1NWkyRmNDRENNSXlJaUlnb2owU0ZpN3FJNDV4TEJZVnZvR2gyWEo4WGloWWFRM1oxZkFvQ3ZyU3pCYmUvc2hXTmkrZG92RDV6QWsrZXZ4ZDZ1ZnRXQjlmSmtaMUJUMHp1STM5VTI0dnZybHltQlNhQTZ4eTJxaHZZTmc2T3FvQ0V2TmdwUHV2VjJtNm02d1JIOGVQY1JqNG9zQU5CcE5MZ29MeDNuNTZVajFxQkh0OW1DV0lNZTBYb2R5aFBqOE5pNWEvQ3YraFk4ZmZTVXFvcHZiMWMvdnZUV0hseFRuSVByU3ZLQ0RuMWNnNUo0bzJGR1BaL2VhdTdFSS91T2VZUWVnRE9BL0ZKbElXUUFkMit2eG9CbDZ1RDM0dndNZkd0MUthNHR6c0h2YWh1eHQydnFRUHBBOXdBT2RBL2c0M2taK01hcUV1WDZPMWVYS21HY2V6QjA3ZEpjZkhGWkFXNStjemRhUjUwRFRBeGFEZTVkdnd6ZmVIOC9icW9veEZrVGpmN3ZXRm1DMjVZWEkwS3ZWUzJkOVdXNjk1VnJtQzBBTUlXZ2Q1WXZQZU5XeEJqMHl0SzRDL1BTdllheExqa1g5UE93VEZXU1pmekd5ekFKd0JtNlRnNDlBSno5L3k1M0cyb1JDaGEza3d4NmpXYld2Y0Vja29RZjdhcFZodDYwakl6amp2ZjM0KzUxeSthc3F2WjBZaFZGSE95WmV1M1dwQ1dHcEZmY3BLdGUzZ2FyS0NGU3AwVk9UQ1EyWlNiajBpV1ppTlI1ankyT0R3emo0YjNIbE0vOEpMMUdnL3ZYVjZBME1kWmpRblJtVkFSK3RLa1MzOWwyVURXOHFIdmNnanZlUDRCUEJ2QjkyalE4NW5GaTRPSzhEQjliejg2d3pZNmY3ajJxK283OXdyS0NXZmRNRFlaSnE4V3ExRVJsYU15ZXJqNDRKQ2trVmFhQkVBT1k4cjBRTVl3aklpSWlDaVBKSVVLV1pBanoyTWNwR0t0U0U2RVJCRlhmcGJtVUd4T0phNWZtNEs4VC9jRDZMRlk4ZnFoT2RTQ2kwMmhRbmhTSFh4MDhnVmRQdGtPR2N3bllRMmV0Q0txUHpYTjFMV0g3dmZKaW9qeUNBRUVBUHBhZGhzK1Y1V1BRYXNjZDcrMVhidnRTWlpHeS9Fc3JDUGhrY1M3T3prckZZNGZxVkFHaVhaTHd6UEZUeUlxT3dQbEJMQzNzTTF0VmdjaE1Ld0szWnFYaUw4ZE9xVUxHb3ZnWTNGQ1dqM1hwU2RqZTNvdWY3VDJxTEptYzlGcFRCM3JNVnR5emJoa2UyTFFjQjNzRzhFUjF2YW9DOEt4TWRlWEZUUHExSlVVWVVSd2ZnMVBEWTlqWDFZL1ZhWW40cjM5L3FOeCt6N3BsMkpJMXUybWNyaE5aVFRydG5QWlNLb2lMeHQzcnl2RithemYrZHFJWjUvbDR6VjJYaGdkU0RTYkpzcXIzVkhxa0NUK2FtR3pwYXlDTXYyMytmYklkalJNOXB0eVZKY1Vod1dqQXdFUmwwczBWQlY1ZjIzMWQvVDZyOERLaUl2Q0hDOWY3L1ozYzMzTjJTUXBxK2pJQVBMeWxTclZzV3FmUjRKNTE1ZmpCenNOS3VHeDJpTGgvUncyK3U2WnNYaHJiaDlQeGdSRlZSV05Ga3VlUzh0bVlETWRHN1E0YzdSL0cwZjVodk56WWpoOXNxRUJCM05SU2JJY2s0ZWxqcC9Ec2lXYVA3M0NUVm92dnIxK0cxUlBoNkRVdW4zY0FlT21LclNpT2o4RkRtMWVvWHNmSiszM20rQ204MjlLRjIxWVVZNTJYZ1RvQThHUk52ZXB4QytLaUVhSFhvdDNMeVpicEpKa01NUG80S1NETE1oN2FjMFJWNFQxNW9pYVlLdUZKczVtRVhaRVVwNFJ4TmxGQzNlQW95aEpqWjN4L2daSmxDZElpN0JjSE1Jd2pJaUlpQ2pNWm90MEduVEYweXlIbnN2ZFF0RjZIclZrcCtNS3lBcVJGbXZEb1JBRG02N0c5N2N1VkwyMVRIUmhQdDcvWGxlVGgvZFlldEUxVU83elQwcVU2V0s5S2lVZXNRWTlCcTEwSjZRNzFET0p2SjVweFhVbGVRTDlYMjZnWi8ybnFVRjBYcGRkQnB4RXdaSjFhdnVucjRQM3hRM1Y0M010eVhmZmJucmw0RXhKTXpxcXpyMVFWNDU2UHFpRUl3TmxacWNxRVB3QWVFMFM5TmRoT2pUVGhoeHNyOFZGN0QzNVRYYS8wYlZxWm1oQlVFQWNBZnpsK1NyVzhzbjV3QkEvc3FzVWRxMHFDV2hwbzBEcWJuOS96VVRYS0UrTnc3ZEljYk1oSXhxamRnVWYySGNPYnpaM0t0bEY2SFZZa3gyUDd4QUhkM3E1KzNQN3VQbnh6VlFtcVVoTHcrTGxyOE8rVDdmalRrWk1vUzR6MWVTQU1PS3RGWFB1d0hla2J3alBIVDJIWXBsNTYyelEwaXUwZHZkamUwWXZ6YzlPVkEvUkEvZjFFTSt5aWhDdUxzbjArTDY2Vk4xR3pXRlk1NlZqL3NOL2JOWUtBcmRtcGFCczE0N3ZiRHVLV3lrSmNXYWp1MnlXNkJDYTZhY0xCeHcvVm9YUGNncjljdEhIcVp6UWE1YjNwaTc5dFhDc2QzVVhyZGJpMXNoQS8zWHNVSDh0Snc5YXN1UW13Um0yenI2YnhGcEtVSk1UaTBYTlc0L3ZicTVYd09EbkNpSXJrT0o4VGJRSFBTajEvMndMT0lTV25tNU51QVd0aGZMU1BMVU9uZTl5QzcyK3Z3UlBuclVHTVFROFp3TGUzSFZSTlFwNlVZRFRnL28wVktFMllQaVFxU1lqRnI4NVpqUi9zUEl4NnQyRTRuZU1XL0thNkhsVXBDUjRWY3RzN2VsVW5NZ0NnY1dnVVgzeGpWL0MvSElBSE5pMzNPVVgyaVpwNjdIZDdyR0diSFEvdE9US2p4NXBOR0ZmazlsbzNESVVuakJOdE5zQnI3ZlhDeHpDT2lJaUlLTXdjdHRtSGNaTzlXK2FhUWF2QmQ5ZVd6M3A1VnpEMEdnMitWclVVMy8zd29IS2Q2OVRGeVVxbXI2OWNpaVA5UTBwbHc5TkhtN0F5TlNHZ0E3SGYxdFFyUzJFbmZiVnFLVllreCtPNjE3YUg0dGZ3c0RJbEFkZVhPaXZHSmtPTXlVcVFYcGZxRE1BWkFwaDk5UEpibjU2RVZhbUorUFBSazNqelZLY3lHQ0ZRQjNzRzhGcVQ1elRPRDl0N1VEODRncnZYTGNQU2hNRDZKZ0hBNnRSRVBISGVXdVRIUmtFRzhINXJONTZzcVZlR0xRQkFvc21BQnpjdFIzNWNOSjZvcnNlTERhMEFnTGJSY1h6cmd3TzRyQ0FMbnk5Zmdpc0tzckFsS3dYMmFkN2Z3elk3L25Ua3BITDVjTjhRRHZjTmVXejNnY3Z3a1EvYmVyRFBMU1Q2NVlIanFsRDFtVXMycVc1L3Q2VUxUY05qK0dkOUN6NVhsby9YVDNWNkJLZXVlczNXYWF1dkptLzNGVXJmOGY1K3I5ZFBHckhaY2ZkSDFjbzAzZC9XTktBNFBnYkxYSHJzMlYzRHVJa3EzSU05QTlqYjFZL2pBK3Jnb2JadlNOWGpEZ0JhUjhlbi9UMzhiVk1RRjQzZEV4V2NrVHFkYWhJdUFKeVRrNGJ0SGIzNHlvcGl2NDh4RzROVysvUWJUY1BvWTZsaVNvUVJEMitwd2ozYnE5RTVac0dQejFxT1NKME9WNzI4TGVEN3Z2SDFuWDV2UHgwSFBMZ0hpQm16REF4dnFpaEFndEdBYUwwT0drSEFpTTJCRTRQRGVLdTVTMVZ4Mm1leDRsLzFyYml4ZkltekQyVitwa2NZdHpRaEJ0OWZyKzRSTjUza0NDTWUyVnFGWHgyc3cxc3VKdzUwR2dGM3JTMzNDT0tHYlhiODZ1Q0ptZjJ5UVhyNldCTmViR2liZnNNd2NWOE8zem1ES3NDWmNJVGdjM3k2WWhoSFJFUkVGR2FTd3dGWkZDRUUwSy9LRzdORERPcWdiemFldm1nanJuZVpjT2pPL1dEYzMxbitZS3hJaWNjRnVlbXF5aXJBMlRCOHNwSW0xcURITjFhVzRMNGROUUNjRGR0L3Z2Y1lIajkzemJSOWpGeW5YWWJMb1o1QlBIMnNDVS83bUREcHlsL2x3K1VGV2ZqS2ltSjhxYklJMTVmbUIxV04xVFE4aGgvdlBnTFhsVjB4QnIweU9LTnozSUk3UHppQUw2OG93aVg1bVFIZmIxNU1KRDVvNjhaZmo1MVNMVFVGZ05LRVdOeTFybHlwOVBueThpSWttUXo0MDVHVFNwUDlseHZiOEhaekZ5NHZ5TVNWUmRsSTlYS1FMd2U1cE5nbVNuak5wZnJSSW9vZVN4ZmQrMG01Nmg2M0tMK0wyU0ZpT0FTVlZxRVFZOUFqS2NLb2hIR2lMT1BIdTQvZ04rZXRVYVpCaWk3TFZDZjdPdjI3c2QzbjFHUXB4SVVua3dNaDhtS2pVSm9RaTlkUHFhdFFCVGlYQ1B1OWovaG9mTFkwMyt0dEVRRjhkM2FPcThPQ2pLZ0lYSmpudjRMMDJSUE5xaERjNkdkNFNZeEJqNGMycjBESG1BWFowWkUrdy9QRnhQM3o0bTNvU1RBK1dldzVWT2U4M0RSY1c1eUxyNysvWHpXMWRXZG5ueklWK3NLOGRPenQ2c2NIYmM2bG1wOG96TUl0RllVejZtRm0xR3J4cmRXbE9DYzdGWThlUElIdWNRcytVNUx2OVlURVk0ZnFWTXRhNThwemRTMTQrbWpUbkQ5T01OeGZhMy9mbmFFaWl4SWs4ZlQ0M3AwTERPT0lpSWlJNW9IRFpvVSt3djh5c0RQZExaV0YyTlhacDFwNnVEa3pSVlhGc3k0OVNSWGF0WTZPNDNlMURmanljdjhWTjFjVjVhaUNHbDkrZTc1ek1tVG5tQm5mbndqOUFPRDJGY1ZZa1pJd3RhOHVQYk91SzhuRHVUbHBBSUE0NDF5TzZ3aHVXV1JON3lCK3RLdFc5WHltUnBydzY0K3R4aFBWOWNwa1dic2s0ZEVESjNDOGZ3UzNWL2wvSGp2R3pIaXZ0UnR2TlhlaWJWUWRmbWdFQVo5YW1vdnJ5L0k5cGd4ZXV6UVhGY2x4ZUdqUFVhVWYwcmpEZ2IrZmFNYnpEYTFZbjU2RXN6SlRzRDQ5U1htOWJTNlZqTGt4VWZpLzg5ZjZIZUR3ci9vVzFjVEVZTzEwNmMwSEFKc3prN0ZqWW9udGZQdm1xaEo4K2UwUjlGbWNZVVdmeFlwSEQ1ekF2ZXVkQVpmRHl6TFZFaG9jb1FBQUcraEpSRUZVYUlQdjk4cmtFclRKOTdzMytvbUFPNUJ0OG1LZDMyMWZXVkU4bzk1V2dIT295R3dtTnJvdjkxMmVIRC90TXZZWEc5cFVvZHAwb2QrSmdSSFlSVW5WejJ3eHM3dWx0bk0xSENRcHdvZ3JDN1B4MU9HcDZVSHVsVmhmclNwRzU3Z1pONVl2d2VyVTJaOEFXcE9XaUNmUFc0dC9uMnpEMVVVNUhyZS8wOUtGOTkzZXkxY1g1WGdON1I3WmQweFZ6ZjI5dGVVK0g3ZlE3YjN6aDlwRy9OM1BWUEpsU1hINHpwb3luN2U3K3RuZW82ajFVakU4RSs1Vm91R296bmZZck5OdnRJQXhqQ01pSWlLYUIzYXJEWHBUaExPTFAza1ZxZE1oM3FoWGhVZjd1dnN4WXJPcnp0TGZVbG1JbloxOVNuWFg0YjZoYVE4VWNtTWlVUlFmZ3dpZEZqVzlnejYzbTF4TzJ1WjJJRmlhR091elgxYUN5VEJ0djYxd0VpVVpUeDlyd3QrT24xS0ZORWF0RnZlc0swZXNRWTl2cnlsRG9zbUE1K3BhbE50ZlA5V0JrOE9qUG4rWHh3L1Y0YVZHMzh1b1pNaDR2cjRWejllMyt0NDNMOVZ1TmxIQ3RyWWViR3ZyUVVxRUVYLzgrQVpvQlVIMW1nWVNBdnp0K05RQjdXZEw4L0c1c253QTZtcE9md01jdHJkUEJXL3BrU1lVeGNmZ0U0VlpxcDZDcnpkMW9OTnQ2VjZjVWUvUnd5MFlqMnhkcWJwODV3Y0hQTGFKTmVoeDUrcFMzUDNSSWVXNkQ5dDc4TWFwVGlVSW5qUzVUTlZYejd2N05sUW9vWmV2MS9xVmsrMnE1WG5UTGFITWpJckFwVXN5c1R3NWZzWmgzR3c0SkJrN085Umhha0ZjMUxRL1ozV3JuSFJmdnV2dWhZWTI3T3pvUldxa0NlZGtwK0xWSzg5V0RjTG90OWh3eTF1N1ZVc3VmN1N4RW12OTlFTThuUm5jS3M5c2t1UnorTUJzcFVhcWw1dmEzZG9LeEJqMGVQU2MxU0Y5ekFpZDFtdTFYdlBJR0I0OW9GNmVXcFdTZ0ZzcUM3MjJjUGpGL3VOd1hWd1phSysyZlYzOUhrSGNzcVE0VmFDbTEyZ0M3aWM0azZFM3Z0amNudjlRM3JkWHNneTdsV0VjRVJFUkVZWGF4QithZWxQd1BYY2lkRnFQZytGN3RsZERsR1NzU0luSG1yUkVGTWRQbmExL29yb2VMelJNQlNMQjlDS1NBVHgzMldibDh2L1YxT09OVTFOTFIxMXZtOXkzVVBsSFhUT2FSOFpWMS9WYmJQajFvVHJjNVZKcEVHdlE0K2FLQXZ6eXdBbGN1elFYMTVmbUt3R0VQei9jVUlHL25XajJHOFpOYW5YYkQyL0xLS2V6TWpYQjYzTXZBN2orUHp2UU43RWtLelhTaEQ5L2ZJTnFtMkNuUUxweXlCS085ZzJyZ2ppRFZvTjcxNVdqWktLL25nRGc1b3BDeEJuMStOM2hSbVc3elprcEhtSFRwUE55MC9CeVk1dlAxdHF5N0RuUk1saFhGK1VvVlhXdUZVc05RNk9xNStUWkU4MTQxdTBnOXVkYnEvQ0gycE9vN2gzRUpma1pRVDN1aU0ydWVsOXNuZ2pzWEpmdXRveU00Lzk1V1VvMlpMVWpPY0tJQzRJY3FqSEp0ZmViUDZ0U0UzQmViaHJlYm5aV05NWWJEWWcxNkZSTFZJR3BhYXJwRTRIUjJyUWtQTHp2cUhMNzVJSDliZS9zOWZsWTdvTXgvRzM3c3kxVmlOYnI4Ti9MaXdMNlBYeXhpWkxmSVFmUmVwM1B5dEQzVzd1VmFhMlRWcVltZU4xMmtnejFrQVd0SVBoZDdtNFRKYVdSZi9lNEJYdTcrdkhGWlFXcWJYNTk2SVFxaUx0c1NhWXFpTnZSMFlzVEF5UEs4c3ZUWFl4YmRlV1ExWTdVeUxrSjQxcmN2bk9UVGFFYmVoUU1zMFBFajNiVnFyN0w0b3g2Zkh0MWFjaDdxUmJGcTZ2c1NoSmk4YU5ObGJqNjVROTkvRVQ0dUE5RUNjV3dHbi9zRmdzUXBtbm44NFZoSEJFUkVkRThjVmlzMEJtTkVHWlpIZGN4WnNiK3JuN0ljRFpwN3pWYlVWemx1d0gvRGRNMERqZHB0ZmkvODljQ2NJWTByaFUxN2oxNVhHK1RFWHhmTDErTzlRL2pMejU2cTczZjJvMnpNcE5WVXhndnpNdkEwdmdZTEFsaXVWaFNFSTIrRDdrRU14RTZyZEtiS3hSMmRmWXBRUnlBZ0FaUVRPb2V0K0N1anc1aFkwWXlObVlrb3p3cHp1TUEwYWpWNG9jYksvRERYYlhZMDltSE9LTWU5NjJ2OEJyNmZMSTRGeEZhTFI0N1ZJZWJLZ3B4VFhFT0h2WFJzTHdrSVJaYnMxUHhmbXMzQ3VPaWtSSnB3czRRTE9POElEY2Q3N1oySVZLbnd5Vkxwa0swL2lCN05SWEZ4K0RCczViajFQQllVSzgxNEp5WTZGcTF0em5UczNydWQ0Y2JJRTFzSXdBb2pJOVJwakkrZnFnTzVZbXh5SXFlMndySkwxVVdZVTluUDVZbngrT3JWVXNSWjlSNzlIS2FyQ0s4ckNBTGx4VmtBWUFxakp2VTZEWXAweDkvMjA0K0o3T3RuS25wSGZRNzVPQUx5d3J3cWFXZVZVdzJVY0tmajU1VVhaY1RFNG5jR1ArVmNSYUhxQXFXcHp1eHNLKzdYMVZKZDdaYjlkTTdMVjJxNnNyczZFamNVbGtJd1BuOTluaDFIVTVNRE5OSU5CbHcrY1JyY3pwTGQyL2lQMjZaMFlrSndQa2NwRWVaRUcvMDdOL1pQbWIyR0Y3ZzJoWWduUFowOWFtQ1FVRUF2cmVtUE9qdmxFREVHZlhJam81RTYrZzRTaE5pOGNERVlKRFRnZnRKbWJtYzlpdkw4cUpmb2dvd2pDTWlJaUthTjdJc3dUSEQ2amhYcjV4c1Z4MUVmanpQZnhWUXQ1OXFFOEFaeGdXcllXZ1V2ejU0QXQ5WVZUTHRRZTkwK2l4V1BMaTdWbFhKbFJVZG9lcEo5dXVEZGFoTWlsY0dNUWhBVUVGY01NYnNEcVVDQmdBcWt1TkRldDlQVnRlcnJ0dWE3WDNacERkOUZodmFSczE0cnE0Rno5VzE0TVVydG5oZE5xYlRPQ3ZoL25qa0pENVpuSXRFUHdNc0xpdklRa1Z5UFBKanAzOGR2N0NzQUZjV1pxTXNNUll2TmJhcHdyaEFLekJmYW14VFRUUzljM1VwdmxoUmdOYVJjZFh2TXRrZkRRQ0s0Mk93S1ROWm1haGFrUlNIMVdtSmVMNitWYW5pQ21UUXlZTzdhejJ1Kzg5VjU2aW1zQ1pIR0ZHU3FBNUkvM2I4bEtxbjNQcU1aTnhhV1lqL2Zuc1BiS0lFczBQRXR6NDRpQjl0cXZTb2RnbWxXSU1lajUyN1JqVkIwbjJKdG51L1BsK0t2ZXluVlJROXFsTW5SZXQxeUhBTFo0SjV2TG55MU9FR2o0cTZRSWFSak5tRHEvejVxRjBkUEc5MVdlN2NObXBXTGVzMWFiVzRlMTI1OG42TzB1dlFQRHoxdkQ1WlU0K0N1R2l2QWJsRGt2R1hZMDE0czdrVFExWTdDdU9pOGNXS0Fpd1A0ZmRRb0phNGZTZlVENDdNZUQvMmR2WGoyYnBtYkVoUHh2TGtPQ1JIR0dHWFpCd2JHTVpySnp0VUUzZ0Z3VG1rWVQ2c1QwOVNUUVMrcGFKdzJpckwyU2hKakVGbWRBVHVjWG0vbkE0YUJ0VlRtSmNFc094N3BoeFdLK1JRVDVVNURUR01JeUlpSXBwSGRyTUZPcU1CZ2pDektwSUJxdzB2TjdhcnJ0dlcxdU8xcWZSY0dMSFo4ZWVqVFhqbFpEc2tXWjcxaExWUnV3UDNmRlNOSHBkS3NhVUpNWGhvOHdwODVaMTk2SmpvM1Rac3MrTVhCNDdqaHhzcmZkNlhGR1NWM3E4T252QzZ2UFhkMW00NFhQcmxyQW5SZ2RpbzNZSHZiNjlXZmlmQXVaUndReEQ5cEZ4RGgzaWp3ZS9CbTFHcnhaY3FBMXM2R0VnUUJ6ajNOMzBPS2lRU2pBWWt1RlhNdUlaQ3E5TVNjVjFKbmhMR2xTZkY0YnFTUEx6ZDNPV3hwREpZSXpZN0RycUVyMmRscHFpcURWOC8xYUU4THVEc3lmYUY4aVhJaklyQVowdno4WWRhNXpMZkFhc04zOTUyRUhlc0xQR29tdktuT29CbDA2NVMzQ3AwUnUzcTMzKzZ5Y0tUZnZVeGRmK3RvLzNEK1BtK1l6NjNOenRFbkp1VGhpdUxza08rWEcrbVhtdnE4T2hqbUdReXFpb3NmWEVOZXdIL2swS2RQZW1td3JqaStCZ2xtQnl4MlhIL2pocGxXYlVBNE50clNsVkRIbkppSW5GN1ZiSHkvRG9rR1Evc3JzVmpIMXZqRVpUL2RPOFJiSE1KaDQ4TkRPT3VEdy9od2JPV295ck0xV0pMRTJKZzBHcVV3TGVtZDhqcnNJTkEyVVFKSDdSMUsxTlJmYm14Yk1tOERja3dhclhZbEptTXQ1bzdjVkYreHF4KzMwQmNVNVNEM05pb2VRKzEzUjEyNlZ1bjB3Z29tYU8vTVdSSmdzUGkvNFRoWXNFd2pvaUlpR2hleWJDTm1XR01udGxaNWo4ZE9lblJkUHdmZGMxb0doN0ZsMWNVSTlOTDVVb3dQZU04dU9WYk43MjVXeFYrREFTNWxORFZnTVdHdTdkWG8ybDRUTGt1UXFmRjk5YVdJMUtudzIzTGkxUVRUWGQxOXFHbWR4Q1ZYaW96eGgwT2o1NUQwM0d2akFHY2djTmYzUHFDclVtYi9lUytmZDM5K09XQkV4NVZpcmN1TC9KWUN1eFB1MHUxNEZ3TmpYRHRveldmSnBmMEFaNEIxQ1RYdDZkRzhMNFUyWFZKY0l4Qjd4RldmZERXNDdaRTFUbmNRSkpsUEhXNEFmOXlHMGp4MmRKODVFMkVsOWNVNStCSTN4QjJUVlRObVIwaWZyTG5DRjV1Yk1PdGxVVUJoZVRmMlhadzJtMThFV1VaTDdrdDcvTTF1TUdYcm5FTC9uVGtKTjV0NllJTTUxVGM1Y254T05qalVoMmFGSWZEZlVONHNxWWVIN2IzNE5iS1FxWC9ZS2lVSjhiaEszNm0rU2E1aFZiL2JtekRZOVYxSHR2ZFZGRXdiWVdSUTVMd3p6cjE2eHJuSjR6YjE5MnZPdkV3T1FURTdCRHhnNTJIbFltK0FQQzVzaVU0S3pNRnNpekRKam1ySnMwT0VRVngwU2hKaU1YeEFlZlUxd0dMRFEvdE9ZS2ZicWxTd3MzakE4TktFTGN5TlFHVlNmRjRvY0ZaL2ZuNzJzYVFEekNZamw2andacTBSR1g1N2Y3dUFWaEVjVWJWMUlFd2FEWDQ3OG9pWExKaytzckd1YlF1UFJHak5qdStWclVVaC91R3BwMVE2bkE3RWVSdk91cWt5U1hYMDFWNGQ0OWJBcnEveVcxRHdTWksyTnZWcjF5dVNrbVlzNm85dTlrY3NuWVhwenVHY1VSRVJFVHpUTFRiSU5vTjBPcUQ2ME8ycDdNUC8ybnE4SDViVnovMnZia2JxMU1UUEtyVmhxeDJhRFdDeDVsM0dUSWsyZG12UlpTZC81MWdNcWlxWG5yY3FrZGNnemhCZ0dxU1lMQzJkL1RpcEZzdnF0dFhMRlVDeGJYcFNkaVVtWXp0N2IzSWlvN0FWNnVXb2pJNUhyVjlRL2pqa1pPSTFHbWgxMmdndzNrUTYvcDcrNnR5OGVlcHd3MnFSdkJyMHhKbjNBZE1sR1hzNmV6REN3MXRxbUJqMHRWRk9jcFVTM2NDcG9LbXhxRlIyRVFKVmxIRVJ4MVRGVFBGOGJPckhMR0tJazRNakNCU3A0Tk9JMEFRZ0k0eGl4SXNBYzZlUm9HNjhpWC9TMFFudVIrNGVpUEtzdW9BT05jdGVKUmtHUzBqNCtneE93OCtOWUlBbzFhTHYxeTAwZU8rWEFjL2ZLMXFxY2MwVmRmcHBRbEdBeXFTNHJDdnF4Ky9QZHlnQ29vQllGTkdNajVka3FkYzFnb0M3bDIvRFBmdHFGRXRiVDdjTjRTdnZiY1BSZkV4MkpxVmdyT3pVMmZkYyttMUptZUZYb1JPQzYwZ1FDTTRseTI3aDhxVFBiMWtPTjlIN1c2VGdTYzFESTNpaGZwV3ZOUFNwWVNST28wRzMxbFRpaEdiUS9XZS9lSEdTdHp6VVRXT0RReWp0bThJWDM5dlB5cVQ0M0ZoWGpyT3lrd09TWityQ0wwV2hRRlVRMWxGRVU5V04rRFZwbmFQMjdaa3BhaW15emFQak9HN0h4NkNTYXVGUWF0eFZzTEt6bjVZN3M5YlNxVHZubUR1RTJJM1pDUkRCdkRkRHcrcVFtTUErR2Q5QzU0NWZzcGpHcWczMWIyRGVMNitSYW0rYWh5YWVyL2RzMjRab3ZVNkdMUWFQSFc0QVNlSHhuemR6Wnk2SURkZENlT3Nvb2h0YlQwekdsWnk4WklNNkRRQ0R2WU1vblYwSEVOV095UlpSclJCaDV6b1NLeE9TOFRGK1JsZWU4cUYyOXEwSkd4SVQ0WkdFTEN2cXgvUEhEOFYxTTlQVnN2NjQ2My9vVGZ0WSthQTdpK1V0bmYwcWdib3VFOXNEaFhSYm9mRE52TVRlZ3NOd3pnaUlpS2kwNEI5ZkJ6YTJGaG5vaFdBbHBGeFBPeTJoT3pXeWtMczZ1ekRvUjduTWpkSmxySEg1V3oycEUrOStsRkFqNUViRTRuL08zK2RjdG5zRUhHOGY5anJ0dVdKY2ZqS2ltSVV6aUlRdWlnL0F5ODJ0Q3JMRWIrd3JBRG41YXIvNlAveThtSVV4RWJqVXlXNVNvUDRuSmhJSE80ZDlEblZFM0Qybkp2Tzk5YVc0eHlYNVlUUG5takc3OTBPZWo1Ym1oL1lMK09tWldRYzMvemdBRVo4TEtHOHNqQmJhZTd1VFZLRUViMFRGVjIxZlVPNDRxVVBQTGFaN1pJMWpTRGdudTNWSGozSFhBWFREM0MyazFSZEhlZ2VVSUpmYi8wQkozdm1UZkxYRTI4NksxTVRVRGM0QXBzb1lWTm1NazZOak9QN08ybzhsajFYcFNUZ2UydkxQWlpvNmpVYS9HQkRCUjdlZXd3ZnR2ZW9icXNmSEVIOTRBZ1NUSVlaVDF1ZHRDbzFBYjg4Y0J5RGZ2cWNHN1FhVkNZNUswZi80ZVg5RERqN21UMTF1RUgxL0FGUURmcDQ1YVE2NklyUzYvQ3pMVlY0WlA4eHZEOFJUTlgwRHVKby94QktFMklSR1JPK3c4d0RQWU40elVzUVZ4UWZnenRYbDZxdXk0bUpnaWpKNkxCNER5UmQrYXFBTlR0RTdIRHBGNWNaRmFHRXc5NzZ6SG1ydVBYbmowZE9ZazFhSW5Kam9oRHZFbjd2N2VySHV2UkVaUmx6S0lmSUJHTkRlaEl5b3lLVVVQZkZoclladlplVFRFWjh1aVJQRldhZnJrSTVKWHdoZXNHbEdqZ3B3cWdhbmhReXNnejdlSERWN0F2ZDdFYmNFQkVSRVZGSVNKSUUyM2hnbFE0eWdKL3VQYXFxU2x1ZG1vaXJpM0x3azdOVzROYktvaGxQdUhQMU1iZXozNjJqNHhoeDYwY1ZaOVRqbTZ0SzhjalpLMmNWeEFIT3FxSXZWamdEcWV2TDhyMVdDcVJFR0hGOVdiNXFVbU9zUVkvTWFhclZyaXpNOW5yOTh1UjRYRjZRaGNzTHNwRHRGdGlWSjhXcGxrT2VsNXVHMHNTWkxjWExpWWxFVllybmN0cG92UTdmV2wySy8xNWU1TGZ2MW5RSFB4bFJFVmc5eStXemVvMW0ycVdHMXdaWXZSRnFXZEVSeXBMVHd2Z1laZWxsckVIdk5aUTRLOU43aFdFZ3JpL054MVBucjhOWm1TbllrcFdDL05nbzNGaStSTFhObHF3VS9HaFRwYzkrYkVhdEZ2ZXVYNFp2cnk3eldDWmFraENMOC8yRUY0K2VzMXIxUDEvU0lrMUlubWFpNHcxbFM1UnF4aFZlM245R3JSWXBFVVo4cml3ZnExeDZJYTVLVGNEajU2N3hPbEJna2tHcndWMXJ5L0h0MVdYS2EzQkZRZGFjTFpmMlpVTjZFajYvckVCMVhVRmNOQjdZVk9teGZGSUFVQjdBWjNoVmFnTE84akpCRjNEMjVIUU5tamU0VkxNR01pakNHOWR6TURaUndzTjdqMEdXWmF4T1RWUytneDdhY3dSWHYvd2hkazlVcXJxZnFBZ1hRUkJ3Zzh2bm9YNXdCQis1aGM2MGVPenM3TU94Z2FtVGNEZVU1WHZ0clRwYnR2RXhTQUZVank0bXJJd2pJaUlpT2swNGJIWm90RmJvVFA0UHNBVUFEMnlxeEMvMkg4Zk96ajRrUnhqeHpkVWxBSnpWVFZjWFplTVRoVms0MURPSUkzMURPRDQ0Z242TEZXTTJCOFlkSWh5U2N4bXFjeW1xN0hQUWdmdVN5ZUw0R0Z4ZGxJTi9UbFRRWEpDYmpsc3JDMmU4Qk5TYkRlbEorTmJxVXI5aGhUY0ZjVkZvRy9VOHE1NGRIWW1yaTdOVkZXK3V0bVNsZUN4VG5GU1JGSWZIejEyREgrODVnbEdiQTErdkt2SDUrTmt1WWFDdkhsMjNMUy9HZ2U0QmpOb2RNR2cxdURnL0U1OHV5ZlVZVk9ETjU4dVhJRUtueGM2T1h2UmFySmg4eVdJTmVsU2x4T082a3J5UU5Qd3VTNHhGamRzQUFRRkFYbXdVYmloYmdyVkJCSDR6bmFicVRVWlVCSDY2ZVFYdWVHOC8xcVZQN2NPemw1NEZBTGo5M1gxb0dSbEhnbEdQdGVsSnVHbVo3eXJEUUtSR212RDk5Y3VVeTljdXpjWGVybjdVOWczaCt0SjhYRmVhRjlEUWd2TnkwN0F5TlFFdk5yVGl0YVlPRE52c3VMV3kwTy9QdXZlVmM1MVk2bDd4dHpRaEJyMW1LelNDQUwxR0E2TldnMWlESG9YeDBiZ3dOMTBWMEJiRng4Q2sxU3BCa2dEZ002VjVTcUQ0dzQyVitQWEJPcXhNVGZENWVmSDFPMjdJU01MejlhMjRzc2g3NkQzWFByVTBGNjBqNDNpenVST3JVeE54OTdweW45TlFTeEpqVlpOd0owVk5USWZkbUpHRVR4Ym4rbnlOS3BQamNHUDVFcnpmMm8ybTRURnN6SmdhdUxJeEl4bm5aS2NpMnFCSG5FR1BHSU1PVVhvZG9uUTZST2kwaU5CcFlacjhuMVlEbzliNS82Mmpabno1blQxd1NESXFrK054VTBVQkJFR0FRU3ZnQnhzcmNmK09HcVV5RmdBMlo2Ymdockw4MlR4bHMzSk9kaXIrMDlTaExGMSs2bkFqMXFZbEJUd3NaQ0c3c1h5SlJ6Z2ZUbFVwQ1hobzg0cUF0djNlaDRlOHRrUUlsRTJVOE51YUJ1VnllV0ljTHB4bFJhODNEb3NWamxrTzNsbUloTzU5aDg2TTduaEVSRVJFQzRReEpnYmFBSHN1dmRqUWlzcmsrRmxQbXBObEdSS2doRHdhSC8zZjdKS0VPejg0Z0NzTHN3UHVHM1BsUzl0VWxTU3pHaURoZzlraHd1SVFsYjUxT28yeloxZ29BcXJKS2JHaFdCYjJmbXMzQnEwMm5KdVRGdElRMDkyYnpaM0tmK2ZFUktJMHdPYjZvM1lIZXMxV1NMS3NCRHp4UnIzUFlNTlZ5OGk0cW9JaTBLVnJ3Znpjd1o0QnBFV2FWQUZWc0o1MkdjaXhOVHNsNEtXMzdXTm05RnRzcVBCVExlYVBUWlJRM1R2b3NmengxUEFZaGx3T1JKZDdHVWdTS2pzNyt6QnVkeUJHcjBOaGZFekF5M2wzZGZiaGVaZWxhb0dHQVpNL1crZlNSKzE2UHlHUzY1VGFyT2lJb0VKNXV5VGhqVk9kdUNRL0E0S2Z6NzFWRkRGaWMwQVFuTlc0T28wR0pxMG1xTUVwaytvSFI3QWtMam9rM3pNdk5yUWhJOHFFZFY2bUtkdEVDWHU2K2pCZ3RhTXdMaHBsTTZ6UURhWHVjUXR1ZTJldjBwdnp2NHB6Y0V2RjdFTHd1ZURhSXhJQVhycGk2NElMRFgrMjk2ankzM214VVFIM2wzdkJwZTBENE95UkdZemZIbTVRVHI1RjZYVjQ3TncxSVorZUxUb2NzSTZNVEwvaEFwVzZlb1hQTHdlR2NVUkVSRVNuR1VIUXdCUWJEVUZ6ZXZhcEVXVTVKQWVmUkVTMGNPM3ZIc0M5MjZzaHlUSUVPS3NydllXSnRQRHM3T2pGRDNjZWhneEFweEh3d0tibHMrNUw2azRXUlZoR1JpSExpM2Q1S3NNNElpSWlvZ1ZHbzlIQUdCTURZUWJWR2tSRVJFU25LMW1TWUIwWldmUjk0dnlGY2Z6cmpvaUlpT2cwSkVrU3JDT2pVK3RHaVlpSWlCWTZXWVoxWkhUUkIzSFRZUmhIUkVSRWRKcVNKQkdXa1JISVovZ2ZyRVJFUkxUd3laSUV5L0FJSkVtY2Z1TkZqbUVjRVJFUjBXbE1Fa1ZZUjBZZ2kvekRsWWlJaUJZbVo0ODRCbkdUR01ZUkVSRVJuZVlrU1lKbFpCU2l3ekhmdTBKRVJFUVVGTkhoY0E1cllLVy9nbUVjRVJFUjBRSWd5ODVteHc2TGRiNTNoWWlJaUNnZ0RvdlZXZUcvaUtlbXpvUnV2bmVBaUlpSWlBSm5NNDlERXUwd1JFWUJnczhoWFVSRVJFVHpSNVpoR3h1RHcyNmY3ejA1TFRHTUl5SWlJbHBnSERZN0pNY3c5SkdSME9yMTg3MDdSRVJFUkFyUmJvZDlmUHlNbjVqcUQ4TTRJaUlpb2dWSWtpUllSMGVoMVJ0Z2lJeUFvR0gzRVNJaUlwby9zaVRCYmpiRFliUE45NjZjOWhqR0VSRVJFUzFnb3QwR3k3QWRPcE1KT3FNUkFwZXVFaEVSVVJqSnNneUgxUXFIeFFKWmx1ZDdkeFlFaG5GRVJFUkVDNXdzeTg0ejBWWUxkQVlqOUNZVCs4a1JFUkhSM0pKbDJDMFdPR3hXeUJKRHVHQXdqQ01pSWlKYUpHVEorVWV4M1dxRjNtaUV6bUNFb09YeVZTSWlJZ29kV1pUZ3NGbGh0MW9CVnNMTkNNTTRJaUlpb3NWbTRreTEzV0tCUnF1RHpxaUgxbUNBSURDWUl5SWlvdURKc2dUUlpvUERhb01raXZPOU93c2V3emdpSWlLaVJVd1NIYkNOTzRCeEN6UmFMYlI2SFRRNjUvL1lYNDZJaUlpOGt5SGFIWkFjRHVmL2l5SUFWc0dGQ3NNNElpSWlvak9DREVsMFFCSWR5aldDVmd1dFZndEJvNEdnMFVLajFUaDd6UWtDQkFnUU5BenJpSWlJRmlOWmtpRkRkaTR6bFdWSW9nUlpFaUZMRWtSUmhNenF0em5GTUk2SWlJam9EQ1dMSWh6OFk1dUlpSWdvck5nNGhJaUlpSWlJaUlpSUtFd1l4aEVSRVJFUkVSRVJFWVVKd3pnaUlpSWlJaUlpSXFJd1lSaEhSRVJFUkVSRVJFUVVKZ3pqaUlpSWlJaUlpSWlJd29SaEhCRVJFUkVSRVJFUlVaZ3dqQ01pSWlJaUlpSWlJZ29UaG5GRVJFUkVSRVJFUkVSaHdqQ09pSWlJaUlpSWlJZ29UQmpHRVJFUkVSRVJFUkVSaFFuRE9DSWlJaUlpSWlJaW9qQmhHRWRFUkVSRVJFUkVSQlFtRE9PSWlJaUlpSWlJaUlqQ2hHRWNFUkVSRVJFUkVSRlJtRENNSXlJaUlpSWlJaUlpQ2hPR2NVUkVSRVJFUkVSRVJHSENNSTZJaUlpSWlJaUlpQ2hNR01ZUkVSRVJFUkVSRVJHRkNjTTRJaUlpSWlJaUlpS2lNR0VZUjBSRVJFUkVSRVJFRkNZTTQ0aUlpSWlJaUlpSWlNS0VZUndSRVJFUkVSRVJFVkdZTUl3aklpSWlJaUlpSWlJS0U0WnhSRVJFUkVSRVJFUkVZY0l3am9pSWlJaUlpSWlJS0V3WXhoRVJFUkVSRVJFUkVZVUp3emdpSWlJaUlpSWlJcUl3WVJoSFJFUkVSRVJFUkVRVUpnemppSWlJaUlpSWlJaUl3b1JoSEJFUkVSRVJFUkVSVVpnd2pDTWlJaUlpSWlJaUlnb1RobkZFUkVSRVJFUkVSRVJod2pDT2lJaUlpSWlJaUlnb1RCakdFUkVSRVJFUkVSRVJoUW5ET0NJaUlpSWlJaUlpb2pCaEdFZEVSRVJFUkVSRVJCUW1ET09JaUlpSWlJaUlpSWpDaEdFY0VSRVJFUkVSRVJGUm1EQ01JeUlpSWlJaUlpSWlDaE9HY1VSRVJFUkVSRVJFUkdIQ01JNklpSWlJaUlpSWlDaE1HTVlSRVJFUkVSRVJFUkdGQ2NNNElpSWlJaUlpSWlLaU1HRVlSMFJFUkVSRVJFUkVSRVJFUkVSRVJFUkVSRVJFUkVSRVJFUkVSRVF6OFA4QlhESGROTUF6ZzUwQUFBQUFTVVZPUks1Q1lJST0iLAoJIlRoZW1lIiA6ICIiLAoJIlR5cGUiIDogIm1pbmQiLAoJIlZlcnNpb24iIDogIjgiCn0K"/>
    </extobj>
  </extobjs>
</s:customData>
</file>

<file path=customXml/itemProps23.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6386</Words>
  <Application>WPS 演示</Application>
  <PresentationFormat>全屏显示(16:9)</PresentationFormat>
  <Paragraphs>476</Paragraphs>
  <Slides>60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60</vt:i4>
      </vt:variant>
    </vt:vector>
  </HeadingPairs>
  <TitlesOfParts>
    <vt:vector size="74" baseType="lpstr">
      <vt:lpstr>Arial</vt:lpstr>
      <vt:lpstr>宋体</vt:lpstr>
      <vt:lpstr>Wingdings</vt:lpstr>
      <vt:lpstr>Times New Roman</vt:lpstr>
      <vt:lpstr>微软雅黑</vt:lpstr>
      <vt:lpstr>等线</vt:lpstr>
      <vt:lpstr>楷体</vt:lpstr>
      <vt:lpstr>Arial Unicode MS</vt:lpstr>
      <vt:lpstr>Calibri</vt:lpstr>
      <vt:lpstr>思源黑体 CN Regular</vt:lpstr>
      <vt:lpstr>黑体</vt:lpstr>
      <vt:lpstr>楷体_GB2312</vt:lpstr>
      <vt:lpstr>新宋体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拟研究、解决的主要理论或实践问题。 回答该研究准备解决什么理论问题或者是解决什么现实问题（是判断该课题研究是否有价值依据）</vt:lpstr>
      <vt:lpstr>PowerPoint 演示文稿</vt:lpstr>
      <vt:lpstr>PowerPoint 演示文稿</vt:lpstr>
      <vt:lpstr>PowerPoint 演示文稿</vt:lpstr>
      <vt:lpstr>PowerPoint 演示文稿</vt:lpstr>
      <vt:lpstr>PowerPoint 演示文稿</vt:lpstr>
      <vt:lpstr>网上各类文献资源推荐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Sky123.Org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麦芽糖</cp:lastModifiedBy>
  <cp:revision>53</cp:revision>
  <dcterms:created xsi:type="dcterms:W3CDTF">2022-04-30T12:03:00Z</dcterms:created>
  <dcterms:modified xsi:type="dcterms:W3CDTF">2022-11-16T08:47:36Z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D8E948D7DCAB40BE9F7F370A3414B175</vt:lpwstr>
  </property>
  <property fmtid="{D5CDD505-2E9C-101B-9397-08002B2CF9AE}" pid="3" name="KSOProductBuildVer">
    <vt:lpwstr>2052-11.1.0.12598</vt:lpwstr>
  </property>
</Properties>
</file>