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8" r:id="rId6"/>
    <p:sldId id="267" r:id="rId7"/>
    <p:sldId id="262" r:id="rId8"/>
    <p:sldId id="281" r:id="rId9"/>
    <p:sldId id="268" r:id="rId10"/>
    <p:sldId id="259" r:id="rId11"/>
    <p:sldId id="263" r:id="rId12"/>
    <p:sldId id="283" r:id="rId13"/>
    <p:sldId id="269" r:id="rId14"/>
    <p:sldId id="295" r:id="rId15"/>
    <p:sldId id="260" r:id="rId16"/>
    <p:sldId id="284" r:id="rId17"/>
    <p:sldId id="264" r:id="rId18"/>
    <p:sldId id="271" r:id="rId19"/>
    <p:sldId id="261" r:id="rId20"/>
    <p:sldId id="265" r:id="rId21"/>
    <p:sldId id="305" r:id="rId22"/>
    <p:sldId id="306" r:id="rId23"/>
    <p:sldId id="308" r:id="rId24"/>
    <p:sldId id="330"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2" r:id="rId38"/>
    <p:sldId id="323" r:id="rId39"/>
    <p:sldId id="324" r:id="rId40"/>
    <p:sldId id="326" r:id="rId41"/>
    <p:sldId id="325" r:id="rId42"/>
    <p:sldId id="327" r:id="rId43"/>
    <p:sldId id="331" r:id="rId44"/>
    <p:sldId id="328" r:id="rId45"/>
    <p:sldId id="329" r:id="rId46"/>
    <p:sldId id="266" r:id="rId47"/>
  </p:sldIdLst>
  <p:sldSz cx="12192000" cy="6858000"/>
  <p:notesSz cx="6858000" cy="9144000"/>
  <p:embeddedFontLst>
    <p:embeddedFont>
      <p:font typeface="方正清刻本悦宋简体" panose="02000000000000000000" charset="-122"/>
      <p:regular r:id="rId52"/>
    </p:embeddedFont>
    <p:embeddedFont>
      <p:font typeface="华文行楷" panose="02010800040101010101" pitchFamily="2" charset="-122"/>
      <p:regular r:id="rId53"/>
    </p:embeddedFont>
    <p:embeddedFont>
      <p:font typeface="微软雅黑" panose="020B0503020204020204" pitchFamily="34" charset="-122"/>
      <p:regular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黑体" panose="02010609060101010101" charset="-122"/>
      <p:regular r:id="rId61"/>
    </p:embeddedFont>
    <p:embeddedFont>
      <p:font typeface="字魂59号-创粗黑" panose="00000500000000000000" pitchFamily="2" charset="-122"/>
      <p:regular r:id="rId62"/>
    </p:embeddedFont>
    <p:embeddedFont>
      <p:font typeface="等线" panose="02010600030101010101" charset="-122"/>
      <p:regular r:id="rId63"/>
    </p:embeddedFont>
    <p:embeddedFont>
      <p:font typeface="等线 Light" panose="02010600030101010101" charset="-122"/>
      <p:regular r:id="rId64"/>
    </p:embeddedFont>
    <p:embeddedFont>
      <p:font typeface="Calibri" panose="020F0502020204030204"/>
      <p:regular r:id="rId65"/>
      <p:bold r:id="rId66"/>
      <p:italic r:id="rId67"/>
      <p:boldItalic r:id="rId68"/>
    </p:embeddedFont>
    <p:embeddedFont>
      <p:font typeface="华文楷体" panose="02010600040101010101" pitchFamily="2" charset="-122"/>
      <p:regular r:id="rId69"/>
    </p:embeddedFont>
    <p:embeddedFont>
      <p:font typeface="隶书" panose="02010509060101010101" pitchFamily="49" charset="-122"/>
      <p:regular r:id="rId70"/>
    </p:embeddedFont>
    <p:embeddedFont>
      <p:font typeface="楷体" panose="02010609060101010101" pitchFamily="49" charset="-122"/>
      <p:regular r:id="rId71"/>
    </p:embeddedFont>
    <p:embeddedFont>
      <p:font typeface="华文新魏" panose="02010800040101010101" charset="-122"/>
      <p:regular r:id="rId72"/>
    </p:embeddedFont>
    <p:embeddedFont>
      <p:font typeface="华文中宋" panose="02010600040101010101" pitchFamily="2" charset="-122"/>
      <p:regular r:id="rId73"/>
    </p:embeddedFont>
  </p:embeddedFontLst>
  <p:custDataLst>
    <p:tags r:id="rId7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339966"/>
    <a:srgbClr val="519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2" d="100"/>
          <a:sy n="72"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4" Type="http://schemas.openxmlformats.org/officeDocument/2006/relationships/tags" Target="tags/tag28.xml"/><Relationship Id="rId73" Type="http://schemas.openxmlformats.org/officeDocument/2006/relationships/font" Target="fonts/font22.fntdata"/><Relationship Id="rId72" Type="http://schemas.openxmlformats.org/officeDocument/2006/relationships/font" Target="fonts/font21.fntdata"/><Relationship Id="rId71" Type="http://schemas.openxmlformats.org/officeDocument/2006/relationships/font" Target="fonts/font20.fntdata"/><Relationship Id="rId70" Type="http://schemas.openxmlformats.org/officeDocument/2006/relationships/font" Target="fonts/font19.fntdata"/><Relationship Id="rId7" Type="http://schemas.openxmlformats.org/officeDocument/2006/relationships/slide" Target="slides/slide4.xml"/><Relationship Id="rId69" Type="http://schemas.openxmlformats.org/officeDocument/2006/relationships/font" Target="fonts/font18.fntdata"/><Relationship Id="rId68" Type="http://schemas.openxmlformats.org/officeDocument/2006/relationships/font" Target="fonts/font17.fntdata"/><Relationship Id="rId67" Type="http://schemas.openxmlformats.org/officeDocument/2006/relationships/font" Target="fonts/font16.fntdata"/><Relationship Id="rId66" Type="http://schemas.openxmlformats.org/officeDocument/2006/relationships/font" Target="fonts/font15.fntdata"/><Relationship Id="rId65" Type="http://schemas.openxmlformats.org/officeDocument/2006/relationships/font" Target="fonts/font14.fntdata"/><Relationship Id="rId64" Type="http://schemas.openxmlformats.org/officeDocument/2006/relationships/font" Target="fonts/font13.fntdata"/><Relationship Id="rId63" Type="http://schemas.openxmlformats.org/officeDocument/2006/relationships/font" Target="fonts/font12.fntdata"/><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3.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21T16:36:37.250" idx="1">
    <p:pos x="7018" y="677"/>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2-11-23T15:41:05.681" idx="3">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742C1-3605-491D-BD12-CF99807A908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F67C5-ACFB-438B-BE76-746EC891548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4F67C5-ACFB-438B-BE76-746EC891548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4A9A584-36ED-4B70-99AE-CF5596F6FAB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8C9E5-4D72-45A2-B9C9-EA89C958FC1C}"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descr="背景2"/>
          <p:cNvPicPr>
            <a:picLocks noChangeAspect="1"/>
          </p:cNvPicPr>
          <p:nvPr userDrawn="1"/>
        </p:nvPicPr>
        <p:blipFill>
          <a:blip r:embed="rId3"/>
          <a:stretch>
            <a:fillRect/>
          </a:stretch>
        </p:blipFill>
        <p:spPr>
          <a:xfrm>
            <a:off x="273051" y="298449"/>
            <a:ext cx="11601450" cy="6305551"/>
          </a:xfrm>
          <a:prstGeom prst="rect">
            <a:avLst/>
          </a:prstGeom>
          <a:solidFill>
            <a:schemeClr val="accent1">
              <a:alpha val="0"/>
            </a:schemeClr>
          </a:solid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 y="365125"/>
            <a:ext cx="2133600" cy="714375"/>
          </a:xfrm>
          <a:prstGeom prst="rect">
            <a:avLst/>
          </a:prstGeom>
          <a:noFill/>
        </p:spPr>
        <p:txBody>
          <a:bodyPr wrap="square" rtlCol="0">
            <a:spAutoFit/>
          </a:bodyPr>
          <a:lstStyle/>
          <a:p>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9A584-36ED-4B70-99AE-CF5596F6FAB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8C9E5-4D72-45A2-B9C9-EA89C958FC1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tags" Target="../tags/tag1.xml"/><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2.pn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22.jpeg"/><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24.jpeg"/><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image" Target="../media/image22.jpe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xml"/><Relationship Id="rId5" Type="http://schemas.openxmlformats.org/officeDocument/2006/relationships/image" Target="../media/image34.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33.png"/><Relationship Id="rId1" Type="http://schemas.openxmlformats.org/officeDocument/2006/relationships/tags" Target="../tags/tag12.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xml"/><Relationship Id="rId2" Type="http://schemas.openxmlformats.org/officeDocument/2006/relationships/image" Target="../media/image36.png"/><Relationship Id="rId1"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7.xml"/><Relationship Id="rId2" Type="http://schemas.openxmlformats.org/officeDocument/2006/relationships/image" Target="../media/image38.jpeg"/><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xml"/><Relationship Id="rId3" Type="http://schemas.openxmlformats.org/officeDocument/2006/relationships/image" Target="../media/image40.GIF"/><Relationship Id="rId2" Type="http://schemas.openxmlformats.org/officeDocument/2006/relationships/tags" Target="../tags/tag18.xml"/><Relationship Id="rId1" Type="http://schemas.openxmlformats.org/officeDocument/2006/relationships/image" Target="../media/image39.GIF"/></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image" Target="../media/image8.jpeg"/></Relationships>
</file>

<file path=ppt/slides/_rels/slide40.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1" Type="http://schemas.openxmlformats.org/officeDocument/2006/relationships/slideLayout" Target="../slideLayouts/slideLayout2.xml"/><Relationship Id="rId10" Type="http://schemas.openxmlformats.org/officeDocument/2006/relationships/tags" Target="../tags/tag21.xml"/><Relationship Id="rId1" Type="http://schemas.openxmlformats.org/officeDocument/2006/relationships/image" Target="../media/image41.png"/></Relationships>
</file>

<file path=ppt/slides/_rels/slide41.xml.rels><?xml version="1.0" encoding="UTF-8" standalone="yes"?>
<Relationships xmlns="http://schemas.openxmlformats.org/package/2006/relationships"><Relationship Id="rId7" Type="http://schemas.openxmlformats.org/officeDocument/2006/relationships/comments" Target="../comments/comment2.xml"/><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tags" Target="../tags/tag23.xml"/><Relationship Id="rId2" Type="http://schemas.openxmlformats.org/officeDocument/2006/relationships/image" Target="../media/image21.png"/><Relationship Id="rId1" Type="http://schemas.openxmlformats.org/officeDocument/2006/relationships/tags" Target="../tags/tag22.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tags" Target="../tags/tag2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tags" Target="../tags/tag27.xml"/><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背景2"/>
          <p:cNvPicPr>
            <a:picLocks noChangeAspect="1"/>
          </p:cNvPicPr>
          <p:nvPr/>
        </p:nvPicPr>
        <p:blipFill>
          <a:blip r:embed="rId2"/>
          <a:stretch>
            <a:fillRect/>
          </a:stretch>
        </p:blipFill>
        <p:spPr>
          <a:xfrm>
            <a:off x="734258" y="702365"/>
            <a:ext cx="10723484" cy="5453270"/>
          </a:xfrm>
          <a:prstGeom prst="rect">
            <a:avLst/>
          </a:prstGeom>
          <a:solidFill>
            <a:schemeClr val="accent1">
              <a:alpha val="0"/>
            </a:schemeClr>
          </a:solidFill>
        </p:spPr>
      </p:pic>
      <p:grpSp>
        <p:nvGrpSpPr>
          <p:cNvPr id="23" name="组合 22"/>
          <p:cNvGrpSpPr/>
          <p:nvPr/>
        </p:nvGrpSpPr>
        <p:grpSpPr>
          <a:xfrm>
            <a:off x="1756410" y="1968500"/>
            <a:ext cx="7967345" cy="2856230"/>
            <a:chOff x="1181735" y="1424508"/>
            <a:chExt cx="7752496" cy="2426147"/>
          </a:xfrm>
        </p:grpSpPr>
        <p:sp>
          <p:nvSpPr>
            <p:cNvPr id="11" name="文本框 10"/>
            <p:cNvSpPr txBox="1"/>
            <p:nvPr/>
          </p:nvSpPr>
          <p:spPr>
            <a:xfrm>
              <a:off x="1181735" y="1424508"/>
              <a:ext cx="7284720" cy="1489238"/>
            </a:xfrm>
            <a:prstGeom prst="rect">
              <a:avLst/>
            </a:prstGeom>
            <a:noFill/>
          </p:spPr>
          <p:txBody>
            <a:bodyPr wrap="square" rtlCol="0">
              <a:spAutoFit/>
            </a:bodyPr>
            <a:lstStyle/>
            <a:p>
              <a:pPr algn="ctr"/>
              <a:r>
                <a:rPr lang="zh-CN" altLang="en-US" sz="5400" dirty="0">
                  <a:solidFill>
                    <a:srgbClr val="519C8F"/>
                  </a:solidFill>
                  <a:latin typeface="方正清刻本悦宋简体" panose="02000000000000000000" charset="-122"/>
                  <a:ea typeface="方正清刻本悦宋简体" panose="02000000000000000000" charset="-122"/>
                </a:rPr>
                <a:t>双减背景下如何优化历史课堂</a:t>
              </a:r>
              <a:r>
                <a:rPr lang="zh-CN" altLang="en-US" sz="5400" dirty="0">
                  <a:solidFill>
                    <a:srgbClr val="519C8F"/>
                  </a:solidFill>
                  <a:latin typeface="宋体" panose="02010600030101010101" pitchFamily="2" charset="-122"/>
                  <a:ea typeface="宋体" panose="02010600030101010101" pitchFamily="2" charset="-122"/>
                </a:rPr>
                <a:t>教学</a:t>
              </a:r>
              <a:endParaRPr lang="zh-CN" altLang="en-US" sz="5400" dirty="0">
                <a:solidFill>
                  <a:srgbClr val="519C8F"/>
                </a:solidFill>
                <a:latin typeface="宋体" panose="02010600030101010101" pitchFamily="2" charset="-122"/>
                <a:ea typeface="宋体" panose="02010600030101010101" pitchFamily="2" charset="-122"/>
              </a:endParaRPr>
            </a:p>
          </p:txBody>
        </p:sp>
        <p:cxnSp>
          <p:nvCxnSpPr>
            <p:cNvPr id="14" name="直接连接符 13"/>
            <p:cNvCxnSpPr/>
            <p:nvPr/>
          </p:nvCxnSpPr>
          <p:spPr>
            <a:xfrm flipV="1">
              <a:off x="3653034" y="3485115"/>
              <a:ext cx="1515745" cy="1270"/>
            </a:xfrm>
            <a:prstGeom prst="line">
              <a:avLst/>
            </a:prstGeom>
            <a:ln w="15875">
              <a:solidFill>
                <a:srgbClr val="94AC9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7418486" y="3486194"/>
              <a:ext cx="1515745" cy="1270"/>
            </a:xfrm>
            <a:prstGeom prst="line">
              <a:avLst/>
            </a:prstGeom>
            <a:ln w="15875">
              <a:solidFill>
                <a:srgbClr val="94AC90"/>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568658" y="3321520"/>
              <a:ext cx="1560756" cy="529135"/>
            </a:xfrm>
            <a:prstGeom prst="rect">
              <a:avLst/>
            </a:prstGeom>
            <a:noFill/>
          </p:spPr>
          <p:txBody>
            <a:bodyPr wrap="square" rtlCol="0">
              <a:noAutofit/>
            </a:bodyPr>
            <a:lstStyle/>
            <a:p>
              <a:pPr algn="ctr"/>
              <a:r>
                <a:rPr lang="zh-CN" altLang="en-US" sz="2400" dirty="0">
                  <a:solidFill>
                    <a:schemeClr val="tx1">
                      <a:lumMod val="65000"/>
                      <a:lumOff val="35000"/>
                    </a:schemeClr>
                  </a:solidFill>
                  <a:latin typeface="苹方 中等" panose="020B0400000000000000" pitchFamily="34" charset="-122"/>
                  <a:ea typeface="苹方 中等" panose="020B0400000000000000" pitchFamily="34" charset="-122"/>
                  <a:sym typeface="+mn-ea"/>
                </a:rPr>
                <a:t>专题研讨</a:t>
              </a:r>
              <a:endParaRPr lang="zh-CN" altLang="en-US" sz="2400" dirty="0">
                <a:solidFill>
                  <a:schemeClr val="tx1">
                    <a:lumMod val="65000"/>
                    <a:lumOff val="35000"/>
                  </a:schemeClr>
                </a:solidFill>
                <a:latin typeface="苹方 中等" panose="020B0400000000000000" pitchFamily="34" charset="-122"/>
                <a:ea typeface="苹方 中等" panose="020B0400000000000000" pitchFamily="34" charset="-122"/>
                <a:sym typeface="+mn-ea"/>
              </a:endParaRPr>
            </a:p>
          </p:txBody>
        </p:sp>
        <p:sp>
          <p:nvSpPr>
            <p:cNvPr id="18" name="菱形 17"/>
            <p:cNvSpPr/>
            <p:nvPr/>
          </p:nvSpPr>
          <p:spPr>
            <a:xfrm>
              <a:off x="5494084" y="3407729"/>
              <a:ext cx="158200" cy="158200"/>
            </a:xfrm>
            <a:prstGeom prst="diamond">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菱形 18"/>
            <p:cNvSpPr/>
            <p:nvPr/>
          </p:nvSpPr>
          <p:spPr>
            <a:xfrm>
              <a:off x="7129640" y="3406650"/>
              <a:ext cx="158200" cy="158200"/>
            </a:xfrm>
            <a:prstGeom prst="diamond">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908818" y="861646"/>
            <a:ext cx="10374365" cy="5134708"/>
            <a:chOff x="895257" y="838273"/>
            <a:chExt cx="10374365" cy="5134708"/>
          </a:xfrm>
        </p:grpSpPr>
        <p:sp>
          <p:nvSpPr>
            <p:cNvPr id="24" name="直角三角形 23"/>
            <p:cNvSpPr/>
            <p:nvPr/>
          </p:nvSpPr>
          <p:spPr>
            <a:xfrm flipV="1">
              <a:off x="895257" y="838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直角三角形 28"/>
            <p:cNvSpPr/>
            <p:nvPr/>
          </p:nvSpPr>
          <p:spPr>
            <a:xfrm flipH="1">
              <a:off x="10706914" y="5410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41748" t="15165" r="7726" b="31755"/>
          <a:stretch>
            <a:fillRect/>
          </a:stretch>
        </p:blipFill>
        <p:spPr>
          <a:xfrm>
            <a:off x="0" y="3755910"/>
            <a:ext cx="3582570" cy="3102090"/>
          </a:xfrm>
          <a:prstGeom prst="rect">
            <a:avLst/>
          </a:prstGeom>
        </p:spPr>
      </p:pic>
      <p:pic>
        <p:nvPicPr>
          <p:cNvPr id="34" name="图片 33"/>
          <p:cNvPicPr>
            <a:picLocks noChangeAspect="1"/>
          </p:cNvPicPr>
          <p:nvPr>
            <p:custDataLst>
              <p:tags r:id="rId4"/>
            </p:custDataLst>
          </p:nvPr>
        </p:nvPicPr>
        <p:blipFill rotWithShape="1">
          <a:blip r:embed="rId3" cstate="print">
            <a:extLst>
              <a:ext uri="{28A0092B-C50C-407E-A947-70E740481C1C}">
                <a14:useLocalDpi xmlns:a14="http://schemas.microsoft.com/office/drawing/2010/main" val="0"/>
              </a:ext>
            </a:extLst>
          </a:blip>
          <a:srcRect l="41748" t="15165" r="7726" b="31755"/>
          <a:stretch>
            <a:fillRect/>
          </a:stretch>
        </p:blipFill>
        <p:spPr>
          <a:xfrm flipH="1" flipV="1">
            <a:off x="8609430" y="0"/>
            <a:ext cx="3582570" cy="3102090"/>
          </a:xfrm>
          <a:prstGeom prst="rect">
            <a:avLst/>
          </a:prstGeom>
        </p:spPr>
      </p:pic>
      <p:sp>
        <p:nvSpPr>
          <p:cNvPr id="2" name="文本框 1"/>
          <p:cNvSpPr txBox="1"/>
          <p:nvPr/>
        </p:nvSpPr>
        <p:spPr>
          <a:xfrm>
            <a:off x="6842760" y="5222240"/>
            <a:ext cx="4064000" cy="368300"/>
          </a:xfrm>
          <a:prstGeom prst="rect">
            <a:avLst/>
          </a:prstGeom>
          <a:noFill/>
        </p:spPr>
        <p:txBody>
          <a:bodyPr wrap="square" rtlCol="0">
            <a:spAutoFit/>
          </a:bodyPr>
          <a:lstStyle/>
          <a:p>
            <a:r>
              <a:rPr lang="zh-CN" altLang="en-US"/>
              <a:t>泸县龙维彬名师工作室</a:t>
            </a:r>
            <a:r>
              <a:rPr lang="en-US" altLang="zh-CN"/>
              <a:t>     </a:t>
            </a:r>
            <a:r>
              <a:rPr lang="zh-CN" altLang="en-US"/>
              <a:t>刘小珊</a:t>
            </a:r>
            <a:endParaRPr lang="zh-CN" altLang="en-US"/>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005" y="222305"/>
            <a:ext cx="1783359" cy="1712014"/>
          </a:xfrm>
          <a:prstGeom prst="rect">
            <a:avLst/>
          </a:prstGeom>
        </p:spPr>
      </p:pic>
      <p:sp>
        <p:nvSpPr>
          <p:cNvPr id="20" name="文本框 19"/>
          <p:cNvSpPr txBox="1"/>
          <p:nvPr/>
        </p:nvSpPr>
        <p:spPr>
          <a:xfrm>
            <a:off x="5039750" y="812213"/>
            <a:ext cx="4203265" cy="523220"/>
          </a:xfrm>
          <a:prstGeom prst="rect">
            <a:avLst/>
          </a:prstGeom>
          <a:noFill/>
        </p:spPr>
        <p:txBody>
          <a:bodyPr wrap="square" rtlCol="0">
            <a:spAutoFit/>
          </a:bodyPr>
          <a:lstStyle/>
          <a:p>
            <a:r>
              <a:rPr lang="zh-CN" altLang="en-US" sz="2800" dirty="0">
                <a:solidFill>
                  <a:srgbClr val="339966"/>
                </a:solidFill>
                <a:latin typeface="华文行楷" panose="02010800040101010101" pitchFamily="2" charset="-122"/>
                <a:ea typeface="华文行楷" panose="02010800040101010101" pitchFamily="2" charset="-122"/>
              </a:rPr>
              <a:t>泸县龙维彬名师工作室</a:t>
            </a:r>
            <a:endParaRPr lang="zh-CN" altLang="en-US" sz="2800" dirty="0">
              <a:solidFill>
                <a:srgbClr val="339966"/>
              </a:solidFill>
              <a:latin typeface="华文行楷" panose="02010800040101010101" pitchFamily="2" charset="-122"/>
              <a:ea typeface="华文行楷" panose="02010800040101010101" pitchFamily="2" charset="-122"/>
            </a:endParaRPr>
          </a:p>
        </p:txBody>
      </p:sp>
      <p:cxnSp>
        <p:nvCxnSpPr>
          <p:cNvPr id="22" name="Straight Connector 147"/>
          <p:cNvCxnSpPr/>
          <p:nvPr/>
        </p:nvCxnSpPr>
        <p:spPr>
          <a:xfrm flipH="1">
            <a:off x="4836474" y="1290214"/>
            <a:ext cx="41617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1"/>
          <p:cNvSpPr txBox="1"/>
          <p:nvPr/>
        </p:nvSpPr>
        <p:spPr>
          <a:xfrm>
            <a:off x="5011420" y="414655"/>
            <a:ext cx="3307080" cy="984250"/>
          </a:xfrm>
          <a:prstGeom prst="rect">
            <a:avLst/>
          </a:prstGeom>
          <a:noFill/>
        </p:spPr>
        <p:txBody>
          <a:bodyPr wrap="square" rtlCol="0">
            <a:noAutofit/>
          </a:bodyPr>
          <a:lstStyle>
            <a:defPPr>
              <a:defRPr lang="zh-CN"/>
            </a:defPPr>
            <a:lvl1pPr>
              <a:defRPr sz="3200" b="1">
                <a:solidFill>
                  <a:schemeClr val="tx2"/>
                </a:solidFill>
                <a:latin typeface="+mn-ea"/>
                <a:ea typeface="+mn-ea"/>
              </a:defRPr>
            </a:lvl1pPr>
          </a:lstStyle>
          <a:p>
            <a:pPr algn="ctr"/>
            <a:r>
              <a:rPr lang="zh-CN" altLang="en-US" b="0" dirty="0">
                <a:solidFill>
                  <a:schemeClr val="tx1">
                    <a:lumMod val="65000"/>
                    <a:lumOff val="35000"/>
                  </a:schemeClr>
                </a:solidFill>
                <a:latin typeface="苹方 粗体" panose="020B0600000000000000" pitchFamily="34" charset="-122"/>
                <a:ea typeface="苹方 粗体" panose="020B0600000000000000" pitchFamily="34" charset="-122"/>
                <a:sym typeface="+mn-ea"/>
              </a:rPr>
              <a:t>学习方法指导</a:t>
            </a:r>
            <a:endParaRPr lang="zh-CN" altLang="en-US" b="0" dirty="0">
              <a:solidFill>
                <a:schemeClr val="tx1">
                  <a:lumMod val="65000"/>
                  <a:lumOff val="35000"/>
                </a:schemeClr>
              </a:solidFill>
              <a:latin typeface="苹方 粗体" panose="020B0600000000000000" pitchFamily="34" charset="-122"/>
              <a:ea typeface="苹方 粗体" panose="020B0600000000000000" pitchFamily="34" charset="-122"/>
              <a:sym typeface="+mn-ea"/>
            </a:endParaRPr>
          </a:p>
        </p:txBody>
      </p:sp>
      <p:sp>
        <p:nvSpPr>
          <p:cNvPr id="3" name="矩形 1"/>
          <p:cNvSpPr/>
          <p:nvPr/>
        </p:nvSpPr>
        <p:spPr>
          <a:xfrm>
            <a:off x="1102360" y="1903730"/>
            <a:ext cx="9918065" cy="3668395"/>
          </a:xfrm>
          <a:custGeom>
            <a:avLst/>
            <a:gdLst>
              <a:gd name="connsiteX0" fmla="*/ 0 w 9607826"/>
              <a:gd name="connsiteY0" fmla="*/ 0 h 4134678"/>
              <a:gd name="connsiteX1" fmla="*/ 9607826 w 9607826"/>
              <a:gd name="connsiteY1" fmla="*/ 0 h 4134678"/>
              <a:gd name="connsiteX2" fmla="*/ 9607826 w 9607826"/>
              <a:gd name="connsiteY2" fmla="*/ 4134678 h 4134678"/>
              <a:gd name="connsiteX3" fmla="*/ 0 w 9607826"/>
              <a:gd name="connsiteY3" fmla="*/ 4134678 h 4134678"/>
              <a:gd name="connsiteX4" fmla="*/ 0 w 9607826"/>
              <a:gd name="connsiteY4" fmla="*/ 0 h 4134678"/>
              <a:gd name="connsiteX0-1" fmla="*/ 0 w 9607826"/>
              <a:gd name="connsiteY0-2" fmla="*/ 0 h 4134678"/>
              <a:gd name="connsiteX1-3" fmla="*/ 296415 w 9607826"/>
              <a:gd name="connsiteY1-4" fmla="*/ 5343 h 4134678"/>
              <a:gd name="connsiteX2-5" fmla="*/ 9607826 w 9607826"/>
              <a:gd name="connsiteY2-6" fmla="*/ 0 h 4134678"/>
              <a:gd name="connsiteX3-7" fmla="*/ 9607826 w 9607826"/>
              <a:gd name="connsiteY3-8" fmla="*/ 4134678 h 4134678"/>
              <a:gd name="connsiteX4-9" fmla="*/ 0 w 9607826"/>
              <a:gd name="connsiteY4-10" fmla="*/ 4134678 h 4134678"/>
              <a:gd name="connsiteX5" fmla="*/ 0 w 9607826"/>
              <a:gd name="connsiteY5" fmla="*/ 0 h 41346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9607826" h="4134678">
                <a:moveTo>
                  <a:pt x="0" y="0"/>
                </a:moveTo>
                <a:lnTo>
                  <a:pt x="296415" y="5343"/>
                </a:lnTo>
                <a:lnTo>
                  <a:pt x="9607826" y="0"/>
                </a:lnTo>
                <a:lnTo>
                  <a:pt x="9607826" y="4134678"/>
                </a:lnTo>
                <a:lnTo>
                  <a:pt x="0" y="4134678"/>
                </a:lnTo>
                <a:lnTo>
                  <a:pt x="0" y="0"/>
                </a:lnTo>
                <a:close/>
              </a:path>
            </a:pathLst>
          </a:custGeom>
          <a:noFill/>
          <a:ln w="25400" cap="flat" cmpd="sng" algn="ctr">
            <a:solidFill>
              <a:srgbClr val="519C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圆角矩形 2"/>
          <p:cNvSpPr/>
          <p:nvPr/>
        </p:nvSpPr>
        <p:spPr>
          <a:xfrm>
            <a:off x="1564496" y="906780"/>
            <a:ext cx="3620135" cy="975995"/>
          </a:xfrm>
          <a:prstGeom prst="roundRect">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2" name="组合 1"/>
          <p:cNvGrpSpPr/>
          <p:nvPr/>
        </p:nvGrpSpPr>
        <p:grpSpPr>
          <a:xfrm>
            <a:off x="1497186" y="1076819"/>
            <a:ext cx="9274705" cy="3178962"/>
            <a:chOff x="5368311" y="483187"/>
            <a:chExt cx="8271779" cy="3178962"/>
          </a:xfrm>
        </p:grpSpPr>
        <p:sp>
          <p:nvSpPr>
            <p:cNvPr id="9" name="TextBox 11"/>
            <p:cNvSpPr txBox="1"/>
            <p:nvPr/>
          </p:nvSpPr>
          <p:spPr>
            <a:xfrm>
              <a:off x="7548036" y="1439649"/>
              <a:ext cx="6092054" cy="2222500"/>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4.学过的内容当天及时复习</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5.认真独立的完成课后作业，以帮助理解和记忆，作业本发下后及时纠正错误</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6.单元或期末应根据课本笔记作业进行系统复习，对学过的知识进行整理巩固</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7.考试后对未掌握的知识要巩固记忆，并找出自己的弱点和不足，避免今后再犯。</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sp>
          <p:nvSpPr>
            <p:cNvPr id="10" name="TextBox 11"/>
            <p:cNvSpPr txBox="1"/>
            <p:nvPr/>
          </p:nvSpPr>
          <p:spPr>
            <a:xfrm>
              <a:off x="5368311" y="483187"/>
              <a:ext cx="3288701" cy="488315"/>
            </a:xfrm>
            <a:prstGeom prst="rect">
              <a:avLst/>
            </a:prstGeom>
            <a:noFill/>
          </p:spPr>
          <p:txBody>
            <a:bodyPr wrap="square" lIns="0" tIns="0" rIns="0" bIns="0" rtlCol="0">
              <a:noAutofit/>
              <a:scene3d>
                <a:camera prst="orthographicFront"/>
                <a:lightRig rig="threePt" dir="t"/>
              </a:scene3d>
              <a:sp3d contourW="12700"/>
            </a:bodyPr>
            <a:lstStyle/>
            <a:p>
              <a:pPr algn="ctr"/>
              <a:r>
                <a:rPr lang="zh-CN" altLang="en-US" sz="3200"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rPr>
                <a:t>养成哪些学习习惯</a:t>
              </a:r>
              <a:endParaRPr lang="zh-CN" altLang="en-US" sz="3200"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gr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13116" y="2872632"/>
            <a:ext cx="2388522" cy="2388522"/>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572" y="82422"/>
            <a:ext cx="1283269" cy="12280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1"/>
          <p:cNvSpPr txBox="1"/>
          <p:nvPr/>
        </p:nvSpPr>
        <p:spPr>
          <a:xfrm>
            <a:off x="2199143" y="519876"/>
            <a:ext cx="7205345" cy="969010"/>
          </a:xfrm>
          <a:prstGeom prst="rect">
            <a:avLst/>
          </a:prstGeom>
          <a:noFill/>
        </p:spPr>
        <p:txBody>
          <a:bodyPr wrap="square" rtlCol="0">
            <a:noAutofit/>
          </a:bodyPr>
          <a:lstStyle>
            <a:defPPr>
              <a:defRPr lang="zh-CN"/>
            </a:defPPr>
            <a:lvl1pPr>
              <a:defRPr sz="3200" b="1">
                <a:solidFill>
                  <a:schemeClr val="tx2"/>
                </a:solidFill>
                <a:latin typeface="+mn-ea"/>
                <a:ea typeface="+mn-ea"/>
              </a:defRPr>
            </a:lvl1pPr>
          </a:lstStyle>
          <a:p>
            <a:pPr algn="ctr"/>
            <a:r>
              <a:rPr lang="zh-CN" altLang="en-US" b="0" dirty="0">
                <a:solidFill>
                  <a:schemeClr val="tx1">
                    <a:lumMod val="65000"/>
                    <a:lumOff val="35000"/>
                  </a:schemeClr>
                </a:solidFill>
                <a:latin typeface="苹方 粗体" panose="020B0600000000000000" pitchFamily="34" charset="-122"/>
                <a:ea typeface="苹方 粗体" panose="020B0600000000000000" pitchFamily="34" charset="-122"/>
              </a:rPr>
              <a:t>引导学生学会以下历史思维和学习方法</a:t>
            </a:r>
            <a:endParaRPr lang="zh-CN" altLang="en-US" b="0" dirty="0">
              <a:solidFill>
                <a:schemeClr val="tx1">
                  <a:lumMod val="65000"/>
                  <a:lumOff val="35000"/>
                </a:schemeClr>
              </a:solidFill>
              <a:latin typeface="苹方 粗体" panose="020B0600000000000000" pitchFamily="34" charset="-122"/>
              <a:ea typeface="苹方 粗体" panose="020B0600000000000000" pitchFamily="34" charset="-122"/>
            </a:endParaRPr>
          </a:p>
        </p:txBody>
      </p:sp>
      <p:sp>
        <p:nvSpPr>
          <p:cNvPr id="41" name="椭圆 40"/>
          <p:cNvSpPr/>
          <p:nvPr/>
        </p:nvSpPr>
        <p:spPr>
          <a:xfrm>
            <a:off x="1605444" y="2092602"/>
            <a:ext cx="2925674" cy="2925672"/>
          </a:xfrm>
          <a:prstGeom prst="ellipse">
            <a:avLst/>
          </a:prstGeom>
          <a:blipFill>
            <a:blip r:embed="rId1"/>
            <a:srcRect/>
            <a:stretch>
              <a:fillRect l="-95916" t="-87703" r="-107822" b="-14789"/>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grpSp>
        <p:nvGrpSpPr>
          <p:cNvPr id="42" name="组合 41"/>
          <p:cNvGrpSpPr/>
          <p:nvPr/>
        </p:nvGrpSpPr>
        <p:grpSpPr>
          <a:xfrm>
            <a:off x="1983237" y="1515864"/>
            <a:ext cx="3625088" cy="4099593"/>
            <a:chOff x="2374976" y="1159854"/>
            <a:chExt cx="4277602" cy="4837520"/>
          </a:xfrm>
        </p:grpSpPr>
        <p:sp>
          <p:nvSpPr>
            <p:cNvPr id="43" name="弧形 42"/>
            <p:cNvSpPr/>
            <p:nvPr/>
          </p:nvSpPr>
          <p:spPr>
            <a:xfrm>
              <a:off x="2374976" y="1358905"/>
              <a:ext cx="3955036" cy="4638469"/>
            </a:xfrm>
            <a:prstGeom prst="arc">
              <a:avLst>
                <a:gd name="adj1" fmla="val 16200000"/>
                <a:gd name="adj2" fmla="val 4736193"/>
              </a:avLst>
            </a:prstGeom>
            <a:noFill/>
            <a:ln w="3175" cap="flat" cmpd="sng" algn="ctr">
              <a:solidFill>
                <a:sysClr val="window" lastClr="FFFFFF">
                  <a:lumMod val="50000"/>
                </a:sys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grpSp>
          <p:nvGrpSpPr>
            <p:cNvPr id="44" name="组合 43"/>
            <p:cNvGrpSpPr/>
            <p:nvPr/>
          </p:nvGrpSpPr>
          <p:grpSpPr>
            <a:xfrm>
              <a:off x="5002409" y="1159854"/>
              <a:ext cx="1650169" cy="3731429"/>
              <a:chOff x="5002409" y="1159854"/>
              <a:chExt cx="1650169" cy="3731429"/>
            </a:xfrm>
          </p:grpSpPr>
          <p:sp>
            <p:nvSpPr>
              <p:cNvPr id="45" name="椭圆 44"/>
              <p:cNvSpPr/>
              <p:nvPr/>
            </p:nvSpPr>
            <p:spPr>
              <a:xfrm>
                <a:off x="5002409" y="1159854"/>
                <a:ext cx="825190" cy="825190"/>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rPr>
                  <a:t>01</a:t>
                </a: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46" name="椭圆 45"/>
              <p:cNvSpPr/>
              <p:nvPr/>
            </p:nvSpPr>
            <p:spPr>
              <a:xfrm>
                <a:off x="5678014" y="2377426"/>
                <a:ext cx="825190" cy="825190"/>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rPr>
                  <a:t>02</a:t>
                </a: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47" name="椭圆 46"/>
              <p:cNvSpPr/>
              <p:nvPr/>
            </p:nvSpPr>
            <p:spPr>
              <a:xfrm>
                <a:off x="5827388" y="4066093"/>
                <a:ext cx="825190" cy="825190"/>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rPr>
                  <a:t>03</a:t>
                </a: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endParaRPr>
              </a:p>
            </p:txBody>
          </p:sp>
        </p:grpSp>
      </p:grpSp>
      <p:sp>
        <p:nvSpPr>
          <p:cNvPr id="49" name="TextBox 11"/>
          <p:cNvSpPr txBox="1"/>
          <p:nvPr/>
        </p:nvSpPr>
        <p:spPr>
          <a:xfrm>
            <a:off x="5034280" y="1463675"/>
            <a:ext cx="6737350" cy="888365"/>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r>
              <a:rPr lang="zh-CN" altLang="en-US" sz="20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1.能够将唯物史观运用于历史学习，结合史实进行阐述和说明。</a:t>
            </a:r>
            <a:endParaRPr lang="zh-CN" altLang="en-US" sz="20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sp>
        <p:nvSpPr>
          <p:cNvPr id="52" name="TextBox 11"/>
          <p:cNvSpPr txBox="1"/>
          <p:nvPr/>
        </p:nvSpPr>
        <p:spPr>
          <a:xfrm>
            <a:off x="5648325" y="2570480"/>
            <a:ext cx="6123305" cy="138493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en-US" sz="20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2.能够将事件、人物、现象等置于历史发展的特定或总体进程及具体的地理空间中加以考察，并从历史发展的角度认识其地位和作用。</a:t>
            </a:r>
            <a:endParaRPr lang="zh-CN" altLang="en-US" sz="20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sp>
        <p:nvSpPr>
          <p:cNvPr id="55" name="TextBox 11"/>
          <p:cNvSpPr txBox="1"/>
          <p:nvPr/>
        </p:nvSpPr>
        <p:spPr>
          <a:xfrm>
            <a:off x="5648325" y="4173855"/>
            <a:ext cx="5276850" cy="46164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en-US" sz="20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3.初步学会依靠可信史料了解和认识历史。</a:t>
            </a:r>
            <a:endParaRPr lang="zh-CN" altLang="en-US" sz="20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sp>
        <p:nvSpPr>
          <p:cNvPr id="3" name="椭圆 2"/>
          <p:cNvSpPr/>
          <p:nvPr/>
        </p:nvSpPr>
        <p:spPr>
          <a:xfrm>
            <a:off x="4209876" y="5018274"/>
            <a:ext cx="699314" cy="699314"/>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rPr>
              <a:t>04</a:t>
            </a: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4" name="TextBox 11"/>
          <p:cNvSpPr txBox="1"/>
          <p:nvPr/>
        </p:nvSpPr>
        <p:spPr>
          <a:xfrm>
            <a:off x="5034223" y="5209927"/>
            <a:ext cx="5276977" cy="46164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en-US" sz="20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4.初步学会有理有据地表达自己对历史的看法。</a:t>
            </a:r>
            <a:endParaRPr lang="zh-CN" altLang="en-US" sz="20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75" y="287774"/>
            <a:ext cx="1283269" cy="1228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2" grpId="0"/>
      <p:bldP spid="52" grpId="1"/>
      <p:bldP spid="55" grpId="0"/>
      <p:bldP spid="55"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1"/>
          <p:cNvSpPr txBox="1"/>
          <p:nvPr/>
        </p:nvSpPr>
        <p:spPr>
          <a:xfrm>
            <a:off x="5011420" y="414655"/>
            <a:ext cx="3307080" cy="984250"/>
          </a:xfrm>
          <a:prstGeom prst="rect">
            <a:avLst/>
          </a:prstGeom>
          <a:noFill/>
        </p:spPr>
        <p:txBody>
          <a:bodyPr wrap="square" rtlCol="0">
            <a:noAutofit/>
          </a:bodyPr>
          <a:lstStyle>
            <a:defPPr>
              <a:defRPr lang="zh-CN"/>
            </a:defPPr>
            <a:lvl1pPr>
              <a:defRPr sz="3200" b="1">
                <a:solidFill>
                  <a:schemeClr val="tx2"/>
                </a:solidFill>
                <a:latin typeface="+mn-ea"/>
                <a:ea typeface="+mn-ea"/>
              </a:defRPr>
            </a:lvl1pPr>
          </a:lstStyle>
          <a:p>
            <a:pPr algn="ctr"/>
            <a:r>
              <a:rPr lang="zh-CN" altLang="en-US" b="0" dirty="0">
                <a:solidFill>
                  <a:schemeClr val="tx1">
                    <a:lumMod val="65000"/>
                    <a:lumOff val="35000"/>
                  </a:schemeClr>
                </a:solidFill>
                <a:latin typeface="苹方 粗体" panose="020B0600000000000000" pitchFamily="34" charset="-122"/>
                <a:ea typeface="苹方 粗体" panose="020B0600000000000000" pitchFamily="34" charset="-122"/>
                <a:sym typeface="+mn-ea"/>
              </a:rPr>
              <a:t>学习方法指导</a:t>
            </a:r>
            <a:endParaRPr lang="zh-CN" altLang="en-US" b="0" dirty="0">
              <a:solidFill>
                <a:schemeClr val="tx1">
                  <a:lumMod val="65000"/>
                  <a:lumOff val="35000"/>
                </a:schemeClr>
              </a:solidFill>
              <a:latin typeface="苹方 粗体" panose="020B0600000000000000" pitchFamily="34" charset="-122"/>
              <a:ea typeface="苹方 粗体" panose="020B0600000000000000" pitchFamily="34" charset="-122"/>
              <a:sym typeface="+mn-ea"/>
            </a:endParaRPr>
          </a:p>
        </p:txBody>
      </p:sp>
      <p:sp>
        <p:nvSpPr>
          <p:cNvPr id="3" name="矩形 1"/>
          <p:cNvSpPr/>
          <p:nvPr/>
        </p:nvSpPr>
        <p:spPr>
          <a:xfrm>
            <a:off x="1102360" y="1903730"/>
            <a:ext cx="9918065" cy="3357880"/>
          </a:xfrm>
          <a:custGeom>
            <a:avLst/>
            <a:gdLst>
              <a:gd name="connsiteX0" fmla="*/ 0 w 9607826"/>
              <a:gd name="connsiteY0" fmla="*/ 0 h 4134678"/>
              <a:gd name="connsiteX1" fmla="*/ 9607826 w 9607826"/>
              <a:gd name="connsiteY1" fmla="*/ 0 h 4134678"/>
              <a:gd name="connsiteX2" fmla="*/ 9607826 w 9607826"/>
              <a:gd name="connsiteY2" fmla="*/ 4134678 h 4134678"/>
              <a:gd name="connsiteX3" fmla="*/ 0 w 9607826"/>
              <a:gd name="connsiteY3" fmla="*/ 4134678 h 4134678"/>
              <a:gd name="connsiteX4" fmla="*/ 0 w 9607826"/>
              <a:gd name="connsiteY4" fmla="*/ 0 h 4134678"/>
              <a:gd name="connsiteX0-1" fmla="*/ 0 w 9607826"/>
              <a:gd name="connsiteY0-2" fmla="*/ 0 h 4134678"/>
              <a:gd name="connsiteX1-3" fmla="*/ 296415 w 9607826"/>
              <a:gd name="connsiteY1-4" fmla="*/ 5343 h 4134678"/>
              <a:gd name="connsiteX2-5" fmla="*/ 9607826 w 9607826"/>
              <a:gd name="connsiteY2-6" fmla="*/ 0 h 4134678"/>
              <a:gd name="connsiteX3-7" fmla="*/ 9607826 w 9607826"/>
              <a:gd name="connsiteY3-8" fmla="*/ 4134678 h 4134678"/>
              <a:gd name="connsiteX4-9" fmla="*/ 0 w 9607826"/>
              <a:gd name="connsiteY4-10" fmla="*/ 4134678 h 4134678"/>
              <a:gd name="connsiteX5" fmla="*/ 0 w 9607826"/>
              <a:gd name="connsiteY5" fmla="*/ 0 h 41346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9607826" h="4134678">
                <a:moveTo>
                  <a:pt x="0" y="0"/>
                </a:moveTo>
                <a:lnTo>
                  <a:pt x="296415" y="5343"/>
                </a:lnTo>
                <a:lnTo>
                  <a:pt x="9607826" y="0"/>
                </a:lnTo>
                <a:lnTo>
                  <a:pt x="9607826" y="4134678"/>
                </a:lnTo>
                <a:lnTo>
                  <a:pt x="0" y="4134678"/>
                </a:lnTo>
                <a:lnTo>
                  <a:pt x="0" y="0"/>
                </a:lnTo>
                <a:close/>
              </a:path>
            </a:pathLst>
          </a:custGeom>
          <a:noFill/>
          <a:ln w="25400" cap="flat" cmpd="sng" algn="ctr">
            <a:solidFill>
              <a:srgbClr val="519C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圆角矩形 2"/>
          <p:cNvSpPr/>
          <p:nvPr/>
        </p:nvSpPr>
        <p:spPr>
          <a:xfrm>
            <a:off x="1564496" y="906780"/>
            <a:ext cx="3620135" cy="975995"/>
          </a:xfrm>
          <a:prstGeom prst="roundRect">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2" name="组合 1"/>
          <p:cNvGrpSpPr/>
          <p:nvPr/>
        </p:nvGrpSpPr>
        <p:grpSpPr>
          <a:xfrm>
            <a:off x="1497186" y="1076819"/>
            <a:ext cx="9274705" cy="3178962"/>
            <a:chOff x="5368311" y="483187"/>
            <a:chExt cx="8271779" cy="3178962"/>
          </a:xfrm>
        </p:grpSpPr>
        <p:sp>
          <p:nvSpPr>
            <p:cNvPr id="9" name="TextBox 11"/>
            <p:cNvSpPr txBox="1"/>
            <p:nvPr/>
          </p:nvSpPr>
          <p:spPr>
            <a:xfrm>
              <a:off x="7548036" y="1439649"/>
              <a:ext cx="6092054" cy="2222500"/>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endParaRPr lang="zh-CN" altLang="en-US" sz="24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zh-CN" altLang="en-US" sz="24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一、理解的方法</a:t>
              </a:r>
              <a:endParaRPr lang="zh-CN" altLang="en-US" sz="24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zh-CN" altLang="en-US" sz="24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二、灵活记忆的方法</a:t>
              </a:r>
              <a:endParaRPr lang="zh-CN" altLang="en-US" sz="24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zh-CN" altLang="en-US" sz="24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三、形成知识结构的方法</a:t>
              </a:r>
              <a:endParaRPr lang="zh-CN" altLang="en-US" sz="24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sp>
          <p:nvSpPr>
            <p:cNvPr id="10" name="TextBox 11"/>
            <p:cNvSpPr txBox="1"/>
            <p:nvPr/>
          </p:nvSpPr>
          <p:spPr>
            <a:xfrm>
              <a:off x="5368311" y="483187"/>
              <a:ext cx="3288701" cy="488315"/>
            </a:xfrm>
            <a:prstGeom prst="rect">
              <a:avLst/>
            </a:prstGeom>
            <a:noFill/>
          </p:spPr>
          <p:txBody>
            <a:bodyPr wrap="square" lIns="0" tIns="0" rIns="0" bIns="0" rtlCol="0">
              <a:noAutofit/>
              <a:scene3d>
                <a:camera prst="orthographicFront"/>
                <a:lightRig rig="threePt" dir="t"/>
              </a:scene3d>
              <a:sp3d contourW="12700"/>
            </a:bodyPr>
            <a:lstStyle/>
            <a:p>
              <a:pPr algn="ctr"/>
              <a:r>
                <a:rPr lang="zh-CN" altLang="en-US" sz="3200"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rPr>
                <a:t>怎样才能记得更好</a:t>
              </a:r>
              <a:endParaRPr lang="zh-CN" altLang="en-US" sz="3200"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gr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13116" y="2872632"/>
            <a:ext cx="2388522" cy="2388522"/>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572" y="82422"/>
            <a:ext cx="1283269" cy="12280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背景2"/>
          <p:cNvPicPr>
            <a:picLocks noChangeAspect="1"/>
          </p:cNvPicPr>
          <p:nvPr/>
        </p:nvPicPr>
        <p:blipFill>
          <a:blip r:embed="rId2"/>
          <a:stretch>
            <a:fillRect/>
          </a:stretch>
        </p:blipFill>
        <p:spPr>
          <a:xfrm>
            <a:off x="734258" y="702365"/>
            <a:ext cx="10723484" cy="5453270"/>
          </a:xfrm>
          <a:prstGeom prst="rect">
            <a:avLst/>
          </a:prstGeom>
          <a:solidFill>
            <a:schemeClr val="accent1">
              <a:alpha val="0"/>
            </a:schemeClr>
          </a:solidFill>
        </p:spPr>
      </p:pic>
      <p:grpSp>
        <p:nvGrpSpPr>
          <p:cNvPr id="30" name="组合 29"/>
          <p:cNvGrpSpPr/>
          <p:nvPr/>
        </p:nvGrpSpPr>
        <p:grpSpPr>
          <a:xfrm>
            <a:off x="908818" y="861646"/>
            <a:ext cx="10374365" cy="5134708"/>
            <a:chOff x="895257" y="838273"/>
            <a:chExt cx="10374365" cy="5134708"/>
          </a:xfrm>
        </p:grpSpPr>
        <p:sp>
          <p:nvSpPr>
            <p:cNvPr id="24" name="直角三角形 23"/>
            <p:cNvSpPr/>
            <p:nvPr/>
          </p:nvSpPr>
          <p:spPr>
            <a:xfrm flipV="1">
              <a:off x="895257" y="838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直角三角形 28"/>
            <p:cNvSpPr/>
            <p:nvPr/>
          </p:nvSpPr>
          <p:spPr>
            <a:xfrm flipH="1">
              <a:off x="10706914" y="5410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1269" t="14638" r="8861" b="14541"/>
          <a:stretch>
            <a:fillRect/>
          </a:stretch>
        </p:blipFill>
        <p:spPr>
          <a:xfrm>
            <a:off x="1" y="2001078"/>
            <a:ext cx="5813612" cy="4856922"/>
          </a:xfrm>
          <a:prstGeom prst="rect">
            <a:avLst/>
          </a:prstGeom>
        </p:spPr>
      </p:pic>
      <p:grpSp>
        <p:nvGrpSpPr>
          <p:cNvPr id="7" name="组合 6"/>
          <p:cNvGrpSpPr/>
          <p:nvPr/>
        </p:nvGrpSpPr>
        <p:grpSpPr>
          <a:xfrm>
            <a:off x="6715869" y="2178884"/>
            <a:ext cx="3839617" cy="2000527"/>
            <a:chOff x="7011753" y="2172167"/>
            <a:chExt cx="3839617" cy="2000527"/>
          </a:xfrm>
        </p:grpSpPr>
        <p:grpSp>
          <p:nvGrpSpPr>
            <p:cNvPr id="5" name="组合 4"/>
            <p:cNvGrpSpPr/>
            <p:nvPr/>
          </p:nvGrpSpPr>
          <p:grpSpPr>
            <a:xfrm>
              <a:off x="7066747" y="2172167"/>
              <a:ext cx="3729628" cy="1131556"/>
              <a:chOff x="7106494" y="2172167"/>
              <a:chExt cx="3729628" cy="1131556"/>
            </a:xfrm>
          </p:grpSpPr>
          <p:sp>
            <p:nvSpPr>
              <p:cNvPr id="27" name="矩形 26"/>
              <p:cNvSpPr/>
              <p:nvPr/>
            </p:nvSpPr>
            <p:spPr>
              <a:xfrm>
                <a:off x="7106494" y="2172167"/>
                <a:ext cx="3729628" cy="1131556"/>
              </a:xfrm>
              <a:prstGeom prst="rect">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B6BA"/>
                  </a:solidFill>
                  <a:latin typeface="思源黑体 Bold" panose="020B0800000000000000" pitchFamily="34" charset="-122"/>
                  <a:ea typeface="思源黑体 Bold" panose="020B0800000000000000" pitchFamily="34" charset="-122"/>
                </a:endParaRPr>
              </a:p>
            </p:txBody>
          </p:sp>
          <p:sp>
            <p:nvSpPr>
              <p:cNvPr id="28" name="文本框 283"/>
              <p:cNvSpPr txBox="1"/>
              <p:nvPr/>
            </p:nvSpPr>
            <p:spPr>
              <a:xfrm rot="16200000">
                <a:off x="8533339" y="1161247"/>
                <a:ext cx="876300" cy="3152775"/>
              </a:xfrm>
              <a:prstGeom prst="rect">
                <a:avLst/>
              </a:prstGeom>
              <a:noFill/>
            </p:spPr>
            <p:txBody>
              <a:bodyPr vert="eaVert" wrap="square" rtlCol="0">
                <a:noAutofit/>
              </a:bodyPr>
              <a:lstStyle/>
              <a:p>
                <a:pPr algn="ctr"/>
                <a:r>
                  <a:rPr lang="zh-CN" altLang="en-US" sz="3600" spc="600" dirty="0">
                    <a:solidFill>
                      <a:schemeClr val="bg1"/>
                    </a:solidFill>
                    <a:latin typeface="思源黑体 Bold" panose="020B0800000000000000" pitchFamily="34" charset="-122"/>
                    <a:ea typeface="思源黑体 Bold" panose="020B0800000000000000" pitchFamily="34" charset="-122"/>
                  </a:rPr>
                  <a:t>第三章</a:t>
                </a:r>
                <a:endParaRPr lang="en-US" altLang="zh-CN" sz="3600" spc="600" dirty="0">
                  <a:solidFill>
                    <a:schemeClr val="bg1"/>
                  </a:solidFill>
                  <a:latin typeface="思源黑体 Bold" panose="020B0800000000000000" pitchFamily="34" charset="-122"/>
                  <a:ea typeface="思源黑体 Bold" panose="020B0800000000000000" pitchFamily="34" charset="-122"/>
                </a:endParaRPr>
              </a:p>
              <a:p>
                <a:pPr algn="ctr"/>
                <a:endParaRPr lang="zh-CN" altLang="en-US" sz="2400" spc="300" dirty="0">
                  <a:solidFill>
                    <a:schemeClr val="bg1"/>
                  </a:solidFill>
                  <a:latin typeface="思源黑体 Bold" panose="020B0800000000000000" pitchFamily="34" charset="-122"/>
                  <a:ea typeface="思源黑体 Bold" panose="020B0800000000000000" pitchFamily="34" charset="-122"/>
                </a:endParaRPr>
              </a:p>
            </p:txBody>
          </p:sp>
        </p:grpSp>
        <p:sp>
          <p:nvSpPr>
            <p:cNvPr id="31" name="矩形 30"/>
            <p:cNvSpPr/>
            <p:nvPr/>
          </p:nvSpPr>
          <p:spPr>
            <a:xfrm>
              <a:off x="7011753" y="3404344"/>
              <a:ext cx="3839617" cy="768350"/>
            </a:xfrm>
            <a:prstGeom prst="rect">
              <a:avLst/>
            </a:prstGeom>
          </p:spPr>
          <p:txBody>
            <a:bodyPr wrap="square">
              <a:spAutoFit/>
            </a:bodyPr>
            <a:lstStyle/>
            <a:p>
              <a:pPr algn="ctr" defTabSz="457200" fontAlgn="base">
                <a:spcBef>
                  <a:spcPct val="0"/>
                </a:spcBef>
                <a:spcAft>
                  <a:spcPct val="0"/>
                </a:spcAft>
                <a:defRPr/>
              </a:pPr>
              <a:r>
                <a:rPr lang="zh-CN" altLang="en-US" sz="4400" dirty="0">
                  <a:solidFill>
                    <a:schemeClr val="tx1">
                      <a:lumMod val="65000"/>
                      <a:lumOff val="35000"/>
                    </a:schemeClr>
                  </a:solidFill>
                  <a:latin typeface="苹方 中等" panose="020B0400000000000000" pitchFamily="34" charset="-122"/>
                  <a:ea typeface="苹方 中等" panose="020B0400000000000000" pitchFamily="34" charset="-122"/>
                </a:rPr>
                <a:t>信息技术应用</a:t>
              </a:r>
              <a:endParaRPr lang="zh-CN" altLang="en-US" sz="4400" dirty="0">
                <a:solidFill>
                  <a:schemeClr val="tx1">
                    <a:lumMod val="65000"/>
                    <a:lumOff val="35000"/>
                  </a:schemeClr>
                </a:solidFill>
                <a:latin typeface="苹方 中等" panose="020B0400000000000000" pitchFamily="34" charset="-122"/>
                <a:ea typeface="苹方 中等" panose="020B0400000000000000" pitchFamily="34" charset="-122"/>
              </a:endParaRPr>
            </a:p>
          </p:txBody>
        </p:sp>
      </p:gr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268" y="386494"/>
            <a:ext cx="1283269" cy="12280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1"/>
          <p:cNvSpPr txBox="1"/>
          <p:nvPr/>
        </p:nvSpPr>
        <p:spPr>
          <a:xfrm>
            <a:off x="3782060" y="759460"/>
            <a:ext cx="3377565" cy="589280"/>
          </a:xfrm>
          <a:prstGeom prst="rect">
            <a:avLst/>
          </a:prstGeom>
          <a:noFill/>
        </p:spPr>
        <p:txBody>
          <a:bodyPr wrap="square" rtlCol="0">
            <a:noAutofit/>
          </a:bodyPr>
          <a:lstStyle>
            <a:defPPr>
              <a:defRPr lang="zh-CN"/>
            </a:defPPr>
            <a:lvl1pPr>
              <a:defRPr sz="3200" b="1">
                <a:solidFill>
                  <a:schemeClr val="tx2"/>
                </a:solidFill>
                <a:latin typeface="+mn-ea"/>
                <a:ea typeface="+mn-ea"/>
              </a:defRPr>
            </a:lvl1pPr>
          </a:lstStyle>
          <a:p>
            <a:pPr algn="ctr" defTabSz="457200" fontAlgn="base">
              <a:spcBef>
                <a:spcPct val="0"/>
              </a:spcBef>
              <a:spcAft>
                <a:spcPct val="0"/>
              </a:spcAft>
              <a:defRPr/>
            </a:pPr>
            <a:r>
              <a:rPr lang="zh-CN" altLang="en-US" sz="2800" dirty="0">
                <a:solidFill>
                  <a:schemeClr val="tx1">
                    <a:lumMod val="65000"/>
                    <a:lumOff val="35000"/>
                  </a:schemeClr>
                </a:solidFill>
                <a:latin typeface="苹方 中等" panose="020B0400000000000000" pitchFamily="34" charset="-122"/>
                <a:ea typeface="苹方 中等" panose="020B0400000000000000" pitchFamily="34" charset="-122"/>
                <a:sym typeface="+mn-ea"/>
              </a:rPr>
              <a:t>信息技术应用原则</a:t>
            </a:r>
            <a:endParaRPr lang="zh-CN" altLang="en-US" sz="2800" b="0" dirty="0">
              <a:solidFill>
                <a:schemeClr val="tx1">
                  <a:lumMod val="65000"/>
                  <a:lumOff val="35000"/>
                </a:schemeClr>
              </a:solidFill>
              <a:latin typeface="苹方 中等" panose="020B0400000000000000" pitchFamily="34" charset="-122"/>
              <a:ea typeface="苹方 中等" panose="020B0400000000000000" pitchFamily="34" charset="-122"/>
              <a:sym typeface="+mn-ea"/>
            </a:endParaRPr>
          </a:p>
        </p:txBody>
      </p:sp>
      <p:grpSp>
        <p:nvGrpSpPr>
          <p:cNvPr id="17" name="组合 16"/>
          <p:cNvGrpSpPr/>
          <p:nvPr/>
        </p:nvGrpSpPr>
        <p:grpSpPr>
          <a:xfrm>
            <a:off x="891218" y="1167983"/>
            <a:ext cx="8656642" cy="2891158"/>
            <a:chOff x="891218" y="1167983"/>
            <a:chExt cx="8656642" cy="2891158"/>
          </a:xfrm>
        </p:grpSpPr>
        <p:sp>
          <p:nvSpPr>
            <p:cNvPr id="3" name="五边形 2"/>
            <p:cNvSpPr/>
            <p:nvPr/>
          </p:nvSpPr>
          <p:spPr>
            <a:xfrm>
              <a:off x="2984500" y="2008089"/>
              <a:ext cx="6563360" cy="1209675"/>
            </a:xfrm>
            <a:prstGeom prst="homePlate">
              <a:avLst/>
            </a:prstGeom>
            <a:solidFill>
              <a:srgbClr val="519C8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base"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91218" y="1167983"/>
              <a:ext cx="2891158" cy="2891158"/>
            </a:xfrm>
            <a:prstGeom prst="rect">
              <a:avLst/>
            </a:prstGeom>
          </p:spPr>
        </p:pic>
        <p:sp>
          <p:nvSpPr>
            <p:cNvPr id="15" name="TextBox 11"/>
            <p:cNvSpPr txBox="1"/>
            <p:nvPr/>
          </p:nvSpPr>
          <p:spPr>
            <a:xfrm>
              <a:off x="3628071" y="2203532"/>
              <a:ext cx="5586730" cy="600075"/>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r>
                <a:rPr lang="zh-CN" altLang="en-US" sz="3600" dirty="0">
                  <a:solidFill>
                    <a:schemeClr val="bg1"/>
                  </a:solidFill>
                  <a:latin typeface="苹方 中等" panose="020B0400000000000000" pitchFamily="34" charset="-122"/>
                  <a:ea typeface="苹方 中等" panose="020B0400000000000000" pitchFamily="34" charset="-122"/>
                  <a:cs typeface="思源黑体 CN Normal" panose="020B0400000000000000" pitchFamily="34" charset="-122"/>
                </a:rPr>
                <a:t>辅助性原则</a:t>
              </a:r>
              <a:endParaRPr lang="zh-CN" altLang="en-US" sz="3600" dirty="0">
                <a:solidFill>
                  <a:schemeClr val="bg1"/>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grpSp>
      <p:grpSp>
        <p:nvGrpSpPr>
          <p:cNvPr id="19" name="组合 18"/>
          <p:cNvGrpSpPr/>
          <p:nvPr/>
        </p:nvGrpSpPr>
        <p:grpSpPr>
          <a:xfrm>
            <a:off x="891218" y="3657965"/>
            <a:ext cx="8656642" cy="2891158"/>
            <a:chOff x="891218" y="1167983"/>
            <a:chExt cx="8656642" cy="2891158"/>
          </a:xfrm>
        </p:grpSpPr>
        <p:sp>
          <p:nvSpPr>
            <p:cNvPr id="20" name="五边形 2"/>
            <p:cNvSpPr/>
            <p:nvPr/>
          </p:nvSpPr>
          <p:spPr>
            <a:xfrm>
              <a:off x="2984500" y="2008089"/>
              <a:ext cx="6563360" cy="1209675"/>
            </a:xfrm>
            <a:prstGeom prst="homePlate">
              <a:avLst/>
            </a:prstGeom>
            <a:solidFill>
              <a:srgbClr val="519C8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base"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1">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91218" y="1167983"/>
              <a:ext cx="2891158" cy="2891158"/>
            </a:xfrm>
            <a:prstGeom prst="rect">
              <a:avLst/>
            </a:prstGeom>
          </p:spPr>
        </p:pic>
        <p:sp>
          <p:nvSpPr>
            <p:cNvPr id="23" name="TextBox 11"/>
            <p:cNvSpPr txBox="1"/>
            <p:nvPr/>
          </p:nvSpPr>
          <p:spPr>
            <a:xfrm>
              <a:off x="3628071" y="2289892"/>
              <a:ext cx="5431790" cy="647065"/>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r>
                <a:rPr lang="zh-CN" altLang="en-US" sz="3600" dirty="0">
                  <a:solidFill>
                    <a:schemeClr val="bg1"/>
                  </a:solidFill>
                  <a:latin typeface="苹方 中等" panose="020B0400000000000000" pitchFamily="34" charset="-122"/>
                  <a:ea typeface="苹方 中等" panose="020B0400000000000000" pitchFamily="34" charset="-122"/>
                  <a:cs typeface="思源黑体 CN Normal" panose="020B0400000000000000" pitchFamily="34" charset="-122"/>
                </a:rPr>
                <a:t>适宜性原则</a:t>
              </a:r>
              <a:endParaRPr lang="zh-CN" altLang="en-US" sz="3600" dirty="0">
                <a:solidFill>
                  <a:schemeClr val="bg1"/>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grpSp>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285" y="729053"/>
            <a:ext cx="2086584" cy="3011488"/>
          </a:xfrm>
          <a:prstGeom prst="rect">
            <a:avLst/>
          </a:prstGeom>
        </p:spPr>
      </p:pic>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285" y="3345468"/>
            <a:ext cx="2086584" cy="3011488"/>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83" y="145415"/>
            <a:ext cx="1283269" cy="12280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grpSp>
        <p:nvGrpSpPr>
          <p:cNvPr id="5" name="组合 4"/>
          <p:cNvGrpSpPr/>
          <p:nvPr/>
        </p:nvGrpSpPr>
        <p:grpSpPr>
          <a:xfrm>
            <a:off x="1081405" y="3909695"/>
            <a:ext cx="5474970" cy="53975"/>
            <a:chOff x="1844" y="5538"/>
            <a:chExt cx="8622" cy="85"/>
          </a:xfrm>
        </p:grpSpPr>
        <p:grpSp>
          <p:nvGrpSpPr>
            <p:cNvPr id="6" name="组合 5"/>
            <p:cNvGrpSpPr/>
            <p:nvPr/>
          </p:nvGrpSpPr>
          <p:grpSpPr>
            <a:xfrm>
              <a:off x="1844" y="5538"/>
              <a:ext cx="4316" cy="85"/>
              <a:chOff x="1453" y="5400"/>
              <a:chExt cx="4316" cy="85"/>
            </a:xfrm>
          </p:grpSpPr>
          <p:cxnSp>
            <p:nvCxnSpPr>
              <p:cNvPr id="11" name="直接连接符 10"/>
              <p:cNvCxnSpPr/>
              <p:nvPr/>
            </p:nvCxnSpPr>
            <p:spPr>
              <a:xfrm>
                <a:off x="3236" y="5400"/>
                <a:ext cx="2533" cy="0"/>
              </a:xfrm>
              <a:prstGeom prst="line">
                <a:avLst/>
              </a:prstGeom>
              <a:noFill/>
              <a:ln w="12700" cap="flat" cmpd="sng" algn="ctr">
                <a:solidFill>
                  <a:srgbClr val="519C8F"/>
                </a:solidFill>
                <a:prstDash val="solid"/>
                <a:miter lim="800000"/>
              </a:ln>
              <a:effectLst/>
            </p:spPr>
          </p:cxnSp>
          <p:cxnSp>
            <p:nvCxnSpPr>
              <p:cNvPr id="12" name="直接连接符 11"/>
              <p:cNvCxnSpPr/>
              <p:nvPr/>
            </p:nvCxnSpPr>
            <p:spPr>
              <a:xfrm>
                <a:off x="1453" y="5485"/>
                <a:ext cx="2533" cy="0"/>
              </a:xfrm>
              <a:prstGeom prst="line">
                <a:avLst/>
              </a:prstGeom>
              <a:noFill/>
              <a:ln w="12700" cap="flat" cmpd="sng" algn="ctr">
                <a:solidFill>
                  <a:srgbClr val="519C8F"/>
                </a:solidFill>
                <a:prstDash val="solid"/>
                <a:miter lim="800000"/>
              </a:ln>
              <a:effectLst/>
            </p:spPr>
          </p:cxnSp>
        </p:grpSp>
        <p:grpSp>
          <p:nvGrpSpPr>
            <p:cNvPr id="8" name="组合 7"/>
            <p:cNvGrpSpPr/>
            <p:nvPr/>
          </p:nvGrpSpPr>
          <p:grpSpPr>
            <a:xfrm>
              <a:off x="6067" y="5538"/>
              <a:ext cx="4399" cy="85"/>
              <a:chOff x="410" y="5400"/>
              <a:chExt cx="4399" cy="85"/>
            </a:xfrm>
          </p:grpSpPr>
          <p:cxnSp>
            <p:nvCxnSpPr>
              <p:cNvPr id="9" name="直接连接符 8"/>
              <p:cNvCxnSpPr/>
              <p:nvPr/>
            </p:nvCxnSpPr>
            <p:spPr>
              <a:xfrm>
                <a:off x="2276" y="5400"/>
                <a:ext cx="2533" cy="0"/>
              </a:xfrm>
              <a:prstGeom prst="line">
                <a:avLst/>
              </a:prstGeom>
              <a:noFill/>
              <a:ln w="12700" cap="flat" cmpd="sng" algn="ctr">
                <a:solidFill>
                  <a:srgbClr val="519C8F"/>
                </a:solidFill>
                <a:prstDash val="solid"/>
                <a:miter lim="800000"/>
              </a:ln>
              <a:effectLst/>
            </p:spPr>
          </p:cxnSp>
          <p:cxnSp>
            <p:nvCxnSpPr>
              <p:cNvPr id="10" name="直接连接符 9"/>
              <p:cNvCxnSpPr/>
              <p:nvPr/>
            </p:nvCxnSpPr>
            <p:spPr>
              <a:xfrm>
                <a:off x="410" y="5485"/>
                <a:ext cx="2533" cy="0"/>
              </a:xfrm>
              <a:prstGeom prst="line">
                <a:avLst/>
              </a:prstGeom>
              <a:noFill/>
              <a:ln w="12700" cap="flat" cmpd="sng" algn="ctr">
                <a:solidFill>
                  <a:srgbClr val="519C8F"/>
                </a:solidFill>
                <a:prstDash val="solid"/>
                <a:miter lim="800000"/>
              </a:ln>
              <a:effectLst/>
            </p:spPr>
          </p:cxnSp>
        </p:grpSp>
      </p:grpSp>
      <p:sp>
        <p:nvSpPr>
          <p:cNvPr id="15" name="TextBox 11"/>
          <p:cNvSpPr txBox="1"/>
          <p:nvPr/>
        </p:nvSpPr>
        <p:spPr>
          <a:xfrm>
            <a:off x="1430655" y="2374900"/>
            <a:ext cx="6035040" cy="760730"/>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r>
              <a:rPr lang="zh-CN" altLang="en-US" sz="28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课件是为教学服务的</a:t>
            </a: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sp>
        <p:nvSpPr>
          <p:cNvPr id="18" name="TextBox 11"/>
          <p:cNvSpPr txBox="1"/>
          <p:nvPr/>
        </p:nvSpPr>
        <p:spPr>
          <a:xfrm>
            <a:off x="1350645" y="4389120"/>
            <a:ext cx="7322185" cy="1337310"/>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r>
              <a:rPr lang="zh-CN" altLang="en-US" sz="28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课件应该是适合自己所任的年级和学生的</a:t>
            </a:r>
            <a:endParaRPr lang="zh-CN" altLang="en-US" sz="28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63593" y="996754"/>
            <a:ext cx="2857500" cy="4267200"/>
          </a:xfrm>
          <a:prstGeom prst="rect">
            <a:avLst/>
          </a:prstGeom>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252" y="118745"/>
            <a:ext cx="1283269" cy="1228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1"/>
          <p:cNvSpPr txBox="1"/>
          <p:nvPr/>
        </p:nvSpPr>
        <p:spPr>
          <a:xfrm>
            <a:off x="1573530" y="690880"/>
            <a:ext cx="7619365" cy="852805"/>
          </a:xfrm>
          <a:prstGeom prst="rect">
            <a:avLst/>
          </a:prstGeom>
          <a:noFill/>
        </p:spPr>
        <p:txBody>
          <a:bodyPr wrap="square" rtlCol="0">
            <a:noAutofit/>
          </a:bodyPr>
          <a:lstStyle>
            <a:defPPr>
              <a:defRPr lang="zh-CN"/>
            </a:defPPr>
            <a:lvl1pPr>
              <a:defRPr sz="3200" b="1">
                <a:solidFill>
                  <a:schemeClr val="tx2"/>
                </a:solidFill>
                <a:latin typeface="+mn-ea"/>
                <a:ea typeface="+mn-ea"/>
              </a:defRPr>
            </a:lvl1pPr>
          </a:lstStyle>
          <a:p>
            <a:pPr algn="ctr"/>
            <a:r>
              <a:rPr lang="zh-CN" altLang="en-US" sz="4000">
                <a:sym typeface="+mn-ea"/>
              </a:rPr>
              <a:t>初中历史课件哪些网站比较好？</a:t>
            </a:r>
            <a:endParaRPr lang="zh-CN" altLang="en-US" sz="4000" b="0" dirty="0">
              <a:solidFill>
                <a:schemeClr val="tx1">
                  <a:lumMod val="65000"/>
                  <a:lumOff val="35000"/>
                </a:schemeClr>
              </a:solidFill>
              <a:latin typeface="苹方 粗体" panose="020B0600000000000000" pitchFamily="34" charset="-122"/>
              <a:ea typeface="苹方 粗体" panose="020B0600000000000000" pitchFamily="34" charset="-122"/>
              <a:sym typeface="+mn-ea"/>
            </a:endParaRPr>
          </a:p>
        </p:txBody>
      </p:sp>
      <p:sp>
        <p:nvSpPr>
          <p:cNvPr id="10" name="矩形 9"/>
          <p:cNvSpPr/>
          <p:nvPr/>
        </p:nvSpPr>
        <p:spPr>
          <a:xfrm>
            <a:off x="1714499" y="1543519"/>
            <a:ext cx="9028113" cy="2970757"/>
          </a:xfrm>
          <a:prstGeom prst="rect">
            <a:avLst/>
          </a:prstGeom>
          <a:noFill/>
          <a:ln w="28575" cap="flat" cmpd="sng" algn="ctr">
            <a:solidFill>
              <a:srgbClr val="519C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13" name="TextBox 11"/>
          <p:cNvSpPr txBox="1"/>
          <p:nvPr/>
        </p:nvSpPr>
        <p:spPr>
          <a:xfrm>
            <a:off x="6356985" y="1921510"/>
            <a:ext cx="3659505" cy="2215515"/>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en-US" sz="2400">
                <a:sym typeface="+mn-ea"/>
              </a:rPr>
              <a:t>教习网</a:t>
            </a:r>
            <a:endParaRPr lang="zh-CN" altLang="en-US" sz="2400"/>
          </a:p>
          <a:p>
            <a:pPr>
              <a:lnSpc>
                <a:spcPct val="150000"/>
              </a:lnSpc>
            </a:pPr>
            <a:r>
              <a:rPr lang="zh-CN" altLang="en-US" sz="2400">
                <a:sym typeface="+mn-ea"/>
              </a:rPr>
              <a:t>学科网</a:t>
            </a:r>
            <a:endParaRPr lang="zh-CN" altLang="en-US" sz="2400"/>
          </a:p>
          <a:p>
            <a:pPr>
              <a:lnSpc>
                <a:spcPct val="150000"/>
              </a:lnSpc>
            </a:pPr>
            <a:r>
              <a:rPr lang="en-US" altLang="zh-CN" sz="2400">
                <a:sym typeface="+mn-ea"/>
              </a:rPr>
              <a:t>21</a:t>
            </a:r>
            <a:r>
              <a:rPr lang="zh-CN" altLang="en-US" sz="2400">
                <a:sym typeface="+mn-ea"/>
              </a:rPr>
              <a:t>世纪教育网</a:t>
            </a:r>
            <a:endParaRPr lang="zh-CN" altLang="en-US" sz="2400"/>
          </a:p>
          <a:p>
            <a:pPr>
              <a:lnSpc>
                <a:spcPct val="150000"/>
              </a:lnSpc>
            </a:pPr>
            <a:r>
              <a:rPr lang="en-US" altLang="zh-CN" sz="2400">
                <a:sym typeface="+mn-ea"/>
              </a:rPr>
              <a:t>......</a:t>
            </a:r>
            <a:endParaRPr lang="en-US" altLang="zh-CN" sz="24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p:txBody>
      </p:sp>
      <p:sp>
        <p:nvSpPr>
          <p:cNvPr id="15" name="TextBox 11"/>
          <p:cNvSpPr txBox="1"/>
          <p:nvPr/>
        </p:nvSpPr>
        <p:spPr>
          <a:xfrm>
            <a:off x="1047115" y="4980940"/>
            <a:ext cx="10097770" cy="762000"/>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r>
              <a:rPr lang="en-US" altLang="zh-CN" sz="20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    </a:t>
            </a:r>
            <a:r>
              <a:rPr lang="zh-CN" altLang="en-US" sz="24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此外，希沃课件也相当不错，同时使用希沃白板</a:t>
            </a:r>
            <a:r>
              <a:rPr lang="en-US" altLang="zh-CN" sz="24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5</a:t>
            </a:r>
            <a:r>
              <a:rPr lang="zh-CN" altLang="en-US" sz="24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对于信息技术能力的提升也有很大的帮助作用</a:t>
            </a:r>
            <a:endParaRPr lang="zh-CN" altLang="en-US" sz="2400" dirty="0">
              <a:solidFill>
                <a:schemeClr val="tx1">
                  <a:lumMod val="65000"/>
                  <a:lumOff val="3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49388" y="1401383"/>
            <a:ext cx="4702628" cy="2982260"/>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959" y="76835"/>
            <a:ext cx="1283269" cy="1228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13" grpId="0"/>
      <p:bldP spid="13" grpId="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背景2"/>
          <p:cNvPicPr>
            <a:picLocks noChangeAspect="1"/>
          </p:cNvPicPr>
          <p:nvPr/>
        </p:nvPicPr>
        <p:blipFill>
          <a:blip r:embed="rId2"/>
          <a:stretch>
            <a:fillRect/>
          </a:stretch>
        </p:blipFill>
        <p:spPr>
          <a:xfrm>
            <a:off x="734258" y="702365"/>
            <a:ext cx="10723484" cy="5453270"/>
          </a:xfrm>
          <a:prstGeom prst="rect">
            <a:avLst/>
          </a:prstGeom>
          <a:solidFill>
            <a:schemeClr val="accent1">
              <a:alpha val="0"/>
            </a:schemeClr>
          </a:solidFill>
        </p:spPr>
      </p:pic>
      <p:grpSp>
        <p:nvGrpSpPr>
          <p:cNvPr id="30" name="组合 29"/>
          <p:cNvGrpSpPr/>
          <p:nvPr/>
        </p:nvGrpSpPr>
        <p:grpSpPr>
          <a:xfrm>
            <a:off x="908818" y="861646"/>
            <a:ext cx="10374365" cy="5134708"/>
            <a:chOff x="895257" y="838273"/>
            <a:chExt cx="10374365" cy="5134708"/>
          </a:xfrm>
        </p:grpSpPr>
        <p:sp>
          <p:nvSpPr>
            <p:cNvPr id="24" name="直角三角形 23"/>
            <p:cNvSpPr/>
            <p:nvPr/>
          </p:nvSpPr>
          <p:spPr>
            <a:xfrm flipV="1">
              <a:off x="895257" y="838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直角三角形 28"/>
            <p:cNvSpPr/>
            <p:nvPr/>
          </p:nvSpPr>
          <p:spPr>
            <a:xfrm flipH="1">
              <a:off x="10706914" y="5410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1269" t="14638" r="8861" b="14541"/>
          <a:stretch>
            <a:fillRect/>
          </a:stretch>
        </p:blipFill>
        <p:spPr>
          <a:xfrm>
            <a:off x="1" y="2001078"/>
            <a:ext cx="5813612" cy="4856922"/>
          </a:xfrm>
          <a:prstGeom prst="rect">
            <a:avLst/>
          </a:prstGeom>
        </p:spPr>
      </p:pic>
      <p:grpSp>
        <p:nvGrpSpPr>
          <p:cNvPr id="7" name="组合 6"/>
          <p:cNvGrpSpPr/>
          <p:nvPr/>
        </p:nvGrpSpPr>
        <p:grpSpPr>
          <a:xfrm>
            <a:off x="6715869" y="2178884"/>
            <a:ext cx="3839617" cy="2000527"/>
            <a:chOff x="7011753" y="2172167"/>
            <a:chExt cx="3839617" cy="2000527"/>
          </a:xfrm>
        </p:grpSpPr>
        <p:grpSp>
          <p:nvGrpSpPr>
            <p:cNvPr id="5" name="组合 4"/>
            <p:cNvGrpSpPr/>
            <p:nvPr/>
          </p:nvGrpSpPr>
          <p:grpSpPr>
            <a:xfrm>
              <a:off x="7066747" y="2172167"/>
              <a:ext cx="3729628" cy="1131556"/>
              <a:chOff x="7106494" y="2172167"/>
              <a:chExt cx="3729628" cy="1131556"/>
            </a:xfrm>
          </p:grpSpPr>
          <p:sp>
            <p:nvSpPr>
              <p:cNvPr id="27" name="矩形 26"/>
              <p:cNvSpPr/>
              <p:nvPr/>
            </p:nvSpPr>
            <p:spPr>
              <a:xfrm>
                <a:off x="7106494" y="2172167"/>
                <a:ext cx="3729628" cy="1131556"/>
              </a:xfrm>
              <a:prstGeom prst="rect">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B6BA"/>
                  </a:solidFill>
                  <a:latin typeface="思源黑体 Bold" panose="020B0800000000000000" pitchFamily="34" charset="-122"/>
                  <a:ea typeface="思源黑体 Bold" panose="020B0800000000000000" pitchFamily="34" charset="-122"/>
                </a:endParaRPr>
              </a:p>
            </p:txBody>
          </p:sp>
          <p:sp>
            <p:nvSpPr>
              <p:cNvPr id="28" name="文本框 283"/>
              <p:cNvSpPr txBox="1"/>
              <p:nvPr/>
            </p:nvSpPr>
            <p:spPr>
              <a:xfrm rot="16200000">
                <a:off x="8709234" y="1172677"/>
                <a:ext cx="773430" cy="3129915"/>
              </a:xfrm>
              <a:prstGeom prst="rect">
                <a:avLst/>
              </a:prstGeom>
              <a:noFill/>
            </p:spPr>
            <p:txBody>
              <a:bodyPr vert="eaVert" wrap="square" rtlCol="0">
                <a:noAutofit/>
              </a:bodyPr>
              <a:lstStyle/>
              <a:p>
                <a:pPr algn="ctr"/>
                <a:r>
                  <a:rPr lang="zh-CN" altLang="en-US" sz="3600" spc="600" dirty="0">
                    <a:solidFill>
                      <a:schemeClr val="bg1"/>
                    </a:solidFill>
                    <a:latin typeface="思源黑体 Bold" panose="020B0800000000000000" pitchFamily="34" charset="-122"/>
                    <a:ea typeface="思源黑体 Bold" panose="020B0800000000000000" pitchFamily="34" charset="-122"/>
                  </a:rPr>
                  <a:t>第四章</a:t>
                </a:r>
                <a:endParaRPr lang="en-US" altLang="zh-CN" sz="3600" spc="600" dirty="0">
                  <a:solidFill>
                    <a:schemeClr val="bg1"/>
                  </a:solidFill>
                  <a:latin typeface="思源黑体 Bold" panose="020B0800000000000000" pitchFamily="34" charset="-122"/>
                  <a:ea typeface="思源黑体 Bold" panose="020B0800000000000000" pitchFamily="34" charset="-122"/>
                </a:endParaRPr>
              </a:p>
              <a:p>
                <a:pPr algn="ctr"/>
                <a:endParaRPr lang="zh-CN" altLang="en-US" sz="2400" spc="300" dirty="0">
                  <a:solidFill>
                    <a:schemeClr val="bg1"/>
                  </a:solidFill>
                  <a:latin typeface="思源黑体 Bold" panose="020B0800000000000000" pitchFamily="34" charset="-122"/>
                  <a:ea typeface="思源黑体 Bold" panose="020B0800000000000000" pitchFamily="34" charset="-122"/>
                </a:endParaRPr>
              </a:p>
            </p:txBody>
          </p:sp>
        </p:grpSp>
        <p:sp>
          <p:nvSpPr>
            <p:cNvPr id="31" name="矩形 30"/>
            <p:cNvSpPr/>
            <p:nvPr/>
          </p:nvSpPr>
          <p:spPr>
            <a:xfrm>
              <a:off x="7011753" y="3404344"/>
              <a:ext cx="3839617" cy="768350"/>
            </a:xfrm>
            <a:prstGeom prst="rect">
              <a:avLst/>
            </a:prstGeom>
          </p:spPr>
          <p:txBody>
            <a:bodyPr wrap="square">
              <a:spAutoFit/>
            </a:bodyPr>
            <a:lstStyle/>
            <a:p>
              <a:pPr algn="ctr" defTabSz="457200" fontAlgn="base">
                <a:spcBef>
                  <a:spcPct val="0"/>
                </a:spcBef>
                <a:spcAft>
                  <a:spcPct val="0"/>
                </a:spcAft>
                <a:defRPr/>
              </a:pPr>
              <a:r>
                <a:rPr lang="zh-CN" altLang="en-US" sz="4400" dirty="0">
                  <a:solidFill>
                    <a:schemeClr val="tx1">
                      <a:lumMod val="65000"/>
                      <a:lumOff val="35000"/>
                    </a:schemeClr>
                  </a:solidFill>
                  <a:latin typeface="苹方 中等" panose="020B0400000000000000" pitchFamily="34" charset="-122"/>
                  <a:ea typeface="苹方 中等" panose="020B0400000000000000" pitchFamily="34" charset="-122"/>
                </a:rPr>
                <a:t>课堂环节把控</a:t>
              </a:r>
              <a:endParaRPr lang="zh-CN" altLang="en-US" sz="4400" dirty="0">
                <a:solidFill>
                  <a:schemeClr val="tx1">
                    <a:lumMod val="65000"/>
                    <a:lumOff val="35000"/>
                  </a:schemeClr>
                </a:solidFill>
                <a:latin typeface="苹方 中等" panose="020B0400000000000000" pitchFamily="34" charset="-122"/>
                <a:ea typeface="苹方 中等" panose="020B0400000000000000" pitchFamily="34" charset="-122"/>
              </a:endParaRPr>
            </a:p>
          </p:txBody>
        </p:sp>
      </p:gr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773" y="373242"/>
            <a:ext cx="1283269" cy="12280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1"/>
          <p:cNvSpPr txBox="1"/>
          <p:nvPr/>
        </p:nvSpPr>
        <p:spPr>
          <a:xfrm>
            <a:off x="5011660" y="414549"/>
            <a:ext cx="2168680" cy="645160"/>
          </a:xfrm>
          <a:prstGeom prst="rect">
            <a:avLst/>
          </a:prstGeom>
          <a:noFill/>
        </p:spPr>
        <p:txBody>
          <a:bodyPr wrap="square" rtlCol="0">
            <a:spAutoFit/>
          </a:bodyPr>
          <a:lstStyle>
            <a:defPPr>
              <a:defRPr lang="zh-CN"/>
            </a:defPPr>
            <a:lvl1pPr>
              <a:defRPr sz="3200" b="1">
                <a:solidFill>
                  <a:schemeClr val="tx2"/>
                </a:solidFill>
                <a:latin typeface="+mn-ea"/>
                <a:ea typeface="+mn-ea"/>
              </a:defRPr>
            </a:lvl1pPr>
          </a:lstStyle>
          <a:p>
            <a:pPr algn="ctr"/>
            <a:r>
              <a:rPr lang="zh-CN" altLang="en-US" sz="3600" b="0" dirty="0">
                <a:solidFill>
                  <a:schemeClr val="tx1">
                    <a:lumMod val="65000"/>
                    <a:lumOff val="35000"/>
                  </a:schemeClr>
                </a:solidFill>
                <a:latin typeface="苹方 粗体" panose="020B0600000000000000" pitchFamily="34" charset="-122"/>
                <a:ea typeface="苹方 粗体" panose="020B0600000000000000" pitchFamily="34" charset="-122"/>
              </a:rPr>
              <a:t>课堂环节</a:t>
            </a:r>
            <a:endParaRPr lang="zh-CN" altLang="en-US" sz="3600" b="0" dirty="0">
              <a:solidFill>
                <a:schemeClr val="tx1">
                  <a:lumMod val="65000"/>
                  <a:lumOff val="35000"/>
                </a:schemeClr>
              </a:solidFill>
              <a:latin typeface="苹方 粗体" panose="020B0600000000000000" pitchFamily="34" charset="-122"/>
              <a:ea typeface="苹方 粗体" panose="020B0600000000000000" pitchFamily="34" charset="-122"/>
            </a:endParaRPr>
          </a:p>
        </p:txBody>
      </p:sp>
      <p:grpSp>
        <p:nvGrpSpPr>
          <p:cNvPr id="23" name="组合 22"/>
          <p:cNvGrpSpPr/>
          <p:nvPr/>
        </p:nvGrpSpPr>
        <p:grpSpPr>
          <a:xfrm>
            <a:off x="640715" y="1364615"/>
            <a:ext cx="8605601" cy="3446145"/>
            <a:chOff x="1341360" y="1663800"/>
            <a:chExt cx="9291348" cy="3644663"/>
          </a:xfrm>
        </p:grpSpPr>
        <p:grpSp>
          <p:nvGrpSpPr>
            <p:cNvPr id="2" name="组合 1"/>
            <p:cNvGrpSpPr/>
            <p:nvPr/>
          </p:nvGrpSpPr>
          <p:grpSpPr>
            <a:xfrm>
              <a:off x="1341360" y="1663800"/>
              <a:ext cx="2582913" cy="3633246"/>
              <a:chOff x="1573588" y="2055686"/>
              <a:chExt cx="2582913" cy="3633246"/>
            </a:xfrm>
          </p:grpSpPr>
          <p:sp>
            <p:nvSpPr>
              <p:cNvPr id="18" name="椭圆 17"/>
              <p:cNvSpPr/>
              <p:nvPr/>
            </p:nvSpPr>
            <p:spPr>
              <a:xfrm>
                <a:off x="1700213" y="2182311"/>
                <a:ext cx="2168204" cy="2168204"/>
              </a:xfrm>
              <a:prstGeom prst="ellipse">
                <a:avLst/>
              </a:prstGeom>
              <a:blipFill dpi="0" rotWithShape="1">
                <a:blip r:embed="rId1" cstate="print">
                  <a:extLst>
                    <a:ext uri="{28A0092B-C50C-407E-A947-70E740481C1C}">
                      <a14:useLocalDpi xmlns:a14="http://schemas.microsoft.com/office/drawing/2010/main" val="0"/>
                    </a:ext>
                  </a:extLst>
                </a:blip>
                <a:srcRect/>
                <a:stretch>
                  <a:fillRect l="-25025" r="-2502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6" name="椭圆 5"/>
              <p:cNvSpPr/>
              <p:nvPr/>
            </p:nvSpPr>
            <p:spPr>
              <a:xfrm>
                <a:off x="1573588" y="2055686"/>
                <a:ext cx="2421454" cy="2421454"/>
              </a:xfrm>
              <a:prstGeom prst="ellipse">
                <a:avLst/>
              </a:prstGeom>
              <a:noFill/>
              <a:ln w="12700" cap="flat" cmpd="sng" algn="ctr">
                <a:solidFill>
                  <a:srgbClr val="519C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9" name="椭圆 8"/>
              <p:cNvSpPr/>
              <p:nvPr/>
            </p:nvSpPr>
            <p:spPr>
              <a:xfrm>
                <a:off x="3418204" y="3888082"/>
                <a:ext cx="406026" cy="406026"/>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矩形 9"/>
              <p:cNvSpPr/>
              <p:nvPr/>
            </p:nvSpPr>
            <p:spPr>
              <a:xfrm>
                <a:off x="3332970" y="3937041"/>
                <a:ext cx="576494" cy="389516"/>
              </a:xfrm>
              <a:prstGeom prst="rect">
                <a:avLst/>
              </a:prstGeom>
            </p:spPr>
            <p:txBody>
              <a:bodyPr vert="horz" wrap="square">
                <a:spAutoFit/>
              </a:bodyPr>
              <a:lstStyle/>
              <a:p>
                <a:pPr algn="ctr"/>
                <a:r>
                  <a:rPr lang="en-US" altLang="zh-CN"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rPr>
                  <a:t>01</a:t>
                </a:r>
                <a:endParaRPr lang="en-US" altLang="zh-CN"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endParaRPr>
              </a:p>
            </p:txBody>
          </p:sp>
          <p:grpSp>
            <p:nvGrpSpPr>
              <p:cNvPr id="19" name="组合 18"/>
              <p:cNvGrpSpPr/>
              <p:nvPr/>
            </p:nvGrpSpPr>
            <p:grpSpPr>
              <a:xfrm>
                <a:off x="1700679" y="4632619"/>
                <a:ext cx="2455822" cy="1056313"/>
                <a:chOff x="1303297" y="4192744"/>
                <a:chExt cx="2455822" cy="1056313"/>
              </a:xfrm>
            </p:grpSpPr>
            <p:sp>
              <p:nvSpPr>
                <p:cNvPr id="20" name="TextBox 146"/>
                <p:cNvSpPr txBox="1"/>
                <p:nvPr/>
              </p:nvSpPr>
              <p:spPr>
                <a:xfrm flipH="1">
                  <a:off x="1303297" y="4192744"/>
                  <a:ext cx="2455822" cy="531220"/>
                </a:xfrm>
                <a:prstGeom prst="rect">
                  <a:avLst/>
                </a:prstGeom>
                <a:noFill/>
              </p:spPr>
              <p:txBody>
                <a:bodyPr wrap="square" rtlCol="0">
                  <a:noAutofit/>
                  <a:scene3d>
                    <a:camera prst="orthographicFront"/>
                    <a:lightRig rig="threePt" dir="t"/>
                  </a:scene3d>
                  <a:sp3d contourW="12700"/>
                </a:bodyPr>
                <a:lstStyle/>
                <a:p>
                  <a:pPr algn="dist"/>
                  <a:r>
                    <a:rPr lang="zh-CN" altLang="en-US" sz="22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引入新课</a:t>
                  </a:r>
                  <a:endParaRPr lang="zh-CN" altLang="en-US" sz="2200" dirty="0">
                    <a:solidFill>
                      <a:schemeClr val="tx1">
                        <a:lumMod val="75000"/>
                        <a:lumOff val="25000"/>
                      </a:schemeClr>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cxnSp>
              <p:nvCxnSpPr>
                <p:cNvPr id="21" name="Straight Connector 147"/>
                <p:cNvCxnSpPr/>
                <p:nvPr/>
              </p:nvCxnSpPr>
              <p:spPr>
                <a:xfrm flipH="1">
                  <a:off x="1427841" y="4717568"/>
                  <a:ext cx="191364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Box 11"/>
                <p:cNvSpPr txBox="1"/>
                <p:nvPr/>
              </p:nvSpPr>
              <p:spPr>
                <a:xfrm>
                  <a:off x="1401337" y="4809844"/>
                  <a:ext cx="1971192" cy="439213"/>
                </a:xfrm>
                <a:prstGeom prst="rect">
                  <a:avLst/>
                </a:prstGeom>
                <a:noFill/>
              </p:spPr>
              <p:txBody>
                <a:bodyPr wrap="square" lIns="0" tIns="0" rIns="0" bIns="0" rtlCol="0">
                  <a:spAutoFit/>
                  <a:scene3d>
                    <a:camera prst="orthographicFront"/>
                    <a:lightRig rig="threePt" dir="t"/>
                  </a:scene3d>
                  <a:sp3d contourW="12700"/>
                </a:bodyPr>
                <a:lstStyle/>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（1-3分钟）</a:t>
                  </a:r>
                  <a:endPar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grpSp>
        </p:grpSp>
        <p:grpSp>
          <p:nvGrpSpPr>
            <p:cNvPr id="24" name="组合 23"/>
            <p:cNvGrpSpPr/>
            <p:nvPr/>
          </p:nvGrpSpPr>
          <p:grpSpPr>
            <a:xfrm>
              <a:off x="4885274" y="1663800"/>
              <a:ext cx="2421454" cy="3633246"/>
              <a:chOff x="1573588" y="2055686"/>
              <a:chExt cx="2421454" cy="3633246"/>
            </a:xfrm>
          </p:grpSpPr>
          <p:sp>
            <p:nvSpPr>
              <p:cNvPr id="26" name="椭圆 25"/>
              <p:cNvSpPr/>
              <p:nvPr/>
            </p:nvSpPr>
            <p:spPr>
              <a:xfrm>
                <a:off x="1700213" y="2182311"/>
                <a:ext cx="2168204" cy="2168204"/>
              </a:xfrm>
              <a:prstGeom prst="ellipse">
                <a:avLst/>
              </a:prstGeom>
              <a:blipFill dpi="0" rotWithShape="1">
                <a:blip r:embed="rId2" cstate="print">
                  <a:extLst>
                    <a:ext uri="{28A0092B-C50C-407E-A947-70E740481C1C}">
                      <a14:useLocalDpi xmlns:a14="http://schemas.microsoft.com/office/drawing/2010/main" val="0"/>
                    </a:ext>
                  </a:extLst>
                </a:blip>
                <a:srcRect/>
                <a:stretch>
                  <a:fillRect l="-25059" r="-25059"/>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27" name="椭圆 26"/>
              <p:cNvSpPr/>
              <p:nvPr/>
            </p:nvSpPr>
            <p:spPr>
              <a:xfrm>
                <a:off x="1573588" y="2055686"/>
                <a:ext cx="2421454" cy="2421454"/>
              </a:xfrm>
              <a:prstGeom prst="ellipse">
                <a:avLst/>
              </a:prstGeom>
              <a:noFill/>
              <a:ln w="12700" cap="flat" cmpd="sng" algn="ctr">
                <a:solidFill>
                  <a:srgbClr val="519C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8" name="椭圆 27"/>
              <p:cNvSpPr/>
              <p:nvPr/>
            </p:nvSpPr>
            <p:spPr>
              <a:xfrm>
                <a:off x="3418204" y="3888082"/>
                <a:ext cx="406026" cy="406026"/>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29" name="矩形 28"/>
              <p:cNvSpPr/>
              <p:nvPr/>
            </p:nvSpPr>
            <p:spPr>
              <a:xfrm>
                <a:off x="3376163" y="3937041"/>
                <a:ext cx="576494" cy="389516"/>
              </a:xfrm>
              <a:prstGeom prst="rect">
                <a:avLst/>
              </a:prstGeom>
            </p:spPr>
            <p:txBody>
              <a:bodyPr vert="horz" wrap="square">
                <a:spAutoFit/>
              </a:bodyPr>
              <a:lstStyle/>
              <a:p>
                <a:pPr algn="ctr"/>
                <a:r>
                  <a:rPr lang="en-US" altLang="zh-CN"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rPr>
                  <a:t>02</a:t>
                </a:r>
                <a:endParaRPr lang="en-US" altLang="zh-CN"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endParaRPr>
              </a:p>
            </p:txBody>
          </p:sp>
          <p:grpSp>
            <p:nvGrpSpPr>
              <p:cNvPr id="30" name="组合 29"/>
              <p:cNvGrpSpPr/>
              <p:nvPr/>
            </p:nvGrpSpPr>
            <p:grpSpPr>
              <a:xfrm>
                <a:off x="1721247" y="4603069"/>
                <a:ext cx="2231630" cy="1085863"/>
                <a:chOff x="1323865" y="4163194"/>
                <a:chExt cx="2231630" cy="1085863"/>
              </a:xfrm>
            </p:grpSpPr>
            <p:sp>
              <p:nvSpPr>
                <p:cNvPr id="31" name="TextBox 146"/>
                <p:cNvSpPr txBox="1"/>
                <p:nvPr/>
              </p:nvSpPr>
              <p:spPr>
                <a:xfrm flipH="1">
                  <a:off x="1323865" y="4163194"/>
                  <a:ext cx="2231630" cy="428468"/>
                </a:xfrm>
                <a:prstGeom prst="rect">
                  <a:avLst/>
                </a:prstGeom>
                <a:noFill/>
              </p:spPr>
              <p:txBody>
                <a:bodyPr wrap="square" rtlCol="0">
                  <a:noAutofit/>
                  <a:scene3d>
                    <a:camera prst="orthographicFront"/>
                    <a:lightRig rig="threePt" dir="t"/>
                  </a:scene3d>
                  <a:sp3d contourW="12700"/>
                </a:bodyPr>
                <a:lstStyle/>
                <a:p>
                  <a:pPr algn="dist"/>
                  <a:r>
                    <a:rPr lang="zh-CN" altLang="en-US" sz="22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讲授新课</a:t>
                  </a:r>
                  <a:endParaRPr lang="zh-CN" altLang="en-US" sz="2200" dirty="0">
                    <a:solidFill>
                      <a:schemeClr val="tx1">
                        <a:lumMod val="75000"/>
                        <a:lumOff val="25000"/>
                      </a:schemeClr>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cxnSp>
              <p:nvCxnSpPr>
                <p:cNvPr id="32" name="Straight Connector 147"/>
                <p:cNvCxnSpPr/>
                <p:nvPr/>
              </p:nvCxnSpPr>
              <p:spPr>
                <a:xfrm flipH="1">
                  <a:off x="1427841" y="4717568"/>
                  <a:ext cx="191364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11"/>
                <p:cNvSpPr txBox="1"/>
                <p:nvPr/>
              </p:nvSpPr>
              <p:spPr>
                <a:xfrm>
                  <a:off x="1401337" y="4809844"/>
                  <a:ext cx="1971192" cy="439213"/>
                </a:xfrm>
                <a:prstGeom prst="rect">
                  <a:avLst/>
                </a:prstGeom>
                <a:noFill/>
              </p:spPr>
              <p:txBody>
                <a:bodyPr wrap="square" lIns="0" tIns="0" rIns="0" bIns="0" rtlCol="0">
                  <a:spAutoFit/>
                  <a:scene3d>
                    <a:camera prst="orthographicFront"/>
                    <a:lightRig rig="threePt" dir="t"/>
                  </a:scene3d>
                  <a:sp3d contourW="12700"/>
                </a:bodyPr>
                <a:lstStyle/>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（20-25）分钟</a:t>
                  </a:r>
                  <a:endPar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grpSp>
        </p:grpSp>
        <p:grpSp>
          <p:nvGrpSpPr>
            <p:cNvPr id="34" name="组合 33"/>
            <p:cNvGrpSpPr/>
            <p:nvPr/>
          </p:nvGrpSpPr>
          <p:grpSpPr>
            <a:xfrm>
              <a:off x="7992460" y="1747076"/>
              <a:ext cx="2640248" cy="3561387"/>
              <a:chOff x="1136860" y="2138962"/>
              <a:chExt cx="2640248" cy="3561387"/>
            </a:xfrm>
          </p:grpSpPr>
          <p:sp>
            <p:nvSpPr>
              <p:cNvPr id="35" name="椭圆 34"/>
              <p:cNvSpPr/>
              <p:nvPr/>
            </p:nvSpPr>
            <p:spPr>
              <a:xfrm>
                <a:off x="1263485" y="2265587"/>
                <a:ext cx="2168204" cy="2168204"/>
              </a:xfrm>
              <a:prstGeom prst="ellipse">
                <a:avLst/>
              </a:prstGeom>
              <a:blipFill dpi="0" rotWithShape="1">
                <a:blip r:embed="rId3" cstate="print">
                  <a:extLst>
                    <a:ext uri="{28A0092B-C50C-407E-A947-70E740481C1C}">
                      <a14:useLocalDpi xmlns:a14="http://schemas.microsoft.com/office/drawing/2010/main" val="0"/>
                    </a:ext>
                  </a:extLst>
                </a:blip>
                <a:srcRect/>
                <a:stretch>
                  <a:fillRect l="-61556" t="-7406" r="-8180" b="-584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36" name="椭圆 35"/>
              <p:cNvSpPr/>
              <p:nvPr/>
            </p:nvSpPr>
            <p:spPr>
              <a:xfrm>
                <a:off x="1136860" y="2138962"/>
                <a:ext cx="2421454" cy="2421454"/>
              </a:xfrm>
              <a:prstGeom prst="ellipse">
                <a:avLst/>
              </a:prstGeom>
              <a:noFill/>
              <a:ln w="12700" cap="flat" cmpd="sng" algn="ctr">
                <a:solidFill>
                  <a:srgbClr val="519C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37" name="椭圆 36"/>
              <p:cNvSpPr/>
              <p:nvPr/>
            </p:nvSpPr>
            <p:spPr>
              <a:xfrm>
                <a:off x="3247489" y="3859876"/>
                <a:ext cx="406026" cy="406026"/>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38" name="矩形 37"/>
              <p:cNvSpPr/>
              <p:nvPr/>
            </p:nvSpPr>
            <p:spPr>
              <a:xfrm>
                <a:off x="3200518" y="3917305"/>
                <a:ext cx="576590" cy="290794"/>
              </a:xfrm>
              <a:prstGeom prst="rect">
                <a:avLst/>
              </a:prstGeom>
            </p:spPr>
            <p:txBody>
              <a:bodyPr vert="horz" wrap="square">
                <a:noAutofit/>
              </a:bodyPr>
              <a:lstStyle/>
              <a:p>
                <a:pPr algn="ctr"/>
                <a:r>
                  <a:rPr lang="en-US" altLang="zh-CN"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rPr>
                  <a:t>03</a:t>
                </a:r>
                <a:endParaRPr lang="en-US" altLang="zh-CN"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endParaRPr>
              </a:p>
            </p:txBody>
          </p:sp>
          <p:grpSp>
            <p:nvGrpSpPr>
              <p:cNvPr id="39" name="组合 38"/>
              <p:cNvGrpSpPr/>
              <p:nvPr/>
            </p:nvGrpSpPr>
            <p:grpSpPr>
              <a:xfrm>
                <a:off x="1263950" y="4648737"/>
                <a:ext cx="2167767" cy="1051612"/>
                <a:chOff x="866568" y="4208862"/>
                <a:chExt cx="2167767" cy="1051612"/>
              </a:xfrm>
            </p:grpSpPr>
            <p:sp>
              <p:nvSpPr>
                <p:cNvPr id="40" name="TextBox 146"/>
                <p:cNvSpPr txBox="1"/>
                <p:nvPr/>
              </p:nvSpPr>
              <p:spPr>
                <a:xfrm flipH="1">
                  <a:off x="869208" y="4208862"/>
                  <a:ext cx="2118506" cy="660834"/>
                </a:xfrm>
                <a:prstGeom prst="rect">
                  <a:avLst/>
                </a:prstGeom>
                <a:noFill/>
              </p:spPr>
              <p:txBody>
                <a:bodyPr wrap="square" rtlCol="0">
                  <a:noAutofit/>
                  <a:scene3d>
                    <a:camera prst="orthographicFront"/>
                    <a:lightRig rig="threePt" dir="t"/>
                  </a:scene3d>
                  <a:sp3d contourW="12700"/>
                </a:bodyPr>
                <a:lstStyle/>
                <a:p>
                  <a:pPr algn="dist"/>
                  <a:r>
                    <a:rPr lang="zh-CN" altLang="en-US" sz="22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总结归纳</a:t>
                  </a:r>
                  <a:endParaRPr lang="zh-CN" altLang="en-US" sz="2200" dirty="0">
                    <a:solidFill>
                      <a:schemeClr val="tx1">
                        <a:lumMod val="75000"/>
                        <a:lumOff val="25000"/>
                      </a:schemeClr>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cxnSp>
              <p:nvCxnSpPr>
                <p:cNvPr id="41" name="Straight Connector 147"/>
                <p:cNvCxnSpPr/>
                <p:nvPr/>
              </p:nvCxnSpPr>
              <p:spPr>
                <a:xfrm flipH="1">
                  <a:off x="1086543" y="4729656"/>
                  <a:ext cx="1947792" cy="14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extBox 11"/>
                <p:cNvSpPr txBox="1"/>
                <p:nvPr/>
              </p:nvSpPr>
              <p:spPr>
                <a:xfrm>
                  <a:off x="866568" y="4821261"/>
                  <a:ext cx="1971192" cy="439213"/>
                </a:xfrm>
                <a:prstGeom prst="rect">
                  <a:avLst/>
                </a:prstGeom>
                <a:noFill/>
              </p:spPr>
              <p:txBody>
                <a:bodyPr wrap="square" lIns="0" tIns="0" rIns="0" bIns="0" rtlCol="0">
                  <a:spAutoFit/>
                  <a:scene3d>
                    <a:camera prst="orthographicFront"/>
                    <a:lightRig rig="threePt" dir="t"/>
                  </a:scene3d>
                  <a:sp3d contourW="12700"/>
                </a:bodyPr>
                <a:lstStyle/>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（2-3分钟）</a:t>
                  </a:r>
                  <a:endPar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grpSp>
        </p:grpSp>
      </p:grpSp>
      <p:sp>
        <p:nvSpPr>
          <p:cNvPr id="4" name="椭圆 3"/>
          <p:cNvSpPr/>
          <p:nvPr/>
        </p:nvSpPr>
        <p:spPr>
          <a:xfrm>
            <a:off x="9580880" y="1419860"/>
            <a:ext cx="2247900" cy="22345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9678670" y="1564005"/>
            <a:ext cx="2052955" cy="1890395"/>
          </a:xfrm>
          <a:prstGeom prst="ellipse">
            <a:avLst/>
          </a:prstGeom>
          <a:blipFill>
            <a:blip r:embed="rId4"/>
            <a:srcRect/>
            <a:stretch>
              <a:fillRect l="-95916" t="-87703" r="-107822" b="-14789"/>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7" name="矩形 6"/>
          <p:cNvSpPr/>
          <p:nvPr/>
        </p:nvSpPr>
        <p:spPr>
          <a:xfrm flipV="1">
            <a:off x="10791190" y="3816350"/>
            <a:ext cx="415925" cy="417195"/>
          </a:xfrm>
          <a:prstGeom prst="rect">
            <a:avLst/>
          </a:prstGeom>
        </p:spPr>
        <p:txBody>
          <a:bodyPr vert="horz" wrap="square">
            <a:noAutofit/>
          </a:bodyPr>
          <a:lstStyle/>
          <a:p>
            <a:pPr algn="ctr"/>
            <a:r>
              <a:rPr lang="en-US" altLang="zh-CN" sz="1400"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rPr>
              <a:t>03</a:t>
            </a:r>
            <a:endParaRPr lang="en-US" altLang="zh-CN" sz="1400"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endParaRPr>
          </a:p>
        </p:txBody>
      </p:sp>
      <p:sp>
        <p:nvSpPr>
          <p:cNvPr id="12" name="椭圆 11"/>
          <p:cNvSpPr/>
          <p:nvPr/>
        </p:nvSpPr>
        <p:spPr>
          <a:xfrm>
            <a:off x="11172065" y="3121100"/>
            <a:ext cx="406932" cy="384855"/>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13" name="矩形 12"/>
          <p:cNvSpPr/>
          <p:nvPr/>
        </p:nvSpPr>
        <p:spPr>
          <a:xfrm>
            <a:off x="11108502" y="3166062"/>
            <a:ext cx="596803" cy="368300"/>
          </a:xfrm>
          <a:prstGeom prst="rect">
            <a:avLst/>
          </a:prstGeom>
        </p:spPr>
        <p:txBody>
          <a:bodyPr vert="horz" wrap="square">
            <a:spAutoFit/>
          </a:bodyPr>
          <a:lstStyle/>
          <a:p>
            <a:pPr algn="ctr"/>
            <a:r>
              <a:rPr lang="en-US" altLang="zh-CN"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rPr>
              <a:t>0</a:t>
            </a:r>
            <a:r>
              <a:rPr lang="en-US" altLang="zh-CN" sz="1600"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rPr>
              <a:t>4</a:t>
            </a:r>
            <a:endParaRPr lang="en-US" altLang="zh-CN" sz="1600" b="1" dirty="0">
              <a:solidFill>
                <a:srgbClr val="FFFFFF"/>
              </a:solidFill>
              <a:latin typeface="字魂59号-创粗黑" panose="00000500000000000000" pitchFamily="2" charset="-122"/>
              <a:ea typeface="字魂59号-创粗黑" panose="00000500000000000000" pitchFamily="2" charset="-122"/>
              <a:cs typeface="Calibri Light" panose="020F0302020204030204" pitchFamily="34" charset="0"/>
            </a:endParaRPr>
          </a:p>
        </p:txBody>
      </p:sp>
      <p:sp>
        <p:nvSpPr>
          <p:cNvPr id="14" name="TextBox 11"/>
          <p:cNvSpPr txBox="1"/>
          <p:nvPr/>
        </p:nvSpPr>
        <p:spPr>
          <a:xfrm>
            <a:off x="9581196" y="4384040"/>
            <a:ext cx="1825708" cy="415290"/>
          </a:xfrm>
          <a:prstGeom prst="rect">
            <a:avLst/>
          </a:prstGeom>
          <a:noFill/>
        </p:spPr>
        <p:txBody>
          <a:bodyPr wrap="square" lIns="0" tIns="0" rIns="0" bIns="0" rtlCol="0">
            <a:spAutoFit/>
            <a:scene3d>
              <a:camera prst="orthographicFront"/>
              <a:lightRig rig="threePt" dir="t"/>
            </a:scene3d>
            <a:sp3d contourW="12700"/>
          </a:bodyPr>
          <a:lstStyle/>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a:t>
            </a:r>
            <a:r>
              <a:rPr lang="en-US" altLang="zh-CN"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5</a:t>
            </a: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a:t>
            </a:r>
            <a:r>
              <a:rPr lang="en-US" altLang="zh-CN"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8</a:t>
            </a: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分钟）</a:t>
            </a:r>
            <a:endPar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cxnSp>
        <p:nvCxnSpPr>
          <p:cNvPr id="15" name="Straight Connector 147"/>
          <p:cNvCxnSpPr/>
          <p:nvPr/>
        </p:nvCxnSpPr>
        <p:spPr>
          <a:xfrm flipH="1">
            <a:off x="9757469" y="4314570"/>
            <a:ext cx="17724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46"/>
          <p:cNvSpPr txBox="1"/>
          <p:nvPr/>
        </p:nvSpPr>
        <p:spPr>
          <a:xfrm flipH="1">
            <a:off x="9678035" y="3816350"/>
            <a:ext cx="1946275" cy="429260"/>
          </a:xfrm>
          <a:prstGeom prst="rect">
            <a:avLst/>
          </a:prstGeom>
          <a:noFill/>
        </p:spPr>
        <p:txBody>
          <a:bodyPr wrap="square" rtlCol="0">
            <a:noAutofit/>
            <a:scene3d>
              <a:camera prst="orthographicFront"/>
              <a:lightRig rig="threePt" dir="t"/>
            </a:scene3d>
            <a:sp3d contourW="12700"/>
          </a:bodyPr>
          <a:lstStyle/>
          <a:p>
            <a:pPr algn="dist"/>
            <a:r>
              <a:rPr lang="zh-CN" altLang="en-US" sz="22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课堂练习</a:t>
            </a:r>
            <a:endParaRPr lang="zh-CN" altLang="en-US" sz="2200" dirty="0">
              <a:solidFill>
                <a:schemeClr val="tx1">
                  <a:lumMod val="75000"/>
                  <a:lumOff val="25000"/>
                </a:schemeClr>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764" y="130478"/>
            <a:ext cx="1283269" cy="12280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781935" y="2012315"/>
            <a:ext cx="7217410" cy="829945"/>
          </a:xfrm>
          <a:prstGeom prst="rect">
            <a:avLst/>
          </a:prstGeom>
          <a:noFill/>
        </p:spPr>
        <p:txBody>
          <a:bodyPr wrap="square" rtlCol="0" anchor="t">
            <a:spAutoFit/>
          </a:bodyPr>
          <a:lstStyle/>
          <a:p>
            <a:r>
              <a:rPr lang="zh-CN" altLang="en-US" sz="4800" b="1" dirty="0">
                <a:solidFill>
                  <a:schemeClr val="tx1"/>
                </a:solidFill>
                <a:latin typeface="微软雅黑" panose="020B0503020204020204" pitchFamily="34" charset="-122"/>
                <a:ea typeface="微软雅黑" panose="020B0503020204020204" pitchFamily="34" charset="-122"/>
                <a:cs typeface="+mj-cs"/>
              </a:rPr>
              <a:t>辽、西夏与北宋的并立</a:t>
            </a:r>
            <a:endParaRPr lang="zh-CN" altLang="en-US" sz="4800" b="1" dirty="0">
              <a:solidFill>
                <a:schemeClr val="tx1"/>
              </a:solidFill>
              <a:latin typeface="微软雅黑" panose="020B0503020204020204" pitchFamily="34" charset="-122"/>
              <a:ea typeface="微软雅黑" panose="020B0503020204020204" pitchFamily="34" charset="-122"/>
              <a:cs typeface="+mj-cs"/>
            </a:endParaRPr>
          </a:p>
        </p:txBody>
      </p:sp>
      <p:sp>
        <p:nvSpPr>
          <p:cNvPr id="6" name="副标题 2"/>
          <p:cNvSpPr txBox="1"/>
          <p:nvPr/>
        </p:nvSpPr>
        <p:spPr>
          <a:xfrm>
            <a:off x="1854133" y="3707356"/>
            <a:ext cx="9496946" cy="9943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华文楷体" panose="02010600040101010101" pitchFamily="2" charset="-122"/>
                <a:ea typeface="华文楷体" panose="02010600040101010101" pitchFamily="2"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华文楷体" panose="02010600040101010101" pitchFamily="2" charset="-122"/>
                <a:ea typeface="华文楷体" panose="02010600040101010101" pitchFamily="2"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华文楷体" panose="02010600040101010101" pitchFamily="2" charset="-122"/>
                <a:ea typeface="华文楷体" panose="02010600040101010101" pitchFamily="2"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华文楷体" panose="02010600040101010101" pitchFamily="2" charset="-122"/>
                <a:ea typeface="华文楷体" panose="02010600040101010101" pitchFamily="2"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华文楷体" panose="02010600040101010101" pitchFamily="2" charset="-122"/>
                <a:ea typeface="华文楷体" panose="02010600040101010101" pitchFamily="2"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2800" dirty="0">
                <a:solidFill>
                  <a:schemeClr val="tx1"/>
                </a:solidFill>
              </a:rPr>
              <a:t>年    级：七年级                     学    科：历史（部编版）</a:t>
            </a:r>
            <a:endParaRPr lang="zh-CN" altLang="en-US" sz="2800" dirty="0">
              <a:solidFill>
                <a:schemeClr val="tx1"/>
              </a:solidFill>
            </a:endParaRPr>
          </a:p>
          <a:p>
            <a:r>
              <a:rPr lang="zh-CN" altLang="en-US" sz="2800" dirty="0">
                <a:solidFill>
                  <a:schemeClr val="tx1"/>
                </a:solidFill>
              </a:rPr>
              <a:t>主讲人：刘小珊                     学    校：泸县海潮镇学校</a:t>
            </a:r>
            <a:endParaRPr lang="zh-CN" altLang="en-US" sz="2800" dirty="0">
              <a:solidFill>
                <a:schemeClr val="tx1"/>
              </a:solidFill>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背景2"/>
          <p:cNvPicPr>
            <a:picLocks noChangeAspect="1"/>
          </p:cNvPicPr>
          <p:nvPr/>
        </p:nvPicPr>
        <p:blipFill>
          <a:blip r:embed="rId2"/>
          <a:stretch>
            <a:fillRect/>
          </a:stretch>
        </p:blipFill>
        <p:spPr>
          <a:xfrm>
            <a:off x="734258" y="669980"/>
            <a:ext cx="10723484" cy="5453270"/>
          </a:xfrm>
          <a:prstGeom prst="rect">
            <a:avLst/>
          </a:prstGeom>
          <a:solidFill>
            <a:schemeClr val="accent1">
              <a:alpha val="0"/>
            </a:schemeClr>
          </a:solidFill>
        </p:spPr>
      </p:pic>
      <p:grpSp>
        <p:nvGrpSpPr>
          <p:cNvPr id="30" name="组合 29"/>
          <p:cNvGrpSpPr/>
          <p:nvPr/>
        </p:nvGrpSpPr>
        <p:grpSpPr>
          <a:xfrm>
            <a:off x="908818" y="861646"/>
            <a:ext cx="10374365" cy="5134708"/>
            <a:chOff x="895257" y="838273"/>
            <a:chExt cx="10374365" cy="5134708"/>
          </a:xfrm>
        </p:grpSpPr>
        <p:sp>
          <p:nvSpPr>
            <p:cNvPr id="24" name="直角三角形 23"/>
            <p:cNvSpPr/>
            <p:nvPr/>
          </p:nvSpPr>
          <p:spPr>
            <a:xfrm flipV="1">
              <a:off x="895257" y="838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直角三角形 28"/>
            <p:cNvSpPr/>
            <p:nvPr/>
          </p:nvSpPr>
          <p:spPr>
            <a:xfrm flipH="1">
              <a:off x="10706914" y="5410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1790807" y="1228090"/>
            <a:ext cx="8368558" cy="4076065"/>
            <a:chOff x="1358468" y="1032112"/>
            <a:chExt cx="7148549" cy="3899456"/>
          </a:xfrm>
        </p:grpSpPr>
        <p:sp>
          <p:nvSpPr>
            <p:cNvPr id="26" name="文本"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4184621" y="1032112"/>
              <a:ext cx="2078274" cy="793985"/>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defTabSz="514350" fontAlgn="base">
                <a:spcBef>
                  <a:spcPct val="0"/>
                </a:spcBef>
                <a:spcAft>
                  <a:spcPct val="0"/>
                </a:spcAft>
                <a:tabLst>
                  <a:tab pos="2149475" algn="l"/>
                </a:tabLst>
              </a:pPr>
              <a:r>
                <a:rPr lang="zh-CN" altLang="en-US" sz="4800" spc="300" dirty="0">
                  <a:solidFill>
                    <a:schemeClr val="tx1">
                      <a:lumMod val="65000"/>
                      <a:lumOff val="35000"/>
                    </a:schemeClr>
                  </a:solidFill>
                  <a:latin typeface="苹方 中等" panose="020B0400000000000000" pitchFamily="34" charset="-122"/>
                  <a:ea typeface="苹方 中等" panose="020B0400000000000000" pitchFamily="34" charset="-122"/>
                  <a:sym typeface="Calibri" panose="020F0502020204030204" pitchFamily="34" charset="0"/>
                </a:rPr>
                <a:t>目 录</a:t>
              </a:r>
              <a:endParaRPr lang="en-US" altLang="zh-CN" sz="4800" spc="300" dirty="0">
                <a:solidFill>
                  <a:schemeClr val="tx1">
                    <a:lumMod val="65000"/>
                    <a:lumOff val="35000"/>
                  </a:schemeClr>
                </a:solidFill>
                <a:latin typeface="苹方 中等" panose="020B0400000000000000" pitchFamily="34" charset="-122"/>
                <a:ea typeface="苹方 中等" panose="020B0400000000000000" pitchFamily="34" charset="-122"/>
                <a:sym typeface="Calibri" panose="020F0502020204030204" pitchFamily="34" charset="0"/>
              </a:endParaRPr>
            </a:p>
          </p:txBody>
        </p:sp>
        <p:grpSp>
          <p:nvGrpSpPr>
            <p:cNvPr id="27" name="组合 26"/>
            <p:cNvGrpSpPr/>
            <p:nvPr/>
          </p:nvGrpSpPr>
          <p:grpSpPr>
            <a:xfrm>
              <a:off x="1358468" y="2703925"/>
              <a:ext cx="7148549" cy="2227643"/>
              <a:chOff x="1522994" y="3123395"/>
              <a:chExt cx="7148549" cy="2227643"/>
            </a:xfrm>
          </p:grpSpPr>
          <p:grpSp>
            <p:nvGrpSpPr>
              <p:cNvPr id="28" name="组合 27"/>
              <p:cNvGrpSpPr/>
              <p:nvPr/>
            </p:nvGrpSpPr>
            <p:grpSpPr>
              <a:xfrm>
                <a:off x="1522994" y="3131411"/>
                <a:ext cx="2978464" cy="667628"/>
                <a:chOff x="2678683" y="3123702"/>
                <a:chExt cx="2978464" cy="667628"/>
              </a:xfrm>
            </p:grpSpPr>
            <p:sp>
              <p:nvSpPr>
                <p:cNvPr id="51" name="椭圆 50"/>
                <p:cNvSpPr/>
                <p:nvPr/>
              </p:nvSpPr>
              <p:spPr>
                <a:xfrm>
                  <a:off x="2712222" y="3123702"/>
                  <a:ext cx="483189" cy="483189"/>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85A299"/>
                    </a:solidFill>
                    <a:effectLst/>
                    <a:uLnTx/>
                    <a:uFillTx/>
                    <a:latin typeface="Calibri Light" panose="020F0302020204030204"/>
                    <a:cs typeface="+mn-cs"/>
                  </a:endParaRPr>
                </a:p>
              </p:txBody>
            </p:sp>
            <p:sp>
              <p:nvSpPr>
                <p:cNvPr id="52" name="矩形 51"/>
                <p:cNvSpPr/>
                <p:nvPr/>
              </p:nvSpPr>
              <p:spPr bwMode="auto">
                <a:xfrm>
                  <a:off x="2678683" y="3170835"/>
                  <a:ext cx="615315" cy="541020"/>
                </a:xfrm>
                <a:prstGeom prst="rect">
                  <a:avLst/>
                </a:prstGeom>
                <a:noFill/>
                <a:ln>
                  <a:noFill/>
                </a:ln>
              </p:spPr>
              <p:txBody>
                <a:bodyPr wrap="none">
                  <a:noAutofit/>
                </a:bodyPr>
                <a:lstStyle/>
                <a:p>
                  <a:pPr algn="ctr" defTabSz="457200">
                    <a:defRPr/>
                  </a:pPr>
                  <a:r>
                    <a:rPr lang="en-US" altLang="zh-CN" sz="2400" kern="100" dirty="0">
                      <a:solidFill>
                        <a:prstClr val="white"/>
                      </a:solidFill>
                      <a:latin typeface="方正清刻本悦宋简体" panose="02000000000000000000" charset="-122"/>
                      <a:ea typeface="微软雅黑" panose="020B0503020204020204" pitchFamily="34" charset="-122"/>
                      <a:cs typeface="Times New Roman" panose="02020603050405020304" pitchFamily="18" charset="0"/>
                    </a:rPr>
                    <a:t>01</a:t>
                  </a:r>
                  <a:endParaRPr lang="zh-CN" altLang="en-US" sz="2400" kern="100" dirty="0">
                    <a:solidFill>
                      <a:prstClr val="white"/>
                    </a:solidFill>
                    <a:latin typeface="方正清刻本悦宋简体" panose="02000000000000000000" charset="-122"/>
                    <a:ea typeface="微软雅黑" panose="020B0503020204020204" pitchFamily="34" charset="-122"/>
                    <a:cs typeface="Times New Roman" panose="02020603050405020304" pitchFamily="18" charset="0"/>
                  </a:endParaRPr>
                </a:p>
              </p:txBody>
            </p:sp>
            <p:sp>
              <p:nvSpPr>
                <p:cNvPr id="54" name="文本框 6"/>
                <p:cNvSpPr txBox="1">
                  <a:spLocks noChangeArrowheads="1"/>
                </p:cNvSpPr>
                <p:nvPr/>
              </p:nvSpPr>
              <p:spPr bwMode="auto">
                <a:xfrm>
                  <a:off x="3100148" y="3171086"/>
                  <a:ext cx="2556999" cy="62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457200" fontAlgn="base">
                    <a:buClrTx/>
                    <a:buSzTx/>
                    <a:buFontTx/>
                    <a:defRPr/>
                  </a:pPr>
                  <a:r>
                    <a:rPr lang="zh-CN" altLang="en-US" sz="2800" b="1" dirty="0">
                      <a:solidFill>
                        <a:schemeClr val="tx1">
                          <a:lumMod val="65000"/>
                          <a:lumOff val="35000"/>
                        </a:schemeClr>
                      </a:solidFill>
                      <a:latin typeface="苹方 中等" panose="020B0400000000000000" pitchFamily="34" charset="-122"/>
                      <a:ea typeface="苹方 中等" panose="020B0400000000000000" pitchFamily="34" charset="-122"/>
                    </a:rPr>
                    <a:t>课程标准解读</a:t>
                  </a:r>
                  <a:endParaRPr lang="zh-CN" altLang="en-US" sz="2800" b="1" dirty="0">
                    <a:solidFill>
                      <a:schemeClr val="tx1">
                        <a:lumMod val="65000"/>
                        <a:lumOff val="35000"/>
                      </a:schemeClr>
                    </a:solidFill>
                    <a:latin typeface="苹方 中等" panose="020B0400000000000000" pitchFamily="34" charset="-122"/>
                    <a:ea typeface="苹方 中等" panose="020B0400000000000000" pitchFamily="34" charset="-122"/>
                  </a:endParaRPr>
                </a:p>
              </p:txBody>
            </p:sp>
          </p:grpSp>
          <p:grpSp>
            <p:nvGrpSpPr>
              <p:cNvPr id="31" name="组合 30"/>
              <p:cNvGrpSpPr/>
              <p:nvPr/>
            </p:nvGrpSpPr>
            <p:grpSpPr>
              <a:xfrm>
                <a:off x="6050101" y="3123395"/>
                <a:ext cx="2621442" cy="499354"/>
                <a:chOff x="2132336" y="3115686"/>
                <a:chExt cx="2621442" cy="499354"/>
              </a:xfrm>
            </p:grpSpPr>
            <p:sp>
              <p:nvSpPr>
                <p:cNvPr id="46" name="椭圆 45"/>
                <p:cNvSpPr/>
                <p:nvPr/>
              </p:nvSpPr>
              <p:spPr>
                <a:xfrm>
                  <a:off x="2132336" y="3123702"/>
                  <a:ext cx="483189" cy="483189"/>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85A299"/>
                    </a:solidFill>
                    <a:effectLst/>
                    <a:uLnTx/>
                    <a:uFillTx/>
                    <a:latin typeface="Calibri Light" panose="020F0302020204030204"/>
                    <a:cs typeface="+mn-cs"/>
                  </a:endParaRPr>
                </a:p>
              </p:txBody>
            </p:sp>
            <p:sp>
              <p:nvSpPr>
                <p:cNvPr id="47" name="矩形 46"/>
                <p:cNvSpPr/>
                <p:nvPr/>
              </p:nvSpPr>
              <p:spPr bwMode="auto">
                <a:xfrm>
                  <a:off x="2143758" y="3123363"/>
                  <a:ext cx="460382" cy="440428"/>
                </a:xfrm>
                <a:prstGeom prst="rect">
                  <a:avLst/>
                </a:prstGeom>
                <a:noFill/>
                <a:ln>
                  <a:noFill/>
                </a:ln>
              </p:spPr>
              <p:txBody>
                <a:bodyPr wrap="square">
                  <a:spAutoFit/>
                </a:bodyPr>
                <a:lstStyle/>
                <a:p>
                  <a:pPr algn="ctr" defTabSz="457200">
                    <a:defRPr/>
                  </a:pPr>
                  <a:r>
                    <a:rPr lang="en-US" altLang="zh-CN" sz="2400" kern="100" dirty="0">
                      <a:solidFill>
                        <a:prstClr val="white"/>
                      </a:solidFill>
                      <a:latin typeface="方正清刻本悦宋简体" panose="02000000000000000000" charset="-122"/>
                      <a:ea typeface="微软雅黑" panose="020B0503020204020204" pitchFamily="34" charset="-122"/>
                      <a:cs typeface="Times New Roman" panose="02020603050405020304" pitchFamily="18" charset="0"/>
                    </a:rPr>
                    <a:t>02</a:t>
                  </a:r>
                  <a:endParaRPr lang="zh-CN" altLang="en-US" sz="2400" kern="100" dirty="0">
                    <a:solidFill>
                      <a:prstClr val="white"/>
                    </a:solidFill>
                    <a:latin typeface="方正清刻本悦宋简体" panose="02000000000000000000" charset="-122"/>
                    <a:ea typeface="微软雅黑" panose="020B0503020204020204" pitchFamily="34" charset="-122"/>
                    <a:cs typeface="Times New Roman" panose="02020603050405020304" pitchFamily="18" charset="0"/>
                  </a:endParaRPr>
                </a:p>
              </p:txBody>
            </p:sp>
            <p:sp>
              <p:nvSpPr>
                <p:cNvPr id="49" name="文本框 6"/>
                <p:cNvSpPr txBox="1">
                  <a:spLocks noChangeArrowheads="1"/>
                </p:cNvSpPr>
                <p:nvPr/>
              </p:nvSpPr>
              <p:spPr bwMode="auto">
                <a:xfrm>
                  <a:off x="2712214" y="3115686"/>
                  <a:ext cx="2041564" cy="49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457200" fontAlgn="base">
                    <a:spcBef>
                      <a:spcPct val="0"/>
                    </a:spcBef>
                    <a:spcAft>
                      <a:spcPct val="0"/>
                    </a:spcAft>
                    <a:defRPr/>
                  </a:pPr>
                  <a:r>
                    <a:rPr lang="zh-CN" altLang="en-US" sz="2800" b="1" dirty="0">
                      <a:solidFill>
                        <a:schemeClr val="tx1">
                          <a:lumMod val="65000"/>
                          <a:lumOff val="35000"/>
                        </a:schemeClr>
                      </a:solidFill>
                      <a:latin typeface="苹方 中等" panose="020B0400000000000000" pitchFamily="34" charset="-122"/>
                      <a:ea typeface="苹方 中等" panose="020B0400000000000000" pitchFamily="34" charset="-122"/>
                      <a:sym typeface="+mn-ea"/>
                    </a:rPr>
                    <a:t>学习方法指导</a:t>
                  </a:r>
                  <a:endParaRPr lang="zh-CN" altLang="en-US" sz="2800" b="1" dirty="0">
                    <a:solidFill>
                      <a:schemeClr val="tx1">
                        <a:lumMod val="65000"/>
                        <a:lumOff val="35000"/>
                      </a:schemeClr>
                    </a:solidFill>
                    <a:latin typeface="苹方 中等" panose="020B0400000000000000" pitchFamily="34" charset="-122"/>
                    <a:ea typeface="苹方 中等" panose="020B0400000000000000" pitchFamily="34" charset="-122"/>
                    <a:sym typeface="+mn-ea"/>
                  </a:endParaRPr>
                </a:p>
              </p:txBody>
            </p:sp>
          </p:grpSp>
          <p:grpSp>
            <p:nvGrpSpPr>
              <p:cNvPr id="33" name="组合 32"/>
              <p:cNvGrpSpPr/>
              <p:nvPr/>
            </p:nvGrpSpPr>
            <p:grpSpPr>
              <a:xfrm>
                <a:off x="1556533" y="4550662"/>
                <a:ext cx="2945035" cy="800376"/>
                <a:chOff x="2712222" y="3123702"/>
                <a:chExt cx="2945035" cy="800376"/>
              </a:xfrm>
            </p:grpSpPr>
            <p:sp>
              <p:nvSpPr>
                <p:cNvPr id="41" name="椭圆 40"/>
                <p:cNvSpPr/>
                <p:nvPr/>
              </p:nvSpPr>
              <p:spPr>
                <a:xfrm>
                  <a:off x="2712222" y="3123702"/>
                  <a:ext cx="483189" cy="483189"/>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85A299"/>
                    </a:solidFill>
                    <a:effectLst/>
                    <a:uLnTx/>
                    <a:uFillTx/>
                    <a:latin typeface="Calibri Light" panose="020F0302020204030204"/>
                    <a:cs typeface="+mn-cs"/>
                  </a:endParaRPr>
                </a:p>
              </p:txBody>
            </p:sp>
            <p:sp>
              <p:nvSpPr>
                <p:cNvPr id="42" name="矩形 41"/>
                <p:cNvSpPr/>
                <p:nvPr/>
              </p:nvSpPr>
              <p:spPr bwMode="auto">
                <a:xfrm>
                  <a:off x="2739294" y="3138245"/>
                  <a:ext cx="457177" cy="440428"/>
                </a:xfrm>
                <a:prstGeom prst="rect">
                  <a:avLst/>
                </a:prstGeom>
                <a:noFill/>
                <a:ln>
                  <a:noFill/>
                </a:ln>
              </p:spPr>
              <p:txBody>
                <a:bodyPr wrap="square">
                  <a:spAutoFit/>
                </a:bodyPr>
                <a:lstStyle/>
                <a:p>
                  <a:pPr algn="ctr" defTabSz="457200">
                    <a:defRPr/>
                  </a:pPr>
                  <a:r>
                    <a:rPr lang="en-US" altLang="zh-CN" sz="2400" kern="100" dirty="0">
                      <a:solidFill>
                        <a:prstClr val="white"/>
                      </a:solidFill>
                      <a:latin typeface="方正清刻本悦宋简体" panose="02000000000000000000" charset="-122"/>
                      <a:ea typeface="微软雅黑" panose="020B0503020204020204" pitchFamily="34" charset="-122"/>
                      <a:cs typeface="Times New Roman" panose="02020603050405020304" pitchFamily="18" charset="0"/>
                    </a:rPr>
                    <a:t>03</a:t>
                  </a:r>
                  <a:endParaRPr lang="zh-CN" altLang="en-US" sz="2400" kern="100" dirty="0">
                    <a:solidFill>
                      <a:prstClr val="white"/>
                    </a:solidFill>
                    <a:latin typeface="方正清刻本悦宋简体" panose="02000000000000000000" charset="-122"/>
                    <a:ea typeface="微软雅黑" panose="020B0503020204020204" pitchFamily="34" charset="-122"/>
                    <a:cs typeface="Times New Roman" panose="02020603050405020304" pitchFamily="18" charset="0"/>
                  </a:endParaRPr>
                </a:p>
              </p:txBody>
            </p:sp>
            <p:sp>
              <p:nvSpPr>
                <p:cNvPr id="44" name="文本框 6"/>
                <p:cNvSpPr txBox="1">
                  <a:spLocks noChangeArrowheads="1"/>
                </p:cNvSpPr>
                <p:nvPr/>
              </p:nvSpPr>
              <p:spPr bwMode="auto">
                <a:xfrm>
                  <a:off x="3067611" y="3151839"/>
                  <a:ext cx="2589646" cy="77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457200" fontAlgn="base">
                    <a:spcBef>
                      <a:spcPct val="0"/>
                    </a:spcBef>
                    <a:spcAft>
                      <a:spcPct val="0"/>
                    </a:spcAft>
                    <a:defRPr/>
                  </a:pPr>
                  <a:r>
                    <a:rPr lang="zh-CN" altLang="en-US" sz="2800" b="1" dirty="0">
                      <a:solidFill>
                        <a:schemeClr val="tx1">
                          <a:lumMod val="65000"/>
                          <a:lumOff val="35000"/>
                        </a:schemeClr>
                      </a:solidFill>
                      <a:latin typeface="苹方 中等" panose="020B0400000000000000" pitchFamily="34" charset="-122"/>
                      <a:ea typeface="苹方 中等" panose="020B0400000000000000" pitchFamily="34" charset="-122"/>
                      <a:sym typeface="+mn-ea"/>
                    </a:rPr>
                    <a:t>信息技术应用</a:t>
                  </a:r>
                  <a:endParaRPr lang="zh-CN" altLang="en-US" sz="2800" b="1" dirty="0">
                    <a:solidFill>
                      <a:schemeClr val="tx1">
                        <a:lumMod val="65000"/>
                        <a:lumOff val="35000"/>
                      </a:schemeClr>
                    </a:solidFill>
                    <a:latin typeface="苹方 中等" panose="020B0400000000000000" pitchFamily="34" charset="-122"/>
                    <a:ea typeface="苹方 中等" panose="020B0400000000000000" pitchFamily="34" charset="-122"/>
                    <a:sym typeface="+mn-ea"/>
                  </a:endParaRPr>
                </a:p>
              </p:txBody>
            </p:sp>
          </p:grpSp>
          <p:grpSp>
            <p:nvGrpSpPr>
              <p:cNvPr id="35" name="组合 34"/>
              <p:cNvGrpSpPr/>
              <p:nvPr/>
            </p:nvGrpSpPr>
            <p:grpSpPr>
              <a:xfrm>
                <a:off x="6049826" y="4550662"/>
                <a:ext cx="2621717" cy="527799"/>
                <a:chOff x="2132061" y="3123702"/>
                <a:chExt cx="2621717" cy="527799"/>
              </a:xfrm>
            </p:grpSpPr>
            <p:sp>
              <p:nvSpPr>
                <p:cNvPr id="36" name="椭圆 35"/>
                <p:cNvSpPr/>
                <p:nvPr/>
              </p:nvSpPr>
              <p:spPr>
                <a:xfrm>
                  <a:off x="2132336" y="3123702"/>
                  <a:ext cx="483189" cy="483189"/>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85A299"/>
                    </a:solidFill>
                    <a:effectLst/>
                    <a:uLnTx/>
                    <a:uFillTx/>
                    <a:latin typeface="Calibri Light" panose="020F0302020204030204"/>
                    <a:cs typeface="+mn-cs"/>
                  </a:endParaRPr>
                </a:p>
              </p:txBody>
            </p:sp>
            <p:sp>
              <p:nvSpPr>
                <p:cNvPr id="37" name="矩形 36"/>
                <p:cNvSpPr/>
                <p:nvPr/>
              </p:nvSpPr>
              <p:spPr bwMode="auto">
                <a:xfrm>
                  <a:off x="2132061" y="3144964"/>
                  <a:ext cx="455574" cy="440428"/>
                </a:xfrm>
                <a:prstGeom prst="rect">
                  <a:avLst/>
                </a:prstGeom>
                <a:noFill/>
                <a:ln>
                  <a:noFill/>
                </a:ln>
              </p:spPr>
              <p:txBody>
                <a:bodyPr wrap="square">
                  <a:spAutoFit/>
                </a:bodyPr>
                <a:lstStyle/>
                <a:p>
                  <a:pPr algn="ctr" defTabSz="457200">
                    <a:defRPr/>
                  </a:pPr>
                  <a:r>
                    <a:rPr lang="en-US" altLang="zh-CN" sz="2400" kern="100" dirty="0">
                      <a:solidFill>
                        <a:prstClr val="white"/>
                      </a:solidFill>
                      <a:latin typeface="方正清刻本悦宋简体" panose="02000000000000000000" charset="-122"/>
                      <a:ea typeface="微软雅黑" panose="020B0503020204020204" pitchFamily="34" charset="-122"/>
                      <a:cs typeface="Times New Roman" panose="02020603050405020304" pitchFamily="18" charset="0"/>
                    </a:rPr>
                    <a:t>04</a:t>
                  </a:r>
                  <a:endParaRPr lang="zh-CN" altLang="en-US" sz="2400" kern="100" dirty="0">
                    <a:solidFill>
                      <a:prstClr val="white"/>
                    </a:solidFill>
                    <a:latin typeface="方正清刻本悦宋简体" panose="02000000000000000000" charset="-122"/>
                    <a:ea typeface="微软雅黑" panose="020B0503020204020204" pitchFamily="34" charset="-122"/>
                    <a:cs typeface="Times New Roman" panose="02020603050405020304" pitchFamily="18" charset="0"/>
                  </a:endParaRPr>
                </a:p>
              </p:txBody>
            </p:sp>
            <p:sp>
              <p:nvSpPr>
                <p:cNvPr id="39" name="文本框 6"/>
                <p:cNvSpPr txBox="1">
                  <a:spLocks noChangeArrowheads="1"/>
                </p:cNvSpPr>
                <p:nvPr/>
              </p:nvSpPr>
              <p:spPr bwMode="auto">
                <a:xfrm>
                  <a:off x="2712214" y="3152147"/>
                  <a:ext cx="2041564" cy="49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defTabSz="457200" fontAlgn="base">
                    <a:spcBef>
                      <a:spcPct val="0"/>
                    </a:spcBef>
                    <a:spcAft>
                      <a:spcPct val="0"/>
                    </a:spcAft>
                    <a:defRPr/>
                  </a:pPr>
                  <a:r>
                    <a:rPr lang="zh-CN" altLang="en-US" sz="2800" b="1" dirty="0">
                      <a:solidFill>
                        <a:schemeClr val="tx1">
                          <a:lumMod val="65000"/>
                          <a:lumOff val="35000"/>
                        </a:schemeClr>
                      </a:solidFill>
                      <a:latin typeface="苹方 中等" panose="020B0400000000000000" pitchFamily="34" charset="-122"/>
                      <a:ea typeface="苹方 中等" panose="020B0400000000000000" pitchFamily="34" charset="-122"/>
                      <a:sym typeface="+mn-ea"/>
                    </a:rPr>
                    <a:t>教学环节把控</a:t>
                  </a:r>
                  <a:endParaRPr lang="zh-CN" altLang="en-US" sz="2800" b="1" dirty="0">
                    <a:solidFill>
                      <a:schemeClr val="tx1">
                        <a:lumMod val="65000"/>
                        <a:lumOff val="35000"/>
                      </a:schemeClr>
                    </a:solidFill>
                    <a:latin typeface="苹方 中等" panose="020B0400000000000000" pitchFamily="34" charset="-122"/>
                    <a:ea typeface="苹方 中等" panose="020B0400000000000000" pitchFamily="34" charset="-122"/>
                    <a:sym typeface="+mn-ea"/>
                  </a:endParaRPr>
                </a:p>
              </p:txBody>
            </p:sp>
          </p:grpSp>
        </p:gr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017" y="247601"/>
            <a:ext cx="1283269" cy="12280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752475" y="1120775"/>
            <a:ext cx="10968990" cy="705485"/>
          </a:xfrm>
        </p:spPr>
        <p:txBody>
          <a:bodyPr>
            <a:normAutofit fontScale="90000"/>
          </a:bodyPr>
          <a:lstStyle/>
          <a:p>
            <a:r>
              <a:rPr lang="zh-CN" altLang="en-US" dirty="0"/>
              <a:t>读图，北宋的建立是否实现了中华民族统一？ </a:t>
            </a:r>
            <a:br>
              <a:rPr lang="zh-CN" altLang="en-US" dirty="0"/>
            </a:br>
            <a:endParaRPr lang="zh-CN" altLang="en-US"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84575" y="1415415"/>
            <a:ext cx="8136890" cy="4886325"/>
          </a:xfrm>
          <a:prstGeom prst="rect">
            <a:avLst/>
          </a:prstGeom>
        </p:spPr>
      </p:pic>
      <p:sp>
        <p:nvSpPr>
          <p:cNvPr id="6" name="矩形 5"/>
          <p:cNvSpPr/>
          <p:nvPr/>
        </p:nvSpPr>
        <p:spPr>
          <a:xfrm>
            <a:off x="229299" y="2191435"/>
            <a:ext cx="2933351" cy="3784600"/>
          </a:xfrm>
          <a:prstGeom prst="rect">
            <a:avLst/>
          </a:prstGeom>
        </p:spPr>
        <p:txBody>
          <a:bodyPr wrap="square">
            <a:spAutoFit/>
          </a:bodyPr>
          <a:lstStyle/>
          <a:p>
            <a:r>
              <a:rPr lang="zh-CN" altLang="en-US" sz="4000" b="1" dirty="0">
                <a:latin typeface="黑体" panose="02010609060101010101" charset="-122"/>
                <a:ea typeface="黑体" panose="02010609060101010101" charset="-122"/>
              </a:rPr>
              <a:t>北宋、辽、西夏形成</a:t>
            </a:r>
            <a:r>
              <a:rPr lang="zh-CN" altLang="en-US" sz="4000" dirty="0"/>
              <a:t> </a:t>
            </a:r>
            <a:r>
              <a:rPr lang="zh-CN" altLang="en-US" sz="4000" b="1" dirty="0">
                <a:solidFill>
                  <a:srgbClr val="FF0000"/>
                </a:solidFill>
                <a:latin typeface="黑体" panose="02010609060101010101" charset="-122"/>
                <a:ea typeface="黑体" panose="02010609060101010101" charset="-122"/>
              </a:rPr>
              <a:t>三角鼎立</a:t>
            </a:r>
            <a:r>
              <a:rPr lang="zh-CN" altLang="en-US" sz="4000" dirty="0">
                <a:solidFill>
                  <a:srgbClr val="FF0000"/>
                </a:solidFill>
              </a:rPr>
              <a:t> </a:t>
            </a:r>
            <a:r>
              <a:rPr lang="zh-CN" altLang="en-US" sz="4000" b="1" dirty="0">
                <a:solidFill>
                  <a:srgbClr val="FF0000"/>
                </a:solidFill>
                <a:latin typeface="黑体" panose="02010609060101010101" charset="-122"/>
                <a:ea typeface="黑体" panose="02010609060101010101" charset="-122"/>
              </a:rPr>
              <a:t>，</a:t>
            </a:r>
            <a:r>
              <a:rPr lang="zh-CN" altLang="en-US" sz="4000" dirty="0">
                <a:solidFill>
                  <a:srgbClr val="FF0000"/>
                </a:solidFill>
              </a:rPr>
              <a:t> </a:t>
            </a:r>
            <a:r>
              <a:rPr lang="zh-CN" altLang="en-US" sz="4000" b="1" dirty="0">
                <a:solidFill>
                  <a:srgbClr val="FF0000"/>
                </a:solidFill>
                <a:latin typeface="黑体" panose="02010609060101010101" charset="-122"/>
                <a:ea typeface="黑体" panose="02010609060101010101" charset="-122"/>
              </a:rPr>
              <a:t>时战时和</a:t>
            </a:r>
            <a:r>
              <a:rPr lang="zh-CN" altLang="en-US" sz="4000" dirty="0">
                <a:solidFill>
                  <a:srgbClr val="FF0000"/>
                </a:solidFill>
              </a:rPr>
              <a:t> </a:t>
            </a:r>
            <a:r>
              <a:rPr lang="zh-CN" altLang="en-US" sz="4000" b="1" dirty="0">
                <a:latin typeface="黑体" panose="02010609060101010101" charset="-122"/>
                <a:ea typeface="黑体" panose="02010609060101010101" charset="-122"/>
              </a:rPr>
              <a:t>的</a:t>
            </a:r>
            <a:r>
              <a:rPr lang="zh-CN" altLang="en-US" sz="4000" dirty="0"/>
              <a:t> </a:t>
            </a:r>
            <a:r>
              <a:rPr lang="zh-CN" altLang="en-US" sz="4000" b="1" dirty="0">
                <a:solidFill>
                  <a:srgbClr val="03D558"/>
                </a:solidFill>
                <a:latin typeface="黑体" panose="02010609060101010101" charset="-122"/>
                <a:ea typeface="黑体" panose="02010609060101010101" charset="-122"/>
              </a:rPr>
              <a:t>复杂政治格局</a:t>
            </a:r>
            <a:r>
              <a:rPr lang="zh-CN" altLang="en-US" sz="4000" b="1" dirty="0">
                <a:latin typeface="黑体" panose="02010609060101010101" charset="-122"/>
                <a:ea typeface="黑体" panose="02010609060101010101" charset="-122"/>
              </a:rPr>
              <a:t>。</a:t>
            </a:r>
            <a:r>
              <a:rPr lang="zh-CN" altLang="en-US" sz="4000" dirty="0"/>
              <a:t> </a:t>
            </a:r>
            <a:endParaRPr lang="zh-CN" altLang="en-US" sz="4000" dirty="0">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8525" y="1454785"/>
            <a:ext cx="9681210" cy="4180840"/>
          </a:xfrm>
          <a:prstGeom prst="rect">
            <a:avLst/>
          </a:prstGeom>
          <a:noFill/>
        </p:spPr>
        <p:txBody>
          <a:bodyPr wrap="square" rtlCol="0" anchor="t">
            <a:noAutofit/>
          </a:bodyPr>
          <a:lstStyle/>
          <a:p>
            <a:r>
              <a:rPr lang="zh-CN" altLang="en-US" sz="3600"/>
              <a:t>学习目标：</a:t>
            </a:r>
            <a:endParaRPr lang="zh-CN" altLang="en-US" sz="3600"/>
          </a:p>
          <a:p>
            <a:r>
              <a:rPr lang="zh-CN" altLang="en-US" sz="3600"/>
              <a:t>1、了解契丹兴起和西夏建立的基本史实</a:t>
            </a:r>
            <a:endParaRPr lang="zh-CN" altLang="en-US" sz="3600"/>
          </a:p>
          <a:p>
            <a:r>
              <a:rPr lang="zh-CN" altLang="en-US" sz="3600"/>
              <a:t>2、知道辽与北宋之间的战与和，掌握澶渊之盟的背景内容和影响</a:t>
            </a:r>
            <a:endParaRPr lang="zh-CN" altLang="en-US" sz="3600"/>
          </a:p>
          <a:p>
            <a:r>
              <a:rPr lang="zh-CN" altLang="en-US" sz="3600"/>
              <a:t>3、正确认识北宋与辽、西夏的关系</a:t>
            </a:r>
            <a:endParaRPr lang="zh-CN" altLang="en-US" sz="3600"/>
          </a:p>
        </p:txBody>
      </p:sp>
      <p:sp>
        <p:nvSpPr>
          <p:cNvPr id="3" name="文本框 2"/>
          <p:cNvSpPr txBox="1"/>
          <p:nvPr/>
        </p:nvSpPr>
        <p:spPr>
          <a:xfrm>
            <a:off x="10146030" y="452755"/>
            <a:ext cx="4064000" cy="368300"/>
          </a:xfrm>
          <a:prstGeom prst="rect">
            <a:avLst/>
          </a:prstGeom>
          <a:noFill/>
        </p:spPr>
        <p:txBody>
          <a:bodyPr wrap="square" rtlCol="0">
            <a:spAutoFit/>
          </a:bodyPr>
          <a:p>
            <a:endParaRPr lang="zh-CN" altLang="en-US"/>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34894" y="2765248"/>
            <a:ext cx="3147669" cy="3147669"/>
          </a:xfrm>
          <a:prstGeom prst="rect">
            <a:avLst/>
          </a:prstGeom>
        </p:spPr>
      </p:pic>
      <p:sp>
        <p:nvSpPr>
          <p:cNvPr id="25" name="TextBox 61"/>
          <p:cNvSpPr txBox="1"/>
          <p:nvPr/>
        </p:nvSpPr>
        <p:spPr>
          <a:xfrm>
            <a:off x="974090" y="840105"/>
            <a:ext cx="9090660" cy="896620"/>
          </a:xfrm>
          <a:prstGeom prst="rect">
            <a:avLst/>
          </a:prstGeom>
          <a:noFill/>
        </p:spPr>
        <p:txBody>
          <a:bodyPr wrap="square" rtlCol="0">
            <a:noAutofit/>
          </a:bodyPr>
          <a:lstStyle>
            <a:defPPr>
              <a:defRPr lang="zh-CN"/>
            </a:defPPr>
            <a:lvl1pPr>
              <a:defRPr sz="3200" b="1">
                <a:solidFill>
                  <a:schemeClr val="tx2"/>
                </a:solidFill>
                <a:latin typeface="+mn-ea"/>
                <a:ea typeface="+mn-ea"/>
              </a:defRPr>
            </a:lvl1pPr>
          </a:lstStyle>
          <a:p>
            <a:pPr algn="ctr"/>
            <a:r>
              <a:rPr lang="zh-CN" altLang="en-US" b="0" dirty="0">
                <a:solidFill>
                  <a:schemeClr val="tx1">
                    <a:lumMod val="65000"/>
                    <a:lumOff val="35000"/>
                  </a:schemeClr>
                </a:solidFill>
                <a:latin typeface="苹方 粗体" panose="020B0600000000000000" pitchFamily="34" charset="-122"/>
                <a:ea typeface="苹方 粗体" panose="020B0600000000000000" pitchFamily="34" charset="-122"/>
              </a:rPr>
              <a:t>以学生为本，体现学生在教学中的主体地位</a:t>
            </a:r>
            <a:endParaRPr lang="zh-CN" altLang="en-US" sz="3600" b="0" dirty="0">
              <a:solidFill>
                <a:schemeClr val="tx1">
                  <a:lumMod val="65000"/>
                  <a:lumOff val="35000"/>
                </a:schemeClr>
              </a:solidFill>
              <a:latin typeface="苹方 粗体" panose="020B0600000000000000" pitchFamily="34" charset="-122"/>
              <a:ea typeface="苹方 粗体" panose="020B0600000000000000" pitchFamily="34" charset="-122"/>
            </a:endParaRPr>
          </a:p>
        </p:txBody>
      </p:sp>
      <p:grpSp>
        <p:nvGrpSpPr>
          <p:cNvPr id="2" name="组合 1"/>
          <p:cNvGrpSpPr/>
          <p:nvPr/>
        </p:nvGrpSpPr>
        <p:grpSpPr>
          <a:xfrm rot="0">
            <a:off x="1123950" y="1972945"/>
            <a:ext cx="7253605" cy="3543300"/>
            <a:chOff x="996953" y="2580319"/>
            <a:chExt cx="7253959" cy="3543300"/>
          </a:xfrm>
        </p:grpSpPr>
        <p:sp>
          <p:nvSpPr>
            <p:cNvPr id="12" name="椭圆 11"/>
            <p:cNvSpPr/>
            <p:nvPr/>
          </p:nvSpPr>
          <p:spPr>
            <a:xfrm>
              <a:off x="996953" y="2695575"/>
              <a:ext cx="450850" cy="450850"/>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1" name="TextBox 11"/>
            <p:cNvSpPr txBox="1"/>
            <p:nvPr/>
          </p:nvSpPr>
          <p:spPr>
            <a:xfrm>
              <a:off x="1703743" y="2580319"/>
              <a:ext cx="6547169" cy="3543300"/>
            </a:xfrm>
            <a:prstGeom prst="rect">
              <a:avLst/>
            </a:prstGeom>
            <a:noFill/>
          </p:spPr>
          <p:txBody>
            <a:bodyPr wrap="square" lIns="0" tIns="0" rIns="0" bIns="0" rtlCol="0">
              <a:noAutofit/>
              <a:scene3d>
                <a:camera prst="orthographicFront"/>
                <a:lightRig rig="threePt" dir="t"/>
              </a:scene3d>
              <a:sp3d contourW="12700"/>
            </a:bodyPr>
            <a:lstStyle/>
            <a:p>
              <a:pPr algn="l">
                <a:lnSpc>
                  <a:spcPct val="150000"/>
                </a:lnSpc>
              </a:pPr>
              <a:r>
                <a:rPr lang="en-US" altLang="zh-CN" sz="28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   </a:t>
              </a:r>
              <a:r>
                <a:rPr lang="zh-CN" altLang="en-US" sz="28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课前教师应设计好精彩们导入，或音乐，或视频，或游戏，或故事，或板图</a:t>
              </a:r>
              <a:r>
                <a:rPr lang="en-US" altLang="zh-CN" sz="28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a:t>
              </a:r>
              <a:r>
                <a:rPr lang="zh-CN" altLang="en-US" sz="28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总之要能让学生在最短的时间调整自己进入学习状态</a:t>
              </a: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gr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227" y="107921"/>
            <a:ext cx="1283269" cy="12280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7495"/>
            <a:ext cx="8600440" cy="496570"/>
          </a:xfrm>
        </p:spPr>
        <p:txBody>
          <a:bodyPr>
            <a:normAutofit fontScale="90000"/>
          </a:bodyPr>
          <a:lstStyle/>
          <a:p>
            <a:r>
              <a:rPr lang="zh-CN" altLang="en-US" dirty="0">
                <a:solidFill>
                  <a:schemeClr val="bg1"/>
                </a:solidFill>
                <a:latin typeface="微软雅黑" panose="020B0503020204020204" pitchFamily="34" charset="-122"/>
                <a:ea typeface="微软雅黑" panose="020B0503020204020204" pitchFamily="34" charset="-122"/>
              </a:rPr>
              <a:t>一、崛起与并立</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辽</a:t>
            </a:r>
            <a:r>
              <a:rPr lang="zh-CN" altLang="en-US" dirty="0">
                <a:solidFill>
                  <a:schemeClr val="bg1"/>
                </a:solidFill>
                <a:latin typeface="微软雅黑" panose="020B0503020204020204" pitchFamily="34" charset="-122"/>
                <a:ea typeface="微软雅黑" panose="020B0503020204020204" pitchFamily="34" charset="-122"/>
                <a:sym typeface="+mn-ea"/>
              </a:rPr>
              <a:t>西夏北宋</a:t>
            </a:r>
            <a:r>
              <a:rPr lang="zh-CN" altLang="en-US" dirty="0">
                <a:solidFill>
                  <a:schemeClr val="bg1"/>
                </a:solidFill>
                <a:latin typeface="微软雅黑" panose="020B0503020204020204" pitchFamily="34" charset="-122"/>
                <a:ea typeface="微软雅黑" panose="020B0503020204020204" pitchFamily="34" charset="-122"/>
              </a:rPr>
              <a:t>并立</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372995" y="1938020"/>
            <a:ext cx="393065" cy="1400810"/>
          </a:xfrm>
          <a:prstGeom prst="rect">
            <a:avLst/>
          </a:prstGeom>
          <a:noFill/>
          <a:ln w="38100">
            <a:solidFill>
              <a:srgbClr val="FF0000"/>
            </a:solidFill>
            <a:prstDash val="solid"/>
          </a:ln>
        </p:spPr>
        <p:txBody>
          <a:bodyPr vert="eaVert" wrap="square" rtlCol="0">
            <a:noAutofit/>
          </a:bodyPr>
          <a:lstStyle/>
          <a:p>
            <a:endParaRPr lang="zh-CN" altLang="en-US"/>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27835" y="1058677"/>
            <a:ext cx="8137129" cy="5100758"/>
          </a:xfrm>
          <a:prstGeom prst="rect">
            <a:avLst/>
          </a:prstGeom>
        </p:spPr>
      </p:pic>
      <p:sp>
        <p:nvSpPr>
          <p:cNvPr id="3" name="文本框 2"/>
          <p:cNvSpPr txBox="1"/>
          <p:nvPr/>
        </p:nvSpPr>
        <p:spPr>
          <a:xfrm>
            <a:off x="6648450" y="3948430"/>
            <a:ext cx="393065" cy="1400810"/>
          </a:xfrm>
          <a:prstGeom prst="rect">
            <a:avLst/>
          </a:prstGeom>
          <a:noFill/>
          <a:ln w="38100">
            <a:solidFill>
              <a:srgbClr val="FF0000"/>
            </a:solidFill>
            <a:prstDash val="solid"/>
          </a:ln>
        </p:spPr>
        <p:txBody>
          <a:bodyPr vert="eaVert" wrap="square" rtlCol="0">
            <a:noAutofit/>
          </a:bodyPr>
          <a:lstStyle/>
          <a:p>
            <a:endParaRPr lang="zh-CN" altLang="en-US"/>
          </a:p>
        </p:txBody>
      </p:sp>
      <p:sp>
        <p:nvSpPr>
          <p:cNvPr id="6" name="文本框 5"/>
          <p:cNvSpPr txBox="1"/>
          <p:nvPr/>
        </p:nvSpPr>
        <p:spPr>
          <a:xfrm>
            <a:off x="7588250" y="3864610"/>
            <a:ext cx="2263775" cy="349250"/>
          </a:xfrm>
          <a:prstGeom prst="rect">
            <a:avLst/>
          </a:prstGeom>
          <a:noFill/>
        </p:spPr>
        <p:txBody>
          <a:bodyPr wrap="square" rtlCol="0" anchor="t">
            <a:noAutofit/>
          </a:bodyPr>
          <a:lstStyle/>
          <a:p>
            <a:r>
              <a:rPr lang="zh-CN" altLang="en-US" sz="2000" b="1">
                <a:solidFill>
                  <a:srgbClr val="FF0000"/>
                </a:solidFill>
                <a:highlight>
                  <a:srgbClr val="00FFFF"/>
                </a:highlight>
              </a:rPr>
              <a:t>建立时间：960年</a:t>
            </a:r>
            <a:endParaRPr lang="zh-CN" altLang="en-US" sz="2000" b="1">
              <a:solidFill>
                <a:srgbClr val="FF0000"/>
              </a:solidFill>
              <a:highlight>
                <a:srgbClr val="00FFFF"/>
              </a:highlight>
            </a:endParaRPr>
          </a:p>
        </p:txBody>
      </p:sp>
      <p:sp>
        <p:nvSpPr>
          <p:cNvPr id="7" name="文本框 6"/>
          <p:cNvSpPr txBox="1"/>
          <p:nvPr/>
        </p:nvSpPr>
        <p:spPr>
          <a:xfrm>
            <a:off x="7526020" y="4338320"/>
            <a:ext cx="2172970" cy="415290"/>
          </a:xfrm>
          <a:prstGeom prst="rect">
            <a:avLst/>
          </a:prstGeom>
          <a:noFill/>
        </p:spPr>
        <p:txBody>
          <a:bodyPr wrap="square" rtlCol="0" anchor="t">
            <a:noAutofit/>
          </a:bodyPr>
          <a:lstStyle/>
          <a:p>
            <a:r>
              <a:rPr lang="zh-CN" altLang="en-US" sz="2000" b="1">
                <a:solidFill>
                  <a:srgbClr val="FF0000"/>
                </a:solidFill>
                <a:highlight>
                  <a:srgbClr val="00FFFF"/>
                </a:highlight>
              </a:rPr>
              <a:t>建立者：赵匡胤</a:t>
            </a:r>
            <a:endParaRPr lang="zh-CN" altLang="en-US" sz="2000" b="1">
              <a:solidFill>
                <a:srgbClr val="FF0000"/>
              </a:solidFill>
              <a:highlight>
                <a:srgbClr val="00FFFF"/>
              </a:highlight>
            </a:endParaRPr>
          </a:p>
        </p:txBody>
      </p:sp>
      <p:sp>
        <p:nvSpPr>
          <p:cNvPr id="13" name="文本框 12"/>
          <p:cNvSpPr txBox="1"/>
          <p:nvPr/>
        </p:nvSpPr>
        <p:spPr>
          <a:xfrm>
            <a:off x="7627620" y="4878070"/>
            <a:ext cx="1588135" cy="377825"/>
          </a:xfrm>
          <a:prstGeom prst="rect">
            <a:avLst/>
          </a:prstGeom>
          <a:noFill/>
        </p:spPr>
        <p:txBody>
          <a:bodyPr wrap="square" rtlCol="0" anchor="t">
            <a:noAutofit/>
          </a:bodyPr>
          <a:lstStyle/>
          <a:p>
            <a:r>
              <a:rPr lang="zh-CN" altLang="en-US" sz="2000" b="1">
                <a:solidFill>
                  <a:srgbClr val="FF0000"/>
                </a:solidFill>
                <a:highlight>
                  <a:srgbClr val="00FFFF"/>
                </a:highlight>
              </a:rPr>
              <a:t>都城：开封</a:t>
            </a:r>
            <a:endParaRPr lang="zh-CN" altLang="en-US" sz="2000" b="1">
              <a:solidFill>
                <a:srgbClr val="FF0000"/>
              </a:solidFill>
              <a:highlight>
                <a:srgbClr val="00FFFF"/>
              </a:highlight>
            </a:endParaRPr>
          </a:p>
        </p:txBody>
      </p:sp>
      <p:sp>
        <p:nvSpPr>
          <p:cNvPr id="14" name="左大括号 13"/>
          <p:cNvSpPr/>
          <p:nvPr/>
        </p:nvSpPr>
        <p:spPr>
          <a:xfrm>
            <a:off x="7257415" y="4069715"/>
            <a:ext cx="154305" cy="914400"/>
          </a:xfrm>
          <a:prstGeom prst="leftBrace">
            <a:avLst>
              <a:gd name="adj1" fmla="val 0"/>
              <a:gd name="adj2" fmla="val 50000"/>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3" grpId="0" bldLvl="0" animBg="1"/>
      <p:bldP spid="3" grpId="1" animBg="1"/>
      <p:bldP spid="6" grpId="0"/>
      <p:bldP spid="6" grpId="1"/>
      <p:bldP spid="7" grpId="0"/>
      <p:bldP spid="7" grpId="1"/>
      <p:bldP spid="13" grpId="0"/>
      <p:bldP spid="13" grpId="1"/>
      <p:bldP spid="14" grpId="0" bldLvl="0"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140450" y="1937385"/>
            <a:ext cx="6162040" cy="3262630"/>
          </a:xfrm>
          <a:prstGeom prst="rect">
            <a:avLst/>
          </a:prstGeom>
          <a:noFill/>
        </p:spPr>
        <p:txBody>
          <a:bodyPr wrap="square" rtlCol="0" anchor="t">
            <a:noAutofit/>
          </a:bodyPr>
          <a:lstStyle/>
          <a:p>
            <a:r>
              <a:rPr lang="zh-CN" altLang="en-US"/>
              <a:t>　</a:t>
            </a:r>
            <a:r>
              <a:rPr lang="zh-CN" altLang="en-US" sz="1600"/>
              <a:t>　</a:t>
            </a:r>
            <a:r>
              <a:rPr lang="zh-CN" altLang="en-US" sz="3200"/>
              <a:t>关于契丹族的起源，有一个古老的传说：有男子乘白马自湟河（今西拉木伦河）而来，女子乘青牛自土河（今老哈河）而来，二者相遇，结为配偶，生八子。他们的子孙繁衍成为八个部落，逐渐发展成为以后的契丹族。</a:t>
            </a:r>
            <a:endParaRPr lang="zh-CN" altLang="en-US" sz="3200"/>
          </a:p>
        </p:txBody>
      </p:sp>
      <p:sp>
        <p:nvSpPr>
          <p:cNvPr id="6" name="文本框 5"/>
          <p:cNvSpPr txBox="1"/>
          <p:nvPr/>
        </p:nvSpPr>
        <p:spPr>
          <a:xfrm>
            <a:off x="822325" y="996950"/>
            <a:ext cx="3253105" cy="658495"/>
          </a:xfrm>
          <a:prstGeom prst="rect">
            <a:avLst/>
          </a:prstGeom>
          <a:noFill/>
        </p:spPr>
        <p:txBody>
          <a:bodyPr wrap="square" rtlCol="0" anchor="t">
            <a:noAutofit/>
          </a:bodyPr>
          <a:lstStyle/>
          <a:p>
            <a:r>
              <a:rPr lang="zh-CN" altLang="en-US" sz="3600" b="1">
                <a:solidFill>
                  <a:srgbClr val="4952FD"/>
                </a:solidFill>
                <a:latin typeface="微软雅黑" panose="020B0503020204020204" pitchFamily="34" charset="-122"/>
                <a:ea typeface="微软雅黑" panose="020B0503020204020204" pitchFamily="34" charset="-122"/>
              </a:rPr>
              <a:t>传说钩史</a:t>
            </a:r>
            <a:endParaRPr lang="zh-CN" altLang="en-US" sz="3600" b="1">
              <a:solidFill>
                <a:srgbClr val="4952FD"/>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1394" t="-604" r="1370" b="-302"/>
          <a:stretch>
            <a:fillRect/>
          </a:stretch>
        </p:blipFill>
        <p:spPr>
          <a:xfrm>
            <a:off x="451627" y="1743781"/>
            <a:ext cx="5376326" cy="4458703"/>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075" y="252095"/>
            <a:ext cx="2939415" cy="521207"/>
          </a:xfrm>
          <a:prstGeom prst="rect">
            <a:avLst/>
          </a:prstGeom>
          <a:noFill/>
        </p:spPr>
        <p:txBody>
          <a:bodyPr wrap="square" rtlCol="0" anchor="t">
            <a:noAutofit/>
          </a:bodyPr>
          <a:lstStyle/>
          <a:p>
            <a:r>
              <a:rPr lang="zh-CN" altLang="en-US" sz="3600" b="1" dirty="0">
                <a:solidFill>
                  <a:schemeClr val="bg1"/>
                </a:solidFill>
                <a:latin typeface="微软雅黑" panose="020B0503020204020204" pitchFamily="34" charset="-122"/>
                <a:ea typeface="微软雅黑" panose="020B0503020204020204" pitchFamily="34" charset="-122"/>
              </a:rPr>
              <a:t>契丹的兴起</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pic>
        <p:nvPicPr>
          <p:cNvPr id="5" name="图片 4" descr="20221019200004"/>
          <p:cNvPicPr>
            <a:picLocks noChangeAspect="1"/>
          </p:cNvPicPr>
          <p:nvPr/>
        </p:nvPicPr>
        <p:blipFill>
          <a:blip r:embed="rId1"/>
          <a:stretch>
            <a:fillRect/>
          </a:stretch>
        </p:blipFill>
        <p:spPr>
          <a:xfrm>
            <a:off x="528903" y="1187450"/>
            <a:ext cx="4881997" cy="3745230"/>
          </a:xfrm>
          <a:prstGeom prst="rect">
            <a:avLst/>
          </a:prstGeom>
        </p:spPr>
      </p:pic>
      <p:sp>
        <p:nvSpPr>
          <p:cNvPr id="6" name="文本框 5"/>
          <p:cNvSpPr txBox="1"/>
          <p:nvPr/>
        </p:nvSpPr>
        <p:spPr>
          <a:xfrm>
            <a:off x="1707515" y="5151120"/>
            <a:ext cx="8996045" cy="1454785"/>
          </a:xfrm>
          <a:prstGeom prst="rect">
            <a:avLst/>
          </a:prstGeom>
          <a:noFill/>
        </p:spPr>
        <p:txBody>
          <a:bodyPr wrap="square" rtlCol="0" anchor="t">
            <a:noAutofit/>
          </a:bodyPr>
          <a:lstStyle/>
          <a:p>
            <a:r>
              <a:rPr lang="zh-CN" altLang="en-US" sz="3200"/>
              <a:t>契丹族以</a:t>
            </a:r>
            <a:r>
              <a:rPr lang="zh-CN" altLang="en-US" sz="3200">
                <a:solidFill>
                  <a:srgbClr val="FF0000"/>
                </a:solidFill>
              </a:rPr>
              <a:t>游牧</a:t>
            </a:r>
            <a:r>
              <a:rPr lang="zh-CN" altLang="en-US" sz="3200"/>
              <a:t>为主。唐朝末年，北方汉人为躲避战乱，带去中原先进的生产技术和生活方式。</a:t>
            </a:r>
            <a:endParaRPr lang="zh-CN" altLang="en-US" sz="320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360" y="1187450"/>
            <a:ext cx="5029200" cy="3630168"/>
          </a:xfrm>
          <a:prstGeom prst="rect">
            <a:avLst/>
          </a:prstGeom>
        </p:spPr>
      </p:pic>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151880" y="2700020"/>
            <a:ext cx="2272665" cy="454660"/>
          </a:xfrm>
          <a:prstGeom prst="rect">
            <a:avLst/>
          </a:prstGeom>
          <a:noFill/>
        </p:spPr>
        <p:txBody>
          <a:bodyPr wrap="square" rtlCol="0">
            <a:noAutofit/>
          </a:bodyPr>
          <a:lstStyle/>
          <a:p>
            <a:endParaRPr lang="zh-CN" altLang="en-US"/>
          </a:p>
        </p:txBody>
      </p:sp>
      <p:sp>
        <p:nvSpPr>
          <p:cNvPr id="8" name="文本框 7"/>
          <p:cNvSpPr txBox="1"/>
          <p:nvPr/>
        </p:nvSpPr>
        <p:spPr>
          <a:xfrm>
            <a:off x="3070860" y="3422650"/>
            <a:ext cx="393065" cy="1400810"/>
          </a:xfrm>
          <a:prstGeom prst="rect">
            <a:avLst/>
          </a:prstGeom>
          <a:noFill/>
          <a:ln w="38100">
            <a:solidFill>
              <a:srgbClr val="FF0000"/>
            </a:solidFill>
            <a:prstDash val="solid"/>
          </a:ln>
        </p:spPr>
        <p:txBody>
          <a:bodyPr vert="eaVert" wrap="square" rtlCol="0">
            <a:noAutofit/>
          </a:bodyPr>
          <a:lstStyle/>
          <a:p>
            <a:endParaRPr lang="zh-CN" altLang="en-US"/>
          </a:p>
        </p:txBody>
      </p:sp>
      <p:sp>
        <p:nvSpPr>
          <p:cNvPr id="10" name="文本框 9"/>
          <p:cNvSpPr txBox="1"/>
          <p:nvPr/>
        </p:nvSpPr>
        <p:spPr>
          <a:xfrm>
            <a:off x="3783330" y="3422650"/>
            <a:ext cx="2263775" cy="349250"/>
          </a:xfrm>
          <a:prstGeom prst="rect">
            <a:avLst/>
          </a:prstGeom>
          <a:noFill/>
        </p:spPr>
        <p:txBody>
          <a:bodyPr wrap="square" rtlCol="0" anchor="t">
            <a:noAutofit/>
          </a:bodyPr>
          <a:lstStyle/>
          <a:p>
            <a:r>
              <a:rPr lang="zh-CN" altLang="en-US" sz="2000" b="1">
                <a:solidFill>
                  <a:srgbClr val="FF0000"/>
                </a:solidFill>
              </a:rPr>
              <a:t>建立时间：960年</a:t>
            </a:r>
            <a:endParaRPr lang="zh-CN" altLang="en-US" sz="2000" b="1">
              <a:solidFill>
                <a:srgbClr val="FF0000"/>
              </a:solidFill>
            </a:endParaRPr>
          </a:p>
        </p:txBody>
      </p:sp>
      <p:sp>
        <p:nvSpPr>
          <p:cNvPr id="16" name="标题 1"/>
          <p:cNvSpPr>
            <a:spLocks noGrp="1"/>
          </p:cNvSpPr>
          <p:nvPr>
            <p:ph type="title" idx="4294967295"/>
          </p:nvPr>
        </p:nvSpPr>
        <p:spPr>
          <a:xfrm>
            <a:off x="0" y="276225"/>
            <a:ext cx="10969625" cy="706120"/>
          </a:xfrm>
        </p:spPr>
        <p:txBody>
          <a:bodyPr/>
          <a:lstStyle/>
          <a:p>
            <a:r>
              <a:rPr lang="zh-CN" altLang="en-US" dirty="0">
                <a:solidFill>
                  <a:schemeClr val="bg1"/>
                </a:solidFill>
                <a:latin typeface="微软雅黑" panose="020B0503020204020204" pitchFamily="34" charset="-122"/>
                <a:ea typeface="微软雅黑" panose="020B0503020204020204" pitchFamily="34" charset="-122"/>
              </a:rPr>
              <a:t>一、崛起与并立</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辽</a:t>
            </a:r>
            <a:r>
              <a:rPr lang="zh-CN" altLang="en-US" dirty="0">
                <a:solidFill>
                  <a:schemeClr val="bg1"/>
                </a:solidFill>
                <a:latin typeface="微软雅黑" panose="020B0503020204020204" pitchFamily="34" charset="-122"/>
                <a:ea typeface="微软雅黑" panose="020B0503020204020204" pitchFamily="34" charset="-122"/>
                <a:sym typeface="+mn-ea"/>
              </a:rPr>
              <a:t>西夏</a:t>
            </a:r>
            <a:r>
              <a:rPr lang="zh-CN" altLang="en-US" dirty="0">
                <a:solidFill>
                  <a:schemeClr val="bg1"/>
                </a:solidFill>
                <a:latin typeface="微软雅黑" panose="020B0503020204020204" pitchFamily="34" charset="-122"/>
                <a:ea typeface="微软雅黑" panose="020B0503020204020204" pitchFamily="34" charset="-122"/>
              </a:rPr>
              <a:t>北宋并立</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12975" y="809625"/>
            <a:ext cx="8136890" cy="5271770"/>
          </a:xfrm>
          <a:prstGeom prst="rect">
            <a:avLst/>
          </a:prstGeom>
        </p:spPr>
      </p:pic>
      <p:sp>
        <p:nvSpPr>
          <p:cNvPr id="3" name="文本框 2"/>
          <p:cNvSpPr txBox="1"/>
          <p:nvPr/>
        </p:nvSpPr>
        <p:spPr>
          <a:xfrm>
            <a:off x="6817995" y="3816985"/>
            <a:ext cx="393065" cy="1495425"/>
          </a:xfrm>
          <a:prstGeom prst="rect">
            <a:avLst/>
          </a:prstGeom>
          <a:noFill/>
          <a:ln w="38100">
            <a:solidFill>
              <a:srgbClr val="FF0000"/>
            </a:solidFill>
            <a:prstDash val="solid"/>
          </a:ln>
        </p:spPr>
        <p:txBody>
          <a:bodyPr vert="eaVert" wrap="square" rtlCol="0">
            <a:noAutofit/>
          </a:bodyPr>
          <a:lstStyle/>
          <a:p>
            <a:endParaRPr lang="zh-CN" altLang="en-US"/>
          </a:p>
        </p:txBody>
      </p:sp>
      <p:sp>
        <p:nvSpPr>
          <p:cNvPr id="17" name="左大括号 16"/>
          <p:cNvSpPr/>
          <p:nvPr/>
        </p:nvSpPr>
        <p:spPr>
          <a:xfrm>
            <a:off x="7376795" y="4167505"/>
            <a:ext cx="154305" cy="914400"/>
          </a:xfrm>
          <a:prstGeom prst="leftBrac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p:cNvSpPr txBox="1"/>
          <p:nvPr/>
        </p:nvSpPr>
        <p:spPr>
          <a:xfrm>
            <a:off x="7588885" y="3959860"/>
            <a:ext cx="2263775" cy="349250"/>
          </a:xfrm>
          <a:prstGeom prst="rect">
            <a:avLst/>
          </a:prstGeom>
          <a:noFill/>
        </p:spPr>
        <p:txBody>
          <a:bodyPr wrap="square" rtlCol="0" anchor="t">
            <a:noAutofit/>
          </a:bodyPr>
          <a:lstStyle/>
          <a:p>
            <a:r>
              <a:rPr lang="zh-CN" altLang="en-US" sz="2000" b="1">
                <a:solidFill>
                  <a:srgbClr val="FF0000"/>
                </a:solidFill>
                <a:highlight>
                  <a:srgbClr val="00FFFF"/>
                </a:highlight>
              </a:rPr>
              <a:t>建立时间：960年</a:t>
            </a:r>
            <a:endParaRPr lang="zh-CN" altLang="en-US" sz="2000" b="1">
              <a:solidFill>
                <a:srgbClr val="FF0000"/>
              </a:solidFill>
              <a:highlight>
                <a:srgbClr val="00FFFF"/>
              </a:highlight>
            </a:endParaRPr>
          </a:p>
        </p:txBody>
      </p:sp>
      <p:sp>
        <p:nvSpPr>
          <p:cNvPr id="19" name="文本框 18"/>
          <p:cNvSpPr txBox="1"/>
          <p:nvPr/>
        </p:nvSpPr>
        <p:spPr>
          <a:xfrm>
            <a:off x="7588885" y="4388485"/>
            <a:ext cx="2172970" cy="434975"/>
          </a:xfrm>
          <a:prstGeom prst="rect">
            <a:avLst/>
          </a:prstGeom>
          <a:noFill/>
        </p:spPr>
        <p:txBody>
          <a:bodyPr wrap="square" rtlCol="0" anchor="t">
            <a:noAutofit/>
          </a:bodyPr>
          <a:lstStyle/>
          <a:p>
            <a:r>
              <a:rPr lang="zh-CN" altLang="en-US" sz="2000" b="1">
                <a:solidFill>
                  <a:srgbClr val="FF0000"/>
                </a:solidFill>
                <a:highlight>
                  <a:srgbClr val="00FFFF"/>
                </a:highlight>
              </a:rPr>
              <a:t>建立者：赵匡胤</a:t>
            </a:r>
            <a:endParaRPr lang="zh-CN" altLang="en-US" sz="2000" b="1">
              <a:solidFill>
                <a:srgbClr val="FF0000"/>
              </a:solidFill>
              <a:highlight>
                <a:srgbClr val="00FFFF"/>
              </a:highlight>
            </a:endParaRPr>
          </a:p>
        </p:txBody>
      </p:sp>
      <p:sp>
        <p:nvSpPr>
          <p:cNvPr id="20" name="文本框 19"/>
          <p:cNvSpPr txBox="1"/>
          <p:nvPr/>
        </p:nvSpPr>
        <p:spPr>
          <a:xfrm>
            <a:off x="7696835" y="4872355"/>
            <a:ext cx="1588135" cy="377825"/>
          </a:xfrm>
          <a:prstGeom prst="rect">
            <a:avLst/>
          </a:prstGeom>
          <a:noFill/>
        </p:spPr>
        <p:txBody>
          <a:bodyPr wrap="square" rtlCol="0" anchor="t">
            <a:noAutofit/>
          </a:bodyPr>
          <a:lstStyle/>
          <a:p>
            <a:r>
              <a:rPr lang="zh-CN" altLang="en-US" sz="2000" b="1">
                <a:solidFill>
                  <a:srgbClr val="FF0000"/>
                </a:solidFill>
                <a:highlight>
                  <a:srgbClr val="00FFFF"/>
                </a:highlight>
              </a:rPr>
              <a:t>都城：开封</a:t>
            </a:r>
            <a:endParaRPr lang="zh-CN" altLang="en-US" sz="2000" b="1">
              <a:solidFill>
                <a:srgbClr val="FF0000"/>
              </a:solidFill>
              <a:highlight>
                <a:srgbClr val="00FFFF"/>
              </a:highlight>
            </a:endParaRPr>
          </a:p>
        </p:txBody>
      </p:sp>
      <p:sp>
        <p:nvSpPr>
          <p:cNvPr id="21" name="文本框 20"/>
          <p:cNvSpPr txBox="1"/>
          <p:nvPr/>
        </p:nvSpPr>
        <p:spPr>
          <a:xfrm>
            <a:off x="5596255" y="2317750"/>
            <a:ext cx="1505585" cy="487045"/>
          </a:xfrm>
          <a:prstGeom prst="rect">
            <a:avLst/>
          </a:prstGeom>
          <a:noFill/>
          <a:ln w="38100">
            <a:solidFill>
              <a:srgbClr val="4952FD"/>
            </a:solidFill>
          </a:ln>
        </p:spPr>
        <p:txBody>
          <a:bodyPr wrap="square" rtlCol="0">
            <a:noAutofit/>
            <a:scene3d>
              <a:camera prst="orthographicFront"/>
              <a:lightRig rig="threePt" dir="t"/>
            </a:scene3d>
          </a:bodyPr>
          <a:lstStyle/>
          <a:p>
            <a:endParaRPr lang="zh-CN" altLang="en-US">
              <a:solidFill>
                <a:schemeClr val="accent1"/>
              </a:solidFill>
              <a:effectLst>
                <a:outerShdw blurRad="38100" dist="25400" dir="5400000" algn="ctr" rotWithShape="0">
                  <a:srgbClr val="6E747A">
                    <a:alpha val="43000"/>
                  </a:srgbClr>
                </a:outerShdw>
              </a:effectLst>
            </a:endParaRPr>
          </a:p>
        </p:txBody>
      </p:sp>
      <p:sp>
        <p:nvSpPr>
          <p:cNvPr id="22" name="左大括号 21"/>
          <p:cNvSpPr/>
          <p:nvPr/>
        </p:nvSpPr>
        <p:spPr>
          <a:xfrm>
            <a:off x="7211060" y="2103120"/>
            <a:ext cx="154305" cy="914400"/>
          </a:xfrm>
          <a:prstGeom prst="leftBrace">
            <a:avLst/>
          </a:prstGeom>
          <a:ln w="38100">
            <a:solidFill>
              <a:srgbClr val="4952FD"/>
            </a:solidFill>
            <a:prstDash val="solid"/>
          </a:ln>
        </p:spPr>
        <p:style>
          <a:lnRef idx="1">
            <a:schemeClr val="accent1"/>
          </a:lnRef>
          <a:fillRef idx="0">
            <a:schemeClr val="accent1"/>
          </a:fillRef>
          <a:effectRef idx="0">
            <a:schemeClr val="accent1"/>
          </a:effectRef>
          <a:fontRef idx="minor">
            <a:schemeClr val="tx1"/>
          </a:fontRef>
        </p:style>
        <p:txBody>
          <a:bodyPr rtlCol="0" anchor="ctr">
            <a:scene3d>
              <a:camera prst="orthographicFront"/>
              <a:lightRig rig="threePt" dir="t"/>
            </a:scene3d>
          </a:bodyPr>
          <a:lstStyle/>
          <a:p>
            <a:pPr algn="ctr"/>
            <a:endParaRPr lang="zh-CN" altLang="en-US">
              <a:solidFill>
                <a:schemeClr val="accent1"/>
              </a:solidFill>
              <a:effectLst>
                <a:outerShdw blurRad="38100" dist="25400" dir="5400000" algn="ctr" rotWithShape="0">
                  <a:srgbClr val="6E747A">
                    <a:alpha val="43000"/>
                  </a:srgbClr>
                </a:outerShdw>
              </a:effectLst>
            </a:endParaRPr>
          </a:p>
        </p:txBody>
      </p:sp>
      <p:sp>
        <p:nvSpPr>
          <p:cNvPr id="23" name="文本框 22"/>
          <p:cNvSpPr txBox="1"/>
          <p:nvPr/>
        </p:nvSpPr>
        <p:spPr>
          <a:xfrm>
            <a:off x="7474585" y="1987550"/>
            <a:ext cx="2147570" cy="330200"/>
          </a:xfrm>
          <a:prstGeom prst="rect">
            <a:avLst/>
          </a:prstGeom>
          <a:noFill/>
        </p:spPr>
        <p:txBody>
          <a:bodyPr wrap="square" rtlCol="0" anchor="t">
            <a:noAutofit/>
          </a:bodyPr>
          <a:lstStyle/>
          <a:p>
            <a:r>
              <a:rPr lang="zh-CN" altLang="en-US" sz="2000" b="1" dirty="0">
                <a:solidFill>
                  <a:srgbClr val="4952FD"/>
                </a:solidFill>
                <a:effectLst>
                  <a:outerShdw blurRad="38100" dist="25400" dir="5400000" algn="ctr" rotWithShape="0">
                    <a:srgbClr val="6E747A">
                      <a:alpha val="43000"/>
                    </a:srgbClr>
                  </a:outerShdw>
                </a:effectLst>
                <a:highlight>
                  <a:srgbClr val="FFFF00"/>
                </a:highlight>
              </a:rPr>
              <a:t>建立时间：961年</a:t>
            </a:r>
            <a:endParaRPr lang="zh-CN" altLang="en-US" sz="2000" b="1" dirty="0">
              <a:solidFill>
                <a:srgbClr val="4952FD"/>
              </a:solidFill>
              <a:effectLst>
                <a:outerShdw blurRad="38100" dist="25400" dir="5400000" algn="ctr" rotWithShape="0">
                  <a:srgbClr val="6E747A">
                    <a:alpha val="43000"/>
                  </a:srgbClr>
                </a:outerShdw>
              </a:effectLst>
              <a:highlight>
                <a:srgbClr val="FFFF00"/>
              </a:highlight>
            </a:endParaRPr>
          </a:p>
        </p:txBody>
      </p:sp>
      <p:sp>
        <p:nvSpPr>
          <p:cNvPr id="24" name="文本框 23"/>
          <p:cNvSpPr txBox="1"/>
          <p:nvPr/>
        </p:nvSpPr>
        <p:spPr>
          <a:xfrm>
            <a:off x="7474585" y="2422525"/>
            <a:ext cx="2493010" cy="382270"/>
          </a:xfrm>
          <a:prstGeom prst="rect">
            <a:avLst/>
          </a:prstGeom>
          <a:noFill/>
        </p:spPr>
        <p:txBody>
          <a:bodyPr wrap="square" rtlCol="0" anchor="t">
            <a:noAutofit/>
          </a:bodyPr>
          <a:lstStyle/>
          <a:p>
            <a:r>
              <a:rPr lang="zh-CN" altLang="en-US" sz="2000" b="1" dirty="0">
                <a:solidFill>
                  <a:srgbClr val="4952FD"/>
                </a:solidFill>
                <a:highlight>
                  <a:srgbClr val="FFFF00"/>
                </a:highlight>
              </a:rPr>
              <a:t>建立者：耶律阿保机</a:t>
            </a:r>
            <a:endParaRPr lang="zh-CN" altLang="en-US" sz="2000" b="1" dirty="0">
              <a:solidFill>
                <a:srgbClr val="4952FD"/>
              </a:solidFill>
              <a:highlight>
                <a:srgbClr val="FFFF00"/>
              </a:highlight>
            </a:endParaRPr>
          </a:p>
        </p:txBody>
      </p:sp>
      <p:sp>
        <p:nvSpPr>
          <p:cNvPr id="25" name="文本框 24"/>
          <p:cNvSpPr txBox="1"/>
          <p:nvPr/>
        </p:nvSpPr>
        <p:spPr>
          <a:xfrm>
            <a:off x="7588885" y="2909570"/>
            <a:ext cx="1639570" cy="387350"/>
          </a:xfrm>
          <a:prstGeom prst="rect">
            <a:avLst/>
          </a:prstGeom>
          <a:noFill/>
        </p:spPr>
        <p:txBody>
          <a:bodyPr wrap="square" rtlCol="0" anchor="t">
            <a:noAutofit/>
          </a:bodyPr>
          <a:lstStyle/>
          <a:p>
            <a:r>
              <a:rPr lang="zh-CN" altLang="en-US" sz="2000" b="1" dirty="0">
                <a:solidFill>
                  <a:srgbClr val="4952FD"/>
                </a:solidFill>
                <a:highlight>
                  <a:srgbClr val="FFFF00"/>
                </a:highlight>
              </a:rPr>
              <a:t>都城：上京</a:t>
            </a:r>
            <a:endParaRPr lang="zh-CN" altLang="en-US" sz="2000" b="1" dirty="0">
              <a:solidFill>
                <a:srgbClr val="4952FD"/>
              </a:solidFill>
              <a:highlight>
                <a:srgbClr val="FFFF00"/>
              </a:highlight>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21019201154"/>
          <p:cNvPicPr>
            <a:picLocks noChangeAspect="1"/>
          </p:cNvPicPr>
          <p:nvPr/>
        </p:nvPicPr>
        <p:blipFill>
          <a:blip r:embed="rId1"/>
          <a:stretch>
            <a:fillRect/>
          </a:stretch>
        </p:blipFill>
        <p:spPr>
          <a:xfrm>
            <a:off x="1764030" y="1475740"/>
            <a:ext cx="2867025" cy="2295525"/>
          </a:xfrm>
          <a:prstGeom prst="rect">
            <a:avLst/>
          </a:prstGeom>
        </p:spPr>
      </p:pic>
      <p:pic>
        <p:nvPicPr>
          <p:cNvPr id="5" name="图片 4" descr="20221019201203"/>
          <p:cNvPicPr>
            <a:picLocks noChangeAspect="1"/>
          </p:cNvPicPr>
          <p:nvPr/>
        </p:nvPicPr>
        <p:blipFill>
          <a:blip r:embed="rId2"/>
          <a:stretch>
            <a:fillRect/>
          </a:stretch>
        </p:blipFill>
        <p:spPr>
          <a:xfrm>
            <a:off x="1764030" y="3771265"/>
            <a:ext cx="2933700" cy="2352675"/>
          </a:xfrm>
          <a:prstGeom prst="rect">
            <a:avLst/>
          </a:prstGeom>
        </p:spPr>
      </p:pic>
      <p:sp>
        <p:nvSpPr>
          <p:cNvPr id="6" name="文本框 5"/>
          <p:cNvSpPr txBox="1"/>
          <p:nvPr/>
        </p:nvSpPr>
        <p:spPr>
          <a:xfrm>
            <a:off x="833755" y="778510"/>
            <a:ext cx="4271010" cy="861060"/>
          </a:xfrm>
          <a:prstGeom prst="rect">
            <a:avLst/>
          </a:prstGeom>
          <a:noFill/>
        </p:spPr>
        <p:txBody>
          <a:bodyPr wrap="square" rtlCol="0" anchor="t">
            <a:noAutofit/>
          </a:bodyPr>
          <a:lstStyle/>
          <a:p>
            <a:pPr algn="l">
              <a:buClrTx/>
              <a:buSzTx/>
              <a:buFontTx/>
            </a:pPr>
            <a:r>
              <a:rPr lang="zh-CN" altLang="en-US" sz="3600" b="1" dirty="0">
                <a:solidFill>
                  <a:srgbClr val="4952FD"/>
                </a:solidFill>
                <a:latin typeface="微软雅黑" panose="020B0503020204020204" pitchFamily="34" charset="-122"/>
                <a:ea typeface="微软雅黑" panose="020B0503020204020204" pitchFamily="34" charset="-122"/>
              </a:rPr>
              <a:t>西夏的建立</a:t>
            </a:r>
            <a:endParaRPr lang="zh-CN" altLang="en-US" sz="3600" b="1" dirty="0">
              <a:solidFill>
                <a:srgbClr val="4952FD"/>
              </a:solidFill>
              <a:latin typeface="微软雅黑" panose="020B0503020204020204" pitchFamily="34" charset="-122"/>
              <a:ea typeface="微软雅黑" panose="020B0503020204020204" pitchFamily="34" charset="-122"/>
            </a:endParaRPr>
          </a:p>
        </p:txBody>
      </p:sp>
      <p:pic>
        <p:nvPicPr>
          <p:cNvPr id="7" name="图片 6" descr="20221019202007"/>
          <p:cNvPicPr>
            <a:picLocks noChangeAspect="1"/>
          </p:cNvPicPr>
          <p:nvPr/>
        </p:nvPicPr>
        <p:blipFill>
          <a:blip r:embed="rId3"/>
          <a:stretch>
            <a:fillRect/>
          </a:stretch>
        </p:blipFill>
        <p:spPr>
          <a:xfrm>
            <a:off x="5556885" y="1198880"/>
            <a:ext cx="3903980" cy="4258945"/>
          </a:xfrm>
          <a:prstGeom prst="rect">
            <a:avLst/>
          </a:prstGeom>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1655" y="1450975"/>
            <a:ext cx="5853430" cy="4538980"/>
          </a:xfrm>
          <a:prstGeom prst="rect">
            <a:avLst/>
          </a:prstGeom>
        </p:spPr>
      </p:pic>
      <p:sp>
        <p:nvSpPr>
          <p:cNvPr id="6" name="矩形 5"/>
          <p:cNvSpPr/>
          <p:nvPr/>
        </p:nvSpPr>
        <p:spPr>
          <a:xfrm>
            <a:off x="6395085" y="2166620"/>
            <a:ext cx="5515610" cy="3107690"/>
          </a:xfrm>
          <a:prstGeom prst="rect">
            <a:avLst/>
          </a:prstGeom>
        </p:spPr>
        <p:txBody>
          <a:bodyPr wrap="square">
            <a:spAutoFit/>
          </a:bodyPr>
          <a:lstStyle/>
          <a:p>
            <a:r>
              <a:rPr lang="en-US" altLang="zh-CN" sz="2800" b="1" dirty="0">
                <a:solidFill>
                  <a:srgbClr val="4952FD"/>
                </a:solidFill>
                <a:latin typeface="隶书" panose="02010509060101010101" pitchFamily="49" charset="-122"/>
                <a:ea typeface="隶书" panose="02010509060101010101" pitchFamily="49" charset="-122"/>
              </a:rPr>
              <a:t>    </a:t>
            </a:r>
            <a:r>
              <a:rPr lang="zh-CN" altLang="en-US" sz="2800" b="1" dirty="0">
                <a:solidFill>
                  <a:srgbClr val="FF0000"/>
                </a:solidFill>
                <a:latin typeface="隶书" panose="02010509060101010101" pitchFamily="49" charset="-122"/>
                <a:ea typeface="隶书" panose="02010509060101010101" pitchFamily="49" charset="-122"/>
              </a:rPr>
              <a:t>党项</a:t>
            </a:r>
            <a:r>
              <a:rPr lang="zh-CN" altLang="en-US" sz="2800" dirty="0">
                <a:solidFill>
                  <a:srgbClr val="FF0000"/>
                </a:solidFill>
              </a:rPr>
              <a:t> </a:t>
            </a:r>
            <a:r>
              <a:rPr lang="zh-CN" altLang="en-US" sz="2800" dirty="0">
                <a:solidFill>
                  <a:srgbClr val="FF0000"/>
                </a:solidFill>
                <a:latin typeface="隶书" panose="02010509060101010101" pitchFamily="49" charset="-122"/>
                <a:ea typeface="隶书" panose="02010509060101010101" pitchFamily="49" charset="-122"/>
              </a:rPr>
              <a:t>，汉西羌之别种</a:t>
            </a:r>
            <a:r>
              <a:rPr lang="en-US" altLang="zh-CN" sz="2800" dirty="0">
                <a:solidFill>
                  <a:srgbClr val="FF0000"/>
                </a:solidFill>
                <a:latin typeface="隶书" panose="02010509060101010101" pitchFamily="49" charset="-122"/>
                <a:ea typeface="隶书" panose="02010509060101010101" pitchFamily="49" charset="-122"/>
              </a:rPr>
              <a:t>……</a:t>
            </a:r>
            <a:r>
              <a:rPr lang="zh-CN" altLang="en-US" sz="2800" dirty="0">
                <a:solidFill>
                  <a:srgbClr val="FF0000"/>
                </a:solidFill>
                <a:latin typeface="隶书" panose="02010509060101010101" pitchFamily="49" charset="-122"/>
                <a:ea typeface="隶书" panose="02010509060101010101" pitchFamily="49" charset="-122"/>
              </a:rPr>
              <a:t>世代割据相袭</a:t>
            </a:r>
            <a:r>
              <a:rPr lang="en-US" altLang="zh-CN" sz="2800" dirty="0">
                <a:solidFill>
                  <a:srgbClr val="FF0000"/>
                </a:solidFill>
                <a:latin typeface="隶书" panose="02010509060101010101" pitchFamily="49" charset="-122"/>
                <a:ea typeface="隶书" panose="02010509060101010101" pitchFamily="49" charset="-122"/>
              </a:rPr>
              <a:t>...…1038</a:t>
            </a:r>
            <a:r>
              <a:rPr lang="zh-CN" altLang="en-US" sz="2800" dirty="0">
                <a:solidFill>
                  <a:srgbClr val="FF0000"/>
                </a:solidFill>
                <a:latin typeface="隶书" panose="02010509060101010101" pitchFamily="49" charset="-122"/>
                <a:ea typeface="隶书" panose="02010509060101010101" pitchFamily="49" charset="-122"/>
              </a:rPr>
              <a:t>年，李元昊建国，以夏为国号，称“大夏”。又因其在西方，宋人称之为“西夏”。 </a:t>
            </a:r>
            <a:endParaRPr lang="zh-CN" altLang="en-US" sz="2800" dirty="0">
              <a:solidFill>
                <a:srgbClr val="FF0000"/>
              </a:solidFill>
            </a:endParaRPr>
          </a:p>
          <a:p>
            <a:r>
              <a:rPr lang="en-US" altLang="zh-CN" sz="2800" b="1" dirty="0">
                <a:solidFill>
                  <a:srgbClr val="4952FD"/>
                </a:solidFill>
                <a:latin typeface="隶书" panose="02010509060101010101" pitchFamily="49" charset="-122"/>
                <a:ea typeface="隶书" panose="02010509060101010101" pitchFamily="49" charset="-122"/>
              </a:rPr>
              <a:t>  ——《</a:t>
            </a:r>
            <a:r>
              <a:rPr lang="zh-CN" altLang="en-US" sz="2800" b="1" dirty="0">
                <a:solidFill>
                  <a:srgbClr val="4952FD"/>
                </a:solidFill>
                <a:latin typeface="隶书" panose="02010509060101010101" pitchFamily="49" charset="-122"/>
                <a:ea typeface="隶书" panose="02010509060101010101" pitchFamily="49" charset="-122"/>
              </a:rPr>
              <a:t>西夏王国与东方金字塔</a:t>
            </a:r>
            <a:r>
              <a:rPr lang="en-US" altLang="zh-CN" sz="2800" b="1" dirty="0">
                <a:solidFill>
                  <a:srgbClr val="4952FD"/>
                </a:solidFill>
                <a:latin typeface="隶书" panose="02010509060101010101" pitchFamily="49" charset="-122"/>
                <a:ea typeface="隶书" panose="02010509060101010101" pitchFamily="49" charset="-122"/>
              </a:rPr>
              <a:t>》</a:t>
            </a:r>
            <a:r>
              <a:rPr lang="zh-CN" altLang="en-US" sz="2800" dirty="0">
                <a:solidFill>
                  <a:srgbClr val="4952FD"/>
                </a:solidFill>
              </a:rPr>
              <a:t> </a:t>
            </a:r>
            <a:endParaRPr lang="zh-CN" altLang="en-US" sz="2800" dirty="0">
              <a:solidFill>
                <a:srgbClr val="4952FD"/>
              </a:solidFill>
            </a:endParaRPr>
          </a:p>
          <a:p>
            <a:r>
              <a:rPr lang="zh-CN" altLang="en-US" sz="2800" dirty="0"/>
              <a:t> </a:t>
            </a:r>
            <a:endParaRPr lang="zh-CN" altLang="en-US" sz="2800" dirty="0">
              <a:effectLst/>
            </a:endParaRPr>
          </a:p>
        </p:txBody>
      </p:sp>
      <p:sp>
        <p:nvSpPr>
          <p:cNvPr id="2" name="文本框 1"/>
          <p:cNvSpPr txBox="1"/>
          <p:nvPr/>
        </p:nvSpPr>
        <p:spPr>
          <a:xfrm>
            <a:off x="986790" y="823595"/>
            <a:ext cx="4271010" cy="861060"/>
          </a:xfrm>
          <a:prstGeom prst="rect">
            <a:avLst/>
          </a:prstGeom>
          <a:noFill/>
        </p:spPr>
        <p:txBody>
          <a:bodyPr wrap="square" rtlCol="0" anchor="t">
            <a:noAutofit/>
          </a:bodyPr>
          <a:lstStyle/>
          <a:p>
            <a:r>
              <a:rPr lang="zh-CN" altLang="en-US" sz="3600" b="1">
                <a:solidFill>
                  <a:srgbClr val="1784AD"/>
                </a:solidFill>
                <a:latin typeface="微软雅黑" panose="020B0503020204020204" pitchFamily="34" charset="-122"/>
                <a:ea typeface="微软雅黑" panose="020B0503020204020204" pitchFamily="34" charset="-122"/>
              </a:rPr>
              <a:t>西夏的建立</a:t>
            </a:r>
            <a:endParaRPr lang="zh-CN" altLang="en-US" sz="3600" b="1">
              <a:solidFill>
                <a:srgbClr val="1784AD"/>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2550" y="324485"/>
            <a:ext cx="10968990" cy="705485"/>
          </a:xfrm>
        </p:spPr>
        <p:txBody>
          <a:bodyPr/>
          <a:lstStyle/>
          <a:p>
            <a:r>
              <a:rPr lang="zh-CN" altLang="en-US" dirty="0">
                <a:solidFill>
                  <a:schemeClr val="bg1"/>
                </a:solidFill>
              </a:rPr>
              <a:t>一、崛起与分立之辽宋夏并立</a:t>
            </a:r>
            <a:endParaRPr lang="zh-CN" altLang="en-US" dirty="0">
              <a:solidFill>
                <a:schemeClr val="bg1"/>
              </a:solidFill>
            </a:endParaRPr>
          </a:p>
        </p:txBody>
      </p:sp>
      <p:sp>
        <p:nvSpPr>
          <p:cNvPr id="5" name="文本框 4"/>
          <p:cNvSpPr txBox="1"/>
          <p:nvPr/>
        </p:nvSpPr>
        <p:spPr>
          <a:xfrm>
            <a:off x="6151880" y="2700020"/>
            <a:ext cx="2272665" cy="454660"/>
          </a:xfrm>
          <a:prstGeom prst="rect">
            <a:avLst/>
          </a:prstGeom>
          <a:noFill/>
        </p:spPr>
        <p:txBody>
          <a:bodyPr wrap="square" rtlCol="0">
            <a:noAutofit/>
          </a:bodyPr>
          <a:lstStyle/>
          <a:p>
            <a:endParaRPr lang="zh-CN" altLang="en-US"/>
          </a:p>
        </p:txBody>
      </p:sp>
      <p:sp>
        <p:nvSpPr>
          <p:cNvPr id="8" name="文本框 7"/>
          <p:cNvSpPr txBox="1"/>
          <p:nvPr/>
        </p:nvSpPr>
        <p:spPr>
          <a:xfrm>
            <a:off x="6248484" y="4481830"/>
            <a:ext cx="393065" cy="1400810"/>
          </a:xfrm>
          <a:prstGeom prst="rect">
            <a:avLst/>
          </a:prstGeom>
          <a:noFill/>
          <a:ln w="38100">
            <a:solidFill>
              <a:srgbClr val="FF0000"/>
            </a:solidFill>
            <a:prstDash val="solid"/>
          </a:ln>
        </p:spPr>
        <p:txBody>
          <a:bodyPr vert="eaVert" wrap="square" rtlCol="0">
            <a:noAutofit/>
          </a:bodyPr>
          <a:lstStyle/>
          <a:p>
            <a:endParaRPr lang="zh-CN" altLang="en-US"/>
          </a:p>
        </p:txBody>
      </p:sp>
      <p:sp>
        <p:nvSpPr>
          <p:cNvPr id="9" name="左大括号 8"/>
          <p:cNvSpPr/>
          <p:nvPr/>
        </p:nvSpPr>
        <p:spPr>
          <a:xfrm>
            <a:off x="6932295" y="4662805"/>
            <a:ext cx="154305" cy="914400"/>
          </a:xfrm>
          <a:prstGeom prst="leftBrac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p:cNvSpPr txBox="1"/>
          <p:nvPr/>
        </p:nvSpPr>
        <p:spPr>
          <a:xfrm>
            <a:off x="7574280" y="4140200"/>
            <a:ext cx="2263775" cy="349250"/>
          </a:xfrm>
          <a:prstGeom prst="rect">
            <a:avLst/>
          </a:prstGeom>
          <a:noFill/>
        </p:spPr>
        <p:txBody>
          <a:bodyPr wrap="square" rtlCol="0" anchor="t">
            <a:noAutofit/>
          </a:bodyPr>
          <a:lstStyle/>
          <a:p>
            <a:r>
              <a:rPr lang="zh-CN" altLang="en-US" sz="2000" b="1">
                <a:solidFill>
                  <a:srgbClr val="FF0000"/>
                </a:solidFill>
              </a:rPr>
              <a:t>建立时间：960年</a:t>
            </a:r>
            <a:endParaRPr lang="zh-CN" altLang="en-US" sz="2000" b="1">
              <a:solidFill>
                <a:srgbClr val="FF0000"/>
              </a:solidFill>
            </a:endParaRPr>
          </a:p>
        </p:txBody>
      </p:sp>
      <p:sp>
        <p:nvSpPr>
          <p:cNvPr id="11" name="文本框 10"/>
          <p:cNvSpPr txBox="1"/>
          <p:nvPr/>
        </p:nvSpPr>
        <p:spPr>
          <a:xfrm>
            <a:off x="7178675" y="4974590"/>
            <a:ext cx="2172970" cy="415290"/>
          </a:xfrm>
          <a:prstGeom prst="rect">
            <a:avLst/>
          </a:prstGeom>
          <a:noFill/>
        </p:spPr>
        <p:txBody>
          <a:bodyPr wrap="square" rtlCol="0" anchor="t">
            <a:noAutofit/>
          </a:bodyPr>
          <a:lstStyle/>
          <a:p>
            <a:r>
              <a:rPr lang="zh-CN" altLang="en-US" sz="2000" b="1">
                <a:solidFill>
                  <a:srgbClr val="FF0000"/>
                </a:solidFill>
              </a:rPr>
              <a:t>建立者：赵匡胤</a:t>
            </a:r>
            <a:endParaRPr lang="zh-CN" altLang="en-US" sz="2000" b="1">
              <a:solidFill>
                <a:srgbClr val="FF0000"/>
              </a:solidFill>
            </a:endParaRPr>
          </a:p>
        </p:txBody>
      </p:sp>
      <p:sp>
        <p:nvSpPr>
          <p:cNvPr id="12" name="文本框 11"/>
          <p:cNvSpPr txBox="1"/>
          <p:nvPr/>
        </p:nvSpPr>
        <p:spPr>
          <a:xfrm>
            <a:off x="7178675" y="5474970"/>
            <a:ext cx="1588135" cy="377825"/>
          </a:xfrm>
          <a:prstGeom prst="rect">
            <a:avLst/>
          </a:prstGeom>
          <a:noFill/>
        </p:spPr>
        <p:txBody>
          <a:bodyPr wrap="square" rtlCol="0" anchor="t">
            <a:noAutofit/>
          </a:bodyPr>
          <a:lstStyle/>
          <a:p>
            <a:r>
              <a:rPr lang="zh-CN" altLang="en-US" sz="2000" b="1">
                <a:solidFill>
                  <a:srgbClr val="FF0000"/>
                </a:solidFill>
              </a:rPr>
              <a:t>都城：开封</a:t>
            </a:r>
            <a:endParaRPr lang="zh-CN" altLang="en-US" sz="2000" b="1">
              <a:solidFill>
                <a:srgbClr val="FF0000"/>
              </a:solidFill>
            </a:endParaRPr>
          </a:p>
        </p:txBody>
      </p:sp>
      <p:sp>
        <p:nvSpPr>
          <p:cNvPr id="13" name="文本框 12"/>
          <p:cNvSpPr txBox="1"/>
          <p:nvPr/>
        </p:nvSpPr>
        <p:spPr>
          <a:xfrm>
            <a:off x="8004175" y="2165350"/>
            <a:ext cx="2147570" cy="330200"/>
          </a:xfrm>
          <a:prstGeom prst="rect">
            <a:avLst/>
          </a:prstGeom>
          <a:noFill/>
        </p:spPr>
        <p:txBody>
          <a:bodyPr wrap="square" rtlCol="0" anchor="t">
            <a:noAutofit/>
          </a:bodyPr>
          <a:lstStyle/>
          <a:p>
            <a:r>
              <a:rPr lang="zh-CN" altLang="en-US" sz="2000" b="1">
                <a:solidFill>
                  <a:srgbClr val="4952FD"/>
                </a:solidFill>
                <a:effectLst>
                  <a:outerShdw blurRad="38100" dist="25400" dir="5400000" algn="ctr" rotWithShape="0">
                    <a:srgbClr val="6E747A">
                      <a:alpha val="43000"/>
                    </a:srgbClr>
                  </a:outerShdw>
                </a:effectLst>
              </a:rPr>
              <a:t>建立时间：961年</a:t>
            </a:r>
            <a:endParaRPr lang="zh-CN" altLang="en-US" sz="2000" b="1">
              <a:solidFill>
                <a:srgbClr val="4952FD"/>
              </a:solidFill>
              <a:effectLst>
                <a:outerShdw blurRad="38100" dist="25400" dir="5400000" algn="ctr" rotWithShape="0">
                  <a:srgbClr val="6E747A">
                    <a:alpha val="43000"/>
                  </a:srgbClr>
                </a:outerShdw>
              </a:effectLst>
            </a:endParaRPr>
          </a:p>
        </p:txBody>
      </p:sp>
      <p:pic>
        <p:nvPicPr>
          <p:cNvPr id="20" name="图片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52270" y="878840"/>
            <a:ext cx="8887460" cy="5706745"/>
          </a:xfrm>
          <a:prstGeom prst="rect">
            <a:avLst/>
          </a:prstGeom>
        </p:spPr>
      </p:pic>
      <p:sp>
        <p:nvSpPr>
          <p:cNvPr id="21" name="文本框 20"/>
          <p:cNvSpPr txBox="1"/>
          <p:nvPr/>
        </p:nvSpPr>
        <p:spPr>
          <a:xfrm>
            <a:off x="6812999" y="4257040"/>
            <a:ext cx="393065" cy="1400810"/>
          </a:xfrm>
          <a:prstGeom prst="rect">
            <a:avLst/>
          </a:prstGeom>
          <a:noFill/>
          <a:ln w="38100">
            <a:solidFill>
              <a:srgbClr val="FF0000"/>
            </a:solidFill>
            <a:prstDash val="solid"/>
          </a:ln>
        </p:spPr>
        <p:txBody>
          <a:bodyPr vert="eaVert" wrap="square" rtlCol="0">
            <a:noAutofit/>
          </a:bodyPr>
          <a:lstStyle/>
          <a:p>
            <a:endParaRPr lang="zh-CN" altLang="en-US"/>
          </a:p>
        </p:txBody>
      </p:sp>
      <p:sp>
        <p:nvSpPr>
          <p:cNvPr id="23" name="文本框 22"/>
          <p:cNvSpPr txBox="1"/>
          <p:nvPr/>
        </p:nvSpPr>
        <p:spPr>
          <a:xfrm>
            <a:off x="7573645" y="4140200"/>
            <a:ext cx="2263775" cy="349250"/>
          </a:xfrm>
          <a:prstGeom prst="rect">
            <a:avLst/>
          </a:prstGeom>
          <a:noFill/>
        </p:spPr>
        <p:txBody>
          <a:bodyPr wrap="square" rtlCol="0" anchor="t">
            <a:noAutofit/>
          </a:bodyPr>
          <a:lstStyle/>
          <a:p>
            <a:r>
              <a:rPr lang="zh-CN" altLang="en-US" sz="2000" b="1">
                <a:solidFill>
                  <a:srgbClr val="FF0000"/>
                </a:solidFill>
                <a:highlight>
                  <a:srgbClr val="00FFFF"/>
                </a:highlight>
              </a:rPr>
              <a:t>建立时间：960年</a:t>
            </a:r>
            <a:endParaRPr lang="zh-CN" altLang="en-US" sz="2000" b="1">
              <a:solidFill>
                <a:srgbClr val="FF0000"/>
              </a:solidFill>
              <a:highlight>
                <a:srgbClr val="00FFFF"/>
              </a:highlight>
            </a:endParaRPr>
          </a:p>
        </p:txBody>
      </p:sp>
      <p:sp>
        <p:nvSpPr>
          <p:cNvPr id="24" name="文本框 23"/>
          <p:cNvSpPr txBox="1"/>
          <p:nvPr/>
        </p:nvSpPr>
        <p:spPr>
          <a:xfrm>
            <a:off x="7693025" y="4725035"/>
            <a:ext cx="2172970" cy="415290"/>
          </a:xfrm>
          <a:prstGeom prst="rect">
            <a:avLst/>
          </a:prstGeom>
          <a:noFill/>
        </p:spPr>
        <p:txBody>
          <a:bodyPr wrap="square" rtlCol="0" anchor="t">
            <a:noAutofit/>
          </a:bodyPr>
          <a:lstStyle/>
          <a:p>
            <a:r>
              <a:rPr lang="zh-CN" altLang="en-US" sz="2000" b="1">
                <a:solidFill>
                  <a:srgbClr val="FF0000"/>
                </a:solidFill>
                <a:highlight>
                  <a:srgbClr val="00FFFF"/>
                </a:highlight>
              </a:rPr>
              <a:t>建立者：赵匡胤</a:t>
            </a:r>
            <a:endParaRPr lang="zh-CN" altLang="en-US" sz="2000" b="1">
              <a:solidFill>
                <a:srgbClr val="FF0000"/>
              </a:solidFill>
              <a:highlight>
                <a:srgbClr val="00FFFF"/>
              </a:highlight>
            </a:endParaRPr>
          </a:p>
        </p:txBody>
      </p:sp>
      <p:sp>
        <p:nvSpPr>
          <p:cNvPr id="25" name="文本框 24"/>
          <p:cNvSpPr txBox="1"/>
          <p:nvPr/>
        </p:nvSpPr>
        <p:spPr>
          <a:xfrm>
            <a:off x="7693025" y="5199380"/>
            <a:ext cx="1588135" cy="377825"/>
          </a:xfrm>
          <a:prstGeom prst="rect">
            <a:avLst/>
          </a:prstGeom>
          <a:noFill/>
        </p:spPr>
        <p:txBody>
          <a:bodyPr wrap="square" rtlCol="0" anchor="t">
            <a:noAutofit/>
          </a:bodyPr>
          <a:lstStyle/>
          <a:p>
            <a:r>
              <a:rPr lang="zh-CN" altLang="en-US" sz="2000" b="1">
                <a:solidFill>
                  <a:srgbClr val="FF0000"/>
                </a:solidFill>
                <a:highlight>
                  <a:srgbClr val="00FFFF"/>
                </a:highlight>
              </a:rPr>
              <a:t>都城：开封</a:t>
            </a:r>
            <a:endParaRPr lang="zh-CN" altLang="en-US" sz="2000" b="1">
              <a:solidFill>
                <a:srgbClr val="FF0000"/>
              </a:solidFill>
              <a:highlight>
                <a:srgbClr val="00FFFF"/>
              </a:highlight>
            </a:endParaRPr>
          </a:p>
        </p:txBody>
      </p:sp>
      <p:sp>
        <p:nvSpPr>
          <p:cNvPr id="26" name="文本框 25"/>
          <p:cNvSpPr txBox="1"/>
          <p:nvPr/>
        </p:nvSpPr>
        <p:spPr>
          <a:xfrm>
            <a:off x="5606415" y="2400300"/>
            <a:ext cx="1505585" cy="487045"/>
          </a:xfrm>
          <a:prstGeom prst="rect">
            <a:avLst/>
          </a:prstGeom>
          <a:noFill/>
          <a:ln w="38100">
            <a:solidFill>
              <a:srgbClr val="4952FD"/>
            </a:solidFill>
          </a:ln>
        </p:spPr>
        <p:txBody>
          <a:bodyPr wrap="square" rtlCol="0">
            <a:noAutofit/>
            <a:scene3d>
              <a:camera prst="orthographicFront"/>
              <a:lightRig rig="threePt" dir="t"/>
            </a:scene3d>
          </a:bodyPr>
          <a:lstStyle/>
          <a:p>
            <a:endParaRPr lang="zh-CN" altLang="en-US">
              <a:solidFill>
                <a:schemeClr val="accent1"/>
              </a:solidFill>
              <a:effectLst>
                <a:outerShdw blurRad="38100" dist="25400" dir="5400000" algn="ctr" rotWithShape="0">
                  <a:srgbClr val="6E747A">
                    <a:alpha val="43000"/>
                  </a:srgbClr>
                </a:outerShdw>
              </a:effectLst>
            </a:endParaRPr>
          </a:p>
        </p:txBody>
      </p:sp>
      <p:sp>
        <p:nvSpPr>
          <p:cNvPr id="27" name="左大括号 26"/>
          <p:cNvSpPr/>
          <p:nvPr/>
        </p:nvSpPr>
        <p:spPr>
          <a:xfrm>
            <a:off x="7371080" y="2186305"/>
            <a:ext cx="154305" cy="914400"/>
          </a:xfrm>
          <a:prstGeom prst="leftBrace">
            <a:avLst/>
          </a:prstGeom>
          <a:ln w="38100">
            <a:solidFill>
              <a:srgbClr val="4952FD"/>
            </a:solidFill>
            <a:prstDash val="solid"/>
          </a:ln>
        </p:spPr>
        <p:style>
          <a:lnRef idx="1">
            <a:schemeClr val="accent1"/>
          </a:lnRef>
          <a:fillRef idx="0">
            <a:schemeClr val="accent1"/>
          </a:fillRef>
          <a:effectRef idx="0">
            <a:schemeClr val="accent1"/>
          </a:effectRef>
          <a:fontRef idx="minor">
            <a:schemeClr val="tx1"/>
          </a:fontRef>
        </p:style>
        <p:txBody>
          <a:bodyPr rtlCol="0" anchor="ctr">
            <a:scene3d>
              <a:camera prst="orthographicFront"/>
              <a:lightRig rig="threePt" dir="t"/>
            </a:scene3d>
          </a:bodyPr>
          <a:lstStyle/>
          <a:p>
            <a:pPr algn="ctr"/>
            <a:endParaRPr lang="zh-CN" altLang="en-US">
              <a:solidFill>
                <a:schemeClr val="accent1"/>
              </a:solidFill>
              <a:effectLst>
                <a:outerShdw blurRad="38100" dist="25400" dir="5400000" algn="ctr" rotWithShape="0">
                  <a:srgbClr val="6E747A">
                    <a:alpha val="43000"/>
                  </a:srgbClr>
                </a:outerShdw>
              </a:effectLst>
            </a:endParaRPr>
          </a:p>
        </p:txBody>
      </p:sp>
      <p:sp>
        <p:nvSpPr>
          <p:cNvPr id="28" name="文本框 27"/>
          <p:cNvSpPr txBox="1"/>
          <p:nvPr/>
        </p:nvSpPr>
        <p:spPr>
          <a:xfrm>
            <a:off x="7576820" y="1972310"/>
            <a:ext cx="2147570" cy="330200"/>
          </a:xfrm>
          <a:prstGeom prst="rect">
            <a:avLst/>
          </a:prstGeom>
          <a:noFill/>
        </p:spPr>
        <p:txBody>
          <a:bodyPr wrap="square" rtlCol="0" anchor="t">
            <a:noAutofit/>
          </a:bodyPr>
          <a:lstStyle/>
          <a:p>
            <a:r>
              <a:rPr lang="zh-CN" altLang="en-US" sz="2000" b="1">
                <a:solidFill>
                  <a:srgbClr val="4952FD"/>
                </a:solidFill>
                <a:effectLst>
                  <a:outerShdw blurRad="38100" dist="25400" dir="5400000" algn="ctr" rotWithShape="0">
                    <a:srgbClr val="6E747A">
                      <a:alpha val="43000"/>
                    </a:srgbClr>
                  </a:outerShdw>
                </a:effectLst>
                <a:highlight>
                  <a:srgbClr val="FFFF00"/>
                </a:highlight>
              </a:rPr>
              <a:t>建立时间：961年</a:t>
            </a:r>
            <a:endParaRPr lang="zh-CN" altLang="en-US" sz="2000" b="1">
              <a:solidFill>
                <a:srgbClr val="4952FD"/>
              </a:solidFill>
              <a:effectLst>
                <a:outerShdw blurRad="38100" dist="25400" dir="5400000" algn="ctr" rotWithShape="0">
                  <a:srgbClr val="6E747A">
                    <a:alpha val="43000"/>
                  </a:srgbClr>
                </a:outerShdw>
              </a:effectLst>
              <a:highlight>
                <a:srgbClr val="FFFF00"/>
              </a:highlight>
            </a:endParaRPr>
          </a:p>
        </p:txBody>
      </p:sp>
      <p:sp>
        <p:nvSpPr>
          <p:cNvPr id="29" name="文本框 28"/>
          <p:cNvSpPr txBox="1"/>
          <p:nvPr/>
        </p:nvSpPr>
        <p:spPr>
          <a:xfrm>
            <a:off x="7673975" y="2393950"/>
            <a:ext cx="2493010" cy="382270"/>
          </a:xfrm>
          <a:prstGeom prst="rect">
            <a:avLst/>
          </a:prstGeom>
          <a:noFill/>
        </p:spPr>
        <p:txBody>
          <a:bodyPr wrap="square" rtlCol="0" anchor="t">
            <a:noAutofit/>
          </a:bodyPr>
          <a:lstStyle/>
          <a:p>
            <a:r>
              <a:rPr lang="zh-CN" altLang="en-US" sz="2000" b="1">
                <a:solidFill>
                  <a:srgbClr val="4952FD"/>
                </a:solidFill>
                <a:highlight>
                  <a:srgbClr val="FFFF00"/>
                </a:highlight>
              </a:rPr>
              <a:t>建立者：耶律阿保机</a:t>
            </a:r>
            <a:endParaRPr lang="zh-CN" altLang="en-US" sz="2000" b="1">
              <a:solidFill>
                <a:srgbClr val="4952FD"/>
              </a:solidFill>
              <a:highlight>
                <a:srgbClr val="FFFF00"/>
              </a:highlight>
            </a:endParaRPr>
          </a:p>
        </p:txBody>
      </p:sp>
      <p:sp>
        <p:nvSpPr>
          <p:cNvPr id="30" name="文本框 29"/>
          <p:cNvSpPr txBox="1"/>
          <p:nvPr/>
        </p:nvSpPr>
        <p:spPr>
          <a:xfrm>
            <a:off x="7784465" y="2921000"/>
            <a:ext cx="1639570" cy="387350"/>
          </a:xfrm>
          <a:prstGeom prst="rect">
            <a:avLst/>
          </a:prstGeom>
          <a:noFill/>
        </p:spPr>
        <p:txBody>
          <a:bodyPr wrap="square" rtlCol="0" anchor="t">
            <a:noAutofit/>
          </a:bodyPr>
          <a:lstStyle/>
          <a:p>
            <a:r>
              <a:rPr lang="zh-CN" altLang="en-US" sz="2000" b="1">
                <a:solidFill>
                  <a:srgbClr val="4952FD"/>
                </a:solidFill>
                <a:highlight>
                  <a:srgbClr val="FFFF00"/>
                </a:highlight>
              </a:rPr>
              <a:t>都城：上京</a:t>
            </a:r>
            <a:endParaRPr lang="zh-CN" altLang="en-US" sz="2000" b="1">
              <a:solidFill>
                <a:srgbClr val="4952FD"/>
              </a:solidFill>
              <a:highlight>
                <a:srgbClr val="FFFF00"/>
              </a:highlight>
            </a:endParaRPr>
          </a:p>
        </p:txBody>
      </p:sp>
      <p:sp>
        <p:nvSpPr>
          <p:cNvPr id="31" name="文本框 30"/>
          <p:cNvSpPr txBox="1"/>
          <p:nvPr/>
        </p:nvSpPr>
        <p:spPr>
          <a:xfrm rot="900000">
            <a:off x="5357116" y="3318931"/>
            <a:ext cx="2004060" cy="338455"/>
          </a:xfrm>
          <a:prstGeom prst="rect">
            <a:avLst/>
          </a:prstGeom>
          <a:noFill/>
          <a:ln w="38100">
            <a:solidFill>
              <a:srgbClr val="BB5101"/>
            </a:solidFill>
          </a:ln>
        </p:spPr>
        <p:txBody>
          <a:bodyPr wrap="square" rtlCol="0">
            <a:noAutofit/>
            <a:scene3d>
              <a:camera prst="orthographicFront"/>
              <a:lightRig rig="threePt" dir="t"/>
            </a:scene3d>
          </a:bodyPr>
          <a:lstStyle/>
          <a:p>
            <a:pPr lvl="0" algn="l">
              <a:buClrTx/>
              <a:buSzTx/>
              <a:buFontTx/>
            </a:pPr>
            <a:endParaRPr lang="zh-CN" altLang="en-US">
              <a:solidFill>
                <a:schemeClr val="accent1"/>
              </a:solidFill>
              <a:effectLst>
                <a:outerShdw blurRad="38100" dist="25400" dir="5400000" algn="ctr" rotWithShape="0">
                  <a:srgbClr val="6E747A">
                    <a:alpha val="43000"/>
                  </a:srgbClr>
                </a:outerShdw>
              </a:effectLst>
              <a:sym typeface="+mn-ea"/>
            </a:endParaRPr>
          </a:p>
        </p:txBody>
      </p:sp>
      <p:sp>
        <p:nvSpPr>
          <p:cNvPr id="32" name="右大括号 31"/>
          <p:cNvSpPr/>
          <p:nvPr/>
        </p:nvSpPr>
        <p:spPr>
          <a:xfrm>
            <a:off x="5006571" y="2971800"/>
            <a:ext cx="154305" cy="914400"/>
          </a:xfrm>
          <a:prstGeom prst="rightBrace">
            <a:avLst>
              <a:gd name="adj1" fmla="val 0"/>
              <a:gd name="adj2" fmla="val 50000"/>
            </a:avLst>
          </a:prstGeom>
          <a:ln w="38100">
            <a:solidFill>
              <a:srgbClr val="BB51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左大括号 32"/>
          <p:cNvSpPr/>
          <p:nvPr/>
        </p:nvSpPr>
        <p:spPr>
          <a:xfrm>
            <a:off x="7312660" y="4475480"/>
            <a:ext cx="154305" cy="914400"/>
          </a:xfrm>
          <a:prstGeom prst="leftBrac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文本框 33"/>
          <p:cNvSpPr txBox="1"/>
          <p:nvPr/>
        </p:nvSpPr>
        <p:spPr>
          <a:xfrm>
            <a:off x="2407285" y="2814955"/>
            <a:ext cx="2599055" cy="339725"/>
          </a:xfrm>
          <a:prstGeom prst="rect">
            <a:avLst/>
          </a:prstGeom>
          <a:noFill/>
        </p:spPr>
        <p:txBody>
          <a:bodyPr wrap="square" rtlCol="0" anchor="t">
            <a:noAutofit/>
          </a:bodyPr>
          <a:lstStyle/>
          <a:p>
            <a:r>
              <a:rPr lang="zh-CN" altLang="en-US" sz="2000" b="1" dirty="0">
                <a:solidFill>
                  <a:srgbClr val="BB5101"/>
                </a:solidFill>
                <a:highlight>
                  <a:srgbClr val="00FF00"/>
                </a:highlight>
              </a:rPr>
              <a:t>建立时间：1038年</a:t>
            </a:r>
            <a:endParaRPr lang="zh-CN" altLang="en-US" sz="2000" b="1" dirty="0">
              <a:solidFill>
                <a:srgbClr val="BB5101"/>
              </a:solidFill>
              <a:highlight>
                <a:srgbClr val="00FF00"/>
              </a:highlight>
            </a:endParaRPr>
          </a:p>
        </p:txBody>
      </p:sp>
      <p:sp>
        <p:nvSpPr>
          <p:cNvPr id="35" name="文本框 34"/>
          <p:cNvSpPr txBox="1"/>
          <p:nvPr/>
        </p:nvSpPr>
        <p:spPr>
          <a:xfrm>
            <a:off x="2672715" y="3154680"/>
            <a:ext cx="1725930" cy="330200"/>
          </a:xfrm>
          <a:prstGeom prst="rect">
            <a:avLst/>
          </a:prstGeom>
          <a:noFill/>
        </p:spPr>
        <p:txBody>
          <a:bodyPr wrap="square" rtlCol="0" anchor="t">
            <a:noAutofit/>
          </a:bodyPr>
          <a:lstStyle/>
          <a:p>
            <a:r>
              <a:rPr lang="zh-CN" altLang="en-US" sz="2000" b="1" dirty="0">
                <a:solidFill>
                  <a:srgbClr val="BB5101"/>
                </a:solidFill>
                <a:highlight>
                  <a:srgbClr val="00FF00"/>
                </a:highlight>
              </a:rPr>
              <a:t>建立者：元昊</a:t>
            </a:r>
            <a:endParaRPr lang="zh-CN" altLang="en-US" sz="2000" b="1" dirty="0">
              <a:solidFill>
                <a:srgbClr val="BB5101"/>
              </a:solidFill>
              <a:highlight>
                <a:srgbClr val="00FF00"/>
              </a:highlight>
            </a:endParaRPr>
          </a:p>
        </p:txBody>
      </p:sp>
      <p:sp>
        <p:nvSpPr>
          <p:cNvPr id="36" name="文本框 35"/>
          <p:cNvSpPr txBox="1"/>
          <p:nvPr/>
        </p:nvSpPr>
        <p:spPr>
          <a:xfrm>
            <a:off x="2770989" y="3632835"/>
            <a:ext cx="1627465" cy="417408"/>
          </a:xfrm>
          <a:prstGeom prst="rect">
            <a:avLst/>
          </a:prstGeom>
          <a:noFill/>
          <a:ln>
            <a:noFill/>
          </a:ln>
        </p:spPr>
        <p:txBody>
          <a:bodyPr wrap="square" rtlCol="0" anchor="t">
            <a:noAutofit/>
          </a:bodyPr>
          <a:lstStyle/>
          <a:p>
            <a:r>
              <a:rPr lang="zh-CN" altLang="en-US" sz="2000" b="1" dirty="0">
                <a:solidFill>
                  <a:srgbClr val="BB5101"/>
                </a:solidFill>
                <a:highlight>
                  <a:srgbClr val="00FF00"/>
                </a:highlight>
              </a:rPr>
              <a:t>都城：兴庆</a:t>
            </a:r>
            <a:endParaRPr lang="zh-CN" altLang="en-US" sz="2000" b="1" dirty="0">
              <a:solidFill>
                <a:srgbClr val="BB5101"/>
              </a:solidFill>
              <a:highlight>
                <a:srgbClr val="00FF00"/>
              </a:highlight>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bldLvl="0" animBg="1"/>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背景2"/>
          <p:cNvPicPr>
            <a:picLocks noChangeAspect="1"/>
          </p:cNvPicPr>
          <p:nvPr/>
        </p:nvPicPr>
        <p:blipFill>
          <a:blip r:embed="rId2"/>
          <a:stretch>
            <a:fillRect/>
          </a:stretch>
        </p:blipFill>
        <p:spPr>
          <a:xfrm>
            <a:off x="734893" y="702365"/>
            <a:ext cx="10723484" cy="5453270"/>
          </a:xfrm>
          <a:prstGeom prst="rect">
            <a:avLst/>
          </a:prstGeom>
          <a:solidFill>
            <a:schemeClr val="accent1">
              <a:alpha val="0"/>
            </a:schemeClr>
          </a:solidFill>
        </p:spPr>
      </p:pic>
      <p:grpSp>
        <p:nvGrpSpPr>
          <p:cNvPr id="30" name="组合 29"/>
          <p:cNvGrpSpPr/>
          <p:nvPr/>
        </p:nvGrpSpPr>
        <p:grpSpPr>
          <a:xfrm>
            <a:off x="908818" y="861646"/>
            <a:ext cx="10374365" cy="5134708"/>
            <a:chOff x="895257" y="838273"/>
            <a:chExt cx="10374365" cy="5134708"/>
          </a:xfrm>
        </p:grpSpPr>
        <p:sp>
          <p:nvSpPr>
            <p:cNvPr id="24" name="直角三角形 23"/>
            <p:cNvSpPr/>
            <p:nvPr/>
          </p:nvSpPr>
          <p:spPr>
            <a:xfrm flipV="1">
              <a:off x="895257" y="838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直角三角形 28"/>
            <p:cNvSpPr/>
            <p:nvPr/>
          </p:nvSpPr>
          <p:spPr>
            <a:xfrm flipH="1">
              <a:off x="10706914" y="5410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1269" t="14638" r="8861" b="14541"/>
          <a:stretch>
            <a:fillRect/>
          </a:stretch>
        </p:blipFill>
        <p:spPr>
          <a:xfrm>
            <a:off x="1" y="2001078"/>
            <a:ext cx="5813612" cy="4856922"/>
          </a:xfrm>
          <a:prstGeom prst="rect">
            <a:avLst/>
          </a:prstGeom>
        </p:spPr>
      </p:pic>
      <p:grpSp>
        <p:nvGrpSpPr>
          <p:cNvPr id="7" name="组合 6"/>
          <p:cNvGrpSpPr/>
          <p:nvPr/>
        </p:nvGrpSpPr>
        <p:grpSpPr>
          <a:xfrm>
            <a:off x="6715869" y="2178884"/>
            <a:ext cx="3839617" cy="2000527"/>
            <a:chOff x="7011753" y="2172167"/>
            <a:chExt cx="3839617" cy="2000527"/>
          </a:xfrm>
        </p:grpSpPr>
        <p:grpSp>
          <p:nvGrpSpPr>
            <p:cNvPr id="5" name="组合 4"/>
            <p:cNvGrpSpPr/>
            <p:nvPr/>
          </p:nvGrpSpPr>
          <p:grpSpPr>
            <a:xfrm>
              <a:off x="7066747" y="2172167"/>
              <a:ext cx="3729628" cy="1131556"/>
              <a:chOff x="7106494" y="2172167"/>
              <a:chExt cx="3729628" cy="1131556"/>
            </a:xfrm>
          </p:grpSpPr>
          <p:sp>
            <p:nvSpPr>
              <p:cNvPr id="27" name="矩形 26"/>
              <p:cNvSpPr/>
              <p:nvPr/>
            </p:nvSpPr>
            <p:spPr>
              <a:xfrm>
                <a:off x="7106494" y="2172167"/>
                <a:ext cx="3729628" cy="1131556"/>
              </a:xfrm>
              <a:prstGeom prst="rect">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B6BA"/>
                  </a:solidFill>
                  <a:latin typeface="思源黑体 Bold" panose="020B0800000000000000" pitchFamily="34" charset="-122"/>
                  <a:ea typeface="思源黑体 Bold" panose="020B0800000000000000" pitchFamily="34" charset="-122"/>
                </a:endParaRPr>
              </a:p>
            </p:txBody>
          </p:sp>
          <p:sp>
            <p:nvSpPr>
              <p:cNvPr id="28" name="文本框 283"/>
              <p:cNvSpPr txBox="1"/>
              <p:nvPr/>
            </p:nvSpPr>
            <p:spPr>
              <a:xfrm rot="16200000">
                <a:off x="8451171" y="1176289"/>
                <a:ext cx="1106170" cy="3130107"/>
              </a:xfrm>
              <a:prstGeom prst="rect">
                <a:avLst/>
              </a:prstGeom>
              <a:noFill/>
            </p:spPr>
            <p:txBody>
              <a:bodyPr vert="eaVert" wrap="square" rtlCol="0">
                <a:spAutoFit/>
              </a:bodyPr>
              <a:lstStyle/>
              <a:p>
                <a:pPr algn="ctr"/>
                <a:r>
                  <a:rPr lang="zh-CN" altLang="en-US" sz="3600" spc="600" dirty="0">
                    <a:solidFill>
                      <a:schemeClr val="bg1"/>
                    </a:solidFill>
                    <a:latin typeface="思源黑体 Bold" panose="020B0800000000000000" pitchFamily="34" charset="-122"/>
                    <a:ea typeface="思源黑体 Bold" panose="020B0800000000000000" pitchFamily="34" charset="-122"/>
                  </a:rPr>
                  <a:t>第一章</a:t>
                </a:r>
                <a:endParaRPr lang="en-US" altLang="zh-CN" sz="3600" spc="600" dirty="0">
                  <a:solidFill>
                    <a:schemeClr val="bg1"/>
                  </a:solidFill>
                  <a:latin typeface="思源黑体 Bold" panose="020B0800000000000000" pitchFamily="34" charset="-122"/>
                  <a:ea typeface="思源黑体 Bold" panose="020B0800000000000000" pitchFamily="34" charset="-122"/>
                </a:endParaRPr>
              </a:p>
              <a:p>
                <a:pPr algn="ctr"/>
                <a:endParaRPr lang="zh-CN" altLang="en-US" sz="2400" spc="300" dirty="0">
                  <a:solidFill>
                    <a:schemeClr val="bg1"/>
                  </a:solidFill>
                  <a:latin typeface="思源黑体 Bold" panose="020B0800000000000000" pitchFamily="34" charset="-122"/>
                  <a:ea typeface="思源黑体 Bold" panose="020B0800000000000000" pitchFamily="34" charset="-122"/>
                </a:endParaRPr>
              </a:p>
            </p:txBody>
          </p:sp>
        </p:grpSp>
        <p:sp>
          <p:nvSpPr>
            <p:cNvPr id="31" name="矩形 30"/>
            <p:cNvSpPr/>
            <p:nvPr/>
          </p:nvSpPr>
          <p:spPr>
            <a:xfrm>
              <a:off x="7011753" y="3404344"/>
              <a:ext cx="3839617" cy="768350"/>
            </a:xfrm>
            <a:prstGeom prst="rect">
              <a:avLst/>
            </a:prstGeom>
          </p:spPr>
          <p:txBody>
            <a:bodyPr wrap="square">
              <a:spAutoFit/>
            </a:bodyPr>
            <a:lstStyle/>
            <a:p>
              <a:pPr algn="ctr"/>
              <a:r>
                <a:rPr kumimoji="1" lang="zh-CN" altLang="en-US" sz="4400" dirty="0">
                  <a:solidFill>
                    <a:schemeClr val="tx1">
                      <a:lumMod val="65000"/>
                      <a:lumOff val="35000"/>
                    </a:schemeClr>
                  </a:solidFill>
                  <a:latin typeface="思源黑体 Bold" panose="020B0800000000000000" pitchFamily="34" charset="-122"/>
                  <a:ea typeface="思源黑体 Bold" panose="020B0800000000000000" pitchFamily="34" charset="-122"/>
                </a:rPr>
                <a:t>课程标准解读</a:t>
              </a:r>
              <a:endParaRPr kumimoji="1" lang="zh-CN" altLang="en-US" sz="4400" dirty="0">
                <a:solidFill>
                  <a:schemeClr val="tx1">
                    <a:lumMod val="65000"/>
                    <a:lumOff val="35000"/>
                  </a:schemeClr>
                </a:solidFill>
                <a:latin typeface="思源黑体 Bold" panose="020B0800000000000000" pitchFamily="34" charset="-122"/>
                <a:ea typeface="思源黑体 Bold" panose="020B0800000000000000" pitchFamily="34" charset="-122"/>
              </a:endParaRPr>
            </a:p>
          </p:txBody>
        </p:sp>
      </p:gr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20" y="386494"/>
            <a:ext cx="1283269" cy="122809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5670" y="-160"/>
            <a:ext cx="10642862" cy="876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
          <p:cNvSpPr>
            <a:spLocks noGrp="1"/>
          </p:cNvSpPr>
          <p:nvPr>
            <p:ph type="title" idx="4294967295"/>
          </p:nvPr>
        </p:nvSpPr>
        <p:spPr>
          <a:xfrm>
            <a:off x="0" y="-236855"/>
            <a:ext cx="12886055" cy="2263775"/>
          </a:xfrm>
        </p:spPr>
        <p:txBody>
          <a:bodyPr>
            <a:normAutofit/>
          </a:bodyPr>
          <a:lstStyle/>
          <a:p>
            <a:r>
              <a:rPr lang="en-US" altLang="zh-CN" sz="3200" dirty="0">
                <a:solidFill>
                  <a:schemeClr val="bg1"/>
                </a:solidFill>
              </a:rPr>
              <a:t> </a:t>
            </a:r>
            <a:r>
              <a:rPr lang="zh-CN" altLang="en-US" sz="3200" dirty="0">
                <a:solidFill>
                  <a:schemeClr val="bg1"/>
                </a:solidFill>
              </a:rPr>
              <a:t>下面三位都是北宋时期的风云人物，请根据课本内容</a:t>
            </a:r>
            <a:r>
              <a:rPr lang="en-US" altLang="zh-CN" sz="3200" dirty="0">
                <a:solidFill>
                  <a:schemeClr val="bg1"/>
                </a:solidFill>
              </a:rPr>
              <a:t> </a:t>
            </a:r>
            <a:r>
              <a:rPr lang="zh-CN" altLang="en-US" sz="3200" dirty="0">
                <a:solidFill>
                  <a:schemeClr val="bg1"/>
                </a:solidFill>
              </a:rPr>
              <a:t>连连看</a:t>
            </a:r>
            <a:r>
              <a:rPr lang="zh-CN" altLang="en-US" sz="3200" dirty="0"/>
              <a:t>！</a:t>
            </a:r>
            <a:r>
              <a:rPr lang="zh-CN" altLang="en-US" dirty="0"/>
              <a:t> </a:t>
            </a:r>
            <a:br>
              <a:rPr lang="zh-CN" altLang="en-US" dirty="0"/>
            </a:br>
            <a:endParaRPr lang="zh-CN" altLang="en-US" dirty="0"/>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2426" y="942596"/>
            <a:ext cx="10642862" cy="5649113"/>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0459" y="1886708"/>
            <a:ext cx="1138382" cy="1381653"/>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061" y="2682652"/>
            <a:ext cx="1011679" cy="1171418"/>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6910" y="4534277"/>
            <a:ext cx="755904" cy="862584"/>
          </a:xfrm>
          <a:prstGeom prst="rect">
            <a:avLst/>
          </a:prstGeom>
        </p:spPr>
      </p:pic>
      <p:sp>
        <p:nvSpPr>
          <p:cNvPr id="19" name="矩形: 圆角 18"/>
          <p:cNvSpPr/>
          <p:nvPr/>
        </p:nvSpPr>
        <p:spPr>
          <a:xfrm>
            <a:off x="2089525" y="3492370"/>
            <a:ext cx="1542905" cy="54834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耶律阿保机</a:t>
            </a:r>
            <a:endParaRPr lang="zh-CN" altLang="en-US" dirty="0"/>
          </a:p>
        </p:txBody>
      </p:sp>
      <p:sp>
        <p:nvSpPr>
          <p:cNvPr id="20" name="矩形: 圆角 19"/>
          <p:cNvSpPr/>
          <p:nvPr/>
        </p:nvSpPr>
        <p:spPr>
          <a:xfrm>
            <a:off x="2089525" y="4389240"/>
            <a:ext cx="1542905" cy="54834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元昊</a:t>
            </a:r>
            <a:endParaRPr lang="zh-CN" altLang="en-US" dirty="0"/>
          </a:p>
        </p:txBody>
      </p:sp>
      <p:sp>
        <p:nvSpPr>
          <p:cNvPr id="21" name="矩形: 圆角 20"/>
          <p:cNvSpPr/>
          <p:nvPr/>
        </p:nvSpPr>
        <p:spPr>
          <a:xfrm>
            <a:off x="2089525" y="5286110"/>
            <a:ext cx="1542905" cy="54834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赵匡胤</a:t>
            </a:r>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090" y="1287642"/>
            <a:ext cx="6135936" cy="4359014"/>
          </a:xfrm>
          <a:prstGeom prst="rect">
            <a:avLst/>
          </a:prstGeom>
        </p:spPr>
      </p:pic>
      <p:pic>
        <p:nvPicPr>
          <p:cNvPr id="6" name="图片 5" descr="20221019202213"/>
          <p:cNvPicPr>
            <a:picLocks noChangeAspect="1"/>
          </p:cNvPicPr>
          <p:nvPr/>
        </p:nvPicPr>
        <p:blipFill>
          <a:blip r:embed="rId2"/>
          <a:stretch>
            <a:fillRect/>
          </a:stretch>
        </p:blipFill>
        <p:spPr>
          <a:xfrm>
            <a:off x="3085948" y="2634517"/>
            <a:ext cx="1508784" cy="1036936"/>
          </a:xfrm>
          <a:prstGeom prst="rect">
            <a:avLst/>
          </a:prstGeom>
        </p:spPr>
      </p:pic>
      <p:sp>
        <p:nvSpPr>
          <p:cNvPr id="7" name="矩形 6"/>
          <p:cNvSpPr/>
          <p:nvPr/>
        </p:nvSpPr>
        <p:spPr>
          <a:xfrm>
            <a:off x="815492" y="5558416"/>
            <a:ext cx="11023429" cy="645160"/>
          </a:xfrm>
          <a:prstGeom prst="rect">
            <a:avLst/>
          </a:prstGeom>
        </p:spPr>
        <p:txBody>
          <a:bodyPr wrap="square">
            <a:spAutoFit/>
          </a:bodyPr>
          <a:lstStyle/>
          <a:p>
            <a:r>
              <a:rPr lang="zh-CN" altLang="en-US" sz="3600" dirty="0">
                <a:solidFill>
                  <a:srgbClr val="FF0000"/>
                </a:solidFill>
              </a:rPr>
              <a:t>辽太宗</a:t>
            </a:r>
            <a:r>
              <a:rPr lang="zh-CN" altLang="en-US" sz="3600" dirty="0"/>
              <a:t>时，占领</a:t>
            </a:r>
            <a:r>
              <a:rPr lang="zh-CN" altLang="en-US" sz="3600" dirty="0">
                <a:solidFill>
                  <a:srgbClr val="FF0000"/>
                </a:solidFill>
              </a:rPr>
              <a:t>幽云十六州</a:t>
            </a:r>
            <a:r>
              <a:rPr lang="zh-CN" altLang="en-US" sz="3600" dirty="0"/>
              <a:t>，与中原王朝的冲突加剧 。</a:t>
            </a:r>
            <a:endParaRPr lang="zh-CN" altLang="en-US" sz="3600" dirty="0"/>
          </a:p>
        </p:txBody>
      </p:sp>
      <p:sp>
        <p:nvSpPr>
          <p:cNvPr id="8" name="矩形 7"/>
          <p:cNvSpPr/>
          <p:nvPr/>
        </p:nvSpPr>
        <p:spPr>
          <a:xfrm>
            <a:off x="6096000" y="1287642"/>
            <a:ext cx="6096000" cy="3107690"/>
          </a:xfrm>
          <a:prstGeom prst="rect">
            <a:avLst/>
          </a:prstGeom>
        </p:spPr>
        <p:txBody>
          <a:bodyPr>
            <a:spAutoFit/>
          </a:bodyPr>
          <a:lstStyle/>
          <a:p>
            <a:r>
              <a:rPr lang="zh-CN" altLang="en-US" sz="2800" b="1" dirty="0">
                <a:latin typeface="楷体" panose="02010609060101010101" pitchFamily="49" charset="-122"/>
                <a:ea typeface="楷体" panose="02010609060101010101" pitchFamily="49" charset="-122"/>
              </a:rPr>
              <a:t>相关史事 </a:t>
            </a:r>
            <a:endParaRPr lang="zh-CN" altLang="en-US" sz="2800" dirty="0"/>
          </a:p>
          <a:p>
            <a:r>
              <a:rPr lang="en-US" altLang="zh-CN" sz="2800" b="1" dirty="0">
                <a:latin typeface="楷体" panose="02010609060101010101" pitchFamily="49" charset="-122"/>
                <a:ea typeface="楷体" panose="02010609060101010101" pitchFamily="49" charset="-122"/>
              </a:rPr>
              <a:t>    </a:t>
            </a:r>
            <a:r>
              <a:rPr lang="zh-CN" altLang="en-US" sz="2800" b="1" dirty="0">
                <a:latin typeface="楷体" panose="02010609060101010101" pitchFamily="49" charset="-122"/>
                <a:ea typeface="楷体" panose="02010609060101010101" pitchFamily="49" charset="-122"/>
              </a:rPr>
              <a:t>燕云十六州，也叫“幽云十六州”，大致相当于今北京、天津及河北、山西北部一带。地理位置十分重要，多是崇山峻岭，易守难攻，抵御北方游牧民族的骑兵入侵，历来是兵家必争之地。</a:t>
            </a:r>
            <a:r>
              <a:rPr lang="zh-CN" altLang="en-US" sz="2800" dirty="0"/>
              <a:t> </a:t>
            </a:r>
            <a:endParaRPr lang="zh-CN" altLang="en-US" sz="2800" dirty="0">
              <a:effectLst/>
            </a:endParaRPr>
          </a:p>
        </p:txBody>
      </p:sp>
      <p:sp>
        <p:nvSpPr>
          <p:cNvPr id="10" name="文本框 9"/>
          <p:cNvSpPr txBox="1"/>
          <p:nvPr/>
        </p:nvSpPr>
        <p:spPr>
          <a:xfrm>
            <a:off x="1327785" y="295275"/>
            <a:ext cx="6562725" cy="736600"/>
          </a:xfrm>
          <a:prstGeom prst="rect">
            <a:avLst/>
          </a:prstGeom>
          <a:noFill/>
        </p:spPr>
        <p:txBody>
          <a:bodyPr wrap="square" rtlCol="0" anchor="t">
            <a:noAutofit/>
          </a:bodyPr>
          <a:lstStyle/>
          <a:p>
            <a:pPr algn="l">
              <a:buClrTx/>
              <a:buSzTx/>
              <a:buFontTx/>
            </a:pPr>
            <a:r>
              <a:rPr lang="zh-CN" altLang="en-US" sz="3600" b="1" dirty="0">
                <a:solidFill>
                  <a:schemeClr val="bg1"/>
                </a:solidFill>
                <a:latin typeface="+mn-ea"/>
              </a:rPr>
              <a:t>二、战争与和平</a:t>
            </a:r>
            <a:r>
              <a:rPr lang="en-US" altLang="zh-CN" sz="3600" b="1" dirty="0">
                <a:solidFill>
                  <a:schemeClr val="bg1"/>
                </a:solidFill>
                <a:latin typeface="+mn-ea"/>
              </a:rPr>
              <a:t>--</a:t>
            </a:r>
            <a:r>
              <a:rPr lang="zh-CN" altLang="en-US" sz="3600" b="1" dirty="0">
                <a:solidFill>
                  <a:schemeClr val="bg1"/>
                </a:solidFill>
                <a:latin typeface="+mn-ea"/>
              </a:rPr>
              <a:t>宋辽和战</a:t>
            </a:r>
            <a:endParaRPr lang="zh-CN" altLang="en-US" sz="3600" b="1" dirty="0">
              <a:solidFill>
                <a:schemeClr val="bg1"/>
              </a:solidFill>
              <a:latin typeface="+mn-ea"/>
            </a:endParaRPr>
          </a:p>
        </p:txBody>
      </p:sp>
      <p:sp>
        <p:nvSpPr>
          <p:cNvPr id="2" name="矩形 1"/>
          <p:cNvSpPr/>
          <p:nvPr/>
        </p:nvSpPr>
        <p:spPr>
          <a:xfrm>
            <a:off x="2045335" y="212026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rPr>
              <a:t>辽</a:t>
            </a:r>
            <a:endParaRPr lang="zh-CN" altLang="en-US" sz="2400">
              <a:solidFill>
                <a:schemeClr val="tx1"/>
              </a:solidFill>
            </a:endParaRPr>
          </a:p>
        </p:txBody>
      </p:sp>
      <p:sp>
        <p:nvSpPr>
          <p:cNvPr id="3" name="矩形 2"/>
          <p:cNvSpPr/>
          <p:nvPr/>
        </p:nvSpPr>
        <p:spPr>
          <a:xfrm>
            <a:off x="2576195" y="4233545"/>
            <a:ext cx="914400" cy="914400"/>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FF0000"/>
                </a:solidFill>
              </a:rPr>
              <a:t>宋</a:t>
            </a:r>
            <a:endParaRPr lang="zh-CN" altLang="en-US" sz="2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80670" y="1225550"/>
            <a:ext cx="6758940" cy="614680"/>
          </a:xfrm>
          <a:prstGeom prst="rect">
            <a:avLst/>
          </a:prstGeom>
          <a:noFill/>
        </p:spPr>
        <p:txBody>
          <a:bodyPr wrap="square" rtlCol="0" anchor="t">
            <a:noAutofit/>
          </a:bodyPr>
          <a:lstStyle/>
          <a:p>
            <a:pPr algn="l">
              <a:buClrTx/>
              <a:buSzTx/>
              <a:buFontTx/>
            </a:pPr>
            <a:r>
              <a:rPr lang="zh-CN" altLang="en-US" sz="3600" b="1" dirty="0"/>
              <a:t>二、战争与和平</a:t>
            </a:r>
            <a:r>
              <a:rPr lang="en-US" altLang="zh-CN" sz="3600" b="1" dirty="0"/>
              <a:t>---</a:t>
            </a:r>
            <a:r>
              <a:rPr lang="zh-CN" altLang="en-US" sz="3600" b="1" dirty="0"/>
              <a:t>宋辽和战</a:t>
            </a:r>
            <a:endParaRPr lang="zh-CN" altLang="en-US" sz="3600" b="1" dirty="0"/>
          </a:p>
        </p:txBody>
      </p:sp>
      <p:sp>
        <p:nvSpPr>
          <p:cNvPr id="101" name="文本框 100"/>
          <p:cNvSpPr txBox="1"/>
          <p:nvPr/>
        </p:nvSpPr>
        <p:spPr>
          <a:xfrm>
            <a:off x="6958013" y="3218180"/>
            <a:ext cx="5080000" cy="368300"/>
          </a:xfrm>
          <a:prstGeom prst="rect">
            <a:avLst/>
          </a:prstGeom>
          <a:noFill/>
          <a:ln w="9525">
            <a:noFill/>
          </a:ln>
        </p:spPr>
        <p:txBody>
          <a:bodyPr>
            <a:spAutoFit/>
          </a:bodyPr>
          <a:lstStyle/>
          <a:p>
            <a:r>
              <a:rPr lang="zh-CN" altLang="en-US"/>
              <a:t> </a:t>
            </a:r>
            <a:endParaRPr lang="zh-CN" altLang="en-US"/>
          </a:p>
        </p:txBody>
      </p:sp>
      <p:sp>
        <p:nvSpPr>
          <p:cNvPr id="4" name="文本框 3"/>
          <p:cNvSpPr txBox="1"/>
          <p:nvPr/>
        </p:nvSpPr>
        <p:spPr>
          <a:xfrm>
            <a:off x="361950" y="4184015"/>
            <a:ext cx="6096000" cy="1568450"/>
          </a:xfrm>
          <a:prstGeom prst="rect">
            <a:avLst/>
          </a:prstGeom>
          <a:noFill/>
        </p:spPr>
        <p:txBody>
          <a:bodyPr wrap="square" rtlCol="0" anchor="t">
            <a:spAutoFit/>
          </a:bodyPr>
          <a:lstStyle/>
          <a:p>
            <a:r>
              <a:rPr lang="zh-CN" altLang="en-US" sz="3200"/>
              <a:t>1004年秋，辽军进攻北宋，寇准坚决主张抵抗，宋真宗亲征，在澶州打退辽军。</a:t>
            </a:r>
            <a:endParaRPr lang="zh-CN" altLang="en-US" sz="3200"/>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28272" y="1046551"/>
            <a:ext cx="5376326" cy="4458703"/>
          </a:xfrm>
          <a:prstGeom prst="rect">
            <a:avLst/>
          </a:prstGeom>
        </p:spPr>
      </p:pic>
      <p:sp>
        <p:nvSpPr>
          <p:cNvPr id="2" name="爆炸形 1 1"/>
          <p:cNvSpPr/>
          <p:nvPr/>
        </p:nvSpPr>
        <p:spPr>
          <a:xfrm>
            <a:off x="9293225" y="3879215"/>
            <a:ext cx="914400" cy="9144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descr="7b0a2020202022776f7264617274223a20227b5c2269645c223a31393938333233302c5c227469645c223a31333437377d220a7d0a"/>
          <p:cNvSpPr/>
          <p:nvPr/>
        </p:nvSpPr>
        <p:spPr>
          <a:xfrm>
            <a:off x="924560" y="2606040"/>
            <a:ext cx="4741545" cy="1198880"/>
          </a:xfrm>
          <a:prstGeom prst="rect">
            <a:avLst/>
          </a:prstGeom>
          <a:noFill/>
          <a:ln>
            <a:noFill/>
          </a:ln>
        </p:spPr>
        <p:txBody>
          <a:bodyPr wrap="square" rtlCol="0" anchor="t">
            <a:spAutoFit/>
            <a:scene3d>
              <a:camera prst="obliqueTopLeft"/>
              <a:lightRig rig="threePt" dir="t"/>
            </a:scene3d>
            <a:sp3d prstMaterial="plastic">
              <a:contourClr>
                <a:srgbClr val="0599C9"/>
              </a:contourClr>
            </a:sp3d>
          </a:bodyPr>
          <a:lstStyle/>
          <a:p>
            <a:pPr algn="ctr"/>
            <a:r>
              <a:rPr lang="zh-CN" altLang="en-US" sz="7200" b="1">
                <a:ln w="11875">
                  <a:solidFill>
                    <a:srgbClr val="F9FBFA"/>
                  </a:solidFill>
                </a:ln>
                <a:gradFill>
                  <a:gsLst>
                    <a:gs pos="84000">
                      <a:srgbClr val="85AC69"/>
                    </a:gs>
                    <a:gs pos="0">
                      <a:srgbClr val="FEAD9A"/>
                    </a:gs>
                    <a:gs pos="61000">
                      <a:srgbClr val="D9DBCC">
                        <a:lumMod val="89000"/>
                      </a:srgbClr>
                    </a:gs>
                    <a:gs pos="22000">
                      <a:srgbClr val="EA5B4B"/>
                    </a:gs>
                  </a:gsLst>
                  <a:lin ang="5340000" scaled="0"/>
                </a:gradFill>
                <a:effectLst>
                  <a:innerShdw blurRad="17813" dist="63500" dir="13500000">
                    <a:srgbClr val="8D1E12">
                      <a:alpha val="77000"/>
                    </a:srgbClr>
                  </a:innerShdw>
                </a:effectLst>
                <a:latin typeface="汉仪力量黑简" charset="0"/>
                <a:ea typeface="汉仪力量黑简" charset="0"/>
              </a:rPr>
              <a:t>澶州之战</a:t>
            </a:r>
            <a:endParaRPr lang="zh-CN" altLang="en-US" sz="7200" b="1">
              <a:ln w="11875">
                <a:solidFill>
                  <a:srgbClr val="F9FBFA"/>
                </a:solidFill>
              </a:ln>
              <a:gradFill>
                <a:gsLst>
                  <a:gs pos="84000">
                    <a:srgbClr val="85AC69"/>
                  </a:gs>
                  <a:gs pos="0">
                    <a:srgbClr val="FEAD9A"/>
                  </a:gs>
                  <a:gs pos="61000">
                    <a:srgbClr val="D9DBCC">
                      <a:lumMod val="89000"/>
                    </a:srgbClr>
                  </a:gs>
                  <a:gs pos="22000">
                    <a:srgbClr val="EA5B4B"/>
                  </a:gs>
                </a:gsLst>
                <a:lin ang="5340000" scaled="0"/>
              </a:gradFill>
              <a:effectLst>
                <a:innerShdw blurRad="17813" dist="63500" dir="13500000">
                  <a:srgbClr val="8D1E12">
                    <a:alpha val="77000"/>
                  </a:srgbClr>
                </a:innerShdw>
              </a:effectLst>
              <a:latin typeface="汉仪力量黑简" charset="0"/>
              <a:ea typeface="汉仪力量黑简" charset="0"/>
            </a:endParaRPr>
          </a:p>
        </p:txBody>
      </p:sp>
      <p:sp>
        <p:nvSpPr>
          <p:cNvPr id="8" name="下箭头 7"/>
          <p:cNvSpPr/>
          <p:nvPr/>
        </p:nvSpPr>
        <p:spPr>
          <a:xfrm>
            <a:off x="9721850" y="3204845"/>
            <a:ext cx="485775" cy="67373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8" grpId="0" bldLvl="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21019202809"/>
          <p:cNvPicPr>
            <a:picLocks noChangeAspect="1"/>
          </p:cNvPicPr>
          <p:nvPr>
            <p:custDataLst>
              <p:tags r:id="rId1"/>
            </p:custDataLst>
          </p:nvPr>
        </p:nvPicPr>
        <p:blipFill>
          <a:blip r:embed="rId2"/>
          <a:stretch>
            <a:fillRect/>
          </a:stretch>
        </p:blipFill>
        <p:spPr>
          <a:xfrm>
            <a:off x="148590" y="1807210"/>
            <a:ext cx="7226935" cy="4505960"/>
          </a:xfrm>
          <a:prstGeom prst="rect">
            <a:avLst/>
          </a:prstGeom>
        </p:spPr>
      </p:pic>
      <p:sp>
        <p:nvSpPr>
          <p:cNvPr id="5" name="文本框 4"/>
          <p:cNvSpPr txBox="1"/>
          <p:nvPr/>
        </p:nvSpPr>
        <p:spPr>
          <a:xfrm>
            <a:off x="7543165" y="1939290"/>
            <a:ext cx="4371340" cy="2465070"/>
          </a:xfrm>
          <a:prstGeom prst="rect">
            <a:avLst/>
          </a:prstGeom>
          <a:noFill/>
        </p:spPr>
        <p:txBody>
          <a:bodyPr wrap="square" rtlCol="0" anchor="t">
            <a:noAutofit/>
          </a:bodyPr>
          <a:lstStyle/>
          <a:p>
            <a:r>
              <a:rPr lang="zh-CN" altLang="en-US" sz="4000"/>
              <a:t>1005年，辽宋达成和议，辽撤兵，北宋答应送辽岁币银10万两，绢</a:t>
            </a:r>
            <a:r>
              <a:rPr lang="en-US" altLang="zh-CN" sz="4000"/>
              <a:t>2</a:t>
            </a:r>
            <a:r>
              <a:rPr lang="zh-CN" altLang="en-US" sz="4000"/>
              <a:t>0万匹，双方为兄弟之国，这就是历史上的“澶渊之盟”。</a:t>
            </a:r>
            <a:endParaRPr lang="zh-CN" altLang="en-US" sz="4000"/>
          </a:p>
        </p:txBody>
      </p:sp>
      <p:sp>
        <p:nvSpPr>
          <p:cNvPr id="6" name="文本框 5"/>
          <p:cNvSpPr txBox="1"/>
          <p:nvPr/>
        </p:nvSpPr>
        <p:spPr>
          <a:xfrm>
            <a:off x="783590" y="1047750"/>
            <a:ext cx="6096000" cy="645160"/>
          </a:xfrm>
          <a:prstGeom prst="rect">
            <a:avLst/>
          </a:prstGeom>
          <a:noFill/>
        </p:spPr>
        <p:txBody>
          <a:bodyPr wrap="square" rtlCol="0" anchor="t">
            <a:spAutoFit/>
          </a:bodyPr>
          <a:lstStyle/>
          <a:p>
            <a:r>
              <a:rPr lang="zh-CN" altLang="en-US" sz="3600" b="1" dirty="0">
                <a:sym typeface="+mn-ea"/>
              </a:rPr>
              <a:t>二、战争与和平</a:t>
            </a:r>
            <a:r>
              <a:rPr lang="en-US" altLang="zh-CN" sz="3600" b="1" dirty="0">
                <a:sym typeface="+mn-ea"/>
              </a:rPr>
              <a:t>--</a:t>
            </a:r>
            <a:r>
              <a:rPr lang="zh-CN" altLang="en-US" sz="3600" b="1" dirty="0">
                <a:sym typeface="+mn-ea"/>
              </a:rPr>
              <a:t>宋辽和战</a:t>
            </a:r>
            <a:endParaRPr lang="zh-CN" altLang="en-US" sz="3600" b="1" dirty="0">
              <a:sym typeface="+mn-ea"/>
            </a:endParaRPr>
          </a:p>
        </p:txBody>
      </p:sp>
      <p:pic>
        <p:nvPicPr>
          <p:cNvPr id="2" name="澶渊之盟的内容">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784225" y="1806575"/>
            <a:ext cx="7056120" cy="404749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1">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9375" y="1643380"/>
            <a:ext cx="12176125" cy="3014345"/>
          </a:xfrm>
        </p:spPr>
        <p:txBody>
          <a:bodyPr>
            <a:normAutofit lnSpcReduction="10000"/>
          </a:bodyPr>
          <a:lstStyle/>
          <a:p>
            <a:pPr marL="0" indent="0">
              <a:lnSpc>
                <a:spcPts val="2880"/>
              </a:lnSpc>
              <a:buNone/>
            </a:pPr>
            <a:r>
              <a:rPr lang="zh-CN" altLang="en-US" sz="2400">
                <a:solidFill>
                  <a:schemeClr val="tx1"/>
                </a:solidFill>
                <a:latin typeface="华文新魏" panose="02010800040101010101" charset="-122"/>
                <a:ea typeface="华文新魏" panose="02010800040101010101" charset="-122"/>
                <a:cs typeface="华文新魏" panose="02010800040101010101" charset="-122"/>
              </a:rPr>
              <a:t>材料一 　澶渊之盟规定宋要给辽的岁币，每年银10万两，绢20万匹，这些都要由百姓负担。</a:t>
            </a:r>
            <a:endParaRPr lang="zh-CN" altLang="en-US" sz="2400">
              <a:solidFill>
                <a:schemeClr val="tx1"/>
              </a:solidFill>
              <a:latin typeface="华文新魏" panose="02010800040101010101" charset="-122"/>
              <a:ea typeface="华文新魏" panose="02010800040101010101" charset="-122"/>
              <a:cs typeface="华文新魏" panose="02010800040101010101" charset="-122"/>
            </a:endParaRPr>
          </a:p>
          <a:p>
            <a:pPr marL="0" indent="0">
              <a:lnSpc>
                <a:spcPts val="2880"/>
              </a:lnSpc>
              <a:buNone/>
            </a:pPr>
            <a:r>
              <a:rPr lang="zh-CN" altLang="en-US" sz="2400">
                <a:solidFill>
                  <a:schemeClr val="tx1"/>
                </a:solidFill>
                <a:latin typeface="华文新魏" panose="02010800040101010101" charset="-122"/>
                <a:ea typeface="华文新魏" panose="02010800040101010101" charset="-122"/>
                <a:cs typeface="华文新魏" panose="02010800040101010101" charset="-122"/>
              </a:rPr>
              <a:t>材料二 　史书记载，澶渊之盟后以后，双方在边境地区展开贸易，宋用丝织品、稻米、茶叶等换取辽的羊、马、骆驼等。</a:t>
            </a:r>
            <a:endParaRPr lang="zh-CN" altLang="en-US" sz="2400">
              <a:solidFill>
                <a:schemeClr val="tx1"/>
              </a:solidFill>
              <a:latin typeface="华文新魏" panose="02010800040101010101" charset="-122"/>
              <a:ea typeface="华文新魏" panose="02010800040101010101" charset="-122"/>
              <a:cs typeface="华文新魏" panose="02010800040101010101" charset="-122"/>
            </a:endParaRPr>
          </a:p>
          <a:p>
            <a:pPr marL="0" indent="0">
              <a:lnSpc>
                <a:spcPts val="2880"/>
              </a:lnSpc>
              <a:buNone/>
            </a:pPr>
            <a:r>
              <a:rPr lang="zh-CN" altLang="en-US" sz="2400">
                <a:solidFill>
                  <a:schemeClr val="tx1"/>
                </a:solidFill>
                <a:latin typeface="华文新魏" panose="02010800040101010101" charset="-122"/>
                <a:ea typeface="华文新魏" panose="02010800040101010101" charset="-122"/>
                <a:cs typeface="华文新魏" panose="02010800040101010101" charset="-122"/>
                <a:sym typeface="+mn-ea"/>
              </a:rPr>
              <a:t>材料三 　宋真宗死时，辽朝大臣集会致哀，辽道宗说：“与朝廷和好年深，蕃汉互休养生息，从安居，不乐战争。”</a:t>
            </a:r>
            <a:endParaRPr lang="zh-CN" altLang="en-US" sz="2400">
              <a:solidFill>
                <a:schemeClr val="tx1"/>
              </a:solidFill>
              <a:latin typeface="华文新魏" panose="02010800040101010101" charset="-122"/>
              <a:ea typeface="华文新魏" panose="02010800040101010101" charset="-122"/>
              <a:cs typeface="华文新魏" panose="02010800040101010101" charset="-122"/>
            </a:endParaRPr>
          </a:p>
        </p:txBody>
      </p:sp>
      <p:sp>
        <p:nvSpPr>
          <p:cNvPr id="4" name="文本框 3"/>
          <p:cNvSpPr txBox="1"/>
          <p:nvPr/>
        </p:nvSpPr>
        <p:spPr>
          <a:xfrm>
            <a:off x="79375" y="4164330"/>
            <a:ext cx="9500235" cy="953135"/>
          </a:xfrm>
          <a:prstGeom prst="rect">
            <a:avLst/>
          </a:prstGeom>
          <a:noFill/>
        </p:spPr>
        <p:txBody>
          <a:bodyPr wrap="square" rtlCol="0" anchor="t">
            <a:spAutoFit/>
          </a:bodyPr>
          <a:lstStyle/>
          <a:p>
            <a:r>
              <a:rPr lang="zh-CN" altLang="en-US" sz="2800">
                <a:solidFill>
                  <a:srgbClr val="4952FD"/>
                </a:solidFill>
                <a:latin typeface="华文中宋" panose="02010600040101010101" pitchFamily="2" charset="-122"/>
                <a:ea typeface="华文中宋" panose="02010600040101010101" pitchFamily="2" charset="-122"/>
                <a:cs typeface="华文中宋" panose="02010600040101010101" pitchFamily="2" charset="-122"/>
              </a:rPr>
              <a:t>结合上述材料，从以下几个方面谈一谈你对“澶渊之盟”的看法</a:t>
            </a:r>
            <a:r>
              <a:rPr lang="zh-CN" altLang="en-US">
                <a:solidFill>
                  <a:srgbClr val="4952FD"/>
                </a:solidFill>
                <a:latin typeface="华文中宋" panose="02010600040101010101" pitchFamily="2" charset="-122"/>
                <a:ea typeface="华文中宋" panose="02010600040101010101" pitchFamily="2" charset="-122"/>
                <a:cs typeface="华文中宋" panose="02010600040101010101" pitchFamily="2" charset="-122"/>
              </a:rPr>
              <a:t>：</a:t>
            </a:r>
            <a:endParaRPr lang="zh-CN" altLang="en-US">
              <a:solidFill>
                <a:srgbClr val="4952FD"/>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5" name="图片 4" descr="20221022103252"/>
          <p:cNvPicPr>
            <a:picLocks noChangeAspect="1"/>
          </p:cNvPicPr>
          <p:nvPr/>
        </p:nvPicPr>
        <p:blipFill>
          <a:blip r:embed="rId1"/>
          <a:stretch>
            <a:fillRect/>
          </a:stretch>
        </p:blipFill>
        <p:spPr>
          <a:xfrm>
            <a:off x="4540250" y="421640"/>
            <a:ext cx="6620510" cy="1551305"/>
          </a:xfrm>
          <a:prstGeom prst="rect">
            <a:avLst/>
          </a:prstGeom>
        </p:spPr>
      </p:pic>
      <p:sp>
        <p:nvSpPr>
          <p:cNvPr id="6" name="文本框 5"/>
          <p:cNvSpPr txBox="1"/>
          <p:nvPr/>
        </p:nvSpPr>
        <p:spPr>
          <a:xfrm>
            <a:off x="562610" y="1069340"/>
            <a:ext cx="2011680" cy="645160"/>
          </a:xfrm>
          <a:prstGeom prst="rect">
            <a:avLst/>
          </a:prstGeom>
          <a:noFill/>
        </p:spPr>
        <p:txBody>
          <a:bodyPr wrap="none" rtlCol="0">
            <a:spAutoFit/>
          </a:bodyPr>
          <a:lstStyle/>
          <a:p>
            <a:pPr algn="l"/>
            <a:r>
              <a:rPr lang="zh-CN" altLang="en-US" sz="3600" b="1" dirty="0">
                <a:solidFill>
                  <a:schemeClr val="tx1"/>
                </a:solidFill>
                <a:latin typeface="微软雅黑" panose="020B0503020204020204" pitchFamily="34" charset="-122"/>
                <a:ea typeface="微软雅黑" panose="020B0503020204020204" pitchFamily="34" charset="-122"/>
                <a:cs typeface="+mj-cs"/>
                <a:sym typeface="+mn-ea"/>
              </a:rPr>
              <a:t>合作探究</a:t>
            </a:r>
            <a:endParaRPr lang="zh-CN" altLang="en-US" sz="3600" b="1" dirty="0">
              <a:solidFill>
                <a:schemeClr val="tx1"/>
              </a:solidFill>
              <a:latin typeface="微软雅黑" panose="020B0503020204020204" pitchFamily="34" charset="-122"/>
              <a:ea typeface="微软雅黑" panose="020B0503020204020204" pitchFamily="34" charset="-122"/>
              <a:cs typeface="+mj-cs"/>
              <a:sym typeface="+mn-ea"/>
            </a:endParaRPr>
          </a:p>
        </p:txBody>
      </p:sp>
      <p:sp>
        <p:nvSpPr>
          <p:cNvPr id="8" name="文本框 7"/>
          <p:cNvSpPr txBox="1"/>
          <p:nvPr/>
        </p:nvSpPr>
        <p:spPr>
          <a:xfrm>
            <a:off x="6426200" y="905510"/>
            <a:ext cx="3857625" cy="583565"/>
          </a:xfrm>
          <a:prstGeom prst="rect">
            <a:avLst/>
          </a:prstGeom>
          <a:noFill/>
        </p:spPr>
        <p:txBody>
          <a:bodyPr wrap="none" rtlCol="0">
            <a:spAutoFit/>
          </a:bodyPr>
          <a:lstStyle/>
          <a:p>
            <a:pPr algn="l"/>
            <a:r>
              <a:rPr lang="zh-CN" altLang="en-US" sz="3200" b="1">
                <a:solidFill>
                  <a:srgbClr val="FF0000"/>
                </a:solidFill>
                <a:sym typeface="+mn-ea"/>
              </a:rPr>
              <a:t>如何评价澶渊之盟？</a:t>
            </a:r>
            <a:endParaRPr lang="zh-CN" altLang="en-US" sz="3200" b="1">
              <a:solidFill>
                <a:srgbClr val="FF0000"/>
              </a:solidFill>
              <a:sym typeface="+mn-ea"/>
            </a:endParaRPr>
          </a:p>
        </p:txBody>
      </p:sp>
      <p:sp>
        <p:nvSpPr>
          <p:cNvPr id="10" name="文本框 9"/>
          <p:cNvSpPr txBox="1"/>
          <p:nvPr/>
        </p:nvSpPr>
        <p:spPr>
          <a:xfrm>
            <a:off x="494030" y="5403850"/>
            <a:ext cx="6096000" cy="521970"/>
          </a:xfrm>
          <a:prstGeom prst="rect">
            <a:avLst/>
          </a:prstGeom>
          <a:noFill/>
        </p:spPr>
        <p:txBody>
          <a:bodyPr wrap="square" rtlCol="0" anchor="t">
            <a:spAutoFit/>
          </a:bodyPr>
          <a:lstStyle/>
          <a:p>
            <a:r>
              <a:rPr lang="zh-CN" altLang="en-US" sz="2800">
                <a:solidFill>
                  <a:srgbClr val="FF0000"/>
                </a:solidFill>
                <a:latin typeface="隶书" panose="02010509060101010101" pitchFamily="49" charset="-122"/>
                <a:ea typeface="隶书" panose="02010509060101010101" pitchFamily="49" charset="-122"/>
              </a:rPr>
              <a:t>对辽来说</a:t>
            </a:r>
            <a:r>
              <a:rPr lang="zh-CN" altLang="en-US" sz="2400"/>
              <a:t>——</a:t>
            </a:r>
            <a:endParaRPr lang="zh-CN" altLang="en-US" sz="2400"/>
          </a:p>
        </p:txBody>
      </p:sp>
      <p:sp>
        <p:nvSpPr>
          <p:cNvPr id="11" name="文本框 10"/>
          <p:cNvSpPr txBox="1"/>
          <p:nvPr/>
        </p:nvSpPr>
        <p:spPr>
          <a:xfrm>
            <a:off x="402590" y="5021580"/>
            <a:ext cx="6096000" cy="521970"/>
          </a:xfrm>
          <a:prstGeom prst="rect">
            <a:avLst/>
          </a:prstGeom>
          <a:noFill/>
        </p:spPr>
        <p:txBody>
          <a:bodyPr wrap="square" rtlCol="0" anchor="t">
            <a:spAutoFit/>
          </a:bodyPr>
          <a:lstStyle/>
          <a:p>
            <a:r>
              <a:rPr lang="zh-CN" altLang="en-US" sz="2800">
                <a:solidFill>
                  <a:srgbClr val="FF0000"/>
                </a:solidFill>
                <a:latin typeface="隶书" panose="02010509060101010101" pitchFamily="49" charset="-122"/>
                <a:ea typeface="隶书" panose="02010509060101010101" pitchFamily="49" charset="-122"/>
              </a:rPr>
              <a:t>对于北宋来讲</a:t>
            </a:r>
            <a:r>
              <a:rPr lang="zh-CN" altLang="en-US" sz="2400"/>
              <a:t>——</a:t>
            </a:r>
            <a:endParaRPr lang="zh-CN" altLang="en-US" sz="2400"/>
          </a:p>
        </p:txBody>
      </p:sp>
      <p:sp>
        <p:nvSpPr>
          <p:cNvPr id="13" name="文本框 12"/>
          <p:cNvSpPr txBox="1"/>
          <p:nvPr/>
        </p:nvSpPr>
        <p:spPr>
          <a:xfrm>
            <a:off x="79375" y="5804535"/>
            <a:ext cx="6096000" cy="521970"/>
          </a:xfrm>
          <a:prstGeom prst="rect">
            <a:avLst/>
          </a:prstGeom>
          <a:noFill/>
        </p:spPr>
        <p:txBody>
          <a:bodyPr wrap="square" rtlCol="0" anchor="t">
            <a:spAutoFit/>
          </a:bodyPr>
          <a:lstStyle/>
          <a:p>
            <a:r>
              <a:rPr lang="zh-CN" altLang="en-US" sz="2800">
                <a:solidFill>
                  <a:srgbClr val="FF0000"/>
                </a:solidFill>
                <a:latin typeface="隶书" panose="02010509060101010101" pitchFamily="49" charset="-122"/>
                <a:ea typeface="隶书" panose="02010509060101010101" pitchFamily="49" charset="-122"/>
              </a:rPr>
              <a:t>从中华民族发展史上来看</a:t>
            </a:r>
            <a:r>
              <a:rPr lang="zh-CN" altLang="en-US" sz="2400"/>
              <a:t>——</a:t>
            </a:r>
            <a:endParaRPr lang="zh-CN" altLang="en-US" sz="2400"/>
          </a:p>
        </p:txBody>
      </p:sp>
      <p:pic>
        <p:nvPicPr>
          <p:cNvPr id="14" name="图片 13" descr="20221022103549"/>
          <p:cNvPicPr>
            <a:picLocks noChangeAspect="1"/>
          </p:cNvPicPr>
          <p:nvPr/>
        </p:nvPicPr>
        <p:blipFill>
          <a:blip r:embed="rId2"/>
          <a:stretch>
            <a:fillRect/>
          </a:stretch>
        </p:blipFill>
        <p:spPr>
          <a:xfrm>
            <a:off x="9955530" y="3621405"/>
            <a:ext cx="1847850" cy="3236595"/>
          </a:xfrm>
          <a:prstGeom prst="rect">
            <a:avLst/>
          </a:prstGeom>
        </p:spPr>
      </p:pic>
      <p:sp>
        <p:nvSpPr>
          <p:cNvPr id="2" name="文本框 1"/>
          <p:cNvSpPr txBox="1"/>
          <p:nvPr/>
        </p:nvSpPr>
        <p:spPr>
          <a:xfrm>
            <a:off x="402590" y="160655"/>
            <a:ext cx="6562725" cy="736600"/>
          </a:xfrm>
          <a:prstGeom prst="rect">
            <a:avLst/>
          </a:prstGeom>
          <a:noFill/>
        </p:spPr>
        <p:txBody>
          <a:bodyPr wrap="square" rtlCol="0" anchor="t">
            <a:noAutofit/>
          </a:bodyPr>
          <a:lstStyle/>
          <a:p>
            <a:pPr algn="l">
              <a:buClrTx/>
              <a:buSzTx/>
              <a:buFontTx/>
            </a:pPr>
            <a:r>
              <a:rPr lang="zh-CN" altLang="en-US" sz="3600" b="1" dirty="0">
                <a:solidFill>
                  <a:schemeClr val="bg1"/>
                </a:solidFill>
                <a:latin typeface="+mn-ea"/>
              </a:rPr>
              <a:t>二、战争与和平</a:t>
            </a:r>
            <a:r>
              <a:rPr lang="en-US" altLang="zh-CN" sz="3600" b="1" dirty="0">
                <a:solidFill>
                  <a:schemeClr val="bg1"/>
                </a:solidFill>
                <a:latin typeface="+mn-ea"/>
              </a:rPr>
              <a:t>--</a:t>
            </a:r>
            <a:r>
              <a:rPr lang="zh-CN" altLang="en-US" sz="3600" b="1" dirty="0">
                <a:solidFill>
                  <a:schemeClr val="bg1"/>
                </a:solidFill>
                <a:latin typeface="+mn-ea"/>
              </a:rPr>
              <a:t>宋辽和战</a:t>
            </a:r>
            <a:endParaRPr lang="zh-CN" altLang="en-US" sz="3600" b="1" dirty="0">
              <a:solidFill>
                <a:schemeClr val="bg1"/>
              </a:solidFill>
              <a:latin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41935" y="1043940"/>
            <a:ext cx="11283950" cy="5555615"/>
          </a:xfrm>
        </p:spPr>
        <p:txBody>
          <a:bodyPr>
            <a:normAutofit/>
          </a:bodyPr>
          <a:lstStyle/>
          <a:p>
            <a:pPr marL="0" indent="0">
              <a:buNone/>
            </a:pPr>
            <a:r>
              <a:rPr lang="zh-CN" altLang="en-US" sz="3200" b="1" dirty="0">
                <a:solidFill>
                  <a:schemeClr val="tx2"/>
                </a:solidFill>
                <a:highlight>
                  <a:srgbClr val="FFFF00"/>
                </a:highlight>
                <a:latin typeface="华文中宋" panose="02010600040101010101" pitchFamily="2" charset="-122"/>
                <a:ea typeface="华文中宋" panose="02010600040101010101" pitchFamily="2" charset="-122"/>
              </a:rPr>
              <a:t>澶渊之盟是辽宋双方力量相对均衡条件下相互妥协的产物</a:t>
            </a:r>
            <a:r>
              <a:rPr lang="zh-CN" altLang="en-US" sz="3200" b="1" dirty="0">
                <a:solidFill>
                  <a:schemeClr val="tx2"/>
                </a:solidFill>
                <a:latin typeface="华文中宋" panose="02010600040101010101" pitchFamily="2" charset="-122"/>
                <a:ea typeface="华文中宋" panose="02010600040101010101" pitchFamily="2" charset="-122"/>
              </a:rPr>
              <a:t>。</a:t>
            </a:r>
            <a:endParaRPr lang="zh-CN" altLang="en-US" sz="3200" b="1" dirty="0"/>
          </a:p>
          <a:p>
            <a:pPr marL="0" indent="0">
              <a:buNone/>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rPr>
              <a:t>1</a:t>
            </a:r>
            <a:r>
              <a:rPr lang="en-US" altLang="zh-CN"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rPr>
              <a:t>.</a:t>
            </a:r>
            <a:r>
              <a:rPr lang="zh-CN" altLang="en-US" sz="2800" b="1" dirty="0">
                <a:solidFill>
                  <a:srgbClr val="FF0000"/>
                </a:solidFill>
                <a:latin typeface="华文中宋" panose="02010600040101010101" pitchFamily="2" charset="-122"/>
                <a:ea typeface="华文中宋" panose="02010600040101010101" pitchFamily="2" charset="-122"/>
                <a:cs typeface="微软雅黑" panose="020B0503020204020204" pitchFamily="34" charset="-122"/>
              </a:rPr>
              <a:t>对北宋来说</a:t>
            </a:r>
            <a:r>
              <a:rPr lang="zh-CN" altLang="en-US"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rPr>
              <a:t>，是一个屈辱的和约，岁币加重了北宋人民的负担；</a:t>
            </a:r>
            <a:endParaRPr lang="zh-CN" altLang="en-US" sz="2800" dirty="0">
              <a:latin typeface="华文中宋" panose="02010600040101010101" pitchFamily="2" charset="-122"/>
              <a:ea typeface="华文中宋" panose="02010600040101010101" pitchFamily="2" charset="-122"/>
              <a:cs typeface="微软雅黑" panose="020B0503020204020204" pitchFamily="34" charset="-122"/>
            </a:endParaRPr>
          </a:p>
          <a:p>
            <a:pPr marL="0" indent="0">
              <a:buNone/>
            </a:pPr>
            <a:r>
              <a:rPr lang="zh-CN" altLang="en-US" sz="2800" dirty="0">
                <a:latin typeface="华文中宋" panose="02010600040101010101" pitchFamily="2" charset="-122"/>
                <a:ea typeface="华文中宋" panose="02010600040101010101" pitchFamily="2" charset="-122"/>
                <a:cs typeface="微软雅黑" panose="020B0503020204020204" pitchFamily="34" charset="-122"/>
              </a:rPr>
              <a:t> </a:t>
            </a:r>
            <a:r>
              <a:rPr lang="zh-CN" altLang="en-US"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rPr>
              <a:t>2</a:t>
            </a:r>
            <a:r>
              <a:rPr lang="en-US" altLang="zh-CN"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rPr>
              <a:t>.</a:t>
            </a:r>
            <a:r>
              <a:rPr lang="zh-CN" altLang="en-US" sz="2800" b="1" dirty="0">
                <a:solidFill>
                  <a:srgbClr val="FF0000"/>
                </a:solidFill>
                <a:latin typeface="华文中宋" panose="02010600040101010101" pitchFamily="2" charset="-122"/>
                <a:ea typeface="华文中宋" panose="02010600040101010101" pitchFamily="2" charset="-122"/>
                <a:cs typeface="微软雅黑" panose="020B0503020204020204" pitchFamily="34" charset="-122"/>
              </a:rPr>
              <a:t>对辽来说</a:t>
            </a:r>
            <a:r>
              <a:rPr lang="zh-CN" altLang="en-US"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rPr>
              <a:t>，不仅使辽安然脱险，还得到了岁币，辽从中获得极大的好处；</a:t>
            </a:r>
            <a:endParaRPr lang="zh-CN" altLang="en-US"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endParaRPr>
          </a:p>
          <a:p>
            <a:pPr marL="0" indent="0">
              <a:buNone/>
            </a:pPr>
            <a:r>
              <a:rPr lang="zh-CN" altLang="en-US" sz="2800" dirty="0">
                <a:latin typeface="华文中宋" panose="02010600040101010101" pitchFamily="2" charset="-122"/>
                <a:ea typeface="华文中宋" panose="02010600040101010101" pitchFamily="2" charset="-122"/>
                <a:cs typeface="微软雅黑" panose="020B0503020204020204" pitchFamily="34" charset="-122"/>
              </a:rPr>
              <a:t> </a:t>
            </a:r>
            <a:r>
              <a:rPr lang="zh-CN" altLang="en-US"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rPr>
              <a:t>3</a:t>
            </a:r>
            <a:r>
              <a:rPr lang="en-US" altLang="zh-CN"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rPr>
              <a:t>.</a:t>
            </a:r>
            <a:r>
              <a:rPr lang="zh-CN" altLang="en-US" sz="2800" b="1" dirty="0">
                <a:solidFill>
                  <a:srgbClr val="FF0000"/>
                </a:solidFill>
                <a:latin typeface="华文中宋" panose="02010600040101010101" pitchFamily="2" charset="-122"/>
                <a:ea typeface="华文中宋" panose="02010600040101010101" pitchFamily="2" charset="-122"/>
                <a:cs typeface="微软雅黑" panose="020B0503020204020204" pitchFamily="34" charset="-122"/>
              </a:rPr>
              <a:t>从整个中华民族的发展史看</a:t>
            </a:r>
            <a:r>
              <a:rPr lang="zh-CN" altLang="en-US"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rPr>
              <a:t>，澶渊之盟的订立结束了辽宋之间几十年的战争，使此后的辽宋边境长期处于相对和平稳定的状态，双方展开频繁的经济文化交流，有利于边境地区的生产发展，从长远看有利于我国多民族国家的发展和统一。</a:t>
            </a:r>
            <a:endParaRPr lang="zh-CN" altLang="en-US" sz="2800" dirty="0">
              <a:solidFill>
                <a:schemeClr val="tx1"/>
              </a:solidFill>
              <a:latin typeface="华文中宋" panose="02010600040101010101" pitchFamily="2" charset="-122"/>
              <a:ea typeface="华文中宋" panose="02010600040101010101" pitchFamily="2" charset="-122"/>
              <a:cs typeface="微软雅黑" panose="020B0503020204020204" pitchFamily="34" charset="-122"/>
            </a:endParaRPr>
          </a:p>
        </p:txBody>
      </p:sp>
      <p:sp>
        <p:nvSpPr>
          <p:cNvPr id="10" name="文本框 9"/>
          <p:cNvSpPr txBox="1"/>
          <p:nvPr/>
        </p:nvSpPr>
        <p:spPr>
          <a:xfrm>
            <a:off x="487680" y="146050"/>
            <a:ext cx="6562725" cy="736600"/>
          </a:xfrm>
          <a:prstGeom prst="rect">
            <a:avLst/>
          </a:prstGeom>
          <a:noFill/>
        </p:spPr>
        <p:txBody>
          <a:bodyPr wrap="square" rtlCol="0" anchor="t">
            <a:noAutofit/>
          </a:bodyPr>
          <a:lstStyle/>
          <a:p>
            <a:pPr algn="l">
              <a:buClrTx/>
              <a:buSzTx/>
              <a:buFontTx/>
            </a:pPr>
            <a:r>
              <a:rPr lang="zh-CN" altLang="en-US" sz="3600" b="1" dirty="0">
                <a:solidFill>
                  <a:schemeClr val="bg1"/>
                </a:solidFill>
                <a:latin typeface="+mn-ea"/>
              </a:rPr>
              <a:t>二、战争与和平</a:t>
            </a:r>
            <a:r>
              <a:rPr lang="en-US" altLang="zh-CN" sz="3600" b="1" dirty="0">
                <a:solidFill>
                  <a:schemeClr val="bg1"/>
                </a:solidFill>
                <a:latin typeface="+mn-ea"/>
              </a:rPr>
              <a:t>--</a:t>
            </a:r>
            <a:r>
              <a:rPr lang="zh-CN" altLang="en-US" sz="3600" b="1" dirty="0">
                <a:solidFill>
                  <a:schemeClr val="bg1"/>
                </a:solidFill>
                <a:latin typeface="+mn-ea"/>
              </a:rPr>
              <a:t>宋辽和战</a:t>
            </a:r>
            <a:endParaRPr lang="zh-CN" altLang="en-US" sz="3600" b="1" dirty="0">
              <a:solidFill>
                <a:schemeClr val="bg1"/>
              </a:solidFill>
              <a:latin typeface="+mn-ea"/>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67635" y="957580"/>
            <a:ext cx="6856730" cy="603250"/>
          </a:xfrm>
          <a:prstGeom prst="rect">
            <a:avLst/>
          </a:prstGeom>
          <a:noFill/>
        </p:spPr>
        <p:txBody>
          <a:bodyPr wrap="square" rtlCol="0" anchor="t">
            <a:noAutofit/>
          </a:bodyPr>
          <a:lstStyle/>
          <a:p>
            <a:pPr algn="l">
              <a:buClrTx/>
              <a:buSzTx/>
              <a:buFontTx/>
            </a:pPr>
            <a:r>
              <a:rPr lang="zh-CN" altLang="en-US" sz="3200" b="1">
                <a:solidFill>
                  <a:srgbClr val="00B2EC"/>
                </a:solidFill>
              </a:rPr>
              <a:t>阅读</a:t>
            </a:r>
            <a:r>
              <a:rPr lang="en-US" altLang="zh-CN" sz="3200" b="1">
                <a:solidFill>
                  <a:srgbClr val="00B2EC"/>
                </a:solidFill>
              </a:rPr>
              <a:t>P35,</a:t>
            </a:r>
            <a:r>
              <a:rPr lang="zh-CN" altLang="en-US" sz="3200" b="1">
                <a:solidFill>
                  <a:srgbClr val="00B2EC"/>
                </a:solidFill>
              </a:rPr>
              <a:t>归纳北宋与辽的关系</a:t>
            </a:r>
            <a:endParaRPr lang="zh-CN" altLang="en-US" sz="3200" b="1">
              <a:solidFill>
                <a:srgbClr val="00B2EC"/>
              </a:solidFill>
            </a:endParaRPr>
          </a:p>
        </p:txBody>
      </p:sp>
      <p:sp>
        <p:nvSpPr>
          <p:cNvPr id="5" name="文本框 4"/>
          <p:cNvSpPr txBox="1"/>
          <p:nvPr/>
        </p:nvSpPr>
        <p:spPr>
          <a:xfrm>
            <a:off x="3576573" y="1651991"/>
            <a:ext cx="3994913" cy="621534"/>
          </a:xfrm>
          <a:prstGeom prst="rect">
            <a:avLst/>
          </a:prstGeom>
          <a:noFill/>
        </p:spPr>
        <p:txBody>
          <a:bodyPr wrap="square" rtlCol="0" anchor="t">
            <a:noAutofit/>
          </a:bodyPr>
          <a:lstStyle/>
          <a:p>
            <a:r>
              <a:rPr lang="zh-CN" altLang="en-US" sz="2800" dirty="0">
                <a:latin typeface="华文中宋" panose="02010600040101010101" pitchFamily="2" charset="-122"/>
                <a:ea typeface="华文中宋" panose="02010600040101010101" pitchFamily="2" charset="-122"/>
              </a:rPr>
              <a:t>宋太祖后期：友好关系</a:t>
            </a:r>
            <a:endParaRPr lang="zh-CN" altLang="en-US" sz="2800" dirty="0">
              <a:latin typeface="华文中宋" panose="02010600040101010101" pitchFamily="2" charset="-122"/>
              <a:ea typeface="华文中宋" panose="02010600040101010101" pitchFamily="2" charset="-122"/>
            </a:endParaRPr>
          </a:p>
        </p:txBody>
      </p:sp>
      <p:sp>
        <p:nvSpPr>
          <p:cNvPr id="6" name="文本框 5"/>
          <p:cNvSpPr txBox="1"/>
          <p:nvPr/>
        </p:nvSpPr>
        <p:spPr>
          <a:xfrm>
            <a:off x="3091992" y="2756535"/>
            <a:ext cx="5267148" cy="450850"/>
          </a:xfrm>
          <a:prstGeom prst="rect">
            <a:avLst/>
          </a:prstGeom>
          <a:noFill/>
        </p:spPr>
        <p:txBody>
          <a:bodyPr wrap="square" rtlCol="0" anchor="t">
            <a:noAutofit/>
          </a:bodyPr>
          <a:lstStyle/>
          <a:p>
            <a:r>
              <a:rPr lang="zh-CN" altLang="en-US" sz="2800" dirty="0">
                <a:latin typeface="华文中宋" panose="02010600040101010101" pitchFamily="2" charset="-122"/>
                <a:ea typeface="华文中宋" panose="02010600040101010101" pitchFamily="2" charset="-122"/>
              </a:rPr>
              <a:t>宋太宗：由主动进攻到消极防御</a:t>
            </a:r>
            <a:endParaRPr lang="zh-CN" altLang="en-US" sz="2800" dirty="0">
              <a:latin typeface="华文中宋" panose="02010600040101010101" pitchFamily="2" charset="-122"/>
              <a:ea typeface="华文中宋" panose="02010600040101010101" pitchFamily="2" charset="-122"/>
            </a:endParaRPr>
          </a:p>
        </p:txBody>
      </p:sp>
      <p:sp>
        <p:nvSpPr>
          <p:cNvPr id="7" name="文本框 6"/>
          <p:cNvSpPr txBox="1"/>
          <p:nvPr/>
        </p:nvSpPr>
        <p:spPr>
          <a:xfrm>
            <a:off x="3091993" y="3867785"/>
            <a:ext cx="4489908" cy="406400"/>
          </a:xfrm>
          <a:prstGeom prst="rect">
            <a:avLst/>
          </a:prstGeom>
          <a:noFill/>
        </p:spPr>
        <p:txBody>
          <a:bodyPr wrap="square" rtlCol="0" anchor="t">
            <a:noAutofit/>
          </a:bodyPr>
          <a:lstStyle/>
          <a:p>
            <a:r>
              <a:rPr lang="zh-CN" altLang="en-US" sz="2800" dirty="0">
                <a:latin typeface="华文中宋" panose="02010600040101010101" pitchFamily="2" charset="-122"/>
                <a:ea typeface="华文中宋" panose="02010600040101010101" pitchFamily="2" charset="-122"/>
              </a:rPr>
              <a:t>宋真宗：1004年澶州之战</a:t>
            </a:r>
            <a:endParaRPr lang="zh-CN" altLang="en-US" sz="2800" dirty="0">
              <a:latin typeface="华文中宋" panose="02010600040101010101" pitchFamily="2" charset="-122"/>
              <a:ea typeface="华文中宋" panose="02010600040101010101" pitchFamily="2" charset="-122"/>
            </a:endParaRPr>
          </a:p>
        </p:txBody>
      </p:sp>
      <p:sp>
        <p:nvSpPr>
          <p:cNvPr id="8" name="文本框 7"/>
          <p:cNvSpPr txBox="1"/>
          <p:nvPr/>
        </p:nvSpPr>
        <p:spPr>
          <a:xfrm>
            <a:off x="4016375" y="5409938"/>
            <a:ext cx="3428993" cy="504563"/>
          </a:xfrm>
          <a:prstGeom prst="rect">
            <a:avLst/>
          </a:prstGeom>
          <a:noFill/>
        </p:spPr>
        <p:txBody>
          <a:bodyPr wrap="square" rtlCol="0" anchor="t">
            <a:noAutofit/>
          </a:bodyPr>
          <a:lstStyle/>
          <a:p>
            <a:r>
              <a:rPr lang="zh-CN" altLang="en-US" sz="2800" dirty="0">
                <a:latin typeface="华文中宋" panose="02010600040101010101" pitchFamily="2" charset="-122"/>
                <a:ea typeface="华文中宋" panose="02010600040101010101" pitchFamily="2" charset="-122"/>
              </a:rPr>
              <a:t>1005年澶渊之盟</a:t>
            </a:r>
            <a:endParaRPr lang="zh-CN" altLang="en-US" sz="2800" dirty="0">
              <a:latin typeface="华文中宋" panose="02010600040101010101" pitchFamily="2" charset="-122"/>
              <a:ea typeface="华文中宋" panose="02010600040101010101" pitchFamily="2" charset="-122"/>
            </a:endParaRPr>
          </a:p>
        </p:txBody>
      </p:sp>
      <p:sp>
        <p:nvSpPr>
          <p:cNvPr id="9" name="下箭头 8"/>
          <p:cNvSpPr/>
          <p:nvPr/>
        </p:nvSpPr>
        <p:spPr>
          <a:xfrm>
            <a:off x="5382260" y="2273935"/>
            <a:ext cx="485775" cy="587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下箭头 9"/>
          <p:cNvSpPr/>
          <p:nvPr/>
        </p:nvSpPr>
        <p:spPr>
          <a:xfrm>
            <a:off x="5330825" y="3207385"/>
            <a:ext cx="537210" cy="615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下箭头 10"/>
          <p:cNvSpPr/>
          <p:nvPr/>
        </p:nvSpPr>
        <p:spPr>
          <a:xfrm rot="10800000" flipV="1">
            <a:off x="5304790" y="4403090"/>
            <a:ext cx="537845" cy="7848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011919" y="1443988"/>
            <a:ext cx="1225589" cy="1164413"/>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Tx/>
              <a:buSzTx/>
              <a:buFontTx/>
            </a:pPr>
            <a:r>
              <a:rPr lang="en-US" altLang="zh-CN" sz="3600" dirty="0">
                <a:solidFill>
                  <a:schemeClr val="tx1"/>
                </a:solidFill>
              </a:rPr>
              <a:t> </a:t>
            </a:r>
            <a:r>
              <a:rPr lang="zh-CN" altLang="en-US" sz="3600" dirty="0">
                <a:solidFill>
                  <a:schemeClr val="tx1"/>
                </a:solidFill>
              </a:rPr>
              <a:t>和</a:t>
            </a:r>
            <a:endParaRPr lang="zh-CN" altLang="en-US" sz="3600" dirty="0">
              <a:solidFill>
                <a:schemeClr val="tx1"/>
              </a:solidFill>
            </a:endParaRPr>
          </a:p>
        </p:txBody>
      </p:sp>
      <p:sp>
        <p:nvSpPr>
          <p:cNvPr id="14" name="椭圆 13"/>
          <p:cNvSpPr/>
          <p:nvPr/>
        </p:nvSpPr>
        <p:spPr>
          <a:xfrm>
            <a:off x="9026525" y="2850339"/>
            <a:ext cx="1157008" cy="1156266"/>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3600" dirty="0">
                <a:solidFill>
                  <a:schemeClr val="tx1"/>
                </a:solidFill>
                <a:sym typeface="+mn-ea"/>
              </a:rPr>
              <a:t> </a:t>
            </a:r>
            <a:r>
              <a:rPr lang="zh-CN" altLang="en-US" sz="3600" dirty="0">
                <a:solidFill>
                  <a:schemeClr val="tx1"/>
                </a:solidFill>
                <a:sym typeface="+mn-ea"/>
              </a:rPr>
              <a:t>战</a:t>
            </a:r>
            <a:endParaRPr lang="zh-CN" altLang="en-US" sz="3600" dirty="0">
              <a:solidFill>
                <a:schemeClr val="tx1"/>
              </a:solidFill>
              <a:sym typeface="+mn-ea"/>
            </a:endParaRPr>
          </a:p>
        </p:txBody>
      </p:sp>
      <p:sp>
        <p:nvSpPr>
          <p:cNvPr id="15" name="椭圆 14"/>
          <p:cNvSpPr/>
          <p:nvPr/>
        </p:nvSpPr>
        <p:spPr>
          <a:xfrm>
            <a:off x="9026325" y="4502337"/>
            <a:ext cx="1157008" cy="1156266"/>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600" dirty="0">
                <a:solidFill>
                  <a:schemeClr val="tx1"/>
                </a:solidFill>
                <a:sym typeface="+mn-ea"/>
              </a:rPr>
              <a:t>和</a:t>
            </a:r>
            <a:endParaRPr lang="zh-CN" altLang="en-US">
              <a:sym typeface="+mn-ea"/>
            </a:endParaRPr>
          </a:p>
        </p:txBody>
      </p:sp>
      <p:sp>
        <p:nvSpPr>
          <p:cNvPr id="2" name="文本框 1"/>
          <p:cNvSpPr txBox="1"/>
          <p:nvPr/>
        </p:nvSpPr>
        <p:spPr>
          <a:xfrm>
            <a:off x="741045" y="129540"/>
            <a:ext cx="6562725" cy="736600"/>
          </a:xfrm>
          <a:prstGeom prst="rect">
            <a:avLst/>
          </a:prstGeom>
          <a:noFill/>
        </p:spPr>
        <p:txBody>
          <a:bodyPr wrap="square" rtlCol="0" anchor="t">
            <a:noAutofit/>
          </a:bodyPr>
          <a:lstStyle/>
          <a:p>
            <a:pPr algn="l">
              <a:buClrTx/>
              <a:buSzTx/>
              <a:buFontTx/>
            </a:pPr>
            <a:r>
              <a:rPr lang="zh-CN" altLang="en-US" sz="3600" b="1" dirty="0">
                <a:solidFill>
                  <a:schemeClr val="bg1"/>
                </a:solidFill>
                <a:latin typeface="+mn-ea"/>
              </a:rPr>
              <a:t>二、战争与和平</a:t>
            </a:r>
            <a:r>
              <a:rPr lang="en-US" altLang="zh-CN" sz="3600" b="1" dirty="0">
                <a:solidFill>
                  <a:schemeClr val="bg1"/>
                </a:solidFill>
                <a:latin typeface="+mn-ea"/>
              </a:rPr>
              <a:t>--</a:t>
            </a:r>
            <a:r>
              <a:rPr lang="zh-CN" altLang="en-US" sz="3600" b="1" dirty="0">
                <a:solidFill>
                  <a:schemeClr val="bg1"/>
                </a:solidFill>
                <a:latin typeface="+mn-ea"/>
              </a:rPr>
              <a:t>宋辽和战</a:t>
            </a:r>
            <a:endParaRPr lang="zh-CN" altLang="en-US" sz="3600" b="1" dirty="0">
              <a:solidFill>
                <a:schemeClr val="bg1"/>
              </a:solidFill>
              <a:latin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ldLvl="0" animBg="1"/>
      <p:bldP spid="10" grpId="0" bldLvl="0" animBg="1"/>
      <p:bldP spid="11" grpId="0" bldLvl="0" animBg="1"/>
      <p:bldP spid="13" grpId="0" bldLvl="0" animBg="1"/>
      <p:bldP spid="14" grpId="0" bldLvl="0" animBg="1"/>
      <p:bldP spid="15"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83845" y="259715"/>
            <a:ext cx="7208520" cy="534670"/>
          </a:xfrm>
        </p:spPr>
        <p:txBody>
          <a:bodyPr>
            <a:normAutofit fontScale="90000"/>
          </a:bodyPr>
          <a:lstStyle/>
          <a:p>
            <a:r>
              <a:rPr lang="zh-CN" altLang="en-US" sz="4000" dirty="0">
                <a:solidFill>
                  <a:schemeClr val="bg1"/>
                </a:solidFill>
                <a:latin typeface="微软雅黑" panose="020B0503020204020204" pitchFamily="34" charset="-122"/>
                <a:ea typeface="微软雅黑" panose="020B0503020204020204" pitchFamily="34" charset="-122"/>
                <a:sym typeface="+mn-ea"/>
              </a:rPr>
              <a:t>二、战争与和平</a:t>
            </a:r>
            <a:r>
              <a:rPr lang="en-US" altLang="zh-CN" sz="4000" dirty="0">
                <a:solidFill>
                  <a:schemeClr val="bg1"/>
                </a:solidFill>
                <a:latin typeface="微软雅黑" panose="020B0503020204020204" pitchFamily="34" charset="-122"/>
                <a:ea typeface="微软雅黑" panose="020B0503020204020204" pitchFamily="34" charset="-122"/>
                <a:sym typeface="+mn-ea"/>
              </a:rPr>
              <a:t>--</a:t>
            </a:r>
            <a:r>
              <a:rPr lang="zh-CN" altLang="en-US" sz="4000" dirty="0">
                <a:solidFill>
                  <a:schemeClr val="bg1"/>
                </a:solidFill>
                <a:latin typeface="微软雅黑" panose="020B0503020204020204" pitchFamily="34" charset="-122"/>
                <a:ea typeface="微软雅黑" panose="020B0503020204020204" pitchFamily="34" charset="-122"/>
                <a:sym typeface="+mn-ea"/>
              </a:rPr>
              <a:t>宋夏和战</a:t>
            </a:r>
            <a:br>
              <a:rPr lang="zh-CN" altLang="en-US" dirty="0">
                <a:sym typeface="+mn-ea"/>
              </a:rPr>
            </a:br>
            <a:endParaRPr lang="zh-CN" altLang="en-US" dirty="0"/>
          </a:p>
        </p:txBody>
      </p:sp>
      <p:sp>
        <p:nvSpPr>
          <p:cNvPr id="5" name="文本框 4"/>
          <p:cNvSpPr txBox="1"/>
          <p:nvPr/>
        </p:nvSpPr>
        <p:spPr>
          <a:xfrm>
            <a:off x="749935" y="964565"/>
            <a:ext cx="6742162" cy="521970"/>
          </a:xfrm>
          <a:prstGeom prst="rect">
            <a:avLst/>
          </a:prstGeom>
          <a:noFill/>
        </p:spPr>
        <p:txBody>
          <a:bodyPr wrap="square" rtlCol="0" anchor="t">
            <a:spAutoFit/>
          </a:bodyPr>
          <a:lstStyle/>
          <a:p>
            <a:r>
              <a:rPr lang="zh-CN" altLang="en-US" sz="2800" dirty="0"/>
              <a:t>西夏军队不断进攻北宋，并多次取得胜利</a:t>
            </a:r>
            <a:endParaRPr lang="zh-CN" altLang="en-US" sz="2800" dirty="0"/>
          </a:p>
        </p:txBody>
      </p:sp>
      <p:sp>
        <p:nvSpPr>
          <p:cNvPr id="6" name="文本框 5"/>
          <p:cNvSpPr txBox="1"/>
          <p:nvPr/>
        </p:nvSpPr>
        <p:spPr>
          <a:xfrm>
            <a:off x="847725" y="1950720"/>
            <a:ext cx="4226560" cy="655320"/>
          </a:xfrm>
          <a:prstGeom prst="rect">
            <a:avLst/>
          </a:prstGeom>
          <a:noFill/>
        </p:spPr>
        <p:txBody>
          <a:bodyPr wrap="square" rtlCol="0" anchor="t">
            <a:noAutofit/>
          </a:bodyPr>
          <a:lstStyle/>
          <a:p>
            <a:endParaRPr lang="zh-CN" altLang="en-US" sz="2000" dirty="0"/>
          </a:p>
        </p:txBody>
      </p:sp>
      <p:sp>
        <p:nvSpPr>
          <p:cNvPr id="7" name="文本框 6"/>
          <p:cNvSpPr txBox="1"/>
          <p:nvPr/>
        </p:nvSpPr>
        <p:spPr>
          <a:xfrm>
            <a:off x="1214061" y="3270886"/>
            <a:ext cx="2453640" cy="981075"/>
          </a:xfrm>
          <a:prstGeom prst="rect">
            <a:avLst/>
          </a:prstGeom>
          <a:noFill/>
        </p:spPr>
        <p:txBody>
          <a:bodyPr wrap="square" rtlCol="0" anchor="t">
            <a:noAutofit/>
          </a:bodyPr>
          <a:lstStyle/>
          <a:p>
            <a:r>
              <a:rPr lang="zh-CN" altLang="en-US" sz="2800" dirty="0">
                <a:solidFill>
                  <a:srgbClr val="FF0000"/>
                </a:solidFill>
              </a:rPr>
              <a:t>连年征战，西夏遭受很大损耗，人民处于困苦之中</a:t>
            </a:r>
            <a:endParaRPr lang="zh-CN" altLang="en-US" sz="2800" dirty="0">
              <a:solidFill>
                <a:srgbClr val="FF0000"/>
              </a:solidFill>
            </a:endParaRPr>
          </a:p>
        </p:txBody>
      </p:sp>
      <p:sp>
        <p:nvSpPr>
          <p:cNvPr id="8" name="文本框 7"/>
          <p:cNvSpPr txBox="1"/>
          <p:nvPr/>
        </p:nvSpPr>
        <p:spPr>
          <a:xfrm>
            <a:off x="5074285" y="3463290"/>
            <a:ext cx="6096000" cy="2553335"/>
          </a:xfrm>
          <a:prstGeom prst="rect">
            <a:avLst/>
          </a:prstGeom>
          <a:noFill/>
        </p:spPr>
        <p:txBody>
          <a:bodyPr wrap="square" rtlCol="0" anchor="t">
            <a:spAutoFit/>
          </a:bodyPr>
          <a:lstStyle/>
          <a:p>
            <a:r>
              <a:rPr lang="zh-CN" altLang="en-US" sz="3200"/>
              <a:t>1044年，北宋与西夏订立和约：</a:t>
            </a:r>
            <a:endParaRPr lang="zh-CN" altLang="en-US" sz="3200"/>
          </a:p>
          <a:p>
            <a:r>
              <a:rPr lang="zh-CN" altLang="en-US" sz="3200">
                <a:sym typeface="+mn-ea"/>
              </a:rPr>
              <a:t>西</a:t>
            </a:r>
            <a:r>
              <a:rPr lang="zh-CN" altLang="en-US" sz="3200"/>
              <a:t>夏对北宋称臣；</a:t>
            </a:r>
            <a:endParaRPr lang="zh-CN" altLang="en-US" sz="3200"/>
          </a:p>
          <a:p>
            <a:r>
              <a:rPr lang="zh-CN" altLang="en-US" sz="3200"/>
              <a:t>北宋每年送给西夏银、绢、茶叶等“岁币” 银5 万两，绢13 万匹，茶2 万斤。</a:t>
            </a:r>
            <a:endParaRPr lang="zh-CN" altLang="en-US" sz="3200"/>
          </a:p>
        </p:txBody>
      </p:sp>
      <p:sp>
        <p:nvSpPr>
          <p:cNvPr id="9" name="矩形: 圆角 8"/>
          <p:cNvSpPr/>
          <p:nvPr/>
        </p:nvSpPr>
        <p:spPr>
          <a:xfrm>
            <a:off x="565785" y="1752600"/>
            <a:ext cx="4644390" cy="6578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t>为什么“和”，而不继续“打”</a:t>
            </a:r>
            <a:r>
              <a:rPr lang="zh-CN" altLang="en-US" sz="2000" dirty="0"/>
              <a:t>？</a:t>
            </a:r>
            <a:endParaRPr lang="zh-CN" altLang="en-US" sz="2000" dirty="0"/>
          </a:p>
        </p:txBody>
      </p:sp>
      <p:sp>
        <p:nvSpPr>
          <p:cNvPr id="10" name="下箭头 8"/>
          <p:cNvSpPr/>
          <p:nvPr/>
        </p:nvSpPr>
        <p:spPr>
          <a:xfrm>
            <a:off x="1887387" y="2582316"/>
            <a:ext cx="485775" cy="727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20221022191938"/>
          <p:cNvPicPr>
            <a:picLocks noChangeAspect="1"/>
          </p:cNvPicPr>
          <p:nvPr/>
        </p:nvPicPr>
        <p:blipFill>
          <a:blip r:embed="rId1"/>
          <a:stretch>
            <a:fillRect/>
          </a:stretch>
        </p:blipFill>
        <p:spPr>
          <a:xfrm>
            <a:off x="5243195" y="1369695"/>
            <a:ext cx="2901315" cy="2016125"/>
          </a:xfrm>
          <a:prstGeom prst="rect">
            <a:avLst/>
          </a:prstGeom>
        </p:spPr>
      </p:pic>
      <p:pic>
        <p:nvPicPr>
          <p:cNvPr id="11" name="图片 10" descr="20221022191833"/>
          <p:cNvPicPr>
            <a:picLocks noChangeAspect="1"/>
          </p:cNvPicPr>
          <p:nvPr/>
        </p:nvPicPr>
        <p:blipFill>
          <a:blip r:embed="rId2"/>
          <a:stretch>
            <a:fillRect/>
          </a:stretch>
        </p:blipFill>
        <p:spPr>
          <a:xfrm>
            <a:off x="8576310" y="1192530"/>
            <a:ext cx="2770505" cy="207835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P spid="8" grpId="1"/>
      <p:bldP spid="9" grpId="0" bldLvl="0" animBg="1"/>
      <p:bldP spid="9" grpId="1" animBg="1"/>
      <p:bldP spid="10" grpId="0" bldLvl="0" animBg="1"/>
      <p:bldP spid="10"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25550" y="1413510"/>
            <a:ext cx="10576560" cy="1137285"/>
          </a:xfrm>
          <a:prstGeom prst="rect">
            <a:avLst/>
          </a:prstGeom>
          <a:noFill/>
        </p:spPr>
        <p:txBody>
          <a:bodyPr wrap="square" rtlCol="0" anchor="t">
            <a:spAutoFit/>
          </a:bodyPr>
          <a:lstStyle/>
          <a:p>
            <a:r>
              <a:rPr lang="en-US" altLang="zh-CN" sz="3200">
                <a:solidFill>
                  <a:srgbClr val="4952FD"/>
                </a:solidFill>
              </a:rPr>
              <a:t>     1.</a:t>
            </a:r>
            <a:r>
              <a:rPr lang="en-US" altLang="zh-CN" sz="3600">
                <a:solidFill>
                  <a:srgbClr val="4952FD"/>
                </a:solidFill>
              </a:rPr>
              <a:t> </a:t>
            </a:r>
            <a:r>
              <a:rPr lang="zh-CN" altLang="en-US" sz="3200">
                <a:solidFill>
                  <a:srgbClr val="4952FD"/>
                </a:solidFill>
              </a:rPr>
              <a:t>阅读教材</a:t>
            </a:r>
            <a:r>
              <a:rPr lang="en-US" altLang="zh-CN" sz="3200">
                <a:solidFill>
                  <a:srgbClr val="4952FD"/>
                </a:solidFill>
              </a:rPr>
              <a:t>P33</a:t>
            </a:r>
            <a:r>
              <a:rPr lang="zh-CN" altLang="en-US" sz="3200">
                <a:solidFill>
                  <a:srgbClr val="4952FD"/>
                </a:solidFill>
              </a:rPr>
              <a:t>，</a:t>
            </a:r>
            <a:r>
              <a:rPr lang="en-US" altLang="zh-CN" sz="3200">
                <a:solidFill>
                  <a:srgbClr val="4952FD"/>
                </a:solidFill>
              </a:rPr>
              <a:t>P34</a:t>
            </a:r>
            <a:r>
              <a:rPr lang="zh-CN" altLang="en-US" sz="3200">
                <a:solidFill>
                  <a:srgbClr val="4952FD"/>
                </a:solidFill>
              </a:rPr>
              <a:t>，契丹族（辽）和党项族（西夏）的兴起并逐渐强大有哪些相同点？</a:t>
            </a:r>
            <a:endParaRPr lang="zh-CN" altLang="en-US" sz="3200">
              <a:solidFill>
                <a:srgbClr val="4952FD"/>
              </a:solidFill>
            </a:endParaRPr>
          </a:p>
        </p:txBody>
      </p:sp>
      <p:sp>
        <p:nvSpPr>
          <p:cNvPr id="2" name="文本框 1"/>
          <p:cNvSpPr txBox="1"/>
          <p:nvPr/>
        </p:nvSpPr>
        <p:spPr>
          <a:xfrm>
            <a:off x="1513205" y="974725"/>
            <a:ext cx="2369185" cy="583565"/>
          </a:xfrm>
          <a:prstGeom prst="rect">
            <a:avLst/>
          </a:prstGeom>
          <a:noFill/>
        </p:spPr>
        <p:txBody>
          <a:bodyPr wrap="square" rtlCol="0" anchor="t">
            <a:spAutoFit/>
          </a:bodyPr>
          <a:lstStyle/>
          <a:p>
            <a:r>
              <a:rPr lang="zh-CN" altLang="en-US" sz="3200" b="1"/>
              <a:t>合作探究</a:t>
            </a:r>
            <a:endParaRPr lang="zh-CN" altLang="en-US" sz="3200" b="1"/>
          </a:p>
        </p:txBody>
      </p:sp>
      <p:pic>
        <p:nvPicPr>
          <p:cNvPr id="5" name="图片 4" descr="20221022130443"/>
          <p:cNvPicPr>
            <a:picLocks noChangeAspect="1"/>
          </p:cNvPicPr>
          <p:nvPr/>
        </p:nvPicPr>
        <p:blipFill>
          <a:blip r:embed="rId1"/>
          <a:stretch>
            <a:fillRect/>
          </a:stretch>
        </p:blipFill>
        <p:spPr>
          <a:xfrm>
            <a:off x="10373360" y="4615180"/>
            <a:ext cx="1428750" cy="1466850"/>
          </a:xfrm>
          <a:prstGeom prst="rect">
            <a:avLst/>
          </a:prstGeom>
        </p:spPr>
      </p:pic>
      <p:pic>
        <p:nvPicPr>
          <p:cNvPr id="6" name="图片 5" descr="20221022130007"/>
          <p:cNvPicPr>
            <a:picLocks noChangeAspect="1"/>
          </p:cNvPicPr>
          <p:nvPr>
            <p:custDataLst>
              <p:tags r:id="rId2"/>
            </p:custDataLst>
          </p:nvPr>
        </p:nvPicPr>
        <p:blipFill>
          <a:blip r:embed="rId3"/>
          <a:stretch>
            <a:fillRect/>
          </a:stretch>
        </p:blipFill>
        <p:spPr>
          <a:xfrm>
            <a:off x="-59690" y="733425"/>
            <a:ext cx="1722120" cy="1505585"/>
          </a:xfrm>
          <a:prstGeom prst="rect">
            <a:avLst/>
          </a:prstGeom>
        </p:spPr>
      </p:pic>
      <p:sp>
        <p:nvSpPr>
          <p:cNvPr id="8" name="标题 1"/>
          <p:cNvSpPr>
            <a:spLocks noGrp="1"/>
          </p:cNvSpPr>
          <p:nvPr/>
        </p:nvSpPr>
        <p:spPr>
          <a:xfrm>
            <a:off x="979170" y="234315"/>
            <a:ext cx="7412990" cy="831850"/>
          </a:xfrm>
        </p:spPr>
        <p:txBody>
          <a:bodyPr>
            <a:noAutofit/>
          </a:bodyPr>
          <a:lstStyle>
            <a:lvl1pPr algn="ctr" defTabSz="914400" rtl="0" eaLnBrk="1" latinLnBrk="0" hangingPunct="1">
              <a:lnSpc>
                <a:spcPct val="90000"/>
              </a:lnSpc>
              <a:spcBef>
                <a:spcPct val="0"/>
              </a:spcBef>
              <a:buNone/>
              <a:defRPr sz="3400" kern="1200">
                <a:solidFill>
                  <a:schemeClr val="tx1"/>
                </a:solidFill>
                <a:latin typeface="黑体" panose="02010609060101010101" charset="-122"/>
                <a:ea typeface="黑体" panose="02010609060101010101" charset="-122"/>
                <a:cs typeface="+mj-cs"/>
              </a:defRPr>
            </a:lvl1pPr>
          </a:lstStyle>
          <a:p>
            <a:r>
              <a:rPr lang="zh-CN" altLang="en-US">
                <a:solidFill>
                  <a:schemeClr val="bg1"/>
                </a:solidFill>
                <a:latin typeface="微软雅黑" panose="020B0503020204020204" pitchFamily="34" charset="-122"/>
                <a:ea typeface="微软雅黑" panose="020B0503020204020204" pitchFamily="34" charset="-122"/>
              </a:rPr>
              <a:t>三、</a:t>
            </a:r>
            <a:r>
              <a:rPr lang="zh-CN" altLang="en-US">
                <a:solidFill>
                  <a:schemeClr val="bg1"/>
                </a:solidFill>
                <a:latin typeface="微软雅黑" panose="020B0503020204020204" pitchFamily="34" charset="-122"/>
                <a:ea typeface="微软雅黑" panose="020B0503020204020204" pitchFamily="34" charset="-122"/>
                <a:sym typeface="+mn-ea"/>
              </a:rPr>
              <a:t>交流与发展</a:t>
            </a:r>
            <a:r>
              <a:rPr lang="en-US" altLang="zh-CN">
                <a:solidFill>
                  <a:schemeClr val="bg1"/>
                </a:solidFill>
                <a:latin typeface="微软雅黑" panose="020B0503020204020204" pitchFamily="34" charset="-122"/>
                <a:ea typeface="微软雅黑" panose="020B0503020204020204" pitchFamily="34" charset="-122"/>
                <a:sym typeface="+mn-ea"/>
              </a:rPr>
              <a:t>--</a:t>
            </a:r>
            <a:r>
              <a:rPr lang="zh-CN" altLang="en-US">
                <a:solidFill>
                  <a:schemeClr val="bg1"/>
                </a:solidFill>
                <a:latin typeface="微软雅黑" panose="020B0503020204020204" pitchFamily="34" charset="-122"/>
                <a:ea typeface="微软雅黑" panose="020B0503020204020204" pitchFamily="34" charset="-122"/>
                <a:sym typeface="+mn-ea"/>
              </a:rPr>
              <a:t>民族融合</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 name="内容占位符 2"/>
          <p:cNvSpPr>
            <a:spLocks noGrp="1"/>
          </p:cNvSpPr>
          <p:nvPr/>
        </p:nvSpPr>
        <p:spPr>
          <a:xfrm>
            <a:off x="781685" y="2441575"/>
            <a:ext cx="10805160" cy="376491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dirty="0">
                <a:latin typeface="华文楷体" panose="02010600040101010101" pitchFamily="2" charset="-122"/>
                <a:ea typeface="华文楷体" panose="02010600040101010101" pitchFamily="2" charset="-122"/>
              </a:rPr>
              <a:t>    </a:t>
            </a:r>
            <a:r>
              <a:rPr lang="zh-CN" altLang="en-US" dirty="0">
                <a:solidFill>
                  <a:schemeClr val="tx2"/>
                </a:solidFill>
                <a:latin typeface="华文楷体" panose="02010600040101010101" pitchFamily="2" charset="-122"/>
                <a:ea typeface="华文楷体" panose="02010600040101010101" pitchFamily="2" charset="-122"/>
              </a:rPr>
              <a:t>自契丹取燕蓟以北，拓拔（党项）得灵夏以西，其间所生英豪，皆为其用。得中国（中原）领土，役中国人力，称中国位号，仿中国官署，任中国贤才，读中国书刊，用中国车服，行中国法令……皆与中国等。</a:t>
            </a:r>
            <a:endParaRPr lang="zh-CN" altLang="en-US" dirty="0">
              <a:solidFill>
                <a:schemeClr val="tx2"/>
              </a:solidFill>
              <a:latin typeface="华文楷体" panose="02010600040101010101" pitchFamily="2" charset="-122"/>
              <a:ea typeface="华文楷体" panose="02010600040101010101" pitchFamily="2" charset="-122"/>
            </a:endParaRPr>
          </a:p>
          <a:p>
            <a:pPr marL="0" indent="0">
              <a:buNone/>
            </a:pPr>
            <a:r>
              <a:rPr lang="zh-CN" altLang="en-US" dirty="0">
                <a:solidFill>
                  <a:schemeClr val="tx2"/>
                </a:solidFill>
                <a:latin typeface="华文楷体" panose="02010600040101010101" pitchFamily="2" charset="-122"/>
                <a:ea typeface="华文楷体" panose="02010600040101010101" pitchFamily="2" charset="-122"/>
              </a:rPr>
              <a:t>       　　　　　</a:t>
            </a:r>
            <a:r>
              <a:rPr lang="en-US" altLang="zh-CN" dirty="0">
                <a:solidFill>
                  <a:schemeClr val="tx2"/>
                </a:solidFill>
                <a:latin typeface="华文楷体" panose="02010600040101010101" pitchFamily="2" charset="-122"/>
                <a:ea typeface="华文楷体" panose="02010600040101010101" pitchFamily="2" charset="-122"/>
              </a:rPr>
              <a:t>                                     </a:t>
            </a:r>
            <a:r>
              <a:rPr lang="zh-CN" altLang="en-US" dirty="0">
                <a:solidFill>
                  <a:schemeClr val="tx2"/>
                </a:solidFill>
                <a:latin typeface="华文楷体" panose="02010600040101010101" pitchFamily="2" charset="-122"/>
                <a:ea typeface="华文楷体" panose="02010600040101010101" pitchFamily="2" charset="-122"/>
              </a:rPr>
              <a:t>—— 李焘：《续资治通鉴长编》</a:t>
            </a:r>
            <a:endParaRPr lang="zh-CN" altLang="en-US" dirty="0">
              <a:solidFill>
                <a:schemeClr val="tx2"/>
              </a:solidFill>
              <a:latin typeface="华文楷体" panose="02010600040101010101" pitchFamily="2" charset="-122"/>
              <a:ea typeface="华文楷体" panose="02010600040101010101" pitchFamily="2" charset="-122"/>
            </a:endParaRPr>
          </a:p>
        </p:txBody>
      </p:sp>
      <p:sp>
        <p:nvSpPr>
          <p:cNvPr id="9" name="文本框 8"/>
          <p:cNvSpPr txBox="1"/>
          <p:nvPr/>
        </p:nvSpPr>
        <p:spPr>
          <a:xfrm>
            <a:off x="609600" y="4735195"/>
            <a:ext cx="9931577" cy="927172"/>
          </a:xfrm>
          <a:prstGeom prst="rect">
            <a:avLst/>
          </a:prstGeom>
          <a:noFill/>
        </p:spPr>
        <p:txBody>
          <a:bodyPr wrap="square" rtlCol="0" anchor="t">
            <a:noAutofit/>
          </a:bodyPr>
          <a:lstStyle/>
          <a:p>
            <a:r>
              <a:rPr lang="zh-CN" altLang="en-US" sz="2400" dirty="0">
                <a:sym typeface="+mn-ea"/>
              </a:rPr>
              <a:t>  </a:t>
            </a:r>
            <a:r>
              <a:rPr lang="zh-CN" altLang="en-US" sz="2400" b="1" dirty="0">
                <a:sym typeface="+mn-ea"/>
              </a:rPr>
              <a:t>  </a:t>
            </a:r>
            <a:r>
              <a:rPr lang="en-US" altLang="zh-CN" sz="3200" b="1">
                <a:solidFill>
                  <a:srgbClr val="4952FD"/>
                </a:solidFill>
                <a:sym typeface="+mn-ea"/>
              </a:rPr>
              <a:t> </a:t>
            </a:r>
            <a:r>
              <a:rPr lang="en-US" altLang="zh-CN" sz="3200">
                <a:solidFill>
                  <a:srgbClr val="4952FD"/>
                </a:solidFill>
                <a:sym typeface="+mn-ea"/>
              </a:rPr>
              <a:t>2.</a:t>
            </a:r>
            <a:r>
              <a:rPr lang="en-US" altLang="zh-CN" sz="3200" b="1">
                <a:solidFill>
                  <a:srgbClr val="4952FD"/>
                </a:solidFill>
                <a:sym typeface="+mn-ea"/>
              </a:rPr>
              <a:t>读材料归纳 辽、西夏与北宋议和之后，有哪些民族交融的表现</a:t>
            </a:r>
            <a:r>
              <a:rPr lang="en-US" altLang="zh-CN" sz="3200">
                <a:solidFill>
                  <a:srgbClr val="4952FD"/>
                </a:solidFill>
                <a:sym typeface="+mn-ea"/>
              </a:rPr>
              <a:t>？</a:t>
            </a:r>
            <a:endParaRPr lang="en-US" altLang="zh-CN" sz="3200" b="1" dirty="0">
              <a:solidFill>
                <a:srgbClr val="4952FD"/>
              </a:solidFill>
              <a:effectLst>
                <a:outerShdw blurRad="38100" dist="25400" dir="5400000" algn="ctr" rotWithShape="0">
                  <a:srgbClr val="6E747A">
                    <a:alpha val="43000"/>
                  </a:srgbClr>
                </a:outerShdw>
              </a:effectLst>
              <a:sym typeface="+mn-ea"/>
            </a:endParaRPr>
          </a:p>
        </p:txBody>
      </p:sp>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25550" y="2375535"/>
            <a:ext cx="9740900" cy="1938020"/>
          </a:xfrm>
          <a:prstGeom prst="rect">
            <a:avLst/>
          </a:prstGeom>
          <a:noFill/>
        </p:spPr>
        <p:txBody>
          <a:bodyPr wrap="square" rtlCol="0" anchor="t">
            <a:spAutoFit/>
          </a:bodyPr>
          <a:lstStyle/>
          <a:p>
            <a:r>
              <a:rPr lang="zh-CN" altLang="en-US" sz="4000"/>
              <a:t>1.都重视学习中原文化，制定各项典章制度、并创制本民族文字；</a:t>
            </a:r>
            <a:endParaRPr lang="zh-CN" altLang="en-US" sz="4000"/>
          </a:p>
          <a:p>
            <a:r>
              <a:rPr lang="zh-CN" altLang="en-US" sz="4000"/>
              <a:t>2.重视农耕，发展经济。</a:t>
            </a:r>
            <a:endParaRPr lang="zh-CN" altLang="en-US" sz="4000"/>
          </a:p>
        </p:txBody>
      </p:sp>
      <p:sp>
        <p:nvSpPr>
          <p:cNvPr id="2" name="文本框 1"/>
          <p:cNvSpPr txBox="1"/>
          <p:nvPr/>
        </p:nvSpPr>
        <p:spPr>
          <a:xfrm>
            <a:off x="88900" y="1301115"/>
            <a:ext cx="11660505" cy="645160"/>
          </a:xfrm>
          <a:prstGeom prst="rect">
            <a:avLst/>
          </a:prstGeom>
          <a:noFill/>
        </p:spPr>
        <p:txBody>
          <a:bodyPr wrap="none" rtlCol="0" anchor="t">
            <a:spAutoFit/>
          </a:bodyPr>
          <a:lstStyle/>
          <a:p>
            <a:r>
              <a:rPr lang="zh-CN" altLang="en-US" sz="3600" b="1">
                <a:solidFill>
                  <a:srgbClr val="4952FD"/>
                </a:solidFill>
                <a:sym typeface="+mn-ea"/>
              </a:rPr>
              <a:t>契丹族（辽）和党项族（西夏）的兴起并逐渐强大相同点</a:t>
            </a:r>
            <a:endParaRPr lang="zh-CN" altLang="en-US" sz="3600" b="1">
              <a:solidFill>
                <a:srgbClr val="4952FD"/>
              </a:solidFill>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1"/>
          <p:cNvSpPr txBox="1"/>
          <p:nvPr/>
        </p:nvSpPr>
        <p:spPr>
          <a:xfrm>
            <a:off x="4103370" y="770890"/>
            <a:ext cx="3846830" cy="1130935"/>
          </a:xfrm>
          <a:prstGeom prst="rect">
            <a:avLst/>
          </a:prstGeom>
          <a:noFill/>
        </p:spPr>
        <p:txBody>
          <a:bodyPr wrap="square" rtlCol="0">
            <a:noAutofit/>
          </a:bodyPr>
          <a:lstStyle>
            <a:defPPr>
              <a:defRPr lang="zh-CN"/>
            </a:defPPr>
            <a:lvl1pPr>
              <a:defRPr sz="3200" b="1">
                <a:solidFill>
                  <a:schemeClr val="tx2"/>
                </a:solidFill>
                <a:latin typeface="+mn-ea"/>
                <a:ea typeface="+mn-ea"/>
              </a:defRPr>
            </a:lvl1pPr>
          </a:lstStyle>
          <a:p>
            <a:pPr algn="ctr"/>
            <a:r>
              <a:rPr lang="zh-CN" altLang="en-US" sz="3600" dirty="0">
                <a:solidFill>
                  <a:schemeClr val="tx1">
                    <a:lumMod val="65000"/>
                    <a:lumOff val="35000"/>
                  </a:schemeClr>
                </a:solidFill>
                <a:latin typeface="苹方 粗体" panose="020B0600000000000000" pitchFamily="34" charset="-122"/>
                <a:ea typeface="苹方 粗体" panose="020B0600000000000000" pitchFamily="34" charset="-122"/>
              </a:rPr>
              <a:t>课程标准解读</a:t>
            </a:r>
            <a:endParaRPr lang="zh-CN" altLang="en-US" sz="3600" dirty="0">
              <a:solidFill>
                <a:schemeClr val="tx1">
                  <a:lumMod val="65000"/>
                  <a:lumOff val="35000"/>
                </a:schemeClr>
              </a:solidFill>
              <a:latin typeface="苹方 粗体" panose="020B0600000000000000" pitchFamily="34" charset="-122"/>
              <a:ea typeface="苹方 粗体" panose="020B0600000000000000" pitchFamily="34" charset="-122"/>
            </a:endParaRPr>
          </a:p>
        </p:txBody>
      </p:sp>
      <p:grpSp>
        <p:nvGrpSpPr>
          <p:cNvPr id="31" name="组合 30"/>
          <p:cNvGrpSpPr/>
          <p:nvPr/>
        </p:nvGrpSpPr>
        <p:grpSpPr>
          <a:xfrm>
            <a:off x="998360" y="1901727"/>
            <a:ext cx="10873105" cy="3980941"/>
            <a:chOff x="1005670" y="2098675"/>
            <a:chExt cx="10873105" cy="3980941"/>
          </a:xfrm>
        </p:grpSpPr>
        <p:grpSp>
          <p:nvGrpSpPr>
            <p:cNvPr id="2" name="组合 1"/>
            <p:cNvGrpSpPr/>
            <p:nvPr/>
          </p:nvGrpSpPr>
          <p:grpSpPr>
            <a:xfrm>
              <a:off x="1005670" y="2098675"/>
              <a:ext cx="10195280" cy="2129155"/>
              <a:chOff x="1005670" y="2464435"/>
              <a:chExt cx="10195280" cy="2129155"/>
            </a:xfrm>
          </p:grpSpPr>
          <p:sp>
            <p:nvSpPr>
              <p:cNvPr id="5" name="矩形 4"/>
              <p:cNvSpPr/>
              <p:nvPr/>
            </p:nvSpPr>
            <p:spPr>
              <a:xfrm>
                <a:off x="3720735" y="2464435"/>
                <a:ext cx="4765150" cy="2129155"/>
              </a:xfrm>
              <a:prstGeom prst="rect">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3816350" y="2561590"/>
                <a:ext cx="4574540" cy="1950720"/>
              </a:xfrm>
              <a:prstGeom prst="rect">
                <a:avLst/>
              </a:prstGeom>
              <a:no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1" name="矩形 20"/>
              <p:cNvSpPr/>
              <p:nvPr/>
            </p:nvSpPr>
            <p:spPr>
              <a:xfrm>
                <a:off x="1005670" y="2464435"/>
                <a:ext cx="2620070" cy="2129155"/>
              </a:xfrm>
              <a:prstGeom prst="rect">
                <a:avLst/>
              </a:prstGeom>
              <a:blipFill dpi="0" rotWithShape="1">
                <a:blip r:embed="rId1" cstate="print">
                  <a:extLst>
                    <a:ext uri="{28A0092B-C50C-407E-A947-70E740481C1C}">
                      <a14:useLocalDpi xmlns:a14="http://schemas.microsoft.com/office/drawing/2010/main" val="0"/>
                    </a:ext>
                  </a:extLst>
                </a:blip>
                <a:srcRect/>
                <a:stretch>
                  <a:fillRect l="-10947" r="-10947"/>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2" name="矩形 21"/>
              <p:cNvSpPr/>
              <p:nvPr/>
            </p:nvSpPr>
            <p:spPr>
              <a:xfrm>
                <a:off x="8580880" y="2464435"/>
                <a:ext cx="2620070" cy="2129155"/>
              </a:xfrm>
              <a:prstGeom prst="rect">
                <a:avLst/>
              </a:prstGeom>
              <a:blipFill dpi="0" rotWithShape="1">
                <a:blip r:embed="rId2" cstate="print">
                  <a:extLst>
                    <a:ext uri="{28A0092B-C50C-407E-A947-70E740481C1C}">
                      <a14:useLocalDpi xmlns:a14="http://schemas.microsoft.com/office/drawing/2010/main" val="0"/>
                    </a:ext>
                  </a:extLst>
                </a:blip>
                <a:srcRect/>
                <a:stretch>
                  <a:fillRect l="-4175" r="-417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grpSp>
        <p:sp>
          <p:nvSpPr>
            <p:cNvPr id="26" name="TextBox 11"/>
            <p:cNvSpPr txBox="1"/>
            <p:nvPr/>
          </p:nvSpPr>
          <p:spPr>
            <a:xfrm>
              <a:off x="4110820" y="2797810"/>
              <a:ext cx="4279900" cy="1106170"/>
            </a:xfrm>
            <a:prstGeom prst="rect">
              <a:avLst/>
            </a:prstGeom>
            <a:noFill/>
          </p:spPr>
          <p:txBody>
            <a:bodyPr wrap="square" lIns="0" tIns="0" rIns="0" bIns="0" rtlCol="0">
              <a:noAutofit/>
              <a:scene3d>
                <a:camera prst="orthographicFront"/>
                <a:lightRig rig="threePt" dir="t"/>
              </a:scene3d>
              <a:sp3d contourW="12700"/>
            </a:bodyPr>
            <a:lstStyle/>
            <a:p>
              <a:r>
                <a:rPr lang="zh-CN" altLang="en-US" sz="4400" b="1"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rPr>
                <a:t>一、培养什么人</a:t>
              </a:r>
              <a:endParaRPr lang="zh-CN" altLang="en-US" sz="4400" b="1"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sp>
          <p:nvSpPr>
            <p:cNvPr id="27" name="TextBox 11"/>
            <p:cNvSpPr txBox="1"/>
            <p:nvPr/>
          </p:nvSpPr>
          <p:spPr>
            <a:xfrm>
              <a:off x="1005670" y="4878831"/>
              <a:ext cx="10873105" cy="1200785"/>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r>
                <a:rPr lang="zh-CN" altLang="en-US" sz="28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全面落实习近平总书记关于培养担当民族复兴大任时代新人的要求</a:t>
              </a:r>
              <a:endParaRPr lang="zh-CN" altLang="en-US" sz="28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gr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48" y="156845"/>
            <a:ext cx="1283269" cy="122809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537528" y="208915"/>
            <a:ext cx="4905375" cy="800100"/>
          </a:xfrm>
          <a:prstGeom prst="rect">
            <a:avLst/>
          </a:prstGeom>
          <a:noFill/>
          <a:ln w="9525">
            <a:noFill/>
          </a:ln>
        </p:spPr>
      </p:pic>
      <p:sp>
        <p:nvSpPr>
          <p:cNvPr id="102" name="文本框 101"/>
          <p:cNvSpPr txBox="1"/>
          <p:nvPr/>
        </p:nvSpPr>
        <p:spPr>
          <a:xfrm>
            <a:off x="537528" y="1009015"/>
            <a:ext cx="5080000" cy="368300"/>
          </a:xfrm>
          <a:prstGeom prst="rect">
            <a:avLst/>
          </a:prstGeom>
          <a:noFill/>
          <a:ln w="9525">
            <a:noFill/>
          </a:ln>
        </p:spPr>
        <p:txBody>
          <a:bodyPr>
            <a:spAutoFit/>
          </a:bodyPr>
          <a:lstStyle/>
          <a:p>
            <a:r>
              <a:rPr lang="zh-CN" altLang="en-US"/>
              <a:t> </a:t>
            </a:r>
            <a:endParaRPr lang="zh-CN" altLang="en-US"/>
          </a:p>
        </p:txBody>
      </p:sp>
      <p:pic>
        <p:nvPicPr>
          <p:cNvPr id="4" name="图片 3"/>
          <p:cNvPicPr/>
          <p:nvPr/>
        </p:nvPicPr>
        <p:blipFill>
          <a:blip r:embed="rId2"/>
          <a:stretch>
            <a:fillRect/>
          </a:stretch>
        </p:blipFill>
        <p:spPr>
          <a:xfrm>
            <a:off x="5808345" y="218123"/>
            <a:ext cx="6076950" cy="790575"/>
          </a:xfrm>
          <a:prstGeom prst="rect">
            <a:avLst/>
          </a:prstGeom>
          <a:noFill/>
          <a:ln w="9525">
            <a:noFill/>
          </a:ln>
        </p:spPr>
      </p:pic>
      <p:sp>
        <p:nvSpPr>
          <p:cNvPr id="103" name="文本框 102"/>
          <p:cNvSpPr txBox="1"/>
          <p:nvPr/>
        </p:nvSpPr>
        <p:spPr>
          <a:xfrm>
            <a:off x="5808345" y="1008698"/>
            <a:ext cx="5080000" cy="368300"/>
          </a:xfrm>
          <a:prstGeom prst="rect">
            <a:avLst/>
          </a:prstGeom>
          <a:noFill/>
          <a:ln w="9525">
            <a:noFill/>
          </a:ln>
        </p:spPr>
        <p:txBody>
          <a:bodyPr>
            <a:spAutoFit/>
          </a:bodyPr>
          <a:lstStyle/>
          <a:p>
            <a:r>
              <a:rPr lang="zh-CN" altLang="en-US"/>
              <a:t> </a:t>
            </a:r>
            <a:endParaRPr lang="zh-CN" altLang="en-US"/>
          </a:p>
        </p:txBody>
      </p:sp>
      <p:pic>
        <p:nvPicPr>
          <p:cNvPr id="5" name="图片 4"/>
          <p:cNvPicPr/>
          <p:nvPr/>
        </p:nvPicPr>
        <p:blipFill>
          <a:blip r:embed="rId3"/>
          <a:stretch>
            <a:fillRect/>
          </a:stretch>
        </p:blipFill>
        <p:spPr>
          <a:xfrm>
            <a:off x="1398270" y="4800283"/>
            <a:ext cx="2686050" cy="866775"/>
          </a:xfrm>
          <a:prstGeom prst="rect">
            <a:avLst/>
          </a:prstGeom>
          <a:noFill/>
          <a:ln w="9525">
            <a:noFill/>
          </a:ln>
        </p:spPr>
      </p:pic>
      <p:sp>
        <p:nvSpPr>
          <p:cNvPr id="104" name="文本框 103"/>
          <p:cNvSpPr txBox="1"/>
          <p:nvPr/>
        </p:nvSpPr>
        <p:spPr>
          <a:xfrm>
            <a:off x="7178040" y="5049203"/>
            <a:ext cx="5080000" cy="368300"/>
          </a:xfrm>
          <a:prstGeom prst="rect">
            <a:avLst/>
          </a:prstGeom>
          <a:noFill/>
          <a:ln w="9525">
            <a:noFill/>
          </a:ln>
        </p:spPr>
        <p:txBody>
          <a:bodyPr>
            <a:spAutoFit/>
          </a:bodyPr>
          <a:lstStyle/>
          <a:p>
            <a:r>
              <a:rPr lang="zh-CN" altLang="en-US"/>
              <a:t> </a:t>
            </a:r>
            <a:endParaRPr lang="zh-CN" altLang="en-US"/>
          </a:p>
        </p:txBody>
      </p:sp>
      <p:pic>
        <p:nvPicPr>
          <p:cNvPr id="6" name="图片 5" descr="20221019204737"/>
          <p:cNvPicPr>
            <a:picLocks noChangeAspect="1"/>
          </p:cNvPicPr>
          <p:nvPr/>
        </p:nvPicPr>
        <p:blipFill>
          <a:blip r:embed="rId4"/>
          <a:stretch>
            <a:fillRect/>
          </a:stretch>
        </p:blipFill>
        <p:spPr>
          <a:xfrm>
            <a:off x="5443220" y="1009015"/>
            <a:ext cx="3333750" cy="2362200"/>
          </a:xfrm>
          <a:prstGeom prst="rect">
            <a:avLst/>
          </a:prstGeom>
        </p:spPr>
      </p:pic>
      <p:pic>
        <p:nvPicPr>
          <p:cNvPr id="7" name="图片 6" descr="20221019204744"/>
          <p:cNvPicPr>
            <a:picLocks noChangeAspect="1"/>
          </p:cNvPicPr>
          <p:nvPr/>
        </p:nvPicPr>
        <p:blipFill>
          <a:blip r:embed="rId5"/>
          <a:stretch>
            <a:fillRect/>
          </a:stretch>
        </p:blipFill>
        <p:spPr>
          <a:xfrm>
            <a:off x="8627110" y="1018540"/>
            <a:ext cx="3333750" cy="2352675"/>
          </a:xfrm>
          <a:prstGeom prst="rect">
            <a:avLst/>
          </a:prstGeom>
        </p:spPr>
      </p:pic>
      <p:pic>
        <p:nvPicPr>
          <p:cNvPr id="8" name="图片 7" descr="20221019204722"/>
          <p:cNvPicPr>
            <a:picLocks noChangeAspect="1"/>
          </p:cNvPicPr>
          <p:nvPr/>
        </p:nvPicPr>
        <p:blipFill>
          <a:blip r:embed="rId6"/>
          <a:stretch>
            <a:fillRect/>
          </a:stretch>
        </p:blipFill>
        <p:spPr>
          <a:xfrm>
            <a:off x="0" y="813435"/>
            <a:ext cx="2581275" cy="3448050"/>
          </a:xfrm>
          <a:prstGeom prst="rect">
            <a:avLst/>
          </a:prstGeom>
        </p:spPr>
      </p:pic>
      <p:pic>
        <p:nvPicPr>
          <p:cNvPr id="9" name="图片 8" descr="20221019204714"/>
          <p:cNvPicPr>
            <a:picLocks noChangeAspect="1"/>
          </p:cNvPicPr>
          <p:nvPr/>
        </p:nvPicPr>
        <p:blipFill>
          <a:blip r:embed="rId7"/>
          <a:stretch>
            <a:fillRect/>
          </a:stretch>
        </p:blipFill>
        <p:spPr>
          <a:xfrm>
            <a:off x="2477770" y="1031875"/>
            <a:ext cx="2484120" cy="3011170"/>
          </a:xfrm>
          <a:prstGeom prst="rect">
            <a:avLst/>
          </a:prstGeom>
        </p:spPr>
      </p:pic>
      <p:pic>
        <p:nvPicPr>
          <p:cNvPr id="10" name="图片 9" descr="20221019204706"/>
          <p:cNvPicPr>
            <a:picLocks noChangeAspect="1"/>
          </p:cNvPicPr>
          <p:nvPr/>
        </p:nvPicPr>
        <p:blipFill>
          <a:blip r:embed="rId8"/>
          <a:stretch>
            <a:fillRect/>
          </a:stretch>
        </p:blipFill>
        <p:spPr>
          <a:xfrm>
            <a:off x="4347845" y="3612515"/>
            <a:ext cx="4429125" cy="2771775"/>
          </a:xfrm>
          <a:prstGeom prst="rect">
            <a:avLst/>
          </a:prstGeom>
        </p:spPr>
      </p:pic>
      <p:pic>
        <p:nvPicPr>
          <p:cNvPr id="11" name="图片 10" descr="20221019204658"/>
          <p:cNvPicPr>
            <a:picLocks noChangeAspect="1"/>
          </p:cNvPicPr>
          <p:nvPr/>
        </p:nvPicPr>
        <p:blipFill>
          <a:blip r:embed="rId9"/>
          <a:stretch>
            <a:fillRect/>
          </a:stretch>
        </p:blipFill>
        <p:spPr>
          <a:xfrm>
            <a:off x="8707120" y="3147060"/>
            <a:ext cx="1525270" cy="3147060"/>
          </a:xfrm>
          <a:prstGeom prst="rect">
            <a:avLst/>
          </a:prstGeom>
        </p:spPr>
      </p:pic>
    </p:spTree>
    <p:custDataLst>
      <p:tags r:id="rId10"/>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806734" y="1854658"/>
            <a:ext cx="3147669" cy="3147669"/>
          </a:xfrm>
          <a:prstGeom prst="rect">
            <a:avLst/>
          </a:prstGeom>
        </p:spPr>
      </p:pic>
      <p:sp>
        <p:nvSpPr>
          <p:cNvPr id="25" name="TextBox 61"/>
          <p:cNvSpPr txBox="1"/>
          <p:nvPr/>
        </p:nvSpPr>
        <p:spPr>
          <a:xfrm>
            <a:off x="974090" y="840105"/>
            <a:ext cx="9090660" cy="896620"/>
          </a:xfrm>
          <a:prstGeom prst="rect">
            <a:avLst/>
          </a:prstGeom>
          <a:noFill/>
        </p:spPr>
        <p:txBody>
          <a:bodyPr wrap="square" rtlCol="0">
            <a:noAutofit/>
          </a:bodyPr>
          <a:lstStyle>
            <a:defPPr>
              <a:defRPr lang="zh-CN"/>
            </a:defPPr>
            <a:lvl1pPr>
              <a:defRPr sz="3200" b="1">
                <a:solidFill>
                  <a:schemeClr val="tx2"/>
                </a:solidFill>
                <a:latin typeface="+mn-ea"/>
                <a:ea typeface="+mn-ea"/>
              </a:defRPr>
            </a:lvl1pPr>
          </a:lstStyle>
          <a:p>
            <a:pPr algn="ctr"/>
            <a:r>
              <a:rPr lang="zh-CN" altLang="en-US" b="0" dirty="0">
                <a:solidFill>
                  <a:schemeClr val="tx1">
                    <a:lumMod val="65000"/>
                    <a:lumOff val="35000"/>
                  </a:schemeClr>
                </a:solidFill>
                <a:latin typeface="苹方 粗体" panose="020B0600000000000000" pitchFamily="34" charset="-122"/>
                <a:ea typeface="苹方 粗体" panose="020B0600000000000000" pitchFamily="34" charset="-122"/>
              </a:rPr>
              <a:t>以学生为本，体现学生在教学中的主体地位</a:t>
            </a:r>
            <a:endParaRPr lang="zh-CN" altLang="en-US" sz="3600" b="0" dirty="0">
              <a:solidFill>
                <a:schemeClr val="tx1">
                  <a:lumMod val="65000"/>
                  <a:lumOff val="35000"/>
                </a:schemeClr>
              </a:solidFill>
              <a:latin typeface="苹方 粗体" panose="020B0600000000000000" pitchFamily="34" charset="-122"/>
              <a:ea typeface="苹方 粗体" panose="020B0600000000000000" pitchFamily="34" charset="-122"/>
            </a:endParaRPr>
          </a:p>
        </p:txBody>
      </p:sp>
      <p:sp>
        <p:nvSpPr>
          <p:cNvPr id="4" name="矩形 3"/>
          <p:cNvSpPr/>
          <p:nvPr/>
        </p:nvSpPr>
        <p:spPr>
          <a:xfrm>
            <a:off x="4815445" y="1798592"/>
            <a:ext cx="2204240" cy="3503295"/>
          </a:xfrm>
          <a:prstGeom prst="rect">
            <a:avLst/>
          </a:prstGeom>
          <a:noFill/>
          <a:ln w="41275" cap="flat" cmpd="sng" algn="ctr">
            <a:solidFill>
              <a:srgbClr val="519C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4" name="椭圆 13"/>
          <p:cNvSpPr/>
          <p:nvPr/>
        </p:nvSpPr>
        <p:spPr>
          <a:xfrm>
            <a:off x="855980" y="4747260"/>
            <a:ext cx="450850" cy="450850"/>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pic>
        <p:nvPicPr>
          <p:cNvPr id="16" name="图片 15"/>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74387" y="201901"/>
            <a:ext cx="1283269" cy="1228090"/>
          </a:xfrm>
          <a:prstGeom prst="rect">
            <a:avLst/>
          </a:prstGeom>
        </p:spPr>
      </p:pic>
      <p:sp>
        <p:nvSpPr>
          <p:cNvPr id="5" name="TextBox 11"/>
          <p:cNvSpPr txBox="1"/>
          <p:nvPr/>
        </p:nvSpPr>
        <p:spPr>
          <a:xfrm>
            <a:off x="1487805" y="1628251"/>
            <a:ext cx="3262630" cy="958850"/>
          </a:xfrm>
          <a:prstGeom prst="rect">
            <a:avLst/>
          </a:prstGeom>
          <a:noFill/>
        </p:spPr>
        <p:txBody>
          <a:bodyPr wrap="square" lIns="0" tIns="0" rIns="0" bIns="0" rtlCol="0">
            <a:noAutofit/>
            <a:scene3d>
              <a:camera prst="orthographicFront"/>
              <a:lightRig rig="threePt" dir="t"/>
            </a:scene3d>
            <a:sp3d contourW="12700"/>
          </a:bodyPr>
          <a:p>
            <a:pPr>
              <a:lnSpc>
                <a:spcPct val="150000"/>
              </a:lnSpc>
            </a:pPr>
            <a:r>
              <a:rPr lang="en-US" altLang="zh-CN" sz="24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    </a:t>
            </a: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渗透核心素养</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en-US" altLang="zh-CN"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      </a:t>
            </a: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时空观念</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en-US" altLang="zh-CN"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      </a:t>
            </a: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史料实证</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en-US" altLang="zh-CN"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      </a:t>
            </a: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历史解释</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en-US" altLang="zh-CN"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      </a:t>
            </a: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家国情怀</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sp>
        <p:nvSpPr>
          <p:cNvPr id="8" name="文本框 7"/>
          <p:cNvSpPr txBox="1"/>
          <p:nvPr/>
        </p:nvSpPr>
        <p:spPr>
          <a:xfrm>
            <a:off x="1570355" y="4691380"/>
            <a:ext cx="4064000" cy="553085"/>
          </a:xfrm>
          <a:prstGeom prst="rect">
            <a:avLst/>
          </a:prstGeom>
          <a:noFill/>
        </p:spPr>
        <p:txBody>
          <a:bodyPr wrap="square" rtlCol="0">
            <a:spAutoFit/>
          </a:bodyPr>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重难点的突破</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p:txBody>
      </p:sp>
      <p:sp>
        <p:nvSpPr>
          <p:cNvPr id="9" name="文本框 8"/>
          <p:cNvSpPr txBox="1"/>
          <p:nvPr/>
        </p:nvSpPr>
        <p:spPr>
          <a:xfrm>
            <a:off x="7432675" y="1680210"/>
            <a:ext cx="3170555" cy="1304290"/>
          </a:xfrm>
          <a:prstGeom prst="rect">
            <a:avLst/>
          </a:prstGeom>
          <a:noFill/>
        </p:spPr>
        <p:txBody>
          <a:bodyPr wrap="square" rtlCol="0">
            <a:noAutofit/>
          </a:bodyPr>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在整个课堂上调动学生</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充分地参与进来，不放</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弃任何一位学生</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p:txBody>
      </p:sp>
      <p:sp>
        <p:nvSpPr>
          <p:cNvPr id="17" name="文本框 16"/>
          <p:cNvSpPr txBox="1"/>
          <p:nvPr/>
        </p:nvSpPr>
        <p:spPr>
          <a:xfrm>
            <a:off x="7535545" y="3611245"/>
            <a:ext cx="4064000" cy="1476375"/>
          </a:xfrm>
          <a:prstGeom prst="rect">
            <a:avLst/>
          </a:prstGeom>
          <a:noFill/>
        </p:spPr>
        <p:txBody>
          <a:bodyPr wrap="square" rtlCol="0">
            <a:spAutoFit/>
          </a:bodyPr>
          <a:p>
            <a:pPr algn="l">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能够用心地鼓励和评价</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gn="l">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学生，即使学生答错也</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gn="l">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不否定和打击</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p:txBody>
      </p:sp>
      <p:sp>
        <p:nvSpPr>
          <p:cNvPr id="18" name="椭圆 17"/>
          <p:cNvSpPr/>
          <p:nvPr/>
        </p:nvSpPr>
        <p:spPr>
          <a:xfrm>
            <a:off x="855980" y="1736522"/>
            <a:ext cx="450850" cy="450850"/>
          </a:xfrm>
          <a:prstGeom prst="ellipse">
            <a:avLst/>
          </a:prstGeom>
          <a:solidFill>
            <a:srgbClr val="519C8F"/>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9" name="椭圆 18"/>
          <p:cNvSpPr/>
          <p:nvPr/>
        </p:nvSpPr>
        <p:spPr>
          <a:xfrm flipH="1">
            <a:off x="10383520" y="1736522"/>
            <a:ext cx="450850" cy="450850"/>
          </a:xfrm>
          <a:prstGeom prst="ellipse">
            <a:avLst/>
          </a:prstGeom>
          <a:solidFill>
            <a:srgbClr val="519C8F"/>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0" name="椭圆 19"/>
          <p:cNvSpPr/>
          <p:nvPr/>
        </p:nvSpPr>
        <p:spPr>
          <a:xfrm flipH="1">
            <a:off x="10462895" y="4551477"/>
            <a:ext cx="450850" cy="450850"/>
          </a:xfrm>
          <a:prstGeom prst="ellipse">
            <a:avLst/>
          </a:prstGeom>
          <a:solidFill>
            <a:srgbClr val="519C8F"/>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5" grpId="0"/>
      <p:bldP spid="5" grpId="1"/>
      <p:bldP spid="14" grpId="0" animBg="1"/>
      <p:bldP spid="14" grpId="1" animBg="1"/>
      <p:bldP spid="8" grpId="0"/>
      <p:bldP spid="8" grpId="1"/>
      <p:bldP spid="19" grpId="0" animBg="1"/>
      <p:bldP spid="19" grpId="1" animBg="1"/>
      <p:bldP spid="9" grpId="0"/>
      <p:bldP spid="9" grpId="1"/>
      <p:bldP spid="20" grpId="0" animBg="1"/>
      <p:bldP spid="20" grpId="1" animBg="1"/>
      <p:bldP spid="17" grpId="0"/>
      <p:bldP spid="1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custDataLst>
              <p:tags r:id="rId1"/>
            </p:custDataLst>
          </p:nvPr>
        </p:nvPicPr>
        <p:blipFill>
          <a:blip r:embed="rId2"/>
          <a:stretch>
            <a:fillRect/>
          </a:stretch>
        </p:blipFill>
        <p:spPr>
          <a:xfrm>
            <a:off x="1405255" y="1222375"/>
            <a:ext cx="2791460" cy="2004695"/>
          </a:xfrm>
          <a:prstGeom prst="rect">
            <a:avLst/>
          </a:prstGeom>
          <a:noFill/>
          <a:ln w="9525">
            <a:noFill/>
          </a:ln>
        </p:spPr>
      </p:pic>
      <p:sp>
        <p:nvSpPr>
          <p:cNvPr id="101" name="文本框 100"/>
          <p:cNvSpPr txBox="1"/>
          <p:nvPr/>
        </p:nvSpPr>
        <p:spPr>
          <a:xfrm>
            <a:off x="1492885" y="4046220"/>
            <a:ext cx="5080000" cy="368300"/>
          </a:xfrm>
          <a:prstGeom prst="rect">
            <a:avLst/>
          </a:prstGeom>
          <a:noFill/>
          <a:ln w="9525">
            <a:noFill/>
          </a:ln>
        </p:spPr>
        <p:txBody>
          <a:bodyPr>
            <a:spAutoFit/>
          </a:bodyPr>
          <a:lstStyle/>
          <a:p>
            <a:r>
              <a:rPr lang="zh-CN" altLang="en-US"/>
              <a:t> </a:t>
            </a:r>
            <a:endParaRPr lang="zh-CN" altLang="en-US"/>
          </a:p>
        </p:txBody>
      </p:sp>
      <p:pic>
        <p:nvPicPr>
          <p:cNvPr id="2" name="图片 1"/>
          <p:cNvPicPr/>
          <p:nvPr/>
        </p:nvPicPr>
        <p:blipFill>
          <a:blip r:embed="rId3"/>
          <a:stretch>
            <a:fillRect/>
          </a:stretch>
        </p:blipFill>
        <p:spPr>
          <a:xfrm>
            <a:off x="7917815" y="932180"/>
            <a:ext cx="3467100" cy="2209800"/>
          </a:xfrm>
          <a:prstGeom prst="rect">
            <a:avLst/>
          </a:prstGeom>
          <a:noFill/>
          <a:ln w="9525">
            <a:noFill/>
          </a:ln>
        </p:spPr>
      </p:pic>
      <p:sp>
        <p:nvSpPr>
          <p:cNvPr id="102" name="文本框 101"/>
          <p:cNvSpPr txBox="1"/>
          <p:nvPr/>
        </p:nvSpPr>
        <p:spPr>
          <a:xfrm>
            <a:off x="7112000" y="3141980"/>
            <a:ext cx="5080000" cy="368300"/>
          </a:xfrm>
          <a:prstGeom prst="rect">
            <a:avLst/>
          </a:prstGeom>
          <a:noFill/>
          <a:ln w="9525">
            <a:noFill/>
          </a:ln>
        </p:spPr>
        <p:txBody>
          <a:bodyPr>
            <a:spAutoFit/>
          </a:bodyPr>
          <a:lstStyle/>
          <a:p>
            <a:r>
              <a:rPr lang="zh-CN" altLang="en-US"/>
              <a:t> </a:t>
            </a:r>
            <a:endParaRPr lang="zh-CN" altLang="en-US"/>
          </a:p>
        </p:txBody>
      </p:sp>
      <p:pic>
        <p:nvPicPr>
          <p:cNvPr id="3" name="图片 2"/>
          <p:cNvPicPr/>
          <p:nvPr/>
        </p:nvPicPr>
        <p:blipFill>
          <a:blip r:embed="rId4"/>
          <a:stretch>
            <a:fillRect/>
          </a:stretch>
        </p:blipFill>
        <p:spPr>
          <a:xfrm>
            <a:off x="5334953" y="4034473"/>
            <a:ext cx="3362325" cy="2238375"/>
          </a:xfrm>
          <a:prstGeom prst="rect">
            <a:avLst/>
          </a:prstGeom>
          <a:noFill/>
          <a:ln w="9525">
            <a:noFill/>
          </a:ln>
        </p:spPr>
      </p:pic>
      <p:sp>
        <p:nvSpPr>
          <p:cNvPr id="103" name="文本框 102"/>
          <p:cNvSpPr txBox="1"/>
          <p:nvPr/>
        </p:nvSpPr>
        <p:spPr>
          <a:xfrm>
            <a:off x="5093653" y="6055043"/>
            <a:ext cx="5080000" cy="368300"/>
          </a:xfrm>
          <a:prstGeom prst="rect">
            <a:avLst/>
          </a:prstGeom>
          <a:noFill/>
          <a:ln w="9525">
            <a:noFill/>
          </a:ln>
        </p:spPr>
        <p:txBody>
          <a:bodyPr>
            <a:spAutoFit/>
          </a:bodyPr>
          <a:lstStyle/>
          <a:p>
            <a:r>
              <a:rPr lang="zh-CN" altLang="en-US"/>
              <a:t> </a:t>
            </a:r>
            <a:endParaRPr lang="zh-CN" altLang="en-US"/>
          </a:p>
        </p:txBody>
      </p:sp>
      <p:sp>
        <p:nvSpPr>
          <p:cNvPr id="13" name="椭圆 12"/>
          <p:cNvSpPr/>
          <p:nvPr/>
        </p:nvSpPr>
        <p:spPr>
          <a:xfrm>
            <a:off x="4784089" y="2102483"/>
            <a:ext cx="1225589" cy="1164413"/>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Tx/>
              <a:buSzTx/>
              <a:buFontTx/>
            </a:pPr>
            <a:r>
              <a:rPr lang="en-US" altLang="zh-CN" sz="3600" dirty="0">
                <a:solidFill>
                  <a:schemeClr val="tx1"/>
                </a:solidFill>
              </a:rPr>
              <a:t> </a:t>
            </a:r>
            <a:r>
              <a:rPr lang="zh-CN" altLang="en-US" sz="3600" dirty="0">
                <a:solidFill>
                  <a:schemeClr val="tx1"/>
                </a:solidFill>
              </a:rPr>
              <a:t>和</a:t>
            </a:r>
            <a:endParaRPr lang="zh-CN" altLang="en-US" sz="3600" dirty="0">
              <a:solidFill>
                <a:schemeClr val="tx1"/>
              </a:solidFill>
            </a:endParaRPr>
          </a:p>
        </p:txBody>
      </p:sp>
      <p:sp>
        <p:nvSpPr>
          <p:cNvPr id="14" name="椭圆 13"/>
          <p:cNvSpPr/>
          <p:nvPr/>
        </p:nvSpPr>
        <p:spPr>
          <a:xfrm>
            <a:off x="9930765" y="3709494"/>
            <a:ext cx="1157008" cy="1156266"/>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3600" dirty="0">
                <a:solidFill>
                  <a:schemeClr val="tx1"/>
                </a:solidFill>
                <a:sym typeface="+mn-ea"/>
              </a:rPr>
              <a:t> </a:t>
            </a:r>
            <a:r>
              <a:rPr lang="zh-CN" altLang="en-US" sz="3600" dirty="0">
                <a:solidFill>
                  <a:schemeClr val="tx1"/>
                </a:solidFill>
                <a:sym typeface="+mn-ea"/>
              </a:rPr>
              <a:t>战</a:t>
            </a:r>
            <a:endParaRPr lang="zh-CN" altLang="en-US" sz="3600" dirty="0">
              <a:solidFill>
                <a:schemeClr val="tx1"/>
              </a:solidFill>
              <a:sym typeface="+mn-ea"/>
            </a:endParaRPr>
          </a:p>
        </p:txBody>
      </p:sp>
      <p:sp>
        <p:nvSpPr>
          <p:cNvPr id="4" name="椭圆 3"/>
          <p:cNvSpPr/>
          <p:nvPr/>
        </p:nvSpPr>
        <p:spPr>
          <a:xfrm>
            <a:off x="2453005" y="4034614"/>
            <a:ext cx="1157008" cy="1156266"/>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3600" dirty="0">
                <a:solidFill>
                  <a:schemeClr val="tx1"/>
                </a:solidFill>
                <a:sym typeface="+mn-ea"/>
              </a:rPr>
              <a:t> </a:t>
            </a:r>
            <a:r>
              <a:rPr lang="zh-CN" altLang="en-US" sz="3600" dirty="0">
                <a:solidFill>
                  <a:schemeClr val="tx1"/>
                </a:solidFill>
                <a:sym typeface="+mn-ea"/>
              </a:rPr>
              <a:t>战</a:t>
            </a:r>
            <a:endParaRPr lang="zh-CN" altLang="en-US" sz="3600" dirty="0">
              <a:solidFill>
                <a:schemeClr val="tx1"/>
              </a:solidFill>
              <a:sym typeface="+mn-ea"/>
            </a:endParaRPr>
          </a:p>
        </p:txBody>
      </p:sp>
      <p:sp>
        <p:nvSpPr>
          <p:cNvPr id="5" name="椭圆 4"/>
          <p:cNvSpPr/>
          <p:nvPr/>
        </p:nvSpPr>
        <p:spPr>
          <a:xfrm>
            <a:off x="6169659" y="2102483"/>
            <a:ext cx="1225589" cy="1164413"/>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buClrTx/>
              <a:buSzTx/>
              <a:buFontTx/>
            </a:pPr>
            <a:r>
              <a:rPr lang="en-US" altLang="zh-CN" sz="3600" dirty="0">
                <a:solidFill>
                  <a:schemeClr val="tx1"/>
                </a:solidFill>
              </a:rPr>
              <a:t> </a:t>
            </a:r>
            <a:r>
              <a:rPr lang="zh-CN" altLang="en-US" sz="3600" dirty="0">
                <a:solidFill>
                  <a:schemeClr val="tx1"/>
                </a:solidFill>
              </a:rPr>
              <a:t>和</a:t>
            </a:r>
            <a:endParaRPr lang="zh-CN" altLang="en-US" sz="3600" dirty="0">
              <a:solidFill>
                <a:schemeClr val="tx1"/>
              </a:solidFill>
            </a:endParaRPr>
          </a:p>
        </p:txBody>
      </p:sp>
      <p:cxnSp>
        <p:nvCxnSpPr>
          <p:cNvPr id="6" name="直接箭头连接符 5"/>
          <p:cNvCxnSpPr/>
          <p:nvPr/>
        </p:nvCxnSpPr>
        <p:spPr>
          <a:xfrm>
            <a:off x="2806065" y="3618230"/>
            <a:ext cx="2322830" cy="12477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flipV="1">
            <a:off x="3668395" y="3267075"/>
            <a:ext cx="1978660" cy="10007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8131175" y="2795905"/>
            <a:ext cx="241300" cy="155257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a:off x="8682990" y="3048635"/>
            <a:ext cx="334010" cy="1817370"/>
          </a:xfrm>
          <a:prstGeom prst="straightConnector1">
            <a:avLst/>
          </a:prstGeom>
          <a:ln w="57150">
            <a:solidFill>
              <a:srgbClr val="4952FD"/>
            </a:solidFill>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rot="480000">
            <a:off x="9066530" y="3262630"/>
            <a:ext cx="613410" cy="1521460"/>
          </a:xfrm>
          <a:prstGeom prst="rect">
            <a:avLst/>
          </a:prstGeom>
          <a:noFill/>
        </p:spPr>
        <p:txBody>
          <a:bodyPr vert="eaVert" wrap="none" rtlCol="0">
            <a:spAutoFit/>
          </a:bodyPr>
          <a:lstStyle/>
          <a:p>
            <a:pPr algn="l"/>
            <a:r>
              <a:rPr lang="zh-CN" altLang="en-US" sz="2800" b="1">
                <a:sym typeface="+mn-ea"/>
              </a:rPr>
              <a:t>澶州之战</a:t>
            </a:r>
            <a:endParaRPr lang="zh-CN" altLang="en-US" sz="2800" b="1">
              <a:sym typeface="+mn-ea"/>
            </a:endParaRPr>
          </a:p>
        </p:txBody>
      </p:sp>
      <p:sp>
        <p:nvSpPr>
          <p:cNvPr id="15" name="文本框 14"/>
          <p:cNvSpPr txBox="1"/>
          <p:nvPr/>
        </p:nvSpPr>
        <p:spPr>
          <a:xfrm rot="660000">
            <a:off x="7540625" y="2701925"/>
            <a:ext cx="613410" cy="1521460"/>
          </a:xfrm>
          <a:prstGeom prst="rect">
            <a:avLst/>
          </a:prstGeom>
          <a:noFill/>
        </p:spPr>
        <p:txBody>
          <a:bodyPr vert="eaVert" wrap="none" rtlCol="0">
            <a:spAutoFit/>
          </a:bodyPr>
          <a:lstStyle/>
          <a:p>
            <a:pPr algn="l"/>
            <a:r>
              <a:rPr lang="zh-CN" altLang="en-US" sz="2800" b="1">
                <a:solidFill>
                  <a:srgbClr val="FF0000"/>
                </a:solidFill>
                <a:sym typeface="+mn-ea"/>
              </a:rPr>
              <a:t>澶渊之盟</a:t>
            </a:r>
            <a:endParaRPr lang="zh-CN" altLang="en-US" sz="2800" b="1">
              <a:solidFill>
                <a:srgbClr val="FF0000"/>
              </a:solidFill>
              <a:sym typeface="+mn-ea"/>
            </a:endParaRPr>
          </a:p>
        </p:txBody>
      </p:sp>
      <p:sp>
        <p:nvSpPr>
          <p:cNvPr id="16" name="文本框 15"/>
          <p:cNvSpPr txBox="1"/>
          <p:nvPr/>
        </p:nvSpPr>
        <p:spPr>
          <a:xfrm rot="1500000">
            <a:off x="3519170" y="3761740"/>
            <a:ext cx="894080" cy="521970"/>
          </a:xfrm>
          <a:prstGeom prst="rect">
            <a:avLst/>
          </a:prstGeom>
          <a:noFill/>
        </p:spPr>
        <p:txBody>
          <a:bodyPr wrap="none" rtlCol="0">
            <a:spAutoFit/>
          </a:bodyPr>
          <a:lstStyle/>
          <a:p>
            <a:r>
              <a:rPr lang="zh-CN" altLang="en-US" sz="2800"/>
              <a:t>主战</a:t>
            </a:r>
            <a:endParaRPr lang="zh-CN" altLang="en-US" sz="2800"/>
          </a:p>
        </p:txBody>
      </p:sp>
      <p:sp>
        <p:nvSpPr>
          <p:cNvPr id="17" name="文本框 16"/>
          <p:cNvSpPr txBox="1"/>
          <p:nvPr/>
        </p:nvSpPr>
        <p:spPr>
          <a:xfrm rot="1560000">
            <a:off x="4105275" y="3163570"/>
            <a:ext cx="894080" cy="521970"/>
          </a:xfrm>
          <a:prstGeom prst="rect">
            <a:avLst/>
          </a:prstGeom>
          <a:noFill/>
        </p:spPr>
        <p:txBody>
          <a:bodyPr wrap="none" rtlCol="0">
            <a:spAutoFit/>
          </a:bodyPr>
          <a:lstStyle/>
          <a:p>
            <a:r>
              <a:rPr lang="zh-CN" altLang="en-US" sz="2800"/>
              <a:t>主和</a:t>
            </a:r>
            <a:endParaRPr lang="zh-CN" altLang="en-US" sz="2800"/>
          </a:p>
        </p:txBody>
      </p:sp>
      <p:sp>
        <p:nvSpPr>
          <p:cNvPr id="18" name="文本框 17"/>
          <p:cNvSpPr txBox="1"/>
          <p:nvPr/>
        </p:nvSpPr>
        <p:spPr>
          <a:xfrm>
            <a:off x="689610" y="287020"/>
            <a:ext cx="2105025" cy="645160"/>
          </a:xfrm>
          <a:prstGeom prst="rect">
            <a:avLst/>
          </a:prstGeom>
          <a:solidFill>
            <a:srgbClr val="00B2EC"/>
          </a:solidFill>
        </p:spPr>
        <p:txBody>
          <a:bodyPr wrap="square" rtlCol="0" anchor="t">
            <a:spAutoFit/>
          </a:bodyPr>
          <a:lstStyle/>
          <a:p>
            <a:r>
              <a:rPr lang="zh-CN" altLang="en-US" sz="3600" b="1">
                <a:solidFill>
                  <a:schemeClr val="bg1"/>
                </a:solidFill>
              </a:rPr>
              <a:t>本课小结</a:t>
            </a:r>
            <a:endParaRPr lang="zh-CN" altLang="en-US" sz="3600" b="1">
              <a:solidFill>
                <a:schemeClr val="bg1"/>
              </a:solidFill>
            </a:endParaRPr>
          </a:p>
        </p:txBody>
      </p:sp>
      <p:sp>
        <p:nvSpPr>
          <p:cNvPr id="20" name="文本框 19"/>
          <p:cNvSpPr txBox="1"/>
          <p:nvPr/>
        </p:nvSpPr>
        <p:spPr>
          <a:xfrm>
            <a:off x="4610735" y="2068195"/>
            <a:ext cx="3106420" cy="1198880"/>
          </a:xfrm>
          <a:prstGeom prst="rect">
            <a:avLst/>
          </a:prstGeom>
          <a:noFill/>
          <a:ln w="38100">
            <a:solidFill>
              <a:srgbClr val="201BD1"/>
            </a:solidFill>
          </a:ln>
        </p:spPr>
        <p:txBody>
          <a:bodyPr wrap="square" rtlCol="0">
            <a:spAutoFit/>
          </a:bodyPr>
          <a:lstStyle/>
          <a:p>
            <a:endParaRPr lang="zh-CN" altLang="en-US"/>
          </a:p>
          <a:p>
            <a:endParaRPr lang="zh-CN" altLang="en-US"/>
          </a:p>
          <a:p>
            <a:endParaRPr lang="zh-CN" altLang="en-US"/>
          </a:p>
          <a:p>
            <a:endParaRPr lang="zh-CN" altLang="en-US"/>
          </a:p>
        </p:txBody>
      </p:sp>
      <p:sp>
        <p:nvSpPr>
          <p:cNvPr id="21" name="文本框 20"/>
          <p:cNvSpPr txBox="1"/>
          <p:nvPr/>
        </p:nvSpPr>
        <p:spPr>
          <a:xfrm>
            <a:off x="4853305" y="1323340"/>
            <a:ext cx="2621280" cy="583565"/>
          </a:xfrm>
          <a:prstGeom prst="rect">
            <a:avLst/>
          </a:prstGeom>
          <a:noFill/>
        </p:spPr>
        <p:txBody>
          <a:bodyPr wrap="none" rtlCol="0">
            <a:spAutoFit/>
          </a:bodyPr>
          <a:lstStyle/>
          <a:p>
            <a:r>
              <a:rPr lang="zh-CN" altLang="en-US" sz="3200" b="1">
                <a:latin typeface="微软雅黑" panose="020B0503020204020204" pitchFamily="34" charset="-122"/>
                <a:ea typeface="微软雅黑" panose="020B0503020204020204" pitchFamily="34" charset="-122"/>
              </a:rPr>
              <a:t>民族关系发展</a:t>
            </a:r>
            <a:endParaRPr lang="zh-CN" altLang="en-US" sz="3200" b="1">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4" grpId="0" bldLvl="0" animBg="1"/>
      <p:bldP spid="14" grpId="1" animBg="1"/>
      <p:bldP spid="4" grpId="0" bldLvl="0" animBg="1"/>
      <p:bldP spid="4" grpId="1" animBg="1"/>
      <p:bldP spid="5" grpId="0" bldLvl="0" animBg="1"/>
      <p:bldP spid="5" grpId="1" animBg="1"/>
      <p:bldP spid="12" grpId="0"/>
      <p:bldP spid="12" grpId="1"/>
      <p:bldP spid="15" grpId="0"/>
      <p:bldP spid="15" grpId="1"/>
      <p:bldP spid="16" grpId="0"/>
      <p:bldP spid="16" grpId="1"/>
      <p:bldP spid="17" grpId="0"/>
      <p:bldP spid="17" grpId="1"/>
      <p:bldP spid="20" grpId="0" bldLvl="0" animBg="1"/>
      <p:bldP spid="20" grpId="1" animBg="1"/>
      <p:bldP spid="21" grpId="0"/>
      <p:bldP spid="21"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12470" y="1363980"/>
            <a:ext cx="2468880" cy="645160"/>
          </a:xfrm>
          <a:prstGeom prst="rect">
            <a:avLst/>
          </a:prstGeom>
          <a:noFill/>
        </p:spPr>
        <p:txBody>
          <a:bodyPr wrap="none" rtlCol="0">
            <a:spAutoFit/>
          </a:bodyPr>
          <a:lstStyle/>
          <a:p>
            <a:r>
              <a:rPr lang="zh-CN" altLang="en-US" sz="3600" b="1"/>
              <a:t>课堂作业：</a:t>
            </a:r>
            <a:endParaRPr lang="zh-CN" altLang="en-US" sz="3600" b="1"/>
          </a:p>
        </p:txBody>
      </p:sp>
      <p:sp>
        <p:nvSpPr>
          <p:cNvPr id="3" name="文本框 2"/>
          <p:cNvSpPr txBox="1"/>
          <p:nvPr/>
        </p:nvSpPr>
        <p:spPr>
          <a:xfrm>
            <a:off x="712470" y="2640330"/>
            <a:ext cx="11068685" cy="1076325"/>
          </a:xfrm>
          <a:prstGeom prst="rect">
            <a:avLst/>
          </a:prstGeom>
          <a:noFill/>
        </p:spPr>
        <p:txBody>
          <a:bodyPr wrap="none" rtlCol="0">
            <a:spAutoFit/>
          </a:bodyPr>
          <a:lstStyle/>
          <a:p>
            <a:r>
              <a:rPr lang="en-US" altLang="zh-CN" sz="2800"/>
              <a:t>         </a:t>
            </a:r>
            <a:r>
              <a:rPr lang="zh-CN" altLang="en-US" sz="3200"/>
              <a:t>结合本节课的相关史料，写一篇民族关系在辽宋西夏时期</a:t>
            </a:r>
            <a:endParaRPr lang="zh-CN" altLang="en-US" sz="3200"/>
          </a:p>
          <a:p>
            <a:r>
              <a:rPr lang="zh-CN" altLang="en-US" sz="3200"/>
              <a:t>如何交流与发展的小论文。</a:t>
            </a:r>
            <a:endParaRPr lang="zh-CN" altLang="en-US" sz="3200"/>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背景2"/>
          <p:cNvPicPr>
            <a:picLocks noChangeAspect="1"/>
          </p:cNvPicPr>
          <p:nvPr/>
        </p:nvPicPr>
        <p:blipFill>
          <a:blip r:embed="rId2"/>
          <a:stretch>
            <a:fillRect/>
          </a:stretch>
        </p:blipFill>
        <p:spPr>
          <a:xfrm>
            <a:off x="734258" y="702365"/>
            <a:ext cx="10723484" cy="5453270"/>
          </a:xfrm>
          <a:prstGeom prst="rect">
            <a:avLst/>
          </a:prstGeom>
          <a:solidFill>
            <a:schemeClr val="accent1">
              <a:alpha val="0"/>
            </a:schemeClr>
          </a:solidFill>
        </p:spPr>
      </p:pic>
      <p:grpSp>
        <p:nvGrpSpPr>
          <p:cNvPr id="23" name="组合 22"/>
          <p:cNvGrpSpPr/>
          <p:nvPr/>
        </p:nvGrpSpPr>
        <p:grpSpPr>
          <a:xfrm>
            <a:off x="2321118" y="2308980"/>
            <a:ext cx="7284720" cy="1847850"/>
            <a:chOff x="2453640" y="2295728"/>
            <a:chExt cx="7284720" cy="1847850"/>
          </a:xfrm>
        </p:grpSpPr>
        <p:sp>
          <p:nvSpPr>
            <p:cNvPr id="11" name="文本框 10"/>
            <p:cNvSpPr txBox="1"/>
            <p:nvPr/>
          </p:nvSpPr>
          <p:spPr>
            <a:xfrm>
              <a:off x="2453640" y="2295728"/>
              <a:ext cx="7284720" cy="922020"/>
            </a:xfrm>
            <a:prstGeom prst="rect">
              <a:avLst/>
            </a:prstGeom>
            <a:noFill/>
          </p:spPr>
          <p:txBody>
            <a:bodyPr wrap="square" rtlCol="0">
              <a:spAutoFit/>
            </a:bodyPr>
            <a:lstStyle/>
            <a:p>
              <a:pPr algn="ctr"/>
              <a:r>
                <a:rPr lang="zh-CN" altLang="en-US" sz="5400" dirty="0">
                  <a:solidFill>
                    <a:srgbClr val="519C8F"/>
                  </a:solidFill>
                  <a:latin typeface="方正清刻本悦宋简体" panose="02000000000000000000" charset="-122"/>
                  <a:ea typeface="方正清刻本悦宋简体" panose="02000000000000000000" charset="-122"/>
                </a:rPr>
                <a:t>谢谢大家的观看，结束</a:t>
              </a:r>
              <a:endParaRPr lang="zh-CN" altLang="en-US" sz="5400" dirty="0">
                <a:solidFill>
                  <a:srgbClr val="519C8F"/>
                </a:solidFill>
                <a:latin typeface="方正清刻本悦宋简体" panose="02000000000000000000" charset="-122"/>
                <a:ea typeface="方正清刻本悦宋简体" panose="02000000000000000000" charset="-122"/>
              </a:endParaRPr>
            </a:p>
          </p:txBody>
        </p:sp>
        <p:cxnSp>
          <p:nvCxnSpPr>
            <p:cNvPr id="14" name="直接连接符 13"/>
            <p:cNvCxnSpPr/>
            <p:nvPr/>
          </p:nvCxnSpPr>
          <p:spPr>
            <a:xfrm flipV="1">
              <a:off x="2846705" y="3486194"/>
              <a:ext cx="1515745" cy="1270"/>
            </a:xfrm>
            <a:prstGeom prst="line">
              <a:avLst/>
            </a:prstGeom>
            <a:ln w="15875">
              <a:solidFill>
                <a:srgbClr val="94AC9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7967160" y="3486194"/>
              <a:ext cx="1515745" cy="1270"/>
            </a:xfrm>
            <a:prstGeom prst="line">
              <a:avLst/>
            </a:prstGeom>
            <a:ln w="15875">
              <a:solidFill>
                <a:srgbClr val="94AC90"/>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059045" y="3293313"/>
              <a:ext cx="1641475" cy="850265"/>
            </a:xfrm>
            <a:prstGeom prst="rect">
              <a:avLst/>
            </a:prstGeom>
            <a:noFill/>
          </p:spPr>
          <p:txBody>
            <a:bodyPr wrap="square" rtlCol="0">
              <a:noAutofit/>
            </a:bodyPr>
            <a:lstStyle/>
            <a:p>
              <a:pPr algn="ctr"/>
              <a:r>
                <a:rPr lang="zh-CN" altLang="en-US" sz="2800" dirty="0">
                  <a:solidFill>
                    <a:schemeClr val="tx1">
                      <a:lumMod val="65000"/>
                      <a:lumOff val="35000"/>
                    </a:schemeClr>
                  </a:solidFill>
                  <a:latin typeface="苹方 中等" panose="020B0400000000000000" pitchFamily="34" charset="-122"/>
                  <a:ea typeface="苹方 中等" panose="020B0400000000000000" pitchFamily="34" charset="-122"/>
                </a:rPr>
                <a:t>专题研讨</a:t>
              </a:r>
              <a:endParaRPr lang="zh-CN" altLang="en-US" sz="2800" dirty="0">
                <a:solidFill>
                  <a:schemeClr val="tx1">
                    <a:lumMod val="65000"/>
                    <a:lumOff val="35000"/>
                  </a:schemeClr>
                </a:solidFill>
                <a:latin typeface="苹方 中等" panose="020B0400000000000000" pitchFamily="34" charset="-122"/>
                <a:ea typeface="苹方 中等" panose="020B0400000000000000" pitchFamily="34" charset="-122"/>
              </a:endParaRPr>
            </a:p>
          </p:txBody>
        </p:sp>
        <p:sp>
          <p:nvSpPr>
            <p:cNvPr id="18" name="菱形 17"/>
            <p:cNvSpPr/>
            <p:nvPr/>
          </p:nvSpPr>
          <p:spPr>
            <a:xfrm>
              <a:off x="4631754" y="3487104"/>
              <a:ext cx="158200" cy="158200"/>
            </a:xfrm>
            <a:prstGeom prst="diamond">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菱形 18"/>
            <p:cNvSpPr/>
            <p:nvPr/>
          </p:nvSpPr>
          <p:spPr>
            <a:xfrm>
              <a:off x="7070969" y="3407729"/>
              <a:ext cx="158200" cy="158200"/>
            </a:xfrm>
            <a:prstGeom prst="diamond">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908818" y="861646"/>
            <a:ext cx="10374365" cy="5134708"/>
            <a:chOff x="895257" y="838273"/>
            <a:chExt cx="10374365" cy="5134708"/>
          </a:xfrm>
        </p:grpSpPr>
        <p:sp>
          <p:nvSpPr>
            <p:cNvPr id="24" name="直角三角形 23"/>
            <p:cNvSpPr/>
            <p:nvPr/>
          </p:nvSpPr>
          <p:spPr>
            <a:xfrm flipV="1">
              <a:off x="895257" y="838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直角三角形 28"/>
            <p:cNvSpPr/>
            <p:nvPr/>
          </p:nvSpPr>
          <p:spPr>
            <a:xfrm flipH="1">
              <a:off x="10706914" y="5410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41748" t="15165" r="7726" b="31755"/>
          <a:stretch>
            <a:fillRect/>
          </a:stretch>
        </p:blipFill>
        <p:spPr>
          <a:xfrm>
            <a:off x="0" y="3755910"/>
            <a:ext cx="3582570" cy="3102090"/>
          </a:xfrm>
          <a:prstGeom prst="rect">
            <a:avLst/>
          </a:prstGeom>
        </p:spPr>
      </p:pic>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l="41748" t="15165" r="7726" b="31755"/>
          <a:stretch>
            <a:fillRect/>
          </a:stretch>
        </p:blipFill>
        <p:spPr>
          <a:xfrm flipH="1" flipV="1">
            <a:off x="8609430" y="0"/>
            <a:ext cx="3582570" cy="3102090"/>
          </a:xfrm>
          <a:prstGeom prst="rect">
            <a:avLst/>
          </a:prstGeom>
        </p:spPr>
      </p:pic>
      <p:pic>
        <p:nvPicPr>
          <p:cNvPr id="16" name="图片 15"/>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494287" y="357074"/>
            <a:ext cx="1665818" cy="15718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68"/>
          <p:cNvGrpSpPr/>
          <p:nvPr/>
        </p:nvGrpSpPr>
        <p:grpSpPr>
          <a:xfrm>
            <a:off x="1627445" y="2167011"/>
            <a:ext cx="8937110" cy="3199228"/>
            <a:chOff x="1343076" y="2104292"/>
            <a:chExt cx="8937110" cy="3199228"/>
          </a:xfrm>
        </p:grpSpPr>
        <p:grpSp>
          <p:nvGrpSpPr>
            <p:cNvPr id="2" name="组合 1"/>
            <p:cNvGrpSpPr/>
            <p:nvPr/>
          </p:nvGrpSpPr>
          <p:grpSpPr>
            <a:xfrm>
              <a:off x="1343076" y="2104292"/>
              <a:ext cx="2455202" cy="3199228"/>
              <a:chOff x="1343076" y="2104292"/>
              <a:chExt cx="2455202" cy="3199228"/>
            </a:xfrm>
          </p:grpSpPr>
          <p:sp>
            <p:nvSpPr>
              <p:cNvPr id="50" name="Rectangle 1"/>
              <p:cNvSpPr/>
              <p:nvPr/>
            </p:nvSpPr>
            <p:spPr>
              <a:xfrm>
                <a:off x="1343076" y="2104292"/>
                <a:ext cx="2455202" cy="3199228"/>
              </a:xfrm>
              <a:prstGeom prst="rect">
                <a:avLst/>
              </a:prstGeom>
              <a:noFill/>
              <a:ln w="25400" cap="flat" cmpd="sng" algn="ctr">
                <a:solidFill>
                  <a:srgbClr val="519C8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350" b="0" i="0" u="none" strike="noStrike" kern="0" cap="none" spc="0" normalizeH="0" baseline="0" noProof="0">
                  <a:ln>
                    <a:noFill/>
                  </a:ln>
                  <a:solidFill>
                    <a:srgbClr val="000000"/>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grpSp>
            <p:nvGrpSpPr>
              <p:cNvPr id="53" name="组合 52"/>
              <p:cNvGrpSpPr/>
              <p:nvPr/>
            </p:nvGrpSpPr>
            <p:grpSpPr>
              <a:xfrm>
                <a:off x="1685959" y="2945109"/>
                <a:ext cx="1839271" cy="675730"/>
                <a:chOff x="1502215" y="4041838"/>
                <a:chExt cx="1839271" cy="675730"/>
              </a:xfrm>
            </p:grpSpPr>
            <p:sp>
              <p:nvSpPr>
                <p:cNvPr id="54" name="TextBox 146"/>
                <p:cNvSpPr txBox="1"/>
                <p:nvPr/>
              </p:nvSpPr>
              <p:spPr>
                <a:xfrm flipH="1">
                  <a:off x="1638218" y="4041838"/>
                  <a:ext cx="1407795" cy="583565"/>
                </a:xfrm>
                <a:prstGeom prst="rect">
                  <a:avLst/>
                </a:prstGeom>
                <a:noFill/>
              </p:spPr>
              <p:txBody>
                <a:bodyPr wrap="none" rtlCol="0">
                  <a:spAutoFit/>
                  <a:scene3d>
                    <a:camera prst="orthographicFront"/>
                    <a:lightRig rig="threePt" dir="t"/>
                  </a:scene3d>
                  <a:sp3d contourW="12700"/>
                </a:bodyPr>
                <a:lstStyle/>
                <a:p>
                  <a:pPr algn="dist"/>
                  <a:r>
                    <a:rPr lang="zh-CN" altLang="en-US" sz="3200" b="1" dirty="0">
                      <a:solidFill>
                        <a:srgbClr val="FF0000"/>
                      </a:solidFill>
                      <a:latin typeface="苹方 粗体" panose="020B0600000000000000" pitchFamily="34" charset="-122"/>
                      <a:ea typeface="苹方 粗体" panose="020B0600000000000000" pitchFamily="34" charset="-122"/>
                      <a:cs typeface="思源黑体 CN Normal" panose="020B0400000000000000" pitchFamily="34" charset="-122"/>
                    </a:rPr>
                    <a:t>有理想</a:t>
                  </a:r>
                  <a:endParaRPr lang="zh-CN" altLang="en-US" sz="3200" b="1" dirty="0">
                    <a:solidFill>
                      <a:srgbClr val="FF0000"/>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cxnSp>
              <p:nvCxnSpPr>
                <p:cNvPr id="55" name="Straight Connector 147"/>
                <p:cNvCxnSpPr/>
                <p:nvPr/>
              </p:nvCxnSpPr>
              <p:spPr>
                <a:xfrm flipH="1">
                  <a:off x="1502215" y="4717568"/>
                  <a:ext cx="183927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7" name="组合 56"/>
            <p:cNvGrpSpPr/>
            <p:nvPr/>
          </p:nvGrpSpPr>
          <p:grpSpPr>
            <a:xfrm>
              <a:off x="4584030" y="2104292"/>
              <a:ext cx="2455202" cy="3199228"/>
              <a:chOff x="1343076" y="2104292"/>
              <a:chExt cx="2455202" cy="3199228"/>
            </a:xfrm>
          </p:grpSpPr>
          <p:sp>
            <p:nvSpPr>
              <p:cNvPr id="58" name="Rectangle 1"/>
              <p:cNvSpPr/>
              <p:nvPr/>
            </p:nvSpPr>
            <p:spPr>
              <a:xfrm>
                <a:off x="1343076" y="2104292"/>
                <a:ext cx="2455202" cy="3199228"/>
              </a:xfrm>
              <a:prstGeom prst="rect">
                <a:avLst/>
              </a:prstGeom>
              <a:noFill/>
              <a:ln w="25400" cap="flat" cmpd="sng" algn="ctr">
                <a:solidFill>
                  <a:srgbClr val="519C8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350" b="0" i="0" u="none" strike="noStrike" kern="0" cap="none" spc="0" normalizeH="0" baseline="0" noProof="0">
                  <a:ln>
                    <a:noFill/>
                  </a:ln>
                  <a:solidFill>
                    <a:srgbClr val="000000"/>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grpSp>
            <p:nvGrpSpPr>
              <p:cNvPr id="59" name="组合 58"/>
              <p:cNvGrpSpPr/>
              <p:nvPr/>
            </p:nvGrpSpPr>
            <p:grpSpPr>
              <a:xfrm>
                <a:off x="1611585" y="2945109"/>
                <a:ext cx="1913643" cy="675730"/>
                <a:chOff x="1427841" y="4041838"/>
                <a:chExt cx="1913643" cy="675730"/>
              </a:xfrm>
            </p:grpSpPr>
            <p:sp>
              <p:nvSpPr>
                <p:cNvPr id="60" name="TextBox 146"/>
                <p:cNvSpPr txBox="1"/>
                <p:nvPr/>
              </p:nvSpPr>
              <p:spPr>
                <a:xfrm flipH="1">
                  <a:off x="1759503" y="4041838"/>
                  <a:ext cx="1255395" cy="521970"/>
                </a:xfrm>
                <a:prstGeom prst="rect">
                  <a:avLst/>
                </a:prstGeom>
                <a:noFill/>
              </p:spPr>
              <p:txBody>
                <a:bodyPr wrap="none" rtlCol="0">
                  <a:spAutoFit/>
                  <a:scene3d>
                    <a:camera prst="orthographicFront"/>
                    <a:lightRig rig="threePt" dir="t"/>
                  </a:scene3d>
                  <a:sp3d contourW="12700"/>
                </a:bodyPr>
                <a:lstStyle/>
                <a:p>
                  <a:pPr algn="dist"/>
                  <a:r>
                    <a:rPr lang="zh-CN" altLang="en-US" sz="2800" b="1" dirty="0">
                      <a:solidFill>
                        <a:srgbClr val="FF0000"/>
                      </a:solidFill>
                      <a:latin typeface="苹方 粗体" panose="020B0600000000000000" pitchFamily="34" charset="-122"/>
                      <a:ea typeface="苹方 粗体" panose="020B0600000000000000" pitchFamily="34" charset="-122"/>
                      <a:cs typeface="思源黑体 CN Normal" panose="020B0400000000000000" pitchFamily="34" charset="-122"/>
                    </a:rPr>
                    <a:t>有本领</a:t>
                  </a:r>
                  <a:endParaRPr lang="zh-CN" altLang="en-US" sz="2800" b="1" dirty="0">
                    <a:solidFill>
                      <a:srgbClr val="FF0000"/>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cxnSp>
              <p:nvCxnSpPr>
                <p:cNvPr id="61" name="Straight Connector 147"/>
                <p:cNvCxnSpPr/>
                <p:nvPr/>
              </p:nvCxnSpPr>
              <p:spPr>
                <a:xfrm flipH="1">
                  <a:off x="1427841" y="4717568"/>
                  <a:ext cx="191364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3" name="组合 62"/>
            <p:cNvGrpSpPr/>
            <p:nvPr/>
          </p:nvGrpSpPr>
          <p:grpSpPr>
            <a:xfrm>
              <a:off x="7824984" y="2104292"/>
              <a:ext cx="2455202" cy="3199228"/>
              <a:chOff x="1343076" y="2104292"/>
              <a:chExt cx="2455202" cy="3199228"/>
            </a:xfrm>
          </p:grpSpPr>
          <p:sp>
            <p:nvSpPr>
              <p:cNvPr id="64" name="Rectangle 1"/>
              <p:cNvSpPr/>
              <p:nvPr/>
            </p:nvSpPr>
            <p:spPr>
              <a:xfrm>
                <a:off x="1343076" y="2104292"/>
                <a:ext cx="2455202" cy="3199228"/>
              </a:xfrm>
              <a:prstGeom prst="rect">
                <a:avLst/>
              </a:prstGeom>
              <a:noFill/>
              <a:ln w="25400" cap="flat" cmpd="sng" algn="ctr">
                <a:solidFill>
                  <a:srgbClr val="519C8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350" b="0" i="0" u="none" strike="noStrike" kern="0" cap="none" spc="0" normalizeH="0" baseline="0" noProof="0">
                  <a:ln>
                    <a:noFill/>
                  </a:ln>
                  <a:solidFill>
                    <a:srgbClr val="000000"/>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grpSp>
            <p:nvGrpSpPr>
              <p:cNvPr id="65" name="组合 64"/>
              <p:cNvGrpSpPr/>
              <p:nvPr/>
            </p:nvGrpSpPr>
            <p:grpSpPr>
              <a:xfrm>
                <a:off x="1611585" y="3006704"/>
                <a:ext cx="1913643" cy="614135"/>
                <a:chOff x="1427841" y="4103433"/>
                <a:chExt cx="1913643" cy="614135"/>
              </a:xfrm>
            </p:grpSpPr>
            <p:sp>
              <p:nvSpPr>
                <p:cNvPr id="66" name="TextBox 146"/>
                <p:cNvSpPr txBox="1"/>
                <p:nvPr/>
              </p:nvSpPr>
              <p:spPr>
                <a:xfrm flipH="1">
                  <a:off x="1821733" y="4103433"/>
                  <a:ext cx="1255395" cy="521970"/>
                </a:xfrm>
                <a:prstGeom prst="rect">
                  <a:avLst/>
                </a:prstGeom>
                <a:noFill/>
              </p:spPr>
              <p:txBody>
                <a:bodyPr wrap="none" rtlCol="0">
                  <a:spAutoFit/>
                  <a:scene3d>
                    <a:camera prst="orthographicFront"/>
                    <a:lightRig rig="threePt" dir="t"/>
                  </a:scene3d>
                  <a:sp3d contourW="12700"/>
                </a:bodyPr>
                <a:lstStyle/>
                <a:p>
                  <a:pPr algn="dist"/>
                  <a:r>
                    <a:rPr lang="zh-CN" altLang="en-US" sz="2800" b="1" dirty="0">
                      <a:solidFill>
                        <a:srgbClr val="FF0000"/>
                      </a:solidFill>
                      <a:latin typeface="苹方 粗体" panose="020B0600000000000000" pitchFamily="34" charset="-122"/>
                      <a:ea typeface="苹方 粗体" panose="020B0600000000000000" pitchFamily="34" charset="-122"/>
                      <a:cs typeface="思源黑体 CN Normal" panose="020B0400000000000000" pitchFamily="34" charset="-122"/>
                    </a:rPr>
                    <a:t>有担当</a:t>
                  </a:r>
                  <a:endParaRPr lang="zh-CN" altLang="en-US" sz="2800" b="1" dirty="0">
                    <a:solidFill>
                      <a:srgbClr val="FF0000"/>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cxnSp>
              <p:nvCxnSpPr>
                <p:cNvPr id="67" name="Straight Connector 147"/>
                <p:cNvCxnSpPr/>
                <p:nvPr/>
              </p:nvCxnSpPr>
              <p:spPr>
                <a:xfrm flipH="1">
                  <a:off x="1427841" y="4717568"/>
                  <a:ext cx="191364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pic>
        <p:nvPicPr>
          <p:cNvPr id="71" name="图片 7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70328" y="1876110"/>
            <a:ext cx="1539194" cy="1807014"/>
          </a:xfrm>
          <a:prstGeom prst="rect">
            <a:avLst/>
          </a:prstGeom>
        </p:spPr>
      </p:pic>
      <p:pic>
        <p:nvPicPr>
          <p:cNvPr id="72" name="图片 7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73469" y="1805625"/>
            <a:ext cx="1539194" cy="1807014"/>
          </a:xfrm>
          <a:prstGeom prst="rect">
            <a:avLst/>
          </a:prstGeom>
        </p:spPr>
      </p:pic>
      <p:pic>
        <p:nvPicPr>
          <p:cNvPr id="73" name="图片 7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83194" y="1784035"/>
            <a:ext cx="1539194" cy="1807014"/>
          </a:xfrm>
          <a:prstGeom prst="rect">
            <a:avLst/>
          </a:prstGeom>
        </p:spPr>
      </p:pic>
      <p:sp>
        <p:nvSpPr>
          <p:cNvPr id="5" name="矩形 4"/>
          <p:cNvSpPr/>
          <p:nvPr/>
        </p:nvSpPr>
        <p:spPr>
          <a:xfrm>
            <a:off x="3956050" y="789940"/>
            <a:ext cx="4603750" cy="829310"/>
          </a:xfrm>
          <a:prstGeom prst="rect">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6" name="TextBox 11"/>
          <p:cNvSpPr txBox="1"/>
          <p:nvPr/>
        </p:nvSpPr>
        <p:spPr>
          <a:xfrm>
            <a:off x="4344553" y="932843"/>
            <a:ext cx="3225800" cy="543560"/>
          </a:xfrm>
          <a:prstGeom prst="rect">
            <a:avLst/>
          </a:prstGeom>
          <a:noFill/>
        </p:spPr>
        <p:txBody>
          <a:bodyPr wrap="square" lIns="0" tIns="0" rIns="0" bIns="0" rtlCol="0">
            <a:noAutofit/>
            <a:scene3d>
              <a:camera prst="orthographicFront"/>
              <a:lightRig rig="threePt" dir="t"/>
            </a:scene3d>
            <a:sp3d contourW="12700"/>
          </a:bodyPr>
          <a:lstStyle/>
          <a:p>
            <a:r>
              <a:rPr lang="zh-CN" altLang="en-US" sz="3600"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rPr>
              <a:t>一、培养什么人</a:t>
            </a:r>
            <a:endParaRPr lang="zh-CN" altLang="en-US" sz="3600"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sp>
        <p:nvSpPr>
          <p:cNvPr id="3" name="文本框 2"/>
          <p:cNvSpPr txBox="1"/>
          <p:nvPr/>
        </p:nvSpPr>
        <p:spPr>
          <a:xfrm>
            <a:off x="1610360" y="4152900"/>
            <a:ext cx="2269490" cy="506095"/>
          </a:xfrm>
          <a:prstGeom prst="rect">
            <a:avLst/>
          </a:prstGeom>
          <a:noFill/>
        </p:spPr>
        <p:txBody>
          <a:bodyPr wrap="square" rtlCol="0">
            <a:noAutofit/>
          </a:bodyPr>
          <a:lstStyle/>
          <a:p>
            <a:pPr algn="ctr">
              <a:lnSpc>
                <a:spcPct val="150000"/>
              </a:lnSpc>
            </a:pPr>
            <a:r>
              <a:rPr lang="zh-CN" altLang="en-US" sz="20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包含核心素养</a:t>
            </a:r>
            <a:endParaRPr lang="zh-CN" altLang="en-US" sz="20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p:txBody>
      </p:sp>
      <p:sp>
        <p:nvSpPr>
          <p:cNvPr id="4" name="文本框 3"/>
          <p:cNvSpPr txBox="1"/>
          <p:nvPr/>
        </p:nvSpPr>
        <p:spPr>
          <a:xfrm>
            <a:off x="4045585" y="4067810"/>
            <a:ext cx="4064000" cy="1014730"/>
          </a:xfrm>
          <a:prstGeom prst="rect">
            <a:avLst/>
          </a:prstGeom>
          <a:noFill/>
        </p:spPr>
        <p:txBody>
          <a:bodyPr wrap="square" rtlCol="0">
            <a:spAutoFit/>
          </a:bodyPr>
          <a:lstStyle/>
          <a:p>
            <a:pPr algn="ctr">
              <a:lnSpc>
                <a:spcPct val="150000"/>
              </a:lnSpc>
            </a:pPr>
            <a:r>
              <a:rPr lang="zh-CN" altLang="en-US" sz="20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德智体美劳</a:t>
            </a:r>
            <a:endParaRPr lang="zh-CN" altLang="en-US" sz="20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a:p>
            <a:pPr algn="ctr">
              <a:lnSpc>
                <a:spcPct val="150000"/>
              </a:lnSpc>
            </a:pPr>
            <a:r>
              <a:rPr lang="zh-CN" altLang="en-US" sz="20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全面发展</a:t>
            </a:r>
            <a:endParaRPr lang="zh-CN" altLang="en-US" sz="20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p:txBody>
      </p:sp>
      <p:sp>
        <p:nvSpPr>
          <p:cNvPr id="7" name="TextBox 11"/>
          <p:cNvSpPr txBox="1"/>
          <p:nvPr/>
        </p:nvSpPr>
        <p:spPr>
          <a:xfrm>
            <a:off x="8339928" y="4087328"/>
            <a:ext cx="2096770" cy="883285"/>
          </a:xfrm>
          <a:prstGeom prst="rect">
            <a:avLst/>
          </a:prstGeom>
          <a:noFill/>
        </p:spPr>
        <p:txBody>
          <a:bodyPr wrap="square" lIns="0" tIns="0" rIns="0" bIns="0" rtlCol="0">
            <a:noAutofit/>
            <a:scene3d>
              <a:camera prst="orthographicFront"/>
              <a:lightRig rig="threePt" dir="t"/>
            </a:scene3d>
            <a:sp3d contourW="12700"/>
          </a:bodyPr>
          <a:lstStyle/>
          <a:p>
            <a:pPr algn="ctr">
              <a:lnSpc>
                <a:spcPct val="150000"/>
              </a:lnSpc>
            </a:pPr>
            <a:r>
              <a:rPr lang="zh-CN" altLang="en-US" sz="20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民族复兴大任</a:t>
            </a:r>
            <a:endParaRPr lang="zh-CN" altLang="en-US" sz="20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091" y="248313"/>
            <a:ext cx="1283269" cy="1228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1"/>
          <p:cNvSpPr txBox="1"/>
          <p:nvPr/>
        </p:nvSpPr>
        <p:spPr>
          <a:xfrm>
            <a:off x="4103370" y="770890"/>
            <a:ext cx="3846830" cy="1130935"/>
          </a:xfrm>
          <a:prstGeom prst="rect">
            <a:avLst/>
          </a:prstGeom>
          <a:noFill/>
        </p:spPr>
        <p:txBody>
          <a:bodyPr wrap="square" rtlCol="0">
            <a:noAutofit/>
          </a:bodyPr>
          <a:lstStyle>
            <a:defPPr>
              <a:defRPr lang="zh-CN"/>
            </a:defPPr>
            <a:lvl1pPr>
              <a:defRPr sz="3200" b="1">
                <a:solidFill>
                  <a:schemeClr val="tx2"/>
                </a:solidFill>
                <a:latin typeface="+mn-ea"/>
                <a:ea typeface="+mn-ea"/>
              </a:defRPr>
            </a:lvl1pPr>
          </a:lstStyle>
          <a:p>
            <a:pPr algn="ctr"/>
            <a:r>
              <a:rPr lang="zh-CN" altLang="en-US" sz="3600" dirty="0">
                <a:solidFill>
                  <a:schemeClr val="tx1">
                    <a:lumMod val="65000"/>
                    <a:lumOff val="35000"/>
                  </a:schemeClr>
                </a:solidFill>
                <a:latin typeface="苹方 粗体" panose="020B0600000000000000" pitchFamily="34" charset="-122"/>
                <a:ea typeface="苹方 粗体" panose="020B0600000000000000" pitchFamily="34" charset="-122"/>
              </a:rPr>
              <a:t>课程标准解读</a:t>
            </a:r>
            <a:endParaRPr lang="zh-CN" altLang="en-US" sz="3600" dirty="0">
              <a:solidFill>
                <a:schemeClr val="tx1">
                  <a:lumMod val="65000"/>
                  <a:lumOff val="35000"/>
                </a:schemeClr>
              </a:solidFill>
              <a:latin typeface="苹方 粗体" panose="020B0600000000000000" pitchFamily="34" charset="-122"/>
              <a:ea typeface="苹方 粗体" panose="020B0600000000000000" pitchFamily="34" charset="-122"/>
            </a:endParaRPr>
          </a:p>
        </p:txBody>
      </p:sp>
      <p:grpSp>
        <p:nvGrpSpPr>
          <p:cNvPr id="31" name="组合 30"/>
          <p:cNvGrpSpPr/>
          <p:nvPr/>
        </p:nvGrpSpPr>
        <p:grpSpPr>
          <a:xfrm>
            <a:off x="998360" y="1901727"/>
            <a:ext cx="10873105" cy="3980941"/>
            <a:chOff x="1005670" y="2098675"/>
            <a:chExt cx="10873105" cy="3980941"/>
          </a:xfrm>
        </p:grpSpPr>
        <p:grpSp>
          <p:nvGrpSpPr>
            <p:cNvPr id="2" name="组合 1"/>
            <p:cNvGrpSpPr/>
            <p:nvPr/>
          </p:nvGrpSpPr>
          <p:grpSpPr>
            <a:xfrm>
              <a:off x="1005670" y="2098675"/>
              <a:ext cx="10195280" cy="2129155"/>
              <a:chOff x="1005670" y="2464435"/>
              <a:chExt cx="10195280" cy="2129155"/>
            </a:xfrm>
          </p:grpSpPr>
          <p:sp>
            <p:nvSpPr>
              <p:cNvPr id="5" name="矩形 4"/>
              <p:cNvSpPr/>
              <p:nvPr/>
            </p:nvSpPr>
            <p:spPr>
              <a:xfrm>
                <a:off x="3720735" y="2464435"/>
                <a:ext cx="4765150" cy="2129155"/>
              </a:xfrm>
              <a:prstGeom prst="rect">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3816350" y="2561590"/>
                <a:ext cx="4574540" cy="1950720"/>
              </a:xfrm>
              <a:prstGeom prst="rect">
                <a:avLst/>
              </a:prstGeom>
              <a:no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1" name="矩形 20"/>
              <p:cNvSpPr/>
              <p:nvPr/>
            </p:nvSpPr>
            <p:spPr>
              <a:xfrm>
                <a:off x="1005670" y="2464435"/>
                <a:ext cx="2620070" cy="2129155"/>
              </a:xfrm>
              <a:prstGeom prst="rect">
                <a:avLst/>
              </a:prstGeom>
              <a:blipFill dpi="0" rotWithShape="1">
                <a:blip r:embed="rId1" cstate="print">
                  <a:extLst>
                    <a:ext uri="{28A0092B-C50C-407E-A947-70E740481C1C}">
                      <a14:useLocalDpi xmlns:a14="http://schemas.microsoft.com/office/drawing/2010/main" val="0"/>
                    </a:ext>
                  </a:extLst>
                </a:blip>
                <a:srcRect/>
                <a:stretch>
                  <a:fillRect l="-10947" r="-10947"/>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2" name="矩形 21"/>
              <p:cNvSpPr/>
              <p:nvPr/>
            </p:nvSpPr>
            <p:spPr>
              <a:xfrm>
                <a:off x="8580880" y="2464435"/>
                <a:ext cx="2620070" cy="2129155"/>
              </a:xfrm>
              <a:prstGeom prst="rect">
                <a:avLst/>
              </a:prstGeom>
              <a:blipFill dpi="0" rotWithShape="1">
                <a:blip r:embed="rId2" cstate="print">
                  <a:extLst>
                    <a:ext uri="{28A0092B-C50C-407E-A947-70E740481C1C}">
                      <a14:useLocalDpi xmlns:a14="http://schemas.microsoft.com/office/drawing/2010/main" val="0"/>
                    </a:ext>
                  </a:extLst>
                </a:blip>
                <a:srcRect/>
                <a:stretch>
                  <a:fillRect l="-4175" r="-417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grpSp>
        <p:sp>
          <p:nvSpPr>
            <p:cNvPr id="26" name="TextBox 11"/>
            <p:cNvSpPr txBox="1"/>
            <p:nvPr/>
          </p:nvSpPr>
          <p:spPr>
            <a:xfrm>
              <a:off x="4110820" y="2797810"/>
              <a:ext cx="4279900" cy="934720"/>
            </a:xfrm>
            <a:prstGeom prst="rect">
              <a:avLst/>
            </a:prstGeom>
            <a:noFill/>
          </p:spPr>
          <p:txBody>
            <a:bodyPr wrap="square" lIns="0" tIns="0" rIns="0" bIns="0" rtlCol="0">
              <a:noAutofit/>
              <a:scene3d>
                <a:camera prst="orthographicFront"/>
                <a:lightRig rig="threePt" dir="t"/>
              </a:scene3d>
              <a:sp3d contourW="12700"/>
            </a:bodyPr>
            <a:lstStyle/>
            <a:p>
              <a:r>
                <a:rPr lang="zh-CN" altLang="en-US" sz="4400" b="1"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rPr>
                <a:t>二、怎样培养人</a:t>
              </a:r>
              <a:endParaRPr lang="zh-CN" altLang="en-US" sz="4400" b="1"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sp>
          <p:nvSpPr>
            <p:cNvPr id="27" name="TextBox 11"/>
            <p:cNvSpPr txBox="1"/>
            <p:nvPr/>
          </p:nvSpPr>
          <p:spPr>
            <a:xfrm>
              <a:off x="1005670" y="4878831"/>
              <a:ext cx="10873105" cy="1200785"/>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r>
                <a:rPr lang="zh-CN" altLang="en-US" sz="28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全面落实习近平总书记关于培养担当民族复兴大任时代新人的要求</a:t>
              </a:r>
              <a:endParaRPr lang="zh-CN" altLang="en-US" sz="2800"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gr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25" y="156845"/>
            <a:ext cx="1283269" cy="12280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2710" y="2105368"/>
            <a:ext cx="9466580" cy="3027680"/>
            <a:chOff x="1318895" y="2330450"/>
            <a:chExt cx="9466580" cy="3027680"/>
          </a:xfrm>
        </p:grpSpPr>
        <p:cxnSp>
          <p:nvCxnSpPr>
            <p:cNvPr id="3" name="直接箭头连接符 2"/>
            <p:cNvCxnSpPr/>
            <p:nvPr/>
          </p:nvCxnSpPr>
          <p:spPr>
            <a:xfrm flipV="1">
              <a:off x="1318895" y="3837305"/>
              <a:ext cx="9466580" cy="13970"/>
            </a:xfrm>
            <a:prstGeom prst="straightConnector1">
              <a:avLst/>
            </a:prstGeom>
            <a:noFill/>
            <a:ln w="6350" cap="flat" cmpd="sng" algn="ctr">
              <a:solidFill>
                <a:srgbClr val="FFFFFF">
                  <a:lumMod val="50000"/>
                </a:srgbClr>
              </a:solidFill>
              <a:prstDash val="solid"/>
              <a:miter lim="800000"/>
              <a:tailEnd type="arrow"/>
            </a:ln>
            <a:effectLst/>
          </p:spPr>
        </p:cxnSp>
        <p:cxnSp>
          <p:nvCxnSpPr>
            <p:cNvPr id="4" name="直接连接符 3"/>
            <p:cNvCxnSpPr/>
            <p:nvPr/>
          </p:nvCxnSpPr>
          <p:spPr>
            <a:xfrm>
              <a:off x="2322830" y="3263265"/>
              <a:ext cx="0" cy="574040"/>
            </a:xfrm>
            <a:prstGeom prst="line">
              <a:avLst/>
            </a:prstGeom>
            <a:noFill/>
            <a:ln w="6350" cap="flat" cmpd="sng" algn="ctr">
              <a:solidFill>
                <a:srgbClr val="000000">
                  <a:lumMod val="85000"/>
                  <a:lumOff val="15000"/>
                </a:srgbClr>
              </a:solidFill>
              <a:prstDash val="solid"/>
              <a:miter lim="800000"/>
            </a:ln>
            <a:effectLst/>
          </p:spPr>
        </p:cxnSp>
        <p:cxnSp>
          <p:nvCxnSpPr>
            <p:cNvPr id="5" name="直接连接符 4"/>
            <p:cNvCxnSpPr/>
            <p:nvPr/>
          </p:nvCxnSpPr>
          <p:spPr>
            <a:xfrm>
              <a:off x="3999230" y="3851275"/>
              <a:ext cx="0" cy="574040"/>
            </a:xfrm>
            <a:prstGeom prst="line">
              <a:avLst/>
            </a:prstGeom>
            <a:noFill/>
            <a:ln w="6350" cap="flat" cmpd="sng" algn="ctr">
              <a:solidFill>
                <a:srgbClr val="000000">
                  <a:lumMod val="85000"/>
                  <a:lumOff val="15000"/>
                </a:srgbClr>
              </a:solidFill>
              <a:prstDash val="solid"/>
              <a:miter lim="800000"/>
            </a:ln>
            <a:effectLst/>
          </p:spPr>
        </p:cxnSp>
        <p:sp>
          <p:nvSpPr>
            <p:cNvPr id="6" name="椭圆 5"/>
            <p:cNvSpPr/>
            <p:nvPr/>
          </p:nvSpPr>
          <p:spPr>
            <a:xfrm>
              <a:off x="1856105" y="2330450"/>
              <a:ext cx="932815" cy="932815"/>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 name="椭圆 6"/>
            <p:cNvSpPr/>
            <p:nvPr/>
          </p:nvSpPr>
          <p:spPr>
            <a:xfrm>
              <a:off x="3533140" y="4425315"/>
              <a:ext cx="932815" cy="932815"/>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cxnSp>
          <p:nvCxnSpPr>
            <p:cNvPr id="8" name="直接连接符 7"/>
            <p:cNvCxnSpPr/>
            <p:nvPr/>
          </p:nvCxnSpPr>
          <p:spPr>
            <a:xfrm>
              <a:off x="5837555" y="3263265"/>
              <a:ext cx="0" cy="574040"/>
            </a:xfrm>
            <a:prstGeom prst="line">
              <a:avLst/>
            </a:prstGeom>
            <a:noFill/>
            <a:ln w="6350" cap="flat" cmpd="sng" algn="ctr">
              <a:solidFill>
                <a:srgbClr val="000000">
                  <a:lumMod val="85000"/>
                  <a:lumOff val="15000"/>
                </a:srgbClr>
              </a:solidFill>
              <a:prstDash val="solid"/>
              <a:miter lim="800000"/>
            </a:ln>
            <a:effectLst/>
          </p:spPr>
        </p:cxnSp>
        <p:sp>
          <p:nvSpPr>
            <p:cNvPr id="9" name="椭圆 8"/>
            <p:cNvSpPr/>
            <p:nvPr/>
          </p:nvSpPr>
          <p:spPr>
            <a:xfrm>
              <a:off x="5370830" y="2330450"/>
              <a:ext cx="932815" cy="932815"/>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cxnSp>
          <p:nvCxnSpPr>
            <p:cNvPr id="10" name="直接连接符 9"/>
            <p:cNvCxnSpPr/>
            <p:nvPr/>
          </p:nvCxnSpPr>
          <p:spPr>
            <a:xfrm>
              <a:off x="7726680" y="3851275"/>
              <a:ext cx="0" cy="574040"/>
            </a:xfrm>
            <a:prstGeom prst="line">
              <a:avLst/>
            </a:prstGeom>
            <a:noFill/>
            <a:ln w="6350" cap="flat" cmpd="sng" algn="ctr">
              <a:solidFill>
                <a:srgbClr val="000000">
                  <a:lumMod val="85000"/>
                  <a:lumOff val="15000"/>
                </a:srgbClr>
              </a:solidFill>
              <a:prstDash val="solid"/>
              <a:miter lim="800000"/>
            </a:ln>
            <a:effectLst/>
          </p:spPr>
        </p:cxnSp>
        <p:sp>
          <p:nvSpPr>
            <p:cNvPr id="11" name="椭圆 10"/>
            <p:cNvSpPr/>
            <p:nvPr/>
          </p:nvSpPr>
          <p:spPr>
            <a:xfrm>
              <a:off x="7259955" y="4425315"/>
              <a:ext cx="932815" cy="932815"/>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cxnSp>
          <p:nvCxnSpPr>
            <p:cNvPr id="12" name="直接连接符 11"/>
            <p:cNvCxnSpPr/>
            <p:nvPr/>
          </p:nvCxnSpPr>
          <p:spPr>
            <a:xfrm>
              <a:off x="9664700" y="3277235"/>
              <a:ext cx="0" cy="574040"/>
            </a:xfrm>
            <a:prstGeom prst="line">
              <a:avLst/>
            </a:prstGeom>
            <a:noFill/>
            <a:ln w="6350" cap="flat" cmpd="sng" algn="ctr">
              <a:solidFill>
                <a:srgbClr val="000000">
                  <a:lumMod val="85000"/>
                  <a:lumOff val="15000"/>
                </a:srgbClr>
              </a:solidFill>
              <a:prstDash val="solid"/>
              <a:miter lim="800000"/>
            </a:ln>
            <a:effectLst/>
          </p:spPr>
        </p:cxnSp>
        <p:sp>
          <p:nvSpPr>
            <p:cNvPr id="13" name="椭圆 12"/>
            <p:cNvSpPr/>
            <p:nvPr/>
          </p:nvSpPr>
          <p:spPr>
            <a:xfrm>
              <a:off x="9197975" y="2344420"/>
              <a:ext cx="932815" cy="932815"/>
            </a:xfrm>
            <a:prstGeom prst="ellipse">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9" name="Freeform 77"/>
            <p:cNvSpPr>
              <a:spLocks noEditPoints="1"/>
            </p:cNvSpPr>
            <p:nvPr/>
          </p:nvSpPr>
          <p:spPr bwMode="auto">
            <a:xfrm>
              <a:off x="2082165" y="2570480"/>
              <a:ext cx="481330" cy="481330"/>
            </a:xfrm>
            <a:custGeom>
              <a:avLst/>
              <a:gdLst>
                <a:gd name="T0" fmla="*/ 0 w 128"/>
                <a:gd name="T1" fmla="*/ 64 h 128"/>
                <a:gd name="T2" fmla="*/ 128 w 128"/>
                <a:gd name="T3" fmla="*/ 64 h 128"/>
                <a:gd name="T4" fmla="*/ 46 w 128"/>
                <a:gd name="T5" fmla="*/ 18 h 128"/>
                <a:gd name="T6" fmla="*/ 31 w 128"/>
                <a:gd name="T7" fmla="*/ 27 h 128"/>
                <a:gd name="T8" fmla="*/ 24 w 128"/>
                <a:gd name="T9" fmla="*/ 34 h 128"/>
                <a:gd name="T10" fmla="*/ 31 w 128"/>
                <a:gd name="T11" fmla="*/ 59 h 128"/>
                <a:gd name="T12" fmla="*/ 24 w 128"/>
                <a:gd name="T13" fmla="*/ 34 h 128"/>
                <a:gd name="T14" fmla="*/ 31 w 128"/>
                <a:gd name="T15" fmla="*/ 69 h 128"/>
                <a:gd name="T16" fmla="*/ 24 w 128"/>
                <a:gd name="T17" fmla="*/ 94 h 128"/>
                <a:gd name="T18" fmla="*/ 31 w 128"/>
                <a:gd name="T19" fmla="*/ 101 h 128"/>
                <a:gd name="T20" fmla="*/ 46 w 128"/>
                <a:gd name="T21" fmla="*/ 110 h 128"/>
                <a:gd name="T22" fmla="*/ 59 w 128"/>
                <a:gd name="T23" fmla="*/ 110 h 128"/>
                <a:gd name="T24" fmla="*/ 48 w 128"/>
                <a:gd name="T25" fmla="*/ 95 h 128"/>
                <a:gd name="T26" fmla="*/ 59 w 128"/>
                <a:gd name="T27" fmla="*/ 110 h 128"/>
                <a:gd name="T28" fmla="*/ 44 w 128"/>
                <a:gd name="T29" fmla="*/ 86 h 128"/>
                <a:gd name="T30" fmla="*/ 59 w 128"/>
                <a:gd name="T31" fmla="*/ 69 h 128"/>
                <a:gd name="T32" fmla="*/ 59 w 128"/>
                <a:gd name="T33" fmla="*/ 59 h 128"/>
                <a:gd name="T34" fmla="*/ 44 w 128"/>
                <a:gd name="T35" fmla="*/ 42 h 128"/>
                <a:gd name="T36" fmla="*/ 59 w 128"/>
                <a:gd name="T37" fmla="*/ 59 h 128"/>
                <a:gd name="T38" fmla="*/ 48 w 128"/>
                <a:gd name="T39" fmla="*/ 33 h 128"/>
                <a:gd name="T40" fmla="*/ 59 w 128"/>
                <a:gd name="T41" fmla="*/ 19 h 128"/>
                <a:gd name="T42" fmla="*/ 113 w 128"/>
                <a:gd name="T43" fmla="*/ 59 h 128"/>
                <a:gd name="T44" fmla="*/ 93 w 128"/>
                <a:gd name="T45" fmla="*/ 40 h 128"/>
                <a:gd name="T46" fmla="*/ 113 w 128"/>
                <a:gd name="T47" fmla="*/ 59 h 128"/>
                <a:gd name="T48" fmla="*/ 89 w 128"/>
                <a:gd name="T49" fmla="*/ 30 h 128"/>
                <a:gd name="T50" fmla="*/ 97 w 128"/>
                <a:gd name="T51" fmla="*/ 27 h 128"/>
                <a:gd name="T52" fmla="*/ 75 w 128"/>
                <a:gd name="T53" fmla="*/ 25 h 128"/>
                <a:gd name="T54" fmla="*/ 69 w 128"/>
                <a:gd name="T55" fmla="*/ 35 h 128"/>
                <a:gd name="T56" fmla="*/ 69 w 128"/>
                <a:gd name="T57" fmla="*/ 45 h 128"/>
                <a:gd name="T58" fmla="*/ 87 w 128"/>
                <a:gd name="T59" fmla="*/ 59 h 128"/>
                <a:gd name="T60" fmla="*/ 69 w 128"/>
                <a:gd name="T61" fmla="*/ 45 h 128"/>
                <a:gd name="T62" fmla="*/ 87 w 128"/>
                <a:gd name="T63" fmla="*/ 69 h 128"/>
                <a:gd name="T64" fmla="*/ 69 w 128"/>
                <a:gd name="T65" fmla="*/ 83 h 128"/>
                <a:gd name="T66" fmla="*/ 75 w 128"/>
                <a:gd name="T67" fmla="*/ 103 h 128"/>
                <a:gd name="T68" fmla="*/ 69 w 128"/>
                <a:gd name="T69" fmla="*/ 93 h 128"/>
                <a:gd name="T70" fmla="*/ 75 w 128"/>
                <a:gd name="T71" fmla="*/ 103 h 128"/>
                <a:gd name="T72" fmla="*/ 89 w 128"/>
                <a:gd name="T73" fmla="*/ 98 h 128"/>
                <a:gd name="T74" fmla="*/ 82 w 128"/>
                <a:gd name="T75" fmla="*/ 110 h 128"/>
                <a:gd name="T76" fmla="*/ 93 w 128"/>
                <a:gd name="T77" fmla="*/ 89 h 128"/>
                <a:gd name="T78" fmla="*/ 113 w 128"/>
                <a:gd name="T79" fmla="*/ 6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46" y="18"/>
                  </a:moveTo>
                  <a:cubicBezTo>
                    <a:pt x="43" y="22"/>
                    <a:pt x="41" y="26"/>
                    <a:pt x="39" y="30"/>
                  </a:cubicBezTo>
                  <a:cubicBezTo>
                    <a:pt x="36" y="29"/>
                    <a:pt x="34" y="28"/>
                    <a:pt x="31" y="27"/>
                  </a:cubicBezTo>
                  <a:cubicBezTo>
                    <a:pt x="36" y="23"/>
                    <a:pt x="41" y="20"/>
                    <a:pt x="46" y="18"/>
                  </a:cubicBezTo>
                  <a:close/>
                  <a:moveTo>
                    <a:pt x="24" y="34"/>
                  </a:moveTo>
                  <a:cubicBezTo>
                    <a:pt x="28" y="36"/>
                    <a:pt x="31" y="38"/>
                    <a:pt x="35" y="40"/>
                  </a:cubicBezTo>
                  <a:cubicBezTo>
                    <a:pt x="33" y="46"/>
                    <a:pt x="32" y="52"/>
                    <a:pt x="31" y="59"/>
                  </a:cubicBezTo>
                  <a:cubicBezTo>
                    <a:pt x="15" y="59"/>
                    <a:pt x="15" y="59"/>
                    <a:pt x="15" y="59"/>
                  </a:cubicBezTo>
                  <a:cubicBezTo>
                    <a:pt x="16" y="50"/>
                    <a:pt x="19" y="41"/>
                    <a:pt x="24" y="34"/>
                  </a:cubicBezTo>
                  <a:close/>
                  <a:moveTo>
                    <a:pt x="15" y="69"/>
                  </a:moveTo>
                  <a:cubicBezTo>
                    <a:pt x="31" y="69"/>
                    <a:pt x="31" y="69"/>
                    <a:pt x="31" y="69"/>
                  </a:cubicBezTo>
                  <a:cubicBezTo>
                    <a:pt x="32" y="76"/>
                    <a:pt x="33" y="82"/>
                    <a:pt x="35" y="89"/>
                  </a:cubicBezTo>
                  <a:cubicBezTo>
                    <a:pt x="31" y="90"/>
                    <a:pt x="28" y="92"/>
                    <a:pt x="24" y="94"/>
                  </a:cubicBezTo>
                  <a:cubicBezTo>
                    <a:pt x="19" y="87"/>
                    <a:pt x="16" y="78"/>
                    <a:pt x="15" y="69"/>
                  </a:cubicBezTo>
                  <a:close/>
                  <a:moveTo>
                    <a:pt x="31" y="101"/>
                  </a:moveTo>
                  <a:cubicBezTo>
                    <a:pt x="34" y="100"/>
                    <a:pt x="36" y="99"/>
                    <a:pt x="39" y="98"/>
                  </a:cubicBezTo>
                  <a:cubicBezTo>
                    <a:pt x="41" y="102"/>
                    <a:pt x="43" y="107"/>
                    <a:pt x="46" y="110"/>
                  </a:cubicBezTo>
                  <a:cubicBezTo>
                    <a:pt x="41" y="108"/>
                    <a:pt x="36" y="105"/>
                    <a:pt x="31" y="101"/>
                  </a:cubicBezTo>
                  <a:close/>
                  <a:moveTo>
                    <a:pt x="59" y="110"/>
                  </a:moveTo>
                  <a:cubicBezTo>
                    <a:pt x="57" y="108"/>
                    <a:pt x="55" y="106"/>
                    <a:pt x="53" y="103"/>
                  </a:cubicBezTo>
                  <a:cubicBezTo>
                    <a:pt x="51" y="101"/>
                    <a:pt x="50" y="98"/>
                    <a:pt x="48" y="95"/>
                  </a:cubicBezTo>
                  <a:cubicBezTo>
                    <a:pt x="52" y="94"/>
                    <a:pt x="55" y="93"/>
                    <a:pt x="59" y="93"/>
                  </a:cubicBezTo>
                  <a:lnTo>
                    <a:pt x="59" y="110"/>
                  </a:lnTo>
                  <a:close/>
                  <a:moveTo>
                    <a:pt x="59" y="83"/>
                  </a:moveTo>
                  <a:cubicBezTo>
                    <a:pt x="54" y="84"/>
                    <a:pt x="49" y="84"/>
                    <a:pt x="44" y="86"/>
                  </a:cubicBezTo>
                  <a:cubicBezTo>
                    <a:pt x="43" y="80"/>
                    <a:pt x="42" y="75"/>
                    <a:pt x="41" y="69"/>
                  </a:cubicBezTo>
                  <a:cubicBezTo>
                    <a:pt x="59" y="69"/>
                    <a:pt x="59" y="69"/>
                    <a:pt x="59" y="69"/>
                  </a:cubicBezTo>
                  <a:lnTo>
                    <a:pt x="59" y="83"/>
                  </a:lnTo>
                  <a:close/>
                  <a:moveTo>
                    <a:pt x="59" y="59"/>
                  </a:moveTo>
                  <a:cubicBezTo>
                    <a:pt x="41" y="59"/>
                    <a:pt x="41" y="59"/>
                    <a:pt x="41" y="59"/>
                  </a:cubicBezTo>
                  <a:cubicBezTo>
                    <a:pt x="42" y="53"/>
                    <a:pt x="43" y="48"/>
                    <a:pt x="44" y="42"/>
                  </a:cubicBezTo>
                  <a:cubicBezTo>
                    <a:pt x="49" y="44"/>
                    <a:pt x="54" y="44"/>
                    <a:pt x="59" y="45"/>
                  </a:cubicBezTo>
                  <a:lnTo>
                    <a:pt x="59" y="59"/>
                  </a:lnTo>
                  <a:close/>
                  <a:moveTo>
                    <a:pt x="59" y="35"/>
                  </a:moveTo>
                  <a:cubicBezTo>
                    <a:pt x="55" y="35"/>
                    <a:pt x="52" y="34"/>
                    <a:pt x="48" y="33"/>
                  </a:cubicBezTo>
                  <a:cubicBezTo>
                    <a:pt x="50" y="30"/>
                    <a:pt x="51" y="27"/>
                    <a:pt x="53" y="25"/>
                  </a:cubicBezTo>
                  <a:cubicBezTo>
                    <a:pt x="55" y="22"/>
                    <a:pt x="57" y="20"/>
                    <a:pt x="59" y="19"/>
                  </a:cubicBezTo>
                  <a:lnTo>
                    <a:pt x="59" y="35"/>
                  </a:lnTo>
                  <a:close/>
                  <a:moveTo>
                    <a:pt x="113" y="59"/>
                  </a:moveTo>
                  <a:cubicBezTo>
                    <a:pt x="97" y="59"/>
                    <a:pt x="97" y="59"/>
                    <a:pt x="97" y="59"/>
                  </a:cubicBezTo>
                  <a:cubicBezTo>
                    <a:pt x="96" y="52"/>
                    <a:pt x="95" y="46"/>
                    <a:pt x="93" y="40"/>
                  </a:cubicBezTo>
                  <a:cubicBezTo>
                    <a:pt x="97" y="38"/>
                    <a:pt x="100" y="36"/>
                    <a:pt x="104" y="34"/>
                  </a:cubicBezTo>
                  <a:cubicBezTo>
                    <a:pt x="109" y="41"/>
                    <a:pt x="112" y="50"/>
                    <a:pt x="113" y="59"/>
                  </a:cubicBezTo>
                  <a:close/>
                  <a:moveTo>
                    <a:pt x="97" y="27"/>
                  </a:moveTo>
                  <a:cubicBezTo>
                    <a:pt x="94" y="28"/>
                    <a:pt x="92" y="29"/>
                    <a:pt x="89" y="30"/>
                  </a:cubicBezTo>
                  <a:cubicBezTo>
                    <a:pt x="87" y="26"/>
                    <a:pt x="85" y="22"/>
                    <a:pt x="82" y="18"/>
                  </a:cubicBezTo>
                  <a:cubicBezTo>
                    <a:pt x="87" y="20"/>
                    <a:pt x="92" y="23"/>
                    <a:pt x="97" y="27"/>
                  </a:cubicBezTo>
                  <a:close/>
                  <a:moveTo>
                    <a:pt x="69" y="19"/>
                  </a:moveTo>
                  <a:cubicBezTo>
                    <a:pt x="71" y="20"/>
                    <a:pt x="73" y="22"/>
                    <a:pt x="75" y="25"/>
                  </a:cubicBezTo>
                  <a:cubicBezTo>
                    <a:pt x="77" y="27"/>
                    <a:pt x="78" y="30"/>
                    <a:pt x="80" y="33"/>
                  </a:cubicBezTo>
                  <a:cubicBezTo>
                    <a:pt x="76" y="34"/>
                    <a:pt x="73" y="35"/>
                    <a:pt x="69" y="35"/>
                  </a:cubicBezTo>
                  <a:lnTo>
                    <a:pt x="69" y="19"/>
                  </a:lnTo>
                  <a:close/>
                  <a:moveTo>
                    <a:pt x="69" y="45"/>
                  </a:moveTo>
                  <a:cubicBezTo>
                    <a:pt x="74" y="44"/>
                    <a:pt x="79" y="44"/>
                    <a:pt x="84" y="42"/>
                  </a:cubicBezTo>
                  <a:cubicBezTo>
                    <a:pt x="85" y="48"/>
                    <a:pt x="86" y="53"/>
                    <a:pt x="87" y="59"/>
                  </a:cubicBezTo>
                  <a:cubicBezTo>
                    <a:pt x="69" y="59"/>
                    <a:pt x="69" y="59"/>
                    <a:pt x="69" y="59"/>
                  </a:cubicBezTo>
                  <a:lnTo>
                    <a:pt x="69" y="45"/>
                  </a:lnTo>
                  <a:close/>
                  <a:moveTo>
                    <a:pt x="69" y="69"/>
                  </a:moveTo>
                  <a:cubicBezTo>
                    <a:pt x="87" y="69"/>
                    <a:pt x="87" y="69"/>
                    <a:pt x="87" y="69"/>
                  </a:cubicBezTo>
                  <a:cubicBezTo>
                    <a:pt x="86" y="75"/>
                    <a:pt x="85" y="80"/>
                    <a:pt x="84" y="86"/>
                  </a:cubicBezTo>
                  <a:cubicBezTo>
                    <a:pt x="79" y="84"/>
                    <a:pt x="74" y="84"/>
                    <a:pt x="69" y="83"/>
                  </a:cubicBezTo>
                  <a:lnTo>
                    <a:pt x="69" y="69"/>
                  </a:lnTo>
                  <a:close/>
                  <a:moveTo>
                    <a:pt x="75" y="103"/>
                  </a:moveTo>
                  <a:cubicBezTo>
                    <a:pt x="73" y="106"/>
                    <a:pt x="71" y="108"/>
                    <a:pt x="69" y="110"/>
                  </a:cubicBezTo>
                  <a:cubicBezTo>
                    <a:pt x="69" y="93"/>
                    <a:pt x="69" y="93"/>
                    <a:pt x="69" y="93"/>
                  </a:cubicBezTo>
                  <a:cubicBezTo>
                    <a:pt x="73" y="93"/>
                    <a:pt x="76" y="94"/>
                    <a:pt x="80" y="95"/>
                  </a:cubicBezTo>
                  <a:cubicBezTo>
                    <a:pt x="78" y="98"/>
                    <a:pt x="77" y="101"/>
                    <a:pt x="75" y="103"/>
                  </a:cubicBezTo>
                  <a:close/>
                  <a:moveTo>
                    <a:pt x="82" y="110"/>
                  </a:moveTo>
                  <a:cubicBezTo>
                    <a:pt x="85" y="107"/>
                    <a:pt x="87" y="102"/>
                    <a:pt x="89" y="98"/>
                  </a:cubicBezTo>
                  <a:cubicBezTo>
                    <a:pt x="92" y="99"/>
                    <a:pt x="94" y="100"/>
                    <a:pt x="97" y="101"/>
                  </a:cubicBezTo>
                  <a:cubicBezTo>
                    <a:pt x="92" y="105"/>
                    <a:pt x="87" y="108"/>
                    <a:pt x="82" y="110"/>
                  </a:cubicBezTo>
                  <a:close/>
                  <a:moveTo>
                    <a:pt x="104" y="94"/>
                  </a:moveTo>
                  <a:cubicBezTo>
                    <a:pt x="100" y="92"/>
                    <a:pt x="97" y="90"/>
                    <a:pt x="93" y="89"/>
                  </a:cubicBezTo>
                  <a:cubicBezTo>
                    <a:pt x="95" y="82"/>
                    <a:pt x="96" y="76"/>
                    <a:pt x="97" y="69"/>
                  </a:cubicBezTo>
                  <a:cubicBezTo>
                    <a:pt x="113" y="69"/>
                    <a:pt x="113" y="69"/>
                    <a:pt x="113" y="69"/>
                  </a:cubicBezTo>
                  <a:cubicBezTo>
                    <a:pt x="112" y="78"/>
                    <a:pt x="109" y="87"/>
                    <a:pt x="104" y="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a typeface="微软雅黑" panose="020B0503020204020204" pitchFamily="34" charset="-122"/>
              </a:endParaRPr>
            </a:p>
          </p:txBody>
        </p:sp>
        <p:sp>
          <p:nvSpPr>
            <p:cNvPr id="20" name="Freeform 109"/>
            <p:cNvSpPr>
              <a:spLocks noEditPoints="1"/>
            </p:cNvSpPr>
            <p:nvPr/>
          </p:nvSpPr>
          <p:spPr bwMode="auto">
            <a:xfrm>
              <a:off x="3812540" y="4650740"/>
              <a:ext cx="374650" cy="481330"/>
            </a:xfrm>
            <a:custGeom>
              <a:avLst/>
              <a:gdLst>
                <a:gd name="T0" fmla="*/ 100 w 100"/>
                <a:gd name="T1" fmla="*/ 85 h 128"/>
                <a:gd name="T2" fmla="*/ 70 w 100"/>
                <a:gd name="T3" fmla="*/ 85 h 128"/>
                <a:gd name="T4" fmla="*/ 79 w 100"/>
                <a:gd name="T5" fmla="*/ 99 h 128"/>
                <a:gd name="T6" fmla="*/ 79 w 100"/>
                <a:gd name="T7" fmla="*/ 99 h 128"/>
                <a:gd name="T8" fmla="*/ 75 w 100"/>
                <a:gd name="T9" fmla="*/ 103 h 128"/>
                <a:gd name="T10" fmla="*/ 57 w 100"/>
                <a:gd name="T11" fmla="*/ 113 h 128"/>
                <a:gd name="T12" fmla="*/ 57 w 100"/>
                <a:gd name="T13" fmla="*/ 70 h 128"/>
                <a:gd name="T14" fmla="*/ 79 w 100"/>
                <a:gd name="T15" fmla="*/ 70 h 128"/>
                <a:gd name="T16" fmla="*/ 79 w 100"/>
                <a:gd name="T17" fmla="*/ 56 h 128"/>
                <a:gd name="T18" fmla="*/ 57 w 100"/>
                <a:gd name="T19" fmla="*/ 56 h 128"/>
                <a:gd name="T20" fmla="*/ 57 w 100"/>
                <a:gd name="T21" fmla="*/ 38 h 128"/>
                <a:gd name="T22" fmla="*/ 70 w 100"/>
                <a:gd name="T23" fmla="*/ 20 h 128"/>
                <a:gd name="T24" fmla="*/ 50 w 100"/>
                <a:gd name="T25" fmla="*/ 0 h 128"/>
                <a:gd name="T26" fmla="*/ 30 w 100"/>
                <a:gd name="T27" fmla="*/ 20 h 128"/>
                <a:gd name="T28" fmla="*/ 43 w 100"/>
                <a:gd name="T29" fmla="*/ 38 h 128"/>
                <a:gd name="T30" fmla="*/ 43 w 100"/>
                <a:gd name="T31" fmla="*/ 56 h 128"/>
                <a:gd name="T32" fmla="*/ 21 w 100"/>
                <a:gd name="T33" fmla="*/ 56 h 128"/>
                <a:gd name="T34" fmla="*/ 21 w 100"/>
                <a:gd name="T35" fmla="*/ 70 h 128"/>
                <a:gd name="T36" fmla="*/ 43 w 100"/>
                <a:gd name="T37" fmla="*/ 70 h 128"/>
                <a:gd name="T38" fmla="*/ 43 w 100"/>
                <a:gd name="T39" fmla="*/ 113 h 128"/>
                <a:gd name="T40" fmla="*/ 25 w 100"/>
                <a:gd name="T41" fmla="*/ 103 h 128"/>
                <a:gd name="T42" fmla="*/ 21 w 100"/>
                <a:gd name="T43" fmla="*/ 99 h 128"/>
                <a:gd name="T44" fmla="*/ 21 w 100"/>
                <a:gd name="T45" fmla="*/ 99 h 128"/>
                <a:gd name="T46" fmla="*/ 30 w 100"/>
                <a:gd name="T47" fmla="*/ 85 h 128"/>
                <a:gd name="T48" fmla="*/ 0 w 100"/>
                <a:gd name="T49" fmla="*/ 85 h 128"/>
                <a:gd name="T50" fmla="*/ 43 w 100"/>
                <a:gd name="T51" fmla="*/ 127 h 128"/>
                <a:gd name="T52" fmla="*/ 43 w 100"/>
                <a:gd name="T53" fmla="*/ 128 h 128"/>
                <a:gd name="T54" fmla="*/ 44 w 100"/>
                <a:gd name="T55" fmla="*/ 128 h 128"/>
                <a:gd name="T56" fmla="*/ 50 w 100"/>
                <a:gd name="T57" fmla="*/ 128 h 128"/>
                <a:gd name="T58" fmla="*/ 56 w 100"/>
                <a:gd name="T59" fmla="*/ 128 h 128"/>
                <a:gd name="T60" fmla="*/ 57 w 100"/>
                <a:gd name="T61" fmla="*/ 128 h 128"/>
                <a:gd name="T62" fmla="*/ 57 w 100"/>
                <a:gd name="T63" fmla="*/ 127 h 128"/>
                <a:gd name="T64" fmla="*/ 100 w 100"/>
                <a:gd name="T65" fmla="*/ 85 h 128"/>
                <a:gd name="T66" fmla="*/ 40 w 100"/>
                <a:gd name="T67" fmla="*/ 20 h 128"/>
                <a:gd name="T68" fmla="*/ 50 w 100"/>
                <a:gd name="T69" fmla="*/ 10 h 128"/>
                <a:gd name="T70" fmla="*/ 60 w 100"/>
                <a:gd name="T71" fmla="*/ 20 h 128"/>
                <a:gd name="T72" fmla="*/ 50 w 100"/>
                <a:gd name="T73" fmla="*/ 29 h 128"/>
                <a:gd name="T74" fmla="*/ 40 w 100"/>
                <a:gd name="T75" fmla="*/ 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128">
                  <a:moveTo>
                    <a:pt x="100" y="85"/>
                  </a:moveTo>
                  <a:cubicBezTo>
                    <a:pt x="70" y="85"/>
                    <a:pt x="70" y="85"/>
                    <a:pt x="70" y="85"/>
                  </a:cubicBezTo>
                  <a:cubicBezTo>
                    <a:pt x="79" y="99"/>
                    <a:pt x="79" y="99"/>
                    <a:pt x="79" y="99"/>
                  </a:cubicBezTo>
                  <a:cubicBezTo>
                    <a:pt x="79" y="99"/>
                    <a:pt x="79" y="99"/>
                    <a:pt x="79" y="99"/>
                  </a:cubicBezTo>
                  <a:cubicBezTo>
                    <a:pt x="78" y="100"/>
                    <a:pt x="76" y="102"/>
                    <a:pt x="75" y="103"/>
                  </a:cubicBezTo>
                  <a:cubicBezTo>
                    <a:pt x="70" y="108"/>
                    <a:pt x="64" y="111"/>
                    <a:pt x="57" y="113"/>
                  </a:cubicBezTo>
                  <a:cubicBezTo>
                    <a:pt x="57" y="70"/>
                    <a:pt x="57" y="70"/>
                    <a:pt x="57" y="70"/>
                  </a:cubicBezTo>
                  <a:cubicBezTo>
                    <a:pt x="79" y="70"/>
                    <a:pt x="79" y="70"/>
                    <a:pt x="79" y="70"/>
                  </a:cubicBezTo>
                  <a:cubicBezTo>
                    <a:pt x="79" y="56"/>
                    <a:pt x="79" y="56"/>
                    <a:pt x="79" y="56"/>
                  </a:cubicBezTo>
                  <a:cubicBezTo>
                    <a:pt x="57" y="56"/>
                    <a:pt x="57" y="56"/>
                    <a:pt x="57" y="56"/>
                  </a:cubicBezTo>
                  <a:cubicBezTo>
                    <a:pt x="57" y="38"/>
                    <a:pt x="57" y="38"/>
                    <a:pt x="57" y="38"/>
                  </a:cubicBezTo>
                  <a:cubicBezTo>
                    <a:pt x="64" y="35"/>
                    <a:pt x="70" y="28"/>
                    <a:pt x="70" y="20"/>
                  </a:cubicBezTo>
                  <a:cubicBezTo>
                    <a:pt x="70" y="9"/>
                    <a:pt x="61" y="0"/>
                    <a:pt x="50" y="0"/>
                  </a:cubicBezTo>
                  <a:cubicBezTo>
                    <a:pt x="39" y="0"/>
                    <a:pt x="30" y="9"/>
                    <a:pt x="30" y="20"/>
                  </a:cubicBezTo>
                  <a:cubicBezTo>
                    <a:pt x="30" y="28"/>
                    <a:pt x="35" y="35"/>
                    <a:pt x="43" y="38"/>
                  </a:cubicBezTo>
                  <a:cubicBezTo>
                    <a:pt x="43" y="56"/>
                    <a:pt x="43" y="56"/>
                    <a:pt x="43" y="56"/>
                  </a:cubicBezTo>
                  <a:cubicBezTo>
                    <a:pt x="21" y="56"/>
                    <a:pt x="21" y="56"/>
                    <a:pt x="21" y="56"/>
                  </a:cubicBezTo>
                  <a:cubicBezTo>
                    <a:pt x="21" y="70"/>
                    <a:pt x="21" y="70"/>
                    <a:pt x="21" y="70"/>
                  </a:cubicBezTo>
                  <a:cubicBezTo>
                    <a:pt x="43" y="70"/>
                    <a:pt x="43" y="70"/>
                    <a:pt x="43" y="70"/>
                  </a:cubicBezTo>
                  <a:cubicBezTo>
                    <a:pt x="43" y="113"/>
                    <a:pt x="43" y="113"/>
                    <a:pt x="43" y="113"/>
                  </a:cubicBezTo>
                  <a:cubicBezTo>
                    <a:pt x="36" y="111"/>
                    <a:pt x="30" y="108"/>
                    <a:pt x="25" y="103"/>
                  </a:cubicBezTo>
                  <a:cubicBezTo>
                    <a:pt x="24" y="102"/>
                    <a:pt x="22" y="100"/>
                    <a:pt x="21" y="99"/>
                  </a:cubicBezTo>
                  <a:cubicBezTo>
                    <a:pt x="21" y="99"/>
                    <a:pt x="21" y="99"/>
                    <a:pt x="21" y="99"/>
                  </a:cubicBezTo>
                  <a:cubicBezTo>
                    <a:pt x="30" y="85"/>
                    <a:pt x="30" y="85"/>
                    <a:pt x="30" y="85"/>
                  </a:cubicBezTo>
                  <a:cubicBezTo>
                    <a:pt x="0" y="85"/>
                    <a:pt x="0" y="85"/>
                    <a:pt x="0" y="85"/>
                  </a:cubicBezTo>
                  <a:cubicBezTo>
                    <a:pt x="3" y="107"/>
                    <a:pt x="21" y="124"/>
                    <a:pt x="43" y="127"/>
                  </a:cubicBezTo>
                  <a:cubicBezTo>
                    <a:pt x="43" y="128"/>
                    <a:pt x="43" y="128"/>
                    <a:pt x="43" y="128"/>
                  </a:cubicBezTo>
                  <a:cubicBezTo>
                    <a:pt x="44" y="128"/>
                    <a:pt x="44" y="128"/>
                    <a:pt x="44" y="128"/>
                  </a:cubicBezTo>
                  <a:cubicBezTo>
                    <a:pt x="46" y="128"/>
                    <a:pt x="48" y="128"/>
                    <a:pt x="50" y="128"/>
                  </a:cubicBezTo>
                  <a:cubicBezTo>
                    <a:pt x="52" y="128"/>
                    <a:pt x="54" y="128"/>
                    <a:pt x="56" y="128"/>
                  </a:cubicBezTo>
                  <a:cubicBezTo>
                    <a:pt x="57" y="128"/>
                    <a:pt x="57" y="128"/>
                    <a:pt x="57" y="128"/>
                  </a:cubicBezTo>
                  <a:cubicBezTo>
                    <a:pt x="57" y="127"/>
                    <a:pt x="57" y="127"/>
                    <a:pt x="57" y="127"/>
                  </a:cubicBezTo>
                  <a:cubicBezTo>
                    <a:pt x="79" y="124"/>
                    <a:pt x="97" y="107"/>
                    <a:pt x="100" y="85"/>
                  </a:cubicBezTo>
                  <a:close/>
                  <a:moveTo>
                    <a:pt x="40" y="20"/>
                  </a:moveTo>
                  <a:cubicBezTo>
                    <a:pt x="40" y="14"/>
                    <a:pt x="45" y="10"/>
                    <a:pt x="50" y="10"/>
                  </a:cubicBezTo>
                  <a:cubicBezTo>
                    <a:pt x="55" y="10"/>
                    <a:pt x="60" y="14"/>
                    <a:pt x="60" y="20"/>
                  </a:cubicBezTo>
                  <a:cubicBezTo>
                    <a:pt x="60" y="25"/>
                    <a:pt x="55" y="29"/>
                    <a:pt x="50" y="29"/>
                  </a:cubicBezTo>
                  <a:cubicBezTo>
                    <a:pt x="45" y="29"/>
                    <a:pt x="40" y="25"/>
                    <a:pt x="40"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a typeface="微软雅黑" panose="020B0503020204020204" pitchFamily="34" charset="-122"/>
              </a:endParaRPr>
            </a:p>
          </p:txBody>
        </p:sp>
        <p:sp>
          <p:nvSpPr>
            <p:cNvPr id="21" name="Freeform 110"/>
            <p:cNvSpPr>
              <a:spLocks noEditPoints="1"/>
            </p:cNvSpPr>
            <p:nvPr/>
          </p:nvSpPr>
          <p:spPr bwMode="auto">
            <a:xfrm>
              <a:off x="5618480" y="2569845"/>
              <a:ext cx="436880" cy="481330"/>
            </a:xfrm>
            <a:custGeom>
              <a:avLst/>
              <a:gdLst>
                <a:gd name="T0" fmla="*/ 103 w 116"/>
                <a:gd name="T1" fmla="*/ 84 h 128"/>
                <a:gd name="T2" fmla="*/ 103 w 116"/>
                <a:gd name="T3" fmla="*/ 44 h 128"/>
                <a:gd name="T4" fmla="*/ 111 w 116"/>
                <a:gd name="T5" fmla="*/ 28 h 128"/>
                <a:gd name="T6" fmla="*/ 63 w 116"/>
                <a:gd name="T7" fmla="*/ 15 h 128"/>
                <a:gd name="T8" fmla="*/ 53 w 116"/>
                <a:gd name="T9" fmla="*/ 0 h 128"/>
                <a:gd name="T10" fmla="*/ 18 w 116"/>
                <a:gd name="T11" fmla="*/ 35 h 128"/>
                <a:gd name="T12" fmla="*/ 0 w 116"/>
                <a:gd name="T13" fmla="*/ 36 h 128"/>
                <a:gd name="T14" fmla="*/ 9 w 116"/>
                <a:gd name="T15" fmla="*/ 64 h 128"/>
                <a:gd name="T16" fmla="*/ 0 w 116"/>
                <a:gd name="T17" fmla="*/ 92 h 128"/>
                <a:gd name="T18" fmla="*/ 18 w 116"/>
                <a:gd name="T19" fmla="*/ 93 h 128"/>
                <a:gd name="T20" fmla="*/ 53 w 116"/>
                <a:gd name="T21" fmla="*/ 128 h 128"/>
                <a:gd name="T22" fmla="*/ 63 w 116"/>
                <a:gd name="T23" fmla="*/ 113 h 128"/>
                <a:gd name="T24" fmla="*/ 111 w 116"/>
                <a:gd name="T25" fmla="*/ 100 h 128"/>
                <a:gd name="T26" fmla="*/ 93 w 116"/>
                <a:gd name="T27" fmla="*/ 64 h 128"/>
                <a:gd name="T28" fmla="*/ 72 w 116"/>
                <a:gd name="T29" fmla="*/ 67 h 128"/>
                <a:gd name="T30" fmla="*/ 72 w 116"/>
                <a:gd name="T31" fmla="*/ 61 h 128"/>
                <a:gd name="T32" fmla="*/ 93 w 116"/>
                <a:gd name="T33" fmla="*/ 64 h 128"/>
                <a:gd name="T34" fmla="*/ 85 w 116"/>
                <a:gd name="T35" fmla="*/ 43 h 128"/>
                <a:gd name="T36" fmla="*/ 63 w 116"/>
                <a:gd name="T37" fmla="*/ 50 h 128"/>
                <a:gd name="T38" fmla="*/ 82 w 116"/>
                <a:gd name="T39" fmla="*/ 40 h 128"/>
                <a:gd name="T40" fmla="*/ 53 w 116"/>
                <a:gd name="T41" fmla="*/ 30 h 128"/>
                <a:gd name="T42" fmla="*/ 48 w 116"/>
                <a:gd name="T43" fmla="*/ 53 h 128"/>
                <a:gd name="T44" fmla="*/ 34 w 116"/>
                <a:gd name="T45" fmla="*/ 40 h 128"/>
                <a:gd name="T46" fmla="*/ 26 w 116"/>
                <a:gd name="T47" fmla="*/ 51 h 128"/>
                <a:gd name="T48" fmla="*/ 43 w 116"/>
                <a:gd name="T49" fmla="*/ 64 h 128"/>
                <a:gd name="T50" fmla="*/ 26 w 116"/>
                <a:gd name="T51" fmla="*/ 77 h 128"/>
                <a:gd name="T52" fmla="*/ 34 w 116"/>
                <a:gd name="T53" fmla="*/ 88 h 128"/>
                <a:gd name="T54" fmla="*/ 48 w 116"/>
                <a:gd name="T55" fmla="*/ 75 h 128"/>
                <a:gd name="T56" fmla="*/ 53 w 116"/>
                <a:gd name="T57" fmla="*/ 98 h 128"/>
                <a:gd name="T58" fmla="*/ 82 w 116"/>
                <a:gd name="T59" fmla="*/ 88 h 128"/>
                <a:gd name="T60" fmla="*/ 63 w 116"/>
                <a:gd name="T61" fmla="*/ 78 h 128"/>
                <a:gd name="T62" fmla="*/ 85 w 116"/>
                <a:gd name="T63" fmla="*/ 8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 h="128">
                  <a:moveTo>
                    <a:pt x="116" y="92"/>
                  </a:moveTo>
                  <a:cubicBezTo>
                    <a:pt x="103" y="84"/>
                    <a:pt x="103" y="84"/>
                    <a:pt x="103" y="84"/>
                  </a:cubicBezTo>
                  <a:cubicBezTo>
                    <a:pt x="106" y="78"/>
                    <a:pt x="107" y="71"/>
                    <a:pt x="107" y="64"/>
                  </a:cubicBezTo>
                  <a:cubicBezTo>
                    <a:pt x="107" y="57"/>
                    <a:pt x="106" y="50"/>
                    <a:pt x="103" y="44"/>
                  </a:cubicBezTo>
                  <a:cubicBezTo>
                    <a:pt x="116" y="36"/>
                    <a:pt x="116" y="36"/>
                    <a:pt x="116" y="36"/>
                  </a:cubicBezTo>
                  <a:cubicBezTo>
                    <a:pt x="111" y="28"/>
                    <a:pt x="111" y="28"/>
                    <a:pt x="111" y="28"/>
                  </a:cubicBezTo>
                  <a:cubicBezTo>
                    <a:pt x="98" y="35"/>
                    <a:pt x="98" y="35"/>
                    <a:pt x="98" y="35"/>
                  </a:cubicBezTo>
                  <a:cubicBezTo>
                    <a:pt x="90" y="24"/>
                    <a:pt x="77" y="17"/>
                    <a:pt x="63" y="15"/>
                  </a:cubicBezTo>
                  <a:cubicBezTo>
                    <a:pt x="63" y="0"/>
                    <a:pt x="63" y="0"/>
                    <a:pt x="63" y="0"/>
                  </a:cubicBezTo>
                  <a:cubicBezTo>
                    <a:pt x="53" y="0"/>
                    <a:pt x="53" y="0"/>
                    <a:pt x="53" y="0"/>
                  </a:cubicBezTo>
                  <a:cubicBezTo>
                    <a:pt x="53" y="15"/>
                    <a:pt x="53" y="15"/>
                    <a:pt x="53" y="15"/>
                  </a:cubicBezTo>
                  <a:cubicBezTo>
                    <a:pt x="39" y="17"/>
                    <a:pt x="26" y="24"/>
                    <a:pt x="18" y="35"/>
                  </a:cubicBezTo>
                  <a:cubicBezTo>
                    <a:pt x="5" y="28"/>
                    <a:pt x="5" y="28"/>
                    <a:pt x="5" y="28"/>
                  </a:cubicBezTo>
                  <a:cubicBezTo>
                    <a:pt x="0" y="36"/>
                    <a:pt x="0" y="36"/>
                    <a:pt x="0" y="36"/>
                  </a:cubicBezTo>
                  <a:cubicBezTo>
                    <a:pt x="13" y="44"/>
                    <a:pt x="13" y="44"/>
                    <a:pt x="13" y="44"/>
                  </a:cubicBezTo>
                  <a:cubicBezTo>
                    <a:pt x="10" y="50"/>
                    <a:pt x="9" y="57"/>
                    <a:pt x="9" y="64"/>
                  </a:cubicBezTo>
                  <a:cubicBezTo>
                    <a:pt x="9" y="71"/>
                    <a:pt x="10" y="78"/>
                    <a:pt x="13" y="84"/>
                  </a:cubicBezTo>
                  <a:cubicBezTo>
                    <a:pt x="0" y="92"/>
                    <a:pt x="0" y="92"/>
                    <a:pt x="0" y="92"/>
                  </a:cubicBezTo>
                  <a:cubicBezTo>
                    <a:pt x="5" y="100"/>
                    <a:pt x="5" y="100"/>
                    <a:pt x="5" y="100"/>
                  </a:cubicBezTo>
                  <a:cubicBezTo>
                    <a:pt x="18" y="93"/>
                    <a:pt x="18" y="93"/>
                    <a:pt x="18" y="93"/>
                  </a:cubicBezTo>
                  <a:cubicBezTo>
                    <a:pt x="26" y="104"/>
                    <a:pt x="39" y="111"/>
                    <a:pt x="53" y="113"/>
                  </a:cubicBezTo>
                  <a:cubicBezTo>
                    <a:pt x="53" y="128"/>
                    <a:pt x="53" y="128"/>
                    <a:pt x="53" y="128"/>
                  </a:cubicBezTo>
                  <a:cubicBezTo>
                    <a:pt x="63" y="128"/>
                    <a:pt x="63" y="128"/>
                    <a:pt x="63" y="128"/>
                  </a:cubicBezTo>
                  <a:cubicBezTo>
                    <a:pt x="63" y="113"/>
                    <a:pt x="63" y="113"/>
                    <a:pt x="63" y="113"/>
                  </a:cubicBezTo>
                  <a:cubicBezTo>
                    <a:pt x="77" y="111"/>
                    <a:pt x="90" y="104"/>
                    <a:pt x="98" y="93"/>
                  </a:cubicBezTo>
                  <a:cubicBezTo>
                    <a:pt x="111" y="100"/>
                    <a:pt x="111" y="100"/>
                    <a:pt x="111" y="100"/>
                  </a:cubicBezTo>
                  <a:lnTo>
                    <a:pt x="116" y="92"/>
                  </a:lnTo>
                  <a:close/>
                  <a:moveTo>
                    <a:pt x="93" y="64"/>
                  </a:moveTo>
                  <a:cubicBezTo>
                    <a:pt x="93" y="68"/>
                    <a:pt x="92" y="73"/>
                    <a:pt x="90" y="77"/>
                  </a:cubicBezTo>
                  <a:cubicBezTo>
                    <a:pt x="72" y="67"/>
                    <a:pt x="72" y="67"/>
                    <a:pt x="72" y="67"/>
                  </a:cubicBezTo>
                  <a:cubicBezTo>
                    <a:pt x="73" y="66"/>
                    <a:pt x="73" y="65"/>
                    <a:pt x="73" y="64"/>
                  </a:cubicBezTo>
                  <a:cubicBezTo>
                    <a:pt x="73" y="63"/>
                    <a:pt x="73" y="62"/>
                    <a:pt x="72" y="61"/>
                  </a:cubicBezTo>
                  <a:cubicBezTo>
                    <a:pt x="90" y="51"/>
                    <a:pt x="90" y="51"/>
                    <a:pt x="90" y="51"/>
                  </a:cubicBezTo>
                  <a:cubicBezTo>
                    <a:pt x="92" y="55"/>
                    <a:pt x="93" y="60"/>
                    <a:pt x="93" y="64"/>
                  </a:cubicBezTo>
                  <a:close/>
                  <a:moveTo>
                    <a:pt x="82" y="40"/>
                  </a:moveTo>
                  <a:cubicBezTo>
                    <a:pt x="83" y="41"/>
                    <a:pt x="84" y="42"/>
                    <a:pt x="85" y="43"/>
                  </a:cubicBezTo>
                  <a:cubicBezTo>
                    <a:pt x="68" y="53"/>
                    <a:pt x="68" y="53"/>
                    <a:pt x="68" y="53"/>
                  </a:cubicBezTo>
                  <a:cubicBezTo>
                    <a:pt x="66" y="52"/>
                    <a:pt x="65" y="51"/>
                    <a:pt x="63" y="50"/>
                  </a:cubicBezTo>
                  <a:cubicBezTo>
                    <a:pt x="63" y="30"/>
                    <a:pt x="63" y="30"/>
                    <a:pt x="63" y="30"/>
                  </a:cubicBezTo>
                  <a:cubicBezTo>
                    <a:pt x="70" y="31"/>
                    <a:pt x="77" y="34"/>
                    <a:pt x="82" y="40"/>
                  </a:cubicBezTo>
                  <a:close/>
                  <a:moveTo>
                    <a:pt x="34" y="40"/>
                  </a:moveTo>
                  <a:cubicBezTo>
                    <a:pt x="39" y="34"/>
                    <a:pt x="46" y="31"/>
                    <a:pt x="53" y="30"/>
                  </a:cubicBezTo>
                  <a:cubicBezTo>
                    <a:pt x="53" y="50"/>
                    <a:pt x="53" y="50"/>
                    <a:pt x="53" y="50"/>
                  </a:cubicBezTo>
                  <a:cubicBezTo>
                    <a:pt x="51" y="51"/>
                    <a:pt x="50" y="52"/>
                    <a:pt x="48" y="53"/>
                  </a:cubicBezTo>
                  <a:cubicBezTo>
                    <a:pt x="31" y="43"/>
                    <a:pt x="31" y="43"/>
                    <a:pt x="31" y="43"/>
                  </a:cubicBezTo>
                  <a:cubicBezTo>
                    <a:pt x="32" y="42"/>
                    <a:pt x="33" y="41"/>
                    <a:pt x="34" y="40"/>
                  </a:cubicBezTo>
                  <a:close/>
                  <a:moveTo>
                    <a:pt x="23" y="64"/>
                  </a:moveTo>
                  <a:cubicBezTo>
                    <a:pt x="23" y="60"/>
                    <a:pt x="24" y="55"/>
                    <a:pt x="26" y="51"/>
                  </a:cubicBezTo>
                  <a:cubicBezTo>
                    <a:pt x="44" y="61"/>
                    <a:pt x="44" y="61"/>
                    <a:pt x="44" y="61"/>
                  </a:cubicBezTo>
                  <a:cubicBezTo>
                    <a:pt x="43" y="62"/>
                    <a:pt x="43" y="63"/>
                    <a:pt x="43" y="64"/>
                  </a:cubicBezTo>
                  <a:cubicBezTo>
                    <a:pt x="43" y="65"/>
                    <a:pt x="43" y="66"/>
                    <a:pt x="44" y="67"/>
                  </a:cubicBezTo>
                  <a:cubicBezTo>
                    <a:pt x="26" y="77"/>
                    <a:pt x="26" y="77"/>
                    <a:pt x="26" y="77"/>
                  </a:cubicBezTo>
                  <a:cubicBezTo>
                    <a:pt x="24" y="73"/>
                    <a:pt x="23" y="68"/>
                    <a:pt x="23" y="64"/>
                  </a:cubicBezTo>
                  <a:close/>
                  <a:moveTo>
                    <a:pt x="34" y="88"/>
                  </a:moveTo>
                  <a:cubicBezTo>
                    <a:pt x="33" y="87"/>
                    <a:pt x="32" y="86"/>
                    <a:pt x="31" y="85"/>
                  </a:cubicBezTo>
                  <a:cubicBezTo>
                    <a:pt x="48" y="75"/>
                    <a:pt x="48" y="75"/>
                    <a:pt x="48" y="75"/>
                  </a:cubicBezTo>
                  <a:cubicBezTo>
                    <a:pt x="50" y="76"/>
                    <a:pt x="51" y="77"/>
                    <a:pt x="53" y="78"/>
                  </a:cubicBezTo>
                  <a:cubicBezTo>
                    <a:pt x="53" y="98"/>
                    <a:pt x="53" y="98"/>
                    <a:pt x="53" y="98"/>
                  </a:cubicBezTo>
                  <a:cubicBezTo>
                    <a:pt x="46" y="97"/>
                    <a:pt x="39" y="94"/>
                    <a:pt x="34" y="88"/>
                  </a:cubicBezTo>
                  <a:close/>
                  <a:moveTo>
                    <a:pt x="82" y="88"/>
                  </a:moveTo>
                  <a:cubicBezTo>
                    <a:pt x="77" y="94"/>
                    <a:pt x="70" y="97"/>
                    <a:pt x="63" y="98"/>
                  </a:cubicBezTo>
                  <a:cubicBezTo>
                    <a:pt x="63" y="78"/>
                    <a:pt x="63" y="78"/>
                    <a:pt x="63" y="78"/>
                  </a:cubicBezTo>
                  <a:cubicBezTo>
                    <a:pt x="65" y="77"/>
                    <a:pt x="66" y="76"/>
                    <a:pt x="68" y="75"/>
                  </a:cubicBezTo>
                  <a:cubicBezTo>
                    <a:pt x="85" y="85"/>
                    <a:pt x="85" y="85"/>
                    <a:pt x="85" y="85"/>
                  </a:cubicBezTo>
                  <a:cubicBezTo>
                    <a:pt x="84" y="86"/>
                    <a:pt x="83" y="87"/>
                    <a:pt x="82"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a typeface="微软雅黑" panose="020B0503020204020204" pitchFamily="34" charset="-122"/>
              </a:endParaRPr>
            </a:p>
          </p:txBody>
        </p:sp>
        <p:sp>
          <p:nvSpPr>
            <p:cNvPr id="27" name="Freeform 96"/>
            <p:cNvSpPr>
              <a:spLocks noEditPoints="1"/>
            </p:cNvSpPr>
            <p:nvPr/>
          </p:nvSpPr>
          <p:spPr bwMode="auto">
            <a:xfrm>
              <a:off x="7475855" y="4650740"/>
              <a:ext cx="501650" cy="503555"/>
            </a:xfrm>
            <a:custGeom>
              <a:avLst/>
              <a:gdLst>
                <a:gd name="T0" fmla="*/ 122 w 134"/>
                <a:gd name="T1" fmla="*/ 12 h 134"/>
                <a:gd name="T2" fmla="*/ 66 w 134"/>
                <a:gd name="T3" fmla="*/ 26 h 134"/>
                <a:gd name="T4" fmla="*/ 59 w 134"/>
                <a:gd name="T5" fmla="*/ 35 h 134"/>
                <a:gd name="T6" fmla="*/ 59 w 134"/>
                <a:gd name="T7" fmla="*/ 35 h 134"/>
                <a:gd name="T8" fmla="*/ 43 w 134"/>
                <a:gd name="T9" fmla="*/ 56 h 134"/>
                <a:gd name="T10" fmla="*/ 25 w 134"/>
                <a:gd name="T11" fmla="*/ 53 h 134"/>
                <a:gd name="T12" fmla="*/ 0 w 134"/>
                <a:gd name="T13" fmla="*/ 78 h 134"/>
                <a:gd name="T14" fmla="*/ 24 w 134"/>
                <a:gd name="T15" fmla="*/ 82 h 134"/>
                <a:gd name="T16" fmla="*/ 24 w 134"/>
                <a:gd name="T17" fmla="*/ 82 h 134"/>
                <a:gd name="T18" fmla="*/ 52 w 134"/>
                <a:gd name="T19" fmla="*/ 110 h 134"/>
                <a:gd name="T20" fmla="*/ 52 w 134"/>
                <a:gd name="T21" fmla="*/ 110 h 134"/>
                <a:gd name="T22" fmla="*/ 52 w 134"/>
                <a:gd name="T23" fmla="*/ 110 h 134"/>
                <a:gd name="T24" fmla="*/ 56 w 134"/>
                <a:gd name="T25" fmla="*/ 134 h 134"/>
                <a:gd name="T26" fmla="*/ 81 w 134"/>
                <a:gd name="T27" fmla="*/ 109 h 134"/>
                <a:gd name="T28" fmla="*/ 78 w 134"/>
                <a:gd name="T29" fmla="*/ 91 h 134"/>
                <a:gd name="T30" fmla="*/ 99 w 134"/>
                <a:gd name="T31" fmla="*/ 75 h 134"/>
                <a:gd name="T32" fmla="*/ 99 w 134"/>
                <a:gd name="T33" fmla="*/ 75 h 134"/>
                <a:gd name="T34" fmla="*/ 108 w 134"/>
                <a:gd name="T35" fmla="*/ 68 h 134"/>
                <a:gd name="T36" fmla="*/ 122 w 134"/>
                <a:gd name="T37" fmla="*/ 12 h 134"/>
                <a:gd name="T38" fmla="*/ 74 w 134"/>
                <a:gd name="T39" fmla="*/ 74 h 134"/>
                <a:gd name="T40" fmla="*/ 60 w 134"/>
                <a:gd name="T41" fmla="*/ 74 h 134"/>
                <a:gd name="T42" fmla="*/ 60 w 134"/>
                <a:gd name="T43" fmla="*/ 60 h 134"/>
                <a:gd name="T44" fmla="*/ 74 w 134"/>
                <a:gd name="T45" fmla="*/ 60 h 134"/>
                <a:gd name="T46" fmla="*/ 74 w 134"/>
                <a:gd name="T47" fmla="*/ 74 h 134"/>
                <a:gd name="T48" fmla="*/ 98 w 134"/>
                <a:gd name="T49" fmla="*/ 50 h 134"/>
                <a:gd name="T50" fmla="*/ 84 w 134"/>
                <a:gd name="T51" fmla="*/ 50 h 134"/>
                <a:gd name="T52" fmla="*/ 84 w 134"/>
                <a:gd name="T53" fmla="*/ 36 h 134"/>
                <a:gd name="T54" fmla="*/ 98 w 134"/>
                <a:gd name="T55" fmla="*/ 36 h 134"/>
                <a:gd name="T56" fmla="*/ 98 w 134"/>
                <a:gd name="T57" fmla="*/ 5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4" h="134">
                  <a:moveTo>
                    <a:pt x="122" y="12"/>
                  </a:moveTo>
                  <a:cubicBezTo>
                    <a:pt x="111" y="0"/>
                    <a:pt x="86" y="7"/>
                    <a:pt x="66" y="26"/>
                  </a:cubicBezTo>
                  <a:cubicBezTo>
                    <a:pt x="63" y="29"/>
                    <a:pt x="61" y="32"/>
                    <a:pt x="59" y="35"/>
                  </a:cubicBezTo>
                  <a:cubicBezTo>
                    <a:pt x="59" y="35"/>
                    <a:pt x="59" y="35"/>
                    <a:pt x="59" y="35"/>
                  </a:cubicBezTo>
                  <a:cubicBezTo>
                    <a:pt x="43" y="56"/>
                    <a:pt x="43" y="56"/>
                    <a:pt x="43" y="56"/>
                  </a:cubicBezTo>
                  <a:cubicBezTo>
                    <a:pt x="25" y="53"/>
                    <a:pt x="25" y="53"/>
                    <a:pt x="25" y="53"/>
                  </a:cubicBezTo>
                  <a:cubicBezTo>
                    <a:pt x="0" y="78"/>
                    <a:pt x="0" y="78"/>
                    <a:pt x="0" y="78"/>
                  </a:cubicBezTo>
                  <a:cubicBezTo>
                    <a:pt x="24" y="82"/>
                    <a:pt x="24" y="82"/>
                    <a:pt x="24" y="82"/>
                  </a:cubicBezTo>
                  <a:cubicBezTo>
                    <a:pt x="24" y="82"/>
                    <a:pt x="24" y="82"/>
                    <a:pt x="24" y="82"/>
                  </a:cubicBezTo>
                  <a:cubicBezTo>
                    <a:pt x="52" y="110"/>
                    <a:pt x="52" y="110"/>
                    <a:pt x="52" y="110"/>
                  </a:cubicBezTo>
                  <a:cubicBezTo>
                    <a:pt x="52" y="110"/>
                    <a:pt x="52" y="110"/>
                    <a:pt x="52" y="110"/>
                  </a:cubicBezTo>
                  <a:cubicBezTo>
                    <a:pt x="52" y="110"/>
                    <a:pt x="52" y="110"/>
                    <a:pt x="52" y="110"/>
                  </a:cubicBezTo>
                  <a:cubicBezTo>
                    <a:pt x="56" y="134"/>
                    <a:pt x="56" y="134"/>
                    <a:pt x="56" y="134"/>
                  </a:cubicBezTo>
                  <a:cubicBezTo>
                    <a:pt x="81" y="109"/>
                    <a:pt x="81" y="109"/>
                    <a:pt x="81" y="109"/>
                  </a:cubicBezTo>
                  <a:cubicBezTo>
                    <a:pt x="78" y="91"/>
                    <a:pt x="78" y="91"/>
                    <a:pt x="78" y="91"/>
                  </a:cubicBezTo>
                  <a:cubicBezTo>
                    <a:pt x="99" y="75"/>
                    <a:pt x="99" y="75"/>
                    <a:pt x="99" y="75"/>
                  </a:cubicBezTo>
                  <a:cubicBezTo>
                    <a:pt x="99" y="75"/>
                    <a:pt x="99" y="75"/>
                    <a:pt x="99" y="75"/>
                  </a:cubicBezTo>
                  <a:cubicBezTo>
                    <a:pt x="102" y="73"/>
                    <a:pt x="105" y="71"/>
                    <a:pt x="108" y="68"/>
                  </a:cubicBezTo>
                  <a:cubicBezTo>
                    <a:pt x="127" y="48"/>
                    <a:pt x="134" y="23"/>
                    <a:pt x="122" y="12"/>
                  </a:cubicBezTo>
                  <a:close/>
                  <a:moveTo>
                    <a:pt x="74" y="74"/>
                  </a:moveTo>
                  <a:cubicBezTo>
                    <a:pt x="70" y="78"/>
                    <a:pt x="64" y="78"/>
                    <a:pt x="60" y="74"/>
                  </a:cubicBezTo>
                  <a:cubicBezTo>
                    <a:pt x="56" y="70"/>
                    <a:pt x="56" y="64"/>
                    <a:pt x="60" y="60"/>
                  </a:cubicBezTo>
                  <a:cubicBezTo>
                    <a:pt x="64" y="56"/>
                    <a:pt x="70" y="56"/>
                    <a:pt x="74" y="60"/>
                  </a:cubicBezTo>
                  <a:cubicBezTo>
                    <a:pt x="78" y="64"/>
                    <a:pt x="78" y="70"/>
                    <a:pt x="74" y="74"/>
                  </a:cubicBezTo>
                  <a:close/>
                  <a:moveTo>
                    <a:pt x="98" y="50"/>
                  </a:moveTo>
                  <a:cubicBezTo>
                    <a:pt x="94" y="53"/>
                    <a:pt x="88" y="53"/>
                    <a:pt x="84" y="50"/>
                  </a:cubicBezTo>
                  <a:cubicBezTo>
                    <a:pt x="81" y="46"/>
                    <a:pt x="81" y="40"/>
                    <a:pt x="84" y="36"/>
                  </a:cubicBezTo>
                  <a:cubicBezTo>
                    <a:pt x="88" y="32"/>
                    <a:pt x="94" y="32"/>
                    <a:pt x="98" y="36"/>
                  </a:cubicBezTo>
                  <a:cubicBezTo>
                    <a:pt x="102" y="40"/>
                    <a:pt x="102" y="46"/>
                    <a:pt x="98"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a typeface="微软雅黑" panose="020B0503020204020204" pitchFamily="34" charset="-122"/>
              </a:endParaRPr>
            </a:p>
          </p:txBody>
        </p:sp>
        <p:grpSp>
          <p:nvGrpSpPr>
            <p:cNvPr id="28" name="组合 27"/>
            <p:cNvGrpSpPr/>
            <p:nvPr/>
          </p:nvGrpSpPr>
          <p:grpSpPr>
            <a:xfrm>
              <a:off x="9423718" y="2612390"/>
              <a:ext cx="481013" cy="368300"/>
              <a:chOff x="11139488" y="361950"/>
              <a:chExt cx="481013" cy="368300"/>
            </a:xfrm>
            <a:solidFill>
              <a:srgbClr val="FFFFFF"/>
            </a:solidFill>
          </p:grpSpPr>
          <p:sp>
            <p:nvSpPr>
              <p:cNvPr id="29" name="Freeform 213"/>
              <p:cNvSpPr>
                <a:spLocks noEditPoints="1"/>
              </p:cNvSpPr>
              <p:nvPr/>
            </p:nvSpPr>
            <p:spPr bwMode="auto">
              <a:xfrm>
                <a:off x="11139488" y="361950"/>
                <a:ext cx="481013" cy="368300"/>
              </a:xfrm>
              <a:custGeom>
                <a:avLst/>
                <a:gdLst>
                  <a:gd name="T0" fmla="*/ 44 w 128"/>
                  <a:gd name="T1" fmla="*/ 10 h 98"/>
                  <a:gd name="T2" fmla="*/ 44 w 128"/>
                  <a:gd name="T3" fmla="*/ 0 h 98"/>
                  <a:gd name="T4" fmla="*/ 15 w 128"/>
                  <a:gd name="T5" fmla="*/ 0 h 98"/>
                  <a:gd name="T6" fmla="*/ 15 w 128"/>
                  <a:gd name="T7" fmla="*/ 10 h 98"/>
                  <a:gd name="T8" fmla="*/ 0 w 128"/>
                  <a:gd name="T9" fmla="*/ 10 h 98"/>
                  <a:gd name="T10" fmla="*/ 0 w 128"/>
                  <a:gd name="T11" fmla="*/ 98 h 98"/>
                  <a:gd name="T12" fmla="*/ 128 w 128"/>
                  <a:gd name="T13" fmla="*/ 98 h 98"/>
                  <a:gd name="T14" fmla="*/ 128 w 128"/>
                  <a:gd name="T15" fmla="*/ 10 h 98"/>
                  <a:gd name="T16" fmla="*/ 44 w 128"/>
                  <a:gd name="T17" fmla="*/ 10 h 98"/>
                  <a:gd name="T18" fmla="*/ 44 w 128"/>
                  <a:gd name="T19" fmla="*/ 39 h 98"/>
                  <a:gd name="T20" fmla="*/ 15 w 128"/>
                  <a:gd name="T21" fmla="*/ 39 h 98"/>
                  <a:gd name="T22" fmla="*/ 15 w 128"/>
                  <a:gd name="T23" fmla="*/ 24 h 98"/>
                  <a:gd name="T24" fmla="*/ 44 w 128"/>
                  <a:gd name="T25" fmla="*/ 24 h 98"/>
                  <a:gd name="T26" fmla="*/ 44 w 128"/>
                  <a:gd name="T27" fmla="*/ 39 h 98"/>
                  <a:gd name="T28" fmla="*/ 84 w 128"/>
                  <a:gd name="T29" fmla="*/ 84 h 98"/>
                  <a:gd name="T30" fmla="*/ 54 w 128"/>
                  <a:gd name="T31" fmla="*/ 54 h 98"/>
                  <a:gd name="T32" fmla="*/ 84 w 128"/>
                  <a:gd name="T33" fmla="*/ 25 h 98"/>
                  <a:gd name="T34" fmla="*/ 113 w 128"/>
                  <a:gd name="T35" fmla="*/ 54 h 98"/>
                  <a:gd name="T36" fmla="*/ 84 w 128"/>
                  <a:gd name="T37"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98">
                    <a:moveTo>
                      <a:pt x="44" y="10"/>
                    </a:moveTo>
                    <a:cubicBezTo>
                      <a:pt x="44" y="0"/>
                      <a:pt x="44" y="0"/>
                      <a:pt x="44" y="0"/>
                    </a:cubicBezTo>
                    <a:cubicBezTo>
                      <a:pt x="15" y="0"/>
                      <a:pt x="15" y="0"/>
                      <a:pt x="15" y="0"/>
                    </a:cubicBezTo>
                    <a:cubicBezTo>
                      <a:pt x="15" y="10"/>
                      <a:pt x="15" y="10"/>
                      <a:pt x="15" y="10"/>
                    </a:cubicBezTo>
                    <a:cubicBezTo>
                      <a:pt x="0" y="10"/>
                      <a:pt x="0" y="10"/>
                      <a:pt x="0" y="10"/>
                    </a:cubicBezTo>
                    <a:cubicBezTo>
                      <a:pt x="0" y="98"/>
                      <a:pt x="0" y="98"/>
                      <a:pt x="0" y="98"/>
                    </a:cubicBezTo>
                    <a:cubicBezTo>
                      <a:pt x="128" y="98"/>
                      <a:pt x="128" y="98"/>
                      <a:pt x="128" y="98"/>
                    </a:cubicBezTo>
                    <a:cubicBezTo>
                      <a:pt x="128" y="10"/>
                      <a:pt x="128" y="10"/>
                      <a:pt x="128" y="10"/>
                    </a:cubicBezTo>
                    <a:lnTo>
                      <a:pt x="44" y="10"/>
                    </a:lnTo>
                    <a:close/>
                    <a:moveTo>
                      <a:pt x="44" y="39"/>
                    </a:moveTo>
                    <a:cubicBezTo>
                      <a:pt x="15" y="39"/>
                      <a:pt x="15" y="39"/>
                      <a:pt x="15" y="39"/>
                    </a:cubicBezTo>
                    <a:cubicBezTo>
                      <a:pt x="15" y="24"/>
                      <a:pt x="15" y="24"/>
                      <a:pt x="15" y="24"/>
                    </a:cubicBezTo>
                    <a:cubicBezTo>
                      <a:pt x="44" y="24"/>
                      <a:pt x="44" y="24"/>
                      <a:pt x="44" y="24"/>
                    </a:cubicBezTo>
                    <a:lnTo>
                      <a:pt x="44" y="39"/>
                    </a:lnTo>
                    <a:close/>
                    <a:moveTo>
                      <a:pt x="84" y="84"/>
                    </a:moveTo>
                    <a:cubicBezTo>
                      <a:pt x="68" y="84"/>
                      <a:pt x="54" y="70"/>
                      <a:pt x="54" y="54"/>
                    </a:cubicBezTo>
                    <a:cubicBezTo>
                      <a:pt x="54" y="38"/>
                      <a:pt x="68" y="25"/>
                      <a:pt x="84" y="25"/>
                    </a:cubicBezTo>
                    <a:cubicBezTo>
                      <a:pt x="100" y="25"/>
                      <a:pt x="113" y="38"/>
                      <a:pt x="113" y="54"/>
                    </a:cubicBezTo>
                    <a:cubicBezTo>
                      <a:pt x="113" y="70"/>
                      <a:pt x="100" y="84"/>
                      <a:pt x="8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a typeface="微软雅黑" panose="020B0503020204020204" pitchFamily="34" charset="-122"/>
                </a:endParaRPr>
              </a:p>
            </p:txBody>
          </p:sp>
          <p:sp>
            <p:nvSpPr>
              <p:cNvPr id="30" name="Oval 214"/>
              <p:cNvSpPr>
                <a:spLocks noChangeArrowheads="1"/>
              </p:cNvSpPr>
              <p:nvPr/>
            </p:nvSpPr>
            <p:spPr bwMode="auto">
              <a:xfrm>
                <a:off x="11398250" y="508000"/>
                <a:ext cx="112713" cy="1127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a typeface="微软雅黑" panose="020B0503020204020204" pitchFamily="34" charset="-122"/>
                </a:endParaRPr>
              </a:p>
            </p:txBody>
          </p:sp>
        </p:grpSp>
      </p:grpSp>
      <p:sp>
        <p:nvSpPr>
          <p:cNvPr id="14" name="矩形 13"/>
          <p:cNvSpPr/>
          <p:nvPr/>
        </p:nvSpPr>
        <p:spPr>
          <a:xfrm>
            <a:off x="3768090" y="404495"/>
            <a:ext cx="4765040" cy="1205865"/>
          </a:xfrm>
          <a:prstGeom prst="rect">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6" name="TextBox 11"/>
          <p:cNvSpPr txBox="1"/>
          <p:nvPr/>
        </p:nvSpPr>
        <p:spPr>
          <a:xfrm>
            <a:off x="4268353" y="776633"/>
            <a:ext cx="3225800" cy="543560"/>
          </a:xfrm>
          <a:prstGeom prst="rect">
            <a:avLst/>
          </a:prstGeom>
          <a:noFill/>
        </p:spPr>
        <p:txBody>
          <a:bodyPr wrap="square" lIns="0" tIns="0" rIns="0" bIns="0" rtlCol="0">
            <a:noAutofit/>
            <a:scene3d>
              <a:camera prst="orthographicFront"/>
              <a:lightRig rig="threePt" dir="t"/>
            </a:scene3d>
            <a:sp3d contourW="12700"/>
          </a:bodyPr>
          <a:lstStyle/>
          <a:p>
            <a:r>
              <a:rPr lang="zh-CN" altLang="en-US" sz="3600"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rPr>
              <a:t>二、怎样培养人</a:t>
            </a:r>
            <a:endParaRPr lang="zh-CN" altLang="en-US" sz="3600"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sp>
        <p:nvSpPr>
          <p:cNvPr id="16" name="文本框 15"/>
          <p:cNvSpPr txBox="1"/>
          <p:nvPr/>
        </p:nvSpPr>
        <p:spPr>
          <a:xfrm>
            <a:off x="2125980" y="2286000"/>
            <a:ext cx="4064000" cy="922020"/>
          </a:xfrm>
          <a:prstGeom prst="rect">
            <a:avLst/>
          </a:prstGeom>
          <a:noFill/>
        </p:spPr>
        <p:txBody>
          <a:bodyPr wrap="square" rtlCol="0">
            <a:spAutoFit/>
          </a:bodyPr>
          <a:lstStyle/>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1.以正确的思想统领历</a:t>
            </a:r>
            <a:endPar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史课程的教学</a:t>
            </a:r>
            <a:endParaRPr lang="zh-CN" altLang="en-US"/>
          </a:p>
        </p:txBody>
      </p:sp>
      <p:sp>
        <p:nvSpPr>
          <p:cNvPr id="17" name="文本框 16"/>
          <p:cNvSpPr txBox="1"/>
          <p:nvPr/>
        </p:nvSpPr>
        <p:spPr>
          <a:xfrm>
            <a:off x="5778500" y="2286000"/>
            <a:ext cx="4064000" cy="922020"/>
          </a:xfrm>
          <a:prstGeom prst="rect">
            <a:avLst/>
          </a:prstGeom>
          <a:noFill/>
        </p:spPr>
        <p:txBody>
          <a:bodyPr wrap="square" rtlCol="0">
            <a:spAutoFit/>
          </a:bodyPr>
          <a:lstStyle/>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2.确立基于核心素养</a:t>
            </a:r>
            <a:endPar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的教学目标</a:t>
            </a:r>
            <a:endParaRPr lang="zh-CN" altLang="en-US"/>
          </a:p>
        </p:txBody>
      </p:sp>
      <p:sp>
        <p:nvSpPr>
          <p:cNvPr id="22" name="文本框 21"/>
          <p:cNvSpPr txBox="1"/>
          <p:nvPr/>
        </p:nvSpPr>
        <p:spPr>
          <a:xfrm>
            <a:off x="431800" y="4030980"/>
            <a:ext cx="4064000" cy="922020"/>
          </a:xfrm>
          <a:prstGeom prst="rect">
            <a:avLst/>
          </a:prstGeom>
          <a:noFill/>
        </p:spPr>
        <p:txBody>
          <a:bodyPr wrap="square" rtlCol="0">
            <a:spAutoFit/>
          </a:bodyPr>
          <a:lstStyle/>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3.以核心素养为</a:t>
            </a:r>
            <a:endPar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导向整合教学内容</a:t>
            </a:r>
            <a:endParaRPr lang="zh-CN" altLang="en-US"/>
          </a:p>
        </p:txBody>
      </p:sp>
      <p:sp>
        <p:nvSpPr>
          <p:cNvPr id="23" name="文本框 22"/>
          <p:cNvSpPr txBox="1"/>
          <p:nvPr/>
        </p:nvSpPr>
        <p:spPr>
          <a:xfrm>
            <a:off x="3768090" y="4030980"/>
            <a:ext cx="4064000" cy="922020"/>
          </a:xfrm>
          <a:prstGeom prst="rect">
            <a:avLst/>
          </a:prstGeom>
          <a:noFill/>
        </p:spPr>
        <p:txBody>
          <a:bodyPr wrap="square" rtlCol="0">
            <a:spAutoFit/>
          </a:bodyPr>
          <a:lstStyle/>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4.设计有助于核心素养形</a:t>
            </a:r>
            <a:endPar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成和发展的教学过程</a:t>
            </a:r>
            <a:endParaRPr lang="zh-CN" altLang="en-US"/>
          </a:p>
        </p:txBody>
      </p:sp>
      <p:sp>
        <p:nvSpPr>
          <p:cNvPr id="24" name="文本框 23"/>
          <p:cNvSpPr txBox="1"/>
          <p:nvPr/>
        </p:nvSpPr>
        <p:spPr>
          <a:xfrm>
            <a:off x="7422515" y="4030980"/>
            <a:ext cx="4064000" cy="922020"/>
          </a:xfrm>
          <a:prstGeom prst="rect">
            <a:avLst/>
          </a:prstGeom>
          <a:noFill/>
        </p:spPr>
        <p:txBody>
          <a:bodyPr wrap="square" rtlCol="0">
            <a:spAutoFit/>
          </a:bodyPr>
          <a:lstStyle/>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5.采用多种多样的</a:t>
            </a:r>
            <a:endPar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endParaRPr>
          </a:p>
          <a:p>
            <a:pPr algn="ctr">
              <a:lnSpc>
                <a:spcPct val="150000"/>
              </a:lnSpc>
            </a:pPr>
            <a:r>
              <a:rPr lang="zh-CN" altLang="en-US" b="1"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sym typeface="+mn-ea"/>
              </a:rPr>
              <a:t>历史教学方式方法</a:t>
            </a:r>
            <a:endParaRPr lang="zh-CN" altLang="en-US"/>
          </a:p>
        </p:txBody>
      </p:sp>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5503" y="162588"/>
            <a:ext cx="1283269" cy="1228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22" grpId="0"/>
      <p:bldP spid="22" grpId="1"/>
      <p:bldP spid="23" grpId="0"/>
      <p:bldP spid="23" grpId="1"/>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背景2"/>
          <p:cNvPicPr>
            <a:picLocks noChangeAspect="1"/>
          </p:cNvPicPr>
          <p:nvPr/>
        </p:nvPicPr>
        <p:blipFill>
          <a:blip r:embed="rId2"/>
          <a:stretch>
            <a:fillRect/>
          </a:stretch>
        </p:blipFill>
        <p:spPr>
          <a:xfrm>
            <a:off x="734258" y="702365"/>
            <a:ext cx="10723484" cy="5453270"/>
          </a:xfrm>
          <a:prstGeom prst="rect">
            <a:avLst/>
          </a:prstGeom>
          <a:solidFill>
            <a:schemeClr val="accent1">
              <a:alpha val="0"/>
            </a:schemeClr>
          </a:solidFill>
        </p:spPr>
      </p:pic>
      <p:grpSp>
        <p:nvGrpSpPr>
          <p:cNvPr id="30" name="组合 29"/>
          <p:cNvGrpSpPr/>
          <p:nvPr/>
        </p:nvGrpSpPr>
        <p:grpSpPr>
          <a:xfrm>
            <a:off x="908818" y="861646"/>
            <a:ext cx="10374365" cy="5134708"/>
            <a:chOff x="895257" y="838273"/>
            <a:chExt cx="10374365" cy="5134708"/>
          </a:xfrm>
        </p:grpSpPr>
        <p:sp>
          <p:nvSpPr>
            <p:cNvPr id="24" name="直角三角形 23"/>
            <p:cNvSpPr/>
            <p:nvPr/>
          </p:nvSpPr>
          <p:spPr>
            <a:xfrm flipV="1">
              <a:off x="895257" y="838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直角三角形 28"/>
            <p:cNvSpPr/>
            <p:nvPr/>
          </p:nvSpPr>
          <p:spPr>
            <a:xfrm flipH="1">
              <a:off x="10706914" y="5410273"/>
              <a:ext cx="562708" cy="562708"/>
            </a:xfrm>
            <a:prstGeom prst="rtTriangle">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1269" t="14638" r="8861" b="14541"/>
          <a:stretch>
            <a:fillRect/>
          </a:stretch>
        </p:blipFill>
        <p:spPr>
          <a:xfrm>
            <a:off x="1" y="2001078"/>
            <a:ext cx="5813612" cy="4856922"/>
          </a:xfrm>
          <a:prstGeom prst="rect">
            <a:avLst/>
          </a:prstGeom>
        </p:spPr>
      </p:pic>
      <p:grpSp>
        <p:nvGrpSpPr>
          <p:cNvPr id="7" name="组合 6"/>
          <p:cNvGrpSpPr/>
          <p:nvPr/>
        </p:nvGrpSpPr>
        <p:grpSpPr>
          <a:xfrm>
            <a:off x="6715869" y="2178884"/>
            <a:ext cx="3839617" cy="2000527"/>
            <a:chOff x="7011753" y="2172167"/>
            <a:chExt cx="3839617" cy="2000527"/>
          </a:xfrm>
        </p:grpSpPr>
        <p:grpSp>
          <p:nvGrpSpPr>
            <p:cNvPr id="5" name="组合 4"/>
            <p:cNvGrpSpPr/>
            <p:nvPr/>
          </p:nvGrpSpPr>
          <p:grpSpPr>
            <a:xfrm>
              <a:off x="7066747" y="2172167"/>
              <a:ext cx="3729628" cy="1131556"/>
              <a:chOff x="7106494" y="2172167"/>
              <a:chExt cx="3729628" cy="1131556"/>
            </a:xfrm>
          </p:grpSpPr>
          <p:sp>
            <p:nvSpPr>
              <p:cNvPr id="27" name="矩形 26"/>
              <p:cNvSpPr/>
              <p:nvPr/>
            </p:nvSpPr>
            <p:spPr>
              <a:xfrm>
                <a:off x="7106494" y="2172167"/>
                <a:ext cx="3729628" cy="1131556"/>
              </a:xfrm>
              <a:prstGeom prst="rect">
                <a:avLst/>
              </a:prstGeom>
              <a:solidFill>
                <a:srgbClr val="519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FB6BA"/>
                  </a:solidFill>
                  <a:latin typeface="思源黑体 Bold" panose="020B0800000000000000" pitchFamily="34" charset="-122"/>
                  <a:ea typeface="思源黑体 Bold" panose="020B0800000000000000" pitchFamily="34" charset="-122"/>
                </a:endParaRPr>
              </a:p>
            </p:txBody>
          </p:sp>
          <p:sp>
            <p:nvSpPr>
              <p:cNvPr id="28" name="文本框 283"/>
              <p:cNvSpPr txBox="1"/>
              <p:nvPr/>
            </p:nvSpPr>
            <p:spPr>
              <a:xfrm rot="16200000">
                <a:off x="8820741" y="1176289"/>
                <a:ext cx="736600" cy="3130107"/>
              </a:xfrm>
              <a:prstGeom prst="rect">
                <a:avLst/>
              </a:prstGeom>
              <a:noFill/>
            </p:spPr>
            <p:txBody>
              <a:bodyPr vert="eaVert" wrap="square" rtlCol="0">
                <a:spAutoFit/>
              </a:bodyPr>
              <a:lstStyle/>
              <a:p>
                <a:pPr algn="ctr"/>
                <a:r>
                  <a:rPr lang="zh-CN" altLang="en-US" sz="3600" spc="600" dirty="0">
                    <a:solidFill>
                      <a:schemeClr val="bg1"/>
                    </a:solidFill>
                    <a:latin typeface="思源黑体 Bold" panose="020B0800000000000000" pitchFamily="34" charset="-122"/>
                    <a:ea typeface="思源黑体 Bold" panose="020B0800000000000000" pitchFamily="34" charset="-122"/>
                  </a:rPr>
                  <a:t>第二章</a:t>
                </a:r>
                <a:endParaRPr lang="zh-CN" altLang="en-US" sz="2400" spc="300" dirty="0">
                  <a:solidFill>
                    <a:schemeClr val="bg1"/>
                  </a:solidFill>
                  <a:latin typeface="思源黑体 Bold" panose="020B0800000000000000" pitchFamily="34" charset="-122"/>
                  <a:ea typeface="思源黑体 Bold" panose="020B0800000000000000" pitchFamily="34" charset="-122"/>
                </a:endParaRPr>
              </a:p>
            </p:txBody>
          </p:sp>
        </p:grpSp>
        <p:sp>
          <p:nvSpPr>
            <p:cNvPr id="31" name="矩形 30"/>
            <p:cNvSpPr/>
            <p:nvPr/>
          </p:nvSpPr>
          <p:spPr>
            <a:xfrm>
              <a:off x="7011753" y="3404344"/>
              <a:ext cx="3839617" cy="768350"/>
            </a:xfrm>
            <a:prstGeom prst="rect">
              <a:avLst/>
            </a:prstGeom>
          </p:spPr>
          <p:txBody>
            <a:bodyPr wrap="square">
              <a:spAutoFit/>
            </a:bodyPr>
            <a:lstStyle/>
            <a:p>
              <a:pPr algn="ctr" defTabSz="457200" fontAlgn="base">
                <a:spcBef>
                  <a:spcPct val="0"/>
                </a:spcBef>
                <a:spcAft>
                  <a:spcPct val="0"/>
                </a:spcAft>
                <a:defRPr/>
              </a:pPr>
              <a:r>
                <a:rPr lang="zh-CN" altLang="en-US" sz="4400" dirty="0">
                  <a:solidFill>
                    <a:schemeClr val="tx1">
                      <a:lumMod val="65000"/>
                      <a:lumOff val="35000"/>
                    </a:schemeClr>
                  </a:solidFill>
                  <a:latin typeface="苹方 中等" panose="020B0400000000000000" pitchFamily="34" charset="-122"/>
                  <a:ea typeface="苹方 中等" panose="020B0400000000000000" pitchFamily="34" charset="-122"/>
                </a:rPr>
                <a:t>学习方法指导</a:t>
              </a:r>
              <a:endParaRPr lang="zh-CN" altLang="en-US" sz="4400" dirty="0">
                <a:solidFill>
                  <a:schemeClr val="tx1">
                    <a:lumMod val="65000"/>
                    <a:lumOff val="35000"/>
                  </a:schemeClr>
                </a:solidFill>
                <a:latin typeface="苹方 中等" panose="020B0400000000000000" pitchFamily="34" charset="-122"/>
                <a:ea typeface="苹方 中等" panose="020B0400000000000000" pitchFamily="34" charset="-122"/>
              </a:endParaRPr>
            </a:p>
          </p:txBody>
        </p:sp>
      </p:gr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025" y="386494"/>
            <a:ext cx="1283269" cy="12280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1"/>
          <p:cNvSpPr txBox="1"/>
          <p:nvPr/>
        </p:nvSpPr>
        <p:spPr>
          <a:xfrm>
            <a:off x="4321175" y="535940"/>
            <a:ext cx="3192145" cy="1110615"/>
          </a:xfrm>
          <a:prstGeom prst="rect">
            <a:avLst/>
          </a:prstGeom>
          <a:noFill/>
        </p:spPr>
        <p:txBody>
          <a:bodyPr wrap="square" rtlCol="0">
            <a:noAutofit/>
          </a:bodyPr>
          <a:lstStyle>
            <a:defPPr>
              <a:defRPr lang="zh-CN"/>
            </a:defPPr>
            <a:lvl1pPr>
              <a:defRPr sz="3200" b="1">
                <a:solidFill>
                  <a:schemeClr val="tx2"/>
                </a:solidFill>
                <a:latin typeface="+mn-ea"/>
                <a:ea typeface="+mn-ea"/>
              </a:defRPr>
            </a:lvl1pPr>
          </a:lstStyle>
          <a:p>
            <a:pPr algn="ctr"/>
            <a:r>
              <a:rPr lang="zh-CN" altLang="en-US" b="0" dirty="0">
                <a:solidFill>
                  <a:schemeClr val="tx1">
                    <a:lumMod val="65000"/>
                    <a:lumOff val="35000"/>
                  </a:schemeClr>
                </a:solidFill>
                <a:latin typeface="苹方 粗体" panose="020B0600000000000000" pitchFamily="34" charset="-122"/>
                <a:ea typeface="苹方 粗体" panose="020B0600000000000000" pitchFamily="34" charset="-122"/>
              </a:rPr>
              <a:t>学习方法指导</a:t>
            </a:r>
            <a:endParaRPr lang="zh-CN" altLang="en-US" b="0" dirty="0">
              <a:solidFill>
                <a:schemeClr val="tx1">
                  <a:lumMod val="65000"/>
                  <a:lumOff val="35000"/>
                </a:schemeClr>
              </a:solidFill>
              <a:latin typeface="苹方 粗体" panose="020B0600000000000000" pitchFamily="34" charset="-122"/>
              <a:ea typeface="苹方 粗体" panose="020B0600000000000000" pitchFamily="34" charset="-122"/>
            </a:endParaRPr>
          </a:p>
        </p:txBody>
      </p:sp>
      <p:sp>
        <p:nvSpPr>
          <p:cNvPr id="3" name="矩形 1"/>
          <p:cNvSpPr/>
          <p:nvPr/>
        </p:nvSpPr>
        <p:spPr>
          <a:xfrm>
            <a:off x="1413116" y="2352516"/>
            <a:ext cx="9607826" cy="3219616"/>
          </a:xfrm>
          <a:custGeom>
            <a:avLst/>
            <a:gdLst>
              <a:gd name="connsiteX0" fmla="*/ 0 w 9607826"/>
              <a:gd name="connsiteY0" fmla="*/ 0 h 4134678"/>
              <a:gd name="connsiteX1" fmla="*/ 9607826 w 9607826"/>
              <a:gd name="connsiteY1" fmla="*/ 0 h 4134678"/>
              <a:gd name="connsiteX2" fmla="*/ 9607826 w 9607826"/>
              <a:gd name="connsiteY2" fmla="*/ 4134678 h 4134678"/>
              <a:gd name="connsiteX3" fmla="*/ 0 w 9607826"/>
              <a:gd name="connsiteY3" fmla="*/ 4134678 h 4134678"/>
              <a:gd name="connsiteX4" fmla="*/ 0 w 9607826"/>
              <a:gd name="connsiteY4" fmla="*/ 0 h 4134678"/>
              <a:gd name="connsiteX0-1" fmla="*/ 0 w 9607826"/>
              <a:gd name="connsiteY0-2" fmla="*/ 0 h 4134678"/>
              <a:gd name="connsiteX1-3" fmla="*/ 296415 w 9607826"/>
              <a:gd name="connsiteY1-4" fmla="*/ 5343 h 4134678"/>
              <a:gd name="connsiteX2-5" fmla="*/ 9607826 w 9607826"/>
              <a:gd name="connsiteY2-6" fmla="*/ 0 h 4134678"/>
              <a:gd name="connsiteX3-7" fmla="*/ 9607826 w 9607826"/>
              <a:gd name="connsiteY3-8" fmla="*/ 4134678 h 4134678"/>
              <a:gd name="connsiteX4-9" fmla="*/ 0 w 9607826"/>
              <a:gd name="connsiteY4-10" fmla="*/ 4134678 h 4134678"/>
              <a:gd name="connsiteX5" fmla="*/ 0 w 9607826"/>
              <a:gd name="connsiteY5" fmla="*/ 0 h 41346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9607826" h="4134678">
                <a:moveTo>
                  <a:pt x="0" y="0"/>
                </a:moveTo>
                <a:lnTo>
                  <a:pt x="296415" y="5343"/>
                </a:lnTo>
                <a:lnTo>
                  <a:pt x="9607826" y="0"/>
                </a:lnTo>
                <a:lnTo>
                  <a:pt x="9607826" y="4134678"/>
                </a:lnTo>
                <a:lnTo>
                  <a:pt x="0" y="4134678"/>
                </a:lnTo>
                <a:lnTo>
                  <a:pt x="0" y="0"/>
                </a:lnTo>
                <a:close/>
              </a:path>
            </a:pathLst>
          </a:custGeom>
          <a:noFill/>
          <a:ln w="25400" cap="flat" cmpd="sng" algn="ctr">
            <a:solidFill>
              <a:srgbClr val="519C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圆角矩形 2"/>
          <p:cNvSpPr/>
          <p:nvPr/>
        </p:nvSpPr>
        <p:spPr>
          <a:xfrm>
            <a:off x="1678305" y="1771650"/>
            <a:ext cx="3620135" cy="975995"/>
          </a:xfrm>
          <a:prstGeom prst="roundRect">
            <a:avLst/>
          </a:prstGeom>
          <a:solidFill>
            <a:srgbClr val="519C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2" name="组合 1"/>
          <p:cNvGrpSpPr/>
          <p:nvPr/>
        </p:nvGrpSpPr>
        <p:grpSpPr>
          <a:xfrm>
            <a:off x="1781560" y="2015501"/>
            <a:ext cx="9070341" cy="3079750"/>
            <a:chOff x="5621934" y="1421869"/>
            <a:chExt cx="8089514" cy="3079750"/>
          </a:xfrm>
        </p:grpSpPr>
        <p:sp>
          <p:nvSpPr>
            <p:cNvPr id="9" name="TextBox 11"/>
            <p:cNvSpPr txBox="1"/>
            <p:nvPr/>
          </p:nvSpPr>
          <p:spPr>
            <a:xfrm>
              <a:off x="7619394" y="2279119"/>
              <a:ext cx="6092054" cy="2222500"/>
            </a:xfrm>
            <a:prstGeom prst="rect">
              <a:avLst/>
            </a:prstGeom>
            <a:noFill/>
          </p:spPr>
          <p:txBody>
            <a:bodyPr wrap="square" lIns="0" tIns="0" rIns="0" bIns="0" rtlCol="0">
              <a:noAutofit/>
              <a:scene3d>
                <a:camera prst="orthographicFront"/>
                <a:lightRig rig="threePt" dir="t"/>
              </a:scene3d>
              <a:sp3d contourW="12700"/>
            </a:bodyPr>
            <a:lstStyle/>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1.遵守纪律，没问不说。但同时应做到，抽问回答大声，讨论小声，倾听无声</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2.注意听讲开动脑筋，积极参加读讲练答等活动，学习内容力求当堂掌握</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a:p>
              <a:pPr>
                <a:lnSpc>
                  <a:spcPct val="150000"/>
                </a:lnSpc>
              </a:pPr>
              <a:r>
                <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rPr>
                <a:t>3.听课抓住要点，做好笔记，必要的标注也必须记好。</a:t>
              </a:r>
              <a:endParaRPr lang="zh-CN" altLang="en-US" sz="2000" dirty="0">
                <a:solidFill>
                  <a:schemeClr val="tx1">
                    <a:lumMod val="75000"/>
                    <a:lumOff val="25000"/>
                  </a:schemeClr>
                </a:solidFill>
                <a:latin typeface="苹方 中等" panose="020B0400000000000000" pitchFamily="34" charset="-122"/>
                <a:ea typeface="苹方 中等" panose="020B0400000000000000" pitchFamily="34" charset="-122"/>
                <a:cs typeface="思源黑体 CN Normal" panose="020B0400000000000000" pitchFamily="34" charset="-122"/>
              </a:endParaRPr>
            </a:p>
          </p:txBody>
        </p:sp>
        <p:sp>
          <p:nvSpPr>
            <p:cNvPr id="10" name="TextBox 11"/>
            <p:cNvSpPr txBox="1"/>
            <p:nvPr/>
          </p:nvSpPr>
          <p:spPr>
            <a:xfrm>
              <a:off x="5621934" y="1421869"/>
              <a:ext cx="3288701" cy="488315"/>
            </a:xfrm>
            <a:prstGeom prst="rect">
              <a:avLst/>
            </a:prstGeom>
            <a:noFill/>
          </p:spPr>
          <p:txBody>
            <a:bodyPr wrap="square" lIns="0" tIns="0" rIns="0" bIns="0" rtlCol="0">
              <a:noAutofit/>
              <a:scene3d>
                <a:camera prst="orthographicFront"/>
                <a:lightRig rig="threePt" dir="t"/>
              </a:scene3d>
              <a:sp3d contourW="12700"/>
            </a:bodyPr>
            <a:lstStyle/>
            <a:p>
              <a:pPr algn="ctr"/>
              <a:r>
                <a:rPr lang="zh-CN" altLang="en-US" sz="3200"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rPr>
                <a:t>养成哪些学习习惯</a:t>
              </a:r>
              <a:endParaRPr lang="zh-CN" altLang="en-US" sz="3200" dirty="0">
                <a:solidFill>
                  <a:schemeClr val="bg1"/>
                </a:solidFill>
                <a:latin typeface="苹方 粗体" panose="020B0600000000000000" pitchFamily="34" charset="-122"/>
                <a:ea typeface="苹方 粗体" panose="020B0600000000000000" pitchFamily="34" charset="-122"/>
                <a:cs typeface="思源黑体 CN Normal" panose="020B0400000000000000" pitchFamily="34" charset="-122"/>
              </a:endParaRPr>
            </a:p>
          </p:txBody>
        </p:sp>
      </p:gr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13116" y="2872632"/>
            <a:ext cx="2388522" cy="2388522"/>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37" y="219948"/>
            <a:ext cx="1283269" cy="1228090"/>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4885.181102362205,&quot;width&quot;:5641.842519685039}"/>
</p:tagLst>
</file>

<file path=ppt/tags/tag10.xml><?xml version="1.0" encoding="utf-8"?>
<p:tagLst xmlns:p="http://schemas.openxmlformats.org/presentationml/2006/main">
  <p:tag name="KSO_WM_BEAUTIFY_FLAG" val="#wm#"/>
  <p:tag name="KSO_WM_TEMPLATE_CATEGORY" val="custom"/>
  <p:tag name="KSO_WM_TEMPLATE_INDEX" val="20205176"/>
</p:tagLst>
</file>

<file path=ppt/tags/tag11.xml><?xml version="1.0" encoding="utf-8"?>
<p:tagLst xmlns:p="http://schemas.openxmlformats.org/presentationml/2006/main">
  <p:tag name="KSO_WM_BEAUTIFY_FLAG" val="#wm#"/>
  <p:tag name="KSO_WM_TEMPLATE_CATEGORY" val="custom"/>
  <p:tag name="KSO_WM_TEMPLATE_INDEX" val="20205176"/>
</p:tagLst>
</file>

<file path=ppt/tags/tag12.xml><?xml version="1.0" encoding="utf-8"?>
<p:tagLst xmlns:p="http://schemas.openxmlformats.org/presentationml/2006/main">
  <p:tag name="KSO_WM_UNIT_PLACING_PICTURE_USER_VIEWPORT" val="{&quot;height&quot;:7096,&quot;width&quot;:11381}"/>
</p:tagLst>
</file>

<file path=ppt/tags/tag13.xml><?xml version="1.0" encoding="utf-8"?>
<p:tagLst xmlns:p="http://schemas.openxmlformats.org/presentationml/2006/main">
  <p:tag name="KSO_WM_BEAUTIFY_FLAG" val="#wm#"/>
  <p:tag name="KSO_WM_TEMPLATE_CATEGORY" val="custom"/>
  <p:tag name="KSO_WM_TEMPLATE_INDEX" val="20205176"/>
</p:tagLst>
</file>

<file path=ppt/tags/tag14.xml><?xml version="1.0" encoding="utf-8"?>
<p:tagLst xmlns:p="http://schemas.openxmlformats.org/presentationml/2006/main">
  <p:tag name="KSO_WM_BEAUTIFY_FLAG" val="#wm#"/>
  <p:tag name="KSO_WM_TEMPLATE_CATEGORY" val="custom"/>
  <p:tag name="KSO_WM_TEMPLATE_INDEX" val="20205176"/>
</p:tagLst>
</file>

<file path=ppt/tags/tag15.xml><?xml version="1.0" encoding="utf-8"?>
<p:tagLst xmlns:p="http://schemas.openxmlformats.org/presentationml/2006/main">
  <p:tag name="KSO_WM_BEAUTIFY_FLAG" val="#wm#"/>
  <p:tag name="KSO_WM_TEMPLATE_CATEGORY" val="custom"/>
  <p:tag name="KSO_WM_TEMPLATE_INDEX" val="20205176"/>
</p:tagLst>
</file>

<file path=ppt/tags/tag16.xml><?xml version="1.0" encoding="utf-8"?>
<p:tagLst xmlns:p="http://schemas.openxmlformats.org/presentationml/2006/main">
  <p:tag name="KSO_WM_BEAUTIFY_FLAG" val="#wm#"/>
  <p:tag name="KSO_WM_TEMPLATE_CATEGORY" val="custom"/>
  <p:tag name="KSO_WM_TEMPLATE_INDEX" val="20205176"/>
</p:tagLst>
</file>

<file path=ppt/tags/tag17.xml><?xml version="1.0" encoding="utf-8"?>
<p:tagLst xmlns:p="http://schemas.openxmlformats.org/presentationml/2006/main">
  <p:tag name="KSO_WM_BEAUTIFY_FLAG" val="#wm#"/>
  <p:tag name="KSO_WM_TEMPLATE_CATEGORY" val="custom"/>
  <p:tag name="KSO_WM_TEMPLATE_INDEX" val="20205176"/>
</p:tagLst>
</file>

<file path=ppt/tags/tag18.xml><?xml version="1.0" encoding="utf-8"?>
<p:tagLst xmlns:p="http://schemas.openxmlformats.org/presentationml/2006/main">
  <p:tag name="KSO_WM_UNIT_PLACING_PICTURE_USER_VIEWPORT" val="{&quot;height&quot;:2577,&quot;width&quot;:2948}"/>
</p:tagLst>
</file>

<file path=ppt/tags/tag19.xml><?xml version="1.0" encoding="utf-8"?>
<p:tagLst xmlns:p="http://schemas.openxmlformats.org/presentationml/2006/main">
  <p:tag name="KSO_WM_BEAUTIFY_FLAG" val="#wm#"/>
  <p:tag name="KSO_WM_TEMPLATE_CATEGORY" val="custom"/>
  <p:tag name="KSO_WM_TEMPLATE_INDEX" val="20205176"/>
</p:tagLst>
</file>

<file path=ppt/tags/tag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p="http://schemas.openxmlformats.org/presentationml/2006/main">
  <p:tag name="KSO_WM_BEAUTIFY_FLAG" val="#wm#"/>
  <p:tag name="KSO_WM_TEMPLATE_CATEGORY" val="custom"/>
  <p:tag name="KSO_WM_TEMPLATE_INDEX" val="20205176"/>
</p:tagLst>
</file>

<file path=ppt/tags/tag21.xml><?xml version="1.0" encoding="utf-8"?>
<p:tagLst xmlns:p="http://schemas.openxmlformats.org/presentationml/2006/main">
  <p:tag name="KSO_WM_BEAUTIFY_FLAG" val="#wm#"/>
  <p:tag name="KSO_WM_TEMPLATE_CATEGORY" val="custom"/>
  <p:tag name="KSO_WM_TEMPLATE_INDEX" val="20205176"/>
</p:tagLst>
</file>

<file path=ppt/tags/tag22.xml><?xml version="1.0" encoding="utf-8"?>
<p:tagLst xmlns:p="http://schemas.openxmlformats.org/presentationml/2006/main">
  <p:tag name="KSO_WM_UNIT_PLACING_PICTURE_USER_VIEWPORT" val="{&quot;height&quot;:4956.95905511811,&quot;width&quot;:4956.95905511811}"/>
</p:tagLst>
</file>

<file path=ppt/tags/tag23.xml><?xml version="1.0" encoding="utf-8"?>
<p:tagLst xmlns:p="http://schemas.openxmlformats.org/presentationml/2006/main">
  <p:tag name="KSO_WM_UNIT_PLACING_PICTURE_USER_VIEWPORT" val="{&quot;height&quot;:1934,&quot;width&quot;:2020.896062992126}"/>
</p:tagLst>
</file>

<file path=ppt/tags/tag24.xml><?xml version="1.0" encoding="utf-8"?>
<p:tagLst xmlns:p="http://schemas.openxmlformats.org/presentationml/2006/main">
  <p:tag name="KSO_WM_UNIT_PLACING_PICTURE_USER_VIEWPORT" val="{&quot;height&quot;:3540,&quot;width&quot;:4830}"/>
</p:tagLst>
</file>

<file path=ppt/tags/tag25.xml><?xml version="1.0" encoding="utf-8"?>
<p:tagLst xmlns:p="http://schemas.openxmlformats.org/presentationml/2006/main">
  <p:tag name="KSO_WM_BEAUTIFY_FLAG" val="#wm#"/>
  <p:tag name="KSO_WM_TEMPLATE_CATEGORY" val="custom"/>
  <p:tag name="KSO_WM_TEMPLATE_INDEX" val="20205176"/>
</p:tagLst>
</file>

<file path=ppt/tags/tag26.xml><?xml version="1.0" encoding="utf-8"?>
<p:tagLst xmlns:p="http://schemas.openxmlformats.org/presentationml/2006/main">
  <p:tag name="KSO_WM_BEAUTIFY_FLAG" val="#wm#"/>
  <p:tag name="KSO_WM_TEMPLATE_CATEGORY" val="custom"/>
  <p:tag name="KSO_WM_TEMPLATE_INDEX" val="20205176"/>
</p:tagLst>
</file>

<file path=ppt/tags/tag27.xml><?xml version="1.0" encoding="utf-8"?>
<p:tagLst xmlns:p="http://schemas.openxmlformats.org/presentationml/2006/main">
  <p:tag name="KSO_WM_UNIT_PLACING_PICTURE_USER_VIEWPORT" val="{&quot;height&quot;:2475.355905511811,&quot;width&quot;:2623.335433070866}"/>
</p:tagLst>
</file>

<file path=ppt/tags/tag28.xml><?xml version="1.0" encoding="utf-8"?>
<p:tagLst xmlns:p="http://schemas.openxmlformats.org/presentationml/2006/main">
  <p:tag name="KSO_WPP_MARK_KEY" val="a09a5359-a960-43f4-b848-0a5fcd59c074"/>
  <p:tag name="COMMONDATA" val="eyJjb3VudCI6NDIsImhkaWQiOiI0NzQ2YjM1MWUxZDczNDY2Y2E0ODQxZWVhZWZhMmEzOSIsInVzZXJDb3VudCI6MX0="/>
</p:tagLst>
</file>

<file path=ppt/tags/tag3.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BEAUTIFY_FLAG" val="#wm#"/>
  <p:tag name="KSO_WM_TEMPLATE_CATEGORY" val="custom"/>
  <p:tag name="KSO_WM_TEMPLATE_INDEX" val="20205176"/>
</p:tagLst>
</file>

<file path=ppt/tags/tag5.xml><?xml version="1.0" encoding="utf-8"?>
<p:tagLst xmlns:p="http://schemas.openxmlformats.org/presentationml/2006/main">
  <p:tag name="KSO_WM_UNIT_PLACING_PICTURE_USER_VIEWPORT" val="{&quot;height&quot;:7021.579527559055,&quot;width&quot;:8466.655118110237}"/>
</p:tagLst>
</file>

<file path=ppt/tags/tag6.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BEAUTIFY_FLAG" val="#wm#"/>
  <p:tag name="KSO_WM_TEMPLATE_CATEGORY" val="custom"/>
  <p:tag name="KSO_WM_TEMPLATE_INDEX" val="20205176"/>
</p:tagLst>
</file>

<file path=ppt/tags/tag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3230</Words>
  <Application>WPS 演示</Application>
  <PresentationFormat>宽屏</PresentationFormat>
  <Paragraphs>430</Paragraphs>
  <Slides>44</Slides>
  <Notes>19</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44</vt:i4>
      </vt:variant>
    </vt:vector>
  </HeadingPairs>
  <TitlesOfParts>
    <vt:vector size="75" baseType="lpstr">
      <vt:lpstr>Arial</vt:lpstr>
      <vt:lpstr>宋体</vt:lpstr>
      <vt:lpstr>Wingdings</vt:lpstr>
      <vt:lpstr>方正清刻本悦宋简体</vt:lpstr>
      <vt:lpstr>苹方 中等</vt:lpstr>
      <vt:lpstr>华文行楷</vt:lpstr>
      <vt:lpstr>微软雅黑</vt:lpstr>
      <vt:lpstr>Calibri</vt:lpstr>
      <vt:lpstr>Calibri Light</vt:lpstr>
      <vt:lpstr>Times New Roman</vt:lpstr>
      <vt:lpstr>Calibri Light</vt:lpstr>
      <vt:lpstr>方正宋刻本秀楷简体</vt:lpstr>
      <vt:lpstr>思源黑体 Bold</vt:lpstr>
      <vt:lpstr>黑体</vt:lpstr>
      <vt:lpstr>苹方 粗体</vt:lpstr>
      <vt:lpstr>Arial</vt:lpstr>
      <vt:lpstr>思源黑体 CN Normal</vt:lpstr>
      <vt:lpstr>字魂105号-简雅黑</vt:lpstr>
      <vt:lpstr>字魂59号-创粗黑</vt:lpstr>
      <vt:lpstr>等线</vt:lpstr>
      <vt:lpstr>Arial Unicode MS</vt:lpstr>
      <vt:lpstr>等线 Light</vt:lpstr>
      <vt:lpstr>Calibri</vt:lpstr>
      <vt:lpstr>字魂58号-创中黑</vt:lpstr>
      <vt:lpstr>华文楷体</vt:lpstr>
      <vt:lpstr>隶书</vt:lpstr>
      <vt:lpstr>楷体</vt:lpstr>
      <vt:lpstr>汉仪力量黑简</vt:lpstr>
      <vt:lpstr>华文新魏</vt:lpstr>
      <vt:lpstr>华文中宋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读图，北宋的建立是否实现了中华民族统一？  </vt:lpstr>
      <vt:lpstr>PowerPoint 演示文稿</vt:lpstr>
      <vt:lpstr>PowerPoint 演示文稿</vt:lpstr>
      <vt:lpstr>一、崛起与并立--辽西夏北宋并立</vt:lpstr>
      <vt:lpstr>PowerPoint 演示文稿</vt:lpstr>
      <vt:lpstr>PowerPoint 演示文稿</vt:lpstr>
      <vt:lpstr>一、崛起与并立--辽西夏北宋并立</vt:lpstr>
      <vt:lpstr>PowerPoint 演示文稿</vt:lpstr>
      <vt:lpstr>PowerPoint 演示文稿</vt:lpstr>
      <vt:lpstr>一、崛起与分立之辽宋夏并立</vt:lpstr>
      <vt:lpstr> 下面三位都是北宋时期的风云人物，请根据课本内容 连连看！  </vt:lpstr>
      <vt:lpstr>PowerPoint 演示文稿</vt:lpstr>
      <vt:lpstr>PowerPoint 演示文稿</vt:lpstr>
      <vt:lpstr>PowerPoint 演示文稿</vt:lpstr>
      <vt:lpstr>PowerPoint 演示文稿</vt:lpstr>
      <vt:lpstr>PowerPoint 演示文稿</vt:lpstr>
      <vt:lpstr>PowerPoint 演示文稿</vt:lpstr>
      <vt:lpstr>二、战争与和平--宋夏和战 </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dc:creator>
  <cp:lastModifiedBy>天意</cp:lastModifiedBy>
  <cp:revision>55</cp:revision>
  <dcterms:created xsi:type="dcterms:W3CDTF">2020-10-18T01:34:00Z</dcterms:created>
  <dcterms:modified xsi:type="dcterms:W3CDTF">2022-11-23T08:48:15Z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KSOTemplateUUID">
    <vt:lpwstr>v1.0_mb_lrc2W/5xQUfhct5HlVqEzA==</vt:lpwstr>
  </property>
  <property fmtid="{D5CDD505-2E9C-101B-9397-08002B2CF9AE}" pid="4" name="ICV">
    <vt:lpwstr>C3240DA219094B8B8642B6FF59F6638C</vt:lpwstr>
  </property>
</Properties>
</file>