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1"/>
  </p:notesMasterIdLst>
  <p:sldIdLst>
    <p:sldId id="256" r:id="rId4"/>
    <p:sldId id="263" r:id="rId5"/>
    <p:sldId id="262" r:id="rId6"/>
    <p:sldId id="257" r:id="rId7"/>
    <p:sldId id="258" r:id="rId8"/>
    <p:sldId id="272" r:id="rId9"/>
    <p:sldId id="265" r:id="rId10"/>
    <p:sldId id="266" r:id="rId11"/>
    <p:sldId id="259" r:id="rId12"/>
    <p:sldId id="260" r:id="rId13"/>
    <p:sldId id="261" r:id="rId14"/>
    <p:sldId id="267" r:id="rId15"/>
    <p:sldId id="273" r:id="rId16"/>
    <p:sldId id="274" r:id="rId17"/>
    <p:sldId id="275" r:id="rId18"/>
    <p:sldId id="276" r:id="rId19"/>
    <p:sldId id="284" r:id="rId20"/>
    <p:sldId id="285" r:id="rId22"/>
    <p:sldId id="286" r:id="rId23"/>
    <p:sldId id="287" r:id="rId24"/>
    <p:sldId id="322" r:id="rId25"/>
    <p:sldId id="289" r:id="rId26"/>
    <p:sldId id="290" r:id="rId27"/>
    <p:sldId id="291" r:id="rId28"/>
    <p:sldId id="292" r:id="rId29"/>
    <p:sldId id="321" r:id="rId30"/>
    <p:sldId id="293" r:id="rId31"/>
    <p:sldId id="32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2" r:id="rId49"/>
    <p:sldId id="268" r:id="rId50"/>
    <p:sldId id="269" r:id="rId51"/>
    <p:sldId id="270" r:id="rId52"/>
    <p:sldId id="271" r:id="rId53"/>
    <p:sldId id="277" r:id="rId54"/>
    <p:sldId id="281" r:id="rId55"/>
    <p:sldId id="282" r:id="rId56"/>
    <p:sldId id="283" r:id="rId57"/>
  </p:sldIdLst>
  <p:sldSz cx="9144000" cy="5143500" type="screen16x9"/>
  <p:notesSz cx="6858000" cy="9144000"/>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3" d="100"/>
          <a:sy n="113" d="100"/>
        </p:scale>
        <p:origin x="744" y="96"/>
      </p:cViewPr>
      <p:guideLst>
        <p:guide orient="horz" pos="1616"/>
        <p:guide pos="28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1" Type="http://schemas.openxmlformats.org/officeDocument/2006/relationships/tags" Target="tags/tag4.xml"/><Relationship Id="rId60" Type="http://schemas.openxmlformats.org/officeDocument/2006/relationships/tableStyles" Target="tableStyles.xml"/><Relationship Id="rId6" Type="http://schemas.openxmlformats.org/officeDocument/2006/relationships/slide" Target="slides/slide3.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notesMaster" Target="notesMasters/notes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909975-488F-4C76-8F5B-BE88AD3FE1D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5CA8C-2AB9-4F29-80CD-4EA15485134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686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368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1720795F-CEEF-4CB3-80CF-4D9F100EF8C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505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450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A637B8DC-2BB3-40C5-97C9-2D48B4B89D29}"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6083"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4608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9C131CE7-3A96-459E-B20E-79751A0A806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6083"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4608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9C131CE7-3A96-459E-B20E-79751A0A806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710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471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92288E31-D808-44D5-A1A2-9D43432D4574}"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813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4813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8C9AB33A-3F6C-46AC-9A3A-129FE966F09F}"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915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4915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5335F720-783B-45A8-965F-1A17C254314A}"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017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5018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49E79927-E229-43E3-8A24-2D6A8E4A3D24}"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5120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D44CEF8A-466B-4638-9D47-81C824FFFD9B}"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222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5222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FCEB022E-965F-4B02-B3C8-26510D4951E3}"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325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5325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00EA2E00-FD5C-4AAA-8B99-1851E1EE212C}"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789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238FC121-622A-4BBC-A5C2-C77DF73F6248}"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42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542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188E2416-0B33-4C40-9744-32D2E44271DD}"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529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5530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4A66D6C1-0F17-46EE-B9BD-39DD8C039F7A}"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6323"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5632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008C09F0-CF58-4C54-A435-4CBE4C6E858C}"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734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573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D5C85A79-3CE5-4C9F-8682-240812C658D9}"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837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392E146D-7559-4700-AAC6-88CFECC78C21}"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5939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593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F3F95D1B-6278-452B-9558-2469AD22219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041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A02D42B6-5539-4FC4-AC72-63B29B5B06C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43"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614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8CD7B94F-8C9D-44E5-8BF1-C5FEF8FF4B01}"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246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C19E0813-327F-4051-9D79-512DC6EB902F}"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55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655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7B566E05-8C5B-47D5-8615-8047F42EC8AB}"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891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3891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D28D46CC-C6BD-4664-9EEB-2DBFC0CBB130}"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7E87D10B-D6B4-411A-8C7D-0380F82E63D5}"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0963"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409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2AA820AC-4EAE-430C-8E90-B8E0D11011F0}"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198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4198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2397E189-1D5E-4AB1-916D-95CD6DE8C3A9}"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301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430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99E00031-E13B-4C90-B1CC-435DD242CF0F}"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403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lstStyle/>
          <a:p>
            <a:pPr eaLnBrk="1" hangingPunct="1"/>
            <a:endParaRPr lang="zh-CN" altLang="en-US" smtClean="0"/>
          </a:p>
        </p:txBody>
      </p:sp>
      <p:sp>
        <p:nvSpPr>
          <p:cNvPr id="4403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F43D64A2-96AE-4E0B-8C68-982A51E35B33}"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505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smtClean="0"/>
          </a:p>
        </p:txBody>
      </p:sp>
      <p:sp>
        <p:nvSpPr>
          <p:cNvPr id="450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r" defTabSz="685800" rtl="0" eaLnBrk="1" fontAlgn="base" latinLnBrk="0" hangingPunct="1">
              <a:lnSpc>
                <a:spcPct val="100000"/>
              </a:lnSpc>
              <a:spcBef>
                <a:spcPct val="0"/>
              </a:spcBef>
              <a:spcAft>
                <a:spcPct val="0"/>
              </a:spcAft>
              <a:buClrTx/>
              <a:buSzTx/>
              <a:buFontTx/>
              <a:buNone/>
              <a:defRPr/>
            </a:pPr>
            <a:fld id="{A637B8DC-2BB3-40C5-97C9-2D48B4B89D29}"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2" y="1597820"/>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8113E75-6489-4C90-874C-498C6E80C5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4BD9071-EC0F-46CA-95BC-591EBB67C5A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8113E75-6489-4C90-874C-498C6E80C5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4BD9071-EC0F-46CA-95BC-591EBB67C5A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3729039" y="275035"/>
            <a:ext cx="1157287" cy="585073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57175" y="275035"/>
            <a:ext cx="3319463" cy="5850731"/>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8113E75-6489-4C90-874C-498C6E80C5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4BD9071-EC0F-46CA-95BC-591EBB67C5A3}"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advClick="0" advTm="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矩形 1"/>
          <p:cNvSpPr/>
          <p:nvPr/>
        </p:nvSpPr>
        <p:spPr>
          <a:xfrm flipH="1">
            <a:off x="0" y="0"/>
            <a:ext cx="2346325" cy="820738"/>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 name="矩形 2"/>
          <p:cNvSpPr/>
          <p:nvPr/>
        </p:nvSpPr>
        <p:spPr>
          <a:xfrm>
            <a:off x="727075" y="377825"/>
            <a:ext cx="8416925" cy="442913"/>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4" name="Picture 2"/>
          <p:cNvPicPr>
            <a:picLocks noChangeAspect="1" noChangeArrowheads="1"/>
          </p:cNvPicPr>
          <p:nvPr/>
        </p:nvPicPr>
        <p:blipFill>
          <a:blip r:embed="rId2" cstate="print"/>
          <a:srcRect l="2939" t="1259" r="5709" b="3196"/>
          <a:stretch>
            <a:fillRect/>
          </a:stretch>
        </p:blipFill>
        <p:spPr bwMode="auto">
          <a:xfrm>
            <a:off x="88900" y="152400"/>
            <a:ext cx="502458" cy="50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矩形 4"/>
          <p:cNvSpPr/>
          <p:nvPr/>
        </p:nvSpPr>
        <p:spPr>
          <a:xfrm>
            <a:off x="567281" y="50800"/>
            <a:ext cx="1659429" cy="26161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zh-CN" altLang="en-US" sz="1100" b="1" i="0" u="none" strike="noStrike" kern="1200" cap="none" spc="50"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叶根友毛笔行书2.0版" pitchFamily="2" charset="-122"/>
                <a:ea typeface="叶根友毛笔行书2.0版" pitchFamily="2" charset="-122"/>
                <a:cs typeface="+mn-cs"/>
              </a:rPr>
              <a:t>泸县龙维兵名师工作室</a:t>
            </a:r>
            <a:endParaRPr kumimoji="0" lang="zh-CN" altLang="en-US" sz="1100" b="1" i="0" u="none" strike="noStrike" kern="1200" cap="none" spc="50" normalizeH="0" baseline="0" noProof="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uLnTx/>
              <a:uFillTx/>
              <a:latin typeface="叶根友毛笔行书2.0版" pitchFamily="2" charset="-122"/>
              <a:ea typeface="叶根友毛笔行书2.0版" pitchFamily="2" charset="-122"/>
              <a:cs typeface="+mn-cs"/>
            </a:endParaRPr>
          </a:p>
        </p:txBody>
      </p:sp>
    </p:spTree>
  </p:cSld>
  <p:clrMapOvr>
    <a:masterClrMapping/>
  </p:clrMapOvr>
  <p:transition spd="slow" advClick="0" advTm="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noProof="1" smtClean="0"/>
              <a:t>单击此处编辑母版标题样式</a:t>
            </a:r>
            <a:endParaRPr lang="zh-CN" altLang="en-US" noProof="1"/>
          </a:p>
        </p:txBody>
      </p:sp>
    </p:spTree>
  </p:cSld>
  <p:clrMapOvr>
    <a:masterClrMapping/>
  </p:clrMapOvr>
  <p:transition spd="slow" advClick="0" advTm="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1908175" y="4886325"/>
            <a:ext cx="1223963"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200000"/>
              </a:lnSpc>
              <a:spcBef>
                <a:spcPct val="0"/>
              </a:spcBef>
              <a:spcAft>
                <a:spcPct val="0"/>
              </a:spcAft>
              <a:buClrTx/>
              <a:buSzTx/>
              <a:buFontTx/>
              <a:buNone/>
              <a:defRPr/>
            </a:pPr>
            <a:r>
              <a:rPr kumimoji="0" lang="en-US" altLang="zh-CN" sz="100" b="0" i="0" u="none" strike="noStrike" kern="120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cs"/>
                <a:hlinkClick r:id="rId2"/>
              </a:rPr>
              <a:t>PPT</a:t>
            </a:r>
            <a:r>
              <a:rPr kumimoji="0" lang="zh-CN" altLang="en-US" sz="100" b="0" i="0" u="none" strike="noStrike" kern="120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cs"/>
                <a:hlinkClick r:id="rId2"/>
              </a:rPr>
              <a:t>下载</a:t>
            </a:r>
            <a:r>
              <a:rPr kumimoji="0" lang="zh-CN" altLang="en-US" sz="100" b="0" i="0" u="none" strike="noStrike" kern="120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en-US" altLang="zh-CN" sz="100" b="0" i="0" u="none" strike="noStrike" kern="120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cs"/>
              </a:rPr>
              <a:t>http://www.1ppt.com/xiazai/</a:t>
            </a:r>
            <a:endParaRPr kumimoji="0" lang="en-US" altLang="zh-CN" sz="100" b="0" i="0" u="none" strike="noStrike" kern="120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 name="标题 1"/>
          <p:cNvSpPr>
            <a:spLocks noGrp="1"/>
          </p:cNvSpPr>
          <p:nvPr>
            <p:ph type="title"/>
          </p:nvPr>
        </p:nvSpPr>
        <p:spPr>
          <a:xfrm>
            <a:off x="457200" y="206375"/>
            <a:ext cx="8229600" cy="857250"/>
          </a:xfrm>
          <a:prstGeom prst="rect">
            <a:avLst/>
          </a:prstGeom>
        </p:spPr>
        <p:txBody>
          <a:bodyPr/>
          <a:lstStyle/>
          <a:p>
            <a:r>
              <a:rPr lang="zh-CN" altLang="en-US" noProof="1" smtClean="0"/>
              <a:t>单击此处编辑母版标题样式</a:t>
            </a:r>
            <a:endParaRPr lang="zh-CN" altLang="en-US" noProof="1"/>
          </a:p>
        </p:txBody>
      </p:sp>
    </p:spTree>
  </p:cSld>
  <p:clrMapOvr>
    <a:masterClrMapping/>
  </p:clrMapOvr>
  <p:transition spd="slow" advClick="0" advTm="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noProof="1" smtClean="0"/>
              <a:t>单击此处编辑母版标题样式</a:t>
            </a:r>
            <a:endParaRPr lang="zh-CN" altLang="en-US" noProof="1"/>
          </a:p>
        </p:txBody>
      </p:sp>
    </p:spTree>
  </p:cSld>
  <p:clrMapOvr>
    <a:masterClrMapping/>
  </p:clrMapOvr>
  <p:transition spd="slow" advClick="0" advTm="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8113E75-6489-4C90-874C-498C6E80C5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4BD9071-EC0F-46CA-95BC-591EBB67C5A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4"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4" y="2180036"/>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68113E75-6489-4C90-874C-498C6E80C55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4BD9071-EC0F-46CA-95BC-591EBB67C5A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257175" y="1600201"/>
            <a:ext cx="2238375"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2647951" y="1600201"/>
            <a:ext cx="2238375"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8113E75-6489-4C90-874C-498C6E80C55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4BD9071-EC0F-46CA-95BC-591EBB67C5A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4"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6" y="1631156"/>
            <a:ext cx="4041774"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8113E75-6489-4C90-874C-498C6E80C55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4BD9071-EC0F-46CA-95BC-591EBB67C5A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8113E75-6489-4C90-874C-498C6E80C55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4BD9071-EC0F-46CA-95BC-591EBB67C5A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8113E75-6489-4C90-874C-498C6E80C55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4BD9071-EC0F-46CA-95BC-591EBB67C5A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3" y="204789"/>
            <a:ext cx="5111749"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8113E75-6489-4C90-874C-498C6E80C55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4BD9071-EC0F-46CA-95BC-591EBB67C5A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8113E75-6489-4C90-874C-498C6E80C55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4BD9071-EC0F-46CA-95BC-591EBB67C5A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3.png"/><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113E75-6489-4C90-874C-498C6E80C55B}" type="datetimeFigureOut">
              <a:rPr lang="zh-CN" altLang="en-US" smtClean="0"/>
            </a:fld>
            <a:endParaRPr lang="zh-CN" altLang="en-US"/>
          </a:p>
        </p:txBody>
      </p:sp>
      <p:sp>
        <p:nvSpPr>
          <p:cNvPr id="5" name="页脚占位符 4"/>
          <p:cNvSpPr>
            <a:spLocks noGrp="1"/>
          </p:cNvSpPr>
          <p:nvPr>
            <p:ph type="ftr" sz="quarter" idx="3"/>
          </p:nvPr>
        </p:nvSpPr>
        <p:spPr>
          <a:xfrm>
            <a:off x="3124202"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4BD9071-EC0F-46CA-95BC-591EBB67C5A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advClick="0" advTm="0">
    <p:push dir="u"/>
  </p:transition>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3.xml"/><Relationship Id="rId2" Type="http://schemas.openxmlformats.org/officeDocument/2006/relationships/image" Target="../media/image38.png"/><Relationship Id="rId1"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image" Target="../media/image39.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3.xml"/><Relationship Id="rId4" Type="http://schemas.openxmlformats.org/officeDocument/2006/relationships/image" Target="../media/image42.jpeg"/><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3.xml"/><Relationship Id="rId2" Type="http://schemas.openxmlformats.org/officeDocument/2006/relationships/image" Target="../media/image44.png"/><Relationship Id="rId1"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3.xml"/><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tags" Target="../tags/tag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3.xml"/><Relationship Id="rId2" Type="http://schemas.openxmlformats.org/officeDocument/2006/relationships/image" Target="../media/image49.png"/><Relationship Id="rId1"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13.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tags" Target="../tags/tag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image" Target="../media/image52.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3.xml"/><Relationship Id="rId2" Type="http://schemas.openxmlformats.org/officeDocument/2006/relationships/image" Target="../media/image53.png"/><Relationship Id="rId1"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image" Target="../media/image3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5.png"/><Relationship Id="rId1" Type="http://schemas.openxmlformats.org/officeDocument/2006/relationships/image" Target="../media/image54.png"/></Relationships>
</file>

<file path=ppt/slides/_rels/slide47.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image" Target="../media/image63.png"/><Relationship Id="rId7" Type="http://schemas.openxmlformats.org/officeDocument/2006/relationships/image" Target="../media/image62.pn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jpeg"/><Relationship Id="rId2" Type="http://schemas.openxmlformats.org/officeDocument/2006/relationships/image" Target="../media/image57.jpeg"/><Relationship Id="rId11" Type="http://schemas.openxmlformats.org/officeDocument/2006/relationships/slideLayout" Target="../slideLayouts/slideLayout2.xml"/><Relationship Id="rId10" Type="http://schemas.openxmlformats.org/officeDocument/2006/relationships/image" Target="../media/image65.png"/><Relationship Id="rId1" Type="http://schemas.openxmlformats.org/officeDocument/2006/relationships/image" Target="../media/image56.jpeg"/></Relationships>
</file>

<file path=ppt/slides/_rels/slide48.xml.rels><?xml version="1.0" encoding="UTF-8" standalone="yes"?>
<Relationships xmlns="http://schemas.openxmlformats.org/package/2006/relationships"><Relationship Id="rId9" Type="http://schemas.openxmlformats.org/officeDocument/2006/relationships/image" Target="../media/image74.jpeg"/><Relationship Id="rId8" Type="http://schemas.openxmlformats.org/officeDocument/2006/relationships/image" Target="../media/image73.jpeg"/><Relationship Id="rId7" Type="http://schemas.openxmlformats.org/officeDocument/2006/relationships/image" Target="../media/image72.jpeg"/><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3" Type="http://schemas.openxmlformats.org/officeDocument/2006/relationships/image" Target="../media/image68.jpeg"/><Relationship Id="rId2" Type="http://schemas.openxmlformats.org/officeDocument/2006/relationships/image" Target="../media/image67.jpeg"/><Relationship Id="rId19" Type="http://schemas.openxmlformats.org/officeDocument/2006/relationships/slideLayout" Target="../slideLayouts/slideLayout2.xml"/><Relationship Id="rId18" Type="http://schemas.openxmlformats.org/officeDocument/2006/relationships/image" Target="../media/image83.jpeg"/><Relationship Id="rId17" Type="http://schemas.openxmlformats.org/officeDocument/2006/relationships/image" Target="../media/image82.jpeg"/><Relationship Id="rId16" Type="http://schemas.openxmlformats.org/officeDocument/2006/relationships/image" Target="../media/image81.jpeg"/><Relationship Id="rId15" Type="http://schemas.openxmlformats.org/officeDocument/2006/relationships/image" Target="../media/image80.jpeg"/><Relationship Id="rId14" Type="http://schemas.openxmlformats.org/officeDocument/2006/relationships/image" Target="../media/image79.jpeg"/><Relationship Id="rId13" Type="http://schemas.openxmlformats.org/officeDocument/2006/relationships/image" Target="../media/image78.jpeg"/><Relationship Id="rId12" Type="http://schemas.openxmlformats.org/officeDocument/2006/relationships/image" Target="../media/image77.jpeg"/><Relationship Id="rId11" Type="http://schemas.openxmlformats.org/officeDocument/2006/relationships/image" Target="../media/image76.jpeg"/><Relationship Id="rId10" Type="http://schemas.openxmlformats.org/officeDocument/2006/relationships/image" Target="../media/image75.jpeg"/><Relationship Id="rId1" Type="http://schemas.openxmlformats.org/officeDocument/2006/relationships/image" Target="../media/image66.jpeg"/></Relationships>
</file>

<file path=ppt/slides/_rels/slide49.xml.rels><?xml version="1.0" encoding="UTF-8" standalone="yes"?>
<Relationships xmlns="http://schemas.openxmlformats.org/package/2006/relationships"><Relationship Id="rId9" Type="http://schemas.openxmlformats.org/officeDocument/2006/relationships/image" Target="../media/image92.jpeg"/><Relationship Id="rId8" Type="http://schemas.openxmlformats.org/officeDocument/2006/relationships/image" Target="../media/image91.jpeg"/><Relationship Id="rId7" Type="http://schemas.openxmlformats.org/officeDocument/2006/relationships/image" Target="../media/image90.jpeg"/><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 Id="rId3" Type="http://schemas.openxmlformats.org/officeDocument/2006/relationships/image" Target="../media/image86.jpeg"/><Relationship Id="rId2" Type="http://schemas.openxmlformats.org/officeDocument/2006/relationships/image" Target="../media/image85.jpeg"/><Relationship Id="rId11" Type="http://schemas.openxmlformats.org/officeDocument/2006/relationships/slideLayout" Target="../slideLayouts/slideLayout2.xml"/><Relationship Id="rId10" Type="http://schemas.openxmlformats.org/officeDocument/2006/relationships/image" Target="../media/image93.jpeg"/><Relationship Id="rId1" Type="http://schemas.openxmlformats.org/officeDocument/2006/relationships/image" Target="../media/image84.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0.png"/><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5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10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6.png"/></Relationships>
</file>

<file path=ppt/slides/_rels/slide6.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3" Type="http://schemas.openxmlformats.org/officeDocument/2006/relationships/slideLayout" Target="../slideLayouts/slideLayout2.xml"/><Relationship Id="rId12" Type="http://schemas.openxmlformats.org/officeDocument/2006/relationships/image" Target="../media/image16.png"/><Relationship Id="rId11"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8.wdp"/><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23528" y="1275606"/>
            <a:ext cx="8534063" cy="813548"/>
          </a:xfrm>
        </p:spPr>
        <p:txBody>
          <a:bodyPr>
            <a:noAutofit/>
          </a:bodyPr>
          <a:lstStyle/>
          <a:p>
            <a:r>
              <a:rPr lang="zh-CN" altLang="en-US" sz="4000" b="1" dirty="0">
                <a:solidFill>
                  <a:srgbClr val="FFFF00"/>
                </a:solidFill>
                <a:latin typeface="华文中宋" panose="02010600040101010101" pitchFamily="2" charset="-122"/>
                <a:ea typeface="华文中宋" panose="02010600040101010101" pitchFamily="2" charset="-122"/>
              </a:rPr>
              <a:t>泸</a:t>
            </a:r>
            <a:r>
              <a:rPr lang="zh-CN" altLang="en-US" sz="4000" b="1" dirty="0" smtClean="0">
                <a:solidFill>
                  <a:srgbClr val="FFFF00"/>
                </a:solidFill>
                <a:latin typeface="华文中宋" panose="02010600040101010101" pitchFamily="2" charset="-122"/>
                <a:ea typeface="华文中宋" panose="02010600040101010101" pitchFamily="2" charset="-122"/>
              </a:rPr>
              <a:t>县龙维彬名师工作室</a:t>
            </a:r>
            <a:r>
              <a:rPr lang="zh-CN" altLang="en-US" sz="4000" b="1" dirty="0">
                <a:solidFill>
                  <a:srgbClr val="FFFF00"/>
                </a:solidFill>
                <a:latin typeface="华文中宋" panose="02010600040101010101" pitchFamily="2" charset="-122"/>
                <a:ea typeface="华文中宋" panose="02010600040101010101" pitchFamily="2" charset="-122"/>
              </a:rPr>
              <a:t>阶段成效暨工作室专项科研课题阶段成果</a:t>
            </a:r>
            <a:r>
              <a:rPr lang="zh-CN" altLang="en-US" sz="4000" b="1" dirty="0" smtClean="0">
                <a:solidFill>
                  <a:srgbClr val="FFFF00"/>
                </a:solidFill>
                <a:latin typeface="华文中宋" panose="02010600040101010101" pitchFamily="2" charset="-122"/>
                <a:ea typeface="华文中宋" panose="02010600040101010101" pitchFamily="2" charset="-122"/>
              </a:rPr>
              <a:t>汇报</a:t>
            </a:r>
            <a:endParaRPr lang="zh-CN" altLang="en-US" sz="4000" b="1" dirty="0">
              <a:solidFill>
                <a:srgbClr val="FFFF00"/>
              </a:solidFill>
              <a:latin typeface="华文中宋" panose="02010600040101010101" pitchFamily="2" charset="-122"/>
              <a:ea typeface="华文中宋" panose="02010600040101010101" pitchFamily="2" charset="-122"/>
            </a:endParaRPr>
          </a:p>
        </p:txBody>
      </p:sp>
      <p:sp>
        <p:nvSpPr>
          <p:cNvPr id="3" name="副标题 2"/>
          <p:cNvSpPr>
            <a:spLocks noGrp="1"/>
          </p:cNvSpPr>
          <p:nvPr>
            <p:ph type="subTitle" idx="1"/>
          </p:nvPr>
        </p:nvSpPr>
        <p:spPr>
          <a:xfrm>
            <a:off x="2699792" y="2859782"/>
            <a:ext cx="3600400" cy="1224136"/>
          </a:xfrm>
        </p:spPr>
        <p:txBody>
          <a:bodyPr>
            <a:noAutofit/>
          </a:bodyPr>
          <a:lstStyle/>
          <a:p>
            <a:r>
              <a:rPr lang="zh-CN" altLang="en-US" sz="3000" dirty="0">
                <a:solidFill>
                  <a:srgbClr val="FFFF00"/>
                </a:solidFill>
                <a:latin typeface="华文中宋" panose="02010600040101010101" pitchFamily="2" charset="-122"/>
                <a:ea typeface="华文中宋" panose="02010600040101010101" pitchFamily="2" charset="-122"/>
              </a:rPr>
              <a:t>汇报人</a:t>
            </a:r>
            <a:r>
              <a:rPr lang="zh-CN" altLang="en-US" sz="3000" dirty="0" smtClean="0">
                <a:solidFill>
                  <a:srgbClr val="FFFF00"/>
                </a:solidFill>
                <a:latin typeface="华文中宋" panose="02010600040101010101" pitchFamily="2" charset="-122"/>
                <a:ea typeface="华文中宋" panose="02010600040101010101" pitchFamily="2" charset="-122"/>
              </a:rPr>
              <a:t>：汤燕</a:t>
            </a:r>
            <a:endParaRPr lang="en-US" altLang="zh-CN" sz="3000" dirty="0" smtClean="0">
              <a:solidFill>
                <a:srgbClr val="FFFF00"/>
              </a:solidFill>
              <a:latin typeface="华文中宋" panose="02010600040101010101" pitchFamily="2" charset="-122"/>
              <a:ea typeface="华文中宋" panose="02010600040101010101" pitchFamily="2" charset="-122"/>
            </a:endParaRPr>
          </a:p>
          <a:p>
            <a:r>
              <a:rPr lang="en-US" altLang="zh-CN" sz="3000" dirty="0" smtClean="0">
                <a:solidFill>
                  <a:srgbClr val="FFFF00"/>
                </a:solidFill>
                <a:latin typeface="华文中宋" panose="02010600040101010101" pitchFamily="2" charset="-122"/>
                <a:ea typeface="华文中宋" panose="02010600040101010101" pitchFamily="2" charset="-122"/>
              </a:rPr>
              <a:t>2022</a:t>
            </a:r>
            <a:r>
              <a:rPr lang="zh-CN" altLang="en-US" sz="3000" dirty="0" smtClean="0">
                <a:solidFill>
                  <a:srgbClr val="FFFF00"/>
                </a:solidFill>
                <a:latin typeface="华文中宋" panose="02010600040101010101" pitchFamily="2" charset="-122"/>
                <a:ea typeface="华文中宋" panose="02010600040101010101" pitchFamily="2" charset="-122"/>
              </a:rPr>
              <a:t>年</a:t>
            </a:r>
            <a:r>
              <a:rPr lang="en-US" altLang="zh-CN" sz="3000" dirty="0" smtClean="0">
                <a:solidFill>
                  <a:srgbClr val="FFFF00"/>
                </a:solidFill>
                <a:latin typeface="华文中宋" panose="02010600040101010101" pitchFamily="2" charset="-122"/>
                <a:ea typeface="华文中宋" panose="02010600040101010101" pitchFamily="2" charset="-122"/>
              </a:rPr>
              <a:t>10</a:t>
            </a:r>
            <a:r>
              <a:rPr lang="zh-CN" altLang="en-US" sz="3000" dirty="0" smtClean="0">
                <a:solidFill>
                  <a:srgbClr val="FFFF00"/>
                </a:solidFill>
                <a:latin typeface="华文中宋" panose="02010600040101010101" pitchFamily="2" charset="-122"/>
                <a:ea typeface="华文中宋" panose="02010600040101010101" pitchFamily="2" charset="-122"/>
              </a:rPr>
              <a:t>月</a:t>
            </a:r>
            <a:r>
              <a:rPr lang="en-US" altLang="zh-CN" sz="3000" dirty="0" smtClean="0">
                <a:solidFill>
                  <a:srgbClr val="FFFF00"/>
                </a:solidFill>
                <a:latin typeface="华文中宋" panose="02010600040101010101" pitchFamily="2" charset="-122"/>
                <a:ea typeface="华文中宋" panose="02010600040101010101" pitchFamily="2" charset="-122"/>
              </a:rPr>
              <a:t>10</a:t>
            </a:r>
            <a:r>
              <a:rPr lang="zh-CN" altLang="en-US" sz="3000" dirty="0" smtClean="0">
                <a:solidFill>
                  <a:srgbClr val="FFFF00"/>
                </a:solidFill>
                <a:latin typeface="华文中宋" panose="02010600040101010101" pitchFamily="2" charset="-122"/>
                <a:ea typeface="华文中宋" panose="02010600040101010101" pitchFamily="2" charset="-122"/>
              </a:rPr>
              <a:t>日</a:t>
            </a:r>
            <a:endParaRPr lang="zh-CN" altLang="en-US" sz="3000" dirty="0">
              <a:solidFill>
                <a:srgbClr val="FFFF00"/>
              </a:solidFill>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3" name="组合 2"/>
          <p:cNvGrpSpPr/>
          <p:nvPr/>
        </p:nvGrpSpPr>
        <p:grpSpPr>
          <a:xfrm>
            <a:off x="144016" y="1053846"/>
            <a:ext cx="288238" cy="46073"/>
            <a:chOff x="4318304" y="3089060"/>
            <a:chExt cx="384317" cy="61430"/>
          </a:xfrm>
        </p:grpSpPr>
        <p:sp>
          <p:nvSpPr>
            <p:cNvPr id="4" name="圆角矩形 3"/>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圆角矩形 4"/>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6"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二、</a:t>
            </a:r>
            <a:r>
              <a:rPr lang="zh-CN" altLang="en-US" sz="1800" dirty="0" smtClean="0">
                <a:solidFill>
                  <a:schemeClr val="bg1"/>
                </a:solidFill>
                <a:sym typeface="+mn-ea"/>
              </a:rPr>
              <a:t>体制</a:t>
            </a:r>
            <a:r>
              <a:rPr lang="zh-CN" altLang="en-US" sz="1800" dirty="0" smtClean="0">
                <a:solidFill>
                  <a:schemeClr val="bg1"/>
                </a:solidFill>
              </a:rPr>
              <a:t>机制</a:t>
            </a:r>
            <a:endParaRPr lang="zh-CN" altLang="en-US" sz="1800" dirty="0">
              <a:solidFill>
                <a:schemeClr val="bg1"/>
              </a:solidFill>
            </a:endParaRPr>
          </a:p>
        </p:txBody>
      </p:sp>
      <p:sp>
        <p:nvSpPr>
          <p:cNvPr id="9" name="矩形 8"/>
          <p:cNvSpPr/>
          <p:nvPr/>
        </p:nvSpPr>
        <p:spPr>
          <a:xfrm>
            <a:off x="3587550" y="1203598"/>
            <a:ext cx="2210862" cy="477054"/>
          </a:xfrm>
          <a:prstGeom prst="rect">
            <a:avLst/>
          </a:prstGeom>
        </p:spPr>
        <p:txBody>
          <a:bodyPr wrap="none">
            <a:spAutoFit/>
          </a:bodyPr>
          <a:lstStyle/>
          <a:p>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例会制度</a:t>
            </a:r>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 </a:t>
            </a:r>
            <a:endParaRPr lang="zh-CN" altLang="en-US" sz="2500" b="1" dirty="0">
              <a:solidFill>
                <a:srgbClr val="FFFF00"/>
              </a:solidFill>
              <a:effectLst/>
              <a:latin typeface="华文中宋" panose="02010600040101010101" pitchFamily="2" charset="-122"/>
              <a:ea typeface="华文中宋" panose="02010600040101010101" pitchFamily="2" charset="-122"/>
            </a:endParaRPr>
          </a:p>
        </p:txBody>
      </p:sp>
      <p:pic>
        <p:nvPicPr>
          <p:cNvPr id="512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1850" y="1851670"/>
            <a:ext cx="7942263"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randombar(horizontal)">
                                      <p:cBhvr>
                                        <p:cTn id="12"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3" name="组合 2"/>
          <p:cNvGrpSpPr/>
          <p:nvPr/>
        </p:nvGrpSpPr>
        <p:grpSpPr>
          <a:xfrm>
            <a:off x="144016" y="1053846"/>
            <a:ext cx="288238" cy="46073"/>
            <a:chOff x="4318304" y="3089060"/>
            <a:chExt cx="384317" cy="61430"/>
          </a:xfrm>
        </p:grpSpPr>
        <p:sp>
          <p:nvSpPr>
            <p:cNvPr id="4" name="圆角矩形 3"/>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圆角矩形 4"/>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6"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二、</a:t>
            </a:r>
            <a:r>
              <a:rPr lang="zh-CN" altLang="en-US" sz="1800" dirty="0" smtClean="0">
                <a:solidFill>
                  <a:schemeClr val="bg1"/>
                </a:solidFill>
                <a:sym typeface="+mn-ea"/>
              </a:rPr>
              <a:t>体制</a:t>
            </a:r>
            <a:r>
              <a:rPr lang="zh-CN" altLang="en-US" sz="1800" dirty="0" smtClean="0">
                <a:solidFill>
                  <a:schemeClr val="bg1"/>
                </a:solidFill>
              </a:rPr>
              <a:t>机制</a:t>
            </a:r>
            <a:endParaRPr lang="zh-CN" altLang="en-US" sz="1800" dirty="0">
              <a:solidFill>
                <a:schemeClr val="bg1"/>
              </a:solidFill>
            </a:endParaRPr>
          </a:p>
        </p:txBody>
      </p:sp>
      <p:sp>
        <p:nvSpPr>
          <p:cNvPr id="7" name="矩形 6"/>
          <p:cNvSpPr/>
          <p:nvPr/>
        </p:nvSpPr>
        <p:spPr>
          <a:xfrm>
            <a:off x="3587550" y="1203598"/>
            <a:ext cx="2210862" cy="477054"/>
          </a:xfrm>
          <a:prstGeom prst="rect">
            <a:avLst/>
          </a:prstGeom>
        </p:spPr>
        <p:txBody>
          <a:bodyPr wrap="none">
            <a:spAutoFit/>
          </a:bodyPr>
          <a:lstStyle/>
          <a:p>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学习制度</a:t>
            </a:r>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 </a:t>
            </a:r>
            <a:endParaRPr lang="zh-CN" altLang="en-US" sz="2500" b="1" dirty="0">
              <a:solidFill>
                <a:srgbClr val="FFFF00"/>
              </a:solidFill>
              <a:effectLst/>
              <a:latin typeface="华文中宋" panose="02010600040101010101" pitchFamily="2" charset="-122"/>
              <a:ea typeface="华文中宋" panose="02010600040101010101" pitchFamily="2" charset="-122"/>
            </a:endParaRPr>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0424" y="1991778"/>
            <a:ext cx="7885113"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144016" y="1053846"/>
            <a:ext cx="288238" cy="46073"/>
            <a:chOff x="4318304" y="3089060"/>
            <a:chExt cx="384317" cy="61430"/>
          </a:xfrm>
        </p:grpSpPr>
        <p:sp>
          <p:nvSpPr>
            <p:cNvPr id="11" name="圆角矩形 10"/>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圆角矩形 11"/>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二、</a:t>
            </a:r>
            <a:r>
              <a:rPr lang="zh-CN" altLang="en-US" sz="1800" dirty="0" smtClean="0">
                <a:solidFill>
                  <a:schemeClr val="bg1"/>
                </a:solidFill>
                <a:sym typeface="+mn-ea"/>
              </a:rPr>
              <a:t>体制</a:t>
            </a:r>
            <a:r>
              <a:rPr lang="zh-CN" altLang="en-US" sz="1800" dirty="0" smtClean="0">
                <a:solidFill>
                  <a:schemeClr val="bg1"/>
                </a:solidFill>
              </a:rPr>
              <a:t>机制</a:t>
            </a:r>
            <a:endParaRPr lang="zh-CN" altLang="en-US" sz="1800" dirty="0">
              <a:solidFill>
                <a:schemeClr val="bg1"/>
              </a:solidFill>
            </a:endParaRPr>
          </a:p>
        </p:txBody>
      </p:sp>
      <p:sp>
        <p:nvSpPr>
          <p:cNvPr id="14" name="矩形 13"/>
          <p:cNvSpPr/>
          <p:nvPr/>
        </p:nvSpPr>
        <p:spPr>
          <a:xfrm>
            <a:off x="3587550" y="1203598"/>
            <a:ext cx="2210862" cy="477054"/>
          </a:xfrm>
          <a:prstGeom prst="rect">
            <a:avLst/>
          </a:prstGeom>
        </p:spPr>
        <p:txBody>
          <a:bodyPr wrap="none">
            <a:spAutoFit/>
          </a:bodyPr>
          <a:lstStyle/>
          <a:p>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研讨制度</a:t>
            </a:r>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 </a:t>
            </a:r>
            <a:endParaRPr lang="zh-CN" altLang="en-US" sz="2500" b="1" dirty="0">
              <a:solidFill>
                <a:srgbClr val="FFFF00"/>
              </a:solidFill>
              <a:effectLst/>
              <a:latin typeface="华文中宋" panose="02010600040101010101" pitchFamily="2" charset="-122"/>
              <a:ea typeface="华文中宋" panose="02010600040101010101" pitchFamily="2" charset="-122"/>
            </a:endParaRPr>
          </a:p>
        </p:txBody>
      </p:sp>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5673" y="1814357"/>
            <a:ext cx="7694613"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randombar(horizontal)">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5" name="组合 4"/>
          <p:cNvGrpSpPr/>
          <p:nvPr/>
        </p:nvGrpSpPr>
        <p:grpSpPr>
          <a:xfrm>
            <a:off x="144016" y="1053846"/>
            <a:ext cx="288238" cy="46073"/>
            <a:chOff x="4318304" y="3089060"/>
            <a:chExt cx="384317" cy="61430"/>
          </a:xfrm>
        </p:grpSpPr>
        <p:sp>
          <p:nvSpPr>
            <p:cNvPr id="6" name="圆角矩形 5"/>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圆角矩形 6"/>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8"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二、</a:t>
            </a:r>
            <a:r>
              <a:rPr lang="zh-CN" altLang="en-US" sz="1800" dirty="0" smtClean="0">
                <a:solidFill>
                  <a:schemeClr val="bg1"/>
                </a:solidFill>
                <a:sym typeface="+mn-ea"/>
              </a:rPr>
              <a:t>体制</a:t>
            </a:r>
            <a:r>
              <a:rPr lang="zh-CN" altLang="en-US" sz="1800" dirty="0" smtClean="0">
                <a:solidFill>
                  <a:schemeClr val="bg1"/>
                </a:solidFill>
              </a:rPr>
              <a:t>机制</a:t>
            </a:r>
            <a:endParaRPr lang="zh-CN" altLang="en-US" sz="1800" dirty="0">
              <a:solidFill>
                <a:schemeClr val="bg1"/>
              </a:solidFill>
            </a:endParaRPr>
          </a:p>
        </p:txBody>
      </p:sp>
      <p:sp>
        <p:nvSpPr>
          <p:cNvPr id="9" name="矩形 8"/>
          <p:cNvSpPr/>
          <p:nvPr/>
        </p:nvSpPr>
        <p:spPr>
          <a:xfrm>
            <a:off x="3923928" y="195486"/>
            <a:ext cx="2210862" cy="477054"/>
          </a:xfrm>
          <a:prstGeom prst="rect">
            <a:avLst/>
          </a:prstGeom>
        </p:spPr>
        <p:txBody>
          <a:bodyPr wrap="none">
            <a:spAutoFit/>
          </a:bodyPr>
          <a:lstStyle/>
          <a:p>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考核制度</a:t>
            </a:r>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 </a:t>
            </a:r>
            <a:endParaRPr lang="zh-CN" altLang="en-US" sz="2500" b="1" dirty="0">
              <a:solidFill>
                <a:srgbClr val="FFFF00"/>
              </a:solidFill>
              <a:effectLst/>
              <a:latin typeface="华文中宋" panose="02010600040101010101" pitchFamily="2" charset="-122"/>
              <a:ea typeface="华文中宋" panose="02010600040101010101" pitchFamily="2" charset="-122"/>
            </a:endParaRPr>
          </a:p>
        </p:txBody>
      </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71800" y="702234"/>
            <a:ext cx="4392488" cy="425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randombar(horizontal)">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5" name="组合 4"/>
          <p:cNvGrpSpPr/>
          <p:nvPr/>
        </p:nvGrpSpPr>
        <p:grpSpPr>
          <a:xfrm>
            <a:off x="144016" y="1053846"/>
            <a:ext cx="288238" cy="46073"/>
            <a:chOff x="4318304" y="3089060"/>
            <a:chExt cx="384317" cy="61430"/>
          </a:xfrm>
        </p:grpSpPr>
        <p:sp>
          <p:nvSpPr>
            <p:cNvPr id="6" name="圆角矩形 5"/>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圆角矩形 6"/>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8"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二、</a:t>
            </a:r>
            <a:r>
              <a:rPr lang="zh-CN" altLang="en-US" sz="1800" dirty="0" smtClean="0">
                <a:solidFill>
                  <a:schemeClr val="bg1"/>
                </a:solidFill>
                <a:sym typeface="+mn-ea"/>
              </a:rPr>
              <a:t>体制</a:t>
            </a:r>
            <a:r>
              <a:rPr lang="zh-CN" altLang="en-US" sz="1800" dirty="0" smtClean="0">
                <a:solidFill>
                  <a:schemeClr val="bg1"/>
                </a:solidFill>
              </a:rPr>
              <a:t>机制</a:t>
            </a:r>
            <a:endParaRPr lang="zh-CN" altLang="en-US" sz="1800" dirty="0">
              <a:solidFill>
                <a:schemeClr val="bg1"/>
              </a:solidFill>
            </a:endParaRPr>
          </a:p>
        </p:txBody>
      </p:sp>
      <p:sp>
        <p:nvSpPr>
          <p:cNvPr id="9" name="矩形 8"/>
          <p:cNvSpPr/>
          <p:nvPr/>
        </p:nvSpPr>
        <p:spPr>
          <a:xfrm>
            <a:off x="3228667" y="1203598"/>
            <a:ext cx="2852063" cy="477054"/>
          </a:xfrm>
          <a:prstGeom prst="rect">
            <a:avLst/>
          </a:prstGeom>
        </p:spPr>
        <p:txBody>
          <a:bodyPr wrap="none">
            <a:spAutoFit/>
          </a:bodyPr>
          <a:lstStyle/>
          <a:p>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档案财务制度</a:t>
            </a:r>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 </a:t>
            </a:r>
            <a:endParaRPr lang="zh-CN" altLang="en-US" sz="2500" b="1" dirty="0">
              <a:solidFill>
                <a:srgbClr val="FFFF00"/>
              </a:solidFill>
              <a:effectLst/>
              <a:latin typeface="华文中宋" panose="02010600040101010101" pitchFamily="2" charset="-122"/>
              <a:ea typeface="华文中宋" panose="02010600040101010101" pitchFamily="2" charset="-122"/>
            </a:endParaRPr>
          </a:p>
        </p:txBody>
      </p:sp>
      <p:pic>
        <p:nvPicPr>
          <p:cNvPr id="92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3566" y="1995686"/>
            <a:ext cx="7942263"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randombar(horizontal)">
                                      <p:cBhvr>
                                        <p:cTn id="12"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144016" y="1053846"/>
            <a:ext cx="288238" cy="46073"/>
            <a:chOff x="4318304" y="3089060"/>
            <a:chExt cx="384317" cy="61430"/>
          </a:xfrm>
        </p:grpSpPr>
        <p:sp>
          <p:nvSpPr>
            <p:cNvPr id="7" name="圆角矩形 6"/>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圆角矩形 7"/>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9"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三、活动开展</a:t>
            </a:r>
            <a:endParaRPr lang="zh-CN" altLang="en-US" sz="1800" dirty="0">
              <a:solidFill>
                <a:schemeClr val="bg1"/>
              </a:solidFill>
            </a:endParaRPr>
          </a:p>
        </p:txBody>
      </p:sp>
      <p:sp>
        <p:nvSpPr>
          <p:cNvPr id="21" name="圆角矩形 20"/>
          <p:cNvSpPr/>
          <p:nvPr/>
        </p:nvSpPr>
        <p:spPr>
          <a:xfrm>
            <a:off x="759935" y="1429880"/>
            <a:ext cx="2583570" cy="3528392"/>
          </a:xfrm>
          <a:prstGeom prst="roundRect">
            <a:avLst>
              <a:gd name="adj" fmla="val 11852"/>
            </a:avLst>
          </a:prstGeom>
          <a:gradFill>
            <a:gsLst>
              <a:gs pos="0">
                <a:sysClr val="window" lastClr="FFFFFF">
                  <a:lumMod val="99000"/>
                </a:sysClr>
              </a:gs>
              <a:gs pos="50000">
                <a:sysClr val="window" lastClr="FFFFFF">
                  <a:lumMod val="85000"/>
                </a:sysClr>
              </a:gs>
              <a:gs pos="100000">
                <a:sysClr val="window" lastClr="FFFFFF">
                  <a:lumMod val="83000"/>
                  <a:lumOff val="17000"/>
                </a:sysClr>
              </a:gs>
            </a:gsLst>
            <a:lin ang="5400000" scaled="0"/>
          </a:gradFill>
          <a:ln w="38100" cap="flat" cmpd="sng" algn="ctr">
            <a:gradFill>
              <a:gsLst>
                <a:gs pos="0">
                  <a:sysClr val="window" lastClr="FFFFFF">
                    <a:lumMod val="82000"/>
                  </a:sysClr>
                </a:gs>
                <a:gs pos="50000">
                  <a:sysClr val="window" lastClr="FFFFFF">
                    <a:lumMod val="43000"/>
                    <a:lumOff val="57000"/>
                  </a:sysClr>
                </a:gs>
                <a:gs pos="100000">
                  <a:sysClr val="window" lastClr="FFFFFF">
                    <a:lumMod val="86000"/>
                  </a:sysClr>
                </a:gs>
              </a:gsLst>
              <a:lin ang="5400000" scaled="0"/>
            </a:gradFill>
            <a:prstDash val="solid"/>
          </a:ln>
          <a:effectLst>
            <a:outerShdw blurRad="393700" dist="63500" dir="7200000" sx="101000" sy="101000" algn="tr" rotWithShape="0">
              <a:prstClr val="black">
                <a:alpha val="57000"/>
              </a:prstClr>
            </a:outerShdw>
          </a:effectLst>
        </p:spPr>
        <p:txBody>
          <a:bodyPr lIns="68580" tIns="34290" rIns="68580" bIns="34290" rtlCol="0" anchor="ctr"/>
          <a:lstStyle/>
          <a:p>
            <a:pPr indent="457200">
              <a:lnSpc>
                <a:spcPts val="3100"/>
              </a:lnSpc>
            </a:pPr>
            <a:r>
              <a:rPr lang="zh-CN" altLang="en-US" sz="2800" b="1" dirty="0"/>
              <a:t>本学年工作室共开展课题研究、送教下乡、送培到校、教育扶贫、对薄弱区域（学校）开展支持帮扶等研训活动共</a:t>
            </a:r>
            <a:r>
              <a:rPr lang="en-US" altLang="zh-CN" sz="2800" b="1" dirty="0"/>
              <a:t>5</a:t>
            </a:r>
            <a:r>
              <a:rPr lang="zh-CN" altLang="en-US" sz="2800" b="1" dirty="0"/>
              <a:t>次。</a:t>
            </a:r>
            <a:endParaRPr lang="en-US" altLang="zh-CN" sz="2800" b="1" dirty="0"/>
          </a:p>
        </p:txBody>
      </p:sp>
      <p:grpSp>
        <p:nvGrpSpPr>
          <p:cNvPr id="17" name="组合 16"/>
          <p:cNvGrpSpPr/>
          <p:nvPr/>
        </p:nvGrpSpPr>
        <p:grpSpPr>
          <a:xfrm>
            <a:off x="3851920" y="876316"/>
            <a:ext cx="4744840" cy="4071698"/>
            <a:chOff x="3851920" y="876316"/>
            <a:chExt cx="4744840" cy="4071698"/>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51920" y="876316"/>
              <a:ext cx="4744840" cy="4071698"/>
            </a:xfrm>
            <a:prstGeom prst="rect">
              <a:avLst/>
            </a:prstGeom>
          </p:spPr>
        </p:pic>
        <p:sp>
          <p:nvSpPr>
            <p:cNvPr id="15" name="TextBox 14"/>
            <p:cNvSpPr txBox="1"/>
            <p:nvPr/>
          </p:nvSpPr>
          <p:spPr>
            <a:xfrm>
              <a:off x="5940152" y="4515966"/>
              <a:ext cx="1152128" cy="369332"/>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zh-CN" altLang="en-US" dirty="0" smtClean="0">
                  <a:solidFill>
                    <a:srgbClr val="FFFF00"/>
                  </a:solidFill>
                </a:rPr>
                <a:t>送培到校</a:t>
              </a:r>
              <a:endParaRPr lang="zh-CN" altLang="en-US" dirty="0">
                <a:solidFill>
                  <a:srgbClr val="FFFF00"/>
                </a:solidFill>
              </a:endParaRPr>
            </a:p>
          </p:txBody>
        </p:sp>
      </p:grpSp>
      <p:grpSp>
        <p:nvGrpSpPr>
          <p:cNvPr id="20" name="组合 19"/>
          <p:cNvGrpSpPr/>
          <p:nvPr/>
        </p:nvGrpSpPr>
        <p:grpSpPr>
          <a:xfrm>
            <a:off x="3851920" y="870265"/>
            <a:ext cx="4744840" cy="4077749"/>
            <a:chOff x="3851920" y="870265"/>
            <a:chExt cx="4744840" cy="4077749"/>
          </a:xfrm>
        </p:grpSpPr>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870265"/>
              <a:ext cx="4744840" cy="4077749"/>
            </a:xfrm>
            <a:prstGeom prst="rect">
              <a:avLst/>
            </a:prstGeom>
          </p:spPr>
        </p:pic>
        <p:sp>
          <p:nvSpPr>
            <p:cNvPr id="26" name="TextBox 25"/>
            <p:cNvSpPr txBox="1"/>
            <p:nvPr/>
          </p:nvSpPr>
          <p:spPr>
            <a:xfrm>
              <a:off x="5940152" y="4515966"/>
              <a:ext cx="1152128" cy="369332"/>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zh-CN" altLang="en-US" dirty="0" smtClean="0">
                  <a:solidFill>
                    <a:srgbClr val="FFFF00"/>
                  </a:solidFill>
                </a:rPr>
                <a:t>送教下乡</a:t>
              </a:r>
              <a:endParaRPr lang="zh-CN" altLang="en-US" dirty="0">
                <a:solidFill>
                  <a:srgbClr val="FFFF00"/>
                </a:solidFill>
              </a:endParaRPr>
            </a:p>
          </p:txBody>
        </p:sp>
      </p:grpSp>
      <p:grpSp>
        <p:nvGrpSpPr>
          <p:cNvPr id="24" name="组合 23"/>
          <p:cNvGrpSpPr/>
          <p:nvPr/>
        </p:nvGrpSpPr>
        <p:grpSpPr>
          <a:xfrm>
            <a:off x="3851920" y="883272"/>
            <a:ext cx="4744840" cy="4077750"/>
            <a:chOff x="3851920" y="870264"/>
            <a:chExt cx="4744840" cy="407775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870264"/>
              <a:ext cx="4744840" cy="4077750"/>
            </a:xfrm>
            <a:prstGeom prst="rect">
              <a:avLst/>
            </a:prstGeom>
          </p:spPr>
        </p:pic>
        <p:sp>
          <p:nvSpPr>
            <p:cNvPr id="33" name="TextBox 32"/>
            <p:cNvSpPr txBox="1"/>
            <p:nvPr/>
          </p:nvSpPr>
          <p:spPr>
            <a:xfrm>
              <a:off x="5940152" y="4515966"/>
              <a:ext cx="1152128" cy="369332"/>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zh-CN" altLang="en-US" dirty="0" smtClean="0">
                  <a:solidFill>
                    <a:srgbClr val="FFFF00"/>
                  </a:solidFill>
                </a:rPr>
                <a:t>课题研究</a:t>
              </a:r>
              <a:endParaRPr lang="zh-CN" altLang="en-US" dirty="0">
                <a:solidFill>
                  <a:srgbClr val="FFFF00"/>
                </a:solidFill>
              </a:endParaRPr>
            </a:p>
          </p:txBody>
        </p:sp>
      </p:grpSp>
      <p:grpSp>
        <p:nvGrpSpPr>
          <p:cNvPr id="30" name="组合 29"/>
          <p:cNvGrpSpPr/>
          <p:nvPr/>
        </p:nvGrpSpPr>
        <p:grpSpPr>
          <a:xfrm>
            <a:off x="3851723" y="870264"/>
            <a:ext cx="4744840" cy="4088008"/>
            <a:chOff x="3851920" y="870264"/>
            <a:chExt cx="4744840" cy="4088008"/>
          </a:xfrm>
        </p:grpSpPr>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920" y="870264"/>
              <a:ext cx="4744840" cy="4088008"/>
            </a:xfrm>
            <a:prstGeom prst="rect">
              <a:avLst/>
            </a:prstGeom>
          </p:spPr>
        </p:pic>
        <p:sp>
          <p:nvSpPr>
            <p:cNvPr id="36" name="TextBox 35"/>
            <p:cNvSpPr txBox="1"/>
            <p:nvPr/>
          </p:nvSpPr>
          <p:spPr>
            <a:xfrm>
              <a:off x="5940152" y="4515966"/>
              <a:ext cx="1152128" cy="369332"/>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zh-CN" altLang="en-US" dirty="0" smtClean="0">
                  <a:solidFill>
                    <a:srgbClr val="FFFF00"/>
                  </a:solidFill>
                </a:rPr>
                <a:t>教育扶贫</a:t>
              </a:r>
              <a:endParaRPr lang="zh-CN" altLang="en-US" dirty="0">
                <a:solidFill>
                  <a:srgbClr val="FFFF00"/>
                </a:solidFill>
              </a:endParaRPr>
            </a:p>
          </p:txBody>
        </p:sp>
      </p:grpSp>
      <p:grpSp>
        <p:nvGrpSpPr>
          <p:cNvPr id="32" name="组合 31"/>
          <p:cNvGrpSpPr/>
          <p:nvPr/>
        </p:nvGrpSpPr>
        <p:grpSpPr>
          <a:xfrm>
            <a:off x="3851723" y="873290"/>
            <a:ext cx="4744839" cy="4077750"/>
            <a:chOff x="3851920" y="870264"/>
            <a:chExt cx="4744839" cy="4077750"/>
          </a:xfrm>
        </p:grpSpPr>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920" y="870264"/>
              <a:ext cx="4744839" cy="4077750"/>
            </a:xfrm>
            <a:prstGeom prst="rect">
              <a:avLst/>
            </a:prstGeom>
          </p:spPr>
        </p:pic>
        <p:sp>
          <p:nvSpPr>
            <p:cNvPr id="39" name="TextBox 38"/>
            <p:cNvSpPr txBox="1"/>
            <p:nvPr/>
          </p:nvSpPr>
          <p:spPr>
            <a:xfrm>
              <a:off x="5940152" y="4515966"/>
              <a:ext cx="1152128" cy="369332"/>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zh-CN" altLang="en-US" dirty="0" smtClean="0">
                  <a:solidFill>
                    <a:srgbClr val="FFFF00"/>
                  </a:solidFill>
                </a:rPr>
                <a:t>教育帮扶</a:t>
              </a:r>
              <a:endParaRPr lang="zh-CN" altLang="en-US" dirty="0">
                <a:solidFill>
                  <a:srgbClr val="FFFF00"/>
                </a:solidFill>
              </a:endParaRPr>
            </a:p>
          </p:txBody>
        </p:sp>
      </p:gr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2" accel="70000" fill="hold" grpId="0" nodeType="after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2" accel="7000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21"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5" name="组合 4"/>
          <p:cNvGrpSpPr/>
          <p:nvPr/>
        </p:nvGrpSpPr>
        <p:grpSpPr>
          <a:xfrm>
            <a:off x="144016" y="1053846"/>
            <a:ext cx="288238" cy="46073"/>
            <a:chOff x="4318304" y="3089060"/>
            <a:chExt cx="384317" cy="61430"/>
          </a:xfrm>
        </p:grpSpPr>
        <p:sp>
          <p:nvSpPr>
            <p:cNvPr id="6" name="圆角矩形 5"/>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圆角矩形 6"/>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8"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四、课题引领</a:t>
            </a:r>
            <a:endParaRPr lang="zh-CN" altLang="en-US" sz="1800" dirty="0">
              <a:solidFill>
                <a:schemeClr val="bg1"/>
              </a:solidFill>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55776" y="0"/>
            <a:ext cx="4714043" cy="5143500"/>
          </a:xfrm>
          <a:prstGeom prst="rect">
            <a:avLst/>
          </a:prstGeom>
        </p:spPr>
      </p:pic>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l="17031" t="16792" r="15080" b="5331"/>
          <a:stretch>
            <a:fillRect/>
          </a:stretch>
        </p:blipFill>
        <p:spPr>
          <a:xfrm>
            <a:off x="2555776" y="0"/>
            <a:ext cx="4714043" cy="5143500"/>
          </a:xfrm>
          <a:prstGeom prst="rect">
            <a:avLst/>
          </a:prstGeom>
        </p:spPr>
      </p:pic>
      <p:sp>
        <p:nvSpPr>
          <p:cNvPr id="12" name="圆角矩形 11"/>
          <p:cNvSpPr/>
          <p:nvPr/>
        </p:nvSpPr>
        <p:spPr>
          <a:xfrm>
            <a:off x="260911" y="1491630"/>
            <a:ext cx="2051720" cy="3528392"/>
          </a:xfrm>
          <a:prstGeom prst="roundRect">
            <a:avLst>
              <a:gd name="adj" fmla="val 11852"/>
            </a:avLst>
          </a:prstGeom>
          <a:gradFill>
            <a:gsLst>
              <a:gs pos="0">
                <a:sysClr val="window" lastClr="FFFFFF">
                  <a:lumMod val="99000"/>
                </a:sysClr>
              </a:gs>
              <a:gs pos="50000">
                <a:sysClr val="window" lastClr="FFFFFF">
                  <a:lumMod val="85000"/>
                </a:sysClr>
              </a:gs>
              <a:gs pos="100000">
                <a:sysClr val="window" lastClr="FFFFFF">
                  <a:lumMod val="83000"/>
                  <a:lumOff val="17000"/>
                </a:sysClr>
              </a:gs>
            </a:gsLst>
            <a:lin ang="5400000" scaled="0"/>
          </a:gradFill>
          <a:ln w="38100" cap="flat" cmpd="sng" algn="ctr">
            <a:gradFill>
              <a:gsLst>
                <a:gs pos="0">
                  <a:sysClr val="window" lastClr="FFFFFF">
                    <a:lumMod val="82000"/>
                  </a:sysClr>
                </a:gs>
                <a:gs pos="50000">
                  <a:sysClr val="window" lastClr="FFFFFF">
                    <a:lumMod val="43000"/>
                    <a:lumOff val="57000"/>
                  </a:sysClr>
                </a:gs>
                <a:gs pos="100000">
                  <a:sysClr val="window" lastClr="FFFFFF">
                    <a:lumMod val="86000"/>
                  </a:sysClr>
                </a:gs>
              </a:gsLst>
              <a:lin ang="5400000" scaled="0"/>
            </a:gradFill>
            <a:prstDash val="solid"/>
          </a:ln>
          <a:effectLst>
            <a:outerShdw blurRad="393700" dist="63500" dir="7200000" sx="101000" sy="101000" algn="tr" rotWithShape="0">
              <a:prstClr val="black">
                <a:alpha val="57000"/>
              </a:prstClr>
            </a:outerShdw>
          </a:effectLst>
        </p:spPr>
        <p:txBody>
          <a:bodyPr lIns="68580" tIns="34290" rIns="68580" bIns="34290" rtlCol="0" anchor="ctr"/>
          <a:lstStyle/>
          <a:p>
            <a:pPr indent="457200">
              <a:lnSpc>
                <a:spcPts val="3100"/>
              </a:lnSpc>
            </a:pPr>
            <a:r>
              <a:rPr lang="zh-CN" altLang="en-US" sz="2500" b="1" dirty="0"/>
              <a:t>本学年</a:t>
            </a:r>
            <a:r>
              <a:rPr lang="zh-CN" altLang="en-US" sz="2500" b="1" dirty="0" smtClean="0"/>
              <a:t>工作室申报了县级课题</a:t>
            </a:r>
            <a:r>
              <a:rPr lang="en-US" altLang="zh-CN" sz="2500" b="1" dirty="0" smtClean="0"/>
              <a:t>《</a:t>
            </a:r>
            <a:r>
              <a:rPr lang="zh-CN" altLang="en-US" sz="2500" b="1" dirty="0" smtClean="0"/>
              <a:t>减负增效背景下初中历史课堂教学与作业优化策略研究</a:t>
            </a:r>
            <a:r>
              <a:rPr lang="en-US" altLang="zh-CN" sz="2500" b="1" dirty="0" smtClean="0"/>
              <a:t>》</a:t>
            </a:r>
            <a:endParaRPr lang="en-US" altLang="zh-CN" sz="2500" b="1" dirty="0"/>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2" accel="70000" fill="hold" grpId="0" nodeType="after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2" accel="7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bwMode="auto">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矩形 1"/>
          <p:cNvSpPr/>
          <p:nvPr/>
        </p:nvSpPr>
        <p:spPr>
          <a:xfrm>
            <a:off x="0" y="4119563"/>
            <a:ext cx="9144000" cy="1023937"/>
          </a:xfrm>
          <a:prstGeom prst="rect">
            <a:avLst/>
          </a:prstGeom>
          <a:solidFill>
            <a:srgbClr val="D2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123" name="文本框 4"/>
          <p:cNvSpPr txBox="1">
            <a:spLocks noChangeArrowheads="1"/>
          </p:cNvSpPr>
          <p:nvPr/>
        </p:nvSpPr>
        <p:spPr bwMode="auto">
          <a:xfrm>
            <a:off x="1554163" y="3125788"/>
            <a:ext cx="6035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smtClean="0">
                <a:ln>
                  <a:noFill/>
                </a:ln>
                <a:solidFill>
                  <a:srgbClr val="404040"/>
                </a:solidFill>
                <a:effectLst/>
                <a:uLnTx/>
                <a:uFillTx/>
                <a:latin typeface="微软雅黑" panose="020B0503020204020204" pitchFamily="34" charset="-122"/>
                <a:ea typeface="微软雅黑" panose="020B0503020204020204" pitchFamily="34" charset="-122"/>
                <a:cs typeface="+mn-cs"/>
              </a:rPr>
              <a:t>泸县龙维彬名师工作室</a:t>
            </a:r>
            <a:endParaRPr kumimoji="0" lang="zh-CN" altLang="en-US" sz="1600" b="0" i="0" u="none" strike="noStrike" kern="1200" cap="none" spc="0" normalizeH="0" baseline="0" noProof="0" smtClean="0">
              <a:ln>
                <a:noFill/>
              </a:ln>
              <a:solidFill>
                <a:srgbClr val="404040"/>
              </a:solidFill>
              <a:effectLst/>
              <a:uLnTx/>
              <a:uFillTx/>
              <a:latin typeface="微软雅黑" panose="020B0503020204020204" pitchFamily="34" charset="-122"/>
              <a:ea typeface="微软雅黑" panose="020B0503020204020204" pitchFamily="34" charset="-122"/>
              <a:cs typeface="+mn-cs"/>
            </a:endParaRPr>
          </a:p>
        </p:txBody>
      </p:sp>
      <p:sp>
        <p:nvSpPr>
          <p:cNvPr id="5125" name="文本框 3"/>
          <p:cNvSpPr txBox="1">
            <a:spLocks noChangeArrowheads="1"/>
          </p:cNvSpPr>
          <p:nvPr/>
        </p:nvSpPr>
        <p:spPr bwMode="auto">
          <a:xfrm>
            <a:off x="0" y="1357313"/>
            <a:ext cx="9144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zh-CN" altLang="en-US" sz="4800" b="1" i="0" u="none" strike="noStrike" kern="1200" cap="none" spc="0" normalizeH="0" baseline="0" noProof="0" smtClean="0">
                <a:ln>
                  <a:noFill/>
                </a:ln>
                <a:solidFill>
                  <a:srgbClr val="D20000"/>
                </a:solidFill>
                <a:effectLst/>
                <a:uLnTx/>
                <a:uFillTx/>
                <a:latin typeface="微软雅黑" panose="020B0503020204020204" pitchFamily="34" charset="-122"/>
                <a:ea typeface="微软雅黑" panose="020B0503020204020204" pitchFamily="34" charset="-122"/>
                <a:cs typeface="+mn-cs"/>
              </a:rPr>
              <a:t>减负增效背景下初中历史课堂</a:t>
            </a:r>
            <a:endParaRPr kumimoji="0" lang="en-US" altLang="zh-CN" sz="4800" b="1" i="0" u="none" strike="noStrike" kern="1200" cap="none" spc="0" normalizeH="0" baseline="0" noProof="0" smtClean="0">
              <a:ln>
                <a:noFill/>
              </a:ln>
              <a:solidFill>
                <a:srgbClr val="D2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base" latinLnBrk="0" hangingPunct="1">
              <a:lnSpc>
                <a:spcPct val="100000"/>
              </a:lnSpc>
              <a:spcBef>
                <a:spcPct val="0"/>
              </a:spcBef>
              <a:spcAft>
                <a:spcPct val="0"/>
              </a:spcAft>
              <a:buClrTx/>
              <a:buSzTx/>
              <a:buFontTx/>
              <a:buNone/>
              <a:defRPr/>
            </a:pPr>
            <a:r>
              <a:rPr kumimoji="0" lang="zh-CN" altLang="en-US" sz="4800" b="1" i="0" u="none" strike="noStrike" kern="1200" cap="none" spc="0" normalizeH="0" baseline="0" noProof="0" smtClean="0">
                <a:ln>
                  <a:noFill/>
                </a:ln>
                <a:solidFill>
                  <a:srgbClr val="D20000"/>
                </a:solidFill>
                <a:effectLst/>
                <a:uLnTx/>
                <a:uFillTx/>
                <a:latin typeface="微软雅黑" panose="020B0503020204020204" pitchFamily="34" charset="-122"/>
                <a:ea typeface="微软雅黑" panose="020B0503020204020204" pitchFamily="34" charset="-122"/>
                <a:cs typeface="+mn-cs"/>
              </a:rPr>
              <a:t>教学与作业优化策略研究 </a:t>
            </a:r>
            <a:endParaRPr kumimoji="0" lang="zh-CN" altLang="en-US" sz="4800" b="1" i="0" u="none" strike="noStrike" kern="1200" cap="none" spc="0" normalizeH="0" baseline="0" noProof="0" smtClean="0">
              <a:ln>
                <a:noFill/>
              </a:ln>
              <a:solidFill>
                <a:srgbClr val="D20000"/>
              </a:solidFill>
              <a:effectLst/>
              <a:uLnTx/>
              <a:uFillTx/>
              <a:latin typeface="微软雅黑" panose="020B0503020204020204" pitchFamily="34" charset="-122"/>
              <a:ea typeface="微软雅黑" panose="020B0503020204020204" pitchFamily="34" charset="-122"/>
              <a:cs typeface="+mn-cs"/>
            </a:endParaRPr>
          </a:p>
        </p:txBody>
      </p:sp>
      <p:cxnSp>
        <p:nvCxnSpPr>
          <p:cNvPr id="9" name="直接连接符 8"/>
          <p:cNvCxnSpPr/>
          <p:nvPr/>
        </p:nvCxnSpPr>
        <p:spPr>
          <a:xfrm>
            <a:off x="1873250" y="3067050"/>
            <a:ext cx="5397500" cy="0"/>
          </a:xfrm>
          <a:prstGeom prst="line">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五边形 5"/>
          <p:cNvSpPr/>
          <p:nvPr/>
        </p:nvSpPr>
        <p:spPr>
          <a:xfrm rot="5400000">
            <a:off x="3977481" y="-291306"/>
            <a:ext cx="1189038" cy="1771650"/>
          </a:xfrm>
          <a:prstGeom prst="homePlate">
            <a:avLst>
              <a:gd name="adj" fmla="val 22480"/>
            </a:avLst>
          </a:prstGeom>
          <a:solidFill>
            <a:srgbClr val="D20000"/>
          </a:solidFill>
          <a:ln>
            <a:noFill/>
          </a:ln>
          <a:effectLst>
            <a:outerShdw blurRad="254000" dist="1016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1" name="Picture 2"/>
          <p:cNvPicPr>
            <a:picLocks noChangeAspect="1" noChangeArrowheads="1"/>
          </p:cNvPicPr>
          <p:nvPr/>
        </p:nvPicPr>
        <p:blipFill>
          <a:blip r:embed="rId1" cstate="print"/>
          <a:srcRect l="2939" t="1259" r="5709" b="3196"/>
          <a:stretch>
            <a:fillRect/>
          </a:stretch>
        </p:blipFill>
        <p:spPr bwMode="auto">
          <a:xfrm>
            <a:off x="4152899" y="188540"/>
            <a:ext cx="825500" cy="8346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6" descr="https://img2.baidu.com/it/u=1867933655,2175645701&amp;fm=253&amp;fmt=auto&amp;app=138&amp;f=JPEG?w=720&amp;h=41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11150" y="1838325"/>
            <a:ext cx="2640013"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12"/>
          <p:cNvSpPr txBox="1"/>
          <p:nvPr/>
        </p:nvSpPr>
        <p:spPr>
          <a:xfrm>
            <a:off x="1216025" y="352425"/>
            <a:ext cx="7721600"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CONTENTS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目录</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37" name="AutoShape 864"/>
          <p:cNvSpPr>
            <a:spLocks noChangeArrowheads="1"/>
          </p:cNvSpPr>
          <p:nvPr/>
        </p:nvSpPr>
        <p:spPr bwMode="auto">
          <a:xfrm>
            <a:off x="3163753" y="1108921"/>
            <a:ext cx="3478539" cy="518770"/>
          </a:xfrm>
          <a:prstGeom prst="roundRect">
            <a:avLst>
              <a:gd name="adj" fmla="val 50000"/>
            </a:avLst>
          </a:prstGeom>
          <a:gradFill rotWithShape="1">
            <a:gsLst>
              <a:gs pos="29000">
                <a:srgbClr val="9E0000"/>
              </a:gs>
              <a:gs pos="100000">
                <a:srgbClr val="E20000"/>
              </a:gs>
            </a:gsLst>
            <a:lin ang="5400000" scaled="1"/>
          </a:gradFill>
          <a:ln w="19050" algn="ctr">
            <a:noFill/>
            <a:round/>
          </a:ln>
          <a:effectLst>
            <a:outerShdw blurRad="149987" dist="127000" dir="2880000" algn="ctr">
              <a:srgbClr val="000000">
                <a:alpha val="28000"/>
              </a:srgbClr>
            </a:outerShdw>
          </a:effectLst>
          <a:scene3d>
            <a:camera prst="orthographicFront">
              <a:rot lat="0" lon="0" rev="0"/>
            </a:camera>
            <a:lightRig rig="contrasting" dir="t">
              <a:rot lat="0" lon="0" rev="1500000"/>
            </a:lightRig>
          </a:scene3d>
          <a:sp3d prstMaterial="metal">
            <a:bevelT w="146050" h="139700"/>
          </a:sp3d>
        </p:spPr>
        <p:txBody>
          <a:bodyPr wrap="none" lIns="72000" tIns="0" rIns="72000" bIns="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US" altLang="ko-KR"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 name="Group 48"/>
          <p:cNvGrpSpPr/>
          <p:nvPr/>
        </p:nvGrpSpPr>
        <p:grpSpPr bwMode="auto">
          <a:xfrm>
            <a:off x="3660775" y="1076325"/>
            <a:ext cx="2765425" cy="615950"/>
            <a:chOff x="1383" y="890"/>
            <a:chExt cx="2948" cy="549"/>
          </a:xfrm>
        </p:grpSpPr>
        <p:pic>
          <p:nvPicPr>
            <p:cNvPr id="6189" name="Picture 49" descr="그림자"/>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1383" y="890"/>
              <a:ext cx="2948"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AutoShape 50"/>
            <p:cNvSpPr>
              <a:spLocks noChangeArrowheads="1"/>
            </p:cNvSpPr>
            <p:nvPr/>
          </p:nvSpPr>
          <p:spPr bwMode="auto">
            <a:xfrm>
              <a:off x="1461" y="972"/>
              <a:ext cx="2789" cy="330"/>
            </a:xfrm>
            <a:prstGeom prst="roundRect">
              <a:avLst>
                <a:gd name="adj" fmla="val 50000"/>
              </a:avLst>
            </a:prstGeom>
            <a:gradFill rotWithShape="1">
              <a:gsLst>
                <a:gs pos="0">
                  <a:srgbClr val="C0504D">
                    <a:lumMod val="20000"/>
                    <a:lumOff val="80000"/>
                  </a:srgbClr>
                </a:gs>
                <a:gs pos="100000">
                  <a:srgbClr val="FFFFFF"/>
                </a:gs>
              </a:gsLst>
              <a:lin ang="5400000" scaled="1"/>
            </a:gradFill>
            <a:ln w="19050" algn="ctr">
              <a:solidFill>
                <a:srgbClr val="FFFFFF"/>
              </a:solidFill>
              <a:round/>
            </a:ln>
          </p:spPr>
          <p:txBody>
            <a:bodyPr wrap="none" lIns="342000" tIns="36000" bIns="36000" anchor="ct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成果解决的主要问题</a:t>
              </a:r>
              <a:endParaRPr kumimoji="0" lang="en-US" altLang="ko-KR" sz="1600" b="1" i="0" u="none" strike="noStrike" kern="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mn-cs"/>
              </a:endParaRPr>
            </a:p>
          </p:txBody>
        </p:sp>
        <p:sp>
          <p:nvSpPr>
            <p:cNvPr id="41" name="AutoShape 51"/>
            <p:cNvSpPr>
              <a:spLocks noChangeArrowheads="1"/>
            </p:cNvSpPr>
            <p:nvPr/>
          </p:nvSpPr>
          <p:spPr bwMode="auto">
            <a:xfrm>
              <a:off x="1551" y="990"/>
              <a:ext cx="2611" cy="154"/>
            </a:xfrm>
            <a:prstGeom prst="roundRect">
              <a:avLst>
                <a:gd name="adj" fmla="val 50000"/>
              </a:avLst>
            </a:prstGeom>
            <a:gradFill rotWithShape="1">
              <a:gsLst>
                <a:gs pos="0">
                  <a:srgbClr val="FFFFFF">
                    <a:alpha val="37999"/>
                  </a:srgbClr>
                </a:gs>
                <a:gs pos="100000">
                  <a:srgbClr val="767676">
                    <a:alpha val="0"/>
                  </a:srgbClr>
                </a:gs>
              </a:gsLst>
              <a:lin ang="5400000" scaled="1"/>
            </a:gradFill>
            <a:ln>
              <a:noFill/>
            </a:ln>
          </p:spPr>
          <p:txBody>
            <a:bodyPr wrap="none" lIns="342000" tIns="190800"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1" lang="ko-KR" altLang="ko-KR" sz="1600" b="1" i="0" u="none" strike="noStrike" kern="0" cap="none" spc="0" normalizeH="0" baseline="0" noProof="0" smtClean="0">
                <a:ln>
                  <a:noFill/>
                </a:ln>
                <a:solidFill>
                  <a:prstClr val="black"/>
                </a:solidFill>
                <a:effectLst/>
                <a:uLnTx/>
                <a:uFillTx/>
                <a:latin typeface="微软雅黑" panose="020B0503020204020204" pitchFamily="34" charset="-122"/>
                <a:ea typeface="Gulim" panose="020B0600000101010101" pitchFamily="34" charset="-127"/>
                <a:cs typeface="+mn-cs"/>
              </a:endParaRPr>
            </a:p>
          </p:txBody>
        </p:sp>
      </p:grpSp>
      <p:sp>
        <p:nvSpPr>
          <p:cNvPr id="10248" name="TextBox 47"/>
          <p:cNvSpPr txBox="1">
            <a:spLocks noChangeArrowheads="1"/>
          </p:cNvSpPr>
          <p:nvPr/>
        </p:nvSpPr>
        <p:spPr bwMode="auto">
          <a:xfrm>
            <a:off x="3371850" y="1168400"/>
            <a:ext cx="228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base" latinLnBrk="1" hangingPunct="1">
              <a:lnSpc>
                <a:spcPct val="100000"/>
              </a:lnSpc>
              <a:spcBef>
                <a:spcPct val="0"/>
              </a:spcBef>
              <a:spcAft>
                <a:spcPct val="0"/>
              </a:spcAft>
              <a:buClrTx/>
              <a:buSzTx/>
              <a:buFontTx/>
              <a:buNone/>
              <a:defRPr/>
            </a:pPr>
            <a:r>
              <a:rPr kumimoji="0" lang="en-US" altLang="ko-KR" sz="1600" b="1"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rPr>
              <a:t>1</a:t>
            </a:r>
            <a:endParaRPr kumimoji="0" lang="en-US" altLang="ko-KR" sz="1600" b="1"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3" name="그룹 73"/>
          <p:cNvGrpSpPr/>
          <p:nvPr/>
        </p:nvGrpSpPr>
        <p:grpSpPr bwMode="auto">
          <a:xfrm>
            <a:off x="3163888" y="1817688"/>
            <a:ext cx="3478212" cy="614362"/>
            <a:chOff x="2500298" y="1900906"/>
            <a:chExt cx="5929354" cy="930728"/>
          </a:xfrm>
        </p:grpSpPr>
        <p:sp>
          <p:nvSpPr>
            <p:cNvPr id="44" name="AutoShape 864"/>
            <p:cNvSpPr>
              <a:spLocks noChangeArrowheads="1"/>
            </p:cNvSpPr>
            <p:nvPr/>
          </p:nvSpPr>
          <p:spPr bwMode="auto">
            <a:xfrm>
              <a:off x="2500298" y="1934712"/>
              <a:ext cx="5929354" cy="784434"/>
            </a:xfrm>
            <a:prstGeom prst="roundRect">
              <a:avLst>
                <a:gd name="adj" fmla="val 50000"/>
              </a:avLst>
            </a:prstGeom>
            <a:gradFill rotWithShape="1">
              <a:gsLst>
                <a:gs pos="29000">
                  <a:srgbClr val="9E0000"/>
                </a:gs>
                <a:gs pos="100000">
                  <a:srgbClr val="E20000"/>
                </a:gs>
              </a:gsLst>
              <a:lin ang="5400000" scaled="1"/>
            </a:gradFill>
            <a:ln w="19050" algn="ctr">
              <a:noFill/>
              <a:round/>
            </a:ln>
            <a:effectLst>
              <a:outerShdw blurRad="149987" dist="127000" dir="2880000" algn="ctr">
                <a:srgbClr val="000000">
                  <a:alpha val="28000"/>
                </a:srgbClr>
              </a:outerShdw>
            </a:effectLst>
            <a:scene3d>
              <a:camera prst="orthographicFront">
                <a:rot lat="0" lon="0" rev="0"/>
              </a:camera>
              <a:lightRig rig="contrasting" dir="t">
                <a:rot lat="0" lon="0" rev="1500000"/>
              </a:lightRig>
            </a:scene3d>
            <a:sp3d prstMaterial="metal">
              <a:bevelT w="146050" h="139700"/>
            </a:sp3d>
          </p:spPr>
          <p:txBody>
            <a:bodyPr wrap="none" lIns="72000" tIns="0" rIns="72000" bIns="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ko-KR"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6184" name="Group 48"/>
            <p:cNvGrpSpPr/>
            <p:nvPr/>
          </p:nvGrpSpPr>
          <p:grpSpPr bwMode="auto">
            <a:xfrm>
              <a:off x="3243706" y="1900906"/>
              <a:ext cx="5143499" cy="930728"/>
              <a:chOff x="1383" y="890"/>
              <a:chExt cx="2948" cy="549"/>
            </a:xfrm>
          </p:grpSpPr>
          <p:pic>
            <p:nvPicPr>
              <p:cNvPr id="6186" name="Picture 49" descr="그림자"/>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1383" y="890"/>
                <a:ext cx="2948"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utoShape 50"/>
              <p:cNvSpPr>
                <a:spLocks noChangeArrowheads="1"/>
              </p:cNvSpPr>
              <p:nvPr/>
            </p:nvSpPr>
            <p:spPr bwMode="auto">
              <a:xfrm>
                <a:off x="1461" y="977"/>
                <a:ext cx="2787" cy="329"/>
              </a:xfrm>
              <a:prstGeom prst="roundRect">
                <a:avLst>
                  <a:gd name="adj" fmla="val 50000"/>
                </a:avLst>
              </a:prstGeom>
              <a:gradFill rotWithShape="1">
                <a:gsLst>
                  <a:gs pos="0">
                    <a:srgbClr val="C0504D">
                      <a:lumMod val="20000"/>
                      <a:lumOff val="80000"/>
                    </a:srgbClr>
                  </a:gs>
                  <a:gs pos="100000">
                    <a:srgbClr val="FFFFFF"/>
                  </a:gs>
                </a:gsLst>
                <a:lin ang="5400000" scaled="1"/>
              </a:gradFill>
              <a:ln w="19050" algn="ctr">
                <a:solidFill>
                  <a:srgbClr val="FFFFFF"/>
                </a:solidFill>
                <a:round/>
              </a:ln>
            </p:spPr>
            <p:txBody>
              <a:bodyPr wrap="none" lIns="342000" tIns="36000" bIns="36000" anchor="ctr"/>
              <a:lstStyle/>
              <a:p>
                <a:pPr marL="0" marR="0" lvl="0" indent="0" algn="ctr" defTabSz="914400" rtl="0" eaLnBrk="1" fontAlgn="auto" latinLnBrk="1"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成果形成的过程</a:t>
                </a:r>
                <a:endParaRPr kumimoji="0" lang="en-US" altLang="ko-KR" sz="1600" b="1" i="0" u="none" strike="noStrike" kern="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mn-cs"/>
                </a:endParaRPr>
              </a:p>
            </p:txBody>
          </p:sp>
          <p:sp>
            <p:nvSpPr>
              <p:cNvPr id="49" name="AutoShape 51"/>
              <p:cNvSpPr>
                <a:spLocks noChangeArrowheads="1"/>
              </p:cNvSpPr>
              <p:nvPr/>
            </p:nvSpPr>
            <p:spPr bwMode="auto">
              <a:xfrm>
                <a:off x="1551" y="989"/>
                <a:ext cx="2609" cy="156"/>
              </a:xfrm>
              <a:prstGeom prst="roundRect">
                <a:avLst>
                  <a:gd name="adj" fmla="val 50000"/>
                </a:avLst>
              </a:prstGeom>
              <a:gradFill rotWithShape="1">
                <a:gsLst>
                  <a:gs pos="0">
                    <a:srgbClr val="FFFFFF">
                      <a:alpha val="37999"/>
                    </a:srgbClr>
                  </a:gs>
                  <a:gs pos="100000">
                    <a:srgbClr val="767676">
                      <a:alpha val="0"/>
                    </a:srgbClr>
                  </a:gs>
                </a:gsLst>
                <a:lin ang="5400000" scaled="1"/>
              </a:gradFill>
              <a:ln>
                <a:noFill/>
              </a:ln>
            </p:spPr>
            <p:txBody>
              <a:bodyPr wrap="none" lIns="342000" tIns="190800"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1" lang="ko-KR" altLang="ko-KR" sz="1600" b="1" i="0" u="none" strike="noStrike" kern="0" cap="none" spc="0" normalizeH="0" baseline="0" noProof="0" smtClean="0">
                  <a:ln>
                    <a:noFill/>
                  </a:ln>
                  <a:solidFill>
                    <a:prstClr val="black"/>
                  </a:solidFill>
                  <a:effectLst/>
                  <a:uLnTx/>
                  <a:uFillTx/>
                  <a:latin typeface="微软雅黑" panose="020B0503020204020204" pitchFamily="34" charset="-122"/>
                  <a:ea typeface="Gulim" panose="020B0600000101010101" pitchFamily="34" charset="-127"/>
                  <a:cs typeface="+mn-cs"/>
                </a:endParaRPr>
              </a:p>
            </p:txBody>
          </p:sp>
        </p:grpSp>
        <p:sp>
          <p:nvSpPr>
            <p:cNvPr id="6185" name="TextBox 53"/>
            <p:cNvSpPr txBox="1">
              <a:spLocks noChangeArrowheads="1"/>
            </p:cNvSpPr>
            <p:nvPr/>
          </p:nvSpPr>
          <p:spPr bwMode="auto">
            <a:xfrm>
              <a:off x="2766201" y="2062484"/>
              <a:ext cx="530634" cy="512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1" hangingPunct="1">
                <a:lnSpc>
                  <a:spcPct val="100000"/>
                </a:lnSpc>
                <a:spcBef>
                  <a:spcPct val="0"/>
                </a:spcBef>
                <a:spcAft>
                  <a:spcPct val="0"/>
                </a:spcAft>
                <a:buClrTx/>
                <a:buSzTx/>
                <a:buFontTx/>
                <a:buNone/>
                <a:defRPr/>
              </a:pPr>
              <a:r>
                <a:rPr kumimoji="0" lang="en-US" altLang="ko-KR" sz="1600" b="1"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rPr>
                <a:t>2</a:t>
              </a:r>
              <a:endParaRPr kumimoji="0" lang="en-US" altLang="ko-KR" sz="1600" b="1"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5" name="그룹 74"/>
          <p:cNvGrpSpPr/>
          <p:nvPr/>
        </p:nvGrpSpPr>
        <p:grpSpPr bwMode="auto">
          <a:xfrm>
            <a:off x="3163888" y="2557463"/>
            <a:ext cx="3478212" cy="614362"/>
            <a:chOff x="2500298" y="2867232"/>
            <a:chExt cx="5929354" cy="930728"/>
          </a:xfrm>
        </p:grpSpPr>
        <p:sp>
          <p:nvSpPr>
            <p:cNvPr id="51" name="AutoShape 864"/>
            <p:cNvSpPr>
              <a:spLocks noChangeArrowheads="1"/>
            </p:cNvSpPr>
            <p:nvPr/>
          </p:nvSpPr>
          <p:spPr bwMode="auto">
            <a:xfrm>
              <a:off x="2500298" y="2901038"/>
              <a:ext cx="5929354" cy="784434"/>
            </a:xfrm>
            <a:prstGeom prst="roundRect">
              <a:avLst>
                <a:gd name="adj" fmla="val 50000"/>
              </a:avLst>
            </a:prstGeom>
            <a:gradFill rotWithShape="1">
              <a:gsLst>
                <a:gs pos="29000">
                  <a:srgbClr val="9E0000"/>
                </a:gs>
                <a:gs pos="100000">
                  <a:srgbClr val="E20000"/>
                </a:gs>
              </a:gsLst>
              <a:lin ang="5400000" scaled="1"/>
            </a:gradFill>
            <a:ln w="19050" algn="ctr">
              <a:noFill/>
              <a:round/>
            </a:ln>
            <a:effectLst>
              <a:outerShdw blurRad="149987" dist="127000" dir="2880000" algn="ctr">
                <a:srgbClr val="000000">
                  <a:alpha val="28000"/>
                </a:srgbClr>
              </a:outerShdw>
            </a:effectLst>
            <a:scene3d>
              <a:camera prst="orthographicFront">
                <a:rot lat="0" lon="0" rev="0"/>
              </a:camera>
              <a:lightRig rig="contrasting" dir="t">
                <a:rot lat="0" lon="0" rev="1500000"/>
              </a:lightRig>
            </a:scene3d>
            <a:sp3d prstMaterial="metal">
              <a:bevelT w="146050" h="139700"/>
            </a:sp3d>
          </p:spPr>
          <p:txBody>
            <a:bodyPr wrap="none" lIns="72000" tIns="0" rIns="72000" bIns="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ko-KR"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6176" name="Group 48"/>
            <p:cNvGrpSpPr/>
            <p:nvPr/>
          </p:nvGrpSpPr>
          <p:grpSpPr bwMode="auto">
            <a:xfrm>
              <a:off x="3243706" y="2867232"/>
              <a:ext cx="5143499" cy="930728"/>
              <a:chOff x="1383" y="890"/>
              <a:chExt cx="2948" cy="549"/>
            </a:xfrm>
          </p:grpSpPr>
          <p:pic>
            <p:nvPicPr>
              <p:cNvPr id="6178" name="Picture 49" descr="그림자"/>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1383" y="890"/>
                <a:ext cx="2948"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9" name="AutoShape 50"/>
              <p:cNvSpPr>
                <a:spLocks noChangeArrowheads="1"/>
              </p:cNvSpPr>
              <p:nvPr/>
            </p:nvSpPr>
            <p:spPr bwMode="auto">
              <a:xfrm>
                <a:off x="1460" y="972"/>
                <a:ext cx="2789" cy="330"/>
              </a:xfrm>
              <a:prstGeom prst="roundRect">
                <a:avLst>
                  <a:gd name="adj" fmla="val 50000"/>
                </a:avLst>
              </a:prstGeom>
              <a:gradFill rotWithShape="1">
                <a:gsLst>
                  <a:gs pos="0">
                    <a:srgbClr val="F2DCDB"/>
                  </a:gs>
                  <a:gs pos="100000">
                    <a:srgbClr val="FFFFFF"/>
                  </a:gs>
                </a:gsLst>
                <a:lin ang="5400000" scaled="1"/>
              </a:gradFill>
              <a:ln w="19050">
                <a:solidFill>
                  <a:srgbClr val="FFFFFF"/>
                </a:solidFill>
                <a:round/>
              </a:ln>
            </p:spPr>
            <p:txBody>
              <a:bodyPr wrap="none" lIns="342000" tIns="36000" bIns="36000" anchor="ct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sz="1600" b="1" i="0" u="none" strike="noStrike" kern="120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cs"/>
                  </a:rPr>
                  <a:t>研究目标和内容</a:t>
                </a:r>
                <a:endParaRPr kumimoji="0" lang="zh-CN" altLang="en-US" sz="1600" b="1" i="0" u="none" strike="noStrike" kern="120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56" name="AutoShape 51"/>
              <p:cNvSpPr>
                <a:spLocks noChangeArrowheads="1"/>
              </p:cNvSpPr>
              <p:nvPr/>
            </p:nvSpPr>
            <p:spPr bwMode="auto">
              <a:xfrm>
                <a:off x="1551" y="989"/>
                <a:ext cx="2609" cy="156"/>
              </a:xfrm>
              <a:prstGeom prst="roundRect">
                <a:avLst>
                  <a:gd name="adj" fmla="val 50000"/>
                </a:avLst>
              </a:prstGeom>
              <a:gradFill rotWithShape="1">
                <a:gsLst>
                  <a:gs pos="0">
                    <a:srgbClr val="FFFFFF">
                      <a:alpha val="37999"/>
                    </a:srgbClr>
                  </a:gs>
                  <a:gs pos="100000">
                    <a:srgbClr val="767676">
                      <a:alpha val="0"/>
                    </a:srgbClr>
                  </a:gs>
                </a:gsLst>
                <a:lin ang="5400000" scaled="1"/>
              </a:gradFill>
              <a:ln>
                <a:noFill/>
              </a:ln>
            </p:spPr>
            <p:txBody>
              <a:bodyPr wrap="none" lIns="342000" tIns="190800"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1" lang="ko-KR" altLang="ko-KR" sz="1600" b="1" i="0" u="none" strike="noStrike" kern="0" cap="none" spc="0" normalizeH="0" baseline="0" noProof="0" smtClean="0">
                  <a:ln>
                    <a:noFill/>
                  </a:ln>
                  <a:solidFill>
                    <a:prstClr val="black"/>
                  </a:solidFill>
                  <a:effectLst/>
                  <a:uLnTx/>
                  <a:uFillTx/>
                  <a:latin typeface="微软雅黑" panose="020B0503020204020204" pitchFamily="34" charset="-122"/>
                  <a:ea typeface="Gulim" panose="020B0600000101010101" pitchFamily="34" charset="-127"/>
                  <a:cs typeface="+mn-cs"/>
                </a:endParaRPr>
              </a:p>
            </p:txBody>
          </p:sp>
        </p:grpSp>
        <p:sp>
          <p:nvSpPr>
            <p:cNvPr id="6177" name="TextBox 59"/>
            <p:cNvSpPr txBox="1">
              <a:spLocks noChangeArrowheads="1"/>
            </p:cNvSpPr>
            <p:nvPr/>
          </p:nvSpPr>
          <p:spPr bwMode="auto">
            <a:xfrm>
              <a:off x="2766201" y="3015870"/>
              <a:ext cx="530634" cy="51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1" hangingPunct="1">
                <a:lnSpc>
                  <a:spcPct val="100000"/>
                </a:lnSpc>
                <a:spcBef>
                  <a:spcPct val="0"/>
                </a:spcBef>
                <a:spcAft>
                  <a:spcPct val="0"/>
                </a:spcAft>
                <a:buClrTx/>
                <a:buSzTx/>
                <a:buFontTx/>
                <a:buNone/>
                <a:defRPr/>
              </a:pPr>
              <a:r>
                <a:rPr kumimoji="0" lang="en-US" altLang="ko-KR" sz="1600" b="1"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rPr>
                <a:t>3</a:t>
              </a:r>
              <a:endParaRPr kumimoji="0" lang="en-US" altLang="ko-KR" sz="1600" b="1"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7" name="그룹 76"/>
          <p:cNvGrpSpPr/>
          <p:nvPr/>
        </p:nvGrpSpPr>
        <p:grpSpPr bwMode="auto">
          <a:xfrm>
            <a:off x="3163888" y="3306763"/>
            <a:ext cx="3478212" cy="614362"/>
            <a:chOff x="2500298" y="3938802"/>
            <a:chExt cx="5929354" cy="930728"/>
          </a:xfrm>
        </p:grpSpPr>
        <p:sp>
          <p:nvSpPr>
            <p:cNvPr id="58" name="AutoShape 864"/>
            <p:cNvSpPr>
              <a:spLocks noChangeArrowheads="1"/>
            </p:cNvSpPr>
            <p:nvPr/>
          </p:nvSpPr>
          <p:spPr bwMode="auto">
            <a:xfrm>
              <a:off x="2500298" y="3972608"/>
              <a:ext cx="5929354" cy="784435"/>
            </a:xfrm>
            <a:prstGeom prst="roundRect">
              <a:avLst>
                <a:gd name="adj" fmla="val 50000"/>
              </a:avLst>
            </a:prstGeom>
            <a:gradFill rotWithShape="1">
              <a:gsLst>
                <a:gs pos="29000">
                  <a:srgbClr val="9E0000"/>
                </a:gs>
                <a:gs pos="100000">
                  <a:srgbClr val="E20000"/>
                </a:gs>
              </a:gsLst>
              <a:lin ang="5400000" scaled="1"/>
            </a:gradFill>
            <a:ln w="19050" algn="ctr">
              <a:noFill/>
              <a:round/>
            </a:ln>
            <a:effectLst>
              <a:outerShdw blurRad="149987" dist="127000" dir="2880000" algn="ctr">
                <a:srgbClr val="000000">
                  <a:alpha val="28000"/>
                </a:srgbClr>
              </a:outerShdw>
            </a:effectLst>
            <a:scene3d>
              <a:camera prst="orthographicFront">
                <a:rot lat="0" lon="0" rev="0"/>
              </a:camera>
              <a:lightRig rig="contrasting" dir="t">
                <a:rot lat="0" lon="0" rev="1500000"/>
              </a:lightRig>
            </a:scene3d>
            <a:sp3d prstMaterial="metal">
              <a:bevelT w="146050" h="139700"/>
            </a:sp3d>
          </p:spPr>
          <p:txBody>
            <a:bodyPr wrap="none" lIns="72000" tIns="0" rIns="72000" bIns="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ko-KR"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6168" name="Group 48"/>
            <p:cNvGrpSpPr/>
            <p:nvPr/>
          </p:nvGrpSpPr>
          <p:grpSpPr bwMode="auto">
            <a:xfrm>
              <a:off x="3243706" y="3938802"/>
              <a:ext cx="5143499" cy="930728"/>
              <a:chOff x="1383" y="890"/>
              <a:chExt cx="2948" cy="549"/>
            </a:xfrm>
          </p:grpSpPr>
          <p:pic>
            <p:nvPicPr>
              <p:cNvPr id="6170" name="Picture 49" descr="그림자"/>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1383" y="890"/>
                <a:ext cx="2948"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1" name="AutoShape 50"/>
              <p:cNvSpPr>
                <a:spLocks noChangeArrowheads="1"/>
              </p:cNvSpPr>
              <p:nvPr/>
            </p:nvSpPr>
            <p:spPr bwMode="auto">
              <a:xfrm>
                <a:off x="1460" y="972"/>
                <a:ext cx="2789" cy="330"/>
              </a:xfrm>
              <a:prstGeom prst="roundRect">
                <a:avLst>
                  <a:gd name="adj" fmla="val 50000"/>
                </a:avLst>
              </a:prstGeom>
              <a:gradFill rotWithShape="1">
                <a:gsLst>
                  <a:gs pos="0">
                    <a:srgbClr val="F2DCDB"/>
                  </a:gs>
                  <a:gs pos="100000">
                    <a:srgbClr val="FFFFFF"/>
                  </a:gs>
                </a:gsLst>
                <a:lin ang="5400000" scaled="1"/>
              </a:gradFill>
              <a:ln w="19050">
                <a:solidFill>
                  <a:srgbClr val="FFFFFF"/>
                </a:solidFill>
                <a:round/>
              </a:ln>
            </p:spPr>
            <p:txBody>
              <a:bodyPr wrap="none" lIns="342000" tIns="36000" bIns="36000" anchor="ct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sz="1600" b="1" i="0" u="none" strike="noStrike" kern="120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cs"/>
                  </a:rPr>
                  <a:t>成果应用及效果</a:t>
                </a:r>
                <a:endParaRPr kumimoji="0" lang="zh-CN" altLang="en-US" sz="1600" b="1" i="0" u="none" strike="noStrike" kern="120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63" name="AutoShape 51"/>
              <p:cNvSpPr>
                <a:spLocks noChangeArrowheads="1"/>
              </p:cNvSpPr>
              <p:nvPr/>
            </p:nvSpPr>
            <p:spPr bwMode="auto">
              <a:xfrm>
                <a:off x="1551" y="989"/>
                <a:ext cx="2609" cy="156"/>
              </a:xfrm>
              <a:prstGeom prst="roundRect">
                <a:avLst>
                  <a:gd name="adj" fmla="val 50000"/>
                </a:avLst>
              </a:prstGeom>
              <a:gradFill rotWithShape="1">
                <a:gsLst>
                  <a:gs pos="0">
                    <a:srgbClr val="FFFFFF">
                      <a:alpha val="37999"/>
                    </a:srgbClr>
                  </a:gs>
                  <a:gs pos="100000">
                    <a:srgbClr val="767676">
                      <a:alpha val="0"/>
                    </a:srgbClr>
                  </a:gs>
                </a:gsLst>
                <a:lin ang="5400000" scaled="1"/>
              </a:gradFill>
              <a:ln>
                <a:noFill/>
              </a:ln>
            </p:spPr>
            <p:txBody>
              <a:bodyPr wrap="none" lIns="342000" tIns="190800"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1" lang="ko-KR" altLang="ko-KR" sz="1600" b="1" i="0" u="none" strike="noStrike" kern="0" cap="none" spc="0" normalizeH="0" baseline="0" noProof="0" smtClean="0">
                  <a:ln>
                    <a:noFill/>
                  </a:ln>
                  <a:solidFill>
                    <a:prstClr val="black"/>
                  </a:solidFill>
                  <a:effectLst/>
                  <a:uLnTx/>
                  <a:uFillTx/>
                  <a:latin typeface="微软雅黑" panose="020B0503020204020204" pitchFamily="34" charset="-122"/>
                  <a:ea typeface="Gulim" panose="020B0600000101010101" pitchFamily="34" charset="-127"/>
                  <a:cs typeface="+mn-cs"/>
                </a:endParaRPr>
              </a:p>
            </p:txBody>
          </p:sp>
        </p:grpSp>
        <p:sp>
          <p:nvSpPr>
            <p:cNvPr id="6169" name="TextBox 65"/>
            <p:cNvSpPr txBox="1">
              <a:spLocks noChangeArrowheads="1"/>
            </p:cNvSpPr>
            <p:nvPr/>
          </p:nvSpPr>
          <p:spPr bwMode="auto">
            <a:xfrm>
              <a:off x="2766201" y="4113738"/>
              <a:ext cx="530634" cy="51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1" hangingPunct="1">
                <a:lnSpc>
                  <a:spcPct val="100000"/>
                </a:lnSpc>
                <a:spcBef>
                  <a:spcPct val="0"/>
                </a:spcBef>
                <a:spcAft>
                  <a:spcPct val="0"/>
                </a:spcAft>
                <a:buClrTx/>
                <a:buSzTx/>
                <a:buFontTx/>
                <a:buNone/>
                <a:defRPr/>
              </a:pPr>
              <a:r>
                <a:rPr kumimoji="0" lang="en-US" altLang="ko-KR" sz="1600" b="1"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rPr>
                <a:t>4</a:t>
              </a:r>
              <a:endParaRPr kumimoji="0" lang="en-US" altLang="ko-KR" sz="1600" b="1"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9" name="그룹 77"/>
          <p:cNvGrpSpPr/>
          <p:nvPr/>
        </p:nvGrpSpPr>
        <p:grpSpPr bwMode="auto">
          <a:xfrm>
            <a:off x="3163888" y="3986213"/>
            <a:ext cx="3478212" cy="614362"/>
            <a:chOff x="2500298" y="4966830"/>
            <a:chExt cx="5929354" cy="930728"/>
          </a:xfrm>
        </p:grpSpPr>
        <p:sp>
          <p:nvSpPr>
            <p:cNvPr id="65" name="AutoShape 864"/>
            <p:cNvSpPr>
              <a:spLocks noChangeArrowheads="1"/>
            </p:cNvSpPr>
            <p:nvPr/>
          </p:nvSpPr>
          <p:spPr bwMode="auto">
            <a:xfrm>
              <a:off x="2500298" y="5000636"/>
              <a:ext cx="5929354" cy="784434"/>
            </a:xfrm>
            <a:prstGeom prst="roundRect">
              <a:avLst>
                <a:gd name="adj" fmla="val 50000"/>
              </a:avLst>
            </a:prstGeom>
            <a:gradFill rotWithShape="1">
              <a:gsLst>
                <a:gs pos="29000">
                  <a:srgbClr val="9E0000"/>
                </a:gs>
                <a:gs pos="100000">
                  <a:srgbClr val="E20000"/>
                </a:gs>
              </a:gsLst>
              <a:lin ang="5400000" scaled="1"/>
            </a:gradFill>
            <a:ln w="19050" algn="ctr">
              <a:noFill/>
              <a:round/>
            </a:ln>
            <a:effectLst>
              <a:outerShdw blurRad="149987" dist="127000" dir="2880000" algn="ctr">
                <a:srgbClr val="000000">
                  <a:alpha val="28000"/>
                </a:srgbClr>
              </a:outerShdw>
            </a:effectLst>
            <a:scene3d>
              <a:camera prst="orthographicFront">
                <a:rot lat="0" lon="0" rev="0"/>
              </a:camera>
              <a:lightRig rig="contrasting" dir="t">
                <a:rot lat="0" lon="0" rev="1500000"/>
              </a:lightRig>
            </a:scene3d>
            <a:sp3d prstMaterial="metal">
              <a:bevelT w="146050" h="139700"/>
            </a:sp3d>
          </p:spPr>
          <p:txBody>
            <a:bodyPr wrap="none" lIns="72000" tIns="0" rIns="72000" bIns="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ko-KR" sz="16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6160" name="Group 48"/>
            <p:cNvGrpSpPr/>
            <p:nvPr/>
          </p:nvGrpSpPr>
          <p:grpSpPr bwMode="auto">
            <a:xfrm>
              <a:off x="3243706" y="4966830"/>
              <a:ext cx="5143499" cy="930728"/>
              <a:chOff x="1383" y="890"/>
              <a:chExt cx="2948" cy="549"/>
            </a:xfrm>
          </p:grpSpPr>
          <p:pic>
            <p:nvPicPr>
              <p:cNvPr id="6162" name="Picture 49" descr="그림자"/>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1383" y="890"/>
                <a:ext cx="2948"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3" name="AutoShape 50"/>
              <p:cNvSpPr>
                <a:spLocks noChangeArrowheads="1"/>
              </p:cNvSpPr>
              <p:nvPr/>
            </p:nvSpPr>
            <p:spPr bwMode="auto">
              <a:xfrm>
                <a:off x="1460" y="972"/>
                <a:ext cx="2789" cy="330"/>
              </a:xfrm>
              <a:prstGeom prst="roundRect">
                <a:avLst>
                  <a:gd name="adj" fmla="val 50000"/>
                </a:avLst>
              </a:prstGeom>
              <a:gradFill rotWithShape="1">
                <a:gsLst>
                  <a:gs pos="0">
                    <a:srgbClr val="F2DCDB"/>
                  </a:gs>
                  <a:gs pos="100000">
                    <a:srgbClr val="FFFFFF"/>
                  </a:gs>
                </a:gsLst>
                <a:lin ang="5400000" scaled="1"/>
              </a:gradFill>
              <a:ln w="19050">
                <a:solidFill>
                  <a:srgbClr val="FFFFFF"/>
                </a:solidFill>
                <a:round/>
              </a:ln>
            </p:spPr>
            <p:txBody>
              <a:bodyPr wrap="none" lIns="342000" tIns="36000" bIns="36000" anchor="ct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cs"/>
                  </a:rPr>
                  <a:t> </a:t>
                </a:r>
                <a:r>
                  <a:rPr kumimoji="0" lang="zh-CN" altLang="en-US" sz="1600" b="1" i="0" u="none" strike="noStrike" kern="120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cs"/>
                  </a:rPr>
                  <a:t>成果的创新点</a:t>
                </a:r>
                <a:endParaRPr kumimoji="0" lang="zh-CN" altLang="en-US" sz="1600" b="1" i="0" u="none" strike="noStrike" kern="1200" cap="none" spc="0" normalizeH="0" baseline="0" noProof="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70" name="AutoShape 51"/>
              <p:cNvSpPr>
                <a:spLocks noChangeArrowheads="1"/>
              </p:cNvSpPr>
              <p:nvPr/>
            </p:nvSpPr>
            <p:spPr bwMode="auto">
              <a:xfrm>
                <a:off x="1588" y="975"/>
                <a:ext cx="2609" cy="155"/>
              </a:xfrm>
              <a:prstGeom prst="roundRect">
                <a:avLst>
                  <a:gd name="adj" fmla="val 50000"/>
                </a:avLst>
              </a:prstGeom>
              <a:gradFill rotWithShape="1">
                <a:gsLst>
                  <a:gs pos="0">
                    <a:srgbClr val="FFFFFF">
                      <a:alpha val="37999"/>
                    </a:srgbClr>
                  </a:gs>
                  <a:gs pos="100000">
                    <a:srgbClr val="767676">
                      <a:alpha val="0"/>
                    </a:srgbClr>
                  </a:gs>
                </a:gsLst>
                <a:lin ang="5400000" scaled="1"/>
              </a:gradFill>
              <a:ln>
                <a:noFill/>
              </a:ln>
            </p:spPr>
            <p:txBody>
              <a:bodyPr wrap="none" lIns="342000" tIns="190800"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marL="0" marR="0" lvl="0" indent="0" algn="ctr" defTabSz="914400" rtl="0" eaLnBrk="1" fontAlgn="auto" latinLnBrk="1" hangingPunct="1">
                  <a:lnSpc>
                    <a:spcPct val="100000"/>
                  </a:lnSpc>
                  <a:spcBef>
                    <a:spcPts val="0"/>
                  </a:spcBef>
                  <a:spcAft>
                    <a:spcPts val="0"/>
                  </a:spcAft>
                  <a:buClrTx/>
                  <a:buSzTx/>
                  <a:buFontTx/>
                  <a:buNone/>
                  <a:defRPr/>
                </a:pPr>
                <a:endParaRPr kumimoji="1" lang="ko-KR" altLang="ko-KR" sz="1600" b="1" i="0" u="none" strike="noStrike" kern="0" cap="none" spc="0" normalizeH="0" baseline="0" noProof="0" smtClean="0">
                  <a:ln>
                    <a:noFill/>
                  </a:ln>
                  <a:solidFill>
                    <a:prstClr val="black"/>
                  </a:solidFill>
                  <a:effectLst/>
                  <a:uLnTx/>
                  <a:uFillTx/>
                  <a:latin typeface="微软雅黑" panose="020B0503020204020204" pitchFamily="34" charset="-122"/>
                  <a:ea typeface="Gulim" panose="020B0600000101010101" pitchFamily="34" charset="-127"/>
                  <a:cs typeface="+mn-cs"/>
                </a:endParaRPr>
              </a:p>
            </p:txBody>
          </p:sp>
        </p:grpSp>
        <p:sp>
          <p:nvSpPr>
            <p:cNvPr id="6161" name="TextBox 71"/>
            <p:cNvSpPr txBox="1">
              <a:spLocks noChangeArrowheads="1"/>
            </p:cNvSpPr>
            <p:nvPr/>
          </p:nvSpPr>
          <p:spPr bwMode="auto">
            <a:xfrm>
              <a:off x="2766201" y="5154692"/>
              <a:ext cx="530634" cy="51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1" hangingPunct="1">
                <a:lnSpc>
                  <a:spcPct val="100000"/>
                </a:lnSpc>
                <a:spcBef>
                  <a:spcPct val="0"/>
                </a:spcBef>
                <a:spcAft>
                  <a:spcPct val="0"/>
                </a:spcAft>
                <a:buClrTx/>
                <a:buSzTx/>
                <a:buFontTx/>
                <a:buNone/>
                <a:defRPr/>
              </a:pPr>
              <a:r>
                <a:rPr kumimoji="0" lang="en-US" altLang="ko-KR" sz="1600" b="1"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rPr>
                <a:t>5</a:t>
              </a:r>
              <a:endParaRPr kumimoji="0" lang="en-US" altLang="ko-KR" sz="1600" b="1" i="0" u="none" strike="noStrike" kern="120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248"/>
                                        </p:tgtEl>
                                        <p:attrNameLst>
                                          <p:attrName>style.visibility</p:attrName>
                                        </p:attrNameLst>
                                      </p:cBhvr>
                                      <p:to>
                                        <p:strVal val="visible"/>
                                      </p:to>
                                    </p:set>
                                    <p:animEffect transition="in" filter="blinds(horizontal)">
                                      <p:cBhvr>
                                        <p:cTn id="13" dur="500"/>
                                        <p:tgtEl>
                                          <p:spTgt spid="1024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linds(horizont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duotone>
              <a:schemeClr val="bg2">
                <a:shade val="45000"/>
                <a:satMod val="135000"/>
              </a:schemeClr>
              <a:prstClr val="white"/>
            </a:duotone>
          </a:blip>
          <a:srcRect l="-62" r="-62"/>
          <a:stretch>
            <a:fillRect/>
          </a:stretch>
        </p:blipFill>
        <p:spPr>
          <a:xfrm rot="1377441">
            <a:off x="7018399" y="2277425"/>
            <a:ext cx="1561642" cy="2514447"/>
          </a:xfrm>
          <a:prstGeom prst="rect">
            <a:avLst/>
          </a:prstGeom>
          <a:noFill/>
          <a:ln>
            <a:noFill/>
          </a:ln>
        </p:spPr>
      </p:pic>
      <p:sp>
        <p:nvSpPr>
          <p:cNvPr id="7171" name="TextBox 10"/>
          <p:cNvSpPr txBox="1">
            <a:spLocks noChangeArrowheads="1"/>
          </p:cNvSpPr>
          <p:nvPr/>
        </p:nvSpPr>
        <p:spPr bwMode="auto">
          <a:xfrm>
            <a:off x="0" y="922655"/>
            <a:ext cx="8777605" cy="454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295" tIns="41147" rIns="82295" bIns="41147">
            <a:spAutoFit/>
          </a:bodyPr>
          <a:lstStyle>
            <a:lvl1pPr eaLnBrk="0" hangingPunct="0">
              <a:defRPr sz="1300">
                <a:solidFill>
                  <a:schemeClr val="tx1"/>
                </a:solidFill>
                <a:latin typeface="Arial" panose="020B0604020202020204" pitchFamily="34" charset="0"/>
                <a:ea typeface="宋体" panose="02010600030101010101" pitchFamily="2" charset="-122"/>
              </a:defRPr>
            </a:lvl1pPr>
            <a:lvl2pPr marL="742950" indent="-285750" eaLnBrk="0" hangingPunct="0">
              <a:defRPr sz="1300">
                <a:solidFill>
                  <a:schemeClr val="tx1"/>
                </a:solidFill>
                <a:latin typeface="Arial" panose="020B0604020202020204" pitchFamily="34" charset="0"/>
                <a:ea typeface="宋体" panose="02010600030101010101" pitchFamily="2" charset="-122"/>
              </a:defRPr>
            </a:lvl2pPr>
            <a:lvl3pPr marL="1143000" indent="-228600" eaLnBrk="0" hangingPunct="0">
              <a:defRPr sz="1300">
                <a:solidFill>
                  <a:schemeClr val="tx1"/>
                </a:solidFill>
                <a:latin typeface="Arial" panose="020B0604020202020204" pitchFamily="34" charset="0"/>
                <a:ea typeface="宋体" panose="02010600030101010101" pitchFamily="2" charset="-122"/>
              </a:defRPr>
            </a:lvl3pPr>
            <a:lvl4pPr marL="1600200" indent="-228600" eaLnBrk="0" hangingPunct="0">
              <a:defRPr sz="1300">
                <a:solidFill>
                  <a:schemeClr val="tx1"/>
                </a:solidFill>
                <a:latin typeface="Arial" panose="020B0604020202020204" pitchFamily="34" charset="0"/>
                <a:ea typeface="宋体" panose="02010600030101010101" pitchFamily="2" charset="-122"/>
              </a:defRPr>
            </a:lvl4pPr>
            <a:lvl5pPr marL="2057400" indent="-228600" eaLnBrk="0" hangingPunct="0">
              <a:defRPr sz="1300">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25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rPr>
              <a:t>   （一）解决了部分非专业教师对2022新课标、新教材认识不足的问题</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endParaRPr>
          </a:p>
          <a:p>
            <a:pPr marL="0" marR="0" lvl="0" indent="0" algn="l" defTabSz="685800" rtl="0" eaLnBrk="1" fontAlgn="base" latinLnBrk="0" hangingPunct="1">
              <a:lnSpc>
                <a:spcPct val="25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rPr>
              <a:t>   （二）解决了教师教学观念落后，缺乏科学理论知识的问题。</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endParaRPr>
          </a:p>
          <a:p>
            <a:pPr marL="0" marR="0" lvl="0" indent="0" algn="l" defTabSz="685800" rtl="0" eaLnBrk="1" fontAlgn="base" latinLnBrk="0" hangingPunct="1">
              <a:lnSpc>
                <a:spcPct val="25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rPr>
              <a:t>   （三）解决了教学目标笼统，缺乏操作性的问题</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endParaRPr>
          </a:p>
          <a:p>
            <a:pPr marL="0" marR="0" lvl="0" indent="0" algn="l" defTabSz="685800" rtl="0" eaLnBrk="1" fontAlgn="base" latinLnBrk="0" hangingPunct="1">
              <a:lnSpc>
                <a:spcPct val="25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rPr>
              <a:t>   （四）解决了教学形式进一步优化的问题。</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endParaRPr>
          </a:p>
          <a:p>
            <a:pPr marL="0" marR="0" lvl="0" indent="0" algn="l" defTabSz="685800" rtl="0" eaLnBrk="1" fontAlgn="base" latinLnBrk="0" hangingPunct="1">
              <a:lnSpc>
                <a:spcPct val="25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rPr>
              <a:t>   （五）解决传统作业形式单一、内容枯燥的弊端</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endParaRPr>
          </a:p>
          <a:p>
            <a:pPr marL="0" marR="0" lvl="0" indent="0" algn="l" defTabSz="685800" rtl="0" eaLnBrk="1" fontAlgn="base" latinLnBrk="0" hangingPunct="1">
              <a:lnSpc>
                <a:spcPct val="250000"/>
              </a:lnSpc>
              <a:spcBef>
                <a:spcPct val="0"/>
              </a:spcBef>
              <a:spcAft>
                <a:spcPct val="0"/>
              </a:spcAft>
              <a:buClrTx/>
              <a:buSzTx/>
              <a:buFontTx/>
              <a:buNone/>
              <a:defRPr/>
            </a:pPr>
            <a:r>
              <a:rPr kumimoji="0" lang="zh-CN" altLang="en-US" sz="1600" b="1" i="0" u="none" strike="noStrike" kern="1200" cap="none" spc="0" normalizeH="0" baseline="0" noProof="0" smtClean="0">
                <a:ln>
                  <a:noFill/>
                </a:ln>
                <a:solidFill>
                  <a:srgbClr val="404040"/>
                </a:solidFill>
                <a:effectLst/>
                <a:uLnTx/>
                <a:uFillTx/>
                <a:latin typeface="微软雅黑" panose="020B0503020204020204" pitchFamily="34" charset="-122"/>
                <a:ea typeface="微软雅黑" panose="020B0503020204020204" pitchFamily="34" charset="-122"/>
                <a:cs typeface="+mn-cs"/>
              </a:rPr>
              <a:t> </a:t>
            </a:r>
            <a:endParaRPr kumimoji="0" lang="zh-CN" altLang="en-US" sz="1600" b="1" i="0" u="none" strike="noStrike" kern="1200" cap="none" spc="0" normalizeH="0" baseline="0" noProof="0" smtClean="0">
              <a:ln>
                <a:noFill/>
              </a:ln>
              <a:solidFill>
                <a:srgbClr val="404040"/>
              </a:solidFill>
              <a:effectLst/>
              <a:uLnTx/>
              <a:uFillTx/>
              <a:latin typeface="微软雅黑" panose="020B0503020204020204" pitchFamily="34" charset="-122"/>
              <a:ea typeface="微软雅黑" panose="020B0503020204020204" pitchFamily="34" charset="-122"/>
              <a:cs typeface="+mn-cs"/>
            </a:endParaRPr>
          </a:p>
        </p:txBody>
      </p:sp>
      <p:sp>
        <p:nvSpPr>
          <p:cNvPr id="7" name="TextBox 12"/>
          <p:cNvSpPr txBox="1"/>
          <p:nvPr/>
        </p:nvSpPr>
        <p:spPr>
          <a:xfrm>
            <a:off x="328613" y="360363"/>
            <a:ext cx="6278562"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01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成果解决的主要问题</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611560" y="987574"/>
            <a:ext cx="7992888" cy="3528392"/>
          </a:xfrm>
          <a:prstGeom prst="roundRect">
            <a:avLst>
              <a:gd name="adj" fmla="val 11852"/>
            </a:avLst>
          </a:prstGeom>
          <a:gradFill>
            <a:gsLst>
              <a:gs pos="0">
                <a:sysClr val="window" lastClr="FFFFFF">
                  <a:lumMod val="99000"/>
                </a:sysClr>
              </a:gs>
              <a:gs pos="50000">
                <a:sysClr val="window" lastClr="FFFFFF">
                  <a:lumMod val="85000"/>
                </a:sysClr>
              </a:gs>
              <a:gs pos="100000">
                <a:sysClr val="window" lastClr="FFFFFF">
                  <a:lumMod val="83000"/>
                  <a:lumOff val="17000"/>
                </a:sysClr>
              </a:gs>
            </a:gsLst>
            <a:lin ang="5400000" scaled="0"/>
          </a:gradFill>
          <a:ln w="38100" cap="flat" cmpd="sng" algn="ctr">
            <a:gradFill>
              <a:gsLst>
                <a:gs pos="0">
                  <a:sysClr val="window" lastClr="FFFFFF">
                    <a:lumMod val="82000"/>
                  </a:sysClr>
                </a:gs>
                <a:gs pos="50000">
                  <a:sysClr val="window" lastClr="FFFFFF">
                    <a:lumMod val="43000"/>
                    <a:lumOff val="57000"/>
                  </a:sysClr>
                </a:gs>
                <a:gs pos="100000">
                  <a:sysClr val="window" lastClr="FFFFFF">
                    <a:lumMod val="86000"/>
                  </a:sysClr>
                </a:gs>
              </a:gsLst>
              <a:lin ang="5400000" scaled="0"/>
            </a:gradFill>
            <a:prstDash val="solid"/>
          </a:ln>
          <a:effectLst>
            <a:outerShdw blurRad="393700" dist="63500" dir="7200000" sx="101000" sy="101000" algn="tr" rotWithShape="0">
              <a:prstClr val="black">
                <a:alpha val="57000"/>
              </a:prstClr>
            </a:outerShdw>
          </a:effectLst>
        </p:spPr>
        <p:txBody>
          <a:bodyPr lIns="68580" tIns="34290" rIns="68580" bIns="34290" rtlCol="0" anchor="ctr"/>
          <a:lstStyle/>
          <a:p>
            <a:pPr indent="457200">
              <a:lnSpc>
                <a:spcPts val="3200"/>
              </a:lnSpc>
            </a:pPr>
            <a:r>
              <a:rPr lang="zh-CN" altLang="zh-CN" sz="2500" b="1" dirty="0"/>
              <a:t>泸县龙维彬名师工作室成立于</a:t>
            </a:r>
            <a:r>
              <a:rPr lang="en-US" altLang="zh-CN" sz="2500" b="1" dirty="0"/>
              <a:t>2021</a:t>
            </a:r>
            <a:r>
              <a:rPr lang="zh-CN" altLang="zh-CN" sz="2500" b="1" dirty="0"/>
              <a:t>年</a:t>
            </a:r>
            <a:r>
              <a:rPr lang="en-US" altLang="zh-CN" sz="2500" b="1" dirty="0"/>
              <a:t>8</a:t>
            </a:r>
            <a:r>
              <a:rPr lang="zh-CN" altLang="zh-CN" sz="2500" b="1" dirty="0"/>
              <a:t>月，现有</a:t>
            </a:r>
            <a:r>
              <a:rPr lang="zh-CN" altLang="zh-CN" sz="2500" b="1" dirty="0" smtClean="0"/>
              <a:t>成员</a:t>
            </a:r>
            <a:r>
              <a:rPr lang="en-US" altLang="zh-CN" sz="2500" b="1" dirty="0" smtClean="0"/>
              <a:t>30</a:t>
            </a:r>
            <a:r>
              <a:rPr lang="zh-CN" altLang="zh-CN" sz="2500" b="1" dirty="0" smtClean="0"/>
              <a:t>人。工作室</a:t>
            </a:r>
            <a:r>
              <a:rPr lang="zh-CN" altLang="zh-CN" sz="2500" b="1" dirty="0"/>
              <a:t>成员全部为本科学历，具有学士学位</a:t>
            </a:r>
            <a:r>
              <a:rPr lang="en-US" altLang="zh-CN" sz="2500" b="1" dirty="0"/>
              <a:t>8</a:t>
            </a:r>
            <a:r>
              <a:rPr lang="zh-CN" altLang="zh-CN" sz="2500" b="1" dirty="0"/>
              <a:t>人，硕士研究生</a:t>
            </a:r>
            <a:r>
              <a:rPr lang="en-US" altLang="zh-CN" sz="2500" b="1" dirty="0"/>
              <a:t>1</a:t>
            </a:r>
            <a:r>
              <a:rPr lang="zh-CN" altLang="zh-CN" sz="2500" b="1" dirty="0"/>
              <a:t>人，历史专业</a:t>
            </a:r>
            <a:r>
              <a:rPr lang="en-US" altLang="zh-CN" sz="2500" b="1" dirty="0"/>
              <a:t>14</a:t>
            </a:r>
            <a:r>
              <a:rPr lang="zh-CN" altLang="zh-CN" sz="2500" b="1" dirty="0"/>
              <a:t>人，高级教师</a:t>
            </a:r>
            <a:r>
              <a:rPr lang="en-US" altLang="zh-CN" sz="2500" b="1" dirty="0"/>
              <a:t>2</a:t>
            </a:r>
            <a:r>
              <a:rPr lang="zh-CN" altLang="zh-CN" sz="2500" b="1" dirty="0"/>
              <a:t>人，一级教师</a:t>
            </a:r>
            <a:r>
              <a:rPr lang="en-US" altLang="zh-CN" sz="2500" b="1" dirty="0"/>
              <a:t>23</a:t>
            </a:r>
            <a:r>
              <a:rPr lang="zh-CN" altLang="zh-CN" sz="2500" b="1" dirty="0"/>
              <a:t>人，二级</a:t>
            </a:r>
            <a:r>
              <a:rPr lang="zh-CN" altLang="zh-CN" sz="2500" b="1" dirty="0" smtClean="0"/>
              <a:t>教师</a:t>
            </a:r>
            <a:r>
              <a:rPr lang="en-US" altLang="zh-CN" sz="2500" b="1" dirty="0" smtClean="0"/>
              <a:t>5</a:t>
            </a:r>
            <a:r>
              <a:rPr lang="zh-CN" altLang="zh-CN" sz="2500" b="1" dirty="0" smtClean="0"/>
              <a:t>人</a:t>
            </a:r>
            <a:r>
              <a:rPr lang="zh-CN" altLang="zh-CN" sz="2500" b="1" dirty="0"/>
              <a:t>，县级以上优秀和骨干教师</a:t>
            </a:r>
            <a:r>
              <a:rPr lang="en-US" altLang="zh-CN" sz="2500" b="1" dirty="0"/>
              <a:t>11</a:t>
            </a:r>
            <a:r>
              <a:rPr lang="zh-CN" altLang="zh-CN" sz="2500" b="1" dirty="0"/>
              <a:t>人。自成立以来，工作室在泸县教体局领导下，在泸县教师进修校指导下，积极开展工作，履行工作室职责，完成工作室使命</a:t>
            </a:r>
            <a:r>
              <a:rPr lang="zh-CN" altLang="zh-CN" sz="2500" b="1" dirty="0" smtClean="0"/>
              <a:t>。</a:t>
            </a:r>
            <a:r>
              <a:rPr lang="zh-CN" altLang="en-US" sz="2500" b="1" dirty="0" smtClean="0"/>
              <a:t>下面我将</a:t>
            </a:r>
            <a:r>
              <a:rPr lang="zh-CN" altLang="zh-CN" sz="2500" b="1" dirty="0" smtClean="0"/>
              <a:t>从</a:t>
            </a:r>
            <a:r>
              <a:rPr lang="zh-CN" altLang="en-US" sz="2500" b="1" dirty="0" smtClean="0"/>
              <a:t>十</a:t>
            </a:r>
            <a:r>
              <a:rPr lang="zh-CN" altLang="zh-CN" sz="2500" b="1" dirty="0" smtClean="0"/>
              <a:t>个方面</a:t>
            </a:r>
            <a:r>
              <a:rPr lang="zh-CN" altLang="en-US" sz="2500" b="1" dirty="0" smtClean="0"/>
              <a:t>汇报工作室</a:t>
            </a:r>
            <a:r>
              <a:rPr lang="en-US" altLang="zh-CN" sz="2500" b="1" dirty="0" smtClean="0"/>
              <a:t>2021</a:t>
            </a:r>
            <a:r>
              <a:rPr lang="zh-CN" altLang="zh-CN" sz="2500" b="1" dirty="0"/>
              <a:t>—</a:t>
            </a:r>
            <a:r>
              <a:rPr lang="en-US" altLang="zh-CN" sz="2500" b="1" dirty="0"/>
              <a:t>2022</a:t>
            </a:r>
            <a:r>
              <a:rPr lang="zh-CN" altLang="zh-CN" sz="2500" b="1" dirty="0"/>
              <a:t>年度工作。</a:t>
            </a:r>
            <a:endParaRPr lang="zh-CN" altLang="en-US" sz="2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445453" y="699453"/>
            <a:ext cx="8251825" cy="3475037"/>
          </a:xfrm>
          <a:prstGeom prst="rect">
            <a:avLst/>
          </a:prstGeom>
          <a:noFill/>
        </p:spPr>
        <p:txBody>
          <a:bodyPr lIns="82295" tIns="41147" rIns="82295" bIns="41147"/>
          <a:lstStyle/>
          <a:p>
            <a:pPr marL="0" marR="0" lvl="0" indent="0" algn="l" defTabSz="685800" rtl="0" eaLnBrk="1" fontAlgn="auto" latinLnBrk="0" hangingPunct="1">
              <a:lnSpc>
                <a:spcPct val="2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rPr>
              <a:t>（一）教育教学改革的价值取向</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a:p>
            <a:pPr marL="0" marR="0" lvl="0" indent="457200" algn="l" defTabSz="685800" rtl="0" fontAlgn="base">
              <a:lnSpc>
                <a:spcPts val="2420"/>
              </a:lnSpc>
              <a:spcBef>
                <a:spcPct val="0"/>
              </a:spcBef>
              <a:spcAft>
                <a:spcPct val="0"/>
              </a:spcAft>
              <a:buClrTx/>
              <a:buSzTx/>
              <a:buFontTx/>
              <a:buNone/>
              <a:defRPr/>
            </a:pPr>
            <a:r>
              <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1.“双减”政策是贯彻我党教育方针的主要途径，其</a:t>
            </a:r>
            <a:r>
              <a:rPr kumimoji="0" lang="zh-CN" altLang="en-US"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对立德树人根本任务的落实、学校教育质量的提高、中学生健康发展等有着重要意义</a:t>
            </a:r>
            <a:r>
              <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，并对学校的教育改革深化也是个重要契机。</a:t>
            </a:r>
            <a:endPar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endParaRPr>
          </a:p>
          <a:p>
            <a:pPr marL="0" marR="0" lvl="0" indent="457200" algn="l" defTabSz="685800" rtl="0" fontAlgn="base">
              <a:lnSpc>
                <a:spcPts val="2420"/>
              </a:lnSpc>
              <a:spcBef>
                <a:spcPct val="0"/>
              </a:spcBef>
              <a:spcAft>
                <a:spcPct val="0"/>
              </a:spcAft>
              <a:buClrTx/>
              <a:buSzTx/>
              <a:buFontTx/>
              <a:buNone/>
              <a:defRPr/>
            </a:pPr>
            <a:r>
              <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2.“减负”政策</a:t>
            </a:r>
            <a:r>
              <a:rPr kumimoji="0" lang="zh-CN" altLang="en-US"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要求历史教师通过一系列的教学手段建立高效课堂的同时优化设计历史课程作业，促使学生在掌握历史学科基础知识的同时提升历史学习水平和学科素养，培养其历史综合能力。</a:t>
            </a:r>
            <a:endParaRPr kumimoji="0" lang="zh-CN" altLang="en-US"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endParaRPr>
          </a:p>
          <a:p>
            <a:pPr marL="0" marR="0" lvl="0" indent="457200" algn="l" defTabSz="685800" rtl="0" fontAlgn="base">
              <a:lnSpc>
                <a:spcPts val="2420"/>
              </a:lnSpc>
              <a:spcBef>
                <a:spcPct val="0"/>
              </a:spcBef>
              <a:spcAft>
                <a:spcPct val="0"/>
              </a:spcAft>
              <a:buClrTx/>
              <a:buSzTx/>
              <a:buFontTx/>
              <a:buNone/>
              <a:defRPr/>
            </a:pPr>
            <a:r>
              <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3.本课题以减负增效、推进素质教育的文件、《2022初中历史课程标准》为指导思想，</a:t>
            </a:r>
            <a:r>
              <a:rPr kumimoji="0" lang="zh-CN" altLang="en-US"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引导初中历史教师转变教学观念、创新教学思路，深入教学研究，开展针对性教学，关注学生的主体性，强化作业的设计与指导，关注作业的多样化，丰富作业的形式与内容，变换作业形式等，</a:t>
            </a:r>
            <a:r>
              <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从方方面面进行教育教学改革，从而真正实现减负增效的目的。</a:t>
            </a:r>
            <a:endPar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endParaRPr>
          </a:p>
          <a:p>
            <a:pPr marL="0" marR="0" lvl="0" indent="0" algn="l" defTabSz="685800" rtl="0" fontAlgn="auto">
              <a:lnSpc>
                <a:spcPts val="242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rPr>
              <a:t> </a:t>
            </a: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endParaRPr>
          </a:p>
        </p:txBody>
      </p:sp>
      <p:sp>
        <p:nvSpPr>
          <p:cNvPr id="7" name="TextBox 12"/>
          <p:cNvSpPr txBox="1"/>
          <p:nvPr/>
        </p:nvSpPr>
        <p:spPr>
          <a:xfrm>
            <a:off x="328613" y="360363"/>
            <a:ext cx="6278562"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02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成果形成的过程</a:t>
            </a:r>
            <a:endPar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0"/>
          <p:cNvSpPr txBox="1">
            <a:spLocks noChangeArrowheads="1"/>
          </p:cNvSpPr>
          <p:nvPr/>
        </p:nvSpPr>
        <p:spPr bwMode="auto">
          <a:xfrm>
            <a:off x="539115" y="836930"/>
            <a:ext cx="8286115" cy="4389755"/>
          </a:xfrm>
          <a:prstGeom prst="rect">
            <a:avLst/>
          </a:prstGeom>
          <a:noFill/>
          <a:ln w="9525">
            <a:noFill/>
            <a:miter lim="800000"/>
          </a:ln>
        </p:spPr>
        <p:txBody>
          <a:bodyPr wrap="square" lIns="82295" tIns="41147" rIns="82295" bIns="41147">
            <a:spAutoFit/>
          </a:bodyPr>
          <a:lstStyle/>
          <a:p>
            <a:pPr marL="0" marR="0" lvl="0" indent="457200" algn="l" defTabSz="6858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rPr>
              <a:t>（二）主要思路</a:t>
            </a: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457200" algn="l" defTabSz="6858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1.关于减负增效策略的相关文献研究。</a:t>
            </a:r>
            <a:endPar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457200" algn="l" defTabSz="6858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2.常态课堂教学及作业布置现状的研究:</a:t>
            </a:r>
            <a:r>
              <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涉及范围包括课堂教学设计、课堂教学实施以及课堂教学行为、作业布置作业等的调查研究；</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457200" algn="l" defTabSz="6858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3.构建优化课堂教学模式的理论研究：</a:t>
            </a:r>
            <a:r>
              <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任何教学模式的提出都要有一定的理论或思想为指导，理论基础是教学模式的灵魂。</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457200" algn="l" defTabSz="6858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4.构建优化课堂教学模式、作业设计的实践研究：</a:t>
            </a:r>
            <a:endPar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457200" algn="l" defTabSz="6858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（1）</a:t>
            </a:r>
            <a:r>
              <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优化课堂教学的教学准备策略研究</a:t>
            </a:r>
            <a:r>
              <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，涉及的范围包括教学对象、教学目标、教学资源、教学情境、教学方法、教学行为等。</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457200" algn="l" defTabSz="6858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（2）</a:t>
            </a:r>
            <a:r>
              <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优化课堂教学活动的教学程序研究</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457200" algn="l" defTabSz="6858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（3）</a:t>
            </a:r>
            <a:r>
              <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优化课堂教学的教学模式的实践研究</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457200" algn="l" defTabSz="6858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（4）</a:t>
            </a:r>
            <a:r>
              <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优化创新作业形式与内容的实践研究</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457200" algn="l" defTabSz="6858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（5）</a:t>
            </a:r>
            <a:r>
              <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优化课堂教学与学习的教学评价机制建构研究</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457200" algn="l" defTabSz="6858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5.教师高效教学引发学生高效学习模式的研究 </a:t>
            </a:r>
            <a:endPar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p:txBody>
      </p:sp>
      <p:sp>
        <p:nvSpPr>
          <p:cNvPr id="2" name="TextBox 12"/>
          <p:cNvSpPr txBox="1"/>
          <p:nvPr/>
        </p:nvSpPr>
        <p:spPr>
          <a:xfrm>
            <a:off x="328613" y="360363"/>
            <a:ext cx="6278562"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02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成果形成的过程</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683260" y="1275715"/>
            <a:ext cx="7790815" cy="3343275"/>
          </a:xfrm>
          <a:prstGeom prst="rect">
            <a:avLst/>
          </a:prstGeom>
          <a:noFill/>
        </p:spPr>
        <p:txBody>
          <a:bodyPr wrap="square" lIns="82295" tIns="41147" rIns="82295" bIns="41147">
            <a:spAutoFit/>
          </a:bodyPr>
          <a:lstStyle/>
          <a:p>
            <a:pPr marL="0" marR="0" lvl="0" indent="153035" algn="l" defTabSz="6858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rPr>
              <a:t>（三）成果形成途径</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457200" algn="l" defTabSz="685800" rtl="0" eaLnBrk="1" fontAlgn="base" latinLnBrk="0" hangingPunct="1">
              <a:lnSpc>
                <a:spcPct val="2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1.收集或学习《2022初中历史课程标准》，双减文件以及关于优化课堂教学、作业设计等方面书籍，撰写心得体会。</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457200" algn="l" defTabSz="685800" rtl="0" eaLnBrk="1" fontAlgn="base" latinLnBrk="0" hangingPunct="1">
              <a:lnSpc>
                <a:spcPct val="2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2.开展典型课例研究</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457200" algn="l" defTabSz="685800" rtl="0" eaLnBrk="1" fontAlgn="base" latinLnBrk="0" hangingPunct="1">
              <a:lnSpc>
                <a:spcPct val="2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3.开展专题研讨</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457200" algn="l" defTabSz="685800" rtl="0" eaLnBrk="1" fontAlgn="base" latinLnBrk="0" hangingPunct="1">
              <a:lnSpc>
                <a:spcPct val="2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2" name="TextBox 12"/>
          <p:cNvSpPr txBox="1"/>
          <p:nvPr/>
        </p:nvSpPr>
        <p:spPr>
          <a:xfrm>
            <a:off x="328613" y="360363"/>
            <a:ext cx="6278562"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02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成果形成的过程</a:t>
            </a:r>
            <a:endPar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duotone>
              <a:schemeClr val="bg2">
                <a:shade val="45000"/>
                <a:satMod val="135000"/>
              </a:schemeClr>
              <a:prstClr val="white"/>
            </a:duotone>
          </a:blip>
          <a:srcRect l="-62" r="-62"/>
          <a:stretch>
            <a:fillRect/>
          </a:stretch>
        </p:blipFill>
        <p:spPr>
          <a:xfrm rot="1377441">
            <a:off x="7018400" y="2277425"/>
            <a:ext cx="1561642" cy="2514447"/>
          </a:xfrm>
          <a:prstGeom prst="rect">
            <a:avLst/>
          </a:prstGeom>
          <a:noFill/>
          <a:ln>
            <a:noFill/>
          </a:ln>
        </p:spPr>
      </p:pic>
      <p:sp>
        <p:nvSpPr>
          <p:cNvPr id="20482" name="TextBox 10"/>
          <p:cNvSpPr txBox="1">
            <a:spLocks noChangeArrowheads="1"/>
          </p:cNvSpPr>
          <p:nvPr/>
        </p:nvSpPr>
        <p:spPr bwMode="auto">
          <a:xfrm>
            <a:off x="367030" y="735330"/>
            <a:ext cx="8354695" cy="4187825"/>
          </a:xfrm>
          <a:prstGeom prst="rect">
            <a:avLst/>
          </a:prstGeom>
          <a:noFill/>
          <a:ln w="9525">
            <a:noFill/>
            <a:miter lim="800000"/>
          </a:ln>
        </p:spPr>
        <p:txBody>
          <a:bodyPr lIns="82295" tIns="41147" rIns="82295" bIns="41147"/>
          <a:lstStyle/>
          <a:p>
            <a:pPr marL="0" marR="0" lvl="0" indent="0" algn="l" defTabSz="685800" rtl="0" eaLnBrk="1" fontAlgn="base" latinLnBrk="0" hangingPunct="1">
              <a:lnSpc>
                <a:spcPct val="25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rPr>
              <a:t>（四）成果形成方法</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685800" rtl="0" eaLnBrk="1" fontAlgn="base" latinLnBrk="0" hangingPunct="1">
              <a:lnSpc>
                <a:spcPct val="150000"/>
              </a:lnSpc>
              <a:spcBef>
                <a:spcPct val="0"/>
              </a:spcBef>
              <a:spcAft>
                <a:spcPct val="0"/>
              </a:spcAft>
              <a:buClrTx/>
              <a:buSzTx/>
              <a:buFontTx/>
              <a:buNone/>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rPr>
              <a:t>  选择</a:t>
            </a:r>
            <a:r>
              <a:rPr kumimoji="0" lang="zh-CN" altLang="en-US"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文献研究、调查研究和经验总结</a:t>
            </a:r>
            <a:r>
              <a:rPr kumimoji="0" lang="zh-CN" altLang="en-US"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rPr>
              <a:t>等方法进行研究。 </a:t>
            </a:r>
            <a:endParaRPr kumimoji="0" lang="zh-CN" altLang="en-US"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685800" rtl="0" eaLnBrk="1" fontAlgn="base" latinLnBrk="0" hangingPunct="1">
              <a:lnSpc>
                <a:spcPct val="150000"/>
              </a:lnSpc>
              <a:spcBef>
                <a:spcPct val="0"/>
              </a:spcBef>
              <a:spcAft>
                <a:spcPct val="0"/>
              </a:spcAft>
              <a:buClrTx/>
              <a:buSzTx/>
              <a:buFontTx/>
              <a:buNone/>
              <a:defRPr/>
            </a:pPr>
            <a:r>
              <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1.文献研究法：文献研究法贯穿于整个研究过程中。主要通过学习《双减》相关的法律法规、《2022年初中历史新课标》，以现代的科学的理论指导课题实验。</a:t>
            </a:r>
            <a:endPar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eaLnBrk="1" fontAlgn="base" latinLnBrk="0" hangingPunct="1">
              <a:lnSpc>
                <a:spcPct val="150000"/>
              </a:lnSpc>
              <a:spcBef>
                <a:spcPct val="0"/>
              </a:spcBef>
              <a:spcAft>
                <a:spcPct val="0"/>
              </a:spcAft>
              <a:buClrTx/>
              <a:buSzTx/>
              <a:buFontTx/>
              <a:buNone/>
              <a:defRPr/>
            </a:pPr>
            <a:r>
              <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2.调查研究法：主要运用问卷调查和访谈的方式，开展实验学校教师和工作室成员学校教师在课堂教学模式及作业布置方式的调查问卷，继而针对性的开展课题工作。</a:t>
            </a:r>
            <a:endPar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eaLnBrk="1" fontAlgn="base" latinLnBrk="0" hangingPunct="1">
              <a:lnSpc>
                <a:spcPct val="150000"/>
              </a:lnSpc>
              <a:spcBef>
                <a:spcPct val="0"/>
              </a:spcBef>
              <a:spcAft>
                <a:spcPct val="0"/>
              </a:spcAft>
              <a:buClrTx/>
              <a:buSzTx/>
              <a:buFontTx/>
              <a:buNone/>
              <a:defRPr/>
            </a:pPr>
            <a:r>
              <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3.经验总结法：主要是通过对实际教育案例进行分析总结，从而发现相关问题、总结归纳，撰写心得体会、优秀论文、教育教学案例等。</a:t>
            </a:r>
            <a:endPar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eaLnBrk="1" fontAlgn="base" latinLnBrk="0" hangingPunct="1">
              <a:lnSpc>
                <a:spcPct val="150000"/>
              </a:lnSpc>
              <a:spcBef>
                <a:spcPct val="0"/>
              </a:spcBef>
              <a:spcAft>
                <a:spcPct val="0"/>
              </a:spcAft>
              <a:buClrTx/>
              <a:buSzTx/>
              <a:buFontTx/>
              <a:buNone/>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2" name="TextBox 12"/>
          <p:cNvSpPr txBox="1"/>
          <p:nvPr/>
        </p:nvSpPr>
        <p:spPr>
          <a:xfrm>
            <a:off x="328613" y="360363"/>
            <a:ext cx="6278562"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02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成果形成的过程</a:t>
            </a:r>
            <a:endPar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extBox 10"/>
          <p:cNvSpPr txBox="1">
            <a:spLocks noChangeArrowheads="1"/>
          </p:cNvSpPr>
          <p:nvPr/>
        </p:nvSpPr>
        <p:spPr bwMode="auto">
          <a:xfrm>
            <a:off x="208915" y="598170"/>
            <a:ext cx="5760085" cy="4510405"/>
          </a:xfrm>
          <a:prstGeom prst="rect">
            <a:avLst/>
          </a:prstGeom>
          <a:noFill/>
          <a:ln w="9525">
            <a:noFill/>
            <a:miter lim="800000"/>
          </a:ln>
        </p:spPr>
        <p:txBody>
          <a:bodyPr wrap="square" lIns="82295" tIns="41147" rIns="82295" bIns="41147">
            <a:spAutoFit/>
          </a:bodyPr>
          <a:lstStyle/>
          <a:p>
            <a:pPr marL="0" marR="0" lvl="0" indent="0" algn="l" defTabSz="685800" rtl="0" eaLnBrk="1" fontAlgn="base" latinLnBrk="0" hangingPunct="1">
              <a:lnSpc>
                <a:spcPct val="250000"/>
              </a:lnSpc>
              <a:spcBef>
                <a:spcPct val="0"/>
              </a:spcBef>
              <a:spcAft>
                <a:spcPct val="0"/>
              </a:spcAft>
              <a:buClrTx/>
              <a:buSzTx/>
              <a:buFontTx/>
              <a:buNone/>
              <a:defRPr/>
            </a:pPr>
            <a:r>
              <a:rPr kumimoji="0" lang="zh-CN"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rPr>
              <a:t>（五）成果形成措施</a:t>
            </a: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685800" rtl="0" fontAlgn="base">
              <a:lnSpc>
                <a:spcPts val="242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1.修改和制定研究实验方案，落实实验学校和教师；组建科研小组团队，进行相关任务分工。</a:t>
            </a:r>
            <a:endParaRPr kumimoji="0" lang="zh-CN"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20"/>
              </a:lnSpc>
              <a:spcBef>
                <a:spcPct val="0"/>
              </a:spcBef>
              <a:spcAft>
                <a:spcPct val="0"/>
              </a:spcAft>
              <a:buClrTx/>
              <a:buSzTx/>
              <a:buFontTx/>
              <a:buNone/>
              <a:defRPr/>
            </a:pPr>
            <a:r>
              <a:rPr kumimoji="0" lang="en-US" altLang="zh-CN"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 </a:t>
            </a:r>
            <a:r>
              <a:rPr kumimoji="0" lang="en-US"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 </a:t>
            </a:r>
            <a:r>
              <a:rPr kumimoji="0" lang="zh-CN"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2.开展了教师问卷调查和访谈调查</a:t>
            </a:r>
            <a:r>
              <a:rPr kumimoji="0" lang="zh-CN"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a:t>
            </a:r>
            <a:endParaRPr kumimoji="0" lang="zh-CN"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2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课题组开展了实验学校教师和工作室成员学校教师在课堂教学模式及作业布置方式的调查问卷，了解了教师在课堂教学方面存在的问题，收集了教师对初中历史课堂教学和作业设计的建议。</a:t>
            </a:r>
            <a:endParaRPr kumimoji="0" lang="en-US"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2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 </a:t>
            </a:r>
            <a:r>
              <a:rPr kumimoji="0" lang="en-US"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 3</a:t>
            </a:r>
            <a:r>
              <a:rPr kumimoji="0" lang="zh-CN"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 组织同课异构活动，改革了课堂教学</a:t>
            </a:r>
            <a:r>
              <a:rPr kumimoji="0" lang="zh-CN"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a:t>
            </a:r>
            <a:endParaRPr kumimoji="0" lang="zh-CN"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2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工作室开展了题为《统一多民族国家的巩固和发展》的同课异构活动，三位教师各具特色，深入挖掘和整合教材，落实历史学科核心素养，让我们看到了历史课堂的不同教学方式。</a:t>
            </a:r>
            <a:r>
              <a:rPr kumimoji="0" lang="en-US"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2" name="TextBox 12"/>
          <p:cNvSpPr txBox="1"/>
          <p:nvPr/>
        </p:nvSpPr>
        <p:spPr>
          <a:xfrm>
            <a:off x="328613" y="371475"/>
            <a:ext cx="6278562"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02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成果形成的过程</a:t>
            </a:r>
            <a:endPar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pic>
        <p:nvPicPr>
          <p:cNvPr id="1025" name="Picture 1" descr="C:\Users\张洋\AppData\Roaming\Tencent\Users\20142041\QQ\WinTemp\RichOle\ZOW~8W]OP`EMXU`ZU0UK8(1.png"/>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5868035" y="847725"/>
            <a:ext cx="2081530" cy="176593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3"/>
          <a:stretch>
            <a:fillRect/>
          </a:stretch>
        </p:blipFill>
        <p:spPr>
          <a:xfrm>
            <a:off x="6731635" y="2211705"/>
            <a:ext cx="2047875" cy="172212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8850" y="3507740"/>
            <a:ext cx="2084070" cy="1543685"/>
          </a:xfrm>
          <a:prstGeom prst="rect">
            <a:avLst/>
          </a:prstGeom>
        </p:spPr>
      </p:pic>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extBox 10"/>
          <p:cNvSpPr txBox="1">
            <a:spLocks noChangeArrowheads="1"/>
          </p:cNvSpPr>
          <p:nvPr/>
        </p:nvSpPr>
        <p:spPr bwMode="auto">
          <a:xfrm>
            <a:off x="347980" y="839470"/>
            <a:ext cx="5086350" cy="3954145"/>
          </a:xfrm>
          <a:prstGeom prst="rect">
            <a:avLst/>
          </a:prstGeom>
          <a:noFill/>
          <a:ln w="9525">
            <a:noFill/>
            <a:miter lim="800000"/>
          </a:ln>
        </p:spPr>
        <p:txBody>
          <a:bodyPr wrap="square" lIns="82295" tIns="41147" rIns="82295" bIns="41147">
            <a:spAutoFit/>
          </a:bodyPr>
          <a:lstStyle/>
          <a:p>
            <a:pPr marL="0" marR="0" lvl="0" indent="0" algn="l" defTabSz="685800" rtl="0" eaLnBrk="1" fontAlgn="base" latinLnBrk="0" hangingPunct="1">
              <a:lnSpc>
                <a:spcPct val="250000"/>
              </a:lnSpc>
              <a:spcBef>
                <a:spcPct val="0"/>
              </a:spcBef>
              <a:spcAft>
                <a:spcPct val="0"/>
              </a:spcAft>
              <a:buClrTx/>
              <a:buSzTx/>
              <a:buFontTx/>
              <a:buNone/>
              <a:defRPr/>
            </a:pPr>
            <a:r>
              <a:rPr kumimoji="0" lang="zh-CN"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rPr>
              <a:t>（五）成果形成措施</a:t>
            </a: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306070" algn="l" defTabSz="685800" rtl="0" fontAlgn="base">
              <a:lnSpc>
                <a:spcPts val="2420"/>
              </a:lnSpc>
              <a:spcBef>
                <a:spcPct val="0"/>
              </a:spcBef>
              <a:spcAft>
                <a:spcPct val="0"/>
              </a:spcAft>
              <a:buClrTx/>
              <a:buSzTx/>
              <a:buFontTx/>
              <a:buNone/>
              <a:defRPr/>
            </a:pPr>
            <a:r>
              <a:rPr kumimoji="0" lang="en-US"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4.邀请专家进行课题指导，开展了专题讲座和学法、教法指导。</a:t>
            </a:r>
            <a:endParaRPr kumimoji="0" lang="zh-CN"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2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课题组邀请了泸县进修学校历史教研员钟德芳老师老师作专题讲座，进行学法指导和教法指导，不断探寻适合初中历史教学的课堂教学模式，让课堂更有实效。</a:t>
            </a:r>
            <a:endPar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2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工作室教师还作了题为《九年级历史中考冲刺阶段提质增效实战策略及建议》的高效课堂和中考复习策略研究的讲座，在“如何提高课堂效率，增加课堂的实效性”和“中考备考”方面作了专门指导。</a:t>
            </a:r>
            <a:endPar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2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  </a:t>
            </a: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2" name="TextBox 12"/>
          <p:cNvSpPr txBox="1"/>
          <p:nvPr/>
        </p:nvSpPr>
        <p:spPr>
          <a:xfrm>
            <a:off x="328613" y="371475"/>
            <a:ext cx="6278562"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02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成果形成的过程</a:t>
            </a:r>
            <a:endPar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pic>
        <p:nvPicPr>
          <p:cNvPr id="4097" name="Picture 1" descr="C:\Users\张洋\AppData\Roaming\Tencent\Users\20142041\QQ\WinTemp\RichOle\A6L2J9`Q$43)@OYJXMJ9)KO.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23890" y="1131570"/>
            <a:ext cx="2399030" cy="182689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张洋\AppData\Roaming\Tencent\Users\20142041\QQ\WinTemp\RichOle\4IM3LK@%4R9CPJ)(5XNAB%Q.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3890" y="3220085"/>
            <a:ext cx="2644140" cy="16440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0"/>
          <p:cNvSpPr txBox="1">
            <a:spLocks noChangeArrowheads="1"/>
          </p:cNvSpPr>
          <p:nvPr/>
        </p:nvSpPr>
        <p:spPr bwMode="auto">
          <a:xfrm>
            <a:off x="328930" y="699770"/>
            <a:ext cx="8150860" cy="4166870"/>
          </a:xfrm>
          <a:prstGeom prst="rect">
            <a:avLst/>
          </a:prstGeom>
          <a:noFill/>
          <a:ln w="9525">
            <a:noFill/>
            <a:miter lim="800000"/>
          </a:ln>
        </p:spPr>
        <p:txBody>
          <a:bodyPr wrap="square" lIns="82295" tIns="41147" rIns="82295" bIns="41147">
            <a:spAutoFit/>
          </a:bodyPr>
          <a:lstStyle/>
          <a:p>
            <a:pPr marL="0" marR="0" lvl="0" indent="0" algn="l" defTabSz="685800" rtl="0" eaLnBrk="1" fontAlgn="base" latinLnBrk="0" hangingPunct="1">
              <a:lnSpc>
                <a:spcPct val="250000"/>
              </a:lnSpc>
              <a:spcBef>
                <a:spcPct val="0"/>
              </a:spcBef>
              <a:spcAft>
                <a:spcPct val="0"/>
              </a:spcAft>
              <a:buClrTx/>
              <a:buSzTx/>
              <a:buFontTx/>
              <a:buNone/>
              <a:defRPr/>
            </a:pPr>
            <a:r>
              <a:rPr kumimoji="0" lang="zh-CN"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rPr>
              <a:t>（五）成果形成措施</a:t>
            </a: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6858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  </a:t>
            </a:r>
            <a:r>
              <a:rPr kumimoji="0" lang="en-US"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 </a:t>
            </a:r>
            <a:r>
              <a:rPr kumimoji="0" lang="zh-CN"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5.课题组组织开展培训</a:t>
            </a:r>
            <a:r>
              <a:rPr kumimoji="0" lang="zh-CN"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及交流活动</a:t>
            </a:r>
            <a:endParaRPr kumimoji="0" lang="zh-CN"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2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（1）组织工作室教师开展“人教云教研”</a:t>
            </a:r>
            <a:r>
              <a:rPr kumimoji="0" lang="zh-CN"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学习《基于核心素养的初中历史学法指导》。</a:t>
            </a:r>
            <a:endPar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2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（2）课题组多次进行了课题研究的讨论，工作室老师在初中历史课堂教学方面作了</a:t>
            </a:r>
            <a:endPar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20"/>
              </a:lnSpc>
              <a:spcBef>
                <a:spcPct val="0"/>
              </a:spcBef>
              <a:spcAft>
                <a:spcPct val="0"/>
              </a:spcAft>
              <a:buClrTx/>
              <a:buSzTx/>
              <a:buFontTx/>
              <a:buNone/>
              <a:defRPr/>
            </a:pPr>
            <a:r>
              <a:rPr kumimoji="0" lang="zh-CN"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教法、学法交流</a:t>
            </a: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a:t>
            </a:r>
            <a:endPar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2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（3）工作室成员每人制作了加入工作室以来的阶段成果汇报PPT，</a:t>
            </a:r>
            <a:r>
              <a:rPr kumimoji="0" lang="zh-CN"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分享自己的学习收获、课题研究心得、优秀教学设计、作业设计等</a:t>
            </a: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，工作室成员点击阅读，相互学习、交流，撰写心得体会。</a:t>
            </a:r>
            <a:endPar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2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（4）实验学校教研组成员教师进行了</a:t>
            </a:r>
            <a:r>
              <a:rPr kumimoji="0" lang="zh-CN"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课堂教学的展示活动</a:t>
            </a: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，组内教师进行积极地交流和展示，相互学习，相互讨论，</a:t>
            </a:r>
            <a:r>
              <a:rPr kumimoji="0" lang="zh-CN"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共同探寻初中历史分课型的高效课堂教学模式。</a:t>
            </a: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2" name="TextBox 12"/>
          <p:cNvSpPr txBox="1"/>
          <p:nvPr/>
        </p:nvSpPr>
        <p:spPr>
          <a:xfrm>
            <a:off x="328613" y="371475"/>
            <a:ext cx="6278562"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02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rPr>
              <a:t>成果形成的过程</a:t>
            </a:r>
            <a:endPar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Box 10"/>
          <p:cNvSpPr txBox="1">
            <a:spLocks noChangeArrowheads="1"/>
          </p:cNvSpPr>
          <p:nvPr/>
        </p:nvSpPr>
        <p:spPr bwMode="auto">
          <a:xfrm>
            <a:off x="71755" y="919480"/>
            <a:ext cx="4949825" cy="4425950"/>
          </a:xfrm>
          <a:prstGeom prst="rect">
            <a:avLst/>
          </a:prstGeom>
          <a:noFill/>
          <a:ln w="9525">
            <a:noFill/>
            <a:miter lim="800000"/>
          </a:ln>
        </p:spPr>
        <p:txBody>
          <a:bodyPr wrap="square" lIns="82295" tIns="41147" rIns="82295" bIns="41147">
            <a:spAutoFit/>
          </a:bodyPr>
          <a:lstStyle/>
          <a:p>
            <a:pPr marR="0" indent="0" defTabSz="685800" fontAlgn="base">
              <a:lnSpc>
                <a:spcPts val="2420"/>
              </a:lnSpc>
              <a:spcBef>
                <a:spcPct val="0"/>
              </a:spcBef>
              <a:spcAft>
                <a:spcPct val="0"/>
              </a:spcAft>
              <a:buClrTx/>
              <a:buSzTx/>
              <a:buFontTx/>
              <a:buNone/>
              <a:defRPr/>
            </a:pPr>
            <a:r>
              <a:rPr kumimoji="0" lang="zh-CN" altLang="zh-CN" b="1" i="0" kern="1200" cap="none" spc="0" normalizeH="0" baseline="0" noProof="0"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cs"/>
                <a:sym typeface="+mn-ea"/>
              </a:rPr>
              <a:t>6.工作室成员教师根据自身情况加强理论学习。</a:t>
            </a:r>
            <a:endParaRPr kumimoji="0" lang="zh-CN" altLang="zh-CN" b="1" i="0" kern="1200" cap="none" spc="0" normalizeH="0" baseline="0" noProof="0"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cs"/>
              <a:sym typeface="+mn-ea"/>
            </a:endParaRPr>
          </a:p>
          <a:p>
            <a:pPr marR="0" indent="0" defTabSz="685800" fontAlgn="base">
              <a:lnSpc>
                <a:spcPts val="2420"/>
              </a:lnSpc>
              <a:spcBef>
                <a:spcPct val="0"/>
              </a:spcBef>
              <a:spcAft>
                <a:spcPct val="0"/>
              </a:spcAft>
              <a:buClrTx/>
              <a:buSzTx/>
              <a:buFontTx/>
              <a:buNone/>
              <a:defRPr/>
            </a:pPr>
            <a:r>
              <a:rPr kumimoji="0" lang="en-US" altLang="zh-CN" sz="1600" b="1" i="0" kern="1200" cap="none" spc="0" normalizeH="0" baseline="0" noProof="0" dirty="0">
                <a:solidFill>
                  <a:prstClr val="black">
                    <a:lumMod val="75000"/>
                    <a:lumOff val="25000"/>
                  </a:prstClr>
                </a:solidFill>
                <a:latin typeface="楷体" panose="02010609060101010101" pitchFamily="49" charset="-122"/>
                <a:ea typeface="楷体" panose="02010609060101010101" pitchFamily="49" charset="-122"/>
                <a:cs typeface="+mn-cs"/>
                <a:sym typeface="+mn-ea"/>
              </a:rPr>
              <a:t>   </a:t>
            </a:r>
            <a:r>
              <a:rPr kumimoji="0" lang="zh-CN" altLang="zh-CN" sz="1600" b="1" i="0" kern="1200" cap="none" spc="0" normalizeH="0" baseline="0" noProof="0" dirty="0">
                <a:solidFill>
                  <a:prstClr val="black">
                    <a:lumMod val="75000"/>
                    <a:lumOff val="25000"/>
                  </a:prstClr>
                </a:solidFill>
                <a:latin typeface="楷体" panose="02010609060101010101" pitchFamily="49" charset="-122"/>
                <a:ea typeface="楷体" panose="02010609060101010101" pitchFamily="49" charset="-122"/>
                <a:cs typeface="+mn-cs"/>
                <a:sym typeface="+mn-ea"/>
              </a:rPr>
              <a:t>工作室成员教师根据自身情况加强理论学习，自主阅读相关书籍，写读书笔记，积极提升自我学科理论素养。必学：《义务教育历史课程标准》（2022版）；选学：双减文件、《优化课堂教学的策略与修炼》、《优化课堂教学：方法与实践》、《作业设计300妙招》、《作业设计基于学生心理机制的学习反馈》、《重构作业——课程视域下的单元作业》、《核心素养导向的作业设计》、《教师设计好作业指南》等。并根据课堂教学的经验和现状，围绕着 “优化初中历史课堂教学”“作业设计”等主题撰写教学论文和教学案例，完成创新作业设计，加强对课堂和课题研究的反思。</a:t>
            </a:r>
            <a:endParaRPr kumimoji="0" lang="zh-CN" altLang="zh-CN" sz="1600" b="1" i="0" kern="1200" cap="none" spc="0" normalizeH="0" baseline="0" noProof="0" dirty="0">
              <a:solidFill>
                <a:prstClr val="black">
                  <a:lumMod val="75000"/>
                  <a:lumOff val="25000"/>
                </a:prstClr>
              </a:solidFill>
              <a:latin typeface="楷体" panose="02010609060101010101" pitchFamily="49" charset="-122"/>
              <a:ea typeface="楷体" panose="02010609060101010101" pitchFamily="49" charset="-122"/>
              <a:cs typeface="+mn-cs"/>
              <a:sym typeface="+mn-ea"/>
            </a:endParaRPr>
          </a:p>
          <a:p>
            <a:pPr marR="0" indent="0" defTabSz="685800" fontAlgn="base">
              <a:lnSpc>
                <a:spcPts val="2420"/>
              </a:lnSpc>
              <a:spcBef>
                <a:spcPct val="0"/>
              </a:spcBef>
              <a:spcAft>
                <a:spcPct val="0"/>
              </a:spcAft>
              <a:buClrTx/>
              <a:buSzTx/>
              <a:buFontTx/>
              <a:buNone/>
              <a:defRPr/>
            </a:pPr>
            <a:endParaRPr kumimoji="0" lang="zh-CN" altLang="en-US" sz="1600" b="1" i="0" kern="1200" cap="none" spc="0" normalizeH="0" baseline="0" noProof="0" dirty="0">
              <a:solidFill>
                <a:prstClr val="black">
                  <a:lumMod val="75000"/>
                  <a:lumOff val="25000"/>
                </a:prstClr>
              </a:solidFill>
              <a:latin typeface="楷体" panose="02010609060101010101" pitchFamily="49" charset="-122"/>
              <a:ea typeface="楷体" panose="02010609060101010101" pitchFamily="49" charset="-122"/>
              <a:cs typeface="+mn-cs"/>
              <a:sym typeface="+mn-ea"/>
            </a:endParaRPr>
          </a:p>
        </p:txBody>
      </p:sp>
      <p:sp>
        <p:nvSpPr>
          <p:cNvPr id="5" name="TextBox 12"/>
          <p:cNvSpPr txBox="1"/>
          <p:nvPr/>
        </p:nvSpPr>
        <p:spPr>
          <a:xfrm>
            <a:off x="328613" y="371475"/>
            <a:ext cx="6278562" cy="476250"/>
          </a:xfrm>
          <a:prstGeom prst="rect">
            <a:avLst/>
          </a:prstGeom>
          <a:noFill/>
        </p:spPr>
        <p:txBody>
          <a:bodyPr lIns="82295" tIns="41147" rIns="82295" bIns="41147"/>
          <a:lstStyle/>
          <a:p>
            <a:pPr marR="0" indent="0" defTabSz="685800" fontAlgn="auto">
              <a:lnSpc>
                <a:spcPct val="100000"/>
              </a:lnSpc>
              <a:spcBef>
                <a:spcPts val="0"/>
              </a:spcBef>
              <a:spcAft>
                <a:spcPts val="0"/>
              </a:spcAft>
              <a:buClrTx/>
              <a:buSzTx/>
              <a:buFontTx/>
              <a:buNone/>
              <a:defRPr/>
            </a:pPr>
            <a:r>
              <a:rPr kumimoji="0" lang="zh-CN" altLang="en-US" sz="2400" b="1" i="0" kern="1200" cap="none" spc="0" normalizeH="0" baseline="0" noProof="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          </a:t>
            </a:r>
            <a:r>
              <a:rPr kumimoji="0" lang="en-US" altLang="zh-CN" sz="2400" b="1" i="0" kern="1200" cap="none" spc="0" normalizeH="0" baseline="0" noProof="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PART 02     </a:t>
            </a:r>
            <a:r>
              <a:rPr kumimoji="0" lang="en-US" altLang="zh-CN" sz="2400" b="1" i="0" kern="1200" cap="none" spc="0" normalizeH="0" baseline="0" noProof="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sym typeface="+mn-ea"/>
              </a:rPr>
              <a:t>成果形成的过程</a:t>
            </a:r>
            <a:endParaRPr kumimoji="0" lang="en-US" altLang="zh-CN" sz="2400" b="1" i="0" kern="1200" cap="none" spc="0" normalizeH="0" baseline="0" noProof="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sym typeface="+mn-ea"/>
            </a:endParaRPr>
          </a:p>
          <a:p>
            <a:pPr marR="0" indent="0" defTabSz="685800" fontAlgn="auto">
              <a:lnSpc>
                <a:spcPct val="100000"/>
              </a:lnSpc>
              <a:spcBef>
                <a:spcPts val="0"/>
              </a:spcBef>
              <a:spcAft>
                <a:spcPts val="0"/>
              </a:spcAft>
              <a:buClrTx/>
              <a:buSzTx/>
              <a:buFontTx/>
              <a:buNone/>
              <a:defRPr/>
            </a:pPr>
            <a:endParaRPr kumimoji="0" lang="zh-CN" altLang="en-US" sz="2400" b="1" i="0" kern="1200" cap="none" spc="0" normalizeH="0" baseline="0" noProof="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pic>
        <p:nvPicPr>
          <p:cNvPr id="2" name="图片 1" descr="HHJEG`T7{9GJ08_BF)2Q028"/>
          <p:cNvPicPr>
            <a:picLocks noChangeAspect="1"/>
          </p:cNvPicPr>
          <p:nvPr>
            <p:custDataLst>
              <p:tags r:id="rId1"/>
            </p:custDataLst>
          </p:nvPr>
        </p:nvPicPr>
        <p:blipFill>
          <a:blip r:embed="rId2"/>
          <a:stretch>
            <a:fillRect/>
          </a:stretch>
        </p:blipFill>
        <p:spPr>
          <a:xfrm>
            <a:off x="5075555" y="847725"/>
            <a:ext cx="3834765" cy="2181225"/>
          </a:xfrm>
          <a:prstGeom prst="rect">
            <a:avLst/>
          </a:prstGeom>
        </p:spPr>
      </p:pic>
      <p:pic>
        <p:nvPicPr>
          <p:cNvPr id="3" name="图片 2" descr="0JE2M(~POP`@51@UIC9Y@NC"/>
          <p:cNvPicPr>
            <a:picLocks noChangeAspect="1"/>
          </p:cNvPicPr>
          <p:nvPr/>
        </p:nvPicPr>
        <p:blipFill>
          <a:blip r:embed="rId3"/>
          <a:stretch>
            <a:fillRect/>
          </a:stretch>
        </p:blipFill>
        <p:spPr>
          <a:xfrm>
            <a:off x="5085715" y="2931795"/>
            <a:ext cx="3824605" cy="225298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0"/>
          <p:cNvSpPr txBox="1">
            <a:spLocks noChangeArrowheads="1"/>
          </p:cNvSpPr>
          <p:nvPr/>
        </p:nvSpPr>
        <p:spPr bwMode="auto">
          <a:xfrm>
            <a:off x="251460" y="1131570"/>
            <a:ext cx="4156075" cy="3495040"/>
          </a:xfrm>
          <a:prstGeom prst="rect">
            <a:avLst/>
          </a:prstGeom>
          <a:noFill/>
          <a:ln w="9525">
            <a:noFill/>
            <a:miter lim="800000"/>
          </a:ln>
        </p:spPr>
        <p:txBody>
          <a:bodyPr wrap="square" lIns="82295" tIns="41147" rIns="82295" bIns="41147">
            <a:spAutoFit/>
          </a:bodyPr>
          <a:lstStyle/>
          <a:p>
            <a:pPr marR="0" indent="0" defTabSz="685800" fontAlgn="base">
              <a:lnSpc>
                <a:spcPts val="2420"/>
              </a:lnSpc>
              <a:spcBef>
                <a:spcPct val="0"/>
              </a:spcBef>
              <a:spcAft>
                <a:spcPct val="0"/>
              </a:spcAft>
              <a:buClrTx/>
              <a:buSzTx/>
              <a:buFontTx/>
              <a:buNone/>
              <a:defRPr/>
            </a:pPr>
            <a:r>
              <a:rPr kumimoji="0" lang="zh-CN" altLang="zh-CN" sz="2000" b="1" i="0" kern="1200" cap="none" spc="0" normalizeH="0" baseline="0" noProof="0"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cs"/>
                <a:sym typeface="+mn-ea"/>
              </a:rPr>
              <a:t>7.工作室教师加强本镇或本校集智备课，研读、分析教材。</a:t>
            </a:r>
            <a:endParaRPr kumimoji="0" lang="en-US" altLang="zh-CN" sz="2000" b="1" i="0" kern="1200" cap="none" spc="0" normalizeH="0" baseline="0" noProof="0" dirty="0">
              <a:solidFill>
                <a:srgbClr val="FF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cs"/>
              <a:sym typeface="+mn-ea"/>
            </a:endParaRPr>
          </a:p>
          <a:p>
            <a:pPr marR="0" indent="0" defTabSz="685800" fontAlgn="base">
              <a:lnSpc>
                <a:spcPts val="2420"/>
              </a:lnSpc>
              <a:spcBef>
                <a:spcPct val="0"/>
              </a:spcBef>
              <a:spcAft>
                <a:spcPct val="0"/>
              </a:spcAft>
              <a:buClrTx/>
              <a:buSzTx/>
              <a:buFontTx/>
              <a:buNone/>
              <a:defRPr/>
            </a:pPr>
            <a:r>
              <a:rPr kumimoji="0" lang="en-US" altLang="zh-CN" sz="1600" b="1" i="0" kern="1200" cap="none" spc="0" normalizeH="0" baseline="0" noProof="0" dirty="0">
                <a:solidFill>
                  <a:prstClr val="black">
                    <a:lumMod val="75000"/>
                    <a:lumOff val="25000"/>
                  </a:prst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cs"/>
                <a:sym typeface="+mn-ea"/>
              </a:rPr>
              <a:t>   </a:t>
            </a:r>
            <a:r>
              <a:rPr kumimoji="0" lang="zh-CN" altLang="zh-CN" sz="2000" b="1" i="0" kern="1200" cap="none" spc="0" normalizeH="0" baseline="0" noProof="0" dirty="0">
                <a:solidFill>
                  <a:prstClr val="black">
                    <a:lumMod val="75000"/>
                    <a:lumOff val="25000"/>
                  </a:prstClr>
                </a:solidFill>
                <a:latin typeface="楷体" panose="02010609060101010101" pitchFamily="49" charset="-122"/>
                <a:ea typeface="楷体" panose="02010609060101010101" pitchFamily="49" charset="-122"/>
                <a:cs typeface="+mn-cs"/>
                <a:sym typeface="+mn-ea"/>
              </a:rPr>
              <a:t>如何用好、用足教材，是有效完成教学任务、高效达成教学目标的关键。分析教材结构和内容。明确教材结构，在了解单元与单元、课与课、框题与框题、目次与目次之间结构的基础上充分把握教材内容之间的逻辑关联，领会教材编写意图，为教学活动的开展奠定坚实基础。</a:t>
            </a:r>
            <a:endParaRPr kumimoji="0" lang="zh-CN" altLang="en-US" sz="2000" b="1" i="0" kern="1200" cap="none" spc="0" normalizeH="0" baseline="0" noProof="0" dirty="0">
              <a:solidFill>
                <a:prstClr val="black">
                  <a:lumMod val="75000"/>
                  <a:lumOff val="25000"/>
                </a:prstClr>
              </a:solidFill>
              <a:latin typeface="楷体" panose="02010609060101010101" pitchFamily="49" charset="-122"/>
              <a:ea typeface="楷体" panose="02010609060101010101" pitchFamily="49" charset="-122"/>
              <a:cs typeface="+mn-cs"/>
              <a:sym typeface="+mn-ea"/>
            </a:endParaRPr>
          </a:p>
        </p:txBody>
      </p:sp>
      <p:sp>
        <p:nvSpPr>
          <p:cNvPr id="5" name="TextBox 12"/>
          <p:cNvSpPr txBox="1"/>
          <p:nvPr/>
        </p:nvSpPr>
        <p:spPr>
          <a:xfrm>
            <a:off x="328613" y="371475"/>
            <a:ext cx="6278562" cy="476250"/>
          </a:xfrm>
          <a:prstGeom prst="rect">
            <a:avLst/>
          </a:prstGeom>
          <a:noFill/>
        </p:spPr>
        <p:txBody>
          <a:bodyPr lIns="82295" tIns="41147" rIns="82295" bIns="41147"/>
          <a:lstStyle/>
          <a:p>
            <a:pPr marR="0" indent="0" defTabSz="685800" fontAlgn="auto">
              <a:lnSpc>
                <a:spcPct val="100000"/>
              </a:lnSpc>
              <a:spcBef>
                <a:spcPts val="0"/>
              </a:spcBef>
              <a:spcAft>
                <a:spcPts val="0"/>
              </a:spcAft>
              <a:buClrTx/>
              <a:buSzTx/>
              <a:buFontTx/>
              <a:buNone/>
              <a:defRPr/>
            </a:pPr>
            <a:r>
              <a:rPr kumimoji="0" lang="zh-CN" altLang="en-US" sz="2400" b="1" i="0" kern="1200" cap="none" spc="0" normalizeH="0" baseline="0" noProof="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          </a:t>
            </a:r>
            <a:r>
              <a:rPr kumimoji="0" lang="en-US" altLang="zh-CN" sz="2400" b="1" i="0" kern="1200" cap="none" spc="0" normalizeH="0" baseline="0" noProof="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PART 02     </a:t>
            </a:r>
            <a:r>
              <a:rPr kumimoji="0" lang="en-US" altLang="zh-CN" sz="2400" b="1" i="0" kern="1200" cap="none" spc="0" normalizeH="0" baseline="0" noProof="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sym typeface="+mn-ea"/>
              </a:rPr>
              <a:t>成果形成的过程</a:t>
            </a:r>
            <a:endParaRPr kumimoji="0" lang="en-US" altLang="zh-CN" sz="2400" b="1" i="0" kern="1200" cap="none" spc="0" normalizeH="0" baseline="0" noProof="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sym typeface="+mn-ea"/>
            </a:endParaRPr>
          </a:p>
          <a:p>
            <a:pPr marR="0" indent="0" defTabSz="685800" fontAlgn="auto">
              <a:lnSpc>
                <a:spcPct val="100000"/>
              </a:lnSpc>
              <a:spcBef>
                <a:spcPts val="0"/>
              </a:spcBef>
              <a:spcAft>
                <a:spcPts val="0"/>
              </a:spcAft>
              <a:buClrTx/>
              <a:buSzTx/>
              <a:buFontTx/>
              <a:buNone/>
              <a:defRPr/>
            </a:pPr>
            <a:endParaRPr kumimoji="0" lang="zh-CN" altLang="en-US" sz="2400" b="1" i="0" kern="1200" cap="none" spc="0" normalizeH="0" baseline="0" noProof="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pic>
        <p:nvPicPr>
          <p:cNvPr id="3" name="图片 2" descr="{(D@P311DU$({P$5}U[AZ%Y"/>
          <p:cNvPicPr>
            <a:picLocks noChangeAspect="1"/>
          </p:cNvPicPr>
          <p:nvPr/>
        </p:nvPicPr>
        <p:blipFill>
          <a:blip r:embed="rId1"/>
          <a:stretch>
            <a:fillRect/>
          </a:stretch>
        </p:blipFill>
        <p:spPr>
          <a:xfrm>
            <a:off x="4573905" y="1059815"/>
            <a:ext cx="4190365" cy="3907155"/>
          </a:xfrm>
          <a:prstGeom prst="rect">
            <a:avLst/>
          </a:prstGeom>
        </p:spPr>
      </p:pic>
    </p:spTree>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TextBox 10"/>
          <p:cNvSpPr txBox="1">
            <a:spLocks noChangeArrowheads="1"/>
          </p:cNvSpPr>
          <p:nvPr/>
        </p:nvSpPr>
        <p:spPr bwMode="auto">
          <a:xfrm>
            <a:off x="361950" y="854075"/>
            <a:ext cx="8540750" cy="3805238"/>
          </a:xfrm>
          <a:prstGeom prst="rect">
            <a:avLst/>
          </a:prstGeom>
          <a:noFill/>
          <a:ln w="9525">
            <a:noFill/>
            <a:miter lim="800000"/>
          </a:ln>
        </p:spPr>
        <p:txBody>
          <a:bodyPr lIns="82295" tIns="41147" rIns="82295" bIns="41147">
            <a:spAutoFit/>
          </a:bodyPr>
          <a:lstStyle/>
          <a:p>
            <a:pPr marL="0" marR="0" lvl="0" indent="355600" algn="l" defTabSz="685800" rtl="0" eaLnBrk="1" fontAlgn="base" latinLnBrk="0" hangingPunct="1">
              <a:lnSpc>
                <a:spcPct val="120000"/>
              </a:lnSpc>
              <a:spcBef>
                <a:spcPct val="0"/>
              </a:spcBef>
              <a:spcAft>
                <a:spcPct val="0"/>
              </a:spcAft>
              <a:buClrTx/>
              <a:buSzTx/>
              <a:buFontTx/>
              <a:buNone/>
              <a:defRPr/>
            </a:pPr>
            <a:r>
              <a:rPr kumimoji="0" lang="zh-CN"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（一）认识性成果</a:t>
            </a:r>
            <a:endPar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355600" algn="l" defTabSz="685800" rtl="0" eaLnBrk="1" fontAlgn="base" latinLnBrk="0" hangingPunct="1">
              <a:lnSpc>
                <a:spcPct val="12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1. </a:t>
            </a:r>
            <a:r>
              <a:rPr kumimoji="0" lang="zh-CN"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认识到构建“优化课堂”教学模式的战略意义</a:t>
            </a:r>
            <a:endPar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355600" algn="l" defTabSz="685800" rtl="0" eaLnBrk="1" fontAlgn="base" latinLnBrk="0" hangingPunct="1">
              <a:lnSpc>
                <a:spcPct val="12000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rPr>
              <a:t> </a:t>
            </a:r>
            <a:r>
              <a:rPr kumimoji="0" lang="zh-CN" altLang="zh-CN" sz="18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“优化课堂”教学模式是减负增效形势所需要的，也是实现我县初中历史教学和谐发展所希望的，</a:t>
            </a:r>
            <a:r>
              <a:rPr kumimoji="0" lang="zh-CN" altLang="zh-CN" sz="1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构建和谐高效课堂，是协调课堂教学面临的诸多矛盾的必然要求，是对课堂教学改革的经验进行理论概括和实践升华的现实要求，也是我县在当前形势下减负增效的迫切要求。</a:t>
            </a:r>
            <a:endParaRPr kumimoji="0" lang="zh-CN" altLang="zh-CN" sz="18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355600" algn="l" defTabSz="685800" rtl="0" eaLnBrk="1" fontAlgn="base" latinLnBrk="0" hangingPunct="1">
              <a:lnSpc>
                <a:spcPct val="120000"/>
              </a:lnSpc>
              <a:spcBef>
                <a:spcPct val="0"/>
              </a:spcBef>
              <a:spcAft>
                <a:spcPct val="0"/>
              </a:spcAft>
              <a:buClrTx/>
              <a:buSzTx/>
              <a:buFontTx/>
              <a:buNone/>
              <a:defRPr/>
            </a:pPr>
            <a:r>
              <a:rPr kumimoji="0" lang="zh-CN" altLang="zh-CN" sz="1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把课程改革和减负增效落到优化课堂教学的实处，解决本县、学校减负增效过程中课堂教学出现的具体问题，通过务实的研究，形成“课堂优化”的一系列教学模式，从而切实减轻学生过重的课业、心理等负担</a:t>
            </a:r>
            <a:r>
              <a:rPr kumimoji="0" lang="zh-CN" altLang="zh-CN" sz="18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，使我们的学生从中受益，与此同时，让本县的教师和学校一同受益。这一教学模式的构建与实施是对教师的减负增效，更是对学生的减负增效。</a:t>
            </a:r>
            <a:endParaRPr kumimoji="0" lang="zh-CN" altLang="en-US" sz="18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7" name="TextBox 12"/>
          <p:cNvSpPr txBox="1"/>
          <p:nvPr/>
        </p:nvSpPr>
        <p:spPr>
          <a:xfrm>
            <a:off x="328613" y="360363"/>
            <a:ext cx="8815387"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03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成果主要内容，即认识成果和操作成果 </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479576" y="1458059"/>
            <a:ext cx="1870428" cy="1870428"/>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6" name="椭圆 5"/>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7" name="组合 6"/>
          <p:cNvGrpSpPr/>
          <p:nvPr/>
        </p:nvGrpSpPr>
        <p:grpSpPr>
          <a:xfrm>
            <a:off x="2174539" y="1934936"/>
            <a:ext cx="2482283" cy="565398"/>
            <a:chOff x="3266387" y="134144"/>
            <a:chExt cx="2482283" cy="565398"/>
          </a:xfrm>
        </p:grpSpPr>
        <p:sp>
          <p:nvSpPr>
            <p:cNvPr id="8" name="文本框 31"/>
            <p:cNvSpPr>
              <a:spLocks noChangeArrowheads="1"/>
            </p:cNvSpPr>
            <p:nvPr/>
          </p:nvSpPr>
          <p:spPr bwMode="auto">
            <a:xfrm>
              <a:off x="3266387" y="134144"/>
              <a:ext cx="2482283" cy="40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rtl="0" eaLnBrk="1" fontAlgn="base" latinLnBrk="0" hangingPunct="1">
                <a:lnSpc>
                  <a:spcPct val="100000"/>
                </a:lnSpc>
                <a:spcBef>
                  <a:spcPct val="0"/>
                </a:spcBef>
                <a:spcAft>
                  <a:spcPct val="0"/>
                </a:spcAft>
                <a:buClrTx/>
                <a:buSzTx/>
                <a:buFontTx/>
                <a:buNone/>
                <a:defRPr/>
              </a:pPr>
              <a:r>
                <a:rPr kumimoji="0" lang="zh-CN" altLang="en-US" sz="2000" b="0" i="0" u="none" strike="noStrike" kern="0" cap="none" spc="0" normalizeH="0" baseline="0" noProof="0" dirty="0">
                  <a:ln>
                    <a:noFill/>
                  </a:ln>
                  <a:solidFill>
                    <a:srgbClr val="585858"/>
                  </a:solidFill>
                  <a:effectLst/>
                  <a:uLnTx/>
                  <a:uFillTx/>
                  <a:latin typeface="Impact" panose="020B0806030902050204" pitchFamily="34" charset="0"/>
                  <a:ea typeface="微软雅黑" panose="020B0503020204020204" pitchFamily="34" charset="-122"/>
                  <a:cs typeface="宋体" panose="02010600030101010101" pitchFamily="2" charset="-122"/>
                </a:rPr>
                <a:t>目   录</a:t>
              </a:r>
              <a:endParaRPr kumimoji="0" lang="zh-CN" altLang="en-US" sz="2000" b="0" i="0" u="none" strike="noStrike" kern="0" cap="none" spc="0" normalizeH="0" baseline="0" noProof="0" dirty="0">
                <a:ln>
                  <a:noFill/>
                </a:ln>
                <a:solidFill>
                  <a:srgbClr val="585858"/>
                </a:solidFill>
                <a:effectLst/>
                <a:uLnTx/>
                <a:uFillTx/>
                <a:latin typeface="Impact" panose="020B0806030902050204" pitchFamily="34" charset="0"/>
                <a:ea typeface="微软雅黑" panose="020B0503020204020204" pitchFamily="34" charset="-122"/>
                <a:cs typeface="宋体" panose="02010600030101010101" pitchFamily="2" charset="-122"/>
              </a:endParaRPr>
            </a:p>
          </p:txBody>
        </p:sp>
        <p:sp>
          <p:nvSpPr>
            <p:cNvPr id="9" name="文本框 31"/>
            <p:cNvSpPr>
              <a:spLocks noChangeArrowheads="1"/>
            </p:cNvSpPr>
            <p:nvPr/>
          </p:nvSpPr>
          <p:spPr bwMode="auto">
            <a:xfrm>
              <a:off x="3624501" y="458005"/>
              <a:ext cx="1766054" cy="2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srgbClr val="585858"/>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900" b="0" i="0" u="none" strike="noStrike" kern="0" cap="none" spc="0" normalizeH="0" baseline="0" noProof="0" dirty="0">
                <a:ln>
                  <a:noFill/>
                </a:ln>
                <a:solidFill>
                  <a:srgbClr val="585858"/>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0" name="组合 9"/>
            <p:cNvGrpSpPr/>
            <p:nvPr/>
          </p:nvGrpSpPr>
          <p:grpSpPr>
            <a:xfrm>
              <a:off x="3928527" y="653823"/>
              <a:ext cx="1158003" cy="45719"/>
              <a:chOff x="-1539796" y="-2685306"/>
              <a:chExt cx="8150464" cy="1800672"/>
            </a:xfrm>
          </p:grpSpPr>
          <p:sp>
            <p:nvSpPr>
              <p:cNvPr id="11" name="矩形 10"/>
              <p:cNvSpPr/>
              <p:nvPr/>
            </p:nvSpPr>
            <p:spPr>
              <a:xfrm>
                <a:off x="83774" y="-2684834"/>
                <a:ext cx="1656184" cy="1800200"/>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3A538"/>
                  </a:solidFill>
                  <a:effectLst/>
                  <a:uLnTx/>
                  <a:uFillTx/>
                  <a:latin typeface="Calibri" panose="020F0502020204030204"/>
                  <a:ea typeface="宋体" panose="02010600030101010101" pitchFamily="2" charset="-122"/>
                  <a:cs typeface="+mn-cs"/>
                </a:endParaRPr>
              </a:p>
            </p:txBody>
          </p:sp>
          <p:sp>
            <p:nvSpPr>
              <p:cNvPr id="12" name="矩形 11"/>
              <p:cNvSpPr/>
              <p:nvPr/>
            </p:nvSpPr>
            <p:spPr>
              <a:xfrm>
                <a:off x="4954484" y="-2684834"/>
                <a:ext cx="1656184" cy="1800200"/>
              </a:xfrm>
              <a:prstGeom prst="rect">
                <a:avLst/>
              </a:prstGeom>
              <a:solidFill>
                <a:schemeClr val="tx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3A538"/>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1539796" y="-2685306"/>
                <a:ext cx="1656184" cy="1800200"/>
              </a:xfrm>
              <a:prstGeom prst="rect">
                <a:avLst/>
              </a:prstGeom>
              <a:solidFill>
                <a:schemeClr val="tx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3A538"/>
                  </a:solidFill>
                  <a:effectLst/>
                  <a:uLnTx/>
                  <a:uFillTx/>
                  <a:latin typeface="Calibri" panose="020F0502020204030204"/>
                  <a:ea typeface="宋体" panose="02010600030101010101" pitchFamily="2" charset="-122"/>
                  <a:cs typeface="+mn-cs"/>
                </a:endParaRPr>
              </a:p>
            </p:txBody>
          </p:sp>
          <p:sp>
            <p:nvSpPr>
              <p:cNvPr id="14" name="矩形 13"/>
              <p:cNvSpPr/>
              <p:nvPr/>
            </p:nvSpPr>
            <p:spPr>
              <a:xfrm>
                <a:off x="3330914" y="-2685306"/>
                <a:ext cx="1656184" cy="1800200"/>
              </a:xfrm>
              <a:prstGeom prst="rect">
                <a:avLst/>
              </a:prstGeom>
              <a:solidFill>
                <a:schemeClr val="bg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3A538"/>
                  </a:solidFill>
                  <a:effectLst/>
                  <a:uLnTx/>
                  <a:uFillTx/>
                  <a:latin typeface="Calibri" panose="020F0502020204030204"/>
                  <a:ea typeface="宋体" panose="02010600030101010101" pitchFamily="2" charset="-122"/>
                  <a:cs typeface="+mn-cs"/>
                </a:endParaRPr>
              </a:p>
            </p:txBody>
          </p:sp>
          <p:sp>
            <p:nvSpPr>
              <p:cNvPr id="15" name="矩形 14"/>
              <p:cNvSpPr/>
              <p:nvPr/>
            </p:nvSpPr>
            <p:spPr>
              <a:xfrm>
                <a:off x="1707344" y="-2684834"/>
                <a:ext cx="1656184" cy="1800200"/>
              </a:xfrm>
              <a:prstGeom prst="rect">
                <a:avLst/>
              </a:prstGeom>
              <a:solidFill>
                <a:schemeClr val="tx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3A538"/>
                  </a:solidFill>
                  <a:effectLst/>
                  <a:uLnTx/>
                  <a:uFillTx/>
                  <a:latin typeface="Calibri" panose="020F0502020204030204"/>
                  <a:ea typeface="宋体" panose="02010600030101010101" pitchFamily="2" charset="-122"/>
                  <a:cs typeface="+mn-cs"/>
                </a:endParaRPr>
              </a:p>
            </p:txBody>
          </p:sp>
        </p:grpSp>
      </p:grpSp>
      <p:cxnSp>
        <p:nvCxnSpPr>
          <p:cNvPr id="16" name="直接连接符 15"/>
          <p:cNvCxnSpPr/>
          <p:nvPr/>
        </p:nvCxnSpPr>
        <p:spPr>
          <a:xfrm flipH="1">
            <a:off x="1538816" y="2453830"/>
            <a:ext cx="6067957" cy="0"/>
          </a:xfrm>
          <a:prstGeom prst="line">
            <a:avLst/>
          </a:prstGeom>
          <a:noFill/>
          <a:ln w="9525" cap="flat" cmpd="sng" algn="ctr">
            <a:solidFill>
              <a:sysClr val="windowText" lastClr="000000">
                <a:lumMod val="65000"/>
                <a:lumOff val="35000"/>
              </a:sysClr>
            </a:solidFill>
            <a:prstDash val="dash"/>
          </a:ln>
          <a:effectLst/>
        </p:spPr>
      </p:cxnSp>
      <p:grpSp>
        <p:nvGrpSpPr>
          <p:cNvPr id="17" name="组合 16"/>
          <p:cNvGrpSpPr/>
          <p:nvPr/>
        </p:nvGrpSpPr>
        <p:grpSpPr>
          <a:xfrm>
            <a:off x="4882564" y="593519"/>
            <a:ext cx="1630219" cy="322047"/>
            <a:chOff x="3917783" y="2061363"/>
            <a:chExt cx="3960440" cy="457200"/>
          </a:xfrm>
        </p:grpSpPr>
        <p:sp>
          <p:nvSpPr>
            <p:cNvPr id="18" name="圆角矩形 17"/>
            <p:cNvSpPr/>
            <p:nvPr/>
          </p:nvSpPr>
          <p:spPr>
            <a:xfrm>
              <a:off x="3917783" y="2061363"/>
              <a:ext cx="3960440" cy="457200"/>
            </a:xfrm>
            <a:prstGeom prst="roundRect">
              <a:avLst>
                <a:gd name="adj" fmla="val 50000"/>
              </a:avLst>
            </a:prstGeom>
            <a:solidFill>
              <a:srgbClr val="EFEFEF"/>
            </a:solidFill>
            <a:ln w="285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圆角矩形 18"/>
            <p:cNvSpPr/>
            <p:nvPr/>
          </p:nvSpPr>
          <p:spPr>
            <a:xfrm>
              <a:off x="3917783" y="2061363"/>
              <a:ext cx="3960440" cy="457200"/>
            </a:xfrm>
            <a:prstGeom prst="roundRect">
              <a:avLst>
                <a:gd name="adj" fmla="val 50000"/>
              </a:avLst>
            </a:prstGeom>
            <a:solidFill>
              <a:schemeClr val="bg1"/>
            </a:solidFill>
            <a:ln w="12700" cap="flat" cmpd="sng" algn="ctr">
              <a:solidFill>
                <a:sysClr val="window" lastClr="FFFFFF">
                  <a:lumMod val="85000"/>
                </a:sysClr>
              </a:solidFill>
              <a:prstDash val="solid"/>
            </a:ln>
            <a:effectLst>
              <a:innerShdw blurRad="88900" dist="254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0" name="标题层"/>
          <p:cNvSpPr txBox="1"/>
          <p:nvPr/>
        </p:nvSpPr>
        <p:spPr bwMode="auto">
          <a:xfrm>
            <a:off x="4882564" y="577012"/>
            <a:ext cx="1717011" cy="338554"/>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smtClean="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价值取向</a:t>
            </a:r>
            <a:endParaRPr kumimoji="0" lang="zh-CN" altLang="en-US" sz="1600" b="1"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grpSp>
        <p:nvGrpSpPr>
          <p:cNvPr id="21" name="组合 20"/>
          <p:cNvGrpSpPr/>
          <p:nvPr/>
        </p:nvGrpSpPr>
        <p:grpSpPr>
          <a:xfrm>
            <a:off x="4882564" y="1025567"/>
            <a:ext cx="1630219" cy="322047"/>
            <a:chOff x="3917783" y="2061363"/>
            <a:chExt cx="3960440" cy="457200"/>
          </a:xfrm>
        </p:grpSpPr>
        <p:sp>
          <p:nvSpPr>
            <p:cNvPr id="22" name="圆角矩形 21"/>
            <p:cNvSpPr/>
            <p:nvPr/>
          </p:nvSpPr>
          <p:spPr>
            <a:xfrm>
              <a:off x="3917783" y="2061363"/>
              <a:ext cx="3960440" cy="457200"/>
            </a:xfrm>
            <a:prstGeom prst="roundRect">
              <a:avLst>
                <a:gd name="adj" fmla="val 50000"/>
              </a:avLst>
            </a:prstGeom>
            <a:solidFill>
              <a:srgbClr val="EFEFEF"/>
            </a:solidFill>
            <a:ln w="285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3" name="圆角矩形 22"/>
            <p:cNvSpPr/>
            <p:nvPr/>
          </p:nvSpPr>
          <p:spPr>
            <a:xfrm>
              <a:off x="3917783" y="2061363"/>
              <a:ext cx="3960440" cy="457200"/>
            </a:xfrm>
            <a:prstGeom prst="roundRect">
              <a:avLst>
                <a:gd name="adj" fmla="val 50000"/>
              </a:avLst>
            </a:prstGeom>
            <a:solidFill>
              <a:schemeClr val="bg1"/>
            </a:solidFill>
            <a:ln w="12700" cap="flat" cmpd="sng" algn="ctr">
              <a:solidFill>
                <a:sysClr val="window" lastClr="FFFFFF">
                  <a:lumMod val="85000"/>
                </a:sysClr>
              </a:solidFill>
              <a:prstDash val="solid"/>
            </a:ln>
            <a:effectLst>
              <a:innerShdw blurRad="88900" dist="254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4" name="标题层"/>
          <p:cNvSpPr txBox="1"/>
          <p:nvPr/>
        </p:nvSpPr>
        <p:spPr bwMode="auto">
          <a:xfrm>
            <a:off x="4882564" y="1009060"/>
            <a:ext cx="1717011" cy="338554"/>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smtClean="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体制机制</a:t>
            </a:r>
            <a:endParaRPr kumimoji="0" lang="zh-CN" altLang="en-US" sz="1600" b="1"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grpSp>
        <p:nvGrpSpPr>
          <p:cNvPr id="25" name="组合 24"/>
          <p:cNvGrpSpPr/>
          <p:nvPr/>
        </p:nvGrpSpPr>
        <p:grpSpPr>
          <a:xfrm>
            <a:off x="4882563" y="1457615"/>
            <a:ext cx="1630219" cy="322047"/>
            <a:chOff x="3917783" y="2061363"/>
            <a:chExt cx="3960440" cy="457200"/>
          </a:xfrm>
        </p:grpSpPr>
        <p:sp>
          <p:nvSpPr>
            <p:cNvPr id="26" name="圆角矩形 25"/>
            <p:cNvSpPr/>
            <p:nvPr/>
          </p:nvSpPr>
          <p:spPr>
            <a:xfrm>
              <a:off x="3917783" y="2061363"/>
              <a:ext cx="3960440" cy="457200"/>
            </a:xfrm>
            <a:prstGeom prst="roundRect">
              <a:avLst>
                <a:gd name="adj" fmla="val 50000"/>
              </a:avLst>
            </a:prstGeom>
            <a:solidFill>
              <a:srgbClr val="EFEFEF"/>
            </a:solidFill>
            <a:ln w="285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圆角矩形 26"/>
            <p:cNvSpPr/>
            <p:nvPr/>
          </p:nvSpPr>
          <p:spPr>
            <a:xfrm>
              <a:off x="3917783" y="2061363"/>
              <a:ext cx="3960440" cy="457200"/>
            </a:xfrm>
            <a:prstGeom prst="roundRect">
              <a:avLst>
                <a:gd name="adj" fmla="val 50000"/>
              </a:avLst>
            </a:prstGeom>
            <a:solidFill>
              <a:schemeClr val="bg1"/>
            </a:solidFill>
            <a:ln w="12700" cap="flat" cmpd="sng" algn="ctr">
              <a:solidFill>
                <a:sysClr val="window" lastClr="FFFFFF">
                  <a:lumMod val="85000"/>
                </a:sysClr>
              </a:solidFill>
              <a:prstDash val="solid"/>
            </a:ln>
            <a:effectLst>
              <a:innerShdw blurRad="88900" dist="254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8" name="标题层"/>
          <p:cNvSpPr txBox="1"/>
          <p:nvPr/>
        </p:nvSpPr>
        <p:spPr bwMode="auto">
          <a:xfrm>
            <a:off x="4882563" y="1441108"/>
            <a:ext cx="1717011" cy="338554"/>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smtClean="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活动开展</a:t>
            </a:r>
            <a:endParaRPr kumimoji="0" lang="zh-CN" altLang="en-US" sz="1600" b="1"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grpSp>
        <p:nvGrpSpPr>
          <p:cNvPr id="29" name="组合 28"/>
          <p:cNvGrpSpPr/>
          <p:nvPr/>
        </p:nvGrpSpPr>
        <p:grpSpPr>
          <a:xfrm>
            <a:off x="4882562" y="1856092"/>
            <a:ext cx="1630219" cy="322047"/>
            <a:chOff x="3917783" y="2061363"/>
            <a:chExt cx="3960440" cy="457200"/>
          </a:xfrm>
        </p:grpSpPr>
        <p:sp>
          <p:nvSpPr>
            <p:cNvPr id="30" name="圆角矩形 29"/>
            <p:cNvSpPr/>
            <p:nvPr/>
          </p:nvSpPr>
          <p:spPr>
            <a:xfrm>
              <a:off x="3917783" y="2061363"/>
              <a:ext cx="3960440" cy="457200"/>
            </a:xfrm>
            <a:prstGeom prst="roundRect">
              <a:avLst>
                <a:gd name="adj" fmla="val 50000"/>
              </a:avLst>
            </a:prstGeom>
            <a:solidFill>
              <a:srgbClr val="EFEFEF"/>
            </a:solidFill>
            <a:ln w="285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圆角矩形 30"/>
            <p:cNvSpPr/>
            <p:nvPr/>
          </p:nvSpPr>
          <p:spPr>
            <a:xfrm>
              <a:off x="3917783" y="2061363"/>
              <a:ext cx="3960440" cy="457200"/>
            </a:xfrm>
            <a:prstGeom prst="roundRect">
              <a:avLst>
                <a:gd name="adj" fmla="val 50000"/>
              </a:avLst>
            </a:prstGeom>
            <a:solidFill>
              <a:schemeClr val="bg1"/>
            </a:solidFill>
            <a:ln w="12700" cap="flat" cmpd="sng" algn="ctr">
              <a:solidFill>
                <a:sysClr val="window" lastClr="FFFFFF">
                  <a:lumMod val="85000"/>
                </a:sysClr>
              </a:solidFill>
              <a:prstDash val="solid"/>
            </a:ln>
            <a:effectLst>
              <a:innerShdw blurRad="88900" dist="254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32" name="标题层"/>
          <p:cNvSpPr txBox="1"/>
          <p:nvPr/>
        </p:nvSpPr>
        <p:spPr bwMode="auto">
          <a:xfrm>
            <a:off x="4882562" y="1839585"/>
            <a:ext cx="1717011" cy="338554"/>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smtClean="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课题引领</a:t>
            </a:r>
            <a:endParaRPr kumimoji="0" lang="zh-CN" altLang="en-US" sz="1600" b="1"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grpSp>
        <p:nvGrpSpPr>
          <p:cNvPr id="33" name="组合 32"/>
          <p:cNvGrpSpPr/>
          <p:nvPr/>
        </p:nvGrpSpPr>
        <p:grpSpPr>
          <a:xfrm>
            <a:off x="4882561" y="2249703"/>
            <a:ext cx="1630219" cy="322047"/>
            <a:chOff x="3917783" y="2061363"/>
            <a:chExt cx="3960440" cy="457200"/>
          </a:xfrm>
        </p:grpSpPr>
        <p:sp>
          <p:nvSpPr>
            <p:cNvPr id="34" name="圆角矩形 33"/>
            <p:cNvSpPr/>
            <p:nvPr/>
          </p:nvSpPr>
          <p:spPr>
            <a:xfrm>
              <a:off x="3917783" y="2061363"/>
              <a:ext cx="3960440" cy="457200"/>
            </a:xfrm>
            <a:prstGeom prst="roundRect">
              <a:avLst>
                <a:gd name="adj" fmla="val 50000"/>
              </a:avLst>
            </a:prstGeom>
            <a:solidFill>
              <a:srgbClr val="EFEFEF"/>
            </a:solidFill>
            <a:ln w="285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圆角矩形 34"/>
            <p:cNvSpPr/>
            <p:nvPr/>
          </p:nvSpPr>
          <p:spPr>
            <a:xfrm>
              <a:off x="3917783" y="2061363"/>
              <a:ext cx="3960440" cy="457200"/>
            </a:xfrm>
            <a:prstGeom prst="roundRect">
              <a:avLst>
                <a:gd name="adj" fmla="val 50000"/>
              </a:avLst>
            </a:prstGeom>
            <a:solidFill>
              <a:schemeClr val="bg1"/>
            </a:solidFill>
            <a:ln w="12700" cap="flat" cmpd="sng" algn="ctr">
              <a:solidFill>
                <a:sysClr val="window" lastClr="FFFFFF">
                  <a:lumMod val="85000"/>
                </a:sysClr>
              </a:solidFill>
              <a:prstDash val="solid"/>
            </a:ln>
            <a:effectLst>
              <a:innerShdw blurRad="88900" dist="254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36" name="标题层"/>
          <p:cNvSpPr txBox="1"/>
          <p:nvPr/>
        </p:nvSpPr>
        <p:spPr bwMode="auto">
          <a:xfrm>
            <a:off x="4882561" y="2233196"/>
            <a:ext cx="1717011" cy="338554"/>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smtClean="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资源建设</a:t>
            </a:r>
            <a:endParaRPr kumimoji="0" lang="zh-CN" altLang="en-US" sz="1600" b="1"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grpSp>
        <p:nvGrpSpPr>
          <p:cNvPr id="37" name="组合 36"/>
          <p:cNvGrpSpPr/>
          <p:nvPr/>
        </p:nvGrpSpPr>
        <p:grpSpPr>
          <a:xfrm>
            <a:off x="4882560" y="2640323"/>
            <a:ext cx="1630219" cy="322047"/>
            <a:chOff x="3917783" y="2061363"/>
            <a:chExt cx="3960440" cy="457200"/>
          </a:xfrm>
        </p:grpSpPr>
        <p:sp>
          <p:nvSpPr>
            <p:cNvPr id="38" name="圆角矩形 37"/>
            <p:cNvSpPr/>
            <p:nvPr/>
          </p:nvSpPr>
          <p:spPr>
            <a:xfrm>
              <a:off x="3917783" y="2061363"/>
              <a:ext cx="3960440" cy="457200"/>
            </a:xfrm>
            <a:prstGeom prst="roundRect">
              <a:avLst>
                <a:gd name="adj" fmla="val 50000"/>
              </a:avLst>
            </a:prstGeom>
            <a:solidFill>
              <a:srgbClr val="EFEFEF"/>
            </a:solidFill>
            <a:ln w="285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圆角矩形 38"/>
            <p:cNvSpPr/>
            <p:nvPr/>
          </p:nvSpPr>
          <p:spPr>
            <a:xfrm>
              <a:off x="3917783" y="2061363"/>
              <a:ext cx="3960440" cy="457200"/>
            </a:xfrm>
            <a:prstGeom prst="roundRect">
              <a:avLst>
                <a:gd name="adj" fmla="val 50000"/>
              </a:avLst>
            </a:prstGeom>
            <a:solidFill>
              <a:schemeClr val="bg1"/>
            </a:solidFill>
            <a:ln w="12700" cap="flat" cmpd="sng" algn="ctr">
              <a:solidFill>
                <a:sysClr val="window" lastClr="FFFFFF">
                  <a:lumMod val="85000"/>
                </a:sysClr>
              </a:solidFill>
              <a:prstDash val="solid"/>
            </a:ln>
            <a:effectLst>
              <a:innerShdw blurRad="88900" dist="254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0" name="标题层"/>
          <p:cNvSpPr txBox="1"/>
          <p:nvPr/>
        </p:nvSpPr>
        <p:spPr bwMode="auto">
          <a:xfrm>
            <a:off x="4882560" y="2623816"/>
            <a:ext cx="1717011" cy="338554"/>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smtClean="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培育团队</a:t>
            </a:r>
            <a:endParaRPr kumimoji="0" lang="zh-CN" altLang="en-US" sz="1600" b="1"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grpSp>
        <p:nvGrpSpPr>
          <p:cNvPr id="41" name="组合 40"/>
          <p:cNvGrpSpPr/>
          <p:nvPr/>
        </p:nvGrpSpPr>
        <p:grpSpPr>
          <a:xfrm>
            <a:off x="4882564" y="3041791"/>
            <a:ext cx="1630219" cy="322047"/>
            <a:chOff x="3917783" y="2061363"/>
            <a:chExt cx="3960440" cy="457200"/>
          </a:xfrm>
        </p:grpSpPr>
        <p:sp>
          <p:nvSpPr>
            <p:cNvPr id="42" name="圆角矩形 41"/>
            <p:cNvSpPr/>
            <p:nvPr/>
          </p:nvSpPr>
          <p:spPr>
            <a:xfrm>
              <a:off x="3917783" y="2061363"/>
              <a:ext cx="3960440" cy="457200"/>
            </a:xfrm>
            <a:prstGeom prst="roundRect">
              <a:avLst>
                <a:gd name="adj" fmla="val 50000"/>
              </a:avLst>
            </a:prstGeom>
            <a:solidFill>
              <a:srgbClr val="EFEFEF"/>
            </a:solidFill>
            <a:ln w="285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圆角矩形 42"/>
            <p:cNvSpPr/>
            <p:nvPr/>
          </p:nvSpPr>
          <p:spPr>
            <a:xfrm>
              <a:off x="3917783" y="2061363"/>
              <a:ext cx="3960440" cy="457200"/>
            </a:xfrm>
            <a:prstGeom prst="roundRect">
              <a:avLst>
                <a:gd name="adj" fmla="val 50000"/>
              </a:avLst>
            </a:prstGeom>
            <a:solidFill>
              <a:schemeClr val="bg1"/>
            </a:solidFill>
            <a:ln w="12700" cap="flat" cmpd="sng" algn="ctr">
              <a:solidFill>
                <a:sysClr val="window" lastClr="FFFFFF">
                  <a:lumMod val="85000"/>
                </a:sysClr>
              </a:solidFill>
              <a:prstDash val="solid"/>
            </a:ln>
            <a:effectLst>
              <a:innerShdw blurRad="88900" dist="254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4" name="标题层"/>
          <p:cNvSpPr txBox="1"/>
          <p:nvPr/>
        </p:nvSpPr>
        <p:spPr bwMode="auto">
          <a:xfrm>
            <a:off x="4882564" y="3025284"/>
            <a:ext cx="1717011" cy="338554"/>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600" b="1" kern="0" dirty="0" smtClean="0">
                <a:solidFill>
                  <a:sysClr val="windowText" lastClr="000000">
                    <a:lumMod val="85000"/>
                    <a:lumOff val="15000"/>
                  </a:sysClr>
                </a:solidFill>
                <a:latin typeface="微软雅黑" panose="020B0503020204020204" pitchFamily="34" charset="-122"/>
                <a:ea typeface="微软雅黑" panose="020B0503020204020204" pitchFamily="34" charset="-122"/>
              </a:rPr>
              <a:t>示范引领</a:t>
            </a:r>
            <a:endParaRPr kumimoji="0" lang="zh-CN" altLang="en-US" sz="1600" b="1"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grpSp>
        <p:nvGrpSpPr>
          <p:cNvPr id="45" name="组合 44"/>
          <p:cNvGrpSpPr/>
          <p:nvPr/>
        </p:nvGrpSpPr>
        <p:grpSpPr>
          <a:xfrm>
            <a:off x="4882559" y="3423317"/>
            <a:ext cx="1630219" cy="322047"/>
            <a:chOff x="3917783" y="2061363"/>
            <a:chExt cx="3960440" cy="457200"/>
          </a:xfrm>
        </p:grpSpPr>
        <p:sp>
          <p:nvSpPr>
            <p:cNvPr id="46" name="圆角矩形 45"/>
            <p:cNvSpPr/>
            <p:nvPr/>
          </p:nvSpPr>
          <p:spPr>
            <a:xfrm>
              <a:off x="3917783" y="2061363"/>
              <a:ext cx="3960440" cy="457200"/>
            </a:xfrm>
            <a:prstGeom prst="roundRect">
              <a:avLst>
                <a:gd name="adj" fmla="val 50000"/>
              </a:avLst>
            </a:prstGeom>
            <a:solidFill>
              <a:srgbClr val="EFEFEF"/>
            </a:solidFill>
            <a:ln w="285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圆角矩形 46"/>
            <p:cNvSpPr/>
            <p:nvPr/>
          </p:nvSpPr>
          <p:spPr>
            <a:xfrm>
              <a:off x="3917783" y="2061363"/>
              <a:ext cx="3960440" cy="457200"/>
            </a:xfrm>
            <a:prstGeom prst="roundRect">
              <a:avLst>
                <a:gd name="adj" fmla="val 50000"/>
              </a:avLst>
            </a:prstGeom>
            <a:solidFill>
              <a:schemeClr val="bg1"/>
            </a:solidFill>
            <a:ln w="12700" cap="flat" cmpd="sng" algn="ctr">
              <a:solidFill>
                <a:sysClr val="window" lastClr="FFFFFF">
                  <a:lumMod val="85000"/>
                </a:sysClr>
              </a:solidFill>
              <a:prstDash val="solid"/>
            </a:ln>
            <a:effectLst>
              <a:innerShdw blurRad="88900" dist="254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8" name="标题层"/>
          <p:cNvSpPr txBox="1"/>
          <p:nvPr/>
        </p:nvSpPr>
        <p:spPr bwMode="auto">
          <a:xfrm>
            <a:off x="4882559" y="3406810"/>
            <a:ext cx="1717011" cy="338554"/>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smtClean="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条件保障</a:t>
            </a:r>
            <a:endParaRPr kumimoji="0" lang="zh-CN" altLang="en-US" sz="1600" b="1"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grpSp>
        <p:nvGrpSpPr>
          <p:cNvPr id="49" name="组合 48"/>
          <p:cNvGrpSpPr/>
          <p:nvPr/>
        </p:nvGrpSpPr>
        <p:grpSpPr>
          <a:xfrm>
            <a:off x="4882558" y="3833879"/>
            <a:ext cx="1630219" cy="322047"/>
            <a:chOff x="3917783" y="2061363"/>
            <a:chExt cx="3960440" cy="457200"/>
          </a:xfrm>
        </p:grpSpPr>
        <p:sp>
          <p:nvSpPr>
            <p:cNvPr id="50" name="圆角矩形 49"/>
            <p:cNvSpPr/>
            <p:nvPr/>
          </p:nvSpPr>
          <p:spPr>
            <a:xfrm>
              <a:off x="3917783" y="2061363"/>
              <a:ext cx="3960440" cy="457200"/>
            </a:xfrm>
            <a:prstGeom prst="roundRect">
              <a:avLst>
                <a:gd name="adj" fmla="val 50000"/>
              </a:avLst>
            </a:prstGeom>
            <a:solidFill>
              <a:srgbClr val="EFEFEF"/>
            </a:solidFill>
            <a:ln w="285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1" name="圆角矩形 50"/>
            <p:cNvSpPr/>
            <p:nvPr/>
          </p:nvSpPr>
          <p:spPr>
            <a:xfrm>
              <a:off x="3917783" y="2061363"/>
              <a:ext cx="3960440" cy="457200"/>
            </a:xfrm>
            <a:prstGeom prst="roundRect">
              <a:avLst>
                <a:gd name="adj" fmla="val 50000"/>
              </a:avLst>
            </a:prstGeom>
            <a:solidFill>
              <a:schemeClr val="bg1"/>
            </a:solidFill>
            <a:ln w="12700" cap="flat" cmpd="sng" algn="ctr">
              <a:solidFill>
                <a:sysClr val="window" lastClr="FFFFFF">
                  <a:lumMod val="85000"/>
                </a:sysClr>
              </a:solidFill>
              <a:prstDash val="solid"/>
            </a:ln>
            <a:effectLst>
              <a:innerShdw blurRad="88900" dist="254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52" name="标题层"/>
          <p:cNvSpPr txBox="1"/>
          <p:nvPr/>
        </p:nvSpPr>
        <p:spPr bwMode="auto">
          <a:xfrm>
            <a:off x="4882558" y="3817372"/>
            <a:ext cx="1717011" cy="338554"/>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smtClean="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成效展示</a:t>
            </a:r>
            <a:endParaRPr kumimoji="0" lang="zh-CN" altLang="en-US" sz="1600" b="1"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grpSp>
        <p:nvGrpSpPr>
          <p:cNvPr id="53" name="组合 52"/>
          <p:cNvGrpSpPr/>
          <p:nvPr/>
        </p:nvGrpSpPr>
        <p:grpSpPr>
          <a:xfrm>
            <a:off x="4882557" y="4265927"/>
            <a:ext cx="1630219" cy="322047"/>
            <a:chOff x="3917783" y="2061363"/>
            <a:chExt cx="3960440" cy="457200"/>
          </a:xfrm>
        </p:grpSpPr>
        <p:sp>
          <p:nvSpPr>
            <p:cNvPr id="54" name="圆角矩形 53"/>
            <p:cNvSpPr/>
            <p:nvPr/>
          </p:nvSpPr>
          <p:spPr>
            <a:xfrm>
              <a:off x="3917783" y="2061363"/>
              <a:ext cx="3960440" cy="457200"/>
            </a:xfrm>
            <a:prstGeom prst="roundRect">
              <a:avLst>
                <a:gd name="adj" fmla="val 50000"/>
              </a:avLst>
            </a:prstGeom>
            <a:solidFill>
              <a:srgbClr val="EFEFEF"/>
            </a:solidFill>
            <a:ln w="28575" cap="flat" cmpd="sng" algn="ctr">
              <a:solidFill>
                <a:sysClr val="window" lastClr="FFFFFF">
                  <a:lumMod val="85000"/>
                </a:sys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5" name="圆角矩形 54"/>
            <p:cNvSpPr/>
            <p:nvPr/>
          </p:nvSpPr>
          <p:spPr>
            <a:xfrm>
              <a:off x="3917783" y="2061363"/>
              <a:ext cx="3960440" cy="457200"/>
            </a:xfrm>
            <a:prstGeom prst="roundRect">
              <a:avLst>
                <a:gd name="adj" fmla="val 50000"/>
              </a:avLst>
            </a:prstGeom>
            <a:solidFill>
              <a:schemeClr val="bg1"/>
            </a:solidFill>
            <a:ln w="12700" cap="flat" cmpd="sng" algn="ctr">
              <a:solidFill>
                <a:sysClr val="window" lastClr="FFFFFF">
                  <a:lumMod val="85000"/>
                </a:sysClr>
              </a:solidFill>
              <a:prstDash val="solid"/>
            </a:ln>
            <a:effectLst>
              <a:innerShdw blurRad="88900" dist="254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56" name="标题层"/>
          <p:cNvSpPr txBox="1"/>
          <p:nvPr/>
        </p:nvSpPr>
        <p:spPr bwMode="auto">
          <a:xfrm>
            <a:off x="4882557" y="4249420"/>
            <a:ext cx="1717011" cy="338554"/>
          </a:xfrm>
          <a:prstGeom prst="rect">
            <a:avLst/>
          </a:prstGeom>
          <a:noFill/>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smtClean="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宣传推广</a:t>
            </a:r>
            <a:endParaRPr kumimoji="0" lang="zh-CN" altLang="en-US" sz="1600" b="1"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1000"/>
                                        <p:tgtEl>
                                          <p:spTgt spid="17"/>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8"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1000"/>
                                        <p:tgtEl>
                                          <p:spTgt spid="21"/>
                                        </p:tgtEl>
                                      </p:cBhvr>
                                    </p:animEffect>
                                  </p:childTnLst>
                                </p:cTn>
                              </p:par>
                            </p:childTnLst>
                          </p:cTn>
                        </p:par>
                        <p:par>
                          <p:cTn id="33" fill="hold">
                            <p:stCondLst>
                              <p:cond delay="3000"/>
                            </p:stCondLst>
                            <p:childTnLst>
                              <p:par>
                                <p:cTn id="34" presetID="22" presetClass="entr" presetSubtype="4"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22" presetClass="entr" presetSubtype="8"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1000"/>
                                        <p:tgtEl>
                                          <p:spTgt spid="25"/>
                                        </p:tgtEl>
                                      </p:cBhvr>
                                    </p:animEffect>
                                  </p:childTnLst>
                                </p:cTn>
                              </p:par>
                            </p:childTnLst>
                          </p:cTn>
                        </p:par>
                        <p:par>
                          <p:cTn id="40" fill="hold">
                            <p:stCondLst>
                              <p:cond delay="3500"/>
                            </p:stCondLst>
                            <p:childTnLst>
                              <p:par>
                                <p:cTn id="41" presetID="22" presetClass="entr" presetSubtype="4"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8"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1000"/>
                                        <p:tgtEl>
                                          <p:spTgt spid="29"/>
                                        </p:tgtEl>
                                      </p:cBhvr>
                                    </p:animEffect>
                                  </p:childTnLst>
                                </p:cTn>
                              </p:par>
                            </p:childTnLst>
                          </p:cTn>
                        </p:par>
                        <p:par>
                          <p:cTn id="47" fill="hold">
                            <p:stCondLst>
                              <p:cond delay="4000"/>
                            </p:stCondLst>
                            <p:childTnLst>
                              <p:par>
                                <p:cTn id="48" presetID="22" presetClass="entr" presetSubtype="4" fill="hold" grpId="0" nodeType="after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down)">
                                      <p:cBhvr>
                                        <p:cTn id="50" dur="500"/>
                                        <p:tgtEl>
                                          <p:spTgt spid="36"/>
                                        </p:tgtEl>
                                      </p:cBhvr>
                                    </p:animEffect>
                                  </p:childTnLst>
                                </p:cTn>
                              </p:par>
                              <p:par>
                                <p:cTn id="51" presetID="22" presetClass="entr" presetSubtype="8"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left)">
                                      <p:cBhvr>
                                        <p:cTn id="53" dur="1000"/>
                                        <p:tgtEl>
                                          <p:spTgt spid="33"/>
                                        </p:tgtEl>
                                      </p:cBhvr>
                                    </p:animEffect>
                                  </p:childTnLst>
                                </p:cTn>
                              </p:par>
                            </p:childTnLst>
                          </p:cTn>
                        </p:par>
                        <p:par>
                          <p:cTn id="54" fill="hold">
                            <p:stCondLst>
                              <p:cond delay="4500"/>
                            </p:stCondLst>
                            <p:childTnLst>
                              <p:par>
                                <p:cTn id="55" presetID="22" presetClass="entr" presetSubtype="4" fill="hold" grpId="0"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down)">
                                      <p:cBhvr>
                                        <p:cTn id="57" dur="500"/>
                                        <p:tgtEl>
                                          <p:spTgt spid="40"/>
                                        </p:tgtEl>
                                      </p:cBhvr>
                                    </p:animEffect>
                                  </p:childTnLst>
                                </p:cTn>
                              </p:par>
                              <p:par>
                                <p:cTn id="58" presetID="22" presetClass="entr" presetSubtype="8"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1000"/>
                                        <p:tgtEl>
                                          <p:spTgt spid="37"/>
                                        </p:tgtEl>
                                      </p:cBhvr>
                                    </p:animEffect>
                                  </p:childTnLst>
                                </p:cTn>
                              </p:par>
                            </p:childTnLst>
                          </p:cTn>
                        </p:par>
                        <p:par>
                          <p:cTn id="61" fill="hold">
                            <p:stCondLst>
                              <p:cond delay="5000"/>
                            </p:stCondLst>
                            <p:childTnLst>
                              <p:par>
                                <p:cTn id="62" presetID="22" presetClass="entr" presetSubtype="4" fill="hold" grpId="0"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wipe(down)">
                                      <p:cBhvr>
                                        <p:cTn id="64" dur="500"/>
                                        <p:tgtEl>
                                          <p:spTgt spid="44"/>
                                        </p:tgtEl>
                                      </p:cBhvr>
                                    </p:animEffect>
                                  </p:childTnLst>
                                </p:cTn>
                              </p:par>
                              <p:par>
                                <p:cTn id="65" presetID="22" presetClass="entr" presetSubtype="8"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ipe(left)">
                                      <p:cBhvr>
                                        <p:cTn id="67" dur="1000"/>
                                        <p:tgtEl>
                                          <p:spTgt spid="41"/>
                                        </p:tgtEl>
                                      </p:cBhvr>
                                    </p:animEffect>
                                  </p:childTnLst>
                                </p:cTn>
                              </p:par>
                            </p:childTnLst>
                          </p:cTn>
                        </p:par>
                        <p:par>
                          <p:cTn id="68" fill="hold">
                            <p:stCondLst>
                              <p:cond delay="5500"/>
                            </p:stCondLst>
                            <p:childTnLst>
                              <p:par>
                                <p:cTn id="69" presetID="22" presetClass="entr" presetSubtype="4" fill="hold" grpId="0"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down)">
                                      <p:cBhvr>
                                        <p:cTn id="71" dur="500"/>
                                        <p:tgtEl>
                                          <p:spTgt spid="48"/>
                                        </p:tgtEl>
                                      </p:cBhvr>
                                    </p:animEffect>
                                  </p:childTnLst>
                                </p:cTn>
                              </p:par>
                              <p:par>
                                <p:cTn id="72" presetID="22" presetClass="entr" presetSubtype="8"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wipe(left)">
                                      <p:cBhvr>
                                        <p:cTn id="74" dur="1000"/>
                                        <p:tgtEl>
                                          <p:spTgt spid="45"/>
                                        </p:tgtEl>
                                      </p:cBhvr>
                                    </p:animEffect>
                                  </p:childTnLst>
                                </p:cTn>
                              </p:par>
                            </p:childTnLst>
                          </p:cTn>
                        </p:par>
                        <p:par>
                          <p:cTn id="75" fill="hold">
                            <p:stCondLst>
                              <p:cond delay="6000"/>
                            </p:stCondLst>
                            <p:childTnLst>
                              <p:par>
                                <p:cTn id="76" presetID="22" presetClass="entr" presetSubtype="4" fill="hold" grpId="0" nodeType="after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wipe(down)">
                                      <p:cBhvr>
                                        <p:cTn id="78" dur="500"/>
                                        <p:tgtEl>
                                          <p:spTgt spid="52"/>
                                        </p:tgtEl>
                                      </p:cBhvr>
                                    </p:animEffect>
                                  </p:childTnLst>
                                </p:cTn>
                              </p:par>
                              <p:par>
                                <p:cTn id="79" presetID="22" presetClass="entr" presetSubtype="8"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wipe(left)">
                                      <p:cBhvr>
                                        <p:cTn id="81" dur="1000"/>
                                        <p:tgtEl>
                                          <p:spTgt spid="49"/>
                                        </p:tgtEl>
                                      </p:cBhvr>
                                    </p:animEffect>
                                  </p:childTnLst>
                                </p:cTn>
                              </p:par>
                            </p:childTnLst>
                          </p:cTn>
                        </p:par>
                        <p:par>
                          <p:cTn id="82" fill="hold">
                            <p:stCondLst>
                              <p:cond delay="6500"/>
                            </p:stCondLst>
                            <p:childTnLst>
                              <p:par>
                                <p:cTn id="83" presetID="22" presetClass="entr" presetSubtype="4" fill="hold" grpId="0" nodeType="afterEffect">
                                  <p:stCondLst>
                                    <p:cond delay="0"/>
                                  </p:stCondLst>
                                  <p:childTnLst>
                                    <p:set>
                                      <p:cBhvr>
                                        <p:cTn id="84" dur="1" fill="hold">
                                          <p:stCondLst>
                                            <p:cond delay="0"/>
                                          </p:stCondLst>
                                        </p:cTn>
                                        <p:tgtEl>
                                          <p:spTgt spid="56"/>
                                        </p:tgtEl>
                                        <p:attrNameLst>
                                          <p:attrName>style.visibility</p:attrName>
                                        </p:attrNameLst>
                                      </p:cBhvr>
                                      <p:to>
                                        <p:strVal val="visible"/>
                                      </p:to>
                                    </p:set>
                                    <p:animEffect transition="in" filter="wipe(down)">
                                      <p:cBhvr>
                                        <p:cTn id="85" dur="500"/>
                                        <p:tgtEl>
                                          <p:spTgt spid="56"/>
                                        </p:tgtEl>
                                      </p:cBhvr>
                                    </p:animEffect>
                                  </p:childTnLst>
                                </p:cTn>
                              </p:par>
                              <p:par>
                                <p:cTn id="86" presetID="22" presetClass="entr" presetSubtype="8" fill="hold" nodeType="with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wipe(left)">
                                      <p:cBhvr>
                                        <p:cTn id="88"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8" grpId="0"/>
      <p:bldP spid="32" grpId="0"/>
      <p:bldP spid="36" grpId="0"/>
      <p:bldP spid="40" grpId="0"/>
      <p:bldP spid="44" grpId="0"/>
      <p:bldP spid="48" grpId="0"/>
      <p:bldP spid="52" grpId="0"/>
      <p:bldP spid="5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duotone>
              <a:schemeClr val="bg2">
                <a:shade val="45000"/>
                <a:satMod val="135000"/>
              </a:schemeClr>
              <a:prstClr val="white"/>
            </a:duotone>
          </a:blip>
          <a:srcRect l="-62" r="-62"/>
          <a:stretch>
            <a:fillRect/>
          </a:stretch>
        </p:blipFill>
        <p:spPr>
          <a:xfrm rot="1377441">
            <a:off x="7018400" y="2277425"/>
            <a:ext cx="1561642" cy="2514447"/>
          </a:xfrm>
          <a:prstGeom prst="rect">
            <a:avLst/>
          </a:prstGeom>
          <a:noFill/>
          <a:ln>
            <a:noFill/>
          </a:ln>
        </p:spPr>
      </p:pic>
      <p:sp>
        <p:nvSpPr>
          <p:cNvPr id="28674" name="TextBox 10"/>
          <p:cNvSpPr txBox="1">
            <a:spLocks noChangeArrowheads="1"/>
          </p:cNvSpPr>
          <p:nvPr/>
        </p:nvSpPr>
        <p:spPr bwMode="auto">
          <a:xfrm>
            <a:off x="515938" y="974725"/>
            <a:ext cx="8128000" cy="3744913"/>
          </a:xfrm>
          <a:prstGeom prst="rect">
            <a:avLst/>
          </a:prstGeom>
          <a:noFill/>
          <a:ln w="9525">
            <a:noFill/>
            <a:miter lim="800000"/>
          </a:ln>
        </p:spPr>
        <p:txBody>
          <a:bodyPr lIns="82295" tIns="41147" rIns="82295" bIns="41147">
            <a:spAutoFit/>
          </a:bodyPr>
          <a:lstStyle/>
          <a:p>
            <a:pPr marL="0" marR="0" lvl="0" indent="304800" algn="l" defTabSz="685800" rtl="0" eaLnBrk="1" fontAlgn="base" latinLnBrk="0" hangingPunct="1">
              <a:lnSpc>
                <a:spcPct val="100000"/>
              </a:lnSpc>
              <a:spcBef>
                <a:spcPct val="0"/>
              </a:spcBef>
              <a:spcAft>
                <a:spcPct val="0"/>
              </a:spcAft>
              <a:buClrTx/>
              <a:buSzTx/>
              <a:buFontTx/>
              <a:buNone/>
              <a:defRPr/>
            </a:pPr>
            <a:r>
              <a:rPr kumimoji="0" lang="zh-CN"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2.认识到有效课堂教学和作业优化都需要教师不断钻研，提升自身理解教材、运用教材的能力，提升自身教学素养。</a:t>
            </a: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304800" algn="l" defTabSz="685800" rtl="0" eaLnBrk="1" fontAlgn="base" latinLnBrk="0" hangingPunct="1">
              <a:lnSpc>
                <a:spcPct val="100000"/>
              </a:lnSpc>
              <a:spcBef>
                <a:spcPct val="0"/>
              </a:spcBef>
              <a:spcAft>
                <a:spcPct val="0"/>
              </a:spcAft>
              <a:buClrTx/>
              <a:buSzTx/>
              <a:buFontTx/>
              <a:buNone/>
              <a:defRPr/>
            </a:pPr>
            <a:r>
              <a:rPr kumimoji="0" lang="zh-CN" altLang="zh-CN" sz="1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减负增效下的课堂教学和作业优化对教师提出了更高要求，它需要教师具备一定的学科素养。如：教师教学基本能力的构建</a:t>
            </a:r>
            <a:r>
              <a:rPr kumimoji="0" lang="zh-CN" altLang="zh-CN" sz="18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：设计教学的能力（编写导学案）、实施教学的能力（构建课堂生态）、评价教学的能力（达标测评、跟踪发展）；</a:t>
            </a:r>
            <a:r>
              <a:rPr kumimoji="0" lang="zh-CN" altLang="zh-CN" sz="1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把握历史学科素养</a:t>
            </a:r>
            <a:r>
              <a:rPr kumimoji="0" lang="zh-CN" altLang="zh-CN" sz="18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：把握学科思想，掌握学科知识体系，明确学科课程目标；</a:t>
            </a:r>
            <a:r>
              <a:rPr kumimoji="0" lang="zh-CN" altLang="zh-CN" sz="1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读懂课标教材、读懂学生、读懂课堂</a:t>
            </a:r>
            <a:r>
              <a:rPr kumimoji="0" lang="zh-CN" altLang="zh-CN" sz="18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a:t>
            </a:r>
            <a:r>
              <a:rPr kumimoji="0" lang="zh-CN" altLang="zh-CN" sz="1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明确课堂方向</a:t>
            </a:r>
            <a:r>
              <a:rPr kumimoji="0" lang="zh-CN" altLang="zh-CN" sz="18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：有效的落实三维目标、有效的把握和利用课程资源、充分发挥学生的主体性和教师的引导性、追求教学方式的多样化；</a:t>
            </a:r>
            <a:r>
              <a:rPr kumimoji="0" lang="zh-CN" altLang="zh-CN" sz="1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细化解读课程标准，整合教材，科学设置课堂学习目标</a:t>
            </a:r>
            <a:r>
              <a:rPr kumimoji="0" lang="zh-CN" altLang="zh-CN" sz="18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a:t>
            </a:r>
            <a:r>
              <a:rPr kumimoji="0" lang="zh-CN" altLang="zh-CN" sz="1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构建道德课堂生态，推进文化传承，培养学生的爱国意识、正确的历史观</a:t>
            </a:r>
            <a:r>
              <a:rPr kumimoji="0" lang="zh-CN" altLang="zh-CN" sz="18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，实现“记忆型教学”向</a:t>
            </a:r>
            <a:r>
              <a:rPr kumimoji="0" lang="zh-CN" altLang="zh-CN" sz="1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“思维型教学”</a:t>
            </a:r>
            <a:r>
              <a:rPr kumimoji="0" lang="zh-CN" altLang="zh-CN" sz="18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转变，“应试型教学”向“素养型教学”转变；</a:t>
            </a:r>
            <a:r>
              <a:rPr kumimoji="0" lang="zh-CN" altLang="zh-CN" sz="1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精心设计作业内容</a:t>
            </a:r>
            <a:r>
              <a:rPr kumimoji="0" lang="zh-CN" altLang="zh-CN" sz="18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，严格控制课后作业量，防止作业布置的随意性，以保证教学目标的实现，提高教学质量。</a:t>
            </a:r>
            <a:endParaRPr kumimoji="0" lang="zh-CN" altLang="en-US" sz="18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5" name="TextBox 12"/>
          <p:cNvSpPr txBox="1"/>
          <p:nvPr/>
        </p:nvSpPr>
        <p:spPr>
          <a:xfrm>
            <a:off x="328613" y="360363"/>
            <a:ext cx="8815387"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03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成果主要内容，即认识成果和操作成果 </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TextBox 10"/>
          <p:cNvSpPr txBox="1">
            <a:spLocks noChangeArrowheads="1"/>
          </p:cNvSpPr>
          <p:nvPr/>
        </p:nvSpPr>
        <p:spPr bwMode="auto">
          <a:xfrm>
            <a:off x="447675" y="844550"/>
            <a:ext cx="8299450" cy="3712845"/>
          </a:xfrm>
          <a:prstGeom prst="rect">
            <a:avLst/>
          </a:prstGeom>
          <a:noFill/>
          <a:ln w="9525">
            <a:noFill/>
            <a:miter lim="800000"/>
          </a:ln>
        </p:spPr>
        <p:txBody>
          <a:bodyPr lIns="82295" tIns="41147" rIns="82295" bIns="41147">
            <a:spAutoFit/>
          </a:bodyPr>
          <a:lstStyle/>
          <a:p>
            <a:pPr marL="0" marR="0" lvl="0" indent="304800" algn="l" defTabSz="685800" rtl="0" eaLnBrk="1" fontAlgn="base" latinLnBrk="0" hangingPunct="1">
              <a:lnSpc>
                <a:spcPct val="100000"/>
              </a:lnSpc>
              <a:spcBef>
                <a:spcPct val="0"/>
              </a:spcBef>
              <a:spcAft>
                <a:spcPct val="0"/>
              </a:spcAft>
              <a:buClrTx/>
              <a:buSzTx/>
              <a:buFontTx/>
              <a:buNone/>
              <a:defRPr/>
            </a:pPr>
            <a:r>
              <a:rPr kumimoji="0" lang="zh-CN"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3. 认识到初中历史有效课堂教学的评价原则和方式</a:t>
            </a:r>
            <a:endParaRPr kumimoji="0" lang="zh-CN"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304800" algn="l" defTabSz="685800" rtl="0" eaLnBrk="1" fontAlgn="base" latinLnBrk="0" hangingPunct="1">
              <a:lnSpc>
                <a:spcPct val="100000"/>
              </a:lnSpc>
              <a:spcBef>
                <a:spcPct val="0"/>
              </a:spcBef>
              <a:spcAft>
                <a:spcPct val="0"/>
              </a:spcAft>
              <a:buClrTx/>
              <a:buSzTx/>
              <a:buFontTx/>
              <a:buNone/>
              <a:defRPr/>
            </a:pP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（1）评价原则</a:t>
            </a:r>
            <a:r>
              <a:rPr kumimoji="0" lang="en-US"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endPar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304800" algn="l" defTabSz="685800" rtl="0" eaLnBrk="1" fontAlgn="base" latinLnBrk="0" hangingPunct="1">
              <a:lnSpc>
                <a:spcPct val="100000"/>
              </a:lnSpc>
              <a:spcBef>
                <a:spcPct val="0"/>
              </a:spcBef>
              <a:spcAft>
                <a:spcPct val="0"/>
              </a:spcAft>
              <a:buClrTx/>
              <a:buSzTx/>
              <a:buFontTx/>
              <a:buNone/>
              <a:defRPr/>
            </a:pPr>
            <a:r>
              <a:rPr kumimoji="0" lang="en-US"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①</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促进两个发展是关键</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：就是在发展理念上，一是要促进</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学生素质</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的全面发展。二是要促进</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教师的专业发展</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a:t>
            </a:r>
            <a:endPar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304800" algn="l" defTabSz="685800" rtl="0" eaLnBrk="1" fontAlgn="base" latinLnBrk="0" hangingPunct="1">
              <a:lnSpc>
                <a:spcPct val="100000"/>
              </a:lnSpc>
              <a:spcBef>
                <a:spcPct val="0"/>
              </a:spcBef>
              <a:spcAft>
                <a:spcPct val="0"/>
              </a:spcAft>
              <a:buClrTx/>
              <a:buSzTx/>
              <a:buFontTx/>
              <a:buNone/>
              <a:defRPr/>
            </a:pPr>
            <a:r>
              <a:rPr kumimoji="0" lang="en-US"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②</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落实两个转变是重点</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：就是在发展过程中，一是要由原来</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关注教师的“教”转变到关注学生的“学”</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。二是从</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关注“具体的教材教法的研究”转变到“关注有效的学法指导的研究”</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a:t>
            </a:r>
            <a:endPar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304800" algn="l" defTabSz="685800" rtl="0" eaLnBrk="1" fontAlgn="base" latinLnBrk="0" hangingPunct="1">
              <a:lnSpc>
                <a:spcPct val="100000"/>
              </a:lnSpc>
              <a:spcBef>
                <a:spcPct val="0"/>
              </a:spcBef>
              <a:spcAft>
                <a:spcPct val="0"/>
              </a:spcAft>
              <a:buClrTx/>
              <a:buSzTx/>
              <a:buFontTx/>
              <a:buNone/>
              <a:defRPr/>
            </a:pPr>
            <a:r>
              <a:rPr kumimoji="0" lang="en-US"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③体现六个维度是根本：这六个维度分别是自主的程度；</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合作的效度；探究的深度； 拓展的宽度； 互动的温度； 生成的高度。</a:t>
            </a:r>
            <a:endPar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304800" algn="l" defTabSz="685800" rtl="0" eaLnBrk="1" fontAlgn="base" latinLnBrk="0" hangingPunct="1">
              <a:lnSpc>
                <a:spcPct val="100000"/>
              </a:lnSpc>
              <a:spcBef>
                <a:spcPct val="0"/>
              </a:spcBef>
              <a:spcAft>
                <a:spcPct val="0"/>
              </a:spcAft>
              <a:buClrTx/>
              <a:buSzTx/>
              <a:buFontTx/>
              <a:buNone/>
              <a:defRPr/>
            </a:pP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（2）评价方式</a:t>
            </a:r>
            <a:endPar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304800" algn="l" defTabSz="685800" rtl="0" eaLnBrk="1" fontAlgn="base" latinLnBrk="0" hangingPunct="1">
              <a:lnSpc>
                <a:spcPct val="100000"/>
              </a:lnSpc>
              <a:spcBef>
                <a:spcPct val="0"/>
              </a:spcBef>
              <a:spcAft>
                <a:spcPct val="0"/>
              </a:spcAft>
              <a:buClrTx/>
              <a:buSzTx/>
              <a:buFontTx/>
              <a:buNone/>
              <a:defRPr/>
            </a:pPr>
            <a:r>
              <a:rPr kumimoji="0" lang="en-US"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评价方式主要有</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自我评价、生生互评、达标测评、开放性作业、自主性作业和自主性反思评价</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。这些评价方式主要以团队评价为主，个体评价为辅。尤其是注重研究发挥年级组、学科组、班主任三大组织的作用。</a:t>
            </a:r>
            <a:endPar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4" name="TextBox 12"/>
          <p:cNvSpPr txBox="1"/>
          <p:nvPr/>
        </p:nvSpPr>
        <p:spPr>
          <a:xfrm>
            <a:off x="328613" y="360363"/>
            <a:ext cx="8815387"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03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成果主要内容，即认识成果和操作成果 </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duotone>
              <a:schemeClr val="bg2">
                <a:shade val="45000"/>
                <a:satMod val="135000"/>
              </a:schemeClr>
              <a:prstClr val="white"/>
            </a:duotone>
          </a:blip>
          <a:srcRect l="-62" r="-62"/>
          <a:stretch>
            <a:fillRect/>
          </a:stretch>
        </p:blipFill>
        <p:spPr>
          <a:xfrm rot="1377441">
            <a:off x="7018400" y="2277425"/>
            <a:ext cx="1561642" cy="2514447"/>
          </a:xfrm>
          <a:prstGeom prst="rect">
            <a:avLst/>
          </a:prstGeom>
          <a:noFill/>
          <a:ln>
            <a:noFill/>
          </a:ln>
        </p:spPr>
      </p:pic>
      <p:sp>
        <p:nvSpPr>
          <p:cNvPr id="32770" name="TextBox 10"/>
          <p:cNvSpPr txBox="1">
            <a:spLocks noChangeArrowheads="1"/>
          </p:cNvSpPr>
          <p:nvPr/>
        </p:nvSpPr>
        <p:spPr bwMode="auto">
          <a:xfrm>
            <a:off x="536575" y="987425"/>
            <a:ext cx="7442200" cy="3348355"/>
          </a:xfrm>
          <a:prstGeom prst="rect">
            <a:avLst/>
          </a:prstGeom>
          <a:noFill/>
          <a:ln w="9525">
            <a:noFill/>
            <a:miter lim="800000"/>
          </a:ln>
        </p:spPr>
        <p:txBody>
          <a:bodyPr wrap="square" lIns="82295" tIns="41147" rIns="82295" bIns="41147">
            <a:spAutoFit/>
          </a:bodyPr>
          <a:lstStyle/>
          <a:p>
            <a:pPr marL="0" marR="0" lvl="0" indent="152400" algn="l" defTabSz="685800" rtl="0" fontAlgn="base">
              <a:lnSpc>
                <a:spcPts val="2900"/>
              </a:lnSpc>
              <a:spcBef>
                <a:spcPct val="0"/>
              </a:spcBef>
              <a:spcAft>
                <a:spcPct val="0"/>
              </a:spcAft>
              <a:buClrTx/>
              <a:buSzTx/>
              <a:buFontTx/>
              <a:buNone/>
              <a:defRPr/>
            </a:pPr>
            <a:r>
              <a:rPr kumimoji="0" lang="zh-CN"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4.认识到初中历史作业优化布置应遵循的基本原则和具体要求</a:t>
            </a: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152400" algn="l" defTabSz="685800" rtl="0" fontAlgn="base">
              <a:lnSpc>
                <a:spcPts val="2900"/>
              </a:lnSpc>
              <a:spcBef>
                <a:spcPct val="0"/>
              </a:spcBef>
              <a:spcAft>
                <a:spcPct val="0"/>
              </a:spcAft>
              <a:buClrTx/>
              <a:buSzTx/>
              <a:buFontTx/>
              <a:buNone/>
              <a:defRPr/>
            </a:pP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a:t>
            </a:r>
            <a:r>
              <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1</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）基本原则</a:t>
            </a:r>
            <a:endPar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6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①</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目标性原则</a:t>
            </a:r>
            <a:r>
              <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②层次性原则</a:t>
            </a: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6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③科学性原则</a:t>
            </a:r>
            <a:r>
              <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④探究性原则</a:t>
            </a: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6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⑤丰富性原则</a:t>
            </a: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60"/>
              </a:lnSpc>
              <a:spcBef>
                <a:spcPct val="0"/>
              </a:spcBef>
              <a:spcAft>
                <a:spcPct val="0"/>
              </a:spcAft>
              <a:buClrTx/>
              <a:buSzTx/>
              <a:buFontTx/>
              <a:buNone/>
              <a:defRPr/>
            </a:pP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60"/>
              </a:lnSpc>
              <a:spcBef>
                <a:spcPct val="0"/>
              </a:spcBef>
              <a:spcAft>
                <a:spcPct val="0"/>
              </a:spcAft>
              <a:buClrTx/>
              <a:buSzTx/>
              <a:buFontTx/>
              <a:buNone/>
              <a:defRPr/>
            </a:pP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（2）具体要求</a:t>
            </a: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6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①遵循课程标准</a:t>
            </a:r>
            <a:r>
              <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②优化作业环节</a:t>
            </a: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6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③精选作业内容</a:t>
            </a:r>
            <a:r>
              <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④丰富作业形式</a:t>
            </a: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6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⑤把握作业难度 </a:t>
            </a:r>
            <a:r>
              <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⑥控制作业总量</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5" name="TextBox 12"/>
          <p:cNvSpPr txBox="1"/>
          <p:nvPr/>
        </p:nvSpPr>
        <p:spPr>
          <a:xfrm>
            <a:off x="328613" y="360363"/>
            <a:ext cx="8815387"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03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成果主要内容，即认识成果和操作成果 </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Box 10"/>
          <p:cNvSpPr txBox="1">
            <a:spLocks noChangeArrowheads="1"/>
          </p:cNvSpPr>
          <p:nvPr/>
        </p:nvSpPr>
        <p:spPr bwMode="auto">
          <a:xfrm>
            <a:off x="440055" y="1009650"/>
            <a:ext cx="8159750" cy="4261485"/>
          </a:xfrm>
          <a:prstGeom prst="rect">
            <a:avLst/>
          </a:prstGeom>
          <a:noFill/>
          <a:ln w="9525">
            <a:noFill/>
            <a:miter lim="800000"/>
          </a:ln>
        </p:spPr>
        <p:txBody>
          <a:bodyPr wrap="square" lIns="82295" tIns="41147" rIns="82295" bIns="41147">
            <a:spAutoFit/>
          </a:bodyPr>
          <a:lstStyle/>
          <a:p>
            <a:pPr marL="0" marR="0" lvl="0" indent="152400" algn="l" defTabSz="685800" rtl="0" fontAlgn="base">
              <a:lnSpc>
                <a:spcPts val="3000"/>
              </a:lnSpc>
              <a:spcBef>
                <a:spcPct val="0"/>
              </a:spcBef>
              <a:spcAft>
                <a:spcPct val="0"/>
              </a:spcAft>
              <a:buClrTx/>
              <a:buSzTx/>
              <a:buFontTx/>
              <a:buNone/>
              <a:defRPr/>
            </a:pPr>
            <a:r>
              <a:rPr kumimoji="0" lang="zh-CN"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rPr>
              <a:t>（二）操作性成果</a:t>
            </a: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152400" algn="l" defTabSz="685800" rtl="0" fontAlgn="base">
              <a:lnSpc>
                <a:spcPts val="3000"/>
              </a:lnSpc>
              <a:spcBef>
                <a:spcPct val="0"/>
              </a:spcBef>
              <a:spcAft>
                <a:spcPct val="0"/>
              </a:spcAft>
              <a:buClrTx/>
              <a:buSzTx/>
              <a:buFontTx/>
              <a:buNone/>
              <a:defRPr/>
            </a:pPr>
            <a:r>
              <a:rPr kumimoji="0" lang="zh-CN"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1.初步构建了优化初中历史课堂教学的实施机制</a:t>
            </a:r>
            <a:endParaRPr kumimoji="0" lang="zh-CN"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152400" algn="l" defTabSz="685800" rtl="0" fontAlgn="base">
              <a:lnSpc>
                <a:spcPts val="2420"/>
              </a:lnSpc>
              <a:spcBef>
                <a:spcPct val="0"/>
              </a:spcBef>
              <a:spcAft>
                <a:spcPct val="0"/>
              </a:spcAft>
              <a:buClrTx/>
              <a:buSzTx/>
              <a:buFontTx/>
              <a:buNone/>
              <a:defRPr/>
            </a:pPr>
            <a:r>
              <a:rPr kumimoji="0" lang="en-US"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构建了以龙校长为核心领导，以工作室成员组织、多个学校初中历史学科教研组为中心的管理机制，以教法研究为主线，多渠道开展工作的研究机制。</a:t>
            </a:r>
            <a:endPar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20"/>
              </a:lnSpc>
              <a:spcBef>
                <a:spcPct val="0"/>
              </a:spcBef>
              <a:spcAft>
                <a:spcPct val="0"/>
              </a:spcAft>
              <a:buClrTx/>
              <a:buSzTx/>
              <a:buFontTx/>
              <a:buNone/>
              <a:defRPr/>
            </a:pPr>
            <a:r>
              <a:rPr kumimoji="0" lang="zh-CN"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2.初步构建了优化初中历史课堂教学的运行机制</a:t>
            </a:r>
            <a:endParaRPr kumimoji="0" lang="zh-CN"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152400" algn="l" defTabSz="685800" rtl="0" fontAlgn="base">
              <a:lnSpc>
                <a:spcPts val="2420"/>
              </a:lnSpc>
              <a:spcBef>
                <a:spcPct val="0"/>
              </a:spcBef>
              <a:spcAft>
                <a:spcPct val="0"/>
              </a:spcAft>
              <a:buClrTx/>
              <a:buSzTx/>
              <a:buFontTx/>
              <a:buNone/>
              <a:defRPr/>
            </a:pPr>
            <a:r>
              <a:rPr kumimoji="0" lang="zh-CN"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（1）优化课堂教学的教学准备策略</a:t>
            </a:r>
            <a:endParaRPr kumimoji="0" lang="zh-CN"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2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①以学生发展为本位，确定高效的教学目标。</a:t>
            </a: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2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②以实现目标为目的，设计高效的教学内容。</a:t>
            </a: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2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A.解读文本，处理教材，寻求生长点。</a:t>
            </a:r>
            <a:endPar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20"/>
              </a:lnSpc>
              <a:spcBef>
                <a:spcPct val="0"/>
              </a:spcBef>
              <a:spcAft>
                <a:spcPct val="0"/>
              </a:spcAft>
              <a:buClrTx/>
              <a:buSzTx/>
              <a:buFontTx/>
              <a:buNone/>
              <a:defRPr/>
            </a:pPr>
            <a:r>
              <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B.根据实际，设计板块，找准训练点</a:t>
            </a: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20"/>
              </a:lnSpc>
              <a:spcBef>
                <a:spcPct val="0"/>
              </a:spcBef>
              <a:spcAft>
                <a:spcPct val="0"/>
              </a:spcAft>
              <a:buClrTx/>
              <a:buSzTx/>
              <a:buFontTx/>
              <a:buNone/>
              <a:defRPr/>
            </a:pP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en-US"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C.听说读写，综合训练，效益最大化</a:t>
            </a: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eaLnBrk="1" fontAlgn="base" latinLnBrk="0" hangingPunct="1">
              <a:lnSpc>
                <a:spcPct val="100000"/>
              </a:lnSpc>
              <a:spcBef>
                <a:spcPct val="0"/>
              </a:spcBef>
              <a:spcAft>
                <a:spcPct val="0"/>
              </a:spcAft>
              <a:buClrTx/>
              <a:buSzTx/>
              <a:buFontTx/>
              <a:buNone/>
              <a:defRPr/>
            </a:pP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5" name="TextBox 12"/>
          <p:cNvSpPr txBox="1"/>
          <p:nvPr/>
        </p:nvSpPr>
        <p:spPr>
          <a:xfrm>
            <a:off x="328613" y="360363"/>
            <a:ext cx="8815387"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03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成果主要内容，即认识成果和操作成果 </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duotone>
              <a:schemeClr val="bg2">
                <a:shade val="45000"/>
                <a:satMod val="135000"/>
              </a:schemeClr>
              <a:prstClr val="white"/>
            </a:duotone>
          </a:blip>
          <a:srcRect l="-62" r="-62"/>
          <a:stretch>
            <a:fillRect/>
          </a:stretch>
        </p:blipFill>
        <p:spPr>
          <a:xfrm rot="1377441">
            <a:off x="7018400" y="2277425"/>
            <a:ext cx="1561642" cy="2514447"/>
          </a:xfrm>
          <a:prstGeom prst="rect">
            <a:avLst/>
          </a:prstGeom>
          <a:noFill/>
          <a:ln>
            <a:noFill/>
          </a:ln>
        </p:spPr>
      </p:pic>
      <p:sp>
        <p:nvSpPr>
          <p:cNvPr id="34818" name="TextBox 10"/>
          <p:cNvSpPr txBox="1">
            <a:spLocks noChangeArrowheads="1"/>
          </p:cNvSpPr>
          <p:nvPr/>
        </p:nvSpPr>
        <p:spPr bwMode="auto">
          <a:xfrm>
            <a:off x="440055" y="1009650"/>
            <a:ext cx="7882890" cy="3858895"/>
          </a:xfrm>
          <a:prstGeom prst="rect">
            <a:avLst/>
          </a:prstGeom>
          <a:noFill/>
          <a:ln w="9525">
            <a:noFill/>
            <a:miter lim="800000"/>
          </a:ln>
        </p:spPr>
        <p:txBody>
          <a:bodyPr wrap="square" lIns="82295" tIns="41147" rIns="82295" bIns="41147">
            <a:spAutoFit/>
          </a:bodyPr>
          <a:lstStyle/>
          <a:p>
            <a:pPr marL="0" marR="0" lvl="0" indent="152400" algn="l" defTabSz="685800" rtl="0" eaLnBrk="1" fontAlgn="base" latinLnBrk="0" hangingPunct="1">
              <a:lnSpc>
                <a:spcPct val="100000"/>
              </a:lnSpc>
              <a:spcBef>
                <a:spcPct val="0"/>
              </a:spcBef>
              <a:spcAft>
                <a:spcPct val="0"/>
              </a:spcAft>
              <a:buClrTx/>
              <a:buSzTx/>
              <a:buFontTx/>
              <a:buNone/>
              <a:defRPr/>
            </a:pPr>
            <a:r>
              <a:rPr kumimoji="0" lang="zh-CN"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③以提高实效为依据，选择高效的教学方法。</a:t>
            </a:r>
            <a:endParaRPr kumimoji="0" lang="zh-CN"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6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  </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A.趣味性原则</a:t>
            </a:r>
            <a:endPar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60"/>
              </a:lnSpc>
              <a:spcBef>
                <a:spcPct val="0"/>
              </a:spcBef>
              <a:spcAft>
                <a:spcPct val="0"/>
              </a:spcAft>
              <a:buClrTx/>
              <a:buSzTx/>
              <a:buFontTx/>
              <a:buNone/>
              <a:defRPr/>
            </a:pPr>
            <a:r>
              <a:rPr kumimoji="0" lang="en-US"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激发学生的兴趣就是点燃渴望知识火药的导火索。</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设置悬念，激发兴趣</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，这确实是提高课堂教学高效性的秘方。</a:t>
            </a:r>
            <a:endPar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60"/>
              </a:lnSpc>
              <a:spcBef>
                <a:spcPct val="0"/>
              </a:spcBef>
              <a:spcAft>
                <a:spcPct val="0"/>
              </a:spcAft>
              <a:buClrTx/>
              <a:buSzTx/>
              <a:buFontTx/>
              <a:buNone/>
              <a:defRPr/>
            </a:pPr>
            <a:r>
              <a:rPr kumimoji="0" lang="en-US"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B.主体性原则</a:t>
            </a:r>
            <a:endPar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60"/>
              </a:lnSpc>
              <a:spcBef>
                <a:spcPct val="0"/>
              </a:spcBef>
              <a:spcAft>
                <a:spcPct val="0"/>
              </a:spcAft>
              <a:buClrTx/>
              <a:buSzTx/>
              <a:buFontTx/>
              <a:buNone/>
              <a:defRPr/>
            </a:pPr>
            <a:r>
              <a:rPr kumimoji="0" lang="en-US"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学生是课堂教学中的主体</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，即以学生为本，发挥学生的学习潜能:学生是课堂学习中的主人，在课堂教学中，学生主动参与学习过程、实践过程，教师的作用则是隐性的，是为学生的学习服务的。</a:t>
            </a:r>
            <a:endPar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60"/>
              </a:lnSpc>
              <a:spcBef>
                <a:spcPct val="0"/>
              </a:spcBef>
              <a:spcAft>
                <a:spcPct val="0"/>
              </a:spcAft>
              <a:buClrTx/>
              <a:buSzTx/>
              <a:buFontTx/>
              <a:buNone/>
              <a:defRPr/>
            </a:pPr>
            <a:r>
              <a:rPr kumimoji="0" lang="en-US"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C.实效性原则</a:t>
            </a:r>
            <a:endPar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152400" algn="l" defTabSz="685800" rtl="0" fontAlgn="base">
              <a:lnSpc>
                <a:spcPts val="2460"/>
              </a:lnSpc>
              <a:spcBef>
                <a:spcPct val="0"/>
              </a:spcBef>
              <a:spcAft>
                <a:spcPct val="0"/>
              </a:spcAft>
              <a:buClrTx/>
              <a:buSzTx/>
              <a:buFontTx/>
              <a:buNone/>
              <a:defRPr/>
            </a:pPr>
            <a:r>
              <a:rPr kumimoji="0" lang="en-US"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创设情景</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给学生以主动施展才能的平台，促成学生主动参与课堂教学的全过程，</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精心组织学生各种形式的学习活动</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引导学生进行自主学习合作学习和探究学习</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，注重实效性。</a:t>
            </a:r>
            <a:endPar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5" name="TextBox 12"/>
          <p:cNvSpPr txBox="1"/>
          <p:nvPr/>
        </p:nvSpPr>
        <p:spPr>
          <a:xfrm>
            <a:off x="328613" y="360363"/>
            <a:ext cx="8815387"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03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成果主要内容，即认识成果和操作成果 </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TextBox 10"/>
          <p:cNvSpPr txBox="1">
            <a:spLocks noChangeArrowheads="1"/>
          </p:cNvSpPr>
          <p:nvPr/>
        </p:nvSpPr>
        <p:spPr bwMode="auto">
          <a:xfrm>
            <a:off x="706755" y="974725"/>
            <a:ext cx="7719060" cy="3543300"/>
          </a:xfrm>
          <a:prstGeom prst="rect">
            <a:avLst/>
          </a:prstGeom>
          <a:noFill/>
          <a:ln w="9525">
            <a:noFill/>
            <a:miter lim="800000"/>
          </a:ln>
        </p:spPr>
        <p:txBody>
          <a:bodyPr wrap="square" lIns="82295" tIns="41147" rIns="82295" bIns="41147">
            <a:spAutoFit/>
          </a:bodyPr>
          <a:lstStyle/>
          <a:p>
            <a:pPr marL="0" marR="0" lvl="0" indent="381000" algn="l" defTabSz="685800" rtl="0" eaLnBrk="1" fontAlgn="base"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(2) </a:t>
            </a:r>
            <a:r>
              <a:rPr kumimoji="0" lang="zh-CN"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优化课堂教学活动的教学程序</a:t>
            </a:r>
            <a:endParaRPr kumimoji="0" lang="zh-CN"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fontAlgn="base">
              <a:lnSpc>
                <a:spcPts val="2460"/>
              </a:lnSpc>
              <a:spcBef>
                <a:spcPct val="0"/>
              </a:spcBef>
              <a:spcAft>
                <a:spcPct val="0"/>
              </a:spcAft>
              <a:buClrTx/>
              <a:buSzTx/>
              <a:buFontTx/>
              <a:buNone/>
              <a:defRPr/>
            </a:pP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有效的课堂教学在于学生参与学习的广度、深度与效度。这就要求教师在预设教学时，必须留给学生充分自主学习的时空，营造民主和谐乐学的教学氛围，</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形成课堂上师生互动、生生互动的生动活泼的自主、合作、探究的学习方式</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，从而从根本上改变旧课堂的教学模式，</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实现新理念倡导的生命化的课堂。</a:t>
            </a:r>
            <a:endPar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fontAlgn="base">
              <a:lnSpc>
                <a:spcPts val="246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第一步:指导预习</a:t>
            </a:r>
            <a:endParaRPr kumimoji="0" lang="en-US"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fontAlgn="base">
              <a:lnSpc>
                <a:spcPts val="246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第二步:学情反馈</a:t>
            </a:r>
            <a:endParaRPr kumimoji="0" lang="en-US"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fontAlgn="base">
              <a:lnSpc>
                <a:spcPts val="246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第三步:互动解疑</a:t>
            </a:r>
            <a:endParaRPr kumimoji="0" lang="en-US"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fontAlgn="base">
              <a:lnSpc>
                <a:spcPts val="246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第四步:练习反馈</a:t>
            </a:r>
            <a:endParaRPr kumimoji="0" lang="en-US"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fontAlgn="base">
              <a:lnSpc>
                <a:spcPts val="246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第五步:归纳巩固</a:t>
            </a:r>
            <a:endParaRPr kumimoji="0" lang="zh-CN" altLang="en-US"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p:txBody>
      </p:sp>
      <p:sp>
        <p:nvSpPr>
          <p:cNvPr id="4" name="TextBox 12"/>
          <p:cNvSpPr txBox="1"/>
          <p:nvPr/>
        </p:nvSpPr>
        <p:spPr>
          <a:xfrm>
            <a:off x="328613" y="360363"/>
            <a:ext cx="8815387"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03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成果主要内容，即认识成果和操作成果 </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duotone>
              <a:schemeClr val="bg2">
                <a:shade val="45000"/>
                <a:satMod val="135000"/>
              </a:schemeClr>
              <a:prstClr val="white"/>
            </a:duotone>
          </a:blip>
          <a:srcRect l="-62" r="-62"/>
          <a:stretch>
            <a:fillRect/>
          </a:stretch>
        </p:blipFill>
        <p:spPr>
          <a:xfrm rot="1377441">
            <a:off x="7018400" y="2277425"/>
            <a:ext cx="1561642" cy="2514447"/>
          </a:xfrm>
          <a:prstGeom prst="rect">
            <a:avLst/>
          </a:prstGeom>
          <a:noFill/>
          <a:ln>
            <a:noFill/>
          </a:ln>
        </p:spPr>
      </p:pic>
      <p:sp>
        <p:nvSpPr>
          <p:cNvPr id="38914" name="TextBox 10"/>
          <p:cNvSpPr txBox="1">
            <a:spLocks noChangeArrowheads="1"/>
          </p:cNvSpPr>
          <p:nvPr/>
        </p:nvSpPr>
        <p:spPr bwMode="auto">
          <a:xfrm>
            <a:off x="706438" y="974725"/>
            <a:ext cx="7954962" cy="3838575"/>
          </a:xfrm>
          <a:prstGeom prst="rect">
            <a:avLst/>
          </a:prstGeom>
          <a:noFill/>
          <a:ln w="9525">
            <a:noFill/>
            <a:miter lim="800000"/>
          </a:ln>
        </p:spPr>
        <p:txBody>
          <a:bodyPr lIns="82295" tIns="41147" rIns="82295" bIns="41147">
            <a:spAutoFit/>
          </a:bodyPr>
          <a:lstStyle/>
          <a:p>
            <a:pPr marL="0" marR="0" lvl="0" indent="382905" algn="l" defTabSz="685800" rtl="0" eaLnBrk="1" fontAlgn="base" latinLnBrk="0" hangingPunct="1">
              <a:lnSpc>
                <a:spcPct val="100000"/>
              </a:lnSpc>
              <a:spcBef>
                <a:spcPct val="0"/>
              </a:spcBef>
              <a:spcAft>
                <a:spcPct val="0"/>
              </a:spcAft>
              <a:buClrTx/>
              <a:buSzTx/>
              <a:buFontTx/>
              <a:buNone/>
              <a:defRPr/>
            </a:pPr>
            <a:r>
              <a:rPr kumimoji="0" lang="zh-CN"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3.初步构建了初中历史高效课堂教学模式</a:t>
            </a:r>
            <a:r>
              <a:rPr kumimoji="0" lang="en-US"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rPr>
              <a:t> </a:t>
            </a:r>
            <a:endParaRPr kumimoji="0" lang="zh-CN" altLang="zh-CN" sz="2000" b="1"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sym typeface="+mn-ea"/>
            </a:endParaRPr>
          </a:p>
          <a:p>
            <a:pPr marL="0" marR="0" lvl="0" indent="382905" algn="l" defTabSz="6858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（1）新授课课堂教学模式</a:t>
            </a:r>
            <a:endParaRPr kumimoji="0" lang="zh-CN" altLang="zh-CN"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endParaRPr>
          </a:p>
          <a:p>
            <a:pPr marL="0" marR="0" lvl="0" indent="382905" algn="l" defTabSz="6858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新授课的课堂教学模式立足知识基础,着眼提高能力,教为主导,学为主体,以问题激起思维，以探究产生共鸣，以争辩掀起高潮，以问题解决实现目标达成</a:t>
            </a: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。教学的环节设计要做到教法设计与学法设计并重。教学环节主要分以下五部分:</a:t>
            </a:r>
            <a:endPar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382905" algn="l" defTabSz="6858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第一环节一设置情景，巧妙导入；</a:t>
            </a:r>
            <a:endPar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382905" algn="l" defTabSz="6858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导入是教学的起始环节,恰如其分的导入能迅速将学生的思维引入教学内容的情景中，把学生的注意力和思维引到探求新知识上来，同时教师也自然的把学习目标展现给学生。导入形式可根据教学内容，灵活多样，但应紧扣本课学习内容，具有启发性和思维价值。</a:t>
            </a:r>
            <a:endPar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382905" algn="l" defTabSz="6858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第二环节一互动探究 合作掌握</a:t>
            </a:r>
            <a:endParaRPr kumimoji="0" lang="zh-CN"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382905" algn="l" defTabSz="6858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互动探究、合作掌握是课堂教学的中心环节，本环节采用版块式教学,将教学内容设计成几个版块,做到由浅入深层层推进，通过生生互动、师生互动探究，分析理解教材内容，使学生全面准确透彻的掌握、理解、运用知识，充分体现教为主导，学为主体，思维训练为主线的教学原则。</a:t>
            </a:r>
            <a:endPar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5" name="TextBox 12"/>
          <p:cNvSpPr txBox="1"/>
          <p:nvPr/>
        </p:nvSpPr>
        <p:spPr>
          <a:xfrm>
            <a:off x="328613" y="360363"/>
            <a:ext cx="8815387"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03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成果主要内容，即认识成果和操作成果 </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duotone>
              <a:schemeClr val="bg2">
                <a:shade val="45000"/>
                <a:satMod val="135000"/>
              </a:schemeClr>
              <a:prstClr val="white"/>
            </a:duotone>
          </a:blip>
          <a:srcRect l="-62" r="-62"/>
          <a:stretch>
            <a:fillRect/>
          </a:stretch>
        </p:blipFill>
        <p:spPr>
          <a:xfrm rot="1377441">
            <a:off x="7018400" y="2277425"/>
            <a:ext cx="1561642" cy="2514447"/>
          </a:xfrm>
          <a:prstGeom prst="rect">
            <a:avLst/>
          </a:prstGeom>
          <a:noFill/>
          <a:ln>
            <a:noFill/>
          </a:ln>
        </p:spPr>
      </p:pic>
      <p:sp>
        <p:nvSpPr>
          <p:cNvPr id="38914" name="TextBox 10"/>
          <p:cNvSpPr txBox="1">
            <a:spLocks noChangeArrowheads="1"/>
          </p:cNvSpPr>
          <p:nvPr/>
        </p:nvSpPr>
        <p:spPr bwMode="auto">
          <a:xfrm>
            <a:off x="319088" y="957263"/>
            <a:ext cx="8480425" cy="4020820"/>
          </a:xfrm>
          <a:prstGeom prst="rect">
            <a:avLst/>
          </a:prstGeom>
          <a:noFill/>
          <a:ln w="9525">
            <a:noFill/>
            <a:miter lim="800000"/>
          </a:ln>
        </p:spPr>
        <p:txBody>
          <a:bodyPr lIns="82295" tIns="41147" rIns="82295" bIns="41147">
            <a:spAutoFit/>
          </a:bodyPr>
          <a:lstStyle/>
          <a:p>
            <a:pPr marL="0" marR="0" lvl="0" indent="382905" algn="l" defTabSz="6858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首先，学生根据教师列出的知识结构查阅课本，自主探究基本的历史知识.教师提出要求；</a:t>
            </a:r>
            <a:endPar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382905" algn="l" defTabSz="6858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第二步，学生之间就自主探究中存在的疑难问题相互提问，相互解答；</a:t>
            </a:r>
            <a:endPar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382905" algn="l" defTabSz="6858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第三步，知识的检查、运用阶段；</a:t>
            </a:r>
            <a:endPar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382905" algn="l" defTabSz="6858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第四步，图说历史。</a:t>
            </a:r>
            <a:endPar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382905" algn="l" defTabSz="6858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第三环节  构建网络， 拓展升华</a:t>
            </a:r>
            <a:endParaRPr kumimoji="0" lang="zh-CN"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382905" algn="l" defTabSz="6858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课堂小结是学生自主学习的培养契机和切入点，是学生舒展灵性的空间，是培养学生自主学习、合作学习、探究学习的一个关键环节，是</a:t>
            </a: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一节课的“点睛之笔”。</a:t>
            </a:r>
            <a:endPar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382905" algn="l" defTabSz="6858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第四环节  自我检测，巩固提高</a:t>
            </a:r>
            <a:endParaRPr kumimoji="0" lang="zh-CN"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382905" algn="l" defTabSz="6858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本环节主要是知识运用、补偿提高，教师应根据教学目标，精心设计习题，本节习题设计既突出了教学内容的重难点，又灵活多样，很有新意，实现了寓教于乐，使学生更好的理解、巩固和掌握了知识.教师一方面根据学生的练习情况判断教学目标的达成度,另一方面在学生相互提问的过程中找出他们心目中的重点、难点，从而进行针对性补偿教学，达到最佳教学目的。</a:t>
            </a:r>
            <a:endPar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382905" algn="l" defTabSz="6858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第五环节  学以致用</a:t>
            </a:r>
            <a:endParaRPr kumimoji="0" lang="zh-CN"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382905" algn="l" defTabSz="685800" rtl="0" eaLnBrk="1" fontAlgn="base" latinLnBrk="0" hangingPunct="1">
              <a:lnSpc>
                <a:spcPct val="100000"/>
              </a:lnSpc>
              <a:spcBef>
                <a:spcPct val="0"/>
              </a:spcBef>
              <a:spcAft>
                <a:spcPct val="0"/>
              </a:spcAft>
              <a:buClrTx/>
              <a:buSzTx/>
              <a:buFontTx/>
              <a:buNone/>
              <a:defRPr/>
            </a:pPr>
            <a:r>
              <a:rPr kumimoji="0" lang="zh-CN"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学习历史的根本目的在于借鉴，教师应该培养学生联系现实，关注未来。既活学活用了本课知识，又极大地调动了学生学习地积极性。</a:t>
            </a: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5" name="TextBox 12"/>
          <p:cNvSpPr txBox="1"/>
          <p:nvPr/>
        </p:nvSpPr>
        <p:spPr>
          <a:xfrm>
            <a:off x="328613" y="360363"/>
            <a:ext cx="8815387"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03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成果主要内容，即认识成果和操作成果 </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TextBox 10"/>
          <p:cNvSpPr txBox="1">
            <a:spLocks noChangeArrowheads="1"/>
          </p:cNvSpPr>
          <p:nvPr/>
        </p:nvSpPr>
        <p:spPr bwMode="auto">
          <a:xfrm>
            <a:off x="671513" y="966788"/>
            <a:ext cx="6935787" cy="4236085"/>
          </a:xfrm>
          <a:prstGeom prst="rect">
            <a:avLst/>
          </a:prstGeom>
          <a:noFill/>
          <a:ln w="9525">
            <a:noFill/>
            <a:miter lim="800000"/>
          </a:ln>
        </p:spPr>
        <p:txBody>
          <a:bodyPr lIns="82295" tIns="41147" rIns="82295" bIns="41147">
            <a:spAutoFit/>
          </a:bodyPr>
          <a:lstStyle/>
          <a:p>
            <a:pPr marL="0" marR="0" lvl="0" indent="382905" algn="l" defTabSz="685800" rtl="0" eaLnBrk="1" fontAlgn="base" latinLnBrk="0" hangingPunct="1">
              <a:lnSpc>
                <a:spcPct val="125000"/>
              </a:lnSpc>
              <a:spcBef>
                <a:spcPct val="0"/>
              </a:spcBef>
              <a:spcAft>
                <a:spcPct val="0"/>
              </a:spcAft>
              <a:buClrTx/>
              <a:buSzTx/>
              <a:buFontTx/>
              <a:buNone/>
              <a:defRPr/>
            </a:pPr>
            <a:r>
              <a:rPr kumimoji="0" lang="zh-CN"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（2）复习课的课堂教学模式</a:t>
            </a:r>
            <a:endParaRPr kumimoji="0" lang="zh-CN"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eaLnBrk="1" fontAlgn="base" latinLnBrk="0" hangingPunct="1">
              <a:lnSpc>
                <a:spcPct val="125000"/>
              </a:lnSpc>
              <a:spcBef>
                <a:spcPct val="0"/>
              </a:spcBef>
              <a:spcAft>
                <a:spcPct val="0"/>
              </a:spcAft>
              <a:buClrTx/>
              <a:buSzTx/>
              <a:buFontTx/>
              <a:buNone/>
              <a:defRPr/>
            </a:pPr>
            <a:r>
              <a:rPr kumimoji="0" lang="en-US"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       </a:t>
            </a:r>
            <a:r>
              <a:rPr kumimoji="0" lang="zh-CN" altLang="zh-CN"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第一环节</a:t>
            </a:r>
            <a:r>
              <a:rPr kumimoji="0" lang="en-US" altLang="zh-CN"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zh-CN" altLang="zh-CN"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创设情景，导入课题</a:t>
            </a:r>
            <a:endParaRPr kumimoji="0" lang="zh-CN" altLang="zh-CN"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eaLnBrk="1" fontAlgn="base" latinLnBrk="0" hangingPunct="1">
              <a:lnSpc>
                <a:spcPct val="125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en-US" altLang="zh-CN"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第二环节  复习温故， 夯实基础</a:t>
            </a:r>
            <a:endPar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eaLnBrk="1" fontAlgn="base" latinLnBrk="0" hangingPunct="1">
              <a:lnSpc>
                <a:spcPct val="125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en-US" altLang="zh-CN"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第三环节  师生互动， 构建网络</a:t>
            </a:r>
            <a:endPar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eaLnBrk="1" fontAlgn="base" latinLnBrk="0" hangingPunct="1">
              <a:lnSpc>
                <a:spcPct val="125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en-US" altLang="zh-CN"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第四环节  归类剖析， 提升</a:t>
            </a:r>
            <a:endPar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eaLnBrk="1" fontAlgn="base" latinLnBrk="0" hangingPunct="1">
              <a:lnSpc>
                <a:spcPct val="125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en-US" altLang="zh-CN"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第五环节  拓展视野，增强认识</a:t>
            </a:r>
            <a:endPar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eaLnBrk="1" fontAlgn="base" latinLnBrk="0" hangingPunct="1">
              <a:lnSpc>
                <a:spcPct val="125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en-US" altLang="zh-CN"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第六环节  自我检测，巩固提高</a:t>
            </a:r>
            <a:endParaRPr kumimoji="0" lang="en-US" altLang="zh-CN"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eaLnBrk="1" fontAlgn="base" latinLnBrk="0" hangingPunct="1">
              <a:lnSpc>
                <a:spcPct val="125000"/>
              </a:lnSpc>
              <a:spcBef>
                <a:spcPct val="0"/>
              </a:spcBef>
              <a:spcAft>
                <a:spcPct val="0"/>
              </a:spcAft>
              <a:buClrTx/>
              <a:buSzTx/>
              <a:buFontTx/>
              <a:buNone/>
              <a:defRPr/>
            </a:pPr>
            <a:r>
              <a:rPr kumimoji="0" lang="zh-CN" alt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（3）</a:t>
            </a:r>
            <a:r>
              <a:rPr kumimoji="0" lang="zh-CN" altLang="zh-CN"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rPr>
              <a:t>讲评课的课堂教学模式</a:t>
            </a:r>
            <a:endParaRPr kumimoji="0" lang="zh-CN" altLang="en-US"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eaLnBrk="1" fontAlgn="base" latinLnBrk="0" hangingPunct="1">
              <a:lnSpc>
                <a:spcPct val="125000"/>
              </a:lnSpc>
              <a:spcBef>
                <a:spcPct val="0"/>
              </a:spcBef>
              <a:spcAft>
                <a:spcPct val="0"/>
              </a:spcAft>
              <a:buClrTx/>
              <a:buSzTx/>
              <a:buFontTx/>
              <a:buNone/>
              <a:defRPr/>
            </a:pPr>
            <a:r>
              <a:rPr kumimoji="0" lang="zh-CN" altLang="en-US"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 </a:t>
            </a:r>
            <a:r>
              <a:rPr kumimoji="0" lang="en-US" altLang="zh-CN"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     </a:t>
            </a:r>
            <a:r>
              <a:rPr kumimoji="0" lang="zh-CN" altLang="en-US" sz="16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 </a:t>
            </a: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第一环节  考情整体评析</a:t>
            </a:r>
            <a:endPar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eaLnBrk="1" fontAlgn="base" latinLnBrk="0" hangingPunct="1">
              <a:lnSpc>
                <a:spcPct val="125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en-US" altLang="zh-CN"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第二环节  自主合作纠错</a:t>
            </a:r>
            <a:endPar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eaLnBrk="1" fontAlgn="base" latinLnBrk="0" hangingPunct="1">
              <a:lnSpc>
                <a:spcPct val="125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en-US" altLang="zh-CN"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第三环节  错因归类评析</a:t>
            </a:r>
            <a:endPar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eaLnBrk="1" fontAlgn="base" latinLnBrk="0" hangingPunct="1">
              <a:lnSpc>
                <a:spcPct val="125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en-US" altLang="zh-CN"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第四环节  针对补偿提升</a:t>
            </a:r>
            <a:endPar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endParaRPr>
          </a:p>
          <a:p>
            <a:pPr marL="0" marR="0" lvl="0" indent="381000" algn="l" defTabSz="685800" rtl="0" eaLnBrk="1" fontAlgn="base" latinLnBrk="0" hangingPunct="1">
              <a:lnSpc>
                <a:spcPct val="125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en-US" altLang="zh-CN"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     </a:t>
            </a:r>
            <a:r>
              <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第五环节  个性对话指导</a:t>
            </a:r>
            <a:endParaRPr kumimoji="0" lang="zh-CN" altLang="en-US" sz="1600"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endParaRPr>
          </a:p>
        </p:txBody>
      </p:sp>
      <p:sp>
        <p:nvSpPr>
          <p:cNvPr id="4" name="TextBox 12"/>
          <p:cNvSpPr txBox="1"/>
          <p:nvPr/>
        </p:nvSpPr>
        <p:spPr>
          <a:xfrm>
            <a:off x="328613" y="360363"/>
            <a:ext cx="8815387"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03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成果主要内容，即认识成果和操作成果 </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extBox 10"/>
          <p:cNvSpPr txBox="1">
            <a:spLocks noChangeArrowheads="1"/>
          </p:cNvSpPr>
          <p:nvPr/>
        </p:nvSpPr>
        <p:spPr bwMode="auto">
          <a:xfrm>
            <a:off x="34925" y="836930"/>
            <a:ext cx="6648450" cy="911860"/>
          </a:xfrm>
          <a:prstGeom prst="rect">
            <a:avLst/>
          </a:prstGeom>
          <a:noFill/>
          <a:ln w="9525">
            <a:noFill/>
            <a:miter lim="800000"/>
          </a:ln>
        </p:spPr>
        <p:txBody>
          <a:bodyPr wrap="square" lIns="82295" tIns="41147" rIns="82295" bIns="41147">
            <a:spAutoFit/>
          </a:bodyPr>
          <a:lstStyle/>
          <a:p>
            <a:pPr marL="0" marR="0" lvl="0" indent="382905" algn="l" defTabSz="685800" rtl="0" eaLnBrk="1" fontAlgn="base" latinLnBrk="0" hangingPunct="1">
              <a:lnSpc>
                <a:spcPct val="150000"/>
              </a:lnSpc>
              <a:spcBef>
                <a:spcPct val="0"/>
              </a:spcBef>
              <a:spcAft>
                <a:spcPct val="0"/>
              </a:spcAft>
              <a:buClrTx/>
              <a:buSzTx/>
              <a:buFontTx/>
              <a:buNone/>
              <a:defRPr/>
            </a:pPr>
            <a:r>
              <a:rPr kumimoji="0" lang="zh-CN"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4.初步构建了初中历史作业设计与实施的典型样例</a:t>
            </a:r>
            <a:endPar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382905" algn="l" defTabSz="685800" rtl="0" eaLnBrk="1" fontAlgn="base" latinLnBrk="0" hangingPunct="1">
              <a:lnSpc>
                <a:spcPct val="150000"/>
              </a:lnSpc>
              <a:spcBef>
                <a:spcPct val="0"/>
              </a:spcBef>
              <a:spcAft>
                <a:spcPct val="0"/>
              </a:spcAft>
              <a:buClrTx/>
              <a:buSzTx/>
              <a:buFontTx/>
              <a:buNone/>
              <a:defRPr/>
            </a:pP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5" name="TextBox 12"/>
          <p:cNvSpPr txBox="1"/>
          <p:nvPr/>
        </p:nvSpPr>
        <p:spPr>
          <a:xfrm>
            <a:off x="328613" y="360363"/>
            <a:ext cx="8815387"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03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成果主要内容，即认识成果和操作成果 </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pic>
        <p:nvPicPr>
          <p:cNvPr id="2" name="图片 1" descr="3P2EK_KS7GT0G@{BU)SAT$Q"/>
          <p:cNvPicPr>
            <a:picLocks noChangeAspect="1"/>
          </p:cNvPicPr>
          <p:nvPr/>
        </p:nvPicPr>
        <p:blipFill>
          <a:blip r:embed="rId1"/>
          <a:stretch>
            <a:fillRect/>
          </a:stretch>
        </p:blipFill>
        <p:spPr>
          <a:xfrm>
            <a:off x="5175250" y="1347470"/>
            <a:ext cx="3968750" cy="1860550"/>
          </a:xfrm>
          <a:prstGeom prst="rect">
            <a:avLst/>
          </a:prstGeom>
        </p:spPr>
      </p:pic>
      <p:sp>
        <p:nvSpPr>
          <p:cNvPr id="3" name="TextBox 10"/>
          <p:cNvSpPr txBox="1">
            <a:spLocks noChangeArrowheads="1"/>
          </p:cNvSpPr>
          <p:nvPr/>
        </p:nvSpPr>
        <p:spPr bwMode="auto">
          <a:xfrm>
            <a:off x="-36830" y="1275715"/>
            <a:ext cx="5294630" cy="3866515"/>
          </a:xfrm>
          <a:prstGeom prst="rect">
            <a:avLst/>
          </a:prstGeom>
          <a:noFill/>
          <a:ln w="9525">
            <a:noFill/>
            <a:miter lim="800000"/>
          </a:ln>
        </p:spPr>
        <p:txBody>
          <a:bodyPr wrap="square" lIns="82295" tIns="41147" rIns="82295" bIns="41147">
            <a:spAutoFit/>
          </a:bodyPr>
          <a:p>
            <a:pPr marL="0" marR="0" lvl="0" indent="382905" algn="l" defTabSz="685800" rtl="0" fontAlgn="base">
              <a:lnSpc>
                <a:spcPts val="246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①</a:t>
            </a:r>
            <a:r>
              <a:rPr kumimoji="0" lang="zh-CN"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书面作业</a:t>
            </a:r>
            <a:endParaRPr kumimoji="0" lang="zh-CN"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382905" algn="l" defTabSz="685800" rtl="0" fontAlgn="base">
              <a:lnSpc>
                <a:spcPts val="2460"/>
              </a:lnSpc>
              <a:spcBef>
                <a:spcPct val="0"/>
              </a:spcBef>
              <a:spcAft>
                <a:spcPct val="0"/>
              </a:spcAft>
              <a:buClrTx/>
              <a:buSzTx/>
              <a:buFontTx/>
              <a:buNone/>
              <a:defRPr/>
            </a:pP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通常指</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依据初中历史课程标准要求，需要达成的阶段性学习目标的相关作业，可以是教材中的相关练习，如</a:t>
            </a:r>
            <a:r>
              <a:rPr kumimoji="0" lang="en-US"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材料研读</a:t>
            </a:r>
            <a:r>
              <a:rPr kumimoji="0" lang="en-US"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a:t>
            </a:r>
            <a:r>
              <a:rPr kumimoji="0" lang="en-US"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问题思考</a:t>
            </a:r>
            <a:r>
              <a:rPr kumimoji="0" lang="en-US"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a:t>
            </a:r>
            <a:r>
              <a:rPr kumimoji="0" lang="en-US"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课后活动</a:t>
            </a:r>
            <a:r>
              <a:rPr kumimoji="0" lang="en-US"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等，也可以是教师根据教学内容自主编制的作业。</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书面类作业从题型上一般分为选择题和非选择题两大类型非选择题的题型又可以表现为多种形式,如填空题、读图填图题、连线题、改错题、材料分析题、知识结构整理题等。从完成要求上可以分为必做题和选做题,选做题学生可以根据自己的兴趣、能力等实际情况选择其中的部分题来做，通过笔答的方式，对所学知识进行复述或实际应用。</a:t>
            </a:r>
            <a:endPar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pic>
        <p:nvPicPr>
          <p:cNvPr id="4" name="图片 3" descr="JV~S%EZ9{%R3]8~)27V%`MN"/>
          <p:cNvPicPr>
            <a:picLocks noChangeAspect="1"/>
          </p:cNvPicPr>
          <p:nvPr/>
        </p:nvPicPr>
        <p:blipFill>
          <a:blip r:embed="rId2"/>
          <a:stretch>
            <a:fillRect/>
          </a:stretch>
        </p:blipFill>
        <p:spPr>
          <a:xfrm>
            <a:off x="5175250" y="3208020"/>
            <a:ext cx="3950970" cy="190881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3" name="组合 2"/>
          <p:cNvGrpSpPr/>
          <p:nvPr/>
        </p:nvGrpSpPr>
        <p:grpSpPr>
          <a:xfrm>
            <a:off x="144016" y="1053846"/>
            <a:ext cx="288238" cy="46073"/>
            <a:chOff x="4318304" y="3089060"/>
            <a:chExt cx="384317" cy="61430"/>
          </a:xfrm>
        </p:grpSpPr>
        <p:sp>
          <p:nvSpPr>
            <p:cNvPr id="4" name="圆角矩形 3"/>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圆角矩形 4"/>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6"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一、价值取向</a:t>
            </a:r>
            <a:endParaRPr lang="zh-CN" altLang="en-US" sz="1800" dirty="0">
              <a:solidFill>
                <a:schemeClr val="bg1"/>
              </a:solidFill>
            </a:endParaRPr>
          </a:p>
        </p:txBody>
      </p:sp>
      <p:sp>
        <p:nvSpPr>
          <p:cNvPr id="8" name="圆角矩形 7"/>
          <p:cNvSpPr/>
          <p:nvPr/>
        </p:nvSpPr>
        <p:spPr>
          <a:xfrm>
            <a:off x="611560" y="1491630"/>
            <a:ext cx="7992888" cy="3456384"/>
          </a:xfrm>
          <a:prstGeom prst="roundRect">
            <a:avLst>
              <a:gd name="adj" fmla="val 11852"/>
            </a:avLst>
          </a:prstGeom>
          <a:gradFill>
            <a:gsLst>
              <a:gs pos="0">
                <a:sysClr val="window" lastClr="FFFFFF">
                  <a:lumMod val="99000"/>
                </a:sysClr>
              </a:gs>
              <a:gs pos="50000">
                <a:sysClr val="window" lastClr="FFFFFF">
                  <a:lumMod val="85000"/>
                </a:sysClr>
              </a:gs>
              <a:gs pos="100000">
                <a:sysClr val="window" lastClr="FFFFFF">
                  <a:lumMod val="83000"/>
                  <a:lumOff val="17000"/>
                </a:sysClr>
              </a:gs>
            </a:gsLst>
            <a:lin ang="5400000" scaled="0"/>
          </a:gradFill>
          <a:ln w="38100" cap="flat" cmpd="sng" algn="ctr">
            <a:gradFill>
              <a:gsLst>
                <a:gs pos="0">
                  <a:sysClr val="window" lastClr="FFFFFF">
                    <a:lumMod val="82000"/>
                  </a:sysClr>
                </a:gs>
                <a:gs pos="50000">
                  <a:sysClr val="window" lastClr="FFFFFF">
                    <a:lumMod val="43000"/>
                    <a:lumOff val="57000"/>
                  </a:sysClr>
                </a:gs>
                <a:gs pos="100000">
                  <a:sysClr val="window" lastClr="FFFFFF">
                    <a:lumMod val="86000"/>
                  </a:sysClr>
                </a:gs>
              </a:gsLst>
              <a:lin ang="5400000" scaled="0"/>
            </a:gradFill>
            <a:prstDash val="solid"/>
          </a:ln>
          <a:effectLst>
            <a:outerShdw blurRad="393700" dist="63500" dir="7200000" sx="101000" sy="101000" algn="tr" rotWithShape="0">
              <a:prstClr val="black">
                <a:alpha val="57000"/>
              </a:prstClr>
            </a:outerShdw>
          </a:effectLst>
        </p:spPr>
        <p:txBody>
          <a:bodyPr lIns="68580" tIns="34290" rIns="68580" bIns="34290" rtlCol="0" anchor="ctr"/>
          <a:lstStyle/>
          <a:p>
            <a:pPr indent="457200">
              <a:lnSpc>
                <a:spcPts val="3200"/>
              </a:lnSpc>
            </a:pPr>
            <a:r>
              <a:rPr lang="en-US" altLang="zh-CN" b="1" dirty="0" smtClean="0"/>
              <a:t>【</a:t>
            </a:r>
            <a:r>
              <a:rPr lang="zh-CN" altLang="en-US" b="1" dirty="0" smtClean="0"/>
              <a:t>工作室发展定位</a:t>
            </a:r>
            <a:r>
              <a:rPr lang="en-US" altLang="zh-CN" b="1" dirty="0" smtClean="0"/>
              <a:t>】</a:t>
            </a:r>
            <a:r>
              <a:rPr lang="zh-CN" altLang="en-US" b="1" dirty="0"/>
              <a:t>打造泸县初中历史教育共同体，以“专业引领、同伴互助、交流研讨、共同发展”为宗旨，以教育科研为先导，以课堂教学为主阵地，以网络交流为载体，融科学性、实践性、研究性于一体的研修团队</a:t>
            </a:r>
            <a:r>
              <a:rPr lang="zh-CN" altLang="en-US" b="1" dirty="0" smtClean="0"/>
              <a:t>。</a:t>
            </a:r>
            <a:endParaRPr lang="en-US" altLang="zh-CN" b="1" dirty="0" smtClean="0"/>
          </a:p>
          <a:p>
            <a:pPr indent="457200">
              <a:lnSpc>
                <a:spcPts val="3200"/>
              </a:lnSpc>
            </a:pPr>
            <a:r>
              <a:rPr lang="en-US" altLang="zh-CN" b="1" dirty="0" smtClean="0"/>
              <a:t>【</a:t>
            </a:r>
            <a:r>
              <a:rPr lang="zh-CN" altLang="en-US" b="1" dirty="0"/>
              <a:t>工作室发展目标</a:t>
            </a:r>
            <a:r>
              <a:rPr lang="en-US" altLang="zh-CN" b="1" dirty="0"/>
              <a:t>】</a:t>
            </a:r>
            <a:r>
              <a:rPr lang="zh-CN" altLang="en-US" b="1" dirty="0"/>
              <a:t>名师成长的摇篮，热点问题研究的中心，优质资源整合的基地，优秀成果展示的平台。</a:t>
            </a:r>
            <a:endParaRPr lang="zh-CN" altLang="en-US" b="1" dirty="0"/>
          </a:p>
          <a:p>
            <a:pPr indent="457200">
              <a:lnSpc>
                <a:spcPts val="3200"/>
              </a:lnSpc>
            </a:pPr>
            <a:r>
              <a:rPr lang="en-US" altLang="zh-CN" b="1" dirty="0"/>
              <a:t>【</a:t>
            </a:r>
            <a:r>
              <a:rPr lang="zh-CN" altLang="en-US" b="1" dirty="0"/>
              <a:t>工作室思想理念</a:t>
            </a:r>
            <a:r>
              <a:rPr lang="en-US" altLang="zh-CN" b="1" dirty="0"/>
              <a:t>】</a:t>
            </a:r>
            <a:r>
              <a:rPr lang="zh-CN" altLang="en-US" b="1" dirty="0"/>
              <a:t>携手共进</a:t>
            </a:r>
            <a:endParaRPr lang="zh-CN" altLang="en-US" b="1" dirty="0"/>
          </a:p>
          <a:p>
            <a:pPr indent="457200">
              <a:lnSpc>
                <a:spcPts val="3200"/>
              </a:lnSpc>
            </a:pPr>
            <a:r>
              <a:rPr lang="en-US" altLang="zh-CN" b="1" dirty="0"/>
              <a:t>【</a:t>
            </a:r>
            <a:r>
              <a:rPr lang="zh-CN" altLang="en-US" b="1" dirty="0"/>
              <a:t>工作室宗旨</a:t>
            </a:r>
            <a:r>
              <a:rPr lang="en-US" altLang="zh-CN" b="1" dirty="0"/>
              <a:t>】</a:t>
            </a:r>
            <a:r>
              <a:rPr lang="zh-CN" altLang="en-US" b="1" dirty="0"/>
              <a:t>专业引领、同伴互助、交流研讨、共同发展</a:t>
            </a:r>
            <a:endParaRPr lang="zh-CN" altLang="en-US" b="1" dirty="0"/>
          </a:p>
          <a:p>
            <a:pPr indent="457200">
              <a:lnSpc>
                <a:spcPts val="3200"/>
              </a:lnSpc>
            </a:pPr>
            <a:r>
              <a:rPr lang="en-US" altLang="zh-CN" b="1" dirty="0"/>
              <a:t>【</a:t>
            </a:r>
            <a:r>
              <a:rPr lang="zh-CN" altLang="en-US" b="1" dirty="0"/>
              <a:t>工作室口号</a:t>
            </a:r>
            <a:r>
              <a:rPr lang="en-US" altLang="zh-CN" b="1" dirty="0"/>
              <a:t>】</a:t>
            </a:r>
            <a:r>
              <a:rPr lang="zh-CN" altLang="en-US" b="1" dirty="0"/>
              <a:t>虚心好学，提升自我</a:t>
            </a:r>
            <a:endParaRPr lang="zh-CN" altLang="en-US" b="1" dirty="0"/>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2" accel="70000" fill="hold" grpId="0" nodeType="after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p:cTn id="28"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 calcmode="lin" valueType="num">
                                          <p:cBhvr>
                                            <p:cTn id="35"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 calcmode="lin" valueType="num">
                                          <p:cBhvr>
                                            <p:cTn id="42"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8">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anim calcmode="lin" valueType="num">
                                          <p:cBhvr>
                                            <p:cTn id="49"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8">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8">
                                                <p:txEl>
                                                  <p:pRg st="4" end="4"/>
                                                </p:txEl>
                                              </p:spTgt>
                                            </p:tgtEl>
                                            <p:attrNameLst>
                                              <p:attrName>style.visibility</p:attrName>
                                            </p:attrNameLst>
                                          </p:cBhvr>
                                          <p:to>
                                            <p:strVal val="visible"/>
                                          </p:to>
                                        </p:set>
                                        <p:anim calcmode="lin" valueType="num">
                                          <p:cBhvr>
                                            <p:cTn id="56"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5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2" accel="7000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p:cTn id="28"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 calcmode="lin" valueType="num">
                                          <p:cBhvr>
                                            <p:cTn id="35"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 calcmode="lin" valueType="num">
                                          <p:cBhvr>
                                            <p:cTn id="42"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8">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anim calcmode="lin" valueType="num">
                                          <p:cBhvr>
                                            <p:cTn id="49"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8">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8">
                                                <p:txEl>
                                                  <p:pRg st="4" end="4"/>
                                                </p:txEl>
                                              </p:spTgt>
                                            </p:tgtEl>
                                            <p:attrNameLst>
                                              <p:attrName>style.visibility</p:attrName>
                                            </p:attrNameLst>
                                          </p:cBhvr>
                                          <p:to>
                                            <p:strVal val="visible"/>
                                          </p:to>
                                        </p:set>
                                        <p:anim calcmode="lin" valueType="num">
                                          <p:cBhvr>
                                            <p:cTn id="56"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5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8"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extBox 10"/>
          <p:cNvSpPr txBox="1">
            <a:spLocks noChangeArrowheads="1"/>
          </p:cNvSpPr>
          <p:nvPr/>
        </p:nvSpPr>
        <p:spPr bwMode="auto">
          <a:xfrm>
            <a:off x="59055" y="974725"/>
            <a:ext cx="5017135" cy="4135755"/>
          </a:xfrm>
          <a:prstGeom prst="rect">
            <a:avLst/>
          </a:prstGeom>
          <a:noFill/>
          <a:ln w="9525">
            <a:noFill/>
            <a:miter lim="800000"/>
          </a:ln>
        </p:spPr>
        <p:txBody>
          <a:bodyPr wrap="square" lIns="82295" tIns="41147" rIns="82295" bIns="41147">
            <a:spAutoFit/>
          </a:bodyPr>
          <a:lstStyle/>
          <a:p>
            <a:pPr marL="0" marR="0" lvl="0" indent="382905" algn="l" defTabSz="685800" rtl="0" eaLnBrk="1" fontAlgn="base" latinLnBrk="0" hangingPunct="1">
              <a:lnSpc>
                <a:spcPts val="2460"/>
              </a:lnSpc>
              <a:buClrTx/>
              <a:buSzTx/>
              <a:buFontTx/>
              <a:buNone/>
              <a:defRPr/>
            </a:pPr>
            <a:r>
              <a:rPr kumimoji="0" lang="en-US"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②学科探究性作业</a:t>
            </a:r>
            <a:endParaRPr kumimoji="0" lang="en-US"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eaLnBrk="1" fontAlgn="base" latinLnBrk="0" hangingPunct="1">
              <a:lnSpc>
                <a:spcPct val="15000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en-US"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探究性作业相对于传统作业更具探索和研究的意义，需要学生到更广阔的空间去收集和分析，更具有开放性，学生可以充分发挥思维的发散性和创新性。</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完成形式可以是文宇形式的小论文或报告，口头形式的主题演讲、表演等</a:t>
            </a:r>
            <a:r>
              <a:rPr kumimoji="0" lang="zh-CN" altLang="zh-CN"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rPr>
              <a:t>。让学生在知识上，通过探究内化和深化所学知识，拓展知识范围；在能力上促进学生分析、收集和分析信息的能力；在情感上，关注学生在探究中的情感体验，形成正确的情感态度价值观。</a:t>
            </a:r>
            <a:endParaRPr kumimoji="0" lang="zh-CN" altLang="zh-CN" b="1" i="0" u="none" strike="noStrike" kern="1200" cap="none" spc="0" normalizeH="0" baseline="0" noProof="0" dirty="0">
              <a:ln>
                <a:noFill/>
              </a:ln>
              <a:solidFill>
                <a:schemeClr val="tx1"/>
              </a:solidFill>
              <a:effectLst/>
              <a:uLnTx/>
              <a:uFillTx/>
              <a:latin typeface="楷体" panose="02010609060101010101" pitchFamily="49" charset="-122"/>
              <a:ea typeface="楷体" panose="02010609060101010101" pitchFamily="49" charset="-122"/>
              <a:cs typeface="+mn-cs"/>
              <a:sym typeface="+mn-ea"/>
            </a:endParaRPr>
          </a:p>
        </p:txBody>
      </p:sp>
      <p:sp>
        <p:nvSpPr>
          <p:cNvPr id="5" name="TextBox 12"/>
          <p:cNvSpPr txBox="1"/>
          <p:nvPr/>
        </p:nvSpPr>
        <p:spPr>
          <a:xfrm>
            <a:off x="328613" y="360363"/>
            <a:ext cx="8815387"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03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成果主要内容，即认识成果和操作成果 </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pic>
        <p:nvPicPr>
          <p:cNvPr id="2" name="图片 1" descr="}(P0M044LT%ZSG`BFAD0]SG"/>
          <p:cNvPicPr>
            <a:picLocks noChangeAspect="1"/>
          </p:cNvPicPr>
          <p:nvPr>
            <p:custDataLst>
              <p:tags r:id="rId1"/>
            </p:custDataLst>
          </p:nvPr>
        </p:nvPicPr>
        <p:blipFill>
          <a:blip r:embed="rId2"/>
          <a:stretch>
            <a:fillRect/>
          </a:stretch>
        </p:blipFill>
        <p:spPr>
          <a:xfrm>
            <a:off x="5110480" y="987425"/>
            <a:ext cx="3839845" cy="1941830"/>
          </a:xfrm>
          <a:prstGeom prst="rect">
            <a:avLst/>
          </a:prstGeom>
        </p:spPr>
      </p:pic>
      <p:pic>
        <p:nvPicPr>
          <p:cNvPr id="3" name="图片 2" descr="[HK4[N7PM7UGAQI0OZQ{XCG"/>
          <p:cNvPicPr>
            <a:picLocks noChangeAspect="1"/>
          </p:cNvPicPr>
          <p:nvPr/>
        </p:nvPicPr>
        <p:blipFill>
          <a:blip r:embed="rId3"/>
          <a:stretch>
            <a:fillRect/>
          </a:stretch>
        </p:blipFill>
        <p:spPr>
          <a:xfrm>
            <a:off x="5075555" y="3003550"/>
            <a:ext cx="4033520" cy="20421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TextBox 10"/>
          <p:cNvSpPr txBox="1">
            <a:spLocks noChangeArrowheads="1"/>
          </p:cNvSpPr>
          <p:nvPr/>
        </p:nvSpPr>
        <p:spPr bwMode="auto">
          <a:xfrm>
            <a:off x="-324485" y="843280"/>
            <a:ext cx="5241290" cy="4274820"/>
          </a:xfrm>
          <a:prstGeom prst="rect">
            <a:avLst/>
          </a:prstGeom>
          <a:noFill/>
          <a:ln w="9525">
            <a:noFill/>
            <a:miter lim="800000"/>
          </a:ln>
        </p:spPr>
        <p:txBody>
          <a:bodyPr wrap="square" lIns="82295" tIns="41147" rIns="82295" bIns="41147">
            <a:spAutoFit/>
          </a:bodyPr>
          <a:lstStyle/>
          <a:p>
            <a:pPr marL="304800" marR="0" lvl="0" indent="382905" algn="l" defTabSz="685800" rtl="0" eaLnBrk="1" fontAlgn="base" latinLnBrk="0" hangingPunct="1">
              <a:lnSpc>
                <a:spcPct val="125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③学科实践性作业</a:t>
            </a:r>
            <a:endParaRPr kumimoji="0" lang="en-US"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304800" marR="0" lvl="0" indent="382905" algn="l" defTabSz="685800" rtl="0" eaLnBrk="1" fontAlgn="base" latinLnBrk="0" hangingPunct="1">
              <a:lnSpc>
                <a:spcPct val="12500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实践类作业功能丰富,不仅可以巩固基础知识、培养运用知识解决问题的能力,而且在培养学生观察社会、了解社会、融入社会方面发挥着更重要的作用，尤其是在搜集和处理信息的能力、与人合作的能力等现代人文素养的培养方面均有较好的促进作用。</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实践类作业的表现形式多样,如搜集资料、制作小报、辦论、小论文、历史剧、制图、模型制作、谜语、社会调查、参观访问等,</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实践类作业用时较多,每学期可安排1-2次，根据学生兴趣爱好、个性特长等进行设计，一般情况下在周末或节假日进行。</a:t>
            </a:r>
            <a:endPar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5" name="TextBox 12"/>
          <p:cNvSpPr txBox="1"/>
          <p:nvPr/>
        </p:nvSpPr>
        <p:spPr>
          <a:xfrm>
            <a:off x="328613" y="360363"/>
            <a:ext cx="8815387"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03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成果主要内容，即认识成果和操作成果 </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pic>
        <p:nvPicPr>
          <p:cNvPr id="3" name="图片 2" descr="FPNR)824TM$3]OUDPB8C3K6"/>
          <p:cNvPicPr>
            <a:picLocks noChangeAspect="1"/>
          </p:cNvPicPr>
          <p:nvPr/>
        </p:nvPicPr>
        <p:blipFill>
          <a:blip r:embed="rId1"/>
          <a:stretch>
            <a:fillRect/>
          </a:stretch>
        </p:blipFill>
        <p:spPr>
          <a:xfrm>
            <a:off x="4827905" y="1203325"/>
            <a:ext cx="4039235" cy="38328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duotone>
              <a:schemeClr val="bg2">
                <a:shade val="45000"/>
                <a:satMod val="135000"/>
              </a:schemeClr>
              <a:prstClr val="white"/>
            </a:duotone>
          </a:blip>
          <a:srcRect l="-62" r="-62"/>
          <a:stretch>
            <a:fillRect/>
          </a:stretch>
        </p:blipFill>
        <p:spPr>
          <a:xfrm rot="1377441">
            <a:off x="7018400" y="2277425"/>
            <a:ext cx="1561642" cy="2514447"/>
          </a:xfrm>
          <a:prstGeom prst="rect">
            <a:avLst/>
          </a:prstGeom>
          <a:noFill/>
          <a:ln>
            <a:noFill/>
          </a:ln>
        </p:spPr>
      </p:pic>
      <p:sp>
        <p:nvSpPr>
          <p:cNvPr id="47106" name="TextBox 10"/>
          <p:cNvSpPr txBox="1">
            <a:spLocks noChangeArrowheads="1"/>
          </p:cNvSpPr>
          <p:nvPr/>
        </p:nvSpPr>
        <p:spPr bwMode="auto">
          <a:xfrm>
            <a:off x="34925" y="843915"/>
            <a:ext cx="4384675" cy="4282440"/>
          </a:xfrm>
          <a:prstGeom prst="rect">
            <a:avLst/>
          </a:prstGeom>
          <a:noFill/>
          <a:ln w="9525">
            <a:noFill/>
            <a:miter lim="800000"/>
          </a:ln>
        </p:spPr>
        <p:txBody>
          <a:bodyPr wrap="square" lIns="82295" tIns="41147" rIns="82295" bIns="41147">
            <a:spAutoFit/>
          </a:bodyPr>
          <a:lstStyle/>
          <a:p>
            <a:pPr marL="0" marR="0" lvl="0" indent="457200" algn="l" defTabSz="685800" rtl="0" eaLnBrk="1" fontAlgn="base" latinLnBrk="0" hangingPunct="1">
              <a:lnSpc>
                <a:spcPct val="15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④跨学科综合实践性作业</a:t>
            </a:r>
            <a:endParaRPr kumimoji="0" lang="en-US" altLang="zh-CN" sz="20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457200" algn="l" defTabSz="685800" rtl="0" eaLnBrk="1" fontAlgn="base" latinLnBrk="0" hangingPunct="1">
              <a:lnSpc>
                <a:spcPct val="150000"/>
              </a:lnSpc>
              <a:spcBef>
                <a:spcPct val="0"/>
              </a:spcBef>
              <a:spcAft>
                <a:spcPct val="0"/>
              </a:spcAft>
              <a:buClrTx/>
              <a:buSzTx/>
              <a:buFontTx/>
              <a:buNone/>
              <a:defRPr/>
            </a:pP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综合实践作业是与一般学科作业有显著差别的。作业设计不按照相对固定的教学内容体系进行安排，</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注重引导学生在实践中学习，鼓励打破学科界限，跨领域跨学科学习。通过选择学习主题，结合研学实践活动，培养学生综合素质。</a:t>
            </a:r>
            <a:r>
              <a:rPr kumimoji="0" lang="zh-CN"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对于跨学科综合实践性作业的规划与实施，应依据学生的发展状况、培养目标、可利用的社区资源等，对作业进行整体设计。</a:t>
            </a:r>
            <a:endPar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5" name="TextBox 12"/>
          <p:cNvSpPr txBox="1"/>
          <p:nvPr/>
        </p:nvSpPr>
        <p:spPr>
          <a:xfrm>
            <a:off x="328613" y="360363"/>
            <a:ext cx="8815387"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03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成果主要内容，即认识成果和操作成果 </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pic>
        <p:nvPicPr>
          <p:cNvPr id="2" name="图片 1" descr="H`8EMCF$JOO2O[$9AD)5QNS"/>
          <p:cNvPicPr>
            <a:picLocks noChangeAspect="1"/>
          </p:cNvPicPr>
          <p:nvPr/>
        </p:nvPicPr>
        <p:blipFill>
          <a:blip r:embed="rId2"/>
          <a:stretch>
            <a:fillRect/>
          </a:stretch>
        </p:blipFill>
        <p:spPr>
          <a:xfrm>
            <a:off x="4419600" y="906145"/>
            <a:ext cx="4561840" cy="423735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duotone>
              <a:schemeClr val="bg2">
                <a:shade val="45000"/>
                <a:satMod val="135000"/>
              </a:schemeClr>
              <a:prstClr val="white"/>
            </a:duotone>
          </a:blip>
          <a:srcRect l="-62" r="-62"/>
          <a:stretch>
            <a:fillRect/>
          </a:stretch>
        </p:blipFill>
        <p:spPr>
          <a:xfrm rot="1377441">
            <a:off x="7018400" y="2277425"/>
            <a:ext cx="1561642" cy="2514447"/>
          </a:xfrm>
          <a:prstGeom prst="rect">
            <a:avLst/>
          </a:prstGeom>
          <a:noFill/>
          <a:ln>
            <a:noFill/>
          </a:ln>
        </p:spPr>
      </p:pic>
      <p:sp>
        <p:nvSpPr>
          <p:cNvPr id="49154" name="TextBox 10"/>
          <p:cNvSpPr txBox="1">
            <a:spLocks noChangeArrowheads="1"/>
          </p:cNvSpPr>
          <p:nvPr/>
        </p:nvSpPr>
        <p:spPr bwMode="auto">
          <a:xfrm>
            <a:off x="0" y="836930"/>
            <a:ext cx="9269095" cy="4451350"/>
          </a:xfrm>
          <a:prstGeom prst="rect">
            <a:avLst/>
          </a:prstGeom>
          <a:noFill/>
          <a:ln w="9525">
            <a:noFill/>
            <a:miter lim="800000"/>
          </a:ln>
        </p:spPr>
        <p:txBody>
          <a:bodyPr wrap="square" lIns="82295" tIns="41147" rIns="82295" bIns="41147">
            <a:spAutoFit/>
          </a:bodyPr>
          <a:lstStyle/>
          <a:p>
            <a:pPr marL="0" marR="0" lvl="0" indent="0" algn="l" defTabSz="685800" rtl="0" eaLnBrk="1" fontAlgn="base" latinLnBrk="0" hangingPunct="1">
              <a:lnSpc>
                <a:spcPct val="100000"/>
              </a:lnSpc>
              <a:spcBef>
                <a:spcPct val="0"/>
              </a:spcBef>
              <a:spcAft>
                <a:spcPct val="0"/>
              </a:spcAft>
              <a:buClrTx/>
              <a:buSzTx/>
              <a:buFontTx/>
              <a:buNone/>
              <a:defRPr/>
            </a:pPr>
            <a:r>
              <a:rPr kumimoji="0" lang="zh-CN"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（一）促使学生历史学科素养的明显提高。</a:t>
            </a:r>
            <a:endPar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685800" rtl="0" fontAlgn="base">
              <a:lnSpc>
                <a:spcPts val="2460"/>
              </a:lnSpc>
              <a:spcBef>
                <a:spcPct val="0"/>
              </a:spcBef>
              <a:spcAft>
                <a:spcPct val="0"/>
              </a:spcAft>
              <a:buClrTx/>
              <a:buSzTx/>
              <a:buFontTx/>
              <a:buNone/>
              <a:defRPr/>
            </a:pPr>
            <a:r>
              <a:rPr kumimoji="0" lang="en-US"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en-US"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en-US"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1.</a:t>
            </a:r>
            <a:r>
              <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培养学生学习历史的兴趣，提升学生的认知水平。</a:t>
            </a:r>
            <a:endParaRPr kumimoji="0" lang="zh-CN" altLang="zh-CN"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60"/>
              </a:lnSpc>
              <a:spcBef>
                <a:spcPct val="0"/>
              </a:spcBef>
              <a:spcAft>
                <a:spcPct val="0"/>
              </a:spcAft>
              <a:buClrTx/>
              <a:buSzTx/>
              <a:buFontTx/>
              <a:buNone/>
              <a:defRPr/>
            </a:pPr>
            <a:r>
              <a:rPr kumimoji="0" lang="zh-CN" altLang="en-US"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  2.增强学生课堂主体意识，提升学生课堂学习的专注度。</a:t>
            </a:r>
            <a:endParaRPr kumimoji="0" lang="zh-CN" altLang="en-US"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60"/>
              </a:lnSpc>
              <a:spcBef>
                <a:spcPct val="0"/>
              </a:spcBef>
              <a:spcAft>
                <a:spcPct val="0"/>
              </a:spcAft>
              <a:buClrTx/>
              <a:buSzTx/>
              <a:buFontTx/>
              <a:buNone/>
              <a:defRPr/>
            </a:pPr>
            <a:r>
              <a:rPr kumimoji="0" lang="zh-CN" altLang="en-US"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  3.培养学生的历史思维，提高思维分析能力，提升学业水平。</a:t>
            </a:r>
            <a:endParaRPr kumimoji="0" lang="zh-CN" altLang="en-US"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60"/>
              </a:lnSpc>
              <a:spcBef>
                <a:spcPct val="0"/>
              </a:spcBef>
              <a:spcAft>
                <a:spcPct val="0"/>
              </a:spcAft>
              <a:buClrTx/>
              <a:buSzTx/>
              <a:buFontTx/>
              <a:buNone/>
              <a:defRPr/>
            </a:pPr>
            <a:r>
              <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en-US"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4.以优化作业设计为基础的作业类型，将满足学生的个人发展需求，培养学生综合能力。</a:t>
            </a:r>
            <a:endPar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60"/>
              </a:lnSpc>
              <a:spcBef>
                <a:spcPct val="0"/>
              </a:spcBef>
              <a:spcAft>
                <a:spcPct val="0"/>
              </a:spcAft>
              <a:buClrTx/>
              <a:buSzTx/>
              <a:buFontTx/>
              <a:buNone/>
              <a:defRPr/>
            </a:pPr>
            <a:r>
              <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(1)通过创新作业设计(书面作业)，指导学生就近取材，结合课文内容和所学知识思考作答, </a:t>
            </a:r>
            <a:r>
              <a:rPr kumimoji="0" lang="zh-CN" altLang="en-US"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用教材资源培养学生史料实证的学科素养</a:t>
            </a:r>
            <a:r>
              <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a:t>
            </a:r>
            <a:r>
              <a:rPr kumimoji="0" lang="zh-CN" altLang="en-US"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对基础知识进行归纳整理，既能把课文内容化繁为简,便于掌握，也能训练学生的动手能力，培养学生的探究意识和创新精神，</a:t>
            </a:r>
            <a:r>
              <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养成良好的整理习惯，真正做到知识过手。</a:t>
            </a:r>
            <a:endPar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60"/>
              </a:lnSpc>
              <a:spcBef>
                <a:spcPct val="0"/>
              </a:spcBef>
              <a:spcAft>
                <a:spcPct val="0"/>
              </a:spcAft>
              <a:buClrTx/>
              <a:buSzTx/>
              <a:buFontTx/>
              <a:buNone/>
              <a:defRPr/>
            </a:pPr>
            <a:r>
              <a:rPr lang="en-US" altLang="zh-CN" b="1"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sym typeface="+mn-ea"/>
              </a:rPr>
              <a:t>  </a:t>
            </a:r>
            <a:r>
              <a:rPr lang="zh-CN" altLang="en-US" b="1"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sym typeface="+mn-ea"/>
              </a:rPr>
              <a:t>(2)通过创新作业设计（学科探究性作业），使</a:t>
            </a:r>
            <a:r>
              <a:rPr lang="zh-CN" altLang="en-US" b="1" noProof="0" dirty="0">
                <a:ln>
                  <a:noFill/>
                </a:ln>
                <a:solidFill>
                  <a:srgbClr val="FF0000"/>
                </a:solidFill>
                <a:effectLst/>
                <a:uLnTx/>
                <a:uFillTx/>
                <a:latin typeface="楷体" panose="02010609060101010101" pitchFamily="49" charset="-122"/>
                <a:ea typeface="楷体" panose="02010609060101010101" pitchFamily="49" charset="-122"/>
                <a:sym typeface="+mn-ea"/>
              </a:rPr>
              <a:t>学生学会探究的方法和收集、运用、处理各种信息的方法</a:t>
            </a:r>
            <a:r>
              <a:rPr lang="zh-CN" altLang="en-US" b="1"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sym typeface="+mn-ea"/>
              </a:rPr>
              <a:t>，在仔细阅读的基础上，对自己收集到的资料进行分类，整理。课外阅读</a:t>
            </a:r>
            <a:r>
              <a:rPr lang="zh-CN" altLang="en-US" b="1" noProof="0" dirty="0">
                <a:ln>
                  <a:noFill/>
                </a:ln>
                <a:solidFill>
                  <a:srgbClr val="FF0000"/>
                </a:solidFill>
                <a:effectLst/>
                <a:uLnTx/>
                <a:uFillTx/>
                <a:latin typeface="楷体" panose="02010609060101010101" pitchFamily="49" charset="-122"/>
                <a:ea typeface="楷体" panose="02010609060101010101" pitchFamily="49" charset="-122"/>
                <a:sym typeface="+mn-ea"/>
              </a:rPr>
              <a:t>能够让学生跨越思维的局限，提升思维高度</a:t>
            </a:r>
            <a:r>
              <a:rPr lang="zh-CN" altLang="en-US" b="1"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sym typeface="+mn-ea"/>
              </a:rPr>
              <a:t>，特别是和历史学习有关的历史书籍能够让学生更深刻的了解历史事件，提高认知水平，提高分析和理解问题的能力。</a:t>
            </a:r>
            <a:endPar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eaLnBrk="1" fontAlgn="base" latinLnBrk="0" hangingPunct="1">
              <a:lnSpc>
                <a:spcPct val="100000"/>
              </a:lnSpc>
              <a:spcBef>
                <a:spcPct val="0"/>
              </a:spcBef>
              <a:spcAft>
                <a:spcPct val="0"/>
              </a:spcAft>
              <a:buClrTx/>
              <a:buSzTx/>
              <a:buFontTx/>
              <a:buNone/>
              <a:defRPr/>
            </a:pPr>
            <a:endPar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5" name="TextBox 12"/>
          <p:cNvSpPr txBox="1"/>
          <p:nvPr/>
        </p:nvSpPr>
        <p:spPr>
          <a:xfrm>
            <a:off x="328613" y="360363"/>
            <a:ext cx="8815387"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04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成果应用及效果</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cstate="print">
            <a:duotone>
              <a:schemeClr val="bg2">
                <a:shade val="45000"/>
                <a:satMod val="135000"/>
              </a:schemeClr>
              <a:prstClr val="white"/>
            </a:duotone>
          </a:blip>
          <a:srcRect l="-62" r="-62"/>
          <a:stretch>
            <a:fillRect/>
          </a:stretch>
        </p:blipFill>
        <p:spPr>
          <a:xfrm rot="1377441">
            <a:off x="7018400" y="2277425"/>
            <a:ext cx="1561642" cy="2514447"/>
          </a:xfrm>
          <a:prstGeom prst="rect">
            <a:avLst/>
          </a:prstGeom>
          <a:noFill/>
          <a:ln>
            <a:noFill/>
          </a:ln>
        </p:spPr>
      </p:pic>
      <p:sp>
        <p:nvSpPr>
          <p:cNvPr id="49154" name="TextBox 10"/>
          <p:cNvSpPr txBox="1">
            <a:spLocks noChangeArrowheads="1"/>
          </p:cNvSpPr>
          <p:nvPr/>
        </p:nvSpPr>
        <p:spPr bwMode="auto">
          <a:xfrm>
            <a:off x="251460" y="915670"/>
            <a:ext cx="8746490" cy="2563495"/>
          </a:xfrm>
          <a:prstGeom prst="rect">
            <a:avLst/>
          </a:prstGeom>
          <a:noFill/>
          <a:ln w="9525">
            <a:noFill/>
            <a:miter lim="800000"/>
          </a:ln>
        </p:spPr>
        <p:txBody>
          <a:bodyPr wrap="square" lIns="82295" tIns="41147" rIns="82295" bIns="41147">
            <a:spAutoFit/>
          </a:bodyPr>
          <a:lstStyle/>
          <a:p>
            <a:pPr marL="0" marR="0" lvl="0" indent="0" algn="l" defTabSz="685800" rtl="0" fontAlgn="base">
              <a:lnSpc>
                <a:spcPts val="2420"/>
              </a:lnSpc>
              <a:spcBef>
                <a:spcPct val="0"/>
              </a:spcBef>
              <a:spcAft>
                <a:spcPct val="0"/>
              </a:spcAft>
              <a:buClrTx/>
              <a:buSzTx/>
              <a:buFontTx/>
              <a:buNone/>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en-US" altLang="zh-CN"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(3)通过创新作业设计（学科实践性作业），</a:t>
            </a:r>
            <a:r>
              <a:rPr kumimoji="0" lang="zh-CN" altLang="en-US"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开展社会调查式作业，让学生贴近社会生活获取历史知识,加强历史与现实的联系</a:t>
            </a:r>
            <a:r>
              <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，培养学生学会从</a:t>
            </a:r>
            <a:r>
              <a:rPr kumimoji="0" lang="zh-CN" altLang="en-US"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多种渠道搜集和整理资料的能力</a:t>
            </a:r>
            <a:r>
              <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。通过</a:t>
            </a:r>
            <a:r>
              <a:rPr kumimoji="0" lang="zh-CN" altLang="en-US"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分组的形式进行历史调查,培养学生的团队协作能力。</a:t>
            </a:r>
            <a:endPar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0" algn="l" defTabSz="685800" rtl="0" fontAlgn="base">
              <a:lnSpc>
                <a:spcPts val="2420"/>
              </a:lnSpc>
              <a:spcBef>
                <a:spcPct val="0"/>
              </a:spcBef>
              <a:spcAft>
                <a:spcPct val="0"/>
              </a:spcAft>
              <a:buClrTx/>
              <a:buSzTx/>
              <a:buFontTx/>
              <a:buNone/>
              <a:defRPr/>
            </a:pPr>
            <a:r>
              <a:rPr kumimoji="0" lang="en-US" altLang="zh-CN"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   </a:t>
            </a:r>
            <a:r>
              <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(4)通过创新作业设计（跨学科综合实践性作业），开展研学实践作业的设计，学生</a:t>
            </a:r>
            <a:r>
              <a:rPr kumimoji="0" lang="zh-CN" altLang="en-US"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mn-cs"/>
                <a:sym typeface="+mn-ea"/>
              </a:rPr>
              <a:t>实地探究，体验革命文化回溯历史，感悟精神，传承历史文化</a:t>
            </a:r>
            <a:r>
              <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为学生成长培根铸魂，获得有意义的价值体验，树立远大理想；通过研学实践中小组合作、交流和分享的学习方式，增强学习能力。通过采访、调查、研学实践活动，学会实地采访、调查方法和技能，培养观察分析历史事物，搜集、整理历史材料的能力。</a:t>
            </a:r>
            <a:endParaRPr kumimoji="0" lang="zh-CN" altLang="en-US"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5" name="TextBox 12"/>
          <p:cNvSpPr txBox="1"/>
          <p:nvPr/>
        </p:nvSpPr>
        <p:spPr>
          <a:xfrm>
            <a:off x="328613" y="360363"/>
            <a:ext cx="8815387"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04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成果应用及效果</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51202" name="TextBox 10"/>
          <p:cNvSpPr txBox="1">
            <a:spLocks noChangeArrowheads="1"/>
          </p:cNvSpPr>
          <p:nvPr/>
        </p:nvSpPr>
        <p:spPr bwMode="auto">
          <a:xfrm>
            <a:off x="35560" y="3220085"/>
            <a:ext cx="8889365" cy="1927860"/>
          </a:xfrm>
          <a:prstGeom prst="rect">
            <a:avLst/>
          </a:prstGeom>
          <a:noFill/>
          <a:ln w="9525">
            <a:noFill/>
            <a:miter lim="800000"/>
          </a:ln>
        </p:spPr>
        <p:txBody>
          <a:bodyPr wrap="square" lIns="82295" tIns="41147" rIns="82295" bIns="41147">
            <a:spAutoFit/>
          </a:bodyPr>
          <a:p>
            <a:pPr marL="0" marR="0" lvl="0" indent="304800" algn="l" defTabSz="685800" rtl="0" eaLnBrk="1" fontAlgn="base" latinLnBrk="0" hangingPunct="1">
              <a:lnSpc>
                <a:spcPct val="200000"/>
              </a:lnSpc>
              <a:spcBef>
                <a:spcPct val="0"/>
              </a:spcBef>
              <a:spcAft>
                <a:spcPct val="0"/>
              </a:spcAft>
              <a:buClrTx/>
              <a:buSzTx/>
              <a:buFontTx/>
              <a:buNone/>
              <a:defRPr/>
            </a:pPr>
            <a:r>
              <a:rPr kumimoji="0" lang="zh-CN"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（二）课题研究将更新教师的教学观念，加深对课标、教材的研究，促进教师专业化发展。</a:t>
            </a:r>
            <a:endParaRPr kumimoji="0" lang="zh-CN"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304800" algn="l" defTabSz="685800" rtl="0" eaLnBrk="1" fontAlgn="base" latinLnBrk="0" hangingPunct="1">
              <a:lnSpc>
                <a:spcPct val="2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（三）课题研究促进学校素质教育的发展。</a:t>
            </a:r>
            <a:endPar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2"/>
                                        </p:tgtEl>
                                        <p:attrNameLst>
                                          <p:attrName>style.visibility</p:attrName>
                                        </p:attrNameLst>
                                      </p:cBhvr>
                                      <p:to>
                                        <p:strVal val="visible"/>
                                      </p:to>
                                    </p:set>
                                    <p:anim calcmode="lin" valueType="num">
                                      <p:cBhvr additive="base">
                                        <p:cTn id="7" dur="500" fill="hold"/>
                                        <p:tgtEl>
                                          <p:spTgt spid="51202"/>
                                        </p:tgtEl>
                                        <p:attrNameLst>
                                          <p:attrName>ppt_x</p:attrName>
                                        </p:attrNameLst>
                                      </p:cBhvr>
                                      <p:tavLst>
                                        <p:tav tm="0">
                                          <p:val>
                                            <p:strVal val="#ppt_x"/>
                                          </p:val>
                                        </p:tav>
                                        <p:tav tm="100000">
                                          <p:val>
                                            <p:strVal val="#ppt_x"/>
                                          </p:val>
                                        </p:tav>
                                      </p:tavLst>
                                    </p:anim>
                                    <p:anim calcmode="lin" valueType="num">
                                      <p:cBhvr additive="base">
                                        <p:cTn id="8" dur="500" fill="hold"/>
                                        <p:tgtEl>
                                          <p:spTgt spid="512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P spid="51202" grpId="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TextBox 10"/>
          <p:cNvSpPr txBox="1">
            <a:spLocks noChangeArrowheads="1"/>
          </p:cNvSpPr>
          <p:nvPr/>
        </p:nvSpPr>
        <p:spPr bwMode="auto">
          <a:xfrm>
            <a:off x="611505" y="1059815"/>
            <a:ext cx="7606665" cy="3636010"/>
          </a:xfrm>
          <a:prstGeom prst="rect">
            <a:avLst/>
          </a:prstGeom>
          <a:noFill/>
          <a:ln w="9525">
            <a:noFill/>
            <a:miter lim="800000"/>
          </a:ln>
        </p:spPr>
        <p:txBody>
          <a:bodyPr wrap="square" lIns="82295" tIns="41147" rIns="82295" bIns="41147">
            <a:spAutoFit/>
          </a:bodyPr>
          <a:lstStyle/>
          <a:p>
            <a:pPr marL="0" marR="0" lvl="0" indent="304800" algn="l" defTabSz="685800" rtl="0" fontAlgn="base">
              <a:lnSpc>
                <a:spcPts val="252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（一）立足国情、教师需求</a:t>
            </a:r>
            <a:endPar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304800" algn="l" defTabSz="685800" rtl="0" fontAlgn="base">
              <a:lnSpc>
                <a:spcPts val="2520"/>
              </a:lnSpc>
              <a:spcBef>
                <a:spcPct val="0"/>
              </a:spcBef>
              <a:spcAft>
                <a:spcPct val="0"/>
              </a:spcAft>
              <a:buClrTx/>
              <a:buSzTx/>
              <a:buFontTx/>
              <a:buNone/>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本课题以国务院办公厅颁布的“双减”政策为契机，从历史学科教师的需求出发，对减轻学生负担，提升教学质量的方法、策略进行一定的探索，符合当前一线教师教学需求。</a:t>
            </a: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304800" algn="l" defTabSz="685800" rtl="0" fontAlgn="base">
              <a:lnSpc>
                <a:spcPts val="252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（二）力求系统</a:t>
            </a:r>
            <a:endPar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304800" algn="l" defTabSz="685800" rtl="0" fontAlgn="base">
              <a:lnSpc>
                <a:spcPts val="2520"/>
              </a:lnSpc>
              <a:spcBef>
                <a:spcPct val="0"/>
              </a:spcBef>
              <a:spcAft>
                <a:spcPct val="0"/>
              </a:spcAft>
              <a:buClrTx/>
              <a:buSzTx/>
              <a:buFontTx/>
              <a:buNone/>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本课题把减轻学生课业负担，提高我县历史教育教学质量看成一个系统工程，应用系统论的整体性原理、相关性原理、目的性原理，开辟了初中历史教育教学研究的新领域。</a:t>
            </a: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a:p>
            <a:pPr marL="0" marR="0" lvl="0" indent="304800" algn="l" defTabSz="685800" rtl="0" fontAlgn="base">
              <a:lnSpc>
                <a:spcPts val="252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rPr>
              <a:t>（三）具有较强的操作性</a:t>
            </a:r>
            <a:endPar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a:p>
            <a:pPr marL="0" marR="0" lvl="0" indent="304800" algn="l" defTabSz="685800" rtl="0" fontAlgn="base">
              <a:lnSpc>
                <a:spcPts val="2520"/>
              </a:lnSpc>
              <a:spcBef>
                <a:spcPct val="0"/>
              </a:spcBef>
              <a:spcAft>
                <a:spcPct val="0"/>
              </a:spcAft>
              <a:buClrTx/>
              <a:buSzTx/>
              <a:buFontTx/>
              <a:buNone/>
              <a:defRPr/>
            </a:pPr>
            <a:r>
              <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rPr>
              <a:t>课题的研究从组织策略、备课策略、课堂策略、评价策略、作业设计策略等方面来关注教学过程和效果，具有较强的操作性。</a:t>
            </a:r>
            <a:endParaRPr kumimoji="0" lang="zh-CN" altLang="en-US" sz="1600" b="1" i="0" u="none" strike="noStrike" kern="1200" cap="none" spc="0" normalizeH="0" baseline="0" noProof="0" dirty="0">
              <a:ln>
                <a:noFill/>
              </a:ln>
              <a:solidFill>
                <a:prstClr val="black">
                  <a:lumMod val="75000"/>
                  <a:lumOff val="25000"/>
                </a:prstClr>
              </a:solidFill>
              <a:effectLst/>
              <a:uLnTx/>
              <a:uFillTx/>
              <a:latin typeface="楷体" panose="02010609060101010101" pitchFamily="49" charset="-122"/>
              <a:ea typeface="楷体" panose="02010609060101010101" pitchFamily="49" charset="-122"/>
              <a:cs typeface="+mn-cs"/>
              <a:sym typeface="+mn-ea"/>
            </a:endParaRPr>
          </a:p>
        </p:txBody>
      </p:sp>
      <p:sp>
        <p:nvSpPr>
          <p:cNvPr id="5" name="TextBox 12"/>
          <p:cNvSpPr txBox="1"/>
          <p:nvPr/>
        </p:nvSpPr>
        <p:spPr>
          <a:xfrm>
            <a:off x="328613" y="360363"/>
            <a:ext cx="8815387" cy="476250"/>
          </a:xfrm>
          <a:prstGeom prst="rect">
            <a:avLst/>
          </a:prstGeom>
          <a:noFill/>
        </p:spPr>
        <p:txBody>
          <a:bodyPr lIns="82295" tIns="41147" rIns="82295" bIns="41147"/>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          </a:t>
            </a:r>
            <a:r>
              <a:rPr kumimoji="0" lang="en-US" altLang="zh-CN"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PART 05      </a:t>
            </a: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成果的创新点</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5" name="组合 4"/>
          <p:cNvGrpSpPr/>
          <p:nvPr/>
        </p:nvGrpSpPr>
        <p:grpSpPr>
          <a:xfrm>
            <a:off x="144016" y="1053846"/>
            <a:ext cx="288238" cy="46073"/>
            <a:chOff x="4318304" y="3089060"/>
            <a:chExt cx="384317" cy="61430"/>
          </a:xfrm>
        </p:grpSpPr>
        <p:sp>
          <p:nvSpPr>
            <p:cNvPr id="6" name="圆角矩形 5"/>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圆角矩形 6"/>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8"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五、资源建设</a:t>
            </a:r>
            <a:endParaRPr lang="zh-CN" altLang="en-US" sz="1800" dirty="0">
              <a:solidFill>
                <a:schemeClr val="bg1"/>
              </a:solidFill>
            </a:endParaRPr>
          </a:p>
        </p:txBody>
      </p:sp>
      <p:sp>
        <p:nvSpPr>
          <p:cNvPr id="9" name="圆角矩形 8"/>
          <p:cNvSpPr/>
          <p:nvPr/>
        </p:nvSpPr>
        <p:spPr>
          <a:xfrm>
            <a:off x="260911" y="1491630"/>
            <a:ext cx="2051720" cy="3528392"/>
          </a:xfrm>
          <a:prstGeom prst="roundRect">
            <a:avLst>
              <a:gd name="adj" fmla="val 11852"/>
            </a:avLst>
          </a:prstGeom>
          <a:gradFill>
            <a:gsLst>
              <a:gs pos="0">
                <a:sysClr val="window" lastClr="FFFFFF">
                  <a:lumMod val="99000"/>
                </a:sysClr>
              </a:gs>
              <a:gs pos="50000">
                <a:sysClr val="window" lastClr="FFFFFF">
                  <a:lumMod val="85000"/>
                </a:sysClr>
              </a:gs>
              <a:gs pos="100000">
                <a:sysClr val="window" lastClr="FFFFFF">
                  <a:lumMod val="83000"/>
                  <a:lumOff val="17000"/>
                </a:sysClr>
              </a:gs>
            </a:gsLst>
            <a:lin ang="5400000" scaled="0"/>
          </a:gradFill>
          <a:ln w="38100" cap="flat" cmpd="sng" algn="ctr">
            <a:gradFill>
              <a:gsLst>
                <a:gs pos="0">
                  <a:sysClr val="window" lastClr="FFFFFF">
                    <a:lumMod val="82000"/>
                  </a:sysClr>
                </a:gs>
                <a:gs pos="50000">
                  <a:sysClr val="window" lastClr="FFFFFF">
                    <a:lumMod val="43000"/>
                    <a:lumOff val="57000"/>
                  </a:sysClr>
                </a:gs>
                <a:gs pos="100000">
                  <a:sysClr val="window" lastClr="FFFFFF">
                    <a:lumMod val="86000"/>
                  </a:sysClr>
                </a:gs>
              </a:gsLst>
              <a:lin ang="5400000" scaled="0"/>
            </a:gradFill>
            <a:prstDash val="solid"/>
          </a:ln>
          <a:effectLst>
            <a:outerShdw blurRad="393700" dist="63500" dir="7200000" sx="101000" sy="101000" algn="tr" rotWithShape="0">
              <a:prstClr val="black">
                <a:alpha val="57000"/>
              </a:prstClr>
            </a:outerShdw>
          </a:effectLst>
        </p:spPr>
        <p:txBody>
          <a:bodyPr lIns="68580" tIns="34290" rIns="68580" bIns="34290" rtlCol="0" anchor="ctr"/>
          <a:lstStyle/>
          <a:p>
            <a:pPr indent="457200">
              <a:lnSpc>
                <a:spcPts val="2300"/>
              </a:lnSpc>
            </a:pPr>
            <a:r>
              <a:rPr lang="zh-CN" altLang="en-US" sz="1400" b="1" dirty="0"/>
              <a:t>本学年</a:t>
            </a:r>
            <a:r>
              <a:rPr lang="zh-CN" altLang="en-US" sz="1400" b="1" dirty="0" smtClean="0"/>
              <a:t>工作室成员按照要求保质保量完成了“五个一”，部分成员完成了“八个一”任务。共收到教学设计</a:t>
            </a:r>
            <a:r>
              <a:rPr lang="en-US" altLang="zh-CN" sz="1400" b="1" dirty="0" smtClean="0"/>
              <a:t>29</a:t>
            </a:r>
            <a:r>
              <a:rPr lang="zh-CN" altLang="en-US" sz="1400" b="1" dirty="0" smtClean="0"/>
              <a:t>篇，教学课件</a:t>
            </a:r>
            <a:r>
              <a:rPr lang="en-US" altLang="zh-CN" sz="1400" b="1" dirty="0" smtClean="0"/>
              <a:t>29</a:t>
            </a:r>
            <a:r>
              <a:rPr lang="zh-CN" altLang="en-US" sz="1400" b="1" dirty="0" smtClean="0"/>
              <a:t>篇，教学试题</a:t>
            </a:r>
            <a:r>
              <a:rPr lang="en-US" altLang="zh-CN" sz="1400" b="1" dirty="0" smtClean="0"/>
              <a:t>29</a:t>
            </a:r>
            <a:r>
              <a:rPr lang="zh-CN" altLang="en-US" sz="1400" b="1" dirty="0" smtClean="0"/>
              <a:t>套，教学论文</a:t>
            </a:r>
            <a:r>
              <a:rPr lang="en-US" altLang="zh-CN" sz="1400" b="1" dirty="0" smtClean="0"/>
              <a:t>29</a:t>
            </a:r>
            <a:r>
              <a:rPr lang="zh-CN" altLang="en-US" sz="1400" b="1" dirty="0" smtClean="0"/>
              <a:t>篇，作业设计</a:t>
            </a:r>
            <a:r>
              <a:rPr lang="en-US" altLang="zh-CN" sz="1400" b="1" dirty="0" smtClean="0"/>
              <a:t>29</a:t>
            </a:r>
            <a:r>
              <a:rPr lang="zh-CN" altLang="en-US" sz="1400" b="1" dirty="0" smtClean="0"/>
              <a:t>篇，专题讲座</a:t>
            </a:r>
            <a:r>
              <a:rPr lang="en-US" altLang="zh-CN" sz="1400" b="1" dirty="0" smtClean="0"/>
              <a:t>8</a:t>
            </a:r>
            <a:r>
              <a:rPr lang="zh-CN" altLang="en-US" sz="1400" b="1" dirty="0" smtClean="0"/>
              <a:t>次，校本课程资源</a:t>
            </a:r>
            <a:r>
              <a:rPr lang="en-US" altLang="zh-CN" sz="1400" b="1" dirty="0" smtClean="0"/>
              <a:t>8</a:t>
            </a:r>
            <a:r>
              <a:rPr lang="zh-CN" altLang="en-US" sz="1400" b="1" dirty="0" smtClean="0"/>
              <a:t>篇，课堂实录</a:t>
            </a:r>
            <a:r>
              <a:rPr lang="en-US" altLang="zh-CN" sz="1400" b="1" dirty="0" smtClean="0"/>
              <a:t>12</a:t>
            </a:r>
            <a:r>
              <a:rPr lang="zh-CN" altLang="en-US" sz="1400" b="1" dirty="0" smtClean="0"/>
              <a:t>节。</a:t>
            </a:r>
            <a:endParaRPr lang="en-US" altLang="zh-CN" sz="1400" b="1" dirty="0"/>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55776" y="0"/>
            <a:ext cx="6460840" cy="5143500"/>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51"/>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2" accel="70000" fill="hold" grpId="0" nodeType="after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2" accel="7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5" name="组合 4"/>
          <p:cNvGrpSpPr/>
          <p:nvPr/>
        </p:nvGrpSpPr>
        <p:grpSpPr>
          <a:xfrm>
            <a:off x="144016" y="1053846"/>
            <a:ext cx="288238" cy="46073"/>
            <a:chOff x="4318304" y="3089060"/>
            <a:chExt cx="384317" cy="61430"/>
          </a:xfrm>
        </p:grpSpPr>
        <p:sp>
          <p:nvSpPr>
            <p:cNvPr id="6" name="圆角矩形 5"/>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圆角矩形 6"/>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8"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六、培养团队</a:t>
            </a:r>
            <a:endParaRPr lang="zh-CN" altLang="en-US" sz="1800" dirty="0">
              <a:solidFill>
                <a:schemeClr val="bg1"/>
              </a:solidFill>
            </a:endParaRPr>
          </a:p>
        </p:txBody>
      </p:sp>
      <p:sp>
        <p:nvSpPr>
          <p:cNvPr id="9" name="圆角矩形 8"/>
          <p:cNvSpPr/>
          <p:nvPr/>
        </p:nvSpPr>
        <p:spPr>
          <a:xfrm>
            <a:off x="260911" y="1491630"/>
            <a:ext cx="2051720" cy="3528392"/>
          </a:xfrm>
          <a:prstGeom prst="roundRect">
            <a:avLst>
              <a:gd name="adj" fmla="val 11852"/>
            </a:avLst>
          </a:prstGeom>
          <a:gradFill>
            <a:gsLst>
              <a:gs pos="0">
                <a:sysClr val="window" lastClr="FFFFFF">
                  <a:lumMod val="99000"/>
                </a:sysClr>
              </a:gs>
              <a:gs pos="50000">
                <a:sysClr val="window" lastClr="FFFFFF">
                  <a:lumMod val="85000"/>
                </a:sysClr>
              </a:gs>
              <a:gs pos="100000">
                <a:sysClr val="window" lastClr="FFFFFF">
                  <a:lumMod val="83000"/>
                  <a:lumOff val="17000"/>
                </a:sysClr>
              </a:gs>
            </a:gsLst>
            <a:lin ang="5400000" scaled="0"/>
          </a:gradFill>
          <a:ln w="38100" cap="flat" cmpd="sng" algn="ctr">
            <a:gradFill>
              <a:gsLst>
                <a:gs pos="0">
                  <a:sysClr val="window" lastClr="FFFFFF">
                    <a:lumMod val="82000"/>
                  </a:sysClr>
                </a:gs>
                <a:gs pos="50000">
                  <a:sysClr val="window" lastClr="FFFFFF">
                    <a:lumMod val="43000"/>
                    <a:lumOff val="57000"/>
                  </a:sysClr>
                </a:gs>
                <a:gs pos="100000">
                  <a:sysClr val="window" lastClr="FFFFFF">
                    <a:lumMod val="86000"/>
                  </a:sysClr>
                </a:gs>
              </a:gsLst>
              <a:lin ang="5400000" scaled="0"/>
            </a:gradFill>
            <a:prstDash val="solid"/>
          </a:ln>
          <a:effectLst>
            <a:outerShdw blurRad="393700" dist="63500" dir="7200000" sx="101000" sy="101000" algn="tr" rotWithShape="0">
              <a:prstClr val="black">
                <a:alpha val="57000"/>
              </a:prstClr>
            </a:outerShdw>
          </a:effectLst>
        </p:spPr>
        <p:txBody>
          <a:bodyPr lIns="68580" tIns="34290" rIns="68580" bIns="34290" rtlCol="0" anchor="ctr"/>
          <a:lstStyle/>
          <a:p>
            <a:pPr indent="457200">
              <a:lnSpc>
                <a:spcPts val="2300"/>
              </a:lnSpc>
            </a:pPr>
            <a:r>
              <a:rPr lang="en-US" altLang="zh-CN" sz="2000" b="1" dirty="0" smtClean="0"/>
              <a:t>8</a:t>
            </a:r>
            <a:r>
              <a:rPr lang="zh-CN" altLang="en-US" sz="2000" b="1" dirty="0" smtClean="0"/>
              <a:t>月</a:t>
            </a:r>
            <a:r>
              <a:rPr lang="en-US" altLang="zh-CN" sz="2000" b="1" dirty="0" smtClean="0"/>
              <a:t>25</a:t>
            </a:r>
            <a:r>
              <a:rPr lang="zh-CN" altLang="en-US" sz="2000" b="1" dirty="0" smtClean="0"/>
              <a:t>日，工作室开展成果推广会，每个工作室成员在线上交流了一年来的学习成果，撰写了心得体会，相互学习、相互借鉴、相互提高。</a:t>
            </a:r>
            <a:endParaRPr lang="en-US" altLang="zh-CN" sz="2000" b="1" dirty="0"/>
          </a:p>
        </p:txBody>
      </p:sp>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83768" y="0"/>
            <a:ext cx="6660232" cy="5143500"/>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8" y="0"/>
            <a:ext cx="6660232" cy="5143500"/>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0"/>
            <a:ext cx="6660232" cy="5143500"/>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0"/>
            <a:ext cx="6660232" cy="5143500"/>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7" name="图片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0538"/>
            <a:ext cx="9144000" cy="5164038"/>
          </a:xfrm>
          <a:prstGeom prst="rect">
            <a:avLst/>
          </a:prstGeom>
        </p:spPr>
      </p:pic>
      <p:pic>
        <p:nvPicPr>
          <p:cNvPr id="18" name="图片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0538"/>
            <a:ext cx="9144000" cy="5164038"/>
          </a:xfrm>
          <a:prstGeom prst="rect">
            <a:avLst/>
          </a:prstGeom>
        </p:spPr>
      </p:pic>
      <p:pic>
        <p:nvPicPr>
          <p:cNvPr id="19" name="图片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470"/>
            <a:ext cx="9144000" cy="5092030"/>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2" accel="70000" fill="hold" grpId="0" nodeType="after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randombar(horizont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randombar(horizont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randombar(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randombar(horizontal)">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2" accel="7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randombar(horizont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randombar(horizont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randombar(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randombar(horizontal)">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5" name="组合 4"/>
          <p:cNvGrpSpPr/>
          <p:nvPr/>
        </p:nvGrpSpPr>
        <p:grpSpPr>
          <a:xfrm>
            <a:off x="144016" y="1053846"/>
            <a:ext cx="288238" cy="46073"/>
            <a:chOff x="4318304" y="3089060"/>
            <a:chExt cx="384317" cy="61430"/>
          </a:xfrm>
        </p:grpSpPr>
        <p:sp>
          <p:nvSpPr>
            <p:cNvPr id="6" name="圆角矩形 5"/>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圆角矩形 6"/>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8"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七、示范引领</a:t>
            </a:r>
            <a:endParaRPr lang="zh-CN" altLang="en-US" sz="1800" dirty="0">
              <a:solidFill>
                <a:schemeClr val="bg1"/>
              </a:solidFill>
            </a:endParaRPr>
          </a:p>
        </p:txBody>
      </p:sp>
      <p:sp>
        <p:nvSpPr>
          <p:cNvPr id="9" name="圆角矩形 8"/>
          <p:cNvSpPr/>
          <p:nvPr/>
        </p:nvSpPr>
        <p:spPr>
          <a:xfrm>
            <a:off x="260910" y="1491630"/>
            <a:ext cx="2222857" cy="3528392"/>
          </a:xfrm>
          <a:prstGeom prst="roundRect">
            <a:avLst>
              <a:gd name="adj" fmla="val 11852"/>
            </a:avLst>
          </a:prstGeom>
          <a:gradFill>
            <a:gsLst>
              <a:gs pos="0">
                <a:sysClr val="window" lastClr="FFFFFF">
                  <a:lumMod val="99000"/>
                </a:sysClr>
              </a:gs>
              <a:gs pos="50000">
                <a:sysClr val="window" lastClr="FFFFFF">
                  <a:lumMod val="85000"/>
                </a:sysClr>
              </a:gs>
              <a:gs pos="100000">
                <a:sysClr val="window" lastClr="FFFFFF">
                  <a:lumMod val="83000"/>
                  <a:lumOff val="17000"/>
                </a:sysClr>
              </a:gs>
            </a:gsLst>
            <a:lin ang="5400000" scaled="0"/>
          </a:gradFill>
          <a:ln w="38100" cap="flat" cmpd="sng" algn="ctr">
            <a:gradFill>
              <a:gsLst>
                <a:gs pos="0">
                  <a:sysClr val="window" lastClr="FFFFFF">
                    <a:lumMod val="82000"/>
                  </a:sysClr>
                </a:gs>
                <a:gs pos="50000">
                  <a:sysClr val="window" lastClr="FFFFFF">
                    <a:lumMod val="43000"/>
                    <a:lumOff val="57000"/>
                  </a:sysClr>
                </a:gs>
                <a:gs pos="100000">
                  <a:sysClr val="window" lastClr="FFFFFF">
                    <a:lumMod val="86000"/>
                  </a:sysClr>
                </a:gs>
              </a:gsLst>
              <a:lin ang="5400000" scaled="0"/>
            </a:gradFill>
            <a:prstDash val="solid"/>
          </a:ln>
          <a:effectLst>
            <a:outerShdw blurRad="393700" dist="63500" dir="7200000" sx="101000" sy="101000" algn="tr" rotWithShape="0">
              <a:prstClr val="black">
                <a:alpha val="57000"/>
              </a:prstClr>
            </a:outerShdw>
          </a:effectLst>
        </p:spPr>
        <p:txBody>
          <a:bodyPr lIns="68580" tIns="34290" rIns="68580" bIns="34290" rtlCol="0" anchor="ctr"/>
          <a:lstStyle/>
          <a:p>
            <a:pPr indent="457200">
              <a:lnSpc>
                <a:spcPts val="2300"/>
              </a:lnSpc>
            </a:pPr>
            <a:r>
              <a:rPr lang="zh-CN" altLang="en-US" sz="1200" b="1" dirty="0"/>
              <a:t>本学年</a:t>
            </a:r>
            <a:r>
              <a:rPr lang="zh-CN" altLang="en-US" sz="1200" b="1" dirty="0" smtClean="0"/>
              <a:t>工作室成员承担县级专题讲座</a:t>
            </a:r>
            <a:r>
              <a:rPr lang="en-US" altLang="zh-CN" sz="1200" b="1" dirty="0" smtClean="0"/>
              <a:t>2</a:t>
            </a:r>
            <a:r>
              <a:rPr lang="zh-CN" altLang="en-US" sz="1200" b="1" dirty="0" smtClean="0"/>
              <a:t>次，县级研究课</a:t>
            </a:r>
            <a:r>
              <a:rPr lang="en-US" altLang="zh-CN" sz="1200" b="1" dirty="0" smtClean="0"/>
              <a:t>3</a:t>
            </a:r>
            <a:r>
              <a:rPr lang="zh-CN" altLang="en-US" sz="1200" b="1" dirty="0" smtClean="0"/>
              <a:t>次。参加各级优质课竞赛，其中获县一等奖</a:t>
            </a:r>
            <a:r>
              <a:rPr lang="en-US" altLang="zh-CN" sz="1200" b="1" dirty="0" smtClean="0"/>
              <a:t>1</a:t>
            </a:r>
            <a:r>
              <a:rPr lang="zh-CN" altLang="en-US" sz="1200" b="1" dirty="0" smtClean="0"/>
              <a:t>人，二等奖</a:t>
            </a:r>
            <a:r>
              <a:rPr lang="en-US" altLang="zh-CN" sz="1200" b="1" dirty="0" smtClean="0"/>
              <a:t>1</a:t>
            </a:r>
            <a:r>
              <a:rPr lang="zh-CN" altLang="en-US" sz="1200" b="1" dirty="0" smtClean="0"/>
              <a:t>人，三等奖</a:t>
            </a:r>
            <a:r>
              <a:rPr lang="en-US" altLang="zh-CN" sz="1200" b="1" dirty="0" smtClean="0"/>
              <a:t>1</a:t>
            </a:r>
            <a:r>
              <a:rPr lang="zh-CN" altLang="en-US" sz="1200" b="1" dirty="0" smtClean="0">
                <a:sym typeface="+mn-ea"/>
              </a:rPr>
              <a:t>人</a:t>
            </a:r>
            <a:r>
              <a:rPr lang="zh-CN" altLang="en-US" sz="1200" b="1" dirty="0" smtClean="0"/>
              <a:t>。获课堂大比武县三等奖</a:t>
            </a:r>
            <a:r>
              <a:rPr lang="en-US" altLang="zh-CN" sz="1200" b="1" dirty="0" smtClean="0"/>
              <a:t>1</a:t>
            </a:r>
            <a:r>
              <a:rPr lang="zh-CN" altLang="en-US" sz="1200" b="1" dirty="0" smtClean="0"/>
              <a:t>人，市一等奖</a:t>
            </a:r>
            <a:r>
              <a:rPr lang="en-US" altLang="zh-CN" sz="1200" b="1" dirty="0" smtClean="0"/>
              <a:t>1</a:t>
            </a:r>
            <a:r>
              <a:rPr lang="zh-CN" altLang="en-US" sz="1200" b="1" dirty="0" smtClean="0">
                <a:sym typeface="+mn-ea"/>
              </a:rPr>
              <a:t>人</a:t>
            </a:r>
            <a:r>
              <a:rPr lang="zh-CN" altLang="en-US" sz="1200" b="1" dirty="0" smtClean="0"/>
              <a:t>，推省优课</a:t>
            </a:r>
            <a:r>
              <a:rPr lang="en-US" altLang="zh-CN" sz="1200" b="1" dirty="0" smtClean="0"/>
              <a:t>1</a:t>
            </a:r>
            <a:r>
              <a:rPr lang="zh-CN" altLang="en-US" sz="1200" b="1" dirty="0" smtClean="0"/>
              <a:t>节。</a:t>
            </a:r>
            <a:r>
              <a:rPr lang="zh-CN" altLang="en-US" sz="1200" b="1" dirty="0"/>
              <a:t>论文</a:t>
            </a:r>
            <a:r>
              <a:rPr lang="zh-CN" altLang="en-US" sz="1200" b="1" dirty="0" smtClean="0"/>
              <a:t>发表</a:t>
            </a:r>
            <a:r>
              <a:rPr lang="en-US" altLang="zh-CN" sz="1200" b="1" dirty="0" smtClean="0"/>
              <a:t>2</a:t>
            </a:r>
            <a:r>
              <a:rPr lang="zh-CN" altLang="en-US" sz="1200" b="1" dirty="0" smtClean="0"/>
              <a:t>篇，获县一等奖</a:t>
            </a:r>
            <a:r>
              <a:rPr lang="en-US" altLang="zh-CN" sz="1200" b="1" dirty="0" smtClean="0"/>
              <a:t>1</a:t>
            </a:r>
            <a:r>
              <a:rPr lang="zh-CN" altLang="en-US" sz="1200" b="1" dirty="0" smtClean="0"/>
              <a:t>篇，县三等奖</a:t>
            </a:r>
            <a:r>
              <a:rPr lang="en-US" altLang="zh-CN" sz="1200" b="1" dirty="0" smtClean="0"/>
              <a:t>2</a:t>
            </a:r>
            <a:r>
              <a:rPr lang="zh-CN" altLang="en-US" sz="1200" b="1" dirty="0" smtClean="0"/>
              <a:t>篇，市二等奖</a:t>
            </a:r>
            <a:r>
              <a:rPr lang="en-US" altLang="zh-CN" sz="1200" b="1" dirty="0" smtClean="0"/>
              <a:t>1</a:t>
            </a:r>
            <a:r>
              <a:rPr lang="zh-CN" altLang="en-US" sz="1200" b="1" dirty="0" smtClean="0"/>
              <a:t>篇，市三等奖</a:t>
            </a:r>
            <a:r>
              <a:rPr lang="en-US" altLang="zh-CN" sz="1200" b="1" dirty="0" smtClean="0"/>
              <a:t>1</a:t>
            </a:r>
            <a:r>
              <a:rPr lang="zh-CN" altLang="en-US" sz="1200" b="1" dirty="0" smtClean="0"/>
              <a:t>篇，国家级一等奖</a:t>
            </a:r>
            <a:r>
              <a:rPr lang="en-US" altLang="zh-CN" sz="1200" b="1" dirty="0" smtClean="0"/>
              <a:t>2</a:t>
            </a:r>
            <a:r>
              <a:rPr lang="zh-CN" altLang="en-US" sz="1200" b="1" dirty="0" smtClean="0"/>
              <a:t>篇，主研课题获市一等奖</a:t>
            </a:r>
            <a:r>
              <a:rPr lang="en-US" altLang="zh-CN" sz="1200" b="1" dirty="0" smtClean="0"/>
              <a:t>1</a:t>
            </a:r>
            <a:r>
              <a:rPr lang="zh-CN" altLang="en-US" sz="1200" b="1" dirty="0" smtClean="0"/>
              <a:t>个，县三等奖</a:t>
            </a:r>
            <a:r>
              <a:rPr lang="en-US" altLang="zh-CN" sz="1200" b="1" dirty="0" smtClean="0"/>
              <a:t>1</a:t>
            </a:r>
            <a:r>
              <a:rPr lang="zh-CN" altLang="en-US" sz="1200" b="1" dirty="0" smtClean="0"/>
              <a:t>个。</a:t>
            </a:r>
            <a:endParaRPr lang="en-US" altLang="zh-CN" sz="1200" b="1" dirty="0"/>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092647" y="987574"/>
            <a:ext cx="5760640" cy="4032448"/>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956743" y="123476"/>
            <a:ext cx="4032449" cy="5760641"/>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2645" y="987571"/>
            <a:ext cx="5760641" cy="4032450"/>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7775" r="7111"/>
          <a:stretch>
            <a:fillRect/>
          </a:stretch>
        </p:blipFill>
        <p:spPr>
          <a:xfrm>
            <a:off x="3098042" y="984345"/>
            <a:ext cx="5760643" cy="4032447"/>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2645" y="987574"/>
            <a:ext cx="5760641" cy="4029218"/>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8043" y="988347"/>
            <a:ext cx="5766178" cy="4031675"/>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2647" y="988346"/>
            <a:ext cx="5766038" cy="4031675"/>
          </a:xfrm>
          <a:prstGeom prst="rect">
            <a:avLst/>
          </a:prstGeom>
        </p:spPr>
      </p:pic>
      <p:pic>
        <p:nvPicPr>
          <p:cNvPr id="17" name="图片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2644" y="988346"/>
            <a:ext cx="5760641" cy="4028445"/>
          </a:xfrm>
          <a:prstGeom prst="rect">
            <a:avLst/>
          </a:prstGeom>
        </p:spPr>
      </p:pic>
      <p:pic>
        <p:nvPicPr>
          <p:cNvPr id="18" name="图片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8043" y="982777"/>
            <a:ext cx="5755242" cy="403401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2919" y="996854"/>
            <a:ext cx="5761302" cy="4019935"/>
          </a:xfrm>
          <a:prstGeom prst="rect">
            <a:avLst/>
          </a:prstGeom>
        </p:spPr>
      </p:pic>
      <p:pic>
        <p:nvPicPr>
          <p:cNvPr id="20" name="图片 19"/>
          <p:cNvPicPr>
            <a:picLocks noChangeAspect="1"/>
          </p:cNvPicPr>
          <p:nvPr/>
        </p:nvPicPr>
        <p:blipFill rotWithShape="1">
          <a:blip r:embed="rId11" cstate="print">
            <a:extLst>
              <a:ext uri="{28A0092B-C50C-407E-A947-70E740481C1C}">
                <a14:useLocalDpi xmlns:a14="http://schemas.microsoft.com/office/drawing/2010/main" val="0"/>
              </a:ext>
            </a:extLst>
          </a:blip>
          <a:srcRect t="22044" b="8226"/>
          <a:stretch>
            <a:fillRect/>
          </a:stretch>
        </p:blipFill>
        <p:spPr>
          <a:xfrm>
            <a:off x="3108959" y="996854"/>
            <a:ext cx="5755261" cy="4023168"/>
          </a:xfrm>
          <a:prstGeom prst="rect">
            <a:avLst/>
          </a:prstGeom>
        </p:spPr>
      </p:pic>
      <p:pic>
        <p:nvPicPr>
          <p:cNvPr id="21"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08959" y="996853"/>
            <a:ext cx="5744326" cy="4019935"/>
          </a:xfrm>
          <a:prstGeom prst="rect">
            <a:avLst/>
          </a:prstGeom>
        </p:spPr>
      </p:pic>
      <p:pic>
        <p:nvPicPr>
          <p:cNvPr id="23" name="图片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08959" y="988346"/>
            <a:ext cx="5744326" cy="4028441"/>
          </a:xfrm>
          <a:prstGeom prst="rect">
            <a:avLst/>
          </a:prstGeom>
        </p:spPr>
      </p:pic>
      <p:pic>
        <p:nvPicPr>
          <p:cNvPr id="25" name="图片 24"/>
          <p:cNvPicPr>
            <a:picLocks noChangeAspect="1"/>
          </p:cNvPicPr>
          <p:nvPr/>
        </p:nvPicPr>
        <p:blipFill rotWithShape="1">
          <a:blip r:embed="rId14">
            <a:extLst>
              <a:ext uri="{28A0092B-C50C-407E-A947-70E740481C1C}">
                <a14:useLocalDpi xmlns:a14="http://schemas.microsoft.com/office/drawing/2010/main" val="0"/>
              </a:ext>
            </a:extLst>
          </a:blip>
          <a:srcRect l="2317" t="5439" r="4323" b="7397"/>
          <a:stretch>
            <a:fillRect/>
          </a:stretch>
        </p:blipFill>
        <p:spPr>
          <a:xfrm>
            <a:off x="3102919" y="982776"/>
            <a:ext cx="5761302" cy="4034011"/>
          </a:xfrm>
          <a:prstGeom prst="rect">
            <a:avLst/>
          </a:prstGeom>
        </p:spPr>
      </p:pic>
      <p:pic>
        <p:nvPicPr>
          <p:cNvPr id="27" name="图片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08959" y="984345"/>
            <a:ext cx="5760641" cy="4032442"/>
          </a:xfrm>
          <a:prstGeom prst="rect">
            <a:avLst/>
          </a:prstGeom>
        </p:spPr>
      </p:pic>
      <p:pic>
        <p:nvPicPr>
          <p:cNvPr id="28" name="图片 27"/>
          <p:cNvPicPr>
            <a:picLocks noChangeAspect="1"/>
          </p:cNvPicPr>
          <p:nvPr/>
        </p:nvPicPr>
        <p:blipFill rotWithShape="1">
          <a:blip r:embed="rId16" cstate="print">
            <a:extLst>
              <a:ext uri="{28A0092B-C50C-407E-A947-70E740481C1C}">
                <a14:useLocalDpi xmlns:a14="http://schemas.microsoft.com/office/drawing/2010/main" val="0"/>
              </a:ext>
            </a:extLst>
          </a:blip>
          <a:srcRect l="6418" t="10746" r="5920" b="5274"/>
          <a:stretch>
            <a:fillRect/>
          </a:stretch>
        </p:blipFill>
        <p:spPr>
          <a:xfrm>
            <a:off x="3092644" y="982776"/>
            <a:ext cx="5766041" cy="4034011"/>
          </a:xfrm>
          <a:prstGeom prst="rect">
            <a:avLst/>
          </a:prstGeom>
        </p:spPr>
      </p:pic>
      <p:pic>
        <p:nvPicPr>
          <p:cNvPr id="29" name="图片 28"/>
          <p:cNvPicPr>
            <a:picLocks noChangeAspect="1"/>
          </p:cNvPicPr>
          <p:nvPr/>
        </p:nvPicPr>
        <p:blipFill rotWithShape="1">
          <a:blip r:embed="rId17" cstate="print">
            <a:extLst>
              <a:ext uri="{28A0092B-C50C-407E-A947-70E740481C1C}">
                <a14:useLocalDpi xmlns:a14="http://schemas.microsoft.com/office/drawing/2010/main" val="0"/>
              </a:ext>
            </a:extLst>
          </a:blip>
          <a:srcRect l="12239" t="15257" r="15149"/>
          <a:stretch>
            <a:fillRect/>
          </a:stretch>
        </p:blipFill>
        <p:spPr>
          <a:xfrm>
            <a:off x="3098041" y="982775"/>
            <a:ext cx="5766179" cy="4034011"/>
          </a:xfrm>
          <a:prstGeom prst="rect">
            <a:avLst/>
          </a:prstGeom>
        </p:spPr>
      </p:pic>
      <p:pic>
        <p:nvPicPr>
          <p:cNvPr id="30" name="图片 29"/>
          <p:cNvPicPr>
            <a:picLocks noChangeAspect="1"/>
          </p:cNvPicPr>
          <p:nvPr/>
        </p:nvPicPr>
        <p:blipFill rotWithShape="1">
          <a:blip r:embed="rId18" cstate="print">
            <a:extLst>
              <a:ext uri="{28A0092B-C50C-407E-A947-70E740481C1C}">
                <a14:useLocalDpi xmlns:a14="http://schemas.microsoft.com/office/drawing/2010/main" val="0"/>
              </a:ext>
            </a:extLst>
          </a:blip>
          <a:srcRect l="12612" t="9420" r="16866"/>
          <a:stretch>
            <a:fillRect/>
          </a:stretch>
        </p:blipFill>
        <p:spPr>
          <a:xfrm>
            <a:off x="3092647" y="988346"/>
            <a:ext cx="5776953" cy="4031675"/>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2" accel="70000" fill="hold" grpId="0" nodeType="after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randombar(horizont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randombar(horizont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randombar(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randombar(horizontal)">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randombar(horizontal)">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randombar(horizontal)">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randombar(horizontal)">
                                          <p:cBhvr>
                                            <p:cTn id="87" dur="5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randombar(horizontal)">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randombar(horizontal)">
                                          <p:cBhvr>
                                            <p:cTn id="97" dur="500"/>
                                            <p:tgtEl>
                                              <p:spTgt spid="27"/>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nodeType="click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randombar(horizontal)">
                                          <p:cBhvr>
                                            <p:cTn id="102" dur="500"/>
                                            <p:tgtEl>
                                              <p:spTgt spid="28"/>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nodeType="click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randombar(horizontal)">
                                          <p:cBhvr>
                                            <p:cTn id="107" dur="500"/>
                                            <p:tgtEl>
                                              <p:spTgt spid="29"/>
                                            </p:tgtEl>
                                          </p:cBhvr>
                                        </p:animEffect>
                                      </p:childTnLst>
                                    </p:cTn>
                                  </p:par>
                                </p:childTnLst>
                              </p:cTn>
                            </p:par>
                          </p:childTnLst>
                        </p:cTn>
                      </p:par>
                      <p:par>
                        <p:cTn id="108" fill="hold">
                          <p:stCondLst>
                            <p:cond delay="indefinite"/>
                          </p:stCondLst>
                          <p:childTnLst>
                            <p:par>
                              <p:cTn id="109" fill="hold">
                                <p:stCondLst>
                                  <p:cond delay="0"/>
                                </p:stCondLst>
                                <p:childTnLst>
                                  <p:par>
                                    <p:cTn id="110" presetID="14" presetClass="entr" presetSubtype="10" fill="hold" nodeType="click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randombar(horizontal)">
                                          <p:cBhvr>
                                            <p:cTn id="1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2" accel="7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randombar(horizont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randombar(horizont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randombar(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randombar(horizontal)">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randombar(horizontal)">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randombar(horizontal)">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randombar(horizontal)">
                                          <p:cBhvr>
                                            <p:cTn id="87" dur="5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randombar(horizontal)">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randombar(horizontal)">
                                          <p:cBhvr>
                                            <p:cTn id="97" dur="500"/>
                                            <p:tgtEl>
                                              <p:spTgt spid="27"/>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nodeType="click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randombar(horizontal)">
                                          <p:cBhvr>
                                            <p:cTn id="102" dur="500"/>
                                            <p:tgtEl>
                                              <p:spTgt spid="28"/>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nodeType="click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randombar(horizontal)">
                                          <p:cBhvr>
                                            <p:cTn id="107" dur="500"/>
                                            <p:tgtEl>
                                              <p:spTgt spid="29"/>
                                            </p:tgtEl>
                                          </p:cBhvr>
                                        </p:animEffect>
                                      </p:childTnLst>
                                    </p:cTn>
                                  </p:par>
                                </p:childTnLst>
                              </p:cTn>
                            </p:par>
                          </p:childTnLst>
                        </p:cTn>
                      </p:par>
                      <p:par>
                        <p:cTn id="108" fill="hold">
                          <p:stCondLst>
                            <p:cond delay="indefinite"/>
                          </p:stCondLst>
                          <p:childTnLst>
                            <p:par>
                              <p:cTn id="109" fill="hold">
                                <p:stCondLst>
                                  <p:cond delay="0"/>
                                </p:stCondLst>
                                <p:childTnLst>
                                  <p:par>
                                    <p:cTn id="110" presetID="14" presetClass="entr" presetSubtype="10" fill="hold" nodeType="click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randombar(horizontal)">
                                          <p:cBhvr>
                                            <p:cTn id="1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5" name="组合 4"/>
          <p:cNvGrpSpPr/>
          <p:nvPr/>
        </p:nvGrpSpPr>
        <p:grpSpPr>
          <a:xfrm>
            <a:off x="144016" y="1053846"/>
            <a:ext cx="288238" cy="46073"/>
            <a:chOff x="4318304" y="3089060"/>
            <a:chExt cx="384317" cy="61430"/>
          </a:xfrm>
        </p:grpSpPr>
        <p:sp>
          <p:nvSpPr>
            <p:cNvPr id="6" name="圆角矩形 5"/>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圆角矩形 6"/>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8"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a:solidFill>
                  <a:schemeClr val="bg1"/>
                </a:solidFill>
              </a:rPr>
              <a:t>八</a:t>
            </a:r>
            <a:r>
              <a:rPr lang="zh-CN" altLang="en-US" sz="1800" dirty="0" smtClean="0">
                <a:solidFill>
                  <a:schemeClr val="bg1"/>
                </a:solidFill>
              </a:rPr>
              <a:t>、条件保障</a:t>
            </a:r>
            <a:endParaRPr lang="zh-CN" altLang="en-US" sz="1800" dirty="0">
              <a:solidFill>
                <a:schemeClr val="bg1"/>
              </a:solidFill>
            </a:endParaRPr>
          </a:p>
        </p:txBody>
      </p:sp>
      <p:sp>
        <p:nvSpPr>
          <p:cNvPr id="9" name="圆角矩形 8"/>
          <p:cNvSpPr/>
          <p:nvPr/>
        </p:nvSpPr>
        <p:spPr>
          <a:xfrm>
            <a:off x="260911" y="1491630"/>
            <a:ext cx="2051720" cy="3528392"/>
          </a:xfrm>
          <a:prstGeom prst="roundRect">
            <a:avLst>
              <a:gd name="adj" fmla="val 11852"/>
            </a:avLst>
          </a:prstGeom>
          <a:gradFill>
            <a:gsLst>
              <a:gs pos="0">
                <a:sysClr val="window" lastClr="FFFFFF">
                  <a:lumMod val="99000"/>
                </a:sysClr>
              </a:gs>
              <a:gs pos="50000">
                <a:sysClr val="window" lastClr="FFFFFF">
                  <a:lumMod val="85000"/>
                </a:sysClr>
              </a:gs>
              <a:gs pos="100000">
                <a:sysClr val="window" lastClr="FFFFFF">
                  <a:lumMod val="83000"/>
                  <a:lumOff val="17000"/>
                </a:sysClr>
              </a:gs>
            </a:gsLst>
            <a:lin ang="5400000" scaled="0"/>
          </a:gradFill>
          <a:ln w="38100" cap="flat" cmpd="sng" algn="ctr">
            <a:gradFill>
              <a:gsLst>
                <a:gs pos="0">
                  <a:sysClr val="window" lastClr="FFFFFF">
                    <a:lumMod val="82000"/>
                  </a:sysClr>
                </a:gs>
                <a:gs pos="50000">
                  <a:sysClr val="window" lastClr="FFFFFF">
                    <a:lumMod val="43000"/>
                    <a:lumOff val="57000"/>
                  </a:sysClr>
                </a:gs>
                <a:gs pos="100000">
                  <a:sysClr val="window" lastClr="FFFFFF">
                    <a:lumMod val="86000"/>
                  </a:sysClr>
                </a:gs>
              </a:gsLst>
              <a:lin ang="5400000" scaled="0"/>
            </a:gradFill>
            <a:prstDash val="solid"/>
          </a:ln>
          <a:effectLst>
            <a:outerShdw blurRad="393700" dist="63500" dir="7200000" sx="101000" sy="101000" algn="tr" rotWithShape="0">
              <a:prstClr val="black">
                <a:alpha val="57000"/>
              </a:prstClr>
            </a:outerShdw>
          </a:effectLst>
        </p:spPr>
        <p:txBody>
          <a:bodyPr lIns="68580" tIns="34290" rIns="68580" bIns="34290" rtlCol="0" anchor="ctr"/>
          <a:lstStyle/>
          <a:p>
            <a:pPr indent="457200">
              <a:lnSpc>
                <a:spcPts val="2300"/>
              </a:lnSpc>
            </a:pPr>
            <a:r>
              <a:rPr lang="zh-CN" altLang="en-US" sz="1300" b="1" dirty="0" smtClean="0"/>
              <a:t>工作室有活动室</a:t>
            </a:r>
            <a:r>
              <a:rPr lang="en-US" altLang="zh-CN" sz="1300" b="1" dirty="0" smtClean="0"/>
              <a:t>1</a:t>
            </a:r>
            <a:r>
              <a:rPr lang="zh-CN" altLang="en-US" sz="1300" b="1" dirty="0" smtClean="0"/>
              <a:t>间，办公室</a:t>
            </a:r>
            <a:r>
              <a:rPr lang="en-US" altLang="zh-CN" sz="1300" b="1" dirty="0" smtClean="0"/>
              <a:t>1</a:t>
            </a:r>
            <a:r>
              <a:rPr lang="zh-CN" altLang="en-US" sz="1300" b="1" dirty="0" smtClean="0"/>
              <a:t>间，合计面积约</a:t>
            </a:r>
            <a:r>
              <a:rPr lang="en-US" altLang="zh-CN" sz="1300" b="1" dirty="0" smtClean="0"/>
              <a:t>70</a:t>
            </a:r>
            <a:r>
              <a:rPr lang="zh-CN" altLang="en-US" sz="1300" b="1" dirty="0" smtClean="0"/>
              <a:t>平米。有工作室牌、布标、室徽、工作牌等标识牌</a:t>
            </a:r>
            <a:r>
              <a:rPr lang="en-US" altLang="zh-CN" sz="1300" b="1" dirty="0" smtClean="0"/>
              <a:t>41</a:t>
            </a:r>
            <a:r>
              <a:rPr lang="zh-CN" altLang="en-US" sz="1300" b="1" dirty="0" smtClean="0"/>
              <a:t>个、桌凳</a:t>
            </a:r>
            <a:r>
              <a:rPr lang="en-US" altLang="zh-CN" sz="1300" b="1" dirty="0" smtClean="0"/>
              <a:t>56</a:t>
            </a:r>
            <a:r>
              <a:rPr lang="zh-CN" altLang="en-US" sz="1300" b="1" dirty="0" smtClean="0"/>
              <a:t>套、音响系统</a:t>
            </a:r>
            <a:r>
              <a:rPr lang="en-US" altLang="zh-CN" sz="1300" b="1" dirty="0" smtClean="0"/>
              <a:t>1</a:t>
            </a:r>
            <a:r>
              <a:rPr lang="zh-CN" altLang="en-US" sz="1300" b="1" dirty="0" smtClean="0"/>
              <a:t>套、</a:t>
            </a:r>
            <a:r>
              <a:rPr lang="en-US" altLang="zh-CN" sz="1300" b="1" dirty="0" smtClean="0"/>
              <a:t>LED</a:t>
            </a:r>
            <a:r>
              <a:rPr lang="zh-CN" altLang="en-US" sz="1300" b="1" dirty="0" smtClean="0"/>
              <a:t>显示屏</a:t>
            </a:r>
            <a:r>
              <a:rPr lang="en-US" altLang="zh-CN" sz="1300" b="1" dirty="0" smtClean="0"/>
              <a:t>1</a:t>
            </a:r>
            <a:r>
              <a:rPr lang="zh-CN" altLang="en-US" sz="1300" b="1" dirty="0" smtClean="0"/>
              <a:t>个、触控式一体机</a:t>
            </a:r>
            <a:r>
              <a:rPr lang="en-US" altLang="zh-CN" sz="1300" b="1" dirty="0" smtClean="0"/>
              <a:t>1</a:t>
            </a:r>
            <a:r>
              <a:rPr lang="zh-CN" altLang="en-US" sz="1300" b="1" dirty="0" smtClean="0"/>
              <a:t>台、大</a:t>
            </a:r>
            <a:r>
              <a:rPr lang="en-US" altLang="zh-CN" sz="1300" b="1" dirty="0" smtClean="0"/>
              <a:t>3P</a:t>
            </a:r>
            <a:r>
              <a:rPr lang="zh-CN" altLang="en-US" sz="1300" b="1" dirty="0" smtClean="0"/>
              <a:t>空调</a:t>
            </a:r>
            <a:r>
              <a:rPr lang="en-US" altLang="zh-CN" sz="1300" b="1" dirty="0" smtClean="0"/>
              <a:t>2</a:t>
            </a:r>
            <a:r>
              <a:rPr lang="zh-CN" altLang="en-US" sz="1300" b="1" dirty="0" smtClean="0"/>
              <a:t>台、壁挂式空调</a:t>
            </a:r>
            <a:r>
              <a:rPr lang="en-US" altLang="zh-CN" sz="1300" b="1" dirty="0" smtClean="0"/>
              <a:t>1</a:t>
            </a:r>
            <a:r>
              <a:rPr lang="zh-CN" altLang="en-US" sz="1300" b="1" dirty="0" smtClean="0"/>
              <a:t>台、办公电脑</a:t>
            </a:r>
            <a:r>
              <a:rPr lang="en-US" altLang="zh-CN" sz="1300" b="1" dirty="0" smtClean="0"/>
              <a:t>1</a:t>
            </a:r>
            <a:r>
              <a:rPr lang="zh-CN" altLang="en-US" sz="1300" b="1" dirty="0" smtClean="0"/>
              <a:t>台、打印机</a:t>
            </a:r>
            <a:r>
              <a:rPr lang="en-US" altLang="zh-CN" sz="1300" b="1" dirty="0" smtClean="0"/>
              <a:t>1</a:t>
            </a:r>
            <a:r>
              <a:rPr lang="zh-CN" altLang="en-US" sz="1300" b="1" dirty="0" smtClean="0"/>
              <a:t>台，活动室和办公室均有文化布置。</a:t>
            </a:r>
            <a:endParaRPr lang="en-US" altLang="zh-CN" sz="1300" b="1" dirty="0"/>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71800" y="883272"/>
            <a:ext cx="5883493" cy="4136750"/>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799" y="883272"/>
            <a:ext cx="5883493" cy="4136750"/>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798" y="883272"/>
            <a:ext cx="5883493" cy="4136750"/>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800" y="887814"/>
            <a:ext cx="5883491" cy="413220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1799" y="887814"/>
            <a:ext cx="5883491" cy="4132208"/>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800" y="887814"/>
            <a:ext cx="5883490" cy="4132208"/>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1800" y="887814"/>
            <a:ext cx="5883490" cy="4132208"/>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1800" y="883272"/>
            <a:ext cx="5883493" cy="4136750"/>
          </a:xfrm>
          <a:prstGeom prst="rect">
            <a:avLst/>
          </a:prstGeom>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1800" y="882210"/>
            <a:ext cx="5883490" cy="4137812"/>
          </a:xfrm>
          <a:prstGeom prst="rect">
            <a:avLst/>
          </a:prstGeom>
        </p:spPr>
      </p:pic>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1797" y="882210"/>
            <a:ext cx="5883495" cy="4137812"/>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2" accel="70000" fill="hold" grpId="0" nodeType="after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randombar(horizontal)">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randombar(horizont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randombar(horizontal)">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2" accel="7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randombar(horizont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randombar(horizontal)">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randombar(horizont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randombar(horizontal)">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3" name="组合 2"/>
          <p:cNvGrpSpPr/>
          <p:nvPr/>
        </p:nvGrpSpPr>
        <p:grpSpPr>
          <a:xfrm>
            <a:off x="144016" y="1053846"/>
            <a:ext cx="288238" cy="46073"/>
            <a:chOff x="4318304" y="3089060"/>
            <a:chExt cx="384317" cy="61430"/>
          </a:xfrm>
        </p:grpSpPr>
        <p:sp>
          <p:nvSpPr>
            <p:cNvPr id="4" name="圆角矩形 3"/>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圆角矩形 4"/>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6"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一、价值取向</a:t>
            </a:r>
            <a:endParaRPr lang="zh-CN" altLang="en-US" sz="1800" dirty="0">
              <a:solidFill>
                <a:schemeClr val="bg1"/>
              </a:solidFill>
            </a:endParaRPr>
          </a:p>
        </p:txBody>
      </p:sp>
      <p:sp>
        <p:nvSpPr>
          <p:cNvPr id="7" name="矩形 6"/>
          <p:cNvSpPr/>
          <p:nvPr/>
        </p:nvSpPr>
        <p:spPr>
          <a:xfrm>
            <a:off x="3248895" y="477994"/>
            <a:ext cx="2531462" cy="477054"/>
          </a:xfrm>
          <a:prstGeom prst="rect">
            <a:avLst/>
          </a:prstGeom>
        </p:spPr>
        <p:txBody>
          <a:bodyPr wrap="none">
            <a:spAutoFit/>
          </a:bodyPr>
          <a:lstStyle/>
          <a:p>
            <a:r>
              <a:rPr lang="en-US" altLang="zh-CN" sz="2500" b="1" dirty="0">
                <a:solidFill>
                  <a:srgbClr val="FFFF00"/>
                </a:solidFill>
                <a:latin typeface="华文中宋" panose="02010600040101010101" pitchFamily="2" charset="-122"/>
                <a:ea typeface="华文中宋" panose="02010600040101010101" pitchFamily="2" charset="-122"/>
              </a:rPr>
              <a:t>【</a:t>
            </a:r>
            <a:r>
              <a:rPr lang="zh-CN" altLang="en-US" sz="2500" b="1" dirty="0">
                <a:solidFill>
                  <a:srgbClr val="FFFF00"/>
                </a:solidFill>
                <a:latin typeface="华文中宋" panose="02010600040101010101" pitchFamily="2" charset="-122"/>
                <a:ea typeface="华文中宋" panose="02010600040101010101" pitchFamily="2" charset="-122"/>
              </a:rPr>
              <a:t>工作室室徽</a:t>
            </a:r>
            <a:r>
              <a:rPr lang="en-US" altLang="zh-CN" sz="2500" b="1" dirty="0">
                <a:solidFill>
                  <a:srgbClr val="FFFF00"/>
                </a:solidFill>
                <a:latin typeface="华文中宋" panose="02010600040101010101" pitchFamily="2" charset="-122"/>
                <a:ea typeface="华文中宋" panose="02010600040101010101" pitchFamily="2" charset="-122"/>
              </a:rPr>
              <a:t>】</a:t>
            </a:r>
            <a:r>
              <a:rPr lang="zh-CN" altLang="en-US" sz="2500" b="1" dirty="0">
                <a:solidFill>
                  <a:srgbClr val="FFFF00"/>
                </a:solidFill>
                <a:latin typeface="华文中宋" panose="02010600040101010101" pitchFamily="2" charset="-122"/>
                <a:ea typeface="华文中宋" panose="02010600040101010101" pitchFamily="2" charset="-122"/>
              </a:rPr>
              <a:t> </a:t>
            </a:r>
            <a:endParaRPr lang="zh-CN" altLang="en-US" sz="2500" b="1" dirty="0">
              <a:solidFill>
                <a:srgbClr val="FFFF00"/>
              </a:solidFill>
              <a:effectLst/>
              <a:latin typeface="华文中宋" panose="02010600040101010101" pitchFamily="2" charset="-122"/>
              <a:ea typeface="华文中宋" panose="02010600040101010101" pitchFamily="2" charset="-122"/>
            </a:endParaRPr>
          </a:p>
        </p:txBody>
      </p:sp>
      <p:pic>
        <p:nvPicPr>
          <p:cNvPr id="1026" name="Picture 2" descr="C:\Users\Administrator\AppData\Roaming\Seewo\EasiNote5\Data\18982477068\Courseware\1655bfca-03e2-44c6-aacc-6e810c0668d3\29abc59a3eef1f31e6e7cff494013e6d.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930451" y="1059582"/>
            <a:ext cx="3168351" cy="3168352"/>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923760" y="4362658"/>
            <a:ext cx="1181734" cy="369332"/>
          </a:xfrm>
          <a:prstGeom prst="rect">
            <a:avLst/>
          </a:prstGeom>
        </p:spPr>
        <p:txBody>
          <a:bodyPr wrap="none">
            <a:spAutoFit/>
          </a:bodyPr>
          <a:lstStyle/>
          <a:p>
            <a:r>
              <a:rPr lang="zh-CN" altLang="en-US" b="1" dirty="0">
                <a:solidFill>
                  <a:srgbClr val="FFFF00"/>
                </a:solidFill>
                <a:latin typeface="华文中宋" panose="02010600040101010101" pitchFamily="2" charset="-122"/>
                <a:ea typeface="华文中宋" panose="02010600040101010101" pitchFamily="2" charset="-122"/>
              </a:rPr>
              <a:t>携手共进 </a:t>
            </a:r>
            <a:endParaRPr lang="zh-CN" altLang="en-US" b="1" dirty="0">
              <a:solidFill>
                <a:srgbClr val="FFFF00"/>
              </a:solidFill>
              <a:effectLst/>
              <a:latin typeface="华文中宋" panose="02010600040101010101" pitchFamily="2" charset="-122"/>
              <a:ea typeface="华文中宋" panose="020106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5" name="组合 4"/>
          <p:cNvGrpSpPr/>
          <p:nvPr/>
        </p:nvGrpSpPr>
        <p:grpSpPr>
          <a:xfrm>
            <a:off x="144016" y="1053846"/>
            <a:ext cx="288238" cy="46073"/>
            <a:chOff x="4318304" y="3089060"/>
            <a:chExt cx="384317" cy="61430"/>
          </a:xfrm>
        </p:grpSpPr>
        <p:sp>
          <p:nvSpPr>
            <p:cNvPr id="6" name="圆角矩形 5"/>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圆角矩形 6"/>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8"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九、成效展示</a:t>
            </a:r>
            <a:endParaRPr lang="zh-CN" altLang="en-US" sz="1800" dirty="0">
              <a:solidFill>
                <a:schemeClr val="bg1"/>
              </a:solidFill>
            </a:endParaRPr>
          </a:p>
        </p:txBody>
      </p:sp>
      <p:sp>
        <p:nvSpPr>
          <p:cNvPr id="9" name="圆角矩形 8"/>
          <p:cNvSpPr/>
          <p:nvPr/>
        </p:nvSpPr>
        <p:spPr>
          <a:xfrm>
            <a:off x="1152128" y="1491630"/>
            <a:ext cx="2051720" cy="3528392"/>
          </a:xfrm>
          <a:prstGeom prst="roundRect">
            <a:avLst>
              <a:gd name="adj" fmla="val 11852"/>
            </a:avLst>
          </a:prstGeom>
          <a:gradFill>
            <a:gsLst>
              <a:gs pos="0">
                <a:sysClr val="window" lastClr="FFFFFF">
                  <a:lumMod val="99000"/>
                </a:sysClr>
              </a:gs>
              <a:gs pos="50000">
                <a:sysClr val="window" lastClr="FFFFFF">
                  <a:lumMod val="85000"/>
                </a:sysClr>
              </a:gs>
              <a:gs pos="100000">
                <a:sysClr val="window" lastClr="FFFFFF">
                  <a:lumMod val="83000"/>
                  <a:lumOff val="17000"/>
                </a:sysClr>
              </a:gs>
            </a:gsLst>
            <a:lin ang="5400000" scaled="0"/>
          </a:gradFill>
          <a:ln w="38100" cap="flat" cmpd="sng" algn="ctr">
            <a:gradFill>
              <a:gsLst>
                <a:gs pos="0">
                  <a:sysClr val="window" lastClr="FFFFFF">
                    <a:lumMod val="82000"/>
                  </a:sysClr>
                </a:gs>
                <a:gs pos="50000">
                  <a:sysClr val="window" lastClr="FFFFFF">
                    <a:lumMod val="43000"/>
                    <a:lumOff val="57000"/>
                  </a:sysClr>
                </a:gs>
                <a:gs pos="100000">
                  <a:sysClr val="window" lastClr="FFFFFF">
                    <a:lumMod val="86000"/>
                  </a:sysClr>
                </a:gs>
              </a:gsLst>
              <a:lin ang="5400000" scaled="0"/>
            </a:gradFill>
            <a:prstDash val="solid"/>
          </a:ln>
          <a:effectLst>
            <a:outerShdw blurRad="393700" dist="63500" dir="7200000" sx="101000" sy="101000" algn="tr" rotWithShape="0">
              <a:prstClr val="black">
                <a:alpha val="57000"/>
              </a:prstClr>
            </a:outerShdw>
          </a:effectLst>
        </p:spPr>
        <p:txBody>
          <a:bodyPr lIns="68580" tIns="34290" rIns="68580" bIns="34290" rtlCol="0" anchor="ctr"/>
          <a:lstStyle/>
          <a:p>
            <a:pPr indent="457200">
              <a:lnSpc>
                <a:spcPts val="2800"/>
              </a:lnSpc>
            </a:pPr>
            <a:r>
              <a:rPr lang="zh-CN" altLang="en-US" sz="2000" b="1" dirty="0" smtClean="0"/>
              <a:t>由于工作室还在成长中，本学年探究出的实践性成果非常有限，仅仅汇编了校本课程资源和工作室成员论文集。</a:t>
            </a:r>
            <a:endParaRPr lang="en-US" altLang="zh-CN" sz="2000" b="1" dirty="0"/>
          </a:p>
        </p:txBody>
      </p:sp>
      <p:pic>
        <p:nvPicPr>
          <p:cNvPr id="112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995936" y="0"/>
            <a:ext cx="3459138"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
            <a:ext cx="3459138"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0"/>
            <a:ext cx="3459138" cy="514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2"/>
            <a:ext cx="3459138"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1"/>
            <a:ext cx="3459138" cy="514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2"/>
            <a:ext cx="3473135" cy="514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936" y="-22180"/>
            <a:ext cx="3473135" cy="5165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2" accel="70000" fill="hold" grpId="0" nodeType="after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266"/>
                                            </p:tgtEl>
                                            <p:attrNameLst>
                                              <p:attrName>style.visibility</p:attrName>
                                            </p:attrNameLst>
                                          </p:cBhvr>
                                          <p:to>
                                            <p:strVal val="visible"/>
                                          </p:to>
                                        </p:set>
                                        <p:animEffect transition="in" filter="randombar(horizontal)">
                                          <p:cBhvr>
                                            <p:cTn id="27" dur="500"/>
                                            <p:tgtEl>
                                              <p:spTgt spid="1126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267"/>
                                            </p:tgtEl>
                                            <p:attrNameLst>
                                              <p:attrName>style.visibility</p:attrName>
                                            </p:attrNameLst>
                                          </p:cBhvr>
                                          <p:to>
                                            <p:strVal val="visible"/>
                                          </p:to>
                                        </p:set>
                                        <p:animEffect transition="in" filter="randombar(horizontal)">
                                          <p:cBhvr>
                                            <p:cTn id="32" dur="500"/>
                                            <p:tgtEl>
                                              <p:spTgt spid="1126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1268"/>
                                            </p:tgtEl>
                                            <p:attrNameLst>
                                              <p:attrName>style.visibility</p:attrName>
                                            </p:attrNameLst>
                                          </p:cBhvr>
                                          <p:to>
                                            <p:strVal val="visible"/>
                                          </p:to>
                                        </p:set>
                                        <p:animEffect transition="in" filter="randombar(horizontal)">
                                          <p:cBhvr>
                                            <p:cTn id="37" dur="500"/>
                                            <p:tgtEl>
                                              <p:spTgt spid="1126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1269"/>
                                            </p:tgtEl>
                                            <p:attrNameLst>
                                              <p:attrName>style.visibility</p:attrName>
                                            </p:attrNameLst>
                                          </p:cBhvr>
                                          <p:to>
                                            <p:strVal val="visible"/>
                                          </p:to>
                                        </p:set>
                                        <p:animEffect transition="in" filter="randombar(horizontal)">
                                          <p:cBhvr>
                                            <p:cTn id="42" dur="500"/>
                                            <p:tgtEl>
                                              <p:spTgt spid="1126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270"/>
                                            </p:tgtEl>
                                            <p:attrNameLst>
                                              <p:attrName>style.visibility</p:attrName>
                                            </p:attrNameLst>
                                          </p:cBhvr>
                                          <p:to>
                                            <p:strVal val="visible"/>
                                          </p:to>
                                        </p:set>
                                        <p:animEffect transition="in" filter="randombar(horizontal)">
                                          <p:cBhvr>
                                            <p:cTn id="47" dur="500"/>
                                            <p:tgtEl>
                                              <p:spTgt spid="1127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1271"/>
                                            </p:tgtEl>
                                            <p:attrNameLst>
                                              <p:attrName>style.visibility</p:attrName>
                                            </p:attrNameLst>
                                          </p:cBhvr>
                                          <p:to>
                                            <p:strVal val="visible"/>
                                          </p:to>
                                        </p:set>
                                        <p:animEffect transition="in" filter="randombar(horizontal)">
                                          <p:cBhvr>
                                            <p:cTn id="52" dur="500"/>
                                            <p:tgtEl>
                                              <p:spTgt spid="11271"/>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272"/>
                                            </p:tgtEl>
                                            <p:attrNameLst>
                                              <p:attrName>style.visibility</p:attrName>
                                            </p:attrNameLst>
                                          </p:cBhvr>
                                          <p:to>
                                            <p:strVal val="visible"/>
                                          </p:to>
                                        </p:set>
                                        <p:animEffect transition="in" filter="randombar(horizontal)">
                                          <p:cBhvr>
                                            <p:cTn id="57" dur="5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2" accel="7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266"/>
                                            </p:tgtEl>
                                            <p:attrNameLst>
                                              <p:attrName>style.visibility</p:attrName>
                                            </p:attrNameLst>
                                          </p:cBhvr>
                                          <p:to>
                                            <p:strVal val="visible"/>
                                          </p:to>
                                        </p:set>
                                        <p:animEffect transition="in" filter="randombar(horizontal)">
                                          <p:cBhvr>
                                            <p:cTn id="27" dur="500"/>
                                            <p:tgtEl>
                                              <p:spTgt spid="1126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267"/>
                                            </p:tgtEl>
                                            <p:attrNameLst>
                                              <p:attrName>style.visibility</p:attrName>
                                            </p:attrNameLst>
                                          </p:cBhvr>
                                          <p:to>
                                            <p:strVal val="visible"/>
                                          </p:to>
                                        </p:set>
                                        <p:animEffect transition="in" filter="randombar(horizontal)">
                                          <p:cBhvr>
                                            <p:cTn id="32" dur="500"/>
                                            <p:tgtEl>
                                              <p:spTgt spid="1126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1268"/>
                                            </p:tgtEl>
                                            <p:attrNameLst>
                                              <p:attrName>style.visibility</p:attrName>
                                            </p:attrNameLst>
                                          </p:cBhvr>
                                          <p:to>
                                            <p:strVal val="visible"/>
                                          </p:to>
                                        </p:set>
                                        <p:animEffect transition="in" filter="randombar(horizontal)">
                                          <p:cBhvr>
                                            <p:cTn id="37" dur="500"/>
                                            <p:tgtEl>
                                              <p:spTgt spid="1126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1269"/>
                                            </p:tgtEl>
                                            <p:attrNameLst>
                                              <p:attrName>style.visibility</p:attrName>
                                            </p:attrNameLst>
                                          </p:cBhvr>
                                          <p:to>
                                            <p:strVal val="visible"/>
                                          </p:to>
                                        </p:set>
                                        <p:animEffect transition="in" filter="randombar(horizontal)">
                                          <p:cBhvr>
                                            <p:cTn id="42" dur="500"/>
                                            <p:tgtEl>
                                              <p:spTgt spid="1126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1270"/>
                                            </p:tgtEl>
                                            <p:attrNameLst>
                                              <p:attrName>style.visibility</p:attrName>
                                            </p:attrNameLst>
                                          </p:cBhvr>
                                          <p:to>
                                            <p:strVal val="visible"/>
                                          </p:to>
                                        </p:set>
                                        <p:animEffect transition="in" filter="randombar(horizontal)">
                                          <p:cBhvr>
                                            <p:cTn id="47" dur="500"/>
                                            <p:tgtEl>
                                              <p:spTgt spid="1127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1271"/>
                                            </p:tgtEl>
                                            <p:attrNameLst>
                                              <p:attrName>style.visibility</p:attrName>
                                            </p:attrNameLst>
                                          </p:cBhvr>
                                          <p:to>
                                            <p:strVal val="visible"/>
                                          </p:to>
                                        </p:set>
                                        <p:animEffect transition="in" filter="randombar(horizontal)">
                                          <p:cBhvr>
                                            <p:cTn id="52" dur="500"/>
                                            <p:tgtEl>
                                              <p:spTgt spid="11271"/>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272"/>
                                            </p:tgtEl>
                                            <p:attrNameLst>
                                              <p:attrName>style.visibility</p:attrName>
                                            </p:attrNameLst>
                                          </p:cBhvr>
                                          <p:to>
                                            <p:strVal val="visible"/>
                                          </p:to>
                                        </p:set>
                                        <p:animEffect transition="in" filter="randombar(horizontal)">
                                          <p:cBhvr>
                                            <p:cTn id="57" dur="5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5" name="组合 4"/>
          <p:cNvGrpSpPr/>
          <p:nvPr/>
        </p:nvGrpSpPr>
        <p:grpSpPr>
          <a:xfrm>
            <a:off x="144016" y="1053846"/>
            <a:ext cx="288238" cy="46073"/>
            <a:chOff x="4318304" y="3089060"/>
            <a:chExt cx="384317" cy="61430"/>
          </a:xfrm>
        </p:grpSpPr>
        <p:sp>
          <p:nvSpPr>
            <p:cNvPr id="6" name="圆角矩形 5"/>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圆角矩形 6"/>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8"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十、宣传推广</a:t>
            </a:r>
            <a:endParaRPr lang="zh-CN" altLang="en-US" sz="1800" dirty="0">
              <a:solidFill>
                <a:schemeClr val="bg1"/>
              </a:solidFill>
            </a:endParaRPr>
          </a:p>
        </p:txBody>
      </p:sp>
      <p:sp>
        <p:nvSpPr>
          <p:cNvPr id="9" name="圆角矩形 8"/>
          <p:cNvSpPr/>
          <p:nvPr/>
        </p:nvSpPr>
        <p:spPr>
          <a:xfrm>
            <a:off x="216024" y="1491630"/>
            <a:ext cx="2051720" cy="3528392"/>
          </a:xfrm>
          <a:prstGeom prst="roundRect">
            <a:avLst>
              <a:gd name="adj" fmla="val 11852"/>
            </a:avLst>
          </a:prstGeom>
          <a:gradFill>
            <a:gsLst>
              <a:gs pos="0">
                <a:sysClr val="window" lastClr="FFFFFF">
                  <a:lumMod val="99000"/>
                </a:sysClr>
              </a:gs>
              <a:gs pos="50000">
                <a:sysClr val="window" lastClr="FFFFFF">
                  <a:lumMod val="85000"/>
                </a:sysClr>
              </a:gs>
              <a:gs pos="100000">
                <a:sysClr val="window" lastClr="FFFFFF">
                  <a:lumMod val="83000"/>
                  <a:lumOff val="17000"/>
                </a:sysClr>
              </a:gs>
            </a:gsLst>
            <a:lin ang="5400000" scaled="0"/>
          </a:gradFill>
          <a:ln w="38100" cap="flat" cmpd="sng" algn="ctr">
            <a:gradFill>
              <a:gsLst>
                <a:gs pos="0">
                  <a:sysClr val="window" lastClr="FFFFFF">
                    <a:lumMod val="82000"/>
                  </a:sysClr>
                </a:gs>
                <a:gs pos="50000">
                  <a:sysClr val="window" lastClr="FFFFFF">
                    <a:lumMod val="43000"/>
                    <a:lumOff val="57000"/>
                  </a:sysClr>
                </a:gs>
                <a:gs pos="100000">
                  <a:sysClr val="window" lastClr="FFFFFF">
                    <a:lumMod val="86000"/>
                  </a:sysClr>
                </a:gs>
              </a:gsLst>
              <a:lin ang="5400000" scaled="0"/>
            </a:gradFill>
            <a:prstDash val="solid"/>
          </a:ln>
          <a:effectLst>
            <a:outerShdw blurRad="393700" dist="63500" dir="7200000" sx="101000" sy="101000" algn="tr" rotWithShape="0">
              <a:prstClr val="black">
                <a:alpha val="57000"/>
              </a:prstClr>
            </a:outerShdw>
          </a:effectLst>
        </p:spPr>
        <p:txBody>
          <a:bodyPr lIns="68580" tIns="34290" rIns="68580" bIns="34290" rtlCol="0" anchor="ctr"/>
          <a:lstStyle/>
          <a:p>
            <a:pPr indent="457200">
              <a:lnSpc>
                <a:spcPts val="2800"/>
              </a:lnSpc>
            </a:pPr>
            <a:r>
              <a:rPr lang="zh-CN" altLang="en-US" b="1" dirty="0" smtClean="0"/>
              <a:t>本学年工作室资料和成果主要发布于泸县教师进修校网站</a:t>
            </a:r>
            <a:r>
              <a:rPr lang="en-US" altLang="zh-CN" b="1" dirty="0" smtClean="0"/>
              <a:t>190</a:t>
            </a:r>
            <a:r>
              <a:rPr lang="zh-CN" altLang="en-US" b="1" dirty="0" smtClean="0"/>
              <a:t>余次，同时在</a:t>
            </a:r>
            <a:r>
              <a:rPr lang="en-US" altLang="zh-CN" b="1" dirty="0" smtClean="0"/>
              <a:t>QQ</a:t>
            </a:r>
            <a:r>
              <a:rPr lang="zh-CN" altLang="en-US" b="1" dirty="0" smtClean="0"/>
              <a:t>群宣传。接下来将通过微信公众号、抖音、视频号等进行宣传推广。</a:t>
            </a:r>
            <a:endParaRPr lang="en-US" altLang="zh-CN" b="1" dirty="0"/>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55776" y="241270"/>
            <a:ext cx="6305550" cy="4686300"/>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244776"/>
            <a:ext cx="6276975" cy="4686300"/>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776" y="244777"/>
            <a:ext cx="6305550" cy="4682793"/>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776" y="244776"/>
            <a:ext cx="6305550" cy="4682794"/>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776" y="241270"/>
            <a:ext cx="6305550" cy="4686300"/>
          </a:xfrm>
          <a:prstGeom prst="rect">
            <a:avLst/>
          </a:prstGeom>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2" accel="70000" fill="hold" grpId="0" nodeType="after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2" accel="7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1187624" y="915566"/>
            <a:ext cx="6876256" cy="3528392"/>
          </a:xfrm>
          <a:prstGeom prst="roundRect">
            <a:avLst>
              <a:gd name="adj" fmla="val 11852"/>
            </a:avLst>
          </a:prstGeom>
          <a:gradFill>
            <a:gsLst>
              <a:gs pos="0">
                <a:sysClr val="window" lastClr="FFFFFF">
                  <a:lumMod val="99000"/>
                </a:sysClr>
              </a:gs>
              <a:gs pos="50000">
                <a:sysClr val="window" lastClr="FFFFFF">
                  <a:lumMod val="85000"/>
                </a:sysClr>
              </a:gs>
              <a:gs pos="100000">
                <a:sysClr val="window" lastClr="FFFFFF">
                  <a:lumMod val="83000"/>
                  <a:lumOff val="17000"/>
                </a:sysClr>
              </a:gs>
            </a:gsLst>
            <a:lin ang="5400000" scaled="0"/>
          </a:gradFill>
          <a:ln w="38100" cap="flat" cmpd="sng" algn="ctr">
            <a:gradFill>
              <a:gsLst>
                <a:gs pos="0">
                  <a:sysClr val="window" lastClr="FFFFFF">
                    <a:lumMod val="82000"/>
                  </a:sysClr>
                </a:gs>
                <a:gs pos="50000">
                  <a:sysClr val="window" lastClr="FFFFFF">
                    <a:lumMod val="43000"/>
                    <a:lumOff val="57000"/>
                  </a:sysClr>
                </a:gs>
                <a:gs pos="100000">
                  <a:sysClr val="window" lastClr="FFFFFF">
                    <a:lumMod val="86000"/>
                  </a:sysClr>
                </a:gs>
              </a:gsLst>
              <a:lin ang="5400000" scaled="0"/>
            </a:gradFill>
            <a:prstDash val="solid"/>
          </a:ln>
          <a:effectLst>
            <a:outerShdw blurRad="393700" dist="63500" dir="7200000" sx="101000" sy="101000" algn="tr" rotWithShape="0">
              <a:prstClr val="black">
                <a:alpha val="57000"/>
              </a:prstClr>
            </a:outerShdw>
          </a:effectLst>
        </p:spPr>
        <p:txBody>
          <a:bodyPr lIns="68580" tIns="34290" rIns="68580" bIns="34290" rtlCol="0" anchor="ctr"/>
          <a:lstStyle/>
          <a:p>
            <a:pPr indent="457200">
              <a:lnSpc>
                <a:spcPts val="2800"/>
              </a:lnSpc>
            </a:pPr>
            <a:r>
              <a:rPr lang="zh-CN" altLang="en-US" sz="2000" b="1" dirty="0" smtClean="0"/>
              <a:t>上学年，工作室各项工作都做得不够，也做得不好，但我们认为成长就是收获，我们会继续努力实现初衷的。工作室成员在论文撰写、课件制作、教案设计、作业设计、课堂教学、文档编辑、课题研究、简报制作等各方面都有一定历练，也有一些小小成绩。新学年起，工作室将一切从成员实际出发，采取线上与线下相结合的方式，重点开展好以下四方面工作：（</a:t>
            </a:r>
            <a:r>
              <a:rPr lang="en-US" altLang="zh-CN" sz="2000" b="1" dirty="0" smtClean="0"/>
              <a:t>1</a:t>
            </a:r>
            <a:r>
              <a:rPr lang="zh-CN" altLang="en-US" sz="2000" b="1" dirty="0" smtClean="0"/>
              <a:t>）文档编辑和音视频、图片软件的使用培训；（</a:t>
            </a:r>
            <a:r>
              <a:rPr lang="en-US" altLang="zh-CN" sz="2000" b="1" dirty="0" smtClean="0"/>
              <a:t>2</a:t>
            </a:r>
            <a:r>
              <a:rPr lang="zh-CN" altLang="en-US" sz="2000" b="1" dirty="0" smtClean="0"/>
              <a:t>）课题研究培训；（</a:t>
            </a:r>
            <a:r>
              <a:rPr lang="en-US" altLang="zh-CN" sz="2000" b="1" dirty="0" smtClean="0"/>
              <a:t>3</a:t>
            </a:r>
            <a:r>
              <a:rPr lang="zh-CN" altLang="en-US" sz="2000" b="1" dirty="0" smtClean="0"/>
              <a:t>）试题研究；（</a:t>
            </a:r>
            <a:r>
              <a:rPr lang="en-US" altLang="zh-CN" sz="2000" b="1" dirty="0" smtClean="0"/>
              <a:t>4</a:t>
            </a:r>
            <a:r>
              <a:rPr lang="zh-CN" altLang="en-US" sz="2000" b="1" dirty="0" smtClean="0"/>
              <a:t>）课堂教学研究。</a:t>
            </a:r>
            <a:endParaRPr lang="en-US" altLang="zh-CN"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53443" y="1072287"/>
            <a:ext cx="2730253" cy="2481980"/>
            <a:chOff x="3555386" y="1756192"/>
            <a:chExt cx="4648813" cy="4225507"/>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555386" y="1756192"/>
              <a:ext cx="4648813" cy="4225507"/>
            </a:xfrm>
            <a:prstGeom prst="rect">
              <a:avLst/>
            </a:prstGeom>
          </p:spPr>
        </p:pic>
        <p:sp>
          <p:nvSpPr>
            <p:cNvPr id="4" name="椭圆 3"/>
            <p:cNvSpPr/>
            <p:nvPr/>
          </p:nvSpPr>
          <p:spPr>
            <a:xfrm>
              <a:off x="5837238" y="2171701"/>
              <a:ext cx="1938337" cy="1938337"/>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45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导</a:t>
              </a:r>
              <a:endParaRPr kumimoji="0" lang="zh-CN" altLang="en-US" sz="45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5" name="组合 4"/>
          <p:cNvGrpSpPr/>
          <p:nvPr/>
        </p:nvGrpSpPr>
        <p:grpSpPr>
          <a:xfrm>
            <a:off x="3462451" y="1647072"/>
            <a:ext cx="2730253" cy="2481980"/>
            <a:chOff x="3555386" y="1756192"/>
            <a:chExt cx="4648813" cy="4225507"/>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555386" y="1756192"/>
              <a:ext cx="4648813" cy="4225507"/>
            </a:xfrm>
            <a:prstGeom prst="rect">
              <a:avLst/>
            </a:prstGeom>
          </p:spPr>
        </p:pic>
        <p:sp>
          <p:nvSpPr>
            <p:cNvPr id="7" name="椭圆 6"/>
            <p:cNvSpPr/>
            <p:nvPr/>
          </p:nvSpPr>
          <p:spPr>
            <a:xfrm>
              <a:off x="5837238" y="2171701"/>
              <a:ext cx="1938337" cy="1938337"/>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45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指</a:t>
              </a:r>
              <a:endParaRPr kumimoji="0" lang="zh-CN" altLang="en-US" sz="45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8" name="组合 7"/>
          <p:cNvGrpSpPr/>
          <p:nvPr/>
        </p:nvGrpSpPr>
        <p:grpSpPr>
          <a:xfrm>
            <a:off x="2172305" y="736575"/>
            <a:ext cx="2730253" cy="2481980"/>
            <a:chOff x="3555386" y="1756192"/>
            <a:chExt cx="4648813" cy="4225507"/>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555386" y="1756192"/>
              <a:ext cx="4648813" cy="4225507"/>
            </a:xfrm>
            <a:prstGeom prst="rect">
              <a:avLst/>
            </a:prstGeom>
          </p:spPr>
        </p:pic>
        <p:sp>
          <p:nvSpPr>
            <p:cNvPr id="10" name="椭圆 9"/>
            <p:cNvSpPr/>
            <p:nvPr/>
          </p:nvSpPr>
          <p:spPr>
            <a:xfrm>
              <a:off x="5837238" y="2171701"/>
              <a:ext cx="1938337" cy="1938337"/>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45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谢</a:t>
              </a:r>
              <a:endParaRPr kumimoji="0" lang="zh-CN" altLang="en-US" sz="45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1" name="组合 10"/>
          <p:cNvGrpSpPr/>
          <p:nvPr/>
        </p:nvGrpSpPr>
        <p:grpSpPr>
          <a:xfrm>
            <a:off x="645583" y="1191823"/>
            <a:ext cx="2730253" cy="2481980"/>
            <a:chOff x="3555386" y="1756192"/>
            <a:chExt cx="4648813" cy="4225507"/>
          </a:xfrm>
        </p:grpSpPr>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555386" y="1756192"/>
              <a:ext cx="4648813" cy="4225507"/>
            </a:xfrm>
            <a:prstGeom prst="rect">
              <a:avLst/>
            </a:prstGeom>
          </p:spPr>
        </p:pic>
        <p:sp>
          <p:nvSpPr>
            <p:cNvPr id="13" name="椭圆 12"/>
            <p:cNvSpPr/>
            <p:nvPr/>
          </p:nvSpPr>
          <p:spPr>
            <a:xfrm>
              <a:off x="5837238" y="2171701"/>
              <a:ext cx="1938337" cy="1938337"/>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45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感</a:t>
              </a:r>
              <a:endParaRPr kumimoji="0" lang="zh-CN" altLang="en-US" sz="45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sp>
        <p:nvSpPr>
          <p:cNvPr id="15" name="文本框 2200"/>
          <p:cNvSpPr txBox="1"/>
          <p:nvPr/>
        </p:nvSpPr>
        <p:spPr>
          <a:xfrm>
            <a:off x="2648578" y="3857719"/>
            <a:ext cx="3848443" cy="530925"/>
          </a:xfrm>
          <a:prstGeom prst="rect">
            <a:avLst/>
          </a:prstGeom>
          <a:noFill/>
          <a:ln>
            <a:noFill/>
          </a:ln>
        </p:spPr>
        <p:txBody>
          <a:bodyPr wrap="none" lIns="68589" tIns="34295" rIns="68589" bIns="34295" rtlCol="0">
            <a:spAutoFit/>
          </a:bodyPr>
          <a:lstStyle/>
          <a:p>
            <a:pPr algn="ctr"/>
            <a:r>
              <a:rPr lang="en-US" altLang="zh-CN" sz="3000" b="1" spc="-113" dirty="0">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THANKS</a:t>
            </a:r>
            <a:r>
              <a:rPr lang="en-US" altLang="zh-CN" sz="3000" b="1" spc="-113" dirty="0">
                <a:solidFill>
                  <a:srgbClr val="00A6AE"/>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 </a:t>
            </a:r>
            <a:r>
              <a:rPr lang="en-US" altLang="zh-CN" sz="3000" b="1" spc="-113" dirty="0">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FOR </a:t>
            </a:r>
            <a:r>
              <a:rPr lang="en-US" altLang="zh-CN" sz="3000" b="1" spc="-113" dirty="0" smtClean="0">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GUIDE</a:t>
            </a:r>
            <a:endParaRPr lang="zh-CN" altLang="en-US" sz="3000" b="1" spc="-113" dirty="0">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sp>
        <p:nvSpPr>
          <p:cNvPr id="17" name="矩形 16"/>
          <p:cNvSpPr/>
          <p:nvPr/>
        </p:nvSpPr>
        <p:spPr>
          <a:xfrm>
            <a:off x="2142372" y="3823178"/>
            <a:ext cx="4860844" cy="21607"/>
          </a:xfrm>
          <a:prstGeom prst="rect">
            <a:avLst/>
          </a:prstGeom>
          <a:solidFill>
            <a:sysClr val="window" lastClr="FFFFFF">
              <a:lumMod val="95000"/>
            </a:sysClr>
          </a:solidFill>
          <a:ln w="12700" cap="flat" cmpd="sng" algn="ctr">
            <a:noFill/>
            <a:prstDash val="solid"/>
            <a:miter lim="800000"/>
          </a:ln>
          <a:effectLst>
            <a:innerShdw blurRad="25400" dist="25400" dir="13500000">
              <a:prstClr val="black">
                <a:alpha val="50000"/>
              </a:prstClr>
            </a:inn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矩形 17"/>
          <p:cNvSpPr/>
          <p:nvPr/>
        </p:nvSpPr>
        <p:spPr>
          <a:xfrm>
            <a:off x="2142372" y="4401730"/>
            <a:ext cx="4860844" cy="21607"/>
          </a:xfrm>
          <a:prstGeom prst="rect">
            <a:avLst/>
          </a:prstGeom>
          <a:solidFill>
            <a:sysClr val="window" lastClr="FFFFFF">
              <a:lumMod val="95000"/>
            </a:sysClr>
          </a:solidFill>
          <a:ln w="12700" cap="flat" cmpd="sng" algn="ctr">
            <a:noFill/>
            <a:prstDash val="solid"/>
            <a:miter lim="800000"/>
          </a:ln>
          <a:effectLst>
            <a:innerShdw blurRad="25400" dist="25400" dir="13500000">
              <a:prstClr val="black">
                <a:alpha val="50000"/>
              </a:prstClr>
            </a:innerShdw>
          </a:effectLst>
        </p:spPr>
        <p:txBody>
          <a:bodyPr lIns="68589" tIns="34295" rIns="68589" bIns="34295"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25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75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10" presetClass="entr" presetSubtype="0" fill="hold" grpId="0" nodeType="withEffect">
                                  <p:stCondLst>
                                    <p:cond delay="125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41" presetClass="entr" presetSubtype="0" fill="hold" grpId="0" nodeType="withEffect">
                                  <p:stCondLst>
                                    <p:cond delay="1500"/>
                                  </p:stCondLst>
                                  <p:iterate type="lt">
                                    <p:tmPct val="10000"/>
                                  </p:iterate>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5"/>
                                        </p:tgtEl>
                                        <p:attrNameLst>
                                          <p:attrName>ppt_y</p:attrName>
                                        </p:attrNameLst>
                                      </p:cBhvr>
                                      <p:tavLst>
                                        <p:tav tm="0">
                                          <p:val>
                                            <p:strVal val="#ppt_y"/>
                                          </p:val>
                                        </p:tav>
                                        <p:tav tm="100000">
                                          <p:val>
                                            <p:strVal val="#ppt_y"/>
                                          </p:val>
                                        </p:tav>
                                      </p:tavLst>
                                    </p:anim>
                                    <p:anim calcmode="lin" valueType="num">
                                      <p:cBhvr>
                                        <p:cTn id="3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5"/>
                                        </p:tgtEl>
                                      </p:cBhvr>
                                    </p:animEffect>
                                  </p:childTnLst>
                                </p:cTn>
                              </p:par>
                              <p:par>
                                <p:cTn id="35" presetID="10" presetClass="entr" presetSubtype="0" fill="hold" grpId="0" nodeType="withEffect">
                                  <p:stCondLst>
                                    <p:cond delay="175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5" name="组合 4"/>
          <p:cNvGrpSpPr/>
          <p:nvPr/>
        </p:nvGrpSpPr>
        <p:grpSpPr>
          <a:xfrm>
            <a:off x="144016" y="1053846"/>
            <a:ext cx="288238" cy="46073"/>
            <a:chOff x="4318304" y="3089060"/>
            <a:chExt cx="384317" cy="61430"/>
          </a:xfrm>
        </p:grpSpPr>
        <p:sp>
          <p:nvSpPr>
            <p:cNvPr id="6" name="圆角矩形 5"/>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圆角矩形 6"/>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8"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二、体制机制</a:t>
            </a:r>
            <a:endParaRPr lang="zh-CN" altLang="en-US" sz="1800" dirty="0">
              <a:solidFill>
                <a:schemeClr val="bg1"/>
              </a:solidFill>
            </a:endParaRPr>
          </a:p>
        </p:txBody>
      </p:sp>
      <p:pic>
        <p:nvPicPr>
          <p:cNvPr id="22" name="Picture 15" descr="Cove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400" y="2716039"/>
            <a:ext cx="3019425" cy="23447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2531889"/>
            <a:ext cx="3003550" cy="16430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31864"/>
            <a:ext cx="3054350" cy="9842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3" y="1363489"/>
            <a:ext cx="3387725" cy="16351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1450" y="2473151"/>
            <a:ext cx="2160588" cy="5842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463" y="2698576"/>
            <a:ext cx="2886075" cy="23526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0463" y="2698576"/>
            <a:ext cx="28860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0463" y="2616026"/>
            <a:ext cx="2886075" cy="10509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5838" y="2031826"/>
            <a:ext cx="3070225" cy="9763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9625" y="1347614"/>
            <a:ext cx="2895600" cy="15684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13250" y="2473151"/>
            <a:ext cx="2160588" cy="5667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1075" y="2090564"/>
            <a:ext cx="2235200" cy="1343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2" accel="70000" fill="hold" grpId="0" nodeType="after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ox(ou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righ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righ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right)">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right)">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right)">
                                          <p:cBhvr>
                                            <p:cTn id="7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2" accel="7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3" presetClass="entr" presetSubtype="16" fill="hold" grpId="0" nodeType="afterEffect">
                                      <p:stCondLst>
                                        <p:cond delay="75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ox(ou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righ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righ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right)">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right)">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right)">
                                          <p:cBhvr>
                                            <p:cTn id="7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5" name="组合 4"/>
          <p:cNvGrpSpPr/>
          <p:nvPr/>
        </p:nvGrpSpPr>
        <p:grpSpPr>
          <a:xfrm>
            <a:off x="144016" y="1053846"/>
            <a:ext cx="288238" cy="46073"/>
            <a:chOff x="4318304" y="3089060"/>
            <a:chExt cx="384317" cy="61430"/>
          </a:xfrm>
        </p:grpSpPr>
        <p:sp>
          <p:nvSpPr>
            <p:cNvPr id="6" name="圆角矩形 5"/>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圆角矩形 6"/>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8"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二、</a:t>
            </a:r>
            <a:r>
              <a:rPr lang="zh-CN" altLang="en-US" sz="1800" dirty="0" smtClean="0">
                <a:solidFill>
                  <a:schemeClr val="bg1"/>
                </a:solidFill>
                <a:sym typeface="+mn-ea"/>
              </a:rPr>
              <a:t>体制</a:t>
            </a:r>
            <a:r>
              <a:rPr lang="zh-CN" altLang="en-US" sz="1800" dirty="0" smtClean="0">
                <a:solidFill>
                  <a:schemeClr val="bg1"/>
                </a:solidFill>
              </a:rPr>
              <a:t>机制</a:t>
            </a:r>
            <a:endParaRPr lang="zh-CN" altLang="en-US" sz="1800" dirty="0">
              <a:solidFill>
                <a:schemeClr val="bg1"/>
              </a:solidFill>
            </a:endParaRPr>
          </a:p>
        </p:txBody>
      </p:sp>
      <p:sp>
        <p:nvSpPr>
          <p:cNvPr id="9" name="矩形 8"/>
          <p:cNvSpPr/>
          <p:nvPr/>
        </p:nvSpPr>
        <p:spPr>
          <a:xfrm>
            <a:off x="3248895" y="1020665"/>
            <a:ext cx="2531462" cy="477054"/>
          </a:xfrm>
          <a:prstGeom prst="rect">
            <a:avLst/>
          </a:prstGeom>
        </p:spPr>
        <p:txBody>
          <a:bodyPr wrap="none">
            <a:spAutoFit/>
          </a:bodyPr>
          <a:lstStyle/>
          <a:p>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工作室章程</a:t>
            </a:r>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 </a:t>
            </a:r>
            <a:endParaRPr lang="zh-CN" altLang="en-US" sz="2500" b="1" dirty="0">
              <a:solidFill>
                <a:srgbClr val="FFFF00"/>
              </a:solidFill>
              <a:effectLst/>
              <a:latin typeface="华文中宋" panose="02010600040101010101" pitchFamily="2" charset="-122"/>
              <a:ea typeface="华文中宋" panose="02010600040101010101" pitchFamily="2" charset="-122"/>
            </a:endParaRPr>
          </a:p>
        </p:txBody>
      </p:sp>
      <p:pic>
        <p:nvPicPr>
          <p:cNvPr id="10" name="图片 9"/>
          <p:cNvPicPr>
            <a:picLocks noChangeAspect="1"/>
          </p:cNvPicPr>
          <p:nvPr/>
        </p:nvPicPr>
        <p:blipFill rotWithShape="1">
          <a:blip r:embed="rId1" cstate="print">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t="22183" b="21831"/>
          <a:stretch>
            <a:fillRect/>
          </a:stretch>
        </p:blipFill>
        <p:spPr>
          <a:xfrm>
            <a:off x="1259632" y="1707654"/>
            <a:ext cx="6858000" cy="2879678"/>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5" name="组合 4"/>
          <p:cNvGrpSpPr/>
          <p:nvPr/>
        </p:nvGrpSpPr>
        <p:grpSpPr>
          <a:xfrm>
            <a:off x="144016" y="1053846"/>
            <a:ext cx="288238" cy="46073"/>
            <a:chOff x="4318304" y="3089060"/>
            <a:chExt cx="384317" cy="61430"/>
          </a:xfrm>
        </p:grpSpPr>
        <p:sp>
          <p:nvSpPr>
            <p:cNvPr id="6" name="圆角矩形 5"/>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圆角矩形 6"/>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8"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二、</a:t>
            </a:r>
            <a:r>
              <a:rPr lang="zh-CN" altLang="en-US" sz="1800" dirty="0" smtClean="0">
                <a:solidFill>
                  <a:schemeClr val="bg1"/>
                </a:solidFill>
                <a:sym typeface="+mn-ea"/>
              </a:rPr>
              <a:t>体制</a:t>
            </a:r>
            <a:r>
              <a:rPr lang="zh-CN" altLang="en-US" sz="1800" dirty="0" smtClean="0">
                <a:solidFill>
                  <a:schemeClr val="bg1"/>
                </a:solidFill>
              </a:rPr>
              <a:t>机制</a:t>
            </a:r>
            <a:endParaRPr lang="zh-CN" altLang="en-US" sz="1800" dirty="0">
              <a:solidFill>
                <a:schemeClr val="bg1"/>
              </a:solidFill>
            </a:endParaRPr>
          </a:p>
        </p:txBody>
      </p:sp>
      <p:sp>
        <p:nvSpPr>
          <p:cNvPr id="9" name="矩形 8"/>
          <p:cNvSpPr/>
          <p:nvPr/>
        </p:nvSpPr>
        <p:spPr>
          <a:xfrm>
            <a:off x="3248895" y="1020665"/>
            <a:ext cx="3172663" cy="477054"/>
          </a:xfrm>
          <a:prstGeom prst="rect">
            <a:avLst/>
          </a:prstGeom>
        </p:spPr>
        <p:txBody>
          <a:bodyPr wrap="none">
            <a:spAutoFit/>
          </a:bodyPr>
          <a:lstStyle/>
          <a:p>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工作室三年规划</a:t>
            </a:r>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 </a:t>
            </a:r>
            <a:endParaRPr lang="zh-CN" altLang="en-US" sz="2500" b="1" dirty="0">
              <a:solidFill>
                <a:srgbClr val="FFFF00"/>
              </a:solidFill>
              <a:effectLst/>
              <a:latin typeface="华文中宋" panose="02010600040101010101" pitchFamily="2" charset="-122"/>
              <a:ea typeface="华文中宋" panose="02010600040101010101" pitchFamily="2" charset="-122"/>
            </a:endParaRPr>
          </a:p>
        </p:txBody>
      </p:sp>
      <p:pic>
        <p:nvPicPr>
          <p:cNvPr id="3074"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1955"/>
          <a:stretch>
            <a:fillRect/>
          </a:stretch>
        </p:blipFill>
        <p:spPr bwMode="auto">
          <a:xfrm>
            <a:off x="179512" y="1640631"/>
            <a:ext cx="2721758" cy="3251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645617"/>
            <a:ext cx="2751269" cy="324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1626342"/>
            <a:ext cx="2721758" cy="3251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randombar(horizontal)">
                                      <p:cBhvr>
                                        <p:cTn id="17" dur="5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randombar(horizontal)">
                                      <p:cBhvr>
                                        <p:cTn id="2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288134" y="883272"/>
            <a:ext cx="1835593" cy="392334"/>
          </a:xfrm>
          <a:prstGeom prst="roundRect">
            <a:avLst>
              <a:gd name="adj" fmla="val 9976"/>
            </a:avLst>
          </a:prstGeom>
          <a:solidFill>
            <a:srgbClr val="C00000"/>
          </a:solidFill>
          <a:ln w="25400" cap="flat" cmpd="sng" algn="ctr">
            <a:solidFill>
              <a:schemeClr val="bg1">
                <a:lumMod val="95000"/>
              </a:schemeClr>
            </a:solidFill>
            <a:prstDash val="solid"/>
            <a:miter lim="800000"/>
          </a:ln>
          <a:effectLst>
            <a:outerShdw blurRad="1016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3" name="组合 2"/>
          <p:cNvGrpSpPr/>
          <p:nvPr/>
        </p:nvGrpSpPr>
        <p:grpSpPr>
          <a:xfrm>
            <a:off x="144016" y="1053846"/>
            <a:ext cx="288238" cy="46073"/>
            <a:chOff x="4318304" y="3089060"/>
            <a:chExt cx="384317" cy="61430"/>
          </a:xfrm>
        </p:grpSpPr>
        <p:sp>
          <p:nvSpPr>
            <p:cNvPr id="4" name="圆角矩形 3"/>
            <p:cNvSpPr/>
            <p:nvPr/>
          </p:nvSpPr>
          <p:spPr>
            <a:xfrm rot="16200000">
              <a:off x="4499257" y="2947128"/>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圆角矩形 4"/>
            <p:cNvSpPr/>
            <p:nvPr/>
          </p:nvSpPr>
          <p:spPr>
            <a:xfrm rot="16200000">
              <a:off x="4499258" y="2908107"/>
              <a:ext cx="22409" cy="384316"/>
            </a:xfrm>
            <a:prstGeom prst="roundRect">
              <a:avLst>
                <a:gd name="adj" fmla="val 50000"/>
              </a:avLst>
            </a:prstGeom>
            <a:gradFill>
              <a:gsLst>
                <a:gs pos="74000">
                  <a:sysClr val="window" lastClr="FFFFFF"/>
                </a:gs>
                <a:gs pos="52000">
                  <a:sysClr val="window" lastClr="FFFFFF">
                    <a:lumMod val="85000"/>
                  </a:sysClr>
                </a:gs>
                <a:gs pos="23000">
                  <a:sysClr val="window" lastClr="FFFFFF">
                    <a:lumMod val="65000"/>
                  </a:sysClr>
                </a:gs>
                <a:gs pos="0">
                  <a:sysClr val="window" lastClr="FFFFFF">
                    <a:lumMod val="50000"/>
                  </a:sysClr>
                </a:gs>
                <a:gs pos="100000">
                  <a:sysClr val="window" lastClr="FFFFFF">
                    <a:lumMod val="65000"/>
                  </a:sysClr>
                </a:gs>
              </a:gsLst>
              <a:lin ang="5400000" scaled="1"/>
            </a:gradFill>
            <a:ln w="9525" cap="flat" cmpd="sng" algn="ctr">
              <a:gradFill flip="none" rotWithShape="1">
                <a:gsLst>
                  <a:gs pos="0">
                    <a:sysClr val="window" lastClr="FFFFFF">
                      <a:lumMod val="65000"/>
                    </a:sysClr>
                  </a:gs>
                  <a:gs pos="44000">
                    <a:sysClr val="window" lastClr="FFFFFF">
                      <a:lumMod val="75000"/>
                    </a:sysClr>
                  </a:gs>
                  <a:gs pos="78000">
                    <a:sysClr val="window" lastClr="FFFFFF"/>
                  </a:gs>
                  <a:gs pos="61000">
                    <a:sysClr val="window" lastClr="FFFFFF">
                      <a:lumMod val="100000"/>
                    </a:sysClr>
                  </a:gs>
                  <a:gs pos="100000">
                    <a:sysClr val="window" lastClr="FFFFFF">
                      <a:lumMod val="65000"/>
                    </a:sysClr>
                  </a:gs>
                </a:gsLst>
                <a:lin ang="5400000" scaled="0"/>
                <a:tileRect/>
              </a:gradFill>
              <a:prstDash val="solid"/>
              <a:miter lim="800000"/>
            </a:ln>
            <a:effectLst>
              <a:outerShdw blurRad="254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15"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6" name="标题 1"/>
          <p:cNvSpPr txBox="1"/>
          <p:nvPr/>
        </p:nvSpPr>
        <p:spPr>
          <a:xfrm>
            <a:off x="467544" y="909644"/>
            <a:ext cx="1584176" cy="3495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000" b="1" i="0" kern="1200">
                <a:solidFill>
                  <a:schemeClr val="tx1"/>
                </a:solidFill>
                <a:latin typeface="微软雅黑" panose="020B0503020204020204" pitchFamily="34" charset="-122"/>
                <a:ea typeface="微软雅黑" panose="020B0503020204020204" pitchFamily="34" charset="-122"/>
                <a:cs typeface="+mj-cs"/>
              </a:defRPr>
            </a:lvl1pPr>
          </a:lstStyle>
          <a:p>
            <a:pPr lvl="0">
              <a:defRPr/>
            </a:pPr>
            <a:r>
              <a:rPr lang="zh-CN" altLang="en-US" sz="1800" dirty="0" smtClean="0">
                <a:solidFill>
                  <a:schemeClr val="bg1"/>
                </a:solidFill>
              </a:rPr>
              <a:t>二、体制机制</a:t>
            </a:r>
            <a:endParaRPr lang="zh-CN" altLang="en-US" sz="1800" dirty="0">
              <a:solidFill>
                <a:schemeClr val="bg1"/>
              </a:solidFill>
            </a:endParaRPr>
          </a:p>
        </p:txBody>
      </p:sp>
      <p:sp>
        <p:nvSpPr>
          <p:cNvPr id="7" name="矩形 6"/>
          <p:cNvSpPr/>
          <p:nvPr/>
        </p:nvSpPr>
        <p:spPr>
          <a:xfrm>
            <a:off x="929667" y="1380252"/>
            <a:ext cx="2771595" cy="477054"/>
          </a:xfrm>
          <a:prstGeom prst="rect">
            <a:avLst/>
          </a:prstGeom>
        </p:spPr>
        <p:txBody>
          <a:bodyPr wrap="square">
            <a:spAutoFit/>
          </a:bodyPr>
          <a:lstStyle/>
          <a:p>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年度工作方案</a:t>
            </a:r>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 </a:t>
            </a:r>
            <a:endParaRPr lang="zh-CN" altLang="en-US" sz="2500" b="1" dirty="0">
              <a:solidFill>
                <a:srgbClr val="FFFF00"/>
              </a:solidFill>
              <a:latin typeface="华文中宋" panose="02010600040101010101" pitchFamily="2" charset="-122"/>
              <a:ea typeface="华文中宋" panose="02010600040101010101" pitchFamily="2" charset="-122"/>
            </a:endParaRPr>
          </a:p>
        </p:txBody>
      </p:sp>
      <p:sp>
        <p:nvSpPr>
          <p:cNvPr id="8" name="矩形 7"/>
          <p:cNvSpPr/>
          <p:nvPr/>
        </p:nvSpPr>
        <p:spPr>
          <a:xfrm>
            <a:off x="5009764" y="1380252"/>
            <a:ext cx="2652864" cy="477054"/>
          </a:xfrm>
          <a:prstGeom prst="rect">
            <a:avLst/>
          </a:prstGeom>
        </p:spPr>
        <p:txBody>
          <a:bodyPr wrap="square">
            <a:spAutoFit/>
          </a:bodyPr>
          <a:lstStyle/>
          <a:p>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年度工作总结</a:t>
            </a:r>
            <a:r>
              <a:rPr lang="en-US" altLang="zh-CN" sz="2500" b="1" dirty="0" smtClean="0">
                <a:solidFill>
                  <a:srgbClr val="FFFF00"/>
                </a:solidFill>
                <a:latin typeface="华文中宋" panose="02010600040101010101" pitchFamily="2" charset="-122"/>
                <a:ea typeface="华文中宋" panose="02010600040101010101" pitchFamily="2" charset="-122"/>
              </a:rPr>
              <a:t>】</a:t>
            </a:r>
            <a:r>
              <a:rPr lang="zh-CN" altLang="en-US" sz="2500" b="1" dirty="0" smtClean="0">
                <a:solidFill>
                  <a:srgbClr val="FFFF00"/>
                </a:solidFill>
                <a:latin typeface="华文中宋" panose="02010600040101010101" pitchFamily="2" charset="-122"/>
                <a:ea typeface="华文中宋" panose="02010600040101010101" pitchFamily="2" charset="-122"/>
              </a:rPr>
              <a:t> </a:t>
            </a:r>
            <a:endParaRPr lang="zh-CN" altLang="en-US" sz="2500" b="1" dirty="0">
              <a:solidFill>
                <a:srgbClr val="FFFF00"/>
              </a:solidFill>
              <a:latin typeface="华文中宋" panose="02010600040101010101" pitchFamily="2" charset="-122"/>
              <a:ea typeface="华文中宋" panose="02010600040101010101" pitchFamily="2" charset="-122"/>
            </a:endParaRPr>
          </a:p>
        </p:txBody>
      </p:sp>
      <p:pic>
        <p:nvPicPr>
          <p:cNvPr id="4098"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79665" y="1995684"/>
            <a:ext cx="2721597" cy="30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995685"/>
            <a:ext cx="2952328" cy="30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500" fill="hold"/>
                                        <p:tgtEl>
                                          <p:spTgt spid="4098"/>
                                        </p:tgtEl>
                                        <p:attrNameLst>
                                          <p:attrName>ppt_w</p:attrName>
                                        </p:attrNameLst>
                                      </p:cBhvr>
                                      <p:tavLst>
                                        <p:tav tm="0">
                                          <p:val>
                                            <p:fltVal val="0"/>
                                          </p:val>
                                        </p:tav>
                                        <p:tav tm="100000">
                                          <p:val>
                                            <p:strVal val="#ppt_w"/>
                                          </p:val>
                                        </p:tav>
                                      </p:tavLst>
                                    </p:anim>
                                    <p:anim calcmode="lin" valueType="num">
                                      <p:cBhvr>
                                        <p:cTn id="13" dur="500" fill="hold"/>
                                        <p:tgtEl>
                                          <p:spTgt spid="4098"/>
                                        </p:tgtEl>
                                        <p:attrNameLst>
                                          <p:attrName>ppt_h</p:attrName>
                                        </p:attrNameLst>
                                      </p:cBhvr>
                                      <p:tavLst>
                                        <p:tav tm="0">
                                          <p:val>
                                            <p:fltVal val="0"/>
                                          </p:val>
                                        </p:tav>
                                        <p:tav tm="100000">
                                          <p:val>
                                            <p:strVal val="#ppt_h"/>
                                          </p:val>
                                        </p:tav>
                                      </p:tavLst>
                                    </p:anim>
                                    <p:animEffect transition="in" filter="fade">
                                      <p:cBhvr>
                                        <p:cTn id="14" dur="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 calcmode="lin" valueType="num">
                                      <p:cBhvr>
                                        <p:cTn id="24" dur="500" fill="hold"/>
                                        <p:tgtEl>
                                          <p:spTgt spid="4100"/>
                                        </p:tgtEl>
                                        <p:attrNameLst>
                                          <p:attrName>ppt_w</p:attrName>
                                        </p:attrNameLst>
                                      </p:cBhvr>
                                      <p:tavLst>
                                        <p:tav tm="0">
                                          <p:val>
                                            <p:fltVal val="0"/>
                                          </p:val>
                                        </p:tav>
                                        <p:tav tm="100000">
                                          <p:val>
                                            <p:strVal val="#ppt_w"/>
                                          </p:val>
                                        </p:tav>
                                      </p:tavLst>
                                    </p:anim>
                                    <p:anim calcmode="lin" valueType="num">
                                      <p:cBhvr>
                                        <p:cTn id="25" dur="500" fill="hold"/>
                                        <p:tgtEl>
                                          <p:spTgt spid="4100"/>
                                        </p:tgtEl>
                                        <p:attrNameLst>
                                          <p:attrName>ppt_h</p:attrName>
                                        </p:attrNameLst>
                                      </p:cBhvr>
                                      <p:tavLst>
                                        <p:tav tm="0">
                                          <p:val>
                                            <p:fltVal val="0"/>
                                          </p:val>
                                        </p:tav>
                                        <p:tav tm="100000">
                                          <p:val>
                                            <p:strVal val="#ppt_h"/>
                                          </p:val>
                                        </p:tav>
                                      </p:tavLst>
                                    </p:anim>
                                    <p:animEffect transition="in" filter="fade">
                                      <p:cBhvr>
                                        <p:cTn id="26"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ags/tag1.xml><?xml version="1.0" encoding="utf-8"?>
<p:tagLst xmlns:p="http://schemas.openxmlformats.org/presentationml/2006/main">
  <p:tag name="KSO_WM_UNIT_PLACING_PICTURE_USER_VIEWPORT" val="{&quot;height&quot;:2781,&quot;width&quot;:3278}"/>
</p:tagLst>
</file>

<file path=ppt/tags/tag2.xml><?xml version="1.0" encoding="utf-8"?>
<p:tagLst xmlns:p="http://schemas.openxmlformats.org/presentationml/2006/main">
  <p:tag name="KSO_WM_UNIT_PLACING_PICTURE_USER_VIEWPORT" val="{&quot;height&quot;:3435,&quot;width&quot;:6039}"/>
</p:tagLst>
</file>

<file path=ppt/tags/tag3.xml><?xml version="1.0" encoding="utf-8"?>
<p:tagLst xmlns:p="http://schemas.openxmlformats.org/presentationml/2006/main">
  <p:tag name="KSO_WM_UNIT_PLACING_PICTURE_USER_VIEWPORT" val="{&quot;height&quot;:4755,&quot;width&quot;:9405}"/>
</p:tagLst>
</file>

<file path=ppt/tags/tag4.xml><?xml version="1.0" encoding="utf-8"?>
<p:tagLst xmlns:p="http://schemas.openxmlformats.org/presentationml/2006/main">
  <p:tag name="COMMONDATA" val="eyJoZGlkIjoiYzRkMWU3ODZhZDcwYmQ3NGIxN2RlNGQ2OGNlMzNlN2E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9900</Words>
  <Application>WPS 演示</Application>
  <PresentationFormat>全屏显示(16:9)</PresentationFormat>
  <Paragraphs>417</Paragraphs>
  <Slides>53</Slides>
  <Notes>29</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53</vt:i4>
      </vt:variant>
    </vt:vector>
  </HeadingPairs>
  <TitlesOfParts>
    <vt:vector size="71" baseType="lpstr">
      <vt:lpstr>Arial</vt:lpstr>
      <vt:lpstr>宋体</vt:lpstr>
      <vt:lpstr>Wingdings</vt:lpstr>
      <vt:lpstr>Calibri Light</vt:lpstr>
      <vt:lpstr>Calibri</vt:lpstr>
      <vt:lpstr>叶根友毛笔行书2.0版</vt:lpstr>
      <vt:lpstr>微软雅黑</vt:lpstr>
      <vt:lpstr>华文中宋</vt:lpstr>
      <vt:lpstr>Impact</vt:lpstr>
      <vt:lpstr>Arial Unicode MS</vt:lpstr>
      <vt:lpstr>等线</vt:lpstr>
      <vt:lpstr>Times New Roman</vt:lpstr>
      <vt:lpstr>Gulim</vt:lpstr>
      <vt:lpstr>Malgun Gothic</vt:lpstr>
      <vt:lpstr>楷体</vt:lpstr>
      <vt:lpstr>Calibri</vt:lpstr>
      <vt:lpstr>Office 主题​​</vt:lpstr>
      <vt:lpstr>第一PPT，www.1ppt.com</vt:lpstr>
      <vt:lpstr>泸县龙维彬名师工作室阶段成效暨工作室专项科研课题阶段成果汇报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Sky123.Org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dreamsummit</dc:creator>
  <cp:lastModifiedBy>麦芽糖</cp:lastModifiedBy>
  <cp:revision>105</cp:revision>
  <dcterms:created xsi:type="dcterms:W3CDTF">2022-04-30T12:03:00Z</dcterms:created>
  <dcterms:modified xsi:type="dcterms:W3CDTF">2022-10-09T09:42:50Z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74D0BA40AFE94AACB5D8F32E720AFADD</vt:lpwstr>
  </property>
  <property fmtid="{D5CDD505-2E9C-101B-9397-08002B2CF9AE}" pid="3" name="KSOProductBuildVer">
    <vt:lpwstr>2052-11.1.0.12598</vt:lpwstr>
  </property>
</Properties>
</file>