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5"/>
  </p:notesMasterIdLst>
  <p:sldIdLst>
    <p:sldId id="551" r:id="rId3"/>
    <p:sldId id="431" r:id="rId4"/>
    <p:sldId id="1570" r:id="rId5"/>
    <p:sldId id="1572" r:id="rId6"/>
    <p:sldId id="447" r:id="rId7"/>
    <p:sldId id="1722" r:id="rId8"/>
    <p:sldId id="1723" r:id="rId9"/>
    <p:sldId id="1724" r:id="rId10"/>
    <p:sldId id="1725" r:id="rId11"/>
    <p:sldId id="1727" r:id="rId12"/>
    <p:sldId id="1726" r:id="rId13"/>
    <p:sldId id="1728" r:id="rId14"/>
    <p:sldId id="1729" r:id="rId15"/>
    <p:sldId id="1730" r:id="rId16"/>
    <p:sldId id="1733" r:id="rId17"/>
    <p:sldId id="1732" r:id="rId18"/>
    <p:sldId id="264" r:id="rId19"/>
    <p:sldId id="270" r:id="rId20"/>
    <p:sldId id="298" r:id="rId21"/>
    <p:sldId id="268" r:id="rId22"/>
    <p:sldId id="329" r:id="rId23"/>
    <p:sldId id="1739" r:id="rId24"/>
    <p:sldId id="1743" r:id="rId25"/>
    <p:sldId id="1742" r:id="rId26"/>
    <p:sldId id="1741" r:id="rId27"/>
    <p:sldId id="1734" r:id="rId28"/>
    <p:sldId id="505" r:id="rId29"/>
    <p:sldId id="506" r:id="rId30"/>
    <p:sldId id="1735" r:id="rId31"/>
    <p:sldId id="1738" r:id="rId32"/>
    <p:sldId id="1737" r:id="rId33"/>
    <p:sldId id="1736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385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用户" initials="W" lastIdx="1" clrIdx="0"/>
  <p:cmAuthor id="2" name="MC SYSTEM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72"/>
      </p:cViewPr>
      <p:guideLst>
        <p:guide orient="horz" pos="2167"/>
        <p:guide pos="38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85845-42A3-48A9-A7CD-88ECA58CC3D7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8B069-3C78-440E-95EB-1597DCFB3E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FC93D7-33C8-4DF0-93E5-4F63238661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>
            <a:extLst>
              <a:ext uri="{FF2B5EF4-FFF2-40B4-BE49-F238E27FC236}">
                <a16:creationId xmlns:a16="http://schemas.microsoft.com/office/drawing/2014/main" id="{DF195B61-60DF-43C5-9B75-E79375B5A499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75779" name="备注占位符 2">
            <a:extLst>
              <a:ext uri="{FF2B5EF4-FFF2-40B4-BE49-F238E27FC236}">
                <a16:creationId xmlns:a16="http://schemas.microsoft.com/office/drawing/2014/main" id="{51C32C9F-1690-40A4-83C0-8BC407FB533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75780" name="灯片编号占位符 3">
            <a:extLst>
              <a:ext uri="{FF2B5EF4-FFF2-40B4-BE49-F238E27FC236}">
                <a16:creationId xmlns:a16="http://schemas.microsoft.com/office/drawing/2014/main" id="{520B622E-CB9C-4776-8D30-08421E4D32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703EB3A-C163-4FF8-9E24-09E874F380EB}" type="slidenum">
              <a:rPr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58017-12F6-47B6-8452-E507AC38F781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7861"/>
            <a:ext cx="2743200" cy="5854136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7861"/>
            <a:ext cx="8070573" cy="5854136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2B4C-C392-4E9A-8C21-F00D855EEF70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664B0E-93EE-409D-B7B5-1052CA6CD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A8363CC-26A4-4BDB-BA23-A3F0B1B9B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DDF90A-C5BB-494B-84E0-FB4C26D0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DA90-DC88-4654-82B1-04D49CCF2A99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3DE18C-44CA-4420-8BF6-6B76689CE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40B4BB-DD8E-48EA-A223-F3C9C8B3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4E34-014C-4274-ADDE-6005B45FAA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317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89BA-146E-49FB-ADCC-D1A48C3BDA34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930F-5309-479C-A851-A5FDFB236D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89BA-146E-49FB-ADCC-D1A48C3BDA34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930F-5309-479C-A851-A5FDFB236D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89BA-146E-49FB-ADCC-D1A48C3BDA34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930F-5309-479C-A851-A5FDFB236D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89BA-146E-49FB-ADCC-D1A48C3BDA34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930F-5309-479C-A851-A5FDFB236D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89BA-146E-49FB-ADCC-D1A48C3BDA34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930F-5309-479C-A851-A5FDFB236D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89BA-146E-49FB-ADCC-D1A48C3BDA34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930F-5309-479C-A851-A5FDFB236D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89BA-146E-49FB-ADCC-D1A48C3BDA34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930F-5309-479C-A851-A5FDFB236D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10038"/>
            <a:ext cx="10515600" cy="2853236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90268"/>
            <a:ext cx="10515600" cy="15004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4A8D-7302-4094-B6DF-25F346149E92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89BA-146E-49FB-ADCC-D1A48C3BDA34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930F-5309-479C-A851-A5FDFB236D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89BA-146E-49FB-ADCC-D1A48C3BDA34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930F-5309-479C-A851-A5FDFB236D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89BA-146E-49FB-ADCC-D1A48C3BDA34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930F-5309-479C-A851-A5FDFB236D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89BA-146E-49FB-ADCC-D1A48C3BDA34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930F-5309-479C-A851-A5FDFB236D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481"/>
            <a:ext cx="5376672" cy="453151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481"/>
            <a:ext cx="5376672" cy="453151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99D42-1FA5-452D-B9D3-63105E6D2CB6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89"/>
            <a:ext cx="10515600" cy="132579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749"/>
            <a:ext cx="4873575" cy="824056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5"/>
            </a:lvl4pPr>
            <a:lvl5pPr marL="1371600" indent="0">
              <a:buNone/>
              <a:defRPr sz="1355"/>
            </a:lvl5pPr>
            <a:lvl6pPr marL="1714500" indent="0">
              <a:buNone/>
              <a:defRPr sz="1355"/>
            </a:lvl6pPr>
            <a:lvl7pPr marL="2057400" indent="0">
              <a:buNone/>
              <a:defRPr sz="1355"/>
            </a:lvl7pPr>
            <a:lvl8pPr marL="2400300" indent="0">
              <a:buNone/>
              <a:defRPr sz="1355"/>
            </a:lvl8pPr>
            <a:lvl9pPr marL="2743835" indent="0">
              <a:buNone/>
              <a:defRPr sz="135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846"/>
            <a:ext cx="4873575" cy="352490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749"/>
            <a:ext cx="4897576" cy="824056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5"/>
            </a:lvl4pPr>
            <a:lvl5pPr marL="1371600" indent="0">
              <a:buNone/>
              <a:defRPr sz="1355"/>
            </a:lvl5pPr>
            <a:lvl6pPr marL="1714500" indent="0">
              <a:buNone/>
              <a:defRPr sz="1355"/>
            </a:lvl6pPr>
            <a:lvl7pPr marL="2057400" indent="0">
              <a:buNone/>
              <a:defRPr sz="1355"/>
            </a:lvl7pPr>
            <a:lvl8pPr marL="2400300" indent="0">
              <a:buNone/>
              <a:defRPr sz="1355"/>
            </a:lvl8pPr>
            <a:lvl9pPr marL="2743835" indent="0">
              <a:buNone/>
              <a:defRPr sz="135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846"/>
            <a:ext cx="4897576" cy="352490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DF5BA-997C-4F30-A592-394AD6180DB2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7EC35-0D9B-40E8-8E24-CE99EE217CB2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9C9B-AF2F-4988-83CC-4F855CD78FFC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80"/>
            <a:ext cx="3932237" cy="160048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598"/>
            <a:ext cx="6172200" cy="487447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761"/>
            <a:ext cx="3932237" cy="38122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5"/>
            </a:lvl2pPr>
            <a:lvl3pPr marL="685800" indent="0">
              <a:buNone/>
              <a:defRPr sz="900"/>
            </a:lvl3pPr>
            <a:lvl4pPr marL="1028700" indent="0">
              <a:buNone/>
              <a:defRPr sz="755"/>
            </a:lvl4pPr>
            <a:lvl5pPr marL="1371600" indent="0">
              <a:buNone/>
              <a:defRPr sz="755"/>
            </a:lvl5pPr>
            <a:lvl6pPr marL="1714500" indent="0">
              <a:buNone/>
              <a:defRPr sz="755"/>
            </a:lvl6pPr>
            <a:lvl7pPr marL="2057400" indent="0">
              <a:buNone/>
              <a:defRPr sz="755"/>
            </a:lvl7pPr>
            <a:lvl8pPr marL="2400300" indent="0">
              <a:buNone/>
              <a:defRPr sz="755"/>
            </a:lvl8pPr>
            <a:lvl9pPr marL="2743835" indent="0">
              <a:buNone/>
              <a:defRPr sz="75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20D4A-020C-4394-83AD-902423567403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80"/>
            <a:ext cx="4165349" cy="160048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82"/>
            <a:ext cx="6172200" cy="540479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761"/>
            <a:ext cx="4165349" cy="3812255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5"/>
            </a:lvl2pPr>
            <a:lvl3pPr marL="685800" indent="0">
              <a:buNone/>
              <a:defRPr sz="1200"/>
            </a:lvl3pPr>
            <a:lvl4pPr marL="1028700" indent="0">
              <a:buNone/>
              <a:defRPr sz="1055"/>
            </a:lvl4pPr>
            <a:lvl5pPr marL="1371600" indent="0">
              <a:buNone/>
              <a:defRPr sz="1055"/>
            </a:lvl5pPr>
            <a:lvl6pPr marL="1714500" indent="0">
              <a:buNone/>
              <a:defRPr sz="1055"/>
            </a:lvl6pPr>
            <a:lvl7pPr marL="2057400" indent="0">
              <a:buNone/>
              <a:defRPr sz="1055"/>
            </a:lvl7pPr>
            <a:lvl8pPr marL="2400300" indent="0">
              <a:buNone/>
              <a:defRPr sz="1055"/>
            </a:lvl8pPr>
            <a:lvl9pPr marL="2743835" indent="0">
              <a:buNone/>
              <a:defRPr sz="105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5F189-DFD3-4E96-BE1C-FE906FBB64C9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940FE-535D-48F3-978E-D2309FA0CCC0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4097"/>
          <p:cNvSpPr>
            <a:spLocks noGrp="1"/>
          </p:cNvSpPr>
          <p:nvPr>
            <p:ph type="title"/>
          </p:nvPr>
        </p:nvSpPr>
        <p:spPr bwMode="auto">
          <a:xfrm>
            <a:off x="609600" y="277284"/>
            <a:ext cx="10972800" cy="11408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1027" name="文本占位符 4098"/>
          <p:cNvSpPr>
            <a:spLocks noGrp="1"/>
          </p:cNvSpPr>
          <p:nvPr>
            <p:ph type="body"/>
          </p:nvPr>
        </p:nvSpPr>
        <p:spPr bwMode="auto">
          <a:xfrm>
            <a:off x="609600" y="1600200"/>
            <a:ext cx="10972800" cy="45317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100" name="日期占位符 4099"/>
          <p:cNvSpPr>
            <a:spLocks noGrp="1"/>
          </p:cNvSpPr>
          <p:nvPr>
            <p:ph type="dt" sz="half" idx="2"/>
          </p:nvPr>
        </p:nvSpPr>
        <p:spPr>
          <a:xfrm>
            <a:off x="609600" y="6244167"/>
            <a:ext cx="2844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>
                <a:latin typeface="Garamond" panose="02020404030301010803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1" name="页脚占位符 4100"/>
          <p:cNvSpPr>
            <a:spLocks noGrp="1"/>
          </p:cNvSpPr>
          <p:nvPr>
            <p:ph type="ftr" sz="quarter" idx="3"/>
          </p:nvPr>
        </p:nvSpPr>
        <p:spPr>
          <a:xfrm>
            <a:off x="4165600" y="6250517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200" noProof="1">
                <a:latin typeface="Garamond" panose="02020404030301010803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102" name="灯片编号占位符 4101"/>
          <p:cNvSpPr>
            <a:spLocks noGrp="1"/>
          </p:cNvSpPr>
          <p:nvPr>
            <p:ph type="sldNum" sz="quarter" idx="4"/>
          </p:nvPr>
        </p:nvSpPr>
        <p:spPr>
          <a:xfrm>
            <a:off x="8737600" y="6244167"/>
            <a:ext cx="2844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 noProof="1">
                <a:latin typeface="Garamond" panose="02020404030301010803" pitchFamily="18" charset="0"/>
                <a:ea typeface="宋体" panose="02010600030101010101" pitchFamily="2" charset="-122"/>
                <a:cs typeface="+mn-ea"/>
              </a:defRPr>
            </a:lvl1pPr>
          </a:lstStyle>
          <a:p>
            <a:pPr>
              <a:defRPr/>
            </a:pPr>
            <a:fld id="{32BEFB5C-23B1-4F24-9645-ABBAA77E7C2C}" type="slidenum">
              <a:rPr lang="en-US" altLang="zh-CN"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sldNum="0" hdr="0" ftr="0" dt="0"/>
  <p:txStyles>
    <p:titleStyle>
      <a:lvl1pPr algn="l" defTabSz="9144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135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9144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135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2pPr>
      <a:lvl3pPr algn="l" defTabSz="9144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135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3pPr>
      <a:lvl4pPr algn="l" defTabSz="9144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135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4pPr>
      <a:lvl5pPr algn="l" defTabSz="9144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135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5pPr>
      <a:lvl6pPr marL="609600" algn="l" defTabSz="914400" rtl="0" fontAlgn="base">
        <a:spcBef>
          <a:spcPct val="0"/>
        </a:spcBef>
        <a:spcAft>
          <a:spcPct val="0"/>
        </a:spcAft>
        <a:buClr>
          <a:srgbClr val="000000"/>
        </a:buClr>
        <a:defRPr sz="4135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6pPr>
      <a:lvl7pPr marL="1219200" algn="l" defTabSz="914400" rtl="0" fontAlgn="base">
        <a:spcBef>
          <a:spcPct val="0"/>
        </a:spcBef>
        <a:spcAft>
          <a:spcPct val="0"/>
        </a:spcAft>
        <a:buClr>
          <a:srgbClr val="000000"/>
        </a:buClr>
        <a:defRPr sz="4135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7pPr>
      <a:lvl8pPr marL="1828800" algn="l" defTabSz="914400" rtl="0" fontAlgn="base">
        <a:spcBef>
          <a:spcPct val="0"/>
        </a:spcBef>
        <a:spcAft>
          <a:spcPct val="0"/>
        </a:spcAft>
        <a:buClr>
          <a:srgbClr val="000000"/>
        </a:buClr>
        <a:defRPr sz="4135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8pPr>
      <a:lvl9pPr marL="2438400" algn="l" defTabSz="914400" rtl="0" fontAlgn="base">
        <a:spcBef>
          <a:spcPct val="0"/>
        </a:spcBef>
        <a:spcAft>
          <a:spcPct val="0"/>
        </a:spcAft>
        <a:buClr>
          <a:srgbClr val="000000"/>
        </a:buClr>
        <a:defRPr sz="4135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9pPr>
    </p:titleStyle>
    <p:bodyStyle>
      <a:lvl1pPr marL="342900" indent="-340995" algn="l" defTabSz="914400" rtl="0" eaLnBrk="0" fontAlgn="base" hangingPunct="0">
        <a:spcBef>
          <a:spcPct val="15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935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lvl="1" indent="-323850" algn="l" defTabSz="914400" rtl="0" eaLnBrk="0" fontAlgn="base" hangingPunct="0">
        <a:spcBef>
          <a:spcPct val="15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535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lvl="2" indent="-349250" algn="l" defTabSz="914400" rtl="0" eaLnBrk="0" fontAlgn="base" hangingPunct="0">
        <a:spcBef>
          <a:spcPct val="15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135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lvl="3" indent="-313055" algn="l" defTabSz="914400" rtl="0" eaLnBrk="0" fontAlgn="base" hangingPunct="0">
        <a:spcBef>
          <a:spcPct val="15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0845" lvl="4" indent="-338455" algn="l" defTabSz="914400" rtl="0" eaLnBrk="0" fontAlgn="base" hangingPunct="0">
        <a:spcBef>
          <a:spcPct val="15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lvl="5" indent="-227965" algn="l" defTabSz="9144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2435" lvl="6" indent="-227965" algn="l" defTabSz="9144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635" lvl="7" indent="-227965" algn="l" defTabSz="9144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835" lvl="8" indent="-227965" algn="l" defTabSz="9144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83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1035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8235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E89BA-146E-49FB-ADCC-D1A48C3BDA34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930F-5309-479C-A851-A5FDFB236D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slideLayout" Target="../slideLayouts/slideLayout19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19" Type="http://schemas.openxmlformats.org/officeDocument/2006/relationships/image" Target="../media/image7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4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29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2D717D5-86B3-4056-A457-C38FE8A1ACCE}"/>
              </a:ext>
            </a:extLst>
          </p:cNvPr>
          <p:cNvSpPr/>
          <p:nvPr/>
        </p:nvSpPr>
        <p:spPr>
          <a:xfrm>
            <a:off x="349553" y="283846"/>
            <a:ext cx="759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二、夏商周时期：早期国家与社会变革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F639674-CEF0-488F-9917-45FAC9AE995F}"/>
              </a:ext>
            </a:extLst>
          </p:cNvPr>
          <p:cNvSpPr txBox="1"/>
          <p:nvPr/>
        </p:nvSpPr>
        <p:spPr>
          <a:xfrm>
            <a:off x="6066367" y="25938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  战国时期的社会变化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 descr="2e600022a0d3db8eb0b">
            <a:extLst>
              <a:ext uri="{FF2B5EF4-FFF2-40B4-BE49-F238E27FC236}">
                <a16:creationId xmlns:a16="http://schemas.microsoft.com/office/drawing/2014/main" id="{C56DA511-7961-4277-B9A3-45AD3E130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61" y="1330759"/>
            <a:ext cx="5296772" cy="5086980"/>
          </a:xfrm>
          <a:prstGeom prst="rect">
            <a:avLst/>
          </a:prstGeom>
          <a:noFill/>
          <a:ln w="15875">
            <a:solidFill>
              <a:srgbClr val="6A353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7">
            <a:extLst>
              <a:ext uri="{FF2B5EF4-FFF2-40B4-BE49-F238E27FC236}">
                <a16:creationId xmlns:a16="http://schemas.microsoft.com/office/drawing/2014/main" id="{C8FE6742-63B9-4222-8C40-78FB22012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61" y="1330759"/>
            <a:ext cx="3153411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800" noProof="1">
                <a:ea typeface="仿宋_GB2312"/>
                <a:cs typeface="仿宋_GB2312"/>
              </a:rPr>
              <a:t>战国七雄形势图</a:t>
            </a:r>
          </a:p>
        </p:txBody>
      </p:sp>
      <p:pic>
        <p:nvPicPr>
          <p:cNvPr id="6" name="图片 5" descr="指南针">
            <a:extLst>
              <a:ext uri="{FF2B5EF4-FFF2-40B4-BE49-F238E27FC236}">
                <a16:creationId xmlns:a16="http://schemas.microsoft.com/office/drawing/2014/main" id="{88DC62D1-7340-49F2-B79F-7B4D90A30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943" y="1543176"/>
            <a:ext cx="10752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B1BF5B97-4CD8-433F-8CF4-89ADDB33A1A0}"/>
              </a:ext>
            </a:extLst>
          </p:cNvPr>
          <p:cNvSpPr/>
          <p:nvPr/>
        </p:nvSpPr>
        <p:spPr>
          <a:xfrm>
            <a:off x="9160560" y="1858560"/>
            <a:ext cx="768349" cy="687916"/>
          </a:xfrm>
          <a:prstGeom prst="ellipse">
            <a:avLst/>
          </a:prstGeom>
          <a:solidFill>
            <a:srgbClr val="B07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/>
              <a:t>燕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425A4C5-F247-4BA8-A580-C438BD103D37}"/>
              </a:ext>
            </a:extLst>
          </p:cNvPr>
          <p:cNvSpPr/>
          <p:nvPr/>
        </p:nvSpPr>
        <p:spPr>
          <a:xfrm>
            <a:off x="10284510" y="3352927"/>
            <a:ext cx="768351" cy="687916"/>
          </a:xfrm>
          <a:prstGeom prst="ellipse">
            <a:avLst/>
          </a:prstGeom>
          <a:solidFill>
            <a:srgbClr val="B07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/>
              <a:t>齐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92BF632-095D-4F31-9157-97907F231FC8}"/>
              </a:ext>
            </a:extLst>
          </p:cNvPr>
          <p:cNvSpPr/>
          <p:nvPr/>
        </p:nvSpPr>
        <p:spPr>
          <a:xfrm>
            <a:off x="9050494" y="4749927"/>
            <a:ext cx="766233" cy="687916"/>
          </a:xfrm>
          <a:prstGeom prst="ellipse">
            <a:avLst/>
          </a:prstGeom>
          <a:solidFill>
            <a:srgbClr val="B07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/>
              <a:t>楚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07CD7E-322A-4C34-AAD3-B67FEE2A2427}"/>
              </a:ext>
            </a:extLst>
          </p:cNvPr>
          <p:cNvSpPr/>
          <p:nvPr/>
        </p:nvSpPr>
        <p:spPr>
          <a:xfrm>
            <a:off x="6709460" y="3308476"/>
            <a:ext cx="768349" cy="687917"/>
          </a:xfrm>
          <a:prstGeom prst="ellipse">
            <a:avLst/>
          </a:prstGeom>
          <a:solidFill>
            <a:srgbClr val="B07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/>
              <a:t>秦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8E73EA4-ADD7-42DC-811A-F8788F3E7603}"/>
              </a:ext>
            </a:extLst>
          </p:cNvPr>
          <p:cNvSpPr/>
          <p:nvPr/>
        </p:nvSpPr>
        <p:spPr>
          <a:xfrm>
            <a:off x="8870577" y="3801661"/>
            <a:ext cx="768351" cy="690033"/>
          </a:xfrm>
          <a:prstGeom prst="ellipse">
            <a:avLst/>
          </a:prstGeom>
          <a:solidFill>
            <a:srgbClr val="B07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/>
              <a:t>韩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18054257-A416-4FB5-9DF9-6E5380FEB9B2}"/>
              </a:ext>
            </a:extLst>
          </p:cNvPr>
          <p:cNvCxnSpPr/>
          <p:nvPr/>
        </p:nvCxnSpPr>
        <p:spPr>
          <a:xfrm>
            <a:off x="7579410" y="3628093"/>
            <a:ext cx="2643717" cy="0"/>
          </a:xfrm>
          <a:prstGeom prst="straightConnector1">
            <a:avLst/>
          </a:prstGeom>
          <a:ln w="3492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9CF2C93D-74DD-4DAE-ADE9-E868F69EEC38}"/>
              </a:ext>
            </a:extLst>
          </p:cNvPr>
          <p:cNvCxnSpPr/>
          <p:nvPr/>
        </p:nvCxnSpPr>
        <p:spPr>
          <a:xfrm>
            <a:off x="8866344" y="2142194"/>
            <a:ext cx="29633" cy="3033183"/>
          </a:xfrm>
          <a:prstGeom prst="straightConnector1">
            <a:avLst/>
          </a:prstGeom>
          <a:ln w="3492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>
            <a:extLst>
              <a:ext uri="{FF2B5EF4-FFF2-40B4-BE49-F238E27FC236}">
                <a16:creationId xmlns:a16="http://schemas.microsoft.com/office/drawing/2014/main" id="{983145F0-171E-459E-85B7-DF4EC68EB711}"/>
              </a:ext>
            </a:extLst>
          </p:cNvPr>
          <p:cNvSpPr/>
          <p:nvPr/>
        </p:nvSpPr>
        <p:spPr>
          <a:xfrm>
            <a:off x="8491694" y="2741209"/>
            <a:ext cx="768349" cy="687917"/>
          </a:xfrm>
          <a:prstGeom prst="ellipse">
            <a:avLst/>
          </a:prstGeom>
          <a:solidFill>
            <a:srgbClr val="B07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/>
              <a:t>赵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C7623B88-A636-4F0F-82C4-91DB46F89020}"/>
              </a:ext>
            </a:extLst>
          </p:cNvPr>
          <p:cNvSpPr/>
          <p:nvPr/>
        </p:nvSpPr>
        <p:spPr>
          <a:xfrm>
            <a:off x="8392210" y="3352927"/>
            <a:ext cx="768351" cy="687916"/>
          </a:xfrm>
          <a:prstGeom prst="ellipse">
            <a:avLst/>
          </a:prstGeom>
          <a:solidFill>
            <a:srgbClr val="B07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/>
              <a:t>魏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A2904B8-F301-4156-8C0B-CCDFF18A6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160" y="5532042"/>
            <a:ext cx="59482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6A3535"/>
                </a:solidFill>
              </a:rPr>
              <a:t>记忆口诀：</a:t>
            </a:r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齐楚秦燕赵魏韩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东南西北到中间</a:t>
            </a:r>
          </a:p>
        </p:txBody>
      </p:sp>
    </p:spTree>
    <p:extLst>
      <p:ext uri="{BB962C8B-B14F-4D97-AF65-F5344CB8AC3E}">
        <p14:creationId xmlns:p14="http://schemas.microsoft.com/office/powerpoint/2010/main" val="18994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4" grpId="0" bldLvl="0" animBg="1"/>
      <p:bldP spid="15" grpId="0" bldLvl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9F40A5-C947-4970-9B96-A428BCF6C5F5}"/>
              </a:ext>
            </a:extLst>
          </p:cNvPr>
          <p:cNvSpPr/>
          <p:nvPr/>
        </p:nvSpPr>
        <p:spPr>
          <a:xfrm>
            <a:off x="349553" y="283846"/>
            <a:ext cx="759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二、夏商周时期：早期国家与社会变革</a:t>
            </a:r>
            <a:endParaRPr lang="zh-CN" altLang="en-US" sz="2400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283DC6EB-708E-462F-AB74-4EBE74330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67" y="2188111"/>
            <a:ext cx="367409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4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4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4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4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4812030" indent="-2526030" defTabSz="217614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4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5269230" indent="-2526030" defTabSz="217614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4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5726430" indent="-2526030" defTabSz="217614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4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6183630" indent="-2526030" defTabSz="217614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4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en-US" altLang="zh-CN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2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51">
            <a:extLst>
              <a:ext uri="{FF2B5EF4-FFF2-40B4-BE49-F238E27FC236}">
                <a16:creationId xmlns:a16="http://schemas.microsoft.com/office/drawing/2014/main" id="{3CDD7BB1-83AC-48AA-8C45-C7113A230BA1}"/>
              </a:ext>
            </a:extLst>
          </p:cNvPr>
          <p:cNvSpPr txBox="1"/>
          <p:nvPr/>
        </p:nvSpPr>
        <p:spPr>
          <a:xfrm>
            <a:off x="2403355" y="3527713"/>
            <a:ext cx="3108325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2250" b="1" spc="-113">
                <a:latin typeface="华文楷体" pitchFamily="2" charset="-122"/>
                <a:ea typeface="华文楷体" pitchFamily="2" charset="-122"/>
              </a:defRPr>
            </a:lvl1pPr>
          </a:lstStyle>
          <a:p>
            <a:pPr>
              <a:defRPr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公元前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356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年</a:t>
            </a:r>
          </a:p>
        </p:txBody>
      </p:sp>
      <p:sp>
        <p:nvSpPr>
          <p:cNvPr id="6" name="TextBox 52">
            <a:extLst>
              <a:ext uri="{FF2B5EF4-FFF2-40B4-BE49-F238E27FC236}">
                <a16:creationId xmlns:a16="http://schemas.microsoft.com/office/drawing/2014/main" id="{204A7D1D-16B4-4EFC-9791-9B57E2B88CCC}"/>
              </a:ext>
            </a:extLst>
          </p:cNvPr>
          <p:cNvSpPr txBox="1"/>
          <p:nvPr/>
        </p:nvSpPr>
        <p:spPr>
          <a:xfrm>
            <a:off x="2100684" y="1908725"/>
            <a:ext cx="41919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250" b="1" spc="-113">
                <a:latin typeface="华文楷体" pitchFamily="2" charset="-122"/>
                <a:ea typeface="华文楷体" pitchFamily="2" charset="-122"/>
              </a:defRPr>
            </a:lvl1pPr>
          </a:lstStyle>
          <a:p>
            <a:pPr>
              <a:defRPr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）社会生产力的发展</a:t>
            </a:r>
          </a:p>
        </p:txBody>
      </p:sp>
      <p:sp>
        <p:nvSpPr>
          <p:cNvPr id="9" name="文本框 15">
            <a:extLst>
              <a:ext uri="{FF2B5EF4-FFF2-40B4-BE49-F238E27FC236}">
                <a16:creationId xmlns:a16="http://schemas.microsoft.com/office/drawing/2014/main" id="{831B4C3F-A5A9-4630-80DD-376734FBA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77" y="863136"/>
            <a:ext cx="27254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4400" dirty="0">
                <a:solidFill>
                  <a:srgbClr val="FF0000"/>
                </a:solidFill>
                <a:highlight>
                  <a:srgbClr val="FFFF00"/>
                </a:highlight>
                <a:latin typeface="华文行楷" panose="02010800040101010101" pitchFamily="2" charset="-122"/>
                <a:ea typeface="华文行楷" panose="02010800040101010101" pitchFamily="2" charset="-122"/>
              </a:rPr>
              <a:t>商鞅变法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D395E99-FCCF-44D6-8516-9A66DF7C535C}"/>
              </a:ext>
            </a:extLst>
          </p:cNvPr>
          <p:cNvSpPr txBox="1"/>
          <p:nvPr/>
        </p:nvSpPr>
        <p:spPr>
          <a:xfrm>
            <a:off x="863327" y="1902361"/>
            <a:ext cx="14208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spc="-113" dirty="0"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lang="zh-CN" altLang="en-US" sz="2800" b="1" spc="-113" dirty="0">
                <a:latin typeface="黑体" panose="02010609060101010101" pitchFamily="49" charset="-122"/>
                <a:ea typeface="黑体" panose="02010609060101010101" pitchFamily="49" charset="-122"/>
              </a:rPr>
              <a:t>原因：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38BFE1B-4E6D-49B0-A4F7-5D1ED9A50C49}"/>
              </a:ext>
            </a:extLst>
          </p:cNvPr>
          <p:cNvSpPr txBox="1"/>
          <p:nvPr/>
        </p:nvSpPr>
        <p:spPr>
          <a:xfrm>
            <a:off x="863327" y="3535899"/>
            <a:ext cx="14033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spc="-113" dirty="0"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lang="zh-CN" altLang="en-US" sz="2800" b="1" spc="-113" dirty="0">
                <a:latin typeface="黑体" panose="02010609060101010101" pitchFamily="49" charset="-122"/>
                <a:ea typeface="黑体" panose="02010609060101010101" pitchFamily="49" charset="-122"/>
              </a:rPr>
              <a:t>时间：</a:t>
            </a:r>
          </a:p>
        </p:txBody>
      </p:sp>
      <p:sp>
        <p:nvSpPr>
          <p:cNvPr id="14" name="TextBox 52">
            <a:extLst>
              <a:ext uri="{FF2B5EF4-FFF2-40B4-BE49-F238E27FC236}">
                <a16:creationId xmlns:a16="http://schemas.microsoft.com/office/drawing/2014/main" id="{1B6C5FCB-9E3F-42EE-BEF6-48FB838EBD13}"/>
              </a:ext>
            </a:extLst>
          </p:cNvPr>
          <p:cNvSpPr txBox="1"/>
          <p:nvPr/>
        </p:nvSpPr>
        <p:spPr>
          <a:xfrm>
            <a:off x="2100684" y="2465597"/>
            <a:ext cx="73538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250" b="1" spc="-113">
                <a:latin typeface="华文楷体" pitchFamily="2" charset="-122"/>
                <a:ea typeface="华文楷体" pitchFamily="2" charset="-122"/>
              </a:defRPr>
            </a:lvl1pPr>
          </a:lstStyle>
          <a:p>
            <a:pPr>
              <a:defRPr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）新兴地主阶级要求掌握国家政权</a:t>
            </a:r>
          </a:p>
        </p:txBody>
      </p:sp>
      <p:sp>
        <p:nvSpPr>
          <p:cNvPr id="15" name="TextBox 52">
            <a:extLst>
              <a:ext uri="{FF2B5EF4-FFF2-40B4-BE49-F238E27FC236}">
                <a16:creationId xmlns:a16="http://schemas.microsoft.com/office/drawing/2014/main" id="{6578085E-4D1B-4E38-A75C-A21CE561A6A8}"/>
              </a:ext>
            </a:extLst>
          </p:cNvPr>
          <p:cNvSpPr txBox="1"/>
          <p:nvPr/>
        </p:nvSpPr>
        <p:spPr>
          <a:xfrm>
            <a:off x="2100684" y="2998070"/>
            <a:ext cx="5355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250" b="1" spc="-113">
                <a:latin typeface="华文楷体" pitchFamily="2" charset="-122"/>
                <a:ea typeface="华文楷体" pitchFamily="2" charset="-122"/>
              </a:defRPr>
            </a:lvl1pPr>
          </a:lstStyle>
          <a:p>
            <a:pPr>
              <a:defRPr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）秦国落后需变法图强</a:t>
            </a:r>
          </a:p>
        </p:txBody>
      </p:sp>
      <p:sp>
        <p:nvSpPr>
          <p:cNvPr id="16" name="文本框 1">
            <a:extLst>
              <a:ext uri="{FF2B5EF4-FFF2-40B4-BE49-F238E27FC236}">
                <a16:creationId xmlns:a16="http://schemas.microsoft.com/office/drawing/2014/main" id="{51902F44-2497-43F0-851F-6E8C88281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242" y="1877027"/>
            <a:ext cx="2093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（根本原因）</a:t>
            </a:r>
          </a:p>
        </p:txBody>
      </p:sp>
      <p:sp>
        <p:nvSpPr>
          <p:cNvPr id="17" name="文本框 7">
            <a:extLst>
              <a:ext uri="{FF2B5EF4-FFF2-40B4-BE49-F238E27FC236}">
                <a16:creationId xmlns:a16="http://schemas.microsoft.com/office/drawing/2014/main" id="{F87AF0F9-4764-419C-871C-C9B2CA2BE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610" y="3022469"/>
            <a:ext cx="2092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（直接原因）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5B619CF-BE4D-46C8-9956-159B2620BC85}"/>
              </a:ext>
            </a:extLst>
          </p:cNvPr>
          <p:cNvSpPr txBox="1"/>
          <p:nvPr/>
        </p:nvSpPr>
        <p:spPr>
          <a:xfrm>
            <a:off x="6066367" y="25938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  战国时期的社会变化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478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31B3707C-E501-4633-9D81-5943988A8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9" y="1889731"/>
            <a:ext cx="6929344" cy="438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06F2E10-D25C-4F31-8C92-6F7EA74EA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5018" y="1961134"/>
            <a:ext cx="10795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立县制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0EFE2F-3F14-413A-986D-E3C51D223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5018" y="2476277"/>
            <a:ext cx="10795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废特权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92DE4A1-804E-4961-91BC-99B033FAD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143" y="3550059"/>
            <a:ext cx="10795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严法度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8EE967D-2612-46B0-8DD6-959E50559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9044" y="2695444"/>
            <a:ext cx="293644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加强中央集权</a:t>
            </a: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2AC55B60-8F45-462B-860F-C59C57DBB04D}"/>
              </a:ext>
            </a:extLst>
          </p:cNvPr>
          <p:cNvSpPr/>
          <p:nvPr/>
        </p:nvSpPr>
        <p:spPr>
          <a:xfrm>
            <a:off x="7375806" y="2000975"/>
            <a:ext cx="346075" cy="18951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D2E35DF-0412-4D91-91E0-0C7C06CBF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1946" y="4354550"/>
            <a:ext cx="36540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确立地主土地私有制，促进经济发展</a:t>
            </a: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DF189396-B11C-4210-A299-0AE865633362}"/>
              </a:ext>
            </a:extLst>
          </p:cNvPr>
          <p:cNvSpPr/>
          <p:nvPr/>
        </p:nvSpPr>
        <p:spPr>
          <a:xfrm>
            <a:off x="7344849" y="4061277"/>
            <a:ext cx="346075" cy="14474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464B143-0315-4BA7-AFA8-25F09135B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881" y="5743012"/>
            <a:ext cx="365404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提高军队战斗力</a:t>
            </a: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C685EF07-5482-47A5-817D-8B96898223E0}"/>
              </a:ext>
            </a:extLst>
          </p:cNvPr>
          <p:cNvSpPr/>
          <p:nvPr/>
        </p:nvSpPr>
        <p:spPr>
          <a:xfrm>
            <a:off x="7375806" y="5812764"/>
            <a:ext cx="346075" cy="2889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909EE04-80FF-4A5F-9D4D-4FEBE5DF8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443" y="2997240"/>
            <a:ext cx="10795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改户籍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C13D5A6-1FE2-4E88-A812-3DF2DF322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143" y="4078686"/>
            <a:ext cx="10922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废井田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9CFEEE4-71CF-46C7-A51D-ED1BE6E42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443" y="4614919"/>
            <a:ext cx="10922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奖耕织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C0315A6-1C36-49EE-BE29-AFE0E4513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343" y="5108632"/>
            <a:ext cx="15113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统一度量衡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1594B7B-C9A1-4197-A3E4-14A10FD48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7081" y="5738869"/>
            <a:ext cx="1084262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奖军功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65A9C9A-EBF8-4AE8-BE51-6CCDC28EB34E}"/>
              </a:ext>
            </a:extLst>
          </p:cNvPr>
          <p:cNvSpPr/>
          <p:nvPr/>
        </p:nvSpPr>
        <p:spPr>
          <a:xfrm>
            <a:off x="349553" y="283846"/>
            <a:ext cx="759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二、夏商周时期：早期国家与社会变革</a:t>
            </a:r>
            <a:endParaRPr lang="zh-CN" altLang="en-US" sz="2400" dirty="0"/>
          </a:p>
        </p:txBody>
      </p:sp>
      <p:sp>
        <p:nvSpPr>
          <p:cNvPr id="19" name="文本框 15">
            <a:extLst>
              <a:ext uri="{FF2B5EF4-FFF2-40B4-BE49-F238E27FC236}">
                <a16:creationId xmlns:a16="http://schemas.microsoft.com/office/drawing/2014/main" id="{0C108C9D-5949-415C-B736-AB0810228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77" y="863136"/>
            <a:ext cx="27254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4400" dirty="0">
                <a:solidFill>
                  <a:srgbClr val="FF0000"/>
                </a:solidFill>
                <a:highlight>
                  <a:srgbClr val="FFFF00"/>
                </a:highlight>
                <a:latin typeface="华文行楷" panose="02010800040101010101" pitchFamily="2" charset="-122"/>
                <a:ea typeface="华文行楷" panose="02010800040101010101" pitchFamily="2" charset="-122"/>
              </a:rPr>
              <a:t>商鞅变法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1BD7AD7-588A-4942-BBBF-52A8E7CEE9A8}"/>
              </a:ext>
            </a:extLst>
          </p:cNvPr>
          <p:cNvSpPr txBox="1"/>
          <p:nvPr/>
        </p:nvSpPr>
        <p:spPr>
          <a:xfrm>
            <a:off x="6066367" y="25938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  战国时期的社会变化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592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21C7B30-E1A1-4A3A-AAA9-7DF1A30E9978}"/>
              </a:ext>
            </a:extLst>
          </p:cNvPr>
          <p:cNvSpPr/>
          <p:nvPr/>
        </p:nvSpPr>
        <p:spPr>
          <a:xfrm>
            <a:off x="349553" y="283846"/>
            <a:ext cx="759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二、夏商周时期：早期国家与社会变革</a:t>
            </a:r>
            <a:endParaRPr lang="zh-CN" altLang="en-US" sz="2400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F525266-B111-404E-9140-6B14CC672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358" y="2035952"/>
            <a:ext cx="365806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4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4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4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4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4812030" indent="-2526030" defTabSz="217614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4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5269230" indent="-2526030" defTabSz="217614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4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5726430" indent="-2526030" defTabSz="217614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4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6183630" indent="-2526030" defTabSz="217614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4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en-US" altLang="zh-CN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2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51">
            <a:extLst>
              <a:ext uri="{FF2B5EF4-FFF2-40B4-BE49-F238E27FC236}">
                <a16:creationId xmlns:a16="http://schemas.microsoft.com/office/drawing/2014/main" id="{A3A70B72-1116-4E4B-A590-181CE3F2BB51}"/>
              </a:ext>
            </a:extLst>
          </p:cNvPr>
          <p:cNvSpPr txBox="1"/>
          <p:nvPr/>
        </p:nvSpPr>
        <p:spPr>
          <a:xfrm>
            <a:off x="2567687" y="2291401"/>
            <a:ext cx="3261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250" b="1" spc="-113">
                <a:latin typeface="华文楷体" pitchFamily="2" charset="-122"/>
                <a:ea typeface="华文楷体" pitchFamily="2" charset="-122"/>
              </a:defRPr>
            </a:lvl1pPr>
          </a:lstStyle>
          <a:p>
            <a:pPr>
              <a:defRPr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公元前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356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年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5ECD08F-4203-491F-8EFD-D73840C35E2A}"/>
              </a:ext>
            </a:extLst>
          </p:cNvPr>
          <p:cNvSpPr txBox="1"/>
          <p:nvPr/>
        </p:nvSpPr>
        <p:spPr>
          <a:xfrm>
            <a:off x="1082817" y="1750202"/>
            <a:ext cx="2161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spc="-113" dirty="0"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lang="zh-CN" altLang="en-US" sz="2800" b="1" spc="-113" dirty="0">
                <a:latin typeface="黑体" panose="02010609060101010101" pitchFamily="49" charset="-122"/>
                <a:ea typeface="黑体" panose="02010609060101010101" pitchFamily="49" charset="-122"/>
              </a:rPr>
              <a:t>原因：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71FF9F4-81A8-4ED1-9922-FED7679BF89F}"/>
              </a:ext>
            </a:extLst>
          </p:cNvPr>
          <p:cNvSpPr txBox="1"/>
          <p:nvPr/>
        </p:nvSpPr>
        <p:spPr>
          <a:xfrm>
            <a:off x="1068529" y="2301065"/>
            <a:ext cx="1906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spc="-113" dirty="0"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lang="zh-CN" altLang="en-US" sz="2800" b="1" spc="-113" dirty="0">
                <a:latin typeface="黑体" panose="02010609060101010101" pitchFamily="49" charset="-122"/>
                <a:ea typeface="黑体" panose="02010609060101010101" pitchFamily="49" charset="-122"/>
              </a:rPr>
              <a:t>时间：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8EB5F11-D85C-402F-9E4B-64817CEFECFE}"/>
              </a:ext>
            </a:extLst>
          </p:cNvPr>
          <p:cNvSpPr txBox="1"/>
          <p:nvPr/>
        </p:nvSpPr>
        <p:spPr>
          <a:xfrm>
            <a:off x="1052654" y="3273339"/>
            <a:ext cx="3145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spc="-113" dirty="0">
                <a:latin typeface="黑体" panose="02010609060101010101" pitchFamily="49" charset="-122"/>
                <a:ea typeface="黑体" panose="02010609060101010101" pitchFamily="49" charset="-122"/>
              </a:rPr>
              <a:t>3. </a:t>
            </a:r>
            <a:r>
              <a:rPr lang="zh-CN" altLang="en-US" sz="2800" b="1" spc="-113" dirty="0">
                <a:latin typeface="黑体" panose="02010609060101010101" pitchFamily="49" charset="-122"/>
                <a:ea typeface="黑体" panose="02010609060101010101" pitchFamily="49" charset="-122"/>
              </a:rPr>
              <a:t>主要内容：</a:t>
            </a:r>
          </a:p>
        </p:txBody>
      </p:sp>
      <p:sp>
        <p:nvSpPr>
          <p:cNvPr id="14" name="TextBox 52">
            <a:extLst>
              <a:ext uri="{FF2B5EF4-FFF2-40B4-BE49-F238E27FC236}">
                <a16:creationId xmlns:a16="http://schemas.microsoft.com/office/drawing/2014/main" id="{58419D1E-D489-42ED-8B4B-C6DB29D96F81}"/>
              </a:ext>
            </a:extLst>
          </p:cNvPr>
          <p:cNvSpPr txBox="1"/>
          <p:nvPr/>
        </p:nvSpPr>
        <p:spPr>
          <a:xfrm>
            <a:off x="4353395" y="2719302"/>
            <a:ext cx="677007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250" b="1" spc="-113">
                <a:latin typeface="华文楷体" pitchFamily="2" charset="-122"/>
                <a:ea typeface="华文楷体" pitchFamily="2" charset="-122"/>
              </a:defRPr>
            </a:lvl1pPr>
          </a:lstStyle>
          <a:p>
            <a:pPr>
              <a:defRPr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立县制，废特权，改户籍，严法度等</a:t>
            </a:r>
          </a:p>
        </p:txBody>
      </p:sp>
      <p:sp>
        <p:nvSpPr>
          <p:cNvPr id="15" name="TextBox 53">
            <a:extLst>
              <a:ext uri="{FF2B5EF4-FFF2-40B4-BE49-F238E27FC236}">
                <a16:creationId xmlns:a16="http://schemas.microsoft.com/office/drawing/2014/main" id="{5286B84F-BDC0-4923-8273-6A344E99C29A}"/>
              </a:ext>
            </a:extLst>
          </p:cNvPr>
          <p:cNvSpPr txBox="1"/>
          <p:nvPr/>
        </p:nvSpPr>
        <p:spPr>
          <a:xfrm>
            <a:off x="4353395" y="3306677"/>
            <a:ext cx="626544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250" b="1" spc="-113">
                <a:latin typeface="华文楷体" pitchFamily="2" charset="-122"/>
                <a:ea typeface="华文楷体" pitchFamily="2" charset="-122"/>
              </a:defRPr>
            </a:lvl1pPr>
          </a:lstStyle>
          <a:p>
            <a:pPr>
              <a:defRPr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废井田，奖耕织，统一度量衡等</a:t>
            </a:r>
          </a:p>
        </p:txBody>
      </p:sp>
      <p:sp>
        <p:nvSpPr>
          <p:cNvPr id="16" name="TextBox 54">
            <a:extLst>
              <a:ext uri="{FF2B5EF4-FFF2-40B4-BE49-F238E27FC236}">
                <a16:creationId xmlns:a16="http://schemas.microsoft.com/office/drawing/2014/main" id="{AFEABD16-1C20-473F-87C0-A03E4DD8E827}"/>
              </a:ext>
            </a:extLst>
          </p:cNvPr>
          <p:cNvSpPr txBox="1"/>
          <p:nvPr/>
        </p:nvSpPr>
        <p:spPr>
          <a:xfrm>
            <a:off x="4353395" y="4013115"/>
            <a:ext cx="498918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250" b="1" spc="-113">
                <a:latin typeface="华文楷体" pitchFamily="2" charset="-122"/>
                <a:ea typeface="华文楷体" pitchFamily="2" charset="-122"/>
              </a:defRPr>
            </a:lvl1pPr>
          </a:lstStyle>
          <a:p>
            <a:pPr>
              <a:defRPr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奖励军功（授爵、赐地）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4F33A9A-866C-4E7B-84F9-74A72FCC1B63}"/>
              </a:ext>
            </a:extLst>
          </p:cNvPr>
          <p:cNvSpPr/>
          <p:nvPr/>
        </p:nvSpPr>
        <p:spPr>
          <a:xfrm>
            <a:off x="3504083" y="2724065"/>
            <a:ext cx="1223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-113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政治：</a:t>
            </a:r>
            <a:endParaRPr lang="zh-CN" altLang="en-US" sz="2800" b="1" spc="-113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BCDD476-30FA-4F91-B06B-6D7BF7ADFA32}"/>
              </a:ext>
            </a:extLst>
          </p:cNvPr>
          <p:cNvSpPr/>
          <p:nvPr/>
        </p:nvSpPr>
        <p:spPr>
          <a:xfrm>
            <a:off x="3504083" y="3306677"/>
            <a:ext cx="1223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-113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经济：</a:t>
            </a:r>
            <a:endParaRPr lang="zh-CN" altLang="en-US" sz="2800" b="1" spc="-113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DCA9B6E-1359-4E73-9810-C305C78C918D}"/>
              </a:ext>
            </a:extLst>
          </p:cNvPr>
          <p:cNvSpPr/>
          <p:nvPr/>
        </p:nvSpPr>
        <p:spPr>
          <a:xfrm>
            <a:off x="3485033" y="3979777"/>
            <a:ext cx="1223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-113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军事：</a:t>
            </a:r>
            <a:endParaRPr lang="zh-CN" altLang="en-US" sz="2800" b="1" spc="-113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左大括号 19">
            <a:extLst>
              <a:ext uri="{FF2B5EF4-FFF2-40B4-BE49-F238E27FC236}">
                <a16:creationId xmlns:a16="http://schemas.microsoft.com/office/drawing/2014/main" id="{5456B6AF-1860-46B1-A41D-5CE9663E7D20}"/>
              </a:ext>
            </a:extLst>
          </p:cNvPr>
          <p:cNvSpPr/>
          <p:nvPr/>
        </p:nvSpPr>
        <p:spPr>
          <a:xfrm>
            <a:off x="3288183" y="2938377"/>
            <a:ext cx="215900" cy="1279525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BF01D1E-47A5-4A6D-B76F-D2C5A815A15E}"/>
              </a:ext>
            </a:extLst>
          </p:cNvPr>
          <p:cNvSpPr txBox="1"/>
          <p:nvPr/>
        </p:nvSpPr>
        <p:spPr>
          <a:xfrm>
            <a:off x="1052654" y="4617995"/>
            <a:ext cx="20367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spc="-113" dirty="0">
                <a:latin typeface="黑体" panose="02010609060101010101" pitchFamily="49" charset="-122"/>
                <a:ea typeface="黑体" panose="02010609060101010101" pitchFamily="49" charset="-122"/>
              </a:rPr>
              <a:t>4. </a:t>
            </a:r>
            <a:r>
              <a:rPr lang="zh-CN" altLang="en-US" sz="2800" b="1" spc="-113" dirty="0">
                <a:latin typeface="黑体" panose="02010609060101010101" pitchFamily="49" charset="-122"/>
                <a:ea typeface="黑体" panose="02010609060101010101" pitchFamily="49" charset="-122"/>
              </a:rPr>
              <a:t>作用：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AE3F8ED-BF32-47D6-ACED-E34503F0F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486" y="4582184"/>
            <a:ext cx="89322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使秦国的国力大为增强，提高了军队的战斗力，成为最强盛的诸侯国，为以后秦统一全国奠定了基础。</a:t>
            </a:r>
          </a:p>
        </p:txBody>
      </p:sp>
      <p:sp>
        <p:nvSpPr>
          <p:cNvPr id="23" name="文本框 15">
            <a:extLst>
              <a:ext uri="{FF2B5EF4-FFF2-40B4-BE49-F238E27FC236}">
                <a16:creationId xmlns:a16="http://schemas.microsoft.com/office/drawing/2014/main" id="{20DFE929-76E7-4452-8783-70B0F8F88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77" y="863136"/>
            <a:ext cx="27254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4400" dirty="0">
                <a:solidFill>
                  <a:srgbClr val="FF0000"/>
                </a:solidFill>
                <a:highlight>
                  <a:srgbClr val="FFFF00"/>
                </a:highlight>
                <a:latin typeface="华文行楷" panose="02010800040101010101" pitchFamily="2" charset="-122"/>
                <a:ea typeface="华文行楷" panose="02010800040101010101" pitchFamily="2" charset="-122"/>
              </a:rPr>
              <a:t>商鞅变法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D163D20-6799-4B08-99B3-221F691B6338}"/>
              </a:ext>
            </a:extLst>
          </p:cNvPr>
          <p:cNvSpPr txBox="1"/>
          <p:nvPr/>
        </p:nvSpPr>
        <p:spPr>
          <a:xfrm>
            <a:off x="6066367" y="25938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  战国时期的社会变化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2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60E4F95-F0CA-4A8B-AAE8-7997E0083C95}"/>
              </a:ext>
            </a:extLst>
          </p:cNvPr>
          <p:cNvSpPr/>
          <p:nvPr/>
        </p:nvSpPr>
        <p:spPr>
          <a:xfrm>
            <a:off x="349553" y="283846"/>
            <a:ext cx="759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二、夏商周时期：早期国家与社会变革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DD667AA-457A-460E-943A-F12E6F740E22}"/>
              </a:ext>
            </a:extLst>
          </p:cNvPr>
          <p:cNvSpPr txBox="1"/>
          <p:nvPr/>
        </p:nvSpPr>
        <p:spPr>
          <a:xfrm>
            <a:off x="6334428" y="263968"/>
            <a:ext cx="3193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  </a:t>
            </a:r>
            <a:r>
              <a:rPr lang="zh-CN" altLang="en-US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百家争鸣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C5202B38-8549-4A2A-8B48-16C1F2B62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53" y="1307202"/>
            <a:ext cx="8834438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C1E24EE6-7BDB-4889-8619-544382A7C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303" y="1892990"/>
            <a:ext cx="193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铁制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41B225E-77FD-4C3A-A2DC-9D62BF34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303" y="2416865"/>
            <a:ext cx="231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牛耕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7AFE2E2-CF3A-41F2-8514-10D934B93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153" y="2940740"/>
            <a:ext cx="2216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井田制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2ADB4D3-42D2-41CB-9121-3CC4F4E4E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278" y="3463027"/>
            <a:ext cx="2155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周王室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8C0BF7D-8EDB-4EF5-ADE3-DA9903CD4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428" y="4990202"/>
            <a:ext cx="2403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商鞅变法</a:t>
            </a:r>
          </a:p>
        </p:txBody>
      </p:sp>
      <p:sp>
        <p:nvSpPr>
          <p:cNvPr id="10" name="文本框 1">
            <a:extLst>
              <a:ext uri="{FF2B5EF4-FFF2-40B4-BE49-F238E27FC236}">
                <a16:creationId xmlns:a16="http://schemas.microsoft.com/office/drawing/2014/main" id="{EE4AC999-CF27-4352-874A-33DED4A63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1991" y="2156515"/>
            <a:ext cx="1890712" cy="4667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生产力发展</a:t>
            </a:r>
          </a:p>
        </p:txBody>
      </p:sp>
      <p:sp>
        <p:nvSpPr>
          <p:cNvPr id="11" name="下箭头 2">
            <a:extLst>
              <a:ext uri="{FF2B5EF4-FFF2-40B4-BE49-F238E27FC236}">
                <a16:creationId xmlns:a16="http://schemas.microsoft.com/office/drawing/2014/main" id="{0CA15DF8-C1FB-49A2-B5B4-E3D7A2587E23}"/>
              </a:ext>
            </a:extLst>
          </p:cNvPr>
          <p:cNvSpPr/>
          <p:nvPr/>
        </p:nvSpPr>
        <p:spPr>
          <a:xfrm>
            <a:off x="10490946" y="2631494"/>
            <a:ext cx="271230" cy="947420"/>
          </a:xfrm>
          <a:prstGeom prst="down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4">
            <a:extLst>
              <a:ext uri="{FF2B5EF4-FFF2-40B4-BE49-F238E27FC236}">
                <a16:creationId xmlns:a16="http://schemas.microsoft.com/office/drawing/2014/main" id="{2C7C46B4-7343-436C-AD17-914DD18A8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7853" y="3567802"/>
            <a:ext cx="2057400" cy="4667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经济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政治之变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3FAAC67-A1D6-465B-B8E8-8021BA427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7853" y="4990202"/>
            <a:ext cx="2057400" cy="4667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思想文化之变</a:t>
            </a:r>
          </a:p>
        </p:txBody>
      </p:sp>
      <p:sp>
        <p:nvSpPr>
          <p:cNvPr id="14" name="下箭头 2">
            <a:extLst>
              <a:ext uri="{FF2B5EF4-FFF2-40B4-BE49-F238E27FC236}">
                <a16:creationId xmlns:a16="http://schemas.microsoft.com/office/drawing/2014/main" id="{98D8C3F9-DA29-44D1-8006-2E8C11D488B8}"/>
              </a:ext>
            </a:extLst>
          </p:cNvPr>
          <p:cNvSpPr/>
          <p:nvPr/>
        </p:nvSpPr>
        <p:spPr>
          <a:xfrm>
            <a:off x="10489360" y="4025319"/>
            <a:ext cx="271229" cy="947420"/>
          </a:xfrm>
          <a:prstGeom prst="down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863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bldLvl="0" animBg="1"/>
      <p:bldP spid="12" grpId="0" bldLvl="0" animBg="1"/>
      <p:bldP spid="1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60E4F95-F0CA-4A8B-AAE8-7997E0083C95}"/>
              </a:ext>
            </a:extLst>
          </p:cNvPr>
          <p:cNvSpPr/>
          <p:nvPr/>
        </p:nvSpPr>
        <p:spPr>
          <a:xfrm>
            <a:off x="349553" y="283846"/>
            <a:ext cx="759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二、夏商周时期：早期国家与社会变革</a:t>
            </a:r>
            <a:endParaRPr lang="zh-CN" altLang="en-US" sz="2400" dirty="0"/>
          </a:p>
        </p:txBody>
      </p:sp>
      <p:cxnSp>
        <p:nvCxnSpPr>
          <p:cNvPr id="4" name="直接连接符 372">
            <a:extLst>
              <a:ext uri="{FF2B5EF4-FFF2-40B4-BE49-F238E27FC236}">
                <a16:creationId xmlns:a16="http://schemas.microsoft.com/office/drawing/2014/main" id="{8382B14F-ACC0-47DB-BC66-50544CE7AC89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V="1">
            <a:off x="3952213" y="2523920"/>
            <a:ext cx="5325745" cy="1905"/>
          </a:xfrm>
          <a:prstGeom prst="line">
            <a:avLst/>
          </a:prstGeom>
          <a:ln w="635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5" name="直接连接符 372">
            <a:extLst>
              <a:ext uri="{FF2B5EF4-FFF2-40B4-BE49-F238E27FC236}">
                <a16:creationId xmlns:a16="http://schemas.microsoft.com/office/drawing/2014/main" id="{AB2FD54A-388C-45C8-A9B4-806D72FD5E6E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 flipV="1">
            <a:off x="3952213" y="3336085"/>
            <a:ext cx="5325745" cy="1905"/>
          </a:xfrm>
          <a:prstGeom prst="line">
            <a:avLst/>
          </a:prstGeom>
          <a:ln w="635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6" name="直接连接符 372">
            <a:extLst>
              <a:ext uri="{FF2B5EF4-FFF2-40B4-BE49-F238E27FC236}">
                <a16:creationId xmlns:a16="http://schemas.microsoft.com/office/drawing/2014/main" id="{E0721322-C9A1-425D-812C-8E958884FC22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 flipV="1">
            <a:off x="3952213" y="4253660"/>
            <a:ext cx="5325745" cy="1905"/>
          </a:xfrm>
          <a:prstGeom prst="line">
            <a:avLst/>
          </a:prstGeom>
          <a:ln w="635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7" name="直接连接符 372">
            <a:extLst>
              <a:ext uri="{FF2B5EF4-FFF2-40B4-BE49-F238E27FC236}">
                <a16:creationId xmlns:a16="http://schemas.microsoft.com/office/drawing/2014/main" id="{F4ED32C4-9169-4402-9230-C9B8102A6AB1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flipV="1">
            <a:off x="3952213" y="5945935"/>
            <a:ext cx="5325745" cy="1905"/>
          </a:xfrm>
          <a:prstGeom prst="line">
            <a:avLst/>
          </a:prstGeom>
          <a:ln w="635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8" name="直接连接符 372">
            <a:extLst>
              <a:ext uri="{FF2B5EF4-FFF2-40B4-BE49-F238E27FC236}">
                <a16:creationId xmlns:a16="http://schemas.microsoft.com/office/drawing/2014/main" id="{62C1B8FC-5383-4062-85D8-1013FA70F55C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flipV="1">
            <a:off x="3952213" y="5086780"/>
            <a:ext cx="5325745" cy="1905"/>
          </a:xfrm>
          <a:prstGeom prst="line">
            <a:avLst/>
          </a:prstGeom>
          <a:ln w="635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63CF3FD4-E511-4976-BEE5-8C8710A2B0F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584577" y="5394133"/>
            <a:ext cx="8978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老子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D144E1A-2430-4BEE-952F-374C5891AD2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094577" y="2000680"/>
            <a:ext cx="5475099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姓李，名耳，春秋后期楚国人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9A582B0-E3D3-4FE0-B1A3-014B39B6192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870548" y="2854755"/>
            <a:ext cx="34074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道家学派创始人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AC2657B1-D420-437D-9165-57980F652B9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037553" y="4465115"/>
            <a:ext cx="3106447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buClrTx/>
              <a:buSzTx/>
              <a:buFontTx/>
            </a:pPr>
            <a:r>
              <a:rPr lang="zh-CN" altLang="en-US" sz="3200" b="1" dirty="0">
                <a:solidFill>
                  <a:srgbClr val="77261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“无为而治”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5D9B2B9-AC31-43B4-8528-F9604AEC012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04543" y="2200070"/>
            <a:ext cx="2411730" cy="2827655"/>
          </a:xfrm>
          <a:prstGeom prst="ellipse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F136E12-B52B-42FC-A807-6B8C3B81C0C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676873" y="3649775"/>
            <a:ext cx="46863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50000"/>
              </a:spcBef>
              <a:buClrTx/>
              <a:buSzTx/>
              <a:buFontTx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顺应自然；辩证法思想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4FD4734-DCFF-4B7E-A01E-F3FF0A3BF0E1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947768" y="3668190"/>
            <a:ext cx="1805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/>
              </a:rPr>
              <a:t>思想主张</a:t>
            </a:r>
            <a:endParaRPr kumimoji="0" lang="zh-CN" altLang="en-US" sz="28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265EA67-070B-4FBD-AF48-B035D12209B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952213" y="4526710"/>
            <a:ext cx="1724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/>
              </a:rPr>
              <a:t>政治主张</a:t>
            </a:r>
            <a:endParaRPr kumimoji="0" lang="zh-CN" altLang="en-US" sz="28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56CBA62-1CBA-4EAC-B723-8831AE08E5D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947768" y="535157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/>
              </a:rPr>
              <a:t>著作</a:t>
            </a:r>
            <a:endParaRPr kumimoji="0" lang="zh-CN" altLang="en-US" sz="28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5696E8B-9EA5-4ECA-A131-A8A2443562DE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3952213" y="202036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/>
              </a:rPr>
              <a:t>简介</a:t>
            </a:r>
            <a:endParaRPr kumimoji="0" lang="zh-CN" altLang="en-US" sz="28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2F0498C-325B-4062-B28A-A38B8B361875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3952213" y="278808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/>
              </a:rPr>
              <a:t>地位</a:t>
            </a:r>
            <a:endParaRPr kumimoji="0" lang="zh-CN" altLang="en-US" sz="28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7E2C000-97F5-42D1-9772-9ECAC352B01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4958053" y="5335700"/>
            <a:ext cx="47904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《老子》（《道德经》）</a:t>
            </a:r>
            <a:endParaRPr lang="zh-CN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文本框 1">
            <a:extLst>
              <a:ext uri="{FF2B5EF4-FFF2-40B4-BE49-F238E27FC236}">
                <a16:creationId xmlns:a16="http://schemas.microsoft.com/office/drawing/2014/main" id="{C6E4EC3F-A1D2-4C07-A736-4E5EE9E1E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30" y="1000330"/>
            <a:ext cx="7754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（一）春秋时期的思想家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老子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DF4EFDF-246C-442D-91FB-892EFC576EA4}"/>
              </a:ext>
            </a:extLst>
          </p:cNvPr>
          <p:cNvSpPr txBox="1"/>
          <p:nvPr/>
        </p:nvSpPr>
        <p:spPr>
          <a:xfrm>
            <a:off x="6334428" y="263968"/>
            <a:ext cx="3193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  </a:t>
            </a:r>
            <a:r>
              <a:rPr lang="zh-CN" altLang="en-US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百家争鸣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752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60E4F95-F0CA-4A8B-AAE8-7997E0083C95}"/>
              </a:ext>
            </a:extLst>
          </p:cNvPr>
          <p:cNvSpPr/>
          <p:nvPr/>
        </p:nvSpPr>
        <p:spPr>
          <a:xfrm>
            <a:off x="349553" y="283846"/>
            <a:ext cx="759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二、夏商周时期：早期国家与社会变革</a:t>
            </a:r>
            <a:endParaRPr lang="zh-CN" altLang="en-US" sz="2400" dirty="0"/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FBEA9FD4-1AA4-4126-8136-4E9ABC0B3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63" y="1778369"/>
            <a:ext cx="18085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、生平：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8B4F6A58-DECA-4A7E-BC40-F92B8DACD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63" y="2355425"/>
            <a:ext cx="1792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、成就：</a:t>
            </a:r>
            <a:endParaRPr lang="zh-CN" altLang="en-US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文本框 1">
            <a:extLst>
              <a:ext uri="{FF2B5EF4-FFF2-40B4-BE49-F238E27FC236}">
                <a16:creationId xmlns:a16="http://schemas.microsoft.com/office/drawing/2014/main" id="{A9E95E50-C640-4108-A733-88362BF98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43" y="2874538"/>
            <a:ext cx="107696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大思想家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— A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、提出“仁”的学说。（核心思想）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63B9EB2E-5865-47CE-B208-6E119891D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55" y="3533350"/>
            <a:ext cx="8218487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、政治主张：以德治国、以礼治国，反对苛政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B6F691E9-F0E2-4BB3-8713-030BE7E60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18" y="4154063"/>
            <a:ext cx="48260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、创立儒家学派。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A6331F51-1456-43AC-ADE2-8F4926FF8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43" y="4777950"/>
            <a:ext cx="10723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大教育家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— A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、创办私学，打破教育垄断，主张“有教无类”</a:t>
            </a:r>
          </a:p>
        </p:txBody>
      </p:sp>
      <p:sp>
        <p:nvSpPr>
          <p:cNvPr id="20" name="文本框 7">
            <a:extLst>
              <a:ext uri="{FF2B5EF4-FFF2-40B4-BE49-F238E27FC236}">
                <a16:creationId xmlns:a16="http://schemas.microsoft.com/office/drawing/2014/main" id="{514A2885-B94C-42B2-B35D-528B54A21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18" y="5935239"/>
            <a:ext cx="7151688" cy="506412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、整理古籍 ，传承古典文化。</a:t>
            </a:r>
          </a:p>
        </p:txBody>
      </p:sp>
      <p:sp>
        <p:nvSpPr>
          <p:cNvPr id="21" name="文本框 2">
            <a:extLst>
              <a:ext uri="{FF2B5EF4-FFF2-40B4-BE49-F238E27FC236}">
                <a16:creationId xmlns:a16="http://schemas.microsoft.com/office/drawing/2014/main" id="{C48AC2CF-CDB8-4233-B5FA-519B732C8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3197" y="5362945"/>
            <a:ext cx="8325522" cy="506412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、注重德智并举，提出一系列教学原则和方法。</a:t>
            </a:r>
          </a:p>
        </p:txBody>
      </p:sp>
      <p:sp>
        <p:nvSpPr>
          <p:cNvPr id="13" name="文本框 1">
            <a:extLst>
              <a:ext uri="{FF2B5EF4-FFF2-40B4-BE49-F238E27FC236}">
                <a16:creationId xmlns:a16="http://schemas.microsoft.com/office/drawing/2014/main" id="{D88485D3-15C1-4FC4-9B66-AFABE687B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30" y="1000330"/>
            <a:ext cx="7754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（一）春秋时期的思想家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孔子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C381BE8-C7E3-4714-B522-82EA0BD1C9FA}"/>
              </a:ext>
            </a:extLst>
          </p:cNvPr>
          <p:cNvSpPr txBox="1"/>
          <p:nvPr/>
        </p:nvSpPr>
        <p:spPr>
          <a:xfrm>
            <a:off x="6334428" y="263968"/>
            <a:ext cx="3193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  </a:t>
            </a:r>
            <a:r>
              <a:rPr lang="zh-CN" altLang="en-US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百家争鸣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937C3C8-47B5-49C3-8453-D3793A53E548}"/>
              </a:ext>
            </a:extLst>
          </p:cNvPr>
          <p:cNvSpPr txBox="1"/>
          <p:nvPr/>
        </p:nvSpPr>
        <p:spPr>
          <a:xfrm>
            <a:off x="2323324" y="1816305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春秋后期鲁国人，儒家学派创始人。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1572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1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03DCA8A-ADF0-4013-8573-DAAF73201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060" y="1155220"/>
            <a:ext cx="8789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zh-CN" altLang="en-US" sz="2400" dirty="0">
                <a:ea typeface="华文楷体" panose="02010600040101010101" pitchFamily="2" charset="-122"/>
              </a:rPr>
              <a:t>旧的社会制度进一步瓦解，新的社会制度逐步确立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1FE2734-74FD-49E3-B5BC-7B10B419A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6" y="1495849"/>
            <a:ext cx="919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zh-CN" altLang="en-US" sz="2400" dirty="0">
                <a:ea typeface="华文楷体" panose="02010600040101010101" pitchFamily="2" charset="-122"/>
              </a:rPr>
              <a:t>聚众讲学；著书立说；开展辩论，相互抨击相互学习</a:t>
            </a:r>
          </a:p>
        </p:txBody>
      </p:sp>
      <p:graphicFrame>
        <p:nvGraphicFramePr>
          <p:cNvPr id="15" name="表格 87132">
            <a:extLst>
              <a:ext uri="{FF2B5EF4-FFF2-40B4-BE49-F238E27FC236}">
                <a16:creationId xmlns:a16="http://schemas.microsoft.com/office/drawing/2014/main" id="{300DE4E5-114C-43EA-A17E-DA47A8DC4E29}"/>
              </a:ext>
            </a:extLst>
          </p:cNvPr>
          <p:cNvGraphicFramePr>
            <a:graphicFrameLocks noGrp="1"/>
          </p:cNvGraphicFramePr>
          <p:nvPr/>
        </p:nvGraphicFramePr>
        <p:xfrm>
          <a:off x="1050924" y="2423348"/>
          <a:ext cx="10090150" cy="4189324"/>
        </p:xfrm>
        <a:graphic>
          <a:graphicData uri="http://schemas.openxmlformats.org/drawingml/2006/table">
            <a:tbl>
              <a:tblPr/>
              <a:tblGrid>
                <a:gridCol w="1238250">
                  <a:extLst>
                    <a:ext uri="{9D8B030D-6E8A-4147-A177-3AD203B41FA5}">
                      <a16:colId xmlns:a16="http://schemas.microsoft.com/office/drawing/2014/main" val="3454446138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3857522766"/>
                    </a:ext>
                  </a:extLst>
                </a:gridCol>
                <a:gridCol w="1398588">
                  <a:extLst>
                    <a:ext uri="{9D8B030D-6E8A-4147-A177-3AD203B41FA5}">
                      <a16:colId xmlns:a16="http://schemas.microsoft.com/office/drawing/2014/main" val="980243395"/>
                    </a:ext>
                  </a:extLst>
                </a:gridCol>
                <a:gridCol w="6007100">
                  <a:extLst>
                    <a:ext uri="{9D8B030D-6E8A-4147-A177-3AD203B41FA5}">
                      <a16:colId xmlns:a16="http://schemas.microsoft.com/office/drawing/2014/main" val="134372103"/>
                    </a:ext>
                  </a:extLst>
                </a:gridCol>
              </a:tblGrid>
              <a:tr h="6889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学派</a:t>
                      </a:r>
                    </a:p>
                  </a:txBody>
                  <a:tcPr marL="35377" marR="35377" marT="35378" marB="3537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8822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人物</a:t>
                      </a:r>
                    </a:p>
                  </a:txBody>
                  <a:tcPr marL="35377" marR="35377" marT="35378" marB="3537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8822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时代</a:t>
                      </a:r>
                    </a:p>
                  </a:txBody>
                  <a:tcPr marL="35377" marR="35377" marT="35378" marB="3537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8822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主要思想</a:t>
                      </a:r>
                    </a:p>
                  </a:txBody>
                  <a:tcPr marL="35377" marR="35377" marT="35378" marB="3537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882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895532"/>
                  </a:ext>
                </a:extLst>
              </a:tr>
              <a:tr h="816393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儒家</a:t>
                      </a:r>
                    </a:p>
                  </a:txBody>
                  <a:tcPr marL="35377" marR="35377" marT="35378" marB="3537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8822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  <a:ea typeface="宋体" panose="02010600030101010101" pitchFamily="2" charset="-122"/>
                      </a:endParaRPr>
                    </a:p>
                  </a:txBody>
                  <a:tcPr marL="35377" marR="35377" marT="35378" marB="3537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8822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  <a:ea typeface="宋体" panose="02010600030101010101" pitchFamily="2" charset="-122"/>
                      </a:endParaRPr>
                    </a:p>
                  </a:txBody>
                  <a:tcPr marL="35377" marR="35377" marT="35378" marB="3537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8822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宋体" panose="02010600030101010101" pitchFamily="2" charset="-122"/>
                      </a:endParaRPr>
                    </a:p>
                  </a:txBody>
                  <a:tcPr marL="35377" marR="35377" marT="35378" marB="35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882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70857"/>
                  </a:ext>
                </a:extLst>
              </a:tr>
              <a:tr h="6721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  <a:ea typeface="宋体" panose="02010600030101010101" pitchFamily="2" charset="-122"/>
                      </a:endParaRPr>
                    </a:p>
                  </a:txBody>
                  <a:tcPr marL="35377" marR="35377" marT="35378" marB="3537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8822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  <a:ea typeface="宋体" panose="02010600030101010101" pitchFamily="2" charset="-122"/>
                      </a:endParaRPr>
                    </a:p>
                  </a:txBody>
                  <a:tcPr marL="35377" marR="35377" marT="35378" marB="3537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8822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宋体" panose="02010600030101010101" pitchFamily="2" charset="-122"/>
                      </a:endParaRPr>
                    </a:p>
                  </a:txBody>
                  <a:tcPr marL="35377" marR="35377" marT="35378" marB="35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882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658894"/>
                  </a:ext>
                </a:extLst>
              </a:tr>
              <a:tr h="67060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道家</a:t>
                      </a:r>
                    </a:p>
                  </a:txBody>
                  <a:tcPr marL="35377" marR="35377" marT="35378" marB="3537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8822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  <a:ea typeface="宋体" panose="02010600030101010101" pitchFamily="2" charset="-122"/>
                      </a:endParaRPr>
                    </a:p>
                  </a:txBody>
                  <a:tcPr marL="35377" marR="35377" marT="35378" marB="3537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8822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  <a:ea typeface="宋体" panose="02010600030101010101" pitchFamily="2" charset="-122"/>
                      </a:endParaRPr>
                    </a:p>
                  </a:txBody>
                  <a:tcPr marL="35377" marR="35377" marT="35378" marB="3537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8822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宋体" panose="02010600030101010101" pitchFamily="2" charset="-122"/>
                      </a:endParaRPr>
                    </a:p>
                  </a:txBody>
                  <a:tcPr marL="35377" marR="35377" marT="35378" marB="35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882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865631"/>
                  </a:ext>
                </a:extLst>
              </a:tr>
              <a:tr h="67060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法家</a:t>
                      </a:r>
                    </a:p>
                  </a:txBody>
                  <a:tcPr marL="35377" marR="35377" marT="35378" marB="3537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8822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  <a:ea typeface="宋体" panose="02010600030101010101" pitchFamily="2" charset="-122"/>
                      </a:endParaRPr>
                    </a:p>
                  </a:txBody>
                  <a:tcPr marL="35377" marR="35377" marT="35378" marB="3537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8822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  <a:ea typeface="宋体" panose="02010600030101010101" pitchFamily="2" charset="-122"/>
                      </a:endParaRPr>
                    </a:p>
                  </a:txBody>
                  <a:tcPr marL="35377" marR="35377" marT="35378" marB="3537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8822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宋体" panose="02010600030101010101" pitchFamily="2" charset="-122"/>
                      </a:endParaRPr>
                    </a:p>
                  </a:txBody>
                  <a:tcPr marL="35377" marR="35377" marT="35378" marB="35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882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69260"/>
                  </a:ext>
                </a:extLst>
              </a:tr>
              <a:tr h="67060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  <a:sym typeface="+mn-ea"/>
                        </a:rPr>
                        <a:t>墨家</a:t>
                      </a:r>
                    </a:p>
                  </a:txBody>
                  <a:tcPr marL="35377" marR="35377" marT="35378" marB="3537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8822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  <a:ea typeface="宋体" panose="02010600030101010101" pitchFamily="2" charset="-122"/>
                      </a:endParaRPr>
                    </a:p>
                  </a:txBody>
                  <a:tcPr marL="35377" marR="35377" marT="35378" marB="3537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8822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  <a:ea typeface="宋体" panose="02010600030101010101" pitchFamily="2" charset="-122"/>
                      </a:endParaRPr>
                    </a:p>
                  </a:txBody>
                  <a:tcPr marL="35377" marR="35377" marT="35378" marB="3537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8822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宋体" panose="02010600030101010101" pitchFamily="2" charset="-122"/>
                      </a:endParaRPr>
                    </a:p>
                  </a:txBody>
                  <a:tcPr marL="35377" marR="35377" marT="35378" marB="35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882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760529"/>
                  </a:ext>
                </a:extLst>
              </a:tr>
            </a:tbl>
          </a:graphicData>
        </a:graphic>
      </p:graphicFrame>
      <p:sp>
        <p:nvSpPr>
          <p:cNvPr id="16" name="文本框 87089">
            <a:extLst>
              <a:ext uri="{FF2B5EF4-FFF2-40B4-BE49-F238E27FC236}">
                <a16:creationId xmlns:a16="http://schemas.microsoft.com/office/drawing/2014/main" id="{12DD34CB-3251-4CD5-BAFD-354B8B48B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3686175"/>
            <a:ext cx="792162" cy="4222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04" tIns="42451" rIns="84904" bIns="42451">
            <a:spAutoFit/>
          </a:bodyPr>
          <a:lstStyle>
            <a:lvl1pPr defTabSz="12525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525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525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525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525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52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52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52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52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ctr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zh-CN" altLang="en-US" sz="2200" b="1" noProof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sp>
        <p:nvSpPr>
          <p:cNvPr id="17" name="文本框 87090">
            <a:extLst>
              <a:ext uri="{FF2B5EF4-FFF2-40B4-BE49-F238E27FC236}">
                <a16:creationId xmlns:a16="http://schemas.microsoft.com/office/drawing/2014/main" id="{7AC551E8-A330-4896-B2FA-6AB41B140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5718" y="4072672"/>
            <a:ext cx="959216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904" tIns="42451" rIns="84904" bIns="42451">
            <a:spAutoFit/>
          </a:bodyPr>
          <a:lstStyle>
            <a:lvl1pPr defTabSz="1252538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荀子</a:t>
            </a:r>
          </a:p>
        </p:txBody>
      </p:sp>
      <p:sp>
        <p:nvSpPr>
          <p:cNvPr id="18" name="文本框 87091">
            <a:extLst>
              <a:ext uri="{FF2B5EF4-FFF2-40B4-BE49-F238E27FC236}">
                <a16:creationId xmlns:a16="http://schemas.microsoft.com/office/drawing/2014/main" id="{ACB593CD-B39C-4852-9FAC-37E6197B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334" y="3248025"/>
            <a:ext cx="95726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904" tIns="42451" rIns="84904" bIns="42451">
            <a:spAutoFit/>
          </a:bodyPr>
          <a:lstStyle>
            <a:lvl1pPr defTabSz="1252538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战国</a:t>
            </a:r>
          </a:p>
        </p:txBody>
      </p:sp>
      <p:sp>
        <p:nvSpPr>
          <p:cNvPr id="19" name="文本框 87092">
            <a:extLst>
              <a:ext uri="{FF2B5EF4-FFF2-40B4-BE49-F238E27FC236}">
                <a16:creationId xmlns:a16="http://schemas.microsoft.com/office/drawing/2014/main" id="{3BC46098-552D-4935-980B-2548EEA63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568" y="6160081"/>
            <a:ext cx="9572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904" tIns="42451" rIns="84904" bIns="42451">
            <a:spAutoFit/>
          </a:bodyPr>
          <a:lstStyle>
            <a:lvl1pPr defTabSz="1252538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墨子</a:t>
            </a:r>
          </a:p>
        </p:txBody>
      </p:sp>
      <p:sp>
        <p:nvSpPr>
          <p:cNvPr id="20" name="文本框 87093">
            <a:extLst>
              <a:ext uri="{FF2B5EF4-FFF2-40B4-BE49-F238E27FC236}">
                <a16:creationId xmlns:a16="http://schemas.microsoft.com/office/drawing/2014/main" id="{955F9825-8833-404B-A2F5-A7C29E2C2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9368" y="4693385"/>
            <a:ext cx="9572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904" tIns="42451" rIns="84904" bIns="42451">
            <a:spAutoFit/>
          </a:bodyPr>
          <a:lstStyle>
            <a:lvl1pPr defTabSz="1252538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庄子</a:t>
            </a:r>
          </a:p>
        </p:txBody>
      </p:sp>
      <p:sp>
        <p:nvSpPr>
          <p:cNvPr id="21" name="文本框 87094">
            <a:extLst>
              <a:ext uri="{FF2B5EF4-FFF2-40B4-BE49-F238E27FC236}">
                <a16:creationId xmlns:a16="http://schemas.microsoft.com/office/drawing/2014/main" id="{BE53DE0B-41E4-4A3B-AD25-01042AD2C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868" y="5475934"/>
            <a:ext cx="95921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904" tIns="42451" rIns="84904" bIns="42451">
            <a:spAutoFit/>
          </a:bodyPr>
          <a:lstStyle>
            <a:lvl1pPr defTabSz="1252538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韩非</a:t>
            </a:r>
          </a:p>
        </p:txBody>
      </p:sp>
      <p:sp>
        <p:nvSpPr>
          <p:cNvPr id="22" name="文本框 87095">
            <a:extLst>
              <a:ext uri="{FF2B5EF4-FFF2-40B4-BE49-F238E27FC236}">
                <a16:creationId xmlns:a16="http://schemas.microsoft.com/office/drawing/2014/main" id="{40AF7A4C-FFCA-4DAD-A40B-DF4C5947F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621" y="3883025"/>
            <a:ext cx="95726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904" tIns="42451" rIns="84904" bIns="42451">
            <a:spAutoFit/>
          </a:bodyPr>
          <a:lstStyle>
            <a:lvl1pPr defTabSz="1252538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战国</a:t>
            </a:r>
          </a:p>
        </p:txBody>
      </p:sp>
      <p:sp>
        <p:nvSpPr>
          <p:cNvPr id="23" name="文本框 87096">
            <a:extLst>
              <a:ext uri="{FF2B5EF4-FFF2-40B4-BE49-F238E27FC236}">
                <a16:creationId xmlns:a16="http://schemas.microsoft.com/office/drawing/2014/main" id="{C5B848D3-2DF0-495A-854D-4D3752AF5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084" y="6051397"/>
            <a:ext cx="9553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904" tIns="42451" rIns="84904" bIns="42451">
            <a:spAutoFit/>
          </a:bodyPr>
          <a:lstStyle>
            <a:lvl1pPr defTabSz="1252538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战国</a:t>
            </a:r>
          </a:p>
        </p:txBody>
      </p:sp>
      <p:sp>
        <p:nvSpPr>
          <p:cNvPr id="24" name="文本框 87097">
            <a:extLst>
              <a:ext uri="{FF2B5EF4-FFF2-40B4-BE49-F238E27FC236}">
                <a16:creationId xmlns:a16="http://schemas.microsoft.com/office/drawing/2014/main" id="{29028CF4-C1DF-4FA8-A15E-E641088CD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234" y="4606925"/>
            <a:ext cx="96506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904" tIns="42451" rIns="84904" bIns="42451">
            <a:spAutoFit/>
          </a:bodyPr>
          <a:lstStyle>
            <a:lvl1pPr defTabSz="1252538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战国</a:t>
            </a:r>
          </a:p>
        </p:txBody>
      </p:sp>
      <p:sp>
        <p:nvSpPr>
          <p:cNvPr id="25" name="文本框 87098">
            <a:extLst>
              <a:ext uri="{FF2B5EF4-FFF2-40B4-BE49-F238E27FC236}">
                <a16:creationId xmlns:a16="http://schemas.microsoft.com/office/drawing/2014/main" id="{963F44E5-BCB9-43CF-AB9E-211DB3958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897" y="5352962"/>
            <a:ext cx="95726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904" tIns="42451" rIns="84904" bIns="42451">
            <a:spAutoFit/>
          </a:bodyPr>
          <a:lstStyle>
            <a:lvl1pPr defTabSz="1252538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战国</a:t>
            </a:r>
          </a:p>
        </p:txBody>
      </p:sp>
      <p:sp>
        <p:nvSpPr>
          <p:cNvPr id="26" name="文本框 87099">
            <a:extLst>
              <a:ext uri="{FF2B5EF4-FFF2-40B4-BE49-F238E27FC236}">
                <a16:creationId xmlns:a16="http://schemas.microsoft.com/office/drawing/2014/main" id="{B53D5293-53EB-4A91-B307-2A81F4251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25" y="4043363"/>
            <a:ext cx="5403849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904" tIns="42451" rIns="84904" bIns="42451">
            <a:spAutoFit/>
          </a:bodyPr>
          <a:lstStyle>
            <a:lvl1pPr defTabSz="1252538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主张实行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“礼治”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，明确尊卑等级</a:t>
            </a:r>
          </a:p>
        </p:txBody>
      </p:sp>
      <p:sp>
        <p:nvSpPr>
          <p:cNvPr id="27" name="文本框 87100">
            <a:extLst>
              <a:ext uri="{FF2B5EF4-FFF2-40B4-BE49-F238E27FC236}">
                <a16:creationId xmlns:a16="http://schemas.microsoft.com/office/drawing/2014/main" id="{74ABEB20-F329-4CD0-A0D8-E7A30FEFF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500" y="6112522"/>
            <a:ext cx="6424977" cy="36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904" tIns="42451" rIns="84904" bIns="42451">
            <a:spAutoFit/>
          </a:bodyPr>
          <a:lstStyle>
            <a:lvl1pPr defTabSz="1252538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兼爱”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“非攻”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、选贤能的人治理国家、提倡节俭</a:t>
            </a:r>
          </a:p>
        </p:txBody>
      </p:sp>
      <p:sp>
        <p:nvSpPr>
          <p:cNvPr id="28" name="文本框 87101">
            <a:extLst>
              <a:ext uri="{FF2B5EF4-FFF2-40B4-BE49-F238E27FC236}">
                <a16:creationId xmlns:a16="http://schemas.microsoft.com/office/drawing/2014/main" id="{2EFBA1F5-3FE8-41A4-91BA-D36B8C5AE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106" y="4606925"/>
            <a:ext cx="5835650" cy="70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04" tIns="42451" rIns="84904" bIns="42451">
            <a:spAutoFit/>
          </a:bodyPr>
          <a:lstStyle>
            <a:lvl1pPr defTabSz="1252538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治国要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顺应自然和民心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，人生应该追求精神自由，要保持独立的人格</a:t>
            </a:r>
          </a:p>
        </p:txBody>
      </p:sp>
      <p:sp>
        <p:nvSpPr>
          <p:cNvPr id="29" name="文本框 87102">
            <a:extLst>
              <a:ext uri="{FF2B5EF4-FFF2-40B4-BE49-F238E27FC236}">
                <a16:creationId xmlns:a16="http://schemas.microsoft.com/office/drawing/2014/main" id="{C6D10A25-098A-428E-BC52-9378DC1EB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262" y="5352963"/>
            <a:ext cx="5540376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904" tIns="42451" rIns="84904" bIns="42451">
            <a:spAutoFit/>
          </a:bodyPr>
          <a:lstStyle>
            <a:lvl1pPr defTabSz="1252538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以法治国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；建立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中央集权专制统治</a:t>
            </a:r>
          </a:p>
        </p:txBody>
      </p:sp>
      <p:sp>
        <p:nvSpPr>
          <p:cNvPr id="30" name="矩形 87103">
            <a:extLst>
              <a:ext uri="{FF2B5EF4-FFF2-40B4-BE49-F238E27FC236}">
                <a16:creationId xmlns:a16="http://schemas.microsoft.com/office/drawing/2014/main" id="{619F4580-19AC-4915-AD58-703D33587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3182938"/>
            <a:ext cx="61595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04" tIns="42451" rIns="84904" bIns="42451">
            <a:spAutoFit/>
          </a:bodyPr>
          <a:lstStyle>
            <a:lvl1pPr defTabSz="1252538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“仁政”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；提出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“民贵君轻”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的思想；反对一切非正义的战争</a:t>
            </a:r>
          </a:p>
        </p:txBody>
      </p:sp>
      <p:sp>
        <p:nvSpPr>
          <p:cNvPr id="31" name="矩形 87104">
            <a:extLst>
              <a:ext uri="{FF2B5EF4-FFF2-40B4-BE49-F238E27FC236}">
                <a16:creationId xmlns:a16="http://schemas.microsoft.com/office/drawing/2014/main" id="{486E2C34-7514-497A-A2AA-2BE7D627F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430" y="3248025"/>
            <a:ext cx="9572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904" tIns="42451" rIns="84904" bIns="42451">
            <a:spAutoFit/>
          </a:bodyPr>
          <a:lstStyle>
            <a:lvl1pPr defTabSz="1252538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125253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12525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孟子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97AE40C-E109-4E7E-9DC6-4D8C8DD3F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68" y="1131738"/>
            <a:ext cx="426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背景：</a:t>
            </a: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方式：</a:t>
            </a: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代表学派及其观点：</a:t>
            </a: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08D0E6B-685C-440C-A857-924A53442D92}"/>
              </a:ext>
            </a:extLst>
          </p:cNvPr>
          <p:cNvSpPr/>
          <p:nvPr/>
        </p:nvSpPr>
        <p:spPr>
          <a:xfrm>
            <a:off x="349553" y="283846"/>
            <a:ext cx="759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二、夏商周时期：早期国家与社会变革</a:t>
            </a:r>
            <a:endParaRPr lang="zh-CN" altLang="en-US" sz="2400" dirty="0"/>
          </a:p>
        </p:txBody>
      </p:sp>
      <p:sp>
        <p:nvSpPr>
          <p:cNvPr id="34" name="文本框 1">
            <a:extLst>
              <a:ext uri="{FF2B5EF4-FFF2-40B4-BE49-F238E27FC236}">
                <a16:creationId xmlns:a16="http://schemas.microsoft.com/office/drawing/2014/main" id="{4DF0BE71-E433-42C9-B117-36BD197D4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12" y="675522"/>
            <a:ext cx="7754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（二）战国时期的百家争鸣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17A386A-AB30-4F14-B47F-D3E229647FE9}"/>
              </a:ext>
            </a:extLst>
          </p:cNvPr>
          <p:cNvSpPr txBox="1"/>
          <p:nvPr/>
        </p:nvSpPr>
        <p:spPr>
          <a:xfrm>
            <a:off x="6334428" y="263968"/>
            <a:ext cx="3193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  </a:t>
            </a:r>
            <a:r>
              <a:rPr lang="zh-CN" altLang="en-US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百家争鸣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>
            <a:extLst>
              <a:ext uri="{FF2B5EF4-FFF2-40B4-BE49-F238E27FC236}">
                <a16:creationId xmlns:a16="http://schemas.microsoft.com/office/drawing/2014/main" id="{47CD0A96-5268-42EE-9853-1851EF410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838" y="1962150"/>
            <a:ext cx="2536825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2">
            <a:extLst>
              <a:ext uri="{FF2B5EF4-FFF2-40B4-BE49-F238E27FC236}">
                <a16:creationId xmlns:a16="http://schemas.microsoft.com/office/drawing/2014/main" id="{2BAA6AC9-46C8-4DF4-822E-08EDF7FE2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7650" y="4827588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sym typeface="微软雅黑" panose="020B0503020204020204" pitchFamily="34" charset="-122"/>
              </a:rPr>
              <a:t>孟子</a:t>
            </a:r>
            <a:r>
              <a:rPr lang="zh-CN" altLang="en-US" sz="1800" b="1">
                <a:latin typeface="黑体" panose="02010609060101010101" pitchFamily="49" charset="-122"/>
                <a:sym typeface="微软雅黑" panose="020B0503020204020204" pitchFamily="34" charset="-122"/>
              </a:rPr>
              <a:t> 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08" name="Rectangle 1">
            <a:extLst>
              <a:ext uri="{FF2B5EF4-FFF2-40B4-BE49-F238E27FC236}">
                <a16:creationId xmlns:a16="http://schemas.microsoft.com/office/drawing/2014/main" id="{18F2DF34-4261-4377-9C95-E25E5B528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218" y="1321612"/>
            <a:ext cx="8905875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>
            <a:lvl1pPr indent="711200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富贵不能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淫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（傲慢骄狂）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，贫贱不能移，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威武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（武力和权势）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不能屈。此之谓之大丈夫。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 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孟子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·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滕文公下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》</a:t>
            </a:r>
          </a:p>
        </p:txBody>
      </p:sp>
      <p:sp>
        <p:nvSpPr>
          <p:cNvPr id="21509" name="文本框 3">
            <a:extLst>
              <a:ext uri="{FF2B5EF4-FFF2-40B4-BE49-F238E27FC236}">
                <a16:creationId xmlns:a16="http://schemas.microsoft.com/office/drawing/2014/main" id="{45B23CF0-5798-4E42-9257-22430429A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172200"/>
            <a:ext cx="6750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latin typeface="黑体" panose="02010609060101010101" pitchFamily="49" charset="-122"/>
              </a:rPr>
              <a:t>孟子的话该如何理解？体现了什么精神？</a:t>
            </a:r>
          </a:p>
        </p:txBody>
      </p:sp>
      <p:sp>
        <p:nvSpPr>
          <p:cNvPr id="21510" name="Rectangle 1">
            <a:extLst>
              <a:ext uri="{FF2B5EF4-FFF2-40B4-BE49-F238E27FC236}">
                <a16:creationId xmlns:a16="http://schemas.microsoft.com/office/drawing/2014/main" id="{9F658EB7-4528-4439-846F-C498B36AE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74" y="3433219"/>
            <a:ext cx="8945562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>
            <a:lvl1pPr indent="711200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鱼，我所欲也；熊掌，亦我所欲也。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二者不可兼得，舍鱼而取熊掌者也。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生，亦我所欲也；义，亦我所欲也。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二者不可兼得，舍生而取义者也。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孟子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·告子上》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694672D-7FE7-4667-8385-7C6EE5BE4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73" y="2721766"/>
            <a:ext cx="9417963" cy="46166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ea typeface="华文行楷" panose="02010800040101010101" pitchFamily="2" charset="-122"/>
              </a:rPr>
              <a:t>做人应不卑不亢，应有坚定的立场，坚强的意志和不屈不挠的精神。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0741A3A-B820-4E85-83EF-0DE423295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692" y="5544144"/>
            <a:ext cx="7263527" cy="46166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ea typeface="华文行楷" panose="02010800040101010101" pitchFamily="2" charset="-122"/>
              </a:rPr>
              <a:t>要权衡价值，懂得取舍，善于抉择，守住道德底线。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D1124CE-7C40-41B4-A0EB-7E63AE59F710}"/>
              </a:ext>
            </a:extLst>
          </p:cNvPr>
          <p:cNvSpPr/>
          <p:nvPr/>
        </p:nvSpPr>
        <p:spPr>
          <a:xfrm>
            <a:off x="349553" y="283846"/>
            <a:ext cx="759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二、夏商周时期：早期国家与社会变革</a:t>
            </a:r>
            <a:endParaRPr lang="zh-CN" altLang="en-US" sz="2400" dirty="0"/>
          </a:p>
        </p:txBody>
      </p:sp>
      <p:sp>
        <p:nvSpPr>
          <p:cNvPr id="11" name="文本框 1">
            <a:extLst>
              <a:ext uri="{FF2B5EF4-FFF2-40B4-BE49-F238E27FC236}">
                <a16:creationId xmlns:a16="http://schemas.microsoft.com/office/drawing/2014/main" id="{A1184DFF-F84F-4941-AE9F-4CA7B54C5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12" y="675522"/>
            <a:ext cx="7754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（二）战国时期的百家争鸣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0D781A2-028F-4ADF-B032-B3F2CA043427}"/>
              </a:ext>
            </a:extLst>
          </p:cNvPr>
          <p:cNvSpPr txBox="1"/>
          <p:nvPr/>
        </p:nvSpPr>
        <p:spPr>
          <a:xfrm>
            <a:off x="6334428" y="263968"/>
            <a:ext cx="3193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  </a:t>
            </a:r>
            <a:r>
              <a:rPr lang="zh-CN" altLang="en-US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百家争鸣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6"/>
          <p:cNvSpPr txBox="1"/>
          <p:nvPr>
            <p:custDataLst>
              <p:tags r:id="rId1"/>
            </p:custDataLst>
          </p:nvPr>
        </p:nvSpPr>
        <p:spPr>
          <a:xfrm>
            <a:off x="3962400" y="1157065"/>
            <a:ext cx="6731635" cy="203327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57200" lvl="0" indent="-45720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Char char="Ø"/>
            </a:pPr>
            <a:r>
              <a:rPr lang="zh-CN" altLang="en-US" sz="2800" b="1" spc="200" dirty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天下兼相爱则治，交相恶则乱。</a:t>
            </a:r>
          </a:p>
          <a:p>
            <a:pPr marL="457200" lvl="0" indent="-45720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Char char="Ø"/>
            </a:pPr>
            <a:r>
              <a:rPr lang="zh-CN" altLang="en-US" sz="2800" b="1" spc="180" dirty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是故国有贤良之士众，则国家之治厚……故大人之务，将在于众贤而已。</a:t>
            </a: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94692" y="1347583"/>
            <a:ext cx="2679065" cy="4114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20" h="6480">
                <a:moveTo>
                  <a:pt x="0" y="0"/>
                </a:moveTo>
                <a:lnTo>
                  <a:pt x="5520" y="0"/>
                </a:lnTo>
                <a:lnTo>
                  <a:pt x="552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93235" y="3229850"/>
            <a:ext cx="6400800" cy="71512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Clr>
                <a:schemeClr val="hlink"/>
              </a:buClr>
              <a:buSzPct val="70000"/>
              <a:defRPr sz="2400" b="1" spc="-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defRPr>
            </a:lvl1pPr>
          </a:lstStyle>
          <a:p>
            <a:pPr algn="ctr"/>
            <a:r>
              <a:rPr lang="zh-CN" altLang="en-US" sz="3600" spc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墨子</a:t>
            </a:r>
            <a:r>
              <a:rPr lang="en-US" altLang="zh-CN" sz="3600" spc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3600" spc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兼爱、非攻、尚贤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901D875-6FF6-4E4C-A286-DE1C388DD5B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73757" y="5368566"/>
            <a:ext cx="83197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  <a:buClrTx/>
              <a:buSzTx/>
              <a:buFontTx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  <a:sym typeface="+mn-ea"/>
              </a:rPr>
              <a:t>    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  <a:sym typeface="+mn-ea"/>
              </a:rPr>
              <a:t>墨子的兼爱是不分亲疏远近、尊卑贵贱的，是一视同仁的博爱。这种爱没有任何附加条件，源于人性本善的大爱。</a:t>
            </a:r>
            <a:endParaRPr lang="zh-CN" sz="2400" b="1" dirty="0">
              <a:latin typeface="楷体" panose="02010609060101010101" pitchFamily="49" charset="-122"/>
              <a:ea typeface="楷体" panose="02010609060101010101" pitchFamily="49" charset="-122"/>
              <a:cs typeface="华文楷体" panose="02010600040101010101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811CD3B-9924-492C-AA0C-D0A9BBA4D48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408684" y="4191694"/>
            <a:ext cx="8284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  <a:sym typeface="+mn-ea"/>
              </a:rPr>
              <a:t>    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  <a:sym typeface="+mn-ea"/>
              </a:rPr>
              <a:t>孔子讲仁爱是有等级的爱。以血缘关系的亲情为出发点，先爱父母子女，之后再爱他人，是一种有秩序的关爱。意在维护奴隶主阶级的统治和社会秩序。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B3DF4C8-8DED-4D43-8F7B-E68E16829AE3}"/>
              </a:ext>
            </a:extLst>
          </p:cNvPr>
          <p:cNvSpPr/>
          <p:nvPr/>
        </p:nvSpPr>
        <p:spPr>
          <a:xfrm>
            <a:off x="349553" y="283846"/>
            <a:ext cx="759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二、夏商周时期：早期国家与社会变革</a:t>
            </a:r>
            <a:endParaRPr lang="zh-CN" altLang="en-US" sz="2400" dirty="0"/>
          </a:p>
        </p:txBody>
      </p:sp>
      <p:sp>
        <p:nvSpPr>
          <p:cNvPr id="8" name="文本框 1">
            <a:extLst>
              <a:ext uri="{FF2B5EF4-FFF2-40B4-BE49-F238E27FC236}">
                <a16:creationId xmlns:a16="http://schemas.microsoft.com/office/drawing/2014/main" id="{748EB667-8475-4674-8F0D-D0069275B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66" y="793055"/>
            <a:ext cx="7754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（二）战国时期的百家争鸣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8AA2A2D-A494-4B44-9F91-A7E7FE9A94E2}"/>
              </a:ext>
            </a:extLst>
          </p:cNvPr>
          <p:cNvSpPr txBox="1"/>
          <p:nvPr/>
        </p:nvSpPr>
        <p:spPr>
          <a:xfrm>
            <a:off x="6334428" y="263968"/>
            <a:ext cx="3193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  </a:t>
            </a:r>
            <a:r>
              <a:rPr lang="zh-CN" altLang="en-US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百家争鸣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897">
        <p15:prstTrans prst="wind"/>
      </p:transition>
    </mc:Choice>
    <mc:Fallback xmlns="">
      <p:transition spd="slow" advTm="38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4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72030" y="163558"/>
            <a:ext cx="68113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中国古代史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2022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届中考范围</a:t>
            </a:r>
          </a:p>
        </p:txBody>
      </p:sp>
      <p:pic>
        <p:nvPicPr>
          <p:cNvPr id="4" name="图片 3" descr="图片包含 日程表&#10;&#10;描述已自动生成">
            <a:extLst>
              <a:ext uri="{FF2B5EF4-FFF2-40B4-BE49-F238E27FC236}">
                <a16:creationId xmlns:a16="http://schemas.microsoft.com/office/drawing/2014/main" id="{9C1C6E29-41B0-4F7C-A246-BD2791C596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71" b="196"/>
          <a:stretch/>
        </p:blipFill>
        <p:spPr>
          <a:xfrm>
            <a:off x="415018" y="883784"/>
            <a:ext cx="7009040" cy="55496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0548B03-5FE2-4584-B771-D06B41905C22}"/>
              </a:ext>
            </a:extLst>
          </p:cNvPr>
          <p:cNvSpPr txBox="1"/>
          <p:nvPr/>
        </p:nvSpPr>
        <p:spPr>
          <a:xfrm>
            <a:off x="7800576" y="1823570"/>
            <a:ext cx="4239024" cy="3067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注意：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红色部分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为新增考点；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、古代史三个核心考点：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）基本线索及阶段特征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）政治版块</a:t>
            </a:r>
            <a:b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）科技、文化、对外交流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89094">
            <a:extLst>
              <a:ext uri="{FF2B5EF4-FFF2-40B4-BE49-F238E27FC236}">
                <a16:creationId xmlns:a16="http://schemas.microsoft.com/office/drawing/2014/main" id="{70BB1A6F-5455-4CAD-A8D8-1893E8D02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506" y="1239372"/>
            <a:ext cx="10494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百家争鸣在当时、对后世产生了怎样的影响？</a:t>
            </a:r>
          </a:p>
        </p:txBody>
      </p:sp>
      <p:pic>
        <p:nvPicPr>
          <p:cNvPr id="235523" name="Picture 8" descr="https://timgsa.baidu.com/timg?image&amp;quality=80&amp;size=b9999_10000&amp;sec=1496233099007&amp;di=f3f4cb9e56fa92fc2b81de33c48905b9&amp;imgtype=0&amp;src=http%3A%2F%2Fdtp.landong.com%2F004tx%2F690878039131.jpg">
            <a:extLst>
              <a:ext uri="{FF2B5EF4-FFF2-40B4-BE49-F238E27FC236}">
                <a16:creationId xmlns:a16="http://schemas.microsoft.com/office/drawing/2014/main" id="{3C1D210E-7A05-41F1-A056-313CA6B71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t="5528" r="3618"/>
          <a:stretch>
            <a:fillRect/>
          </a:stretch>
        </p:blipFill>
        <p:spPr bwMode="auto">
          <a:xfrm>
            <a:off x="728663" y="2105895"/>
            <a:ext cx="4757737" cy="273598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24" name="图片 4">
            <a:extLst>
              <a:ext uri="{FF2B5EF4-FFF2-40B4-BE49-F238E27FC236}">
                <a16:creationId xmlns:a16="http://schemas.microsoft.com/office/drawing/2014/main" id="{398CB6D1-563F-4A5F-96DB-A971C08A0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2052079"/>
            <a:ext cx="3314495" cy="2789796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5" name="文本框 5">
            <a:extLst>
              <a:ext uri="{FF2B5EF4-FFF2-40B4-BE49-F238E27FC236}">
                <a16:creationId xmlns:a16="http://schemas.microsoft.com/office/drawing/2014/main" id="{E12DE81A-B03F-4109-B171-84A9A1771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1165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促进了思想和学术的繁荣，成为中国古代第一次思想文化的高峰，为中国古代文化奠定了基础，对后世有十分深远的影响。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DA65A25-9D3D-4786-B31C-461A5917B44A}"/>
              </a:ext>
            </a:extLst>
          </p:cNvPr>
          <p:cNvSpPr/>
          <p:nvPr/>
        </p:nvSpPr>
        <p:spPr>
          <a:xfrm>
            <a:off x="349553" y="283846"/>
            <a:ext cx="759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二、夏商周时期：早期国家与社会变革</a:t>
            </a:r>
            <a:endParaRPr lang="zh-CN" altLang="en-US" sz="2400" dirty="0"/>
          </a:p>
        </p:txBody>
      </p:sp>
      <p:sp>
        <p:nvSpPr>
          <p:cNvPr id="8" name="文本框 1">
            <a:extLst>
              <a:ext uri="{FF2B5EF4-FFF2-40B4-BE49-F238E27FC236}">
                <a16:creationId xmlns:a16="http://schemas.microsoft.com/office/drawing/2014/main" id="{50B72A64-40EF-4859-87EF-2C81F11E4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12" y="675522"/>
            <a:ext cx="7754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（二）战国时期的百家争鸣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318E887-35BE-41D7-8F84-98CAD0E12DFD}"/>
              </a:ext>
            </a:extLst>
          </p:cNvPr>
          <p:cNvSpPr txBox="1"/>
          <p:nvPr/>
        </p:nvSpPr>
        <p:spPr>
          <a:xfrm>
            <a:off x="6334428" y="263968"/>
            <a:ext cx="3193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  </a:t>
            </a:r>
            <a:r>
              <a:rPr lang="zh-CN" altLang="en-US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百家争鸣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AutoShape 4">
            <a:extLst>
              <a:ext uri="{FF2B5EF4-FFF2-40B4-BE49-F238E27FC236}">
                <a16:creationId xmlns:a16="http://schemas.microsoft.com/office/drawing/2014/main" id="{625E457B-5667-447D-8FB9-8CFC04CA0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434" y="2751667"/>
            <a:ext cx="1119717" cy="808567"/>
          </a:xfrm>
          <a:prstGeom prst="moon">
            <a:avLst>
              <a:gd name="adj" fmla="val 5000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61445" name="AutoShape 5">
            <a:extLst>
              <a:ext uri="{FF2B5EF4-FFF2-40B4-BE49-F238E27FC236}">
                <a16:creationId xmlns:a16="http://schemas.microsoft.com/office/drawing/2014/main" id="{D44F25FD-B073-4A0A-94E9-7A9EEF3DB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118" y="2277534"/>
            <a:ext cx="184149" cy="169333"/>
          </a:xfrm>
          <a:prstGeom prst="star4">
            <a:avLst>
              <a:gd name="adj" fmla="val 1250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61446" name="AutoShape 6">
            <a:extLst>
              <a:ext uri="{FF2B5EF4-FFF2-40B4-BE49-F238E27FC236}">
                <a16:creationId xmlns:a16="http://schemas.microsoft.com/office/drawing/2014/main" id="{5E65B733-1B9A-420F-99FD-E93B5FE8F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884" y="3285067"/>
            <a:ext cx="184149" cy="169333"/>
          </a:xfrm>
          <a:prstGeom prst="star4">
            <a:avLst>
              <a:gd name="adj" fmla="val 1250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61447" name="AutoShape 7">
            <a:extLst>
              <a:ext uri="{FF2B5EF4-FFF2-40B4-BE49-F238E27FC236}">
                <a16:creationId xmlns:a16="http://schemas.microsoft.com/office/drawing/2014/main" id="{C9A0F329-3C9E-40C6-A6AB-7262D29EF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284" y="1629834"/>
            <a:ext cx="184149" cy="169333"/>
          </a:xfrm>
          <a:prstGeom prst="star4">
            <a:avLst>
              <a:gd name="adj" fmla="val 1250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61448" name="AutoShape 8">
            <a:extLst>
              <a:ext uri="{FF2B5EF4-FFF2-40B4-BE49-F238E27FC236}">
                <a16:creationId xmlns:a16="http://schemas.microsoft.com/office/drawing/2014/main" id="{53C1FE28-70BB-4954-A221-FF8F87EBF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1" y="4796367"/>
            <a:ext cx="184151" cy="169333"/>
          </a:xfrm>
          <a:prstGeom prst="star4">
            <a:avLst>
              <a:gd name="adj" fmla="val 1250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61449" name="AutoShape 9">
            <a:extLst>
              <a:ext uri="{FF2B5EF4-FFF2-40B4-BE49-F238E27FC236}">
                <a16:creationId xmlns:a16="http://schemas.microsoft.com/office/drawing/2014/main" id="{8DE1D2DD-23C7-461B-AB78-433A08754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167" y="4940300"/>
            <a:ext cx="184151" cy="169333"/>
          </a:xfrm>
          <a:prstGeom prst="star4">
            <a:avLst>
              <a:gd name="adj" fmla="val 1250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61450" name="AutoShape 10">
            <a:extLst>
              <a:ext uri="{FF2B5EF4-FFF2-40B4-BE49-F238E27FC236}">
                <a16:creationId xmlns:a16="http://schemas.microsoft.com/office/drawing/2014/main" id="{216D20CC-024A-442C-8F92-247902E40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5584" y="2842685"/>
            <a:ext cx="184149" cy="171449"/>
          </a:xfrm>
          <a:prstGeom prst="star4">
            <a:avLst>
              <a:gd name="adj" fmla="val 1250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61451" name="AutoShape 11">
            <a:extLst>
              <a:ext uri="{FF2B5EF4-FFF2-40B4-BE49-F238E27FC236}">
                <a16:creationId xmlns:a16="http://schemas.microsoft.com/office/drawing/2014/main" id="{F246CA76-EEA2-4152-8834-8CC963AA1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6884" y="4220633"/>
            <a:ext cx="184149" cy="171451"/>
          </a:xfrm>
          <a:prstGeom prst="star4">
            <a:avLst>
              <a:gd name="adj" fmla="val 1250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61452" name="AutoShape 12">
            <a:extLst>
              <a:ext uri="{FF2B5EF4-FFF2-40B4-BE49-F238E27FC236}">
                <a16:creationId xmlns:a16="http://schemas.microsoft.com/office/drawing/2014/main" id="{32D87FD4-7264-4501-BD79-E07BF20D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1" y="4292600"/>
            <a:ext cx="184151" cy="169333"/>
          </a:xfrm>
          <a:prstGeom prst="star4">
            <a:avLst>
              <a:gd name="adj" fmla="val 1250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61453" name="AutoShape 13">
            <a:extLst>
              <a:ext uri="{FF2B5EF4-FFF2-40B4-BE49-F238E27FC236}">
                <a16:creationId xmlns:a16="http://schemas.microsoft.com/office/drawing/2014/main" id="{3E3137BB-87EF-470F-ACF7-71B366CF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1" y="1629834"/>
            <a:ext cx="184149" cy="169333"/>
          </a:xfrm>
          <a:prstGeom prst="star4">
            <a:avLst>
              <a:gd name="adj" fmla="val 1250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61454" name="Line 14">
            <a:extLst>
              <a:ext uri="{FF2B5EF4-FFF2-40B4-BE49-F238E27FC236}">
                <a16:creationId xmlns:a16="http://schemas.microsoft.com/office/drawing/2014/main" id="{306F82D4-FCDD-4E53-84CB-9E226BD57D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03401" y="3915833"/>
            <a:ext cx="260351" cy="12065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1455" name="Line 15">
            <a:extLst>
              <a:ext uri="{FF2B5EF4-FFF2-40B4-BE49-F238E27FC236}">
                <a16:creationId xmlns:a16="http://schemas.microsoft.com/office/drawing/2014/main" id="{2A24A6EC-999C-4A94-B692-C92FAEB351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55333" y="4195234"/>
            <a:ext cx="127000" cy="241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1456" name="Line 16">
            <a:extLst>
              <a:ext uri="{FF2B5EF4-FFF2-40B4-BE49-F238E27FC236}">
                <a16:creationId xmlns:a16="http://schemas.microsoft.com/office/drawing/2014/main" id="{D6C6196E-E634-42E6-9AAD-4548220D3E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5585" y="4205817"/>
            <a:ext cx="29633" cy="16086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1457" name="Line 17">
            <a:extLst>
              <a:ext uri="{FF2B5EF4-FFF2-40B4-BE49-F238E27FC236}">
                <a16:creationId xmlns:a16="http://schemas.microsoft.com/office/drawing/2014/main" id="{0A6CFE1B-70BA-42C0-842E-8DCBD00640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43352" y="3727451"/>
            <a:ext cx="232833" cy="133349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1458" name="Line 18">
            <a:extLst>
              <a:ext uri="{FF2B5EF4-FFF2-40B4-BE49-F238E27FC236}">
                <a16:creationId xmlns:a16="http://schemas.microsoft.com/office/drawing/2014/main" id="{3ED7ADDC-E89D-43C2-A5D0-4072307166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1" y="2855384"/>
            <a:ext cx="23283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1459" name="Line 19">
            <a:extLst>
              <a:ext uri="{FF2B5EF4-FFF2-40B4-BE49-F238E27FC236}">
                <a16:creationId xmlns:a16="http://schemas.microsoft.com/office/drawing/2014/main" id="{A9E6AC3A-6AC6-4E6D-9044-1626AD5032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9284" y="2116667"/>
            <a:ext cx="116416" cy="16086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1460" name="Line 20">
            <a:extLst>
              <a:ext uri="{FF2B5EF4-FFF2-40B4-BE49-F238E27FC236}">
                <a16:creationId xmlns:a16="http://schemas.microsoft.com/office/drawing/2014/main" id="{2A42B5DB-F44A-4643-AB29-DCFFEEA79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7518" y="2074334"/>
            <a:ext cx="139700" cy="20955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1461" name="Line 21">
            <a:extLst>
              <a:ext uri="{FF2B5EF4-FFF2-40B4-BE49-F238E27FC236}">
                <a16:creationId xmlns:a16="http://schemas.microsoft.com/office/drawing/2014/main" id="{86FF9309-0B53-4AFD-B60E-9CCE77D33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0918" y="2484968"/>
            <a:ext cx="232833" cy="8043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1462" name="Line 22">
            <a:extLst>
              <a:ext uri="{FF2B5EF4-FFF2-40B4-BE49-F238E27FC236}">
                <a16:creationId xmlns:a16="http://schemas.microsoft.com/office/drawing/2014/main" id="{3424A6F7-C6C1-4D40-8D81-BEEEA3D749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8751" y="3215217"/>
            <a:ext cx="34713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30D9B8D0-7091-4D95-BBDB-E965A6504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2684" y="3130552"/>
            <a:ext cx="313267" cy="400049"/>
          </a:xfrm>
          <a:prstGeom prst="moon">
            <a:avLst>
              <a:gd name="adj" fmla="val 5000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3" name="Line 20">
            <a:extLst>
              <a:ext uri="{FF2B5EF4-FFF2-40B4-BE49-F238E27FC236}">
                <a16:creationId xmlns:a16="http://schemas.microsoft.com/office/drawing/2014/main" id="{AB901EF6-9236-449D-9FD1-8E59ACF021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25517" y="2243667"/>
            <a:ext cx="14816" cy="47413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" name="Line 20">
            <a:extLst>
              <a:ext uri="{FF2B5EF4-FFF2-40B4-BE49-F238E27FC236}">
                <a16:creationId xmlns:a16="http://schemas.microsoft.com/office/drawing/2014/main" id="{50596D46-56FD-4C18-BAA5-D412A986F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7034" y="2673351"/>
            <a:ext cx="560917" cy="34078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Line 20">
            <a:extLst>
              <a:ext uri="{FF2B5EF4-FFF2-40B4-BE49-F238E27FC236}">
                <a16:creationId xmlns:a16="http://schemas.microsoft.com/office/drawing/2014/main" id="{BD6B672E-5D1B-4FE3-BAD1-898D61D6E4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7467" y="3306234"/>
            <a:ext cx="1314451" cy="1481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" name="Line 20">
            <a:extLst>
              <a:ext uri="{FF2B5EF4-FFF2-40B4-BE49-F238E27FC236}">
                <a16:creationId xmlns:a16="http://schemas.microsoft.com/office/drawing/2014/main" id="{F77BC493-D41B-4AAC-9EC7-DF1ED1A2B0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6901" y="3765551"/>
            <a:ext cx="529167" cy="24553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" name="Line 20">
            <a:extLst>
              <a:ext uri="{FF2B5EF4-FFF2-40B4-BE49-F238E27FC236}">
                <a16:creationId xmlns:a16="http://schemas.microsoft.com/office/drawing/2014/main" id="{45B37E53-C623-49A0-AC1A-EE580FB571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56134" y="4034367"/>
            <a:ext cx="296333" cy="65616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8" name="Line 20">
            <a:extLst>
              <a:ext uri="{FF2B5EF4-FFF2-40B4-BE49-F238E27FC236}">
                <a16:creationId xmlns:a16="http://schemas.microsoft.com/office/drawing/2014/main" id="{3E195710-0562-4FC2-8DCC-04B91BF625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692218" y="4059767"/>
            <a:ext cx="340783" cy="520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9" name="Line 20">
            <a:extLst>
              <a:ext uri="{FF2B5EF4-FFF2-40B4-BE49-F238E27FC236}">
                <a16:creationId xmlns:a16="http://schemas.microsoft.com/office/drawing/2014/main" id="{372C41E7-AF21-4E7B-8DBA-B0A231B2E7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07601" y="2783418"/>
            <a:ext cx="599017" cy="41698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0" name="Line 20">
            <a:extLst>
              <a:ext uri="{FF2B5EF4-FFF2-40B4-BE49-F238E27FC236}">
                <a16:creationId xmlns:a16="http://schemas.microsoft.com/office/drawing/2014/main" id="{0984D0B2-F16E-4D4C-B57E-31B76F8EDBD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39351" y="3651252"/>
            <a:ext cx="641349" cy="20743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DB71AAD1-E11C-40FD-B2EC-4094B1E04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817" y="2137833"/>
            <a:ext cx="1293283" cy="848784"/>
          </a:xfrm>
          <a:prstGeom prst="star4">
            <a:avLst>
              <a:gd name="adj" fmla="val 18083"/>
            </a:avLst>
          </a:prstGeom>
          <a:solidFill>
            <a:srgbClr val="CC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D6C324CD-2B4A-4553-8D10-8674E67C3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9318" y="3210984"/>
            <a:ext cx="524933" cy="361949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FBEA5226-BB16-438F-93D4-28C8AB8DE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0017" y="4089400"/>
            <a:ext cx="878416" cy="778933"/>
          </a:xfrm>
          <a:prstGeom prst="star4">
            <a:avLst>
              <a:gd name="adj" fmla="val 12500"/>
            </a:avLst>
          </a:prstGeom>
          <a:solidFill>
            <a:srgbClr val="CC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F5477A6C-B863-4650-ACF9-2D424D42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9134" y="4857751"/>
            <a:ext cx="510117" cy="357716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E6FB7EDB-BCC0-404C-9D40-B7C706599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4867" y="1642534"/>
            <a:ext cx="696384" cy="472017"/>
          </a:xfrm>
          <a:prstGeom prst="star4">
            <a:avLst>
              <a:gd name="adj" fmla="val 12500"/>
            </a:avLst>
          </a:prstGeom>
          <a:solidFill>
            <a:srgbClr val="C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2A2B5C9E-19B1-4F62-9C41-B5AA9E1C6C00}"/>
              </a:ext>
            </a:extLst>
          </p:cNvPr>
          <p:cNvSpPr>
            <a:spLocks noChangeArrowheads="1"/>
          </p:cNvSpPr>
          <p:nvPr/>
        </p:nvSpPr>
        <p:spPr bwMode="auto">
          <a:xfrm rot="-355233">
            <a:off x="10663767" y="2038351"/>
            <a:ext cx="1013884" cy="778933"/>
          </a:xfrm>
          <a:prstGeom prst="star4">
            <a:avLst>
              <a:gd name="adj" fmla="val 12500"/>
            </a:avLst>
          </a:prstGeom>
          <a:solidFill>
            <a:srgbClr val="C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F4F6D9C0-B387-4DD3-8366-78583134F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0033" y="3604685"/>
            <a:ext cx="747184" cy="552449"/>
          </a:xfrm>
          <a:prstGeom prst="star4">
            <a:avLst>
              <a:gd name="adj" fmla="val 12500"/>
            </a:avLst>
          </a:prstGeom>
          <a:solidFill>
            <a:srgbClr val="CC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8CFE6360-8C7C-4A2A-A6D4-8632C2ADA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5333" y="4366684"/>
            <a:ext cx="948267" cy="838200"/>
          </a:xfrm>
          <a:prstGeom prst="star4">
            <a:avLst>
              <a:gd name="adj" fmla="val 12500"/>
            </a:avLst>
          </a:prstGeom>
          <a:solidFill>
            <a:srgbClr val="CC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74790" name="AutoShape 39">
            <a:extLst>
              <a:ext uri="{FF2B5EF4-FFF2-40B4-BE49-F238E27FC236}">
                <a16:creationId xmlns:a16="http://schemas.microsoft.com/office/drawing/2014/main" id="{9C71E4B9-9F34-4EDA-8A24-FCEF2F601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985" y="3094567"/>
            <a:ext cx="1475316" cy="541867"/>
          </a:xfrm>
          <a:prstGeom prst="rightArrow">
            <a:avLst>
              <a:gd name="adj1" fmla="val 50000"/>
              <a:gd name="adj2" fmla="val 50987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4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C16ADB-9279-4CCA-9BF7-0146FB379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6" y="5779106"/>
            <a:ext cx="5619749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礼乐征伐自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天子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出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（众星拱月）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9E887E-ACF8-4E59-B154-1FF0B6597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283" y="5690109"/>
            <a:ext cx="5698067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礼乐征伐自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诸侯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出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（礼崩乐坏）</a:t>
            </a:r>
          </a:p>
        </p:txBody>
      </p:sp>
      <p:grpSp>
        <p:nvGrpSpPr>
          <p:cNvPr id="74796" name="组合 46">
            <a:extLst>
              <a:ext uri="{FF2B5EF4-FFF2-40B4-BE49-F238E27FC236}">
                <a16:creationId xmlns:a16="http://schemas.microsoft.com/office/drawing/2014/main" id="{82124DC4-A803-4C5A-B623-FCA429EAF8D9}"/>
              </a:ext>
            </a:extLst>
          </p:cNvPr>
          <p:cNvGrpSpPr>
            <a:grpSpLocks/>
          </p:cNvGrpSpPr>
          <p:nvPr/>
        </p:nvGrpSpPr>
        <p:grpSpPr bwMode="auto">
          <a:xfrm>
            <a:off x="8430058" y="181476"/>
            <a:ext cx="2414373" cy="1115484"/>
            <a:chOff x="2857488" y="3000372"/>
            <a:chExt cx="1810188" cy="1114430"/>
          </a:xfrm>
        </p:grpSpPr>
        <p:sp>
          <p:nvSpPr>
            <p:cNvPr id="74798" name="AutoShape 11">
              <a:extLst>
                <a:ext uri="{FF2B5EF4-FFF2-40B4-BE49-F238E27FC236}">
                  <a16:creationId xmlns:a16="http://schemas.microsoft.com/office/drawing/2014/main" id="{F8A4F068-B0A1-475A-8E39-69B2972CB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488" y="3000372"/>
              <a:ext cx="500066" cy="500066"/>
            </a:xfrm>
            <a:prstGeom prst="star4">
              <a:avLst>
                <a:gd name="adj" fmla="val 12500"/>
              </a:avLst>
            </a:prstGeom>
            <a:solidFill>
              <a:schemeClr val="tx2"/>
            </a:solidFill>
            <a:ln w="12700" cap="sq">
              <a:solidFill>
                <a:srgbClr val="00206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74799" name="Rectangle 5">
              <a:extLst>
                <a:ext uri="{FF2B5EF4-FFF2-40B4-BE49-F238E27FC236}">
                  <a16:creationId xmlns:a16="http://schemas.microsoft.com/office/drawing/2014/main" id="{00355C54-E99F-4239-B228-7A39F560E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430" y="3071811"/>
              <a:ext cx="1167246" cy="502291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667" b="1">
                  <a:latin typeface="楷体" panose="02010609060101010101" pitchFamily="49" charset="-122"/>
                  <a:ea typeface="楷体" panose="02010609060101010101" pitchFamily="49" charset="-122"/>
                </a:rPr>
                <a:t>代表诸侯</a:t>
              </a:r>
            </a:p>
          </p:txBody>
        </p:sp>
        <p:sp>
          <p:nvSpPr>
            <p:cNvPr id="74800" name="AutoShape 4">
              <a:extLst>
                <a:ext uri="{FF2B5EF4-FFF2-40B4-BE49-F238E27FC236}">
                  <a16:creationId xmlns:a16="http://schemas.microsoft.com/office/drawing/2014/main" id="{4A9F362B-E636-4310-842C-DAF3A4BCE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364" y="3714752"/>
              <a:ext cx="234950" cy="400050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12700" cap="sq">
              <a:solidFill>
                <a:srgbClr val="00206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74801" name="Rectangle 5">
              <a:extLst>
                <a:ext uri="{FF2B5EF4-FFF2-40B4-BE49-F238E27FC236}">
                  <a16:creationId xmlns:a16="http://schemas.microsoft.com/office/drawing/2014/main" id="{DF285B7E-4752-443E-8943-88114BA6C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398" y="3571852"/>
              <a:ext cx="1167246" cy="502291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667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代表周王</a:t>
              </a:r>
            </a:p>
          </p:txBody>
        </p:sp>
      </p:grpSp>
      <p:sp>
        <p:nvSpPr>
          <p:cNvPr id="52" name="AutoShape 9">
            <a:extLst>
              <a:ext uri="{FF2B5EF4-FFF2-40B4-BE49-F238E27FC236}">
                <a16:creationId xmlns:a16="http://schemas.microsoft.com/office/drawing/2014/main" id="{CB8949D1-FB1D-42FD-AC64-930C09DA2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1" y="1928284"/>
            <a:ext cx="184149" cy="169333"/>
          </a:xfrm>
          <a:prstGeom prst="star4">
            <a:avLst>
              <a:gd name="adj" fmla="val 1250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FDB64B2D-785A-48CF-AEEA-B927FB25AD64}"/>
              </a:ext>
            </a:extLst>
          </p:cNvPr>
          <p:cNvSpPr/>
          <p:nvPr/>
        </p:nvSpPr>
        <p:spPr>
          <a:xfrm>
            <a:off x="349554" y="283846"/>
            <a:ext cx="4364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三、重要图片</a:t>
            </a:r>
            <a:endParaRPr lang="zh-CN" altLang="en-US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2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ldLvl="0" animBg="1"/>
      <p:bldP spid="61445" grpId="0" bldLvl="0" animBg="1"/>
      <p:bldP spid="61446" grpId="0" bldLvl="0" animBg="1"/>
      <p:bldP spid="61447" grpId="0" bldLvl="0" animBg="1"/>
      <p:bldP spid="61448" grpId="0" bldLvl="0" animBg="1"/>
      <p:bldP spid="61449" grpId="0" bldLvl="0" animBg="1"/>
      <p:bldP spid="61450" grpId="0" bldLvl="0" animBg="1"/>
      <p:bldP spid="61451" grpId="0" bldLvl="0" animBg="1"/>
      <p:bldP spid="61452" grpId="0" bldLvl="0" animBg="1"/>
      <p:bldP spid="61453" grpId="0" bldLvl="0" animBg="1"/>
      <p:bldP spid="2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41" grpId="0" bldLvl="0" animBg="1"/>
      <p:bldP spid="43" grpId="0" bldLvl="0" animBg="1"/>
      <p:bldP spid="5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147FEA-FC1B-4485-BCE3-462D0E45E594}"/>
              </a:ext>
            </a:extLst>
          </p:cNvPr>
          <p:cNvSpPr/>
          <p:nvPr/>
        </p:nvSpPr>
        <p:spPr>
          <a:xfrm>
            <a:off x="349553" y="283846"/>
            <a:ext cx="759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三、重要图片</a:t>
            </a:r>
            <a:endParaRPr lang="zh-CN" altLang="en-US" sz="2400" dirty="0"/>
          </a:p>
        </p:txBody>
      </p:sp>
      <p:pic>
        <p:nvPicPr>
          <p:cNvPr id="3" name="Picture 7" descr="niugeng">
            <a:extLst>
              <a:ext uri="{FF2B5EF4-FFF2-40B4-BE49-F238E27FC236}">
                <a16:creationId xmlns:a16="http://schemas.microsoft.com/office/drawing/2014/main" id="{7F79DC08-6669-49CF-B2AC-397E26DE1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25" b="94690" l="4762" r="92593">
                        <a14:foregroundMark x1="39153" y1="86726" x2="39153" y2="86726"/>
                        <a14:foregroundMark x1="46032" y1="86726" x2="46032" y2="86726"/>
                        <a14:foregroundMark x1="52910" y1="86726" x2="52910" y2="86726"/>
                        <a14:foregroundMark x1="59788" y1="89381" x2="59788" y2="89381"/>
                        <a14:foregroundMark x1="39683" y1="90265" x2="39683" y2="90265"/>
                        <a14:foregroundMark x1="37566" y1="89381" x2="37566" y2="89381"/>
                        <a14:foregroundMark x1="45503" y1="90265" x2="45503" y2="90265"/>
                        <a14:foregroundMark x1="43386" y1="86726" x2="43386" y2="86726"/>
                        <a14:foregroundMark x1="53439" y1="88496" x2="53439" y2="88496"/>
                        <a14:foregroundMark x1="50265" y1="88496" x2="50265" y2="88496"/>
                        <a14:foregroundMark x1="58201" y1="86726" x2="58201" y2="86726"/>
                        <a14:foregroundMark x1="60847" y1="86726" x2="60847" y2="867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0912" y="1971007"/>
            <a:ext cx="5895017" cy="35512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8ac9c84caea2a087d01fa7bc98576d80.png">
            <a:extLst>
              <a:ext uri="{FF2B5EF4-FFF2-40B4-BE49-F238E27FC236}">
                <a16:creationId xmlns:a16="http://schemas.microsoft.com/office/drawing/2014/main" id="{9B4FF0C3-EF84-4A1E-A90C-D23E791493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8267" y="2040299"/>
            <a:ext cx="4835445" cy="307854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6291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147FEA-FC1B-4485-BCE3-462D0E45E594}"/>
              </a:ext>
            </a:extLst>
          </p:cNvPr>
          <p:cNvSpPr/>
          <p:nvPr/>
        </p:nvSpPr>
        <p:spPr>
          <a:xfrm>
            <a:off x="349553" y="283846"/>
            <a:ext cx="759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三、重要图片</a:t>
            </a:r>
            <a:endParaRPr lang="zh-CN" altLang="en-US" sz="2400" dirty="0"/>
          </a:p>
        </p:txBody>
      </p:sp>
      <p:grpSp>
        <p:nvGrpSpPr>
          <p:cNvPr id="3" name="组合 3">
            <a:extLst>
              <a:ext uri="{FF2B5EF4-FFF2-40B4-BE49-F238E27FC236}">
                <a16:creationId xmlns:a16="http://schemas.microsoft.com/office/drawing/2014/main" id="{646ABA26-C4CF-4B4B-A588-645F8C9728F5}"/>
              </a:ext>
            </a:extLst>
          </p:cNvPr>
          <p:cNvGrpSpPr>
            <a:grpSpLocks/>
          </p:cNvGrpSpPr>
          <p:nvPr/>
        </p:nvGrpSpPr>
        <p:grpSpPr bwMode="auto">
          <a:xfrm>
            <a:off x="1004327" y="1096308"/>
            <a:ext cx="4874745" cy="3891473"/>
            <a:chOff x="10707" y="2256"/>
            <a:chExt cx="6469" cy="5510"/>
          </a:xfrm>
        </p:grpSpPr>
        <p:pic>
          <p:nvPicPr>
            <p:cNvPr id="4" name="Picture 17" descr="http://imgsrc.baidu.com/forum/pic/item/f603918fa0ec08fa09cbfe1d59ee3d6d54fbda45.jpg">
              <a:extLst>
                <a:ext uri="{FF2B5EF4-FFF2-40B4-BE49-F238E27FC236}">
                  <a16:creationId xmlns:a16="http://schemas.microsoft.com/office/drawing/2014/main" id="{039EDE20-5588-4BA5-8FD8-E88681FC8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7" y="2256"/>
              <a:ext cx="6469" cy="5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2010C52C-5A22-404E-84D9-0D620A2CAA1A}"/>
                </a:ext>
              </a:extLst>
            </p:cNvPr>
            <p:cNvSpPr txBox="1"/>
            <p:nvPr/>
          </p:nvSpPr>
          <p:spPr>
            <a:xfrm>
              <a:off x="10707" y="2992"/>
              <a:ext cx="2724" cy="495"/>
            </a:xfrm>
            <a:prstGeom prst="rect">
              <a:avLst/>
            </a:prstGeom>
            <a:solidFill>
              <a:srgbClr val="FFFF00"/>
            </a:solidFill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zh-CN" altLang="en-US" sz="1100" b="1" dirty="0">
                  <a:solidFill>
                    <a:srgbClr val="C00000"/>
                  </a:solidFill>
                  <a:latin typeface="+mj-ea"/>
                  <a:ea typeface="+mj-ea"/>
                </a:rPr>
                <a:t>春秋后期诸侯国</a:t>
              </a:r>
            </a:p>
          </p:txBody>
        </p:sp>
      </p:grpSp>
      <p:pic>
        <p:nvPicPr>
          <p:cNvPr id="6" name="图片 8">
            <a:extLst>
              <a:ext uri="{FF2B5EF4-FFF2-40B4-BE49-F238E27FC236}">
                <a16:creationId xmlns:a16="http://schemas.microsoft.com/office/drawing/2014/main" id="{6F761B1A-0CC7-41EE-8D42-F216CBB4D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928" y="1096309"/>
            <a:ext cx="5126037" cy="3891473"/>
          </a:xfrm>
          <a:prstGeom prst="rect">
            <a:avLst/>
          </a:prstGeom>
          <a:noFill/>
          <a:ln w="15875">
            <a:solidFill>
              <a:srgbClr val="6A353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24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147FEA-FC1B-4485-BCE3-462D0E45E594}"/>
              </a:ext>
            </a:extLst>
          </p:cNvPr>
          <p:cNvSpPr/>
          <p:nvPr/>
        </p:nvSpPr>
        <p:spPr>
          <a:xfrm>
            <a:off x="349553" y="283846"/>
            <a:ext cx="759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三、重要图片</a:t>
            </a:r>
            <a:endParaRPr lang="zh-CN" altLang="en-US" sz="2400" dirty="0"/>
          </a:p>
        </p:txBody>
      </p:sp>
      <p:pic>
        <p:nvPicPr>
          <p:cNvPr id="3" name="图片 5" descr="timg (10)">
            <a:extLst>
              <a:ext uri="{FF2B5EF4-FFF2-40B4-BE49-F238E27FC236}">
                <a16:creationId xmlns:a16="http://schemas.microsoft.com/office/drawing/2014/main" id="{BD99D3AA-9137-4F13-86E6-05185E8A0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097" y="1299585"/>
            <a:ext cx="1655931" cy="448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6">
            <a:extLst>
              <a:ext uri="{FF2B5EF4-FFF2-40B4-BE49-F238E27FC236}">
                <a16:creationId xmlns:a16="http://schemas.microsoft.com/office/drawing/2014/main" id="{8DB1E301-3F4E-43E0-829D-77F5F5CBF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578" y="5880676"/>
            <a:ext cx="1314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b="1">
                <a:latin typeface="华文中宋" panose="02010600040101010101" pitchFamily="2" charset="-122"/>
                <a:ea typeface="华文中宋" panose="02010600040101010101" pitchFamily="2" charset="-122"/>
              </a:rPr>
              <a:t>李冰石像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D8442E8-C40F-4522-9407-51CC135A7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98" y="1676494"/>
            <a:ext cx="3198813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30405C4-7549-4BEC-A4F8-41F95B164263}"/>
              </a:ext>
            </a:extLst>
          </p:cNvPr>
          <p:cNvSpPr txBox="1">
            <a:spLocks noChangeArrowheads="1"/>
          </p:cNvSpPr>
          <p:nvPr/>
        </p:nvSpPr>
        <p:spPr bwMode="auto">
          <a:xfrm rot="-1320000">
            <a:off x="3956423" y="2397219"/>
            <a:ext cx="461963" cy="590550"/>
          </a:xfrm>
          <a:prstGeom prst="rect">
            <a:avLst/>
          </a:prstGeom>
          <a:solidFill>
            <a:srgbClr val="DDB7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b="1"/>
              <a:t>鱼嘴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D9625EDE-AA1B-4F22-973E-D164B45C82F4}"/>
              </a:ext>
            </a:extLst>
          </p:cNvPr>
          <p:cNvCxnSpPr/>
          <p:nvPr/>
        </p:nvCxnSpPr>
        <p:spPr>
          <a:xfrm flipH="1">
            <a:off x="2975348" y="2735356"/>
            <a:ext cx="1131888" cy="7938"/>
          </a:xfrm>
          <a:prstGeom prst="straightConnector1">
            <a:avLst/>
          </a:prstGeom>
          <a:ln w="2222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28EB6DE0-1AF5-434F-9FF1-49145CCF2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436" y="2341656"/>
            <a:ext cx="1331912" cy="922338"/>
          </a:xfrm>
          <a:prstGeom prst="rect">
            <a:avLst/>
          </a:prstGeom>
          <a:noFill/>
          <a:ln w="15875">
            <a:solidFill>
              <a:schemeClr val="accent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微软雅黑 Light" pitchFamily="34" charset="-122"/>
                <a:ea typeface="微软雅黑 Light" pitchFamily="34" charset="-122"/>
              </a:rPr>
              <a:t> </a:t>
            </a:r>
            <a:r>
              <a:rPr lang="zh-CN" altLang="en-US" sz="1800" b="1">
                <a:solidFill>
                  <a:srgbClr val="5500FF"/>
                </a:solidFill>
                <a:latin typeface="微软雅黑 Light" pitchFamily="34" charset="-122"/>
                <a:ea typeface="微软雅黑 Light" pitchFamily="34" charset="-122"/>
              </a:rPr>
              <a:t>分水堤坝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把岷江分成内江和外江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C61B6FF-6081-48EC-B2A8-CEC58A845C87}"/>
              </a:ext>
            </a:extLst>
          </p:cNvPr>
          <p:cNvSpPr txBox="1">
            <a:spLocks noChangeArrowheads="1"/>
          </p:cNvSpPr>
          <p:nvPr/>
        </p:nvSpPr>
        <p:spPr bwMode="auto">
          <a:xfrm rot="-1020000">
            <a:off x="5497886" y="4057744"/>
            <a:ext cx="890587" cy="368300"/>
          </a:xfrm>
          <a:prstGeom prst="rect">
            <a:avLst/>
          </a:prstGeom>
          <a:solidFill>
            <a:srgbClr val="DDB7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b="1"/>
              <a:t>飞沙堰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612D5A6A-7C03-4E13-BAAF-10B31BBD5458}"/>
              </a:ext>
            </a:extLst>
          </p:cNvPr>
          <p:cNvCxnSpPr/>
          <p:nvPr/>
        </p:nvCxnSpPr>
        <p:spPr>
          <a:xfrm flipV="1">
            <a:off x="6288461" y="3835494"/>
            <a:ext cx="539750" cy="293687"/>
          </a:xfrm>
          <a:prstGeom prst="straightConnector1">
            <a:avLst/>
          </a:prstGeom>
          <a:ln w="2222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89288E3A-9238-479F-B524-F3B125066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273" y="3481481"/>
            <a:ext cx="1333500" cy="647700"/>
          </a:xfrm>
          <a:prstGeom prst="rect">
            <a:avLst/>
          </a:prstGeom>
          <a:noFill/>
          <a:ln w="15875">
            <a:solidFill>
              <a:schemeClr val="accent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微软雅黑 Light" pitchFamily="34" charset="-122"/>
                <a:ea typeface="微软雅黑 Light" pitchFamily="34" charset="-122"/>
              </a:rPr>
              <a:t>   </a:t>
            </a:r>
            <a:r>
              <a:rPr lang="zh-CN" altLang="en-US" sz="1800" b="1">
                <a:solidFill>
                  <a:srgbClr val="5500FF"/>
                </a:solidFill>
                <a:latin typeface="微软雅黑 Light" pitchFamily="34" charset="-122"/>
                <a:ea typeface="微软雅黑 Light" pitchFamily="34" charset="-122"/>
              </a:rPr>
              <a:t>滚水坝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分洪  排沙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1967C70-88DF-470E-95DA-DF8C44151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573" y="4537169"/>
            <a:ext cx="890588" cy="369887"/>
          </a:xfrm>
          <a:prstGeom prst="rect">
            <a:avLst/>
          </a:prstGeom>
          <a:solidFill>
            <a:srgbClr val="DDB7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b="1"/>
              <a:t>宝瓶口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3AFE494-02F2-440E-AC61-AEC3672F09B2}"/>
              </a:ext>
            </a:extLst>
          </p:cNvPr>
          <p:cNvCxnSpPr/>
          <p:nvPr/>
        </p:nvCxnSpPr>
        <p:spPr>
          <a:xfrm flipV="1">
            <a:off x="6420223" y="4703856"/>
            <a:ext cx="587375" cy="9525"/>
          </a:xfrm>
          <a:prstGeom prst="straightConnector1">
            <a:avLst/>
          </a:prstGeom>
          <a:ln w="2222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B1FB4E50-74F2-4F91-AFAF-AF44083C4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598" y="4421281"/>
            <a:ext cx="1184275" cy="923925"/>
          </a:xfrm>
          <a:prstGeom prst="rect">
            <a:avLst/>
          </a:prstGeom>
          <a:noFill/>
          <a:ln w="15875">
            <a:solidFill>
              <a:schemeClr val="accent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微软雅黑 Light" pitchFamily="34" charset="-122"/>
                <a:ea typeface="微软雅黑 Light" pitchFamily="34" charset="-122"/>
              </a:rPr>
              <a:t>  </a:t>
            </a:r>
            <a:r>
              <a:rPr lang="zh-CN" altLang="en-US" sz="1800" b="1">
                <a:solidFill>
                  <a:srgbClr val="5500FF"/>
                </a:solidFill>
                <a:latin typeface="微软雅黑 Light" pitchFamily="34" charset="-122"/>
                <a:ea typeface="微软雅黑 Light" pitchFamily="34" charset="-122"/>
              </a:rPr>
              <a:t>出水口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引水入渠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灌溉农田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741B24D-3C88-43F0-9393-BEB204D6C7E8}"/>
              </a:ext>
            </a:extLst>
          </p:cNvPr>
          <p:cNvSpPr txBox="1"/>
          <p:nvPr/>
        </p:nvSpPr>
        <p:spPr>
          <a:xfrm>
            <a:off x="4748586" y="3043331"/>
            <a:ext cx="719137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/>
              <a:t>内江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B96AADDB-E481-4BE3-BC5A-A80FB4897188}"/>
              </a:ext>
            </a:extLst>
          </p:cNvPr>
          <p:cNvCxnSpPr/>
          <p:nvPr/>
        </p:nvCxnSpPr>
        <p:spPr>
          <a:xfrm flipV="1">
            <a:off x="5308973" y="2654394"/>
            <a:ext cx="1511300" cy="558800"/>
          </a:xfrm>
          <a:prstGeom prst="straightConnector1">
            <a:avLst/>
          </a:prstGeom>
          <a:ln w="2222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C85F9B12-C9DC-4914-B46A-988E1C145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273" y="2443256"/>
            <a:ext cx="906463" cy="369888"/>
          </a:xfrm>
          <a:prstGeom prst="rect">
            <a:avLst/>
          </a:prstGeom>
          <a:noFill/>
          <a:ln w="15875">
            <a:solidFill>
              <a:schemeClr val="accent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微软雅黑 Light" pitchFamily="34" charset="-122"/>
                <a:ea typeface="微软雅黑 Light" pitchFamily="34" charset="-122"/>
              </a:rPr>
              <a:t>  </a:t>
            </a:r>
            <a:r>
              <a:rPr lang="zh-CN" altLang="en-US" sz="1800" b="1">
                <a:latin typeface="微软雅黑 Light" pitchFamily="34" charset="-122"/>
                <a:ea typeface="微软雅黑 Light" pitchFamily="34" charset="-122"/>
              </a:rPr>
              <a:t>灌溉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4E190CD-81EE-47AA-8EDF-874EFCA7C6CD}"/>
              </a:ext>
            </a:extLst>
          </p:cNvPr>
          <p:cNvSpPr txBox="1"/>
          <p:nvPr/>
        </p:nvSpPr>
        <p:spPr>
          <a:xfrm>
            <a:off x="3981823" y="3275106"/>
            <a:ext cx="661988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/>
              <a:t>外江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4FB694B4-F9DC-4E0F-B571-B3D2D5BB10E6}"/>
              </a:ext>
            </a:extLst>
          </p:cNvPr>
          <p:cNvCxnSpPr/>
          <p:nvPr/>
        </p:nvCxnSpPr>
        <p:spPr>
          <a:xfrm flipH="1">
            <a:off x="3019798" y="3473544"/>
            <a:ext cx="973138" cy="279400"/>
          </a:xfrm>
          <a:prstGeom prst="straightConnector1">
            <a:avLst/>
          </a:prstGeom>
          <a:ln w="2222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E5758A5F-5052-4D2D-82A3-F0EE4B2FF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886" y="3621181"/>
            <a:ext cx="792162" cy="368300"/>
          </a:xfrm>
          <a:prstGeom prst="rect">
            <a:avLst/>
          </a:prstGeom>
          <a:noFill/>
          <a:ln w="15875">
            <a:solidFill>
              <a:schemeClr val="accent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微软雅黑 Light" pitchFamily="34" charset="-122"/>
                <a:ea typeface="微软雅黑 Light" pitchFamily="34" charset="-122"/>
              </a:rPr>
              <a:t> </a:t>
            </a:r>
            <a:r>
              <a:rPr lang="zh-CN" altLang="en-US" sz="1800" b="1">
                <a:latin typeface="微软雅黑 Light" pitchFamily="34" charset="-122"/>
                <a:ea typeface="微软雅黑 Light" pitchFamily="34" charset="-122"/>
              </a:rPr>
              <a:t>分洪</a:t>
            </a:r>
          </a:p>
        </p:txBody>
      </p:sp>
    </p:spTree>
    <p:extLst>
      <p:ext uri="{BB962C8B-B14F-4D97-AF65-F5344CB8AC3E}">
        <p14:creationId xmlns:p14="http://schemas.microsoft.com/office/powerpoint/2010/main" val="213509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7" grpId="0" bldLvl="0" animBg="1"/>
      <p:bldP spid="18" grpId="0" bldLvl="0" animBg="1"/>
      <p:bldP spid="2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147FEA-FC1B-4485-BCE3-462D0E45E594}"/>
              </a:ext>
            </a:extLst>
          </p:cNvPr>
          <p:cNvSpPr/>
          <p:nvPr/>
        </p:nvSpPr>
        <p:spPr>
          <a:xfrm>
            <a:off x="349553" y="283846"/>
            <a:ext cx="759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三、重要图片</a:t>
            </a:r>
            <a:endParaRPr lang="zh-CN" altLang="en-US" sz="2400" dirty="0"/>
          </a:p>
        </p:txBody>
      </p:sp>
      <p:pic>
        <p:nvPicPr>
          <p:cNvPr id="5" name="Picture 4" descr="https://ss0.bdstatic.com/70cFvHSh_Q1YnxGkpoWK1HF6hhy/it/u=2197293396,2805254920&amp;fm=23&amp;gp=0.jpg">
            <a:extLst>
              <a:ext uri="{FF2B5EF4-FFF2-40B4-BE49-F238E27FC236}">
                <a16:creationId xmlns:a16="http://schemas.microsoft.com/office/drawing/2014/main" id="{1FD9C02C-B743-478E-9B4D-16BEB0E1A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2" y="2669739"/>
            <a:ext cx="1755775" cy="1976438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3ECE7CA-D1B2-4FB3-B9A9-B73C5F728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b="52534"/>
          <a:stretch>
            <a:fillRect/>
          </a:stretch>
        </p:blipFill>
        <p:spPr bwMode="auto">
          <a:xfrm>
            <a:off x="2363695" y="2669739"/>
            <a:ext cx="1879600" cy="1998663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3">
            <a:extLst>
              <a:ext uri="{FF2B5EF4-FFF2-40B4-BE49-F238E27FC236}">
                <a16:creationId xmlns:a16="http://schemas.microsoft.com/office/drawing/2014/main" id="{E85F0C69-2B67-4C47-8080-3A928A358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082" y="4603314"/>
            <a:ext cx="89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Arial" panose="020B0604020202020204" pitchFamily="34" charset="0"/>
                <a:ea typeface="微软雅黑" panose="020B0503020204020204" pitchFamily="34" charset="-122"/>
              </a:rPr>
              <a:t>老子</a:t>
            </a:r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29DABF82-5A95-4653-980F-555FFA067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582" y="4603314"/>
            <a:ext cx="86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Arial" panose="020B0604020202020204" pitchFamily="34" charset="0"/>
                <a:ea typeface="微软雅黑" panose="020B0503020204020204" pitchFamily="34" charset="-122"/>
              </a:rPr>
              <a:t>孔子</a:t>
            </a: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9ED5F884-21BF-441B-BFC1-CCB9F3F42E4C}"/>
              </a:ext>
            </a:extLst>
          </p:cNvPr>
          <p:cNvGrpSpPr>
            <a:grpSpLocks/>
          </p:cNvGrpSpPr>
          <p:nvPr/>
        </p:nvGrpSpPr>
        <p:grpSpPr bwMode="auto">
          <a:xfrm>
            <a:off x="4257582" y="2669739"/>
            <a:ext cx="7458075" cy="2032000"/>
            <a:chOff x="4716" y="2416"/>
            <a:chExt cx="11508" cy="2941"/>
          </a:xfrm>
        </p:grpSpPr>
        <p:pic>
          <p:nvPicPr>
            <p:cNvPr id="10" name="Picture 2" descr="http://f.hiphotos.baidu.com/baike/w%3D268%3Bg%3D0/sign=f3224446ae6eddc426e7b3fd01e0d1c0/3bf33a87e950352a3b8a4fab5043fbf2b3118bae.jpg">
              <a:extLst>
                <a:ext uri="{FF2B5EF4-FFF2-40B4-BE49-F238E27FC236}">
                  <a16:creationId xmlns:a16="http://schemas.microsoft.com/office/drawing/2014/main" id="{B96415A6-5241-4B2C-9F36-D2136B547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16" y="2429"/>
              <a:ext cx="2040" cy="29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://imgsrc.baidu.com/baike/pic/item/0e2442a7d933c895b1de27ebd11373f0830200f9.jpg">
              <a:extLst>
                <a:ext uri="{FF2B5EF4-FFF2-40B4-BE49-F238E27FC236}">
                  <a16:creationId xmlns:a16="http://schemas.microsoft.com/office/drawing/2014/main" id="{77ED7CA3-B233-4EB4-9C3D-A75DB5D3F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66" y="2429"/>
              <a:ext cx="2448" cy="29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3E4F8F60-AED8-4A25-9D2D-9AF353A6D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52" t="3535" r="-253" b="2768"/>
            <a:stretch>
              <a:fillRect/>
            </a:stretch>
          </p:blipFill>
          <p:spPr bwMode="auto">
            <a:xfrm flipH="1">
              <a:off x="13754" y="2416"/>
              <a:ext cx="2470" cy="285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7E8A02C5-92BA-4184-B501-B317DE594A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0" b="6549"/>
            <a:stretch>
              <a:fillRect/>
            </a:stretch>
          </p:blipFill>
          <p:spPr bwMode="auto">
            <a:xfrm flipH="1">
              <a:off x="9214" y="2416"/>
              <a:ext cx="2238" cy="29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图片 3">
            <a:extLst>
              <a:ext uri="{FF2B5EF4-FFF2-40B4-BE49-F238E27FC236}">
                <a16:creationId xmlns:a16="http://schemas.microsoft.com/office/drawing/2014/main" id="{55DB381B-C3F5-4580-B30F-A6A6EA4BF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4"/>
          <a:stretch>
            <a:fillRect/>
          </a:stretch>
        </p:blipFill>
        <p:spPr bwMode="auto">
          <a:xfrm>
            <a:off x="8545420" y="2669739"/>
            <a:ext cx="1633537" cy="198755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4">
            <a:extLst>
              <a:ext uri="{FF2B5EF4-FFF2-40B4-BE49-F238E27FC236}">
                <a16:creationId xmlns:a16="http://schemas.microsoft.com/office/drawing/2014/main" id="{236B9F6E-4EFD-48B7-88C4-3D647D566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307" y="4636652"/>
            <a:ext cx="86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Arial" panose="020B0604020202020204" pitchFamily="34" charset="0"/>
                <a:ea typeface="微软雅黑" panose="020B0503020204020204" pitchFamily="34" charset="-122"/>
              </a:rPr>
              <a:t>墨子</a:t>
            </a:r>
          </a:p>
        </p:txBody>
      </p:sp>
      <p:sp>
        <p:nvSpPr>
          <p:cNvPr id="16" name="文本框 4">
            <a:extLst>
              <a:ext uri="{FF2B5EF4-FFF2-40B4-BE49-F238E27FC236}">
                <a16:creationId xmlns:a16="http://schemas.microsoft.com/office/drawing/2014/main" id="{DB399F70-2C13-4073-9DF8-B83E76542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8907" y="4636652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Arial" panose="020B0604020202020204" pitchFamily="34" charset="0"/>
                <a:ea typeface="微软雅黑" panose="020B0503020204020204" pitchFamily="34" charset="-122"/>
              </a:rPr>
              <a:t>孟子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9E0BA74D-D4FC-490C-98FF-2E70AC732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720" y="4636652"/>
            <a:ext cx="866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Arial" panose="020B0604020202020204" pitchFamily="34" charset="0"/>
                <a:ea typeface="微软雅黑" panose="020B0503020204020204" pitchFamily="34" charset="-122"/>
              </a:rPr>
              <a:t>荀子</a:t>
            </a:r>
          </a:p>
        </p:txBody>
      </p:sp>
      <p:sp>
        <p:nvSpPr>
          <p:cNvPr id="18" name="文本框 4">
            <a:extLst>
              <a:ext uri="{FF2B5EF4-FFF2-40B4-BE49-F238E27FC236}">
                <a16:creationId xmlns:a16="http://schemas.microsoft.com/office/drawing/2014/main" id="{CEE51C17-C2E8-45A3-93A7-F75A9D321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795" y="4636652"/>
            <a:ext cx="868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Arial" panose="020B0604020202020204" pitchFamily="34" charset="0"/>
                <a:ea typeface="微软雅黑" panose="020B0503020204020204" pitchFamily="34" charset="-122"/>
              </a:rPr>
              <a:t>庄子</a:t>
            </a:r>
          </a:p>
        </p:txBody>
      </p:sp>
      <p:sp>
        <p:nvSpPr>
          <p:cNvPr id="19" name="文本框 4">
            <a:extLst>
              <a:ext uri="{FF2B5EF4-FFF2-40B4-BE49-F238E27FC236}">
                <a16:creationId xmlns:a16="http://schemas.microsoft.com/office/drawing/2014/main" id="{1A538035-2C89-40A4-9D63-EF031B634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4057" y="4636652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Arial" panose="020B0604020202020204" pitchFamily="34" charset="0"/>
                <a:ea typeface="微软雅黑" panose="020B0503020204020204" pitchFamily="34" charset="-122"/>
              </a:rPr>
              <a:t>韩非子</a:t>
            </a:r>
            <a:endParaRPr lang="en-US" altLang="zh-CN" sz="2400" b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7776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7E84CDF-395A-46BE-B3F3-1442B72CD213}"/>
              </a:ext>
            </a:extLst>
          </p:cNvPr>
          <p:cNvSpPr/>
          <p:nvPr/>
        </p:nvSpPr>
        <p:spPr>
          <a:xfrm>
            <a:off x="1480219" y="1916114"/>
            <a:ext cx="94842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第二环节：实战演练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任务：中国古代史</a:t>
            </a:r>
            <a:endParaRPr lang="en-US" altLang="zh-CN" sz="32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时间：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</a:t>
            </a:r>
          </a:p>
        </p:txBody>
      </p:sp>
    </p:spTree>
    <p:extLst>
      <p:ext uri="{BB962C8B-B14F-4D97-AF65-F5344CB8AC3E}">
        <p14:creationId xmlns:p14="http://schemas.microsoft.com/office/powerpoint/2010/main" val="633948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79375"/>
            <a:ext cx="115068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2018.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泸州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.11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】不同的历史时期呈现不同的阶段特征。下列最能体现隋唐时期阶段特征的是（   ）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A．统一国家的建立                    B．政权分立与民族融合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C．繁荣与开放的社会                  D．统一的多民族国家的巩固和发展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1003" y="1338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7" name="文本框 8"/>
          <p:cNvSpPr txBox="1"/>
          <p:nvPr/>
        </p:nvSpPr>
        <p:spPr>
          <a:xfrm>
            <a:off x="1856460" y="513241"/>
            <a:ext cx="8389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</a:rPr>
              <a:t>C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21005" y="2350135"/>
            <a:ext cx="115068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2019.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泸州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.11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】在学习历史的过程中，常见的历史纪年方法有很多。其中“甲午年”属于（　　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A. 帝王纪年法	B. 干支纪年法	C. 年号纪年法	D. 公元纪年法</a:t>
            </a:r>
          </a:p>
        </p:txBody>
      </p:sp>
      <p:sp>
        <p:nvSpPr>
          <p:cNvPr id="10" name="文本框 8"/>
          <p:cNvSpPr txBox="1"/>
          <p:nvPr/>
        </p:nvSpPr>
        <p:spPr>
          <a:xfrm>
            <a:off x="1533245" y="2881156"/>
            <a:ext cx="8389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</a:rPr>
              <a:t>B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21005" y="4164330"/>
            <a:ext cx="1150683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2019.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泸州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.11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】如图为中国古代时间轴图，其中阶段②的特征是（　　）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A. 统一多民族国家建立与巩固	B. 早期人类与文明起源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C. 奠定了现代中国版图的基础	D. 政权分立与民族交融</a:t>
            </a:r>
          </a:p>
        </p:txBody>
      </p:sp>
      <p:pic>
        <p:nvPicPr>
          <p:cNvPr id="4" name="图片 -21474826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4781550"/>
            <a:ext cx="7752715" cy="1003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8"/>
          <p:cNvSpPr txBox="1"/>
          <p:nvPr/>
        </p:nvSpPr>
        <p:spPr>
          <a:xfrm>
            <a:off x="9577425" y="4164491"/>
            <a:ext cx="8389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</a:rPr>
              <a:t>D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79375"/>
            <a:ext cx="1150683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2020.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泸州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.11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】时空观念是在特定的时间和空间联系中对事物进行观察、分析的意识和思维方式。阅读中国古代时间轴，关于朝代及其阶段特征表述准确的是（   ）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A．①处是秦汉时期，大一统国家的建立和巩固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B．②处是宋元时期，民族交融发展和社会变化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C．③处是隋唐时期，民族政权并立与民族交融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D．④处是明清时期，封建社会繁荣与对外开放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1003" y="1338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7" name="文本框 8"/>
          <p:cNvSpPr txBox="1"/>
          <p:nvPr/>
        </p:nvSpPr>
        <p:spPr>
          <a:xfrm>
            <a:off x="10672800" y="695486"/>
            <a:ext cx="8389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</a:rPr>
              <a:t>A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图片 -21474826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435100"/>
            <a:ext cx="10775315" cy="14490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EF51F27-8F0B-44CA-BDED-E4113CA2AC95}"/>
              </a:ext>
            </a:extLst>
          </p:cNvPr>
          <p:cNvSpPr txBox="1"/>
          <p:nvPr/>
        </p:nvSpPr>
        <p:spPr>
          <a:xfrm>
            <a:off x="473047" y="518315"/>
            <a:ext cx="109459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2021·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浙江嘉兴）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．张荫麟在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中国史纲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中说：“严格地说封建的社会的要素是这样：在一个王室的属下，有宝塔式的几级封君，每一个封君，虽然对于上级称臣，事实上是一个区域的世袭的统治者。”中国古代与张荫麟所说的“封建的社会”相适应的制度是（   ）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．禅让制           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．分封制          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．郡县制          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．刺史制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ECF91DE-21EA-4381-8E1E-A971B4329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46" y="2985382"/>
            <a:ext cx="10294106" cy="3092688"/>
          </a:xfrm>
          <a:prstGeom prst="rect">
            <a:avLst/>
          </a:prstGeom>
        </p:spPr>
      </p:pic>
      <p:sp>
        <p:nvSpPr>
          <p:cNvPr id="4" name="文本框 8">
            <a:extLst>
              <a:ext uri="{FF2B5EF4-FFF2-40B4-BE49-F238E27FC236}">
                <a16:creationId xmlns:a16="http://schemas.microsoft.com/office/drawing/2014/main" id="{6224E2DA-746B-4614-9694-65E369648803}"/>
              </a:ext>
            </a:extLst>
          </p:cNvPr>
          <p:cNvSpPr txBox="1"/>
          <p:nvPr/>
        </p:nvSpPr>
        <p:spPr>
          <a:xfrm>
            <a:off x="5432914" y="1879925"/>
            <a:ext cx="8389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</a:rPr>
              <a:t>A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文本框 8">
            <a:extLst>
              <a:ext uri="{FF2B5EF4-FFF2-40B4-BE49-F238E27FC236}">
                <a16:creationId xmlns:a16="http://schemas.microsoft.com/office/drawing/2014/main" id="{DE731ADB-3E40-4299-BD72-CBC2BE630D30}"/>
              </a:ext>
            </a:extLst>
          </p:cNvPr>
          <p:cNvSpPr txBox="1"/>
          <p:nvPr/>
        </p:nvSpPr>
        <p:spPr>
          <a:xfrm>
            <a:off x="8208099" y="5684125"/>
            <a:ext cx="8389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</a:rPr>
              <a:t>A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7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051"/>
          <p:cNvSpPr txBox="1">
            <a:spLocks noChangeArrowheads="1"/>
          </p:cNvSpPr>
          <p:nvPr/>
        </p:nvSpPr>
        <p:spPr bwMode="auto">
          <a:xfrm>
            <a:off x="647258" y="1071787"/>
            <a:ext cx="11040920" cy="33239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en-US" altLang="zh-CN" sz="4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2022</a:t>
            </a:r>
            <a:r>
              <a:rPr lang="zh-CN" altLang="en-US" sz="4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届中考总复习</a:t>
            </a:r>
            <a:endParaRPr lang="en-US" altLang="zh-CN" sz="48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中国古代史</a:t>
            </a:r>
            <a:r>
              <a:rPr lang="en-US" altLang="zh-CN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第一课时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中国古代历史发展的基本线索及各阶段特征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2.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夏商周时期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AEF09BE-9F58-4F54-B359-AA1432258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84" y="928561"/>
            <a:ext cx="10247216" cy="5000878"/>
          </a:xfrm>
          <a:prstGeom prst="rect">
            <a:avLst/>
          </a:prstGeom>
        </p:spPr>
      </p:pic>
      <p:sp>
        <p:nvSpPr>
          <p:cNvPr id="3" name="文本框 8">
            <a:extLst>
              <a:ext uri="{FF2B5EF4-FFF2-40B4-BE49-F238E27FC236}">
                <a16:creationId xmlns:a16="http://schemas.microsoft.com/office/drawing/2014/main" id="{07518E17-C56B-4F8D-9673-CBCD9BA75484}"/>
              </a:ext>
            </a:extLst>
          </p:cNvPr>
          <p:cNvSpPr txBox="1"/>
          <p:nvPr/>
        </p:nvSpPr>
        <p:spPr>
          <a:xfrm>
            <a:off x="4511169" y="1525964"/>
            <a:ext cx="8389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</a:rPr>
              <a:t>D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AA84A0F2-608F-41B8-9695-43C65431A6F5}"/>
              </a:ext>
            </a:extLst>
          </p:cNvPr>
          <p:cNvSpPr txBox="1"/>
          <p:nvPr/>
        </p:nvSpPr>
        <p:spPr>
          <a:xfrm>
            <a:off x="5127307" y="5714506"/>
            <a:ext cx="8389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</a:rPr>
              <a:t>B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2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8F15A67-6C36-486E-B852-39D40080F0C5}"/>
              </a:ext>
            </a:extLst>
          </p:cNvPr>
          <p:cNvSpPr txBox="1"/>
          <p:nvPr/>
        </p:nvSpPr>
        <p:spPr>
          <a:xfrm>
            <a:off x="649942" y="374322"/>
            <a:ext cx="11053481" cy="5908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32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2021</a:t>
            </a:r>
            <a:r>
              <a:rPr lang="zh-CN" altLang="zh-CN" sz="32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·湖南常德）</a:t>
            </a:r>
            <a:r>
              <a:rPr lang="en-US" altLang="zh-CN" sz="3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战国时期诸侯争霸不仅兼并小国，而且大国之间也出现兼并现象。这突出反映了（</a:t>
            </a:r>
            <a:r>
              <a:rPr lang="en-US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A. </a:t>
            </a:r>
            <a:r>
              <a:rPr lang="zh-CN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变法使各国实力增强</a:t>
            </a:r>
            <a:r>
              <a:rPr lang="en-US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	                    B. </a:t>
            </a:r>
            <a:r>
              <a:rPr lang="zh-CN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统一趋势增强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C. </a:t>
            </a:r>
            <a:r>
              <a:rPr lang="zh-CN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各国君主争霸野心强烈</a:t>
            </a:r>
            <a:r>
              <a:rPr lang="en-US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	           D. </a:t>
            </a:r>
            <a:r>
              <a:rPr lang="zh-CN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分封制彻底崩溃</a:t>
            </a:r>
          </a:p>
          <a:p>
            <a:pPr algn="just">
              <a:lnSpc>
                <a:spcPct val="150000"/>
              </a:lnSpc>
            </a:pPr>
            <a:r>
              <a:rPr lang="zh-CN" altLang="zh-CN" sz="32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2021</a:t>
            </a:r>
            <a:r>
              <a:rPr lang="zh-CN" altLang="zh-CN" sz="32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·陕西）</a:t>
            </a:r>
            <a:r>
              <a:rPr lang="en-US" altLang="zh-CN" sz="3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．公元前</a:t>
            </a:r>
            <a:r>
              <a:rPr lang="en-US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256</a:t>
            </a:r>
            <a:r>
              <a:rPr lang="zh-CN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年，蜀郡郡守李冰主持修建了大型水利工程，使成都平原成为沃野，被称为“天府之国”。该工程是（</a:t>
            </a:r>
            <a:r>
              <a:rPr lang="en-US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．都江堰</a:t>
            </a:r>
            <a:r>
              <a:rPr lang="en-US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     B</a:t>
            </a:r>
            <a:r>
              <a:rPr lang="zh-CN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．灵渠</a:t>
            </a:r>
            <a:r>
              <a:rPr lang="en-US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        C</a:t>
            </a:r>
            <a:r>
              <a:rPr lang="zh-CN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．大运河</a:t>
            </a:r>
            <a:r>
              <a:rPr lang="en-US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     D</a:t>
            </a:r>
            <a:r>
              <a:rPr lang="zh-CN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．赵州桥</a:t>
            </a: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94C7FDF4-5944-4F59-AD1B-F1FF75B6AE47}"/>
              </a:ext>
            </a:extLst>
          </p:cNvPr>
          <p:cNvSpPr txBox="1"/>
          <p:nvPr/>
        </p:nvSpPr>
        <p:spPr>
          <a:xfrm>
            <a:off x="9712434" y="1191667"/>
            <a:ext cx="8389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</a:rPr>
              <a:t>B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文本框 8">
            <a:extLst>
              <a:ext uri="{FF2B5EF4-FFF2-40B4-BE49-F238E27FC236}">
                <a16:creationId xmlns:a16="http://schemas.microsoft.com/office/drawing/2014/main" id="{293BF3BB-4BA6-4EB6-9D0D-649BB1D4FF6E}"/>
              </a:ext>
            </a:extLst>
          </p:cNvPr>
          <p:cNvSpPr txBox="1"/>
          <p:nvPr/>
        </p:nvSpPr>
        <p:spPr>
          <a:xfrm>
            <a:off x="5081441" y="4662454"/>
            <a:ext cx="8389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</a:rPr>
              <a:t>A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8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955045E-4FD4-424A-AE1F-12C110DAB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66" y="3429000"/>
            <a:ext cx="10483803" cy="275158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F9DEF3E-F7AE-417A-8F3A-44BCD7A35A19}"/>
              </a:ext>
            </a:extLst>
          </p:cNvPr>
          <p:cNvSpPr txBox="1"/>
          <p:nvPr/>
        </p:nvSpPr>
        <p:spPr>
          <a:xfrm>
            <a:off x="976166" y="677417"/>
            <a:ext cx="105524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4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2021</a:t>
            </a:r>
            <a:r>
              <a:rPr lang="zh-CN" altLang="zh-CN" sz="24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·江苏苏州）</a:t>
            </a:r>
            <a:r>
              <a:rPr lang="en-US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．春秋战国时期，儒家学者极力宣扬得众、爱众和济众思想，如孔子认为“仁者爱人”“宽则得众”，孟子主张“民贵君轻”“与众乐乐”。由此可知，春秋战国时期儒学（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</a:p>
          <a:p>
            <a:pPr algn="just"/>
            <a:r>
              <a:rPr lang="en-US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．适应了封建统治需要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            B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．以批判法家刑罚为宗旨</a:t>
            </a:r>
          </a:p>
          <a:p>
            <a:pPr algn="just"/>
            <a:r>
              <a:rPr lang="en-US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．有利于缓和社会矛盾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            D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．顺应了时代发展的要求</a:t>
            </a:r>
          </a:p>
        </p:txBody>
      </p:sp>
      <p:sp>
        <p:nvSpPr>
          <p:cNvPr id="5" name="文本框 8">
            <a:extLst>
              <a:ext uri="{FF2B5EF4-FFF2-40B4-BE49-F238E27FC236}">
                <a16:creationId xmlns:a16="http://schemas.microsoft.com/office/drawing/2014/main" id="{BE2EC5C3-5C85-485D-A943-0C034FBBB9C5}"/>
              </a:ext>
            </a:extLst>
          </p:cNvPr>
          <p:cNvSpPr txBox="1"/>
          <p:nvPr/>
        </p:nvSpPr>
        <p:spPr>
          <a:xfrm>
            <a:off x="9692770" y="1820932"/>
            <a:ext cx="8389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</a:rPr>
              <a:t>D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文本框 8">
            <a:extLst>
              <a:ext uri="{FF2B5EF4-FFF2-40B4-BE49-F238E27FC236}">
                <a16:creationId xmlns:a16="http://schemas.microsoft.com/office/drawing/2014/main" id="{DFF9658A-6A78-42A6-991C-28D7176F1AA1}"/>
              </a:ext>
            </a:extLst>
          </p:cNvPr>
          <p:cNvSpPr txBox="1"/>
          <p:nvPr/>
        </p:nvSpPr>
        <p:spPr>
          <a:xfrm>
            <a:off x="6218067" y="5258563"/>
            <a:ext cx="8389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</a:rPr>
              <a:t>D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1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7E84CDF-395A-46BE-B3F3-1442B72CD213}"/>
              </a:ext>
            </a:extLst>
          </p:cNvPr>
          <p:cNvSpPr/>
          <p:nvPr/>
        </p:nvSpPr>
        <p:spPr>
          <a:xfrm>
            <a:off x="1426430" y="1611314"/>
            <a:ext cx="94842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第一环节：教师精讲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任务：中国古代史</a:t>
            </a:r>
            <a:endParaRPr lang="en-US" altLang="zh-CN" sz="32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时间：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</a:t>
            </a:r>
          </a:p>
        </p:txBody>
      </p:sp>
    </p:spTree>
    <p:extLst>
      <p:ext uri="{BB962C8B-B14F-4D97-AF65-F5344CB8AC3E}">
        <p14:creationId xmlns:p14="http://schemas.microsoft.com/office/powerpoint/2010/main" val="313734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左大括号 18"/>
          <p:cNvSpPr/>
          <p:nvPr/>
        </p:nvSpPr>
        <p:spPr>
          <a:xfrm rot="5400000">
            <a:off x="2171410" y="-106702"/>
            <a:ext cx="355600" cy="3999312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左大括号 19"/>
          <p:cNvSpPr/>
          <p:nvPr/>
        </p:nvSpPr>
        <p:spPr>
          <a:xfrm rot="5400000">
            <a:off x="4841960" y="1248527"/>
            <a:ext cx="355602" cy="1305611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左大括号 20"/>
          <p:cNvSpPr/>
          <p:nvPr/>
        </p:nvSpPr>
        <p:spPr>
          <a:xfrm rot="5400000">
            <a:off x="6169195" y="1228627"/>
            <a:ext cx="355602" cy="1305611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左大括号 21"/>
          <p:cNvSpPr/>
          <p:nvPr/>
        </p:nvSpPr>
        <p:spPr>
          <a:xfrm rot="5400000">
            <a:off x="7492835" y="1201390"/>
            <a:ext cx="355602" cy="1305611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左大括号 22"/>
          <p:cNvSpPr/>
          <p:nvPr/>
        </p:nvSpPr>
        <p:spPr>
          <a:xfrm rot="5400000">
            <a:off x="8842732" y="1078188"/>
            <a:ext cx="399853" cy="1443874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左大括号 23"/>
          <p:cNvSpPr/>
          <p:nvPr/>
        </p:nvSpPr>
        <p:spPr>
          <a:xfrm rot="5400000">
            <a:off x="10383858" y="980936"/>
            <a:ext cx="478936" cy="1717459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902202" y="1472158"/>
            <a:ext cx="291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夏商周时期（先秦时期）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464023" y="1422662"/>
            <a:ext cx="1305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秦汉时期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740337" y="877291"/>
            <a:ext cx="1305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三国两晋南北朝时期时期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085600" y="1346202"/>
            <a:ext cx="1305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隋唐时期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229969" y="1122407"/>
            <a:ext cx="1643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辽宋夏金元时期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662059" y="1357205"/>
            <a:ext cx="1643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明清时期</a:t>
            </a:r>
          </a:p>
        </p:txBody>
      </p:sp>
      <p:sp>
        <p:nvSpPr>
          <p:cNvPr id="31" name="矩形 30"/>
          <p:cNvSpPr/>
          <p:nvPr/>
        </p:nvSpPr>
        <p:spPr>
          <a:xfrm>
            <a:off x="241398" y="254153"/>
            <a:ext cx="759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一、中国古代史发展的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基本线索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及各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阶段特征</a:t>
            </a:r>
            <a:endParaRPr lang="zh-CN" altLang="en-US" sz="2400" dirty="0"/>
          </a:p>
        </p:txBody>
      </p:sp>
      <p:sp>
        <p:nvSpPr>
          <p:cNvPr id="32" name="文本框 31"/>
          <p:cNvSpPr txBox="1"/>
          <p:nvPr/>
        </p:nvSpPr>
        <p:spPr>
          <a:xfrm>
            <a:off x="863328" y="3026523"/>
            <a:ext cx="2139496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早期国家的产生与社会变革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366764" y="2660441"/>
            <a:ext cx="1310322" cy="19389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rgbClr val="0000FF"/>
                </a:solidFill>
              </a:rPr>
              <a:t>统一多民族国家的建立和巩固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030682" y="2676665"/>
            <a:ext cx="759850" cy="34163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政权分立与民族交融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376155" y="2770690"/>
            <a:ext cx="759850" cy="304698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繁荣与开放的时代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578339" y="2846124"/>
            <a:ext cx="1021234" cy="23083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民族关系发展和社会变化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764595" y="2781949"/>
            <a:ext cx="1725272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统一多民族国家的巩固和发展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0" y="2000050"/>
            <a:ext cx="12130731" cy="729514"/>
            <a:chOff x="377071" y="2000050"/>
            <a:chExt cx="12130731" cy="729514"/>
          </a:xfrm>
        </p:grpSpPr>
        <p:cxnSp>
          <p:nvCxnSpPr>
            <p:cNvPr id="3" name="直接箭头连接符 2"/>
            <p:cNvCxnSpPr/>
            <p:nvPr/>
          </p:nvCxnSpPr>
          <p:spPr>
            <a:xfrm flipV="1">
              <a:off x="377071" y="2227869"/>
              <a:ext cx="11814929" cy="9006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744714" y="2102175"/>
              <a:ext cx="0" cy="21681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724401" y="2025189"/>
              <a:ext cx="0" cy="21681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049656" y="2025189"/>
              <a:ext cx="0" cy="21681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7392180" y="2011049"/>
              <a:ext cx="0" cy="21681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8697794" y="2000050"/>
              <a:ext cx="0" cy="21681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0141669" y="2011049"/>
              <a:ext cx="0" cy="21681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4256996" y="2269236"/>
              <a:ext cx="1310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前</a:t>
              </a:r>
              <a:r>
                <a:rPr lang="en-US" altLang="zh-CN" sz="2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221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  <a:endPara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722861" y="2287051"/>
              <a:ext cx="9246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220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  <a:endPara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77071" y="2329454"/>
              <a:ext cx="15829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约前</a:t>
              </a:r>
              <a:r>
                <a:rPr lang="en-US" altLang="zh-CN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2070</a:t>
              </a:r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010402" y="2260331"/>
              <a:ext cx="1004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581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  <a:endPara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326230" y="2303275"/>
              <a:ext cx="1310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907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  <a:endPara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763818" y="2272892"/>
              <a:ext cx="1310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1368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  <a:endPara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11859129" y="2011049"/>
              <a:ext cx="0" cy="21681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11436704" y="2271858"/>
              <a:ext cx="10710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1840</a:t>
              </a:r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C3DDE4A-AA44-47CF-88D0-42F4397CB42F}"/>
              </a:ext>
            </a:extLst>
          </p:cNvPr>
          <p:cNvSpPr/>
          <p:nvPr/>
        </p:nvSpPr>
        <p:spPr>
          <a:xfrm>
            <a:off x="349553" y="283846"/>
            <a:ext cx="759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二、夏商周时期：早期国家与社会变革</a:t>
            </a:r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421ACBF-D388-4DA3-8029-46263D6863E9}"/>
              </a:ext>
            </a:extLst>
          </p:cNvPr>
          <p:cNvSpPr txBox="1"/>
          <p:nvPr/>
        </p:nvSpPr>
        <p:spPr>
          <a:xfrm>
            <a:off x="6107642" y="243227"/>
            <a:ext cx="3982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  </a:t>
            </a:r>
            <a:r>
              <a:rPr lang="zh-CN" altLang="zh-CN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夏商周的更替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4E4F9FB-E34D-4810-9F6A-53AA2CE8D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51" y="1435100"/>
            <a:ext cx="2222500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1.</a:t>
            </a:r>
            <a:r>
              <a:rPr lang="zh-CN" altLang="en-US" sz="280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建立时间</a:t>
            </a:r>
            <a:r>
              <a:rPr lang="en-US" altLang="zh-CN" sz="280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:</a:t>
            </a:r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C250F08D-B4B0-413C-8B56-F477E3302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218" y="2161118"/>
            <a:ext cx="1800493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2.</a:t>
            </a:r>
            <a:r>
              <a:rPr lang="zh-CN" altLang="en-US" sz="280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建立者</a:t>
            </a:r>
            <a:r>
              <a:rPr lang="en-US" altLang="zh-CN" sz="280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:</a:t>
            </a:r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7984B518-DD83-44F9-8A91-2F7D0BCC8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118" y="2870201"/>
            <a:ext cx="1441420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3.</a:t>
            </a:r>
            <a:r>
              <a:rPr lang="zh-CN" altLang="en-US" sz="280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都城</a:t>
            </a:r>
            <a:r>
              <a:rPr lang="en-US" altLang="zh-CN" sz="280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:</a:t>
            </a:r>
            <a:endParaRPr lang="zh-CN" altLang="en-US" sz="2800">
              <a:solidFill>
                <a:schemeClr val="tx1"/>
              </a:solidFill>
              <a:latin typeface="方正粗黑宋简体" pitchFamily="2" charset="-122"/>
              <a:ea typeface="方正粗黑宋简体" pitchFamily="2" charset="-122"/>
              <a:sym typeface="Calibri" panose="020F0502020204030204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95B0C709-64A8-490D-B7DA-AF40BB5F7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353" y="1452033"/>
            <a:ext cx="3257551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u="sng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约</a:t>
            </a:r>
            <a:r>
              <a:rPr lang="zh-CN" altLang="en-US" sz="28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公元</a:t>
            </a:r>
            <a:r>
              <a:rPr lang="zh-CN" altLang="en-US" sz="2800" u="sng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前</a:t>
            </a:r>
            <a:r>
              <a:rPr lang="en-US" altLang="zh-CN" sz="28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2070</a:t>
            </a:r>
            <a:r>
              <a:rPr lang="zh-CN" altLang="en-US" sz="28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年</a:t>
            </a:r>
            <a:endParaRPr lang="en-US" altLang="zh-CN" sz="28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  <a:sym typeface="Calibri" panose="020F0502020204030204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EC24DB8-30C3-4BB3-96BD-2EF3AE2B4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1" y="2171661"/>
            <a:ext cx="1327900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禹</a:t>
            </a:r>
            <a:endParaRPr lang="en-US" altLang="zh-CN" sz="28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  <a:sym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181A9C-D1AA-4964-9DF9-A6C8C6F30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693" y="2916168"/>
            <a:ext cx="1970616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阳城</a:t>
            </a:r>
            <a:endParaRPr lang="en-US" altLang="zh-CN" sz="28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  <a:sym typeface="Calibri" panose="020F0502020204030204" pitchFamily="34" charset="0"/>
            </a:endParaRPr>
          </a:p>
        </p:txBody>
      </p:sp>
      <p:sp>
        <p:nvSpPr>
          <p:cNvPr id="11" name="矩形 14">
            <a:extLst>
              <a:ext uri="{FF2B5EF4-FFF2-40B4-BE49-F238E27FC236}">
                <a16:creationId xmlns:a16="http://schemas.microsoft.com/office/drawing/2014/main" id="{1DBD380F-DC63-43A6-9B91-4467EAC82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3568701"/>
            <a:ext cx="1441420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4.</a:t>
            </a:r>
            <a:r>
              <a:rPr lang="zh-CN" altLang="en-US" sz="280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意义</a:t>
            </a:r>
            <a:r>
              <a:rPr lang="en-US" altLang="zh-CN" sz="280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:</a:t>
            </a:r>
            <a:endParaRPr lang="zh-CN" altLang="en-US" sz="2800">
              <a:solidFill>
                <a:schemeClr val="tx1"/>
              </a:solidFill>
              <a:latin typeface="方正粗黑宋简体" pitchFamily="2" charset="-122"/>
              <a:ea typeface="方正粗黑宋简体" pitchFamily="2" charset="-122"/>
              <a:sym typeface="Calibri" panose="020F0502020204030204" pitchFamily="34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D85CEFB7-5C37-40E1-8344-88C60600C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1" y="4732867"/>
            <a:ext cx="7338484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③夏朝的建立标志着中国早期</a:t>
            </a:r>
            <a:r>
              <a:rPr lang="zh-CN" altLang="en-US" sz="28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国家</a:t>
            </a:r>
            <a:r>
              <a:rPr lang="zh-CN" altLang="en-US" sz="280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的产生</a:t>
            </a:r>
            <a:endParaRPr lang="en-US" altLang="zh-CN" sz="2800">
              <a:solidFill>
                <a:schemeClr val="tx1"/>
              </a:solidFill>
              <a:latin typeface="方正粗黑宋简体" pitchFamily="2" charset="-122"/>
              <a:ea typeface="方正粗黑宋简体" pitchFamily="2" charset="-122"/>
              <a:sym typeface="Calibri" panose="020F0502020204030204" pitchFamily="34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F56A5B78-18B6-4EA7-9AAE-E068A10E1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1" y="3560233"/>
            <a:ext cx="6040967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①是中国历史上的</a:t>
            </a:r>
            <a:r>
              <a:rPr lang="zh-CN" altLang="en-US" sz="28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第一个王朝</a:t>
            </a:r>
            <a:endParaRPr lang="en-US" altLang="zh-CN" sz="280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  <a:sym typeface="Calibri" panose="020F0502020204030204" pitchFamily="34" charset="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DFA047BE-DE3B-4C13-9C4A-09B4CEAC2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618" y="4171951"/>
            <a:ext cx="8265583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②是中国历史上的第一个</a:t>
            </a:r>
            <a:r>
              <a:rPr lang="zh-CN" altLang="en-US" sz="28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奴隶制</a:t>
            </a:r>
            <a:r>
              <a:rPr lang="zh-CN" altLang="en-US" sz="280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  <a:sym typeface="Calibri" panose="020F0502020204030204" pitchFamily="34" charset="0"/>
              </a:rPr>
              <a:t>王朝（社会性质）</a:t>
            </a:r>
            <a:endParaRPr lang="en-US" altLang="zh-CN" sz="280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  <a:sym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8594FB9-E3C3-4030-B4E3-D3F7B19FB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006" y="2343710"/>
            <a:ext cx="125839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667" dirty="0">
                <a:solidFill>
                  <a:srgbClr val="C00000"/>
                </a:solidFill>
                <a:latin typeface="方正粗黑宋简体" pitchFamily="2" charset="-122"/>
                <a:ea typeface="方正粗黑宋简体" pitchFamily="2" charset="-122"/>
              </a:rPr>
              <a:t>夏朝</a:t>
            </a:r>
          </a:p>
        </p:txBody>
      </p:sp>
      <p:sp>
        <p:nvSpPr>
          <p:cNvPr id="16" name="右大括号 15">
            <a:extLst>
              <a:ext uri="{FF2B5EF4-FFF2-40B4-BE49-F238E27FC236}">
                <a16:creationId xmlns:a16="http://schemas.microsoft.com/office/drawing/2014/main" id="{E6E37145-C7E6-4384-AA32-F250CB5D7E34}"/>
              </a:ext>
            </a:extLst>
          </p:cNvPr>
          <p:cNvSpPr/>
          <p:nvPr/>
        </p:nvSpPr>
        <p:spPr>
          <a:xfrm flipH="1">
            <a:off x="2008718" y="1710267"/>
            <a:ext cx="266700" cy="1714500"/>
          </a:xfrm>
          <a:prstGeom prst="rightBrace">
            <a:avLst>
              <a:gd name="adj1" fmla="val 8333"/>
              <a:gd name="adj2" fmla="val 52548"/>
            </a:avLst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9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82CAD87-9FF5-4442-BBA2-8C9678D9E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098875"/>
              </p:ext>
            </p:extLst>
          </p:nvPr>
        </p:nvGraphicFramePr>
        <p:xfrm>
          <a:off x="1906571" y="1110556"/>
          <a:ext cx="8208963" cy="2803525"/>
        </p:xfrm>
        <a:graphic>
          <a:graphicData uri="http://schemas.openxmlformats.org/drawingml/2006/table">
            <a:tbl>
              <a:tblPr/>
              <a:tblGrid>
                <a:gridCol w="118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5775">
                <a:tc>
                  <a:txBody>
                    <a:bodyPr/>
                    <a:lstStyle>
                      <a:lvl1pPr marL="257175" lvl="0" indent="-257175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57530" lvl="1" indent="-21463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lang="zh-CN" altLang="en-US" sz="2100" b="1" dirty="0">
                          <a:latin typeface="楷体" pitchFamily="49" charset="-122"/>
                          <a:ea typeface="楷体" pitchFamily="49" charset="-122"/>
                        </a:rPr>
                        <a:t>朝代</a:t>
                      </a:r>
                    </a:p>
                  </a:txBody>
                  <a:tcPr marT="34290" marB="34290"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57175" lvl="0" indent="-257175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57530" lvl="1" indent="-21463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lang="zh-CN" altLang="en-US" sz="2100" b="1" dirty="0">
                          <a:latin typeface="楷体" pitchFamily="49" charset="-122"/>
                          <a:ea typeface="楷体" pitchFamily="49" charset="-122"/>
                        </a:rPr>
                        <a:t>建立时间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57175" lvl="0" indent="-257175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57530" lvl="1" indent="-21463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lang="zh-CN" altLang="en-US" sz="2100" b="1" dirty="0">
                          <a:latin typeface="楷体" pitchFamily="49" charset="-122"/>
                          <a:ea typeface="楷体" pitchFamily="49" charset="-122"/>
                        </a:rPr>
                        <a:t>立国之君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57175" lvl="0" indent="-257175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57530" lvl="1" indent="-21463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lang="zh-CN" altLang="en-US" sz="2100" b="1" dirty="0">
                          <a:latin typeface="楷体" pitchFamily="49" charset="-122"/>
                          <a:ea typeface="楷体" pitchFamily="49" charset="-122"/>
                        </a:rPr>
                        <a:t>都城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57175" lvl="0" indent="-257175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57530" lvl="1" indent="-21463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lang="zh-CN" altLang="en-US" sz="2100" b="1" dirty="0">
                          <a:latin typeface="楷体" pitchFamily="49" charset="-122"/>
                          <a:ea typeface="楷体" pitchFamily="49" charset="-122"/>
                        </a:rPr>
                        <a:t>亡国之君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113">
                <a:tc>
                  <a:txBody>
                    <a:bodyPr/>
                    <a:lstStyle>
                      <a:lvl1pPr marL="257175" lvl="0" indent="-257175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57530" lvl="1" indent="-21463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lang="zh-CN" altLang="en-US" sz="2100" b="1" dirty="0">
                          <a:latin typeface="楷体" pitchFamily="49" charset="-122"/>
                          <a:ea typeface="楷体" pitchFamily="49" charset="-122"/>
                        </a:rPr>
                        <a:t>夏朝</a:t>
                      </a:r>
                    </a:p>
                  </a:txBody>
                  <a:tcPr marT="34290" marB="34290"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57175" lvl="0" indent="-257175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57530" lvl="1" indent="-21463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</a:pPr>
                      <a:endParaRPr lang="zh-CN" altLang="zh-CN" sz="2100" dirty="0"/>
                    </a:p>
                  </a:txBody>
                  <a:tcPr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57175" lvl="0" indent="-257175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57530" lvl="1" indent="-21463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</a:pPr>
                      <a:endParaRPr lang="zh-CN" altLang="zh-CN" sz="2100" dirty="0"/>
                    </a:p>
                  </a:txBody>
                  <a:tcPr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57175" lvl="0" indent="-257175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57530" lvl="1" indent="-21463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</a:pPr>
                      <a:endParaRPr lang="zh-CN" altLang="zh-CN" sz="2100" dirty="0"/>
                    </a:p>
                  </a:txBody>
                  <a:tcPr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57175" lvl="0" indent="-257175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57530" lvl="1" indent="-21463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</a:pPr>
                      <a:endParaRPr lang="zh-CN" altLang="zh-CN" sz="2100" dirty="0"/>
                    </a:p>
                  </a:txBody>
                  <a:tcPr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525">
                <a:tc>
                  <a:txBody>
                    <a:bodyPr/>
                    <a:lstStyle>
                      <a:lvl1pPr marL="257175" lvl="0" indent="-257175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57530" lvl="1" indent="-21463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lang="zh-CN" altLang="en-US" sz="2100" b="1" dirty="0">
                          <a:latin typeface="楷体" pitchFamily="49" charset="-122"/>
                          <a:ea typeface="楷体" pitchFamily="49" charset="-122"/>
                        </a:rPr>
                        <a:t>商朝</a:t>
                      </a:r>
                    </a:p>
                  </a:txBody>
                  <a:tcPr marT="34290" marB="34290"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57175" lvl="0" indent="-257175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57530" lvl="1" indent="-21463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</a:pPr>
                      <a:endParaRPr lang="zh-CN" altLang="zh-CN" sz="2100" dirty="0"/>
                    </a:p>
                  </a:txBody>
                  <a:tcPr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57175" lvl="0" indent="-257175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57530" lvl="1" indent="-21463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</a:pPr>
                      <a:endParaRPr lang="zh-CN" altLang="zh-CN" sz="2100" dirty="0"/>
                    </a:p>
                  </a:txBody>
                  <a:tcPr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57175" lvl="0" indent="-257175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57530" lvl="1" indent="-21463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</a:pPr>
                      <a:endParaRPr lang="zh-CN" altLang="zh-CN" sz="2100" dirty="0"/>
                    </a:p>
                  </a:txBody>
                  <a:tcPr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57175" lvl="0" indent="-257175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57530" lvl="1" indent="-21463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</a:pPr>
                      <a:endParaRPr lang="zh-CN" altLang="zh-CN" sz="2100" dirty="0"/>
                    </a:p>
                  </a:txBody>
                  <a:tcPr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112">
                <a:tc>
                  <a:txBody>
                    <a:bodyPr/>
                    <a:lstStyle>
                      <a:lvl1pPr marL="257175" lvl="0" indent="-257175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57530" lvl="1" indent="-21463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lang="zh-CN" altLang="en-US" sz="2100" b="1" dirty="0">
                          <a:latin typeface="楷体" pitchFamily="49" charset="-122"/>
                          <a:ea typeface="楷体" pitchFamily="49" charset="-122"/>
                        </a:rPr>
                        <a:t>西周</a:t>
                      </a:r>
                    </a:p>
                  </a:txBody>
                  <a:tcPr marT="34290" marB="34290"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57175" lvl="0" indent="-257175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57530" lvl="1" indent="-21463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</a:pPr>
                      <a:endParaRPr lang="zh-CN" altLang="zh-CN" sz="2100" dirty="0"/>
                    </a:p>
                  </a:txBody>
                  <a:tcPr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57175" lvl="0" indent="-257175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57530" lvl="1" indent="-21463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</a:pPr>
                      <a:endParaRPr lang="zh-CN" altLang="zh-CN" sz="2100" dirty="0"/>
                    </a:p>
                  </a:txBody>
                  <a:tcPr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57175" lvl="0" indent="-257175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57530" lvl="1" indent="-21463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</a:pPr>
                      <a:endParaRPr lang="zh-CN" altLang="zh-CN" sz="2100" dirty="0"/>
                    </a:p>
                  </a:txBody>
                  <a:tcPr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57175" lvl="0" indent="-257175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57530" lvl="1" indent="-21463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</a:pPr>
                      <a:endParaRPr lang="zh-CN" altLang="zh-CN" sz="2100" dirty="0"/>
                    </a:p>
                  </a:txBody>
                  <a:tcPr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132">
            <a:extLst>
              <a:ext uri="{FF2B5EF4-FFF2-40B4-BE49-F238E27FC236}">
                <a16:creationId xmlns:a16="http://schemas.microsoft.com/office/drawing/2014/main" id="{F2234EDF-3D63-4E6A-98F5-D38431BF0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09" y="3271144"/>
            <a:ext cx="134937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>
                <a:latin typeface="+mj-ea"/>
                <a:ea typeface="+mj-ea"/>
              </a:rPr>
              <a:t>周幽王</a:t>
            </a:r>
          </a:p>
        </p:txBody>
      </p:sp>
      <p:sp>
        <p:nvSpPr>
          <p:cNvPr id="4" name="Text Box 125">
            <a:extLst>
              <a:ext uri="{FF2B5EF4-FFF2-40B4-BE49-F238E27FC236}">
                <a16:creationId xmlns:a16="http://schemas.microsoft.com/office/drawing/2014/main" id="{64866DBA-C2A0-40DC-BC33-198F96A9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34" y="1758256"/>
            <a:ext cx="1979612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</a:rPr>
              <a:t>约</a:t>
            </a: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</a:rPr>
              <a:t>前</a:t>
            </a:r>
            <a:r>
              <a:rPr lang="en-US" altLang="zh-CN" sz="2400" b="1" dirty="0">
                <a:latin typeface="+mj-ea"/>
                <a:ea typeface="+mj-ea"/>
              </a:rPr>
              <a:t>2070</a:t>
            </a:r>
            <a:r>
              <a:rPr lang="zh-CN" altLang="en-US" sz="2400" b="1" dirty="0">
                <a:latin typeface="+mj-ea"/>
                <a:ea typeface="+mj-ea"/>
              </a:rPr>
              <a:t>年</a:t>
            </a:r>
          </a:p>
        </p:txBody>
      </p:sp>
      <p:sp>
        <p:nvSpPr>
          <p:cNvPr id="5" name="Text Box 130">
            <a:extLst>
              <a:ext uri="{FF2B5EF4-FFF2-40B4-BE49-F238E27FC236}">
                <a16:creationId xmlns:a16="http://schemas.microsoft.com/office/drawing/2014/main" id="{A878CAE1-FB2E-4973-9C0A-5380211D7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1984" y="1777306"/>
            <a:ext cx="857250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>
                <a:latin typeface="+mj-ea"/>
                <a:ea typeface="+mj-ea"/>
              </a:rPr>
              <a:t>禹</a:t>
            </a:r>
          </a:p>
        </p:txBody>
      </p:sp>
      <p:sp>
        <p:nvSpPr>
          <p:cNvPr id="6" name="Text Box 133">
            <a:extLst>
              <a:ext uri="{FF2B5EF4-FFF2-40B4-BE49-F238E27FC236}">
                <a16:creationId xmlns:a16="http://schemas.microsoft.com/office/drawing/2014/main" id="{49905CBC-D347-4AEA-A55A-90601435F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34" y="1755081"/>
            <a:ext cx="1539875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桀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B1DC51C9-013A-481F-928D-51288EB28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221" y="2521844"/>
            <a:ext cx="1890713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</a:rPr>
              <a:t>  亳</a:t>
            </a:r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</a:rPr>
              <a:t>→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殷</a:t>
            </a:r>
          </a:p>
        </p:txBody>
      </p:sp>
      <p:sp>
        <p:nvSpPr>
          <p:cNvPr id="8" name="Text Box 128">
            <a:extLst>
              <a:ext uri="{FF2B5EF4-FFF2-40B4-BE49-F238E27FC236}">
                <a16:creationId xmlns:a16="http://schemas.microsoft.com/office/drawing/2014/main" id="{589C5D9D-E7C6-41D5-8B39-45BAA566A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096" y="2550419"/>
            <a:ext cx="2173288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</a:rPr>
              <a:t>约</a:t>
            </a: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</a:rPr>
              <a:t>前</a:t>
            </a:r>
            <a:r>
              <a:rPr lang="en-US" altLang="zh-CN" sz="2400" b="1" dirty="0">
                <a:latin typeface="+mj-ea"/>
                <a:ea typeface="+mj-ea"/>
              </a:rPr>
              <a:t>1600</a:t>
            </a:r>
            <a:r>
              <a:rPr lang="zh-CN" altLang="en-US" sz="2400" b="1" dirty="0">
                <a:latin typeface="+mj-ea"/>
                <a:ea typeface="+mj-ea"/>
              </a:rPr>
              <a:t>年</a:t>
            </a:r>
          </a:p>
        </p:txBody>
      </p:sp>
      <p:sp>
        <p:nvSpPr>
          <p:cNvPr id="9" name="Text Box 131">
            <a:extLst>
              <a:ext uri="{FF2B5EF4-FFF2-40B4-BE49-F238E27FC236}">
                <a16:creationId xmlns:a16="http://schemas.microsoft.com/office/drawing/2014/main" id="{AFDC62DB-DE5C-4CCB-93C1-CF7EF60D5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134" y="2559944"/>
            <a:ext cx="112395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>
                <a:latin typeface="+mj-ea"/>
                <a:ea typeface="+mj-ea"/>
              </a:rPr>
              <a:t>汤</a:t>
            </a:r>
          </a:p>
        </p:txBody>
      </p:sp>
      <p:sp>
        <p:nvSpPr>
          <p:cNvPr id="10" name="Text Box 134">
            <a:extLst>
              <a:ext uri="{FF2B5EF4-FFF2-40B4-BE49-F238E27FC236}">
                <a16:creationId xmlns:a16="http://schemas.microsoft.com/office/drawing/2014/main" id="{BE7FEEFA-0679-4DD1-A698-B6854A6F3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09" y="2502794"/>
            <a:ext cx="1120775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>
                <a:latin typeface="+mj-ea"/>
                <a:ea typeface="+mj-ea"/>
              </a:rPr>
              <a:t>商纣王</a:t>
            </a:r>
          </a:p>
        </p:txBody>
      </p:sp>
      <p:sp>
        <p:nvSpPr>
          <p:cNvPr id="11" name="Text Box 124">
            <a:extLst>
              <a:ext uri="{FF2B5EF4-FFF2-40B4-BE49-F238E27FC236}">
                <a16:creationId xmlns:a16="http://schemas.microsoft.com/office/drawing/2014/main" id="{BD256667-A9D1-4135-96BB-2AF51720D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934" y="3258444"/>
            <a:ext cx="1500187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</a:rPr>
              <a:t>镐</a:t>
            </a:r>
            <a:r>
              <a:rPr lang="zh-CN" altLang="en-US" sz="2400" b="1" dirty="0">
                <a:latin typeface="+mj-ea"/>
                <a:ea typeface="+mj-ea"/>
              </a:rPr>
              <a:t>京</a:t>
            </a:r>
          </a:p>
        </p:txBody>
      </p:sp>
      <p:sp>
        <p:nvSpPr>
          <p:cNvPr id="12" name="Text Box 129">
            <a:extLst>
              <a:ext uri="{FF2B5EF4-FFF2-40B4-BE49-F238E27FC236}">
                <a16:creationId xmlns:a16="http://schemas.microsoft.com/office/drawing/2014/main" id="{C2F0E0F9-D14E-47A3-AA5E-ACB2C5254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34" y="3271144"/>
            <a:ext cx="295592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</a:rPr>
              <a:t>前</a:t>
            </a:r>
            <a:r>
              <a:rPr lang="en-US" altLang="zh-CN" sz="2400" b="1" dirty="0">
                <a:latin typeface="+mj-ea"/>
                <a:ea typeface="+mj-ea"/>
              </a:rPr>
              <a:t>1046</a:t>
            </a:r>
            <a:r>
              <a:rPr lang="zh-CN" altLang="en-US" sz="2400" b="1" dirty="0">
                <a:latin typeface="+mj-ea"/>
                <a:ea typeface="+mj-ea"/>
              </a:rPr>
              <a:t>年</a:t>
            </a:r>
          </a:p>
        </p:txBody>
      </p:sp>
      <p:sp>
        <p:nvSpPr>
          <p:cNvPr id="13" name="Text Box 132">
            <a:extLst>
              <a:ext uri="{FF2B5EF4-FFF2-40B4-BE49-F238E27FC236}">
                <a16:creationId xmlns:a16="http://schemas.microsoft.com/office/drawing/2014/main" id="{17BFF39C-E847-4FA1-B21C-C1337C76B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671" y="3271144"/>
            <a:ext cx="141922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>
                <a:latin typeface="+mj-ea"/>
                <a:ea typeface="+mj-ea"/>
              </a:rPr>
              <a:t>周武王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151D2BE-0A5E-46DA-A5E8-07C4438EC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221" y="1758256"/>
            <a:ext cx="11525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>
                <a:latin typeface="+mj-ea"/>
                <a:ea typeface="+mj-ea"/>
              </a:rPr>
              <a:t>阳城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AE0AF94-7D56-4ED1-A4CC-4138E85D1A6E}"/>
              </a:ext>
            </a:extLst>
          </p:cNvPr>
          <p:cNvSpPr/>
          <p:nvPr/>
        </p:nvSpPr>
        <p:spPr>
          <a:xfrm>
            <a:off x="349553" y="283846"/>
            <a:ext cx="759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二、夏商周时期：早期国家与社会变革</a:t>
            </a:r>
            <a:endParaRPr lang="zh-CN" altLang="en-US" sz="2400" dirty="0"/>
          </a:p>
        </p:txBody>
      </p:sp>
      <p:sp>
        <p:nvSpPr>
          <p:cNvPr id="17" name="文本框 6">
            <a:extLst>
              <a:ext uri="{FF2B5EF4-FFF2-40B4-BE49-F238E27FC236}">
                <a16:creationId xmlns:a16="http://schemas.microsoft.com/office/drawing/2014/main" id="{4126969A-B2F3-4370-82B2-7FA7E82DC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68" y="5201143"/>
            <a:ext cx="1051606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探究：材料中“天下为家”的“家”指什么？你如何看待王位世袭制取代禅让制？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DD0746B-1D46-443E-9839-9DF4689C8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59" y="4159172"/>
            <a:ext cx="11161059" cy="9612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大道之行也，天下为公，选贤与能，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 …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是谓大同。今大道既隐，天下为家，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… …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                                   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                                       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——《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礼记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﹒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礼运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EAAD24A-B800-4421-B036-89629C3E2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677" y="5876231"/>
            <a:ext cx="8359329" cy="3968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+mj-ea"/>
                <a:ea typeface="+mj-ea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+mj-ea"/>
                <a:ea typeface="+mj-ea"/>
              </a:rPr>
              <a:t>家</a:t>
            </a:r>
            <a:r>
              <a:rPr lang="en-US" altLang="zh-CN" sz="2000" b="1" dirty="0">
                <a:solidFill>
                  <a:srgbClr val="FF0000"/>
                </a:solidFill>
                <a:latin typeface="+mj-ea"/>
                <a:ea typeface="+mj-ea"/>
              </a:rPr>
              <a:t>”</a:t>
            </a:r>
            <a:r>
              <a:rPr lang="zh-CN" altLang="en-US" sz="2000" b="1" dirty="0">
                <a:solidFill>
                  <a:srgbClr val="FF0000"/>
                </a:solidFill>
                <a:latin typeface="+mj-ea"/>
                <a:ea typeface="+mj-ea"/>
              </a:rPr>
              <a:t>指统治者把国家政权世代据为己有，把国家当作一家的私产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8E76A37-9AC3-4D76-A476-0BE387FBFB7C}"/>
              </a:ext>
            </a:extLst>
          </p:cNvPr>
          <p:cNvSpPr txBox="1"/>
          <p:nvPr/>
        </p:nvSpPr>
        <p:spPr>
          <a:xfrm>
            <a:off x="6107642" y="243227"/>
            <a:ext cx="3982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  </a:t>
            </a:r>
            <a:r>
              <a:rPr lang="zh-CN" altLang="zh-CN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夏商周的更替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994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08929">
            <a:extLst>
              <a:ext uri="{FF2B5EF4-FFF2-40B4-BE49-F238E27FC236}">
                <a16:creationId xmlns:a16="http://schemas.microsoft.com/office/drawing/2014/main" id="{0E8D142A-2EA6-4F15-82C7-E857F82C9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71" y="1730882"/>
            <a:ext cx="3332163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428AF1-5125-4D4C-9415-19FE6DD9574D}"/>
              </a:ext>
            </a:extLst>
          </p:cNvPr>
          <p:cNvSpPr/>
          <p:nvPr/>
        </p:nvSpPr>
        <p:spPr>
          <a:xfrm>
            <a:off x="3098384" y="1988057"/>
            <a:ext cx="863600" cy="482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100" dirty="0"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天子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ADFA042-27A8-4864-A6B6-E21621706E58}"/>
              </a:ext>
            </a:extLst>
          </p:cNvPr>
          <p:cNvSpPr/>
          <p:nvPr/>
        </p:nvSpPr>
        <p:spPr>
          <a:xfrm>
            <a:off x="3098384" y="2788157"/>
            <a:ext cx="863600" cy="4841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100" dirty="0"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诸侯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3D6C4CD-BCB8-4342-92FA-FDDE095D2E8D}"/>
              </a:ext>
            </a:extLst>
          </p:cNvPr>
          <p:cNvSpPr/>
          <p:nvPr/>
        </p:nvSpPr>
        <p:spPr>
          <a:xfrm>
            <a:off x="3098384" y="3516819"/>
            <a:ext cx="1187450" cy="4841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100" dirty="0"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卿大夫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567B9F1-DDAB-44E7-8AC3-98BB9ACFB3E4}"/>
              </a:ext>
            </a:extLst>
          </p:cNvPr>
          <p:cNvSpPr/>
          <p:nvPr/>
        </p:nvSpPr>
        <p:spPr>
          <a:xfrm>
            <a:off x="3487321" y="4105782"/>
            <a:ext cx="798513" cy="482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100" dirty="0"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士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D15C73-A665-4970-8202-72D039AE5B7D}"/>
              </a:ext>
            </a:extLst>
          </p:cNvPr>
          <p:cNvSpPr/>
          <p:nvPr/>
        </p:nvSpPr>
        <p:spPr>
          <a:xfrm>
            <a:off x="3487321" y="4651882"/>
            <a:ext cx="863600" cy="3714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100" dirty="0"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平民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507430D-62A2-4519-BC52-C9DF180916FC}"/>
              </a:ext>
            </a:extLst>
          </p:cNvPr>
          <p:cNvSpPr/>
          <p:nvPr/>
        </p:nvSpPr>
        <p:spPr>
          <a:xfrm>
            <a:off x="3854034" y="5096382"/>
            <a:ext cx="928687" cy="4841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100" dirty="0"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奴隶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DA89408-E18D-4ED1-9128-C3BDDD6C7244}"/>
              </a:ext>
            </a:extLst>
          </p:cNvPr>
          <p:cNvSpPr/>
          <p:nvPr/>
        </p:nvSpPr>
        <p:spPr>
          <a:xfrm>
            <a:off x="636171" y="1470532"/>
            <a:ext cx="414338" cy="22145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100" dirty="0"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嫡长子继承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455E7C42-3F93-447D-86E1-352E2AC25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216" y="1390415"/>
            <a:ext cx="185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en-US" sz="2000" dirty="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</a:rPr>
              <a:t>对   象：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6CC02113-AC85-44D5-950C-015A560E4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356" y="2150698"/>
            <a:ext cx="2357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</a:rPr>
              <a:t>  依   据：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68B2EEE2-20FC-4D3D-B405-C459F1EFE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813" y="2876827"/>
            <a:ext cx="24288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en-US" altLang="zh-CN" sz="2000" dirty="0" err="1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</a:rPr>
              <a:t>重要封国</a:t>
            </a:r>
            <a:r>
              <a:rPr lang="en-US" altLang="zh-CN" sz="2000" dirty="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</a:rPr>
              <a:t>：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05901A9C-E995-4D70-BA01-7F5F93E6D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322" y="5491019"/>
            <a:ext cx="176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</a:rPr>
              <a:t>  影 响</a:t>
            </a:r>
            <a:r>
              <a:rPr lang="zh-CN" altLang="en-US" sz="2000" dirty="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</a:rPr>
              <a:t>：</a:t>
            </a:r>
            <a:endParaRPr lang="en-US" altLang="zh-CN" sz="2000" dirty="0">
              <a:solidFill>
                <a:schemeClr val="tx1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04BB0771-7C28-4393-BE5F-2EA76C205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116" y="1400571"/>
            <a:ext cx="3857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en-US" sz="20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宗亲、功臣等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7CCE6505-69BC-4FBF-B622-A9E0BAEE2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116" y="2144913"/>
            <a:ext cx="454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en-US" sz="20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血缘亲疏、功劳大小</a:t>
            </a: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E8DC5990-ABAB-4881-82C3-82346CF90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656" y="2872853"/>
            <a:ext cx="4532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en-US" altLang="zh-CN" sz="2000" dirty="0" err="1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鲁、齐、燕、晋、宋</a:t>
            </a:r>
            <a:endParaRPr lang="en-US" altLang="zh-CN" sz="20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32C27FCC-899E-4909-8467-ED4026E27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023" y="5222365"/>
            <a:ext cx="431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0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前期：保证周王朝对地方控制，稳定政局，扩大</a:t>
            </a:r>
            <a:r>
              <a:rPr lang="zh-CN" altLang="en-US" sz="20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周朝</a:t>
            </a:r>
            <a:r>
              <a:rPr lang="zh-CN" altLang="zh-CN" sz="20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统治范围</a:t>
            </a:r>
            <a:r>
              <a:rPr lang="zh-CN" altLang="en-US" sz="20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（积极）</a:t>
            </a:r>
            <a:endParaRPr lang="zh-CN" altLang="zh-CN" sz="2000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A03C2AFF-D091-4900-8639-6082D10EED86}"/>
              </a:ext>
            </a:extLst>
          </p:cNvPr>
          <p:cNvSpPr/>
          <p:nvPr/>
        </p:nvSpPr>
        <p:spPr>
          <a:xfrm>
            <a:off x="5235951" y="1646331"/>
            <a:ext cx="309563" cy="407072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200" noProof="1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20" name="文本框 3">
            <a:extLst>
              <a:ext uri="{FF2B5EF4-FFF2-40B4-BE49-F238E27FC236}">
                <a16:creationId xmlns:a16="http://schemas.microsoft.com/office/drawing/2014/main" id="{3C6DFB6B-85D2-4BD3-84AB-FF95235F7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514" y="2865531"/>
            <a:ext cx="5828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 err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分封制</a:t>
            </a:r>
            <a:endParaRPr lang="en-US" altLang="zh-CN" sz="3200" dirty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左大括号 20">
            <a:extLst>
              <a:ext uri="{FF2B5EF4-FFF2-40B4-BE49-F238E27FC236}">
                <a16:creationId xmlns:a16="http://schemas.microsoft.com/office/drawing/2014/main" id="{86DC7ED0-8CEA-4A4D-968E-E600401BF375}"/>
              </a:ext>
            </a:extLst>
          </p:cNvPr>
          <p:cNvSpPr/>
          <p:nvPr/>
        </p:nvSpPr>
        <p:spPr>
          <a:xfrm>
            <a:off x="6733759" y="5281518"/>
            <a:ext cx="195262" cy="108902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200" noProof="1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CA523597-1C03-4A83-8EA1-FC1A7A7F7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9940" y="6154473"/>
            <a:ext cx="56195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0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后期：诸侯实力增长，威胁周</a:t>
            </a:r>
            <a:r>
              <a:rPr lang="zh-CN" altLang="en-US" sz="20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天子</a:t>
            </a:r>
            <a:r>
              <a:rPr lang="zh-CN" altLang="zh-CN" sz="20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统治</a:t>
            </a:r>
            <a:r>
              <a:rPr lang="zh-CN" altLang="en-US" sz="20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（消极）</a:t>
            </a:r>
            <a:endParaRPr lang="zh-CN" altLang="zh-CN" sz="2000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23" name="矩形 17">
            <a:extLst>
              <a:ext uri="{FF2B5EF4-FFF2-40B4-BE49-F238E27FC236}">
                <a16:creationId xmlns:a16="http://schemas.microsoft.com/office/drawing/2014/main" id="{B446D829-A744-4E23-8522-0D5BB5748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803" y="3572101"/>
            <a:ext cx="2636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latin typeface="方正粗黑宋简体" pitchFamily="2" charset="-122"/>
                <a:ea typeface="方正粗黑宋简体" pitchFamily="2" charset="-122"/>
              </a:rPr>
              <a:t>诸侯的权力：</a:t>
            </a:r>
          </a:p>
        </p:txBody>
      </p:sp>
      <p:sp>
        <p:nvSpPr>
          <p:cNvPr id="24" name="文本框 18">
            <a:extLst>
              <a:ext uri="{FF2B5EF4-FFF2-40B4-BE49-F238E27FC236}">
                <a16:creationId xmlns:a16="http://schemas.microsoft.com/office/drawing/2014/main" id="{991366EE-7E1D-4B7F-874F-7C342B4AA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4242" y="3606202"/>
            <a:ext cx="4681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管理土地和人民的权力；在自己的封地内进行再分封；组建军队</a:t>
            </a:r>
            <a:endParaRPr lang="zh-CN" altLang="en-US" sz="2000" b="1" dirty="0">
              <a:solidFill>
                <a:srgbClr val="782716"/>
              </a:solidFill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  <p:sp>
        <p:nvSpPr>
          <p:cNvPr id="25" name="文本框 19">
            <a:extLst>
              <a:ext uri="{FF2B5EF4-FFF2-40B4-BE49-F238E27FC236}">
                <a16:creationId xmlns:a16="http://schemas.microsoft.com/office/drawing/2014/main" id="{BDBAD40E-2175-4D54-B3AC-879543827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607" y="4428433"/>
            <a:ext cx="42881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向周王进献贡物；并服从周王调兵；定期朝见</a:t>
            </a:r>
          </a:p>
        </p:txBody>
      </p:sp>
      <p:sp>
        <p:nvSpPr>
          <p:cNvPr id="26" name="矩形 20">
            <a:extLst>
              <a:ext uri="{FF2B5EF4-FFF2-40B4-BE49-F238E27FC236}">
                <a16:creationId xmlns:a16="http://schemas.microsoft.com/office/drawing/2014/main" id="{B0726E49-0C3F-42D8-AEC3-FBCD77E64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420" y="4451857"/>
            <a:ext cx="2125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latin typeface="方正粗黑宋简体" pitchFamily="2" charset="-122"/>
                <a:ea typeface="方正粗黑宋简体" pitchFamily="2" charset="-122"/>
              </a:rPr>
              <a:t>诸侯的义务：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9906C6C-AC39-4EE6-A088-8EFB4D64593F}"/>
              </a:ext>
            </a:extLst>
          </p:cNvPr>
          <p:cNvSpPr/>
          <p:nvPr/>
        </p:nvSpPr>
        <p:spPr>
          <a:xfrm>
            <a:off x="349553" y="283846"/>
            <a:ext cx="759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二、夏商周时期：早期国家与社会变革</a:t>
            </a:r>
            <a:endParaRPr lang="zh-CN" altLang="en-US" sz="24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22A2BEC-D1F2-4E8B-AE12-9310CE61CE94}"/>
              </a:ext>
            </a:extLst>
          </p:cNvPr>
          <p:cNvSpPr txBox="1"/>
          <p:nvPr/>
        </p:nvSpPr>
        <p:spPr>
          <a:xfrm>
            <a:off x="6107642" y="243227"/>
            <a:ext cx="3982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  </a:t>
            </a:r>
            <a:r>
              <a:rPr lang="zh-CN" altLang="zh-CN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夏商周的更替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26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CB26530-7A7E-428B-9BCF-47841E65F758}"/>
              </a:ext>
            </a:extLst>
          </p:cNvPr>
          <p:cNvSpPr/>
          <p:nvPr/>
        </p:nvSpPr>
        <p:spPr>
          <a:xfrm>
            <a:off x="349553" y="283846"/>
            <a:ext cx="759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二、夏商周时期：早期国家与社会变革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D238AC9-4840-4DD1-A28D-F8967A7F18D4}"/>
              </a:ext>
            </a:extLst>
          </p:cNvPr>
          <p:cNvSpPr txBox="1"/>
          <p:nvPr/>
        </p:nvSpPr>
        <p:spPr>
          <a:xfrm>
            <a:off x="5982640" y="26119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  动荡的春秋时期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3F8E000-A196-4481-A32A-8CAFDD516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67" y="1113894"/>
            <a:ext cx="10037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一、动荡的原因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57DB0F7-8CEA-4C4B-8542-C858CF94FB16}"/>
              </a:ext>
            </a:extLst>
          </p:cNvPr>
          <p:cNvSpPr txBox="1"/>
          <p:nvPr/>
        </p:nvSpPr>
        <p:spPr>
          <a:xfrm>
            <a:off x="749763" y="1596902"/>
            <a:ext cx="9533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（一）铁制工具和牛耕的使用，促进了经济的发展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F215CC2-EDDE-42D2-B053-68B2688FFF74}"/>
              </a:ext>
            </a:extLst>
          </p:cNvPr>
          <p:cNvSpPr txBox="1"/>
          <p:nvPr/>
        </p:nvSpPr>
        <p:spPr>
          <a:xfrm>
            <a:off x="749763" y="2109348"/>
            <a:ext cx="636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（二）分封制瓦解，王室衰微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C3DDF26-A8D8-441A-B679-17EE4B34B463}"/>
              </a:ext>
            </a:extLst>
          </p:cNvPr>
          <p:cNvSpPr txBox="1"/>
          <p:nvPr/>
        </p:nvSpPr>
        <p:spPr>
          <a:xfrm>
            <a:off x="749763" y="2624172"/>
            <a:ext cx="636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（三）诸侯争霸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EB2F9B0-8177-4B63-B036-500D34E4B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67" y="3068206"/>
            <a:ext cx="3160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二、动荡的表现：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DFF68E0-585B-4014-8A69-DD30FE22206D}"/>
              </a:ext>
            </a:extLst>
          </p:cNvPr>
          <p:cNvSpPr txBox="1"/>
          <p:nvPr/>
        </p:nvSpPr>
        <p:spPr>
          <a:xfrm>
            <a:off x="2896255" y="3087067"/>
            <a:ext cx="636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诸侯崛起，竞相争霸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8A32C96-3F4A-4028-8CBA-CD320CDD1BFE}"/>
              </a:ext>
            </a:extLst>
          </p:cNvPr>
          <p:cNvSpPr txBox="1"/>
          <p:nvPr/>
        </p:nvSpPr>
        <p:spPr>
          <a:xfrm>
            <a:off x="487680" y="3599513"/>
            <a:ext cx="314240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三、动荡的影响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AE99314-662A-4D4C-BE0B-C019685969C3}"/>
              </a:ext>
            </a:extLst>
          </p:cNvPr>
          <p:cNvSpPr txBox="1"/>
          <p:nvPr/>
        </p:nvSpPr>
        <p:spPr>
          <a:xfrm>
            <a:off x="1028501" y="4173987"/>
            <a:ext cx="20425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111646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消极方面：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8C1504E-D291-4F9E-AEF2-73A340EF0B8C}"/>
              </a:ext>
            </a:extLst>
          </p:cNvPr>
          <p:cNvSpPr txBox="1"/>
          <p:nvPr/>
        </p:nvSpPr>
        <p:spPr>
          <a:xfrm>
            <a:off x="2896255" y="4182857"/>
            <a:ext cx="817922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争霸战争给社会和人民带来灾难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896148A-F758-45B8-8600-F84A6AD5100E}"/>
              </a:ext>
            </a:extLst>
          </p:cNvPr>
          <p:cNvSpPr txBox="1"/>
          <p:nvPr/>
        </p:nvSpPr>
        <p:spPr>
          <a:xfrm>
            <a:off x="2896255" y="4842025"/>
            <a:ext cx="875936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111646"/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诸侯国数量减少，加快了中国统一的步伐；推动各国变法图强，促进社会变革；促进了民族大交融。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DC30A4C-500F-432C-AA80-C52586961534}"/>
              </a:ext>
            </a:extLst>
          </p:cNvPr>
          <p:cNvSpPr txBox="1"/>
          <p:nvPr/>
        </p:nvSpPr>
        <p:spPr>
          <a:xfrm>
            <a:off x="1037608" y="4808112"/>
            <a:ext cx="20425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111646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2.积极方面：</a:t>
            </a:r>
          </a:p>
        </p:txBody>
      </p:sp>
    </p:spTree>
    <p:extLst>
      <p:ext uri="{BB962C8B-B14F-4D97-AF65-F5344CB8AC3E}">
        <p14:creationId xmlns:p14="http://schemas.microsoft.com/office/powerpoint/2010/main" val="12433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  <p:tag name="KSO_WM_ASSEMBLE_CHIP_INDEX" val="a6a1b4d39391417ea177febf0738f736"/>
  <p:tag name="KSO_WM_BEAUTIFY_FLAG" val="#wm#"/>
  <p:tag name="KSO_WM_CHIP_FILLAREA_FILL_RULE" val="{&quot;fill_align&quot;:&quot;cm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6ead4054ed1e2fb7fdac"/>
  <p:tag name="KSO_WM_TEMPLATE_ASSEMBLE_XID" val="60656ead4054ed1e2fb7fdac"/>
  <p:tag name="KSO_WM_TEMPLATE_CATEGORY" val="diagram"/>
  <p:tag name="KSO_WM_TEMPLATE_INDEX" val="20215859"/>
  <p:tag name="KSO_WM_UNIT_BLOCK" val="0"/>
  <p:tag name="KSO_WM_UNIT_COMPATIBLE" val="0"/>
  <p:tag name="KSO_WM_UNIT_DEC_AREA_ID" val="9b705da511e741dfbf1a6478cdfc697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5859_1*f*1"/>
  <p:tag name="KSO_WM_UNIT_INDEX" val="1"/>
  <p:tag name="KSO_WM_UNIT_LAYERLEVEL" val="1"/>
  <p:tag name="KSO_WM_UNIT_NOCLEAR" val="0"/>
  <p:tag name="KSO_WM_UNIT_PRESET_TEXT" val="单击此处添加正文，文字是您思想的提炼，为了演示发布的良好效果，请言简意赅的阐述您的观点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  <p:tag name="KSO_WM_ASSEMBLE_CHIP_INDEX" val="211cc2541f2f4d3fa49019cf831298ad"/>
  <p:tag name="KSO_WM_BEAUTIFY_FLAG" val="#wm#"/>
  <p:tag name="KSO_WM_CHIP_FILLAREA_FILL_RULE" val="{&quot;fill_align&quot;:&quot;cm&quot;,&quot;fill_mode&quot;:&quot;full&quot;,&quot;sacle_strategy&quot;:&quot;smart&quot;}"/>
  <p:tag name="KSO_WM_CHIP_GROUPID" val="5e7310da9a230a26b9e88a19"/>
  <p:tag name="KSO_WM_CHIP_XID" val="5e7310da9a230a26b9e88a1a"/>
  <p:tag name="KSO_WM_TAG_VERSION" val="1.0"/>
  <p:tag name="KSO_WM_TEMPLATE_ASSEMBLE_GROUPID" val="60656ead4054ed1e2fb7fdac"/>
  <p:tag name="KSO_WM_TEMPLATE_ASSEMBLE_XID" val="60656ead4054ed1e2fb7fdac"/>
  <p:tag name="KSO_WM_TEMPLATE_CATEGORY" val="diagram"/>
  <p:tag name="KSO_WM_TEMPLATE_INDEX" val="20215859"/>
  <p:tag name="KSO_WM_UNIT_COMPATIBLE" val="1"/>
  <p:tag name="KSO_WM_UNIT_DEC_AREA_ID" val="fb1987532beb4a58996e1f4394f0fa0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5859_1*d*1"/>
  <p:tag name="KSO_WM_UNIT_INDEX" val="1"/>
  <p:tag name="KSO_WM_UNIT_LAYERLEVEL" val="1"/>
  <p:tag name="KSO_WM_UNIT_PICTURE_CLIP_FLAG" val="0"/>
  <p:tag name="KSO_WM_UNIT_SM_LIMIT_TYPE" val="2"/>
  <p:tag name="KSO_WM_UNIT_SUPPORT_UNIT_TYPE" val="[&quot;d&quot;,&quot;α&quot;,&quot;β&quot;,&quot;θ&quot;]"/>
  <p:tag name="KSO_WM_UNIT_TYPE" val="d"/>
  <p:tag name="KSO_WM_UNIT_VALUE" val="1142*97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heme/theme1.xml><?xml version="1.0" encoding="utf-8"?>
<a:theme xmlns:a="http://schemas.openxmlformats.org/drawingml/2006/main" name="Edge">
  <a:themeElements>
    <a:clrScheme name="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47329"/>
      </a:accent6>
      <a:hlink>
        <a:srgbClr val="996600"/>
      </a:hlink>
      <a:folHlink>
        <a:srgbClr val="AFBF39"/>
      </a:folHlink>
    </a:clrScheme>
    <a:fontScheme name="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2315</Words>
  <Application>Microsoft Office PowerPoint</Application>
  <PresentationFormat>宽屏</PresentationFormat>
  <Paragraphs>336</Paragraphs>
  <Slides>32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51" baseType="lpstr">
      <vt:lpstr>等线</vt:lpstr>
      <vt:lpstr>等线 Light</vt:lpstr>
      <vt:lpstr>方正粗黑宋简体</vt:lpstr>
      <vt:lpstr>黑体</vt:lpstr>
      <vt:lpstr>华文楷体</vt:lpstr>
      <vt:lpstr>华文新魏</vt:lpstr>
      <vt:lpstr>华文行楷</vt:lpstr>
      <vt:lpstr>华文中宋</vt:lpstr>
      <vt:lpstr>楷体</vt:lpstr>
      <vt:lpstr>宋体</vt:lpstr>
      <vt:lpstr>微软雅黑</vt:lpstr>
      <vt:lpstr>微软雅黑 Light</vt:lpstr>
      <vt:lpstr>Arial</vt:lpstr>
      <vt:lpstr>Corbel</vt:lpstr>
      <vt:lpstr>Garamond</vt:lpstr>
      <vt:lpstr>Times New Roman</vt:lpstr>
      <vt:lpstr>Wingdings</vt:lpstr>
      <vt:lpstr>Edge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李秀群</dc:creator>
  <cp:lastModifiedBy>陈 先生</cp:lastModifiedBy>
  <cp:revision>84</cp:revision>
  <dcterms:created xsi:type="dcterms:W3CDTF">2020-04-11T13:47:00Z</dcterms:created>
  <dcterms:modified xsi:type="dcterms:W3CDTF">2022-09-26T15:42:30Z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E642A1932B55414B85025B020E2A5E4C</vt:lpwstr>
  </property>
  <property fmtid="{D5CDD505-2E9C-101B-9397-08002B2CF9AE}" pid="3" name="KSOProductBuildVer">
    <vt:lpwstr>2052-11.1.0.10463</vt:lpwstr>
  </property>
</Properties>
</file>