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6"/>
  </p:notesMasterIdLst>
  <p:sldIdLst>
    <p:sldId id="256" r:id="rId5"/>
    <p:sldId id="417" r:id="rId7"/>
    <p:sldId id="452" r:id="rId8"/>
    <p:sldId id="503" r:id="rId9"/>
    <p:sldId id="423" r:id="rId10"/>
    <p:sldId id="429" r:id="rId11"/>
    <p:sldId id="453" r:id="rId12"/>
    <p:sldId id="433" r:id="rId13"/>
    <p:sldId id="436" r:id="rId14"/>
    <p:sldId id="455" r:id="rId15"/>
    <p:sldId id="456" r:id="rId16"/>
    <p:sldId id="446" r:id="rId17"/>
    <p:sldId id="485" r:id="rId18"/>
    <p:sldId id="302" r:id="rId19"/>
    <p:sldId id="303" r:id="rId20"/>
    <p:sldId id="330" r:id="rId21"/>
    <p:sldId id="362" r:id="rId22"/>
    <p:sldId id="451" r:id="rId23"/>
    <p:sldId id="502" r:id="rId24"/>
    <p:sldId id="569" r:id="rId25"/>
    <p:sldId id="570" r:id="rId26"/>
    <p:sldId id="571" r:id="rId27"/>
    <p:sldId id="572" r:id="rId28"/>
    <p:sldId id="605" r:id="rId29"/>
    <p:sldId id="573" r:id="rId30"/>
    <p:sldId id="574" r:id="rId31"/>
    <p:sldId id="603" r:id="rId32"/>
    <p:sldId id="600" r:id="rId33"/>
    <p:sldId id="604" r:id="rId34"/>
    <p:sldId id="576" r:id="rId35"/>
    <p:sldId id="376" r:id="rId36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2800"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2800"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2800"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2800"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2800"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2800"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2800"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2800"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v"/>
      <a:defRPr sz="2800"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2436BE"/>
    <a:srgbClr val="2456E4"/>
    <a:srgbClr val="1847CA"/>
    <a:srgbClr val="FF3300"/>
    <a:srgbClr val="274EBB"/>
    <a:srgbClr val="2626BC"/>
    <a:srgbClr val="334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80"/>
    <p:restoredTop sz="94614"/>
  </p:normalViewPr>
  <p:slideViewPr>
    <p:cSldViewPr showGuides="1">
      <p:cViewPr varScale="1">
        <p:scale>
          <a:sx n="66" d="100"/>
          <a:sy n="66" d="100"/>
        </p:scale>
        <p:origin x="-1062" y="-114"/>
      </p:cViewPr>
      <p:guideLst>
        <p:guide orient="horz" pos="2145"/>
        <p:guide pos="29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0" Type="http://schemas.openxmlformats.org/officeDocument/2006/relationships/tags" Target="tags/tag2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7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b="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8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584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993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198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813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017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427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041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837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246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451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>
                <a:ea typeface="宋体" panose="02010600030101010101" pitchFamily="2" charset="-122"/>
              </a:rPr>
              <a:t>RR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55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969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初中教育精选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 wrap="square" lIns="91440" tIns="45720" rIns="91440" bIns="45720" numCol="1" anchor="b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中学教育精选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7607300" imgH="6096000" progId="Photoshop.Image.6">
                  <p:embed/>
                </p:oleObj>
              </mc:Choice>
              <mc:Fallback>
                <p:oleObj name="" r:id="rId2" imgW="7607300" imgH="6096000" progId="Photoshop.Image.6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/>
        </p:nvSpPr>
        <p:spPr bwMode="gray">
          <a:xfrm>
            <a:off x="25400" y="3784600"/>
            <a:ext cx="9118600" cy="2928938"/>
          </a:xfrm>
          <a:custGeom>
            <a:avLst/>
            <a:gdLst>
              <a:gd name="T0" fmla="*/ 0 w 5776"/>
              <a:gd name="T1" fmla="*/ 2147483647 h 1845"/>
              <a:gd name="T2" fmla="*/ 0 w 5776"/>
              <a:gd name="T3" fmla="*/ 2147483647 h 1845"/>
              <a:gd name="T4" fmla="*/ 2147483647 w 5776"/>
              <a:gd name="T5" fmla="*/ 2147483647 h 1845"/>
              <a:gd name="T6" fmla="*/ 2147483647 w 5776"/>
              <a:gd name="T7" fmla="*/ 0 h 1845"/>
              <a:gd name="T8" fmla="*/ 2147483647 w 5776"/>
              <a:gd name="T9" fmla="*/ 2147483647 h 1845"/>
              <a:gd name="T10" fmla="*/ 0 w 5776"/>
              <a:gd name="T11" fmla="*/ 2147483647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22"/>
          <p:cNvSpPr/>
          <p:nvPr/>
        </p:nvSpPr>
        <p:spPr bwMode="gray">
          <a:xfrm>
            <a:off x="0" y="4076700"/>
            <a:ext cx="5435600" cy="2349500"/>
          </a:xfrm>
          <a:custGeom>
            <a:avLst/>
            <a:gdLst>
              <a:gd name="T0" fmla="*/ 2147483647 w 3048"/>
              <a:gd name="T1" fmla="*/ 2147483647 h 1424"/>
              <a:gd name="T2" fmla="*/ 2147483647 w 3048"/>
              <a:gd name="T3" fmla="*/ 2147483647 h 1424"/>
              <a:gd name="T4" fmla="*/ 0 w 3048"/>
              <a:gd name="T5" fmla="*/ 0 h 1424"/>
              <a:gd name="T6" fmla="*/ 0 w 3048"/>
              <a:gd name="T7" fmla="*/ 2147483647 h 1424"/>
              <a:gd name="T8" fmla="*/ 2147483647 w 3048"/>
              <a:gd name="T9" fmla="*/ 2147483647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19"/>
          <p:cNvSpPr/>
          <p:nvPr/>
        </p:nvSpPr>
        <p:spPr bwMode="gray">
          <a:xfrm>
            <a:off x="0" y="4395788"/>
            <a:ext cx="9169400" cy="2476500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LOGO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pPr lvl="0" fontAlgn="base"/>
            <a:r>
              <a:rPr lang="en-US" altLang="zh-CN" strike="noStrike" noProof="0" smtClean="0"/>
              <a:t>Click to edit Master subtitle style</a:t>
            </a:r>
            <a:endParaRPr lang="en-US" altLang="zh-CN" strike="noStrike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en-US" altLang="ko-KR" strike="noStrike" noProof="0" smtClean="0"/>
              <a:t>Click to edit Master title style</a:t>
            </a:r>
            <a:endParaRPr lang="en-US" altLang="ko-KR" strike="noStrike" noProof="0" smtClean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" imgW="7607300" imgH="6096000" progId="Photoshop.Image.6">
                  <p:embed/>
                </p:oleObj>
              </mc:Choice>
              <mc:Fallback>
                <p:oleObj name="" r:id="rId2" imgW="7607300" imgH="6096000" progId="Photoshop.Image.6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/>
        </p:nvSpPr>
        <p:spPr bwMode="gray">
          <a:xfrm>
            <a:off x="25400" y="3784600"/>
            <a:ext cx="9118600" cy="2928938"/>
          </a:xfrm>
          <a:custGeom>
            <a:avLst/>
            <a:gdLst>
              <a:gd name="T0" fmla="*/ 0 w 5776"/>
              <a:gd name="T1" fmla="*/ 2147483647 h 1845"/>
              <a:gd name="T2" fmla="*/ 0 w 5776"/>
              <a:gd name="T3" fmla="*/ 2147483647 h 1845"/>
              <a:gd name="T4" fmla="*/ 2147483647 w 5776"/>
              <a:gd name="T5" fmla="*/ 2147483647 h 1845"/>
              <a:gd name="T6" fmla="*/ 2147483647 w 5776"/>
              <a:gd name="T7" fmla="*/ 0 h 1845"/>
              <a:gd name="T8" fmla="*/ 2147483647 w 5776"/>
              <a:gd name="T9" fmla="*/ 2147483647 h 1845"/>
              <a:gd name="T10" fmla="*/ 0 w 5776"/>
              <a:gd name="T11" fmla="*/ 2147483647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22"/>
          <p:cNvSpPr/>
          <p:nvPr/>
        </p:nvSpPr>
        <p:spPr bwMode="gray">
          <a:xfrm>
            <a:off x="0" y="4076700"/>
            <a:ext cx="5435600" cy="2349500"/>
          </a:xfrm>
          <a:custGeom>
            <a:avLst/>
            <a:gdLst>
              <a:gd name="T0" fmla="*/ 2147483647 w 3048"/>
              <a:gd name="T1" fmla="*/ 2147483647 h 1424"/>
              <a:gd name="T2" fmla="*/ 2147483647 w 3048"/>
              <a:gd name="T3" fmla="*/ 2147483647 h 1424"/>
              <a:gd name="T4" fmla="*/ 0 w 3048"/>
              <a:gd name="T5" fmla="*/ 0 h 1424"/>
              <a:gd name="T6" fmla="*/ 0 w 3048"/>
              <a:gd name="T7" fmla="*/ 2147483647 h 1424"/>
              <a:gd name="T8" fmla="*/ 2147483647 w 3048"/>
              <a:gd name="T9" fmla="*/ 2147483647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19"/>
          <p:cNvSpPr/>
          <p:nvPr/>
        </p:nvSpPr>
        <p:spPr bwMode="gray">
          <a:xfrm>
            <a:off x="0" y="4395788"/>
            <a:ext cx="9169400" cy="2476500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LOGO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pPr lvl="0" fontAlgn="base"/>
            <a:r>
              <a:rPr lang="en-US" altLang="zh-CN" strike="noStrike" noProof="0" smtClean="0"/>
              <a:t>Click to edit Master subtitle style</a:t>
            </a:r>
            <a:endParaRPr lang="en-US" altLang="zh-CN" strike="noStrike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en-US" altLang="ko-KR" strike="noStrike" noProof="0" smtClean="0"/>
              <a:t>Click to edit Master title style</a:t>
            </a:r>
            <a:endParaRPr lang="en-US" altLang="ko-KR" strike="noStrike" noProof="0" smtClean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7607300" imgH="6096000" progId="Photoshop.Image.6">
                  <p:embed/>
                </p:oleObj>
              </mc:Choice>
              <mc:Fallback>
                <p:oleObj name="" r:id="rId2" imgW="7607300" imgH="6096000" progId="Photoshop.Image.6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/>
        </p:nvSpPr>
        <p:spPr bwMode="gray">
          <a:xfrm>
            <a:off x="25400" y="3784600"/>
            <a:ext cx="9118600" cy="2928938"/>
          </a:xfrm>
          <a:custGeom>
            <a:avLst/>
            <a:gdLst>
              <a:gd name="T0" fmla="*/ 0 w 5776"/>
              <a:gd name="T1" fmla="*/ 2147483647 h 1845"/>
              <a:gd name="T2" fmla="*/ 0 w 5776"/>
              <a:gd name="T3" fmla="*/ 2147483647 h 1845"/>
              <a:gd name="T4" fmla="*/ 2147483647 w 5776"/>
              <a:gd name="T5" fmla="*/ 2147483647 h 1845"/>
              <a:gd name="T6" fmla="*/ 2147483647 w 5776"/>
              <a:gd name="T7" fmla="*/ 0 h 1845"/>
              <a:gd name="T8" fmla="*/ 2147483647 w 5776"/>
              <a:gd name="T9" fmla="*/ 2147483647 h 1845"/>
              <a:gd name="T10" fmla="*/ 0 w 5776"/>
              <a:gd name="T11" fmla="*/ 2147483647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22"/>
          <p:cNvSpPr/>
          <p:nvPr/>
        </p:nvSpPr>
        <p:spPr bwMode="gray">
          <a:xfrm>
            <a:off x="0" y="4076700"/>
            <a:ext cx="5435600" cy="2349500"/>
          </a:xfrm>
          <a:custGeom>
            <a:avLst/>
            <a:gdLst>
              <a:gd name="T0" fmla="*/ 2147483647 w 3048"/>
              <a:gd name="T1" fmla="*/ 2147483647 h 1424"/>
              <a:gd name="T2" fmla="*/ 2147483647 w 3048"/>
              <a:gd name="T3" fmla="*/ 2147483647 h 1424"/>
              <a:gd name="T4" fmla="*/ 0 w 3048"/>
              <a:gd name="T5" fmla="*/ 0 h 1424"/>
              <a:gd name="T6" fmla="*/ 0 w 3048"/>
              <a:gd name="T7" fmla="*/ 2147483647 h 1424"/>
              <a:gd name="T8" fmla="*/ 2147483647 w 3048"/>
              <a:gd name="T9" fmla="*/ 2147483647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19"/>
          <p:cNvSpPr/>
          <p:nvPr/>
        </p:nvSpPr>
        <p:spPr bwMode="gray">
          <a:xfrm>
            <a:off x="0" y="4395788"/>
            <a:ext cx="9169400" cy="2476500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LOGO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pPr lvl="0" fontAlgn="base"/>
            <a:r>
              <a:rPr lang="en-US" altLang="zh-CN" strike="noStrike" noProof="0" smtClean="0"/>
              <a:t>Click to edit Master subtitle style</a:t>
            </a:r>
            <a:endParaRPr lang="en-US" altLang="zh-CN" strike="noStrike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en-US" altLang="ko-KR" strike="noStrike" noProof="0" smtClean="0"/>
              <a:t>Click to edit Master title style</a:t>
            </a:r>
            <a:endParaRPr lang="en-US" altLang="ko-KR" strike="noStrike" noProof="0" smtClean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2.vml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2.bin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vmlDrawing" Target="../drawings/vmlDrawing4.vml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4.bin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5" Type="http://schemas.openxmlformats.org/officeDocument/2006/relationships/vmlDrawing" Target="../drawings/vmlDrawing6.vml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6.bin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9" name="Freeform 15"/>
          <p:cNvSpPr/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3" imgW="7391400" imgH="914400" progId="Photoshop.Image.6">
                  <p:embed/>
                </p:oleObj>
              </mc:Choice>
              <mc:Fallback>
                <p:oleObj name="" r:id="rId13" imgW="7391400" imgH="914400" progId="Photoshop.Image.6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3"/>
          <p:cNvSpPr>
            <a:spLocks noGrp="1"/>
          </p:cNvSpPr>
          <p:nvPr>
            <p:ph type="body"/>
          </p:nvPr>
        </p:nvSpPr>
        <p:spPr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034" name="Rectangle 2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9" name="Freeform 15"/>
          <p:cNvSpPr/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3" imgW="7391400" imgH="914400" progId="Photoshop.Image.6">
                  <p:embed/>
                </p:oleObj>
              </mc:Choice>
              <mc:Fallback>
                <p:oleObj name="" r:id="rId13" imgW="7391400" imgH="9144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3"/>
          <p:cNvSpPr>
            <a:spLocks noGrp="1"/>
          </p:cNvSpPr>
          <p:nvPr>
            <p:ph type="body"/>
          </p:nvPr>
        </p:nvSpPr>
        <p:spPr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2058" name="Rectangle 2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9" name="Freeform 15"/>
          <p:cNvSpPr/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3" imgW="7391400" imgH="914400" progId="Photoshop.Image.6">
                  <p:embed/>
                </p:oleObj>
              </mc:Choice>
              <mc:Fallback>
                <p:oleObj name="" r:id="rId13" imgW="7391400" imgH="914400" progId="Photoshop.Image.6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type="body"/>
          </p:nvPr>
        </p:nvSpPr>
        <p:spPr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Company Logo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3082" name="Rectangle 2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file:///C:\Users\Administrator\Desktop\&#33521;&#35821;&#38405;&#35835;&#19987;&#39064;&#22797;&#20064;&#35838;\Adele-Someone%20Like%20You(Live%20From%20The%20Brits).mp3" TargetMode="External"/><Relationship Id="rId1" Type="http://schemas.openxmlformats.org/officeDocument/2006/relationships/audio" Target="file:///C:\Users\Administrator\Desktop\&#33521;&#35821;&#38405;&#35835;&#19987;&#39064;&#22797;&#20064;&#35838;\Adele-Someone%20Like%20You(Live%20From%20The%20Brits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hyperlink" Target="&#21021;&#20013;&#33521;&#35821;&#38405;&#35835;&#19987;&#39064;&#22797;&#20064;.ppt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Adele-Someone Like You(Live From The Brits)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924800" y="59436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Rectangle 3"/>
          <p:cNvSpPr>
            <a:spLocks noGrp="1"/>
          </p:cNvSpPr>
          <p:nvPr>
            <p:ph type="subTitle" idx="1"/>
          </p:nvPr>
        </p:nvSpPr>
        <p:spPr>
          <a:xfrm>
            <a:off x="574675" y="4175125"/>
            <a:ext cx="6172200" cy="3810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SzTx/>
            </a:pPr>
            <a:r>
              <a:rPr lang="zh-CN" altLang="en-US" sz="3600" dirty="0">
                <a:solidFill>
                  <a:srgbClr val="2B166E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endParaRPr lang="zh-CN" altLang="en-US" sz="3600" dirty="0">
              <a:solidFill>
                <a:srgbClr val="2B166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Text Box 9"/>
          <p:cNvSpPr txBox="1"/>
          <p:nvPr/>
        </p:nvSpPr>
        <p:spPr>
          <a:xfrm>
            <a:off x="-76200" y="762000"/>
            <a:ext cx="9480550" cy="2953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latinLnBrk="1">
              <a:spcBef>
                <a:spcPct val="50000"/>
              </a:spcBef>
              <a:buClrTx/>
              <a:buNone/>
            </a:pPr>
            <a:r>
              <a:rPr lang="zh-CN" altLang="en-US" sz="6600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英语多模态阅读教</a:t>
            </a:r>
            <a:endParaRPr lang="zh-CN" altLang="en-US" sz="6600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 latinLnBrk="1">
              <a:spcBef>
                <a:spcPct val="50000"/>
              </a:spcBef>
              <a:buClrTx/>
              <a:buNone/>
            </a:pPr>
            <a:r>
              <a:rPr lang="zh-CN" altLang="en-US" sz="6600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策略探究</a:t>
            </a:r>
            <a:r>
              <a:rPr lang="en-US" altLang="zh-CN" sz="8000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endParaRPr lang="en-US" altLang="zh-CN" sz="8000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8196" name="Group 36"/>
          <p:cNvGrpSpPr/>
          <p:nvPr/>
        </p:nvGrpSpPr>
        <p:grpSpPr>
          <a:xfrm>
            <a:off x="7467600" y="5791200"/>
            <a:ext cx="1219200" cy="1066800"/>
            <a:chOff x="1776" y="2476"/>
            <a:chExt cx="1019" cy="1304"/>
          </a:xfrm>
        </p:grpSpPr>
        <p:grpSp>
          <p:nvGrpSpPr>
            <p:cNvPr id="8197" name="Group 14"/>
            <p:cNvGrpSpPr/>
            <p:nvPr/>
          </p:nvGrpSpPr>
          <p:grpSpPr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107535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1" cy="1681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7536" name="Freeform 16"/>
              <p:cNvSpPr/>
              <p:nvPr/>
            </p:nvSpPr>
            <p:spPr bwMode="gray">
              <a:xfrm>
                <a:off x="2209" y="1947"/>
                <a:ext cx="1300" cy="633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7537" name="Text Box 17"/>
            <p:cNvSpPr txBox="1">
              <a:spLocks noChangeArrowheads="1"/>
            </p:cNvSpPr>
            <p:nvPr/>
          </p:nvSpPr>
          <p:spPr bwMode="gray">
            <a:xfrm>
              <a:off x="1822" y="2936"/>
              <a:ext cx="865" cy="4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1" name="Oval 32"/>
            <p:cNvSpPr/>
            <p:nvPr/>
          </p:nvSpPr>
          <p:spPr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0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3" name="Text Box 9"/>
          <p:cNvSpPr txBox="1"/>
          <p:nvPr/>
        </p:nvSpPr>
        <p:spPr>
          <a:xfrm>
            <a:off x="1628775" y="3257550"/>
            <a:ext cx="889000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  <a:buClrTx/>
              <a:buNone/>
            </a:pPr>
            <a:endParaRPr lang="zh-CN" altLang="en-US" sz="4800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50000"/>
              </a:spcBef>
              <a:buClrTx/>
              <a:buNone/>
            </a:pPr>
            <a:endParaRPr lang="zh-CN" altLang="en-US" sz="4800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50000"/>
              </a:spcBef>
              <a:buClrTx/>
              <a:buNone/>
            </a:pPr>
            <a:r>
              <a:rPr lang="zh-CN" altLang="en-US" sz="4800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4800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4800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泸县得胜中学  熊维超</a:t>
            </a:r>
            <a:endParaRPr lang="en-US" altLang="zh-CN" sz="7200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50000"/>
              </a:spcBef>
              <a:buClrTx/>
              <a:buNone/>
            </a:pPr>
            <a:r>
              <a:rPr lang="en-US" altLang="zh-CN" sz="7200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endParaRPr lang="en-US" altLang="zh-CN" sz="7200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046163"/>
            <a:ext cx="8821737" cy="4525962"/>
          </a:xfrm>
        </p:spPr>
        <p:txBody>
          <a:bodyPr vert="horz" wrap="square" lIns="91440" tIns="45720" rIns="91440" bIns="45720" anchor="t" anchorCtr="0"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What do you do if you are trapped on a lonely island? Surely you need to find a way to get in touch with the outside world. You best chance of doing this is to draw the attention of a passing plane.</a:t>
            </a:r>
            <a:endParaRPr lang="en-US" altLang="zh-CN" sz="36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Body signals</a:t>
            </a:r>
            <a:r>
              <a:rPr lang="zh-CN" altLang="en-US" sz="36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（信号）</a:t>
            </a: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…                   </a:t>
            </a:r>
            <a:endParaRPr lang="en-US" altLang="zh-CN" sz="36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Smoke signals…</a:t>
            </a:r>
            <a:endParaRPr lang="en-US" altLang="zh-CN" sz="36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Ground-to-air signals …</a:t>
            </a:r>
            <a:endParaRPr lang="en-US" altLang="zh-CN" sz="36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Pilots’ replies …</a:t>
            </a:r>
            <a:endParaRPr lang="en-US" altLang="zh-CN" sz="36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0" name="Text Box 6"/>
          <p:cNvSpPr txBox="1"/>
          <p:nvPr/>
        </p:nvSpPr>
        <p:spPr>
          <a:xfrm>
            <a:off x="0" y="85725"/>
            <a:ext cx="2057400" cy="523875"/>
          </a:xfrm>
          <a:prstGeom prst="rect">
            <a:avLst/>
          </a:prstGeom>
          <a:solidFill>
            <a:srgbClr val="9900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buNone/>
            </a:pPr>
            <a:r>
              <a:rPr lang="zh-CN" altLang="en-US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主旨大意题</a:t>
            </a:r>
            <a:endParaRPr lang="zh-CN" altLang="en-US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Oval 6"/>
          <p:cNvSpPr/>
          <p:nvPr/>
        </p:nvSpPr>
        <p:spPr>
          <a:xfrm>
            <a:off x="250825" y="1412875"/>
            <a:ext cx="4063365" cy="115252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-69850" y="422275"/>
            <a:ext cx="8228013" cy="792163"/>
          </a:xfrm>
        </p:spPr>
        <p:txBody>
          <a:bodyPr vert="horz" wrap="square" lIns="91440" tIns="45720" rIns="91440" bIns="45720" anchor="ctr" anchorCtr="0"/>
          <a:p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What’s the passage mainly about?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377950"/>
            <a:ext cx="8229600" cy="2765425"/>
          </a:xfrm>
        </p:spPr>
        <p:txBody>
          <a:bodyPr vert="horz" wrap="square" lIns="91440" tIns="45720" rIns="91440" bIns="45720" anchor="t" anchorCtr="0"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 The explanation of building signals on an island.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 The importance of making signals on an island.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C. Ways of sending out signals on a lonely island.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D. Ways of receiving signals from a lonely island.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6" name="AutoShape 3"/>
          <p:cNvSpPr/>
          <p:nvPr/>
        </p:nvSpPr>
        <p:spPr>
          <a:xfrm>
            <a:off x="571500" y="3786188"/>
            <a:ext cx="571500" cy="571500"/>
          </a:xfrm>
          <a:prstGeom prst="smileyFace">
            <a:avLst>
              <a:gd name="adj" fmla="val 4653"/>
            </a:avLst>
          </a:prstGeom>
          <a:solidFill>
            <a:srgbClr val="FF99FF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73302E"/>
            </a:prstShdw>
          </a:effectLst>
        </p:spPr>
        <p:txBody>
          <a:bodyPr wrap="none" anchor="ctr" anchorCtr="0"/>
          <a:p>
            <a:pPr algn="ctr"/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Picture 4" descr="一级栏目去"/>
          <p:cNvPicPr>
            <a:picLocks noChangeAspect="1"/>
          </p:cNvPicPr>
          <p:nvPr/>
        </p:nvPicPr>
        <p:blipFill>
          <a:blip r:embed="rId1"/>
          <a:srcRect t="35808" b="54227"/>
          <a:stretch>
            <a:fillRect/>
          </a:stretch>
        </p:blipFill>
        <p:spPr>
          <a:xfrm>
            <a:off x="2438400" y="0"/>
            <a:ext cx="4572000" cy="83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32" name="矩形 5"/>
          <p:cNvSpPr/>
          <p:nvPr/>
        </p:nvSpPr>
        <p:spPr>
          <a:xfrm>
            <a:off x="2057400" y="2057400"/>
            <a:ext cx="5334000" cy="2676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该题型考查通过文章表层信息推测其隐含信息的能力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要求学生揣摩作者的意图。虽不能在原文中找答案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但有间接的暗示和线索。中考这样的题有</a:t>
            </a:r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两至四题，较难得分。</a:t>
            </a:r>
            <a:endParaRPr lang="zh-CN" altLang="en-US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600200" y="1066800"/>
            <a:ext cx="6173788" cy="528638"/>
          </a:xfrm>
          <a:prstGeom prst="rect">
            <a:avLst/>
          </a:prstGeom>
          <a:gradFill rotWithShape="1">
            <a:gsLst>
              <a:gs pos="0">
                <a:srgbClr val="5F0F19"/>
              </a:gs>
              <a:gs pos="50000">
                <a:srgbClr val="CE2035"/>
              </a:gs>
              <a:gs pos="100000">
                <a:srgbClr val="5F0F19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推理判断题</a:t>
            </a:r>
            <a:r>
              <a:rPr lang="zh-CN" altLang="en-US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916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Picture 4" descr="一级栏目去"/>
          <p:cNvPicPr>
            <a:picLocks noChangeAspect="1"/>
          </p:cNvPicPr>
          <p:nvPr/>
        </p:nvPicPr>
        <p:blipFill>
          <a:blip r:embed="rId1"/>
          <a:srcRect t="35808" b="54227"/>
          <a:stretch>
            <a:fillRect/>
          </a:stretch>
        </p:blipFill>
        <p:spPr>
          <a:xfrm>
            <a:off x="2438400" y="0"/>
            <a:ext cx="4572000" cy="83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3"/>
          <p:cNvSpPr/>
          <p:nvPr/>
        </p:nvSpPr>
        <p:spPr>
          <a:xfrm>
            <a:off x="1600200" y="914400"/>
            <a:ext cx="6173788" cy="528638"/>
          </a:xfrm>
          <a:prstGeom prst="rect">
            <a:avLst/>
          </a:prstGeom>
          <a:gradFill rotWithShape="1">
            <a:gsLst>
              <a:gs pos="0">
                <a:srgbClr val="5F0F19"/>
              </a:gs>
              <a:gs pos="50000">
                <a:srgbClr val="CE2035"/>
              </a:gs>
              <a:gs pos="100000">
                <a:srgbClr val="5F0F19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推理判断题</a:t>
            </a:r>
            <a:r>
              <a:rPr lang="zh-CN" altLang="en-US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963" name="Text Box 2"/>
          <p:cNvSpPr txBox="1"/>
          <p:nvPr/>
        </p:nvSpPr>
        <p:spPr>
          <a:xfrm>
            <a:off x="228600" y="1447800"/>
            <a:ext cx="87757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</a:rPr>
              <a:t>Example:   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endParaRPr lang="en-US" altLang="zh-CN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Charley went on working as hard as he could.When his father came home in the evening，he was very happy to see a nice and clear path.The next day he gave Charley a nice card.Written on the card were the words “little by little”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4" name="Text Box 2"/>
          <p:cNvSpPr txBox="1"/>
          <p:nvPr/>
        </p:nvSpPr>
        <p:spPr>
          <a:xfrm>
            <a:off x="228600" y="3935413"/>
            <a:ext cx="89154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35．From the passage，“little by little” probably means ______．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A．Well begun is half done　B．Failure is the mother of success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C．Many hands make light work  D．A thousand journey takes every step</a:t>
            </a:r>
            <a:endParaRPr lang="en-US" altLang="zh-CN"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800" y="5378450"/>
            <a:ext cx="8229600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【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解析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】</a:t>
            </a: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推理判断题。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良好的开端是成功的一半，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失败是成功之母，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人多好办事，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千里之行始于足下。根据文章内容可推知答案应选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0966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Picture 4" descr="一级栏目去"/>
          <p:cNvPicPr>
            <a:picLocks noChangeAspect="1"/>
          </p:cNvPicPr>
          <p:nvPr/>
        </p:nvPicPr>
        <p:blipFill>
          <a:blip r:embed="rId1"/>
          <a:srcRect t="35808" b="54227"/>
          <a:stretch>
            <a:fillRect/>
          </a:stretch>
        </p:blipFill>
        <p:spPr>
          <a:xfrm>
            <a:off x="2438400" y="0"/>
            <a:ext cx="4572000" cy="83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Rectangle 3"/>
          <p:cNvSpPr/>
          <p:nvPr/>
        </p:nvSpPr>
        <p:spPr>
          <a:xfrm>
            <a:off x="2667000" y="1066800"/>
            <a:ext cx="3048000" cy="528638"/>
          </a:xfrm>
          <a:prstGeom prst="rect">
            <a:avLst/>
          </a:prstGeom>
          <a:gradFill rotWithShape="1">
            <a:gsLst>
              <a:gs pos="0">
                <a:srgbClr val="5F0F19"/>
              </a:gs>
              <a:gs pos="50000">
                <a:srgbClr val="CE2035"/>
              </a:gs>
              <a:gs pos="100000">
                <a:srgbClr val="5F0F19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猜测词义题</a:t>
            </a:r>
            <a:r>
              <a:rPr lang="zh-CN" altLang="en-US" b="0" dirty="0">
                <a:solidFill>
                  <a:schemeClr val="bg1"/>
                </a:solidFill>
                <a:latin typeface="Gulim" pitchFamily="34" charset="-127"/>
                <a:ea typeface="黑体" panose="02010609060101010101" pitchFamily="49" charset="-122"/>
              </a:rPr>
              <a:t> </a:t>
            </a:r>
            <a:endParaRPr lang="zh-CN" altLang="en-US" b="0" dirty="0">
              <a:solidFill>
                <a:schemeClr val="bg1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0244" name="Text Box 6"/>
          <p:cNvSpPr txBox="1"/>
          <p:nvPr/>
        </p:nvSpPr>
        <p:spPr>
          <a:xfrm>
            <a:off x="228600" y="1447800"/>
            <a:ext cx="2971800" cy="36147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该题型考查通过上下文判断词义的能力。词义题的考查有两种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超纲词含义的推断和熟词生义的推断。中考通常有</a:t>
            </a:r>
            <a:r>
              <a:rPr lang="zh-CN" altLang="en-US" sz="22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一至两题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这样的题型。</a:t>
            </a: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2362200" y="2133600"/>
            <a:ext cx="6781800" cy="3800475"/>
            <a:chOff x="1514" y="1446"/>
            <a:chExt cx="3670" cy="2106"/>
          </a:xfrm>
        </p:grpSpPr>
        <p:sp>
          <p:nvSpPr>
            <p:cNvPr id="119844" name="Freeform 36"/>
            <p:cNvSpPr/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110" name="Freeform 37"/>
            <p:cNvSpPr/>
            <p:nvPr/>
          </p:nvSpPr>
          <p:spPr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7681" y="1767"/>
                </a:cxn>
                <a:cxn ang="0">
                  <a:pos x="0" y="1767"/>
                </a:cxn>
                <a:cxn ang="0">
                  <a:pos x="2316" y="0"/>
                </a:cxn>
                <a:cxn ang="0">
                  <a:pos x="9282" y="0"/>
                </a:cxn>
                <a:cxn ang="0">
                  <a:pos x="7681" y="1767"/>
                </a:cxn>
              </a:cxnLst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9846" name="Freeform 38"/>
            <p:cNvSpPr/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112" name="Freeform 39"/>
            <p:cNvSpPr/>
            <p:nvPr/>
          </p:nvSpPr>
          <p:spPr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8383" y="1717"/>
                </a:cxn>
                <a:cxn ang="0">
                  <a:pos x="0" y="1717"/>
                </a:cxn>
                <a:cxn ang="0">
                  <a:pos x="2316" y="0"/>
                </a:cxn>
                <a:cxn ang="0">
                  <a:pos x="9978" y="0"/>
                </a:cxn>
                <a:cxn ang="0">
                  <a:pos x="8383" y="1717"/>
                </a:cxn>
              </a:cxnLst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9848" name="Freeform 40"/>
            <p:cNvSpPr/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49" name="Freeform 41"/>
            <p:cNvSpPr/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115" name="Freeform 42"/>
            <p:cNvSpPr/>
            <p:nvPr/>
          </p:nvSpPr>
          <p:spPr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9747" y="1717"/>
                </a:cxn>
                <a:cxn ang="0">
                  <a:pos x="0" y="1717"/>
                </a:cxn>
                <a:cxn ang="0">
                  <a:pos x="2320" y="0"/>
                </a:cxn>
                <a:cxn ang="0">
                  <a:pos x="11347" y="0"/>
                </a:cxn>
                <a:cxn ang="0">
                  <a:pos x="9747" y="1717"/>
                </a:cxn>
              </a:cxnLst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6" name="Freeform 43"/>
            <p:cNvSpPr/>
            <p:nvPr/>
          </p:nvSpPr>
          <p:spPr>
            <a:xfrm>
              <a:off x="1888" y="1543"/>
              <a:ext cx="1158" cy="1715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1" y="28"/>
                </a:cxn>
                <a:cxn ang="0">
                  <a:pos x="1" y="23"/>
                </a:cxn>
                <a:cxn ang="0">
                  <a:pos x="3" y="19"/>
                </a:cxn>
                <a:cxn ang="0">
                  <a:pos x="3" y="16"/>
                </a:cxn>
                <a:cxn ang="0">
                  <a:pos x="4" y="14"/>
                </a:cxn>
                <a:cxn ang="0">
                  <a:pos x="6" y="11"/>
                </a:cxn>
                <a:cxn ang="0">
                  <a:pos x="7" y="9"/>
                </a:cxn>
                <a:cxn ang="0">
                  <a:pos x="8" y="6"/>
                </a:cxn>
                <a:cxn ang="0">
                  <a:pos x="10" y="5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8" y="1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4" y="6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7"/>
                </a:cxn>
                <a:cxn ang="0">
                  <a:pos x="1" y="32"/>
                </a:cxn>
              </a:cxnLst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9852" name="Rectangle 44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通过构词法猜测词义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 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53" name="Rectangle 45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通过同义词和反义词的关系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119" name="Freeform 46"/>
            <p:cNvSpPr/>
            <p:nvPr/>
          </p:nvSpPr>
          <p:spPr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9056" y="1758"/>
                </a:cxn>
                <a:cxn ang="0">
                  <a:pos x="0" y="1758"/>
                </a:cxn>
                <a:cxn ang="0">
                  <a:pos x="2317" y="0"/>
                </a:cxn>
                <a:cxn ang="0">
                  <a:pos x="10648" y="0"/>
                </a:cxn>
                <a:cxn ang="0">
                  <a:pos x="9056" y="1758"/>
                </a:cxn>
              </a:cxnLst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9855" name="Rectangle 47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通过定义描述关系来推测词义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56" name="Rectangle 48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通过上下文意</a:t>
              </a: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思来猜测</a:t>
              </a: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endPara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122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Picture 4" descr="一级栏目去"/>
          <p:cNvPicPr>
            <a:picLocks noChangeAspect="1"/>
          </p:cNvPicPr>
          <p:nvPr/>
        </p:nvPicPr>
        <p:blipFill>
          <a:blip r:embed="rId1"/>
          <a:srcRect t="35808" b="54227"/>
          <a:stretch>
            <a:fillRect/>
          </a:stretch>
        </p:blipFill>
        <p:spPr>
          <a:xfrm>
            <a:off x="2438400" y="0"/>
            <a:ext cx="4572000" cy="83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4" name="Rectangle 6"/>
          <p:cNvSpPr/>
          <p:nvPr/>
        </p:nvSpPr>
        <p:spPr>
          <a:xfrm>
            <a:off x="685800" y="1905000"/>
            <a:ext cx="7848600" cy="1800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latin typeface="Times New Roman" panose="02020603050405020304" pitchFamily="18" charset="0"/>
                <a:ea typeface="宋体" panose="02010600030101010101" pitchFamily="2" charset="-122"/>
              </a:rPr>
              <a:t>原文：</a:t>
            </a:r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Sam was a fifteen-year-old boy living with his little sister, Julie. Their parents </a:t>
            </a:r>
            <a:r>
              <a:rPr lang="en-US" altLang="zh-CN" b="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passed away</a:t>
            </a:r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 long ago. Sam had taken care of Julie by himself…</a:t>
            </a:r>
            <a:r>
              <a:rPr lang="zh-CN" altLang="en-US" b="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None/>
            </a:pPr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5" name="Rectangle 7"/>
          <p:cNvSpPr/>
          <p:nvPr/>
        </p:nvSpPr>
        <p:spPr>
          <a:xfrm>
            <a:off x="533400" y="4114800"/>
            <a:ext cx="8153400" cy="1373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zh-CN" altLang="en-US" b="0" dirty="0">
                <a:latin typeface="Times New Roman" panose="02020603050405020304" pitchFamily="18" charset="0"/>
                <a:ea typeface="宋体" panose="02010600030101010101" pitchFamily="2" charset="-122"/>
              </a:rPr>
              <a:t>考题：</a:t>
            </a:r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28.“Their parents passed away long ago” means “ Their parents ____ long ago.”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A. died      B. went on      C. left home      D. passed by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4" name="Text Box 8"/>
          <p:cNvSpPr txBox="1"/>
          <p:nvPr/>
        </p:nvSpPr>
        <p:spPr>
          <a:xfrm>
            <a:off x="1676400" y="3657600"/>
            <a:ext cx="43354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根据上下文的意思来猜测答案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7" name="Rectangle 3"/>
          <p:cNvSpPr/>
          <p:nvPr/>
        </p:nvSpPr>
        <p:spPr>
          <a:xfrm>
            <a:off x="609600" y="911225"/>
            <a:ext cx="4495800" cy="528638"/>
          </a:xfrm>
          <a:prstGeom prst="rect">
            <a:avLst/>
          </a:prstGeom>
          <a:gradFill rotWithShape="1">
            <a:gsLst>
              <a:gs pos="0">
                <a:srgbClr val="5F0F19"/>
              </a:gs>
              <a:gs pos="50000">
                <a:srgbClr val="CE2035"/>
              </a:gs>
              <a:gs pos="100000">
                <a:srgbClr val="5F0F19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根据上下文意思猜测词义</a:t>
            </a:r>
            <a:r>
              <a:rPr lang="zh-CN" altLang="en-US" b="0" dirty="0">
                <a:solidFill>
                  <a:schemeClr val="bg1"/>
                </a:solidFill>
                <a:latin typeface="Gulim" pitchFamily="34" charset="-127"/>
                <a:ea typeface="黑体" panose="02010609060101010101" pitchFamily="49" charset="-122"/>
              </a:rPr>
              <a:t> </a:t>
            </a:r>
            <a:endParaRPr lang="zh-CN" altLang="en-US" b="0" dirty="0">
              <a:solidFill>
                <a:schemeClr val="bg1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49158" name="Group 5"/>
          <p:cNvGrpSpPr/>
          <p:nvPr/>
        </p:nvGrpSpPr>
        <p:grpSpPr>
          <a:xfrm>
            <a:off x="6705600" y="5486400"/>
            <a:ext cx="1752600" cy="1163638"/>
            <a:chOff x="1997" y="1314"/>
            <a:chExt cx="1889" cy="1009"/>
          </a:xfrm>
        </p:grpSpPr>
        <p:grpSp>
          <p:nvGrpSpPr>
            <p:cNvPr id="49159" name="Group 6"/>
            <p:cNvGrpSpPr/>
            <p:nvPr/>
          </p:nvGrpSpPr>
          <p:grpSpPr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gray">
              <a:xfrm>
                <a:off x="1994" y="1056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gray">
              <a:xfrm>
                <a:off x="1973" y="1025"/>
                <a:ext cx="1905" cy="90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108" y="1320"/>
              <a:ext cx="1649" cy="82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125" y="1326"/>
              <a:ext cx="1569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207" y="1344"/>
              <a:ext cx="1383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9166" name="Rectangle 20"/>
          <p:cNvSpPr/>
          <p:nvPr/>
        </p:nvSpPr>
        <p:spPr>
          <a:xfrm>
            <a:off x="6934200" y="5791200"/>
            <a:ext cx="10985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zh-CN" altLang="en-US" sz="1800" b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猜测词义</a:t>
            </a:r>
            <a:endParaRPr lang="zh-CN" altLang="en-US" sz="1800" b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6757988" cy="895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None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                 _________________</a:t>
            </a:r>
            <a:endParaRPr lang="en-US" altLang="zh-CN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eaLnBrk="0" hangingPunct="0">
              <a:buNone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_____________________________</a:t>
            </a:r>
            <a:endParaRPr lang="en-US" altLang="zh-CN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4572000"/>
            <a:ext cx="460375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None/>
            </a:pPr>
            <a:r>
              <a:rPr lang="en-US" altLang="zh-CN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A</a:t>
            </a:r>
            <a:endParaRPr lang="zh-CN" altLang="en-US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下弧形箭头 4"/>
          <p:cNvSpPr>
            <a:spLocks noChangeArrowheads="1"/>
          </p:cNvSpPr>
          <p:nvPr/>
        </p:nvSpPr>
        <p:spPr bwMode="auto">
          <a:xfrm rot="-3494662">
            <a:off x="5799138" y="3421063"/>
            <a:ext cx="1216025" cy="774700"/>
          </a:xfrm>
          <a:prstGeom prst="curvedUpArrow">
            <a:avLst>
              <a:gd name="adj1" fmla="val 24998"/>
              <a:gd name="adj2" fmla="val 49997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328AAD"/>
            </a:solidFill>
            <a:miter lim="800000"/>
          </a:ln>
        </p:spPr>
        <p:txBody>
          <a:bodyPr vert="eaVert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7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3" grpId="0"/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457200" y="1981200"/>
            <a:ext cx="8153400" cy="1752600"/>
            <a:chOff x="912" y="1008"/>
            <a:chExt cx="3984" cy="912"/>
          </a:xfrm>
        </p:grpSpPr>
        <p:sp>
          <p:nvSpPr>
            <p:cNvPr id="21526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3251" name="Group 5"/>
            <p:cNvGrpSpPr/>
            <p:nvPr/>
          </p:nvGrpSpPr>
          <p:grpSpPr>
            <a:xfrm>
              <a:off x="999" y="1097"/>
              <a:ext cx="768" cy="741"/>
              <a:chOff x="999" y="1097"/>
              <a:chExt cx="768" cy="741"/>
            </a:xfrm>
          </p:grpSpPr>
          <p:sp>
            <p:nvSpPr>
              <p:cNvPr id="93190" name="AutoShape 6"/>
              <p:cNvSpPr>
                <a:spLocks noChangeArrowheads="1"/>
              </p:cNvSpPr>
              <p:nvPr/>
            </p:nvSpPr>
            <p:spPr bwMode="gray">
              <a:xfrm>
                <a:off x="999" y="1097"/>
                <a:ext cx="768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B166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191" name="Freeform 7"/>
              <p:cNvSpPr/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B166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192" name="Text Box 8"/>
              <p:cNvSpPr txBox="1">
                <a:spLocks noChangeArrowheads="1"/>
              </p:cNvSpPr>
              <p:nvPr/>
            </p:nvSpPr>
            <p:spPr bwMode="gray">
              <a:xfrm>
                <a:off x="1156" y="1295"/>
                <a:ext cx="438" cy="2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 eaLnBrk="0" hangingPunct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zh-CN" altLang="en-US" b="0" kern="1200" cap="none" spc="0" normalizeH="0" baseline="0" noProof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段落</a:t>
                </a:r>
                <a:endParaRPr kumimoji="0" lang="en-US" altLang="zh-CN" b="0" kern="1200" cap="none" spc="0" normalizeH="0" baseline="0" noProof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3255" name="Text Box 9"/>
            <p:cNvSpPr txBox="1"/>
            <p:nvPr/>
          </p:nvSpPr>
          <p:spPr>
            <a:xfrm>
              <a:off x="1872" y="1094"/>
              <a:ext cx="2928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ClrTx/>
                <a:buNone/>
              </a:pPr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He is so </a:t>
              </a:r>
              <a:r>
                <a:rPr lang="en-US" altLang="zh-CN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homely</a:t>
              </a:r>
              <a:r>
                <a:rPr lang="zh-CN" altLang="en-US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not at all as handsome as his brother.</a:t>
              </a:r>
              <a:endPara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533400" y="4191000"/>
            <a:ext cx="8077200" cy="1436688"/>
            <a:chOff x="912" y="2016"/>
            <a:chExt cx="3984" cy="956"/>
          </a:xfrm>
        </p:grpSpPr>
        <p:sp>
          <p:nvSpPr>
            <p:cNvPr id="21520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3258" name="Group 12"/>
            <p:cNvGrpSpPr/>
            <p:nvPr/>
          </p:nvGrpSpPr>
          <p:grpSpPr>
            <a:xfrm>
              <a:off x="999" y="2105"/>
              <a:ext cx="768" cy="741"/>
              <a:chOff x="999" y="2105"/>
              <a:chExt cx="768" cy="741"/>
            </a:xfrm>
          </p:grpSpPr>
          <p:sp>
            <p:nvSpPr>
              <p:cNvPr id="93197" name="AutoShape 13"/>
              <p:cNvSpPr>
                <a:spLocks noChangeArrowheads="1"/>
              </p:cNvSpPr>
              <p:nvPr/>
            </p:nvSpPr>
            <p:spPr bwMode="gray">
              <a:xfrm>
                <a:off x="999" y="2105"/>
                <a:ext cx="768" cy="75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B166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198" name="Freeform 14"/>
              <p:cNvSpPr/>
              <p:nvPr/>
            </p:nvSpPr>
            <p:spPr bwMode="gray">
              <a:xfrm>
                <a:off x="1057" y="2148"/>
                <a:ext cx="369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B166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199" name="Text Box 15"/>
              <p:cNvSpPr txBox="1">
                <a:spLocks noChangeArrowheads="1"/>
              </p:cNvSpPr>
              <p:nvPr/>
            </p:nvSpPr>
            <p:spPr bwMode="gray">
              <a:xfrm>
                <a:off x="1155" y="2304"/>
                <a:ext cx="442" cy="3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 eaLnBrk="0" hangingPunct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zh-CN" altLang="en-US" b="0" kern="1200" cap="none" spc="0" normalizeH="0" baseline="0" noProof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分析</a:t>
                </a:r>
                <a:endParaRPr kumimoji="0" lang="en-US" altLang="zh-CN" b="0" kern="1200" cap="none" spc="0" normalizeH="0" baseline="0" noProof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3262" name="Text Box 16"/>
            <p:cNvSpPr txBox="1"/>
            <p:nvPr/>
          </p:nvSpPr>
          <p:spPr>
            <a:xfrm>
              <a:off x="1872" y="2141"/>
              <a:ext cx="2928" cy="8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ClrTx/>
                <a:buNone/>
              </a:pPr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根据</a:t>
              </a: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not at all...handsome</a:t>
              </a:r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我们不难推测出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homely</a:t>
              </a:r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的意思，即不英俊、不漂亮的意思。</a:t>
              </a:r>
              <a:r>
                <a:rPr lang="zh-CN" altLang="en-US" b="0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53263" name="Picture 4" descr="一级栏目去"/>
          <p:cNvPicPr>
            <a:picLocks noChangeAspect="1"/>
          </p:cNvPicPr>
          <p:nvPr/>
        </p:nvPicPr>
        <p:blipFill>
          <a:blip r:embed="rId1"/>
          <a:srcRect t="35808" b="54227"/>
          <a:stretch>
            <a:fillRect/>
          </a:stretch>
        </p:blipFill>
        <p:spPr>
          <a:xfrm>
            <a:off x="2438400" y="0"/>
            <a:ext cx="4572000" cy="83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Rectangle 3"/>
          <p:cNvSpPr/>
          <p:nvPr/>
        </p:nvSpPr>
        <p:spPr>
          <a:xfrm>
            <a:off x="1865313" y="1019175"/>
            <a:ext cx="6172200" cy="523875"/>
          </a:xfrm>
          <a:prstGeom prst="rect">
            <a:avLst/>
          </a:prstGeom>
          <a:gradFill rotWithShape="1">
            <a:gsLst>
              <a:gs pos="0">
                <a:srgbClr val="5F0F19"/>
              </a:gs>
              <a:gs pos="50000">
                <a:srgbClr val="CE2035"/>
              </a:gs>
              <a:gs pos="100000">
                <a:srgbClr val="5F0F19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通过同义词和反义词的关系猜词 </a:t>
            </a:r>
            <a:endParaRPr lang="zh-CN" altLang="en-US" b="0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53265" name="Group 5"/>
          <p:cNvGrpSpPr/>
          <p:nvPr/>
        </p:nvGrpSpPr>
        <p:grpSpPr>
          <a:xfrm>
            <a:off x="6858000" y="5694363"/>
            <a:ext cx="1752600" cy="1163637"/>
            <a:chOff x="1997" y="1314"/>
            <a:chExt cx="1889" cy="1009"/>
          </a:xfrm>
        </p:grpSpPr>
        <p:grpSp>
          <p:nvGrpSpPr>
            <p:cNvPr id="53266" name="Group 6"/>
            <p:cNvGrpSpPr/>
            <p:nvPr/>
          </p:nvGrpSpPr>
          <p:grpSpPr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gray">
              <a:xfrm>
                <a:off x="1994" y="1056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gray">
              <a:xfrm>
                <a:off x="1973" y="1025"/>
                <a:ext cx="1905" cy="90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108" y="1320"/>
              <a:ext cx="1649" cy="82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125" y="1326"/>
              <a:ext cx="1569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207" y="1344"/>
              <a:ext cx="1383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3273" name="Rectangle 38"/>
          <p:cNvSpPr/>
          <p:nvPr/>
        </p:nvSpPr>
        <p:spPr>
          <a:xfrm>
            <a:off x="7239000" y="5867400"/>
            <a:ext cx="10985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zh-CN" altLang="en-US" sz="1800" b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猜测词义</a:t>
            </a:r>
            <a:endParaRPr lang="zh-CN" altLang="en-US" sz="1800" b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362200"/>
            <a:ext cx="6262688" cy="895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None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____________</a:t>
            </a:r>
            <a:endParaRPr lang="en-US" altLang="zh-CN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eaLnBrk="0" hangingPunct="0">
              <a:buNone/>
            </a:pP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        </a:t>
            </a:r>
            <a:endParaRPr lang="en-US" altLang="zh-CN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3275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Oval 11"/>
          <p:cNvSpPr/>
          <p:nvPr/>
        </p:nvSpPr>
        <p:spPr>
          <a:xfrm>
            <a:off x="76200" y="2362200"/>
            <a:ext cx="2057400" cy="914400"/>
          </a:xfrm>
          <a:prstGeom prst="ellipse">
            <a:avLst/>
          </a:prstGeom>
          <a:solidFill>
            <a:srgbClr val="969696">
              <a:alpha val="45882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r>
              <a:rPr lang="zh-CN" altLang="en-US" dirty="0">
                <a:solidFill>
                  <a:srgbClr val="CC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主旨大意</a:t>
            </a:r>
            <a:r>
              <a:rPr lang="zh-CN" altLang="en-US" dirty="0">
                <a:latin typeface="Verdana" panose="020B0604030504040204" pitchFamily="34" charset="0"/>
                <a:ea typeface="宋体" panose="02010600030101010101" pitchFamily="2" charset="-122"/>
              </a:rPr>
              <a:t>题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AutoShape 12"/>
          <p:cNvSpPr/>
          <p:nvPr/>
        </p:nvSpPr>
        <p:spPr>
          <a:xfrm>
            <a:off x="2514600" y="2438400"/>
            <a:ext cx="6248400" cy="838200"/>
          </a:xfrm>
          <a:prstGeom prst="flowChartAlternateProcess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>
              <a:buNone/>
            </a:pPr>
            <a:r>
              <a:rPr lang="zh-CN" altLang="en-US" sz="2400" dirty="0">
                <a:latin typeface="Verdana" panose="020B0604030504040204" pitchFamily="34" charset="0"/>
                <a:ea typeface="宋体" panose="02010600030101010101" pitchFamily="2" charset="-122"/>
              </a:rPr>
              <a:t>注意文章的</a:t>
            </a:r>
            <a:r>
              <a:rPr lang="zh-CN" altLang="en-US" sz="24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首尾段</a:t>
            </a:r>
            <a:r>
              <a:rPr lang="zh-CN" altLang="en-US" sz="2400" dirty="0">
                <a:latin typeface="Verdana" panose="020B0604030504040204" pitchFamily="34" charset="0"/>
                <a:ea typeface="宋体" panose="02010600030101010101" pitchFamily="2" charset="-122"/>
              </a:rPr>
              <a:t>，以及每段的第一句话和最后一句话。</a:t>
            </a:r>
            <a:endParaRPr lang="en-US" altLang="zh-CN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9395" name="Oval 14"/>
          <p:cNvSpPr/>
          <p:nvPr/>
        </p:nvSpPr>
        <p:spPr>
          <a:xfrm>
            <a:off x="76200" y="3581400"/>
            <a:ext cx="2057400" cy="914400"/>
          </a:xfrm>
          <a:prstGeom prst="ellipse">
            <a:avLst/>
          </a:prstGeom>
          <a:solidFill>
            <a:srgbClr val="969696">
              <a:alpha val="45882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r>
              <a:rPr lang="zh-CN" altLang="en-US" dirty="0">
                <a:solidFill>
                  <a:srgbClr val="CC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推理判断</a:t>
            </a:r>
            <a:r>
              <a:rPr lang="zh-CN" altLang="en-US" dirty="0">
                <a:latin typeface="Verdana" panose="020B0604030504040204" pitchFamily="34" charset="0"/>
                <a:ea typeface="宋体" panose="02010600030101010101" pitchFamily="2" charset="-122"/>
              </a:rPr>
              <a:t>题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AutoShape 15"/>
          <p:cNvSpPr/>
          <p:nvPr/>
        </p:nvSpPr>
        <p:spPr>
          <a:xfrm>
            <a:off x="2514600" y="3733800"/>
            <a:ext cx="6248400" cy="838200"/>
          </a:xfrm>
          <a:prstGeom prst="flowChartAlternateProcess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400" dirty="0">
                <a:latin typeface="Verdana" panose="020B0604030504040204" pitchFamily="34" charset="0"/>
                <a:ea typeface="宋体" panose="02010600030101010101" pitchFamily="2" charset="-122"/>
              </a:rPr>
              <a:t>快速</a:t>
            </a:r>
            <a:r>
              <a:rPr lang="zh-CN" altLang="en-US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寻找线索，</a:t>
            </a:r>
            <a:r>
              <a:rPr lang="zh-CN" altLang="en-US" sz="2400" dirty="0">
                <a:latin typeface="Verdana" panose="020B0604030504040204" pitchFamily="34" charset="0"/>
                <a:ea typeface="宋体" panose="02010600030101010101" pitchFamily="2" charset="-122"/>
              </a:rPr>
              <a:t>根据</a:t>
            </a:r>
            <a:r>
              <a:rPr lang="zh-CN" altLang="en-US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文章大意和常识进行推理</a:t>
            </a:r>
            <a:endParaRPr lang="zh-CN" altLang="en-US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9397" name="Oval 18"/>
          <p:cNvSpPr/>
          <p:nvPr/>
        </p:nvSpPr>
        <p:spPr>
          <a:xfrm>
            <a:off x="152400" y="5105400"/>
            <a:ext cx="2057400" cy="914400"/>
          </a:xfrm>
          <a:prstGeom prst="ellipse">
            <a:avLst/>
          </a:prstGeom>
          <a:solidFill>
            <a:srgbClr val="969696">
              <a:alpha val="45882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r>
              <a:rPr lang="zh-CN" altLang="en-US" dirty="0">
                <a:solidFill>
                  <a:srgbClr val="CC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词义猜测</a:t>
            </a:r>
            <a:r>
              <a:rPr lang="zh-CN" altLang="en-US" dirty="0">
                <a:latin typeface="Verdana" panose="020B0604030504040204" pitchFamily="34" charset="0"/>
                <a:ea typeface="宋体" panose="02010600030101010101" pitchFamily="2" charset="-122"/>
              </a:rPr>
              <a:t>题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AutoShape 19"/>
          <p:cNvSpPr/>
          <p:nvPr/>
        </p:nvSpPr>
        <p:spPr>
          <a:xfrm>
            <a:off x="2514600" y="5105400"/>
            <a:ext cx="6248400" cy="838200"/>
          </a:xfrm>
          <a:prstGeom prst="flowChartAlternateProcess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sz="2400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400" dirty="0">
                <a:latin typeface="Verdana" panose="020B0604030504040204" pitchFamily="34" charset="0"/>
                <a:ea typeface="宋体" panose="02010600030101010101" pitchFamily="2" charset="-122"/>
              </a:rPr>
              <a:t>通过</a:t>
            </a:r>
            <a:r>
              <a:rPr lang="zh-CN" altLang="en-US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上下文</a:t>
            </a:r>
            <a:r>
              <a:rPr lang="zh-CN" altLang="en-US" sz="2400" dirty="0">
                <a:latin typeface="Verdana" panose="020B0604030504040204" pitchFamily="34" charset="0"/>
                <a:ea typeface="宋体" panose="02010600030101010101" pitchFamily="2" charset="-122"/>
              </a:rPr>
              <a:t>意思</a:t>
            </a:r>
            <a:r>
              <a:rPr lang="zh-CN" altLang="en-US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，定义描述，同义反义</a:t>
            </a:r>
            <a:endParaRPr lang="en-US" altLang="zh-CN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关系以及构词法。</a:t>
            </a:r>
            <a:endParaRPr lang="zh-CN" altLang="en-US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9399" name="Text Box 19"/>
          <p:cNvSpPr txBox="1"/>
          <p:nvPr/>
        </p:nvSpPr>
        <p:spPr>
          <a:xfrm>
            <a:off x="3733800" y="0"/>
            <a:ext cx="36576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eaLnBrk="0" hangingPunct="0">
              <a:buNone/>
            </a:pPr>
            <a:r>
              <a:rPr lang="en-US" altLang="zh-CN" sz="36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Summary</a:t>
            </a:r>
            <a:endParaRPr lang="en-US" altLang="zh-CN" sz="36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9400" name="Oval 13"/>
          <p:cNvSpPr/>
          <p:nvPr/>
        </p:nvSpPr>
        <p:spPr>
          <a:xfrm>
            <a:off x="76200" y="1143000"/>
            <a:ext cx="2057400" cy="914400"/>
          </a:xfrm>
          <a:prstGeom prst="ellipse">
            <a:avLst/>
          </a:prstGeom>
          <a:solidFill>
            <a:srgbClr val="969696">
              <a:alpha val="45882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r>
              <a:rPr lang="zh-CN" altLang="en-US" dirty="0">
                <a:solidFill>
                  <a:srgbClr val="CC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细节理解</a:t>
            </a:r>
            <a:r>
              <a:rPr lang="zh-CN" altLang="en-US" dirty="0">
                <a:latin typeface="Verdana" panose="020B0604030504040204" pitchFamily="34" charset="0"/>
                <a:ea typeface="宋体" panose="02010600030101010101" pitchFamily="2" charset="-122"/>
              </a:rPr>
              <a:t>题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AutoShape 17"/>
          <p:cNvSpPr/>
          <p:nvPr/>
        </p:nvSpPr>
        <p:spPr>
          <a:xfrm>
            <a:off x="2514600" y="1219200"/>
            <a:ext cx="6248400" cy="914400"/>
          </a:xfrm>
          <a:prstGeom prst="flowChartAlternateProcess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r>
              <a:rPr lang="zh-CN" altLang="en-US" sz="2400" dirty="0">
                <a:latin typeface="Verdana" panose="020B0604030504040204" pitchFamily="34" charset="0"/>
                <a:ea typeface="宋体" panose="02010600030101010101" pitchFamily="2" charset="-122"/>
              </a:rPr>
              <a:t>根据</a:t>
            </a:r>
            <a:r>
              <a:rPr lang="zh-CN" altLang="en-US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关键词</a:t>
            </a:r>
            <a:r>
              <a:rPr lang="zh-CN" altLang="en-US" sz="2400" dirty="0">
                <a:latin typeface="Verdana" panose="020B0604030504040204" pitchFamily="34" charset="0"/>
                <a:ea typeface="宋体" panose="02010600030101010101" pitchFamily="2" charset="-122"/>
              </a:rPr>
              <a:t>快速捕捉信息</a:t>
            </a:r>
            <a:r>
              <a:rPr lang="zh-CN" altLang="en-US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，理解上下文意思。</a:t>
            </a:r>
            <a:endParaRPr lang="zh-CN" altLang="en-US" sz="24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940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oup 7"/>
          <p:cNvGrpSpPr/>
          <p:nvPr/>
        </p:nvGrpSpPr>
        <p:grpSpPr>
          <a:xfrm>
            <a:off x="1447800" y="1600200"/>
            <a:ext cx="7696200" cy="1295400"/>
            <a:chOff x="1344" y="1104"/>
            <a:chExt cx="2976" cy="432"/>
          </a:xfrm>
        </p:grpSpPr>
        <p:sp>
          <p:nvSpPr>
            <p:cNvPr id="112648" name="AutoShape 8"/>
            <p:cNvSpPr>
              <a:spLocks noChangeArrowheads="1"/>
            </p:cNvSpPr>
            <p:nvPr/>
          </p:nvSpPr>
          <p:spPr bwMode="gray">
            <a:xfrm>
              <a:off x="1584" y="11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9" name="AutoShape 9"/>
            <p:cNvSpPr>
              <a:spLocks noChangeArrowheads="1"/>
            </p:cNvSpPr>
            <p:nvPr/>
          </p:nvSpPr>
          <p:spPr bwMode="gray">
            <a:xfrm>
              <a:off x="1344" y="110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348" name="Text Box 10"/>
            <p:cNvSpPr txBox="1"/>
            <p:nvPr/>
          </p:nvSpPr>
          <p:spPr>
            <a:xfrm>
              <a:off x="1783" y="1220"/>
              <a:ext cx="2160" cy="1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spcBef>
                  <a:spcPct val="0"/>
                </a:spcBef>
                <a:buClrTx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49" name="Text Box 11"/>
            <p:cNvSpPr txBox="1"/>
            <p:nvPr/>
          </p:nvSpPr>
          <p:spPr>
            <a:xfrm>
              <a:off x="1485" y="1166"/>
              <a:ext cx="134" cy="1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spcBef>
                  <a:spcPct val="0"/>
                </a:spcBef>
                <a:buClrTx/>
                <a:buNone/>
              </a:pPr>
              <a:r>
                <a:rPr lang="en-US" altLang="zh-CN" sz="2400" b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1524000" y="3055938"/>
            <a:ext cx="7620000" cy="1143000"/>
            <a:chOff x="1344" y="2064"/>
            <a:chExt cx="2976" cy="432"/>
          </a:xfrm>
        </p:grpSpPr>
        <p:sp>
          <p:nvSpPr>
            <p:cNvPr id="112658" name="AutoShape 18"/>
            <p:cNvSpPr>
              <a:spLocks noChangeArrowheads="1"/>
            </p:cNvSpPr>
            <p:nvPr/>
          </p:nvSpPr>
          <p:spPr bwMode="gray">
            <a:xfrm>
              <a:off x="1584" y="213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5" name="AutoShape 19"/>
            <p:cNvSpPr>
              <a:spLocks noChangeArrowheads="1"/>
            </p:cNvSpPr>
            <p:nvPr/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353" name="Text Box 20"/>
            <p:cNvSpPr txBox="1"/>
            <p:nvPr/>
          </p:nvSpPr>
          <p:spPr>
            <a:xfrm>
              <a:off x="1728" y="2174"/>
              <a:ext cx="2160" cy="1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spcBef>
                  <a:spcPct val="0"/>
                </a:spcBef>
                <a:buClrTx/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54" name="Text Box 21"/>
            <p:cNvSpPr txBox="1"/>
            <p:nvPr/>
          </p:nvSpPr>
          <p:spPr>
            <a:xfrm>
              <a:off x="1480" y="2126"/>
              <a:ext cx="145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spcBef>
                  <a:spcPct val="0"/>
                </a:spcBef>
                <a:buClrTx/>
                <a:buNone/>
              </a:pPr>
              <a:r>
                <a:rPr lang="en-US" altLang="zh-CN" sz="2400" b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1371600" y="4800600"/>
            <a:ext cx="7772400" cy="1219200"/>
            <a:chOff x="1344" y="2544"/>
            <a:chExt cx="2976" cy="432"/>
          </a:xfrm>
        </p:grpSpPr>
        <p:sp>
          <p:nvSpPr>
            <p:cNvPr id="112663" name="AutoShape 2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1" name="AutoShape 2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358" name="Text Box 25"/>
            <p:cNvSpPr txBox="1"/>
            <p:nvPr/>
          </p:nvSpPr>
          <p:spPr>
            <a:xfrm>
              <a:off x="1728" y="2654"/>
              <a:ext cx="2160" cy="1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spcBef>
                  <a:spcPct val="0"/>
                </a:spcBef>
                <a:buClrTx/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59" name="Text Box 26"/>
            <p:cNvSpPr txBox="1"/>
            <p:nvPr/>
          </p:nvSpPr>
          <p:spPr>
            <a:xfrm>
              <a:off x="1441" y="2606"/>
              <a:ext cx="223" cy="1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spcBef>
                  <a:spcPct val="0"/>
                </a:spcBef>
                <a:buClrTx/>
                <a:buNone/>
              </a:pPr>
              <a:r>
                <a:rPr lang="en-US" altLang="zh-CN" sz="2400" b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 rot="5400000">
            <a:off x="-1001712" y="3629025"/>
            <a:ext cx="2725737" cy="801688"/>
            <a:chOff x="1997" y="1314"/>
            <a:chExt cx="1889" cy="1009"/>
          </a:xfrm>
        </p:grpSpPr>
        <p:grpSp>
          <p:nvGrpSpPr>
            <p:cNvPr id="57361" name="Group 5"/>
            <p:cNvGrpSpPr/>
            <p:nvPr/>
          </p:nvGrpSpPr>
          <p:grpSpPr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57362" name="Oval 6"/>
              <p:cNvSpPr/>
              <p:nvPr/>
            </p:nvSpPr>
            <p:spPr>
              <a:xfrm>
                <a:off x="1992" y="1061"/>
                <a:ext cx="1905" cy="906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194A32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>
                  <a:spcBef>
                    <a:spcPct val="0"/>
                  </a:spcBef>
                  <a:buClrTx/>
                  <a:buNone/>
                </a:pPr>
                <a:endParaRPr lang="zh-CN" altLang="en-US" sz="1800" b="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363" name="Oval 7"/>
              <p:cNvSpPr/>
              <p:nvPr/>
            </p:nvSpPr>
            <p:spPr>
              <a:xfrm>
                <a:off x="1971" y="1032"/>
                <a:ext cx="1905" cy="906"/>
              </a:xfrm>
              <a:prstGeom prst="ellipse">
                <a:avLst/>
              </a:prstGeom>
              <a:gradFill rotWithShape="1">
                <a:gsLst>
                  <a:gs pos="0">
                    <a:srgbClr val="A5D2BB"/>
                  </a:gs>
                  <a:gs pos="100000">
                    <a:schemeClr val="hlink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>
                  <a:spcBef>
                    <a:spcPct val="0"/>
                  </a:spcBef>
                  <a:buClrTx/>
                  <a:buNone/>
                </a:pPr>
                <a:endParaRPr lang="zh-CN" altLang="en-US" sz="1800" b="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7364" name="Oval 8"/>
            <p:cNvSpPr/>
            <p:nvPr/>
          </p:nvSpPr>
          <p:spPr>
            <a:xfrm>
              <a:off x="2086" y="1319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21576D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65" name="Oval 9"/>
            <p:cNvSpPr/>
            <p:nvPr/>
          </p:nvSpPr>
          <p:spPr>
            <a:xfrm>
              <a:off x="2108" y="1321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rgbClr val="BFE8F8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66" name="Oval 10"/>
            <p:cNvSpPr/>
            <p:nvPr/>
          </p:nvSpPr>
          <p:spPr>
            <a:xfrm>
              <a:off x="2125" y="1328"/>
              <a:ext cx="1570" cy="769"/>
            </a:xfrm>
            <a:prstGeom prst="ellipse">
              <a:avLst/>
            </a:prstGeom>
            <a:gradFill rotWithShape="1">
              <a:gsLst>
                <a:gs pos="0">
                  <a:srgbClr val="3996BB"/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67" name="Oval 11"/>
            <p:cNvSpPr/>
            <p:nvPr/>
          </p:nvSpPr>
          <p:spPr>
            <a:xfrm>
              <a:off x="2208" y="1346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1">
                    <a:alpha val="37999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368" name="Text Box 14"/>
          <p:cNvSpPr txBox="1"/>
          <p:nvPr/>
        </p:nvSpPr>
        <p:spPr>
          <a:xfrm>
            <a:off x="223838" y="3352800"/>
            <a:ext cx="554037" cy="1387475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zh-CN" altLang="en-US" sz="2400" b="0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阅读步骤</a:t>
            </a:r>
            <a:endParaRPr lang="zh-CN" altLang="en-US" sz="2400" b="0" dirty="0">
              <a:solidFill>
                <a:srgbClr val="99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54" name="Freeform 18"/>
          <p:cNvSpPr/>
          <p:nvPr/>
        </p:nvSpPr>
        <p:spPr bwMode="gray">
          <a:xfrm rot="10059653">
            <a:off x="762000" y="2133600"/>
            <a:ext cx="990600" cy="91440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9" name="Freeform 21"/>
          <p:cNvSpPr/>
          <p:nvPr/>
        </p:nvSpPr>
        <p:spPr>
          <a:xfrm rot="-9790120">
            <a:off x="838200" y="3429000"/>
            <a:ext cx="685800" cy="6858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F2BE8E"/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80" name="Freeform 16"/>
          <p:cNvSpPr/>
          <p:nvPr/>
        </p:nvSpPr>
        <p:spPr>
          <a:xfrm rot="503220" flipH="1">
            <a:off x="685800" y="4495800"/>
            <a:ext cx="1066800" cy="9144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BEDFCE"/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67000" y="2057400"/>
            <a:ext cx="5105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None/>
            </a:pPr>
            <a:r>
              <a:rPr lang="zh-CN" altLang="en-US" dirty="0">
                <a:latin typeface="Verdana" panose="020B0604030504040204" pitchFamily="34" charset="0"/>
                <a:ea typeface="宋体" panose="02010600030101010101" pitchFamily="2" charset="-122"/>
              </a:rPr>
              <a:t>快速阅读短文，通读测试题。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8400" y="3295650"/>
            <a:ext cx="727392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buNone/>
            </a:pPr>
            <a:r>
              <a:rPr lang="zh-CN" altLang="en-US" dirty="0">
                <a:latin typeface="Verdana" panose="020B0604030504040204" pitchFamily="34" charset="0"/>
                <a:ea typeface="宋体" panose="02010600030101010101" pitchFamily="2" charset="-122"/>
              </a:rPr>
              <a:t> 认真逐题作答，分析比较文中的细节信息。 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8400" y="51054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None/>
            </a:pPr>
            <a:r>
              <a:rPr lang="zh-CN" altLang="en-US" dirty="0">
                <a:latin typeface="Verdana" panose="020B0604030504040204" pitchFamily="34" charset="0"/>
                <a:ea typeface="宋体" panose="02010600030101010101" pitchFamily="2" charset="-122"/>
              </a:rPr>
              <a:t> 仔细校对所选答案。 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7375" name="Text Box 19"/>
          <p:cNvSpPr txBox="1"/>
          <p:nvPr/>
        </p:nvSpPr>
        <p:spPr>
          <a:xfrm>
            <a:off x="3124200" y="0"/>
            <a:ext cx="36576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eaLnBrk="0" hangingPunct="0">
              <a:buNone/>
            </a:pPr>
            <a:r>
              <a:rPr lang="en-US" altLang="zh-CN" sz="36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Summary</a:t>
            </a:r>
            <a:endParaRPr lang="en-US" altLang="zh-CN" sz="360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737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文本框 99"/>
          <p:cNvSpPr txBox="1"/>
          <p:nvPr/>
        </p:nvSpPr>
        <p:spPr>
          <a:xfrm>
            <a:off x="328613" y="704850"/>
            <a:ext cx="8205787" cy="6978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en-US" altLang="zh-CN" sz="3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Reading    skills:</a:t>
            </a:r>
            <a:endParaRPr lang="en-US" altLang="zh-CN" sz="36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3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Inferring (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推理、猜想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2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Using dictoinary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（查词典）</a:t>
            </a:r>
            <a:endParaRPr lang="en-US" altLang="zh-CN" sz="3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3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Using suitable language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（使用合适的语言）</a:t>
            </a:r>
            <a:endParaRPr lang="en-US" altLang="zh-CN" sz="3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4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Using context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（使用上下文）</a:t>
            </a:r>
            <a:endParaRPr lang="en-US" altLang="zh-CN" sz="3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5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Recognizing idioms and phrases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（认识习语和短语）</a:t>
            </a:r>
            <a:endParaRPr lang="en-US" altLang="zh-CN" sz="3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6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Using background knowledge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（使用背景知识）</a:t>
            </a:r>
            <a:endParaRPr lang="en-US" altLang="zh-CN" sz="3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 7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Identifying text type and purpose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</a:rPr>
              <a:t>（判断文章的类型和目的）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4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1" name="Group 2"/>
          <p:cNvGrpSpPr/>
          <p:nvPr/>
        </p:nvGrpSpPr>
        <p:grpSpPr>
          <a:xfrm>
            <a:off x="1068388" y="-69850"/>
            <a:ext cx="7816850" cy="730250"/>
            <a:chOff x="2003" y="96"/>
            <a:chExt cx="1453" cy="460"/>
          </a:xfrm>
        </p:grpSpPr>
        <p:pic>
          <p:nvPicPr>
            <p:cNvPr id="10242" name="Picture 3" descr="na_b1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03" y="140"/>
              <a:ext cx="1218" cy="4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3" name="Text Box 4"/>
            <p:cNvSpPr txBox="1"/>
            <p:nvPr/>
          </p:nvSpPr>
          <p:spPr>
            <a:xfrm>
              <a:off x="2074" y="96"/>
              <a:ext cx="1382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latinLnBrk="1">
                <a:spcBef>
                  <a:spcPct val="50000"/>
                </a:spcBef>
                <a:buClrTx/>
                <a:buNone/>
              </a:pPr>
              <a:r>
                <a:rPr lang="zh-CN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itchFamily="34" charset="-127"/>
                </a:rPr>
                <a:t>近年泸州中考英语试卷结构</a:t>
              </a:r>
              <a:endPara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</a:endParaRPr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2400" y="871538"/>
          <a:ext cx="8839200" cy="5059363"/>
        </p:xfrm>
        <a:graphic>
          <a:graphicData uri="http://schemas.openxmlformats.org/drawingml/2006/table">
            <a:tbl>
              <a:tblPr/>
              <a:tblGrid>
                <a:gridCol w="990600"/>
                <a:gridCol w="1710690"/>
                <a:gridCol w="1975485"/>
                <a:gridCol w="1216025"/>
                <a:gridCol w="1473200"/>
                <a:gridCol w="1473200"/>
              </a:tblGrid>
              <a:tr h="521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题序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题型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题量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赋分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权重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885"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一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基础知识运用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第一节　单项选择</a:t>
                      </a:r>
                      <a:endParaRPr kumimoji="0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  <a:sym typeface="+mn-ea"/>
                        </a:rPr>
                        <a:t>8.3%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</a:tr>
              <a:tr h="730885">
                <a:tc vMerge="1"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 vMerge="1"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第二节　完形填空</a:t>
                      </a:r>
                      <a:endParaRPr kumimoji="0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  <a:sym typeface="+mn-ea"/>
                        </a:rPr>
                        <a:t>25%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二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阅读理解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40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33.3%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</a:tr>
              <a:tr h="521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三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完成对话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4.2%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四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短文填空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  <a:sym typeface="+mn-ea"/>
                        </a:rPr>
                        <a:t>8.3%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</a:tr>
              <a:tr h="521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五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任务型阅读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8.3%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</a:tr>
              <a:tr h="52197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六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书面表达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 hMerge="1"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FB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25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20.9%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B"/>
                    </a:solidFill>
                  </a:tcPr>
                </a:tc>
              </a:tr>
              <a:tr h="52197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全卷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71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120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100%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8F8"/>
                    </a:solidFill>
                  </a:tcPr>
                </a:tc>
              </a:tr>
            </a:tbl>
          </a:graphicData>
        </a:graphic>
      </p:graphicFrame>
      <p:sp>
        <p:nvSpPr>
          <p:cNvPr id="10306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9"/>
          <p:cNvSpPr txBox="1"/>
          <p:nvPr/>
        </p:nvSpPr>
        <p:spPr>
          <a:xfrm>
            <a:off x="609600" y="914400"/>
            <a:ext cx="84429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一、英语阅读教学的</a:t>
            </a:r>
            <a:r>
              <a:rPr lang="zh-CN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现状</a:t>
            </a: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及问题分析</a:t>
            </a:r>
            <a:endParaRPr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533400" y="1981200"/>
            <a:ext cx="8147685" cy="3524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教师忽视了实践学习在教学模式中的应用。</a:t>
            </a:r>
            <a:r>
              <a:rPr lang="en-US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现阶段教师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lang="en-US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英语阅读教学过度依赖教材，教学时一般也只是进行简单的理论传授，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缺乏</a:t>
            </a:r>
            <a:r>
              <a:rPr lang="en-US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实践学习等阅读活动。</a:t>
            </a:r>
            <a:endParaRPr lang="en-US" sz="3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9"/>
          <p:cNvSpPr txBox="1"/>
          <p:nvPr/>
        </p:nvSpPr>
        <p:spPr>
          <a:xfrm>
            <a:off x="381000" y="838200"/>
            <a:ext cx="84429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一、英语阅读教学的</a:t>
            </a:r>
            <a:r>
              <a:rPr lang="zh-CN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现状</a:t>
            </a: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及问题分析</a:t>
            </a:r>
            <a:endParaRPr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417830" y="1574165"/>
            <a:ext cx="8298815" cy="4188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英语阅读教学对于主题语境的利用不充分</a:t>
            </a:r>
            <a:r>
              <a:rPr lang="zh-CN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主题语境可以清晰地划定英语学习的范围和方向，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教师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如果不能结合相适应的主题语境进行教学，就很难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让学生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在阅读时迅速掌握浏览、重点定位、大意提取等关键技巧。</a:t>
            </a:r>
            <a:endParaRPr sz="3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9"/>
          <p:cNvSpPr txBox="1"/>
          <p:nvPr/>
        </p:nvSpPr>
        <p:spPr>
          <a:xfrm>
            <a:off x="609600" y="914400"/>
            <a:ext cx="84429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一、英语阅读教学的</a:t>
            </a:r>
            <a:r>
              <a:rPr lang="zh-CN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现状</a:t>
            </a: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及问题分析</a:t>
            </a:r>
            <a:endParaRPr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533400" y="1744345"/>
            <a:ext cx="8147685" cy="41516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教师忽视了分层分组教学以及对学生核心素养的培育</a:t>
            </a:r>
            <a:r>
              <a:rPr lang="zh-CN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许多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教师在备课时没有充分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考虑到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分层教学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和学生的合作学习，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忽视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了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培养学生的核心素养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，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导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致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学生团队意识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淡薄，缺乏阅读过程的经验交流与成果分享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  <a:endParaRPr sz="36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9"/>
          <p:cNvSpPr txBox="1"/>
          <p:nvPr/>
        </p:nvSpPr>
        <p:spPr>
          <a:xfrm>
            <a:off x="533400" y="609600"/>
            <a:ext cx="84429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二、如何利用主题语境开展多模态英语阅读教学模式</a:t>
            </a:r>
            <a:endParaRPr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619760" y="2133600"/>
            <a:ext cx="8270240" cy="4372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、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教师必须积极准备多层次、多种类的主题语境，以备各个环节的英语教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学。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                                                                                       </a:t>
            </a:r>
            <a:r>
              <a:rPr lang="zh-CN" sz="32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教师在进行多模态的英语阅读教学时，需要灵活的选择和调整不同的主题语境，从而真正调动学生的学习的主动性，也可以在一定程度上促进学生主动思考，从而大大提高学生的思维能力。</a:t>
            </a:r>
            <a:endParaRPr lang="zh-CN" sz="32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9"/>
          <p:cNvSpPr txBox="1"/>
          <p:nvPr/>
        </p:nvSpPr>
        <p:spPr>
          <a:xfrm>
            <a:off x="533400" y="609600"/>
            <a:ext cx="84429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二、如何利用主题语境开展多模态英语阅读教学模式</a:t>
            </a:r>
            <a:endParaRPr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432435" y="2133600"/>
            <a:ext cx="8792210" cy="42252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20000"/>
              </a:lnSpc>
            </a:pPr>
            <a:r>
              <a:rPr sz="32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新目标Go for it初中三年共58个单元，基本上每个单元都有相对应的生活话题，教材围绕不同的话题逐步展开，层层深入，课本中设计了大量的阅读材料，教师要通过教材这一载体，指导学生运用平常所积攒的词汇、句型、语法知识进行多</a:t>
            </a:r>
            <a:r>
              <a:rPr lang="zh-CN" sz="32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模态</a:t>
            </a:r>
            <a:r>
              <a:rPr sz="32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的阅读练习，培养他们的阅读习惯和阅读技能，进而巩固学生课堂所学。</a:t>
            </a:r>
            <a:endParaRPr sz="32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9"/>
          <p:cNvSpPr txBox="1"/>
          <p:nvPr/>
        </p:nvSpPr>
        <p:spPr>
          <a:xfrm>
            <a:off x="533400" y="609600"/>
            <a:ext cx="84429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二、如何利用主题语境开展多模态英语阅读教学模式</a:t>
            </a:r>
            <a:endParaRPr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619760" y="2133600"/>
            <a:ext cx="8270240" cy="370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2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、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教师应积极进行分层分组教学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                                                                                                           </a:t>
            </a:r>
            <a:r>
              <a:rPr lang="zh-CN" sz="32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为了有效提高学生的英语语感水平，教师要积极开展对英语语言的内部意义以及文化</a:t>
            </a:r>
            <a:r>
              <a:rPr lang="zh-CN" sz="32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背景的研究和探索，采取不同的教学方法和措施。</a:t>
            </a:r>
            <a:r>
              <a:rPr lang="zh-CN" sz="32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而且要让学生们在小组中进行讨论和交流，使他们取长补短，</a:t>
            </a:r>
            <a:r>
              <a:rPr lang="zh-CN" sz="32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共同提高。</a:t>
            </a:r>
            <a:endParaRPr lang="zh-CN" sz="32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04800" y="1981200"/>
            <a:ext cx="8726170" cy="4225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 3</a:t>
            </a: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完善学生对英语的实际运用能力，促进其灵活使用所学知识</a:t>
            </a:r>
            <a:r>
              <a:rPr lang="zh-CN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如今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英语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多模态阅读在我们生活中的应用也越来越广泛，比如杂志、广告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、海报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等等；同时主题语境也有非常广，比如人际沟通、文学艺术、历史文化、科学技术等。</a:t>
            </a:r>
            <a:endParaRPr sz="3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457200" y="609600"/>
            <a:ext cx="84429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二、如何利用主题语境开展多模态英语阅读教学模式</a:t>
            </a:r>
            <a:endParaRPr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04800" y="1219200"/>
            <a:ext cx="8726170" cy="2896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教师只有利用合适的主题语境开展英语的实际运用方面的教学，才能在根本上提高学生对于英语语言学习的理解和记忆。</a:t>
            </a:r>
            <a:endParaRPr sz="3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81000" y="1905000"/>
            <a:ext cx="8726170" cy="4815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 4</a:t>
            </a: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采用5S分级阅读教学模式提高学生的阅读理解能力</a:t>
            </a:r>
            <a:r>
              <a:rPr lang="zh-CN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5S分级阅读模式即英语阅读的五个层次，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即</a:t>
            </a:r>
            <a:r>
              <a:rPr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浏览（Surveying）、略读（Skimming）、寻读（Scanning）、猜读（Surmising）和研读（Studying）,五个步骤由浅入深循序渐进，能让学生较透彻地理解短文意思</a:t>
            </a:r>
            <a:r>
              <a:rPr lang="zh-CN" sz="36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sz="3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446405" y="457200"/>
            <a:ext cx="84429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二、如何利用主题语境开展多模态英语阅读教学模式</a:t>
            </a:r>
            <a:endParaRPr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81000" y="1905000"/>
            <a:ext cx="8726170" cy="4335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让</a:t>
            </a:r>
            <a:r>
              <a:rPr 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学生</a:t>
            </a:r>
            <a:r>
              <a:rPr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理解重点词汇和短语的用法，把握文章的关键词和细节，浏览和略读要让学生学会跳读，让学生在快速阅读中找出文章的主题或作者的写作意图，教师根据可学生情况设计一些层次分明的练习题，让学生通过寻读找出简单问题的答案，同时找出生词或意群，让学生阅读上下文前后句猜测它们在文中的词义。</a:t>
            </a:r>
            <a:endParaRPr sz="32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446405" y="457200"/>
            <a:ext cx="84429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二、如何利用主题语境开展多模态英语阅读教学模式</a:t>
            </a:r>
            <a:endParaRPr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99"/>
          <p:cNvSpPr txBox="1"/>
          <p:nvPr/>
        </p:nvSpPr>
        <p:spPr>
          <a:xfrm>
            <a:off x="1219200" y="2355850"/>
            <a:ext cx="7239000" cy="7572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lang="en-US" altLang="zh-CN" sz="36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Reading comprehension(</a:t>
            </a:r>
            <a:r>
              <a:rPr lang="zh-CN" altLang="en-US" sz="36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阅读理解</a:t>
            </a:r>
            <a:r>
              <a:rPr lang="en-US" altLang="zh-CN" sz="36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3600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文本框 99"/>
          <p:cNvSpPr txBox="1"/>
          <p:nvPr/>
        </p:nvSpPr>
        <p:spPr>
          <a:xfrm>
            <a:off x="1219200" y="3276600"/>
            <a:ext cx="8382000" cy="7572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lang="en-US" altLang="zh-CN" sz="36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Easy???           Or          Difficult???</a:t>
            </a:r>
            <a:endParaRPr lang="en-US" altLang="zh-CN" sz="3600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文本框 99"/>
          <p:cNvSpPr txBox="1"/>
          <p:nvPr/>
        </p:nvSpPr>
        <p:spPr>
          <a:xfrm>
            <a:off x="685800" y="4114800"/>
            <a:ext cx="8028305" cy="28587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lang="en-US" altLang="zh-CN" sz="36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I think</a:t>
            </a:r>
            <a:r>
              <a:rPr lang="zh-CN" altLang="en-US" sz="36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r>
              <a:rPr lang="en-US" altLang="zh-CN" sz="36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If students and teachers do it with  hearts, it will be easy</a:t>
            </a:r>
            <a:r>
              <a:rPr lang="zh-CN" altLang="en-US" sz="36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36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otherwise it will be opposite.</a:t>
            </a:r>
            <a:endParaRPr lang="en-US" altLang="zh-CN" sz="3600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en-US" altLang="zh-CN" sz="3600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99"/>
          <p:cNvSpPr txBox="1"/>
          <p:nvPr/>
        </p:nvSpPr>
        <p:spPr>
          <a:xfrm>
            <a:off x="990600" y="1524000"/>
            <a:ext cx="731520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lang="en-US" altLang="zh-CN" sz="40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That’s because: </a:t>
            </a:r>
            <a:r>
              <a:rPr lang="zh-CN" altLang="en-US" sz="40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得阅读者得天下</a:t>
            </a:r>
            <a:r>
              <a:rPr lang="en-US" altLang="zh-CN" sz="40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lang="en-US" altLang="zh-CN" sz="4000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78740" y="838200"/>
            <a:ext cx="9138920" cy="1518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综上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</a:rPr>
              <a:t>: </a:t>
            </a:r>
            <a:r>
              <a:rPr 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120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分的总分，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可以说阅读占了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80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分以上。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685800" y="2514600"/>
            <a:ext cx="8192770" cy="3598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buNone/>
            </a:pPr>
            <a:r>
              <a:rPr lang="en-US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总而言之，在新的历史背景下，开展基于核心素养的多模态英语教学模式已经是刻不容缓，对于提高初中英语的教学质量和学生的综合素质有非常重要的意</a:t>
            </a:r>
            <a:r>
              <a:rPr lang="zh-CN"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义</a:t>
            </a:r>
            <a:r>
              <a:rPr sz="38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sz="3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6865" name="Oval 11"/>
          <p:cNvSpPr/>
          <p:nvPr/>
        </p:nvSpPr>
        <p:spPr>
          <a:xfrm>
            <a:off x="152400" y="1066800"/>
            <a:ext cx="3383280" cy="1276985"/>
          </a:xfrm>
          <a:prstGeom prst="ellipse">
            <a:avLst/>
          </a:prstGeom>
          <a:solidFill>
            <a:srgbClr val="969696">
              <a:alpha val="45882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r>
              <a:rPr lang="zh-CN" altLang="en-US" sz="4000" dirty="0">
                <a:solidFill>
                  <a:srgbClr val="CC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结束语！</a:t>
            </a:r>
            <a:endParaRPr lang="zh-CN" altLang="en-US" sz="4000" dirty="0">
              <a:solidFill>
                <a:srgbClr val="CC00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WordArt 5"/>
          <p:cNvSpPr>
            <a:spLocks noTextEdit="1"/>
          </p:cNvSpPr>
          <p:nvPr/>
        </p:nvSpPr>
        <p:spPr>
          <a:xfrm>
            <a:off x="990600" y="1066800"/>
            <a:ext cx="73914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Thanks for your listening !</a:t>
            </a:r>
            <a:endParaRPr lang="zh-CN" altLang="en-US" sz="3600" b="1"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63490" name="Group 36"/>
          <p:cNvGrpSpPr/>
          <p:nvPr/>
        </p:nvGrpSpPr>
        <p:grpSpPr>
          <a:xfrm>
            <a:off x="7467600" y="5791200"/>
            <a:ext cx="1219200" cy="1066800"/>
            <a:chOff x="1776" y="2476"/>
            <a:chExt cx="1019" cy="1304"/>
          </a:xfrm>
        </p:grpSpPr>
        <p:grpSp>
          <p:nvGrpSpPr>
            <p:cNvPr id="63491" name="Group 14"/>
            <p:cNvGrpSpPr/>
            <p:nvPr/>
          </p:nvGrpSpPr>
          <p:grpSpPr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7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1" cy="1681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gray">
              <a:xfrm>
                <a:off x="2209" y="1947"/>
                <a:ext cx="1300" cy="633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 Box 17"/>
            <p:cNvSpPr txBox="1">
              <a:spLocks noChangeArrowheads="1"/>
            </p:cNvSpPr>
            <p:nvPr/>
          </p:nvSpPr>
          <p:spPr bwMode="gray">
            <a:xfrm>
              <a:off x="1822" y="2936"/>
              <a:ext cx="865" cy="4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495" name="Oval 32"/>
            <p:cNvSpPr/>
            <p:nvPr/>
          </p:nvSpPr>
          <p:spPr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3496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WordArt 5"/>
          <p:cNvSpPr>
            <a:spLocks noTextEdit="1"/>
          </p:cNvSpPr>
          <p:nvPr/>
        </p:nvSpPr>
        <p:spPr>
          <a:xfrm>
            <a:off x="1371600" y="3500120"/>
            <a:ext cx="7276465" cy="6908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>
              <a:buNone/>
            </a:pPr>
            <a:r>
              <a:rPr lang="en-US" altLang="zh-CN" sz="3600" b="1"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Happy  Teachers’  Day</a:t>
            </a:r>
            <a:r>
              <a:rPr lang="zh-CN" altLang="en-US" sz="3600" b="1"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3600" b="1"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Tomorrow</a:t>
            </a:r>
            <a:r>
              <a:rPr lang="zh-CN" altLang="en-US" sz="3600" b="1"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!</a:t>
            </a:r>
            <a:endParaRPr lang="zh-CN" altLang="en-US" sz="3600" b="1"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99"/>
          <p:cNvSpPr txBox="1"/>
          <p:nvPr/>
        </p:nvSpPr>
        <p:spPr>
          <a:xfrm>
            <a:off x="760726" y="781050"/>
            <a:ext cx="7622542" cy="4815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buNone/>
            </a:pPr>
            <a:r>
              <a:rPr lang="zh-CN" altLang="en-US" sz="4000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今年泸州中考：</a:t>
            </a:r>
            <a:r>
              <a:rPr sz="3600" noProof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提供了四篇不同类型的阅读材料</a:t>
            </a:r>
            <a:r>
              <a:rPr lang="zh-CN" sz="3600" noProof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，文章题材较丰富，寓故事性和哲理性为一体，贴近生活和时事，</a:t>
            </a:r>
            <a:r>
              <a:rPr sz="3600" noProof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这就需要考生拥有较大的阅读量，根据不同体裁、题材的文章，掌握阅读技巧，提升阅读理解能力，提升</a:t>
            </a:r>
            <a:r>
              <a:rPr lang="zh-CN" sz="3600" noProof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学生的</a:t>
            </a:r>
            <a:r>
              <a:rPr sz="3600" noProof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文化意识</a:t>
            </a:r>
            <a:r>
              <a:rPr lang="zh-CN" sz="3600" noProof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和核心素养</a:t>
            </a:r>
            <a:r>
              <a:rPr sz="3600" noProof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。</a:t>
            </a:r>
            <a:endParaRPr sz="3600" noProof="1" dirty="0"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338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2"/>
          <p:cNvSpPr txBox="1"/>
          <p:nvPr/>
        </p:nvSpPr>
        <p:spPr>
          <a:xfrm>
            <a:off x="1371600" y="1828800"/>
            <a:ext cx="613410" cy="3510280"/>
          </a:xfrm>
          <a:prstGeom prst="rect">
            <a:avLst/>
          </a:prstGeom>
          <a:gradFill rotWithShape="1">
            <a:gsLst>
              <a:gs pos="0">
                <a:srgbClr val="491717"/>
              </a:gs>
              <a:gs pos="50000">
                <a:srgbClr val="FF5050"/>
              </a:gs>
              <a:gs pos="100000">
                <a:srgbClr val="491717"/>
              </a:gs>
            </a:gsLst>
            <a:lin ang="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 anchorCtr="0">
            <a:spAutoFit/>
          </a:bodyPr>
          <a:p>
            <a:pPr algn="ctr" latinLnBrk="1">
              <a:spcBef>
                <a:spcPct val="5000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Gulim" pitchFamily="34" charset="-127"/>
                <a:ea typeface="黑体" panose="02010609060101010101" pitchFamily="49" charset="-122"/>
              </a:rPr>
              <a:t>常见的阅读理解题型</a:t>
            </a:r>
            <a:endParaRPr lang="zh-CN" altLang="en-US" b="0" dirty="0">
              <a:solidFill>
                <a:schemeClr val="bg1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2965450" y="4625975"/>
            <a:ext cx="3775075" cy="528638"/>
          </a:xfrm>
          <a:prstGeom prst="rect">
            <a:avLst/>
          </a:prstGeom>
          <a:gradFill rotWithShape="1">
            <a:gsLst>
              <a:gs pos="0">
                <a:srgbClr val="001247"/>
              </a:gs>
              <a:gs pos="50000">
                <a:srgbClr val="0033CC"/>
              </a:gs>
              <a:gs pos="100000">
                <a:srgbClr val="001247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 latinLnBrk="1">
              <a:spcBef>
                <a:spcPct val="5000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词意猜测题</a:t>
            </a:r>
            <a:r>
              <a:rPr lang="zh-CN" altLang="en-US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2878138" y="1828800"/>
            <a:ext cx="3810000" cy="530225"/>
          </a:xfrm>
          <a:prstGeom prst="rect">
            <a:avLst/>
          </a:prstGeom>
          <a:gradFill rotWithShape="1">
            <a:gsLst>
              <a:gs pos="0">
                <a:srgbClr val="001247"/>
              </a:gs>
              <a:gs pos="50000">
                <a:srgbClr val="0033CC"/>
              </a:gs>
              <a:gs pos="100000">
                <a:srgbClr val="001247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细节理解题</a:t>
            </a:r>
            <a:r>
              <a:rPr lang="zh-CN" altLang="en-US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2895600" y="2713038"/>
            <a:ext cx="3810000" cy="528637"/>
          </a:xfrm>
          <a:prstGeom prst="rect">
            <a:avLst/>
          </a:prstGeom>
          <a:gradFill rotWithShape="1">
            <a:gsLst>
              <a:gs pos="0">
                <a:srgbClr val="001247"/>
              </a:gs>
              <a:gs pos="50000">
                <a:srgbClr val="0033CC"/>
              </a:gs>
              <a:gs pos="100000">
                <a:srgbClr val="001247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主旨大意题</a:t>
            </a:r>
            <a:r>
              <a:rPr lang="zh-CN" altLang="en-US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2930525" y="3656013"/>
            <a:ext cx="3810000" cy="528637"/>
          </a:xfrm>
          <a:prstGeom prst="rect">
            <a:avLst/>
          </a:prstGeom>
          <a:gradFill rotWithShape="1">
            <a:gsLst>
              <a:gs pos="0">
                <a:srgbClr val="001247"/>
              </a:gs>
              <a:gs pos="50000">
                <a:srgbClr val="0033CC"/>
              </a:gs>
              <a:gs pos="100000">
                <a:srgbClr val="001247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推理判断题</a:t>
            </a:r>
            <a:r>
              <a:rPr lang="zh-CN" altLang="en-US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3" name="AutoShape 24"/>
          <p:cNvSpPr/>
          <p:nvPr/>
        </p:nvSpPr>
        <p:spPr>
          <a:xfrm>
            <a:off x="2057400" y="1981200"/>
            <a:ext cx="685800" cy="3048000"/>
          </a:xfrm>
          <a:prstGeom prst="leftBrace">
            <a:avLst>
              <a:gd name="adj1" fmla="val 3769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nimBg="1"/>
      <p:bldP spid="15366" grpId="0" bldLvl="0" animBg="1"/>
      <p:bldP spid="15369" grpId="0" bldLvl="0" animBg="1"/>
      <p:bldP spid="15363" grpId="0" bldLvl="0" animBg="1"/>
      <p:bldP spid="2" grpId="0" bldLvl="0" animBg="1"/>
      <p:bldP spid="8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Freeform 4"/>
          <p:cNvSpPr>
            <a:spLocks noEditPoints="1"/>
          </p:cNvSpPr>
          <p:nvPr/>
        </p:nvSpPr>
        <p:spPr bwMode="gray">
          <a:xfrm>
            <a:off x="1371283" y="2272983"/>
            <a:ext cx="5943600" cy="4038600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2" name="Text Box 33"/>
          <p:cNvSpPr txBox="1"/>
          <p:nvPr/>
        </p:nvSpPr>
        <p:spPr>
          <a:xfrm>
            <a:off x="4343400" y="1905000"/>
            <a:ext cx="4313238" cy="25533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zh-CN" altLang="en-US" sz="2000" dirty="0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有关细节的问题常对文中某个词语、某句子、某段落等细节及事实进行提问，所提问题一般可</a:t>
            </a:r>
            <a:r>
              <a:rPr lang="zh-CN" altLang="en-US" sz="2000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直接</a:t>
            </a:r>
            <a:r>
              <a:rPr lang="zh-CN" altLang="en-US" sz="2000" dirty="0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sz="2000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间接</a:t>
            </a:r>
            <a:r>
              <a:rPr lang="zh-CN" altLang="en-US" sz="2000" dirty="0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在文章中找到答案。提问的特殊疑问词常有：</a:t>
            </a:r>
            <a:r>
              <a:rPr lang="en-US" altLang="zh-CN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what, who, wh</a:t>
            </a:r>
            <a:r>
              <a:rPr lang="en-US" altLang="zh-CN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en, where, how, why</a:t>
            </a: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等。中考阅读理解的题</a:t>
            </a:r>
            <a:r>
              <a:rPr lang="zh-CN" altLang="en-US" sz="2000" dirty="0">
                <a:solidFill>
                  <a:srgbClr val="334BA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大部分</a:t>
            </a:r>
            <a:r>
              <a:rPr lang="zh-CN" altLang="en-US" sz="2000" dirty="0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是这样的题型，答案基本能在原文中找到，答题时需要注意</a:t>
            </a:r>
            <a:r>
              <a:rPr lang="zh-CN" altLang="en-US" sz="2000" dirty="0">
                <a:solidFill>
                  <a:srgbClr val="334BA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关键词</a:t>
            </a:r>
            <a:r>
              <a:rPr lang="zh-CN" altLang="en-US" sz="2000" dirty="0"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3" name="Oval 34"/>
          <p:cNvSpPr/>
          <p:nvPr/>
        </p:nvSpPr>
        <p:spPr>
          <a:xfrm rot="-723406">
            <a:off x="3319463" y="4749800"/>
            <a:ext cx="11969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Oval 35"/>
          <p:cNvSpPr/>
          <p:nvPr/>
        </p:nvSpPr>
        <p:spPr>
          <a:xfrm>
            <a:off x="5626100" y="4703763"/>
            <a:ext cx="1284288" cy="1303337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Oval 36"/>
          <p:cNvSpPr/>
          <p:nvPr/>
        </p:nvSpPr>
        <p:spPr>
          <a:xfrm>
            <a:off x="5708650" y="4852988"/>
            <a:ext cx="1119188" cy="909637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Oval 37"/>
          <p:cNvSpPr/>
          <p:nvPr/>
        </p:nvSpPr>
        <p:spPr>
          <a:xfrm>
            <a:off x="5621338" y="4811713"/>
            <a:ext cx="1206500" cy="10795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Oval 38"/>
          <p:cNvSpPr/>
          <p:nvPr/>
        </p:nvSpPr>
        <p:spPr>
          <a:xfrm>
            <a:off x="5708650" y="4781550"/>
            <a:ext cx="1119188" cy="10350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9" name="Text Box 39"/>
          <p:cNvSpPr txBox="1"/>
          <p:nvPr/>
        </p:nvSpPr>
        <p:spPr>
          <a:xfrm>
            <a:off x="5929313" y="5095875"/>
            <a:ext cx="608012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spcBef>
                <a:spcPct val="0"/>
              </a:spcBef>
              <a:buClrTx/>
              <a:buNone/>
            </a:pPr>
            <a:r>
              <a:rPr lang="en-US" altLang="zh-CN" sz="1800" b="0" dirty="0">
                <a:latin typeface="Arial" panose="020B0604020202020204" pitchFamily="34" charset="0"/>
                <a:ea typeface="宋体" panose="02010600030101010101" pitchFamily="2" charset="-122"/>
              </a:rPr>
              <a:t>how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Oval 40"/>
          <p:cNvSpPr/>
          <p:nvPr/>
        </p:nvSpPr>
        <p:spPr>
          <a:xfrm rot="-772996">
            <a:off x="1473200" y="4114800"/>
            <a:ext cx="1133475" cy="609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490" name="Group 41"/>
          <p:cNvGrpSpPr/>
          <p:nvPr/>
        </p:nvGrpSpPr>
        <p:grpSpPr>
          <a:xfrm>
            <a:off x="3708400" y="4781550"/>
            <a:ext cx="1322388" cy="1090613"/>
            <a:chOff x="732" y="2112"/>
            <a:chExt cx="842" cy="860"/>
          </a:xfrm>
        </p:grpSpPr>
        <p:sp>
          <p:nvSpPr>
            <p:cNvPr id="20491" name="Oval 42"/>
            <p:cNvSpPr/>
            <p:nvPr/>
          </p:nvSpPr>
          <p:spPr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2" name="Oval 43"/>
            <p:cNvSpPr/>
            <p:nvPr/>
          </p:nvSpPr>
          <p:spPr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3" name="Oval 44"/>
            <p:cNvSpPr/>
            <p:nvPr/>
          </p:nvSpPr>
          <p:spPr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4" name="Oval 45"/>
            <p:cNvSpPr/>
            <p:nvPr/>
          </p:nvSpPr>
          <p:spPr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495" name="Oval 47"/>
          <p:cNvSpPr/>
          <p:nvPr/>
        </p:nvSpPr>
        <p:spPr>
          <a:xfrm>
            <a:off x="1454150" y="3462338"/>
            <a:ext cx="914400" cy="5334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6" name="Oval 48"/>
          <p:cNvSpPr/>
          <p:nvPr/>
        </p:nvSpPr>
        <p:spPr>
          <a:xfrm>
            <a:off x="2152650" y="420370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7" name="Oval 49"/>
          <p:cNvSpPr/>
          <p:nvPr/>
        </p:nvSpPr>
        <p:spPr>
          <a:xfrm>
            <a:off x="2146300" y="4197350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8" name="Oval 50"/>
          <p:cNvSpPr/>
          <p:nvPr/>
        </p:nvSpPr>
        <p:spPr>
          <a:xfrm>
            <a:off x="1454150" y="3317875"/>
            <a:ext cx="950913" cy="9334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9" name="Oval 51"/>
          <p:cNvSpPr/>
          <p:nvPr/>
        </p:nvSpPr>
        <p:spPr>
          <a:xfrm>
            <a:off x="2187575" y="4251325"/>
            <a:ext cx="847725" cy="757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52"/>
          <p:cNvSpPr txBox="1"/>
          <p:nvPr/>
        </p:nvSpPr>
        <p:spPr>
          <a:xfrm>
            <a:off x="2239963" y="4551363"/>
            <a:ext cx="8128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spcBef>
                <a:spcPct val="0"/>
              </a:spcBef>
              <a:buClrTx/>
              <a:buNone/>
            </a:pPr>
            <a:r>
              <a:rPr lang="en-US" altLang="zh-CN" sz="1800" b="0" dirty="0">
                <a:latin typeface="Arial" panose="020B0604020202020204" pitchFamily="34" charset="0"/>
                <a:ea typeface="宋体" panose="02010600030101010101" pitchFamily="2" charset="-122"/>
              </a:rPr>
              <a:t>where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1" name="Oval 53"/>
          <p:cNvSpPr/>
          <p:nvPr/>
        </p:nvSpPr>
        <p:spPr>
          <a:xfrm>
            <a:off x="3035300" y="2411413"/>
            <a:ext cx="685800" cy="228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2" name="Oval 54"/>
          <p:cNvSpPr/>
          <p:nvPr/>
        </p:nvSpPr>
        <p:spPr>
          <a:xfrm>
            <a:off x="2997200" y="2130425"/>
            <a:ext cx="682625" cy="682625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3" name="Oval 55"/>
          <p:cNvSpPr/>
          <p:nvPr/>
        </p:nvSpPr>
        <p:spPr>
          <a:xfrm>
            <a:off x="2998788" y="2192338"/>
            <a:ext cx="665162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4" name="Oval 56"/>
          <p:cNvSpPr/>
          <p:nvPr/>
        </p:nvSpPr>
        <p:spPr>
          <a:xfrm>
            <a:off x="2055813" y="2678113"/>
            <a:ext cx="847725" cy="6413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5" name="Oval 57"/>
          <p:cNvSpPr/>
          <p:nvPr/>
        </p:nvSpPr>
        <p:spPr>
          <a:xfrm>
            <a:off x="2187575" y="2816225"/>
            <a:ext cx="563563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58"/>
          <p:cNvSpPr txBox="1"/>
          <p:nvPr/>
        </p:nvSpPr>
        <p:spPr>
          <a:xfrm>
            <a:off x="3059113" y="2273300"/>
            <a:ext cx="5588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spcBef>
                <a:spcPct val="0"/>
              </a:spcBef>
              <a:buClrTx/>
              <a:buNone/>
            </a:pPr>
            <a:r>
              <a:rPr lang="en-US" altLang="zh-CN" sz="1400" b="0" dirty="0">
                <a:solidFill>
                  <a:srgbClr val="2B166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</a:t>
            </a:r>
            <a:endParaRPr lang="en-US" altLang="zh-CN" sz="1800" b="0" dirty="0">
              <a:solidFill>
                <a:srgbClr val="2B166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07" name="Picture 4" descr="一级栏目去"/>
          <p:cNvPicPr>
            <a:picLocks noChangeAspect="1"/>
          </p:cNvPicPr>
          <p:nvPr/>
        </p:nvPicPr>
        <p:blipFill>
          <a:blip r:embed="rId1"/>
          <a:srcRect t="35808" b="54227"/>
          <a:stretch>
            <a:fillRect/>
          </a:stretch>
        </p:blipFill>
        <p:spPr>
          <a:xfrm>
            <a:off x="2438400" y="0"/>
            <a:ext cx="4572000" cy="83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Rectangle 2"/>
          <p:cNvSpPr/>
          <p:nvPr/>
        </p:nvSpPr>
        <p:spPr>
          <a:xfrm>
            <a:off x="2660650" y="858838"/>
            <a:ext cx="3048000" cy="528637"/>
          </a:xfrm>
          <a:prstGeom prst="rect">
            <a:avLst/>
          </a:prstGeom>
          <a:gradFill rotWithShape="1">
            <a:gsLst>
              <a:gs pos="0">
                <a:srgbClr val="5F0F19"/>
              </a:gs>
              <a:gs pos="50000">
                <a:srgbClr val="CE2035"/>
              </a:gs>
              <a:gs pos="100000">
                <a:srgbClr val="5F0F19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Gulim" pitchFamily="34" charset="-127"/>
                <a:ea typeface="黑体" panose="02010609060101010101" pitchFamily="49" charset="-122"/>
              </a:rPr>
              <a:t>细节理解题 </a:t>
            </a:r>
            <a:endParaRPr lang="zh-CN" altLang="en-US" b="0" dirty="0">
              <a:solidFill>
                <a:schemeClr val="bg1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0509" name="Oval 51"/>
          <p:cNvSpPr/>
          <p:nvPr/>
        </p:nvSpPr>
        <p:spPr>
          <a:xfrm>
            <a:off x="1539875" y="3478213"/>
            <a:ext cx="847725" cy="7572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0" name="Oval 51"/>
          <p:cNvSpPr/>
          <p:nvPr/>
        </p:nvSpPr>
        <p:spPr>
          <a:xfrm>
            <a:off x="2055813" y="2647950"/>
            <a:ext cx="847725" cy="757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spcBef>
                <a:spcPct val="0"/>
              </a:spcBef>
              <a:buClrTx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8" name="Text Box 52"/>
          <p:cNvSpPr txBox="1"/>
          <p:nvPr/>
        </p:nvSpPr>
        <p:spPr>
          <a:xfrm>
            <a:off x="1644650" y="3727450"/>
            <a:ext cx="735013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spcBef>
                <a:spcPct val="0"/>
              </a:spcBef>
              <a:buClrTx/>
              <a:buNone/>
            </a:pPr>
            <a:r>
              <a:rPr lang="en-US" altLang="zh-CN" sz="1800" b="0" dirty="0">
                <a:latin typeface="Arial" panose="020B0604020202020204" pitchFamily="34" charset="0"/>
                <a:ea typeface="宋体" panose="02010600030101010101" pitchFamily="2" charset="-122"/>
              </a:rPr>
              <a:t>when</a:t>
            </a:r>
            <a:endParaRPr lang="en-US" altLang="zh-CN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52"/>
          <p:cNvSpPr txBox="1"/>
          <p:nvPr/>
        </p:nvSpPr>
        <p:spPr>
          <a:xfrm>
            <a:off x="2239963" y="2781300"/>
            <a:ext cx="6032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spcBef>
                <a:spcPct val="0"/>
              </a:spcBef>
              <a:buClrTx/>
              <a:buNone/>
            </a:pPr>
            <a:r>
              <a:rPr lang="en-US" altLang="zh-CN" sz="1800" b="0" dirty="0">
                <a:solidFill>
                  <a:srgbClr val="2B166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who</a:t>
            </a:r>
            <a:endParaRPr lang="en-US" altLang="zh-CN" sz="1800" b="0" dirty="0">
              <a:solidFill>
                <a:srgbClr val="2B166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029075" y="4954588"/>
            <a:ext cx="6286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None/>
            </a:pPr>
            <a:r>
              <a:rPr lang="en-US" altLang="zh-CN" sz="2000" b="0" dirty="0">
                <a:latin typeface="Times New Roman" panose="02020603050405020304" pitchFamily="18" charset="0"/>
                <a:ea typeface="宋体" panose="02010600030101010101" pitchFamily="2" charset="-122"/>
              </a:rPr>
              <a:t>why</a:t>
            </a:r>
            <a:endParaRPr lang="zh-CN" altLang="en-US" sz="20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4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3" grpId="0"/>
      <p:bldP spid="4" grpId="0"/>
      <p:bldP spid="34" grpId="0" animBg="1"/>
      <p:bldP spid="20508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990600"/>
            <a:ext cx="8153400" cy="863600"/>
          </a:xfrm>
          <a:solidFill>
            <a:srgbClr val="C00000"/>
          </a:solidFill>
        </p:spPr>
        <p:txBody>
          <a:bodyPr vert="horz" wrap="square" lIns="91440" tIns="45720" rIns="91440" bIns="45720" anchor="ctr" anchorCtr="0"/>
          <a:p>
            <a:r>
              <a:rPr lang="zh-CN" altLang="en-US" sz="3600" dirty="0">
                <a:ea typeface="宋体" panose="02010600030101010101" pitchFamily="2" charset="-122"/>
              </a:rPr>
              <a:t>具有能够把握文章的事实和细节的能力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2276475"/>
            <a:ext cx="9193212" cy="4525963"/>
          </a:xfrm>
        </p:spPr>
        <p:txBody>
          <a:bodyPr vert="horz" wrap="square" lIns="91440" tIns="45720" rIns="91440" bIns="45720" anchor="t" anchorCtr="0"/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>
                <a:ea typeface="宋体" panose="02010600030101010101" pitchFamily="2" charset="-122"/>
              </a:rPr>
              <a:t>【</a:t>
            </a:r>
            <a:r>
              <a:rPr lang="zh-CN" altLang="en-US" dirty="0">
                <a:solidFill>
                  <a:srgbClr val="EB0324"/>
                </a:solidFill>
                <a:ea typeface="宋体" panose="02010600030101010101" pitchFamily="2" charset="-122"/>
              </a:rPr>
              <a:t>说明</a:t>
            </a:r>
            <a:r>
              <a:rPr lang="en-US" altLang="zh-CN" dirty="0">
                <a:ea typeface="宋体" panose="02010600030101010101" pitchFamily="2" charset="-122"/>
              </a:rPr>
              <a:t>】</a:t>
            </a:r>
            <a:endParaRPr lang="en-US" altLang="zh-CN" dirty="0">
              <a:ea typeface="宋体" panose="02010600030101010101" pitchFamily="2" charset="-12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>
                <a:ea typeface="宋体" panose="02010600030101010101" pitchFamily="2" charset="-122"/>
              </a:rPr>
              <a:t>    </a:t>
            </a:r>
            <a:r>
              <a:rPr lang="zh-CN" altLang="en-US" dirty="0">
                <a:ea typeface="宋体" panose="02010600030101010101" pitchFamily="2" charset="-122"/>
              </a:rPr>
              <a:t>针对文章的事实和细节，常见的提问方式有：</a:t>
            </a:r>
            <a:endParaRPr lang="zh-CN" altLang="en-US" dirty="0">
              <a:ea typeface="宋体" panose="02010600030101010101" pitchFamily="2" charset="-12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zh-CN" altLang="en-US" dirty="0">
                <a:ea typeface="宋体" panose="02010600030101010101" pitchFamily="2" charset="-122"/>
              </a:rPr>
              <a:t>◆ </a:t>
            </a:r>
            <a:r>
              <a:rPr lang="en-US" altLang="zh-CN" dirty="0">
                <a:ea typeface="宋体" panose="02010600030101010101" pitchFamily="2" charset="-122"/>
              </a:rPr>
              <a:t>Which of the following is right/true/wrong/ isn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’</a:t>
            </a:r>
            <a:r>
              <a:rPr lang="en-US" altLang="zh-CN" dirty="0">
                <a:ea typeface="宋体" panose="02010600030101010101" pitchFamily="2" charset="-122"/>
              </a:rPr>
              <a:t>t mentioned?</a:t>
            </a:r>
            <a:endParaRPr lang="en-US" altLang="zh-CN" dirty="0">
              <a:ea typeface="宋体" panose="02010600030101010101" pitchFamily="2" charset="-12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>
                <a:ea typeface="宋体" panose="02010600030101010101" pitchFamily="2" charset="-122"/>
              </a:rPr>
              <a:t>◆ The following are all right EXCEPT _____.</a:t>
            </a:r>
            <a:endParaRPr lang="en-US" altLang="zh-CN" dirty="0">
              <a:ea typeface="宋体" panose="02010600030101010101" pitchFamily="2" charset="-12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>
                <a:ea typeface="宋体" panose="02010600030101010101" pitchFamily="2" charset="-122"/>
              </a:rPr>
              <a:t>◆ </a:t>
            </a:r>
            <a:r>
              <a:rPr lang="zh-CN" altLang="en-US" dirty="0">
                <a:ea typeface="宋体" panose="02010600030101010101" pitchFamily="2" charset="-122"/>
              </a:rPr>
              <a:t>用</a:t>
            </a:r>
            <a:r>
              <a:rPr lang="en-US" altLang="zh-CN" dirty="0">
                <a:ea typeface="宋体" panose="02010600030101010101" pitchFamily="2" charset="-122"/>
              </a:rPr>
              <a:t>What/Which/When/Where/Why/How</a:t>
            </a:r>
            <a:endParaRPr lang="en-US" altLang="zh-CN" dirty="0">
              <a:ea typeface="宋体" panose="02010600030101010101" pitchFamily="2" charset="-12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>
                <a:ea typeface="宋体" panose="02010600030101010101" pitchFamily="2" charset="-122"/>
              </a:rPr>
              <a:t>    </a:t>
            </a:r>
            <a:r>
              <a:rPr lang="zh-CN" altLang="en-US" dirty="0">
                <a:ea typeface="宋体" panose="02010600030101010101" pitchFamily="2" charset="-122"/>
              </a:rPr>
              <a:t>等提问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2531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>
            <a:hlinkClick r:id="rId1" action="ppaction://hlinkpres?slideindex=1&amp;slidetitle="/>
          </p:cNvPr>
          <p:cNvSpPr/>
          <p:nvPr/>
        </p:nvSpPr>
        <p:spPr>
          <a:xfrm>
            <a:off x="457200" y="914400"/>
            <a:ext cx="3048000" cy="528638"/>
          </a:xfrm>
          <a:prstGeom prst="rect">
            <a:avLst/>
          </a:prstGeom>
          <a:gradFill rotWithShape="1">
            <a:gsLst>
              <a:gs pos="0">
                <a:srgbClr val="5F0F19"/>
              </a:gs>
              <a:gs pos="50000">
                <a:srgbClr val="CE2035"/>
              </a:gs>
              <a:gs pos="100000">
                <a:srgbClr val="5F0F19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Gulim" pitchFamily="34" charset="-127"/>
                <a:ea typeface="黑体" panose="02010609060101010101" pitchFamily="49" charset="-122"/>
              </a:rPr>
              <a:t>细节理解题 </a:t>
            </a:r>
            <a:endParaRPr lang="zh-CN" altLang="en-US" b="0" dirty="0">
              <a:solidFill>
                <a:schemeClr val="bg1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pic>
        <p:nvPicPr>
          <p:cNvPr id="24578" name="Picture 4" descr="一级栏目去"/>
          <p:cNvPicPr>
            <a:picLocks noChangeAspect="1"/>
          </p:cNvPicPr>
          <p:nvPr/>
        </p:nvPicPr>
        <p:blipFill>
          <a:blip r:embed="rId2"/>
          <a:srcRect t="35808" b="54227"/>
          <a:stretch>
            <a:fillRect/>
          </a:stretch>
        </p:blipFill>
        <p:spPr>
          <a:xfrm>
            <a:off x="2438400" y="0"/>
            <a:ext cx="4572000" cy="8397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79" name="Group 17"/>
          <p:cNvGrpSpPr/>
          <p:nvPr/>
        </p:nvGrpSpPr>
        <p:grpSpPr>
          <a:xfrm>
            <a:off x="228600" y="1524000"/>
            <a:ext cx="8915400" cy="3335338"/>
            <a:chOff x="912" y="2990"/>
            <a:chExt cx="3984" cy="912"/>
          </a:xfrm>
        </p:grpSpPr>
        <p:sp>
          <p:nvSpPr>
            <p:cNvPr id="11279" name="AutoShape 18"/>
            <p:cNvSpPr>
              <a:spLocks noChangeArrowheads="1"/>
            </p:cNvSpPr>
            <p:nvPr/>
          </p:nvSpPr>
          <p:spPr bwMode="gray">
            <a:xfrm>
              <a:off x="912" y="2990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581" name="Group 19"/>
            <p:cNvGrpSpPr/>
            <p:nvPr/>
          </p:nvGrpSpPr>
          <p:grpSpPr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18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gray">
              <a:xfrm>
                <a:off x="1046" y="3168"/>
                <a:ext cx="384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gray">
              <a:xfrm>
                <a:off x="1171" y="3325"/>
                <a:ext cx="401" cy="1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R="0" algn="ctr" defTabSz="914400" eaLnBrk="0" hangingPunct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zh-CN" altLang="en-US" b="0" kern="1200" cap="none" spc="0" normalizeH="0" baseline="0" noProof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原文</a:t>
                </a:r>
                <a:endParaRPr kumimoji="0" lang="en-US" altLang="zh-CN" b="0" kern="1200" cap="none" spc="0" normalizeH="0" baseline="0" noProof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4585" name="Text Box 23"/>
            <p:cNvSpPr txBox="1"/>
            <p:nvPr/>
          </p:nvSpPr>
          <p:spPr>
            <a:xfrm>
              <a:off x="1797" y="3108"/>
              <a:ext cx="3099" cy="1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spcBef>
                  <a:spcPct val="0"/>
                </a:spcBef>
                <a:buClrTx/>
                <a:buNone/>
              </a:pPr>
              <a:r>
                <a:rPr lang="en-US" altLang="zh-CN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586" name="Rectangle 5"/>
          <p:cNvSpPr/>
          <p:nvPr/>
        </p:nvSpPr>
        <p:spPr>
          <a:xfrm>
            <a:off x="3810000" y="914400"/>
            <a:ext cx="411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en-US" altLang="zh-CN" sz="24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</a:rPr>
              <a:t>Example: </a:t>
            </a:r>
            <a:endParaRPr lang="en-US" altLang="zh-CN" sz="2400" dirty="0">
              <a:solidFill>
                <a:schemeClr val="tx2"/>
              </a:solidFill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矩形 23"/>
          <p:cNvSpPr/>
          <p:nvPr/>
        </p:nvSpPr>
        <p:spPr>
          <a:xfrm>
            <a:off x="381000" y="6248400"/>
            <a:ext cx="4381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en-US" altLang="zh-CN" sz="2400" b="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【</a:t>
            </a:r>
            <a:r>
              <a:rPr lang="zh-CN" altLang="en-US" sz="2400" b="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解析</a:t>
            </a:r>
            <a:r>
              <a:rPr lang="en-US" altLang="zh-CN" sz="2400" b="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】</a:t>
            </a:r>
            <a:r>
              <a:rPr lang="zh-CN" altLang="en-US" sz="2400" b="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选</a:t>
            </a:r>
            <a:r>
              <a:rPr lang="en-US" altLang="zh-CN" sz="2400" b="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B</a:t>
            </a:r>
            <a:r>
              <a:rPr lang="zh-CN" altLang="en-US" sz="2400" b="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。 细节理解题。</a:t>
            </a:r>
            <a:endParaRPr lang="zh-CN" altLang="en-US" sz="2400" b="0" dirty="0">
              <a:solidFill>
                <a:srgbClr val="FF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4588" name="Group 3"/>
          <p:cNvGrpSpPr/>
          <p:nvPr/>
        </p:nvGrpSpPr>
        <p:grpSpPr>
          <a:xfrm>
            <a:off x="305435" y="3962083"/>
            <a:ext cx="8839200" cy="2220912"/>
            <a:chOff x="912" y="1002"/>
            <a:chExt cx="3984" cy="918"/>
          </a:xfrm>
        </p:grpSpPr>
        <p:sp>
          <p:nvSpPr>
            <p:cNvPr id="1127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590" name="Group 5"/>
            <p:cNvGrpSpPr/>
            <p:nvPr/>
          </p:nvGrpSpPr>
          <p:grpSpPr>
            <a:xfrm>
              <a:off x="999" y="1092"/>
              <a:ext cx="766" cy="745"/>
              <a:chOff x="999" y="1092"/>
              <a:chExt cx="766" cy="745"/>
            </a:xfrm>
          </p:grpSpPr>
          <p:sp>
            <p:nvSpPr>
              <p:cNvPr id="29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6" cy="74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7"/>
              <p:cNvSpPr/>
              <p:nvPr/>
            </p:nvSpPr>
            <p:spPr bwMode="gray">
              <a:xfrm>
                <a:off x="1052" y="1140"/>
                <a:ext cx="380" cy="37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gray">
              <a:xfrm>
                <a:off x="1172" y="1295"/>
                <a:ext cx="404" cy="21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问题</a:t>
                </a:r>
                <a:endPara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4594" name="Text Box 9"/>
            <p:cNvSpPr txBox="1"/>
            <p:nvPr/>
          </p:nvSpPr>
          <p:spPr>
            <a:xfrm>
              <a:off x="1770" y="1002"/>
              <a:ext cx="2928" cy="8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ClrTx/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33．The mother's words showed that ________.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A. she was very angry with the boy　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B. she wanted to encourage the boy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C. she wanted to work with the boy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D. she wanted the boy to have a rest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08200" y="1714500"/>
            <a:ext cx="7035800" cy="2000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buNone/>
            </a:pPr>
            <a:r>
              <a:rPr lang="en-US" altLang="zh-CN" sz="2000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So Charley got the snow shovel(铲) and started working.“I don't think I can do it，mother”he said.“There is too much snow！” </a:t>
            </a:r>
            <a:endParaRPr lang="en-US" altLang="zh-CN" sz="2000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eaLnBrk="0" hangingPunct="0">
              <a:buNone/>
            </a:pPr>
            <a:r>
              <a:rPr lang="en-US" altLang="zh-CN" sz="2000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“Little by little，Charley，”said his mother.“The snow fell in tiny flakes(薄片)，but see what a great pile(堆) it has made.”</a:t>
            </a:r>
            <a:endParaRPr lang="en-US" altLang="zh-CN" sz="2000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4596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Oval 6"/>
          <p:cNvSpPr/>
          <p:nvPr/>
        </p:nvSpPr>
        <p:spPr>
          <a:xfrm>
            <a:off x="1981200" y="2670175"/>
            <a:ext cx="7162165" cy="100139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558" grpId="0"/>
      <p:bldP spid="22" grpId="0"/>
      <p:bldP spid="2765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4" descr="一级栏目去"/>
          <p:cNvPicPr>
            <a:picLocks noChangeAspect="1"/>
          </p:cNvPicPr>
          <p:nvPr/>
        </p:nvPicPr>
        <p:blipFill>
          <a:blip r:embed="rId1"/>
          <a:srcRect t="35808" b="54227"/>
          <a:stretch>
            <a:fillRect/>
          </a:stretch>
        </p:blipFill>
        <p:spPr>
          <a:xfrm>
            <a:off x="2438400" y="0"/>
            <a:ext cx="4572000" cy="83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3"/>
          <p:cNvSpPr/>
          <p:nvPr/>
        </p:nvSpPr>
        <p:spPr>
          <a:xfrm>
            <a:off x="1608138" y="1019175"/>
            <a:ext cx="6173787" cy="523875"/>
          </a:xfrm>
          <a:prstGeom prst="rect">
            <a:avLst/>
          </a:prstGeom>
          <a:gradFill rotWithShape="1">
            <a:gsLst>
              <a:gs pos="0">
                <a:srgbClr val="5F0F19"/>
              </a:gs>
              <a:gs pos="50000">
                <a:srgbClr val="CE2035"/>
              </a:gs>
              <a:gs pos="100000">
                <a:srgbClr val="5F0F19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 latinLnBrk="1">
              <a:spcBef>
                <a:spcPct val="0"/>
              </a:spcBef>
              <a:buClr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主旨大意题</a:t>
            </a:r>
            <a:r>
              <a:rPr lang="zh-CN" altLang="en-US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5" name="矩形 5"/>
          <p:cNvSpPr/>
          <p:nvPr/>
        </p:nvSpPr>
        <p:spPr>
          <a:xfrm>
            <a:off x="1295400" y="1981200"/>
            <a:ext cx="3962400" cy="308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ClrTx/>
              <a:buNone/>
            </a:pPr>
            <a:r>
              <a:rPr lang="zh-CN" altLang="en-US" sz="2400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议论文和说明文的主题句经常在开头或结尾。记叙文往往没有主题句，需要在读懂全文、体会作者用意的基础上进行概括。中考阅读理解这样的题有</a:t>
            </a:r>
            <a:r>
              <a:rPr lang="zh-CN" altLang="en-US" dirty="0">
                <a:solidFill>
                  <a:srgbClr val="334BAF"/>
                </a:solidFill>
                <a:latin typeface="楷体_GB2312" pitchFamily="49" charset="-122"/>
                <a:ea typeface="楷体_GB2312" pitchFamily="49" charset="-122"/>
              </a:rPr>
              <a:t>一至两题</a:t>
            </a:r>
            <a:r>
              <a:rPr lang="zh-CN" altLang="en-US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。 </a:t>
            </a:r>
            <a:endParaRPr lang="zh-CN" altLang="en-US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8676" name="Group 3"/>
          <p:cNvGrpSpPr/>
          <p:nvPr/>
        </p:nvGrpSpPr>
        <p:grpSpPr>
          <a:xfrm>
            <a:off x="4876800" y="4191000"/>
            <a:ext cx="3505200" cy="2057400"/>
            <a:chOff x="480" y="1296"/>
            <a:chExt cx="4608" cy="2448"/>
          </a:xfrm>
        </p:grpSpPr>
        <p:sp>
          <p:nvSpPr>
            <p:cNvPr id="106500" name="Freeform 4"/>
            <p:cNvSpPr>
              <a:spLocks noEditPoints="1"/>
            </p:cNvSpPr>
            <p:nvPr/>
          </p:nvSpPr>
          <p:spPr bwMode="gray">
            <a:xfrm rot="-1358056">
              <a:off x="877" y="1764"/>
              <a:ext cx="3840" cy="1528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Oval 5"/>
            <p:cNvSpPr/>
            <p:nvPr/>
          </p:nvSpPr>
          <p:spPr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79" name="Oval 6"/>
            <p:cNvSpPr/>
            <p:nvPr/>
          </p:nvSpPr>
          <p:spPr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0" name="Oval 7"/>
            <p:cNvSpPr/>
            <p:nvPr/>
          </p:nvSpPr>
          <p:spPr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1" name="Oval 8"/>
            <p:cNvSpPr/>
            <p:nvPr/>
          </p:nvSpPr>
          <p:spPr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2" name="Oval 9"/>
            <p:cNvSpPr/>
            <p:nvPr/>
          </p:nvSpPr>
          <p:spPr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>
                <a:spcBef>
                  <a:spcPct val="0"/>
                </a:spcBef>
                <a:buClrTx/>
                <a:buNone/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506" name="Oval 10"/>
            <p:cNvSpPr>
              <a:spLocks noChangeArrowheads="1"/>
            </p:cNvSpPr>
            <p:nvPr/>
          </p:nvSpPr>
          <p:spPr bwMode="gray">
            <a:xfrm>
              <a:off x="2406" y="1296"/>
              <a:ext cx="720" cy="69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507" name="Oval 11"/>
            <p:cNvSpPr>
              <a:spLocks noChangeArrowheads="1"/>
            </p:cNvSpPr>
            <p:nvPr/>
          </p:nvSpPr>
          <p:spPr bwMode="gray">
            <a:xfrm>
              <a:off x="1000" y="2125"/>
              <a:ext cx="718" cy="69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508" name="Oval 12"/>
            <p:cNvSpPr>
              <a:spLocks noChangeArrowheads="1"/>
            </p:cNvSpPr>
            <p:nvPr/>
          </p:nvSpPr>
          <p:spPr bwMode="gray">
            <a:xfrm>
              <a:off x="1492" y="3051"/>
              <a:ext cx="720" cy="69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509" name="Oval 13"/>
            <p:cNvSpPr>
              <a:spLocks noChangeArrowheads="1"/>
            </p:cNvSpPr>
            <p:nvPr/>
          </p:nvSpPr>
          <p:spPr bwMode="gray">
            <a:xfrm>
              <a:off x="3049" y="2707"/>
              <a:ext cx="718" cy="693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510" name="Oval 14"/>
            <p:cNvSpPr>
              <a:spLocks noChangeArrowheads="1"/>
            </p:cNvSpPr>
            <p:nvPr/>
          </p:nvSpPr>
          <p:spPr bwMode="gray">
            <a:xfrm>
              <a:off x="4072" y="1421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8" name="Text Box 15"/>
            <p:cNvSpPr txBox="1"/>
            <p:nvPr/>
          </p:nvSpPr>
          <p:spPr>
            <a:xfrm>
              <a:off x="1117" y="2376"/>
              <a:ext cx="242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>
                <a:spcBef>
                  <a:spcPct val="0"/>
                </a:spcBef>
                <a:buClrTx/>
                <a:buNone/>
              </a:pPr>
              <a:endParaRPr lang="en-US" altLang="zh-CN" sz="18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9" name="Text Box 16"/>
            <p:cNvSpPr txBox="1"/>
            <p:nvPr/>
          </p:nvSpPr>
          <p:spPr>
            <a:xfrm>
              <a:off x="2567" y="1545"/>
              <a:ext cx="242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>
                <a:spcBef>
                  <a:spcPct val="0"/>
                </a:spcBef>
                <a:buClrTx/>
                <a:buNone/>
              </a:pPr>
              <a:endParaRPr lang="en-US" altLang="zh-CN" sz="18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0" name="Text Box 17"/>
            <p:cNvSpPr txBox="1"/>
            <p:nvPr/>
          </p:nvSpPr>
          <p:spPr>
            <a:xfrm>
              <a:off x="4211" y="1696"/>
              <a:ext cx="243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>
                <a:spcBef>
                  <a:spcPct val="0"/>
                </a:spcBef>
                <a:buClrTx/>
                <a:buNone/>
              </a:pPr>
              <a:endParaRPr lang="en-US" altLang="zh-CN" sz="18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1" name="Text Box 18"/>
            <p:cNvSpPr txBox="1"/>
            <p:nvPr/>
          </p:nvSpPr>
          <p:spPr>
            <a:xfrm>
              <a:off x="3210" y="2954"/>
              <a:ext cx="242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>
                <a:spcBef>
                  <a:spcPct val="0"/>
                </a:spcBef>
                <a:buClrTx/>
                <a:buNone/>
              </a:pPr>
              <a:endParaRPr lang="en-US" altLang="zh-CN" sz="18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2" name="Text Box 19"/>
            <p:cNvSpPr txBox="1"/>
            <p:nvPr/>
          </p:nvSpPr>
          <p:spPr>
            <a:xfrm>
              <a:off x="1630" y="3294"/>
              <a:ext cx="242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>
                <a:spcBef>
                  <a:spcPct val="0"/>
                </a:spcBef>
                <a:buClrTx/>
                <a:buNone/>
              </a:pPr>
              <a:endParaRPr lang="en-US" altLang="zh-CN" sz="18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3" name="Text Box 20"/>
            <p:cNvSpPr txBox="1"/>
            <p:nvPr/>
          </p:nvSpPr>
          <p:spPr>
            <a:xfrm>
              <a:off x="2162" y="2303"/>
              <a:ext cx="1451" cy="6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>
                <a:spcBef>
                  <a:spcPct val="0"/>
                </a:spcBef>
                <a:buClrTx/>
                <a:buNone/>
              </a:pP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4" name="Line 21"/>
            <p:cNvSpPr/>
            <p:nvPr/>
          </p:nvSpPr>
          <p:spPr>
            <a:xfrm>
              <a:off x="1639" y="1545"/>
              <a:ext cx="1025" cy="7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cxnSp>
          <p:nvCxnSpPr>
            <p:cNvPr id="28695" name="AutoShape 22"/>
            <p:cNvCxnSpPr/>
            <p:nvPr/>
          </p:nvCxnSpPr>
          <p:spPr>
            <a:xfrm flipH="1">
              <a:off x="559" y="1545"/>
              <a:ext cx="1087" cy="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696" name="Text Box 23"/>
            <p:cNvSpPr txBox="1"/>
            <p:nvPr/>
          </p:nvSpPr>
          <p:spPr>
            <a:xfrm>
              <a:off x="480" y="1296"/>
              <a:ext cx="1298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spcBef>
                  <a:spcPct val="0"/>
                </a:spcBef>
                <a:buClrTx/>
                <a:buNone/>
              </a:pPr>
              <a:endParaRPr lang="en-US" altLang="zh-CN" sz="16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8697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 algn="r">
              <a:spcBef>
                <a:spcPct val="0"/>
              </a:spcBef>
              <a:buClrTx/>
              <a:buNone/>
            </a:pPr>
            <a:fld id="{9A0DB2DC-4C9A-4742-B13C-FB6460FD3503}" type="slidenum">
              <a:rPr lang="zh-CN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TABLE_BEAUTIFY" val="smartTable{bd43df2f-f8f3-4c36-9ef2-fff6df396ae8}"/>
</p:tagLst>
</file>

<file path=ppt/tags/tag2.xml><?xml version="1.0" encoding="utf-8"?>
<p:tagLst xmlns:p="http://schemas.openxmlformats.org/presentationml/2006/main">
  <p:tag name="COMMONDATA" val="eyJoZGlkIjoiOGFlOGFjMGFiOTY2M2JjNzNiOTg5MmI3M2YxMGMwMWYifQ=="/>
</p:tagLst>
</file>

<file path=ppt/theme/theme1.xml><?xml version="1.0" encoding="utf-8"?>
<a:theme xmlns:a="http://schemas.openxmlformats.org/drawingml/2006/main" name="sample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mple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ample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5380</Words>
  <Application>WPS 演示</Application>
  <PresentationFormat>全屏显示(4:3)</PresentationFormat>
  <Paragraphs>430</Paragraphs>
  <Slides>31</Slides>
  <Notes>3</Notes>
  <HiddenSlides>0</HiddenSlides>
  <MMClips>1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31</vt:i4>
      </vt:variant>
    </vt:vector>
  </HeadingPairs>
  <TitlesOfParts>
    <vt:vector size="56" baseType="lpstr">
      <vt:lpstr>Arial</vt:lpstr>
      <vt:lpstr>宋体</vt:lpstr>
      <vt:lpstr>Wingdings</vt:lpstr>
      <vt:lpstr>Verdana</vt:lpstr>
      <vt:lpstr>楷体_GB2312</vt:lpstr>
      <vt:lpstr>新宋体</vt:lpstr>
      <vt:lpstr>Times New Roman</vt:lpstr>
      <vt:lpstr>Gulim</vt:lpstr>
      <vt:lpstr>Malgun Gothic</vt:lpstr>
      <vt:lpstr>楷体</vt:lpstr>
      <vt:lpstr>黑体</vt:lpstr>
      <vt:lpstr>Calibri</vt:lpstr>
      <vt:lpstr>微软雅黑</vt:lpstr>
      <vt:lpstr>Arial Unicode MS</vt:lpstr>
      <vt:lpstr>仿宋_GB2312</vt:lpstr>
      <vt:lpstr>仿宋</vt:lpstr>
      <vt:lpstr>sample</vt:lpstr>
      <vt:lpstr>1_sample</vt:lpstr>
      <vt:lpstr>2_sample</vt:lpstr>
      <vt:lpstr>Photoshop.Image.6</vt:lpstr>
      <vt:lpstr>Photoshop.Image.6</vt:lpstr>
      <vt:lpstr>Photoshop.Image.6</vt:lpstr>
      <vt:lpstr>Photoshop.Image.6</vt:lpstr>
      <vt:lpstr>Photoshop.Image.6</vt:lpstr>
      <vt:lpstr>Photoshop.Image.6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具有能够把握文章的事实和细节的能力</vt:lpstr>
      <vt:lpstr>PowerPoint 演示文稿</vt:lpstr>
      <vt:lpstr>PowerPoint 演示文稿</vt:lpstr>
      <vt:lpstr>PowerPoint 演示文稿</vt:lpstr>
      <vt:lpstr>1. What’s the passage mainly about?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112</cp:revision>
  <dcterms:created xsi:type="dcterms:W3CDTF">2018-09-25T12:49:00Z</dcterms:created>
  <dcterms:modified xsi:type="dcterms:W3CDTF">2022-09-06T13:58:20Z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D9490D1048CB483BA9898CEA49D4A00D</vt:lpwstr>
  </property>
</Properties>
</file>