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0" r:id="rId3"/>
    <p:sldId id="257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69" r:id="rId13"/>
    <p:sldId id="274" r:id="rId14"/>
    <p:sldId id="275" r:id="rId15"/>
    <p:sldId id="272" r:id="rId16"/>
    <p:sldId id="273" r:id="rId17"/>
    <p:sldId id="276" r:id="rId19"/>
    <p:sldId id="277" r:id="rId20"/>
    <p:sldId id="278" r:id="rId21"/>
    <p:sldId id="281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6E9"/>
    <a:srgbClr val="9A97EE"/>
    <a:srgbClr val="E964BE"/>
    <a:srgbClr val="DCF489"/>
    <a:srgbClr val="FE7BA8"/>
    <a:srgbClr val="FFE96C"/>
    <a:srgbClr val="562A5F"/>
    <a:srgbClr val="30922B"/>
    <a:srgbClr val="9B33DA"/>
    <a:srgbClr val="72B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26" y="3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11111111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7" t="33712" r="9009" b="40850"/>
          <a:stretch>
            <a:fillRect/>
          </a:stretch>
        </p:blipFill>
        <p:spPr>
          <a:xfrm>
            <a:off x="9762067" y="2530973"/>
            <a:ext cx="1588168" cy="174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833C9-CF22-41C5-ACF0-533D843D65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781F4-5367-41D2-8042-545803B86D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7.png"/><Relationship Id="rId7" Type="http://schemas.openxmlformats.org/officeDocument/2006/relationships/image" Target="../media/image36.pn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37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image" Target="../media/image17.png"/><Relationship Id="rId5" Type="http://schemas.openxmlformats.org/officeDocument/2006/relationships/image" Target="../media/image38.png"/><Relationship Id="rId4" Type="http://schemas.openxmlformats.org/officeDocument/2006/relationships/image" Target="../media/image27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9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4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0" y="0"/>
            <a:ext cx="12192000" cy="6949439"/>
            <a:chOff x="0" y="0"/>
            <a:chExt cx="12192000" cy="6949439"/>
          </a:xfrm>
        </p:grpSpPr>
        <p:sp>
          <p:nvSpPr>
            <p:cNvPr id="88" name="矩形 8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1">
                <a:alphaModFix amt="8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2"/>
            <a:srcRect t="564"/>
            <a:stretch>
              <a:fillRect/>
            </a:stretch>
          </p:blipFill>
          <p:spPr>
            <a:xfrm>
              <a:off x="0" y="0"/>
              <a:ext cx="12192000" cy="6949439"/>
            </a:xfrm>
            <a:prstGeom prst="rect">
              <a:avLst/>
            </a:prstGeom>
          </p:spPr>
        </p:pic>
      </p:grp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/>
          <a:srcRect l="16040" t="14722" r="8869" b="21278"/>
          <a:stretch>
            <a:fillRect/>
          </a:stretch>
        </p:blipFill>
        <p:spPr>
          <a:xfrm>
            <a:off x="2652284" y="395478"/>
            <a:ext cx="7646126" cy="5633987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t="1835" r="53360" b="54358"/>
          <a:stretch>
            <a:fillRect/>
          </a:stretch>
        </p:blipFill>
        <p:spPr>
          <a:xfrm>
            <a:off x="1866252" y="741559"/>
            <a:ext cx="2441152" cy="1982927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t="48468" r="50924" b="7725"/>
          <a:stretch>
            <a:fillRect/>
          </a:stretch>
        </p:blipFill>
        <p:spPr>
          <a:xfrm>
            <a:off x="1774639" y="3217843"/>
            <a:ext cx="2657176" cy="2158401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3" t="48097" r="7114" b="8096"/>
          <a:stretch>
            <a:fillRect/>
          </a:stretch>
        </p:blipFill>
        <p:spPr>
          <a:xfrm>
            <a:off x="8061075" y="3287892"/>
            <a:ext cx="2695258" cy="2018955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0" t="5163" r="2997" b="51030"/>
          <a:stretch>
            <a:fillRect/>
          </a:stretch>
        </p:blipFill>
        <p:spPr>
          <a:xfrm>
            <a:off x="7798721" y="1167043"/>
            <a:ext cx="2345275" cy="1756791"/>
          </a:xfrm>
          <a:prstGeom prst="rect">
            <a:avLst/>
          </a:prstGeom>
        </p:spPr>
      </p:pic>
      <p:sp>
        <p:nvSpPr>
          <p:cNvPr id="75" name="矩形 74"/>
          <p:cNvSpPr/>
          <p:nvPr/>
        </p:nvSpPr>
        <p:spPr>
          <a:xfrm>
            <a:off x="3522345" y="2151380"/>
            <a:ext cx="5514975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Aa奇幻马戏团" charset="0"/>
                <a:ea typeface="Aa奇幻马戏团" panose="02010600010101010101" pitchFamily="2" charset="-122"/>
              </a:rPr>
              <a:t>幼儿歌唱活动的问题与策略</a:t>
            </a:r>
            <a:endParaRPr lang="zh-CN" altLang="en-US" sz="6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Aa奇幻马戏团" charset="0"/>
              <a:ea typeface="Aa奇幻马戏团" panose="02010600010101010101" pitchFamily="2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4194449" y="5074799"/>
            <a:ext cx="440748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562A5F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   </a:t>
            </a:r>
            <a:r>
              <a:rPr lang="en-US" altLang="zh-CN" sz="2000" dirty="0">
                <a:ln>
                  <a:solidFill>
                    <a:schemeClr val="accent5"/>
                  </a:solidFill>
                </a:ln>
                <a:solidFill>
                  <a:srgbClr val="562A5F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zh-CN" altLang="en-US" sz="2000" dirty="0">
                <a:ln>
                  <a:solidFill>
                    <a:schemeClr val="accent5"/>
                  </a:solidFill>
                </a:ln>
                <a:solidFill>
                  <a:srgbClr val="562A5F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泸县城东幼儿园</a:t>
            </a:r>
            <a:r>
              <a:rPr lang="en-US" altLang="zh-CN" sz="2000" dirty="0">
                <a:ln>
                  <a:solidFill>
                    <a:schemeClr val="accent5"/>
                  </a:solidFill>
                </a:ln>
                <a:solidFill>
                  <a:srgbClr val="562A5F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 </a:t>
            </a:r>
            <a:r>
              <a:rPr lang="zh-CN" altLang="en-US" sz="2000" dirty="0">
                <a:ln>
                  <a:solidFill>
                    <a:schemeClr val="accent5"/>
                  </a:solidFill>
                </a:ln>
                <a:solidFill>
                  <a:srgbClr val="562A5F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刘婷</a:t>
            </a:r>
            <a:endParaRPr lang="zh-CN" altLang="en-US" sz="2000" dirty="0">
              <a:ln>
                <a:solidFill>
                  <a:schemeClr val="accent5"/>
                </a:solidFill>
              </a:ln>
              <a:solidFill>
                <a:srgbClr val="562A5F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2" name="sundaymorningnowhistl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17146" y="1020469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949439"/>
            <a:chOff x="0" y="0"/>
            <a:chExt cx="12192000" cy="6949439"/>
          </a:xfrm>
        </p:grpSpPr>
        <p:sp>
          <p:nvSpPr>
            <p:cNvPr id="34" name="矩形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1">
                <a:alphaModFix amt="7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t="564"/>
            <a:stretch>
              <a:fillRect/>
            </a:stretch>
          </p:blipFill>
          <p:spPr>
            <a:xfrm flipH="1">
              <a:off x="0" y="0"/>
              <a:ext cx="12192000" cy="6949439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407894" y="321385"/>
            <a:ext cx="11376212" cy="6306670"/>
          </a:xfrm>
          <a:prstGeom prst="roundRect">
            <a:avLst>
              <a:gd name="adj" fmla="val 64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320047" y="839902"/>
            <a:ext cx="8829885" cy="768350"/>
            <a:chOff x="1965551" y="1433979"/>
            <a:chExt cx="8829885" cy="768350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3"/>
            <a:srcRect l="16040" t="14722" r="8869" b="21278"/>
            <a:stretch>
              <a:fillRect/>
            </a:stretch>
          </p:blipFill>
          <p:spPr>
            <a:xfrm>
              <a:off x="1965551" y="1455910"/>
              <a:ext cx="984717" cy="725581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2954456" y="1519323"/>
              <a:ext cx="7840980" cy="64516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cs typeface="+mn-ea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l" eaLnBrk="1" hangingPunct="1"/>
              <a:r>
                <a:rPr lang="zh-CN" altLang="en-US" sz="4000" b="1" dirty="0">
                  <a:solidFill>
                    <a:srgbClr val="8056E9"/>
                  </a:solidFill>
                  <a:latin typeface="新宋体" panose="02010609030101010101" charset="-122"/>
                  <a:ea typeface="新宋体" panose="02010609030101010101" charset="-122"/>
                  <a:sym typeface="+mn-ea"/>
                </a:rPr>
                <a:t>幼儿歌唱活动中能力与技能的培养</a:t>
              </a:r>
              <a:endParaRPr lang="zh-CN" altLang="en-US" sz="4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sym typeface="+mn-ea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045441" y="1433979"/>
              <a:ext cx="309880" cy="76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4400" dirty="0">
                <a:solidFill>
                  <a:srgbClr val="FE7BA8"/>
                </a:solidFill>
                <a:latin typeface="Aa奇幻马戏团" panose="02010600010101010101" pitchFamily="2" charset="-122"/>
                <a:ea typeface="Aa奇幻马戏团" panose="0201060001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21" y="1813894"/>
            <a:ext cx="1526177" cy="1526177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341495" y="2331720"/>
            <a:ext cx="6158230" cy="4177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（一）培养正确的歌唱姿势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 </a:t>
            </a:r>
            <a:r>
              <a:rPr lang="en-US" altLang="zh-CN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1.</a:t>
            </a:r>
            <a:r>
              <a:rPr lang="zh-CN" altLang="en-US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教会幼儿正确的唱歌姿势</a:t>
            </a:r>
            <a:r>
              <a:rPr lang="en-US" altLang="zh-CN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 </a:t>
            </a:r>
            <a:r>
              <a:rPr lang="zh-CN" altLang="en-US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（站姿</a:t>
            </a:r>
            <a:r>
              <a:rPr lang="en-US" altLang="zh-CN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</a:t>
            </a:r>
            <a:r>
              <a:rPr lang="zh-CN" altLang="en-US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坐姿）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defRPr/>
            </a:pP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 2.</a:t>
            </a:r>
            <a:r>
              <a:rPr lang="zh-CN" altLang="en-US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纠正幼儿不正确唱歌姿势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kumimoji="0" lang="zh-CN" altLang="en-US" sz="3200" b="1" i="0" u="none" strike="noStrike" kern="0" cap="none" spc="0" normalizeH="0" baseline="0" noProof="1" dirty="0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1001459" y="3445414"/>
            <a:ext cx="2726574" cy="2726574"/>
            <a:chOff x="4142804" y="3409854"/>
            <a:chExt cx="2726574" cy="2726574"/>
          </a:xfrm>
        </p:grpSpPr>
        <p:sp>
          <p:nvSpPr>
            <p:cNvPr id="80" name="椭圆 79"/>
            <p:cNvSpPr/>
            <p:nvPr/>
          </p:nvSpPr>
          <p:spPr>
            <a:xfrm>
              <a:off x="4142804" y="3409854"/>
              <a:ext cx="2726574" cy="2726574"/>
            </a:xfrm>
            <a:prstGeom prst="ellipse">
              <a:avLst/>
            </a:prstGeom>
            <a:solidFill>
              <a:srgbClr val="9A9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818" y="3548396"/>
              <a:ext cx="2466545" cy="2464516"/>
            </a:xfrm>
            <a:prstGeom prst="ellipse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949439"/>
            <a:chOff x="0" y="0"/>
            <a:chExt cx="12192000" cy="6949439"/>
          </a:xfrm>
        </p:grpSpPr>
        <p:sp>
          <p:nvSpPr>
            <p:cNvPr id="34" name="矩形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1">
                <a:alphaModFix amt="7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t="564"/>
            <a:stretch>
              <a:fillRect/>
            </a:stretch>
          </p:blipFill>
          <p:spPr>
            <a:xfrm flipH="1">
              <a:off x="0" y="0"/>
              <a:ext cx="12192000" cy="6949439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407894" y="275665"/>
            <a:ext cx="11376212" cy="6306670"/>
          </a:xfrm>
          <a:prstGeom prst="roundRect">
            <a:avLst>
              <a:gd name="adj" fmla="val 64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320047" y="839902"/>
            <a:ext cx="1298785" cy="768350"/>
            <a:chOff x="1965551" y="1433979"/>
            <a:chExt cx="1298785" cy="768350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3"/>
            <a:srcRect l="16040" t="14722" r="8869" b="21278"/>
            <a:stretch>
              <a:fillRect/>
            </a:stretch>
          </p:blipFill>
          <p:spPr>
            <a:xfrm>
              <a:off x="1965551" y="1455910"/>
              <a:ext cx="984717" cy="725581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2954456" y="1519323"/>
              <a:ext cx="309880" cy="64516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cs typeface="+mn-ea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endParaRPr lang="zh-CN" altLang="en-US" sz="4000" dirty="0">
                <a:solidFill>
                  <a:srgbClr val="562A5F"/>
                </a:solidFill>
                <a:latin typeface="Aa奇幻马戏团" panose="02010600010101010101" pitchFamily="2" charset="-122"/>
                <a:ea typeface="Aa奇幻马戏团" panose="02010600010101010101" pitchFamily="2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045441" y="1433979"/>
              <a:ext cx="309880" cy="76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4400" dirty="0">
                <a:solidFill>
                  <a:srgbClr val="FE7BA8"/>
                </a:solidFill>
                <a:latin typeface="Aa奇幻马戏团" panose="02010600010101010101" pitchFamily="2" charset="-122"/>
                <a:ea typeface="Aa奇幻马戏团" panose="0201060001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10" y="5183869"/>
            <a:ext cx="1172477" cy="87935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522696" y="1345582"/>
            <a:ext cx="7601585" cy="1480094"/>
            <a:chOff x="4147288" y="934743"/>
            <a:chExt cx="7601585" cy="1480094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288" y="1160803"/>
              <a:ext cx="1672045" cy="1254034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5392523" y="934743"/>
              <a:ext cx="6356350" cy="829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l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zh-CN" altLang="en-US" sz="3200" b="1" dirty="0">
                  <a:solidFill>
                    <a:srgbClr val="8056E9"/>
                  </a:solidFill>
                  <a:latin typeface="新宋体" panose="02010609030101010101" charset="-122"/>
                  <a:ea typeface="新宋体" panose="02010609030101010101" charset="-122"/>
                  <a:sym typeface="+mn-ea"/>
                </a:rPr>
                <a:t>（二）培养幼儿科学的发声与呼吸</a:t>
              </a:r>
              <a:endParaRPr lang="zh-CN" altLang="en-US" sz="32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阿里巴巴普惠体 R" panose="00020600040101010101" pitchFamily="18" charset="-122"/>
                <a:sym typeface="+mn-ea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2" t="8184" r="44985" b="70351"/>
          <a:stretch>
            <a:fillRect/>
          </a:stretch>
        </p:blipFill>
        <p:spPr>
          <a:xfrm>
            <a:off x="9951488" y="1031887"/>
            <a:ext cx="920465" cy="1220270"/>
          </a:xfrm>
          <a:custGeom>
            <a:avLst/>
            <a:gdLst>
              <a:gd name="connsiteX0" fmla="*/ 555201 w 1110402"/>
              <a:gd name="connsiteY0" fmla="*/ 0 h 1472072"/>
              <a:gd name="connsiteX1" fmla="*/ 1110402 w 1110402"/>
              <a:gd name="connsiteY1" fmla="*/ 736036 h 1472072"/>
              <a:gd name="connsiteX2" fmla="*/ 555201 w 1110402"/>
              <a:gd name="connsiteY2" fmla="*/ 1472072 h 1472072"/>
              <a:gd name="connsiteX3" fmla="*/ 0 w 1110402"/>
              <a:gd name="connsiteY3" fmla="*/ 736036 h 1472072"/>
              <a:gd name="connsiteX4" fmla="*/ 555201 w 1110402"/>
              <a:gd name="connsiteY4" fmla="*/ 0 h 147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402" h="1472072">
                <a:moveTo>
                  <a:pt x="555201" y="0"/>
                </a:moveTo>
                <a:cubicBezTo>
                  <a:pt x="861830" y="0"/>
                  <a:pt x="1110402" y="329535"/>
                  <a:pt x="1110402" y="736036"/>
                </a:cubicBezTo>
                <a:cubicBezTo>
                  <a:pt x="1110402" y="1142537"/>
                  <a:pt x="861830" y="1472072"/>
                  <a:pt x="555201" y="1472072"/>
                </a:cubicBezTo>
                <a:cubicBezTo>
                  <a:pt x="248572" y="1472072"/>
                  <a:pt x="0" y="1142537"/>
                  <a:pt x="0" y="736036"/>
                </a:cubicBezTo>
                <a:cubicBezTo>
                  <a:pt x="0" y="329535"/>
                  <a:pt x="248572" y="0"/>
                  <a:pt x="555201" y="0"/>
                </a:cubicBez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4351020" y="2667635"/>
            <a:ext cx="652081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2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</a:t>
            </a:r>
            <a:r>
              <a:rPr lang="en-US" altLang="zh-CN" sz="32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1.</a:t>
            </a:r>
            <a:r>
              <a:rPr lang="en-US" altLang="en-US" sz="32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科学的发声技能</a:t>
            </a:r>
            <a:endParaRPr lang="en-US" altLang="en-US" sz="32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endParaRPr lang="en-US" altLang="en-US" sz="32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r>
              <a:rPr lang="en-US" altLang="zh-CN" sz="32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（1）</a:t>
            </a:r>
            <a:r>
              <a:rPr lang="en-US" altLang="zh-CN" sz="32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情趣模仿练发声</a:t>
            </a:r>
            <a:endParaRPr lang="en-US" altLang="zh-CN" sz="32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en-US" altLang="zh-CN" sz="32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（2）主动参与练发声</a:t>
            </a:r>
            <a:br>
              <a:rPr lang="en-US" altLang="zh-CN" sz="32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</a:br>
            <a:r>
              <a:rPr lang="en-US" altLang="zh-CN" sz="32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（3）</a:t>
            </a:r>
            <a:r>
              <a:rPr lang="en-US" altLang="zh-CN" sz="32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形象化节奏练发声</a:t>
            </a:r>
            <a:endParaRPr lang="en-US" altLang="zh-CN" sz="32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r>
              <a:rPr lang="en-US" altLang="zh-CN" sz="32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（4）有趣的音阶练习：《爬楼梯》</a:t>
            </a:r>
            <a:endParaRPr lang="en-US" altLang="zh-CN" sz="32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endParaRPr lang="en-US" altLang="zh-CN" sz="32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812229" y="2581179"/>
            <a:ext cx="2726574" cy="2726574"/>
            <a:chOff x="4142804" y="3409854"/>
            <a:chExt cx="2726574" cy="2726574"/>
          </a:xfrm>
        </p:grpSpPr>
        <p:sp>
          <p:nvSpPr>
            <p:cNvPr id="80" name="椭圆 79"/>
            <p:cNvSpPr/>
            <p:nvPr/>
          </p:nvSpPr>
          <p:spPr>
            <a:xfrm>
              <a:off x="4142804" y="3409854"/>
              <a:ext cx="2726574" cy="2726574"/>
            </a:xfrm>
            <a:prstGeom prst="ellipse">
              <a:avLst/>
            </a:prstGeom>
            <a:solidFill>
              <a:srgbClr val="9A9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818" y="3548396"/>
              <a:ext cx="2466545" cy="2464516"/>
            </a:xfrm>
            <a:prstGeom prst="ellipse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949439"/>
            <a:chOff x="0" y="0"/>
            <a:chExt cx="12192000" cy="6949439"/>
          </a:xfrm>
        </p:grpSpPr>
        <p:sp>
          <p:nvSpPr>
            <p:cNvPr id="34" name="矩形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1">
                <a:alphaModFix amt="7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t="564"/>
            <a:stretch>
              <a:fillRect/>
            </a:stretch>
          </p:blipFill>
          <p:spPr>
            <a:xfrm flipH="1">
              <a:off x="0" y="0"/>
              <a:ext cx="12192000" cy="6949439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22804" y="275665"/>
            <a:ext cx="11376212" cy="6306670"/>
          </a:xfrm>
          <a:prstGeom prst="roundRect">
            <a:avLst>
              <a:gd name="adj" fmla="val 64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307982" y="864667"/>
            <a:ext cx="5414220" cy="849249"/>
            <a:chOff x="1965551" y="1433979"/>
            <a:chExt cx="5414220" cy="849249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3"/>
            <a:srcRect l="16040" t="14722" r="8869" b="21278"/>
            <a:stretch>
              <a:fillRect/>
            </a:stretch>
          </p:blipFill>
          <p:spPr>
            <a:xfrm>
              <a:off x="1965551" y="1455910"/>
              <a:ext cx="984717" cy="725581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3110031" y="1638068"/>
              <a:ext cx="4269740" cy="64516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cs typeface="+mn-ea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l"/>
              <a:r>
                <a:rPr lang="en-US" altLang="zh-CN" sz="4000" b="1" dirty="0">
                  <a:solidFill>
                    <a:srgbClr val="8056E9"/>
                  </a:solidFill>
                  <a:latin typeface="新宋体" panose="02010609030101010101" charset="-122"/>
                  <a:ea typeface="新宋体" panose="02010609030101010101" charset="-122"/>
                  <a:cs typeface="新宋体" panose="02010609030101010101" charset="-122"/>
                  <a:sym typeface="+mn-ea"/>
                </a:rPr>
                <a:t>2.</a:t>
              </a:r>
              <a:r>
                <a:rPr lang="zh-CN" altLang="en-US" sz="4000" b="1" dirty="0">
                  <a:solidFill>
                    <a:srgbClr val="8056E9"/>
                  </a:solidFill>
                  <a:latin typeface="新宋体" panose="02010609030101010101" charset="-122"/>
                  <a:ea typeface="新宋体" panose="02010609030101010101" charset="-122"/>
                  <a:cs typeface="新宋体" panose="02010609030101010101" charset="-122"/>
                  <a:sym typeface="+mn-ea"/>
                </a:rPr>
                <a:t>正确呼吸的技能</a:t>
              </a:r>
              <a:endParaRPr lang="zh-CN" altLang="en-US" sz="4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993189" y="1433979"/>
              <a:ext cx="309880" cy="76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4400" dirty="0">
                <a:solidFill>
                  <a:srgbClr val="FE7BA8"/>
                </a:solidFill>
                <a:latin typeface="Aa奇幻马戏团" panose="02010600010101010101" pitchFamily="2" charset="-122"/>
                <a:ea typeface="Aa奇幻马戏团" panose="02010600010101010101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346440" y="3312160"/>
            <a:ext cx="3006090" cy="2630170"/>
            <a:chOff x="8723046" y="3754688"/>
            <a:chExt cx="2374702" cy="2339397"/>
          </a:xfrm>
        </p:grpSpPr>
        <p:grpSp>
          <p:nvGrpSpPr>
            <p:cNvPr id="31" name="组合 30"/>
            <p:cNvGrpSpPr/>
            <p:nvPr/>
          </p:nvGrpSpPr>
          <p:grpSpPr>
            <a:xfrm>
              <a:off x="8723046" y="3754688"/>
              <a:ext cx="2374702" cy="2339397"/>
              <a:chOff x="1903598" y="4125341"/>
              <a:chExt cx="5100410" cy="5100410"/>
            </a:xfrm>
          </p:grpSpPr>
          <p:sp>
            <p:nvSpPr>
              <p:cNvPr id="33" name="星形: 二十四角 20"/>
              <p:cNvSpPr/>
              <p:nvPr/>
            </p:nvSpPr>
            <p:spPr>
              <a:xfrm>
                <a:off x="1903598" y="4125341"/>
                <a:ext cx="5100410" cy="5100410"/>
              </a:xfrm>
              <a:prstGeom prst="star24">
                <a:avLst>
                  <a:gd name="adj" fmla="val 46464"/>
                </a:avLst>
              </a:prstGeom>
              <a:solidFill>
                <a:schemeClr val="bg1"/>
              </a:solidFill>
              <a:ln cap="rnd">
                <a:noFill/>
                <a:round/>
              </a:ln>
              <a:effectLst>
                <a:outerShdw blurRad="292100" dist="38100" dir="2700000" sx="97000" sy="97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a小梨涡 (非商业使用)" panose="02010600010101010101" pitchFamily="2" charset="-122"/>
                  <a:ea typeface="Aa小梨涡 (非商业使用)" panose="02010600010101010101" pitchFamily="2" charset="-122"/>
                  <a:sym typeface="Aa小梨涡 (非商业使用)" panose="02010600010101010101" pitchFamily="2" charset="-122"/>
                </a:endParaRPr>
              </a:p>
            </p:txBody>
          </p:sp>
          <p:sp>
            <p:nvSpPr>
              <p:cNvPr id="35" name="星形: 二十四角 21"/>
              <p:cNvSpPr/>
              <p:nvPr/>
            </p:nvSpPr>
            <p:spPr>
              <a:xfrm rot="1292369">
                <a:off x="2148406" y="4370149"/>
                <a:ext cx="4610794" cy="4610794"/>
              </a:xfrm>
              <a:prstGeom prst="star24">
                <a:avLst>
                  <a:gd name="adj" fmla="val 46943"/>
                </a:avLst>
              </a:prstGeom>
              <a:solidFill>
                <a:srgbClr val="D7F7FF">
                  <a:alpha val="41000"/>
                </a:srgbClr>
              </a:solidFill>
              <a:ln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a小梨涡 (非商业使用)" panose="02010600010101010101" pitchFamily="2" charset="-122"/>
                  <a:ea typeface="Aa小梨涡 (非商业使用)" panose="02010600010101010101" pitchFamily="2" charset="-122"/>
                  <a:sym typeface="Aa小梨涡 (非商业使用)" panose="02010600010101010101" pitchFamily="2" charset="-122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3470" y="3875925"/>
              <a:ext cx="2069323" cy="2018530"/>
            </a:xfrm>
            <a:prstGeom prst="ellipse">
              <a:avLst/>
            </a:prstGeom>
          </p:spPr>
        </p:pic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2" t="8184" r="44985" b="70351"/>
          <a:stretch>
            <a:fillRect/>
          </a:stretch>
        </p:blipFill>
        <p:spPr>
          <a:xfrm>
            <a:off x="4147463" y="5170458"/>
            <a:ext cx="789764" cy="1046998"/>
          </a:xfrm>
          <a:custGeom>
            <a:avLst/>
            <a:gdLst>
              <a:gd name="connsiteX0" fmla="*/ 555201 w 1110402"/>
              <a:gd name="connsiteY0" fmla="*/ 0 h 1472072"/>
              <a:gd name="connsiteX1" fmla="*/ 1110402 w 1110402"/>
              <a:gd name="connsiteY1" fmla="*/ 736036 h 1472072"/>
              <a:gd name="connsiteX2" fmla="*/ 555201 w 1110402"/>
              <a:gd name="connsiteY2" fmla="*/ 1472072 h 1472072"/>
              <a:gd name="connsiteX3" fmla="*/ 0 w 1110402"/>
              <a:gd name="connsiteY3" fmla="*/ 736036 h 1472072"/>
              <a:gd name="connsiteX4" fmla="*/ 555201 w 1110402"/>
              <a:gd name="connsiteY4" fmla="*/ 0 h 147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402" h="1472072">
                <a:moveTo>
                  <a:pt x="555201" y="0"/>
                </a:moveTo>
                <a:cubicBezTo>
                  <a:pt x="861830" y="0"/>
                  <a:pt x="1110402" y="329535"/>
                  <a:pt x="1110402" y="736036"/>
                </a:cubicBezTo>
                <a:cubicBezTo>
                  <a:pt x="1110402" y="1142537"/>
                  <a:pt x="861830" y="1472072"/>
                  <a:pt x="555201" y="1472072"/>
                </a:cubicBezTo>
                <a:cubicBezTo>
                  <a:pt x="248572" y="1472072"/>
                  <a:pt x="0" y="1142537"/>
                  <a:pt x="0" y="736036"/>
                </a:cubicBezTo>
                <a:cubicBezTo>
                  <a:pt x="0" y="329535"/>
                  <a:pt x="248572" y="0"/>
                  <a:pt x="555201" y="0"/>
                </a:cubicBez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2" t="8184" r="44985" b="70351"/>
          <a:stretch>
            <a:fillRect/>
          </a:stretch>
        </p:blipFill>
        <p:spPr>
          <a:xfrm>
            <a:off x="9712637" y="1068569"/>
            <a:ext cx="920465" cy="1220270"/>
          </a:xfrm>
          <a:custGeom>
            <a:avLst/>
            <a:gdLst>
              <a:gd name="connsiteX0" fmla="*/ 555201 w 1110402"/>
              <a:gd name="connsiteY0" fmla="*/ 0 h 1472072"/>
              <a:gd name="connsiteX1" fmla="*/ 1110402 w 1110402"/>
              <a:gd name="connsiteY1" fmla="*/ 736036 h 1472072"/>
              <a:gd name="connsiteX2" fmla="*/ 555201 w 1110402"/>
              <a:gd name="connsiteY2" fmla="*/ 1472072 h 1472072"/>
              <a:gd name="connsiteX3" fmla="*/ 0 w 1110402"/>
              <a:gd name="connsiteY3" fmla="*/ 736036 h 1472072"/>
              <a:gd name="connsiteX4" fmla="*/ 555201 w 1110402"/>
              <a:gd name="connsiteY4" fmla="*/ 0 h 147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402" h="1472072">
                <a:moveTo>
                  <a:pt x="555201" y="0"/>
                </a:moveTo>
                <a:cubicBezTo>
                  <a:pt x="861830" y="0"/>
                  <a:pt x="1110402" y="329535"/>
                  <a:pt x="1110402" y="736036"/>
                </a:cubicBezTo>
                <a:cubicBezTo>
                  <a:pt x="1110402" y="1142537"/>
                  <a:pt x="861830" y="1472072"/>
                  <a:pt x="555201" y="1472072"/>
                </a:cubicBezTo>
                <a:cubicBezTo>
                  <a:pt x="248572" y="1472072"/>
                  <a:pt x="0" y="1142537"/>
                  <a:pt x="0" y="736036"/>
                </a:cubicBezTo>
                <a:cubicBezTo>
                  <a:pt x="0" y="329535"/>
                  <a:pt x="248572" y="0"/>
                  <a:pt x="555201" y="0"/>
                </a:cubicBez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509270" y="2417445"/>
            <a:ext cx="8408035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chemeClr val="accent2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常见练习“吸气”的方法有：</a:t>
            </a:r>
            <a:endParaRPr lang="zh-CN" altLang="en-US" sz="3200" b="1" dirty="0">
              <a:solidFill>
                <a:schemeClr val="accent2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r>
              <a:rPr lang="zh-CN" altLang="en-US" sz="28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</a:t>
            </a:r>
            <a:r>
              <a:rPr lang="en-US" altLang="zh-CN" sz="28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 </a:t>
            </a:r>
            <a:endParaRPr lang="en-US" altLang="zh-CN" sz="28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r>
              <a:rPr lang="en-US" altLang="zh-CN" sz="28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 </a:t>
            </a:r>
            <a:r>
              <a:rPr lang="zh-CN" altLang="en-US" sz="28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尝酸味状、打哈欠状、闻花状等</a:t>
            </a:r>
            <a:endParaRPr lang="zh-CN" altLang="en-US" sz="2800" b="1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endParaRPr lang="zh-CN" altLang="en-US" sz="2800" b="1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3200" b="1" dirty="0">
                <a:solidFill>
                  <a:schemeClr val="accent2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练习“呼气”方法有：</a:t>
            </a:r>
            <a:endParaRPr lang="zh-CN" altLang="en-US" sz="3200" b="1" dirty="0">
              <a:solidFill>
                <a:schemeClr val="accent2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r>
              <a:rPr lang="en-US" altLang="zh-CN" sz="2800" b="1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 </a:t>
            </a:r>
            <a:endParaRPr lang="en-US" altLang="zh-CN" sz="2800" b="1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en-US" altLang="zh-CN" sz="2800" b="1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  </a:t>
            </a:r>
            <a:r>
              <a:rPr lang="zh-CN" altLang="en-US" sz="2800" b="1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吹灰状、学火车长笛音、北风声、哈气暖手状等</a:t>
            </a:r>
            <a:endParaRPr lang="zh-CN" altLang="en-US" sz="2800" b="1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949439"/>
            <a:chOff x="0" y="0"/>
            <a:chExt cx="12192000" cy="6949439"/>
          </a:xfrm>
        </p:grpSpPr>
        <p:sp>
          <p:nvSpPr>
            <p:cNvPr id="34" name="矩形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1">
                <a:alphaModFix amt="7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t="564"/>
            <a:stretch>
              <a:fillRect/>
            </a:stretch>
          </p:blipFill>
          <p:spPr>
            <a:xfrm flipH="1">
              <a:off x="0" y="0"/>
              <a:ext cx="12192000" cy="6949439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407894" y="275665"/>
            <a:ext cx="11376212" cy="6306670"/>
          </a:xfrm>
          <a:prstGeom prst="roundRect">
            <a:avLst>
              <a:gd name="adj" fmla="val 64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347050" y="839902"/>
            <a:ext cx="5205730" cy="768350"/>
            <a:chOff x="1992554" y="1433979"/>
            <a:chExt cx="5205730" cy="768350"/>
          </a:xfrm>
        </p:grpSpPr>
        <p:sp>
          <p:nvSpPr>
            <p:cNvPr id="62" name="文本框 61"/>
            <p:cNvSpPr txBox="1"/>
            <p:nvPr/>
          </p:nvSpPr>
          <p:spPr>
            <a:xfrm>
              <a:off x="1992554" y="1519069"/>
              <a:ext cx="5205730" cy="64516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cs typeface="+mn-ea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l"/>
              <a:r>
                <a:rPr lang="zh-CN" altLang="en-US" sz="4000" b="1" dirty="0">
                  <a:solidFill>
                    <a:srgbClr val="8056E9"/>
                  </a:solidFill>
                  <a:sym typeface="+mn-ea"/>
                </a:rPr>
                <a:t>培养歌唱音准的技能</a:t>
              </a:r>
              <a:endParaRPr lang="zh-CN" altLang="en-US" sz="4000" b="1" dirty="0">
                <a:solidFill>
                  <a:srgbClr val="8056E9"/>
                </a:solidFill>
                <a:latin typeface="Aa奇幻马戏团" panose="02010600010101010101" pitchFamily="2" charset="-122"/>
                <a:ea typeface="Aa奇幻马戏团" panose="02010600010101010101" pitchFamily="2" charset="-122"/>
                <a:sym typeface="+mn-ea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993189" y="1433979"/>
              <a:ext cx="309880" cy="76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4400" dirty="0">
                <a:solidFill>
                  <a:srgbClr val="FE7BA8"/>
                </a:solidFill>
                <a:latin typeface="Aa奇幻马戏团" panose="02010600010101010101" pitchFamily="2" charset="-122"/>
                <a:ea typeface="Aa奇幻马戏团" panose="0201060001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45355" y="661670"/>
            <a:ext cx="7898765" cy="4677410"/>
            <a:chOff x="3915410" y="274955"/>
            <a:chExt cx="7898765" cy="4677410"/>
          </a:xfrm>
        </p:grpSpPr>
        <p:grpSp>
          <p:nvGrpSpPr>
            <p:cNvPr id="13" name="组合 12"/>
            <p:cNvGrpSpPr/>
            <p:nvPr/>
          </p:nvGrpSpPr>
          <p:grpSpPr>
            <a:xfrm>
              <a:off x="3915410" y="274955"/>
              <a:ext cx="7898765" cy="4677410"/>
              <a:chOff x="3915410" y="274955"/>
              <a:chExt cx="7898765" cy="4677410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3915410" y="274955"/>
                <a:ext cx="7898765" cy="4677410"/>
                <a:chOff x="4963886" y="552450"/>
                <a:chExt cx="6633748" cy="3928246"/>
              </a:xfrm>
            </p:grpSpPr>
            <p:pic>
              <p:nvPicPr>
                <p:cNvPr id="18" name="图片 17" descr="图片包含 桌子, 小, 游戏机, 监控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415" t="50459"/>
                <a:stretch>
                  <a:fillRect/>
                </a:stretch>
              </p:blipFill>
              <p:spPr>
                <a:xfrm rot="449901">
                  <a:off x="9270720" y="2038692"/>
                  <a:ext cx="2174745" cy="2442004"/>
                </a:xfrm>
                <a:custGeom>
                  <a:avLst/>
                  <a:gdLst>
                    <a:gd name="connsiteX0" fmla="*/ 0 w 2214026"/>
                    <a:gd name="connsiteY0" fmla="*/ 0 h 2486112"/>
                    <a:gd name="connsiteX1" fmla="*/ 954835 w 2214026"/>
                    <a:gd name="connsiteY1" fmla="*/ 0 h 2486112"/>
                    <a:gd name="connsiteX2" fmla="*/ 937333 w 2214026"/>
                    <a:gd name="connsiteY2" fmla="*/ 29545 h 2486112"/>
                    <a:gd name="connsiteX3" fmla="*/ 988856 w 2214026"/>
                    <a:gd name="connsiteY3" fmla="*/ 172438 h 2486112"/>
                    <a:gd name="connsiteX4" fmla="*/ 983003 w 2214026"/>
                    <a:gd name="connsiteY4" fmla="*/ 206611 h 2486112"/>
                    <a:gd name="connsiteX5" fmla="*/ 1022428 w 2214026"/>
                    <a:gd name="connsiteY5" fmla="*/ 216682 h 2486112"/>
                    <a:gd name="connsiteX6" fmla="*/ 1057487 w 2214026"/>
                    <a:gd name="connsiteY6" fmla="*/ 231120 h 2486112"/>
                    <a:gd name="connsiteX7" fmla="*/ 1015974 w 2214026"/>
                    <a:gd name="connsiteY7" fmla="*/ 289247 h 2486112"/>
                    <a:gd name="connsiteX8" fmla="*/ 978488 w 2214026"/>
                    <a:gd name="connsiteY8" fmla="*/ 362804 h 2486112"/>
                    <a:gd name="connsiteX9" fmla="*/ 982536 w 2214026"/>
                    <a:gd name="connsiteY9" fmla="*/ 443805 h 2486112"/>
                    <a:gd name="connsiteX10" fmla="*/ 1081916 w 2214026"/>
                    <a:gd name="connsiteY10" fmla="*/ 454519 h 2486112"/>
                    <a:gd name="connsiteX11" fmla="*/ 1146648 w 2214026"/>
                    <a:gd name="connsiteY11" fmla="*/ 433084 h 2486112"/>
                    <a:gd name="connsiteX12" fmla="*/ 1161796 w 2214026"/>
                    <a:gd name="connsiteY12" fmla="*/ 352384 h 2486112"/>
                    <a:gd name="connsiteX13" fmla="*/ 1135409 w 2214026"/>
                    <a:gd name="connsiteY13" fmla="*/ 264238 h 2486112"/>
                    <a:gd name="connsiteX14" fmla="*/ 1092805 w 2214026"/>
                    <a:gd name="connsiteY14" fmla="*/ 234107 h 2486112"/>
                    <a:gd name="connsiteX15" fmla="*/ 1107605 w 2214026"/>
                    <a:gd name="connsiteY15" fmla="*/ 228946 h 2486112"/>
                    <a:gd name="connsiteX16" fmla="*/ 1130329 w 2214026"/>
                    <a:gd name="connsiteY16" fmla="*/ 173768 h 2486112"/>
                    <a:gd name="connsiteX17" fmla="*/ 1137168 w 2214026"/>
                    <a:gd name="connsiteY17" fmla="*/ 38880 h 2486112"/>
                    <a:gd name="connsiteX18" fmla="*/ 1117756 w 2214026"/>
                    <a:gd name="connsiteY18" fmla="*/ 14649 h 2486112"/>
                    <a:gd name="connsiteX19" fmla="*/ 1107771 w 2214026"/>
                    <a:gd name="connsiteY19" fmla="*/ 10947 h 2486112"/>
                    <a:gd name="connsiteX20" fmla="*/ 1090542 w 2214026"/>
                    <a:gd name="connsiteY20" fmla="*/ 0 h 2486112"/>
                    <a:gd name="connsiteX21" fmla="*/ 2214026 w 2214026"/>
                    <a:gd name="connsiteY21" fmla="*/ 0 h 2486112"/>
                    <a:gd name="connsiteX22" fmla="*/ 2214026 w 2214026"/>
                    <a:gd name="connsiteY22" fmla="*/ 2486112 h 2486112"/>
                    <a:gd name="connsiteX23" fmla="*/ 0 w 2214026"/>
                    <a:gd name="connsiteY23" fmla="*/ 2486112 h 2486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214026" h="2486112">
                      <a:moveTo>
                        <a:pt x="0" y="0"/>
                      </a:moveTo>
                      <a:lnTo>
                        <a:pt x="954835" y="0"/>
                      </a:lnTo>
                      <a:lnTo>
                        <a:pt x="937333" y="29545"/>
                      </a:lnTo>
                      <a:lnTo>
                        <a:pt x="988856" y="172438"/>
                      </a:lnTo>
                      <a:lnTo>
                        <a:pt x="983003" y="206611"/>
                      </a:lnTo>
                      <a:lnTo>
                        <a:pt x="1022428" y="216682"/>
                      </a:lnTo>
                      <a:lnTo>
                        <a:pt x="1057487" y="231120"/>
                      </a:lnTo>
                      <a:lnTo>
                        <a:pt x="1015974" y="289247"/>
                      </a:lnTo>
                      <a:lnTo>
                        <a:pt x="978488" y="362804"/>
                      </a:lnTo>
                      <a:lnTo>
                        <a:pt x="982536" y="443805"/>
                      </a:lnTo>
                      <a:lnTo>
                        <a:pt x="1081916" y="454519"/>
                      </a:lnTo>
                      <a:lnTo>
                        <a:pt x="1146648" y="433084"/>
                      </a:lnTo>
                      <a:lnTo>
                        <a:pt x="1161796" y="352384"/>
                      </a:lnTo>
                      <a:lnTo>
                        <a:pt x="1135409" y="264238"/>
                      </a:lnTo>
                      <a:lnTo>
                        <a:pt x="1092805" y="234107"/>
                      </a:lnTo>
                      <a:lnTo>
                        <a:pt x="1107605" y="228946"/>
                      </a:lnTo>
                      <a:lnTo>
                        <a:pt x="1130329" y="173768"/>
                      </a:lnTo>
                      <a:lnTo>
                        <a:pt x="1137168" y="38880"/>
                      </a:lnTo>
                      <a:cubicBezTo>
                        <a:pt x="1130698" y="30804"/>
                        <a:pt x="1127461" y="18247"/>
                        <a:pt x="1117756" y="14649"/>
                      </a:cubicBezTo>
                      <a:lnTo>
                        <a:pt x="1107771" y="10947"/>
                      </a:lnTo>
                      <a:lnTo>
                        <a:pt x="1090542" y="0"/>
                      </a:lnTo>
                      <a:lnTo>
                        <a:pt x="2214026" y="0"/>
                      </a:lnTo>
                      <a:lnTo>
                        <a:pt x="2214026" y="2486112"/>
                      </a:lnTo>
                      <a:lnTo>
                        <a:pt x="0" y="2486112"/>
                      </a:lnTo>
                      <a:close/>
                    </a:path>
                  </a:pathLst>
                </a:custGeom>
              </p:spPr>
            </p:pic>
            <p:grpSp>
              <p:nvGrpSpPr>
                <p:cNvPr id="19" name="组合 18"/>
                <p:cNvGrpSpPr/>
                <p:nvPr/>
              </p:nvGrpSpPr>
              <p:grpSpPr>
                <a:xfrm>
                  <a:off x="4963886" y="552450"/>
                  <a:ext cx="6633748" cy="3607080"/>
                  <a:chOff x="4963886" y="552450"/>
                  <a:chExt cx="6633748" cy="3607080"/>
                </a:xfrm>
              </p:grpSpPr>
              <p:sp>
                <p:nvSpPr>
                  <p:cNvPr id="20" name="任意多边形: 形状 10"/>
                  <p:cNvSpPr/>
                  <p:nvPr/>
                </p:nvSpPr>
                <p:spPr>
                  <a:xfrm>
                    <a:off x="5502049" y="552450"/>
                    <a:ext cx="6095585" cy="1618380"/>
                  </a:xfrm>
                  <a:custGeom>
                    <a:avLst/>
                    <a:gdLst>
                      <a:gd name="connsiteX0" fmla="*/ 0 w 5499100"/>
                      <a:gd name="connsiteY0" fmla="*/ 0 h 1561169"/>
                      <a:gd name="connsiteX1" fmla="*/ 2768600 w 5499100"/>
                      <a:gd name="connsiteY1" fmla="*/ 1384300 h 1561169"/>
                      <a:gd name="connsiteX2" fmla="*/ 5499100 w 5499100"/>
                      <a:gd name="connsiteY2" fmla="*/ 1498600 h 1561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499100" h="1561169">
                        <a:moveTo>
                          <a:pt x="0" y="0"/>
                        </a:moveTo>
                        <a:cubicBezTo>
                          <a:pt x="926041" y="567266"/>
                          <a:pt x="1852083" y="1134533"/>
                          <a:pt x="2768600" y="1384300"/>
                        </a:cubicBezTo>
                        <a:cubicBezTo>
                          <a:pt x="3685117" y="1634067"/>
                          <a:pt x="4592108" y="1566333"/>
                          <a:pt x="5499100" y="1498600"/>
                        </a:cubicBezTo>
                      </a:path>
                    </a:pathLst>
                  </a:custGeom>
                  <a:noFill/>
                  <a:ln>
                    <a:solidFill>
                      <a:srgbClr val="448ACA">
                        <a:alpha val="28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latin typeface="思源黑体" panose="020B0500000000000000" pitchFamily="34" charset="-122"/>
                      <a:ea typeface="思源黑体" panose="020B0500000000000000" pitchFamily="34" charset="-122"/>
                    </a:endParaRPr>
                  </a:p>
                </p:txBody>
              </p:sp>
              <p:grpSp>
                <p:nvGrpSpPr>
                  <p:cNvPr id="21" name="组合 20"/>
                  <p:cNvGrpSpPr/>
                  <p:nvPr/>
                </p:nvGrpSpPr>
                <p:grpSpPr>
                  <a:xfrm>
                    <a:off x="4963886" y="914679"/>
                    <a:ext cx="2174745" cy="2442003"/>
                    <a:chOff x="5303057" y="1255556"/>
                    <a:chExt cx="2097865" cy="2355676"/>
                  </a:xfrm>
                </p:grpSpPr>
                <p:pic>
                  <p:nvPicPr>
                    <p:cNvPr id="26" name="图片 25" descr="图片包含 桌子, 小, 游戏机, 监控&#10;&#10;描述已自动生成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0415" t="50459"/>
                    <a:stretch>
                      <a:fillRect/>
                    </a:stretch>
                  </p:blipFill>
                  <p:spPr>
                    <a:xfrm rot="1276740">
                      <a:off x="5303057" y="1255556"/>
                      <a:ext cx="2097865" cy="2355676"/>
                    </a:xfrm>
                    <a:custGeom>
                      <a:avLst/>
                      <a:gdLst>
                        <a:gd name="connsiteX0" fmla="*/ 0 w 2214026"/>
                        <a:gd name="connsiteY0" fmla="*/ 0 h 2486112"/>
                        <a:gd name="connsiteX1" fmla="*/ 954835 w 2214026"/>
                        <a:gd name="connsiteY1" fmla="*/ 0 h 2486112"/>
                        <a:gd name="connsiteX2" fmla="*/ 937333 w 2214026"/>
                        <a:gd name="connsiteY2" fmla="*/ 29545 h 2486112"/>
                        <a:gd name="connsiteX3" fmla="*/ 988856 w 2214026"/>
                        <a:gd name="connsiteY3" fmla="*/ 172438 h 2486112"/>
                        <a:gd name="connsiteX4" fmla="*/ 983003 w 2214026"/>
                        <a:gd name="connsiteY4" fmla="*/ 206611 h 2486112"/>
                        <a:gd name="connsiteX5" fmla="*/ 1022428 w 2214026"/>
                        <a:gd name="connsiteY5" fmla="*/ 216682 h 2486112"/>
                        <a:gd name="connsiteX6" fmla="*/ 1057487 w 2214026"/>
                        <a:gd name="connsiteY6" fmla="*/ 231120 h 2486112"/>
                        <a:gd name="connsiteX7" fmla="*/ 1015974 w 2214026"/>
                        <a:gd name="connsiteY7" fmla="*/ 289247 h 2486112"/>
                        <a:gd name="connsiteX8" fmla="*/ 978488 w 2214026"/>
                        <a:gd name="connsiteY8" fmla="*/ 362804 h 2486112"/>
                        <a:gd name="connsiteX9" fmla="*/ 982536 w 2214026"/>
                        <a:gd name="connsiteY9" fmla="*/ 443805 h 2486112"/>
                        <a:gd name="connsiteX10" fmla="*/ 1081916 w 2214026"/>
                        <a:gd name="connsiteY10" fmla="*/ 454519 h 2486112"/>
                        <a:gd name="connsiteX11" fmla="*/ 1146648 w 2214026"/>
                        <a:gd name="connsiteY11" fmla="*/ 433084 h 2486112"/>
                        <a:gd name="connsiteX12" fmla="*/ 1161796 w 2214026"/>
                        <a:gd name="connsiteY12" fmla="*/ 352384 h 2486112"/>
                        <a:gd name="connsiteX13" fmla="*/ 1135409 w 2214026"/>
                        <a:gd name="connsiteY13" fmla="*/ 264238 h 2486112"/>
                        <a:gd name="connsiteX14" fmla="*/ 1092805 w 2214026"/>
                        <a:gd name="connsiteY14" fmla="*/ 234107 h 2486112"/>
                        <a:gd name="connsiteX15" fmla="*/ 1107605 w 2214026"/>
                        <a:gd name="connsiteY15" fmla="*/ 228946 h 2486112"/>
                        <a:gd name="connsiteX16" fmla="*/ 1130329 w 2214026"/>
                        <a:gd name="connsiteY16" fmla="*/ 173768 h 2486112"/>
                        <a:gd name="connsiteX17" fmla="*/ 1137168 w 2214026"/>
                        <a:gd name="connsiteY17" fmla="*/ 38880 h 2486112"/>
                        <a:gd name="connsiteX18" fmla="*/ 1117756 w 2214026"/>
                        <a:gd name="connsiteY18" fmla="*/ 14649 h 2486112"/>
                        <a:gd name="connsiteX19" fmla="*/ 1107771 w 2214026"/>
                        <a:gd name="connsiteY19" fmla="*/ 10947 h 2486112"/>
                        <a:gd name="connsiteX20" fmla="*/ 1090542 w 2214026"/>
                        <a:gd name="connsiteY20" fmla="*/ 0 h 2486112"/>
                        <a:gd name="connsiteX21" fmla="*/ 2214026 w 2214026"/>
                        <a:gd name="connsiteY21" fmla="*/ 0 h 2486112"/>
                        <a:gd name="connsiteX22" fmla="*/ 2214026 w 2214026"/>
                        <a:gd name="connsiteY22" fmla="*/ 2486112 h 2486112"/>
                        <a:gd name="connsiteX23" fmla="*/ 0 w 2214026"/>
                        <a:gd name="connsiteY23" fmla="*/ 2486112 h 24861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2214026" h="2486112">
                          <a:moveTo>
                            <a:pt x="0" y="0"/>
                          </a:moveTo>
                          <a:lnTo>
                            <a:pt x="954835" y="0"/>
                          </a:lnTo>
                          <a:lnTo>
                            <a:pt x="937333" y="29545"/>
                          </a:lnTo>
                          <a:lnTo>
                            <a:pt x="988856" y="172438"/>
                          </a:lnTo>
                          <a:lnTo>
                            <a:pt x="983003" y="206611"/>
                          </a:lnTo>
                          <a:lnTo>
                            <a:pt x="1022428" y="216682"/>
                          </a:lnTo>
                          <a:lnTo>
                            <a:pt x="1057487" y="231120"/>
                          </a:lnTo>
                          <a:lnTo>
                            <a:pt x="1015974" y="289247"/>
                          </a:lnTo>
                          <a:lnTo>
                            <a:pt x="978488" y="362804"/>
                          </a:lnTo>
                          <a:lnTo>
                            <a:pt x="982536" y="443805"/>
                          </a:lnTo>
                          <a:lnTo>
                            <a:pt x="1081916" y="454519"/>
                          </a:lnTo>
                          <a:lnTo>
                            <a:pt x="1146648" y="433084"/>
                          </a:lnTo>
                          <a:lnTo>
                            <a:pt x="1161796" y="352384"/>
                          </a:lnTo>
                          <a:lnTo>
                            <a:pt x="1135409" y="264238"/>
                          </a:lnTo>
                          <a:lnTo>
                            <a:pt x="1092805" y="234107"/>
                          </a:lnTo>
                          <a:lnTo>
                            <a:pt x="1107605" y="228946"/>
                          </a:lnTo>
                          <a:lnTo>
                            <a:pt x="1130329" y="173768"/>
                          </a:lnTo>
                          <a:lnTo>
                            <a:pt x="1137168" y="38880"/>
                          </a:lnTo>
                          <a:cubicBezTo>
                            <a:pt x="1130698" y="30804"/>
                            <a:pt x="1127461" y="18247"/>
                            <a:pt x="1117756" y="14649"/>
                          </a:cubicBezTo>
                          <a:lnTo>
                            <a:pt x="1107771" y="10947"/>
                          </a:lnTo>
                          <a:lnTo>
                            <a:pt x="1090542" y="0"/>
                          </a:lnTo>
                          <a:lnTo>
                            <a:pt x="2214026" y="0"/>
                          </a:lnTo>
                          <a:lnTo>
                            <a:pt x="2214026" y="2486112"/>
                          </a:lnTo>
                          <a:lnTo>
                            <a:pt x="0" y="2486112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27" name="梯形 26"/>
                    <p:cNvSpPr/>
                    <p:nvPr/>
                  </p:nvSpPr>
                  <p:spPr>
                    <a:xfrm rot="11030115">
                      <a:off x="6625676" y="1325664"/>
                      <a:ext cx="133350" cy="257175"/>
                    </a:xfrm>
                    <a:prstGeom prst="trapezoid">
                      <a:avLst/>
                    </a:prstGeom>
                    <a:solidFill>
                      <a:srgbClr val="DCF48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p:txBody>
                </p:sp>
              </p:grpSp>
              <p:grpSp>
                <p:nvGrpSpPr>
                  <p:cNvPr id="22" name="组合 21"/>
                  <p:cNvGrpSpPr/>
                  <p:nvPr/>
                </p:nvGrpSpPr>
                <p:grpSpPr>
                  <a:xfrm>
                    <a:off x="7032667" y="1717527"/>
                    <a:ext cx="2174745" cy="2442003"/>
                    <a:chOff x="7178977" y="1914290"/>
                    <a:chExt cx="2097863" cy="2355672"/>
                  </a:xfrm>
                </p:grpSpPr>
                <p:pic>
                  <p:nvPicPr>
                    <p:cNvPr id="24" name="图片 23" descr="图片包含 桌子, 小, 游戏机, 监控&#10;&#10;描述已自动生成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0415" t="50459"/>
                    <a:stretch>
                      <a:fillRect/>
                    </a:stretch>
                  </p:blipFill>
                  <p:spPr>
                    <a:xfrm>
                      <a:off x="7178977" y="1914290"/>
                      <a:ext cx="2097863" cy="2355672"/>
                    </a:xfrm>
                    <a:custGeom>
                      <a:avLst/>
                      <a:gdLst>
                        <a:gd name="connsiteX0" fmla="*/ 0 w 2214026"/>
                        <a:gd name="connsiteY0" fmla="*/ 0 h 2486112"/>
                        <a:gd name="connsiteX1" fmla="*/ 954835 w 2214026"/>
                        <a:gd name="connsiteY1" fmla="*/ 0 h 2486112"/>
                        <a:gd name="connsiteX2" fmla="*/ 937333 w 2214026"/>
                        <a:gd name="connsiteY2" fmla="*/ 29545 h 2486112"/>
                        <a:gd name="connsiteX3" fmla="*/ 988856 w 2214026"/>
                        <a:gd name="connsiteY3" fmla="*/ 172438 h 2486112"/>
                        <a:gd name="connsiteX4" fmla="*/ 983003 w 2214026"/>
                        <a:gd name="connsiteY4" fmla="*/ 206611 h 2486112"/>
                        <a:gd name="connsiteX5" fmla="*/ 1022428 w 2214026"/>
                        <a:gd name="connsiteY5" fmla="*/ 216682 h 2486112"/>
                        <a:gd name="connsiteX6" fmla="*/ 1057487 w 2214026"/>
                        <a:gd name="connsiteY6" fmla="*/ 231120 h 2486112"/>
                        <a:gd name="connsiteX7" fmla="*/ 1015974 w 2214026"/>
                        <a:gd name="connsiteY7" fmla="*/ 289247 h 2486112"/>
                        <a:gd name="connsiteX8" fmla="*/ 978488 w 2214026"/>
                        <a:gd name="connsiteY8" fmla="*/ 362804 h 2486112"/>
                        <a:gd name="connsiteX9" fmla="*/ 982536 w 2214026"/>
                        <a:gd name="connsiteY9" fmla="*/ 443805 h 2486112"/>
                        <a:gd name="connsiteX10" fmla="*/ 1081916 w 2214026"/>
                        <a:gd name="connsiteY10" fmla="*/ 454519 h 2486112"/>
                        <a:gd name="connsiteX11" fmla="*/ 1146648 w 2214026"/>
                        <a:gd name="connsiteY11" fmla="*/ 433084 h 2486112"/>
                        <a:gd name="connsiteX12" fmla="*/ 1161796 w 2214026"/>
                        <a:gd name="connsiteY12" fmla="*/ 352384 h 2486112"/>
                        <a:gd name="connsiteX13" fmla="*/ 1135409 w 2214026"/>
                        <a:gd name="connsiteY13" fmla="*/ 264238 h 2486112"/>
                        <a:gd name="connsiteX14" fmla="*/ 1092805 w 2214026"/>
                        <a:gd name="connsiteY14" fmla="*/ 234107 h 2486112"/>
                        <a:gd name="connsiteX15" fmla="*/ 1107605 w 2214026"/>
                        <a:gd name="connsiteY15" fmla="*/ 228946 h 2486112"/>
                        <a:gd name="connsiteX16" fmla="*/ 1130329 w 2214026"/>
                        <a:gd name="connsiteY16" fmla="*/ 173768 h 2486112"/>
                        <a:gd name="connsiteX17" fmla="*/ 1137168 w 2214026"/>
                        <a:gd name="connsiteY17" fmla="*/ 38880 h 2486112"/>
                        <a:gd name="connsiteX18" fmla="*/ 1117756 w 2214026"/>
                        <a:gd name="connsiteY18" fmla="*/ 14649 h 2486112"/>
                        <a:gd name="connsiteX19" fmla="*/ 1107771 w 2214026"/>
                        <a:gd name="connsiteY19" fmla="*/ 10947 h 2486112"/>
                        <a:gd name="connsiteX20" fmla="*/ 1090542 w 2214026"/>
                        <a:gd name="connsiteY20" fmla="*/ 0 h 2486112"/>
                        <a:gd name="connsiteX21" fmla="*/ 2214026 w 2214026"/>
                        <a:gd name="connsiteY21" fmla="*/ 0 h 2486112"/>
                        <a:gd name="connsiteX22" fmla="*/ 2214026 w 2214026"/>
                        <a:gd name="connsiteY22" fmla="*/ 2486112 h 2486112"/>
                        <a:gd name="connsiteX23" fmla="*/ 0 w 2214026"/>
                        <a:gd name="connsiteY23" fmla="*/ 2486112 h 24861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2214026" h="2486112">
                          <a:moveTo>
                            <a:pt x="0" y="0"/>
                          </a:moveTo>
                          <a:lnTo>
                            <a:pt x="954835" y="0"/>
                          </a:lnTo>
                          <a:lnTo>
                            <a:pt x="937333" y="29545"/>
                          </a:lnTo>
                          <a:lnTo>
                            <a:pt x="988856" y="172438"/>
                          </a:lnTo>
                          <a:lnTo>
                            <a:pt x="983003" y="206611"/>
                          </a:lnTo>
                          <a:lnTo>
                            <a:pt x="1022428" y="216682"/>
                          </a:lnTo>
                          <a:lnTo>
                            <a:pt x="1057487" y="231120"/>
                          </a:lnTo>
                          <a:lnTo>
                            <a:pt x="1015974" y="289247"/>
                          </a:lnTo>
                          <a:lnTo>
                            <a:pt x="978488" y="362804"/>
                          </a:lnTo>
                          <a:lnTo>
                            <a:pt x="982536" y="443805"/>
                          </a:lnTo>
                          <a:lnTo>
                            <a:pt x="1081916" y="454519"/>
                          </a:lnTo>
                          <a:lnTo>
                            <a:pt x="1146648" y="433084"/>
                          </a:lnTo>
                          <a:lnTo>
                            <a:pt x="1161796" y="352384"/>
                          </a:lnTo>
                          <a:lnTo>
                            <a:pt x="1135409" y="264238"/>
                          </a:lnTo>
                          <a:lnTo>
                            <a:pt x="1092805" y="234107"/>
                          </a:lnTo>
                          <a:lnTo>
                            <a:pt x="1107605" y="228946"/>
                          </a:lnTo>
                          <a:lnTo>
                            <a:pt x="1130329" y="173768"/>
                          </a:lnTo>
                          <a:lnTo>
                            <a:pt x="1137168" y="38880"/>
                          </a:lnTo>
                          <a:cubicBezTo>
                            <a:pt x="1130698" y="30804"/>
                            <a:pt x="1127461" y="18247"/>
                            <a:pt x="1117756" y="14649"/>
                          </a:cubicBezTo>
                          <a:lnTo>
                            <a:pt x="1107771" y="10947"/>
                          </a:lnTo>
                          <a:lnTo>
                            <a:pt x="1090542" y="0"/>
                          </a:lnTo>
                          <a:lnTo>
                            <a:pt x="2214026" y="0"/>
                          </a:lnTo>
                          <a:lnTo>
                            <a:pt x="2214026" y="2486112"/>
                          </a:lnTo>
                          <a:lnTo>
                            <a:pt x="0" y="2486112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25" name="梯形 24"/>
                    <p:cNvSpPr/>
                    <p:nvPr/>
                  </p:nvSpPr>
                  <p:spPr>
                    <a:xfrm rot="10800000">
                      <a:off x="8145090" y="1914293"/>
                      <a:ext cx="133350" cy="257175"/>
                    </a:xfrm>
                    <a:prstGeom prst="trapezoid">
                      <a:avLst/>
                    </a:prstGeom>
                    <a:solidFill>
                      <a:srgbClr val="9A97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p:txBody>
                </p:sp>
              </p:grpSp>
              <p:sp>
                <p:nvSpPr>
                  <p:cNvPr id="23" name="梯形 22"/>
                  <p:cNvSpPr/>
                  <p:nvPr/>
                </p:nvSpPr>
                <p:spPr>
                  <a:xfrm rot="11030115">
                    <a:off x="10398600" y="2081054"/>
                    <a:ext cx="138237" cy="266600"/>
                  </a:xfrm>
                  <a:prstGeom prst="trapezoid">
                    <a:avLst/>
                  </a:prstGeom>
                  <a:solidFill>
                    <a:srgbClr val="FF8B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思源黑体" panose="020B0500000000000000" pitchFamily="34" charset="-122"/>
                      <a:ea typeface="思源黑体" panose="020B0500000000000000" pitchFamily="34" charset="-122"/>
                    </a:endParaRPr>
                  </a:p>
                </p:txBody>
              </p:sp>
            </p:grpSp>
          </p:grpSp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5" r="8681"/>
              <a:stretch>
                <a:fillRect/>
              </a:stretch>
            </p:blipFill>
            <p:spPr>
              <a:xfrm rot="1019795">
                <a:off x="4409449" y="1434368"/>
                <a:ext cx="1713267" cy="1723309"/>
              </a:xfrm>
              <a:prstGeom prst="rect">
                <a:avLst/>
              </a:prstGeom>
            </p:spPr>
          </p:pic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31413">
              <a:off x="6900524" y="2341121"/>
              <a:ext cx="1726730" cy="1698670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179">
              <a:off x="9571778" y="2759215"/>
              <a:ext cx="1693460" cy="1672581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72" y="4371144"/>
            <a:ext cx="1783810" cy="178381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586105" y="2943860"/>
            <a:ext cx="6167755" cy="3533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第一：范唱规范，音色优美</a:t>
            </a: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8"/>
              </a:buBlip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第二：伴奏正确，流畅和谐</a:t>
            </a: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8"/>
              </a:buBlip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第三：乐器音准标准</a:t>
            </a: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8"/>
              </a:buBlip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第四：听唱资料标准优质</a:t>
            </a: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1" dirty="0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9" t="220" r="31958" b="86617"/>
          <a:stretch>
            <a:fillRect/>
          </a:stretch>
        </p:blipFill>
        <p:spPr>
          <a:xfrm>
            <a:off x="2015242" y="1966305"/>
            <a:ext cx="1110402" cy="902742"/>
          </a:xfrm>
          <a:custGeom>
            <a:avLst/>
            <a:gdLst>
              <a:gd name="connsiteX0" fmla="*/ 555201 w 1110402"/>
              <a:gd name="connsiteY0" fmla="*/ 0 h 902742"/>
              <a:gd name="connsiteX1" fmla="*/ 1110402 w 1110402"/>
              <a:gd name="connsiteY1" fmla="*/ 451371 h 902742"/>
              <a:gd name="connsiteX2" fmla="*/ 555201 w 1110402"/>
              <a:gd name="connsiteY2" fmla="*/ 902742 h 902742"/>
              <a:gd name="connsiteX3" fmla="*/ 0 w 1110402"/>
              <a:gd name="connsiteY3" fmla="*/ 451371 h 902742"/>
              <a:gd name="connsiteX4" fmla="*/ 555201 w 1110402"/>
              <a:gd name="connsiteY4" fmla="*/ 0 h 90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402" h="902742">
                <a:moveTo>
                  <a:pt x="555201" y="0"/>
                </a:moveTo>
                <a:cubicBezTo>
                  <a:pt x="861830" y="0"/>
                  <a:pt x="1110402" y="202086"/>
                  <a:pt x="1110402" y="451371"/>
                </a:cubicBezTo>
                <a:cubicBezTo>
                  <a:pt x="1110402" y="700656"/>
                  <a:pt x="861830" y="902742"/>
                  <a:pt x="555201" y="902742"/>
                </a:cubicBezTo>
                <a:cubicBezTo>
                  <a:pt x="248572" y="902742"/>
                  <a:pt x="0" y="700656"/>
                  <a:pt x="0" y="451371"/>
                </a:cubicBezTo>
                <a:cubicBezTo>
                  <a:pt x="0" y="202086"/>
                  <a:pt x="248572" y="0"/>
                  <a:pt x="555201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949439"/>
            <a:chOff x="0" y="0"/>
            <a:chExt cx="12192000" cy="6949439"/>
          </a:xfrm>
        </p:grpSpPr>
        <p:sp>
          <p:nvSpPr>
            <p:cNvPr id="34" name="矩形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1">
                <a:alphaModFix amt="7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t="564"/>
            <a:stretch>
              <a:fillRect/>
            </a:stretch>
          </p:blipFill>
          <p:spPr>
            <a:xfrm flipH="1">
              <a:off x="0" y="0"/>
              <a:ext cx="12192000" cy="6949439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407894" y="275665"/>
            <a:ext cx="11376212" cy="6306670"/>
          </a:xfrm>
          <a:prstGeom prst="roundRect">
            <a:avLst>
              <a:gd name="adj" fmla="val 64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320047" y="839902"/>
            <a:ext cx="6853555" cy="768350"/>
            <a:chOff x="1965551" y="1433979"/>
            <a:chExt cx="6853555" cy="768350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3"/>
            <a:srcRect l="16040" t="14722" r="8869" b="21278"/>
            <a:stretch>
              <a:fillRect/>
            </a:stretch>
          </p:blipFill>
          <p:spPr>
            <a:xfrm>
              <a:off x="1965551" y="1455910"/>
              <a:ext cx="984717" cy="725581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2954246" y="1519069"/>
              <a:ext cx="5864860" cy="58928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cs typeface="+mn-ea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l"/>
              <a:r>
                <a:rPr lang="zh-CN" altLang="en-US" sz="3600" b="1" dirty="0">
                  <a:solidFill>
                    <a:srgbClr val="8056E9"/>
                  </a:solidFill>
                  <a:latin typeface="新宋体" panose="02010609030101010101" charset="-122"/>
                  <a:ea typeface="新宋体" panose="02010609030101010101" charset="-122"/>
                  <a:sym typeface="+mn-ea"/>
                </a:rPr>
                <a:t>在幼儿园如何进行歌唱教学</a:t>
              </a:r>
              <a:endParaRPr lang="zh-CN" altLang="en-US" sz="36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sym typeface="+mn-ea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993189" y="1433979"/>
              <a:ext cx="309880" cy="76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4400" dirty="0">
                <a:solidFill>
                  <a:srgbClr val="FE7BA8"/>
                </a:solidFill>
                <a:latin typeface="Aa奇幻马戏团" panose="02010600010101010101" pitchFamily="2" charset="-122"/>
                <a:ea typeface="Aa奇幻马戏团" panose="0201060001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 rot="20994351">
            <a:off x="1429113" y="1664154"/>
            <a:ext cx="3674745" cy="26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221105" y="1608455"/>
            <a:ext cx="6079490" cy="5036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（一）创设情景，激发学习兴趣</a:t>
            </a:r>
            <a:endParaRPr kumimoji="0" lang="zh-CN" altLang="en-US" sz="24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2400" b="1" kern="0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（二）运用多种形式，进行节奏训练</a:t>
            </a:r>
            <a:endParaRPr lang="en-US" altLang="zh-CN" sz="2400" b="1" kern="0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1.</a:t>
            </a:r>
            <a:r>
              <a:rPr lang="zh-CN" altLang="en-US" sz="24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发现和理解节奏 </a:t>
            </a:r>
            <a:endParaRPr lang="en-US" altLang="zh-CN" sz="24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2.</a:t>
            </a:r>
            <a:r>
              <a:rPr lang="zh-CN" altLang="en-US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用语言通过歌词培养节奏感</a:t>
            </a:r>
            <a:endParaRPr lang="zh-CN" altLang="en-US" sz="24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   </a:t>
            </a:r>
            <a:r>
              <a:rPr lang="zh-CN" altLang="en-US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（如</a:t>
            </a:r>
            <a:r>
              <a:rPr lang="zh-CN" altLang="en-US" sz="2400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</a:t>
            </a:r>
            <a:r>
              <a:rPr lang="zh-CN" altLang="en-US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我是小鸭嘎嘎嘎嘎嘎） </a:t>
            </a:r>
            <a:endParaRPr lang="en-US" altLang="zh-CN" sz="24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3.</a:t>
            </a:r>
            <a:r>
              <a:rPr lang="zh-CN" altLang="en-US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用身体动作来表现节奏</a:t>
            </a:r>
            <a:endParaRPr lang="zh-CN" altLang="en-US" sz="24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(1)| X  X  </a:t>
            </a:r>
            <a:r>
              <a:rPr lang="en-US" altLang="zh-CN" sz="2400" b="1" u="sng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XX</a:t>
            </a:r>
            <a:r>
              <a:rPr lang="en-US" altLang="zh-CN" sz="24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X | X  X  </a:t>
            </a:r>
            <a:r>
              <a:rPr lang="en-US" altLang="zh-CN" sz="2400" b="1" u="sng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XX</a:t>
            </a:r>
            <a:r>
              <a:rPr lang="en-US" altLang="zh-CN" sz="24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X  |</a:t>
            </a:r>
            <a:endParaRPr kumimoji="0" lang="en-US" altLang="zh-CN" sz="24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(2)|X  </a:t>
            </a:r>
            <a:r>
              <a:rPr lang="en-US" altLang="zh-CN" sz="2400" b="1" u="sng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XX</a:t>
            </a:r>
            <a:r>
              <a:rPr lang="en-US" altLang="zh-CN" sz="24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</a:t>
            </a:r>
            <a:r>
              <a:rPr lang="en-US" altLang="zh-CN" sz="2400" b="1" u="sng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XX</a:t>
            </a:r>
            <a:r>
              <a:rPr lang="en-US" altLang="zh-CN" sz="24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X| X  </a:t>
            </a:r>
            <a:r>
              <a:rPr lang="en-US" altLang="zh-CN" sz="2400" b="1" u="sng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XX</a:t>
            </a:r>
            <a:r>
              <a:rPr lang="en-US" altLang="zh-CN" sz="24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</a:t>
            </a:r>
            <a:r>
              <a:rPr lang="en-US" altLang="zh-CN" sz="2400" b="1" u="sng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XX</a:t>
            </a:r>
            <a:r>
              <a:rPr lang="en-US" altLang="zh-CN" sz="24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X |</a:t>
            </a:r>
            <a:endParaRPr kumimoji="0" lang="en-US" altLang="zh-CN" sz="24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24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24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" y="4722957"/>
            <a:ext cx="1792047" cy="17920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9" t="220" r="31958" b="86617"/>
          <a:stretch>
            <a:fillRect/>
          </a:stretch>
        </p:blipFill>
        <p:spPr>
          <a:xfrm>
            <a:off x="9342628" y="981507"/>
            <a:ext cx="1110402" cy="902742"/>
          </a:xfrm>
          <a:custGeom>
            <a:avLst/>
            <a:gdLst>
              <a:gd name="connsiteX0" fmla="*/ 555201 w 1110402"/>
              <a:gd name="connsiteY0" fmla="*/ 0 h 902742"/>
              <a:gd name="connsiteX1" fmla="*/ 1110402 w 1110402"/>
              <a:gd name="connsiteY1" fmla="*/ 451371 h 902742"/>
              <a:gd name="connsiteX2" fmla="*/ 555201 w 1110402"/>
              <a:gd name="connsiteY2" fmla="*/ 902742 h 902742"/>
              <a:gd name="connsiteX3" fmla="*/ 0 w 1110402"/>
              <a:gd name="connsiteY3" fmla="*/ 451371 h 902742"/>
              <a:gd name="connsiteX4" fmla="*/ 555201 w 1110402"/>
              <a:gd name="connsiteY4" fmla="*/ 0 h 90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402" h="902742">
                <a:moveTo>
                  <a:pt x="555201" y="0"/>
                </a:moveTo>
                <a:cubicBezTo>
                  <a:pt x="861830" y="0"/>
                  <a:pt x="1110402" y="202086"/>
                  <a:pt x="1110402" y="451371"/>
                </a:cubicBezTo>
                <a:cubicBezTo>
                  <a:pt x="1110402" y="700656"/>
                  <a:pt x="861830" y="902742"/>
                  <a:pt x="555201" y="902742"/>
                </a:cubicBezTo>
                <a:cubicBezTo>
                  <a:pt x="248572" y="902742"/>
                  <a:pt x="0" y="700656"/>
                  <a:pt x="0" y="451371"/>
                </a:cubicBezTo>
                <a:cubicBezTo>
                  <a:pt x="0" y="202086"/>
                  <a:pt x="248572" y="0"/>
                  <a:pt x="555201" y="0"/>
                </a:cubicBez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2" t="8184" r="44985" b="70351"/>
          <a:stretch>
            <a:fillRect/>
          </a:stretch>
        </p:blipFill>
        <p:spPr>
          <a:xfrm>
            <a:off x="9094889" y="4849605"/>
            <a:ext cx="920465" cy="1220270"/>
          </a:xfrm>
          <a:custGeom>
            <a:avLst/>
            <a:gdLst>
              <a:gd name="connsiteX0" fmla="*/ 555201 w 1110402"/>
              <a:gd name="connsiteY0" fmla="*/ 0 h 1472072"/>
              <a:gd name="connsiteX1" fmla="*/ 1110402 w 1110402"/>
              <a:gd name="connsiteY1" fmla="*/ 736036 h 1472072"/>
              <a:gd name="connsiteX2" fmla="*/ 555201 w 1110402"/>
              <a:gd name="connsiteY2" fmla="*/ 1472072 h 1472072"/>
              <a:gd name="connsiteX3" fmla="*/ 0 w 1110402"/>
              <a:gd name="connsiteY3" fmla="*/ 736036 h 1472072"/>
              <a:gd name="connsiteX4" fmla="*/ 555201 w 1110402"/>
              <a:gd name="connsiteY4" fmla="*/ 0 h 147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402" h="1472072">
                <a:moveTo>
                  <a:pt x="555201" y="0"/>
                </a:moveTo>
                <a:cubicBezTo>
                  <a:pt x="861830" y="0"/>
                  <a:pt x="1110402" y="329535"/>
                  <a:pt x="1110402" y="736036"/>
                </a:cubicBezTo>
                <a:cubicBezTo>
                  <a:pt x="1110402" y="1142537"/>
                  <a:pt x="861830" y="1472072"/>
                  <a:pt x="555201" y="1472072"/>
                </a:cubicBezTo>
                <a:cubicBezTo>
                  <a:pt x="248572" y="1472072"/>
                  <a:pt x="0" y="1142537"/>
                  <a:pt x="0" y="736036"/>
                </a:cubicBezTo>
                <a:cubicBezTo>
                  <a:pt x="0" y="329535"/>
                  <a:pt x="248572" y="0"/>
                  <a:pt x="555201" y="0"/>
                </a:cubicBezTo>
                <a:close/>
              </a:path>
            </a:pathLst>
          </a:custGeom>
        </p:spPr>
      </p:pic>
      <p:grpSp>
        <p:nvGrpSpPr>
          <p:cNvPr id="99" name="组合 98"/>
          <p:cNvGrpSpPr/>
          <p:nvPr/>
        </p:nvGrpSpPr>
        <p:grpSpPr>
          <a:xfrm>
            <a:off x="7856284" y="1638204"/>
            <a:ext cx="2726574" cy="2726574"/>
            <a:chOff x="4142804" y="3409854"/>
            <a:chExt cx="2726574" cy="2726574"/>
          </a:xfrm>
        </p:grpSpPr>
        <p:sp>
          <p:nvSpPr>
            <p:cNvPr id="80" name="椭圆 79"/>
            <p:cNvSpPr/>
            <p:nvPr/>
          </p:nvSpPr>
          <p:spPr>
            <a:xfrm>
              <a:off x="4142804" y="3409854"/>
              <a:ext cx="2726574" cy="2726574"/>
            </a:xfrm>
            <a:prstGeom prst="ellipse">
              <a:avLst/>
            </a:prstGeom>
            <a:solidFill>
              <a:srgbClr val="9A9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818" y="3548396"/>
              <a:ext cx="2466545" cy="2464516"/>
            </a:xfrm>
            <a:prstGeom prst="ellipse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949439"/>
            <a:chOff x="0" y="0"/>
            <a:chExt cx="12192000" cy="6949439"/>
          </a:xfrm>
        </p:grpSpPr>
        <p:sp>
          <p:nvSpPr>
            <p:cNvPr id="34" name="矩形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1">
                <a:alphaModFix amt="7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t="564"/>
            <a:stretch>
              <a:fillRect/>
            </a:stretch>
          </p:blipFill>
          <p:spPr>
            <a:xfrm flipH="1">
              <a:off x="0" y="0"/>
              <a:ext cx="12192000" cy="6949439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407894" y="275665"/>
            <a:ext cx="11376212" cy="6306670"/>
          </a:xfrm>
          <a:prstGeom prst="roundRect">
            <a:avLst>
              <a:gd name="adj" fmla="val 64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320047" y="839902"/>
            <a:ext cx="9887160" cy="768350"/>
            <a:chOff x="1965551" y="1433979"/>
            <a:chExt cx="9887160" cy="768350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3"/>
            <a:srcRect l="16040" t="14722" r="8869" b="21278"/>
            <a:stretch>
              <a:fillRect/>
            </a:stretch>
          </p:blipFill>
          <p:spPr>
            <a:xfrm>
              <a:off x="1965551" y="1455910"/>
              <a:ext cx="984717" cy="725581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2732206" y="1434233"/>
              <a:ext cx="9120505" cy="47815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cs typeface="+mn-ea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l" eaLnBrk="1" hangingPunct="1"/>
              <a:r>
                <a:rPr lang="zh-CN" altLang="en-US" b="1" dirty="0">
                  <a:solidFill>
                    <a:srgbClr val="8056E9"/>
                  </a:solidFill>
                  <a:latin typeface="新宋体" panose="02010609030101010101" charset="-122"/>
                  <a:ea typeface="新宋体" panose="02010609030101010101" charset="-122"/>
                  <a:sym typeface="+mn-ea"/>
                </a:rPr>
                <a:t>（三）运用图谱、动作提示等策略帮助幼儿理解记忆歌词</a:t>
              </a:r>
              <a:endParaRPr lang="zh-CN" altLang="en-US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sym typeface="+mn-ea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993189" y="1433979"/>
              <a:ext cx="309880" cy="76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4400" dirty="0">
                <a:solidFill>
                  <a:srgbClr val="FE7BA8"/>
                </a:solidFill>
                <a:latin typeface="Aa奇幻马戏团" panose="02010600010101010101" pitchFamily="2" charset="-122"/>
                <a:ea typeface="Aa奇幻马戏团" panose="0201060001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734185" y="1833880"/>
            <a:ext cx="7348855" cy="3622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2800" b="1" kern="0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（四）启发引导，使幼儿掌握演唱技巧</a:t>
            </a: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defRPr/>
            </a:pPr>
            <a:r>
              <a:rPr lang="en-US" altLang="zh-CN" sz="28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  1.</a:t>
            </a:r>
            <a:r>
              <a:rPr lang="zh-CN" altLang="en-US" sz="28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用自然地声音演唱</a:t>
            </a:r>
            <a:endParaRPr lang="zh-CN" altLang="en-US" sz="2800" b="1" kern="0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    2.</a:t>
            </a:r>
            <a:r>
              <a:rPr lang="zh-CN" altLang="en-US" sz="28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培养幼儿正确咬字、吐字、运气</a:t>
            </a:r>
            <a:endParaRPr lang="zh-CN" altLang="en-US" sz="2800" b="1" kern="0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    3.</a:t>
            </a:r>
            <a:r>
              <a:rPr lang="zh-CN" altLang="en-US" sz="28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让幼儿运用各种恰到好处的感觉唱歌</a:t>
            </a:r>
            <a:endParaRPr lang="zh-CN" altLang="en-US" sz="2800" b="1" kern="0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2800" b="1" kern="0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（五）鼓励幼儿创编</a:t>
            </a:r>
            <a:endParaRPr lang="zh-CN" altLang="en-US" sz="2800" b="1" kern="0" dirty="0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4" y="3150578"/>
            <a:ext cx="1407576" cy="140757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2" t="8184" r="44985" b="70351"/>
          <a:stretch>
            <a:fillRect/>
          </a:stretch>
        </p:blipFill>
        <p:spPr>
          <a:xfrm>
            <a:off x="7915553" y="1253500"/>
            <a:ext cx="920465" cy="1220270"/>
          </a:xfrm>
          <a:custGeom>
            <a:avLst/>
            <a:gdLst>
              <a:gd name="connsiteX0" fmla="*/ 555201 w 1110402"/>
              <a:gd name="connsiteY0" fmla="*/ 0 h 1472072"/>
              <a:gd name="connsiteX1" fmla="*/ 1110402 w 1110402"/>
              <a:gd name="connsiteY1" fmla="*/ 736036 h 1472072"/>
              <a:gd name="connsiteX2" fmla="*/ 555201 w 1110402"/>
              <a:gd name="connsiteY2" fmla="*/ 1472072 h 1472072"/>
              <a:gd name="connsiteX3" fmla="*/ 0 w 1110402"/>
              <a:gd name="connsiteY3" fmla="*/ 736036 h 1472072"/>
              <a:gd name="connsiteX4" fmla="*/ 555201 w 1110402"/>
              <a:gd name="connsiteY4" fmla="*/ 0 h 147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402" h="1472072">
                <a:moveTo>
                  <a:pt x="555201" y="0"/>
                </a:moveTo>
                <a:cubicBezTo>
                  <a:pt x="861830" y="0"/>
                  <a:pt x="1110402" y="329535"/>
                  <a:pt x="1110402" y="736036"/>
                </a:cubicBezTo>
                <a:cubicBezTo>
                  <a:pt x="1110402" y="1142537"/>
                  <a:pt x="861830" y="1472072"/>
                  <a:pt x="555201" y="1472072"/>
                </a:cubicBezTo>
                <a:cubicBezTo>
                  <a:pt x="248572" y="1472072"/>
                  <a:pt x="0" y="1142537"/>
                  <a:pt x="0" y="736036"/>
                </a:cubicBezTo>
                <a:cubicBezTo>
                  <a:pt x="0" y="329535"/>
                  <a:pt x="248572" y="0"/>
                  <a:pt x="555201" y="0"/>
                </a:cubicBezTo>
                <a:close/>
              </a:path>
            </a:pathLst>
          </a:custGeom>
        </p:spPr>
      </p:pic>
      <p:grpSp>
        <p:nvGrpSpPr>
          <p:cNvPr id="99" name="组合 98"/>
          <p:cNvGrpSpPr/>
          <p:nvPr/>
        </p:nvGrpSpPr>
        <p:grpSpPr>
          <a:xfrm>
            <a:off x="8952929" y="3855624"/>
            <a:ext cx="2726574" cy="2726574"/>
            <a:chOff x="4142804" y="5310409"/>
            <a:chExt cx="2726574" cy="2726574"/>
          </a:xfrm>
        </p:grpSpPr>
        <p:sp>
          <p:nvSpPr>
            <p:cNvPr id="80" name="椭圆 79"/>
            <p:cNvSpPr/>
            <p:nvPr/>
          </p:nvSpPr>
          <p:spPr>
            <a:xfrm>
              <a:off x="4142804" y="5310409"/>
              <a:ext cx="2726574" cy="2726574"/>
            </a:xfrm>
            <a:prstGeom prst="ellipse">
              <a:avLst/>
            </a:prstGeom>
            <a:solidFill>
              <a:srgbClr val="9A9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818" y="5445141"/>
              <a:ext cx="2466545" cy="2464516"/>
            </a:xfrm>
            <a:prstGeom prst="ellipse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949439"/>
            <a:chOff x="0" y="0"/>
            <a:chExt cx="12192000" cy="6949439"/>
          </a:xfrm>
        </p:grpSpPr>
        <p:sp>
          <p:nvSpPr>
            <p:cNvPr id="34" name="矩形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1">
                <a:alphaModFix amt="7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t="564"/>
            <a:stretch>
              <a:fillRect/>
            </a:stretch>
          </p:blipFill>
          <p:spPr>
            <a:xfrm flipH="1">
              <a:off x="0" y="0"/>
              <a:ext cx="12192000" cy="6949439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408529" y="275665"/>
            <a:ext cx="11376212" cy="6306670"/>
          </a:xfrm>
          <a:prstGeom prst="roundRect">
            <a:avLst>
              <a:gd name="adj" fmla="val 64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320047" y="643687"/>
            <a:ext cx="5252295" cy="973074"/>
            <a:chOff x="1965551" y="1433979"/>
            <a:chExt cx="5252295" cy="97307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3"/>
            <a:srcRect l="16040" t="14722" r="8869" b="21278"/>
            <a:stretch>
              <a:fillRect/>
            </a:stretch>
          </p:blipFill>
          <p:spPr>
            <a:xfrm>
              <a:off x="1965551" y="1455910"/>
              <a:ext cx="984717" cy="725581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2950646" y="1761893"/>
              <a:ext cx="4267200" cy="64516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cs typeface="+mn-ea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l" eaLnBrk="1" hangingPunct="1"/>
              <a:r>
                <a:rPr lang="zh-CN" altLang="en-US" sz="4000" b="1" dirty="0">
                  <a:solidFill>
                    <a:srgbClr val="8056E9"/>
                  </a:solidFill>
                  <a:latin typeface="新宋体" panose="02010609030101010101" charset="-122"/>
                  <a:ea typeface="新宋体" panose="02010609030101010101" charset="-122"/>
                  <a:sym typeface="+mn-ea"/>
                </a:rPr>
                <a:t>歌唱活动教学要求</a:t>
              </a:r>
              <a:endParaRPr lang="zh-CN" altLang="en-US" sz="4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sym typeface="+mn-ea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993189" y="1433979"/>
              <a:ext cx="309880" cy="76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4400" dirty="0">
                <a:solidFill>
                  <a:srgbClr val="FE7BA8"/>
                </a:solidFill>
                <a:latin typeface="Aa奇幻马戏团" panose="02010600010101010101" pitchFamily="2" charset="-122"/>
                <a:ea typeface="Aa奇幻马戏团" panose="0201060001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6062" y="3284898"/>
            <a:ext cx="3381293" cy="3270191"/>
            <a:chOff x="1016724" y="2123024"/>
            <a:chExt cx="3381293" cy="3270191"/>
          </a:xfrm>
        </p:grpSpPr>
        <p:grpSp>
          <p:nvGrpSpPr>
            <p:cNvPr id="25" name="组合 24"/>
            <p:cNvGrpSpPr/>
            <p:nvPr/>
          </p:nvGrpSpPr>
          <p:grpSpPr>
            <a:xfrm>
              <a:off x="1016724" y="2123024"/>
              <a:ext cx="3381293" cy="3270191"/>
              <a:chOff x="1903598" y="4125341"/>
              <a:chExt cx="5100410" cy="5100410"/>
            </a:xfrm>
          </p:grpSpPr>
          <p:sp>
            <p:nvSpPr>
              <p:cNvPr id="27" name="星形: 二十四角 26"/>
              <p:cNvSpPr/>
              <p:nvPr/>
            </p:nvSpPr>
            <p:spPr>
              <a:xfrm>
                <a:off x="1903598" y="4125341"/>
                <a:ext cx="5100410" cy="5100410"/>
              </a:xfrm>
              <a:prstGeom prst="star24">
                <a:avLst>
                  <a:gd name="adj" fmla="val 46464"/>
                </a:avLst>
              </a:prstGeom>
              <a:solidFill>
                <a:schemeClr val="bg1"/>
              </a:solidFill>
              <a:ln cap="rnd">
                <a:noFill/>
                <a:round/>
              </a:ln>
              <a:effectLst>
                <a:outerShdw blurRad="292100" dist="38100" dir="2700000" sx="99000" sy="99000" algn="tl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Aa小梨涡 (非商业使用)" panose="02010600010101010101" pitchFamily="2" charset="-122"/>
                </a:endParaRPr>
              </a:p>
            </p:txBody>
          </p:sp>
          <p:sp>
            <p:nvSpPr>
              <p:cNvPr id="28" name="星形: 二十四角 27"/>
              <p:cNvSpPr/>
              <p:nvPr/>
            </p:nvSpPr>
            <p:spPr>
              <a:xfrm rot="20307631" flipV="1">
                <a:off x="2148406" y="4370151"/>
                <a:ext cx="4610793" cy="4610794"/>
              </a:xfrm>
              <a:prstGeom prst="star24">
                <a:avLst>
                  <a:gd name="adj" fmla="val 46943"/>
                </a:avLst>
              </a:prstGeom>
              <a:solidFill>
                <a:schemeClr val="bg1"/>
              </a:solidFill>
              <a:ln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  <a:sym typeface="Aa小梨涡 (非商业使用)" panose="02010600010101010101" pitchFamily="2" charset="-122"/>
                </a:endParaRPr>
              </a:p>
            </p:txBody>
          </p:sp>
        </p:grp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7680">
              <a:off x="1249724" y="2315228"/>
              <a:ext cx="2915292" cy="2917256"/>
            </a:xfrm>
            <a:prstGeom prst="ellipse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8999439" y="487048"/>
            <a:ext cx="2481178" cy="2347726"/>
            <a:chOff x="4494114" y="3669033"/>
            <a:chExt cx="2481178" cy="2347726"/>
          </a:xfrm>
        </p:grpSpPr>
        <p:grpSp>
          <p:nvGrpSpPr>
            <p:cNvPr id="30" name="组合 29"/>
            <p:cNvGrpSpPr/>
            <p:nvPr/>
          </p:nvGrpSpPr>
          <p:grpSpPr>
            <a:xfrm>
              <a:off x="4494114" y="3669033"/>
              <a:ext cx="2481178" cy="2347726"/>
              <a:chOff x="1903598" y="4125341"/>
              <a:chExt cx="5100410" cy="5100410"/>
            </a:xfrm>
          </p:grpSpPr>
          <p:sp>
            <p:nvSpPr>
              <p:cNvPr id="32" name="星形: 二十四角 16"/>
              <p:cNvSpPr/>
              <p:nvPr/>
            </p:nvSpPr>
            <p:spPr>
              <a:xfrm>
                <a:off x="1903598" y="4125341"/>
                <a:ext cx="5100410" cy="5100410"/>
              </a:xfrm>
              <a:prstGeom prst="star24">
                <a:avLst>
                  <a:gd name="adj" fmla="val 46464"/>
                </a:avLst>
              </a:prstGeom>
              <a:solidFill>
                <a:schemeClr val="bg1"/>
              </a:solidFill>
              <a:ln cap="rnd">
                <a:noFill/>
                <a:round/>
              </a:ln>
              <a:effectLst>
                <a:outerShdw blurRad="292100" dist="38100" dir="2700000" sx="99000" sy="99000" algn="tl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Aa小梨涡 (非商业使用)" panose="02010600010101010101" pitchFamily="2" charset="-122"/>
                </a:endParaRPr>
              </a:p>
            </p:txBody>
          </p:sp>
          <p:sp>
            <p:nvSpPr>
              <p:cNvPr id="33" name="星形: 二十四角 17"/>
              <p:cNvSpPr/>
              <p:nvPr/>
            </p:nvSpPr>
            <p:spPr>
              <a:xfrm rot="1292369">
                <a:off x="2148406" y="4370149"/>
                <a:ext cx="4610794" cy="4610794"/>
              </a:xfrm>
              <a:prstGeom prst="star24">
                <a:avLst>
                  <a:gd name="adj" fmla="val 46943"/>
                </a:avLst>
              </a:prstGeom>
              <a:solidFill>
                <a:srgbClr val="D7F7FF">
                  <a:alpha val="48000"/>
                </a:srgbClr>
              </a:solidFill>
              <a:ln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  <a:sym typeface="Aa小梨涡 (非商业使用)" panose="02010600010101010101" pitchFamily="2" charset="-122"/>
                </a:endParaRPr>
              </a:p>
            </p:txBody>
          </p:sp>
        </p:grpSp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5" r="8681"/>
            <a:stretch>
              <a:fillRect/>
            </a:stretch>
          </p:blipFill>
          <p:spPr>
            <a:xfrm rot="1019795">
              <a:off x="4711799" y="3811389"/>
              <a:ext cx="2042711" cy="2054684"/>
            </a:xfrm>
            <a:prstGeom prst="ellipse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4493895" y="1868170"/>
            <a:ext cx="4687570" cy="4686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90000"/>
              </a:lnSpc>
              <a:buNone/>
            </a:pPr>
            <a:r>
              <a:rPr lang="zh-CN" altLang="en-US" sz="36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（一）设计合理</a:t>
            </a:r>
            <a:endParaRPr lang="zh-CN" altLang="en-US" sz="36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36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</a:t>
            </a:r>
            <a:endParaRPr lang="en-US" altLang="zh-CN" sz="36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36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1.</a:t>
            </a:r>
            <a:r>
              <a:rPr lang="zh-CN" altLang="en-US" sz="36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目标明确</a:t>
            </a:r>
            <a:endParaRPr lang="zh-CN" altLang="en-US" sz="36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36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</a:t>
            </a:r>
            <a:endParaRPr lang="en-US" altLang="zh-CN" sz="36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36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2.</a:t>
            </a:r>
            <a:r>
              <a:rPr lang="zh-CN" altLang="en-US" sz="36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环节得当</a:t>
            </a:r>
            <a:endParaRPr lang="zh-CN" altLang="en-US" sz="36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36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</a:t>
            </a:r>
            <a:endParaRPr lang="en-US" altLang="zh-CN" sz="36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36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3.</a:t>
            </a:r>
            <a:r>
              <a:rPr lang="zh-CN" altLang="en-US" sz="36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程序严谨</a:t>
            </a:r>
            <a:endParaRPr lang="zh-CN" altLang="en-US" sz="36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eaLnBrk="1" hangingPunct="1">
              <a:buNone/>
            </a:pPr>
            <a:endParaRPr lang="zh-CN" altLang="en-US" sz="36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endParaRPr lang="zh-CN" altLang="en-US" sz="36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949439"/>
            <a:chOff x="0" y="0"/>
            <a:chExt cx="12192000" cy="6949439"/>
          </a:xfrm>
        </p:grpSpPr>
        <p:sp>
          <p:nvSpPr>
            <p:cNvPr id="88" name="矩形 8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1">
                <a:alphaModFix amt="8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2"/>
            <a:srcRect t="564"/>
            <a:stretch>
              <a:fillRect/>
            </a:stretch>
          </p:blipFill>
          <p:spPr>
            <a:xfrm>
              <a:off x="0" y="0"/>
              <a:ext cx="12192000" cy="6949439"/>
            </a:xfrm>
            <a:prstGeom prst="rect">
              <a:avLst/>
            </a:prstGeom>
          </p:spPr>
        </p:pic>
      </p:grp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/>
          <a:srcRect l="16040" t="14722" r="8869" b="21278"/>
          <a:stretch>
            <a:fillRect/>
          </a:stretch>
        </p:blipFill>
        <p:spPr>
          <a:xfrm>
            <a:off x="3067846" y="853060"/>
            <a:ext cx="7108120" cy="5237562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t="48468" r="50924" b="7725"/>
          <a:stretch>
            <a:fillRect/>
          </a:stretch>
        </p:blipFill>
        <p:spPr>
          <a:xfrm>
            <a:off x="1962378" y="2199252"/>
            <a:ext cx="2815057" cy="228664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716919" y="1194169"/>
            <a:ext cx="3230880" cy="64516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cs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zh-CN" altLang="en-US" sz="4000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+mn-cs"/>
                <a:sym typeface="+mn-ea"/>
              </a:rPr>
              <a:t>一般教学程序</a:t>
            </a:r>
            <a:endParaRPr lang="zh-CN" altLang="en-US" sz="4000" kern="0" dirty="0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07865" y="2282190"/>
            <a:ext cx="38982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</a:rPr>
              <a:t>教学准备充分</a:t>
            </a:r>
            <a:endParaRPr lang="zh-CN" altLang="en-US" sz="400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48045" y="3716020"/>
            <a:ext cx="32791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</a:rPr>
              <a:t>教学过程规范</a:t>
            </a:r>
            <a:endParaRPr lang="zh-CN" altLang="en-US" sz="400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99325" y="4966335"/>
            <a:ext cx="29991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</a:rPr>
              <a:t>结束环节</a:t>
            </a:r>
            <a:endParaRPr lang="zh-CN" altLang="en-US" sz="400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949439"/>
            <a:chOff x="0" y="0"/>
            <a:chExt cx="12192000" cy="6949439"/>
          </a:xfrm>
        </p:grpSpPr>
        <p:sp>
          <p:nvSpPr>
            <p:cNvPr id="34" name="矩形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1">
                <a:alphaModFix amt="7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t="564"/>
            <a:stretch>
              <a:fillRect/>
            </a:stretch>
          </p:blipFill>
          <p:spPr>
            <a:xfrm flipH="1">
              <a:off x="0" y="0"/>
              <a:ext cx="12192000" cy="6949439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407894" y="321385"/>
            <a:ext cx="11376212" cy="6306670"/>
          </a:xfrm>
          <a:prstGeom prst="roundRect">
            <a:avLst>
              <a:gd name="adj" fmla="val 64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320047" y="839902"/>
            <a:ext cx="6808045" cy="768604"/>
            <a:chOff x="1965551" y="1433979"/>
            <a:chExt cx="6808045" cy="76860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3"/>
            <a:srcRect l="16040" t="14722" r="8869" b="21278"/>
            <a:stretch>
              <a:fillRect/>
            </a:stretch>
          </p:blipFill>
          <p:spPr>
            <a:xfrm>
              <a:off x="1965551" y="1455910"/>
              <a:ext cx="984717" cy="725581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3840916" y="1502178"/>
              <a:ext cx="4932680" cy="70040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cs typeface="+mn-ea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zh-CN" altLang="en-US" sz="4400" dirty="0">
                  <a:solidFill>
                    <a:srgbClr val="8056E9"/>
                  </a:solidFill>
                  <a:latin typeface="新宋体" panose="02010609030101010101" charset="-122"/>
                  <a:ea typeface="新宋体" panose="02010609030101010101" charset="-122"/>
                  <a:cs typeface="新宋体" panose="02010609030101010101" charset="-122"/>
                </a:rPr>
                <a:t>快乐游戏</a:t>
              </a:r>
              <a:r>
                <a:rPr lang="en-US" altLang="zh-CN" sz="4400" dirty="0">
                  <a:solidFill>
                    <a:srgbClr val="8056E9"/>
                  </a:solidFill>
                  <a:latin typeface="新宋体" panose="02010609030101010101" charset="-122"/>
                  <a:ea typeface="新宋体" panose="02010609030101010101" charset="-122"/>
                  <a:cs typeface="新宋体" panose="02010609030101010101" charset="-122"/>
                </a:rPr>
                <a:t> </a:t>
              </a:r>
              <a:r>
                <a:rPr lang="zh-CN" altLang="en-US" sz="4400" dirty="0">
                  <a:solidFill>
                    <a:srgbClr val="8056E9"/>
                  </a:solidFill>
                  <a:latin typeface="新宋体" panose="02010609030101010101" charset="-122"/>
                  <a:ea typeface="新宋体" panose="02010609030101010101" charset="-122"/>
                  <a:cs typeface="新宋体" panose="02010609030101010101" charset="-122"/>
                </a:rPr>
                <a:t>快乐唱歌</a:t>
              </a:r>
              <a:endParaRPr lang="zh-CN" altLang="en-US" sz="4400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993189" y="1433979"/>
              <a:ext cx="309880" cy="76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4400" dirty="0">
                <a:solidFill>
                  <a:srgbClr val="9A97EE"/>
                </a:solidFill>
                <a:latin typeface="Aa奇幻马戏团" panose="02010600010101010101" pitchFamily="2" charset="-122"/>
                <a:ea typeface="Aa奇幻马戏团" panose="02010600010101010101" pitchFamily="2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6521270" y="2042921"/>
            <a:ext cx="177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n w="25400">
                  <a:noFill/>
                </a:ln>
                <a:solidFill>
                  <a:srgbClr val="9A97EE"/>
                </a:solidFill>
                <a:latin typeface="Aa奇幻马戏团" panose="02010600010101010101" pitchFamily="2" charset="-122"/>
                <a:ea typeface="Aa奇幻马戏团" panose="02010600010101010101" pitchFamily="2" charset="-122"/>
              </a:rPr>
              <a:t>总结篇</a:t>
            </a:r>
            <a:endParaRPr lang="zh-CN" altLang="en-US" sz="3600" b="1" dirty="0">
              <a:ln w="25400">
                <a:noFill/>
              </a:ln>
              <a:solidFill>
                <a:srgbClr val="9A97EE"/>
              </a:solidFill>
              <a:latin typeface="Aa奇幻马戏团" panose="02010600010101010101" pitchFamily="2" charset="-122"/>
              <a:ea typeface="Aa奇幻马戏团" panose="0201060001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9" t="220" r="31958" b="86617"/>
          <a:stretch>
            <a:fillRect/>
          </a:stretch>
        </p:blipFill>
        <p:spPr>
          <a:xfrm>
            <a:off x="8699422" y="1786510"/>
            <a:ext cx="1110402" cy="902742"/>
          </a:xfrm>
          <a:custGeom>
            <a:avLst/>
            <a:gdLst>
              <a:gd name="connsiteX0" fmla="*/ 555201 w 1110402"/>
              <a:gd name="connsiteY0" fmla="*/ 0 h 902742"/>
              <a:gd name="connsiteX1" fmla="*/ 1110402 w 1110402"/>
              <a:gd name="connsiteY1" fmla="*/ 451371 h 902742"/>
              <a:gd name="connsiteX2" fmla="*/ 555201 w 1110402"/>
              <a:gd name="connsiteY2" fmla="*/ 902742 h 902742"/>
              <a:gd name="connsiteX3" fmla="*/ 0 w 1110402"/>
              <a:gd name="connsiteY3" fmla="*/ 451371 h 902742"/>
              <a:gd name="connsiteX4" fmla="*/ 555201 w 1110402"/>
              <a:gd name="connsiteY4" fmla="*/ 0 h 90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402" h="902742">
                <a:moveTo>
                  <a:pt x="555201" y="0"/>
                </a:moveTo>
                <a:cubicBezTo>
                  <a:pt x="861830" y="0"/>
                  <a:pt x="1110402" y="202086"/>
                  <a:pt x="1110402" y="451371"/>
                </a:cubicBezTo>
                <a:cubicBezTo>
                  <a:pt x="1110402" y="700656"/>
                  <a:pt x="861830" y="902742"/>
                  <a:pt x="555201" y="902742"/>
                </a:cubicBezTo>
                <a:cubicBezTo>
                  <a:pt x="248572" y="902742"/>
                  <a:pt x="0" y="700656"/>
                  <a:pt x="0" y="451371"/>
                </a:cubicBezTo>
                <a:cubicBezTo>
                  <a:pt x="0" y="202086"/>
                  <a:pt x="248572" y="0"/>
                  <a:pt x="555201" y="0"/>
                </a:cubicBezTo>
                <a:close/>
              </a:path>
            </a:pathLst>
          </a:custGeom>
        </p:spPr>
      </p:pic>
      <p:pic>
        <p:nvPicPr>
          <p:cNvPr id="101379" name="Picture 4" descr="C:\Users\Thinkpad\Desktop\IMG_8723.PNG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320800" y="1587500"/>
            <a:ext cx="9598025" cy="487235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0" y="0"/>
            <a:ext cx="12192000" cy="6949439"/>
            <a:chOff x="0" y="0"/>
            <a:chExt cx="12192000" cy="6949439"/>
          </a:xfrm>
        </p:grpSpPr>
        <p:sp>
          <p:nvSpPr>
            <p:cNvPr id="88" name="矩形 8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1">
                <a:alphaModFix amt="8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2"/>
            <a:srcRect t="564"/>
            <a:stretch>
              <a:fillRect/>
            </a:stretch>
          </p:blipFill>
          <p:spPr>
            <a:xfrm>
              <a:off x="0" y="0"/>
              <a:ext cx="12192000" cy="6949439"/>
            </a:xfrm>
            <a:prstGeom prst="rect">
              <a:avLst/>
            </a:prstGeom>
          </p:spPr>
        </p:pic>
      </p:grp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/>
          <a:srcRect l="16040" t="14722" r="8869" b="21278"/>
          <a:stretch>
            <a:fillRect/>
          </a:stretch>
        </p:blipFill>
        <p:spPr>
          <a:xfrm>
            <a:off x="2715149" y="317373"/>
            <a:ext cx="7646126" cy="5633987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t="1835" r="53360" b="54358"/>
          <a:stretch>
            <a:fillRect/>
          </a:stretch>
        </p:blipFill>
        <p:spPr>
          <a:xfrm>
            <a:off x="1866252" y="741559"/>
            <a:ext cx="2441152" cy="1982927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t="48468" r="50924" b="7725"/>
          <a:stretch>
            <a:fillRect/>
          </a:stretch>
        </p:blipFill>
        <p:spPr>
          <a:xfrm>
            <a:off x="1774639" y="3217843"/>
            <a:ext cx="2657176" cy="2158401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3" t="48097" r="7114" b="8096"/>
          <a:stretch>
            <a:fillRect/>
          </a:stretch>
        </p:blipFill>
        <p:spPr>
          <a:xfrm>
            <a:off x="8161405" y="3294242"/>
            <a:ext cx="2695258" cy="2018955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0" t="5163" r="2997" b="51030"/>
          <a:stretch>
            <a:fillRect/>
          </a:stretch>
        </p:blipFill>
        <p:spPr>
          <a:xfrm>
            <a:off x="7798721" y="1167043"/>
            <a:ext cx="2345275" cy="1756791"/>
          </a:xfrm>
          <a:prstGeom prst="rect">
            <a:avLst/>
          </a:prstGeom>
        </p:spPr>
      </p:pic>
      <p:sp>
        <p:nvSpPr>
          <p:cNvPr id="86" name="文本框 85"/>
          <p:cNvSpPr txBox="1"/>
          <p:nvPr/>
        </p:nvSpPr>
        <p:spPr>
          <a:xfrm>
            <a:off x="4431665" y="2598420"/>
            <a:ext cx="49295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5400" dirty="0">
                <a:solidFill>
                  <a:schemeClr val="accent5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感恩有你！</a:t>
            </a:r>
            <a:endParaRPr lang="zh-CN" sz="5400" dirty="0">
              <a:solidFill>
                <a:schemeClr val="accent5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r>
              <a:rPr lang="zh-CN" sz="5400" dirty="0">
                <a:solidFill>
                  <a:schemeClr val="accent5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谢谢聆听！</a:t>
            </a:r>
            <a:endParaRPr lang="zh-CN" sz="5400" dirty="0">
              <a:solidFill>
                <a:schemeClr val="accent5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>
              <a:alphaModFix amt="7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564"/>
          <a:stretch>
            <a:fillRect/>
          </a:stretch>
        </p:blipFill>
        <p:spPr>
          <a:xfrm flipH="1">
            <a:off x="0" y="0"/>
            <a:ext cx="12192000" cy="694943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942483" y="678690"/>
            <a:ext cx="38404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rgbClr val="562A5F"/>
                </a:solidFill>
                <a:latin typeface="Aa奇幻马戏团" panose="02010600010101010101" pitchFamily="2" charset="-122"/>
                <a:ea typeface="Aa奇幻马戏团" panose="02010600010101010101" pitchFamily="2" charset="-122"/>
              </a:rPr>
              <a:t>主要内容</a:t>
            </a:r>
            <a:endParaRPr lang="zh-CN" altLang="en-US" sz="7200" dirty="0">
              <a:solidFill>
                <a:srgbClr val="562A5F"/>
              </a:solidFill>
              <a:latin typeface="Aa奇幻马戏团" panose="02010600010101010101" pitchFamily="2" charset="-122"/>
              <a:ea typeface="Aa奇幻马戏团" panose="0201060001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816607" y="1801504"/>
            <a:ext cx="3625132" cy="2049020"/>
            <a:chOff x="1007703" y="1801504"/>
            <a:chExt cx="3625132" cy="2049020"/>
          </a:xfrm>
        </p:grpSpPr>
        <p:grpSp>
          <p:nvGrpSpPr>
            <p:cNvPr id="22" name="组合 21"/>
            <p:cNvGrpSpPr/>
            <p:nvPr/>
          </p:nvGrpSpPr>
          <p:grpSpPr>
            <a:xfrm>
              <a:off x="1591820" y="1801504"/>
              <a:ext cx="3041015" cy="2049020"/>
              <a:chOff x="2427663" y="1615651"/>
              <a:chExt cx="3041015" cy="204902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/>
              <a:srcRect l="16040" t="14722" r="8869" b="21278"/>
              <a:stretch>
                <a:fillRect/>
              </a:stretch>
            </p:blipFill>
            <p:spPr>
              <a:xfrm>
                <a:off x="2427767" y="1691658"/>
                <a:ext cx="2677660" cy="1973013"/>
              </a:xfrm>
              <a:prstGeom prst="rect">
                <a:avLst/>
              </a:prstGeom>
            </p:spPr>
          </p:pic>
          <p:sp>
            <p:nvSpPr>
              <p:cNvPr id="5" name="文本框 4"/>
              <p:cNvSpPr txBox="1"/>
              <p:nvPr/>
            </p:nvSpPr>
            <p:spPr>
              <a:xfrm>
                <a:off x="2427663" y="2845756"/>
                <a:ext cx="3041015" cy="53403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inden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>
                    <a:cs typeface="+mn-ea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zh-CN" altLang="en-US" sz="3200" b="1" dirty="0">
                    <a:solidFill>
                      <a:srgbClr val="8056E9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歌唱活动的目标</a:t>
                </a:r>
                <a:endParaRPr lang="zh-CN" altLang="en-US" sz="3200" b="1" dirty="0">
                  <a:solidFill>
                    <a:srgbClr val="8056E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032752" y="1615651"/>
                <a:ext cx="1119217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8000" b="1" dirty="0">
                    <a:solidFill>
                      <a:srgbClr val="9A97EE"/>
                    </a:solidFill>
                    <a:latin typeface="Aa奇幻马戏团" panose="02010600010101010101" pitchFamily="2" charset="-122"/>
                    <a:ea typeface="Aa奇幻马戏团" panose="02010600010101010101" pitchFamily="2" charset="-122"/>
                    <a:cs typeface="+mn-ea"/>
                    <a:sym typeface="+mn-lt"/>
                  </a:rPr>
                  <a:t>01</a:t>
                </a:r>
                <a:endParaRPr lang="zh-CN" altLang="en-US" sz="8000" dirty="0">
                  <a:solidFill>
                    <a:srgbClr val="9A97EE"/>
                  </a:solidFill>
                  <a:latin typeface="Aa奇幻马戏团" panose="02010600010101010101" pitchFamily="2" charset="-122"/>
                  <a:ea typeface="Aa奇幻马戏团" panose="02010600010101010101" pitchFamily="2" charset="-122"/>
                </a:endParaRPr>
              </a:p>
            </p:txBody>
          </p:sp>
        </p:grp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1" t="1835" r="53360" b="54358"/>
            <a:stretch>
              <a:fillRect/>
            </a:stretch>
          </p:blipFill>
          <p:spPr>
            <a:xfrm>
              <a:off x="1007703" y="2381890"/>
              <a:ext cx="1000191" cy="812447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2602512" y="3723041"/>
            <a:ext cx="3602223" cy="2100496"/>
            <a:chOff x="2820367" y="3476214"/>
            <a:chExt cx="3602223" cy="2100496"/>
          </a:xfrm>
        </p:grpSpPr>
        <p:grpSp>
          <p:nvGrpSpPr>
            <p:cNvPr id="23" name="组合 22"/>
            <p:cNvGrpSpPr/>
            <p:nvPr/>
          </p:nvGrpSpPr>
          <p:grpSpPr>
            <a:xfrm>
              <a:off x="3381575" y="3476214"/>
              <a:ext cx="3041015" cy="2100496"/>
              <a:chOff x="2427663" y="3613195"/>
              <a:chExt cx="3041015" cy="2100496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l="16040" t="14722" r="8869" b="21278"/>
              <a:stretch>
                <a:fillRect/>
              </a:stretch>
            </p:blipFill>
            <p:spPr>
              <a:xfrm>
                <a:off x="2427767" y="3740678"/>
                <a:ext cx="2677660" cy="1973013"/>
              </a:xfrm>
              <a:prstGeom prst="rect">
                <a:avLst/>
              </a:prstGeom>
            </p:spPr>
          </p:pic>
          <p:sp>
            <p:nvSpPr>
              <p:cNvPr id="19" name="矩形 18"/>
              <p:cNvSpPr/>
              <p:nvPr/>
            </p:nvSpPr>
            <p:spPr>
              <a:xfrm>
                <a:off x="2755735" y="3613195"/>
                <a:ext cx="1414170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8000" b="1" dirty="0">
                    <a:solidFill>
                      <a:srgbClr val="E964BE"/>
                    </a:solidFill>
                    <a:latin typeface="Aa奇幻马戏团" panose="02010600010101010101" pitchFamily="2" charset="-122"/>
                    <a:ea typeface="Aa奇幻马戏团" panose="02010600010101010101" pitchFamily="2" charset="-122"/>
                    <a:cs typeface="+mn-ea"/>
                    <a:sym typeface="+mn-lt"/>
                  </a:rPr>
                  <a:t>03</a:t>
                </a:r>
                <a:endParaRPr lang="zh-CN" altLang="en-US" sz="8000" dirty="0">
                  <a:solidFill>
                    <a:srgbClr val="E964BE"/>
                  </a:solidFill>
                  <a:latin typeface="Aa奇幻马戏团" panose="02010600010101010101" pitchFamily="2" charset="-122"/>
                  <a:ea typeface="Aa奇幻马戏团" panose="02010600010101010101" pitchFamily="2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427663" y="4799438"/>
                <a:ext cx="3041015" cy="53403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inden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>
                    <a:cs typeface="+mn-ea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zh-CN" altLang="en-US" sz="3200" b="1" dirty="0">
                    <a:solidFill>
                      <a:srgbClr val="8056E9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基本能力与技能</a:t>
                </a:r>
                <a:endParaRPr lang="zh-CN" altLang="en-US" sz="3200" b="1" dirty="0">
                  <a:solidFill>
                    <a:srgbClr val="8056E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27" t="48468" r="50924" b="7725"/>
            <a:stretch>
              <a:fillRect/>
            </a:stretch>
          </p:blipFill>
          <p:spPr>
            <a:xfrm>
              <a:off x="2820367" y="4124865"/>
              <a:ext cx="1099190" cy="892862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6268256" y="1692404"/>
            <a:ext cx="3050843" cy="1973013"/>
            <a:chOff x="6268256" y="1692404"/>
            <a:chExt cx="3050843" cy="1973013"/>
          </a:xfrm>
        </p:grpSpPr>
        <p:grpSp>
          <p:nvGrpSpPr>
            <p:cNvPr id="21" name="组合 20"/>
            <p:cNvGrpSpPr/>
            <p:nvPr/>
          </p:nvGrpSpPr>
          <p:grpSpPr>
            <a:xfrm>
              <a:off x="6268256" y="1692404"/>
              <a:ext cx="2677660" cy="1973013"/>
              <a:chOff x="6740660" y="1691658"/>
              <a:chExt cx="2677660" cy="1973013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3"/>
              <a:srcRect l="16040" t="14722" r="8869" b="21278"/>
              <a:stretch>
                <a:fillRect/>
              </a:stretch>
            </p:blipFill>
            <p:spPr>
              <a:xfrm>
                <a:off x="6740660" y="1691658"/>
                <a:ext cx="2677660" cy="1973013"/>
              </a:xfrm>
              <a:prstGeom prst="rect">
                <a:avLst/>
              </a:prstGeom>
            </p:spPr>
          </p:pic>
          <p:sp>
            <p:nvSpPr>
              <p:cNvPr id="6" name="文本框 5"/>
              <p:cNvSpPr txBox="1"/>
              <p:nvPr/>
            </p:nvSpPr>
            <p:spPr>
              <a:xfrm>
                <a:off x="7256182" y="2775031"/>
                <a:ext cx="999490" cy="53403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inden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>
                    <a:cs typeface="+mn-ea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zh-CN" altLang="en-US" sz="3200" b="1" dirty="0">
                    <a:solidFill>
                      <a:srgbClr val="8056E9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问题</a:t>
                </a:r>
                <a:endParaRPr lang="zh-CN" altLang="en-US" sz="3200" b="1" dirty="0">
                  <a:solidFill>
                    <a:srgbClr val="8056E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205667" y="1706988"/>
                <a:ext cx="1433406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8000" b="1" dirty="0">
                    <a:solidFill>
                      <a:srgbClr val="FE7BA8"/>
                    </a:solidFill>
                    <a:latin typeface="Aa奇幻马戏团" panose="02010600010101010101" pitchFamily="2" charset="-122"/>
                    <a:ea typeface="Aa奇幻马戏团" panose="02010600010101010101" pitchFamily="2" charset="-122"/>
                    <a:cs typeface="+mn-ea"/>
                    <a:sym typeface="+mn-lt"/>
                  </a:rPr>
                  <a:t>02</a:t>
                </a:r>
                <a:endParaRPr lang="zh-CN" altLang="en-US" sz="8000" dirty="0">
                  <a:solidFill>
                    <a:srgbClr val="FE7BA8"/>
                  </a:solidFill>
                  <a:latin typeface="Aa奇幻马戏团" panose="02010600010101010101" pitchFamily="2" charset="-122"/>
                  <a:ea typeface="Aa奇幻马戏团" panose="02010600010101010101" pitchFamily="2" charset="-122"/>
                </a:endParaRPr>
              </a:p>
            </p:txBody>
          </p:sp>
        </p:grpSp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0" t="5163" r="2997" b="51030"/>
            <a:stretch>
              <a:fillRect/>
            </a:stretch>
          </p:blipFill>
          <p:spPr>
            <a:xfrm>
              <a:off x="8171904" y="2245689"/>
              <a:ext cx="1147195" cy="859337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6613145" y="3824311"/>
            <a:ext cx="3579821" cy="1987623"/>
            <a:chOff x="7491664" y="3589087"/>
            <a:chExt cx="3579821" cy="1987623"/>
          </a:xfrm>
        </p:grpSpPr>
        <p:grpSp>
          <p:nvGrpSpPr>
            <p:cNvPr id="20" name="组合 19"/>
            <p:cNvGrpSpPr/>
            <p:nvPr/>
          </p:nvGrpSpPr>
          <p:grpSpPr>
            <a:xfrm>
              <a:off x="7491664" y="3589087"/>
              <a:ext cx="3579821" cy="1987623"/>
              <a:chOff x="6740660" y="3726068"/>
              <a:chExt cx="3579821" cy="1987623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3"/>
              <a:srcRect l="16040" t="14722" r="8869" b="21278"/>
              <a:stretch>
                <a:fillRect/>
              </a:stretch>
            </p:blipFill>
            <p:spPr>
              <a:xfrm>
                <a:off x="6740660" y="3740678"/>
                <a:ext cx="2677660" cy="1973013"/>
              </a:xfrm>
              <a:prstGeom prst="rect">
                <a:avLst/>
              </a:prstGeom>
            </p:spPr>
          </p:pic>
          <p:sp>
            <p:nvSpPr>
              <p:cNvPr id="8" name="文本框 7"/>
              <p:cNvSpPr txBox="1"/>
              <p:nvPr/>
            </p:nvSpPr>
            <p:spPr>
              <a:xfrm>
                <a:off x="7279466" y="4809441"/>
                <a:ext cx="3041015" cy="534035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inden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>
                    <a:cs typeface="+mn-ea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zh-CN" altLang="en-US" sz="3200" b="1" dirty="0">
                    <a:solidFill>
                      <a:srgbClr val="8056E9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教学方法和要求</a:t>
                </a:r>
                <a:endParaRPr lang="zh-CN" altLang="en-US" sz="3200" b="1" dirty="0">
                  <a:solidFill>
                    <a:srgbClr val="8056E9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7245544" y="3726068"/>
                <a:ext cx="1428596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8000" b="1" dirty="0">
                    <a:solidFill>
                      <a:srgbClr val="8056E9"/>
                    </a:solidFill>
                    <a:latin typeface="Aa奇幻马戏团" panose="02010600010101010101" pitchFamily="2" charset="-122"/>
                    <a:ea typeface="Aa奇幻马戏团" panose="02010600010101010101" pitchFamily="2" charset="-122"/>
                    <a:cs typeface="+mn-ea"/>
                    <a:sym typeface="+mn-lt"/>
                  </a:rPr>
                  <a:t>04</a:t>
                </a:r>
                <a:endParaRPr lang="zh-CN" altLang="en-US" sz="8000" dirty="0">
                  <a:solidFill>
                    <a:srgbClr val="8056E9"/>
                  </a:solidFill>
                  <a:latin typeface="Aa奇幻马戏团" panose="02010600010101010101" pitchFamily="2" charset="-122"/>
                  <a:ea typeface="Aa奇幻马戏团" panose="02010600010101010101" pitchFamily="2" charset="-122"/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23" t="48097" r="7114" b="8096"/>
            <a:stretch>
              <a:fillRect/>
            </a:stretch>
          </p:blipFill>
          <p:spPr>
            <a:xfrm>
              <a:off x="9441018" y="3943817"/>
              <a:ext cx="1157694" cy="86720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949439"/>
            <a:chOff x="0" y="0"/>
            <a:chExt cx="12192000" cy="6949439"/>
          </a:xfrm>
        </p:grpSpPr>
        <p:sp>
          <p:nvSpPr>
            <p:cNvPr id="88" name="矩形 8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1">
                <a:alphaModFix amt="8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2"/>
            <a:srcRect t="564"/>
            <a:stretch>
              <a:fillRect/>
            </a:stretch>
          </p:blipFill>
          <p:spPr>
            <a:xfrm>
              <a:off x="0" y="0"/>
              <a:ext cx="12192000" cy="6949439"/>
            </a:xfrm>
            <a:prstGeom prst="rect">
              <a:avLst/>
            </a:prstGeom>
          </p:spPr>
        </p:pic>
      </p:grp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/>
          <a:srcRect l="16040" t="14722" r="8869" b="21278"/>
          <a:stretch>
            <a:fillRect/>
          </a:stretch>
        </p:blipFill>
        <p:spPr>
          <a:xfrm>
            <a:off x="3109756" y="973075"/>
            <a:ext cx="7108120" cy="5237562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t="48468" r="50924" b="7725"/>
          <a:stretch>
            <a:fillRect/>
          </a:stretch>
        </p:blipFill>
        <p:spPr>
          <a:xfrm>
            <a:off x="1962378" y="2199252"/>
            <a:ext cx="2815057" cy="228664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38935" y="728345"/>
            <a:ext cx="3902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8056E9"/>
                </a:solidFill>
              </a:rPr>
              <a:t>幼儿园音乐活动：</a:t>
            </a:r>
            <a:endParaRPr lang="zh-CN" altLang="en-US" sz="4000" b="1">
              <a:solidFill>
                <a:srgbClr val="8056E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13910" y="2160905"/>
            <a:ext cx="558609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3600" b="1" dirty="0">
                <a:solidFill>
                  <a:srgbClr val="8056E9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1.</a:t>
            </a:r>
            <a:r>
              <a:rPr lang="zh-CN" altLang="en-US" sz="3600" b="1" dirty="0">
                <a:solidFill>
                  <a:srgbClr val="8056E9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歌唱活动</a:t>
            </a:r>
            <a:endParaRPr lang="en-US" altLang="zh-CN" sz="3600" b="1" dirty="0">
              <a:solidFill>
                <a:srgbClr val="8056E9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buNone/>
            </a:pPr>
            <a:r>
              <a:rPr lang="zh-CN" altLang="en-US" sz="3600" b="1" dirty="0">
                <a:solidFill>
                  <a:srgbClr val="8056E9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r>
              <a:rPr lang="en-US" altLang="zh-CN" sz="3600" b="1" dirty="0">
                <a:solidFill>
                  <a:srgbClr val="8056E9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2.</a:t>
            </a:r>
            <a:r>
              <a:rPr lang="zh-CN" altLang="en-US" sz="3600" b="1" dirty="0">
                <a:solidFill>
                  <a:srgbClr val="8056E9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律动及音乐游戏活动</a:t>
            </a:r>
            <a:endParaRPr lang="en-US" altLang="zh-CN" sz="3600" b="1" dirty="0">
              <a:solidFill>
                <a:srgbClr val="8056E9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buNone/>
            </a:pPr>
            <a:r>
              <a:rPr lang="zh-CN" altLang="en-US" sz="3600" b="1" dirty="0">
                <a:solidFill>
                  <a:srgbClr val="8056E9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r>
              <a:rPr lang="en-US" altLang="zh-CN" sz="3600" b="1" dirty="0">
                <a:solidFill>
                  <a:srgbClr val="8056E9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3.</a:t>
            </a:r>
            <a:r>
              <a:rPr lang="zh-CN" altLang="en-US" sz="3600" b="1" dirty="0">
                <a:solidFill>
                  <a:srgbClr val="8056E9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音乐欣赏活动</a:t>
            </a:r>
            <a:endParaRPr lang="en-US" altLang="zh-CN" sz="3600" b="1" dirty="0">
              <a:solidFill>
                <a:srgbClr val="8056E9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buNone/>
            </a:pPr>
            <a:r>
              <a:rPr lang="zh-CN" altLang="en-US" sz="3600" b="1" dirty="0">
                <a:solidFill>
                  <a:srgbClr val="8056E9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r>
              <a:rPr lang="en-US" altLang="zh-CN" sz="3600" b="1" dirty="0">
                <a:solidFill>
                  <a:srgbClr val="8056E9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4.</a:t>
            </a:r>
            <a:r>
              <a:rPr lang="zh-CN" altLang="en-US" sz="3600" b="1" dirty="0">
                <a:solidFill>
                  <a:srgbClr val="8056E9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打击乐活动</a:t>
            </a:r>
            <a:endParaRPr lang="en-US" altLang="zh-CN" sz="3600" b="1" dirty="0">
              <a:solidFill>
                <a:srgbClr val="8056E9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buNone/>
            </a:pPr>
            <a:r>
              <a:rPr lang="zh-CN" altLang="en-US" sz="3600" b="1" dirty="0">
                <a:solidFill>
                  <a:srgbClr val="8056E9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r>
              <a:rPr lang="en-US" altLang="zh-CN" sz="3600" b="1" dirty="0">
                <a:solidFill>
                  <a:srgbClr val="8056E9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5.</a:t>
            </a:r>
            <a:r>
              <a:rPr lang="zh-CN" altLang="en-US" sz="3600" b="1" dirty="0">
                <a:solidFill>
                  <a:srgbClr val="8056E9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幼儿舞蹈活动</a:t>
            </a:r>
            <a:endParaRPr lang="zh-CN" altLang="en-US" sz="3600" b="1" dirty="0">
              <a:solidFill>
                <a:srgbClr val="8056E9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5042688" y="979526"/>
            <a:ext cx="1984421" cy="1984421"/>
            <a:chOff x="5174025" y="878877"/>
            <a:chExt cx="1984421" cy="1984421"/>
          </a:xfrm>
        </p:grpSpPr>
        <p:sp>
          <p:nvSpPr>
            <p:cNvPr id="85" name="椭圆 84"/>
            <p:cNvSpPr/>
            <p:nvPr/>
          </p:nvSpPr>
          <p:spPr>
            <a:xfrm>
              <a:off x="5174025" y="878877"/>
              <a:ext cx="1984421" cy="1984421"/>
            </a:xfrm>
            <a:prstGeom prst="ellipse">
              <a:avLst/>
            </a:prstGeom>
            <a:solidFill>
              <a:srgbClr val="FFE9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92" name="图片 9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053" y="1018894"/>
              <a:ext cx="1808542" cy="1704385"/>
            </a:xfrm>
            <a:prstGeom prst="ellipse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0" y="0"/>
            <a:ext cx="12192000" cy="6949439"/>
            <a:chOff x="0" y="0"/>
            <a:chExt cx="12192000" cy="6949439"/>
          </a:xfrm>
        </p:grpSpPr>
        <p:sp>
          <p:nvSpPr>
            <p:cNvPr id="34" name="矩形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2">
                <a:alphaModFix amt="7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t="564"/>
            <a:stretch>
              <a:fillRect/>
            </a:stretch>
          </p:blipFill>
          <p:spPr>
            <a:xfrm flipH="1">
              <a:off x="0" y="0"/>
              <a:ext cx="12192000" cy="6949439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407894" y="275665"/>
            <a:ext cx="11376212" cy="6306670"/>
          </a:xfrm>
          <a:prstGeom prst="roundRect">
            <a:avLst>
              <a:gd name="adj" fmla="val 64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320047" y="861833"/>
            <a:ext cx="8319345" cy="771300"/>
            <a:chOff x="1965551" y="1455910"/>
            <a:chExt cx="8319345" cy="771300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4"/>
            <a:srcRect l="16040" t="14722" r="8869" b="21278"/>
            <a:stretch>
              <a:fillRect/>
            </a:stretch>
          </p:blipFill>
          <p:spPr>
            <a:xfrm>
              <a:off x="1965551" y="1455910"/>
              <a:ext cx="984717" cy="725581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2954456" y="1519323"/>
              <a:ext cx="7330440" cy="64516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cs typeface="+mn-ea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l"/>
              <a:r>
                <a:rPr lang="zh-CN" altLang="en-US" sz="4000" b="1" dirty="0">
                  <a:solidFill>
                    <a:srgbClr val="8056E9"/>
                  </a:solidFill>
                  <a:sym typeface="+mn-ea"/>
                </a:rPr>
                <a:t>幼儿园歌唱教学活动的总目标：</a:t>
              </a:r>
              <a:endParaRPr lang="zh-CN" altLang="en-US" sz="4000" b="1" dirty="0">
                <a:solidFill>
                  <a:srgbClr val="8056E9"/>
                </a:solidFill>
                <a:latin typeface="Aa奇幻马戏团" panose="02010600010101010101" pitchFamily="2" charset="-122"/>
                <a:ea typeface="Aa奇幻马戏团" panose="02010600010101010101" pitchFamily="2" charset="-122"/>
                <a:sym typeface="+mn-ea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105370" y="1457769"/>
              <a:ext cx="69923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srgbClr val="9A97EE"/>
                  </a:solidFill>
                  <a:latin typeface="Aa奇幻马戏团" panose="02010600010101010101" pitchFamily="2" charset="-122"/>
                  <a:ea typeface="Aa奇幻马戏团" panose="02010600010101010101" pitchFamily="2" charset="-122"/>
                  <a:cs typeface="+mn-ea"/>
                  <a:sym typeface="+mn-lt"/>
                </a:rPr>
                <a:t>01</a:t>
              </a:r>
              <a:endParaRPr lang="zh-CN" altLang="en-US" sz="4400" dirty="0">
                <a:solidFill>
                  <a:srgbClr val="9A97EE"/>
                </a:solidFill>
                <a:latin typeface="Aa奇幻马戏团" panose="02010600010101010101" pitchFamily="2" charset="-122"/>
                <a:ea typeface="Aa奇幻马戏团" panose="02010600010101010101" pitchFamily="2" charset="-122"/>
              </a:endParaRPr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2038350" y="2079625"/>
            <a:ext cx="6680835" cy="467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1.</a:t>
            </a:r>
            <a:r>
              <a:rPr lang="zh-CN" altLang="zh-CN" sz="20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能记住歌曲名称；</a:t>
            </a:r>
            <a:endParaRPr kumimoji="0" lang="en-US" altLang="zh-CN" sz="20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2.</a:t>
            </a:r>
            <a:r>
              <a:rPr lang="zh-CN" altLang="zh-CN" sz="20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正确地感知、理解歌曲中歌词、曲调所表达的内容、情</a:t>
            </a:r>
            <a:r>
              <a:rPr lang="en-US" altLang="zh-CN" sz="20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  </a:t>
            </a:r>
            <a:r>
              <a:rPr lang="zh-CN" altLang="zh-CN" sz="20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感</a:t>
            </a:r>
            <a:r>
              <a:rPr lang="zh-CN" altLang="en-US" sz="20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；</a:t>
            </a:r>
            <a:endParaRPr kumimoji="0" lang="en-US" altLang="zh-CN" sz="20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3.</a:t>
            </a:r>
            <a:r>
              <a:rPr lang="zh-CN" altLang="zh-CN" sz="20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能用自然、美好的声音进行歌唱表现；</a:t>
            </a:r>
            <a:endParaRPr kumimoji="0" lang="en-US" altLang="zh-CN" sz="20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4.</a:t>
            </a:r>
            <a:r>
              <a:rPr lang="zh-CN" altLang="zh-CN" sz="20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喜欢唱歌；</a:t>
            </a:r>
            <a:endParaRPr kumimoji="0" lang="en-US" altLang="zh-CN" sz="20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5.</a:t>
            </a:r>
            <a:r>
              <a:rPr lang="zh-CN" altLang="zh-CN" sz="20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积极地体验参与歌唱活动的快乐以及追求用歌唱的方式</a:t>
            </a:r>
            <a:r>
              <a:rPr lang="en-US" altLang="zh-CN" sz="20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  </a:t>
            </a:r>
            <a:r>
              <a:rPr lang="zh-CN" altLang="zh-CN" sz="20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与他人进行交往的快乐；</a:t>
            </a:r>
            <a:endParaRPr kumimoji="0" lang="en-US" altLang="zh-CN" sz="20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6.</a:t>
            </a:r>
            <a:r>
              <a:rPr lang="zh-CN" altLang="zh-CN" sz="20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掌握一些最基本、最初步的歌唱技能，能够正确地咬字、吐字和呼吸；</a:t>
            </a:r>
            <a:endParaRPr kumimoji="0" lang="en-US" altLang="zh-CN" sz="20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7.</a:t>
            </a:r>
            <a:r>
              <a:rPr lang="zh-CN" altLang="zh-CN" sz="20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能较自然地运用声音表情和身体动作表情；</a:t>
            </a:r>
            <a:endParaRPr kumimoji="0" lang="en-US" altLang="zh-CN" sz="20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8.</a:t>
            </a:r>
            <a:r>
              <a:rPr lang="zh-CN" altLang="zh-CN" sz="20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能够在集体歌唱活动中控制和调节自己的声音使之与集体相协调。</a:t>
            </a:r>
            <a:endParaRPr kumimoji="0" lang="zh-CN" altLang="zh-CN" sz="20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kumimoji="0" lang="zh-CN" altLang="zh-CN" sz="2000" b="1" i="0" u="none" strike="noStrike" kern="0" cap="none" spc="0" normalizeH="0" baseline="0" noProof="1" dirty="0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9085009" y="3859434"/>
            <a:ext cx="2726574" cy="2726574"/>
            <a:chOff x="4142804" y="3409854"/>
            <a:chExt cx="2726574" cy="2726574"/>
          </a:xfrm>
        </p:grpSpPr>
        <p:sp>
          <p:nvSpPr>
            <p:cNvPr id="80" name="椭圆 79"/>
            <p:cNvSpPr/>
            <p:nvPr/>
          </p:nvSpPr>
          <p:spPr>
            <a:xfrm>
              <a:off x="4142804" y="3409854"/>
              <a:ext cx="2726574" cy="2726574"/>
            </a:xfrm>
            <a:prstGeom prst="ellipse">
              <a:avLst/>
            </a:prstGeom>
            <a:solidFill>
              <a:srgbClr val="9A9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818" y="3548396"/>
              <a:ext cx="2466545" cy="2464516"/>
            </a:xfrm>
            <a:prstGeom prst="ellipse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2" t="8184" r="44985" b="70351"/>
          <a:stretch>
            <a:fillRect/>
          </a:stretch>
        </p:blipFill>
        <p:spPr>
          <a:xfrm>
            <a:off x="999633" y="1863079"/>
            <a:ext cx="920465" cy="1220270"/>
          </a:xfrm>
          <a:custGeom>
            <a:avLst/>
            <a:gdLst>
              <a:gd name="connsiteX0" fmla="*/ 555201 w 1110402"/>
              <a:gd name="connsiteY0" fmla="*/ 0 h 1472072"/>
              <a:gd name="connsiteX1" fmla="*/ 1110402 w 1110402"/>
              <a:gd name="connsiteY1" fmla="*/ 736036 h 1472072"/>
              <a:gd name="connsiteX2" fmla="*/ 555201 w 1110402"/>
              <a:gd name="connsiteY2" fmla="*/ 1472072 h 1472072"/>
              <a:gd name="connsiteX3" fmla="*/ 0 w 1110402"/>
              <a:gd name="connsiteY3" fmla="*/ 736036 h 1472072"/>
              <a:gd name="connsiteX4" fmla="*/ 555201 w 1110402"/>
              <a:gd name="connsiteY4" fmla="*/ 0 h 147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402" h="1472072">
                <a:moveTo>
                  <a:pt x="555201" y="0"/>
                </a:moveTo>
                <a:cubicBezTo>
                  <a:pt x="861830" y="0"/>
                  <a:pt x="1110402" y="329535"/>
                  <a:pt x="1110402" y="736036"/>
                </a:cubicBezTo>
                <a:cubicBezTo>
                  <a:pt x="1110402" y="1142537"/>
                  <a:pt x="861830" y="1472072"/>
                  <a:pt x="555201" y="1472072"/>
                </a:cubicBezTo>
                <a:cubicBezTo>
                  <a:pt x="248572" y="1472072"/>
                  <a:pt x="0" y="1142537"/>
                  <a:pt x="0" y="736036"/>
                </a:cubicBezTo>
                <a:cubicBezTo>
                  <a:pt x="0" y="329535"/>
                  <a:pt x="248572" y="0"/>
                  <a:pt x="555201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949439"/>
            <a:chOff x="0" y="0"/>
            <a:chExt cx="12192000" cy="6949439"/>
          </a:xfrm>
        </p:grpSpPr>
        <p:sp>
          <p:nvSpPr>
            <p:cNvPr id="34" name="矩形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1">
                <a:alphaModFix amt="7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t="564"/>
            <a:stretch>
              <a:fillRect/>
            </a:stretch>
          </p:blipFill>
          <p:spPr>
            <a:xfrm flipH="1">
              <a:off x="0" y="0"/>
              <a:ext cx="12192000" cy="6949439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407894" y="457910"/>
            <a:ext cx="11376212" cy="6306670"/>
          </a:xfrm>
          <a:prstGeom prst="roundRect">
            <a:avLst>
              <a:gd name="adj" fmla="val 64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320047" y="861833"/>
            <a:ext cx="4745565" cy="771300"/>
            <a:chOff x="1965551" y="1455910"/>
            <a:chExt cx="4745565" cy="771300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3"/>
            <a:srcRect l="16040" t="14722" r="8869" b="21278"/>
            <a:stretch>
              <a:fillRect/>
            </a:stretch>
          </p:blipFill>
          <p:spPr>
            <a:xfrm>
              <a:off x="1965551" y="1455910"/>
              <a:ext cx="984717" cy="725581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2954456" y="1519323"/>
              <a:ext cx="3756660" cy="64516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cs typeface="+mn-ea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l"/>
              <a:r>
                <a:rPr lang="zh-CN" altLang="zh-CN" sz="4000" b="1" dirty="0">
                  <a:solidFill>
                    <a:srgbClr val="8056E9"/>
                  </a:solidFill>
                  <a:sym typeface="+mn-ea"/>
                </a:rPr>
                <a:t>小班阶段目标</a:t>
              </a:r>
              <a:r>
                <a:rPr lang="zh-CN" altLang="en-US" sz="4000" b="1" dirty="0">
                  <a:solidFill>
                    <a:srgbClr val="8056E9"/>
                  </a:solidFill>
                  <a:sym typeface="+mn-ea"/>
                </a:rPr>
                <a:t>：</a:t>
              </a:r>
              <a:endParaRPr lang="zh-CN" altLang="en-US" sz="4000" b="1" dirty="0">
                <a:solidFill>
                  <a:srgbClr val="8056E9"/>
                </a:solidFill>
                <a:latin typeface="Aa奇幻马戏团" panose="02010600010101010101" pitchFamily="2" charset="-122"/>
                <a:ea typeface="Aa奇幻马戏团" panose="02010600010101010101" pitchFamily="2" charset="-122"/>
                <a:sym typeface="+mn-ea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105370" y="1457769"/>
              <a:ext cx="69923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srgbClr val="9A97EE"/>
                  </a:solidFill>
                  <a:latin typeface="Aa奇幻马戏团" panose="02010600010101010101" pitchFamily="2" charset="-122"/>
                  <a:ea typeface="Aa奇幻马戏团" panose="02010600010101010101" pitchFamily="2" charset="-122"/>
                  <a:cs typeface="+mn-ea"/>
                  <a:sym typeface="+mn-lt"/>
                </a:rPr>
                <a:t>01</a:t>
              </a:r>
              <a:endParaRPr lang="zh-CN" altLang="en-US" sz="4400" dirty="0">
                <a:solidFill>
                  <a:srgbClr val="9A97EE"/>
                </a:solidFill>
                <a:latin typeface="Aa奇幻马戏团" panose="02010600010101010101" pitchFamily="2" charset="-122"/>
                <a:ea typeface="Aa奇幻马戏团" panose="02010600010101010101" pitchFamily="2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305050" y="1875155"/>
            <a:ext cx="6674485" cy="4154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1.</a:t>
            </a:r>
            <a:r>
              <a:rPr lang="zh-CN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学习用正确的姿势、自然的声音歌唱，并基本做到吐字清楚、唱准曲调和节奏（音域在</a:t>
            </a: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c—g</a:t>
            </a:r>
            <a:r>
              <a:rPr lang="zh-CN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之间）</a:t>
            </a: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;</a:t>
            </a:r>
            <a:endParaRPr lang="zh-CN" altLang="zh-CN" sz="24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buNone/>
            </a:pP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2.</a:t>
            </a:r>
            <a:r>
              <a:rPr lang="zh-CN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能跟着歌曲的前奏整齐地开始和结束</a:t>
            </a: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;</a:t>
            </a:r>
            <a:endParaRPr lang="zh-CN" altLang="zh-CN" sz="24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buNone/>
            </a:pP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3.</a:t>
            </a:r>
            <a:r>
              <a:rPr lang="zh-CN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在有伴奏的情况下，能独立地、基本完整地唱熟悉的歌曲</a:t>
            </a: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;</a:t>
            </a:r>
            <a:endParaRPr lang="zh-CN" altLang="zh-CN" sz="24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buNone/>
            </a:pP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4.</a:t>
            </a:r>
            <a:r>
              <a:rPr lang="zh-CN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能初步理解和表现歌曲的形象、内容和情感</a:t>
            </a: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;</a:t>
            </a:r>
            <a:endParaRPr lang="zh-CN" altLang="zh-CN" sz="24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buNone/>
            </a:pP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5.</a:t>
            </a:r>
            <a:r>
              <a:rPr lang="zh-CN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在教师的帮助、引导下，能够为熟悉、短小、工整而多重复的简单歌曲增编新的歌词</a:t>
            </a: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;</a:t>
            </a:r>
            <a:endParaRPr lang="zh-CN" altLang="zh-CN" sz="24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buNone/>
            </a:pP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6.</a:t>
            </a:r>
            <a:r>
              <a:rPr lang="zh-CN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喜欢自己歌唱，也喜欢与同伴一起歌唱，并能注意使自己的歌声与集体相一致</a:t>
            </a: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;</a:t>
            </a:r>
            <a:endParaRPr lang="en-US" altLang="zh-CN" sz="24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7" y="2466687"/>
            <a:ext cx="1062370" cy="1062370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8963025" y="441325"/>
            <a:ext cx="2726690" cy="6002655"/>
            <a:chOff x="4142804" y="3409854"/>
            <a:chExt cx="2726574" cy="2726574"/>
          </a:xfrm>
        </p:grpSpPr>
        <p:sp>
          <p:nvSpPr>
            <p:cNvPr id="80" name="椭圆 79"/>
            <p:cNvSpPr/>
            <p:nvPr/>
          </p:nvSpPr>
          <p:spPr>
            <a:xfrm>
              <a:off x="4142804" y="3409854"/>
              <a:ext cx="2726574" cy="2726574"/>
            </a:xfrm>
            <a:prstGeom prst="ellipse">
              <a:avLst/>
            </a:prstGeom>
            <a:solidFill>
              <a:srgbClr val="9A9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 dirty="0"/>
            </a:p>
          </p:txBody>
        </p:sp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818" y="3548396"/>
              <a:ext cx="2466545" cy="2464516"/>
            </a:xfrm>
            <a:prstGeom prst="ellipse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949439"/>
            <a:chOff x="0" y="0"/>
            <a:chExt cx="12192000" cy="6949439"/>
          </a:xfrm>
        </p:grpSpPr>
        <p:sp>
          <p:nvSpPr>
            <p:cNvPr id="34" name="矩形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1">
                <a:alphaModFix amt="7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t="564"/>
            <a:stretch>
              <a:fillRect/>
            </a:stretch>
          </p:blipFill>
          <p:spPr>
            <a:xfrm flipH="1">
              <a:off x="0" y="0"/>
              <a:ext cx="12192000" cy="6949439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34869" y="321385"/>
            <a:ext cx="11376212" cy="6306670"/>
          </a:xfrm>
          <a:prstGeom prst="roundRect">
            <a:avLst>
              <a:gd name="adj" fmla="val 64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320047" y="861833"/>
            <a:ext cx="4403935" cy="770209"/>
            <a:chOff x="1965551" y="1455910"/>
            <a:chExt cx="4403935" cy="770209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3"/>
            <a:srcRect l="16040" t="14722" r="8869" b="21278"/>
            <a:stretch>
              <a:fillRect/>
            </a:stretch>
          </p:blipFill>
          <p:spPr>
            <a:xfrm>
              <a:off x="1965551" y="1455910"/>
              <a:ext cx="984717" cy="725581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2954456" y="1519323"/>
              <a:ext cx="3415030" cy="64516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cs typeface="+mn-ea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l" eaLnBrk="1" hangingPunct="1"/>
              <a:r>
                <a:rPr lang="zh-CN" altLang="zh-CN" sz="4000" b="1" dirty="0">
                  <a:solidFill>
                    <a:srgbClr val="8056E9"/>
                  </a:solidFill>
                  <a:sym typeface="+mn-ea"/>
                </a:rPr>
                <a:t>中班阶段目标</a:t>
              </a:r>
              <a:r>
                <a:rPr lang="en-US" altLang="zh-CN" sz="4000" b="1" dirty="0">
                  <a:solidFill>
                    <a:srgbClr val="8056E9"/>
                  </a:solidFill>
                  <a:sym typeface="+mn-ea"/>
                </a:rPr>
                <a:t>:</a:t>
              </a:r>
              <a:endParaRPr lang="en-US" altLang="zh-CN" sz="4000" b="1" dirty="0">
                <a:solidFill>
                  <a:srgbClr val="8056E9"/>
                </a:solidFill>
                <a:latin typeface="Aa奇幻马戏团" panose="02010600010101010101" pitchFamily="2" charset="-122"/>
                <a:ea typeface="Aa奇幻马戏团" panose="02010600010101010101" pitchFamily="2" charset="-122"/>
                <a:sym typeface="+mn-ea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105370" y="1457769"/>
              <a:ext cx="746760" cy="76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srgbClr val="9A97EE"/>
                  </a:solidFill>
                  <a:latin typeface="Aa奇幻马戏团" panose="02010600010101010101" pitchFamily="2" charset="-122"/>
                  <a:ea typeface="Aa奇幻马戏团" panose="02010600010101010101" pitchFamily="2" charset="-122"/>
                  <a:cs typeface="+mn-ea"/>
                  <a:sym typeface="+mn-lt"/>
                </a:rPr>
                <a:t>02</a:t>
              </a:r>
              <a:endParaRPr lang="zh-CN" altLang="en-US" sz="4400" dirty="0">
                <a:solidFill>
                  <a:srgbClr val="9A97EE"/>
                </a:solidFill>
                <a:latin typeface="Aa奇幻马戏团" panose="02010600010101010101" pitchFamily="2" charset="-122"/>
                <a:ea typeface="Aa奇幻马戏团" panose="02010600010101010101" pitchFamily="2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3647440" y="2025015"/>
            <a:ext cx="5972810" cy="4154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1.</a:t>
            </a:r>
            <a:r>
              <a:rPr lang="zh-CN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喜欢演唱自己熟悉的歌曲。用自然的声音歌唱，保持正确的唱歌姿势</a:t>
            </a: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;</a:t>
            </a:r>
            <a:endParaRPr lang="zh-CN" altLang="zh-CN" sz="24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buNone/>
            </a:pP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2.</a:t>
            </a:r>
            <a:r>
              <a:rPr lang="zh-CN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会听间奏，音域一般在</a:t>
            </a: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c—b</a:t>
            </a:r>
            <a:r>
              <a:rPr lang="zh-CN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之间</a:t>
            </a: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;</a:t>
            </a:r>
            <a:endParaRPr lang="zh-CN" altLang="zh-CN" sz="24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buNone/>
            </a:pP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3.</a:t>
            </a:r>
            <a:r>
              <a:rPr lang="zh-CN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学习接唱、对唱等形式，学习用不同的速度、力度、音色变化来演唱</a:t>
            </a: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;</a:t>
            </a:r>
            <a:endParaRPr lang="zh-CN" altLang="zh-CN" sz="24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buNone/>
            </a:pP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4.</a:t>
            </a:r>
            <a:r>
              <a:rPr lang="zh-CN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喜欢为熟悉、短小、工整的歌曲替换歌词并尝试将创编的歌词填入歌曲</a:t>
            </a: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;</a:t>
            </a:r>
            <a:endParaRPr lang="zh-CN" altLang="zh-CN" sz="24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buNone/>
            </a:pP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5.</a:t>
            </a:r>
            <a:r>
              <a:rPr lang="zh-CN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学习用自然的声音大胆的有表情地唱歌（合唱和独唱），喜欢模仿创编歌曲和动作</a:t>
            </a: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;</a:t>
            </a:r>
            <a:endParaRPr lang="zh-CN" altLang="zh-CN" sz="24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buNone/>
            </a:pPr>
            <a:r>
              <a:rPr lang="en-US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6.</a:t>
            </a:r>
            <a:r>
              <a:rPr lang="zh-CN" altLang="zh-CN" sz="24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掌握歌曲中的弱起节奏，唱准休止符。</a:t>
            </a:r>
            <a:endParaRPr lang="zh-CN" altLang="zh-CN" sz="24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2025015"/>
            <a:ext cx="2543810" cy="2117090"/>
          </a:xfrm>
          <a:prstGeom prst="rect">
            <a:avLst/>
          </a:prstGeom>
          <a:blipFill>
            <a:blip r:embed="rId5"/>
            <a:stretch>
              <a:fillRect l="-1077" r="-1071"/>
            </a:stretch>
          </a:blipFill>
          <a:ln w="57150" cap="sq">
            <a:solidFill>
              <a:schemeClr val="bg1"/>
            </a:solidFill>
          </a:ln>
          <a:effectLst>
            <a:outerShdw blurRad="152400" dir="8100000" algn="tr" rotWithShape="0">
              <a:prstClr val="black">
                <a:alpha val="29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1" b="24920"/>
          <a:stretch>
            <a:fillRect/>
          </a:stretch>
        </p:blipFill>
        <p:spPr>
          <a:xfrm rot="963079">
            <a:off x="8788852" y="865920"/>
            <a:ext cx="2308100" cy="14429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2" t="8184" r="44985" b="70351"/>
          <a:stretch>
            <a:fillRect/>
          </a:stretch>
        </p:blipFill>
        <p:spPr>
          <a:xfrm>
            <a:off x="9917345" y="2803704"/>
            <a:ext cx="621327" cy="823700"/>
          </a:xfrm>
          <a:custGeom>
            <a:avLst/>
            <a:gdLst>
              <a:gd name="connsiteX0" fmla="*/ 555201 w 1110402"/>
              <a:gd name="connsiteY0" fmla="*/ 0 h 1472072"/>
              <a:gd name="connsiteX1" fmla="*/ 1110402 w 1110402"/>
              <a:gd name="connsiteY1" fmla="*/ 736036 h 1472072"/>
              <a:gd name="connsiteX2" fmla="*/ 555201 w 1110402"/>
              <a:gd name="connsiteY2" fmla="*/ 1472072 h 1472072"/>
              <a:gd name="connsiteX3" fmla="*/ 0 w 1110402"/>
              <a:gd name="connsiteY3" fmla="*/ 736036 h 1472072"/>
              <a:gd name="connsiteX4" fmla="*/ 555201 w 1110402"/>
              <a:gd name="connsiteY4" fmla="*/ 0 h 147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402" h="1472072">
                <a:moveTo>
                  <a:pt x="555201" y="0"/>
                </a:moveTo>
                <a:cubicBezTo>
                  <a:pt x="861830" y="0"/>
                  <a:pt x="1110402" y="329535"/>
                  <a:pt x="1110402" y="736036"/>
                </a:cubicBezTo>
                <a:cubicBezTo>
                  <a:pt x="1110402" y="1142537"/>
                  <a:pt x="861830" y="1472072"/>
                  <a:pt x="555201" y="1472072"/>
                </a:cubicBezTo>
                <a:cubicBezTo>
                  <a:pt x="248572" y="1472072"/>
                  <a:pt x="0" y="1142537"/>
                  <a:pt x="0" y="736036"/>
                </a:cubicBezTo>
                <a:cubicBezTo>
                  <a:pt x="0" y="329535"/>
                  <a:pt x="248572" y="0"/>
                  <a:pt x="555201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949439"/>
            <a:chOff x="0" y="0"/>
            <a:chExt cx="12192000" cy="6949439"/>
          </a:xfrm>
        </p:grpSpPr>
        <p:sp>
          <p:nvSpPr>
            <p:cNvPr id="34" name="矩形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1">
                <a:alphaModFix amt="7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t="564"/>
            <a:stretch>
              <a:fillRect/>
            </a:stretch>
          </p:blipFill>
          <p:spPr>
            <a:xfrm flipH="1">
              <a:off x="0" y="0"/>
              <a:ext cx="12192000" cy="6949439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407894" y="275665"/>
            <a:ext cx="11376212" cy="6306670"/>
          </a:xfrm>
          <a:prstGeom prst="roundRect">
            <a:avLst>
              <a:gd name="adj" fmla="val 64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320047" y="861833"/>
            <a:ext cx="4403935" cy="770209"/>
            <a:chOff x="1965551" y="1455910"/>
            <a:chExt cx="4403935" cy="770209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3"/>
            <a:srcRect l="16040" t="14722" r="8869" b="21278"/>
            <a:stretch>
              <a:fillRect/>
            </a:stretch>
          </p:blipFill>
          <p:spPr>
            <a:xfrm>
              <a:off x="1965551" y="1455910"/>
              <a:ext cx="984717" cy="725581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2954456" y="1519323"/>
              <a:ext cx="3415030" cy="64516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cs typeface="+mn-ea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l"/>
              <a:r>
                <a:rPr lang="zh-CN" altLang="zh-CN" sz="4000" b="1" dirty="0">
                  <a:solidFill>
                    <a:srgbClr val="8056E9"/>
                  </a:solidFill>
                  <a:sym typeface="+mn-ea"/>
                </a:rPr>
                <a:t>大班阶段目标</a:t>
              </a:r>
              <a:r>
                <a:rPr lang="en-US" altLang="zh-CN" sz="4000" b="1" dirty="0">
                  <a:solidFill>
                    <a:srgbClr val="8056E9"/>
                  </a:solidFill>
                  <a:sym typeface="+mn-ea"/>
                </a:rPr>
                <a:t>:</a:t>
              </a:r>
              <a:endParaRPr lang="en-US" altLang="zh-CN" sz="4000" b="1" dirty="0">
                <a:solidFill>
                  <a:srgbClr val="8056E9"/>
                </a:solidFill>
                <a:latin typeface="Aa奇幻马戏团" panose="02010600010101010101" pitchFamily="2" charset="-122"/>
                <a:ea typeface="Aa奇幻马戏团" panose="02010600010101010101" pitchFamily="2" charset="-122"/>
                <a:sym typeface="+mn-ea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105370" y="1457769"/>
              <a:ext cx="746760" cy="76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srgbClr val="9A97EE"/>
                  </a:solidFill>
                  <a:latin typeface="Aa奇幻马戏团" panose="02010600010101010101" pitchFamily="2" charset="-122"/>
                  <a:ea typeface="Aa奇幻马戏团" panose="02010600010101010101" pitchFamily="2" charset="-122"/>
                  <a:cs typeface="+mn-ea"/>
                  <a:sym typeface="+mn-lt"/>
                </a:rPr>
                <a:t>03</a:t>
              </a:r>
              <a:endParaRPr lang="zh-CN" altLang="en-US" sz="4400" dirty="0">
                <a:solidFill>
                  <a:srgbClr val="9A97EE"/>
                </a:solidFill>
                <a:latin typeface="Aa奇幻马戏团" panose="02010600010101010101" pitchFamily="2" charset="-122"/>
                <a:ea typeface="Aa奇幻马戏团" panose="02010600010101010101" pitchFamily="2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5060315" y="1924050"/>
            <a:ext cx="5690870" cy="3476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1.</a:t>
            </a:r>
            <a:r>
              <a:rPr lang="zh-CN" altLang="zh-CN" sz="2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积极地参与歌唱活动。能用自然、美好的声音歌唱，保持正确的唱歌姿势</a:t>
            </a:r>
            <a:r>
              <a:rPr lang="en-US" altLang="zh-CN" sz="2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;</a:t>
            </a:r>
            <a:endParaRPr lang="zh-CN" altLang="zh-CN" sz="20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buNone/>
            </a:pPr>
            <a:r>
              <a:rPr lang="en-US" altLang="zh-CN" sz="2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2.</a:t>
            </a:r>
            <a:r>
              <a:rPr lang="zh-CN" altLang="zh-CN" sz="2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音域一般在</a:t>
            </a:r>
            <a:r>
              <a:rPr lang="en-US" altLang="zh-CN" sz="2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c—</a:t>
            </a:r>
            <a:r>
              <a:rPr lang="zh-CN" altLang="zh-CN" sz="2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高音</a:t>
            </a:r>
            <a:r>
              <a:rPr lang="en-US" altLang="zh-CN" sz="2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d;</a:t>
            </a:r>
            <a:endParaRPr lang="zh-CN" altLang="zh-CN" sz="20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buNone/>
            </a:pPr>
            <a:r>
              <a:rPr lang="en-US" altLang="zh-CN" sz="2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3.</a:t>
            </a:r>
            <a:r>
              <a:rPr lang="zh-CN" altLang="zh-CN" sz="2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学习领唱、齐唱以及简单的两声部轮唱、合唱，学习控制、调节自己的歌声，较恰当地表现歌曲情感</a:t>
            </a:r>
            <a:endParaRPr lang="zh-CN" altLang="zh-CN" sz="20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buNone/>
            </a:pPr>
            <a:r>
              <a:rPr lang="en-US" altLang="zh-CN" sz="2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4.</a:t>
            </a:r>
            <a:r>
              <a:rPr lang="zh-CN" altLang="zh-CN" sz="2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学习基本独立地即兴编、即兴唱</a:t>
            </a:r>
            <a:r>
              <a:rPr lang="en-US" altLang="zh-CN" sz="2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;</a:t>
            </a:r>
            <a:endParaRPr lang="zh-CN" altLang="zh-CN" sz="20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buNone/>
            </a:pPr>
            <a:r>
              <a:rPr lang="en-US" altLang="zh-CN" sz="2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5.</a:t>
            </a:r>
            <a:r>
              <a:rPr lang="zh-CN" altLang="zh-CN" sz="2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尝试演唱富有民族特色的地方戏曲，并用动作和表情体验和表现歌曲中的戏曲特点</a:t>
            </a:r>
            <a:r>
              <a:rPr lang="en-US" altLang="zh-CN" sz="2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;</a:t>
            </a:r>
            <a:endParaRPr lang="zh-CN" altLang="zh-CN" sz="20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buNone/>
            </a:pPr>
            <a:r>
              <a:rPr lang="en-US" altLang="zh-CN" sz="2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6.</a:t>
            </a:r>
            <a:r>
              <a:rPr lang="zh-CN" altLang="zh-CN" sz="2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欣赏歌曲，感受歌曲旋律的意境，用语言、歌声、动作等表达自己的感受。</a:t>
            </a:r>
            <a:endParaRPr lang="zh-CN" altLang="zh-CN" sz="2000" b="1" dirty="0">
              <a:solidFill>
                <a:srgbClr val="8056E9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13" y="4421004"/>
            <a:ext cx="1936497" cy="193649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9" t="220" r="31958" b="86617"/>
          <a:stretch>
            <a:fillRect/>
          </a:stretch>
        </p:blipFill>
        <p:spPr>
          <a:xfrm>
            <a:off x="7235873" y="5478668"/>
            <a:ext cx="1110402" cy="902742"/>
          </a:xfrm>
          <a:custGeom>
            <a:avLst/>
            <a:gdLst>
              <a:gd name="connsiteX0" fmla="*/ 555201 w 1110402"/>
              <a:gd name="connsiteY0" fmla="*/ 0 h 902742"/>
              <a:gd name="connsiteX1" fmla="*/ 1110402 w 1110402"/>
              <a:gd name="connsiteY1" fmla="*/ 451371 h 902742"/>
              <a:gd name="connsiteX2" fmla="*/ 555201 w 1110402"/>
              <a:gd name="connsiteY2" fmla="*/ 902742 h 902742"/>
              <a:gd name="connsiteX3" fmla="*/ 0 w 1110402"/>
              <a:gd name="connsiteY3" fmla="*/ 451371 h 902742"/>
              <a:gd name="connsiteX4" fmla="*/ 555201 w 1110402"/>
              <a:gd name="connsiteY4" fmla="*/ 0 h 90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402" h="902742">
                <a:moveTo>
                  <a:pt x="555201" y="0"/>
                </a:moveTo>
                <a:cubicBezTo>
                  <a:pt x="861830" y="0"/>
                  <a:pt x="1110402" y="202086"/>
                  <a:pt x="1110402" y="451371"/>
                </a:cubicBezTo>
                <a:cubicBezTo>
                  <a:pt x="1110402" y="700656"/>
                  <a:pt x="861830" y="902742"/>
                  <a:pt x="555201" y="902742"/>
                </a:cubicBezTo>
                <a:cubicBezTo>
                  <a:pt x="248572" y="902742"/>
                  <a:pt x="0" y="700656"/>
                  <a:pt x="0" y="451371"/>
                </a:cubicBezTo>
                <a:cubicBezTo>
                  <a:pt x="0" y="202086"/>
                  <a:pt x="248572" y="0"/>
                  <a:pt x="555201" y="0"/>
                </a:cubicBezTo>
                <a:close/>
              </a:path>
            </a:pathLst>
          </a:custGeom>
        </p:spPr>
      </p:pic>
      <p:grpSp>
        <p:nvGrpSpPr>
          <p:cNvPr id="99" name="组合 98"/>
          <p:cNvGrpSpPr/>
          <p:nvPr/>
        </p:nvGrpSpPr>
        <p:grpSpPr>
          <a:xfrm>
            <a:off x="1189990" y="1785620"/>
            <a:ext cx="2868930" cy="2899410"/>
            <a:chOff x="4142804" y="3409854"/>
            <a:chExt cx="2726574" cy="2726574"/>
          </a:xfrm>
        </p:grpSpPr>
        <p:sp>
          <p:nvSpPr>
            <p:cNvPr id="80" name="椭圆 79"/>
            <p:cNvSpPr/>
            <p:nvPr/>
          </p:nvSpPr>
          <p:spPr>
            <a:xfrm>
              <a:off x="4142804" y="3409854"/>
              <a:ext cx="2726574" cy="2726574"/>
            </a:xfrm>
            <a:prstGeom prst="ellipse">
              <a:avLst/>
            </a:prstGeom>
            <a:solidFill>
              <a:srgbClr val="9A9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818" y="3548396"/>
              <a:ext cx="2466545" cy="2464516"/>
            </a:xfrm>
            <a:prstGeom prst="ellipse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949439"/>
            <a:chOff x="0" y="0"/>
            <a:chExt cx="12192000" cy="6949439"/>
          </a:xfrm>
        </p:grpSpPr>
        <p:sp>
          <p:nvSpPr>
            <p:cNvPr id="34" name="矩形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1">
                <a:alphaModFix amt="7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t="564"/>
            <a:stretch>
              <a:fillRect/>
            </a:stretch>
          </p:blipFill>
          <p:spPr>
            <a:xfrm flipH="1">
              <a:off x="0" y="0"/>
              <a:ext cx="12192000" cy="6949439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407894" y="275665"/>
            <a:ext cx="11376212" cy="6306670"/>
          </a:xfrm>
          <a:prstGeom prst="roundRect">
            <a:avLst>
              <a:gd name="adj" fmla="val 64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943492" y="900862"/>
            <a:ext cx="6277185" cy="768350"/>
            <a:chOff x="1965551" y="1433979"/>
            <a:chExt cx="6277185" cy="768350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3"/>
            <a:srcRect l="16040" t="14722" r="8869" b="21278"/>
            <a:stretch>
              <a:fillRect/>
            </a:stretch>
          </p:blipFill>
          <p:spPr>
            <a:xfrm>
              <a:off x="1965551" y="1455910"/>
              <a:ext cx="984717" cy="725581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2954456" y="1519323"/>
              <a:ext cx="5288280" cy="64516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cs typeface="+mn-ea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l"/>
              <a:r>
                <a:rPr lang="zh-CN" altLang="en-US" sz="4000" b="1" dirty="0">
                  <a:solidFill>
                    <a:srgbClr val="8056E9"/>
                  </a:solidFill>
                  <a:latin typeface="新宋体" panose="02010609030101010101" charset="-122"/>
                  <a:ea typeface="新宋体" panose="02010609030101010101" charset="-122"/>
                  <a:sym typeface="+mn-ea"/>
                </a:rPr>
                <a:t>二、反思幼儿歌唱活动</a:t>
              </a:r>
              <a:endParaRPr lang="zh-CN" altLang="en-US" sz="4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sym typeface="+mn-ea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045441" y="1433979"/>
              <a:ext cx="309880" cy="76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4400" dirty="0">
                <a:solidFill>
                  <a:srgbClr val="FE7BA8"/>
                </a:solidFill>
                <a:latin typeface="Aa奇幻马戏团" panose="02010600010101010101" pitchFamily="2" charset="-122"/>
                <a:ea typeface="Aa奇幻马戏团" panose="0201060001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23620" y="2647950"/>
            <a:ext cx="619633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dirty="0">
                <a:solidFill>
                  <a:srgbClr val="8056E9"/>
                </a:solidFill>
                <a:ea typeface="黑体" panose="02010609060101010101" charset="-122"/>
                <a:sym typeface="+mn-ea"/>
              </a:rPr>
              <a:t>       </a:t>
            </a:r>
            <a:r>
              <a:rPr lang="zh-CN" altLang="en-US" sz="4000" b="1" dirty="0">
                <a:solidFill>
                  <a:srgbClr val="8056E9"/>
                </a:solidFill>
                <a:ea typeface="黑体" panose="02010609060101010101" charset="-122"/>
                <a:sym typeface="+mn-ea"/>
              </a:rPr>
              <a:t>学前儿童音乐教育的基本原则是以审美教育、情感教育为核心，促进儿童的全面发展</a:t>
            </a:r>
            <a:r>
              <a:rPr lang="zh-CN" altLang="en-US" sz="4000" dirty="0">
                <a:solidFill>
                  <a:srgbClr val="8056E9"/>
                </a:solidFill>
                <a:ea typeface="黑体" panose="02010609060101010101" charset="-122"/>
                <a:sym typeface="+mn-ea"/>
              </a:rPr>
              <a:t>。</a:t>
            </a:r>
            <a:endParaRPr lang="zh-CN" altLang="en-US" sz="4000" dirty="0">
              <a:solidFill>
                <a:srgbClr val="8056E9"/>
              </a:solidFill>
              <a:ea typeface="黑体" panose="02010609060101010101" charset="-122"/>
              <a:sym typeface="+mn-ea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7310120" y="2379345"/>
            <a:ext cx="4197350" cy="4074795"/>
            <a:chOff x="4142804" y="3409854"/>
            <a:chExt cx="2726574" cy="2726574"/>
          </a:xfrm>
        </p:grpSpPr>
        <p:sp>
          <p:nvSpPr>
            <p:cNvPr id="80" name="椭圆 79"/>
            <p:cNvSpPr/>
            <p:nvPr/>
          </p:nvSpPr>
          <p:spPr>
            <a:xfrm>
              <a:off x="4142804" y="3409854"/>
              <a:ext cx="2726574" cy="2726574"/>
            </a:xfrm>
            <a:prstGeom prst="ellipse">
              <a:avLst/>
            </a:prstGeom>
            <a:solidFill>
              <a:srgbClr val="9A9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818" y="3548396"/>
              <a:ext cx="2466545" cy="2464516"/>
            </a:xfrm>
            <a:prstGeom prst="ellipse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949439"/>
            <a:chOff x="0" y="0"/>
            <a:chExt cx="12192000" cy="6949439"/>
          </a:xfrm>
        </p:grpSpPr>
        <p:sp>
          <p:nvSpPr>
            <p:cNvPr id="34" name="矩形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1">
                <a:alphaModFix amt="7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t="564"/>
            <a:stretch>
              <a:fillRect/>
            </a:stretch>
          </p:blipFill>
          <p:spPr>
            <a:xfrm flipH="1">
              <a:off x="0" y="0"/>
              <a:ext cx="12192000" cy="6949439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407894" y="275665"/>
            <a:ext cx="11376212" cy="6306670"/>
          </a:xfrm>
          <a:prstGeom prst="roundRect">
            <a:avLst>
              <a:gd name="adj" fmla="val 64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320047" y="839902"/>
            <a:ext cx="5256105" cy="768350"/>
            <a:chOff x="1965551" y="1433979"/>
            <a:chExt cx="5256105" cy="768350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3"/>
            <a:srcRect l="16040" t="14722" r="8869" b="21278"/>
            <a:stretch>
              <a:fillRect/>
            </a:stretch>
          </p:blipFill>
          <p:spPr>
            <a:xfrm>
              <a:off x="1965551" y="1455910"/>
              <a:ext cx="984717" cy="725581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2954456" y="1519323"/>
              <a:ext cx="4267200" cy="64516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cs typeface="+mn-ea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l"/>
              <a:r>
                <a:rPr lang="zh-CN" altLang="en-US" sz="4000" b="1" dirty="0">
                  <a:solidFill>
                    <a:srgbClr val="8056E9"/>
                  </a:solidFill>
                  <a:latin typeface="新宋体" panose="02010609030101010101" charset="-122"/>
                  <a:ea typeface="新宋体" panose="02010609030101010101" charset="-122"/>
                  <a:sym typeface="+mn-ea"/>
                </a:rPr>
                <a:t>存在的主要问题：</a:t>
              </a:r>
              <a:endParaRPr lang="zh-CN" altLang="en-US" sz="4000" b="1" dirty="0">
                <a:solidFill>
                  <a:srgbClr val="8056E9"/>
                </a:solidFill>
                <a:latin typeface="新宋体" panose="02010609030101010101" charset="-122"/>
                <a:ea typeface="新宋体" panose="02010609030101010101" charset="-122"/>
                <a:sym typeface="+mn-ea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045441" y="1433979"/>
              <a:ext cx="309880" cy="76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4400" dirty="0">
                <a:solidFill>
                  <a:srgbClr val="FE7BA8"/>
                </a:solidFill>
                <a:latin typeface="Aa奇幻马戏团" panose="02010600010101010101" pitchFamily="2" charset="-122"/>
                <a:ea typeface="Aa奇幻马戏团" panose="02010600010101010101" pitchFamily="2" charset="-122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61" y="2139652"/>
            <a:ext cx="1100356" cy="1100356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2305050" y="2386330"/>
            <a:ext cx="5347335" cy="2945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 1.</a:t>
            </a:r>
            <a:r>
              <a:rPr lang="zh-CN" altLang="en-US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重内容的完成</a:t>
            </a:r>
            <a:r>
              <a:rPr lang="en-US" altLang="zh-CN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;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 2.</a:t>
            </a:r>
            <a:r>
              <a:rPr lang="zh-CN" altLang="en-US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忽视了音乐的功能</a:t>
            </a:r>
            <a:r>
              <a:rPr lang="en-US" altLang="zh-CN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;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 3.</a:t>
            </a:r>
            <a:r>
              <a:rPr lang="zh-CN" altLang="en-US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重音乐知识、技能的获得</a:t>
            </a:r>
            <a:r>
              <a:rPr lang="en-US" altLang="zh-CN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;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 4.</a:t>
            </a:r>
            <a:r>
              <a:rPr lang="zh-CN" altLang="en-US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机械执行预定计划</a:t>
            </a:r>
            <a:r>
              <a:rPr lang="en-US" altLang="zh-CN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;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 5.</a:t>
            </a:r>
            <a:r>
              <a:rPr lang="zh-CN" altLang="en-US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忽视错误现象</a:t>
            </a:r>
            <a:r>
              <a:rPr lang="en-US" altLang="zh-CN" sz="3200" b="1" kern="0">
                <a:ln>
                  <a:noFill/>
                </a:ln>
                <a:solidFill>
                  <a:srgbClr val="8056E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.</a:t>
            </a:r>
            <a:endParaRPr kumimoji="0" lang="en-US" altLang="zh-CN" sz="3200" b="1" i="0" u="none" strike="noStrike" kern="0" cap="none" spc="0" normalizeH="0" baseline="0" noProof="1" dirty="0">
              <a:ln>
                <a:noFill/>
              </a:ln>
              <a:solidFill>
                <a:srgbClr val="8056E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8496364" y="3189509"/>
            <a:ext cx="2726574" cy="2726574"/>
            <a:chOff x="4142804" y="3409854"/>
            <a:chExt cx="2726574" cy="2726574"/>
          </a:xfrm>
        </p:grpSpPr>
        <p:sp>
          <p:nvSpPr>
            <p:cNvPr id="80" name="椭圆 79"/>
            <p:cNvSpPr/>
            <p:nvPr/>
          </p:nvSpPr>
          <p:spPr>
            <a:xfrm>
              <a:off x="4142804" y="3409854"/>
              <a:ext cx="2726574" cy="2726574"/>
            </a:xfrm>
            <a:prstGeom prst="ellipse">
              <a:avLst/>
            </a:prstGeom>
            <a:solidFill>
              <a:srgbClr val="9A97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818" y="3548396"/>
              <a:ext cx="2466545" cy="2464516"/>
            </a:xfrm>
            <a:prstGeom prst="ellipse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tags/tag1.xml><?xml version="1.0" encoding="utf-8"?>
<p:tagLst xmlns:p="http://schemas.openxmlformats.org/presentationml/2006/main">
  <p:tag name="COMMONDATA" val="eyJoZGlkIjoiZTg2MDViZDBhZjc5MzY5MGYyN2NhYzRkMjM2NWRiNDAifQ=="/>
  <p:tag name="KSO_WPP_MARK_KEY" val="178c57dd-8bd9-4598-9c9b-0693782a8ba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qrhfixi">
      <a:majorFont>
        <a:latin typeface="Arial"/>
        <a:ea typeface="阿里巴巴普惠体"/>
        <a:cs typeface=""/>
      </a:majorFont>
      <a:minorFont>
        <a:latin typeface="Arial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1674</Words>
  <Application>WPS 演示</Application>
  <PresentationFormat>宽屏</PresentationFormat>
  <Paragraphs>179</Paragraphs>
  <Slides>19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宋体</vt:lpstr>
      <vt:lpstr>Wingdings</vt:lpstr>
      <vt:lpstr>Aa奇幻马戏团</vt:lpstr>
      <vt:lpstr>Segoe Print</vt:lpstr>
      <vt:lpstr>Aa奇幻马戏团</vt:lpstr>
      <vt:lpstr>思源黑体</vt:lpstr>
      <vt:lpstr>黑体</vt:lpstr>
      <vt:lpstr>新宋体</vt:lpstr>
      <vt:lpstr>华康海报体W12(P)</vt:lpstr>
      <vt:lpstr>阿里巴巴普惠体 R</vt:lpstr>
      <vt:lpstr>Aa小梨涡 (非商业使用)</vt:lpstr>
      <vt:lpstr>微软雅黑</vt:lpstr>
      <vt:lpstr>Arial Unicode MS</vt:lpstr>
      <vt:lpstr>阿里巴巴普惠体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我的快乐暑假生活</dc:title>
  <dc:creator>Administrator</dc:creator>
  <cp:lastModifiedBy>a舞魅niang</cp:lastModifiedBy>
  <cp:revision>35</cp:revision>
  <dcterms:created xsi:type="dcterms:W3CDTF">2022-03-15T03:38:00Z</dcterms:created>
  <dcterms:modified xsi:type="dcterms:W3CDTF">2022-09-04T01:02:40Z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99A5FD0C8FF041D2A4B5AC72EACE1108</vt:lpwstr>
  </property>
  <property fmtid="{D5CDD505-2E9C-101B-9397-08002B2CF9AE}" pid="3" name="KSOProductBuildVer">
    <vt:lpwstr>2052-11.1.0.12302</vt:lpwstr>
  </property>
</Properties>
</file>