
<file path=[Content_Types].xml><?xml version="1.0" encoding="utf-8"?>
<Types xmlns="http://schemas.openxmlformats.org/package/2006/content-types">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61" r:id="rId5"/>
    <p:sldId id="259" r:id="rId6"/>
    <p:sldId id="330" r:id="rId7"/>
    <p:sldId id="336" r:id="rId8"/>
    <p:sldId id="338" r:id="rId9"/>
    <p:sldId id="260" r:id="rId10"/>
    <p:sldId id="332" r:id="rId11"/>
    <p:sldId id="333" r:id="rId12"/>
    <p:sldId id="340" r:id="rId13"/>
    <p:sldId id="262" r:id="rId14"/>
    <p:sldId id="334" r:id="rId15"/>
    <p:sldId id="335" r:id="rId16"/>
    <p:sldId id="264" r:id="rId17"/>
    <p:sldId id="271" r:id="rId18"/>
    <p:sldId id="303"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3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64.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龙维彬名师工作室课件模板"/>
          <p:cNvPicPr>
            <a:picLocks noChangeAspect="1"/>
          </p:cNvPicPr>
          <p:nvPr/>
        </p:nvPicPr>
        <p:blipFill>
          <a:blip r:embed="rId1"/>
          <a:stretch>
            <a:fillRect/>
          </a:stretch>
        </p:blipFill>
        <p:spPr>
          <a:xfrm>
            <a:off x="0" y="128905"/>
            <a:ext cx="11814810" cy="6395720"/>
          </a:xfrm>
          <a:prstGeom prst="rect">
            <a:avLst/>
          </a:prstGeom>
        </p:spPr>
      </p:pic>
      <p:sp>
        <p:nvSpPr>
          <p:cNvPr id="7" name="文本框 6"/>
          <p:cNvSpPr txBox="1"/>
          <p:nvPr/>
        </p:nvSpPr>
        <p:spPr>
          <a:xfrm>
            <a:off x="1897380" y="1101725"/>
            <a:ext cx="9917430" cy="2861310"/>
          </a:xfrm>
          <a:prstGeom prst="rect">
            <a:avLst/>
          </a:prstGeom>
          <a:noFill/>
        </p:spPr>
        <p:txBody>
          <a:bodyPr wrap="square" rtlCol="0">
            <a:spAutoFit/>
          </a:bodyPr>
          <a:p>
            <a:pPr algn="ctr">
              <a:lnSpc>
                <a:spcPct val="150000"/>
              </a:lnSpc>
            </a:pPr>
            <a:r>
              <a:rPr lang="zh-CN" altLang="zh-CN" sz="6000" b="1" spc="110" dirty="0" smtClean="0">
                <a:solidFill>
                  <a:schemeClr val="bg1">
                    <a:lumMod val="9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浅谈对比教学法在初中历史教学中的运用</a:t>
            </a:r>
            <a:endParaRPr lang="zh-CN" altLang="zh-CN" sz="6000" b="1" spc="110" dirty="0" smtClean="0">
              <a:solidFill>
                <a:schemeClr val="bg1">
                  <a:lumMod val="9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pic>
        <p:nvPicPr>
          <p:cNvPr id="10" name="焕然一新">
            <a:hlinkClick r:id="" action="ppaction://media"/>
          </p:cNvPr>
          <p:cNvPicPr>
            <a:picLocks noChangeAspect="1"/>
          </p:cNvPicPr>
          <p:nvPr>
            <a:audioFile r:link="rId2"/>
            <p:extLst>
              <p:ext uri="{DAA4B4D4-6D71-4841-9C94-3DE7FCFB9230}">
                <p14:media xmlns:p14="http://schemas.microsoft.com/office/powerpoint/2010/main" r:embed="rId3">
                  <p14:fade in="5000.000000" out="5000.000000"/>
                </p14:media>
              </p:ext>
            </p:extLst>
          </p:nvPr>
        </p:nvPicPr>
        <p:blipFill>
          <a:blip r:embed="rId4"/>
          <a:stretch>
            <a:fillRect/>
          </a:stretch>
        </p:blipFill>
        <p:spPr>
          <a:xfrm>
            <a:off x="301145" y="7139958"/>
            <a:ext cx="406400" cy="406400"/>
          </a:xfrm>
          <a:prstGeom prst="rect">
            <a:avLst/>
          </a:prstGeom>
        </p:spPr>
      </p:pic>
      <p:sp>
        <p:nvSpPr>
          <p:cNvPr id="12" name="TextBox 7"/>
          <p:cNvSpPr>
            <a:spLocks noChangeArrowheads="1"/>
          </p:cNvSpPr>
          <p:nvPr/>
        </p:nvSpPr>
        <p:spPr bwMode="auto">
          <a:xfrm>
            <a:off x="5694680" y="4799965"/>
            <a:ext cx="3666490" cy="553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fontAlgn="base">
              <a:spcBef>
                <a:spcPct val="0"/>
              </a:spcBef>
              <a:spcAft>
                <a:spcPct val="0"/>
              </a:spcAft>
              <a:defRPr/>
            </a:pPr>
            <a:r>
              <a:rPr lang="zh-CN" sz="3600" dirty="0" smtClean="0">
                <a:solidFill>
                  <a:schemeClr val="bg1">
                    <a:lumMod val="95000"/>
                  </a:schemeClr>
                </a:solidFill>
                <a:latin typeface="黑体" panose="02010609060101010101" charset="-122"/>
                <a:ea typeface="黑体" panose="02010609060101010101" charset="-122"/>
                <a:cs typeface="黑体" panose="02010609060101010101" charset="-122"/>
                <a:sym typeface="+mn-lt"/>
              </a:rPr>
              <a:t>主讲人：郑强</a:t>
            </a:r>
            <a:endParaRPr lang="zh-CN" sz="3600" dirty="0" smtClean="0">
              <a:solidFill>
                <a:schemeClr val="bg1">
                  <a:lumMod val="9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7"/>
                                        </p:tgtEl>
                                        <p:attrNameLst>
                                          <p:attrName>ppt_y</p:attrName>
                                        </p:attrNameLst>
                                      </p:cBhvr>
                                      <p:tavLst>
                                        <p:tav tm="0">
                                          <p:val>
                                            <p:strVal val="#ppt_y"/>
                                          </p:val>
                                        </p:tav>
                                        <p:tav tm="100000">
                                          <p:val>
                                            <p:strVal val="#ppt_y"/>
                                          </p:val>
                                        </p:tav>
                                      </p:tavLst>
                                    </p:anim>
                                    <p:anim calcmode="lin" valueType="num">
                                      <p:cBhvr>
                                        <p:cTn id="1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7"/>
                                        </p:tgtEl>
                                      </p:cBhvr>
                                    </p:animEffect>
                                  </p:childTnLst>
                                </p:cTn>
                              </p:par>
                              <p:par>
                                <p:cTn id="15" presetID="42" presetClass="entr" presetSubtype="0" fill="hold" grpId="0" nodeType="withEffect">
                                  <p:stCondLst>
                                    <p:cond delay="75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remove" display="0">
                  <p:stCondLst>
                    <p:cond delay="indefinite"/>
                  </p:stCondLst>
                  <p:endCondLst>
                    <p:cond evt="onStopAudio" delay="0">
                      <p:tgtEl>
                        <p:sldTgt/>
                      </p:tgtEl>
                    </p:cond>
                  </p:endCondLst>
                </p:cTn>
                <p:tgtEl>
                  <p:spTgt spid="10"/>
                </p:tgtEl>
              </p:cMediaNode>
            </p:audio>
          </p:childTnLst>
        </p:cTn>
      </p:par>
    </p:tnLst>
    <p:bldLst>
      <p:bldP spid="7" grpId="0"/>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0" y="3395796"/>
            <a:ext cx="12192000" cy="3852728"/>
          </a:xfrm>
          <a:custGeom>
            <a:avLst/>
            <a:gdLst>
              <a:gd name="connsiteX0" fmla="*/ 0 w 12192000"/>
              <a:gd name="connsiteY0" fmla="*/ 0 h 4451684"/>
              <a:gd name="connsiteX1" fmla="*/ 12192000 w 12192000"/>
              <a:gd name="connsiteY1" fmla="*/ 0 h 4451684"/>
              <a:gd name="connsiteX2" fmla="*/ 12192000 w 12192000"/>
              <a:gd name="connsiteY2" fmla="*/ 4451684 h 4451684"/>
              <a:gd name="connsiteX3" fmla="*/ 0 w 12192000"/>
              <a:gd name="connsiteY3" fmla="*/ 4451684 h 4451684"/>
              <a:gd name="connsiteX4" fmla="*/ 0 w 12192000"/>
              <a:gd name="connsiteY4" fmla="*/ 0 h 4451684"/>
              <a:gd name="connsiteX0-1" fmla="*/ 0 w 12192000"/>
              <a:gd name="connsiteY0-2" fmla="*/ 0 h 4451684"/>
              <a:gd name="connsiteX1-3" fmla="*/ 5678905 w 12192000"/>
              <a:gd name="connsiteY1-4" fmla="*/ 0 h 4451684"/>
              <a:gd name="connsiteX2-5" fmla="*/ 12192000 w 12192000"/>
              <a:gd name="connsiteY2-6" fmla="*/ 0 h 4451684"/>
              <a:gd name="connsiteX3-7" fmla="*/ 12192000 w 12192000"/>
              <a:gd name="connsiteY3-8" fmla="*/ 4451684 h 4451684"/>
              <a:gd name="connsiteX4-9" fmla="*/ 0 w 12192000"/>
              <a:gd name="connsiteY4-10" fmla="*/ 4451684 h 4451684"/>
              <a:gd name="connsiteX5" fmla="*/ 0 w 12192000"/>
              <a:gd name="connsiteY5" fmla="*/ 0 h 4451684"/>
              <a:gd name="connsiteX0-11" fmla="*/ 0 w 12192000"/>
              <a:gd name="connsiteY0-12" fmla="*/ 0 h 4451684"/>
              <a:gd name="connsiteX1-13" fmla="*/ 5293894 w 12192000"/>
              <a:gd name="connsiteY1-14" fmla="*/ 1155031 h 4451684"/>
              <a:gd name="connsiteX2-15" fmla="*/ 12192000 w 12192000"/>
              <a:gd name="connsiteY2-16" fmla="*/ 0 h 4451684"/>
              <a:gd name="connsiteX3-17" fmla="*/ 12192000 w 12192000"/>
              <a:gd name="connsiteY3-18" fmla="*/ 4451684 h 4451684"/>
              <a:gd name="connsiteX4-19" fmla="*/ 0 w 12192000"/>
              <a:gd name="connsiteY4-20" fmla="*/ 4451684 h 4451684"/>
              <a:gd name="connsiteX5-21" fmla="*/ 0 w 12192000"/>
              <a:gd name="connsiteY5-22" fmla="*/ 0 h 4451684"/>
              <a:gd name="connsiteX0-23" fmla="*/ 0 w 12192000"/>
              <a:gd name="connsiteY0-24" fmla="*/ 109104 h 4560788"/>
              <a:gd name="connsiteX1-25" fmla="*/ 5293894 w 12192000"/>
              <a:gd name="connsiteY1-26" fmla="*/ 1264135 h 4560788"/>
              <a:gd name="connsiteX2-27" fmla="*/ 12192000 w 12192000"/>
              <a:gd name="connsiteY2-28" fmla="*/ 109104 h 4560788"/>
              <a:gd name="connsiteX3-29" fmla="*/ 12192000 w 12192000"/>
              <a:gd name="connsiteY3-30" fmla="*/ 4560788 h 4560788"/>
              <a:gd name="connsiteX4-31" fmla="*/ 0 w 12192000"/>
              <a:gd name="connsiteY4-32" fmla="*/ 4560788 h 4560788"/>
              <a:gd name="connsiteX5-33" fmla="*/ 0 w 12192000"/>
              <a:gd name="connsiteY5-34" fmla="*/ 109104 h 4560788"/>
              <a:gd name="connsiteX0-35" fmla="*/ 0 w 12192000"/>
              <a:gd name="connsiteY0-36" fmla="*/ 109104 h 4560788"/>
              <a:gd name="connsiteX1-37" fmla="*/ 5293894 w 12192000"/>
              <a:gd name="connsiteY1-38" fmla="*/ 1264135 h 4560788"/>
              <a:gd name="connsiteX2-39" fmla="*/ 12192000 w 12192000"/>
              <a:gd name="connsiteY2-40" fmla="*/ 109104 h 4560788"/>
              <a:gd name="connsiteX3-41" fmla="*/ 12192000 w 12192000"/>
              <a:gd name="connsiteY3-42" fmla="*/ 4560788 h 4560788"/>
              <a:gd name="connsiteX4-43" fmla="*/ 0 w 12192000"/>
              <a:gd name="connsiteY4-44" fmla="*/ 4560788 h 4560788"/>
              <a:gd name="connsiteX5-45" fmla="*/ 0 w 12192000"/>
              <a:gd name="connsiteY5-46" fmla="*/ 109104 h 4560788"/>
              <a:gd name="connsiteX0-47" fmla="*/ 0 w 12192000"/>
              <a:gd name="connsiteY0-48" fmla="*/ 112577 h 4564261"/>
              <a:gd name="connsiteX1-49" fmla="*/ 5293894 w 12192000"/>
              <a:gd name="connsiteY1-50" fmla="*/ 1203440 h 4564261"/>
              <a:gd name="connsiteX2-51" fmla="*/ 12192000 w 12192000"/>
              <a:gd name="connsiteY2-52" fmla="*/ 112577 h 4564261"/>
              <a:gd name="connsiteX3-53" fmla="*/ 12192000 w 12192000"/>
              <a:gd name="connsiteY3-54" fmla="*/ 4564261 h 4564261"/>
              <a:gd name="connsiteX4-55" fmla="*/ 0 w 12192000"/>
              <a:gd name="connsiteY4-56" fmla="*/ 4564261 h 4564261"/>
              <a:gd name="connsiteX5-57" fmla="*/ 0 w 12192000"/>
              <a:gd name="connsiteY5-58" fmla="*/ 112577 h 4564261"/>
              <a:gd name="connsiteX0-59" fmla="*/ 0 w 12192000"/>
              <a:gd name="connsiteY0-60" fmla="*/ 92791 h 4544475"/>
              <a:gd name="connsiteX1-61" fmla="*/ 5293894 w 12192000"/>
              <a:gd name="connsiteY1-62" fmla="*/ 1183654 h 4544475"/>
              <a:gd name="connsiteX2-63" fmla="*/ 12192000 w 12192000"/>
              <a:gd name="connsiteY2-64" fmla="*/ 92791 h 4544475"/>
              <a:gd name="connsiteX3-65" fmla="*/ 12192000 w 12192000"/>
              <a:gd name="connsiteY3-66" fmla="*/ 4544475 h 4544475"/>
              <a:gd name="connsiteX4-67" fmla="*/ 0 w 12192000"/>
              <a:gd name="connsiteY4-68" fmla="*/ 4544475 h 4544475"/>
              <a:gd name="connsiteX5-69" fmla="*/ 0 w 12192000"/>
              <a:gd name="connsiteY5-70" fmla="*/ 92791 h 4544475"/>
              <a:gd name="connsiteX0-71" fmla="*/ 0 w 12192000"/>
              <a:gd name="connsiteY0-72" fmla="*/ 17545 h 4469229"/>
              <a:gd name="connsiteX1-73" fmla="*/ 5293894 w 12192000"/>
              <a:gd name="connsiteY1-74" fmla="*/ 1108408 h 4469229"/>
              <a:gd name="connsiteX2-75" fmla="*/ 12192000 w 12192000"/>
              <a:gd name="connsiteY2-76" fmla="*/ 17545 h 4469229"/>
              <a:gd name="connsiteX3-77" fmla="*/ 12192000 w 12192000"/>
              <a:gd name="connsiteY3-78" fmla="*/ 4469229 h 4469229"/>
              <a:gd name="connsiteX4-79" fmla="*/ 0 w 12192000"/>
              <a:gd name="connsiteY4-80" fmla="*/ 4469229 h 4469229"/>
              <a:gd name="connsiteX5-81" fmla="*/ 0 w 12192000"/>
              <a:gd name="connsiteY5-82" fmla="*/ 17545 h 4469229"/>
              <a:gd name="connsiteX0-83" fmla="*/ 0 w 12192000"/>
              <a:gd name="connsiteY0-84" fmla="*/ 19995 h 4471679"/>
              <a:gd name="connsiteX1-85" fmla="*/ 5293894 w 12192000"/>
              <a:gd name="connsiteY1-86" fmla="*/ 1110858 h 4471679"/>
              <a:gd name="connsiteX2-87" fmla="*/ 12192000 w 12192000"/>
              <a:gd name="connsiteY2-88" fmla="*/ 1072399 h 4471679"/>
              <a:gd name="connsiteX3-89" fmla="*/ 12192000 w 12192000"/>
              <a:gd name="connsiteY3-90" fmla="*/ 4471679 h 4471679"/>
              <a:gd name="connsiteX4-91" fmla="*/ 0 w 12192000"/>
              <a:gd name="connsiteY4-92" fmla="*/ 4471679 h 4471679"/>
              <a:gd name="connsiteX5-93" fmla="*/ 0 w 12192000"/>
              <a:gd name="connsiteY5-94" fmla="*/ 19995 h 4471679"/>
              <a:gd name="connsiteX0-95" fmla="*/ 0 w 12192000"/>
              <a:gd name="connsiteY0-96" fmla="*/ 12037 h 4463721"/>
              <a:gd name="connsiteX1-97" fmla="*/ 5293894 w 12192000"/>
              <a:gd name="connsiteY1-98" fmla="*/ 1102900 h 4463721"/>
              <a:gd name="connsiteX2-99" fmla="*/ 12192000 w 12192000"/>
              <a:gd name="connsiteY2-100" fmla="*/ 1064441 h 4463721"/>
              <a:gd name="connsiteX3-101" fmla="*/ 12192000 w 12192000"/>
              <a:gd name="connsiteY3-102" fmla="*/ 4463721 h 4463721"/>
              <a:gd name="connsiteX4-103" fmla="*/ 0 w 12192000"/>
              <a:gd name="connsiteY4-104" fmla="*/ 4463721 h 4463721"/>
              <a:gd name="connsiteX5-105" fmla="*/ 0 w 12192000"/>
              <a:gd name="connsiteY5-106" fmla="*/ 12037 h 4463721"/>
              <a:gd name="connsiteX0-107" fmla="*/ 0 w 12192000"/>
              <a:gd name="connsiteY0-108" fmla="*/ 143758 h 4595442"/>
              <a:gd name="connsiteX1-109" fmla="*/ 5293894 w 12192000"/>
              <a:gd name="connsiteY1-110" fmla="*/ 1234621 h 4595442"/>
              <a:gd name="connsiteX2-111" fmla="*/ 12192000 w 12192000"/>
              <a:gd name="connsiteY2-112" fmla="*/ 1196162 h 4595442"/>
              <a:gd name="connsiteX3-113" fmla="*/ 12192000 w 12192000"/>
              <a:gd name="connsiteY3-114" fmla="*/ 4595442 h 4595442"/>
              <a:gd name="connsiteX4-115" fmla="*/ 0 w 12192000"/>
              <a:gd name="connsiteY4-116" fmla="*/ 4595442 h 4595442"/>
              <a:gd name="connsiteX5-117" fmla="*/ 0 w 12192000"/>
              <a:gd name="connsiteY5-118" fmla="*/ 143758 h 45954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4595442">
                <a:moveTo>
                  <a:pt x="0" y="143758"/>
                </a:moveTo>
                <a:cubicBezTo>
                  <a:pt x="2775284" y="-610753"/>
                  <a:pt x="2379578" y="1882009"/>
                  <a:pt x="5293894" y="1234621"/>
                </a:cubicBezTo>
                <a:cubicBezTo>
                  <a:pt x="8208210" y="587233"/>
                  <a:pt x="9935412" y="3332333"/>
                  <a:pt x="12192000" y="1196162"/>
                </a:cubicBezTo>
                <a:lnTo>
                  <a:pt x="12192000" y="4595442"/>
                </a:lnTo>
                <a:lnTo>
                  <a:pt x="0" y="4595442"/>
                </a:lnTo>
                <a:lnTo>
                  <a:pt x="0" y="14375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3934460" y="1070610"/>
            <a:ext cx="7666990" cy="5473065"/>
          </a:xfrm>
          <a:prstGeom prst="roundRect">
            <a:avLst>
              <a:gd name="adj" fmla="val 7724"/>
            </a:avLst>
          </a:prstGeom>
          <a:solidFill>
            <a:srgbClr val="F8F8F8"/>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758055" y="1443355"/>
            <a:ext cx="3532505" cy="521970"/>
          </a:xfrm>
          <a:prstGeom prst="rect">
            <a:avLst/>
          </a:prstGeom>
        </p:spPr>
        <p:txBody>
          <a:bodyPr wrap="square">
            <a:spAutoFit/>
            <a:scene3d>
              <a:camera prst="orthographicFront"/>
              <a:lightRig rig="threePt" dir="t"/>
            </a:scene3d>
          </a:bodyPr>
          <a:p>
            <a:pPr algn="l"/>
            <a:r>
              <a:rPr lang="zh-CN" altLang="en-US" sz="2800">
                <a:solidFill>
                  <a:srgbClr val="C00000"/>
                </a:solidFill>
                <a:latin typeface="黑体" panose="02010609060101010101" charset="-122"/>
                <a:ea typeface="黑体" panose="02010609060101010101" charset="-122"/>
              </a:rPr>
              <a:t>（三）对应性原则</a:t>
            </a:r>
            <a:endParaRPr lang="zh-CN" altLang="en-US" sz="2800">
              <a:solidFill>
                <a:srgbClr val="C00000"/>
              </a:solidFill>
              <a:latin typeface="黑体" panose="02010609060101010101" charset="-122"/>
              <a:ea typeface="黑体" panose="02010609060101010101" charset="-122"/>
            </a:endParaRPr>
          </a:p>
        </p:txBody>
      </p:sp>
      <p:sp>
        <p:nvSpPr>
          <p:cNvPr id="11" name="TextBox 21"/>
          <p:cNvSpPr txBox="1"/>
          <p:nvPr/>
        </p:nvSpPr>
        <p:spPr>
          <a:xfrm>
            <a:off x="4451985" y="1965325"/>
            <a:ext cx="5876925" cy="1107440"/>
          </a:xfrm>
          <a:prstGeom prst="rect">
            <a:avLst/>
          </a:prstGeom>
          <a:noFill/>
        </p:spPr>
        <p:txBody>
          <a:bodyPr wrap="square" lIns="0" tIns="0" rIns="0" bIns="0" rtlCol="0">
            <a:spAutoFit/>
          </a:bodyPr>
          <a:p>
            <a:pPr marL="0" lvl="0" indent="719455" eaLnBrk="1" hangingPunct="1">
              <a:lnSpc>
                <a:spcPct val="150000"/>
              </a:lnSpc>
              <a:spcBef>
                <a:spcPct val="0"/>
              </a:spcBef>
              <a:buNone/>
            </a:pPr>
            <a:r>
              <a:rPr lang="zh-CN" altLang="en-US" sz="2400">
                <a:latin typeface="黑体" panose="02010609060101010101" charset="-122"/>
                <a:ea typeface="黑体" panose="02010609060101010101" charset="-122"/>
                <a:cs typeface="黑体" panose="02010609060101010101" charset="-122"/>
              </a:rPr>
              <a:t>对比历史现象与事件，一定要有可比点，即能够进行对比的内容。</a:t>
            </a:r>
            <a:endParaRPr lang="zh-CN" altLang="en-US" sz="2400">
              <a:latin typeface="黑体" panose="02010609060101010101" charset="-122"/>
              <a:ea typeface="黑体" panose="02010609060101010101" charset="-122"/>
              <a:cs typeface="黑体" panose="02010609060101010101" charset="-122"/>
            </a:endParaRPr>
          </a:p>
        </p:txBody>
      </p:sp>
      <p:pic>
        <p:nvPicPr>
          <p:cNvPr id="35" name="图片 34" descr="19469673"/>
          <p:cNvPicPr>
            <a:picLocks noChangeAspect="1"/>
          </p:cNvPicPr>
          <p:nvPr/>
        </p:nvPicPr>
        <p:blipFill>
          <a:blip r:embed="rId1"/>
          <a:srcRect l="24911" t="3407" r="20866" b="3620"/>
          <a:stretch>
            <a:fillRect/>
          </a:stretch>
        </p:blipFill>
        <p:spPr>
          <a:xfrm>
            <a:off x="1435735" y="1664335"/>
            <a:ext cx="2498725" cy="4284980"/>
          </a:xfrm>
          <a:prstGeom prst="rect">
            <a:avLst/>
          </a:prstGeom>
        </p:spPr>
      </p:pic>
      <p:sp>
        <p:nvSpPr>
          <p:cNvPr id="7"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rgbClr val="C00000"/>
          </a:solidFill>
          <a:ln>
            <a:noFill/>
          </a:ln>
        </p:spPr>
        <p:txBody>
          <a:bodyPr anchor="ctr"/>
          <a:lstStyle/>
          <a:p>
            <a:endParaRPr lang="zh-CN" altLang="en-US"/>
          </a:p>
        </p:txBody>
      </p:sp>
      <p:cxnSp>
        <p:nvCxnSpPr>
          <p:cNvPr id="6" name="直接连接符 11"/>
          <p:cNvCxnSpPr>
            <a:cxnSpLocks noChangeShapeType="1"/>
          </p:cNvCxnSpPr>
          <p:nvPr/>
        </p:nvCxnSpPr>
        <p:spPr bwMode="auto">
          <a:xfrm flipH="1">
            <a:off x="819150" y="404813"/>
            <a:ext cx="338138" cy="395287"/>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0" name="文本框 12"/>
          <p:cNvSpPr txBox="1">
            <a:spLocks noChangeArrowheads="1"/>
          </p:cNvSpPr>
          <p:nvPr/>
        </p:nvSpPr>
        <p:spPr bwMode="auto">
          <a:xfrm>
            <a:off x="394273" y="184099"/>
            <a:ext cx="588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chemeClr val="bg1"/>
                </a:solidFill>
                <a:latin typeface="黑体" panose="02010609060101010101" charset="-122"/>
                <a:ea typeface="黑体" panose="02010609060101010101" charset="-122"/>
              </a:rPr>
              <a:t>02</a:t>
            </a:r>
            <a:endParaRPr lang="zh-CN" altLang="en-US" sz="2400" b="1" dirty="0">
              <a:solidFill>
                <a:schemeClr val="bg1"/>
              </a:solidFill>
              <a:latin typeface="黑体" panose="02010609060101010101" charset="-122"/>
              <a:ea typeface="黑体" panose="02010609060101010101" charset="-122"/>
            </a:endParaRPr>
          </a:p>
        </p:txBody>
      </p:sp>
      <p:cxnSp>
        <p:nvCxnSpPr>
          <p:cNvPr id="12" name="直接连接符 14"/>
          <p:cNvCxnSpPr>
            <a:cxnSpLocks noChangeShapeType="1"/>
          </p:cNvCxnSpPr>
          <p:nvPr/>
        </p:nvCxnSpPr>
        <p:spPr bwMode="auto">
          <a:xfrm>
            <a:off x="398463" y="873125"/>
            <a:ext cx="11385550" cy="0"/>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4" name="矩形 13"/>
          <p:cNvSpPr/>
          <p:nvPr/>
        </p:nvSpPr>
        <p:spPr>
          <a:xfrm>
            <a:off x="1179073" y="307647"/>
            <a:ext cx="5059680" cy="460375"/>
          </a:xfrm>
          <a:prstGeom prst="rect">
            <a:avLst/>
          </a:prstGeom>
        </p:spPr>
        <p:txBody>
          <a:bodyPr wrap="none">
            <a:spAutoFit/>
          </a:bodyPr>
          <a:lstStyle/>
          <a:p>
            <a:pPr algn="l"/>
            <a:r>
              <a:rPr sz="2400" b="1" dirty="0">
                <a:solidFill>
                  <a:srgbClr val="C00000"/>
                </a:solidFill>
                <a:latin typeface="微软雅黑" panose="020B0503020204020204" charset="-122"/>
                <a:ea typeface="微软雅黑" panose="020B0503020204020204" charset="-122"/>
              </a:rPr>
              <a:t>对比法在初中历史教学中的运用原则</a:t>
            </a:r>
            <a:endParaRPr sz="2400" b="1" dirty="0">
              <a:solidFill>
                <a:srgbClr val="C00000"/>
              </a:solidFill>
              <a:latin typeface="微软雅黑" panose="020B0503020204020204" charset="-122"/>
              <a:ea typeface="微软雅黑" panose="020B0503020204020204" charset="-122"/>
            </a:endParaRPr>
          </a:p>
        </p:txBody>
      </p:sp>
      <p:graphicFrame>
        <p:nvGraphicFramePr>
          <p:cNvPr id="2" name="表格 1"/>
          <p:cNvGraphicFramePr/>
          <p:nvPr>
            <p:custDataLst>
              <p:tags r:id="rId2"/>
            </p:custDataLst>
          </p:nvPr>
        </p:nvGraphicFramePr>
        <p:xfrm>
          <a:off x="4410075" y="3576320"/>
          <a:ext cx="7037070" cy="2103120"/>
        </p:xfrm>
        <a:graphic>
          <a:graphicData uri="http://schemas.openxmlformats.org/drawingml/2006/table">
            <a:tbl>
              <a:tblPr firstRow="1" bandRow="1">
                <a:tableStyleId>{5C22544A-7EE6-4342-B048-85BDC9FD1C3A}</a:tableStyleId>
              </a:tblPr>
              <a:tblGrid>
                <a:gridCol w="958850"/>
                <a:gridCol w="1386840"/>
                <a:gridCol w="1172845"/>
                <a:gridCol w="1172845"/>
                <a:gridCol w="928370"/>
                <a:gridCol w="1417320"/>
              </a:tblGrid>
              <a:tr h="426085">
                <a:tc>
                  <a:txBody>
                    <a:bodyPr/>
                    <a:p>
                      <a:pPr>
                        <a:buNone/>
                      </a:pPr>
                      <a:r>
                        <a:rPr lang="zh-CN" altLang="en-US" sz="2400"/>
                        <a:t>名称</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t>背景</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t>纲领</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t>教训</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t>原因</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t>斗争方式</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buNone/>
                      </a:pPr>
                      <a:r>
                        <a:rPr lang="zh-CN" altLang="en-US" sz="2400"/>
                        <a:t>辛亥革命</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buNone/>
                      </a:pPr>
                      <a:r>
                        <a:rPr lang="zh-CN" altLang="en-US" sz="2400"/>
                        <a:t>戊戌变法</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decel="10000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ppt_x"/>
                                          </p:val>
                                        </p:tav>
                                        <p:tav tm="100000">
                                          <p:val>
                                            <p:strVal val="#ppt_x"/>
                                          </p:val>
                                        </p:tav>
                                      </p:tavLst>
                                    </p:anim>
                                    <p:anim calcmode="lin" valueType="num">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4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1"/>
                                        </p:tgtEl>
                                        <p:attrNameLst>
                                          <p:attrName>ppt_y</p:attrName>
                                        </p:attrNameLst>
                                      </p:cBhvr>
                                      <p:tavLst>
                                        <p:tav tm="0">
                                          <p:val>
                                            <p:strVal val="#ppt_y"/>
                                          </p:val>
                                        </p:tav>
                                        <p:tav tm="100000">
                                          <p:val>
                                            <p:strVal val="#ppt_y"/>
                                          </p:val>
                                        </p:tav>
                                      </p:tavLst>
                                    </p:anim>
                                    <p:anim calcmode="lin" valueType="num">
                                      <p:cBhvr>
                                        <p:cTn id="21" dur="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1"/>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000"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Effect transition="in" filter="fade">
                                      <p:cBhvr>
                                        <p:cTn id="2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 name="9"/>
          <p:cNvSpPr txBox="1"/>
          <p:nvPr/>
        </p:nvSpPr>
        <p:spPr>
          <a:xfrm>
            <a:off x="3231833" y="2917190"/>
            <a:ext cx="5862638" cy="492125"/>
          </a:xfrm>
          <a:prstGeom prst="rect">
            <a:avLst/>
          </a:prstGeom>
          <a:noFill/>
          <a:ln w="9525">
            <a:noFill/>
          </a:ln>
        </p:spPr>
        <p:txBody>
          <a:bodyPr wrap="square" lIns="0" tIns="0" rIns="0" bIns="0" anchor="t">
            <a:spAutoFit/>
          </a:bodyPr>
          <a:p>
            <a:pPr marL="0" lvl="1" indent="457200" algn="ctr" fontAlgn="base"/>
            <a:r>
              <a:rPr lang="zh-CN" altLang="en-US" sz="3200" b="1" strike="noStrike" spc="300" noProof="1" dirty="0">
                <a:solidFill>
                  <a:srgbClr val="7F7F7F"/>
                </a:solidFill>
                <a:uFillTx/>
                <a:latin typeface="微软雅黑" panose="020B0503020204020204" charset="-122"/>
                <a:ea typeface="微软雅黑" panose="020B0503020204020204" charset="-122"/>
                <a:cs typeface="+mn-cs"/>
                <a:sym typeface="+mn-ea"/>
              </a:rPr>
              <a:t>普通高校招生政策</a:t>
            </a:r>
            <a:endParaRPr lang="zh-CN" altLang="en-US" sz="3200" b="1" strike="noStrike" spc="300" noProof="1" dirty="0">
              <a:solidFill>
                <a:srgbClr val="7F7F7F"/>
              </a:solidFill>
              <a:uFillTx/>
              <a:latin typeface="微软雅黑" panose="020B0503020204020204" charset="-122"/>
              <a:ea typeface="微软雅黑" panose="020B0503020204020204" charset="-122"/>
              <a:cs typeface="+mn-cs"/>
              <a:sym typeface="+mn-ea"/>
            </a:endParaRPr>
          </a:p>
        </p:txBody>
      </p:sp>
      <p:sp>
        <p:nvSpPr>
          <p:cNvPr id="46" name="矩形 45"/>
          <p:cNvSpPr/>
          <p:nvPr/>
        </p:nvSpPr>
        <p:spPr>
          <a:xfrm>
            <a:off x="2344420" y="3185478"/>
            <a:ext cx="1290638" cy="33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p>
            <a:pPr algn="ctr" fontAlgn="auto"/>
            <a:endParaRPr lang="zh-CN" altLang="en-US" strike="noStrike" noProof="1">
              <a:solidFill>
                <a:schemeClr val="bg1">
                  <a:lumMod val="50000"/>
                </a:schemeClr>
              </a:solidFill>
            </a:endParaRPr>
          </a:p>
        </p:txBody>
      </p:sp>
      <p:sp>
        <p:nvSpPr>
          <p:cNvPr id="47" name="矩形 46"/>
          <p:cNvSpPr/>
          <p:nvPr/>
        </p:nvSpPr>
        <p:spPr>
          <a:xfrm>
            <a:off x="9072245" y="3185478"/>
            <a:ext cx="1290638" cy="33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p>
            <a:pPr algn="ctr" fontAlgn="auto"/>
            <a:endParaRPr lang="zh-CN" altLang="en-US" strike="noStrike" noProof="1">
              <a:solidFill>
                <a:schemeClr val="bg1">
                  <a:lumMod val="50000"/>
                </a:schemeClr>
              </a:solidFill>
            </a:endParaRPr>
          </a:p>
        </p:txBody>
      </p:sp>
      <p:sp>
        <p:nvSpPr>
          <p:cNvPr id="2" name="矩形 1"/>
          <p:cNvSpPr/>
          <p:nvPr/>
        </p:nvSpPr>
        <p:spPr>
          <a:xfrm>
            <a:off x="-35560" y="0"/>
            <a:ext cx="12209780" cy="3759835"/>
          </a:xfrm>
          <a:prstGeom prst="rect">
            <a:avLst/>
          </a:prstGeom>
          <a:solidFill>
            <a:srgbClr val="C0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08330" y="558800"/>
            <a:ext cx="10975340" cy="5740400"/>
          </a:xfrm>
          <a:prstGeom prst="rect">
            <a:avLst/>
          </a:prstGeom>
          <a:solidFill>
            <a:schemeClr val="bg1"/>
          </a:solidFill>
          <a:ln>
            <a:solidFill>
              <a:srgbClr val="000000">
                <a:alpha val="0"/>
              </a:srgbClr>
            </a:solidFill>
          </a:ln>
          <a:effectLst>
            <a:outerShdw blurRad="444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622550" y="3000375"/>
            <a:ext cx="6893560" cy="2251075"/>
          </a:xfrm>
          <a:prstGeom prst="rect">
            <a:avLst/>
          </a:prstGeom>
          <a:noFill/>
        </p:spPr>
        <p:txBody>
          <a:bodyPr wrap="square" rtlCol="0">
            <a:spAutoFit/>
          </a:bodyPr>
          <a:p>
            <a:pPr algn="ctr">
              <a:lnSpc>
                <a:spcPct val="130000"/>
              </a:lnSpc>
            </a:pPr>
            <a:r>
              <a:rPr sz="5400" b="1" dirty="0">
                <a:solidFill>
                  <a:srgbClr val="C00000"/>
                </a:solidFill>
                <a:latin typeface="微软雅黑" panose="020B0503020204020204" charset="-122"/>
                <a:ea typeface="微软雅黑" panose="020B0503020204020204" charset="-122"/>
                <a:sym typeface="+mn-ea"/>
              </a:rPr>
              <a:t>对比法在初中历史教学中的具体应用</a:t>
            </a:r>
            <a:endParaRPr lang="zh-CN" altLang="en-US" sz="5400" dirty="0" smtClean="0">
              <a:solidFill>
                <a:srgbClr val="C00000"/>
              </a:solidFill>
              <a:effectLst>
                <a:outerShdw blurRad="25400" dist="25400" dir="2700000" algn="tl">
                  <a:srgbClr val="000000">
                    <a:alpha val="25000"/>
                  </a:srgbClr>
                </a:outerShdw>
              </a:effectLst>
              <a:latin typeface="黑体" panose="02010609060101010101" charset="-122"/>
              <a:ea typeface="黑体" panose="02010609060101010101" charset="-122"/>
              <a:sym typeface="+mn-ea"/>
            </a:endParaRPr>
          </a:p>
        </p:txBody>
      </p:sp>
      <p:cxnSp>
        <p:nvCxnSpPr>
          <p:cNvPr id="11" name="直接连接符 10"/>
          <p:cNvCxnSpPr/>
          <p:nvPr/>
        </p:nvCxnSpPr>
        <p:spPr>
          <a:xfrm flipH="1">
            <a:off x="8749387" y="3585664"/>
            <a:ext cx="2108737" cy="0"/>
          </a:xfrm>
          <a:prstGeom prst="line">
            <a:avLst/>
          </a:prstGeom>
          <a:ln w="19050">
            <a:gradFill>
              <a:gsLst>
                <a:gs pos="15000">
                  <a:schemeClr val="bg1"/>
                </a:gs>
                <a:gs pos="100000">
                  <a:schemeClr val="bg1">
                    <a:lumMod val="65000"/>
                  </a:schemeClr>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288413" y="3585664"/>
            <a:ext cx="2108737" cy="0"/>
          </a:xfrm>
          <a:prstGeom prst="line">
            <a:avLst/>
          </a:prstGeom>
          <a:ln w="19050">
            <a:gradFill>
              <a:gsLst>
                <a:gs pos="15000">
                  <a:schemeClr val="bg1"/>
                </a:gs>
                <a:gs pos="100000">
                  <a:schemeClr val="bg1">
                    <a:lumMod val="65000"/>
                  </a:schemeClr>
                </a:gs>
              </a:gsLst>
              <a:lin ang="0" scaled="0"/>
            </a:gradFill>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404704" y="1845945"/>
            <a:ext cx="1281554" cy="837644"/>
            <a:chOff x="5181068" y="1174090"/>
            <a:chExt cx="2115979" cy="1383041"/>
          </a:xfrm>
          <a:effectLst>
            <a:outerShdw blurRad="190500" dist="63500" dir="2700000" algn="tl" rotWithShape="0">
              <a:prstClr val="black">
                <a:alpha val="25000"/>
              </a:prstClr>
            </a:outerShdw>
          </a:effectLst>
        </p:grpSpPr>
        <p:sp>
          <p:nvSpPr>
            <p:cNvPr id="9" name="圆角矩形 8"/>
            <p:cNvSpPr/>
            <p:nvPr/>
          </p:nvSpPr>
          <p:spPr>
            <a:xfrm rot="2700000">
              <a:off x="5568043" y="1174090"/>
              <a:ext cx="1383041" cy="1383041"/>
            </a:xfrm>
            <a:prstGeom prst="roundRect">
              <a:avLst>
                <a:gd name="adj" fmla="val 4861"/>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105号-简雅黑" panose="00000500000000000000" pitchFamily="2" charset="-122"/>
                <a:ea typeface="Adobe 黑体 Std R" panose="020B0400000000000000" pitchFamily="34" charset="-122"/>
              </a:endParaRPr>
            </a:p>
          </p:txBody>
        </p:sp>
        <p:sp>
          <p:nvSpPr>
            <p:cNvPr id="10" name="文本框 9"/>
            <p:cNvSpPr txBox="1"/>
            <p:nvPr/>
          </p:nvSpPr>
          <p:spPr>
            <a:xfrm>
              <a:off x="5181068" y="1177249"/>
              <a:ext cx="2115979" cy="1268629"/>
            </a:xfrm>
            <a:prstGeom prst="rect">
              <a:avLst/>
            </a:prstGeom>
            <a:noFill/>
          </p:spPr>
          <p:txBody>
            <a:bodyPr wrap="square" rtlCol="0">
              <a:spAutoFit/>
            </a:bodyPr>
            <a:p>
              <a:pPr algn="ctr"/>
              <a:r>
                <a:rPr lang="en-US" altLang="zh-CN" sz="44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cs typeface="Aparajita" panose="020B0604020202020204" pitchFamily="34" charset="0"/>
                </a:rPr>
                <a:t>03</a:t>
              </a:r>
              <a:endParaRPr lang="en-US" altLang="zh-CN" sz="44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cs typeface="Aparajita"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300"/>
                                        <p:tgtEl>
                                          <p:spTgt spid="3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47"/>
                                        </p:tgtEl>
                                        <p:attrNameLst>
                                          <p:attrName>style.visibility</p:attrName>
                                        </p:attrNameLst>
                                      </p:cBhvr>
                                      <p:to>
                                        <p:strVal val="visible"/>
                                      </p:to>
                                    </p:set>
                                    <p:animEffect transition="in" filter="wipe(right)">
                                      <p:cBhvr>
                                        <p:cTn id="13" dur="500"/>
                                        <p:tgtEl>
                                          <p:spTgt spid="47"/>
                                        </p:tgtEl>
                                      </p:cBhvr>
                                    </p:animEffect>
                                  </p:childTnLst>
                                </p:cTn>
                              </p:par>
                              <p:par>
                                <p:cTn id="14" presetID="41" presetClass="entr" presetSubtype="0" fill="hold" grpId="0" nodeType="withEffect">
                                  <p:stCondLst>
                                    <p:cond delay="125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6"/>
                                        </p:tgtEl>
                                        <p:attrNameLst>
                                          <p:attrName>ppt_y</p:attrName>
                                        </p:attrNameLst>
                                      </p:cBhvr>
                                      <p:tavLst>
                                        <p:tav tm="0">
                                          <p:val>
                                            <p:strVal val="#ppt_y"/>
                                          </p:val>
                                        </p:tav>
                                        <p:tav tm="100000">
                                          <p:val>
                                            <p:strVal val="#ppt_y"/>
                                          </p:val>
                                        </p:tav>
                                      </p:tavLst>
                                    </p:anim>
                                    <p:anim calcmode="lin" valueType="num">
                                      <p:cBhvr>
                                        <p:cTn id="18"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6"/>
                                        </p:tgtEl>
                                      </p:cBhvr>
                                    </p:animEffect>
                                  </p:childTnLst>
                                </p:cTn>
                              </p:par>
                              <p:par>
                                <p:cTn id="21" presetID="2" presetClass="entr" presetSubtype="2" fill="hold" nodeType="withEffect">
                                  <p:stCondLst>
                                    <p:cond delay="1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anim calcmode="lin" valueType="num">
                                      <p:cBhvr>
                                        <p:cTn id="32" dur="750" fill="hold"/>
                                        <p:tgtEl>
                                          <p:spTgt spid="8"/>
                                        </p:tgtEl>
                                        <p:attrNameLst>
                                          <p:attrName>ppt_x</p:attrName>
                                        </p:attrNameLst>
                                      </p:cBhvr>
                                      <p:tavLst>
                                        <p:tav tm="0">
                                          <p:val>
                                            <p:strVal val="#ppt_x"/>
                                          </p:val>
                                        </p:tav>
                                        <p:tav tm="100000">
                                          <p:val>
                                            <p:strVal val="#ppt_x"/>
                                          </p:val>
                                        </p:tav>
                                      </p:tavLst>
                                    </p:anim>
                                    <p:anim calcmode="lin" valueType="num">
                                      <p:cBhvr>
                                        <p:cTn id="33"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6" grpId="0" bldLvl="0" animBg="1"/>
      <p:bldP spid="47" grpId="0" bldLvl="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0" y="3395796"/>
            <a:ext cx="12192000" cy="3852728"/>
          </a:xfrm>
          <a:custGeom>
            <a:avLst/>
            <a:gdLst>
              <a:gd name="connsiteX0" fmla="*/ 0 w 12192000"/>
              <a:gd name="connsiteY0" fmla="*/ 0 h 4451684"/>
              <a:gd name="connsiteX1" fmla="*/ 12192000 w 12192000"/>
              <a:gd name="connsiteY1" fmla="*/ 0 h 4451684"/>
              <a:gd name="connsiteX2" fmla="*/ 12192000 w 12192000"/>
              <a:gd name="connsiteY2" fmla="*/ 4451684 h 4451684"/>
              <a:gd name="connsiteX3" fmla="*/ 0 w 12192000"/>
              <a:gd name="connsiteY3" fmla="*/ 4451684 h 4451684"/>
              <a:gd name="connsiteX4" fmla="*/ 0 w 12192000"/>
              <a:gd name="connsiteY4" fmla="*/ 0 h 4451684"/>
              <a:gd name="connsiteX0-1" fmla="*/ 0 w 12192000"/>
              <a:gd name="connsiteY0-2" fmla="*/ 0 h 4451684"/>
              <a:gd name="connsiteX1-3" fmla="*/ 5678905 w 12192000"/>
              <a:gd name="connsiteY1-4" fmla="*/ 0 h 4451684"/>
              <a:gd name="connsiteX2-5" fmla="*/ 12192000 w 12192000"/>
              <a:gd name="connsiteY2-6" fmla="*/ 0 h 4451684"/>
              <a:gd name="connsiteX3-7" fmla="*/ 12192000 w 12192000"/>
              <a:gd name="connsiteY3-8" fmla="*/ 4451684 h 4451684"/>
              <a:gd name="connsiteX4-9" fmla="*/ 0 w 12192000"/>
              <a:gd name="connsiteY4-10" fmla="*/ 4451684 h 4451684"/>
              <a:gd name="connsiteX5" fmla="*/ 0 w 12192000"/>
              <a:gd name="connsiteY5" fmla="*/ 0 h 4451684"/>
              <a:gd name="connsiteX0-11" fmla="*/ 0 w 12192000"/>
              <a:gd name="connsiteY0-12" fmla="*/ 0 h 4451684"/>
              <a:gd name="connsiteX1-13" fmla="*/ 5293894 w 12192000"/>
              <a:gd name="connsiteY1-14" fmla="*/ 1155031 h 4451684"/>
              <a:gd name="connsiteX2-15" fmla="*/ 12192000 w 12192000"/>
              <a:gd name="connsiteY2-16" fmla="*/ 0 h 4451684"/>
              <a:gd name="connsiteX3-17" fmla="*/ 12192000 w 12192000"/>
              <a:gd name="connsiteY3-18" fmla="*/ 4451684 h 4451684"/>
              <a:gd name="connsiteX4-19" fmla="*/ 0 w 12192000"/>
              <a:gd name="connsiteY4-20" fmla="*/ 4451684 h 4451684"/>
              <a:gd name="connsiteX5-21" fmla="*/ 0 w 12192000"/>
              <a:gd name="connsiteY5-22" fmla="*/ 0 h 4451684"/>
              <a:gd name="connsiteX0-23" fmla="*/ 0 w 12192000"/>
              <a:gd name="connsiteY0-24" fmla="*/ 109104 h 4560788"/>
              <a:gd name="connsiteX1-25" fmla="*/ 5293894 w 12192000"/>
              <a:gd name="connsiteY1-26" fmla="*/ 1264135 h 4560788"/>
              <a:gd name="connsiteX2-27" fmla="*/ 12192000 w 12192000"/>
              <a:gd name="connsiteY2-28" fmla="*/ 109104 h 4560788"/>
              <a:gd name="connsiteX3-29" fmla="*/ 12192000 w 12192000"/>
              <a:gd name="connsiteY3-30" fmla="*/ 4560788 h 4560788"/>
              <a:gd name="connsiteX4-31" fmla="*/ 0 w 12192000"/>
              <a:gd name="connsiteY4-32" fmla="*/ 4560788 h 4560788"/>
              <a:gd name="connsiteX5-33" fmla="*/ 0 w 12192000"/>
              <a:gd name="connsiteY5-34" fmla="*/ 109104 h 4560788"/>
              <a:gd name="connsiteX0-35" fmla="*/ 0 w 12192000"/>
              <a:gd name="connsiteY0-36" fmla="*/ 109104 h 4560788"/>
              <a:gd name="connsiteX1-37" fmla="*/ 5293894 w 12192000"/>
              <a:gd name="connsiteY1-38" fmla="*/ 1264135 h 4560788"/>
              <a:gd name="connsiteX2-39" fmla="*/ 12192000 w 12192000"/>
              <a:gd name="connsiteY2-40" fmla="*/ 109104 h 4560788"/>
              <a:gd name="connsiteX3-41" fmla="*/ 12192000 w 12192000"/>
              <a:gd name="connsiteY3-42" fmla="*/ 4560788 h 4560788"/>
              <a:gd name="connsiteX4-43" fmla="*/ 0 w 12192000"/>
              <a:gd name="connsiteY4-44" fmla="*/ 4560788 h 4560788"/>
              <a:gd name="connsiteX5-45" fmla="*/ 0 w 12192000"/>
              <a:gd name="connsiteY5-46" fmla="*/ 109104 h 4560788"/>
              <a:gd name="connsiteX0-47" fmla="*/ 0 w 12192000"/>
              <a:gd name="connsiteY0-48" fmla="*/ 112577 h 4564261"/>
              <a:gd name="connsiteX1-49" fmla="*/ 5293894 w 12192000"/>
              <a:gd name="connsiteY1-50" fmla="*/ 1203440 h 4564261"/>
              <a:gd name="connsiteX2-51" fmla="*/ 12192000 w 12192000"/>
              <a:gd name="connsiteY2-52" fmla="*/ 112577 h 4564261"/>
              <a:gd name="connsiteX3-53" fmla="*/ 12192000 w 12192000"/>
              <a:gd name="connsiteY3-54" fmla="*/ 4564261 h 4564261"/>
              <a:gd name="connsiteX4-55" fmla="*/ 0 w 12192000"/>
              <a:gd name="connsiteY4-56" fmla="*/ 4564261 h 4564261"/>
              <a:gd name="connsiteX5-57" fmla="*/ 0 w 12192000"/>
              <a:gd name="connsiteY5-58" fmla="*/ 112577 h 4564261"/>
              <a:gd name="connsiteX0-59" fmla="*/ 0 w 12192000"/>
              <a:gd name="connsiteY0-60" fmla="*/ 92791 h 4544475"/>
              <a:gd name="connsiteX1-61" fmla="*/ 5293894 w 12192000"/>
              <a:gd name="connsiteY1-62" fmla="*/ 1183654 h 4544475"/>
              <a:gd name="connsiteX2-63" fmla="*/ 12192000 w 12192000"/>
              <a:gd name="connsiteY2-64" fmla="*/ 92791 h 4544475"/>
              <a:gd name="connsiteX3-65" fmla="*/ 12192000 w 12192000"/>
              <a:gd name="connsiteY3-66" fmla="*/ 4544475 h 4544475"/>
              <a:gd name="connsiteX4-67" fmla="*/ 0 w 12192000"/>
              <a:gd name="connsiteY4-68" fmla="*/ 4544475 h 4544475"/>
              <a:gd name="connsiteX5-69" fmla="*/ 0 w 12192000"/>
              <a:gd name="connsiteY5-70" fmla="*/ 92791 h 4544475"/>
              <a:gd name="connsiteX0-71" fmla="*/ 0 w 12192000"/>
              <a:gd name="connsiteY0-72" fmla="*/ 17545 h 4469229"/>
              <a:gd name="connsiteX1-73" fmla="*/ 5293894 w 12192000"/>
              <a:gd name="connsiteY1-74" fmla="*/ 1108408 h 4469229"/>
              <a:gd name="connsiteX2-75" fmla="*/ 12192000 w 12192000"/>
              <a:gd name="connsiteY2-76" fmla="*/ 17545 h 4469229"/>
              <a:gd name="connsiteX3-77" fmla="*/ 12192000 w 12192000"/>
              <a:gd name="connsiteY3-78" fmla="*/ 4469229 h 4469229"/>
              <a:gd name="connsiteX4-79" fmla="*/ 0 w 12192000"/>
              <a:gd name="connsiteY4-80" fmla="*/ 4469229 h 4469229"/>
              <a:gd name="connsiteX5-81" fmla="*/ 0 w 12192000"/>
              <a:gd name="connsiteY5-82" fmla="*/ 17545 h 4469229"/>
              <a:gd name="connsiteX0-83" fmla="*/ 0 w 12192000"/>
              <a:gd name="connsiteY0-84" fmla="*/ 19995 h 4471679"/>
              <a:gd name="connsiteX1-85" fmla="*/ 5293894 w 12192000"/>
              <a:gd name="connsiteY1-86" fmla="*/ 1110858 h 4471679"/>
              <a:gd name="connsiteX2-87" fmla="*/ 12192000 w 12192000"/>
              <a:gd name="connsiteY2-88" fmla="*/ 1072399 h 4471679"/>
              <a:gd name="connsiteX3-89" fmla="*/ 12192000 w 12192000"/>
              <a:gd name="connsiteY3-90" fmla="*/ 4471679 h 4471679"/>
              <a:gd name="connsiteX4-91" fmla="*/ 0 w 12192000"/>
              <a:gd name="connsiteY4-92" fmla="*/ 4471679 h 4471679"/>
              <a:gd name="connsiteX5-93" fmla="*/ 0 w 12192000"/>
              <a:gd name="connsiteY5-94" fmla="*/ 19995 h 4471679"/>
              <a:gd name="connsiteX0-95" fmla="*/ 0 w 12192000"/>
              <a:gd name="connsiteY0-96" fmla="*/ 12037 h 4463721"/>
              <a:gd name="connsiteX1-97" fmla="*/ 5293894 w 12192000"/>
              <a:gd name="connsiteY1-98" fmla="*/ 1102900 h 4463721"/>
              <a:gd name="connsiteX2-99" fmla="*/ 12192000 w 12192000"/>
              <a:gd name="connsiteY2-100" fmla="*/ 1064441 h 4463721"/>
              <a:gd name="connsiteX3-101" fmla="*/ 12192000 w 12192000"/>
              <a:gd name="connsiteY3-102" fmla="*/ 4463721 h 4463721"/>
              <a:gd name="connsiteX4-103" fmla="*/ 0 w 12192000"/>
              <a:gd name="connsiteY4-104" fmla="*/ 4463721 h 4463721"/>
              <a:gd name="connsiteX5-105" fmla="*/ 0 w 12192000"/>
              <a:gd name="connsiteY5-106" fmla="*/ 12037 h 4463721"/>
              <a:gd name="connsiteX0-107" fmla="*/ 0 w 12192000"/>
              <a:gd name="connsiteY0-108" fmla="*/ 143758 h 4595442"/>
              <a:gd name="connsiteX1-109" fmla="*/ 5293894 w 12192000"/>
              <a:gd name="connsiteY1-110" fmla="*/ 1234621 h 4595442"/>
              <a:gd name="connsiteX2-111" fmla="*/ 12192000 w 12192000"/>
              <a:gd name="connsiteY2-112" fmla="*/ 1196162 h 4595442"/>
              <a:gd name="connsiteX3-113" fmla="*/ 12192000 w 12192000"/>
              <a:gd name="connsiteY3-114" fmla="*/ 4595442 h 4595442"/>
              <a:gd name="connsiteX4-115" fmla="*/ 0 w 12192000"/>
              <a:gd name="connsiteY4-116" fmla="*/ 4595442 h 4595442"/>
              <a:gd name="connsiteX5-117" fmla="*/ 0 w 12192000"/>
              <a:gd name="connsiteY5-118" fmla="*/ 143758 h 45954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4595442">
                <a:moveTo>
                  <a:pt x="0" y="143758"/>
                </a:moveTo>
                <a:cubicBezTo>
                  <a:pt x="2775284" y="-610753"/>
                  <a:pt x="2379578" y="1882009"/>
                  <a:pt x="5293894" y="1234621"/>
                </a:cubicBezTo>
                <a:cubicBezTo>
                  <a:pt x="8208210" y="587233"/>
                  <a:pt x="9935412" y="3332333"/>
                  <a:pt x="12192000" y="1196162"/>
                </a:cubicBezTo>
                <a:lnTo>
                  <a:pt x="12192000" y="4595442"/>
                </a:lnTo>
                <a:lnTo>
                  <a:pt x="0" y="4595442"/>
                </a:lnTo>
                <a:lnTo>
                  <a:pt x="0" y="14375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3653790" y="1833880"/>
            <a:ext cx="7663180" cy="4648835"/>
          </a:xfrm>
          <a:prstGeom prst="roundRect">
            <a:avLst>
              <a:gd name="adj" fmla="val 7724"/>
            </a:avLst>
          </a:prstGeom>
          <a:solidFill>
            <a:srgbClr val="F8F8F8"/>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982845" y="2284095"/>
            <a:ext cx="3715385" cy="521970"/>
          </a:xfrm>
          <a:prstGeom prst="rect">
            <a:avLst/>
          </a:prstGeom>
        </p:spPr>
        <p:txBody>
          <a:bodyPr wrap="square">
            <a:spAutoFit/>
            <a:scene3d>
              <a:camera prst="orthographicFront"/>
              <a:lightRig rig="threePt" dir="t"/>
            </a:scene3d>
          </a:bodyPr>
          <a:p>
            <a:pPr algn="l"/>
            <a:r>
              <a:rPr lang="zh-CN" altLang="en-US" sz="2800" b="1" dirty="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rPr>
              <a:t>（一）横向对比</a:t>
            </a:r>
            <a:endParaRPr lang="zh-CN" altLang="en-US" sz="2800" b="1" dirty="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1" name="TextBox 21"/>
          <p:cNvSpPr txBox="1"/>
          <p:nvPr/>
        </p:nvSpPr>
        <p:spPr>
          <a:xfrm>
            <a:off x="5093970" y="3235960"/>
            <a:ext cx="5592445" cy="1550035"/>
          </a:xfrm>
          <a:prstGeom prst="rect">
            <a:avLst/>
          </a:prstGeom>
          <a:noFill/>
        </p:spPr>
        <p:txBody>
          <a:bodyPr wrap="square" lIns="0" tIns="0" rIns="0" bIns="0" rtlCol="0">
            <a:spAutoFit/>
          </a:bodyPr>
          <a:p>
            <a:pPr marL="0" lvl="0" indent="719455" eaLnBrk="1" hangingPunct="1">
              <a:lnSpc>
                <a:spcPct val="140000"/>
              </a:lnSpc>
              <a:spcBef>
                <a:spcPct val="0"/>
              </a:spcBef>
              <a:buNone/>
            </a:pPr>
            <a:r>
              <a:rPr lang="zh-CN" altLang="en-US" sz="2400" dirty="0">
                <a:latin typeface="黑体" panose="02010609060101010101" charset="-122"/>
                <a:ea typeface="黑体" panose="02010609060101010101" charset="-122"/>
                <a:cs typeface="黑体" panose="02010609060101010101" charset="-122"/>
                <a:sym typeface="+mn-ea"/>
              </a:rPr>
              <a:t>所谓横向对比，指的是对相同时期不同国家之间发生在同类性质的事件或人物进行对比。</a:t>
            </a:r>
            <a:endParaRPr lang="zh-CN" altLang="en-US" sz="2400" dirty="0">
              <a:latin typeface="黑体" panose="02010609060101010101" charset="-122"/>
              <a:ea typeface="黑体" panose="02010609060101010101" charset="-122"/>
              <a:cs typeface="黑体" panose="02010609060101010101" charset="-122"/>
              <a:sym typeface="+mn-ea"/>
            </a:endParaRPr>
          </a:p>
        </p:txBody>
      </p:sp>
      <p:pic>
        <p:nvPicPr>
          <p:cNvPr id="35" name="图片 34" descr="19469673"/>
          <p:cNvPicPr>
            <a:picLocks noChangeAspect="1"/>
          </p:cNvPicPr>
          <p:nvPr/>
        </p:nvPicPr>
        <p:blipFill>
          <a:blip r:embed="rId1"/>
          <a:srcRect l="24911" t="3407" r="20866" b="3620"/>
          <a:stretch>
            <a:fillRect/>
          </a:stretch>
        </p:blipFill>
        <p:spPr>
          <a:xfrm>
            <a:off x="1435735" y="1664335"/>
            <a:ext cx="2498725" cy="4284980"/>
          </a:xfrm>
          <a:prstGeom prst="rect">
            <a:avLst/>
          </a:prstGeom>
        </p:spPr>
      </p:pic>
      <p:sp>
        <p:nvSpPr>
          <p:cNvPr id="7"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rgbClr val="C00000"/>
          </a:solidFill>
          <a:ln>
            <a:noFill/>
          </a:ln>
        </p:spPr>
        <p:txBody>
          <a:bodyPr anchor="ctr"/>
          <a:lstStyle/>
          <a:p>
            <a:endParaRPr lang="zh-CN" altLang="en-US"/>
          </a:p>
        </p:txBody>
      </p:sp>
      <p:cxnSp>
        <p:nvCxnSpPr>
          <p:cNvPr id="6" name="直接连接符 11"/>
          <p:cNvCxnSpPr>
            <a:cxnSpLocks noChangeShapeType="1"/>
          </p:cNvCxnSpPr>
          <p:nvPr/>
        </p:nvCxnSpPr>
        <p:spPr bwMode="auto">
          <a:xfrm flipH="1">
            <a:off x="819150" y="404813"/>
            <a:ext cx="338138" cy="395287"/>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0" name="文本框 12"/>
          <p:cNvSpPr txBox="1">
            <a:spLocks noChangeArrowheads="1"/>
          </p:cNvSpPr>
          <p:nvPr/>
        </p:nvSpPr>
        <p:spPr bwMode="auto">
          <a:xfrm>
            <a:off x="394273" y="184099"/>
            <a:ext cx="588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chemeClr val="bg1"/>
                </a:solidFill>
                <a:latin typeface="黑体" panose="02010609060101010101" charset="-122"/>
                <a:ea typeface="黑体" panose="02010609060101010101" charset="-122"/>
              </a:rPr>
              <a:t>03</a:t>
            </a:r>
            <a:endParaRPr lang="zh-CN" altLang="en-US" sz="2400" b="1" dirty="0">
              <a:solidFill>
                <a:schemeClr val="bg1"/>
              </a:solidFill>
              <a:latin typeface="黑体" panose="02010609060101010101" charset="-122"/>
              <a:ea typeface="黑体" panose="02010609060101010101" charset="-122"/>
            </a:endParaRPr>
          </a:p>
        </p:txBody>
      </p:sp>
      <p:cxnSp>
        <p:nvCxnSpPr>
          <p:cNvPr id="12" name="直接连接符 14"/>
          <p:cNvCxnSpPr>
            <a:cxnSpLocks noChangeShapeType="1"/>
          </p:cNvCxnSpPr>
          <p:nvPr/>
        </p:nvCxnSpPr>
        <p:spPr bwMode="auto">
          <a:xfrm>
            <a:off x="398463" y="873125"/>
            <a:ext cx="11385550" cy="0"/>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4" name="矩形 13"/>
          <p:cNvSpPr/>
          <p:nvPr/>
        </p:nvSpPr>
        <p:spPr>
          <a:xfrm>
            <a:off x="1179073" y="307647"/>
            <a:ext cx="5059680" cy="460375"/>
          </a:xfrm>
          <a:prstGeom prst="rect">
            <a:avLst/>
          </a:prstGeom>
        </p:spPr>
        <p:txBody>
          <a:bodyPr wrap="none">
            <a:spAutoFit/>
          </a:bodyPr>
          <a:lstStyle/>
          <a:p>
            <a:pPr algn="l"/>
            <a:r>
              <a:rPr sz="2400" b="1" dirty="0">
                <a:solidFill>
                  <a:srgbClr val="C00000"/>
                </a:solidFill>
                <a:latin typeface="微软雅黑" panose="020B0503020204020204" charset="-122"/>
                <a:ea typeface="微软雅黑" panose="020B0503020204020204" charset="-122"/>
                <a:sym typeface="+mn-ea"/>
              </a:rPr>
              <a:t>对比法在初中历史教学中的具体应用</a:t>
            </a:r>
            <a:endParaRPr sz="2400" b="1"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decel="10000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ppt_x"/>
                                          </p:val>
                                        </p:tav>
                                        <p:tav tm="100000">
                                          <p:val>
                                            <p:strVal val="#ppt_x"/>
                                          </p:val>
                                        </p:tav>
                                      </p:tavLst>
                                    </p:anim>
                                    <p:anim calcmode="lin" valueType="num">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4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1"/>
                                        </p:tgtEl>
                                        <p:attrNameLst>
                                          <p:attrName>ppt_y</p:attrName>
                                        </p:attrNameLst>
                                      </p:cBhvr>
                                      <p:tavLst>
                                        <p:tav tm="0">
                                          <p:val>
                                            <p:strVal val="#ppt_y"/>
                                          </p:val>
                                        </p:tav>
                                        <p:tav tm="100000">
                                          <p:val>
                                            <p:strVal val="#ppt_y"/>
                                          </p:val>
                                        </p:tav>
                                      </p:tavLst>
                                    </p:anim>
                                    <p:anim calcmode="lin" valueType="num">
                                      <p:cBhvr>
                                        <p:cTn id="21" dur="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1"/>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000"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Effect transition="in" filter="fade">
                                      <p:cBhvr>
                                        <p:cTn id="2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0" y="3395796"/>
            <a:ext cx="12192000" cy="3852728"/>
          </a:xfrm>
          <a:custGeom>
            <a:avLst/>
            <a:gdLst>
              <a:gd name="connsiteX0" fmla="*/ 0 w 12192000"/>
              <a:gd name="connsiteY0" fmla="*/ 0 h 4451684"/>
              <a:gd name="connsiteX1" fmla="*/ 12192000 w 12192000"/>
              <a:gd name="connsiteY1" fmla="*/ 0 h 4451684"/>
              <a:gd name="connsiteX2" fmla="*/ 12192000 w 12192000"/>
              <a:gd name="connsiteY2" fmla="*/ 4451684 h 4451684"/>
              <a:gd name="connsiteX3" fmla="*/ 0 w 12192000"/>
              <a:gd name="connsiteY3" fmla="*/ 4451684 h 4451684"/>
              <a:gd name="connsiteX4" fmla="*/ 0 w 12192000"/>
              <a:gd name="connsiteY4" fmla="*/ 0 h 4451684"/>
              <a:gd name="connsiteX0-1" fmla="*/ 0 w 12192000"/>
              <a:gd name="connsiteY0-2" fmla="*/ 0 h 4451684"/>
              <a:gd name="connsiteX1-3" fmla="*/ 5678905 w 12192000"/>
              <a:gd name="connsiteY1-4" fmla="*/ 0 h 4451684"/>
              <a:gd name="connsiteX2-5" fmla="*/ 12192000 w 12192000"/>
              <a:gd name="connsiteY2-6" fmla="*/ 0 h 4451684"/>
              <a:gd name="connsiteX3-7" fmla="*/ 12192000 w 12192000"/>
              <a:gd name="connsiteY3-8" fmla="*/ 4451684 h 4451684"/>
              <a:gd name="connsiteX4-9" fmla="*/ 0 w 12192000"/>
              <a:gd name="connsiteY4-10" fmla="*/ 4451684 h 4451684"/>
              <a:gd name="connsiteX5" fmla="*/ 0 w 12192000"/>
              <a:gd name="connsiteY5" fmla="*/ 0 h 4451684"/>
              <a:gd name="connsiteX0-11" fmla="*/ 0 w 12192000"/>
              <a:gd name="connsiteY0-12" fmla="*/ 0 h 4451684"/>
              <a:gd name="connsiteX1-13" fmla="*/ 5293894 w 12192000"/>
              <a:gd name="connsiteY1-14" fmla="*/ 1155031 h 4451684"/>
              <a:gd name="connsiteX2-15" fmla="*/ 12192000 w 12192000"/>
              <a:gd name="connsiteY2-16" fmla="*/ 0 h 4451684"/>
              <a:gd name="connsiteX3-17" fmla="*/ 12192000 w 12192000"/>
              <a:gd name="connsiteY3-18" fmla="*/ 4451684 h 4451684"/>
              <a:gd name="connsiteX4-19" fmla="*/ 0 w 12192000"/>
              <a:gd name="connsiteY4-20" fmla="*/ 4451684 h 4451684"/>
              <a:gd name="connsiteX5-21" fmla="*/ 0 w 12192000"/>
              <a:gd name="connsiteY5-22" fmla="*/ 0 h 4451684"/>
              <a:gd name="connsiteX0-23" fmla="*/ 0 w 12192000"/>
              <a:gd name="connsiteY0-24" fmla="*/ 109104 h 4560788"/>
              <a:gd name="connsiteX1-25" fmla="*/ 5293894 w 12192000"/>
              <a:gd name="connsiteY1-26" fmla="*/ 1264135 h 4560788"/>
              <a:gd name="connsiteX2-27" fmla="*/ 12192000 w 12192000"/>
              <a:gd name="connsiteY2-28" fmla="*/ 109104 h 4560788"/>
              <a:gd name="connsiteX3-29" fmla="*/ 12192000 w 12192000"/>
              <a:gd name="connsiteY3-30" fmla="*/ 4560788 h 4560788"/>
              <a:gd name="connsiteX4-31" fmla="*/ 0 w 12192000"/>
              <a:gd name="connsiteY4-32" fmla="*/ 4560788 h 4560788"/>
              <a:gd name="connsiteX5-33" fmla="*/ 0 w 12192000"/>
              <a:gd name="connsiteY5-34" fmla="*/ 109104 h 4560788"/>
              <a:gd name="connsiteX0-35" fmla="*/ 0 w 12192000"/>
              <a:gd name="connsiteY0-36" fmla="*/ 109104 h 4560788"/>
              <a:gd name="connsiteX1-37" fmla="*/ 5293894 w 12192000"/>
              <a:gd name="connsiteY1-38" fmla="*/ 1264135 h 4560788"/>
              <a:gd name="connsiteX2-39" fmla="*/ 12192000 w 12192000"/>
              <a:gd name="connsiteY2-40" fmla="*/ 109104 h 4560788"/>
              <a:gd name="connsiteX3-41" fmla="*/ 12192000 w 12192000"/>
              <a:gd name="connsiteY3-42" fmla="*/ 4560788 h 4560788"/>
              <a:gd name="connsiteX4-43" fmla="*/ 0 w 12192000"/>
              <a:gd name="connsiteY4-44" fmla="*/ 4560788 h 4560788"/>
              <a:gd name="connsiteX5-45" fmla="*/ 0 w 12192000"/>
              <a:gd name="connsiteY5-46" fmla="*/ 109104 h 4560788"/>
              <a:gd name="connsiteX0-47" fmla="*/ 0 w 12192000"/>
              <a:gd name="connsiteY0-48" fmla="*/ 112577 h 4564261"/>
              <a:gd name="connsiteX1-49" fmla="*/ 5293894 w 12192000"/>
              <a:gd name="connsiteY1-50" fmla="*/ 1203440 h 4564261"/>
              <a:gd name="connsiteX2-51" fmla="*/ 12192000 w 12192000"/>
              <a:gd name="connsiteY2-52" fmla="*/ 112577 h 4564261"/>
              <a:gd name="connsiteX3-53" fmla="*/ 12192000 w 12192000"/>
              <a:gd name="connsiteY3-54" fmla="*/ 4564261 h 4564261"/>
              <a:gd name="connsiteX4-55" fmla="*/ 0 w 12192000"/>
              <a:gd name="connsiteY4-56" fmla="*/ 4564261 h 4564261"/>
              <a:gd name="connsiteX5-57" fmla="*/ 0 w 12192000"/>
              <a:gd name="connsiteY5-58" fmla="*/ 112577 h 4564261"/>
              <a:gd name="connsiteX0-59" fmla="*/ 0 w 12192000"/>
              <a:gd name="connsiteY0-60" fmla="*/ 92791 h 4544475"/>
              <a:gd name="connsiteX1-61" fmla="*/ 5293894 w 12192000"/>
              <a:gd name="connsiteY1-62" fmla="*/ 1183654 h 4544475"/>
              <a:gd name="connsiteX2-63" fmla="*/ 12192000 w 12192000"/>
              <a:gd name="connsiteY2-64" fmla="*/ 92791 h 4544475"/>
              <a:gd name="connsiteX3-65" fmla="*/ 12192000 w 12192000"/>
              <a:gd name="connsiteY3-66" fmla="*/ 4544475 h 4544475"/>
              <a:gd name="connsiteX4-67" fmla="*/ 0 w 12192000"/>
              <a:gd name="connsiteY4-68" fmla="*/ 4544475 h 4544475"/>
              <a:gd name="connsiteX5-69" fmla="*/ 0 w 12192000"/>
              <a:gd name="connsiteY5-70" fmla="*/ 92791 h 4544475"/>
              <a:gd name="connsiteX0-71" fmla="*/ 0 w 12192000"/>
              <a:gd name="connsiteY0-72" fmla="*/ 17545 h 4469229"/>
              <a:gd name="connsiteX1-73" fmla="*/ 5293894 w 12192000"/>
              <a:gd name="connsiteY1-74" fmla="*/ 1108408 h 4469229"/>
              <a:gd name="connsiteX2-75" fmla="*/ 12192000 w 12192000"/>
              <a:gd name="connsiteY2-76" fmla="*/ 17545 h 4469229"/>
              <a:gd name="connsiteX3-77" fmla="*/ 12192000 w 12192000"/>
              <a:gd name="connsiteY3-78" fmla="*/ 4469229 h 4469229"/>
              <a:gd name="connsiteX4-79" fmla="*/ 0 w 12192000"/>
              <a:gd name="connsiteY4-80" fmla="*/ 4469229 h 4469229"/>
              <a:gd name="connsiteX5-81" fmla="*/ 0 w 12192000"/>
              <a:gd name="connsiteY5-82" fmla="*/ 17545 h 4469229"/>
              <a:gd name="connsiteX0-83" fmla="*/ 0 w 12192000"/>
              <a:gd name="connsiteY0-84" fmla="*/ 19995 h 4471679"/>
              <a:gd name="connsiteX1-85" fmla="*/ 5293894 w 12192000"/>
              <a:gd name="connsiteY1-86" fmla="*/ 1110858 h 4471679"/>
              <a:gd name="connsiteX2-87" fmla="*/ 12192000 w 12192000"/>
              <a:gd name="connsiteY2-88" fmla="*/ 1072399 h 4471679"/>
              <a:gd name="connsiteX3-89" fmla="*/ 12192000 w 12192000"/>
              <a:gd name="connsiteY3-90" fmla="*/ 4471679 h 4471679"/>
              <a:gd name="connsiteX4-91" fmla="*/ 0 w 12192000"/>
              <a:gd name="connsiteY4-92" fmla="*/ 4471679 h 4471679"/>
              <a:gd name="connsiteX5-93" fmla="*/ 0 w 12192000"/>
              <a:gd name="connsiteY5-94" fmla="*/ 19995 h 4471679"/>
              <a:gd name="connsiteX0-95" fmla="*/ 0 w 12192000"/>
              <a:gd name="connsiteY0-96" fmla="*/ 12037 h 4463721"/>
              <a:gd name="connsiteX1-97" fmla="*/ 5293894 w 12192000"/>
              <a:gd name="connsiteY1-98" fmla="*/ 1102900 h 4463721"/>
              <a:gd name="connsiteX2-99" fmla="*/ 12192000 w 12192000"/>
              <a:gd name="connsiteY2-100" fmla="*/ 1064441 h 4463721"/>
              <a:gd name="connsiteX3-101" fmla="*/ 12192000 w 12192000"/>
              <a:gd name="connsiteY3-102" fmla="*/ 4463721 h 4463721"/>
              <a:gd name="connsiteX4-103" fmla="*/ 0 w 12192000"/>
              <a:gd name="connsiteY4-104" fmla="*/ 4463721 h 4463721"/>
              <a:gd name="connsiteX5-105" fmla="*/ 0 w 12192000"/>
              <a:gd name="connsiteY5-106" fmla="*/ 12037 h 4463721"/>
              <a:gd name="connsiteX0-107" fmla="*/ 0 w 12192000"/>
              <a:gd name="connsiteY0-108" fmla="*/ 143758 h 4595442"/>
              <a:gd name="connsiteX1-109" fmla="*/ 5293894 w 12192000"/>
              <a:gd name="connsiteY1-110" fmla="*/ 1234621 h 4595442"/>
              <a:gd name="connsiteX2-111" fmla="*/ 12192000 w 12192000"/>
              <a:gd name="connsiteY2-112" fmla="*/ 1196162 h 4595442"/>
              <a:gd name="connsiteX3-113" fmla="*/ 12192000 w 12192000"/>
              <a:gd name="connsiteY3-114" fmla="*/ 4595442 h 4595442"/>
              <a:gd name="connsiteX4-115" fmla="*/ 0 w 12192000"/>
              <a:gd name="connsiteY4-116" fmla="*/ 4595442 h 4595442"/>
              <a:gd name="connsiteX5-117" fmla="*/ 0 w 12192000"/>
              <a:gd name="connsiteY5-118" fmla="*/ 143758 h 45954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4595442">
                <a:moveTo>
                  <a:pt x="0" y="143758"/>
                </a:moveTo>
                <a:cubicBezTo>
                  <a:pt x="2775284" y="-610753"/>
                  <a:pt x="2379578" y="1882009"/>
                  <a:pt x="5293894" y="1234621"/>
                </a:cubicBezTo>
                <a:cubicBezTo>
                  <a:pt x="8208210" y="587233"/>
                  <a:pt x="9935412" y="3332333"/>
                  <a:pt x="12192000" y="1196162"/>
                </a:cubicBezTo>
                <a:lnTo>
                  <a:pt x="12192000" y="4595442"/>
                </a:lnTo>
                <a:lnTo>
                  <a:pt x="0" y="4595442"/>
                </a:lnTo>
                <a:lnTo>
                  <a:pt x="0" y="14375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3653790" y="1833880"/>
            <a:ext cx="7663180" cy="4648835"/>
          </a:xfrm>
          <a:prstGeom prst="roundRect">
            <a:avLst>
              <a:gd name="adj" fmla="val 7724"/>
            </a:avLst>
          </a:prstGeom>
          <a:solidFill>
            <a:srgbClr val="F8F8F8"/>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982845" y="2284095"/>
            <a:ext cx="3715385" cy="521970"/>
          </a:xfrm>
          <a:prstGeom prst="rect">
            <a:avLst/>
          </a:prstGeom>
        </p:spPr>
        <p:txBody>
          <a:bodyPr wrap="square">
            <a:spAutoFit/>
            <a:scene3d>
              <a:camera prst="orthographicFront"/>
              <a:lightRig rig="threePt" dir="t"/>
            </a:scene3d>
          </a:bodyPr>
          <a:p>
            <a:pPr algn="l"/>
            <a:r>
              <a:rPr lang="zh-CN" altLang="en-US" sz="2800" b="1" dirty="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rPr>
              <a:t>（二）纵向对比</a:t>
            </a:r>
            <a:endParaRPr lang="zh-CN" altLang="en-US" sz="2800" b="1" dirty="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1" name="TextBox 21"/>
          <p:cNvSpPr txBox="1"/>
          <p:nvPr/>
        </p:nvSpPr>
        <p:spPr>
          <a:xfrm>
            <a:off x="5093970" y="3235960"/>
            <a:ext cx="5592445" cy="1550035"/>
          </a:xfrm>
          <a:prstGeom prst="rect">
            <a:avLst/>
          </a:prstGeom>
          <a:noFill/>
        </p:spPr>
        <p:txBody>
          <a:bodyPr wrap="square" lIns="0" tIns="0" rIns="0" bIns="0" rtlCol="0">
            <a:spAutoFit/>
          </a:bodyPr>
          <a:p>
            <a:pPr marL="0" lvl="0" indent="719455" eaLnBrk="1" hangingPunct="1">
              <a:lnSpc>
                <a:spcPct val="140000"/>
              </a:lnSpc>
              <a:spcBef>
                <a:spcPct val="0"/>
              </a:spcBef>
              <a:buNone/>
            </a:pPr>
            <a:r>
              <a:rPr lang="zh-CN" altLang="en-US" sz="2400" dirty="0">
                <a:latin typeface="黑体" panose="02010609060101010101" charset="-122"/>
                <a:ea typeface="黑体" panose="02010609060101010101" charset="-122"/>
                <a:cs typeface="黑体" panose="02010609060101010101" charset="-122"/>
                <a:sym typeface="+mn-ea"/>
              </a:rPr>
              <a:t>所谓纵向对比，指的是相同国家或者是地区不同时期出现的事件及人物进行对比。</a:t>
            </a:r>
            <a:endParaRPr lang="zh-CN" altLang="en-US" sz="2400" dirty="0">
              <a:latin typeface="黑体" panose="02010609060101010101" charset="-122"/>
              <a:ea typeface="黑体" panose="02010609060101010101" charset="-122"/>
              <a:cs typeface="黑体" panose="02010609060101010101" charset="-122"/>
              <a:sym typeface="+mn-ea"/>
            </a:endParaRPr>
          </a:p>
        </p:txBody>
      </p:sp>
      <p:pic>
        <p:nvPicPr>
          <p:cNvPr id="35" name="图片 34" descr="19469673"/>
          <p:cNvPicPr>
            <a:picLocks noChangeAspect="1"/>
          </p:cNvPicPr>
          <p:nvPr/>
        </p:nvPicPr>
        <p:blipFill>
          <a:blip r:embed="rId1"/>
          <a:srcRect l="24911" t="3407" r="20866" b="3620"/>
          <a:stretch>
            <a:fillRect/>
          </a:stretch>
        </p:blipFill>
        <p:spPr>
          <a:xfrm>
            <a:off x="1435735" y="1664335"/>
            <a:ext cx="2498725" cy="4284980"/>
          </a:xfrm>
          <a:prstGeom prst="rect">
            <a:avLst/>
          </a:prstGeom>
        </p:spPr>
      </p:pic>
      <p:sp>
        <p:nvSpPr>
          <p:cNvPr id="7"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rgbClr val="C00000"/>
          </a:solidFill>
          <a:ln>
            <a:noFill/>
          </a:ln>
        </p:spPr>
        <p:txBody>
          <a:bodyPr anchor="ctr"/>
          <a:lstStyle/>
          <a:p>
            <a:endParaRPr lang="zh-CN" altLang="en-US"/>
          </a:p>
        </p:txBody>
      </p:sp>
      <p:cxnSp>
        <p:nvCxnSpPr>
          <p:cNvPr id="6" name="直接连接符 11"/>
          <p:cNvCxnSpPr>
            <a:cxnSpLocks noChangeShapeType="1"/>
          </p:cNvCxnSpPr>
          <p:nvPr/>
        </p:nvCxnSpPr>
        <p:spPr bwMode="auto">
          <a:xfrm flipH="1">
            <a:off x="819150" y="404813"/>
            <a:ext cx="338138" cy="395287"/>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0" name="文本框 12"/>
          <p:cNvSpPr txBox="1">
            <a:spLocks noChangeArrowheads="1"/>
          </p:cNvSpPr>
          <p:nvPr/>
        </p:nvSpPr>
        <p:spPr bwMode="auto">
          <a:xfrm>
            <a:off x="394273" y="184099"/>
            <a:ext cx="588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chemeClr val="bg1"/>
                </a:solidFill>
                <a:latin typeface="黑体" panose="02010609060101010101" charset="-122"/>
                <a:ea typeface="黑体" panose="02010609060101010101" charset="-122"/>
              </a:rPr>
              <a:t>03</a:t>
            </a:r>
            <a:endParaRPr lang="zh-CN" altLang="en-US" sz="2400" b="1" dirty="0">
              <a:solidFill>
                <a:schemeClr val="bg1"/>
              </a:solidFill>
              <a:latin typeface="黑体" panose="02010609060101010101" charset="-122"/>
              <a:ea typeface="黑体" panose="02010609060101010101" charset="-122"/>
            </a:endParaRPr>
          </a:p>
        </p:txBody>
      </p:sp>
      <p:cxnSp>
        <p:nvCxnSpPr>
          <p:cNvPr id="12" name="直接连接符 14"/>
          <p:cNvCxnSpPr>
            <a:cxnSpLocks noChangeShapeType="1"/>
          </p:cNvCxnSpPr>
          <p:nvPr/>
        </p:nvCxnSpPr>
        <p:spPr bwMode="auto">
          <a:xfrm>
            <a:off x="398463" y="873125"/>
            <a:ext cx="11385550" cy="0"/>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4" name="矩形 13"/>
          <p:cNvSpPr/>
          <p:nvPr/>
        </p:nvSpPr>
        <p:spPr>
          <a:xfrm>
            <a:off x="1179073" y="307647"/>
            <a:ext cx="5059680" cy="460375"/>
          </a:xfrm>
          <a:prstGeom prst="rect">
            <a:avLst/>
          </a:prstGeom>
        </p:spPr>
        <p:txBody>
          <a:bodyPr wrap="none">
            <a:spAutoFit/>
          </a:bodyPr>
          <a:lstStyle/>
          <a:p>
            <a:pPr algn="l"/>
            <a:r>
              <a:rPr sz="2400" b="1" dirty="0">
                <a:solidFill>
                  <a:srgbClr val="C00000"/>
                </a:solidFill>
                <a:latin typeface="微软雅黑" panose="020B0503020204020204" charset="-122"/>
                <a:ea typeface="微软雅黑" panose="020B0503020204020204" charset="-122"/>
                <a:sym typeface="+mn-ea"/>
              </a:rPr>
              <a:t>对比法在初中历史教学中的具体应用</a:t>
            </a:r>
            <a:endParaRPr sz="2400" b="1"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decel="10000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ppt_x"/>
                                          </p:val>
                                        </p:tav>
                                        <p:tav tm="100000">
                                          <p:val>
                                            <p:strVal val="#ppt_x"/>
                                          </p:val>
                                        </p:tav>
                                      </p:tavLst>
                                    </p:anim>
                                    <p:anim calcmode="lin" valueType="num">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4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1"/>
                                        </p:tgtEl>
                                        <p:attrNameLst>
                                          <p:attrName>ppt_y</p:attrName>
                                        </p:attrNameLst>
                                      </p:cBhvr>
                                      <p:tavLst>
                                        <p:tav tm="0">
                                          <p:val>
                                            <p:strVal val="#ppt_y"/>
                                          </p:val>
                                        </p:tav>
                                        <p:tav tm="100000">
                                          <p:val>
                                            <p:strVal val="#ppt_y"/>
                                          </p:val>
                                        </p:tav>
                                      </p:tavLst>
                                    </p:anim>
                                    <p:anim calcmode="lin" valueType="num">
                                      <p:cBhvr>
                                        <p:cTn id="21" dur="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1"/>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000"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Effect transition="in" filter="fade">
                                      <p:cBhvr>
                                        <p:cTn id="2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0" y="3395796"/>
            <a:ext cx="12192000" cy="3852728"/>
          </a:xfrm>
          <a:custGeom>
            <a:avLst/>
            <a:gdLst>
              <a:gd name="connsiteX0" fmla="*/ 0 w 12192000"/>
              <a:gd name="connsiteY0" fmla="*/ 0 h 4451684"/>
              <a:gd name="connsiteX1" fmla="*/ 12192000 w 12192000"/>
              <a:gd name="connsiteY1" fmla="*/ 0 h 4451684"/>
              <a:gd name="connsiteX2" fmla="*/ 12192000 w 12192000"/>
              <a:gd name="connsiteY2" fmla="*/ 4451684 h 4451684"/>
              <a:gd name="connsiteX3" fmla="*/ 0 w 12192000"/>
              <a:gd name="connsiteY3" fmla="*/ 4451684 h 4451684"/>
              <a:gd name="connsiteX4" fmla="*/ 0 w 12192000"/>
              <a:gd name="connsiteY4" fmla="*/ 0 h 4451684"/>
              <a:gd name="connsiteX0-1" fmla="*/ 0 w 12192000"/>
              <a:gd name="connsiteY0-2" fmla="*/ 0 h 4451684"/>
              <a:gd name="connsiteX1-3" fmla="*/ 5678905 w 12192000"/>
              <a:gd name="connsiteY1-4" fmla="*/ 0 h 4451684"/>
              <a:gd name="connsiteX2-5" fmla="*/ 12192000 w 12192000"/>
              <a:gd name="connsiteY2-6" fmla="*/ 0 h 4451684"/>
              <a:gd name="connsiteX3-7" fmla="*/ 12192000 w 12192000"/>
              <a:gd name="connsiteY3-8" fmla="*/ 4451684 h 4451684"/>
              <a:gd name="connsiteX4-9" fmla="*/ 0 w 12192000"/>
              <a:gd name="connsiteY4-10" fmla="*/ 4451684 h 4451684"/>
              <a:gd name="connsiteX5" fmla="*/ 0 w 12192000"/>
              <a:gd name="connsiteY5" fmla="*/ 0 h 4451684"/>
              <a:gd name="connsiteX0-11" fmla="*/ 0 w 12192000"/>
              <a:gd name="connsiteY0-12" fmla="*/ 0 h 4451684"/>
              <a:gd name="connsiteX1-13" fmla="*/ 5293894 w 12192000"/>
              <a:gd name="connsiteY1-14" fmla="*/ 1155031 h 4451684"/>
              <a:gd name="connsiteX2-15" fmla="*/ 12192000 w 12192000"/>
              <a:gd name="connsiteY2-16" fmla="*/ 0 h 4451684"/>
              <a:gd name="connsiteX3-17" fmla="*/ 12192000 w 12192000"/>
              <a:gd name="connsiteY3-18" fmla="*/ 4451684 h 4451684"/>
              <a:gd name="connsiteX4-19" fmla="*/ 0 w 12192000"/>
              <a:gd name="connsiteY4-20" fmla="*/ 4451684 h 4451684"/>
              <a:gd name="connsiteX5-21" fmla="*/ 0 w 12192000"/>
              <a:gd name="connsiteY5-22" fmla="*/ 0 h 4451684"/>
              <a:gd name="connsiteX0-23" fmla="*/ 0 w 12192000"/>
              <a:gd name="connsiteY0-24" fmla="*/ 109104 h 4560788"/>
              <a:gd name="connsiteX1-25" fmla="*/ 5293894 w 12192000"/>
              <a:gd name="connsiteY1-26" fmla="*/ 1264135 h 4560788"/>
              <a:gd name="connsiteX2-27" fmla="*/ 12192000 w 12192000"/>
              <a:gd name="connsiteY2-28" fmla="*/ 109104 h 4560788"/>
              <a:gd name="connsiteX3-29" fmla="*/ 12192000 w 12192000"/>
              <a:gd name="connsiteY3-30" fmla="*/ 4560788 h 4560788"/>
              <a:gd name="connsiteX4-31" fmla="*/ 0 w 12192000"/>
              <a:gd name="connsiteY4-32" fmla="*/ 4560788 h 4560788"/>
              <a:gd name="connsiteX5-33" fmla="*/ 0 w 12192000"/>
              <a:gd name="connsiteY5-34" fmla="*/ 109104 h 4560788"/>
              <a:gd name="connsiteX0-35" fmla="*/ 0 w 12192000"/>
              <a:gd name="connsiteY0-36" fmla="*/ 109104 h 4560788"/>
              <a:gd name="connsiteX1-37" fmla="*/ 5293894 w 12192000"/>
              <a:gd name="connsiteY1-38" fmla="*/ 1264135 h 4560788"/>
              <a:gd name="connsiteX2-39" fmla="*/ 12192000 w 12192000"/>
              <a:gd name="connsiteY2-40" fmla="*/ 109104 h 4560788"/>
              <a:gd name="connsiteX3-41" fmla="*/ 12192000 w 12192000"/>
              <a:gd name="connsiteY3-42" fmla="*/ 4560788 h 4560788"/>
              <a:gd name="connsiteX4-43" fmla="*/ 0 w 12192000"/>
              <a:gd name="connsiteY4-44" fmla="*/ 4560788 h 4560788"/>
              <a:gd name="connsiteX5-45" fmla="*/ 0 w 12192000"/>
              <a:gd name="connsiteY5-46" fmla="*/ 109104 h 4560788"/>
              <a:gd name="connsiteX0-47" fmla="*/ 0 w 12192000"/>
              <a:gd name="connsiteY0-48" fmla="*/ 112577 h 4564261"/>
              <a:gd name="connsiteX1-49" fmla="*/ 5293894 w 12192000"/>
              <a:gd name="connsiteY1-50" fmla="*/ 1203440 h 4564261"/>
              <a:gd name="connsiteX2-51" fmla="*/ 12192000 w 12192000"/>
              <a:gd name="connsiteY2-52" fmla="*/ 112577 h 4564261"/>
              <a:gd name="connsiteX3-53" fmla="*/ 12192000 w 12192000"/>
              <a:gd name="connsiteY3-54" fmla="*/ 4564261 h 4564261"/>
              <a:gd name="connsiteX4-55" fmla="*/ 0 w 12192000"/>
              <a:gd name="connsiteY4-56" fmla="*/ 4564261 h 4564261"/>
              <a:gd name="connsiteX5-57" fmla="*/ 0 w 12192000"/>
              <a:gd name="connsiteY5-58" fmla="*/ 112577 h 4564261"/>
              <a:gd name="connsiteX0-59" fmla="*/ 0 w 12192000"/>
              <a:gd name="connsiteY0-60" fmla="*/ 92791 h 4544475"/>
              <a:gd name="connsiteX1-61" fmla="*/ 5293894 w 12192000"/>
              <a:gd name="connsiteY1-62" fmla="*/ 1183654 h 4544475"/>
              <a:gd name="connsiteX2-63" fmla="*/ 12192000 w 12192000"/>
              <a:gd name="connsiteY2-64" fmla="*/ 92791 h 4544475"/>
              <a:gd name="connsiteX3-65" fmla="*/ 12192000 w 12192000"/>
              <a:gd name="connsiteY3-66" fmla="*/ 4544475 h 4544475"/>
              <a:gd name="connsiteX4-67" fmla="*/ 0 w 12192000"/>
              <a:gd name="connsiteY4-68" fmla="*/ 4544475 h 4544475"/>
              <a:gd name="connsiteX5-69" fmla="*/ 0 w 12192000"/>
              <a:gd name="connsiteY5-70" fmla="*/ 92791 h 4544475"/>
              <a:gd name="connsiteX0-71" fmla="*/ 0 w 12192000"/>
              <a:gd name="connsiteY0-72" fmla="*/ 17545 h 4469229"/>
              <a:gd name="connsiteX1-73" fmla="*/ 5293894 w 12192000"/>
              <a:gd name="connsiteY1-74" fmla="*/ 1108408 h 4469229"/>
              <a:gd name="connsiteX2-75" fmla="*/ 12192000 w 12192000"/>
              <a:gd name="connsiteY2-76" fmla="*/ 17545 h 4469229"/>
              <a:gd name="connsiteX3-77" fmla="*/ 12192000 w 12192000"/>
              <a:gd name="connsiteY3-78" fmla="*/ 4469229 h 4469229"/>
              <a:gd name="connsiteX4-79" fmla="*/ 0 w 12192000"/>
              <a:gd name="connsiteY4-80" fmla="*/ 4469229 h 4469229"/>
              <a:gd name="connsiteX5-81" fmla="*/ 0 w 12192000"/>
              <a:gd name="connsiteY5-82" fmla="*/ 17545 h 4469229"/>
              <a:gd name="connsiteX0-83" fmla="*/ 0 w 12192000"/>
              <a:gd name="connsiteY0-84" fmla="*/ 19995 h 4471679"/>
              <a:gd name="connsiteX1-85" fmla="*/ 5293894 w 12192000"/>
              <a:gd name="connsiteY1-86" fmla="*/ 1110858 h 4471679"/>
              <a:gd name="connsiteX2-87" fmla="*/ 12192000 w 12192000"/>
              <a:gd name="connsiteY2-88" fmla="*/ 1072399 h 4471679"/>
              <a:gd name="connsiteX3-89" fmla="*/ 12192000 w 12192000"/>
              <a:gd name="connsiteY3-90" fmla="*/ 4471679 h 4471679"/>
              <a:gd name="connsiteX4-91" fmla="*/ 0 w 12192000"/>
              <a:gd name="connsiteY4-92" fmla="*/ 4471679 h 4471679"/>
              <a:gd name="connsiteX5-93" fmla="*/ 0 w 12192000"/>
              <a:gd name="connsiteY5-94" fmla="*/ 19995 h 4471679"/>
              <a:gd name="connsiteX0-95" fmla="*/ 0 w 12192000"/>
              <a:gd name="connsiteY0-96" fmla="*/ 12037 h 4463721"/>
              <a:gd name="connsiteX1-97" fmla="*/ 5293894 w 12192000"/>
              <a:gd name="connsiteY1-98" fmla="*/ 1102900 h 4463721"/>
              <a:gd name="connsiteX2-99" fmla="*/ 12192000 w 12192000"/>
              <a:gd name="connsiteY2-100" fmla="*/ 1064441 h 4463721"/>
              <a:gd name="connsiteX3-101" fmla="*/ 12192000 w 12192000"/>
              <a:gd name="connsiteY3-102" fmla="*/ 4463721 h 4463721"/>
              <a:gd name="connsiteX4-103" fmla="*/ 0 w 12192000"/>
              <a:gd name="connsiteY4-104" fmla="*/ 4463721 h 4463721"/>
              <a:gd name="connsiteX5-105" fmla="*/ 0 w 12192000"/>
              <a:gd name="connsiteY5-106" fmla="*/ 12037 h 4463721"/>
              <a:gd name="connsiteX0-107" fmla="*/ 0 w 12192000"/>
              <a:gd name="connsiteY0-108" fmla="*/ 143758 h 4595442"/>
              <a:gd name="connsiteX1-109" fmla="*/ 5293894 w 12192000"/>
              <a:gd name="connsiteY1-110" fmla="*/ 1234621 h 4595442"/>
              <a:gd name="connsiteX2-111" fmla="*/ 12192000 w 12192000"/>
              <a:gd name="connsiteY2-112" fmla="*/ 1196162 h 4595442"/>
              <a:gd name="connsiteX3-113" fmla="*/ 12192000 w 12192000"/>
              <a:gd name="connsiteY3-114" fmla="*/ 4595442 h 4595442"/>
              <a:gd name="connsiteX4-115" fmla="*/ 0 w 12192000"/>
              <a:gd name="connsiteY4-116" fmla="*/ 4595442 h 4595442"/>
              <a:gd name="connsiteX5-117" fmla="*/ 0 w 12192000"/>
              <a:gd name="connsiteY5-118" fmla="*/ 143758 h 45954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4595442">
                <a:moveTo>
                  <a:pt x="0" y="143758"/>
                </a:moveTo>
                <a:cubicBezTo>
                  <a:pt x="2775284" y="-610753"/>
                  <a:pt x="2379578" y="1882009"/>
                  <a:pt x="5293894" y="1234621"/>
                </a:cubicBezTo>
                <a:cubicBezTo>
                  <a:pt x="8208210" y="587233"/>
                  <a:pt x="9935412" y="3332333"/>
                  <a:pt x="12192000" y="1196162"/>
                </a:cubicBezTo>
                <a:lnTo>
                  <a:pt x="12192000" y="4595442"/>
                </a:lnTo>
                <a:lnTo>
                  <a:pt x="0" y="4595442"/>
                </a:lnTo>
                <a:lnTo>
                  <a:pt x="0" y="14375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3653790" y="1833880"/>
            <a:ext cx="7663180" cy="4648835"/>
          </a:xfrm>
          <a:prstGeom prst="roundRect">
            <a:avLst>
              <a:gd name="adj" fmla="val 7724"/>
            </a:avLst>
          </a:prstGeom>
          <a:solidFill>
            <a:srgbClr val="F8F8F8"/>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982845" y="2284095"/>
            <a:ext cx="3715385" cy="521970"/>
          </a:xfrm>
          <a:prstGeom prst="rect">
            <a:avLst/>
          </a:prstGeom>
        </p:spPr>
        <p:txBody>
          <a:bodyPr wrap="square">
            <a:spAutoFit/>
            <a:scene3d>
              <a:camera prst="orthographicFront"/>
              <a:lightRig rig="threePt" dir="t"/>
            </a:scene3d>
          </a:bodyPr>
          <a:p>
            <a:pPr algn="l"/>
            <a:r>
              <a:rPr lang="zh-CN" altLang="en-US" sz="2800" b="1" dirty="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rPr>
              <a:t>（三）概念对比</a:t>
            </a:r>
            <a:endParaRPr lang="zh-CN" altLang="en-US" sz="2800" b="1" dirty="0">
              <a:solidFill>
                <a:srgbClr val="C0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1" name="TextBox 21"/>
          <p:cNvSpPr txBox="1"/>
          <p:nvPr/>
        </p:nvSpPr>
        <p:spPr>
          <a:xfrm>
            <a:off x="4147185" y="3037840"/>
            <a:ext cx="6248400" cy="2583815"/>
          </a:xfrm>
          <a:prstGeom prst="rect">
            <a:avLst/>
          </a:prstGeom>
          <a:noFill/>
        </p:spPr>
        <p:txBody>
          <a:bodyPr wrap="square" lIns="0" tIns="0" rIns="0" bIns="0" rtlCol="0">
            <a:spAutoFit/>
          </a:bodyPr>
          <a:p>
            <a:pPr marL="0" lvl="0" indent="719455" eaLnBrk="1" hangingPunct="1">
              <a:lnSpc>
                <a:spcPct val="140000"/>
              </a:lnSpc>
              <a:spcBef>
                <a:spcPct val="0"/>
              </a:spcBef>
              <a:buNone/>
            </a:pPr>
            <a:r>
              <a:rPr lang="zh-CN" altLang="en-US" sz="2400" dirty="0">
                <a:latin typeface="黑体" panose="02010609060101010101" charset="-122"/>
                <a:ea typeface="黑体" panose="02010609060101010101" charset="-122"/>
                <a:cs typeface="黑体" panose="02010609060101010101" charset="-122"/>
                <a:sym typeface="+mn-ea"/>
              </a:rPr>
              <a:t>比如民族革命与民主革命；垄断资本主义和自由资本主义等内容容易被学生混淆，使学生不容易弄清楚。正确应用对比法能够让学生在对比中确定概念包含的深层次含义，对问题解决具有积极作用。</a:t>
            </a:r>
            <a:endParaRPr lang="zh-CN" altLang="en-US" sz="2400" dirty="0">
              <a:latin typeface="黑体" panose="02010609060101010101" charset="-122"/>
              <a:ea typeface="黑体" panose="02010609060101010101" charset="-122"/>
              <a:cs typeface="黑体" panose="02010609060101010101" charset="-122"/>
              <a:sym typeface="+mn-ea"/>
            </a:endParaRPr>
          </a:p>
        </p:txBody>
      </p:sp>
      <p:pic>
        <p:nvPicPr>
          <p:cNvPr id="35" name="图片 34" descr="19469673"/>
          <p:cNvPicPr>
            <a:picLocks noChangeAspect="1"/>
          </p:cNvPicPr>
          <p:nvPr/>
        </p:nvPicPr>
        <p:blipFill>
          <a:blip r:embed="rId1"/>
          <a:srcRect l="24911" t="3407" r="20866" b="3620"/>
          <a:stretch>
            <a:fillRect/>
          </a:stretch>
        </p:blipFill>
        <p:spPr>
          <a:xfrm>
            <a:off x="1435735" y="1664335"/>
            <a:ext cx="2498725" cy="4284980"/>
          </a:xfrm>
          <a:prstGeom prst="rect">
            <a:avLst/>
          </a:prstGeom>
        </p:spPr>
      </p:pic>
      <p:sp>
        <p:nvSpPr>
          <p:cNvPr id="7"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rgbClr val="C00000"/>
          </a:solidFill>
          <a:ln>
            <a:noFill/>
          </a:ln>
        </p:spPr>
        <p:txBody>
          <a:bodyPr anchor="ctr"/>
          <a:lstStyle/>
          <a:p>
            <a:endParaRPr lang="zh-CN" altLang="en-US"/>
          </a:p>
        </p:txBody>
      </p:sp>
      <p:cxnSp>
        <p:nvCxnSpPr>
          <p:cNvPr id="6" name="直接连接符 11"/>
          <p:cNvCxnSpPr>
            <a:cxnSpLocks noChangeShapeType="1"/>
          </p:cNvCxnSpPr>
          <p:nvPr/>
        </p:nvCxnSpPr>
        <p:spPr bwMode="auto">
          <a:xfrm flipH="1">
            <a:off x="819150" y="404813"/>
            <a:ext cx="338138" cy="395287"/>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0" name="文本框 12"/>
          <p:cNvSpPr txBox="1">
            <a:spLocks noChangeArrowheads="1"/>
          </p:cNvSpPr>
          <p:nvPr/>
        </p:nvSpPr>
        <p:spPr bwMode="auto">
          <a:xfrm>
            <a:off x="394273" y="184099"/>
            <a:ext cx="588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chemeClr val="bg1"/>
                </a:solidFill>
                <a:latin typeface="黑体" panose="02010609060101010101" charset="-122"/>
                <a:ea typeface="黑体" panose="02010609060101010101" charset="-122"/>
              </a:rPr>
              <a:t>03</a:t>
            </a:r>
            <a:endParaRPr lang="zh-CN" altLang="en-US" sz="2400" b="1" dirty="0">
              <a:solidFill>
                <a:schemeClr val="bg1"/>
              </a:solidFill>
              <a:latin typeface="黑体" panose="02010609060101010101" charset="-122"/>
              <a:ea typeface="黑体" panose="02010609060101010101" charset="-122"/>
            </a:endParaRPr>
          </a:p>
        </p:txBody>
      </p:sp>
      <p:cxnSp>
        <p:nvCxnSpPr>
          <p:cNvPr id="12" name="直接连接符 14"/>
          <p:cNvCxnSpPr>
            <a:cxnSpLocks noChangeShapeType="1"/>
          </p:cNvCxnSpPr>
          <p:nvPr/>
        </p:nvCxnSpPr>
        <p:spPr bwMode="auto">
          <a:xfrm>
            <a:off x="398463" y="873125"/>
            <a:ext cx="11385550" cy="0"/>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4" name="矩形 13"/>
          <p:cNvSpPr/>
          <p:nvPr/>
        </p:nvSpPr>
        <p:spPr>
          <a:xfrm>
            <a:off x="1179073" y="307647"/>
            <a:ext cx="5059680" cy="460375"/>
          </a:xfrm>
          <a:prstGeom prst="rect">
            <a:avLst/>
          </a:prstGeom>
        </p:spPr>
        <p:txBody>
          <a:bodyPr wrap="none">
            <a:spAutoFit/>
          </a:bodyPr>
          <a:lstStyle/>
          <a:p>
            <a:pPr algn="l"/>
            <a:r>
              <a:rPr sz="2400" b="1" dirty="0">
                <a:solidFill>
                  <a:srgbClr val="C00000"/>
                </a:solidFill>
                <a:latin typeface="微软雅黑" panose="020B0503020204020204" charset="-122"/>
                <a:ea typeface="微软雅黑" panose="020B0503020204020204" charset="-122"/>
                <a:sym typeface="+mn-ea"/>
              </a:rPr>
              <a:t>对比法在初中历史教学中的具体应用</a:t>
            </a:r>
            <a:endParaRPr sz="2400" b="1"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decel="10000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ppt_x"/>
                                          </p:val>
                                        </p:tav>
                                        <p:tav tm="100000">
                                          <p:val>
                                            <p:strVal val="#ppt_x"/>
                                          </p:val>
                                        </p:tav>
                                      </p:tavLst>
                                    </p:anim>
                                    <p:anim calcmode="lin" valueType="num">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4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1"/>
                                        </p:tgtEl>
                                        <p:attrNameLst>
                                          <p:attrName>ppt_y</p:attrName>
                                        </p:attrNameLst>
                                      </p:cBhvr>
                                      <p:tavLst>
                                        <p:tav tm="0">
                                          <p:val>
                                            <p:strVal val="#ppt_y"/>
                                          </p:val>
                                        </p:tav>
                                        <p:tav tm="100000">
                                          <p:val>
                                            <p:strVal val="#ppt_y"/>
                                          </p:val>
                                        </p:tav>
                                      </p:tavLst>
                                    </p:anim>
                                    <p:anim calcmode="lin" valueType="num">
                                      <p:cBhvr>
                                        <p:cTn id="21" dur="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1"/>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000"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Effect transition="in" filter="fade">
                                      <p:cBhvr>
                                        <p:cTn id="2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 name="9"/>
          <p:cNvSpPr txBox="1"/>
          <p:nvPr/>
        </p:nvSpPr>
        <p:spPr>
          <a:xfrm>
            <a:off x="3231833" y="2917190"/>
            <a:ext cx="5862638" cy="492125"/>
          </a:xfrm>
          <a:prstGeom prst="rect">
            <a:avLst/>
          </a:prstGeom>
          <a:noFill/>
          <a:ln w="9525">
            <a:noFill/>
          </a:ln>
        </p:spPr>
        <p:txBody>
          <a:bodyPr wrap="square" lIns="0" tIns="0" rIns="0" bIns="0" anchor="t">
            <a:spAutoFit/>
          </a:bodyPr>
          <a:p>
            <a:pPr marL="0" lvl="1" indent="457200" algn="ctr" fontAlgn="base"/>
            <a:r>
              <a:rPr lang="zh-CN" altLang="en-US" sz="3200" b="1" strike="noStrike" spc="300" noProof="1" dirty="0">
                <a:solidFill>
                  <a:srgbClr val="7F7F7F"/>
                </a:solidFill>
                <a:uFillTx/>
                <a:latin typeface="微软雅黑" panose="020B0503020204020204" charset="-122"/>
                <a:ea typeface="微软雅黑" panose="020B0503020204020204" charset="-122"/>
                <a:cs typeface="+mn-cs"/>
                <a:sym typeface="+mn-ea"/>
              </a:rPr>
              <a:t>普通高校招生政策</a:t>
            </a:r>
            <a:endParaRPr lang="zh-CN" altLang="en-US" sz="3200" b="1" strike="noStrike" spc="300" noProof="1" dirty="0">
              <a:solidFill>
                <a:srgbClr val="7F7F7F"/>
              </a:solidFill>
              <a:uFillTx/>
              <a:latin typeface="微软雅黑" panose="020B0503020204020204" charset="-122"/>
              <a:ea typeface="微软雅黑" panose="020B0503020204020204" charset="-122"/>
              <a:cs typeface="+mn-cs"/>
              <a:sym typeface="+mn-ea"/>
            </a:endParaRPr>
          </a:p>
        </p:txBody>
      </p:sp>
      <p:sp>
        <p:nvSpPr>
          <p:cNvPr id="46" name="矩形 45"/>
          <p:cNvSpPr/>
          <p:nvPr/>
        </p:nvSpPr>
        <p:spPr>
          <a:xfrm>
            <a:off x="2344420" y="3185478"/>
            <a:ext cx="1290638" cy="33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p>
            <a:pPr algn="ctr" fontAlgn="auto"/>
            <a:endParaRPr lang="zh-CN" altLang="en-US" strike="noStrike" noProof="1">
              <a:solidFill>
                <a:schemeClr val="bg1">
                  <a:lumMod val="50000"/>
                </a:schemeClr>
              </a:solidFill>
            </a:endParaRPr>
          </a:p>
        </p:txBody>
      </p:sp>
      <p:sp>
        <p:nvSpPr>
          <p:cNvPr id="47" name="矩形 46"/>
          <p:cNvSpPr/>
          <p:nvPr/>
        </p:nvSpPr>
        <p:spPr>
          <a:xfrm>
            <a:off x="9072245" y="3185478"/>
            <a:ext cx="1290638" cy="33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p>
            <a:pPr algn="ctr" fontAlgn="auto"/>
            <a:endParaRPr lang="zh-CN" altLang="en-US" strike="noStrike" noProof="1">
              <a:solidFill>
                <a:schemeClr val="bg1">
                  <a:lumMod val="50000"/>
                </a:schemeClr>
              </a:solidFill>
            </a:endParaRPr>
          </a:p>
        </p:txBody>
      </p:sp>
      <p:sp>
        <p:nvSpPr>
          <p:cNvPr id="2" name="矩形 1"/>
          <p:cNvSpPr/>
          <p:nvPr/>
        </p:nvSpPr>
        <p:spPr>
          <a:xfrm>
            <a:off x="0" y="-635"/>
            <a:ext cx="12209780" cy="3759835"/>
          </a:xfrm>
          <a:prstGeom prst="rect">
            <a:avLst/>
          </a:prstGeom>
          <a:solidFill>
            <a:srgbClr val="C0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08330" y="558800"/>
            <a:ext cx="10975340" cy="5740400"/>
          </a:xfrm>
          <a:prstGeom prst="rect">
            <a:avLst/>
          </a:prstGeom>
          <a:solidFill>
            <a:schemeClr val="bg1"/>
          </a:solidFill>
          <a:ln>
            <a:solidFill>
              <a:srgbClr val="000000">
                <a:alpha val="0"/>
              </a:srgbClr>
            </a:solidFill>
          </a:ln>
          <a:effectLst>
            <a:outerShdw blurRad="444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在历史教学中，合理的应用对比法能够让枯燥的教学内容变得更有趣起来，化难为简，能够充分的掌握繁杂的历史知识，了解历史发展的历程，教师在教学中高效地利用课程，学生需牢抓重点，理清思路。构建脉络知识网，加强学生学习水平，为其后的学习难度更大的历史知识做铺垫，进而考出理想的历史成绩</a:t>
            </a:r>
            <a:endParaRPr lang="zh-CN" altLang="en-US"/>
          </a:p>
        </p:txBody>
      </p:sp>
      <p:sp>
        <p:nvSpPr>
          <p:cNvPr id="6" name="文本框 5"/>
          <p:cNvSpPr txBox="1"/>
          <p:nvPr/>
        </p:nvSpPr>
        <p:spPr>
          <a:xfrm>
            <a:off x="2622550" y="3000375"/>
            <a:ext cx="6893560" cy="1170940"/>
          </a:xfrm>
          <a:prstGeom prst="rect">
            <a:avLst/>
          </a:prstGeom>
          <a:noFill/>
        </p:spPr>
        <p:txBody>
          <a:bodyPr wrap="square" rtlCol="0">
            <a:spAutoFit/>
          </a:bodyPr>
          <a:p>
            <a:pPr algn="ctr">
              <a:lnSpc>
                <a:spcPct val="130000"/>
              </a:lnSpc>
            </a:pPr>
            <a:r>
              <a:rPr lang="zh-CN" altLang="en-US" sz="5400" dirty="0" smtClean="0">
                <a:solidFill>
                  <a:srgbClr val="C00000"/>
                </a:solidFill>
                <a:effectLst>
                  <a:outerShdw blurRad="25400" dist="25400" dir="2700000" algn="tl">
                    <a:srgbClr val="000000">
                      <a:alpha val="25000"/>
                    </a:srgbClr>
                  </a:outerShdw>
                </a:effectLst>
                <a:latin typeface="黑体" panose="02010609060101010101" charset="-122"/>
                <a:ea typeface="黑体" panose="02010609060101010101" charset="-122"/>
                <a:sym typeface="+mn-ea"/>
              </a:rPr>
              <a:t>结束语</a:t>
            </a:r>
            <a:endParaRPr lang="zh-CN" altLang="en-US" sz="5400" dirty="0" smtClean="0">
              <a:solidFill>
                <a:srgbClr val="C00000"/>
              </a:solidFill>
              <a:effectLst>
                <a:outerShdw blurRad="25400" dist="25400" dir="2700000" algn="tl">
                  <a:srgbClr val="000000">
                    <a:alpha val="25000"/>
                  </a:srgbClr>
                </a:outerShdw>
              </a:effectLst>
              <a:latin typeface="黑体" panose="02010609060101010101" charset="-122"/>
              <a:ea typeface="黑体" panose="02010609060101010101" charset="-122"/>
              <a:sym typeface="+mn-ea"/>
            </a:endParaRPr>
          </a:p>
        </p:txBody>
      </p:sp>
      <p:cxnSp>
        <p:nvCxnSpPr>
          <p:cNvPr id="11" name="直接连接符 10"/>
          <p:cNvCxnSpPr/>
          <p:nvPr/>
        </p:nvCxnSpPr>
        <p:spPr>
          <a:xfrm flipH="1">
            <a:off x="8749387" y="3585664"/>
            <a:ext cx="2108737" cy="0"/>
          </a:xfrm>
          <a:prstGeom prst="line">
            <a:avLst/>
          </a:prstGeom>
          <a:ln w="19050">
            <a:gradFill>
              <a:gsLst>
                <a:gs pos="15000">
                  <a:schemeClr val="bg1"/>
                </a:gs>
                <a:gs pos="100000">
                  <a:schemeClr val="bg1">
                    <a:lumMod val="65000"/>
                  </a:schemeClr>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288413" y="3585664"/>
            <a:ext cx="2108737" cy="0"/>
          </a:xfrm>
          <a:prstGeom prst="line">
            <a:avLst/>
          </a:prstGeom>
          <a:ln w="19050">
            <a:gradFill>
              <a:gsLst>
                <a:gs pos="15000">
                  <a:schemeClr val="bg1"/>
                </a:gs>
                <a:gs pos="100000">
                  <a:schemeClr val="bg1">
                    <a:lumMod val="65000"/>
                  </a:schemeClr>
                </a:gs>
              </a:gsLst>
              <a:lin ang="0" scaled="0"/>
            </a:gradFill>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404704" y="1845945"/>
            <a:ext cx="1281554" cy="837644"/>
            <a:chOff x="5181068" y="1174090"/>
            <a:chExt cx="2115979" cy="1383041"/>
          </a:xfrm>
          <a:effectLst>
            <a:outerShdw blurRad="190500" dist="63500" dir="2700000" algn="tl" rotWithShape="0">
              <a:prstClr val="black">
                <a:alpha val="25000"/>
              </a:prstClr>
            </a:outerShdw>
          </a:effectLst>
        </p:grpSpPr>
        <p:sp>
          <p:nvSpPr>
            <p:cNvPr id="9" name="圆角矩形 8"/>
            <p:cNvSpPr/>
            <p:nvPr/>
          </p:nvSpPr>
          <p:spPr>
            <a:xfrm rot="2700000">
              <a:off x="5568043" y="1174090"/>
              <a:ext cx="1383041" cy="1383041"/>
            </a:xfrm>
            <a:prstGeom prst="roundRect">
              <a:avLst>
                <a:gd name="adj" fmla="val 4861"/>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105号-简雅黑" panose="00000500000000000000" pitchFamily="2" charset="-122"/>
                <a:ea typeface="Adobe 黑体 Std R" panose="020B0400000000000000" pitchFamily="34" charset="-122"/>
              </a:endParaRPr>
            </a:p>
          </p:txBody>
        </p:sp>
        <p:sp>
          <p:nvSpPr>
            <p:cNvPr id="10" name="文本框 9"/>
            <p:cNvSpPr txBox="1"/>
            <p:nvPr/>
          </p:nvSpPr>
          <p:spPr>
            <a:xfrm>
              <a:off x="5181068" y="1177249"/>
              <a:ext cx="2115979" cy="1268629"/>
            </a:xfrm>
            <a:prstGeom prst="rect">
              <a:avLst/>
            </a:prstGeom>
            <a:noFill/>
          </p:spPr>
          <p:txBody>
            <a:bodyPr wrap="square" rtlCol="0">
              <a:spAutoFit/>
            </a:bodyPr>
            <a:p>
              <a:pPr algn="ctr"/>
              <a:r>
                <a:rPr lang="en-US" altLang="zh-CN" sz="44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cs typeface="Aparajita" panose="020B0604020202020204" pitchFamily="34" charset="0"/>
                </a:rPr>
                <a:t>04</a:t>
              </a:r>
              <a:endParaRPr lang="en-US" altLang="zh-CN" sz="44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cs typeface="Aparajita"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300"/>
                                        <p:tgtEl>
                                          <p:spTgt spid="3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47"/>
                                        </p:tgtEl>
                                        <p:attrNameLst>
                                          <p:attrName>style.visibility</p:attrName>
                                        </p:attrNameLst>
                                      </p:cBhvr>
                                      <p:to>
                                        <p:strVal val="visible"/>
                                      </p:to>
                                    </p:set>
                                    <p:animEffect transition="in" filter="wipe(right)">
                                      <p:cBhvr>
                                        <p:cTn id="13" dur="500"/>
                                        <p:tgtEl>
                                          <p:spTgt spid="47"/>
                                        </p:tgtEl>
                                      </p:cBhvr>
                                    </p:animEffect>
                                  </p:childTnLst>
                                </p:cTn>
                              </p:par>
                              <p:par>
                                <p:cTn id="14" presetID="41" presetClass="entr" presetSubtype="0" fill="hold" grpId="0" nodeType="withEffect">
                                  <p:stCondLst>
                                    <p:cond delay="125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6"/>
                                        </p:tgtEl>
                                        <p:attrNameLst>
                                          <p:attrName>ppt_y</p:attrName>
                                        </p:attrNameLst>
                                      </p:cBhvr>
                                      <p:tavLst>
                                        <p:tav tm="0">
                                          <p:val>
                                            <p:strVal val="#ppt_y"/>
                                          </p:val>
                                        </p:tav>
                                        <p:tav tm="100000">
                                          <p:val>
                                            <p:strVal val="#ppt_y"/>
                                          </p:val>
                                        </p:tav>
                                      </p:tavLst>
                                    </p:anim>
                                    <p:anim calcmode="lin" valueType="num">
                                      <p:cBhvr>
                                        <p:cTn id="18"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6"/>
                                        </p:tgtEl>
                                      </p:cBhvr>
                                    </p:animEffect>
                                  </p:childTnLst>
                                </p:cTn>
                              </p:par>
                              <p:par>
                                <p:cTn id="21" presetID="2" presetClass="entr" presetSubtype="2" fill="hold" nodeType="withEffect">
                                  <p:stCondLst>
                                    <p:cond delay="1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anim calcmode="lin" valueType="num">
                                      <p:cBhvr>
                                        <p:cTn id="32" dur="750" fill="hold"/>
                                        <p:tgtEl>
                                          <p:spTgt spid="8"/>
                                        </p:tgtEl>
                                        <p:attrNameLst>
                                          <p:attrName>ppt_x</p:attrName>
                                        </p:attrNameLst>
                                      </p:cBhvr>
                                      <p:tavLst>
                                        <p:tav tm="0">
                                          <p:val>
                                            <p:strVal val="#ppt_x"/>
                                          </p:val>
                                        </p:tav>
                                        <p:tav tm="100000">
                                          <p:val>
                                            <p:strVal val="#ppt_x"/>
                                          </p:val>
                                        </p:tav>
                                      </p:tavLst>
                                    </p:anim>
                                    <p:anim calcmode="lin" valueType="num">
                                      <p:cBhvr>
                                        <p:cTn id="33"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6" grpId="0" bldLvl="0" animBg="1"/>
      <p:bldP spid="47" grpId="0" bldLvl="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4" name="直接连接符 14"/>
          <p:cNvCxnSpPr>
            <a:cxnSpLocks noChangeShapeType="1"/>
          </p:cNvCxnSpPr>
          <p:nvPr/>
        </p:nvCxnSpPr>
        <p:spPr bwMode="auto">
          <a:xfrm>
            <a:off x="398463" y="873125"/>
            <a:ext cx="11385550" cy="0"/>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4" name="文本框 3"/>
          <p:cNvSpPr txBox="1"/>
          <p:nvPr/>
        </p:nvSpPr>
        <p:spPr>
          <a:xfrm>
            <a:off x="1367790" y="1774825"/>
            <a:ext cx="9822815" cy="2676525"/>
          </a:xfrm>
          <a:prstGeom prst="rect">
            <a:avLst/>
          </a:prstGeom>
          <a:noFill/>
        </p:spPr>
        <p:txBody>
          <a:bodyPr wrap="square" rtlCol="0">
            <a:spAutoFit/>
          </a:bodyPr>
          <a:p>
            <a:r>
              <a:rPr lang="en-US" altLang="zh-CN" sz="2800"/>
              <a:t>      </a:t>
            </a:r>
            <a:r>
              <a:rPr lang="zh-CN" altLang="en-US" sz="2800"/>
              <a:t>在历史教学中，合理的应用对比法能够让枯燥的教学内容变得更有趣起来，化难为简，能够充分的掌握繁杂的历史知识，了解历史发展的历程，教师在教学中高效地利用课程，学生需牢抓重点，理清思路。构建脉络知识网，加强学生学习水平，为其后的学习难度更大的历史知识做铺垫，进而考出理想的历史成绩。</a:t>
            </a:r>
            <a:endParaRPr lang="zh-CN"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4074795" y="2221865"/>
            <a:ext cx="6045835" cy="1322070"/>
          </a:xfrm>
          <a:prstGeom prst="rect">
            <a:avLst/>
          </a:prstGeom>
          <a:noFill/>
        </p:spPr>
        <p:txBody>
          <a:bodyPr wrap="square" rtlCol="0">
            <a:spAutoFit/>
          </a:bodyPr>
          <a:p>
            <a:pPr algn="l">
              <a:defRPr/>
            </a:pPr>
            <a:r>
              <a:rPr lang="zh-CN" altLang="en-US" sz="8000" b="1" spc="-150" dirty="0">
                <a:solidFill>
                  <a:schemeClr val="tx1"/>
                </a:solidFill>
                <a:latin typeface="微软雅黑" panose="020B0503020204020204" charset="-122"/>
                <a:ea typeface="微软雅黑" panose="020B0503020204020204" charset="-122"/>
                <a:cs typeface="微软雅黑" panose="020B0503020204020204" charset="-122"/>
              </a:rPr>
              <a:t>谢</a:t>
            </a:r>
            <a:r>
              <a:rPr lang="en-US" altLang="zh-CN" sz="8000" b="1" spc="-15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8000" b="1" spc="-150" dirty="0">
                <a:solidFill>
                  <a:schemeClr val="tx1"/>
                </a:solidFill>
                <a:latin typeface="微软雅黑" panose="020B0503020204020204" charset="-122"/>
                <a:ea typeface="微软雅黑" panose="020B0503020204020204" charset="-122"/>
                <a:cs typeface="微软雅黑" panose="020B0503020204020204" charset="-122"/>
              </a:rPr>
              <a:t>谢</a:t>
            </a:r>
            <a:r>
              <a:rPr lang="en-US" altLang="zh-CN" sz="8000" b="1" spc="-15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8000" b="1" spc="-150" dirty="0">
                <a:solidFill>
                  <a:schemeClr val="tx1"/>
                </a:solidFill>
                <a:latin typeface="微软雅黑" panose="020B0503020204020204" charset="-122"/>
                <a:ea typeface="微软雅黑" panose="020B0503020204020204" charset="-122"/>
                <a:cs typeface="微软雅黑" panose="020B0503020204020204" charset="-122"/>
              </a:rPr>
              <a:t>大</a:t>
            </a:r>
            <a:r>
              <a:rPr lang="en-US" altLang="zh-CN" sz="8000" b="1" spc="-15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8000" b="1" spc="-150" dirty="0">
                <a:solidFill>
                  <a:schemeClr val="tx1"/>
                </a:solidFill>
                <a:latin typeface="微软雅黑" panose="020B0503020204020204" charset="-122"/>
                <a:ea typeface="微软雅黑" panose="020B0503020204020204" charset="-122"/>
                <a:cs typeface="微软雅黑" panose="020B0503020204020204" charset="-122"/>
              </a:rPr>
              <a:t>家</a:t>
            </a:r>
            <a:r>
              <a:rPr lang="en-US" altLang="zh-CN" sz="8000" b="1" spc="-150" dirty="0">
                <a:solidFill>
                  <a:schemeClr val="tx1"/>
                </a:solidFill>
                <a:latin typeface="微软雅黑" panose="020B0503020204020204" charset="-122"/>
                <a:ea typeface="微软雅黑" panose="020B0503020204020204" charset="-122"/>
                <a:cs typeface="微软雅黑" panose="020B0503020204020204" charset="-122"/>
              </a:rPr>
              <a:t> !</a:t>
            </a:r>
            <a:endParaRPr lang="en-US" altLang="zh-CN" sz="8000" b="1" spc="-1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0" y="4950193"/>
            <a:ext cx="12192000" cy="1780171"/>
          </a:xfrm>
          <a:prstGeom prst="rect">
            <a:avLst/>
          </a:prstGeom>
          <a:solidFill>
            <a:schemeClr val="bg1">
              <a:lumMod val="8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panose="02000000000000000000"/>
              <a:ea typeface="思源黑体 CN Regular"/>
              <a:cs typeface="+mn-cs"/>
            </a:endParaRPr>
          </a:p>
        </p:txBody>
      </p:sp>
      <p:sp>
        <p:nvSpPr>
          <p:cNvPr id="15" name="矩形 14"/>
          <p:cNvSpPr/>
          <p:nvPr/>
        </p:nvSpPr>
        <p:spPr>
          <a:xfrm>
            <a:off x="-4445" y="5087353"/>
            <a:ext cx="12192000" cy="1780171"/>
          </a:xfrm>
          <a:prstGeom prst="rect">
            <a:avLst/>
          </a:prstGeom>
          <a:solidFill>
            <a:srgbClr val="C7040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panose="02000000000000000000"/>
              <a:ea typeface="思源黑体 CN Regular"/>
              <a:cs typeface="+mn-cs"/>
            </a:endParaRPr>
          </a:p>
        </p:txBody>
      </p:sp>
      <p:sp>
        <p:nvSpPr>
          <p:cNvPr id="18" name="矩形 17"/>
          <p:cNvSpPr/>
          <p:nvPr/>
        </p:nvSpPr>
        <p:spPr>
          <a:xfrm rot="2230711">
            <a:off x="-1118152" y="5149530"/>
            <a:ext cx="7621320" cy="2096551"/>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latin typeface="思源黑体 CN Normal" panose="020B0400000000000000" pitchFamily="34" charset="-122"/>
              <a:ea typeface="思源黑体 CN Normal" panose="020B0400000000000000" pitchFamily="34" charset="-122"/>
            </a:endParaRPr>
          </a:p>
        </p:txBody>
      </p:sp>
      <p:sp>
        <p:nvSpPr>
          <p:cNvPr id="19" name="任意多边形: 形状 15"/>
          <p:cNvSpPr/>
          <p:nvPr/>
        </p:nvSpPr>
        <p:spPr>
          <a:xfrm rot="2279616">
            <a:off x="-1682663" y="-516956"/>
            <a:ext cx="5946615" cy="7389536"/>
          </a:xfrm>
          <a:custGeom>
            <a:avLst/>
            <a:gdLst>
              <a:gd name="connsiteX0" fmla="*/ 2912862 w 5946615"/>
              <a:gd name="connsiteY0" fmla="*/ 5714037 h 7389536"/>
              <a:gd name="connsiteX1" fmla="*/ 2973310 w 5946615"/>
              <a:gd name="connsiteY1" fmla="*/ 5768976 h 7389536"/>
              <a:gd name="connsiteX2" fmla="*/ 3734177 w 5946615"/>
              <a:gd name="connsiteY2" fmla="*/ 6042120 h 7389536"/>
              <a:gd name="connsiteX3" fmla="*/ 5946615 w 5946615"/>
              <a:gd name="connsiteY3" fmla="*/ 6042120 h 7389536"/>
              <a:gd name="connsiteX4" fmla="*/ 4221604 w 5946615"/>
              <a:gd name="connsiteY4" fmla="*/ 7389536 h 7389536"/>
              <a:gd name="connsiteX5" fmla="*/ 2541123 w 5946615"/>
              <a:gd name="connsiteY5" fmla="*/ 0 h 7389536"/>
              <a:gd name="connsiteX6" fmla="*/ 2538018 w 5946615"/>
              <a:gd name="connsiteY6" fmla="*/ 61473 h 7389536"/>
              <a:gd name="connsiteX7" fmla="*/ 2538018 w 5946615"/>
              <a:gd name="connsiteY7" fmla="*/ 4845961 h 7389536"/>
              <a:gd name="connsiteX8" fmla="*/ 2682387 w 5946615"/>
              <a:gd name="connsiteY8" fmla="*/ 5416121 h 7389536"/>
              <a:gd name="connsiteX9" fmla="*/ 2690190 w 5946615"/>
              <a:gd name="connsiteY9" fmla="*/ 5428964 h 7389536"/>
              <a:gd name="connsiteX10" fmla="*/ 0 w 5946615"/>
              <a:gd name="connsiteY10" fmla="*/ 1984886 h 7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46615" h="7389536">
                <a:moveTo>
                  <a:pt x="2912862" y="5714037"/>
                </a:moveTo>
                <a:lnTo>
                  <a:pt x="2973310" y="5768976"/>
                </a:lnTo>
                <a:cubicBezTo>
                  <a:pt x="3180076" y="5939615"/>
                  <a:pt x="3445156" y="6042120"/>
                  <a:pt x="3734177" y="6042120"/>
                </a:cubicBezTo>
                <a:lnTo>
                  <a:pt x="5946615" y="6042120"/>
                </a:lnTo>
                <a:lnTo>
                  <a:pt x="4221604" y="7389536"/>
                </a:lnTo>
                <a:close/>
                <a:moveTo>
                  <a:pt x="2541123" y="0"/>
                </a:moveTo>
                <a:lnTo>
                  <a:pt x="2538018" y="61473"/>
                </a:lnTo>
                <a:lnTo>
                  <a:pt x="2538018" y="4845961"/>
                </a:lnTo>
                <a:cubicBezTo>
                  <a:pt x="2538018" y="5052405"/>
                  <a:pt x="2590317" y="5246634"/>
                  <a:pt x="2682387" y="5416121"/>
                </a:cubicBezTo>
                <a:lnTo>
                  <a:pt x="2690190" y="5428964"/>
                </a:lnTo>
                <a:lnTo>
                  <a:pt x="0" y="1984886"/>
                </a:lnTo>
                <a:close/>
              </a:path>
            </a:pathLst>
          </a:cu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p>
            <a:pPr algn="ctr"/>
            <a:endParaRPr lang="zh-CN" altLang="en-US">
              <a:latin typeface="思源黑体 CN Normal" panose="020B0400000000000000" pitchFamily="34" charset="-122"/>
              <a:ea typeface="思源黑体 CN Normal" panose="020B0400000000000000"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635"/>
            <a:ext cx="12209780" cy="3759835"/>
          </a:xfrm>
          <a:prstGeom prst="rect">
            <a:avLst/>
          </a:prstGeom>
          <a:solidFill>
            <a:srgbClr val="C0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727710" y="387985"/>
            <a:ext cx="10975340" cy="5740400"/>
          </a:xfrm>
          <a:prstGeom prst="rect">
            <a:avLst/>
          </a:prstGeom>
          <a:solidFill>
            <a:schemeClr val="bg1"/>
          </a:solidFill>
          <a:ln>
            <a:solidFill>
              <a:srgbClr val="000000">
                <a:alpha val="0"/>
              </a:srgbClr>
            </a:solidFill>
          </a:ln>
          <a:effectLst>
            <a:outerShdw blurRad="444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1921526" y="3574252"/>
            <a:ext cx="2536556" cy="584775"/>
          </a:xfrm>
          <a:prstGeom prst="rect">
            <a:avLst/>
          </a:prstGeom>
          <a:noFill/>
        </p:spPr>
        <p:txBody>
          <a:bodyPr wrap="square" rtlCol="0">
            <a:spAutoFit/>
          </a:bodyPr>
          <a:p>
            <a:pPr algn="r"/>
            <a:r>
              <a:rPr lang="en-US" altLang="zh-CN" sz="3200" dirty="0" smtClean="0">
                <a:solidFill>
                  <a:srgbClr val="21273E"/>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rPr>
              <a:t>CONTENTS</a:t>
            </a:r>
            <a:endParaRPr lang="zh-CN" altLang="en-US" sz="3200" dirty="0">
              <a:solidFill>
                <a:srgbClr val="21273E"/>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cs typeface="Aparajita" panose="020B0604020202020204" pitchFamily="34" charset="0"/>
            </a:endParaRPr>
          </a:p>
        </p:txBody>
      </p:sp>
      <p:sp>
        <p:nvSpPr>
          <p:cNvPr id="35" name="文本框 34"/>
          <p:cNvSpPr txBox="1"/>
          <p:nvPr/>
        </p:nvSpPr>
        <p:spPr>
          <a:xfrm>
            <a:off x="2317932" y="2621254"/>
            <a:ext cx="2186644" cy="1015663"/>
          </a:xfrm>
          <a:prstGeom prst="rect">
            <a:avLst/>
          </a:prstGeom>
          <a:noFill/>
        </p:spPr>
        <p:txBody>
          <a:bodyPr wrap="square" rtlCol="0">
            <a:spAutoFit/>
          </a:bodyPr>
          <a:p>
            <a:pPr algn="r"/>
            <a:r>
              <a:rPr lang="zh-CN" altLang="en-US" sz="6000" dirty="0" smtClean="0">
                <a:solidFill>
                  <a:srgbClr val="DE2125"/>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rPr>
              <a:t>目录</a:t>
            </a:r>
            <a:endParaRPr lang="zh-CN" altLang="en-US" sz="6000" dirty="0" smtClean="0">
              <a:solidFill>
                <a:srgbClr val="DE2125"/>
              </a:solidFill>
              <a:effectLst>
                <a:outerShdw blurRad="38100" dist="38100" dir="2700000" algn="tl">
                  <a:srgbClr val="000000">
                    <a:alpha val="30000"/>
                  </a:srgbClr>
                </a:outerShdw>
              </a:effectLst>
              <a:latin typeface="字魂105号-简雅黑" panose="00000500000000000000" pitchFamily="2" charset="-122"/>
              <a:ea typeface="字魂105号-简雅黑" panose="00000500000000000000" pitchFamily="2" charset="-122"/>
            </a:endParaRPr>
          </a:p>
        </p:txBody>
      </p:sp>
      <p:cxnSp>
        <p:nvCxnSpPr>
          <p:cNvPr id="41" name="直接连接符 40"/>
          <p:cNvCxnSpPr/>
          <p:nvPr/>
        </p:nvCxnSpPr>
        <p:spPr>
          <a:xfrm>
            <a:off x="3790532" y="4471255"/>
            <a:ext cx="512567" cy="0"/>
          </a:xfrm>
          <a:prstGeom prst="line">
            <a:avLst/>
          </a:prstGeom>
          <a:ln w="57150">
            <a:gradFill>
              <a:gsLst>
                <a:gs pos="0">
                  <a:srgbClr val="FE4444"/>
                </a:gs>
                <a:gs pos="100000">
                  <a:srgbClr val="832B2B"/>
                </a:gs>
              </a:gsLst>
              <a:lin ang="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828540" y="1835785"/>
            <a:ext cx="0" cy="3303905"/>
          </a:xfrm>
          <a:prstGeom prst="line">
            <a:avLst/>
          </a:prstGeom>
          <a:ln w="12700">
            <a:gradFill>
              <a:gsLst>
                <a:gs pos="0">
                  <a:schemeClr val="tx1">
                    <a:lumMod val="75000"/>
                    <a:lumOff val="25000"/>
                    <a:alpha val="0"/>
                  </a:schemeClr>
                </a:gs>
                <a:gs pos="50300">
                  <a:srgbClr val="404040"/>
                </a:gs>
                <a:gs pos="100000">
                  <a:schemeClr val="tx1">
                    <a:lumMod val="75000"/>
                    <a:lumOff val="25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菱形 5"/>
          <p:cNvSpPr/>
          <p:nvPr/>
        </p:nvSpPr>
        <p:spPr>
          <a:xfrm>
            <a:off x="5152390" y="1380490"/>
            <a:ext cx="608965" cy="608965"/>
          </a:xfrm>
          <a:prstGeom prst="diamond">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105号-简雅黑" panose="00000500000000000000" pitchFamily="2" charset="-122"/>
            </a:endParaRPr>
          </a:p>
        </p:txBody>
      </p:sp>
      <p:sp>
        <p:nvSpPr>
          <p:cNvPr id="40" name="文本框 39"/>
          <p:cNvSpPr txBox="1"/>
          <p:nvPr/>
        </p:nvSpPr>
        <p:spPr>
          <a:xfrm>
            <a:off x="5201920" y="1560195"/>
            <a:ext cx="559435" cy="398780"/>
          </a:xfrm>
          <a:prstGeom prst="rect">
            <a:avLst/>
          </a:prstGeom>
          <a:noFill/>
        </p:spPr>
        <p:txBody>
          <a:bodyPr wrap="square" rtlCol="0">
            <a:spAutoFit/>
          </a:bodyPr>
          <a:p>
            <a:r>
              <a:rPr lang="en-US" altLang="zh-CN" sz="20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rPr>
              <a:t>01</a:t>
            </a:r>
            <a:endParaRPr lang="en-US" altLang="zh-CN" sz="20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endParaRPr>
          </a:p>
        </p:txBody>
      </p:sp>
      <p:grpSp>
        <p:nvGrpSpPr>
          <p:cNvPr id="49" name="组合 48"/>
          <p:cNvGrpSpPr/>
          <p:nvPr/>
        </p:nvGrpSpPr>
        <p:grpSpPr>
          <a:xfrm rot="0">
            <a:off x="5152390" y="2197100"/>
            <a:ext cx="608965" cy="608965"/>
            <a:chOff x="6841595" y="1460121"/>
            <a:chExt cx="608907" cy="608907"/>
          </a:xfrm>
          <a:effectLst>
            <a:outerShdw blurRad="101600" dist="38100" dir="2700000" algn="tl" rotWithShape="0">
              <a:prstClr val="black">
                <a:alpha val="25000"/>
              </a:prstClr>
            </a:outerShdw>
          </a:effectLst>
        </p:grpSpPr>
        <p:sp>
          <p:nvSpPr>
            <p:cNvPr id="7" name="菱形 6"/>
            <p:cNvSpPr/>
            <p:nvPr/>
          </p:nvSpPr>
          <p:spPr>
            <a:xfrm>
              <a:off x="6841595" y="1460121"/>
              <a:ext cx="608907" cy="608907"/>
            </a:xfrm>
            <a:prstGeom prst="diamond">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105号-简雅黑" panose="00000500000000000000" pitchFamily="2" charset="-122"/>
              </a:endParaRPr>
            </a:p>
          </p:txBody>
        </p:sp>
        <p:sp>
          <p:nvSpPr>
            <p:cNvPr id="54" name="文本框 53"/>
            <p:cNvSpPr txBox="1"/>
            <p:nvPr/>
          </p:nvSpPr>
          <p:spPr>
            <a:xfrm>
              <a:off x="6928521" y="1563054"/>
              <a:ext cx="436880" cy="398780"/>
            </a:xfrm>
            <a:prstGeom prst="rect">
              <a:avLst/>
            </a:prstGeom>
            <a:noFill/>
          </p:spPr>
          <p:txBody>
            <a:bodyPr wrap="none" rtlCol="0">
              <a:spAutoFit/>
            </a:bodyPr>
            <a:p>
              <a:r>
                <a:rPr lang="en-US" altLang="zh-CN" sz="20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rPr>
                <a:t>02</a:t>
              </a:r>
              <a:endParaRPr lang="en-US" altLang="zh-CN" sz="20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endParaRPr>
            </a:p>
          </p:txBody>
        </p:sp>
      </p:grpSp>
      <p:sp>
        <p:nvSpPr>
          <p:cNvPr id="8" name="文本框 7"/>
          <p:cNvSpPr txBox="1"/>
          <p:nvPr/>
        </p:nvSpPr>
        <p:spPr>
          <a:xfrm>
            <a:off x="6675755" y="1529080"/>
            <a:ext cx="3959225" cy="460375"/>
          </a:xfrm>
          <a:prstGeom prst="rect">
            <a:avLst/>
          </a:prstGeom>
          <a:noFill/>
        </p:spPr>
        <p:txBody>
          <a:bodyPr wrap="square" rtlCol="0">
            <a:spAutoFit/>
          </a:bodyPr>
          <a:p>
            <a:r>
              <a:rPr lang="zh-CN" altLang="en-US" sz="2400" dirty="0">
                <a:solidFill>
                  <a:schemeClr val="tx1">
                    <a:lumMod val="85000"/>
                    <a:lumOff val="15000"/>
                  </a:schemeClr>
                </a:solidFill>
                <a:latin typeface="黑体" panose="02010609060101010101" charset="-122"/>
                <a:ea typeface="黑体" panose="02010609060101010101" charset="-122"/>
              </a:rPr>
              <a:t>对比教学法的运用意义</a:t>
            </a:r>
            <a:endParaRPr lang="zh-CN" altLang="en-US" sz="2400" dirty="0">
              <a:solidFill>
                <a:schemeClr val="tx1">
                  <a:lumMod val="85000"/>
                  <a:lumOff val="15000"/>
                </a:schemeClr>
              </a:solidFill>
              <a:latin typeface="黑体" panose="02010609060101010101" charset="-122"/>
              <a:ea typeface="黑体" panose="02010609060101010101" charset="-122"/>
            </a:endParaRPr>
          </a:p>
        </p:txBody>
      </p:sp>
      <p:sp>
        <p:nvSpPr>
          <p:cNvPr id="60" name="菱形 59"/>
          <p:cNvSpPr/>
          <p:nvPr/>
        </p:nvSpPr>
        <p:spPr>
          <a:xfrm>
            <a:off x="5177155" y="3150235"/>
            <a:ext cx="608965" cy="608965"/>
          </a:xfrm>
          <a:prstGeom prst="diamond">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105号-简雅黑" panose="00000500000000000000" pitchFamily="2" charset="-122"/>
            </a:endParaRPr>
          </a:p>
        </p:txBody>
      </p:sp>
      <p:sp>
        <p:nvSpPr>
          <p:cNvPr id="61" name="文本框 60"/>
          <p:cNvSpPr txBox="1"/>
          <p:nvPr/>
        </p:nvSpPr>
        <p:spPr>
          <a:xfrm>
            <a:off x="5238750" y="3257550"/>
            <a:ext cx="655320" cy="398780"/>
          </a:xfrm>
          <a:prstGeom prst="rect">
            <a:avLst/>
          </a:prstGeom>
          <a:noFill/>
        </p:spPr>
        <p:txBody>
          <a:bodyPr wrap="square" rtlCol="0">
            <a:spAutoFit/>
          </a:bodyPr>
          <a:p>
            <a:r>
              <a:rPr lang="en-US" altLang="zh-CN" sz="20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rPr>
              <a:t>03</a:t>
            </a:r>
            <a:endParaRPr lang="en-US" altLang="zh-CN" sz="20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endParaRPr>
          </a:p>
        </p:txBody>
      </p:sp>
      <p:sp>
        <p:nvSpPr>
          <p:cNvPr id="58" name="文本框 57"/>
          <p:cNvSpPr txBox="1"/>
          <p:nvPr/>
        </p:nvSpPr>
        <p:spPr>
          <a:xfrm>
            <a:off x="6675755" y="2345690"/>
            <a:ext cx="3549015" cy="460375"/>
          </a:xfrm>
          <a:prstGeom prst="rect">
            <a:avLst/>
          </a:prstGeom>
          <a:noFill/>
        </p:spPr>
        <p:txBody>
          <a:bodyPr wrap="square" rtlCol="0">
            <a:spAutoFit/>
          </a:bodyPr>
          <a:p>
            <a:r>
              <a:rPr lang="zh-CN" altLang="en-US" sz="2400" dirty="0">
                <a:solidFill>
                  <a:schemeClr val="tx1">
                    <a:lumMod val="85000"/>
                    <a:lumOff val="15000"/>
                  </a:schemeClr>
                </a:solidFill>
                <a:latin typeface="黑体" panose="02010609060101010101" charset="-122"/>
                <a:ea typeface="黑体" panose="02010609060101010101" charset="-122"/>
              </a:rPr>
              <a:t>对比法的运用原则</a:t>
            </a:r>
            <a:endParaRPr lang="zh-CN" altLang="en-US" sz="2400" dirty="0">
              <a:solidFill>
                <a:schemeClr val="tx1">
                  <a:lumMod val="85000"/>
                  <a:lumOff val="15000"/>
                </a:schemeClr>
              </a:solidFill>
              <a:latin typeface="黑体" panose="02010609060101010101" charset="-122"/>
              <a:ea typeface="黑体" panose="02010609060101010101" charset="-122"/>
            </a:endParaRPr>
          </a:p>
        </p:txBody>
      </p:sp>
      <p:grpSp>
        <p:nvGrpSpPr>
          <p:cNvPr id="63" name="组合 62"/>
          <p:cNvGrpSpPr/>
          <p:nvPr/>
        </p:nvGrpSpPr>
        <p:grpSpPr>
          <a:xfrm rot="0">
            <a:off x="5177155" y="4030980"/>
            <a:ext cx="608965" cy="608965"/>
            <a:chOff x="5772992" y="1459486"/>
            <a:chExt cx="608907" cy="608907"/>
          </a:xfrm>
          <a:effectLst>
            <a:outerShdw blurRad="101600" dist="38100" dir="2700000" algn="tl" rotWithShape="0">
              <a:prstClr val="black">
                <a:alpha val="25000"/>
              </a:prstClr>
            </a:outerShdw>
          </a:effectLst>
        </p:grpSpPr>
        <p:sp>
          <p:nvSpPr>
            <p:cNvPr id="67" name="菱形 66"/>
            <p:cNvSpPr/>
            <p:nvPr/>
          </p:nvSpPr>
          <p:spPr>
            <a:xfrm>
              <a:off x="5772992" y="1459486"/>
              <a:ext cx="608907" cy="608907"/>
            </a:xfrm>
            <a:prstGeom prst="diamond">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105号-简雅黑" panose="00000500000000000000" pitchFamily="2" charset="-122"/>
              </a:endParaRPr>
            </a:p>
          </p:txBody>
        </p:sp>
        <p:sp>
          <p:nvSpPr>
            <p:cNvPr id="68" name="文本框 67"/>
            <p:cNvSpPr txBox="1"/>
            <p:nvPr/>
          </p:nvSpPr>
          <p:spPr>
            <a:xfrm>
              <a:off x="5920237" y="1595436"/>
              <a:ext cx="436880" cy="398780"/>
            </a:xfrm>
            <a:prstGeom prst="rect">
              <a:avLst/>
            </a:prstGeom>
            <a:noFill/>
          </p:spPr>
          <p:txBody>
            <a:bodyPr wrap="none" rtlCol="0">
              <a:spAutoFit/>
            </a:bodyPr>
            <a:p>
              <a:r>
                <a:rPr lang="en-US" altLang="zh-CN" sz="20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rPr>
                <a:t>04</a:t>
              </a:r>
              <a:endParaRPr lang="zh-CN" altLang="en-US" sz="2000" dirty="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endParaRPr>
            </a:p>
          </p:txBody>
        </p:sp>
      </p:grpSp>
      <p:sp>
        <p:nvSpPr>
          <p:cNvPr id="9" name="文本框 8"/>
          <p:cNvSpPr txBox="1"/>
          <p:nvPr/>
        </p:nvSpPr>
        <p:spPr>
          <a:xfrm>
            <a:off x="6782435" y="3227070"/>
            <a:ext cx="3851910" cy="460375"/>
          </a:xfrm>
          <a:prstGeom prst="rect">
            <a:avLst/>
          </a:prstGeom>
          <a:noFill/>
        </p:spPr>
        <p:txBody>
          <a:bodyPr wrap="square" rtlCol="0">
            <a:spAutoFit/>
          </a:bodyPr>
          <a:p>
            <a:r>
              <a:rPr lang="zh-CN" altLang="en-US" sz="2400">
                <a:latin typeface="黑体" panose="02010609060101010101" charset="-122"/>
                <a:ea typeface="黑体" panose="02010609060101010101" charset="-122"/>
              </a:rPr>
              <a:t>对比法的具体应用</a:t>
            </a:r>
            <a:endParaRPr lang="zh-CN" altLang="en-US" sz="2400">
              <a:latin typeface="黑体" panose="02010609060101010101" charset="-122"/>
              <a:ea typeface="黑体" panose="02010609060101010101" charset="-122"/>
            </a:endParaRPr>
          </a:p>
        </p:txBody>
      </p:sp>
      <p:sp>
        <p:nvSpPr>
          <p:cNvPr id="12" name="文本框 11"/>
          <p:cNvSpPr txBox="1"/>
          <p:nvPr/>
        </p:nvSpPr>
        <p:spPr>
          <a:xfrm>
            <a:off x="6345555" y="5029835"/>
            <a:ext cx="436880" cy="398780"/>
          </a:xfrm>
          <a:prstGeom prst="rect">
            <a:avLst/>
          </a:prstGeom>
          <a:noFill/>
        </p:spPr>
        <p:txBody>
          <a:bodyPr wrap="none" rtlCol="0">
            <a:spAutoFit/>
          </a:bodyPr>
          <a:p>
            <a:r>
              <a:rPr lang="en-US" altLang="zh-CN" sz="20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rPr>
              <a:t>05</a:t>
            </a:r>
            <a:endParaRPr lang="zh-CN" altLang="en-US" sz="2000" dirty="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endParaRPr>
          </a:p>
        </p:txBody>
      </p:sp>
      <p:sp>
        <p:nvSpPr>
          <p:cNvPr id="13" name="文本框 12"/>
          <p:cNvSpPr txBox="1"/>
          <p:nvPr/>
        </p:nvSpPr>
        <p:spPr>
          <a:xfrm>
            <a:off x="6675755" y="4010660"/>
            <a:ext cx="2349500" cy="460375"/>
          </a:xfrm>
          <a:prstGeom prst="rect">
            <a:avLst/>
          </a:prstGeom>
          <a:noFill/>
        </p:spPr>
        <p:txBody>
          <a:bodyPr wrap="square" rtlCol="0">
            <a:spAutoFit/>
          </a:bodyPr>
          <a:p>
            <a:r>
              <a:rPr lang="zh-CN" altLang="en-US" sz="2400" dirty="0">
                <a:solidFill>
                  <a:schemeClr val="tx1">
                    <a:lumMod val="85000"/>
                    <a:lumOff val="15000"/>
                  </a:schemeClr>
                </a:solidFill>
                <a:latin typeface="黑体" panose="02010609060101010101" charset="-122"/>
                <a:ea typeface="黑体" panose="02010609060101010101" charset="-122"/>
              </a:rPr>
              <a:t>后记</a:t>
            </a:r>
            <a:endParaRPr lang="zh-CN" altLang="en-US" sz="2400" dirty="0">
              <a:solidFill>
                <a:schemeClr val="tx1">
                  <a:lumMod val="85000"/>
                  <a:lumOff val="15000"/>
                </a:schemeClr>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par>
                                <p:cTn id="17" presetID="16" presetClass="entr" presetSubtype="42" fill="hold" nodeType="withEffect">
                                  <p:stCondLst>
                                    <p:cond delay="250"/>
                                  </p:stCondLst>
                                  <p:childTnLst>
                                    <p:set>
                                      <p:cBhvr>
                                        <p:cTn id="18" dur="1" fill="hold">
                                          <p:stCondLst>
                                            <p:cond delay="0"/>
                                          </p:stCondLst>
                                        </p:cTn>
                                        <p:tgtEl>
                                          <p:spTgt spid="43"/>
                                        </p:tgtEl>
                                        <p:attrNameLst>
                                          <p:attrName>style.visibility</p:attrName>
                                        </p:attrNameLst>
                                      </p:cBhvr>
                                      <p:to>
                                        <p:strVal val="visible"/>
                                      </p:to>
                                    </p:set>
                                    <p:animEffect transition="in" filter="barn(outHorizontal)">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 name="9"/>
          <p:cNvSpPr txBox="1"/>
          <p:nvPr/>
        </p:nvSpPr>
        <p:spPr>
          <a:xfrm>
            <a:off x="3231833" y="2917190"/>
            <a:ext cx="5862638" cy="492125"/>
          </a:xfrm>
          <a:prstGeom prst="rect">
            <a:avLst/>
          </a:prstGeom>
          <a:noFill/>
          <a:ln w="9525">
            <a:noFill/>
          </a:ln>
        </p:spPr>
        <p:txBody>
          <a:bodyPr wrap="square" lIns="0" tIns="0" rIns="0" bIns="0" anchor="t">
            <a:spAutoFit/>
          </a:bodyPr>
          <a:p>
            <a:pPr marL="0" lvl="1" indent="457200" algn="ctr" fontAlgn="base"/>
            <a:r>
              <a:rPr lang="zh-CN" altLang="en-US" sz="3200" b="1" strike="noStrike" spc="300" noProof="1" dirty="0">
                <a:solidFill>
                  <a:srgbClr val="7F7F7F"/>
                </a:solidFill>
                <a:uFillTx/>
                <a:latin typeface="微软雅黑" panose="020B0503020204020204" charset="-122"/>
                <a:ea typeface="微软雅黑" panose="020B0503020204020204" charset="-122"/>
                <a:cs typeface="+mn-cs"/>
                <a:sym typeface="+mn-ea"/>
              </a:rPr>
              <a:t>普通高校招生政策</a:t>
            </a:r>
            <a:endParaRPr lang="zh-CN" altLang="en-US" sz="3200" b="1" strike="noStrike" spc="300" noProof="1" dirty="0">
              <a:solidFill>
                <a:srgbClr val="7F7F7F"/>
              </a:solidFill>
              <a:uFillTx/>
              <a:latin typeface="微软雅黑" panose="020B0503020204020204" charset="-122"/>
              <a:ea typeface="微软雅黑" panose="020B0503020204020204" charset="-122"/>
              <a:cs typeface="+mn-cs"/>
              <a:sym typeface="+mn-ea"/>
            </a:endParaRPr>
          </a:p>
        </p:txBody>
      </p:sp>
      <p:sp>
        <p:nvSpPr>
          <p:cNvPr id="46" name="矩形 45"/>
          <p:cNvSpPr/>
          <p:nvPr/>
        </p:nvSpPr>
        <p:spPr>
          <a:xfrm>
            <a:off x="2344420" y="3185478"/>
            <a:ext cx="1290638" cy="33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p>
            <a:pPr algn="ctr" fontAlgn="auto"/>
            <a:endParaRPr lang="zh-CN" altLang="en-US" strike="noStrike" noProof="1">
              <a:solidFill>
                <a:schemeClr val="bg1">
                  <a:lumMod val="50000"/>
                </a:schemeClr>
              </a:solidFill>
            </a:endParaRPr>
          </a:p>
        </p:txBody>
      </p:sp>
      <p:sp>
        <p:nvSpPr>
          <p:cNvPr id="47" name="矩形 46"/>
          <p:cNvSpPr/>
          <p:nvPr/>
        </p:nvSpPr>
        <p:spPr>
          <a:xfrm>
            <a:off x="9072245" y="3185478"/>
            <a:ext cx="1290638" cy="33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p>
            <a:pPr algn="ctr" fontAlgn="auto"/>
            <a:endParaRPr lang="zh-CN" altLang="en-US" strike="noStrike" noProof="1">
              <a:solidFill>
                <a:schemeClr val="bg1">
                  <a:lumMod val="50000"/>
                </a:schemeClr>
              </a:solidFill>
            </a:endParaRPr>
          </a:p>
        </p:txBody>
      </p:sp>
      <p:sp>
        <p:nvSpPr>
          <p:cNvPr id="4" name="矩形 3"/>
          <p:cNvSpPr/>
          <p:nvPr/>
        </p:nvSpPr>
        <p:spPr>
          <a:xfrm>
            <a:off x="0" y="-635"/>
            <a:ext cx="12209780" cy="3759835"/>
          </a:xfrm>
          <a:prstGeom prst="rect">
            <a:avLst/>
          </a:prstGeom>
          <a:solidFill>
            <a:srgbClr val="C0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08330" y="558800"/>
            <a:ext cx="10975340" cy="5740400"/>
          </a:xfrm>
          <a:prstGeom prst="rect">
            <a:avLst/>
          </a:prstGeom>
          <a:solidFill>
            <a:schemeClr val="bg1"/>
          </a:solidFill>
          <a:ln>
            <a:solidFill>
              <a:srgbClr val="000000">
                <a:alpha val="0"/>
              </a:srgbClr>
            </a:solidFill>
          </a:ln>
          <a:effectLst>
            <a:outerShdw blurRad="444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622550" y="3000375"/>
            <a:ext cx="7228840" cy="1170940"/>
          </a:xfrm>
          <a:prstGeom prst="rect">
            <a:avLst/>
          </a:prstGeom>
          <a:noFill/>
        </p:spPr>
        <p:txBody>
          <a:bodyPr wrap="square" rtlCol="0">
            <a:spAutoFit/>
          </a:bodyPr>
          <a:p>
            <a:pPr algn="ctr">
              <a:lnSpc>
                <a:spcPct val="130000"/>
              </a:lnSpc>
            </a:pPr>
            <a:r>
              <a:rPr lang="zh-CN" altLang="en-US" sz="5400" dirty="0">
                <a:solidFill>
                  <a:schemeClr val="tx1">
                    <a:lumMod val="85000"/>
                    <a:lumOff val="15000"/>
                  </a:schemeClr>
                </a:solidFill>
                <a:latin typeface="黑体" panose="02010609060101010101" charset="-122"/>
                <a:ea typeface="黑体" panose="02010609060101010101" charset="-122"/>
                <a:sym typeface="+mn-ea"/>
              </a:rPr>
              <a:t>对比教学法的运用意义</a:t>
            </a:r>
            <a:endParaRPr lang="zh-CN" altLang="en-US" sz="5400" dirty="0" smtClean="0">
              <a:solidFill>
                <a:srgbClr val="C00000"/>
              </a:solidFill>
              <a:effectLst>
                <a:outerShdw blurRad="25400" dist="25400" dir="2700000" algn="tl">
                  <a:srgbClr val="000000">
                    <a:alpha val="25000"/>
                  </a:srgbClr>
                </a:outerShdw>
              </a:effectLst>
              <a:latin typeface="黑体" panose="02010609060101010101" charset="-122"/>
              <a:ea typeface="黑体" panose="02010609060101010101" charset="-122"/>
              <a:sym typeface="+mn-ea"/>
            </a:endParaRPr>
          </a:p>
        </p:txBody>
      </p:sp>
      <p:cxnSp>
        <p:nvCxnSpPr>
          <p:cNvPr id="11" name="直接连接符 10"/>
          <p:cNvCxnSpPr/>
          <p:nvPr/>
        </p:nvCxnSpPr>
        <p:spPr>
          <a:xfrm flipH="1">
            <a:off x="8381087" y="3585664"/>
            <a:ext cx="2108737" cy="0"/>
          </a:xfrm>
          <a:prstGeom prst="line">
            <a:avLst/>
          </a:prstGeom>
          <a:ln w="19050">
            <a:gradFill>
              <a:gsLst>
                <a:gs pos="15000">
                  <a:schemeClr val="bg1"/>
                </a:gs>
                <a:gs pos="100000">
                  <a:schemeClr val="bg1">
                    <a:lumMod val="65000"/>
                  </a:schemeClr>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644013" y="3585664"/>
            <a:ext cx="2108737" cy="0"/>
          </a:xfrm>
          <a:prstGeom prst="line">
            <a:avLst/>
          </a:prstGeom>
          <a:ln w="19050">
            <a:gradFill>
              <a:gsLst>
                <a:gs pos="15000">
                  <a:schemeClr val="bg1"/>
                </a:gs>
                <a:gs pos="100000">
                  <a:schemeClr val="bg1">
                    <a:lumMod val="65000"/>
                  </a:schemeClr>
                </a:gs>
              </a:gsLst>
              <a:lin ang="0" scaled="0"/>
            </a:gradFill>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404704" y="1845945"/>
            <a:ext cx="1281554" cy="837644"/>
            <a:chOff x="5181068" y="1174090"/>
            <a:chExt cx="2115979" cy="1383041"/>
          </a:xfrm>
          <a:effectLst>
            <a:outerShdw blurRad="190500" dist="63500" dir="2700000" algn="tl" rotWithShape="0">
              <a:prstClr val="black">
                <a:alpha val="25000"/>
              </a:prstClr>
            </a:outerShdw>
          </a:effectLst>
        </p:grpSpPr>
        <p:sp>
          <p:nvSpPr>
            <p:cNvPr id="9" name="圆角矩形 8"/>
            <p:cNvSpPr/>
            <p:nvPr/>
          </p:nvSpPr>
          <p:spPr>
            <a:xfrm rot="2700000">
              <a:off x="5568043" y="1174090"/>
              <a:ext cx="1383041" cy="1383041"/>
            </a:xfrm>
            <a:prstGeom prst="roundRect">
              <a:avLst>
                <a:gd name="adj" fmla="val 4861"/>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105号-简雅黑" panose="00000500000000000000" pitchFamily="2" charset="-122"/>
                <a:ea typeface="Adobe 黑体 Std R" panose="020B0400000000000000" pitchFamily="34" charset="-122"/>
              </a:endParaRPr>
            </a:p>
          </p:txBody>
        </p:sp>
        <p:sp>
          <p:nvSpPr>
            <p:cNvPr id="10" name="文本框 9"/>
            <p:cNvSpPr txBox="1"/>
            <p:nvPr/>
          </p:nvSpPr>
          <p:spPr>
            <a:xfrm>
              <a:off x="5181068" y="1177249"/>
              <a:ext cx="2115979" cy="1268629"/>
            </a:xfrm>
            <a:prstGeom prst="rect">
              <a:avLst/>
            </a:prstGeom>
            <a:noFill/>
          </p:spPr>
          <p:txBody>
            <a:bodyPr wrap="square" rtlCol="0">
              <a:spAutoFit/>
            </a:bodyPr>
            <a:p>
              <a:pPr algn="ctr"/>
              <a:r>
                <a:rPr lang="en-US" altLang="zh-CN" sz="44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cs typeface="Aparajita" panose="020B0604020202020204" pitchFamily="34" charset="0"/>
                </a:rPr>
                <a:t>01</a:t>
              </a:r>
              <a:endParaRPr lang="en-US" altLang="zh-CN" sz="44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cs typeface="Aparajita"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300"/>
                                        <p:tgtEl>
                                          <p:spTgt spid="3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47"/>
                                        </p:tgtEl>
                                        <p:attrNameLst>
                                          <p:attrName>style.visibility</p:attrName>
                                        </p:attrNameLst>
                                      </p:cBhvr>
                                      <p:to>
                                        <p:strVal val="visible"/>
                                      </p:to>
                                    </p:set>
                                    <p:animEffect transition="in" filter="wipe(right)">
                                      <p:cBhvr>
                                        <p:cTn id="13" dur="500"/>
                                        <p:tgtEl>
                                          <p:spTgt spid="47"/>
                                        </p:tgtEl>
                                      </p:cBhvr>
                                    </p:animEffect>
                                  </p:childTnLst>
                                </p:cTn>
                              </p:par>
                              <p:par>
                                <p:cTn id="14" presetID="41" presetClass="entr" presetSubtype="0" fill="hold" grpId="0" nodeType="withEffect">
                                  <p:stCondLst>
                                    <p:cond delay="125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6"/>
                                        </p:tgtEl>
                                        <p:attrNameLst>
                                          <p:attrName>ppt_y</p:attrName>
                                        </p:attrNameLst>
                                      </p:cBhvr>
                                      <p:tavLst>
                                        <p:tav tm="0">
                                          <p:val>
                                            <p:strVal val="#ppt_y"/>
                                          </p:val>
                                        </p:tav>
                                        <p:tav tm="100000">
                                          <p:val>
                                            <p:strVal val="#ppt_y"/>
                                          </p:val>
                                        </p:tav>
                                      </p:tavLst>
                                    </p:anim>
                                    <p:anim calcmode="lin" valueType="num">
                                      <p:cBhvr>
                                        <p:cTn id="18"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6"/>
                                        </p:tgtEl>
                                      </p:cBhvr>
                                    </p:animEffect>
                                  </p:childTnLst>
                                </p:cTn>
                              </p:par>
                              <p:par>
                                <p:cTn id="21" presetID="2" presetClass="entr" presetSubtype="2" fill="hold" nodeType="withEffect">
                                  <p:stCondLst>
                                    <p:cond delay="1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anim calcmode="lin" valueType="num">
                                      <p:cBhvr>
                                        <p:cTn id="32" dur="750" fill="hold"/>
                                        <p:tgtEl>
                                          <p:spTgt spid="8"/>
                                        </p:tgtEl>
                                        <p:attrNameLst>
                                          <p:attrName>ppt_x</p:attrName>
                                        </p:attrNameLst>
                                      </p:cBhvr>
                                      <p:tavLst>
                                        <p:tav tm="0">
                                          <p:val>
                                            <p:strVal val="#ppt_x"/>
                                          </p:val>
                                        </p:tav>
                                        <p:tav tm="100000">
                                          <p:val>
                                            <p:strVal val="#ppt_x"/>
                                          </p:val>
                                        </p:tav>
                                      </p:tavLst>
                                    </p:anim>
                                    <p:anim calcmode="lin" valueType="num">
                                      <p:cBhvr>
                                        <p:cTn id="33"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6" grpId="0" bldLvl="0" animBg="1"/>
      <p:bldP spid="47" grpId="0" bldLvl="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2"/>
          <p:cNvSpPr/>
          <p:nvPr/>
        </p:nvSpPr>
        <p:spPr>
          <a:xfrm>
            <a:off x="0" y="3395796"/>
            <a:ext cx="12192000" cy="3852728"/>
          </a:xfrm>
          <a:custGeom>
            <a:avLst/>
            <a:gdLst>
              <a:gd name="connsiteX0" fmla="*/ 0 w 12192000"/>
              <a:gd name="connsiteY0" fmla="*/ 0 h 4451684"/>
              <a:gd name="connsiteX1" fmla="*/ 12192000 w 12192000"/>
              <a:gd name="connsiteY1" fmla="*/ 0 h 4451684"/>
              <a:gd name="connsiteX2" fmla="*/ 12192000 w 12192000"/>
              <a:gd name="connsiteY2" fmla="*/ 4451684 h 4451684"/>
              <a:gd name="connsiteX3" fmla="*/ 0 w 12192000"/>
              <a:gd name="connsiteY3" fmla="*/ 4451684 h 4451684"/>
              <a:gd name="connsiteX4" fmla="*/ 0 w 12192000"/>
              <a:gd name="connsiteY4" fmla="*/ 0 h 4451684"/>
              <a:gd name="connsiteX0-1" fmla="*/ 0 w 12192000"/>
              <a:gd name="connsiteY0-2" fmla="*/ 0 h 4451684"/>
              <a:gd name="connsiteX1-3" fmla="*/ 5678905 w 12192000"/>
              <a:gd name="connsiteY1-4" fmla="*/ 0 h 4451684"/>
              <a:gd name="connsiteX2-5" fmla="*/ 12192000 w 12192000"/>
              <a:gd name="connsiteY2-6" fmla="*/ 0 h 4451684"/>
              <a:gd name="connsiteX3-7" fmla="*/ 12192000 w 12192000"/>
              <a:gd name="connsiteY3-8" fmla="*/ 4451684 h 4451684"/>
              <a:gd name="connsiteX4-9" fmla="*/ 0 w 12192000"/>
              <a:gd name="connsiteY4-10" fmla="*/ 4451684 h 4451684"/>
              <a:gd name="connsiteX5" fmla="*/ 0 w 12192000"/>
              <a:gd name="connsiteY5" fmla="*/ 0 h 4451684"/>
              <a:gd name="connsiteX0-11" fmla="*/ 0 w 12192000"/>
              <a:gd name="connsiteY0-12" fmla="*/ 0 h 4451684"/>
              <a:gd name="connsiteX1-13" fmla="*/ 5293894 w 12192000"/>
              <a:gd name="connsiteY1-14" fmla="*/ 1155031 h 4451684"/>
              <a:gd name="connsiteX2-15" fmla="*/ 12192000 w 12192000"/>
              <a:gd name="connsiteY2-16" fmla="*/ 0 h 4451684"/>
              <a:gd name="connsiteX3-17" fmla="*/ 12192000 w 12192000"/>
              <a:gd name="connsiteY3-18" fmla="*/ 4451684 h 4451684"/>
              <a:gd name="connsiteX4-19" fmla="*/ 0 w 12192000"/>
              <a:gd name="connsiteY4-20" fmla="*/ 4451684 h 4451684"/>
              <a:gd name="connsiteX5-21" fmla="*/ 0 w 12192000"/>
              <a:gd name="connsiteY5-22" fmla="*/ 0 h 4451684"/>
              <a:gd name="connsiteX0-23" fmla="*/ 0 w 12192000"/>
              <a:gd name="connsiteY0-24" fmla="*/ 109104 h 4560788"/>
              <a:gd name="connsiteX1-25" fmla="*/ 5293894 w 12192000"/>
              <a:gd name="connsiteY1-26" fmla="*/ 1264135 h 4560788"/>
              <a:gd name="connsiteX2-27" fmla="*/ 12192000 w 12192000"/>
              <a:gd name="connsiteY2-28" fmla="*/ 109104 h 4560788"/>
              <a:gd name="connsiteX3-29" fmla="*/ 12192000 w 12192000"/>
              <a:gd name="connsiteY3-30" fmla="*/ 4560788 h 4560788"/>
              <a:gd name="connsiteX4-31" fmla="*/ 0 w 12192000"/>
              <a:gd name="connsiteY4-32" fmla="*/ 4560788 h 4560788"/>
              <a:gd name="connsiteX5-33" fmla="*/ 0 w 12192000"/>
              <a:gd name="connsiteY5-34" fmla="*/ 109104 h 4560788"/>
              <a:gd name="connsiteX0-35" fmla="*/ 0 w 12192000"/>
              <a:gd name="connsiteY0-36" fmla="*/ 109104 h 4560788"/>
              <a:gd name="connsiteX1-37" fmla="*/ 5293894 w 12192000"/>
              <a:gd name="connsiteY1-38" fmla="*/ 1264135 h 4560788"/>
              <a:gd name="connsiteX2-39" fmla="*/ 12192000 w 12192000"/>
              <a:gd name="connsiteY2-40" fmla="*/ 109104 h 4560788"/>
              <a:gd name="connsiteX3-41" fmla="*/ 12192000 w 12192000"/>
              <a:gd name="connsiteY3-42" fmla="*/ 4560788 h 4560788"/>
              <a:gd name="connsiteX4-43" fmla="*/ 0 w 12192000"/>
              <a:gd name="connsiteY4-44" fmla="*/ 4560788 h 4560788"/>
              <a:gd name="connsiteX5-45" fmla="*/ 0 w 12192000"/>
              <a:gd name="connsiteY5-46" fmla="*/ 109104 h 4560788"/>
              <a:gd name="connsiteX0-47" fmla="*/ 0 w 12192000"/>
              <a:gd name="connsiteY0-48" fmla="*/ 112577 h 4564261"/>
              <a:gd name="connsiteX1-49" fmla="*/ 5293894 w 12192000"/>
              <a:gd name="connsiteY1-50" fmla="*/ 1203440 h 4564261"/>
              <a:gd name="connsiteX2-51" fmla="*/ 12192000 w 12192000"/>
              <a:gd name="connsiteY2-52" fmla="*/ 112577 h 4564261"/>
              <a:gd name="connsiteX3-53" fmla="*/ 12192000 w 12192000"/>
              <a:gd name="connsiteY3-54" fmla="*/ 4564261 h 4564261"/>
              <a:gd name="connsiteX4-55" fmla="*/ 0 w 12192000"/>
              <a:gd name="connsiteY4-56" fmla="*/ 4564261 h 4564261"/>
              <a:gd name="connsiteX5-57" fmla="*/ 0 w 12192000"/>
              <a:gd name="connsiteY5-58" fmla="*/ 112577 h 4564261"/>
              <a:gd name="connsiteX0-59" fmla="*/ 0 w 12192000"/>
              <a:gd name="connsiteY0-60" fmla="*/ 92791 h 4544475"/>
              <a:gd name="connsiteX1-61" fmla="*/ 5293894 w 12192000"/>
              <a:gd name="connsiteY1-62" fmla="*/ 1183654 h 4544475"/>
              <a:gd name="connsiteX2-63" fmla="*/ 12192000 w 12192000"/>
              <a:gd name="connsiteY2-64" fmla="*/ 92791 h 4544475"/>
              <a:gd name="connsiteX3-65" fmla="*/ 12192000 w 12192000"/>
              <a:gd name="connsiteY3-66" fmla="*/ 4544475 h 4544475"/>
              <a:gd name="connsiteX4-67" fmla="*/ 0 w 12192000"/>
              <a:gd name="connsiteY4-68" fmla="*/ 4544475 h 4544475"/>
              <a:gd name="connsiteX5-69" fmla="*/ 0 w 12192000"/>
              <a:gd name="connsiteY5-70" fmla="*/ 92791 h 4544475"/>
              <a:gd name="connsiteX0-71" fmla="*/ 0 w 12192000"/>
              <a:gd name="connsiteY0-72" fmla="*/ 17545 h 4469229"/>
              <a:gd name="connsiteX1-73" fmla="*/ 5293894 w 12192000"/>
              <a:gd name="connsiteY1-74" fmla="*/ 1108408 h 4469229"/>
              <a:gd name="connsiteX2-75" fmla="*/ 12192000 w 12192000"/>
              <a:gd name="connsiteY2-76" fmla="*/ 17545 h 4469229"/>
              <a:gd name="connsiteX3-77" fmla="*/ 12192000 w 12192000"/>
              <a:gd name="connsiteY3-78" fmla="*/ 4469229 h 4469229"/>
              <a:gd name="connsiteX4-79" fmla="*/ 0 w 12192000"/>
              <a:gd name="connsiteY4-80" fmla="*/ 4469229 h 4469229"/>
              <a:gd name="connsiteX5-81" fmla="*/ 0 w 12192000"/>
              <a:gd name="connsiteY5-82" fmla="*/ 17545 h 4469229"/>
              <a:gd name="connsiteX0-83" fmla="*/ 0 w 12192000"/>
              <a:gd name="connsiteY0-84" fmla="*/ 19995 h 4471679"/>
              <a:gd name="connsiteX1-85" fmla="*/ 5293894 w 12192000"/>
              <a:gd name="connsiteY1-86" fmla="*/ 1110858 h 4471679"/>
              <a:gd name="connsiteX2-87" fmla="*/ 12192000 w 12192000"/>
              <a:gd name="connsiteY2-88" fmla="*/ 1072399 h 4471679"/>
              <a:gd name="connsiteX3-89" fmla="*/ 12192000 w 12192000"/>
              <a:gd name="connsiteY3-90" fmla="*/ 4471679 h 4471679"/>
              <a:gd name="connsiteX4-91" fmla="*/ 0 w 12192000"/>
              <a:gd name="connsiteY4-92" fmla="*/ 4471679 h 4471679"/>
              <a:gd name="connsiteX5-93" fmla="*/ 0 w 12192000"/>
              <a:gd name="connsiteY5-94" fmla="*/ 19995 h 4471679"/>
              <a:gd name="connsiteX0-95" fmla="*/ 0 w 12192000"/>
              <a:gd name="connsiteY0-96" fmla="*/ 12037 h 4463721"/>
              <a:gd name="connsiteX1-97" fmla="*/ 5293894 w 12192000"/>
              <a:gd name="connsiteY1-98" fmla="*/ 1102900 h 4463721"/>
              <a:gd name="connsiteX2-99" fmla="*/ 12192000 w 12192000"/>
              <a:gd name="connsiteY2-100" fmla="*/ 1064441 h 4463721"/>
              <a:gd name="connsiteX3-101" fmla="*/ 12192000 w 12192000"/>
              <a:gd name="connsiteY3-102" fmla="*/ 4463721 h 4463721"/>
              <a:gd name="connsiteX4-103" fmla="*/ 0 w 12192000"/>
              <a:gd name="connsiteY4-104" fmla="*/ 4463721 h 4463721"/>
              <a:gd name="connsiteX5-105" fmla="*/ 0 w 12192000"/>
              <a:gd name="connsiteY5-106" fmla="*/ 12037 h 4463721"/>
              <a:gd name="connsiteX0-107" fmla="*/ 0 w 12192000"/>
              <a:gd name="connsiteY0-108" fmla="*/ 143758 h 4595442"/>
              <a:gd name="connsiteX1-109" fmla="*/ 5293894 w 12192000"/>
              <a:gd name="connsiteY1-110" fmla="*/ 1234621 h 4595442"/>
              <a:gd name="connsiteX2-111" fmla="*/ 12192000 w 12192000"/>
              <a:gd name="connsiteY2-112" fmla="*/ 1196162 h 4595442"/>
              <a:gd name="connsiteX3-113" fmla="*/ 12192000 w 12192000"/>
              <a:gd name="connsiteY3-114" fmla="*/ 4595442 h 4595442"/>
              <a:gd name="connsiteX4-115" fmla="*/ 0 w 12192000"/>
              <a:gd name="connsiteY4-116" fmla="*/ 4595442 h 4595442"/>
              <a:gd name="connsiteX5-117" fmla="*/ 0 w 12192000"/>
              <a:gd name="connsiteY5-118" fmla="*/ 143758 h 45954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4595442">
                <a:moveTo>
                  <a:pt x="0" y="143758"/>
                </a:moveTo>
                <a:cubicBezTo>
                  <a:pt x="2775284" y="-610753"/>
                  <a:pt x="2379578" y="1882009"/>
                  <a:pt x="5293894" y="1234621"/>
                </a:cubicBezTo>
                <a:cubicBezTo>
                  <a:pt x="8208210" y="587233"/>
                  <a:pt x="9935412" y="3332333"/>
                  <a:pt x="12192000" y="1196162"/>
                </a:cubicBezTo>
                <a:lnTo>
                  <a:pt x="12192000" y="4595442"/>
                </a:lnTo>
                <a:lnTo>
                  <a:pt x="0" y="4595442"/>
                </a:lnTo>
                <a:lnTo>
                  <a:pt x="0" y="14375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3724275" y="1252855"/>
            <a:ext cx="8060055" cy="5143500"/>
          </a:xfrm>
          <a:prstGeom prst="roundRect">
            <a:avLst>
              <a:gd name="adj" fmla="val 7724"/>
            </a:avLst>
          </a:prstGeom>
          <a:solidFill>
            <a:srgbClr val="F8F8F8"/>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4953952" y="1490010"/>
            <a:ext cx="6260465" cy="521970"/>
          </a:xfrm>
          <a:prstGeom prst="rect">
            <a:avLst/>
          </a:prstGeom>
        </p:spPr>
        <p:txBody>
          <a:bodyPr wrap="none">
            <a:spAutoFit/>
            <a:scene3d>
              <a:camera prst="orthographicFront"/>
              <a:lightRig rig="threePt" dir="t"/>
            </a:scene3d>
          </a:bodyPr>
          <a:p>
            <a:pPr algn="l"/>
            <a:r>
              <a:rPr lang="zh-CN" altLang="en-US" sz="28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（一）有助于学生养成良好的学习习惯</a:t>
            </a:r>
            <a:endParaRPr lang="zh-CN" altLang="en-US" sz="28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16" name="TextBox 21"/>
          <p:cNvSpPr txBox="1"/>
          <p:nvPr/>
        </p:nvSpPr>
        <p:spPr>
          <a:xfrm>
            <a:off x="4317365" y="2395855"/>
            <a:ext cx="6873875" cy="3836670"/>
          </a:xfrm>
          <a:prstGeom prst="rect">
            <a:avLst/>
          </a:prstGeom>
          <a:noFill/>
        </p:spPr>
        <p:txBody>
          <a:bodyPr wrap="square" lIns="0" tIns="0" rIns="0" bIns="0" rtlCol="0">
            <a:spAutoFit/>
          </a:bodyPr>
          <a:p>
            <a:pPr marL="285750" indent="-285750" algn="just">
              <a:lnSpc>
                <a:spcPct val="150000"/>
              </a:lnSpc>
              <a:spcAft>
                <a:spcPts val="400"/>
              </a:spcAft>
              <a:buClr>
                <a:srgbClr val="C00000"/>
              </a:buClr>
              <a:buFont typeface="Wingdings" panose="05000000000000000000" pitchFamily="2" charset="2"/>
              <a:buChar char="n"/>
            </a:pPr>
            <a:r>
              <a:rPr lang="zh-CN" sz="2400" dirty="0">
                <a:latin typeface="黑体" panose="02010609060101010101" charset="-122"/>
                <a:ea typeface="黑体" panose="02010609060101010101" charset="-122"/>
                <a:sym typeface="+mn-ea"/>
              </a:rPr>
              <a:t>初中历史教师在课堂教学中若是采用生动的对比教学法，在引导学生阅读课本内容时，能有效提高学生的思维能力，这对激发学生想象，增强学生的概念理解具有积极作用。长期运用对比教学法，对学生的概括能力，分析能力，抽象能力、综合能力都会得到有效培养。</a:t>
            </a:r>
            <a:endParaRPr lang="zh-CN" sz="2000" dirty="0">
              <a:latin typeface="黑体" panose="02010609060101010101" charset="-122"/>
              <a:ea typeface="黑体" panose="02010609060101010101" charset="-122"/>
              <a:sym typeface="+mn-ea"/>
            </a:endParaRPr>
          </a:p>
          <a:p>
            <a:pPr marL="285750" indent="-285750" algn="just">
              <a:lnSpc>
                <a:spcPct val="150000"/>
              </a:lnSpc>
              <a:spcAft>
                <a:spcPts val="400"/>
              </a:spcAft>
              <a:buClr>
                <a:srgbClr val="C00000"/>
              </a:buClr>
              <a:buFont typeface="Wingdings" panose="05000000000000000000" pitchFamily="2" charset="2"/>
              <a:buChar char="n"/>
            </a:pP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35" name="图片 34" descr="19469673"/>
          <p:cNvPicPr>
            <a:picLocks noChangeAspect="1"/>
          </p:cNvPicPr>
          <p:nvPr/>
        </p:nvPicPr>
        <p:blipFill>
          <a:blip r:embed="rId1"/>
          <a:srcRect l="24911" t="3407" r="20866" b="3620"/>
          <a:stretch>
            <a:fillRect/>
          </a:stretch>
        </p:blipFill>
        <p:spPr>
          <a:xfrm>
            <a:off x="1435735" y="1664335"/>
            <a:ext cx="2498725" cy="4284980"/>
          </a:xfrm>
          <a:prstGeom prst="rect">
            <a:avLst/>
          </a:prstGeom>
        </p:spPr>
      </p:pic>
      <p:sp>
        <p:nvSpPr>
          <p:cNvPr id="18"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rgbClr val="C00000"/>
          </a:solidFill>
          <a:ln>
            <a:noFill/>
          </a:ln>
        </p:spPr>
        <p:txBody>
          <a:bodyPr anchor="ctr"/>
          <a:lstStyle/>
          <a:p>
            <a:endParaRPr lang="zh-CN" altLang="en-US"/>
          </a:p>
        </p:txBody>
      </p:sp>
      <p:cxnSp>
        <p:nvCxnSpPr>
          <p:cNvPr id="19" name="直接连接符 11"/>
          <p:cNvCxnSpPr>
            <a:cxnSpLocks noChangeShapeType="1"/>
          </p:cNvCxnSpPr>
          <p:nvPr/>
        </p:nvCxnSpPr>
        <p:spPr bwMode="auto">
          <a:xfrm flipH="1">
            <a:off x="819150" y="404813"/>
            <a:ext cx="338138" cy="395287"/>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20" name="文本框 12"/>
          <p:cNvSpPr txBox="1">
            <a:spLocks noChangeArrowheads="1"/>
          </p:cNvSpPr>
          <p:nvPr/>
        </p:nvSpPr>
        <p:spPr bwMode="auto">
          <a:xfrm>
            <a:off x="394273" y="184099"/>
            <a:ext cx="588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chemeClr val="bg1"/>
                </a:solidFill>
                <a:latin typeface="黑体" panose="02010609060101010101" charset="-122"/>
                <a:ea typeface="黑体" panose="02010609060101010101" charset="-122"/>
              </a:rPr>
              <a:t>01</a:t>
            </a:r>
            <a:endParaRPr lang="zh-CN" altLang="en-US" sz="2400" b="1" dirty="0">
              <a:solidFill>
                <a:schemeClr val="bg1"/>
              </a:solidFill>
              <a:latin typeface="黑体" panose="02010609060101010101" charset="-122"/>
              <a:ea typeface="黑体" panose="02010609060101010101" charset="-122"/>
            </a:endParaRPr>
          </a:p>
        </p:txBody>
      </p:sp>
      <p:cxnSp>
        <p:nvCxnSpPr>
          <p:cNvPr id="21" name="直接连接符 14"/>
          <p:cNvCxnSpPr>
            <a:cxnSpLocks noChangeShapeType="1"/>
          </p:cNvCxnSpPr>
          <p:nvPr/>
        </p:nvCxnSpPr>
        <p:spPr bwMode="auto">
          <a:xfrm>
            <a:off x="398463" y="873125"/>
            <a:ext cx="11385550" cy="0"/>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22" name="矩形 21"/>
          <p:cNvSpPr/>
          <p:nvPr/>
        </p:nvSpPr>
        <p:spPr>
          <a:xfrm>
            <a:off x="1179073" y="307647"/>
            <a:ext cx="3230880" cy="460375"/>
          </a:xfrm>
          <a:prstGeom prst="rect">
            <a:avLst/>
          </a:prstGeom>
        </p:spPr>
        <p:txBody>
          <a:bodyPr wrap="none">
            <a:spAutoFit/>
          </a:bodyPr>
          <a:lstStyle/>
          <a:p>
            <a:pPr algn="l"/>
            <a:r>
              <a:rPr lang="zh-CN" altLang="en-US" sz="28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对比教学法的运用意义</a:t>
            </a:r>
            <a:endParaRPr lang="zh-CN" altLang="en-US" sz="24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 presetClass="entr" presetSubtype="4" decel="10000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750" fill="hold"/>
                                        <p:tgtEl>
                                          <p:spTgt spid="14"/>
                                        </p:tgtEl>
                                        <p:attrNameLst>
                                          <p:attrName>ppt_x</p:attrName>
                                        </p:attrNameLst>
                                      </p:cBhvr>
                                      <p:tavLst>
                                        <p:tav tm="0">
                                          <p:val>
                                            <p:strVal val="#ppt_x"/>
                                          </p:val>
                                        </p:tav>
                                        <p:tav tm="100000">
                                          <p:val>
                                            <p:strVal val="#ppt_x"/>
                                          </p:val>
                                        </p:tav>
                                      </p:tavLst>
                                    </p:anim>
                                    <p:anim calcmode="lin" valueType="num">
                                      <p:cBhvr additive="base">
                                        <p:cTn id="11" dur="75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5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4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3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6"/>
                                        </p:tgtEl>
                                        <p:attrNameLst>
                                          <p:attrName>ppt_y</p:attrName>
                                        </p:attrNameLst>
                                      </p:cBhvr>
                                      <p:tavLst>
                                        <p:tav tm="0">
                                          <p:val>
                                            <p:strVal val="#ppt_y"/>
                                          </p:val>
                                        </p:tav>
                                        <p:tav tm="100000">
                                          <p:val>
                                            <p:strVal val="#ppt_y"/>
                                          </p:val>
                                        </p:tav>
                                      </p:tavLst>
                                    </p:anim>
                                    <p:anim calcmode="lin" valueType="num">
                                      <p:cBhvr>
                                        <p:cTn id="21" dur="3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6"/>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000"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Effect transition="in" filter="fade">
                                      <p:cBhvr>
                                        <p:cTn id="2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2"/>
          <p:cNvSpPr/>
          <p:nvPr/>
        </p:nvSpPr>
        <p:spPr>
          <a:xfrm>
            <a:off x="0" y="3395796"/>
            <a:ext cx="12192000" cy="3852728"/>
          </a:xfrm>
          <a:custGeom>
            <a:avLst/>
            <a:gdLst>
              <a:gd name="connsiteX0" fmla="*/ 0 w 12192000"/>
              <a:gd name="connsiteY0" fmla="*/ 0 h 4451684"/>
              <a:gd name="connsiteX1" fmla="*/ 12192000 w 12192000"/>
              <a:gd name="connsiteY1" fmla="*/ 0 h 4451684"/>
              <a:gd name="connsiteX2" fmla="*/ 12192000 w 12192000"/>
              <a:gd name="connsiteY2" fmla="*/ 4451684 h 4451684"/>
              <a:gd name="connsiteX3" fmla="*/ 0 w 12192000"/>
              <a:gd name="connsiteY3" fmla="*/ 4451684 h 4451684"/>
              <a:gd name="connsiteX4" fmla="*/ 0 w 12192000"/>
              <a:gd name="connsiteY4" fmla="*/ 0 h 4451684"/>
              <a:gd name="connsiteX0-1" fmla="*/ 0 w 12192000"/>
              <a:gd name="connsiteY0-2" fmla="*/ 0 h 4451684"/>
              <a:gd name="connsiteX1-3" fmla="*/ 5678905 w 12192000"/>
              <a:gd name="connsiteY1-4" fmla="*/ 0 h 4451684"/>
              <a:gd name="connsiteX2-5" fmla="*/ 12192000 w 12192000"/>
              <a:gd name="connsiteY2-6" fmla="*/ 0 h 4451684"/>
              <a:gd name="connsiteX3-7" fmla="*/ 12192000 w 12192000"/>
              <a:gd name="connsiteY3-8" fmla="*/ 4451684 h 4451684"/>
              <a:gd name="connsiteX4-9" fmla="*/ 0 w 12192000"/>
              <a:gd name="connsiteY4-10" fmla="*/ 4451684 h 4451684"/>
              <a:gd name="connsiteX5" fmla="*/ 0 w 12192000"/>
              <a:gd name="connsiteY5" fmla="*/ 0 h 4451684"/>
              <a:gd name="connsiteX0-11" fmla="*/ 0 w 12192000"/>
              <a:gd name="connsiteY0-12" fmla="*/ 0 h 4451684"/>
              <a:gd name="connsiteX1-13" fmla="*/ 5293894 w 12192000"/>
              <a:gd name="connsiteY1-14" fmla="*/ 1155031 h 4451684"/>
              <a:gd name="connsiteX2-15" fmla="*/ 12192000 w 12192000"/>
              <a:gd name="connsiteY2-16" fmla="*/ 0 h 4451684"/>
              <a:gd name="connsiteX3-17" fmla="*/ 12192000 w 12192000"/>
              <a:gd name="connsiteY3-18" fmla="*/ 4451684 h 4451684"/>
              <a:gd name="connsiteX4-19" fmla="*/ 0 w 12192000"/>
              <a:gd name="connsiteY4-20" fmla="*/ 4451684 h 4451684"/>
              <a:gd name="connsiteX5-21" fmla="*/ 0 w 12192000"/>
              <a:gd name="connsiteY5-22" fmla="*/ 0 h 4451684"/>
              <a:gd name="connsiteX0-23" fmla="*/ 0 w 12192000"/>
              <a:gd name="connsiteY0-24" fmla="*/ 109104 h 4560788"/>
              <a:gd name="connsiteX1-25" fmla="*/ 5293894 w 12192000"/>
              <a:gd name="connsiteY1-26" fmla="*/ 1264135 h 4560788"/>
              <a:gd name="connsiteX2-27" fmla="*/ 12192000 w 12192000"/>
              <a:gd name="connsiteY2-28" fmla="*/ 109104 h 4560788"/>
              <a:gd name="connsiteX3-29" fmla="*/ 12192000 w 12192000"/>
              <a:gd name="connsiteY3-30" fmla="*/ 4560788 h 4560788"/>
              <a:gd name="connsiteX4-31" fmla="*/ 0 w 12192000"/>
              <a:gd name="connsiteY4-32" fmla="*/ 4560788 h 4560788"/>
              <a:gd name="connsiteX5-33" fmla="*/ 0 w 12192000"/>
              <a:gd name="connsiteY5-34" fmla="*/ 109104 h 4560788"/>
              <a:gd name="connsiteX0-35" fmla="*/ 0 w 12192000"/>
              <a:gd name="connsiteY0-36" fmla="*/ 109104 h 4560788"/>
              <a:gd name="connsiteX1-37" fmla="*/ 5293894 w 12192000"/>
              <a:gd name="connsiteY1-38" fmla="*/ 1264135 h 4560788"/>
              <a:gd name="connsiteX2-39" fmla="*/ 12192000 w 12192000"/>
              <a:gd name="connsiteY2-40" fmla="*/ 109104 h 4560788"/>
              <a:gd name="connsiteX3-41" fmla="*/ 12192000 w 12192000"/>
              <a:gd name="connsiteY3-42" fmla="*/ 4560788 h 4560788"/>
              <a:gd name="connsiteX4-43" fmla="*/ 0 w 12192000"/>
              <a:gd name="connsiteY4-44" fmla="*/ 4560788 h 4560788"/>
              <a:gd name="connsiteX5-45" fmla="*/ 0 w 12192000"/>
              <a:gd name="connsiteY5-46" fmla="*/ 109104 h 4560788"/>
              <a:gd name="connsiteX0-47" fmla="*/ 0 w 12192000"/>
              <a:gd name="connsiteY0-48" fmla="*/ 112577 h 4564261"/>
              <a:gd name="connsiteX1-49" fmla="*/ 5293894 w 12192000"/>
              <a:gd name="connsiteY1-50" fmla="*/ 1203440 h 4564261"/>
              <a:gd name="connsiteX2-51" fmla="*/ 12192000 w 12192000"/>
              <a:gd name="connsiteY2-52" fmla="*/ 112577 h 4564261"/>
              <a:gd name="connsiteX3-53" fmla="*/ 12192000 w 12192000"/>
              <a:gd name="connsiteY3-54" fmla="*/ 4564261 h 4564261"/>
              <a:gd name="connsiteX4-55" fmla="*/ 0 w 12192000"/>
              <a:gd name="connsiteY4-56" fmla="*/ 4564261 h 4564261"/>
              <a:gd name="connsiteX5-57" fmla="*/ 0 w 12192000"/>
              <a:gd name="connsiteY5-58" fmla="*/ 112577 h 4564261"/>
              <a:gd name="connsiteX0-59" fmla="*/ 0 w 12192000"/>
              <a:gd name="connsiteY0-60" fmla="*/ 92791 h 4544475"/>
              <a:gd name="connsiteX1-61" fmla="*/ 5293894 w 12192000"/>
              <a:gd name="connsiteY1-62" fmla="*/ 1183654 h 4544475"/>
              <a:gd name="connsiteX2-63" fmla="*/ 12192000 w 12192000"/>
              <a:gd name="connsiteY2-64" fmla="*/ 92791 h 4544475"/>
              <a:gd name="connsiteX3-65" fmla="*/ 12192000 w 12192000"/>
              <a:gd name="connsiteY3-66" fmla="*/ 4544475 h 4544475"/>
              <a:gd name="connsiteX4-67" fmla="*/ 0 w 12192000"/>
              <a:gd name="connsiteY4-68" fmla="*/ 4544475 h 4544475"/>
              <a:gd name="connsiteX5-69" fmla="*/ 0 w 12192000"/>
              <a:gd name="connsiteY5-70" fmla="*/ 92791 h 4544475"/>
              <a:gd name="connsiteX0-71" fmla="*/ 0 w 12192000"/>
              <a:gd name="connsiteY0-72" fmla="*/ 17545 h 4469229"/>
              <a:gd name="connsiteX1-73" fmla="*/ 5293894 w 12192000"/>
              <a:gd name="connsiteY1-74" fmla="*/ 1108408 h 4469229"/>
              <a:gd name="connsiteX2-75" fmla="*/ 12192000 w 12192000"/>
              <a:gd name="connsiteY2-76" fmla="*/ 17545 h 4469229"/>
              <a:gd name="connsiteX3-77" fmla="*/ 12192000 w 12192000"/>
              <a:gd name="connsiteY3-78" fmla="*/ 4469229 h 4469229"/>
              <a:gd name="connsiteX4-79" fmla="*/ 0 w 12192000"/>
              <a:gd name="connsiteY4-80" fmla="*/ 4469229 h 4469229"/>
              <a:gd name="connsiteX5-81" fmla="*/ 0 w 12192000"/>
              <a:gd name="connsiteY5-82" fmla="*/ 17545 h 4469229"/>
              <a:gd name="connsiteX0-83" fmla="*/ 0 w 12192000"/>
              <a:gd name="connsiteY0-84" fmla="*/ 19995 h 4471679"/>
              <a:gd name="connsiteX1-85" fmla="*/ 5293894 w 12192000"/>
              <a:gd name="connsiteY1-86" fmla="*/ 1110858 h 4471679"/>
              <a:gd name="connsiteX2-87" fmla="*/ 12192000 w 12192000"/>
              <a:gd name="connsiteY2-88" fmla="*/ 1072399 h 4471679"/>
              <a:gd name="connsiteX3-89" fmla="*/ 12192000 w 12192000"/>
              <a:gd name="connsiteY3-90" fmla="*/ 4471679 h 4471679"/>
              <a:gd name="connsiteX4-91" fmla="*/ 0 w 12192000"/>
              <a:gd name="connsiteY4-92" fmla="*/ 4471679 h 4471679"/>
              <a:gd name="connsiteX5-93" fmla="*/ 0 w 12192000"/>
              <a:gd name="connsiteY5-94" fmla="*/ 19995 h 4471679"/>
              <a:gd name="connsiteX0-95" fmla="*/ 0 w 12192000"/>
              <a:gd name="connsiteY0-96" fmla="*/ 12037 h 4463721"/>
              <a:gd name="connsiteX1-97" fmla="*/ 5293894 w 12192000"/>
              <a:gd name="connsiteY1-98" fmla="*/ 1102900 h 4463721"/>
              <a:gd name="connsiteX2-99" fmla="*/ 12192000 w 12192000"/>
              <a:gd name="connsiteY2-100" fmla="*/ 1064441 h 4463721"/>
              <a:gd name="connsiteX3-101" fmla="*/ 12192000 w 12192000"/>
              <a:gd name="connsiteY3-102" fmla="*/ 4463721 h 4463721"/>
              <a:gd name="connsiteX4-103" fmla="*/ 0 w 12192000"/>
              <a:gd name="connsiteY4-104" fmla="*/ 4463721 h 4463721"/>
              <a:gd name="connsiteX5-105" fmla="*/ 0 w 12192000"/>
              <a:gd name="connsiteY5-106" fmla="*/ 12037 h 4463721"/>
              <a:gd name="connsiteX0-107" fmla="*/ 0 w 12192000"/>
              <a:gd name="connsiteY0-108" fmla="*/ 143758 h 4595442"/>
              <a:gd name="connsiteX1-109" fmla="*/ 5293894 w 12192000"/>
              <a:gd name="connsiteY1-110" fmla="*/ 1234621 h 4595442"/>
              <a:gd name="connsiteX2-111" fmla="*/ 12192000 w 12192000"/>
              <a:gd name="connsiteY2-112" fmla="*/ 1196162 h 4595442"/>
              <a:gd name="connsiteX3-113" fmla="*/ 12192000 w 12192000"/>
              <a:gd name="connsiteY3-114" fmla="*/ 4595442 h 4595442"/>
              <a:gd name="connsiteX4-115" fmla="*/ 0 w 12192000"/>
              <a:gd name="connsiteY4-116" fmla="*/ 4595442 h 4595442"/>
              <a:gd name="connsiteX5-117" fmla="*/ 0 w 12192000"/>
              <a:gd name="connsiteY5-118" fmla="*/ 143758 h 45954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4595442">
                <a:moveTo>
                  <a:pt x="0" y="143758"/>
                </a:moveTo>
                <a:cubicBezTo>
                  <a:pt x="2775284" y="-610753"/>
                  <a:pt x="2379578" y="1882009"/>
                  <a:pt x="5293894" y="1234621"/>
                </a:cubicBezTo>
                <a:cubicBezTo>
                  <a:pt x="8208210" y="587233"/>
                  <a:pt x="9935412" y="3332333"/>
                  <a:pt x="12192000" y="1196162"/>
                </a:cubicBezTo>
                <a:lnTo>
                  <a:pt x="12192000" y="4595442"/>
                </a:lnTo>
                <a:lnTo>
                  <a:pt x="0" y="4595442"/>
                </a:lnTo>
                <a:lnTo>
                  <a:pt x="0" y="14375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3724275" y="1252855"/>
            <a:ext cx="8060055" cy="5143500"/>
          </a:xfrm>
          <a:prstGeom prst="roundRect">
            <a:avLst>
              <a:gd name="adj" fmla="val 7724"/>
            </a:avLst>
          </a:prstGeom>
          <a:solidFill>
            <a:srgbClr val="F8F8F8"/>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4953952" y="1490010"/>
            <a:ext cx="5187950" cy="521970"/>
          </a:xfrm>
          <a:prstGeom prst="rect">
            <a:avLst/>
          </a:prstGeom>
        </p:spPr>
        <p:txBody>
          <a:bodyPr wrap="none">
            <a:spAutoFit/>
            <a:scene3d>
              <a:camera prst="orthographicFront"/>
              <a:lightRig rig="threePt" dir="t"/>
            </a:scene3d>
          </a:bodyPr>
          <a:p>
            <a:pPr algn="l"/>
            <a:r>
              <a:rPr lang="zh-CN" altLang="en-US" sz="28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（二）有助于加强学生思想教育</a:t>
            </a:r>
            <a:endParaRPr lang="zh-CN" altLang="en-US" sz="28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16" name="TextBox 21"/>
          <p:cNvSpPr txBox="1"/>
          <p:nvPr/>
        </p:nvSpPr>
        <p:spPr>
          <a:xfrm>
            <a:off x="4317365" y="2395855"/>
            <a:ext cx="6873875" cy="3836670"/>
          </a:xfrm>
          <a:prstGeom prst="rect">
            <a:avLst/>
          </a:prstGeom>
          <a:noFill/>
        </p:spPr>
        <p:txBody>
          <a:bodyPr wrap="square" lIns="0" tIns="0" rIns="0" bIns="0" rtlCol="0">
            <a:spAutoFit/>
          </a:bodyPr>
          <a:p>
            <a:pPr marL="285750" indent="-285750" algn="just">
              <a:lnSpc>
                <a:spcPct val="150000"/>
              </a:lnSpc>
              <a:spcAft>
                <a:spcPts val="400"/>
              </a:spcAft>
              <a:buClr>
                <a:srgbClr val="C00000"/>
              </a:buClr>
              <a:buFont typeface="Wingdings" panose="05000000000000000000" pitchFamily="2" charset="2"/>
              <a:buChar char="n"/>
            </a:pPr>
            <a:r>
              <a:rPr lang="zh-CN" sz="2400" dirty="0">
                <a:latin typeface="黑体" panose="02010609060101010101" charset="-122"/>
                <a:ea typeface="黑体" panose="02010609060101010101" charset="-122"/>
                <a:sym typeface="+mn-ea"/>
              </a:rPr>
              <a:t>在初中历史教学中引入思想教育，是初中历史教学的根本目标。若是教师合理应用对比法能够将教材中的思想素材完全地挖掘出来，通过事例的对比让学生自然获得思想教育。通过这种方式获得的思想教育比简单直接的说教更有说服力，更能让学生有所感悟。</a:t>
            </a:r>
            <a:endParaRPr lang="zh-CN" sz="2400" dirty="0">
              <a:latin typeface="黑体" panose="02010609060101010101" charset="-122"/>
              <a:ea typeface="黑体" panose="02010609060101010101" charset="-122"/>
              <a:sym typeface="+mn-ea"/>
            </a:endParaRPr>
          </a:p>
          <a:p>
            <a:pPr marL="285750" indent="-285750" algn="just">
              <a:lnSpc>
                <a:spcPct val="150000"/>
              </a:lnSpc>
              <a:spcAft>
                <a:spcPts val="400"/>
              </a:spcAft>
              <a:buClr>
                <a:srgbClr val="C00000"/>
              </a:buClr>
              <a:buFont typeface="Wingdings" panose="05000000000000000000" pitchFamily="2" charset="2"/>
              <a:buChar char="n"/>
            </a:pP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35" name="图片 34" descr="19469673"/>
          <p:cNvPicPr>
            <a:picLocks noChangeAspect="1"/>
          </p:cNvPicPr>
          <p:nvPr/>
        </p:nvPicPr>
        <p:blipFill>
          <a:blip r:embed="rId1"/>
          <a:srcRect l="24911" t="3407" r="20866" b="3620"/>
          <a:stretch>
            <a:fillRect/>
          </a:stretch>
        </p:blipFill>
        <p:spPr>
          <a:xfrm>
            <a:off x="1420495" y="1682115"/>
            <a:ext cx="2498725" cy="4284980"/>
          </a:xfrm>
          <a:prstGeom prst="rect">
            <a:avLst/>
          </a:prstGeom>
        </p:spPr>
      </p:pic>
      <p:sp>
        <p:nvSpPr>
          <p:cNvPr id="18"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rgbClr val="C00000"/>
          </a:solidFill>
          <a:ln>
            <a:noFill/>
          </a:ln>
        </p:spPr>
        <p:txBody>
          <a:bodyPr anchor="ctr"/>
          <a:lstStyle/>
          <a:p>
            <a:endParaRPr lang="zh-CN" altLang="en-US"/>
          </a:p>
        </p:txBody>
      </p:sp>
      <p:cxnSp>
        <p:nvCxnSpPr>
          <p:cNvPr id="19" name="直接连接符 11"/>
          <p:cNvCxnSpPr>
            <a:cxnSpLocks noChangeShapeType="1"/>
          </p:cNvCxnSpPr>
          <p:nvPr/>
        </p:nvCxnSpPr>
        <p:spPr bwMode="auto">
          <a:xfrm flipH="1">
            <a:off x="819150" y="404813"/>
            <a:ext cx="338138" cy="395287"/>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20" name="文本框 12"/>
          <p:cNvSpPr txBox="1">
            <a:spLocks noChangeArrowheads="1"/>
          </p:cNvSpPr>
          <p:nvPr/>
        </p:nvSpPr>
        <p:spPr bwMode="auto">
          <a:xfrm>
            <a:off x="394273" y="184099"/>
            <a:ext cx="588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chemeClr val="bg1"/>
                </a:solidFill>
                <a:latin typeface="黑体" panose="02010609060101010101" charset="-122"/>
                <a:ea typeface="黑体" panose="02010609060101010101" charset="-122"/>
              </a:rPr>
              <a:t>01</a:t>
            </a:r>
            <a:endParaRPr lang="zh-CN" altLang="en-US" sz="2400" b="1" dirty="0">
              <a:solidFill>
                <a:schemeClr val="bg1"/>
              </a:solidFill>
              <a:latin typeface="黑体" panose="02010609060101010101" charset="-122"/>
              <a:ea typeface="黑体" panose="02010609060101010101" charset="-122"/>
            </a:endParaRPr>
          </a:p>
        </p:txBody>
      </p:sp>
      <p:cxnSp>
        <p:nvCxnSpPr>
          <p:cNvPr id="21" name="直接连接符 14"/>
          <p:cNvCxnSpPr>
            <a:cxnSpLocks noChangeShapeType="1"/>
          </p:cNvCxnSpPr>
          <p:nvPr/>
        </p:nvCxnSpPr>
        <p:spPr bwMode="auto">
          <a:xfrm>
            <a:off x="398463" y="873125"/>
            <a:ext cx="11385550" cy="0"/>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22" name="矩形 21"/>
          <p:cNvSpPr/>
          <p:nvPr/>
        </p:nvSpPr>
        <p:spPr>
          <a:xfrm>
            <a:off x="1179073" y="307647"/>
            <a:ext cx="3230880" cy="460375"/>
          </a:xfrm>
          <a:prstGeom prst="rect">
            <a:avLst/>
          </a:prstGeom>
        </p:spPr>
        <p:txBody>
          <a:bodyPr wrap="none">
            <a:spAutoFit/>
          </a:bodyPr>
          <a:lstStyle/>
          <a:p>
            <a:pPr algn="l"/>
            <a:r>
              <a:rPr lang="zh-CN" altLang="en-US" sz="28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对比教学法的运用意义</a:t>
            </a:r>
            <a:endParaRPr lang="zh-CN" altLang="en-US" sz="24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 presetClass="entr" presetSubtype="4" decel="10000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750" fill="hold"/>
                                        <p:tgtEl>
                                          <p:spTgt spid="14"/>
                                        </p:tgtEl>
                                        <p:attrNameLst>
                                          <p:attrName>ppt_x</p:attrName>
                                        </p:attrNameLst>
                                      </p:cBhvr>
                                      <p:tavLst>
                                        <p:tav tm="0">
                                          <p:val>
                                            <p:strVal val="#ppt_x"/>
                                          </p:val>
                                        </p:tav>
                                        <p:tav tm="100000">
                                          <p:val>
                                            <p:strVal val="#ppt_x"/>
                                          </p:val>
                                        </p:tav>
                                      </p:tavLst>
                                    </p:anim>
                                    <p:anim calcmode="lin" valueType="num">
                                      <p:cBhvr additive="base">
                                        <p:cTn id="11" dur="75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5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4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3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6"/>
                                        </p:tgtEl>
                                        <p:attrNameLst>
                                          <p:attrName>ppt_y</p:attrName>
                                        </p:attrNameLst>
                                      </p:cBhvr>
                                      <p:tavLst>
                                        <p:tav tm="0">
                                          <p:val>
                                            <p:strVal val="#ppt_y"/>
                                          </p:val>
                                        </p:tav>
                                        <p:tav tm="100000">
                                          <p:val>
                                            <p:strVal val="#ppt_y"/>
                                          </p:val>
                                        </p:tav>
                                      </p:tavLst>
                                    </p:anim>
                                    <p:anim calcmode="lin" valueType="num">
                                      <p:cBhvr>
                                        <p:cTn id="21" dur="3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6"/>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000"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Effect transition="in" filter="fade">
                                      <p:cBhvr>
                                        <p:cTn id="2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2"/>
          <p:cNvSpPr/>
          <p:nvPr/>
        </p:nvSpPr>
        <p:spPr>
          <a:xfrm>
            <a:off x="0" y="3395796"/>
            <a:ext cx="12192000" cy="3852728"/>
          </a:xfrm>
          <a:custGeom>
            <a:avLst/>
            <a:gdLst>
              <a:gd name="connsiteX0" fmla="*/ 0 w 12192000"/>
              <a:gd name="connsiteY0" fmla="*/ 0 h 4451684"/>
              <a:gd name="connsiteX1" fmla="*/ 12192000 w 12192000"/>
              <a:gd name="connsiteY1" fmla="*/ 0 h 4451684"/>
              <a:gd name="connsiteX2" fmla="*/ 12192000 w 12192000"/>
              <a:gd name="connsiteY2" fmla="*/ 4451684 h 4451684"/>
              <a:gd name="connsiteX3" fmla="*/ 0 w 12192000"/>
              <a:gd name="connsiteY3" fmla="*/ 4451684 h 4451684"/>
              <a:gd name="connsiteX4" fmla="*/ 0 w 12192000"/>
              <a:gd name="connsiteY4" fmla="*/ 0 h 4451684"/>
              <a:gd name="connsiteX0-1" fmla="*/ 0 w 12192000"/>
              <a:gd name="connsiteY0-2" fmla="*/ 0 h 4451684"/>
              <a:gd name="connsiteX1-3" fmla="*/ 5678905 w 12192000"/>
              <a:gd name="connsiteY1-4" fmla="*/ 0 h 4451684"/>
              <a:gd name="connsiteX2-5" fmla="*/ 12192000 w 12192000"/>
              <a:gd name="connsiteY2-6" fmla="*/ 0 h 4451684"/>
              <a:gd name="connsiteX3-7" fmla="*/ 12192000 w 12192000"/>
              <a:gd name="connsiteY3-8" fmla="*/ 4451684 h 4451684"/>
              <a:gd name="connsiteX4-9" fmla="*/ 0 w 12192000"/>
              <a:gd name="connsiteY4-10" fmla="*/ 4451684 h 4451684"/>
              <a:gd name="connsiteX5" fmla="*/ 0 w 12192000"/>
              <a:gd name="connsiteY5" fmla="*/ 0 h 4451684"/>
              <a:gd name="connsiteX0-11" fmla="*/ 0 w 12192000"/>
              <a:gd name="connsiteY0-12" fmla="*/ 0 h 4451684"/>
              <a:gd name="connsiteX1-13" fmla="*/ 5293894 w 12192000"/>
              <a:gd name="connsiteY1-14" fmla="*/ 1155031 h 4451684"/>
              <a:gd name="connsiteX2-15" fmla="*/ 12192000 w 12192000"/>
              <a:gd name="connsiteY2-16" fmla="*/ 0 h 4451684"/>
              <a:gd name="connsiteX3-17" fmla="*/ 12192000 w 12192000"/>
              <a:gd name="connsiteY3-18" fmla="*/ 4451684 h 4451684"/>
              <a:gd name="connsiteX4-19" fmla="*/ 0 w 12192000"/>
              <a:gd name="connsiteY4-20" fmla="*/ 4451684 h 4451684"/>
              <a:gd name="connsiteX5-21" fmla="*/ 0 w 12192000"/>
              <a:gd name="connsiteY5-22" fmla="*/ 0 h 4451684"/>
              <a:gd name="connsiteX0-23" fmla="*/ 0 w 12192000"/>
              <a:gd name="connsiteY0-24" fmla="*/ 109104 h 4560788"/>
              <a:gd name="connsiteX1-25" fmla="*/ 5293894 w 12192000"/>
              <a:gd name="connsiteY1-26" fmla="*/ 1264135 h 4560788"/>
              <a:gd name="connsiteX2-27" fmla="*/ 12192000 w 12192000"/>
              <a:gd name="connsiteY2-28" fmla="*/ 109104 h 4560788"/>
              <a:gd name="connsiteX3-29" fmla="*/ 12192000 w 12192000"/>
              <a:gd name="connsiteY3-30" fmla="*/ 4560788 h 4560788"/>
              <a:gd name="connsiteX4-31" fmla="*/ 0 w 12192000"/>
              <a:gd name="connsiteY4-32" fmla="*/ 4560788 h 4560788"/>
              <a:gd name="connsiteX5-33" fmla="*/ 0 w 12192000"/>
              <a:gd name="connsiteY5-34" fmla="*/ 109104 h 4560788"/>
              <a:gd name="connsiteX0-35" fmla="*/ 0 w 12192000"/>
              <a:gd name="connsiteY0-36" fmla="*/ 109104 h 4560788"/>
              <a:gd name="connsiteX1-37" fmla="*/ 5293894 w 12192000"/>
              <a:gd name="connsiteY1-38" fmla="*/ 1264135 h 4560788"/>
              <a:gd name="connsiteX2-39" fmla="*/ 12192000 w 12192000"/>
              <a:gd name="connsiteY2-40" fmla="*/ 109104 h 4560788"/>
              <a:gd name="connsiteX3-41" fmla="*/ 12192000 w 12192000"/>
              <a:gd name="connsiteY3-42" fmla="*/ 4560788 h 4560788"/>
              <a:gd name="connsiteX4-43" fmla="*/ 0 w 12192000"/>
              <a:gd name="connsiteY4-44" fmla="*/ 4560788 h 4560788"/>
              <a:gd name="connsiteX5-45" fmla="*/ 0 w 12192000"/>
              <a:gd name="connsiteY5-46" fmla="*/ 109104 h 4560788"/>
              <a:gd name="connsiteX0-47" fmla="*/ 0 w 12192000"/>
              <a:gd name="connsiteY0-48" fmla="*/ 112577 h 4564261"/>
              <a:gd name="connsiteX1-49" fmla="*/ 5293894 w 12192000"/>
              <a:gd name="connsiteY1-50" fmla="*/ 1203440 h 4564261"/>
              <a:gd name="connsiteX2-51" fmla="*/ 12192000 w 12192000"/>
              <a:gd name="connsiteY2-52" fmla="*/ 112577 h 4564261"/>
              <a:gd name="connsiteX3-53" fmla="*/ 12192000 w 12192000"/>
              <a:gd name="connsiteY3-54" fmla="*/ 4564261 h 4564261"/>
              <a:gd name="connsiteX4-55" fmla="*/ 0 w 12192000"/>
              <a:gd name="connsiteY4-56" fmla="*/ 4564261 h 4564261"/>
              <a:gd name="connsiteX5-57" fmla="*/ 0 w 12192000"/>
              <a:gd name="connsiteY5-58" fmla="*/ 112577 h 4564261"/>
              <a:gd name="connsiteX0-59" fmla="*/ 0 w 12192000"/>
              <a:gd name="connsiteY0-60" fmla="*/ 92791 h 4544475"/>
              <a:gd name="connsiteX1-61" fmla="*/ 5293894 w 12192000"/>
              <a:gd name="connsiteY1-62" fmla="*/ 1183654 h 4544475"/>
              <a:gd name="connsiteX2-63" fmla="*/ 12192000 w 12192000"/>
              <a:gd name="connsiteY2-64" fmla="*/ 92791 h 4544475"/>
              <a:gd name="connsiteX3-65" fmla="*/ 12192000 w 12192000"/>
              <a:gd name="connsiteY3-66" fmla="*/ 4544475 h 4544475"/>
              <a:gd name="connsiteX4-67" fmla="*/ 0 w 12192000"/>
              <a:gd name="connsiteY4-68" fmla="*/ 4544475 h 4544475"/>
              <a:gd name="connsiteX5-69" fmla="*/ 0 w 12192000"/>
              <a:gd name="connsiteY5-70" fmla="*/ 92791 h 4544475"/>
              <a:gd name="connsiteX0-71" fmla="*/ 0 w 12192000"/>
              <a:gd name="connsiteY0-72" fmla="*/ 17545 h 4469229"/>
              <a:gd name="connsiteX1-73" fmla="*/ 5293894 w 12192000"/>
              <a:gd name="connsiteY1-74" fmla="*/ 1108408 h 4469229"/>
              <a:gd name="connsiteX2-75" fmla="*/ 12192000 w 12192000"/>
              <a:gd name="connsiteY2-76" fmla="*/ 17545 h 4469229"/>
              <a:gd name="connsiteX3-77" fmla="*/ 12192000 w 12192000"/>
              <a:gd name="connsiteY3-78" fmla="*/ 4469229 h 4469229"/>
              <a:gd name="connsiteX4-79" fmla="*/ 0 w 12192000"/>
              <a:gd name="connsiteY4-80" fmla="*/ 4469229 h 4469229"/>
              <a:gd name="connsiteX5-81" fmla="*/ 0 w 12192000"/>
              <a:gd name="connsiteY5-82" fmla="*/ 17545 h 4469229"/>
              <a:gd name="connsiteX0-83" fmla="*/ 0 w 12192000"/>
              <a:gd name="connsiteY0-84" fmla="*/ 19995 h 4471679"/>
              <a:gd name="connsiteX1-85" fmla="*/ 5293894 w 12192000"/>
              <a:gd name="connsiteY1-86" fmla="*/ 1110858 h 4471679"/>
              <a:gd name="connsiteX2-87" fmla="*/ 12192000 w 12192000"/>
              <a:gd name="connsiteY2-88" fmla="*/ 1072399 h 4471679"/>
              <a:gd name="connsiteX3-89" fmla="*/ 12192000 w 12192000"/>
              <a:gd name="connsiteY3-90" fmla="*/ 4471679 h 4471679"/>
              <a:gd name="connsiteX4-91" fmla="*/ 0 w 12192000"/>
              <a:gd name="connsiteY4-92" fmla="*/ 4471679 h 4471679"/>
              <a:gd name="connsiteX5-93" fmla="*/ 0 w 12192000"/>
              <a:gd name="connsiteY5-94" fmla="*/ 19995 h 4471679"/>
              <a:gd name="connsiteX0-95" fmla="*/ 0 w 12192000"/>
              <a:gd name="connsiteY0-96" fmla="*/ 12037 h 4463721"/>
              <a:gd name="connsiteX1-97" fmla="*/ 5293894 w 12192000"/>
              <a:gd name="connsiteY1-98" fmla="*/ 1102900 h 4463721"/>
              <a:gd name="connsiteX2-99" fmla="*/ 12192000 w 12192000"/>
              <a:gd name="connsiteY2-100" fmla="*/ 1064441 h 4463721"/>
              <a:gd name="connsiteX3-101" fmla="*/ 12192000 w 12192000"/>
              <a:gd name="connsiteY3-102" fmla="*/ 4463721 h 4463721"/>
              <a:gd name="connsiteX4-103" fmla="*/ 0 w 12192000"/>
              <a:gd name="connsiteY4-104" fmla="*/ 4463721 h 4463721"/>
              <a:gd name="connsiteX5-105" fmla="*/ 0 w 12192000"/>
              <a:gd name="connsiteY5-106" fmla="*/ 12037 h 4463721"/>
              <a:gd name="connsiteX0-107" fmla="*/ 0 w 12192000"/>
              <a:gd name="connsiteY0-108" fmla="*/ 143758 h 4595442"/>
              <a:gd name="connsiteX1-109" fmla="*/ 5293894 w 12192000"/>
              <a:gd name="connsiteY1-110" fmla="*/ 1234621 h 4595442"/>
              <a:gd name="connsiteX2-111" fmla="*/ 12192000 w 12192000"/>
              <a:gd name="connsiteY2-112" fmla="*/ 1196162 h 4595442"/>
              <a:gd name="connsiteX3-113" fmla="*/ 12192000 w 12192000"/>
              <a:gd name="connsiteY3-114" fmla="*/ 4595442 h 4595442"/>
              <a:gd name="connsiteX4-115" fmla="*/ 0 w 12192000"/>
              <a:gd name="connsiteY4-116" fmla="*/ 4595442 h 4595442"/>
              <a:gd name="connsiteX5-117" fmla="*/ 0 w 12192000"/>
              <a:gd name="connsiteY5-118" fmla="*/ 143758 h 45954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4595442">
                <a:moveTo>
                  <a:pt x="0" y="143758"/>
                </a:moveTo>
                <a:cubicBezTo>
                  <a:pt x="2775284" y="-610753"/>
                  <a:pt x="2379578" y="1882009"/>
                  <a:pt x="5293894" y="1234621"/>
                </a:cubicBezTo>
                <a:cubicBezTo>
                  <a:pt x="8208210" y="587233"/>
                  <a:pt x="9935412" y="3332333"/>
                  <a:pt x="12192000" y="1196162"/>
                </a:cubicBezTo>
                <a:lnTo>
                  <a:pt x="12192000" y="4595442"/>
                </a:lnTo>
                <a:lnTo>
                  <a:pt x="0" y="4595442"/>
                </a:lnTo>
                <a:lnTo>
                  <a:pt x="0" y="14375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3724275" y="1252855"/>
            <a:ext cx="8060055" cy="5143500"/>
          </a:xfrm>
          <a:prstGeom prst="roundRect">
            <a:avLst>
              <a:gd name="adj" fmla="val 7724"/>
            </a:avLst>
          </a:prstGeom>
          <a:solidFill>
            <a:srgbClr val="F8F8F8"/>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4953952" y="1490010"/>
            <a:ext cx="5187950" cy="521970"/>
          </a:xfrm>
          <a:prstGeom prst="rect">
            <a:avLst/>
          </a:prstGeom>
        </p:spPr>
        <p:txBody>
          <a:bodyPr wrap="none">
            <a:spAutoFit/>
            <a:scene3d>
              <a:camera prst="orthographicFront"/>
              <a:lightRig rig="threePt" dir="t"/>
            </a:scene3d>
          </a:bodyPr>
          <a:p>
            <a:pPr algn="l"/>
            <a:r>
              <a:rPr lang="zh-CN" altLang="en-US" sz="28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（二）有助于加强学生思想教育</a:t>
            </a:r>
            <a:endParaRPr lang="zh-CN" altLang="en-US" sz="28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16" name="TextBox 21"/>
          <p:cNvSpPr txBox="1"/>
          <p:nvPr/>
        </p:nvSpPr>
        <p:spPr>
          <a:xfrm>
            <a:off x="4317365" y="2395855"/>
            <a:ext cx="6873875" cy="3836670"/>
          </a:xfrm>
          <a:prstGeom prst="rect">
            <a:avLst/>
          </a:prstGeom>
          <a:noFill/>
        </p:spPr>
        <p:txBody>
          <a:bodyPr wrap="square" lIns="0" tIns="0" rIns="0" bIns="0" rtlCol="0">
            <a:spAutoFit/>
          </a:bodyPr>
          <a:p>
            <a:pPr marL="285750" indent="-285750" algn="just">
              <a:lnSpc>
                <a:spcPct val="150000"/>
              </a:lnSpc>
              <a:spcAft>
                <a:spcPts val="400"/>
              </a:spcAft>
              <a:buClr>
                <a:srgbClr val="C00000"/>
              </a:buClr>
              <a:buFont typeface="Wingdings" panose="05000000000000000000" pitchFamily="2" charset="2"/>
              <a:buChar char="n"/>
            </a:pPr>
            <a:r>
              <a:rPr lang="zh-CN" sz="2400" dirty="0">
                <a:latin typeface="黑体" panose="02010609060101010101" charset="-122"/>
                <a:ea typeface="黑体" panose="02010609060101010101" charset="-122"/>
                <a:sym typeface="+mn-ea"/>
              </a:rPr>
              <a:t>在初中历史教学中引入思想教育，是初中历史教学的根本目标。若是教师合理应用对比法能够将教材中的思想素材完全地挖掘出来，通过事例的对比让学生自然获得思想教育。通过这种方式获得的思想教育比简单直接的说教更有说服力，更能让学生有所感悟。</a:t>
            </a:r>
            <a:endParaRPr lang="zh-CN" sz="2400" dirty="0">
              <a:latin typeface="黑体" panose="02010609060101010101" charset="-122"/>
              <a:ea typeface="黑体" panose="02010609060101010101" charset="-122"/>
              <a:sym typeface="+mn-ea"/>
            </a:endParaRPr>
          </a:p>
          <a:p>
            <a:pPr marL="285750" indent="-285750" algn="just">
              <a:lnSpc>
                <a:spcPct val="150000"/>
              </a:lnSpc>
              <a:spcAft>
                <a:spcPts val="400"/>
              </a:spcAft>
              <a:buClr>
                <a:srgbClr val="C00000"/>
              </a:buClr>
              <a:buFont typeface="Wingdings" panose="05000000000000000000" pitchFamily="2" charset="2"/>
              <a:buChar char="n"/>
            </a:pPr>
            <a:endParaRPr lang="zh-CN" altLang="en-US" sz="2000" dirty="0" smtClean="0">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35" name="图片 34" descr="19469673"/>
          <p:cNvPicPr>
            <a:picLocks noChangeAspect="1"/>
          </p:cNvPicPr>
          <p:nvPr/>
        </p:nvPicPr>
        <p:blipFill>
          <a:blip r:embed="rId1"/>
          <a:srcRect l="24911" t="3407" r="20866" b="3620"/>
          <a:stretch>
            <a:fillRect/>
          </a:stretch>
        </p:blipFill>
        <p:spPr>
          <a:xfrm>
            <a:off x="1420495" y="1682115"/>
            <a:ext cx="2498725" cy="4284980"/>
          </a:xfrm>
          <a:prstGeom prst="rect">
            <a:avLst/>
          </a:prstGeom>
        </p:spPr>
      </p:pic>
      <p:sp>
        <p:nvSpPr>
          <p:cNvPr id="18"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rgbClr val="C00000"/>
          </a:solidFill>
          <a:ln>
            <a:noFill/>
          </a:ln>
        </p:spPr>
        <p:txBody>
          <a:bodyPr anchor="ctr"/>
          <a:lstStyle/>
          <a:p>
            <a:endParaRPr lang="zh-CN" altLang="en-US"/>
          </a:p>
        </p:txBody>
      </p:sp>
      <p:cxnSp>
        <p:nvCxnSpPr>
          <p:cNvPr id="19" name="直接连接符 11"/>
          <p:cNvCxnSpPr>
            <a:cxnSpLocks noChangeShapeType="1"/>
          </p:cNvCxnSpPr>
          <p:nvPr/>
        </p:nvCxnSpPr>
        <p:spPr bwMode="auto">
          <a:xfrm flipH="1">
            <a:off x="819150" y="404813"/>
            <a:ext cx="338138" cy="395287"/>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20" name="文本框 12"/>
          <p:cNvSpPr txBox="1">
            <a:spLocks noChangeArrowheads="1"/>
          </p:cNvSpPr>
          <p:nvPr/>
        </p:nvSpPr>
        <p:spPr bwMode="auto">
          <a:xfrm>
            <a:off x="394273" y="184099"/>
            <a:ext cx="588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chemeClr val="bg1"/>
                </a:solidFill>
                <a:latin typeface="黑体" panose="02010609060101010101" charset="-122"/>
                <a:ea typeface="黑体" panose="02010609060101010101" charset="-122"/>
              </a:rPr>
              <a:t>01</a:t>
            </a:r>
            <a:endParaRPr lang="zh-CN" altLang="en-US" sz="2400" b="1" dirty="0">
              <a:solidFill>
                <a:schemeClr val="bg1"/>
              </a:solidFill>
              <a:latin typeface="黑体" panose="02010609060101010101" charset="-122"/>
              <a:ea typeface="黑体" panose="02010609060101010101" charset="-122"/>
            </a:endParaRPr>
          </a:p>
        </p:txBody>
      </p:sp>
      <p:cxnSp>
        <p:nvCxnSpPr>
          <p:cNvPr id="21" name="直接连接符 14"/>
          <p:cNvCxnSpPr>
            <a:cxnSpLocks noChangeShapeType="1"/>
          </p:cNvCxnSpPr>
          <p:nvPr/>
        </p:nvCxnSpPr>
        <p:spPr bwMode="auto">
          <a:xfrm>
            <a:off x="398463" y="873125"/>
            <a:ext cx="11385550" cy="0"/>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22" name="矩形 21"/>
          <p:cNvSpPr/>
          <p:nvPr/>
        </p:nvSpPr>
        <p:spPr>
          <a:xfrm>
            <a:off x="1179073" y="307647"/>
            <a:ext cx="3230880" cy="460375"/>
          </a:xfrm>
          <a:prstGeom prst="rect">
            <a:avLst/>
          </a:prstGeom>
        </p:spPr>
        <p:txBody>
          <a:bodyPr wrap="none">
            <a:spAutoFit/>
          </a:bodyPr>
          <a:lstStyle/>
          <a:p>
            <a:pPr algn="l"/>
            <a:r>
              <a:rPr lang="zh-CN" altLang="en-US" sz="28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对比教学法的运用意义</a:t>
            </a:r>
            <a:endParaRPr lang="zh-CN" altLang="en-US" sz="24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 presetClass="entr" presetSubtype="4" decel="10000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750" fill="hold"/>
                                        <p:tgtEl>
                                          <p:spTgt spid="14"/>
                                        </p:tgtEl>
                                        <p:attrNameLst>
                                          <p:attrName>ppt_x</p:attrName>
                                        </p:attrNameLst>
                                      </p:cBhvr>
                                      <p:tavLst>
                                        <p:tav tm="0">
                                          <p:val>
                                            <p:strVal val="#ppt_x"/>
                                          </p:val>
                                        </p:tav>
                                        <p:tav tm="100000">
                                          <p:val>
                                            <p:strVal val="#ppt_x"/>
                                          </p:val>
                                        </p:tav>
                                      </p:tavLst>
                                    </p:anim>
                                    <p:anim calcmode="lin" valueType="num">
                                      <p:cBhvr additive="base">
                                        <p:cTn id="11" dur="75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5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4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3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6"/>
                                        </p:tgtEl>
                                        <p:attrNameLst>
                                          <p:attrName>ppt_y</p:attrName>
                                        </p:attrNameLst>
                                      </p:cBhvr>
                                      <p:tavLst>
                                        <p:tav tm="0">
                                          <p:val>
                                            <p:strVal val="#ppt_y"/>
                                          </p:val>
                                        </p:tav>
                                        <p:tav tm="100000">
                                          <p:val>
                                            <p:strVal val="#ppt_y"/>
                                          </p:val>
                                        </p:tav>
                                      </p:tavLst>
                                    </p:anim>
                                    <p:anim calcmode="lin" valueType="num">
                                      <p:cBhvr>
                                        <p:cTn id="21" dur="3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6"/>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000"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Effect transition="in" filter="fade">
                                      <p:cBhvr>
                                        <p:cTn id="2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 name="9"/>
          <p:cNvSpPr txBox="1"/>
          <p:nvPr/>
        </p:nvSpPr>
        <p:spPr>
          <a:xfrm>
            <a:off x="3231833" y="2917190"/>
            <a:ext cx="5862638" cy="492125"/>
          </a:xfrm>
          <a:prstGeom prst="rect">
            <a:avLst/>
          </a:prstGeom>
          <a:noFill/>
          <a:ln w="9525">
            <a:noFill/>
          </a:ln>
        </p:spPr>
        <p:txBody>
          <a:bodyPr wrap="square" lIns="0" tIns="0" rIns="0" bIns="0" anchor="t">
            <a:spAutoFit/>
          </a:bodyPr>
          <a:p>
            <a:pPr marL="0" lvl="1" indent="457200" algn="ctr" fontAlgn="base"/>
            <a:r>
              <a:rPr lang="zh-CN" altLang="en-US" sz="3200" b="1" strike="noStrike" spc="300" noProof="1" dirty="0">
                <a:solidFill>
                  <a:srgbClr val="7F7F7F"/>
                </a:solidFill>
                <a:uFillTx/>
                <a:latin typeface="微软雅黑" panose="020B0503020204020204" charset="-122"/>
                <a:ea typeface="微软雅黑" panose="020B0503020204020204" charset="-122"/>
                <a:cs typeface="+mn-cs"/>
                <a:sym typeface="+mn-ea"/>
              </a:rPr>
              <a:t>普通高校招生政策</a:t>
            </a:r>
            <a:endParaRPr lang="zh-CN" altLang="en-US" sz="3200" b="1" strike="noStrike" spc="300" noProof="1" dirty="0">
              <a:solidFill>
                <a:srgbClr val="7F7F7F"/>
              </a:solidFill>
              <a:uFillTx/>
              <a:latin typeface="微软雅黑" panose="020B0503020204020204" charset="-122"/>
              <a:ea typeface="微软雅黑" panose="020B0503020204020204" charset="-122"/>
              <a:cs typeface="+mn-cs"/>
              <a:sym typeface="+mn-ea"/>
            </a:endParaRPr>
          </a:p>
        </p:txBody>
      </p:sp>
      <p:sp>
        <p:nvSpPr>
          <p:cNvPr id="46" name="矩形 45"/>
          <p:cNvSpPr/>
          <p:nvPr/>
        </p:nvSpPr>
        <p:spPr>
          <a:xfrm>
            <a:off x="2344420" y="3185478"/>
            <a:ext cx="1290638" cy="33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p>
            <a:pPr algn="ctr" fontAlgn="auto"/>
            <a:endParaRPr lang="zh-CN" altLang="en-US" strike="noStrike" noProof="1">
              <a:solidFill>
                <a:schemeClr val="bg1">
                  <a:lumMod val="50000"/>
                </a:schemeClr>
              </a:solidFill>
            </a:endParaRPr>
          </a:p>
        </p:txBody>
      </p:sp>
      <p:sp>
        <p:nvSpPr>
          <p:cNvPr id="47" name="矩形 46"/>
          <p:cNvSpPr/>
          <p:nvPr/>
        </p:nvSpPr>
        <p:spPr>
          <a:xfrm>
            <a:off x="9072245" y="3185478"/>
            <a:ext cx="1290638" cy="33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p>
            <a:pPr algn="ctr" fontAlgn="auto"/>
            <a:endParaRPr lang="zh-CN" altLang="en-US" strike="noStrike" noProof="1">
              <a:solidFill>
                <a:schemeClr val="bg1">
                  <a:lumMod val="50000"/>
                </a:schemeClr>
              </a:solidFill>
            </a:endParaRPr>
          </a:p>
        </p:txBody>
      </p:sp>
      <p:sp>
        <p:nvSpPr>
          <p:cNvPr id="2" name="矩形 1"/>
          <p:cNvSpPr/>
          <p:nvPr/>
        </p:nvSpPr>
        <p:spPr>
          <a:xfrm>
            <a:off x="0" y="-635"/>
            <a:ext cx="12209780" cy="3759835"/>
          </a:xfrm>
          <a:prstGeom prst="rect">
            <a:avLst/>
          </a:prstGeom>
          <a:solidFill>
            <a:srgbClr val="C0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08330" y="558800"/>
            <a:ext cx="10975340" cy="5740400"/>
          </a:xfrm>
          <a:prstGeom prst="rect">
            <a:avLst/>
          </a:prstGeom>
          <a:solidFill>
            <a:schemeClr val="bg1"/>
          </a:solidFill>
          <a:ln>
            <a:solidFill>
              <a:srgbClr val="000000">
                <a:alpha val="0"/>
              </a:srgbClr>
            </a:solidFill>
          </a:ln>
          <a:effectLst>
            <a:outerShdw blurRad="444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622550" y="3000375"/>
            <a:ext cx="6893560" cy="2251075"/>
          </a:xfrm>
          <a:prstGeom prst="rect">
            <a:avLst/>
          </a:prstGeom>
          <a:noFill/>
        </p:spPr>
        <p:txBody>
          <a:bodyPr wrap="square" rtlCol="0">
            <a:spAutoFit/>
          </a:bodyPr>
          <a:p>
            <a:pPr algn="ctr">
              <a:lnSpc>
                <a:spcPct val="130000"/>
              </a:lnSpc>
            </a:pPr>
            <a:r>
              <a:rPr sz="5400" b="1" dirty="0">
                <a:solidFill>
                  <a:srgbClr val="C00000"/>
                </a:solidFill>
                <a:latin typeface="微软雅黑" panose="020B0503020204020204" charset="-122"/>
                <a:ea typeface="微软雅黑" panose="020B0503020204020204" charset="-122"/>
                <a:sym typeface="+mn-ea"/>
              </a:rPr>
              <a:t>对比法在初中历史教学中的运用原则</a:t>
            </a:r>
            <a:endParaRPr lang="zh-CN" altLang="en-US" sz="5400" dirty="0" smtClean="0">
              <a:solidFill>
                <a:srgbClr val="C00000"/>
              </a:solidFill>
              <a:effectLst>
                <a:outerShdw blurRad="25400" dist="25400" dir="2700000" algn="tl">
                  <a:srgbClr val="000000">
                    <a:alpha val="25000"/>
                  </a:srgbClr>
                </a:outerShdw>
              </a:effectLst>
              <a:latin typeface="黑体" panose="02010609060101010101" charset="-122"/>
              <a:ea typeface="黑体" panose="02010609060101010101" charset="-122"/>
              <a:sym typeface="+mn-ea"/>
            </a:endParaRPr>
          </a:p>
        </p:txBody>
      </p:sp>
      <p:cxnSp>
        <p:nvCxnSpPr>
          <p:cNvPr id="11" name="直接连接符 10"/>
          <p:cNvCxnSpPr/>
          <p:nvPr/>
        </p:nvCxnSpPr>
        <p:spPr>
          <a:xfrm flipH="1">
            <a:off x="8749387" y="3585664"/>
            <a:ext cx="2108737" cy="0"/>
          </a:xfrm>
          <a:prstGeom prst="line">
            <a:avLst/>
          </a:prstGeom>
          <a:ln w="19050">
            <a:gradFill>
              <a:gsLst>
                <a:gs pos="15000">
                  <a:schemeClr val="bg1"/>
                </a:gs>
                <a:gs pos="100000">
                  <a:schemeClr val="bg1">
                    <a:lumMod val="65000"/>
                  </a:schemeClr>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288413" y="3585664"/>
            <a:ext cx="2108737" cy="0"/>
          </a:xfrm>
          <a:prstGeom prst="line">
            <a:avLst/>
          </a:prstGeom>
          <a:ln w="19050">
            <a:gradFill>
              <a:gsLst>
                <a:gs pos="15000">
                  <a:schemeClr val="bg1"/>
                </a:gs>
                <a:gs pos="100000">
                  <a:schemeClr val="bg1">
                    <a:lumMod val="65000"/>
                  </a:schemeClr>
                </a:gs>
              </a:gsLst>
              <a:lin ang="0" scaled="0"/>
            </a:gradFill>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404704" y="1845945"/>
            <a:ext cx="1281554" cy="837644"/>
            <a:chOff x="5181068" y="1174090"/>
            <a:chExt cx="2115979" cy="1383041"/>
          </a:xfrm>
          <a:effectLst>
            <a:outerShdw blurRad="190500" dist="63500" dir="2700000" algn="tl" rotWithShape="0">
              <a:prstClr val="black">
                <a:alpha val="25000"/>
              </a:prstClr>
            </a:outerShdw>
          </a:effectLst>
        </p:grpSpPr>
        <p:sp>
          <p:nvSpPr>
            <p:cNvPr id="9" name="圆角矩形 8"/>
            <p:cNvSpPr/>
            <p:nvPr/>
          </p:nvSpPr>
          <p:spPr>
            <a:xfrm rot="2700000">
              <a:off x="5568043" y="1174090"/>
              <a:ext cx="1383041" cy="1383041"/>
            </a:xfrm>
            <a:prstGeom prst="roundRect">
              <a:avLst>
                <a:gd name="adj" fmla="val 4861"/>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字魂105号-简雅黑" panose="00000500000000000000" pitchFamily="2" charset="-122"/>
                <a:ea typeface="Adobe 黑体 Std R" panose="020B0400000000000000" pitchFamily="34" charset="-122"/>
              </a:endParaRPr>
            </a:p>
          </p:txBody>
        </p:sp>
        <p:sp>
          <p:nvSpPr>
            <p:cNvPr id="10" name="文本框 9"/>
            <p:cNvSpPr txBox="1"/>
            <p:nvPr/>
          </p:nvSpPr>
          <p:spPr>
            <a:xfrm>
              <a:off x="5181068" y="1177249"/>
              <a:ext cx="2115979" cy="1268629"/>
            </a:xfrm>
            <a:prstGeom prst="rect">
              <a:avLst/>
            </a:prstGeom>
            <a:noFill/>
          </p:spPr>
          <p:txBody>
            <a:bodyPr wrap="square" rtlCol="0">
              <a:spAutoFit/>
            </a:bodyPr>
            <a:p>
              <a:pPr algn="ctr"/>
              <a:r>
                <a:rPr lang="en-US" altLang="zh-CN" sz="44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cs typeface="Aparajita" panose="020B0604020202020204" pitchFamily="34" charset="0"/>
                </a:rPr>
                <a:t>02</a:t>
              </a:r>
              <a:endParaRPr lang="en-US" altLang="zh-CN" sz="4400" dirty="0" smtClean="0">
                <a:solidFill>
                  <a:schemeClr val="bg1"/>
                </a:solidFill>
                <a:effectLst>
                  <a:outerShdw blurRad="25400" dist="25400" dir="2700000" algn="tl">
                    <a:srgbClr val="000000">
                      <a:alpha val="25000"/>
                    </a:srgbClr>
                  </a:outerShdw>
                </a:effectLst>
                <a:latin typeface="黑体" panose="02010609060101010101" charset="-122"/>
                <a:ea typeface="黑体" panose="02010609060101010101" charset="-122"/>
                <a:cs typeface="Aparajita"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300"/>
                                        <p:tgtEl>
                                          <p:spTgt spid="3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47"/>
                                        </p:tgtEl>
                                        <p:attrNameLst>
                                          <p:attrName>style.visibility</p:attrName>
                                        </p:attrNameLst>
                                      </p:cBhvr>
                                      <p:to>
                                        <p:strVal val="visible"/>
                                      </p:to>
                                    </p:set>
                                    <p:animEffect transition="in" filter="wipe(right)">
                                      <p:cBhvr>
                                        <p:cTn id="13" dur="500"/>
                                        <p:tgtEl>
                                          <p:spTgt spid="47"/>
                                        </p:tgtEl>
                                      </p:cBhvr>
                                    </p:animEffect>
                                  </p:childTnLst>
                                </p:cTn>
                              </p:par>
                              <p:par>
                                <p:cTn id="14" presetID="41" presetClass="entr" presetSubtype="0" fill="hold" grpId="0" nodeType="withEffect">
                                  <p:stCondLst>
                                    <p:cond delay="125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6"/>
                                        </p:tgtEl>
                                        <p:attrNameLst>
                                          <p:attrName>ppt_y</p:attrName>
                                        </p:attrNameLst>
                                      </p:cBhvr>
                                      <p:tavLst>
                                        <p:tav tm="0">
                                          <p:val>
                                            <p:strVal val="#ppt_y"/>
                                          </p:val>
                                        </p:tav>
                                        <p:tav tm="100000">
                                          <p:val>
                                            <p:strVal val="#ppt_y"/>
                                          </p:val>
                                        </p:tav>
                                      </p:tavLst>
                                    </p:anim>
                                    <p:anim calcmode="lin" valueType="num">
                                      <p:cBhvr>
                                        <p:cTn id="18" dur="7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6"/>
                                        </p:tgtEl>
                                      </p:cBhvr>
                                    </p:animEffect>
                                  </p:childTnLst>
                                </p:cTn>
                              </p:par>
                              <p:par>
                                <p:cTn id="21" presetID="2" presetClass="entr" presetSubtype="2" fill="hold" nodeType="withEffect">
                                  <p:stCondLst>
                                    <p:cond delay="1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anim calcmode="lin" valueType="num">
                                      <p:cBhvr>
                                        <p:cTn id="32" dur="750" fill="hold"/>
                                        <p:tgtEl>
                                          <p:spTgt spid="8"/>
                                        </p:tgtEl>
                                        <p:attrNameLst>
                                          <p:attrName>ppt_x</p:attrName>
                                        </p:attrNameLst>
                                      </p:cBhvr>
                                      <p:tavLst>
                                        <p:tav tm="0">
                                          <p:val>
                                            <p:strVal val="#ppt_x"/>
                                          </p:val>
                                        </p:tav>
                                        <p:tav tm="100000">
                                          <p:val>
                                            <p:strVal val="#ppt_x"/>
                                          </p:val>
                                        </p:tav>
                                      </p:tavLst>
                                    </p:anim>
                                    <p:anim calcmode="lin" valueType="num">
                                      <p:cBhvr>
                                        <p:cTn id="33"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6" grpId="0" bldLvl="0" animBg="1"/>
      <p:bldP spid="47" grpId="0" bldLvl="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0" y="3395796"/>
            <a:ext cx="12192000" cy="3852728"/>
          </a:xfrm>
          <a:custGeom>
            <a:avLst/>
            <a:gdLst>
              <a:gd name="connsiteX0" fmla="*/ 0 w 12192000"/>
              <a:gd name="connsiteY0" fmla="*/ 0 h 4451684"/>
              <a:gd name="connsiteX1" fmla="*/ 12192000 w 12192000"/>
              <a:gd name="connsiteY1" fmla="*/ 0 h 4451684"/>
              <a:gd name="connsiteX2" fmla="*/ 12192000 w 12192000"/>
              <a:gd name="connsiteY2" fmla="*/ 4451684 h 4451684"/>
              <a:gd name="connsiteX3" fmla="*/ 0 w 12192000"/>
              <a:gd name="connsiteY3" fmla="*/ 4451684 h 4451684"/>
              <a:gd name="connsiteX4" fmla="*/ 0 w 12192000"/>
              <a:gd name="connsiteY4" fmla="*/ 0 h 4451684"/>
              <a:gd name="connsiteX0-1" fmla="*/ 0 w 12192000"/>
              <a:gd name="connsiteY0-2" fmla="*/ 0 h 4451684"/>
              <a:gd name="connsiteX1-3" fmla="*/ 5678905 w 12192000"/>
              <a:gd name="connsiteY1-4" fmla="*/ 0 h 4451684"/>
              <a:gd name="connsiteX2-5" fmla="*/ 12192000 w 12192000"/>
              <a:gd name="connsiteY2-6" fmla="*/ 0 h 4451684"/>
              <a:gd name="connsiteX3-7" fmla="*/ 12192000 w 12192000"/>
              <a:gd name="connsiteY3-8" fmla="*/ 4451684 h 4451684"/>
              <a:gd name="connsiteX4-9" fmla="*/ 0 w 12192000"/>
              <a:gd name="connsiteY4-10" fmla="*/ 4451684 h 4451684"/>
              <a:gd name="connsiteX5" fmla="*/ 0 w 12192000"/>
              <a:gd name="connsiteY5" fmla="*/ 0 h 4451684"/>
              <a:gd name="connsiteX0-11" fmla="*/ 0 w 12192000"/>
              <a:gd name="connsiteY0-12" fmla="*/ 0 h 4451684"/>
              <a:gd name="connsiteX1-13" fmla="*/ 5293894 w 12192000"/>
              <a:gd name="connsiteY1-14" fmla="*/ 1155031 h 4451684"/>
              <a:gd name="connsiteX2-15" fmla="*/ 12192000 w 12192000"/>
              <a:gd name="connsiteY2-16" fmla="*/ 0 h 4451684"/>
              <a:gd name="connsiteX3-17" fmla="*/ 12192000 w 12192000"/>
              <a:gd name="connsiteY3-18" fmla="*/ 4451684 h 4451684"/>
              <a:gd name="connsiteX4-19" fmla="*/ 0 w 12192000"/>
              <a:gd name="connsiteY4-20" fmla="*/ 4451684 h 4451684"/>
              <a:gd name="connsiteX5-21" fmla="*/ 0 w 12192000"/>
              <a:gd name="connsiteY5-22" fmla="*/ 0 h 4451684"/>
              <a:gd name="connsiteX0-23" fmla="*/ 0 w 12192000"/>
              <a:gd name="connsiteY0-24" fmla="*/ 109104 h 4560788"/>
              <a:gd name="connsiteX1-25" fmla="*/ 5293894 w 12192000"/>
              <a:gd name="connsiteY1-26" fmla="*/ 1264135 h 4560788"/>
              <a:gd name="connsiteX2-27" fmla="*/ 12192000 w 12192000"/>
              <a:gd name="connsiteY2-28" fmla="*/ 109104 h 4560788"/>
              <a:gd name="connsiteX3-29" fmla="*/ 12192000 w 12192000"/>
              <a:gd name="connsiteY3-30" fmla="*/ 4560788 h 4560788"/>
              <a:gd name="connsiteX4-31" fmla="*/ 0 w 12192000"/>
              <a:gd name="connsiteY4-32" fmla="*/ 4560788 h 4560788"/>
              <a:gd name="connsiteX5-33" fmla="*/ 0 w 12192000"/>
              <a:gd name="connsiteY5-34" fmla="*/ 109104 h 4560788"/>
              <a:gd name="connsiteX0-35" fmla="*/ 0 w 12192000"/>
              <a:gd name="connsiteY0-36" fmla="*/ 109104 h 4560788"/>
              <a:gd name="connsiteX1-37" fmla="*/ 5293894 w 12192000"/>
              <a:gd name="connsiteY1-38" fmla="*/ 1264135 h 4560788"/>
              <a:gd name="connsiteX2-39" fmla="*/ 12192000 w 12192000"/>
              <a:gd name="connsiteY2-40" fmla="*/ 109104 h 4560788"/>
              <a:gd name="connsiteX3-41" fmla="*/ 12192000 w 12192000"/>
              <a:gd name="connsiteY3-42" fmla="*/ 4560788 h 4560788"/>
              <a:gd name="connsiteX4-43" fmla="*/ 0 w 12192000"/>
              <a:gd name="connsiteY4-44" fmla="*/ 4560788 h 4560788"/>
              <a:gd name="connsiteX5-45" fmla="*/ 0 w 12192000"/>
              <a:gd name="connsiteY5-46" fmla="*/ 109104 h 4560788"/>
              <a:gd name="connsiteX0-47" fmla="*/ 0 w 12192000"/>
              <a:gd name="connsiteY0-48" fmla="*/ 112577 h 4564261"/>
              <a:gd name="connsiteX1-49" fmla="*/ 5293894 w 12192000"/>
              <a:gd name="connsiteY1-50" fmla="*/ 1203440 h 4564261"/>
              <a:gd name="connsiteX2-51" fmla="*/ 12192000 w 12192000"/>
              <a:gd name="connsiteY2-52" fmla="*/ 112577 h 4564261"/>
              <a:gd name="connsiteX3-53" fmla="*/ 12192000 w 12192000"/>
              <a:gd name="connsiteY3-54" fmla="*/ 4564261 h 4564261"/>
              <a:gd name="connsiteX4-55" fmla="*/ 0 w 12192000"/>
              <a:gd name="connsiteY4-56" fmla="*/ 4564261 h 4564261"/>
              <a:gd name="connsiteX5-57" fmla="*/ 0 w 12192000"/>
              <a:gd name="connsiteY5-58" fmla="*/ 112577 h 4564261"/>
              <a:gd name="connsiteX0-59" fmla="*/ 0 w 12192000"/>
              <a:gd name="connsiteY0-60" fmla="*/ 92791 h 4544475"/>
              <a:gd name="connsiteX1-61" fmla="*/ 5293894 w 12192000"/>
              <a:gd name="connsiteY1-62" fmla="*/ 1183654 h 4544475"/>
              <a:gd name="connsiteX2-63" fmla="*/ 12192000 w 12192000"/>
              <a:gd name="connsiteY2-64" fmla="*/ 92791 h 4544475"/>
              <a:gd name="connsiteX3-65" fmla="*/ 12192000 w 12192000"/>
              <a:gd name="connsiteY3-66" fmla="*/ 4544475 h 4544475"/>
              <a:gd name="connsiteX4-67" fmla="*/ 0 w 12192000"/>
              <a:gd name="connsiteY4-68" fmla="*/ 4544475 h 4544475"/>
              <a:gd name="connsiteX5-69" fmla="*/ 0 w 12192000"/>
              <a:gd name="connsiteY5-70" fmla="*/ 92791 h 4544475"/>
              <a:gd name="connsiteX0-71" fmla="*/ 0 w 12192000"/>
              <a:gd name="connsiteY0-72" fmla="*/ 17545 h 4469229"/>
              <a:gd name="connsiteX1-73" fmla="*/ 5293894 w 12192000"/>
              <a:gd name="connsiteY1-74" fmla="*/ 1108408 h 4469229"/>
              <a:gd name="connsiteX2-75" fmla="*/ 12192000 w 12192000"/>
              <a:gd name="connsiteY2-76" fmla="*/ 17545 h 4469229"/>
              <a:gd name="connsiteX3-77" fmla="*/ 12192000 w 12192000"/>
              <a:gd name="connsiteY3-78" fmla="*/ 4469229 h 4469229"/>
              <a:gd name="connsiteX4-79" fmla="*/ 0 w 12192000"/>
              <a:gd name="connsiteY4-80" fmla="*/ 4469229 h 4469229"/>
              <a:gd name="connsiteX5-81" fmla="*/ 0 w 12192000"/>
              <a:gd name="connsiteY5-82" fmla="*/ 17545 h 4469229"/>
              <a:gd name="connsiteX0-83" fmla="*/ 0 w 12192000"/>
              <a:gd name="connsiteY0-84" fmla="*/ 19995 h 4471679"/>
              <a:gd name="connsiteX1-85" fmla="*/ 5293894 w 12192000"/>
              <a:gd name="connsiteY1-86" fmla="*/ 1110858 h 4471679"/>
              <a:gd name="connsiteX2-87" fmla="*/ 12192000 w 12192000"/>
              <a:gd name="connsiteY2-88" fmla="*/ 1072399 h 4471679"/>
              <a:gd name="connsiteX3-89" fmla="*/ 12192000 w 12192000"/>
              <a:gd name="connsiteY3-90" fmla="*/ 4471679 h 4471679"/>
              <a:gd name="connsiteX4-91" fmla="*/ 0 w 12192000"/>
              <a:gd name="connsiteY4-92" fmla="*/ 4471679 h 4471679"/>
              <a:gd name="connsiteX5-93" fmla="*/ 0 w 12192000"/>
              <a:gd name="connsiteY5-94" fmla="*/ 19995 h 4471679"/>
              <a:gd name="connsiteX0-95" fmla="*/ 0 w 12192000"/>
              <a:gd name="connsiteY0-96" fmla="*/ 12037 h 4463721"/>
              <a:gd name="connsiteX1-97" fmla="*/ 5293894 w 12192000"/>
              <a:gd name="connsiteY1-98" fmla="*/ 1102900 h 4463721"/>
              <a:gd name="connsiteX2-99" fmla="*/ 12192000 w 12192000"/>
              <a:gd name="connsiteY2-100" fmla="*/ 1064441 h 4463721"/>
              <a:gd name="connsiteX3-101" fmla="*/ 12192000 w 12192000"/>
              <a:gd name="connsiteY3-102" fmla="*/ 4463721 h 4463721"/>
              <a:gd name="connsiteX4-103" fmla="*/ 0 w 12192000"/>
              <a:gd name="connsiteY4-104" fmla="*/ 4463721 h 4463721"/>
              <a:gd name="connsiteX5-105" fmla="*/ 0 w 12192000"/>
              <a:gd name="connsiteY5-106" fmla="*/ 12037 h 4463721"/>
              <a:gd name="connsiteX0-107" fmla="*/ 0 w 12192000"/>
              <a:gd name="connsiteY0-108" fmla="*/ 143758 h 4595442"/>
              <a:gd name="connsiteX1-109" fmla="*/ 5293894 w 12192000"/>
              <a:gd name="connsiteY1-110" fmla="*/ 1234621 h 4595442"/>
              <a:gd name="connsiteX2-111" fmla="*/ 12192000 w 12192000"/>
              <a:gd name="connsiteY2-112" fmla="*/ 1196162 h 4595442"/>
              <a:gd name="connsiteX3-113" fmla="*/ 12192000 w 12192000"/>
              <a:gd name="connsiteY3-114" fmla="*/ 4595442 h 4595442"/>
              <a:gd name="connsiteX4-115" fmla="*/ 0 w 12192000"/>
              <a:gd name="connsiteY4-116" fmla="*/ 4595442 h 4595442"/>
              <a:gd name="connsiteX5-117" fmla="*/ 0 w 12192000"/>
              <a:gd name="connsiteY5-118" fmla="*/ 143758 h 45954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4595442">
                <a:moveTo>
                  <a:pt x="0" y="143758"/>
                </a:moveTo>
                <a:cubicBezTo>
                  <a:pt x="2775284" y="-610753"/>
                  <a:pt x="2379578" y="1882009"/>
                  <a:pt x="5293894" y="1234621"/>
                </a:cubicBezTo>
                <a:cubicBezTo>
                  <a:pt x="8208210" y="587233"/>
                  <a:pt x="9935412" y="3332333"/>
                  <a:pt x="12192000" y="1196162"/>
                </a:cubicBezTo>
                <a:lnTo>
                  <a:pt x="12192000" y="4595442"/>
                </a:lnTo>
                <a:lnTo>
                  <a:pt x="0" y="4595442"/>
                </a:lnTo>
                <a:lnTo>
                  <a:pt x="0" y="14375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3934460" y="1162685"/>
            <a:ext cx="7666990" cy="5473065"/>
          </a:xfrm>
          <a:prstGeom prst="roundRect">
            <a:avLst>
              <a:gd name="adj" fmla="val 7724"/>
            </a:avLst>
          </a:prstGeom>
          <a:solidFill>
            <a:srgbClr val="F8F8F8"/>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758055" y="1443355"/>
            <a:ext cx="3532505" cy="521970"/>
          </a:xfrm>
          <a:prstGeom prst="rect">
            <a:avLst/>
          </a:prstGeom>
        </p:spPr>
        <p:txBody>
          <a:bodyPr wrap="square">
            <a:spAutoFit/>
            <a:scene3d>
              <a:camera prst="orthographicFront"/>
              <a:lightRig rig="threePt" dir="t"/>
            </a:scene3d>
          </a:bodyPr>
          <a:p>
            <a:pPr algn="l"/>
            <a:r>
              <a:rPr lang="zh-CN" altLang="en-US" sz="2800">
                <a:solidFill>
                  <a:srgbClr val="C00000"/>
                </a:solidFill>
                <a:latin typeface="黑体" panose="02010609060101010101" charset="-122"/>
                <a:ea typeface="黑体" panose="02010609060101010101" charset="-122"/>
              </a:rPr>
              <a:t>（一）相关性原则</a:t>
            </a:r>
            <a:endParaRPr lang="zh-CN" altLang="en-US" sz="2800">
              <a:solidFill>
                <a:srgbClr val="C00000"/>
              </a:solidFill>
              <a:latin typeface="黑体" panose="02010609060101010101" charset="-122"/>
              <a:ea typeface="黑体" panose="02010609060101010101" charset="-122"/>
            </a:endParaRPr>
          </a:p>
        </p:txBody>
      </p:sp>
      <p:sp>
        <p:nvSpPr>
          <p:cNvPr id="11" name="TextBox 21"/>
          <p:cNvSpPr txBox="1"/>
          <p:nvPr/>
        </p:nvSpPr>
        <p:spPr>
          <a:xfrm>
            <a:off x="4512945" y="2283460"/>
            <a:ext cx="5876925" cy="2769870"/>
          </a:xfrm>
          <a:prstGeom prst="rect">
            <a:avLst/>
          </a:prstGeom>
          <a:noFill/>
        </p:spPr>
        <p:txBody>
          <a:bodyPr wrap="square" lIns="0" tIns="0" rIns="0" bIns="0" rtlCol="0">
            <a:spAutoFit/>
          </a:bodyPr>
          <a:p>
            <a:pPr marL="0" lvl="0" indent="719455" eaLnBrk="1" hangingPunct="1">
              <a:lnSpc>
                <a:spcPct val="150000"/>
              </a:lnSpc>
              <a:spcBef>
                <a:spcPct val="0"/>
              </a:spcBef>
              <a:buNone/>
            </a:pPr>
            <a:r>
              <a:rPr lang="zh-CN" altLang="en-US" sz="2400">
                <a:latin typeface="黑体" panose="02010609060101010101" charset="-122"/>
                <a:ea typeface="黑体" panose="02010609060101010101" charset="-122"/>
                <a:cs typeface="黑体" panose="02010609060101010101" charset="-122"/>
              </a:rPr>
              <a:t>所谓相关性，指的是所描述的事件和历史事件的对比。人物与历史人物对比，对比相同时期性质不同或者相同的现象及事物，通过对比才能够切实地意识到这些现象及事物的相同点。</a:t>
            </a:r>
            <a:endParaRPr lang="zh-CN" altLang="en-US" sz="2400">
              <a:latin typeface="黑体" panose="02010609060101010101" charset="-122"/>
              <a:ea typeface="黑体" panose="02010609060101010101" charset="-122"/>
              <a:cs typeface="黑体" panose="02010609060101010101" charset="-122"/>
            </a:endParaRPr>
          </a:p>
        </p:txBody>
      </p:sp>
      <p:pic>
        <p:nvPicPr>
          <p:cNvPr id="35" name="图片 34" descr="19469673"/>
          <p:cNvPicPr>
            <a:picLocks noChangeAspect="1"/>
          </p:cNvPicPr>
          <p:nvPr/>
        </p:nvPicPr>
        <p:blipFill>
          <a:blip r:embed="rId1"/>
          <a:srcRect l="24911" t="3407" r="20866" b="3620"/>
          <a:stretch>
            <a:fillRect/>
          </a:stretch>
        </p:blipFill>
        <p:spPr>
          <a:xfrm>
            <a:off x="1435735" y="1664335"/>
            <a:ext cx="2498725" cy="4284980"/>
          </a:xfrm>
          <a:prstGeom prst="rect">
            <a:avLst/>
          </a:prstGeom>
        </p:spPr>
      </p:pic>
      <p:sp>
        <p:nvSpPr>
          <p:cNvPr id="7"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rgbClr val="C00000"/>
          </a:solidFill>
          <a:ln>
            <a:noFill/>
          </a:ln>
        </p:spPr>
        <p:txBody>
          <a:bodyPr anchor="ctr"/>
          <a:lstStyle/>
          <a:p>
            <a:endParaRPr lang="zh-CN" altLang="en-US"/>
          </a:p>
        </p:txBody>
      </p:sp>
      <p:cxnSp>
        <p:nvCxnSpPr>
          <p:cNvPr id="6" name="直接连接符 11"/>
          <p:cNvCxnSpPr>
            <a:cxnSpLocks noChangeShapeType="1"/>
          </p:cNvCxnSpPr>
          <p:nvPr/>
        </p:nvCxnSpPr>
        <p:spPr bwMode="auto">
          <a:xfrm flipH="1">
            <a:off x="819150" y="404813"/>
            <a:ext cx="338138" cy="395287"/>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0" name="文本框 12"/>
          <p:cNvSpPr txBox="1">
            <a:spLocks noChangeArrowheads="1"/>
          </p:cNvSpPr>
          <p:nvPr/>
        </p:nvSpPr>
        <p:spPr bwMode="auto">
          <a:xfrm>
            <a:off x="394273" y="184099"/>
            <a:ext cx="588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chemeClr val="bg1"/>
                </a:solidFill>
                <a:latin typeface="黑体" panose="02010609060101010101" charset="-122"/>
                <a:ea typeface="黑体" panose="02010609060101010101" charset="-122"/>
              </a:rPr>
              <a:t>02</a:t>
            </a:r>
            <a:endParaRPr lang="zh-CN" altLang="en-US" sz="2400" b="1" dirty="0">
              <a:solidFill>
                <a:schemeClr val="bg1"/>
              </a:solidFill>
              <a:latin typeface="黑体" panose="02010609060101010101" charset="-122"/>
              <a:ea typeface="黑体" panose="02010609060101010101" charset="-122"/>
            </a:endParaRPr>
          </a:p>
        </p:txBody>
      </p:sp>
      <p:cxnSp>
        <p:nvCxnSpPr>
          <p:cNvPr id="12" name="直接连接符 14"/>
          <p:cNvCxnSpPr>
            <a:cxnSpLocks noChangeShapeType="1"/>
          </p:cNvCxnSpPr>
          <p:nvPr/>
        </p:nvCxnSpPr>
        <p:spPr bwMode="auto">
          <a:xfrm>
            <a:off x="398463" y="873125"/>
            <a:ext cx="11385550" cy="0"/>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4" name="矩形 13"/>
          <p:cNvSpPr/>
          <p:nvPr/>
        </p:nvSpPr>
        <p:spPr>
          <a:xfrm>
            <a:off x="1179073" y="307647"/>
            <a:ext cx="5059680" cy="460375"/>
          </a:xfrm>
          <a:prstGeom prst="rect">
            <a:avLst/>
          </a:prstGeom>
        </p:spPr>
        <p:txBody>
          <a:bodyPr wrap="none">
            <a:spAutoFit/>
          </a:bodyPr>
          <a:lstStyle/>
          <a:p>
            <a:pPr algn="l"/>
            <a:r>
              <a:rPr sz="2400" b="1" dirty="0">
                <a:solidFill>
                  <a:srgbClr val="C00000"/>
                </a:solidFill>
                <a:latin typeface="微软雅黑" panose="020B0503020204020204" charset="-122"/>
                <a:ea typeface="微软雅黑" panose="020B0503020204020204" charset="-122"/>
              </a:rPr>
              <a:t>对比法在初中历史教学中的运用原则</a:t>
            </a:r>
            <a:endParaRPr sz="24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decel="10000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ppt_x"/>
                                          </p:val>
                                        </p:tav>
                                        <p:tav tm="100000">
                                          <p:val>
                                            <p:strVal val="#ppt_x"/>
                                          </p:val>
                                        </p:tav>
                                      </p:tavLst>
                                    </p:anim>
                                    <p:anim calcmode="lin" valueType="num">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4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1"/>
                                        </p:tgtEl>
                                        <p:attrNameLst>
                                          <p:attrName>ppt_y</p:attrName>
                                        </p:attrNameLst>
                                      </p:cBhvr>
                                      <p:tavLst>
                                        <p:tav tm="0">
                                          <p:val>
                                            <p:strVal val="#ppt_y"/>
                                          </p:val>
                                        </p:tav>
                                        <p:tav tm="100000">
                                          <p:val>
                                            <p:strVal val="#ppt_y"/>
                                          </p:val>
                                        </p:tav>
                                      </p:tavLst>
                                    </p:anim>
                                    <p:anim calcmode="lin" valueType="num">
                                      <p:cBhvr>
                                        <p:cTn id="21" dur="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1"/>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000"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Effect transition="in" filter="fade">
                                      <p:cBhvr>
                                        <p:cTn id="2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0" y="3395796"/>
            <a:ext cx="12192000" cy="3852728"/>
          </a:xfrm>
          <a:custGeom>
            <a:avLst/>
            <a:gdLst>
              <a:gd name="connsiteX0" fmla="*/ 0 w 12192000"/>
              <a:gd name="connsiteY0" fmla="*/ 0 h 4451684"/>
              <a:gd name="connsiteX1" fmla="*/ 12192000 w 12192000"/>
              <a:gd name="connsiteY1" fmla="*/ 0 h 4451684"/>
              <a:gd name="connsiteX2" fmla="*/ 12192000 w 12192000"/>
              <a:gd name="connsiteY2" fmla="*/ 4451684 h 4451684"/>
              <a:gd name="connsiteX3" fmla="*/ 0 w 12192000"/>
              <a:gd name="connsiteY3" fmla="*/ 4451684 h 4451684"/>
              <a:gd name="connsiteX4" fmla="*/ 0 w 12192000"/>
              <a:gd name="connsiteY4" fmla="*/ 0 h 4451684"/>
              <a:gd name="connsiteX0-1" fmla="*/ 0 w 12192000"/>
              <a:gd name="connsiteY0-2" fmla="*/ 0 h 4451684"/>
              <a:gd name="connsiteX1-3" fmla="*/ 5678905 w 12192000"/>
              <a:gd name="connsiteY1-4" fmla="*/ 0 h 4451684"/>
              <a:gd name="connsiteX2-5" fmla="*/ 12192000 w 12192000"/>
              <a:gd name="connsiteY2-6" fmla="*/ 0 h 4451684"/>
              <a:gd name="connsiteX3-7" fmla="*/ 12192000 w 12192000"/>
              <a:gd name="connsiteY3-8" fmla="*/ 4451684 h 4451684"/>
              <a:gd name="connsiteX4-9" fmla="*/ 0 w 12192000"/>
              <a:gd name="connsiteY4-10" fmla="*/ 4451684 h 4451684"/>
              <a:gd name="connsiteX5" fmla="*/ 0 w 12192000"/>
              <a:gd name="connsiteY5" fmla="*/ 0 h 4451684"/>
              <a:gd name="connsiteX0-11" fmla="*/ 0 w 12192000"/>
              <a:gd name="connsiteY0-12" fmla="*/ 0 h 4451684"/>
              <a:gd name="connsiteX1-13" fmla="*/ 5293894 w 12192000"/>
              <a:gd name="connsiteY1-14" fmla="*/ 1155031 h 4451684"/>
              <a:gd name="connsiteX2-15" fmla="*/ 12192000 w 12192000"/>
              <a:gd name="connsiteY2-16" fmla="*/ 0 h 4451684"/>
              <a:gd name="connsiteX3-17" fmla="*/ 12192000 w 12192000"/>
              <a:gd name="connsiteY3-18" fmla="*/ 4451684 h 4451684"/>
              <a:gd name="connsiteX4-19" fmla="*/ 0 w 12192000"/>
              <a:gd name="connsiteY4-20" fmla="*/ 4451684 h 4451684"/>
              <a:gd name="connsiteX5-21" fmla="*/ 0 w 12192000"/>
              <a:gd name="connsiteY5-22" fmla="*/ 0 h 4451684"/>
              <a:gd name="connsiteX0-23" fmla="*/ 0 w 12192000"/>
              <a:gd name="connsiteY0-24" fmla="*/ 109104 h 4560788"/>
              <a:gd name="connsiteX1-25" fmla="*/ 5293894 w 12192000"/>
              <a:gd name="connsiteY1-26" fmla="*/ 1264135 h 4560788"/>
              <a:gd name="connsiteX2-27" fmla="*/ 12192000 w 12192000"/>
              <a:gd name="connsiteY2-28" fmla="*/ 109104 h 4560788"/>
              <a:gd name="connsiteX3-29" fmla="*/ 12192000 w 12192000"/>
              <a:gd name="connsiteY3-30" fmla="*/ 4560788 h 4560788"/>
              <a:gd name="connsiteX4-31" fmla="*/ 0 w 12192000"/>
              <a:gd name="connsiteY4-32" fmla="*/ 4560788 h 4560788"/>
              <a:gd name="connsiteX5-33" fmla="*/ 0 w 12192000"/>
              <a:gd name="connsiteY5-34" fmla="*/ 109104 h 4560788"/>
              <a:gd name="connsiteX0-35" fmla="*/ 0 w 12192000"/>
              <a:gd name="connsiteY0-36" fmla="*/ 109104 h 4560788"/>
              <a:gd name="connsiteX1-37" fmla="*/ 5293894 w 12192000"/>
              <a:gd name="connsiteY1-38" fmla="*/ 1264135 h 4560788"/>
              <a:gd name="connsiteX2-39" fmla="*/ 12192000 w 12192000"/>
              <a:gd name="connsiteY2-40" fmla="*/ 109104 h 4560788"/>
              <a:gd name="connsiteX3-41" fmla="*/ 12192000 w 12192000"/>
              <a:gd name="connsiteY3-42" fmla="*/ 4560788 h 4560788"/>
              <a:gd name="connsiteX4-43" fmla="*/ 0 w 12192000"/>
              <a:gd name="connsiteY4-44" fmla="*/ 4560788 h 4560788"/>
              <a:gd name="connsiteX5-45" fmla="*/ 0 w 12192000"/>
              <a:gd name="connsiteY5-46" fmla="*/ 109104 h 4560788"/>
              <a:gd name="connsiteX0-47" fmla="*/ 0 w 12192000"/>
              <a:gd name="connsiteY0-48" fmla="*/ 112577 h 4564261"/>
              <a:gd name="connsiteX1-49" fmla="*/ 5293894 w 12192000"/>
              <a:gd name="connsiteY1-50" fmla="*/ 1203440 h 4564261"/>
              <a:gd name="connsiteX2-51" fmla="*/ 12192000 w 12192000"/>
              <a:gd name="connsiteY2-52" fmla="*/ 112577 h 4564261"/>
              <a:gd name="connsiteX3-53" fmla="*/ 12192000 w 12192000"/>
              <a:gd name="connsiteY3-54" fmla="*/ 4564261 h 4564261"/>
              <a:gd name="connsiteX4-55" fmla="*/ 0 w 12192000"/>
              <a:gd name="connsiteY4-56" fmla="*/ 4564261 h 4564261"/>
              <a:gd name="connsiteX5-57" fmla="*/ 0 w 12192000"/>
              <a:gd name="connsiteY5-58" fmla="*/ 112577 h 4564261"/>
              <a:gd name="connsiteX0-59" fmla="*/ 0 w 12192000"/>
              <a:gd name="connsiteY0-60" fmla="*/ 92791 h 4544475"/>
              <a:gd name="connsiteX1-61" fmla="*/ 5293894 w 12192000"/>
              <a:gd name="connsiteY1-62" fmla="*/ 1183654 h 4544475"/>
              <a:gd name="connsiteX2-63" fmla="*/ 12192000 w 12192000"/>
              <a:gd name="connsiteY2-64" fmla="*/ 92791 h 4544475"/>
              <a:gd name="connsiteX3-65" fmla="*/ 12192000 w 12192000"/>
              <a:gd name="connsiteY3-66" fmla="*/ 4544475 h 4544475"/>
              <a:gd name="connsiteX4-67" fmla="*/ 0 w 12192000"/>
              <a:gd name="connsiteY4-68" fmla="*/ 4544475 h 4544475"/>
              <a:gd name="connsiteX5-69" fmla="*/ 0 w 12192000"/>
              <a:gd name="connsiteY5-70" fmla="*/ 92791 h 4544475"/>
              <a:gd name="connsiteX0-71" fmla="*/ 0 w 12192000"/>
              <a:gd name="connsiteY0-72" fmla="*/ 17545 h 4469229"/>
              <a:gd name="connsiteX1-73" fmla="*/ 5293894 w 12192000"/>
              <a:gd name="connsiteY1-74" fmla="*/ 1108408 h 4469229"/>
              <a:gd name="connsiteX2-75" fmla="*/ 12192000 w 12192000"/>
              <a:gd name="connsiteY2-76" fmla="*/ 17545 h 4469229"/>
              <a:gd name="connsiteX3-77" fmla="*/ 12192000 w 12192000"/>
              <a:gd name="connsiteY3-78" fmla="*/ 4469229 h 4469229"/>
              <a:gd name="connsiteX4-79" fmla="*/ 0 w 12192000"/>
              <a:gd name="connsiteY4-80" fmla="*/ 4469229 h 4469229"/>
              <a:gd name="connsiteX5-81" fmla="*/ 0 w 12192000"/>
              <a:gd name="connsiteY5-82" fmla="*/ 17545 h 4469229"/>
              <a:gd name="connsiteX0-83" fmla="*/ 0 w 12192000"/>
              <a:gd name="connsiteY0-84" fmla="*/ 19995 h 4471679"/>
              <a:gd name="connsiteX1-85" fmla="*/ 5293894 w 12192000"/>
              <a:gd name="connsiteY1-86" fmla="*/ 1110858 h 4471679"/>
              <a:gd name="connsiteX2-87" fmla="*/ 12192000 w 12192000"/>
              <a:gd name="connsiteY2-88" fmla="*/ 1072399 h 4471679"/>
              <a:gd name="connsiteX3-89" fmla="*/ 12192000 w 12192000"/>
              <a:gd name="connsiteY3-90" fmla="*/ 4471679 h 4471679"/>
              <a:gd name="connsiteX4-91" fmla="*/ 0 w 12192000"/>
              <a:gd name="connsiteY4-92" fmla="*/ 4471679 h 4471679"/>
              <a:gd name="connsiteX5-93" fmla="*/ 0 w 12192000"/>
              <a:gd name="connsiteY5-94" fmla="*/ 19995 h 4471679"/>
              <a:gd name="connsiteX0-95" fmla="*/ 0 w 12192000"/>
              <a:gd name="connsiteY0-96" fmla="*/ 12037 h 4463721"/>
              <a:gd name="connsiteX1-97" fmla="*/ 5293894 w 12192000"/>
              <a:gd name="connsiteY1-98" fmla="*/ 1102900 h 4463721"/>
              <a:gd name="connsiteX2-99" fmla="*/ 12192000 w 12192000"/>
              <a:gd name="connsiteY2-100" fmla="*/ 1064441 h 4463721"/>
              <a:gd name="connsiteX3-101" fmla="*/ 12192000 w 12192000"/>
              <a:gd name="connsiteY3-102" fmla="*/ 4463721 h 4463721"/>
              <a:gd name="connsiteX4-103" fmla="*/ 0 w 12192000"/>
              <a:gd name="connsiteY4-104" fmla="*/ 4463721 h 4463721"/>
              <a:gd name="connsiteX5-105" fmla="*/ 0 w 12192000"/>
              <a:gd name="connsiteY5-106" fmla="*/ 12037 h 4463721"/>
              <a:gd name="connsiteX0-107" fmla="*/ 0 w 12192000"/>
              <a:gd name="connsiteY0-108" fmla="*/ 143758 h 4595442"/>
              <a:gd name="connsiteX1-109" fmla="*/ 5293894 w 12192000"/>
              <a:gd name="connsiteY1-110" fmla="*/ 1234621 h 4595442"/>
              <a:gd name="connsiteX2-111" fmla="*/ 12192000 w 12192000"/>
              <a:gd name="connsiteY2-112" fmla="*/ 1196162 h 4595442"/>
              <a:gd name="connsiteX3-113" fmla="*/ 12192000 w 12192000"/>
              <a:gd name="connsiteY3-114" fmla="*/ 4595442 h 4595442"/>
              <a:gd name="connsiteX4-115" fmla="*/ 0 w 12192000"/>
              <a:gd name="connsiteY4-116" fmla="*/ 4595442 h 4595442"/>
              <a:gd name="connsiteX5-117" fmla="*/ 0 w 12192000"/>
              <a:gd name="connsiteY5-118" fmla="*/ 143758 h 45954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4595442">
                <a:moveTo>
                  <a:pt x="0" y="143758"/>
                </a:moveTo>
                <a:cubicBezTo>
                  <a:pt x="2775284" y="-610753"/>
                  <a:pt x="2379578" y="1882009"/>
                  <a:pt x="5293894" y="1234621"/>
                </a:cubicBezTo>
                <a:cubicBezTo>
                  <a:pt x="8208210" y="587233"/>
                  <a:pt x="9935412" y="3332333"/>
                  <a:pt x="12192000" y="1196162"/>
                </a:cubicBezTo>
                <a:lnTo>
                  <a:pt x="12192000" y="4595442"/>
                </a:lnTo>
                <a:lnTo>
                  <a:pt x="0" y="4595442"/>
                </a:lnTo>
                <a:lnTo>
                  <a:pt x="0" y="14375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3934460" y="1162685"/>
            <a:ext cx="7666990" cy="5473065"/>
          </a:xfrm>
          <a:prstGeom prst="roundRect">
            <a:avLst>
              <a:gd name="adj" fmla="val 7724"/>
            </a:avLst>
          </a:prstGeom>
          <a:solidFill>
            <a:srgbClr val="F8F8F8"/>
          </a:solidFill>
          <a:ln>
            <a:no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758055" y="1443355"/>
            <a:ext cx="3532505" cy="521970"/>
          </a:xfrm>
          <a:prstGeom prst="rect">
            <a:avLst/>
          </a:prstGeom>
        </p:spPr>
        <p:txBody>
          <a:bodyPr wrap="square">
            <a:spAutoFit/>
            <a:scene3d>
              <a:camera prst="orthographicFront"/>
              <a:lightRig rig="threePt" dir="t"/>
            </a:scene3d>
          </a:bodyPr>
          <a:p>
            <a:pPr algn="l"/>
            <a:r>
              <a:rPr lang="zh-CN" altLang="en-US" sz="2800">
                <a:solidFill>
                  <a:srgbClr val="C00000"/>
                </a:solidFill>
                <a:latin typeface="黑体" panose="02010609060101010101" charset="-122"/>
                <a:ea typeface="黑体" panose="02010609060101010101" charset="-122"/>
              </a:rPr>
              <a:t>（二）时代性原则</a:t>
            </a:r>
            <a:endParaRPr lang="zh-CN" altLang="en-US" sz="2800">
              <a:solidFill>
                <a:srgbClr val="C00000"/>
              </a:solidFill>
              <a:latin typeface="黑体" panose="02010609060101010101" charset="-122"/>
              <a:ea typeface="黑体" panose="02010609060101010101" charset="-122"/>
            </a:endParaRPr>
          </a:p>
        </p:txBody>
      </p:sp>
      <p:sp>
        <p:nvSpPr>
          <p:cNvPr id="11" name="TextBox 21"/>
          <p:cNvSpPr txBox="1"/>
          <p:nvPr/>
        </p:nvSpPr>
        <p:spPr>
          <a:xfrm>
            <a:off x="4512945" y="2283460"/>
            <a:ext cx="5876925" cy="3877945"/>
          </a:xfrm>
          <a:prstGeom prst="rect">
            <a:avLst/>
          </a:prstGeom>
          <a:noFill/>
        </p:spPr>
        <p:txBody>
          <a:bodyPr wrap="square" lIns="0" tIns="0" rIns="0" bIns="0" rtlCol="0">
            <a:spAutoFit/>
          </a:bodyPr>
          <a:p>
            <a:pPr marL="0" lvl="0" indent="719455" eaLnBrk="1" hangingPunct="1">
              <a:lnSpc>
                <a:spcPct val="150000"/>
              </a:lnSpc>
              <a:spcBef>
                <a:spcPct val="0"/>
              </a:spcBef>
              <a:buNone/>
            </a:pPr>
            <a:r>
              <a:rPr lang="zh-CN" altLang="en-US" sz="2400">
                <a:latin typeface="黑体" panose="02010609060101010101" charset="-122"/>
                <a:ea typeface="黑体" panose="02010609060101010101" charset="-122"/>
                <a:cs typeface="黑体" panose="02010609060101010101" charset="-122"/>
              </a:rPr>
              <a:t>对比不单单只为了通过对比历史现象及历史事件找出相同与不同，主要是同归对比，找出历史规律及本质特点，探寻历史发展的特殊规律及相同规律。为此，在对比中，需要把历史人物、事件及现象放到相应的历史时期，同人物与事件所处的时代特点有机结合，才能得出更有价值的结论。</a:t>
            </a:r>
            <a:endParaRPr lang="zh-CN" altLang="en-US" sz="2400">
              <a:latin typeface="黑体" panose="02010609060101010101" charset="-122"/>
              <a:ea typeface="黑体" panose="02010609060101010101" charset="-122"/>
              <a:cs typeface="黑体" panose="02010609060101010101" charset="-122"/>
            </a:endParaRPr>
          </a:p>
        </p:txBody>
      </p:sp>
      <p:pic>
        <p:nvPicPr>
          <p:cNvPr id="35" name="图片 34" descr="19469673"/>
          <p:cNvPicPr>
            <a:picLocks noChangeAspect="1"/>
          </p:cNvPicPr>
          <p:nvPr/>
        </p:nvPicPr>
        <p:blipFill>
          <a:blip r:embed="rId1"/>
          <a:srcRect l="24911" t="3407" r="20866" b="3620"/>
          <a:stretch>
            <a:fillRect/>
          </a:stretch>
        </p:blipFill>
        <p:spPr>
          <a:xfrm>
            <a:off x="1435735" y="1664335"/>
            <a:ext cx="2498725" cy="4284980"/>
          </a:xfrm>
          <a:prstGeom prst="rect">
            <a:avLst/>
          </a:prstGeom>
        </p:spPr>
      </p:pic>
      <p:sp>
        <p:nvSpPr>
          <p:cNvPr id="7" name="任意多边形 9"/>
          <p:cNvSpPr/>
          <p:nvPr/>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rgbClr val="C00000"/>
          </a:solidFill>
          <a:ln>
            <a:noFill/>
          </a:ln>
        </p:spPr>
        <p:txBody>
          <a:bodyPr anchor="ctr"/>
          <a:lstStyle/>
          <a:p>
            <a:endParaRPr lang="zh-CN" altLang="en-US"/>
          </a:p>
        </p:txBody>
      </p:sp>
      <p:cxnSp>
        <p:nvCxnSpPr>
          <p:cNvPr id="6" name="直接连接符 11"/>
          <p:cNvCxnSpPr>
            <a:cxnSpLocks noChangeShapeType="1"/>
          </p:cNvCxnSpPr>
          <p:nvPr/>
        </p:nvCxnSpPr>
        <p:spPr bwMode="auto">
          <a:xfrm flipH="1">
            <a:off x="819150" y="404813"/>
            <a:ext cx="338138" cy="395287"/>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0" name="文本框 12"/>
          <p:cNvSpPr txBox="1">
            <a:spLocks noChangeArrowheads="1"/>
          </p:cNvSpPr>
          <p:nvPr/>
        </p:nvSpPr>
        <p:spPr bwMode="auto">
          <a:xfrm>
            <a:off x="394273" y="184099"/>
            <a:ext cx="588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chemeClr val="bg1"/>
                </a:solidFill>
                <a:latin typeface="黑体" panose="02010609060101010101" charset="-122"/>
                <a:ea typeface="黑体" panose="02010609060101010101" charset="-122"/>
              </a:rPr>
              <a:t>02</a:t>
            </a:r>
            <a:endParaRPr lang="zh-CN" altLang="en-US" sz="2400" b="1" dirty="0">
              <a:solidFill>
                <a:schemeClr val="bg1"/>
              </a:solidFill>
              <a:latin typeface="黑体" panose="02010609060101010101" charset="-122"/>
              <a:ea typeface="黑体" panose="02010609060101010101" charset="-122"/>
            </a:endParaRPr>
          </a:p>
        </p:txBody>
      </p:sp>
      <p:cxnSp>
        <p:nvCxnSpPr>
          <p:cNvPr id="12" name="直接连接符 14"/>
          <p:cNvCxnSpPr>
            <a:cxnSpLocks noChangeShapeType="1"/>
          </p:cNvCxnSpPr>
          <p:nvPr/>
        </p:nvCxnSpPr>
        <p:spPr bwMode="auto">
          <a:xfrm>
            <a:off x="398463" y="873125"/>
            <a:ext cx="11385550" cy="0"/>
          </a:xfrm>
          <a:prstGeom prst="line">
            <a:avLst/>
          </a:prstGeom>
          <a:noFill/>
          <a:ln w="6350" cmpd="sng">
            <a:solidFill>
              <a:srgbClr val="C00000">
                <a:alpha val="91000"/>
              </a:srgbClr>
            </a:solidFill>
            <a:round/>
          </a:ln>
          <a:extLst>
            <a:ext uri="{909E8E84-426E-40DD-AFC4-6F175D3DCCD1}">
              <a14:hiddenFill xmlns:a14="http://schemas.microsoft.com/office/drawing/2010/main">
                <a:noFill/>
              </a14:hiddenFill>
            </a:ext>
          </a:extLst>
        </p:spPr>
      </p:cxnSp>
      <p:sp>
        <p:nvSpPr>
          <p:cNvPr id="14" name="矩形 13"/>
          <p:cNvSpPr/>
          <p:nvPr/>
        </p:nvSpPr>
        <p:spPr>
          <a:xfrm>
            <a:off x="1179073" y="307647"/>
            <a:ext cx="5059680" cy="460375"/>
          </a:xfrm>
          <a:prstGeom prst="rect">
            <a:avLst/>
          </a:prstGeom>
        </p:spPr>
        <p:txBody>
          <a:bodyPr wrap="none">
            <a:spAutoFit/>
          </a:bodyPr>
          <a:lstStyle/>
          <a:p>
            <a:pPr algn="l"/>
            <a:r>
              <a:rPr sz="2400" b="1" dirty="0">
                <a:solidFill>
                  <a:srgbClr val="C00000"/>
                </a:solidFill>
                <a:latin typeface="微软雅黑" panose="020B0503020204020204" charset="-122"/>
                <a:ea typeface="微软雅黑" panose="020B0503020204020204" charset="-122"/>
              </a:rPr>
              <a:t>对比法在初中历史教学中的运用原则</a:t>
            </a:r>
            <a:endParaRPr sz="24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decel="10000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ppt_x"/>
                                          </p:val>
                                        </p:tav>
                                        <p:tav tm="100000">
                                          <p:val>
                                            <p:strVal val="#ppt_x"/>
                                          </p:val>
                                        </p:tav>
                                      </p:tavLst>
                                    </p:anim>
                                    <p:anim calcmode="lin" valueType="num">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4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1"/>
                                        </p:tgtEl>
                                        <p:attrNameLst>
                                          <p:attrName>ppt_y</p:attrName>
                                        </p:attrNameLst>
                                      </p:cBhvr>
                                      <p:tavLst>
                                        <p:tav tm="0">
                                          <p:val>
                                            <p:strVal val="#ppt_y"/>
                                          </p:val>
                                        </p:tav>
                                        <p:tav tm="100000">
                                          <p:val>
                                            <p:strVal val="#ppt_y"/>
                                          </p:val>
                                        </p:tav>
                                      </p:tavLst>
                                    </p:anim>
                                    <p:anim calcmode="lin" valueType="num">
                                      <p:cBhvr>
                                        <p:cTn id="21" dur="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1"/>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000"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Effect transition="in" filter="fade">
                                      <p:cBhvr>
                                        <p:cTn id="2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9" grpId="0"/>
      <p:bldP spid="1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TABLE_BEAUTIFY" val="smartTable{9db573b2-0148-4474-9230-410f4b65cb47}"/>
  <p:tag name="TABLE_ENDDRAG_ORIGIN_RECT" val="554*194"/>
  <p:tag name="TABLE_ENDDRAG_RECT" val="348*281*554*194"/>
</p:tagLst>
</file>

<file path=ppt/tags/tag64.xml><?xml version="1.0" encoding="utf-8"?>
<p:tagLst xmlns:p="http://schemas.openxmlformats.org/presentationml/2006/main">
  <p:tag name="COMMONDATA" val="eyJoZGlkIjoiZDg5YjkzZTMxODg0ODRhNTljNGJkNTFmYWRiZDRiMGIifQ=="/>
  <p:tag name="KSO_WPP_MARK_KEY" val="204aa917-b41a-4897-8d64-9de3329f570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1447</Words>
  <Application>WPS 演示</Application>
  <PresentationFormat>宽屏</PresentationFormat>
  <Paragraphs>147</Paragraphs>
  <Slides>17</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17</vt:i4>
      </vt:variant>
    </vt:vector>
  </HeadingPairs>
  <TitlesOfParts>
    <vt:vector size="36" baseType="lpstr">
      <vt:lpstr>Arial</vt:lpstr>
      <vt:lpstr>宋体</vt:lpstr>
      <vt:lpstr>Wingdings</vt:lpstr>
      <vt:lpstr>Wingdings</vt:lpstr>
      <vt:lpstr>思源黑体 CN Normal</vt:lpstr>
      <vt:lpstr>微软雅黑</vt:lpstr>
      <vt:lpstr>黑体</vt:lpstr>
      <vt:lpstr>字魂105号-简雅黑</vt:lpstr>
      <vt:lpstr>Aparajita</vt:lpstr>
      <vt:lpstr>Adobe 黑体 Std R</vt:lpstr>
      <vt:lpstr>Calibri</vt:lpstr>
      <vt:lpstr>Arial Unicode MS</vt:lpstr>
      <vt:lpstr>Noto Sans S Chinese Regular</vt:lpstr>
      <vt:lpstr>Arial</vt:lpstr>
      <vt:lpstr>Calibri</vt:lpstr>
      <vt:lpstr>华文细黑</vt:lpstr>
      <vt:lpstr>Roboto</vt:lpstr>
      <vt:lpstr>思源黑体 CN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166</cp:revision>
  <dcterms:created xsi:type="dcterms:W3CDTF">2019-06-19T02:08:00Z</dcterms:created>
  <dcterms:modified xsi:type="dcterms:W3CDTF">2022-09-02T18:08:33Z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ICV">
    <vt:lpwstr>558ECB03EB864B2481FD7B810D40159A</vt:lpwstr>
  </property>
</Properties>
</file>