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314" r:id="rId3"/>
    <p:sldId id="315" r:id="rId4"/>
    <p:sldId id="319" r:id="rId5"/>
    <p:sldId id="320" r:id="rId6"/>
    <p:sldId id="321" r:id="rId7"/>
    <p:sldId id="323" r:id="rId8"/>
    <p:sldId id="324" r:id="rId9"/>
    <p:sldId id="325" r:id="rId10"/>
    <p:sldId id="326" r:id="rId11"/>
    <p:sldId id="327" r:id="rId12"/>
    <p:sldId id="328" r:id="rId13"/>
    <p:sldId id="330" r:id="rId14"/>
    <p:sldId id="332" r:id="rId15"/>
    <p:sldId id="333" r:id="rId16"/>
    <p:sldId id="334" r:id="rId17"/>
    <p:sldId id="335" r:id="rId18"/>
    <p:sldId id="337" r:id="rId19"/>
    <p:sldId id="339" r:id="rId20"/>
    <p:sldId id="340" r:id="rId21"/>
    <p:sldId id="342" r:id="rId22"/>
    <p:sldId id="343" r:id="rId23"/>
    <p:sldId id="344" r:id="rId24"/>
    <p:sldId id="352" r:id="rId25"/>
    <p:sldId id="346" r:id="rId26"/>
    <p:sldId id="347" r:id="rId27"/>
    <p:sldId id="348" r:id="rId28"/>
    <p:sldId id="354" r:id="rId29"/>
    <p:sldId id="349" r:id="rId30"/>
    <p:sldId id="350" r:id="rId31"/>
    <p:sldId id="351" r:id="rId32"/>
    <p:sldId id="263" r:id="rId33"/>
  </p:sldIdLst>
  <p:sldSz cx="9144000" cy="6858000" type="screen4x3"/>
  <p:notesSz cx="6858000" cy="9144000"/>
  <p:custDataLst>
    <p:tags r:id="rId38"/>
  </p:custDataLst>
  <p:defaultTextStyle>
    <a:defPPr>
      <a:defRPr lang="en-US"/>
    </a:defPPr>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00000"/>
    <a:srgbClr val="663300"/>
    <a:srgbClr val="660033"/>
    <a:srgbClr val="CCCCFF"/>
    <a:srgbClr val="00FF00"/>
    <a:srgbClr val="0000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854"/>
    <p:restoredTop sz="94608"/>
  </p:normalViewPr>
  <p:slideViewPr>
    <p:cSldViewPr snapToGrid="0" showGuides="1">
      <p:cViewPr>
        <p:scale>
          <a:sx n="90" d="100"/>
          <a:sy n="90"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gs" Target="tags/tag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5842" name="页眉占位符 35841"/>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35843" name="日期占位符 35842"/>
          <p:cNvSpPr>
            <a:spLocks noGrp="1"/>
          </p:cNvSpPr>
          <p:nvPr>
            <p:ph type="dt" idx="1"/>
          </p:nvPr>
        </p:nvSpPr>
        <p:spPr>
          <a:xfrm>
            <a:off x="3884613" y="0"/>
            <a:ext cx="2971800" cy="457200"/>
          </a:xfrm>
          <a:prstGeom prst="rect">
            <a:avLst/>
          </a:prstGeom>
          <a:noFill/>
          <a:ln w="9525">
            <a:noFill/>
          </a:ln>
        </p:spPr>
        <p:txBody>
          <a:bodyPr/>
          <a:p>
            <a:pPr lvl="0" algn="r"/>
            <a:endParaRPr lang="zh-CN" altLang="en-US" sz="1200" dirty="0"/>
          </a:p>
        </p:txBody>
      </p:sp>
      <p:sp>
        <p:nvSpPr>
          <p:cNvPr id="35844" name="幻灯片图像占位符 35843"/>
          <p:cNvSpPr>
            <a:spLocks noRot="1"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35845" name="文本占位符 35844"/>
          <p:cNvSpPr>
            <a:spLocks noGrp="1"/>
          </p:cNvSpPr>
          <p:nvPr>
            <p:ph type="body" sz="quarter" idx="3"/>
          </p:nvPr>
        </p:nvSpPr>
        <p:spPr>
          <a:xfrm>
            <a:off x="685800" y="4343400"/>
            <a:ext cx="5486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5846" name="页脚占位符 35845"/>
          <p:cNvSpPr>
            <a:spLocks noGrp="1"/>
          </p:cNvSpPr>
          <p:nvPr>
            <p:ph type="ftr" sz="quarter" idx="4"/>
          </p:nvPr>
        </p:nvSpPr>
        <p:spPr>
          <a:xfrm>
            <a:off x="0" y="8685213"/>
            <a:ext cx="2971800" cy="457200"/>
          </a:xfrm>
          <a:prstGeom prst="rect">
            <a:avLst/>
          </a:prstGeom>
          <a:noFill/>
          <a:ln w="9525">
            <a:noFill/>
          </a:ln>
        </p:spPr>
        <p:txBody>
          <a:bodyPr anchor="b"/>
          <a:p>
            <a:pPr lvl="0"/>
            <a:endParaRPr lang="zh-CN" altLang="en-US" sz="1200" dirty="0"/>
          </a:p>
        </p:txBody>
      </p:sp>
      <p:sp>
        <p:nvSpPr>
          <p:cNvPr id="35847" name="灯片编号占位符 35846"/>
          <p:cNvSpPr>
            <a:spLocks noGrp="1"/>
          </p:cNvSpPr>
          <p:nvPr>
            <p:ph type="sldNum" sz="quarter" idx="5"/>
          </p:nvPr>
        </p:nvSpPr>
        <p:spPr>
          <a:xfrm>
            <a:off x="3884613" y="8685213"/>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194" name="矩形 1193"/>
          <p:cNvSpPr/>
          <p:nvPr userDrawn="1"/>
        </p:nvSpPr>
        <p:spPr>
          <a:xfrm>
            <a:off x="0" y="727075"/>
            <a:ext cx="9144000" cy="293688"/>
          </a:xfrm>
          <a:prstGeom prst="rect">
            <a:avLst/>
          </a:prstGeom>
          <a:solidFill>
            <a:srgbClr val="E6E8D4"/>
          </a:solidFill>
          <a:ln w="9525">
            <a:noFill/>
          </a:ln>
        </p:spPr>
        <p:txBody>
          <a:bodyPr/>
          <a:p>
            <a:endParaRPr lang="zh-CN" altLang="en-US"/>
          </a:p>
        </p:txBody>
      </p:sp>
      <p:sp>
        <p:nvSpPr>
          <p:cNvPr id="1196" name="矩形 1195"/>
          <p:cNvSpPr/>
          <p:nvPr userDrawn="1"/>
        </p:nvSpPr>
        <p:spPr>
          <a:xfrm>
            <a:off x="2868613" y="142875"/>
            <a:ext cx="5540375" cy="407988"/>
          </a:xfrm>
          <a:prstGeom prst="rect">
            <a:avLst/>
          </a:prstGeom>
          <a:noFill/>
          <a:ln w="9525">
            <a:noFill/>
          </a:ln>
        </p:spPr>
        <p:txBody>
          <a:bodyPr wrap="none" lIns="36000" tIns="36000" rIns="36000" bIns="36000" anchor="t">
            <a:spAutoFit/>
          </a:bodyPr>
          <a:p>
            <a:pPr lvl="0" algn="ctr"/>
            <a:r>
              <a:rPr lang="zh-CN" altLang="en-US" sz="2200" dirty="0">
                <a:solidFill>
                  <a:srgbClr val="FFFFFF"/>
                </a:solidFill>
                <a:latin typeface="华文彩云" pitchFamily="2" charset="-122"/>
                <a:ea typeface="华文彩云" pitchFamily="2" charset="-122"/>
              </a:rPr>
              <a:t>第三学习主题　第</a:t>
            </a:r>
            <a:r>
              <a:rPr lang="en-US" altLang="zh-CN" sz="2200">
                <a:solidFill>
                  <a:srgbClr val="FFFFFF"/>
                </a:solidFill>
                <a:latin typeface="华文彩云" pitchFamily="2" charset="-122"/>
                <a:ea typeface="华文彩云" pitchFamily="2" charset="-122"/>
              </a:rPr>
              <a:t>3</a:t>
            </a:r>
            <a:r>
              <a:rPr lang="zh-CN" altLang="en-US" sz="2200" dirty="0">
                <a:solidFill>
                  <a:srgbClr val="FFFFFF"/>
                </a:solidFill>
                <a:latin typeface="华文彩云" pitchFamily="2" charset="-122"/>
                <a:ea typeface="华文彩云" pitchFamily="2" charset="-122"/>
              </a:rPr>
              <a:t>课　开放的中国走向世界</a:t>
            </a:r>
            <a:endParaRPr lang="zh-CN" altLang="en-US" sz="2200" dirty="0">
              <a:solidFill>
                <a:srgbClr val="FFFFFF"/>
              </a:solidFill>
              <a:latin typeface="华文彩云" pitchFamily="2" charset="-122"/>
              <a:ea typeface="华文彩云"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25.xml"/><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1.jpe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4.wav"/><Relationship Id="rId2" Type="http://schemas.openxmlformats.org/officeDocument/2006/relationships/image" Target="../media/image23.jpeg"/><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5.wav"/><Relationship Id="rId3" Type="http://schemas.openxmlformats.org/officeDocument/2006/relationships/audio" Target="../media/audio1.wav"/><Relationship Id="rId2" Type="http://schemas.openxmlformats.org/officeDocument/2006/relationships/image" Target="../media/image25.png"/><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6.png"/><Relationship Id="rId2" Type="http://schemas.microsoft.com/office/2007/relationships/media" Target="file:///F:\&#35838;&#20214;\&#24320;&#25918;&#30340;&#20013;&#22269;&#36208;&#21521;&#19990;&#30028;\&#25193;&#22823;&#24320;&#25918;.avi" TargetMode="External"/><Relationship Id="rId1" Type="http://schemas.openxmlformats.org/officeDocument/2006/relationships/video" Target="file:///F:\&#35838;&#20214;\&#24320;&#25918;&#30340;&#20013;&#22269;&#36208;&#21521;&#19990;&#30028;\&#25193;&#22823;&#24320;&#25918;.avi"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jpeg"/><Relationship Id="rId1"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3.png"/><Relationship Id="rId1" Type="http://schemas.openxmlformats.org/officeDocument/2006/relationships/image" Target="../media/image32.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7.jpeg"/><Relationship Id="rId1" Type="http://schemas.openxmlformats.org/officeDocument/2006/relationships/image" Target="../media/image36.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39.png"/><Relationship Id="rId1" Type="http://schemas.openxmlformats.org/officeDocument/2006/relationships/image" Target="../media/image38.jpe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audio" Target="../media/audio4.wav"/><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1.wav"/><Relationship Id="rId3" Type="http://schemas.openxmlformats.org/officeDocument/2006/relationships/image" Target="../media/image22.png"/><Relationship Id="rId2" Type="http://schemas.openxmlformats.org/officeDocument/2006/relationships/image" Target="../media/image41.GIF"/><Relationship Id="rId1" Type="http://schemas.openxmlformats.org/officeDocument/2006/relationships/image" Target="../media/image40.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7.wav"/><Relationship Id="rId1" Type="http://schemas.openxmlformats.org/officeDocument/2006/relationships/audio" Target="../media/audio5.wav"/></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6.wav"/><Relationship Id="rId3" Type="http://schemas.openxmlformats.org/officeDocument/2006/relationships/image" Target="../media/image42.png"/><Relationship Id="rId2" Type="http://schemas.microsoft.com/office/2007/relationships/media" Target="file:///G:\&#25945;&#23398;&#35838;&#20214;\&#20843;&#24180;&#32423;&#19979;&#20876;\3%20&#24314;&#35774;&#20013;&#22269;&#29305;&#33394;&#31038;&#20250;&#20027;&#20041;\3%20&#24320;&#25918;&#30340;&#20013;&#22269;&#36208;&#21521;&#19990;&#30028;\&#26149;&#22825;&#30340;&#25925;&#20107;%20-%20&#33891;&#25991;&#21326;.wma" TargetMode="External"/><Relationship Id="rId1" Type="http://schemas.openxmlformats.org/officeDocument/2006/relationships/audio" Target="file:///G:\&#25945;&#23398;&#35838;&#20214;\&#20843;&#24180;&#32423;&#19979;&#20876;\3%20&#24314;&#35774;&#20013;&#22269;&#29305;&#33394;&#31038;&#20250;&#20027;&#20041;\3%20&#24320;&#25918;&#30340;&#20013;&#22269;&#36208;&#21521;&#19990;&#30028;\&#26149;&#22825;&#30340;&#25925;&#20107;%20-%20&#33891;&#25991;&#21326;.wma" TargetMode="Externa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microsoft.com/office/2007/relationships/media" Target="file:///F:\&#35838;&#20214;\&#24320;&#25918;&#30340;&#20013;&#22269;&#36208;&#21521;&#19990;&#30028;\&#26149;&#22825;&#30340;&#25925;&#20107;%20-%20&#33891;&#25991;&#21326;.wma" TargetMode="External"/><Relationship Id="rId1" Type="http://schemas.openxmlformats.org/officeDocument/2006/relationships/audio" Target="file:///F:\&#35838;&#20214;\&#24320;&#25918;&#30340;&#20013;&#22269;&#36208;&#21521;&#19990;&#30028;\&#26149;&#22825;&#30340;&#25925;&#20107;%20-%20&#33891;&#25991;&#21326;.wma" TargetMode="Externa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0">
          <a:blip r:embed="rId1"/>
          <a:stretch>
            <a:fillRect/>
          </a:stretch>
        </a:blipFill>
        <a:effectLst/>
      </p:bgPr>
    </p:bg>
    <p:spTree>
      <p:nvGrpSpPr>
        <p:cNvPr id="1" name=""/>
        <p:cNvGrpSpPr/>
        <p:nvPr/>
      </p:nvGrpSpPr>
      <p:grpSpPr/>
      <p:sp>
        <p:nvSpPr>
          <p:cNvPr id="212994" name="文本框 212993"/>
          <p:cNvSpPr txBox="1"/>
          <p:nvPr/>
        </p:nvSpPr>
        <p:spPr>
          <a:xfrm>
            <a:off x="4605338" y="3922713"/>
            <a:ext cx="2195512" cy="974725"/>
          </a:xfrm>
          <a:prstGeom prst="rect">
            <a:avLst/>
          </a:prstGeom>
          <a:noFill/>
          <a:ln w="9525">
            <a:noFill/>
          </a:ln>
        </p:spPr>
        <p:txBody>
          <a:bodyPr wrap="none" lIns="0" tIns="0" rIns="0" bIns="0" anchor="t">
            <a:spAutoFit/>
          </a:bodyPr>
          <a:p>
            <a:pPr lvl="0">
              <a:buClr>
                <a:srgbClr val="008080"/>
              </a:buClr>
              <a:buSzPct val="85000"/>
              <a:buFont typeface="Wingdings" panose="05000000000000000000" pitchFamily="2" charset="2"/>
              <a:buChar char="1"/>
            </a:pPr>
            <a:r>
              <a:rPr lang="zh-CN" altLang="en-US" sz="2000" dirty="0">
                <a:solidFill>
                  <a:srgbClr val="006666"/>
                </a:solidFill>
                <a:latin typeface="楷体_GB2312" pitchFamily="49" charset="-122"/>
                <a:ea typeface="楷体_GB2312" pitchFamily="49" charset="-122"/>
              </a:rPr>
              <a:t> </a:t>
            </a:r>
            <a:r>
              <a:rPr lang="zh-CN" altLang="en-US" sz="2000" dirty="0">
                <a:solidFill>
                  <a:srgbClr val="006666"/>
                </a:solidFill>
                <a:latin typeface="楷体_GB2312" pitchFamily="49" charset="-122"/>
                <a:ea typeface="楷体_GB2312" pitchFamily="49" charset="-122"/>
                <a:hlinkClick r:id="rId2" action="ppaction://hlinksldjump"/>
              </a:rPr>
              <a:t>经济特区的设置</a:t>
            </a:r>
            <a:endParaRPr lang="zh-CN" altLang="en-US" sz="2000" dirty="0">
              <a:solidFill>
                <a:srgbClr val="006666"/>
              </a:solidFill>
              <a:latin typeface="楷体_GB2312" pitchFamily="49" charset="-122"/>
              <a:ea typeface="楷体_GB2312" pitchFamily="49" charset="-122"/>
            </a:endParaRPr>
          </a:p>
          <a:p>
            <a:pPr lvl="0">
              <a:lnSpc>
                <a:spcPct val="110000"/>
              </a:lnSpc>
              <a:buClr>
                <a:srgbClr val="008080"/>
              </a:buClr>
              <a:buSzPct val="85000"/>
              <a:buFont typeface="Wingdings" panose="05000000000000000000" pitchFamily="2" charset="2"/>
              <a:buChar char="1"/>
            </a:pPr>
            <a:r>
              <a:rPr lang="zh-CN" altLang="en-US" sz="2000" dirty="0">
                <a:solidFill>
                  <a:srgbClr val="006666"/>
                </a:solidFill>
                <a:latin typeface="楷体_GB2312" pitchFamily="49" charset="-122"/>
                <a:ea typeface="楷体_GB2312" pitchFamily="49" charset="-122"/>
              </a:rPr>
              <a:t> </a:t>
            </a:r>
            <a:r>
              <a:rPr lang="zh-CN" altLang="en-US" sz="2000" dirty="0">
                <a:solidFill>
                  <a:srgbClr val="006666"/>
                </a:solidFill>
                <a:latin typeface="楷体_GB2312" pitchFamily="49" charset="-122"/>
                <a:ea typeface="楷体_GB2312" pitchFamily="49" charset="-122"/>
                <a:hlinkClick r:id="rId3" action="ppaction://hlinksldjump"/>
              </a:rPr>
              <a:t>对外开放的扩大</a:t>
            </a:r>
            <a:endParaRPr lang="zh-CN" altLang="en-US" sz="2000" dirty="0">
              <a:solidFill>
                <a:srgbClr val="006666"/>
              </a:solidFill>
              <a:latin typeface="楷体_GB2312" pitchFamily="49" charset="-122"/>
              <a:ea typeface="楷体_GB2312" pitchFamily="49" charset="-122"/>
            </a:endParaRPr>
          </a:p>
          <a:p>
            <a:pPr lvl="0">
              <a:lnSpc>
                <a:spcPct val="110000"/>
              </a:lnSpc>
              <a:buClr>
                <a:srgbClr val="008080"/>
              </a:buClr>
              <a:buSzPct val="85000"/>
              <a:buFont typeface="Wingdings" panose="05000000000000000000" pitchFamily="2" charset="2"/>
              <a:buChar char="1"/>
            </a:pPr>
            <a:r>
              <a:rPr lang="zh-CN" altLang="en-US" sz="2000" dirty="0">
                <a:solidFill>
                  <a:srgbClr val="006666"/>
                </a:solidFill>
                <a:latin typeface="楷体_GB2312" pitchFamily="49" charset="-122"/>
                <a:ea typeface="楷体_GB2312" pitchFamily="49" charset="-122"/>
              </a:rPr>
              <a:t> </a:t>
            </a:r>
            <a:r>
              <a:rPr lang="zh-CN" altLang="en-US" sz="2000" dirty="0">
                <a:solidFill>
                  <a:srgbClr val="006666"/>
                </a:solidFill>
                <a:latin typeface="楷体_GB2312" pitchFamily="49" charset="-122"/>
                <a:ea typeface="楷体_GB2312" pitchFamily="49" charset="-122"/>
                <a:hlinkClick r:id="rId4" action="ppaction://hlinksldjump"/>
              </a:rPr>
              <a:t>课堂小结</a:t>
            </a:r>
            <a:endParaRPr lang="zh-CN" altLang="en-US" sz="2000">
              <a:solidFill>
                <a:srgbClr val="006666"/>
              </a:solidFill>
              <a:latin typeface="楷体_GB2312" pitchFamily="49" charset="-122"/>
              <a:ea typeface="楷体_GB2312" pitchFamily="49" charset="-122"/>
            </a:endParaRPr>
          </a:p>
        </p:txBody>
      </p:sp>
      <p:sp>
        <p:nvSpPr>
          <p:cNvPr id="212999" name="矩形 212998"/>
          <p:cNvSpPr/>
          <p:nvPr/>
        </p:nvSpPr>
        <p:spPr>
          <a:xfrm>
            <a:off x="4318000" y="1798638"/>
            <a:ext cx="4645025" cy="1490662"/>
          </a:xfrm>
          <a:prstGeom prst="rect">
            <a:avLst/>
          </a:prstGeom>
          <a:noFill/>
          <a:ln w="9525">
            <a:noFill/>
          </a:ln>
        </p:spPr>
        <p:txBody>
          <a:bodyPr wrap="none" lIns="36000" tIns="36000" rIns="36000" bIns="36000" anchor="ctr" anchorCtr="1">
            <a:spAutoFit/>
          </a:bodyPr>
          <a:p>
            <a:pPr lvl="0" algn="ctr"/>
            <a:r>
              <a:rPr lang="zh-CN" altLang="en-US" sz="4500" dirty="0">
                <a:solidFill>
                  <a:schemeClr val="bg1"/>
                </a:solidFill>
                <a:latin typeface="Times New Roman" panose="02020603050405020304" pitchFamily="18" charset="0"/>
                <a:ea typeface="华文隶书" pitchFamily="2" charset="-122"/>
              </a:rPr>
              <a:t>第 </a:t>
            </a:r>
            <a:r>
              <a:rPr lang="en-US" altLang="zh-CN" sz="4500">
                <a:solidFill>
                  <a:schemeClr val="bg1"/>
                </a:solidFill>
                <a:latin typeface="Times New Roman" panose="02020603050405020304" pitchFamily="18" charset="0"/>
                <a:ea typeface="华文隶书" pitchFamily="2" charset="-122"/>
              </a:rPr>
              <a:t>9 </a:t>
            </a:r>
            <a:r>
              <a:rPr lang="zh-CN" altLang="en-US" sz="4500" dirty="0">
                <a:solidFill>
                  <a:schemeClr val="bg1"/>
                </a:solidFill>
                <a:latin typeface="Times New Roman" panose="02020603050405020304" pitchFamily="18" charset="0"/>
                <a:ea typeface="华文隶书" pitchFamily="2" charset="-122"/>
              </a:rPr>
              <a:t>课</a:t>
            </a:r>
            <a:endParaRPr lang="zh-CN" altLang="en-US" sz="4500" dirty="0">
              <a:solidFill>
                <a:schemeClr val="bg1"/>
              </a:solidFill>
              <a:latin typeface="Times New Roman" panose="02020603050405020304" pitchFamily="18" charset="0"/>
              <a:ea typeface="华文隶书" pitchFamily="2" charset="-122"/>
            </a:endParaRPr>
          </a:p>
          <a:p>
            <a:pPr lvl="0" algn="ctr">
              <a:lnSpc>
                <a:spcPct val="120000"/>
              </a:lnSpc>
            </a:pPr>
            <a:r>
              <a:rPr lang="zh-CN" altLang="en-US" sz="4000" dirty="0">
                <a:solidFill>
                  <a:schemeClr val="bg1"/>
                </a:solidFill>
                <a:effectLst>
                  <a:outerShdw blurRad="38100" dist="38100" dir="2700000">
                    <a:srgbClr val="000000"/>
                  </a:outerShdw>
                </a:effectLst>
                <a:latin typeface="Times New Roman" panose="02020603050405020304" pitchFamily="18" charset="0"/>
                <a:ea typeface="华文隶书" pitchFamily="2" charset="-122"/>
              </a:rPr>
              <a:t>开放的中国走向世界</a:t>
            </a:r>
            <a:endParaRPr lang="zh-CN" altLang="en-US" sz="4000" dirty="0">
              <a:solidFill>
                <a:schemeClr val="bg1"/>
              </a:solidFill>
              <a:effectLst>
                <a:outerShdw blurRad="38100" dist="38100" dir="2700000">
                  <a:srgbClr val="000000"/>
                </a:outerShdw>
              </a:effectLst>
              <a:latin typeface="Times New Roman" panose="02020603050405020304" pitchFamily="18" charset="0"/>
              <a:ea typeface="华文隶书" pitchFamily="2" charset="-122"/>
            </a:endParaRPr>
          </a:p>
        </p:txBody>
      </p:sp>
      <p:sp>
        <p:nvSpPr>
          <p:cNvPr id="2" name="文本框 1"/>
          <p:cNvSpPr txBox="1"/>
          <p:nvPr/>
        </p:nvSpPr>
        <p:spPr>
          <a:xfrm>
            <a:off x="6019165" y="5138420"/>
            <a:ext cx="2663825" cy="398780"/>
          </a:xfrm>
          <a:prstGeom prst="rect">
            <a:avLst/>
          </a:prstGeom>
          <a:noFill/>
        </p:spPr>
        <p:txBody>
          <a:bodyPr wrap="square" rtlCol="0">
            <a:spAutoFit/>
          </a:bodyPr>
          <a:p>
            <a:r>
              <a:rPr lang="zh-CN" altLang="zh-CN" sz="2000">
                <a:solidFill>
                  <a:schemeClr val="bg1"/>
                </a:solidFill>
              </a:rPr>
              <a:t>涂场学校</a:t>
            </a:r>
            <a:r>
              <a:rPr lang="en-US" altLang="zh-CN" sz="2000">
                <a:solidFill>
                  <a:schemeClr val="bg1"/>
                </a:solidFill>
              </a:rPr>
              <a:t>     </a:t>
            </a:r>
            <a:r>
              <a:rPr lang="zh-CN" altLang="en-US" sz="2000">
                <a:solidFill>
                  <a:schemeClr val="bg1"/>
                </a:solidFill>
              </a:rPr>
              <a:t>杨英</a:t>
            </a:r>
            <a:endParaRPr lang="zh-CN" altLang="en-US" sz="200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6306" name="文本框 226305"/>
          <p:cNvSpPr txBox="1"/>
          <p:nvPr/>
        </p:nvSpPr>
        <p:spPr>
          <a:xfrm>
            <a:off x="766763" y="6477000"/>
            <a:ext cx="3302000" cy="304800"/>
          </a:xfrm>
          <a:prstGeom prst="rect">
            <a:avLst/>
          </a:prstGeom>
          <a:noFill/>
          <a:ln w="9525">
            <a:noFill/>
          </a:ln>
        </p:spPr>
        <p:txBody>
          <a:bodyPr wrap="none" lIns="0" tIns="0" rIns="0" bIns="0" anchor="t">
            <a:spAutoFit/>
          </a:bodyPr>
          <a:p>
            <a:pPr lvl="0" algn="ctr"/>
            <a:r>
              <a:rPr lang="en-US" altLang="zh-CN" sz="2000">
                <a:solidFill>
                  <a:srgbClr val="663300"/>
                </a:solidFill>
                <a:latin typeface="Times New Roman" panose="02020603050405020304" pitchFamily="18" charset="0"/>
                <a:ea typeface="黑体" panose="02010609060101010101" pitchFamily="2" charset="-122"/>
              </a:rPr>
              <a:t>1984</a:t>
            </a:r>
            <a:r>
              <a:rPr lang="zh-CN" altLang="en-US" sz="2000" dirty="0">
                <a:solidFill>
                  <a:srgbClr val="663300"/>
                </a:solidFill>
                <a:latin typeface="Times New Roman" panose="02020603050405020304" pitchFamily="18" charset="0"/>
                <a:ea typeface="黑体" panose="02010609060101010101" pitchFamily="2" charset="-122"/>
              </a:rPr>
              <a:t>年邓小平为深圳特区题词</a:t>
            </a:r>
            <a:endParaRPr lang="zh-CN" altLang="en-US" sz="2000" dirty="0">
              <a:solidFill>
                <a:srgbClr val="663300"/>
              </a:solidFill>
              <a:latin typeface="Times New Roman" panose="02020603050405020304" pitchFamily="18" charset="0"/>
              <a:ea typeface="黑体" panose="02010609060101010101" pitchFamily="2" charset="-122"/>
            </a:endParaRPr>
          </a:p>
        </p:txBody>
      </p:sp>
      <p:sp>
        <p:nvSpPr>
          <p:cNvPr id="226307" name="文本框 226306"/>
          <p:cNvSpPr txBox="1"/>
          <p:nvPr/>
        </p:nvSpPr>
        <p:spPr>
          <a:xfrm>
            <a:off x="5994400" y="3916363"/>
            <a:ext cx="1778000" cy="304800"/>
          </a:xfrm>
          <a:prstGeom prst="rect">
            <a:avLst/>
          </a:prstGeom>
          <a:noFill/>
          <a:ln w="9525">
            <a:noFill/>
          </a:ln>
        </p:spPr>
        <p:txBody>
          <a:bodyPr wrap="none" lIns="0" tIns="0" rIns="0" bIns="0" anchor="t">
            <a:spAutoFit/>
          </a:bodyPr>
          <a:p>
            <a:pPr lvl="0" algn="ctr"/>
            <a:r>
              <a:rPr lang="zh-CN" altLang="en-US" sz="2000" dirty="0">
                <a:solidFill>
                  <a:srgbClr val="663300"/>
                </a:solidFill>
                <a:latin typeface="Times New Roman" panose="02020603050405020304" pitchFamily="18" charset="0"/>
                <a:ea typeface="黑体" panose="02010609060101010101" pitchFamily="2" charset="-122"/>
              </a:rPr>
              <a:t>十年中国看深圳</a:t>
            </a:r>
            <a:endParaRPr lang="zh-CN" altLang="en-US" sz="2000" dirty="0">
              <a:solidFill>
                <a:srgbClr val="663300"/>
              </a:solidFill>
              <a:latin typeface="Times New Roman" panose="02020603050405020304" pitchFamily="18" charset="0"/>
              <a:ea typeface="黑体" panose="02010609060101010101" pitchFamily="2" charset="-122"/>
            </a:endParaRPr>
          </a:p>
        </p:txBody>
      </p:sp>
      <p:sp>
        <p:nvSpPr>
          <p:cNvPr id="226308" name="文本框 226307" descr="c0200"/>
          <p:cNvSpPr txBox="1"/>
          <p:nvPr/>
        </p:nvSpPr>
        <p:spPr>
          <a:xfrm>
            <a:off x="4879975" y="4430713"/>
            <a:ext cx="4005263" cy="2295525"/>
          </a:xfrm>
          <a:prstGeom prst="rect">
            <a:avLst/>
          </a:prstGeom>
          <a:blipFill rotWithShape="0">
            <a:blip r:embed="rId1"/>
          </a:blipFill>
          <a:ln w="9525">
            <a:noFill/>
          </a:ln>
        </p:spPr>
        <p:txBody>
          <a:bodyPr lIns="288000" tIns="36000" rIns="72000" bIns="36000">
            <a:spAutoFit/>
          </a:bodyPr>
          <a:p>
            <a:pPr lvl="0">
              <a:lnSpc>
                <a:spcPct val="140000"/>
              </a:lnSpc>
            </a:pPr>
            <a:r>
              <a:rPr lang="zh-CN" altLang="en-US" sz="2600" dirty="0">
                <a:solidFill>
                  <a:srgbClr val="663300"/>
                </a:solidFill>
                <a:latin typeface="华文隶书" pitchFamily="2" charset="-122"/>
                <a:ea typeface="华文隶书" pitchFamily="2" charset="-122"/>
              </a:rPr>
              <a:t>　　深圳的发展和经验证明，我们建立经济特区的政策是正确的。</a:t>
            </a:r>
            <a:endParaRPr lang="zh-CN" altLang="en-US" sz="2600" dirty="0">
              <a:solidFill>
                <a:srgbClr val="663300"/>
              </a:solidFill>
              <a:latin typeface="华文隶书" pitchFamily="2" charset="-122"/>
              <a:ea typeface="华文隶书" pitchFamily="2" charset="-122"/>
            </a:endParaRPr>
          </a:p>
          <a:p>
            <a:pPr lvl="0" algn="r">
              <a:lnSpc>
                <a:spcPct val="140000"/>
              </a:lnSpc>
            </a:pPr>
            <a:r>
              <a:rPr lang="en-US" altLang="zh-CN" sz="2600">
                <a:solidFill>
                  <a:srgbClr val="663300"/>
                </a:solidFill>
                <a:latin typeface="华文隶书" pitchFamily="2" charset="-122"/>
                <a:ea typeface="华文隶书" pitchFamily="2" charset="-122"/>
              </a:rPr>
              <a:t>——</a:t>
            </a:r>
            <a:r>
              <a:rPr lang="zh-CN" altLang="en-US" sz="2600" dirty="0">
                <a:solidFill>
                  <a:srgbClr val="663300"/>
                </a:solidFill>
                <a:latin typeface="华文隶书" pitchFamily="2" charset="-122"/>
                <a:ea typeface="华文隶书" pitchFamily="2" charset="-122"/>
              </a:rPr>
              <a:t>邓小平</a:t>
            </a:r>
            <a:endParaRPr lang="zh-CN" altLang="en-US" sz="2600" dirty="0">
              <a:solidFill>
                <a:srgbClr val="663300"/>
              </a:solidFill>
              <a:latin typeface="华文隶书" pitchFamily="2" charset="-122"/>
              <a:ea typeface="华文隶书" pitchFamily="2" charset="-122"/>
            </a:endParaRPr>
          </a:p>
        </p:txBody>
      </p:sp>
      <p:pic>
        <p:nvPicPr>
          <p:cNvPr id="226309" name="图片 226308" descr="d"/>
          <p:cNvPicPr>
            <a:picLocks noChangeAspect="1"/>
          </p:cNvPicPr>
          <p:nvPr/>
        </p:nvPicPr>
        <p:blipFill>
          <a:blip r:embed="rId2"/>
          <a:stretch>
            <a:fillRect/>
          </a:stretch>
        </p:blipFill>
        <p:spPr>
          <a:xfrm>
            <a:off x="207963" y="4440238"/>
            <a:ext cx="4419600" cy="1978025"/>
          </a:xfrm>
          <a:prstGeom prst="rect">
            <a:avLst/>
          </a:prstGeom>
          <a:noFill/>
          <a:ln w="9525">
            <a:noFill/>
          </a:ln>
        </p:spPr>
      </p:pic>
      <p:pic>
        <p:nvPicPr>
          <p:cNvPr id="226310" name="图片 226309" descr="s"/>
          <p:cNvPicPr>
            <a:picLocks noChangeAspect="1"/>
          </p:cNvPicPr>
          <p:nvPr/>
        </p:nvPicPr>
        <p:blipFill>
          <a:blip r:embed="rId3"/>
          <a:stretch>
            <a:fillRect/>
          </a:stretch>
        </p:blipFill>
        <p:spPr>
          <a:xfrm>
            <a:off x="4716463" y="1090613"/>
            <a:ext cx="4333875" cy="2695575"/>
          </a:xfrm>
          <a:prstGeom prst="rect">
            <a:avLst/>
          </a:prstGeom>
          <a:noFill/>
          <a:ln w="9525">
            <a:noFill/>
          </a:ln>
        </p:spPr>
      </p:pic>
      <p:pic>
        <p:nvPicPr>
          <p:cNvPr id="226311" name="图片 226310" descr="1984年邓小平为深圳特区题词"/>
          <p:cNvPicPr>
            <a:picLocks noChangeAspect="1"/>
          </p:cNvPicPr>
          <p:nvPr/>
        </p:nvPicPr>
        <p:blipFill>
          <a:blip r:embed="rId4"/>
          <a:stretch>
            <a:fillRect/>
          </a:stretch>
        </p:blipFill>
        <p:spPr>
          <a:xfrm>
            <a:off x="252413" y="1031875"/>
            <a:ext cx="4330700" cy="329247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7337" name="图片 227336" descr="home">
            <a:hlinkClick r:id="" tooltip="返回首页" action="ppaction://hlinkshowjump?jump=firstslide"/>
          </p:cNvPr>
          <p:cNvPicPr preferRelativeResize="0"/>
          <p:nvPr/>
        </p:nvPicPr>
        <p:blipFill>
          <a:blip r:embed="rId1"/>
          <a:stretch>
            <a:fillRect/>
          </a:stretch>
        </p:blipFill>
        <p:spPr>
          <a:xfrm>
            <a:off x="8496300" y="6497638"/>
            <a:ext cx="647700" cy="360362"/>
          </a:xfrm>
          <a:prstGeom prst="rect">
            <a:avLst/>
          </a:prstGeom>
          <a:noFill/>
          <a:ln w="9525">
            <a:noFill/>
          </a:ln>
        </p:spPr>
      </p:pic>
      <p:sp>
        <p:nvSpPr>
          <p:cNvPr id="227338" name="矩形 227337"/>
          <p:cNvSpPr/>
          <p:nvPr/>
        </p:nvSpPr>
        <p:spPr>
          <a:xfrm>
            <a:off x="3810000" y="6477000"/>
            <a:ext cx="1524000" cy="304800"/>
          </a:xfrm>
          <a:prstGeom prst="rect">
            <a:avLst/>
          </a:prstGeom>
          <a:noFill/>
          <a:ln w="9525">
            <a:noFill/>
          </a:ln>
        </p:spPr>
        <p:txBody>
          <a:bodyPr wrap="none" lIns="0" tIns="0" rIns="0" bIns="0" anchor="t">
            <a:spAutoFit/>
          </a:bodyPr>
          <a:p>
            <a:pPr lvl="0" algn="ctr"/>
            <a:r>
              <a:rPr lang="zh-CN" altLang="en-US" sz="2000" dirty="0">
                <a:solidFill>
                  <a:srgbClr val="663300"/>
                </a:solidFill>
                <a:latin typeface="Times New Roman" panose="02020603050405020304" pitchFamily="18" charset="0"/>
                <a:ea typeface="黑体" panose="02010609060101010101" pitchFamily="2" charset="-122"/>
              </a:rPr>
              <a:t>珠海拱北海关</a:t>
            </a:r>
            <a:endParaRPr lang="zh-CN" altLang="en-US" sz="2000" dirty="0">
              <a:solidFill>
                <a:srgbClr val="663300"/>
              </a:solidFill>
              <a:latin typeface="Times New Roman" panose="02020603050405020304" pitchFamily="18" charset="0"/>
              <a:ea typeface="黑体" panose="02010609060101010101" pitchFamily="2" charset="-122"/>
            </a:endParaRPr>
          </a:p>
        </p:txBody>
      </p:sp>
      <p:pic>
        <p:nvPicPr>
          <p:cNvPr id="227339" name="图片 227338" descr="z"/>
          <p:cNvPicPr>
            <a:picLocks noChangeAspect="1"/>
          </p:cNvPicPr>
          <p:nvPr/>
        </p:nvPicPr>
        <p:blipFill>
          <a:blip r:embed="rId2"/>
          <a:stretch>
            <a:fillRect/>
          </a:stretch>
        </p:blipFill>
        <p:spPr>
          <a:xfrm>
            <a:off x="239713" y="1036638"/>
            <a:ext cx="8662987" cy="5408612"/>
          </a:xfrm>
          <a:prstGeom prst="rect">
            <a:avLst/>
          </a:prstGeom>
          <a:noFill/>
          <a:ln w="9525">
            <a:noFill/>
          </a:ln>
        </p:spPr>
      </p:pic>
      <p:sp>
        <p:nvSpPr>
          <p:cNvPr id="227340" name="文本框 227339"/>
          <p:cNvSpPr txBox="1"/>
          <p:nvPr/>
        </p:nvSpPr>
        <p:spPr>
          <a:xfrm>
            <a:off x="623888" y="4962525"/>
            <a:ext cx="8255000" cy="912813"/>
          </a:xfrm>
          <a:prstGeom prst="rect">
            <a:avLst/>
          </a:prstGeom>
          <a:noFill/>
          <a:ln w="9525">
            <a:noFill/>
          </a:ln>
        </p:spPr>
        <p:txBody>
          <a:bodyPr wrap="none" lIns="0" tIns="0" rIns="0" bIns="0" anchor="t">
            <a:spAutoFit/>
          </a:bodyPr>
          <a:p>
            <a:pPr lvl="0"/>
            <a:r>
              <a:rPr lang="zh-CN" altLang="en-US" sz="2600" dirty="0">
                <a:solidFill>
                  <a:srgbClr val="0000FF"/>
                </a:solidFill>
                <a:latin typeface="Times New Roman" panose="02020603050405020304" pitchFamily="18" charset="0"/>
                <a:ea typeface="华文琥珀" pitchFamily="2" charset="-122"/>
              </a:rPr>
              <a:t>★特区试验最基本和最重要的经验是：</a:t>
            </a:r>
            <a:endParaRPr lang="zh-CN" altLang="en-US" sz="2600" dirty="0">
              <a:solidFill>
                <a:srgbClr val="0000FF"/>
              </a:solidFill>
              <a:latin typeface="Times New Roman" panose="02020603050405020304" pitchFamily="18" charset="0"/>
              <a:ea typeface="华文琥珀" pitchFamily="2" charset="-122"/>
            </a:endParaRPr>
          </a:p>
          <a:p>
            <a:pPr lvl="0">
              <a:lnSpc>
                <a:spcPct val="130000"/>
              </a:lnSpc>
            </a:pPr>
            <a:r>
              <a:rPr lang="zh-CN" altLang="en-US" sz="2600" dirty="0">
                <a:solidFill>
                  <a:srgbClr val="0000FF"/>
                </a:solidFill>
                <a:latin typeface="Times New Roman" panose="02020603050405020304" pitchFamily="18" charset="0"/>
                <a:ea typeface="华文琥珀" pitchFamily="2" charset="-122"/>
              </a:rPr>
              <a:t>　建立社会主义市场经济不仅是必须的，而且是可能的。</a:t>
            </a:r>
            <a:endParaRPr lang="zh-CN" altLang="en-US" sz="2600">
              <a:solidFill>
                <a:srgbClr val="0000FF"/>
              </a:solidFill>
              <a:latin typeface="Times New Roman" panose="02020603050405020304" pitchFamily="18" charset="0"/>
              <a:ea typeface="华文琥珀" pitchFamily="2" charset="-122"/>
            </a:endParaRPr>
          </a:p>
        </p:txBody>
      </p:sp>
      <p:sp>
        <p:nvSpPr>
          <p:cNvPr id="227342" name="文本框 227341"/>
          <p:cNvSpPr txBox="1"/>
          <p:nvPr/>
        </p:nvSpPr>
        <p:spPr>
          <a:xfrm>
            <a:off x="623888" y="2649538"/>
            <a:ext cx="4953000" cy="396875"/>
          </a:xfrm>
          <a:prstGeom prst="rect">
            <a:avLst/>
          </a:prstGeom>
          <a:noFill/>
          <a:ln w="9525">
            <a:noFill/>
          </a:ln>
        </p:spPr>
        <p:txBody>
          <a:bodyPr wrap="none" lIns="0" tIns="0" rIns="0" bIns="0" anchor="t">
            <a:spAutoFit/>
          </a:bodyPr>
          <a:p>
            <a:pPr lvl="0"/>
            <a:r>
              <a:rPr lang="zh-CN" altLang="en-US" sz="2600" dirty="0">
                <a:solidFill>
                  <a:srgbClr val="0000FF"/>
                </a:solidFill>
                <a:latin typeface="Times New Roman" panose="02020603050405020304" pitchFamily="18" charset="0"/>
                <a:ea typeface="华文琥珀" pitchFamily="2" charset="-122"/>
              </a:rPr>
              <a:t>★极大地促进了特区经济的发展；</a:t>
            </a:r>
            <a:endParaRPr lang="zh-CN" altLang="en-US" sz="2600">
              <a:solidFill>
                <a:srgbClr val="0000FF"/>
              </a:solidFill>
              <a:latin typeface="Times New Roman" panose="02020603050405020304" pitchFamily="18" charset="0"/>
              <a:ea typeface="华文琥珀" pitchFamily="2" charset="-122"/>
            </a:endParaRPr>
          </a:p>
        </p:txBody>
      </p:sp>
      <p:sp>
        <p:nvSpPr>
          <p:cNvPr id="227344" name="文本框 227343"/>
          <p:cNvSpPr txBox="1"/>
          <p:nvPr/>
        </p:nvSpPr>
        <p:spPr>
          <a:xfrm>
            <a:off x="623888" y="3803650"/>
            <a:ext cx="7924800" cy="396875"/>
          </a:xfrm>
          <a:prstGeom prst="rect">
            <a:avLst/>
          </a:prstGeom>
          <a:noFill/>
          <a:ln w="9525">
            <a:noFill/>
          </a:ln>
        </p:spPr>
        <p:txBody>
          <a:bodyPr wrap="none" lIns="0" tIns="0" rIns="0" bIns="0" anchor="t">
            <a:spAutoFit/>
          </a:bodyPr>
          <a:p>
            <a:pPr lvl="0"/>
            <a:r>
              <a:rPr lang="zh-CN" altLang="en-US" sz="2600" dirty="0">
                <a:solidFill>
                  <a:srgbClr val="0000FF"/>
                </a:solidFill>
                <a:latin typeface="Times New Roman" panose="02020603050405020304" pitchFamily="18" charset="0"/>
                <a:ea typeface="华文琥珀" pitchFamily="2" charset="-122"/>
              </a:rPr>
              <a:t>★经济特区的成功，推动了对外开放走向扩大和深化；</a:t>
            </a:r>
            <a:endParaRPr lang="zh-CN" altLang="en-US" sz="2600" dirty="0">
              <a:solidFill>
                <a:srgbClr val="0000FF"/>
              </a:solidFill>
              <a:latin typeface="Times New Roman" panose="02020603050405020304" pitchFamily="18" charset="0"/>
              <a:ea typeface="华文琥珀" pitchFamily="2" charset="-122"/>
            </a:endParaRPr>
          </a:p>
        </p:txBody>
      </p:sp>
      <p:sp>
        <p:nvSpPr>
          <p:cNvPr id="227346" name="文本框 227345"/>
          <p:cNvSpPr txBox="1"/>
          <p:nvPr/>
        </p:nvSpPr>
        <p:spPr>
          <a:xfrm>
            <a:off x="2286000" y="1258888"/>
            <a:ext cx="4572000" cy="609600"/>
          </a:xfrm>
          <a:prstGeom prst="rect">
            <a:avLst/>
          </a:prstGeom>
          <a:noFill/>
          <a:ln w="9525">
            <a:noFill/>
          </a:ln>
        </p:spPr>
        <p:txBody>
          <a:bodyPr wrap="none" lIns="0" tIns="0" rIns="0" bIns="0" anchor="t">
            <a:spAutoFit/>
          </a:bodyPr>
          <a:p>
            <a:pPr lvl="0" algn="ctr"/>
            <a:r>
              <a:rPr lang="zh-CN" altLang="en-US" sz="4000" dirty="0">
                <a:solidFill>
                  <a:schemeClr val="accent2"/>
                </a:solidFill>
                <a:latin typeface="华文隶书" pitchFamily="2" charset="-122"/>
                <a:ea typeface="华文隶书" pitchFamily="2" charset="-122"/>
              </a:rPr>
              <a:t>经济特区创办的影响</a:t>
            </a:r>
            <a:endParaRPr lang="zh-CN" altLang="en-US" sz="4000" dirty="0">
              <a:solidFill>
                <a:schemeClr val="accent2"/>
              </a:solidFill>
              <a:latin typeface="华文隶书" pitchFamily="2" charset="-122"/>
              <a:ea typeface="华文隶书"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7342"/>
                                        </p:tgtEl>
                                        <p:attrNameLst>
                                          <p:attrName>style.visibility</p:attrName>
                                        </p:attrNameLst>
                                      </p:cBhvr>
                                      <p:to>
                                        <p:strVal val="visible"/>
                                      </p:to>
                                    </p:set>
                                    <p:anim calcmode="lin" valueType="num">
                                      <p:cBhvr additive="base">
                                        <p:cTn id="7" dur="500" fill="hold"/>
                                        <p:tgtEl>
                                          <p:spTgt spid="227342"/>
                                        </p:tgtEl>
                                        <p:attrNameLst>
                                          <p:attrName>ppt_x</p:attrName>
                                        </p:attrNameLst>
                                      </p:cBhvr>
                                      <p:tavLst>
                                        <p:tav tm="0">
                                          <p:val>
                                            <p:strVal val="#ppt_x"/>
                                          </p:val>
                                        </p:tav>
                                        <p:tav tm="100000">
                                          <p:val>
                                            <p:strVal val="#ppt_x"/>
                                          </p:val>
                                        </p:tav>
                                      </p:tavLst>
                                    </p:anim>
                                    <p:anim calcmode="lin" valueType="num">
                                      <p:cBhvr additive="base">
                                        <p:cTn id="8" dur="500" fill="hold"/>
                                        <p:tgtEl>
                                          <p:spTgt spid="2273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7344"/>
                                        </p:tgtEl>
                                        <p:attrNameLst>
                                          <p:attrName>style.visibility</p:attrName>
                                        </p:attrNameLst>
                                      </p:cBhvr>
                                      <p:to>
                                        <p:strVal val="visible"/>
                                      </p:to>
                                    </p:set>
                                    <p:anim calcmode="lin" valueType="num">
                                      <p:cBhvr additive="base">
                                        <p:cTn id="13" dur="500" fill="hold"/>
                                        <p:tgtEl>
                                          <p:spTgt spid="227344"/>
                                        </p:tgtEl>
                                        <p:attrNameLst>
                                          <p:attrName>ppt_x</p:attrName>
                                        </p:attrNameLst>
                                      </p:cBhvr>
                                      <p:tavLst>
                                        <p:tav tm="0">
                                          <p:val>
                                            <p:strVal val="#ppt_x"/>
                                          </p:val>
                                        </p:tav>
                                        <p:tav tm="100000">
                                          <p:val>
                                            <p:strVal val="#ppt_x"/>
                                          </p:val>
                                        </p:tav>
                                      </p:tavLst>
                                    </p:anim>
                                    <p:anim calcmode="lin" valueType="num">
                                      <p:cBhvr additive="base">
                                        <p:cTn id="14" dur="500" fill="hold"/>
                                        <p:tgtEl>
                                          <p:spTgt spid="2273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oin.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7340"/>
                                        </p:tgtEl>
                                        <p:attrNameLst>
                                          <p:attrName>style.visibility</p:attrName>
                                        </p:attrNameLst>
                                      </p:cBhvr>
                                      <p:to>
                                        <p:strVal val="visible"/>
                                      </p:to>
                                    </p:set>
                                    <p:anim calcmode="lin" valueType="num">
                                      <p:cBhvr additive="base">
                                        <p:cTn id="19" dur="500" fill="hold"/>
                                        <p:tgtEl>
                                          <p:spTgt spid="227340"/>
                                        </p:tgtEl>
                                        <p:attrNameLst>
                                          <p:attrName>ppt_x</p:attrName>
                                        </p:attrNameLst>
                                      </p:cBhvr>
                                      <p:tavLst>
                                        <p:tav tm="0">
                                          <p:val>
                                            <p:strVal val="#ppt_x"/>
                                          </p:val>
                                        </p:tav>
                                        <p:tav tm="100000">
                                          <p:val>
                                            <p:strVal val="#ppt_x"/>
                                          </p:val>
                                        </p:tav>
                                      </p:tavLst>
                                    </p:anim>
                                    <p:anim calcmode="lin" valueType="num">
                                      <p:cBhvr additive="base">
                                        <p:cTn id="20" dur="500" fill="hold"/>
                                        <p:tgtEl>
                                          <p:spTgt spid="2273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40" grpId="0"/>
      <p:bldP spid="227342" grpId="0"/>
      <p:bldP spid="2273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9378" name="标题 229377"/>
          <p:cNvSpPr>
            <a:spLocks noGrp="1"/>
          </p:cNvSpPr>
          <p:nvPr>
            <p:ph type="title"/>
          </p:nvPr>
        </p:nvSpPr>
        <p:spPr>
          <a:xfrm>
            <a:off x="571500" y="2954338"/>
            <a:ext cx="8001000" cy="1371600"/>
          </a:xfrm>
          <a:prstGeom prst="rect">
            <a:avLst/>
          </a:prstGeom>
          <a:noFill/>
          <a:ln w="9525">
            <a:noFill/>
          </a:ln>
        </p:spPr>
        <p:txBody>
          <a:bodyPr wrap="none" lIns="0" tIns="0" rIns="0" bIns="0" anchor="ctr" anchorCtr="1">
            <a:spAutoFit/>
          </a:bodyPr>
          <a:p>
            <a:pPr lvl="0"/>
            <a:r>
              <a:rPr lang="zh-CN" altLang="en-US" sz="9000" dirty="0">
                <a:solidFill>
                  <a:srgbClr val="996633"/>
                </a:solidFill>
                <a:ea typeface="华文行楷" pitchFamily="2" charset="-122"/>
              </a:rPr>
              <a:t>对外开放的扩大</a:t>
            </a:r>
            <a:endParaRPr lang="zh-CN" altLang="en-US" sz="9000" dirty="0">
              <a:solidFill>
                <a:srgbClr val="996633"/>
              </a:solidFill>
              <a:ea typeface="华文行楷"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1427" name="图片 231426" descr="t"/>
          <p:cNvPicPr>
            <a:picLocks noChangeAspect="1"/>
          </p:cNvPicPr>
          <p:nvPr/>
        </p:nvPicPr>
        <p:blipFill>
          <a:blip r:embed="rId1"/>
          <a:stretch>
            <a:fillRect/>
          </a:stretch>
        </p:blipFill>
        <p:spPr>
          <a:xfrm>
            <a:off x="792163" y="1009650"/>
            <a:ext cx="7558087" cy="5759450"/>
          </a:xfrm>
          <a:prstGeom prst="rect">
            <a:avLst/>
          </a:prstGeom>
          <a:noFill/>
          <a:ln w="9525">
            <a:noFill/>
          </a:ln>
        </p:spPr>
      </p:pic>
      <p:pic>
        <p:nvPicPr>
          <p:cNvPr id="231428" name="图片 231427" descr="t"/>
          <p:cNvPicPr>
            <a:picLocks noChangeAspect="1"/>
          </p:cNvPicPr>
          <p:nvPr/>
        </p:nvPicPr>
        <p:blipFill>
          <a:blip r:embed="rId2"/>
          <a:stretch>
            <a:fillRect/>
          </a:stretch>
        </p:blipFill>
        <p:spPr>
          <a:xfrm>
            <a:off x="4918075" y="2598738"/>
            <a:ext cx="2644775" cy="3763962"/>
          </a:xfrm>
          <a:prstGeom prst="rect">
            <a:avLst/>
          </a:prstGeom>
          <a:noFill/>
          <a:ln w="9525">
            <a:noFill/>
          </a:ln>
        </p:spPr>
      </p:pic>
      <p:sp>
        <p:nvSpPr>
          <p:cNvPr id="231429" name="矩形 231428"/>
          <p:cNvSpPr/>
          <p:nvPr/>
        </p:nvSpPr>
        <p:spPr>
          <a:xfrm rot="6371985">
            <a:off x="5627688" y="4516438"/>
            <a:ext cx="2743200" cy="723900"/>
          </a:xfrm>
          <a:prstGeom prst="rect">
            <a:avLst/>
          </a:prstGeom>
        </p:spPr>
        <p:txBody>
          <a:bodyPr wrap="none" fromWordArt="1">
            <a:prstTxWarp prst="textArchUp">
              <a:avLst>
                <a:gd name="adj" fmla="val 10800000"/>
              </a:avLst>
            </a:prstTxWarp>
            <a:normAutofit/>
          </a:bodyPr>
          <a:p>
            <a:pPr algn="ctr"/>
            <a:r>
              <a:rPr lang="zh-CN" altLang="en-US" sz="5400">
                <a:ln w="9525" cap="flat" cmpd="sng">
                  <a:solidFill>
                    <a:srgbClr val="000000"/>
                  </a:solidFill>
                  <a:prstDash val="solid"/>
                  <a:headEnd type="none" w="med" len="med"/>
                  <a:tailEnd type="none" w="med" len="med"/>
                </a:ln>
                <a:solidFill>
                  <a:srgbClr val="FF0000"/>
                </a:solidFill>
                <a:latin typeface="华文行楷" charset="0"/>
                <a:ea typeface="华文行楷" charset="0"/>
              </a:rPr>
              <a:t>沿海地区</a:t>
            </a:r>
            <a:endParaRPr lang="zh-CN" altLang="en-US" sz="5400">
              <a:ln w="9525" cap="flat" cmpd="sng">
                <a:solidFill>
                  <a:srgbClr val="000000"/>
                </a:solidFill>
                <a:prstDash val="solid"/>
                <a:headEnd type="none" w="med" len="med"/>
                <a:tailEnd type="none" w="med" len="med"/>
              </a:ln>
              <a:solidFill>
                <a:srgbClr val="FF0000"/>
              </a:solidFill>
              <a:latin typeface="华文行楷" charset="0"/>
              <a:ea typeface="华文行楷" charset="0"/>
            </a:endParaRPr>
          </a:p>
        </p:txBody>
      </p:sp>
      <p:sp>
        <p:nvSpPr>
          <p:cNvPr id="231430" name="文本框 231429"/>
          <p:cNvSpPr txBox="1"/>
          <p:nvPr/>
        </p:nvSpPr>
        <p:spPr>
          <a:xfrm>
            <a:off x="3048000" y="3694113"/>
            <a:ext cx="3048000" cy="1219200"/>
          </a:xfrm>
          <a:prstGeom prst="rect">
            <a:avLst/>
          </a:prstGeom>
          <a:noFill/>
          <a:ln w="9525">
            <a:noFill/>
          </a:ln>
        </p:spPr>
        <p:txBody>
          <a:bodyPr wrap="none" lIns="0" tIns="0" rIns="0" bIns="0" anchor="t">
            <a:spAutoFit/>
          </a:bodyPr>
          <a:p>
            <a:pPr lvl="0" algn="ctr"/>
            <a:r>
              <a:rPr lang="zh-CN" altLang="en-US" sz="8000" dirty="0">
                <a:solidFill>
                  <a:srgbClr val="0000FF"/>
                </a:solidFill>
                <a:latin typeface="华文行楷" pitchFamily="2" charset="-122"/>
                <a:ea typeface="华文行楷" pitchFamily="2" charset="-122"/>
              </a:rPr>
              <a:t>内　地</a:t>
            </a:r>
            <a:endParaRPr lang="zh-CN" altLang="en-US" sz="8000" dirty="0">
              <a:solidFill>
                <a:srgbClr val="0000FF"/>
              </a:solidFill>
              <a:latin typeface="华文行楷" pitchFamily="2" charset="-122"/>
              <a:ea typeface="华文行楷"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1428"/>
                                        </p:tgtEl>
                                        <p:attrNameLst>
                                          <p:attrName>style.visibility</p:attrName>
                                        </p:attrNameLst>
                                      </p:cBhvr>
                                      <p:to>
                                        <p:strVal val="visible"/>
                                      </p:to>
                                    </p:set>
                                    <p:animEffect transition="in" filter="wipe(left)">
                                      <p:cBhvr>
                                        <p:cTn id="7" dur="1000"/>
                                        <p:tgtEl>
                                          <p:spTgt spid="231428"/>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231429"/>
                                        </p:tgtEl>
                                        <p:attrNameLst>
                                          <p:attrName>style.visibility</p:attrName>
                                        </p:attrNameLst>
                                      </p:cBhvr>
                                      <p:to>
                                        <p:strVal val="visible"/>
                                      </p:to>
                                    </p:set>
                                    <p:animEffect transition="in" filter="dissolve">
                                      <p:cBhvr>
                                        <p:cTn id="11" dur="1000"/>
                                        <p:tgtEl>
                                          <p:spTgt spid="231429"/>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5" fill="hold" grpId="0" nodeType="clickEffect">
                                  <p:stCondLst>
                                    <p:cond delay="0"/>
                                  </p:stCondLst>
                                  <p:childTnLst>
                                    <p:set>
                                      <p:cBhvr>
                                        <p:cTn id="15" dur="1" fill="hold">
                                          <p:stCondLst>
                                            <p:cond delay="0"/>
                                          </p:stCondLst>
                                        </p:cTn>
                                        <p:tgtEl>
                                          <p:spTgt spid="231430"/>
                                        </p:tgtEl>
                                        <p:attrNameLst>
                                          <p:attrName>style.visibility</p:attrName>
                                        </p:attrNameLst>
                                      </p:cBhvr>
                                      <p:to>
                                        <p:strVal val="visible"/>
                                      </p:to>
                                    </p:set>
                                    <p:animEffect transition="in" filter="randombar(vertical)">
                                      <p:cBhvr>
                                        <p:cTn id="16" dur="500"/>
                                        <p:tgtEl>
                                          <p:spTgt spid="231430"/>
                                        </p:tgtEl>
                                      </p:cBhvr>
                                    </p:animEffect>
                                  </p:childTnLst>
                                  <p:subTnLst>
                                    <p:audio>
                                      <p:cMediaNode>
                                        <p:cTn display="0" masterRel="sameClick">
                                          <p:stCondLst>
                                            <p:cond evt="begin" delay="0">
                                              <p:tn val="14"/>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2450" name="文本框 232449"/>
          <p:cNvSpPr txBox="1"/>
          <p:nvPr/>
        </p:nvSpPr>
        <p:spPr>
          <a:xfrm>
            <a:off x="4062413" y="6513513"/>
            <a:ext cx="1016000" cy="304800"/>
          </a:xfrm>
          <a:prstGeom prst="rect">
            <a:avLst/>
          </a:prstGeom>
          <a:noFill/>
          <a:ln w="9525">
            <a:noFill/>
          </a:ln>
        </p:spPr>
        <p:txBody>
          <a:bodyPr wrap="none" lIns="0" tIns="0" rIns="0" bIns="0" anchor="ctr" anchorCtr="1">
            <a:spAutoFit/>
          </a:bodyPr>
          <a:p>
            <a:pPr lvl="0"/>
            <a:r>
              <a:rPr lang="zh-CN" altLang="en-US" sz="2000" dirty="0">
                <a:solidFill>
                  <a:srgbClr val="663300"/>
                </a:solidFill>
                <a:latin typeface="华文新魏" pitchFamily="2" charset="-122"/>
                <a:ea typeface="华文新魏" pitchFamily="2" charset="-122"/>
              </a:rPr>
              <a:t>扩大开放</a:t>
            </a:r>
            <a:endParaRPr lang="zh-CN" altLang="en-US" sz="2000" dirty="0">
              <a:solidFill>
                <a:srgbClr val="663300"/>
              </a:solidFill>
              <a:latin typeface="华文新魏" pitchFamily="2" charset="-122"/>
              <a:ea typeface="华文新魏" pitchFamily="2" charset="-122"/>
            </a:endParaRPr>
          </a:p>
        </p:txBody>
      </p:sp>
      <p:pic>
        <p:nvPicPr>
          <p:cNvPr id="2" name="扩大开放">
            <a:hlinkClick r:id="" action="ppaction://media"/>
          </p:cNvPr>
          <p:cNvPicPr/>
          <p:nvPr>
            <a:videoFile r:link="rId1"/>
            <p:extLst>
              <p:ext uri="{DAA4B4D4-6D71-4841-9C94-3DE7FCFB9230}">
                <p14:media xmlns:p14="http://schemas.microsoft.com/office/powerpoint/2010/main" r:link="rId2"/>
              </p:ext>
            </p:extLst>
          </p:nvPr>
        </p:nvPicPr>
        <p:blipFill>
          <a:blip r:embed="rId3"/>
          <a:stretch>
            <a:fillRect/>
          </a:stretch>
        </p:blipFill>
        <p:spPr>
          <a:xfrm>
            <a:off x="95885" y="1108075"/>
            <a:ext cx="8862695" cy="5636260"/>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3474" name="文本框 233473"/>
          <p:cNvSpPr txBox="1"/>
          <p:nvPr/>
        </p:nvSpPr>
        <p:spPr>
          <a:xfrm>
            <a:off x="1016000" y="6477000"/>
            <a:ext cx="7112000" cy="304800"/>
          </a:xfrm>
          <a:prstGeom prst="rect">
            <a:avLst/>
          </a:prstGeom>
          <a:noFill/>
          <a:ln w="9525">
            <a:noFill/>
          </a:ln>
        </p:spPr>
        <p:txBody>
          <a:bodyPr wrap="none" lIns="0" tIns="0" rIns="0" bIns="0" anchor="t">
            <a:spAutoFit/>
          </a:bodyPr>
          <a:p>
            <a:pPr lvl="0" algn="ctr"/>
            <a:r>
              <a:rPr lang="en-US" altLang="zh-CN" sz="2000">
                <a:solidFill>
                  <a:srgbClr val="663300"/>
                </a:solidFill>
                <a:latin typeface="Times New Roman" panose="02020603050405020304" pitchFamily="18" charset="0"/>
                <a:ea typeface="黑体" panose="02010609060101010101" pitchFamily="2" charset="-122"/>
              </a:rPr>
              <a:t>1984</a:t>
            </a:r>
            <a:r>
              <a:rPr lang="zh-CN" altLang="en-US" sz="2000" dirty="0">
                <a:solidFill>
                  <a:srgbClr val="663300"/>
                </a:solidFill>
                <a:latin typeface="Times New Roman" panose="02020603050405020304" pitchFamily="18" charset="0"/>
                <a:ea typeface="黑体" panose="02010609060101010101" pitchFamily="2" charset="-122"/>
              </a:rPr>
              <a:t>年</a:t>
            </a:r>
            <a:r>
              <a:rPr lang="en-US" altLang="zh-CN" sz="2000">
                <a:solidFill>
                  <a:srgbClr val="663300"/>
                </a:solidFill>
                <a:latin typeface="Times New Roman" panose="02020603050405020304" pitchFamily="18" charset="0"/>
                <a:ea typeface="黑体" panose="02010609060101010101" pitchFamily="2" charset="-122"/>
              </a:rPr>
              <a:t>4</a:t>
            </a:r>
            <a:r>
              <a:rPr lang="zh-CN" altLang="en-US" sz="2000" dirty="0">
                <a:solidFill>
                  <a:srgbClr val="663300"/>
                </a:solidFill>
                <a:latin typeface="Times New Roman" panose="02020603050405020304" pitchFamily="18" charset="0"/>
                <a:ea typeface="黑体" panose="02010609060101010101" pitchFamily="2" charset="-122"/>
              </a:rPr>
              <a:t>月</a:t>
            </a:r>
            <a:r>
              <a:rPr lang="en-US" altLang="zh-CN" sz="2000">
                <a:solidFill>
                  <a:srgbClr val="663300"/>
                </a:solidFill>
                <a:latin typeface="Times New Roman" panose="02020603050405020304" pitchFamily="18" charset="0"/>
                <a:ea typeface="黑体" panose="02010609060101010101" pitchFamily="2" charset="-122"/>
              </a:rPr>
              <a:t>7</a:t>
            </a:r>
            <a:r>
              <a:rPr lang="zh-CN" altLang="en-US" sz="2000" dirty="0">
                <a:solidFill>
                  <a:srgbClr val="663300"/>
                </a:solidFill>
                <a:latin typeface="Times New Roman" panose="02020603050405020304" pitchFamily="18" charset="0"/>
                <a:ea typeface="黑体" panose="02010609060101010101" pitchFamily="2" charset="-122"/>
              </a:rPr>
              <a:t>日</a:t>
            </a:r>
            <a:r>
              <a:rPr lang="en-US" altLang="zh-CN" sz="2000">
                <a:solidFill>
                  <a:srgbClr val="663300"/>
                </a:solidFill>
                <a:latin typeface="Times New Roman" panose="02020603050405020304" pitchFamily="18" charset="0"/>
                <a:ea typeface="黑体" panose="02010609060101010101" pitchFamily="2" charset="-122"/>
              </a:rPr>
              <a:t>《</a:t>
            </a:r>
            <a:r>
              <a:rPr lang="zh-CN" altLang="en-US" sz="2000" dirty="0">
                <a:solidFill>
                  <a:srgbClr val="663300"/>
                </a:solidFill>
                <a:latin typeface="Times New Roman" panose="02020603050405020304" pitchFamily="18" charset="0"/>
                <a:ea typeface="黑体" panose="02010609060101010101" pitchFamily="2" charset="-122"/>
              </a:rPr>
              <a:t>人民日报</a:t>
            </a:r>
            <a:r>
              <a:rPr lang="en-US" altLang="zh-CN" sz="2000">
                <a:solidFill>
                  <a:srgbClr val="663300"/>
                </a:solidFill>
                <a:latin typeface="Times New Roman" panose="02020603050405020304" pitchFamily="18" charset="0"/>
                <a:ea typeface="黑体" panose="02010609060101010101" pitchFamily="2" charset="-122"/>
              </a:rPr>
              <a:t>》</a:t>
            </a:r>
            <a:r>
              <a:rPr lang="zh-CN" altLang="en-US" sz="2000" dirty="0">
                <a:solidFill>
                  <a:srgbClr val="663300"/>
                </a:solidFill>
                <a:latin typeface="Times New Roman" panose="02020603050405020304" pitchFamily="18" charset="0"/>
                <a:ea typeface="黑体" panose="02010609060101010101" pitchFamily="2" charset="-122"/>
              </a:rPr>
              <a:t>关于开放十四个沿海港口城市的报道</a:t>
            </a:r>
            <a:endParaRPr lang="zh-CN" altLang="en-US" sz="2000" dirty="0">
              <a:solidFill>
                <a:srgbClr val="663300"/>
              </a:solidFill>
              <a:latin typeface="Times New Roman" panose="02020603050405020304" pitchFamily="18" charset="0"/>
              <a:ea typeface="黑体" panose="02010609060101010101" pitchFamily="2" charset="-122"/>
            </a:endParaRPr>
          </a:p>
        </p:txBody>
      </p:sp>
      <p:sp>
        <p:nvSpPr>
          <p:cNvPr id="233475" name="文本框 233474"/>
          <p:cNvSpPr txBox="1"/>
          <p:nvPr/>
        </p:nvSpPr>
        <p:spPr>
          <a:xfrm>
            <a:off x="0" y="755650"/>
            <a:ext cx="1941513" cy="228600"/>
          </a:xfrm>
          <a:prstGeom prst="rect">
            <a:avLst/>
          </a:prstGeom>
          <a:noFill/>
          <a:ln w="9525">
            <a:noFill/>
          </a:ln>
        </p:spPr>
        <p:txBody>
          <a:bodyPr wrap="none" lIns="36000" tIns="0" rIns="0" bIns="0" anchor="ctr" anchorCtr="1">
            <a:spAutoFit/>
          </a:bodyPr>
          <a:p>
            <a:pPr lvl="0"/>
            <a:r>
              <a:rPr lang="zh-CN" altLang="en-US" sz="1500" dirty="0">
                <a:solidFill>
                  <a:srgbClr val="996633"/>
                </a:solidFill>
                <a:latin typeface="Times New Roman" panose="02020603050405020304" pitchFamily="18" charset="0"/>
                <a:ea typeface="黑体" panose="02010609060101010101" pitchFamily="2" charset="-122"/>
              </a:rPr>
              <a:t>沿海地区对外开放扩展</a:t>
            </a:r>
            <a:endParaRPr lang="zh-CN" altLang="en-US" sz="1500" dirty="0">
              <a:solidFill>
                <a:srgbClr val="996633"/>
              </a:solidFill>
              <a:latin typeface="Times New Roman" panose="02020603050405020304" pitchFamily="18" charset="0"/>
              <a:ea typeface="黑体" panose="02010609060101010101" pitchFamily="2" charset="-122"/>
            </a:endParaRPr>
          </a:p>
        </p:txBody>
      </p:sp>
      <p:pic>
        <p:nvPicPr>
          <p:cNvPr id="233476" name="图片 233475" descr="h"/>
          <p:cNvPicPr>
            <a:picLocks noChangeAspect="1"/>
          </p:cNvPicPr>
          <p:nvPr/>
        </p:nvPicPr>
        <p:blipFill>
          <a:blip r:embed="rId1"/>
          <a:stretch>
            <a:fillRect/>
          </a:stretch>
        </p:blipFill>
        <p:spPr>
          <a:xfrm>
            <a:off x="261938" y="1027113"/>
            <a:ext cx="8620125" cy="537845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4498" name="图片 234497" descr="00"/>
          <p:cNvPicPr>
            <a:picLocks noChangeAspect="1"/>
          </p:cNvPicPr>
          <p:nvPr/>
        </p:nvPicPr>
        <p:blipFill>
          <a:blip r:embed="rId1"/>
          <a:stretch>
            <a:fillRect/>
          </a:stretch>
        </p:blipFill>
        <p:spPr>
          <a:xfrm>
            <a:off x="173038" y="1035050"/>
            <a:ext cx="4343400" cy="3346450"/>
          </a:xfrm>
          <a:prstGeom prst="rect">
            <a:avLst/>
          </a:prstGeom>
          <a:noFill/>
          <a:ln w="9525">
            <a:noFill/>
          </a:ln>
        </p:spPr>
      </p:pic>
      <p:sp>
        <p:nvSpPr>
          <p:cNvPr id="234499" name="文本框 234498"/>
          <p:cNvSpPr txBox="1"/>
          <p:nvPr/>
        </p:nvSpPr>
        <p:spPr>
          <a:xfrm>
            <a:off x="1455738" y="4813300"/>
            <a:ext cx="1778000" cy="304800"/>
          </a:xfrm>
          <a:prstGeom prst="rect">
            <a:avLst/>
          </a:prstGeom>
          <a:noFill/>
          <a:ln w="9525">
            <a:noFill/>
          </a:ln>
        </p:spPr>
        <p:txBody>
          <a:bodyPr wrap="none" lIns="0" tIns="0" rIns="0" bIns="0" anchor="t">
            <a:spAutoFit/>
          </a:bodyPr>
          <a:p>
            <a:pPr lvl="0" algn="ctr"/>
            <a:r>
              <a:rPr lang="zh-CN" altLang="en-US" sz="2000" dirty="0">
                <a:solidFill>
                  <a:srgbClr val="663300"/>
                </a:solidFill>
                <a:latin typeface="Times New Roman" panose="02020603050405020304" pitchFamily="18" charset="0"/>
                <a:ea typeface="黑体" panose="02010609060101010101" pitchFamily="2" charset="-122"/>
              </a:rPr>
              <a:t>海尔美国工业园</a:t>
            </a:r>
            <a:endParaRPr lang="zh-CN" altLang="en-US" sz="2000" dirty="0">
              <a:solidFill>
                <a:srgbClr val="663300"/>
              </a:solidFill>
              <a:latin typeface="Times New Roman" panose="02020603050405020304" pitchFamily="18" charset="0"/>
              <a:ea typeface="黑体" panose="02010609060101010101" pitchFamily="2" charset="-122"/>
            </a:endParaRPr>
          </a:p>
        </p:txBody>
      </p:sp>
      <p:pic>
        <p:nvPicPr>
          <p:cNvPr id="234500" name="图片 234499" descr="00"/>
          <p:cNvPicPr>
            <a:picLocks noChangeAspect="1"/>
          </p:cNvPicPr>
          <p:nvPr/>
        </p:nvPicPr>
        <p:blipFill>
          <a:blip r:embed="rId2"/>
          <a:stretch>
            <a:fillRect/>
          </a:stretch>
        </p:blipFill>
        <p:spPr>
          <a:xfrm>
            <a:off x="4572000" y="3760788"/>
            <a:ext cx="4400550" cy="2974975"/>
          </a:xfrm>
          <a:prstGeom prst="rect">
            <a:avLst/>
          </a:prstGeom>
          <a:noFill/>
          <a:ln w="9525">
            <a:noFill/>
          </a:ln>
        </p:spPr>
      </p:pic>
      <p:sp>
        <p:nvSpPr>
          <p:cNvPr id="234501" name="文本框 234500"/>
          <p:cNvSpPr txBox="1"/>
          <p:nvPr/>
        </p:nvSpPr>
        <p:spPr>
          <a:xfrm>
            <a:off x="4572000" y="1692275"/>
            <a:ext cx="4413250" cy="1293813"/>
          </a:xfrm>
          <a:prstGeom prst="rect">
            <a:avLst/>
          </a:prstGeom>
          <a:noFill/>
          <a:ln w="9525">
            <a:noFill/>
          </a:ln>
        </p:spPr>
        <p:txBody>
          <a:bodyPr lIns="0" tIns="0" rIns="0" bIns="0" anchor="t" anchorCtr="1">
            <a:spAutoFit/>
          </a:bodyPr>
          <a:p>
            <a:pPr lvl="0"/>
            <a:r>
              <a:rPr lang="zh-CN" altLang="en-US" sz="1700" dirty="0">
                <a:solidFill>
                  <a:srgbClr val="333333"/>
                </a:solidFill>
                <a:latin typeface="华文楷体" pitchFamily="2" charset="-122"/>
                <a:ea typeface="华文楷体" pitchFamily="2" charset="-122"/>
              </a:rPr>
              <a:t>　　海尔集团创立于</a:t>
            </a:r>
            <a:r>
              <a:rPr lang="en-US" altLang="zh-CN" sz="1700">
                <a:solidFill>
                  <a:srgbClr val="333333"/>
                </a:solidFill>
                <a:latin typeface="华文楷体" pitchFamily="2" charset="-122"/>
                <a:ea typeface="华文楷体" pitchFamily="2" charset="-122"/>
              </a:rPr>
              <a:t>1984</a:t>
            </a:r>
            <a:r>
              <a:rPr lang="zh-CN" altLang="en-US" sz="1700" dirty="0">
                <a:solidFill>
                  <a:srgbClr val="333333"/>
                </a:solidFill>
                <a:latin typeface="华文楷体" pitchFamily="2" charset="-122"/>
                <a:ea typeface="华文楷体" pitchFamily="2" charset="-122"/>
              </a:rPr>
              <a:t>年，</a:t>
            </a:r>
            <a:r>
              <a:rPr lang="en-US" altLang="zh-CN" sz="1700">
                <a:solidFill>
                  <a:srgbClr val="333333"/>
                </a:solidFill>
                <a:latin typeface="华文楷体" pitchFamily="2" charset="-122"/>
                <a:ea typeface="华文楷体" pitchFamily="2" charset="-122"/>
              </a:rPr>
              <a:t>20</a:t>
            </a:r>
            <a:r>
              <a:rPr lang="zh-CN" altLang="en-US" sz="1700" dirty="0">
                <a:solidFill>
                  <a:srgbClr val="333333"/>
                </a:solidFill>
                <a:latin typeface="华文楷体" pitchFamily="2" charset="-122"/>
                <a:ea typeface="华文楷体" pitchFamily="2" charset="-122"/>
              </a:rPr>
              <a:t>多年的持续发展，已成为在海内外享有较高美誉的大型国际化企业集团。产品从</a:t>
            </a:r>
            <a:r>
              <a:rPr lang="en-US" altLang="zh-CN" sz="1700">
                <a:solidFill>
                  <a:srgbClr val="333333"/>
                </a:solidFill>
                <a:latin typeface="华文楷体" pitchFamily="2" charset="-122"/>
                <a:ea typeface="华文楷体" pitchFamily="2" charset="-122"/>
              </a:rPr>
              <a:t>1984</a:t>
            </a:r>
            <a:r>
              <a:rPr lang="zh-CN" altLang="en-US" sz="1700" dirty="0">
                <a:solidFill>
                  <a:srgbClr val="333333"/>
                </a:solidFill>
                <a:latin typeface="华文楷体" pitchFamily="2" charset="-122"/>
                <a:ea typeface="华文楷体" pitchFamily="2" charset="-122"/>
              </a:rPr>
              <a:t>年的单一冰箱发展到拥有</a:t>
            </a:r>
            <a:r>
              <a:rPr lang="en-US" altLang="zh-CN" sz="1700">
                <a:solidFill>
                  <a:srgbClr val="333333"/>
                </a:solidFill>
                <a:latin typeface="华文楷体" pitchFamily="2" charset="-122"/>
                <a:ea typeface="华文楷体" pitchFamily="2" charset="-122"/>
              </a:rPr>
              <a:t>100</a:t>
            </a:r>
            <a:r>
              <a:rPr lang="zh-CN" altLang="en-US" sz="1700" dirty="0">
                <a:solidFill>
                  <a:srgbClr val="333333"/>
                </a:solidFill>
                <a:latin typeface="华文楷体" pitchFamily="2" charset="-122"/>
                <a:ea typeface="华文楷体" pitchFamily="2" charset="-122"/>
              </a:rPr>
              <a:t>多个大门类近</a:t>
            </a:r>
            <a:r>
              <a:rPr lang="en-US" altLang="zh-CN" sz="1700">
                <a:solidFill>
                  <a:srgbClr val="333333"/>
                </a:solidFill>
                <a:latin typeface="华文楷体" pitchFamily="2" charset="-122"/>
                <a:ea typeface="华文楷体" pitchFamily="2" charset="-122"/>
              </a:rPr>
              <a:t>20000</a:t>
            </a:r>
            <a:r>
              <a:rPr lang="zh-CN" altLang="en-US" sz="1700" dirty="0">
                <a:solidFill>
                  <a:srgbClr val="333333"/>
                </a:solidFill>
                <a:latin typeface="华文楷体" pitchFamily="2" charset="-122"/>
                <a:ea typeface="华文楷体" pitchFamily="2" charset="-122"/>
              </a:rPr>
              <a:t>多个规格的产品群，并出口到世界</a:t>
            </a:r>
            <a:r>
              <a:rPr lang="en-US" altLang="zh-CN" sz="1700">
                <a:solidFill>
                  <a:srgbClr val="333333"/>
                </a:solidFill>
                <a:latin typeface="华文楷体" pitchFamily="2" charset="-122"/>
                <a:ea typeface="华文楷体" pitchFamily="2" charset="-122"/>
              </a:rPr>
              <a:t>160</a:t>
            </a:r>
            <a:r>
              <a:rPr lang="zh-CN" altLang="en-US" sz="1700" dirty="0">
                <a:solidFill>
                  <a:srgbClr val="333333"/>
                </a:solidFill>
                <a:latin typeface="华文楷体" pitchFamily="2" charset="-122"/>
                <a:ea typeface="华文楷体" pitchFamily="2" charset="-122"/>
              </a:rPr>
              <a:t>多个国家和地区。</a:t>
            </a:r>
            <a:endParaRPr lang="zh-CN" altLang="en-US" sz="1700" dirty="0">
              <a:solidFill>
                <a:srgbClr val="333333"/>
              </a:solidFill>
              <a:latin typeface="华文楷体" pitchFamily="2" charset="-122"/>
              <a:ea typeface="华文楷体" pitchFamily="2" charset="-122"/>
            </a:endParaRPr>
          </a:p>
        </p:txBody>
      </p:sp>
      <p:sp>
        <p:nvSpPr>
          <p:cNvPr id="234502" name="文本框 234501"/>
          <p:cNvSpPr txBox="1"/>
          <p:nvPr/>
        </p:nvSpPr>
        <p:spPr>
          <a:xfrm>
            <a:off x="2024063" y="5884863"/>
            <a:ext cx="2032000" cy="304800"/>
          </a:xfrm>
          <a:prstGeom prst="rect">
            <a:avLst/>
          </a:prstGeom>
          <a:noFill/>
          <a:ln w="9525">
            <a:noFill/>
          </a:ln>
        </p:spPr>
        <p:txBody>
          <a:bodyPr wrap="none" lIns="0" tIns="0" rIns="0" bIns="0" anchor="t">
            <a:spAutoFit/>
          </a:bodyPr>
          <a:p>
            <a:pPr lvl="0" algn="ctr"/>
            <a:r>
              <a:rPr lang="zh-CN" altLang="en-US" sz="2000" dirty="0">
                <a:solidFill>
                  <a:srgbClr val="663300"/>
                </a:solidFill>
                <a:latin typeface="Times New Roman" panose="02020603050405020304" pitchFamily="18" charset="0"/>
                <a:ea typeface="黑体" panose="02010609060101010101" pitchFamily="2" charset="-122"/>
              </a:rPr>
              <a:t>青岛海尔工业园→</a:t>
            </a:r>
            <a:endParaRPr lang="zh-CN" altLang="en-US" sz="2000">
              <a:solidFill>
                <a:srgbClr val="663300"/>
              </a:solidFill>
              <a:latin typeface="Times New Roman" panose="02020603050405020304" pitchFamily="18" charset="0"/>
              <a:ea typeface="黑体" panose="0201060906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6546" name="矩形 236545"/>
          <p:cNvSpPr/>
          <p:nvPr/>
        </p:nvSpPr>
        <p:spPr>
          <a:xfrm>
            <a:off x="3556000" y="5649913"/>
            <a:ext cx="2032000" cy="304800"/>
          </a:xfrm>
          <a:prstGeom prst="rect">
            <a:avLst/>
          </a:prstGeom>
          <a:noFill/>
          <a:ln w="9525">
            <a:noFill/>
          </a:ln>
        </p:spPr>
        <p:txBody>
          <a:bodyPr wrap="none" lIns="0" tIns="0" rIns="0" bIns="0" anchor="t">
            <a:spAutoFit/>
          </a:bodyPr>
          <a:p>
            <a:pPr lvl="0" algn="ctr"/>
            <a:r>
              <a:rPr lang="zh-CN" altLang="en-US" sz="2000" dirty="0">
                <a:solidFill>
                  <a:srgbClr val="663300"/>
                </a:solidFill>
                <a:latin typeface="Times New Roman" panose="02020603050405020304" pitchFamily="18" charset="0"/>
                <a:ea typeface="黑体" panose="02010609060101010101" pitchFamily="2" charset="-122"/>
              </a:rPr>
              <a:t>开发开放上海浦东</a:t>
            </a:r>
            <a:endParaRPr lang="zh-CN" altLang="en-US" sz="2000" dirty="0">
              <a:solidFill>
                <a:srgbClr val="663300"/>
              </a:solidFill>
              <a:latin typeface="Times New Roman" panose="02020603050405020304" pitchFamily="18" charset="0"/>
              <a:ea typeface="黑体" panose="02010609060101010101" pitchFamily="2" charset="-122"/>
            </a:endParaRPr>
          </a:p>
        </p:txBody>
      </p:sp>
      <p:sp>
        <p:nvSpPr>
          <p:cNvPr id="236547" name="文本框 236546"/>
          <p:cNvSpPr txBox="1"/>
          <p:nvPr/>
        </p:nvSpPr>
        <p:spPr>
          <a:xfrm>
            <a:off x="0" y="755650"/>
            <a:ext cx="1560513" cy="228600"/>
          </a:xfrm>
          <a:prstGeom prst="rect">
            <a:avLst/>
          </a:prstGeom>
          <a:noFill/>
          <a:ln w="9525">
            <a:noFill/>
          </a:ln>
        </p:spPr>
        <p:txBody>
          <a:bodyPr wrap="none" lIns="36000" tIns="0" rIns="0" bIns="0" anchor="ctr" anchorCtr="1">
            <a:spAutoFit/>
          </a:bodyPr>
          <a:p>
            <a:pPr lvl="0"/>
            <a:r>
              <a:rPr lang="zh-CN" altLang="en-US" sz="1500" dirty="0">
                <a:solidFill>
                  <a:srgbClr val="996633"/>
                </a:solidFill>
                <a:latin typeface="Times New Roman" panose="02020603050405020304" pitchFamily="18" charset="0"/>
                <a:ea typeface="黑体" panose="02010609060101010101" pitchFamily="2" charset="-122"/>
              </a:rPr>
              <a:t>开发开放上海浦东</a:t>
            </a:r>
            <a:endParaRPr lang="zh-CN" altLang="en-US" sz="1500" dirty="0">
              <a:solidFill>
                <a:srgbClr val="996633"/>
              </a:solidFill>
              <a:latin typeface="Times New Roman" panose="02020603050405020304" pitchFamily="18" charset="0"/>
              <a:ea typeface="黑体" panose="02010609060101010101" pitchFamily="2" charset="-122"/>
            </a:endParaRPr>
          </a:p>
        </p:txBody>
      </p:sp>
      <p:sp>
        <p:nvSpPr>
          <p:cNvPr id="236548" name="文本框 236547"/>
          <p:cNvSpPr txBox="1"/>
          <p:nvPr/>
        </p:nvSpPr>
        <p:spPr>
          <a:xfrm>
            <a:off x="252413" y="6008688"/>
            <a:ext cx="8639175" cy="776287"/>
          </a:xfrm>
          <a:prstGeom prst="rect">
            <a:avLst/>
          </a:prstGeom>
          <a:noFill/>
          <a:ln w="9525">
            <a:noFill/>
          </a:ln>
        </p:spPr>
        <p:txBody>
          <a:bodyPr lIns="0" tIns="0" rIns="0" bIns="0" anchor="t" anchorCtr="1">
            <a:spAutoFit/>
          </a:bodyPr>
          <a:p>
            <a:pPr lvl="0"/>
            <a:r>
              <a:rPr lang="zh-CN" altLang="en-US" sz="1700" dirty="0">
                <a:solidFill>
                  <a:srgbClr val="333333"/>
                </a:solidFill>
                <a:latin typeface="华文楷体" pitchFamily="2" charset="-122"/>
                <a:ea typeface="华文楷体" pitchFamily="2" charset="-122"/>
              </a:rPr>
              <a:t>　　</a:t>
            </a:r>
            <a:r>
              <a:rPr lang="en-US" altLang="zh-CN" sz="1700">
                <a:solidFill>
                  <a:srgbClr val="333333"/>
                </a:solidFill>
                <a:latin typeface="华文楷体" pitchFamily="2" charset="-122"/>
                <a:ea typeface="华文楷体" pitchFamily="2" charset="-122"/>
              </a:rPr>
              <a:t>1990</a:t>
            </a:r>
            <a:r>
              <a:rPr lang="zh-CN" altLang="en-US" sz="1700" dirty="0">
                <a:solidFill>
                  <a:srgbClr val="333333"/>
                </a:solidFill>
                <a:latin typeface="华文楷体" pitchFamily="2" charset="-122"/>
                <a:ea typeface="华文楷体" pitchFamily="2" charset="-122"/>
              </a:rPr>
              <a:t>年</a:t>
            </a:r>
            <a:r>
              <a:rPr lang="en-US" altLang="zh-CN" sz="1700">
                <a:solidFill>
                  <a:srgbClr val="333333"/>
                </a:solidFill>
                <a:latin typeface="华文楷体" pitchFamily="2" charset="-122"/>
                <a:ea typeface="华文楷体" pitchFamily="2" charset="-122"/>
              </a:rPr>
              <a:t>4</a:t>
            </a:r>
            <a:r>
              <a:rPr lang="zh-CN" altLang="en-US" sz="1700" dirty="0">
                <a:solidFill>
                  <a:srgbClr val="333333"/>
                </a:solidFill>
                <a:latin typeface="华文楷体" pitchFamily="2" charset="-122"/>
                <a:ea typeface="华文楷体" pitchFamily="2" charset="-122"/>
              </a:rPr>
              <a:t>月</a:t>
            </a:r>
            <a:r>
              <a:rPr lang="en-US" altLang="zh-CN" sz="1700">
                <a:solidFill>
                  <a:srgbClr val="333333"/>
                </a:solidFill>
                <a:latin typeface="华文楷体" pitchFamily="2" charset="-122"/>
                <a:ea typeface="华文楷体" pitchFamily="2" charset="-122"/>
              </a:rPr>
              <a:t>18</a:t>
            </a:r>
            <a:r>
              <a:rPr lang="zh-CN" altLang="en-US" sz="1700" dirty="0">
                <a:solidFill>
                  <a:srgbClr val="333333"/>
                </a:solidFill>
                <a:latin typeface="华文楷体" pitchFamily="2" charset="-122"/>
                <a:ea typeface="华文楷体" pitchFamily="2" charset="-122"/>
              </a:rPr>
              <a:t>日，上海正式宣布开发和开放浦东。图为</a:t>
            </a:r>
            <a:r>
              <a:rPr lang="en-US" altLang="zh-CN" sz="1700">
                <a:solidFill>
                  <a:srgbClr val="333333"/>
                </a:solidFill>
                <a:latin typeface="华文楷体" pitchFamily="2" charset="-122"/>
                <a:ea typeface="华文楷体" pitchFamily="2" charset="-122"/>
              </a:rPr>
              <a:t>5</a:t>
            </a:r>
            <a:r>
              <a:rPr lang="zh-CN" altLang="en-US" sz="1700" dirty="0">
                <a:solidFill>
                  <a:srgbClr val="333333"/>
                </a:solidFill>
                <a:latin typeface="华文楷体" pitchFamily="2" charset="-122"/>
                <a:ea typeface="华文楷体" pitchFamily="2" charset="-122"/>
              </a:rPr>
              <a:t>月</a:t>
            </a:r>
            <a:r>
              <a:rPr lang="en-US" altLang="zh-CN" sz="1700">
                <a:solidFill>
                  <a:srgbClr val="333333"/>
                </a:solidFill>
                <a:latin typeface="华文楷体" pitchFamily="2" charset="-122"/>
                <a:ea typeface="华文楷体" pitchFamily="2" charset="-122"/>
              </a:rPr>
              <a:t>3</a:t>
            </a:r>
            <a:r>
              <a:rPr lang="zh-CN" altLang="en-US" sz="1700" dirty="0">
                <a:solidFill>
                  <a:srgbClr val="333333"/>
                </a:solidFill>
                <a:latin typeface="华文楷体" pitchFamily="2" charset="-122"/>
                <a:ea typeface="华文楷体" pitchFamily="2" charset="-122"/>
              </a:rPr>
              <a:t>日上海市人民政府浦东开发办公室和浦东开发规划研究设计院正式挂牌。举手致意者为中共上海市委书记、上海市长朱镕基。</a:t>
            </a:r>
            <a:endParaRPr lang="zh-CN" altLang="en-US" sz="1700">
              <a:solidFill>
                <a:srgbClr val="333333"/>
              </a:solidFill>
              <a:latin typeface="华文楷体" pitchFamily="2" charset="-122"/>
              <a:ea typeface="华文楷体" pitchFamily="2" charset="-122"/>
            </a:endParaRPr>
          </a:p>
        </p:txBody>
      </p:sp>
      <p:pic>
        <p:nvPicPr>
          <p:cNvPr id="236549" name="图片 236548" descr="p"/>
          <p:cNvPicPr>
            <a:picLocks noChangeAspect="1"/>
          </p:cNvPicPr>
          <p:nvPr/>
        </p:nvPicPr>
        <p:blipFill>
          <a:blip r:embed="rId1"/>
          <a:stretch>
            <a:fillRect/>
          </a:stretch>
        </p:blipFill>
        <p:spPr>
          <a:xfrm>
            <a:off x="273050" y="1023938"/>
            <a:ext cx="8596313" cy="457517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8594" name="矩形 238593"/>
          <p:cNvSpPr/>
          <p:nvPr/>
        </p:nvSpPr>
        <p:spPr>
          <a:xfrm>
            <a:off x="4064000" y="6477000"/>
            <a:ext cx="1016000" cy="304800"/>
          </a:xfrm>
          <a:prstGeom prst="rect">
            <a:avLst/>
          </a:prstGeom>
          <a:noFill/>
          <a:ln w="9525">
            <a:noFill/>
          </a:ln>
        </p:spPr>
        <p:txBody>
          <a:bodyPr wrap="none" lIns="0" tIns="0" rIns="0" bIns="0" anchor="t">
            <a:spAutoFit/>
          </a:bodyPr>
          <a:p>
            <a:pPr lvl="0" algn="ctr"/>
            <a:r>
              <a:rPr lang="zh-CN" altLang="en-US" sz="2000" dirty="0">
                <a:solidFill>
                  <a:srgbClr val="663300"/>
                </a:solidFill>
                <a:latin typeface="Times New Roman" panose="02020603050405020304" pitchFamily="18" charset="0"/>
                <a:ea typeface="黑体" panose="02010609060101010101" pitchFamily="2" charset="-122"/>
              </a:rPr>
              <a:t>上海浦东</a:t>
            </a:r>
            <a:endParaRPr lang="zh-CN" altLang="en-US" sz="2000" dirty="0">
              <a:solidFill>
                <a:srgbClr val="663300"/>
              </a:solidFill>
              <a:latin typeface="Times New Roman" panose="02020603050405020304" pitchFamily="18" charset="0"/>
              <a:ea typeface="黑体" panose="02010609060101010101" pitchFamily="2" charset="-122"/>
            </a:endParaRPr>
          </a:p>
        </p:txBody>
      </p:sp>
      <p:pic>
        <p:nvPicPr>
          <p:cNvPr id="238595" name="图片 238594" descr="p"/>
          <p:cNvPicPr>
            <a:picLocks noChangeAspect="1"/>
          </p:cNvPicPr>
          <p:nvPr/>
        </p:nvPicPr>
        <p:blipFill>
          <a:blip r:embed="rId1"/>
          <a:stretch>
            <a:fillRect/>
          </a:stretch>
        </p:blipFill>
        <p:spPr>
          <a:xfrm>
            <a:off x="257175" y="1033463"/>
            <a:ext cx="8629650" cy="539432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9618" name="文本框 239617"/>
          <p:cNvSpPr txBox="1"/>
          <p:nvPr/>
        </p:nvSpPr>
        <p:spPr>
          <a:xfrm>
            <a:off x="496888" y="6477000"/>
            <a:ext cx="3302000" cy="304800"/>
          </a:xfrm>
          <a:prstGeom prst="rect">
            <a:avLst/>
          </a:prstGeom>
          <a:noFill/>
          <a:ln w="9525">
            <a:noFill/>
          </a:ln>
        </p:spPr>
        <p:txBody>
          <a:bodyPr wrap="none" lIns="0" tIns="0" rIns="0" bIns="0" anchor="t">
            <a:spAutoFit/>
          </a:bodyPr>
          <a:p>
            <a:pPr lvl="0" algn="ctr"/>
            <a:r>
              <a:rPr lang="zh-CN" altLang="en-US" sz="2000" dirty="0">
                <a:solidFill>
                  <a:srgbClr val="663300"/>
                </a:solidFill>
                <a:latin typeface="Times New Roman" panose="02020603050405020304" pitchFamily="18" charset="0"/>
                <a:ea typeface="黑体" panose="02010609060101010101" pitchFamily="2" charset="-122"/>
              </a:rPr>
              <a:t>上海浦东区国际航运金融大厦</a:t>
            </a:r>
            <a:endParaRPr lang="zh-CN" altLang="en-US" sz="2000" dirty="0">
              <a:solidFill>
                <a:srgbClr val="663300"/>
              </a:solidFill>
              <a:latin typeface="Times New Roman" panose="02020603050405020304" pitchFamily="18" charset="0"/>
              <a:ea typeface="黑体" panose="02010609060101010101" pitchFamily="2" charset="-122"/>
            </a:endParaRPr>
          </a:p>
        </p:txBody>
      </p:sp>
      <p:sp>
        <p:nvSpPr>
          <p:cNvPr id="239619" name="矩形 239618"/>
          <p:cNvSpPr/>
          <p:nvPr/>
        </p:nvSpPr>
        <p:spPr>
          <a:xfrm>
            <a:off x="5078413" y="6477000"/>
            <a:ext cx="3048000" cy="304800"/>
          </a:xfrm>
          <a:prstGeom prst="rect">
            <a:avLst/>
          </a:prstGeom>
          <a:noFill/>
          <a:ln w="9525">
            <a:noFill/>
          </a:ln>
        </p:spPr>
        <p:txBody>
          <a:bodyPr wrap="none" lIns="0" tIns="0" rIns="0" bIns="0" anchor="t">
            <a:spAutoFit/>
          </a:bodyPr>
          <a:p>
            <a:pPr lvl="0" algn="ctr"/>
            <a:r>
              <a:rPr lang="zh-CN" altLang="en-US" sz="2000" dirty="0">
                <a:solidFill>
                  <a:srgbClr val="663300"/>
                </a:solidFill>
                <a:latin typeface="Times New Roman" panose="02020603050405020304" pitchFamily="18" charset="0"/>
                <a:ea typeface="黑体" panose="02010609060101010101" pitchFamily="2" charset="-122"/>
              </a:rPr>
              <a:t>上海浦东陆家嘴金融贸易区</a:t>
            </a:r>
            <a:endParaRPr lang="zh-CN" altLang="en-US" sz="2000" dirty="0">
              <a:solidFill>
                <a:srgbClr val="663300"/>
              </a:solidFill>
              <a:latin typeface="Times New Roman" panose="02020603050405020304" pitchFamily="18" charset="0"/>
              <a:ea typeface="黑体" panose="02010609060101010101" pitchFamily="2" charset="-122"/>
            </a:endParaRPr>
          </a:p>
        </p:txBody>
      </p:sp>
      <p:pic>
        <p:nvPicPr>
          <p:cNvPr id="239620" name="图片 239619" descr="p"/>
          <p:cNvPicPr>
            <a:picLocks noChangeAspect="1"/>
          </p:cNvPicPr>
          <p:nvPr/>
        </p:nvPicPr>
        <p:blipFill>
          <a:blip r:embed="rId1"/>
          <a:stretch>
            <a:fillRect/>
          </a:stretch>
        </p:blipFill>
        <p:spPr>
          <a:xfrm>
            <a:off x="404813" y="996950"/>
            <a:ext cx="3484562" cy="5387975"/>
          </a:xfrm>
          <a:prstGeom prst="rect">
            <a:avLst/>
          </a:prstGeom>
          <a:noFill/>
          <a:ln w="9525">
            <a:noFill/>
          </a:ln>
        </p:spPr>
      </p:pic>
      <p:pic>
        <p:nvPicPr>
          <p:cNvPr id="239621" name="图片 239620" descr="l"/>
          <p:cNvPicPr>
            <a:picLocks noChangeAspect="1"/>
          </p:cNvPicPr>
          <p:nvPr/>
        </p:nvPicPr>
        <p:blipFill>
          <a:blip r:embed="rId2"/>
          <a:stretch>
            <a:fillRect/>
          </a:stretch>
        </p:blipFill>
        <p:spPr>
          <a:xfrm>
            <a:off x="4460875" y="1044575"/>
            <a:ext cx="4281488" cy="5332413"/>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018" name="文本框 214017"/>
          <p:cNvSpPr txBox="1"/>
          <p:nvPr/>
        </p:nvSpPr>
        <p:spPr>
          <a:xfrm>
            <a:off x="0" y="755650"/>
            <a:ext cx="417513" cy="228600"/>
          </a:xfrm>
          <a:prstGeom prst="rect">
            <a:avLst/>
          </a:prstGeom>
          <a:noFill/>
          <a:ln w="9525">
            <a:noFill/>
          </a:ln>
        </p:spPr>
        <p:txBody>
          <a:bodyPr wrap="none" lIns="36000" tIns="0" rIns="0" bIns="0" anchor="ctr" anchorCtr="1">
            <a:spAutoFit/>
          </a:bodyPr>
          <a:p>
            <a:pPr lvl="0"/>
            <a:r>
              <a:rPr lang="zh-CN" altLang="en-US" sz="1500" dirty="0">
                <a:solidFill>
                  <a:srgbClr val="996633"/>
                </a:solidFill>
                <a:latin typeface="Times New Roman" panose="02020603050405020304" pitchFamily="18" charset="0"/>
                <a:ea typeface="黑体" panose="02010609060101010101" pitchFamily="2" charset="-122"/>
              </a:rPr>
              <a:t>导入</a:t>
            </a:r>
            <a:endParaRPr lang="zh-CN" altLang="en-US" sz="1500" dirty="0">
              <a:solidFill>
                <a:srgbClr val="996633"/>
              </a:solidFill>
              <a:latin typeface="Times New Roman" panose="02020603050405020304" pitchFamily="18" charset="0"/>
              <a:ea typeface="黑体" panose="02010609060101010101" pitchFamily="2" charset="-122"/>
            </a:endParaRPr>
          </a:p>
        </p:txBody>
      </p:sp>
      <p:grpSp>
        <p:nvGrpSpPr>
          <p:cNvPr id="214030" name="组合 214029"/>
          <p:cNvGrpSpPr/>
          <p:nvPr/>
        </p:nvGrpSpPr>
        <p:grpSpPr>
          <a:xfrm>
            <a:off x="217488" y="1023938"/>
            <a:ext cx="8715375" cy="5757862"/>
            <a:chOff x="137" y="645"/>
            <a:chExt cx="5490" cy="3627"/>
          </a:xfrm>
        </p:grpSpPr>
        <p:pic>
          <p:nvPicPr>
            <p:cNvPr id="214031" name="图片 214030" descr="F2004092710522307430"/>
            <p:cNvPicPr>
              <a:picLocks noChangeAspect="1"/>
            </p:cNvPicPr>
            <p:nvPr/>
          </p:nvPicPr>
          <p:blipFill>
            <a:blip r:embed="rId1"/>
            <a:stretch>
              <a:fillRect/>
            </a:stretch>
          </p:blipFill>
          <p:spPr>
            <a:xfrm>
              <a:off x="3390" y="645"/>
              <a:ext cx="2237" cy="3406"/>
            </a:xfrm>
            <a:prstGeom prst="rect">
              <a:avLst/>
            </a:prstGeom>
            <a:noFill/>
            <a:ln w="9525">
              <a:noFill/>
            </a:ln>
          </p:spPr>
        </p:pic>
        <p:sp>
          <p:nvSpPr>
            <p:cNvPr id="214032" name="矩形 214031"/>
            <p:cNvSpPr/>
            <p:nvPr/>
          </p:nvSpPr>
          <p:spPr>
            <a:xfrm>
              <a:off x="4029" y="4080"/>
              <a:ext cx="960" cy="192"/>
            </a:xfrm>
            <a:prstGeom prst="rect">
              <a:avLst/>
            </a:prstGeom>
            <a:noFill/>
            <a:ln w="9525">
              <a:noFill/>
            </a:ln>
          </p:spPr>
          <p:txBody>
            <a:bodyPr wrap="none" lIns="0" tIns="0" rIns="0" bIns="0" anchor="t">
              <a:spAutoFit/>
            </a:bodyPr>
            <a:p>
              <a:pPr lvl="0" algn="ctr"/>
              <a:r>
                <a:rPr lang="en-US" altLang="zh-CN" sz="2000">
                  <a:solidFill>
                    <a:srgbClr val="663300"/>
                  </a:solidFill>
                  <a:latin typeface="Times New Roman" panose="02020603050405020304" pitchFamily="18" charset="0"/>
                  <a:ea typeface="黑体" panose="02010609060101010101" pitchFamily="2" charset="-122"/>
                </a:rPr>
                <a:t>70</a:t>
              </a:r>
              <a:r>
                <a:rPr lang="zh-CN" altLang="en-US" sz="2000" dirty="0">
                  <a:solidFill>
                    <a:srgbClr val="663300"/>
                  </a:solidFill>
                  <a:latin typeface="Times New Roman" panose="02020603050405020304" pitchFamily="18" charset="0"/>
                  <a:ea typeface="黑体" panose="02010609060101010101" pitchFamily="2" charset="-122"/>
                </a:rPr>
                <a:t>年代解放碑</a:t>
              </a:r>
              <a:endParaRPr lang="zh-CN" altLang="en-US" sz="2000" dirty="0">
                <a:solidFill>
                  <a:srgbClr val="663300"/>
                </a:solidFill>
                <a:latin typeface="Times New Roman" panose="02020603050405020304" pitchFamily="18" charset="0"/>
                <a:ea typeface="黑体" panose="02010609060101010101" pitchFamily="2" charset="-122"/>
              </a:endParaRPr>
            </a:p>
          </p:txBody>
        </p:sp>
        <p:sp>
          <p:nvSpPr>
            <p:cNvPr id="214033" name="矩形 214032"/>
            <p:cNvSpPr/>
            <p:nvPr/>
          </p:nvSpPr>
          <p:spPr>
            <a:xfrm>
              <a:off x="674" y="4080"/>
              <a:ext cx="2080" cy="192"/>
            </a:xfrm>
            <a:prstGeom prst="rect">
              <a:avLst/>
            </a:prstGeom>
            <a:noFill/>
            <a:ln w="9525">
              <a:noFill/>
            </a:ln>
          </p:spPr>
          <p:txBody>
            <a:bodyPr wrap="none" lIns="0" tIns="0" rIns="0" bIns="0" anchor="t">
              <a:spAutoFit/>
            </a:bodyPr>
            <a:p>
              <a:pPr lvl="0" algn="ctr"/>
              <a:r>
                <a:rPr lang="en-US" altLang="zh-CN" sz="2000">
                  <a:solidFill>
                    <a:srgbClr val="663300"/>
                  </a:solidFill>
                  <a:latin typeface="Times New Roman" panose="02020603050405020304" pitchFamily="18" charset="0"/>
                  <a:ea typeface="黑体" panose="02010609060101010101" pitchFamily="2" charset="-122"/>
                </a:rPr>
                <a:t>1985</a:t>
              </a:r>
              <a:r>
                <a:rPr lang="zh-CN" altLang="en-US" sz="2000" dirty="0">
                  <a:solidFill>
                    <a:srgbClr val="663300"/>
                  </a:solidFill>
                  <a:latin typeface="Times New Roman" panose="02020603050405020304" pitchFamily="18" charset="0"/>
                  <a:ea typeface="黑体" panose="02010609060101010101" pitchFamily="2" charset="-122"/>
                </a:rPr>
                <a:t>年重庆港（朝天门码头）</a:t>
              </a:r>
              <a:endParaRPr lang="zh-CN" altLang="en-US" sz="2000">
                <a:solidFill>
                  <a:srgbClr val="663300"/>
                </a:solidFill>
                <a:latin typeface="Times New Roman" panose="02020603050405020304" pitchFamily="18" charset="0"/>
                <a:ea typeface="黑体" panose="02010609060101010101" pitchFamily="2" charset="-122"/>
              </a:endParaRPr>
            </a:p>
          </p:txBody>
        </p:sp>
        <p:pic>
          <p:nvPicPr>
            <p:cNvPr id="214034" name="图片 214033" descr="c"/>
            <p:cNvPicPr>
              <a:picLocks noChangeAspect="1"/>
            </p:cNvPicPr>
            <p:nvPr/>
          </p:nvPicPr>
          <p:blipFill>
            <a:blip r:embed="rId2"/>
            <a:stretch>
              <a:fillRect/>
            </a:stretch>
          </p:blipFill>
          <p:spPr>
            <a:xfrm>
              <a:off x="137" y="658"/>
              <a:ext cx="3154" cy="3398"/>
            </a:xfrm>
            <a:prstGeom prst="rect">
              <a:avLst/>
            </a:prstGeom>
            <a:noFill/>
            <a:ln w="9525">
              <a:noFill/>
            </a:ln>
          </p:spPr>
        </p:pic>
      </p:grpSp>
      <p:grpSp>
        <p:nvGrpSpPr>
          <p:cNvPr id="214035" name="组合 214034"/>
          <p:cNvGrpSpPr/>
          <p:nvPr/>
        </p:nvGrpSpPr>
        <p:grpSpPr>
          <a:xfrm>
            <a:off x="234950" y="1044575"/>
            <a:ext cx="8666163" cy="5737225"/>
            <a:chOff x="148" y="658"/>
            <a:chExt cx="5459" cy="3614"/>
          </a:xfrm>
        </p:grpSpPr>
        <p:sp>
          <p:nvSpPr>
            <p:cNvPr id="214036" name="文本框 214035"/>
            <p:cNvSpPr txBox="1"/>
            <p:nvPr/>
          </p:nvSpPr>
          <p:spPr>
            <a:xfrm>
              <a:off x="3821" y="4080"/>
              <a:ext cx="1120" cy="192"/>
            </a:xfrm>
            <a:prstGeom prst="rect">
              <a:avLst/>
            </a:prstGeom>
            <a:noFill/>
            <a:ln w="9525">
              <a:noFill/>
            </a:ln>
          </p:spPr>
          <p:txBody>
            <a:bodyPr wrap="none" lIns="0" tIns="0" rIns="0" bIns="0" anchor="t">
              <a:spAutoFit/>
            </a:bodyPr>
            <a:p>
              <a:pPr lvl="0" algn="ctr"/>
              <a:r>
                <a:rPr lang="en-US" altLang="zh-CN" sz="2000">
                  <a:solidFill>
                    <a:srgbClr val="663300"/>
                  </a:solidFill>
                  <a:latin typeface="Times New Roman" panose="02020603050405020304" pitchFamily="18" charset="0"/>
                  <a:ea typeface="黑体" panose="02010609060101010101" pitchFamily="2" charset="-122"/>
                </a:rPr>
                <a:t>2005</a:t>
              </a:r>
              <a:r>
                <a:rPr lang="zh-CN" altLang="en-US" sz="2000" dirty="0">
                  <a:solidFill>
                    <a:srgbClr val="663300"/>
                  </a:solidFill>
                  <a:latin typeface="Times New Roman" panose="02020603050405020304" pitchFamily="18" charset="0"/>
                  <a:ea typeface="黑体" panose="02010609060101010101" pitchFamily="2" charset="-122"/>
                </a:rPr>
                <a:t>年的解放碑</a:t>
              </a:r>
              <a:endParaRPr lang="zh-CN" altLang="en-US" sz="2000" dirty="0">
                <a:solidFill>
                  <a:srgbClr val="663300"/>
                </a:solidFill>
                <a:latin typeface="Times New Roman" panose="02020603050405020304" pitchFamily="18" charset="0"/>
                <a:ea typeface="黑体" panose="02010609060101010101" pitchFamily="2" charset="-122"/>
              </a:endParaRPr>
            </a:p>
          </p:txBody>
        </p:sp>
        <p:sp>
          <p:nvSpPr>
            <p:cNvPr id="214037" name="矩形 214036"/>
            <p:cNvSpPr/>
            <p:nvPr/>
          </p:nvSpPr>
          <p:spPr>
            <a:xfrm>
              <a:off x="553" y="3656"/>
              <a:ext cx="2080" cy="192"/>
            </a:xfrm>
            <a:prstGeom prst="rect">
              <a:avLst/>
            </a:prstGeom>
            <a:noFill/>
            <a:ln w="9525">
              <a:noFill/>
            </a:ln>
          </p:spPr>
          <p:txBody>
            <a:bodyPr wrap="none" lIns="0" tIns="0" rIns="0" bIns="0" anchor="t">
              <a:spAutoFit/>
            </a:bodyPr>
            <a:p>
              <a:pPr lvl="0" algn="ctr"/>
              <a:r>
                <a:rPr lang="en-US" altLang="zh-CN" sz="2000">
                  <a:solidFill>
                    <a:srgbClr val="663300"/>
                  </a:solidFill>
                  <a:latin typeface="Times New Roman" panose="02020603050405020304" pitchFamily="18" charset="0"/>
                  <a:ea typeface="黑体" panose="02010609060101010101" pitchFamily="2" charset="-122"/>
                </a:rPr>
                <a:t>2005</a:t>
              </a:r>
              <a:r>
                <a:rPr lang="zh-CN" altLang="en-US" sz="2000" dirty="0">
                  <a:solidFill>
                    <a:srgbClr val="663300"/>
                  </a:solidFill>
                  <a:latin typeface="Times New Roman" panose="02020603050405020304" pitchFamily="18" charset="0"/>
                  <a:ea typeface="黑体" panose="02010609060101010101" pitchFamily="2" charset="-122"/>
                </a:rPr>
                <a:t>年重庆港（朝天门码头）</a:t>
              </a:r>
              <a:endParaRPr lang="zh-CN" altLang="en-US" sz="2000" dirty="0">
                <a:solidFill>
                  <a:srgbClr val="663300"/>
                </a:solidFill>
                <a:latin typeface="Times New Roman" panose="02020603050405020304" pitchFamily="18" charset="0"/>
                <a:ea typeface="黑体" panose="02010609060101010101" pitchFamily="2" charset="-122"/>
              </a:endParaRPr>
            </a:p>
          </p:txBody>
        </p:sp>
        <p:pic>
          <p:nvPicPr>
            <p:cNvPr id="214038" name="图片 214037" descr="c"/>
            <p:cNvPicPr>
              <a:picLocks noChangeAspect="1"/>
            </p:cNvPicPr>
            <p:nvPr/>
          </p:nvPicPr>
          <p:blipFill>
            <a:blip r:embed="rId3"/>
            <a:stretch>
              <a:fillRect/>
            </a:stretch>
          </p:blipFill>
          <p:spPr>
            <a:xfrm>
              <a:off x="148" y="1324"/>
              <a:ext cx="2888" cy="2048"/>
            </a:xfrm>
            <a:prstGeom prst="rect">
              <a:avLst/>
            </a:prstGeom>
            <a:noFill/>
            <a:ln w="9525">
              <a:noFill/>
            </a:ln>
          </p:spPr>
        </p:pic>
        <p:pic>
          <p:nvPicPr>
            <p:cNvPr id="214039" name="图片 214038" descr="j"/>
            <p:cNvPicPr>
              <a:picLocks noChangeAspect="1"/>
            </p:cNvPicPr>
            <p:nvPr/>
          </p:nvPicPr>
          <p:blipFill>
            <a:blip r:embed="rId4"/>
            <a:stretch>
              <a:fillRect/>
            </a:stretch>
          </p:blipFill>
          <p:spPr>
            <a:xfrm>
              <a:off x="3155" y="658"/>
              <a:ext cx="2452" cy="3388"/>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5" fill="hold" nodeType="clickEffect">
                                  <p:stCondLst>
                                    <p:cond delay="0"/>
                                  </p:stCondLst>
                                  <p:childTnLst>
                                    <p:animEffect transition="out" filter="randombar(vertical)">
                                      <p:cBhvr>
                                        <p:cTn id="6" dur="500"/>
                                        <p:tgtEl>
                                          <p:spTgt spid="214030"/>
                                        </p:tgtEl>
                                      </p:cBhvr>
                                    </p:animEffect>
                                    <p:set>
                                      <p:cBhvr>
                                        <p:cTn id="7" dur="1" fill="hold">
                                          <p:stCondLst>
                                            <p:cond delay="499"/>
                                          </p:stCondLst>
                                        </p:cTn>
                                        <p:tgtEl>
                                          <p:spTgt spid="21403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14035"/>
                                        </p:tgtEl>
                                        <p:attrNameLst>
                                          <p:attrName>style.visibility</p:attrName>
                                        </p:attrNameLst>
                                      </p:cBhvr>
                                      <p:to>
                                        <p:strVal val="visible"/>
                                      </p:to>
                                    </p:set>
                                    <p:animEffect transition="in" filter="randombar(vertical)">
                                      <p:cBhvr>
                                        <p:cTn id="11" dur="500"/>
                                        <p:tgtEl>
                                          <p:spTgt spid="21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1666" name="文本框 241665"/>
          <p:cNvSpPr txBox="1"/>
          <p:nvPr/>
        </p:nvSpPr>
        <p:spPr>
          <a:xfrm>
            <a:off x="2667000" y="6477000"/>
            <a:ext cx="3810000" cy="304800"/>
          </a:xfrm>
          <a:prstGeom prst="rect">
            <a:avLst/>
          </a:prstGeom>
          <a:noFill/>
          <a:ln w="9525">
            <a:noFill/>
          </a:ln>
        </p:spPr>
        <p:txBody>
          <a:bodyPr wrap="none" lIns="0" tIns="0" rIns="0" bIns="0" anchor="t">
            <a:spAutoFit/>
          </a:bodyPr>
          <a:p>
            <a:pPr lvl="0" algn="ctr"/>
            <a:r>
              <a:rPr lang="zh-CN" altLang="en-US" sz="2000" dirty="0">
                <a:solidFill>
                  <a:srgbClr val="663300"/>
                </a:solidFill>
                <a:latin typeface="Times New Roman" panose="02020603050405020304" pitchFamily="18" charset="0"/>
                <a:ea typeface="黑体" panose="02010609060101010101" pitchFamily="2" charset="-122"/>
              </a:rPr>
              <a:t>开放城市成都一景</a:t>
            </a:r>
            <a:r>
              <a:rPr lang="en-US" altLang="zh-CN" sz="2000">
                <a:solidFill>
                  <a:srgbClr val="663300"/>
                </a:solidFill>
                <a:latin typeface="Times New Roman" panose="02020603050405020304" pitchFamily="18" charset="0"/>
                <a:ea typeface="黑体" panose="02010609060101010101" pitchFamily="2" charset="-122"/>
              </a:rPr>
              <a:t>——</a:t>
            </a:r>
            <a:r>
              <a:rPr lang="zh-CN" altLang="en-US" sz="2000" dirty="0">
                <a:solidFill>
                  <a:srgbClr val="663300"/>
                </a:solidFill>
                <a:latin typeface="Times New Roman" panose="02020603050405020304" pitchFamily="18" charset="0"/>
                <a:ea typeface="黑体" panose="02010609060101010101" pitchFamily="2" charset="-122"/>
              </a:rPr>
              <a:t>廊桥府南河</a:t>
            </a:r>
            <a:endParaRPr lang="zh-CN" altLang="en-US" sz="2000" dirty="0">
              <a:solidFill>
                <a:srgbClr val="663300"/>
              </a:solidFill>
              <a:latin typeface="Times New Roman" panose="02020603050405020304" pitchFamily="18" charset="0"/>
              <a:ea typeface="黑体" panose="02010609060101010101" pitchFamily="2" charset="-122"/>
            </a:endParaRPr>
          </a:p>
        </p:txBody>
      </p:sp>
      <p:pic>
        <p:nvPicPr>
          <p:cNvPr id="241667" name="图片 241666" descr="c"/>
          <p:cNvPicPr>
            <a:picLocks noChangeAspect="1"/>
          </p:cNvPicPr>
          <p:nvPr/>
        </p:nvPicPr>
        <p:blipFill>
          <a:blip r:embed="rId1"/>
          <a:stretch>
            <a:fillRect/>
          </a:stretch>
        </p:blipFill>
        <p:spPr>
          <a:xfrm>
            <a:off x="263525" y="1046163"/>
            <a:ext cx="8615363" cy="534987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2690" name="文本框 242689"/>
          <p:cNvSpPr txBox="1"/>
          <p:nvPr/>
        </p:nvSpPr>
        <p:spPr>
          <a:xfrm>
            <a:off x="2540000" y="6477000"/>
            <a:ext cx="4064000" cy="304800"/>
          </a:xfrm>
          <a:prstGeom prst="rect">
            <a:avLst/>
          </a:prstGeom>
          <a:noFill/>
          <a:ln w="9525">
            <a:noFill/>
          </a:ln>
        </p:spPr>
        <p:txBody>
          <a:bodyPr wrap="none" lIns="0" tIns="0" rIns="0" bIns="0" anchor="t">
            <a:spAutoFit/>
          </a:bodyPr>
          <a:p>
            <a:pPr lvl="0" algn="ctr"/>
            <a:r>
              <a:rPr lang="en-US" altLang="zh-CN" sz="2000">
                <a:solidFill>
                  <a:srgbClr val="663300"/>
                </a:solidFill>
                <a:latin typeface="Times New Roman" panose="02020603050405020304" pitchFamily="18" charset="0"/>
                <a:ea typeface="黑体" panose="02010609060101010101" pitchFamily="2" charset="-122"/>
              </a:rPr>
              <a:t>1999</a:t>
            </a:r>
            <a:r>
              <a:rPr lang="zh-CN" altLang="en-US" sz="2000" dirty="0">
                <a:solidFill>
                  <a:srgbClr val="663300"/>
                </a:solidFill>
                <a:latin typeface="Times New Roman" panose="02020603050405020304" pitchFamily="18" charset="0"/>
                <a:ea typeface="黑体" panose="02010609060101010101" pitchFamily="2" charset="-122"/>
              </a:rPr>
              <a:t>年昆明成功举办世界园艺搏览会</a:t>
            </a:r>
            <a:endParaRPr lang="zh-CN" altLang="en-US" sz="2000" dirty="0">
              <a:solidFill>
                <a:srgbClr val="663300"/>
              </a:solidFill>
              <a:latin typeface="Times New Roman" panose="02020603050405020304" pitchFamily="18" charset="0"/>
              <a:ea typeface="黑体" panose="02010609060101010101" pitchFamily="2" charset="-122"/>
            </a:endParaRPr>
          </a:p>
        </p:txBody>
      </p:sp>
      <p:pic>
        <p:nvPicPr>
          <p:cNvPr id="242691" name="图片 242690" descr="k"/>
          <p:cNvPicPr>
            <a:picLocks noChangeAspect="1"/>
          </p:cNvPicPr>
          <p:nvPr/>
        </p:nvPicPr>
        <p:blipFill>
          <a:blip r:embed="rId1"/>
          <a:stretch>
            <a:fillRect/>
          </a:stretch>
        </p:blipFill>
        <p:spPr>
          <a:xfrm>
            <a:off x="261938" y="1025525"/>
            <a:ext cx="8618537" cy="5383213"/>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3714" name="文本框 243713"/>
          <p:cNvSpPr txBox="1"/>
          <p:nvPr/>
        </p:nvSpPr>
        <p:spPr>
          <a:xfrm>
            <a:off x="1455738" y="6477000"/>
            <a:ext cx="1778000" cy="304800"/>
          </a:xfrm>
          <a:prstGeom prst="rect">
            <a:avLst/>
          </a:prstGeom>
          <a:noFill/>
          <a:ln w="9525">
            <a:noFill/>
          </a:ln>
        </p:spPr>
        <p:txBody>
          <a:bodyPr wrap="none" lIns="0" tIns="0" rIns="0" bIns="0" anchor="t">
            <a:spAutoFit/>
          </a:bodyPr>
          <a:p>
            <a:pPr lvl="0" algn="ctr"/>
            <a:r>
              <a:rPr lang="zh-CN" altLang="en-US" sz="2000" dirty="0">
                <a:solidFill>
                  <a:srgbClr val="663300"/>
                </a:solidFill>
                <a:latin typeface="Times New Roman" panose="02020603050405020304" pitchFamily="18" charset="0"/>
                <a:ea typeface="黑体" panose="02010609060101010101" pitchFamily="2" charset="-122"/>
              </a:rPr>
              <a:t>重庆朝天门码头</a:t>
            </a:r>
            <a:endParaRPr lang="zh-CN" altLang="en-US" sz="2000">
              <a:solidFill>
                <a:srgbClr val="663300"/>
              </a:solidFill>
              <a:latin typeface="Times New Roman" panose="02020603050405020304" pitchFamily="18" charset="0"/>
              <a:ea typeface="黑体" panose="02010609060101010101" pitchFamily="2" charset="-122"/>
            </a:endParaRPr>
          </a:p>
        </p:txBody>
      </p:sp>
      <p:pic>
        <p:nvPicPr>
          <p:cNvPr id="243715" name="图片 243714" descr="20067118101536438"/>
          <p:cNvPicPr>
            <a:picLocks noChangeAspect="1"/>
          </p:cNvPicPr>
          <p:nvPr/>
        </p:nvPicPr>
        <p:blipFill>
          <a:blip r:embed="rId1"/>
          <a:stretch>
            <a:fillRect/>
          </a:stretch>
        </p:blipFill>
        <p:spPr>
          <a:xfrm>
            <a:off x="290513" y="1033463"/>
            <a:ext cx="4108450" cy="5381625"/>
          </a:xfrm>
          <a:prstGeom prst="rect">
            <a:avLst/>
          </a:prstGeom>
          <a:noFill/>
          <a:ln w="9525">
            <a:noFill/>
          </a:ln>
        </p:spPr>
      </p:pic>
      <p:pic>
        <p:nvPicPr>
          <p:cNvPr id="243716" name="图片 243715" descr="00"/>
          <p:cNvPicPr>
            <a:picLocks noChangeAspect="1"/>
          </p:cNvPicPr>
          <p:nvPr/>
        </p:nvPicPr>
        <p:blipFill>
          <a:blip r:embed="rId2"/>
          <a:stretch>
            <a:fillRect/>
          </a:stretch>
        </p:blipFill>
        <p:spPr>
          <a:xfrm>
            <a:off x="4711700" y="1033463"/>
            <a:ext cx="4100513" cy="5375275"/>
          </a:xfrm>
          <a:prstGeom prst="rect">
            <a:avLst/>
          </a:prstGeom>
          <a:noFill/>
          <a:ln w="9525">
            <a:noFill/>
          </a:ln>
        </p:spPr>
      </p:pic>
      <p:sp>
        <p:nvSpPr>
          <p:cNvPr id="243717" name="文本框 243716"/>
          <p:cNvSpPr txBox="1"/>
          <p:nvPr/>
        </p:nvSpPr>
        <p:spPr>
          <a:xfrm>
            <a:off x="5873750" y="6477000"/>
            <a:ext cx="1778000" cy="304800"/>
          </a:xfrm>
          <a:prstGeom prst="rect">
            <a:avLst/>
          </a:prstGeom>
          <a:noFill/>
          <a:ln w="9525">
            <a:noFill/>
          </a:ln>
        </p:spPr>
        <p:txBody>
          <a:bodyPr wrap="none" lIns="0" tIns="0" rIns="0" bIns="0" anchor="t">
            <a:spAutoFit/>
          </a:bodyPr>
          <a:p>
            <a:pPr lvl="0" algn="ctr"/>
            <a:r>
              <a:rPr lang="zh-CN" altLang="en-US" sz="2000" dirty="0">
                <a:solidFill>
                  <a:srgbClr val="663300"/>
                </a:solidFill>
                <a:latin typeface="Times New Roman" panose="02020603050405020304" pitchFamily="18" charset="0"/>
                <a:ea typeface="黑体" panose="02010609060101010101" pitchFamily="2" charset="-122"/>
              </a:rPr>
              <a:t>重庆陈家坪立交</a:t>
            </a:r>
            <a:endParaRPr lang="zh-CN" altLang="en-US" sz="2000" dirty="0">
              <a:solidFill>
                <a:srgbClr val="663300"/>
              </a:solidFill>
              <a:latin typeface="Times New Roman" panose="02020603050405020304" pitchFamily="18" charset="0"/>
              <a:ea typeface="黑体" panose="0201060906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2930" name="组合 252929"/>
          <p:cNvGrpSpPr/>
          <p:nvPr/>
        </p:nvGrpSpPr>
        <p:grpSpPr>
          <a:xfrm>
            <a:off x="282575" y="1044575"/>
            <a:ext cx="8578850" cy="4983163"/>
            <a:chOff x="178" y="658"/>
            <a:chExt cx="5404" cy="3139"/>
          </a:xfrm>
        </p:grpSpPr>
        <p:pic>
          <p:nvPicPr>
            <p:cNvPr id="252931" name="图片 252930" descr="中国加入世界贸易组织签字仪式在卡塔尔首都多哈举行"/>
            <p:cNvPicPr>
              <a:picLocks noChangeAspect="1"/>
            </p:cNvPicPr>
            <p:nvPr/>
          </p:nvPicPr>
          <p:blipFill>
            <a:blip r:embed="rId1"/>
            <a:stretch>
              <a:fillRect/>
            </a:stretch>
          </p:blipFill>
          <p:spPr>
            <a:xfrm>
              <a:off x="178" y="658"/>
              <a:ext cx="5404" cy="2877"/>
            </a:xfrm>
            <a:prstGeom prst="rect">
              <a:avLst/>
            </a:prstGeom>
            <a:noFill/>
            <a:ln w="9525">
              <a:noFill/>
            </a:ln>
          </p:spPr>
        </p:pic>
        <p:sp>
          <p:nvSpPr>
            <p:cNvPr id="252932" name="矩形 252931"/>
            <p:cNvSpPr/>
            <p:nvPr/>
          </p:nvSpPr>
          <p:spPr>
            <a:xfrm>
              <a:off x="440" y="3559"/>
              <a:ext cx="4880" cy="238"/>
            </a:xfrm>
            <a:prstGeom prst="rect">
              <a:avLst/>
            </a:prstGeom>
            <a:noFill/>
            <a:ln w="9525">
              <a:noFill/>
            </a:ln>
          </p:spPr>
          <p:txBody>
            <a:bodyPr wrap="none" lIns="0" tIns="36000" rIns="0" bIns="36000" anchor="t">
              <a:spAutoFit/>
            </a:bodyPr>
            <a:p>
              <a:pPr lvl="0" algn="ctr"/>
              <a:r>
                <a:rPr lang="zh-CN" altLang="en-US" sz="2000" dirty="0">
                  <a:solidFill>
                    <a:srgbClr val="663300"/>
                  </a:solidFill>
                  <a:latin typeface="Times New Roman" panose="02020603050405020304" pitchFamily="18" charset="0"/>
                  <a:ea typeface="黑体" panose="02010609060101010101" pitchFamily="2" charset="-122"/>
                </a:rPr>
                <a:t>中国加入世界贸易组织签字仪式在卡塔尔首都多哈举行（</a:t>
              </a:r>
              <a:r>
                <a:rPr lang="en-US" altLang="zh-CN" sz="2000">
                  <a:solidFill>
                    <a:srgbClr val="663300"/>
                  </a:solidFill>
                  <a:latin typeface="Times New Roman" panose="02020603050405020304" pitchFamily="18" charset="0"/>
                  <a:ea typeface="黑体" panose="02010609060101010101" pitchFamily="2" charset="-122"/>
                </a:rPr>
                <a:t>2001.11.11</a:t>
              </a:r>
              <a:r>
                <a:rPr lang="zh-CN" altLang="en-US" sz="2000" dirty="0">
                  <a:solidFill>
                    <a:srgbClr val="663300"/>
                  </a:solidFill>
                  <a:latin typeface="Times New Roman" panose="02020603050405020304" pitchFamily="18" charset="0"/>
                  <a:ea typeface="黑体" panose="02010609060101010101" pitchFamily="2" charset="-122"/>
                </a:rPr>
                <a:t>）</a:t>
              </a:r>
              <a:endParaRPr lang="zh-CN" altLang="en-US" sz="2000" dirty="0">
                <a:solidFill>
                  <a:srgbClr val="663300"/>
                </a:solidFill>
                <a:latin typeface="Times New Roman" panose="02020603050405020304" pitchFamily="18" charset="0"/>
                <a:ea typeface="黑体" panose="02010609060101010101" pitchFamily="2" charset="-122"/>
              </a:endParaRPr>
            </a:p>
          </p:txBody>
        </p:sp>
        <p:sp>
          <p:nvSpPr>
            <p:cNvPr id="252933" name="矩形 252932"/>
            <p:cNvSpPr/>
            <p:nvPr/>
          </p:nvSpPr>
          <p:spPr>
            <a:xfrm>
              <a:off x="2915" y="2118"/>
              <a:ext cx="173" cy="1198"/>
            </a:xfrm>
            <a:prstGeom prst="rect">
              <a:avLst/>
            </a:prstGeom>
            <a:noFill/>
            <a:ln w="9525">
              <a:noFill/>
            </a:ln>
          </p:spPr>
          <p:txBody>
            <a:bodyPr vert="eaVert" wrap="none" lIns="0" tIns="36000" rIns="0" bIns="36000" anchor="t">
              <a:spAutoFit/>
            </a:bodyPr>
            <a:p>
              <a:pPr lvl="0" algn="ctr"/>
              <a:r>
                <a:rPr lang="zh-CN" altLang="en-US" sz="1800" dirty="0">
                  <a:solidFill>
                    <a:schemeClr val="bg1"/>
                  </a:solidFill>
                  <a:latin typeface="Times New Roman" panose="02020603050405020304" pitchFamily="18" charset="0"/>
                  <a:ea typeface="黑体" panose="02010609060101010101" pitchFamily="2" charset="-122"/>
                </a:rPr>
                <a:t>外经贸部</a:t>
              </a:r>
              <a:r>
                <a:rPr lang="zh-CN" altLang="en-US" sz="1800" dirty="0">
                  <a:solidFill>
                    <a:srgbClr val="FF0000"/>
                  </a:solidFill>
                  <a:latin typeface="Times New Roman" panose="02020603050405020304" pitchFamily="18" charset="0"/>
                  <a:ea typeface="黑体" panose="02010609060101010101" pitchFamily="2" charset="-122"/>
                </a:rPr>
                <a:t>长石广生</a:t>
              </a:r>
              <a:endParaRPr lang="zh-CN" altLang="en-US" sz="1800" dirty="0">
                <a:solidFill>
                  <a:srgbClr val="FF0000"/>
                </a:solidFill>
                <a:latin typeface="Times New Roman" panose="02020603050405020304" pitchFamily="18" charset="0"/>
                <a:ea typeface="黑体" panose="02010609060101010101" pitchFamily="2" charset="-122"/>
              </a:endParaRPr>
            </a:p>
          </p:txBody>
        </p:sp>
      </p:grpSp>
      <p:sp>
        <p:nvSpPr>
          <p:cNvPr id="252934" name="矩形 252933"/>
          <p:cNvSpPr/>
          <p:nvPr/>
        </p:nvSpPr>
        <p:spPr>
          <a:xfrm>
            <a:off x="141288" y="6002338"/>
            <a:ext cx="8875712" cy="733425"/>
          </a:xfrm>
          <a:prstGeom prst="rect">
            <a:avLst/>
          </a:prstGeom>
          <a:noFill/>
          <a:ln w="9525">
            <a:noFill/>
          </a:ln>
        </p:spPr>
        <p:txBody>
          <a:bodyPr lIns="0" tIns="0" rIns="0" bIns="0" anchor="t" anchorCtr="1">
            <a:spAutoFit/>
          </a:bodyPr>
          <a:p>
            <a:pPr lvl="0"/>
            <a:r>
              <a:rPr lang="zh-CN" altLang="en-US" sz="1600" dirty="0">
                <a:solidFill>
                  <a:srgbClr val="333333"/>
                </a:solidFill>
                <a:latin typeface="楷体_GB2312" pitchFamily="49" charset="-122"/>
                <a:ea typeface="楷体_GB2312" pitchFamily="49" charset="-122"/>
              </a:rPr>
              <a:t>　　</a:t>
            </a:r>
            <a:r>
              <a:rPr lang="en-US" altLang="zh-CN" sz="1600">
                <a:solidFill>
                  <a:srgbClr val="333333"/>
                </a:solidFill>
                <a:latin typeface="楷体_GB2312" pitchFamily="49" charset="-122"/>
                <a:ea typeface="楷体_GB2312" pitchFamily="49" charset="-122"/>
              </a:rPr>
              <a:t>中国自</a:t>
            </a:r>
            <a:r>
              <a:rPr lang="en-US" altLang="en-US" sz="1600">
                <a:solidFill>
                  <a:srgbClr val="333333"/>
                </a:solidFill>
                <a:latin typeface="楷体_GB2312" pitchFamily="49" charset="-122"/>
                <a:ea typeface="楷体_GB2312" pitchFamily="49" charset="-122"/>
              </a:rPr>
              <a:t>1986年7月11日</a:t>
            </a:r>
            <a:r>
              <a:rPr lang="en-US" altLang="zh-CN" sz="1600">
                <a:solidFill>
                  <a:srgbClr val="333333"/>
                </a:solidFill>
                <a:latin typeface="楷体_GB2312" pitchFamily="49" charset="-122"/>
                <a:ea typeface="楷体_GB2312" pitchFamily="49" charset="-122"/>
              </a:rPr>
              <a:t>申请重返关贸总协定以来，为复关和加入世界贸易组织进行了长达15年的</a:t>
            </a:r>
            <a:r>
              <a:rPr lang="zh-CN" altLang="en-US" sz="1600" dirty="0">
                <a:solidFill>
                  <a:srgbClr val="333333"/>
                </a:solidFill>
                <a:latin typeface="楷体_GB2312" pitchFamily="49" charset="-122"/>
                <a:ea typeface="楷体_GB2312" pitchFamily="49" charset="-122"/>
              </a:rPr>
              <a:t>长期艰巨努力。</a:t>
            </a:r>
            <a:r>
              <a:rPr lang="en-US" altLang="zh-CN" sz="1600">
                <a:solidFill>
                  <a:srgbClr val="333333"/>
                </a:solidFill>
                <a:latin typeface="楷体_GB2312" pitchFamily="49" charset="-122"/>
                <a:ea typeface="楷体_GB2312" pitchFamily="49" charset="-122"/>
              </a:rPr>
              <a:t>1995年7月11日，世贸组织总理事会会议决定接纳中国为观察员。</a:t>
            </a:r>
            <a:r>
              <a:rPr lang="zh-CN" altLang="en-US" sz="1600" dirty="0">
                <a:solidFill>
                  <a:srgbClr val="333333"/>
                </a:solidFill>
                <a:latin typeface="楷体_GB2312" pitchFamily="49" charset="-122"/>
                <a:ea typeface="楷体_GB2312" pitchFamily="49" charset="-122"/>
              </a:rPr>
              <a:t>经过</a:t>
            </a:r>
            <a:r>
              <a:rPr lang="en-US" altLang="en-US" sz="1600">
                <a:solidFill>
                  <a:srgbClr val="333333"/>
                </a:solidFill>
                <a:latin typeface="楷体_GB2312" pitchFamily="49" charset="-122"/>
                <a:ea typeface="楷体_GB2312" pitchFamily="49" charset="-122"/>
              </a:rPr>
              <a:t>15年</a:t>
            </a:r>
            <a:r>
              <a:rPr lang="en-US" altLang="zh-CN" sz="1600">
                <a:solidFill>
                  <a:srgbClr val="333333"/>
                </a:solidFill>
                <a:latin typeface="楷体_GB2312" pitchFamily="49" charset="-122"/>
                <a:ea typeface="楷体_GB2312" pitchFamily="49" charset="-122"/>
              </a:rPr>
              <a:t>的</a:t>
            </a:r>
            <a:r>
              <a:rPr lang="zh-CN" altLang="en-US" sz="1600" dirty="0">
                <a:solidFill>
                  <a:srgbClr val="333333"/>
                </a:solidFill>
                <a:latin typeface="楷体_GB2312" pitchFamily="49" charset="-122"/>
                <a:ea typeface="楷体_GB2312" pitchFamily="49" charset="-122"/>
              </a:rPr>
              <a:t>艰辛努力，</a:t>
            </a:r>
            <a:r>
              <a:rPr lang="en-US" altLang="zh-CN" sz="1600">
                <a:solidFill>
                  <a:srgbClr val="FF0000"/>
                </a:solidFill>
                <a:latin typeface="黑体" panose="02010609060101010101" pitchFamily="2" charset="-122"/>
                <a:ea typeface="黑体" panose="02010609060101010101" pitchFamily="2" charset="-122"/>
              </a:rPr>
              <a:t>2001年12月11日</a:t>
            </a:r>
            <a:r>
              <a:rPr lang="en-US" altLang="zh-CN" sz="1600">
                <a:solidFill>
                  <a:srgbClr val="333333"/>
                </a:solidFill>
                <a:latin typeface="楷体_GB2312" pitchFamily="49" charset="-122"/>
                <a:ea typeface="楷体_GB2312" pitchFamily="49" charset="-122"/>
              </a:rPr>
              <a:t>，</a:t>
            </a:r>
            <a:r>
              <a:rPr lang="en-US" altLang="zh-CN" sz="1600">
                <a:solidFill>
                  <a:srgbClr val="FF0000"/>
                </a:solidFill>
                <a:latin typeface="黑体" panose="02010609060101010101" pitchFamily="2" charset="-122"/>
                <a:ea typeface="黑体" panose="02010609060101010101" pitchFamily="2" charset="-122"/>
              </a:rPr>
              <a:t>中国正式加入世界贸易组织</a:t>
            </a:r>
            <a:r>
              <a:rPr lang="en-US" altLang="zh-CN" sz="1600">
                <a:solidFill>
                  <a:srgbClr val="333333"/>
                </a:solidFill>
                <a:latin typeface="楷体_GB2312" pitchFamily="49" charset="-122"/>
                <a:ea typeface="楷体_GB2312" pitchFamily="49" charset="-122"/>
              </a:rPr>
              <a:t>，成为其第143个成员。</a:t>
            </a:r>
            <a:endParaRPr lang="zh-CN" altLang="en-US" sz="1600" dirty="0">
              <a:solidFill>
                <a:srgbClr val="333333"/>
              </a:solidFill>
              <a:latin typeface="楷体_GB2312" pitchFamily="49" charset="-122"/>
              <a:ea typeface="楷体_GB2312" pitchFamily="49" charset="-122"/>
            </a:endParaRPr>
          </a:p>
        </p:txBody>
      </p:sp>
      <p:grpSp>
        <p:nvGrpSpPr>
          <p:cNvPr id="252940" name="组合 252939"/>
          <p:cNvGrpSpPr/>
          <p:nvPr/>
        </p:nvGrpSpPr>
        <p:grpSpPr>
          <a:xfrm>
            <a:off x="268288" y="1038225"/>
            <a:ext cx="8607425" cy="4989513"/>
            <a:chOff x="169" y="654"/>
            <a:chExt cx="5422" cy="3143"/>
          </a:xfrm>
        </p:grpSpPr>
        <p:pic>
          <p:nvPicPr>
            <p:cNvPr id="252941" name="图片 252940"/>
            <p:cNvPicPr>
              <a:picLocks noChangeAspect="1"/>
            </p:cNvPicPr>
            <p:nvPr/>
          </p:nvPicPr>
          <p:blipFill>
            <a:blip r:embed="rId2"/>
            <a:stretch>
              <a:fillRect/>
            </a:stretch>
          </p:blipFill>
          <p:spPr>
            <a:xfrm>
              <a:off x="169" y="654"/>
              <a:ext cx="5422" cy="2886"/>
            </a:xfrm>
            <a:prstGeom prst="rect">
              <a:avLst/>
            </a:prstGeom>
            <a:noFill/>
            <a:ln w="9525">
              <a:noFill/>
            </a:ln>
          </p:spPr>
        </p:pic>
        <p:sp>
          <p:nvSpPr>
            <p:cNvPr id="252942" name="矩形 252941"/>
            <p:cNvSpPr/>
            <p:nvPr/>
          </p:nvSpPr>
          <p:spPr>
            <a:xfrm>
              <a:off x="598" y="3559"/>
              <a:ext cx="4565" cy="238"/>
            </a:xfrm>
            <a:prstGeom prst="rect">
              <a:avLst/>
            </a:prstGeom>
            <a:noFill/>
            <a:ln w="9525">
              <a:noFill/>
            </a:ln>
          </p:spPr>
          <p:txBody>
            <a:bodyPr wrap="none" lIns="0" tIns="36000" rIns="0" bIns="36000" anchor="t">
              <a:spAutoFit/>
            </a:bodyPr>
            <a:p>
              <a:pPr lvl="0" algn="ctr"/>
              <a:r>
                <a:rPr lang="zh-CN" altLang="en-US" sz="2000" dirty="0">
                  <a:solidFill>
                    <a:srgbClr val="663300"/>
                  </a:solidFill>
                  <a:latin typeface="Times New Roman" panose="02020603050405020304" pitchFamily="18" charset="0"/>
                  <a:ea typeface="黑体" panose="02010609060101010101" pitchFamily="2" charset="-122"/>
                </a:rPr>
                <a:t>石广生在卡塔尔首都多哈签字后同</a:t>
              </a:r>
              <a:r>
                <a:rPr lang="en-US" altLang="zh-CN" sz="2000">
                  <a:solidFill>
                    <a:srgbClr val="663300"/>
                  </a:solidFill>
                  <a:latin typeface="Times New Roman" panose="02020603050405020304" pitchFamily="18" charset="0"/>
                  <a:ea typeface="黑体" panose="02010609060101010101" pitchFamily="2" charset="-122"/>
                </a:rPr>
                <a:t>WTO</a:t>
              </a:r>
              <a:r>
                <a:rPr lang="zh-CN" altLang="en-US" sz="2000" dirty="0">
                  <a:solidFill>
                    <a:srgbClr val="663300"/>
                  </a:solidFill>
                  <a:latin typeface="Times New Roman" panose="02020603050405020304" pitchFamily="18" charset="0"/>
                  <a:ea typeface="黑体" panose="02010609060101010101" pitchFamily="2" charset="-122"/>
                </a:rPr>
                <a:t>总干事麦克</a:t>
              </a:r>
              <a:r>
                <a:rPr lang="en-US" altLang="zh-CN" sz="2000">
                  <a:solidFill>
                    <a:srgbClr val="663300"/>
                  </a:solidFill>
                  <a:latin typeface="Times New Roman" panose="02020603050405020304" pitchFamily="18" charset="0"/>
                  <a:ea typeface="黑体" panose="02010609060101010101" pitchFamily="2" charset="-122"/>
                </a:rPr>
                <a:t>·</a:t>
              </a:r>
              <a:r>
                <a:rPr lang="zh-CN" altLang="en-US" sz="2000" dirty="0">
                  <a:solidFill>
                    <a:srgbClr val="663300"/>
                  </a:solidFill>
                  <a:latin typeface="Times New Roman" panose="02020603050405020304" pitchFamily="18" charset="0"/>
                  <a:ea typeface="黑体" panose="02010609060101010101" pitchFamily="2" charset="-122"/>
                </a:rPr>
                <a:t>穆尔举杯庆祝</a:t>
              </a:r>
              <a:endParaRPr lang="zh-CN" altLang="en-US" sz="2000" dirty="0">
                <a:solidFill>
                  <a:srgbClr val="663300"/>
                </a:solidFill>
                <a:latin typeface="Times New Roman" panose="02020603050405020304" pitchFamily="18" charset="0"/>
                <a:ea typeface="黑体" panose="02010609060101010101" pitchFamily="2" charset="-122"/>
              </a:endParaRPr>
            </a:p>
          </p:txBody>
        </p:sp>
        <p:sp>
          <p:nvSpPr>
            <p:cNvPr id="252943" name="矩形 252942"/>
            <p:cNvSpPr/>
            <p:nvPr/>
          </p:nvSpPr>
          <p:spPr>
            <a:xfrm>
              <a:off x="490" y="1451"/>
              <a:ext cx="173" cy="1418"/>
            </a:xfrm>
            <a:prstGeom prst="rect">
              <a:avLst/>
            </a:prstGeom>
            <a:noFill/>
            <a:ln w="9525">
              <a:noFill/>
            </a:ln>
          </p:spPr>
          <p:txBody>
            <a:bodyPr vert="eaVert" wrap="none" lIns="0" tIns="36000" rIns="0" bIns="36000" anchor="t">
              <a:spAutoFit/>
            </a:bodyPr>
            <a:p>
              <a:pPr lvl="0" algn="ctr"/>
              <a:r>
                <a:rPr lang="en-US" altLang="zh-CN" sz="1800">
                  <a:solidFill>
                    <a:schemeClr val="bg1"/>
                  </a:solidFill>
                  <a:latin typeface="Times New Roman" panose="02020603050405020304" pitchFamily="18" charset="0"/>
                  <a:ea typeface="黑体" panose="02010609060101010101" pitchFamily="2" charset="-122"/>
                </a:rPr>
                <a:t>WTO</a:t>
              </a:r>
              <a:r>
                <a:rPr lang="zh-CN" altLang="en-US" sz="1800" dirty="0">
                  <a:solidFill>
                    <a:schemeClr val="bg1"/>
                  </a:solidFill>
                  <a:latin typeface="Times New Roman" panose="02020603050405020304" pitchFamily="18" charset="0"/>
                  <a:ea typeface="黑体" panose="02010609060101010101" pitchFamily="2" charset="-122"/>
                </a:rPr>
                <a:t>总干事</a:t>
              </a:r>
              <a:r>
                <a:rPr lang="zh-CN" altLang="en-US" sz="1800" dirty="0">
                  <a:solidFill>
                    <a:srgbClr val="FF0000"/>
                  </a:solidFill>
                  <a:latin typeface="Times New Roman" panose="02020603050405020304" pitchFamily="18" charset="0"/>
                  <a:ea typeface="黑体" panose="02010609060101010101" pitchFamily="2" charset="-122"/>
                </a:rPr>
                <a:t>麦克</a:t>
              </a:r>
              <a:r>
                <a:rPr lang="en-US" altLang="zh-CN" sz="1800">
                  <a:solidFill>
                    <a:srgbClr val="FF0000"/>
                  </a:solidFill>
                  <a:latin typeface="Times New Roman" panose="02020603050405020304" pitchFamily="18" charset="0"/>
                  <a:ea typeface="黑体" panose="02010609060101010101" pitchFamily="2" charset="-122"/>
                </a:rPr>
                <a:t>·</a:t>
              </a:r>
              <a:r>
                <a:rPr lang="zh-CN" altLang="en-US" sz="1800" dirty="0">
                  <a:solidFill>
                    <a:srgbClr val="FF0000"/>
                  </a:solidFill>
                  <a:latin typeface="Times New Roman" panose="02020603050405020304" pitchFamily="18" charset="0"/>
                  <a:ea typeface="黑体" panose="02010609060101010101" pitchFamily="2" charset="-122"/>
                </a:rPr>
                <a:t>穆尔</a:t>
              </a:r>
              <a:endParaRPr lang="zh-CN" altLang="en-US" sz="1800" dirty="0">
                <a:solidFill>
                  <a:srgbClr val="FF0000"/>
                </a:solidFill>
                <a:latin typeface="Times New Roman" panose="02020603050405020304" pitchFamily="18" charset="0"/>
                <a:ea typeface="黑体" panose="02010609060101010101" pitchFamily="2" charset="-122"/>
              </a:endParaRPr>
            </a:p>
          </p:txBody>
        </p:sp>
        <p:sp>
          <p:nvSpPr>
            <p:cNvPr id="252944" name="矩形 252943"/>
            <p:cNvSpPr/>
            <p:nvPr/>
          </p:nvSpPr>
          <p:spPr>
            <a:xfrm>
              <a:off x="2660" y="1253"/>
              <a:ext cx="398" cy="1814"/>
            </a:xfrm>
            <a:prstGeom prst="rect">
              <a:avLst/>
            </a:prstGeom>
            <a:noFill/>
            <a:ln w="9525">
              <a:noFill/>
            </a:ln>
          </p:spPr>
          <p:txBody>
            <a:bodyPr vert="eaVert" wrap="none" lIns="0" tIns="36000" rIns="0" bIns="36000" anchor="t">
              <a:spAutoFit/>
            </a:bodyPr>
            <a:p>
              <a:pPr lvl="0" algn="ctr"/>
              <a:r>
                <a:rPr lang="zh-CN" altLang="en-US" sz="1800" dirty="0">
                  <a:solidFill>
                    <a:srgbClr val="FF0000"/>
                  </a:solidFill>
                  <a:latin typeface="Times New Roman" panose="02020603050405020304" pitchFamily="18" charset="0"/>
                  <a:ea typeface="黑体" panose="02010609060101010101" pitchFamily="2" charset="-122"/>
                </a:rPr>
                <a:t>约</a:t>
              </a:r>
              <a:r>
                <a:rPr lang="en-US" altLang="en-US" sz="1800">
                  <a:solidFill>
                    <a:srgbClr val="FF0000"/>
                  </a:solidFill>
                  <a:latin typeface="Times New Roman" panose="02020603050405020304" pitchFamily="18" charset="0"/>
                  <a:ea typeface="黑体" panose="02010609060101010101" pitchFamily="2" charset="-122"/>
                </a:rPr>
                <a:t>瑟</a:t>
              </a:r>
              <a:r>
                <a:rPr lang="zh-CN" altLang="en-US" sz="1800" dirty="0">
                  <a:solidFill>
                    <a:srgbClr val="FF0000"/>
                  </a:solidFill>
                  <a:latin typeface="Times New Roman" panose="02020603050405020304" pitchFamily="18" charset="0"/>
                  <a:ea typeface="黑体" panose="02010609060101010101" pitchFamily="2" charset="-122"/>
                </a:rPr>
                <a:t>夫</a:t>
              </a:r>
              <a:r>
                <a:rPr lang="en-US" altLang="en-US" sz="1800">
                  <a:solidFill>
                    <a:srgbClr val="FF0000"/>
                  </a:solidFill>
                  <a:latin typeface="Times New Roman" panose="02020603050405020304" pitchFamily="18" charset="0"/>
                  <a:ea typeface="黑体" panose="02010609060101010101" pitchFamily="2" charset="-122"/>
                </a:rPr>
                <a:t>·侯</a:t>
              </a:r>
              <a:r>
                <a:rPr lang="zh-CN" altLang="en-US" sz="1800" dirty="0">
                  <a:solidFill>
                    <a:srgbClr val="FF0000"/>
                  </a:solidFill>
                  <a:latin typeface="Times New Roman" panose="02020603050405020304" pitchFamily="18" charset="0"/>
                  <a:ea typeface="黑体" panose="02010609060101010101" pitchFamily="2" charset="-122"/>
                </a:rPr>
                <a:t>赛因</a:t>
              </a:r>
              <a:r>
                <a:rPr lang="en-US" altLang="en-US" sz="1800">
                  <a:solidFill>
                    <a:srgbClr val="FF0000"/>
                  </a:solidFill>
                  <a:latin typeface="Times New Roman" panose="02020603050405020304" pitchFamily="18" charset="0"/>
                  <a:ea typeface="黑体" panose="02010609060101010101" pitchFamily="2" charset="-122"/>
                </a:rPr>
                <a:t>·</a:t>
              </a:r>
              <a:r>
                <a:rPr lang="zh-CN" altLang="en-US" sz="1800" dirty="0">
                  <a:solidFill>
                    <a:srgbClr val="FF0000"/>
                  </a:solidFill>
                  <a:latin typeface="Times New Roman" panose="02020603050405020304" pitchFamily="18" charset="0"/>
                  <a:ea typeface="黑体" panose="02010609060101010101" pitchFamily="2" charset="-122"/>
                </a:rPr>
                <a:t>卡迈</a:t>
              </a:r>
              <a:r>
                <a:rPr lang="en-US" altLang="en-US" sz="1800">
                  <a:solidFill>
                    <a:srgbClr val="FF0000"/>
                  </a:solidFill>
                  <a:latin typeface="Times New Roman" panose="02020603050405020304" pitchFamily="18" charset="0"/>
                  <a:ea typeface="黑体" panose="02010609060101010101" pitchFamily="2" charset="-122"/>
                </a:rPr>
                <a:t>尔</a:t>
              </a:r>
              <a:endParaRPr lang="zh-CN" altLang="en-US" sz="1800" dirty="0">
                <a:solidFill>
                  <a:srgbClr val="FF0000"/>
                </a:solidFill>
                <a:latin typeface="Times New Roman" panose="02020603050405020304" pitchFamily="18" charset="0"/>
                <a:ea typeface="黑体" panose="02010609060101010101" pitchFamily="2" charset="-122"/>
              </a:endParaRPr>
            </a:p>
            <a:p>
              <a:pPr lvl="0" algn="ctr">
                <a:lnSpc>
                  <a:spcPct val="130000"/>
                </a:lnSpc>
              </a:pPr>
              <a:r>
                <a:rPr lang="en-US" altLang="zh-CN" sz="1800">
                  <a:solidFill>
                    <a:schemeClr val="bg1"/>
                  </a:solidFill>
                  <a:latin typeface="Times New Roman" panose="02020603050405020304" pitchFamily="18" charset="0"/>
                  <a:ea typeface="黑体" panose="02010609060101010101" pitchFamily="2" charset="-122"/>
                </a:rPr>
                <a:t>WTO</a:t>
              </a:r>
              <a:r>
                <a:rPr lang="zh-CN" altLang="en-US" sz="1800" dirty="0">
                  <a:solidFill>
                    <a:schemeClr val="bg1"/>
                  </a:solidFill>
                  <a:latin typeface="Times New Roman" panose="02020603050405020304" pitchFamily="18" charset="0"/>
                  <a:ea typeface="黑体" panose="02010609060101010101" pitchFamily="2" charset="-122"/>
                </a:rPr>
                <a:t>第四次部长级会议主席</a:t>
              </a:r>
              <a:endParaRPr lang="zh-CN" altLang="en-US" sz="1800" dirty="0">
                <a:solidFill>
                  <a:schemeClr val="hlink"/>
                </a:solidFill>
                <a:latin typeface="Times New Roman" panose="02020603050405020304" pitchFamily="18" charset="0"/>
                <a:ea typeface="黑体" panose="0201060906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5" fill="hold" nodeType="clickEffect">
                                  <p:stCondLst>
                                    <p:cond delay="0"/>
                                  </p:stCondLst>
                                  <p:childTnLst>
                                    <p:animEffect transition="out" filter="randombar(vertical)">
                                      <p:cBhvr>
                                        <p:cTn id="6" dur="500"/>
                                        <p:tgtEl>
                                          <p:spTgt spid="252930"/>
                                        </p:tgtEl>
                                      </p:cBhvr>
                                    </p:animEffect>
                                    <p:set>
                                      <p:cBhvr>
                                        <p:cTn id="7" dur="1" fill="hold">
                                          <p:stCondLst>
                                            <p:cond delay="499"/>
                                          </p:stCondLst>
                                        </p:cTn>
                                        <p:tgtEl>
                                          <p:spTgt spid="25293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52940"/>
                                        </p:tgtEl>
                                        <p:attrNameLst>
                                          <p:attrName>style.visibility</p:attrName>
                                        </p:attrNameLst>
                                      </p:cBhvr>
                                      <p:to>
                                        <p:strVal val="visible"/>
                                      </p:to>
                                    </p:set>
                                    <p:animEffect transition="in" filter="randombar(vertical)">
                                      <p:cBhvr>
                                        <p:cTn id="11" dur="500"/>
                                        <p:tgtEl>
                                          <p:spTgt spid="252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62" name="文本框 245761"/>
          <p:cNvSpPr txBox="1"/>
          <p:nvPr/>
        </p:nvSpPr>
        <p:spPr>
          <a:xfrm>
            <a:off x="1219200" y="1006475"/>
            <a:ext cx="6705600" cy="669925"/>
          </a:xfrm>
          <a:prstGeom prst="rect">
            <a:avLst/>
          </a:prstGeom>
          <a:noFill/>
          <a:ln w="9525">
            <a:noFill/>
          </a:ln>
        </p:spPr>
        <p:txBody>
          <a:bodyPr wrap="none" lIns="0" tIns="0" rIns="0" bIns="0" anchor="t">
            <a:spAutoFit/>
          </a:bodyPr>
          <a:p>
            <a:pPr lvl="0" algn="ctr"/>
            <a:r>
              <a:rPr lang="zh-CN" altLang="en-US" sz="4400" dirty="0">
                <a:solidFill>
                  <a:schemeClr val="accent2"/>
                </a:solidFill>
                <a:latin typeface="华文隶书" pitchFamily="2" charset="-122"/>
                <a:ea typeface="华文隶书" pitchFamily="2" charset="-122"/>
              </a:rPr>
              <a:t>我国全方位开放格局的形成</a:t>
            </a:r>
            <a:endParaRPr lang="zh-CN" altLang="en-US" sz="4400" dirty="0">
              <a:solidFill>
                <a:schemeClr val="accent2"/>
              </a:solidFill>
              <a:latin typeface="华文隶书" pitchFamily="2" charset="-122"/>
              <a:ea typeface="华文隶书" pitchFamily="2" charset="-122"/>
            </a:endParaRPr>
          </a:p>
        </p:txBody>
      </p:sp>
      <p:sp>
        <p:nvSpPr>
          <p:cNvPr id="245763" name="文本框 245762"/>
          <p:cNvSpPr txBox="1"/>
          <p:nvPr/>
        </p:nvSpPr>
        <p:spPr>
          <a:xfrm>
            <a:off x="288925" y="2506663"/>
            <a:ext cx="1270000" cy="381000"/>
          </a:xfrm>
          <a:prstGeom prst="rect">
            <a:avLst/>
          </a:prstGeom>
          <a:noFill/>
          <a:ln w="9525">
            <a:noFill/>
          </a:ln>
        </p:spPr>
        <p:txBody>
          <a:bodyPr wrap="none" lIns="0" tIns="0" rIns="0" bIns="0" anchor="t">
            <a:spAutoFit/>
          </a:bodyPr>
          <a:p>
            <a:pPr lvl="0" algn="ctr"/>
            <a:r>
              <a:rPr lang="zh-CN" altLang="en-US" sz="2500" dirty="0">
                <a:solidFill>
                  <a:srgbClr val="0000FF"/>
                </a:solidFill>
                <a:latin typeface="华文琥珀" pitchFamily="2" charset="-122"/>
                <a:ea typeface="华文琥珀" pitchFamily="2" charset="-122"/>
              </a:rPr>
              <a:t>经济特区</a:t>
            </a:r>
            <a:endParaRPr lang="zh-CN" altLang="en-US" sz="2500">
              <a:solidFill>
                <a:srgbClr val="0000FF"/>
              </a:solidFill>
              <a:latin typeface="华文琥珀" pitchFamily="2" charset="-122"/>
              <a:ea typeface="华文琥珀" pitchFamily="2" charset="-122"/>
            </a:endParaRPr>
          </a:p>
        </p:txBody>
      </p:sp>
      <p:sp>
        <p:nvSpPr>
          <p:cNvPr id="245764" name="文本框 245763"/>
          <p:cNvSpPr txBox="1"/>
          <p:nvPr/>
        </p:nvSpPr>
        <p:spPr>
          <a:xfrm>
            <a:off x="2420938" y="2506663"/>
            <a:ext cx="1905000" cy="381000"/>
          </a:xfrm>
          <a:prstGeom prst="rect">
            <a:avLst/>
          </a:prstGeom>
          <a:noFill/>
          <a:ln w="9525">
            <a:noFill/>
          </a:ln>
        </p:spPr>
        <p:txBody>
          <a:bodyPr wrap="none" lIns="0" tIns="0" rIns="0" bIns="0" anchor="t">
            <a:spAutoFit/>
          </a:bodyPr>
          <a:p>
            <a:pPr lvl="0" algn="ctr"/>
            <a:r>
              <a:rPr lang="zh-CN" altLang="en-US" sz="2500" dirty="0">
                <a:solidFill>
                  <a:srgbClr val="0000FF"/>
                </a:solidFill>
                <a:latin typeface="华文琥珀" pitchFamily="2" charset="-122"/>
                <a:ea typeface="华文琥珀" pitchFamily="2" charset="-122"/>
              </a:rPr>
              <a:t>沿海开放城市</a:t>
            </a:r>
            <a:endParaRPr lang="zh-CN" altLang="en-US" sz="2500">
              <a:solidFill>
                <a:srgbClr val="0000FF"/>
              </a:solidFill>
              <a:latin typeface="华文琥珀" pitchFamily="2" charset="-122"/>
              <a:ea typeface="华文琥珀" pitchFamily="2" charset="-122"/>
            </a:endParaRPr>
          </a:p>
        </p:txBody>
      </p:sp>
      <p:sp>
        <p:nvSpPr>
          <p:cNvPr id="245765" name="文本框 245764"/>
          <p:cNvSpPr txBox="1"/>
          <p:nvPr/>
        </p:nvSpPr>
        <p:spPr>
          <a:xfrm>
            <a:off x="5205413" y="2506663"/>
            <a:ext cx="2222500" cy="381000"/>
          </a:xfrm>
          <a:prstGeom prst="rect">
            <a:avLst/>
          </a:prstGeom>
          <a:noFill/>
          <a:ln w="9525">
            <a:noFill/>
          </a:ln>
        </p:spPr>
        <p:txBody>
          <a:bodyPr wrap="none" lIns="0" tIns="0" rIns="0" bIns="0" anchor="t">
            <a:spAutoFit/>
          </a:bodyPr>
          <a:p>
            <a:pPr lvl="0" algn="ctr"/>
            <a:r>
              <a:rPr lang="zh-CN" altLang="en-US" sz="2500" dirty="0">
                <a:solidFill>
                  <a:srgbClr val="0000FF"/>
                </a:solidFill>
                <a:latin typeface="华文琥珀" pitchFamily="2" charset="-122"/>
                <a:ea typeface="华文琥珀" pitchFamily="2" charset="-122"/>
              </a:rPr>
              <a:t>沿海经济开放区</a:t>
            </a:r>
            <a:endParaRPr lang="zh-CN" altLang="en-US" sz="2500">
              <a:solidFill>
                <a:srgbClr val="0000FF"/>
              </a:solidFill>
              <a:latin typeface="华文琥珀" pitchFamily="2" charset="-122"/>
              <a:ea typeface="华文琥珀" pitchFamily="2" charset="-122"/>
            </a:endParaRPr>
          </a:p>
        </p:txBody>
      </p:sp>
      <p:sp>
        <p:nvSpPr>
          <p:cNvPr id="245766" name="文本框 245765"/>
          <p:cNvSpPr txBox="1"/>
          <p:nvPr/>
        </p:nvSpPr>
        <p:spPr>
          <a:xfrm>
            <a:off x="8207375" y="2506663"/>
            <a:ext cx="635000" cy="381000"/>
          </a:xfrm>
          <a:prstGeom prst="rect">
            <a:avLst/>
          </a:prstGeom>
          <a:noFill/>
          <a:ln w="9525">
            <a:noFill/>
          </a:ln>
        </p:spPr>
        <p:txBody>
          <a:bodyPr wrap="none" lIns="0" tIns="0" rIns="0" bIns="0" anchor="t">
            <a:spAutoFit/>
          </a:bodyPr>
          <a:p>
            <a:pPr lvl="0" algn="ctr"/>
            <a:r>
              <a:rPr lang="zh-CN" altLang="en-US" sz="2500" dirty="0">
                <a:solidFill>
                  <a:srgbClr val="0000FF"/>
                </a:solidFill>
                <a:latin typeface="华文琥珀" pitchFamily="2" charset="-122"/>
                <a:ea typeface="华文琥珀" pitchFamily="2" charset="-122"/>
              </a:rPr>
              <a:t>内地</a:t>
            </a:r>
            <a:endParaRPr lang="zh-CN" altLang="en-US" sz="2500">
              <a:solidFill>
                <a:srgbClr val="0000FF"/>
              </a:solidFill>
              <a:latin typeface="华文琥珀" pitchFamily="2" charset="-122"/>
              <a:ea typeface="华文琥珀" pitchFamily="2" charset="-122"/>
            </a:endParaRPr>
          </a:p>
        </p:txBody>
      </p:sp>
      <p:sp>
        <p:nvSpPr>
          <p:cNvPr id="245767" name="直接连接符 245766"/>
          <p:cNvSpPr/>
          <p:nvPr/>
        </p:nvSpPr>
        <p:spPr>
          <a:xfrm>
            <a:off x="1689100" y="2703513"/>
            <a:ext cx="611188" cy="0"/>
          </a:xfrm>
          <a:prstGeom prst="line">
            <a:avLst/>
          </a:prstGeom>
          <a:ln w="38100" cap="rnd" cmpd="sng">
            <a:solidFill>
              <a:srgbClr val="FF0000"/>
            </a:solidFill>
            <a:prstDash val="sysDot"/>
            <a:headEnd type="none" w="med" len="med"/>
            <a:tailEnd type="stealth" w="lg" len="lg"/>
          </a:ln>
        </p:spPr>
      </p:sp>
      <p:sp>
        <p:nvSpPr>
          <p:cNvPr id="245768" name="直接连接符 245767"/>
          <p:cNvSpPr/>
          <p:nvPr/>
        </p:nvSpPr>
        <p:spPr>
          <a:xfrm>
            <a:off x="4473575" y="2697163"/>
            <a:ext cx="611188" cy="0"/>
          </a:xfrm>
          <a:prstGeom prst="line">
            <a:avLst/>
          </a:prstGeom>
          <a:ln w="38100" cap="rnd" cmpd="sng">
            <a:solidFill>
              <a:srgbClr val="FF0000"/>
            </a:solidFill>
            <a:prstDash val="sysDot"/>
            <a:headEnd type="none" w="med" len="med"/>
            <a:tailEnd type="stealth" w="lg" len="lg"/>
          </a:ln>
        </p:spPr>
      </p:sp>
      <p:sp>
        <p:nvSpPr>
          <p:cNvPr id="245769" name="直接连接符 245768"/>
          <p:cNvSpPr/>
          <p:nvPr/>
        </p:nvSpPr>
        <p:spPr>
          <a:xfrm>
            <a:off x="7515225" y="2697163"/>
            <a:ext cx="611188" cy="0"/>
          </a:xfrm>
          <a:prstGeom prst="line">
            <a:avLst/>
          </a:prstGeom>
          <a:ln w="38100" cap="rnd" cmpd="sng">
            <a:solidFill>
              <a:srgbClr val="FF0000"/>
            </a:solidFill>
            <a:prstDash val="sysDot"/>
            <a:headEnd type="none" w="med" len="med"/>
            <a:tailEnd type="stealth" w="lg" len="lg"/>
          </a:ln>
        </p:spPr>
      </p:sp>
      <p:sp>
        <p:nvSpPr>
          <p:cNvPr id="245770" name="文本框 245769"/>
          <p:cNvSpPr txBox="1"/>
          <p:nvPr/>
        </p:nvSpPr>
        <p:spPr>
          <a:xfrm>
            <a:off x="674688" y="1804988"/>
            <a:ext cx="508000" cy="609600"/>
          </a:xfrm>
          <a:prstGeom prst="rect">
            <a:avLst/>
          </a:prstGeom>
          <a:noFill/>
          <a:ln w="9525">
            <a:noFill/>
          </a:ln>
        </p:spPr>
        <p:txBody>
          <a:bodyPr wrap="none" lIns="0" tIns="0" rIns="0" bIns="0" anchor="t">
            <a:spAutoFit/>
          </a:bodyPr>
          <a:p>
            <a:pPr lvl="0" algn="ctr"/>
            <a:r>
              <a:rPr lang="zh-CN" altLang="en-US" sz="4000" dirty="0">
                <a:solidFill>
                  <a:srgbClr val="006600"/>
                </a:solidFill>
                <a:latin typeface="华文行楷" pitchFamily="2" charset="-122"/>
                <a:ea typeface="华文行楷" pitchFamily="2" charset="-122"/>
              </a:rPr>
              <a:t>点</a:t>
            </a:r>
            <a:endParaRPr lang="zh-CN" altLang="en-US" sz="4000">
              <a:solidFill>
                <a:srgbClr val="006600"/>
              </a:solidFill>
              <a:latin typeface="华文行楷" pitchFamily="2" charset="-122"/>
              <a:ea typeface="华文行楷" pitchFamily="2" charset="-122"/>
            </a:endParaRPr>
          </a:p>
        </p:txBody>
      </p:sp>
      <p:sp>
        <p:nvSpPr>
          <p:cNvPr id="245771" name="文本框 245770"/>
          <p:cNvSpPr txBox="1"/>
          <p:nvPr/>
        </p:nvSpPr>
        <p:spPr>
          <a:xfrm>
            <a:off x="3114675" y="1804988"/>
            <a:ext cx="508000" cy="609600"/>
          </a:xfrm>
          <a:prstGeom prst="rect">
            <a:avLst/>
          </a:prstGeom>
          <a:noFill/>
          <a:ln w="9525">
            <a:noFill/>
          </a:ln>
        </p:spPr>
        <p:txBody>
          <a:bodyPr wrap="none" lIns="0" tIns="0" rIns="0" bIns="0" anchor="t">
            <a:spAutoFit/>
          </a:bodyPr>
          <a:p>
            <a:pPr lvl="0" algn="ctr"/>
            <a:r>
              <a:rPr lang="zh-CN" altLang="en-US" sz="4000" dirty="0">
                <a:solidFill>
                  <a:srgbClr val="006600"/>
                </a:solidFill>
                <a:latin typeface="华文行楷" pitchFamily="2" charset="-122"/>
                <a:ea typeface="华文行楷" pitchFamily="2" charset="-122"/>
              </a:rPr>
              <a:t>线</a:t>
            </a:r>
            <a:endParaRPr lang="zh-CN" altLang="en-US" sz="4000">
              <a:solidFill>
                <a:srgbClr val="006600"/>
              </a:solidFill>
              <a:latin typeface="华文行楷" pitchFamily="2" charset="-122"/>
              <a:ea typeface="华文行楷" pitchFamily="2" charset="-122"/>
            </a:endParaRPr>
          </a:p>
        </p:txBody>
      </p:sp>
      <p:sp>
        <p:nvSpPr>
          <p:cNvPr id="245772" name="文本框 245771"/>
          <p:cNvSpPr txBox="1"/>
          <p:nvPr/>
        </p:nvSpPr>
        <p:spPr>
          <a:xfrm>
            <a:off x="6065838" y="1804988"/>
            <a:ext cx="508000" cy="609600"/>
          </a:xfrm>
          <a:prstGeom prst="rect">
            <a:avLst/>
          </a:prstGeom>
          <a:noFill/>
          <a:ln w="9525">
            <a:noFill/>
          </a:ln>
        </p:spPr>
        <p:txBody>
          <a:bodyPr wrap="none" lIns="0" tIns="0" rIns="0" bIns="0" anchor="t">
            <a:spAutoFit/>
          </a:bodyPr>
          <a:p>
            <a:pPr lvl="0" algn="ctr"/>
            <a:r>
              <a:rPr lang="zh-CN" altLang="en-US" sz="4000" dirty="0">
                <a:solidFill>
                  <a:srgbClr val="006600"/>
                </a:solidFill>
                <a:latin typeface="华文行楷" pitchFamily="2" charset="-122"/>
                <a:ea typeface="华文行楷" pitchFamily="2" charset="-122"/>
              </a:rPr>
              <a:t>面</a:t>
            </a:r>
            <a:endParaRPr lang="zh-CN" altLang="en-US" sz="4000">
              <a:solidFill>
                <a:srgbClr val="006600"/>
              </a:solidFill>
              <a:latin typeface="华文行楷" pitchFamily="2" charset="-122"/>
              <a:ea typeface="华文行楷" pitchFamily="2" charset="-122"/>
            </a:endParaRPr>
          </a:p>
        </p:txBody>
      </p:sp>
      <p:sp>
        <p:nvSpPr>
          <p:cNvPr id="245773" name="文本框 245772"/>
          <p:cNvSpPr txBox="1"/>
          <p:nvPr/>
        </p:nvSpPr>
        <p:spPr>
          <a:xfrm>
            <a:off x="222250" y="3124200"/>
            <a:ext cx="1414463" cy="609600"/>
          </a:xfrm>
          <a:prstGeom prst="rect">
            <a:avLst/>
          </a:prstGeom>
          <a:noFill/>
          <a:ln w="9525">
            <a:noFill/>
          </a:ln>
        </p:spPr>
        <p:txBody>
          <a:bodyPr wrap="none" lIns="0" tIns="0" rIns="0" bIns="0" anchor="t">
            <a:spAutoFit/>
          </a:bodyPr>
          <a:p>
            <a:pPr lvl="0" algn="ctr"/>
            <a:r>
              <a:rPr lang="en-US" altLang="zh-CN" sz="2000">
                <a:solidFill>
                  <a:srgbClr val="663300"/>
                </a:solidFill>
                <a:latin typeface="仿宋_GB2312" pitchFamily="49" charset="-122"/>
                <a:ea typeface="仿宋_GB2312" pitchFamily="49" charset="-122"/>
              </a:rPr>
              <a:t>1980</a:t>
            </a:r>
            <a:r>
              <a:rPr lang="zh-CN" altLang="en-US" sz="2000" dirty="0">
                <a:solidFill>
                  <a:srgbClr val="663300"/>
                </a:solidFill>
                <a:latin typeface="仿宋_GB2312" pitchFamily="49" charset="-122"/>
                <a:ea typeface="仿宋_GB2312" pitchFamily="49" charset="-122"/>
              </a:rPr>
              <a:t>～</a:t>
            </a:r>
            <a:r>
              <a:rPr lang="en-US" altLang="zh-CN" sz="2000">
                <a:solidFill>
                  <a:srgbClr val="663300"/>
                </a:solidFill>
                <a:latin typeface="仿宋_GB2312" pitchFamily="49" charset="-122"/>
                <a:ea typeface="仿宋_GB2312" pitchFamily="49" charset="-122"/>
              </a:rPr>
              <a:t>1988</a:t>
            </a:r>
            <a:endParaRPr lang="en-US" altLang="zh-CN" sz="2000">
              <a:solidFill>
                <a:srgbClr val="663300"/>
              </a:solidFill>
              <a:latin typeface="仿宋_GB2312" pitchFamily="49" charset="-122"/>
              <a:ea typeface="仿宋_GB2312" pitchFamily="49" charset="-122"/>
            </a:endParaRPr>
          </a:p>
          <a:p>
            <a:pPr lvl="0" algn="ctr"/>
            <a:r>
              <a:rPr lang="en-US" altLang="zh-CN" sz="2000">
                <a:solidFill>
                  <a:srgbClr val="FF0000"/>
                </a:solidFill>
                <a:latin typeface="华文细黑" pitchFamily="2" charset="-122"/>
                <a:ea typeface="华文细黑" pitchFamily="2" charset="-122"/>
              </a:rPr>
              <a:t>5</a:t>
            </a:r>
            <a:r>
              <a:rPr lang="zh-CN" altLang="en-US" sz="2000" dirty="0">
                <a:solidFill>
                  <a:srgbClr val="FF0000"/>
                </a:solidFill>
                <a:latin typeface="华文细黑" pitchFamily="2" charset="-122"/>
                <a:ea typeface="华文细黑" pitchFamily="2" charset="-122"/>
              </a:rPr>
              <a:t>个经济特区</a:t>
            </a:r>
            <a:endParaRPr lang="zh-CN" altLang="en-US" sz="2000" dirty="0">
              <a:solidFill>
                <a:srgbClr val="FF0000"/>
              </a:solidFill>
              <a:latin typeface="华文细黑" pitchFamily="2" charset="-122"/>
              <a:ea typeface="华文细黑" pitchFamily="2" charset="-122"/>
            </a:endParaRPr>
          </a:p>
        </p:txBody>
      </p:sp>
      <p:sp>
        <p:nvSpPr>
          <p:cNvPr id="245774" name="文本框 245773"/>
          <p:cNvSpPr txBox="1"/>
          <p:nvPr/>
        </p:nvSpPr>
        <p:spPr>
          <a:xfrm>
            <a:off x="2339975" y="3124200"/>
            <a:ext cx="2060575" cy="609600"/>
          </a:xfrm>
          <a:prstGeom prst="rect">
            <a:avLst/>
          </a:prstGeom>
          <a:noFill/>
          <a:ln w="9525">
            <a:noFill/>
          </a:ln>
        </p:spPr>
        <p:txBody>
          <a:bodyPr wrap="none" lIns="0" tIns="0" rIns="0" bIns="0" anchor="t">
            <a:spAutoFit/>
          </a:bodyPr>
          <a:p>
            <a:pPr lvl="0" algn="ctr"/>
            <a:r>
              <a:rPr lang="en-US" altLang="zh-CN" sz="2000">
                <a:solidFill>
                  <a:srgbClr val="663300"/>
                </a:solidFill>
                <a:latin typeface="仿宋_GB2312" pitchFamily="49" charset="-122"/>
                <a:ea typeface="仿宋_GB2312" pitchFamily="49" charset="-122"/>
              </a:rPr>
              <a:t>20</a:t>
            </a:r>
            <a:r>
              <a:rPr lang="zh-CN" altLang="en-US" sz="2000" dirty="0">
                <a:solidFill>
                  <a:srgbClr val="663300"/>
                </a:solidFill>
                <a:latin typeface="仿宋_GB2312" pitchFamily="49" charset="-122"/>
                <a:ea typeface="仿宋_GB2312" pitchFamily="49" charset="-122"/>
              </a:rPr>
              <a:t>世纪</a:t>
            </a:r>
            <a:r>
              <a:rPr lang="en-US" altLang="zh-CN" sz="2000">
                <a:solidFill>
                  <a:srgbClr val="663300"/>
                </a:solidFill>
                <a:latin typeface="仿宋_GB2312" pitchFamily="49" charset="-122"/>
                <a:ea typeface="仿宋_GB2312" pitchFamily="49" charset="-122"/>
              </a:rPr>
              <a:t>80</a:t>
            </a:r>
            <a:r>
              <a:rPr lang="zh-CN" altLang="en-US" sz="2000" dirty="0">
                <a:solidFill>
                  <a:srgbClr val="663300"/>
                </a:solidFill>
                <a:latin typeface="仿宋_GB2312" pitchFamily="49" charset="-122"/>
                <a:ea typeface="仿宋_GB2312" pitchFamily="49" charset="-122"/>
              </a:rPr>
              <a:t>年代</a:t>
            </a:r>
            <a:endParaRPr lang="zh-CN" altLang="en-US" sz="2000" dirty="0">
              <a:solidFill>
                <a:srgbClr val="663300"/>
              </a:solidFill>
              <a:latin typeface="仿宋_GB2312" pitchFamily="49" charset="-122"/>
              <a:ea typeface="仿宋_GB2312" pitchFamily="49" charset="-122"/>
            </a:endParaRPr>
          </a:p>
          <a:p>
            <a:pPr lvl="0" algn="ctr"/>
            <a:r>
              <a:rPr lang="en-US" altLang="zh-CN" sz="2000">
                <a:solidFill>
                  <a:srgbClr val="FF0000"/>
                </a:solidFill>
                <a:latin typeface="华文细黑" pitchFamily="2" charset="-122"/>
                <a:ea typeface="华文细黑" pitchFamily="2" charset="-122"/>
              </a:rPr>
              <a:t>14</a:t>
            </a:r>
            <a:r>
              <a:rPr lang="zh-CN" altLang="en-US" sz="2000" dirty="0">
                <a:solidFill>
                  <a:srgbClr val="FF0000"/>
                </a:solidFill>
                <a:latin typeface="华文细黑" pitchFamily="2" charset="-122"/>
                <a:ea typeface="华文细黑" pitchFamily="2" charset="-122"/>
              </a:rPr>
              <a:t>个沿海开放城市</a:t>
            </a:r>
            <a:endParaRPr lang="zh-CN" altLang="en-US" sz="2000" dirty="0">
              <a:solidFill>
                <a:srgbClr val="FF0000"/>
              </a:solidFill>
              <a:latin typeface="华文细黑" pitchFamily="2" charset="-122"/>
              <a:ea typeface="华文细黑" pitchFamily="2" charset="-122"/>
            </a:endParaRPr>
          </a:p>
        </p:txBody>
      </p:sp>
      <p:sp>
        <p:nvSpPr>
          <p:cNvPr id="245775" name="文本框 245774"/>
          <p:cNvSpPr txBox="1"/>
          <p:nvPr/>
        </p:nvSpPr>
        <p:spPr>
          <a:xfrm>
            <a:off x="5233988" y="3124200"/>
            <a:ext cx="2173287" cy="609600"/>
          </a:xfrm>
          <a:prstGeom prst="rect">
            <a:avLst/>
          </a:prstGeom>
          <a:noFill/>
          <a:ln w="9525">
            <a:noFill/>
          </a:ln>
        </p:spPr>
        <p:txBody>
          <a:bodyPr wrap="none" lIns="0" tIns="0" rIns="0" bIns="0" anchor="t">
            <a:spAutoFit/>
          </a:bodyPr>
          <a:p>
            <a:pPr lvl="0" algn="ctr"/>
            <a:r>
              <a:rPr lang="en-US" altLang="zh-CN" sz="2000">
                <a:solidFill>
                  <a:srgbClr val="663300"/>
                </a:solidFill>
                <a:latin typeface="仿宋_GB2312" pitchFamily="49" charset="-122"/>
                <a:ea typeface="仿宋_GB2312" pitchFamily="49" charset="-122"/>
              </a:rPr>
              <a:t>20</a:t>
            </a:r>
            <a:r>
              <a:rPr lang="zh-CN" altLang="en-US" sz="2000" dirty="0">
                <a:solidFill>
                  <a:srgbClr val="663300"/>
                </a:solidFill>
                <a:latin typeface="仿宋_GB2312" pitchFamily="49" charset="-122"/>
                <a:ea typeface="仿宋_GB2312" pitchFamily="49" charset="-122"/>
              </a:rPr>
              <a:t>世纪</a:t>
            </a:r>
            <a:r>
              <a:rPr lang="en-US" altLang="zh-CN" sz="2000">
                <a:solidFill>
                  <a:srgbClr val="663300"/>
                </a:solidFill>
                <a:latin typeface="仿宋_GB2312" pitchFamily="49" charset="-122"/>
                <a:ea typeface="仿宋_GB2312" pitchFamily="49" charset="-122"/>
              </a:rPr>
              <a:t>80</a:t>
            </a:r>
            <a:r>
              <a:rPr lang="zh-CN" altLang="en-US" sz="2000" dirty="0">
                <a:solidFill>
                  <a:srgbClr val="663300"/>
                </a:solidFill>
                <a:latin typeface="仿宋_GB2312" pitchFamily="49" charset="-122"/>
                <a:ea typeface="仿宋_GB2312" pitchFamily="49" charset="-122"/>
              </a:rPr>
              <a:t>年代</a:t>
            </a:r>
            <a:endParaRPr lang="zh-CN" altLang="en-US" sz="2000" dirty="0">
              <a:solidFill>
                <a:srgbClr val="663300"/>
              </a:solidFill>
              <a:latin typeface="仿宋_GB2312" pitchFamily="49" charset="-122"/>
              <a:ea typeface="仿宋_GB2312" pitchFamily="49" charset="-122"/>
            </a:endParaRPr>
          </a:p>
          <a:p>
            <a:pPr lvl="0" algn="ctr"/>
            <a:r>
              <a:rPr lang="en-US" altLang="zh-CN" sz="2000">
                <a:solidFill>
                  <a:srgbClr val="FF0000"/>
                </a:solidFill>
                <a:latin typeface="华文细黑" pitchFamily="2" charset="-122"/>
                <a:ea typeface="华文细黑" pitchFamily="2" charset="-122"/>
              </a:rPr>
              <a:t>7</a:t>
            </a:r>
            <a:r>
              <a:rPr lang="zh-CN" altLang="en-US" sz="2000" dirty="0">
                <a:solidFill>
                  <a:srgbClr val="FF0000"/>
                </a:solidFill>
                <a:latin typeface="华文细黑" pitchFamily="2" charset="-122"/>
                <a:ea typeface="华文细黑" pitchFamily="2" charset="-122"/>
              </a:rPr>
              <a:t>个沿海经济开放区</a:t>
            </a:r>
            <a:endParaRPr lang="zh-CN" altLang="en-US" sz="2000" dirty="0">
              <a:solidFill>
                <a:srgbClr val="FF0000"/>
              </a:solidFill>
              <a:latin typeface="华文细黑" pitchFamily="2" charset="-122"/>
              <a:ea typeface="华文细黑" pitchFamily="2" charset="-122"/>
            </a:endParaRPr>
          </a:p>
        </p:txBody>
      </p:sp>
      <p:sp>
        <p:nvSpPr>
          <p:cNvPr id="245776" name="文本框 245775"/>
          <p:cNvSpPr txBox="1"/>
          <p:nvPr/>
        </p:nvSpPr>
        <p:spPr>
          <a:xfrm>
            <a:off x="8140700" y="3124200"/>
            <a:ext cx="762000" cy="609600"/>
          </a:xfrm>
          <a:prstGeom prst="rect">
            <a:avLst/>
          </a:prstGeom>
          <a:noFill/>
          <a:ln w="9525">
            <a:noFill/>
          </a:ln>
        </p:spPr>
        <p:txBody>
          <a:bodyPr wrap="none" lIns="0" tIns="0" rIns="0" bIns="0" anchor="t">
            <a:spAutoFit/>
          </a:bodyPr>
          <a:p>
            <a:pPr lvl="0" algn="ctr"/>
            <a:r>
              <a:rPr lang="en-US" altLang="zh-CN" sz="2000">
                <a:solidFill>
                  <a:srgbClr val="663300"/>
                </a:solidFill>
                <a:latin typeface="仿宋_GB2312" pitchFamily="49" charset="-122"/>
                <a:ea typeface="仿宋_GB2312" pitchFamily="49" charset="-122"/>
              </a:rPr>
              <a:t>20</a:t>
            </a:r>
            <a:r>
              <a:rPr lang="zh-CN" altLang="en-US" sz="2000" dirty="0">
                <a:solidFill>
                  <a:srgbClr val="663300"/>
                </a:solidFill>
                <a:latin typeface="仿宋_GB2312" pitchFamily="49" charset="-122"/>
                <a:ea typeface="仿宋_GB2312" pitchFamily="49" charset="-122"/>
              </a:rPr>
              <a:t>世纪</a:t>
            </a:r>
            <a:endParaRPr lang="zh-CN" altLang="en-US" sz="2000" dirty="0">
              <a:solidFill>
                <a:srgbClr val="663300"/>
              </a:solidFill>
              <a:latin typeface="仿宋_GB2312" pitchFamily="49" charset="-122"/>
              <a:ea typeface="仿宋_GB2312" pitchFamily="49" charset="-122"/>
            </a:endParaRPr>
          </a:p>
          <a:p>
            <a:pPr lvl="0" algn="ctr"/>
            <a:r>
              <a:rPr lang="en-US" altLang="zh-CN" sz="2000">
                <a:solidFill>
                  <a:srgbClr val="663300"/>
                </a:solidFill>
                <a:latin typeface="仿宋_GB2312" pitchFamily="49" charset="-122"/>
                <a:ea typeface="仿宋_GB2312" pitchFamily="49" charset="-122"/>
              </a:rPr>
              <a:t>90</a:t>
            </a:r>
            <a:r>
              <a:rPr lang="zh-CN" altLang="en-US" sz="2000" dirty="0">
                <a:solidFill>
                  <a:srgbClr val="663300"/>
                </a:solidFill>
                <a:latin typeface="仿宋_GB2312" pitchFamily="49" charset="-122"/>
                <a:ea typeface="仿宋_GB2312" pitchFamily="49" charset="-122"/>
              </a:rPr>
              <a:t>年代</a:t>
            </a:r>
            <a:endParaRPr lang="zh-CN" altLang="en-US" sz="2000" dirty="0">
              <a:solidFill>
                <a:srgbClr val="663300"/>
              </a:solidFill>
              <a:latin typeface="仿宋_GB2312" pitchFamily="49" charset="-122"/>
              <a:ea typeface="仿宋_GB2312" pitchFamily="49" charset="-122"/>
            </a:endParaRPr>
          </a:p>
        </p:txBody>
      </p:sp>
      <p:sp>
        <p:nvSpPr>
          <p:cNvPr id="245777" name="文本框 245776"/>
          <p:cNvSpPr txBox="1"/>
          <p:nvPr/>
        </p:nvSpPr>
        <p:spPr>
          <a:xfrm>
            <a:off x="2616200" y="4138613"/>
            <a:ext cx="3911600" cy="669925"/>
          </a:xfrm>
          <a:prstGeom prst="rect">
            <a:avLst/>
          </a:prstGeom>
          <a:noFill/>
          <a:ln w="9525">
            <a:noFill/>
          </a:ln>
        </p:spPr>
        <p:txBody>
          <a:bodyPr wrap="none" lIns="0" tIns="0" rIns="0" bIns="0" anchor="t">
            <a:spAutoFit/>
          </a:bodyPr>
          <a:p>
            <a:pPr lvl="0" algn="ctr"/>
            <a:r>
              <a:rPr lang="zh-CN" altLang="en-US" sz="4400" dirty="0">
                <a:solidFill>
                  <a:schemeClr val="accent2"/>
                </a:solidFill>
                <a:latin typeface="华文隶书" pitchFamily="2" charset="-122"/>
                <a:ea typeface="华文隶书" pitchFamily="2" charset="-122"/>
              </a:rPr>
              <a:t>对外开放的成就</a:t>
            </a:r>
            <a:endParaRPr lang="zh-CN" altLang="en-US" sz="4400" dirty="0">
              <a:solidFill>
                <a:schemeClr val="accent2"/>
              </a:solidFill>
              <a:latin typeface="华文隶书" pitchFamily="2" charset="-122"/>
              <a:ea typeface="华文隶书" pitchFamily="2" charset="-122"/>
            </a:endParaRPr>
          </a:p>
        </p:txBody>
      </p:sp>
      <p:sp>
        <p:nvSpPr>
          <p:cNvPr id="245778" name="文本框 245777"/>
          <p:cNvSpPr txBox="1"/>
          <p:nvPr/>
        </p:nvSpPr>
        <p:spPr>
          <a:xfrm>
            <a:off x="1214438" y="5094288"/>
            <a:ext cx="5080000" cy="381000"/>
          </a:xfrm>
          <a:prstGeom prst="rect">
            <a:avLst/>
          </a:prstGeom>
          <a:noFill/>
          <a:ln w="9525">
            <a:noFill/>
          </a:ln>
        </p:spPr>
        <p:txBody>
          <a:bodyPr wrap="none" lIns="0" tIns="0" rIns="0" bIns="0" anchor="t">
            <a:spAutoFit/>
          </a:bodyPr>
          <a:p>
            <a:pPr lvl="0"/>
            <a:r>
              <a:rPr lang="zh-CN" altLang="en-US" sz="2500" dirty="0">
                <a:solidFill>
                  <a:schemeClr val="hlink"/>
                </a:solidFill>
                <a:latin typeface="华文琥珀" pitchFamily="2" charset="-122"/>
                <a:ea typeface="华文琥珀" pitchFamily="2" charset="-122"/>
              </a:rPr>
              <a:t>极大地促进了我国对外贸易的发展；</a:t>
            </a:r>
            <a:endParaRPr lang="zh-CN" altLang="en-US" sz="2500">
              <a:solidFill>
                <a:schemeClr val="hlink"/>
              </a:solidFill>
              <a:latin typeface="华文琥珀" pitchFamily="2" charset="-122"/>
              <a:ea typeface="华文琥珀" pitchFamily="2" charset="-122"/>
            </a:endParaRPr>
          </a:p>
        </p:txBody>
      </p:sp>
      <p:pic>
        <p:nvPicPr>
          <p:cNvPr id="245779" name="图片 245778" descr="1"/>
          <p:cNvPicPr>
            <a:picLocks noChangeAspect="1"/>
          </p:cNvPicPr>
          <p:nvPr/>
        </p:nvPicPr>
        <p:blipFill>
          <a:blip r:embed="rId1"/>
          <a:stretch>
            <a:fillRect/>
          </a:stretch>
        </p:blipFill>
        <p:spPr>
          <a:xfrm>
            <a:off x="452438" y="4999038"/>
            <a:ext cx="573087" cy="569912"/>
          </a:xfrm>
          <a:prstGeom prst="rect">
            <a:avLst/>
          </a:prstGeom>
          <a:noFill/>
          <a:ln w="9525">
            <a:noFill/>
          </a:ln>
        </p:spPr>
      </p:pic>
      <p:sp>
        <p:nvSpPr>
          <p:cNvPr id="245780" name="文本框 245779"/>
          <p:cNvSpPr txBox="1"/>
          <p:nvPr/>
        </p:nvSpPr>
        <p:spPr>
          <a:xfrm>
            <a:off x="1214438" y="6061075"/>
            <a:ext cx="7302500" cy="381000"/>
          </a:xfrm>
          <a:prstGeom prst="rect">
            <a:avLst/>
          </a:prstGeom>
          <a:noFill/>
          <a:ln w="9525">
            <a:noFill/>
          </a:ln>
        </p:spPr>
        <p:txBody>
          <a:bodyPr wrap="none" lIns="0" tIns="0" rIns="0" bIns="0" anchor="t">
            <a:spAutoFit/>
          </a:bodyPr>
          <a:p>
            <a:pPr lvl="0"/>
            <a:r>
              <a:rPr lang="zh-CN" altLang="en-US" sz="2500" dirty="0">
                <a:solidFill>
                  <a:schemeClr val="hlink"/>
                </a:solidFill>
                <a:latin typeface="华文琥珀" pitchFamily="2" charset="-122"/>
                <a:ea typeface="华文琥珀" pitchFamily="2" charset="-122"/>
              </a:rPr>
              <a:t>给我国带来了资金、先进的技术和先进的管理经验。</a:t>
            </a:r>
            <a:endParaRPr lang="zh-CN" altLang="en-US" sz="2500" dirty="0">
              <a:solidFill>
                <a:schemeClr val="hlink"/>
              </a:solidFill>
              <a:latin typeface="华文琥珀" pitchFamily="2" charset="-122"/>
              <a:ea typeface="华文琥珀" pitchFamily="2" charset="-122"/>
            </a:endParaRPr>
          </a:p>
        </p:txBody>
      </p:sp>
      <p:pic>
        <p:nvPicPr>
          <p:cNvPr id="245781" name="图片 245780" descr="2"/>
          <p:cNvPicPr>
            <a:picLocks noChangeAspect="1"/>
          </p:cNvPicPr>
          <p:nvPr/>
        </p:nvPicPr>
        <p:blipFill>
          <a:blip r:embed="rId2"/>
          <a:stretch>
            <a:fillRect/>
          </a:stretch>
        </p:blipFill>
        <p:spPr>
          <a:xfrm>
            <a:off x="452438" y="5965825"/>
            <a:ext cx="573087" cy="569913"/>
          </a:xfrm>
          <a:prstGeom prst="rect">
            <a:avLst/>
          </a:prstGeom>
          <a:noFill/>
          <a:ln w="9525">
            <a:noFill/>
          </a:ln>
        </p:spPr>
      </p:pic>
      <p:pic>
        <p:nvPicPr>
          <p:cNvPr id="245782" name="图片 245781" descr="home">
            <a:hlinkClick r:id="" tooltip="返回首页" action="ppaction://hlinkshowjump?jump=firstslide"/>
          </p:cNvPr>
          <p:cNvPicPr preferRelativeResize="0"/>
          <p:nvPr/>
        </p:nvPicPr>
        <p:blipFill>
          <a:blip r:embed="rId3"/>
          <a:stretch>
            <a:fillRect/>
          </a:stretch>
        </p:blipFill>
        <p:spPr>
          <a:xfrm>
            <a:off x="8496300" y="6497638"/>
            <a:ext cx="647700" cy="3603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63"/>
                                        </p:tgtEl>
                                        <p:attrNameLst>
                                          <p:attrName>style.visibility</p:attrName>
                                        </p:attrNameLst>
                                      </p:cBhvr>
                                      <p:to>
                                        <p:strVal val="visible"/>
                                      </p:to>
                                    </p:set>
                                    <p:animEffect transition="in" filter="dissolve">
                                      <p:cBhvr>
                                        <p:cTn id="7" dur="500"/>
                                        <p:tgtEl>
                                          <p:spTgt spid="245763"/>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5767"/>
                                        </p:tgtEl>
                                        <p:attrNameLst>
                                          <p:attrName>style.visibility</p:attrName>
                                        </p:attrNameLst>
                                      </p:cBhvr>
                                      <p:to>
                                        <p:strVal val="visible"/>
                                      </p:to>
                                    </p:set>
                                    <p:animEffect transition="in" filter="wipe(left)">
                                      <p:cBhvr>
                                        <p:cTn id="12" dur="500"/>
                                        <p:tgtEl>
                                          <p:spTgt spid="245767"/>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45764"/>
                                        </p:tgtEl>
                                        <p:attrNameLst>
                                          <p:attrName>style.visibility</p:attrName>
                                        </p:attrNameLst>
                                      </p:cBhvr>
                                      <p:to>
                                        <p:strVal val="visible"/>
                                      </p:to>
                                    </p:set>
                                    <p:animEffect transition="in" filter="dissolve">
                                      <p:cBhvr>
                                        <p:cTn id="16" dur="500"/>
                                        <p:tgtEl>
                                          <p:spTgt spid="24576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45768"/>
                                        </p:tgtEl>
                                        <p:attrNameLst>
                                          <p:attrName>style.visibility</p:attrName>
                                        </p:attrNameLst>
                                      </p:cBhvr>
                                      <p:to>
                                        <p:strVal val="visible"/>
                                      </p:to>
                                    </p:set>
                                    <p:animEffect transition="in" filter="wipe(left)">
                                      <p:cBhvr>
                                        <p:cTn id="21" dur="500"/>
                                        <p:tgtEl>
                                          <p:spTgt spid="245768"/>
                                        </p:tgtEl>
                                      </p:cBhvr>
                                    </p:animEffect>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245765"/>
                                        </p:tgtEl>
                                        <p:attrNameLst>
                                          <p:attrName>style.visibility</p:attrName>
                                        </p:attrNameLst>
                                      </p:cBhvr>
                                      <p:to>
                                        <p:strVal val="visible"/>
                                      </p:to>
                                    </p:set>
                                    <p:animEffect transition="in" filter="dissolve">
                                      <p:cBhvr>
                                        <p:cTn id="25" dur="500"/>
                                        <p:tgtEl>
                                          <p:spTgt spid="2457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5769"/>
                                        </p:tgtEl>
                                        <p:attrNameLst>
                                          <p:attrName>style.visibility</p:attrName>
                                        </p:attrNameLst>
                                      </p:cBhvr>
                                      <p:to>
                                        <p:strVal val="visible"/>
                                      </p:to>
                                    </p:set>
                                    <p:animEffect transition="in" filter="wipe(left)">
                                      <p:cBhvr>
                                        <p:cTn id="30" dur="500"/>
                                        <p:tgtEl>
                                          <p:spTgt spid="245769"/>
                                        </p:tgtEl>
                                      </p:cBhvr>
                                    </p:animEffect>
                                  </p:childTnLst>
                                  <p:subTnLst>
                                    <p:audio>
                                      <p:cMediaNode>
                                        <p:cTn display="0" masterRel="sameClick">
                                          <p:stCondLst>
                                            <p:cond evt="begin" delay="0">
                                              <p:tn val="28"/>
                                            </p:cond>
                                          </p:stCondLst>
                                          <p:endCondLst>
                                            <p:cond evt="onStopAudio" delay="0">
                                              <p:tgtEl>
                                                <p:sldTgt/>
                                              </p:tgtEl>
                                            </p:cond>
                                          </p:endCondLst>
                                        </p:cTn>
                                        <p:tgtEl>
                                          <p:sndTgt r:embed="rId4" name="chimes.wav"/>
                                        </p:tgtEl>
                                      </p:cMediaNode>
                                    </p:audio>
                                  </p:sub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245766"/>
                                        </p:tgtEl>
                                        <p:attrNameLst>
                                          <p:attrName>style.visibility</p:attrName>
                                        </p:attrNameLst>
                                      </p:cBhvr>
                                      <p:to>
                                        <p:strVal val="visible"/>
                                      </p:to>
                                    </p:set>
                                    <p:animEffect transition="in" filter="dissolve">
                                      <p:cBhvr>
                                        <p:cTn id="34" dur="500"/>
                                        <p:tgtEl>
                                          <p:spTgt spid="245766"/>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32" fill="hold" grpId="0" nodeType="clickEffect">
                                  <p:stCondLst>
                                    <p:cond delay="0"/>
                                  </p:stCondLst>
                                  <p:childTnLst>
                                    <p:set>
                                      <p:cBhvr>
                                        <p:cTn id="38" dur="1" fill="hold">
                                          <p:stCondLst>
                                            <p:cond delay="0"/>
                                          </p:stCondLst>
                                        </p:cTn>
                                        <p:tgtEl>
                                          <p:spTgt spid="245770"/>
                                        </p:tgtEl>
                                        <p:attrNameLst>
                                          <p:attrName>style.visibility</p:attrName>
                                        </p:attrNameLst>
                                      </p:cBhvr>
                                      <p:to>
                                        <p:strVal val="visible"/>
                                      </p:to>
                                    </p:set>
                                    <p:anim calcmode="lin" valueType="num">
                                      <p:cBhvr>
                                        <p:cTn id="39" dur="500" fill="hold"/>
                                        <p:tgtEl>
                                          <p:spTgt spid="245770"/>
                                        </p:tgtEl>
                                        <p:attrNameLst>
                                          <p:attrName>ppt_w</p:attrName>
                                        </p:attrNameLst>
                                      </p:cBhvr>
                                      <p:tavLst>
                                        <p:tav tm="0">
                                          <p:val>
                                            <p:strVal val="4*#ppt_w"/>
                                          </p:val>
                                        </p:tav>
                                        <p:tav tm="100000">
                                          <p:val>
                                            <p:strVal val="#ppt_w"/>
                                          </p:val>
                                        </p:tav>
                                      </p:tavLst>
                                    </p:anim>
                                    <p:anim calcmode="lin" valueType="num">
                                      <p:cBhvr>
                                        <p:cTn id="40" dur="500" fill="hold"/>
                                        <p:tgtEl>
                                          <p:spTgt spid="24577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5" name="type.wav"/>
                                        </p:tgtEl>
                                      </p:cMediaNode>
                                    </p:audio>
                                  </p:subTnLst>
                                </p:cTn>
                              </p:par>
                            </p:childTnLst>
                          </p:cTn>
                        </p:par>
                      </p:childTnLst>
                    </p:cTn>
                  </p:par>
                  <p:par>
                    <p:cTn id="41" fill="hold">
                      <p:stCondLst>
                        <p:cond delay="indefinite"/>
                      </p:stCondLst>
                      <p:childTnLst>
                        <p:par>
                          <p:cTn id="42" fill="hold">
                            <p:stCondLst>
                              <p:cond delay="0"/>
                            </p:stCondLst>
                            <p:childTnLst>
                              <p:par>
                                <p:cTn id="43" presetID="23" presetClass="entr" presetSubtype="32" fill="hold" grpId="0" nodeType="clickEffect">
                                  <p:stCondLst>
                                    <p:cond delay="0"/>
                                  </p:stCondLst>
                                  <p:childTnLst>
                                    <p:set>
                                      <p:cBhvr>
                                        <p:cTn id="44" dur="1" fill="hold">
                                          <p:stCondLst>
                                            <p:cond delay="0"/>
                                          </p:stCondLst>
                                        </p:cTn>
                                        <p:tgtEl>
                                          <p:spTgt spid="245771"/>
                                        </p:tgtEl>
                                        <p:attrNameLst>
                                          <p:attrName>style.visibility</p:attrName>
                                        </p:attrNameLst>
                                      </p:cBhvr>
                                      <p:to>
                                        <p:strVal val="visible"/>
                                      </p:to>
                                    </p:set>
                                    <p:anim calcmode="lin" valueType="num">
                                      <p:cBhvr>
                                        <p:cTn id="45" dur="500" fill="hold"/>
                                        <p:tgtEl>
                                          <p:spTgt spid="245771"/>
                                        </p:tgtEl>
                                        <p:attrNameLst>
                                          <p:attrName>ppt_w</p:attrName>
                                        </p:attrNameLst>
                                      </p:cBhvr>
                                      <p:tavLst>
                                        <p:tav tm="0">
                                          <p:val>
                                            <p:strVal val="4*#ppt_w"/>
                                          </p:val>
                                        </p:tav>
                                        <p:tav tm="100000">
                                          <p:val>
                                            <p:strVal val="#ppt_w"/>
                                          </p:val>
                                        </p:tav>
                                      </p:tavLst>
                                    </p:anim>
                                    <p:anim calcmode="lin" valueType="num">
                                      <p:cBhvr>
                                        <p:cTn id="46" dur="500" fill="hold"/>
                                        <p:tgtEl>
                                          <p:spTgt spid="24577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5" name="type.wav"/>
                                        </p:tgtEl>
                                      </p:cMediaNode>
                                    </p:audio>
                                  </p:subTnLst>
                                </p:cTn>
                              </p:par>
                            </p:childTnLst>
                          </p:cTn>
                        </p:par>
                      </p:childTnLst>
                    </p:cTn>
                  </p:par>
                  <p:par>
                    <p:cTn id="47" fill="hold">
                      <p:stCondLst>
                        <p:cond delay="indefinite"/>
                      </p:stCondLst>
                      <p:childTnLst>
                        <p:par>
                          <p:cTn id="48" fill="hold">
                            <p:stCondLst>
                              <p:cond delay="0"/>
                            </p:stCondLst>
                            <p:childTnLst>
                              <p:par>
                                <p:cTn id="49" presetID="23" presetClass="entr" presetSubtype="32" fill="hold" grpId="0" nodeType="clickEffect">
                                  <p:stCondLst>
                                    <p:cond delay="0"/>
                                  </p:stCondLst>
                                  <p:childTnLst>
                                    <p:set>
                                      <p:cBhvr>
                                        <p:cTn id="50" dur="1" fill="hold">
                                          <p:stCondLst>
                                            <p:cond delay="0"/>
                                          </p:stCondLst>
                                        </p:cTn>
                                        <p:tgtEl>
                                          <p:spTgt spid="245772"/>
                                        </p:tgtEl>
                                        <p:attrNameLst>
                                          <p:attrName>style.visibility</p:attrName>
                                        </p:attrNameLst>
                                      </p:cBhvr>
                                      <p:to>
                                        <p:strVal val="visible"/>
                                      </p:to>
                                    </p:set>
                                    <p:anim calcmode="lin" valueType="num">
                                      <p:cBhvr>
                                        <p:cTn id="51" dur="500" fill="hold"/>
                                        <p:tgtEl>
                                          <p:spTgt spid="245772"/>
                                        </p:tgtEl>
                                        <p:attrNameLst>
                                          <p:attrName>ppt_w</p:attrName>
                                        </p:attrNameLst>
                                      </p:cBhvr>
                                      <p:tavLst>
                                        <p:tav tm="0">
                                          <p:val>
                                            <p:strVal val="4*#ppt_w"/>
                                          </p:val>
                                        </p:tav>
                                        <p:tav tm="100000">
                                          <p:val>
                                            <p:strVal val="#ppt_w"/>
                                          </p:val>
                                        </p:tav>
                                      </p:tavLst>
                                    </p:anim>
                                    <p:anim calcmode="lin" valueType="num">
                                      <p:cBhvr>
                                        <p:cTn id="52" dur="500" fill="hold"/>
                                        <p:tgtEl>
                                          <p:spTgt spid="24577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type.wav"/>
                                        </p:tgtEl>
                                      </p:cMediaNode>
                                    </p:audio>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45773"/>
                                        </p:tgtEl>
                                        <p:attrNameLst>
                                          <p:attrName>style.visibility</p:attrName>
                                        </p:attrNameLst>
                                      </p:cBhvr>
                                      <p:to>
                                        <p:strVal val="visible"/>
                                      </p:to>
                                    </p:set>
                                    <p:animEffect transition="in" filter="dissolve">
                                      <p:cBhvr>
                                        <p:cTn id="57" dur="500"/>
                                        <p:tgtEl>
                                          <p:spTgt spid="245773"/>
                                        </p:tgtEl>
                                      </p:cBhvr>
                                    </p:animEffect>
                                  </p:childTnLst>
                                  <p:subTnLst>
                                    <p:audio>
                                      <p:cMediaNode>
                                        <p:cTn display="0" masterRel="sameClick">
                                          <p:stCondLst>
                                            <p:cond evt="begin" delay="0">
                                              <p:tn val="55"/>
                                            </p:cond>
                                          </p:stCondLst>
                                          <p:endCondLst>
                                            <p:cond evt="onStopAudio" delay="0">
                                              <p:tgtEl>
                                                <p:sldTgt/>
                                              </p:tgtEl>
                                            </p:cond>
                                          </p:endCondLst>
                                        </p:cTn>
                                        <p:tgtEl>
                                          <p:sndTgt r:embed="rId6" name="camera.wav"/>
                                        </p:tgtEl>
                                      </p:cMediaNode>
                                    </p:audio>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45774"/>
                                        </p:tgtEl>
                                        <p:attrNameLst>
                                          <p:attrName>style.visibility</p:attrName>
                                        </p:attrNameLst>
                                      </p:cBhvr>
                                      <p:to>
                                        <p:strVal val="visible"/>
                                      </p:to>
                                    </p:set>
                                    <p:animEffect transition="in" filter="dissolve">
                                      <p:cBhvr>
                                        <p:cTn id="62" dur="500"/>
                                        <p:tgtEl>
                                          <p:spTgt spid="245774"/>
                                        </p:tgtEl>
                                      </p:cBhvr>
                                    </p:animEffect>
                                  </p:childTnLst>
                                  <p:subTnLst>
                                    <p:audio>
                                      <p:cMediaNode>
                                        <p:cTn display="0" masterRel="sameClick">
                                          <p:stCondLst>
                                            <p:cond evt="begin" delay="0">
                                              <p:tn val="60"/>
                                            </p:cond>
                                          </p:stCondLst>
                                          <p:endCondLst>
                                            <p:cond evt="onStopAudio" delay="0">
                                              <p:tgtEl>
                                                <p:sldTgt/>
                                              </p:tgtEl>
                                            </p:cond>
                                          </p:endCondLst>
                                        </p:cTn>
                                        <p:tgtEl>
                                          <p:sndTgt r:embed="rId6" name="camera.wav"/>
                                        </p:tgtEl>
                                      </p:cMediaNode>
                                    </p:audio>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45775"/>
                                        </p:tgtEl>
                                        <p:attrNameLst>
                                          <p:attrName>style.visibility</p:attrName>
                                        </p:attrNameLst>
                                      </p:cBhvr>
                                      <p:to>
                                        <p:strVal val="visible"/>
                                      </p:to>
                                    </p:set>
                                    <p:animEffect transition="in" filter="dissolve">
                                      <p:cBhvr>
                                        <p:cTn id="67" dur="500"/>
                                        <p:tgtEl>
                                          <p:spTgt spid="245775"/>
                                        </p:tgtEl>
                                      </p:cBhvr>
                                    </p:animEffect>
                                  </p:childTnLst>
                                  <p:subTnLst>
                                    <p:audio>
                                      <p:cMediaNode>
                                        <p:cTn display="0" masterRel="sameClick">
                                          <p:stCondLst>
                                            <p:cond evt="begin" delay="0">
                                              <p:tn val="65"/>
                                            </p:cond>
                                          </p:stCondLst>
                                          <p:endCondLst>
                                            <p:cond evt="onStopAudio" delay="0">
                                              <p:tgtEl>
                                                <p:sldTgt/>
                                              </p:tgtEl>
                                            </p:cond>
                                          </p:endCondLst>
                                        </p:cTn>
                                        <p:tgtEl>
                                          <p:sndTgt r:embed="rId6" name="camera.wav"/>
                                        </p:tgtEl>
                                      </p:cMediaNode>
                                    </p:audio>
                                  </p:sub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45776"/>
                                        </p:tgtEl>
                                        <p:attrNameLst>
                                          <p:attrName>style.visibility</p:attrName>
                                        </p:attrNameLst>
                                      </p:cBhvr>
                                      <p:to>
                                        <p:strVal val="visible"/>
                                      </p:to>
                                    </p:set>
                                    <p:animEffect transition="in" filter="dissolve">
                                      <p:cBhvr>
                                        <p:cTn id="72" dur="500"/>
                                        <p:tgtEl>
                                          <p:spTgt spid="245776"/>
                                        </p:tgtEl>
                                      </p:cBhvr>
                                    </p:animEffect>
                                  </p:childTnLst>
                                  <p:subTnLst>
                                    <p:audio>
                                      <p:cMediaNode>
                                        <p:cTn display="0" masterRel="sameClick">
                                          <p:stCondLst>
                                            <p:cond evt="begin" delay="0">
                                              <p:tn val="70"/>
                                            </p:cond>
                                          </p:stCondLst>
                                          <p:endCondLst>
                                            <p:cond evt="onStopAudio" delay="0">
                                              <p:tgtEl>
                                                <p:sldTgt/>
                                              </p:tgtEl>
                                            </p:cond>
                                          </p:endCondLst>
                                        </p:cTn>
                                        <p:tgtEl>
                                          <p:sndTgt r:embed="rId6" name="camera.wav"/>
                                        </p:tgtEl>
                                      </p:cMediaNode>
                                    </p:audio>
                                  </p:sub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45777"/>
                                        </p:tgtEl>
                                        <p:attrNameLst>
                                          <p:attrName>style.visibility</p:attrName>
                                        </p:attrNameLst>
                                      </p:cBhvr>
                                      <p:to>
                                        <p:strVal val="visible"/>
                                      </p:to>
                                    </p:set>
                                    <p:animEffect transition="in" filter="dissolve">
                                      <p:cBhvr>
                                        <p:cTn id="77" dur="500"/>
                                        <p:tgtEl>
                                          <p:spTgt spid="245777"/>
                                        </p:tgtEl>
                                      </p:cBhvr>
                                    </p:animEffect>
                                  </p:childTnLst>
                                  <p:subTnLst>
                                    <p:audio>
                                      <p:cMediaNode>
                                        <p:cTn display="0" masterRel="sameClick">
                                          <p:stCondLst>
                                            <p:cond evt="begin" delay="0">
                                              <p:tn val="75"/>
                                            </p:cond>
                                          </p:stCondLst>
                                          <p:endCondLst>
                                            <p:cond evt="onStopAudio" delay="0">
                                              <p:tgtEl>
                                                <p:sldTgt/>
                                              </p:tgtEl>
                                            </p:cond>
                                          </p:endCondLst>
                                        </p:cTn>
                                        <p:tgtEl>
                                          <p:sndTgt r:embed="rId4" name="chimes.wav"/>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245779"/>
                                        </p:tgtEl>
                                        <p:attrNameLst>
                                          <p:attrName>style.visibility</p:attrName>
                                        </p:attrNameLst>
                                      </p:cBhvr>
                                      <p:to>
                                        <p:strVal val="visible"/>
                                      </p:to>
                                    </p:set>
                                    <p:anim calcmode="lin" valueType="num">
                                      <p:cBhvr additive="base">
                                        <p:cTn id="82" dur="500" fill="hold"/>
                                        <p:tgtEl>
                                          <p:spTgt spid="245779"/>
                                        </p:tgtEl>
                                        <p:attrNameLst>
                                          <p:attrName>ppt_x</p:attrName>
                                        </p:attrNameLst>
                                      </p:cBhvr>
                                      <p:tavLst>
                                        <p:tav tm="0">
                                          <p:val>
                                            <p:strVal val="#ppt_x"/>
                                          </p:val>
                                        </p:tav>
                                        <p:tav tm="100000">
                                          <p:val>
                                            <p:strVal val="#ppt_x"/>
                                          </p:val>
                                        </p:tav>
                                      </p:tavLst>
                                    </p:anim>
                                    <p:anim calcmode="lin" valueType="num">
                                      <p:cBhvr additive="base">
                                        <p:cTn id="83" dur="500" fill="hold"/>
                                        <p:tgtEl>
                                          <p:spTgt spid="2457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7" name="coin.wav"/>
                                        </p:tgtEl>
                                      </p:cMediaNode>
                                    </p:audio>
                                  </p:subTnLst>
                                </p:cTn>
                              </p:par>
                              <p:par>
                                <p:cTn id="84" presetID="2" presetClass="entr" presetSubtype="4" fill="hold" grpId="0" nodeType="withEffect">
                                  <p:stCondLst>
                                    <p:cond delay="0"/>
                                  </p:stCondLst>
                                  <p:childTnLst>
                                    <p:set>
                                      <p:cBhvr>
                                        <p:cTn id="85" dur="1" fill="hold">
                                          <p:stCondLst>
                                            <p:cond delay="0"/>
                                          </p:stCondLst>
                                        </p:cTn>
                                        <p:tgtEl>
                                          <p:spTgt spid="245778"/>
                                        </p:tgtEl>
                                        <p:attrNameLst>
                                          <p:attrName>style.visibility</p:attrName>
                                        </p:attrNameLst>
                                      </p:cBhvr>
                                      <p:to>
                                        <p:strVal val="visible"/>
                                      </p:to>
                                    </p:set>
                                    <p:anim calcmode="lin" valueType="num">
                                      <p:cBhvr additive="base">
                                        <p:cTn id="86" dur="500" fill="hold"/>
                                        <p:tgtEl>
                                          <p:spTgt spid="245778"/>
                                        </p:tgtEl>
                                        <p:attrNameLst>
                                          <p:attrName>ppt_x</p:attrName>
                                        </p:attrNameLst>
                                      </p:cBhvr>
                                      <p:tavLst>
                                        <p:tav tm="0">
                                          <p:val>
                                            <p:strVal val="#ppt_x"/>
                                          </p:val>
                                        </p:tav>
                                        <p:tav tm="100000">
                                          <p:val>
                                            <p:strVal val="#ppt_x"/>
                                          </p:val>
                                        </p:tav>
                                      </p:tavLst>
                                    </p:anim>
                                    <p:anim calcmode="lin" valueType="num">
                                      <p:cBhvr additive="base">
                                        <p:cTn id="87" dur="500" fill="hold"/>
                                        <p:tgtEl>
                                          <p:spTgt spid="2457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7" name="coin.wav"/>
                                        </p:tgtEl>
                                      </p:cMediaNode>
                                    </p:audio>
                                  </p:sub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245780"/>
                                        </p:tgtEl>
                                        <p:attrNameLst>
                                          <p:attrName>style.visibility</p:attrName>
                                        </p:attrNameLst>
                                      </p:cBhvr>
                                      <p:to>
                                        <p:strVal val="visible"/>
                                      </p:to>
                                    </p:set>
                                    <p:anim calcmode="lin" valueType="num">
                                      <p:cBhvr additive="base">
                                        <p:cTn id="92" dur="500" fill="hold"/>
                                        <p:tgtEl>
                                          <p:spTgt spid="245780"/>
                                        </p:tgtEl>
                                        <p:attrNameLst>
                                          <p:attrName>ppt_x</p:attrName>
                                        </p:attrNameLst>
                                      </p:cBhvr>
                                      <p:tavLst>
                                        <p:tav tm="0">
                                          <p:val>
                                            <p:strVal val="#ppt_x"/>
                                          </p:val>
                                        </p:tav>
                                        <p:tav tm="100000">
                                          <p:val>
                                            <p:strVal val="#ppt_x"/>
                                          </p:val>
                                        </p:tav>
                                      </p:tavLst>
                                    </p:anim>
                                    <p:anim calcmode="lin" valueType="num">
                                      <p:cBhvr additive="base">
                                        <p:cTn id="93" dur="500" fill="hold"/>
                                        <p:tgtEl>
                                          <p:spTgt spid="24578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7" name="coin.wav"/>
                                        </p:tgtEl>
                                      </p:cMediaNode>
                                    </p:audio>
                                  </p:subTnLst>
                                </p:cTn>
                              </p:par>
                              <p:par>
                                <p:cTn id="94" presetID="2" presetClass="entr" presetSubtype="4" fill="hold" nodeType="withEffect">
                                  <p:stCondLst>
                                    <p:cond delay="0"/>
                                  </p:stCondLst>
                                  <p:childTnLst>
                                    <p:set>
                                      <p:cBhvr>
                                        <p:cTn id="95" dur="1" fill="hold">
                                          <p:stCondLst>
                                            <p:cond delay="0"/>
                                          </p:stCondLst>
                                        </p:cTn>
                                        <p:tgtEl>
                                          <p:spTgt spid="245781"/>
                                        </p:tgtEl>
                                        <p:attrNameLst>
                                          <p:attrName>style.visibility</p:attrName>
                                        </p:attrNameLst>
                                      </p:cBhvr>
                                      <p:to>
                                        <p:strVal val="visible"/>
                                      </p:to>
                                    </p:set>
                                    <p:anim calcmode="lin" valueType="num">
                                      <p:cBhvr additive="base">
                                        <p:cTn id="96" dur="500" fill="hold"/>
                                        <p:tgtEl>
                                          <p:spTgt spid="245781"/>
                                        </p:tgtEl>
                                        <p:attrNameLst>
                                          <p:attrName>ppt_x</p:attrName>
                                        </p:attrNameLst>
                                      </p:cBhvr>
                                      <p:tavLst>
                                        <p:tav tm="0">
                                          <p:val>
                                            <p:strVal val="#ppt_x"/>
                                          </p:val>
                                        </p:tav>
                                        <p:tav tm="100000">
                                          <p:val>
                                            <p:strVal val="#ppt_x"/>
                                          </p:val>
                                        </p:tav>
                                      </p:tavLst>
                                    </p:anim>
                                    <p:anim calcmode="lin" valueType="num">
                                      <p:cBhvr additive="base">
                                        <p:cTn id="97" dur="500" fill="hold"/>
                                        <p:tgtEl>
                                          <p:spTgt spid="2457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7"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p:bldP spid="245764" grpId="0"/>
      <p:bldP spid="245765" grpId="0"/>
      <p:bldP spid="245766" grpId="0"/>
      <p:bldP spid="245770" grpId="0"/>
      <p:bldP spid="245771" grpId="0"/>
      <p:bldP spid="245772" grpId="0"/>
      <p:bldP spid="245773" grpId="0"/>
      <p:bldP spid="245774" grpId="0"/>
      <p:bldP spid="245775" grpId="0"/>
      <p:bldP spid="245776" grpId="0"/>
      <p:bldP spid="245777" grpId="0"/>
      <p:bldP spid="245778" grpId="0"/>
      <p:bldP spid="2457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6786" name="文本框 246785"/>
          <p:cNvSpPr txBox="1"/>
          <p:nvPr/>
        </p:nvSpPr>
        <p:spPr>
          <a:xfrm>
            <a:off x="0" y="755650"/>
            <a:ext cx="798513" cy="228600"/>
          </a:xfrm>
          <a:prstGeom prst="rect">
            <a:avLst/>
          </a:prstGeom>
          <a:noFill/>
          <a:ln w="9525">
            <a:noFill/>
          </a:ln>
        </p:spPr>
        <p:txBody>
          <a:bodyPr wrap="none" lIns="36000" tIns="0" rIns="0" bIns="0" anchor="ctr" anchorCtr="1">
            <a:spAutoFit/>
          </a:bodyPr>
          <a:p>
            <a:pPr lvl="0"/>
            <a:r>
              <a:rPr lang="zh-CN" altLang="en-US" sz="1500" dirty="0">
                <a:solidFill>
                  <a:srgbClr val="996633"/>
                </a:solidFill>
                <a:latin typeface="Times New Roman" panose="02020603050405020304" pitchFamily="18" charset="0"/>
                <a:ea typeface="黑体" panose="02010609060101010101" pitchFamily="2" charset="-122"/>
              </a:rPr>
              <a:t>课堂小结</a:t>
            </a:r>
            <a:endParaRPr lang="zh-CN" altLang="en-US" sz="1500">
              <a:solidFill>
                <a:srgbClr val="996633"/>
              </a:solidFill>
              <a:latin typeface="Times New Roman" panose="02020603050405020304" pitchFamily="18" charset="0"/>
              <a:ea typeface="黑体" panose="02010609060101010101" pitchFamily="2" charset="-122"/>
            </a:endParaRPr>
          </a:p>
        </p:txBody>
      </p:sp>
      <p:sp>
        <p:nvSpPr>
          <p:cNvPr id="246787" name="文本框 246786"/>
          <p:cNvSpPr txBox="1"/>
          <p:nvPr/>
        </p:nvSpPr>
        <p:spPr>
          <a:xfrm>
            <a:off x="747713" y="2311400"/>
            <a:ext cx="2489200" cy="427038"/>
          </a:xfrm>
          <a:prstGeom prst="rect">
            <a:avLst/>
          </a:prstGeom>
          <a:noFill/>
          <a:ln w="9525">
            <a:noFill/>
          </a:ln>
        </p:spPr>
        <p:txBody>
          <a:bodyPr wrap="none" lIns="0" tIns="0" rIns="0" bIns="0" anchor="t">
            <a:spAutoFit/>
          </a:bodyPr>
          <a:p>
            <a:pPr lvl="0" algn="ctr">
              <a:buClrTx/>
            </a:pPr>
            <a:r>
              <a:rPr lang="zh-CN" altLang="en-US" sz="2800" dirty="0">
                <a:solidFill>
                  <a:srgbClr val="663300"/>
                </a:solidFill>
                <a:latin typeface="Arial" panose="020B0604020202020204" pitchFamily="34" charset="0"/>
                <a:ea typeface="黑体" panose="02010609060101010101" pitchFamily="2" charset="-122"/>
              </a:rPr>
              <a:t>经济特区的设置</a:t>
            </a:r>
            <a:endParaRPr lang="zh-CN" altLang="en-US" sz="2800">
              <a:solidFill>
                <a:srgbClr val="663300"/>
              </a:solidFill>
              <a:latin typeface="Arial" panose="020B0604020202020204" pitchFamily="34" charset="0"/>
              <a:ea typeface="黑体" panose="02010609060101010101" pitchFamily="2" charset="-122"/>
            </a:endParaRPr>
          </a:p>
        </p:txBody>
      </p:sp>
      <p:sp>
        <p:nvSpPr>
          <p:cNvPr id="246788" name="文本框 246787"/>
          <p:cNvSpPr txBox="1"/>
          <p:nvPr/>
        </p:nvSpPr>
        <p:spPr>
          <a:xfrm>
            <a:off x="747713" y="5140325"/>
            <a:ext cx="2489200" cy="427038"/>
          </a:xfrm>
          <a:prstGeom prst="rect">
            <a:avLst/>
          </a:prstGeom>
          <a:noFill/>
          <a:ln w="9525">
            <a:noFill/>
          </a:ln>
        </p:spPr>
        <p:txBody>
          <a:bodyPr wrap="none" lIns="0" tIns="0" rIns="0" bIns="0" anchor="t">
            <a:spAutoFit/>
          </a:bodyPr>
          <a:p>
            <a:pPr lvl="0" algn="ctr">
              <a:buClrTx/>
            </a:pPr>
            <a:r>
              <a:rPr lang="zh-CN" altLang="en-US" sz="2800" dirty="0">
                <a:solidFill>
                  <a:srgbClr val="663300"/>
                </a:solidFill>
                <a:latin typeface="Arial" panose="020B0604020202020204" pitchFamily="34" charset="0"/>
                <a:ea typeface="黑体" panose="02010609060101010101" pitchFamily="2" charset="-122"/>
              </a:rPr>
              <a:t>对外开放的扩大</a:t>
            </a:r>
            <a:endParaRPr lang="zh-CN" altLang="en-US" sz="2800" dirty="0">
              <a:solidFill>
                <a:srgbClr val="663300"/>
              </a:solidFill>
              <a:latin typeface="Arial" panose="020B0604020202020204" pitchFamily="34" charset="0"/>
              <a:ea typeface="黑体" panose="02010609060101010101" pitchFamily="2" charset="-122"/>
            </a:endParaRPr>
          </a:p>
        </p:txBody>
      </p:sp>
      <p:sp>
        <p:nvSpPr>
          <p:cNvPr id="246789" name="左大括号 246788"/>
          <p:cNvSpPr/>
          <p:nvPr/>
        </p:nvSpPr>
        <p:spPr>
          <a:xfrm>
            <a:off x="3446463" y="1689100"/>
            <a:ext cx="215900" cy="1655763"/>
          </a:xfrm>
          <a:prstGeom prst="leftBrace">
            <a:avLst>
              <a:gd name="adj1" fmla="val 63909"/>
              <a:gd name="adj2" fmla="val 50000"/>
            </a:avLst>
          </a:prstGeom>
          <a:noFill/>
          <a:ln w="25400" cap="flat" cmpd="sng">
            <a:solidFill>
              <a:srgbClr val="663300"/>
            </a:solidFill>
            <a:prstDash val="solid"/>
            <a:headEnd type="none" w="med" len="med"/>
            <a:tailEnd type="none" w="med" len="med"/>
          </a:ln>
        </p:spPr>
        <p:txBody>
          <a:bodyPr/>
          <a:p>
            <a:endParaRPr lang="zh-CN" altLang="en-US"/>
          </a:p>
        </p:txBody>
      </p:sp>
      <p:sp>
        <p:nvSpPr>
          <p:cNvPr id="246790" name="左大括号 246789"/>
          <p:cNvSpPr/>
          <p:nvPr/>
        </p:nvSpPr>
        <p:spPr>
          <a:xfrm>
            <a:off x="3446463" y="4530725"/>
            <a:ext cx="215900" cy="1655763"/>
          </a:xfrm>
          <a:prstGeom prst="leftBrace">
            <a:avLst>
              <a:gd name="adj1" fmla="val 63909"/>
              <a:gd name="adj2" fmla="val 50000"/>
            </a:avLst>
          </a:prstGeom>
          <a:noFill/>
          <a:ln w="25400" cap="flat" cmpd="sng">
            <a:solidFill>
              <a:srgbClr val="663300"/>
            </a:solidFill>
            <a:prstDash val="solid"/>
            <a:headEnd type="none" w="med" len="med"/>
            <a:tailEnd type="none" w="med" len="med"/>
          </a:ln>
        </p:spPr>
        <p:txBody>
          <a:bodyPr/>
          <a:p>
            <a:endParaRPr lang="zh-CN" altLang="en-US"/>
          </a:p>
        </p:txBody>
      </p:sp>
      <p:sp>
        <p:nvSpPr>
          <p:cNvPr id="246791" name="文本框 246790"/>
          <p:cNvSpPr txBox="1"/>
          <p:nvPr/>
        </p:nvSpPr>
        <p:spPr>
          <a:xfrm>
            <a:off x="3840163" y="1501775"/>
            <a:ext cx="4572000" cy="2008188"/>
          </a:xfrm>
          <a:prstGeom prst="rect">
            <a:avLst/>
          </a:prstGeom>
          <a:noFill/>
          <a:ln w="9525">
            <a:noFill/>
          </a:ln>
        </p:spPr>
        <p:txBody>
          <a:bodyPr wrap="none" lIns="0" tIns="0" rIns="0" bIns="0" anchor="t">
            <a:spAutoFit/>
          </a:bodyPr>
          <a:p>
            <a:pPr lvl="0">
              <a:buClrTx/>
            </a:pPr>
            <a:r>
              <a:rPr lang="en-US" altLang="zh-CN" sz="2400">
                <a:solidFill>
                  <a:srgbClr val="663300"/>
                </a:solidFill>
                <a:latin typeface="楷体_GB2312" pitchFamily="49" charset="-122"/>
                <a:ea typeface="楷体_GB2312" pitchFamily="49" charset="-122"/>
              </a:rPr>
              <a:t>1.</a:t>
            </a:r>
            <a:r>
              <a:rPr lang="zh-CN" altLang="en-US" sz="2400" dirty="0">
                <a:solidFill>
                  <a:srgbClr val="663300"/>
                </a:solidFill>
                <a:latin typeface="楷体_GB2312" pitchFamily="49" charset="-122"/>
                <a:ea typeface="楷体_GB2312" pitchFamily="49" charset="-122"/>
              </a:rPr>
              <a:t>邓小平首次提出办特区的主张</a:t>
            </a:r>
            <a:endParaRPr lang="zh-CN" altLang="en-US" sz="2400" dirty="0">
              <a:solidFill>
                <a:srgbClr val="663300"/>
              </a:solidFill>
              <a:latin typeface="楷体_GB2312" pitchFamily="49" charset="-122"/>
              <a:ea typeface="楷体_GB2312" pitchFamily="49" charset="-122"/>
            </a:endParaRPr>
          </a:p>
          <a:p>
            <a:pPr lvl="0">
              <a:lnSpc>
                <a:spcPct val="150000"/>
              </a:lnSpc>
              <a:buClrTx/>
            </a:pPr>
            <a:r>
              <a:rPr lang="en-US" altLang="zh-CN" sz="2400">
                <a:solidFill>
                  <a:srgbClr val="663300"/>
                </a:solidFill>
                <a:latin typeface="楷体_GB2312" pitchFamily="49" charset="-122"/>
                <a:ea typeface="楷体_GB2312" pitchFamily="49" charset="-122"/>
              </a:rPr>
              <a:t>2.</a:t>
            </a:r>
            <a:r>
              <a:rPr lang="zh-CN" altLang="en-US" sz="2400" dirty="0">
                <a:solidFill>
                  <a:srgbClr val="663300"/>
                </a:solidFill>
                <a:latin typeface="楷体_GB2312" pitchFamily="49" charset="-122"/>
                <a:ea typeface="楷体_GB2312" pitchFamily="49" charset="-122"/>
              </a:rPr>
              <a:t>五个经济特区的相继建立</a:t>
            </a:r>
            <a:endParaRPr lang="zh-CN" altLang="en-US" sz="2400" dirty="0">
              <a:solidFill>
                <a:srgbClr val="663300"/>
              </a:solidFill>
              <a:latin typeface="楷体_GB2312" pitchFamily="49" charset="-122"/>
              <a:ea typeface="楷体_GB2312" pitchFamily="49" charset="-122"/>
            </a:endParaRPr>
          </a:p>
          <a:p>
            <a:pPr lvl="0">
              <a:lnSpc>
                <a:spcPct val="150000"/>
              </a:lnSpc>
              <a:buClrTx/>
            </a:pPr>
            <a:r>
              <a:rPr lang="en-US" altLang="zh-CN" sz="2400">
                <a:solidFill>
                  <a:srgbClr val="663300"/>
                </a:solidFill>
                <a:latin typeface="楷体_GB2312" pitchFamily="49" charset="-122"/>
                <a:ea typeface="楷体_GB2312" pitchFamily="49" charset="-122"/>
              </a:rPr>
              <a:t>3.</a:t>
            </a:r>
            <a:r>
              <a:rPr lang="zh-CN" altLang="en-US" sz="2400" dirty="0">
                <a:solidFill>
                  <a:srgbClr val="663300"/>
                </a:solidFill>
                <a:latin typeface="楷体_GB2312" pitchFamily="49" charset="-122"/>
                <a:ea typeface="楷体_GB2312" pitchFamily="49" charset="-122"/>
              </a:rPr>
              <a:t>国家采取的特殊政策和灵活措施</a:t>
            </a:r>
            <a:endParaRPr lang="zh-CN" altLang="en-US" sz="2400" dirty="0">
              <a:solidFill>
                <a:srgbClr val="663300"/>
              </a:solidFill>
              <a:latin typeface="楷体_GB2312" pitchFamily="49" charset="-122"/>
              <a:ea typeface="楷体_GB2312" pitchFamily="49" charset="-122"/>
            </a:endParaRPr>
          </a:p>
          <a:p>
            <a:pPr lvl="0">
              <a:lnSpc>
                <a:spcPct val="150000"/>
              </a:lnSpc>
              <a:buClrTx/>
            </a:pPr>
            <a:r>
              <a:rPr lang="en-US" altLang="zh-CN" sz="2400">
                <a:solidFill>
                  <a:srgbClr val="663300"/>
                </a:solidFill>
                <a:latin typeface="楷体_GB2312" pitchFamily="49" charset="-122"/>
                <a:ea typeface="楷体_GB2312" pitchFamily="49" charset="-122"/>
              </a:rPr>
              <a:t>4.</a:t>
            </a:r>
            <a:r>
              <a:rPr lang="zh-CN" altLang="en-US" sz="2400" dirty="0">
                <a:solidFill>
                  <a:srgbClr val="663300"/>
                </a:solidFill>
                <a:latin typeface="楷体_GB2312" pitchFamily="49" charset="-122"/>
                <a:ea typeface="楷体_GB2312" pitchFamily="49" charset="-122"/>
              </a:rPr>
              <a:t>创办经济特区的作用</a:t>
            </a:r>
            <a:endParaRPr lang="zh-CN" altLang="en-US" sz="2400" dirty="0">
              <a:solidFill>
                <a:srgbClr val="663300"/>
              </a:solidFill>
              <a:latin typeface="楷体_GB2312" pitchFamily="49" charset="-122"/>
              <a:ea typeface="楷体_GB2312" pitchFamily="49" charset="-122"/>
            </a:endParaRPr>
          </a:p>
        </p:txBody>
      </p:sp>
      <p:sp>
        <p:nvSpPr>
          <p:cNvPr id="246792" name="文本框 246791"/>
          <p:cNvSpPr txBox="1"/>
          <p:nvPr/>
        </p:nvSpPr>
        <p:spPr>
          <a:xfrm>
            <a:off x="3840163" y="4349750"/>
            <a:ext cx="3962400" cy="2008188"/>
          </a:xfrm>
          <a:prstGeom prst="rect">
            <a:avLst/>
          </a:prstGeom>
          <a:noFill/>
          <a:ln w="9525">
            <a:noFill/>
          </a:ln>
        </p:spPr>
        <p:txBody>
          <a:bodyPr wrap="none" lIns="0" tIns="0" rIns="0" bIns="0" anchor="t">
            <a:spAutoFit/>
          </a:bodyPr>
          <a:p>
            <a:pPr lvl="0">
              <a:buClrTx/>
            </a:pPr>
            <a:r>
              <a:rPr lang="en-US" altLang="zh-CN" sz="2400">
                <a:solidFill>
                  <a:srgbClr val="663300"/>
                </a:solidFill>
                <a:latin typeface="楷体_GB2312" pitchFamily="49" charset="-122"/>
                <a:ea typeface="楷体_GB2312" pitchFamily="49" charset="-122"/>
              </a:rPr>
              <a:t>1.</a:t>
            </a:r>
            <a:r>
              <a:rPr lang="zh-CN" altLang="en-US" sz="2400" dirty="0">
                <a:solidFill>
                  <a:srgbClr val="663300"/>
                </a:solidFill>
                <a:latin typeface="楷体_GB2312" pitchFamily="49" charset="-122"/>
                <a:ea typeface="楷体_GB2312" pitchFamily="49" charset="-122"/>
              </a:rPr>
              <a:t>对外开放地带的逐步形成</a:t>
            </a:r>
            <a:endParaRPr lang="zh-CN" altLang="en-US" sz="2400" dirty="0">
              <a:solidFill>
                <a:srgbClr val="663300"/>
              </a:solidFill>
              <a:latin typeface="楷体_GB2312" pitchFamily="49" charset="-122"/>
              <a:ea typeface="楷体_GB2312" pitchFamily="49" charset="-122"/>
            </a:endParaRPr>
          </a:p>
          <a:p>
            <a:pPr lvl="0">
              <a:lnSpc>
                <a:spcPct val="150000"/>
              </a:lnSpc>
              <a:buClrTx/>
            </a:pPr>
            <a:r>
              <a:rPr lang="en-US" altLang="zh-CN" sz="2400">
                <a:solidFill>
                  <a:srgbClr val="663300"/>
                </a:solidFill>
                <a:latin typeface="楷体_GB2312" pitchFamily="49" charset="-122"/>
                <a:ea typeface="楷体_GB2312" pitchFamily="49" charset="-122"/>
              </a:rPr>
              <a:t>2.</a:t>
            </a:r>
            <a:r>
              <a:rPr lang="zh-CN" altLang="en-US" sz="2400" dirty="0">
                <a:solidFill>
                  <a:srgbClr val="663300"/>
                </a:solidFill>
                <a:latin typeface="楷体_GB2312" pitchFamily="49" charset="-122"/>
                <a:ea typeface="楷体_GB2312" pitchFamily="49" charset="-122"/>
              </a:rPr>
              <a:t>上海浦东新区的设置</a:t>
            </a:r>
            <a:endParaRPr lang="zh-CN" altLang="en-US" sz="2400" dirty="0">
              <a:solidFill>
                <a:srgbClr val="663300"/>
              </a:solidFill>
              <a:latin typeface="楷体_GB2312" pitchFamily="49" charset="-122"/>
              <a:ea typeface="楷体_GB2312" pitchFamily="49" charset="-122"/>
            </a:endParaRPr>
          </a:p>
          <a:p>
            <a:pPr lvl="0">
              <a:lnSpc>
                <a:spcPct val="150000"/>
              </a:lnSpc>
              <a:buClrTx/>
            </a:pPr>
            <a:r>
              <a:rPr lang="en-US" altLang="zh-CN" sz="2400">
                <a:solidFill>
                  <a:srgbClr val="663300"/>
                </a:solidFill>
                <a:latin typeface="楷体_GB2312" pitchFamily="49" charset="-122"/>
                <a:ea typeface="楷体_GB2312" pitchFamily="49" charset="-122"/>
              </a:rPr>
              <a:t>3.</a:t>
            </a:r>
            <a:r>
              <a:rPr lang="zh-CN" altLang="en-US" sz="2400" dirty="0">
                <a:solidFill>
                  <a:srgbClr val="663300"/>
                </a:solidFill>
                <a:latin typeface="楷体_GB2312" pitchFamily="49" charset="-122"/>
                <a:ea typeface="楷体_GB2312" pitchFamily="49" charset="-122"/>
              </a:rPr>
              <a:t>全方位对外开放格局的形成</a:t>
            </a:r>
            <a:endParaRPr lang="zh-CN" altLang="en-US" sz="2400" dirty="0">
              <a:solidFill>
                <a:srgbClr val="663300"/>
              </a:solidFill>
              <a:latin typeface="楷体_GB2312" pitchFamily="49" charset="-122"/>
              <a:ea typeface="楷体_GB2312" pitchFamily="49" charset="-122"/>
            </a:endParaRPr>
          </a:p>
          <a:p>
            <a:pPr lvl="0">
              <a:lnSpc>
                <a:spcPct val="150000"/>
              </a:lnSpc>
              <a:buClrTx/>
            </a:pPr>
            <a:r>
              <a:rPr lang="en-US" altLang="zh-CN" sz="2400">
                <a:solidFill>
                  <a:srgbClr val="663300"/>
                </a:solidFill>
                <a:latin typeface="楷体_GB2312" pitchFamily="49" charset="-122"/>
                <a:ea typeface="楷体_GB2312" pitchFamily="49" charset="-122"/>
              </a:rPr>
              <a:t>4.</a:t>
            </a:r>
            <a:r>
              <a:rPr lang="zh-CN" altLang="en-US" sz="2400" dirty="0">
                <a:solidFill>
                  <a:srgbClr val="663300"/>
                </a:solidFill>
                <a:latin typeface="楷体_GB2312" pitchFamily="49" charset="-122"/>
                <a:ea typeface="楷体_GB2312" pitchFamily="49" charset="-122"/>
              </a:rPr>
              <a:t>对外开放的重要作用</a:t>
            </a:r>
            <a:endParaRPr lang="zh-CN" altLang="en-US" sz="2400" dirty="0">
              <a:solidFill>
                <a:srgbClr val="663300"/>
              </a:solidFill>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6787"/>
                                        </p:tgtEl>
                                        <p:attrNameLst>
                                          <p:attrName>style.visibility</p:attrName>
                                        </p:attrNameLst>
                                      </p:cBhvr>
                                      <p:to>
                                        <p:strVal val="visible"/>
                                      </p:to>
                                    </p:set>
                                    <p:animEffect transition="in" filter="wipe(left)">
                                      <p:cBhvr>
                                        <p:cTn id="7" dur="500"/>
                                        <p:tgtEl>
                                          <p:spTgt spid="24678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6789"/>
                                        </p:tgtEl>
                                        <p:attrNameLst>
                                          <p:attrName>style.visibility</p:attrName>
                                        </p:attrNameLst>
                                      </p:cBhvr>
                                      <p:to>
                                        <p:strVal val="visible"/>
                                      </p:to>
                                    </p:set>
                                    <p:animEffect transition="in" filter="wipe(left)">
                                      <p:cBhvr>
                                        <p:cTn id="11" dur="500"/>
                                        <p:tgtEl>
                                          <p:spTgt spid="24678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46791"/>
                                        </p:tgtEl>
                                        <p:attrNameLst>
                                          <p:attrName>style.visibility</p:attrName>
                                        </p:attrNameLst>
                                      </p:cBhvr>
                                      <p:to>
                                        <p:strVal val="visible"/>
                                      </p:to>
                                    </p:set>
                                    <p:animEffect transition="in" filter="wipe(up)">
                                      <p:cBhvr>
                                        <p:cTn id="15" dur="500"/>
                                        <p:tgtEl>
                                          <p:spTgt spid="24679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6788"/>
                                        </p:tgtEl>
                                        <p:attrNameLst>
                                          <p:attrName>style.visibility</p:attrName>
                                        </p:attrNameLst>
                                      </p:cBhvr>
                                      <p:to>
                                        <p:strVal val="visible"/>
                                      </p:to>
                                    </p:set>
                                    <p:animEffect transition="in" filter="wipe(left)">
                                      <p:cBhvr>
                                        <p:cTn id="20" dur="500"/>
                                        <p:tgtEl>
                                          <p:spTgt spid="246788"/>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46790"/>
                                        </p:tgtEl>
                                        <p:attrNameLst>
                                          <p:attrName>style.visibility</p:attrName>
                                        </p:attrNameLst>
                                      </p:cBhvr>
                                      <p:to>
                                        <p:strVal val="visible"/>
                                      </p:to>
                                    </p:set>
                                    <p:animEffect transition="in" filter="wipe(left)">
                                      <p:cBhvr>
                                        <p:cTn id="24" dur="500"/>
                                        <p:tgtEl>
                                          <p:spTgt spid="246790"/>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246792"/>
                                        </p:tgtEl>
                                        <p:attrNameLst>
                                          <p:attrName>style.visibility</p:attrName>
                                        </p:attrNameLst>
                                      </p:cBhvr>
                                      <p:to>
                                        <p:strVal val="visible"/>
                                      </p:to>
                                    </p:set>
                                    <p:animEffect transition="in" filter="wipe(up)">
                                      <p:cBhvr>
                                        <p:cTn id="28" dur="500"/>
                                        <p:tgtEl>
                                          <p:spTgt spid="246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p:bldP spid="246788" grpId="0"/>
      <p:bldP spid="246791" grpId="0"/>
      <p:bldP spid="24679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7810" name="文本框 247809"/>
          <p:cNvSpPr txBox="1"/>
          <p:nvPr/>
        </p:nvSpPr>
        <p:spPr>
          <a:xfrm>
            <a:off x="1397000" y="2878138"/>
            <a:ext cx="6350000" cy="1524000"/>
          </a:xfrm>
          <a:prstGeom prst="rect">
            <a:avLst/>
          </a:prstGeom>
          <a:noFill/>
          <a:ln w="9525">
            <a:noFill/>
          </a:ln>
        </p:spPr>
        <p:txBody>
          <a:bodyPr wrap="none" lIns="0" tIns="0" rIns="0" bIns="0" anchor="ctr" anchorCtr="1">
            <a:spAutoFit/>
          </a:bodyPr>
          <a:p>
            <a:pPr lvl="0" algn="ctr"/>
            <a:r>
              <a:rPr lang="zh-CN" altLang="en-US" sz="10000" dirty="0">
                <a:solidFill>
                  <a:srgbClr val="996633"/>
                </a:solidFill>
                <a:latin typeface="Times New Roman" panose="02020603050405020304" pitchFamily="18" charset="0"/>
                <a:ea typeface="华文行楷" pitchFamily="2" charset="-122"/>
              </a:rPr>
              <a:t>学习与探究</a:t>
            </a:r>
            <a:endParaRPr lang="zh-CN" altLang="en-US" sz="10000" dirty="0">
              <a:solidFill>
                <a:srgbClr val="996633"/>
              </a:solidFill>
              <a:latin typeface="Times New Roman" panose="02020603050405020304" pitchFamily="18" charset="0"/>
              <a:ea typeface="华文行楷"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80" name="文本框 254979"/>
          <p:cNvSpPr txBox="1"/>
          <p:nvPr/>
        </p:nvSpPr>
        <p:spPr>
          <a:xfrm>
            <a:off x="2349500" y="971550"/>
            <a:ext cx="4445000" cy="609600"/>
          </a:xfrm>
          <a:prstGeom prst="rect">
            <a:avLst/>
          </a:prstGeom>
          <a:noFill/>
          <a:ln w="9525">
            <a:noFill/>
          </a:ln>
        </p:spPr>
        <p:txBody>
          <a:bodyPr wrap="none" lIns="0" tIns="0" rIns="0" bIns="0" anchor="t" anchorCtr="1">
            <a:spAutoFit/>
          </a:bodyPr>
          <a:p>
            <a:pPr lvl="0" algn="ctr"/>
            <a:r>
              <a:rPr lang="en-US" altLang="zh-CN" sz="4000">
                <a:solidFill>
                  <a:srgbClr val="996633"/>
                </a:solidFill>
                <a:latin typeface="Times New Roman" panose="02020603050405020304" pitchFamily="18" charset="0"/>
                <a:ea typeface="华文隶书" pitchFamily="2" charset="-122"/>
              </a:rPr>
              <a:t>2.</a:t>
            </a:r>
            <a:r>
              <a:rPr lang="zh-CN" altLang="en-US" sz="4000" dirty="0">
                <a:solidFill>
                  <a:srgbClr val="996633"/>
                </a:solidFill>
                <a:latin typeface="Times New Roman" panose="02020603050405020304" pitchFamily="18" charset="0"/>
                <a:ea typeface="华文隶书" pitchFamily="2" charset="-122"/>
              </a:rPr>
              <a:t>介绍经济特区见闻</a:t>
            </a:r>
            <a:endParaRPr lang="en-US" altLang="zh-CN" sz="4000">
              <a:solidFill>
                <a:srgbClr val="996633"/>
              </a:solidFill>
              <a:latin typeface="Times New Roman" panose="02020603050405020304" pitchFamily="18" charset="0"/>
              <a:ea typeface="华文隶书" pitchFamily="2" charset="-122"/>
            </a:endParaRPr>
          </a:p>
        </p:txBody>
      </p:sp>
      <p:sp>
        <p:nvSpPr>
          <p:cNvPr id="254981" name="矩形 254980"/>
          <p:cNvSpPr/>
          <p:nvPr/>
        </p:nvSpPr>
        <p:spPr>
          <a:xfrm>
            <a:off x="255588" y="1654175"/>
            <a:ext cx="8632825" cy="5046663"/>
          </a:xfrm>
          <a:prstGeom prst="rect">
            <a:avLst/>
          </a:prstGeom>
          <a:noFill/>
          <a:ln w="9525">
            <a:noFill/>
          </a:ln>
        </p:spPr>
        <p:txBody>
          <a:bodyPr lIns="0" tIns="0" rIns="0" bIns="0" anchor="t" anchorCtr="1">
            <a:spAutoFit/>
          </a:bodyPr>
          <a:p>
            <a:pPr lvl="0" algn="ctr"/>
            <a:r>
              <a:rPr lang="zh-CN" altLang="en-US" sz="2200" dirty="0">
                <a:solidFill>
                  <a:srgbClr val="006666"/>
                </a:solidFill>
                <a:latin typeface="华文楷体" pitchFamily="2" charset="-122"/>
                <a:ea typeface="华文楷体" pitchFamily="2" charset="-122"/>
              </a:rPr>
              <a:t>经济特区珠海见闻</a:t>
            </a:r>
            <a:endParaRPr lang="zh-CN" altLang="en-US" sz="2200" dirty="0">
              <a:solidFill>
                <a:srgbClr val="006666"/>
              </a:solidFill>
              <a:latin typeface="华文楷体" pitchFamily="2" charset="-122"/>
              <a:ea typeface="华文楷体" pitchFamily="2" charset="-122"/>
            </a:endParaRPr>
          </a:p>
          <a:p>
            <a:pPr lvl="0">
              <a:lnSpc>
                <a:spcPct val="130000"/>
              </a:lnSpc>
            </a:pPr>
            <a:r>
              <a:rPr lang="zh-CN" altLang="en-US" sz="1700" dirty="0">
                <a:solidFill>
                  <a:srgbClr val="333333"/>
                </a:solidFill>
                <a:latin typeface="华文楷体" pitchFamily="2" charset="-122"/>
                <a:ea typeface="华文楷体" pitchFamily="2" charset="-122"/>
              </a:rPr>
              <a:t>　　我国最早的经济特区之一珠海，位于广东珠江口入海处，据说因此而得名。珠海与澳门陆地相连，与香港隔海相望，自然环境优美，山清水秀，海域广阔，是一座著名的花园式海滨城市，绿化面积达到了</a:t>
            </a:r>
            <a:r>
              <a:rPr lang="en-US" altLang="zh-CN" sz="1700">
                <a:solidFill>
                  <a:srgbClr val="333333"/>
                </a:solidFill>
                <a:latin typeface="华文楷体" pitchFamily="2" charset="-122"/>
                <a:ea typeface="华文楷体" pitchFamily="2" charset="-122"/>
              </a:rPr>
              <a:t>70%</a:t>
            </a:r>
            <a:r>
              <a:rPr lang="zh-CN" altLang="en-US" sz="1700" dirty="0">
                <a:solidFill>
                  <a:srgbClr val="333333"/>
                </a:solidFill>
                <a:latin typeface="华文楷体" pitchFamily="2" charset="-122"/>
                <a:ea typeface="华文楷体" pitchFamily="2" charset="-122"/>
              </a:rPr>
              <a:t>，曾被联合国评为最适合人类居住的地方。</a:t>
            </a:r>
            <a:endParaRPr lang="zh-CN" altLang="en-US" sz="1700" dirty="0">
              <a:solidFill>
                <a:srgbClr val="333333"/>
              </a:solidFill>
              <a:latin typeface="华文楷体" pitchFamily="2" charset="-122"/>
              <a:ea typeface="华文楷体" pitchFamily="2" charset="-122"/>
            </a:endParaRPr>
          </a:p>
          <a:p>
            <a:pPr lvl="0">
              <a:lnSpc>
                <a:spcPct val="130000"/>
              </a:lnSpc>
            </a:pPr>
            <a:r>
              <a:rPr lang="zh-CN" altLang="en-US" sz="1700" dirty="0">
                <a:solidFill>
                  <a:srgbClr val="333333"/>
                </a:solidFill>
                <a:latin typeface="华文楷体" pitchFamily="2" charset="-122"/>
                <a:ea typeface="华文楷体" pitchFamily="2" charset="-122"/>
              </a:rPr>
              <a:t>　　登上地接社的汽车后，当地导游就开始滔滔不绝：“说到珠海的环境，前几年流传一段顺口溜，说是不到北京不知道自己的官太小，不去东北不知道自己酒量太小，不去港澳不知道自己带的钱太少，不来珠海不知道哪块环境好。”</a:t>
            </a:r>
            <a:endParaRPr lang="zh-CN" altLang="en-US" sz="1700" dirty="0">
              <a:solidFill>
                <a:srgbClr val="333333"/>
              </a:solidFill>
              <a:latin typeface="华文楷体" pitchFamily="2" charset="-122"/>
              <a:ea typeface="华文楷体" pitchFamily="2" charset="-122"/>
            </a:endParaRPr>
          </a:p>
          <a:p>
            <a:pPr lvl="0">
              <a:lnSpc>
                <a:spcPct val="130000"/>
              </a:lnSpc>
            </a:pPr>
            <a:r>
              <a:rPr lang="zh-CN" altLang="en-US" sz="1700" dirty="0">
                <a:solidFill>
                  <a:srgbClr val="333333"/>
                </a:solidFill>
                <a:latin typeface="华文楷体" pitchFamily="2" charset="-122"/>
                <a:ea typeface="华文楷体" pitchFamily="2" charset="-122"/>
              </a:rPr>
              <a:t>　　汽车继续沿海边行进，导游继续介绍，说珠海海域六千多平方公里，大大小小的岛屿加起来有</a:t>
            </a:r>
            <a:r>
              <a:rPr lang="en-US" altLang="zh-CN" sz="1700">
                <a:solidFill>
                  <a:srgbClr val="333333"/>
                </a:solidFill>
                <a:latin typeface="华文楷体" pitchFamily="2" charset="-122"/>
                <a:ea typeface="华文楷体" pitchFamily="2" charset="-122"/>
              </a:rPr>
              <a:t>146</a:t>
            </a:r>
            <a:r>
              <a:rPr lang="zh-CN" altLang="en-US" sz="1700" dirty="0">
                <a:solidFill>
                  <a:srgbClr val="333333"/>
                </a:solidFill>
                <a:latin typeface="华文楷体" pitchFamily="2" charset="-122"/>
                <a:ea typeface="华文楷体" pitchFamily="2" charset="-122"/>
              </a:rPr>
              <a:t>个，所以称珠海为“百岛之市”。陆地面积</a:t>
            </a:r>
            <a:r>
              <a:rPr lang="en-US" altLang="zh-CN" sz="1700">
                <a:solidFill>
                  <a:srgbClr val="333333"/>
                </a:solidFill>
                <a:latin typeface="华文楷体" pitchFamily="2" charset="-122"/>
                <a:ea typeface="华文楷体" pitchFamily="2" charset="-122"/>
              </a:rPr>
              <a:t>1600</a:t>
            </a:r>
            <a:r>
              <a:rPr lang="zh-CN" altLang="en-US" sz="1700" dirty="0">
                <a:solidFill>
                  <a:srgbClr val="333333"/>
                </a:solidFill>
                <a:latin typeface="华文楷体" pitchFamily="2" charset="-122"/>
                <a:ea typeface="华文楷体" pitchFamily="2" charset="-122"/>
              </a:rPr>
              <a:t>多平方公里，不像澳门只有二十多平方公里，骑自行车半个小时就能转一圈。珠海市在七九年以前只是一个小渔村，之所以能发展到今天，全要感谢邓小平，就是因为他画了一个圈，右手画了个深圳，左手画的就是珠海。珠海的发展肯定跟不上深圳，但据业内人士认为，珠海是最具有发展潜力的城市。</a:t>
            </a:r>
            <a:endParaRPr lang="zh-CN" altLang="en-US" sz="1700" dirty="0">
              <a:solidFill>
                <a:srgbClr val="333333"/>
              </a:solidFill>
              <a:latin typeface="华文楷体" pitchFamily="2" charset="-122"/>
              <a:ea typeface="华文楷体" pitchFamily="2" charset="-122"/>
            </a:endParaRPr>
          </a:p>
          <a:p>
            <a:pPr lvl="0">
              <a:lnSpc>
                <a:spcPct val="130000"/>
              </a:lnSpc>
            </a:pPr>
            <a:r>
              <a:rPr lang="zh-CN" altLang="en-US" sz="1700" dirty="0">
                <a:solidFill>
                  <a:srgbClr val="333333"/>
                </a:solidFill>
                <a:latin typeface="华文楷体" pitchFamily="2" charset="-122"/>
                <a:ea typeface="华文楷体" pitchFamily="2" charset="-122"/>
              </a:rPr>
              <a:t>　　香港在我的心目中，曾是那样的遥不可及，曾是那样的高不可攀，没想在有生之年，像我这种社会最底层的人还能走过罗湖桥，双脚还能踏上香港的土地，真是感慨良多。</a:t>
            </a:r>
            <a:endParaRPr lang="zh-CN" altLang="en-US" sz="1700" dirty="0">
              <a:solidFill>
                <a:srgbClr val="333333"/>
              </a:solidFill>
              <a:latin typeface="华文楷体" pitchFamily="2" charset="-122"/>
              <a:ea typeface="华文楷体"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8834" name="文本框 248833"/>
          <p:cNvSpPr txBox="1"/>
          <p:nvPr/>
        </p:nvSpPr>
        <p:spPr>
          <a:xfrm>
            <a:off x="0" y="755650"/>
            <a:ext cx="798513" cy="228600"/>
          </a:xfrm>
          <a:prstGeom prst="rect">
            <a:avLst/>
          </a:prstGeom>
          <a:noFill/>
          <a:ln w="9525">
            <a:noFill/>
          </a:ln>
        </p:spPr>
        <p:txBody>
          <a:bodyPr wrap="none" lIns="36000" tIns="0" rIns="0" bIns="0" anchor="ctr" anchorCtr="1">
            <a:spAutoFit/>
          </a:bodyPr>
          <a:p>
            <a:pPr lvl="0"/>
            <a:r>
              <a:rPr lang="zh-CN" altLang="en-US" sz="1500" dirty="0">
                <a:solidFill>
                  <a:srgbClr val="996633"/>
                </a:solidFill>
                <a:latin typeface="Times New Roman" panose="02020603050405020304" pitchFamily="18" charset="0"/>
                <a:ea typeface="黑体" panose="02010609060101010101" pitchFamily="2" charset="-122"/>
              </a:rPr>
              <a:t>学习测评</a:t>
            </a:r>
            <a:endParaRPr lang="zh-CN" altLang="en-US" sz="1500" dirty="0">
              <a:solidFill>
                <a:srgbClr val="996633"/>
              </a:solidFill>
              <a:latin typeface="Times New Roman" panose="02020603050405020304" pitchFamily="18" charset="0"/>
              <a:ea typeface="黑体" panose="02010609060101010101" pitchFamily="2" charset="-122"/>
            </a:endParaRPr>
          </a:p>
        </p:txBody>
      </p:sp>
      <p:sp>
        <p:nvSpPr>
          <p:cNvPr id="248835" name="文本框 248834"/>
          <p:cNvSpPr txBox="1"/>
          <p:nvPr/>
        </p:nvSpPr>
        <p:spPr>
          <a:xfrm>
            <a:off x="185738" y="1079500"/>
            <a:ext cx="8794750" cy="4081463"/>
          </a:xfrm>
          <a:prstGeom prst="rect">
            <a:avLst/>
          </a:prstGeom>
          <a:noFill/>
          <a:ln w="9525">
            <a:noFill/>
          </a:ln>
        </p:spPr>
        <p:txBody>
          <a:bodyPr lIns="0" tIns="0" rIns="0" bIns="0">
            <a:spAutoFit/>
          </a:bodyPr>
          <a:p>
            <a:pPr lvl="0"/>
            <a:r>
              <a:rPr lang="en-US" altLang="zh-CN" sz="2200">
                <a:latin typeface="楷体_GB2312" pitchFamily="49" charset="-122"/>
                <a:ea typeface="楷体_GB2312" pitchFamily="49" charset="-122"/>
              </a:rPr>
              <a:t>1.1992</a:t>
            </a:r>
            <a:r>
              <a:rPr lang="zh-CN" altLang="en-US" sz="2200" dirty="0">
                <a:latin typeface="楷体_GB2312" pitchFamily="49" charset="-122"/>
                <a:ea typeface="楷体_GB2312" pitchFamily="49" charset="-122"/>
              </a:rPr>
              <a:t>年，党中央、国务院决定开放的长江沿岸的五个城市中，除岳阳、</a:t>
            </a:r>
            <a:endParaRPr lang="zh-CN" altLang="en-US" sz="2200" dirty="0">
              <a:latin typeface="楷体_GB2312" pitchFamily="49" charset="-122"/>
              <a:ea typeface="楷体_GB2312" pitchFamily="49" charset="-122"/>
            </a:endParaRPr>
          </a:p>
          <a:p>
            <a:pPr lvl="0">
              <a:lnSpc>
                <a:spcPct val="140000"/>
              </a:lnSpc>
            </a:pPr>
            <a:r>
              <a:rPr lang="zh-CN" altLang="en-US" sz="2200" dirty="0">
                <a:latin typeface="楷体_GB2312" pitchFamily="49" charset="-122"/>
                <a:ea typeface="楷体_GB2312" pitchFamily="49" charset="-122"/>
              </a:rPr>
              <a:t>　武汉、九江、芜湖外，另一重要城市是（　　　）。</a:t>
            </a:r>
            <a:endParaRPr lang="zh-CN" altLang="en-US" sz="2200" dirty="0">
              <a:latin typeface="楷体_GB2312" pitchFamily="49" charset="-122"/>
              <a:ea typeface="楷体_GB2312" pitchFamily="49" charset="-122"/>
            </a:endParaRPr>
          </a:p>
          <a:p>
            <a:pPr lvl="0">
              <a:lnSpc>
                <a:spcPct val="140000"/>
              </a:lnSpc>
            </a:pPr>
            <a:r>
              <a:rPr lang="zh-CN" altLang="en-US" sz="2200" dirty="0">
                <a:latin typeface="楷体_GB2312" pitchFamily="49" charset="-122"/>
                <a:ea typeface="楷体_GB2312" pitchFamily="49" charset="-122"/>
              </a:rPr>
              <a:t>　</a:t>
            </a:r>
            <a:r>
              <a:rPr lang="en-US" altLang="zh-CN" sz="2200">
                <a:latin typeface="楷体_GB2312" pitchFamily="49" charset="-122"/>
                <a:ea typeface="楷体_GB2312" pitchFamily="49" charset="-122"/>
              </a:rPr>
              <a:t>A.</a:t>
            </a:r>
            <a:r>
              <a:rPr lang="zh-CN" altLang="en-US" sz="2200" dirty="0">
                <a:latin typeface="楷体_GB2312" pitchFamily="49" charset="-122"/>
                <a:ea typeface="楷体_GB2312" pitchFamily="49" charset="-122"/>
              </a:rPr>
              <a:t>南京　　　　　</a:t>
            </a:r>
            <a:r>
              <a:rPr lang="en-US" altLang="zh-CN" sz="2200">
                <a:latin typeface="楷体_GB2312" pitchFamily="49" charset="-122"/>
                <a:ea typeface="楷体_GB2312" pitchFamily="49" charset="-122"/>
              </a:rPr>
              <a:t>B.</a:t>
            </a:r>
            <a:r>
              <a:rPr lang="zh-CN" altLang="en-US" sz="2200" dirty="0">
                <a:latin typeface="楷体_GB2312" pitchFamily="49" charset="-122"/>
                <a:ea typeface="楷体_GB2312" pitchFamily="49" charset="-122"/>
              </a:rPr>
              <a:t>重庆　　　　　</a:t>
            </a:r>
            <a:r>
              <a:rPr lang="en-US" altLang="zh-CN" sz="2200">
                <a:latin typeface="楷体_GB2312" pitchFamily="49" charset="-122"/>
                <a:ea typeface="楷体_GB2312" pitchFamily="49" charset="-122"/>
              </a:rPr>
              <a:t>C.</a:t>
            </a:r>
            <a:r>
              <a:rPr lang="zh-CN" altLang="en-US" sz="2200" dirty="0">
                <a:latin typeface="楷体_GB2312" pitchFamily="49" charset="-122"/>
                <a:ea typeface="楷体_GB2312" pitchFamily="49" charset="-122"/>
              </a:rPr>
              <a:t>宜昌　　　　　</a:t>
            </a:r>
            <a:r>
              <a:rPr lang="en-US" altLang="zh-CN" sz="2200">
                <a:latin typeface="楷体_GB2312" pitchFamily="49" charset="-122"/>
                <a:ea typeface="楷体_GB2312" pitchFamily="49" charset="-122"/>
              </a:rPr>
              <a:t>D.</a:t>
            </a:r>
            <a:r>
              <a:rPr lang="zh-CN" altLang="en-US" sz="2200" dirty="0">
                <a:latin typeface="楷体_GB2312" pitchFamily="49" charset="-122"/>
                <a:ea typeface="楷体_GB2312" pitchFamily="49" charset="-122"/>
              </a:rPr>
              <a:t>昆明</a:t>
            </a:r>
            <a:endParaRPr lang="zh-CN" altLang="en-US" sz="2200" dirty="0">
              <a:latin typeface="楷体_GB2312" pitchFamily="49" charset="-122"/>
              <a:ea typeface="楷体_GB2312" pitchFamily="49" charset="-122"/>
            </a:endParaRPr>
          </a:p>
          <a:p>
            <a:pPr lvl="0">
              <a:lnSpc>
                <a:spcPct val="140000"/>
              </a:lnSpc>
            </a:pPr>
            <a:r>
              <a:rPr lang="en-US" altLang="zh-CN" sz="2200">
                <a:latin typeface="楷体_GB2312" pitchFamily="49" charset="-122"/>
                <a:ea typeface="楷体_GB2312" pitchFamily="49" charset="-122"/>
              </a:rPr>
              <a:t>2.“</a:t>
            </a:r>
            <a:r>
              <a:rPr lang="zh-CN" altLang="en-US" sz="2200" dirty="0">
                <a:latin typeface="楷体_GB2312" pitchFamily="49" charset="-122"/>
                <a:ea typeface="楷体_GB2312" pitchFamily="49" charset="-122"/>
              </a:rPr>
              <a:t>经济特区”的含义是（　　　）。</a:t>
            </a:r>
            <a:endParaRPr lang="zh-CN" altLang="en-US" sz="2200" dirty="0">
              <a:latin typeface="楷体_GB2312" pitchFamily="49" charset="-122"/>
              <a:ea typeface="楷体_GB2312" pitchFamily="49" charset="-122"/>
            </a:endParaRPr>
          </a:p>
          <a:p>
            <a:pPr lvl="0">
              <a:lnSpc>
                <a:spcPct val="140000"/>
              </a:lnSpc>
            </a:pPr>
            <a:r>
              <a:rPr lang="zh-CN" altLang="en-US" sz="2200" dirty="0">
                <a:latin typeface="楷体_GB2312" pitchFamily="49" charset="-122"/>
                <a:ea typeface="楷体_GB2312" pitchFamily="49" charset="-122"/>
              </a:rPr>
              <a:t>　</a:t>
            </a:r>
            <a:r>
              <a:rPr lang="en-US" altLang="zh-CN" sz="2200">
                <a:latin typeface="楷体_GB2312" pitchFamily="49" charset="-122"/>
                <a:ea typeface="楷体_GB2312" pitchFamily="49" charset="-122"/>
              </a:rPr>
              <a:t>A.</a:t>
            </a:r>
            <a:r>
              <a:rPr lang="zh-CN" altLang="en-US" sz="2200" dirty="0">
                <a:latin typeface="楷体_GB2312" pitchFamily="49" charset="-122"/>
                <a:ea typeface="楷体_GB2312" pitchFamily="49" charset="-122"/>
              </a:rPr>
              <a:t>实行特殊经济政策和管理体制的地区</a:t>
            </a:r>
            <a:endParaRPr lang="zh-CN" altLang="en-US" sz="2200" dirty="0">
              <a:latin typeface="楷体_GB2312" pitchFamily="49" charset="-122"/>
              <a:ea typeface="楷体_GB2312" pitchFamily="49" charset="-122"/>
            </a:endParaRPr>
          </a:p>
          <a:p>
            <a:pPr lvl="0">
              <a:lnSpc>
                <a:spcPct val="140000"/>
              </a:lnSpc>
            </a:pPr>
            <a:r>
              <a:rPr lang="zh-CN" altLang="en-US" sz="2200" dirty="0">
                <a:latin typeface="楷体_GB2312" pitchFamily="49" charset="-122"/>
                <a:ea typeface="楷体_GB2312" pitchFamily="49" charset="-122"/>
              </a:rPr>
              <a:t>　</a:t>
            </a:r>
            <a:r>
              <a:rPr lang="en-US" altLang="zh-CN" sz="2200">
                <a:latin typeface="楷体_GB2312" pitchFamily="49" charset="-122"/>
                <a:ea typeface="楷体_GB2312" pitchFamily="49" charset="-122"/>
              </a:rPr>
              <a:t>B.</a:t>
            </a:r>
            <a:r>
              <a:rPr lang="zh-CN" altLang="en-US" sz="2200" dirty="0">
                <a:latin typeface="楷体_GB2312" pitchFamily="49" charset="-122"/>
                <a:ea typeface="楷体_GB2312" pitchFamily="49" charset="-122"/>
              </a:rPr>
              <a:t>香港、澳门和台湾地区</a:t>
            </a:r>
            <a:endParaRPr lang="zh-CN" altLang="en-US" sz="2200" dirty="0">
              <a:latin typeface="楷体_GB2312" pitchFamily="49" charset="-122"/>
              <a:ea typeface="楷体_GB2312" pitchFamily="49" charset="-122"/>
            </a:endParaRPr>
          </a:p>
          <a:p>
            <a:pPr lvl="0">
              <a:lnSpc>
                <a:spcPct val="140000"/>
              </a:lnSpc>
            </a:pPr>
            <a:r>
              <a:rPr lang="zh-CN" altLang="en-US" sz="2200" dirty="0">
                <a:latin typeface="楷体_GB2312" pitchFamily="49" charset="-122"/>
                <a:ea typeface="楷体_GB2312" pitchFamily="49" charset="-122"/>
              </a:rPr>
              <a:t>　</a:t>
            </a:r>
            <a:r>
              <a:rPr lang="en-US" altLang="zh-CN" sz="2200">
                <a:latin typeface="楷体_GB2312" pitchFamily="49" charset="-122"/>
                <a:ea typeface="楷体_GB2312" pitchFamily="49" charset="-122"/>
              </a:rPr>
              <a:t>C.</a:t>
            </a:r>
            <a:r>
              <a:rPr lang="zh-CN" altLang="en-US" sz="2200" dirty="0">
                <a:latin typeface="楷体_GB2312" pitchFamily="49" charset="-122"/>
                <a:ea typeface="楷体_GB2312" pitchFamily="49" charset="-122"/>
              </a:rPr>
              <a:t>刚刚摆脱殖民统治，但保持资本主义制度不变的特殊地区</a:t>
            </a:r>
            <a:endParaRPr lang="zh-CN" altLang="en-US" sz="2200" dirty="0">
              <a:latin typeface="楷体_GB2312" pitchFamily="49" charset="-122"/>
              <a:ea typeface="楷体_GB2312" pitchFamily="49" charset="-122"/>
            </a:endParaRPr>
          </a:p>
          <a:p>
            <a:pPr lvl="0">
              <a:lnSpc>
                <a:spcPct val="140000"/>
              </a:lnSpc>
            </a:pPr>
            <a:r>
              <a:rPr lang="zh-CN" altLang="en-US" sz="2200" dirty="0">
                <a:latin typeface="楷体_GB2312" pitchFamily="49" charset="-122"/>
                <a:ea typeface="楷体_GB2312" pitchFamily="49" charset="-122"/>
              </a:rPr>
              <a:t>　</a:t>
            </a:r>
            <a:r>
              <a:rPr lang="en-US" altLang="zh-CN" sz="2200">
                <a:latin typeface="楷体_GB2312" pitchFamily="49" charset="-122"/>
                <a:ea typeface="楷体_GB2312" pitchFamily="49" charset="-122"/>
              </a:rPr>
              <a:t>D.</a:t>
            </a:r>
            <a:r>
              <a:rPr lang="zh-CN" altLang="en-US" sz="2200" dirty="0">
                <a:latin typeface="楷体_GB2312" pitchFamily="49" charset="-122"/>
                <a:ea typeface="楷体_GB2312" pitchFamily="49" charset="-122"/>
              </a:rPr>
              <a:t>国家实行优惠政策，大力扶持贫困落后的地区</a:t>
            </a:r>
            <a:endParaRPr lang="zh-CN" altLang="en-US" sz="2200" dirty="0">
              <a:latin typeface="楷体_GB2312" pitchFamily="49" charset="-122"/>
              <a:ea typeface="楷体_GB2312" pitchFamily="49" charset="-122"/>
            </a:endParaRPr>
          </a:p>
          <a:p>
            <a:pPr lvl="0">
              <a:lnSpc>
                <a:spcPct val="140000"/>
              </a:lnSpc>
            </a:pPr>
            <a:r>
              <a:rPr lang="en-US" altLang="zh-CN" sz="2200">
                <a:latin typeface="楷体_GB2312" pitchFamily="49" charset="-122"/>
                <a:ea typeface="楷体_GB2312" pitchFamily="49" charset="-122"/>
              </a:rPr>
              <a:t>3.</a:t>
            </a:r>
            <a:r>
              <a:rPr lang="zh-CN" altLang="en-US" sz="2200" dirty="0">
                <a:latin typeface="楷体_GB2312" pitchFamily="49" charset="-122"/>
                <a:ea typeface="楷体_GB2312" pitchFamily="49" charset="-122"/>
              </a:rPr>
              <a:t>举例说明对外开放促进了我国经济的发展。</a:t>
            </a:r>
            <a:endParaRPr lang="zh-CN" altLang="en-US" sz="2200" dirty="0">
              <a:latin typeface="楷体_GB2312" pitchFamily="49" charset="-122"/>
              <a:ea typeface="楷体_GB2312" pitchFamily="49" charset="-122"/>
            </a:endParaRPr>
          </a:p>
        </p:txBody>
      </p:sp>
      <p:sp>
        <p:nvSpPr>
          <p:cNvPr id="248838" name="矩形 248837"/>
          <p:cNvSpPr/>
          <p:nvPr/>
        </p:nvSpPr>
        <p:spPr>
          <a:xfrm>
            <a:off x="228600" y="5145088"/>
            <a:ext cx="8686800" cy="1606550"/>
          </a:xfrm>
          <a:prstGeom prst="rect">
            <a:avLst/>
          </a:prstGeom>
          <a:noFill/>
          <a:ln w="9525">
            <a:noFill/>
          </a:ln>
        </p:spPr>
        <p:txBody>
          <a:bodyPr lIns="0" tIns="0" rIns="0" bIns="0" anchor="ctr">
            <a:spAutoFit/>
          </a:bodyPr>
          <a:p>
            <a:pPr lvl="0">
              <a:lnSpc>
                <a:spcPct val="120000"/>
              </a:lnSpc>
            </a:pPr>
            <a:r>
              <a:rPr lang="zh-CN" altLang="en-US" sz="2200" dirty="0">
                <a:solidFill>
                  <a:srgbClr val="0000FF"/>
                </a:solidFill>
                <a:latin typeface="Times New Roman" panose="02020603050405020304" pitchFamily="18" charset="0"/>
                <a:ea typeface="黑体" panose="02010609060101010101" pitchFamily="2" charset="-122"/>
              </a:rPr>
              <a:t>　　</a:t>
            </a:r>
            <a:r>
              <a:rPr lang="zh-CN" altLang="en-US" sz="2200" dirty="0">
                <a:solidFill>
                  <a:srgbClr val="FF0000"/>
                </a:solidFill>
                <a:latin typeface="Times New Roman" panose="02020603050405020304" pitchFamily="18" charset="0"/>
                <a:ea typeface="黑体" panose="02010609060101010101" pitchFamily="2" charset="-122"/>
              </a:rPr>
              <a:t>答：</a:t>
            </a:r>
            <a:r>
              <a:rPr lang="zh-CN" altLang="en-US" sz="2200">
                <a:solidFill>
                  <a:srgbClr val="FF0000"/>
                </a:solidFill>
                <a:latin typeface="Times New Roman" panose="02020603050405020304" pitchFamily="18" charset="0"/>
                <a:ea typeface="黑体" panose="02010609060101010101" pitchFamily="2" charset="-122"/>
              </a:rPr>
              <a:t>①</a:t>
            </a:r>
            <a:r>
              <a:rPr lang="zh-CN" altLang="en-US" sz="2200" dirty="0">
                <a:solidFill>
                  <a:srgbClr val="0000FF"/>
                </a:solidFill>
                <a:latin typeface="Times New Roman" panose="02020603050405020304" pitchFamily="18" charset="0"/>
                <a:ea typeface="黑体" panose="02010609060101010101" pitchFamily="2" charset="-122"/>
              </a:rPr>
              <a:t>对外开放促进了开放城市自身的发展；</a:t>
            </a:r>
            <a:r>
              <a:rPr lang="zh-CN" altLang="en-US" sz="2200">
                <a:solidFill>
                  <a:srgbClr val="FF0000"/>
                </a:solidFill>
                <a:latin typeface="Times New Roman" panose="02020603050405020304" pitchFamily="18" charset="0"/>
                <a:ea typeface="黑体" panose="02010609060101010101" pitchFamily="2" charset="-122"/>
              </a:rPr>
              <a:t>②</a:t>
            </a:r>
            <a:r>
              <a:rPr lang="zh-CN" altLang="en-US" sz="2200" dirty="0">
                <a:solidFill>
                  <a:srgbClr val="0000FF"/>
                </a:solidFill>
                <a:latin typeface="Times New Roman" panose="02020603050405020304" pitchFamily="18" charset="0"/>
                <a:ea typeface="黑体" panose="02010609060101010101" pitchFamily="2" charset="-122"/>
              </a:rPr>
              <a:t>促进了我国对外贸易的发展，确立起贸易大国的地位；</a:t>
            </a:r>
            <a:r>
              <a:rPr lang="zh-CN" altLang="en-US" sz="2200">
                <a:solidFill>
                  <a:srgbClr val="FF0000"/>
                </a:solidFill>
                <a:latin typeface="Times New Roman" panose="02020603050405020304" pitchFamily="18" charset="0"/>
                <a:ea typeface="黑体" panose="02010609060101010101" pitchFamily="2" charset="-122"/>
              </a:rPr>
              <a:t>③</a:t>
            </a:r>
            <a:r>
              <a:rPr lang="zh-CN" altLang="en-US" sz="2200" dirty="0">
                <a:solidFill>
                  <a:srgbClr val="0000FF"/>
                </a:solidFill>
                <a:latin typeface="Times New Roman" panose="02020603050405020304" pitchFamily="18" charset="0"/>
                <a:ea typeface="黑体" panose="02010609060101010101" pitchFamily="2" charset="-122"/>
              </a:rPr>
              <a:t>使我国吸引了大量外资；</a:t>
            </a:r>
            <a:r>
              <a:rPr lang="zh-CN" altLang="en-US" sz="2200">
                <a:solidFill>
                  <a:srgbClr val="FF0000"/>
                </a:solidFill>
                <a:latin typeface="Times New Roman" panose="02020603050405020304" pitchFamily="18" charset="0"/>
                <a:ea typeface="黑体" panose="02010609060101010101" pitchFamily="2" charset="-122"/>
              </a:rPr>
              <a:t>④</a:t>
            </a:r>
            <a:r>
              <a:rPr lang="zh-CN" altLang="en-US" sz="2200" dirty="0">
                <a:solidFill>
                  <a:srgbClr val="0000FF"/>
                </a:solidFill>
                <a:latin typeface="Times New Roman" panose="02020603050405020304" pitchFamily="18" charset="0"/>
                <a:ea typeface="黑体" panose="02010609060101010101" pitchFamily="2" charset="-122"/>
              </a:rPr>
              <a:t>使我国引进先进的技术和管理经验，培养了大批技术人才和管理人才，带动了</a:t>
            </a:r>
            <a:r>
              <a:rPr lang="en-US" altLang="zh-CN" sz="2200">
                <a:solidFill>
                  <a:srgbClr val="0000FF"/>
                </a:solidFill>
                <a:latin typeface="Times New Roman" panose="02020603050405020304" pitchFamily="18" charset="0"/>
                <a:ea typeface="黑体" panose="02010609060101010101" pitchFamily="2" charset="-122"/>
              </a:rPr>
              <a:t>10</a:t>
            </a:r>
            <a:r>
              <a:rPr lang="zh-CN" altLang="en-US" sz="2200" dirty="0">
                <a:solidFill>
                  <a:srgbClr val="0000FF"/>
                </a:solidFill>
                <a:latin typeface="Times New Roman" panose="02020603050405020304" pitchFamily="18" charset="0"/>
                <a:ea typeface="黑体" panose="02010609060101010101" pitchFamily="2" charset="-122"/>
              </a:rPr>
              <a:t>多万家国有企业、集体企业改造。</a:t>
            </a:r>
            <a:endParaRPr lang="zh-CN" altLang="en-US" sz="2200" dirty="0">
              <a:solidFill>
                <a:srgbClr val="0000FF"/>
              </a:solidFill>
              <a:latin typeface="Times New Roman" panose="02020603050405020304" pitchFamily="18" charset="0"/>
              <a:ea typeface="黑体" panose="02010609060101010101" pitchFamily="2" charset="-122"/>
            </a:endParaRPr>
          </a:p>
        </p:txBody>
      </p:sp>
      <p:sp>
        <p:nvSpPr>
          <p:cNvPr id="248839" name="矩形 248838"/>
          <p:cNvSpPr/>
          <p:nvPr/>
        </p:nvSpPr>
        <p:spPr>
          <a:xfrm>
            <a:off x="5672138" y="1347788"/>
            <a:ext cx="381000" cy="762000"/>
          </a:xfrm>
          <a:prstGeom prst="rect">
            <a:avLst/>
          </a:prstGeom>
          <a:noFill/>
          <a:ln w="9525">
            <a:noFill/>
          </a:ln>
        </p:spPr>
        <p:txBody>
          <a:bodyPr wrap="none" lIns="0" tIns="0" rIns="0" bIns="0" anchor="ctr" anchorCtr="1">
            <a:spAutoFit/>
          </a:bodyPr>
          <a:p>
            <a:pPr lvl="0" algn="ctr"/>
            <a:r>
              <a:rPr lang="en-US" altLang="zh-CN" sz="5000">
                <a:solidFill>
                  <a:srgbClr val="FF0000"/>
                </a:solidFill>
                <a:latin typeface="华文隶书" pitchFamily="2" charset="-122"/>
                <a:ea typeface="华文隶书" pitchFamily="2" charset="-122"/>
              </a:rPr>
              <a:t>B</a:t>
            </a:r>
            <a:endParaRPr lang="zh-CN" altLang="en-US" sz="5000" dirty="0">
              <a:solidFill>
                <a:srgbClr val="FF0000"/>
              </a:solidFill>
              <a:latin typeface="华文隶书" pitchFamily="2" charset="-122"/>
              <a:ea typeface="华文隶书" pitchFamily="2" charset="-122"/>
            </a:endParaRPr>
          </a:p>
        </p:txBody>
      </p:sp>
      <p:sp>
        <p:nvSpPr>
          <p:cNvPr id="248840" name="矩形 248839"/>
          <p:cNvSpPr/>
          <p:nvPr/>
        </p:nvSpPr>
        <p:spPr>
          <a:xfrm>
            <a:off x="3414713" y="2228850"/>
            <a:ext cx="393700" cy="762000"/>
          </a:xfrm>
          <a:prstGeom prst="rect">
            <a:avLst/>
          </a:prstGeom>
          <a:noFill/>
          <a:ln w="9525">
            <a:noFill/>
          </a:ln>
        </p:spPr>
        <p:txBody>
          <a:bodyPr wrap="none" lIns="0" tIns="0" rIns="0" bIns="0" anchor="ctr" anchorCtr="1">
            <a:spAutoFit/>
          </a:bodyPr>
          <a:p>
            <a:pPr lvl="0" algn="ctr"/>
            <a:r>
              <a:rPr lang="en-US" altLang="zh-CN" sz="5000">
                <a:solidFill>
                  <a:srgbClr val="FF0000"/>
                </a:solidFill>
                <a:latin typeface="华文隶书" pitchFamily="2" charset="-122"/>
                <a:ea typeface="华文隶书" pitchFamily="2" charset="-122"/>
              </a:rPr>
              <a:t>A</a:t>
            </a:r>
            <a:endParaRPr lang="zh-CN" altLang="en-US" sz="5000" dirty="0">
              <a:solidFill>
                <a:srgbClr val="FF0000"/>
              </a:solidFill>
              <a:latin typeface="华文隶书" pitchFamily="2" charset="-122"/>
              <a:ea typeface="华文隶书"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8839"/>
                                        </p:tgtEl>
                                        <p:attrNameLst>
                                          <p:attrName>style.visibility</p:attrName>
                                        </p:attrNameLst>
                                      </p:cBhvr>
                                      <p:to>
                                        <p:strVal val="visible"/>
                                      </p:to>
                                    </p:set>
                                    <p:animEffect transition="in" filter="dissolve">
                                      <p:cBhvr>
                                        <p:cTn id="7" dur="500"/>
                                        <p:tgtEl>
                                          <p:spTgt spid="248839"/>
                                        </p:tgtEl>
                                      </p:cBhvr>
                                    </p:animEffect>
                                  </p:childTnLst>
                                  <p:subTnLst>
                                    <p:audio>
                                      <p:cMediaNode>
                                        <p:cTn display="0" masterRel="sameClick">
                                          <p:stCondLst>
                                            <p:cond evt="begin" delay="0">
                                              <p:tn val="5"/>
                                            </p:cond>
                                          </p:stCondLst>
                                          <p:endCondLst>
                                            <p:cond evt="onStopAudio" delay="0">
                                              <p:tgtEl>
                                                <p:sldTgt/>
                                              </p:tgtEl>
                                            </p:cond>
                                          </p:endCondLst>
                                        </p:cTn>
                                        <p:tgtEl>
                                          <p:sndTgt r:embed="rId1" name="camera.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8840"/>
                                        </p:tgtEl>
                                        <p:attrNameLst>
                                          <p:attrName>style.visibility</p:attrName>
                                        </p:attrNameLst>
                                      </p:cBhvr>
                                      <p:to>
                                        <p:strVal val="visible"/>
                                      </p:to>
                                    </p:set>
                                    <p:animEffect transition="in" filter="dissolve">
                                      <p:cBhvr>
                                        <p:cTn id="12" dur="500"/>
                                        <p:tgtEl>
                                          <p:spTgt spid="248840"/>
                                        </p:tgtEl>
                                      </p:cBhvr>
                                    </p:animEffect>
                                  </p:childTnLst>
                                  <p:subTnLst>
                                    <p:audio>
                                      <p:cMediaNode>
                                        <p:cTn display="0" masterRel="sameClick">
                                          <p:stCondLst>
                                            <p:cond evt="begin" delay="0">
                                              <p:tn val="10"/>
                                            </p:cond>
                                          </p:stCondLst>
                                          <p:endCondLst>
                                            <p:cond evt="onStopAudio" delay="0">
                                              <p:tgtEl>
                                                <p:sldTgt/>
                                              </p:tgtEl>
                                            </p:cond>
                                          </p:endCondLst>
                                        </p:cTn>
                                        <p:tgtEl>
                                          <p:sndTgt r:embed="rId1"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8838"/>
                                        </p:tgtEl>
                                        <p:attrNameLst>
                                          <p:attrName>style.visibility</p:attrName>
                                        </p:attrNameLst>
                                      </p:cBhvr>
                                      <p:to>
                                        <p:strVal val="visible"/>
                                      </p:to>
                                    </p:set>
                                    <p:anim calcmode="lin" valueType="num">
                                      <p:cBhvr additive="base">
                                        <p:cTn id="17" dur="500" fill="hold"/>
                                        <p:tgtEl>
                                          <p:spTgt spid="248838"/>
                                        </p:tgtEl>
                                        <p:attrNameLst>
                                          <p:attrName>ppt_x</p:attrName>
                                        </p:attrNameLst>
                                      </p:cBhvr>
                                      <p:tavLst>
                                        <p:tav tm="0">
                                          <p:val>
                                            <p:strVal val="#ppt_x"/>
                                          </p:val>
                                        </p:tav>
                                        <p:tav tm="100000">
                                          <p:val>
                                            <p:strVal val="#ppt_x"/>
                                          </p:val>
                                        </p:tav>
                                      </p:tavLst>
                                    </p:anim>
                                    <p:anim calcmode="lin" valueType="num">
                                      <p:cBhvr additive="base">
                                        <p:cTn id="18" dur="500" fill="hold"/>
                                        <p:tgtEl>
                                          <p:spTgt spid="2488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8" grpId="0"/>
      <p:bldP spid="248839" grpId="0"/>
      <p:bldP spid="2488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9858" name="文本框 249857"/>
          <p:cNvSpPr txBox="1"/>
          <p:nvPr/>
        </p:nvSpPr>
        <p:spPr>
          <a:xfrm>
            <a:off x="217488" y="1079500"/>
            <a:ext cx="8709025" cy="4938713"/>
          </a:xfrm>
          <a:prstGeom prst="rect">
            <a:avLst/>
          </a:prstGeom>
          <a:noFill/>
          <a:ln w="9525">
            <a:noFill/>
          </a:ln>
        </p:spPr>
        <p:txBody>
          <a:bodyPr lIns="0" tIns="0" rIns="0" bIns="0">
            <a:spAutoFit/>
          </a:bodyPr>
          <a:p>
            <a:pPr lvl="0"/>
            <a:r>
              <a:rPr lang="en-US" altLang="zh-CN" sz="2200">
                <a:latin typeface="楷体_GB2312" pitchFamily="49" charset="-122"/>
                <a:ea typeface="楷体_GB2312" pitchFamily="49" charset="-122"/>
              </a:rPr>
              <a:t>4.</a:t>
            </a:r>
            <a:r>
              <a:rPr lang="zh-CN" altLang="en-US" sz="2200" dirty="0">
                <a:latin typeface="楷体_GB2312" pitchFamily="49" charset="-122"/>
                <a:ea typeface="楷体_GB2312" pitchFamily="49" charset="-122"/>
              </a:rPr>
              <a:t>以下为</a:t>
            </a:r>
            <a:r>
              <a:rPr lang="en-US" altLang="zh-CN" sz="2200">
                <a:latin typeface="楷体_GB2312" pitchFamily="49" charset="-122"/>
                <a:ea typeface="楷体_GB2312" pitchFamily="49" charset="-122"/>
              </a:rPr>
              <a:t>《</a:t>
            </a:r>
            <a:r>
              <a:rPr lang="zh-CN" altLang="en-US" sz="2200" dirty="0">
                <a:latin typeface="楷体_GB2312" pitchFamily="49" charset="-122"/>
                <a:ea typeface="楷体_GB2312" pitchFamily="49" charset="-122"/>
              </a:rPr>
              <a:t>春天的故事</a:t>
            </a:r>
            <a:r>
              <a:rPr lang="en-US" altLang="zh-CN" sz="2200">
                <a:latin typeface="楷体_GB2312" pitchFamily="49" charset="-122"/>
                <a:ea typeface="楷体_GB2312" pitchFamily="49" charset="-122"/>
              </a:rPr>
              <a:t>》</a:t>
            </a:r>
            <a:r>
              <a:rPr lang="zh-CN" altLang="en-US" sz="2200" dirty="0">
                <a:latin typeface="楷体_GB2312" pitchFamily="49" charset="-122"/>
                <a:ea typeface="楷体_GB2312" pitchFamily="49" charset="-122"/>
              </a:rPr>
              <a:t>歌词节选：</a:t>
            </a:r>
            <a:endParaRPr lang="zh-CN" altLang="en-US" sz="2200" dirty="0">
              <a:latin typeface="楷体_GB2312" pitchFamily="49" charset="-122"/>
              <a:ea typeface="楷体_GB2312" pitchFamily="49" charset="-122"/>
            </a:endParaRPr>
          </a:p>
          <a:p>
            <a:pPr lvl="0">
              <a:lnSpc>
                <a:spcPct val="130000"/>
              </a:lnSpc>
            </a:pPr>
            <a:r>
              <a:rPr lang="zh-CN" altLang="en-US" sz="1800" dirty="0">
                <a:latin typeface="华文细黑" pitchFamily="2" charset="-122"/>
                <a:ea typeface="华文细黑" pitchFamily="2" charset="-122"/>
              </a:rPr>
              <a:t>　　“一九七九年，那是一个春天，有一位老人在中国的南海边画了一个圈，神话般地崛起座座城</a:t>
            </a:r>
            <a:r>
              <a:rPr lang="en-US" altLang="zh-CN" sz="1800">
                <a:latin typeface="华文细黑" pitchFamily="2" charset="-122"/>
                <a:ea typeface="华文细黑" pitchFamily="2" charset="-122"/>
              </a:rPr>
              <a:t>……</a:t>
            </a:r>
            <a:endParaRPr lang="en-US" altLang="zh-CN" sz="1800">
              <a:latin typeface="华文细黑" pitchFamily="2" charset="-122"/>
              <a:ea typeface="华文细黑" pitchFamily="2" charset="-122"/>
            </a:endParaRPr>
          </a:p>
          <a:p>
            <a:pPr lvl="0">
              <a:lnSpc>
                <a:spcPct val="130000"/>
              </a:lnSpc>
            </a:pPr>
            <a:r>
              <a:rPr lang="zh-CN" altLang="en-US" sz="1800" dirty="0">
                <a:latin typeface="华文细黑" pitchFamily="2" charset="-122"/>
                <a:ea typeface="华文细黑" pitchFamily="2" charset="-122"/>
              </a:rPr>
              <a:t>　　一九九二年，又是一个春天，有一位老人在中国的南海边写下诗篇，天地间荡起滚滚春潮</a:t>
            </a:r>
            <a:r>
              <a:rPr lang="en-US" altLang="zh-CN" sz="1800">
                <a:latin typeface="华文细黑" pitchFamily="2" charset="-122"/>
                <a:ea typeface="华文细黑" pitchFamily="2" charset="-122"/>
              </a:rPr>
              <a:t>……”</a:t>
            </a:r>
            <a:endParaRPr lang="en-US" altLang="zh-CN" sz="1800">
              <a:latin typeface="华文细黑" pitchFamily="2" charset="-122"/>
              <a:ea typeface="华文细黑" pitchFamily="2" charset="-122"/>
            </a:endParaRPr>
          </a:p>
          <a:p>
            <a:pPr lvl="0">
              <a:lnSpc>
                <a:spcPct val="130000"/>
              </a:lnSpc>
            </a:pPr>
            <a:r>
              <a:rPr lang="zh-CN" altLang="en-US" sz="2000" dirty="0">
                <a:latin typeface="楷体_GB2312" pitchFamily="49" charset="-122"/>
                <a:ea typeface="楷体_GB2312" pitchFamily="49" charset="-122"/>
              </a:rPr>
              <a:t>请回答：</a:t>
            </a:r>
            <a:endParaRPr lang="zh-CN" altLang="en-US" sz="2000" dirty="0">
              <a:latin typeface="楷体_GB2312" pitchFamily="49" charset="-122"/>
              <a:ea typeface="楷体_GB2312" pitchFamily="49" charset="-122"/>
            </a:endParaRPr>
          </a:p>
          <a:p>
            <a:pPr lvl="0">
              <a:lnSpc>
                <a:spcPct val="130000"/>
              </a:lnSpc>
            </a:pPr>
            <a:r>
              <a:rPr lang="zh-CN" altLang="en-US" sz="2000" dirty="0">
                <a:latin typeface="楷体_GB2312" pitchFamily="49" charset="-122"/>
                <a:ea typeface="楷体_GB2312" pitchFamily="49" charset="-122"/>
              </a:rPr>
              <a:t>（</a:t>
            </a:r>
            <a:r>
              <a:rPr lang="en-US" altLang="zh-CN" sz="2000">
                <a:latin typeface="楷体_GB2312" pitchFamily="49" charset="-122"/>
                <a:ea typeface="楷体_GB2312" pitchFamily="49" charset="-122"/>
              </a:rPr>
              <a:t>1</a:t>
            </a:r>
            <a:r>
              <a:rPr lang="zh-CN" altLang="en-US" sz="2000" dirty="0">
                <a:latin typeface="楷体_GB2312" pitchFamily="49" charset="-122"/>
                <a:ea typeface="楷体_GB2312" pitchFamily="49" charset="-122"/>
              </a:rPr>
              <a:t>）这位老人是谁？一九七九年的“春天”喻指什么？这位老人“在南海边画了</a:t>
            </a:r>
            <a:endParaRPr lang="zh-CN" altLang="en-US" sz="2000" dirty="0">
              <a:latin typeface="楷体_GB2312" pitchFamily="49" charset="-122"/>
              <a:ea typeface="楷体_GB2312" pitchFamily="49" charset="-122"/>
            </a:endParaRPr>
          </a:p>
          <a:p>
            <a:pPr lvl="0">
              <a:lnSpc>
                <a:spcPct val="130000"/>
              </a:lnSpc>
            </a:pPr>
            <a:r>
              <a:rPr lang="zh-CN" altLang="en-US" sz="2000" dirty="0">
                <a:latin typeface="楷体_GB2312" pitchFamily="49" charset="-122"/>
                <a:ea typeface="楷体_GB2312" pitchFamily="49" charset="-122"/>
              </a:rPr>
              <a:t>　　 一个圈”，这个“圈”又是指什么？</a:t>
            </a:r>
            <a:endParaRPr lang="zh-CN" altLang="en-US" sz="2000" dirty="0">
              <a:latin typeface="楷体_GB2312" pitchFamily="49" charset="-122"/>
              <a:ea typeface="楷体_GB2312" pitchFamily="49" charset="-122"/>
            </a:endParaRPr>
          </a:p>
          <a:p>
            <a:pPr lvl="0">
              <a:lnSpc>
                <a:spcPct val="130000"/>
              </a:lnSpc>
            </a:pPr>
            <a:endParaRPr lang="zh-CN" altLang="en-US" sz="2000" dirty="0">
              <a:latin typeface="楷体_GB2312" pitchFamily="49" charset="-122"/>
              <a:ea typeface="楷体_GB2312" pitchFamily="49" charset="-122"/>
            </a:endParaRPr>
          </a:p>
          <a:p>
            <a:pPr lvl="0">
              <a:lnSpc>
                <a:spcPct val="130000"/>
              </a:lnSpc>
            </a:pPr>
            <a:r>
              <a:rPr lang="zh-CN" altLang="en-US" sz="2000" dirty="0">
                <a:latin typeface="楷体_GB2312" pitchFamily="49" charset="-122"/>
                <a:ea typeface="楷体_GB2312" pitchFamily="49" charset="-122"/>
              </a:rPr>
              <a:t>（</a:t>
            </a:r>
            <a:r>
              <a:rPr lang="en-US" altLang="zh-CN" sz="2000">
                <a:latin typeface="楷体_GB2312" pitchFamily="49" charset="-122"/>
                <a:ea typeface="楷体_GB2312" pitchFamily="49" charset="-122"/>
              </a:rPr>
              <a:t>2</a:t>
            </a:r>
            <a:r>
              <a:rPr lang="zh-CN" altLang="en-US" sz="2000" dirty="0">
                <a:latin typeface="楷体_GB2312" pitchFamily="49" charset="-122"/>
                <a:ea typeface="楷体_GB2312" pitchFamily="49" charset="-122"/>
              </a:rPr>
              <a:t>）一九九二年春这位老人写下诗篇，在这年成为党的什么重大决定？</a:t>
            </a:r>
            <a:endParaRPr lang="zh-CN" altLang="en-US" sz="2000" dirty="0">
              <a:latin typeface="楷体_GB2312" pitchFamily="49" charset="-122"/>
              <a:ea typeface="楷体_GB2312" pitchFamily="49" charset="-122"/>
            </a:endParaRPr>
          </a:p>
          <a:p>
            <a:pPr lvl="0">
              <a:lnSpc>
                <a:spcPct val="130000"/>
              </a:lnSpc>
            </a:pPr>
            <a:endParaRPr lang="zh-CN" altLang="en-US" sz="2000" dirty="0">
              <a:latin typeface="楷体_GB2312" pitchFamily="49" charset="-122"/>
              <a:ea typeface="楷体_GB2312" pitchFamily="49" charset="-122"/>
            </a:endParaRPr>
          </a:p>
          <a:p>
            <a:pPr lvl="0">
              <a:lnSpc>
                <a:spcPct val="130000"/>
              </a:lnSpc>
            </a:pPr>
            <a:endParaRPr lang="zh-CN" altLang="en-US" sz="2000" dirty="0">
              <a:latin typeface="楷体_GB2312" pitchFamily="49" charset="-122"/>
              <a:ea typeface="楷体_GB2312" pitchFamily="49" charset="-122"/>
            </a:endParaRPr>
          </a:p>
          <a:p>
            <a:pPr lvl="0">
              <a:lnSpc>
                <a:spcPct val="130000"/>
              </a:lnSpc>
            </a:pPr>
            <a:r>
              <a:rPr lang="zh-CN" altLang="en-US" sz="2000" dirty="0">
                <a:latin typeface="楷体_GB2312" pitchFamily="49" charset="-122"/>
                <a:ea typeface="楷体_GB2312" pitchFamily="49" charset="-122"/>
              </a:rPr>
              <a:t>（</a:t>
            </a:r>
            <a:r>
              <a:rPr lang="en-US" altLang="zh-CN" sz="2000">
                <a:latin typeface="楷体_GB2312" pitchFamily="49" charset="-122"/>
                <a:ea typeface="楷体_GB2312" pitchFamily="49" charset="-122"/>
              </a:rPr>
              <a:t>3</a:t>
            </a:r>
            <a:r>
              <a:rPr lang="zh-CN" altLang="en-US" sz="2000" dirty="0">
                <a:latin typeface="楷体_GB2312" pitchFamily="49" charset="-122"/>
                <a:ea typeface="楷体_GB2312" pitchFamily="49" charset="-122"/>
              </a:rPr>
              <a:t>）简要列举这位老人在新民主主义革命时期的主要历史功绩（最少两项）。</a:t>
            </a:r>
            <a:endParaRPr lang="zh-CN" altLang="en-US" sz="2000" dirty="0">
              <a:latin typeface="楷体_GB2312" pitchFamily="49" charset="-122"/>
              <a:ea typeface="楷体_GB2312" pitchFamily="49" charset="-122"/>
            </a:endParaRPr>
          </a:p>
        </p:txBody>
      </p:sp>
      <p:sp>
        <p:nvSpPr>
          <p:cNvPr id="249859" name="矩形 249858"/>
          <p:cNvSpPr/>
          <p:nvPr/>
        </p:nvSpPr>
        <p:spPr>
          <a:xfrm>
            <a:off x="765175" y="4065588"/>
            <a:ext cx="6705600" cy="334962"/>
          </a:xfrm>
          <a:prstGeom prst="rect">
            <a:avLst/>
          </a:prstGeom>
          <a:noFill/>
          <a:ln w="9525">
            <a:noFill/>
          </a:ln>
        </p:spPr>
        <p:txBody>
          <a:bodyPr wrap="none" lIns="0" tIns="0" rIns="0" bIns="0" anchor="t">
            <a:spAutoFit/>
          </a:bodyPr>
          <a:p>
            <a:pPr lvl="0" algn="ctr"/>
            <a:r>
              <a:rPr lang="zh-CN" altLang="en-US" sz="2200" dirty="0">
                <a:solidFill>
                  <a:srgbClr val="FF0000"/>
                </a:solidFill>
                <a:latin typeface="Times New Roman" panose="02020603050405020304" pitchFamily="18" charset="0"/>
                <a:ea typeface="黑体" panose="02010609060101010101" pitchFamily="2" charset="-122"/>
              </a:rPr>
              <a:t>答：</a:t>
            </a:r>
            <a:r>
              <a:rPr lang="zh-CN" altLang="en-US" sz="2200">
                <a:solidFill>
                  <a:srgbClr val="0000FF"/>
                </a:solidFill>
                <a:latin typeface="Times New Roman" panose="02020603050405020304" pitchFamily="18" charset="0"/>
                <a:ea typeface="黑体" panose="02010609060101010101" pitchFamily="2" charset="-122"/>
              </a:rPr>
              <a:t>①</a:t>
            </a:r>
            <a:r>
              <a:rPr lang="zh-CN" altLang="en-US" sz="2200" dirty="0">
                <a:solidFill>
                  <a:srgbClr val="0000FF"/>
                </a:solidFill>
                <a:latin typeface="Times New Roman" panose="02020603050405020304" pitchFamily="18" charset="0"/>
                <a:ea typeface="黑体" panose="02010609060101010101" pitchFamily="2" charset="-122"/>
              </a:rPr>
              <a:t>邓小平；</a:t>
            </a:r>
            <a:r>
              <a:rPr lang="zh-CN" altLang="en-US" sz="2200">
                <a:solidFill>
                  <a:srgbClr val="0000FF"/>
                </a:solidFill>
                <a:latin typeface="Times New Roman" panose="02020603050405020304" pitchFamily="18" charset="0"/>
                <a:ea typeface="黑体" panose="02010609060101010101" pitchFamily="2" charset="-122"/>
              </a:rPr>
              <a:t>②</a:t>
            </a:r>
            <a:r>
              <a:rPr lang="zh-CN" altLang="en-US" sz="2200" dirty="0">
                <a:solidFill>
                  <a:srgbClr val="0000FF"/>
                </a:solidFill>
                <a:latin typeface="Times New Roman" panose="02020603050405020304" pitchFamily="18" charset="0"/>
                <a:ea typeface="黑体" panose="02010609060101010101" pitchFamily="2" charset="-122"/>
              </a:rPr>
              <a:t>改革开放；</a:t>
            </a:r>
            <a:r>
              <a:rPr lang="zh-CN" altLang="en-US" sz="2200">
                <a:solidFill>
                  <a:srgbClr val="0000FF"/>
                </a:solidFill>
                <a:latin typeface="Times New Roman" panose="02020603050405020304" pitchFamily="18" charset="0"/>
                <a:ea typeface="黑体" panose="02010609060101010101" pitchFamily="2" charset="-122"/>
              </a:rPr>
              <a:t>③</a:t>
            </a:r>
            <a:r>
              <a:rPr lang="zh-CN" altLang="en-US" sz="2200" dirty="0">
                <a:solidFill>
                  <a:srgbClr val="0000FF"/>
                </a:solidFill>
                <a:latin typeface="Times New Roman" panose="02020603050405020304" pitchFamily="18" charset="0"/>
                <a:ea typeface="黑体" panose="02010609060101010101" pitchFamily="2" charset="-122"/>
              </a:rPr>
              <a:t>建设深圳等经济特区。</a:t>
            </a:r>
            <a:endParaRPr lang="zh-CN" altLang="en-US" sz="2200" dirty="0">
              <a:solidFill>
                <a:srgbClr val="0000FF"/>
              </a:solidFill>
              <a:latin typeface="Times New Roman" panose="02020603050405020304" pitchFamily="18" charset="0"/>
              <a:ea typeface="黑体" panose="02010609060101010101" pitchFamily="2" charset="-122"/>
            </a:endParaRPr>
          </a:p>
        </p:txBody>
      </p:sp>
      <p:sp>
        <p:nvSpPr>
          <p:cNvPr id="249860" name="矩形 249859"/>
          <p:cNvSpPr/>
          <p:nvPr/>
        </p:nvSpPr>
        <p:spPr>
          <a:xfrm>
            <a:off x="219075" y="4894263"/>
            <a:ext cx="8705850" cy="736600"/>
          </a:xfrm>
          <a:prstGeom prst="rect">
            <a:avLst/>
          </a:prstGeom>
          <a:noFill/>
          <a:ln w="9525">
            <a:noFill/>
          </a:ln>
        </p:spPr>
        <p:txBody>
          <a:bodyPr lIns="0" tIns="0" rIns="0" bIns="0" anchor="ctr">
            <a:spAutoFit/>
          </a:bodyPr>
          <a:p>
            <a:pPr lvl="0">
              <a:lnSpc>
                <a:spcPct val="110000"/>
              </a:lnSpc>
            </a:pPr>
            <a:r>
              <a:rPr lang="zh-CN" altLang="en-US" sz="2200" dirty="0">
                <a:solidFill>
                  <a:srgbClr val="FF0000"/>
                </a:solidFill>
                <a:latin typeface="Times New Roman" panose="02020603050405020304" pitchFamily="18" charset="0"/>
                <a:ea typeface="黑体" panose="02010609060101010101" pitchFamily="2" charset="-122"/>
              </a:rPr>
              <a:t>　　答：</a:t>
            </a:r>
            <a:r>
              <a:rPr lang="zh-CN" altLang="en-US" sz="2200" dirty="0">
                <a:solidFill>
                  <a:srgbClr val="0000FF"/>
                </a:solidFill>
                <a:latin typeface="Times New Roman" panose="02020603050405020304" pitchFamily="18" charset="0"/>
                <a:ea typeface="黑体" panose="02010609060101010101" pitchFamily="2" charset="-122"/>
              </a:rPr>
              <a:t>党的十四大确立邓小平建设有中国特色社会主义理论在全党的指导地位，还提出建立社会主义市场经济体制。</a:t>
            </a:r>
            <a:endParaRPr lang="zh-CN" altLang="en-US" sz="2200" dirty="0">
              <a:solidFill>
                <a:srgbClr val="0000FF"/>
              </a:solidFill>
              <a:latin typeface="Times New Roman" panose="02020603050405020304" pitchFamily="18" charset="0"/>
              <a:ea typeface="黑体" panose="02010609060101010101" pitchFamily="2" charset="-122"/>
            </a:endParaRPr>
          </a:p>
        </p:txBody>
      </p:sp>
      <p:sp>
        <p:nvSpPr>
          <p:cNvPr id="249861" name="矩形 249860"/>
          <p:cNvSpPr/>
          <p:nvPr/>
        </p:nvSpPr>
        <p:spPr>
          <a:xfrm>
            <a:off x="219075" y="6008688"/>
            <a:ext cx="8705850" cy="736600"/>
          </a:xfrm>
          <a:prstGeom prst="rect">
            <a:avLst/>
          </a:prstGeom>
          <a:noFill/>
          <a:ln w="9525">
            <a:noFill/>
          </a:ln>
        </p:spPr>
        <p:txBody>
          <a:bodyPr lIns="0" tIns="0" rIns="0" bIns="0" anchor="ctr">
            <a:spAutoFit/>
          </a:bodyPr>
          <a:p>
            <a:pPr lvl="0">
              <a:lnSpc>
                <a:spcPct val="110000"/>
              </a:lnSpc>
            </a:pPr>
            <a:r>
              <a:rPr lang="zh-CN" altLang="en-US" sz="2200" dirty="0">
                <a:solidFill>
                  <a:srgbClr val="0000FF"/>
                </a:solidFill>
                <a:latin typeface="Times New Roman" panose="02020603050405020304" pitchFamily="18" charset="0"/>
                <a:ea typeface="黑体" panose="02010609060101010101" pitchFamily="2" charset="-122"/>
              </a:rPr>
              <a:t>　　</a:t>
            </a:r>
            <a:r>
              <a:rPr lang="zh-CN" altLang="en-US" sz="2200" dirty="0">
                <a:solidFill>
                  <a:srgbClr val="FF0000"/>
                </a:solidFill>
                <a:latin typeface="Times New Roman" panose="02020603050405020304" pitchFamily="18" charset="0"/>
                <a:ea typeface="黑体" panose="02010609060101010101" pitchFamily="2" charset="-122"/>
              </a:rPr>
              <a:t>答：</a:t>
            </a:r>
            <a:r>
              <a:rPr lang="zh-CN" altLang="en-US" sz="2200" dirty="0">
                <a:solidFill>
                  <a:srgbClr val="0000FF"/>
                </a:solidFill>
                <a:latin typeface="Times New Roman" panose="02020603050405020304" pitchFamily="18" charset="0"/>
                <a:ea typeface="黑体" panose="02010609060101010101" pitchFamily="2" charset="-122"/>
              </a:rPr>
              <a:t>土地革命时期，创建左右江革命根据地；解放战争时期，挺进大别山，开辟大别山根据地；参与指挥著名的淮海战役。</a:t>
            </a:r>
            <a:endParaRPr lang="zh-CN" altLang="en-US" sz="2200" dirty="0">
              <a:solidFill>
                <a:srgbClr val="0000FF"/>
              </a:solidFill>
              <a:latin typeface="Times New Roman" panose="02020603050405020304" pitchFamily="18" charset="0"/>
              <a:ea typeface="黑体" panose="02010609060101010101" pitchFamily="2" charset="-122"/>
            </a:endParaRPr>
          </a:p>
        </p:txBody>
      </p:sp>
      <p:pic>
        <p:nvPicPr>
          <p:cNvPr id="249862" name="春天的故事 - 董文华.wma">
            <a:hlinkClick r:id="" action="ppaction://media"/>
          </p:cNvPr>
          <p:cNvPicPr>
            <a:picLocks noRot="1" noChangeAspect="1"/>
          </p:cNvPicPr>
          <p:nvPr>
            <a:audioFile r:link="rId1"/>
            <p:extLst>
              <p:ext uri="{DAA4B4D4-6D71-4841-9C94-3DE7FCFB9230}">
                <p14:media xmlns:p14="http://schemas.microsoft.com/office/powerpoint/2010/main" r:link="rId2"/>
              </p:ext>
            </p:extLst>
          </p:nvPr>
        </p:nvPicPr>
        <p:blipFill>
          <a:blip r:embed="rId3"/>
          <a:stretch>
            <a:fillRect/>
          </a:stretch>
        </p:blipFill>
        <p:spPr>
          <a:xfrm>
            <a:off x="4672013" y="1131888"/>
            <a:ext cx="304800" cy="304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9859"/>
                                        </p:tgtEl>
                                        <p:attrNameLst>
                                          <p:attrName>style.visibility</p:attrName>
                                        </p:attrNameLst>
                                      </p:cBhvr>
                                      <p:to>
                                        <p:strVal val="visible"/>
                                      </p:to>
                                    </p:set>
                                    <p:animEffect transition="in" filter="wipe(left)">
                                      <p:cBhvr>
                                        <p:cTn id="7" dur="500"/>
                                        <p:tgtEl>
                                          <p:spTgt spid="249859"/>
                                        </p:tgtEl>
                                      </p:cBhvr>
                                    </p:animEffect>
                                  </p:childTnLst>
                                  <p:subTnLst>
                                    <p:audio>
                                      <p:cMediaNode>
                                        <p:cTn display="0" masterRel="sameClick">
                                          <p:stCondLst>
                                            <p:cond evt="begin" delay="0">
                                              <p:tn val="5"/>
                                            </p:cond>
                                          </p:stCondLst>
                                          <p:endCondLst>
                                            <p:cond evt="onStopAudio" delay="0">
                                              <p:tgtEl>
                                                <p:sldTgt/>
                                              </p:tgtEl>
                                            </p:cond>
                                          </p:endCondLst>
                                        </p:cTn>
                                        <p:tgtEl>
                                          <p:sndTgt r:embed="rId4"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9860"/>
                                        </p:tgtEl>
                                        <p:attrNameLst>
                                          <p:attrName>style.visibility</p:attrName>
                                        </p:attrNameLst>
                                      </p:cBhvr>
                                      <p:to>
                                        <p:strVal val="visible"/>
                                      </p:to>
                                    </p:set>
                                    <p:animEffect transition="in" filter="wipe(up)">
                                      <p:cBhvr>
                                        <p:cTn id="12" dur="500"/>
                                        <p:tgtEl>
                                          <p:spTgt spid="249860"/>
                                        </p:tgtEl>
                                      </p:cBhvr>
                                    </p:animEffect>
                                  </p:childTnLst>
                                  <p:subTnLst>
                                    <p:audio>
                                      <p:cMediaNode>
                                        <p:cTn display="0" masterRel="sameClick">
                                          <p:stCondLst>
                                            <p:cond evt="begin" delay="0">
                                              <p:tn val="10"/>
                                            </p:cond>
                                          </p:stCondLst>
                                          <p:endCondLst>
                                            <p:cond evt="onStopAudio" delay="0">
                                              <p:tgtEl>
                                                <p:sldTgt/>
                                              </p:tgtEl>
                                            </p:cond>
                                          </p:endCondLst>
                                        </p:cTn>
                                        <p:tgtEl>
                                          <p:sndTgt r:embed="rId4"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9861"/>
                                        </p:tgtEl>
                                        <p:attrNameLst>
                                          <p:attrName>style.visibility</p:attrName>
                                        </p:attrNameLst>
                                      </p:cBhvr>
                                      <p:to>
                                        <p:strVal val="visible"/>
                                      </p:to>
                                    </p:set>
                                    <p:animEffect transition="in" filter="wipe(up)">
                                      <p:cBhvr>
                                        <p:cTn id="17" dur="500"/>
                                        <p:tgtEl>
                                          <p:spTgt spid="249861"/>
                                        </p:tgtEl>
                                      </p:cBhvr>
                                    </p:animEffect>
                                  </p:childTnLst>
                                  <p:subTnLst>
                                    <p:audio>
                                      <p:cMediaNode>
                                        <p:cTn display="0" masterRel="sameClick">
                                          <p:stCondLst>
                                            <p:cond evt="begin" delay="0">
                                              <p:tn val="15"/>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49862"/>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19921" fill="hold"/>
                                        <p:tgtEl>
                                          <p:spTgt spid="249862"/>
                                        </p:tgtEl>
                                      </p:cBhvr>
                                    </p:cmd>
                                  </p:childTnLst>
                                </p:cTn>
                              </p:par>
                            </p:childTnLst>
                          </p:cTn>
                        </p:par>
                      </p:childTnLst>
                    </p:cTn>
                  </p:par>
                </p:childTnLst>
              </p:cTn>
              <p:nextCondLst>
                <p:cond evt="onClick" delay="0">
                  <p:tgtEl>
                    <p:spTgt spid="249862"/>
                  </p:tgtEl>
                </p:cond>
              </p:nextCondLst>
            </p:seq>
            <p:audio>
              <p:cMediaNode vol="85000">
                <p:cTn id="23" fill="hold" display="0">
                  <p:stCondLst>
                    <p:cond delay="indefinite"/>
                  </p:stCondLst>
                  <p:endCondLst>
                    <p:cond evt="onNext" delay="0">
                      <p:tgtEl>
                        <p:sldTgt/>
                      </p:tgtEl>
                    </p:cond>
                    <p:cond evt="onPrev" delay="0">
                      <p:tgtEl>
                        <p:sldTgt/>
                      </p:tgtEl>
                    </p:cond>
                    <p:cond evt="onStopAudio" delay="0">
                      <p:tgtEl>
                        <p:sldTgt/>
                      </p:tgtEl>
                    </p:cond>
                  </p:endCondLst>
                </p:cTn>
                <p:tgtEl>
                  <p:spTgt spid="249862"/>
                </p:tgtEl>
              </p:cMediaNode>
            </p:audio>
          </p:childTnLst>
        </p:cTn>
      </p:par>
    </p:tnLst>
    <p:bldLst>
      <p:bldP spid="249859" grpId="0"/>
      <p:bldP spid="249860" grpId="0"/>
      <p:bldP spid="2498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8114" name="标题 218113"/>
          <p:cNvSpPr>
            <a:spLocks noGrp="1"/>
          </p:cNvSpPr>
          <p:nvPr>
            <p:ph type="title"/>
          </p:nvPr>
        </p:nvSpPr>
        <p:spPr>
          <a:xfrm>
            <a:off x="571500" y="2954338"/>
            <a:ext cx="8001000" cy="1371600"/>
          </a:xfrm>
          <a:prstGeom prst="rect">
            <a:avLst/>
          </a:prstGeom>
          <a:noFill/>
          <a:ln w="9525">
            <a:noFill/>
          </a:ln>
        </p:spPr>
        <p:txBody>
          <a:bodyPr wrap="none" lIns="0" tIns="0" rIns="0" bIns="0" anchor="ctr" anchorCtr="1">
            <a:spAutoFit/>
          </a:bodyPr>
          <a:p>
            <a:pPr lvl="0"/>
            <a:r>
              <a:rPr lang="zh-CN" altLang="en-US" sz="9000" dirty="0">
                <a:solidFill>
                  <a:srgbClr val="996633"/>
                </a:solidFill>
                <a:ea typeface="华文行楷" pitchFamily="2" charset="-122"/>
              </a:rPr>
              <a:t>经济特区的设置</a:t>
            </a:r>
            <a:endParaRPr lang="zh-CN" altLang="en-US" sz="9000" dirty="0">
              <a:solidFill>
                <a:srgbClr val="996633"/>
              </a:solidFill>
              <a:ea typeface="华文行楷" pitchFamily="2" charset="-122"/>
            </a:endParaRPr>
          </a:p>
        </p:txBody>
      </p:sp>
      <p:pic>
        <p:nvPicPr>
          <p:cNvPr id="2" name="春天的故事 - 董文华">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3888740" y="5006340"/>
            <a:ext cx="3931920" cy="1112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3199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p:tgtEl>
                        <p:sldTgt/>
                      </p:tgtEl>
                    </p:cond>
                    <p:cond evt="onPrev">
                      <p:tgtEl>
                        <p:sldTgt/>
                      </p:tgtEl>
                    </p:cond>
                    <p:cond evt="onStopAudio">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0882" name="文本框 250881"/>
          <p:cNvSpPr txBox="1"/>
          <p:nvPr/>
        </p:nvSpPr>
        <p:spPr>
          <a:xfrm>
            <a:off x="0" y="755650"/>
            <a:ext cx="798513" cy="228600"/>
          </a:xfrm>
          <a:prstGeom prst="rect">
            <a:avLst/>
          </a:prstGeom>
          <a:noFill/>
          <a:ln w="9525">
            <a:noFill/>
          </a:ln>
        </p:spPr>
        <p:txBody>
          <a:bodyPr wrap="none" lIns="36000" tIns="0" rIns="0" bIns="0" anchor="ctr" anchorCtr="1">
            <a:spAutoFit/>
          </a:bodyPr>
          <a:p>
            <a:pPr lvl="0"/>
            <a:r>
              <a:rPr lang="zh-CN" altLang="en-US" sz="1500" dirty="0">
                <a:solidFill>
                  <a:srgbClr val="996633"/>
                </a:solidFill>
                <a:latin typeface="Times New Roman" panose="02020603050405020304" pitchFamily="18" charset="0"/>
                <a:ea typeface="黑体" panose="02010609060101010101" pitchFamily="2" charset="-122"/>
              </a:rPr>
              <a:t>史海拾贝</a:t>
            </a:r>
            <a:endParaRPr lang="zh-CN" altLang="en-US" sz="1500" dirty="0">
              <a:solidFill>
                <a:srgbClr val="996633"/>
              </a:solidFill>
              <a:latin typeface="Times New Roman" panose="02020603050405020304" pitchFamily="18" charset="0"/>
              <a:ea typeface="黑体" panose="02010609060101010101" pitchFamily="2" charset="-122"/>
            </a:endParaRPr>
          </a:p>
        </p:txBody>
      </p:sp>
      <p:sp>
        <p:nvSpPr>
          <p:cNvPr id="250883" name="文本框 250882"/>
          <p:cNvSpPr txBox="1"/>
          <p:nvPr/>
        </p:nvSpPr>
        <p:spPr>
          <a:xfrm>
            <a:off x="2343150" y="971550"/>
            <a:ext cx="4457700" cy="609600"/>
          </a:xfrm>
          <a:prstGeom prst="rect">
            <a:avLst/>
          </a:prstGeom>
          <a:noFill/>
          <a:ln w="9525">
            <a:noFill/>
          </a:ln>
        </p:spPr>
        <p:txBody>
          <a:bodyPr wrap="none" lIns="0" tIns="0" rIns="0" bIns="0" anchor="t" anchorCtr="1">
            <a:spAutoFit/>
          </a:bodyPr>
          <a:p>
            <a:pPr lvl="0" algn="ctr"/>
            <a:r>
              <a:rPr lang="zh-CN" altLang="en-US" sz="4000" dirty="0">
                <a:solidFill>
                  <a:srgbClr val="996633"/>
                </a:solidFill>
                <a:latin typeface="Times New Roman" panose="02020603050405020304" pitchFamily="18" charset="0"/>
                <a:ea typeface="华文隶书" pitchFamily="2" charset="-122"/>
              </a:rPr>
              <a:t>“龙尾”随“龙头”起舞</a:t>
            </a:r>
            <a:endParaRPr lang="zh-CN" altLang="en-US" sz="4000" dirty="0">
              <a:solidFill>
                <a:srgbClr val="996633"/>
              </a:solidFill>
              <a:latin typeface="Times New Roman" panose="02020603050405020304" pitchFamily="18" charset="0"/>
              <a:ea typeface="华文隶书" pitchFamily="2" charset="-122"/>
            </a:endParaRPr>
          </a:p>
        </p:txBody>
      </p:sp>
      <p:sp>
        <p:nvSpPr>
          <p:cNvPr id="250884" name="文本框 250883"/>
          <p:cNvSpPr txBox="1"/>
          <p:nvPr/>
        </p:nvSpPr>
        <p:spPr>
          <a:xfrm>
            <a:off x="3683000" y="6477000"/>
            <a:ext cx="1778000" cy="304800"/>
          </a:xfrm>
          <a:prstGeom prst="rect">
            <a:avLst/>
          </a:prstGeom>
          <a:noFill/>
          <a:ln w="9525">
            <a:noFill/>
          </a:ln>
        </p:spPr>
        <p:txBody>
          <a:bodyPr wrap="none" lIns="0" tIns="0" rIns="0" bIns="0" anchor="t">
            <a:spAutoFit/>
          </a:bodyPr>
          <a:p>
            <a:pPr lvl="0" algn="ctr"/>
            <a:r>
              <a:rPr lang="zh-CN" altLang="en-US" sz="2000" dirty="0">
                <a:solidFill>
                  <a:srgbClr val="663300"/>
                </a:solidFill>
                <a:latin typeface="Times New Roman" panose="02020603050405020304" pitchFamily="18" charset="0"/>
                <a:ea typeface="黑体" panose="02010609060101010101" pitchFamily="2" charset="-122"/>
              </a:rPr>
              <a:t>重庆解放碑夜景</a:t>
            </a:r>
            <a:endParaRPr lang="zh-CN" altLang="en-US" sz="2000" dirty="0">
              <a:solidFill>
                <a:srgbClr val="663300"/>
              </a:solidFill>
              <a:latin typeface="Times New Roman" panose="02020603050405020304" pitchFamily="18" charset="0"/>
              <a:ea typeface="黑体" panose="02010609060101010101" pitchFamily="2" charset="-122"/>
            </a:endParaRPr>
          </a:p>
        </p:txBody>
      </p:sp>
      <p:pic>
        <p:nvPicPr>
          <p:cNvPr id="250886" name="图片 250885" descr="c"/>
          <p:cNvPicPr>
            <a:picLocks noChangeAspect="1"/>
          </p:cNvPicPr>
          <p:nvPr/>
        </p:nvPicPr>
        <p:blipFill>
          <a:blip r:embed="rId1"/>
          <a:stretch>
            <a:fillRect/>
          </a:stretch>
        </p:blipFill>
        <p:spPr>
          <a:xfrm>
            <a:off x="269875" y="1573213"/>
            <a:ext cx="8602663" cy="4886325"/>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6" name="矩形 99335"/>
          <p:cNvSpPr/>
          <p:nvPr/>
        </p:nvSpPr>
        <p:spPr>
          <a:xfrm>
            <a:off x="2397125" y="2770188"/>
            <a:ext cx="4349750" cy="1920875"/>
          </a:xfrm>
          <a:prstGeom prst="rect">
            <a:avLst/>
          </a:prstGeom>
          <a:noFill/>
          <a:ln w="9525">
            <a:noFill/>
          </a:ln>
        </p:spPr>
        <p:txBody>
          <a:bodyPr wrap="none" anchor="ctr" anchorCtr="1">
            <a:spAutoFit/>
          </a:bodyPr>
          <a:p>
            <a:pPr lvl="0" algn="ctr"/>
            <a:r>
              <a:rPr lang="zh-CN" altLang="en-US" sz="12000" dirty="0">
                <a:solidFill>
                  <a:srgbClr val="996633"/>
                </a:solidFill>
                <a:latin typeface="Times New Roman" panose="02020603050405020304" pitchFamily="18" charset="0"/>
                <a:ea typeface="华文行楷" pitchFamily="2" charset="-122"/>
              </a:rPr>
              <a:t>结</a:t>
            </a:r>
            <a:r>
              <a:rPr lang="zh-CN" altLang="en-US" sz="8800" dirty="0">
                <a:solidFill>
                  <a:srgbClr val="996633"/>
                </a:solidFill>
                <a:latin typeface="Times New Roman" panose="02020603050405020304" pitchFamily="18" charset="0"/>
                <a:ea typeface="华文行楷" pitchFamily="2" charset="-122"/>
              </a:rPr>
              <a:t>　</a:t>
            </a:r>
            <a:r>
              <a:rPr lang="zh-CN" altLang="en-US" sz="12000" dirty="0">
                <a:solidFill>
                  <a:srgbClr val="996633"/>
                </a:solidFill>
                <a:latin typeface="Times New Roman" panose="02020603050405020304" pitchFamily="18" charset="0"/>
                <a:ea typeface="华文行楷" pitchFamily="2" charset="-122"/>
              </a:rPr>
              <a:t>束</a:t>
            </a:r>
            <a:endParaRPr lang="zh-CN" altLang="en-US" sz="12000" dirty="0">
              <a:solidFill>
                <a:srgbClr val="996633"/>
              </a:solidFill>
              <a:latin typeface="Times New Roman" panose="02020603050405020304" pitchFamily="18" charset="0"/>
              <a:ea typeface="华文行楷"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9138" name="图片 219137" descr="邓小平与陈云"/>
          <p:cNvPicPr>
            <a:picLocks noChangeAspect="1"/>
          </p:cNvPicPr>
          <p:nvPr/>
        </p:nvPicPr>
        <p:blipFill>
          <a:blip r:embed="rId1">
            <a:lum bright="6000" contrast="6000"/>
          </a:blip>
          <a:srcRect t="17030"/>
          <a:stretch>
            <a:fillRect/>
          </a:stretch>
        </p:blipFill>
        <p:spPr>
          <a:xfrm>
            <a:off x="269875" y="1031875"/>
            <a:ext cx="8602663" cy="4556125"/>
          </a:xfrm>
          <a:prstGeom prst="rect">
            <a:avLst/>
          </a:prstGeom>
          <a:noFill/>
          <a:ln w="9525">
            <a:noFill/>
          </a:ln>
        </p:spPr>
      </p:pic>
      <p:sp>
        <p:nvSpPr>
          <p:cNvPr id="219139" name="文本框 219138"/>
          <p:cNvSpPr txBox="1"/>
          <p:nvPr/>
        </p:nvSpPr>
        <p:spPr>
          <a:xfrm>
            <a:off x="2032000" y="5649913"/>
            <a:ext cx="5080000" cy="304800"/>
          </a:xfrm>
          <a:prstGeom prst="rect">
            <a:avLst/>
          </a:prstGeom>
          <a:noFill/>
          <a:ln w="9525">
            <a:noFill/>
          </a:ln>
        </p:spPr>
        <p:txBody>
          <a:bodyPr wrap="none" lIns="0" tIns="0" rIns="0" bIns="0" anchor="t">
            <a:spAutoFit/>
          </a:bodyPr>
          <a:p>
            <a:pPr lvl="0" algn="ctr"/>
            <a:r>
              <a:rPr lang="zh-CN" altLang="en-US" sz="2000" dirty="0">
                <a:solidFill>
                  <a:srgbClr val="663300"/>
                </a:solidFill>
                <a:latin typeface="Times New Roman" panose="02020603050405020304" pitchFamily="18" charset="0"/>
                <a:ea typeface="黑体" panose="02010609060101010101" pitchFamily="2" charset="-122"/>
              </a:rPr>
              <a:t>邓小平与陈云在党的十一届三中全会主席台上</a:t>
            </a:r>
            <a:endParaRPr lang="zh-CN" altLang="en-US" sz="2000" dirty="0">
              <a:solidFill>
                <a:srgbClr val="663300"/>
              </a:solidFill>
              <a:latin typeface="Times New Roman" panose="02020603050405020304" pitchFamily="18" charset="0"/>
              <a:ea typeface="黑体" panose="02010609060101010101" pitchFamily="2" charset="-122"/>
            </a:endParaRPr>
          </a:p>
        </p:txBody>
      </p:sp>
      <p:sp>
        <p:nvSpPr>
          <p:cNvPr id="219140" name="矩形 219139"/>
          <p:cNvSpPr/>
          <p:nvPr/>
        </p:nvSpPr>
        <p:spPr>
          <a:xfrm>
            <a:off x="241300" y="6008688"/>
            <a:ext cx="8661400" cy="776287"/>
          </a:xfrm>
          <a:prstGeom prst="rect">
            <a:avLst/>
          </a:prstGeom>
          <a:noFill/>
          <a:ln w="9525">
            <a:noFill/>
          </a:ln>
        </p:spPr>
        <p:txBody>
          <a:bodyPr lIns="0" tIns="0" rIns="0" bIns="0" anchor="t" anchorCtr="1">
            <a:spAutoFit/>
          </a:bodyPr>
          <a:p>
            <a:pPr lvl="0"/>
            <a:r>
              <a:rPr lang="zh-CN" altLang="en-US" sz="1700" dirty="0">
                <a:solidFill>
                  <a:srgbClr val="333333"/>
                </a:solidFill>
                <a:latin typeface="华文楷体" pitchFamily="2" charset="-122"/>
                <a:ea typeface="华文楷体" pitchFamily="2" charset="-122"/>
              </a:rPr>
              <a:t>　　</a:t>
            </a:r>
            <a:r>
              <a:rPr lang="en-US" altLang="zh-CN" sz="1700">
                <a:solidFill>
                  <a:srgbClr val="333333"/>
                </a:solidFill>
                <a:latin typeface="华文楷体" pitchFamily="2" charset="-122"/>
                <a:ea typeface="华文楷体" pitchFamily="2" charset="-122"/>
              </a:rPr>
              <a:t>1978</a:t>
            </a:r>
            <a:r>
              <a:rPr lang="zh-CN" altLang="en-US" sz="1700" dirty="0">
                <a:solidFill>
                  <a:srgbClr val="333333"/>
                </a:solidFill>
                <a:latin typeface="华文楷体" pitchFamily="2" charset="-122"/>
                <a:ea typeface="华文楷体" pitchFamily="2" charset="-122"/>
              </a:rPr>
              <a:t>年，邓小平提出“独立自主不是闭关自守，自力更生不是盲目排外。”奠定了对外开放的思想基础。十一届三中全会更是作出把党和国家的工作重点转移到社会主义现代化建设上来、实行改革开放的伟大决策。邓小平第一次系统提出社会主义国家对外开放理论。</a:t>
            </a:r>
            <a:endParaRPr lang="zh-CN" altLang="en-US" sz="1700" dirty="0">
              <a:solidFill>
                <a:srgbClr val="333333"/>
              </a:solidFill>
              <a:latin typeface="华文楷体" pitchFamily="2" charset="-122"/>
              <a:ea typeface="华文楷体"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162" name="文本框 220161"/>
          <p:cNvSpPr txBox="1"/>
          <p:nvPr/>
        </p:nvSpPr>
        <p:spPr>
          <a:xfrm>
            <a:off x="334963" y="6189663"/>
            <a:ext cx="4064000" cy="609600"/>
          </a:xfrm>
          <a:prstGeom prst="rect">
            <a:avLst/>
          </a:prstGeom>
          <a:noFill/>
          <a:ln w="9525">
            <a:noFill/>
          </a:ln>
        </p:spPr>
        <p:txBody>
          <a:bodyPr wrap="none" lIns="0" tIns="0" rIns="0" bIns="0" anchor="t">
            <a:spAutoFit/>
          </a:bodyPr>
          <a:p>
            <a:pPr lvl="0" algn="ctr"/>
            <a:r>
              <a:rPr lang="zh-CN" altLang="en-US" sz="2000" dirty="0">
                <a:solidFill>
                  <a:srgbClr val="663300"/>
                </a:solidFill>
                <a:latin typeface="Times New Roman" panose="02020603050405020304" pitchFamily="18" charset="0"/>
                <a:ea typeface="黑体" panose="02010609060101010101" pitchFamily="2" charset="-122"/>
              </a:rPr>
              <a:t>中国社会主义改革开放和现代化建设</a:t>
            </a:r>
            <a:endParaRPr lang="zh-CN" altLang="en-US" sz="2000" dirty="0">
              <a:solidFill>
                <a:srgbClr val="663300"/>
              </a:solidFill>
              <a:latin typeface="Times New Roman" panose="02020603050405020304" pitchFamily="18" charset="0"/>
              <a:ea typeface="黑体" panose="02010609060101010101" pitchFamily="2" charset="-122"/>
            </a:endParaRPr>
          </a:p>
          <a:p>
            <a:pPr lvl="0" algn="ctr"/>
            <a:r>
              <a:rPr lang="zh-CN" altLang="en-US" sz="2000" dirty="0">
                <a:solidFill>
                  <a:srgbClr val="663300"/>
                </a:solidFill>
                <a:latin typeface="Times New Roman" panose="02020603050405020304" pitchFamily="18" charset="0"/>
                <a:ea typeface="黑体" panose="02010609060101010101" pitchFamily="2" charset="-122"/>
              </a:rPr>
              <a:t>的总设计师邓小平</a:t>
            </a:r>
            <a:endParaRPr lang="zh-CN" altLang="en-US" sz="2000" dirty="0">
              <a:solidFill>
                <a:srgbClr val="663300"/>
              </a:solidFill>
              <a:latin typeface="Times New Roman" panose="02020603050405020304" pitchFamily="18" charset="0"/>
              <a:ea typeface="黑体" panose="02010609060101010101" pitchFamily="2" charset="-122"/>
            </a:endParaRPr>
          </a:p>
        </p:txBody>
      </p:sp>
      <p:sp>
        <p:nvSpPr>
          <p:cNvPr id="220163" name="矩形 220162"/>
          <p:cNvSpPr/>
          <p:nvPr/>
        </p:nvSpPr>
        <p:spPr>
          <a:xfrm>
            <a:off x="5957888" y="5829300"/>
            <a:ext cx="2133600" cy="966788"/>
          </a:xfrm>
          <a:prstGeom prst="rect">
            <a:avLst/>
          </a:prstGeom>
          <a:noFill/>
          <a:ln w="9525">
            <a:noFill/>
          </a:ln>
        </p:spPr>
        <p:txBody>
          <a:bodyPr wrap="none" lIns="0" tIns="0" rIns="0" bIns="0" anchor="t">
            <a:spAutoFit/>
          </a:bodyPr>
          <a:p>
            <a:pPr lvl="0" algn="ctr"/>
            <a:r>
              <a:rPr lang="zh-CN" altLang="en-US" sz="2000" dirty="0">
                <a:solidFill>
                  <a:srgbClr val="663300"/>
                </a:solidFill>
                <a:latin typeface="Times New Roman" panose="02020603050405020304" pitchFamily="18" charset="0"/>
                <a:ea typeface="黑体" panose="02010609060101010101" pitchFamily="2" charset="-122"/>
              </a:rPr>
              <a:t>习仲勋</a:t>
            </a:r>
            <a:endParaRPr lang="zh-CN" altLang="en-US" sz="2000" dirty="0">
              <a:solidFill>
                <a:srgbClr val="663300"/>
              </a:solidFill>
              <a:latin typeface="Times New Roman" panose="02020603050405020304" pitchFamily="18" charset="0"/>
              <a:ea typeface="黑体" panose="02010609060101010101" pitchFamily="2" charset="-122"/>
            </a:endParaRPr>
          </a:p>
          <a:p>
            <a:pPr lvl="0" algn="ctr">
              <a:lnSpc>
                <a:spcPct val="90000"/>
              </a:lnSpc>
            </a:pPr>
            <a:r>
              <a:rPr lang="en-US" altLang="zh-CN" sz="1600">
                <a:solidFill>
                  <a:schemeClr val="bg2"/>
                </a:solidFill>
                <a:latin typeface="楷体_GB2312" pitchFamily="49" charset="-122"/>
                <a:ea typeface="楷体_GB2312" pitchFamily="49" charset="-122"/>
              </a:rPr>
              <a:t>1913.10.15</a:t>
            </a:r>
            <a:r>
              <a:rPr lang="zh-CN" altLang="en-US" sz="1600" dirty="0">
                <a:solidFill>
                  <a:schemeClr val="bg2"/>
                </a:solidFill>
                <a:latin typeface="楷体_GB2312" pitchFamily="49" charset="-122"/>
                <a:ea typeface="楷体_GB2312" pitchFamily="49" charset="-122"/>
              </a:rPr>
              <a:t>～</a:t>
            </a:r>
            <a:r>
              <a:rPr lang="en-US" altLang="zh-CN" sz="1600">
                <a:solidFill>
                  <a:schemeClr val="bg2"/>
                </a:solidFill>
                <a:latin typeface="楷体_GB2312" pitchFamily="49" charset="-122"/>
                <a:ea typeface="楷体_GB2312" pitchFamily="49" charset="-122"/>
              </a:rPr>
              <a:t>2002.5.24</a:t>
            </a:r>
            <a:endParaRPr lang="zh-CN" altLang="en-US" sz="1600" dirty="0">
              <a:solidFill>
                <a:schemeClr val="bg2"/>
              </a:solidFill>
              <a:latin typeface="楷体_GB2312" pitchFamily="49" charset="-122"/>
              <a:ea typeface="楷体_GB2312" pitchFamily="49" charset="-122"/>
            </a:endParaRPr>
          </a:p>
          <a:p>
            <a:pPr lvl="0" algn="ctr">
              <a:lnSpc>
                <a:spcPct val="90000"/>
              </a:lnSpc>
            </a:pPr>
            <a:r>
              <a:rPr lang="zh-CN" altLang="en-US" sz="1600" dirty="0">
                <a:solidFill>
                  <a:schemeClr val="bg2"/>
                </a:solidFill>
                <a:latin typeface="楷体_GB2312" pitchFamily="49" charset="-122"/>
                <a:ea typeface="楷体_GB2312" pitchFamily="49" charset="-122"/>
              </a:rPr>
              <a:t>广东省委第一书记</a:t>
            </a:r>
            <a:endParaRPr lang="zh-CN" altLang="en-US" sz="1600" dirty="0">
              <a:solidFill>
                <a:schemeClr val="bg2"/>
              </a:solidFill>
              <a:latin typeface="楷体_GB2312" pitchFamily="49" charset="-122"/>
              <a:ea typeface="楷体_GB2312" pitchFamily="49" charset="-122"/>
            </a:endParaRPr>
          </a:p>
          <a:p>
            <a:pPr lvl="0" algn="ctr">
              <a:lnSpc>
                <a:spcPct val="90000"/>
              </a:lnSpc>
            </a:pPr>
            <a:r>
              <a:rPr lang="zh-CN" altLang="en-US" sz="1600" dirty="0">
                <a:solidFill>
                  <a:schemeClr val="bg2"/>
                </a:solidFill>
                <a:latin typeface="楷体_GB2312" pitchFamily="49" charset="-122"/>
                <a:ea typeface="楷体_GB2312" pitchFamily="49" charset="-122"/>
              </a:rPr>
              <a:t>陕西富平县淡村人</a:t>
            </a:r>
            <a:endParaRPr lang="zh-CN" altLang="en-US" sz="1600" dirty="0">
              <a:solidFill>
                <a:schemeClr val="bg2"/>
              </a:solidFill>
              <a:latin typeface="楷体_GB2312" pitchFamily="49" charset="-122"/>
              <a:ea typeface="楷体_GB2312" pitchFamily="49" charset="-122"/>
            </a:endParaRPr>
          </a:p>
        </p:txBody>
      </p:sp>
      <p:pic>
        <p:nvPicPr>
          <p:cNvPr id="220164" name="图片 220163" descr="d"/>
          <p:cNvPicPr>
            <a:picLocks noChangeAspect="1"/>
          </p:cNvPicPr>
          <p:nvPr/>
        </p:nvPicPr>
        <p:blipFill>
          <a:blip r:embed="rId1"/>
          <a:stretch>
            <a:fillRect/>
          </a:stretch>
        </p:blipFill>
        <p:spPr>
          <a:xfrm>
            <a:off x="452438" y="1031875"/>
            <a:ext cx="3827462" cy="5095875"/>
          </a:xfrm>
          <a:prstGeom prst="rect">
            <a:avLst/>
          </a:prstGeom>
          <a:noFill/>
          <a:ln w="9525">
            <a:noFill/>
          </a:ln>
        </p:spPr>
      </p:pic>
      <p:pic>
        <p:nvPicPr>
          <p:cNvPr id="220165" name="图片 220164" descr="x"/>
          <p:cNvPicPr>
            <a:picLocks noChangeAspect="1"/>
          </p:cNvPicPr>
          <p:nvPr/>
        </p:nvPicPr>
        <p:blipFill>
          <a:blip r:embed="rId2"/>
          <a:stretch>
            <a:fillRect/>
          </a:stretch>
        </p:blipFill>
        <p:spPr>
          <a:xfrm>
            <a:off x="5246688" y="1003300"/>
            <a:ext cx="3556000" cy="4783138"/>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2210" name="图片 222209" descr="z"/>
          <p:cNvPicPr>
            <a:picLocks noChangeAspect="1"/>
          </p:cNvPicPr>
          <p:nvPr/>
        </p:nvPicPr>
        <p:blipFill>
          <a:blip r:embed="rId1"/>
          <a:stretch>
            <a:fillRect/>
          </a:stretch>
        </p:blipFill>
        <p:spPr>
          <a:xfrm>
            <a:off x="747713" y="1036638"/>
            <a:ext cx="7648575" cy="5754687"/>
          </a:xfrm>
          <a:prstGeom prst="rect">
            <a:avLst/>
          </a:prstGeom>
          <a:noFill/>
          <a:ln w="9525">
            <a:noFill/>
          </a:ln>
        </p:spPr>
      </p:pic>
      <p:sp>
        <p:nvSpPr>
          <p:cNvPr id="222211" name="椭圆 222210"/>
          <p:cNvSpPr/>
          <p:nvPr/>
        </p:nvSpPr>
        <p:spPr>
          <a:xfrm>
            <a:off x="6215063" y="5937250"/>
            <a:ext cx="144462" cy="142875"/>
          </a:xfrm>
          <a:prstGeom prst="ellipse">
            <a:avLst/>
          </a:prstGeom>
          <a:solidFill>
            <a:srgbClr val="FF0000"/>
          </a:solidFill>
          <a:ln w="28575" cap="flat" cmpd="sng">
            <a:solidFill>
              <a:srgbClr val="008000"/>
            </a:solidFill>
            <a:prstDash val="solid"/>
            <a:headEnd type="none" w="med" len="med"/>
            <a:tailEnd type="none" w="med" len="med"/>
          </a:ln>
        </p:spPr>
        <p:txBody>
          <a:bodyPr/>
          <a:p>
            <a:endParaRPr lang="zh-CN" altLang="en-US"/>
          </a:p>
        </p:txBody>
      </p:sp>
      <p:sp>
        <p:nvSpPr>
          <p:cNvPr id="222212" name="椭圆 222211"/>
          <p:cNvSpPr/>
          <p:nvPr/>
        </p:nvSpPr>
        <p:spPr>
          <a:xfrm>
            <a:off x="6000750" y="6021388"/>
            <a:ext cx="144463" cy="142875"/>
          </a:xfrm>
          <a:prstGeom prst="ellipse">
            <a:avLst/>
          </a:prstGeom>
          <a:solidFill>
            <a:srgbClr val="FF0000"/>
          </a:solidFill>
          <a:ln w="28575" cap="flat" cmpd="sng">
            <a:solidFill>
              <a:srgbClr val="008000"/>
            </a:solidFill>
            <a:prstDash val="solid"/>
            <a:headEnd type="none" w="med" len="med"/>
            <a:tailEnd type="none" w="med" len="med"/>
          </a:ln>
        </p:spPr>
        <p:txBody>
          <a:bodyPr/>
          <a:p>
            <a:endParaRPr lang="zh-CN" altLang="en-US"/>
          </a:p>
        </p:txBody>
      </p:sp>
      <p:sp>
        <p:nvSpPr>
          <p:cNvPr id="222213" name="椭圆 222212"/>
          <p:cNvSpPr/>
          <p:nvPr/>
        </p:nvSpPr>
        <p:spPr>
          <a:xfrm>
            <a:off x="6543675" y="5810250"/>
            <a:ext cx="144463" cy="142875"/>
          </a:xfrm>
          <a:prstGeom prst="ellipse">
            <a:avLst/>
          </a:prstGeom>
          <a:solidFill>
            <a:srgbClr val="FF0000"/>
          </a:solidFill>
          <a:ln w="28575" cap="flat" cmpd="sng">
            <a:solidFill>
              <a:srgbClr val="008000"/>
            </a:solidFill>
            <a:prstDash val="solid"/>
            <a:headEnd type="none" w="med" len="med"/>
            <a:tailEnd type="none" w="med" len="med"/>
          </a:ln>
        </p:spPr>
        <p:txBody>
          <a:bodyPr/>
          <a:p>
            <a:endParaRPr lang="zh-CN" altLang="en-US"/>
          </a:p>
        </p:txBody>
      </p:sp>
      <p:sp>
        <p:nvSpPr>
          <p:cNvPr id="222214" name="椭圆 222213"/>
          <p:cNvSpPr/>
          <p:nvPr/>
        </p:nvSpPr>
        <p:spPr>
          <a:xfrm>
            <a:off x="6797675" y="5586413"/>
            <a:ext cx="144463" cy="142875"/>
          </a:xfrm>
          <a:prstGeom prst="ellipse">
            <a:avLst/>
          </a:prstGeom>
          <a:solidFill>
            <a:srgbClr val="FF0000"/>
          </a:solidFill>
          <a:ln w="28575" cap="flat" cmpd="sng">
            <a:solidFill>
              <a:srgbClr val="008000"/>
            </a:solidFill>
            <a:prstDash val="solid"/>
            <a:headEnd type="none" w="med" len="med"/>
            <a:tailEnd type="none" w="med" len="med"/>
          </a:ln>
        </p:spPr>
        <p:txBody>
          <a:bodyPr/>
          <a:p>
            <a:endParaRPr lang="zh-CN" altLang="en-US"/>
          </a:p>
        </p:txBody>
      </p:sp>
      <p:sp>
        <p:nvSpPr>
          <p:cNvPr id="222215" name="椭圆 222214"/>
          <p:cNvSpPr/>
          <p:nvPr/>
        </p:nvSpPr>
        <p:spPr>
          <a:xfrm>
            <a:off x="5543550" y="6564313"/>
            <a:ext cx="144463" cy="142875"/>
          </a:xfrm>
          <a:prstGeom prst="ellipse">
            <a:avLst/>
          </a:prstGeom>
          <a:solidFill>
            <a:srgbClr val="FF0000"/>
          </a:solidFill>
          <a:ln w="28575" cap="flat" cmpd="sng">
            <a:solidFill>
              <a:srgbClr val="008000"/>
            </a:solidFill>
            <a:prstDash val="solid"/>
            <a:headEnd type="none" w="med" len="med"/>
            <a:tailEnd type="none" w="med" len="med"/>
          </a:ln>
        </p:spPr>
        <p:txBody>
          <a:bodyPr/>
          <a:p>
            <a:endParaRPr lang="zh-CN" altLang="en-US"/>
          </a:p>
        </p:txBody>
      </p:sp>
      <p:sp>
        <p:nvSpPr>
          <p:cNvPr id="222216" name="矩形标注 222215"/>
          <p:cNvSpPr/>
          <p:nvPr/>
        </p:nvSpPr>
        <p:spPr>
          <a:xfrm>
            <a:off x="5143500" y="5197475"/>
            <a:ext cx="1095375" cy="420688"/>
          </a:xfrm>
          <a:prstGeom prst="wedgeRectCallout">
            <a:avLst>
              <a:gd name="adj1" fmla="val 48843"/>
              <a:gd name="adj2" fmla="val 126981"/>
            </a:avLst>
          </a:prstGeom>
          <a:solidFill>
            <a:schemeClr val="bg1"/>
          </a:solidFill>
          <a:ln w="25400" cap="flat" cmpd="sng">
            <a:solidFill>
              <a:srgbClr val="008000"/>
            </a:solidFill>
            <a:prstDash val="solid"/>
            <a:miter/>
            <a:headEnd type="none" w="med" len="med"/>
            <a:tailEnd type="none" w="med" len="med"/>
          </a:ln>
        </p:spPr>
        <p:txBody>
          <a:bodyPr lIns="0" tIns="0" rIns="0" bIns="0" anchor="ctr" anchorCtr="1"/>
          <a:p>
            <a:pPr lvl="0" algn="ctr"/>
            <a:r>
              <a:rPr lang="zh-CN" altLang="en-US" sz="2000" dirty="0">
                <a:solidFill>
                  <a:schemeClr val="accent2"/>
                </a:solidFill>
                <a:latin typeface="Times New Roman" panose="02020603050405020304" pitchFamily="18" charset="0"/>
                <a:ea typeface="华文琥珀" pitchFamily="2" charset="-122"/>
              </a:rPr>
              <a:t>广东深圳</a:t>
            </a:r>
            <a:endParaRPr lang="zh-CN" altLang="en-US" sz="2000" dirty="0">
              <a:solidFill>
                <a:schemeClr val="accent2"/>
              </a:solidFill>
              <a:latin typeface="Times New Roman" panose="02020603050405020304" pitchFamily="18" charset="0"/>
              <a:ea typeface="华文琥珀" pitchFamily="2" charset="-122"/>
            </a:endParaRPr>
          </a:p>
        </p:txBody>
      </p:sp>
      <p:sp>
        <p:nvSpPr>
          <p:cNvPr id="222217" name="矩形标注 222216"/>
          <p:cNvSpPr/>
          <p:nvPr/>
        </p:nvSpPr>
        <p:spPr>
          <a:xfrm>
            <a:off x="6381750" y="6230938"/>
            <a:ext cx="1095375" cy="420687"/>
          </a:xfrm>
          <a:prstGeom prst="wedgeRectCallout">
            <a:avLst>
              <a:gd name="adj1" fmla="val -75361"/>
              <a:gd name="adj2" fmla="val -62454"/>
            </a:avLst>
          </a:prstGeom>
          <a:solidFill>
            <a:schemeClr val="bg1"/>
          </a:solidFill>
          <a:ln w="25400" cap="flat" cmpd="sng">
            <a:solidFill>
              <a:srgbClr val="008000"/>
            </a:solidFill>
            <a:prstDash val="solid"/>
            <a:miter/>
            <a:headEnd type="none" w="med" len="med"/>
            <a:tailEnd type="none" w="med" len="med"/>
          </a:ln>
        </p:spPr>
        <p:txBody>
          <a:bodyPr lIns="0" tIns="0" rIns="0" bIns="0" anchor="ctr" anchorCtr="1"/>
          <a:p>
            <a:pPr lvl="0" algn="ctr"/>
            <a:r>
              <a:rPr lang="zh-CN" altLang="en-US" sz="2000" dirty="0">
                <a:solidFill>
                  <a:schemeClr val="accent2"/>
                </a:solidFill>
                <a:latin typeface="Times New Roman" panose="02020603050405020304" pitchFamily="18" charset="0"/>
                <a:ea typeface="华文琥珀" pitchFamily="2" charset="-122"/>
              </a:rPr>
              <a:t>广东珠海</a:t>
            </a:r>
            <a:endParaRPr lang="zh-CN" altLang="en-US" sz="2000" dirty="0">
              <a:solidFill>
                <a:schemeClr val="accent2"/>
              </a:solidFill>
              <a:latin typeface="Times New Roman" panose="02020603050405020304" pitchFamily="18" charset="0"/>
              <a:ea typeface="华文琥珀" pitchFamily="2" charset="-122"/>
            </a:endParaRPr>
          </a:p>
        </p:txBody>
      </p:sp>
      <p:sp>
        <p:nvSpPr>
          <p:cNvPr id="222219" name="矩形标注 222218"/>
          <p:cNvSpPr/>
          <p:nvPr/>
        </p:nvSpPr>
        <p:spPr>
          <a:xfrm>
            <a:off x="7126288" y="5678488"/>
            <a:ext cx="1095375" cy="420687"/>
          </a:xfrm>
          <a:prstGeom prst="wedgeRectCallout">
            <a:avLst>
              <a:gd name="adj1" fmla="val -82176"/>
              <a:gd name="adj2" fmla="val 5472"/>
            </a:avLst>
          </a:prstGeom>
          <a:solidFill>
            <a:schemeClr val="bg1"/>
          </a:solidFill>
          <a:ln w="25400" cap="flat" cmpd="sng">
            <a:solidFill>
              <a:srgbClr val="008000"/>
            </a:solidFill>
            <a:prstDash val="solid"/>
            <a:miter/>
            <a:headEnd type="none" w="med" len="med"/>
            <a:tailEnd type="none" w="med" len="med"/>
          </a:ln>
        </p:spPr>
        <p:txBody>
          <a:bodyPr lIns="0" tIns="0" rIns="0" bIns="0" anchor="ctr" anchorCtr="1"/>
          <a:p>
            <a:pPr lvl="0" algn="ctr"/>
            <a:r>
              <a:rPr lang="zh-CN" altLang="en-US" sz="2000" dirty="0">
                <a:solidFill>
                  <a:schemeClr val="accent2"/>
                </a:solidFill>
                <a:latin typeface="Times New Roman" panose="02020603050405020304" pitchFamily="18" charset="0"/>
                <a:ea typeface="华文琥珀" pitchFamily="2" charset="-122"/>
              </a:rPr>
              <a:t>广东汕头</a:t>
            </a:r>
            <a:endParaRPr lang="zh-CN" altLang="en-US" sz="2000" dirty="0">
              <a:solidFill>
                <a:schemeClr val="accent2"/>
              </a:solidFill>
              <a:latin typeface="Times New Roman" panose="02020603050405020304" pitchFamily="18" charset="0"/>
              <a:ea typeface="华文琥珀" pitchFamily="2" charset="-122"/>
            </a:endParaRPr>
          </a:p>
        </p:txBody>
      </p:sp>
      <p:sp>
        <p:nvSpPr>
          <p:cNvPr id="222220" name="矩形标注 222219"/>
          <p:cNvSpPr/>
          <p:nvPr/>
        </p:nvSpPr>
        <p:spPr>
          <a:xfrm>
            <a:off x="6497638" y="4830763"/>
            <a:ext cx="1095375" cy="420687"/>
          </a:xfrm>
          <a:prstGeom prst="wedgeRectCallout">
            <a:avLst>
              <a:gd name="adj1" fmla="val -17245"/>
              <a:gd name="adj2" fmla="val 126981"/>
            </a:avLst>
          </a:prstGeom>
          <a:solidFill>
            <a:schemeClr val="bg1"/>
          </a:solidFill>
          <a:ln w="25400" cap="flat" cmpd="sng">
            <a:solidFill>
              <a:srgbClr val="008000"/>
            </a:solidFill>
            <a:prstDash val="solid"/>
            <a:miter/>
            <a:headEnd type="none" w="med" len="med"/>
            <a:tailEnd type="none" w="med" len="med"/>
          </a:ln>
        </p:spPr>
        <p:txBody>
          <a:bodyPr lIns="0" tIns="0" rIns="0" bIns="0" anchor="ctr" anchorCtr="1"/>
          <a:p>
            <a:pPr lvl="0" algn="ctr"/>
            <a:r>
              <a:rPr lang="zh-CN" altLang="en-US" sz="2000" dirty="0">
                <a:solidFill>
                  <a:schemeClr val="accent2"/>
                </a:solidFill>
                <a:latin typeface="Times New Roman" panose="02020603050405020304" pitchFamily="18" charset="0"/>
                <a:ea typeface="华文琥珀" pitchFamily="2" charset="-122"/>
              </a:rPr>
              <a:t>福建厦门</a:t>
            </a:r>
            <a:endParaRPr lang="zh-CN" altLang="en-US" sz="2000" dirty="0">
              <a:solidFill>
                <a:schemeClr val="accent2"/>
              </a:solidFill>
              <a:latin typeface="Times New Roman" panose="02020603050405020304" pitchFamily="18" charset="0"/>
              <a:ea typeface="华文琥珀" pitchFamily="2" charset="-122"/>
            </a:endParaRPr>
          </a:p>
        </p:txBody>
      </p:sp>
      <p:sp>
        <p:nvSpPr>
          <p:cNvPr id="222221" name="矩形标注 222220"/>
          <p:cNvSpPr/>
          <p:nvPr/>
        </p:nvSpPr>
        <p:spPr>
          <a:xfrm>
            <a:off x="4468813" y="5837238"/>
            <a:ext cx="1095375" cy="420687"/>
          </a:xfrm>
          <a:prstGeom prst="wedgeRectCallout">
            <a:avLst>
              <a:gd name="adj1" fmla="val 48843"/>
              <a:gd name="adj2" fmla="val 126981"/>
            </a:avLst>
          </a:prstGeom>
          <a:solidFill>
            <a:schemeClr val="bg1"/>
          </a:solidFill>
          <a:ln w="25400" cap="flat" cmpd="sng">
            <a:solidFill>
              <a:srgbClr val="008000"/>
            </a:solidFill>
            <a:prstDash val="solid"/>
            <a:miter/>
            <a:headEnd type="none" w="med" len="med"/>
            <a:tailEnd type="none" w="med" len="med"/>
          </a:ln>
        </p:spPr>
        <p:txBody>
          <a:bodyPr lIns="0" tIns="0" rIns="0" bIns="0" anchor="ctr" anchorCtr="1"/>
          <a:p>
            <a:pPr lvl="0" algn="ctr"/>
            <a:r>
              <a:rPr lang="zh-CN" altLang="en-US" sz="2000" dirty="0">
                <a:solidFill>
                  <a:schemeClr val="accent2"/>
                </a:solidFill>
                <a:latin typeface="Times New Roman" panose="02020603050405020304" pitchFamily="18" charset="0"/>
                <a:ea typeface="华文琥珀" pitchFamily="2" charset="-122"/>
              </a:rPr>
              <a:t>海南岛</a:t>
            </a:r>
            <a:endParaRPr lang="zh-CN" altLang="en-US" sz="2000" dirty="0">
              <a:solidFill>
                <a:schemeClr val="accent2"/>
              </a:solidFill>
              <a:latin typeface="Times New Roman" panose="02020603050405020304" pitchFamily="18" charset="0"/>
              <a:ea typeface="华文琥珀"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2211"/>
                                        </p:tgtEl>
                                        <p:attrNameLst>
                                          <p:attrName>style.visibility</p:attrName>
                                        </p:attrNameLst>
                                      </p:cBhvr>
                                      <p:to>
                                        <p:strVal val="visible"/>
                                      </p:to>
                                    </p:set>
                                    <p:animEffect transition="in" filter="circle(in)">
                                      <p:cBhvr>
                                        <p:cTn id="7" dur="500"/>
                                        <p:tgtEl>
                                          <p:spTgt spid="222211"/>
                                        </p:tgtEl>
                                      </p:cBhvr>
                                    </p:animEffec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22216"/>
                                        </p:tgtEl>
                                        <p:attrNameLst>
                                          <p:attrName>style.visibility</p:attrName>
                                        </p:attrNameLst>
                                      </p:cBhvr>
                                      <p:to>
                                        <p:strVal val="visible"/>
                                      </p:to>
                                    </p:set>
                                    <p:animEffect transition="in" filter="wipe(down)">
                                      <p:cBhvr>
                                        <p:cTn id="11" dur="500"/>
                                        <p:tgtEl>
                                          <p:spTgt spid="22221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22212"/>
                                        </p:tgtEl>
                                        <p:attrNameLst>
                                          <p:attrName>style.visibility</p:attrName>
                                        </p:attrNameLst>
                                      </p:cBhvr>
                                      <p:to>
                                        <p:strVal val="visible"/>
                                      </p:to>
                                    </p:set>
                                    <p:animEffect transition="in" filter="circle(in)">
                                      <p:cBhvr>
                                        <p:cTn id="16" dur="500"/>
                                        <p:tgtEl>
                                          <p:spTgt spid="222212"/>
                                        </p:tgtEl>
                                      </p:cBhvr>
                                    </p:animEffec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2217"/>
                                        </p:tgtEl>
                                        <p:attrNameLst>
                                          <p:attrName>style.visibility</p:attrName>
                                        </p:attrNameLst>
                                      </p:cBhvr>
                                      <p:to>
                                        <p:strVal val="visible"/>
                                      </p:to>
                                    </p:set>
                                    <p:animEffect transition="in" filter="wipe(left)">
                                      <p:cBhvr>
                                        <p:cTn id="20" dur="500"/>
                                        <p:tgtEl>
                                          <p:spTgt spid="22221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22213"/>
                                        </p:tgtEl>
                                        <p:attrNameLst>
                                          <p:attrName>style.visibility</p:attrName>
                                        </p:attrNameLst>
                                      </p:cBhvr>
                                      <p:to>
                                        <p:strVal val="visible"/>
                                      </p:to>
                                    </p:set>
                                    <p:animEffect transition="in" filter="circle(in)">
                                      <p:cBhvr>
                                        <p:cTn id="25" dur="500"/>
                                        <p:tgtEl>
                                          <p:spTgt spid="222213"/>
                                        </p:tgtEl>
                                      </p:cBhvr>
                                    </p:animEffec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22219"/>
                                        </p:tgtEl>
                                        <p:attrNameLst>
                                          <p:attrName>style.visibility</p:attrName>
                                        </p:attrNameLst>
                                      </p:cBhvr>
                                      <p:to>
                                        <p:strVal val="visible"/>
                                      </p:to>
                                    </p:set>
                                    <p:animEffect transition="in" filter="wipe(left)">
                                      <p:cBhvr>
                                        <p:cTn id="29" dur="500"/>
                                        <p:tgtEl>
                                          <p:spTgt spid="22221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22214"/>
                                        </p:tgtEl>
                                        <p:attrNameLst>
                                          <p:attrName>style.visibility</p:attrName>
                                        </p:attrNameLst>
                                      </p:cBhvr>
                                      <p:to>
                                        <p:strVal val="visible"/>
                                      </p:to>
                                    </p:set>
                                    <p:animEffect transition="in" filter="circle(in)">
                                      <p:cBhvr>
                                        <p:cTn id="34" dur="500"/>
                                        <p:tgtEl>
                                          <p:spTgt spid="222214"/>
                                        </p:tgtEl>
                                      </p:cBhvr>
                                    </p:animEffec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222220"/>
                                        </p:tgtEl>
                                        <p:attrNameLst>
                                          <p:attrName>style.visibility</p:attrName>
                                        </p:attrNameLst>
                                      </p:cBhvr>
                                      <p:to>
                                        <p:strVal val="visible"/>
                                      </p:to>
                                    </p:set>
                                    <p:animEffect transition="in" filter="wipe(down)">
                                      <p:cBhvr>
                                        <p:cTn id="38" dur="500"/>
                                        <p:tgtEl>
                                          <p:spTgt spid="22222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22215"/>
                                        </p:tgtEl>
                                        <p:attrNameLst>
                                          <p:attrName>style.visibility</p:attrName>
                                        </p:attrNameLst>
                                      </p:cBhvr>
                                      <p:to>
                                        <p:strVal val="visible"/>
                                      </p:to>
                                    </p:set>
                                    <p:animEffect transition="in" filter="circle(in)">
                                      <p:cBhvr>
                                        <p:cTn id="43" dur="500"/>
                                        <p:tgtEl>
                                          <p:spTgt spid="222215"/>
                                        </p:tgtEl>
                                      </p:cBhvr>
                                    </p:animEffec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222221"/>
                                        </p:tgtEl>
                                        <p:attrNameLst>
                                          <p:attrName>style.visibility</p:attrName>
                                        </p:attrNameLst>
                                      </p:cBhvr>
                                      <p:to>
                                        <p:strVal val="visible"/>
                                      </p:to>
                                    </p:set>
                                    <p:animEffect transition="in" filter="wipe(down)">
                                      <p:cBhvr>
                                        <p:cTn id="47" dur="500"/>
                                        <p:tgtEl>
                                          <p:spTgt spid="222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6" grpId="0" animBg="1"/>
      <p:bldP spid="222217" grpId="0" animBg="1"/>
      <p:bldP spid="222219" grpId="0" animBg="1"/>
      <p:bldP spid="222220" grpId="0" animBg="1"/>
      <p:bldP spid="2222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234" name="文本框 223233"/>
          <p:cNvSpPr txBox="1"/>
          <p:nvPr/>
        </p:nvSpPr>
        <p:spPr>
          <a:xfrm>
            <a:off x="2024063" y="6369050"/>
            <a:ext cx="1524000" cy="304800"/>
          </a:xfrm>
          <a:prstGeom prst="rect">
            <a:avLst/>
          </a:prstGeom>
          <a:noFill/>
          <a:ln w="9525">
            <a:noFill/>
          </a:ln>
        </p:spPr>
        <p:txBody>
          <a:bodyPr wrap="none" lIns="0" tIns="0" rIns="0" bIns="0" anchor="t">
            <a:spAutoFit/>
          </a:bodyPr>
          <a:p>
            <a:pPr lvl="0" algn="ctr"/>
            <a:r>
              <a:rPr lang="zh-CN" altLang="en-US" sz="2000" dirty="0">
                <a:solidFill>
                  <a:srgbClr val="663300"/>
                </a:solidFill>
                <a:latin typeface="Times New Roman" panose="02020603050405020304" pitchFamily="18" charset="0"/>
                <a:ea typeface="黑体" panose="02010609060101010101" pitchFamily="2" charset="-122"/>
              </a:rPr>
              <a:t>深圳经济特区</a:t>
            </a:r>
            <a:endParaRPr lang="zh-CN" altLang="en-US" sz="2000" dirty="0">
              <a:solidFill>
                <a:srgbClr val="663300"/>
              </a:solidFill>
              <a:latin typeface="Times New Roman" panose="02020603050405020304" pitchFamily="18" charset="0"/>
              <a:ea typeface="黑体" panose="02010609060101010101" pitchFamily="2" charset="-122"/>
            </a:endParaRPr>
          </a:p>
        </p:txBody>
      </p:sp>
      <p:sp>
        <p:nvSpPr>
          <p:cNvPr id="223235" name="文本框 223234"/>
          <p:cNvSpPr txBox="1"/>
          <p:nvPr/>
        </p:nvSpPr>
        <p:spPr>
          <a:xfrm>
            <a:off x="5513388" y="1319213"/>
            <a:ext cx="3416300" cy="1887537"/>
          </a:xfrm>
          <a:prstGeom prst="rect">
            <a:avLst/>
          </a:prstGeom>
          <a:noFill/>
          <a:ln w="9525">
            <a:noFill/>
          </a:ln>
        </p:spPr>
        <p:txBody>
          <a:bodyPr lIns="0" tIns="0" rIns="0" bIns="0">
            <a:spAutoFit/>
          </a:bodyPr>
          <a:p>
            <a:pPr lvl="0" algn="ctr"/>
            <a:r>
              <a:rPr lang="zh-CN" altLang="en-US" sz="3200" dirty="0">
                <a:solidFill>
                  <a:srgbClr val="663300"/>
                </a:solidFill>
                <a:latin typeface="Times New Roman" panose="02020603050405020304" pitchFamily="18" charset="0"/>
                <a:ea typeface="华文琥珀" pitchFamily="2" charset="-122"/>
              </a:rPr>
              <a:t>经济特区的</a:t>
            </a:r>
            <a:r>
              <a:rPr lang="zh-CN" altLang="en-US" sz="3200" dirty="0">
                <a:solidFill>
                  <a:srgbClr val="FF0000"/>
                </a:solidFill>
                <a:latin typeface="Times New Roman" panose="02020603050405020304" pitchFamily="18" charset="0"/>
                <a:ea typeface="华文琥珀" pitchFamily="2" charset="-122"/>
              </a:rPr>
              <a:t>“特”</a:t>
            </a:r>
            <a:endParaRPr lang="zh-CN" altLang="en-US" sz="3200" dirty="0">
              <a:solidFill>
                <a:srgbClr val="FF0000"/>
              </a:solidFill>
              <a:latin typeface="Times New Roman" panose="02020603050405020304" pitchFamily="18" charset="0"/>
              <a:ea typeface="华文琥珀" pitchFamily="2" charset="-122"/>
            </a:endParaRPr>
          </a:p>
          <a:p>
            <a:pPr lvl="0"/>
            <a:endParaRPr lang="zh-CN" altLang="en-US" sz="2000" dirty="0">
              <a:solidFill>
                <a:schemeClr val="hlink"/>
              </a:solidFill>
              <a:latin typeface="Times New Roman" panose="02020603050405020304" pitchFamily="18" charset="0"/>
              <a:ea typeface="华文彩云" pitchFamily="2" charset="-122"/>
            </a:endParaRPr>
          </a:p>
          <a:p>
            <a:pPr lvl="0"/>
            <a:r>
              <a:rPr lang="zh-CN" altLang="en-US" sz="2400" dirty="0">
                <a:solidFill>
                  <a:schemeClr val="hlink"/>
                </a:solidFill>
                <a:latin typeface="Times New Roman" panose="02020603050405020304" pitchFamily="18" charset="0"/>
                <a:ea typeface="华文彩云" pitchFamily="2" charset="-122"/>
              </a:rPr>
              <a:t>　　指特殊的经济政策和经济管理体制，不是政治上的特殊。</a:t>
            </a:r>
            <a:endParaRPr lang="zh-CN" altLang="en-US" sz="2400" dirty="0">
              <a:solidFill>
                <a:schemeClr val="hlink"/>
              </a:solidFill>
              <a:latin typeface="Times New Roman" panose="02020603050405020304" pitchFamily="18" charset="0"/>
              <a:ea typeface="华文彩云" pitchFamily="2" charset="-122"/>
            </a:endParaRPr>
          </a:p>
        </p:txBody>
      </p:sp>
      <p:sp>
        <p:nvSpPr>
          <p:cNvPr id="223236" name="矩形 223235" descr="c0200"/>
          <p:cNvSpPr/>
          <p:nvPr/>
        </p:nvSpPr>
        <p:spPr>
          <a:xfrm>
            <a:off x="5421313" y="3686175"/>
            <a:ext cx="3581400" cy="1096963"/>
          </a:xfrm>
          <a:prstGeom prst="rect">
            <a:avLst/>
          </a:prstGeom>
          <a:blipFill rotWithShape="0">
            <a:blip r:embed="rId1"/>
          </a:blipFill>
          <a:ln w="9525">
            <a:noFill/>
          </a:ln>
        </p:spPr>
        <p:txBody>
          <a:bodyPr lIns="288000" tIns="36000" rIns="72000" bIns="36000">
            <a:spAutoFit/>
          </a:bodyPr>
          <a:p>
            <a:pPr lvl="0">
              <a:lnSpc>
                <a:spcPct val="140000"/>
              </a:lnSpc>
            </a:pPr>
            <a:r>
              <a:rPr lang="zh-CN" altLang="en-US" sz="2600" dirty="0">
                <a:solidFill>
                  <a:srgbClr val="663300"/>
                </a:solidFill>
                <a:latin typeface="华文隶书" pitchFamily="2" charset="-122"/>
                <a:ea typeface="华文隶书" pitchFamily="2" charset="-122"/>
              </a:rPr>
              <a:t>特区姓“社”不姓“资”。</a:t>
            </a:r>
            <a:endParaRPr lang="zh-CN" altLang="en-US" sz="2600" dirty="0">
              <a:solidFill>
                <a:srgbClr val="663300"/>
              </a:solidFill>
              <a:latin typeface="华文隶书" pitchFamily="2" charset="-122"/>
              <a:ea typeface="华文隶书" pitchFamily="2" charset="-122"/>
            </a:endParaRPr>
          </a:p>
          <a:p>
            <a:pPr lvl="0" algn="r">
              <a:lnSpc>
                <a:spcPct val="140000"/>
              </a:lnSpc>
            </a:pPr>
            <a:r>
              <a:rPr lang="en-US" altLang="zh-CN" sz="2200">
                <a:solidFill>
                  <a:srgbClr val="663300"/>
                </a:solidFill>
                <a:latin typeface="华文隶书" pitchFamily="2" charset="-122"/>
                <a:ea typeface="华文隶书" pitchFamily="2" charset="-122"/>
              </a:rPr>
              <a:t>——</a:t>
            </a:r>
            <a:r>
              <a:rPr lang="zh-CN" altLang="en-US" sz="2200" dirty="0">
                <a:solidFill>
                  <a:srgbClr val="663300"/>
                </a:solidFill>
                <a:latin typeface="华文隶书" pitchFamily="2" charset="-122"/>
                <a:ea typeface="华文隶书" pitchFamily="2" charset="-122"/>
              </a:rPr>
              <a:t>邓小平</a:t>
            </a:r>
            <a:endParaRPr lang="zh-CN" altLang="en-US" sz="2200" dirty="0">
              <a:solidFill>
                <a:srgbClr val="663300"/>
              </a:solidFill>
              <a:latin typeface="华文隶书" pitchFamily="2" charset="-122"/>
              <a:ea typeface="华文隶书" pitchFamily="2" charset="-122"/>
            </a:endParaRPr>
          </a:p>
        </p:txBody>
      </p:sp>
      <p:sp>
        <p:nvSpPr>
          <p:cNvPr id="223237" name="文本框 223236"/>
          <p:cNvSpPr txBox="1"/>
          <p:nvPr/>
        </p:nvSpPr>
        <p:spPr>
          <a:xfrm>
            <a:off x="5489575" y="5451475"/>
            <a:ext cx="3398838" cy="1095375"/>
          </a:xfrm>
          <a:prstGeom prst="rect">
            <a:avLst/>
          </a:prstGeom>
          <a:noFill/>
          <a:ln w="9525">
            <a:noFill/>
          </a:ln>
        </p:spPr>
        <p:txBody>
          <a:bodyPr lIns="0" tIns="0" rIns="0" bIns="0">
            <a:spAutoFit/>
          </a:bodyPr>
          <a:p>
            <a:pPr lvl="0"/>
            <a:r>
              <a:rPr lang="zh-CN" altLang="en-US" sz="2400" dirty="0">
                <a:solidFill>
                  <a:srgbClr val="663300"/>
                </a:solidFill>
                <a:latin typeface="Times New Roman" panose="02020603050405020304" pitchFamily="18" charset="0"/>
                <a:ea typeface="华文彩云" pitchFamily="2" charset="-122"/>
              </a:rPr>
              <a:t>　　不是为了引入资本主义，而是为了发展社会主义。</a:t>
            </a:r>
            <a:endParaRPr lang="zh-CN" altLang="en-US" sz="2400" dirty="0">
              <a:solidFill>
                <a:srgbClr val="663300"/>
              </a:solidFill>
              <a:latin typeface="Times New Roman" panose="02020603050405020304" pitchFamily="18" charset="0"/>
              <a:ea typeface="华文彩云" pitchFamily="2" charset="-122"/>
            </a:endParaRPr>
          </a:p>
        </p:txBody>
      </p:sp>
      <p:sp>
        <p:nvSpPr>
          <p:cNvPr id="223238" name="文本框 223237"/>
          <p:cNvSpPr txBox="1"/>
          <p:nvPr/>
        </p:nvSpPr>
        <p:spPr>
          <a:xfrm>
            <a:off x="500063" y="1150938"/>
            <a:ext cx="4572000" cy="609600"/>
          </a:xfrm>
          <a:prstGeom prst="rect">
            <a:avLst/>
          </a:prstGeom>
          <a:noFill/>
          <a:ln w="9525">
            <a:noFill/>
          </a:ln>
        </p:spPr>
        <p:txBody>
          <a:bodyPr wrap="none" lIns="0" tIns="0" rIns="0" bIns="0" anchor="t">
            <a:spAutoFit/>
          </a:bodyPr>
          <a:p>
            <a:pPr lvl="0" algn="ctr"/>
            <a:r>
              <a:rPr lang="zh-CN" altLang="en-US" sz="4000" dirty="0">
                <a:solidFill>
                  <a:schemeClr val="accent2"/>
                </a:solidFill>
                <a:latin typeface="华文隶书" pitchFamily="2" charset="-122"/>
                <a:ea typeface="华文隶书" pitchFamily="2" charset="-122"/>
              </a:rPr>
              <a:t>我国第一个经济特区</a:t>
            </a:r>
            <a:endParaRPr lang="zh-CN" altLang="en-US" sz="4000" dirty="0">
              <a:solidFill>
                <a:schemeClr val="accent2"/>
              </a:solidFill>
              <a:latin typeface="华文隶书" pitchFamily="2" charset="-122"/>
              <a:ea typeface="华文隶书" pitchFamily="2" charset="-122"/>
            </a:endParaRPr>
          </a:p>
        </p:txBody>
      </p:sp>
      <p:pic>
        <p:nvPicPr>
          <p:cNvPr id="223239" name="图片 223238" descr="s"/>
          <p:cNvPicPr>
            <a:picLocks noChangeAspect="1"/>
          </p:cNvPicPr>
          <p:nvPr/>
        </p:nvPicPr>
        <p:blipFill>
          <a:blip r:embed="rId2"/>
          <a:stretch>
            <a:fillRect/>
          </a:stretch>
        </p:blipFill>
        <p:spPr>
          <a:xfrm>
            <a:off x="246063" y="1882775"/>
            <a:ext cx="5080000" cy="431800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58" name="文本框 224257"/>
          <p:cNvSpPr txBox="1"/>
          <p:nvPr/>
        </p:nvSpPr>
        <p:spPr>
          <a:xfrm>
            <a:off x="8499475" y="1717675"/>
            <a:ext cx="304800" cy="1524000"/>
          </a:xfrm>
          <a:prstGeom prst="rect">
            <a:avLst/>
          </a:prstGeom>
          <a:noFill/>
          <a:ln w="9525">
            <a:noFill/>
          </a:ln>
        </p:spPr>
        <p:txBody>
          <a:bodyPr vert="eaVert" wrap="none" lIns="0" tIns="0" rIns="0" bIns="0" anchor="t">
            <a:spAutoFit/>
          </a:bodyPr>
          <a:p>
            <a:pPr lvl="0" algn="ctr"/>
            <a:r>
              <a:rPr lang="zh-CN" altLang="en-US" sz="2000" dirty="0">
                <a:solidFill>
                  <a:srgbClr val="663300"/>
                </a:solidFill>
                <a:latin typeface="Times New Roman" panose="02020603050405020304" pitchFamily="18" charset="0"/>
                <a:ea typeface="黑体" panose="02010609060101010101" pitchFamily="2" charset="-122"/>
              </a:rPr>
              <a:t>珠海经济特区</a:t>
            </a:r>
            <a:endParaRPr lang="zh-CN" altLang="en-US" sz="2000" dirty="0">
              <a:solidFill>
                <a:srgbClr val="663300"/>
              </a:solidFill>
              <a:latin typeface="Times New Roman" panose="02020603050405020304" pitchFamily="18" charset="0"/>
              <a:ea typeface="黑体" panose="02010609060101010101" pitchFamily="2" charset="-122"/>
            </a:endParaRPr>
          </a:p>
        </p:txBody>
      </p:sp>
      <p:sp>
        <p:nvSpPr>
          <p:cNvPr id="224259" name="文本框 224258"/>
          <p:cNvSpPr txBox="1"/>
          <p:nvPr/>
        </p:nvSpPr>
        <p:spPr>
          <a:xfrm>
            <a:off x="8720138" y="4613275"/>
            <a:ext cx="304800" cy="1524000"/>
          </a:xfrm>
          <a:prstGeom prst="rect">
            <a:avLst/>
          </a:prstGeom>
          <a:noFill/>
          <a:ln w="9525">
            <a:noFill/>
          </a:ln>
        </p:spPr>
        <p:txBody>
          <a:bodyPr vert="eaVert" wrap="none" lIns="0" tIns="0" rIns="0" bIns="0" anchor="t">
            <a:spAutoFit/>
          </a:bodyPr>
          <a:p>
            <a:pPr lvl="0" algn="ctr"/>
            <a:r>
              <a:rPr lang="zh-CN" altLang="en-US" sz="2000" dirty="0">
                <a:solidFill>
                  <a:srgbClr val="663300"/>
                </a:solidFill>
                <a:latin typeface="Times New Roman" panose="02020603050405020304" pitchFamily="18" charset="0"/>
                <a:ea typeface="黑体" panose="02010609060101010101" pitchFamily="2" charset="-122"/>
              </a:rPr>
              <a:t>厦门经济特区</a:t>
            </a:r>
            <a:endParaRPr lang="zh-CN" altLang="en-US" sz="2000" dirty="0">
              <a:solidFill>
                <a:srgbClr val="663300"/>
              </a:solidFill>
              <a:latin typeface="Times New Roman" panose="02020603050405020304" pitchFamily="18" charset="0"/>
              <a:ea typeface="黑体" panose="02010609060101010101" pitchFamily="2" charset="-122"/>
            </a:endParaRPr>
          </a:p>
        </p:txBody>
      </p:sp>
      <p:sp>
        <p:nvSpPr>
          <p:cNvPr id="224260" name="文本框 224259"/>
          <p:cNvSpPr txBox="1"/>
          <p:nvPr/>
        </p:nvSpPr>
        <p:spPr>
          <a:xfrm>
            <a:off x="395288" y="1890713"/>
            <a:ext cx="304800" cy="1524000"/>
          </a:xfrm>
          <a:prstGeom prst="rect">
            <a:avLst/>
          </a:prstGeom>
          <a:noFill/>
          <a:ln w="9525">
            <a:noFill/>
          </a:ln>
        </p:spPr>
        <p:txBody>
          <a:bodyPr vert="eaVert" wrap="none" lIns="0" tIns="0" rIns="0" bIns="0" anchor="t">
            <a:spAutoFit/>
          </a:bodyPr>
          <a:p>
            <a:pPr lvl="0" algn="ctr"/>
            <a:r>
              <a:rPr lang="zh-CN" altLang="en-US" sz="2000" dirty="0">
                <a:solidFill>
                  <a:srgbClr val="663300"/>
                </a:solidFill>
                <a:latin typeface="Times New Roman" panose="02020603050405020304" pitchFamily="18" charset="0"/>
                <a:ea typeface="黑体" panose="02010609060101010101" pitchFamily="2" charset="-122"/>
              </a:rPr>
              <a:t>深圳经济特区</a:t>
            </a:r>
            <a:endParaRPr lang="zh-CN" altLang="en-US" sz="2000" dirty="0">
              <a:solidFill>
                <a:srgbClr val="663300"/>
              </a:solidFill>
              <a:latin typeface="Times New Roman" panose="02020603050405020304" pitchFamily="18" charset="0"/>
              <a:ea typeface="黑体" panose="02010609060101010101" pitchFamily="2" charset="-122"/>
            </a:endParaRPr>
          </a:p>
        </p:txBody>
      </p:sp>
      <p:sp>
        <p:nvSpPr>
          <p:cNvPr id="224261" name="文本框 224260"/>
          <p:cNvSpPr txBox="1"/>
          <p:nvPr/>
        </p:nvSpPr>
        <p:spPr>
          <a:xfrm>
            <a:off x="1566863" y="6405563"/>
            <a:ext cx="1524000" cy="304800"/>
          </a:xfrm>
          <a:prstGeom prst="rect">
            <a:avLst/>
          </a:prstGeom>
          <a:noFill/>
          <a:ln w="9525">
            <a:noFill/>
          </a:ln>
        </p:spPr>
        <p:txBody>
          <a:bodyPr wrap="none" lIns="0" tIns="0" rIns="0" bIns="0" anchor="t">
            <a:spAutoFit/>
          </a:bodyPr>
          <a:p>
            <a:pPr lvl="0" algn="ctr"/>
            <a:r>
              <a:rPr lang="zh-CN" altLang="en-US" sz="2000" dirty="0">
                <a:solidFill>
                  <a:srgbClr val="663300"/>
                </a:solidFill>
                <a:latin typeface="Times New Roman" panose="02020603050405020304" pitchFamily="18" charset="0"/>
                <a:ea typeface="黑体" panose="02010609060101010101" pitchFamily="2" charset="-122"/>
              </a:rPr>
              <a:t>汕头经济特区</a:t>
            </a:r>
            <a:endParaRPr lang="zh-CN" altLang="en-US" sz="2000" dirty="0">
              <a:solidFill>
                <a:srgbClr val="663300"/>
              </a:solidFill>
              <a:latin typeface="Times New Roman" panose="02020603050405020304" pitchFamily="18" charset="0"/>
              <a:ea typeface="黑体" panose="02010609060101010101" pitchFamily="2" charset="-122"/>
            </a:endParaRPr>
          </a:p>
        </p:txBody>
      </p:sp>
      <p:grpSp>
        <p:nvGrpSpPr>
          <p:cNvPr id="224262" name="组合 224261"/>
          <p:cNvGrpSpPr/>
          <p:nvPr/>
        </p:nvGrpSpPr>
        <p:grpSpPr>
          <a:xfrm>
            <a:off x="228600" y="990600"/>
            <a:ext cx="8686800" cy="5791200"/>
            <a:chOff x="144" y="624"/>
            <a:chExt cx="5472" cy="3648"/>
          </a:xfrm>
        </p:grpSpPr>
        <p:sp>
          <p:nvSpPr>
            <p:cNvPr id="224263" name="直接连接符 224262"/>
            <p:cNvSpPr/>
            <p:nvPr/>
          </p:nvSpPr>
          <p:spPr>
            <a:xfrm>
              <a:off x="144" y="624"/>
              <a:ext cx="5472" cy="0"/>
            </a:xfrm>
            <a:prstGeom prst="line">
              <a:avLst/>
            </a:prstGeom>
            <a:ln w="31750" cap="flat" cmpd="sng">
              <a:solidFill>
                <a:srgbClr val="FF0000"/>
              </a:solidFill>
              <a:prstDash val="solid"/>
              <a:headEnd type="none" w="med" len="med"/>
              <a:tailEnd type="none" w="med" len="med"/>
            </a:ln>
          </p:spPr>
        </p:sp>
        <p:sp>
          <p:nvSpPr>
            <p:cNvPr id="224264" name="直接连接符 224263"/>
            <p:cNvSpPr/>
            <p:nvPr/>
          </p:nvSpPr>
          <p:spPr>
            <a:xfrm>
              <a:off x="144" y="624"/>
              <a:ext cx="0" cy="3648"/>
            </a:xfrm>
            <a:prstGeom prst="line">
              <a:avLst/>
            </a:prstGeom>
            <a:ln w="31750" cap="flat" cmpd="sng">
              <a:solidFill>
                <a:srgbClr val="FF0000"/>
              </a:solidFill>
              <a:prstDash val="solid"/>
              <a:headEnd type="none" w="med" len="med"/>
              <a:tailEnd type="none" w="med" len="med"/>
            </a:ln>
          </p:spPr>
        </p:sp>
        <p:sp>
          <p:nvSpPr>
            <p:cNvPr id="224265" name="直接连接符 224264"/>
            <p:cNvSpPr/>
            <p:nvPr/>
          </p:nvSpPr>
          <p:spPr>
            <a:xfrm>
              <a:off x="144" y="4272"/>
              <a:ext cx="2640" cy="0"/>
            </a:xfrm>
            <a:prstGeom prst="line">
              <a:avLst/>
            </a:prstGeom>
            <a:ln w="31750" cap="flat" cmpd="sng">
              <a:solidFill>
                <a:srgbClr val="FF0000"/>
              </a:solidFill>
              <a:prstDash val="solid"/>
              <a:headEnd type="none" w="med" len="med"/>
              <a:tailEnd type="none" w="med" len="med"/>
            </a:ln>
          </p:spPr>
        </p:sp>
        <p:sp>
          <p:nvSpPr>
            <p:cNvPr id="224266" name="直接连接符 224265"/>
            <p:cNvSpPr/>
            <p:nvPr/>
          </p:nvSpPr>
          <p:spPr>
            <a:xfrm flipV="1">
              <a:off x="2784" y="2496"/>
              <a:ext cx="0" cy="1776"/>
            </a:xfrm>
            <a:prstGeom prst="line">
              <a:avLst/>
            </a:prstGeom>
            <a:ln w="31750" cap="flat" cmpd="sng">
              <a:solidFill>
                <a:srgbClr val="FF0000"/>
              </a:solidFill>
              <a:prstDash val="solid"/>
              <a:headEnd type="none" w="med" len="med"/>
              <a:tailEnd type="none" w="med" len="med"/>
            </a:ln>
          </p:spPr>
        </p:sp>
        <p:sp>
          <p:nvSpPr>
            <p:cNvPr id="224267" name="直接连接符 224266"/>
            <p:cNvSpPr/>
            <p:nvPr/>
          </p:nvSpPr>
          <p:spPr>
            <a:xfrm>
              <a:off x="2784" y="2496"/>
              <a:ext cx="2832" cy="0"/>
            </a:xfrm>
            <a:prstGeom prst="line">
              <a:avLst/>
            </a:prstGeom>
            <a:ln w="31750" cap="flat" cmpd="sng">
              <a:solidFill>
                <a:srgbClr val="FF0000"/>
              </a:solidFill>
              <a:prstDash val="solid"/>
              <a:headEnd type="none" w="med" len="med"/>
              <a:tailEnd type="none" w="med" len="med"/>
            </a:ln>
          </p:spPr>
        </p:sp>
        <p:sp>
          <p:nvSpPr>
            <p:cNvPr id="224268" name="直接连接符 224267"/>
            <p:cNvSpPr/>
            <p:nvPr/>
          </p:nvSpPr>
          <p:spPr>
            <a:xfrm flipV="1">
              <a:off x="5616" y="624"/>
              <a:ext cx="0" cy="1872"/>
            </a:xfrm>
            <a:prstGeom prst="line">
              <a:avLst/>
            </a:prstGeom>
            <a:ln w="31750" cap="flat" cmpd="sng">
              <a:solidFill>
                <a:srgbClr val="FF0000"/>
              </a:solidFill>
              <a:prstDash val="solid"/>
              <a:headEnd type="none" w="med" len="med"/>
              <a:tailEnd type="none" w="med" len="med"/>
            </a:ln>
          </p:spPr>
        </p:sp>
      </p:grpSp>
      <p:pic>
        <p:nvPicPr>
          <p:cNvPr id="224271" name="图片 224270" descr="s"/>
          <p:cNvPicPr>
            <a:picLocks noChangeAspect="1"/>
          </p:cNvPicPr>
          <p:nvPr/>
        </p:nvPicPr>
        <p:blipFill>
          <a:blip r:embed="rId1"/>
          <a:stretch>
            <a:fillRect/>
          </a:stretch>
        </p:blipFill>
        <p:spPr>
          <a:xfrm>
            <a:off x="804863" y="1030288"/>
            <a:ext cx="2438400" cy="3241675"/>
          </a:xfrm>
          <a:prstGeom prst="rect">
            <a:avLst/>
          </a:prstGeom>
          <a:noFill/>
          <a:ln w="9525">
            <a:noFill/>
          </a:ln>
        </p:spPr>
      </p:pic>
      <p:pic>
        <p:nvPicPr>
          <p:cNvPr id="224272" name="图片 224271" descr="z"/>
          <p:cNvPicPr>
            <a:picLocks noChangeAspect="1"/>
          </p:cNvPicPr>
          <p:nvPr/>
        </p:nvPicPr>
        <p:blipFill>
          <a:blip r:embed="rId2"/>
          <a:stretch>
            <a:fillRect/>
          </a:stretch>
        </p:blipFill>
        <p:spPr>
          <a:xfrm>
            <a:off x="3459163" y="1038225"/>
            <a:ext cx="4943475" cy="2882900"/>
          </a:xfrm>
          <a:prstGeom prst="rect">
            <a:avLst/>
          </a:prstGeom>
          <a:noFill/>
          <a:ln w="9525">
            <a:noFill/>
          </a:ln>
        </p:spPr>
      </p:pic>
      <p:pic>
        <p:nvPicPr>
          <p:cNvPr id="224273" name="图片 224272" descr="s"/>
          <p:cNvPicPr>
            <a:picLocks noChangeAspect="1"/>
          </p:cNvPicPr>
          <p:nvPr/>
        </p:nvPicPr>
        <p:blipFill>
          <a:blip r:embed="rId3"/>
          <a:stretch>
            <a:fillRect/>
          </a:stretch>
        </p:blipFill>
        <p:spPr>
          <a:xfrm>
            <a:off x="290513" y="4321175"/>
            <a:ext cx="4075112" cy="2063750"/>
          </a:xfrm>
          <a:prstGeom prst="rect">
            <a:avLst/>
          </a:prstGeom>
          <a:noFill/>
          <a:ln w="9525">
            <a:noFill/>
          </a:ln>
        </p:spPr>
      </p:pic>
      <p:pic>
        <p:nvPicPr>
          <p:cNvPr id="224274" name="图片 224273" descr="f"/>
          <p:cNvPicPr>
            <a:picLocks noChangeAspect="1"/>
          </p:cNvPicPr>
          <p:nvPr/>
        </p:nvPicPr>
        <p:blipFill>
          <a:blip r:embed="rId4"/>
          <a:stretch>
            <a:fillRect/>
          </a:stretch>
        </p:blipFill>
        <p:spPr>
          <a:xfrm>
            <a:off x="4572000" y="4025900"/>
            <a:ext cx="4064000" cy="2698750"/>
          </a:xfrm>
          <a:prstGeom prst="rect">
            <a:avLst/>
          </a:prstGeom>
          <a:noFill/>
          <a:ln w="9525">
            <a:noFill/>
          </a:ln>
        </p:spPr>
      </p:pic>
      <p:sp>
        <p:nvSpPr>
          <p:cNvPr id="224275" name="文本框 224274"/>
          <p:cNvSpPr txBox="1"/>
          <p:nvPr/>
        </p:nvSpPr>
        <p:spPr>
          <a:xfrm>
            <a:off x="2667000" y="2032000"/>
            <a:ext cx="3810000" cy="1524000"/>
          </a:xfrm>
          <a:prstGeom prst="rect">
            <a:avLst/>
          </a:prstGeom>
          <a:noFill/>
          <a:ln w="9525">
            <a:noFill/>
          </a:ln>
        </p:spPr>
        <p:txBody>
          <a:bodyPr wrap="none" lIns="0" tIns="0" rIns="0" bIns="0" anchor="t">
            <a:spAutoFit/>
          </a:bodyPr>
          <a:p>
            <a:pPr lvl="0" algn="ctr"/>
            <a:r>
              <a:rPr lang="zh-CN" altLang="en-US" sz="10000" dirty="0">
                <a:solidFill>
                  <a:srgbClr val="FF0000"/>
                </a:solidFill>
                <a:latin typeface="华文行楷" pitchFamily="2" charset="-122"/>
                <a:ea typeface="华文行楷" pitchFamily="2" charset="-122"/>
              </a:rPr>
              <a:t>广东省</a:t>
            </a:r>
            <a:endParaRPr lang="zh-CN" altLang="en-US" sz="10000" dirty="0">
              <a:solidFill>
                <a:srgbClr val="FF0000"/>
              </a:solidFill>
              <a:latin typeface="华文行楷" pitchFamily="2" charset="-122"/>
              <a:ea typeface="华文行楷" pitchFamily="2" charset="-122"/>
            </a:endParaRPr>
          </a:p>
        </p:txBody>
      </p:sp>
      <p:sp>
        <p:nvSpPr>
          <p:cNvPr id="224276" name="文本框 224275"/>
          <p:cNvSpPr txBox="1"/>
          <p:nvPr/>
        </p:nvSpPr>
        <p:spPr>
          <a:xfrm>
            <a:off x="5353050" y="4876800"/>
            <a:ext cx="2667000" cy="1066800"/>
          </a:xfrm>
          <a:prstGeom prst="rect">
            <a:avLst/>
          </a:prstGeom>
          <a:noFill/>
          <a:ln w="9525">
            <a:noFill/>
          </a:ln>
        </p:spPr>
        <p:txBody>
          <a:bodyPr wrap="none" lIns="0" tIns="0" rIns="0" bIns="0" anchor="t">
            <a:spAutoFit/>
          </a:bodyPr>
          <a:p>
            <a:pPr lvl="0" algn="ctr"/>
            <a:r>
              <a:rPr lang="zh-CN" altLang="en-US" sz="7000" dirty="0">
                <a:solidFill>
                  <a:schemeClr val="bg1"/>
                </a:solidFill>
                <a:latin typeface="华文行楷" pitchFamily="2" charset="-122"/>
                <a:ea typeface="华文行楷" pitchFamily="2" charset="-122"/>
              </a:rPr>
              <a:t>福建省</a:t>
            </a:r>
            <a:endParaRPr lang="zh-CN" altLang="en-US" sz="7000" dirty="0">
              <a:solidFill>
                <a:schemeClr val="bg1"/>
              </a:solidFill>
              <a:latin typeface="华文行楷" pitchFamily="2" charset="-122"/>
              <a:ea typeface="华文行楷"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4262"/>
                                        </p:tgtEl>
                                        <p:attrNameLst>
                                          <p:attrName>style.visibility</p:attrName>
                                        </p:attrNameLst>
                                      </p:cBhvr>
                                      <p:to>
                                        <p:strVal val="visible"/>
                                      </p:to>
                                    </p:set>
                                    <p:animEffect transition="in" filter="wipe(left)">
                                      <p:cBhvr>
                                        <p:cTn id="7" dur="500"/>
                                        <p:tgtEl>
                                          <p:spTgt spid="224262"/>
                                        </p:tgtEl>
                                      </p:cBhvr>
                                    </p:animEffect>
                                  </p:childTnLst>
                                  <p:subTnLst>
                                    <p:audio>
                                      <p:cMediaNode>
                                        <p:cTn display="0" masterRel="sameClick">
                                          <p:stCondLst>
                                            <p:cond evt="begin" delay="0">
                                              <p:tn val="5"/>
                                            </p:cond>
                                          </p:stCondLst>
                                          <p:endCondLst>
                                            <p:cond evt="onStopAudio" delay="0">
                                              <p:tgtEl>
                                                <p:sldTgt/>
                                              </p:tgtEl>
                                            </p:cond>
                                          </p:endCondLst>
                                        </p:cTn>
                                        <p:tgtEl>
                                          <p:sndTgt r:embed="rId5" name="cashreg.wav"/>
                                        </p:tgtEl>
                                      </p:cMediaNode>
                                    </p:audio>
                                  </p:subTnLst>
                                </p:cTn>
                              </p:par>
                              <p:par>
                                <p:cTn id="8" presetID="14" presetClass="entr" presetSubtype="5" fill="hold" grpId="0" nodeType="withEffect">
                                  <p:stCondLst>
                                    <p:cond delay="0"/>
                                  </p:stCondLst>
                                  <p:childTnLst>
                                    <p:set>
                                      <p:cBhvr>
                                        <p:cTn id="9" dur="1" fill="hold">
                                          <p:stCondLst>
                                            <p:cond delay="0"/>
                                          </p:stCondLst>
                                        </p:cTn>
                                        <p:tgtEl>
                                          <p:spTgt spid="224275"/>
                                        </p:tgtEl>
                                        <p:attrNameLst>
                                          <p:attrName>style.visibility</p:attrName>
                                        </p:attrNameLst>
                                      </p:cBhvr>
                                      <p:to>
                                        <p:strVal val="visible"/>
                                      </p:to>
                                    </p:set>
                                    <p:animEffect transition="in" filter="randombar(vertical)">
                                      <p:cBhvr>
                                        <p:cTn id="10" dur="500"/>
                                        <p:tgtEl>
                                          <p:spTgt spid="22427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224276"/>
                                        </p:tgtEl>
                                        <p:attrNameLst>
                                          <p:attrName>style.visibility</p:attrName>
                                        </p:attrNameLst>
                                      </p:cBhvr>
                                      <p:to>
                                        <p:strVal val="visible"/>
                                      </p:to>
                                    </p:set>
                                    <p:animEffect transition="in" filter="randombar(vertical)">
                                      <p:cBhvr>
                                        <p:cTn id="15" dur="500"/>
                                        <p:tgtEl>
                                          <p:spTgt spid="224276"/>
                                        </p:tgtEl>
                                      </p:cBhvr>
                                    </p:animEffect>
                                  </p:childTnLst>
                                  <p:subTnLst>
                                    <p:audio>
                                      <p:cMediaNode>
                                        <p:cTn display="0" masterRel="sameClick">
                                          <p:stCondLst>
                                            <p:cond evt="begin" delay="0">
                                              <p:tn val="1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75" grpId="0"/>
      <p:bldP spid="2242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82" name="文本框 225281"/>
          <p:cNvSpPr txBox="1"/>
          <p:nvPr/>
        </p:nvSpPr>
        <p:spPr>
          <a:xfrm>
            <a:off x="2032000" y="6477000"/>
            <a:ext cx="5080000" cy="304800"/>
          </a:xfrm>
          <a:prstGeom prst="rect">
            <a:avLst/>
          </a:prstGeom>
          <a:noFill/>
          <a:ln w="9525">
            <a:noFill/>
          </a:ln>
        </p:spPr>
        <p:txBody>
          <a:bodyPr wrap="none" lIns="0" tIns="0" rIns="0" bIns="0" anchor="t">
            <a:spAutoFit/>
          </a:bodyPr>
          <a:p>
            <a:pPr lvl="0" algn="ctr"/>
            <a:r>
              <a:rPr lang="zh-CN" altLang="en-US" sz="2000" dirty="0">
                <a:solidFill>
                  <a:srgbClr val="663300"/>
                </a:solidFill>
                <a:latin typeface="Times New Roman" panose="02020603050405020304" pitchFamily="18" charset="0"/>
                <a:ea typeface="黑体" panose="02010609060101010101" pitchFamily="2" charset="-122"/>
              </a:rPr>
              <a:t>我国面积最大的经济特区</a:t>
            </a:r>
            <a:r>
              <a:rPr lang="en-US" altLang="zh-CN" sz="2000">
                <a:solidFill>
                  <a:srgbClr val="663300"/>
                </a:solidFill>
                <a:latin typeface="Times New Roman" panose="02020603050405020304" pitchFamily="18" charset="0"/>
                <a:ea typeface="黑体" panose="02010609060101010101" pitchFamily="2" charset="-122"/>
              </a:rPr>
              <a:t>——</a:t>
            </a:r>
            <a:r>
              <a:rPr lang="zh-CN" altLang="en-US" sz="2000" dirty="0">
                <a:solidFill>
                  <a:srgbClr val="663300"/>
                </a:solidFill>
                <a:latin typeface="Times New Roman" panose="02020603050405020304" pitchFamily="18" charset="0"/>
                <a:ea typeface="黑体" panose="02010609060101010101" pitchFamily="2" charset="-122"/>
              </a:rPr>
              <a:t>海南岛经济特区</a:t>
            </a:r>
            <a:endParaRPr lang="zh-CN" altLang="en-US" sz="2000" dirty="0">
              <a:solidFill>
                <a:srgbClr val="663300"/>
              </a:solidFill>
              <a:latin typeface="Times New Roman" panose="02020603050405020304" pitchFamily="18" charset="0"/>
              <a:ea typeface="黑体" panose="02010609060101010101" pitchFamily="2" charset="-122"/>
            </a:endParaRPr>
          </a:p>
        </p:txBody>
      </p:sp>
      <p:pic>
        <p:nvPicPr>
          <p:cNvPr id="225283" name="图片 225282" descr="h"/>
          <p:cNvPicPr>
            <a:picLocks noChangeAspect="1"/>
          </p:cNvPicPr>
          <p:nvPr/>
        </p:nvPicPr>
        <p:blipFill>
          <a:blip r:embed="rId1"/>
          <a:stretch>
            <a:fillRect/>
          </a:stretch>
        </p:blipFill>
        <p:spPr>
          <a:xfrm>
            <a:off x="261938" y="1044575"/>
            <a:ext cx="8620125" cy="5367338"/>
          </a:xfrm>
          <a:prstGeom prst="rect">
            <a:avLst/>
          </a:prstGeom>
          <a:noFill/>
          <a:ln w="9525">
            <a:noFill/>
          </a:ln>
        </p:spPr>
      </p:pic>
    </p:spTree>
  </p:cSld>
  <p:clrMapOvr>
    <a:masterClrMapping/>
  </p:clrMapOvr>
</p:sld>
</file>

<file path=ppt/tags/tag1.xml><?xml version="1.0" encoding="utf-8"?>
<p:tagLst xmlns:p="http://schemas.openxmlformats.org/presentationml/2006/main">
  <p:tag name="COMMONDATA" val="eyJoZGlkIjoiYWExZWEyN2Q5NjA1ZTI3YTNmNTc3OGNkOTAwM2ViNWMifQ=="/>
</p:tagLst>
</file>

<file path=ppt/theme/theme1.xml><?xml version="1.0" encoding="utf-8"?>
<a:theme xmlns:a="http://schemas.openxmlformats.org/drawingml/2006/main" name="默认设计模板">
  <a:themeElements>
    <a:clrScheme name="">
      <a:dk1>
        <a:srgbClr val="333333"/>
      </a:dk1>
      <a:lt1>
        <a:srgbClr val="FFFFFF"/>
      </a:lt1>
      <a:dk2>
        <a:srgbClr val="996600"/>
      </a:dk2>
      <a:lt2>
        <a:srgbClr val="808080"/>
      </a:lt2>
      <a:accent1>
        <a:srgbClr val="FFFFFF"/>
      </a:accent1>
      <a:accent2>
        <a:srgbClr val="FF3300"/>
      </a:accent2>
      <a:accent3>
        <a:srgbClr val="FFFFFF"/>
      </a:accent3>
      <a:accent4>
        <a:srgbClr val="2A2A2A"/>
      </a:accent4>
      <a:accent5>
        <a:srgbClr val="FFFFFF"/>
      </a:accent5>
      <a:accent6>
        <a:srgbClr val="E52D00"/>
      </a:accent6>
      <a:hlink>
        <a:srgbClr val="008080"/>
      </a:hlink>
      <a:folHlink>
        <a:srgbClr val="99CC00"/>
      </a:folHlink>
    </a:clrScheme>
    <a:fontScheme nam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FF0000"/>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996600"/>
        </a:dk2>
        <a:lt2>
          <a:srgbClr val="808080"/>
        </a:lt2>
        <a:accent1>
          <a:srgbClr val="99FFCC"/>
        </a:accent1>
        <a:accent2>
          <a:srgbClr val="FF3300"/>
        </a:accent2>
        <a:accent3>
          <a:srgbClr val="FFFFFF"/>
        </a:accent3>
        <a:accent4>
          <a:srgbClr val="000000"/>
        </a:accent4>
        <a:accent5>
          <a:srgbClr val="CAFFE2"/>
        </a:accent5>
        <a:accent6>
          <a:srgbClr val="E52D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996600"/>
        </a:dk2>
        <a:lt2>
          <a:srgbClr val="808080"/>
        </a:lt2>
        <a:accent1>
          <a:srgbClr val="99FFCC"/>
        </a:accent1>
        <a:accent2>
          <a:srgbClr val="FF3300"/>
        </a:accent2>
        <a:accent3>
          <a:srgbClr val="FFFFFF"/>
        </a:accent3>
        <a:accent4>
          <a:srgbClr val="000000"/>
        </a:accent4>
        <a:accent5>
          <a:srgbClr val="CAFFE2"/>
        </a:accent5>
        <a:accent6>
          <a:srgbClr val="E52D00"/>
        </a:accent6>
        <a:hlink>
          <a:srgbClr val="008080"/>
        </a:hlink>
        <a:folHlink>
          <a:srgbClr val="99CC00"/>
        </a:folHlink>
      </a:clrScheme>
      <a:clrMap bg1="lt1" tx1="dk1" bg2="lt2" tx2="dk2" accent1="accent1" accent2="accent2" accent3="accent3" accent4="accent4" accent5="accent5" accent6="accent6" hlink="hlink" folHlink="folHlink"/>
    </a:extraClrScheme>
    <a:extraClrScheme>
      <a:clrScheme name="">
        <a:dk1>
          <a:srgbClr val="333333"/>
        </a:dk1>
        <a:lt1>
          <a:srgbClr val="FFFFFF"/>
        </a:lt1>
        <a:dk2>
          <a:srgbClr val="996600"/>
        </a:dk2>
        <a:lt2>
          <a:srgbClr val="808080"/>
        </a:lt2>
        <a:accent1>
          <a:srgbClr val="FFFFFF"/>
        </a:accent1>
        <a:accent2>
          <a:srgbClr val="FF3300"/>
        </a:accent2>
        <a:accent3>
          <a:srgbClr val="FFFFFF"/>
        </a:accent3>
        <a:accent4>
          <a:srgbClr val="2A2A2A"/>
        </a:accent4>
        <a:accent5>
          <a:srgbClr val="FFFFFF"/>
        </a:accent5>
        <a:accent6>
          <a:srgbClr val="E52D00"/>
        </a:accent6>
        <a:hlink>
          <a:srgbClr val="008080"/>
        </a:hlink>
        <a:folHlink>
          <a:srgbClr val="B2B2B2"/>
        </a:folHlink>
      </a:clrScheme>
      <a:clrMap bg1="lt1" tx1="dk1" bg2="lt2" tx2="dk2" accent1="accent1" accent2="accent2" accent3="accent3" accent4="accent4" accent5="accent5" accent6="accent6" hlink="hlink" folHlink="folHlink"/>
    </a:extraClrScheme>
    <a:extraClrScheme>
      <a:clrScheme name="">
        <a:dk1>
          <a:srgbClr val="333333"/>
        </a:dk1>
        <a:lt1>
          <a:srgbClr val="FFFFFF"/>
        </a:lt1>
        <a:dk2>
          <a:srgbClr val="996600"/>
        </a:dk2>
        <a:lt2>
          <a:srgbClr val="808080"/>
        </a:lt2>
        <a:accent1>
          <a:srgbClr val="FFFFFF"/>
        </a:accent1>
        <a:accent2>
          <a:srgbClr val="FF3300"/>
        </a:accent2>
        <a:accent3>
          <a:srgbClr val="FFFFFF"/>
        </a:accent3>
        <a:accent4>
          <a:srgbClr val="2A2A2A"/>
        </a:accent4>
        <a:accent5>
          <a:srgbClr val="FFFFFF"/>
        </a:accent5>
        <a:accent6>
          <a:srgbClr val="E52D00"/>
        </a:accent6>
        <a:hlink>
          <a:srgbClr val="CCFFFF"/>
        </a:hlink>
        <a:folHlink>
          <a:srgbClr val="B2B2B2"/>
        </a:folHlink>
      </a:clrScheme>
      <a:clrMap bg1="lt1" tx1="dk1" bg2="lt2" tx2="dk2" accent1="accent1" accent2="accent2" accent3="accent3" accent4="accent4" accent5="accent5" accent6="accent6" hlink="hlink" folHlink="folHlink"/>
    </a:extraClrScheme>
    <a:extraClrScheme>
      <a:clrScheme name="">
        <a:dk1>
          <a:srgbClr val="333333"/>
        </a:dk1>
        <a:lt1>
          <a:srgbClr val="FFFFFF"/>
        </a:lt1>
        <a:dk2>
          <a:srgbClr val="996600"/>
        </a:dk2>
        <a:lt2>
          <a:srgbClr val="808080"/>
        </a:lt2>
        <a:accent1>
          <a:srgbClr val="FFFFFF"/>
        </a:accent1>
        <a:accent2>
          <a:srgbClr val="FF3300"/>
        </a:accent2>
        <a:accent3>
          <a:srgbClr val="FFFFFF"/>
        </a:accent3>
        <a:accent4>
          <a:srgbClr val="2A2A2A"/>
        </a:accent4>
        <a:accent5>
          <a:srgbClr val="FFFFFF"/>
        </a:accent5>
        <a:accent6>
          <a:srgbClr val="E52D00"/>
        </a:accent6>
        <a:hlink>
          <a:srgbClr val="FFFFFF"/>
        </a:hlink>
        <a:folHlink>
          <a:srgbClr val="B2B2B2"/>
        </a:folHlink>
      </a:clrScheme>
      <a:clrMap bg1="lt1" tx1="dk1" bg2="lt2" tx2="dk2" accent1="accent1" accent2="accent2" accent3="accent3" accent4="accent4" accent5="accent5" accent6="accent6" hlink="hlink" folHlink="folHlink"/>
    </a:extraClrScheme>
    <a:extraClrScheme>
      <a:clrScheme name="">
        <a:dk1>
          <a:srgbClr val="333333"/>
        </a:dk1>
        <a:lt1>
          <a:srgbClr val="FFFFFF"/>
        </a:lt1>
        <a:dk2>
          <a:srgbClr val="996600"/>
        </a:dk2>
        <a:lt2>
          <a:srgbClr val="808080"/>
        </a:lt2>
        <a:accent1>
          <a:srgbClr val="FFFFFF"/>
        </a:accent1>
        <a:accent2>
          <a:srgbClr val="FF3300"/>
        </a:accent2>
        <a:accent3>
          <a:srgbClr val="FFFFFF"/>
        </a:accent3>
        <a:accent4>
          <a:srgbClr val="2A2A2A"/>
        </a:accent4>
        <a:accent5>
          <a:srgbClr val="FFFFFF"/>
        </a:accent5>
        <a:accent6>
          <a:srgbClr val="E52D00"/>
        </a:accent6>
        <a:hlink>
          <a:srgbClr val="008080"/>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2716</Words>
  <Application>WPS 演示</Application>
  <PresentationFormat>在屏幕上显示</PresentationFormat>
  <Paragraphs>243</Paragraphs>
  <Slides>31</Slides>
  <Notes>0</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31</vt:i4>
      </vt:variant>
    </vt:vector>
  </HeadingPairs>
  <TitlesOfParts>
    <vt:vector size="51" baseType="lpstr">
      <vt:lpstr>Arial</vt:lpstr>
      <vt:lpstr>宋体</vt:lpstr>
      <vt:lpstr>Wingdings</vt:lpstr>
      <vt:lpstr>Times New Roman</vt:lpstr>
      <vt:lpstr>华文彩云</vt:lpstr>
      <vt:lpstr>微软雅黑</vt:lpstr>
      <vt:lpstr>楷体_GB2312</vt:lpstr>
      <vt:lpstr>新宋体</vt:lpstr>
      <vt:lpstr>华文隶书</vt:lpstr>
      <vt:lpstr>黑体</vt:lpstr>
      <vt:lpstr>华文行楷</vt:lpstr>
      <vt:lpstr>华文楷体</vt:lpstr>
      <vt:lpstr>华文琥珀</vt:lpstr>
      <vt:lpstr>Arial Unicode MS</vt:lpstr>
      <vt:lpstr>华文行楷</vt:lpstr>
      <vt:lpstr>华文新魏</vt:lpstr>
      <vt:lpstr>仿宋_GB2312</vt:lpstr>
      <vt:lpstr>华文细黑</vt:lpstr>
      <vt:lpstr>仿宋</vt:lpstr>
      <vt:lpstr>默认设计模板</vt:lpstr>
      <vt:lpstr>PowerPoint 演示文稿</vt:lpstr>
      <vt:lpstr>PowerPoint 演示文稿</vt:lpstr>
      <vt:lpstr>经济特区的设置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对外开放的扩大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涪陵十中</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中国现代史</dc:title>
  <dc:creator>杨桦</dc:creator>
  <cp:category>四川教育出版社</cp:category>
  <cp:lastModifiedBy>Administrator</cp:lastModifiedBy>
  <cp:revision>6</cp:revision>
  <dcterms:created xsi:type="dcterms:W3CDTF">2017-03-22T02:13:00Z</dcterms:created>
  <dcterms:modified xsi:type="dcterms:W3CDTF">2022-09-09T10:43:53Z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1EBF2A430BFF42B7B4A771CC16F429FC</vt:lpwstr>
  </property>
</Properties>
</file>