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99" r:id="rId3"/>
    <p:sldId id="300" r:id="rId4"/>
    <p:sldId id="322" r:id="rId5"/>
    <p:sldId id="302" r:id="rId6"/>
    <p:sldId id="301" r:id="rId7"/>
    <p:sldId id="305" r:id="rId8"/>
    <p:sldId id="307" r:id="rId9"/>
    <p:sldId id="323" r:id="rId10"/>
    <p:sldId id="324" r:id="rId11"/>
    <p:sldId id="308" r:id="rId12"/>
  </p:sldIdLst>
  <p:sldSz cx="9144000" cy="5143500" type="screen16x9"/>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2" d="100"/>
          <a:sy n="112" d="100"/>
        </p:scale>
        <p:origin x="-744" y="-78"/>
      </p:cViewPr>
      <p:guideLst>
        <p:guide orient="horz" pos="1619"/>
        <p:guide pos="29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2.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21B68-F7A5-4736-8C92-F0CADD183493}" type="datetimeFigureOut">
              <a:rPr lang="zh-CN" altLang="en-US" smtClean="0"/>
            </a:fld>
            <a:endParaRPr lang="zh-CN" altLang="en-US"/>
          </a:p>
        </p:txBody>
      </p:sp>
      <p:sp>
        <p:nvSpPr>
          <p:cNvPr id="4" name="幻灯片图像占位符 3"/>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D6EAA-0967-463F-B12B-1999A0F3A86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p:nvPr>
            <p:ph type="ctrTitle"/>
          </p:nvPr>
        </p:nvSpPr>
        <p:spPr>
          <a:xfrm>
            <a:off x="685802" y="1597820"/>
            <a:ext cx="7772400" cy="1102519"/>
          </a:xfrm>
        </p:spPr>
        <p:txBody>
          <a:bodyPr/>
          <a:lstStyle/>
          <a:p>
            <a:r>
              <a:rPr lang="zh-CN" altLang="en-US"/>
              <a:t>单击此处编辑母版标题样式</a:t>
            </a:r>
            <a:endParaRPr lang="zh-CN" altLang="en-US"/>
          </a:p>
        </p:txBody>
      </p:sp>
      <p:sp>
        <p:nvSpPr>
          <p:cNvPr id="3" name="副标题 2"/>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p:nvPr>
            <p:ph type="dt" sz="half" idx="10"/>
          </p:nvPr>
        </p:nvSpPr>
        <p:spPr/>
        <p:txBody>
          <a:bodyPr/>
          <a:lstStyle/>
          <a:p>
            <a:fld id="{68113E75-6489-4C90-874C-498C6E80C55B}"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04BD9071-EC0F-46CA-95BC-591EBB67C5A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竖排文字占位符 2"/>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p:nvPr>
            <p:ph type="dt" sz="half" idx="10"/>
          </p:nvPr>
        </p:nvSpPr>
        <p:spPr/>
        <p:txBody>
          <a:bodyPr/>
          <a:lstStyle/>
          <a:p>
            <a:fld id="{68113E75-6489-4C90-874C-498C6E80C55B}"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04BD9071-EC0F-46CA-95BC-591EBB67C5A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p:nvPr>
            <p:ph type="title" orient="vert"/>
          </p:nvPr>
        </p:nvSpPr>
        <p:spPr>
          <a:xfrm>
            <a:off x="3729039" y="275035"/>
            <a:ext cx="1157287" cy="5850731"/>
          </a:xfrm>
        </p:spPr>
        <p:txBody>
          <a:bodyPr vert="eaVert"/>
          <a:lstStyle/>
          <a:p>
            <a:r>
              <a:rPr lang="zh-CN" altLang="en-US"/>
              <a:t>单击此处编辑母版标题样式</a:t>
            </a:r>
            <a:endParaRPr lang="zh-CN" altLang="en-US"/>
          </a:p>
        </p:txBody>
      </p:sp>
      <p:sp>
        <p:nvSpPr>
          <p:cNvPr id="3" name="竖排文字占位符 2"/>
          <p:cNvSpPr/>
          <p:nvPr>
            <p:ph type="body" orient="vert" idx="1"/>
          </p:nvPr>
        </p:nvSpPr>
        <p:spPr>
          <a:xfrm>
            <a:off x="257175" y="275035"/>
            <a:ext cx="3319463" cy="585073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p:nvPr>
            <p:ph type="dt" sz="half" idx="10"/>
          </p:nvPr>
        </p:nvSpPr>
        <p:spPr/>
        <p:txBody>
          <a:bodyPr/>
          <a:lstStyle/>
          <a:p>
            <a:fld id="{68113E75-6489-4C90-874C-498C6E80C55B}"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04BD9071-EC0F-46CA-95BC-591EBB67C5A3}"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内容占位符 2"/>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p:nvPr>
            <p:ph type="dt" sz="half" idx="10"/>
          </p:nvPr>
        </p:nvSpPr>
        <p:spPr/>
        <p:txBody>
          <a:bodyPr/>
          <a:lstStyle/>
          <a:p>
            <a:fld id="{68113E75-6489-4C90-874C-498C6E80C55B}"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04BD9071-EC0F-46CA-95BC-591EBB67C5A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p:nvPr>
            <p:ph type="title"/>
          </p:nvPr>
        </p:nvSpPr>
        <p:spPr>
          <a:xfrm>
            <a:off x="722314"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p:nvPr>
            <p:ph type="body" idx="1"/>
          </p:nvPr>
        </p:nvSpPr>
        <p:spPr>
          <a:xfrm>
            <a:off x="722314" y="2180036"/>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p:nvPr>
            <p:ph type="dt" sz="half" idx="10"/>
          </p:nvPr>
        </p:nvSpPr>
        <p:spPr/>
        <p:txBody>
          <a:bodyPr/>
          <a:lstStyle/>
          <a:p>
            <a:fld id="{68113E75-6489-4C90-874C-498C6E80C55B}"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04BD9071-EC0F-46CA-95BC-591EBB67C5A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内容占位符 2"/>
          <p:cNvSpPr/>
          <p:nvPr>
            <p:ph sz="half" idx="1"/>
          </p:nvPr>
        </p:nvSpPr>
        <p:spPr>
          <a:xfrm>
            <a:off x="257175" y="1600201"/>
            <a:ext cx="2238375"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p:nvPr>
            <p:ph sz="half" idx="2"/>
          </p:nvPr>
        </p:nvSpPr>
        <p:spPr>
          <a:xfrm>
            <a:off x="2647951" y="1600201"/>
            <a:ext cx="2238375"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p:nvPr>
            <p:ph type="dt" sz="half" idx="10"/>
          </p:nvPr>
        </p:nvSpPr>
        <p:spPr/>
        <p:txBody>
          <a:bodyPr/>
          <a:lstStyle/>
          <a:p>
            <a:fld id="{68113E75-6489-4C90-874C-498C6E80C55B}"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04BD9071-EC0F-46CA-95BC-591EBB67C5A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p:nvPr>
            <p:ph type="title"/>
          </p:nvPr>
        </p:nvSpPr>
        <p:spPr>
          <a:xfrm>
            <a:off x="457200" y="205978"/>
            <a:ext cx="8229600" cy="857250"/>
          </a:xfrm>
        </p:spPr>
        <p:txBody>
          <a:bodyPr/>
          <a:lstStyle>
            <a:lvl1pPr>
              <a:defRPr/>
            </a:lvl1pPr>
          </a:lstStyle>
          <a:p>
            <a:r>
              <a:rPr lang="zh-CN" altLang="en-US"/>
              <a:t>单击此处编辑母版标题样式</a:t>
            </a:r>
            <a:endParaRPr lang="zh-CN" altLang="en-US"/>
          </a:p>
        </p:txBody>
      </p:sp>
      <p:sp>
        <p:nvSpPr>
          <p:cNvPr id="3" name="文本占位符 2"/>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p:nvPr>
            <p:ph type="body" sz="quarter" idx="3"/>
          </p:nvPr>
        </p:nvSpPr>
        <p:spPr>
          <a:xfrm>
            <a:off x="4645026" y="1151335"/>
            <a:ext cx="40417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p:nvPr>
            <p:ph sz="quarter" idx="4"/>
          </p:nvPr>
        </p:nvSpPr>
        <p:spPr>
          <a:xfrm>
            <a:off x="4645026"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p:nvPr>
            <p:ph type="dt" sz="half" idx="10"/>
          </p:nvPr>
        </p:nvSpPr>
        <p:spPr/>
        <p:txBody>
          <a:bodyPr/>
          <a:lstStyle/>
          <a:p>
            <a:fld id="{68113E75-6489-4C90-874C-498C6E80C55B}" type="datetimeFigureOut">
              <a:rPr lang="zh-CN" altLang="en-US" smtClean="0"/>
            </a:fld>
            <a:endParaRPr lang="zh-CN" altLang="en-US"/>
          </a:p>
        </p:txBody>
      </p:sp>
      <p:sp>
        <p:nvSpPr>
          <p:cNvPr id="8" name="页脚占位符 7"/>
          <p:cNvSpPr/>
          <p:nvPr>
            <p:ph type="ftr" sz="quarter" idx="11"/>
          </p:nvPr>
        </p:nvSpPr>
        <p:spPr/>
        <p:txBody>
          <a:bodyPr/>
          <a:lstStyle/>
          <a:p>
            <a:endParaRPr lang="zh-CN" altLang="en-US"/>
          </a:p>
        </p:txBody>
      </p:sp>
      <p:sp>
        <p:nvSpPr>
          <p:cNvPr id="9" name="灯片编号占位符 8"/>
          <p:cNvSpPr/>
          <p:nvPr>
            <p:ph type="sldNum" sz="quarter" idx="12"/>
          </p:nvPr>
        </p:nvSpPr>
        <p:spPr/>
        <p:txBody>
          <a:bodyPr/>
          <a:lstStyle/>
          <a:p>
            <a:fld id="{04BD9071-EC0F-46CA-95BC-591EBB67C5A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日期占位符 2"/>
          <p:cNvSpPr/>
          <p:nvPr>
            <p:ph type="dt" sz="half" idx="10"/>
          </p:nvPr>
        </p:nvSpPr>
        <p:spPr/>
        <p:txBody>
          <a:bodyPr/>
          <a:lstStyle/>
          <a:p>
            <a:fld id="{68113E75-6489-4C90-874C-498C6E80C55B}" type="datetimeFigureOut">
              <a:rPr lang="zh-CN" altLang="en-US" smtClean="0"/>
            </a:fld>
            <a:endParaRPr lang="zh-CN" altLang="en-US"/>
          </a:p>
        </p:txBody>
      </p:sp>
      <p:sp>
        <p:nvSpPr>
          <p:cNvPr id="4" name="页脚占位符 3"/>
          <p:cNvSpPr/>
          <p:nvPr>
            <p:ph type="ftr" sz="quarter" idx="11"/>
          </p:nvPr>
        </p:nvSpPr>
        <p:spPr/>
        <p:txBody>
          <a:bodyPr/>
          <a:lstStyle/>
          <a:p>
            <a:endParaRPr lang="zh-CN" altLang="en-US"/>
          </a:p>
        </p:txBody>
      </p:sp>
      <p:sp>
        <p:nvSpPr>
          <p:cNvPr id="5" name="灯片编号占位符 4"/>
          <p:cNvSpPr/>
          <p:nvPr>
            <p:ph type="sldNum" sz="quarter" idx="12"/>
          </p:nvPr>
        </p:nvSpPr>
        <p:spPr/>
        <p:txBody>
          <a:bodyPr/>
          <a:lstStyle/>
          <a:p>
            <a:fld id="{04BD9071-EC0F-46CA-95BC-591EBB67C5A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p:nvPr>
            <p:ph type="dt" sz="half" idx="10"/>
          </p:nvPr>
        </p:nvSpPr>
        <p:spPr/>
        <p:txBody>
          <a:bodyPr/>
          <a:lstStyle/>
          <a:p>
            <a:fld id="{68113E75-6489-4C90-874C-498C6E80C55B}" type="datetimeFigureOut">
              <a:rPr lang="zh-CN" altLang="en-US" smtClean="0"/>
            </a:fld>
            <a:endParaRPr lang="zh-CN" altLang="en-US"/>
          </a:p>
        </p:txBody>
      </p:sp>
      <p:sp>
        <p:nvSpPr>
          <p:cNvPr id="3" name="页脚占位符 2"/>
          <p:cNvSpPr/>
          <p:nvPr>
            <p:ph type="ftr" sz="quarter" idx="11"/>
          </p:nvPr>
        </p:nvSpPr>
        <p:spPr/>
        <p:txBody>
          <a:bodyPr/>
          <a:lstStyle/>
          <a:p>
            <a:endParaRPr lang="zh-CN" altLang="en-US"/>
          </a:p>
        </p:txBody>
      </p:sp>
      <p:sp>
        <p:nvSpPr>
          <p:cNvPr id="4" name="灯片编号占位符 3"/>
          <p:cNvSpPr/>
          <p:nvPr>
            <p:ph type="sldNum" sz="quarter" idx="12"/>
          </p:nvPr>
        </p:nvSpPr>
        <p:spPr/>
        <p:txBody>
          <a:bodyPr/>
          <a:lstStyle/>
          <a:p>
            <a:fld id="{04BD9071-EC0F-46CA-95BC-591EBB67C5A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p:nvPr>
            <p:ph idx="1"/>
          </p:nvPr>
        </p:nvSpPr>
        <p:spPr>
          <a:xfrm>
            <a:off x="3575053" y="204789"/>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p:nvPr>
            <p:ph type="dt" sz="half" idx="10"/>
          </p:nvPr>
        </p:nvSpPr>
        <p:spPr/>
        <p:txBody>
          <a:bodyPr/>
          <a:lstStyle/>
          <a:p>
            <a:fld id="{68113E75-6489-4C90-874C-498C6E80C55B}"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04BD9071-EC0F-46CA-95BC-591EBB67C5A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p:nvPr>
            <p:ph type="title"/>
          </p:nvPr>
        </p:nvSpPr>
        <p:spPr>
          <a:xfrm>
            <a:off x="1792288" y="3600451"/>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p:nvPr>
            <p:ph type="dt" sz="half" idx="10"/>
          </p:nvPr>
        </p:nvSpPr>
        <p:spPr/>
        <p:txBody>
          <a:bodyPr/>
          <a:lstStyle/>
          <a:p>
            <a:fld id="{68113E75-6489-4C90-874C-498C6E80C55B}"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04BD9071-EC0F-46CA-95BC-591EBB67C5A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113E75-6489-4C90-874C-498C6E80C55B}" type="datetimeFigureOut">
              <a:rPr lang="zh-CN" altLang="en-US" smtClean="0"/>
            </a:fld>
            <a:endParaRPr lang="zh-CN" altLang="en-US"/>
          </a:p>
        </p:txBody>
      </p:sp>
      <p:sp>
        <p:nvSpPr>
          <p:cNvPr id="5" name="页脚占位符 4"/>
          <p:cNvSpPr/>
          <p:nvPr>
            <p:ph type="ftr" sz="quarter" idx="3"/>
          </p:nvPr>
        </p:nvSpPr>
        <p:spPr>
          <a:xfrm>
            <a:off x="3124202"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4BD9071-EC0F-46CA-95BC-591EBB67C5A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11955" y="3796030"/>
            <a:ext cx="6004560" cy="645160"/>
          </a:xfrm>
          <a:prstGeom prst="rect">
            <a:avLst/>
          </a:prstGeom>
          <a:noFill/>
        </p:spPr>
        <p:txBody>
          <a:bodyPr wrap="square" rtlCol="0">
            <a:spAutoFit/>
          </a:bodyPr>
          <a:lstStyle/>
          <a:p>
            <a:r>
              <a:rPr lang="zh-CN" altLang="en-US" b="1" dirty="0" smtClean="0"/>
              <a:t>泸县</a:t>
            </a:r>
            <a:r>
              <a:rPr lang="en-US" altLang="zh-CN" b="1" dirty="0" smtClean="0"/>
              <a:t>得胜</a:t>
            </a:r>
            <a:r>
              <a:rPr lang="zh-CN" altLang="en-US" b="1" dirty="0" smtClean="0"/>
              <a:t>镇</a:t>
            </a:r>
            <a:r>
              <a:rPr lang="en-US" altLang="zh-CN" b="1" dirty="0" smtClean="0"/>
              <a:t>得胜初级中学</a:t>
            </a:r>
            <a:r>
              <a:rPr lang="zh-CN" altLang="en-US" b="1" dirty="0" smtClean="0"/>
              <a:t>校   </a:t>
            </a:r>
            <a:r>
              <a:rPr lang="en-US" altLang="zh-CN" b="1" dirty="0" smtClean="0"/>
              <a:t>文正</a:t>
            </a:r>
            <a:endParaRPr lang="en-US" altLang="zh-CN" b="1" dirty="0" smtClean="0"/>
          </a:p>
          <a:p>
            <a:r>
              <a:rPr lang="en-US" altLang="zh-CN" b="1" dirty="0" smtClean="0"/>
              <a:t>                        2022</a:t>
            </a:r>
            <a:r>
              <a:rPr lang="zh-CN" altLang="en-US" b="1" dirty="0" smtClean="0"/>
              <a:t>年</a:t>
            </a:r>
            <a:r>
              <a:rPr lang="en-US" altLang="zh-CN" b="1" dirty="0" smtClean="0"/>
              <a:t>8</a:t>
            </a:r>
            <a:r>
              <a:rPr lang="zh-CN" altLang="en-US" b="1" dirty="0" smtClean="0"/>
              <a:t>月</a:t>
            </a:r>
            <a:endParaRPr lang="zh-CN" altLang="en-US" b="1" dirty="0"/>
          </a:p>
        </p:txBody>
      </p:sp>
      <p:sp>
        <p:nvSpPr>
          <p:cNvPr id="4" name="TextBox 1"/>
          <p:cNvSpPr txBox="1"/>
          <p:nvPr/>
        </p:nvSpPr>
        <p:spPr>
          <a:xfrm>
            <a:off x="899450" y="1060120"/>
            <a:ext cx="7929618" cy="1568450"/>
          </a:xfrm>
          <a:prstGeom prst="rect">
            <a:avLst/>
          </a:prstGeom>
          <a:noFill/>
        </p:spPr>
        <p:txBody>
          <a:bodyPr wrap="square" rtlCol="0">
            <a:spAutoFit/>
          </a:bodyPr>
          <a:p>
            <a:r>
              <a:rPr sz="3200" b="1" dirty="0" smtClean="0"/>
              <a:t>双减之下提高历史教学的有效性之我见</a:t>
            </a:r>
            <a:r>
              <a:rPr lang="en-US" altLang="zh-CN" dirty="0" smtClean="0"/>
              <a:t>  </a:t>
            </a:r>
            <a:endParaRPr lang="en-US" altLang="zh-CN" dirty="0" smtClean="0"/>
          </a:p>
          <a:p>
            <a:pPr algn="ctr"/>
            <a:endParaRPr sz="3200" b="1" dirty="0" smtClean="0"/>
          </a:p>
          <a:p>
            <a:pPr algn="ctr"/>
            <a:r>
              <a:rPr lang="en-US" sz="3200" b="1" dirty="0" smtClean="0"/>
              <a:t>           </a:t>
            </a:r>
            <a:r>
              <a:rPr sz="3200" b="1" dirty="0" smtClean="0"/>
              <a:t>专</a:t>
            </a:r>
            <a:r>
              <a:rPr lang="en-US" sz="3200" b="1" dirty="0" smtClean="0"/>
              <a:t>  </a:t>
            </a:r>
            <a:r>
              <a:rPr sz="3200" b="1" dirty="0" smtClean="0"/>
              <a:t>题</a:t>
            </a:r>
            <a:r>
              <a:rPr lang="en-US" sz="3200" b="1" dirty="0" smtClean="0"/>
              <a:t>  </a:t>
            </a:r>
            <a:r>
              <a:rPr sz="3200" b="1" dirty="0" smtClean="0"/>
              <a:t>讲</a:t>
            </a:r>
            <a:r>
              <a:rPr lang="en-US" sz="3200" b="1" dirty="0" smtClean="0"/>
              <a:t>  </a:t>
            </a:r>
            <a:r>
              <a:rPr sz="3200" b="1" dirty="0" smtClean="0"/>
              <a:t>座     </a:t>
            </a:r>
            <a:r>
              <a:rPr lang="en-US" altLang="zh-CN" dirty="0" smtClean="0"/>
              <a:t>                                              </a:t>
            </a:r>
            <a:endParaRPr lang="zh-CN" altLang="en-US" b="1" dirty="0"/>
          </a:p>
        </p:txBody>
      </p:sp>
      <p:pic>
        <p:nvPicPr>
          <p:cNvPr id="2" name="图片 1" descr="3"/>
          <p:cNvPicPr>
            <a:picLocks noChangeAspect="1"/>
          </p:cNvPicPr>
          <p:nvPr>
            <p:custDataLst>
              <p:tags r:id="rId1"/>
            </p:custDataLst>
          </p:nvPr>
        </p:nvPicPr>
        <p:blipFill>
          <a:blip r:embed="rId2"/>
          <a:stretch>
            <a:fillRect/>
          </a:stretch>
        </p:blipFill>
        <p:spPr>
          <a:xfrm>
            <a:off x="251460" y="1868170"/>
            <a:ext cx="3886835" cy="25730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p:nvPr/>
        </p:nvSpPr>
        <p:spPr>
          <a:xfrm>
            <a:off x="3131820" y="1995805"/>
            <a:ext cx="3937000" cy="922020"/>
          </a:xfrm>
          <a:prstGeom prst="rect">
            <a:avLst/>
          </a:prstGeom>
          <a:noFill/>
        </p:spPr>
        <p:txBody>
          <a:bodyPr wrap="square" rtlCol="0">
            <a:spAutoFit/>
          </a:bodyPr>
          <a:p>
            <a:r>
              <a:rPr lang="zh-CN" altLang="en-US" sz="5400" b="1" dirty="0"/>
              <a:t>谢谢聆听！</a:t>
            </a:r>
            <a:endParaRPr lang="zh-CN" altLang="en-US" sz="5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260" y="915670"/>
            <a:ext cx="7409815" cy="2522855"/>
          </a:xfrm>
          <a:prstGeom prst="rect">
            <a:avLst/>
          </a:prstGeom>
          <a:noFill/>
        </p:spPr>
        <p:txBody>
          <a:bodyPr wrap="square" rtlCol="0">
            <a:spAutoFit/>
          </a:bodyPr>
          <a:lstStyle/>
          <a:p>
            <a:r>
              <a:rPr lang="zh-CN" altLang="en-US" dirty="0" smtClean="0"/>
              <a:t>   </a:t>
            </a:r>
            <a:r>
              <a:rPr lang="zh-CN" altLang="en-US" b="1" dirty="0" smtClean="0"/>
              <a:t>      </a:t>
            </a:r>
            <a:r>
              <a:rPr lang="zh-CN" altLang="en-US" sz="2800" b="1" dirty="0" smtClean="0"/>
              <a:t>一、兴趣培养，调动学生积极性</a:t>
            </a:r>
            <a:endParaRPr lang="zh-CN" altLang="en-US" sz="2800" b="1" dirty="0" smtClean="0"/>
          </a:p>
          <a:p>
            <a:endParaRPr b="1" dirty="0" smtClean="0"/>
          </a:p>
          <a:p>
            <a:r>
              <a:rPr lang="en-US" sz="2800" b="1" dirty="0" smtClean="0"/>
              <a:t>              </a:t>
            </a:r>
            <a:r>
              <a:rPr sz="2800" b="1" dirty="0" smtClean="0"/>
              <a:t>“兴趣是最好的老师”。针对历史学科特点，采用问题导入，激发学生学习历史的兴趣，使学生迅速进入到学习状态，从而提高学习积极性。</a:t>
            </a:r>
            <a:endParaRPr sz="2800" b="1"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403350" y="1564005"/>
            <a:ext cx="6781165" cy="1383665"/>
          </a:xfrm>
          <a:prstGeom prst="rect">
            <a:avLst/>
          </a:prstGeom>
          <a:noFill/>
          <a:ln w="9525">
            <a:noFill/>
          </a:ln>
        </p:spPr>
        <p:txBody>
          <a:bodyPr wrap="square">
            <a:spAutoFit/>
          </a:bodyPr>
          <a:p>
            <a:pPr indent="0"/>
            <a:r>
              <a:rPr lang="zh-CN" sz="2800" b="1">
                <a:ea typeface="宋体" panose="02010600030101010101" pitchFamily="2" charset="-122"/>
              </a:rPr>
              <a:t>其次是寻找历史教学的兴奋点，激发学生学习的兴趣，就要从学生的角度和认知，寻找“兴奋点”。</a:t>
            </a:r>
            <a:endParaRPr lang="zh-CN" altLang="en-US" sz="2800" b="1">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215" y="956945"/>
            <a:ext cx="8706485" cy="3230245"/>
          </a:xfrm>
          <a:prstGeom prst="rect">
            <a:avLst/>
          </a:prstGeom>
          <a:noFill/>
        </p:spPr>
        <p:txBody>
          <a:bodyPr wrap="square" rtlCol="0">
            <a:spAutoFit/>
          </a:bodyPr>
          <a:lstStyle/>
          <a:p>
            <a:r>
              <a:rPr sz="3200" b="1" dirty="0" smtClean="0"/>
              <a:t>二、问题引领，突出学生自主学习</a:t>
            </a:r>
            <a:endParaRPr sz="3200" b="1" dirty="0" smtClean="0"/>
          </a:p>
          <a:p>
            <a:endParaRPr sz="3200" b="1" dirty="0" smtClean="0"/>
          </a:p>
          <a:p>
            <a:r>
              <a:rPr lang="en-US" sz="2800" b="1" dirty="0" smtClean="0"/>
              <a:t>         </a:t>
            </a:r>
            <a:r>
              <a:rPr sz="2800" b="1" dirty="0" smtClean="0"/>
              <a:t>新课程改革中，要求教师不再采用对教材照本宣科、以讲为主的生搬硬套的教学方式，而是作为学生学习和探究的合作者和引路者。“双减”背景下更是要求教师要积极探索采用什么教学方式去突破教学的重难点，帮助学生讨论、探究，激发学生的思维。</a:t>
            </a:r>
            <a:endParaRPr sz="2800" b="1"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15340" y="1203960"/>
            <a:ext cx="7579995" cy="2676525"/>
          </a:xfrm>
          <a:prstGeom prst="rect">
            <a:avLst/>
          </a:prstGeom>
          <a:noFill/>
        </p:spPr>
        <p:txBody>
          <a:bodyPr wrap="square" rtlCol="0" anchor="t">
            <a:spAutoFit/>
          </a:bodyPr>
          <a:p>
            <a:r>
              <a:rPr lang="en-US" sz="2800" b="1" dirty="0" smtClean="0">
                <a:sym typeface="+mn-ea"/>
              </a:rPr>
              <a:t>         </a:t>
            </a:r>
            <a:r>
              <a:rPr sz="2800" b="1" dirty="0" smtClean="0">
                <a:sym typeface="+mn-ea"/>
              </a:rPr>
              <a:t>课堂问题引领尤为关键，首先要明确学生自主学习要解决的问题，这样带着任务去学习，就会有方向和目标，才能更快捷地完成学习任务。提出的问题注意要符合学生实际情况，有一定探究的空间，学生通过学习探索能够达到既定目标。</a:t>
            </a:r>
            <a:endParaRPr lang="zh-CN" altLang="en-US"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15340" y="1203960"/>
            <a:ext cx="7579995" cy="2676525"/>
          </a:xfrm>
          <a:prstGeom prst="rect">
            <a:avLst/>
          </a:prstGeom>
          <a:noFill/>
        </p:spPr>
        <p:txBody>
          <a:bodyPr wrap="square" rtlCol="0" anchor="t">
            <a:spAutoFit/>
          </a:bodyPr>
          <a:p>
            <a:r>
              <a:rPr lang="en-US" sz="2800" b="1" dirty="0" smtClean="0">
                <a:sym typeface="+mn-ea"/>
              </a:rPr>
              <a:t>         </a:t>
            </a:r>
            <a:r>
              <a:rPr sz="2800" b="1" dirty="0" smtClean="0">
                <a:sym typeface="+mn-ea"/>
              </a:rPr>
              <a:t>学习“第二次世界大战的全面爆发”，教师多媒体展示三个问题：“二战”是怎样全面爆发的？战争是怎样进一步扩大的？又是怎样达到最大规模的？</a:t>
            </a:r>
            <a:endParaRPr sz="2800" b="1" dirty="0" smtClean="0">
              <a:sym typeface="+mn-ea"/>
            </a:endParaRPr>
          </a:p>
          <a:p>
            <a:endParaRPr sz="2800" b="1" dirty="0" smtClean="0">
              <a:sym typeface="+mn-ea"/>
            </a:endParaRPr>
          </a:p>
          <a:p>
            <a:r>
              <a:rPr lang="en-US" altLang="zh-CN" sz="2800" b="1" dirty="0" smtClean="0">
                <a:sym typeface="+mn-ea"/>
              </a:rPr>
              <a:t>   </a:t>
            </a:r>
            <a:r>
              <a:rPr lang="zh-CN" sz="2800" b="1" dirty="0" smtClean="0">
                <a:sym typeface="+mn-ea"/>
              </a:rPr>
              <a:t>激发学生自主学习，不断提升学习的有效性</a:t>
            </a:r>
            <a:endParaRPr lang="zh-CN" sz="2800" b="1" dirty="0" smtClean="0">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595" y="771525"/>
            <a:ext cx="6474460" cy="583565"/>
          </a:xfrm>
          <a:prstGeom prst="rect">
            <a:avLst/>
          </a:prstGeom>
          <a:noFill/>
        </p:spPr>
        <p:txBody>
          <a:bodyPr wrap="square" rtlCol="0">
            <a:spAutoFit/>
          </a:bodyPr>
          <a:lstStyle/>
          <a:p>
            <a:r>
              <a:rPr sz="3200" b="1" dirty="0" smtClean="0"/>
              <a:t>三、课堂检测，补充深化课堂教学</a:t>
            </a:r>
            <a:r>
              <a:rPr lang="zh-CN" altLang="en-US" sz="3200" b="1" dirty="0" smtClean="0"/>
              <a:t>  </a:t>
            </a:r>
            <a:endParaRPr lang="zh-CN" altLang="en-US" sz="3200" b="1" dirty="0"/>
          </a:p>
        </p:txBody>
      </p:sp>
      <p:sp>
        <p:nvSpPr>
          <p:cNvPr id="3" name="TextBox 2"/>
          <p:cNvSpPr txBox="1"/>
          <p:nvPr/>
        </p:nvSpPr>
        <p:spPr>
          <a:xfrm>
            <a:off x="323215" y="1708150"/>
            <a:ext cx="8557895" cy="3107690"/>
          </a:xfrm>
          <a:prstGeom prst="rect">
            <a:avLst/>
          </a:prstGeom>
          <a:noFill/>
        </p:spPr>
        <p:txBody>
          <a:bodyPr wrap="square" rtlCol="0">
            <a:spAutoFit/>
          </a:bodyPr>
          <a:lstStyle/>
          <a:p>
            <a:r>
              <a:rPr lang="zh-CN" altLang="en-US" b="1" dirty="0" smtClean="0"/>
              <a:t>  </a:t>
            </a:r>
            <a:r>
              <a:rPr lang="zh-CN" altLang="en-US" sz="2800" b="1" dirty="0" smtClean="0"/>
              <a:t>   </a:t>
            </a:r>
            <a:r>
              <a:rPr lang="en-US" altLang="zh-CN" sz="2800" b="1" dirty="0" smtClean="0"/>
              <a:t>  </a:t>
            </a:r>
            <a:r>
              <a:rPr sz="2800" b="1" dirty="0" smtClean="0"/>
              <a:t>课堂检测对课堂教学具有补充深化的作用，是判断一堂课是否有效方式的重要手段。通过检测，教师能及时了解学生对知识的掌握程度、学生的达标情况，可以针对学生的学习情况，对需要帮助的学生及时施以援手，帮助他们及时查漏补缺。同时便于教师及时反思，发现备课和上课中的不足，及时调整教学方法，改变策略。</a:t>
            </a:r>
            <a:endParaRPr sz="2800" b="1"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1331595" y="771525"/>
            <a:ext cx="6474460" cy="583565"/>
          </a:xfrm>
          <a:prstGeom prst="rect">
            <a:avLst/>
          </a:prstGeom>
          <a:noFill/>
        </p:spPr>
        <p:txBody>
          <a:bodyPr wrap="square" rtlCol="0">
            <a:spAutoFit/>
          </a:bodyPr>
          <a:p>
            <a:r>
              <a:rPr sz="3200" b="1" dirty="0" smtClean="0"/>
              <a:t>四、情感教育，感受历史精神力量</a:t>
            </a:r>
            <a:r>
              <a:rPr lang="zh-CN" altLang="en-US" sz="3200" b="1" dirty="0" smtClean="0"/>
              <a:t>  </a:t>
            </a:r>
            <a:endParaRPr lang="zh-CN" altLang="en-US" sz="3200" b="1" dirty="0"/>
          </a:p>
        </p:txBody>
      </p:sp>
      <p:sp>
        <p:nvSpPr>
          <p:cNvPr id="4" name="文本框 3"/>
          <p:cNvSpPr txBox="1"/>
          <p:nvPr/>
        </p:nvSpPr>
        <p:spPr>
          <a:xfrm>
            <a:off x="782320" y="1635760"/>
            <a:ext cx="7579995" cy="3107690"/>
          </a:xfrm>
          <a:prstGeom prst="rect">
            <a:avLst/>
          </a:prstGeom>
          <a:noFill/>
        </p:spPr>
        <p:txBody>
          <a:bodyPr wrap="square" rtlCol="0" anchor="t">
            <a:spAutoFit/>
          </a:bodyPr>
          <a:p>
            <a:r>
              <a:rPr lang="en-US" sz="2800" b="1" dirty="0" smtClean="0">
                <a:sym typeface="+mn-ea"/>
              </a:rPr>
              <a:t>         </a:t>
            </a:r>
            <a:r>
              <a:rPr lang="en-US" altLang="zh-CN" sz="2800" b="1" dirty="0" smtClean="0">
                <a:sym typeface="+mn-ea"/>
              </a:rPr>
              <a:t>在历史教学中，还要重视学生的情感教育，明确学习历史的目的，是为了以史为鉴，总结历史经验教训，帮助学生形成正确的价值判断，传承和发扬中华民族优秀传统文化，激发学生的爱国主义情感。</a:t>
            </a:r>
            <a:endParaRPr lang="en-US" altLang="zh-CN" sz="2800" b="1" dirty="0" smtClean="0">
              <a:sym typeface="+mn-ea"/>
            </a:endParaRPr>
          </a:p>
          <a:p>
            <a:endParaRPr lang="en-US" altLang="zh-CN" sz="2800" b="1" dirty="0" smtClean="0">
              <a:sym typeface="+mn-ea"/>
            </a:endParaRPr>
          </a:p>
          <a:p>
            <a:r>
              <a:rPr lang="en-US" altLang="zh-CN" sz="2800" b="1" dirty="0" smtClean="0">
                <a:sym typeface="+mn-ea"/>
              </a:rPr>
              <a:t>  </a:t>
            </a:r>
            <a:endParaRPr lang="zh-CN" sz="2800" b="1" dirty="0" smtClean="0">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51510" y="1131570"/>
            <a:ext cx="7841615" cy="3538220"/>
          </a:xfrm>
          <a:prstGeom prst="rect">
            <a:avLst/>
          </a:prstGeom>
          <a:noFill/>
        </p:spPr>
        <p:txBody>
          <a:bodyPr wrap="square" rtlCol="0" anchor="t">
            <a:spAutoFit/>
          </a:bodyPr>
          <a:p>
            <a:r>
              <a:rPr lang="en-US" sz="2800" b="1" dirty="0" smtClean="0">
                <a:sym typeface="+mn-ea"/>
              </a:rPr>
              <a:t>        双减之下，我们要提高历史教学的有效性，就要让学生对历史保持始终如一的浓厚兴趣，教师要不断转变教学观念，不断创新教学方式方法，做学生学习历史的引路人，为学生点燃一盏学习明灯。教师要创设愉悦、创新的课堂，与学生一起发展，不断提升教育教学质量，真正做到“减负”不“减质”。</a:t>
            </a:r>
            <a:endParaRPr lang="en-US" sz="2800" b="1" dirty="0" smtClean="0">
              <a:sym typeface="+mn-ea"/>
            </a:endParaRPr>
          </a:p>
          <a:p>
            <a:r>
              <a:rPr lang="en-US" altLang="zh-CN" sz="2800" b="1" dirty="0" smtClean="0">
                <a:sym typeface="+mn-ea"/>
              </a:rPr>
              <a:t>  </a:t>
            </a:r>
            <a:endParaRPr lang="zh-CN" sz="2800" b="1" dirty="0" smtClean="0">
              <a:sym typeface="+mn-ea"/>
            </a:endParaRPr>
          </a:p>
        </p:txBody>
      </p:sp>
    </p:spTree>
  </p:cSld>
  <p:clrMapOvr>
    <a:masterClrMapping/>
  </p:clrMapOvr>
</p:sld>
</file>

<file path=ppt/tags/tag1.xml><?xml version="1.0" encoding="utf-8"?>
<p:tagLst xmlns:p="http://schemas.openxmlformats.org/presentationml/2006/main">
  <p:tag name="KSO_WM_UNIT_PLACING_PICTURE_USER_VIEWPORT" val="{&quot;height&quot;:8100,&quot;width&quot;:10800}"/>
</p:tagLst>
</file>

<file path=ppt/tags/tag2.xml><?xml version="1.0" encoding="utf-8"?>
<p:tagLst xmlns:p="http://schemas.openxmlformats.org/presentationml/2006/main">
  <p:tag name="COMMONDATA" val="eyJoZGlkIjoiY2JlYjk1YmE2NjU0NzFkMmFlYmUyN2RhN2E1YzZlNjY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1059</Words>
  <Application>WPS 演示</Application>
  <PresentationFormat>全屏显示(16:9)</PresentationFormat>
  <Paragraphs>38</Paragraphs>
  <Slides>10</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10</vt:i4>
      </vt:variant>
    </vt:vector>
  </HeadingPairs>
  <TitlesOfParts>
    <vt:vector size="18" baseType="lpstr">
      <vt:lpstr>Arial</vt:lpstr>
      <vt:lpstr>宋体</vt:lpstr>
      <vt:lpstr>Wingdings</vt:lpstr>
      <vt:lpstr>Calibri</vt:lpstr>
      <vt:lpstr>微软雅黑</vt:lpstr>
      <vt:lpstr>Arial Unicode MS</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dreamsummit</dc:creator>
  <cp:lastModifiedBy>Administrator</cp:lastModifiedBy>
  <cp:revision>85</cp:revision>
  <dcterms:created xsi:type="dcterms:W3CDTF">1900-01-01T00:00:00Z</dcterms:created>
  <dcterms:modified xsi:type="dcterms:W3CDTF">2022-09-03T05:57:31Z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E3307E5FA6394A6B9A68AFCBE80A4964</vt:lpwstr>
  </property>
  <property fmtid="{D5CDD505-2E9C-101B-9397-08002B2CF9AE}" pid="3" name="KSOProductBuildVer">
    <vt:lpwstr>2052-11.1.0.10700</vt:lpwstr>
  </property>
</Properties>
</file>