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3"/>
    <p:sldId id="275" r:id="rId4"/>
    <p:sldId id="276" r:id="rId5"/>
    <p:sldId id="295" r:id="rId6"/>
    <p:sldId id="296" r:id="rId7"/>
    <p:sldId id="298" r:id="rId8"/>
    <p:sldId id="265" r:id="rId9"/>
    <p:sldId id="266" r:id="rId10"/>
    <p:sldId id="267" r:id="rId11"/>
    <p:sldId id="272" r:id="rId12"/>
    <p:sldId id="271" r:id="rId13"/>
    <p:sldId id="299" r:id="rId14"/>
    <p:sldId id="263" r:id="rId15"/>
    <p:sldId id="257" r:id="rId16"/>
    <p:sldId id="256" r:id="rId17"/>
    <p:sldId id="258" r:id="rId18"/>
    <p:sldId id="259" r:id="rId19"/>
    <p:sldId id="261" r:id="rId20"/>
    <p:sldId id="269" r:id="rId21"/>
    <p:sldId id="270" r:id="rId22"/>
    <p:sldId id="274" r:id="rId23"/>
    <p:sldId id="273" r:id="rId24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/>
    <p:restoredTop sz="94619"/>
  </p:normalViewPr>
  <p:slideViewPr>
    <p:cSldViewPr showGuides="1"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3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0CA829-9A5B-4BCC-BD73-F4C97ED77FF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93254D-2DD6-4FD7-9CDD-3BE2D487905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09BE8-B971-498D-A506-535AED0021D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0750A-1575-4BF5-B478-8E6A89B47D3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1DD923-3B47-4B00-8013-F13B4FF240C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328152-C11F-4DA7-9D59-CBC4C2E8F28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D9CD2E-3A1D-4665-80DD-63F141A75AE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192EE8-6EA3-4AD9-BBE1-670E8D79466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884B8-6A82-48E4-A3B8-76F2A4ABCE3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74D87B-43AB-4DBF-A2C4-16CBC199CFF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9A863A-491A-4FE0-BDE2-4102215DAC6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B5FB29-39A3-4928-BFCD-122BED66E5C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jpeg"/><Relationship Id="rId3" Type="http://schemas.openxmlformats.org/officeDocument/2006/relationships/tags" Target="../tags/tag2.xml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</a:pPr>
            <a:r>
              <a:rPr lang="zh-CN" altLang="zh-CN" b="1" dirty="0"/>
              <a:t>我对历史教学的点滴认识</a:t>
            </a:r>
            <a:endParaRPr lang="zh-CN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913" y="4365625"/>
            <a:ext cx="6400800" cy="17526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福集镇金银学校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王怀高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zh-CN" b="1" dirty="0"/>
              <a:t>契丹人关于自己始祖的传说</a:t>
            </a:r>
            <a:endParaRPr lang="zh-CN" altLang="en-US" dirty="0"/>
          </a:p>
        </p:txBody>
      </p:sp>
      <p:pic>
        <p:nvPicPr>
          <p:cNvPr id="22531" name="内容占位符 4" descr="t01c50c2c42d06abaf2.jpg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9388" y="2133600"/>
            <a:ext cx="4321175" cy="3455988"/>
          </a:xfrm>
          <a:ln/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87900" y="1600200"/>
            <a:ext cx="3898900" cy="4525963"/>
          </a:xfrm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      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一位久居天宫的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“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天女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”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倍感天宫的枯燥寂寞，她驾着青牛车，从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“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平地松林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”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沿潢水顺流而下。恰巧，一位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“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仙人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”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乘着一匹雪白的宝马，从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“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马盂山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”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随土河一直向东信马由缰。青牛和白马，在潢水与土河的交汇处的木叶山相遇了。天女和仙人，叱走青牛，松开马缰，相对走来。两人相爱并结合，繁衍生八子</a:t>
            </a:r>
            <a:r>
              <a:rPr lang="zh-CN" altLang="en-US" sz="2400" b="1" kern="1200" dirty="0">
                <a:latin typeface="+mn-lt"/>
                <a:ea typeface="+mn-ea"/>
                <a:cs typeface="+mn-cs"/>
              </a:rPr>
              <a:t>。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0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0" y="5949950"/>
            <a:ext cx="4176713" cy="704850"/>
          </a:xfrm>
          <a:ln/>
        </p:spPr>
        <p:txBody>
          <a:bodyPr vert="horz" wrap="square" lIns="91440" tIns="45720" rIns="91440" bIns="45720" anchor="ctr" anchorCtr="0"/>
          <a:p>
            <a:r>
              <a:rPr lang="zh-CN" altLang="en-US" dirty="0">
                <a:solidFill>
                  <a:srgbClr val="0070C0"/>
                </a:solidFill>
                <a:sym typeface="宋体" panose="02010600030101010101" pitchFamily="2" charset="-122"/>
              </a:rPr>
              <a:t>《天龙八部》</a:t>
            </a:r>
            <a:br>
              <a:rPr lang="zh-CN" altLang="en-US" dirty="0">
                <a:solidFill>
                  <a:srgbClr val="0070C0"/>
                </a:solidFill>
                <a:sym typeface="宋体" panose="02010600030101010101" pitchFamily="2" charset="-122"/>
              </a:rPr>
            </a:br>
            <a:endParaRPr lang="zh-CN" altLang="en-US" dirty="0"/>
          </a:p>
        </p:txBody>
      </p:sp>
      <p:pic>
        <p:nvPicPr>
          <p:cNvPr id="23555" name="内容占位符 4" descr="t018818cde8e07421ee.jpg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23850" y="908050"/>
            <a:ext cx="4032250" cy="5218113"/>
          </a:xfrm>
          <a:ln/>
        </p:spPr>
      </p:pic>
      <p:pic>
        <p:nvPicPr>
          <p:cNvPr id="6" name="图片 7" descr="728da9773912b31b3825878e8418367adbb4e1c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836613"/>
            <a:ext cx="4465637" cy="4829175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en-US" sz="3200" dirty="0"/>
              <a:t>四、加强学生的自主参与性，注重历史课堂的活跃性，充分运用多媒体等现代化的教学手段和多样的教学方法</a:t>
            </a:r>
            <a:r>
              <a:rPr lang="zh-CN" altLang="en-US" dirty="0"/>
              <a:t>。</a:t>
            </a:r>
            <a:endParaRPr lang="zh-CN" altLang="en-US" dirty="0"/>
          </a:p>
        </p:txBody>
      </p:sp>
      <p:sp>
        <p:nvSpPr>
          <p:cNvPr id="24579" name="内容占位符 2"/>
          <p:cNvSpPr>
            <a:spLocks noGrp="1"/>
          </p:cNvSpPr>
          <p:nvPr>
            <p:ph sz="half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</a:pPr>
            <a:endParaRPr lang="zh-CN" alt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4580" name="内容占位符 3"/>
          <p:cNvSpPr>
            <a:spLocks noGrp="1"/>
          </p:cNvSpPr>
          <p:nvPr>
            <p:ph sz="half" idx="2"/>
          </p:nvPr>
        </p:nvSpPr>
        <p:spPr>
          <a:xfrm>
            <a:off x="1042988" y="2205038"/>
            <a:ext cx="7637462" cy="4525962"/>
          </a:xfrm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</a:pPr>
            <a:r>
              <a:rPr lang="zh-CN" altLang="en-US" kern="1200" dirty="0">
                <a:latin typeface="+mn-lt"/>
                <a:ea typeface="+mn-ea"/>
                <a:cs typeface="+mn-cs"/>
              </a:rPr>
              <a:t>所谓“亲其师，信其道”，教师首先要做学生的良师益友，构建一个良好的师生关系。这是活跃课堂气氛的前提条件。其次，运用多媒体现代教育技术向学生展示历史原始录像、经典的历史图片、电影剪辑或其他文字资料，构成视听冲击，让学生多感官参与学习，走近历史情境，进行情感体验。</a:t>
            </a:r>
            <a:endParaRPr lang="zh-CN" altLang="en-US"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文本框 12289"/>
          <p:cNvSpPr txBox="1"/>
          <p:nvPr/>
        </p:nvSpPr>
        <p:spPr>
          <a:xfrm>
            <a:off x="2209800" y="457200"/>
            <a:ext cx="38449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</a:rPr>
              <a:t>隋朝的大运河示意图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2291" name="直接连接符 12290"/>
          <p:cNvSpPr/>
          <p:nvPr/>
        </p:nvSpPr>
        <p:spPr>
          <a:xfrm flipH="1">
            <a:off x="1219200" y="1447800"/>
            <a:ext cx="1828800" cy="19812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2" name="直接连接符 12291"/>
          <p:cNvSpPr/>
          <p:nvPr/>
        </p:nvSpPr>
        <p:spPr>
          <a:xfrm>
            <a:off x="1219200" y="3429000"/>
            <a:ext cx="1828800" cy="29718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3" name="椭圆 12292"/>
          <p:cNvSpPr/>
          <p:nvPr/>
        </p:nvSpPr>
        <p:spPr>
          <a:xfrm>
            <a:off x="3048000" y="13716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4" name="椭圆 12293"/>
          <p:cNvSpPr/>
          <p:nvPr/>
        </p:nvSpPr>
        <p:spPr>
          <a:xfrm>
            <a:off x="12192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5" name="椭圆 12294"/>
          <p:cNvSpPr/>
          <p:nvPr/>
        </p:nvSpPr>
        <p:spPr>
          <a:xfrm>
            <a:off x="2971800" y="63246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6" name="未知"/>
          <p:cNvSpPr/>
          <p:nvPr/>
        </p:nvSpPr>
        <p:spPr>
          <a:xfrm>
            <a:off x="1076325" y="1198563"/>
            <a:ext cx="2487613" cy="476250"/>
          </a:xfrm>
          <a:custGeom>
            <a:avLst/>
            <a:gdLst>
              <a:gd name="txL" fmla="*/ 0 w 1567"/>
              <a:gd name="txT" fmla="*/ 0 h 300"/>
              <a:gd name="txR" fmla="*/ 1567 w 1567"/>
              <a:gd name="txB" fmla="*/ 300 h 300"/>
            </a:gdLst>
            <a:ahLst/>
            <a:cxnLst>
              <a:cxn ang="0">
                <a:pos x="0" y="388937"/>
              </a:cxn>
              <a:cxn ang="0">
                <a:pos x="300038" y="371475"/>
              </a:cxn>
              <a:cxn ang="0">
                <a:pos x="404813" y="300037"/>
              </a:cxn>
              <a:cxn ang="0">
                <a:pos x="441325" y="265112"/>
              </a:cxn>
              <a:cxn ang="0">
                <a:pos x="652463" y="212725"/>
              </a:cxn>
              <a:cxn ang="0">
                <a:pos x="811213" y="158750"/>
              </a:cxn>
              <a:cxn ang="0">
                <a:pos x="900113" y="88900"/>
              </a:cxn>
              <a:cxn ang="0">
                <a:pos x="1498600" y="0"/>
              </a:cxn>
              <a:cxn ang="0">
                <a:pos x="1781176" y="53975"/>
              </a:cxn>
              <a:cxn ang="0">
                <a:pos x="1835151" y="88900"/>
              </a:cxn>
              <a:cxn ang="0">
                <a:pos x="1939926" y="123825"/>
              </a:cxn>
              <a:cxn ang="0">
                <a:pos x="2063751" y="230188"/>
              </a:cxn>
              <a:cxn ang="0">
                <a:pos x="2346326" y="388937"/>
              </a:cxn>
              <a:cxn ang="0">
                <a:pos x="2452688" y="423863"/>
              </a:cxn>
              <a:cxn ang="0">
                <a:pos x="2487613" y="476250"/>
              </a:cxn>
            </a:cxnLst>
            <a:rect l="txL" t="txT" r="txR" b="txB"/>
            <a:pathLst>
              <a:path w="1567" h="300">
                <a:moveTo>
                  <a:pt x="0" y="245"/>
                </a:moveTo>
                <a:cubicBezTo>
                  <a:pt x="62" y="266"/>
                  <a:pt x="126" y="244"/>
                  <a:pt x="189" y="234"/>
                </a:cubicBezTo>
                <a:cubicBezTo>
                  <a:pt x="211" y="219"/>
                  <a:pt x="233" y="204"/>
                  <a:pt x="255" y="189"/>
                </a:cubicBezTo>
                <a:cubicBezTo>
                  <a:pt x="264" y="183"/>
                  <a:pt x="268" y="172"/>
                  <a:pt x="278" y="167"/>
                </a:cubicBezTo>
                <a:cubicBezTo>
                  <a:pt x="323" y="145"/>
                  <a:pt x="363" y="142"/>
                  <a:pt x="411" y="134"/>
                </a:cubicBezTo>
                <a:cubicBezTo>
                  <a:pt x="444" y="123"/>
                  <a:pt x="480" y="116"/>
                  <a:pt x="511" y="100"/>
                </a:cubicBezTo>
                <a:cubicBezTo>
                  <a:pt x="532" y="89"/>
                  <a:pt x="546" y="67"/>
                  <a:pt x="567" y="56"/>
                </a:cubicBezTo>
                <a:cubicBezTo>
                  <a:pt x="678" y="1"/>
                  <a:pt x="831" y="7"/>
                  <a:pt x="944" y="0"/>
                </a:cubicBezTo>
                <a:cubicBezTo>
                  <a:pt x="998" y="7"/>
                  <a:pt x="1071" y="9"/>
                  <a:pt x="1122" y="34"/>
                </a:cubicBezTo>
                <a:cubicBezTo>
                  <a:pt x="1134" y="40"/>
                  <a:pt x="1144" y="51"/>
                  <a:pt x="1156" y="56"/>
                </a:cubicBezTo>
                <a:cubicBezTo>
                  <a:pt x="1177" y="65"/>
                  <a:pt x="1222" y="78"/>
                  <a:pt x="1222" y="78"/>
                </a:cubicBezTo>
                <a:cubicBezTo>
                  <a:pt x="1239" y="130"/>
                  <a:pt x="1255" y="115"/>
                  <a:pt x="1300" y="145"/>
                </a:cubicBezTo>
                <a:cubicBezTo>
                  <a:pt x="1355" y="227"/>
                  <a:pt x="1396" y="223"/>
                  <a:pt x="1478" y="245"/>
                </a:cubicBezTo>
                <a:cubicBezTo>
                  <a:pt x="1501" y="251"/>
                  <a:pt x="1545" y="267"/>
                  <a:pt x="1545" y="267"/>
                </a:cubicBezTo>
                <a:cubicBezTo>
                  <a:pt x="1552" y="278"/>
                  <a:pt x="1567" y="300"/>
                  <a:pt x="1567" y="300"/>
                </a:cubicBezTo>
              </a:path>
            </a:pathLst>
          </a:custGeom>
          <a:noFill/>
          <a:ln w="285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7" name="未知"/>
          <p:cNvSpPr/>
          <p:nvPr/>
        </p:nvSpPr>
        <p:spPr>
          <a:xfrm>
            <a:off x="228600" y="2773363"/>
            <a:ext cx="3511550" cy="630237"/>
          </a:xfrm>
          <a:custGeom>
            <a:avLst/>
            <a:gdLst>
              <a:gd name="txL" fmla="*/ 0 w 2212"/>
              <a:gd name="txT" fmla="*/ 0 h 397"/>
              <a:gd name="txR" fmla="*/ 2212 w 2212"/>
              <a:gd name="txB" fmla="*/ 397 h 397"/>
            </a:gdLst>
            <a:ahLst/>
            <a:cxnLst>
              <a:cxn ang="0">
                <a:pos x="0" y="630237"/>
              </a:cxn>
              <a:cxn ang="0">
                <a:pos x="776287" y="542925"/>
              </a:cxn>
              <a:cxn ang="0">
                <a:pos x="1306512" y="595312"/>
              </a:cxn>
              <a:cxn ang="0">
                <a:pos x="1589087" y="577850"/>
              </a:cxn>
              <a:cxn ang="0">
                <a:pos x="1782762" y="471487"/>
              </a:cxn>
              <a:cxn ang="0">
                <a:pos x="2417762" y="488950"/>
              </a:cxn>
              <a:cxn ang="0">
                <a:pos x="2470150" y="471487"/>
              </a:cxn>
              <a:cxn ang="0">
                <a:pos x="2576512" y="401637"/>
              </a:cxn>
              <a:cxn ang="0">
                <a:pos x="2787650" y="347662"/>
              </a:cxn>
              <a:cxn ang="0">
                <a:pos x="3352800" y="119062"/>
              </a:cxn>
              <a:cxn ang="0">
                <a:pos x="3422650" y="49212"/>
              </a:cxn>
              <a:cxn ang="0">
                <a:pos x="3511550" y="12700"/>
              </a:cxn>
            </a:cxnLst>
            <a:rect l="txL" t="txT" r="txR" b="txB"/>
            <a:pathLst>
              <a:path w="2212" h="397">
                <a:moveTo>
                  <a:pt x="0" y="397"/>
                </a:moveTo>
                <a:cubicBezTo>
                  <a:pt x="135" y="267"/>
                  <a:pt x="227" y="349"/>
                  <a:pt x="489" y="342"/>
                </a:cubicBezTo>
                <a:cubicBezTo>
                  <a:pt x="657" y="350"/>
                  <a:pt x="693" y="354"/>
                  <a:pt x="823" y="375"/>
                </a:cubicBezTo>
                <a:cubicBezTo>
                  <a:pt x="882" y="371"/>
                  <a:pt x="942" y="370"/>
                  <a:pt x="1001" y="364"/>
                </a:cubicBezTo>
                <a:cubicBezTo>
                  <a:pt x="1051" y="359"/>
                  <a:pt x="1078" y="312"/>
                  <a:pt x="1123" y="297"/>
                </a:cubicBezTo>
                <a:cubicBezTo>
                  <a:pt x="1253" y="309"/>
                  <a:pt x="1419" y="273"/>
                  <a:pt x="1523" y="308"/>
                </a:cubicBezTo>
                <a:cubicBezTo>
                  <a:pt x="1534" y="304"/>
                  <a:pt x="1546" y="303"/>
                  <a:pt x="1556" y="297"/>
                </a:cubicBezTo>
                <a:cubicBezTo>
                  <a:pt x="1579" y="284"/>
                  <a:pt x="1623" y="253"/>
                  <a:pt x="1623" y="253"/>
                </a:cubicBezTo>
                <a:cubicBezTo>
                  <a:pt x="1665" y="189"/>
                  <a:pt x="1677" y="208"/>
                  <a:pt x="1756" y="219"/>
                </a:cubicBezTo>
                <a:cubicBezTo>
                  <a:pt x="1908" y="273"/>
                  <a:pt x="2001" y="149"/>
                  <a:pt x="2112" y="75"/>
                </a:cubicBezTo>
                <a:cubicBezTo>
                  <a:pt x="2132" y="16"/>
                  <a:pt x="2107" y="61"/>
                  <a:pt x="2156" y="31"/>
                </a:cubicBezTo>
                <a:cubicBezTo>
                  <a:pt x="2207" y="0"/>
                  <a:pt x="2148" y="8"/>
                  <a:pt x="2212" y="8"/>
                </a:cubicBezTo>
              </a:path>
            </a:pathLst>
          </a:custGeom>
          <a:noFill/>
          <a:ln w="285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8" name="未知"/>
          <p:cNvSpPr/>
          <p:nvPr/>
        </p:nvSpPr>
        <p:spPr>
          <a:xfrm>
            <a:off x="793750" y="4886325"/>
            <a:ext cx="2698750" cy="373063"/>
          </a:xfrm>
          <a:custGeom>
            <a:avLst/>
            <a:gdLst>
              <a:gd name="txL" fmla="*/ 0 w 1700"/>
              <a:gd name="txT" fmla="*/ 0 h 235"/>
              <a:gd name="txR" fmla="*/ 1700 w 1700"/>
              <a:gd name="txB" fmla="*/ 235 h 235"/>
            </a:gdLst>
            <a:ahLst/>
            <a:cxnLst>
              <a:cxn ang="0">
                <a:pos x="0" y="315913"/>
              </a:cxn>
              <a:cxn ang="0">
                <a:pos x="987425" y="263525"/>
              </a:cxn>
              <a:cxn ang="0">
                <a:pos x="1358900" y="280988"/>
              </a:cxn>
              <a:cxn ang="0">
                <a:pos x="1463675" y="298450"/>
              </a:cxn>
              <a:cxn ang="0">
                <a:pos x="1482725" y="352425"/>
              </a:cxn>
              <a:cxn ang="0">
                <a:pos x="1570037" y="298450"/>
              </a:cxn>
              <a:cxn ang="0">
                <a:pos x="1641475" y="280988"/>
              </a:cxn>
              <a:cxn ang="0">
                <a:pos x="1817688" y="228600"/>
              </a:cxn>
              <a:cxn ang="0">
                <a:pos x="2098675" y="193675"/>
              </a:cxn>
              <a:cxn ang="0">
                <a:pos x="2276475" y="158750"/>
              </a:cxn>
              <a:cxn ang="0">
                <a:pos x="2698750" y="0"/>
              </a:cxn>
              <a:cxn ang="0">
                <a:pos x="2574925" y="34925"/>
              </a:cxn>
              <a:cxn ang="0">
                <a:pos x="2522538" y="52388"/>
              </a:cxn>
            </a:cxnLst>
            <a:rect l="txL" t="txT" r="txR" b="txB"/>
            <a:pathLst>
              <a:path w="1700" h="235">
                <a:moveTo>
                  <a:pt x="0" y="199"/>
                </a:moveTo>
                <a:cubicBezTo>
                  <a:pt x="231" y="194"/>
                  <a:pt x="410" y="201"/>
                  <a:pt x="622" y="166"/>
                </a:cubicBezTo>
                <a:cubicBezTo>
                  <a:pt x="700" y="170"/>
                  <a:pt x="778" y="177"/>
                  <a:pt x="856" y="177"/>
                </a:cubicBezTo>
                <a:cubicBezTo>
                  <a:pt x="924" y="177"/>
                  <a:pt x="853" y="142"/>
                  <a:pt x="922" y="188"/>
                </a:cubicBezTo>
                <a:cubicBezTo>
                  <a:pt x="926" y="199"/>
                  <a:pt x="923" y="217"/>
                  <a:pt x="934" y="222"/>
                </a:cubicBezTo>
                <a:cubicBezTo>
                  <a:pt x="959" y="235"/>
                  <a:pt x="976" y="195"/>
                  <a:pt x="989" y="188"/>
                </a:cubicBezTo>
                <a:cubicBezTo>
                  <a:pt x="1003" y="181"/>
                  <a:pt x="1019" y="181"/>
                  <a:pt x="1034" y="177"/>
                </a:cubicBezTo>
                <a:cubicBezTo>
                  <a:pt x="1072" y="120"/>
                  <a:pt x="1078" y="131"/>
                  <a:pt x="1145" y="144"/>
                </a:cubicBezTo>
                <a:cubicBezTo>
                  <a:pt x="1370" y="125"/>
                  <a:pt x="1209" y="146"/>
                  <a:pt x="1322" y="122"/>
                </a:cubicBezTo>
                <a:cubicBezTo>
                  <a:pt x="1359" y="114"/>
                  <a:pt x="1434" y="100"/>
                  <a:pt x="1434" y="100"/>
                </a:cubicBezTo>
                <a:cubicBezTo>
                  <a:pt x="1539" y="28"/>
                  <a:pt x="1570" y="16"/>
                  <a:pt x="1700" y="0"/>
                </a:cubicBezTo>
                <a:cubicBezTo>
                  <a:pt x="1667" y="11"/>
                  <a:pt x="1659" y="15"/>
                  <a:pt x="1622" y="22"/>
                </a:cubicBezTo>
                <a:cubicBezTo>
                  <a:pt x="1557" y="35"/>
                  <a:pt x="1528" y="33"/>
                  <a:pt x="1589" y="33"/>
                </a:cubicBezTo>
              </a:path>
            </a:pathLst>
          </a:custGeom>
          <a:noFill/>
          <a:ln w="285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9" name="未知"/>
          <p:cNvSpPr/>
          <p:nvPr/>
        </p:nvSpPr>
        <p:spPr>
          <a:xfrm>
            <a:off x="17463" y="5767388"/>
            <a:ext cx="3370262" cy="479425"/>
          </a:xfrm>
          <a:custGeom>
            <a:avLst/>
            <a:gdLst>
              <a:gd name="txL" fmla="*/ 0 w 2123"/>
              <a:gd name="txT" fmla="*/ 0 h 302"/>
              <a:gd name="txR" fmla="*/ 2123 w 2123"/>
              <a:gd name="txB" fmla="*/ 302 h 302"/>
            </a:gdLst>
            <a:ahLst/>
            <a:cxnLst>
              <a:cxn ang="0">
                <a:pos x="0" y="441325"/>
              </a:cxn>
              <a:cxn ang="0">
                <a:pos x="230187" y="369887"/>
              </a:cxn>
              <a:cxn ang="0">
                <a:pos x="776287" y="423863"/>
              </a:cxn>
              <a:cxn ang="0">
                <a:pos x="1252537" y="369887"/>
              </a:cxn>
              <a:cxn ang="0">
                <a:pos x="1939925" y="228600"/>
              </a:cxn>
              <a:cxn ang="0">
                <a:pos x="2081212" y="158750"/>
              </a:cxn>
              <a:cxn ang="0">
                <a:pos x="2117724" y="123825"/>
              </a:cxn>
              <a:cxn ang="0">
                <a:pos x="2222499" y="88900"/>
              </a:cxn>
              <a:cxn ang="0">
                <a:pos x="2487612" y="0"/>
              </a:cxn>
              <a:cxn ang="0">
                <a:pos x="3016249" y="52388"/>
              </a:cxn>
              <a:cxn ang="0">
                <a:pos x="3370262" y="52388"/>
              </a:cxn>
            </a:cxnLst>
            <a:rect l="txL" t="txT" r="txR" b="txB"/>
            <a:pathLst>
              <a:path w="2123" h="302">
                <a:moveTo>
                  <a:pt x="0" y="278"/>
                </a:moveTo>
                <a:cubicBezTo>
                  <a:pt x="48" y="262"/>
                  <a:pt x="97" y="249"/>
                  <a:pt x="145" y="233"/>
                </a:cubicBezTo>
                <a:cubicBezTo>
                  <a:pt x="258" y="256"/>
                  <a:pt x="374" y="256"/>
                  <a:pt x="489" y="267"/>
                </a:cubicBezTo>
                <a:cubicBezTo>
                  <a:pt x="594" y="302"/>
                  <a:pt x="690" y="258"/>
                  <a:pt x="789" y="233"/>
                </a:cubicBezTo>
                <a:cubicBezTo>
                  <a:pt x="870" y="111"/>
                  <a:pt x="1125" y="148"/>
                  <a:pt x="1222" y="144"/>
                </a:cubicBezTo>
                <a:cubicBezTo>
                  <a:pt x="1279" y="130"/>
                  <a:pt x="1262" y="141"/>
                  <a:pt x="1311" y="100"/>
                </a:cubicBezTo>
                <a:cubicBezTo>
                  <a:pt x="1319" y="93"/>
                  <a:pt x="1324" y="83"/>
                  <a:pt x="1334" y="78"/>
                </a:cubicBezTo>
                <a:cubicBezTo>
                  <a:pt x="1355" y="68"/>
                  <a:pt x="1400" y="56"/>
                  <a:pt x="1400" y="56"/>
                </a:cubicBezTo>
                <a:cubicBezTo>
                  <a:pt x="1454" y="19"/>
                  <a:pt x="1504" y="10"/>
                  <a:pt x="1567" y="0"/>
                </a:cubicBezTo>
                <a:cubicBezTo>
                  <a:pt x="1698" y="26"/>
                  <a:pt x="1718" y="25"/>
                  <a:pt x="1900" y="33"/>
                </a:cubicBezTo>
                <a:cubicBezTo>
                  <a:pt x="1975" y="48"/>
                  <a:pt x="2046" y="33"/>
                  <a:pt x="2123" y="33"/>
                </a:cubicBezTo>
              </a:path>
            </a:pathLst>
          </a:custGeom>
          <a:noFill/>
          <a:ln w="285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0" name="未知"/>
          <p:cNvSpPr/>
          <p:nvPr/>
        </p:nvSpPr>
        <p:spPr>
          <a:xfrm>
            <a:off x="1658938" y="6402388"/>
            <a:ext cx="1339850" cy="458787"/>
          </a:xfrm>
          <a:custGeom>
            <a:avLst/>
            <a:gdLst>
              <a:gd name="txL" fmla="*/ 0 w 844"/>
              <a:gd name="txT" fmla="*/ 0 h 289"/>
              <a:gd name="txR" fmla="*/ 844 w 844"/>
              <a:gd name="txB" fmla="*/ 289 h 289"/>
            </a:gdLst>
            <a:ahLst/>
            <a:cxnLst>
              <a:cxn ang="0">
                <a:pos x="0" y="458787"/>
              </a:cxn>
              <a:cxn ang="0">
                <a:pos x="104775" y="406400"/>
              </a:cxn>
              <a:cxn ang="0">
                <a:pos x="280988" y="317500"/>
              </a:cxn>
              <a:cxn ang="0">
                <a:pos x="493713" y="369887"/>
              </a:cxn>
              <a:cxn ang="0">
                <a:pos x="598488" y="406400"/>
              </a:cxn>
              <a:cxn ang="0">
                <a:pos x="846138" y="387350"/>
              </a:cxn>
              <a:cxn ang="0">
                <a:pos x="1057275" y="265112"/>
              </a:cxn>
              <a:cxn ang="0">
                <a:pos x="1074738" y="193675"/>
              </a:cxn>
              <a:cxn ang="0">
                <a:pos x="1163638" y="123825"/>
              </a:cxn>
              <a:cxn ang="0">
                <a:pos x="1270000" y="52387"/>
              </a:cxn>
              <a:cxn ang="0">
                <a:pos x="1339850" y="0"/>
              </a:cxn>
            </a:cxnLst>
            <a:rect l="txL" t="txT" r="txR" b="txB"/>
            <a:pathLst>
              <a:path w="844" h="289">
                <a:moveTo>
                  <a:pt x="0" y="289"/>
                </a:moveTo>
                <a:cubicBezTo>
                  <a:pt x="20" y="275"/>
                  <a:pt x="46" y="270"/>
                  <a:pt x="66" y="256"/>
                </a:cubicBezTo>
                <a:cubicBezTo>
                  <a:pt x="158" y="190"/>
                  <a:pt x="57" y="220"/>
                  <a:pt x="177" y="200"/>
                </a:cubicBezTo>
                <a:cubicBezTo>
                  <a:pt x="281" y="226"/>
                  <a:pt x="236" y="215"/>
                  <a:pt x="311" y="233"/>
                </a:cubicBezTo>
                <a:cubicBezTo>
                  <a:pt x="334" y="239"/>
                  <a:pt x="377" y="256"/>
                  <a:pt x="377" y="256"/>
                </a:cubicBezTo>
                <a:cubicBezTo>
                  <a:pt x="429" y="252"/>
                  <a:pt x="482" y="257"/>
                  <a:pt x="533" y="244"/>
                </a:cubicBezTo>
                <a:cubicBezTo>
                  <a:pt x="578" y="233"/>
                  <a:pt x="618" y="183"/>
                  <a:pt x="666" y="167"/>
                </a:cubicBezTo>
                <a:cubicBezTo>
                  <a:pt x="670" y="152"/>
                  <a:pt x="670" y="136"/>
                  <a:pt x="677" y="122"/>
                </a:cubicBezTo>
                <a:cubicBezTo>
                  <a:pt x="686" y="105"/>
                  <a:pt x="721" y="88"/>
                  <a:pt x="733" y="78"/>
                </a:cubicBezTo>
                <a:cubicBezTo>
                  <a:pt x="789" y="31"/>
                  <a:pt x="740" y="52"/>
                  <a:pt x="800" y="33"/>
                </a:cubicBezTo>
                <a:cubicBezTo>
                  <a:pt x="837" y="8"/>
                  <a:pt x="824" y="20"/>
                  <a:pt x="844" y="0"/>
                </a:cubicBezTo>
              </a:path>
            </a:pathLst>
          </a:custGeom>
          <a:noFill/>
          <a:ln w="285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1" name="文本框 12300"/>
          <p:cNvSpPr txBox="1"/>
          <p:nvPr/>
        </p:nvSpPr>
        <p:spPr>
          <a:xfrm>
            <a:off x="4876800" y="1752600"/>
            <a:ext cx="426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</a:rPr>
              <a:t>一条：一条贯穿南北的大动脉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302" name="文本框 12301"/>
          <p:cNvSpPr txBox="1"/>
          <p:nvPr/>
        </p:nvSpPr>
        <p:spPr>
          <a:xfrm>
            <a:off x="4876800" y="2362200"/>
            <a:ext cx="3048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</a:rPr>
              <a:t>二长：二千多千米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303" name="文本框 12302"/>
          <p:cNvSpPr txBox="1"/>
          <p:nvPr/>
        </p:nvSpPr>
        <p:spPr>
          <a:xfrm>
            <a:off x="4876800" y="2819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</a:rPr>
              <a:t>三点：三个城市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304" name="文本框 12303"/>
          <p:cNvSpPr txBox="1"/>
          <p:nvPr/>
        </p:nvSpPr>
        <p:spPr>
          <a:xfrm>
            <a:off x="611188" y="3284538"/>
            <a:ext cx="7969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</a:rPr>
              <a:t>洛阳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305" name="文本框 12304"/>
          <p:cNvSpPr txBox="1"/>
          <p:nvPr/>
        </p:nvSpPr>
        <p:spPr>
          <a:xfrm>
            <a:off x="3108325" y="1139825"/>
            <a:ext cx="1717675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b="1" dirty="0">
                <a:latin typeface="Times New Roman" panose="02020603050405020304" pitchFamily="18" charset="0"/>
              </a:rPr>
              <a:t>涿郡（北京）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306" name="文本框 12305"/>
          <p:cNvSpPr txBox="1"/>
          <p:nvPr/>
        </p:nvSpPr>
        <p:spPr>
          <a:xfrm>
            <a:off x="3032125" y="6092825"/>
            <a:ext cx="1717675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b="1" dirty="0">
                <a:latin typeface="Times New Roman" panose="02020603050405020304" pitchFamily="18" charset="0"/>
              </a:rPr>
              <a:t>余杭（杭州）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307" name="文本框 12306"/>
          <p:cNvSpPr txBox="1"/>
          <p:nvPr/>
        </p:nvSpPr>
        <p:spPr>
          <a:xfrm>
            <a:off x="4876800" y="3429000"/>
            <a:ext cx="3048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</a:rPr>
              <a:t>四段：分为四 段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308" name="文本框 12307"/>
          <p:cNvSpPr txBox="1"/>
          <p:nvPr/>
        </p:nvSpPr>
        <p:spPr>
          <a:xfrm rot="2201760">
            <a:off x="2230438" y="1978025"/>
            <a:ext cx="549275" cy="992188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/>
              </a:rPr>
              <a:t>永济渠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309" name="文本框 12308"/>
          <p:cNvSpPr txBox="1"/>
          <p:nvPr/>
        </p:nvSpPr>
        <p:spPr>
          <a:xfrm rot="-1735071">
            <a:off x="1830388" y="3789363"/>
            <a:ext cx="549275" cy="992187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/>
              </a:rPr>
              <a:t>通济渠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310" name="文本框 12309"/>
          <p:cNvSpPr txBox="1"/>
          <p:nvPr/>
        </p:nvSpPr>
        <p:spPr>
          <a:xfrm rot="-1763324">
            <a:off x="2587625" y="5105400"/>
            <a:ext cx="549275" cy="69215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/>
              </a:rPr>
              <a:t>邗沟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311" name="文本框 12310"/>
          <p:cNvSpPr txBox="1"/>
          <p:nvPr/>
        </p:nvSpPr>
        <p:spPr>
          <a:xfrm>
            <a:off x="2879725" y="5864225"/>
            <a:ext cx="950913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/>
              </a:rPr>
              <a:t>江南河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312" name="文本框 12311"/>
          <p:cNvSpPr txBox="1"/>
          <p:nvPr/>
        </p:nvSpPr>
        <p:spPr>
          <a:xfrm>
            <a:off x="4876800" y="4038600"/>
            <a:ext cx="3352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</a:rPr>
              <a:t>五河：贯穿五大水系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313" name="文本框 12312"/>
          <p:cNvSpPr txBox="1"/>
          <p:nvPr/>
        </p:nvSpPr>
        <p:spPr>
          <a:xfrm>
            <a:off x="1987550" y="1079500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隶书" panose="02010509060101010101" charset="-122"/>
              </a:rPr>
              <a:t>海河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314" name="文本框 12313"/>
          <p:cNvSpPr txBox="1"/>
          <p:nvPr/>
        </p:nvSpPr>
        <p:spPr>
          <a:xfrm>
            <a:off x="1736725" y="3221038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隶书" panose="02010509060101010101" charset="-122"/>
              </a:rPr>
              <a:t>黄河</a:t>
            </a:r>
            <a:endParaRPr lang="zh-CN" altLang="en-US" sz="2400" b="1" dirty="0">
              <a:latin typeface="Times New Roman" panose="02020603050405020304" pitchFamily="18" charset="0"/>
              <a:ea typeface="隶书" panose="02010509060101010101" charset="-122"/>
            </a:endParaRPr>
          </a:p>
        </p:txBody>
      </p:sp>
      <p:sp>
        <p:nvSpPr>
          <p:cNvPr id="12315" name="文本框 12314"/>
          <p:cNvSpPr txBox="1"/>
          <p:nvPr/>
        </p:nvSpPr>
        <p:spPr>
          <a:xfrm>
            <a:off x="822325" y="4745038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隶书" panose="02010509060101010101" charset="-122"/>
              </a:rPr>
              <a:t>淮水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316" name="文本框 12315"/>
          <p:cNvSpPr txBox="1"/>
          <p:nvPr/>
        </p:nvSpPr>
        <p:spPr>
          <a:xfrm>
            <a:off x="609600" y="5715000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隶书" panose="02010509060101010101" charset="-122"/>
              </a:rPr>
              <a:t>长江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317" name="文本框 12316"/>
          <p:cNvSpPr txBox="1"/>
          <p:nvPr/>
        </p:nvSpPr>
        <p:spPr>
          <a:xfrm>
            <a:off x="1584325" y="6269038"/>
            <a:ext cx="1098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隶书" panose="02010509060101010101" charset="-122"/>
              </a:rPr>
              <a:t>钱塘江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318" name="椭圆 12317"/>
          <p:cNvSpPr/>
          <p:nvPr/>
        </p:nvSpPr>
        <p:spPr>
          <a:xfrm>
            <a:off x="25146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19" name="直接连接符 12318"/>
          <p:cNvSpPr/>
          <p:nvPr/>
        </p:nvSpPr>
        <p:spPr>
          <a:xfrm flipH="1">
            <a:off x="2667000" y="5105400"/>
            <a:ext cx="1143000" cy="609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20" name="文本框 12319"/>
          <p:cNvSpPr txBox="1"/>
          <p:nvPr/>
        </p:nvSpPr>
        <p:spPr>
          <a:xfrm>
            <a:off x="2971800" y="4648200"/>
            <a:ext cx="20732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</a:rPr>
              <a:t>江都（扬州）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5633" name="椭圆 12320"/>
          <p:cNvSpPr/>
          <p:nvPr/>
        </p:nvSpPr>
        <p:spPr>
          <a:xfrm>
            <a:off x="179388" y="3357563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34" name="文本框 12321"/>
          <p:cNvSpPr txBox="1"/>
          <p:nvPr/>
        </p:nvSpPr>
        <p:spPr>
          <a:xfrm>
            <a:off x="0" y="3500438"/>
            <a:ext cx="549275" cy="69215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</a:rPr>
              <a:t>长安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323" name="文本框 12322"/>
          <p:cNvSpPr txBox="1"/>
          <p:nvPr/>
        </p:nvSpPr>
        <p:spPr>
          <a:xfrm>
            <a:off x="4876800" y="4572000"/>
            <a:ext cx="40386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</a:rPr>
              <a:t>六省：跨越六个省份</a:t>
            </a:r>
            <a:r>
              <a:rPr lang="en-US" altLang="zh-CN" sz="2400" b="1" dirty="0">
                <a:latin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</a:rPr>
              <a:t>从北至南</a:t>
            </a:r>
            <a:r>
              <a:rPr lang="en-US" altLang="zh-CN" sz="2400" b="1" dirty="0">
                <a:latin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</a:rPr>
              <a:t>河北</a:t>
            </a:r>
            <a:r>
              <a:rPr lang="en-US" altLang="zh-CN" sz="2400" b="1" dirty="0">
                <a:latin typeface="Times New Roman" panose="02020603050405020304" pitchFamily="18" charset="0"/>
              </a:rPr>
              <a:t>--</a:t>
            </a:r>
            <a:r>
              <a:rPr lang="zh-CN" altLang="en-US" sz="2400" b="1" dirty="0">
                <a:latin typeface="Times New Roman" panose="02020603050405020304" pitchFamily="18" charset="0"/>
              </a:rPr>
              <a:t>山东</a:t>
            </a:r>
            <a:r>
              <a:rPr lang="en-US" altLang="zh-CN" sz="2400" b="1" dirty="0">
                <a:latin typeface="Times New Roman" panose="02020603050405020304" pitchFamily="18" charset="0"/>
              </a:rPr>
              <a:t>--</a:t>
            </a:r>
            <a:r>
              <a:rPr lang="zh-CN" altLang="en-US" sz="2400" b="1" dirty="0">
                <a:latin typeface="Times New Roman" panose="02020603050405020304" pitchFamily="18" charset="0"/>
              </a:rPr>
              <a:t>河南</a:t>
            </a:r>
            <a:r>
              <a:rPr lang="en-US" altLang="zh-CN" sz="2400" b="1" dirty="0">
                <a:latin typeface="Times New Roman" panose="02020603050405020304" pitchFamily="18" charset="0"/>
              </a:rPr>
              <a:t>--</a:t>
            </a:r>
            <a:r>
              <a:rPr lang="zh-CN" altLang="en-US" sz="2400" b="1" dirty="0">
                <a:latin typeface="Times New Roman" panose="02020603050405020304" pitchFamily="18" charset="0"/>
              </a:rPr>
              <a:t>安徽</a:t>
            </a:r>
            <a:r>
              <a:rPr lang="en-US" altLang="zh-CN" sz="2400" b="1" dirty="0">
                <a:latin typeface="Times New Roman" panose="02020603050405020304" pitchFamily="18" charset="0"/>
              </a:rPr>
              <a:t>--</a:t>
            </a:r>
            <a:r>
              <a:rPr lang="zh-CN" altLang="en-US" sz="2400" b="1" dirty="0">
                <a:latin typeface="Times New Roman" panose="02020603050405020304" pitchFamily="18" charset="0"/>
              </a:rPr>
              <a:t>江苏</a:t>
            </a:r>
            <a:r>
              <a:rPr lang="en-US" altLang="zh-CN" sz="2400" b="1" dirty="0">
                <a:latin typeface="Times New Roman" panose="02020603050405020304" pitchFamily="18" charset="0"/>
              </a:rPr>
              <a:t>--</a:t>
            </a:r>
            <a:r>
              <a:rPr lang="zh-CN" altLang="en-US" sz="2400" b="1" dirty="0">
                <a:latin typeface="Times New Roman" panose="02020603050405020304" pitchFamily="18" charset="0"/>
              </a:rPr>
              <a:t>浙江  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pic>
        <p:nvPicPr>
          <p:cNvPr id="25636" name="图片 1" descr="C5A9D6FC94E1C3650E31715C8B87823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9212" y="0"/>
            <a:ext cx="1963737" cy="2581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0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30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30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30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0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0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30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30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30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30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306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306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307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307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308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308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309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309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31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31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31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31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31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31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31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31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31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31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31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31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31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31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31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31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32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32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12301" grpId="0" build="p"/>
      <p:bldP spid="12302" grpId="0" build="p"/>
      <p:bldP spid="12303" grpId="0" build="p"/>
      <p:bldP spid="12304" grpId="0" build="p"/>
      <p:bldP spid="12305" grpId="0" build="p"/>
      <p:bldP spid="12306" grpId="0" build="p"/>
      <p:bldP spid="12307" grpId="0" build="p"/>
      <p:bldP spid="12308" grpId="0" build="p"/>
      <p:bldP spid="12309" grpId="0" build="p"/>
      <p:bldP spid="12310" grpId="0" build="p"/>
      <p:bldP spid="12311" grpId="0" build="p"/>
      <p:bldP spid="12312" grpId="0" build="p"/>
      <p:bldP spid="12313" grpId="0" build="p"/>
      <p:bldP spid="12314" grpId="0" build="p"/>
      <p:bldP spid="12315" grpId="0" build="p"/>
      <p:bldP spid="12316" grpId="0" build="p"/>
      <p:bldP spid="12317" grpId="0" build="p"/>
      <p:bldP spid="12320" grpId="0" build="p"/>
      <p:bldP spid="123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2988" y="5300663"/>
            <a:ext cx="6899275" cy="7207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隶书" panose="02010509060101010101" charset="-122"/>
                <a:cs typeface="+mn-cs"/>
              </a:rPr>
              <a:t>乾陵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隶书" panose="02010509060101010101" charset="-122"/>
                <a:cs typeface="+mn-cs"/>
              </a:rPr>
              <a:t>——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隶书" panose="02010509060101010101" charset="-122"/>
                <a:cs typeface="+mn-cs"/>
              </a:rPr>
              <a:t>武则天与唐高宗的合葬墓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隶书" panose="02010509060101010101" charset="-122"/>
              <a:cs typeface="+mn-cs"/>
            </a:endParaRPr>
          </a:p>
        </p:txBody>
      </p:sp>
      <p:pic>
        <p:nvPicPr>
          <p:cNvPr id="26628" name="图片 6" descr="http://www.unn.com.cn/media/200011/20/NewsMedia_178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260350"/>
            <a:ext cx="7775575" cy="4752975"/>
          </a:xfrm>
          <a:prstGeom prst="rect">
            <a:avLst/>
          </a:prstGeom>
          <a:noFill/>
          <a:ln w="9525" cap="flat" cmpd="sng">
            <a:solidFill>
              <a:srgbClr val="006699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750" y="1412875"/>
            <a:ext cx="7772400" cy="1470025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+mj-cs"/>
              </a:rPr>
              <a:t>分析讨论：为什么武则天墓前立的是无字碑？说说你的推测。你认为应怎样评价武则天？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+mj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无字碑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5113" y="2438400"/>
            <a:ext cx="3798887" cy="441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0" y="1125538"/>
            <a:ext cx="4186238" cy="114300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第一种说法认为，武则天立“无字碑”是用以夸耀自己，表示功高德大非文字所能表达。</a:t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endParaRPr kumimoji="0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16463" y="2276475"/>
            <a:ext cx="4038600" cy="1828800"/>
          </a:xfrm>
        </p:spPr>
        <p:txBody>
          <a:bodyPr vert="horz" wrap="square" lIns="91440" tIns="45720" rIns="91440" bIns="45720" numCol="1" rtlCol="0" anchor="t" anchorCtr="0" compatLnSpc="1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第二种说法认为，武则天立“无字碑”是因为自知罪孽重大，感到还是不写碑文为好。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2" descr="wuzibei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11188" y="1341438"/>
            <a:ext cx="3365500" cy="4784725"/>
          </a:xfrm>
          <a:ln/>
        </p:spPr>
      </p:pic>
      <p:sp>
        <p:nvSpPr>
          <p:cNvPr id="6" name="TextBox 5"/>
          <p:cNvSpPr txBox="1"/>
          <p:nvPr/>
        </p:nvSpPr>
        <p:spPr>
          <a:xfrm>
            <a:off x="4643438" y="4292600"/>
            <a:ext cx="4105275" cy="193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</a:rPr>
              <a:t>第三种说法认为，武则天是一个有自知之明的人，立“无字碑”是聪明之举，功过是非让后人去评论，这是最好的办法。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1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solidFill>
                  <a:srgbClr val="003366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850" y="1196975"/>
            <a:ext cx="8424863" cy="1511300"/>
          </a:xfrm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宋庆龄高度评价：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武则天是中国历史上惟一的女皇帝，封建时代杰出的女政治家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。</a:t>
            </a:r>
            <a:b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</a:b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4213" y="3141663"/>
            <a:ext cx="7210425" cy="2554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003366"/>
                </a:solidFill>
                <a:latin typeface="楷体_GB2312"/>
                <a:ea typeface="楷体_GB2312"/>
              </a:rPr>
              <a:t>毛泽东盛赞她：</a:t>
            </a:r>
            <a:r>
              <a:rPr lang="zh-CN" altLang="en-US" sz="3200" dirty="0">
                <a:solidFill>
                  <a:srgbClr val="003366"/>
                </a:solidFill>
                <a:latin typeface="Times New Roman" panose="02020603050405020304" pitchFamily="18" charset="0"/>
                <a:ea typeface="楷体_GB2312"/>
              </a:rPr>
              <a:t>“</a:t>
            </a:r>
            <a:r>
              <a:rPr lang="zh-CN" altLang="en-US" sz="3200" dirty="0">
                <a:solidFill>
                  <a:srgbClr val="003366"/>
                </a:solidFill>
                <a:latin typeface="楷体_GB2312"/>
                <a:ea typeface="楷体_GB2312"/>
              </a:rPr>
              <a:t>武则天确是个治国天才，她既有容人之量，又有识人之智，还有用人之术，你觉得武则天不简单，我也觉得她不简单，简直就是了不起。</a:t>
            </a:r>
            <a:r>
              <a:rPr lang="zh-CN" altLang="en-US" sz="3200" dirty="0">
                <a:solidFill>
                  <a:srgbClr val="003366"/>
                </a:solidFill>
                <a:latin typeface="Times New Roman" panose="02020603050405020304" pitchFamily="18" charset="0"/>
                <a:ea typeface="楷体_GB2312"/>
              </a:rPr>
              <a:t>”</a:t>
            </a:r>
            <a:endParaRPr lang="zh-CN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如何评价武则天？</a:t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kumimoji="0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1913" y="1773238"/>
            <a:ext cx="7570787" cy="403225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b="1" dirty="0">
                <a:solidFill>
                  <a:srgbClr val="130A86"/>
                </a:solidFill>
                <a:latin typeface="Times New Roman" panose="02020603050405020304" pitchFamily="18" charset="0"/>
              </a:rPr>
              <a:t>武则天是我国历史上唯一的女皇帝。</a:t>
            </a:r>
            <a:endParaRPr lang="zh-CN" altLang="en-US" b="1" dirty="0">
              <a:solidFill>
                <a:srgbClr val="130A86"/>
              </a:solidFill>
              <a:latin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130A86"/>
                </a:solidFill>
                <a:latin typeface="Times New Roman" panose="02020603050405020304" pitchFamily="18" charset="0"/>
              </a:rPr>
              <a:t>她在位期间，社会经济继续发展。</a:t>
            </a:r>
            <a:endParaRPr lang="zh-CN" altLang="en-US" b="1" dirty="0">
              <a:solidFill>
                <a:srgbClr val="130A86"/>
              </a:solidFill>
              <a:latin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130A86"/>
                </a:solidFill>
                <a:latin typeface="Times New Roman" panose="02020603050405020304" pitchFamily="18" charset="0"/>
              </a:rPr>
              <a:t>她对唐朝历史的贡献主要表现在</a:t>
            </a:r>
            <a:endParaRPr lang="zh-CN" altLang="en-US" b="1" dirty="0">
              <a:solidFill>
                <a:srgbClr val="130A86"/>
              </a:solidFill>
              <a:latin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130A86"/>
                </a:solidFill>
                <a:latin typeface="Times New Roman" panose="02020603050405020304" pitchFamily="18" charset="0"/>
              </a:rPr>
              <a:t>承前启后方面。因此，她在历史</a:t>
            </a:r>
            <a:endParaRPr lang="zh-CN" altLang="en-US" b="1" dirty="0">
              <a:solidFill>
                <a:srgbClr val="130A86"/>
              </a:solidFill>
              <a:latin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130A86"/>
                </a:solidFill>
                <a:latin typeface="Times New Roman" panose="02020603050405020304" pitchFamily="18" charset="0"/>
              </a:rPr>
              <a:t>上也是一位应该被肯定的皇帝。</a:t>
            </a:r>
            <a:endParaRPr lang="zh-CN" altLang="en-US" b="1" dirty="0">
              <a:solidFill>
                <a:srgbClr val="130A86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charRg st="17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3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charRg st="33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8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charRg st="48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3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63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88091"/>
          <p:cNvGrpSpPr/>
          <p:nvPr/>
        </p:nvGrpSpPr>
        <p:grpSpPr>
          <a:xfrm>
            <a:off x="395288" y="831850"/>
            <a:ext cx="7993062" cy="5451475"/>
            <a:chOff x="158" y="886"/>
            <a:chExt cx="5035" cy="3434"/>
          </a:xfrm>
        </p:grpSpPr>
        <p:pic>
          <p:nvPicPr>
            <p:cNvPr id="31763" name="图片 88072" descr="res05_attpic_brief"/>
            <p:cNvPicPr preferRelativeResize="0"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8" y="886"/>
              <a:ext cx="5035" cy="3434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1764" name="矩形 88090"/>
            <p:cNvSpPr/>
            <p:nvPr/>
          </p:nvSpPr>
          <p:spPr>
            <a:xfrm>
              <a:off x="1655" y="935"/>
              <a:ext cx="1016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b="1" dirty="0">
                  <a:latin typeface="Arial" panose="020B0604020202020204" pitchFamily="34" charset="0"/>
                </a:rPr>
                <a:t>岳母刺字</a:t>
              </a:r>
              <a:endParaRPr lang="zh-CN" altLang="en-US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76"/>
          <p:cNvGrpSpPr/>
          <p:nvPr/>
        </p:nvGrpSpPr>
        <p:grpSpPr>
          <a:xfrm>
            <a:off x="6985000" y="0"/>
            <a:ext cx="2159000" cy="1152525"/>
            <a:chOff x="54" y="2591"/>
            <a:chExt cx="696" cy="698"/>
          </a:xfrm>
        </p:grpSpPr>
        <p:sp>
          <p:nvSpPr>
            <p:cNvPr id="31759" name="Oval 277"/>
            <p:cNvSpPr/>
            <p:nvPr/>
          </p:nvSpPr>
          <p:spPr>
            <a:xfrm>
              <a:off x="54" y="2591"/>
              <a:ext cx="696" cy="698"/>
            </a:xfrm>
            <a:prstGeom prst="ellipse">
              <a:avLst/>
            </a:prstGeom>
            <a:solidFill>
              <a:srgbClr val="00FF00"/>
            </a:solidFill>
            <a:ln w="9525">
              <a:noFill/>
            </a:ln>
          </p:spPr>
          <p:txBody>
            <a:bodyPr vert="eaVert" wrap="none" anchor="ctr" anchorCtr="0"/>
            <a:p>
              <a:endParaRPr lang="zh-CN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31760" name="Oval 278"/>
            <p:cNvSpPr/>
            <p:nvPr/>
          </p:nvSpPr>
          <p:spPr>
            <a:xfrm>
              <a:off x="63" y="2600"/>
              <a:ext cx="680" cy="680"/>
            </a:xfrm>
            <a:prstGeom prst="ellipse">
              <a:avLst/>
            </a:prstGeom>
            <a:solidFill>
              <a:srgbClr val="00FF00">
                <a:alpha val="0"/>
              </a:srgbClr>
            </a:solidFill>
            <a:ln w="9525">
              <a:noFill/>
            </a:ln>
          </p:spPr>
          <p:txBody>
            <a:bodyPr vert="eaVert" wrap="none" anchor="ctr" anchorCtr="0"/>
            <a:p>
              <a:endParaRPr lang="zh-CN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31761" name="Oval 279"/>
            <p:cNvSpPr/>
            <p:nvPr/>
          </p:nvSpPr>
          <p:spPr>
            <a:xfrm>
              <a:off x="79" y="2622"/>
              <a:ext cx="647" cy="6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66FF66">
                    <a:alpha val="39998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endParaRPr lang="zh-CN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31762" name="Oval 280"/>
            <p:cNvSpPr/>
            <p:nvPr/>
          </p:nvSpPr>
          <p:spPr>
            <a:xfrm>
              <a:off x="115" y="2597"/>
              <a:ext cx="576" cy="516"/>
            </a:xfrm>
            <a:prstGeom prst="ellipse">
              <a:avLst/>
            </a:prstGeom>
            <a:solidFill>
              <a:srgbClr val="00FF00"/>
            </a:solidFill>
            <a:ln w="9525">
              <a:noFill/>
            </a:ln>
          </p:spPr>
          <p:txBody>
            <a:bodyPr vert="eaVert" wrap="none" anchor="ctr" anchorCtr="0"/>
            <a:p>
              <a:endParaRPr lang="zh-CN" alt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88072" name="Rectangle 310"/>
          <p:cNvSpPr/>
          <p:nvPr/>
        </p:nvSpPr>
        <p:spPr>
          <a:xfrm>
            <a:off x="7740650" y="333375"/>
            <a:ext cx="649288" cy="334963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lIns="87313" tIns="44450" rIns="87313" bIns="44450" anchor="ctr"/>
          <a:lstStyle/>
          <a:p>
            <a:pPr marL="0" marR="0" lvl="0" indent="0" algn="ctr" defTabSz="8572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1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英雄故事会</a:t>
            </a:r>
            <a:endParaRPr kumimoji="0" lang="zh-CN" altLang="en-US" sz="2800" b="1" i="1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组合 88075"/>
          <p:cNvGrpSpPr/>
          <p:nvPr/>
        </p:nvGrpSpPr>
        <p:grpSpPr>
          <a:xfrm>
            <a:off x="611188" y="693738"/>
            <a:ext cx="7489825" cy="5589587"/>
            <a:chOff x="2833" y="845"/>
            <a:chExt cx="3122" cy="2540"/>
          </a:xfrm>
        </p:grpSpPr>
        <p:pic>
          <p:nvPicPr>
            <p:cNvPr id="31757" name="图片 88076" descr="岳飞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3" y="845"/>
              <a:ext cx="1253" cy="25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8" name="图片 88077" descr="撼山易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1" y="845"/>
              <a:ext cx="1874" cy="254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" name="组合 88078"/>
          <p:cNvGrpSpPr/>
          <p:nvPr/>
        </p:nvGrpSpPr>
        <p:grpSpPr>
          <a:xfrm>
            <a:off x="250825" y="693738"/>
            <a:ext cx="8280400" cy="5589587"/>
            <a:chOff x="0" y="618"/>
            <a:chExt cx="3311" cy="2467"/>
          </a:xfrm>
        </p:grpSpPr>
        <p:pic>
          <p:nvPicPr>
            <p:cNvPr id="31755" name="图片 88079" descr="1250562575"/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18"/>
              <a:ext cx="3311" cy="2467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1756" name="文本框 88080"/>
            <p:cNvSpPr txBox="1"/>
            <p:nvPr/>
          </p:nvSpPr>
          <p:spPr>
            <a:xfrm>
              <a:off x="1519" y="668"/>
              <a:ext cx="645" cy="22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b="1" dirty="0">
                  <a:latin typeface="Arial" panose="020B0604020202020204" pitchFamily="34" charset="0"/>
                </a:rPr>
                <a:t>郾城大捷</a:t>
              </a:r>
              <a:endParaRPr lang="zh-CN" altLang="en-US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组合 88081"/>
          <p:cNvGrpSpPr/>
          <p:nvPr/>
        </p:nvGrpSpPr>
        <p:grpSpPr>
          <a:xfrm>
            <a:off x="323850" y="693738"/>
            <a:ext cx="8207375" cy="5589587"/>
            <a:chOff x="385" y="890"/>
            <a:chExt cx="4854" cy="3325"/>
          </a:xfrm>
        </p:grpSpPr>
        <p:pic>
          <p:nvPicPr>
            <p:cNvPr id="31753" name="图片 88082" descr="201210~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" y="890"/>
              <a:ext cx="4854" cy="33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4" name="文本框 88083"/>
            <p:cNvSpPr txBox="1"/>
            <p:nvPr/>
          </p:nvSpPr>
          <p:spPr>
            <a:xfrm>
              <a:off x="2637" y="948"/>
              <a:ext cx="1340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b="1" dirty="0">
                  <a:latin typeface="Arial" panose="020B0604020202020204" pitchFamily="34" charset="0"/>
                </a:rPr>
                <a:t>   </a:t>
              </a:r>
              <a:r>
                <a:rPr lang="zh-CN" altLang="en-US" b="1" dirty="0">
                  <a:latin typeface="Arial" panose="020B0604020202020204" pitchFamily="34" charset="0"/>
                </a:rPr>
                <a:t>命丧风波亭</a:t>
              </a:r>
              <a:endParaRPr lang="zh-CN" altLang="en-US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88085" name="文本框 88084"/>
          <p:cNvSpPr txBox="1"/>
          <p:nvPr/>
        </p:nvSpPr>
        <p:spPr>
          <a:xfrm>
            <a:off x="179388" y="3500438"/>
            <a:ext cx="8891587" cy="549275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txBody>
          <a:bodyPr>
            <a:spAutoFit/>
          </a:bodyPr>
          <a:p>
            <a:r>
              <a:rPr lang="zh-CN" altLang="en-US" sz="3000" b="1" i="1" dirty="0">
                <a:solidFill>
                  <a:srgbClr val="FFFF00"/>
                </a:solidFill>
                <a:latin typeface="Arial" panose="020B0604020202020204" pitchFamily="34" charset="0"/>
              </a:rPr>
              <a:t>结合课本及图片，小组合作，讲述岳飞抗金的故事。</a:t>
            </a:r>
            <a:endParaRPr lang="zh-CN" altLang="en-US" sz="3000" b="1" i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23212 -0.291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0" y="-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23628 -0.2812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24011 0.2016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22049 0.20162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2" grpId="0"/>
      <p:bldP spid="8808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3" descr="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325" y="155575"/>
            <a:ext cx="8670925" cy="6548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文本框 1"/>
          <p:cNvSpPr txBox="1"/>
          <p:nvPr/>
        </p:nvSpPr>
        <p:spPr>
          <a:xfrm>
            <a:off x="911225" y="319088"/>
            <a:ext cx="67087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历史教学，谨记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sym typeface="宋体" panose="02010600030101010101" pitchFamily="2" charset="-122"/>
              </a:rPr>
              <a:t>……</a:t>
            </a:r>
            <a:endParaRPr lang="zh-CN" altLang="en-US" sz="3600" b="1" dirty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矩形 26635"/>
          <p:cNvSpPr/>
          <p:nvPr/>
        </p:nvSpPr>
        <p:spPr>
          <a:xfrm>
            <a:off x="838200" y="581025"/>
            <a:ext cx="7127875" cy="792163"/>
          </a:xfrm>
          <a:prstGeom prst="rect">
            <a:avLst/>
          </a:prstGeom>
          <a:solidFill>
            <a:srgbClr val="FFFFE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26" name="文本框 26625"/>
          <p:cNvSpPr txBox="1"/>
          <p:nvPr/>
        </p:nvSpPr>
        <p:spPr>
          <a:xfrm>
            <a:off x="763588" y="509588"/>
            <a:ext cx="7923212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latin typeface="Times New Roman" panose="02020603050405020304" pitchFamily="18" charset="0"/>
              </a:rPr>
              <a:t>南宋朝廷为什么杀害岳飞？</a:t>
            </a:r>
            <a:endParaRPr lang="zh-CN" altLang="en-US" sz="4800" b="1" dirty="0">
              <a:latin typeface="Times New Roman" panose="02020603050405020304" pitchFamily="18" charset="0"/>
            </a:endParaRPr>
          </a:p>
        </p:txBody>
      </p:sp>
      <p:pic>
        <p:nvPicPr>
          <p:cNvPr id="26628" name="图片 26627" descr="未命名"/>
          <p:cNvPicPr>
            <a:picLocks noChangeAspect="1"/>
          </p:cNvPicPr>
          <p:nvPr/>
        </p:nvPicPr>
        <p:blipFill>
          <a:blip r:embed="rId1"/>
          <a:srcRect l="2623" t="2632" b="12885"/>
          <a:stretch>
            <a:fillRect/>
          </a:stretch>
        </p:blipFill>
        <p:spPr>
          <a:xfrm>
            <a:off x="909638" y="1660525"/>
            <a:ext cx="2303462" cy="2560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文本框 26630"/>
          <p:cNvSpPr txBox="1"/>
          <p:nvPr/>
        </p:nvSpPr>
        <p:spPr>
          <a:xfrm>
            <a:off x="611188" y="404813"/>
            <a:ext cx="2667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34" name="矩形 26633"/>
          <p:cNvSpPr/>
          <p:nvPr/>
        </p:nvSpPr>
        <p:spPr>
          <a:xfrm>
            <a:off x="4292600" y="1444625"/>
            <a:ext cx="4105275" cy="191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  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败，被灭；胜，老皇帝会回来。同时，不论胜败，人民武装都会在战争中得到发展。威胁着我的皇位。不如，趁胜和金人讲和。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635" name="矩形 26634"/>
          <p:cNvSpPr/>
          <p:nvPr/>
        </p:nvSpPr>
        <p:spPr>
          <a:xfrm>
            <a:off x="3286125" y="4110038"/>
            <a:ext cx="2663825" cy="22828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  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不杀岳飞，放虎归山，一旦抵抗派得势，我的地位不保，底细必然泄露。杀掉他可得金人欢心。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639" name="右箭头 26638"/>
          <p:cNvSpPr/>
          <p:nvPr/>
        </p:nvSpPr>
        <p:spPr>
          <a:xfrm>
            <a:off x="3357563" y="2381250"/>
            <a:ext cx="431800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40" name="左箭头 26639"/>
          <p:cNvSpPr/>
          <p:nvPr/>
        </p:nvSpPr>
        <p:spPr>
          <a:xfrm>
            <a:off x="6021388" y="5260975"/>
            <a:ext cx="358775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2778" name="图片 26640" descr="00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438" y="4757738"/>
            <a:ext cx="1728787" cy="1449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9" name="文本框 26641"/>
          <p:cNvSpPr txBox="1"/>
          <p:nvPr/>
        </p:nvSpPr>
        <p:spPr>
          <a:xfrm>
            <a:off x="1403350" y="4205288"/>
            <a:ext cx="12509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CC0097"/>
                </a:solidFill>
                <a:latin typeface="Arial" panose="020B0604020202020204" pitchFamily="34" charset="0"/>
                <a:ea typeface="华文中宋" panose="02010600040101010101" charset="-122"/>
              </a:rPr>
              <a:t>宋高宗</a:t>
            </a:r>
            <a:endParaRPr lang="zh-CN" altLang="en-US" sz="2800" b="1" dirty="0">
              <a:solidFill>
                <a:srgbClr val="CC0097"/>
              </a:solidFill>
              <a:latin typeface="Arial" panose="020B0604020202020204" pitchFamily="34" charset="0"/>
              <a:ea typeface="华文中宋" panose="02010600040101010101" charset="-122"/>
            </a:endParaRPr>
          </a:p>
        </p:txBody>
      </p:sp>
      <p:sp>
        <p:nvSpPr>
          <p:cNvPr id="32780" name="文本框 26642"/>
          <p:cNvSpPr txBox="1"/>
          <p:nvPr/>
        </p:nvSpPr>
        <p:spPr>
          <a:xfrm>
            <a:off x="7010400" y="5948363"/>
            <a:ext cx="8953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CC0097"/>
                </a:solidFill>
                <a:latin typeface="Arial" panose="020B0604020202020204" pitchFamily="34" charset="0"/>
                <a:ea typeface="华文中宋" panose="02010600040101010101" charset="-122"/>
              </a:rPr>
              <a:t>秦桧</a:t>
            </a:r>
            <a:endParaRPr lang="zh-CN" altLang="en-US" sz="2800" b="1" dirty="0">
              <a:solidFill>
                <a:srgbClr val="CC0097"/>
              </a:solidFill>
              <a:latin typeface="Arial" panose="020B0604020202020204" pitchFamily="34" charset="0"/>
              <a:ea typeface="华文中宋" panose="02010600040101010101" charset="-122"/>
            </a:endParaRPr>
          </a:p>
        </p:txBody>
      </p:sp>
      <p:pic>
        <p:nvPicPr>
          <p:cNvPr id="32781" name="图片 266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3533775"/>
            <a:ext cx="2141538" cy="2414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34" grpId="0"/>
      <p:bldP spid="2663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zh-CN" b="1" dirty="0"/>
              <a:t>景德镇的由来？</a:t>
            </a:r>
            <a:endParaRPr lang="zh-CN" altLang="en-US" dirty="0"/>
          </a:p>
        </p:txBody>
      </p:sp>
      <p:sp>
        <p:nvSpPr>
          <p:cNvPr id="33795" name="内容占位符 2"/>
          <p:cNvSpPr>
            <a:spLocks noGrp="1"/>
          </p:cNvSpPr>
          <p:nvPr>
            <p:ph sz="half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</a:pP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真宗景德年间（公元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1004-1007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年），皇帝赵恒派人到景德镇，要这里为皇家制造御用瓷器，底书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"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景德年制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"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四字。由于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"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其器光致茂美，当时则效著行海内，于是天下咸称景德镇瓷器，而昌南之名遂微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"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。从此以后，这里就叫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"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景德镇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"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，名称延用至今，到现在已有近一千年的历史。</a:t>
            </a:r>
            <a:endParaRPr lang="zh-CN" altLang="zh-CN" sz="2400" kern="1200" dirty="0">
              <a:latin typeface="+mn-lt"/>
              <a:ea typeface="+mn-ea"/>
              <a:cs typeface="+mn-cs"/>
            </a:endParaRPr>
          </a:p>
          <a:p>
            <a:pPr>
              <a:buClrTx/>
              <a:buSzTx/>
            </a:pPr>
            <a:endParaRPr lang="zh-CN" alt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495800" cy="4525963"/>
          </a:xfrm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</a:pP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十八世纪以前，欧洲人还不会制造瓷器，因此中国特别是昌南镇的精美瓷器很受欢迎。在欧洲，昌南镇瓷器是十分受人珍爱的贵重物品，人们以能获得一件昌南镇瓷器为荣。就这样欧洲人就以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“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昌南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”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作为瓷器（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china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）和生产瓷器的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“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中国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”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（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China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）的代称，久而久之，欧洲人就把昌南的本意忘却了，只记得它是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“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瓷器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”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，即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“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中国</a:t>
            </a:r>
            <a:r>
              <a:rPr lang="en-US" altLang="zh-CN" sz="2400" b="1" kern="1200" dirty="0">
                <a:latin typeface="+mn-lt"/>
                <a:ea typeface="+mn-ea"/>
                <a:cs typeface="+mn-cs"/>
              </a:rPr>
              <a:t>”</a:t>
            </a:r>
            <a:r>
              <a:rPr lang="zh-CN" altLang="zh-CN" sz="2400" b="1" kern="1200" dirty="0">
                <a:latin typeface="+mn-lt"/>
                <a:ea typeface="+mn-ea"/>
                <a:cs typeface="+mn-cs"/>
              </a:rPr>
              <a:t>了</a:t>
            </a:r>
            <a:r>
              <a:rPr lang="zh-CN" altLang="zh-CN" b="1" kern="1200" dirty="0">
                <a:latin typeface="+mn-lt"/>
                <a:ea typeface="+mn-ea"/>
                <a:cs typeface="+mn-cs"/>
              </a:rPr>
              <a:t>。</a:t>
            </a:r>
            <a:endParaRPr lang="zh-CN" altLang="zh-CN" kern="1200" dirty="0">
              <a:latin typeface="+mn-lt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  <a:buNone/>
            </a:pPr>
            <a:r>
              <a:rPr lang="en-US" altLang="zh-CN" b="1" kern="1200" dirty="0">
                <a:latin typeface="+mn-lt"/>
                <a:ea typeface="+mn-ea"/>
                <a:cs typeface="+mn-cs"/>
              </a:rPr>
              <a:t> </a:t>
            </a:r>
            <a:endParaRPr lang="zh-CN" altLang="zh-CN" kern="1200" dirty="0">
              <a:latin typeface="+mn-lt"/>
              <a:ea typeface="+mn-ea"/>
              <a:cs typeface="+mn-cs"/>
            </a:endParaRPr>
          </a:p>
          <a:p>
            <a:pPr>
              <a:buClrTx/>
              <a:buSzTx/>
            </a:pPr>
            <a:endParaRPr lang="zh-CN" altLang="en-US"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0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57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157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标题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zh-CN" altLang="en-US" dirty="0"/>
          </a:p>
        </p:txBody>
      </p:sp>
      <p:sp>
        <p:nvSpPr>
          <p:cNvPr id="34819" name="内容占位符 5"/>
          <p:cNvSpPr>
            <a:spLocks noGrp="1"/>
          </p:cNvSpPr>
          <p:nvPr>
            <p:ph sz="half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</a:pPr>
            <a:endParaRPr lang="zh-CN" alt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34820" name="内容占位符 6"/>
          <p:cNvSpPr>
            <a:spLocks noGrp="1"/>
          </p:cNvSpPr>
          <p:nvPr>
            <p:ph sz="half" idx="2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</a:pPr>
            <a:endParaRPr lang="zh-CN" alt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40408" y="2967334"/>
            <a:ext cx="36631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谢谢大家！</a:t>
            </a:r>
            <a:endParaRPr kumimoji="0" lang="zh-CN" altLang="en-US" sz="5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文本框 2"/>
          <p:cNvSpPr txBox="1"/>
          <p:nvPr/>
        </p:nvSpPr>
        <p:spPr>
          <a:xfrm>
            <a:off x="41275" y="642938"/>
            <a:ext cx="9061450" cy="4894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历史核心素养之间关联说明：五个核心素养是一个相互联系的整体。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唯物史观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史学习和探究历史的</a:t>
            </a:r>
            <a:r>
              <a:rPr lang="zh-CN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核心理论和指导思想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时空观念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是了解和理解历史的</a:t>
            </a:r>
            <a:r>
              <a:rPr lang="zh-CN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基础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，是认识历史所必备的</a:t>
            </a:r>
            <a:r>
              <a:rPr lang="zh-CN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重要观念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史料实证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是学习历史和认识历史所特有的</a:t>
            </a:r>
            <a:r>
              <a:rPr lang="zh-CN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思维品质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，是理解和解释历史的</a:t>
            </a:r>
            <a:r>
              <a:rPr lang="zh-CN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关键能力与方法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历史解释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是在形成历史理解和认识的基础上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叙述历史的能力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，是检验学生的历史观和历史知识、能力、方法等方面发展水平的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主要指标；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家国情怀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是学习历史和认识历史在思想、观念、情感、态度等方面的重要体现，是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实现历史教育育人功能的重要标志。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539750" y="765175"/>
            <a:ext cx="7772400" cy="1470025"/>
          </a:xfrm>
          <a:ln/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</a:pPr>
            <a:r>
              <a:rPr lang="zh-CN" altLang="en-US" dirty="0"/>
              <a:t>二、充分挖掘教材，</a:t>
            </a:r>
            <a:br>
              <a:rPr lang="zh-CN" altLang="en-US" dirty="0"/>
            </a:br>
            <a:r>
              <a:rPr lang="zh-CN" altLang="en-US" dirty="0"/>
              <a:t>在备课上下功夫</a:t>
            </a:r>
            <a:endParaRPr lang="zh-CN" altLang="en-US" dirty="0"/>
          </a:p>
        </p:txBody>
      </p:sp>
      <p:sp>
        <p:nvSpPr>
          <p:cNvPr id="16387" name="副标题 2"/>
          <p:cNvSpPr>
            <a:spLocks noGrp="1"/>
          </p:cNvSpPr>
          <p:nvPr>
            <p:ph type="subTitle" idx="1"/>
          </p:nvPr>
        </p:nvSpPr>
        <p:spPr>
          <a:xfrm>
            <a:off x="1187450" y="2492375"/>
            <a:ext cx="6400800" cy="3452813"/>
          </a:xfrm>
          <a:ln/>
        </p:spPr>
        <p:txBody>
          <a:bodyPr vert="horz" wrap="square" lIns="91440" tIns="45720" rIns="91440" bIns="45720" anchor="t" anchorCtr="0"/>
          <a:p>
            <a:pPr algn="l">
              <a:buClrTx/>
              <a:buSzTx/>
            </a:pPr>
            <a:r>
              <a:rPr lang="" altLang="en-US" sz="2400" b="1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历史作为人文学科，虽然叙述的是过去的事情，虽然不能再现。但它们却是真实的，具有感情色彩的。这就要求教师不但要懂，同时还要有超越懂的更深刻的感受和理解。这就要求教师认真研读教材，备好每一节课。我们深知改进历史教学方法的目的是为了提高教学质量，而备好课是搞好教学的基础和根本。教师只有深入钻研教材、精心设计课堂教学，才能取得良好的教学效果。</a:t>
            </a:r>
            <a:endParaRPr lang="" altLang="en-US" sz="2400" b="1" kern="1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1"/>
          <p:cNvSpPr>
            <a:spLocks noGrp="1" noChangeArrowheads="1"/>
          </p:cNvSpPr>
          <p:nvPr>
            <p:ph type="ctrTitle"/>
          </p:nvPr>
        </p:nvSpPr>
        <p:spPr>
          <a:xfrm>
            <a:off x="611188" y="2276475"/>
            <a:ext cx="7772400" cy="147002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备课应注意以下几点:</a:t>
            </a:r>
            <a:b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(1)备学生，即摸清学生的知识底细。</a:t>
            </a:r>
            <a:b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(2)备大纲，弄清教学目标。</a:t>
            </a:r>
            <a:b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(3)备教材，弄清重点、难点及其突破方法。</a:t>
            </a:r>
            <a:b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(4)备教法，即根据教学内容，教学目标和学生的实际情况，选择适当的教学方法。只有认真备课，了解学生该学什么，才能弄清自己该教什么。只有明确课堂教学目标，才能有效克服教学过程中的随意性和盲目性。增强历史教学的针对性，调动学生学习积极性。只有这样，课堂教学任务才能圆满完成。好多教师认为，只要你认真干过一遍两遍，以后的教学就要轻松一些。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350" y="4076700"/>
            <a:ext cx="6400800" cy="17526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r>
              <a:rPr lang="zh-CN" altLang="en-US" sz="4000" dirty="0"/>
              <a:t>三、教师应投入激情，感染学生，激发学生的学习兴趣</a:t>
            </a:r>
            <a:br>
              <a:rPr lang="zh-CN" altLang="en-US" sz="4000" dirty="0"/>
            </a:br>
            <a:r>
              <a:rPr lang="zh-CN" altLang="en-US" dirty="0"/>
              <a:t>　　</a:t>
            </a:r>
            <a:endParaRPr lang="zh-CN" altLang="en-US" dirty="0"/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  <a:ln/>
        </p:spPr>
        <p:txBody>
          <a:bodyPr vert="horz" wrap="square" lIns="91440" tIns="45720" rIns="91440" bIns="45720" anchor="t" anchorCtr="0"/>
          <a:p>
            <a:pPr marL="0" indent="0"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爱因斯坦有句至理名言：“兴趣是最好的老师”。所谓兴趣是在渴望的刺激下直接促进学生进行专项活动，最后达到追求目标的心理活动过程。兴趣是智能发展的起点，是激发情感的诱发剂，是学生刻苦学习的“原动力”，“催化剂”，有了兴趣才能去学、去想、去做。青少年学生具有好动、善疑、注意力不易持久的特点，日常生活中学生除了对新奇的、没有见过的事物，比较感兴趣外，还对和他们的日常接触反差比较大的东西特别感兴趣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6145" descr="5b0100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7550" y="1812925"/>
            <a:ext cx="6032500" cy="3290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矩形 6146"/>
          <p:cNvSpPr/>
          <p:nvPr/>
        </p:nvSpPr>
        <p:spPr>
          <a:xfrm>
            <a:off x="287338" y="5103813"/>
            <a:ext cx="8378825" cy="16144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4000" dirty="0">
                <a:solidFill>
                  <a:srgbClr val="FF3300"/>
                </a:solidFill>
                <a:latin typeface="Arial" panose="020B0604020202020204" pitchFamily="34" charset="0"/>
              </a:rPr>
              <a:t>        </a:t>
            </a:r>
            <a:r>
              <a:rPr lang="zh-CN" altLang="en-US" sz="3000" b="1" dirty="0">
                <a:solidFill>
                  <a:srgbClr val="FF3300"/>
                </a:solidFill>
                <a:latin typeface="Arial" panose="020B0604020202020204" pitchFamily="34" charset="0"/>
              </a:rPr>
              <a:t>陈后主携二妃躲入的枯井，被后人嘲笑为“胭脂井”。据说这口井就在</a:t>
            </a:r>
            <a:r>
              <a:rPr lang="zh-CN" altLang="en-US" sz="3000" b="1" dirty="0">
                <a:latin typeface="Arial" panose="020B0604020202020204" pitchFamily="34" charset="0"/>
              </a:rPr>
              <a:t>今天南京鸡鸣寺的山坡下</a:t>
            </a:r>
            <a:r>
              <a:rPr lang="zh-CN" altLang="en-US" sz="3000" b="1" dirty="0">
                <a:solidFill>
                  <a:srgbClr val="FF3300"/>
                </a:solidFill>
                <a:latin typeface="Arial" panose="020B0604020202020204" pitchFamily="34" charset="0"/>
              </a:rPr>
              <a:t>。</a:t>
            </a:r>
            <a:endParaRPr lang="zh-CN" altLang="en-US" sz="3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矩形 6147"/>
          <p:cNvSpPr/>
          <p:nvPr/>
        </p:nvSpPr>
        <p:spPr>
          <a:xfrm>
            <a:off x="6751638" y="3921125"/>
            <a:ext cx="23622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800" dirty="0">
                <a:solidFill>
                  <a:srgbClr val="FF3300"/>
                </a:solidFill>
                <a:latin typeface="Arial" panose="020B0604020202020204" pitchFamily="34" charset="0"/>
              </a:rPr>
              <a:t>胭脂井</a:t>
            </a:r>
            <a:endParaRPr lang="zh-CN" altLang="en-US" sz="4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文本框 6148"/>
          <p:cNvSpPr txBox="1"/>
          <p:nvPr/>
        </p:nvSpPr>
        <p:spPr>
          <a:xfrm>
            <a:off x="6913563" y="1584325"/>
            <a:ext cx="1752600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chemeClr val="hlink"/>
                </a:solidFill>
                <a:latin typeface="Tahoma" panose="020B0604030504040204" pitchFamily="34" charset="0"/>
              </a:rPr>
              <a:t>历史传说</a:t>
            </a:r>
            <a:endParaRPr lang="zh-CN" altLang="en-US" sz="4400" b="1" dirty="0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pic>
        <p:nvPicPr>
          <p:cNvPr id="19462" name="图片 1" descr="87D299BAFEDE90CFAF3708B42781607E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17550" y="342900"/>
            <a:ext cx="6034088" cy="1470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文本框 16386"/>
          <p:cNvSpPr txBox="1"/>
          <p:nvPr/>
        </p:nvSpPr>
        <p:spPr>
          <a:xfrm>
            <a:off x="471488" y="2212975"/>
            <a:ext cx="8153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 dirty="0">
                <a:latin typeface="Tahoma" panose="020B0604030504040204" pitchFamily="34" charset="0"/>
              </a:rPr>
              <a:t> </a:t>
            </a:r>
            <a:r>
              <a:rPr lang="en-US" altLang="zh-CN" sz="2800" b="1" dirty="0">
                <a:latin typeface="Tahoma" panose="020B0604030504040204" pitchFamily="34" charset="0"/>
              </a:rPr>
              <a:t>  </a:t>
            </a:r>
            <a:r>
              <a:rPr lang="zh-CN" altLang="en-US" sz="2800" b="1" dirty="0">
                <a:latin typeface="Tahoma" panose="020B0604030504040204" pitchFamily="34" charset="0"/>
              </a:rPr>
              <a:t>隋朝经济繁荣的表现有哪些？</a:t>
            </a:r>
            <a:endParaRPr lang="zh-CN" altLang="en-US" sz="2800" b="1" dirty="0">
              <a:latin typeface="Tahoma" panose="020B0604030504040204" pitchFamily="34" charset="0"/>
            </a:endParaRPr>
          </a:p>
        </p:txBody>
      </p:sp>
      <p:graphicFrame>
        <p:nvGraphicFramePr>
          <p:cNvPr id="16388" name="表格 16387"/>
          <p:cNvGraphicFramePr/>
          <p:nvPr/>
        </p:nvGraphicFramePr>
        <p:xfrm>
          <a:off x="471488" y="2973388"/>
          <a:ext cx="8534400" cy="2706688"/>
        </p:xfrm>
        <a:graphic>
          <a:graphicData uri="http://schemas.openxmlformats.org/drawingml/2006/table">
            <a:tbl>
              <a:tblPr/>
              <a:tblGrid>
                <a:gridCol w="2133600"/>
                <a:gridCol w="2133600"/>
                <a:gridCol w="2133600"/>
                <a:gridCol w="2133600"/>
              </a:tblGrid>
              <a:tr h="8461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1" dirty="0"/>
                        <a:t>               </a:t>
                      </a:r>
                      <a:r>
                        <a:rPr lang="zh-CN" altLang="en-US" sz="2000" b="1" dirty="0"/>
                        <a:t>时间</a:t>
                      </a:r>
                      <a:endParaRPr lang="zh-CN" altLang="en-US" sz="2000" b="1" dirty="0"/>
                    </a:p>
                    <a:p>
                      <a:pPr marL="0" lvl="0" indent="0">
                        <a:buNone/>
                      </a:pPr>
                      <a:r>
                        <a:rPr lang="zh-CN" altLang="en-US" sz="2000" b="1" dirty="0"/>
                        <a:t>     项目</a:t>
                      </a:r>
                      <a:endParaRPr lang="zh-CN" altLang="en-US" sz="2000" b="1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 w="12700" cap="rnd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隋初</a:t>
                      </a: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隋盛世</a:t>
                      </a: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结论（表现）</a:t>
                      </a: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人口</a:t>
                      </a:r>
                      <a:endParaRPr lang="zh-CN" altLang="en-US" b="1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/>
                        <a:t>3000</a:t>
                      </a:r>
                      <a:r>
                        <a:rPr lang="zh-CN" altLang="en-US" sz="2400" b="1" dirty="0"/>
                        <a:t>多万人</a:t>
                      </a:r>
                      <a:endParaRPr lang="zh-CN" altLang="en-US" sz="2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/>
                        <a:t>4600</a:t>
                      </a:r>
                      <a:r>
                        <a:rPr lang="zh-CN" altLang="en-US" sz="2400" b="1" dirty="0"/>
                        <a:t>多万人</a:t>
                      </a:r>
                      <a:endParaRPr lang="zh-CN" altLang="en-US" sz="2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垦田</a:t>
                      </a:r>
                      <a:endParaRPr lang="zh-CN" altLang="en-US" b="1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/>
                        <a:t>1900</a:t>
                      </a:r>
                      <a:r>
                        <a:rPr lang="zh-CN" altLang="en-US" sz="2400" b="1" dirty="0"/>
                        <a:t>多万顷</a:t>
                      </a:r>
                      <a:endParaRPr lang="zh-CN" altLang="en-US" sz="2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/>
                        <a:t>5500</a:t>
                      </a:r>
                      <a:r>
                        <a:rPr lang="zh-CN" altLang="en-US" sz="2400" b="1" dirty="0"/>
                        <a:t>多万顷</a:t>
                      </a:r>
                      <a:endParaRPr lang="zh-CN" altLang="en-US" sz="2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粮仓</a:t>
                      </a:r>
                      <a:endParaRPr lang="zh-CN" altLang="en-US" b="1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/>
                        <a:t>长安太仓</a:t>
                      </a:r>
                      <a:endParaRPr lang="zh-CN" altLang="en-US" sz="2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/>
                        <a:t>洛阳含嘉仓、           兴洛仓</a:t>
                      </a:r>
                      <a:endParaRPr lang="zh-CN" altLang="en-US" sz="2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1" name="文本框 16415"/>
          <p:cNvSpPr txBox="1"/>
          <p:nvPr/>
        </p:nvSpPr>
        <p:spPr>
          <a:xfrm>
            <a:off x="868363" y="5710238"/>
            <a:ext cx="6832600" cy="946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Tahoma" panose="020B0604030504040204" pitchFamily="34" charset="0"/>
              </a:rPr>
              <a:t>计天下储积，得供五六十年。</a:t>
            </a:r>
            <a:br>
              <a:rPr lang="zh-CN" altLang="en-US" sz="2800" b="1" dirty="0">
                <a:latin typeface="Tahoma" panose="020B0604030504040204" pitchFamily="34" charset="0"/>
              </a:rPr>
            </a:br>
            <a:r>
              <a:rPr lang="zh-CN" altLang="en-US" sz="2800" b="1" dirty="0">
                <a:latin typeface="Tahoma" panose="020B0604030504040204" pitchFamily="34" charset="0"/>
              </a:rPr>
              <a:t>                                        </a:t>
            </a:r>
            <a:r>
              <a:rPr lang="en-US" altLang="zh-CN" sz="2400" b="1" dirty="0">
                <a:latin typeface="Tahoma" panose="020B0604030504040204" pitchFamily="34" charset="0"/>
              </a:rPr>
              <a:t>——《</a:t>
            </a:r>
            <a:r>
              <a:rPr lang="zh-CN" altLang="en-US" sz="2400" b="1" dirty="0">
                <a:latin typeface="Tahoma" panose="020B0604030504040204" pitchFamily="34" charset="0"/>
              </a:rPr>
              <a:t>贞观政要</a:t>
            </a:r>
            <a:r>
              <a:rPr lang="en-US" altLang="zh-CN" sz="2400" b="1" dirty="0">
                <a:latin typeface="Tahoma" panose="020B0604030504040204" pitchFamily="34" charset="0"/>
              </a:rPr>
              <a:t>》</a:t>
            </a:r>
            <a:endParaRPr lang="en-US" altLang="zh-CN" sz="2400" b="1" dirty="0">
              <a:latin typeface="Tahoma" panose="020B0604030504040204" pitchFamily="34" charset="0"/>
            </a:endParaRPr>
          </a:p>
        </p:txBody>
      </p:sp>
      <p:sp>
        <p:nvSpPr>
          <p:cNvPr id="16417" name="矩形 16416"/>
          <p:cNvSpPr/>
          <p:nvPr/>
        </p:nvSpPr>
        <p:spPr>
          <a:xfrm>
            <a:off x="7167563" y="3803650"/>
            <a:ext cx="1752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000099"/>
                </a:solidFill>
                <a:latin typeface="Tahoma" panose="020B0604030504040204" pitchFamily="34" charset="0"/>
              </a:rPr>
              <a:t>人口激增</a:t>
            </a:r>
            <a:endParaRPr lang="zh-CN" altLang="en-US" sz="2800" b="1" dirty="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16418" name="矩形 16417"/>
          <p:cNvSpPr/>
          <p:nvPr/>
        </p:nvSpPr>
        <p:spPr>
          <a:xfrm>
            <a:off x="7167563" y="4322763"/>
            <a:ext cx="1752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99"/>
                </a:solidFill>
                <a:latin typeface="Tahoma" panose="020B0604030504040204" pitchFamily="34" charset="0"/>
              </a:rPr>
              <a:t>垦田扩大</a:t>
            </a:r>
            <a:endParaRPr lang="zh-CN" altLang="en-US" sz="2800" b="1" dirty="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16419" name="矩形 16418"/>
          <p:cNvSpPr/>
          <p:nvPr/>
        </p:nvSpPr>
        <p:spPr>
          <a:xfrm>
            <a:off x="7078663" y="4841875"/>
            <a:ext cx="1752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99"/>
                </a:solidFill>
                <a:latin typeface="Tahoma" panose="020B0604030504040204" pitchFamily="34" charset="0"/>
              </a:rPr>
              <a:t>粮仓丰实</a:t>
            </a:r>
            <a:endParaRPr lang="zh-CN" altLang="en-US" sz="2800" b="1" dirty="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pic>
        <p:nvPicPr>
          <p:cNvPr id="20515" name="图片 1" descr="497A50E4C405D848FF92C8102B23BA0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488" y="168275"/>
            <a:ext cx="8359775" cy="2111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7" grpId="0"/>
      <p:bldP spid="16418" grpId="0"/>
      <p:bldP spid="164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99"/>
          <p:cNvSpPr txBox="1"/>
          <p:nvPr/>
        </p:nvSpPr>
        <p:spPr>
          <a:xfrm>
            <a:off x="519113" y="619125"/>
            <a:ext cx="51768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0000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开通大运河</a:t>
            </a:r>
            <a:endParaRPr lang="zh-CN" altLang="en-US" sz="3600" b="1" dirty="0">
              <a:solidFill>
                <a:srgbClr val="0000FF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80898" name="Text Box 2"/>
          <p:cNvSpPr txBox="1"/>
          <p:nvPr/>
        </p:nvSpPr>
        <p:spPr>
          <a:xfrm>
            <a:off x="682625" y="1341438"/>
            <a:ext cx="75215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隋炀帝为什么要开通运河？</a:t>
            </a:r>
            <a:endParaRPr lang="zh-CN" altLang="en-US" sz="4000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0899" name="Text Box 3"/>
          <p:cNvSpPr txBox="1"/>
          <p:nvPr/>
        </p:nvSpPr>
        <p:spPr>
          <a:xfrm>
            <a:off x="468313" y="2239963"/>
            <a:ext cx="8675687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990000"/>
                </a:solidFill>
                <a:latin typeface="Times New Roman" panose="02020603050405020304" pitchFamily="18" charset="0"/>
                <a:ea typeface="隶书" panose="02010509060101010101" charset="-122"/>
              </a:rPr>
              <a:t>政治目的：</a:t>
            </a:r>
            <a:r>
              <a:rPr lang="zh-CN" altLang="en-US" sz="3600" dirty="0">
                <a:latin typeface="Times New Roman" panose="02020603050405020304" pitchFamily="18" charset="0"/>
                <a:ea typeface="隶书" panose="02010509060101010101" charset="-122"/>
              </a:rPr>
              <a:t>加强南北交通，巩固隋王朝对全国的统治；</a:t>
            </a:r>
            <a:endParaRPr lang="zh-CN" altLang="en-US" sz="3600" dirty="0">
              <a:latin typeface="Times New Roman" panose="02020603050405020304" pitchFamily="18" charset="0"/>
              <a:ea typeface="隶书" panose="02010509060101010101" charset="-122"/>
            </a:endParaRPr>
          </a:p>
        </p:txBody>
      </p:sp>
      <p:sp>
        <p:nvSpPr>
          <p:cNvPr id="80900" name="Text Box 4"/>
          <p:cNvSpPr txBox="1"/>
          <p:nvPr/>
        </p:nvSpPr>
        <p:spPr>
          <a:xfrm>
            <a:off x="500063" y="3438525"/>
            <a:ext cx="7620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990000"/>
                </a:solidFill>
                <a:latin typeface="Times New Roman" panose="02020603050405020304" pitchFamily="18" charset="0"/>
                <a:ea typeface="隶书" panose="02010509060101010101" charset="-122"/>
              </a:rPr>
              <a:t>经济目的：</a:t>
            </a:r>
            <a:r>
              <a:rPr lang="zh-CN" altLang="en-US" sz="3600" dirty="0">
                <a:latin typeface="Times New Roman" panose="02020603050405020304" pitchFamily="18" charset="0"/>
                <a:ea typeface="隶书" panose="02010509060101010101" charset="-122"/>
              </a:rPr>
              <a:t>搜刮江南财富；</a:t>
            </a:r>
            <a:endParaRPr lang="zh-CN" altLang="en-US" sz="3600" dirty="0">
              <a:latin typeface="Times New Roman" panose="02020603050405020304" pitchFamily="18" charset="0"/>
              <a:ea typeface="隶书" panose="02010509060101010101" charset="-122"/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762000" y="3079750"/>
            <a:ext cx="1841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zh-CN" altLang="zh-CN" sz="28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charset="-122"/>
              <a:ea typeface="隶书" panose="02010509060101010101" charset="-122"/>
              <a:cs typeface="+mn-cs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500063" y="4086225"/>
            <a:ext cx="8772525" cy="639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charset="-122"/>
                <a:ea typeface="隶书" panose="02010509060101010101" charset="-122"/>
                <a:cs typeface="+mn-cs"/>
              </a:rPr>
              <a:t>军事目的：</a:t>
            </a: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charset="-122"/>
                <a:ea typeface="隶书" panose="02010509060101010101" charset="-122"/>
                <a:cs typeface="+mn-cs"/>
              </a:rPr>
              <a:t>为攻打高丽转运军事物资便利；</a:t>
            </a:r>
            <a:endParaRPr kumimoji="0" lang="zh-CN" altLang="en-US" sz="36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charset="-122"/>
              <a:ea typeface="隶书" panose="02010509060101010101" charset="-122"/>
              <a:cs typeface="+mn-cs"/>
            </a:endParaRP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500063" y="4733925"/>
            <a:ext cx="56896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charset="-122"/>
                <a:ea typeface="隶书" panose="02010509060101010101" charset="-122"/>
                <a:cs typeface="+mn-cs"/>
              </a:rPr>
              <a:t>个人目的：</a:t>
            </a: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charset="-122"/>
                <a:ea typeface="隶书" panose="02010509060101010101" charset="-122"/>
                <a:cs typeface="+mn-cs"/>
              </a:rPr>
              <a:t>贪恋江都美景。</a:t>
            </a:r>
            <a:endParaRPr kumimoji="0" lang="zh-CN" altLang="en-US" sz="36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charset="-122"/>
              <a:ea typeface="隶书" panose="02010509060101010101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6125" y="3079750"/>
            <a:ext cx="7129463" cy="118903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一言以蔽之：为了加强南北交通，巩固隋王朝对全国的统治</a:t>
            </a:r>
            <a:endParaRPr lang="zh-CN" altLang="en-US" sz="3600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/>
      <p:bldP spid="80899" grpId="1"/>
      <p:bldP spid="80900" grpId="0"/>
      <p:bldP spid="80900" grpId="1"/>
      <p:bldP spid="80904" grpId="0" bldLvl="0" animBg="1"/>
      <p:bldP spid="80904" grpId="1" animBg="1"/>
      <p:bldP spid="80906" grpId="0" bldLvl="0" animBg="1"/>
      <p:bldP spid="80906" grpId="1" animBg="1"/>
      <p:bldP spid="2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184,&quot;width&quot;:9501}"/>
</p:tagLst>
</file>

<file path=ppt/tags/tag2.xml><?xml version="1.0" encoding="utf-8"?>
<p:tagLst xmlns:p="http://schemas.openxmlformats.org/presentationml/2006/main">
  <p:tag name="KSO_WM_UNIT_PLACING_PICTURE_USER_VIEWPORT" val="{&quot;height&quot;:6619,&quot;width&quot;:15840}"/>
</p:tagLst>
</file>

<file path=ppt/tags/tag3.xml><?xml version="1.0" encoding="utf-8"?>
<p:tagLst xmlns:p="http://schemas.openxmlformats.org/presentationml/2006/main">
  <p:tag name="COMMONDATA" val="eyJoZGlkIjoiM2M0MWI2NDlmODM5YTc4NzdkNWRmODMxODZjMWY3Yz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2614</Words>
  <Application>WPS 演示</Application>
  <PresentationFormat>全屏显示(4:3)</PresentationFormat>
  <Paragraphs>189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Arial</vt:lpstr>
      <vt:lpstr>宋体</vt:lpstr>
      <vt:lpstr>Wingdings</vt:lpstr>
      <vt:lpstr>Calibri</vt:lpstr>
      <vt:lpstr>华文新魏</vt:lpstr>
      <vt:lpstr>楷体</vt:lpstr>
      <vt:lpstr>Tahoma</vt:lpstr>
      <vt:lpstr>华文彩云</vt:lpstr>
      <vt:lpstr>黑体</vt:lpstr>
      <vt:lpstr>Times New Roman</vt:lpstr>
      <vt:lpstr>隶书</vt:lpstr>
      <vt:lpstr>华文隶书</vt:lpstr>
      <vt:lpstr>楷体_GB2312</vt:lpstr>
      <vt:lpstr>新宋体</vt:lpstr>
      <vt:lpstr>华文中宋</vt:lpstr>
      <vt:lpstr>微软雅黑</vt:lpstr>
      <vt:lpstr>Arial Unicode MS</vt:lpstr>
      <vt:lpstr>楷体_GB2312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分析讨论：为什么武则天墓前立的是无字碑？说说你的推测。你认为应怎样评价武则天？</dc:title>
  <dc:creator>xbany</dc:creator>
  <cp:lastModifiedBy>WPS_1661506226</cp:lastModifiedBy>
  <cp:revision>31</cp:revision>
  <dcterms:created xsi:type="dcterms:W3CDTF">2021-04-15T14:11:00Z</dcterms:created>
  <dcterms:modified xsi:type="dcterms:W3CDTF">2022-09-09T02:04:28Z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E8CFDA84AF424D2E8A8AF5BB92FAD9A2</vt:lpwstr>
  </property>
</Properties>
</file>