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3"/>
    <p:sldId id="333" r:id="rId4"/>
    <p:sldId id="257" r:id="rId5"/>
    <p:sldId id="259" r:id="rId6"/>
    <p:sldId id="267" r:id="rId7"/>
    <p:sldId id="260" r:id="rId8"/>
    <p:sldId id="312" r:id="rId10"/>
    <p:sldId id="263" r:id="rId11"/>
    <p:sldId id="331" r:id="rId12"/>
    <p:sldId id="276" r:id="rId13"/>
    <p:sldId id="264" r:id="rId14"/>
    <p:sldId id="332" r:id="rId15"/>
    <p:sldId id="265" r:id="rId16"/>
    <p:sldId id="330" r:id="rId17"/>
    <p:sldId id="313" r:id="rId18"/>
    <p:sldId id="273" r:id="rId19"/>
    <p:sldId id="274" r:id="rId20"/>
    <p:sldId id="275" r:id="rId21"/>
    <p:sldId id="303" r:id="rId22"/>
    <p:sldId id="302" r:id="rId23"/>
    <p:sldId id="282" r:id="rId24"/>
    <p:sldId id="295" r:id="rId25"/>
    <p:sldId id="296" r:id="rId26"/>
    <p:sldId id="298" r:id="rId27"/>
    <p:sldId id="301" r:id="rId28"/>
    <p:sldId id="299" r:id="rId29"/>
    <p:sldId id="306" r:id="rId30"/>
  </p:sldIdLst>
  <p:sldSz cx="9144000" cy="6858000" type="screen4x3"/>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726" y="-108"/>
      </p:cViewPr>
      <p:guideLst>
        <p:guide orient="horz" pos="2078"/>
        <p:guide pos="280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a:xfrm>
            <a:off x="379413" y="684213"/>
            <a:ext cx="6096000" cy="3429000"/>
          </a:xfrm>
          <a:ln>
            <a:miter lim="800000"/>
          </a:ln>
        </p:spPr>
      </p:sp>
      <p:sp>
        <p:nvSpPr>
          <p:cNvPr id="23555" name="Rectangle 3"/>
          <p:cNvSpPr>
            <a:spLocks noGrp="1" noRot="1"/>
          </p:cNvSpPr>
          <p:nvPr>
            <p:ph type="body"/>
          </p:nvPr>
        </p:nvSpPr>
        <p:spPr>
          <a:xfrm>
            <a:off x="684213" y="4341813"/>
            <a:ext cx="5486400" cy="4114800"/>
          </a:xfrm>
        </p:spPr>
        <p:txBody>
          <a:bodyPr wrap="square" lIns="91440" tIns="45720" rIns="91440" bIns="45720" anchor="ctr" anchorCtr="0"/>
          <a:lstStyle/>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a:xfrm>
            <a:off x="482600" y="1279525"/>
            <a:ext cx="6138863" cy="3454400"/>
          </a:xfrm>
          <a:ln>
            <a:miter lim="800000"/>
          </a:ln>
        </p:spPr>
      </p:sp>
      <p:sp>
        <p:nvSpPr>
          <p:cNvPr id="30723"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3072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buChar char="•"/>
            </a:pPr>
            <a:fld id="{9A0DB2DC-4C9A-4742-B13C-FB6460FD3503}" type="slidenum">
              <a:rPr lang="zh-CN" altLang="en-US" sz="1800" dirty="0">
                <a:latin typeface="Arial" panose="020B0604020202020204" pitchFamily="34" charset="0"/>
              </a:rPr>
            </a:fld>
            <a:endParaRPr lang="zh-CN" altLang="en-US" sz="1800"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CD094E9-A8D2-4236-9EA0-48D4705200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C1ACA0-F94C-4CC8-93A8-5DFAC439E4C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D094E9-A8D2-4236-9EA0-48D4705200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C1ACA0-F94C-4CC8-93A8-5DFAC439E4C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D094E9-A8D2-4236-9EA0-48D4705200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C1ACA0-F94C-4CC8-93A8-5DFAC439E4C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D094E9-A8D2-4236-9EA0-48D4705200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C1ACA0-F94C-4CC8-93A8-5DFAC439E4C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1CD094E9-A8D2-4236-9EA0-48D4705200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C1ACA0-F94C-4CC8-93A8-5DFAC439E4C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CD094E9-A8D2-4236-9EA0-48D47052001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C1ACA0-F94C-4CC8-93A8-5DFAC439E4C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CD094E9-A8D2-4236-9EA0-48D47052001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DC1ACA0-F94C-4CC8-93A8-5DFAC439E4C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CD094E9-A8D2-4236-9EA0-48D47052001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DC1ACA0-F94C-4CC8-93A8-5DFAC439E4C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CD094E9-A8D2-4236-9EA0-48D47052001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DC1ACA0-F94C-4CC8-93A8-5DFAC439E4C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CD094E9-A8D2-4236-9EA0-48D47052001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C1ACA0-F94C-4CC8-93A8-5DFAC439E4C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CD094E9-A8D2-4236-9EA0-48D47052001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C1ACA0-F94C-4CC8-93A8-5DFAC439E4C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094E9-A8D2-4236-9EA0-48D47052001E}"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1ACA0-F94C-4CC8-93A8-5DFAC439E4C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microsoft.com/office/2007/relationships/media" Target="file:///C:\Users\ADMINI~1\AppData\Local\Temp\360zip$Temp\360$2\150&#31186;&#35265;&#35777;&#20013;&#22269;&#25913;&#38761;&#24320;&#25918;40&#21608;&#24180;-_&#39640;&#28165;_clip.mp4" TargetMode="External"/><Relationship Id="rId1" Type="http://schemas.openxmlformats.org/officeDocument/2006/relationships/video" Target="file:///C:\Users\ADMINI~1\AppData\Local\Temp\360zip$Temp\360$2\150&#31186;&#35265;&#35777;&#20013;&#22269;&#25913;&#38761;&#24320;&#25918;40&#21608;&#24180;-_&#39640;&#28165;_clip.mp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21640" y="188640"/>
            <a:ext cx="7772400" cy="1656183"/>
          </a:xfrm>
        </p:spPr>
        <p:txBody>
          <a:bodyPr/>
          <a:lstStyle/>
          <a:p>
            <a:r>
              <a:rPr lang="zh-CN" altLang="en-US" b="1" noProof="1" smtClean="0">
                <a:latin typeface="宋体" panose="02010600030101010101" pitchFamily="2" charset="-122"/>
              </a:rPr>
              <a:t>中国现代史</a:t>
            </a:r>
            <a:r>
              <a:rPr lang="en-US" altLang="zh-CN" b="1" noProof="1">
                <a:latin typeface="宋体" panose="02010600030101010101" pitchFamily="2" charset="-122"/>
              </a:rPr>
              <a:t> </a:t>
            </a:r>
            <a:r>
              <a:rPr lang="en-US" altLang="zh-CN" b="1" noProof="1" smtClean="0">
                <a:latin typeface="宋体" panose="02010600030101010101" pitchFamily="2" charset="-122"/>
              </a:rPr>
              <a:t> </a:t>
            </a:r>
            <a:r>
              <a:rPr lang="zh-CN" altLang="en-US" b="1" noProof="1" smtClean="0">
                <a:latin typeface="宋体" panose="02010600030101010101" pitchFamily="2" charset="-122"/>
              </a:rPr>
              <a:t>考点三 </a:t>
            </a:r>
            <a:endParaRPr lang="zh-CN" altLang="en-US" dirty="0"/>
          </a:p>
        </p:txBody>
      </p:sp>
      <p:sp>
        <p:nvSpPr>
          <p:cNvPr id="3" name="副标题 2"/>
          <p:cNvSpPr>
            <a:spLocks noGrp="1"/>
          </p:cNvSpPr>
          <p:nvPr>
            <p:ph type="subTitle" idx="1"/>
          </p:nvPr>
        </p:nvSpPr>
        <p:spPr>
          <a:xfrm>
            <a:off x="107504" y="2204864"/>
            <a:ext cx="8820472" cy="2065784"/>
          </a:xfrm>
        </p:spPr>
        <p:txBody>
          <a:bodyPr>
            <a:normAutofit/>
          </a:bodyPr>
          <a:lstStyle/>
          <a:p>
            <a:br>
              <a:rPr lang="en-US" altLang="zh-CN" b="1" dirty="0" smtClean="0">
                <a:latin typeface="宋体" panose="02010600030101010101" pitchFamily="2" charset="-122"/>
              </a:rPr>
            </a:br>
            <a:r>
              <a:rPr lang="zh-CN" altLang="en-US" sz="5200" b="1" noProof="1">
                <a:solidFill>
                  <a:schemeClr val="tx1"/>
                </a:solidFill>
                <a:latin typeface="华文新魏" panose="02010800040101010101" pitchFamily="2" charset="-122"/>
                <a:ea typeface="华文新魏" panose="02010800040101010101" pitchFamily="2" charset="-122"/>
              </a:rPr>
              <a:t>社会主义现代化</a:t>
            </a:r>
            <a:r>
              <a:rPr lang="zh-CN" altLang="en-US" sz="5200" b="1" noProof="1" smtClean="0">
                <a:solidFill>
                  <a:schemeClr val="tx1"/>
                </a:solidFill>
                <a:latin typeface="华文新魏" panose="02010800040101010101" pitchFamily="2" charset="-122"/>
                <a:ea typeface="华文新魏" panose="02010800040101010101" pitchFamily="2" charset="-122"/>
              </a:rPr>
              <a:t>建设新时期</a:t>
            </a:r>
            <a:r>
              <a:rPr lang="zh-CN" altLang="en-US" sz="4000" b="1" dirty="0" smtClean="0">
                <a:solidFill>
                  <a:srgbClr val="FF0000"/>
                </a:solidFill>
                <a:latin typeface="方正楷体_GBK" charset="-122"/>
                <a:ea typeface="方正楷体_GBK" charset="-122"/>
              </a:rPr>
              <a:t>（1978—至今）</a:t>
            </a:r>
            <a:endParaRPr lang="zh-CN" altLang="en-US" sz="4000" b="1" dirty="0" smtClean="0">
              <a:solidFill>
                <a:srgbClr val="FF0000"/>
              </a:solidFill>
              <a:latin typeface="方正楷体_GBK" charset="-122"/>
              <a:ea typeface="方正楷体_GBK" charset="-122"/>
            </a:endParaRPr>
          </a:p>
          <a:p>
            <a:endParaRPr lang="zh-CN" altLang="en-US" sz="4700" dirty="0"/>
          </a:p>
        </p:txBody>
      </p:sp>
      <p:pic>
        <p:nvPicPr>
          <p:cNvPr id="7172" name="图片 3" descr="d8c90e4017e32acaf192915b0d76ad19"/>
          <p:cNvPicPr>
            <a:picLocks noChangeAspect="1"/>
          </p:cNvPicPr>
          <p:nvPr/>
        </p:nvPicPr>
        <p:blipFill>
          <a:blip r:embed="rId1" cstate="print"/>
          <a:stretch>
            <a:fillRect/>
          </a:stretch>
        </p:blipFill>
        <p:spPr>
          <a:xfrm>
            <a:off x="539552" y="404665"/>
            <a:ext cx="957587" cy="936103"/>
          </a:xfrm>
          <a:prstGeom prst="rect">
            <a:avLst/>
          </a:prstGeom>
          <a:noFill/>
          <a:ln w="9525">
            <a:noFill/>
          </a:ln>
        </p:spPr>
      </p:pic>
      <p:sp>
        <p:nvSpPr>
          <p:cNvPr id="4" name="文本框 3"/>
          <p:cNvSpPr txBox="1"/>
          <p:nvPr/>
        </p:nvSpPr>
        <p:spPr>
          <a:xfrm>
            <a:off x="4251325" y="5285740"/>
            <a:ext cx="4295140" cy="953135"/>
          </a:xfrm>
          <a:prstGeom prst="rect">
            <a:avLst/>
          </a:prstGeom>
          <a:noFill/>
        </p:spPr>
        <p:txBody>
          <a:bodyPr wrap="square" rtlCol="0">
            <a:spAutoFit/>
          </a:bodyPr>
          <a:lstStyle/>
          <a:p>
            <a:r>
              <a:rPr lang="zh-CN" altLang="en-US" sz="2800" b="1" dirty="0" smtClean="0"/>
              <a:t>   金银</a:t>
            </a:r>
            <a:r>
              <a:rPr lang="zh-CN" altLang="en-US" sz="2800" b="1" dirty="0"/>
              <a:t>学校      王怀</a:t>
            </a:r>
            <a:r>
              <a:rPr lang="zh-CN" altLang="en-US" sz="2800" b="1" dirty="0" smtClean="0"/>
              <a:t>高</a:t>
            </a:r>
            <a:endParaRPr lang="en-US" altLang="zh-CN" sz="2800" b="1" dirty="0" smtClean="0"/>
          </a:p>
          <a:p>
            <a:r>
              <a:rPr lang="en-US" altLang="zh-CN" sz="2800" b="1" dirty="0" smtClean="0"/>
              <a:t>                  </a:t>
            </a:r>
            <a:endParaRPr lang="zh-CN" altLang="en-US"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64858"/>
            <a:ext cx="8229600" cy="1143000"/>
          </a:xfrm>
        </p:spPr>
        <p:txBody>
          <a:bodyPr/>
          <a:lstStyle/>
          <a:p>
            <a:r>
              <a:rPr lang="zh-CN" altLang="en-US" b="1" dirty="0">
                <a:latin typeface="黑体" panose="02010609060101010101" pitchFamily="49" charset="-122"/>
                <a:ea typeface="黑体" panose="02010609060101010101" pitchFamily="49" charset="-122"/>
                <a:sym typeface="+mn-ea"/>
              </a:rPr>
              <a:t>经济特区“</a:t>
            </a:r>
            <a:r>
              <a:rPr lang="zh-CN" altLang="en-US" b="1" dirty="0">
                <a:solidFill>
                  <a:srgbClr val="0000FF"/>
                </a:solidFill>
                <a:latin typeface="黑体" panose="02010609060101010101" pitchFamily="49" charset="-122"/>
                <a:ea typeface="黑体" panose="02010609060101010101" pitchFamily="49" charset="-122"/>
                <a:sym typeface="+mn-ea"/>
              </a:rPr>
              <a:t>特</a:t>
            </a:r>
            <a:r>
              <a:rPr lang="zh-CN" altLang="en-US" b="1" dirty="0">
                <a:latin typeface="黑体" panose="02010609060101010101" pitchFamily="49" charset="-122"/>
                <a:ea typeface="黑体" panose="02010609060101010101" pitchFamily="49" charset="-122"/>
                <a:sym typeface="+mn-ea"/>
              </a:rPr>
              <a:t>”在哪里？</a:t>
            </a:r>
            <a:endParaRPr lang="zh-CN" altLang="en-US" dirty="0"/>
          </a:p>
        </p:txBody>
      </p:sp>
      <p:sp>
        <p:nvSpPr>
          <p:cNvPr id="3" name="内容占位符 2"/>
          <p:cNvSpPr>
            <a:spLocks noGrp="1"/>
          </p:cNvSpPr>
          <p:nvPr>
            <p:ph idx="1"/>
          </p:nvPr>
        </p:nvSpPr>
        <p:spPr>
          <a:xfrm>
            <a:off x="323528" y="2420888"/>
            <a:ext cx="8363272" cy="3621137"/>
          </a:xfrm>
        </p:spPr>
        <p:txBody>
          <a:bodyPr>
            <a:normAutofit fontScale="85000" lnSpcReduction="20000"/>
          </a:bodyPr>
          <a:lstStyle/>
          <a:p>
            <a:pPr>
              <a:lnSpc>
                <a:spcPct val="150000"/>
              </a:lnSpc>
            </a:pPr>
            <a:r>
              <a:rPr lang="zh-CN" altLang="en-US" b="1" dirty="0">
                <a:latin typeface="黑体" panose="02010609060101010101" pitchFamily="49" charset="-122"/>
                <a:ea typeface="黑体" panose="02010609060101010101" pitchFamily="49" charset="-122"/>
                <a:sym typeface="+mn-ea"/>
              </a:rPr>
              <a:t>经济特区的特殊性在于</a:t>
            </a:r>
            <a:r>
              <a:rPr lang="zh-CN" altLang="en-US" b="1" dirty="0" smtClean="0">
                <a:latin typeface="黑体" panose="02010609060101010101" pitchFamily="49" charset="-122"/>
                <a:ea typeface="黑体" panose="02010609060101010101" pitchFamily="49" charset="-122"/>
                <a:sym typeface="+mn-ea"/>
              </a:rPr>
              <a:t>（   </a:t>
            </a:r>
            <a:r>
              <a:rPr lang="zh-CN" altLang="en-US" b="1" dirty="0" smtClean="0">
                <a:solidFill>
                  <a:srgbClr val="FF0000"/>
                </a:solidFill>
                <a:latin typeface="黑体" panose="02010609060101010101" pitchFamily="49" charset="-122"/>
                <a:ea typeface="黑体" panose="02010609060101010101" pitchFamily="49" charset="-122"/>
                <a:sym typeface="+mn-ea"/>
              </a:rPr>
              <a:t>      </a:t>
            </a:r>
            <a:r>
              <a:rPr lang="zh-CN" altLang="en-US" b="1" dirty="0">
                <a:latin typeface="黑体" panose="02010609060101010101" pitchFamily="49" charset="-122"/>
                <a:ea typeface="黑体" panose="02010609060101010101" pitchFamily="49" charset="-122"/>
                <a:sym typeface="+mn-ea"/>
              </a:rPr>
              <a:t>）的前提下，国家对经济特区采取（  </a:t>
            </a:r>
            <a:r>
              <a:rPr lang="zh-CN" altLang="en-US" b="1" dirty="0" smtClean="0">
                <a:latin typeface="黑体" panose="02010609060101010101" pitchFamily="49" charset="-122"/>
                <a:ea typeface="黑体" panose="02010609060101010101" pitchFamily="49" charset="-122"/>
                <a:sym typeface="+mn-ea"/>
              </a:rPr>
              <a:t>                      </a:t>
            </a:r>
            <a:r>
              <a:rPr lang="zh-CN" altLang="en-US" b="1" dirty="0">
                <a:latin typeface="黑体" panose="02010609060101010101" pitchFamily="49" charset="-122"/>
                <a:ea typeface="黑体" panose="02010609060101010101" pitchFamily="49" charset="-122"/>
                <a:sym typeface="+mn-ea"/>
              </a:rPr>
              <a:t>）。特区实行（         ），利用侨资、外资进行建设。国家还为外商在进出口、减免税等方面提供优惠条件。</a:t>
            </a:r>
            <a:endParaRPr lang="zh-CN" altLang="en-US" b="1" dirty="0">
              <a:latin typeface="黑体" panose="02010609060101010101" pitchFamily="49" charset="-122"/>
              <a:ea typeface="黑体" panose="02010609060101010101" pitchFamily="49" charset="-122"/>
              <a:sym typeface="+mn-ea"/>
            </a:endParaRPr>
          </a:p>
          <a:p>
            <a:pPr>
              <a:lnSpc>
                <a:spcPct val="150000"/>
              </a:lnSpc>
            </a:pPr>
            <a:r>
              <a:rPr lang="zh-CN" altLang="en-US" b="1" dirty="0">
                <a:latin typeface="黑体" panose="02010609060101010101" pitchFamily="49" charset="-122"/>
                <a:ea typeface="黑体" panose="02010609060101010101" pitchFamily="49" charset="-122"/>
                <a:sym typeface="+mn-ea"/>
              </a:rPr>
              <a:t>【特区姓“社”不姓“资”。】</a:t>
            </a:r>
            <a:endParaRPr lang="zh-CN" altLang="en-US" dirty="0"/>
          </a:p>
        </p:txBody>
      </p:sp>
      <p:sp>
        <p:nvSpPr>
          <p:cNvPr id="4" name="文本框 3"/>
          <p:cNvSpPr txBox="1"/>
          <p:nvPr/>
        </p:nvSpPr>
        <p:spPr>
          <a:xfrm>
            <a:off x="4427984" y="2492896"/>
            <a:ext cx="2426970" cy="460375"/>
          </a:xfrm>
          <a:prstGeom prst="rect">
            <a:avLst/>
          </a:prstGeom>
          <a:noFill/>
        </p:spPr>
        <p:txBody>
          <a:bodyPr wrap="square" rtlCol="0">
            <a:spAutoFit/>
          </a:bodyPr>
          <a:lstStyle/>
          <a:p>
            <a:r>
              <a:rPr lang="zh-CN" altLang="en-US" sz="2400" b="1" dirty="0">
                <a:solidFill>
                  <a:srgbClr val="FF0000"/>
                </a:solidFill>
                <a:latin typeface="黑体" panose="02010609060101010101" pitchFamily="49" charset="-122"/>
                <a:ea typeface="黑体" panose="02010609060101010101" pitchFamily="49" charset="-122"/>
                <a:sym typeface="+mn-ea"/>
              </a:rPr>
              <a:t>不损害主权</a:t>
            </a:r>
            <a:endParaRPr lang="zh-CN" altLang="en-US" sz="2400" b="1" dirty="0">
              <a:solidFill>
                <a:srgbClr val="FF0000"/>
              </a:solidFill>
              <a:latin typeface="黑体" panose="02010609060101010101" pitchFamily="49" charset="-122"/>
              <a:ea typeface="黑体" panose="02010609060101010101" pitchFamily="49" charset="-122"/>
              <a:sym typeface="+mn-ea"/>
            </a:endParaRPr>
          </a:p>
        </p:txBody>
      </p:sp>
      <p:sp>
        <p:nvSpPr>
          <p:cNvPr id="5" name="文本框 4"/>
          <p:cNvSpPr txBox="1"/>
          <p:nvPr/>
        </p:nvSpPr>
        <p:spPr>
          <a:xfrm>
            <a:off x="3923928" y="2996952"/>
            <a:ext cx="4070350" cy="460375"/>
          </a:xfrm>
          <a:prstGeom prst="rect">
            <a:avLst/>
          </a:prstGeom>
          <a:noFill/>
        </p:spPr>
        <p:txBody>
          <a:bodyPr wrap="square" rtlCol="0">
            <a:spAutoFit/>
          </a:bodyPr>
          <a:lstStyle/>
          <a:p>
            <a:r>
              <a:rPr lang="zh-CN" altLang="en-US" sz="2400" b="1" dirty="0">
                <a:solidFill>
                  <a:srgbClr val="FF0000"/>
                </a:solidFill>
                <a:latin typeface="黑体" panose="02010609060101010101" pitchFamily="49" charset="-122"/>
                <a:ea typeface="黑体" panose="02010609060101010101" pitchFamily="49" charset="-122"/>
                <a:sym typeface="+mn-ea"/>
              </a:rPr>
              <a:t>特殊的经济政策和灵活措施</a:t>
            </a:r>
            <a:endParaRPr lang="zh-CN" altLang="en-US" sz="2400" dirty="0"/>
          </a:p>
        </p:txBody>
      </p:sp>
      <p:sp>
        <p:nvSpPr>
          <p:cNvPr id="6" name="文本框 5"/>
          <p:cNvSpPr txBox="1"/>
          <p:nvPr/>
        </p:nvSpPr>
        <p:spPr>
          <a:xfrm>
            <a:off x="2483768" y="3573015"/>
            <a:ext cx="1765300" cy="460375"/>
          </a:xfrm>
          <a:prstGeom prst="rect">
            <a:avLst/>
          </a:prstGeom>
          <a:noFill/>
        </p:spPr>
        <p:txBody>
          <a:bodyPr wrap="square" rtlCol="0">
            <a:spAutoFit/>
          </a:bodyPr>
          <a:lstStyle/>
          <a:p>
            <a:r>
              <a:rPr lang="zh-CN" altLang="en-US" sz="2400" b="1" dirty="0">
                <a:solidFill>
                  <a:srgbClr val="FF0000"/>
                </a:solidFill>
                <a:latin typeface="黑体" panose="02010609060101010101" pitchFamily="49" charset="-122"/>
                <a:ea typeface="黑体" panose="02010609060101010101" pitchFamily="49" charset="-122"/>
                <a:sym typeface="+mn-ea"/>
              </a:rPr>
              <a:t>市场经济</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linds(horizont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linds(horizont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linds(horizontal)">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71040" y="-51216"/>
            <a:ext cx="5830570" cy="939165"/>
          </a:xfrm>
        </p:spPr>
        <p:txBody>
          <a:bodyPr>
            <a:normAutofit/>
          </a:bodyPr>
          <a:lstStyle/>
          <a:p>
            <a:r>
              <a:rPr lang="zh-CN" altLang="en-US" sz="4000" b="1" dirty="0" smtClean="0"/>
              <a:t>对外开放的扩大</a:t>
            </a:r>
            <a:endParaRPr lang="zh-CN" altLang="en-US" sz="4000" b="1" dirty="0"/>
          </a:p>
        </p:txBody>
      </p:sp>
      <p:sp>
        <p:nvSpPr>
          <p:cNvPr id="3" name="内容占位符 2"/>
          <p:cNvSpPr>
            <a:spLocks noGrp="1"/>
          </p:cNvSpPr>
          <p:nvPr>
            <p:ph idx="1"/>
          </p:nvPr>
        </p:nvSpPr>
        <p:spPr>
          <a:xfrm>
            <a:off x="323528" y="1052736"/>
            <a:ext cx="8568952" cy="5602288"/>
          </a:xfrm>
        </p:spPr>
        <p:txBody>
          <a:bodyPr>
            <a:noAutofit/>
          </a:bodyPr>
          <a:lstStyle/>
          <a:p>
            <a:pPr marL="0" indent="0">
              <a:buNone/>
            </a:pPr>
            <a:r>
              <a:rPr lang="en-US" altLang="zh-CN" sz="2400" b="1" dirty="0" smtClean="0"/>
              <a:t>1.1988</a:t>
            </a:r>
            <a:r>
              <a:rPr lang="zh-CN" altLang="en-US" sz="2400" b="1" dirty="0" smtClean="0"/>
              <a:t>年，国家决定建立（             ）经济特区。</a:t>
            </a:r>
            <a:endParaRPr lang="en-US" altLang="zh-CN" sz="2400" b="1" dirty="0" smtClean="0"/>
          </a:p>
          <a:p>
            <a:pPr marL="0" indent="0">
              <a:buNone/>
            </a:pPr>
            <a:r>
              <a:rPr lang="en-US" altLang="zh-CN" sz="2400" b="1" dirty="0" smtClean="0"/>
              <a:t>2.20</a:t>
            </a:r>
            <a:r>
              <a:rPr lang="zh-CN" altLang="en-US" sz="2400" b="1" dirty="0" smtClean="0"/>
              <a:t>世纪</a:t>
            </a:r>
            <a:r>
              <a:rPr lang="en-US" altLang="zh-CN" sz="2400" b="1" dirty="0" smtClean="0"/>
              <a:t>80</a:t>
            </a:r>
            <a:r>
              <a:rPr lang="zh-CN" altLang="en-US" sz="2400" b="1" dirty="0" smtClean="0"/>
              <a:t>年代沿海扩大：我国逐步形成了由深圳等</a:t>
            </a:r>
            <a:r>
              <a:rPr lang="en-US" altLang="zh-CN" sz="2400" b="1" dirty="0" smtClean="0"/>
              <a:t>5</a:t>
            </a:r>
            <a:r>
              <a:rPr lang="zh-CN" altLang="en-US" sz="2400" b="1" dirty="0" smtClean="0"/>
              <a:t>个</a:t>
            </a:r>
            <a:r>
              <a:rPr lang="zh-CN" altLang="en-US" sz="2400" b="1" dirty="0" smtClean="0">
                <a:solidFill>
                  <a:srgbClr val="0000FF"/>
                </a:solidFill>
              </a:rPr>
              <a:t>经济特区</a:t>
            </a:r>
            <a:r>
              <a:rPr lang="zh-CN" altLang="en-US" sz="2400" b="1" dirty="0" smtClean="0"/>
              <a:t>、大连等</a:t>
            </a:r>
            <a:r>
              <a:rPr lang="en-US" altLang="zh-CN" sz="2400" b="1" dirty="0" smtClean="0"/>
              <a:t>14</a:t>
            </a:r>
            <a:r>
              <a:rPr lang="zh-CN" altLang="en-US" sz="2400" b="1" dirty="0" smtClean="0"/>
              <a:t>个（                    ）和长江三角洲等</a:t>
            </a:r>
            <a:r>
              <a:rPr lang="zh-CN" altLang="en-US" sz="2400" b="1" dirty="0" smtClean="0">
                <a:solidFill>
                  <a:srgbClr val="0000FF"/>
                </a:solidFill>
              </a:rPr>
              <a:t>沿海经济开放区</a:t>
            </a:r>
            <a:r>
              <a:rPr lang="zh-CN" altLang="en-US" sz="2400" b="1" dirty="0" smtClean="0"/>
              <a:t>构成的对外开放地带。</a:t>
            </a:r>
            <a:endParaRPr lang="zh-CN" altLang="en-US" sz="2400" b="1" dirty="0" smtClean="0"/>
          </a:p>
          <a:p>
            <a:pPr marL="0" indent="0">
              <a:buNone/>
            </a:pPr>
            <a:r>
              <a:rPr lang="en-US" altLang="zh-CN" sz="2400" b="1" dirty="0" smtClean="0"/>
              <a:t>3.20</a:t>
            </a:r>
            <a:r>
              <a:rPr lang="zh-CN" altLang="en-US" sz="2400" b="1" dirty="0" smtClean="0"/>
              <a:t>世纪</a:t>
            </a:r>
            <a:r>
              <a:rPr lang="en-US" altLang="zh-CN" sz="2400" b="1" dirty="0" smtClean="0"/>
              <a:t>90</a:t>
            </a:r>
            <a:r>
              <a:rPr lang="zh-CN" altLang="en-US" sz="2400" b="1" dirty="0" smtClean="0"/>
              <a:t>年代</a:t>
            </a:r>
            <a:r>
              <a:rPr lang="zh-CN" altLang="en-US" sz="2400" b="1" dirty="0" smtClean="0">
                <a:sym typeface="+mn-ea"/>
              </a:rPr>
              <a:t>纵深推进</a:t>
            </a:r>
            <a:r>
              <a:rPr lang="zh-CN" altLang="en-US" sz="2400" b="1" dirty="0" smtClean="0"/>
              <a:t>：</a:t>
            </a:r>
            <a:endParaRPr lang="en-US" altLang="zh-CN" sz="2400" b="1" dirty="0" smtClean="0"/>
          </a:p>
          <a:p>
            <a:pPr marL="0" indent="0">
              <a:buNone/>
            </a:pPr>
            <a:r>
              <a:rPr lang="zh-CN" altLang="en-US" sz="2400" b="1" dirty="0" smtClean="0"/>
              <a:t>（</a:t>
            </a:r>
            <a:r>
              <a:rPr lang="en-US" altLang="zh-CN" sz="2400" b="1" dirty="0" smtClean="0"/>
              <a:t>1</a:t>
            </a:r>
            <a:r>
              <a:rPr lang="zh-CN" altLang="en-US" sz="2400" b="1" dirty="0" smtClean="0"/>
              <a:t>）</a:t>
            </a:r>
            <a:r>
              <a:rPr lang="en-US" altLang="zh-CN" sz="2400" b="1" dirty="0" smtClean="0"/>
              <a:t>1990</a:t>
            </a:r>
            <a:r>
              <a:rPr lang="zh-CN" altLang="en-US" sz="2400" b="1" dirty="0" smtClean="0"/>
              <a:t>年，上海（</a:t>
            </a:r>
            <a:r>
              <a:rPr lang="en-US" altLang="zh-CN" sz="2400" b="1" dirty="0" smtClean="0"/>
              <a:t>         </a:t>
            </a:r>
            <a:r>
              <a:rPr lang="zh-CN" altLang="en-US" sz="2400" b="1" dirty="0" smtClean="0"/>
              <a:t>）</a:t>
            </a:r>
            <a:r>
              <a:rPr lang="zh-CN" altLang="en-US" sz="2400" b="1" dirty="0" smtClean="0">
                <a:sym typeface="+mn-ea"/>
              </a:rPr>
              <a:t>开发区也建立起来</a:t>
            </a:r>
            <a:r>
              <a:rPr lang="zh-CN" altLang="en-US" sz="2400" b="1" dirty="0" smtClean="0"/>
              <a:t>。</a:t>
            </a:r>
            <a:endParaRPr lang="en-US" altLang="zh-CN" sz="2400" b="1" dirty="0" smtClean="0"/>
          </a:p>
          <a:p>
            <a:pPr marL="0" indent="0">
              <a:buNone/>
            </a:pPr>
            <a:r>
              <a:rPr lang="zh-CN" altLang="en-US" sz="2400" b="1" dirty="0" smtClean="0"/>
              <a:t>（</a:t>
            </a:r>
            <a:r>
              <a:rPr lang="en-US" altLang="zh-CN" sz="2400" b="1" dirty="0" smtClean="0"/>
              <a:t>2</a:t>
            </a:r>
            <a:r>
              <a:rPr lang="zh-CN" altLang="en-US" sz="2400" b="1" dirty="0" smtClean="0"/>
              <a:t>）</a:t>
            </a:r>
            <a:r>
              <a:rPr lang="en-US" altLang="zh-CN" sz="2400" b="1" dirty="0" smtClean="0"/>
              <a:t>1992</a:t>
            </a:r>
            <a:r>
              <a:rPr lang="zh-CN" altLang="en-US" sz="2400" b="1" dirty="0" smtClean="0"/>
              <a:t>年，对外开放的地域又向纵深推进。开放重庆等</a:t>
            </a:r>
            <a:r>
              <a:rPr lang="zh-CN" altLang="en-US" sz="2400" b="1" dirty="0" smtClean="0">
                <a:solidFill>
                  <a:srgbClr val="0000FF"/>
                </a:solidFill>
              </a:rPr>
              <a:t>沿</a:t>
            </a:r>
            <a:r>
              <a:rPr lang="zh-CN" altLang="en-US" sz="2400" b="1" dirty="0" smtClean="0">
                <a:solidFill>
                  <a:srgbClr val="0000FF"/>
                </a:solidFill>
                <a:sym typeface="+mn-ea"/>
              </a:rPr>
              <a:t>江</a:t>
            </a:r>
            <a:r>
              <a:rPr lang="zh-CN" altLang="en-US" sz="2400" b="1" dirty="0" smtClean="0">
                <a:solidFill>
                  <a:srgbClr val="0000FF"/>
                </a:solidFill>
              </a:rPr>
              <a:t>城市</a:t>
            </a:r>
            <a:r>
              <a:rPr lang="zh-CN" altLang="en-US" sz="2400" b="1" dirty="0" smtClean="0"/>
              <a:t>，开放</a:t>
            </a:r>
            <a:r>
              <a:rPr lang="zh-CN" altLang="en-US" sz="2400" b="1" dirty="0" smtClean="0">
                <a:sym typeface="+mn-ea"/>
              </a:rPr>
              <a:t>满洲里等陆地</a:t>
            </a:r>
            <a:r>
              <a:rPr lang="zh-CN" altLang="en-US" sz="2400" b="1" dirty="0" smtClean="0">
                <a:solidFill>
                  <a:srgbClr val="0000FF"/>
                </a:solidFill>
                <a:sym typeface="+mn-ea"/>
              </a:rPr>
              <a:t>边境城市</a:t>
            </a:r>
            <a:r>
              <a:rPr lang="zh-CN" altLang="en-US" sz="2400" b="1" dirty="0" smtClean="0">
                <a:sym typeface="+mn-ea"/>
              </a:rPr>
              <a:t>和昆明</a:t>
            </a:r>
            <a:r>
              <a:rPr lang="zh-CN" altLang="en-US" sz="2400" b="1" dirty="0" smtClean="0"/>
              <a:t>等</a:t>
            </a:r>
            <a:r>
              <a:rPr lang="zh-CN" altLang="en-US" sz="2400" b="1" dirty="0" smtClean="0">
                <a:solidFill>
                  <a:srgbClr val="0000FF"/>
                </a:solidFill>
              </a:rPr>
              <a:t>内地省会城市。</a:t>
            </a:r>
            <a:endParaRPr lang="zh-CN" altLang="en-US" sz="2400" b="1" dirty="0" smtClean="0">
              <a:solidFill>
                <a:srgbClr val="0000FF"/>
              </a:solidFill>
            </a:endParaRPr>
          </a:p>
          <a:p>
            <a:pPr marL="0" indent="0">
              <a:buNone/>
            </a:pPr>
            <a:r>
              <a:rPr lang="en-US" altLang="zh-CN" sz="2400" b="1" dirty="0" smtClean="0"/>
              <a:t>4.2001</a:t>
            </a:r>
            <a:r>
              <a:rPr lang="zh-CN" altLang="en-US" sz="2400" b="1" dirty="0" smtClean="0"/>
              <a:t>年，我国加入（                ）组织，原来区域性推进的对外开放转变为全方位的对外开放，形成全方位的对外开放格局。</a:t>
            </a:r>
            <a:endParaRPr lang="zh-CN" altLang="en-US" sz="2400" b="1" dirty="0" smtClean="0"/>
          </a:p>
          <a:p>
            <a:pPr marL="0" indent="0">
              <a:buNone/>
            </a:pPr>
            <a:r>
              <a:rPr lang="en-US" altLang="zh-CN" sz="2400" b="1" dirty="0" smtClean="0"/>
              <a:t>5.</a:t>
            </a:r>
            <a:r>
              <a:rPr lang="zh-CN" altLang="en-US" sz="2400" b="1" dirty="0" smtClean="0"/>
              <a:t>意义</a:t>
            </a:r>
            <a:r>
              <a:rPr lang="en-US" altLang="zh-CN" sz="2400" b="1" dirty="0" smtClean="0"/>
              <a:t>:</a:t>
            </a:r>
            <a:r>
              <a:rPr lang="zh-CN" altLang="en-US" sz="2400" b="1" dirty="0" smtClean="0"/>
              <a:t>（</a:t>
            </a:r>
            <a:r>
              <a:rPr lang="en-US" altLang="zh-CN" sz="2400" b="1" dirty="0" smtClean="0"/>
              <a:t>1</a:t>
            </a:r>
            <a:r>
              <a:rPr lang="zh-CN" altLang="en-US" sz="2400" b="1" dirty="0" smtClean="0"/>
              <a:t>）为我国参与经济全球化</a:t>
            </a:r>
            <a:r>
              <a:rPr lang="zh-CN" altLang="en-US" sz="2400" b="1" dirty="0" smtClean="0">
                <a:solidFill>
                  <a:srgbClr val="0000FF"/>
                </a:solidFill>
              </a:rPr>
              <a:t>开辟</a:t>
            </a:r>
            <a:r>
              <a:rPr lang="zh-CN" altLang="en-US" sz="2400" b="1" dirty="0" smtClean="0"/>
              <a:t>了新途径，为国民经济和社会发展</a:t>
            </a:r>
            <a:r>
              <a:rPr lang="zh-CN" altLang="en-US" sz="2400" b="1" dirty="0" smtClean="0">
                <a:solidFill>
                  <a:srgbClr val="0000FF"/>
                </a:solidFill>
              </a:rPr>
              <a:t>开拓</a:t>
            </a:r>
            <a:r>
              <a:rPr lang="zh-CN" altLang="en-US" sz="2400" b="1" dirty="0" smtClean="0"/>
              <a:t>了新空间。</a:t>
            </a:r>
            <a:endParaRPr lang="zh-CN" altLang="en-US" sz="2400" b="1" dirty="0" smtClean="0">
              <a:sym typeface="+mn-ea"/>
            </a:endParaRPr>
          </a:p>
        </p:txBody>
      </p:sp>
      <p:sp>
        <p:nvSpPr>
          <p:cNvPr id="4" name="文本框 3"/>
          <p:cNvSpPr txBox="1"/>
          <p:nvPr/>
        </p:nvSpPr>
        <p:spPr>
          <a:xfrm>
            <a:off x="4223648" y="1052736"/>
            <a:ext cx="1102360" cy="460375"/>
          </a:xfrm>
          <a:prstGeom prst="rect">
            <a:avLst/>
          </a:prstGeom>
          <a:noFill/>
        </p:spPr>
        <p:txBody>
          <a:bodyPr wrap="square" rtlCol="0">
            <a:spAutoFit/>
          </a:bodyPr>
          <a:lstStyle/>
          <a:p>
            <a:r>
              <a:rPr lang="zh-CN" altLang="en-US" sz="2400" b="1" dirty="0">
                <a:solidFill>
                  <a:srgbClr val="FF0000"/>
                </a:solidFill>
              </a:rPr>
              <a:t>海南</a:t>
            </a:r>
            <a:endParaRPr lang="zh-CN" altLang="en-US" sz="2400" b="1" dirty="0">
              <a:solidFill>
                <a:srgbClr val="FF0000"/>
              </a:solidFill>
            </a:endParaRPr>
          </a:p>
        </p:txBody>
      </p:sp>
      <p:sp>
        <p:nvSpPr>
          <p:cNvPr id="5" name="文本框 4"/>
          <p:cNvSpPr txBox="1"/>
          <p:nvPr/>
        </p:nvSpPr>
        <p:spPr>
          <a:xfrm>
            <a:off x="2844458" y="1845206"/>
            <a:ext cx="1518285" cy="460375"/>
          </a:xfrm>
          <a:prstGeom prst="rect">
            <a:avLst/>
          </a:prstGeom>
          <a:noFill/>
        </p:spPr>
        <p:txBody>
          <a:bodyPr wrap="square" rtlCol="0">
            <a:spAutoFit/>
          </a:bodyPr>
          <a:lstStyle/>
          <a:p>
            <a:r>
              <a:rPr lang="zh-CN" altLang="en-US" sz="2400" b="1" dirty="0" smtClean="0">
                <a:solidFill>
                  <a:srgbClr val="FF0000"/>
                </a:solidFill>
                <a:sym typeface="+mn-ea"/>
              </a:rPr>
              <a:t>沿海</a:t>
            </a:r>
            <a:r>
              <a:rPr lang="zh-CN" altLang="en-US" sz="2400" b="1" dirty="0">
                <a:solidFill>
                  <a:srgbClr val="FF0000"/>
                </a:solidFill>
                <a:sym typeface="+mn-ea"/>
              </a:rPr>
              <a:t>城市</a:t>
            </a:r>
            <a:endParaRPr lang="zh-CN" altLang="en-US" sz="2400" b="1" dirty="0" smtClean="0">
              <a:solidFill>
                <a:srgbClr val="FF0000"/>
              </a:solidFill>
              <a:sym typeface="+mn-ea"/>
            </a:endParaRPr>
          </a:p>
        </p:txBody>
      </p:sp>
      <p:sp>
        <p:nvSpPr>
          <p:cNvPr id="6" name="文本框 5"/>
          <p:cNvSpPr txBox="1"/>
          <p:nvPr/>
        </p:nvSpPr>
        <p:spPr>
          <a:xfrm>
            <a:off x="3204363" y="3068960"/>
            <a:ext cx="872490" cy="460375"/>
          </a:xfrm>
          <a:prstGeom prst="rect">
            <a:avLst/>
          </a:prstGeom>
          <a:noFill/>
        </p:spPr>
        <p:txBody>
          <a:bodyPr wrap="square" rtlCol="0">
            <a:spAutoFit/>
          </a:bodyPr>
          <a:lstStyle/>
          <a:p>
            <a:r>
              <a:rPr lang="zh-CN" altLang="en-US" sz="2400" b="1" dirty="0" smtClean="0">
                <a:solidFill>
                  <a:srgbClr val="FF0000"/>
                </a:solidFill>
                <a:sym typeface="+mn-ea"/>
              </a:rPr>
              <a:t>浦东</a:t>
            </a:r>
            <a:endParaRPr lang="zh-CN" altLang="en-US" sz="2400" b="1" dirty="0" smtClean="0">
              <a:solidFill>
                <a:srgbClr val="FF0000"/>
              </a:solidFill>
              <a:sym typeface="+mn-ea"/>
            </a:endParaRPr>
          </a:p>
        </p:txBody>
      </p:sp>
      <p:sp>
        <p:nvSpPr>
          <p:cNvPr id="7" name="文本框 6"/>
          <p:cNvSpPr txBox="1"/>
          <p:nvPr/>
        </p:nvSpPr>
        <p:spPr>
          <a:xfrm>
            <a:off x="3275856" y="4365104"/>
            <a:ext cx="1441450" cy="460375"/>
          </a:xfrm>
          <a:prstGeom prst="rect">
            <a:avLst/>
          </a:prstGeom>
          <a:noFill/>
        </p:spPr>
        <p:txBody>
          <a:bodyPr wrap="square" rtlCol="0">
            <a:spAutoFit/>
          </a:bodyPr>
          <a:lstStyle/>
          <a:p>
            <a:r>
              <a:rPr lang="zh-CN" altLang="en-US" sz="2400" b="1" dirty="0">
                <a:solidFill>
                  <a:srgbClr val="FF0000"/>
                </a:solidFill>
              </a:rPr>
              <a:t>世界贸易</a:t>
            </a:r>
            <a:endParaRPr lang="zh-CN" altLang="en-US" sz="2400" b="1" dirty="0">
              <a:solidFill>
                <a:srgbClr val="FF0000"/>
              </a:solidFill>
            </a:endParaRPr>
          </a:p>
        </p:txBody>
      </p:sp>
      <p:sp>
        <p:nvSpPr>
          <p:cNvPr id="8" name="文本框 7"/>
          <p:cNvSpPr txBox="1"/>
          <p:nvPr/>
        </p:nvSpPr>
        <p:spPr>
          <a:xfrm>
            <a:off x="6167606" y="5863302"/>
            <a:ext cx="1718310" cy="460375"/>
          </a:xfrm>
          <a:prstGeom prst="rect">
            <a:avLst/>
          </a:prstGeom>
          <a:noFill/>
        </p:spPr>
        <p:txBody>
          <a:bodyPr wrap="square" rtlCol="0">
            <a:spAutoFit/>
          </a:bodyPr>
          <a:lstStyle/>
          <a:p>
            <a:endParaRPr lang="zh-CN" altLang="en-US" sz="2400" b="1" dirty="0" smtClean="0">
              <a:solidFill>
                <a:srgbClr val="FF0000"/>
              </a:solidFill>
              <a:sym typeface="+mn-ea"/>
            </a:endParaRPr>
          </a:p>
        </p:txBody>
      </p:sp>
      <p:sp>
        <p:nvSpPr>
          <p:cNvPr id="9" name="文本框 8"/>
          <p:cNvSpPr txBox="1"/>
          <p:nvPr/>
        </p:nvSpPr>
        <p:spPr>
          <a:xfrm>
            <a:off x="57150" y="57150"/>
            <a:ext cx="1913890" cy="583565"/>
          </a:xfrm>
          <a:prstGeom prst="rect">
            <a:avLst/>
          </a:prstGeom>
          <a:noFill/>
        </p:spPr>
        <p:txBody>
          <a:bodyPr wrap="square" rtlCol="0">
            <a:spAutoFit/>
          </a:bodyPr>
          <a:lstStyle/>
          <a:p>
            <a:r>
              <a:rPr lang="zh-CN" altLang="en-US" sz="3200" b="1" dirty="0">
                <a:solidFill>
                  <a:srgbClr val="0000FF"/>
                </a:solidFill>
                <a:latin typeface="Arial" panose="020B0604020202020204" pitchFamily="34" charset="0"/>
                <a:ea typeface="黑体" panose="02010609060101010101" pitchFamily="49" charset="-122"/>
                <a:sym typeface="+mn-ea"/>
              </a:rPr>
              <a:t>考点梳理</a:t>
            </a:r>
            <a:endParaRPr lang="zh-CN" alt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linds(horizont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linds(horizontal)">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hinamap"/>
          <p:cNvPicPr>
            <a:picLocks noChangeAspect="1"/>
          </p:cNvPicPr>
          <p:nvPr/>
        </p:nvPicPr>
        <p:blipFill>
          <a:blip r:embed="rId1" cstate="print"/>
          <a:stretch>
            <a:fillRect/>
          </a:stretch>
        </p:blipFill>
        <p:spPr>
          <a:xfrm>
            <a:off x="1131094" y="910829"/>
            <a:ext cx="6850856" cy="5036344"/>
          </a:xfrm>
          <a:prstGeom prst="rect">
            <a:avLst/>
          </a:prstGeom>
          <a:solidFill>
            <a:schemeClr val="bg1"/>
          </a:solidFill>
          <a:ln w="9525">
            <a:noFill/>
          </a:ln>
        </p:spPr>
      </p:pic>
      <p:grpSp>
        <p:nvGrpSpPr>
          <p:cNvPr id="2" name="Group 49"/>
          <p:cNvGrpSpPr/>
          <p:nvPr/>
        </p:nvGrpSpPr>
        <p:grpSpPr>
          <a:xfrm>
            <a:off x="5016104" y="2718197"/>
            <a:ext cx="2814638" cy="3166584"/>
            <a:chOff x="3289" y="1525"/>
            <a:chExt cx="2364" cy="2660"/>
          </a:xfrm>
        </p:grpSpPr>
        <p:grpSp>
          <p:nvGrpSpPr>
            <p:cNvPr id="25659" name="Group 50"/>
            <p:cNvGrpSpPr/>
            <p:nvPr/>
          </p:nvGrpSpPr>
          <p:grpSpPr>
            <a:xfrm>
              <a:off x="3289" y="1525"/>
              <a:ext cx="2364" cy="2660"/>
              <a:chOff x="3289" y="1525"/>
              <a:chExt cx="2364" cy="2660"/>
            </a:xfrm>
          </p:grpSpPr>
          <p:grpSp>
            <p:nvGrpSpPr>
              <p:cNvPr id="25661" name="Group 51"/>
              <p:cNvGrpSpPr/>
              <p:nvPr/>
            </p:nvGrpSpPr>
            <p:grpSpPr>
              <a:xfrm>
                <a:off x="3289" y="1525"/>
                <a:ext cx="2364" cy="2660"/>
                <a:chOff x="3334" y="1525"/>
                <a:chExt cx="2364" cy="2611"/>
              </a:xfrm>
            </p:grpSpPr>
            <p:grpSp>
              <p:nvGrpSpPr>
                <p:cNvPr id="25663" name="Group 52"/>
                <p:cNvGrpSpPr/>
                <p:nvPr/>
              </p:nvGrpSpPr>
              <p:grpSpPr>
                <a:xfrm>
                  <a:off x="3334" y="1525"/>
                  <a:ext cx="2364" cy="2611"/>
                  <a:chOff x="3253" y="1470"/>
                  <a:chExt cx="2199" cy="2574"/>
                </a:xfrm>
              </p:grpSpPr>
              <p:sp>
                <p:nvSpPr>
                  <p:cNvPr id="25665" name="Text Box 19"/>
                  <p:cNvSpPr txBox="1"/>
                  <p:nvPr/>
                </p:nvSpPr>
                <p:spPr>
                  <a:xfrm>
                    <a:off x="4715" y="2311"/>
                    <a:ext cx="487" cy="24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None/>
                    </a:pPr>
                    <a:r>
                      <a:rPr lang="zh-CN" altLang="en-US" sz="1350" b="1" dirty="0">
                        <a:solidFill>
                          <a:srgbClr val="3333FF"/>
                        </a:solidFill>
                        <a:latin typeface="Calibri" panose="020F0502020204030204" charset="0"/>
                      </a:rPr>
                      <a:t>南通</a:t>
                    </a:r>
                    <a:endParaRPr lang="zh-CN" altLang="en-US" sz="1350" b="1" dirty="0">
                      <a:solidFill>
                        <a:srgbClr val="3333FF"/>
                      </a:solidFill>
                      <a:latin typeface="Calibri" panose="020F0502020204030204" charset="0"/>
                    </a:endParaRPr>
                  </a:p>
                </p:txBody>
              </p:sp>
              <p:sp>
                <p:nvSpPr>
                  <p:cNvPr id="25666" name="Text Box 13"/>
                  <p:cNvSpPr txBox="1"/>
                  <p:nvPr/>
                </p:nvSpPr>
                <p:spPr>
                  <a:xfrm>
                    <a:off x="4297" y="1470"/>
                    <a:ext cx="592" cy="24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None/>
                    </a:pPr>
                    <a:r>
                      <a:rPr lang="zh-CN" altLang="en-US" sz="1350" dirty="0">
                        <a:solidFill>
                          <a:srgbClr val="3333FF"/>
                        </a:solidFill>
                        <a:latin typeface="Calibri" panose="020F0502020204030204" charset="0"/>
                      </a:rPr>
                      <a:t>秦</a:t>
                    </a:r>
                    <a:r>
                      <a:rPr lang="zh-CN" altLang="en-US" sz="1350" b="1" dirty="0">
                        <a:solidFill>
                          <a:srgbClr val="3333FF"/>
                        </a:solidFill>
                        <a:latin typeface="Calibri" panose="020F0502020204030204" charset="0"/>
                      </a:rPr>
                      <a:t>皇岛</a:t>
                    </a:r>
                    <a:endParaRPr lang="zh-CN" altLang="en-US" sz="1350" b="1" dirty="0">
                      <a:solidFill>
                        <a:srgbClr val="3333FF"/>
                      </a:solidFill>
                      <a:latin typeface="Calibri" panose="020F0502020204030204" charset="0"/>
                    </a:endParaRPr>
                  </a:p>
                </p:txBody>
              </p:sp>
              <p:sp>
                <p:nvSpPr>
                  <p:cNvPr id="25667" name="Text Box 14"/>
                  <p:cNvSpPr txBox="1"/>
                  <p:nvPr/>
                </p:nvSpPr>
                <p:spPr>
                  <a:xfrm>
                    <a:off x="4206" y="1657"/>
                    <a:ext cx="509" cy="24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None/>
                    </a:pPr>
                    <a:r>
                      <a:rPr lang="zh-CN" altLang="en-US" sz="1350" b="1" dirty="0">
                        <a:solidFill>
                          <a:srgbClr val="3333FF"/>
                        </a:solidFill>
                        <a:latin typeface="Calibri" panose="020F0502020204030204" charset="0"/>
                      </a:rPr>
                      <a:t>天津</a:t>
                    </a:r>
                    <a:endParaRPr lang="zh-CN" altLang="en-US" sz="1350" b="1" dirty="0">
                      <a:solidFill>
                        <a:srgbClr val="3333FF"/>
                      </a:solidFill>
                      <a:latin typeface="Calibri" panose="020F0502020204030204" charset="0"/>
                    </a:endParaRPr>
                  </a:p>
                </p:txBody>
              </p:sp>
              <p:sp>
                <p:nvSpPr>
                  <p:cNvPr id="25668" name="Text Box 15"/>
                  <p:cNvSpPr txBox="1"/>
                  <p:nvPr/>
                </p:nvSpPr>
                <p:spPr>
                  <a:xfrm>
                    <a:off x="4694" y="1488"/>
                    <a:ext cx="318" cy="18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None/>
                    </a:pPr>
                    <a:endParaRPr lang="zh-CN" altLang="zh-CN" sz="900" dirty="0">
                      <a:solidFill>
                        <a:srgbClr val="3333FF"/>
                      </a:solidFill>
                      <a:latin typeface="Calibri" panose="020F0502020204030204" charset="0"/>
                    </a:endParaRPr>
                  </a:p>
                </p:txBody>
              </p:sp>
              <p:sp>
                <p:nvSpPr>
                  <p:cNvPr id="25669" name="Text Box 16"/>
                  <p:cNvSpPr txBox="1"/>
                  <p:nvPr/>
                </p:nvSpPr>
                <p:spPr>
                  <a:xfrm>
                    <a:off x="4637" y="1778"/>
                    <a:ext cx="453" cy="24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None/>
                    </a:pPr>
                    <a:r>
                      <a:rPr lang="zh-CN" altLang="en-US" sz="1350" b="1" dirty="0">
                        <a:solidFill>
                          <a:srgbClr val="3333FF"/>
                        </a:solidFill>
                        <a:latin typeface="Calibri" panose="020F0502020204030204" charset="0"/>
                      </a:rPr>
                      <a:t>烟台</a:t>
                    </a:r>
                    <a:endParaRPr lang="zh-CN" altLang="en-US" sz="1350" b="1" dirty="0">
                      <a:solidFill>
                        <a:srgbClr val="3333FF"/>
                      </a:solidFill>
                      <a:latin typeface="Calibri" panose="020F0502020204030204" charset="0"/>
                    </a:endParaRPr>
                  </a:p>
                </p:txBody>
              </p:sp>
              <p:sp>
                <p:nvSpPr>
                  <p:cNvPr id="25670" name="Text Box 17"/>
                  <p:cNvSpPr txBox="1"/>
                  <p:nvPr/>
                </p:nvSpPr>
                <p:spPr>
                  <a:xfrm>
                    <a:off x="4627" y="2074"/>
                    <a:ext cx="704" cy="24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None/>
                    </a:pPr>
                    <a:r>
                      <a:rPr lang="zh-CN" altLang="en-US" sz="1350" b="1" dirty="0">
                        <a:solidFill>
                          <a:srgbClr val="3333FF"/>
                        </a:solidFill>
                        <a:latin typeface="Calibri" panose="020F0502020204030204" charset="0"/>
                      </a:rPr>
                      <a:t>连云港</a:t>
                    </a:r>
                    <a:endParaRPr lang="zh-CN" altLang="en-US" sz="1350" b="1" dirty="0">
                      <a:solidFill>
                        <a:srgbClr val="3333FF"/>
                      </a:solidFill>
                      <a:latin typeface="Calibri" panose="020F0502020204030204" charset="0"/>
                    </a:endParaRPr>
                  </a:p>
                </p:txBody>
              </p:sp>
              <p:sp>
                <p:nvSpPr>
                  <p:cNvPr id="25671" name="Text Box 18"/>
                  <p:cNvSpPr txBox="1"/>
                  <p:nvPr/>
                </p:nvSpPr>
                <p:spPr>
                  <a:xfrm>
                    <a:off x="4515" y="1906"/>
                    <a:ext cx="477" cy="24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None/>
                    </a:pPr>
                    <a:r>
                      <a:rPr lang="zh-CN" altLang="en-US" sz="1350" b="1" dirty="0">
                        <a:solidFill>
                          <a:srgbClr val="3333FF"/>
                        </a:solidFill>
                        <a:latin typeface="Calibri" panose="020F0502020204030204" charset="0"/>
                      </a:rPr>
                      <a:t>青岛</a:t>
                    </a:r>
                    <a:endParaRPr lang="zh-CN" altLang="en-US" sz="1350" b="1" dirty="0">
                      <a:solidFill>
                        <a:srgbClr val="3333FF"/>
                      </a:solidFill>
                      <a:latin typeface="Calibri" panose="020F0502020204030204" charset="0"/>
                    </a:endParaRPr>
                  </a:p>
                </p:txBody>
              </p:sp>
              <p:sp>
                <p:nvSpPr>
                  <p:cNvPr id="25672" name="Text Box 20"/>
                  <p:cNvSpPr txBox="1"/>
                  <p:nvPr/>
                </p:nvSpPr>
                <p:spPr>
                  <a:xfrm>
                    <a:off x="4859" y="2521"/>
                    <a:ext cx="593" cy="24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None/>
                    </a:pPr>
                    <a:r>
                      <a:rPr lang="zh-CN" altLang="en-US" sz="1350" b="1" dirty="0">
                        <a:solidFill>
                          <a:srgbClr val="3333FF"/>
                        </a:solidFill>
                        <a:latin typeface="Calibri" panose="020F0502020204030204" charset="0"/>
                      </a:rPr>
                      <a:t>上海</a:t>
                    </a:r>
                    <a:endParaRPr lang="zh-CN" altLang="en-US" sz="1350" b="1" dirty="0">
                      <a:solidFill>
                        <a:srgbClr val="3333FF"/>
                      </a:solidFill>
                      <a:latin typeface="Calibri" panose="020F0502020204030204" charset="0"/>
                    </a:endParaRPr>
                  </a:p>
                </p:txBody>
              </p:sp>
              <p:sp>
                <p:nvSpPr>
                  <p:cNvPr id="25673" name="Text Box 21"/>
                  <p:cNvSpPr txBox="1"/>
                  <p:nvPr/>
                </p:nvSpPr>
                <p:spPr>
                  <a:xfrm>
                    <a:off x="4875" y="2771"/>
                    <a:ext cx="318" cy="18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None/>
                    </a:pPr>
                    <a:endParaRPr lang="zh-CN" altLang="zh-CN" sz="900" dirty="0">
                      <a:solidFill>
                        <a:srgbClr val="3333FF"/>
                      </a:solidFill>
                      <a:latin typeface="Calibri" panose="020F0502020204030204" charset="0"/>
                    </a:endParaRPr>
                  </a:p>
                </p:txBody>
              </p:sp>
              <p:sp>
                <p:nvSpPr>
                  <p:cNvPr id="25674" name="Text Box 22"/>
                  <p:cNvSpPr txBox="1"/>
                  <p:nvPr/>
                </p:nvSpPr>
                <p:spPr>
                  <a:xfrm>
                    <a:off x="4785" y="2951"/>
                    <a:ext cx="566" cy="24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None/>
                    </a:pPr>
                    <a:r>
                      <a:rPr lang="zh-CN" altLang="en-US" sz="1350" b="1" dirty="0">
                        <a:solidFill>
                          <a:srgbClr val="3333FF"/>
                        </a:solidFill>
                        <a:latin typeface="Calibri" panose="020F0502020204030204" charset="0"/>
                      </a:rPr>
                      <a:t>温州</a:t>
                    </a:r>
                    <a:endParaRPr lang="zh-CN" altLang="en-US" sz="1350" b="1" dirty="0">
                      <a:solidFill>
                        <a:srgbClr val="3333FF"/>
                      </a:solidFill>
                      <a:latin typeface="Calibri" panose="020F0502020204030204" charset="0"/>
                    </a:endParaRPr>
                  </a:p>
                </p:txBody>
              </p:sp>
              <p:sp>
                <p:nvSpPr>
                  <p:cNvPr id="25675" name="Text Box 23"/>
                  <p:cNvSpPr txBox="1"/>
                  <p:nvPr/>
                </p:nvSpPr>
                <p:spPr>
                  <a:xfrm>
                    <a:off x="4561" y="3207"/>
                    <a:ext cx="385" cy="4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None/>
                    </a:pPr>
                    <a:r>
                      <a:rPr lang="zh-CN" altLang="en-US" sz="1350" b="1" dirty="0">
                        <a:solidFill>
                          <a:srgbClr val="3333FF"/>
                        </a:solidFill>
                        <a:latin typeface="Calibri" panose="020F0502020204030204" charset="0"/>
                      </a:rPr>
                      <a:t>福州</a:t>
                    </a:r>
                    <a:endParaRPr lang="zh-CN" altLang="en-US" sz="1350" b="1" dirty="0">
                      <a:solidFill>
                        <a:srgbClr val="3333FF"/>
                      </a:solidFill>
                      <a:latin typeface="Calibri" panose="020F0502020204030204" charset="0"/>
                    </a:endParaRPr>
                  </a:p>
                </p:txBody>
              </p:sp>
              <p:sp>
                <p:nvSpPr>
                  <p:cNvPr id="25676" name="Text Box 24"/>
                  <p:cNvSpPr txBox="1"/>
                  <p:nvPr/>
                </p:nvSpPr>
                <p:spPr>
                  <a:xfrm>
                    <a:off x="3685" y="3801"/>
                    <a:ext cx="501" cy="24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None/>
                    </a:pPr>
                    <a:r>
                      <a:rPr lang="zh-CN" altLang="en-US" sz="1350" b="1" dirty="0">
                        <a:solidFill>
                          <a:srgbClr val="3333FF"/>
                        </a:solidFill>
                        <a:latin typeface="Calibri" panose="020F0502020204030204" charset="0"/>
                      </a:rPr>
                      <a:t>湛江</a:t>
                    </a:r>
                    <a:endParaRPr lang="zh-CN" altLang="en-US" sz="1350" b="1" dirty="0">
                      <a:solidFill>
                        <a:srgbClr val="3333FF"/>
                      </a:solidFill>
                      <a:latin typeface="Calibri" panose="020F0502020204030204" charset="0"/>
                    </a:endParaRPr>
                  </a:p>
                </p:txBody>
              </p:sp>
              <p:sp>
                <p:nvSpPr>
                  <p:cNvPr id="25677" name="Text Box 25"/>
                  <p:cNvSpPr txBox="1"/>
                  <p:nvPr/>
                </p:nvSpPr>
                <p:spPr>
                  <a:xfrm>
                    <a:off x="3253" y="3801"/>
                    <a:ext cx="532" cy="24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None/>
                    </a:pPr>
                    <a:r>
                      <a:rPr lang="zh-CN" altLang="en-US" sz="1350" b="1" dirty="0">
                        <a:solidFill>
                          <a:srgbClr val="3333FF"/>
                        </a:solidFill>
                        <a:latin typeface="Calibri" panose="020F0502020204030204" charset="0"/>
                      </a:rPr>
                      <a:t>北海</a:t>
                    </a:r>
                    <a:endParaRPr lang="zh-CN" altLang="en-US" sz="1350" b="1" dirty="0">
                      <a:solidFill>
                        <a:srgbClr val="3333FF"/>
                      </a:solidFill>
                      <a:latin typeface="Calibri" panose="020F0502020204030204" charset="0"/>
                    </a:endParaRPr>
                  </a:p>
                </p:txBody>
              </p:sp>
            </p:grpSp>
            <p:sp>
              <p:nvSpPr>
                <p:cNvPr id="25664" name="Text Box 67"/>
                <p:cNvSpPr txBox="1"/>
                <p:nvPr/>
              </p:nvSpPr>
              <p:spPr>
                <a:xfrm>
                  <a:off x="4014" y="3793"/>
                  <a:ext cx="444" cy="24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350" b="1" dirty="0">
                      <a:solidFill>
                        <a:srgbClr val="3333FF"/>
                      </a:solidFill>
                      <a:latin typeface="Calibri" panose="020F0502020204030204" charset="0"/>
                    </a:rPr>
                    <a:t>广州</a:t>
                  </a:r>
                  <a:endParaRPr lang="zh-CN" altLang="en-US" sz="1350" b="1" dirty="0">
                    <a:solidFill>
                      <a:srgbClr val="3333FF"/>
                    </a:solidFill>
                    <a:latin typeface="Calibri" panose="020F0502020204030204" charset="0"/>
                  </a:endParaRPr>
                </a:p>
              </p:txBody>
            </p:sp>
          </p:grpSp>
          <p:sp>
            <p:nvSpPr>
              <p:cNvPr id="25662" name="Text Box 68"/>
              <p:cNvSpPr txBox="1"/>
              <p:nvPr/>
            </p:nvSpPr>
            <p:spPr>
              <a:xfrm>
                <a:off x="4807" y="1663"/>
                <a:ext cx="444" cy="251"/>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350" b="1" dirty="0">
                    <a:solidFill>
                      <a:srgbClr val="3333FF"/>
                    </a:solidFill>
                    <a:latin typeface="Calibri" panose="020F0502020204030204" charset="0"/>
                  </a:rPr>
                  <a:t>大连</a:t>
                </a:r>
                <a:endParaRPr lang="zh-CN" altLang="en-US" sz="1350" b="1" dirty="0">
                  <a:solidFill>
                    <a:srgbClr val="3333FF"/>
                  </a:solidFill>
                  <a:latin typeface="Calibri" panose="020F0502020204030204" charset="0"/>
                </a:endParaRPr>
              </a:p>
            </p:txBody>
          </p:sp>
        </p:grpSp>
        <p:sp>
          <p:nvSpPr>
            <p:cNvPr id="25660" name="Text Box 69"/>
            <p:cNvSpPr txBox="1"/>
            <p:nvPr/>
          </p:nvSpPr>
          <p:spPr>
            <a:xfrm>
              <a:off x="5015" y="2811"/>
              <a:ext cx="624" cy="251"/>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350" b="1" dirty="0">
                  <a:solidFill>
                    <a:srgbClr val="3333FF"/>
                  </a:solidFill>
                  <a:latin typeface="Calibri" panose="020F0502020204030204" charset="0"/>
                </a:rPr>
                <a:t>宁波</a:t>
              </a:r>
              <a:endParaRPr lang="zh-CN" altLang="en-US" sz="1350" b="1" dirty="0">
                <a:solidFill>
                  <a:srgbClr val="3333FF"/>
                </a:solidFill>
                <a:latin typeface="Calibri" panose="020F0502020204030204" charset="0"/>
              </a:endParaRPr>
            </a:p>
          </p:txBody>
        </p:sp>
      </p:grpSp>
      <p:grpSp>
        <p:nvGrpSpPr>
          <p:cNvPr id="6" name="组合 77872"/>
          <p:cNvGrpSpPr/>
          <p:nvPr/>
        </p:nvGrpSpPr>
        <p:grpSpPr>
          <a:xfrm>
            <a:off x="285750" y="2196704"/>
            <a:ext cx="4179094" cy="414338"/>
            <a:chOff x="66" y="467"/>
            <a:chExt cx="4972" cy="348"/>
          </a:xfrm>
        </p:grpSpPr>
        <p:sp>
          <p:nvSpPr>
            <p:cNvPr id="25657" name="文本框 77873"/>
            <p:cNvSpPr txBox="1"/>
            <p:nvPr/>
          </p:nvSpPr>
          <p:spPr>
            <a:xfrm>
              <a:off x="66" y="512"/>
              <a:ext cx="908" cy="270"/>
            </a:xfrm>
            <a:prstGeom prst="rect">
              <a:avLst/>
            </a:prstGeom>
            <a:solidFill>
              <a:srgbClr val="FF3300"/>
            </a:solidFill>
            <a:ln w="38100" cap="flat" cmpd="sng">
              <a:solidFill>
                <a:srgbClr val="00FF00"/>
              </a:solidFill>
              <a:prstDash val="solid"/>
              <a:miter/>
              <a:headEnd type="none" w="med" len="med"/>
              <a:tailEnd type="none" w="med" len="med"/>
            </a:ln>
            <a:effectLst>
              <a:outerShdw dist="107763" dir="18900000" algn="ctr" rotWithShape="0">
                <a:schemeClr val="bg2">
                  <a:alpha val="50000"/>
                </a:schemeClr>
              </a:outerShdw>
            </a:effectLst>
          </p:spPr>
          <p:txBody>
            <a:bodyPr>
              <a:spAutoFit/>
            </a:bodyPr>
            <a:lstStyle/>
            <a:p>
              <a:pPr algn="ctr" eaLnBrk="1" hangingPunct="1">
                <a:spcBef>
                  <a:spcPct val="50000"/>
                </a:spcBef>
                <a:buNone/>
              </a:pPr>
              <a:r>
                <a:rPr lang="zh-CN" altLang="en-US" sz="1500" b="1" dirty="0">
                  <a:solidFill>
                    <a:srgbClr val="FFFF00"/>
                  </a:solidFill>
                  <a:latin typeface="黑体" panose="02010609060101010101" pitchFamily="49" charset="-122"/>
                  <a:ea typeface="黑体" panose="02010609060101010101" pitchFamily="49" charset="-122"/>
                </a:rPr>
                <a:t>第二步</a:t>
              </a:r>
              <a:endParaRPr lang="zh-CN" altLang="en-US" sz="1500" b="1" dirty="0">
                <a:solidFill>
                  <a:srgbClr val="FFFF00"/>
                </a:solidFill>
                <a:latin typeface="黑体" panose="02010609060101010101" pitchFamily="49" charset="-122"/>
                <a:ea typeface="黑体" panose="02010609060101010101" pitchFamily="49" charset="-122"/>
              </a:endParaRPr>
            </a:p>
          </p:txBody>
        </p:sp>
        <p:sp>
          <p:nvSpPr>
            <p:cNvPr id="25658" name="文本框 77874"/>
            <p:cNvSpPr txBox="1"/>
            <p:nvPr/>
          </p:nvSpPr>
          <p:spPr>
            <a:xfrm>
              <a:off x="1087" y="467"/>
              <a:ext cx="3951" cy="348"/>
            </a:xfrm>
            <a:prstGeom prst="rect">
              <a:avLst/>
            </a:prstGeom>
            <a:solidFill>
              <a:srgbClr val="FF0000"/>
            </a:solidFill>
            <a:ln w="57150" cap="flat" cmpd="thickThin">
              <a:solidFill>
                <a:srgbClr val="FFFF00"/>
              </a:solidFill>
              <a:prstDash val="solid"/>
              <a:miter/>
              <a:headEnd type="none" w="med" len="med"/>
              <a:tailEnd type="none" w="med" len="med"/>
            </a:ln>
            <a:effectLst>
              <a:outerShdw dist="107763" dir="18900000" algn="ctr" rotWithShape="0">
                <a:schemeClr val="bg2">
                  <a:alpha val="50000"/>
                </a:schemeClr>
              </a:outerShdw>
            </a:effectLst>
          </p:spPr>
          <p:txBody>
            <a:bodyPr>
              <a:spAutoFit/>
            </a:bodyPr>
            <a:lstStyle/>
            <a:p>
              <a:pPr eaLnBrk="1" hangingPunct="1">
                <a:buNone/>
              </a:pPr>
              <a:r>
                <a:rPr lang="en-US" altLang="zh-CN" sz="2100" b="1" dirty="0">
                  <a:solidFill>
                    <a:schemeClr val="bg1"/>
                  </a:solidFill>
                  <a:latin typeface="楷体_GB2312" pitchFamily="49" charset="-122"/>
                  <a:ea typeface="楷体_GB2312" pitchFamily="49" charset="-122"/>
                </a:rPr>
                <a:t> </a:t>
              </a:r>
              <a:r>
                <a:rPr lang="zh-CN" altLang="en-US" sz="1500" b="1" dirty="0">
                  <a:solidFill>
                    <a:srgbClr val="FFFFFF"/>
                  </a:solidFill>
                  <a:latin typeface="黑体" panose="02010609060101010101" pitchFamily="49" charset="-122"/>
                  <a:ea typeface="黑体" panose="02010609060101010101" pitchFamily="49" charset="-122"/>
                </a:rPr>
                <a:t>沿海开放城市</a:t>
              </a:r>
              <a:r>
                <a:rPr lang="en-US" altLang="en-US" sz="1500" b="1" dirty="0">
                  <a:solidFill>
                    <a:srgbClr val="FFFFFF"/>
                  </a:solidFill>
                  <a:latin typeface="黑体" panose="02010609060101010101" pitchFamily="49" charset="-122"/>
                  <a:ea typeface="黑体" panose="02010609060101010101" pitchFamily="49" charset="-122"/>
                </a:rPr>
                <a:t>（1984）35</a:t>
              </a:r>
              <a:r>
                <a:rPr lang="zh-CN" altLang="en-US" sz="1500" b="1" dirty="0">
                  <a:solidFill>
                    <a:srgbClr val="FFFFFF"/>
                  </a:solidFill>
                  <a:latin typeface="黑体" panose="02010609060101010101" pitchFamily="49" charset="-122"/>
                  <a:ea typeface="黑体" panose="02010609060101010101" pitchFamily="49" charset="-122"/>
                </a:rPr>
                <a:t>周年</a:t>
              </a:r>
              <a:endParaRPr lang="zh-CN" altLang="en-US" sz="1500" b="1" dirty="0">
                <a:solidFill>
                  <a:srgbClr val="FFFFFF"/>
                </a:solidFill>
                <a:latin typeface="黑体" panose="02010609060101010101" pitchFamily="49" charset="-122"/>
                <a:ea typeface="黑体" panose="02010609060101010101" pitchFamily="49" charset="-122"/>
              </a:endParaRPr>
            </a:p>
          </p:txBody>
        </p:sp>
      </p:grpSp>
      <p:sp>
        <p:nvSpPr>
          <p:cNvPr id="25" name="任意多边形 24"/>
          <p:cNvSpPr/>
          <p:nvPr/>
        </p:nvSpPr>
        <p:spPr>
          <a:xfrm>
            <a:off x="4779169" y="2608660"/>
            <a:ext cx="2325291" cy="2996804"/>
          </a:xfrm>
          <a:custGeom>
            <a:avLst/>
            <a:gdLst>
              <a:gd name="connsiteX0" fmla="*/ 1603022 w 1750691"/>
              <a:gd name="connsiteY0" fmla="*/ 225778 h 2912534"/>
              <a:gd name="connsiteX1" fmla="*/ 1636889 w 1750691"/>
              <a:gd name="connsiteY1" fmla="*/ 214489 h 2912534"/>
              <a:gd name="connsiteX2" fmla="*/ 1682044 w 1750691"/>
              <a:gd name="connsiteY2" fmla="*/ 135467 h 2912534"/>
              <a:gd name="connsiteX3" fmla="*/ 1659467 w 1750691"/>
              <a:gd name="connsiteY3" fmla="*/ 90312 h 2912534"/>
              <a:gd name="connsiteX4" fmla="*/ 1625600 w 1750691"/>
              <a:gd name="connsiteY4" fmla="*/ 22578 h 2912534"/>
              <a:gd name="connsiteX5" fmla="*/ 1591733 w 1750691"/>
              <a:gd name="connsiteY5" fmla="*/ 0 h 2912534"/>
              <a:gd name="connsiteX6" fmla="*/ 1433689 w 1750691"/>
              <a:gd name="connsiteY6" fmla="*/ 22578 h 2912534"/>
              <a:gd name="connsiteX7" fmla="*/ 1365955 w 1750691"/>
              <a:gd name="connsiteY7" fmla="*/ 67734 h 2912534"/>
              <a:gd name="connsiteX8" fmla="*/ 1275644 w 1750691"/>
              <a:gd name="connsiteY8" fmla="*/ 146756 h 2912534"/>
              <a:gd name="connsiteX9" fmla="*/ 1207911 w 1750691"/>
              <a:gd name="connsiteY9" fmla="*/ 180623 h 2912534"/>
              <a:gd name="connsiteX10" fmla="*/ 1140178 w 1750691"/>
              <a:gd name="connsiteY10" fmla="*/ 248356 h 2912534"/>
              <a:gd name="connsiteX11" fmla="*/ 1106311 w 1750691"/>
              <a:gd name="connsiteY11" fmla="*/ 282223 h 2912534"/>
              <a:gd name="connsiteX12" fmla="*/ 1072444 w 1750691"/>
              <a:gd name="connsiteY12" fmla="*/ 349956 h 2912534"/>
              <a:gd name="connsiteX13" fmla="*/ 1038578 w 1750691"/>
              <a:gd name="connsiteY13" fmla="*/ 372534 h 2912534"/>
              <a:gd name="connsiteX14" fmla="*/ 1004711 w 1750691"/>
              <a:gd name="connsiteY14" fmla="*/ 406400 h 2912534"/>
              <a:gd name="connsiteX15" fmla="*/ 1016000 w 1750691"/>
              <a:gd name="connsiteY15" fmla="*/ 474134 h 2912534"/>
              <a:gd name="connsiteX16" fmla="*/ 1049867 w 1750691"/>
              <a:gd name="connsiteY16" fmla="*/ 496712 h 2912534"/>
              <a:gd name="connsiteX17" fmla="*/ 1083733 w 1750691"/>
              <a:gd name="connsiteY17" fmla="*/ 530578 h 2912534"/>
              <a:gd name="connsiteX18" fmla="*/ 1095022 w 1750691"/>
              <a:gd name="connsiteY18" fmla="*/ 564445 h 2912534"/>
              <a:gd name="connsiteX19" fmla="*/ 1185333 w 1750691"/>
              <a:gd name="connsiteY19" fmla="*/ 620889 h 2912534"/>
              <a:gd name="connsiteX20" fmla="*/ 1219200 w 1750691"/>
              <a:gd name="connsiteY20" fmla="*/ 654756 h 2912534"/>
              <a:gd name="connsiteX21" fmla="*/ 1365955 w 1750691"/>
              <a:gd name="connsiteY21" fmla="*/ 654756 h 2912534"/>
              <a:gd name="connsiteX22" fmla="*/ 1467555 w 1750691"/>
              <a:gd name="connsiteY22" fmla="*/ 620889 h 2912534"/>
              <a:gd name="connsiteX23" fmla="*/ 1456267 w 1750691"/>
              <a:gd name="connsiteY23" fmla="*/ 654756 h 2912534"/>
              <a:gd name="connsiteX24" fmla="*/ 1422400 w 1750691"/>
              <a:gd name="connsiteY24" fmla="*/ 666045 h 2912534"/>
              <a:gd name="connsiteX25" fmla="*/ 1411111 w 1750691"/>
              <a:gd name="connsiteY25" fmla="*/ 711200 h 2912534"/>
              <a:gd name="connsiteX26" fmla="*/ 1422400 w 1750691"/>
              <a:gd name="connsiteY26" fmla="*/ 959556 h 2912534"/>
              <a:gd name="connsiteX27" fmla="*/ 1444978 w 1750691"/>
              <a:gd name="connsiteY27" fmla="*/ 1027289 h 2912534"/>
              <a:gd name="connsiteX28" fmla="*/ 1490133 w 1750691"/>
              <a:gd name="connsiteY28" fmla="*/ 1128889 h 2912534"/>
              <a:gd name="connsiteX29" fmla="*/ 1512711 w 1750691"/>
              <a:gd name="connsiteY29" fmla="*/ 1162756 h 2912534"/>
              <a:gd name="connsiteX30" fmla="*/ 1546578 w 1750691"/>
              <a:gd name="connsiteY30" fmla="*/ 1196623 h 2912534"/>
              <a:gd name="connsiteX31" fmla="*/ 1580444 w 1750691"/>
              <a:gd name="connsiteY31" fmla="*/ 1275645 h 2912534"/>
              <a:gd name="connsiteX32" fmla="*/ 1591733 w 1750691"/>
              <a:gd name="connsiteY32" fmla="*/ 1309512 h 2912534"/>
              <a:gd name="connsiteX33" fmla="*/ 1636889 w 1750691"/>
              <a:gd name="connsiteY33" fmla="*/ 1377245 h 2912534"/>
              <a:gd name="connsiteX34" fmla="*/ 1648178 w 1750691"/>
              <a:gd name="connsiteY34" fmla="*/ 1411112 h 2912534"/>
              <a:gd name="connsiteX35" fmla="*/ 1670755 w 1750691"/>
              <a:gd name="connsiteY35" fmla="*/ 1444978 h 2912534"/>
              <a:gd name="connsiteX36" fmla="*/ 1682044 w 1750691"/>
              <a:gd name="connsiteY36" fmla="*/ 1478845 h 2912534"/>
              <a:gd name="connsiteX37" fmla="*/ 1727200 w 1750691"/>
              <a:gd name="connsiteY37" fmla="*/ 1546578 h 2912534"/>
              <a:gd name="connsiteX38" fmla="*/ 1738489 w 1750691"/>
              <a:gd name="connsiteY38" fmla="*/ 1614312 h 2912534"/>
              <a:gd name="connsiteX39" fmla="*/ 1749778 w 1750691"/>
              <a:gd name="connsiteY39" fmla="*/ 1648178 h 2912534"/>
              <a:gd name="connsiteX40" fmla="*/ 1704622 w 1750691"/>
              <a:gd name="connsiteY40" fmla="*/ 1794934 h 2912534"/>
              <a:gd name="connsiteX41" fmla="*/ 1648178 w 1750691"/>
              <a:gd name="connsiteY41" fmla="*/ 1919112 h 2912534"/>
              <a:gd name="connsiteX42" fmla="*/ 1648178 w 1750691"/>
              <a:gd name="connsiteY42" fmla="*/ 1919112 h 2912534"/>
              <a:gd name="connsiteX43" fmla="*/ 1636889 w 1750691"/>
              <a:gd name="connsiteY43" fmla="*/ 1952978 h 2912534"/>
              <a:gd name="connsiteX44" fmla="*/ 1580444 w 1750691"/>
              <a:gd name="connsiteY44" fmla="*/ 2020712 h 2912534"/>
              <a:gd name="connsiteX45" fmla="*/ 1569155 w 1750691"/>
              <a:gd name="connsiteY45" fmla="*/ 2054578 h 2912534"/>
              <a:gd name="connsiteX46" fmla="*/ 1535289 w 1750691"/>
              <a:gd name="connsiteY46" fmla="*/ 2088445 h 2912534"/>
              <a:gd name="connsiteX47" fmla="*/ 1501422 w 1750691"/>
              <a:gd name="connsiteY47" fmla="*/ 2212623 h 2912534"/>
              <a:gd name="connsiteX48" fmla="*/ 1467555 w 1750691"/>
              <a:gd name="connsiteY48" fmla="*/ 2235200 h 2912534"/>
              <a:gd name="connsiteX49" fmla="*/ 1444978 w 1750691"/>
              <a:gd name="connsiteY49" fmla="*/ 2269067 h 2912534"/>
              <a:gd name="connsiteX50" fmla="*/ 1399822 w 1750691"/>
              <a:gd name="connsiteY50" fmla="*/ 2381956 h 2912534"/>
              <a:gd name="connsiteX51" fmla="*/ 1377244 w 1750691"/>
              <a:gd name="connsiteY51" fmla="*/ 2415823 h 2912534"/>
              <a:gd name="connsiteX52" fmla="*/ 1332089 w 1750691"/>
              <a:gd name="connsiteY52" fmla="*/ 2438400 h 2912534"/>
              <a:gd name="connsiteX53" fmla="*/ 1264355 w 1750691"/>
              <a:gd name="connsiteY53" fmla="*/ 2506134 h 2912534"/>
              <a:gd name="connsiteX54" fmla="*/ 1230489 w 1750691"/>
              <a:gd name="connsiteY54" fmla="*/ 2528712 h 2912534"/>
              <a:gd name="connsiteX55" fmla="*/ 1196622 w 1750691"/>
              <a:gd name="connsiteY55" fmla="*/ 2562578 h 2912534"/>
              <a:gd name="connsiteX56" fmla="*/ 1151467 w 1750691"/>
              <a:gd name="connsiteY56" fmla="*/ 2573867 h 2912534"/>
              <a:gd name="connsiteX57" fmla="*/ 1117600 w 1750691"/>
              <a:gd name="connsiteY57" fmla="*/ 2596445 h 2912534"/>
              <a:gd name="connsiteX58" fmla="*/ 1027289 w 1750691"/>
              <a:gd name="connsiteY58" fmla="*/ 2641600 h 2912534"/>
              <a:gd name="connsiteX59" fmla="*/ 993422 w 1750691"/>
              <a:gd name="connsiteY59" fmla="*/ 2664178 h 2912534"/>
              <a:gd name="connsiteX60" fmla="*/ 936978 w 1750691"/>
              <a:gd name="connsiteY60" fmla="*/ 2675467 h 2912534"/>
              <a:gd name="connsiteX61" fmla="*/ 903111 w 1750691"/>
              <a:gd name="connsiteY61" fmla="*/ 2698045 h 2912534"/>
              <a:gd name="connsiteX62" fmla="*/ 790222 w 1750691"/>
              <a:gd name="connsiteY62" fmla="*/ 2720623 h 2912534"/>
              <a:gd name="connsiteX63" fmla="*/ 722489 w 1750691"/>
              <a:gd name="connsiteY63" fmla="*/ 2743200 h 2912534"/>
              <a:gd name="connsiteX64" fmla="*/ 688622 w 1750691"/>
              <a:gd name="connsiteY64" fmla="*/ 2754489 h 2912534"/>
              <a:gd name="connsiteX65" fmla="*/ 654755 w 1750691"/>
              <a:gd name="connsiteY65" fmla="*/ 2765778 h 2912534"/>
              <a:gd name="connsiteX66" fmla="*/ 519289 w 1750691"/>
              <a:gd name="connsiteY66" fmla="*/ 2822223 h 2912534"/>
              <a:gd name="connsiteX67" fmla="*/ 451555 w 1750691"/>
              <a:gd name="connsiteY67" fmla="*/ 2844800 h 2912534"/>
              <a:gd name="connsiteX68" fmla="*/ 406400 w 1750691"/>
              <a:gd name="connsiteY68" fmla="*/ 2867378 h 2912534"/>
              <a:gd name="connsiteX69" fmla="*/ 304800 w 1750691"/>
              <a:gd name="connsiteY69" fmla="*/ 2901245 h 2912534"/>
              <a:gd name="connsiteX70" fmla="*/ 270933 w 1750691"/>
              <a:gd name="connsiteY70" fmla="*/ 2912534 h 2912534"/>
              <a:gd name="connsiteX71" fmla="*/ 45155 w 1750691"/>
              <a:gd name="connsiteY71" fmla="*/ 2901245 h 2912534"/>
              <a:gd name="connsiteX72" fmla="*/ 0 w 1750691"/>
              <a:gd name="connsiteY72" fmla="*/ 2889956 h 291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750691" h="2912534">
                <a:moveTo>
                  <a:pt x="1603022" y="225778"/>
                </a:moveTo>
                <a:cubicBezTo>
                  <a:pt x="1614311" y="222015"/>
                  <a:pt x="1627597" y="221923"/>
                  <a:pt x="1636889" y="214489"/>
                </a:cubicBezTo>
                <a:cubicBezTo>
                  <a:pt x="1650188" y="203850"/>
                  <a:pt x="1676487" y="146581"/>
                  <a:pt x="1682044" y="135467"/>
                </a:cubicBezTo>
                <a:cubicBezTo>
                  <a:pt x="1674518" y="120415"/>
                  <a:pt x="1666096" y="105780"/>
                  <a:pt x="1659467" y="90312"/>
                </a:cubicBezTo>
                <a:cubicBezTo>
                  <a:pt x="1645695" y="58177"/>
                  <a:pt x="1652718" y="49696"/>
                  <a:pt x="1625600" y="22578"/>
                </a:cubicBezTo>
                <a:cubicBezTo>
                  <a:pt x="1616006" y="12984"/>
                  <a:pt x="1603022" y="7526"/>
                  <a:pt x="1591733" y="0"/>
                </a:cubicBezTo>
                <a:cubicBezTo>
                  <a:pt x="1578144" y="1235"/>
                  <a:pt x="1471932" y="1332"/>
                  <a:pt x="1433689" y="22578"/>
                </a:cubicBezTo>
                <a:cubicBezTo>
                  <a:pt x="1409968" y="35756"/>
                  <a:pt x="1365955" y="67734"/>
                  <a:pt x="1365955" y="67734"/>
                </a:cubicBezTo>
                <a:cubicBezTo>
                  <a:pt x="1339614" y="107246"/>
                  <a:pt x="1332090" y="127940"/>
                  <a:pt x="1275644" y="146756"/>
                </a:cubicBezTo>
                <a:cubicBezTo>
                  <a:pt x="1244261" y="157217"/>
                  <a:pt x="1234171" y="157280"/>
                  <a:pt x="1207911" y="180623"/>
                </a:cubicBezTo>
                <a:cubicBezTo>
                  <a:pt x="1184046" y="201836"/>
                  <a:pt x="1162756" y="225778"/>
                  <a:pt x="1140178" y="248356"/>
                </a:cubicBezTo>
                <a:lnTo>
                  <a:pt x="1106311" y="282223"/>
                </a:lnTo>
                <a:cubicBezTo>
                  <a:pt x="1097129" y="309768"/>
                  <a:pt x="1094328" y="328072"/>
                  <a:pt x="1072444" y="349956"/>
                </a:cubicBezTo>
                <a:cubicBezTo>
                  <a:pt x="1062850" y="359550"/>
                  <a:pt x="1049001" y="363848"/>
                  <a:pt x="1038578" y="372534"/>
                </a:cubicBezTo>
                <a:cubicBezTo>
                  <a:pt x="1026313" y="382754"/>
                  <a:pt x="1016000" y="395111"/>
                  <a:pt x="1004711" y="406400"/>
                </a:cubicBezTo>
                <a:cubicBezTo>
                  <a:pt x="1008474" y="428978"/>
                  <a:pt x="1005764" y="453661"/>
                  <a:pt x="1016000" y="474134"/>
                </a:cubicBezTo>
                <a:cubicBezTo>
                  <a:pt x="1022068" y="486269"/>
                  <a:pt x="1039444" y="488026"/>
                  <a:pt x="1049867" y="496712"/>
                </a:cubicBezTo>
                <a:cubicBezTo>
                  <a:pt x="1062131" y="506932"/>
                  <a:pt x="1072444" y="519289"/>
                  <a:pt x="1083733" y="530578"/>
                </a:cubicBezTo>
                <a:cubicBezTo>
                  <a:pt x="1087496" y="541867"/>
                  <a:pt x="1087404" y="555303"/>
                  <a:pt x="1095022" y="564445"/>
                </a:cubicBezTo>
                <a:cubicBezTo>
                  <a:pt x="1115958" y="589568"/>
                  <a:pt x="1157053" y="606749"/>
                  <a:pt x="1185333" y="620889"/>
                </a:cubicBezTo>
                <a:cubicBezTo>
                  <a:pt x="1196622" y="632178"/>
                  <a:pt x="1205916" y="645900"/>
                  <a:pt x="1219200" y="654756"/>
                </a:cubicBezTo>
                <a:cubicBezTo>
                  <a:pt x="1258620" y="681036"/>
                  <a:pt x="1337593" y="657592"/>
                  <a:pt x="1365955" y="654756"/>
                </a:cubicBezTo>
                <a:cubicBezTo>
                  <a:pt x="1443590" y="602999"/>
                  <a:pt x="1407946" y="601019"/>
                  <a:pt x="1467555" y="620889"/>
                </a:cubicBezTo>
                <a:cubicBezTo>
                  <a:pt x="1463792" y="632178"/>
                  <a:pt x="1464681" y="646342"/>
                  <a:pt x="1456267" y="654756"/>
                </a:cubicBezTo>
                <a:cubicBezTo>
                  <a:pt x="1447853" y="663170"/>
                  <a:pt x="1429834" y="656753"/>
                  <a:pt x="1422400" y="666045"/>
                </a:cubicBezTo>
                <a:cubicBezTo>
                  <a:pt x="1412708" y="678160"/>
                  <a:pt x="1414874" y="696148"/>
                  <a:pt x="1411111" y="711200"/>
                </a:cubicBezTo>
                <a:cubicBezTo>
                  <a:pt x="1414874" y="793985"/>
                  <a:pt x="1413571" y="877157"/>
                  <a:pt x="1422400" y="959556"/>
                </a:cubicBezTo>
                <a:cubicBezTo>
                  <a:pt x="1424935" y="983220"/>
                  <a:pt x="1436140" y="1005192"/>
                  <a:pt x="1444978" y="1027289"/>
                </a:cubicBezTo>
                <a:cubicBezTo>
                  <a:pt x="1461108" y="1067615"/>
                  <a:pt x="1469036" y="1091971"/>
                  <a:pt x="1490133" y="1128889"/>
                </a:cubicBezTo>
                <a:cubicBezTo>
                  <a:pt x="1496865" y="1140669"/>
                  <a:pt x="1504025" y="1152333"/>
                  <a:pt x="1512711" y="1162756"/>
                </a:cubicBezTo>
                <a:cubicBezTo>
                  <a:pt x="1522932" y="1175021"/>
                  <a:pt x="1535289" y="1185334"/>
                  <a:pt x="1546578" y="1196623"/>
                </a:cubicBezTo>
                <a:cubicBezTo>
                  <a:pt x="1570073" y="1290600"/>
                  <a:pt x="1541465" y="1197685"/>
                  <a:pt x="1580444" y="1275645"/>
                </a:cubicBezTo>
                <a:cubicBezTo>
                  <a:pt x="1585766" y="1286288"/>
                  <a:pt x="1585954" y="1299110"/>
                  <a:pt x="1591733" y="1309512"/>
                </a:cubicBezTo>
                <a:cubicBezTo>
                  <a:pt x="1604911" y="1333232"/>
                  <a:pt x="1628308" y="1351502"/>
                  <a:pt x="1636889" y="1377245"/>
                </a:cubicBezTo>
                <a:cubicBezTo>
                  <a:pt x="1640652" y="1388534"/>
                  <a:pt x="1642856" y="1400469"/>
                  <a:pt x="1648178" y="1411112"/>
                </a:cubicBezTo>
                <a:cubicBezTo>
                  <a:pt x="1654245" y="1423247"/>
                  <a:pt x="1664688" y="1432843"/>
                  <a:pt x="1670755" y="1444978"/>
                </a:cubicBezTo>
                <a:cubicBezTo>
                  <a:pt x="1676077" y="1455621"/>
                  <a:pt x="1676265" y="1468443"/>
                  <a:pt x="1682044" y="1478845"/>
                </a:cubicBezTo>
                <a:cubicBezTo>
                  <a:pt x="1695222" y="1502565"/>
                  <a:pt x="1727200" y="1546578"/>
                  <a:pt x="1727200" y="1546578"/>
                </a:cubicBezTo>
                <a:cubicBezTo>
                  <a:pt x="1730963" y="1569156"/>
                  <a:pt x="1733524" y="1591968"/>
                  <a:pt x="1738489" y="1614312"/>
                </a:cubicBezTo>
                <a:cubicBezTo>
                  <a:pt x="1741070" y="1625928"/>
                  <a:pt x="1750691" y="1636314"/>
                  <a:pt x="1749778" y="1648178"/>
                </a:cubicBezTo>
                <a:cubicBezTo>
                  <a:pt x="1742097" y="1748035"/>
                  <a:pt x="1742279" y="1738448"/>
                  <a:pt x="1704622" y="1794934"/>
                </a:cubicBezTo>
                <a:cubicBezTo>
                  <a:pt x="1688011" y="1877986"/>
                  <a:pt x="1703976" y="1835413"/>
                  <a:pt x="1648178" y="1919112"/>
                </a:cubicBezTo>
                <a:lnTo>
                  <a:pt x="1648178" y="1919112"/>
                </a:lnTo>
                <a:cubicBezTo>
                  <a:pt x="1644415" y="1930401"/>
                  <a:pt x="1642211" y="1942335"/>
                  <a:pt x="1636889" y="1952978"/>
                </a:cubicBezTo>
                <a:cubicBezTo>
                  <a:pt x="1621172" y="1984412"/>
                  <a:pt x="1605411" y="1995745"/>
                  <a:pt x="1580444" y="2020712"/>
                </a:cubicBezTo>
                <a:cubicBezTo>
                  <a:pt x="1576681" y="2032001"/>
                  <a:pt x="1575756" y="2044677"/>
                  <a:pt x="1569155" y="2054578"/>
                </a:cubicBezTo>
                <a:cubicBezTo>
                  <a:pt x="1560299" y="2067862"/>
                  <a:pt x="1541773" y="2073856"/>
                  <a:pt x="1535289" y="2088445"/>
                </a:cubicBezTo>
                <a:cubicBezTo>
                  <a:pt x="1501599" y="2164248"/>
                  <a:pt x="1549383" y="2145478"/>
                  <a:pt x="1501422" y="2212623"/>
                </a:cubicBezTo>
                <a:cubicBezTo>
                  <a:pt x="1493536" y="2223663"/>
                  <a:pt x="1478844" y="2227674"/>
                  <a:pt x="1467555" y="2235200"/>
                </a:cubicBezTo>
                <a:cubicBezTo>
                  <a:pt x="1460029" y="2246489"/>
                  <a:pt x="1450488" y="2256669"/>
                  <a:pt x="1444978" y="2269067"/>
                </a:cubicBezTo>
                <a:cubicBezTo>
                  <a:pt x="1398724" y="2373139"/>
                  <a:pt x="1446022" y="2301107"/>
                  <a:pt x="1399822" y="2381956"/>
                </a:cubicBezTo>
                <a:cubicBezTo>
                  <a:pt x="1393091" y="2393736"/>
                  <a:pt x="1387667" y="2407137"/>
                  <a:pt x="1377244" y="2415823"/>
                </a:cubicBezTo>
                <a:cubicBezTo>
                  <a:pt x="1364316" y="2426596"/>
                  <a:pt x="1347141" y="2430874"/>
                  <a:pt x="1332089" y="2438400"/>
                </a:cubicBezTo>
                <a:cubicBezTo>
                  <a:pt x="1309511" y="2460978"/>
                  <a:pt x="1290922" y="2488422"/>
                  <a:pt x="1264355" y="2506134"/>
                </a:cubicBezTo>
                <a:cubicBezTo>
                  <a:pt x="1253066" y="2513660"/>
                  <a:pt x="1240912" y="2520026"/>
                  <a:pt x="1230489" y="2528712"/>
                </a:cubicBezTo>
                <a:cubicBezTo>
                  <a:pt x="1218224" y="2538932"/>
                  <a:pt x="1210483" y="2554657"/>
                  <a:pt x="1196622" y="2562578"/>
                </a:cubicBezTo>
                <a:cubicBezTo>
                  <a:pt x="1183151" y="2570276"/>
                  <a:pt x="1166519" y="2570104"/>
                  <a:pt x="1151467" y="2573867"/>
                </a:cubicBezTo>
                <a:cubicBezTo>
                  <a:pt x="1140178" y="2581393"/>
                  <a:pt x="1129511" y="2589948"/>
                  <a:pt x="1117600" y="2596445"/>
                </a:cubicBezTo>
                <a:cubicBezTo>
                  <a:pt x="1088053" y="2612562"/>
                  <a:pt x="1055293" y="2622931"/>
                  <a:pt x="1027289" y="2641600"/>
                </a:cubicBezTo>
                <a:cubicBezTo>
                  <a:pt x="1016000" y="2649126"/>
                  <a:pt x="1006126" y="2659414"/>
                  <a:pt x="993422" y="2664178"/>
                </a:cubicBezTo>
                <a:cubicBezTo>
                  <a:pt x="975456" y="2670915"/>
                  <a:pt x="955793" y="2671704"/>
                  <a:pt x="936978" y="2675467"/>
                </a:cubicBezTo>
                <a:cubicBezTo>
                  <a:pt x="925689" y="2682993"/>
                  <a:pt x="915582" y="2692700"/>
                  <a:pt x="903111" y="2698045"/>
                </a:cubicBezTo>
                <a:cubicBezTo>
                  <a:pt x="876845" y="2709302"/>
                  <a:pt x="812632" y="2715021"/>
                  <a:pt x="790222" y="2720623"/>
                </a:cubicBezTo>
                <a:cubicBezTo>
                  <a:pt x="767134" y="2726395"/>
                  <a:pt x="745067" y="2735674"/>
                  <a:pt x="722489" y="2743200"/>
                </a:cubicBezTo>
                <a:lnTo>
                  <a:pt x="688622" y="2754489"/>
                </a:lnTo>
                <a:lnTo>
                  <a:pt x="654755" y="2765778"/>
                </a:lnTo>
                <a:cubicBezTo>
                  <a:pt x="571615" y="2828135"/>
                  <a:pt x="649560" y="2778801"/>
                  <a:pt x="519289" y="2822223"/>
                </a:cubicBezTo>
                <a:cubicBezTo>
                  <a:pt x="496711" y="2829749"/>
                  <a:pt x="472842" y="2834156"/>
                  <a:pt x="451555" y="2844800"/>
                </a:cubicBezTo>
                <a:cubicBezTo>
                  <a:pt x="436503" y="2852326"/>
                  <a:pt x="422025" y="2861128"/>
                  <a:pt x="406400" y="2867378"/>
                </a:cubicBezTo>
                <a:lnTo>
                  <a:pt x="304800" y="2901245"/>
                </a:lnTo>
                <a:lnTo>
                  <a:pt x="270933" y="2912534"/>
                </a:lnTo>
                <a:cubicBezTo>
                  <a:pt x="195674" y="2908771"/>
                  <a:pt x="120248" y="2907503"/>
                  <a:pt x="45155" y="2901245"/>
                </a:cubicBezTo>
                <a:cubicBezTo>
                  <a:pt x="29694" y="2899957"/>
                  <a:pt x="0" y="2889956"/>
                  <a:pt x="0" y="2889956"/>
                </a:cubicBezTo>
              </a:path>
            </a:pathLst>
          </a:custGeom>
          <a:ln w="254000">
            <a:solidFill>
              <a:srgbClr val="1D41D5">
                <a:alpha val="50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5606" name="AutoShape 10"/>
          <p:cNvSpPr/>
          <p:nvPr/>
        </p:nvSpPr>
        <p:spPr>
          <a:xfrm>
            <a:off x="5060156" y="4639866"/>
            <a:ext cx="698897" cy="317897"/>
          </a:xfrm>
          <a:prstGeom prst="wedgeRectCallout">
            <a:avLst>
              <a:gd name="adj1" fmla="val 97394"/>
              <a:gd name="adj2" fmla="val 124231"/>
            </a:avLst>
          </a:prstGeom>
          <a:solidFill>
            <a:srgbClr val="BDEEF9"/>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zh-CN" sz="2100" b="1" dirty="0">
                <a:solidFill>
                  <a:srgbClr val="000000"/>
                </a:solidFill>
                <a:latin typeface="Times New Roman" panose="02020603050405020304" pitchFamily="18" charset="0"/>
                <a:ea typeface="黑体" panose="02010609060101010101" pitchFamily="49" charset="-122"/>
              </a:rPr>
              <a:t>深圳</a:t>
            </a:r>
            <a:endParaRPr lang="zh-CN" altLang="zh-CN" sz="2100" b="1" dirty="0">
              <a:solidFill>
                <a:srgbClr val="000000"/>
              </a:solidFill>
              <a:latin typeface="Times New Roman" panose="02020603050405020304" pitchFamily="18" charset="0"/>
              <a:ea typeface="黑体" panose="02010609060101010101" pitchFamily="49" charset="-122"/>
            </a:endParaRPr>
          </a:p>
        </p:txBody>
      </p:sp>
      <p:sp>
        <p:nvSpPr>
          <p:cNvPr id="25607" name="AutoShape 11"/>
          <p:cNvSpPr/>
          <p:nvPr/>
        </p:nvSpPr>
        <p:spPr>
          <a:xfrm>
            <a:off x="6032897" y="5544741"/>
            <a:ext cx="698897" cy="317897"/>
          </a:xfrm>
          <a:prstGeom prst="wedgeRectCallout">
            <a:avLst>
              <a:gd name="adj1" fmla="val -60449"/>
              <a:gd name="adj2" fmla="val -137519"/>
            </a:avLst>
          </a:prstGeom>
          <a:solidFill>
            <a:srgbClr val="BDEEF9"/>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zh-CN" sz="2100" b="1" dirty="0">
                <a:solidFill>
                  <a:srgbClr val="000000"/>
                </a:solidFill>
                <a:latin typeface="Times New Roman" panose="02020603050405020304" pitchFamily="18" charset="0"/>
                <a:ea typeface="黑体" panose="02010609060101010101" pitchFamily="49" charset="-122"/>
              </a:rPr>
              <a:t>珠海</a:t>
            </a:r>
            <a:endParaRPr lang="zh-CN" altLang="zh-CN" sz="2100" b="1" dirty="0">
              <a:solidFill>
                <a:srgbClr val="000000"/>
              </a:solidFill>
              <a:latin typeface="Times New Roman" panose="02020603050405020304" pitchFamily="18" charset="0"/>
              <a:ea typeface="黑体" panose="02010609060101010101" pitchFamily="49" charset="-122"/>
            </a:endParaRPr>
          </a:p>
        </p:txBody>
      </p:sp>
      <p:sp>
        <p:nvSpPr>
          <p:cNvPr id="25608" name="AutoShape 9"/>
          <p:cNvSpPr/>
          <p:nvPr/>
        </p:nvSpPr>
        <p:spPr>
          <a:xfrm>
            <a:off x="6780610" y="5281613"/>
            <a:ext cx="700088" cy="317897"/>
          </a:xfrm>
          <a:prstGeom prst="wedgeRectCallout">
            <a:avLst>
              <a:gd name="adj1" fmla="val -116819"/>
              <a:gd name="adj2" fmla="val -76560"/>
            </a:avLst>
          </a:prstGeom>
          <a:solidFill>
            <a:srgbClr val="BDEEF9"/>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zh-CN" sz="2100" b="1" dirty="0">
                <a:solidFill>
                  <a:srgbClr val="000000"/>
                </a:solidFill>
                <a:latin typeface="Times New Roman" panose="02020603050405020304" pitchFamily="18" charset="0"/>
                <a:ea typeface="黑体" panose="02010609060101010101" pitchFamily="49" charset="-122"/>
              </a:rPr>
              <a:t>汕头</a:t>
            </a:r>
            <a:endParaRPr lang="zh-CN" altLang="zh-CN" sz="2100" b="1" dirty="0">
              <a:solidFill>
                <a:srgbClr val="000000"/>
              </a:solidFill>
              <a:latin typeface="Times New Roman" panose="02020603050405020304" pitchFamily="18" charset="0"/>
              <a:ea typeface="黑体" panose="02010609060101010101" pitchFamily="49" charset="-122"/>
            </a:endParaRPr>
          </a:p>
        </p:txBody>
      </p:sp>
      <p:sp>
        <p:nvSpPr>
          <p:cNvPr id="25609" name="AutoShape 8"/>
          <p:cNvSpPr/>
          <p:nvPr/>
        </p:nvSpPr>
        <p:spPr>
          <a:xfrm>
            <a:off x="7411641" y="4446985"/>
            <a:ext cx="742950" cy="307181"/>
          </a:xfrm>
          <a:prstGeom prst="wedgeRectCallout">
            <a:avLst>
              <a:gd name="adj1" fmla="val -172185"/>
              <a:gd name="adj2" fmla="val 140060"/>
            </a:avLst>
          </a:prstGeom>
          <a:solidFill>
            <a:srgbClr val="BDEEF9"/>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zh-CN" sz="2100" b="1" dirty="0">
                <a:solidFill>
                  <a:srgbClr val="000000"/>
                </a:solidFill>
                <a:latin typeface="Times New Roman" panose="02020603050405020304" pitchFamily="18" charset="0"/>
                <a:ea typeface="黑体" panose="02010609060101010101" pitchFamily="49" charset="-122"/>
              </a:rPr>
              <a:t>厦门</a:t>
            </a:r>
            <a:endParaRPr lang="zh-CN" altLang="zh-CN" sz="2100" b="1" dirty="0">
              <a:solidFill>
                <a:srgbClr val="000000"/>
              </a:solidFill>
              <a:latin typeface="Times New Roman" panose="02020603050405020304" pitchFamily="18" charset="0"/>
              <a:ea typeface="黑体" panose="02010609060101010101" pitchFamily="49" charset="-122"/>
            </a:endParaRPr>
          </a:p>
        </p:txBody>
      </p:sp>
      <p:pic>
        <p:nvPicPr>
          <p:cNvPr id="25610" name="Picture 1" descr="C:\Documents and Settings\Administrator\桌面\未标题-1.tif"/>
          <p:cNvPicPr>
            <a:picLocks noChangeAspect="1"/>
          </p:cNvPicPr>
          <p:nvPr/>
        </p:nvPicPr>
        <p:blipFill>
          <a:blip r:embed="rId2" cstate="print"/>
          <a:stretch>
            <a:fillRect/>
          </a:stretch>
        </p:blipFill>
        <p:spPr>
          <a:xfrm>
            <a:off x="0" y="857250"/>
            <a:ext cx="2871788" cy="590550"/>
          </a:xfrm>
          <a:prstGeom prst="rect">
            <a:avLst/>
          </a:prstGeom>
          <a:noFill/>
          <a:ln w="9525">
            <a:noFill/>
          </a:ln>
        </p:spPr>
      </p:pic>
      <p:sp>
        <p:nvSpPr>
          <p:cNvPr id="25611" name="矩形 21"/>
          <p:cNvSpPr/>
          <p:nvPr/>
        </p:nvSpPr>
        <p:spPr>
          <a:xfrm>
            <a:off x="620951" y="836930"/>
            <a:ext cx="1816100" cy="5835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200" b="1" dirty="0">
                <a:solidFill>
                  <a:srgbClr val="0000FF"/>
                </a:solidFill>
                <a:latin typeface="Arial" panose="020B0604020202020204" pitchFamily="34" charset="0"/>
                <a:ea typeface="黑体" panose="02010609060101010101" pitchFamily="49" charset="-122"/>
              </a:rPr>
              <a:t>考点梳理</a:t>
            </a:r>
            <a:endParaRPr lang="zh-CN" altLang="en-US" sz="2400" dirty="0">
              <a:latin typeface="Times New Roman" panose="02020603050405020304" pitchFamily="18" charset="0"/>
              <a:ea typeface="黑体" panose="02010609060101010101" pitchFamily="49" charset="-122"/>
            </a:endParaRPr>
          </a:p>
        </p:txBody>
      </p:sp>
      <p:sp>
        <p:nvSpPr>
          <p:cNvPr id="24" name="AutoShape 8"/>
          <p:cNvSpPr/>
          <p:nvPr/>
        </p:nvSpPr>
        <p:spPr>
          <a:xfrm>
            <a:off x="7203281" y="2962275"/>
            <a:ext cx="1007269" cy="339329"/>
          </a:xfrm>
          <a:prstGeom prst="wedgeRectCallout">
            <a:avLst>
              <a:gd name="adj1" fmla="val -98843"/>
              <a:gd name="adj2" fmla="val 114352"/>
            </a:avLst>
          </a:prstGeom>
          <a:solidFill>
            <a:srgbClr val="BDEEF9"/>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zh-CN" sz="2100" b="1" dirty="0">
                <a:solidFill>
                  <a:srgbClr val="000000"/>
                </a:solidFill>
                <a:latin typeface="Times New Roman" panose="02020603050405020304" pitchFamily="18" charset="0"/>
                <a:ea typeface="黑体" panose="02010609060101010101" pitchFamily="49" charset="-122"/>
              </a:rPr>
              <a:t>连云港</a:t>
            </a:r>
            <a:endParaRPr lang="zh-CN" altLang="zh-CN" sz="2100" b="1" dirty="0">
              <a:solidFill>
                <a:srgbClr val="000000"/>
              </a:solidFill>
              <a:latin typeface="Times New Roman" panose="02020603050405020304" pitchFamily="18" charset="0"/>
              <a:ea typeface="黑体" panose="02010609060101010101" pitchFamily="49" charset="-122"/>
            </a:endParaRPr>
          </a:p>
        </p:txBody>
      </p:sp>
      <p:sp>
        <p:nvSpPr>
          <p:cNvPr id="26" name="AutoShape 8"/>
          <p:cNvSpPr/>
          <p:nvPr/>
        </p:nvSpPr>
        <p:spPr>
          <a:xfrm>
            <a:off x="7675960" y="3332560"/>
            <a:ext cx="1110853" cy="316706"/>
          </a:xfrm>
          <a:prstGeom prst="wedgeRectCallout">
            <a:avLst>
              <a:gd name="adj1" fmla="val -118741"/>
              <a:gd name="adj2" fmla="val 96764"/>
            </a:avLst>
          </a:prstGeom>
          <a:solidFill>
            <a:srgbClr val="BDEEF9"/>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zh-CN" sz="2100" b="1" dirty="0">
                <a:solidFill>
                  <a:srgbClr val="000000"/>
                </a:solidFill>
                <a:latin typeface="Times New Roman" panose="02020603050405020304" pitchFamily="18" charset="0"/>
                <a:ea typeface="黑体" panose="02010609060101010101" pitchFamily="49" charset="-122"/>
              </a:rPr>
              <a:t>南通</a:t>
            </a:r>
            <a:endParaRPr lang="zh-CN" altLang="zh-CN" sz="2100" b="1" dirty="0">
              <a:solidFill>
                <a:srgbClr val="000000"/>
              </a:solidFill>
              <a:latin typeface="Times New Roman" panose="02020603050405020304" pitchFamily="18" charset="0"/>
              <a:ea typeface="黑体" panose="02010609060101010101" pitchFamily="49" charset="-122"/>
            </a:endParaRPr>
          </a:p>
        </p:txBody>
      </p:sp>
      <p:grpSp>
        <p:nvGrpSpPr>
          <p:cNvPr id="7" name="Group 25"/>
          <p:cNvGrpSpPr/>
          <p:nvPr/>
        </p:nvGrpSpPr>
        <p:grpSpPr>
          <a:xfrm>
            <a:off x="5397104" y="2419350"/>
            <a:ext cx="1712119" cy="3186113"/>
            <a:chOff x="3488" y="1298"/>
            <a:chExt cx="1433" cy="2676"/>
          </a:xfrm>
        </p:grpSpPr>
        <p:sp>
          <p:nvSpPr>
            <p:cNvPr id="25653" name="Freeform 26"/>
            <p:cNvSpPr/>
            <p:nvPr/>
          </p:nvSpPr>
          <p:spPr>
            <a:xfrm>
              <a:off x="4196" y="1298"/>
              <a:ext cx="693" cy="926"/>
            </a:xfrm>
            <a:custGeom>
              <a:avLst/>
              <a:gdLst>
                <a:gd name="txL" fmla="*/ 0 w 693"/>
                <a:gd name="txT" fmla="*/ 0 h 926"/>
                <a:gd name="txR" fmla="*/ 693 w 693"/>
                <a:gd name="txB" fmla="*/ 926 h 926"/>
              </a:gdLst>
              <a:ahLst/>
              <a:cxnLst>
                <a:cxn ang="0">
                  <a:pos x="284" y="923"/>
                </a:cxn>
                <a:cxn ang="0">
                  <a:pos x="260" y="907"/>
                </a:cxn>
                <a:cxn ang="0">
                  <a:pos x="237" y="899"/>
                </a:cxn>
                <a:cxn ang="0">
                  <a:pos x="276" y="828"/>
                </a:cxn>
                <a:cxn ang="0">
                  <a:pos x="197" y="749"/>
                </a:cxn>
                <a:cxn ang="0">
                  <a:pos x="103" y="773"/>
                </a:cxn>
                <a:cxn ang="0">
                  <a:pos x="16" y="718"/>
                </a:cxn>
                <a:cxn ang="0">
                  <a:pos x="87" y="631"/>
                </a:cxn>
                <a:cxn ang="0">
                  <a:pos x="40" y="489"/>
                </a:cxn>
                <a:cxn ang="0">
                  <a:pos x="0" y="418"/>
                </a:cxn>
                <a:cxn ang="0">
                  <a:pos x="63" y="252"/>
                </a:cxn>
                <a:cxn ang="0">
                  <a:pos x="134" y="292"/>
                </a:cxn>
                <a:cxn ang="0">
                  <a:pos x="237" y="276"/>
                </a:cxn>
                <a:cxn ang="0">
                  <a:pos x="253" y="252"/>
                </a:cxn>
                <a:cxn ang="0">
                  <a:pos x="300" y="221"/>
                </a:cxn>
                <a:cxn ang="0">
                  <a:pos x="363" y="126"/>
                </a:cxn>
                <a:cxn ang="0">
                  <a:pos x="418" y="118"/>
                </a:cxn>
                <a:cxn ang="0">
                  <a:pos x="513" y="95"/>
                </a:cxn>
                <a:cxn ang="0">
                  <a:pos x="568" y="0"/>
                </a:cxn>
                <a:cxn ang="0">
                  <a:pos x="616" y="55"/>
                </a:cxn>
                <a:cxn ang="0">
                  <a:pos x="576" y="118"/>
                </a:cxn>
                <a:cxn ang="0">
                  <a:pos x="584" y="158"/>
                </a:cxn>
                <a:cxn ang="0">
                  <a:pos x="623" y="150"/>
                </a:cxn>
                <a:cxn ang="0">
                  <a:pos x="663" y="87"/>
                </a:cxn>
                <a:cxn ang="0">
                  <a:pos x="671" y="252"/>
                </a:cxn>
                <a:cxn ang="0">
                  <a:pos x="639" y="268"/>
                </a:cxn>
                <a:cxn ang="0">
                  <a:pos x="552" y="300"/>
                </a:cxn>
                <a:cxn ang="0">
                  <a:pos x="489" y="363"/>
                </a:cxn>
                <a:cxn ang="0">
                  <a:pos x="474" y="386"/>
                </a:cxn>
                <a:cxn ang="0">
                  <a:pos x="450" y="394"/>
                </a:cxn>
                <a:cxn ang="0">
                  <a:pos x="426" y="371"/>
                </a:cxn>
                <a:cxn ang="0">
                  <a:pos x="489" y="252"/>
                </a:cxn>
                <a:cxn ang="0">
                  <a:pos x="426" y="158"/>
                </a:cxn>
                <a:cxn ang="0">
                  <a:pos x="379" y="189"/>
                </a:cxn>
                <a:cxn ang="0">
                  <a:pos x="371" y="213"/>
                </a:cxn>
                <a:cxn ang="0">
                  <a:pos x="300" y="268"/>
                </a:cxn>
                <a:cxn ang="0">
                  <a:pos x="221" y="410"/>
                </a:cxn>
                <a:cxn ang="0">
                  <a:pos x="237" y="607"/>
                </a:cxn>
                <a:cxn ang="0">
                  <a:pos x="308" y="639"/>
                </a:cxn>
                <a:cxn ang="0">
                  <a:pos x="489" y="584"/>
                </a:cxn>
                <a:cxn ang="0">
                  <a:pos x="552" y="599"/>
                </a:cxn>
                <a:cxn ang="0">
                  <a:pos x="426" y="686"/>
                </a:cxn>
                <a:cxn ang="0">
                  <a:pos x="387" y="734"/>
                </a:cxn>
                <a:cxn ang="0">
                  <a:pos x="324" y="805"/>
                </a:cxn>
                <a:cxn ang="0">
                  <a:pos x="316" y="828"/>
                </a:cxn>
                <a:cxn ang="0">
                  <a:pos x="292" y="844"/>
                </a:cxn>
                <a:cxn ang="0">
                  <a:pos x="300" y="891"/>
                </a:cxn>
                <a:cxn ang="0">
                  <a:pos x="284" y="923"/>
                </a:cxn>
              </a:cxnLst>
              <a:rect l="txL" t="txT" r="txR" b="txB"/>
              <a:pathLst>
                <a:path w="693" h="926">
                  <a:moveTo>
                    <a:pt x="284" y="923"/>
                  </a:moveTo>
                  <a:cubicBezTo>
                    <a:pt x="276" y="918"/>
                    <a:pt x="269" y="911"/>
                    <a:pt x="260" y="907"/>
                  </a:cubicBezTo>
                  <a:cubicBezTo>
                    <a:pt x="253" y="903"/>
                    <a:pt x="238" y="907"/>
                    <a:pt x="237" y="899"/>
                  </a:cubicBezTo>
                  <a:cubicBezTo>
                    <a:pt x="233" y="866"/>
                    <a:pt x="257" y="847"/>
                    <a:pt x="276" y="828"/>
                  </a:cubicBezTo>
                  <a:cubicBezTo>
                    <a:pt x="261" y="770"/>
                    <a:pt x="241" y="778"/>
                    <a:pt x="197" y="749"/>
                  </a:cubicBezTo>
                  <a:cubicBezTo>
                    <a:pt x="165" y="756"/>
                    <a:pt x="135" y="765"/>
                    <a:pt x="103" y="773"/>
                  </a:cubicBezTo>
                  <a:cubicBezTo>
                    <a:pt x="39" y="765"/>
                    <a:pt x="34" y="772"/>
                    <a:pt x="16" y="718"/>
                  </a:cubicBezTo>
                  <a:cubicBezTo>
                    <a:pt x="27" y="676"/>
                    <a:pt x="44" y="645"/>
                    <a:pt x="87" y="631"/>
                  </a:cubicBezTo>
                  <a:cubicBezTo>
                    <a:pt x="109" y="566"/>
                    <a:pt x="119" y="517"/>
                    <a:pt x="40" y="489"/>
                  </a:cubicBezTo>
                  <a:cubicBezTo>
                    <a:pt x="24" y="465"/>
                    <a:pt x="16" y="442"/>
                    <a:pt x="0" y="418"/>
                  </a:cubicBezTo>
                  <a:cubicBezTo>
                    <a:pt x="12" y="346"/>
                    <a:pt x="42" y="316"/>
                    <a:pt x="63" y="252"/>
                  </a:cubicBezTo>
                  <a:cubicBezTo>
                    <a:pt x="89" y="261"/>
                    <a:pt x="134" y="292"/>
                    <a:pt x="134" y="292"/>
                  </a:cubicBezTo>
                  <a:cubicBezTo>
                    <a:pt x="169" y="288"/>
                    <a:pt x="210" y="298"/>
                    <a:pt x="237" y="276"/>
                  </a:cubicBezTo>
                  <a:cubicBezTo>
                    <a:pt x="245" y="270"/>
                    <a:pt x="246" y="258"/>
                    <a:pt x="253" y="252"/>
                  </a:cubicBezTo>
                  <a:cubicBezTo>
                    <a:pt x="267" y="240"/>
                    <a:pt x="300" y="221"/>
                    <a:pt x="300" y="221"/>
                  </a:cubicBezTo>
                  <a:cubicBezTo>
                    <a:pt x="341" y="157"/>
                    <a:pt x="320" y="189"/>
                    <a:pt x="363" y="126"/>
                  </a:cubicBezTo>
                  <a:cubicBezTo>
                    <a:pt x="373" y="111"/>
                    <a:pt x="400" y="121"/>
                    <a:pt x="418" y="118"/>
                  </a:cubicBezTo>
                  <a:cubicBezTo>
                    <a:pt x="450" y="113"/>
                    <a:pt x="482" y="104"/>
                    <a:pt x="513" y="95"/>
                  </a:cubicBezTo>
                  <a:cubicBezTo>
                    <a:pt x="535" y="62"/>
                    <a:pt x="546" y="31"/>
                    <a:pt x="568" y="0"/>
                  </a:cubicBezTo>
                  <a:cubicBezTo>
                    <a:pt x="600" y="11"/>
                    <a:pt x="606" y="24"/>
                    <a:pt x="616" y="55"/>
                  </a:cubicBezTo>
                  <a:cubicBezTo>
                    <a:pt x="597" y="111"/>
                    <a:pt x="614" y="93"/>
                    <a:pt x="576" y="118"/>
                  </a:cubicBezTo>
                  <a:cubicBezTo>
                    <a:pt x="579" y="131"/>
                    <a:pt x="577" y="146"/>
                    <a:pt x="584" y="158"/>
                  </a:cubicBezTo>
                  <a:cubicBezTo>
                    <a:pt x="603" y="191"/>
                    <a:pt x="615" y="168"/>
                    <a:pt x="623" y="150"/>
                  </a:cubicBezTo>
                  <a:cubicBezTo>
                    <a:pt x="650" y="88"/>
                    <a:pt x="620" y="114"/>
                    <a:pt x="663" y="87"/>
                  </a:cubicBezTo>
                  <a:cubicBezTo>
                    <a:pt x="688" y="123"/>
                    <a:pt x="693" y="213"/>
                    <a:pt x="671" y="252"/>
                  </a:cubicBezTo>
                  <a:cubicBezTo>
                    <a:pt x="665" y="262"/>
                    <a:pt x="650" y="264"/>
                    <a:pt x="639" y="268"/>
                  </a:cubicBezTo>
                  <a:cubicBezTo>
                    <a:pt x="603" y="280"/>
                    <a:pt x="584" y="279"/>
                    <a:pt x="552" y="300"/>
                  </a:cubicBezTo>
                  <a:cubicBezTo>
                    <a:pt x="534" y="328"/>
                    <a:pt x="510" y="338"/>
                    <a:pt x="489" y="363"/>
                  </a:cubicBezTo>
                  <a:cubicBezTo>
                    <a:pt x="483" y="370"/>
                    <a:pt x="481" y="380"/>
                    <a:pt x="474" y="386"/>
                  </a:cubicBezTo>
                  <a:cubicBezTo>
                    <a:pt x="467" y="391"/>
                    <a:pt x="458" y="391"/>
                    <a:pt x="450" y="394"/>
                  </a:cubicBezTo>
                  <a:cubicBezTo>
                    <a:pt x="442" y="386"/>
                    <a:pt x="432" y="380"/>
                    <a:pt x="426" y="371"/>
                  </a:cubicBezTo>
                  <a:cubicBezTo>
                    <a:pt x="393" y="323"/>
                    <a:pt x="467" y="287"/>
                    <a:pt x="489" y="252"/>
                  </a:cubicBezTo>
                  <a:cubicBezTo>
                    <a:pt x="478" y="176"/>
                    <a:pt x="492" y="180"/>
                    <a:pt x="426" y="158"/>
                  </a:cubicBezTo>
                  <a:cubicBezTo>
                    <a:pt x="402" y="166"/>
                    <a:pt x="395" y="165"/>
                    <a:pt x="379" y="189"/>
                  </a:cubicBezTo>
                  <a:cubicBezTo>
                    <a:pt x="374" y="196"/>
                    <a:pt x="376" y="206"/>
                    <a:pt x="371" y="213"/>
                  </a:cubicBezTo>
                  <a:cubicBezTo>
                    <a:pt x="359" y="228"/>
                    <a:pt x="317" y="257"/>
                    <a:pt x="300" y="268"/>
                  </a:cubicBezTo>
                  <a:cubicBezTo>
                    <a:pt x="270" y="313"/>
                    <a:pt x="251" y="365"/>
                    <a:pt x="221" y="410"/>
                  </a:cubicBezTo>
                  <a:cubicBezTo>
                    <a:pt x="205" y="476"/>
                    <a:pt x="197" y="549"/>
                    <a:pt x="237" y="607"/>
                  </a:cubicBezTo>
                  <a:cubicBezTo>
                    <a:pt x="251" y="650"/>
                    <a:pt x="264" y="648"/>
                    <a:pt x="308" y="639"/>
                  </a:cubicBezTo>
                  <a:cubicBezTo>
                    <a:pt x="352" y="573"/>
                    <a:pt x="409" y="589"/>
                    <a:pt x="489" y="584"/>
                  </a:cubicBezTo>
                  <a:cubicBezTo>
                    <a:pt x="522" y="562"/>
                    <a:pt x="539" y="555"/>
                    <a:pt x="552" y="599"/>
                  </a:cubicBezTo>
                  <a:cubicBezTo>
                    <a:pt x="525" y="642"/>
                    <a:pt x="471" y="665"/>
                    <a:pt x="426" y="686"/>
                  </a:cubicBezTo>
                  <a:cubicBezTo>
                    <a:pt x="412" y="701"/>
                    <a:pt x="396" y="715"/>
                    <a:pt x="387" y="734"/>
                  </a:cubicBezTo>
                  <a:cubicBezTo>
                    <a:pt x="362" y="790"/>
                    <a:pt x="386" y="784"/>
                    <a:pt x="324" y="805"/>
                  </a:cubicBezTo>
                  <a:cubicBezTo>
                    <a:pt x="321" y="813"/>
                    <a:pt x="321" y="822"/>
                    <a:pt x="316" y="828"/>
                  </a:cubicBezTo>
                  <a:cubicBezTo>
                    <a:pt x="310" y="835"/>
                    <a:pt x="294" y="835"/>
                    <a:pt x="292" y="844"/>
                  </a:cubicBezTo>
                  <a:cubicBezTo>
                    <a:pt x="288" y="859"/>
                    <a:pt x="297" y="875"/>
                    <a:pt x="300" y="891"/>
                  </a:cubicBezTo>
                  <a:cubicBezTo>
                    <a:pt x="291" y="926"/>
                    <a:pt x="303" y="923"/>
                    <a:pt x="284" y="923"/>
                  </a:cubicBezTo>
                  <a:close/>
                </a:path>
              </a:pathLst>
            </a:custGeom>
            <a:solidFill>
              <a:srgbClr val="00FFFF">
                <a:alpha val="100000"/>
              </a:srgbClr>
            </a:solidFill>
            <a:ln w="9525" cap="flat" cmpd="sng">
              <a:solidFill>
                <a:schemeClr val="tx1">
                  <a:alpha val="100000"/>
                </a:schemeClr>
              </a:solidFill>
              <a:prstDash val="solid"/>
              <a:round/>
              <a:headEnd type="none" w="med" len="med"/>
              <a:tailEnd type="none" w="med" len="med"/>
            </a:ln>
          </p:spPr>
          <p:txBody>
            <a:bodyPr/>
            <a:lstStyle/>
            <a:p>
              <a:endParaRPr lang="zh-CN" altLang="en-US" sz="1350"/>
            </a:p>
          </p:txBody>
        </p:sp>
        <p:sp>
          <p:nvSpPr>
            <p:cNvPr id="25654" name="Freeform 27"/>
            <p:cNvSpPr/>
            <p:nvPr/>
          </p:nvSpPr>
          <p:spPr>
            <a:xfrm>
              <a:off x="4395" y="2205"/>
              <a:ext cx="423" cy="655"/>
            </a:xfrm>
            <a:custGeom>
              <a:avLst/>
              <a:gdLst>
                <a:gd name="txL" fmla="*/ 0 w 423"/>
                <a:gd name="txT" fmla="*/ 0 h 655"/>
                <a:gd name="txR" fmla="*/ 423 w 423"/>
                <a:gd name="txB" fmla="*/ 655 h 655"/>
              </a:gdLst>
              <a:ahLst/>
              <a:cxnLst>
                <a:cxn ang="0">
                  <a:pos x="110" y="0"/>
                </a:cxn>
                <a:cxn ang="0">
                  <a:pos x="126" y="118"/>
                </a:cxn>
                <a:cxn ang="0">
                  <a:pos x="150" y="142"/>
                </a:cxn>
                <a:cxn ang="0">
                  <a:pos x="134" y="221"/>
                </a:cxn>
                <a:cxn ang="0">
                  <a:pos x="110" y="229"/>
                </a:cxn>
                <a:cxn ang="0">
                  <a:pos x="0" y="268"/>
                </a:cxn>
                <a:cxn ang="0">
                  <a:pos x="55" y="379"/>
                </a:cxn>
                <a:cxn ang="0">
                  <a:pos x="71" y="457"/>
                </a:cxn>
                <a:cxn ang="0">
                  <a:pos x="95" y="450"/>
                </a:cxn>
                <a:cxn ang="0">
                  <a:pos x="95" y="521"/>
                </a:cxn>
                <a:cxn ang="0">
                  <a:pos x="189" y="584"/>
                </a:cxn>
                <a:cxn ang="0">
                  <a:pos x="253" y="599"/>
                </a:cxn>
                <a:cxn ang="0">
                  <a:pos x="268" y="647"/>
                </a:cxn>
                <a:cxn ang="0">
                  <a:pos x="292" y="655"/>
                </a:cxn>
                <a:cxn ang="0">
                  <a:pos x="371" y="647"/>
                </a:cxn>
                <a:cxn ang="0">
                  <a:pos x="339" y="521"/>
                </a:cxn>
                <a:cxn ang="0">
                  <a:pos x="237" y="521"/>
                </a:cxn>
                <a:cxn ang="0">
                  <a:pos x="260" y="513"/>
                </a:cxn>
                <a:cxn ang="0">
                  <a:pos x="308" y="473"/>
                </a:cxn>
                <a:cxn ang="0">
                  <a:pos x="371" y="379"/>
                </a:cxn>
                <a:cxn ang="0">
                  <a:pos x="363" y="331"/>
                </a:cxn>
                <a:cxn ang="0">
                  <a:pos x="339" y="323"/>
                </a:cxn>
                <a:cxn ang="0">
                  <a:pos x="292" y="268"/>
                </a:cxn>
                <a:cxn ang="0">
                  <a:pos x="213" y="110"/>
                </a:cxn>
                <a:cxn ang="0">
                  <a:pos x="110" y="0"/>
                </a:cxn>
              </a:cxnLst>
              <a:rect l="txL" t="txT" r="txR" b="txB"/>
              <a:pathLst>
                <a:path w="423" h="655">
                  <a:moveTo>
                    <a:pt x="110" y="0"/>
                  </a:moveTo>
                  <a:cubicBezTo>
                    <a:pt x="60" y="35"/>
                    <a:pt x="68" y="98"/>
                    <a:pt x="126" y="118"/>
                  </a:cubicBezTo>
                  <a:cubicBezTo>
                    <a:pt x="134" y="126"/>
                    <a:pt x="144" y="133"/>
                    <a:pt x="150" y="142"/>
                  </a:cubicBezTo>
                  <a:cubicBezTo>
                    <a:pt x="166" y="165"/>
                    <a:pt x="155" y="204"/>
                    <a:pt x="134" y="221"/>
                  </a:cubicBezTo>
                  <a:cubicBezTo>
                    <a:pt x="127" y="226"/>
                    <a:pt x="118" y="225"/>
                    <a:pt x="110" y="229"/>
                  </a:cubicBezTo>
                  <a:cubicBezTo>
                    <a:pt x="73" y="247"/>
                    <a:pt x="41" y="260"/>
                    <a:pt x="0" y="268"/>
                  </a:cubicBezTo>
                  <a:cubicBezTo>
                    <a:pt x="10" y="317"/>
                    <a:pt x="13" y="350"/>
                    <a:pt x="55" y="379"/>
                  </a:cubicBezTo>
                  <a:cubicBezTo>
                    <a:pt x="29" y="417"/>
                    <a:pt x="16" y="441"/>
                    <a:pt x="71" y="457"/>
                  </a:cubicBezTo>
                  <a:cubicBezTo>
                    <a:pt x="79" y="455"/>
                    <a:pt x="87" y="447"/>
                    <a:pt x="95" y="450"/>
                  </a:cubicBezTo>
                  <a:cubicBezTo>
                    <a:pt x="125" y="462"/>
                    <a:pt x="101" y="503"/>
                    <a:pt x="95" y="521"/>
                  </a:cubicBezTo>
                  <a:cubicBezTo>
                    <a:pt x="109" y="606"/>
                    <a:pt x="98" y="594"/>
                    <a:pt x="189" y="584"/>
                  </a:cubicBezTo>
                  <a:cubicBezTo>
                    <a:pt x="210" y="591"/>
                    <a:pt x="235" y="587"/>
                    <a:pt x="253" y="599"/>
                  </a:cubicBezTo>
                  <a:cubicBezTo>
                    <a:pt x="267" y="608"/>
                    <a:pt x="256" y="635"/>
                    <a:pt x="268" y="647"/>
                  </a:cubicBezTo>
                  <a:cubicBezTo>
                    <a:pt x="274" y="653"/>
                    <a:pt x="284" y="652"/>
                    <a:pt x="292" y="655"/>
                  </a:cubicBezTo>
                  <a:cubicBezTo>
                    <a:pt x="318" y="652"/>
                    <a:pt x="346" y="655"/>
                    <a:pt x="371" y="647"/>
                  </a:cubicBezTo>
                  <a:cubicBezTo>
                    <a:pt x="423" y="629"/>
                    <a:pt x="370" y="541"/>
                    <a:pt x="339" y="521"/>
                  </a:cubicBezTo>
                  <a:cubicBezTo>
                    <a:pt x="302" y="528"/>
                    <a:pt x="277" y="536"/>
                    <a:pt x="237" y="521"/>
                  </a:cubicBezTo>
                  <a:cubicBezTo>
                    <a:pt x="229" y="518"/>
                    <a:pt x="253" y="517"/>
                    <a:pt x="260" y="513"/>
                  </a:cubicBezTo>
                  <a:cubicBezTo>
                    <a:pt x="279" y="503"/>
                    <a:pt x="295" y="489"/>
                    <a:pt x="308" y="473"/>
                  </a:cubicBezTo>
                  <a:cubicBezTo>
                    <a:pt x="336" y="440"/>
                    <a:pt x="334" y="402"/>
                    <a:pt x="371" y="379"/>
                  </a:cubicBezTo>
                  <a:cubicBezTo>
                    <a:pt x="368" y="363"/>
                    <a:pt x="371" y="345"/>
                    <a:pt x="363" y="331"/>
                  </a:cubicBezTo>
                  <a:cubicBezTo>
                    <a:pt x="359" y="324"/>
                    <a:pt x="345" y="329"/>
                    <a:pt x="339" y="323"/>
                  </a:cubicBezTo>
                  <a:cubicBezTo>
                    <a:pt x="315" y="300"/>
                    <a:pt x="340" y="284"/>
                    <a:pt x="292" y="268"/>
                  </a:cubicBezTo>
                  <a:cubicBezTo>
                    <a:pt x="274" y="216"/>
                    <a:pt x="261" y="142"/>
                    <a:pt x="213" y="110"/>
                  </a:cubicBezTo>
                  <a:cubicBezTo>
                    <a:pt x="194" y="53"/>
                    <a:pt x="180" y="0"/>
                    <a:pt x="110" y="0"/>
                  </a:cubicBezTo>
                  <a:close/>
                </a:path>
              </a:pathLst>
            </a:custGeom>
            <a:solidFill>
              <a:srgbClr val="00FFFF">
                <a:alpha val="100000"/>
              </a:srgbClr>
            </a:solidFill>
            <a:ln w="9525" cap="flat" cmpd="sng">
              <a:solidFill>
                <a:schemeClr val="tx1">
                  <a:alpha val="100000"/>
                </a:schemeClr>
              </a:solidFill>
              <a:prstDash val="solid"/>
              <a:round/>
              <a:headEnd type="none" w="med" len="med"/>
              <a:tailEnd type="none" w="med" len="med"/>
            </a:ln>
          </p:spPr>
          <p:txBody>
            <a:bodyPr/>
            <a:lstStyle/>
            <a:p>
              <a:endParaRPr lang="zh-CN" altLang="en-US" sz="1350"/>
            </a:p>
          </p:txBody>
        </p:sp>
        <p:sp>
          <p:nvSpPr>
            <p:cNvPr id="25655" name="Freeform 28"/>
            <p:cNvSpPr/>
            <p:nvPr/>
          </p:nvSpPr>
          <p:spPr>
            <a:xfrm>
              <a:off x="4377" y="2921"/>
              <a:ext cx="544" cy="736"/>
            </a:xfrm>
            <a:custGeom>
              <a:avLst/>
              <a:gdLst>
                <a:gd name="txL" fmla="*/ 0 w 544"/>
                <a:gd name="txT" fmla="*/ 0 h 736"/>
                <a:gd name="txR" fmla="*/ 544 w 544"/>
                <a:gd name="txB" fmla="*/ 736 h 736"/>
              </a:gdLst>
              <a:ahLst/>
              <a:cxnLst>
                <a:cxn ang="0">
                  <a:pos x="497" y="18"/>
                </a:cxn>
                <a:cxn ang="0">
                  <a:pos x="394" y="41"/>
                </a:cxn>
                <a:cxn ang="0">
                  <a:pos x="315" y="246"/>
                </a:cxn>
                <a:cxn ang="0">
                  <a:pos x="276" y="317"/>
                </a:cxn>
                <a:cxn ang="0">
                  <a:pos x="165" y="459"/>
                </a:cxn>
                <a:cxn ang="0">
                  <a:pos x="94" y="546"/>
                </a:cxn>
                <a:cxn ang="0">
                  <a:pos x="39" y="594"/>
                </a:cxn>
                <a:cxn ang="0">
                  <a:pos x="0" y="696"/>
                </a:cxn>
                <a:cxn ang="0">
                  <a:pos x="71" y="728"/>
                </a:cxn>
                <a:cxn ang="0">
                  <a:pos x="94" y="736"/>
                </a:cxn>
                <a:cxn ang="0">
                  <a:pos x="165" y="609"/>
                </a:cxn>
                <a:cxn ang="0">
                  <a:pos x="213" y="562"/>
                </a:cxn>
                <a:cxn ang="0">
                  <a:pos x="276" y="523"/>
                </a:cxn>
                <a:cxn ang="0">
                  <a:pos x="371" y="349"/>
                </a:cxn>
                <a:cxn ang="0">
                  <a:pos x="378" y="325"/>
                </a:cxn>
                <a:cxn ang="0">
                  <a:pos x="402" y="294"/>
                </a:cxn>
                <a:cxn ang="0">
                  <a:pos x="410" y="223"/>
                </a:cxn>
                <a:cxn ang="0">
                  <a:pos x="489" y="160"/>
                </a:cxn>
                <a:cxn ang="0">
                  <a:pos x="544" y="57"/>
                </a:cxn>
                <a:cxn ang="0">
                  <a:pos x="497" y="18"/>
                </a:cxn>
              </a:cxnLst>
              <a:rect l="txL" t="txT" r="txR" b="txB"/>
              <a:pathLst>
                <a:path w="544" h="736">
                  <a:moveTo>
                    <a:pt x="497" y="18"/>
                  </a:moveTo>
                  <a:cubicBezTo>
                    <a:pt x="451" y="10"/>
                    <a:pt x="422" y="0"/>
                    <a:pt x="394" y="41"/>
                  </a:cubicBezTo>
                  <a:cubicBezTo>
                    <a:pt x="379" y="115"/>
                    <a:pt x="371" y="192"/>
                    <a:pt x="315" y="246"/>
                  </a:cubicBezTo>
                  <a:cubicBezTo>
                    <a:pt x="306" y="274"/>
                    <a:pt x="291" y="292"/>
                    <a:pt x="276" y="317"/>
                  </a:cubicBezTo>
                  <a:cubicBezTo>
                    <a:pt x="242" y="376"/>
                    <a:pt x="227" y="421"/>
                    <a:pt x="165" y="459"/>
                  </a:cubicBezTo>
                  <a:cubicBezTo>
                    <a:pt x="151" y="500"/>
                    <a:pt x="130" y="522"/>
                    <a:pt x="94" y="546"/>
                  </a:cubicBezTo>
                  <a:cubicBezTo>
                    <a:pt x="83" y="578"/>
                    <a:pt x="70" y="584"/>
                    <a:pt x="39" y="594"/>
                  </a:cubicBezTo>
                  <a:cubicBezTo>
                    <a:pt x="3" y="628"/>
                    <a:pt x="7" y="644"/>
                    <a:pt x="0" y="696"/>
                  </a:cubicBezTo>
                  <a:cubicBezTo>
                    <a:pt x="37" y="722"/>
                    <a:pt x="13" y="709"/>
                    <a:pt x="71" y="728"/>
                  </a:cubicBezTo>
                  <a:cubicBezTo>
                    <a:pt x="79" y="731"/>
                    <a:pt x="94" y="736"/>
                    <a:pt x="94" y="736"/>
                  </a:cubicBezTo>
                  <a:cubicBezTo>
                    <a:pt x="151" y="698"/>
                    <a:pt x="127" y="652"/>
                    <a:pt x="165" y="609"/>
                  </a:cubicBezTo>
                  <a:cubicBezTo>
                    <a:pt x="180" y="592"/>
                    <a:pt x="197" y="578"/>
                    <a:pt x="213" y="562"/>
                  </a:cubicBezTo>
                  <a:cubicBezTo>
                    <a:pt x="231" y="545"/>
                    <a:pt x="276" y="523"/>
                    <a:pt x="276" y="523"/>
                  </a:cubicBezTo>
                  <a:cubicBezTo>
                    <a:pt x="302" y="444"/>
                    <a:pt x="297" y="399"/>
                    <a:pt x="371" y="349"/>
                  </a:cubicBezTo>
                  <a:cubicBezTo>
                    <a:pt x="373" y="341"/>
                    <a:pt x="374" y="332"/>
                    <a:pt x="378" y="325"/>
                  </a:cubicBezTo>
                  <a:cubicBezTo>
                    <a:pt x="384" y="314"/>
                    <a:pt x="398" y="306"/>
                    <a:pt x="402" y="294"/>
                  </a:cubicBezTo>
                  <a:cubicBezTo>
                    <a:pt x="409" y="271"/>
                    <a:pt x="404" y="246"/>
                    <a:pt x="410" y="223"/>
                  </a:cubicBezTo>
                  <a:cubicBezTo>
                    <a:pt x="418" y="190"/>
                    <a:pt x="462" y="173"/>
                    <a:pt x="489" y="160"/>
                  </a:cubicBezTo>
                  <a:cubicBezTo>
                    <a:pt x="512" y="125"/>
                    <a:pt x="531" y="97"/>
                    <a:pt x="544" y="57"/>
                  </a:cubicBezTo>
                  <a:cubicBezTo>
                    <a:pt x="509" y="45"/>
                    <a:pt x="522" y="40"/>
                    <a:pt x="497" y="18"/>
                  </a:cubicBezTo>
                  <a:close/>
                </a:path>
              </a:pathLst>
            </a:custGeom>
            <a:solidFill>
              <a:srgbClr val="00FFFF">
                <a:alpha val="100000"/>
              </a:srgbClr>
            </a:solidFill>
            <a:ln w="9525" cap="flat" cmpd="sng">
              <a:solidFill>
                <a:schemeClr val="tx1">
                  <a:alpha val="100000"/>
                </a:schemeClr>
              </a:solidFill>
              <a:prstDash val="solid"/>
              <a:round/>
              <a:headEnd type="none" w="med" len="med"/>
              <a:tailEnd type="none" w="med" len="med"/>
            </a:ln>
          </p:spPr>
          <p:txBody>
            <a:bodyPr/>
            <a:lstStyle/>
            <a:p>
              <a:endParaRPr lang="zh-CN" altLang="en-US" sz="1350"/>
            </a:p>
          </p:txBody>
        </p:sp>
        <p:sp>
          <p:nvSpPr>
            <p:cNvPr id="25656" name="Freeform 29"/>
            <p:cNvSpPr/>
            <p:nvPr/>
          </p:nvSpPr>
          <p:spPr>
            <a:xfrm>
              <a:off x="3488" y="3317"/>
              <a:ext cx="844" cy="657"/>
            </a:xfrm>
            <a:custGeom>
              <a:avLst/>
              <a:gdLst>
                <a:gd name="txL" fmla="*/ 0 w 844"/>
                <a:gd name="txT" fmla="*/ 0 h 657"/>
                <a:gd name="txR" fmla="*/ 844 w 844"/>
                <a:gd name="txB" fmla="*/ 657 h 657"/>
              </a:gdLst>
              <a:ahLst/>
              <a:cxnLst>
                <a:cxn ang="0">
                  <a:pos x="0" y="436"/>
                </a:cxn>
                <a:cxn ang="0">
                  <a:pos x="47" y="412"/>
                </a:cxn>
                <a:cxn ang="0">
                  <a:pos x="134" y="428"/>
                </a:cxn>
                <a:cxn ang="0">
                  <a:pos x="157" y="436"/>
                </a:cxn>
                <a:cxn ang="0">
                  <a:pos x="189" y="483"/>
                </a:cxn>
                <a:cxn ang="0">
                  <a:pos x="236" y="507"/>
                </a:cxn>
                <a:cxn ang="0">
                  <a:pos x="323" y="491"/>
                </a:cxn>
                <a:cxn ang="0">
                  <a:pos x="355" y="420"/>
                </a:cxn>
                <a:cxn ang="0">
                  <a:pos x="315" y="349"/>
                </a:cxn>
                <a:cxn ang="0">
                  <a:pos x="473" y="238"/>
                </a:cxn>
                <a:cxn ang="0">
                  <a:pos x="552" y="215"/>
                </a:cxn>
                <a:cxn ang="0">
                  <a:pos x="560" y="191"/>
                </a:cxn>
                <a:cxn ang="0">
                  <a:pos x="544" y="144"/>
                </a:cxn>
                <a:cxn ang="0">
                  <a:pos x="560" y="89"/>
                </a:cxn>
                <a:cxn ang="0">
                  <a:pos x="623" y="81"/>
                </a:cxn>
                <a:cxn ang="0">
                  <a:pos x="686" y="81"/>
                </a:cxn>
                <a:cxn ang="0">
                  <a:pos x="655" y="128"/>
                </a:cxn>
                <a:cxn ang="0">
                  <a:pos x="812" y="167"/>
                </a:cxn>
                <a:cxn ang="0">
                  <a:pos x="828" y="238"/>
                </a:cxn>
                <a:cxn ang="0">
                  <a:pos x="844" y="286"/>
                </a:cxn>
                <a:cxn ang="0">
                  <a:pos x="797" y="365"/>
                </a:cxn>
                <a:cxn ang="0">
                  <a:pos x="662" y="365"/>
                </a:cxn>
                <a:cxn ang="0">
                  <a:pos x="631" y="420"/>
                </a:cxn>
                <a:cxn ang="0">
                  <a:pos x="583" y="467"/>
                </a:cxn>
                <a:cxn ang="0">
                  <a:pos x="497" y="459"/>
                </a:cxn>
                <a:cxn ang="0">
                  <a:pos x="473" y="475"/>
                </a:cxn>
                <a:cxn ang="0">
                  <a:pos x="449" y="483"/>
                </a:cxn>
                <a:cxn ang="0">
                  <a:pos x="370" y="523"/>
                </a:cxn>
                <a:cxn ang="0">
                  <a:pos x="236" y="562"/>
                </a:cxn>
                <a:cxn ang="0">
                  <a:pos x="181" y="657"/>
                </a:cxn>
                <a:cxn ang="0">
                  <a:pos x="157" y="649"/>
                </a:cxn>
                <a:cxn ang="0">
                  <a:pos x="134" y="578"/>
                </a:cxn>
                <a:cxn ang="0">
                  <a:pos x="86" y="554"/>
                </a:cxn>
                <a:cxn ang="0">
                  <a:pos x="63" y="530"/>
                </a:cxn>
                <a:cxn ang="0">
                  <a:pos x="15" y="499"/>
                </a:cxn>
                <a:cxn ang="0">
                  <a:pos x="0" y="475"/>
                </a:cxn>
                <a:cxn ang="0">
                  <a:pos x="0" y="436"/>
                </a:cxn>
              </a:cxnLst>
              <a:rect l="txL" t="txT" r="txR" b="txB"/>
              <a:pathLst>
                <a:path w="844" h="657">
                  <a:moveTo>
                    <a:pt x="0" y="436"/>
                  </a:moveTo>
                  <a:cubicBezTo>
                    <a:pt x="17" y="430"/>
                    <a:pt x="30" y="414"/>
                    <a:pt x="47" y="412"/>
                  </a:cubicBezTo>
                  <a:cubicBezTo>
                    <a:pt x="76" y="408"/>
                    <a:pt x="105" y="423"/>
                    <a:pt x="134" y="428"/>
                  </a:cubicBezTo>
                  <a:cubicBezTo>
                    <a:pt x="142" y="431"/>
                    <a:pt x="151" y="430"/>
                    <a:pt x="157" y="436"/>
                  </a:cubicBezTo>
                  <a:cubicBezTo>
                    <a:pt x="170" y="449"/>
                    <a:pt x="173" y="472"/>
                    <a:pt x="189" y="483"/>
                  </a:cubicBezTo>
                  <a:cubicBezTo>
                    <a:pt x="220" y="504"/>
                    <a:pt x="204" y="496"/>
                    <a:pt x="236" y="507"/>
                  </a:cubicBezTo>
                  <a:cubicBezTo>
                    <a:pt x="265" y="501"/>
                    <a:pt x="297" y="504"/>
                    <a:pt x="323" y="491"/>
                  </a:cubicBezTo>
                  <a:cubicBezTo>
                    <a:pt x="346" y="479"/>
                    <a:pt x="355" y="420"/>
                    <a:pt x="355" y="420"/>
                  </a:cubicBezTo>
                  <a:cubicBezTo>
                    <a:pt x="346" y="383"/>
                    <a:pt x="347" y="370"/>
                    <a:pt x="315" y="349"/>
                  </a:cubicBezTo>
                  <a:cubicBezTo>
                    <a:pt x="286" y="261"/>
                    <a:pt x="414" y="246"/>
                    <a:pt x="473" y="238"/>
                  </a:cubicBezTo>
                  <a:cubicBezTo>
                    <a:pt x="500" y="230"/>
                    <a:pt x="525" y="222"/>
                    <a:pt x="552" y="215"/>
                  </a:cubicBezTo>
                  <a:cubicBezTo>
                    <a:pt x="555" y="207"/>
                    <a:pt x="561" y="199"/>
                    <a:pt x="560" y="191"/>
                  </a:cubicBezTo>
                  <a:cubicBezTo>
                    <a:pt x="558" y="175"/>
                    <a:pt x="544" y="144"/>
                    <a:pt x="544" y="144"/>
                  </a:cubicBezTo>
                  <a:cubicBezTo>
                    <a:pt x="528" y="0"/>
                    <a:pt x="519" y="85"/>
                    <a:pt x="560" y="89"/>
                  </a:cubicBezTo>
                  <a:cubicBezTo>
                    <a:pt x="581" y="91"/>
                    <a:pt x="602" y="84"/>
                    <a:pt x="623" y="81"/>
                  </a:cubicBezTo>
                  <a:cubicBezTo>
                    <a:pt x="638" y="76"/>
                    <a:pt x="672" y="60"/>
                    <a:pt x="686" y="81"/>
                  </a:cubicBezTo>
                  <a:cubicBezTo>
                    <a:pt x="709" y="116"/>
                    <a:pt x="670" y="123"/>
                    <a:pt x="655" y="128"/>
                  </a:cubicBezTo>
                  <a:cubicBezTo>
                    <a:pt x="732" y="181"/>
                    <a:pt x="683" y="159"/>
                    <a:pt x="812" y="167"/>
                  </a:cubicBezTo>
                  <a:cubicBezTo>
                    <a:pt x="835" y="236"/>
                    <a:pt x="800" y="126"/>
                    <a:pt x="828" y="238"/>
                  </a:cubicBezTo>
                  <a:cubicBezTo>
                    <a:pt x="832" y="254"/>
                    <a:pt x="844" y="286"/>
                    <a:pt x="844" y="286"/>
                  </a:cubicBezTo>
                  <a:cubicBezTo>
                    <a:pt x="830" y="327"/>
                    <a:pt x="836" y="352"/>
                    <a:pt x="797" y="365"/>
                  </a:cubicBezTo>
                  <a:cubicBezTo>
                    <a:pt x="734" y="344"/>
                    <a:pt x="729" y="352"/>
                    <a:pt x="662" y="365"/>
                  </a:cubicBezTo>
                  <a:cubicBezTo>
                    <a:pt x="651" y="425"/>
                    <a:pt x="668" y="388"/>
                    <a:pt x="631" y="420"/>
                  </a:cubicBezTo>
                  <a:cubicBezTo>
                    <a:pt x="614" y="435"/>
                    <a:pt x="583" y="467"/>
                    <a:pt x="583" y="467"/>
                  </a:cubicBezTo>
                  <a:cubicBezTo>
                    <a:pt x="548" y="458"/>
                    <a:pt x="533" y="451"/>
                    <a:pt x="497" y="459"/>
                  </a:cubicBezTo>
                  <a:cubicBezTo>
                    <a:pt x="489" y="464"/>
                    <a:pt x="482" y="471"/>
                    <a:pt x="473" y="475"/>
                  </a:cubicBezTo>
                  <a:cubicBezTo>
                    <a:pt x="465" y="479"/>
                    <a:pt x="456" y="479"/>
                    <a:pt x="449" y="483"/>
                  </a:cubicBezTo>
                  <a:cubicBezTo>
                    <a:pt x="372" y="526"/>
                    <a:pt x="433" y="507"/>
                    <a:pt x="370" y="523"/>
                  </a:cubicBezTo>
                  <a:cubicBezTo>
                    <a:pt x="328" y="550"/>
                    <a:pt x="284" y="550"/>
                    <a:pt x="236" y="562"/>
                  </a:cubicBezTo>
                  <a:cubicBezTo>
                    <a:pt x="225" y="605"/>
                    <a:pt x="220" y="631"/>
                    <a:pt x="181" y="657"/>
                  </a:cubicBezTo>
                  <a:cubicBezTo>
                    <a:pt x="173" y="654"/>
                    <a:pt x="163" y="655"/>
                    <a:pt x="157" y="649"/>
                  </a:cubicBezTo>
                  <a:cubicBezTo>
                    <a:pt x="128" y="619"/>
                    <a:pt x="188" y="614"/>
                    <a:pt x="134" y="578"/>
                  </a:cubicBezTo>
                  <a:cubicBezTo>
                    <a:pt x="103" y="557"/>
                    <a:pt x="119" y="565"/>
                    <a:pt x="86" y="554"/>
                  </a:cubicBezTo>
                  <a:cubicBezTo>
                    <a:pt x="78" y="546"/>
                    <a:pt x="72" y="537"/>
                    <a:pt x="63" y="530"/>
                  </a:cubicBezTo>
                  <a:cubicBezTo>
                    <a:pt x="48" y="518"/>
                    <a:pt x="15" y="499"/>
                    <a:pt x="15" y="499"/>
                  </a:cubicBezTo>
                  <a:cubicBezTo>
                    <a:pt x="10" y="491"/>
                    <a:pt x="0" y="484"/>
                    <a:pt x="0" y="475"/>
                  </a:cubicBezTo>
                  <a:cubicBezTo>
                    <a:pt x="0" y="426"/>
                    <a:pt x="36" y="475"/>
                    <a:pt x="0" y="436"/>
                  </a:cubicBezTo>
                  <a:close/>
                </a:path>
              </a:pathLst>
            </a:custGeom>
            <a:solidFill>
              <a:srgbClr val="00FFFF">
                <a:alpha val="100000"/>
              </a:srgbClr>
            </a:solidFill>
            <a:ln w="9525" cap="flat" cmpd="sng">
              <a:solidFill>
                <a:schemeClr val="tx1">
                  <a:alpha val="100000"/>
                </a:schemeClr>
              </a:solidFill>
              <a:prstDash val="solid"/>
              <a:round/>
              <a:headEnd type="none" w="med" len="med"/>
              <a:tailEnd type="none" w="med" len="med"/>
            </a:ln>
          </p:spPr>
          <p:txBody>
            <a:bodyPr/>
            <a:lstStyle/>
            <a:p>
              <a:endParaRPr lang="zh-CN" altLang="en-US" sz="1350"/>
            </a:p>
          </p:txBody>
        </p:sp>
      </p:grpSp>
      <p:grpSp>
        <p:nvGrpSpPr>
          <p:cNvPr id="8" name="组合 77875"/>
          <p:cNvGrpSpPr/>
          <p:nvPr/>
        </p:nvGrpSpPr>
        <p:grpSpPr>
          <a:xfrm>
            <a:off x="169069" y="2900363"/>
            <a:ext cx="3482578" cy="321469"/>
            <a:chOff x="0" y="0"/>
            <a:chExt cx="2925" cy="270"/>
          </a:xfrm>
        </p:grpSpPr>
        <p:sp>
          <p:nvSpPr>
            <p:cNvPr id="25651" name="文本框 77876"/>
            <p:cNvSpPr txBox="1"/>
            <p:nvPr/>
          </p:nvSpPr>
          <p:spPr>
            <a:xfrm>
              <a:off x="0" y="0"/>
              <a:ext cx="908" cy="252"/>
            </a:xfrm>
            <a:prstGeom prst="rect">
              <a:avLst/>
            </a:prstGeom>
            <a:solidFill>
              <a:srgbClr val="FF3300"/>
            </a:solidFill>
            <a:ln w="38100" cap="flat" cmpd="sng">
              <a:solidFill>
                <a:srgbClr val="00FF00"/>
              </a:solidFill>
              <a:prstDash val="solid"/>
              <a:miter/>
              <a:headEnd type="none" w="med" len="med"/>
              <a:tailEnd type="none" w="med" len="med"/>
            </a:ln>
            <a:effectLst>
              <a:outerShdw dist="107763" dir="18900000" algn="ctr" rotWithShape="0">
                <a:schemeClr val="bg2">
                  <a:alpha val="50000"/>
                </a:schemeClr>
              </a:outerShdw>
            </a:effectLst>
          </p:spPr>
          <p:txBody>
            <a:bodyPr lIns="67500" tIns="35100" rIns="67500" bIns="35100">
              <a:spAutoFit/>
            </a:bodyPr>
            <a:lstStyle/>
            <a:p>
              <a:pPr algn="ctr" eaLnBrk="1" hangingPunct="1">
                <a:spcBef>
                  <a:spcPct val="50000"/>
                </a:spcBef>
                <a:buNone/>
              </a:pPr>
              <a:r>
                <a:rPr lang="zh-CN" altLang="en-US" sz="1500" b="1" dirty="0">
                  <a:solidFill>
                    <a:srgbClr val="FFFF00"/>
                  </a:solidFill>
                  <a:latin typeface="黑体" panose="02010609060101010101" pitchFamily="49" charset="-122"/>
                  <a:ea typeface="黑体" panose="02010609060101010101" pitchFamily="49" charset="-122"/>
                </a:rPr>
                <a:t>第三步</a:t>
              </a:r>
              <a:endParaRPr lang="zh-CN" altLang="en-US" sz="1500" b="1" dirty="0">
                <a:solidFill>
                  <a:srgbClr val="FFFF00"/>
                </a:solidFill>
                <a:latin typeface="黑体" panose="02010609060101010101" pitchFamily="49" charset="-122"/>
                <a:ea typeface="黑体" panose="02010609060101010101" pitchFamily="49" charset="-122"/>
              </a:endParaRPr>
            </a:p>
          </p:txBody>
        </p:sp>
        <p:sp>
          <p:nvSpPr>
            <p:cNvPr id="25652" name="文本框 77877"/>
            <p:cNvSpPr txBox="1"/>
            <p:nvPr/>
          </p:nvSpPr>
          <p:spPr>
            <a:xfrm>
              <a:off x="975" y="0"/>
              <a:ext cx="1950" cy="270"/>
            </a:xfrm>
            <a:prstGeom prst="rect">
              <a:avLst/>
            </a:prstGeom>
            <a:solidFill>
              <a:srgbClr val="FF0000"/>
            </a:solidFill>
            <a:ln w="57150" cap="flat" cmpd="thickThin">
              <a:solidFill>
                <a:srgbClr val="FFFF00"/>
              </a:solidFill>
              <a:prstDash val="solid"/>
              <a:miter/>
              <a:headEnd type="none" w="med" len="med"/>
              <a:tailEnd type="none" w="med" len="med"/>
            </a:ln>
            <a:effectLst>
              <a:outerShdw dist="107763" dir="18900000" algn="ctr" rotWithShape="0">
                <a:schemeClr val="bg2">
                  <a:alpha val="50000"/>
                </a:schemeClr>
              </a:outerShdw>
            </a:effectLst>
          </p:spPr>
          <p:txBody>
            <a:bodyPr>
              <a:spAutoFit/>
            </a:bodyPr>
            <a:lstStyle/>
            <a:p>
              <a:pPr algn="ctr" eaLnBrk="1" hangingPunct="1">
                <a:buNone/>
              </a:pPr>
              <a:r>
                <a:rPr lang="zh-CN" altLang="en-US" sz="1500" b="1" dirty="0">
                  <a:solidFill>
                    <a:schemeClr val="bg1"/>
                  </a:solidFill>
                  <a:latin typeface="黑体" panose="02010609060101010101" pitchFamily="49" charset="-122"/>
                  <a:ea typeface="黑体" panose="02010609060101010101" pitchFamily="49" charset="-122"/>
                </a:rPr>
                <a:t>沿海经济开放区</a:t>
              </a:r>
              <a:endParaRPr lang="zh-CN" altLang="en-US" sz="1500" b="1" dirty="0">
                <a:solidFill>
                  <a:schemeClr val="bg1"/>
                </a:solidFill>
                <a:latin typeface="黑体" panose="02010609060101010101" pitchFamily="49" charset="-122"/>
                <a:ea typeface="黑体" panose="02010609060101010101" pitchFamily="49" charset="-122"/>
              </a:endParaRPr>
            </a:p>
          </p:txBody>
        </p:sp>
      </p:grpSp>
      <p:grpSp>
        <p:nvGrpSpPr>
          <p:cNvPr id="25616" name="组合 77869"/>
          <p:cNvGrpSpPr/>
          <p:nvPr/>
        </p:nvGrpSpPr>
        <p:grpSpPr>
          <a:xfrm>
            <a:off x="163116" y="1600200"/>
            <a:ext cx="2531269" cy="321469"/>
            <a:chOff x="0" y="0"/>
            <a:chExt cx="2132" cy="270"/>
          </a:xfrm>
        </p:grpSpPr>
        <p:sp>
          <p:nvSpPr>
            <p:cNvPr id="25649" name="文本框 77870"/>
            <p:cNvSpPr txBox="1"/>
            <p:nvPr/>
          </p:nvSpPr>
          <p:spPr>
            <a:xfrm>
              <a:off x="0" y="0"/>
              <a:ext cx="908" cy="270"/>
            </a:xfrm>
            <a:prstGeom prst="rect">
              <a:avLst/>
            </a:prstGeom>
            <a:solidFill>
              <a:srgbClr val="FF3300"/>
            </a:solidFill>
            <a:ln w="38100" cap="flat" cmpd="sng">
              <a:solidFill>
                <a:srgbClr val="00FF00"/>
              </a:solidFill>
              <a:prstDash val="solid"/>
              <a:miter/>
              <a:headEnd type="none" w="med" len="med"/>
              <a:tailEnd type="none" w="med" len="med"/>
            </a:ln>
            <a:effectLst>
              <a:outerShdw dist="107763" dir="18900000" algn="ctr" rotWithShape="0">
                <a:schemeClr val="bg2">
                  <a:alpha val="50000"/>
                </a:schemeClr>
              </a:outerShdw>
            </a:effectLst>
          </p:spPr>
          <p:txBody>
            <a:bodyPr>
              <a:spAutoFit/>
            </a:bodyPr>
            <a:lstStyle/>
            <a:p>
              <a:pPr algn="ctr" eaLnBrk="1" hangingPunct="1">
                <a:spcBef>
                  <a:spcPct val="50000"/>
                </a:spcBef>
                <a:buNone/>
              </a:pPr>
              <a:r>
                <a:rPr lang="zh-CN" altLang="en-US" sz="1500" b="1" dirty="0">
                  <a:solidFill>
                    <a:srgbClr val="FFFF00"/>
                  </a:solidFill>
                  <a:latin typeface="黑体" panose="02010609060101010101" pitchFamily="49" charset="-122"/>
                  <a:ea typeface="黑体" panose="02010609060101010101" pitchFamily="49" charset="-122"/>
                </a:rPr>
                <a:t>第一步</a:t>
              </a:r>
              <a:endParaRPr lang="zh-CN" altLang="en-US" sz="1500" b="1" dirty="0">
                <a:solidFill>
                  <a:srgbClr val="FFFF00"/>
                </a:solidFill>
                <a:latin typeface="黑体" panose="02010609060101010101" pitchFamily="49" charset="-122"/>
                <a:ea typeface="黑体" panose="02010609060101010101" pitchFamily="49" charset="-122"/>
              </a:endParaRPr>
            </a:p>
          </p:txBody>
        </p:sp>
        <p:sp>
          <p:nvSpPr>
            <p:cNvPr id="25650" name="文本框 77871"/>
            <p:cNvSpPr txBox="1"/>
            <p:nvPr/>
          </p:nvSpPr>
          <p:spPr>
            <a:xfrm>
              <a:off x="998" y="0"/>
              <a:ext cx="1134" cy="270"/>
            </a:xfrm>
            <a:prstGeom prst="rect">
              <a:avLst/>
            </a:prstGeom>
            <a:solidFill>
              <a:srgbClr val="FF0000"/>
            </a:solidFill>
            <a:ln w="57150" cap="flat" cmpd="thickThin">
              <a:solidFill>
                <a:srgbClr val="FFFF00"/>
              </a:solidFill>
              <a:prstDash val="solid"/>
              <a:miter/>
              <a:headEnd type="none" w="med" len="med"/>
              <a:tailEnd type="none" w="med" len="med"/>
            </a:ln>
            <a:effectLst>
              <a:outerShdw dist="107763" dir="18900000" algn="ctr" rotWithShape="0">
                <a:schemeClr val="bg2">
                  <a:alpha val="50000"/>
                </a:schemeClr>
              </a:outerShdw>
            </a:effectLst>
          </p:spPr>
          <p:txBody>
            <a:bodyPr>
              <a:spAutoFit/>
            </a:bodyPr>
            <a:lstStyle/>
            <a:p>
              <a:pPr algn="ctr" eaLnBrk="1" hangingPunct="1">
                <a:buNone/>
              </a:pPr>
              <a:r>
                <a:rPr lang="zh-CN" altLang="en-US" sz="1500" b="1" dirty="0">
                  <a:solidFill>
                    <a:srgbClr val="FFFFFF"/>
                  </a:solidFill>
                  <a:latin typeface="黑体" panose="02010609060101010101" pitchFamily="49" charset="-122"/>
                  <a:ea typeface="黑体" panose="02010609060101010101" pitchFamily="49" charset="-122"/>
                </a:rPr>
                <a:t>经济特区</a:t>
              </a:r>
              <a:endParaRPr lang="zh-CN" altLang="en-US" sz="1500" b="1" dirty="0">
                <a:solidFill>
                  <a:srgbClr val="FFFFFF"/>
                </a:solidFill>
                <a:latin typeface="黑体" panose="02010609060101010101" pitchFamily="49" charset="-122"/>
                <a:ea typeface="黑体" panose="02010609060101010101" pitchFamily="49" charset="-122"/>
              </a:endParaRPr>
            </a:p>
          </p:txBody>
        </p:sp>
      </p:grpSp>
      <p:sp>
        <p:nvSpPr>
          <p:cNvPr id="33" name="AutoShape 8"/>
          <p:cNvSpPr/>
          <p:nvPr/>
        </p:nvSpPr>
        <p:spPr>
          <a:xfrm>
            <a:off x="4576763" y="3399235"/>
            <a:ext cx="1666875" cy="569119"/>
          </a:xfrm>
          <a:prstGeom prst="wedgeRectCallout">
            <a:avLst>
              <a:gd name="adj1" fmla="val 100856"/>
              <a:gd name="adj2" fmla="val 73139"/>
            </a:avLst>
          </a:prstGeom>
          <a:solidFill>
            <a:srgbClr val="BDEEF9"/>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100" b="1" dirty="0">
                <a:solidFill>
                  <a:srgbClr val="C00000"/>
                </a:solidFill>
                <a:latin typeface="Times New Roman" panose="02020603050405020304" pitchFamily="18" charset="0"/>
                <a:ea typeface="黑体" panose="02010609060101010101" pitchFamily="49" charset="-122"/>
              </a:rPr>
              <a:t>上海浦东</a:t>
            </a:r>
            <a:endParaRPr lang="zh-CN" altLang="zh-CN" sz="2100" b="1" dirty="0">
              <a:solidFill>
                <a:srgbClr val="C00000"/>
              </a:solidFill>
              <a:latin typeface="Times New Roman" panose="02020603050405020304" pitchFamily="18" charset="0"/>
              <a:ea typeface="黑体" panose="02010609060101010101" pitchFamily="49" charset="-122"/>
            </a:endParaRPr>
          </a:p>
        </p:txBody>
      </p:sp>
      <p:sp>
        <p:nvSpPr>
          <p:cNvPr id="103437" name="云形标注 103436"/>
          <p:cNvSpPr/>
          <p:nvPr/>
        </p:nvSpPr>
        <p:spPr>
          <a:xfrm>
            <a:off x="1947863" y="4117181"/>
            <a:ext cx="3056335" cy="1164431"/>
          </a:xfrm>
          <a:prstGeom prst="cloudCallout">
            <a:avLst>
              <a:gd name="adj1" fmla="val 61500"/>
              <a:gd name="adj2" fmla="val -87204"/>
            </a:avLst>
          </a:prstGeom>
          <a:solidFill>
            <a:srgbClr val="FFFF00"/>
          </a:solidFill>
          <a:ln w="952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Clr>
                <a:schemeClr val="bg1"/>
              </a:buClr>
              <a:buNone/>
            </a:pPr>
            <a:r>
              <a:rPr lang="en-US" altLang="zh-CN" sz="2100" b="1" dirty="0">
                <a:latin typeface="Times New Roman" panose="02020603050405020304" pitchFamily="18" charset="0"/>
              </a:rPr>
              <a:t>90</a:t>
            </a:r>
            <a:r>
              <a:rPr lang="zh-CN" altLang="en-US" sz="2100" b="1" dirty="0">
                <a:latin typeface="Times New Roman" panose="02020603050405020304" pitchFamily="18" charset="0"/>
              </a:rPr>
              <a:t>年代我国扩大开放的窗口</a:t>
            </a:r>
            <a:endParaRPr lang="zh-CN" altLang="en-US" sz="2100" b="1" dirty="0">
              <a:latin typeface="Times New Roman" panose="02020603050405020304" pitchFamily="18" charset="0"/>
            </a:endParaRPr>
          </a:p>
        </p:txBody>
      </p:sp>
      <p:grpSp>
        <p:nvGrpSpPr>
          <p:cNvPr id="10" name="Group 60"/>
          <p:cNvGrpSpPr/>
          <p:nvPr/>
        </p:nvGrpSpPr>
        <p:grpSpPr>
          <a:xfrm>
            <a:off x="4779169" y="3970735"/>
            <a:ext cx="1952625" cy="476250"/>
            <a:chOff x="2925" y="2567"/>
            <a:chExt cx="1640" cy="401"/>
          </a:xfrm>
        </p:grpSpPr>
        <p:sp>
          <p:nvSpPr>
            <p:cNvPr id="25644" name="Rectangle 91"/>
            <p:cNvSpPr/>
            <p:nvPr/>
          </p:nvSpPr>
          <p:spPr>
            <a:xfrm>
              <a:off x="3781" y="2834"/>
              <a:ext cx="233" cy="134"/>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1050" dirty="0">
                  <a:solidFill>
                    <a:srgbClr val="CC0099"/>
                  </a:solidFill>
                  <a:latin typeface="Calibri" panose="020F0502020204030204" charset="0"/>
                </a:rPr>
                <a:t>岳阳</a:t>
              </a:r>
              <a:endParaRPr lang="zh-CN" altLang="en-US" sz="1050" dirty="0">
                <a:solidFill>
                  <a:srgbClr val="CC0099"/>
                </a:solidFill>
                <a:latin typeface="Calibri" panose="020F0502020204030204" charset="0"/>
              </a:endParaRPr>
            </a:p>
          </p:txBody>
        </p:sp>
        <p:sp>
          <p:nvSpPr>
            <p:cNvPr id="25645" name="Rectangle 95"/>
            <p:cNvSpPr/>
            <p:nvPr/>
          </p:nvSpPr>
          <p:spPr>
            <a:xfrm>
              <a:off x="2925" y="2790"/>
              <a:ext cx="233" cy="133"/>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1050" dirty="0">
                  <a:solidFill>
                    <a:srgbClr val="CC0099"/>
                  </a:solidFill>
                  <a:latin typeface="Calibri" panose="020F0502020204030204" charset="0"/>
                </a:rPr>
                <a:t>重庆</a:t>
              </a:r>
              <a:endParaRPr lang="zh-CN" altLang="en-US" sz="1050" dirty="0">
                <a:solidFill>
                  <a:srgbClr val="CC0099"/>
                </a:solidFill>
                <a:latin typeface="Calibri" panose="020F0502020204030204" charset="0"/>
              </a:endParaRPr>
            </a:p>
          </p:txBody>
        </p:sp>
        <p:sp>
          <p:nvSpPr>
            <p:cNvPr id="25646" name="Rectangle 96"/>
            <p:cNvSpPr/>
            <p:nvPr/>
          </p:nvSpPr>
          <p:spPr>
            <a:xfrm>
              <a:off x="4105" y="2790"/>
              <a:ext cx="233" cy="133"/>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1050" dirty="0">
                  <a:solidFill>
                    <a:srgbClr val="CC0099"/>
                  </a:solidFill>
                  <a:latin typeface="Calibri" panose="020F0502020204030204" charset="0"/>
                </a:rPr>
                <a:t>九江</a:t>
              </a:r>
              <a:endParaRPr lang="zh-CN" altLang="en-US" sz="1050" dirty="0">
                <a:solidFill>
                  <a:srgbClr val="CC0099"/>
                </a:solidFill>
                <a:latin typeface="Calibri" panose="020F0502020204030204" charset="0"/>
              </a:endParaRPr>
            </a:p>
          </p:txBody>
        </p:sp>
        <p:sp>
          <p:nvSpPr>
            <p:cNvPr id="25647" name="Rectangle 97"/>
            <p:cNvSpPr/>
            <p:nvPr/>
          </p:nvSpPr>
          <p:spPr>
            <a:xfrm>
              <a:off x="3923" y="2567"/>
              <a:ext cx="233" cy="133"/>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1050" dirty="0">
                  <a:solidFill>
                    <a:srgbClr val="CC0099"/>
                  </a:solidFill>
                  <a:latin typeface="Calibri" panose="020F0502020204030204" charset="0"/>
                </a:rPr>
                <a:t>武汉</a:t>
              </a:r>
              <a:endParaRPr lang="zh-CN" altLang="en-US" sz="1050" dirty="0">
                <a:solidFill>
                  <a:srgbClr val="CC0099"/>
                </a:solidFill>
                <a:latin typeface="Calibri" panose="020F0502020204030204" charset="0"/>
              </a:endParaRPr>
            </a:p>
          </p:txBody>
        </p:sp>
        <p:sp>
          <p:nvSpPr>
            <p:cNvPr id="25648" name="Rectangle 98"/>
            <p:cNvSpPr/>
            <p:nvPr/>
          </p:nvSpPr>
          <p:spPr>
            <a:xfrm>
              <a:off x="4332" y="2612"/>
              <a:ext cx="233" cy="133"/>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1050" dirty="0">
                  <a:solidFill>
                    <a:srgbClr val="CC0099"/>
                  </a:solidFill>
                  <a:latin typeface="Calibri" panose="020F0502020204030204" charset="0"/>
                </a:rPr>
                <a:t>芜湖</a:t>
              </a:r>
              <a:endParaRPr lang="zh-CN" altLang="en-US" sz="1050" dirty="0">
                <a:solidFill>
                  <a:srgbClr val="CC0099"/>
                </a:solidFill>
                <a:latin typeface="Calibri" panose="020F0502020204030204" charset="0"/>
              </a:endParaRPr>
            </a:p>
          </p:txBody>
        </p:sp>
      </p:grpSp>
      <p:grpSp>
        <p:nvGrpSpPr>
          <p:cNvPr id="11" name="组合 77878"/>
          <p:cNvGrpSpPr/>
          <p:nvPr/>
        </p:nvGrpSpPr>
        <p:grpSpPr>
          <a:xfrm>
            <a:off x="205979" y="3531394"/>
            <a:ext cx="2159794" cy="321469"/>
            <a:chOff x="0" y="0"/>
            <a:chExt cx="1814" cy="270"/>
          </a:xfrm>
        </p:grpSpPr>
        <p:sp>
          <p:nvSpPr>
            <p:cNvPr id="25642" name="文本框 77879"/>
            <p:cNvSpPr txBox="1"/>
            <p:nvPr/>
          </p:nvSpPr>
          <p:spPr>
            <a:xfrm>
              <a:off x="0" y="0"/>
              <a:ext cx="908" cy="270"/>
            </a:xfrm>
            <a:prstGeom prst="rect">
              <a:avLst/>
            </a:prstGeom>
            <a:solidFill>
              <a:srgbClr val="FF3300"/>
            </a:solidFill>
            <a:ln w="38100" cap="flat" cmpd="sng">
              <a:solidFill>
                <a:srgbClr val="00FF00"/>
              </a:solidFill>
              <a:prstDash val="solid"/>
              <a:miter/>
              <a:headEnd type="none" w="med" len="med"/>
              <a:tailEnd type="none" w="med" len="med"/>
            </a:ln>
            <a:effectLst>
              <a:outerShdw dist="107763" dir="18900000" algn="ctr" rotWithShape="0">
                <a:schemeClr val="bg2">
                  <a:alpha val="50000"/>
                </a:schemeClr>
              </a:outerShdw>
            </a:effectLst>
          </p:spPr>
          <p:txBody>
            <a:bodyPr>
              <a:spAutoFit/>
            </a:bodyPr>
            <a:lstStyle/>
            <a:p>
              <a:pPr algn="ctr" eaLnBrk="1" hangingPunct="1">
                <a:spcBef>
                  <a:spcPct val="50000"/>
                </a:spcBef>
                <a:buNone/>
              </a:pPr>
              <a:r>
                <a:rPr lang="zh-CN" altLang="en-US" sz="1500" b="1" dirty="0">
                  <a:solidFill>
                    <a:srgbClr val="FFFF00"/>
                  </a:solidFill>
                  <a:latin typeface="黑体" panose="02010609060101010101" pitchFamily="49" charset="-122"/>
                  <a:ea typeface="黑体" panose="02010609060101010101" pitchFamily="49" charset="-122"/>
                </a:rPr>
                <a:t>第四步</a:t>
              </a:r>
              <a:endParaRPr lang="zh-CN" altLang="en-US" sz="1500" b="1" dirty="0">
                <a:solidFill>
                  <a:srgbClr val="FFFF00"/>
                </a:solidFill>
                <a:latin typeface="黑体" panose="02010609060101010101" pitchFamily="49" charset="-122"/>
                <a:ea typeface="黑体" panose="02010609060101010101" pitchFamily="49" charset="-122"/>
              </a:endParaRPr>
            </a:p>
          </p:txBody>
        </p:sp>
        <p:sp>
          <p:nvSpPr>
            <p:cNvPr id="25643" name="文本框 77880"/>
            <p:cNvSpPr txBox="1"/>
            <p:nvPr/>
          </p:nvSpPr>
          <p:spPr>
            <a:xfrm>
              <a:off x="998" y="0"/>
              <a:ext cx="816" cy="270"/>
            </a:xfrm>
            <a:prstGeom prst="rect">
              <a:avLst/>
            </a:prstGeom>
            <a:solidFill>
              <a:srgbClr val="FF0000"/>
            </a:solidFill>
            <a:ln w="57150" cap="flat" cmpd="thickThin">
              <a:solidFill>
                <a:srgbClr val="FFFF00"/>
              </a:solidFill>
              <a:prstDash val="solid"/>
              <a:miter/>
              <a:headEnd type="none" w="med" len="med"/>
              <a:tailEnd type="none" w="med" len="med"/>
            </a:ln>
            <a:effectLst>
              <a:outerShdw dist="107763" dir="18900000" algn="ctr" rotWithShape="0">
                <a:schemeClr val="bg2">
                  <a:alpha val="50000"/>
                </a:schemeClr>
              </a:outerShdw>
            </a:effectLst>
          </p:spPr>
          <p:txBody>
            <a:bodyPr>
              <a:spAutoFit/>
            </a:bodyPr>
            <a:lstStyle/>
            <a:p>
              <a:pPr algn="ctr" eaLnBrk="1" hangingPunct="1">
                <a:buNone/>
              </a:pPr>
              <a:r>
                <a:rPr lang="zh-CN" altLang="en-US" sz="1500" b="1" dirty="0">
                  <a:solidFill>
                    <a:schemeClr val="bg1"/>
                  </a:solidFill>
                  <a:latin typeface="黑体" panose="02010609060101010101" pitchFamily="49" charset="-122"/>
                  <a:ea typeface="黑体" panose="02010609060101010101" pitchFamily="49" charset="-122"/>
                </a:rPr>
                <a:t>内地</a:t>
              </a:r>
              <a:endParaRPr lang="zh-CN" altLang="en-US" sz="1500" b="1" dirty="0">
                <a:solidFill>
                  <a:schemeClr val="bg1"/>
                </a:solidFill>
                <a:latin typeface="黑体" panose="02010609060101010101" pitchFamily="49" charset="-122"/>
                <a:ea typeface="黑体" panose="02010609060101010101" pitchFamily="49" charset="-122"/>
              </a:endParaRPr>
            </a:p>
          </p:txBody>
        </p:sp>
      </p:grpSp>
      <p:sp>
        <p:nvSpPr>
          <p:cNvPr id="103" name="Rectangle 40"/>
          <p:cNvSpPr/>
          <p:nvPr/>
        </p:nvSpPr>
        <p:spPr>
          <a:xfrm>
            <a:off x="232251" y="4540012"/>
            <a:ext cx="3290888" cy="737235"/>
          </a:xfrm>
          <a:prstGeom prst="rect">
            <a:avLst/>
          </a:prstGeom>
          <a:gradFill rotWithShape="1">
            <a:gsLst>
              <a:gs pos="0">
                <a:srgbClr val="E5F9FF"/>
              </a:gs>
              <a:gs pos="100000">
                <a:srgbClr val="A1E3FF"/>
              </a:gs>
            </a:gsLst>
            <a:lin ang="5400000" scaled="1"/>
            <a:tileRect/>
          </a:gradFill>
          <a:ln w="9525" cap="flat" cmpd="sng">
            <a:solidFill>
              <a:srgbClr val="46AAC5"/>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100" dirty="0">
                <a:latin typeface="黑体" panose="02010609060101010101" pitchFamily="49" charset="-122"/>
                <a:ea typeface="黑体" panose="02010609060101010101" pitchFamily="49" charset="-122"/>
              </a:rPr>
              <a:t>全方位</a:t>
            </a:r>
            <a:r>
              <a:rPr lang="zh-CN" altLang="en-US" sz="2100" dirty="0">
                <a:latin typeface="黑体" panose="02010609060101010101" pitchFamily="49" charset="-122"/>
                <a:ea typeface="黑体" panose="02010609060101010101" pitchFamily="49" charset="-122"/>
                <a:sym typeface="+mn-ea"/>
              </a:rPr>
              <a:t>、多层次、宽领域</a:t>
            </a:r>
            <a:r>
              <a:rPr lang="zh-CN" altLang="en-US" sz="2100" dirty="0">
                <a:latin typeface="黑体" panose="02010609060101010101" pitchFamily="49" charset="-122"/>
                <a:ea typeface="黑体" panose="02010609060101010101" pitchFamily="49" charset="-122"/>
              </a:rPr>
              <a:t>的对外开放格局</a:t>
            </a:r>
            <a:endParaRPr lang="zh-CN" altLang="en-US" sz="2100" dirty="0">
              <a:latin typeface="黑体" panose="02010609060101010101" pitchFamily="49" charset="-122"/>
              <a:ea typeface="黑体" panose="02010609060101010101" pitchFamily="49" charset="-122"/>
            </a:endParaRPr>
          </a:p>
        </p:txBody>
      </p:sp>
      <p:sp>
        <p:nvSpPr>
          <p:cNvPr id="48212" name="直接连接符 8210"/>
          <p:cNvSpPr/>
          <p:nvPr/>
        </p:nvSpPr>
        <p:spPr>
          <a:xfrm>
            <a:off x="1329929" y="3914775"/>
            <a:ext cx="5953" cy="627460"/>
          </a:xfrm>
          <a:prstGeom prst="line">
            <a:avLst/>
          </a:prstGeom>
          <a:ln w="57150" cap="flat" cmpd="sng">
            <a:solidFill>
              <a:schemeClr val="tx1"/>
            </a:solidFill>
            <a:prstDash val="solid"/>
            <a:headEnd type="none" w="med" len="med"/>
            <a:tailEnd type="triangle" w="med" len="med"/>
          </a:ln>
        </p:spPr>
      </p:sp>
      <p:sp>
        <p:nvSpPr>
          <p:cNvPr id="89" name="直接连接符 8210"/>
          <p:cNvSpPr/>
          <p:nvPr/>
        </p:nvSpPr>
        <p:spPr>
          <a:xfrm>
            <a:off x="1303735" y="3053954"/>
            <a:ext cx="5953" cy="627459"/>
          </a:xfrm>
          <a:prstGeom prst="line">
            <a:avLst/>
          </a:prstGeom>
          <a:ln w="57150" cap="flat" cmpd="sng">
            <a:solidFill>
              <a:schemeClr val="tx1"/>
            </a:solidFill>
            <a:prstDash val="solid"/>
            <a:headEnd type="none" w="med" len="med"/>
            <a:tailEnd type="triangle" w="med" len="med"/>
          </a:ln>
        </p:spPr>
      </p:sp>
      <p:sp>
        <p:nvSpPr>
          <p:cNvPr id="90" name="直接连接符 8210"/>
          <p:cNvSpPr/>
          <p:nvPr/>
        </p:nvSpPr>
        <p:spPr>
          <a:xfrm>
            <a:off x="1303735" y="2357438"/>
            <a:ext cx="5953" cy="627460"/>
          </a:xfrm>
          <a:prstGeom prst="line">
            <a:avLst/>
          </a:prstGeom>
          <a:ln w="57150" cap="flat" cmpd="sng">
            <a:solidFill>
              <a:schemeClr val="tx1"/>
            </a:solidFill>
            <a:prstDash val="solid"/>
            <a:headEnd type="none" w="med" len="med"/>
            <a:tailEnd type="triangle" w="med" len="med"/>
          </a:ln>
        </p:spPr>
      </p:sp>
      <p:sp>
        <p:nvSpPr>
          <p:cNvPr id="91" name="直接连接符 8210"/>
          <p:cNvSpPr/>
          <p:nvPr/>
        </p:nvSpPr>
        <p:spPr>
          <a:xfrm>
            <a:off x="1303735" y="1714500"/>
            <a:ext cx="5953" cy="627460"/>
          </a:xfrm>
          <a:prstGeom prst="line">
            <a:avLst/>
          </a:prstGeom>
          <a:ln w="57150" cap="flat" cmpd="sng">
            <a:solidFill>
              <a:schemeClr val="tx1"/>
            </a:solidFill>
            <a:prstDash val="solid"/>
            <a:headEnd type="none" w="med" len="med"/>
            <a:tailEnd type="triangle" w="med" len="med"/>
          </a:ln>
        </p:spPr>
      </p:sp>
      <p:sp>
        <p:nvSpPr>
          <p:cNvPr id="25626" name="AutoShape 11"/>
          <p:cNvSpPr/>
          <p:nvPr/>
        </p:nvSpPr>
        <p:spPr>
          <a:xfrm>
            <a:off x="232172" y="5360194"/>
            <a:ext cx="3742134" cy="640556"/>
          </a:xfrm>
          <a:prstGeom prst="wedgeRectCallout">
            <a:avLst>
              <a:gd name="adj1" fmla="val 91505"/>
              <a:gd name="adj2" fmla="val -6403"/>
            </a:avLst>
          </a:prstGeom>
          <a:solidFill>
            <a:srgbClr val="BDEEF9"/>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100" b="1" dirty="0">
                <a:solidFill>
                  <a:srgbClr val="000000"/>
                </a:solidFill>
                <a:latin typeface="Times New Roman" panose="02020603050405020304" pitchFamily="18" charset="0"/>
                <a:ea typeface="黑体" panose="02010609060101010101" pitchFamily="49" charset="-122"/>
              </a:rPr>
              <a:t>海南</a:t>
            </a:r>
            <a:r>
              <a:rPr lang="en-US" altLang="zh-CN" sz="2100" b="1" dirty="0">
                <a:solidFill>
                  <a:srgbClr val="000000"/>
                </a:solidFill>
                <a:latin typeface="Times New Roman" panose="02020603050405020304" pitchFamily="18" charset="0"/>
                <a:ea typeface="黑体" panose="02010609060101010101" pitchFamily="49" charset="-122"/>
              </a:rPr>
              <a:t>1988</a:t>
            </a:r>
            <a:r>
              <a:rPr lang="zh-CN" altLang="en-US" sz="2100" b="1" dirty="0">
                <a:solidFill>
                  <a:srgbClr val="000000"/>
                </a:solidFill>
                <a:latin typeface="Times New Roman" panose="02020603050405020304" pitchFamily="18" charset="0"/>
                <a:ea typeface="黑体" panose="02010609060101010101" pitchFamily="49" charset="-122"/>
              </a:rPr>
              <a:t>年</a:t>
            </a:r>
            <a:endParaRPr lang="zh-CN" altLang="en-US" sz="2100" b="1" dirty="0">
              <a:solidFill>
                <a:srgbClr val="000000"/>
              </a:solidFill>
              <a:latin typeface="Times New Roman" panose="02020603050405020304" pitchFamily="18" charset="0"/>
              <a:ea typeface="黑体" panose="02010609060101010101" pitchFamily="49" charset="-122"/>
            </a:endParaRPr>
          </a:p>
          <a:p>
            <a:pPr marL="0" lvl="0" indent="0" algn="ctr" eaLnBrk="1" hangingPunct="1">
              <a:spcBef>
                <a:spcPct val="0"/>
              </a:spcBef>
              <a:buNone/>
            </a:pPr>
            <a:r>
              <a:rPr lang="zh-CN" altLang="en-US" sz="2100" b="1" dirty="0">
                <a:solidFill>
                  <a:srgbClr val="000000"/>
                </a:solidFill>
                <a:latin typeface="Times New Roman" panose="02020603050405020304" pitchFamily="18" charset="0"/>
                <a:ea typeface="黑体" panose="02010609060101010101" pitchFamily="49" charset="-122"/>
              </a:rPr>
              <a:t>中国面积最大的经济特区</a:t>
            </a:r>
            <a:endParaRPr lang="zh-CN" altLang="zh-CN" sz="2100" b="1" dirty="0">
              <a:solidFill>
                <a:srgbClr val="000000"/>
              </a:solidFill>
              <a:latin typeface="Times New Roman" panose="02020603050405020304" pitchFamily="18" charset="0"/>
              <a:ea typeface="黑体" panose="02010609060101010101" pitchFamily="49" charset="-122"/>
            </a:endParaRPr>
          </a:p>
        </p:txBody>
      </p:sp>
      <p:sp>
        <p:nvSpPr>
          <p:cNvPr id="96" name="矩形 95"/>
          <p:cNvSpPr/>
          <p:nvPr/>
        </p:nvSpPr>
        <p:spPr>
          <a:xfrm>
            <a:off x="4250531" y="1393031"/>
            <a:ext cx="4572000" cy="737235"/>
          </a:xfrm>
          <a:prstGeom prst="rect">
            <a:avLst/>
          </a:prstGeom>
          <a:solidFill>
            <a:srgbClr val="FFFF00"/>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100" b="1" dirty="0">
                <a:solidFill>
                  <a:srgbClr val="000000"/>
                </a:solidFill>
                <a:latin typeface="Times New Roman" panose="02020603050405020304" pitchFamily="18" charset="0"/>
                <a:ea typeface="黑体" panose="02010609060101010101" pitchFamily="49" charset="-122"/>
              </a:rPr>
              <a:t>国际媒体评论：是三十五年来中国政府所采取的最大胆的行动。</a:t>
            </a:r>
            <a:endParaRPr lang="zh-CN" altLang="en-US" sz="2100" b="1" dirty="0">
              <a:solidFill>
                <a:srgbClr val="000000"/>
              </a:solidFill>
              <a:latin typeface="Times New Roman" panose="02020603050405020304" pitchFamily="18" charset="0"/>
              <a:ea typeface="黑体" panose="02010609060101010101" pitchFamily="49" charset="-122"/>
            </a:endParaRPr>
          </a:p>
        </p:txBody>
      </p:sp>
      <p:sp>
        <p:nvSpPr>
          <p:cNvPr id="92" name="云形标注 91"/>
          <p:cNvSpPr/>
          <p:nvPr/>
        </p:nvSpPr>
        <p:spPr>
          <a:xfrm>
            <a:off x="1948021" y="3068638"/>
            <a:ext cx="3375422" cy="1982391"/>
          </a:xfrm>
          <a:prstGeom prst="cloudCallout">
            <a:avLst>
              <a:gd name="adj1" fmla="val 109037"/>
              <a:gd name="adj2" fmla="val -27806"/>
            </a:avLst>
          </a:prstGeom>
          <a:solidFill>
            <a:srgbClr val="FFFF00"/>
          </a:solidFill>
          <a:ln w="952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Clr>
                <a:schemeClr val="bg1"/>
              </a:buClr>
              <a:buNone/>
            </a:pPr>
            <a:r>
              <a:rPr lang="zh-CN" altLang="en-US" sz="2100" b="1" dirty="0">
                <a:latin typeface="Times New Roman" panose="02020603050405020304" pitchFamily="18" charset="0"/>
              </a:rPr>
              <a:t>以此为龙头，带动长江三角洲和整个长江地区经济的新飞跃</a:t>
            </a:r>
            <a:endParaRPr lang="zh-CN" altLang="en-US" sz="2100" b="1" dirty="0">
              <a:latin typeface="Times New Roman" panose="02020603050405020304" pitchFamily="18" charset="0"/>
            </a:endParaRPr>
          </a:p>
        </p:txBody>
      </p:sp>
      <p:sp>
        <p:nvSpPr>
          <p:cNvPr id="93" name="燕尾形 92"/>
          <p:cNvSpPr/>
          <p:nvPr/>
        </p:nvSpPr>
        <p:spPr bwMode="auto">
          <a:xfrm>
            <a:off x="7036594" y="857250"/>
            <a:ext cx="2107406" cy="590550"/>
          </a:xfrm>
          <a:prstGeom prst="chevron">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dk1"/>
              </a:solidFill>
              <a:effectLst/>
              <a:uLnTx/>
              <a:uFillTx/>
              <a:latin typeface="+mn-lt"/>
              <a:ea typeface="+mn-ea"/>
              <a:cs typeface="+mn-cs"/>
            </a:endParaRPr>
          </a:p>
        </p:txBody>
      </p:sp>
      <p:sp>
        <p:nvSpPr>
          <p:cNvPr id="25630" name="文本框 18"/>
          <p:cNvSpPr txBox="1"/>
          <p:nvPr/>
        </p:nvSpPr>
        <p:spPr>
          <a:xfrm>
            <a:off x="7251065" y="836930"/>
            <a:ext cx="1845945" cy="4603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400" b="1" dirty="0">
                <a:latin typeface="黑体" panose="02010609060101010101" pitchFamily="49" charset="-122"/>
                <a:ea typeface="黑体" panose="02010609060101010101" pitchFamily="49" charset="-122"/>
                <a:sym typeface="宋体" panose="02010600030101010101" pitchFamily="2" charset="-122"/>
              </a:rPr>
              <a:t>对外开放</a:t>
            </a:r>
            <a:endParaRPr lang="zh-CN" altLang="en-US" sz="2400" b="1" dirty="0">
              <a:latin typeface="黑体" panose="02010609060101010101" pitchFamily="49" charset="-122"/>
              <a:ea typeface="黑体" panose="02010609060101010101" pitchFamily="49" charset="-122"/>
              <a:sym typeface="宋体" panose="02010600030101010101" pitchFamily="2" charset="-122"/>
            </a:endParaRPr>
          </a:p>
        </p:txBody>
      </p:sp>
      <p:sp>
        <p:nvSpPr>
          <p:cNvPr id="97" name="AutoShape 14"/>
          <p:cNvSpPr>
            <a:spLocks noChangeArrowheads="1"/>
          </p:cNvSpPr>
          <p:nvPr/>
        </p:nvSpPr>
        <p:spPr bwMode="auto">
          <a:xfrm>
            <a:off x="4732735" y="4929188"/>
            <a:ext cx="323850" cy="377429"/>
          </a:xfrm>
          <a:prstGeom prst="star5">
            <a:avLst/>
          </a:prstGeom>
          <a:solidFill>
            <a:srgbClr val="FFFF00"/>
          </a:solidFill>
          <a:ln w="34925" algn="ctr">
            <a:solidFill>
              <a:srgbClr val="FF9900"/>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9" name="AutoShape 15"/>
          <p:cNvSpPr>
            <a:spLocks noChangeArrowheads="1"/>
          </p:cNvSpPr>
          <p:nvPr/>
        </p:nvSpPr>
        <p:spPr bwMode="auto">
          <a:xfrm>
            <a:off x="5697141" y="2357438"/>
            <a:ext cx="323850" cy="377429"/>
          </a:xfrm>
          <a:prstGeom prst="star5">
            <a:avLst/>
          </a:prstGeom>
          <a:solidFill>
            <a:srgbClr val="FFFF00"/>
          </a:solidFill>
          <a:ln w="34925" algn="ctr">
            <a:solidFill>
              <a:srgbClr val="FF9900"/>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1" name="AutoShape 15"/>
          <p:cNvSpPr>
            <a:spLocks noChangeArrowheads="1"/>
          </p:cNvSpPr>
          <p:nvPr/>
        </p:nvSpPr>
        <p:spPr bwMode="auto">
          <a:xfrm>
            <a:off x="7250906" y="2196704"/>
            <a:ext cx="323850" cy="377429"/>
          </a:xfrm>
          <a:prstGeom prst="star5">
            <a:avLst/>
          </a:prstGeom>
          <a:solidFill>
            <a:srgbClr val="FFFF00"/>
          </a:solidFill>
          <a:ln w="34925" algn="ctr">
            <a:solidFill>
              <a:srgbClr val="FF9900"/>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 name="AutoShape 15"/>
          <p:cNvSpPr>
            <a:spLocks noChangeArrowheads="1"/>
          </p:cNvSpPr>
          <p:nvPr/>
        </p:nvSpPr>
        <p:spPr bwMode="auto">
          <a:xfrm>
            <a:off x="6554391" y="1017985"/>
            <a:ext cx="323850" cy="377429"/>
          </a:xfrm>
          <a:prstGeom prst="star5">
            <a:avLst/>
          </a:prstGeom>
          <a:solidFill>
            <a:srgbClr val="FFFF00"/>
          </a:solidFill>
          <a:ln w="34925" algn="ctr">
            <a:solidFill>
              <a:srgbClr val="FF9900"/>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 name="AutoShape 15"/>
          <p:cNvSpPr>
            <a:spLocks noChangeArrowheads="1"/>
          </p:cNvSpPr>
          <p:nvPr/>
        </p:nvSpPr>
        <p:spPr bwMode="auto">
          <a:xfrm>
            <a:off x="3929063" y="2786063"/>
            <a:ext cx="323850" cy="377429"/>
          </a:xfrm>
          <a:prstGeom prst="star5">
            <a:avLst/>
          </a:prstGeom>
          <a:solidFill>
            <a:srgbClr val="FFFF00"/>
          </a:solidFill>
          <a:ln w="34925" algn="ctr">
            <a:solidFill>
              <a:srgbClr val="FF9900"/>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 name="AutoShape 15"/>
          <p:cNvSpPr>
            <a:spLocks noChangeArrowheads="1"/>
          </p:cNvSpPr>
          <p:nvPr/>
        </p:nvSpPr>
        <p:spPr bwMode="auto">
          <a:xfrm>
            <a:off x="1785938" y="2518172"/>
            <a:ext cx="323850" cy="377429"/>
          </a:xfrm>
          <a:prstGeom prst="star5">
            <a:avLst/>
          </a:prstGeom>
          <a:solidFill>
            <a:srgbClr val="FFFF00"/>
          </a:solidFill>
          <a:ln w="34925" algn="ctr">
            <a:solidFill>
              <a:srgbClr val="FF9900"/>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 name="AutoShape 15"/>
          <p:cNvSpPr>
            <a:spLocks noChangeArrowheads="1"/>
          </p:cNvSpPr>
          <p:nvPr/>
        </p:nvSpPr>
        <p:spPr bwMode="auto">
          <a:xfrm>
            <a:off x="2536031" y="3375422"/>
            <a:ext cx="323850" cy="377429"/>
          </a:xfrm>
          <a:prstGeom prst="star5">
            <a:avLst/>
          </a:prstGeom>
          <a:solidFill>
            <a:srgbClr val="FFFF00"/>
          </a:solidFill>
          <a:ln w="34925" algn="ctr">
            <a:solidFill>
              <a:srgbClr val="FF9900"/>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7" name="AutoShape 15"/>
          <p:cNvSpPr>
            <a:spLocks noChangeArrowheads="1"/>
          </p:cNvSpPr>
          <p:nvPr/>
        </p:nvSpPr>
        <p:spPr bwMode="auto">
          <a:xfrm>
            <a:off x="2750344" y="1607344"/>
            <a:ext cx="323850" cy="377429"/>
          </a:xfrm>
          <a:prstGeom prst="star5">
            <a:avLst/>
          </a:prstGeom>
          <a:solidFill>
            <a:srgbClr val="FFFF00"/>
          </a:solidFill>
          <a:ln w="34925" algn="ctr">
            <a:solidFill>
              <a:srgbClr val="FF9900"/>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8" name="AutoShape 15"/>
          <p:cNvSpPr>
            <a:spLocks noChangeArrowheads="1"/>
          </p:cNvSpPr>
          <p:nvPr/>
        </p:nvSpPr>
        <p:spPr bwMode="auto">
          <a:xfrm>
            <a:off x="2964656" y="4125516"/>
            <a:ext cx="323850" cy="377429"/>
          </a:xfrm>
          <a:prstGeom prst="star5">
            <a:avLst/>
          </a:prstGeom>
          <a:solidFill>
            <a:srgbClr val="FFFF00"/>
          </a:solidFill>
          <a:ln w="34925" algn="ctr">
            <a:solidFill>
              <a:srgbClr val="FF9900"/>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9" name="AutoShape 15"/>
          <p:cNvSpPr>
            <a:spLocks noChangeArrowheads="1"/>
          </p:cNvSpPr>
          <p:nvPr/>
        </p:nvSpPr>
        <p:spPr bwMode="auto">
          <a:xfrm>
            <a:off x="3564414" y="3461624"/>
            <a:ext cx="323850" cy="377429"/>
          </a:xfrm>
          <a:prstGeom prst="star5">
            <a:avLst/>
          </a:prstGeom>
          <a:solidFill>
            <a:srgbClr val="FFFF00"/>
          </a:solidFill>
          <a:ln w="34925" algn="ctr">
            <a:solidFill>
              <a:srgbClr val="FF9900"/>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641" name="右箭头 38915"/>
          <p:cNvSpPr/>
          <p:nvPr/>
        </p:nvSpPr>
        <p:spPr>
          <a:xfrm>
            <a:off x="8598694" y="5679281"/>
            <a:ext cx="545306" cy="321469"/>
          </a:xfrm>
          <a:prstGeom prst="rightArrow">
            <a:avLst>
              <a:gd name="adj1" fmla="val 50000"/>
              <a:gd name="adj2" fmla="val 87225"/>
            </a:avLst>
          </a:prstGeom>
          <a:solidFill>
            <a:schemeClr val="accent1"/>
          </a:solidFill>
          <a:ln w="9525" cap="flat" cmpd="sng">
            <a:solidFill>
              <a:schemeClr val="tx1"/>
            </a:solidFill>
            <a:prstDash val="solid"/>
            <a:miter/>
            <a:headEnd type="none" w="med" len="med"/>
            <a:tailEnd type="none" w="med" len="med"/>
          </a:ln>
        </p:spPr>
        <p:txBody>
          <a:bodyPr lIns="91437" tIns="45718" rIns="91437" bIns="45718"/>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zh-CN" altLang="en-US" sz="135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linds(horizont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blinds(horizontal)">
                                      <p:cBhvr>
                                        <p:cTn id="26" dur="500"/>
                                        <p:tgtEl>
                                          <p:spTgt spid="9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500"/>
                                        <p:tgtEl>
                                          <p:spTgt spid="96"/>
                                        </p:tgtEl>
                                      </p:cBhvr>
                                    </p:animEffect>
                                    <p:set>
                                      <p:cBhvr>
                                        <p:cTn id="31" dur="1" fill="hold">
                                          <p:stCondLst>
                                            <p:cond delay="499"/>
                                          </p:stCondLst>
                                        </p:cTn>
                                        <p:tgtEl>
                                          <p:spTgt spid="9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linds(horizont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linds(horizontal)">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blinds(horizontal)">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03437"/>
                                        </p:tgtEl>
                                        <p:attrNameLst>
                                          <p:attrName>style.visibility</p:attrName>
                                        </p:attrNameLst>
                                      </p:cBhvr>
                                      <p:to>
                                        <p:strVal val="visible"/>
                                      </p:to>
                                    </p:set>
                                    <p:animEffect transition="in" filter="blinds(horizontal)">
                                      <p:cBhvr>
                                        <p:cTn id="56" dur="500"/>
                                        <p:tgtEl>
                                          <p:spTgt spid="103437"/>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xit" presetSubtype="10" fill="hold" grpId="1" nodeType="clickEffect">
                                  <p:stCondLst>
                                    <p:cond delay="0"/>
                                  </p:stCondLst>
                                  <p:childTnLst>
                                    <p:animEffect transition="out" filter="blinds(horizontal)">
                                      <p:cBhvr>
                                        <p:cTn id="60" dur="500"/>
                                        <p:tgtEl>
                                          <p:spTgt spid="103437"/>
                                        </p:tgtEl>
                                      </p:cBhvr>
                                    </p:animEffect>
                                    <p:set>
                                      <p:cBhvr>
                                        <p:cTn id="61" dur="1" fill="hold">
                                          <p:stCondLst>
                                            <p:cond delay="499"/>
                                          </p:stCondLst>
                                        </p:cTn>
                                        <p:tgtEl>
                                          <p:spTgt spid="10343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blinds(horizontal)">
                                      <p:cBhvr>
                                        <p:cTn id="66" dur="500"/>
                                        <p:tgtEl>
                                          <p:spTgt spid="9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xit" presetSubtype="10" fill="hold" grpId="1" nodeType="clickEffect">
                                  <p:stCondLst>
                                    <p:cond delay="0"/>
                                  </p:stCondLst>
                                  <p:childTnLst>
                                    <p:animEffect transition="out" filter="blinds(horizontal)">
                                      <p:cBhvr>
                                        <p:cTn id="70" dur="500"/>
                                        <p:tgtEl>
                                          <p:spTgt spid="92"/>
                                        </p:tgtEl>
                                      </p:cBhvr>
                                    </p:animEffect>
                                    <p:set>
                                      <p:cBhvr>
                                        <p:cTn id="71" dur="1" fill="hold">
                                          <p:stCondLst>
                                            <p:cond delay="499"/>
                                          </p:stCondLst>
                                        </p:cTn>
                                        <p:tgtEl>
                                          <p:spTgt spid="92"/>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nodeType="click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1000" fill="hold"/>
                                        <p:tgtEl>
                                          <p:spTgt spid="10"/>
                                        </p:tgtEl>
                                        <p:attrNameLst>
                                          <p:attrName>ppt_x</p:attrName>
                                        </p:attrNameLst>
                                      </p:cBhvr>
                                      <p:tavLst>
                                        <p:tav tm="0">
                                          <p:val>
                                            <p:strVal val="1+#ppt_w/2"/>
                                          </p:val>
                                        </p:tav>
                                        <p:tav tm="100000">
                                          <p:val>
                                            <p:strVal val="#ppt_x"/>
                                          </p:val>
                                        </p:tav>
                                      </p:tavLst>
                                    </p:anim>
                                    <p:anim calcmode="lin" valueType="num">
                                      <p:cBhvr>
                                        <p:cTn id="77"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blinds(horizontal)">
                                      <p:cBhvr>
                                        <p:cTn id="82" dur="5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9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0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0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0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07"/>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0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nodeType="clickEffect">
                                  <p:stCondLst>
                                    <p:cond delay="0"/>
                                  </p:stCondLst>
                                  <p:childTnLst>
                                    <p:set>
                                      <p:cBhvr>
                                        <p:cTn id="108" dur="1" fill="hold">
                                          <p:stCondLst>
                                            <p:cond delay="0"/>
                                          </p:stCondLst>
                                        </p:cTn>
                                        <p:tgtEl>
                                          <p:spTgt spid="91"/>
                                        </p:tgtEl>
                                        <p:attrNameLst>
                                          <p:attrName>style.visibility</p:attrName>
                                        </p:attrNameLst>
                                      </p:cBhvr>
                                      <p:to>
                                        <p:strVal val="visible"/>
                                      </p:to>
                                    </p:set>
                                    <p:animEffect transition="in" filter="blinds(horizontal)">
                                      <p:cBhvr>
                                        <p:cTn id="109" dur="500"/>
                                        <p:tgtEl>
                                          <p:spTgt spid="91"/>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nodeType="clickEffect">
                                  <p:stCondLst>
                                    <p:cond delay="0"/>
                                  </p:stCondLst>
                                  <p:childTnLst>
                                    <p:set>
                                      <p:cBhvr>
                                        <p:cTn id="113" dur="1" fill="hold">
                                          <p:stCondLst>
                                            <p:cond delay="0"/>
                                          </p:stCondLst>
                                        </p:cTn>
                                        <p:tgtEl>
                                          <p:spTgt spid="90"/>
                                        </p:tgtEl>
                                        <p:attrNameLst>
                                          <p:attrName>style.visibility</p:attrName>
                                        </p:attrNameLst>
                                      </p:cBhvr>
                                      <p:to>
                                        <p:strVal val="visible"/>
                                      </p:to>
                                    </p:set>
                                    <p:animEffect transition="in" filter="blinds(horizontal)">
                                      <p:cBhvr>
                                        <p:cTn id="114" dur="500"/>
                                        <p:tgtEl>
                                          <p:spTgt spid="90"/>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nodeType="clickEffect">
                                  <p:stCondLst>
                                    <p:cond delay="0"/>
                                  </p:stCondLst>
                                  <p:childTnLst>
                                    <p:set>
                                      <p:cBhvr>
                                        <p:cTn id="118" dur="1" fill="hold">
                                          <p:stCondLst>
                                            <p:cond delay="0"/>
                                          </p:stCondLst>
                                        </p:cTn>
                                        <p:tgtEl>
                                          <p:spTgt spid="89"/>
                                        </p:tgtEl>
                                        <p:attrNameLst>
                                          <p:attrName>style.visibility</p:attrName>
                                        </p:attrNameLst>
                                      </p:cBhvr>
                                      <p:to>
                                        <p:strVal val="visible"/>
                                      </p:to>
                                    </p:set>
                                    <p:animEffect transition="in" filter="blinds(horizontal)">
                                      <p:cBhvr>
                                        <p:cTn id="119" dur="500"/>
                                        <p:tgtEl>
                                          <p:spTgt spid="89"/>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nodeType="clickEffect">
                                  <p:stCondLst>
                                    <p:cond delay="0"/>
                                  </p:stCondLst>
                                  <p:childTnLst>
                                    <p:set>
                                      <p:cBhvr>
                                        <p:cTn id="123" dur="1" fill="hold">
                                          <p:stCondLst>
                                            <p:cond delay="0"/>
                                          </p:stCondLst>
                                        </p:cTn>
                                        <p:tgtEl>
                                          <p:spTgt spid="48212"/>
                                        </p:tgtEl>
                                        <p:attrNameLst>
                                          <p:attrName>style.visibility</p:attrName>
                                        </p:attrNameLst>
                                      </p:cBhvr>
                                      <p:to>
                                        <p:strVal val="visible"/>
                                      </p:to>
                                    </p:set>
                                    <p:animEffect transition="in" filter="blinds(horizontal)">
                                      <p:cBhvr>
                                        <p:cTn id="124" dur="500"/>
                                        <p:tgtEl>
                                          <p:spTgt spid="48212"/>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103"/>
                                        </p:tgtEl>
                                        <p:attrNameLst>
                                          <p:attrName>style.visibility</p:attrName>
                                        </p:attrNameLst>
                                      </p:cBhvr>
                                      <p:to>
                                        <p:strVal val="visible"/>
                                      </p:to>
                                    </p:set>
                                    <p:animEffect transition="in" filter="blinds(horizontal)">
                                      <p:cBhvr>
                                        <p:cTn id="129"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6" grpId="0" bldLvl="0" animBg="1"/>
      <p:bldP spid="33" grpId="0" bldLvl="0" animBg="1"/>
      <p:bldP spid="103437" grpId="0" bldLvl="0" animBg="1"/>
      <p:bldP spid="103437" grpId="1" bldLvl="0" animBg="1"/>
      <p:bldP spid="103" grpId="0" bldLvl="0" animBg="1"/>
      <p:bldP spid="96" grpId="0" bldLvl="0" animBg="1"/>
      <p:bldP spid="96" grpId="1" bldLvl="0" animBg="1"/>
      <p:bldP spid="92" grpId="0" bldLvl="0" animBg="1"/>
      <p:bldP spid="92" grpId="1"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zh-CN" altLang="en-US" spc="-360">
                <a:ln w="12700" cap="flat" cmpd="sng">
                  <a:solidFill>
                    <a:srgbClr val="FFCC99"/>
                  </a:solidFill>
                  <a:prstDash val="solid"/>
                  <a:headEnd type="none" w="med" len="med"/>
                  <a:tailEnd type="none" w="med" len="med"/>
                </a:ln>
                <a:gradFill rotWithShape="1">
                  <a:gsLst>
                    <a:gs pos="0">
                      <a:srgbClr val="FFFF00"/>
                    </a:gs>
                    <a:gs pos="100000">
                      <a:schemeClr val="tx1"/>
                    </a:gs>
                  </a:gsLst>
                  <a:path path="rect">
                    <a:fillToRect l="50000" t="50000" r="50000" b="50000"/>
                  </a:path>
                  <a:tileRect/>
                </a:gradFill>
                <a:effectLst>
                  <a:outerShdw dist="125724" dir="18900000" algn="ctr" rotWithShape="0">
                    <a:srgbClr val="000099"/>
                  </a:outerShdw>
                </a:effectLst>
                <a:latin typeface="宋体" panose="02010600030101010101" pitchFamily="2" charset="-122"/>
                <a:ea typeface="宋体" panose="02010600030101010101" pitchFamily="2" charset="-122"/>
                <a:sym typeface="+mn-ea"/>
              </a:rPr>
              <a:t>自己动手：</a:t>
            </a:r>
            <a:r>
              <a:rPr lang="zh-CN" altLang="en-US" b="1" dirty="0">
                <a:solidFill>
                  <a:schemeClr val="tx2"/>
                </a:solidFill>
                <a:latin typeface="黑体" panose="02010609060101010101" pitchFamily="49" charset="-122"/>
                <a:ea typeface="黑体" panose="02010609060101010101" pitchFamily="49" charset="-122"/>
                <a:sym typeface="+mn-ea"/>
              </a:rPr>
              <a:t>用图示的形式总结出我国全方位、多层次、宽领域对外开放格局的形成过程。</a:t>
            </a:r>
            <a:endParaRPr lang="zh-CN" altLang="en-US"/>
          </a:p>
        </p:txBody>
      </p:sp>
      <p:sp>
        <p:nvSpPr>
          <p:cNvPr id="7" name="矩形 6"/>
          <p:cNvSpPr/>
          <p:nvPr/>
        </p:nvSpPr>
        <p:spPr>
          <a:xfrm>
            <a:off x="457200" y="2204865"/>
            <a:ext cx="1944370" cy="115174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221990" y="2204865"/>
            <a:ext cx="1939925" cy="115174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eaLnBrk="1" hangingPunct="1">
              <a:buFont typeface="Arial" panose="020B0604020202020204" pitchFamily="34" charset="0"/>
            </a:pPr>
            <a:r>
              <a:rPr lang="zh-CN" altLang="en-US" sz="2400" b="1" dirty="0">
                <a:solidFill>
                  <a:srgbClr val="0000FF"/>
                </a:solidFill>
                <a:latin typeface="黑体" panose="02010609060101010101" pitchFamily="49" charset="-122"/>
                <a:ea typeface="黑体" panose="02010609060101010101" pitchFamily="49" charset="-122"/>
                <a:sym typeface="+mn-ea"/>
              </a:rPr>
              <a:t>第二步</a:t>
            </a:r>
            <a:endParaRPr lang="zh-CN" altLang="en-US" sz="2400" b="1" dirty="0">
              <a:solidFill>
                <a:srgbClr val="0000FF"/>
              </a:solidFill>
              <a:latin typeface="黑体" panose="02010609060101010101" pitchFamily="49" charset="-122"/>
              <a:ea typeface="黑体" panose="02010609060101010101" pitchFamily="49" charset="-122"/>
            </a:endParaRPr>
          </a:p>
          <a:p>
            <a:pPr eaLnBrk="1" hangingPunct="1">
              <a:buFont typeface="Arial" panose="020B0604020202020204" pitchFamily="34" charset="0"/>
            </a:pPr>
            <a:r>
              <a:rPr lang="zh-CN" altLang="en-US" sz="2400" b="1" dirty="0" smtClean="0">
                <a:solidFill>
                  <a:srgbClr val="FF0000"/>
                </a:solidFill>
                <a:latin typeface="黑体" panose="02010609060101010101" pitchFamily="49" charset="-122"/>
                <a:ea typeface="黑体" panose="02010609060101010101" pitchFamily="49" charset="-122"/>
                <a:sym typeface="+mn-ea"/>
              </a:rPr>
              <a:t>  沿海开放</a:t>
            </a:r>
            <a:endParaRPr lang="zh-CN" altLang="en-US" sz="2400" b="1" dirty="0" smtClean="0">
              <a:solidFill>
                <a:srgbClr val="FF0000"/>
              </a:solidFill>
              <a:latin typeface="黑体" panose="02010609060101010101" pitchFamily="49" charset="-122"/>
              <a:ea typeface="黑体" panose="02010609060101010101" pitchFamily="49" charset="-122"/>
              <a:sym typeface="+mn-ea"/>
            </a:endParaRPr>
          </a:p>
          <a:p>
            <a:pPr eaLnBrk="1" hangingPunct="1">
              <a:buFont typeface="Arial" panose="020B0604020202020204" pitchFamily="34" charset="0"/>
            </a:pPr>
            <a:r>
              <a:rPr lang="zh-CN" altLang="en-US" sz="2400" b="1" dirty="0" smtClean="0">
                <a:solidFill>
                  <a:srgbClr val="FF0000"/>
                </a:solidFill>
                <a:latin typeface="黑体" panose="02010609060101010101" pitchFamily="49" charset="-122"/>
                <a:ea typeface="黑体" panose="02010609060101010101" pitchFamily="49" charset="-122"/>
                <a:sym typeface="+mn-ea"/>
              </a:rPr>
              <a:t>城市</a:t>
            </a:r>
            <a:endParaRPr lang="zh-CN" altLang="en-US" sz="2400" b="1" dirty="0">
              <a:solidFill>
                <a:srgbClr val="FF0000"/>
              </a:solidFill>
              <a:latin typeface="黑体" panose="02010609060101010101" pitchFamily="49" charset="-122"/>
              <a:ea typeface="黑体" panose="02010609060101010101" pitchFamily="49" charset="-122"/>
              <a:sym typeface="+mn-ea"/>
            </a:endParaRPr>
          </a:p>
        </p:txBody>
      </p:sp>
      <p:sp>
        <p:nvSpPr>
          <p:cNvPr id="9" name="矩形 8"/>
          <p:cNvSpPr/>
          <p:nvPr/>
        </p:nvSpPr>
        <p:spPr>
          <a:xfrm>
            <a:off x="6026785" y="2204865"/>
            <a:ext cx="1944370" cy="115174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buClrTx/>
              <a:buSzTx/>
              <a:buFontTx/>
            </a:pPr>
            <a:r>
              <a:rPr lang="zh-CN" altLang="en-US" sz="2800" b="1" dirty="0">
                <a:solidFill>
                  <a:srgbClr val="0000FF"/>
                </a:solidFill>
                <a:latin typeface="黑体" panose="02010609060101010101" pitchFamily="49" charset="-122"/>
                <a:ea typeface="黑体" panose="02010609060101010101" pitchFamily="49" charset="-122"/>
                <a:sym typeface="+mn-ea"/>
              </a:rPr>
              <a:t>第三步</a:t>
            </a:r>
            <a:endParaRPr lang="zh-CN" altLang="en-US" sz="2800" b="1" dirty="0">
              <a:solidFill>
                <a:srgbClr val="0000FF"/>
              </a:solidFill>
              <a:latin typeface="黑体" panose="02010609060101010101" pitchFamily="49" charset="-122"/>
              <a:ea typeface="黑体" panose="02010609060101010101" pitchFamily="49" charset="-122"/>
            </a:endParaRPr>
          </a:p>
          <a:p>
            <a:pPr lvl="0">
              <a:buClrTx/>
              <a:buSzTx/>
              <a:buFontTx/>
            </a:pPr>
            <a:r>
              <a:rPr lang="zh-CN" altLang="en-US" sz="2400" b="1" dirty="0" smtClean="0">
                <a:solidFill>
                  <a:srgbClr val="FF0000"/>
                </a:solidFill>
                <a:latin typeface="黑体" panose="02010609060101010101" pitchFamily="49" charset="-122"/>
                <a:ea typeface="黑体" panose="02010609060101010101" pitchFamily="49" charset="-122"/>
                <a:sym typeface="+mn-ea"/>
              </a:rPr>
              <a:t>  沿海</a:t>
            </a:r>
            <a:r>
              <a:rPr lang="zh-CN" altLang="en-US" sz="2400" b="1" dirty="0">
                <a:solidFill>
                  <a:srgbClr val="FF0000"/>
                </a:solidFill>
                <a:latin typeface="黑体" panose="02010609060101010101" pitchFamily="49" charset="-122"/>
                <a:ea typeface="黑体" panose="02010609060101010101" pitchFamily="49" charset="-122"/>
                <a:sym typeface="+mn-ea"/>
              </a:rPr>
              <a:t>经济开放区</a:t>
            </a:r>
            <a:endParaRPr lang="zh-CN" altLang="en-US" sz="2400" b="1" dirty="0">
              <a:solidFill>
                <a:srgbClr val="FF0000"/>
              </a:solidFill>
              <a:latin typeface="黑体" panose="02010609060101010101" pitchFamily="49" charset="-122"/>
              <a:ea typeface="黑体" panose="02010609060101010101" pitchFamily="49" charset="-122"/>
              <a:sym typeface="+mn-ea"/>
            </a:endParaRPr>
          </a:p>
        </p:txBody>
      </p:sp>
      <p:sp>
        <p:nvSpPr>
          <p:cNvPr id="12" name="矩形 11"/>
          <p:cNvSpPr/>
          <p:nvPr/>
        </p:nvSpPr>
        <p:spPr>
          <a:xfrm>
            <a:off x="539750" y="4436744"/>
            <a:ext cx="1939925" cy="122450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eaLnBrk="1" hangingPunct="1"/>
            <a:r>
              <a:rPr lang="zh-CN" altLang="en-US" sz="2000" b="1" dirty="0">
                <a:solidFill>
                  <a:srgbClr val="0000FF"/>
                </a:solidFill>
                <a:latin typeface="黑体" panose="02010609060101010101" pitchFamily="49" charset="-122"/>
                <a:ea typeface="黑体" panose="02010609060101010101" pitchFamily="49" charset="-122"/>
                <a:sym typeface="+mn-ea"/>
              </a:rPr>
              <a:t>第四步</a:t>
            </a:r>
            <a:r>
              <a:rPr lang="zh-CN" altLang="en-US" sz="2400" b="1" dirty="0">
                <a:solidFill>
                  <a:srgbClr val="FF0000"/>
                </a:solidFill>
                <a:latin typeface="微软雅黑" panose="020B0503020204020204" charset="-122"/>
                <a:ea typeface="微软雅黑" panose="020B0503020204020204" charset="-122"/>
                <a:sym typeface="+mn-ea"/>
              </a:rPr>
              <a:t>内 地</a:t>
            </a:r>
            <a:endParaRPr lang="zh-CN" altLang="en-US" b="1" dirty="0">
              <a:solidFill>
                <a:srgbClr val="FF0000"/>
              </a:solidFill>
              <a:latin typeface="微软雅黑" panose="020B0503020204020204" charset="-122"/>
              <a:ea typeface="微软雅黑" panose="020B0503020204020204" charset="-122"/>
            </a:endParaRPr>
          </a:p>
          <a:p>
            <a:pPr eaLnBrk="1" hangingPunct="1">
              <a:lnSpc>
                <a:spcPct val="105000"/>
              </a:lnSpc>
            </a:pPr>
            <a:r>
              <a:rPr lang="zh-CN" altLang="en-US" b="1" dirty="0" smtClean="0">
                <a:solidFill>
                  <a:srgbClr val="000000"/>
                </a:solidFill>
                <a:latin typeface="微软雅黑" panose="020B0503020204020204" charset="-122"/>
                <a:ea typeface="微软雅黑" panose="020B0503020204020204" charset="-122"/>
                <a:sym typeface="+mn-ea"/>
              </a:rPr>
              <a:t>   沿江</a:t>
            </a:r>
            <a:r>
              <a:rPr lang="zh-CN" altLang="en-US" b="1" dirty="0">
                <a:solidFill>
                  <a:srgbClr val="000000"/>
                </a:solidFill>
                <a:latin typeface="微软雅黑" panose="020B0503020204020204" charset="-122"/>
                <a:ea typeface="微软雅黑" panose="020B0503020204020204" charset="-122"/>
                <a:sym typeface="+mn-ea"/>
              </a:rPr>
              <a:t>城市、沿边城市、内陆省会城市</a:t>
            </a:r>
            <a:endParaRPr lang="zh-CN" altLang="en-US" b="1" dirty="0">
              <a:solidFill>
                <a:srgbClr val="000000"/>
              </a:solidFill>
              <a:latin typeface="微软雅黑" panose="020B0503020204020204" charset="-122"/>
              <a:ea typeface="微软雅黑" panose="020B0503020204020204" charset="-122"/>
              <a:sym typeface="+mn-ea"/>
            </a:endParaRPr>
          </a:p>
        </p:txBody>
      </p:sp>
      <p:sp>
        <p:nvSpPr>
          <p:cNvPr id="21510" name="AutoShape 17"/>
          <p:cNvSpPr/>
          <p:nvPr/>
        </p:nvSpPr>
        <p:spPr>
          <a:xfrm>
            <a:off x="2403475" y="2602230"/>
            <a:ext cx="818515" cy="428625"/>
          </a:xfrm>
          <a:prstGeom prst="rightArrow">
            <a:avLst>
              <a:gd name="adj1" fmla="val 50000"/>
              <a:gd name="adj2" fmla="val 104998"/>
            </a:avLst>
          </a:prstGeom>
          <a:solidFill>
            <a:srgbClr val="FFFF00"/>
          </a:solid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p>
        </p:txBody>
      </p:sp>
      <p:sp>
        <p:nvSpPr>
          <p:cNvPr id="15" name="AutoShape 17"/>
          <p:cNvSpPr/>
          <p:nvPr/>
        </p:nvSpPr>
        <p:spPr>
          <a:xfrm>
            <a:off x="5161915" y="2602230"/>
            <a:ext cx="864870" cy="428625"/>
          </a:xfrm>
          <a:prstGeom prst="rightArrow">
            <a:avLst>
              <a:gd name="adj1" fmla="val 50000"/>
              <a:gd name="adj2" fmla="val 104998"/>
            </a:avLst>
          </a:prstGeom>
          <a:solidFill>
            <a:srgbClr val="FFFF00"/>
          </a:solid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p>
        </p:txBody>
      </p:sp>
      <p:sp>
        <p:nvSpPr>
          <p:cNvPr id="17" name="AutoShape 17"/>
          <p:cNvSpPr/>
          <p:nvPr/>
        </p:nvSpPr>
        <p:spPr>
          <a:xfrm>
            <a:off x="7971155" y="2602230"/>
            <a:ext cx="942340" cy="428625"/>
          </a:xfrm>
          <a:prstGeom prst="rightArrow">
            <a:avLst>
              <a:gd name="adj1" fmla="val 50000"/>
              <a:gd name="adj2" fmla="val 104998"/>
            </a:avLst>
          </a:prstGeom>
          <a:solidFill>
            <a:srgbClr val="FFFF00"/>
          </a:solid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p>
        </p:txBody>
      </p:sp>
      <p:sp>
        <p:nvSpPr>
          <p:cNvPr id="20" name="文本框 19"/>
          <p:cNvSpPr txBox="1"/>
          <p:nvPr/>
        </p:nvSpPr>
        <p:spPr>
          <a:xfrm>
            <a:off x="467995" y="2276475"/>
            <a:ext cx="1933575" cy="1076325"/>
          </a:xfrm>
          <a:prstGeom prst="rect">
            <a:avLst/>
          </a:prstGeom>
          <a:noFill/>
        </p:spPr>
        <p:txBody>
          <a:bodyPr wrap="square" rtlCol="0">
            <a:spAutoFit/>
          </a:bodyPr>
          <a:lstStyle/>
          <a:p>
            <a:r>
              <a:rPr lang="zh-CN" altLang="en-US" sz="3200" b="1" dirty="0">
                <a:solidFill>
                  <a:srgbClr val="0000FF"/>
                </a:solidFill>
                <a:latin typeface="黑体" panose="02010609060101010101" pitchFamily="49" charset="-122"/>
                <a:ea typeface="黑体" panose="02010609060101010101" pitchFamily="49" charset="-122"/>
                <a:sym typeface="+mn-ea"/>
              </a:rPr>
              <a:t>第一步</a:t>
            </a:r>
            <a:endParaRPr lang="zh-CN" altLang="en-US" sz="3200" b="1" dirty="0">
              <a:solidFill>
                <a:srgbClr val="0000FF"/>
              </a:solidFill>
              <a:latin typeface="黑体" panose="02010609060101010101" pitchFamily="49" charset="-122"/>
              <a:ea typeface="黑体" panose="02010609060101010101" pitchFamily="49" charset="-122"/>
            </a:endParaRPr>
          </a:p>
          <a:p>
            <a:r>
              <a:rPr lang="zh-CN" altLang="en-US" sz="3200" b="1" dirty="0">
                <a:solidFill>
                  <a:srgbClr val="FF0000"/>
                </a:solidFill>
                <a:latin typeface="微软雅黑" panose="020B0503020204020204" charset="-122"/>
                <a:ea typeface="微软雅黑" panose="020B0503020204020204" charset="-122"/>
                <a:sym typeface="+mn-ea"/>
              </a:rPr>
              <a:t>经济特区</a:t>
            </a:r>
            <a:endParaRPr lang="zh-CN" altLang="en-US" sz="3200" b="1" dirty="0">
              <a:solidFill>
                <a:srgbClr val="FF0000"/>
              </a:solidFill>
              <a:latin typeface="微软雅黑" panose="020B0503020204020204" charset="-122"/>
              <a:ea typeface="微软雅黑" panose="020B0503020204020204" charset="-122"/>
              <a:sym typeface="+mn-ea"/>
            </a:endParaRPr>
          </a:p>
        </p:txBody>
      </p:sp>
      <p:pic>
        <p:nvPicPr>
          <p:cNvPr id="31746" name="Picture 27" descr="F200611101306061114229753"/>
          <p:cNvPicPr>
            <a:picLocks noGrp="1" noChangeAspect="1"/>
          </p:cNvPicPr>
          <p:nvPr>
            <p:ph idx="1"/>
          </p:nvPr>
        </p:nvPicPr>
        <p:blipFill>
          <a:blip r:embed="rId1" cstate="print"/>
          <a:srcRect/>
          <a:stretch>
            <a:fillRect/>
          </a:stretch>
        </p:blipFill>
        <p:spPr>
          <a:xfrm>
            <a:off x="3020060" y="3491865"/>
            <a:ext cx="5694680" cy="2953385"/>
          </a:xfrm>
          <a:prstGeom prst="rect">
            <a:avLst/>
          </a:prstGeom>
          <a:noFill/>
          <a:ln w="9525">
            <a:noFill/>
          </a:ln>
        </p:spPr>
      </p:pic>
      <p:sp>
        <p:nvSpPr>
          <p:cNvPr id="4" name="文本框 3"/>
          <p:cNvSpPr txBox="1"/>
          <p:nvPr/>
        </p:nvSpPr>
        <p:spPr>
          <a:xfrm>
            <a:off x="3203575" y="6525260"/>
            <a:ext cx="5093970" cy="368300"/>
          </a:xfrm>
          <a:prstGeom prst="rect">
            <a:avLst/>
          </a:prstGeom>
          <a:noFill/>
        </p:spPr>
        <p:txBody>
          <a:bodyPr wrap="square" rtlCol="0">
            <a:spAutoFit/>
          </a:bodyPr>
          <a:lstStyle/>
          <a:p>
            <a:r>
              <a:rPr lang="en-US" altLang="zh-CN" b="1" dirty="0">
                <a:solidFill>
                  <a:srgbClr val="0000FF"/>
                </a:solidFill>
                <a:latin typeface="黑体" panose="02010609060101010101" pitchFamily="49" charset="-122"/>
                <a:ea typeface="黑体" panose="02010609060101010101" pitchFamily="49" charset="-122"/>
                <a:sym typeface="+mn-ea"/>
              </a:rPr>
              <a:t>2001</a:t>
            </a:r>
            <a:r>
              <a:rPr lang="zh-CN" altLang="en-US" b="1" dirty="0">
                <a:solidFill>
                  <a:srgbClr val="0000FF"/>
                </a:solidFill>
                <a:latin typeface="黑体" panose="02010609060101010101" pitchFamily="49" charset="-122"/>
                <a:ea typeface="黑体" panose="02010609060101010101" pitchFamily="49" charset="-122"/>
                <a:sym typeface="+mn-ea"/>
              </a:rPr>
              <a:t>年</a:t>
            </a:r>
            <a:r>
              <a:rPr lang="en-US" altLang="zh-CN" b="1" dirty="0">
                <a:solidFill>
                  <a:srgbClr val="0000FF"/>
                </a:solidFill>
                <a:latin typeface="黑体" panose="02010609060101010101" pitchFamily="49" charset="-122"/>
                <a:ea typeface="黑体" panose="02010609060101010101" pitchFamily="49" charset="-122"/>
                <a:sym typeface="+mn-ea"/>
              </a:rPr>
              <a:t>12</a:t>
            </a:r>
            <a:r>
              <a:rPr lang="zh-CN" altLang="en-US" b="1" dirty="0">
                <a:solidFill>
                  <a:srgbClr val="0000FF"/>
                </a:solidFill>
                <a:latin typeface="黑体" panose="02010609060101010101" pitchFamily="49" charset="-122"/>
                <a:ea typeface="黑体" panose="02010609060101010101" pitchFamily="49" charset="-122"/>
                <a:sym typeface="+mn-ea"/>
              </a:rPr>
              <a:t>月</a:t>
            </a:r>
            <a:r>
              <a:rPr lang="en-US" altLang="zh-CN" b="1" dirty="0">
                <a:solidFill>
                  <a:srgbClr val="0000FF"/>
                </a:solidFill>
                <a:latin typeface="黑体" panose="02010609060101010101" pitchFamily="49" charset="-122"/>
                <a:ea typeface="黑体" panose="02010609060101010101" pitchFamily="49" charset="-122"/>
                <a:sym typeface="+mn-ea"/>
              </a:rPr>
              <a:t>11</a:t>
            </a:r>
            <a:r>
              <a:rPr lang="zh-CN" altLang="en-US" b="1" dirty="0">
                <a:solidFill>
                  <a:srgbClr val="0000FF"/>
                </a:solidFill>
                <a:latin typeface="黑体" panose="02010609060101010101" pitchFamily="49" charset="-122"/>
                <a:ea typeface="黑体" panose="02010609060101010101" pitchFamily="49" charset="-122"/>
                <a:sym typeface="+mn-ea"/>
              </a:rPr>
              <a:t>日</a:t>
            </a:r>
            <a:r>
              <a:rPr lang="zh-CN" altLang="en-US" dirty="0">
                <a:latin typeface="黑体" panose="02010609060101010101" pitchFamily="49" charset="-122"/>
                <a:ea typeface="黑体" panose="02010609060101010101" pitchFamily="49" charset="-122"/>
                <a:sym typeface="+mn-ea"/>
              </a:rPr>
              <a:t>，我国正式加入世界贸易组织。</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blinds(horizontal)">
                                      <p:cBhvr>
                                        <p:cTn id="10" dur="500"/>
                                        <p:tgtEl>
                                          <p:spTgt spid="2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linds(horizontal)">
                                      <p:cBhvr>
                                        <p:cTn id="15" dur="500"/>
                                        <p:tgtEl>
                                          <p:spTgt spid="8">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blinds(horizontal)">
                                      <p:cBhvr>
                                        <p:cTn id="18" dur="500"/>
                                        <p:tgtEl>
                                          <p:spTgt spid="8">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blinds(horizontal)">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blinds(horizontal)">
                                      <p:cBhvr>
                                        <p:cTn id="26" dur="500"/>
                                        <p:tgtEl>
                                          <p:spTgt spid="9">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blinds(horizontal)">
                                      <p:cBhvr>
                                        <p:cTn id="29" dur="500"/>
                                        <p:tgtEl>
                                          <p:spTgt spid="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blinds(horizontal)">
                                      <p:cBhvr>
                                        <p:cTn id="34" dur="500"/>
                                        <p:tgtEl>
                                          <p:spTgt spid="12">
                                            <p:txEl>
                                              <p:pRg st="0" end="0"/>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blinds(horizontal)">
                                      <p:cBhvr>
                                        <p:cTn id="3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p:nvPr/>
        </p:nvSpPr>
        <p:spPr>
          <a:xfrm>
            <a:off x="4915932" y="5445205"/>
            <a:ext cx="3877865" cy="737235"/>
          </a:xfrm>
          <a:prstGeom prst="rect">
            <a:avLst/>
          </a:prstGeom>
          <a:noFill/>
          <a:ln w="38100" cap="sq" cmpd="sng">
            <a:solidFill>
              <a:srgbClr val="D0CECE"/>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None/>
            </a:pPr>
            <a:r>
              <a:rPr lang="zh-CN" altLang="en-US" sz="2100" b="1" dirty="0">
                <a:latin typeface="楷体" panose="02010609060101010101" pitchFamily="49" charset="-122"/>
                <a:ea typeface="楷体" panose="02010609060101010101" pitchFamily="49" charset="-122"/>
              </a:rPr>
              <a:t>第一次提出建设有中国特色的社会主义的目标</a:t>
            </a:r>
            <a:r>
              <a:rPr lang="zh-CN" altLang="en-US" sz="2100" b="1" dirty="0">
                <a:solidFill>
                  <a:srgbClr val="FF0000"/>
                </a:solidFill>
                <a:latin typeface="楷体" panose="02010609060101010101" pitchFamily="49" charset="-122"/>
                <a:ea typeface="楷体" panose="02010609060101010101" pitchFamily="49" charset="-122"/>
              </a:rPr>
              <a:t>（初步提出）</a:t>
            </a:r>
            <a:endParaRPr lang="zh-CN" altLang="en-US" sz="2100" b="1" dirty="0">
              <a:solidFill>
                <a:srgbClr val="FF0000"/>
              </a:solidFill>
              <a:latin typeface="楷体" panose="02010609060101010101" pitchFamily="49" charset="-122"/>
              <a:ea typeface="楷体" panose="02010609060101010101" pitchFamily="49" charset="-122"/>
            </a:endParaRPr>
          </a:p>
        </p:txBody>
      </p:sp>
      <p:sp>
        <p:nvSpPr>
          <p:cNvPr id="29699" name="Text Box 4"/>
          <p:cNvSpPr txBox="1"/>
          <p:nvPr/>
        </p:nvSpPr>
        <p:spPr>
          <a:xfrm>
            <a:off x="4946015" y="2306955"/>
            <a:ext cx="4098290" cy="1060450"/>
          </a:xfrm>
          <a:prstGeom prst="rect">
            <a:avLst/>
          </a:prstGeom>
          <a:noFill/>
          <a:ln w="38100" cap="sq" cmpd="sng">
            <a:solidFill>
              <a:srgbClr val="D0CECE"/>
            </a:solidFill>
            <a:prstDash val="solid"/>
            <a:miter/>
            <a:headEnd type="none" w="med" len="med"/>
            <a:tailEnd type="none" w="med" len="med"/>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None/>
            </a:pPr>
            <a:r>
              <a:rPr lang="zh-CN" altLang="en-US" sz="2100" b="1" dirty="0">
                <a:latin typeface="楷体" panose="02010609060101010101" pitchFamily="49" charset="-122"/>
                <a:ea typeface="楷体" panose="02010609060101010101" pitchFamily="49" charset="-122"/>
              </a:rPr>
              <a:t>第一次系统提出了社会主义初级阶段的理论和党在社会主义初级阶段的基本路线</a:t>
            </a:r>
            <a:r>
              <a:rPr lang="zh-CN" altLang="en-US" sz="2100" b="1" dirty="0">
                <a:solidFill>
                  <a:srgbClr val="FF0000"/>
                </a:solidFill>
                <a:latin typeface="楷体" panose="02010609060101010101" pitchFamily="49" charset="-122"/>
                <a:ea typeface="楷体" panose="02010609060101010101" pitchFamily="49" charset="-122"/>
              </a:rPr>
              <a:t>（基本形成）</a:t>
            </a:r>
            <a:endParaRPr lang="zh-CN" altLang="en-US" sz="2100" b="1" dirty="0">
              <a:solidFill>
                <a:srgbClr val="FF0000"/>
              </a:solidFill>
              <a:latin typeface="楷体" panose="02010609060101010101" pitchFamily="49" charset="-122"/>
              <a:ea typeface="楷体" panose="02010609060101010101" pitchFamily="49" charset="-122"/>
            </a:endParaRPr>
          </a:p>
        </p:txBody>
      </p:sp>
      <p:sp>
        <p:nvSpPr>
          <p:cNvPr id="29700" name="Text Box 5"/>
          <p:cNvSpPr txBox="1"/>
          <p:nvPr/>
        </p:nvSpPr>
        <p:spPr>
          <a:xfrm>
            <a:off x="4946015" y="1463120"/>
            <a:ext cx="3876675" cy="737235"/>
          </a:xfrm>
          <a:prstGeom prst="rect">
            <a:avLst/>
          </a:prstGeom>
          <a:noFill/>
          <a:ln w="38100" cap="sq" cmpd="sng">
            <a:solidFill>
              <a:srgbClr val="D0CECE"/>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None/>
            </a:pPr>
            <a:r>
              <a:rPr lang="zh-CN" altLang="en-US" sz="2100" b="1" dirty="0">
                <a:latin typeface="楷体" panose="02010609060101010101" pitchFamily="49" charset="-122"/>
                <a:ea typeface="楷体" panose="02010609060101010101" pitchFamily="49" charset="-122"/>
              </a:rPr>
              <a:t>邓小平理论写进党章，确定为党的指导思想</a:t>
            </a:r>
            <a:r>
              <a:rPr lang="zh-CN" altLang="en-US" sz="2100" b="1" dirty="0">
                <a:solidFill>
                  <a:srgbClr val="FF0000"/>
                </a:solidFill>
                <a:latin typeface="楷体" panose="02010609060101010101" pitchFamily="49" charset="-122"/>
                <a:ea typeface="楷体" panose="02010609060101010101" pitchFamily="49" charset="-122"/>
              </a:rPr>
              <a:t>（正式形成）</a:t>
            </a:r>
            <a:endParaRPr lang="zh-CN" altLang="en-US" sz="2100" b="1" dirty="0">
              <a:solidFill>
                <a:srgbClr val="FF0000"/>
              </a:solidFill>
              <a:latin typeface="楷体" panose="02010609060101010101" pitchFamily="49" charset="-122"/>
              <a:ea typeface="楷体" panose="02010609060101010101" pitchFamily="49" charset="-122"/>
            </a:endParaRPr>
          </a:p>
        </p:txBody>
      </p:sp>
      <p:sp>
        <p:nvSpPr>
          <p:cNvPr id="32776" name="Line 8"/>
          <p:cNvSpPr/>
          <p:nvPr/>
        </p:nvSpPr>
        <p:spPr>
          <a:xfrm>
            <a:off x="1571625" y="2089547"/>
            <a:ext cx="3381375" cy="3315890"/>
          </a:xfrm>
          <a:prstGeom prst="line">
            <a:avLst/>
          </a:prstGeom>
          <a:ln w="38100" cap="sq" cmpd="sng">
            <a:solidFill>
              <a:srgbClr val="262626"/>
            </a:solidFill>
            <a:prstDash val="solid"/>
            <a:headEnd type="none" w="med" len="med"/>
            <a:tailEnd type="none" w="med" len="med"/>
          </a:ln>
        </p:spPr>
      </p:sp>
      <p:sp>
        <p:nvSpPr>
          <p:cNvPr id="32777" name="Line 9"/>
          <p:cNvSpPr/>
          <p:nvPr/>
        </p:nvSpPr>
        <p:spPr>
          <a:xfrm flipV="1">
            <a:off x="1434704" y="3790950"/>
            <a:ext cx="3481388" cy="875110"/>
          </a:xfrm>
          <a:prstGeom prst="line">
            <a:avLst/>
          </a:prstGeom>
          <a:ln w="38100" cap="sq" cmpd="sng">
            <a:solidFill>
              <a:srgbClr val="FB7884"/>
            </a:solidFill>
            <a:prstDash val="solid"/>
            <a:headEnd type="none" w="med" len="med"/>
            <a:tailEnd type="none" w="med" len="med"/>
          </a:ln>
        </p:spPr>
      </p:sp>
      <p:sp>
        <p:nvSpPr>
          <p:cNvPr id="32778" name="Line 10"/>
          <p:cNvSpPr/>
          <p:nvPr/>
        </p:nvSpPr>
        <p:spPr>
          <a:xfrm flipV="1">
            <a:off x="1516856" y="2047875"/>
            <a:ext cx="3400425" cy="3357563"/>
          </a:xfrm>
          <a:prstGeom prst="line">
            <a:avLst/>
          </a:prstGeom>
          <a:ln w="38100" cap="sq" cmpd="sng">
            <a:solidFill>
              <a:srgbClr val="0000FF"/>
            </a:solidFill>
            <a:prstDash val="solid"/>
            <a:headEnd type="none" w="med" len="med"/>
            <a:tailEnd type="none" w="med" len="med"/>
          </a:ln>
        </p:spPr>
      </p:sp>
      <p:sp>
        <p:nvSpPr>
          <p:cNvPr id="29704" name="Rectangle 12"/>
          <p:cNvSpPr/>
          <p:nvPr/>
        </p:nvSpPr>
        <p:spPr>
          <a:xfrm>
            <a:off x="285750" y="1607344"/>
            <a:ext cx="1107440" cy="73723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100" b="1" dirty="0">
                <a:solidFill>
                  <a:srgbClr val="FF0000"/>
                </a:solidFill>
                <a:latin typeface="微软雅黑" panose="020B0503020204020204" charset="-122"/>
                <a:ea typeface="微软雅黑" panose="020B0503020204020204" charset="-122"/>
              </a:rPr>
              <a:t>1982</a:t>
            </a:r>
            <a:r>
              <a:rPr lang="zh-CN" altLang="en-US" sz="2100" b="1" dirty="0">
                <a:solidFill>
                  <a:srgbClr val="FF0000"/>
                </a:solidFill>
                <a:latin typeface="微软雅黑" panose="020B0503020204020204" charset="-122"/>
                <a:ea typeface="微软雅黑" panose="020B0503020204020204" charset="-122"/>
              </a:rPr>
              <a:t>年</a:t>
            </a:r>
            <a:endParaRPr lang="en-US" altLang="zh-CN" sz="2100" b="1" dirty="0">
              <a:solidFill>
                <a:srgbClr val="FF0000"/>
              </a:solidFill>
              <a:latin typeface="微软雅黑" panose="020B0503020204020204" charset="-122"/>
              <a:ea typeface="微软雅黑" panose="020B0503020204020204" charset="-122"/>
            </a:endParaRPr>
          </a:p>
          <a:p>
            <a:pPr marL="0" lvl="0" indent="0" eaLnBrk="1" hangingPunct="1">
              <a:spcBef>
                <a:spcPct val="0"/>
              </a:spcBef>
              <a:buNone/>
            </a:pPr>
            <a:r>
              <a:rPr lang="zh-CN" altLang="en-US" sz="2100" b="1" dirty="0">
                <a:latin typeface="微软雅黑" panose="020B0503020204020204" charset="-122"/>
                <a:ea typeface="微软雅黑" panose="020B0503020204020204" charset="-122"/>
              </a:rPr>
              <a:t>十二大</a:t>
            </a:r>
            <a:endParaRPr lang="zh-CN" altLang="en-US" sz="2100" b="1" dirty="0">
              <a:latin typeface="微软雅黑" panose="020B0503020204020204" charset="-122"/>
              <a:ea typeface="微软雅黑" panose="020B0503020204020204" charset="-122"/>
            </a:endParaRPr>
          </a:p>
        </p:txBody>
      </p:sp>
      <p:sp>
        <p:nvSpPr>
          <p:cNvPr id="29705" name="Rectangle 13"/>
          <p:cNvSpPr/>
          <p:nvPr/>
        </p:nvSpPr>
        <p:spPr>
          <a:xfrm>
            <a:off x="232172" y="4179094"/>
            <a:ext cx="1107440" cy="73723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100" b="1" dirty="0">
                <a:solidFill>
                  <a:srgbClr val="FF0000"/>
                </a:solidFill>
                <a:latin typeface="微软雅黑" panose="020B0503020204020204" charset="-122"/>
                <a:ea typeface="微软雅黑" panose="020B0503020204020204" charset="-122"/>
              </a:rPr>
              <a:t>1992</a:t>
            </a:r>
            <a:r>
              <a:rPr lang="zh-CN" altLang="en-US" sz="2100" b="1" dirty="0">
                <a:solidFill>
                  <a:srgbClr val="FF0000"/>
                </a:solidFill>
                <a:latin typeface="微软雅黑" panose="020B0503020204020204" charset="-122"/>
                <a:ea typeface="微软雅黑" panose="020B0503020204020204" charset="-122"/>
              </a:rPr>
              <a:t>年</a:t>
            </a:r>
            <a:endParaRPr lang="en-US" altLang="zh-CN" sz="2100" b="1" dirty="0">
              <a:solidFill>
                <a:srgbClr val="FF0000"/>
              </a:solidFill>
              <a:latin typeface="微软雅黑" panose="020B0503020204020204" charset="-122"/>
              <a:ea typeface="微软雅黑" panose="020B0503020204020204" charset="-122"/>
            </a:endParaRPr>
          </a:p>
          <a:p>
            <a:pPr marL="0" lvl="0" indent="0" eaLnBrk="1" hangingPunct="1">
              <a:spcBef>
                <a:spcPct val="0"/>
              </a:spcBef>
              <a:buNone/>
            </a:pPr>
            <a:r>
              <a:rPr lang="zh-CN" altLang="en-US" sz="2100" b="1" dirty="0">
                <a:latin typeface="微软雅黑" panose="020B0503020204020204" charset="-122"/>
                <a:ea typeface="微软雅黑" panose="020B0503020204020204" charset="-122"/>
              </a:rPr>
              <a:t>十四大</a:t>
            </a:r>
            <a:endParaRPr lang="zh-CN" altLang="en-US" sz="2100" b="1" dirty="0">
              <a:latin typeface="微软雅黑" panose="020B0503020204020204" charset="-122"/>
              <a:ea typeface="微软雅黑" panose="020B0503020204020204" charset="-122"/>
            </a:endParaRPr>
          </a:p>
        </p:txBody>
      </p:sp>
      <p:sp>
        <p:nvSpPr>
          <p:cNvPr id="29706" name="Rectangle 14"/>
          <p:cNvSpPr/>
          <p:nvPr/>
        </p:nvSpPr>
        <p:spPr>
          <a:xfrm>
            <a:off x="232172" y="2411016"/>
            <a:ext cx="1256109" cy="73723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100" b="1" dirty="0">
                <a:solidFill>
                  <a:srgbClr val="FF0000"/>
                </a:solidFill>
                <a:latin typeface="微软雅黑" panose="020B0503020204020204" charset="-122"/>
                <a:ea typeface="微软雅黑" panose="020B0503020204020204" charset="-122"/>
              </a:rPr>
              <a:t>1987</a:t>
            </a:r>
            <a:r>
              <a:rPr lang="zh-CN" altLang="en-US" sz="2100" b="1" dirty="0">
                <a:solidFill>
                  <a:srgbClr val="FF0000"/>
                </a:solidFill>
                <a:latin typeface="微软雅黑" panose="020B0503020204020204" charset="-122"/>
                <a:ea typeface="微软雅黑" panose="020B0503020204020204" charset="-122"/>
              </a:rPr>
              <a:t>年</a:t>
            </a:r>
            <a:r>
              <a:rPr lang="zh-CN" altLang="en-US" sz="2100" b="1" dirty="0">
                <a:latin typeface="微软雅黑" panose="020B0503020204020204" charset="-122"/>
                <a:ea typeface="微软雅黑" panose="020B0503020204020204" charset="-122"/>
              </a:rPr>
              <a:t>十三大</a:t>
            </a:r>
            <a:endParaRPr lang="zh-CN" altLang="en-US" sz="2100" b="1" dirty="0">
              <a:latin typeface="微软雅黑" panose="020B0503020204020204" charset="-122"/>
              <a:ea typeface="微软雅黑" panose="020B0503020204020204" charset="-122"/>
            </a:endParaRPr>
          </a:p>
        </p:txBody>
      </p:sp>
      <p:sp>
        <p:nvSpPr>
          <p:cNvPr id="29707" name="Rectangle 15"/>
          <p:cNvSpPr/>
          <p:nvPr/>
        </p:nvSpPr>
        <p:spPr>
          <a:xfrm>
            <a:off x="285750" y="5036344"/>
            <a:ext cx="1107440" cy="80137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85000"/>
              </a:lnSpc>
              <a:spcBef>
                <a:spcPct val="50000"/>
              </a:spcBef>
              <a:buNone/>
            </a:pPr>
            <a:r>
              <a:rPr lang="en-US" altLang="zh-CN" sz="2100" b="1" dirty="0">
                <a:solidFill>
                  <a:srgbClr val="FF0000"/>
                </a:solidFill>
                <a:latin typeface="微软雅黑" panose="020B0503020204020204" charset="-122"/>
                <a:ea typeface="微软雅黑" panose="020B0503020204020204" charset="-122"/>
              </a:rPr>
              <a:t>1997</a:t>
            </a:r>
            <a:r>
              <a:rPr lang="zh-CN" altLang="en-US" sz="2100" b="1" dirty="0">
                <a:solidFill>
                  <a:srgbClr val="FF0000"/>
                </a:solidFill>
                <a:latin typeface="微软雅黑" panose="020B0503020204020204" charset="-122"/>
                <a:ea typeface="微软雅黑" panose="020B0503020204020204" charset="-122"/>
              </a:rPr>
              <a:t>年</a:t>
            </a:r>
            <a:endParaRPr lang="en-US" altLang="zh-CN" sz="2100" b="1" dirty="0">
              <a:solidFill>
                <a:srgbClr val="FF0000"/>
              </a:solidFill>
              <a:latin typeface="微软雅黑" panose="020B0503020204020204" charset="-122"/>
              <a:ea typeface="微软雅黑" panose="020B0503020204020204" charset="-122"/>
            </a:endParaRPr>
          </a:p>
          <a:p>
            <a:pPr marL="0" lvl="0" indent="0" eaLnBrk="1" hangingPunct="1">
              <a:lnSpc>
                <a:spcPct val="85000"/>
              </a:lnSpc>
              <a:spcBef>
                <a:spcPct val="50000"/>
              </a:spcBef>
              <a:buNone/>
            </a:pPr>
            <a:r>
              <a:rPr lang="zh-CN" altLang="en-US" sz="2100" b="1" dirty="0">
                <a:latin typeface="微软雅黑" panose="020B0503020204020204" charset="-122"/>
                <a:ea typeface="微软雅黑" panose="020B0503020204020204" charset="-122"/>
              </a:rPr>
              <a:t>十五大</a:t>
            </a:r>
            <a:endParaRPr lang="zh-CN" altLang="en-US" sz="2100" b="1" dirty="0">
              <a:latin typeface="微软雅黑" panose="020B0503020204020204" charset="-122"/>
              <a:ea typeface="微软雅黑" panose="020B0503020204020204" charset="-122"/>
            </a:endParaRPr>
          </a:p>
        </p:txBody>
      </p:sp>
      <p:sp>
        <p:nvSpPr>
          <p:cNvPr id="29708" name="Text Box 16"/>
          <p:cNvSpPr txBox="1"/>
          <p:nvPr/>
        </p:nvSpPr>
        <p:spPr>
          <a:xfrm>
            <a:off x="4953000" y="3426619"/>
            <a:ext cx="3958828" cy="737235"/>
          </a:xfrm>
          <a:prstGeom prst="rect">
            <a:avLst/>
          </a:prstGeom>
          <a:noFill/>
          <a:ln w="38100" cap="sq" cmpd="sng">
            <a:solidFill>
              <a:srgbClr val="D0CECE"/>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None/>
            </a:pPr>
            <a:r>
              <a:rPr lang="zh-CN" altLang="en-US" sz="2100" b="1" dirty="0">
                <a:latin typeface="楷体" panose="02010609060101010101" pitchFamily="49" charset="-122"/>
                <a:ea typeface="楷体" panose="02010609060101010101" pitchFamily="49" charset="-122"/>
              </a:rPr>
              <a:t>必须用邓小平建设有中国特色社会主义理论武装全党</a:t>
            </a:r>
            <a:r>
              <a:rPr lang="zh-CN" altLang="en-US" sz="2100" b="1" dirty="0">
                <a:solidFill>
                  <a:srgbClr val="FF0000"/>
                </a:solidFill>
                <a:latin typeface="楷体" panose="02010609060101010101" pitchFamily="49" charset="-122"/>
                <a:ea typeface="楷体" panose="02010609060101010101" pitchFamily="49" charset="-122"/>
              </a:rPr>
              <a:t>（系统概括）</a:t>
            </a:r>
            <a:endParaRPr lang="zh-CN" altLang="en-US" sz="2100" b="1" dirty="0">
              <a:solidFill>
                <a:srgbClr val="FF0000"/>
              </a:solidFill>
              <a:latin typeface="楷体" panose="02010609060101010101" pitchFamily="49" charset="-122"/>
              <a:ea typeface="楷体" panose="02010609060101010101" pitchFamily="49" charset="-122"/>
            </a:endParaRPr>
          </a:p>
        </p:txBody>
      </p:sp>
      <p:sp>
        <p:nvSpPr>
          <p:cNvPr id="32785" name="Line 17"/>
          <p:cNvSpPr/>
          <p:nvPr/>
        </p:nvSpPr>
        <p:spPr>
          <a:xfrm>
            <a:off x="1250156" y="2881313"/>
            <a:ext cx="3667125" cy="34529"/>
          </a:xfrm>
          <a:prstGeom prst="line">
            <a:avLst/>
          </a:prstGeom>
          <a:ln w="38100" cap="sq" cmpd="sng">
            <a:solidFill>
              <a:schemeClr val="accent6">
                <a:lumMod val="75000"/>
              </a:schemeClr>
            </a:solidFill>
            <a:prstDash val="solid"/>
            <a:round/>
            <a:headEnd type="none" w="med" len="med"/>
            <a:tailEnd type="none" w="med" len="med"/>
          </a:ln>
        </p:spPr>
      </p:sp>
      <p:grpSp>
        <p:nvGrpSpPr>
          <p:cNvPr id="29710" name="组合 3"/>
          <p:cNvGrpSpPr/>
          <p:nvPr/>
        </p:nvGrpSpPr>
        <p:grpSpPr>
          <a:xfrm>
            <a:off x="3199210" y="857250"/>
            <a:ext cx="6856809" cy="590550"/>
            <a:chOff x="2684" y="589"/>
            <a:chExt cx="10539" cy="1257"/>
          </a:xfrm>
        </p:grpSpPr>
        <p:sp>
          <p:nvSpPr>
            <p:cNvPr id="19" name="燕尾形 18"/>
            <p:cNvSpPr/>
            <p:nvPr/>
          </p:nvSpPr>
          <p:spPr>
            <a:xfrm>
              <a:off x="2684" y="589"/>
              <a:ext cx="9176" cy="1257"/>
            </a:xfrm>
            <a:prstGeom prst="chevron">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dk1"/>
                </a:solidFill>
                <a:effectLst/>
                <a:uLnTx/>
                <a:uFillTx/>
                <a:latin typeface="+mn-lt"/>
                <a:ea typeface="+mn-ea"/>
                <a:cs typeface="+mn-cs"/>
              </a:endParaRPr>
            </a:p>
          </p:txBody>
        </p:sp>
        <p:sp>
          <p:nvSpPr>
            <p:cNvPr id="29717" name="文本框 18"/>
            <p:cNvSpPr txBox="1"/>
            <p:nvPr/>
          </p:nvSpPr>
          <p:spPr>
            <a:xfrm>
              <a:off x="3207" y="764"/>
              <a:ext cx="10016" cy="98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400" b="1" dirty="0">
                  <a:latin typeface="黑体" panose="02010609060101010101" pitchFamily="49" charset="-122"/>
                  <a:ea typeface="黑体" panose="02010609060101010101" pitchFamily="49" charset="-122"/>
                  <a:sym typeface="宋体" panose="02010600030101010101" pitchFamily="2" charset="-122"/>
                </a:rPr>
                <a:t>中国特色“新”理论</a:t>
              </a:r>
              <a:r>
                <a:rPr lang="en-US" altLang="zh-CN" sz="2400" b="1" dirty="0">
                  <a:latin typeface="黑体" panose="02010609060101010101" pitchFamily="49" charset="-122"/>
                  <a:ea typeface="黑体" panose="02010609060101010101" pitchFamily="49" charset="-122"/>
                  <a:sym typeface="宋体" panose="02010600030101010101" pitchFamily="2" charset="-122"/>
                </a:rPr>
                <a:t>——</a:t>
              </a:r>
              <a:r>
                <a:rPr lang="zh-CN" altLang="en-US" sz="2400" b="1" dirty="0">
                  <a:latin typeface="黑体" panose="02010609060101010101" pitchFamily="49" charset="-122"/>
                  <a:ea typeface="黑体" panose="02010609060101010101" pitchFamily="49" charset="-122"/>
                  <a:sym typeface="宋体" panose="02010600030101010101" pitchFamily="2" charset="-122"/>
                </a:rPr>
                <a:t>邓小平理论</a:t>
              </a:r>
              <a:endParaRPr lang="zh-CN" altLang="en-US" sz="2400" b="1" dirty="0">
                <a:latin typeface="黑体" panose="02010609060101010101" pitchFamily="49" charset="-122"/>
                <a:ea typeface="黑体" panose="02010609060101010101" pitchFamily="49" charset="-122"/>
                <a:sym typeface="宋体" panose="02010600030101010101" pitchFamily="2" charset="-122"/>
              </a:endParaRPr>
            </a:p>
          </p:txBody>
        </p:sp>
      </p:grpSp>
      <p:sp>
        <p:nvSpPr>
          <p:cNvPr id="29711" name="Rectangle 99"/>
          <p:cNvSpPr/>
          <p:nvPr/>
        </p:nvSpPr>
        <p:spPr>
          <a:xfrm>
            <a:off x="178594" y="3268266"/>
            <a:ext cx="1714500" cy="8013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None/>
            </a:pPr>
            <a:r>
              <a:rPr lang="en-US" altLang="zh-CN" sz="2100" b="1" dirty="0">
                <a:solidFill>
                  <a:srgbClr val="FF0000"/>
                </a:solidFill>
                <a:latin typeface="微软雅黑" panose="020B0503020204020204" charset="-122"/>
                <a:ea typeface="微软雅黑" panose="020B0503020204020204" charset="-122"/>
              </a:rPr>
              <a:t>1992</a:t>
            </a:r>
            <a:r>
              <a:rPr lang="zh-CN" altLang="en-US" sz="2100" b="1" dirty="0">
                <a:solidFill>
                  <a:srgbClr val="FF0000"/>
                </a:solidFill>
                <a:latin typeface="微软雅黑" panose="020B0503020204020204" charset="-122"/>
                <a:ea typeface="微软雅黑" panose="020B0503020204020204" charset="-122"/>
              </a:rPr>
              <a:t>年</a:t>
            </a:r>
            <a:endParaRPr lang="en-US" altLang="zh-CN" sz="2100" b="1" dirty="0">
              <a:solidFill>
                <a:srgbClr val="FF0000"/>
              </a:solidFill>
              <a:latin typeface="微软雅黑" panose="020B0503020204020204" charset="-122"/>
              <a:ea typeface="微软雅黑" panose="020B0503020204020204" charset="-122"/>
            </a:endParaRPr>
          </a:p>
          <a:p>
            <a:pPr marL="0" lvl="0" indent="0" eaLnBrk="1" hangingPunct="1">
              <a:buNone/>
            </a:pPr>
            <a:r>
              <a:rPr lang="zh-CN" altLang="en-US" sz="2100" b="1" dirty="0">
                <a:latin typeface="微软雅黑" panose="020B0503020204020204" charset="-122"/>
                <a:ea typeface="微软雅黑" panose="020B0503020204020204" charset="-122"/>
              </a:rPr>
              <a:t>南方谈话</a:t>
            </a:r>
            <a:endParaRPr lang="zh-CN" altLang="en-US" sz="2100" b="1" dirty="0">
              <a:latin typeface="微软雅黑" panose="020B0503020204020204" charset="-122"/>
              <a:ea typeface="微软雅黑" panose="020B0503020204020204" charset="-122"/>
            </a:endParaRPr>
          </a:p>
        </p:txBody>
      </p:sp>
      <p:sp>
        <p:nvSpPr>
          <p:cNvPr id="2" name="Line 10"/>
          <p:cNvSpPr/>
          <p:nvPr/>
        </p:nvSpPr>
        <p:spPr>
          <a:xfrm>
            <a:off x="1303735" y="3589735"/>
            <a:ext cx="3649265" cy="997744"/>
          </a:xfrm>
          <a:prstGeom prst="line">
            <a:avLst/>
          </a:prstGeom>
          <a:ln w="38100" cap="sq" cmpd="sng">
            <a:solidFill>
              <a:srgbClr val="0000FF"/>
            </a:solidFill>
            <a:prstDash val="solid"/>
            <a:headEnd type="none" w="med" len="med"/>
            <a:tailEnd type="none" w="med" len="med"/>
          </a:ln>
        </p:spPr>
      </p:sp>
      <p:sp>
        <p:nvSpPr>
          <p:cNvPr id="29713" name="Text Box 16"/>
          <p:cNvSpPr txBox="1"/>
          <p:nvPr/>
        </p:nvSpPr>
        <p:spPr>
          <a:xfrm>
            <a:off x="4915932" y="4220766"/>
            <a:ext cx="3877865" cy="1060450"/>
          </a:xfrm>
          <a:prstGeom prst="rect">
            <a:avLst/>
          </a:prstGeom>
          <a:noFill/>
          <a:ln w="38100" cap="sq" cmpd="sng">
            <a:solidFill>
              <a:srgbClr val="D0CECE"/>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None/>
            </a:pPr>
            <a:r>
              <a:rPr lang="zh-CN" altLang="en-US" sz="2100" b="1" dirty="0">
                <a:latin typeface="楷体" panose="02010609060101010101" pitchFamily="49" charset="-122"/>
                <a:ea typeface="楷体" panose="02010609060101010101" pitchFamily="49" charset="-122"/>
              </a:rPr>
              <a:t>基本路线不动摇，进一步解放了人们的思想，推动改革开放进入新阶段。</a:t>
            </a:r>
            <a:r>
              <a:rPr lang="zh-CN" altLang="en-US" sz="2100" b="1" dirty="0">
                <a:solidFill>
                  <a:srgbClr val="FF0000"/>
                </a:solidFill>
                <a:latin typeface="楷体" panose="02010609060101010101" pitchFamily="49" charset="-122"/>
                <a:ea typeface="楷体" panose="02010609060101010101" pitchFamily="49" charset="-122"/>
              </a:rPr>
              <a:t>（充实发展）</a:t>
            </a:r>
            <a:endParaRPr lang="zh-CN" altLang="en-US" sz="2100" b="1" dirty="0">
              <a:solidFill>
                <a:srgbClr val="FF0000"/>
              </a:solidFill>
              <a:latin typeface="楷体" panose="02010609060101010101" pitchFamily="49" charset="-122"/>
              <a:ea typeface="楷体" panose="02010609060101010101" pitchFamily="49" charset="-122"/>
            </a:endParaRPr>
          </a:p>
        </p:txBody>
      </p:sp>
      <p:pic>
        <p:nvPicPr>
          <p:cNvPr id="29714" name="Picture 1" descr="C:\Documents and Settings\Administrator\桌面\未标题-1.tif"/>
          <p:cNvPicPr>
            <a:picLocks noChangeAspect="1"/>
          </p:cNvPicPr>
          <p:nvPr/>
        </p:nvPicPr>
        <p:blipFill>
          <a:blip r:embed="rId1" cstate="print"/>
          <a:stretch>
            <a:fillRect/>
          </a:stretch>
        </p:blipFill>
        <p:spPr>
          <a:xfrm>
            <a:off x="0" y="857250"/>
            <a:ext cx="2871788" cy="590550"/>
          </a:xfrm>
          <a:prstGeom prst="rect">
            <a:avLst/>
          </a:prstGeom>
          <a:noFill/>
          <a:ln w="9525">
            <a:noFill/>
          </a:ln>
        </p:spPr>
      </p:pic>
      <p:sp>
        <p:nvSpPr>
          <p:cNvPr id="29715" name="矩形 21"/>
          <p:cNvSpPr/>
          <p:nvPr/>
        </p:nvSpPr>
        <p:spPr>
          <a:xfrm>
            <a:off x="654050" y="939404"/>
            <a:ext cx="1816100" cy="5835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200" b="1" dirty="0">
                <a:solidFill>
                  <a:srgbClr val="0000FF"/>
                </a:solidFill>
                <a:latin typeface="Arial" panose="020B0604020202020204" pitchFamily="34" charset="0"/>
                <a:ea typeface="黑体" panose="02010609060101010101" pitchFamily="49" charset="-122"/>
              </a:rPr>
              <a:t>考点梳理</a:t>
            </a:r>
            <a:endParaRPr lang="en-US" altLang="zh-CN" sz="2400" b="1" dirty="0">
              <a:latin typeface="Times New Roman" panose="02020603050405020304" pitchFamily="18"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776"/>
                                        </p:tgtEl>
                                        <p:attrNameLst>
                                          <p:attrName>style.visibility</p:attrName>
                                        </p:attrNameLst>
                                      </p:cBhvr>
                                      <p:to>
                                        <p:strVal val="visible"/>
                                      </p:to>
                                    </p:set>
                                    <p:animEffect transition="in" filter="wipe(left)">
                                      <p:cBhvr>
                                        <p:cTn id="7" dur="1000"/>
                                        <p:tgtEl>
                                          <p:spTgt spid="327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785"/>
                                        </p:tgtEl>
                                        <p:attrNameLst>
                                          <p:attrName>style.visibility</p:attrName>
                                        </p:attrNameLst>
                                      </p:cBhvr>
                                      <p:to>
                                        <p:strVal val="visible"/>
                                      </p:to>
                                    </p:set>
                                    <p:animEffect transition="in" filter="wipe(left)">
                                      <p:cBhvr>
                                        <p:cTn id="12" dur="1000"/>
                                        <p:tgtEl>
                                          <p:spTgt spid="3278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2777"/>
                                        </p:tgtEl>
                                        <p:attrNameLst>
                                          <p:attrName>style.visibility</p:attrName>
                                        </p:attrNameLst>
                                      </p:cBhvr>
                                      <p:to>
                                        <p:strVal val="visible"/>
                                      </p:to>
                                    </p:set>
                                    <p:animEffect transition="in" filter="wipe(down)">
                                      <p:cBhvr>
                                        <p:cTn id="22" dur="1000"/>
                                        <p:tgtEl>
                                          <p:spTgt spid="3277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2778"/>
                                        </p:tgtEl>
                                        <p:attrNameLst>
                                          <p:attrName>style.visibility</p:attrName>
                                        </p:attrNameLst>
                                      </p:cBhvr>
                                      <p:to>
                                        <p:strVal val="visible"/>
                                      </p:to>
                                    </p:set>
                                    <p:animEffect transition="in" filter="wipe(down)">
                                      <p:cBhvr>
                                        <p:cTn id="27" dur="1000"/>
                                        <p:tgtEl>
                                          <p:spTgt spid="32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71400"/>
            <a:ext cx="8229600" cy="1143000"/>
          </a:xfrm>
        </p:spPr>
        <p:txBody>
          <a:bodyPr/>
          <a:lstStyle/>
          <a:p>
            <a:r>
              <a:rPr lang="zh-CN" altLang="en-US" b="1" dirty="0" smtClean="0"/>
              <a:t>材料题答题技巧</a:t>
            </a:r>
            <a:endParaRPr lang="zh-CN" altLang="en-US" b="1" dirty="0"/>
          </a:p>
        </p:txBody>
      </p:sp>
      <p:sp>
        <p:nvSpPr>
          <p:cNvPr id="3" name="内容占位符 2"/>
          <p:cNvSpPr>
            <a:spLocks noGrp="1"/>
          </p:cNvSpPr>
          <p:nvPr>
            <p:ph idx="1"/>
          </p:nvPr>
        </p:nvSpPr>
        <p:spPr>
          <a:xfrm>
            <a:off x="539552" y="692696"/>
            <a:ext cx="8229600" cy="4608512"/>
          </a:xfrm>
        </p:spPr>
        <p:txBody>
          <a:bodyPr>
            <a:normAutofit fontScale="90000" lnSpcReduction="20000"/>
          </a:bodyPr>
          <a:lstStyle/>
          <a:p>
            <a:pPr>
              <a:buNone/>
            </a:pPr>
            <a:r>
              <a:rPr lang="en-US" altLang="zh-CN" b="1" dirty="0" smtClean="0"/>
              <a:t>1</a:t>
            </a:r>
            <a:r>
              <a:rPr lang="zh-CN" altLang="en-US" b="1" dirty="0" smtClean="0"/>
              <a:t>、可以先看清问题要求。</a:t>
            </a:r>
            <a:r>
              <a:rPr lang="zh-CN" altLang="zh-CN" sz="2800" b="1" dirty="0" smtClean="0"/>
              <a:t>一定要认真审读设问，明确设问的要求</a:t>
            </a:r>
            <a:r>
              <a:rPr lang="zh-CN" altLang="en-US" sz="2800" b="1" dirty="0" smtClean="0"/>
              <a:t>。</a:t>
            </a:r>
            <a:endParaRPr lang="en-US" altLang="zh-CN" sz="2800" b="1" dirty="0" smtClean="0"/>
          </a:p>
          <a:p>
            <a:pPr>
              <a:buNone/>
            </a:pPr>
            <a:r>
              <a:rPr lang="en-US" altLang="zh-CN" b="1" dirty="0" smtClean="0"/>
              <a:t>2</a:t>
            </a:r>
            <a:r>
              <a:rPr lang="zh-CN" altLang="zh-CN" b="1" dirty="0" smtClean="0"/>
              <a:t>、带着问题要求阅读理解材料</a:t>
            </a:r>
            <a:r>
              <a:rPr lang="zh-CN" altLang="en-US" b="1" dirty="0" smtClean="0"/>
              <a:t>。</a:t>
            </a:r>
            <a:r>
              <a:rPr lang="zh-CN" altLang="zh-CN" sz="2800" b="1" dirty="0" smtClean="0"/>
              <a:t>要注意文字展示给我们的时间、地点、人物、事件等要素</a:t>
            </a:r>
            <a:r>
              <a:rPr lang="zh-CN" altLang="en-US" sz="2800" b="1" dirty="0" smtClean="0"/>
              <a:t>。</a:t>
            </a:r>
            <a:endParaRPr lang="en-US" altLang="zh-CN" sz="2800" b="1" dirty="0" smtClean="0"/>
          </a:p>
          <a:p>
            <a:pPr>
              <a:buNone/>
            </a:pPr>
            <a:r>
              <a:rPr lang="en-US" altLang="zh-CN" b="1" dirty="0" smtClean="0"/>
              <a:t>3</a:t>
            </a:r>
            <a:r>
              <a:rPr lang="zh-CN" altLang="zh-CN" b="1" dirty="0" smtClean="0"/>
              <a:t>、完整准确提取有效信息</a:t>
            </a:r>
            <a:r>
              <a:rPr lang="zh-CN" altLang="en-US" b="1" dirty="0" smtClean="0"/>
              <a:t>。</a:t>
            </a:r>
            <a:r>
              <a:rPr lang="zh-CN" altLang="zh-CN" sz="2800" b="1" dirty="0" smtClean="0"/>
              <a:t>要注意找设问与材料中的关联点</a:t>
            </a:r>
            <a:r>
              <a:rPr lang="zh-CN" altLang="en-US" sz="2800" b="1" dirty="0" smtClean="0"/>
              <a:t>、</a:t>
            </a:r>
            <a:r>
              <a:rPr lang="zh-CN" altLang="zh-CN" sz="2800" b="1" dirty="0" smtClean="0"/>
              <a:t>找材料与课本关联中的相似点</a:t>
            </a:r>
            <a:r>
              <a:rPr lang="zh-CN" altLang="en-US" sz="2800" b="1" dirty="0" smtClean="0"/>
              <a:t>、</a:t>
            </a:r>
            <a:r>
              <a:rPr lang="zh-CN" altLang="zh-CN" sz="2800" b="1" dirty="0" smtClean="0"/>
              <a:t>找材料论述的中心。</a:t>
            </a:r>
            <a:endParaRPr lang="en-US" altLang="zh-CN" sz="2800" b="1" dirty="0" smtClean="0"/>
          </a:p>
          <a:p>
            <a:pPr>
              <a:buNone/>
            </a:pPr>
            <a:r>
              <a:rPr lang="en-US" altLang="zh-CN" b="1" dirty="0" smtClean="0"/>
              <a:t>4</a:t>
            </a:r>
            <a:r>
              <a:rPr lang="zh-CN" altLang="zh-CN" b="1" dirty="0" smtClean="0"/>
              <a:t>、联系书本知识迁移与运用</a:t>
            </a:r>
            <a:r>
              <a:rPr lang="zh-CN" altLang="en-US" b="1" dirty="0" smtClean="0"/>
              <a:t>。</a:t>
            </a:r>
            <a:endParaRPr lang="en-US" altLang="zh-CN" b="1" dirty="0" smtClean="0"/>
          </a:p>
          <a:p>
            <a:pPr>
              <a:buNone/>
            </a:pPr>
            <a:r>
              <a:rPr lang="en-US" altLang="zh-CN" b="1" dirty="0" smtClean="0"/>
              <a:t>5</a:t>
            </a:r>
            <a:r>
              <a:rPr lang="zh-CN" altLang="zh-CN" b="1" dirty="0" smtClean="0"/>
              <a:t>、根据问题要求进行分析说明作答</a:t>
            </a:r>
            <a:r>
              <a:rPr lang="zh-CN" altLang="en-US" b="1" dirty="0" smtClean="0"/>
              <a:t>。</a:t>
            </a:r>
            <a:r>
              <a:rPr lang="zh-CN" altLang="zh-CN" sz="2800" b="1" dirty="0" smtClean="0"/>
              <a:t>注意</a:t>
            </a:r>
            <a:r>
              <a:rPr lang="zh-CN" altLang="en-US" sz="2800" b="1" dirty="0" smtClean="0"/>
              <a:t>：</a:t>
            </a:r>
            <a:r>
              <a:rPr lang="zh-CN" altLang="zh-CN" sz="2800" b="1" dirty="0" smtClean="0"/>
              <a:t>答好第一问</a:t>
            </a:r>
            <a:r>
              <a:rPr lang="zh-CN" altLang="en-US" sz="2800" b="1" dirty="0" smtClean="0"/>
              <a:t>、</a:t>
            </a:r>
            <a:r>
              <a:rPr lang="zh-CN" altLang="zh-CN" sz="2800" b="1" dirty="0" smtClean="0"/>
              <a:t>审准设问</a:t>
            </a:r>
            <a:r>
              <a:rPr lang="zh-CN" altLang="en-US" sz="2800" b="1" dirty="0" smtClean="0"/>
              <a:t>、</a:t>
            </a:r>
            <a:r>
              <a:rPr lang="zh-CN" altLang="zh-CN" sz="2800" b="1" dirty="0" smtClean="0"/>
              <a:t>设问分值</a:t>
            </a:r>
            <a:r>
              <a:rPr lang="zh-CN" altLang="en-US" sz="2800" b="1" dirty="0" smtClean="0"/>
              <a:t>。看有无</a:t>
            </a:r>
            <a:r>
              <a:rPr lang="zh-CN" altLang="zh-CN" sz="2800" b="1" dirty="0" smtClean="0"/>
              <a:t>对问题的回答作出限制要求</a:t>
            </a:r>
            <a:r>
              <a:rPr lang="zh-CN" altLang="en-US" sz="2800" b="1" dirty="0" smtClean="0"/>
              <a:t>，</a:t>
            </a:r>
            <a:r>
              <a:rPr lang="zh-CN" altLang="zh-CN" sz="2800" b="1" dirty="0" smtClean="0"/>
              <a:t>如“依据材料概括提炼”“不得照抄材料原句”等。</a:t>
            </a:r>
            <a:endParaRPr lang="zh-CN" altLang="zh-CN" sz="2800" b="1" dirty="0" smtClean="0"/>
          </a:p>
          <a:p>
            <a:pPr>
              <a:buNone/>
            </a:pPr>
            <a:endParaRPr lang="zh-CN" altLang="en-US" dirty="0"/>
          </a:p>
        </p:txBody>
      </p:sp>
      <p:sp>
        <p:nvSpPr>
          <p:cNvPr id="4" name="TextBox 3"/>
          <p:cNvSpPr txBox="1"/>
          <p:nvPr/>
        </p:nvSpPr>
        <p:spPr>
          <a:xfrm>
            <a:off x="827584" y="5085184"/>
            <a:ext cx="7992888" cy="1414780"/>
          </a:xfrm>
          <a:prstGeom prst="rect">
            <a:avLst/>
          </a:prstGeom>
          <a:noFill/>
        </p:spPr>
        <p:txBody>
          <a:bodyPr wrap="square" rtlCol="0">
            <a:spAutoFit/>
          </a:bodyPr>
          <a:lstStyle/>
          <a:p>
            <a:r>
              <a:rPr lang="zh-CN" altLang="en-US" sz="3000" b="1" dirty="0" smtClean="0"/>
              <a:t>组织答案注意事项：</a:t>
            </a:r>
            <a:r>
              <a:rPr lang="zh-CN" altLang="en-US" sz="3000" b="1" dirty="0" smtClean="0">
                <a:sym typeface="+mn-ea"/>
              </a:rPr>
              <a:t>答案</a:t>
            </a:r>
            <a:r>
              <a:rPr lang="zh-CN" altLang="en-US" sz="3000" b="1" dirty="0" smtClean="0"/>
              <a:t>简明扼要</a:t>
            </a:r>
            <a:r>
              <a:rPr lang="zh-CN" altLang="en-US" sz="3000" b="1" dirty="0" smtClean="0">
                <a:sym typeface="+mn-ea"/>
              </a:rPr>
              <a:t>。</a:t>
            </a:r>
            <a:endParaRPr lang="zh-CN" altLang="en-US" sz="3000" b="1" dirty="0" smtClean="0"/>
          </a:p>
          <a:p>
            <a:r>
              <a:rPr lang="zh-CN" altLang="en-US" sz="3000" b="1" dirty="0" smtClean="0"/>
              <a:t>                             （</a:t>
            </a:r>
            <a:r>
              <a:rPr lang="zh-CN" altLang="en-US" sz="2600" b="1" dirty="0" smtClean="0"/>
              <a:t>答案</a:t>
            </a:r>
            <a:r>
              <a:rPr lang="zh-CN" altLang="en-US" sz="2600" b="1" dirty="0" smtClean="0">
                <a:solidFill>
                  <a:srgbClr val="FF0000"/>
                </a:solidFill>
              </a:rPr>
              <a:t>序号化</a:t>
            </a:r>
            <a:r>
              <a:rPr lang="zh-CN" altLang="en-US" sz="2600" b="1" dirty="0" smtClean="0"/>
              <a:t>，内容</a:t>
            </a:r>
            <a:r>
              <a:rPr lang="zh-CN" altLang="en-US" sz="2600" b="1" dirty="0" smtClean="0">
                <a:solidFill>
                  <a:srgbClr val="FF0000"/>
                </a:solidFill>
              </a:rPr>
              <a:t>条理化</a:t>
            </a:r>
            <a:r>
              <a:rPr lang="zh-CN" altLang="en-US" sz="2600" b="1" dirty="0" smtClean="0"/>
              <a:t>，</a:t>
            </a:r>
            <a:endParaRPr lang="en-US" altLang="zh-CN" sz="2600" b="1" dirty="0" smtClean="0"/>
          </a:p>
          <a:p>
            <a:r>
              <a:rPr lang="en-US" altLang="zh-CN" sz="2600" b="1" smtClean="0"/>
              <a:t>                                       </a:t>
            </a:r>
            <a:r>
              <a:rPr lang="zh-CN" altLang="en-US" sz="2600" b="1" smtClean="0"/>
              <a:t>用</a:t>
            </a:r>
            <a:r>
              <a:rPr lang="zh-CN" altLang="en-US" sz="2600" b="1" dirty="0" smtClean="0"/>
              <a:t>语</a:t>
            </a:r>
            <a:r>
              <a:rPr lang="zh-CN" altLang="en-US" sz="2600" b="1" dirty="0" smtClean="0">
                <a:solidFill>
                  <a:srgbClr val="FF0000"/>
                </a:solidFill>
              </a:rPr>
              <a:t>学科化</a:t>
            </a:r>
            <a:r>
              <a:rPr lang="zh-CN" altLang="en-US" sz="2600" b="1" dirty="0" smtClean="0"/>
              <a:t>，书写</a:t>
            </a:r>
            <a:r>
              <a:rPr lang="zh-CN" altLang="en-US" sz="2600" b="1" dirty="0" smtClean="0">
                <a:solidFill>
                  <a:srgbClr val="FF0000"/>
                </a:solidFill>
              </a:rPr>
              <a:t>规范化</a:t>
            </a:r>
            <a:r>
              <a:rPr lang="zh-CN" altLang="en-US" sz="2600" b="1" dirty="0" smtClean="0"/>
              <a:t>。）</a:t>
            </a:r>
            <a:endParaRPr lang="zh-CN" altLang="en-US" sz="2600" b="1" dirty="0" smtClean="0"/>
          </a:p>
        </p:txBody>
      </p:sp>
      <p:sp>
        <p:nvSpPr>
          <p:cNvPr id="5" name="TextBox 4"/>
          <p:cNvSpPr txBox="1"/>
          <p:nvPr/>
        </p:nvSpPr>
        <p:spPr>
          <a:xfrm>
            <a:off x="179512" y="0"/>
            <a:ext cx="1872208" cy="583565"/>
          </a:xfrm>
          <a:prstGeom prst="rect">
            <a:avLst/>
          </a:prstGeom>
          <a:noFill/>
        </p:spPr>
        <p:txBody>
          <a:bodyPr wrap="square" rtlCol="0">
            <a:spAutoFit/>
          </a:bodyPr>
          <a:lstStyle/>
          <a:p>
            <a:r>
              <a:rPr lang="zh-CN" altLang="en-US" sz="3200" b="1" dirty="0" smtClean="0">
                <a:solidFill>
                  <a:srgbClr val="0000FF"/>
                </a:solidFill>
                <a:latin typeface="Arial" panose="020B0604020202020204" pitchFamily="34" charset="0"/>
                <a:ea typeface="黑体" panose="02010609060101010101" pitchFamily="49" charset="-122"/>
              </a:rPr>
              <a:t>方法指导</a:t>
            </a:r>
            <a:endParaRPr lang="zh-CN" altLang="en-US" sz="3200" b="1" dirty="0">
              <a:solidFill>
                <a:srgbClr val="0000FF"/>
              </a:solidFill>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0" descr="学科网(www.zxxk.com)--教育资源门户，提供试卷、教案、课件、论文、素材及各类教学资源下载，还有大量而丰富的教学相关资讯！"/>
          <p:cNvPicPr>
            <a:picLocks noGrp="1" noChangeAspect="1"/>
          </p:cNvPicPr>
          <p:nvPr>
            <p:ph idx="1"/>
          </p:nvPr>
        </p:nvPicPr>
        <p:blipFill>
          <a:blip r:embed="rId1" cstate="print"/>
          <a:stretch>
            <a:fillRect/>
          </a:stretch>
        </p:blipFill>
        <p:spPr>
          <a:xfrm>
            <a:off x="862966" y="1629034"/>
            <a:ext cx="3472746" cy="1664096"/>
          </a:xfrm>
          <a:prstGeom prst="rect">
            <a:avLst/>
          </a:prstGeom>
          <a:noFill/>
          <a:ln w="9525">
            <a:noFill/>
          </a:ln>
        </p:spPr>
      </p:pic>
      <p:pic>
        <p:nvPicPr>
          <p:cNvPr id="4" name="图片 2" descr="学科网(www.zxxk.com)--教育资源门户，提供试卷、教案、课件、论文、素材及各类教学资源下载，还有大量而丰富的教学相关资讯！"/>
          <p:cNvPicPr/>
          <p:nvPr/>
        </p:nvPicPr>
        <p:blipFill>
          <a:blip r:embed="rId2" cstate="print"/>
          <a:stretch>
            <a:fillRect/>
          </a:stretch>
        </p:blipFill>
        <p:spPr>
          <a:xfrm>
            <a:off x="4494502" y="1629033"/>
            <a:ext cx="3101834" cy="1656477"/>
          </a:xfrm>
          <a:prstGeom prst="rect">
            <a:avLst/>
          </a:prstGeom>
          <a:noFill/>
          <a:ln w="9525">
            <a:noFill/>
          </a:ln>
        </p:spPr>
      </p:pic>
      <p:sp>
        <p:nvSpPr>
          <p:cNvPr id="5" name="文本框 4"/>
          <p:cNvSpPr txBox="1"/>
          <p:nvPr/>
        </p:nvSpPr>
        <p:spPr>
          <a:xfrm>
            <a:off x="862965" y="3323625"/>
            <a:ext cx="3272155" cy="368300"/>
          </a:xfrm>
          <a:prstGeom prst="rect">
            <a:avLst/>
          </a:prstGeom>
          <a:noFill/>
        </p:spPr>
        <p:txBody>
          <a:bodyPr wrap="square" rtlCol="0">
            <a:spAutoFit/>
          </a:bodyPr>
          <a:lstStyle/>
          <a:p>
            <a:r>
              <a:rPr lang="zh-CN" altLang="en-US" b="1" dirty="0"/>
              <a:t>洋务运动时期的江南制造总局</a:t>
            </a:r>
            <a:endParaRPr lang="zh-CN" altLang="en-US" b="1" dirty="0"/>
          </a:p>
        </p:txBody>
      </p:sp>
      <p:sp>
        <p:nvSpPr>
          <p:cNvPr id="6" name="文本框 5"/>
          <p:cNvSpPr txBox="1"/>
          <p:nvPr/>
        </p:nvSpPr>
        <p:spPr>
          <a:xfrm>
            <a:off x="4716016" y="3323625"/>
            <a:ext cx="2840355" cy="368300"/>
          </a:xfrm>
          <a:prstGeom prst="rect">
            <a:avLst/>
          </a:prstGeom>
          <a:noFill/>
        </p:spPr>
        <p:txBody>
          <a:bodyPr wrap="square" rtlCol="0">
            <a:spAutoFit/>
          </a:bodyPr>
          <a:lstStyle/>
          <a:p>
            <a:r>
              <a:rPr lang="zh-CN" altLang="en-US" b="1" dirty="0"/>
              <a:t>中共十一届三中全会会场</a:t>
            </a:r>
            <a:endParaRPr lang="zh-CN" altLang="en-US" b="1" dirty="0"/>
          </a:p>
        </p:txBody>
      </p:sp>
      <p:sp>
        <p:nvSpPr>
          <p:cNvPr id="7" name="文本框 6"/>
          <p:cNvSpPr txBox="1"/>
          <p:nvPr/>
        </p:nvSpPr>
        <p:spPr>
          <a:xfrm>
            <a:off x="504655" y="3717032"/>
            <a:ext cx="8147881" cy="707886"/>
          </a:xfrm>
          <a:prstGeom prst="rect">
            <a:avLst/>
          </a:prstGeom>
          <a:noFill/>
        </p:spPr>
        <p:txBody>
          <a:bodyPr wrap="square" rtlCol="0">
            <a:spAutoFit/>
          </a:bodyPr>
          <a:lstStyle/>
          <a:p>
            <a:r>
              <a:rPr lang="zh-CN" altLang="en-US" sz="2000" b="1" dirty="0"/>
              <a:t>洋务派为什么要创办江南制造总局？（1分）十一届三中全会后，中共就如何建设富强国家，在农村和城市分别进行了怎样的探索？（2分）</a:t>
            </a:r>
            <a:endParaRPr lang="zh-CN" altLang="en-US" sz="2000" b="1" dirty="0"/>
          </a:p>
        </p:txBody>
      </p:sp>
      <p:sp>
        <p:nvSpPr>
          <p:cNvPr id="8" name="文本框 7"/>
          <p:cNvSpPr txBox="1"/>
          <p:nvPr/>
        </p:nvSpPr>
        <p:spPr>
          <a:xfrm>
            <a:off x="538628" y="4623773"/>
            <a:ext cx="7911644" cy="706755"/>
          </a:xfrm>
          <a:prstGeom prst="rect">
            <a:avLst/>
          </a:prstGeom>
          <a:noFill/>
        </p:spPr>
        <p:txBody>
          <a:bodyPr wrap="square" rtlCol="0">
            <a:spAutoFit/>
          </a:bodyPr>
          <a:lstStyle/>
          <a:p>
            <a:r>
              <a:rPr lang="zh-CN" altLang="en-US" sz="2000" b="1" dirty="0">
                <a:solidFill>
                  <a:srgbClr val="FF0000"/>
                </a:solidFill>
              </a:rPr>
              <a:t>答</a:t>
            </a:r>
            <a:r>
              <a:rPr lang="en-US" altLang="zh-CN" sz="2000" b="1" dirty="0">
                <a:solidFill>
                  <a:srgbClr val="FF0000"/>
                </a:solidFill>
              </a:rPr>
              <a:t>:</a:t>
            </a:r>
            <a:r>
              <a:rPr lang="zh-CN" altLang="zh-CN" sz="2000" b="1" dirty="0">
                <a:solidFill>
                  <a:srgbClr val="FF0000"/>
                </a:solidFill>
              </a:rPr>
              <a:t>①实现强兵。（或自强，或</a:t>
            </a:r>
            <a:r>
              <a:rPr lang="zh-CN" altLang="en-US" sz="2000" b="1" dirty="0">
                <a:solidFill>
                  <a:srgbClr val="FF0000"/>
                </a:solidFill>
              </a:rPr>
              <a:t>学习西方先进生产技术，改变中国在武器装备和军事技术上的落后面貌，建设近代化国防。）（1分）</a:t>
            </a:r>
            <a:endParaRPr lang="zh-CN" altLang="en-US" sz="2000" b="1" dirty="0">
              <a:solidFill>
                <a:srgbClr val="FF0000"/>
              </a:solidFill>
            </a:endParaRPr>
          </a:p>
        </p:txBody>
      </p:sp>
      <p:sp>
        <p:nvSpPr>
          <p:cNvPr id="9" name="文本框 8"/>
          <p:cNvSpPr txBox="1"/>
          <p:nvPr/>
        </p:nvSpPr>
        <p:spPr>
          <a:xfrm>
            <a:off x="456565" y="26670"/>
            <a:ext cx="2768600" cy="583565"/>
          </a:xfrm>
          <a:prstGeom prst="rect">
            <a:avLst/>
          </a:prstGeom>
          <a:noFill/>
        </p:spPr>
        <p:txBody>
          <a:bodyPr wrap="square" rtlCol="0">
            <a:spAutoFit/>
          </a:bodyPr>
          <a:lstStyle/>
          <a:p>
            <a:r>
              <a:rPr lang="zh-CN" altLang="en-US" sz="3200" b="1" dirty="0">
                <a:solidFill>
                  <a:srgbClr val="0000FF"/>
                </a:solidFill>
                <a:latin typeface="Arial" panose="020B0604020202020204" pitchFamily="34" charset="0"/>
                <a:ea typeface="黑体" panose="02010609060101010101" pitchFamily="49" charset="-122"/>
              </a:rPr>
              <a:t>链接泸州中考</a:t>
            </a:r>
            <a:endParaRPr lang="zh-CN" altLang="en-US" sz="3200" b="1" dirty="0">
              <a:solidFill>
                <a:srgbClr val="0000FF"/>
              </a:solidFill>
              <a:latin typeface="Arial" panose="020B0604020202020204" pitchFamily="34" charset="0"/>
              <a:ea typeface="黑体" panose="02010609060101010101" pitchFamily="49" charset="-122"/>
            </a:endParaRPr>
          </a:p>
        </p:txBody>
      </p:sp>
      <p:sp>
        <p:nvSpPr>
          <p:cNvPr id="10" name="文本框 9"/>
          <p:cNvSpPr txBox="1"/>
          <p:nvPr/>
        </p:nvSpPr>
        <p:spPr>
          <a:xfrm>
            <a:off x="539551" y="5330825"/>
            <a:ext cx="8064895" cy="1014730"/>
          </a:xfrm>
          <a:prstGeom prst="rect">
            <a:avLst/>
          </a:prstGeom>
          <a:noFill/>
        </p:spPr>
        <p:txBody>
          <a:bodyPr wrap="square" rtlCol="0">
            <a:spAutoFit/>
          </a:bodyPr>
          <a:lstStyle/>
          <a:p>
            <a:r>
              <a:rPr lang="zh-CN" altLang="en-US" sz="2000" b="1" dirty="0">
                <a:solidFill>
                  <a:srgbClr val="FF0000"/>
                </a:solidFill>
                <a:sym typeface="+mn-ea"/>
              </a:rPr>
              <a:t>②在农村：建立家庭联产承包责任制。（调整产业结构，积极推进农业技术进步，促进传统农业向现代农业转化。）；在城市：重点是推进国企改革。（国企改革从扩大企业的自主权开始）（2分）</a:t>
            </a:r>
            <a:endParaRPr lang="zh-CN" altLang="en-US" sz="2000" b="1" dirty="0"/>
          </a:p>
        </p:txBody>
      </p:sp>
      <p:sp>
        <p:nvSpPr>
          <p:cNvPr id="11" name="TextBox 10"/>
          <p:cNvSpPr txBox="1"/>
          <p:nvPr/>
        </p:nvSpPr>
        <p:spPr>
          <a:xfrm>
            <a:off x="456566" y="613370"/>
            <a:ext cx="8075874" cy="1015663"/>
          </a:xfrm>
          <a:prstGeom prst="rect">
            <a:avLst/>
          </a:prstGeom>
          <a:noFill/>
        </p:spPr>
        <p:txBody>
          <a:bodyPr wrap="square" rtlCol="0">
            <a:spAutoFit/>
          </a:bodyPr>
          <a:lstStyle/>
          <a:p>
            <a:r>
              <a:rPr lang="zh-CN" altLang="en-US" sz="2000" b="1" dirty="0"/>
              <a:t>（</a:t>
            </a:r>
            <a:r>
              <a:rPr lang="en-US" altLang="zh-CN" sz="2000" b="1" dirty="0"/>
              <a:t>2016</a:t>
            </a:r>
            <a:r>
              <a:rPr lang="zh-CN" altLang="en-US" sz="2000" b="1" dirty="0"/>
              <a:t>）中国梦就是富强梦，实现国家富强是世界各国的愿望。近代历史上，中、英、日各国为实现国家富强经历了不同的发展道路。阅读材料并结合所学知识，回答问题：</a:t>
            </a:r>
            <a:endParaRPr lang="zh-CN" alt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554990"/>
            <a:ext cx="8507923" cy="1143000"/>
          </a:xfrm>
        </p:spPr>
        <p:txBody>
          <a:bodyPr>
            <a:normAutofit/>
          </a:bodyPr>
          <a:lstStyle/>
          <a:p>
            <a:pPr algn="l"/>
            <a:r>
              <a:rPr lang="zh-CN" altLang="en-US" sz="2400" b="1" dirty="0"/>
              <a:t>（</a:t>
            </a:r>
            <a:r>
              <a:rPr lang="en-US" altLang="zh-CN" sz="2400" b="1" dirty="0"/>
              <a:t>2017</a:t>
            </a:r>
            <a:r>
              <a:rPr lang="zh-CN" altLang="en-US" sz="2400" b="1" dirty="0"/>
              <a:t>）勇于探索、开拓创新，是历史的凝结，也是时代的旋律。</a:t>
            </a:r>
            <a:r>
              <a:rPr lang="zh-CN" altLang="en-US" sz="2400" b="1" dirty="0">
                <a:sym typeface="+mn-ea"/>
              </a:rPr>
              <a:t>阅读材料并结合所学知识，回答问题：</a:t>
            </a:r>
            <a:endParaRPr lang="zh-CN" altLang="en-US" sz="2400" b="1" dirty="0"/>
          </a:p>
        </p:txBody>
      </p:sp>
      <p:sp>
        <p:nvSpPr>
          <p:cNvPr id="3" name="内容占位符 2"/>
          <p:cNvSpPr>
            <a:spLocks noGrp="1"/>
          </p:cNvSpPr>
          <p:nvPr>
            <p:ph idx="1"/>
          </p:nvPr>
        </p:nvSpPr>
        <p:spPr>
          <a:xfrm>
            <a:off x="267335" y="1600200"/>
            <a:ext cx="8419465" cy="3231515"/>
          </a:xfrm>
        </p:spPr>
        <p:txBody>
          <a:bodyPr/>
          <a:lstStyle/>
          <a:p>
            <a:pPr marL="0" indent="0">
              <a:buNone/>
            </a:pPr>
            <a:r>
              <a:rPr lang="zh-CN" altLang="en-US" sz="2400" b="1" dirty="0" smtClean="0"/>
              <a:t>材料    </a:t>
            </a:r>
            <a:r>
              <a:rPr lang="zh-CN" altLang="en-US" sz="2400" b="1" dirty="0"/>
              <a:t>中共十一届三中全会以后，邓小平指出：为什么要从农村开始呢？因为农村人口占我国人口的百分之八十，农村不稳定，整个政治局势就不稳定，农民没有摆脱贫困，就是我国没有摆脱贫困。进行农村改革，给农民自主权，给基层自主权，这样一下子就把农民的积极性调动起来了，把基层的积极性调动起来，面貌就改变了。</a:t>
            </a:r>
            <a:endParaRPr lang="zh-CN" altLang="en-US" sz="2400" b="1" dirty="0"/>
          </a:p>
        </p:txBody>
      </p:sp>
      <p:sp>
        <p:nvSpPr>
          <p:cNvPr id="5" name="文本框 4"/>
          <p:cNvSpPr txBox="1"/>
          <p:nvPr/>
        </p:nvSpPr>
        <p:spPr>
          <a:xfrm>
            <a:off x="395536" y="3817620"/>
            <a:ext cx="8208911" cy="829945"/>
          </a:xfrm>
          <a:prstGeom prst="rect">
            <a:avLst/>
          </a:prstGeom>
          <a:noFill/>
        </p:spPr>
        <p:txBody>
          <a:bodyPr wrap="square" rtlCol="0">
            <a:spAutoFit/>
          </a:bodyPr>
          <a:lstStyle/>
          <a:p>
            <a:r>
              <a:rPr lang="zh-CN" altLang="en-US" sz="2400" b="1" dirty="0">
                <a:sym typeface="+mn-ea"/>
              </a:rPr>
              <a:t>材料中“农村改革”的具体内容是什么？并结合所学知识简述此次改革对我国农村发展的影响。</a:t>
            </a:r>
            <a:endParaRPr lang="zh-CN" altLang="en-US" sz="2400" b="1" dirty="0">
              <a:sym typeface="+mn-ea"/>
            </a:endParaRPr>
          </a:p>
        </p:txBody>
      </p:sp>
      <p:sp>
        <p:nvSpPr>
          <p:cNvPr id="6" name="文本框 5"/>
          <p:cNvSpPr txBox="1"/>
          <p:nvPr/>
        </p:nvSpPr>
        <p:spPr>
          <a:xfrm>
            <a:off x="395536" y="4647565"/>
            <a:ext cx="8125529" cy="460375"/>
          </a:xfrm>
          <a:prstGeom prst="rect">
            <a:avLst/>
          </a:prstGeom>
          <a:noFill/>
        </p:spPr>
        <p:txBody>
          <a:bodyPr wrap="square" rtlCol="0">
            <a:spAutoFit/>
          </a:bodyPr>
          <a:lstStyle/>
          <a:p>
            <a:r>
              <a:rPr lang="zh-CN" altLang="en-US" sz="2400" b="1" dirty="0">
                <a:solidFill>
                  <a:srgbClr val="FF0000"/>
                </a:solidFill>
                <a:sym typeface="+mn-ea"/>
              </a:rPr>
              <a:t>答</a:t>
            </a:r>
            <a:r>
              <a:rPr lang="zh-CN" altLang="en-US" sz="2400" b="1" dirty="0" smtClean="0">
                <a:solidFill>
                  <a:srgbClr val="FF0000"/>
                </a:solidFill>
                <a:sym typeface="+mn-ea"/>
              </a:rPr>
              <a:t>：</a:t>
            </a:r>
            <a:r>
              <a:rPr lang="zh-CN" altLang="en-US" sz="2400" b="1" dirty="0">
                <a:solidFill>
                  <a:srgbClr val="FF0000"/>
                </a:solidFill>
                <a:sym typeface="+mn-ea"/>
              </a:rPr>
              <a:t>①</a:t>
            </a:r>
            <a:r>
              <a:rPr lang="zh-CN" altLang="en-US" sz="2400" b="1" dirty="0" smtClean="0">
                <a:solidFill>
                  <a:srgbClr val="FF0000"/>
                </a:solidFill>
                <a:sym typeface="+mn-ea"/>
              </a:rPr>
              <a:t>具体内容：家庭联产承包责任制</a:t>
            </a:r>
            <a:r>
              <a:rPr lang="zh-CN" altLang="en-US" sz="2400" b="1" dirty="0">
                <a:solidFill>
                  <a:srgbClr val="FF0000"/>
                </a:solidFill>
                <a:sym typeface="+mn-ea"/>
              </a:rPr>
              <a:t>；</a:t>
            </a:r>
            <a:endParaRPr lang="zh-CN" altLang="en-US" sz="2400" b="1" dirty="0">
              <a:solidFill>
                <a:srgbClr val="FF0000"/>
              </a:solidFill>
              <a:sym typeface="+mn-ea"/>
            </a:endParaRPr>
          </a:p>
        </p:txBody>
      </p:sp>
      <p:sp>
        <p:nvSpPr>
          <p:cNvPr id="7" name="文本框 6"/>
          <p:cNvSpPr txBox="1"/>
          <p:nvPr/>
        </p:nvSpPr>
        <p:spPr>
          <a:xfrm>
            <a:off x="267335" y="147320"/>
            <a:ext cx="3008630" cy="583565"/>
          </a:xfrm>
          <a:prstGeom prst="rect">
            <a:avLst/>
          </a:prstGeom>
          <a:noFill/>
        </p:spPr>
        <p:txBody>
          <a:bodyPr wrap="square" rtlCol="0">
            <a:spAutoFit/>
          </a:bodyPr>
          <a:lstStyle/>
          <a:p>
            <a:r>
              <a:rPr lang="zh-CN" altLang="en-US" sz="3200" b="1" dirty="0">
                <a:solidFill>
                  <a:srgbClr val="0000FF"/>
                </a:solidFill>
                <a:latin typeface="Arial" panose="020B0604020202020204" pitchFamily="34" charset="0"/>
                <a:ea typeface="黑体" panose="02010609060101010101" pitchFamily="49" charset="-122"/>
                <a:sym typeface="+mn-ea"/>
              </a:rPr>
              <a:t>链接泸州中考</a:t>
            </a:r>
            <a:endParaRPr lang="zh-CN" altLang="en-US" sz="3200" b="1" dirty="0">
              <a:solidFill>
                <a:srgbClr val="0000FF"/>
              </a:solidFill>
              <a:latin typeface="Arial" panose="020B0604020202020204" pitchFamily="34" charset="0"/>
              <a:ea typeface="黑体" panose="02010609060101010101" pitchFamily="49" charset="-122"/>
            </a:endParaRPr>
          </a:p>
        </p:txBody>
      </p:sp>
      <p:sp>
        <p:nvSpPr>
          <p:cNvPr id="4" name="文本框 3"/>
          <p:cNvSpPr txBox="1"/>
          <p:nvPr/>
        </p:nvSpPr>
        <p:spPr>
          <a:xfrm>
            <a:off x="1043608" y="5085080"/>
            <a:ext cx="7842582" cy="829945"/>
          </a:xfrm>
          <a:prstGeom prst="rect">
            <a:avLst/>
          </a:prstGeom>
          <a:noFill/>
        </p:spPr>
        <p:txBody>
          <a:bodyPr wrap="square" rtlCol="0">
            <a:spAutoFit/>
          </a:bodyPr>
          <a:lstStyle/>
          <a:p>
            <a:r>
              <a:rPr lang="zh-CN" altLang="en-US" sz="2400" b="1" dirty="0">
                <a:solidFill>
                  <a:srgbClr val="FF0000"/>
                </a:solidFill>
                <a:sym typeface="+mn-ea"/>
              </a:rPr>
              <a:t>②影响：</a:t>
            </a:r>
            <a:r>
              <a:rPr lang="zh-CN" altLang="en-US" sz="2400" b="1" dirty="0" smtClean="0">
                <a:solidFill>
                  <a:srgbClr val="FF0000"/>
                </a:solidFill>
                <a:sym typeface="+mn-ea"/>
              </a:rPr>
              <a:t>激发了农民的劳动热情，带来了农村生产力的大解放，农业生产和农民收入均有很大提高。</a:t>
            </a:r>
            <a:endParaRPr lang="zh-CN" altLang="en-US" sz="2400" b="1" dirty="0" smtClean="0">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700197"/>
            <a:ext cx="8856984" cy="1143000"/>
          </a:xfrm>
        </p:spPr>
        <p:txBody>
          <a:bodyPr>
            <a:noAutofit/>
          </a:bodyPr>
          <a:lstStyle/>
          <a:p>
            <a:pPr algn="l"/>
            <a:r>
              <a:rPr lang="zh-CN" altLang="en-US" sz="2000" b="1" dirty="0"/>
              <a:t>（</a:t>
            </a:r>
            <a:r>
              <a:rPr lang="en-US" altLang="zh-CN" sz="2000" b="1" dirty="0"/>
              <a:t>2018)</a:t>
            </a:r>
            <a:r>
              <a:rPr lang="zh-CN" altLang="en-US" sz="2000" b="1" dirty="0"/>
              <a:t>英雄，或许是一个群体，或许是一个伟人，或许只是一个普通人，但他们都是无私忘我，不辞艰难，为人民利益而英勇奋斗的人。铭记历史，致敬英雄。阅读材料，回答问题。</a:t>
            </a:r>
            <a:endParaRPr lang="zh-CN" altLang="en-US" sz="2000" b="1" dirty="0"/>
          </a:p>
        </p:txBody>
      </p:sp>
      <p:sp>
        <p:nvSpPr>
          <p:cNvPr id="3" name="内容占位符 2"/>
          <p:cNvSpPr>
            <a:spLocks noGrp="1"/>
          </p:cNvSpPr>
          <p:nvPr>
            <p:ph idx="1"/>
          </p:nvPr>
        </p:nvSpPr>
        <p:spPr>
          <a:xfrm>
            <a:off x="292586" y="1844824"/>
            <a:ext cx="8568952" cy="3096344"/>
          </a:xfrm>
        </p:spPr>
        <p:txBody>
          <a:bodyPr>
            <a:normAutofit/>
          </a:bodyPr>
          <a:lstStyle/>
          <a:p>
            <a:pPr marL="0" indent="0">
              <a:buNone/>
            </a:pPr>
            <a:r>
              <a:rPr lang="zh-CN" altLang="en-US" sz="2000" b="1" dirty="0"/>
              <a:t>材料    40年前，安徽省小岗村迎来发展的“第一春”。村民严金昌与当地18位村民秘密签下了分田到户、自主生产的“生死契约”。契约说：“我们分田到户，每户户主签字盖章。如此后能干，每户保证完成全年上缴的公粮，不再向国家伸手要钱要粮。如不成，我们干部坐牢杀头也甘心。”……改革模式后来得到中国改革开放“总设计师”邓小平的高度认可，随之获得中央政府的肯定，并被推向全国。</a:t>
            </a:r>
            <a:endParaRPr lang="zh-CN" altLang="en-US" sz="2000" b="1" dirty="0"/>
          </a:p>
          <a:p>
            <a:pPr marL="0" indent="0">
              <a:buNone/>
            </a:pPr>
            <a:r>
              <a:rPr lang="zh-CN" altLang="en-US" sz="2000" b="1" dirty="0"/>
              <a:t>                                              </a:t>
            </a:r>
            <a:r>
              <a:rPr lang="zh-CN" altLang="en-US" sz="2000" b="1" dirty="0" smtClean="0"/>
              <a:t>            ——</a:t>
            </a:r>
            <a:r>
              <a:rPr lang="zh-CN" altLang="en-US" sz="2000" b="1" dirty="0"/>
              <a:t>摘编自《中国国土资源报》</a:t>
            </a:r>
            <a:endParaRPr lang="zh-CN" altLang="en-US" sz="2000" b="1" dirty="0"/>
          </a:p>
          <a:p>
            <a:pPr marL="0" indent="0">
              <a:buNone/>
            </a:pPr>
            <a:r>
              <a:rPr lang="zh-CN" altLang="en-US" sz="2000" b="1" dirty="0"/>
              <a:t>你如何理解材料中“改革模式”的土地所有制和经营方式？这种改革模式被推向全国后对农村发展有何影响？（4分）</a:t>
            </a:r>
            <a:endParaRPr lang="zh-CN" altLang="en-US" sz="2000" b="1" dirty="0"/>
          </a:p>
        </p:txBody>
      </p:sp>
      <p:sp>
        <p:nvSpPr>
          <p:cNvPr id="4" name="文本框 3"/>
          <p:cNvSpPr txBox="1"/>
          <p:nvPr/>
        </p:nvSpPr>
        <p:spPr>
          <a:xfrm>
            <a:off x="385519" y="5085184"/>
            <a:ext cx="8496943" cy="1322070"/>
          </a:xfrm>
          <a:prstGeom prst="rect">
            <a:avLst/>
          </a:prstGeom>
          <a:noFill/>
        </p:spPr>
        <p:txBody>
          <a:bodyPr wrap="square" rtlCol="0">
            <a:spAutoFit/>
          </a:bodyPr>
          <a:lstStyle/>
          <a:p>
            <a:r>
              <a:rPr lang="zh-CN" altLang="en-US" sz="2000" b="1" dirty="0">
                <a:solidFill>
                  <a:srgbClr val="FF0000"/>
                </a:solidFill>
              </a:rPr>
              <a:t>答：①土地所有制：</a:t>
            </a:r>
            <a:r>
              <a:rPr lang="zh-CN" altLang="en-US" sz="2000" b="1" dirty="0">
                <a:solidFill>
                  <a:srgbClr val="FF0000"/>
                </a:solidFill>
                <a:sym typeface="+mn-ea"/>
              </a:rPr>
              <a:t>土地</a:t>
            </a:r>
            <a:r>
              <a:rPr lang="zh-CN" altLang="en-US" sz="2000" b="1" dirty="0">
                <a:solidFill>
                  <a:srgbClr val="FF0000"/>
                </a:solidFill>
              </a:rPr>
              <a:t>公有制（或集体所有制）；（</a:t>
            </a:r>
            <a:r>
              <a:rPr lang="en-US" altLang="zh-CN" sz="2000" b="1" dirty="0">
                <a:solidFill>
                  <a:srgbClr val="FF0000"/>
                </a:solidFill>
              </a:rPr>
              <a:t>1</a:t>
            </a:r>
            <a:r>
              <a:rPr lang="zh-CN" altLang="en-US" sz="2000" b="1" dirty="0">
                <a:solidFill>
                  <a:srgbClr val="FF0000"/>
                </a:solidFill>
              </a:rPr>
              <a:t>分）    经营方式：</a:t>
            </a:r>
            <a:r>
              <a:rPr lang="zh-CN" altLang="en-US" sz="2000" b="1" dirty="0">
                <a:solidFill>
                  <a:srgbClr val="FF0000"/>
                </a:solidFill>
                <a:sym typeface="+mn-ea"/>
              </a:rPr>
              <a:t>包产到户（包干到户）</a:t>
            </a:r>
            <a:r>
              <a:rPr lang="zh-CN" altLang="en-US" sz="2000" b="1" dirty="0">
                <a:solidFill>
                  <a:srgbClr val="FF0000"/>
                </a:solidFill>
              </a:rPr>
              <a:t>；（</a:t>
            </a:r>
            <a:r>
              <a:rPr lang="en-US" altLang="zh-CN" sz="2000" b="1" dirty="0">
                <a:solidFill>
                  <a:srgbClr val="FF0000"/>
                </a:solidFill>
              </a:rPr>
              <a:t>1</a:t>
            </a:r>
            <a:r>
              <a:rPr lang="zh-CN" altLang="en-US" sz="2000" b="1" dirty="0">
                <a:solidFill>
                  <a:srgbClr val="FF0000"/>
                </a:solidFill>
              </a:rPr>
              <a:t>分）</a:t>
            </a:r>
            <a:endParaRPr lang="zh-CN" altLang="en-US" sz="2000" b="1" dirty="0">
              <a:solidFill>
                <a:srgbClr val="FF0000"/>
              </a:solidFill>
            </a:endParaRPr>
          </a:p>
          <a:p>
            <a:r>
              <a:rPr lang="zh-CN" altLang="en-US" sz="2000" b="1" dirty="0">
                <a:solidFill>
                  <a:srgbClr val="FF0000"/>
                </a:solidFill>
              </a:rPr>
              <a:t>②影响：</a:t>
            </a:r>
            <a:r>
              <a:rPr lang="zh-CN" altLang="en-US" sz="2000" b="1" dirty="0" smtClean="0">
                <a:solidFill>
                  <a:srgbClr val="FF0000"/>
                </a:solidFill>
                <a:sym typeface="+mn-ea"/>
              </a:rPr>
              <a:t>激发了农民的劳动热情，带来了农村生产力的大解放，农业生产和农民收入均有很大提高。</a:t>
            </a:r>
            <a:r>
              <a:rPr lang="zh-CN" altLang="en-US" sz="2000" b="1" dirty="0">
                <a:solidFill>
                  <a:srgbClr val="FF0000"/>
                </a:solidFill>
              </a:rPr>
              <a:t>（</a:t>
            </a:r>
            <a:r>
              <a:rPr lang="en-US" altLang="zh-CN" sz="2000" b="1" dirty="0">
                <a:solidFill>
                  <a:srgbClr val="FF0000"/>
                </a:solidFill>
              </a:rPr>
              <a:t>2</a:t>
            </a:r>
            <a:r>
              <a:rPr lang="zh-CN" altLang="en-US" sz="2000" b="1" dirty="0">
                <a:solidFill>
                  <a:srgbClr val="FF0000"/>
                </a:solidFill>
              </a:rPr>
              <a:t>分）</a:t>
            </a:r>
            <a:endParaRPr lang="zh-CN" altLang="en-US" sz="2000" b="1" dirty="0">
              <a:solidFill>
                <a:srgbClr val="FF0000"/>
              </a:solidFill>
            </a:endParaRPr>
          </a:p>
        </p:txBody>
      </p:sp>
      <p:sp>
        <p:nvSpPr>
          <p:cNvPr id="5" name="文本框 4"/>
          <p:cNvSpPr txBox="1"/>
          <p:nvPr/>
        </p:nvSpPr>
        <p:spPr>
          <a:xfrm>
            <a:off x="179512" y="116632"/>
            <a:ext cx="2669540" cy="583565"/>
          </a:xfrm>
          <a:prstGeom prst="rect">
            <a:avLst/>
          </a:prstGeom>
          <a:noFill/>
        </p:spPr>
        <p:txBody>
          <a:bodyPr wrap="square" rtlCol="0">
            <a:spAutoFit/>
          </a:bodyPr>
          <a:lstStyle/>
          <a:p>
            <a:r>
              <a:rPr lang="zh-CN" altLang="en-US" sz="3200" b="1" dirty="0">
                <a:solidFill>
                  <a:srgbClr val="0000FF"/>
                </a:solidFill>
                <a:latin typeface="Arial" panose="020B0604020202020204" pitchFamily="34" charset="0"/>
                <a:ea typeface="黑体" panose="02010609060101010101" pitchFamily="49" charset="-122"/>
                <a:sym typeface="+mn-ea"/>
              </a:rPr>
              <a:t>链接泸州中考</a:t>
            </a:r>
            <a:endParaRPr lang="zh-CN" alt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i="1" dirty="0">
                <a:solidFill>
                  <a:srgbClr val="FF0000"/>
                </a:solidFill>
                <a:latin typeface="Arial" panose="020B0604020202020204" pitchFamily="34" charset="0"/>
                <a:ea typeface="黑体" panose="02010609060101010101" pitchFamily="49" charset="-122"/>
                <a:sym typeface="+mn-ea"/>
              </a:rPr>
              <a:t>牛刀小试 </a:t>
            </a:r>
            <a:br>
              <a:rPr lang="zh-CN" altLang="en-US"/>
            </a:br>
            <a:endParaRPr lang="zh-CN" altLang="en-US"/>
          </a:p>
        </p:txBody>
      </p:sp>
      <p:sp>
        <p:nvSpPr>
          <p:cNvPr id="3" name="内容占位符 2"/>
          <p:cNvSpPr>
            <a:spLocks noGrp="1"/>
          </p:cNvSpPr>
          <p:nvPr>
            <p:ph idx="1"/>
          </p:nvPr>
        </p:nvSpPr>
        <p:spPr>
          <a:xfrm>
            <a:off x="436562" y="1240155"/>
            <a:ext cx="8229600" cy="1534160"/>
          </a:xfrm>
        </p:spPr>
        <p:txBody>
          <a:bodyPr>
            <a:normAutofit/>
          </a:bodyPr>
          <a:lstStyle/>
          <a:p>
            <a:pPr marL="0" indent="0">
              <a:buNone/>
            </a:pPr>
            <a:r>
              <a:rPr lang="zh-CN" altLang="en-US" sz="2800" b="1" dirty="0" smtClean="0"/>
              <a:t>      中</a:t>
            </a:r>
            <a:r>
              <a:rPr lang="zh-CN" altLang="en-US" sz="2800" b="1" dirty="0"/>
              <a:t>国现代化是中国共产党领导全国各族人民进行社会主义革命和建设的历史。下图中空格所代表的历史阶段（   ）</a:t>
            </a:r>
            <a:endParaRPr lang="zh-CN" altLang="en-US" sz="2800" b="1" dirty="0"/>
          </a:p>
          <a:p>
            <a:endParaRPr lang="zh-CN" altLang="en-US" sz="2800" dirty="0"/>
          </a:p>
          <a:p>
            <a:pPr marL="0" indent="0">
              <a:buNone/>
            </a:pPr>
            <a:endParaRPr lang="zh-CN" altLang="en-US" sz="2800" dirty="0"/>
          </a:p>
        </p:txBody>
      </p:sp>
      <p:sp>
        <p:nvSpPr>
          <p:cNvPr id="7" name="文本框 6"/>
          <p:cNvSpPr txBox="1"/>
          <p:nvPr/>
        </p:nvSpPr>
        <p:spPr>
          <a:xfrm>
            <a:off x="800100" y="3134995"/>
            <a:ext cx="7588250" cy="368300"/>
          </a:xfrm>
          <a:prstGeom prst="rect">
            <a:avLst/>
          </a:prstGeom>
          <a:noFill/>
        </p:spPr>
        <p:txBody>
          <a:bodyPr wrap="square" rtlCol="0">
            <a:spAutoFit/>
          </a:bodyPr>
          <a:lstStyle/>
          <a:p>
            <a:endParaRPr lang="zh-CN" altLang="en-US"/>
          </a:p>
        </p:txBody>
      </p:sp>
      <p:pic>
        <p:nvPicPr>
          <p:cNvPr id="4" name="图片 -2147482624"/>
          <p:cNvPicPr>
            <a:picLocks noChangeAspect="1"/>
          </p:cNvPicPr>
          <p:nvPr/>
        </p:nvPicPr>
        <p:blipFill>
          <a:blip r:embed="rId1" cstate="print"/>
          <a:stretch>
            <a:fillRect/>
          </a:stretch>
        </p:blipFill>
        <p:spPr>
          <a:xfrm>
            <a:off x="551180" y="2687637"/>
            <a:ext cx="8000365" cy="1631315"/>
          </a:xfrm>
          <a:prstGeom prst="rect">
            <a:avLst/>
          </a:prstGeom>
          <a:noFill/>
          <a:ln w="9525">
            <a:noFill/>
          </a:ln>
        </p:spPr>
      </p:pic>
      <p:sp>
        <p:nvSpPr>
          <p:cNvPr id="8" name="文本框 7"/>
          <p:cNvSpPr txBox="1"/>
          <p:nvPr/>
        </p:nvSpPr>
        <p:spPr>
          <a:xfrm>
            <a:off x="800100" y="4509120"/>
            <a:ext cx="7402830" cy="1815882"/>
          </a:xfrm>
          <a:prstGeom prst="rect">
            <a:avLst/>
          </a:prstGeom>
          <a:noFill/>
        </p:spPr>
        <p:txBody>
          <a:bodyPr wrap="square" rtlCol="0">
            <a:spAutoFit/>
          </a:bodyPr>
          <a:lstStyle/>
          <a:p>
            <a:r>
              <a:rPr lang="zh-CN" altLang="en-US" sz="2800" b="1" dirty="0">
                <a:sym typeface="+mn-ea"/>
              </a:rPr>
              <a:t>A．实现了社会主义工业化              </a:t>
            </a:r>
            <a:endParaRPr lang="en-US" altLang="zh-CN" sz="2800" b="1" dirty="0" smtClean="0">
              <a:sym typeface="+mn-ea"/>
            </a:endParaRPr>
          </a:p>
          <a:p>
            <a:r>
              <a:rPr lang="zh-CN" altLang="en-US" sz="2800" b="1" dirty="0" smtClean="0">
                <a:sym typeface="+mn-ea"/>
              </a:rPr>
              <a:t>B</a:t>
            </a:r>
            <a:r>
              <a:rPr lang="zh-CN" altLang="en-US" sz="2800" b="1" dirty="0">
                <a:sym typeface="+mn-ea"/>
              </a:rPr>
              <a:t>．生产资料一直是公有制</a:t>
            </a:r>
            <a:endParaRPr lang="zh-CN" altLang="en-US" sz="2800" b="1" dirty="0"/>
          </a:p>
          <a:p>
            <a:r>
              <a:rPr lang="zh-CN" altLang="en-US" sz="2800" b="1" dirty="0">
                <a:sym typeface="+mn-ea"/>
              </a:rPr>
              <a:t>C．主要任务是反对帝国主义            </a:t>
            </a:r>
            <a:endParaRPr lang="en-US" altLang="zh-CN" sz="2800" b="1" dirty="0" smtClean="0">
              <a:sym typeface="+mn-ea"/>
            </a:endParaRPr>
          </a:p>
          <a:p>
            <a:r>
              <a:rPr lang="zh-CN" altLang="en-US" sz="2800" b="1" dirty="0" smtClean="0">
                <a:sym typeface="+mn-ea"/>
              </a:rPr>
              <a:t>D</a:t>
            </a:r>
            <a:r>
              <a:rPr lang="zh-CN" altLang="en-US" sz="2800" b="1" dirty="0">
                <a:sym typeface="+mn-ea"/>
              </a:rPr>
              <a:t>．社会主义基本制度在我国建立起来</a:t>
            </a:r>
            <a:endParaRPr lang="zh-CN" altLang="en-US" sz="2800" b="1" dirty="0"/>
          </a:p>
        </p:txBody>
      </p:sp>
      <p:sp>
        <p:nvSpPr>
          <p:cNvPr id="9" name="文本框 8"/>
          <p:cNvSpPr txBox="1"/>
          <p:nvPr/>
        </p:nvSpPr>
        <p:spPr>
          <a:xfrm>
            <a:off x="2863337" y="2200715"/>
            <a:ext cx="1016000" cy="368300"/>
          </a:xfrm>
          <a:prstGeom prst="rect">
            <a:avLst/>
          </a:prstGeom>
          <a:noFill/>
        </p:spPr>
        <p:txBody>
          <a:bodyPr wrap="square" rtlCol="0">
            <a:spAutoFit/>
          </a:bodyPr>
          <a:lstStyle/>
          <a:p>
            <a:endParaRPr lang="zh-CN" altLang="en-US"/>
          </a:p>
        </p:txBody>
      </p:sp>
      <p:sp>
        <p:nvSpPr>
          <p:cNvPr id="10" name="文本框 9"/>
          <p:cNvSpPr txBox="1"/>
          <p:nvPr/>
        </p:nvSpPr>
        <p:spPr>
          <a:xfrm>
            <a:off x="2339752" y="2060848"/>
            <a:ext cx="407035" cy="521970"/>
          </a:xfrm>
          <a:prstGeom prst="rect">
            <a:avLst/>
          </a:prstGeom>
          <a:noFill/>
        </p:spPr>
        <p:txBody>
          <a:bodyPr wrap="square" rtlCol="0">
            <a:spAutoFit/>
          </a:bodyPr>
          <a:lstStyle/>
          <a:p>
            <a:r>
              <a:rPr lang="zh-CN" altLang="en-US" sz="2800" dirty="0">
                <a:solidFill>
                  <a:srgbClr val="FF0000"/>
                </a:solidFill>
                <a:sym typeface="+mn-ea"/>
              </a:rPr>
              <a:t>D</a:t>
            </a:r>
            <a:endParaRPr lang="zh-CN" altLang="en-US" sz="2800" dirty="0">
              <a:solidFill>
                <a:srgbClr val="FF0000"/>
              </a:solidFill>
              <a:sym typeface="+mn-ea"/>
            </a:endParaRPr>
          </a:p>
        </p:txBody>
      </p:sp>
      <p:sp>
        <p:nvSpPr>
          <p:cNvPr id="11" name="文本框 10"/>
          <p:cNvSpPr txBox="1"/>
          <p:nvPr/>
        </p:nvSpPr>
        <p:spPr>
          <a:xfrm>
            <a:off x="165100" y="274955"/>
            <a:ext cx="2794000" cy="583565"/>
          </a:xfrm>
          <a:prstGeom prst="rect">
            <a:avLst/>
          </a:prstGeom>
          <a:noFill/>
        </p:spPr>
        <p:txBody>
          <a:bodyPr wrap="square" rtlCol="0">
            <a:spAutoFit/>
          </a:bodyPr>
          <a:lstStyle/>
          <a:p>
            <a:r>
              <a:rPr lang="zh-CN" altLang="en-US" sz="3200" b="1" dirty="0">
                <a:solidFill>
                  <a:srgbClr val="0000FF"/>
                </a:solidFill>
                <a:latin typeface="Arial" panose="020B0604020202020204" pitchFamily="34" charset="0"/>
                <a:ea typeface="黑体" panose="02010609060101010101" pitchFamily="49" charset="-122"/>
                <a:sym typeface="+mn-ea"/>
              </a:rPr>
              <a:t>直击</a:t>
            </a:r>
            <a:r>
              <a:rPr lang="zh-CN" altLang="en-US" sz="3200" b="1" dirty="0" smtClean="0">
                <a:solidFill>
                  <a:srgbClr val="0000FF"/>
                </a:solidFill>
                <a:latin typeface="Arial" panose="020B0604020202020204" pitchFamily="34" charset="0"/>
                <a:ea typeface="黑体" panose="02010609060101010101" pitchFamily="49" charset="-122"/>
                <a:sym typeface="+mn-ea"/>
              </a:rPr>
              <a:t>泸州</a:t>
            </a:r>
            <a:r>
              <a:rPr lang="zh-CN" altLang="en-US" sz="3200" b="1" dirty="0">
                <a:solidFill>
                  <a:srgbClr val="0000FF"/>
                </a:solidFill>
                <a:latin typeface="Arial" panose="020B0604020202020204" pitchFamily="34" charset="0"/>
                <a:ea typeface="黑体" panose="02010609060101010101" pitchFamily="49" charset="-122"/>
                <a:sym typeface="+mn-ea"/>
              </a:rPr>
              <a:t>中考</a:t>
            </a:r>
            <a:endParaRPr lang="zh-CN" altLang="en-US" sz="3200" b="1" dirty="0">
              <a:solidFill>
                <a:srgbClr val="0000FF"/>
              </a:solidFill>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50秒见证中国改革开放40周年-_高清_clip.mp4">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i="1" dirty="0">
                <a:solidFill>
                  <a:srgbClr val="FF0000"/>
                </a:solidFill>
                <a:latin typeface="Arial" panose="020B0604020202020204" pitchFamily="34" charset="0"/>
                <a:ea typeface="黑体" panose="02010609060101010101" pitchFamily="49" charset="-122"/>
                <a:sym typeface="+mn-ea"/>
              </a:rPr>
              <a:t>牛刀小试 </a:t>
            </a:r>
            <a:endParaRPr lang="zh-CN" altLang="en-US"/>
          </a:p>
        </p:txBody>
      </p:sp>
      <p:sp>
        <p:nvSpPr>
          <p:cNvPr id="3" name="内容占位符 2"/>
          <p:cNvSpPr>
            <a:spLocks noGrp="1"/>
          </p:cNvSpPr>
          <p:nvPr>
            <p:ph idx="1"/>
          </p:nvPr>
        </p:nvSpPr>
        <p:spPr>
          <a:xfrm>
            <a:off x="251520" y="1600200"/>
            <a:ext cx="8435280" cy="4525963"/>
          </a:xfrm>
        </p:spPr>
        <p:txBody>
          <a:bodyPr>
            <a:normAutofit fontScale="97500"/>
          </a:bodyPr>
          <a:lstStyle/>
          <a:p>
            <a:pPr marL="0" lvl="0" indent="200025">
              <a:spcBef>
                <a:spcPct val="0"/>
              </a:spcBef>
              <a:buNone/>
            </a:pPr>
            <a:r>
              <a:rPr lang="zh-CN" altLang="en-US" dirty="0">
                <a:latin typeface="黑体" panose="02010609060101010101" pitchFamily="49" charset="-122"/>
                <a:ea typeface="黑体" panose="02010609060101010101" pitchFamily="49" charset="-122"/>
                <a:sym typeface="+mn-ea"/>
              </a:rPr>
              <a:t>联系与比较是学习历史的方法之一</a:t>
            </a:r>
            <a:r>
              <a:rPr lang="en-US" altLang="zh-CN" dirty="0">
                <a:latin typeface="黑体" panose="02010609060101010101" pitchFamily="49" charset="-122"/>
                <a:ea typeface="黑体" panose="02010609060101010101" pitchFamily="49" charset="-122"/>
                <a:sym typeface="+mn-ea"/>
              </a:rPr>
              <a:t>,</a:t>
            </a:r>
            <a:r>
              <a:rPr lang="zh-CN" altLang="en-US" dirty="0">
                <a:latin typeface="黑体" panose="02010609060101010101" pitchFamily="49" charset="-122"/>
                <a:ea typeface="黑体" panose="02010609060101010101" pitchFamily="49" charset="-122"/>
                <a:sym typeface="+mn-ea"/>
              </a:rPr>
              <a:t>下列关于遵义会议和十一届三中全会的相同点的论述中，正确的是（   ）</a:t>
            </a:r>
            <a:endParaRPr lang="zh-CN" altLang="en-US" dirty="0">
              <a:latin typeface="黑体" panose="02010609060101010101" pitchFamily="49" charset="-122"/>
              <a:ea typeface="黑体" panose="02010609060101010101" pitchFamily="49" charset="-122"/>
            </a:endParaRPr>
          </a:p>
          <a:p>
            <a:pPr marL="0" lvl="0" indent="200025">
              <a:spcBef>
                <a:spcPct val="0"/>
              </a:spcBef>
              <a:buNone/>
            </a:pPr>
            <a:r>
              <a:rPr lang="zh-CN" altLang="en-US" dirty="0">
                <a:latin typeface="黑体" panose="02010609060101010101" pitchFamily="49" charset="-122"/>
                <a:ea typeface="黑体" panose="02010609060101010101" pitchFamily="49" charset="-122"/>
                <a:sym typeface="+mn-ea"/>
              </a:rPr>
              <a:t>①都是党的历史上的重大转折点  </a:t>
            </a:r>
            <a:endParaRPr lang="zh-CN" altLang="en-US" dirty="0">
              <a:latin typeface="黑体" panose="02010609060101010101" pitchFamily="49" charset="-122"/>
              <a:ea typeface="黑体" panose="02010609060101010101" pitchFamily="49" charset="-122"/>
            </a:endParaRPr>
          </a:p>
          <a:p>
            <a:pPr marL="0" lvl="0" indent="200025">
              <a:spcBef>
                <a:spcPct val="0"/>
              </a:spcBef>
              <a:buNone/>
            </a:pPr>
            <a:r>
              <a:rPr lang="zh-CN" altLang="en-US" dirty="0">
                <a:latin typeface="黑体" panose="02010609060101010101" pitchFamily="49" charset="-122"/>
                <a:ea typeface="黑体" panose="02010609060101010101" pitchFamily="49" charset="-122"/>
                <a:sym typeface="+mn-ea"/>
              </a:rPr>
              <a:t>②都确立了毛泽东的领导地位  </a:t>
            </a:r>
            <a:endParaRPr lang="zh-CN" altLang="en-US" dirty="0">
              <a:latin typeface="黑体" panose="02010609060101010101" pitchFamily="49" charset="-122"/>
              <a:ea typeface="黑体" panose="02010609060101010101" pitchFamily="49" charset="-122"/>
            </a:endParaRPr>
          </a:p>
          <a:p>
            <a:pPr marL="0" lvl="0" indent="200025">
              <a:spcBef>
                <a:spcPct val="0"/>
              </a:spcBef>
              <a:buNone/>
            </a:pPr>
            <a:r>
              <a:rPr lang="zh-CN" altLang="en-US" dirty="0">
                <a:latin typeface="黑体" panose="02010609060101010101" pitchFamily="49" charset="-122"/>
                <a:ea typeface="黑体" panose="02010609060101010101" pitchFamily="49" charset="-122"/>
                <a:sym typeface="+mn-ea"/>
              </a:rPr>
              <a:t>③都确定经济建设为党的工作重心  </a:t>
            </a:r>
            <a:endParaRPr lang="zh-CN" altLang="en-US" dirty="0">
              <a:latin typeface="黑体" panose="02010609060101010101" pitchFamily="49" charset="-122"/>
              <a:ea typeface="黑体" panose="02010609060101010101" pitchFamily="49" charset="-122"/>
            </a:endParaRPr>
          </a:p>
          <a:p>
            <a:pPr marL="0" lvl="0" indent="200025">
              <a:spcBef>
                <a:spcPct val="0"/>
              </a:spcBef>
              <a:buNone/>
            </a:pPr>
            <a:r>
              <a:rPr lang="zh-CN" altLang="en-US" dirty="0">
                <a:latin typeface="黑体" panose="02010609060101010101" pitchFamily="49" charset="-122"/>
                <a:ea typeface="黑体" panose="02010609060101010101" pitchFamily="49" charset="-122"/>
                <a:sym typeface="+mn-ea"/>
              </a:rPr>
              <a:t>④都对中国历史发展进程产生重大影响</a:t>
            </a:r>
            <a:r>
              <a:rPr lang="zh-CN" altLang="en-US" dirty="0">
                <a:solidFill>
                  <a:srgbClr val="FFFFFF"/>
                </a:solidFill>
                <a:latin typeface="黑体" panose="02010609060101010101" pitchFamily="49" charset="-122"/>
                <a:ea typeface="黑体" panose="02010609060101010101" pitchFamily="49" charset="-122"/>
                <a:sym typeface="+mn-ea"/>
              </a:rPr>
              <a:t> </a:t>
            </a:r>
            <a:endParaRPr lang="zh-CN" altLang="en-US" dirty="0">
              <a:solidFill>
                <a:srgbClr val="FFFFFF"/>
              </a:solidFill>
              <a:latin typeface="黑体" panose="02010609060101010101" pitchFamily="49" charset="-122"/>
              <a:ea typeface="黑体" panose="02010609060101010101" pitchFamily="49" charset="-122"/>
            </a:endParaRPr>
          </a:p>
          <a:p>
            <a:pPr marL="0" lvl="0" indent="200025">
              <a:spcBef>
                <a:spcPct val="0"/>
              </a:spcBef>
              <a:buNone/>
            </a:pPr>
            <a:r>
              <a:rPr lang="zh-CN" altLang="en-US" dirty="0">
                <a:solidFill>
                  <a:srgbClr val="FFFFFF"/>
                </a:solidFill>
                <a:latin typeface="黑体" panose="02010609060101010101" pitchFamily="49" charset="-122"/>
                <a:ea typeface="黑体" panose="02010609060101010101" pitchFamily="49" charset="-122"/>
                <a:sym typeface="+mn-ea"/>
              </a:rPr>
              <a:t> </a:t>
            </a:r>
            <a:r>
              <a:rPr lang="en-US" altLang="zh-CN" dirty="0">
                <a:latin typeface="黑体" panose="02010609060101010101" pitchFamily="49" charset="-122"/>
                <a:ea typeface="黑体" panose="02010609060101010101" pitchFamily="49" charset="-122"/>
                <a:sym typeface="+mn-ea"/>
              </a:rPr>
              <a:t>A</a:t>
            </a:r>
            <a:r>
              <a:rPr lang="zh-CN" altLang="en-US" dirty="0">
                <a:latin typeface="黑体" panose="02010609060101010101" pitchFamily="49" charset="-122"/>
                <a:ea typeface="黑体" panose="02010609060101010101" pitchFamily="49" charset="-122"/>
                <a:sym typeface="+mn-ea"/>
              </a:rPr>
              <a:t>．①②   </a:t>
            </a:r>
            <a:r>
              <a:rPr lang="en-US" altLang="zh-CN" dirty="0" smtClean="0">
                <a:latin typeface="黑体" panose="02010609060101010101" pitchFamily="49" charset="-122"/>
                <a:ea typeface="黑体" panose="02010609060101010101" pitchFamily="49" charset="-122"/>
                <a:sym typeface="+mn-ea"/>
              </a:rPr>
              <a:t>B</a:t>
            </a:r>
            <a:r>
              <a:rPr lang="zh-CN" altLang="en-US" dirty="0">
                <a:latin typeface="黑体" panose="02010609060101010101" pitchFamily="49" charset="-122"/>
                <a:ea typeface="黑体" panose="02010609060101010101" pitchFamily="49" charset="-122"/>
                <a:sym typeface="+mn-ea"/>
              </a:rPr>
              <a:t>．①</a:t>
            </a:r>
            <a:r>
              <a:rPr lang="zh-CN" altLang="en-US" dirty="0" smtClean="0">
                <a:latin typeface="黑体" panose="02010609060101010101" pitchFamily="49" charset="-122"/>
                <a:ea typeface="黑体" panose="02010609060101010101" pitchFamily="49" charset="-122"/>
                <a:sym typeface="+mn-ea"/>
              </a:rPr>
              <a:t>③</a:t>
            </a:r>
            <a:r>
              <a:rPr lang="zh-CN" altLang="en-US" dirty="0">
                <a:latin typeface="黑体" panose="02010609060101010101" pitchFamily="49" charset="-122"/>
                <a:ea typeface="黑体" panose="02010609060101010101" pitchFamily="49" charset="-122"/>
                <a:sym typeface="+mn-ea"/>
              </a:rPr>
              <a:t> </a:t>
            </a:r>
            <a:r>
              <a:rPr lang="zh-CN" altLang="en-US" dirty="0" smtClean="0">
                <a:latin typeface="黑体" panose="02010609060101010101" pitchFamily="49" charset="-122"/>
                <a:ea typeface="黑体" panose="02010609060101010101" pitchFamily="49" charset="-122"/>
                <a:sym typeface="+mn-ea"/>
              </a:rPr>
              <a:t>   </a:t>
            </a:r>
            <a:r>
              <a:rPr lang="en-US" altLang="zh-CN" dirty="0" smtClean="0">
                <a:latin typeface="黑体" panose="02010609060101010101" pitchFamily="49" charset="-122"/>
                <a:ea typeface="黑体" panose="02010609060101010101" pitchFamily="49" charset="-122"/>
                <a:sym typeface="+mn-ea"/>
              </a:rPr>
              <a:t>C</a:t>
            </a:r>
            <a:r>
              <a:rPr lang="zh-CN" altLang="en-US" dirty="0">
                <a:latin typeface="黑体" panose="02010609060101010101" pitchFamily="49" charset="-122"/>
                <a:ea typeface="黑体" panose="02010609060101010101" pitchFamily="49" charset="-122"/>
                <a:sym typeface="+mn-ea"/>
              </a:rPr>
              <a:t>．②③   </a:t>
            </a:r>
            <a:r>
              <a:rPr lang="en-US" altLang="zh-CN" dirty="0" smtClean="0">
                <a:latin typeface="黑体" panose="02010609060101010101" pitchFamily="49" charset="-122"/>
                <a:ea typeface="黑体" panose="02010609060101010101" pitchFamily="49" charset="-122"/>
                <a:sym typeface="+mn-ea"/>
              </a:rPr>
              <a:t>D</a:t>
            </a:r>
            <a:r>
              <a:rPr lang="zh-CN" altLang="en-US" dirty="0">
                <a:latin typeface="黑体" panose="02010609060101010101" pitchFamily="49" charset="-122"/>
                <a:ea typeface="黑体" panose="02010609060101010101" pitchFamily="49" charset="-122"/>
                <a:sym typeface="+mn-ea"/>
              </a:rPr>
              <a:t>．①④</a:t>
            </a:r>
            <a:endParaRPr lang="zh-CN" altLang="en-US" dirty="0">
              <a:latin typeface="黑体" panose="02010609060101010101" pitchFamily="49" charset="-122"/>
              <a:ea typeface="黑体" panose="02010609060101010101" pitchFamily="49" charset="-122"/>
            </a:endParaRPr>
          </a:p>
          <a:p>
            <a:endParaRPr lang="zh-CN" altLang="en-US" dirty="0"/>
          </a:p>
        </p:txBody>
      </p:sp>
      <p:sp>
        <p:nvSpPr>
          <p:cNvPr id="32776" name="Oval 8"/>
          <p:cNvSpPr/>
          <p:nvPr/>
        </p:nvSpPr>
        <p:spPr>
          <a:xfrm>
            <a:off x="6317223" y="3408785"/>
            <a:ext cx="2619484" cy="524271"/>
          </a:xfrm>
          <a:prstGeom prst="ellipse">
            <a:avLst/>
          </a:prstGeom>
          <a:solidFill>
            <a:srgbClr val="CCFFCC"/>
          </a:solidFill>
          <a:ln w="57150" cap="flat" cmpd="sng">
            <a:solidFill>
              <a:srgbClr val="0000CC"/>
            </a:solidFill>
            <a:prstDash val="solid"/>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400" b="1" dirty="0">
                <a:solidFill>
                  <a:srgbClr val="FF0000"/>
                </a:solidFill>
                <a:latin typeface="Calibri" panose="020F0502020204030204" charset="0"/>
              </a:rPr>
              <a:t>遵义会议</a:t>
            </a:r>
            <a:endParaRPr lang="zh-CN" altLang="en-US" sz="2400" b="1" dirty="0">
              <a:solidFill>
                <a:srgbClr val="FF0000"/>
              </a:solidFill>
              <a:latin typeface="Calibri" panose="020F0502020204030204" charset="0"/>
            </a:endParaRPr>
          </a:p>
        </p:txBody>
      </p:sp>
      <p:sp>
        <p:nvSpPr>
          <p:cNvPr id="6" name="Oval 8"/>
          <p:cNvSpPr/>
          <p:nvPr/>
        </p:nvSpPr>
        <p:spPr>
          <a:xfrm>
            <a:off x="6372200" y="4005064"/>
            <a:ext cx="2664296" cy="575945"/>
          </a:xfrm>
          <a:prstGeom prst="ellipse">
            <a:avLst/>
          </a:prstGeom>
          <a:solidFill>
            <a:srgbClr val="CCFFCC"/>
          </a:solidFill>
          <a:ln w="57150" cap="flat" cmpd="sng">
            <a:solidFill>
              <a:srgbClr val="0000CC"/>
            </a:solidFill>
            <a:prstDash val="solid"/>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1" dirty="0">
                <a:solidFill>
                  <a:srgbClr val="FF0000"/>
                </a:solidFill>
                <a:latin typeface="黑体" panose="02010609060101010101" pitchFamily="49" charset="-122"/>
                <a:ea typeface="黑体" panose="02010609060101010101" pitchFamily="49" charset="-122"/>
              </a:rPr>
              <a:t>十一届三中全会</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7" name="文本框 6"/>
          <p:cNvSpPr txBox="1"/>
          <p:nvPr/>
        </p:nvSpPr>
        <p:spPr>
          <a:xfrm>
            <a:off x="2411760" y="2564904"/>
            <a:ext cx="680720" cy="584775"/>
          </a:xfrm>
          <a:prstGeom prst="rect">
            <a:avLst/>
          </a:prstGeom>
          <a:noFill/>
        </p:spPr>
        <p:txBody>
          <a:bodyPr wrap="square" rtlCol="0">
            <a:spAutoFit/>
          </a:bodyPr>
          <a:lstStyle/>
          <a:p>
            <a:r>
              <a:rPr lang="en-US" altLang="zh-CN" sz="3200" dirty="0">
                <a:solidFill>
                  <a:srgbClr val="FF0000"/>
                </a:solidFill>
                <a:latin typeface="黑体" panose="02010609060101010101" pitchFamily="49" charset="-122"/>
                <a:ea typeface="黑体" panose="02010609060101010101" pitchFamily="49" charset="-122"/>
                <a:sym typeface="+mn-ea"/>
              </a:rPr>
              <a:t>D</a:t>
            </a:r>
            <a:endParaRPr lang="en-US" altLang="zh-CN" sz="3200" dirty="0">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6"/>
                                        </p:tgtEl>
                                        <p:attrNameLst>
                                          <p:attrName>style.visibility</p:attrName>
                                        </p:attrNameLst>
                                      </p:cBhvr>
                                      <p:to>
                                        <p:strVal val="visible"/>
                                      </p:to>
                                    </p:set>
                                    <p:anim calcmode="lin" valueType="num">
                                      <p:cBhvr additive="base">
                                        <p:cTn id="7" dur="500" fill="hold"/>
                                        <p:tgtEl>
                                          <p:spTgt spid="32776"/>
                                        </p:tgtEl>
                                        <p:attrNameLst>
                                          <p:attrName>ppt_x</p:attrName>
                                        </p:attrNameLst>
                                      </p:cBhvr>
                                      <p:tavLst>
                                        <p:tav tm="0">
                                          <p:val>
                                            <p:strVal val="#ppt_x"/>
                                          </p:val>
                                        </p:tav>
                                        <p:tav tm="100000">
                                          <p:val>
                                            <p:strVal val="#ppt_x"/>
                                          </p:val>
                                        </p:tav>
                                      </p:tavLst>
                                    </p:anim>
                                    <p:anim calcmode="lin" valueType="num">
                                      <p:cBhvr additive="base">
                                        <p:cTn id="8" dur="500" fill="hold"/>
                                        <p:tgtEl>
                                          <p:spTgt spid="327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animBg="1"/>
      <p:bldP spid="32776" grpId="1" animBg="1"/>
      <p:bldP spid="6" grpId="0" animBg="1"/>
      <p:bldP spid="6" grpId="1" animBg="1"/>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836712"/>
            <a:ext cx="8424936" cy="1143000"/>
          </a:xfrm>
        </p:spPr>
        <p:txBody>
          <a:bodyPr>
            <a:normAutofit fontScale="90000"/>
          </a:bodyPr>
          <a:lstStyle/>
          <a:p>
            <a:pPr algn="l"/>
            <a:r>
              <a:rPr lang="en-US" altLang="zh-CN" sz="2800" dirty="0"/>
              <a:t>      </a:t>
            </a:r>
            <a:r>
              <a:rPr lang="zh-CN" altLang="en-US" sz="2800" b="1" dirty="0"/>
              <a:t>改革开放是决定当代中国命运的</a:t>
            </a:r>
            <a:r>
              <a:rPr lang="zh-CN" altLang="en-US" sz="2800" b="1" dirty="0">
                <a:sym typeface="+mn-ea"/>
              </a:rPr>
              <a:t>关键</a:t>
            </a:r>
            <a:r>
              <a:rPr lang="zh-CN" altLang="en-US" sz="2800" b="1" dirty="0"/>
              <a:t>抉择，是发展中国特色社会主义、实现中华民族伟大复兴的必由之路。</a:t>
            </a:r>
            <a:r>
              <a:rPr lang="zh-CN" altLang="en-US" sz="2800" b="1" dirty="0">
                <a:sym typeface="+mn-ea"/>
              </a:rPr>
              <a:t>阅读材料并结合所学知识，回答问题：</a:t>
            </a:r>
            <a:endParaRPr lang="zh-CN" altLang="en-US" sz="2800" b="1" dirty="0"/>
          </a:p>
        </p:txBody>
      </p:sp>
      <p:sp>
        <p:nvSpPr>
          <p:cNvPr id="3" name="内容占位符 2"/>
          <p:cNvSpPr>
            <a:spLocks noGrp="1"/>
          </p:cNvSpPr>
          <p:nvPr>
            <p:ph idx="1"/>
          </p:nvPr>
        </p:nvSpPr>
        <p:spPr>
          <a:xfrm>
            <a:off x="395536" y="2204865"/>
            <a:ext cx="8229600" cy="3312368"/>
          </a:xfrm>
        </p:spPr>
        <p:txBody>
          <a:bodyPr/>
          <a:lstStyle/>
          <a:p>
            <a:pPr marL="0" indent="0">
              <a:buNone/>
            </a:pPr>
            <a:r>
              <a:rPr lang="zh-CN" altLang="en-US" sz="2800" b="1" dirty="0">
                <a:latin typeface="+mj-lt"/>
                <a:ea typeface="+mj-ea"/>
                <a:cs typeface="+mj-cs"/>
                <a:sym typeface="+mn-ea"/>
              </a:rPr>
              <a:t>材料一：这次会议彻底否定</a:t>
            </a:r>
            <a:r>
              <a:rPr lang="en-US" altLang="zh-CN" sz="2800" b="1" dirty="0">
                <a:latin typeface="+mj-lt"/>
                <a:ea typeface="+mj-ea"/>
                <a:cs typeface="+mj-cs"/>
                <a:sym typeface="+mn-ea"/>
              </a:rPr>
              <a:t>“</a:t>
            </a:r>
            <a:r>
              <a:rPr lang="zh-CN" altLang="en-US" sz="2800" b="1" dirty="0">
                <a:latin typeface="+mj-lt"/>
                <a:ea typeface="+mj-ea"/>
                <a:cs typeface="+mj-cs"/>
                <a:sym typeface="+mn-ea"/>
              </a:rPr>
              <a:t>两个凡是</a:t>
            </a:r>
            <a:r>
              <a:rPr lang="en-US" altLang="zh-CN" sz="2800" b="1" dirty="0">
                <a:latin typeface="+mj-lt"/>
                <a:ea typeface="+mj-ea"/>
                <a:cs typeface="+mj-cs"/>
                <a:sym typeface="+mn-ea"/>
              </a:rPr>
              <a:t>”</a:t>
            </a:r>
            <a:r>
              <a:rPr lang="zh-CN" altLang="en-US" sz="2800" b="1" dirty="0">
                <a:latin typeface="+mj-lt"/>
                <a:ea typeface="+mj-ea"/>
                <a:cs typeface="+mj-cs"/>
                <a:sym typeface="+mn-ea"/>
              </a:rPr>
              <a:t>的方针，</a:t>
            </a:r>
            <a:r>
              <a:rPr lang="zh-CN" altLang="en-US" sz="2800" b="1" dirty="0">
                <a:sym typeface="+mn-ea"/>
              </a:rPr>
              <a:t>重新确立了</a:t>
            </a:r>
            <a:r>
              <a:rPr lang="zh-CN" altLang="en-US" sz="2800" b="1" dirty="0">
                <a:latin typeface="+mj-lt"/>
                <a:ea typeface="+mj-ea"/>
                <a:cs typeface="+mj-cs"/>
                <a:sym typeface="+mn-ea"/>
              </a:rPr>
              <a:t>解放思想、实事求是的思想路线；停止使用</a:t>
            </a:r>
            <a:r>
              <a:rPr lang="en-US" altLang="zh-CN" sz="2800" b="1" dirty="0">
                <a:latin typeface="+mj-lt"/>
                <a:ea typeface="+mj-ea"/>
                <a:cs typeface="+mj-cs"/>
                <a:sym typeface="+mn-ea"/>
              </a:rPr>
              <a:t>“</a:t>
            </a:r>
            <a:r>
              <a:rPr lang="zh-CN" altLang="en-US" sz="2800" b="1" dirty="0">
                <a:latin typeface="+mj-lt"/>
                <a:ea typeface="+mj-ea"/>
                <a:cs typeface="+mj-cs"/>
                <a:sym typeface="+mn-ea"/>
              </a:rPr>
              <a:t>以阶级斗争为纲</a:t>
            </a:r>
            <a:r>
              <a:rPr lang="en-US" altLang="zh-CN" sz="2800" b="1" dirty="0">
                <a:latin typeface="+mj-lt"/>
                <a:ea typeface="+mj-ea"/>
                <a:cs typeface="+mj-cs"/>
                <a:sym typeface="+mn-ea"/>
              </a:rPr>
              <a:t>”</a:t>
            </a:r>
            <a:r>
              <a:rPr lang="zh-CN" altLang="en-US" sz="2800" b="1" dirty="0">
                <a:latin typeface="+mj-lt"/>
                <a:ea typeface="+mj-ea"/>
                <a:cs typeface="+mj-cs"/>
                <a:sym typeface="+mn-ea"/>
              </a:rPr>
              <a:t>的口号，作出把党和国家的工作重心转移到经济建设上来，实行改革开放伟大决策。</a:t>
            </a:r>
            <a:endParaRPr lang="zh-CN" altLang="en-US" sz="2800" b="1" dirty="0">
              <a:latin typeface="+mj-lt"/>
              <a:ea typeface="+mj-ea"/>
              <a:cs typeface="+mj-cs"/>
              <a:sym typeface="+mn-ea"/>
            </a:endParaRPr>
          </a:p>
          <a:p>
            <a:pPr marL="0" indent="0">
              <a:buNone/>
            </a:pPr>
            <a:r>
              <a:rPr lang="zh-CN" altLang="en-US" sz="2800" b="1" dirty="0">
                <a:latin typeface="+mj-lt"/>
                <a:ea typeface="+mj-ea"/>
                <a:cs typeface="+mj-cs"/>
                <a:sym typeface="+mn-ea"/>
              </a:rPr>
              <a:t>（</a:t>
            </a:r>
            <a:r>
              <a:rPr lang="en-US" altLang="zh-CN" sz="2800" b="1" dirty="0">
                <a:latin typeface="+mj-lt"/>
                <a:ea typeface="+mj-ea"/>
                <a:cs typeface="+mj-cs"/>
                <a:sym typeface="+mn-ea"/>
              </a:rPr>
              <a:t>1</a:t>
            </a:r>
            <a:r>
              <a:rPr lang="zh-CN" altLang="en-US" sz="2800" b="1" dirty="0">
                <a:latin typeface="+mj-lt"/>
                <a:ea typeface="+mj-ea"/>
                <a:cs typeface="+mj-cs"/>
                <a:sym typeface="+mn-ea"/>
              </a:rPr>
              <a:t>）材料一中的伟大决策是党的哪次会议上作出的？</a:t>
            </a:r>
            <a:r>
              <a:rPr lang="en-US" altLang="zh-CN" sz="2800" b="1" dirty="0">
                <a:latin typeface="+mj-lt"/>
                <a:ea typeface="+mj-ea"/>
                <a:cs typeface="+mj-cs"/>
                <a:sym typeface="+mn-ea"/>
              </a:rPr>
              <a:t>2018</a:t>
            </a:r>
            <a:r>
              <a:rPr lang="zh-CN" altLang="en-US" sz="2800" b="1" dirty="0">
                <a:latin typeface="+mj-lt"/>
                <a:ea typeface="+mj-ea"/>
                <a:cs typeface="+mj-cs"/>
                <a:sym typeface="+mn-ea"/>
              </a:rPr>
              <a:t>年是此次会议召开多少周年？（</a:t>
            </a:r>
            <a:r>
              <a:rPr lang="en-US" altLang="zh-CN" sz="2800" b="1" dirty="0">
                <a:latin typeface="+mj-lt"/>
                <a:ea typeface="+mj-ea"/>
                <a:cs typeface="+mj-cs"/>
                <a:sym typeface="+mn-ea"/>
              </a:rPr>
              <a:t>2</a:t>
            </a:r>
            <a:r>
              <a:rPr lang="zh-CN" altLang="en-US" sz="2800" b="1" dirty="0">
                <a:latin typeface="+mj-lt"/>
                <a:ea typeface="+mj-ea"/>
                <a:cs typeface="+mj-cs"/>
                <a:sym typeface="+mn-ea"/>
              </a:rPr>
              <a:t>分）</a:t>
            </a:r>
            <a:endParaRPr lang="zh-CN" altLang="en-US" sz="2800" b="1" dirty="0">
              <a:latin typeface="+mj-lt"/>
              <a:ea typeface="+mj-ea"/>
              <a:cs typeface="+mj-cs"/>
              <a:sym typeface="+mn-ea"/>
            </a:endParaRPr>
          </a:p>
          <a:p>
            <a:pPr marL="0" algn="l">
              <a:buClrTx/>
              <a:buSzTx/>
              <a:buNone/>
            </a:pPr>
            <a:endParaRPr lang="zh-CN" altLang="en-US" sz="2800" dirty="0">
              <a:latin typeface="+mj-lt"/>
              <a:ea typeface="+mj-ea"/>
              <a:cs typeface="+mj-cs"/>
              <a:sym typeface="+mn-ea"/>
            </a:endParaRPr>
          </a:p>
        </p:txBody>
      </p:sp>
      <p:sp>
        <p:nvSpPr>
          <p:cNvPr id="4" name="文本框 3"/>
          <p:cNvSpPr txBox="1"/>
          <p:nvPr/>
        </p:nvSpPr>
        <p:spPr>
          <a:xfrm>
            <a:off x="509500" y="5777104"/>
            <a:ext cx="6518275" cy="521970"/>
          </a:xfrm>
          <a:prstGeom prst="rect">
            <a:avLst/>
          </a:prstGeom>
          <a:noFill/>
        </p:spPr>
        <p:txBody>
          <a:bodyPr wrap="square" rtlCol="0">
            <a:spAutoFit/>
          </a:bodyPr>
          <a:lstStyle/>
          <a:p>
            <a:r>
              <a:rPr lang="zh-CN" altLang="en-US" sz="2800" b="1" dirty="0">
                <a:solidFill>
                  <a:srgbClr val="FF0000"/>
                </a:solidFill>
              </a:rPr>
              <a:t>答：</a:t>
            </a:r>
            <a:r>
              <a:rPr lang="zh-CN" altLang="en-US" sz="2800" b="1" dirty="0">
                <a:solidFill>
                  <a:srgbClr val="FF0000"/>
                </a:solidFill>
                <a:sym typeface="宋体" panose="02010600030101010101" pitchFamily="2" charset="-122"/>
              </a:rPr>
              <a:t>十一届</a:t>
            </a:r>
            <a:r>
              <a:rPr lang="zh-CN" altLang="en-US" sz="2800" b="1" dirty="0" smtClean="0">
                <a:solidFill>
                  <a:srgbClr val="FF0000"/>
                </a:solidFill>
                <a:sym typeface="宋体" panose="02010600030101010101" pitchFamily="2" charset="-122"/>
              </a:rPr>
              <a:t>三中全会；40</a:t>
            </a:r>
            <a:r>
              <a:rPr lang="zh-CN" altLang="en-US" sz="2800" b="1" dirty="0">
                <a:solidFill>
                  <a:srgbClr val="FF0000"/>
                </a:solidFill>
                <a:latin typeface="+mj-lt"/>
                <a:ea typeface="+mj-ea"/>
                <a:cs typeface="+mj-cs"/>
                <a:sym typeface="+mn-ea"/>
              </a:rPr>
              <a:t>周年。</a:t>
            </a:r>
            <a:endParaRPr lang="en-US" altLang="zh-CN" sz="2800" b="1" dirty="0">
              <a:solidFill>
                <a:srgbClr val="FF0000"/>
              </a:solidFill>
              <a:latin typeface="+mj-lt"/>
              <a:ea typeface="+mj-ea"/>
              <a:cs typeface="+mj-cs"/>
              <a:sym typeface="+mn-ea"/>
            </a:endParaRPr>
          </a:p>
        </p:txBody>
      </p:sp>
      <p:sp>
        <p:nvSpPr>
          <p:cNvPr id="5" name="文本框 4"/>
          <p:cNvSpPr txBox="1"/>
          <p:nvPr/>
        </p:nvSpPr>
        <p:spPr>
          <a:xfrm>
            <a:off x="43180" y="13335"/>
            <a:ext cx="2728620" cy="584775"/>
          </a:xfrm>
          <a:prstGeom prst="rect">
            <a:avLst/>
          </a:prstGeom>
          <a:noFill/>
        </p:spPr>
        <p:txBody>
          <a:bodyPr wrap="square" rtlCol="0">
            <a:spAutoFit/>
          </a:bodyPr>
          <a:lstStyle/>
          <a:p>
            <a:r>
              <a:rPr lang="zh-CN" altLang="en-US" sz="3200" b="1" dirty="0" smtClean="0">
                <a:solidFill>
                  <a:srgbClr val="0000FF"/>
                </a:solidFill>
                <a:latin typeface="Arial" panose="020B0604020202020204" pitchFamily="34" charset="0"/>
                <a:ea typeface="黑体" panose="02010609060101010101" pitchFamily="49" charset="-122"/>
              </a:rPr>
              <a:t>直击泸州中考</a:t>
            </a:r>
            <a:endParaRPr lang="zh-CN" altLang="en-US" sz="3200" b="1" dirty="0">
              <a:solidFill>
                <a:srgbClr val="0000FF"/>
              </a:solidFill>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7544" y="919480"/>
            <a:ext cx="8208912" cy="1470025"/>
          </a:xfrm>
        </p:spPr>
        <p:txBody>
          <a:bodyPr/>
          <a:lstStyle/>
          <a:p>
            <a:pPr algn="l"/>
            <a:r>
              <a:rPr lang="zh-CN" altLang="en-US" sz="2800" b="1" dirty="0">
                <a:sym typeface="+mn-ea"/>
              </a:rPr>
              <a:t>材料二：安徽凤阳小岗村农民首先实行分田包产到户，自负盈亏，这样，农民有了生产自主权，生产积极性大大提高了。</a:t>
            </a:r>
            <a:endParaRPr lang="en-US" altLang="zh-CN" b="1" dirty="0">
              <a:sym typeface="+mn-ea"/>
            </a:endParaRPr>
          </a:p>
        </p:txBody>
      </p:sp>
      <p:sp>
        <p:nvSpPr>
          <p:cNvPr id="3" name="副标题 2"/>
          <p:cNvSpPr>
            <a:spLocks noGrp="1"/>
          </p:cNvSpPr>
          <p:nvPr>
            <p:ph type="subTitle" idx="1"/>
          </p:nvPr>
        </p:nvSpPr>
        <p:spPr>
          <a:xfrm>
            <a:off x="539552" y="2389505"/>
            <a:ext cx="8064896" cy="1752600"/>
          </a:xfrm>
        </p:spPr>
        <p:txBody>
          <a:bodyPr>
            <a:normAutofit/>
          </a:bodyPr>
          <a:lstStyle/>
          <a:p>
            <a:pPr algn="l"/>
            <a:r>
              <a:rPr lang="zh-CN" altLang="en-US" sz="2800" b="1" dirty="0">
                <a:solidFill>
                  <a:schemeClr val="tx1"/>
                </a:solidFill>
                <a:latin typeface="+mj-lt"/>
                <a:ea typeface="+mj-ea"/>
                <a:cs typeface="+mj-cs"/>
              </a:rPr>
              <a:t>（2）据材料二</a:t>
            </a:r>
            <a:r>
              <a:rPr lang="zh-CN" altLang="en-US" sz="2800" b="1" dirty="0">
                <a:solidFill>
                  <a:schemeClr val="tx1"/>
                </a:solidFill>
                <a:latin typeface="+mj-lt"/>
                <a:ea typeface="+mj-ea"/>
                <a:cs typeface="+mj-cs"/>
                <a:sym typeface="+mn-ea"/>
              </a:rPr>
              <a:t>并结合所学知识</a:t>
            </a:r>
            <a:r>
              <a:rPr lang="zh-CN" altLang="en-US" sz="2800" b="1" dirty="0">
                <a:solidFill>
                  <a:schemeClr val="tx1"/>
                </a:solidFill>
                <a:latin typeface="+mj-lt"/>
                <a:ea typeface="+mj-ea"/>
                <a:cs typeface="+mj-cs"/>
              </a:rPr>
              <a:t>，概括农村政策调整的主要措施，并分析农村政策调整的根本目的。哪里成为</a:t>
            </a:r>
            <a:r>
              <a:rPr lang="zh-CN" altLang="en-US" sz="2800" b="1" dirty="0">
                <a:solidFill>
                  <a:schemeClr val="tx1"/>
                </a:solidFill>
                <a:latin typeface="+mj-lt"/>
                <a:ea typeface="+mj-ea"/>
                <a:cs typeface="+mj-cs"/>
                <a:sym typeface="+mn-ea"/>
              </a:rPr>
              <a:t>全国农村率先搞“包干到户”的一个典型？</a:t>
            </a:r>
            <a:endParaRPr lang="zh-CN" altLang="en-US" b="1" dirty="0"/>
          </a:p>
        </p:txBody>
      </p:sp>
      <p:sp>
        <p:nvSpPr>
          <p:cNvPr id="4" name="文本框 3"/>
          <p:cNvSpPr txBox="1"/>
          <p:nvPr/>
        </p:nvSpPr>
        <p:spPr>
          <a:xfrm>
            <a:off x="611560" y="3930650"/>
            <a:ext cx="7992888" cy="953135"/>
          </a:xfrm>
          <a:prstGeom prst="rect">
            <a:avLst/>
          </a:prstGeom>
          <a:noFill/>
        </p:spPr>
        <p:txBody>
          <a:bodyPr wrap="square" rtlCol="0">
            <a:spAutoFit/>
          </a:bodyPr>
          <a:lstStyle/>
          <a:p>
            <a:r>
              <a:rPr lang="zh-CN" altLang="en-US" sz="2800" b="1" dirty="0">
                <a:solidFill>
                  <a:srgbClr val="FF0000"/>
                </a:solidFill>
                <a:latin typeface="+mj-lt"/>
                <a:ea typeface="+mj-ea"/>
                <a:cs typeface="+mj-cs"/>
                <a:sym typeface="+mn-ea"/>
              </a:rPr>
              <a:t>答：①在农村实行包产到户、包干到户的家庭联产承包责任制。</a:t>
            </a:r>
            <a:endParaRPr lang="en-US" altLang="zh-CN" sz="2800" b="1" dirty="0">
              <a:solidFill>
                <a:srgbClr val="FF0000"/>
              </a:solidFill>
              <a:latin typeface="+mj-lt"/>
              <a:ea typeface="+mj-ea"/>
              <a:cs typeface="+mj-cs"/>
              <a:sym typeface="+mn-ea"/>
            </a:endParaRPr>
          </a:p>
        </p:txBody>
      </p:sp>
      <p:sp>
        <p:nvSpPr>
          <p:cNvPr id="5" name="文本框 4"/>
          <p:cNvSpPr txBox="1"/>
          <p:nvPr/>
        </p:nvSpPr>
        <p:spPr>
          <a:xfrm>
            <a:off x="611560" y="4883785"/>
            <a:ext cx="7920880" cy="953135"/>
          </a:xfrm>
          <a:prstGeom prst="rect">
            <a:avLst/>
          </a:prstGeom>
          <a:noFill/>
        </p:spPr>
        <p:txBody>
          <a:bodyPr wrap="square" rtlCol="0">
            <a:spAutoFit/>
          </a:bodyPr>
          <a:lstStyle/>
          <a:p>
            <a:r>
              <a:rPr lang="en-US" altLang="zh-CN" sz="2800" dirty="0">
                <a:solidFill>
                  <a:srgbClr val="FF0000"/>
                </a:solidFill>
                <a:latin typeface="+mj-lt"/>
                <a:ea typeface="+mj-ea"/>
                <a:cs typeface="+mj-cs"/>
                <a:sym typeface="+mn-ea"/>
              </a:rPr>
              <a:t>      </a:t>
            </a:r>
            <a:r>
              <a:rPr lang="zh-CN" altLang="en-US" sz="2800" b="1" dirty="0">
                <a:solidFill>
                  <a:srgbClr val="FF0000"/>
                </a:solidFill>
                <a:latin typeface="+mj-lt"/>
                <a:ea typeface="+mj-ea"/>
                <a:cs typeface="+mj-cs"/>
                <a:sym typeface="+mn-ea"/>
              </a:rPr>
              <a:t>②极大地调动了农民的积极性，解放了农村生产力，促进了农村经济的发展。</a:t>
            </a:r>
            <a:endParaRPr lang="zh-CN" altLang="en-US" sz="2800" b="1" dirty="0">
              <a:solidFill>
                <a:srgbClr val="FF0000"/>
              </a:solidFill>
              <a:latin typeface="+mj-lt"/>
              <a:ea typeface="+mj-ea"/>
              <a:cs typeface="+mj-cs"/>
            </a:endParaRPr>
          </a:p>
        </p:txBody>
      </p:sp>
      <p:sp>
        <p:nvSpPr>
          <p:cNvPr id="6" name="文本框 5"/>
          <p:cNvSpPr txBox="1"/>
          <p:nvPr/>
        </p:nvSpPr>
        <p:spPr>
          <a:xfrm>
            <a:off x="611505" y="5877560"/>
            <a:ext cx="4135755" cy="521970"/>
          </a:xfrm>
          <a:prstGeom prst="rect">
            <a:avLst/>
          </a:prstGeom>
          <a:noFill/>
        </p:spPr>
        <p:txBody>
          <a:bodyPr wrap="square" rtlCol="0">
            <a:spAutoFit/>
          </a:bodyPr>
          <a:lstStyle/>
          <a:p>
            <a:r>
              <a:rPr lang="en-US" altLang="zh-CN" sz="2800" dirty="0">
                <a:solidFill>
                  <a:srgbClr val="FF0000"/>
                </a:solidFill>
                <a:latin typeface="+mj-lt"/>
                <a:ea typeface="+mj-ea"/>
                <a:cs typeface="+mj-cs"/>
                <a:sym typeface="+mn-ea"/>
              </a:rPr>
              <a:t>      </a:t>
            </a:r>
            <a:r>
              <a:rPr lang="zh-CN" altLang="en-US" sz="2800" b="1" dirty="0">
                <a:solidFill>
                  <a:srgbClr val="FF0000"/>
                </a:solidFill>
                <a:latin typeface="+mj-lt"/>
                <a:ea typeface="+mj-ea"/>
                <a:cs typeface="+mj-cs"/>
                <a:sym typeface="+mn-ea"/>
              </a:rPr>
              <a:t>③安徽凤阳小岗村</a:t>
            </a:r>
            <a:endParaRPr lang="zh-CN" altLang="en-US" b="1" dirty="0"/>
          </a:p>
        </p:txBody>
      </p:sp>
      <p:sp>
        <p:nvSpPr>
          <p:cNvPr id="7" name="文本框 6"/>
          <p:cNvSpPr txBox="1"/>
          <p:nvPr/>
        </p:nvSpPr>
        <p:spPr>
          <a:xfrm>
            <a:off x="133350" y="94615"/>
            <a:ext cx="2926482" cy="583565"/>
          </a:xfrm>
          <a:prstGeom prst="rect">
            <a:avLst/>
          </a:prstGeom>
          <a:noFill/>
        </p:spPr>
        <p:txBody>
          <a:bodyPr wrap="square" rtlCol="0">
            <a:spAutoFit/>
          </a:bodyPr>
          <a:lstStyle/>
          <a:p>
            <a:r>
              <a:rPr lang="zh-CN" altLang="en-US" sz="3200" b="1" dirty="0" smtClean="0">
                <a:solidFill>
                  <a:srgbClr val="0000FF"/>
                </a:solidFill>
                <a:latin typeface="Arial" panose="020B0604020202020204" pitchFamily="34" charset="0"/>
                <a:ea typeface="黑体" panose="02010609060101010101" pitchFamily="49" charset="-122"/>
              </a:rPr>
              <a:t>直击泸州中考</a:t>
            </a:r>
            <a:endParaRPr lang="zh-CN" altLang="en-US" sz="3200" b="1" dirty="0">
              <a:solidFill>
                <a:srgbClr val="0000FF"/>
              </a:solidFill>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635635"/>
            <a:ext cx="8280920" cy="1684655"/>
          </a:xfrm>
        </p:spPr>
        <p:txBody>
          <a:bodyPr>
            <a:normAutofit fontScale="90000"/>
          </a:bodyPr>
          <a:lstStyle/>
          <a:p>
            <a:pPr algn="l"/>
            <a:r>
              <a:rPr lang="zh-CN" altLang="en-US" sz="2800" b="1" dirty="0"/>
              <a:t>材料三：1980年，我国在广东和福建建立四个经济特区。它们以国家给予优惠的</a:t>
            </a:r>
            <a:r>
              <a:rPr lang="zh-CN" altLang="en-US" sz="2800" b="1" dirty="0">
                <a:sym typeface="+mn-ea"/>
              </a:rPr>
              <a:t>经济政策，吸收侨资、外资，引进</a:t>
            </a:r>
            <a:r>
              <a:rPr lang="zh-CN" altLang="en-US" sz="2800" b="1" dirty="0" smtClean="0">
                <a:sym typeface="+mn-ea"/>
              </a:rPr>
              <a:t>先进科学技术和管理经验，进行现代化建设。</a:t>
            </a:r>
            <a:endParaRPr lang="zh-CN" altLang="en-US" b="1" dirty="0"/>
          </a:p>
        </p:txBody>
      </p:sp>
      <p:sp>
        <p:nvSpPr>
          <p:cNvPr id="3" name="副标题 2"/>
          <p:cNvSpPr>
            <a:spLocks noGrp="1"/>
          </p:cNvSpPr>
          <p:nvPr>
            <p:ph type="subTitle" idx="1"/>
          </p:nvPr>
        </p:nvSpPr>
        <p:spPr>
          <a:xfrm>
            <a:off x="467544" y="2060848"/>
            <a:ext cx="8136904" cy="1752600"/>
          </a:xfrm>
        </p:spPr>
        <p:txBody>
          <a:bodyPr>
            <a:normAutofit/>
          </a:bodyPr>
          <a:lstStyle/>
          <a:p>
            <a:pPr algn="l"/>
            <a:r>
              <a:rPr lang="zh-CN" altLang="en-US" sz="2800" b="1" dirty="0">
                <a:solidFill>
                  <a:schemeClr val="tx1"/>
                </a:solidFill>
                <a:latin typeface="+mj-lt"/>
                <a:ea typeface="+mj-ea"/>
                <a:cs typeface="+mj-cs"/>
                <a:sym typeface="+mn-ea"/>
              </a:rPr>
              <a:t>（</a:t>
            </a:r>
            <a:r>
              <a:rPr lang="en-US" altLang="zh-CN" sz="2800" b="1" dirty="0">
                <a:solidFill>
                  <a:schemeClr val="tx1"/>
                </a:solidFill>
                <a:latin typeface="+mj-lt"/>
                <a:ea typeface="+mj-ea"/>
                <a:cs typeface="+mj-cs"/>
                <a:sym typeface="+mn-ea"/>
              </a:rPr>
              <a:t>3</a:t>
            </a:r>
            <a:r>
              <a:rPr lang="zh-CN" altLang="en-US" sz="2800" b="1" dirty="0">
                <a:solidFill>
                  <a:schemeClr val="tx1"/>
                </a:solidFill>
                <a:latin typeface="+mj-lt"/>
                <a:ea typeface="+mj-ea"/>
                <a:cs typeface="+mj-cs"/>
                <a:sym typeface="+mn-ea"/>
              </a:rPr>
              <a:t>）材料三中1980年建立的四个经济特区，除汕头、珠海外，还有哪两个？另外我国面积最大的经济特区是哪个？并指出</a:t>
            </a:r>
            <a:r>
              <a:rPr lang="en-US" altLang="zh-CN" sz="2800" b="1" dirty="0">
                <a:solidFill>
                  <a:schemeClr val="tx1"/>
                </a:solidFill>
                <a:latin typeface="+mj-lt"/>
                <a:ea typeface="+mj-ea"/>
                <a:cs typeface="+mj-cs"/>
                <a:sym typeface="+mn-ea"/>
              </a:rPr>
              <a:t>“</a:t>
            </a:r>
            <a:r>
              <a:rPr lang="zh-CN" altLang="en-US" sz="2800" b="1" dirty="0">
                <a:solidFill>
                  <a:schemeClr val="tx1"/>
                </a:solidFill>
                <a:latin typeface="+mj-lt"/>
                <a:ea typeface="+mj-ea"/>
                <a:cs typeface="+mj-cs"/>
                <a:sym typeface="+mn-ea"/>
              </a:rPr>
              <a:t>经济特区</a:t>
            </a:r>
            <a:r>
              <a:rPr lang="en-US" altLang="zh-CN" sz="2800" b="1" dirty="0">
                <a:solidFill>
                  <a:schemeClr val="tx1"/>
                </a:solidFill>
                <a:latin typeface="+mj-lt"/>
                <a:ea typeface="+mj-ea"/>
                <a:cs typeface="+mj-cs"/>
                <a:sym typeface="+mn-ea"/>
              </a:rPr>
              <a:t>”</a:t>
            </a:r>
            <a:r>
              <a:rPr lang="zh-CN" altLang="en-US" sz="2800" b="1" dirty="0">
                <a:solidFill>
                  <a:schemeClr val="tx1"/>
                </a:solidFill>
                <a:latin typeface="+mj-lt"/>
                <a:ea typeface="+mj-ea"/>
                <a:cs typeface="+mj-cs"/>
                <a:sym typeface="+mn-ea"/>
              </a:rPr>
              <a:t>的特殊之处。</a:t>
            </a:r>
            <a:endParaRPr lang="zh-CN" altLang="en-US" sz="2800" b="1" dirty="0">
              <a:solidFill>
                <a:schemeClr val="tx1"/>
              </a:solidFill>
              <a:latin typeface="+mj-lt"/>
              <a:ea typeface="+mj-ea"/>
              <a:cs typeface="+mj-cs"/>
              <a:sym typeface="+mn-ea"/>
            </a:endParaRPr>
          </a:p>
        </p:txBody>
      </p:sp>
      <p:sp>
        <p:nvSpPr>
          <p:cNvPr id="4" name="文本框 3"/>
          <p:cNvSpPr txBox="1"/>
          <p:nvPr/>
        </p:nvSpPr>
        <p:spPr>
          <a:xfrm>
            <a:off x="14605" y="52070"/>
            <a:ext cx="3405267" cy="523220"/>
          </a:xfrm>
          <a:prstGeom prst="rect">
            <a:avLst/>
          </a:prstGeom>
          <a:noFill/>
        </p:spPr>
        <p:txBody>
          <a:bodyPr wrap="square" rtlCol="0">
            <a:spAutoFit/>
          </a:bodyPr>
          <a:lstStyle/>
          <a:p>
            <a:r>
              <a:rPr lang="zh-CN" altLang="en-US" sz="2800" b="1" dirty="0" smtClean="0">
                <a:solidFill>
                  <a:srgbClr val="0000FF"/>
                </a:solidFill>
              </a:rPr>
              <a:t>直击泸州中考</a:t>
            </a:r>
            <a:endParaRPr lang="zh-CN" altLang="en-US" sz="2800" b="1" dirty="0">
              <a:solidFill>
                <a:srgbClr val="0000FF"/>
              </a:solidFill>
            </a:endParaRPr>
          </a:p>
        </p:txBody>
      </p:sp>
      <p:sp>
        <p:nvSpPr>
          <p:cNvPr id="5" name="文本框 4"/>
          <p:cNvSpPr txBox="1"/>
          <p:nvPr/>
        </p:nvSpPr>
        <p:spPr>
          <a:xfrm>
            <a:off x="611560" y="3707765"/>
            <a:ext cx="5760665" cy="521970"/>
          </a:xfrm>
          <a:prstGeom prst="rect">
            <a:avLst/>
          </a:prstGeom>
          <a:noFill/>
        </p:spPr>
        <p:txBody>
          <a:bodyPr wrap="square" rtlCol="0">
            <a:spAutoFit/>
          </a:bodyPr>
          <a:lstStyle/>
          <a:p>
            <a:r>
              <a:rPr lang="zh-CN" altLang="en-US" sz="2800" b="1" dirty="0">
                <a:solidFill>
                  <a:srgbClr val="FF0000"/>
                </a:solidFill>
                <a:latin typeface="+mj-lt"/>
                <a:ea typeface="+mj-ea"/>
                <a:cs typeface="+mj-cs"/>
              </a:rPr>
              <a:t>答：①深圳、厦门。</a:t>
            </a:r>
            <a:endParaRPr lang="zh-CN" altLang="en-US" sz="2800" b="1" dirty="0">
              <a:solidFill>
                <a:srgbClr val="FF0000"/>
              </a:solidFill>
              <a:latin typeface="+mj-lt"/>
              <a:ea typeface="+mj-ea"/>
              <a:cs typeface="+mj-cs"/>
            </a:endParaRPr>
          </a:p>
        </p:txBody>
      </p:sp>
      <p:sp>
        <p:nvSpPr>
          <p:cNvPr id="6" name="文本框 5"/>
          <p:cNvSpPr txBox="1"/>
          <p:nvPr/>
        </p:nvSpPr>
        <p:spPr>
          <a:xfrm>
            <a:off x="1331640" y="4229735"/>
            <a:ext cx="4907235" cy="521970"/>
          </a:xfrm>
          <a:prstGeom prst="rect">
            <a:avLst/>
          </a:prstGeom>
          <a:noFill/>
        </p:spPr>
        <p:txBody>
          <a:bodyPr wrap="square" rtlCol="0">
            <a:spAutoFit/>
          </a:bodyPr>
          <a:lstStyle/>
          <a:p>
            <a:r>
              <a:rPr lang="zh-CN" altLang="en-US" sz="2800" b="1" dirty="0">
                <a:solidFill>
                  <a:srgbClr val="FF0000"/>
                </a:solidFill>
                <a:latin typeface="+mj-lt"/>
                <a:ea typeface="+mj-ea"/>
                <a:cs typeface="+mj-cs"/>
              </a:rPr>
              <a:t>②海南</a:t>
            </a:r>
            <a:r>
              <a:rPr lang="zh-CN" altLang="en-US" sz="2800" b="1" dirty="0">
                <a:solidFill>
                  <a:srgbClr val="FF0000"/>
                </a:solidFill>
                <a:latin typeface="+mj-lt"/>
                <a:ea typeface="+mj-ea"/>
                <a:cs typeface="+mj-cs"/>
                <a:sym typeface="+mn-ea"/>
              </a:rPr>
              <a:t>经济特区。</a:t>
            </a:r>
            <a:endParaRPr lang="zh-CN" altLang="en-US" b="1" dirty="0"/>
          </a:p>
        </p:txBody>
      </p:sp>
      <p:sp>
        <p:nvSpPr>
          <p:cNvPr id="7" name="文本框 6"/>
          <p:cNvSpPr txBox="1"/>
          <p:nvPr/>
        </p:nvSpPr>
        <p:spPr>
          <a:xfrm>
            <a:off x="1331640" y="4907915"/>
            <a:ext cx="7272808" cy="953135"/>
          </a:xfrm>
          <a:prstGeom prst="rect">
            <a:avLst/>
          </a:prstGeom>
          <a:noFill/>
        </p:spPr>
        <p:txBody>
          <a:bodyPr wrap="square" rtlCol="0">
            <a:spAutoFit/>
          </a:bodyPr>
          <a:lstStyle/>
          <a:p>
            <a:r>
              <a:rPr lang="zh-CN" altLang="en-US" sz="2800" b="1" dirty="0">
                <a:solidFill>
                  <a:srgbClr val="FF0000"/>
                </a:solidFill>
                <a:latin typeface="+mj-lt"/>
                <a:ea typeface="+mj-ea"/>
                <a:cs typeface="+mj-cs"/>
              </a:rPr>
              <a:t>③实行特殊的经济政策和经济管理方法。（实行市场经济。）</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23528" y="836712"/>
            <a:ext cx="8352928" cy="2664296"/>
          </a:xfrm>
        </p:spPr>
        <p:txBody>
          <a:bodyPr>
            <a:normAutofit fontScale="90000"/>
          </a:bodyPr>
          <a:lstStyle/>
          <a:p>
            <a:pPr algn="l"/>
            <a:r>
              <a:rPr lang="en-US" altLang="zh-CN" sz="3200" dirty="0">
                <a:sym typeface="+mn-ea"/>
              </a:rPr>
              <a:t>   </a:t>
            </a:r>
            <a:r>
              <a:rPr lang="zh-CN" altLang="en-US" sz="3100" b="1" dirty="0">
                <a:sym typeface="+mn-ea"/>
              </a:rPr>
              <a:t>材料四：</a:t>
            </a:r>
            <a:r>
              <a:rPr lang="zh-CN" altLang="en-US" sz="3100" b="1" dirty="0"/>
              <a:t>经济建设取得重大成就。坚定不移贯彻新发展理念，坚决端正发展观念、转变发展方式，发展质量和效益不断提升。经济保持中高速增长，在世界主要国家中名列前茅，国内生产总值从五十四万亿元增长到八十万亿元，稳居世界第二，对世界经济增长贡献率超过百分之三十。</a:t>
            </a:r>
            <a:r>
              <a:rPr lang="zh-CN" altLang="en-US" sz="2200" b="1" dirty="0"/>
              <a:t>十九大报告摘文</a:t>
            </a:r>
            <a:endParaRPr lang="zh-CN" altLang="en-US" sz="2200" b="1" dirty="0"/>
          </a:p>
        </p:txBody>
      </p:sp>
      <p:sp>
        <p:nvSpPr>
          <p:cNvPr id="3" name="副标题 2"/>
          <p:cNvSpPr>
            <a:spLocks noGrp="1"/>
          </p:cNvSpPr>
          <p:nvPr>
            <p:ph type="subTitle" idx="1"/>
          </p:nvPr>
        </p:nvSpPr>
        <p:spPr>
          <a:xfrm>
            <a:off x="323528" y="3653566"/>
            <a:ext cx="8136904" cy="1163176"/>
          </a:xfrm>
        </p:spPr>
        <p:txBody>
          <a:bodyPr>
            <a:normAutofit/>
          </a:bodyPr>
          <a:lstStyle/>
          <a:p>
            <a:pPr algn="l"/>
            <a:r>
              <a:rPr lang="zh-CN" altLang="en-US" sz="2800" b="1" dirty="0">
                <a:solidFill>
                  <a:schemeClr val="tx1"/>
                </a:solidFill>
                <a:latin typeface="+mj-lt"/>
                <a:ea typeface="+mj-ea"/>
                <a:cs typeface="+mj-cs"/>
              </a:rPr>
              <a:t>（</a:t>
            </a:r>
            <a:r>
              <a:rPr lang="en-US" altLang="zh-CN" sz="2800" b="1" dirty="0">
                <a:solidFill>
                  <a:schemeClr val="tx1"/>
                </a:solidFill>
                <a:latin typeface="+mj-lt"/>
                <a:ea typeface="+mj-ea"/>
                <a:cs typeface="+mj-cs"/>
              </a:rPr>
              <a:t>4</a:t>
            </a:r>
            <a:r>
              <a:rPr lang="zh-CN" altLang="en-US" sz="2800" b="1" dirty="0">
                <a:solidFill>
                  <a:schemeClr val="tx1"/>
                </a:solidFill>
                <a:latin typeface="+mj-lt"/>
                <a:ea typeface="+mj-ea"/>
                <a:cs typeface="+mj-cs"/>
              </a:rPr>
              <a:t>）我国在改革开放四十年中取得举世瞩目成就的原因有哪些？</a:t>
            </a:r>
            <a:endParaRPr lang="zh-CN" altLang="en-US" sz="2800" b="1" dirty="0"/>
          </a:p>
        </p:txBody>
      </p:sp>
      <p:sp>
        <p:nvSpPr>
          <p:cNvPr id="4" name="文本框 3"/>
          <p:cNvSpPr txBox="1"/>
          <p:nvPr/>
        </p:nvSpPr>
        <p:spPr>
          <a:xfrm>
            <a:off x="395536" y="4797152"/>
            <a:ext cx="8280920" cy="1568450"/>
          </a:xfrm>
          <a:prstGeom prst="rect">
            <a:avLst/>
          </a:prstGeom>
          <a:noFill/>
        </p:spPr>
        <p:txBody>
          <a:bodyPr wrap="square" rtlCol="0">
            <a:spAutoFit/>
          </a:bodyPr>
          <a:lstStyle/>
          <a:p>
            <a:r>
              <a:rPr lang="zh-CN" altLang="en-US" sz="2400" b="1" dirty="0">
                <a:solidFill>
                  <a:srgbClr val="FF0000"/>
                </a:solidFill>
                <a:latin typeface="+mj-lt"/>
                <a:ea typeface="+mj-ea"/>
                <a:cs typeface="+mj-cs"/>
              </a:rPr>
              <a:t>答：</a:t>
            </a:r>
            <a:r>
              <a:rPr lang="en-US" altLang="zh-CN" sz="2400" b="1" dirty="0">
                <a:solidFill>
                  <a:srgbClr val="FF0000"/>
                </a:solidFill>
                <a:latin typeface="+mj-lt"/>
                <a:ea typeface="+mj-ea"/>
                <a:cs typeface="+mj-cs"/>
              </a:rPr>
              <a:t>1</a:t>
            </a:r>
            <a:r>
              <a:rPr lang="zh-CN" altLang="en-US" sz="2400" b="1" dirty="0">
                <a:solidFill>
                  <a:srgbClr val="FF0000"/>
                </a:solidFill>
                <a:latin typeface="+mj-lt"/>
                <a:ea typeface="+mj-ea"/>
                <a:cs typeface="+mj-cs"/>
              </a:rPr>
              <a:t>）在中国共产党领导下，走中国特色社会主义道路；</a:t>
            </a:r>
            <a:r>
              <a:rPr lang="en-US" altLang="zh-CN" sz="2400" b="1" dirty="0">
                <a:solidFill>
                  <a:srgbClr val="FF0000"/>
                </a:solidFill>
                <a:latin typeface="+mj-lt"/>
                <a:ea typeface="+mj-ea"/>
                <a:cs typeface="+mj-cs"/>
              </a:rPr>
              <a:t>2</a:t>
            </a:r>
            <a:r>
              <a:rPr lang="zh-CN" altLang="en-US" sz="2400" b="1" dirty="0">
                <a:solidFill>
                  <a:srgbClr val="FF0000"/>
                </a:solidFill>
                <a:latin typeface="+mj-lt"/>
                <a:ea typeface="+mj-ea"/>
                <a:cs typeface="+mj-cs"/>
                <a:sym typeface="+mn-ea"/>
              </a:rPr>
              <a:t>）</a:t>
            </a:r>
            <a:r>
              <a:rPr lang="zh-CN" altLang="en-US" sz="2400" b="1" dirty="0">
                <a:solidFill>
                  <a:srgbClr val="FF0000"/>
                </a:solidFill>
                <a:latin typeface="+mj-lt"/>
                <a:ea typeface="+mj-ea"/>
                <a:cs typeface="+mj-cs"/>
              </a:rPr>
              <a:t>立足基本国情，以经济建设为中心；</a:t>
            </a:r>
            <a:r>
              <a:rPr lang="en-US" altLang="zh-CN" sz="2400" b="1" dirty="0">
                <a:solidFill>
                  <a:srgbClr val="FF0000"/>
                </a:solidFill>
                <a:latin typeface="+mj-lt"/>
                <a:ea typeface="+mj-ea"/>
                <a:cs typeface="+mj-cs"/>
              </a:rPr>
              <a:t>3</a:t>
            </a:r>
            <a:r>
              <a:rPr lang="zh-CN" altLang="en-US" sz="2400" b="1" dirty="0">
                <a:solidFill>
                  <a:srgbClr val="FF0000"/>
                </a:solidFill>
                <a:latin typeface="+mj-lt"/>
                <a:ea typeface="+mj-ea"/>
                <a:cs typeface="+mj-cs"/>
              </a:rPr>
              <a:t>）坚持</a:t>
            </a:r>
            <a:r>
              <a:rPr lang="zh-CN" altLang="en-US" sz="2400" b="1" dirty="0">
                <a:solidFill>
                  <a:srgbClr val="FF0000"/>
                </a:solidFill>
                <a:latin typeface="+mj-lt"/>
                <a:ea typeface="+mj-ea"/>
                <a:cs typeface="+mj-cs"/>
                <a:sym typeface="+mn-ea"/>
              </a:rPr>
              <a:t>改革开放，解放和发展社会生产力；</a:t>
            </a:r>
            <a:r>
              <a:rPr lang="en-US" altLang="zh-CN" sz="2400" b="1" dirty="0">
                <a:solidFill>
                  <a:srgbClr val="FF0000"/>
                </a:solidFill>
                <a:latin typeface="+mj-lt"/>
                <a:ea typeface="+mj-ea"/>
                <a:cs typeface="+mj-cs"/>
                <a:sym typeface="+mn-ea"/>
              </a:rPr>
              <a:t>4</a:t>
            </a:r>
            <a:r>
              <a:rPr lang="zh-CN" altLang="en-US" sz="2400" b="1" dirty="0">
                <a:solidFill>
                  <a:srgbClr val="FF0000"/>
                </a:solidFill>
                <a:latin typeface="+mj-lt"/>
                <a:ea typeface="+mj-ea"/>
                <a:cs typeface="+mj-cs"/>
                <a:sym typeface="+mn-ea"/>
              </a:rPr>
              <a:t>）巩固和完善社会主义制度，建设社会主义市场经济；</a:t>
            </a:r>
            <a:r>
              <a:rPr lang="en-US" altLang="zh-CN" sz="2400" b="1" dirty="0">
                <a:solidFill>
                  <a:srgbClr val="FF0000"/>
                </a:solidFill>
                <a:latin typeface="+mj-lt"/>
                <a:ea typeface="+mj-ea"/>
                <a:cs typeface="+mj-cs"/>
                <a:sym typeface="+mn-ea"/>
              </a:rPr>
              <a:t>5</a:t>
            </a:r>
            <a:r>
              <a:rPr lang="zh-CN" altLang="en-US" sz="2400" b="1" dirty="0">
                <a:solidFill>
                  <a:srgbClr val="FF0000"/>
                </a:solidFill>
                <a:latin typeface="+mj-lt"/>
                <a:ea typeface="+mj-ea"/>
                <a:cs typeface="+mj-cs"/>
                <a:sym typeface="+mn-ea"/>
              </a:rPr>
              <a:t>）重视发展科技、教育等。</a:t>
            </a:r>
            <a:endParaRPr lang="zh-CN" altLang="en-US" sz="2400" b="1" dirty="0">
              <a:solidFill>
                <a:srgbClr val="FF0000"/>
              </a:solidFill>
              <a:latin typeface="+mj-lt"/>
              <a:ea typeface="+mj-ea"/>
              <a:cs typeface="+mj-cs"/>
            </a:endParaRPr>
          </a:p>
        </p:txBody>
      </p:sp>
      <p:sp>
        <p:nvSpPr>
          <p:cNvPr id="5" name="文本框 4"/>
          <p:cNvSpPr txBox="1"/>
          <p:nvPr/>
        </p:nvSpPr>
        <p:spPr>
          <a:xfrm>
            <a:off x="107504" y="116632"/>
            <a:ext cx="3757052" cy="523220"/>
          </a:xfrm>
          <a:prstGeom prst="rect">
            <a:avLst/>
          </a:prstGeom>
          <a:noFill/>
        </p:spPr>
        <p:txBody>
          <a:bodyPr wrap="square" rtlCol="0">
            <a:spAutoFit/>
          </a:bodyPr>
          <a:lstStyle/>
          <a:p>
            <a:r>
              <a:rPr lang="zh-CN" altLang="en-US" sz="2800" b="1" dirty="0" smtClean="0">
                <a:solidFill>
                  <a:srgbClr val="0000FF"/>
                </a:solidFill>
              </a:rPr>
              <a:t>直击泸州中考</a:t>
            </a:r>
            <a:endParaRPr lang="zh-CN" altLang="en-US"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a:ln>
                  <a:solidFill>
                    <a:srgbClr val="FFFF00"/>
                  </a:solidFill>
                </a:ln>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华文新魏" panose="02010800040101010101" pitchFamily="2" charset="-122"/>
                <a:sym typeface="+mn-ea"/>
              </a:rPr>
              <a:t>新时期——新征程</a:t>
            </a:r>
            <a:endParaRPr lang="zh-CN" altLang="en-US"/>
          </a:p>
        </p:txBody>
      </p:sp>
      <p:pic>
        <p:nvPicPr>
          <p:cNvPr id="46090" name="图片 4"/>
          <p:cNvPicPr>
            <a:picLocks noGrp="1" noChangeAspect="1"/>
          </p:cNvPicPr>
          <p:nvPr>
            <p:ph idx="1"/>
          </p:nvPr>
        </p:nvPicPr>
        <p:blipFill>
          <a:blip r:embed="rId1" cstate="print"/>
          <a:srcRect l="14343" r="15755" b="46458"/>
          <a:stretch>
            <a:fillRect/>
          </a:stretch>
        </p:blipFill>
        <p:spPr>
          <a:xfrm>
            <a:off x="198120" y="1915160"/>
            <a:ext cx="3581792" cy="3538220"/>
          </a:xfrm>
          <a:prstGeom prst="rect">
            <a:avLst/>
          </a:prstGeom>
          <a:noFill/>
          <a:ln w="28575" cmpd="dbl">
            <a:solidFill>
              <a:schemeClr val="accent6"/>
            </a:solidFill>
            <a:prstDash val="solid"/>
          </a:ln>
        </p:spPr>
      </p:pic>
      <p:sp>
        <p:nvSpPr>
          <p:cNvPr id="5" name="文本框 4"/>
          <p:cNvSpPr txBox="1"/>
          <p:nvPr/>
        </p:nvSpPr>
        <p:spPr>
          <a:xfrm>
            <a:off x="3851920" y="1915160"/>
            <a:ext cx="5037698" cy="3538220"/>
          </a:xfrm>
          <a:prstGeom prst="rect">
            <a:avLst/>
          </a:prstGeom>
          <a:noFill/>
        </p:spPr>
        <p:txBody>
          <a:bodyPr wrap="square" rtlCol="0">
            <a:spAutoFit/>
          </a:bodyPr>
          <a:lstStyle/>
          <a:p>
            <a:pPr marR="0" indent="647700" defTabSz="914400" eaLnBrk="1" hangingPunct="1">
              <a:buClrTx/>
              <a:buSzTx/>
              <a:buFontTx/>
              <a:defRPr/>
            </a:pPr>
            <a:r>
              <a:rPr lang="en-US" altLang="zh-CN" sz="3200" b="1" dirty="0">
                <a:effectLst>
                  <a:outerShdw blurRad="38100" dist="38100" dir="2700000" algn="tl">
                    <a:srgbClr val="000000">
                      <a:alpha val="43137"/>
                    </a:srgbClr>
                  </a:outerShdw>
                </a:effectLst>
                <a:latin typeface="方正楷体_GBK" charset="-122"/>
                <a:ea typeface="方正楷体_GBK" charset="-122"/>
                <a:cs typeface="方正楷体_GBK" charset="-122"/>
                <a:sym typeface="+mn-ea"/>
              </a:rPr>
              <a:t>“</a:t>
            </a:r>
            <a:r>
              <a:rPr lang="zh-CN" altLang="en-US" sz="3200" b="1" dirty="0">
                <a:effectLst>
                  <a:outerShdw blurRad="38100" dist="38100" dir="2700000" algn="tl">
                    <a:srgbClr val="000000">
                      <a:alpha val="43137"/>
                    </a:srgbClr>
                  </a:outerShdw>
                </a:effectLst>
                <a:latin typeface="方正楷体_GBK" charset="-122"/>
                <a:ea typeface="方正楷体_GBK" charset="-122"/>
                <a:cs typeface="方正楷体_GBK" charset="-122"/>
                <a:sym typeface="+mn-ea"/>
              </a:rPr>
              <a:t>中国开放的大门</a:t>
            </a:r>
            <a:r>
              <a:rPr lang="zh-CN" altLang="en-US" sz="3200" b="1" dirty="0">
                <a:solidFill>
                  <a:srgbClr val="FF0000"/>
                </a:solidFill>
                <a:effectLst>
                  <a:outerShdw blurRad="38100" dist="38100" dir="2700000" algn="tl">
                    <a:srgbClr val="000000">
                      <a:alpha val="43137"/>
                    </a:srgbClr>
                  </a:outerShdw>
                </a:effectLst>
                <a:latin typeface="方正楷体_GBK" charset="-122"/>
                <a:ea typeface="方正楷体_GBK" charset="-122"/>
                <a:cs typeface="方正楷体_GBK" charset="-122"/>
                <a:sym typeface="+mn-ea"/>
              </a:rPr>
              <a:t>永远不会关上，只会越开越大。</a:t>
            </a:r>
            <a:endParaRPr kumimoji="0" lang="zh-CN" altLang="en-US" sz="3200" b="1" kern="1200" cap="none" spc="0" normalizeH="0" baseline="0" noProof="1">
              <a:solidFill>
                <a:srgbClr val="FF0000"/>
              </a:solidFill>
              <a:effectLst>
                <a:outerShdw blurRad="38100" dist="38100" dir="2700000" algn="tl">
                  <a:srgbClr val="000000">
                    <a:alpha val="43137"/>
                  </a:srgbClr>
                </a:outerShdw>
              </a:effectLst>
              <a:latin typeface="方正楷体_GBK" charset="-122"/>
              <a:ea typeface="方正楷体_GBK" charset="-122"/>
              <a:cs typeface="方正楷体_GBK" charset="-122"/>
            </a:endParaRPr>
          </a:p>
          <a:p>
            <a:pPr marR="0" indent="647700" defTabSz="914400" eaLnBrk="1" hangingPunct="1">
              <a:buClrTx/>
              <a:buSzTx/>
              <a:buFontTx/>
              <a:defRPr/>
            </a:pPr>
            <a:r>
              <a:rPr lang="zh-CN" altLang="en-US" sz="3200" b="1" dirty="0">
                <a:effectLst>
                  <a:outerShdw blurRad="38100" dist="38100" dir="2700000" algn="tl">
                    <a:srgbClr val="000000">
                      <a:alpha val="43137"/>
                    </a:srgbClr>
                  </a:outerShdw>
                </a:effectLst>
                <a:latin typeface="方正楷体_GBK" charset="-122"/>
                <a:ea typeface="方正楷体_GBK" charset="-122"/>
                <a:cs typeface="方正楷体_GBK" charset="-122"/>
                <a:sym typeface="+mn-ea"/>
              </a:rPr>
              <a:t>中国将实行更加积极主动的开放战略，创造</a:t>
            </a:r>
            <a:r>
              <a:rPr lang="zh-CN" altLang="en-US" sz="3200" b="1" dirty="0">
                <a:solidFill>
                  <a:srgbClr val="FF0000"/>
                </a:solidFill>
                <a:effectLst>
                  <a:outerShdw blurRad="38100" dist="38100" dir="2700000" algn="tl">
                    <a:srgbClr val="000000">
                      <a:alpha val="43137"/>
                    </a:srgbClr>
                  </a:outerShdw>
                </a:effectLst>
                <a:latin typeface="方正楷体_GBK" charset="-122"/>
                <a:ea typeface="方正楷体_GBK" charset="-122"/>
                <a:cs typeface="方正楷体_GBK" charset="-122"/>
                <a:sym typeface="+mn-ea"/>
              </a:rPr>
              <a:t>更全面、更深入、更多元的对外开放格局。</a:t>
            </a:r>
            <a:r>
              <a:rPr lang="en-US" altLang="zh-CN" sz="3200" b="1" dirty="0">
                <a:solidFill>
                  <a:srgbClr val="FF0000"/>
                </a:solidFill>
                <a:effectLst>
                  <a:outerShdw blurRad="38100" dist="38100" dir="2700000" algn="tl">
                    <a:srgbClr val="000000">
                      <a:alpha val="43137"/>
                    </a:srgbClr>
                  </a:outerShdw>
                </a:effectLst>
                <a:latin typeface="方正楷体_GBK" charset="-122"/>
                <a:ea typeface="方正楷体_GBK" charset="-122"/>
                <a:cs typeface="方正楷体_GBK" charset="-122"/>
                <a:sym typeface="+mn-ea"/>
              </a:rPr>
              <a:t>”</a:t>
            </a:r>
            <a:endParaRPr kumimoji="0" lang="en-US" altLang="zh-CN" sz="3200" b="1" kern="1200" cap="none" spc="0" normalizeH="0" baseline="0" noProof="1">
              <a:solidFill>
                <a:srgbClr val="FF0000"/>
              </a:solidFill>
              <a:effectLst>
                <a:outerShdw blurRad="38100" dist="38100" dir="2700000" algn="tl">
                  <a:srgbClr val="000000">
                    <a:alpha val="43137"/>
                  </a:srgbClr>
                </a:outerShdw>
              </a:effectLst>
              <a:latin typeface="方正楷体_GBK" charset="-122"/>
              <a:ea typeface="方正楷体_GBK" charset="-122"/>
              <a:cs typeface="方正楷体_GBK" charset="-122"/>
            </a:endParaRPr>
          </a:p>
          <a:p>
            <a:pPr marR="0" indent="647700" defTabSz="914400" eaLnBrk="1" hangingPunct="1">
              <a:buClrTx/>
              <a:buSzTx/>
              <a:buFontTx/>
              <a:defRPr/>
            </a:pPr>
            <a:r>
              <a:rPr lang="en-US" altLang="zh-CN" sz="3200" b="1" dirty="0">
                <a:solidFill>
                  <a:srgbClr val="FF0000"/>
                </a:solidFill>
                <a:latin typeface="微软雅黑" panose="020B0503020204020204" charset="-122"/>
                <a:ea typeface="微软雅黑" panose="020B0503020204020204" charset="-122"/>
                <a:sym typeface="+mn-ea"/>
              </a:rPr>
              <a:t>                 </a:t>
            </a:r>
            <a:r>
              <a:rPr lang="en-US" altLang="zh-CN" sz="3200" dirty="0">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华文行楷" panose="02010800040101010101" pitchFamily="2" charset="-122"/>
                <a:sym typeface="+mn-ea"/>
              </a:rPr>
              <a:t>——</a:t>
            </a:r>
            <a:r>
              <a:rPr lang="zh-CN" altLang="en-US" sz="3200" dirty="0">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华文行楷" panose="02010800040101010101" pitchFamily="2" charset="-122"/>
                <a:sym typeface="+mn-ea"/>
              </a:rPr>
              <a:t>习近平</a:t>
            </a:r>
            <a:endParaRPr lang="zh-CN" alt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06015" y="1905"/>
            <a:ext cx="6294120" cy="952500"/>
          </a:xfrm>
        </p:spPr>
        <p:txBody>
          <a:bodyPr>
            <a:normAutofit fontScale="90000"/>
          </a:bodyPr>
          <a:lstStyle/>
          <a:p>
            <a:r>
              <a:rPr lang="en-US" altLang="zh-CN" b="1" dirty="0">
                <a:solidFill>
                  <a:srgbClr val="FF0000"/>
                </a:solidFill>
                <a:latin typeface="微软雅黑" panose="020B0503020204020204" charset="-122"/>
                <a:ea typeface="微软雅黑" panose="020B0503020204020204" charset="-122"/>
                <a:sym typeface="+mn-ea"/>
              </a:rPr>
              <a:t>20</a:t>
            </a:r>
            <a:r>
              <a:rPr lang="zh-CN" altLang="en-US" b="1" dirty="0">
                <a:solidFill>
                  <a:srgbClr val="FF0000"/>
                </a:solidFill>
                <a:latin typeface="微软雅黑" panose="020B0503020204020204" charset="-122"/>
                <a:ea typeface="微软雅黑" panose="020B0503020204020204" charset="-122"/>
                <a:sym typeface="+mn-ea"/>
              </a:rPr>
              <a:t>世纪重大经济改革回眸</a:t>
            </a:r>
            <a:endParaRPr lang="zh-CN" altLang="en-US" dirty="0"/>
          </a:p>
        </p:txBody>
      </p:sp>
      <p:pic>
        <p:nvPicPr>
          <p:cNvPr id="38919" name="图片 6"/>
          <p:cNvPicPr>
            <a:picLocks noGrp="1" noChangeAspect="1"/>
          </p:cNvPicPr>
          <p:nvPr>
            <p:ph idx="1"/>
          </p:nvPr>
        </p:nvPicPr>
        <p:blipFill>
          <a:blip r:embed="rId1" cstate="print"/>
          <a:stretch>
            <a:fillRect/>
          </a:stretch>
        </p:blipFill>
        <p:spPr>
          <a:xfrm>
            <a:off x="758190" y="908262"/>
            <a:ext cx="1941602" cy="1780327"/>
          </a:xfrm>
          <a:prstGeom prst="rect">
            <a:avLst/>
          </a:prstGeom>
          <a:noFill/>
          <a:ln w="9525">
            <a:noFill/>
          </a:ln>
        </p:spPr>
      </p:pic>
      <p:pic>
        <p:nvPicPr>
          <p:cNvPr id="38920" name="图片 20484" descr="pic_73807"/>
          <p:cNvPicPr>
            <a:picLocks noChangeAspect="1"/>
          </p:cNvPicPr>
          <p:nvPr/>
        </p:nvPicPr>
        <p:blipFill>
          <a:blip r:embed="rId2" cstate="print"/>
          <a:stretch>
            <a:fillRect/>
          </a:stretch>
        </p:blipFill>
        <p:spPr>
          <a:xfrm>
            <a:off x="3347864" y="792480"/>
            <a:ext cx="1872208" cy="1924050"/>
          </a:xfrm>
          <a:prstGeom prst="rect">
            <a:avLst/>
          </a:prstGeom>
          <a:noFill/>
          <a:ln w="9525">
            <a:noFill/>
          </a:ln>
        </p:spPr>
      </p:pic>
      <p:pic>
        <p:nvPicPr>
          <p:cNvPr id="38918" name="Picture 6" descr="39d7d645cedf630a86947305"/>
          <p:cNvPicPr>
            <a:picLocks noChangeAspect="1"/>
          </p:cNvPicPr>
          <p:nvPr/>
        </p:nvPicPr>
        <p:blipFill>
          <a:blip r:embed="rId3" cstate="print"/>
          <a:stretch>
            <a:fillRect/>
          </a:stretch>
        </p:blipFill>
        <p:spPr>
          <a:xfrm>
            <a:off x="6197600" y="908263"/>
            <a:ext cx="2118816" cy="1780327"/>
          </a:xfrm>
          <a:prstGeom prst="rect">
            <a:avLst/>
          </a:prstGeom>
          <a:noFill/>
          <a:ln w="9525">
            <a:noFill/>
          </a:ln>
        </p:spPr>
      </p:pic>
      <p:sp>
        <p:nvSpPr>
          <p:cNvPr id="4" name="文本框 3"/>
          <p:cNvSpPr txBox="1"/>
          <p:nvPr/>
        </p:nvSpPr>
        <p:spPr>
          <a:xfrm>
            <a:off x="88900" y="104140"/>
            <a:ext cx="1976120" cy="583565"/>
          </a:xfrm>
          <a:prstGeom prst="rect">
            <a:avLst/>
          </a:prstGeom>
          <a:noFill/>
        </p:spPr>
        <p:txBody>
          <a:bodyPr wrap="square" rtlCol="0">
            <a:spAutoFit/>
          </a:bodyPr>
          <a:lstStyle/>
          <a:p>
            <a:r>
              <a:rPr lang="zh-CN" altLang="en-US" sz="3200" b="1" dirty="0">
                <a:solidFill>
                  <a:srgbClr val="0000FF"/>
                </a:solidFill>
                <a:latin typeface="Arial" panose="020B0604020202020204" pitchFamily="34" charset="0"/>
                <a:ea typeface="黑体" panose="02010609060101010101" pitchFamily="49" charset="-122"/>
                <a:sym typeface="+mn-ea"/>
              </a:rPr>
              <a:t>拓展延伸 </a:t>
            </a:r>
            <a:endParaRPr lang="zh-CN" altLang="en-US" dirty="0">
              <a:solidFill>
                <a:srgbClr val="0000FF"/>
              </a:solidFill>
            </a:endParaRPr>
          </a:p>
        </p:txBody>
      </p:sp>
      <p:sp>
        <p:nvSpPr>
          <p:cNvPr id="5" name="文本框 4"/>
          <p:cNvSpPr txBox="1"/>
          <p:nvPr/>
        </p:nvSpPr>
        <p:spPr>
          <a:xfrm>
            <a:off x="1115616" y="2708920"/>
            <a:ext cx="1070610" cy="368300"/>
          </a:xfrm>
          <a:prstGeom prst="rect">
            <a:avLst/>
          </a:prstGeom>
          <a:noFill/>
        </p:spPr>
        <p:txBody>
          <a:bodyPr wrap="square" rtlCol="0">
            <a:spAutoFit/>
          </a:bodyPr>
          <a:lstStyle/>
          <a:p>
            <a:r>
              <a:rPr lang="zh-CN" altLang="en-US" b="1" dirty="0">
                <a:latin typeface="Calibri" panose="020F0502020204030204" charset="0"/>
                <a:sym typeface="+mn-ea"/>
              </a:rPr>
              <a:t>图一</a:t>
            </a:r>
            <a:endParaRPr lang="zh-CN" altLang="en-US" dirty="0"/>
          </a:p>
        </p:txBody>
      </p:sp>
      <p:sp>
        <p:nvSpPr>
          <p:cNvPr id="6" name="文本框 5"/>
          <p:cNvSpPr txBox="1"/>
          <p:nvPr/>
        </p:nvSpPr>
        <p:spPr>
          <a:xfrm>
            <a:off x="3892550" y="2687955"/>
            <a:ext cx="821055" cy="368300"/>
          </a:xfrm>
          <a:prstGeom prst="rect">
            <a:avLst/>
          </a:prstGeom>
          <a:noFill/>
        </p:spPr>
        <p:txBody>
          <a:bodyPr wrap="square" rtlCol="0">
            <a:spAutoFit/>
          </a:bodyPr>
          <a:lstStyle/>
          <a:p>
            <a:r>
              <a:rPr lang="zh-CN" altLang="en-US" b="1" dirty="0">
                <a:latin typeface="Calibri" panose="020F0502020204030204" charset="0"/>
                <a:sym typeface="+mn-ea"/>
              </a:rPr>
              <a:t>图二</a:t>
            </a:r>
            <a:endParaRPr lang="zh-CN" altLang="en-US" dirty="0"/>
          </a:p>
        </p:txBody>
      </p:sp>
      <p:sp>
        <p:nvSpPr>
          <p:cNvPr id="7" name="文本框 6"/>
          <p:cNvSpPr txBox="1"/>
          <p:nvPr/>
        </p:nvSpPr>
        <p:spPr>
          <a:xfrm>
            <a:off x="7014845" y="2687955"/>
            <a:ext cx="1386840" cy="368300"/>
          </a:xfrm>
          <a:prstGeom prst="rect">
            <a:avLst/>
          </a:prstGeom>
          <a:noFill/>
        </p:spPr>
        <p:txBody>
          <a:bodyPr wrap="square" rtlCol="0">
            <a:spAutoFit/>
          </a:bodyPr>
          <a:lstStyle/>
          <a:p>
            <a:r>
              <a:rPr lang="zh-CN" altLang="en-US" b="1" dirty="0">
                <a:latin typeface="Calibri" panose="020F0502020204030204" charset="0"/>
                <a:sym typeface="+mn-ea"/>
              </a:rPr>
              <a:t>图三</a:t>
            </a:r>
            <a:endParaRPr lang="zh-CN" altLang="en-US" dirty="0"/>
          </a:p>
        </p:txBody>
      </p:sp>
      <p:sp>
        <p:nvSpPr>
          <p:cNvPr id="8" name="文本框 7"/>
          <p:cNvSpPr txBox="1"/>
          <p:nvPr/>
        </p:nvSpPr>
        <p:spPr>
          <a:xfrm>
            <a:off x="415925" y="3056255"/>
            <a:ext cx="5163820" cy="368300"/>
          </a:xfrm>
          <a:prstGeom prst="rect">
            <a:avLst/>
          </a:prstGeom>
          <a:noFill/>
        </p:spPr>
        <p:txBody>
          <a:bodyPr wrap="square" rtlCol="0">
            <a:spAutoFit/>
          </a:bodyPr>
          <a:lstStyle/>
          <a:p>
            <a:pPr eaLnBrk="1" hangingPunct="1"/>
            <a:r>
              <a:rPr lang="zh-CN" altLang="en-US" b="1" dirty="0">
                <a:latin typeface="Calibri" panose="020F0502020204030204" charset="0"/>
                <a:sym typeface="+mn-ea"/>
              </a:rPr>
              <a:t>观察图片，请回答：</a:t>
            </a:r>
            <a:endParaRPr lang="zh-CN" altLang="en-US" dirty="0"/>
          </a:p>
        </p:txBody>
      </p:sp>
      <p:sp>
        <p:nvSpPr>
          <p:cNvPr id="9" name="文本框 8"/>
          <p:cNvSpPr txBox="1"/>
          <p:nvPr/>
        </p:nvSpPr>
        <p:spPr>
          <a:xfrm>
            <a:off x="457835" y="3424555"/>
            <a:ext cx="5901690" cy="368300"/>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sym typeface="+mn-ea"/>
              </a:rPr>
              <a:t>（</a:t>
            </a:r>
            <a:r>
              <a:rPr lang="en-US" altLang="zh-CN" dirty="0">
                <a:latin typeface="黑体" panose="02010609060101010101" pitchFamily="49" charset="-122"/>
                <a:ea typeface="黑体" panose="02010609060101010101" pitchFamily="49" charset="-122"/>
                <a:sym typeface="+mn-ea"/>
              </a:rPr>
              <a:t>1</a:t>
            </a:r>
            <a:r>
              <a:rPr lang="zh-CN" altLang="en-US" dirty="0">
                <a:latin typeface="黑体" panose="02010609060101010101" pitchFamily="49" charset="-122"/>
                <a:ea typeface="黑体" panose="02010609060101010101" pitchFamily="49" charset="-122"/>
                <a:sym typeface="+mn-ea"/>
              </a:rPr>
              <a:t>）说明图一历史人物位列俄罗斯国家名人榜首的理由。</a:t>
            </a:r>
            <a:endParaRPr lang="zh-CN" altLang="en-US" dirty="0"/>
          </a:p>
        </p:txBody>
      </p:sp>
      <p:sp>
        <p:nvSpPr>
          <p:cNvPr id="10" name="文本框 9"/>
          <p:cNvSpPr txBox="1"/>
          <p:nvPr/>
        </p:nvSpPr>
        <p:spPr>
          <a:xfrm>
            <a:off x="482600" y="4438015"/>
            <a:ext cx="5990590" cy="368300"/>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sym typeface="+mn-ea"/>
              </a:rPr>
              <a:t>（</a:t>
            </a:r>
            <a:r>
              <a:rPr lang="en-US" altLang="zh-CN" dirty="0">
                <a:latin typeface="黑体" panose="02010609060101010101" pitchFamily="49" charset="-122"/>
                <a:ea typeface="黑体" panose="02010609060101010101" pitchFamily="49" charset="-122"/>
                <a:sym typeface="+mn-ea"/>
              </a:rPr>
              <a:t>2</a:t>
            </a:r>
            <a:r>
              <a:rPr lang="zh-CN" altLang="en-US" dirty="0">
                <a:latin typeface="黑体" panose="02010609060101010101" pitchFamily="49" charset="-122"/>
                <a:ea typeface="黑体" panose="02010609060101010101" pitchFamily="49" charset="-122"/>
                <a:sym typeface="+mn-ea"/>
              </a:rPr>
              <a:t>）图二历史人物对本国社会发展产生了怎样的影响？</a:t>
            </a:r>
            <a:endParaRPr lang="zh-CN" altLang="en-US" dirty="0"/>
          </a:p>
        </p:txBody>
      </p:sp>
      <p:sp>
        <p:nvSpPr>
          <p:cNvPr id="11" name="文本框 10"/>
          <p:cNvSpPr txBox="1"/>
          <p:nvPr/>
        </p:nvSpPr>
        <p:spPr>
          <a:xfrm>
            <a:off x="415925" y="5373216"/>
            <a:ext cx="6915150" cy="368300"/>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sym typeface="+mn-ea"/>
              </a:rPr>
              <a:t>（</a:t>
            </a:r>
            <a:r>
              <a:rPr lang="en-US" altLang="zh-CN" dirty="0">
                <a:latin typeface="黑体" panose="02010609060101010101" pitchFamily="49" charset="-122"/>
                <a:ea typeface="黑体" panose="02010609060101010101" pitchFamily="49" charset="-122"/>
                <a:sym typeface="+mn-ea"/>
              </a:rPr>
              <a:t>3</a:t>
            </a:r>
            <a:r>
              <a:rPr lang="zh-CN" altLang="en-US" dirty="0">
                <a:latin typeface="黑体" panose="02010609060101010101" pitchFamily="49" charset="-122"/>
                <a:ea typeface="黑体" panose="02010609060101010101" pitchFamily="49" charset="-122"/>
                <a:sym typeface="+mn-ea"/>
              </a:rPr>
              <a:t>）请你列举并说明图三历史人物的杰出贡献？我们如何评价他？ </a:t>
            </a:r>
            <a:endParaRPr lang="zh-CN" altLang="en-US" dirty="0"/>
          </a:p>
        </p:txBody>
      </p:sp>
      <p:sp>
        <p:nvSpPr>
          <p:cNvPr id="12" name="文本框 11"/>
          <p:cNvSpPr txBox="1"/>
          <p:nvPr/>
        </p:nvSpPr>
        <p:spPr>
          <a:xfrm>
            <a:off x="539750" y="3792855"/>
            <a:ext cx="8064698" cy="645160"/>
          </a:xfrm>
          <a:prstGeom prst="rect">
            <a:avLst/>
          </a:prstGeom>
          <a:noFill/>
        </p:spPr>
        <p:txBody>
          <a:bodyPr wrap="square" rtlCol="0">
            <a:spAutoFit/>
          </a:bodyPr>
          <a:lstStyle/>
          <a:p>
            <a:pPr eaLnBrk="1" hangingPunct="1"/>
            <a:r>
              <a:rPr lang="zh-CN" altLang="en-US" b="1" dirty="0">
                <a:solidFill>
                  <a:srgbClr val="FF0000"/>
                </a:solidFill>
                <a:latin typeface="Arial" panose="020B0604020202020204" pitchFamily="34" charset="0"/>
                <a:ea typeface="黑体" panose="02010609060101010101" pitchFamily="49" charset="-122"/>
                <a:sym typeface="+mn-ea"/>
              </a:rPr>
              <a:t>领导俄国十月革命，建立了世界上第一个社会主义国家</a:t>
            </a:r>
            <a:r>
              <a:rPr lang="zh-CN" altLang="en-US" b="1" dirty="0" smtClean="0">
                <a:solidFill>
                  <a:srgbClr val="FF0000"/>
                </a:solidFill>
                <a:latin typeface="Arial" panose="020B0604020202020204" pitchFamily="34" charset="0"/>
                <a:ea typeface="黑体" panose="02010609060101010101" pitchFamily="49" charset="-122"/>
                <a:sym typeface="+mn-ea"/>
              </a:rPr>
              <a:t>；实行</a:t>
            </a:r>
            <a:r>
              <a:rPr lang="zh-CN" altLang="en-US" b="1" dirty="0">
                <a:solidFill>
                  <a:srgbClr val="FF0000"/>
                </a:solidFill>
                <a:latin typeface="Arial" panose="020B0604020202020204" pitchFamily="34" charset="0"/>
                <a:ea typeface="黑体" panose="02010609060101010101" pitchFamily="49" charset="-122"/>
                <a:sym typeface="+mn-ea"/>
              </a:rPr>
              <a:t>新经济政策，苏维埃政权得以进一步巩固。</a:t>
            </a:r>
            <a:endParaRPr lang="zh-CN" altLang="en-US" b="1" dirty="0">
              <a:solidFill>
                <a:srgbClr val="FF0000"/>
              </a:solidFill>
              <a:latin typeface="Arial" panose="020B0604020202020204" pitchFamily="34" charset="0"/>
              <a:ea typeface="黑体" panose="02010609060101010101" pitchFamily="49" charset="-122"/>
              <a:sym typeface="+mn-ea"/>
            </a:endParaRPr>
          </a:p>
        </p:txBody>
      </p:sp>
      <p:sp>
        <p:nvSpPr>
          <p:cNvPr id="13" name="文本框 12"/>
          <p:cNvSpPr txBox="1"/>
          <p:nvPr/>
        </p:nvSpPr>
        <p:spPr>
          <a:xfrm>
            <a:off x="758190" y="4806315"/>
            <a:ext cx="5439410" cy="368300"/>
          </a:xfrm>
          <a:prstGeom prst="rect">
            <a:avLst/>
          </a:prstGeom>
          <a:noFill/>
        </p:spPr>
        <p:txBody>
          <a:bodyPr wrap="square" rtlCol="0">
            <a:spAutoFit/>
          </a:bodyPr>
          <a:lstStyle/>
          <a:p>
            <a:r>
              <a:rPr lang="zh-CN" altLang="en-US" b="1" dirty="0">
                <a:solidFill>
                  <a:srgbClr val="FF0000"/>
                </a:solidFill>
                <a:latin typeface="Arial" panose="020B0604020202020204" pitchFamily="34" charset="0"/>
                <a:ea typeface="黑体" panose="02010609060101010101" pitchFamily="49" charset="-122"/>
                <a:sym typeface="+mn-ea"/>
              </a:rPr>
              <a:t>推行新政，使美国摆脱经济危机。</a:t>
            </a:r>
            <a:endParaRPr lang="zh-CN" altLang="en-US" b="1" dirty="0">
              <a:solidFill>
                <a:srgbClr val="FF0000"/>
              </a:solidFill>
              <a:latin typeface="Arial" panose="020B0604020202020204" pitchFamily="34" charset="0"/>
              <a:ea typeface="黑体" panose="02010609060101010101" pitchFamily="49" charset="-122"/>
              <a:sym typeface="+mn-ea"/>
            </a:endParaRPr>
          </a:p>
        </p:txBody>
      </p:sp>
      <p:sp>
        <p:nvSpPr>
          <p:cNvPr id="14" name="文本框 13"/>
          <p:cNvSpPr txBox="1"/>
          <p:nvPr/>
        </p:nvSpPr>
        <p:spPr>
          <a:xfrm>
            <a:off x="432435" y="5819775"/>
            <a:ext cx="8267700" cy="645160"/>
          </a:xfrm>
          <a:prstGeom prst="rect">
            <a:avLst/>
          </a:prstGeom>
          <a:noFill/>
        </p:spPr>
        <p:txBody>
          <a:bodyPr wrap="square" rtlCol="0">
            <a:spAutoFit/>
          </a:bodyPr>
          <a:lstStyle/>
          <a:p>
            <a:r>
              <a:rPr lang="zh-CN" altLang="en-US" b="1" dirty="0">
                <a:solidFill>
                  <a:srgbClr val="FF0000"/>
                </a:solidFill>
                <a:latin typeface="Arial" panose="020B0604020202020204" pitchFamily="34" charset="0"/>
                <a:ea typeface="黑体" panose="02010609060101010101" pitchFamily="49" charset="-122"/>
                <a:sym typeface="+mn-ea"/>
              </a:rPr>
              <a:t>实行改革开放，开辟中国特色社会主义道路；他是我国改革开放和社会主义现代化建设的总设计师。</a:t>
            </a:r>
            <a:endParaRPr lang="zh-CN" altLang="en-US" b="1" dirty="0">
              <a:solidFill>
                <a:srgbClr val="FF0000"/>
              </a:solidFill>
              <a:latin typeface="Arial" panose="020B0604020202020204" pitchFamily="34" charset="0"/>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02310" y="2624455"/>
            <a:ext cx="8229600" cy="1608455"/>
          </a:xfrm>
        </p:spPr>
        <p:txBody>
          <a:bodyPr/>
          <a:lstStyle/>
          <a:p>
            <a:pPr marL="0" indent="0">
              <a:buNone/>
            </a:pPr>
            <a:r>
              <a:rPr lang="zh-CN" altLang="en-US" sz="6000" b="1" dirty="0">
                <a:solidFill>
                  <a:srgbClr val="FF0000"/>
                </a:solidFill>
                <a:effectLst>
                  <a:outerShdw blurRad="38100" dist="19050" dir="2700000" algn="tl" rotWithShape="0">
                    <a:schemeClr val="dk1">
                      <a:alpha val="40000"/>
                    </a:schemeClr>
                  </a:outerShdw>
                </a:effectLst>
                <a:latin typeface="华文行楷" panose="02010800040101010101" pitchFamily="2" charset="-122"/>
                <a:ea typeface="华文行楷" panose="02010800040101010101" pitchFamily="2" charset="-122"/>
              </a:rPr>
              <a:t>谢</a:t>
            </a:r>
            <a:r>
              <a:rPr lang="zh-CN" altLang="en-US" sz="6000" b="1" dirty="0" smtClean="0">
                <a:solidFill>
                  <a:srgbClr val="FF0000"/>
                </a:solidFill>
                <a:effectLst>
                  <a:outerShdw blurRad="38100" dist="19050" dir="2700000" algn="tl" rotWithShape="0">
                    <a:schemeClr val="dk1">
                      <a:alpha val="40000"/>
                    </a:schemeClr>
                  </a:outerShdw>
                </a:effectLst>
                <a:latin typeface="华文行楷" panose="02010800040101010101" pitchFamily="2" charset="-122"/>
                <a:ea typeface="华文行楷" panose="02010800040101010101" pitchFamily="2" charset="-122"/>
              </a:rPr>
              <a:t>谢</a:t>
            </a:r>
            <a:r>
              <a:rPr lang="zh-CN" altLang="en-US" sz="6000" b="1" dirty="0" smtClean="0">
                <a:solidFill>
                  <a:srgbClr val="FF0000"/>
                </a:solidFill>
                <a:effectLst>
                  <a:outerShdw blurRad="38100" dist="19050" dir="2700000" algn="tl" rotWithShape="0">
                    <a:schemeClr val="dk1">
                      <a:alpha val="40000"/>
                    </a:schemeClr>
                  </a:outerShdw>
                </a:effectLst>
                <a:latin typeface="华文行楷" panose="02010800040101010101" pitchFamily="2" charset="-122"/>
                <a:ea typeface="华文行楷" panose="02010800040101010101" pitchFamily="2" charset="-122"/>
                <a:sym typeface="+mn-ea"/>
              </a:rPr>
              <a:t>您们的</a:t>
            </a:r>
            <a:r>
              <a:rPr lang="zh-CN" altLang="en-US" sz="6000" b="1" dirty="0">
                <a:solidFill>
                  <a:srgbClr val="FF0000"/>
                </a:solidFill>
                <a:effectLst>
                  <a:outerShdw blurRad="38100" dist="19050" dir="2700000" algn="tl" rotWithShape="0">
                    <a:schemeClr val="dk1">
                      <a:alpha val="40000"/>
                    </a:schemeClr>
                  </a:outerShdw>
                </a:effectLst>
                <a:latin typeface="华文行楷" panose="02010800040101010101" pitchFamily="2" charset="-122"/>
                <a:ea typeface="华文行楷" panose="02010800040101010101" pitchFamily="2" charset="-122"/>
              </a:rPr>
              <a:t>参与、指导！</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b="1" noProof="1">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中国现代史发展线索</a:t>
            </a:r>
            <a:endParaRPr lang="zh-CN" altLang="en-US" b="1" noProof="1">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cxnSp>
        <p:nvCxnSpPr>
          <p:cNvPr id="5" name="直接箭头连接符 4"/>
          <p:cNvCxnSpPr>
            <a:stCxn id="3" idx="1"/>
            <a:endCxn id="3" idx="3"/>
          </p:cNvCxnSpPr>
          <p:nvPr/>
        </p:nvCxnSpPr>
        <p:spPr>
          <a:xfrm>
            <a:off x="457200" y="3861048"/>
            <a:ext cx="82296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直接连接符 8"/>
          <p:cNvCxnSpPr/>
          <p:nvPr/>
        </p:nvCxnSpPr>
        <p:spPr>
          <a:xfrm>
            <a:off x="755576" y="3645024"/>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403648" y="3645024"/>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627784" y="357301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779912" y="3645024"/>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923928" y="3789040"/>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652120" y="3645024"/>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67360" y="4004945"/>
            <a:ext cx="719455" cy="368300"/>
          </a:xfrm>
          <a:prstGeom prst="rect">
            <a:avLst/>
          </a:prstGeom>
          <a:noFill/>
        </p:spPr>
        <p:txBody>
          <a:bodyPr wrap="square" rtlCol="0">
            <a:spAutoFit/>
          </a:bodyPr>
          <a:lstStyle/>
          <a:p>
            <a:r>
              <a:rPr lang="en-US" altLang="zh-CN" dirty="0" smtClean="0"/>
              <a:t>1949</a:t>
            </a:r>
            <a:endParaRPr lang="zh-CN" altLang="en-US" dirty="0"/>
          </a:p>
        </p:txBody>
      </p:sp>
      <p:sp>
        <p:nvSpPr>
          <p:cNvPr id="32" name="TextBox 31"/>
          <p:cNvSpPr txBox="1"/>
          <p:nvPr/>
        </p:nvSpPr>
        <p:spPr>
          <a:xfrm>
            <a:off x="1187624" y="4005064"/>
            <a:ext cx="720080" cy="369332"/>
          </a:xfrm>
          <a:prstGeom prst="rect">
            <a:avLst/>
          </a:prstGeom>
          <a:noFill/>
        </p:spPr>
        <p:txBody>
          <a:bodyPr wrap="square" rtlCol="0">
            <a:spAutoFit/>
          </a:bodyPr>
          <a:lstStyle/>
          <a:p>
            <a:r>
              <a:rPr lang="en-US" altLang="zh-CN" dirty="0" smtClean="0"/>
              <a:t>1956</a:t>
            </a:r>
            <a:endParaRPr lang="zh-CN" altLang="en-US" dirty="0"/>
          </a:p>
        </p:txBody>
      </p:sp>
      <p:sp>
        <p:nvSpPr>
          <p:cNvPr id="33" name="TextBox 32"/>
          <p:cNvSpPr txBox="1"/>
          <p:nvPr/>
        </p:nvSpPr>
        <p:spPr>
          <a:xfrm>
            <a:off x="2123728" y="4005064"/>
            <a:ext cx="720080" cy="369332"/>
          </a:xfrm>
          <a:prstGeom prst="rect">
            <a:avLst/>
          </a:prstGeom>
          <a:noFill/>
        </p:spPr>
        <p:txBody>
          <a:bodyPr wrap="square" rtlCol="0">
            <a:spAutoFit/>
          </a:bodyPr>
          <a:lstStyle/>
          <a:p>
            <a:r>
              <a:rPr lang="en-US" altLang="zh-CN" dirty="0" smtClean="0"/>
              <a:t>1966</a:t>
            </a:r>
            <a:endParaRPr lang="zh-CN" altLang="en-US" dirty="0"/>
          </a:p>
        </p:txBody>
      </p:sp>
      <p:sp>
        <p:nvSpPr>
          <p:cNvPr id="34" name="TextBox 33"/>
          <p:cNvSpPr txBox="1"/>
          <p:nvPr/>
        </p:nvSpPr>
        <p:spPr>
          <a:xfrm>
            <a:off x="3214327" y="4005183"/>
            <a:ext cx="872088" cy="369332"/>
          </a:xfrm>
          <a:prstGeom prst="rect">
            <a:avLst/>
          </a:prstGeom>
          <a:noFill/>
        </p:spPr>
        <p:txBody>
          <a:bodyPr wrap="square" rtlCol="0">
            <a:spAutoFit/>
          </a:bodyPr>
          <a:lstStyle/>
          <a:p>
            <a:r>
              <a:rPr lang="en-US" altLang="zh-CN" dirty="0" smtClean="0"/>
              <a:t>1976</a:t>
            </a:r>
            <a:endParaRPr lang="zh-CN" altLang="en-US" dirty="0"/>
          </a:p>
        </p:txBody>
      </p:sp>
      <p:sp>
        <p:nvSpPr>
          <p:cNvPr id="35" name="TextBox 34"/>
          <p:cNvSpPr txBox="1"/>
          <p:nvPr/>
        </p:nvSpPr>
        <p:spPr>
          <a:xfrm>
            <a:off x="3868518" y="3993118"/>
            <a:ext cx="936104" cy="369332"/>
          </a:xfrm>
          <a:prstGeom prst="rect">
            <a:avLst/>
          </a:prstGeom>
          <a:noFill/>
        </p:spPr>
        <p:txBody>
          <a:bodyPr wrap="square" rtlCol="0">
            <a:spAutoFit/>
          </a:bodyPr>
          <a:lstStyle/>
          <a:p>
            <a:r>
              <a:rPr lang="en-US" altLang="zh-CN" dirty="0" smtClean="0"/>
              <a:t>1978</a:t>
            </a:r>
            <a:endParaRPr lang="zh-CN" altLang="en-US" dirty="0"/>
          </a:p>
        </p:txBody>
      </p:sp>
      <p:sp>
        <p:nvSpPr>
          <p:cNvPr id="36" name="TextBox 35"/>
          <p:cNvSpPr txBox="1"/>
          <p:nvPr/>
        </p:nvSpPr>
        <p:spPr>
          <a:xfrm>
            <a:off x="5292080" y="4005064"/>
            <a:ext cx="1080120" cy="369332"/>
          </a:xfrm>
          <a:prstGeom prst="rect">
            <a:avLst/>
          </a:prstGeom>
          <a:noFill/>
        </p:spPr>
        <p:txBody>
          <a:bodyPr wrap="square" rtlCol="0">
            <a:spAutoFit/>
          </a:bodyPr>
          <a:lstStyle/>
          <a:p>
            <a:r>
              <a:rPr lang="en-US" altLang="zh-CN" dirty="0" smtClean="0"/>
              <a:t>1992</a:t>
            </a:r>
            <a:endParaRPr lang="zh-CN" altLang="en-US" dirty="0"/>
          </a:p>
        </p:txBody>
      </p:sp>
      <p:sp>
        <p:nvSpPr>
          <p:cNvPr id="37" name="TextBox 36"/>
          <p:cNvSpPr txBox="1"/>
          <p:nvPr/>
        </p:nvSpPr>
        <p:spPr>
          <a:xfrm>
            <a:off x="457101" y="4362564"/>
            <a:ext cx="461665" cy="1728192"/>
          </a:xfrm>
          <a:prstGeom prst="rect">
            <a:avLst/>
          </a:prstGeom>
          <a:noFill/>
        </p:spPr>
        <p:txBody>
          <a:bodyPr vert="eaVert" wrap="square" rtlCol="0">
            <a:spAutoFit/>
          </a:bodyPr>
          <a:lstStyle/>
          <a:p>
            <a:r>
              <a:rPr lang="zh-CN" altLang="en-US" b="1" dirty="0" smtClean="0">
                <a:latin typeface="黑体" panose="02010609060101010101" pitchFamily="49" charset="-122"/>
                <a:ea typeface="黑体" panose="02010609060101010101" pitchFamily="49" charset="-122"/>
              </a:rPr>
              <a:t>新中国成立</a:t>
            </a:r>
            <a:endParaRPr lang="zh-CN" altLang="en-US" b="1" dirty="0">
              <a:latin typeface="黑体" panose="02010609060101010101" pitchFamily="49" charset="-122"/>
              <a:ea typeface="黑体" panose="02010609060101010101" pitchFamily="49" charset="-122"/>
            </a:endParaRPr>
          </a:p>
        </p:txBody>
      </p:sp>
      <p:sp>
        <p:nvSpPr>
          <p:cNvPr id="38" name="TextBox 37"/>
          <p:cNvSpPr txBox="1"/>
          <p:nvPr/>
        </p:nvSpPr>
        <p:spPr>
          <a:xfrm>
            <a:off x="4644008" y="2276872"/>
            <a:ext cx="3384376" cy="369332"/>
          </a:xfrm>
          <a:prstGeom prst="rect">
            <a:avLst/>
          </a:prstGeom>
          <a:noFill/>
        </p:spPr>
        <p:txBody>
          <a:bodyPr wrap="square" rtlCol="0">
            <a:spAutoFit/>
          </a:bodyPr>
          <a:lstStyle/>
          <a:p>
            <a:r>
              <a:rPr lang="zh-CN" altLang="en-US" b="1" dirty="0" smtClean="0">
                <a:solidFill>
                  <a:srgbClr val="FF0000"/>
                </a:solidFill>
                <a:latin typeface="黑体" panose="02010609060101010101" pitchFamily="49" charset="-122"/>
                <a:ea typeface="黑体" panose="02010609060101010101" pitchFamily="49" charset="-122"/>
              </a:rPr>
              <a:t>社会主义现代化建设的新时期</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4" name="文本框 3"/>
          <p:cNvSpPr txBox="1"/>
          <p:nvPr/>
        </p:nvSpPr>
        <p:spPr>
          <a:xfrm>
            <a:off x="8265160" y="3994150"/>
            <a:ext cx="651510" cy="368300"/>
          </a:xfrm>
          <a:prstGeom prst="rect">
            <a:avLst/>
          </a:prstGeom>
          <a:noFill/>
        </p:spPr>
        <p:txBody>
          <a:bodyPr wrap="square" rtlCol="0">
            <a:spAutoFit/>
          </a:bodyPr>
          <a:lstStyle/>
          <a:p>
            <a:r>
              <a:rPr lang="zh-CN" altLang="en-US" b="1" dirty="0" smtClean="0">
                <a:latin typeface="黑体" panose="02010609060101010101" pitchFamily="49" charset="-122"/>
                <a:ea typeface="黑体" panose="02010609060101010101" pitchFamily="49" charset="-122"/>
              </a:rPr>
              <a:t>至今</a:t>
            </a:r>
            <a:endParaRPr lang="zh-CN" altLang="en-US"/>
          </a:p>
        </p:txBody>
      </p:sp>
      <p:cxnSp>
        <p:nvCxnSpPr>
          <p:cNvPr id="7" name="直接箭头连接符 6"/>
          <p:cNvCxnSpPr/>
          <p:nvPr/>
        </p:nvCxnSpPr>
        <p:spPr>
          <a:xfrm flipH="1" flipV="1">
            <a:off x="3924300" y="2348865"/>
            <a:ext cx="15240" cy="15087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807460" y="1748790"/>
            <a:ext cx="459740" cy="582930"/>
          </a:xfrm>
          <a:prstGeom prst="rect">
            <a:avLst/>
          </a:prstGeom>
          <a:noFill/>
        </p:spPr>
        <p:txBody>
          <a:bodyPr vert="eaVert" wrap="square" rtlCol="0">
            <a:spAutoFit/>
          </a:bodyPr>
          <a:lstStyle/>
          <a:p>
            <a:endParaRPr lang="zh-CN" altLang="en-US"/>
          </a:p>
        </p:txBody>
      </p:sp>
      <p:sp>
        <p:nvSpPr>
          <p:cNvPr id="12" name="文本框 11"/>
          <p:cNvSpPr txBox="1"/>
          <p:nvPr/>
        </p:nvSpPr>
        <p:spPr>
          <a:xfrm>
            <a:off x="3649980" y="1621790"/>
            <a:ext cx="490220" cy="710565"/>
          </a:xfrm>
          <a:prstGeom prst="rect">
            <a:avLst/>
          </a:prstGeom>
          <a:noFill/>
        </p:spPr>
        <p:txBody>
          <a:bodyPr vert="eaVert" wrap="square" rtlCol="0">
            <a:spAutoFit/>
          </a:bodyPr>
          <a:lstStyle/>
          <a:p>
            <a:r>
              <a:rPr lang="zh-CN" altLang="en-US" sz="2000" b="1">
                <a:ln>
                  <a:solidFill>
                    <a:srgbClr val="FF0000"/>
                  </a:solidFill>
                </a:ln>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转折</a:t>
            </a:r>
            <a:endParaRPr lang="zh-CN" altLang="en-US" sz="2000" b="1">
              <a:ln>
                <a:solidFill>
                  <a:srgbClr val="FF0000"/>
                </a:solidFill>
              </a:ln>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endParaRPr>
          </a:p>
        </p:txBody>
      </p:sp>
      <p:sp>
        <p:nvSpPr>
          <p:cNvPr id="26633" name="AutoShape 34"/>
          <p:cNvSpPr/>
          <p:nvPr/>
        </p:nvSpPr>
        <p:spPr>
          <a:xfrm rot="5400000">
            <a:off x="1931670" y="2831465"/>
            <a:ext cx="197485" cy="1193800"/>
          </a:xfrm>
          <a:prstGeom prst="leftBrace">
            <a:avLst>
              <a:gd name="adj1" fmla="val 61367"/>
              <a:gd name="adj2" fmla="val 46954"/>
            </a:avLst>
          </a:prstGeom>
          <a:noFill/>
          <a:ln w="28575" cap="flat" cmpd="sng">
            <a:solidFill>
              <a:schemeClr val="tx1"/>
            </a:solidFill>
            <a:prstDash val="solid"/>
            <a:headEnd type="none" w="med" len="med"/>
            <a:tailEnd type="none" w="med" len="med"/>
          </a:ln>
        </p:spPr>
        <p:txBody>
          <a:bodyPr rot="10800000" vert="eaVert" wrap="none" anchor="ctr"/>
          <a:lstStyle/>
          <a:p>
            <a:pPr eaLnBrk="1" hangingPunct="1"/>
            <a:endParaRPr lang="zh-CN" altLang="zh-CN" sz="2100" b="1" dirty="0">
              <a:latin typeface="Arial" panose="020B0604020202020204" pitchFamily="34" charset="0"/>
            </a:endParaRPr>
          </a:p>
        </p:txBody>
      </p:sp>
      <p:sp>
        <p:nvSpPr>
          <p:cNvPr id="16" name="AutoShape 34"/>
          <p:cNvSpPr/>
          <p:nvPr/>
        </p:nvSpPr>
        <p:spPr>
          <a:xfrm rot="5400000">
            <a:off x="955675" y="3124835"/>
            <a:ext cx="238125" cy="567690"/>
          </a:xfrm>
          <a:prstGeom prst="leftBrace">
            <a:avLst>
              <a:gd name="adj1" fmla="val 61367"/>
              <a:gd name="adj2" fmla="val 46954"/>
            </a:avLst>
          </a:prstGeom>
          <a:noFill/>
          <a:ln w="28575" cap="flat" cmpd="sng">
            <a:solidFill>
              <a:schemeClr val="tx1"/>
            </a:solidFill>
            <a:prstDash val="solid"/>
            <a:headEnd type="none" w="med" len="med"/>
            <a:tailEnd type="none" w="med" len="med"/>
          </a:ln>
        </p:spPr>
        <p:txBody>
          <a:bodyPr rot="10800000" vert="eaVert" wrap="none" anchor="ctr"/>
          <a:lstStyle/>
          <a:p>
            <a:pPr eaLnBrk="1" hangingPunct="1"/>
            <a:endParaRPr lang="zh-CN" altLang="zh-CN" sz="2100" b="1" dirty="0">
              <a:latin typeface="Arial" panose="020B0604020202020204" pitchFamily="34" charset="0"/>
            </a:endParaRPr>
          </a:p>
        </p:txBody>
      </p:sp>
      <p:sp>
        <p:nvSpPr>
          <p:cNvPr id="18" name="AutoShape 34"/>
          <p:cNvSpPr/>
          <p:nvPr/>
        </p:nvSpPr>
        <p:spPr>
          <a:xfrm rot="5400000">
            <a:off x="3088005" y="2929890"/>
            <a:ext cx="238125" cy="1049020"/>
          </a:xfrm>
          <a:prstGeom prst="leftBrace">
            <a:avLst>
              <a:gd name="adj1" fmla="val 61367"/>
              <a:gd name="adj2" fmla="val 46954"/>
            </a:avLst>
          </a:prstGeom>
          <a:noFill/>
          <a:ln w="28575" cap="flat" cmpd="sng">
            <a:solidFill>
              <a:schemeClr val="tx1"/>
            </a:solidFill>
            <a:prstDash val="solid"/>
            <a:headEnd type="none" w="med" len="med"/>
            <a:tailEnd type="none" w="med" len="med"/>
          </a:ln>
        </p:spPr>
        <p:txBody>
          <a:bodyPr rot="10800000" vert="eaVert" wrap="none" anchor="ctr"/>
          <a:lstStyle/>
          <a:p>
            <a:pPr eaLnBrk="1" hangingPunct="1"/>
            <a:endParaRPr lang="zh-CN" altLang="zh-CN" sz="2100" b="1" dirty="0">
              <a:latin typeface="Arial" panose="020B0604020202020204" pitchFamily="34" charset="0"/>
            </a:endParaRPr>
          </a:p>
        </p:txBody>
      </p:sp>
      <p:sp>
        <p:nvSpPr>
          <p:cNvPr id="20" name="AutoShape 34"/>
          <p:cNvSpPr/>
          <p:nvPr/>
        </p:nvSpPr>
        <p:spPr>
          <a:xfrm rot="5400000">
            <a:off x="3808730" y="3412490"/>
            <a:ext cx="76200" cy="132715"/>
          </a:xfrm>
          <a:prstGeom prst="leftBrace">
            <a:avLst>
              <a:gd name="adj1" fmla="val 61367"/>
              <a:gd name="adj2" fmla="val 46954"/>
            </a:avLst>
          </a:prstGeom>
          <a:noFill/>
          <a:ln w="28575" cap="flat" cmpd="sng">
            <a:solidFill>
              <a:schemeClr val="tx1"/>
            </a:solidFill>
            <a:prstDash val="solid"/>
            <a:headEnd type="none" w="med" len="med"/>
            <a:tailEnd type="none" w="med" len="med"/>
          </a:ln>
        </p:spPr>
        <p:txBody>
          <a:bodyPr rot="10800000" vert="eaVert" wrap="none" anchor="ctr"/>
          <a:lstStyle/>
          <a:p>
            <a:pPr eaLnBrk="1" hangingPunct="1"/>
            <a:endParaRPr lang="zh-CN" altLang="zh-CN" sz="2100" b="1" dirty="0">
              <a:latin typeface="Arial" panose="020B0604020202020204" pitchFamily="34" charset="0"/>
            </a:endParaRPr>
          </a:p>
        </p:txBody>
      </p:sp>
      <p:sp>
        <p:nvSpPr>
          <p:cNvPr id="22" name="AutoShape 34"/>
          <p:cNvSpPr/>
          <p:nvPr/>
        </p:nvSpPr>
        <p:spPr>
          <a:xfrm rot="5400000">
            <a:off x="7037705" y="2094230"/>
            <a:ext cx="238125" cy="3008630"/>
          </a:xfrm>
          <a:prstGeom prst="leftBrace">
            <a:avLst>
              <a:gd name="adj1" fmla="val 61367"/>
              <a:gd name="adj2" fmla="val 46954"/>
            </a:avLst>
          </a:prstGeom>
          <a:noFill/>
          <a:ln w="28575" cap="flat" cmpd="sng">
            <a:solidFill>
              <a:schemeClr val="tx1"/>
            </a:solidFill>
            <a:prstDash val="solid"/>
            <a:headEnd type="none" w="med" len="med"/>
            <a:tailEnd type="none" w="med" len="med"/>
          </a:ln>
        </p:spPr>
        <p:txBody>
          <a:bodyPr rot="10800000" vert="eaVert" wrap="none" anchor="ctr"/>
          <a:lstStyle/>
          <a:p>
            <a:pPr eaLnBrk="1" hangingPunct="1"/>
            <a:endParaRPr lang="zh-CN" altLang="zh-CN" sz="2100" b="1" dirty="0">
              <a:latin typeface="Arial" panose="020B0604020202020204" pitchFamily="34" charset="0"/>
            </a:endParaRPr>
          </a:p>
        </p:txBody>
      </p:sp>
      <p:sp>
        <p:nvSpPr>
          <p:cNvPr id="23" name="AutoShape 34"/>
          <p:cNvSpPr/>
          <p:nvPr/>
        </p:nvSpPr>
        <p:spPr>
          <a:xfrm rot="5400000">
            <a:off x="6110605" y="475615"/>
            <a:ext cx="379730" cy="4721860"/>
          </a:xfrm>
          <a:prstGeom prst="leftBrace">
            <a:avLst>
              <a:gd name="adj1" fmla="val 61367"/>
              <a:gd name="adj2" fmla="val 46954"/>
            </a:avLst>
          </a:prstGeom>
          <a:noFill/>
          <a:ln w="28575" cap="flat" cmpd="sng">
            <a:solidFill>
              <a:schemeClr val="tx1"/>
            </a:solidFill>
            <a:prstDash val="solid"/>
            <a:headEnd type="none" w="med" len="med"/>
            <a:tailEnd type="none" w="med" len="med"/>
          </a:ln>
        </p:spPr>
        <p:txBody>
          <a:bodyPr rot="10800000" vert="eaVert" wrap="none" anchor="ctr"/>
          <a:lstStyle/>
          <a:p>
            <a:pPr eaLnBrk="1" hangingPunct="1"/>
            <a:endParaRPr lang="zh-CN" altLang="zh-CN" sz="2100" b="1" dirty="0">
              <a:latin typeface="Arial" panose="020B0604020202020204" pitchFamily="34" charset="0"/>
            </a:endParaRPr>
          </a:p>
        </p:txBody>
      </p:sp>
      <p:sp>
        <p:nvSpPr>
          <p:cNvPr id="24" name="文本框 23"/>
          <p:cNvSpPr txBox="1"/>
          <p:nvPr/>
        </p:nvSpPr>
        <p:spPr>
          <a:xfrm>
            <a:off x="6671945" y="2882900"/>
            <a:ext cx="1498600" cy="645160"/>
          </a:xfrm>
          <a:prstGeom prst="rect">
            <a:avLst/>
          </a:prstGeom>
          <a:noFill/>
        </p:spPr>
        <p:txBody>
          <a:bodyPr wrap="square" rtlCol="0" anchor="t">
            <a:spAutoFit/>
          </a:bodyPr>
          <a:lstStyle/>
          <a:p>
            <a:pPr marR="0" algn="ctr" defTabSz="914400" eaLnBrk="1" hangingPunct="1">
              <a:buClrTx/>
              <a:buSzTx/>
              <a:buFontTx/>
              <a:defRPr/>
            </a:pPr>
            <a:r>
              <a:rPr lang="zh-CN" altLang="en-US" b="1">
                <a:ln>
                  <a:solidFill>
                    <a:srgbClr val="FF0000"/>
                  </a:solidFill>
                </a:ln>
                <a:solidFill>
                  <a:srgbClr val="FFFF00"/>
                </a:solidFill>
                <a:latin typeface="黑体" panose="02010609060101010101" pitchFamily="49" charset="-122"/>
                <a:ea typeface="黑体" panose="02010609060101010101" pitchFamily="49" charset="-122"/>
                <a:sym typeface="+mn-ea"/>
              </a:rPr>
              <a:t>改革开放</a:t>
            </a:r>
            <a:endParaRPr kumimoji="0" lang="zh-CN" altLang="en-US" b="1" kern="1200" cap="none" spc="0" normalizeH="0" baseline="0" noProof="1">
              <a:ln>
                <a:solidFill>
                  <a:srgbClr val="FF0000"/>
                </a:solidFill>
              </a:ln>
              <a:solidFill>
                <a:srgbClr val="FFFF00"/>
              </a:solidFill>
              <a:latin typeface="黑体" panose="02010609060101010101" pitchFamily="49" charset="-122"/>
              <a:ea typeface="黑体" panose="02010609060101010101" pitchFamily="49" charset="-122"/>
              <a:cs typeface="+mn-cs"/>
            </a:endParaRPr>
          </a:p>
          <a:p>
            <a:pPr marR="0" algn="ctr" defTabSz="914400" eaLnBrk="1" hangingPunct="1">
              <a:buClrTx/>
              <a:buSzTx/>
              <a:buFontTx/>
              <a:defRPr/>
            </a:pPr>
            <a:r>
              <a:rPr lang="zh-CN" altLang="en-US" b="1">
                <a:ln>
                  <a:solidFill>
                    <a:srgbClr val="FF0000"/>
                  </a:solidFill>
                </a:ln>
                <a:solidFill>
                  <a:srgbClr val="FFFF00"/>
                </a:solidFill>
                <a:latin typeface="黑体" panose="02010609060101010101" pitchFamily="49" charset="-122"/>
                <a:ea typeface="黑体" panose="02010609060101010101" pitchFamily="49" charset="-122"/>
                <a:sym typeface="+mn-ea"/>
              </a:rPr>
              <a:t>步入新阶段</a:t>
            </a:r>
            <a:endParaRPr lang="zh-CN" altLang="en-US"/>
          </a:p>
        </p:txBody>
      </p:sp>
      <p:sp>
        <p:nvSpPr>
          <p:cNvPr id="25" name="文本框 24"/>
          <p:cNvSpPr txBox="1"/>
          <p:nvPr/>
        </p:nvSpPr>
        <p:spPr>
          <a:xfrm>
            <a:off x="597535" y="2068830"/>
            <a:ext cx="459740" cy="1140460"/>
          </a:xfrm>
          <a:prstGeom prst="rect">
            <a:avLst/>
          </a:prstGeom>
          <a:noFill/>
        </p:spPr>
        <p:txBody>
          <a:bodyPr vert="eaVert" wrap="square" rtlCol="0">
            <a:spAutoFit/>
          </a:bodyPr>
          <a:lstStyle/>
          <a:p>
            <a:r>
              <a:rPr lang="zh-CN" altLang="zh-CN" b="1" dirty="0">
                <a:solidFill>
                  <a:srgbClr val="FF0000"/>
                </a:solidFill>
                <a:latin typeface="黑体" panose="02010609060101010101" pitchFamily="49" charset="-122"/>
                <a:ea typeface="黑体" panose="02010609060101010101" pitchFamily="49" charset="-122"/>
                <a:sym typeface="+mn-ea"/>
              </a:rPr>
              <a:t>过渡时期</a:t>
            </a:r>
            <a:endParaRPr lang="zh-CN" altLang="en-US"/>
          </a:p>
        </p:txBody>
      </p:sp>
      <p:sp>
        <p:nvSpPr>
          <p:cNvPr id="26" name="文本框 25"/>
          <p:cNvSpPr txBox="1"/>
          <p:nvPr/>
        </p:nvSpPr>
        <p:spPr>
          <a:xfrm>
            <a:off x="1807845" y="1711325"/>
            <a:ext cx="459740" cy="1573530"/>
          </a:xfrm>
          <a:prstGeom prst="rect">
            <a:avLst/>
          </a:prstGeom>
          <a:noFill/>
        </p:spPr>
        <p:txBody>
          <a:bodyPr vert="eaVert" wrap="square" rtlCol="0">
            <a:spAutoFit/>
          </a:bodyPr>
          <a:lstStyle/>
          <a:p>
            <a:r>
              <a:rPr lang="zh-CN" altLang="zh-CN" b="1" dirty="0">
                <a:solidFill>
                  <a:srgbClr val="FF0000"/>
                </a:solidFill>
                <a:latin typeface="黑体" panose="02010609060101010101" pitchFamily="49" charset="-122"/>
                <a:ea typeface="黑体" panose="02010609060101010101" pitchFamily="49" charset="-122"/>
                <a:sym typeface="+mn-ea"/>
              </a:rPr>
              <a:t>曲折发展十年</a:t>
            </a:r>
            <a:endParaRPr lang="zh-CN" altLang="en-US"/>
          </a:p>
        </p:txBody>
      </p:sp>
      <p:sp>
        <p:nvSpPr>
          <p:cNvPr id="27" name="文本框 26"/>
          <p:cNvSpPr txBox="1"/>
          <p:nvPr/>
        </p:nvSpPr>
        <p:spPr>
          <a:xfrm>
            <a:off x="2977515" y="2181225"/>
            <a:ext cx="459740" cy="1154430"/>
          </a:xfrm>
          <a:prstGeom prst="rect">
            <a:avLst/>
          </a:prstGeom>
          <a:noFill/>
        </p:spPr>
        <p:txBody>
          <a:bodyPr vert="eaVert" wrap="square" rtlCol="0">
            <a:spAutoFit/>
          </a:bodyPr>
          <a:lstStyle/>
          <a:p>
            <a:r>
              <a:rPr lang="zh-CN" altLang="zh-CN" b="1" dirty="0">
                <a:solidFill>
                  <a:srgbClr val="FF0000"/>
                </a:solidFill>
                <a:latin typeface="黑体" panose="02010609060101010101" pitchFamily="49" charset="-122"/>
                <a:ea typeface="黑体" panose="02010609060101010101" pitchFamily="49" charset="-122"/>
                <a:sym typeface="+mn-ea"/>
              </a:rPr>
              <a:t>十年文革</a:t>
            </a:r>
            <a:endParaRPr lang="zh-CN" altLang="en-US"/>
          </a:p>
        </p:txBody>
      </p:sp>
      <p:sp>
        <p:nvSpPr>
          <p:cNvPr id="28" name="文本框 27"/>
          <p:cNvSpPr txBox="1"/>
          <p:nvPr/>
        </p:nvSpPr>
        <p:spPr>
          <a:xfrm>
            <a:off x="3544570" y="2318385"/>
            <a:ext cx="262890" cy="1198880"/>
          </a:xfrm>
          <a:prstGeom prst="rect">
            <a:avLst/>
          </a:prstGeom>
          <a:noFill/>
        </p:spPr>
        <p:txBody>
          <a:bodyPr wrap="square" rtlCol="0">
            <a:spAutoFit/>
          </a:bodyPr>
          <a:lstStyle/>
          <a:p>
            <a:r>
              <a:rPr lang="zh-CN" altLang="zh-CN" b="1" dirty="0">
                <a:solidFill>
                  <a:srgbClr val="FF0000"/>
                </a:solidFill>
                <a:latin typeface="黑体" panose="02010609060101010101" pitchFamily="49" charset="-122"/>
                <a:ea typeface="黑体" panose="02010609060101010101" pitchFamily="49" charset="-122"/>
                <a:sym typeface="+mn-ea"/>
              </a:rPr>
              <a:t>两年徘徊</a:t>
            </a:r>
            <a:endParaRPr lang="zh-CN" altLang="en-US"/>
          </a:p>
        </p:txBody>
      </p:sp>
      <p:sp>
        <p:nvSpPr>
          <p:cNvPr id="29" name="文本框 28"/>
          <p:cNvSpPr txBox="1"/>
          <p:nvPr/>
        </p:nvSpPr>
        <p:spPr>
          <a:xfrm>
            <a:off x="4068445" y="4374515"/>
            <a:ext cx="1315085" cy="645160"/>
          </a:xfrm>
          <a:prstGeom prst="rect">
            <a:avLst/>
          </a:prstGeom>
          <a:noFill/>
        </p:spPr>
        <p:txBody>
          <a:bodyPr wrap="square" rtlCol="0">
            <a:spAutoFit/>
          </a:bodyPr>
          <a:lstStyle/>
          <a:p>
            <a:pPr eaLnBrk="1" hangingPunct="1"/>
            <a:r>
              <a:rPr lang="zh-CN" altLang="en-US" b="1" dirty="0">
                <a:solidFill>
                  <a:srgbClr val="1A1AE0"/>
                </a:solidFill>
                <a:latin typeface="微软雅黑" panose="020B0503020204020204" charset="-122"/>
                <a:ea typeface="微软雅黑" panose="020B0503020204020204" charset="-122"/>
                <a:sym typeface="+mn-ea"/>
              </a:rPr>
              <a:t>十一届</a:t>
            </a:r>
            <a:endParaRPr lang="zh-CN" altLang="en-US" b="1" dirty="0">
              <a:solidFill>
                <a:srgbClr val="1A1AE0"/>
              </a:solidFill>
              <a:latin typeface="微软雅黑" panose="020B0503020204020204" charset="-122"/>
              <a:ea typeface="微软雅黑" panose="020B0503020204020204" charset="-122"/>
            </a:endParaRPr>
          </a:p>
          <a:p>
            <a:pPr eaLnBrk="1" hangingPunct="1"/>
            <a:r>
              <a:rPr lang="zh-CN" altLang="en-US" b="1" dirty="0">
                <a:solidFill>
                  <a:srgbClr val="1A1AE0"/>
                </a:solidFill>
                <a:latin typeface="微软雅黑" panose="020B0503020204020204" charset="-122"/>
                <a:ea typeface="微软雅黑" panose="020B0503020204020204" charset="-122"/>
                <a:sym typeface="+mn-ea"/>
              </a:rPr>
              <a:t>三中全会</a:t>
            </a:r>
            <a:endParaRPr lang="zh-CN" altLang="en-US"/>
          </a:p>
        </p:txBody>
      </p:sp>
      <p:cxnSp>
        <p:nvCxnSpPr>
          <p:cNvPr id="30" name="直接箭头连接符 29"/>
          <p:cNvCxnSpPr/>
          <p:nvPr/>
        </p:nvCxnSpPr>
        <p:spPr>
          <a:xfrm flipH="1">
            <a:off x="3924300" y="3835400"/>
            <a:ext cx="7620" cy="13938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0" name="AutoShape 33"/>
          <p:cNvSpPr/>
          <p:nvPr/>
        </p:nvSpPr>
        <p:spPr>
          <a:xfrm rot="-5400000">
            <a:off x="2175510" y="3985895"/>
            <a:ext cx="428625" cy="2915920"/>
          </a:xfrm>
          <a:prstGeom prst="leftBrace">
            <a:avLst>
              <a:gd name="adj1" fmla="val 129358"/>
              <a:gd name="adj2" fmla="val 50000"/>
            </a:avLst>
          </a:prstGeom>
          <a:noFill/>
          <a:ln w="19050" cap="flat" cmpd="sng">
            <a:solidFill>
              <a:schemeClr val="tx1"/>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zh-CN" sz="2800" b="1" dirty="0">
              <a:latin typeface="宋体" panose="02010600030101010101" pitchFamily="2" charset="-122"/>
            </a:endParaRPr>
          </a:p>
        </p:txBody>
      </p:sp>
      <p:sp>
        <p:nvSpPr>
          <p:cNvPr id="42" name="文本框 41"/>
          <p:cNvSpPr txBox="1"/>
          <p:nvPr/>
        </p:nvSpPr>
        <p:spPr>
          <a:xfrm>
            <a:off x="1459230" y="5776595"/>
            <a:ext cx="2392680" cy="460375"/>
          </a:xfrm>
          <a:prstGeom prst="rect">
            <a:avLst/>
          </a:prstGeom>
          <a:noFill/>
        </p:spPr>
        <p:txBody>
          <a:bodyPr wrap="square" rtlCol="0">
            <a:spAutoFit/>
          </a:bodyPr>
          <a:lstStyle/>
          <a:p>
            <a:r>
              <a:rPr lang="zh-CN" altLang="en-US" sz="2400" b="1" dirty="0">
                <a:latin typeface="黑体" panose="02010609060101010101" pitchFamily="49" charset="-122"/>
                <a:ea typeface="黑体" panose="02010609060101010101" pitchFamily="49" charset="-122"/>
                <a:sym typeface="+mn-ea"/>
              </a:rPr>
              <a:t>计划经济体制</a:t>
            </a:r>
            <a:endParaRPr lang="zh-CN" altLang="en-US" sz="2400" b="1" dirty="0">
              <a:latin typeface="黑体" panose="02010609060101010101" pitchFamily="49" charset="-122"/>
              <a:ea typeface="黑体" panose="02010609060101010101" pitchFamily="49" charset="-122"/>
              <a:sym typeface="+mn-ea"/>
            </a:endParaRPr>
          </a:p>
        </p:txBody>
      </p:sp>
      <p:pic>
        <p:nvPicPr>
          <p:cNvPr id="44" name="Picture 34" descr="https://ss2.bdstatic.com/70cFvnSh_Q1YnxGkpoWK1HF6hhy/it/u=3502280272,3124748450&amp;fm=27&amp;gp=0.jpg"/>
          <p:cNvPicPr>
            <a:picLocks noGrp="1" noChangeAspect="1"/>
          </p:cNvPicPr>
          <p:nvPr>
            <p:ph idx="1"/>
          </p:nvPr>
        </p:nvPicPr>
        <p:blipFill>
          <a:blip r:embed="rId1" cstate="print"/>
          <a:srcRect b="1985"/>
          <a:stretch>
            <a:fillRect/>
          </a:stretch>
        </p:blipFill>
        <p:spPr>
          <a:xfrm>
            <a:off x="6205854" y="4282440"/>
            <a:ext cx="1102449" cy="1954530"/>
          </a:xfrm>
          <a:prstGeom prst="rect">
            <a:avLst/>
          </a:prstGeom>
          <a:noFill/>
          <a:ln w="9525">
            <a:noFill/>
          </a:ln>
        </p:spPr>
      </p:pic>
      <p:sp>
        <p:nvSpPr>
          <p:cNvPr id="6" name="文本框 5"/>
          <p:cNvSpPr txBox="1"/>
          <p:nvPr/>
        </p:nvSpPr>
        <p:spPr>
          <a:xfrm>
            <a:off x="287655" y="107315"/>
            <a:ext cx="2875280" cy="583565"/>
          </a:xfrm>
          <a:prstGeom prst="rect">
            <a:avLst/>
          </a:prstGeom>
          <a:noFill/>
        </p:spPr>
        <p:txBody>
          <a:bodyPr wrap="square" rtlCol="0">
            <a:spAutoFit/>
          </a:bodyPr>
          <a:lstStyle/>
          <a:p>
            <a:r>
              <a:rPr lang="zh-CN" altLang="en-US" sz="3200" b="1" dirty="0">
                <a:solidFill>
                  <a:srgbClr val="0000FF"/>
                </a:solidFill>
                <a:latin typeface="Arial" panose="020B0604020202020204" pitchFamily="34" charset="0"/>
                <a:ea typeface="黑体" panose="02010609060101010101" pitchFamily="49" charset="-122"/>
                <a:sym typeface="+mn-ea"/>
              </a:rPr>
              <a:t>课堂自主学习</a:t>
            </a:r>
            <a:endParaRPr lang="zh-CN" altLang="en-US" sz="3200" b="1" dirty="0">
              <a:solidFill>
                <a:srgbClr val="0000FF"/>
              </a:solidFill>
              <a:latin typeface="Arial" panose="020B0604020202020204" pitchFamily="34" charset="0"/>
              <a:ea typeface="黑体" panose="02010609060101010101" pitchFamily="49" charset="-122"/>
              <a:sym typeface="+mn-ea"/>
            </a:endParaRPr>
          </a:p>
        </p:txBody>
      </p:sp>
      <p:sp>
        <p:nvSpPr>
          <p:cNvPr id="8" name="文本框 7"/>
          <p:cNvSpPr txBox="1"/>
          <p:nvPr/>
        </p:nvSpPr>
        <p:spPr>
          <a:xfrm>
            <a:off x="943610" y="690245"/>
            <a:ext cx="459740" cy="2594610"/>
          </a:xfrm>
          <a:prstGeom prst="rect">
            <a:avLst/>
          </a:prstGeom>
          <a:noFill/>
        </p:spPr>
        <p:txBody>
          <a:bodyPr vert="eaVert" wrap="square" rtlCol="0">
            <a:spAutoFit/>
          </a:bodyPr>
          <a:lstStyle/>
          <a:p>
            <a:r>
              <a:rPr lang="zh-CN" altLang="zh-CN" b="1" dirty="0">
                <a:solidFill>
                  <a:srgbClr val="FF0000"/>
                </a:solidFill>
                <a:latin typeface="黑体" panose="02010609060101010101" pitchFamily="49" charset="-122"/>
                <a:ea typeface="黑体" panose="02010609060101010101" pitchFamily="49" charset="-122"/>
              </a:rPr>
              <a:t>（社会主义制度的建立）</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linds(horizont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linds(horizont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0-#ppt_h/2"/>
                                          </p:val>
                                        </p:tav>
                                        <p:tav tm="100000">
                                          <p:val>
                                            <p:strVal val="#ppt_y"/>
                                          </p:val>
                                        </p:tav>
                                      </p:tavLst>
                                    </p:anim>
                                  </p:childTnLst>
                                </p:cTn>
                              </p:par>
                              <p:par>
                                <p:cTn id="39" presetID="3" presetClass="entr" presetSubtype="1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blinds(horizontal)">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blinds(horizontal)">
                                      <p:cBhvr>
                                        <p:cTn id="5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4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770630" y="548680"/>
            <a:ext cx="4545786" cy="1022945"/>
          </a:xfrm>
        </p:spPr>
        <p:txBody>
          <a:bodyPr>
            <a:normAutofit fontScale="90000"/>
          </a:bodyPr>
          <a:lstStyle/>
          <a:p>
            <a:r>
              <a:rPr lang="zh-CN" altLang="en-US" sz="3200" b="1" dirty="0">
                <a:latin typeface="黑体" panose="02010609060101010101" pitchFamily="49" charset="-122"/>
                <a:ea typeface="黑体" panose="02010609060101010101" pitchFamily="49" charset="-122"/>
                <a:sym typeface="宋体" panose="02010600030101010101" pitchFamily="2" charset="-122"/>
              </a:rPr>
              <a:t>破旧立</a:t>
            </a:r>
            <a:r>
              <a:rPr lang="en-US" altLang="zh-CN" sz="3200" b="1" dirty="0">
                <a:latin typeface="黑体" panose="02010609060101010101" pitchFamily="49" charset="-122"/>
                <a:ea typeface="黑体" panose="02010609060101010101" pitchFamily="49" charset="-122"/>
                <a:sym typeface="宋体" panose="02010600030101010101" pitchFamily="2" charset="-122"/>
              </a:rPr>
              <a:t>“</a:t>
            </a:r>
            <a:r>
              <a:rPr lang="zh-CN" altLang="en-US" sz="3200" b="1" dirty="0">
                <a:latin typeface="黑体" panose="02010609060101010101" pitchFamily="49" charset="-122"/>
                <a:ea typeface="黑体" panose="02010609060101010101" pitchFamily="49" charset="-122"/>
                <a:sym typeface="宋体" panose="02010600030101010101" pitchFamily="2" charset="-122"/>
              </a:rPr>
              <a:t>新</a:t>
            </a:r>
            <a:r>
              <a:rPr lang="en-US" altLang="zh-CN" sz="3200" b="1" dirty="0">
                <a:latin typeface="黑体" panose="02010609060101010101" pitchFamily="49" charset="-122"/>
                <a:ea typeface="黑体" panose="02010609060101010101" pitchFamily="49" charset="-122"/>
                <a:sym typeface="宋体" panose="02010600030101010101" pitchFamily="2" charset="-122"/>
              </a:rPr>
              <a:t>”</a:t>
            </a:r>
            <a:r>
              <a:rPr lang="zh-CN" altLang="en-US" sz="3200" b="1" dirty="0">
                <a:latin typeface="黑体" panose="02010609060101010101" pitchFamily="49" charset="-122"/>
                <a:ea typeface="黑体" panose="02010609060101010101" pitchFamily="49" charset="-122"/>
                <a:sym typeface="宋体" panose="02010600030101010101" pitchFamily="2" charset="-122"/>
              </a:rPr>
              <a:t>转折点</a:t>
            </a:r>
            <a:r>
              <a:rPr lang="en-US" altLang="zh-CN" sz="3200" b="1" dirty="0">
                <a:latin typeface="黑体" panose="02010609060101010101" pitchFamily="49" charset="-122"/>
                <a:ea typeface="黑体" panose="02010609060101010101" pitchFamily="49" charset="-122"/>
                <a:sym typeface="宋体" panose="02010600030101010101" pitchFamily="2" charset="-122"/>
              </a:rPr>
              <a:t>——</a:t>
            </a:r>
            <a:r>
              <a:rPr lang="zh-CN" altLang="en-US" sz="3200" b="1" dirty="0">
                <a:latin typeface="黑体" panose="02010609060101010101" pitchFamily="49" charset="-122"/>
                <a:ea typeface="黑体" panose="02010609060101010101" pitchFamily="49" charset="-122"/>
                <a:sym typeface="宋体" panose="02010600030101010101" pitchFamily="2" charset="-122"/>
              </a:rPr>
              <a:t>十一届三中全会</a:t>
            </a:r>
            <a:br>
              <a:rPr lang="zh-CN" altLang="en-US" b="1" dirty="0">
                <a:latin typeface="黑体" panose="02010609060101010101" pitchFamily="49" charset="-122"/>
                <a:ea typeface="黑体" panose="02010609060101010101" pitchFamily="49" charset="-122"/>
                <a:sym typeface="宋体" panose="02010600030101010101" pitchFamily="2" charset="-122"/>
              </a:rPr>
            </a:br>
            <a:endParaRPr lang="en-US" altLang="en-US" sz="2800" b="1" dirty="0">
              <a:solidFill>
                <a:srgbClr val="FF0000"/>
              </a:solidFill>
              <a:latin typeface="黑体" panose="02010609060101010101" pitchFamily="49" charset="-122"/>
              <a:ea typeface="黑体" panose="02010609060101010101" pitchFamily="49" charset="-122"/>
              <a:sym typeface="+mn-ea"/>
            </a:endParaRPr>
          </a:p>
        </p:txBody>
      </p:sp>
      <p:sp>
        <p:nvSpPr>
          <p:cNvPr id="3" name="副标题 2"/>
          <p:cNvSpPr>
            <a:spLocks noGrp="1"/>
          </p:cNvSpPr>
          <p:nvPr>
            <p:ph type="subTitle" idx="1"/>
          </p:nvPr>
        </p:nvSpPr>
        <p:spPr>
          <a:xfrm>
            <a:off x="337136" y="1897029"/>
            <a:ext cx="535305" cy="4025900"/>
          </a:xfrm>
        </p:spPr>
        <p:txBody>
          <a:bodyPr>
            <a:normAutofit fontScale="95000" lnSpcReduction="10000"/>
            <a:scene3d>
              <a:camera prst="orthographicFront"/>
              <a:lightRig rig="threePt" dir="t"/>
            </a:scene3d>
          </a:bodyPr>
          <a:lstStyle/>
          <a:p>
            <a:r>
              <a:rPr lang="zh-CN" altLang="en-US"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中共十一届三中全会</a:t>
            </a:r>
            <a:endParaRPr lang="zh-CN" altLang="en-US" b="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p:txBody>
      </p:sp>
      <p:sp>
        <p:nvSpPr>
          <p:cNvPr id="4" name="文本框 3"/>
          <p:cNvSpPr txBox="1"/>
          <p:nvPr/>
        </p:nvSpPr>
        <p:spPr>
          <a:xfrm>
            <a:off x="679450" y="433070"/>
            <a:ext cx="2308225" cy="583565"/>
          </a:xfrm>
          <a:prstGeom prst="rect">
            <a:avLst/>
          </a:prstGeom>
          <a:noFill/>
        </p:spPr>
        <p:txBody>
          <a:bodyPr wrap="square" rtlCol="0">
            <a:spAutoFit/>
          </a:bodyPr>
          <a:lstStyle/>
          <a:p>
            <a:r>
              <a:rPr lang="zh-CN" altLang="en-US" sz="3200" b="1" dirty="0">
                <a:solidFill>
                  <a:srgbClr val="0000FF"/>
                </a:solidFill>
                <a:latin typeface="Arial" panose="020B0604020202020204" pitchFamily="34" charset="0"/>
                <a:ea typeface="黑体" panose="02010609060101010101" pitchFamily="49" charset="-122"/>
                <a:sym typeface="+mn-ea"/>
              </a:rPr>
              <a:t>考点梳理</a:t>
            </a:r>
            <a:endParaRPr lang="zh-CN" altLang="en-US" sz="2800" dirty="0">
              <a:solidFill>
                <a:srgbClr val="0000FF"/>
              </a:solidFill>
              <a:latin typeface="Times New Roman" panose="02020603050405020304" pitchFamily="18" charset="0"/>
              <a:ea typeface="黑体" panose="02010609060101010101" pitchFamily="49" charset="-122"/>
              <a:sym typeface="+mn-ea"/>
            </a:endParaRPr>
          </a:p>
        </p:txBody>
      </p:sp>
      <p:sp>
        <p:nvSpPr>
          <p:cNvPr id="10261" name="AutoShape 12"/>
          <p:cNvSpPr/>
          <p:nvPr/>
        </p:nvSpPr>
        <p:spPr>
          <a:xfrm>
            <a:off x="872441" y="1554480"/>
            <a:ext cx="426720" cy="4392930"/>
          </a:xfrm>
          <a:prstGeom prst="leftBrace">
            <a:avLst>
              <a:gd name="adj1" fmla="val 126412"/>
              <a:gd name="adj2" fmla="val 50000"/>
            </a:avLst>
          </a:prstGeom>
          <a:noFill/>
          <a:ln w="31750" cap="flat" cmpd="sng">
            <a:solidFill>
              <a:schemeClr val="tx1"/>
            </a:solid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zh-CN" altLang="en-US" sz="1800" dirty="0"/>
          </a:p>
        </p:txBody>
      </p:sp>
      <p:sp>
        <p:nvSpPr>
          <p:cNvPr id="7" name="文本框 6"/>
          <p:cNvSpPr txBox="1"/>
          <p:nvPr/>
        </p:nvSpPr>
        <p:spPr>
          <a:xfrm>
            <a:off x="1310005" y="1462405"/>
            <a:ext cx="1029970" cy="368300"/>
          </a:xfrm>
          <a:prstGeom prst="rect">
            <a:avLst/>
          </a:prstGeom>
          <a:noFill/>
        </p:spPr>
        <p:txBody>
          <a:bodyPr wrap="square" rtlCol="0">
            <a:spAutoFit/>
          </a:bodyPr>
          <a:lstStyle/>
          <a:p>
            <a:r>
              <a:rPr lang="zh-CN" altLang="en-US" b="1" dirty="0" smtClean="0">
                <a:effectLst>
                  <a:outerShdw blurRad="38100" dist="38100" dir="2700000" algn="tl">
                    <a:srgbClr val="C0C0C0"/>
                  </a:outerShdw>
                </a:effectLst>
                <a:latin typeface="黑体" panose="02010609060101010101" pitchFamily="49" charset="-122"/>
                <a:ea typeface="黑体" panose="02010609060101010101" pitchFamily="49" charset="-122"/>
                <a:sym typeface="+mn-ea"/>
              </a:rPr>
              <a:t>时间：</a:t>
            </a:r>
            <a:endParaRPr lang="zh-CN" altLang="en-US" dirty="0"/>
          </a:p>
        </p:txBody>
      </p:sp>
      <p:sp>
        <p:nvSpPr>
          <p:cNvPr id="8" name="文本框 7"/>
          <p:cNvSpPr txBox="1"/>
          <p:nvPr/>
        </p:nvSpPr>
        <p:spPr>
          <a:xfrm>
            <a:off x="1310005" y="3021965"/>
            <a:ext cx="1174115" cy="368300"/>
          </a:xfrm>
          <a:prstGeom prst="rect">
            <a:avLst/>
          </a:prstGeom>
          <a:noFill/>
        </p:spPr>
        <p:txBody>
          <a:bodyPr wrap="square" rtlCol="0">
            <a:spAutoFit/>
          </a:bodyPr>
          <a:lstStyle/>
          <a:p>
            <a:r>
              <a:rPr lang="zh-CN" altLang="en-US" b="1"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内容：</a:t>
            </a:r>
            <a:endParaRPr lang="zh-CN" altLang="en-US" dirty="0"/>
          </a:p>
        </p:txBody>
      </p:sp>
      <p:sp>
        <p:nvSpPr>
          <p:cNvPr id="9" name="文本框 8"/>
          <p:cNvSpPr txBox="1"/>
          <p:nvPr/>
        </p:nvSpPr>
        <p:spPr>
          <a:xfrm>
            <a:off x="1376680" y="5511165"/>
            <a:ext cx="963295" cy="368300"/>
          </a:xfrm>
          <a:prstGeom prst="rect">
            <a:avLst/>
          </a:prstGeom>
          <a:noFill/>
        </p:spPr>
        <p:txBody>
          <a:bodyPr wrap="square" rtlCol="0">
            <a:spAutoFit/>
          </a:bodyPr>
          <a:lstStyle/>
          <a:p>
            <a:r>
              <a:rPr lang="zh-CN" altLang="en-US" b="1"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意义：</a:t>
            </a:r>
            <a:endParaRPr lang="zh-CN" altLang="en-US" dirty="0"/>
          </a:p>
        </p:txBody>
      </p:sp>
      <p:sp>
        <p:nvSpPr>
          <p:cNvPr id="11" name="文本框 10"/>
          <p:cNvSpPr txBox="1"/>
          <p:nvPr/>
        </p:nvSpPr>
        <p:spPr>
          <a:xfrm>
            <a:off x="2484120" y="1998345"/>
            <a:ext cx="1437005" cy="2722880"/>
          </a:xfrm>
          <a:prstGeom prst="rect">
            <a:avLst/>
          </a:prstGeom>
          <a:noFill/>
        </p:spPr>
        <p:txBody>
          <a:bodyPr wrap="square" rtlCol="0">
            <a:spAutoFit/>
          </a:bodyPr>
          <a:lstStyle/>
          <a:p>
            <a:pPr marR="0" defTabSz="914400" eaLnBrk="1" hangingPunct="1">
              <a:spcBef>
                <a:spcPct val="50000"/>
              </a:spcBef>
              <a:buClrTx/>
              <a:buSzTx/>
              <a:buFontTx/>
              <a:defRPr/>
            </a:pPr>
            <a:r>
              <a:rPr lang="zh-CN" altLang="en-US" b="1"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思想上</a:t>
            </a:r>
            <a:endParaRPr kumimoji="0" lang="zh-CN" altLang="en-US" b="1" kern="1200" cap="none" spc="0" normalizeH="0" baseline="0" noProof="1">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a:p>
            <a:pPr marR="0" defTabSz="914400" eaLnBrk="1" hangingPunct="1">
              <a:spcBef>
                <a:spcPct val="50000"/>
              </a:spcBef>
              <a:buClrTx/>
              <a:buSzTx/>
              <a:buFontTx/>
              <a:defRPr/>
            </a:pPr>
            <a:r>
              <a:rPr lang="zh-CN" altLang="en-US" b="1"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（前提）</a:t>
            </a:r>
            <a:endParaRPr kumimoji="0" lang="en-US" altLang="zh-CN" b="1" kern="1200" cap="none" spc="0" normalizeH="0" baseline="0" noProof="1">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a:p>
            <a:pPr marR="0" defTabSz="914400" eaLnBrk="1" hangingPunct="1">
              <a:spcBef>
                <a:spcPct val="50000"/>
              </a:spcBef>
              <a:buClrTx/>
              <a:buSzTx/>
              <a:buFontTx/>
              <a:defRPr/>
            </a:pPr>
            <a:r>
              <a:rPr lang="zh-CN" altLang="en-US" b="1" dirty="0" smtClean="0">
                <a:effectLst>
                  <a:outerShdw blurRad="38100" dist="38100" dir="2700000" algn="tl">
                    <a:srgbClr val="C0C0C0"/>
                  </a:outerShdw>
                </a:effectLst>
                <a:latin typeface="黑体" panose="02010609060101010101" pitchFamily="49" charset="-122"/>
                <a:ea typeface="黑体" panose="02010609060101010101" pitchFamily="49" charset="-122"/>
                <a:sym typeface="+mn-ea"/>
              </a:rPr>
              <a:t>政治上</a:t>
            </a:r>
            <a:endParaRPr kumimoji="0" lang="en-US" altLang="zh-CN" b="1" kern="1200" cap="none" spc="0" normalizeH="0" baseline="0" noProof="1">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a:p>
            <a:pPr marR="0" defTabSz="914400" eaLnBrk="1" hangingPunct="1">
              <a:spcBef>
                <a:spcPct val="50000"/>
              </a:spcBef>
              <a:buClrTx/>
              <a:buSzTx/>
              <a:buFontTx/>
              <a:defRPr/>
            </a:pPr>
            <a:r>
              <a:rPr lang="zh-CN" altLang="en-US" b="1"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（核心）</a:t>
            </a:r>
            <a:endParaRPr kumimoji="0" lang="en-US" altLang="zh-CN" b="1" kern="1200" cap="none" spc="0" normalizeH="0" baseline="0" noProof="1">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a:p>
            <a:pPr marR="0" defTabSz="914400" eaLnBrk="1" hangingPunct="1">
              <a:spcBef>
                <a:spcPct val="50000"/>
              </a:spcBef>
              <a:buClrTx/>
              <a:buSzTx/>
              <a:buFontTx/>
              <a:defRPr/>
            </a:pPr>
            <a:r>
              <a:rPr lang="en-US" altLang="zh-CN" b="1"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             </a:t>
            </a:r>
            <a:r>
              <a:rPr lang="zh-CN" altLang="en-US" b="1"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组织上</a:t>
            </a:r>
            <a:endParaRPr kumimoji="0" lang="en-US" altLang="zh-CN" b="1" kern="1200" cap="none" spc="0" normalizeH="0" baseline="0" noProof="1">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a:p>
            <a:pPr marR="0" defTabSz="914400" eaLnBrk="1" hangingPunct="1">
              <a:spcBef>
                <a:spcPct val="50000"/>
              </a:spcBef>
              <a:buClrTx/>
              <a:buSzTx/>
              <a:buFontTx/>
              <a:defRPr/>
            </a:pPr>
            <a:r>
              <a:rPr lang="zh-CN" altLang="en-US" b="1" dirty="0">
                <a:effectLst>
                  <a:outerShdw blurRad="38100" dist="38100" dir="2700000" algn="tl">
                    <a:srgbClr val="C0C0C0"/>
                  </a:outerShdw>
                </a:effectLst>
                <a:latin typeface="黑体" panose="02010609060101010101" pitchFamily="49" charset="-122"/>
                <a:ea typeface="黑体" panose="02010609060101010101" pitchFamily="49" charset="-122"/>
                <a:sym typeface="+mn-ea"/>
              </a:rPr>
              <a:t>（保障）</a:t>
            </a:r>
            <a:endParaRPr lang="zh-CN" altLang="en-US" dirty="0"/>
          </a:p>
        </p:txBody>
      </p:sp>
      <p:sp>
        <p:nvSpPr>
          <p:cNvPr id="13" name="AutoShape 12"/>
          <p:cNvSpPr/>
          <p:nvPr/>
        </p:nvSpPr>
        <p:spPr>
          <a:xfrm>
            <a:off x="2057400" y="1916832"/>
            <a:ext cx="426720" cy="2528337"/>
          </a:xfrm>
          <a:prstGeom prst="leftBrace">
            <a:avLst>
              <a:gd name="adj1" fmla="val 126412"/>
              <a:gd name="adj2" fmla="val 50000"/>
            </a:avLst>
          </a:prstGeom>
          <a:noFill/>
          <a:ln w="31750" cap="flat" cmpd="sng">
            <a:solidFill>
              <a:schemeClr val="tx1"/>
            </a:solid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zh-CN" altLang="en-US" sz="1800" dirty="0"/>
          </a:p>
        </p:txBody>
      </p:sp>
      <p:sp>
        <p:nvSpPr>
          <p:cNvPr id="14" name="文本框 13"/>
          <p:cNvSpPr txBox="1"/>
          <p:nvPr/>
        </p:nvSpPr>
        <p:spPr>
          <a:xfrm>
            <a:off x="2057400" y="1441450"/>
            <a:ext cx="1389380" cy="369332"/>
          </a:xfrm>
          <a:prstGeom prst="rect">
            <a:avLst/>
          </a:prstGeom>
          <a:noFill/>
        </p:spPr>
        <p:txBody>
          <a:bodyPr wrap="square" rtlCol="0">
            <a:spAutoFit/>
          </a:bodyPr>
          <a:lstStyle/>
          <a:p>
            <a:r>
              <a:rPr lang="en-US" altLang="en-US" b="1" dirty="0" smtClean="0">
                <a:solidFill>
                  <a:srgbClr val="000000"/>
                </a:solidFill>
                <a:latin typeface="黑体" panose="02010609060101010101" pitchFamily="49" charset="-122"/>
                <a:ea typeface="黑体" panose="02010609060101010101" pitchFamily="49" charset="-122"/>
                <a:sym typeface="+mn-ea"/>
              </a:rPr>
              <a:t>（ </a:t>
            </a:r>
            <a:r>
              <a:rPr lang="en-US" altLang="en-US" b="1" u="sng" dirty="0" smtClean="0">
                <a:latin typeface="黑体" panose="02010609060101010101" pitchFamily="49" charset="-122"/>
                <a:ea typeface="黑体" panose="02010609060101010101" pitchFamily="49" charset="-122"/>
                <a:sym typeface="+mn-ea"/>
              </a:rPr>
              <a:t>      </a:t>
            </a:r>
            <a:r>
              <a:rPr lang="zh-CN" altLang="en-US" b="1" u="sng" dirty="0">
                <a:latin typeface="黑体" panose="02010609060101010101" pitchFamily="49" charset="-122"/>
                <a:ea typeface="黑体" panose="02010609060101010101" pitchFamily="49" charset="-122"/>
                <a:sym typeface="+mn-ea"/>
              </a:rPr>
              <a:t>）</a:t>
            </a:r>
            <a:r>
              <a:rPr lang="en-US" altLang="en-US" b="1" u="sng" dirty="0">
                <a:latin typeface="黑体" panose="02010609060101010101" pitchFamily="49" charset="-122"/>
                <a:ea typeface="黑体" panose="02010609060101010101" pitchFamily="49" charset="-122"/>
                <a:sym typeface="+mn-ea"/>
              </a:rPr>
              <a:t>     </a:t>
            </a:r>
            <a:endParaRPr lang="zh-CN" altLang="en-US" dirty="0"/>
          </a:p>
        </p:txBody>
      </p:sp>
      <p:sp>
        <p:nvSpPr>
          <p:cNvPr id="15" name="文本框 14"/>
          <p:cNvSpPr txBox="1"/>
          <p:nvPr/>
        </p:nvSpPr>
        <p:spPr>
          <a:xfrm>
            <a:off x="2339975" y="1164590"/>
            <a:ext cx="1106805" cy="645160"/>
          </a:xfrm>
          <a:prstGeom prst="rect">
            <a:avLst/>
          </a:prstGeom>
          <a:noFill/>
        </p:spPr>
        <p:txBody>
          <a:bodyPr wrap="square" rtlCol="0" anchor="t">
            <a:spAutoFit/>
          </a:bodyPr>
          <a:lstStyle/>
          <a:p>
            <a:pPr algn="l"/>
            <a:r>
              <a:rPr lang="en-US" altLang="en-US" b="1" u="sng" dirty="0">
                <a:latin typeface="黑体" panose="02010609060101010101" pitchFamily="49" charset="-122"/>
                <a:ea typeface="黑体" panose="02010609060101010101" pitchFamily="49" charset="-122"/>
                <a:sym typeface="+mn-ea"/>
              </a:rPr>
              <a:t>        </a:t>
            </a:r>
            <a:r>
              <a:rPr lang="en-US" altLang="en-US" b="1" u="sng" dirty="0">
                <a:solidFill>
                  <a:srgbClr val="FF0000"/>
                </a:solidFill>
                <a:latin typeface="黑体" panose="02010609060101010101" pitchFamily="49" charset="-122"/>
                <a:ea typeface="黑体" panose="02010609060101010101" pitchFamily="49" charset="-122"/>
                <a:sym typeface="+mn-ea"/>
              </a:rPr>
              <a:t>1978</a:t>
            </a:r>
            <a:r>
              <a:rPr lang="zh-CN" altLang="en-US" b="1" u="sng" dirty="0">
                <a:solidFill>
                  <a:srgbClr val="FF0000"/>
                </a:solidFill>
                <a:latin typeface="黑体" panose="02010609060101010101" pitchFamily="49" charset="-122"/>
                <a:ea typeface="黑体" panose="02010609060101010101" pitchFamily="49" charset="-122"/>
                <a:sym typeface="+mn-ea"/>
              </a:rPr>
              <a:t>年</a:t>
            </a:r>
            <a:r>
              <a:rPr lang="en-US" altLang="en-US" b="1" u="sng" dirty="0">
                <a:latin typeface="黑体" panose="02010609060101010101" pitchFamily="49" charset="-122"/>
                <a:ea typeface="黑体" panose="02010609060101010101" pitchFamily="49" charset="-122"/>
                <a:sym typeface="+mn-ea"/>
              </a:rPr>
              <a:t>        </a:t>
            </a:r>
            <a:endParaRPr lang="zh-CN" altLang="en-US" dirty="0"/>
          </a:p>
        </p:txBody>
      </p:sp>
      <p:sp>
        <p:nvSpPr>
          <p:cNvPr id="17" name="文本框 16"/>
          <p:cNvSpPr txBox="1"/>
          <p:nvPr/>
        </p:nvSpPr>
        <p:spPr>
          <a:xfrm>
            <a:off x="3635896" y="1809750"/>
            <a:ext cx="5184576" cy="922020"/>
          </a:xfrm>
          <a:prstGeom prst="rect">
            <a:avLst/>
          </a:prstGeom>
          <a:noFill/>
        </p:spPr>
        <p:txBody>
          <a:bodyPr wrap="square" rtlCol="0">
            <a:spAutoFit/>
          </a:bodyPr>
          <a:lstStyle/>
          <a:p>
            <a:r>
              <a:rPr lang="zh-CN" altLang="en-US" b="1" dirty="0"/>
              <a:t>这次全会冲破长期</a:t>
            </a:r>
            <a:r>
              <a:rPr lang="en-US" altLang="zh-CN" b="1" dirty="0"/>
              <a:t>“</a:t>
            </a:r>
            <a:r>
              <a:rPr lang="zh-CN" altLang="en-US" b="1" dirty="0"/>
              <a:t>左</a:t>
            </a:r>
            <a:r>
              <a:rPr lang="en-US" altLang="zh-CN" b="1" dirty="0"/>
              <a:t>”</a:t>
            </a:r>
            <a:r>
              <a:rPr lang="zh-CN" altLang="en-US" b="1" dirty="0"/>
              <a:t>的错误的严重束缚，确定了（          </a:t>
            </a:r>
            <a:r>
              <a:rPr lang="zh-CN" altLang="en-US" b="1" dirty="0" smtClean="0"/>
              <a:t>          ）、开动脑筋、（                   ）、团结一致向前看</a:t>
            </a:r>
            <a:r>
              <a:rPr lang="zh-CN" altLang="en-US" b="1" dirty="0"/>
              <a:t>的正确的指导方针。</a:t>
            </a:r>
            <a:endParaRPr lang="zh-CN" altLang="en-US" b="1" dirty="0"/>
          </a:p>
        </p:txBody>
      </p:sp>
      <p:sp>
        <p:nvSpPr>
          <p:cNvPr id="18" name="文本框 17"/>
          <p:cNvSpPr txBox="1"/>
          <p:nvPr/>
        </p:nvSpPr>
        <p:spPr>
          <a:xfrm>
            <a:off x="3735196" y="2869565"/>
            <a:ext cx="5112568" cy="1198880"/>
          </a:xfrm>
          <a:prstGeom prst="rect">
            <a:avLst/>
          </a:prstGeom>
          <a:noFill/>
        </p:spPr>
        <p:txBody>
          <a:bodyPr wrap="square" rtlCol="0">
            <a:spAutoFit/>
          </a:bodyPr>
          <a:lstStyle/>
          <a:p>
            <a:r>
              <a:rPr lang="zh-CN" altLang="en-US" b="1" dirty="0" err="1">
                <a:latin typeface="黑体" panose="02010609060101010101" pitchFamily="49" charset="-122"/>
                <a:ea typeface="黑体" panose="02010609060101010101" pitchFamily="49" charset="-122"/>
                <a:sym typeface="+mn-ea"/>
              </a:rPr>
              <a:t>果断结束</a:t>
            </a:r>
            <a:r>
              <a:rPr lang="en-US" altLang="zh-CN" b="1" dirty="0" err="1">
                <a:latin typeface="黑体" panose="02010609060101010101" pitchFamily="49" charset="-122"/>
                <a:ea typeface="黑体" panose="02010609060101010101" pitchFamily="49" charset="-122"/>
                <a:sym typeface="+mn-ea"/>
              </a:rPr>
              <a:t>“</a:t>
            </a:r>
            <a:r>
              <a:rPr lang="zh-CN" altLang="en-US" b="1" dirty="0" err="1">
                <a:latin typeface="黑体" panose="02010609060101010101" pitchFamily="49" charset="-122"/>
                <a:ea typeface="黑体" panose="02010609060101010101" pitchFamily="49" charset="-122"/>
                <a:sym typeface="+mn-ea"/>
              </a:rPr>
              <a:t>以阶级斗争为纲</a:t>
            </a:r>
            <a:r>
              <a:rPr lang="en-US" altLang="zh-CN" b="1" dirty="0" err="1">
                <a:latin typeface="黑体" panose="02010609060101010101" pitchFamily="49" charset="-122"/>
                <a:ea typeface="黑体" panose="02010609060101010101" pitchFamily="49" charset="-122"/>
                <a:sym typeface="+mn-ea"/>
              </a:rPr>
              <a:t>”</a:t>
            </a:r>
            <a:r>
              <a:rPr lang="zh-CN" altLang="en-US" b="1" dirty="0" err="1">
                <a:latin typeface="黑体" panose="02010609060101010101" pitchFamily="49" charset="-122"/>
                <a:ea typeface="黑体" panose="02010609060101010101" pitchFamily="49" charset="-122"/>
                <a:sym typeface="+mn-ea"/>
              </a:rPr>
              <a:t>，重新确立马克思主义的思想路线、政治路线、组织路线，</a:t>
            </a:r>
            <a:r>
              <a:rPr lang="en-US" altLang="en-US" b="1" dirty="0" err="1">
                <a:latin typeface="黑体" panose="02010609060101010101" pitchFamily="49" charset="-122"/>
                <a:ea typeface="黑体" panose="02010609060101010101" pitchFamily="49" charset="-122"/>
                <a:sym typeface="+mn-ea"/>
              </a:rPr>
              <a:t>作出把党和国家的工作</a:t>
            </a:r>
            <a:r>
              <a:rPr lang="zh-CN" altLang="en-US" b="1" dirty="0" err="1">
                <a:latin typeface="黑体" panose="02010609060101010101" pitchFamily="49" charset="-122"/>
                <a:ea typeface="黑体" panose="02010609060101010101" pitchFamily="49" charset="-122"/>
                <a:sym typeface="+mn-ea"/>
              </a:rPr>
              <a:t>中</a:t>
            </a:r>
            <a:r>
              <a:rPr lang="en-US" altLang="en-US" b="1" dirty="0" err="1">
                <a:latin typeface="黑体" panose="02010609060101010101" pitchFamily="49" charset="-122"/>
                <a:ea typeface="黑体" panose="02010609060101010101" pitchFamily="49" charset="-122"/>
                <a:sym typeface="+mn-ea"/>
              </a:rPr>
              <a:t>心转移到</a:t>
            </a:r>
            <a:r>
              <a:rPr lang="zh-CN" altLang="en-US" b="1" dirty="0" smtClean="0">
                <a:latin typeface="黑体" panose="02010609060101010101" pitchFamily="49" charset="-122"/>
                <a:ea typeface="黑体" panose="02010609060101010101" pitchFamily="49" charset="-122"/>
                <a:sym typeface="+mn-ea"/>
              </a:rPr>
              <a:t>（   </a:t>
            </a:r>
            <a:r>
              <a:rPr lang="en-US" altLang="zh-CN" b="1" dirty="0" smtClean="0">
                <a:latin typeface="黑体" panose="02010609060101010101" pitchFamily="49" charset="-122"/>
                <a:ea typeface="黑体" panose="02010609060101010101" pitchFamily="49" charset="-122"/>
                <a:sym typeface="+mn-ea"/>
              </a:rPr>
              <a:t>  </a:t>
            </a:r>
            <a:r>
              <a:rPr lang="zh-CN" altLang="en-US" b="1" dirty="0" smtClean="0">
                <a:latin typeface="黑体" panose="02010609060101010101" pitchFamily="49" charset="-122"/>
                <a:ea typeface="黑体" panose="02010609060101010101" pitchFamily="49" charset="-122"/>
                <a:sym typeface="+mn-ea"/>
              </a:rPr>
              <a:t>   </a:t>
            </a:r>
            <a:r>
              <a:rPr lang="zh-CN" altLang="en-US" b="1" dirty="0">
                <a:latin typeface="黑体" panose="02010609060101010101" pitchFamily="49" charset="-122"/>
                <a:ea typeface="黑体" panose="02010609060101010101" pitchFamily="49" charset="-122"/>
                <a:sym typeface="+mn-ea"/>
              </a:rPr>
              <a:t>）</a:t>
            </a:r>
            <a:r>
              <a:rPr lang="en-US" altLang="en-US" b="1" dirty="0">
                <a:latin typeface="黑体" panose="02010609060101010101" pitchFamily="49" charset="-122"/>
                <a:ea typeface="黑体" panose="02010609060101010101" pitchFamily="49" charset="-122"/>
                <a:sym typeface="+mn-ea"/>
              </a:rPr>
              <a:t>上来</a:t>
            </a:r>
            <a:r>
              <a:rPr lang="zh-CN" altLang="en-US" b="1" dirty="0">
                <a:latin typeface="黑体" panose="02010609060101010101" pitchFamily="49" charset="-122"/>
                <a:ea typeface="黑体" panose="02010609060101010101" pitchFamily="49" charset="-122"/>
                <a:sym typeface="+mn-ea"/>
              </a:rPr>
              <a:t>、实行（ </a:t>
            </a:r>
            <a:r>
              <a:rPr lang="zh-CN" altLang="en-US" b="1" dirty="0" smtClean="0">
                <a:latin typeface="黑体" panose="02010609060101010101" pitchFamily="49" charset="-122"/>
                <a:ea typeface="黑体" panose="02010609060101010101" pitchFamily="49" charset="-122"/>
                <a:sym typeface="+mn-ea"/>
              </a:rPr>
              <a:t>       </a:t>
            </a:r>
            <a:r>
              <a:rPr lang="zh-CN" altLang="en-US" b="1" dirty="0">
                <a:latin typeface="黑体" panose="02010609060101010101" pitchFamily="49" charset="-122"/>
                <a:ea typeface="黑体" panose="02010609060101010101" pitchFamily="49" charset="-122"/>
                <a:sym typeface="+mn-ea"/>
              </a:rPr>
              <a:t>）历史性决策。</a:t>
            </a:r>
            <a:endParaRPr lang="en-US" altLang="zh-CN" b="1" dirty="0">
              <a:latin typeface="黑体" panose="02010609060101010101" pitchFamily="49" charset="-122"/>
              <a:ea typeface="黑体" panose="02010609060101010101" pitchFamily="49" charset="-122"/>
              <a:sym typeface="+mn-ea"/>
            </a:endParaRPr>
          </a:p>
        </p:txBody>
      </p:sp>
      <p:sp>
        <p:nvSpPr>
          <p:cNvPr id="19" name="文本框 18"/>
          <p:cNvSpPr txBox="1"/>
          <p:nvPr/>
        </p:nvSpPr>
        <p:spPr>
          <a:xfrm>
            <a:off x="3770768" y="4149139"/>
            <a:ext cx="4896543" cy="645160"/>
          </a:xfrm>
          <a:prstGeom prst="rect">
            <a:avLst/>
          </a:prstGeom>
          <a:noFill/>
        </p:spPr>
        <p:txBody>
          <a:bodyPr wrap="square" rtlCol="0">
            <a:spAutoFit/>
          </a:bodyPr>
          <a:lstStyle/>
          <a:p>
            <a:pPr marL="0" lvl="0" indent="0">
              <a:spcBef>
                <a:spcPct val="0"/>
              </a:spcBef>
              <a:buFontTx/>
              <a:buNone/>
            </a:pPr>
            <a:r>
              <a:rPr lang="zh-CN" altLang="en-US" b="1" dirty="0">
                <a:latin typeface="黑体" panose="02010609060101010101" pitchFamily="49" charset="-122"/>
                <a:ea typeface="黑体" panose="02010609060101010101" pitchFamily="49" charset="-122"/>
                <a:sym typeface="+mn-ea"/>
              </a:rPr>
              <a:t>这次</a:t>
            </a:r>
            <a:r>
              <a:rPr lang="en-US" altLang="en-US" b="1" dirty="0">
                <a:latin typeface="黑体" panose="02010609060101010101" pitchFamily="49" charset="-122"/>
                <a:ea typeface="黑体" panose="02010609060101010101" pitchFamily="49" charset="-122"/>
                <a:sym typeface="+mn-ea"/>
              </a:rPr>
              <a:t>会</a:t>
            </a:r>
            <a:r>
              <a:rPr lang="zh-CN" altLang="en-US" b="1" dirty="0">
                <a:latin typeface="黑体" panose="02010609060101010101" pitchFamily="49" charset="-122"/>
                <a:ea typeface="黑体" panose="02010609060101010101" pitchFamily="49" charset="-122"/>
                <a:sym typeface="+mn-ea"/>
              </a:rPr>
              <a:t>议</a:t>
            </a:r>
            <a:r>
              <a:rPr lang="en-US" altLang="en-US" b="1" dirty="0">
                <a:latin typeface="黑体" panose="02010609060101010101" pitchFamily="49" charset="-122"/>
                <a:ea typeface="黑体" panose="02010609060101010101" pitchFamily="49" charset="-122"/>
                <a:sym typeface="+mn-ea"/>
              </a:rPr>
              <a:t>实际</a:t>
            </a:r>
            <a:r>
              <a:rPr lang="zh-CN" altLang="en-US" b="1" dirty="0">
                <a:latin typeface="黑体" panose="02010609060101010101" pitchFamily="49" charset="-122"/>
                <a:ea typeface="黑体" panose="02010609060101010101" pitchFamily="49" charset="-122"/>
                <a:sym typeface="+mn-ea"/>
              </a:rPr>
              <a:t>上形</a:t>
            </a:r>
            <a:r>
              <a:rPr lang="en-US" altLang="en-US" b="1" dirty="0">
                <a:latin typeface="黑体" panose="02010609060101010101" pitchFamily="49" charset="-122"/>
                <a:ea typeface="黑体" panose="02010609060101010101" pitchFamily="49" charset="-122"/>
                <a:sym typeface="+mn-ea"/>
              </a:rPr>
              <a:t>成了以（ </a:t>
            </a:r>
            <a:r>
              <a:rPr lang="en-US" altLang="en-US" b="1" u="sng" dirty="0">
                <a:latin typeface="黑体" panose="02010609060101010101" pitchFamily="49" charset="-122"/>
                <a:ea typeface="黑体" panose="02010609060101010101" pitchFamily="49" charset="-122"/>
                <a:sym typeface="+mn-ea"/>
              </a:rPr>
              <a:t>      </a:t>
            </a:r>
            <a:r>
              <a:rPr lang="en-US" altLang="en-US" b="1" dirty="0">
                <a:latin typeface="黑体" panose="02010609060101010101" pitchFamily="49" charset="-122"/>
                <a:ea typeface="黑体" panose="02010609060101010101" pitchFamily="49" charset="-122"/>
                <a:sym typeface="+mn-ea"/>
              </a:rPr>
              <a:t>）为核心的党</a:t>
            </a:r>
            <a:r>
              <a:rPr lang="zh-CN" altLang="en-US" b="1" dirty="0">
                <a:latin typeface="黑体" panose="02010609060101010101" pitchFamily="49" charset="-122"/>
                <a:ea typeface="黑体" panose="02010609060101010101" pitchFamily="49" charset="-122"/>
                <a:sym typeface="+mn-ea"/>
              </a:rPr>
              <a:t>的第二代</a:t>
            </a:r>
            <a:r>
              <a:rPr lang="en-US" altLang="en-US" b="1" dirty="0">
                <a:latin typeface="黑体" panose="02010609060101010101" pitchFamily="49" charset="-122"/>
                <a:ea typeface="黑体" panose="02010609060101010101" pitchFamily="49" charset="-122"/>
                <a:sym typeface="+mn-ea"/>
              </a:rPr>
              <a:t>领导集体</a:t>
            </a:r>
            <a:r>
              <a:rPr lang="zh-CN" altLang="en-US" b="1" dirty="0">
                <a:latin typeface="黑体" panose="02010609060101010101" pitchFamily="49" charset="-122"/>
                <a:ea typeface="黑体" panose="02010609060101010101" pitchFamily="49" charset="-122"/>
                <a:sym typeface="+mn-ea"/>
              </a:rPr>
              <a:t>。</a:t>
            </a:r>
            <a:endParaRPr lang="zh-CN" altLang="en-US" b="1" dirty="0">
              <a:solidFill>
                <a:schemeClr val="tx1"/>
              </a:solidFill>
              <a:latin typeface="黑体" panose="02010609060101010101" pitchFamily="49" charset="-122"/>
              <a:ea typeface="黑体" panose="02010609060101010101" pitchFamily="49" charset="-122"/>
              <a:sym typeface="+mn-ea"/>
            </a:endParaRPr>
          </a:p>
        </p:txBody>
      </p:sp>
      <p:sp>
        <p:nvSpPr>
          <p:cNvPr id="20" name="文本框 19"/>
          <p:cNvSpPr txBox="1"/>
          <p:nvPr/>
        </p:nvSpPr>
        <p:spPr>
          <a:xfrm>
            <a:off x="2123756" y="5300981"/>
            <a:ext cx="6849745" cy="922020"/>
          </a:xfrm>
          <a:prstGeom prst="rect">
            <a:avLst/>
          </a:prstGeom>
          <a:noFill/>
        </p:spPr>
        <p:txBody>
          <a:bodyPr wrap="square" rtlCol="0">
            <a:spAutoFit/>
          </a:bodyPr>
          <a:lstStyle/>
          <a:p>
            <a:pPr marL="0" lvl="0" indent="0">
              <a:lnSpc>
                <a:spcPct val="150000"/>
              </a:lnSpc>
              <a:spcBef>
                <a:spcPct val="0"/>
              </a:spcBef>
              <a:buFontTx/>
              <a:buNone/>
            </a:pPr>
            <a:r>
              <a:rPr lang="en-US" altLang="en-US" i="1" dirty="0">
                <a:solidFill>
                  <a:srgbClr val="0000FF"/>
                </a:solidFill>
                <a:latin typeface="黑体" panose="02010609060101010101" pitchFamily="49" charset="-122"/>
                <a:ea typeface="黑体" panose="02010609060101010101" pitchFamily="49" charset="-122"/>
                <a:sym typeface="+mn-ea"/>
              </a:rPr>
              <a:t>是</a:t>
            </a:r>
            <a:r>
              <a:rPr lang="en-US" altLang="en-US" b="1" dirty="0">
                <a:latin typeface="黑体" panose="02010609060101010101" pitchFamily="49" charset="-122"/>
                <a:ea typeface="黑体" panose="02010609060101010101" pitchFamily="49" charset="-122"/>
                <a:sym typeface="+mn-ea"/>
              </a:rPr>
              <a:t>新中国成立以来党的历史上</a:t>
            </a:r>
            <a:r>
              <a:rPr lang="en-US" altLang="en-US" i="1" dirty="0">
                <a:solidFill>
                  <a:srgbClr val="0000FF"/>
                </a:solidFill>
                <a:latin typeface="黑体" panose="02010609060101010101" pitchFamily="49" charset="-122"/>
                <a:ea typeface="黑体" panose="02010609060101010101" pitchFamily="49" charset="-122"/>
                <a:sym typeface="+mn-ea"/>
              </a:rPr>
              <a:t>具有深远意义</a:t>
            </a:r>
            <a:r>
              <a:rPr lang="en-US" altLang="en-US" b="1" dirty="0">
                <a:latin typeface="黑体" panose="02010609060101010101" pitchFamily="49" charset="-122"/>
                <a:ea typeface="黑体" panose="02010609060101010101" pitchFamily="49" charset="-122"/>
                <a:sym typeface="+mn-ea"/>
              </a:rPr>
              <a:t>的伟大转折，</a:t>
            </a:r>
            <a:r>
              <a:rPr lang="en-US" altLang="en-US" i="1" dirty="0">
                <a:solidFill>
                  <a:srgbClr val="0000FF"/>
                </a:solidFill>
                <a:latin typeface="黑体" panose="02010609060101010101" pitchFamily="49" charset="-122"/>
                <a:ea typeface="黑体" panose="02010609060101010101" pitchFamily="49" charset="-122"/>
                <a:sym typeface="+mn-ea"/>
              </a:rPr>
              <a:t>开启了</a:t>
            </a:r>
            <a:r>
              <a:rPr lang="zh-CN" altLang="en-US" b="1" dirty="0">
                <a:latin typeface="黑体" panose="02010609060101010101" pitchFamily="49" charset="-122"/>
                <a:ea typeface="黑体" panose="02010609060101010101" pitchFamily="49" charset="-122"/>
                <a:sym typeface="+mn-ea"/>
              </a:rPr>
              <a:t>（</a:t>
            </a:r>
            <a:r>
              <a:rPr lang="en-US" altLang="zh-CN" b="1" dirty="0">
                <a:latin typeface="黑体" panose="02010609060101010101" pitchFamily="49" charset="-122"/>
                <a:ea typeface="黑体" panose="02010609060101010101" pitchFamily="49" charset="-122"/>
                <a:sym typeface="+mn-ea"/>
              </a:rPr>
              <a:t>         </a:t>
            </a:r>
            <a:r>
              <a:rPr lang="zh-CN" altLang="en-US" b="1" dirty="0">
                <a:latin typeface="黑体" panose="02010609060101010101" pitchFamily="49" charset="-122"/>
                <a:ea typeface="黑体" panose="02010609060101010101" pitchFamily="49" charset="-122"/>
                <a:sym typeface="+mn-ea"/>
              </a:rPr>
              <a:t>）</a:t>
            </a:r>
            <a:r>
              <a:rPr lang="en-US" altLang="en-US" b="1" dirty="0">
                <a:latin typeface="黑体" panose="02010609060101010101" pitchFamily="49" charset="-122"/>
                <a:ea typeface="黑体" panose="02010609060101010101" pitchFamily="49" charset="-122"/>
                <a:sym typeface="+mn-ea"/>
              </a:rPr>
              <a:t>和</a:t>
            </a:r>
            <a:r>
              <a:rPr lang="zh-CN" altLang="en-US" b="1" dirty="0">
                <a:latin typeface="黑体" panose="02010609060101010101" pitchFamily="49" charset="-122"/>
                <a:ea typeface="黑体" panose="02010609060101010101" pitchFamily="49" charset="-122"/>
                <a:sym typeface="+mn-ea"/>
              </a:rPr>
              <a:t>（</a:t>
            </a:r>
            <a:r>
              <a:rPr lang="en-US" altLang="zh-CN" b="1" dirty="0">
                <a:latin typeface="黑体" panose="02010609060101010101" pitchFamily="49" charset="-122"/>
                <a:ea typeface="黑体" panose="02010609060101010101" pitchFamily="49" charset="-122"/>
                <a:sym typeface="+mn-ea"/>
              </a:rPr>
              <a:t>                   </a:t>
            </a:r>
            <a:r>
              <a:rPr lang="zh-CN" altLang="en-US" b="1" dirty="0">
                <a:latin typeface="黑体" panose="02010609060101010101" pitchFamily="49" charset="-122"/>
                <a:ea typeface="黑体" panose="02010609060101010101" pitchFamily="49" charset="-122"/>
                <a:sym typeface="+mn-ea"/>
              </a:rPr>
              <a:t>）</a:t>
            </a:r>
            <a:r>
              <a:rPr lang="en-US" altLang="en-US" b="1" dirty="0">
                <a:latin typeface="黑体" panose="02010609060101010101" pitchFamily="49" charset="-122"/>
                <a:ea typeface="黑体" panose="02010609060101010101" pitchFamily="49" charset="-122"/>
                <a:sym typeface="+mn-ea"/>
              </a:rPr>
              <a:t>新时期。</a:t>
            </a:r>
            <a:endParaRPr lang="zh-CN" altLang="en-US" dirty="0"/>
          </a:p>
        </p:txBody>
      </p:sp>
      <p:sp>
        <p:nvSpPr>
          <p:cNvPr id="21" name="文本框 20"/>
          <p:cNvSpPr txBox="1"/>
          <p:nvPr/>
        </p:nvSpPr>
        <p:spPr>
          <a:xfrm>
            <a:off x="4068127" y="2060506"/>
            <a:ext cx="1516380" cy="368300"/>
          </a:xfrm>
          <a:prstGeom prst="rect">
            <a:avLst/>
          </a:prstGeom>
          <a:noFill/>
        </p:spPr>
        <p:txBody>
          <a:bodyPr wrap="square" rtlCol="0">
            <a:spAutoFit/>
          </a:bodyPr>
          <a:lstStyle/>
          <a:p>
            <a:r>
              <a:rPr lang="zh-CN" altLang="en-US" b="1" dirty="0">
                <a:solidFill>
                  <a:srgbClr val="FF0000"/>
                </a:solidFill>
                <a:latin typeface="黑体" panose="02010609060101010101" pitchFamily="49" charset="-122"/>
                <a:ea typeface="黑体" panose="02010609060101010101" pitchFamily="49" charset="-122"/>
                <a:sym typeface="+mn-ea"/>
              </a:rPr>
              <a:t>解放</a:t>
            </a:r>
            <a:r>
              <a:rPr lang="zh-CN" altLang="en-US" b="1" dirty="0" smtClean="0">
                <a:solidFill>
                  <a:srgbClr val="FF0000"/>
                </a:solidFill>
                <a:latin typeface="黑体" panose="02010609060101010101" pitchFamily="49" charset="-122"/>
                <a:ea typeface="黑体" panose="02010609060101010101" pitchFamily="49" charset="-122"/>
                <a:sym typeface="+mn-ea"/>
              </a:rPr>
              <a:t>思想</a:t>
            </a:r>
            <a:r>
              <a:rPr lang="en-US" altLang="zh-CN" b="1" dirty="0" smtClean="0">
                <a:solidFill>
                  <a:srgbClr val="FF0000"/>
                </a:solidFill>
                <a:latin typeface="黑体" panose="02010609060101010101" pitchFamily="49" charset="-122"/>
                <a:ea typeface="黑体" panose="02010609060101010101" pitchFamily="49" charset="-122"/>
                <a:sym typeface="+mn-ea"/>
              </a:rPr>
              <a:t>,</a:t>
            </a:r>
            <a:endParaRPr lang="zh-CN" altLang="en-US" dirty="0">
              <a:solidFill>
                <a:srgbClr val="FF0000"/>
              </a:solidFill>
            </a:endParaRPr>
          </a:p>
        </p:txBody>
      </p:sp>
      <p:sp>
        <p:nvSpPr>
          <p:cNvPr id="23" name="文本框 22"/>
          <p:cNvSpPr txBox="1"/>
          <p:nvPr/>
        </p:nvSpPr>
        <p:spPr>
          <a:xfrm>
            <a:off x="6876415" y="2086610"/>
            <a:ext cx="1363345" cy="368300"/>
          </a:xfrm>
          <a:prstGeom prst="rect">
            <a:avLst/>
          </a:prstGeom>
          <a:noFill/>
        </p:spPr>
        <p:txBody>
          <a:bodyPr wrap="square" rtlCol="0">
            <a:spAutoFit/>
          </a:bodyPr>
          <a:lstStyle/>
          <a:p>
            <a:r>
              <a:rPr lang="zh-CN" altLang="en-US" b="1" dirty="0" smtClean="0">
                <a:solidFill>
                  <a:srgbClr val="FF0000"/>
                </a:solidFill>
                <a:latin typeface="黑体" panose="02010609060101010101" pitchFamily="49" charset="-122"/>
                <a:ea typeface="黑体" panose="02010609060101010101" pitchFamily="49" charset="-122"/>
              </a:rPr>
              <a:t>实事求是</a:t>
            </a:r>
            <a:endParaRPr lang="zh-CN" altLang="en-US" dirty="0">
              <a:solidFill>
                <a:srgbClr val="FF0000"/>
              </a:solidFill>
            </a:endParaRPr>
          </a:p>
        </p:txBody>
      </p:sp>
      <p:sp>
        <p:nvSpPr>
          <p:cNvPr id="24" name="文本框 23"/>
          <p:cNvSpPr txBox="1"/>
          <p:nvPr/>
        </p:nvSpPr>
        <p:spPr>
          <a:xfrm>
            <a:off x="6732270" y="3390265"/>
            <a:ext cx="1133475" cy="368300"/>
          </a:xfrm>
          <a:prstGeom prst="rect">
            <a:avLst/>
          </a:prstGeom>
          <a:noFill/>
        </p:spPr>
        <p:txBody>
          <a:bodyPr wrap="square" rtlCol="0">
            <a:spAutoFit/>
          </a:bodyPr>
          <a:lstStyle/>
          <a:p>
            <a:r>
              <a:rPr lang="zh-CN" altLang="en-US" b="1" dirty="0">
                <a:solidFill>
                  <a:srgbClr val="FF0000"/>
                </a:solidFill>
                <a:latin typeface="黑体" panose="02010609060101010101" pitchFamily="49" charset="-122"/>
                <a:ea typeface="黑体" panose="02010609060101010101" pitchFamily="49" charset="-122"/>
                <a:sym typeface="+mn-ea"/>
              </a:rPr>
              <a:t>经济建设</a:t>
            </a:r>
            <a:endParaRPr lang="zh-CN" altLang="en-US" dirty="0"/>
          </a:p>
        </p:txBody>
      </p:sp>
      <p:sp>
        <p:nvSpPr>
          <p:cNvPr id="25" name="文本框 24"/>
          <p:cNvSpPr txBox="1"/>
          <p:nvPr/>
        </p:nvSpPr>
        <p:spPr>
          <a:xfrm>
            <a:off x="4356099" y="3644900"/>
            <a:ext cx="1260475" cy="368300"/>
          </a:xfrm>
          <a:prstGeom prst="rect">
            <a:avLst/>
          </a:prstGeom>
          <a:noFill/>
        </p:spPr>
        <p:txBody>
          <a:bodyPr wrap="square" rtlCol="0">
            <a:spAutoFit/>
          </a:bodyPr>
          <a:lstStyle/>
          <a:p>
            <a:pPr marL="0" lvl="0" indent="0">
              <a:spcBef>
                <a:spcPct val="50000"/>
              </a:spcBef>
              <a:buFontTx/>
              <a:buNone/>
            </a:pPr>
            <a:r>
              <a:rPr lang="zh-CN" altLang="en-US" b="1" dirty="0">
                <a:solidFill>
                  <a:srgbClr val="FF0000"/>
                </a:solidFill>
                <a:latin typeface="黑体" panose="02010609060101010101" pitchFamily="49" charset="-122"/>
                <a:ea typeface="黑体" panose="02010609060101010101" pitchFamily="49" charset="-122"/>
                <a:sym typeface="+mn-ea"/>
              </a:rPr>
              <a:t>改革开放</a:t>
            </a:r>
            <a:endParaRPr lang="zh-CN" altLang="en-US" dirty="0"/>
          </a:p>
        </p:txBody>
      </p:sp>
      <p:sp>
        <p:nvSpPr>
          <p:cNvPr id="29" name="文本框 28"/>
          <p:cNvSpPr txBox="1"/>
          <p:nvPr/>
        </p:nvSpPr>
        <p:spPr>
          <a:xfrm>
            <a:off x="6588125" y="4076700"/>
            <a:ext cx="994410" cy="368300"/>
          </a:xfrm>
          <a:prstGeom prst="rect">
            <a:avLst/>
          </a:prstGeom>
          <a:noFill/>
        </p:spPr>
        <p:txBody>
          <a:bodyPr wrap="square" rtlCol="0">
            <a:spAutoFit/>
          </a:bodyPr>
          <a:lstStyle/>
          <a:p>
            <a:r>
              <a:rPr lang="zh-CN" altLang="en-US" b="1" dirty="0">
                <a:solidFill>
                  <a:srgbClr val="FF0000"/>
                </a:solidFill>
                <a:latin typeface="黑体" panose="02010609060101010101" pitchFamily="49" charset="-122"/>
                <a:ea typeface="黑体" panose="02010609060101010101" pitchFamily="49" charset="-122"/>
              </a:rPr>
              <a:t>邓小平</a:t>
            </a:r>
            <a:endParaRPr lang="zh-CN" altLang="en-US" dirty="0">
              <a:solidFill>
                <a:srgbClr val="FF0000"/>
              </a:solidFill>
            </a:endParaRPr>
          </a:p>
        </p:txBody>
      </p:sp>
      <p:sp>
        <p:nvSpPr>
          <p:cNvPr id="30" name="文本框 29"/>
          <p:cNvSpPr txBox="1"/>
          <p:nvPr/>
        </p:nvSpPr>
        <p:spPr>
          <a:xfrm>
            <a:off x="2417443" y="5805170"/>
            <a:ext cx="1210310" cy="368300"/>
          </a:xfrm>
          <a:prstGeom prst="rect">
            <a:avLst/>
          </a:prstGeom>
          <a:noFill/>
        </p:spPr>
        <p:txBody>
          <a:bodyPr wrap="square" rtlCol="0">
            <a:spAutoFit/>
          </a:bodyPr>
          <a:lstStyle/>
          <a:p>
            <a:r>
              <a:rPr lang="zh-CN" altLang="en-US" b="1" dirty="0">
                <a:solidFill>
                  <a:srgbClr val="FF0000"/>
                </a:solidFill>
                <a:latin typeface="黑体" panose="02010609060101010101" pitchFamily="49" charset="-122"/>
                <a:ea typeface="黑体" panose="02010609060101010101" pitchFamily="49" charset="-122"/>
                <a:sym typeface="+mn-ea"/>
              </a:rPr>
              <a:t>改革开放</a:t>
            </a:r>
            <a:endParaRPr lang="zh-CN" altLang="en-US" dirty="0"/>
          </a:p>
        </p:txBody>
      </p:sp>
      <p:sp>
        <p:nvSpPr>
          <p:cNvPr id="5" name="文本框 4"/>
          <p:cNvSpPr txBox="1"/>
          <p:nvPr/>
        </p:nvSpPr>
        <p:spPr>
          <a:xfrm>
            <a:off x="4139565" y="5805170"/>
            <a:ext cx="2251710" cy="368300"/>
          </a:xfrm>
          <a:prstGeom prst="rect">
            <a:avLst/>
          </a:prstGeom>
          <a:noFill/>
        </p:spPr>
        <p:txBody>
          <a:bodyPr wrap="none" rtlCol="0">
            <a:spAutoFit/>
          </a:bodyPr>
          <a:lstStyle/>
          <a:p>
            <a:pPr algn="l">
              <a:buClrTx/>
              <a:buSzTx/>
              <a:buFontTx/>
            </a:pPr>
            <a:r>
              <a:rPr lang="zh-CN" altLang="en-US" b="1" dirty="0">
                <a:solidFill>
                  <a:srgbClr val="FF0000"/>
                </a:solidFill>
                <a:latin typeface="黑体" panose="02010609060101010101" pitchFamily="49" charset="-122"/>
                <a:ea typeface="黑体" panose="02010609060101010101" pitchFamily="49" charset="-122"/>
                <a:sym typeface="+mn-ea"/>
              </a:rPr>
              <a:t>社会主义现代化建设</a:t>
            </a:r>
            <a:endParaRPr lang="zh-CN" altLang="en-US"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linds(horizont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blinds(horizontal)">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blinds(horizontal)">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blinds(horizontal)">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9">
                                            <p:txEl>
                                              <p:pRg st="0" end="0"/>
                                            </p:txEl>
                                          </p:spTgt>
                                        </p:tgtEl>
                                        <p:attrNameLst>
                                          <p:attrName>style.visibility</p:attrName>
                                        </p:attrNameLst>
                                      </p:cBhvr>
                                      <p:to>
                                        <p:strVal val="visible"/>
                                      </p:to>
                                    </p:set>
                                    <p:animEffect transition="in" filter="blinds(horizontal)">
                                      <p:cBhvr>
                                        <p:cTn id="32" dur="500"/>
                                        <p:tgtEl>
                                          <p:spTgt spid="2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Effect transition="in" filter="blinds(horizontal)">
                                      <p:cBhvr>
                                        <p:cTn id="37" dur="500"/>
                                        <p:tgtEl>
                                          <p:spTgt spid="3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76672"/>
            <a:ext cx="8229600" cy="1143000"/>
          </a:xfrm>
        </p:spPr>
        <p:txBody>
          <a:bodyPr/>
          <a:lstStyle/>
          <a:p>
            <a:r>
              <a:rPr lang="en-US" altLang="zh-CN"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40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遵义会议</a:t>
            </a:r>
            <a:r>
              <a:rPr lang="en-US" altLang="zh-CN" sz="40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VS</a:t>
            </a:r>
            <a:r>
              <a:rPr lang="zh-CN" altLang="en-US" sz="40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十一届三中全会</a:t>
            </a:r>
            <a:endParaRPr lang="zh-CN" altLang="en-US" dirty="0"/>
          </a:p>
        </p:txBody>
      </p:sp>
      <p:sp>
        <p:nvSpPr>
          <p:cNvPr id="4" name="文本框 3"/>
          <p:cNvSpPr txBox="1"/>
          <p:nvPr/>
        </p:nvSpPr>
        <p:spPr>
          <a:xfrm>
            <a:off x="48895" y="31115"/>
            <a:ext cx="1996440" cy="583565"/>
          </a:xfrm>
          <a:prstGeom prst="rect">
            <a:avLst/>
          </a:prstGeom>
          <a:noFill/>
        </p:spPr>
        <p:txBody>
          <a:bodyPr wrap="square" rtlCol="0">
            <a:spAutoFit/>
          </a:bodyPr>
          <a:lstStyle/>
          <a:p>
            <a:r>
              <a:rPr lang="zh-CN" altLang="en-US" sz="3200" b="1" dirty="0">
                <a:solidFill>
                  <a:srgbClr val="0000FF"/>
                </a:solidFill>
                <a:latin typeface="Arial" panose="020B0604020202020204" pitchFamily="34" charset="0"/>
                <a:ea typeface="黑体" panose="02010609060101010101" pitchFamily="49" charset="-122"/>
                <a:sym typeface="+mn-ea"/>
              </a:rPr>
              <a:t>比较归纳</a:t>
            </a:r>
            <a:endParaRPr lang="zh-CN" altLang="zh-CN" sz="24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aphicFrame>
        <p:nvGraphicFramePr>
          <p:cNvPr id="6" name="内容占位符 5"/>
          <p:cNvGraphicFramePr>
            <a:graphicFrameLocks noGrp="1"/>
          </p:cNvGraphicFramePr>
          <p:nvPr>
            <p:ph idx="1"/>
          </p:nvPr>
        </p:nvGraphicFramePr>
        <p:xfrm>
          <a:off x="323528" y="1680096"/>
          <a:ext cx="8496945" cy="4711154"/>
        </p:xfrm>
        <a:graphic>
          <a:graphicData uri="http://schemas.openxmlformats.org/drawingml/2006/table">
            <a:tbl>
              <a:tblPr firstRow="1" bandRow="1">
                <a:tableStyleId>{5C22544A-7EE6-4342-B048-85BDC9FD1C3A}</a:tableStyleId>
              </a:tblPr>
              <a:tblGrid>
                <a:gridCol w="1301307"/>
                <a:gridCol w="3367852"/>
                <a:gridCol w="3827786"/>
              </a:tblGrid>
              <a:tr h="1162050">
                <a:tc>
                  <a:txBody>
                    <a:bodyPr/>
                    <a:lstStyle/>
                    <a:p>
                      <a:pPr>
                        <a:buNone/>
                      </a:pPr>
                      <a:endParaRPr lang="zh-CN" altLang="en-US" dirty="0"/>
                    </a:p>
                  </a:txBody>
                  <a:tcPr/>
                </a:tc>
                <a:tc>
                  <a:txBody>
                    <a:bodyPr/>
                    <a:lstStyle/>
                    <a:p>
                      <a:pPr>
                        <a:buNone/>
                      </a:pPr>
                      <a:r>
                        <a:rPr lang="zh-CN" altLang="en-US" sz="3200" dirty="0">
                          <a:solidFill>
                            <a:schemeClr val="bg1"/>
                          </a:solidFill>
                          <a:latin typeface="黑体" panose="02010609060101010101" pitchFamily="49" charset="-122"/>
                          <a:ea typeface="黑体" panose="02010609060101010101" pitchFamily="49" charset="-122"/>
                          <a:sym typeface="+mn-ea"/>
                        </a:rPr>
                        <a:t>遵义会议</a:t>
                      </a:r>
                      <a:endParaRPr lang="zh-CN" altLang="en-US" sz="3200" dirty="0">
                        <a:solidFill>
                          <a:schemeClr val="bg1"/>
                        </a:solidFill>
                        <a:latin typeface="黑体" panose="02010609060101010101" pitchFamily="49" charset="-122"/>
                        <a:ea typeface="黑体" panose="02010609060101010101" pitchFamily="49" charset="-122"/>
                        <a:sym typeface="+mn-ea"/>
                      </a:endParaRPr>
                    </a:p>
                    <a:p>
                      <a:pPr>
                        <a:buNone/>
                      </a:pPr>
                      <a:r>
                        <a:rPr lang="zh-CN" altLang="en-US" sz="3200" dirty="0">
                          <a:solidFill>
                            <a:schemeClr val="bg1"/>
                          </a:solidFill>
                          <a:latin typeface="黑体" panose="02010609060101010101" pitchFamily="49" charset="-122"/>
                          <a:ea typeface="黑体" panose="02010609060101010101" pitchFamily="49" charset="-122"/>
                          <a:sym typeface="+mn-ea"/>
                        </a:rPr>
                        <a:t>（</a:t>
                      </a:r>
                      <a:r>
                        <a:rPr lang="en-US" altLang="zh-CN" sz="3200" dirty="0">
                          <a:solidFill>
                            <a:schemeClr val="bg1"/>
                          </a:solidFill>
                          <a:latin typeface="黑体" panose="02010609060101010101" pitchFamily="49" charset="-122"/>
                          <a:ea typeface="黑体" panose="02010609060101010101" pitchFamily="49" charset="-122"/>
                          <a:sym typeface="+mn-ea"/>
                        </a:rPr>
                        <a:t>1935</a:t>
                      </a:r>
                      <a:r>
                        <a:rPr lang="zh-CN" altLang="en-US" sz="3200" dirty="0">
                          <a:solidFill>
                            <a:schemeClr val="bg1"/>
                          </a:solidFill>
                          <a:latin typeface="黑体" panose="02010609060101010101" pitchFamily="49" charset="-122"/>
                          <a:ea typeface="黑体" panose="02010609060101010101" pitchFamily="49" charset="-122"/>
                          <a:sym typeface="+mn-ea"/>
                        </a:rPr>
                        <a:t>）</a:t>
                      </a:r>
                      <a:endParaRPr lang="zh-CN" altLang="en-US" sz="3200" dirty="0">
                        <a:solidFill>
                          <a:schemeClr val="bg1"/>
                        </a:solidFill>
                        <a:latin typeface="黑体" panose="02010609060101010101" pitchFamily="49" charset="-122"/>
                        <a:ea typeface="黑体" panose="02010609060101010101" pitchFamily="49" charset="-122"/>
                        <a:sym typeface="+mn-ea"/>
                      </a:endParaRPr>
                    </a:p>
                  </a:txBody>
                  <a:tcPr/>
                </a:tc>
                <a:tc>
                  <a:txBody>
                    <a:bodyPr/>
                    <a:lstStyle/>
                    <a:p>
                      <a:pPr>
                        <a:buNone/>
                      </a:pPr>
                      <a:r>
                        <a:rPr lang="zh-CN" altLang="en-US" sz="3200" dirty="0">
                          <a:solidFill>
                            <a:schemeClr val="bg1"/>
                          </a:solidFill>
                          <a:latin typeface="黑体" panose="02010609060101010101" pitchFamily="49" charset="-122"/>
                          <a:ea typeface="黑体" panose="02010609060101010101" pitchFamily="49" charset="-122"/>
                          <a:sym typeface="+mn-ea"/>
                        </a:rPr>
                        <a:t>十一届三中全会（1978）</a:t>
                      </a:r>
                      <a:endParaRPr lang="zh-CN" altLang="en-US" sz="3200" dirty="0">
                        <a:solidFill>
                          <a:schemeClr val="bg1"/>
                        </a:solidFill>
                        <a:latin typeface="黑体" panose="02010609060101010101" pitchFamily="49" charset="-122"/>
                        <a:ea typeface="黑体" panose="02010609060101010101" pitchFamily="49" charset="-122"/>
                        <a:sym typeface="+mn-ea"/>
                      </a:endParaRPr>
                    </a:p>
                  </a:txBody>
                  <a:tcPr/>
                </a:tc>
              </a:tr>
              <a:tr h="1162050">
                <a:tc>
                  <a:txBody>
                    <a:bodyPr/>
                    <a:lstStyle/>
                    <a:p>
                      <a:pPr>
                        <a:buNone/>
                      </a:pPr>
                      <a:r>
                        <a:rPr lang="zh-CN" altLang="en-US" sz="3200" b="1">
                          <a:solidFill>
                            <a:schemeClr val="tx1"/>
                          </a:solidFill>
                          <a:sym typeface="+mn-ea"/>
                        </a:rPr>
                        <a:t>思想纠错</a:t>
                      </a:r>
                      <a:endParaRPr lang="zh-CN" altLang="en-US" sz="3200" b="1">
                        <a:solidFill>
                          <a:schemeClr val="tx1"/>
                        </a:solidFill>
                        <a:sym typeface="+mn-ea"/>
                      </a:endParaRPr>
                    </a:p>
                  </a:txBody>
                  <a:tcPr/>
                </a:tc>
                <a:tc>
                  <a:txBody>
                    <a:bodyPr/>
                    <a:lstStyle/>
                    <a:p>
                      <a:pPr>
                        <a:buNone/>
                      </a:pPr>
                      <a:endParaRPr lang="zh-CN" altLang="en-US"/>
                    </a:p>
                  </a:txBody>
                  <a:tcPr/>
                </a:tc>
                <a:tc>
                  <a:txBody>
                    <a:bodyPr/>
                    <a:lstStyle/>
                    <a:p>
                      <a:pPr>
                        <a:buNone/>
                      </a:pPr>
                      <a:endParaRPr lang="zh-CN" altLang="en-US"/>
                    </a:p>
                  </a:txBody>
                  <a:tcPr/>
                </a:tc>
              </a:tr>
              <a:tr h="1225004">
                <a:tc>
                  <a:txBody>
                    <a:bodyPr/>
                    <a:lstStyle/>
                    <a:p>
                      <a:pPr>
                        <a:buNone/>
                      </a:pPr>
                      <a:r>
                        <a:rPr lang="zh-CN" altLang="en-US" sz="3200" b="1" dirty="0">
                          <a:solidFill>
                            <a:schemeClr val="tx1"/>
                          </a:solidFill>
                          <a:sym typeface="+mn-ea"/>
                        </a:rPr>
                        <a:t>领导</a:t>
                      </a:r>
                      <a:r>
                        <a:rPr lang="zh-CN" altLang="en-US" sz="3200" b="1" dirty="0" smtClean="0">
                          <a:solidFill>
                            <a:schemeClr val="tx1"/>
                          </a:solidFill>
                          <a:sym typeface="+mn-ea"/>
                        </a:rPr>
                        <a:t>核心</a:t>
                      </a:r>
                      <a:endParaRPr lang="zh-CN" altLang="en-US" sz="3200" b="1" dirty="0">
                        <a:solidFill>
                          <a:schemeClr val="tx1"/>
                        </a:solidFill>
                        <a:sym typeface="+mn-ea"/>
                      </a:endParaRPr>
                    </a:p>
                  </a:txBody>
                  <a:tcPr/>
                </a:tc>
                <a:tc>
                  <a:txBody>
                    <a:bodyPr/>
                    <a:lstStyle/>
                    <a:p>
                      <a:pPr>
                        <a:buNone/>
                      </a:pPr>
                      <a:endParaRPr lang="zh-CN" altLang="en-US" dirty="0"/>
                    </a:p>
                  </a:txBody>
                  <a:tcPr/>
                </a:tc>
                <a:tc>
                  <a:txBody>
                    <a:bodyPr/>
                    <a:lstStyle/>
                    <a:p>
                      <a:pPr>
                        <a:buNone/>
                      </a:pPr>
                      <a:endParaRPr lang="zh-CN" altLang="en-US"/>
                    </a:p>
                  </a:txBody>
                  <a:tcPr/>
                </a:tc>
              </a:tr>
              <a:tr h="1162050">
                <a:tc>
                  <a:txBody>
                    <a:bodyPr/>
                    <a:lstStyle/>
                    <a:p>
                      <a:pPr>
                        <a:buNone/>
                      </a:pPr>
                      <a:r>
                        <a:rPr lang="zh-CN" altLang="en-US" sz="3200" b="1">
                          <a:solidFill>
                            <a:schemeClr val="tx1"/>
                          </a:solidFill>
                          <a:sym typeface="+mn-ea"/>
                        </a:rPr>
                        <a:t>历史地位</a:t>
                      </a:r>
                      <a:endParaRPr lang="zh-CN" altLang="en-US" sz="3200" b="1">
                        <a:solidFill>
                          <a:schemeClr val="tx1"/>
                        </a:solidFill>
                        <a:sym typeface="+mn-ea"/>
                      </a:endParaRPr>
                    </a:p>
                  </a:txBody>
                  <a:tcPr/>
                </a:tc>
                <a:tc>
                  <a:txBody>
                    <a:bodyPr/>
                    <a:lstStyle/>
                    <a:p>
                      <a:pPr>
                        <a:buNone/>
                      </a:pPr>
                      <a:endParaRPr lang="zh-CN" altLang="en-US"/>
                    </a:p>
                  </a:txBody>
                  <a:tcPr/>
                </a:tc>
                <a:tc>
                  <a:txBody>
                    <a:bodyPr/>
                    <a:lstStyle/>
                    <a:p>
                      <a:pPr>
                        <a:buNone/>
                      </a:pPr>
                      <a:endParaRPr lang="zh-CN" altLang="en-US" dirty="0"/>
                    </a:p>
                  </a:txBody>
                  <a:tcPr/>
                </a:tc>
              </a:tr>
            </a:tbl>
          </a:graphicData>
        </a:graphic>
      </p:graphicFrame>
      <p:sp>
        <p:nvSpPr>
          <p:cNvPr id="7" name="文本框 6"/>
          <p:cNvSpPr txBox="1"/>
          <p:nvPr/>
        </p:nvSpPr>
        <p:spPr>
          <a:xfrm>
            <a:off x="1631950" y="2897505"/>
            <a:ext cx="3300095" cy="706755"/>
          </a:xfrm>
          <a:prstGeom prst="rect">
            <a:avLst/>
          </a:prstGeom>
          <a:noFill/>
        </p:spPr>
        <p:txBody>
          <a:bodyPr wrap="square" rtlCol="0">
            <a:spAutoFit/>
          </a:bodyPr>
          <a:lstStyle/>
          <a:p>
            <a:pPr marR="0" defTabSz="914400" eaLnBrk="1" hangingPunct="1">
              <a:buClrTx/>
              <a:buSzTx/>
              <a:buFontTx/>
              <a:defRPr/>
            </a:pPr>
            <a:r>
              <a:rPr lang="zh-CN" altLang="en-US" sz="2000" b="1">
                <a:solidFill>
                  <a:srgbClr val="1A1AE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mn-ea"/>
              </a:rPr>
              <a:t>结束了“左”倾教条主义在党中央的统治</a:t>
            </a:r>
            <a:endParaRPr lang="zh-CN" altLang="en-US" sz="2000"/>
          </a:p>
        </p:txBody>
      </p:sp>
      <p:sp>
        <p:nvSpPr>
          <p:cNvPr id="8" name="文本框 7"/>
          <p:cNvSpPr txBox="1"/>
          <p:nvPr/>
        </p:nvSpPr>
        <p:spPr>
          <a:xfrm>
            <a:off x="5400675" y="2897505"/>
            <a:ext cx="2907030" cy="706755"/>
          </a:xfrm>
          <a:prstGeom prst="rect">
            <a:avLst/>
          </a:prstGeom>
          <a:noFill/>
        </p:spPr>
        <p:txBody>
          <a:bodyPr wrap="square" rtlCol="0">
            <a:spAutoFit/>
          </a:bodyPr>
          <a:lstStyle/>
          <a:p>
            <a:pPr marR="0" defTabSz="685800" eaLnBrk="1" hangingPunct="1">
              <a:buClrTx/>
              <a:buSzTx/>
              <a:buFontTx/>
              <a:defRPr/>
            </a:pPr>
            <a:r>
              <a:rPr lang="zh-CN" altLang="en-US" sz="20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重新确立了解放思想、实事求是的思想路线</a:t>
            </a:r>
            <a:endParaRPr lang="zh-CN" altLang="en-US" sz="20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p:txBody>
      </p:sp>
      <p:sp>
        <p:nvSpPr>
          <p:cNvPr id="9" name="文本框 8"/>
          <p:cNvSpPr txBox="1"/>
          <p:nvPr/>
        </p:nvSpPr>
        <p:spPr>
          <a:xfrm>
            <a:off x="1631950" y="4135755"/>
            <a:ext cx="2724150" cy="706755"/>
          </a:xfrm>
          <a:prstGeom prst="rect">
            <a:avLst/>
          </a:prstGeom>
          <a:noFill/>
        </p:spPr>
        <p:txBody>
          <a:bodyPr wrap="square" rtlCol="0">
            <a:spAutoFit/>
          </a:bodyPr>
          <a:lstStyle/>
          <a:p>
            <a:pPr marR="0" defTabSz="685800" eaLnBrk="1" hangingPunct="1">
              <a:buClrTx/>
              <a:buSzTx/>
              <a:buFontTx/>
              <a:defRPr/>
            </a:pPr>
            <a:r>
              <a:rPr lang="zh-CN" altLang="en-US" sz="2000" b="1">
                <a:solidFill>
                  <a:srgbClr val="1A1AE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确立了</a:t>
            </a:r>
            <a:r>
              <a:rPr lang="zh-CN" altLang="en-US" sz="2000" b="1" u="sng">
                <a:solidFill>
                  <a:srgbClr val="1A1AE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毛泽东</a:t>
            </a:r>
            <a:r>
              <a:rPr lang="zh-CN" altLang="en-US" sz="2000" b="1">
                <a:solidFill>
                  <a:srgbClr val="1A1AE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在党和红军中的领导地位</a:t>
            </a:r>
            <a:endParaRPr lang="zh-CN" altLang="en-US" sz="2000"/>
          </a:p>
        </p:txBody>
      </p:sp>
      <p:sp>
        <p:nvSpPr>
          <p:cNvPr id="10" name="文本框 9"/>
          <p:cNvSpPr txBox="1"/>
          <p:nvPr/>
        </p:nvSpPr>
        <p:spPr>
          <a:xfrm>
            <a:off x="5400675" y="4163060"/>
            <a:ext cx="2843530" cy="1014730"/>
          </a:xfrm>
          <a:prstGeom prst="rect">
            <a:avLst/>
          </a:prstGeom>
          <a:noFill/>
        </p:spPr>
        <p:txBody>
          <a:bodyPr wrap="square" rtlCol="0">
            <a:spAutoFit/>
          </a:bodyPr>
          <a:lstStyle/>
          <a:p>
            <a:r>
              <a:rPr lang="zh-CN" altLang="en-US" sz="20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形成了以</a:t>
            </a:r>
            <a:r>
              <a:rPr lang="zh-CN" altLang="en-US" sz="2000" b="1" u="sng">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邓小平</a:t>
            </a:r>
            <a:r>
              <a:rPr lang="zh-CN" altLang="en-US" sz="20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为核心的党的第二代中央领导集体</a:t>
            </a:r>
            <a:endParaRPr lang="zh-CN" altLang="en-US" sz="2000"/>
          </a:p>
        </p:txBody>
      </p:sp>
      <p:sp>
        <p:nvSpPr>
          <p:cNvPr id="11" name="文本框 10"/>
          <p:cNvSpPr txBox="1"/>
          <p:nvPr/>
        </p:nvSpPr>
        <p:spPr>
          <a:xfrm>
            <a:off x="1753870" y="5517232"/>
            <a:ext cx="3034030" cy="706755"/>
          </a:xfrm>
          <a:prstGeom prst="rect">
            <a:avLst/>
          </a:prstGeom>
          <a:noFill/>
        </p:spPr>
        <p:txBody>
          <a:bodyPr wrap="square" rtlCol="0">
            <a:spAutoFit/>
          </a:bodyPr>
          <a:lstStyle/>
          <a:p>
            <a:r>
              <a:rPr lang="zh-CN" altLang="en-US" sz="2000" b="1" dirty="0">
                <a:solidFill>
                  <a:srgbClr val="1A1AE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党的历史上生死攸关的转折点</a:t>
            </a:r>
            <a:endParaRPr lang="zh-CN" altLang="en-US" sz="2000" dirty="0"/>
          </a:p>
        </p:txBody>
      </p:sp>
      <p:sp>
        <p:nvSpPr>
          <p:cNvPr id="12" name="文本框 11"/>
          <p:cNvSpPr txBox="1"/>
          <p:nvPr/>
        </p:nvSpPr>
        <p:spPr>
          <a:xfrm>
            <a:off x="5333682" y="5512895"/>
            <a:ext cx="3041015" cy="706755"/>
          </a:xfrm>
          <a:prstGeom prst="rect">
            <a:avLst/>
          </a:prstGeom>
          <a:noFill/>
        </p:spPr>
        <p:txBody>
          <a:bodyPr wrap="square" rtlCol="0">
            <a:spAutoFit/>
          </a:bodyPr>
          <a:lstStyle/>
          <a:p>
            <a:pPr marR="0" defTabSz="685800" eaLnBrk="1" hangingPunct="1">
              <a:buClrTx/>
              <a:buSzTx/>
              <a:buFontTx/>
              <a:defRPr/>
            </a:pPr>
            <a:r>
              <a:rPr lang="zh-CN" altLang="en-US" sz="20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我国进入了改革开放和社会主义现代化建设新时期</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linds(horizont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linds(horizontal)">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linds(horizont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blinds(horizontal)">
                                      <p:cBhvr>
                                        <p:cTn id="3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09193" y="135890"/>
            <a:ext cx="7337193" cy="845155"/>
          </a:xfrm>
        </p:spPr>
        <p:txBody>
          <a:bodyPr>
            <a:normAutofit/>
          </a:bodyPr>
          <a:lstStyle/>
          <a:p>
            <a:r>
              <a:rPr lang="zh-CN" altLang="en-US" sz="3600" b="1" noProof="1" smtClean="0">
                <a:effectLst>
                  <a:outerShdw blurRad="38100" dist="38100" dir="2700000" algn="tl">
                    <a:srgbClr val="C0C0C0"/>
                  </a:outerShdw>
                </a:effectLst>
                <a:latin typeface="黑体" panose="02010609060101010101" pitchFamily="49" charset="-122"/>
                <a:ea typeface="黑体" panose="02010609060101010101" pitchFamily="49" charset="-122"/>
              </a:rPr>
              <a:t>家庭联产承包责任制的推行</a:t>
            </a:r>
            <a:endParaRPr lang="zh-CN" altLang="en-US" sz="3600" dirty="0"/>
          </a:p>
        </p:txBody>
      </p:sp>
      <p:sp>
        <p:nvSpPr>
          <p:cNvPr id="3" name="内容占位符 2"/>
          <p:cNvSpPr>
            <a:spLocks noGrp="1"/>
          </p:cNvSpPr>
          <p:nvPr>
            <p:ph idx="1"/>
          </p:nvPr>
        </p:nvSpPr>
        <p:spPr>
          <a:xfrm>
            <a:off x="611433" y="1123475"/>
            <a:ext cx="8229600" cy="5544616"/>
          </a:xfrm>
          <a:ln w="19050">
            <a:solidFill>
              <a:schemeClr val="tx1"/>
            </a:solidFill>
          </a:ln>
        </p:spPr>
        <p:txBody>
          <a:bodyPr>
            <a:normAutofit fontScale="70000" lnSpcReduction="20000"/>
          </a:bodyPr>
          <a:lstStyle/>
          <a:p>
            <a:pPr>
              <a:lnSpc>
                <a:spcPct val="150000"/>
              </a:lnSpc>
            </a:pPr>
            <a:r>
              <a:rPr lang="zh-CN" altLang="en-US" b="1" noProof="1" smtClean="0">
                <a:effectLst>
                  <a:outerShdw blurRad="38100" dist="38100" dir="2700000" algn="tl">
                    <a:srgbClr val="C0C0C0"/>
                  </a:outerShdw>
                </a:effectLst>
                <a:latin typeface="黑体" panose="02010609060101010101" pitchFamily="49" charset="-122"/>
                <a:ea typeface="黑体" panose="02010609060101010101" pitchFamily="49" charset="-122"/>
                <a:sym typeface="宋体" panose="02010600030101010101" pitchFamily="2" charset="-122"/>
              </a:rPr>
              <a:t>1.我国农村经济体制改革的形式（方式或措施）是</a:t>
            </a:r>
            <a:r>
              <a:rPr lang="zh-CN" altLang="en-US" b="1" noProof="1" smtClean="0">
                <a:effectLst>
                  <a:outerShdw blurRad="38100" dist="38100" dir="2700000" algn="tl">
                    <a:srgbClr val="C0C0C0"/>
                  </a:outerShdw>
                </a:effectLst>
                <a:latin typeface="宋体" panose="02010600030101010101" pitchFamily="2" charset="-122"/>
                <a:ea typeface="黑体" panose="02010609060101010101" pitchFamily="49" charset="-122"/>
                <a:sym typeface="宋体" panose="02010600030101010101" pitchFamily="2" charset="-122"/>
              </a:rPr>
              <a:t>________________</a:t>
            </a:r>
            <a:endParaRPr lang="zh-CN" altLang="en-US" b="1" noProof="1" smtClean="0">
              <a:effectLst>
                <a:outerShdw blurRad="38100" dist="38100" dir="2700000" algn="tl">
                  <a:srgbClr val="C0C0C0"/>
                </a:outerShdw>
              </a:effectLst>
              <a:latin typeface="黑体" panose="02010609060101010101" pitchFamily="49" charset="-122"/>
              <a:ea typeface="黑体" panose="02010609060101010101" pitchFamily="49" charset="-122"/>
            </a:endParaRPr>
          </a:p>
          <a:p>
            <a:pPr>
              <a:lnSpc>
                <a:spcPct val="150000"/>
              </a:lnSpc>
            </a:pPr>
            <a:r>
              <a:rPr lang="zh-CN" altLang="en-US" b="1" noProof="1" smtClean="0">
                <a:effectLst>
                  <a:outerShdw blurRad="38100" dist="38100" dir="2700000" algn="tl">
                    <a:srgbClr val="C0C0C0"/>
                  </a:outerShdw>
                </a:effectLst>
                <a:latin typeface="黑体" panose="02010609060101010101" pitchFamily="49" charset="-122"/>
                <a:ea typeface="黑体" panose="02010609060101010101" pitchFamily="49" charset="-122"/>
              </a:rPr>
              <a:t>2.首先推行这一改革的省份是</a:t>
            </a:r>
            <a:r>
              <a:rPr lang="zh-CN" altLang="en-US" b="1" noProof="1" smtClean="0">
                <a:effectLst>
                  <a:outerShdw blurRad="38100" dist="38100" dir="2700000" algn="tl">
                    <a:srgbClr val="C0C0C0"/>
                  </a:outerShdw>
                </a:effectLst>
                <a:latin typeface="宋体" panose="02010600030101010101" pitchFamily="2" charset="-122"/>
                <a:ea typeface="黑体" panose="02010609060101010101" pitchFamily="49" charset="-122"/>
                <a:sym typeface="宋体" panose="02010600030101010101" pitchFamily="2" charset="-122"/>
              </a:rPr>
              <a:t>________  </a:t>
            </a:r>
            <a:endParaRPr lang="zh-CN" altLang="en-US" b="1" noProof="1" smtClean="0">
              <a:solidFill>
                <a:srgbClr val="1A1AE0"/>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a:lnSpc>
                <a:spcPct val="150000"/>
              </a:lnSpc>
            </a:pPr>
            <a:r>
              <a:rPr lang="zh-CN" altLang="en-US" b="1" noProof="1" smtClean="0">
                <a:effectLst>
                  <a:outerShdw blurRad="38100" dist="38100" dir="2700000" algn="tl">
                    <a:srgbClr val="C0C0C0"/>
                  </a:outerShdw>
                </a:effectLst>
                <a:latin typeface="黑体" panose="02010609060101010101" pitchFamily="49" charset="-122"/>
                <a:ea typeface="黑体" panose="02010609060101010101" pitchFamily="49" charset="-122"/>
              </a:rPr>
              <a:t>3.家庭联产承包责任制的主要内容是</a:t>
            </a:r>
            <a:r>
              <a:rPr lang="zh-CN" altLang="en-US" b="1" noProof="1" smtClean="0">
                <a:effectLst>
                  <a:outerShdw blurRad="38100" dist="38100" dir="2700000" algn="tl">
                    <a:srgbClr val="C0C0C0"/>
                  </a:outerShdw>
                </a:effectLst>
                <a:latin typeface="黑体" panose="02010609060101010101" pitchFamily="49" charset="-122"/>
                <a:ea typeface="黑体" panose="02010609060101010101" pitchFamily="49" charset="-122"/>
                <a:sym typeface="宋体" panose="02010600030101010101" pitchFamily="2" charset="-122"/>
              </a:rPr>
              <a:t>__</a:t>
            </a:r>
            <a:r>
              <a:rPr lang="zh-CN" altLang="en-US" sz="2400" b="1" noProof="1" smtClean="0">
                <a:effectLst>
                  <a:outerShdw blurRad="38100" dist="38100" dir="2700000" algn="tl">
                    <a:srgbClr val="C0C0C0"/>
                  </a:outerShdw>
                </a:effectLst>
                <a:latin typeface="宋体" panose="02010600030101010101" pitchFamily="2" charset="-122"/>
                <a:ea typeface="黑体" panose="02010609060101010101" pitchFamily="49" charset="-122"/>
                <a:sym typeface="宋体" panose="02010600030101010101" pitchFamily="2" charset="-122"/>
              </a:rPr>
              <a:t>_____________________</a:t>
            </a:r>
            <a:endParaRPr lang="zh-CN" altLang="en-US" b="1" noProof="1" smtClean="0">
              <a:solidFill>
                <a:srgbClr val="1552D1"/>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a:lnSpc>
                <a:spcPct val="150000"/>
              </a:lnSpc>
            </a:pPr>
            <a:r>
              <a:rPr lang="zh-CN" altLang="en-US" b="1" noProof="1" smtClean="0">
                <a:effectLst>
                  <a:outerShdw blurRad="38100" dist="38100" dir="2700000" algn="tl">
                    <a:srgbClr val="C0C0C0"/>
                  </a:outerShdw>
                </a:effectLst>
                <a:latin typeface="黑体" panose="02010609060101010101" pitchFamily="49" charset="-122"/>
                <a:ea typeface="黑体" panose="02010609060101010101" pitchFamily="49" charset="-122"/>
              </a:rPr>
              <a:t>4.全国农村率先搞“</a:t>
            </a:r>
            <a:r>
              <a:rPr lang="zh-CN" altLang="en-US" b="1" dirty="0" smtClean="0">
                <a:effectLst>
                  <a:outerShdw blurRad="38100" dist="38100" dir="2700000" algn="tl">
                    <a:srgbClr val="C0C0C0"/>
                  </a:outerShdw>
                </a:effectLst>
                <a:latin typeface="黑体" panose="02010609060101010101" pitchFamily="49" charset="-122"/>
                <a:ea typeface="黑体" panose="02010609060101010101" pitchFamily="49" charset="-122"/>
                <a:sym typeface="+mn-ea"/>
              </a:rPr>
              <a:t>包干到户”的一个典型是</a:t>
            </a:r>
            <a:r>
              <a:rPr lang="zh-CN" altLang="en-US" b="1" dirty="0" smtClean="0">
                <a:effectLst>
                  <a:outerShdw blurRad="38100" dist="38100" dir="2700000" algn="tl">
                    <a:srgbClr val="C0C0C0"/>
                  </a:outerShdw>
                </a:effectLst>
                <a:latin typeface="黑体" panose="02010609060101010101" pitchFamily="49" charset="-122"/>
                <a:ea typeface="黑体" panose="02010609060101010101" pitchFamily="49" charset="-122"/>
                <a:sym typeface="宋体" panose="02010600030101010101" pitchFamily="2" charset="-122"/>
              </a:rPr>
              <a:t>_</a:t>
            </a:r>
            <a:r>
              <a:rPr lang="zh-CN" altLang="en-US" b="1" dirty="0" smtClean="0">
                <a:effectLst>
                  <a:outerShdw blurRad="38100" dist="38100" dir="2700000" algn="tl">
                    <a:srgbClr val="C0C0C0"/>
                  </a:outerShdw>
                </a:effectLst>
                <a:latin typeface="宋体" panose="02010600030101010101" pitchFamily="2" charset="-122"/>
                <a:ea typeface="黑体" panose="02010609060101010101" pitchFamily="49" charset="-122"/>
                <a:sym typeface="宋体" panose="02010600030101010101" pitchFamily="2" charset="-122"/>
              </a:rPr>
              <a:t>____________</a:t>
            </a:r>
            <a:endParaRPr lang="zh-CN" altLang="en-US" b="1" noProof="1" smtClean="0">
              <a:effectLst>
                <a:outerShdw blurRad="38100" dist="38100" dir="2700000" algn="tl">
                  <a:srgbClr val="C0C0C0"/>
                </a:outerShdw>
              </a:effectLst>
              <a:latin typeface="黑体" panose="02010609060101010101" pitchFamily="49" charset="-122"/>
              <a:ea typeface="黑体" panose="02010609060101010101" pitchFamily="49" charset="-122"/>
            </a:endParaRPr>
          </a:p>
          <a:p>
            <a:pPr>
              <a:lnSpc>
                <a:spcPct val="150000"/>
              </a:lnSpc>
            </a:pPr>
            <a:r>
              <a:rPr lang="en-US" altLang="zh-CN" b="1" noProof="1" smtClean="0">
                <a:effectLst>
                  <a:outerShdw blurRad="38100" dist="38100" dir="2700000" algn="tl">
                    <a:srgbClr val="C0C0C0"/>
                  </a:outerShdw>
                </a:effectLst>
                <a:latin typeface="黑体" panose="02010609060101010101" pitchFamily="49" charset="-122"/>
                <a:ea typeface="黑体" panose="02010609060101010101" pitchFamily="49" charset="-122"/>
              </a:rPr>
              <a:t>5</a:t>
            </a:r>
            <a:r>
              <a:rPr lang="zh-CN" altLang="en-US" b="1" noProof="1" smtClean="0">
                <a:effectLst>
                  <a:outerShdw blurRad="38100" dist="38100" dir="2700000" algn="tl">
                    <a:srgbClr val="C0C0C0"/>
                  </a:outerShdw>
                </a:effectLst>
                <a:latin typeface="黑体" panose="02010609060101010101" pitchFamily="49" charset="-122"/>
                <a:ea typeface="黑体" panose="02010609060101010101" pitchFamily="49" charset="-122"/>
              </a:rPr>
              <a:t>.家庭联产承包责任制</a:t>
            </a:r>
            <a:r>
              <a:rPr lang="zh-CN" altLang="en-US" b="1" noProof="1" smtClean="0">
                <a:effectLst>
                  <a:outerShdw blurRad="38100" dist="38100" dir="2700000" algn="tl">
                    <a:srgbClr val="C0C0C0"/>
                  </a:outerShdw>
                </a:effectLst>
                <a:latin typeface="黑体" panose="02010609060101010101" pitchFamily="49" charset="-122"/>
                <a:ea typeface="黑体" panose="02010609060101010101" pitchFamily="49" charset="-122"/>
                <a:sym typeface="+mn-ea"/>
              </a:rPr>
              <a:t>的意义：</a:t>
            </a:r>
            <a:r>
              <a:rPr lang="zh-CN" altLang="en-US" sz="3100" b="1" i="1" noProof="1" smtClean="0">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sym typeface="+mn-ea"/>
              </a:rPr>
              <a:t>激发了</a:t>
            </a:r>
            <a:r>
              <a:rPr lang="zh-CN" altLang="en-US" b="1" noProof="1" smtClean="0">
                <a:effectLst>
                  <a:outerShdw blurRad="38100" dist="38100" dir="2700000" algn="tl">
                    <a:srgbClr val="C0C0C0"/>
                  </a:outerShdw>
                </a:effectLst>
                <a:latin typeface="黑体" panose="02010609060101010101" pitchFamily="49" charset="-122"/>
                <a:ea typeface="黑体" panose="02010609060101010101" pitchFamily="49" charset="-122"/>
                <a:sym typeface="+mn-ea"/>
              </a:rPr>
              <a:t>农民的劳动热情，</a:t>
            </a:r>
            <a:r>
              <a:rPr lang="zh-CN" altLang="en-US" sz="3100" b="1" i="1" noProof="1" smtClean="0">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sym typeface="+mn-ea"/>
              </a:rPr>
              <a:t>带来了</a:t>
            </a:r>
            <a:r>
              <a:rPr lang="zh-CN" altLang="en-US" b="1" noProof="1" smtClean="0">
                <a:effectLst>
                  <a:outerShdw blurRad="38100" dist="38100" dir="2700000" algn="tl">
                    <a:srgbClr val="C0C0C0"/>
                  </a:outerShdw>
                </a:effectLst>
                <a:latin typeface="黑体" panose="02010609060101010101" pitchFamily="49" charset="-122"/>
                <a:ea typeface="黑体" panose="02010609060101010101" pitchFamily="49" charset="-122"/>
                <a:sym typeface="+mn-ea"/>
              </a:rPr>
              <a:t>农村生产力的大解放，农业生产和农民收入均有很大提高。</a:t>
            </a:r>
            <a:endParaRPr lang="zh-CN" altLang="en-US" b="1" noProof="1" smtClean="0">
              <a:effectLst>
                <a:outerShdw blurRad="38100" dist="38100" dir="2700000" algn="tl">
                  <a:srgbClr val="C0C0C0"/>
                </a:outerShdw>
              </a:effectLst>
              <a:latin typeface="黑体" panose="02010609060101010101" pitchFamily="49" charset="-122"/>
              <a:ea typeface="黑体" panose="02010609060101010101" pitchFamily="49" charset="-122"/>
              <a:sym typeface="+mn-ea"/>
            </a:endParaRPr>
          </a:p>
          <a:p>
            <a:pPr>
              <a:lnSpc>
                <a:spcPct val="150000"/>
              </a:lnSpc>
            </a:pPr>
            <a:r>
              <a:rPr lang="en-US" altLang="zh-CN" sz="2800" noProof="1">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rPr>
              <a:t>6.</a:t>
            </a:r>
            <a:r>
              <a:rPr lang="zh-CN" altLang="en-US" sz="2800" noProof="1">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rPr>
              <a:t>发展</a:t>
            </a:r>
            <a:r>
              <a:rPr lang="en-US" altLang="zh-CN" sz="2800" noProof="1">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rPr>
              <a:t>  </a:t>
            </a:r>
            <a:r>
              <a:rPr lang="zh-CN" altLang="en-US" sz="2800" noProof="1">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rPr>
              <a:t>随着农业生产向</a:t>
            </a:r>
            <a:r>
              <a:rPr lang="zh-CN" altLang="en-US" sz="3100" b="1" i="1" noProof="1" smtClean="0">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rPr>
              <a:t>专业化</a:t>
            </a:r>
            <a:r>
              <a:rPr lang="zh-CN" altLang="en-US" sz="2800" noProof="1">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rPr>
              <a:t>、</a:t>
            </a:r>
            <a:r>
              <a:rPr lang="zh-CN" altLang="en-US" sz="3100" b="1" i="1" noProof="1" smtClean="0">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rPr>
              <a:t>商品化</a:t>
            </a:r>
            <a:r>
              <a:rPr lang="zh-CN" altLang="en-US" sz="2800" noProof="1">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rPr>
              <a:t>、</a:t>
            </a:r>
            <a:r>
              <a:rPr lang="zh-CN" altLang="en-US" sz="3100" b="1" i="1" noProof="1" smtClean="0">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rPr>
              <a:t>社会化</a:t>
            </a:r>
            <a:r>
              <a:rPr lang="zh-CN" altLang="en-US" sz="2800" noProof="1">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rPr>
              <a:t>发展，农村（</a:t>
            </a:r>
            <a:r>
              <a:rPr lang="en-US" altLang="zh-CN" sz="2800" noProof="1">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rPr>
              <a:t>         </a:t>
            </a:r>
            <a:r>
              <a:rPr lang="zh-CN" altLang="en-US" sz="2800" noProof="1">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rPr>
              <a:t>）也迅速发展起来，为农民致富和实现（</a:t>
            </a:r>
            <a:r>
              <a:rPr lang="en-US" altLang="zh-CN" sz="2800" noProof="1">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rPr>
              <a:t>       </a:t>
            </a:r>
            <a:r>
              <a:rPr lang="zh-CN" altLang="en-US" sz="2800" noProof="1">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rPr>
              <a:t>）开辟了一条道路</a:t>
            </a:r>
            <a:r>
              <a:rPr lang="zh-CN" altLang="en-US" sz="2800" dirty="0">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sym typeface="+mn-ea"/>
              </a:rPr>
              <a:t>。</a:t>
            </a:r>
            <a:endParaRPr lang="zh-CN" altLang="en-US" sz="2800" noProof="1">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sym typeface="+mn-ea"/>
            </a:endParaRPr>
          </a:p>
        </p:txBody>
      </p:sp>
      <p:sp>
        <p:nvSpPr>
          <p:cNvPr id="4" name="TextBox 3"/>
          <p:cNvSpPr txBox="1"/>
          <p:nvPr/>
        </p:nvSpPr>
        <p:spPr>
          <a:xfrm>
            <a:off x="755703" y="1556489"/>
            <a:ext cx="2736304" cy="369332"/>
          </a:xfrm>
          <a:prstGeom prst="rect">
            <a:avLst/>
          </a:prstGeom>
          <a:noFill/>
        </p:spPr>
        <p:txBody>
          <a:bodyPr wrap="square" rtlCol="0">
            <a:spAutoFit/>
          </a:bodyPr>
          <a:lstStyle/>
          <a:p>
            <a:r>
              <a:rPr lang="zh-CN" altLang="en-US" b="1" dirty="0" smtClean="0">
                <a:solidFill>
                  <a:srgbClr val="FF0000"/>
                </a:solidFill>
                <a:latin typeface="微软雅黑" panose="020B0503020204020204" charset="-122"/>
                <a:ea typeface="微软雅黑" panose="020B0503020204020204" charset="-122"/>
              </a:rPr>
              <a:t>家庭联产承包责任制</a:t>
            </a:r>
            <a:endParaRPr lang="zh-CN" altLang="en-US" b="1" dirty="0">
              <a:solidFill>
                <a:srgbClr val="FF0000"/>
              </a:solidFill>
              <a:latin typeface="微软雅黑" panose="020B0503020204020204" charset="-122"/>
              <a:ea typeface="微软雅黑" panose="020B0503020204020204" charset="-122"/>
            </a:endParaRPr>
          </a:p>
        </p:txBody>
      </p:sp>
      <p:sp>
        <p:nvSpPr>
          <p:cNvPr id="6" name="TextBox 5"/>
          <p:cNvSpPr txBox="1"/>
          <p:nvPr/>
        </p:nvSpPr>
        <p:spPr>
          <a:xfrm>
            <a:off x="4788210" y="2204646"/>
            <a:ext cx="936104" cy="369332"/>
          </a:xfrm>
          <a:prstGeom prst="rect">
            <a:avLst/>
          </a:prstGeom>
          <a:noFill/>
        </p:spPr>
        <p:txBody>
          <a:bodyPr wrap="square" rtlCol="0">
            <a:spAutoFit/>
          </a:bodyPr>
          <a:lstStyle/>
          <a:p>
            <a:r>
              <a:rPr lang="zh-CN" altLang="en-US" b="1" dirty="0" smtClean="0">
                <a:solidFill>
                  <a:srgbClr val="FF0000"/>
                </a:solidFill>
                <a:latin typeface="微软雅黑" panose="020B0503020204020204" charset="-122"/>
                <a:ea typeface="微软雅黑" panose="020B0503020204020204" charset="-122"/>
              </a:rPr>
              <a:t>安徽</a:t>
            </a:r>
            <a:endParaRPr lang="zh-CN" altLang="en-US" dirty="0">
              <a:solidFill>
                <a:srgbClr val="FF0000"/>
              </a:solidFill>
            </a:endParaRPr>
          </a:p>
        </p:txBody>
      </p:sp>
      <p:sp>
        <p:nvSpPr>
          <p:cNvPr id="8" name="TextBox 7"/>
          <p:cNvSpPr txBox="1"/>
          <p:nvPr/>
        </p:nvSpPr>
        <p:spPr>
          <a:xfrm>
            <a:off x="5579745" y="2636520"/>
            <a:ext cx="2816225" cy="368300"/>
          </a:xfrm>
          <a:prstGeom prst="rect">
            <a:avLst/>
          </a:prstGeom>
          <a:noFill/>
        </p:spPr>
        <p:txBody>
          <a:bodyPr wrap="square" rtlCol="0">
            <a:spAutoFit/>
          </a:bodyPr>
          <a:lstStyle/>
          <a:p>
            <a:r>
              <a:rPr lang="zh-CN" altLang="en-US" b="1" dirty="0" smtClean="0">
                <a:solidFill>
                  <a:srgbClr val="FF0000"/>
                </a:solidFill>
                <a:latin typeface="微软雅黑" panose="020B0503020204020204" charset="-122"/>
                <a:ea typeface="微软雅黑" panose="020B0503020204020204" charset="-122"/>
              </a:rPr>
              <a:t>分田包干到户，自负盈亏</a:t>
            </a:r>
            <a:endParaRPr lang="zh-CN" altLang="en-US" b="1" dirty="0">
              <a:solidFill>
                <a:srgbClr val="FF0000"/>
              </a:solidFill>
              <a:latin typeface="微软雅黑" panose="020B0503020204020204" charset="-122"/>
              <a:ea typeface="微软雅黑" panose="020B0503020204020204" charset="-122"/>
            </a:endParaRPr>
          </a:p>
        </p:txBody>
      </p:sp>
      <p:sp>
        <p:nvSpPr>
          <p:cNvPr id="11" name="TextBox 10"/>
          <p:cNvSpPr txBox="1"/>
          <p:nvPr/>
        </p:nvSpPr>
        <p:spPr>
          <a:xfrm>
            <a:off x="1403139" y="5012475"/>
            <a:ext cx="1158240" cy="368300"/>
          </a:xfrm>
          <a:prstGeom prst="rect">
            <a:avLst/>
          </a:prstGeom>
          <a:noFill/>
        </p:spPr>
        <p:txBody>
          <a:bodyPr wrap="square" rtlCol="0">
            <a:spAutoFit/>
          </a:bodyPr>
          <a:lstStyle/>
          <a:p>
            <a:r>
              <a:rPr lang="zh-CN" altLang="en-US" b="1" dirty="0">
                <a:solidFill>
                  <a:srgbClr val="FF0000"/>
                </a:solidFill>
                <a:latin typeface="微软雅黑" panose="020B0503020204020204" charset="-122"/>
                <a:ea typeface="微软雅黑" panose="020B0503020204020204" charset="-122"/>
                <a:sym typeface="+mn-ea"/>
              </a:rPr>
              <a:t>乡镇企业</a:t>
            </a:r>
            <a:endParaRPr lang="zh-CN" altLang="en-US" b="1" noProof="1" smtClean="0">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sym typeface="+mn-ea"/>
            </a:endParaRPr>
          </a:p>
        </p:txBody>
      </p:sp>
      <p:sp>
        <p:nvSpPr>
          <p:cNvPr id="5" name="文本框 4"/>
          <p:cNvSpPr txBox="1"/>
          <p:nvPr/>
        </p:nvSpPr>
        <p:spPr>
          <a:xfrm>
            <a:off x="6588125" y="3140710"/>
            <a:ext cx="1910080" cy="368300"/>
          </a:xfrm>
          <a:prstGeom prst="rect">
            <a:avLst/>
          </a:prstGeom>
          <a:noFill/>
        </p:spPr>
        <p:txBody>
          <a:bodyPr wrap="square" rtlCol="0">
            <a:spAutoFit/>
          </a:bodyPr>
          <a:lstStyle/>
          <a:p>
            <a:r>
              <a:rPr lang="zh-CN" altLang="en-US" b="1" dirty="0" smtClean="0">
                <a:solidFill>
                  <a:srgbClr val="FF0000"/>
                </a:solidFill>
                <a:latin typeface="微软雅黑" panose="020B0503020204020204" charset="-122"/>
                <a:ea typeface="微软雅黑" panose="020B0503020204020204" charset="-122"/>
              </a:rPr>
              <a:t>安徽凤阳小岗村</a:t>
            </a:r>
            <a:endParaRPr lang="zh-CN" altLang="en-US" dirty="0"/>
          </a:p>
        </p:txBody>
      </p:sp>
      <p:sp>
        <p:nvSpPr>
          <p:cNvPr id="12" name="文本框 11"/>
          <p:cNvSpPr txBox="1"/>
          <p:nvPr/>
        </p:nvSpPr>
        <p:spPr>
          <a:xfrm>
            <a:off x="6976534" y="5012543"/>
            <a:ext cx="1132840" cy="368300"/>
          </a:xfrm>
          <a:prstGeom prst="rect">
            <a:avLst/>
          </a:prstGeom>
          <a:noFill/>
        </p:spPr>
        <p:txBody>
          <a:bodyPr wrap="square" rtlCol="0">
            <a:spAutoFit/>
          </a:bodyPr>
          <a:lstStyle/>
          <a:p>
            <a:r>
              <a:rPr lang="zh-CN" altLang="en-US" b="1" dirty="0" smtClean="0">
                <a:solidFill>
                  <a:srgbClr val="FF0000"/>
                </a:solidFill>
                <a:latin typeface="微软雅黑" panose="020B0503020204020204" charset="-122"/>
                <a:ea typeface="微软雅黑" panose="020B0503020204020204" charset="-122"/>
                <a:sym typeface="+mn-ea"/>
              </a:rPr>
              <a:t>现代化</a:t>
            </a:r>
            <a:endParaRPr lang="zh-CN" altLang="en-US" b="1" noProof="1" smtClean="0">
              <a:solidFill>
                <a:srgbClr val="FF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14" name="文本框 13"/>
          <p:cNvSpPr txBox="1"/>
          <p:nvPr/>
        </p:nvSpPr>
        <p:spPr>
          <a:xfrm>
            <a:off x="207010" y="135890"/>
            <a:ext cx="1988820" cy="583565"/>
          </a:xfrm>
          <a:prstGeom prst="rect">
            <a:avLst/>
          </a:prstGeom>
          <a:noFill/>
        </p:spPr>
        <p:txBody>
          <a:bodyPr wrap="square" rtlCol="0">
            <a:spAutoFit/>
          </a:bodyPr>
          <a:lstStyle/>
          <a:p>
            <a:r>
              <a:rPr lang="zh-CN" altLang="en-US" sz="3200" b="1" dirty="0">
                <a:solidFill>
                  <a:srgbClr val="0000FF"/>
                </a:solidFill>
                <a:latin typeface="Arial" panose="020B0604020202020204" pitchFamily="34" charset="0"/>
                <a:ea typeface="黑体" panose="02010609060101010101" pitchFamily="49" charset="-122"/>
                <a:sym typeface="+mn-ea"/>
              </a:rPr>
              <a:t>考点</a:t>
            </a:r>
            <a:r>
              <a:rPr lang="zh-CN" altLang="en-US" sz="3200" b="1" dirty="0" smtClean="0">
                <a:solidFill>
                  <a:srgbClr val="0000FF"/>
                </a:solidFill>
                <a:latin typeface="Arial" panose="020B0604020202020204" pitchFamily="34" charset="0"/>
                <a:ea typeface="黑体" panose="02010609060101010101" pitchFamily="49" charset="-122"/>
                <a:sym typeface="+mn-ea"/>
              </a:rPr>
              <a:t>梳理</a:t>
            </a:r>
            <a:endParaRPr lang="zh-CN" alt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linds(horizont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linds(horizont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blinds(horizontal)">
                                      <p:cBhvr>
                                        <p:cTn id="3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56080" y="274955"/>
            <a:ext cx="6035675" cy="1143000"/>
          </a:xfrm>
        </p:spPr>
        <p:txBody>
          <a:bodyPr>
            <a:normAutofit fontScale="90000"/>
          </a:bodyPr>
          <a:lstStyle/>
          <a:p>
            <a:r>
              <a:rPr lang="zh-CN" altLang="en-US" b="1">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mn-cs"/>
                <a:sym typeface="+mn-ea"/>
              </a:rPr>
              <a:t>建国以来我国农村经历了哪几次生产关系的调整？</a:t>
            </a:r>
            <a:endParaRPr lang="zh-CN" altLang="en-US"/>
          </a:p>
        </p:txBody>
      </p:sp>
      <p:pic>
        <p:nvPicPr>
          <p:cNvPr id="20" name="图片 95234" descr="土改中农民埋界桩"/>
          <p:cNvPicPr>
            <a:picLocks noGrp="1" noChangeAspect="1"/>
          </p:cNvPicPr>
          <p:nvPr>
            <p:ph idx="1"/>
          </p:nvPr>
        </p:nvPicPr>
        <p:blipFill>
          <a:blip r:embed="rId1" cstate="print"/>
          <a:stretch>
            <a:fillRect/>
          </a:stretch>
        </p:blipFill>
        <p:spPr>
          <a:xfrm>
            <a:off x="130238" y="2348880"/>
            <a:ext cx="1898924" cy="1755150"/>
          </a:xfrm>
          <a:prstGeom prst="rect">
            <a:avLst/>
          </a:prstGeom>
          <a:noFill/>
          <a:ln w="9525">
            <a:noFill/>
          </a:ln>
        </p:spPr>
      </p:pic>
      <p:pic>
        <p:nvPicPr>
          <p:cNvPr id="22" name="图片 95235" descr="农业社在分粮"/>
          <p:cNvPicPr>
            <a:picLocks noChangeAspect="1"/>
          </p:cNvPicPr>
          <p:nvPr/>
        </p:nvPicPr>
        <p:blipFill>
          <a:blip r:embed="rId2" cstate="print"/>
          <a:stretch>
            <a:fillRect/>
          </a:stretch>
        </p:blipFill>
        <p:spPr>
          <a:xfrm>
            <a:off x="2340956" y="2348880"/>
            <a:ext cx="1932986" cy="1755150"/>
          </a:xfrm>
          <a:prstGeom prst="rect">
            <a:avLst/>
          </a:prstGeom>
          <a:noFill/>
          <a:ln w="9525">
            <a:noFill/>
          </a:ln>
        </p:spPr>
      </p:pic>
      <p:pic>
        <p:nvPicPr>
          <p:cNvPr id="24" name="图片 95236" descr="人民公社好"/>
          <p:cNvPicPr>
            <a:picLocks noChangeAspect="1"/>
          </p:cNvPicPr>
          <p:nvPr/>
        </p:nvPicPr>
        <p:blipFill>
          <a:blip r:embed="rId3" cstate="print"/>
          <a:stretch>
            <a:fillRect/>
          </a:stretch>
        </p:blipFill>
        <p:spPr>
          <a:xfrm>
            <a:off x="4584710" y="2348880"/>
            <a:ext cx="1908008" cy="1755150"/>
          </a:xfrm>
          <a:prstGeom prst="rect">
            <a:avLst/>
          </a:prstGeom>
          <a:noFill/>
          <a:ln w="9525">
            <a:noFill/>
          </a:ln>
        </p:spPr>
      </p:pic>
      <p:pic>
        <p:nvPicPr>
          <p:cNvPr id="26" name="图片 25" descr="83025aafa40f4bfbf7be72470e4f78f0f73618b2"/>
          <p:cNvPicPr>
            <a:picLocks noChangeAspect="1"/>
          </p:cNvPicPr>
          <p:nvPr/>
        </p:nvPicPr>
        <p:blipFill>
          <a:blip r:embed="rId4" cstate="print"/>
          <a:stretch>
            <a:fillRect/>
          </a:stretch>
        </p:blipFill>
        <p:spPr>
          <a:xfrm>
            <a:off x="6817483" y="2348245"/>
            <a:ext cx="2147005" cy="1755150"/>
          </a:xfrm>
          <a:prstGeom prst="rect">
            <a:avLst/>
          </a:prstGeom>
          <a:noFill/>
          <a:ln w="9525">
            <a:noFill/>
          </a:ln>
        </p:spPr>
      </p:pic>
      <p:sp>
        <p:nvSpPr>
          <p:cNvPr id="11" name="右箭头 3"/>
          <p:cNvSpPr/>
          <p:nvPr/>
        </p:nvSpPr>
        <p:spPr>
          <a:xfrm flipV="1">
            <a:off x="265175" y="5331654"/>
            <a:ext cx="8829550" cy="228784"/>
          </a:xfrm>
          <a:prstGeom prst="rightArrow">
            <a:avLst/>
          </a:prstGeom>
          <a:solidFill>
            <a:srgbClr val="000000"/>
          </a:solidFill>
          <a:ln w="0" cap="flat" cmpd="sng" algn="ctr">
            <a:solidFill>
              <a:srgbClr val="000000">
                <a:shade val="50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000000"/>
              </a:solidFill>
              <a:effectLst/>
              <a:uLnTx/>
              <a:uFillTx/>
              <a:latin typeface="Arial" panose="020B0604020202020204"/>
              <a:ea typeface="宋体" panose="02010600030101010101" pitchFamily="2" charset="-122"/>
              <a:cs typeface="+mn-cs"/>
            </a:endParaRPr>
          </a:p>
        </p:txBody>
      </p:sp>
      <p:sp>
        <p:nvSpPr>
          <p:cNvPr id="12" name="椭圆 11"/>
          <p:cNvSpPr/>
          <p:nvPr/>
        </p:nvSpPr>
        <p:spPr>
          <a:xfrm flipV="1">
            <a:off x="389000" y="5331654"/>
            <a:ext cx="209550" cy="211138"/>
          </a:xfrm>
          <a:prstGeom prst="ellipse">
            <a:avLst/>
          </a:prstGeom>
          <a:solidFill>
            <a:srgbClr val="FF0000"/>
          </a:solidFill>
          <a:ln w="12700" cap="flat" cmpd="sng" algn="ctr">
            <a:solidFill>
              <a:srgbClr val="BBE0E3">
                <a:shade val="50000"/>
              </a:srgbClr>
            </a:solid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3" name="椭圆 12"/>
          <p:cNvSpPr/>
          <p:nvPr/>
        </p:nvSpPr>
        <p:spPr>
          <a:xfrm flipV="1">
            <a:off x="1317861" y="5322984"/>
            <a:ext cx="209550" cy="211138"/>
          </a:xfrm>
          <a:prstGeom prst="ellipse">
            <a:avLst/>
          </a:prstGeom>
          <a:solidFill>
            <a:srgbClr val="FF0000"/>
          </a:solidFill>
          <a:ln w="12700" cap="flat" cmpd="sng" algn="ctr">
            <a:solidFill>
              <a:srgbClr val="BBE0E3">
                <a:shade val="50000"/>
              </a:srgbClr>
            </a:solid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4" name="椭圆 13"/>
          <p:cNvSpPr/>
          <p:nvPr/>
        </p:nvSpPr>
        <p:spPr>
          <a:xfrm flipV="1">
            <a:off x="2666095" y="5331654"/>
            <a:ext cx="209550" cy="211138"/>
          </a:xfrm>
          <a:prstGeom prst="ellipse">
            <a:avLst/>
          </a:prstGeom>
          <a:solidFill>
            <a:srgbClr val="FF0000"/>
          </a:solidFill>
          <a:ln w="12700" cap="flat" cmpd="sng" algn="ctr">
            <a:solidFill>
              <a:srgbClr val="BBE0E3">
                <a:shade val="50000"/>
              </a:srgbClr>
            </a:solid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5" name="椭圆 14"/>
          <p:cNvSpPr/>
          <p:nvPr/>
        </p:nvSpPr>
        <p:spPr>
          <a:xfrm flipV="1">
            <a:off x="5702780" y="5314253"/>
            <a:ext cx="209550" cy="211138"/>
          </a:xfrm>
          <a:prstGeom prst="ellipse">
            <a:avLst/>
          </a:prstGeom>
          <a:solidFill>
            <a:srgbClr val="FF0000"/>
          </a:solidFill>
          <a:ln w="12700" cap="flat" cmpd="sng" algn="ctr">
            <a:solidFill>
              <a:srgbClr val="BBE0E3">
                <a:shade val="50000"/>
              </a:srgbClr>
            </a:solid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6" name="文本框 14"/>
          <p:cNvSpPr txBox="1">
            <a:spLocks noChangeArrowheads="1"/>
          </p:cNvSpPr>
          <p:nvPr/>
        </p:nvSpPr>
        <p:spPr bwMode="auto">
          <a:xfrm>
            <a:off x="130237" y="5534122"/>
            <a:ext cx="1289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1950</a:t>
            </a:r>
            <a:r>
              <a:rPr kumimoji="0" lang="zh-CN" altLang="en-US" sz="24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年</a:t>
            </a:r>
            <a:endParaRPr kumimoji="0" lang="zh-CN" altLang="en-US" sz="24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17" name="文本框 15"/>
          <p:cNvSpPr txBox="1">
            <a:spLocks noChangeArrowheads="1"/>
          </p:cNvSpPr>
          <p:nvPr/>
        </p:nvSpPr>
        <p:spPr bwMode="auto">
          <a:xfrm>
            <a:off x="1173845" y="5558056"/>
            <a:ext cx="1492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1953</a:t>
            </a:r>
            <a:r>
              <a:rPr kumimoji="0" lang="zh-CN" altLang="en-US" sz="24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年</a:t>
            </a:r>
            <a:endParaRPr kumimoji="0" lang="zh-CN" altLang="en-US" sz="24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18" name="文本框 16"/>
          <p:cNvSpPr txBox="1">
            <a:spLocks noChangeArrowheads="1"/>
          </p:cNvSpPr>
          <p:nvPr/>
        </p:nvSpPr>
        <p:spPr bwMode="auto">
          <a:xfrm>
            <a:off x="2651514" y="5560438"/>
            <a:ext cx="1289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1958</a:t>
            </a:r>
            <a:r>
              <a:rPr kumimoji="0" lang="zh-CN" altLang="en-US" sz="24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年</a:t>
            </a:r>
            <a:endParaRPr kumimoji="0" lang="zh-CN" altLang="en-US" sz="24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19" name="文本框 17"/>
          <p:cNvSpPr txBox="1">
            <a:spLocks noChangeArrowheads="1"/>
          </p:cNvSpPr>
          <p:nvPr/>
        </p:nvSpPr>
        <p:spPr bwMode="auto">
          <a:xfrm flipH="1">
            <a:off x="5357402" y="5560438"/>
            <a:ext cx="1289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1978</a:t>
            </a:r>
            <a:r>
              <a:rPr kumimoji="0" lang="zh-CN" altLang="en-US" sz="24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年</a:t>
            </a:r>
            <a:endParaRPr kumimoji="0" lang="zh-CN" altLang="en-US" sz="24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21" name="文本框 18"/>
          <p:cNvSpPr txBox="1">
            <a:spLocks noChangeArrowheads="1"/>
          </p:cNvSpPr>
          <p:nvPr/>
        </p:nvSpPr>
        <p:spPr bwMode="auto">
          <a:xfrm>
            <a:off x="93899" y="4738819"/>
            <a:ext cx="14335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 typeface="Arial" panose="020B0604020202020204" pitchFamily="34" charset="0"/>
              <a:buNone/>
            </a:pPr>
            <a:r>
              <a:rPr lang="zh-CN" altLang="en-US" b="1" dirty="0" smtClean="0">
                <a:solidFill>
                  <a:srgbClr val="000000"/>
                </a:solidFill>
                <a:latin typeface="微软雅黑" panose="020B0503020204020204" charset="-122"/>
                <a:ea typeface="微软雅黑" panose="020B0503020204020204" charset="-122"/>
              </a:rPr>
              <a:t>土地改革</a:t>
            </a:r>
            <a:endParaRPr lang="zh-CN" altLang="en-US" b="1" dirty="0" smtClean="0">
              <a:solidFill>
                <a:srgbClr val="000000"/>
              </a:solidFill>
              <a:latin typeface="微软雅黑" panose="020B0503020204020204" charset="-122"/>
              <a:ea typeface="微软雅黑" panose="020B0503020204020204" charset="-122"/>
            </a:endParaRPr>
          </a:p>
        </p:txBody>
      </p:sp>
      <p:sp>
        <p:nvSpPr>
          <p:cNvPr id="23" name="文本框 19"/>
          <p:cNvSpPr txBox="1">
            <a:spLocks noChangeArrowheads="1"/>
          </p:cNvSpPr>
          <p:nvPr/>
        </p:nvSpPr>
        <p:spPr bwMode="auto">
          <a:xfrm>
            <a:off x="1173845" y="4600320"/>
            <a:ext cx="14266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 typeface="Arial" panose="020B0604020202020204" pitchFamily="34" charset="0"/>
              <a:buNone/>
            </a:pPr>
            <a:r>
              <a:rPr lang="zh-CN" altLang="en-US" b="1" dirty="0" smtClean="0">
                <a:solidFill>
                  <a:srgbClr val="000000"/>
                </a:solidFill>
                <a:latin typeface="微软雅黑" panose="020B0503020204020204" charset="-122"/>
                <a:ea typeface="微软雅黑" panose="020B0503020204020204" charset="-122"/>
              </a:rPr>
              <a:t>成立农业生产合作社</a:t>
            </a:r>
            <a:endParaRPr lang="zh-CN" altLang="en-US" b="1" dirty="0" smtClean="0">
              <a:solidFill>
                <a:srgbClr val="000000"/>
              </a:solidFill>
              <a:latin typeface="微软雅黑" panose="020B0503020204020204" charset="-122"/>
              <a:ea typeface="微软雅黑" panose="020B0503020204020204" charset="-122"/>
            </a:endParaRPr>
          </a:p>
        </p:txBody>
      </p:sp>
      <p:sp>
        <p:nvSpPr>
          <p:cNvPr id="25" name="文本框 20"/>
          <p:cNvSpPr txBox="1">
            <a:spLocks noChangeArrowheads="1"/>
          </p:cNvSpPr>
          <p:nvPr/>
        </p:nvSpPr>
        <p:spPr bwMode="auto">
          <a:xfrm>
            <a:off x="2602240" y="4600319"/>
            <a:ext cx="12256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 typeface="Arial" panose="020B0604020202020204" pitchFamily="34" charset="0"/>
              <a:buNone/>
            </a:pPr>
            <a:r>
              <a:rPr lang="zh-CN" altLang="en-US" b="1" dirty="0" smtClean="0">
                <a:solidFill>
                  <a:srgbClr val="000000"/>
                </a:solidFill>
                <a:latin typeface="微软雅黑" panose="020B0503020204020204" charset="-122"/>
                <a:ea typeface="微软雅黑" panose="020B0503020204020204" charset="-122"/>
              </a:rPr>
              <a:t>人民公社化运动</a:t>
            </a:r>
            <a:endParaRPr lang="zh-CN" altLang="en-US" b="1" dirty="0" smtClean="0">
              <a:solidFill>
                <a:srgbClr val="000000"/>
              </a:solidFill>
              <a:latin typeface="微软雅黑" panose="020B0503020204020204" charset="-122"/>
              <a:ea typeface="微软雅黑" panose="020B0503020204020204" charset="-122"/>
            </a:endParaRPr>
          </a:p>
        </p:txBody>
      </p:sp>
      <p:sp>
        <p:nvSpPr>
          <p:cNvPr id="27" name="文本框 21"/>
          <p:cNvSpPr txBox="1">
            <a:spLocks noChangeArrowheads="1"/>
          </p:cNvSpPr>
          <p:nvPr/>
        </p:nvSpPr>
        <p:spPr bwMode="auto">
          <a:xfrm>
            <a:off x="5206293" y="4548297"/>
            <a:ext cx="14401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 typeface="Arial" panose="020B0604020202020204" pitchFamily="34" charset="0"/>
              <a:buNone/>
            </a:pPr>
            <a:r>
              <a:rPr lang="zh-CN" altLang="en-US" b="1" dirty="0" smtClean="0">
                <a:solidFill>
                  <a:srgbClr val="000000"/>
                </a:solidFill>
                <a:latin typeface="微软雅黑" panose="020B0503020204020204" charset="-122"/>
                <a:ea typeface="微软雅黑" panose="020B0503020204020204" charset="-122"/>
              </a:rPr>
              <a:t>家庭联产承包责任制</a:t>
            </a:r>
            <a:endParaRPr lang="zh-CN" altLang="en-US" b="1" dirty="0" smtClean="0">
              <a:solidFill>
                <a:srgbClr val="000000"/>
              </a:solidFill>
              <a:latin typeface="微软雅黑" panose="020B0503020204020204" charset="-122"/>
              <a:ea typeface="微软雅黑" panose="020B0503020204020204" charset="-122"/>
            </a:endParaRPr>
          </a:p>
        </p:txBody>
      </p:sp>
      <p:sp>
        <p:nvSpPr>
          <p:cNvPr id="28" name="TextBox 27"/>
          <p:cNvSpPr txBox="1"/>
          <p:nvPr/>
        </p:nvSpPr>
        <p:spPr>
          <a:xfrm>
            <a:off x="899592" y="6165304"/>
            <a:ext cx="2304256" cy="369332"/>
          </a:xfrm>
          <a:prstGeom prst="rect">
            <a:avLst/>
          </a:prstGeom>
          <a:noFill/>
        </p:spPr>
        <p:txBody>
          <a:bodyPr wrap="square" rtlCol="0">
            <a:spAutoFit/>
          </a:bodyPr>
          <a:lstStyle/>
          <a:p>
            <a:r>
              <a:rPr lang="zh-CN" altLang="en-US" b="1" dirty="0" smtClean="0">
                <a:solidFill>
                  <a:srgbClr val="000000"/>
                </a:solidFill>
                <a:latin typeface="微软雅黑" panose="020B0503020204020204" charset="-122"/>
                <a:ea typeface="微软雅黑" panose="020B0503020204020204" charset="-122"/>
              </a:rPr>
              <a:t>哪次是土地私有制？</a:t>
            </a:r>
            <a:endParaRPr lang="zh-CN" altLang="en-US" b="1" dirty="0" smtClean="0">
              <a:solidFill>
                <a:srgbClr val="0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 calcmode="lin" valueType="num">
                                      <p:cBhvr additive="base">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 calcmode="lin" valueType="num">
                                      <p:cBhvr additive="base">
                                        <p:cTn id="2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5">
                                            <p:txEl>
                                              <p:pRg st="0" end="0"/>
                                            </p:txEl>
                                          </p:spTgt>
                                        </p:tgtEl>
                                        <p:attrNameLst>
                                          <p:attrName>style.visibility</p:attrName>
                                        </p:attrNameLst>
                                      </p:cBhvr>
                                      <p:to>
                                        <p:strVal val="visible"/>
                                      </p:to>
                                    </p:set>
                                    <p:anim calcmode="lin" valueType="num">
                                      <p:cBhvr additive="base">
                                        <p:cTn id="3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7">
                                            <p:txEl>
                                              <p:pRg st="0" end="0"/>
                                            </p:txEl>
                                          </p:spTgt>
                                        </p:tgtEl>
                                        <p:attrNameLst>
                                          <p:attrName>style.visibility</p:attrName>
                                        </p:attrNameLst>
                                      </p:cBhvr>
                                      <p:to>
                                        <p:strVal val="visible"/>
                                      </p:to>
                                    </p:set>
                                    <p:anim calcmode="lin" valueType="num">
                                      <p:cBhvr additive="base">
                                        <p:cTn id="39"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8">
                                            <p:txEl>
                                              <p:pRg st="0" end="0"/>
                                            </p:txEl>
                                          </p:spTgt>
                                        </p:tgtEl>
                                        <p:attrNameLst>
                                          <p:attrName>style.visibility</p:attrName>
                                        </p:attrNameLst>
                                      </p:cBhvr>
                                      <p:to>
                                        <p:strVal val="visible"/>
                                      </p:to>
                                    </p:set>
                                    <p:anim calcmode="lin" valueType="num">
                                      <p:cBhvr additive="base">
                                        <p:cTn id="45"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5192" y="548680"/>
            <a:ext cx="8229600" cy="1143000"/>
          </a:xfrm>
        </p:spPr>
        <p:txBody>
          <a:bodyPr/>
          <a:lstStyle/>
          <a:p>
            <a:r>
              <a:rPr lang="zh-CN" altLang="en-US" b="1" dirty="0" smtClean="0"/>
              <a:t>经济特区的建立（</a:t>
            </a:r>
            <a:r>
              <a:rPr lang="zh-CN" altLang="en-US" b="1" dirty="0"/>
              <a:t>1980年</a:t>
            </a:r>
            <a:r>
              <a:rPr lang="zh-CN" altLang="en-US" b="1" dirty="0" smtClean="0"/>
              <a:t>）</a:t>
            </a:r>
            <a:endParaRPr lang="zh-CN" altLang="en-US" b="1" dirty="0" smtClean="0"/>
          </a:p>
        </p:txBody>
      </p:sp>
      <p:sp>
        <p:nvSpPr>
          <p:cNvPr id="3" name="内容占位符 2"/>
          <p:cNvSpPr>
            <a:spLocks noGrp="1"/>
          </p:cNvSpPr>
          <p:nvPr>
            <p:ph idx="1"/>
          </p:nvPr>
        </p:nvSpPr>
        <p:spPr>
          <a:xfrm>
            <a:off x="395536" y="1844824"/>
            <a:ext cx="8229600" cy="4281339"/>
          </a:xfrm>
        </p:spPr>
        <p:txBody>
          <a:bodyPr>
            <a:normAutofit fontScale="97500" lnSpcReduction="10000"/>
          </a:bodyPr>
          <a:lstStyle/>
          <a:p>
            <a:pPr marL="0" indent="0">
              <a:buNone/>
            </a:pPr>
            <a:r>
              <a:rPr lang="en-US" altLang="zh-CN" b="1" dirty="0" smtClean="0"/>
              <a:t>1.</a:t>
            </a:r>
            <a:r>
              <a:rPr lang="zh-CN" altLang="en-US" b="1" dirty="0" smtClean="0"/>
              <a:t>提出：</a:t>
            </a:r>
            <a:r>
              <a:rPr lang="en-US" altLang="zh-CN" b="1" dirty="0" smtClean="0"/>
              <a:t>1979</a:t>
            </a:r>
            <a:r>
              <a:rPr lang="zh-CN" altLang="en-US" b="1" dirty="0" smtClean="0"/>
              <a:t>年，（           ）提出。</a:t>
            </a:r>
            <a:endParaRPr lang="en-US" altLang="zh-CN" b="1" dirty="0" smtClean="0"/>
          </a:p>
          <a:p>
            <a:pPr marL="0" indent="0">
              <a:buNone/>
            </a:pPr>
            <a:r>
              <a:rPr lang="en-US" altLang="zh-CN" b="1" dirty="0" smtClean="0"/>
              <a:t>2.</a:t>
            </a:r>
            <a:r>
              <a:rPr lang="zh-CN" altLang="en-US" b="1" dirty="0" smtClean="0"/>
              <a:t>建立</a:t>
            </a:r>
            <a:r>
              <a:rPr lang="en-US" altLang="zh-CN" b="1" dirty="0" smtClean="0"/>
              <a:t>:</a:t>
            </a:r>
            <a:r>
              <a:rPr lang="zh-CN" altLang="en-US" b="1" dirty="0" smtClean="0"/>
              <a:t>在广东省的（           ）、珠海、汕头和福建省的（</a:t>
            </a:r>
            <a:r>
              <a:rPr lang="zh-CN" altLang="en-US" sz="2000" b="1" dirty="0" smtClean="0">
                <a:solidFill>
                  <a:srgbClr val="FF0000"/>
                </a:solidFill>
              </a:rPr>
              <a:t>              </a:t>
            </a:r>
            <a:r>
              <a:rPr lang="zh-CN" altLang="en-US" b="1" dirty="0" smtClean="0"/>
              <a:t>）建立经济特区。</a:t>
            </a:r>
            <a:endParaRPr lang="en-US" altLang="zh-CN" b="1" dirty="0" smtClean="0"/>
          </a:p>
          <a:p>
            <a:pPr marL="0" indent="0">
              <a:buNone/>
            </a:pPr>
            <a:r>
              <a:rPr lang="en-US" altLang="zh-CN" b="1" dirty="0" smtClean="0"/>
              <a:t>3.</a:t>
            </a:r>
            <a:r>
              <a:rPr lang="zh-CN" altLang="en-US" b="1" dirty="0" smtClean="0"/>
              <a:t>特殊政策</a:t>
            </a:r>
            <a:r>
              <a:rPr lang="en-US" altLang="zh-CN" b="1" dirty="0" smtClean="0"/>
              <a:t>:</a:t>
            </a:r>
            <a:r>
              <a:rPr lang="zh-CN" altLang="en-US" b="1" dirty="0" smtClean="0"/>
              <a:t>实行</a:t>
            </a:r>
            <a:r>
              <a:rPr lang="zh-CN" altLang="en-US" b="1" dirty="0" smtClean="0">
                <a:sym typeface="+mn-ea"/>
              </a:rPr>
              <a:t>特殊</a:t>
            </a:r>
            <a:r>
              <a:rPr lang="zh-CN" altLang="en-US" b="1" dirty="0" smtClean="0"/>
              <a:t>（               ）和（</a:t>
            </a:r>
            <a:r>
              <a:rPr lang="en-US" altLang="zh-CN" b="1" dirty="0" smtClean="0"/>
              <a:t>                   </a:t>
            </a:r>
            <a:r>
              <a:rPr lang="zh-CN" altLang="en-US" b="1" dirty="0" smtClean="0"/>
              <a:t>）。</a:t>
            </a:r>
            <a:endParaRPr lang="zh-CN" altLang="en-US" b="1" dirty="0" smtClean="0"/>
          </a:p>
          <a:p>
            <a:pPr marL="0" indent="0">
              <a:buNone/>
            </a:pPr>
            <a:r>
              <a:rPr lang="en-US" altLang="zh-CN" b="1" dirty="0" smtClean="0"/>
              <a:t>4.</a:t>
            </a:r>
            <a:r>
              <a:rPr lang="zh-CN" altLang="en-US" b="1" dirty="0" smtClean="0"/>
              <a:t>意义：设立经济特区，对</a:t>
            </a:r>
            <a:r>
              <a:rPr lang="zh-CN" altLang="en-US" b="1" i="1" dirty="0" smtClean="0">
                <a:solidFill>
                  <a:srgbClr val="0000FF"/>
                </a:solidFill>
              </a:rPr>
              <a:t>引进</a:t>
            </a:r>
            <a:r>
              <a:rPr lang="zh-CN" altLang="en-US" b="1" dirty="0" smtClean="0">
                <a:sym typeface="+mn-ea"/>
              </a:rPr>
              <a:t>外资、先进技术和管理经验，</a:t>
            </a:r>
            <a:r>
              <a:rPr lang="zh-CN" altLang="en-US" b="1" i="1" dirty="0" smtClean="0">
                <a:solidFill>
                  <a:srgbClr val="0000FF"/>
                </a:solidFill>
                <a:sym typeface="+mn-ea"/>
              </a:rPr>
              <a:t>推动</a:t>
            </a:r>
            <a:r>
              <a:rPr lang="zh-CN" altLang="en-US" b="1" dirty="0" smtClean="0">
                <a:sym typeface="+mn-ea"/>
              </a:rPr>
              <a:t>国内的人进一步改革，</a:t>
            </a:r>
            <a:r>
              <a:rPr lang="zh-CN" altLang="en-US" b="1" i="1" dirty="0" smtClean="0">
                <a:solidFill>
                  <a:srgbClr val="0000FF"/>
                </a:solidFill>
                <a:sym typeface="+mn-ea"/>
              </a:rPr>
              <a:t>扩大</a:t>
            </a:r>
            <a:r>
              <a:rPr lang="zh-CN" altLang="en-US" b="1" dirty="0" smtClean="0">
                <a:sym typeface="+mn-ea"/>
              </a:rPr>
              <a:t>对外经济交流，</a:t>
            </a:r>
            <a:r>
              <a:rPr lang="zh-CN" altLang="en-US" b="1" i="1" dirty="0" smtClean="0">
                <a:solidFill>
                  <a:srgbClr val="0000FF"/>
                </a:solidFill>
                <a:sym typeface="+mn-ea"/>
              </a:rPr>
              <a:t>发展</a:t>
            </a:r>
            <a:r>
              <a:rPr lang="zh-CN" altLang="en-US" b="1" dirty="0" smtClean="0">
                <a:sym typeface="+mn-ea"/>
              </a:rPr>
              <a:t>社会主义现代化事业起到了极为重要作用。</a:t>
            </a:r>
            <a:endParaRPr lang="zh-CN" altLang="en-US" b="1" dirty="0"/>
          </a:p>
        </p:txBody>
      </p:sp>
      <p:sp>
        <p:nvSpPr>
          <p:cNvPr id="4" name="TextBox 3"/>
          <p:cNvSpPr txBox="1"/>
          <p:nvPr/>
        </p:nvSpPr>
        <p:spPr>
          <a:xfrm>
            <a:off x="3708226" y="1826559"/>
            <a:ext cx="1349590" cy="523220"/>
          </a:xfrm>
          <a:prstGeom prst="rect">
            <a:avLst/>
          </a:prstGeom>
          <a:noFill/>
        </p:spPr>
        <p:txBody>
          <a:bodyPr wrap="square" rtlCol="0">
            <a:spAutoFit/>
          </a:bodyPr>
          <a:lstStyle/>
          <a:p>
            <a:r>
              <a:rPr lang="zh-CN" altLang="en-US" sz="2800" b="1" dirty="0" smtClean="0">
                <a:solidFill>
                  <a:srgbClr val="FF0000"/>
                </a:solidFill>
              </a:rPr>
              <a:t>邓小平</a:t>
            </a:r>
            <a:endParaRPr lang="zh-CN" altLang="en-US" sz="2800" b="1" dirty="0" smtClean="0">
              <a:solidFill>
                <a:srgbClr val="FF0000"/>
              </a:solidFill>
            </a:endParaRPr>
          </a:p>
        </p:txBody>
      </p:sp>
      <p:sp>
        <p:nvSpPr>
          <p:cNvPr id="5" name="TextBox 4"/>
          <p:cNvSpPr txBox="1"/>
          <p:nvPr/>
        </p:nvSpPr>
        <p:spPr>
          <a:xfrm>
            <a:off x="3780210" y="2276439"/>
            <a:ext cx="1289743" cy="460375"/>
          </a:xfrm>
          <a:prstGeom prst="rect">
            <a:avLst/>
          </a:prstGeom>
          <a:noFill/>
        </p:spPr>
        <p:txBody>
          <a:bodyPr wrap="square" rtlCol="0">
            <a:spAutoFit/>
          </a:bodyPr>
          <a:lstStyle/>
          <a:p>
            <a:r>
              <a:rPr lang="zh-CN" altLang="en-US" sz="2400" b="1" dirty="0" smtClean="0">
                <a:solidFill>
                  <a:srgbClr val="FF0000"/>
                </a:solidFill>
              </a:rPr>
              <a:t>深圳</a:t>
            </a:r>
            <a:endParaRPr lang="zh-CN" altLang="en-US" sz="2000" b="1" dirty="0" smtClean="0">
              <a:solidFill>
                <a:srgbClr val="FF0000"/>
              </a:solidFill>
            </a:endParaRPr>
          </a:p>
        </p:txBody>
      </p:sp>
      <p:sp>
        <p:nvSpPr>
          <p:cNvPr id="6" name="TextBox 5"/>
          <p:cNvSpPr txBox="1"/>
          <p:nvPr/>
        </p:nvSpPr>
        <p:spPr>
          <a:xfrm>
            <a:off x="2195736" y="2780928"/>
            <a:ext cx="1296144" cy="460375"/>
          </a:xfrm>
          <a:prstGeom prst="rect">
            <a:avLst/>
          </a:prstGeom>
          <a:noFill/>
        </p:spPr>
        <p:txBody>
          <a:bodyPr wrap="square" rtlCol="0">
            <a:spAutoFit/>
          </a:bodyPr>
          <a:lstStyle/>
          <a:p>
            <a:pPr algn="ctr"/>
            <a:r>
              <a:rPr lang="zh-CN" altLang="en-US" sz="2400" b="1" dirty="0" smtClean="0">
                <a:solidFill>
                  <a:srgbClr val="FF0000"/>
                </a:solidFill>
              </a:rPr>
              <a:t>厦门</a:t>
            </a:r>
            <a:endParaRPr lang="zh-CN" altLang="en-US" sz="2000" b="1" dirty="0" smtClean="0">
              <a:solidFill>
                <a:srgbClr val="FF0000"/>
              </a:solidFill>
            </a:endParaRPr>
          </a:p>
        </p:txBody>
      </p:sp>
      <p:sp>
        <p:nvSpPr>
          <p:cNvPr id="7" name="TextBox 6"/>
          <p:cNvSpPr txBox="1"/>
          <p:nvPr/>
        </p:nvSpPr>
        <p:spPr>
          <a:xfrm>
            <a:off x="4355976" y="3212976"/>
            <a:ext cx="1800200" cy="521970"/>
          </a:xfrm>
          <a:prstGeom prst="rect">
            <a:avLst/>
          </a:prstGeom>
          <a:noFill/>
        </p:spPr>
        <p:txBody>
          <a:bodyPr wrap="square" rtlCol="0">
            <a:spAutoFit/>
          </a:bodyPr>
          <a:lstStyle/>
          <a:p>
            <a:r>
              <a:rPr lang="zh-CN" altLang="en-US" sz="2800" b="1" dirty="0" smtClean="0">
                <a:solidFill>
                  <a:srgbClr val="FF0000"/>
                </a:solidFill>
              </a:rPr>
              <a:t>经济政策</a:t>
            </a:r>
            <a:endParaRPr lang="zh-CN" altLang="en-US" sz="2400" b="1" dirty="0" smtClean="0">
              <a:solidFill>
                <a:srgbClr val="FF0000"/>
              </a:solidFill>
            </a:endParaRPr>
          </a:p>
        </p:txBody>
      </p:sp>
      <p:sp>
        <p:nvSpPr>
          <p:cNvPr id="8" name="TextBox 7"/>
          <p:cNvSpPr txBox="1"/>
          <p:nvPr/>
        </p:nvSpPr>
        <p:spPr>
          <a:xfrm>
            <a:off x="6588224" y="3140968"/>
            <a:ext cx="2827655" cy="891540"/>
          </a:xfrm>
          <a:prstGeom prst="rect">
            <a:avLst/>
          </a:prstGeom>
          <a:noFill/>
        </p:spPr>
        <p:txBody>
          <a:bodyPr wrap="square" rtlCol="0">
            <a:spAutoFit/>
          </a:bodyPr>
          <a:lstStyle/>
          <a:p>
            <a:r>
              <a:rPr lang="zh-CN" altLang="en-US" sz="2800" b="1" dirty="0" smtClean="0">
                <a:solidFill>
                  <a:srgbClr val="FF0000"/>
                </a:solidFill>
              </a:rPr>
              <a:t>经济管理体制</a:t>
            </a:r>
            <a:endParaRPr lang="zh-CN" altLang="en-US" sz="2800" b="1" dirty="0" smtClean="0">
              <a:solidFill>
                <a:srgbClr val="FF0000"/>
              </a:solidFill>
            </a:endParaRPr>
          </a:p>
          <a:p>
            <a:endParaRPr lang="zh-CN" altLang="en-US" sz="2400" b="1" dirty="0" smtClean="0">
              <a:solidFill>
                <a:srgbClr val="FF0000"/>
              </a:solidFill>
            </a:endParaRPr>
          </a:p>
        </p:txBody>
      </p:sp>
      <p:sp>
        <p:nvSpPr>
          <p:cNvPr id="9" name="TextBox 8"/>
          <p:cNvSpPr txBox="1"/>
          <p:nvPr/>
        </p:nvSpPr>
        <p:spPr>
          <a:xfrm>
            <a:off x="65465" y="19730"/>
            <a:ext cx="1944216" cy="583565"/>
          </a:xfrm>
          <a:prstGeom prst="rect">
            <a:avLst/>
          </a:prstGeom>
          <a:noFill/>
        </p:spPr>
        <p:txBody>
          <a:bodyPr wrap="square" rtlCol="0">
            <a:spAutoFit/>
          </a:bodyPr>
          <a:lstStyle/>
          <a:p>
            <a:r>
              <a:rPr lang="zh-CN" altLang="en-US" sz="3200" b="1" dirty="0">
                <a:solidFill>
                  <a:srgbClr val="0000FF"/>
                </a:solidFill>
                <a:latin typeface="Arial" panose="020B0604020202020204" pitchFamily="34" charset="0"/>
                <a:ea typeface="黑体" panose="02010609060101010101" pitchFamily="49" charset="-122"/>
                <a:sym typeface="+mn-ea"/>
              </a:rPr>
              <a:t>考点梳理</a:t>
            </a:r>
            <a:endParaRPr lang="zh-CN" altLang="en-US" sz="2800" dirty="0" smtClean="0">
              <a:solidFill>
                <a:srgbClr val="0000FF"/>
              </a:solidFill>
              <a:latin typeface="Times New Roman" panose="02020603050405020304" pitchFamily="18" charset="0"/>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linds(horizont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linds(horizontal)">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hinamap"/>
          <p:cNvPicPr>
            <a:picLocks noChangeAspect="1"/>
          </p:cNvPicPr>
          <p:nvPr/>
        </p:nvPicPr>
        <p:blipFill>
          <a:blip r:embed="rId1" cstate="print"/>
          <a:stretch>
            <a:fillRect/>
          </a:stretch>
        </p:blipFill>
        <p:spPr>
          <a:xfrm>
            <a:off x="1678781" y="1178719"/>
            <a:ext cx="5530454" cy="4089797"/>
          </a:xfrm>
          <a:prstGeom prst="rect">
            <a:avLst/>
          </a:prstGeom>
          <a:solidFill>
            <a:schemeClr val="bg1"/>
          </a:solidFill>
          <a:ln w="9525">
            <a:noFill/>
          </a:ln>
        </p:spPr>
      </p:pic>
      <p:sp>
        <p:nvSpPr>
          <p:cNvPr id="22531" name="Oval 4"/>
          <p:cNvSpPr/>
          <p:nvPr/>
        </p:nvSpPr>
        <p:spPr>
          <a:xfrm>
            <a:off x="6167438" y="4319588"/>
            <a:ext cx="117872" cy="104775"/>
          </a:xfrm>
          <a:prstGeom prst="ellipse">
            <a:avLst/>
          </a:prstGeom>
          <a:solidFill>
            <a:srgbClr val="0000F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350" dirty="0">
              <a:solidFill>
                <a:srgbClr val="FFCC00"/>
              </a:solidFill>
              <a:latin typeface="Verdana" panose="020B0604030504040204" pitchFamily="34" charset="0"/>
              <a:ea typeface="黑体" panose="02010609060101010101" pitchFamily="49" charset="-122"/>
            </a:endParaRPr>
          </a:p>
        </p:txBody>
      </p:sp>
      <p:sp>
        <p:nvSpPr>
          <p:cNvPr id="22532" name="Oval 5"/>
          <p:cNvSpPr/>
          <p:nvPr/>
        </p:nvSpPr>
        <p:spPr>
          <a:xfrm>
            <a:off x="6050756" y="4477941"/>
            <a:ext cx="116681" cy="104775"/>
          </a:xfrm>
          <a:prstGeom prst="ellipse">
            <a:avLst/>
          </a:prstGeom>
          <a:solidFill>
            <a:srgbClr val="0000F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350" dirty="0">
              <a:solidFill>
                <a:srgbClr val="FFCC00"/>
              </a:solidFill>
              <a:latin typeface="Verdana" panose="020B0604030504040204" pitchFamily="34" charset="0"/>
              <a:ea typeface="黑体" panose="02010609060101010101" pitchFamily="49" charset="-122"/>
            </a:endParaRPr>
          </a:p>
        </p:txBody>
      </p:sp>
      <p:sp>
        <p:nvSpPr>
          <p:cNvPr id="22533" name="Oval 6"/>
          <p:cNvSpPr/>
          <p:nvPr/>
        </p:nvSpPr>
        <p:spPr>
          <a:xfrm>
            <a:off x="5760244" y="4636294"/>
            <a:ext cx="116681" cy="104775"/>
          </a:xfrm>
          <a:prstGeom prst="ellipse">
            <a:avLst/>
          </a:prstGeom>
          <a:solidFill>
            <a:srgbClr val="0000F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350" dirty="0">
              <a:solidFill>
                <a:srgbClr val="FFCC00"/>
              </a:solidFill>
              <a:latin typeface="Verdana" panose="020B0604030504040204" pitchFamily="34" charset="0"/>
              <a:ea typeface="黑体" panose="02010609060101010101" pitchFamily="49" charset="-122"/>
            </a:endParaRPr>
          </a:p>
        </p:txBody>
      </p:sp>
      <p:sp>
        <p:nvSpPr>
          <p:cNvPr id="22534" name="Oval 7"/>
          <p:cNvSpPr/>
          <p:nvPr/>
        </p:nvSpPr>
        <p:spPr>
          <a:xfrm>
            <a:off x="5585222" y="4689872"/>
            <a:ext cx="116681" cy="105965"/>
          </a:xfrm>
          <a:prstGeom prst="ellipse">
            <a:avLst/>
          </a:prstGeom>
          <a:solidFill>
            <a:srgbClr val="0000FF"/>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350" dirty="0">
              <a:solidFill>
                <a:srgbClr val="FFCC00"/>
              </a:solidFill>
              <a:latin typeface="Verdana" panose="020B0604030504040204" pitchFamily="34" charset="0"/>
              <a:ea typeface="黑体" panose="02010609060101010101" pitchFamily="49" charset="-122"/>
            </a:endParaRPr>
          </a:p>
        </p:txBody>
      </p:sp>
      <p:sp>
        <p:nvSpPr>
          <p:cNvPr id="22535" name="AutoShape 8"/>
          <p:cNvSpPr/>
          <p:nvPr/>
        </p:nvSpPr>
        <p:spPr>
          <a:xfrm>
            <a:off x="6925866" y="4001691"/>
            <a:ext cx="700088" cy="316706"/>
          </a:xfrm>
          <a:prstGeom prst="wedgeRectCallout">
            <a:avLst>
              <a:gd name="adj1" fmla="val -149264"/>
              <a:gd name="adj2" fmla="val 76102"/>
            </a:avLst>
          </a:prstGeom>
          <a:solidFill>
            <a:srgbClr val="BDEEF9"/>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zh-CN" sz="2100" b="1" dirty="0">
              <a:solidFill>
                <a:srgbClr val="000000"/>
              </a:solidFill>
              <a:latin typeface="Times New Roman" panose="02020603050405020304" pitchFamily="18" charset="0"/>
              <a:ea typeface="黑体" panose="02010609060101010101" pitchFamily="49" charset="-122"/>
            </a:endParaRPr>
          </a:p>
        </p:txBody>
      </p:sp>
      <p:sp>
        <p:nvSpPr>
          <p:cNvPr id="22536" name="AutoShape 9"/>
          <p:cNvSpPr/>
          <p:nvPr/>
        </p:nvSpPr>
        <p:spPr>
          <a:xfrm>
            <a:off x="6634163" y="4636294"/>
            <a:ext cx="700088" cy="317897"/>
          </a:xfrm>
          <a:prstGeom prst="wedgeRectCallout">
            <a:avLst>
              <a:gd name="adj1" fmla="val -116819"/>
              <a:gd name="adj2" fmla="val -76560"/>
            </a:avLst>
          </a:prstGeom>
          <a:solidFill>
            <a:srgbClr val="BDEEF9"/>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zh-CN" sz="2100" b="1" dirty="0">
              <a:solidFill>
                <a:srgbClr val="000000"/>
              </a:solidFill>
              <a:latin typeface="Times New Roman" panose="02020603050405020304" pitchFamily="18" charset="0"/>
              <a:ea typeface="黑体" panose="02010609060101010101" pitchFamily="49" charset="-122"/>
            </a:endParaRPr>
          </a:p>
        </p:txBody>
      </p:sp>
      <p:sp>
        <p:nvSpPr>
          <p:cNvPr id="22537" name="AutoShape 10"/>
          <p:cNvSpPr/>
          <p:nvPr/>
        </p:nvSpPr>
        <p:spPr>
          <a:xfrm>
            <a:off x="4710113" y="4160044"/>
            <a:ext cx="698897" cy="317897"/>
          </a:xfrm>
          <a:prstGeom prst="wedgeRectCallout">
            <a:avLst>
              <a:gd name="adj1" fmla="val 102394"/>
              <a:gd name="adj2" fmla="val 104236"/>
            </a:avLst>
          </a:prstGeom>
          <a:solidFill>
            <a:srgbClr val="BDEEF9"/>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zh-CN" sz="2100" b="1" dirty="0">
              <a:solidFill>
                <a:srgbClr val="000000"/>
              </a:solidFill>
              <a:latin typeface="Times New Roman" panose="02020603050405020304" pitchFamily="18" charset="0"/>
              <a:ea typeface="黑体" panose="02010609060101010101" pitchFamily="49" charset="-122"/>
            </a:endParaRPr>
          </a:p>
        </p:txBody>
      </p:sp>
      <p:sp>
        <p:nvSpPr>
          <p:cNvPr id="22538" name="AutoShape 11"/>
          <p:cNvSpPr/>
          <p:nvPr/>
        </p:nvSpPr>
        <p:spPr>
          <a:xfrm>
            <a:off x="5760244" y="5039916"/>
            <a:ext cx="698897" cy="317897"/>
          </a:xfrm>
          <a:prstGeom prst="wedgeRectCallout">
            <a:avLst>
              <a:gd name="adj1" fmla="val -60449"/>
              <a:gd name="adj2" fmla="val -137519"/>
            </a:avLst>
          </a:prstGeom>
          <a:solidFill>
            <a:srgbClr val="BDEEF9"/>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zh-CN" sz="2100" b="1" dirty="0">
              <a:solidFill>
                <a:srgbClr val="000000"/>
              </a:solidFill>
              <a:latin typeface="Times New Roman" panose="02020603050405020304" pitchFamily="18" charset="0"/>
              <a:ea typeface="黑体" panose="02010609060101010101" pitchFamily="49" charset="-122"/>
            </a:endParaRPr>
          </a:p>
        </p:txBody>
      </p:sp>
      <p:sp>
        <p:nvSpPr>
          <p:cNvPr id="22539" name="Text Box 14"/>
          <p:cNvSpPr txBox="1"/>
          <p:nvPr/>
        </p:nvSpPr>
        <p:spPr>
          <a:xfrm>
            <a:off x="3344466" y="2564606"/>
            <a:ext cx="1350169" cy="101473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None/>
            </a:pPr>
            <a:r>
              <a:rPr lang="zh-CN" altLang="zh-CN" sz="1500" b="1" dirty="0">
                <a:solidFill>
                  <a:srgbClr val="FFFFFF"/>
                </a:solidFill>
                <a:latin typeface="幼圆" pitchFamily="49" charset="-122"/>
                <a:ea typeface="幼圆" pitchFamily="49" charset="-122"/>
              </a:rPr>
              <a:t>国家为什么会选择这几个城市作为经济特区？</a:t>
            </a:r>
            <a:endParaRPr lang="zh-CN" altLang="zh-CN" sz="1500" b="1" dirty="0">
              <a:solidFill>
                <a:srgbClr val="FFFFFF"/>
              </a:solidFill>
              <a:latin typeface="幼圆" pitchFamily="49" charset="-122"/>
              <a:ea typeface="幼圆" pitchFamily="49" charset="-122"/>
            </a:endParaRPr>
          </a:p>
        </p:txBody>
      </p:sp>
      <p:pic>
        <p:nvPicPr>
          <p:cNvPr id="22540" name="Picture 1" descr="C:\Documents and Settings\Administrator\桌面\未标题-1.tif"/>
          <p:cNvPicPr>
            <a:picLocks noChangeAspect="1"/>
          </p:cNvPicPr>
          <p:nvPr/>
        </p:nvPicPr>
        <p:blipFill>
          <a:blip r:embed="rId2" cstate="print"/>
          <a:stretch>
            <a:fillRect/>
          </a:stretch>
        </p:blipFill>
        <p:spPr>
          <a:xfrm>
            <a:off x="0" y="857250"/>
            <a:ext cx="2871788" cy="590550"/>
          </a:xfrm>
          <a:prstGeom prst="rect">
            <a:avLst/>
          </a:prstGeom>
          <a:noFill/>
          <a:ln w="9525">
            <a:noFill/>
          </a:ln>
        </p:spPr>
      </p:pic>
      <p:sp>
        <p:nvSpPr>
          <p:cNvPr id="22541" name="矩形 21"/>
          <p:cNvSpPr/>
          <p:nvPr/>
        </p:nvSpPr>
        <p:spPr>
          <a:xfrm>
            <a:off x="651669" y="857250"/>
            <a:ext cx="1816100" cy="5835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3200" b="1" dirty="0">
                <a:solidFill>
                  <a:srgbClr val="0000FF"/>
                </a:solidFill>
                <a:latin typeface="Arial" panose="020B0604020202020204" pitchFamily="34" charset="0"/>
                <a:ea typeface="黑体" panose="02010609060101010101" pitchFamily="49" charset="-122"/>
              </a:rPr>
              <a:t>考点梳理</a:t>
            </a:r>
            <a:endParaRPr lang="zh-CN" altLang="en-US" sz="2400" dirty="0">
              <a:latin typeface="Times New Roman" panose="02020603050405020304" pitchFamily="18" charset="0"/>
              <a:ea typeface="黑体" panose="02010609060101010101" pitchFamily="49" charset="-122"/>
            </a:endParaRPr>
          </a:p>
        </p:txBody>
      </p:sp>
      <p:sp>
        <p:nvSpPr>
          <p:cNvPr id="22542" name="文本框 77870"/>
          <p:cNvSpPr txBox="1"/>
          <p:nvPr/>
        </p:nvSpPr>
        <p:spPr>
          <a:xfrm>
            <a:off x="147638" y="1849041"/>
            <a:ext cx="1077516" cy="414020"/>
          </a:xfrm>
          <a:prstGeom prst="rect">
            <a:avLst/>
          </a:prstGeom>
          <a:solidFill>
            <a:srgbClr val="FF3300"/>
          </a:solidFill>
          <a:ln w="38100" cap="flat" cmpd="sng">
            <a:solidFill>
              <a:srgbClr val="00FF00"/>
            </a:solidFill>
            <a:prstDash val="solid"/>
            <a:miter/>
            <a:headEnd type="none" w="med" len="med"/>
            <a:tailEnd type="none" w="med" len="med"/>
          </a:ln>
          <a:effectLst>
            <a:outerShdw dist="107763" dir="18900000" algn="ctr" rotWithShape="0">
              <a:schemeClr val="bg2">
                <a:alpha val="50000"/>
              </a:schemeClr>
            </a:outerShdw>
          </a:effectLst>
        </p:spPr>
        <p:txBody>
          <a:bodyPr>
            <a:spAutoFit/>
          </a:bodyPr>
          <a:lstStyle/>
          <a:p>
            <a:pPr algn="ctr" eaLnBrk="1" hangingPunct="1">
              <a:spcBef>
                <a:spcPct val="50000"/>
              </a:spcBef>
              <a:buNone/>
            </a:pPr>
            <a:r>
              <a:rPr lang="zh-CN" altLang="en-US" sz="2100" b="1" dirty="0">
                <a:solidFill>
                  <a:srgbClr val="FFFF00"/>
                </a:solidFill>
                <a:latin typeface="楷体_GB2312" pitchFamily="49" charset="-122"/>
                <a:ea typeface="楷体_GB2312" pitchFamily="49" charset="-122"/>
              </a:rPr>
              <a:t>第一步</a:t>
            </a:r>
            <a:endParaRPr lang="zh-CN" altLang="en-US" sz="2100" b="1" dirty="0">
              <a:solidFill>
                <a:srgbClr val="FFFF00"/>
              </a:solidFill>
              <a:latin typeface="楷体_GB2312" pitchFamily="49" charset="-122"/>
              <a:ea typeface="楷体_GB2312" pitchFamily="49" charset="-122"/>
            </a:endParaRPr>
          </a:p>
        </p:txBody>
      </p:sp>
      <p:sp>
        <p:nvSpPr>
          <p:cNvPr id="22543" name="文本框 77871"/>
          <p:cNvSpPr txBox="1"/>
          <p:nvPr/>
        </p:nvSpPr>
        <p:spPr>
          <a:xfrm>
            <a:off x="1332310" y="1849041"/>
            <a:ext cx="1346597" cy="414020"/>
          </a:xfrm>
          <a:prstGeom prst="rect">
            <a:avLst/>
          </a:prstGeom>
          <a:solidFill>
            <a:srgbClr val="FF0000"/>
          </a:solidFill>
          <a:ln w="57150" cap="flat" cmpd="thickThin">
            <a:solidFill>
              <a:srgbClr val="FFFF00"/>
            </a:solidFill>
            <a:prstDash val="solid"/>
            <a:miter/>
            <a:headEnd type="none" w="med" len="med"/>
            <a:tailEnd type="none" w="med" len="med"/>
          </a:ln>
          <a:effectLst>
            <a:outerShdw dist="107763" dir="18900000" algn="ctr" rotWithShape="0">
              <a:schemeClr val="bg2">
                <a:alpha val="50000"/>
              </a:schemeClr>
            </a:outerShdw>
          </a:effectLst>
        </p:spPr>
        <p:txBody>
          <a:bodyPr>
            <a:spAutoFit/>
          </a:bodyPr>
          <a:lstStyle/>
          <a:p>
            <a:pPr algn="ctr" eaLnBrk="1" hangingPunct="1">
              <a:buNone/>
            </a:pPr>
            <a:r>
              <a:rPr lang="zh-CN" altLang="en-US" sz="2100" b="1" dirty="0">
                <a:solidFill>
                  <a:srgbClr val="FFFFFF"/>
                </a:solidFill>
                <a:latin typeface="Arial" panose="020B0604020202020204" pitchFamily="34" charset="0"/>
              </a:rPr>
              <a:t>经济特区</a:t>
            </a:r>
            <a:endParaRPr lang="zh-CN" altLang="en-US" sz="2100" b="1" dirty="0">
              <a:solidFill>
                <a:srgbClr val="FFFFFF"/>
              </a:solidFill>
              <a:latin typeface="Arial" panose="020B0604020202020204" pitchFamily="34" charset="0"/>
            </a:endParaRPr>
          </a:p>
        </p:txBody>
      </p:sp>
      <p:sp>
        <p:nvSpPr>
          <p:cNvPr id="36869" name="Oval 5"/>
          <p:cNvSpPr/>
          <p:nvPr/>
        </p:nvSpPr>
        <p:spPr>
          <a:xfrm>
            <a:off x="4629150" y="4001691"/>
            <a:ext cx="860822" cy="623888"/>
          </a:xfrm>
          <a:prstGeom prst="ellipse">
            <a:avLst/>
          </a:prstGeom>
          <a:noFill/>
          <a:ln w="31750" cap="flat" cmpd="sng">
            <a:solidFill>
              <a:srgbClr val="FF0000"/>
            </a:solidFill>
            <a:prstDash val="solid"/>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350" dirty="0"/>
          </a:p>
        </p:txBody>
      </p:sp>
      <p:sp>
        <p:nvSpPr>
          <p:cNvPr id="117769" name="云形标注 117768"/>
          <p:cNvSpPr/>
          <p:nvPr/>
        </p:nvSpPr>
        <p:spPr>
          <a:xfrm>
            <a:off x="1839516" y="2518172"/>
            <a:ext cx="2678906" cy="1339453"/>
          </a:xfrm>
          <a:prstGeom prst="cloudCallout">
            <a:avLst>
              <a:gd name="adj1" fmla="val 96861"/>
              <a:gd name="adj2" fmla="val 104204"/>
            </a:avLst>
          </a:prstGeom>
          <a:solidFill>
            <a:srgbClr val="FFFF00"/>
          </a:solidFill>
          <a:ln w="9525" cap="flat" cmpd="sng">
            <a:solidFill>
              <a:srgbClr val="FF0000"/>
            </a:solidFill>
            <a:prstDash val="solid"/>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Clr>
                <a:schemeClr val="bg1"/>
              </a:buClr>
              <a:buNone/>
            </a:pPr>
            <a:r>
              <a:rPr lang="en-US" altLang="zh-CN" sz="2100" dirty="0">
                <a:latin typeface="黑体" panose="02010609060101010101" pitchFamily="49" charset="-122"/>
                <a:ea typeface="黑体" panose="02010609060101010101" pitchFamily="49" charset="-122"/>
              </a:rPr>
              <a:t>80</a:t>
            </a:r>
            <a:r>
              <a:rPr lang="zh-CN" altLang="en-US" sz="2100" dirty="0">
                <a:latin typeface="黑体" panose="02010609060101010101" pitchFamily="49" charset="-122"/>
                <a:ea typeface="黑体" panose="02010609060101010101" pitchFamily="49" charset="-122"/>
              </a:rPr>
              <a:t>年代中国对外开放的窗口</a:t>
            </a:r>
            <a:endParaRPr lang="zh-CN" altLang="en-US" sz="2100" dirty="0">
              <a:latin typeface="黑体" panose="02010609060101010101" pitchFamily="49" charset="-122"/>
              <a:ea typeface="黑体" panose="02010609060101010101" pitchFamily="49" charset="-122"/>
            </a:endParaRPr>
          </a:p>
        </p:txBody>
      </p:sp>
      <p:sp>
        <p:nvSpPr>
          <p:cNvPr id="22546" name="AutoShape 11"/>
          <p:cNvSpPr/>
          <p:nvPr/>
        </p:nvSpPr>
        <p:spPr>
          <a:xfrm>
            <a:off x="1089422" y="5089922"/>
            <a:ext cx="3429000" cy="910828"/>
          </a:xfrm>
          <a:prstGeom prst="wedgeRectCallout">
            <a:avLst>
              <a:gd name="adj1" fmla="val 71671"/>
              <a:gd name="adj2" fmla="val -60940"/>
            </a:avLst>
          </a:prstGeom>
          <a:solidFill>
            <a:srgbClr val="BDEEF9"/>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zh-CN" sz="2100" b="1" dirty="0">
              <a:solidFill>
                <a:srgbClr val="000000"/>
              </a:solidFill>
              <a:latin typeface="Times New Roman" panose="02020603050405020304" pitchFamily="18" charset="0"/>
              <a:ea typeface="黑体" panose="02010609060101010101" pitchFamily="49" charset="-122"/>
            </a:endParaRPr>
          </a:p>
        </p:txBody>
      </p:sp>
      <p:sp>
        <p:nvSpPr>
          <p:cNvPr id="22547" name="TextBox 22"/>
          <p:cNvSpPr txBox="1"/>
          <p:nvPr/>
        </p:nvSpPr>
        <p:spPr>
          <a:xfrm>
            <a:off x="5322094" y="4822031"/>
            <a:ext cx="750094" cy="29908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350" b="1" dirty="0">
                <a:latin typeface="黑体" panose="02010609060101010101" pitchFamily="49" charset="-122"/>
                <a:ea typeface="黑体" panose="02010609060101010101" pitchFamily="49" charset="-122"/>
              </a:rPr>
              <a:t>澳门</a:t>
            </a:r>
            <a:endParaRPr lang="zh-CN" altLang="en-US" sz="1350" b="1" dirty="0">
              <a:latin typeface="黑体" panose="02010609060101010101" pitchFamily="49" charset="-122"/>
              <a:ea typeface="黑体" panose="02010609060101010101" pitchFamily="49" charset="-122"/>
            </a:endParaRPr>
          </a:p>
        </p:txBody>
      </p:sp>
      <p:sp>
        <p:nvSpPr>
          <p:cNvPr id="22548" name="TextBox 23"/>
          <p:cNvSpPr txBox="1"/>
          <p:nvPr/>
        </p:nvSpPr>
        <p:spPr>
          <a:xfrm>
            <a:off x="5857875" y="4661297"/>
            <a:ext cx="535781" cy="29908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350" b="1" dirty="0">
                <a:latin typeface="黑体" panose="02010609060101010101" pitchFamily="49" charset="-122"/>
                <a:ea typeface="黑体" panose="02010609060101010101" pitchFamily="49" charset="-122"/>
              </a:rPr>
              <a:t>香港</a:t>
            </a:r>
            <a:endParaRPr lang="zh-CN" altLang="en-US" sz="1350" b="1" dirty="0">
              <a:latin typeface="黑体" panose="02010609060101010101" pitchFamily="49" charset="-122"/>
              <a:ea typeface="黑体" panose="02010609060101010101" pitchFamily="49" charset="-122"/>
            </a:endParaRPr>
          </a:p>
        </p:txBody>
      </p:sp>
      <p:sp>
        <p:nvSpPr>
          <p:cNvPr id="25" name="矩形 24"/>
          <p:cNvSpPr/>
          <p:nvPr/>
        </p:nvSpPr>
        <p:spPr>
          <a:xfrm>
            <a:off x="6909951" y="3964781"/>
            <a:ext cx="718820" cy="41402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zh-CN" sz="2100" b="1" dirty="0">
                <a:solidFill>
                  <a:srgbClr val="000000"/>
                </a:solidFill>
                <a:latin typeface="Times New Roman" panose="02020603050405020304" pitchFamily="18" charset="0"/>
                <a:ea typeface="黑体" panose="02010609060101010101" pitchFamily="49" charset="-122"/>
              </a:rPr>
              <a:t>厦门</a:t>
            </a:r>
            <a:endParaRPr lang="zh-CN" altLang="zh-CN" sz="2100" b="1" dirty="0">
              <a:solidFill>
                <a:srgbClr val="000000"/>
              </a:solidFill>
              <a:latin typeface="Times New Roman" panose="02020603050405020304" pitchFamily="18" charset="0"/>
              <a:ea typeface="黑体" panose="02010609060101010101" pitchFamily="49" charset="-122"/>
            </a:endParaRPr>
          </a:p>
        </p:txBody>
      </p:sp>
      <p:sp>
        <p:nvSpPr>
          <p:cNvPr id="26" name="矩形 25"/>
          <p:cNvSpPr/>
          <p:nvPr/>
        </p:nvSpPr>
        <p:spPr>
          <a:xfrm>
            <a:off x="6642060" y="4554141"/>
            <a:ext cx="718820" cy="41402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zh-CN" sz="2100" b="1" dirty="0">
                <a:solidFill>
                  <a:srgbClr val="000000"/>
                </a:solidFill>
                <a:latin typeface="Times New Roman" panose="02020603050405020304" pitchFamily="18" charset="0"/>
                <a:ea typeface="黑体" panose="02010609060101010101" pitchFamily="49" charset="-122"/>
              </a:rPr>
              <a:t>汕头</a:t>
            </a:r>
            <a:endParaRPr lang="zh-CN" altLang="zh-CN" sz="2100" b="1" dirty="0">
              <a:solidFill>
                <a:srgbClr val="000000"/>
              </a:solidFill>
              <a:latin typeface="Times New Roman" panose="02020603050405020304" pitchFamily="18" charset="0"/>
              <a:ea typeface="黑体" panose="02010609060101010101" pitchFamily="49" charset="-122"/>
            </a:endParaRPr>
          </a:p>
        </p:txBody>
      </p:sp>
      <p:sp>
        <p:nvSpPr>
          <p:cNvPr id="27" name="矩形 26"/>
          <p:cNvSpPr/>
          <p:nvPr/>
        </p:nvSpPr>
        <p:spPr>
          <a:xfrm>
            <a:off x="5784810" y="5036344"/>
            <a:ext cx="718820" cy="41402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zh-CN" sz="2100" b="1" dirty="0">
                <a:solidFill>
                  <a:srgbClr val="000000"/>
                </a:solidFill>
                <a:latin typeface="Times New Roman" panose="02020603050405020304" pitchFamily="18" charset="0"/>
                <a:ea typeface="黑体" panose="02010609060101010101" pitchFamily="49" charset="-122"/>
              </a:rPr>
              <a:t>珠海</a:t>
            </a:r>
            <a:endParaRPr lang="zh-CN" altLang="zh-CN" sz="2100" b="1" dirty="0">
              <a:solidFill>
                <a:srgbClr val="000000"/>
              </a:solidFill>
              <a:latin typeface="Times New Roman" panose="02020603050405020304" pitchFamily="18" charset="0"/>
              <a:ea typeface="黑体" panose="02010609060101010101" pitchFamily="49" charset="-122"/>
            </a:endParaRPr>
          </a:p>
        </p:txBody>
      </p:sp>
      <p:sp>
        <p:nvSpPr>
          <p:cNvPr id="28" name="矩形 27"/>
          <p:cNvSpPr/>
          <p:nvPr/>
        </p:nvSpPr>
        <p:spPr>
          <a:xfrm>
            <a:off x="4659670" y="4179094"/>
            <a:ext cx="718820" cy="41402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zh-CN" sz="2100" b="1" dirty="0">
                <a:solidFill>
                  <a:srgbClr val="000000"/>
                </a:solidFill>
                <a:latin typeface="Times New Roman" panose="02020603050405020304" pitchFamily="18" charset="0"/>
                <a:ea typeface="黑体" panose="02010609060101010101" pitchFamily="49" charset="-122"/>
              </a:rPr>
              <a:t>深圳</a:t>
            </a:r>
            <a:endParaRPr lang="zh-CN" altLang="zh-CN" sz="2100" b="1" dirty="0">
              <a:solidFill>
                <a:srgbClr val="000000"/>
              </a:solidFill>
              <a:latin typeface="Times New Roman" panose="02020603050405020304" pitchFamily="18" charset="0"/>
              <a:ea typeface="黑体" panose="02010609060101010101" pitchFamily="49" charset="-122"/>
            </a:endParaRPr>
          </a:p>
        </p:txBody>
      </p:sp>
      <p:sp>
        <p:nvSpPr>
          <p:cNvPr id="29" name="矩形 28"/>
          <p:cNvSpPr/>
          <p:nvPr/>
        </p:nvSpPr>
        <p:spPr>
          <a:xfrm>
            <a:off x="446485" y="5285185"/>
            <a:ext cx="4572000" cy="73723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100" b="1" dirty="0">
                <a:solidFill>
                  <a:srgbClr val="000000"/>
                </a:solidFill>
                <a:latin typeface="Times New Roman" panose="02020603050405020304" pitchFamily="18" charset="0"/>
                <a:ea typeface="黑体" panose="02010609060101010101" pitchFamily="49" charset="-122"/>
              </a:rPr>
              <a:t>海南岛</a:t>
            </a:r>
            <a:r>
              <a:rPr lang="en-US" altLang="zh-CN" sz="2100" b="1" dirty="0">
                <a:solidFill>
                  <a:srgbClr val="000000"/>
                </a:solidFill>
                <a:latin typeface="Times New Roman" panose="02020603050405020304" pitchFamily="18" charset="0"/>
                <a:ea typeface="黑体" panose="02010609060101010101" pitchFamily="49" charset="-122"/>
              </a:rPr>
              <a:t>1988</a:t>
            </a:r>
            <a:r>
              <a:rPr lang="zh-CN" altLang="en-US" sz="2100" b="1" dirty="0">
                <a:solidFill>
                  <a:srgbClr val="000000"/>
                </a:solidFill>
                <a:latin typeface="Times New Roman" panose="02020603050405020304" pitchFamily="18" charset="0"/>
                <a:ea typeface="黑体" panose="02010609060101010101" pitchFamily="49" charset="-122"/>
              </a:rPr>
              <a:t>年</a:t>
            </a:r>
            <a:endParaRPr lang="zh-CN" altLang="en-US" sz="2100" b="1" dirty="0">
              <a:solidFill>
                <a:srgbClr val="000000"/>
              </a:solidFill>
              <a:latin typeface="Times New Roman" panose="02020603050405020304" pitchFamily="18" charset="0"/>
              <a:ea typeface="黑体" panose="02010609060101010101" pitchFamily="49" charset="-122"/>
            </a:endParaRPr>
          </a:p>
          <a:p>
            <a:pPr marL="0" lvl="0" indent="0" algn="ctr" eaLnBrk="1" hangingPunct="1">
              <a:spcBef>
                <a:spcPct val="0"/>
              </a:spcBef>
              <a:buNone/>
            </a:pPr>
            <a:r>
              <a:rPr lang="zh-CN" altLang="en-US" sz="2100" b="1" dirty="0">
                <a:solidFill>
                  <a:srgbClr val="000000"/>
                </a:solidFill>
                <a:latin typeface="Times New Roman" panose="02020603050405020304" pitchFamily="18" charset="0"/>
                <a:ea typeface="黑体" panose="02010609060101010101" pitchFamily="49" charset="-122"/>
              </a:rPr>
              <a:t>中国面积最大的经济特区</a:t>
            </a:r>
            <a:endParaRPr lang="zh-CN" altLang="zh-CN" sz="2100" b="1" dirty="0">
              <a:solidFill>
                <a:srgbClr val="000000"/>
              </a:solidFill>
              <a:latin typeface="Times New Roman" panose="02020603050405020304" pitchFamily="18" charset="0"/>
              <a:ea typeface="黑体" panose="02010609060101010101" pitchFamily="49" charset="-122"/>
            </a:endParaRPr>
          </a:p>
        </p:txBody>
      </p:sp>
      <p:sp>
        <p:nvSpPr>
          <p:cNvPr id="30" name="燕尾形 29"/>
          <p:cNvSpPr/>
          <p:nvPr/>
        </p:nvSpPr>
        <p:spPr bwMode="auto">
          <a:xfrm>
            <a:off x="7036594" y="857250"/>
            <a:ext cx="2107406" cy="590550"/>
          </a:xfrm>
          <a:prstGeom prst="chevron">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1">
              <a:ln>
                <a:noFill/>
              </a:ln>
              <a:solidFill>
                <a:schemeClr val="dk1"/>
              </a:solidFill>
              <a:effectLst/>
              <a:uLnTx/>
              <a:uFillTx/>
              <a:latin typeface="+mn-lt"/>
              <a:ea typeface="+mn-ea"/>
              <a:cs typeface="+mn-cs"/>
            </a:endParaRPr>
          </a:p>
        </p:txBody>
      </p:sp>
      <p:sp>
        <p:nvSpPr>
          <p:cNvPr id="22555" name="文本框 18"/>
          <p:cNvSpPr txBox="1"/>
          <p:nvPr/>
        </p:nvSpPr>
        <p:spPr>
          <a:xfrm>
            <a:off x="7251065" y="857250"/>
            <a:ext cx="1736090" cy="4603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400" b="1" dirty="0">
                <a:latin typeface="黑体" panose="02010609060101010101" pitchFamily="49" charset="-122"/>
                <a:ea typeface="黑体" panose="02010609060101010101" pitchFamily="49" charset="-122"/>
                <a:sym typeface="宋体" panose="02010600030101010101" pitchFamily="2" charset="-122"/>
              </a:rPr>
              <a:t>对外开放</a:t>
            </a:r>
            <a:endParaRPr lang="zh-CN" altLang="en-US" sz="2400" b="1" dirty="0">
              <a:latin typeface="黑体" panose="02010609060101010101" pitchFamily="49" charset="-122"/>
              <a:ea typeface="黑体" panose="02010609060101010101" pitchFamily="49" charset="-122"/>
              <a:sym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6869"/>
                                        </p:tgtEl>
                                        <p:attrNameLst>
                                          <p:attrName>style.visibility</p:attrName>
                                        </p:attrNameLst>
                                      </p:cBhvr>
                                      <p:to>
                                        <p:strVal val="visible"/>
                                      </p:to>
                                    </p:set>
                                    <p:animEffect transition="in" filter="blinds(horizontal)">
                                      <p:cBhvr>
                                        <p:cTn id="32" dur="500"/>
                                        <p:tgtEl>
                                          <p:spTgt spid="3686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7769"/>
                                        </p:tgtEl>
                                        <p:attrNameLst>
                                          <p:attrName>style.visibility</p:attrName>
                                        </p:attrNameLst>
                                      </p:cBhvr>
                                      <p:to>
                                        <p:strVal val="visible"/>
                                      </p:to>
                                    </p:set>
                                    <p:animEffect transition="in" filter="blinds(horizontal)">
                                      <p:cBhvr>
                                        <p:cTn id="37" dur="500"/>
                                        <p:tgtEl>
                                          <p:spTgt spid="117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ldLvl="0" animBg="1"/>
      <p:bldP spid="117769" grpId="0" bldLvl="0" animBg="1"/>
      <p:bldP spid="25" grpId="0"/>
      <p:bldP spid="26" grpId="0"/>
      <p:bldP spid="27" grpId="0"/>
      <p:bldP spid="28" grpId="0"/>
      <p:bldP spid="29" grpId="0"/>
    </p:bldLst>
  </p:timing>
</p:sld>
</file>

<file path=ppt/tags/tag1.xml><?xml version="1.0" encoding="utf-8"?>
<p:tagLst xmlns:p="http://schemas.openxmlformats.org/presentationml/2006/main">
  <p:tag name="KSO_WM_DOC_GUID" val="{d275a358-285d-495e-990e-638cd70efa09}"/>
  <p:tag name="COMMONDATA" val="eyJoZGlkIjoiOWI4MjY5M2VmYzY5YjMyMGMwODA0NjBjYmZjYWRmM2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5520</Words>
  <Application>WPS 演示</Application>
  <PresentationFormat>全屏显示(4:3)</PresentationFormat>
  <Paragraphs>528</Paragraphs>
  <Slides>27</Slides>
  <Notes>3</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27</vt:i4>
      </vt:variant>
    </vt:vector>
  </HeadingPairs>
  <TitlesOfParts>
    <vt:vector size="45" baseType="lpstr">
      <vt:lpstr>Arial</vt:lpstr>
      <vt:lpstr>宋体</vt:lpstr>
      <vt:lpstr>Wingdings</vt:lpstr>
      <vt:lpstr>华文新魏</vt:lpstr>
      <vt:lpstr>方正楷体_GBK</vt:lpstr>
      <vt:lpstr>黑体</vt:lpstr>
      <vt:lpstr>微软雅黑</vt:lpstr>
      <vt:lpstr>Times New Roman</vt:lpstr>
      <vt:lpstr>Arial</vt:lpstr>
      <vt:lpstr>Verdana</vt:lpstr>
      <vt:lpstr>幼圆</vt:lpstr>
      <vt:lpstr>楷体_GB2312</vt:lpstr>
      <vt:lpstr>Calibri</vt:lpstr>
      <vt:lpstr>Arial Unicode MS</vt:lpstr>
      <vt:lpstr>新宋体</vt:lpstr>
      <vt:lpstr>楷体</vt:lpstr>
      <vt:lpstr>华文行楷</vt:lpstr>
      <vt:lpstr>Office 主题</vt:lpstr>
      <vt:lpstr>中国现代史  考点三 </vt:lpstr>
      <vt:lpstr>PowerPoint 演示文稿</vt:lpstr>
      <vt:lpstr>中国现代史发展线索</vt:lpstr>
      <vt:lpstr>破旧立“新”转折点——十一届三中全会 </vt:lpstr>
      <vt:lpstr> 遵义会议VS十一届三中全会</vt:lpstr>
      <vt:lpstr>家庭联产承包责任制的推行</vt:lpstr>
      <vt:lpstr>建国以来我国农村经历了哪几次生产关系的调整？</vt:lpstr>
      <vt:lpstr>经济特区的建立（1980年）</vt:lpstr>
      <vt:lpstr>PowerPoint 演示文稿</vt:lpstr>
      <vt:lpstr>经济特区“特”在哪里？</vt:lpstr>
      <vt:lpstr>对外开放的扩大</vt:lpstr>
      <vt:lpstr>PowerPoint 演示文稿</vt:lpstr>
      <vt:lpstr>自己动手：用图示的形式总结出我国全方位、多层次、宽领域对外开放格局的形成过程。</vt:lpstr>
      <vt:lpstr>PowerPoint 演示文稿</vt:lpstr>
      <vt:lpstr>材料题答题技巧</vt:lpstr>
      <vt:lpstr>PowerPoint 演示文稿</vt:lpstr>
      <vt:lpstr>（2017）勇于探索、开拓创新，是历史的凝结，也是时代的旋律。阅读材料并结合所学知识，回答问题：</vt:lpstr>
      <vt:lpstr>（2018)英雄，或许是一个群体，或许是一个伟人，或许只是一个普通人，但他们都是无私忘我，不辞艰难，为人民利益而英勇奋斗的人。铭记历史，致敬英雄。阅读材料，回答问题。</vt:lpstr>
      <vt:lpstr>牛刀小试  </vt:lpstr>
      <vt:lpstr>牛刀小试 </vt:lpstr>
      <vt:lpstr>      改革开放是决定当代中国命运的关键抉择，是发展中国特色社会主义、实现中华民族伟大复兴的必由之路。阅读材料并结合所学知识，回答问题：</vt:lpstr>
      <vt:lpstr>材料二：安徽凤阳小岗村农民首先实行分田包产到户，自负盈亏，这样，农民有了生产自主权，生产积极性大大提高了。</vt:lpstr>
      <vt:lpstr>材料三：1980年，我国在广东和福建建立四个经济特区。它们以国家给予优惠的经济政策，吸收侨资、外资，引进先进科学技术和管理经验，进行现代化建设。</vt:lpstr>
      <vt:lpstr>   材料四：经济建设取得重大成就。坚定不移贯彻新发展理念，坚决端正发展观念、转变发展方式，发展质量和效益不断提升。经济保持中高速增长，在世界主要国家中名列前茅，国内生产总值从五十四万亿元增长到八十万亿元，稳居世界第二，对世界经济增长贡献率超过百分之三十。十九大报告摘文</vt:lpstr>
      <vt:lpstr>新时期——新征程</vt:lpstr>
      <vt:lpstr>20世纪重大经济改革回眸</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中国现代史 考点三 </dc:title>
  <dc:creator>Administrator</dc:creator>
  <cp:lastModifiedBy>英仔</cp:lastModifiedBy>
  <cp:revision>90</cp:revision>
  <dcterms:created xsi:type="dcterms:W3CDTF">2019-03-28T07:37:00Z</dcterms:created>
  <dcterms:modified xsi:type="dcterms:W3CDTF">2022-06-20T00:22:03Z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2052-11.1.0.11805</vt:lpwstr>
  </property>
  <property fmtid="{D5CDD505-2E9C-101B-9397-08002B2CF9AE}" pid="3" name="ICV">
    <vt:lpwstr>751BCA00B6E54C898A9C2B2E6AA8DBBF</vt:lpwstr>
  </property>
</Properties>
</file>