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1" r:id="rId3"/>
    <p:sldId id="278" r:id="rId4"/>
    <p:sldId id="262" r:id="rId5"/>
    <p:sldId id="294" r:id="rId6"/>
    <p:sldId id="295" r:id="rId7"/>
    <p:sldId id="299" r:id="rId8"/>
    <p:sldId id="300" r:id="rId9"/>
    <p:sldId id="301" r:id="rId10"/>
    <p:sldId id="302" r:id="rId11"/>
    <p:sldId id="297" r:id="rId12"/>
    <p:sldId id="298" r:id="rId13"/>
    <p:sldId id="303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265" r:id="rId37"/>
    <p:sldId id="266" r:id="rId38"/>
    <p:sldId id="288" r:id="rId3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E6CB8"/>
    <a:srgbClr val="317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8703" autoAdjust="0"/>
  </p:normalViewPr>
  <p:slideViewPr>
    <p:cSldViewPr>
      <p:cViewPr varScale="1">
        <p:scale>
          <a:sx n="73" d="100"/>
          <a:sy n="73" d="100"/>
        </p:scale>
        <p:origin x="5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F31971-9E86-4504-9AEA-CB059662693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A8791F15-0885-49B6-822D-DCDDEF05CB90}" type="slidenum">
              <a:rPr lang="zh-CN" altLang="en-US" sz="1800"/>
              <a:pPr eaLnBrk="1" hangingPunct="1">
                <a:buFontTx/>
                <a:buNone/>
              </a:pPr>
              <a:t>1</a:t>
            </a:fld>
            <a:endParaRPr lang="zh-CN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03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06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3.redocn.com/tupian/20160119/lansejianbianbeijingtupian_5780717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57" b="4524"/>
          <a:stretch>
            <a:fillRect/>
          </a:stretch>
        </p:blipFill>
        <p:spPr bwMode="auto">
          <a:xfrm>
            <a:off x="0" y="0"/>
            <a:ext cx="91440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9050"/>
            <a:ext cx="9144000" cy="342106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3600" b="1" kern="1200" dirty="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&#19977;&#26435;&#20998;&#31435;.swf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&#21326;&#30427;&#39039;.swf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1"/>
          <p:cNvSpPr txBox="1">
            <a:spLocks noChangeArrowheads="1"/>
          </p:cNvSpPr>
          <p:nvPr/>
        </p:nvSpPr>
        <p:spPr bwMode="auto">
          <a:xfrm>
            <a:off x="422275" y="1341438"/>
            <a:ext cx="829945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第六单元 资本主义制度的初步确立</a:t>
            </a:r>
            <a:endParaRPr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课 美国的独立</a:t>
            </a:r>
          </a:p>
        </p:txBody>
      </p:sp>
      <p:sp>
        <p:nvSpPr>
          <p:cNvPr id="2052" name="Text Box 33"/>
          <p:cNvSpPr txBox="1">
            <a:spLocks noChangeArrowheads="1"/>
          </p:cNvSpPr>
          <p:nvPr/>
        </p:nvSpPr>
        <p:spPr bwMode="auto">
          <a:xfrm>
            <a:off x="-3175" y="-17464"/>
            <a:ext cx="4341813" cy="3714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b="1" smtClean="0">
                <a:solidFill>
                  <a:srgbClr val="2E6CB8"/>
                </a:solidFill>
                <a:effectLst>
                  <a:reflection blurRad="6350" stA="55000" endA="300" endPos="45500" dir="5400000" sy="-10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历</a:t>
            </a:r>
            <a:r>
              <a:rPr lang="zh-CN" altLang="en-US" b="1" dirty="0" smtClean="0">
                <a:solidFill>
                  <a:srgbClr val="2E6CB8"/>
                </a:solidFill>
                <a:effectLst>
                  <a:reflection blurRad="6350" stA="55000" endA="300" endPos="45500" dir="5400000" sy="-10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史九年级上册（ </a:t>
            </a:r>
            <a:r>
              <a:rPr lang="en-US" altLang="zh-CN" b="1" dirty="0" smtClean="0">
                <a:solidFill>
                  <a:srgbClr val="2E6CB8"/>
                </a:solidFill>
                <a:effectLst>
                  <a:reflection blurRad="6350" stA="55000" endA="300" endPos="45500" dir="5400000" sy="-10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RJ</a:t>
            </a:r>
            <a:r>
              <a:rPr lang="zh-CN" altLang="en-US" b="1" dirty="0" smtClean="0">
                <a:solidFill>
                  <a:srgbClr val="2E6CB8"/>
                </a:solidFill>
                <a:effectLst>
                  <a:reflection blurRad="6350" stA="55000" endA="300" endPos="45500" dir="5400000" sy="-10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）教学课件</a:t>
            </a:r>
          </a:p>
        </p:txBody>
      </p:sp>
      <p:grpSp>
        <p:nvGrpSpPr>
          <p:cNvPr id="3076" name="组合 29"/>
          <p:cNvGrpSpPr>
            <a:grpSpLocks/>
          </p:cNvGrpSpPr>
          <p:nvPr/>
        </p:nvGrpSpPr>
        <p:grpSpPr bwMode="auto">
          <a:xfrm>
            <a:off x="890588" y="5003800"/>
            <a:ext cx="7362825" cy="503238"/>
            <a:chOff x="602559" y="5013176"/>
            <a:chExt cx="7362818" cy="504056"/>
          </a:xfrm>
        </p:grpSpPr>
        <p:sp>
          <p:nvSpPr>
            <p:cNvPr id="28" name="矩形 27"/>
            <p:cNvSpPr/>
            <p:nvPr/>
          </p:nvSpPr>
          <p:spPr>
            <a:xfrm>
              <a:off x="1331220" y="5094271"/>
              <a:ext cx="6553194" cy="287804"/>
            </a:xfrm>
            <a:prstGeom prst="rect">
              <a:avLst/>
            </a:prstGeom>
            <a:solidFill>
              <a:srgbClr val="2E6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grpSp>
          <p:nvGrpSpPr>
            <p:cNvPr id="3078" name="组合 18"/>
            <p:cNvGrpSpPr>
              <a:grpSpLocks/>
            </p:cNvGrpSpPr>
            <p:nvPr/>
          </p:nvGrpSpPr>
          <p:grpSpPr bwMode="auto">
            <a:xfrm>
              <a:off x="602559" y="5013176"/>
              <a:ext cx="1377153" cy="504056"/>
              <a:chOff x="314527" y="4149080"/>
              <a:chExt cx="1377153" cy="504056"/>
            </a:xfrm>
          </p:grpSpPr>
          <p:grpSp>
            <p:nvGrpSpPr>
              <p:cNvPr id="3094" name="组合 24"/>
              <p:cNvGrpSpPr>
                <a:grpSpLocks/>
              </p:cNvGrpSpPr>
              <p:nvPr/>
            </p:nvGrpSpPr>
            <p:grpSpPr bwMode="auto">
              <a:xfrm>
                <a:off x="314527" y="4149080"/>
                <a:ext cx="1377153" cy="504056"/>
                <a:chOff x="449542" y="1052736"/>
                <a:chExt cx="8514946" cy="2985864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449542" y="1052736"/>
                  <a:ext cx="8510049" cy="2985864"/>
                </a:xfrm>
                <a:prstGeom prst="rect">
                  <a:avLst/>
                </a:prstGeom>
                <a:solidFill>
                  <a:srgbClr val="2E6CB8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626221" y="1354148"/>
                  <a:ext cx="8156690" cy="2383040"/>
                </a:xfrm>
                <a:prstGeom prst="rect">
                  <a:avLst/>
                </a:prstGeom>
                <a:solidFill>
                  <a:schemeClr val="bg1">
                    <a:alpha val="8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3095" name="矩形 17"/>
              <p:cNvSpPr>
                <a:spLocks noChangeArrowheads="1"/>
              </p:cNvSpPr>
              <p:nvPr/>
            </p:nvSpPr>
            <p:spPr bwMode="auto">
              <a:xfrm>
                <a:off x="449193" y="4219585"/>
                <a:ext cx="11079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</a:rPr>
                  <a:t>导入新课</a:t>
                </a:r>
              </a:p>
            </p:txBody>
          </p:sp>
        </p:grpSp>
        <p:grpSp>
          <p:nvGrpSpPr>
            <p:cNvPr id="3079" name="组合 38"/>
            <p:cNvGrpSpPr>
              <a:grpSpLocks/>
            </p:cNvGrpSpPr>
            <p:nvPr/>
          </p:nvGrpSpPr>
          <p:grpSpPr bwMode="auto">
            <a:xfrm>
              <a:off x="2597781" y="5013176"/>
              <a:ext cx="1377153" cy="504056"/>
              <a:chOff x="314527" y="4149080"/>
              <a:chExt cx="1377153" cy="504056"/>
            </a:xfrm>
          </p:grpSpPr>
          <p:grpSp>
            <p:nvGrpSpPr>
              <p:cNvPr id="3090" name="组合 39"/>
              <p:cNvGrpSpPr>
                <a:grpSpLocks/>
              </p:cNvGrpSpPr>
              <p:nvPr/>
            </p:nvGrpSpPr>
            <p:grpSpPr bwMode="auto">
              <a:xfrm>
                <a:off x="314527" y="4149080"/>
                <a:ext cx="1377153" cy="504056"/>
                <a:chOff x="449542" y="1052736"/>
                <a:chExt cx="8514946" cy="2985864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451168" y="1052736"/>
                  <a:ext cx="8510055" cy="2985864"/>
                </a:xfrm>
                <a:prstGeom prst="rect">
                  <a:avLst/>
                </a:prstGeom>
                <a:solidFill>
                  <a:srgbClr val="2E6CB8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627847" y="1354148"/>
                  <a:ext cx="8156697" cy="2383040"/>
                </a:xfrm>
                <a:prstGeom prst="rect">
                  <a:avLst/>
                </a:prstGeom>
                <a:solidFill>
                  <a:schemeClr val="bg1">
                    <a:alpha val="8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3091" name="矩形 40"/>
              <p:cNvSpPr>
                <a:spLocks noChangeArrowheads="1"/>
              </p:cNvSpPr>
              <p:nvPr/>
            </p:nvSpPr>
            <p:spPr bwMode="auto">
              <a:xfrm>
                <a:off x="458718" y="4219585"/>
                <a:ext cx="11079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</a:rPr>
                  <a:t>新课探究</a:t>
                </a:r>
              </a:p>
            </p:txBody>
          </p:sp>
        </p:grpSp>
        <p:grpSp>
          <p:nvGrpSpPr>
            <p:cNvPr id="3080" name="组合 43"/>
            <p:cNvGrpSpPr>
              <a:grpSpLocks/>
            </p:cNvGrpSpPr>
            <p:nvPr/>
          </p:nvGrpSpPr>
          <p:grpSpPr bwMode="auto">
            <a:xfrm>
              <a:off x="4593003" y="5013176"/>
              <a:ext cx="1377153" cy="504056"/>
              <a:chOff x="314527" y="4149080"/>
              <a:chExt cx="1377153" cy="504056"/>
            </a:xfrm>
          </p:grpSpPr>
          <p:grpSp>
            <p:nvGrpSpPr>
              <p:cNvPr id="3086" name="组合 44"/>
              <p:cNvGrpSpPr>
                <a:grpSpLocks/>
              </p:cNvGrpSpPr>
              <p:nvPr/>
            </p:nvGrpSpPr>
            <p:grpSpPr bwMode="auto">
              <a:xfrm>
                <a:off x="314527" y="4149080"/>
                <a:ext cx="1377153" cy="504056"/>
                <a:chOff x="449542" y="1052736"/>
                <a:chExt cx="8514946" cy="2985864"/>
              </a:xfrm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452800" y="1052736"/>
                  <a:ext cx="8510049" cy="2985864"/>
                </a:xfrm>
                <a:prstGeom prst="rect">
                  <a:avLst/>
                </a:prstGeom>
                <a:solidFill>
                  <a:srgbClr val="2E6CB8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629480" y="1354148"/>
                  <a:ext cx="8156690" cy="2383040"/>
                </a:xfrm>
                <a:prstGeom prst="rect">
                  <a:avLst/>
                </a:prstGeom>
                <a:solidFill>
                  <a:schemeClr val="bg1">
                    <a:alpha val="8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3087" name="矩形 45"/>
              <p:cNvSpPr>
                <a:spLocks noChangeArrowheads="1"/>
              </p:cNvSpPr>
              <p:nvPr/>
            </p:nvSpPr>
            <p:spPr bwMode="auto">
              <a:xfrm>
                <a:off x="458718" y="4219585"/>
                <a:ext cx="11079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</a:rPr>
                  <a:t>课堂小结</a:t>
                </a:r>
              </a:p>
            </p:txBody>
          </p:sp>
        </p:grpSp>
        <p:grpSp>
          <p:nvGrpSpPr>
            <p:cNvPr id="3081" name="组合 48"/>
            <p:cNvGrpSpPr>
              <a:grpSpLocks/>
            </p:cNvGrpSpPr>
            <p:nvPr/>
          </p:nvGrpSpPr>
          <p:grpSpPr bwMode="auto">
            <a:xfrm>
              <a:off x="6588224" y="5013176"/>
              <a:ext cx="1377153" cy="504056"/>
              <a:chOff x="314527" y="4149080"/>
              <a:chExt cx="1377153" cy="504056"/>
            </a:xfrm>
          </p:grpSpPr>
          <p:grpSp>
            <p:nvGrpSpPr>
              <p:cNvPr id="3082" name="组合 49"/>
              <p:cNvGrpSpPr>
                <a:grpSpLocks/>
              </p:cNvGrpSpPr>
              <p:nvPr/>
            </p:nvGrpSpPr>
            <p:grpSpPr bwMode="auto">
              <a:xfrm>
                <a:off x="314527" y="4149080"/>
                <a:ext cx="1377153" cy="504056"/>
                <a:chOff x="449542" y="1052736"/>
                <a:chExt cx="8514946" cy="2985864"/>
              </a:xfrm>
            </p:grpSpPr>
            <p:sp>
              <p:nvSpPr>
                <p:cNvPr id="52" name="矩形 51"/>
                <p:cNvSpPr/>
                <p:nvPr/>
              </p:nvSpPr>
              <p:spPr>
                <a:xfrm>
                  <a:off x="454433" y="1052736"/>
                  <a:ext cx="8510055" cy="2985864"/>
                </a:xfrm>
                <a:prstGeom prst="rect">
                  <a:avLst/>
                </a:prstGeom>
                <a:solidFill>
                  <a:srgbClr val="2E6CB8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631112" y="1354148"/>
                  <a:ext cx="8156697" cy="2383040"/>
                </a:xfrm>
                <a:prstGeom prst="rect">
                  <a:avLst/>
                </a:prstGeom>
                <a:solidFill>
                  <a:schemeClr val="bg1">
                    <a:alpha val="8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3083" name="矩形 50"/>
              <p:cNvSpPr>
                <a:spLocks noChangeArrowheads="1"/>
              </p:cNvSpPr>
              <p:nvPr/>
            </p:nvSpPr>
            <p:spPr bwMode="auto">
              <a:xfrm>
                <a:off x="449717" y="4219585"/>
                <a:ext cx="11079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</a:rPr>
                  <a:t>随堂训练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羊皮纸"/>
          <p:cNvSpPr>
            <a:spLocks noChangeArrowheads="1"/>
          </p:cNvSpPr>
          <p:nvPr/>
        </p:nvSpPr>
        <p:spPr bwMode="auto">
          <a:xfrm>
            <a:off x="2497138" y="1268413"/>
            <a:ext cx="4149725" cy="609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波士顿倾茶事件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6725" y="2349500"/>
            <a:ext cx="36004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000" b="1">
                <a:latin typeface="Arial" panose="020B0604020202020204" pitchFamily="34" charset="0"/>
              </a:rPr>
              <a:t>       </a:t>
            </a:r>
            <a:r>
              <a:rPr lang="zh-CN" altLang="en-US" sz="3000" b="1">
                <a:latin typeface="宋体" panose="02010600030101010101" pitchFamily="2" charset="-122"/>
              </a:rPr>
              <a:t>波士顿倾茶事件是北美殖民地人民对英国殖民暴政的反抗，</a:t>
            </a:r>
            <a:r>
              <a:rPr lang="zh-CN" altLang="en-US" sz="3000" b="1">
                <a:solidFill>
                  <a:srgbClr val="FF0000"/>
                </a:solidFill>
                <a:latin typeface="宋体" panose="02010600030101010101" pitchFamily="2" charset="-122"/>
              </a:rPr>
              <a:t>成为了北美殖民地人民独立战争的导火线</a:t>
            </a:r>
            <a:r>
              <a:rPr lang="zh-CN" altLang="en-US" sz="3000" b="1">
                <a:latin typeface="宋体" panose="02010600030101010101" pitchFamily="2" charset="-122"/>
              </a:rPr>
              <a:t>。</a:t>
            </a:r>
          </a:p>
        </p:txBody>
      </p:sp>
      <p:pic>
        <p:nvPicPr>
          <p:cNvPr id="4" name="Picture 2" descr="3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2420938"/>
            <a:ext cx="4610100" cy="3467100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矩形 7197"/>
          <p:cNvSpPr>
            <a:spLocks noChangeArrowheads="1"/>
          </p:cNvSpPr>
          <p:nvPr/>
        </p:nvSpPr>
        <p:spPr bwMode="auto">
          <a:xfrm>
            <a:off x="260350" y="549275"/>
            <a:ext cx="5211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目标导学二：华盛顿与独立战争</a:t>
            </a:r>
            <a:endParaRPr lang="zh-CN" altLang="zh-CN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250825" y="557213"/>
            <a:ext cx="34353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来克星顿枪声</a:t>
            </a:r>
          </a:p>
        </p:txBody>
      </p:sp>
      <p:sp>
        <p:nvSpPr>
          <p:cNvPr id="6" name="文本框 6153"/>
          <p:cNvSpPr txBox="1">
            <a:spLocks noChangeArrowheads="1"/>
          </p:cNvSpPr>
          <p:nvPr/>
        </p:nvSpPr>
        <p:spPr bwMode="auto">
          <a:xfrm>
            <a:off x="247650" y="1258888"/>
            <a:ext cx="8636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>
                <a:solidFill>
                  <a:srgbClr val="C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）独立战争的背景：</a:t>
            </a:r>
            <a:endParaRPr lang="en-US" altLang="zh-CN" sz="3000" b="1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000" b="1">
                <a:latin typeface="宋体" panose="02010600030101010101" pitchFamily="2" charset="-122"/>
              </a:rPr>
              <a:t>1</a:t>
            </a:r>
            <a:r>
              <a:rPr lang="zh-CN" altLang="en-US" sz="3000" b="1">
                <a:latin typeface="宋体" panose="02010600030101010101" pitchFamily="2" charset="-122"/>
              </a:rPr>
              <a:t>）英国希望北美殖民地永远作为它的原料产地和商品市场，竭力压制北美的发展；</a:t>
            </a:r>
            <a:endParaRPr lang="en-US" altLang="zh-CN" sz="3000" b="1"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000" b="1">
                <a:latin typeface="宋体" panose="02010600030101010101" pitchFamily="2" charset="-122"/>
              </a:rPr>
              <a:t>2</a:t>
            </a:r>
            <a:r>
              <a:rPr lang="zh-CN" altLang="en-US" sz="3000" b="1">
                <a:latin typeface="宋体" panose="02010600030101010101" pitchFamily="2" charset="-122"/>
              </a:rPr>
              <a:t>）英国殖民者对北美人民的反抗采取高压政策，双方的矛盾越来越尖锐。殖民地人民纷纷组织民兵，准备进行武装斗争。</a:t>
            </a:r>
            <a:endParaRPr lang="en-US" altLang="zh-CN" sz="3000" b="1">
              <a:latin typeface="宋体" panose="02010600030101010101" pitchFamily="2" charset="-122"/>
            </a:endParaRPr>
          </a:p>
        </p:txBody>
      </p:sp>
      <p:sp>
        <p:nvSpPr>
          <p:cNvPr id="9" name="文本框 6159"/>
          <p:cNvSpPr txBox="1">
            <a:spLocks noChangeArrowheads="1"/>
          </p:cNvSpPr>
          <p:nvPr/>
        </p:nvSpPr>
        <p:spPr bwMode="auto">
          <a:xfrm>
            <a:off x="247650" y="4862513"/>
            <a:ext cx="863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>
                <a:solidFill>
                  <a:srgbClr val="C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）美国独立战争的导火线：</a:t>
            </a:r>
            <a:r>
              <a:rPr lang="en-US" altLang="zh-CN" sz="3000" b="1">
                <a:latin typeface="宋体" panose="02010600030101010101" pitchFamily="2" charset="-122"/>
              </a:rPr>
              <a:t>1773</a:t>
            </a:r>
            <a:r>
              <a:rPr lang="zh-CN" altLang="en-US" sz="3000" b="1">
                <a:latin typeface="宋体" panose="02010600030101010101" pitchFamily="2" charset="-122"/>
              </a:rPr>
              <a:t>年的波士顿倾茶事件。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153"/>
          <p:cNvSpPr txBox="1">
            <a:spLocks noChangeArrowheads="1"/>
          </p:cNvSpPr>
          <p:nvPr/>
        </p:nvSpPr>
        <p:spPr bwMode="auto">
          <a:xfrm>
            <a:off x="263525" y="1071563"/>
            <a:ext cx="8629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b="1">
                <a:solidFill>
                  <a:srgbClr val="C00000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战争的开始：</a:t>
            </a:r>
            <a:r>
              <a:rPr lang="en-US" altLang="zh-CN" sz="3000" b="1">
                <a:latin typeface="宋体" panose="02010600030101010101" pitchFamily="2" charset="-122"/>
              </a:rPr>
              <a:t>1775</a:t>
            </a:r>
            <a:r>
              <a:rPr lang="zh-CN" altLang="en-US" sz="3000" b="1">
                <a:latin typeface="宋体" panose="02010600030101010101" pitchFamily="2" charset="-122"/>
              </a:rPr>
              <a:t>年</a:t>
            </a:r>
            <a:r>
              <a:rPr lang="en-US" altLang="zh-CN" sz="3000" b="1">
                <a:latin typeface="宋体" panose="02010600030101010101" pitchFamily="2" charset="-122"/>
              </a:rPr>
              <a:t>4</a:t>
            </a:r>
            <a:r>
              <a:rPr lang="zh-CN" altLang="en-US" sz="3000" b="1">
                <a:latin typeface="宋体" panose="02010600030101010101" pitchFamily="2" charset="-122"/>
              </a:rPr>
              <a:t>月来克星顿枪声。</a:t>
            </a:r>
            <a:endParaRPr lang="en-US" altLang="zh-CN" sz="3000" b="1">
              <a:latin typeface="宋体" panose="02010600030101010101" pitchFamily="2" charset="-122"/>
            </a:endParaRPr>
          </a:p>
        </p:txBody>
      </p:sp>
      <p:sp>
        <p:nvSpPr>
          <p:cNvPr id="3" name="文本框 6159"/>
          <p:cNvSpPr txBox="1">
            <a:spLocks noChangeArrowheads="1"/>
          </p:cNvSpPr>
          <p:nvPr/>
        </p:nvSpPr>
        <p:spPr bwMode="auto">
          <a:xfrm>
            <a:off x="268288" y="2114550"/>
            <a:ext cx="86248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b="1">
                <a:solidFill>
                  <a:srgbClr val="C00000"/>
                </a:solidFill>
                <a:latin typeface="宋体" panose="02010600030101010101" pitchFamily="2" charset="-122"/>
              </a:rPr>
              <a:t>4.</a:t>
            </a: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召开大陆会议：</a:t>
            </a:r>
            <a:r>
              <a:rPr lang="zh-CN" altLang="en-US" sz="3000" b="1">
                <a:latin typeface="宋体" panose="02010600030101010101" pitchFamily="2" charset="-122"/>
              </a:rPr>
              <a:t>各国殖民地代表举行大陆会议，决定组建军队同英国军队战斗，华盛顿被任命为总司令。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68288" y="4489450"/>
            <a:ext cx="8624887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大陆会议是美国独立战争时期的领导机构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193"/>
          <p:cNvSpPr txBox="1">
            <a:spLocks noChangeArrowheads="1"/>
          </p:cNvSpPr>
          <p:nvPr/>
        </p:nvSpPr>
        <p:spPr bwMode="auto">
          <a:xfrm>
            <a:off x="323850" y="2565400"/>
            <a:ext cx="4954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800" b="1">
                <a:latin typeface="Times New Roman" panose="02020603050405020304" pitchFamily="18" charset="0"/>
              </a:rPr>
              <a:t>北美资本主义经济开始发展</a:t>
            </a:r>
          </a:p>
        </p:txBody>
      </p:sp>
      <p:sp>
        <p:nvSpPr>
          <p:cNvPr id="3" name="文本框 8194"/>
          <p:cNvSpPr txBox="1">
            <a:spLocks noChangeArrowheads="1"/>
          </p:cNvSpPr>
          <p:nvPr/>
        </p:nvSpPr>
        <p:spPr bwMode="auto">
          <a:xfrm>
            <a:off x="928688" y="765175"/>
            <a:ext cx="434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800" b="1">
                <a:latin typeface="Times New Roman" panose="02020603050405020304" pitchFamily="18" charset="0"/>
              </a:rPr>
              <a:t>统一的美利坚民族形成</a:t>
            </a:r>
          </a:p>
        </p:txBody>
      </p:sp>
      <p:sp>
        <p:nvSpPr>
          <p:cNvPr id="4" name="文本框 8195"/>
          <p:cNvSpPr txBox="1">
            <a:spLocks noChangeArrowheads="1"/>
          </p:cNvSpPr>
          <p:nvPr/>
        </p:nvSpPr>
        <p:spPr bwMode="auto">
          <a:xfrm>
            <a:off x="687388" y="3440113"/>
            <a:ext cx="4591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800" b="1">
                <a:latin typeface="Times New Roman" panose="02020603050405020304" pitchFamily="18" charset="0"/>
              </a:rPr>
              <a:t>英国压制北美经济的发展</a:t>
            </a:r>
          </a:p>
        </p:txBody>
      </p:sp>
      <p:sp>
        <p:nvSpPr>
          <p:cNvPr id="5" name="文本框 8196"/>
          <p:cNvSpPr txBox="1">
            <a:spLocks noChangeArrowheads="1"/>
          </p:cNvSpPr>
          <p:nvPr/>
        </p:nvSpPr>
        <p:spPr bwMode="auto">
          <a:xfrm>
            <a:off x="630238" y="161925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800" b="1">
                <a:latin typeface="Times New Roman" panose="02020603050405020304" pitchFamily="18" charset="0"/>
              </a:rPr>
              <a:t>英国对北美实行殖民压迫</a:t>
            </a: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5492750" y="2647950"/>
            <a:ext cx="3005138" cy="1223963"/>
            <a:chOff x="91" y="0"/>
            <a:chExt cx="1588" cy="771"/>
          </a:xfrm>
        </p:grpSpPr>
        <p:sp>
          <p:nvSpPr>
            <p:cNvPr id="16396" name="右大括号 8198"/>
            <p:cNvSpPr/>
            <p:nvPr/>
          </p:nvSpPr>
          <p:spPr bwMode="auto">
            <a:xfrm>
              <a:off x="91" y="0"/>
              <a:ext cx="182" cy="771"/>
            </a:xfrm>
            <a:prstGeom prst="rightBrace">
              <a:avLst>
                <a:gd name="adj1" fmla="val 23509"/>
                <a:gd name="adj2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zh-CN" altLang="en-US" smtClean="0">
                <a:latin typeface="Arial" panose="020B0604020202020204" pitchFamily="34" charset="0"/>
              </a:endParaRPr>
            </a:p>
          </p:txBody>
        </p:sp>
        <p:sp>
          <p:nvSpPr>
            <p:cNvPr id="15373" name="文本框 8199"/>
            <p:cNvSpPr txBox="1">
              <a:spLocks noChangeArrowheads="1"/>
            </p:cNvSpPr>
            <p:nvPr/>
          </p:nvSpPr>
          <p:spPr bwMode="auto">
            <a:xfrm>
              <a:off x="391" y="194"/>
              <a:ext cx="1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zh-CN" altLang="en-US" sz="2800" b="1">
                  <a:latin typeface="Times New Roman" panose="02020603050405020304" pitchFamily="18" charset="0"/>
                </a:rPr>
                <a:t>经济矛盾</a:t>
              </a:r>
            </a:p>
          </p:txBody>
        </p:sp>
      </p:grpSp>
      <p:grpSp>
        <p:nvGrpSpPr>
          <p:cNvPr id="7" name="组合 8"/>
          <p:cNvGrpSpPr>
            <a:grpSpLocks/>
          </p:cNvGrpSpPr>
          <p:nvPr/>
        </p:nvGrpSpPr>
        <p:grpSpPr bwMode="auto">
          <a:xfrm>
            <a:off x="5492750" y="892175"/>
            <a:ext cx="3101975" cy="1366838"/>
            <a:chOff x="0" y="0"/>
            <a:chExt cx="1633" cy="861"/>
          </a:xfrm>
        </p:grpSpPr>
        <p:sp>
          <p:nvSpPr>
            <p:cNvPr id="16394" name="右大括号 8201"/>
            <p:cNvSpPr/>
            <p:nvPr/>
          </p:nvSpPr>
          <p:spPr bwMode="auto">
            <a:xfrm>
              <a:off x="0" y="0"/>
              <a:ext cx="182" cy="861"/>
            </a:xfrm>
            <a:prstGeom prst="rightBrace">
              <a:avLst>
                <a:gd name="adj1" fmla="val 39379"/>
                <a:gd name="adj2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zh-CN" altLang="en-US" smtClean="0">
                <a:latin typeface="Arial" panose="020B0604020202020204" pitchFamily="34" charset="0"/>
              </a:endParaRPr>
            </a:p>
          </p:txBody>
        </p:sp>
        <p:sp>
          <p:nvSpPr>
            <p:cNvPr id="15371" name="文本框 8202"/>
            <p:cNvSpPr txBox="1">
              <a:spLocks noChangeArrowheads="1"/>
            </p:cNvSpPr>
            <p:nvPr/>
          </p:nvSpPr>
          <p:spPr bwMode="auto">
            <a:xfrm>
              <a:off x="408" y="272"/>
              <a:ext cx="12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zh-CN" altLang="en-US" sz="2800" b="1">
                  <a:latin typeface="Times New Roman" panose="02020603050405020304" pitchFamily="18" charset="0"/>
                </a:rPr>
                <a:t>民族矛盾</a:t>
              </a:r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4350" y="4460875"/>
            <a:ext cx="6467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美国独立战争爆发的根本原因：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14350" y="5148263"/>
            <a:ext cx="80819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英国的殖民统治阻碍了北美资本主义的发展。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3" grpId="0" bldLvl="0"/>
      <p:bldP spid="4" grpId="0" bldLvl="0"/>
      <p:bldP spid="5" grpId="0" bldLvl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1265" descr="美利坚合众国第一任总统华盛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2405063"/>
            <a:ext cx="26670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1267"/>
          <p:cNvSpPr txBox="1">
            <a:spLocks noChangeArrowheads="1"/>
          </p:cNvSpPr>
          <p:nvPr/>
        </p:nvSpPr>
        <p:spPr bwMode="auto">
          <a:xfrm>
            <a:off x="250825" y="623888"/>
            <a:ext cx="8604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C00000"/>
                </a:solidFill>
                <a:latin typeface="宋体" panose="02010600030101010101" pitchFamily="2" charset="-122"/>
              </a:rPr>
              <a:t>    1775</a:t>
            </a:r>
            <a:r>
              <a:rPr lang="zh-CN" altLang="en-US" sz="3200" b="1">
                <a:solidFill>
                  <a:srgbClr val="C00000"/>
                </a:solidFill>
                <a:latin typeface="宋体" panose="02010600030101010101" pitchFamily="2" charset="-122"/>
              </a:rPr>
              <a:t>年</a:t>
            </a:r>
            <a:r>
              <a:rPr lang="en-US" altLang="zh-CN" sz="3200" b="1">
                <a:solidFill>
                  <a:srgbClr val="C0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3200" b="1">
                <a:solidFill>
                  <a:srgbClr val="C00000"/>
                </a:solidFill>
                <a:latin typeface="宋体" panose="02010600030101010101" pitchFamily="2" charset="-122"/>
              </a:rPr>
              <a:t>大陆会议的召开组建军队。任命华盛顿为大陆军总司令。</a:t>
            </a:r>
          </a:p>
        </p:txBody>
      </p:sp>
      <p:pic>
        <p:nvPicPr>
          <p:cNvPr id="16388" name="Picture 2" descr="3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2098675"/>
            <a:ext cx="5549900" cy="3878263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tupian114.com/20121128/09154209.jpg.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16338"/>
            <a:ext cx="2266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D:\图库\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5263"/>
            <a:ext cx="216535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组合 3"/>
          <p:cNvGrpSpPr>
            <a:grpSpLocks/>
          </p:cNvGrpSpPr>
          <p:nvPr/>
        </p:nvGrpSpPr>
        <p:grpSpPr bwMode="auto">
          <a:xfrm>
            <a:off x="312738" y="495300"/>
            <a:ext cx="4187825" cy="2141538"/>
            <a:chOff x="312440" y="495301"/>
            <a:chExt cx="4188123" cy="2141611"/>
          </a:xfrm>
        </p:grpSpPr>
        <p:sp>
          <p:nvSpPr>
            <p:cNvPr id="17416" name="AutoShape 4"/>
            <p:cNvSpPr>
              <a:spLocks noChangeArrowheads="1"/>
            </p:cNvSpPr>
            <p:nvPr/>
          </p:nvSpPr>
          <p:spPr bwMode="auto">
            <a:xfrm>
              <a:off x="312440" y="495301"/>
              <a:ext cx="4188123" cy="2141611"/>
            </a:xfrm>
            <a:prstGeom prst="cloudCallout">
              <a:avLst>
                <a:gd name="adj1" fmla="val -17375"/>
                <a:gd name="adj2" fmla="val 9781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endParaRPr lang="zh-CN" altLang="en-US" sz="2000" b="1">
                <a:latin typeface="宋体" panose="02010600030101010101" pitchFamily="2" charset="-122"/>
              </a:endParaRPr>
            </a:p>
          </p:txBody>
        </p:sp>
        <p:sp>
          <p:nvSpPr>
            <p:cNvPr id="17417" name="矩形 1"/>
            <p:cNvSpPr>
              <a:spLocks noChangeArrowheads="1"/>
            </p:cNvSpPr>
            <p:nvPr/>
          </p:nvSpPr>
          <p:spPr bwMode="auto">
            <a:xfrm>
              <a:off x="683568" y="899195"/>
              <a:ext cx="367240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>
                  <a:solidFill>
                    <a:srgbClr val="C00000"/>
                  </a:solidFill>
                  <a:latin typeface="宋体" panose="02010600030101010101" pitchFamily="2" charset="-122"/>
                </a:rPr>
                <a:t>英国官吏说这里是英国的殖民地，就要为英国的利益服务，当地人应该买英国生产的商品，向英国政府多交税。</a:t>
              </a:r>
            </a:p>
          </p:txBody>
        </p:sp>
      </p:grpSp>
      <p:grpSp>
        <p:nvGrpSpPr>
          <p:cNvPr id="17413" name="组合 4"/>
          <p:cNvGrpSpPr>
            <a:grpSpLocks/>
          </p:cNvGrpSpPr>
          <p:nvPr/>
        </p:nvGrpSpPr>
        <p:grpSpPr bwMode="auto">
          <a:xfrm>
            <a:off x="4716463" y="836613"/>
            <a:ext cx="4103687" cy="2447925"/>
            <a:chOff x="4500563" y="836613"/>
            <a:chExt cx="4103885" cy="2448372"/>
          </a:xfrm>
        </p:grpSpPr>
        <p:sp>
          <p:nvSpPr>
            <p:cNvPr id="17414" name="AutoShape 4"/>
            <p:cNvSpPr>
              <a:spLocks noChangeArrowheads="1"/>
            </p:cNvSpPr>
            <p:nvPr/>
          </p:nvSpPr>
          <p:spPr bwMode="auto">
            <a:xfrm>
              <a:off x="4500563" y="836613"/>
              <a:ext cx="4103885" cy="2448372"/>
            </a:xfrm>
            <a:prstGeom prst="cloudCallout">
              <a:avLst>
                <a:gd name="adj1" fmla="val -20190"/>
                <a:gd name="adj2" fmla="val 9295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endParaRPr lang="zh-CN" altLang="en-US" sz="2000" b="1">
                <a:latin typeface="宋体" panose="02010600030101010101" pitchFamily="2" charset="-122"/>
              </a:endParaRPr>
            </a:p>
          </p:txBody>
        </p:sp>
        <p:sp>
          <p:nvSpPr>
            <p:cNvPr id="17415" name="矩形 2"/>
            <p:cNvSpPr>
              <a:spLocks noChangeArrowheads="1"/>
            </p:cNvSpPr>
            <p:nvPr/>
          </p:nvSpPr>
          <p:spPr bwMode="auto">
            <a:xfrm>
              <a:off x="4860032" y="1221720"/>
              <a:ext cx="3312368" cy="16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>
                  <a:solidFill>
                    <a:srgbClr val="0000FF"/>
                  </a:solidFill>
                  <a:latin typeface="宋体" panose="02010600030101010101" pitchFamily="2" charset="-122"/>
                </a:rPr>
                <a:t>殖民地人民认为他们是这块土地的主人，英国凭什么要向他们征那么多的税？不让他们移民到西部</a:t>
              </a:r>
              <a:r>
                <a:rPr lang="en-US" altLang="zh-CN" sz="2000" b="1">
                  <a:solidFill>
                    <a:srgbClr val="0000FF"/>
                  </a:solidFill>
                  <a:latin typeface="宋体" panose="02010600030101010101" pitchFamily="2" charset="-122"/>
                </a:rPr>
                <a:t>?</a:t>
              </a:r>
              <a:r>
                <a:rPr lang="zh-CN" altLang="en-US" sz="2000" b="1">
                  <a:solidFill>
                    <a:srgbClr val="0000FF"/>
                  </a:solidFill>
                  <a:latin typeface="宋体" panose="02010600030101010101" pitchFamily="2" charset="-122"/>
                </a:rPr>
                <a:t>还非要他们买英国货不可？</a:t>
              </a: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38125" y="620713"/>
            <a:ext cx="86407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如果你当时生活在北美殖民地，你对他们俩的观点有什么想法？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65113" y="2289175"/>
            <a:ext cx="8605837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000" b="1">
                <a:latin typeface="Times New Roman" panose="02020603050405020304" pitchFamily="18" charset="0"/>
              </a:rPr>
              <a:t>         正所谓国家利益高于一切，男孩与女孩就说明了这一点，英国人站在自己祖国角度肯定要殖民地为英国服务；而北美殖民地在长期的经济文化交流中形成了统一的美利坚民族，作为一个美国人，自己的土地凭什么要为你们服务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50825" y="1257300"/>
            <a:ext cx="7970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1.《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独立宣言</a:t>
            </a:r>
            <a:r>
              <a:rPr lang="en-US" altLang="zh-CN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的发表和独立战争的胜利</a:t>
            </a:r>
          </a:p>
        </p:txBody>
      </p:sp>
      <p:sp>
        <p:nvSpPr>
          <p:cNvPr id="5" name="文本框 6153"/>
          <p:cNvSpPr txBox="1">
            <a:spLocks noChangeArrowheads="1"/>
          </p:cNvSpPr>
          <p:nvPr/>
        </p:nvSpPr>
        <p:spPr bwMode="auto">
          <a:xfrm>
            <a:off x="250825" y="1989138"/>
            <a:ext cx="86423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>
                <a:solidFill>
                  <a:srgbClr val="C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）发表：</a:t>
            </a:r>
            <a:r>
              <a:rPr lang="en-US" altLang="zh-CN" sz="3000" b="1">
                <a:latin typeface="宋体" panose="02010600030101010101" pitchFamily="2" charset="-122"/>
              </a:rPr>
              <a:t>1766</a:t>
            </a:r>
            <a:r>
              <a:rPr lang="zh-CN" altLang="en-US" sz="3000" b="1">
                <a:latin typeface="宋体" panose="02010600030101010101" pitchFamily="2" charset="-122"/>
              </a:rPr>
              <a:t>年</a:t>
            </a:r>
            <a:r>
              <a:rPr lang="en-US" altLang="zh-CN" sz="3000" b="1">
                <a:latin typeface="宋体" panose="02010600030101010101" pitchFamily="2" charset="-122"/>
              </a:rPr>
              <a:t>7</a:t>
            </a:r>
            <a:r>
              <a:rPr lang="zh-CN" altLang="en-US" sz="3000" b="1">
                <a:latin typeface="宋体" panose="02010600030101010101" pitchFamily="2" charset="-122"/>
              </a:rPr>
              <a:t>月</a:t>
            </a:r>
            <a:r>
              <a:rPr lang="en-US" altLang="zh-CN" sz="3000" b="1">
                <a:latin typeface="宋体" panose="02010600030101010101" pitchFamily="2" charset="-122"/>
              </a:rPr>
              <a:t>4</a:t>
            </a:r>
            <a:r>
              <a:rPr lang="zh-CN" altLang="en-US" sz="3000" b="1">
                <a:latin typeface="宋体" panose="02010600030101010101" pitchFamily="2" charset="-122"/>
              </a:rPr>
              <a:t>日，大陆会议发表</a:t>
            </a:r>
            <a:r>
              <a:rPr lang="en-US" altLang="zh-CN" sz="3000" b="1">
                <a:latin typeface="宋体" panose="02010600030101010101" pitchFamily="2" charset="-122"/>
              </a:rPr>
              <a:t>《</a:t>
            </a:r>
            <a:r>
              <a:rPr lang="zh-CN" altLang="en-US" sz="3000" b="1">
                <a:latin typeface="宋体" panose="02010600030101010101" pitchFamily="2" charset="-122"/>
              </a:rPr>
              <a:t>独立宣言</a:t>
            </a:r>
            <a:r>
              <a:rPr lang="en-US" altLang="zh-CN" sz="3000" b="1">
                <a:latin typeface="宋体" panose="02010600030101010101" pitchFamily="2" charset="-122"/>
              </a:rPr>
              <a:t>》</a:t>
            </a:r>
            <a:r>
              <a:rPr lang="zh-CN" altLang="en-US" sz="3000" b="1">
                <a:latin typeface="宋体" panose="02010600030101010101" pitchFamily="2" charset="-122"/>
              </a:rPr>
              <a:t>。</a:t>
            </a:r>
            <a:endParaRPr lang="en-US" altLang="zh-CN" sz="3000" b="1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>
                <a:solidFill>
                  <a:srgbClr val="C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）主要内容：</a:t>
            </a:r>
            <a:r>
              <a:rPr lang="zh-CN" altLang="en-US" sz="3000" b="1">
                <a:latin typeface="宋体" panose="02010600030101010101" pitchFamily="2" charset="-122"/>
              </a:rPr>
              <a:t>宣言痛斥了英国国王对殖民地的暴政，宣布一切人生而平等，人们有生存、自由和追求幸福等不可转让的权利。宣言同时宣告北美</a:t>
            </a:r>
            <a:r>
              <a:rPr lang="en-US" altLang="zh-CN" sz="3000" b="1">
                <a:latin typeface="宋体" panose="02010600030101010101" pitchFamily="2" charset="-122"/>
              </a:rPr>
              <a:t>13</a:t>
            </a:r>
            <a:r>
              <a:rPr lang="zh-CN" altLang="en-US" sz="3000" b="1">
                <a:latin typeface="宋体" panose="02010600030101010101" pitchFamily="2" charset="-122"/>
              </a:rPr>
              <a:t>个殖民地脱离英国独立。</a:t>
            </a:r>
            <a:endParaRPr lang="en-US" altLang="zh-CN" sz="3000" b="1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>
                <a:solidFill>
                  <a:srgbClr val="C0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）意义：</a:t>
            </a:r>
            <a:r>
              <a:rPr lang="zh-CN" altLang="en-US" sz="3000" b="1">
                <a:latin typeface="宋体" panose="02010600030101010101" pitchFamily="2" charset="-122"/>
              </a:rPr>
              <a:t>是第一个以国家名义明确表述资产阶级政治要求的纲领性文献，被称为“第一个人权宣言”。</a:t>
            </a:r>
            <a:endParaRPr lang="en-US" altLang="zh-CN" sz="3000" b="1">
              <a:latin typeface="宋体" panose="02010600030101010101" pitchFamily="2" charset="-122"/>
            </a:endParaRPr>
          </a:p>
        </p:txBody>
      </p:sp>
      <p:sp>
        <p:nvSpPr>
          <p:cNvPr id="19460" name="矩形 7197"/>
          <p:cNvSpPr>
            <a:spLocks noChangeArrowheads="1"/>
          </p:cNvSpPr>
          <p:nvPr/>
        </p:nvSpPr>
        <p:spPr bwMode="auto">
          <a:xfrm>
            <a:off x="250825" y="549275"/>
            <a:ext cx="628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目标导学三：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《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独立宣言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》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与美国宪法</a:t>
            </a:r>
            <a:endParaRPr lang="zh-CN" altLang="zh-CN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159"/>
          <p:cNvSpPr txBox="1">
            <a:spLocks noChangeArrowheads="1"/>
          </p:cNvSpPr>
          <p:nvPr/>
        </p:nvSpPr>
        <p:spPr bwMode="auto">
          <a:xfrm>
            <a:off x="250825" y="1001713"/>
            <a:ext cx="8642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>
                <a:solidFill>
                  <a:srgbClr val="C0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）转折：</a:t>
            </a:r>
            <a:r>
              <a:rPr lang="zh-CN" altLang="en-US" sz="3000" b="1">
                <a:latin typeface="宋体" panose="02010600030101010101" pitchFamily="2" charset="-122"/>
              </a:rPr>
              <a:t>在</a:t>
            </a:r>
            <a:r>
              <a:rPr lang="en-US" altLang="zh-CN" sz="3000" b="1">
                <a:latin typeface="宋体" panose="02010600030101010101" pitchFamily="2" charset="-122"/>
              </a:rPr>
              <a:t>1777</a:t>
            </a:r>
            <a:r>
              <a:rPr lang="zh-CN" altLang="en-US" sz="3000" b="1">
                <a:latin typeface="宋体" panose="02010600030101010101" pitchFamily="2" charset="-122"/>
              </a:rPr>
              <a:t>年的萨拉托加战役中，美军打败英军，成为美国独立战争的转折。此后，法国等国家开始对美国提供军事援助。</a:t>
            </a:r>
          </a:p>
        </p:txBody>
      </p:sp>
      <p:sp>
        <p:nvSpPr>
          <p:cNvPr id="3" name="文本框 6159"/>
          <p:cNvSpPr txBox="1">
            <a:spLocks noChangeArrowheads="1"/>
          </p:cNvSpPr>
          <p:nvPr/>
        </p:nvSpPr>
        <p:spPr bwMode="auto">
          <a:xfrm>
            <a:off x="269875" y="2855913"/>
            <a:ext cx="770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>
                <a:solidFill>
                  <a:srgbClr val="C00000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）胜利：</a:t>
            </a:r>
            <a:r>
              <a:rPr lang="en-US" altLang="zh-CN" sz="3000" b="1">
                <a:latin typeface="宋体" panose="02010600030101010101" pitchFamily="2" charset="-122"/>
              </a:rPr>
              <a:t>1783</a:t>
            </a:r>
            <a:r>
              <a:rPr lang="zh-CN" altLang="en-US" sz="3000" b="1">
                <a:latin typeface="宋体" panose="02010600030101010101" pitchFamily="2" charset="-122"/>
              </a:rPr>
              <a:t>年，英国承认美国独立。</a:t>
            </a:r>
          </a:p>
        </p:txBody>
      </p:sp>
      <p:sp>
        <p:nvSpPr>
          <p:cNvPr id="4" name="文本框 6159"/>
          <p:cNvSpPr txBox="1">
            <a:spLocks noChangeArrowheads="1"/>
          </p:cNvSpPr>
          <p:nvPr/>
        </p:nvSpPr>
        <p:spPr bwMode="auto">
          <a:xfrm>
            <a:off x="250825" y="3852863"/>
            <a:ext cx="8642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>
                <a:solidFill>
                  <a:srgbClr val="C00000"/>
                </a:solidFill>
                <a:latin typeface="宋体" panose="02010600030101010101" pitchFamily="2" charset="-122"/>
              </a:rPr>
              <a:t>6</a:t>
            </a: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）结果：</a:t>
            </a:r>
            <a:r>
              <a:rPr lang="en-US" altLang="zh-CN" sz="3000" b="1">
                <a:latin typeface="宋体" panose="02010600030101010101" pitchFamily="2" charset="-122"/>
              </a:rPr>
              <a:t>1787</a:t>
            </a:r>
            <a:r>
              <a:rPr lang="zh-CN" altLang="en-US" sz="3000" b="1">
                <a:latin typeface="宋体" panose="02010600030101010101" pitchFamily="2" charset="-122"/>
              </a:rPr>
              <a:t>年，美国制定了宪法。行政、立法、司法三权分立。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159"/>
          <p:cNvSpPr txBox="1">
            <a:spLocks noChangeArrowheads="1"/>
          </p:cNvSpPr>
          <p:nvPr/>
        </p:nvSpPr>
        <p:spPr bwMode="auto">
          <a:xfrm>
            <a:off x="250825" y="1271588"/>
            <a:ext cx="864235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>
                <a:solidFill>
                  <a:srgbClr val="C00000"/>
                </a:solidFill>
                <a:latin typeface="宋体" panose="02010600030101010101" pitchFamily="2" charset="-122"/>
              </a:rPr>
              <a:t>7</a:t>
            </a:r>
            <a:r>
              <a:rPr lang="zh-CN" altLang="en-US" sz="3000" b="1">
                <a:solidFill>
                  <a:srgbClr val="C00000"/>
                </a:solidFill>
                <a:latin typeface="宋体" panose="02010600030101010101" pitchFamily="2" charset="-122"/>
              </a:rPr>
              <a:t>）意义：</a:t>
            </a:r>
            <a:endParaRPr lang="en-US" altLang="zh-CN" sz="3000" b="1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000" b="1">
                <a:latin typeface="宋体" panose="02010600030101010101" pitchFamily="2" charset="-122"/>
              </a:rPr>
              <a:t>1</a:t>
            </a:r>
            <a:r>
              <a:rPr lang="zh-CN" altLang="en-US" sz="3000" b="1">
                <a:latin typeface="宋体" panose="02010600030101010101" pitchFamily="2" charset="-122"/>
              </a:rPr>
              <a:t>）结束了英国的殖民统治，实现了国家的独立。</a:t>
            </a:r>
            <a:endParaRPr lang="en-US" altLang="zh-CN" sz="3000" b="1"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000" b="1">
                <a:latin typeface="宋体" panose="02010600030101010101" pitchFamily="2" charset="-122"/>
              </a:rPr>
              <a:t>2</a:t>
            </a:r>
            <a:r>
              <a:rPr lang="zh-CN" altLang="en-US" sz="3000" b="1">
                <a:latin typeface="宋体" panose="02010600030101010101" pitchFamily="2" charset="-122"/>
              </a:rPr>
              <a:t>）确立了比较民主的资产阶级政治体制，有利于美国资本主义的发展。</a:t>
            </a:r>
            <a:endParaRPr lang="en-US" altLang="zh-CN" sz="3000" b="1"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000" b="1">
                <a:latin typeface="宋体" panose="02010600030101010101" pitchFamily="2" charset="-122"/>
              </a:rPr>
              <a:t>3</a:t>
            </a:r>
            <a:r>
              <a:rPr lang="zh-CN" altLang="en-US" sz="3000" b="1">
                <a:latin typeface="宋体" panose="02010600030101010101" pitchFamily="2" charset="-122"/>
              </a:rPr>
              <a:t>）对以后欧洲和拉丁美洲的革命起了推动作用。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"/>
          <p:cNvGrpSpPr>
            <a:grpSpLocks/>
          </p:cNvGrpSpPr>
          <p:nvPr/>
        </p:nvGrpSpPr>
        <p:grpSpPr bwMode="auto">
          <a:xfrm>
            <a:off x="6350" y="15875"/>
            <a:ext cx="1295400" cy="444500"/>
            <a:chOff x="6524" y="16049"/>
            <a:chExt cx="1295400" cy="444500"/>
          </a:xfrm>
        </p:grpSpPr>
        <p:sp>
          <p:nvSpPr>
            <p:cNvPr id="4105" name="文本框 4103"/>
            <p:cNvSpPr txBox="1">
              <a:spLocks noChangeArrowheads="1"/>
            </p:cNvSpPr>
            <p:nvPr/>
          </p:nvSpPr>
          <p:spPr bwMode="auto">
            <a:xfrm>
              <a:off x="6524" y="16049"/>
              <a:ext cx="1295400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2E6CB8"/>
                  </a:solidFill>
                  <a:latin typeface="华文行楷" pitchFamily="2" charset="-122"/>
                  <a:ea typeface="华文行楷" pitchFamily="2" charset="-122"/>
                </a:rPr>
                <a:t>导入新课</a:t>
              </a:r>
              <a:endParaRPr lang="zh-CN" altLang="zh-CN" sz="2000" b="1">
                <a:solidFill>
                  <a:srgbClr val="2E6CB8"/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  <p:pic>
          <p:nvPicPr>
            <p:cNvPr id="4106" name="Picture 3" descr="C:\Users\Administrator\Desktop\Redocn_201310251606274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01" t="2817" r="10249" b="94366"/>
            <a:stretch>
              <a:fillRect/>
            </a:stretch>
          </p:blipFill>
          <p:spPr bwMode="auto">
            <a:xfrm>
              <a:off x="58912" y="320849"/>
              <a:ext cx="1095375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557213" y="533400"/>
            <a:ext cx="8029575" cy="5981700"/>
            <a:chOff x="557337" y="542436"/>
            <a:chExt cx="8029327" cy="5982094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557337" y="542436"/>
              <a:ext cx="8029327" cy="55149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4104" name="矩形 1"/>
            <p:cNvSpPr>
              <a:spLocks noChangeArrowheads="1"/>
            </p:cNvSpPr>
            <p:nvPr/>
          </p:nvSpPr>
          <p:spPr bwMode="auto">
            <a:xfrm>
              <a:off x="3321274" y="5939755"/>
              <a:ext cx="333895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/>
                <a:t>美国拉什莫尔山</a:t>
              </a:r>
            </a:p>
          </p:txBody>
        </p:sp>
      </p:grpSp>
      <p:grpSp>
        <p:nvGrpSpPr>
          <p:cNvPr id="4" name="组合 7"/>
          <p:cNvGrpSpPr>
            <a:grpSpLocks/>
          </p:cNvGrpSpPr>
          <p:nvPr/>
        </p:nvGrpSpPr>
        <p:grpSpPr bwMode="auto">
          <a:xfrm>
            <a:off x="349250" y="677863"/>
            <a:ext cx="8237538" cy="6208712"/>
            <a:chOff x="348822" y="-722849"/>
            <a:chExt cx="8446357" cy="6753489"/>
          </a:xfrm>
        </p:grpSpPr>
        <p:pic>
          <p:nvPicPr>
            <p:cNvPr id="4101" name="Picture 8" descr="http://picm.bbzhi.com/fengjingbizhi/meiguofengguangyi/show_fengjingou_146815_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5"/>
            <a:stretch>
              <a:fillRect/>
            </a:stretch>
          </p:blipFill>
          <p:spPr bwMode="auto">
            <a:xfrm>
              <a:off x="348822" y="-722849"/>
              <a:ext cx="8446357" cy="572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矩形 9"/>
            <p:cNvSpPr>
              <a:spLocks noChangeArrowheads="1"/>
            </p:cNvSpPr>
            <p:nvPr/>
          </p:nvSpPr>
          <p:spPr bwMode="auto">
            <a:xfrm>
              <a:off x="2902522" y="5395983"/>
              <a:ext cx="3338957" cy="634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/>
                <a:t>自由女神像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2927350" y="5287963"/>
            <a:ext cx="3600450" cy="58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签署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《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独立宣言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》</a:t>
            </a:r>
          </a:p>
        </p:txBody>
      </p:sp>
      <p:pic>
        <p:nvPicPr>
          <p:cNvPr id="22531" name="图片 1" descr="t0165b3c3acbe0aa7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54038"/>
            <a:ext cx="76771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69888" y="765175"/>
            <a:ext cx="48514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    我们以这些殖民地的善良人民的名义和权力，谨庄严宣告：这些联合殖民地从此成为、而且</a:t>
            </a:r>
            <a:r>
              <a:rPr lang="zh-CN" altLang="en-US" sz="26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名正言顺地应当成为自由独立的合众国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，它们</a:t>
            </a:r>
            <a:r>
              <a:rPr lang="zh-CN" altLang="en-US" sz="26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解除对于英王的一切隶属关系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，而它们与大不列颠王国之间的一切政治联系也应从此完全废止。</a:t>
            </a:r>
          </a:p>
        </p:txBody>
      </p:sp>
      <p:pic>
        <p:nvPicPr>
          <p:cNvPr id="23555" name="Picture 3" descr="23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96975"/>
            <a:ext cx="3127375" cy="4276725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102350" y="5695950"/>
            <a:ext cx="235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</a:rPr>
              <a:t>托马斯</a:t>
            </a:r>
            <a:r>
              <a:rPr lang="en-US" altLang="zh-CN" sz="2400" b="1">
                <a:latin typeface="华文中宋" pitchFamily="2" charset="-122"/>
                <a:ea typeface="黑体" panose="02010609060101010101" pitchFamily="49" charset="-122"/>
              </a:rPr>
              <a:t>·</a:t>
            </a: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</a:rPr>
              <a:t>杰佛逊</a:t>
            </a:r>
          </a:p>
        </p:txBody>
      </p:sp>
      <p:pic>
        <p:nvPicPr>
          <p:cNvPr id="7" name="Picture 8" descr="《独立宣言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41438"/>
            <a:ext cx="32210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46075" y="2686050"/>
            <a:ext cx="4724400" cy="1922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latin typeface="Arial" panose="020B0604020202020204" pitchFamily="34" charset="0"/>
              </a:rPr>
              <a:t>美利坚合众国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latin typeface="Arial" panose="020B0604020202020204" pitchFamily="34" charset="0"/>
              </a:rPr>
              <a:t>——</a:t>
            </a:r>
            <a:r>
              <a:rPr lang="zh-CN" altLang="en-US" sz="4800" b="1">
                <a:latin typeface="Arial" panose="020B0604020202020204" pitchFamily="34" charset="0"/>
              </a:rPr>
              <a:t>美国的诞生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43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141413"/>
            <a:ext cx="56134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676525" y="476250"/>
            <a:ext cx="379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</a:rPr>
              <a:t>转折</a:t>
            </a:r>
            <a:r>
              <a:rPr lang="en-US" altLang="zh-CN" sz="2800" b="1">
                <a:solidFill>
                  <a:srgbClr val="C00000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</a:rPr>
              <a:t>萨拉托加大捷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825" y="4779963"/>
            <a:ext cx="86534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    这次战役，美国俘虏了</a:t>
            </a:r>
            <a:r>
              <a:rPr lang="en-US" altLang="zh-CN" sz="2800" b="1">
                <a:latin typeface="宋体" panose="02010600030101010101" pitchFamily="2" charset="-122"/>
              </a:rPr>
              <a:t>6</a:t>
            </a:r>
            <a:r>
              <a:rPr lang="zh-CN" altLang="en-US" sz="2800" b="1">
                <a:latin typeface="宋体" panose="02010600030101010101" pitchFamily="2" charset="-122"/>
              </a:rPr>
              <a:t>名英国将军、</a:t>
            </a:r>
            <a:r>
              <a:rPr lang="en-US" altLang="zh-CN" sz="2800" b="1">
                <a:latin typeface="宋体" panose="02010600030101010101" pitchFamily="2" charset="-122"/>
              </a:rPr>
              <a:t>300</a:t>
            </a:r>
            <a:r>
              <a:rPr lang="zh-CN" altLang="en-US" sz="2800" b="1">
                <a:latin typeface="宋体" panose="02010600030101010101" pitchFamily="2" charset="-122"/>
              </a:rPr>
              <a:t>名军官和</a:t>
            </a:r>
            <a:r>
              <a:rPr lang="en-US" altLang="zh-CN" sz="2800" b="1">
                <a:latin typeface="宋体" panose="02010600030101010101" pitchFamily="2" charset="-122"/>
              </a:rPr>
              <a:t>5000</a:t>
            </a:r>
            <a:r>
              <a:rPr lang="zh-CN" altLang="en-US" sz="2800" b="1">
                <a:latin typeface="宋体" panose="02010600030101010101" pitchFamily="2" charset="-122"/>
              </a:rPr>
              <a:t>名士兵。萨拉托加大捷扭转了整个独立战争的战局，从此美军从战略防御转入战略进攻。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44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2663"/>
            <a:ext cx="7777162" cy="3044825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55650" y="333375"/>
            <a:ext cx="198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</a:rPr>
              <a:t>约克镇战役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825" y="4056063"/>
            <a:ext cx="86534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    </a:t>
            </a:r>
            <a:r>
              <a:rPr lang="en-US" altLang="zh-CN" sz="2800" b="1">
                <a:latin typeface="宋体" panose="02010600030101010101" pitchFamily="2" charset="-122"/>
              </a:rPr>
              <a:t>1781</a:t>
            </a:r>
            <a:r>
              <a:rPr lang="zh-CN" altLang="en-US" sz="2800" b="1">
                <a:latin typeface="宋体" panose="02010600030101010101" pitchFamily="2" charset="-122"/>
              </a:rPr>
              <a:t>年</a:t>
            </a:r>
            <a:r>
              <a:rPr lang="en-US" altLang="zh-CN" sz="2800" b="1">
                <a:latin typeface="宋体" panose="02010600030101010101" pitchFamily="2" charset="-122"/>
              </a:rPr>
              <a:t>10</a:t>
            </a:r>
            <a:r>
              <a:rPr lang="zh-CN" altLang="en-US" sz="2800" b="1">
                <a:latin typeface="宋体" panose="02010600030101010101" pitchFamily="2" charset="-122"/>
              </a:rPr>
              <a:t>月，被击败的英军投降，其队伍长达</a:t>
            </a:r>
            <a:r>
              <a:rPr lang="en-US" altLang="zh-CN" sz="2800" b="1">
                <a:latin typeface="宋体" panose="02010600030101010101" pitchFamily="2" charset="-122"/>
              </a:rPr>
              <a:t>2000</a:t>
            </a:r>
            <a:r>
              <a:rPr lang="zh-CN" altLang="en-US" sz="2800" b="1">
                <a:latin typeface="宋体" panose="02010600030101010101" pitchFamily="2" charset="-122"/>
              </a:rPr>
              <a:t>米，一直延伸到被夷为废墟的约克镇。他们所经之路都在胜利者的注视之下：路的一侧是身穿浅蓝色军装、整齐排列的法国士兵，另一侧是身穿鹿皮的北美爱国者。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4037012" cy="4741862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84213" y="485775"/>
            <a:ext cx="379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</a:rPr>
              <a:t>和约</a:t>
            </a:r>
            <a:r>
              <a:rPr lang="en-US" altLang="zh-CN" sz="2800" b="1">
                <a:solidFill>
                  <a:srgbClr val="C00000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</a:rPr>
              <a:t>英承认美独立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32363" y="3500438"/>
            <a:ext cx="38893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一七八三年的巴黎条约，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英国承认美国独立。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611188" y="1749425"/>
          <a:ext cx="7991475" cy="4064000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国别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英国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美国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经济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>
                          <a:solidFill>
                            <a:srgbClr val="0066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老牌殖民国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>
                          <a:solidFill>
                            <a:srgbClr val="0066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年轻国家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人口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b="1" dirty="0">
                          <a:solidFill>
                            <a:srgbClr val="0066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3000</a:t>
                      </a:r>
                      <a:r>
                        <a:rPr lang="zh-CN" altLang="en-US" b="1" dirty="0">
                          <a:solidFill>
                            <a:srgbClr val="0066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万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>
                          <a:solidFill>
                            <a:srgbClr val="0066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不到</a:t>
                      </a:r>
                      <a:r>
                        <a:rPr lang="en-US" altLang="x-none" b="1" dirty="0">
                          <a:solidFill>
                            <a:srgbClr val="0066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300</a:t>
                      </a:r>
                      <a:r>
                        <a:rPr lang="zh-CN" altLang="en-US" b="1" dirty="0">
                          <a:solidFill>
                            <a:srgbClr val="0066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万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军事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>
                          <a:solidFill>
                            <a:srgbClr val="0066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强大 物资充足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>
                          <a:solidFill>
                            <a:srgbClr val="0066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弱小 物资奇缺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战争性质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>
                          <a:solidFill>
                            <a:srgbClr val="0066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非正义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>
                          <a:solidFill>
                            <a:srgbClr val="0066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正义</a:t>
                      </a:r>
                    </a:p>
                  </a:txBody>
                  <a:tcPr anchor="ctr">
                    <a:lnL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C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49400" y="620713"/>
            <a:ext cx="604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ea typeface="黑体" panose="02010609060101010101" pitchFamily="49" charset="-122"/>
              </a:rPr>
              <a:t>美国独立战争期间英美力量对比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287338" y="1344613"/>
            <a:ext cx="31896050" cy="5160962"/>
            <a:chOff x="0" y="0"/>
            <a:chExt cx="20092" cy="3251"/>
          </a:xfrm>
        </p:grpSpPr>
        <p:grpSp>
          <p:nvGrpSpPr>
            <p:cNvPr id="28677" name="Group 4"/>
            <p:cNvGrpSpPr>
              <a:grpSpLocks/>
            </p:cNvGrpSpPr>
            <p:nvPr/>
          </p:nvGrpSpPr>
          <p:grpSpPr bwMode="auto">
            <a:xfrm>
              <a:off x="0" y="45"/>
              <a:ext cx="10408" cy="3206"/>
              <a:chOff x="0" y="45"/>
              <a:chExt cx="10408" cy="3206"/>
            </a:xfrm>
          </p:grpSpPr>
          <p:grpSp>
            <p:nvGrpSpPr>
              <p:cNvPr id="28696" name="Group 5"/>
              <p:cNvGrpSpPr>
                <a:grpSpLocks/>
              </p:cNvGrpSpPr>
              <p:nvPr/>
            </p:nvGrpSpPr>
            <p:grpSpPr bwMode="auto">
              <a:xfrm>
                <a:off x="7144" y="45"/>
                <a:ext cx="3264" cy="2495"/>
                <a:chOff x="0" y="0"/>
                <a:chExt cx="3264" cy="2495"/>
              </a:xfrm>
            </p:grpSpPr>
            <p:pic>
              <p:nvPicPr>
                <p:cNvPr id="28704" name="Picture 6" descr="43-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497" cy="2495"/>
                </a:xfrm>
                <a:prstGeom prst="rect">
                  <a:avLst/>
                </a:prstGeom>
                <a:noFill/>
                <a:ln w="762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70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2177"/>
                  <a:ext cx="326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        </a:t>
                  </a:r>
                  <a:r>
                    <a:rPr lang="zh-CN" altLang="en-US" sz="20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美国人民阻挠英军队的行程</a:t>
                  </a:r>
                </a:p>
              </p:txBody>
            </p:sp>
          </p:grpSp>
          <p:grpSp>
            <p:nvGrpSpPr>
              <p:cNvPr id="28697" name="Group 8"/>
              <p:cNvGrpSpPr>
                <a:grpSpLocks/>
              </p:cNvGrpSpPr>
              <p:nvPr/>
            </p:nvGrpSpPr>
            <p:grpSpPr bwMode="auto">
              <a:xfrm>
                <a:off x="2517" y="45"/>
                <a:ext cx="2540" cy="3206"/>
                <a:chOff x="329" y="0"/>
                <a:chExt cx="2635" cy="4426"/>
              </a:xfrm>
            </p:grpSpPr>
            <p:pic>
              <p:nvPicPr>
                <p:cNvPr id="28702" name="Picture 9" descr="45-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" y="0"/>
                  <a:ext cx="2635" cy="3456"/>
                </a:xfrm>
                <a:prstGeom prst="rect">
                  <a:avLst/>
                </a:prstGeom>
                <a:noFill/>
                <a:ln w="762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703" name="Rectangle 10"/>
                <p:cNvSpPr>
                  <a:spLocks noChangeArrowheads="1"/>
                </p:cNvSpPr>
                <p:nvPr/>
              </p:nvSpPr>
              <p:spPr bwMode="auto">
                <a:xfrm>
                  <a:off x="469" y="3597"/>
                  <a:ext cx="1792" cy="8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28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华盛顿检阅陷入饥饿困境的军队</a:t>
                  </a:r>
                  <a:endParaRPr lang="en-US" altLang="zh-CN" sz="28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28698" name="Group 11"/>
              <p:cNvGrpSpPr>
                <a:grpSpLocks/>
              </p:cNvGrpSpPr>
              <p:nvPr/>
            </p:nvGrpSpPr>
            <p:grpSpPr bwMode="auto">
              <a:xfrm>
                <a:off x="0" y="45"/>
                <a:ext cx="2177" cy="3206"/>
                <a:chOff x="0" y="0"/>
                <a:chExt cx="2635" cy="4425"/>
              </a:xfrm>
            </p:grpSpPr>
            <p:pic>
              <p:nvPicPr>
                <p:cNvPr id="28700" name="Picture 12" descr="45-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635" cy="3456"/>
                </a:xfrm>
                <a:prstGeom prst="rect">
                  <a:avLst/>
                </a:prstGeom>
                <a:noFill/>
                <a:ln w="762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701" name="Rectangle 13"/>
                <p:cNvSpPr>
                  <a:spLocks noChangeArrowheads="1"/>
                </p:cNvSpPr>
                <p:nvPr/>
              </p:nvSpPr>
              <p:spPr bwMode="auto">
                <a:xfrm>
                  <a:off x="457" y="3596"/>
                  <a:ext cx="1764" cy="8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困境中的北美军队士兵</a:t>
                  </a:r>
                </a:p>
              </p:txBody>
            </p:sp>
          </p:grpSp>
          <p:sp>
            <p:nvSpPr>
              <p:cNvPr id="28699" name="AutoShape 21"/>
              <p:cNvSpPr>
                <a:spLocks noChangeArrowheads="1"/>
              </p:cNvSpPr>
              <p:nvPr/>
            </p:nvSpPr>
            <p:spPr bwMode="auto">
              <a:xfrm>
                <a:off x="7120" y="45"/>
                <a:ext cx="29" cy="2540"/>
              </a:xfrm>
              <a:prstGeom prst="flowChartPredefinedProcess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678" name="Group 22"/>
            <p:cNvGrpSpPr>
              <a:grpSpLocks/>
            </p:cNvGrpSpPr>
            <p:nvPr/>
          </p:nvGrpSpPr>
          <p:grpSpPr bwMode="auto">
            <a:xfrm>
              <a:off x="9684" y="0"/>
              <a:ext cx="10408" cy="2585"/>
              <a:chOff x="0" y="0"/>
              <a:chExt cx="10408" cy="2585"/>
            </a:xfrm>
          </p:grpSpPr>
          <p:grpSp>
            <p:nvGrpSpPr>
              <p:cNvPr id="28679" name="Group 23"/>
              <p:cNvGrpSpPr>
                <a:grpSpLocks/>
              </p:cNvGrpSpPr>
              <p:nvPr/>
            </p:nvGrpSpPr>
            <p:grpSpPr bwMode="auto">
              <a:xfrm>
                <a:off x="7144" y="45"/>
                <a:ext cx="3264" cy="2495"/>
                <a:chOff x="0" y="0"/>
                <a:chExt cx="3264" cy="2495"/>
              </a:xfrm>
            </p:grpSpPr>
            <p:pic>
              <p:nvPicPr>
                <p:cNvPr id="28694" name="Picture 24" descr="43-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497" cy="2495"/>
                </a:xfrm>
                <a:prstGeom prst="rect">
                  <a:avLst/>
                </a:prstGeom>
                <a:noFill/>
                <a:ln w="762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695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177"/>
                  <a:ext cx="326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        </a:t>
                  </a:r>
                  <a:r>
                    <a:rPr lang="zh-CN" altLang="en-US" sz="20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美国人民阻挠英军队的行程</a:t>
                  </a:r>
                </a:p>
              </p:txBody>
            </p:sp>
          </p:grpSp>
          <p:grpSp>
            <p:nvGrpSpPr>
              <p:cNvPr id="28680" name="Group 26"/>
              <p:cNvGrpSpPr>
                <a:grpSpLocks/>
              </p:cNvGrpSpPr>
              <p:nvPr/>
            </p:nvGrpSpPr>
            <p:grpSpPr bwMode="auto">
              <a:xfrm>
                <a:off x="2200" y="45"/>
                <a:ext cx="2540" cy="2504"/>
                <a:chOff x="0" y="0"/>
                <a:chExt cx="2635" cy="3456"/>
              </a:xfrm>
            </p:grpSpPr>
            <p:pic>
              <p:nvPicPr>
                <p:cNvPr id="28692" name="Picture 27" descr="45-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635" cy="3456"/>
                </a:xfrm>
                <a:prstGeom prst="rect">
                  <a:avLst/>
                </a:prstGeom>
                <a:noFill/>
                <a:ln w="762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693" name="Rectangle 28"/>
                <p:cNvSpPr>
                  <a:spLocks noChangeArrowheads="1"/>
                </p:cNvSpPr>
                <p:nvPr/>
              </p:nvSpPr>
              <p:spPr bwMode="auto">
                <a:xfrm>
                  <a:off x="46" y="3039"/>
                  <a:ext cx="2540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70000"/>
                    </a:lnSpc>
                    <a:spcBef>
                      <a:spcPct val="50000"/>
                    </a:spcBef>
                  </a:pPr>
                  <a:r>
                    <a:rPr lang="zh-CN" altLang="en-US" sz="20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华盛顿检阅陷入饥饿困境的军队</a:t>
                  </a:r>
                  <a:r>
                    <a:rPr lang="en-US" altLang="zh-CN" sz="20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.</a:t>
                  </a:r>
                </a:p>
              </p:txBody>
            </p:sp>
          </p:grpSp>
          <p:grpSp>
            <p:nvGrpSpPr>
              <p:cNvPr id="28681" name="Group 29"/>
              <p:cNvGrpSpPr>
                <a:grpSpLocks/>
              </p:cNvGrpSpPr>
              <p:nvPr/>
            </p:nvGrpSpPr>
            <p:grpSpPr bwMode="auto">
              <a:xfrm>
                <a:off x="0" y="45"/>
                <a:ext cx="2177" cy="2504"/>
                <a:chOff x="0" y="0"/>
                <a:chExt cx="2635" cy="3456"/>
              </a:xfrm>
            </p:grpSpPr>
            <p:pic>
              <p:nvPicPr>
                <p:cNvPr id="28690" name="Picture 30" descr="45-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635" cy="3456"/>
                </a:xfrm>
                <a:prstGeom prst="rect">
                  <a:avLst/>
                </a:prstGeom>
                <a:noFill/>
                <a:ln w="762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691" name="Rectangle 31"/>
                <p:cNvSpPr>
                  <a:spLocks noChangeArrowheads="1"/>
                </p:cNvSpPr>
                <p:nvPr/>
              </p:nvSpPr>
              <p:spPr bwMode="auto">
                <a:xfrm>
                  <a:off x="182" y="2976"/>
                  <a:ext cx="2449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20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困境中的北美军队士兵</a:t>
                  </a:r>
                </a:p>
              </p:txBody>
            </p:sp>
          </p:grpSp>
          <p:grpSp>
            <p:nvGrpSpPr>
              <p:cNvPr id="28682" name="Group 32"/>
              <p:cNvGrpSpPr>
                <a:grpSpLocks/>
              </p:cNvGrpSpPr>
              <p:nvPr/>
            </p:nvGrpSpPr>
            <p:grpSpPr bwMode="auto">
              <a:xfrm>
                <a:off x="4694" y="0"/>
                <a:ext cx="2540" cy="2585"/>
                <a:chOff x="0" y="0"/>
                <a:chExt cx="2313" cy="2568"/>
              </a:xfrm>
            </p:grpSpPr>
            <p:grpSp>
              <p:nvGrpSpPr>
                <p:cNvPr id="28683" name="Group 33"/>
                <p:cNvGrpSpPr>
                  <a:grpSpLocks/>
                </p:cNvGrpSpPr>
                <p:nvPr/>
              </p:nvGrpSpPr>
              <p:grpSpPr bwMode="auto">
                <a:xfrm>
                  <a:off x="0" y="45"/>
                  <a:ext cx="2313" cy="2469"/>
                  <a:chOff x="0" y="0"/>
                  <a:chExt cx="2313" cy="2469"/>
                </a:xfrm>
              </p:grpSpPr>
              <p:pic>
                <p:nvPicPr>
                  <p:cNvPr id="28688" name="Picture 34" descr="41-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" y="0"/>
                    <a:ext cx="2143" cy="24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689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32"/>
                    <a:ext cx="2313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   </a:t>
                    </a:r>
                    <a:r>
                      <a:rPr lang="zh-CN" altLang="en-US" sz="20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参加反英战斗的妇女和儿童</a:t>
                    </a:r>
                  </a:p>
                </p:txBody>
              </p:sp>
            </p:grpSp>
            <p:sp>
              <p:nvSpPr>
                <p:cNvPr id="28684" name="AutoShape 36"/>
                <p:cNvSpPr>
                  <a:spLocks noChangeArrowheads="1"/>
                </p:cNvSpPr>
                <p:nvPr/>
              </p:nvSpPr>
              <p:spPr bwMode="auto">
                <a:xfrm>
                  <a:off x="45" y="0"/>
                  <a:ext cx="2190" cy="45"/>
                </a:xfrm>
                <a:prstGeom prst="flowChartPredefinedProcess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85" name="AutoShape 37"/>
                <p:cNvSpPr>
                  <a:spLocks noChangeArrowheads="1"/>
                </p:cNvSpPr>
                <p:nvPr/>
              </p:nvSpPr>
              <p:spPr bwMode="auto">
                <a:xfrm>
                  <a:off x="45" y="0"/>
                  <a:ext cx="26" cy="2523"/>
                </a:xfrm>
                <a:prstGeom prst="flowChartPredefinedProcess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86" name="AutoShape 38"/>
                <p:cNvSpPr>
                  <a:spLocks noChangeArrowheads="1"/>
                </p:cNvSpPr>
                <p:nvPr/>
              </p:nvSpPr>
              <p:spPr bwMode="auto">
                <a:xfrm>
                  <a:off x="45" y="2523"/>
                  <a:ext cx="2164" cy="45"/>
                </a:xfrm>
                <a:prstGeom prst="flowChartPredefinedProcess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87" name="AutoShape 39"/>
                <p:cNvSpPr>
                  <a:spLocks noChangeArrowheads="1"/>
                </p:cNvSpPr>
                <p:nvPr/>
              </p:nvSpPr>
              <p:spPr bwMode="auto">
                <a:xfrm>
                  <a:off x="2209" y="45"/>
                  <a:ext cx="26" cy="2523"/>
                </a:xfrm>
                <a:prstGeom prst="flowChartPredefinedProcess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8675" name="矩形 1"/>
          <p:cNvSpPr>
            <a:spLocks noChangeArrowheads="1"/>
          </p:cNvSpPr>
          <p:nvPr/>
        </p:nvSpPr>
        <p:spPr bwMode="auto">
          <a:xfrm>
            <a:off x="684213" y="477838"/>
            <a:ext cx="6135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美国为什么能够取得独立战争的胜利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60" name="AutoShape 43"/>
          <p:cNvSpPr>
            <a:spLocks noChangeArrowheads="1"/>
          </p:cNvSpPr>
          <p:nvPr/>
        </p:nvSpPr>
        <p:spPr bwMode="auto">
          <a:xfrm>
            <a:off x="2698750" y="1774825"/>
            <a:ext cx="6315075" cy="2305050"/>
          </a:xfrm>
          <a:prstGeom prst="wedgeRoundRectCallout">
            <a:avLst>
              <a:gd name="adj1" fmla="val -25227"/>
              <a:gd name="adj2" fmla="val 7302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正义性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人民的积极参加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荷、法等国的国际援助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x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412875"/>
            <a:ext cx="58626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0825" y="439738"/>
            <a:ext cx="432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2.1787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年美国宪法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79450" y="5011738"/>
            <a:ext cx="7942263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Arial" panose="020B0604020202020204" pitchFamily="34" charset="0"/>
                <a:ea typeface="楷体_GB2312" charset="-122"/>
              </a:rPr>
              <a:t>三权分立</a:t>
            </a:r>
            <a:endParaRPr lang="en-US" altLang="zh-CN" sz="2400" b="1">
              <a:latin typeface="Arial" panose="020B0604020202020204" pitchFamily="34" charset="0"/>
              <a:ea typeface="楷体_GB2312" charset="-122"/>
            </a:endParaRPr>
          </a:p>
          <a:p>
            <a:pPr algn="ctr" eaLnBrk="1" hangingPunct="1"/>
            <a:endParaRPr lang="zh-CN" altLang="en-US" sz="2400" b="1">
              <a:latin typeface="Arial" panose="020B0604020202020204" pitchFamily="34" charset="0"/>
              <a:ea typeface="楷体_GB2312" charset="-122"/>
            </a:endParaRPr>
          </a:p>
          <a:p>
            <a:pPr algn="ctr" eaLnBrk="1" hangingPunct="1"/>
            <a:r>
              <a:rPr lang="zh-CN" altLang="en-US" sz="2400" b="1">
                <a:latin typeface="Arial" panose="020B0604020202020204" pitchFamily="34" charset="0"/>
                <a:ea typeface="楷体_GB2312" charset="-122"/>
              </a:rPr>
              <a:t>立法权</a:t>
            </a:r>
            <a:r>
              <a:rPr lang="en-US" altLang="zh-CN" sz="2400" b="1">
                <a:latin typeface="Arial" panose="020B0604020202020204" pitchFamily="34" charset="0"/>
                <a:ea typeface="楷体_GB2312" charset="-122"/>
              </a:rPr>
              <a:t>——</a:t>
            </a:r>
            <a:r>
              <a:rPr lang="zh-CN" altLang="en-US" sz="2400" b="1">
                <a:latin typeface="Arial" panose="020B0604020202020204" pitchFamily="34" charset="0"/>
                <a:ea typeface="楷体_GB2312" charset="-122"/>
              </a:rPr>
              <a:t>国会；行政权</a:t>
            </a:r>
            <a:r>
              <a:rPr lang="en-US" altLang="zh-CN" sz="2400" b="1">
                <a:latin typeface="Arial" panose="020B0604020202020204" pitchFamily="34" charset="0"/>
                <a:ea typeface="楷体_GB2312" charset="-122"/>
              </a:rPr>
              <a:t>——</a:t>
            </a:r>
            <a:r>
              <a:rPr lang="zh-CN" altLang="en-US" sz="2400" b="1">
                <a:latin typeface="Arial" panose="020B0604020202020204" pitchFamily="34" charset="0"/>
                <a:ea typeface="楷体_GB2312" charset="-122"/>
              </a:rPr>
              <a:t>总统；司法权</a:t>
            </a:r>
            <a:r>
              <a:rPr lang="en-US" altLang="zh-CN" sz="2400" b="1">
                <a:latin typeface="Arial" panose="020B0604020202020204" pitchFamily="34" charset="0"/>
                <a:ea typeface="楷体_GB2312" charset="-122"/>
              </a:rPr>
              <a:t>——</a:t>
            </a:r>
            <a:r>
              <a:rPr lang="zh-CN" altLang="en-US" sz="2400" b="1">
                <a:latin typeface="Arial" panose="020B0604020202020204" pitchFamily="34" charset="0"/>
                <a:ea typeface="楷体_GB2312" charset="-122"/>
              </a:rPr>
              <a:t>最高法院</a:t>
            </a:r>
            <a:r>
              <a:rPr lang="zh-CN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2819400" y="908050"/>
            <a:ext cx="2971800" cy="1008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>
                <a:latin typeface="Times New Roman" panose="02020603050405020304" pitchFamily="18" charset="0"/>
              </a:rPr>
              <a:t>总 统</a:t>
            </a: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5715000" y="3498850"/>
            <a:ext cx="2819400" cy="1008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>
                <a:latin typeface="Times New Roman" panose="02020603050405020304" pitchFamily="18" charset="0"/>
              </a:rPr>
              <a:t>国 会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33400" y="3498850"/>
            <a:ext cx="2743200" cy="1008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>
                <a:latin typeface="Times New Roman" panose="02020603050405020304" pitchFamily="18" charset="0"/>
              </a:rPr>
              <a:t>法 院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32363" y="1952625"/>
            <a:ext cx="1296987" cy="14398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3348038" y="4184650"/>
            <a:ext cx="23050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819400" y="1974850"/>
            <a:ext cx="1150938" cy="15128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132138" y="2168525"/>
            <a:ext cx="1008062" cy="136842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348038" y="3968750"/>
            <a:ext cx="2232025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 flipV="1">
            <a:off x="4787900" y="2097088"/>
            <a:ext cx="1150938" cy="1296987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1" name="Text Box 11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627313" y="5016500"/>
            <a:ext cx="3751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三权分立示意图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51275" y="2817813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权力平等</a:t>
            </a:r>
          </a:p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相互制约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159"/>
          <p:cNvSpPr txBox="1">
            <a:spLocks noChangeArrowheads="1"/>
          </p:cNvSpPr>
          <p:nvPr/>
        </p:nvSpPr>
        <p:spPr bwMode="auto">
          <a:xfrm>
            <a:off x="828675" y="1268413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C00000"/>
                </a:solidFill>
                <a:latin typeface="宋体" panose="02010600030101010101" pitchFamily="2" charset="-122"/>
              </a:rPr>
              <a:t>美国独立战争的性质是什么？</a:t>
            </a:r>
          </a:p>
        </p:txBody>
      </p:sp>
      <p:sp>
        <p:nvSpPr>
          <p:cNvPr id="3" name="文本框 6159"/>
          <p:cNvSpPr txBox="1">
            <a:spLocks noChangeArrowheads="1"/>
          </p:cNvSpPr>
          <p:nvPr/>
        </p:nvSpPr>
        <p:spPr bwMode="auto">
          <a:xfrm>
            <a:off x="828675" y="2474913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民族解放运动</a:t>
            </a:r>
          </a:p>
        </p:txBody>
      </p:sp>
      <p:sp>
        <p:nvSpPr>
          <p:cNvPr id="5" name="文本框 6159"/>
          <p:cNvSpPr txBox="1">
            <a:spLocks noChangeArrowheads="1"/>
          </p:cNvSpPr>
          <p:nvPr/>
        </p:nvSpPr>
        <p:spPr bwMode="auto">
          <a:xfrm>
            <a:off x="828675" y="34115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资产阶级革命</a:t>
            </a:r>
          </a:p>
        </p:txBody>
      </p:sp>
      <p:pic>
        <p:nvPicPr>
          <p:cNvPr id="31749" name="Picture 2" descr="http://p0.so.qhmsg.com/bdr/_240_/t0189b638b39bef55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21163"/>
            <a:ext cx="24368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/>
          <p:cNvGrpSpPr>
            <a:grpSpLocks/>
          </p:cNvGrpSpPr>
          <p:nvPr/>
        </p:nvGrpSpPr>
        <p:grpSpPr bwMode="auto">
          <a:xfrm>
            <a:off x="498475" y="161925"/>
            <a:ext cx="8147050" cy="6545263"/>
            <a:chOff x="498128" y="133667"/>
            <a:chExt cx="8147744" cy="6544404"/>
          </a:xfrm>
        </p:grpSpPr>
        <p:pic>
          <p:nvPicPr>
            <p:cNvPr id="5123" name="Picture 3" descr="C:\Users\Administrator\Desktop\12131515L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28" y="133667"/>
              <a:ext cx="8147744" cy="5959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矩形 5"/>
            <p:cNvSpPr>
              <a:spLocks noChangeArrowheads="1"/>
            </p:cNvSpPr>
            <p:nvPr/>
          </p:nvSpPr>
          <p:spPr bwMode="auto">
            <a:xfrm>
              <a:off x="3635896" y="6093296"/>
              <a:ext cx="18325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/>
                <a:t>美国白宫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30721"/>
          <p:cNvSpPr txBox="1">
            <a:spLocks noChangeArrowheads="1"/>
          </p:cNvSpPr>
          <p:nvPr/>
        </p:nvSpPr>
        <p:spPr bwMode="auto">
          <a:xfrm>
            <a:off x="2014538" y="404813"/>
            <a:ext cx="5114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美国独立战争简表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150813" y="1293813"/>
          <a:ext cx="8848725" cy="4505325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6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原因</a:t>
                      </a:r>
                    </a:p>
                  </a:txBody>
                  <a:tcPr marT="45713" marB="4571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</a:rPr>
                        <a:t>导火线</a:t>
                      </a:r>
                    </a:p>
                  </a:txBody>
                  <a:tcPr marT="45713" marB="4571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          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经过</a:t>
                      </a:r>
                    </a:p>
                  </a:txBody>
                  <a:tcPr marT="45713" marB="4571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结果</a:t>
                      </a:r>
                    </a:p>
                  </a:txBody>
                  <a:tcPr marT="45713" marB="4571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性质</a:t>
                      </a:r>
                    </a:p>
                  </a:txBody>
                  <a:tcPr marT="45713" marB="4571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       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历史意义</a:t>
                      </a:r>
                    </a:p>
                  </a:txBody>
                  <a:tcPr marT="45713" marB="4571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525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200"/>
                    </a:p>
                  </a:txBody>
                  <a:tcPr marT="45713" marB="4571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200"/>
                    </a:p>
                  </a:txBody>
                  <a:tcPr marT="45713" marB="4571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200"/>
                    </a:p>
                  </a:txBody>
                  <a:tcPr marT="45713" marB="4571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200"/>
                    </a:p>
                  </a:txBody>
                  <a:tcPr marT="45713" marB="4571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200" dirty="0"/>
                    </a:p>
                  </a:txBody>
                  <a:tcPr marT="45713" marB="4571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200">
                        <a:solidFill>
                          <a:srgbClr val="000000"/>
                        </a:solidFill>
                      </a:endParaRPr>
                    </a:p>
                  </a:txBody>
                  <a:tcPr marT="45713" marB="4571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794" name="文本框 30745"/>
          <p:cNvSpPr txBox="1">
            <a:spLocks noChangeArrowheads="1"/>
          </p:cNvSpPr>
          <p:nvPr/>
        </p:nvSpPr>
        <p:spPr bwMode="auto">
          <a:xfrm>
            <a:off x="166688" y="2687638"/>
            <a:ext cx="5492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32795" name="文本框 30746"/>
          <p:cNvSpPr txBox="1">
            <a:spLocks noChangeArrowheads="1"/>
          </p:cNvSpPr>
          <p:nvPr/>
        </p:nvSpPr>
        <p:spPr bwMode="auto">
          <a:xfrm flipH="1">
            <a:off x="-82550" y="2517775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6" name="文本框 30747"/>
          <p:cNvSpPr txBox="1">
            <a:spLocks noChangeArrowheads="1"/>
          </p:cNvSpPr>
          <p:nvPr/>
        </p:nvSpPr>
        <p:spPr bwMode="auto">
          <a:xfrm>
            <a:off x="150813" y="1831975"/>
            <a:ext cx="1019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2000" b="1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000" b="1">
                <a:latin typeface="Times New Roman" panose="02020603050405020304" pitchFamily="18" charset="0"/>
              </a:rPr>
              <a:t>英国的殖民统治阻碍了北美资本主义的发展</a:t>
            </a:r>
          </a:p>
          <a:p>
            <a:pPr eaLnBrk="1" hangingPunct="1"/>
            <a:endParaRPr lang="zh-CN" altLang="en-US" sz="2000" b="1"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7" name="文本框 30748"/>
          <p:cNvSpPr txBox="1">
            <a:spLocks noChangeArrowheads="1"/>
          </p:cNvSpPr>
          <p:nvPr/>
        </p:nvSpPr>
        <p:spPr bwMode="auto">
          <a:xfrm>
            <a:off x="1050925" y="2122488"/>
            <a:ext cx="5953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波士顿倾茶事件</a:t>
            </a:r>
          </a:p>
          <a:p>
            <a:pPr eaLnBrk="1" hangingPunct="1"/>
            <a:endParaRPr lang="zh-C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8" name="文本框 30749"/>
          <p:cNvSpPr txBox="1">
            <a:spLocks noChangeArrowheads="1"/>
          </p:cNvSpPr>
          <p:nvPr/>
        </p:nvSpPr>
        <p:spPr bwMode="auto">
          <a:xfrm>
            <a:off x="1627188" y="2065338"/>
            <a:ext cx="14398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爆发：</a:t>
            </a:r>
          </a:p>
          <a:p>
            <a:pPr eaLnBrk="1" hangingPunct="1"/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建军：</a:t>
            </a:r>
          </a:p>
          <a:p>
            <a:pPr eaLnBrk="1" hangingPunct="1"/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建国：</a:t>
            </a:r>
          </a:p>
          <a:p>
            <a:pPr eaLnBrk="1" hangingPunct="1"/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转折：</a:t>
            </a:r>
          </a:p>
          <a:p>
            <a:pPr eaLnBrk="1" hangingPunct="1"/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5.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胜利：</a:t>
            </a:r>
          </a:p>
          <a:p>
            <a:pPr eaLnBrk="1" hangingPunct="1"/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6.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独立：</a:t>
            </a:r>
          </a:p>
        </p:txBody>
      </p:sp>
      <p:sp>
        <p:nvSpPr>
          <p:cNvPr id="9" name="文本框 30750"/>
          <p:cNvSpPr txBox="1">
            <a:spLocks noChangeArrowheads="1"/>
          </p:cNvSpPr>
          <p:nvPr/>
        </p:nvSpPr>
        <p:spPr bwMode="auto">
          <a:xfrm>
            <a:off x="2562225" y="1995488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1775</a:t>
            </a:r>
            <a:r>
              <a:rPr lang="zh-CN" altLang="en-US" sz="2000" b="1">
                <a:latin typeface="Times New Roman" panose="02020603050405020304" pitchFamily="18" charset="0"/>
              </a:rPr>
              <a:t>来克星顿枪声</a:t>
            </a:r>
          </a:p>
        </p:txBody>
      </p:sp>
      <p:sp>
        <p:nvSpPr>
          <p:cNvPr id="10" name="文本框 30751"/>
          <p:cNvSpPr txBox="1">
            <a:spLocks noChangeArrowheads="1"/>
          </p:cNvSpPr>
          <p:nvPr/>
        </p:nvSpPr>
        <p:spPr bwMode="auto">
          <a:xfrm>
            <a:off x="2562225" y="2641600"/>
            <a:ext cx="1584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Times New Roman" panose="02020603050405020304" pitchFamily="18" charset="0"/>
              </a:rPr>
              <a:t>任命华盛顿为大陆军总司令</a:t>
            </a:r>
          </a:p>
        </p:txBody>
      </p:sp>
      <p:sp>
        <p:nvSpPr>
          <p:cNvPr id="11" name="文本框 30752"/>
          <p:cNvSpPr txBox="1">
            <a:spLocks noChangeArrowheads="1"/>
          </p:cNvSpPr>
          <p:nvPr/>
        </p:nvSpPr>
        <p:spPr bwMode="auto">
          <a:xfrm>
            <a:off x="2566988" y="3217863"/>
            <a:ext cx="20161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1776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独立</a:t>
            </a:r>
          </a:p>
          <a:p>
            <a:pPr eaLnBrk="1" hangingPunct="1"/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宣言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</a:rPr>
              <a:t>》</a:t>
            </a:r>
          </a:p>
        </p:txBody>
      </p:sp>
      <p:sp>
        <p:nvSpPr>
          <p:cNvPr id="12" name="文本框 30753"/>
          <p:cNvSpPr txBox="1">
            <a:spLocks noChangeArrowheads="1"/>
          </p:cNvSpPr>
          <p:nvPr/>
        </p:nvSpPr>
        <p:spPr bwMode="auto">
          <a:xfrm>
            <a:off x="2589213" y="3810000"/>
            <a:ext cx="17081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1777</a:t>
            </a:r>
            <a:r>
              <a:rPr lang="zh-CN" altLang="en-US" sz="2000" b="1">
                <a:latin typeface="Times New Roman" panose="02020603050405020304" pitchFamily="18" charset="0"/>
              </a:rPr>
              <a:t>萨拉托加大捷</a:t>
            </a:r>
          </a:p>
        </p:txBody>
      </p:sp>
      <p:sp>
        <p:nvSpPr>
          <p:cNvPr id="13" name="文本框 30754"/>
          <p:cNvSpPr txBox="1">
            <a:spLocks noChangeArrowheads="1"/>
          </p:cNvSpPr>
          <p:nvPr/>
        </p:nvSpPr>
        <p:spPr bwMode="auto">
          <a:xfrm>
            <a:off x="2562225" y="4441825"/>
            <a:ext cx="1695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1781</a:t>
            </a:r>
            <a:r>
              <a:rPr lang="zh-CN" altLang="en-US" sz="2000" b="1">
                <a:latin typeface="Times New Roman" panose="02020603050405020304" pitchFamily="18" charset="0"/>
              </a:rPr>
              <a:t>约克镇英军投降</a:t>
            </a:r>
          </a:p>
        </p:txBody>
      </p:sp>
      <p:sp>
        <p:nvSpPr>
          <p:cNvPr id="14" name="文本框 30755"/>
          <p:cNvSpPr txBox="1">
            <a:spLocks noChangeArrowheads="1"/>
          </p:cNvSpPr>
          <p:nvPr/>
        </p:nvSpPr>
        <p:spPr bwMode="auto">
          <a:xfrm>
            <a:off x="2566988" y="5084763"/>
            <a:ext cx="1728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1783</a:t>
            </a:r>
            <a:r>
              <a:rPr lang="zh-CN" altLang="en-US" sz="2000" b="1">
                <a:latin typeface="Times New Roman" panose="02020603050405020304" pitchFamily="18" charset="0"/>
              </a:rPr>
              <a:t>英国承认美国独立</a:t>
            </a:r>
          </a:p>
        </p:txBody>
      </p:sp>
      <p:sp>
        <p:nvSpPr>
          <p:cNvPr id="15" name="文本框 30756"/>
          <p:cNvSpPr txBox="1">
            <a:spLocks noChangeArrowheads="1"/>
          </p:cNvSpPr>
          <p:nvPr/>
        </p:nvSpPr>
        <p:spPr bwMode="auto">
          <a:xfrm>
            <a:off x="4291013" y="2049463"/>
            <a:ext cx="98901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制定</a:t>
            </a:r>
            <a:r>
              <a:rPr lang="en-US" altLang="zh-CN" sz="2000" b="1">
                <a:latin typeface="Times New Roman" panose="02020603050405020304" pitchFamily="18" charset="0"/>
              </a:rPr>
              <a:t>《1787</a:t>
            </a:r>
            <a:r>
              <a:rPr lang="zh-CN" altLang="en-US" sz="2000" b="1">
                <a:latin typeface="Times New Roman" panose="02020603050405020304" pitchFamily="18" charset="0"/>
              </a:rPr>
              <a:t>年宪法</a:t>
            </a:r>
            <a:r>
              <a:rPr lang="en-US" altLang="zh-CN" sz="2000" b="1">
                <a:latin typeface="Times New Roman" panose="02020603050405020304" pitchFamily="18" charset="0"/>
              </a:rPr>
              <a:t>》</a:t>
            </a:r>
            <a:r>
              <a:rPr lang="zh-CN" altLang="en-US" sz="2000" b="1">
                <a:latin typeface="Times New Roman" panose="02020603050405020304" pitchFamily="18" charset="0"/>
              </a:rPr>
              <a:t>，建立联邦政</a:t>
            </a:r>
            <a:r>
              <a:rPr lang="zh-CN" altLang="en-US" sz="2000">
                <a:latin typeface="Times New Roman" panose="02020603050405020304" pitchFamily="18" charset="0"/>
              </a:rPr>
              <a:t>府</a:t>
            </a:r>
          </a:p>
          <a:p>
            <a:pPr eaLnBrk="1" hangingPunct="1"/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16" name="文本框 30757"/>
          <p:cNvSpPr txBox="1">
            <a:spLocks noChangeArrowheads="1"/>
          </p:cNvSpPr>
          <p:nvPr/>
        </p:nvSpPr>
        <p:spPr bwMode="auto">
          <a:xfrm>
            <a:off x="5299075" y="2049463"/>
            <a:ext cx="7921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Times New Roman" panose="02020603050405020304" pitchFamily="18" charset="0"/>
              </a:rPr>
              <a:t>民族解放运动</a:t>
            </a:r>
          </a:p>
          <a:p>
            <a:pPr eaLnBrk="1" hangingPunct="1"/>
            <a:endParaRPr lang="zh-CN" altLang="en-US" sz="2000" b="1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000" b="1">
                <a:latin typeface="Times New Roman" panose="02020603050405020304" pitchFamily="18" charset="0"/>
              </a:rPr>
              <a:t>资产阶级革命</a:t>
            </a:r>
          </a:p>
          <a:p>
            <a:pPr eaLnBrk="1" hangingPunct="1"/>
            <a:endParaRPr lang="zh-C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17" name="文本框 30758"/>
          <p:cNvSpPr txBox="1">
            <a:spLocks noChangeArrowheads="1"/>
          </p:cNvSpPr>
          <p:nvPr/>
        </p:nvSpPr>
        <p:spPr bwMode="auto">
          <a:xfrm>
            <a:off x="6227763" y="1924050"/>
            <a:ext cx="26384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结束了英国的殖民统治，实现了国家的独立。</a:t>
            </a:r>
            <a:b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确立了比较民主的资产阶级政治体制，有利于美国资本主义的发展。</a:t>
            </a:r>
            <a:b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3.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对以后欧洲和拉丁美洲的革命也起了推动作用。</a:t>
            </a:r>
          </a:p>
          <a:p>
            <a:pPr eaLnBrk="1" hangingPunct="1"/>
            <a:endParaRPr lang="zh-C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35880" name="文本框 30759"/>
          <p:cNvSpPr txBox="1">
            <a:spLocks noChangeArrowheads="1"/>
          </p:cNvSpPr>
          <p:nvPr/>
        </p:nvSpPr>
        <p:spPr bwMode="auto">
          <a:xfrm>
            <a:off x="339725" y="5932488"/>
            <a:ext cx="844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时间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</a:rPr>
              <a:t>:1775-1783     </a:t>
            </a: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领导阶级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资产阶级和种植园主阶级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代表人物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华盛顿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58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3663" y="782638"/>
            <a:ext cx="8947150" cy="53990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067175" y="1479550"/>
            <a:ext cx="4608513" cy="369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 dirty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战争时期的第一人 ，和平时期的第一人，他的同胞心目中的第一人。”</a:t>
            </a:r>
            <a:endParaRPr lang="en-US" sz="3600" b="1" dirty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796" name="图片 1" descr="t01fa9e29073f279b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177925"/>
            <a:ext cx="31496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323850" y="2276475"/>
            <a:ext cx="8351838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“一进”：就任大陆军总司令，取得独立战争的胜利。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“一退”：拒绝当国王，避免封建君主专制在美国确立。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“二进”：主持制定</a:t>
            </a:r>
            <a:r>
              <a:rPr lang="en-US" altLang="zh-CN" sz="2400" b="1">
                <a:latin typeface="宋体" panose="02010600030101010101" pitchFamily="2" charset="-122"/>
              </a:rPr>
              <a:t>1787</a:t>
            </a:r>
            <a:r>
              <a:rPr lang="zh-CN" altLang="en-US" sz="2400" b="1">
                <a:latin typeface="宋体" panose="02010600030101010101" pitchFamily="2" charset="-122"/>
              </a:rPr>
              <a:t>年宪法，确立了美国民主政治。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“二退”：</a:t>
            </a:r>
            <a:r>
              <a:rPr lang="en-US" altLang="zh-CN" sz="2400" b="1">
                <a:latin typeface="宋体" panose="02010600030101010101" pitchFamily="2" charset="-122"/>
              </a:rPr>
              <a:t>1788</a:t>
            </a:r>
            <a:r>
              <a:rPr lang="zh-CN" altLang="en-US" sz="2400" b="1">
                <a:latin typeface="宋体" panose="02010600030101010101" pitchFamily="2" charset="-122"/>
              </a:rPr>
              <a:t>年夏，宪法通过，华盛顿再次踏上归程。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“三进”：就任总统，维护和完善了国家民主政治制度。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“三退”：</a:t>
            </a:r>
            <a:r>
              <a:rPr lang="en-US" altLang="zh-CN" sz="2400" b="1">
                <a:latin typeface="宋体" panose="02010600030101010101" pitchFamily="2" charset="-122"/>
              </a:rPr>
              <a:t>1796</a:t>
            </a:r>
            <a:r>
              <a:rPr lang="zh-CN" altLang="en-US" sz="2400" b="1">
                <a:latin typeface="宋体" panose="02010600030101010101" pitchFamily="2" charset="-122"/>
              </a:rPr>
              <a:t>年急流勇退，开创了美国总统连任不得超过两届的先例，对美国民主建设产生了深远影响。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8313" y="1484313"/>
            <a:ext cx="2159000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三进三退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3863" y="681038"/>
            <a:ext cx="3457575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美国总统华盛顿</a:t>
            </a:r>
          </a:p>
        </p:txBody>
      </p:sp>
      <p:pic>
        <p:nvPicPr>
          <p:cNvPr id="34821" name="Picture 4" descr="http://p3.so.qhmsg.com/bdr/_240_/t01772163f7e09da1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92150"/>
            <a:ext cx="13763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978780105892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20669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27313" y="2717800"/>
            <a:ext cx="626586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、华盛顿是独立战争的领导人。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、是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  <a:t>1787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年宪法的主持者。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、是美国第一任总统。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、对美国历史发展具有巨大的推动作用。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00338" y="1196975"/>
            <a:ext cx="1439862" cy="64611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 价</a:t>
            </a:r>
            <a:r>
              <a:rPr lang="en-US" altLang="zh-CN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3"/>
          <p:cNvGrpSpPr>
            <a:grpSpLocks/>
          </p:cNvGrpSpPr>
          <p:nvPr/>
        </p:nvGrpSpPr>
        <p:grpSpPr bwMode="auto">
          <a:xfrm>
            <a:off x="1258888" y="692150"/>
            <a:ext cx="6464300" cy="3743325"/>
            <a:chOff x="836613" y="741363"/>
            <a:chExt cx="7072312" cy="4656137"/>
          </a:xfrm>
        </p:grpSpPr>
        <p:pic>
          <p:nvPicPr>
            <p:cNvPr id="36868" name="Picture 2" descr="总统山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741363"/>
              <a:ext cx="7072312" cy="465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9" name="Text Box 3"/>
            <p:cNvSpPr txBox="1">
              <a:spLocks noChangeArrowheads="1"/>
            </p:cNvSpPr>
            <p:nvPr/>
          </p:nvSpPr>
          <p:spPr bwMode="auto">
            <a:xfrm>
              <a:off x="870193" y="4863979"/>
              <a:ext cx="7013490" cy="523220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latin typeface="Arial" panose="020B0604020202020204" pitchFamily="34" charset="0"/>
                  <a:ea typeface="黑体" panose="02010609060101010101" pitchFamily="49" charset="-122"/>
                </a:rPr>
                <a:t>华盛顿、杰斐逊、林肯、西奥多</a:t>
              </a:r>
              <a:r>
                <a:rPr lang="en-US" altLang="zh-CN" sz="2800" b="1">
                  <a:latin typeface="Arial" panose="020B0604020202020204" pitchFamily="34" charset="0"/>
                  <a:ea typeface="黑体" panose="02010609060101010101" pitchFamily="49" charset="-122"/>
                </a:rPr>
                <a:t>·</a:t>
              </a:r>
              <a:r>
                <a:rPr lang="zh-CN" altLang="en-US" sz="2800" b="1">
                  <a:latin typeface="Arial" panose="020B0604020202020204" pitchFamily="34" charset="0"/>
                  <a:ea typeface="黑体" panose="02010609060101010101" pitchFamily="49" charset="-122"/>
                </a:rPr>
                <a:t>罗斯福</a:t>
              </a: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0688" y="4678363"/>
            <a:ext cx="83534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美国南达科他州　拉什莫尔山上，刻有美国历史上的四位最伟大的总统头像，其中，开国总统华盛顿的半身雕像列在第一位。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288" y="971550"/>
            <a:ext cx="50403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自由女神像是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1886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年美国独立战争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110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周年时法国赠送的礼物，作为法国参战和对美国独立战争的纪念和友谊。她右手高举火炬，左手拿着标有“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1776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日”的铭板。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1885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年从法国运抵纽约港，安放在哈得逊河口一个百米见方的自由岛上。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652120" y="1738883"/>
            <a:ext cx="3215506" cy="42412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1"/>
          <p:cNvGrpSpPr>
            <a:grpSpLocks/>
          </p:cNvGrpSpPr>
          <p:nvPr/>
        </p:nvGrpSpPr>
        <p:grpSpPr bwMode="auto">
          <a:xfrm>
            <a:off x="6350" y="15875"/>
            <a:ext cx="1295400" cy="444500"/>
            <a:chOff x="6524" y="16049"/>
            <a:chExt cx="1295400" cy="444500"/>
          </a:xfrm>
        </p:grpSpPr>
        <p:sp>
          <p:nvSpPr>
            <p:cNvPr id="38918" name="文本框 4103"/>
            <p:cNvSpPr txBox="1">
              <a:spLocks noChangeArrowheads="1"/>
            </p:cNvSpPr>
            <p:nvPr/>
          </p:nvSpPr>
          <p:spPr bwMode="auto">
            <a:xfrm>
              <a:off x="6524" y="16049"/>
              <a:ext cx="1295400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2E6CB8"/>
                  </a:solidFill>
                  <a:latin typeface="华文行楷" pitchFamily="2" charset="-122"/>
                  <a:ea typeface="华文行楷" pitchFamily="2" charset="-122"/>
                </a:rPr>
                <a:t>课堂小结</a:t>
              </a:r>
              <a:endParaRPr lang="zh-CN" altLang="zh-CN" sz="2000" b="1">
                <a:solidFill>
                  <a:srgbClr val="2E6CB8"/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  <p:pic>
          <p:nvPicPr>
            <p:cNvPr id="38919" name="Picture 3" descr="C:\Users\Administrator\Desktop\Redocn_201310251606274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01" t="2817" r="10249" b="94366"/>
            <a:stretch>
              <a:fillRect/>
            </a:stretch>
          </p:blipFill>
          <p:spPr bwMode="auto">
            <a:xfrm>
              <a:off x="58912" y="320849"/>
              <a:ext cx="1095375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827088" y="2379663"/>
            <a:ext cx="71913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美国的诞生</a:t>
            </a:r>
          </a:p>
        </p:txBody>
      </p:sp>
      <p:sp>
        <p:nvSpPr>
          <p:cNvPr id="38916" name="AutoShape 5"/>
          <p:cNvSpPr>
            <a:spLocks/>
          </p:cNvSpPr>
          <p:nvPr/>
        </p:nvSpPr>
        <p:spPr bwMode="auto">
          <a:xfrm>
            <a:off x="1527175" y="1216025"/>
            <a:ext cx="214313" cy="4535488"/>
          </a:xfrm>
          <a:prstGeom prst="leftBrace">
            <a:avLst>
              <a:gd name="adj1" fmla="val 12472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758950" y="765175"/>
            <a:ext cx="669925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英国殖民统治阻碍了北美资本主义的发展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开始标志：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1775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月来克星顿枪声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建军：各殖民地代表举行大陆会议，组建军队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独立：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1776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年，大陆会议发表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独立宣言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转折：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1777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年萨拉托加大捷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胜利：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1783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年英国承认美国独立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颁布宪法：联邦制国家、三权分立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1"/>
          <p:cNvGrpSpPr>
            <a:grpSpLocks/>
          </p:cNvGrpSpPr>
          <p:nvPr/>
        </p:nvGrpSpPr>
        <p:grpSpPr bwMode="auto">
          <a:xfrm>
            <a:off x="6350" y="15875"/>
            <a:ext cx="1295400" cy="444500"/>
            <a:chOff x="6524" y="16049"/>
            <a:chExt cx="1295400" cy="444500"/>
          </a:xfrm>
        </p:grpSpPr>
        <p:sp>
          <p:nvSpPr>
            <p:cNvPr id="39941" name="文本框 4103"/>
            <p:cNvSpPr txBox="1">
              <a:spLocks noChangeArrowheads="1"/>
            </p:cNvSpPr>
            <p:nvPr/>
          </p:nvSpPr>
          <p:spPr bwMode="auto">
            <a:xfrm>
              <a:off x="6524" y="16049"/>
              <a:ext cx="1295400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2E6CB8"/>
                  </a:solidFill>
                  <a:latin typeface="华文行楷" pitchFamily="2" charset="-122"/>
                  <a:ea typeface="华文行楷" pitchFamily="2" charset="-122"/>
                </a:rPr>
                <a:t>随堂训练</a:t>
              </a:r>
              <a:endParaRPr lang="zh-CN" altLang="zh-CN" sz="2000" b="1">
                <a:solidFill>
                  <a:srgbClr val="2E6CB8"/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  <p:pic>
          <p:nvPicPr>
            <p:cNvPr id="39942" name="Picture 3" descr="C:\Users\Administrator\Desktop\Redocn_201310251606274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01" t="2817" r="10249" b="94366"/>
            <a:stretch>
              <a:fillRect/>
            </a:stretch>
          </p:blipFill>
          <p:spPr bwMode="auto">
            <a:xfrm>
              <a:off x="58912" y="320849"/>
              <a:ext cx="1095375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39" name="文本框 56321"/>
          <p:cNvSpPr txBox="1">
            <a:spLocks noChangeArrowheads="1"/>
          </p:cNvSpPr>
          <p:nvPr/>
        </p:nvSpPr>
        <p:spPr bwMode="auto">
          <a:xfrm>
            <a:off x="250825" y="1370013"/>
            <a:ext cx="8632825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000" b="1">
                <a:latin typeface="宋体" panose="02010600030101010101" pitchFamily="2" charset="-122"/>
                <a:sym typeface="宋体" panose="02010600030101010101" pitchFamily="2" charset="-122"/>
              </a:rPr>
              <a:t>1.“</a:t>
            </a:r>
            <a:r>
              <a:rPr lang="zh-CN" altLang="en-US" sz="3000" b="1">
                <a:latin typeface="宋体" panose="02010600030101010101" pitchFamily="2" charset="-122"/>
                <a:sym typeface="宋体" panose="02010600030101010101" pitchFamily="2" charset="-122"/>
              </a:rPr>
              <a:t>平民</a:t>
            </a:r>
            <a:r>
              <a:rPr lang="en-US" altLang="zh-CN" sz="3000" b="1">
                <a:latin typeface="宋体" panose="0201060003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 sz="3000" b="1">
                <a:latin typeface="宋体" panose="02010600030101010101" pitchFamily="2" charset="-122"/>
                <a:sym typeface="宋体" panose="02010600030101010101" pitchFamily="2" charset="-122"/>
              </a:rPr>
              <a:t>将军</a:t>
            </a:r>
            <a:r>
              <a:rPr lang="en-US" altLang="zh-CN" sz="3000" b="1">
                <a:latin typeface="宋体" panose="0201060003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 sz="3000" b="1">
                <a:latin typeface="宋体" panose="02010600030101010101" pitchFamily="2" charset="-122"/>
                <a:sym typeface="宋体" panose="02010600030101010101" pitchFamily="2" charset="-122"/>
              </a:rPr>
              <a:t>平民</a:t>
            </a:r>
            <a:r>
              <a:rPr lang="en-US" altLang="zh-CN" sz="3000" b="1">
                <a:latin typeface="宋体" panose="0201060003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 sz="3000" b="1">
                <a:latin typeface="宋体" panose="02010600030101010101" pitchFamily="2" charset="-122"/>
                <a:sym typeface="宋体" panose="02010600030101010101" pitchFamily="2" charset="-122"/>
              </a:rPr>
              <a:t>总统</a:t>
            </a:r>
            <a:r>
              <a:rPr lang="en-US" altLang="zh-CN" sz="3000" b="1">
                <a:latin typeface="宋体" panose="0201060003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 sz="3000" b="1">
                <a:latin typeface="宋体" panose="02010600030101010101" pitchFamily="2" charset="-122"/>
                <a:sym typeface="宋体" panose="02010600030101010101" pitchFamily="2" charset="-122"/>
              </a:rPr>
              <a:t>平民”八年军旅生涯，置生死于度外；八年总统执政，值国家最艰难之时。这位伟人是（    ） 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000" b="1">
                <a:latin typeface="宋体" panose="02010600030101010101" pitchFamily="2" charset="-122"/>
                <a:sym typeface="宋体" panose="02010600030101010101" pitchFamily="2" charset="-122"/>
              </a:rPr>
              <a:t>A.</a:t>
            </a:r>
            <a:r>
              <a:rPr lang="zh-CN" altLang="en-US" sz="3000" b="1">
                <a:latin typeface="宋体" panose="02010600030101010101" pitchFamily="2" charset="-122"/>
                <a:sym typeface="宋体" panose="02010600030101010101" pitchFamily="2" charset="-122"/>
              </a:rPr>
              <a:t>华盛顿  </a:t>
            </a:r>
            <a:endParaRPr lang="en-US" altLang="zh-CN" sz="30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3000" b="1">
                <a:latin typeface="宋体" panose="02010600030101010101" pitchFamily="2" charset="-122"/>
                <a:sym typeface="宋体" panose="02010600030101010101" pitchFamily="2" charset="-122"/>
              </a:rPr>
              <a:t>B.</a:t>
            </a:r>
            <a:r>
              <a:rPr lang="zh-CN" altLang="en-US" sz="3000" b="1">
                <a:latin typeface="宋体" panose="02010600030101010101" pitchFamily="2" charset="-122"/>
                <a:sym typeface="宋体" panose="02010600030101010101" pitchFamily="2" charset="-122"/>
              </a:rPr>
              <a:t>拿破仑  </a:t>
            </a:r>
            <a:endParaRPr lang="en-US" altLang="zh-CN" sz="30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3000" b="1">
                <a:latin typeface="宋体" panose="02010600030101010101" pitchFamily="2" charset="-122"/>
                <a:sym typeface="宋体" panose="02010600030101010101" pitchFamily="2" charset="-122"/>
              </a:rPr>
              <a:t>C.</a:t>
            </a:r>
            <a:r>
              <a:rPr lang="zh-CN" altLang="en-US" sz="3000" b="1">
                <a:latin typeface="宋体" panose="02010600030101010101" pitchFamily="2" charset="-122"/>
                <a:sym typeface="宋体" panose="02010600030101010101" pitchFamily="2" charset="-122"/>
              </a:rPr>
              <a:t>林肯   </a:t>
            </a:r>
            <a:endParaRPr lang="en-US" altLang="zh-CN" sz="30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3000" b="1">
                <a:latin typeface="宋体" panose="02010600030101010101" pitchFamily="2" charset="-122"/>
                <a:sym typeface="宋体" panose="02010600030101010101" pitchFamily="2" charset="-122"/>
              </a:rPr>
              <a:t>D.</a:t>
            </a:r>
            <a:r>
              <a:rPr lang="zh-CN" altLang="en-US" sz="3000" b="1">
                <a:latin typeface="宋体" panose="02010600030101010101" pitchFamily="2" charset="-122"/>
                <a:sym typeface="宋体" panose="02010600030101010101" pitchFamily="2" charset="-122"/>
              </a:rPr>
              <a:t>玻利瓦尔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802063" y="2174875"/>
            <a:ext cx="765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b="1" noProof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en-US" altLang="en-US" sz="6000" b="1" noProof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56321"/>
          <p:cNvSpPr txBox="1">
            <a:spLocks noChangeArrowheads="1"/>
          </p:cNvSpPr>
          <p:nvPr/>
        </p:nvSpPr>
        <p:spPr bwMode="auto">
          <a:xfrm>
            <a:off x="250825" y="1360488"/>
            <a:ext cx="86328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000" b="1">
                <a:latin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3000" b="1">
                <a:latin typeface="宋体" panose="02010600030101010101" pitchFamily="2" charset="-122"/>
                <a:sym typeface="宋体" panose="02010600030101010101" pitchFamily="2" charset="-122"/>
              </a:rPr>
              <a:t>下列哪场革命或战争，既是一场反抗殖民压迫的民族解放运动，又是一场资产阶级革命？（   ）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000" b="1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3000" b="1">
                <a:latin typeface="宋体" panose="02010600030101010101" pitchFamily="2" charset="-122"/>
                <a:sym typeface="宋体" panose="02010600030101010101" pitchFamily="2" charset="-122"/>
              </a:rPr>
              <a:t>．英国资产阶级革命  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000" b="1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3000" b="1">
                <a:latin typeface="宋体" panose="02010600030101010101" pitchFamily="2" charset="-122"/>
                <a:sym typeface="宋体" panose="02010600030101010101" pitchFamily="2" charset="-122"/>
              </a:rPr>
              <a:t>．美国南北战争 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000" b="1">
                <a:latin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zh-CN" altLang="en-US" sz="3000" b="1">
                <a:latin typeface="宋体" panose="02010600030101010101" pitchFamily="2" charset="-122"/>
                <a:sym typeface="宋体" panose="02010600030101010101" pitchFamily="2" charset="-122"/>
              </a:rPr>
              <a:t>．法国资产阶级革命 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000" b="1">
                <a:latin typeface="宋体" panose="02010600030101010101" pitchFamily="2" charset="-122"/>
                <a:sym typeface="宋体" panose="02010600030101010101" pitchFamily="2" charset="-122"/>
              </a:rPr>
              <a:t>D</a:t>
            </a:r>
            <a:r>
              <a:rPr lang="zh-CN" altLang="en-US" sz="3000" b="1">
                <a:latin typeface="宋体" panose="02010600030101010101" pitchFamily="2" charset="-122"/>
                <a:sym typeface="宋体" panose="02010600030101010101" pitchFamily="2" charset="-122"/>
              </a:rPr>
              <a:t>．美国独立战争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524750" y="1633538"/>
            <a:ext cx="765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6000" b="1" noProof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"/>
          <p:cNvGrpSpPr>
            <a:grpSpLocks/>
          </p:cNvGrpSpPr>
          <p:nvPr/>
        </p:nvGrpSpPr>
        <p:grpSpPr bwMode="auto">
          <a:xfrm>
            <a:off x="6350" y="15875"/>
            <a:ext cx="1295400" cy="444500"/>
            <a:chOff x="6524" y="16049"/>
            <a:chExt cx="1295400" cy="444500"/>
          </a:xfrm>
        </p:grpSpPr>
        <p:sp>
          <p:nvSpPr>
            <p:cNvPr id="7177" name="文本框 4103"/>
            <p:cNvSpPr txBox="1">
              <a:spLocks noChangeArrowheads="1"/>
            </p:cNvSpPr>
            <p:nvPr/>
          </p:nvSpPr>
          <p:spPr bwMode="auto">
            <a:xfrm>
              <a:off x="6524" y="16049"/>
              <a:ext cx="1295400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000" b="1">
                  <a:solidFill>
                    <a:srgbClr val="2E6CB8"/>
                  </a:solidFill>
                  <a:latin typeface="华文行楷" pitchFamily="2" charset="-122"/>
                  <a:ea typeface="华文行楷" pitchFamily="2" charset="-122"/>
                </a:rPr>
                <a:t>新课</a:t>
              </a:r>
              <a:r>
                <a:rPr lang="zh-CN" altLang="en-US" sz="2000" b="1">
                  <a:solidFill>
                    <a:srgbClr val="2E6CB8"/>
                  </a:solidFill>
                  <a:latin typeface="华文行楷" pitchFamily="2" charset="-122"/>
                  <a:ea typeface="华文行楷" pitchFamily="2" charset="-122"/>
                </a:rPr>
                <a:t>探究</a:t>
              </a:r>
              <a:endParaRPr lang="zh-CN" altLang="zh-CN" sz="2000" b="1">
                <a:solidFill>
                  <a:srgbClr val="2E6CB8"/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  <p:pic>
          <p:nvPicPr>
            <p:cNvPr id="7178" name="Picture 3" descr="C:\Users\Administrator\Desktop\Redocn_201310251606274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01" t="2817" r="10249" b="94366"/>
            <a:stretch>
              <a:fillRect/>
            </a:stretch>
          </p:blipFill>
          <p:spPr bwMode="auto">
            <a:xfrm>
              <a:off x="58912" y="320849"/>
              <a:ext cx="1095375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矩形 7197"/>
          <p:cNvSpPr>
            <a:spLocks noChangeArrowheads="1"/>
          </p:cNvSpPr>
          <p:nvPr/>
        </p:nvSpPr>
        <p:spPr bwMode="auto">
          <a:xfrm>
            <a:off x="250825" y="549275"/>
            <a:ext cx="4852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目标导学一：独立战争的序幕</a:t>
            </a:r>
            <a:endParaRPr lang="zh-CN" altLang="zh-CN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135188" y="1152525"/>
            <a:ext cx="48736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zh-CN" altLang="en-US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英属北美殖民地的发展</a:t>
            </a:r>
          </a:p>
        </p:txBody>
      </p:sp>
      <p:grpSp>
        <p:nvGrpSpPr>
          <p:cNvPr id="7173" name="组合 1"/>
          <p:cNvGrpSpPr>
            <a:grpSpLocks/>
          </p:cNvGrpSpPr>
          <p:nvPr/>
        </p:nvGrpSpPr>
        <p:grpSpPr bwMode="auto">
          <a:xfrm>
            <a:off x="323850" y="1844675"/>
            <a:ext cx="3679825" cy="4624388"/>
            <a:chOff x="136526" y="1916832"/>
            <a:chExt cx="3680148" cy="4623568"/>
          </a:xfrm>
        </p:grpSpPr>
        <p:pic>
          <p:nvPicPr>
            <p:cNvPr id="7175" name="图片 6145" descr="北美十三个殖民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44" y="1916832"/>
              <a:ext cx="3363913" cy="408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文本框 6148"/>
            <p:cNvSpPr txBox="1">
              <a:spLocks noChangeArrowheads="1"/>
            </p:cNvSpPr>
            <p:nvPr/>
          </p:nvSpPr>
          <p:spPr bwMode="auto">
            <a:xfrm>
              <a:off x="136526" y="6021288"/>
              <a:ext cx="368014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北美十三个殖民地</a:t>
              </a:r>
            </a:p>
          </p:txBody>
        </p:sp>
      </p:grpSp>
      <p:sp>
        <p:nvSpPr>
          <p:cNvPr id="10" name="文本框 6146"/>
          <p:cNvSpPr txBox="1">
            <a:spLocks noChangeArrowheads="1"/>
          </p:cNvSpPr>
          <p:nvPr/>
        </p:nvSpPr>
        <p:spPr bwMode="auto">
          <a:xfrm>
            <a:off x="4067175" y="1863725"/>
            <a:ext cx="48260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    17</a:t>
            </a:r>
            <a:r>
              <a:rPr lang="zh-CN" altLang="en-US" sz="2800" b="1">
                <a:latin typeface="宋体" panose="02010600030101010101" pitchFamily="2" charset="-122"/>
              </a:rPr>
              <a:t>世纪初开始，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英国</a:t>
            </a:r>
            <a:r>
              <a:rPr lang="zh-CN" altLang="en-US" sz="2800" b="1">
                <a:latin typeface="宋体" panose="02010600030101010101" pitchFamily="2" charset="-122"/>
              </a:rPr>
              <a:t>在北美建立第一块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殖民地</a:t>
            </a:r>
            <a:r>
              <a:rPr lang="zh-CN" altLang="en-US" sz="2800" b="1">
                <a:latin typeface="宋体" panose="02010600030101010101" pitchFamily="2" charset="-122"/>
              </a:rPr>
              <a:t>弗吉尼亚。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    到</a:t>
            </a:r>
            <a:r>
              <a:rPr lang="en-US" altLang="zh-CN" sz="2800" b="1">
                <a:latin typeface="宋体" panose="02010600030101010101" pitchFamily="2" charset="-122"/>
              </a:rPr>
              <a:t>18</a:t>
            </a:r>
            <a:r>
              <a:rPr lang="zh-CN" altLang="en-US" sz="2800" b="1">
                <a:latin typeface="宋体" panose="02010600030101010101" pitchFamily="2" charset="-122"/>
              </a:rPr>
              <a:t>世纪上半叶，在北美东部沿海建立了</a:t>
            </a:r>
            <a:r>
              <a:rPr lang="en-US" altLang="zh-CN" sz="2800" b="1">
                <a:latin typeface="宋体" panose="02010600030101010101" pitchFamily="2" charset="-122"/>
              </a:rPr>
              <a:t>13</a:t>
            </a:r>
            <a:r>
              <a:rPr lang="zh-CN" altLang="en-US" sz="2800" b="1">
                <a:latin typeface="宋体" panose="02010600030101010101" pitchFamily="2" charset="-122"/>
              </a:rPr>
              <a:t>个殖民地。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    殖民地上的移民逐渐形成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美利坚民族</a:t>
            </a:r>
            <a:r>
              <a:rPr lang="zh-CN" altLang="en-US" sz="2800" b="1">
                <a:latin typeface="宋体" panose="02010600030101010101" pitchFamily="2" charset="-122"/>
              </a:rPr>
              <a:t>，通用语言为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英语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12763" y="3773488"/>
            <a:ext cx="811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英国人在北美建立的第一个殖民据点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詹姆士顿</a:t>
            </a:r>
          </a:p>
        </p:txBody>
      </p:sp>
      <p:pic>
        <p:nvPicPr>
          <p:cNvPr id="55298" name="Picture 2" descr="http://p2.so.qhmsg.com/bdr/_240_/t01192c5432596ad6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90525"/>
            <a:ext cx="576103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0350" y="4565650"/>
            <a:ext cx="86328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    1607</a:t>
            </a:r>
            <a:r>
              <a:rPr lang="zh-CN" altLang="en-US" sz="2800" b="1">
                <a:latin typeface="宋体" panose="02010600030101010101" pitchFamily="2" charset="-122"/>
              </a:rPr>
              <a:t>年，伦敦公司在北美詹姆士顿河口建立了仅有一个炮台、一座教堂、几间薄板的詹姆士城，奠定了英国在北美的第一个殖民地</a:t>
            </a:r>
            <a:r>
              <a:rPr lang="en-US" altLang="zh-CN" sz="2800" b="1">
                <a:latin typeface="宋体" panose="02010600030101010101" pitchFamily="2" charset="-122"/>
              </a:rPr>
              <a:t>——</a:t>
            </a:r>
            <a:r>
              <a:rPr lang="zh-CN" altLang="en-US" sz="2800" b="1">
                <a:latin typeface="宋体" panose="02010600030101010101" pitchFamily="2" charset="-122"/>
              </a:rPr>
              <a:t>弗吉尼亚的基础。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500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北美殖民地经济的发展</a:t>
            </a: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814388" y="1052513"/>
            <a:ext cx="61595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北部：资本主义工商业比较发达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1597025" y="1052513"/>
            <a:ext cx="6127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中部：农业规模较大，有谷仓之称</a:t>
            </a:r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2371725" y="1052513"/>
            <a:ext cx="615950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南部：盛行种植园经济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211638" y="836613"/>
            <a:ext cx="4233862" cy="5027612"/>
            <a:chOff x="0" y="0"/>
            <a:chExt cx="3216" cy="3648"/>
          </a:xfrm>
        </p:grpSpPr>
        <p:sp>
          <p:nvSpPr>
            <p:cNvPr id="1052" name="Rectangle 43"/>
            <p:cNvSpPr>
              <a:spLocks noChangeArrowheads="1"/>
            </p:cNvSpPr>
            <p:nvPr/>
          </p:nvSpPr>
          <p:spPr bwMode="auto">
            <a:xfrm>
              <a:off x="48" y="0"/>
              <a:ext cx="3168" cy="36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53" name="Freeform 44"/>
            <p:cNvSpPr>
              <a:spLocks noChangeArrowheads="1"/>
            </p:cNvSpPr>
            <p:nvPr/>
          </p:nvSpPr>
          <p:spPr bwMode="auto">
            <a:xfrm>
              <a:off x="0" y="0"/>
              <a:ext cx="2592" cy="3648"/>
            </a:xfrm>
            <a:custGeom>
              <a:avLst/>
              <a:gdLst>
                <a:gd name="T0" fmla="*/ 48 w 2592"/>
                <a:gd name="T1" fmla="*/ 0 h 3648"/>
                <a:gd name="T2" fmla="*/ 2304 w 2592"/>
                <a:gd name="T3" fmla="*/ 0 h 3648"/>
                <a:gd name="T4" fmla="*/ 2256 w 2592"/>
                <a:gd name="T5" fmla="*/ 144 h 3648"/>
                <a:gd name="T6" fmla="*/ 2208 w 2592"/>
                <a:gd name="T7" fmla="*/ 192 h 3648"/>
                <a:gd name="T8" fmla="*/ 2208 w 2592"/>
                <a:gd name="T9" fmla="*/ 288 h 3648"/>
                <a:gd name="T10" fmla="*/ 2208 w 2592"/>
                <a:gd name="T11" fmla="*/ 432 h 3648"/>
                <a:gd name="T12" fmla="*/ 2304 w 2592"/>
                <a:gd name="T13" fmla="*/ 432 h 3648"/>
                <a:gd name="T14" fmla="*/ 2400 w 2592"/>
                <a:gd name="T15" fmla="*/ 480 h 3648"/>
                <a:gd name="T16" fmla="*/ 2496 w 2592"/>
                <a:gd name="T17" fmla="*/ 528 h 3648"/>
                <a:gd name="T18" fmla="*/ 2592 w 2592"/>
                <a:gd name="T19" fmla="*/ 480 h 3648"/>
                <a:gd name="T20" fmla="*/ 2592 w 2592"/>
                <a:gd name="T21" fmla="*/ 576 h 3648"/>
                <a:gd name="T22" fmla="*/ 2496 w 2592"/>
                <a:gd name="T23" fmla="*/ 624 h 3648"/>
                <a:gd name="T24" fmla="*/ 2400 w 2592"/>
                <a:gd name="T25" fmla="*/ 576 h 3648"/>
                <a:gd name="T26" fmla="*/ 2256 w 2592"/>
                <a:gd name="T27" fmla="*/ 720 h 3648"/>
                <a:gd name="T28" fmla="*/ 2208 w 2592"/>
                <a:gd name="T29" fmla="*/ 624 h 3648"/>
                <a:gd name="T30" fmla="*/ 2208 w 2592"/>
                <a:gd name="T31" fmla="*/ 768 h 3648"/>
                <a:gd name="T32" fmla="*/ 1968 w 2592"/>
                <a:gd name="T33" fmla="*/ 864 h 3648"/>
                <a:gd name="T34" fmla="*/ 1872 w 2592"/>
                <a:gd name="T35" fmla="*/ 912 h 3648"/>
                <a:gd name="T36" fmla="*/ 1776 w 2592"/>
                <a:gd name="T37" fmla="*/ 912 h 3648"/>
                <a:gd name="T38" fmla="*/ 1728 w 2592"/>
                <a:gd name="T39" fmla="*/ 960 h 3648"/>
                <a:gd name="T40" fmla="*/ 1632 w 2592"/>
                <a:gd name="T41" fmla="*/ 1104 h 3648"/>
                <a:gd name="T42" fmla="*/ 1632 w 2592"/>
                <a:gd name="T43" fmla="*/ 1200 h 3648"/>
                <a:gd name="T44" fmla="*/ 1584 w 2592"/>
                <a:gd name="T45" fmla="*/ 1440 h 3648"/>
                <a:gd name="T46" fmla="*/ 1536 w 2592"/>
                <a:gd name="T47" fmla="*/ 1584 h 3648"/>
                <a:gd name="T48" fmla="*/ 1488 w 2592"/>
                <a:gd name="T49" fmla="*/ 1728 h 3648"/>
                <a:gd name="T50" fmla="*/ 1440 w 2592"/>
                <a:gd name="T51" fmla="*/ 1824 h 3648"/>
                <a:gd name="T52" fmla="*/ 1488 w 2592"/>
                <a:gd name="T53" fmla="*/ 1968 h 3648"/>
                <a:gd name="T54" fmla="*/ 1392 w 2592"/>
                <a:gd name="T55" fmla="*/ 2064 h 3648"/>
                <a:gd name="T56" fmla="*/ 1344 w 2592"/>
                <a:gd name="T57" fmla="*/ 2256 h 3648"/>
                <a:gd name="T58" fmla="*/ 1248 w 2592"/>
                <a:gd name="T59" fmla="*/ 2400 h 3648"/>
                <a:gd name="T60" fmla="*/ 1344 w 2592"/>
                <a:gd name="T61" fmla="*/ 2544 h 3648"/>
                <a:gd name="T62" fmla="*/ 1392 w 2592"/>
                <a:gd name="T63" fmla="*/ 2592 h 3648"/>
                <a:gd name="T64" fmla="*/ 1344 w 2592"/>
                <a:gd name="T65" fmla="*/ 2640 h 3648"/>
                <a:gd name="T66" fmla="*/ 1440 w 2592"/>
                <a:gd name="T67" fmla="*/ 2784 h 3648"/>
                <a:gd name="T68" fmla="*/ 1392 w 2592"/>
                <a:gd name="T69" fmla="*/ 2880 h 3648"/>
                <a:gd name="T70" fmla="*/ 1248 w 2592"/>
                <a:gd name="T71" fmla="*/ 2928 h 3648"/>
                <a:gd name="T72" fmla="*/ 1248 w 2592"/>
                <a:gd name="T73" fmla="*/ 3072 h 3648"/>
                <a:gd name="T74" fmla="*/ 1056 w 2592"/>
                <a:gd name="T75" fmla="*/ 3216 h 3648"/>
                <a:gd name="T76" fmla="*/ 960 w 2592"/>
                <a:gd name="T77" fmla="*/ 3312 h 3648"/>
                <a:gd name="T78" fmla="*/ 912 w 2592"/>
                <a:gd name="T79" fmla="*/ 3408 h 3648"/>
                <a:gd name="T80" fmla="*/ 720 w 2592"/>
                <a:gd name="T81" fmla="*/ 3456 h 3648"/>
                <a:gd name="T82" fmla="*/ 624 w 2592"/>
                <a:gd name="T83" fmla="*/ 3552 h 3648"/>
                <a:gd name="T84" fmla="*/ 624 w 2592"/>
                <a:gd name="T85" fmla="*/ 3648 h 3648"/>
                <a:gd name="T86" fmla="*/ 48 w 2592"/>
                <a:gd name="T87" fmla="*/ 3600 h 3648"/>
                <a:gd name="T88" fmla="*/ 0 w 2592"/>
                <a:gd name="T89" fmla="*/ 48 h 36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92"/>
                <a:gd name="T136" fmla="*/ 0 h 3648"/>
                <a:gd name="T137" fmla="*/ 2592 w 2592"/>
                <a:gd name="T138" fmla="*/ 3648 h 36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92" h="3648">
                  <a:moveTo>
                    <a:pt x="48" y="0"/>
                  </a:moveTo>
                  <a:lnTo>
                    <a:pt x="2304" y="0"/>
                  </a:lnTo>
                  <a:lnTo>
                    <a:pt x="2256" y="144"/>
                  </a:lnTo>
                  <a:lnTo>
                    <a:pt x="2208" y="192"/>
                  </a:lnTo>
                  <a:lnTo>
                    <a:pt x="2208" y="288"/>
                  </a:lnTo>
                  <a:lnTo>
                    <a:pt x="2208" y="432"/>
                  </a:lnTo>
                  <a:lnTo>
                    <a:pt x="2304" y="432"/>
                  </a:lnTo>
                  <a:lnTo>
                    <a:pt x="2400" y="480"/>
                  </a:lnTo>
                  <a:lnTo>
                    <a:pt x="2496" y="528"/>
                  </a:lnTo>
                  <a:lnTo>
                    <a:pt x="2592" y="480"/>
                  </a:lnTo>
                  <a:lnTo>
                    <a:pt x="2592" y="576"/>
                  </a:lnTo>
                  <a:lnTo>
                    <a:pt x="2496" y="624"/>
                  </a:lnTo>
                  <a:lnTo>
                    <a:pt x="2400" y="576"/>
                  </a:lnTo>
                  <a:lnTo>
                    <a:pt x="2256" y="720"/>
                  </a:lnTo>
                  <a:lnTo>
                    <a:pt x="2208" y="624"/>
                  </a:lnTo>
                  <a:lnTo>
                    <a:pt x="2208" y="768"/>
                  </a:lnTo>
                  <a:lnTo>
                    <a:pt x="1968" y="864"/>
                  </a:lnTo>
                  <a:lnTo>
                    <a:pt x="1872" y="912"/>
                  </a:lnTo>
                  <a:lnTo>
                    <a:pt x="1776" y="912"/>
                  </a:lnTo>
                  <a:lnTo>
                    <a:pt x="1728" y="960"/>
                  </a:lnTo>
                  <a:lnTo>
                    <a:pt x="1632" y="1104"/>
                  </a:lnTo>
                  <a:lnTo>
                    <a:pt x="1632" y="1200"/>
                  </a:lnTo>
                  <a:lnTo>
                    <a:pt x="1584" y="1440"/>
                  </a:lnTo>
                  <a:lnTo>
                    <a:pt x="1536" y="1584"/>
                  </a:lnTo>
                  <a:lnTo>
                    <a:pt x="1488" y="1728"/>
                  </a:lnTo>
                  <a:lnTo>
                    <a:pt x="1440" y="1824"/>
                  </a:lnTo>
                  <a:lnTo>
                    <a:pt x="1488" y="1968"/>
                  </a:lnTo>
                  <a:lnTo>
                    <a:pt x="1392" y="2064"/>
                  </a:lnTo>
                  <a:lnTo>
                    <a:pt x="1344" y="2256"/>
                  </a:lnTo>
                  <a:lnTo>
                    <a:pt x="1248" y="2400"/>
                  </a:lnTo>
                  <a:lnTo>
                    <a:pt x="1344" y="2544"/>
                  </a:lnTo>
                  <a:lnTo>
                    <a:pt x="1392" y="2592"/>
                  </a:lnTo>
                  <a:lnTo>
                    <a:pt x="1344" y="2640"/>
                  </a:lnTo>
                  <a:lnTo>
                    <a:pt x="1440" y="2784"/>
                  </a:lnTo>
                  <a:lnTo>
                    <a:pt x="1392" y="2880"/>
                  </a:lnTo>
                  <a:lnTo>
                    <a:pt x="1248" y="2928"/>
                  </a:lnTo>
                  <a:lnTo>
                    <a:pt x="1248" y="3072"/>
                  </a:lnTo>
                  <a:lnTo>
                    <a:pt x="1056" y="3216"/>
                  </a:lnTo>
                  <a:lnTo>
                    <a:pt x="960" y="3312"/>
                  </a:lnTo>
                  <a:lnTo>
                    <a:pt x="912" y="3408"/>
                  </a:lnTo>
                  <a:lnTo>
                    <a:pt x="720" y="3456"/>
                  </a:lnTo>
                  <a:lnTo>
                    <a:pt x="624" y="3552"/>
                  </a:lnTo>
                  <a:lnTo>
                    <a:pt x="624" y="3648"/>
                  </a:lnTo>
                  <a:lnTo>
                    <a:pt x="48" y="3600"/>
                  </a:lnTo>
                  <a:lnTo>
                    <a:pt x="0" y="48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4" name="Freeform 45"/>
            <p:cNvSpPr>
              <a:spLocks noChangeArrowheads="1"/>
            </p:cNvSpPr>
            <p:nvPr/>
          </p:nvSpPr>
          <p:spPr bwMode="auto">
            <a:xfrm>
              <a:off x="48" y="2880"/>
              <a:ext cx="528" cy="720"/>
            </a:xfrm>
            <a:custGeom>
              <a:avLst/>
              <a:gdLst>
                <a:gd name="T0" fmla="*/ 0 w 528"/>
                <a:gd name="T1" fmla="*/ 0 h 720"/>
                <a:gd name="T2" fmla="*/ 96 w 528"/>
                <a:gd name="T3" fmla="*/ 144 h 720"/>
                <a:gd name="T4" fmla="*/ 144 w 528"/>
                <a:gd name="T5" fmla="*/ 288 h 720"/>
                <a:gd name="T6" fmla="*/ 240 w 528"/>
                <a:gd name="T7" fmla="*/ 336 h 720"/>
                <a:gd name="T8" fmla="*/ 288 w 528"/>
                <a:gd name="T9" fmla="*/ 432 h 720"/>
                <a:gd name="T10" fmla="*/ 432 w 528"/>
                <a:gd name="T11" fmla="*/ 576 h 720"/>
                <a:gd name="T12" fmla="*/ 480 w 528"/>
                <a:gd name="T13" fmla="*/ 624 h 720"/>
                <a:gd name="T14" fmla="*/ 528 w 528"/>
                <a:gd name="T15" fmla="*/ 720 h 7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8"/>
                <a:gd name="T25" fmla="*/ 0 h 720"/>
                <a:gd name="T26" fmla="*/ 528 w 528"/>
                <a:gd name="T27" fmla="*/ 720 h 7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8" h="720">
                  <a:moveTo>
                    <a:pt x="0" y="0"/>
                  </a:moveTo>
                  <a:lnTo>
                    <a:pt x="96" y="144"/>
                  </a:lnTo>
                  <a:lnTo>
                    <a:pt x="144" y="288"/>
                  </a:lnTo>
                  <a:lnTo>
                    <a:pt x="240" y="336"/>
                  </a:lnTo>
                  <a:lnTo>
                    <a:pt x="288" y="432"/>
                  </a:lnTo>
                  <a:lnTo>
                    <a:pt x="432" y="576"/>
                  </a:lnTo>
                  <a:lnTo>
                    <a:pt x="480" y="624"/>
                  </a:lnTo>
                  <a:lnTo>
                    <a:pt x="528" y="72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5" name="Line 46"/>
            <p:cNvSpPr>
              <a:spLocks noChangeShapeType="1"/>
            </p:cNvSpPr>
            <p:nvPr/>
          </p:nvSpPr>
          <p:spPr bwMode="auto">
            <a:xfrm flipV="1">
              <a:off x="48" y="2496"/>
              <a:ext cx="12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6" name="Freeform 47"/>
            <p:cNvSpPr>
              <a:spLocks noChangeArrowheads="1"/>
            </p:cNvSpPr>
            <p:nvPr/>
          </p:nvSpPr>
          <p:spPr bwMode="auto">
            <a:xfrm>
              <a:off x="144" y="2256"/>
              <a:ext cx="1152" cy="144"/>
            </a:xfrm>
            <a:custGeom>
              <a:avLst/>
              <a:gdLst>
                <a:gd name="T0" fmla="*/ 0 w 1152"/>
                <a:gd name="T1" fmla="*/ 96 h 144"/>
                <a:gd name="T2" fmla="*/ 144 w 1152"/>
                <a:gd name="T3" fmla="*/ 96 h 144"/>
                <a:gd name="T4" fmla="*/ 384 w 1152"/>
                <a:gd name="T5" fmla="*/ 0 h 144"/>
                <a:gd name="T6" fmla="*/ 720 w 1152"/>
                <a:gd name="T7" fmla="*/ 48 h 144"/>
                <a:gd name="T8" fmla="*/ 816 w 1152"/>
                <a:gd name="T9" fmla="*/ 96 h 144"/>
                <a:gd name="T10" fmla="*/ 960 w 1152"/>
                <a:gd name="T11" fmla="*/ 96 h 144"/>
                <a:gd name="T12" fmla="*/ 1008 w 1152"/>
                <a:gd name="T13" fmla="*/ 144 h 144"/>
                <a:gd name="T14" fmla="*/ 1152 w 1152"/>
                <a:gd name="T15" fmla="*/ 144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2"/>
                <a:gd name="T25" fmla="*/ 0 h 144"/>
                <a:gd name="T26" fmla="*/ 1152 w 1152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2" h="144">
                  <a:moveTo>
                    <a:pt x="0" y="96"/>
                  </a:moveTo>
                  <a:lnTo>
                    <a:pt x="144" y="96"/>
                  </a:lnTo>
                  <a:lnTo>
                    <a:pt x="384" y="0"/>
                  </a:lnTo>
                  <a:lnTo>
                    <a:pt x="720" y="48"/>
                  </a:lnTo>
                  <a:lnTo>
                    <a:pt x="816" y="96"/>
                  </a:lnTo>
                  <a:lnTo>
                    <a:pt x="960" y="96"/>
                  </a:lnTo>
                  <a:lnTo>
                    <a:pt x="1008" y="144"/>
                  </a:lnTo>
                  <a:lnTo>
                    <a:pt x="1152" y="14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7" name="Freeform 48"/>
            <p:cNvSpPr>
              <a:spLocks noChangeArrowheads="1"/>
            </p:cNvSpPr>
            <p:nvPr/>
          </p:nvSpPr>
          <p:spPr bwMode="auto">
            <a:xfrm>
              <a:off x="384" y="1728"/>
              <a:ext cx="912" cy="576"/>
            </a:xfrm>
            <a:custGeom>
              <a:avLst/>
              <a:gdLst>
                <a:gd name="T0" fmla="*/ 0 w 912"/>
                <a:gd name="T1" fmla="*/ 0 h 576"/>
                <a:gd name="T2" fmla="*/ 240 w 912"/>
                <a:gd name="T3" fmla="*/ 0 h 576"/>
                <a:gd name="T4" fmla="*/ 336 w 912"/>
                <a:gd name="T5" fmla="*/ 96 h 576"/>
                <a:gd name="T6" fmla="*/ 384 w 912"/>
                <a:gd name="T7" fmla="*/ 144 h 576"/>
                <a:gd name="T8" fmla="*/ 432 w 912"/>
                <a:gd name="T9" fmla="*/ 240 h 576"/>
                <a:gd name="T10" fmla="*/ 624 w 912"/>
                <a:gd name="T11" fmla="*/ 288 h 576"/>
                <a:gd name="T12" fmla="*/ 672 w 912"/>
                <a:gd name="T13" fmla="*/ 336 h 576"/>
                <a:gd name="T14" fmla="*/ 768 w 912"/>
                <a:gd name="T15" fmla="*/ 384 h 576"/>
                <a:gd name="T16" fmla="*/ 816 w 912"/>
                <a:gd name="T17" fmla="*/ 576 h 576"/>
                <a:gd name="T18" fmla="*/ 912 w 912"/>
                <a:gd name="T19" fmla="*/ 576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2"/>
                <a:gd name="T31" fmla="*/ 0 h 576"/>
                <a:gd name="T32" fmla="*/ 912 w 912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2" h="57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384" y="144"/>
                  </a:lnTo>
                  <a:lnTo>
                    <a:pt x="432" y="240"/>
                  </a:lnTo>
                  <a:lnTo>
                    <a:pt x="624" y="288"/>
                  </a:lnTo>
                  <a:lnTo>
                    <a:pt x="672" y="336"/>
                  </a:lnTo>
                  <a:lnTo>
                    <a:pt x="768" y="384"/>
                  </a:lnTo>
                  <a:lnTo>
                    <a:pt x="816" y="576"/>
                  </a:lnTo>
                  <a:lnTo>
                    <a:pt x="912" y="57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8" name="Freeform 49"/>
            <p:cNvSpPr>
              <a:spLocks noChangeArrowheads="1"/>
            </p:cNvSpPr>
            <p:nvPr/>
          </p:nvSpPr>
          <p:spPr bwMode="auto">
            <a:xfrm>
              <a:off x="96" y="1008"/>
              <a:ext cx="1392" cy="672"/>
            </a:xfrm>
            <a:custGeom>
              <a:avLst/>
              <a:gdLst>
                <a:gd name="T0" fmla="*/ 0 w 1392"/>
                <a:gd name="T1" fmla="*/ 672 h 672"/>
                <a:gd name="T2" fmla="*/ 1008 w 1392"/>
                <a:gd name="T3" fmla="*/ 480 h 672"/>
                <a:gd name="T4" fmla="*/ 1200 w 1392"/>
                <a:gd name="T5" fmla="*/ 384 h 672"/>
                <a:gd name="T6" fmla="*/ 1248 w 1392"/>
                <a:gd name="T7" fmla="*/ 288 h 672"/>
                <a:gd name="T8" fmla="*/ 1152 w 1392"/>
                <a:gd name="T9" fmla="*/ 192 h 672"/>
                <a:gd name="T10" fmla="*/ 1152 w 1392"/>
                <a:gd name="T11" fmla="*/ 0 h 672"/>
                <a:gd name="T12" fmla="*/ 1248 w 1392"/>
                <a:gd name="T13" fmla="*/ 0 h 672"/>
                <a:gd name="T14" fmla="*/ 1392 w 1392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2"/>
                <a:gd name="T25" fmla="*/ 0 h 672"/>
                <a:gd name="T26" fmla="*/ 1392 w 1392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2" h="672">
                  <a:moveTo>
                    <a:pt x="0" y="672"/>
                  </a:moveTo>
                  <a:lnTo>
                    <a:pt x="1008" y="480"/>
                  </a:lnTo>
                  <a:lnTo>
                    <a:pt x="1200" y="384"/>
                  </a:lnTo>
                  <a:lnTo>
                    <a:pt x="1248" y="288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248" y="0"/>
                  </a:lnTo>
                  <a:lnTo>
                    <a:pt x="139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9" name="Freeform 50"/>
            <p:cNvSpPr>
              <a:spLocks noChangeArrowheads="1"/>
            </p:cNvSpPr>
            <p:nvPr/>
          </p:nvSpPr>
          <p:spPr bwMode="auto">
            <a:xfrm>
              <a:off x="1344" y="48"/>
              <a:ext cx="192" cy="912"/>
            </a:xfrm>
            <a:custGeom>
              <a:avLst/>
              <a:gdLst>
                <a:gd name="T0" fmla="*/ 0 w 192"/>
                <a:gd name="T1" fmla="*/ 0 h 912"/>
                <a:gd name="T2" fmla="*/ 144 w 192"/>
                <a:gd name="T3" fmla="*/ 288 h 912"/>
                <a:gd name="T4" fmla="*/ 144 w 192"/>
                <a:gd name="T5" fmla="*/ 480 h 912"/>
                <a:gd name="T6" fmla="*/ 192 w 192"/>
                <a:gd name="T7" fmla="*/ 624 h 912"/>
                <a:gd name="T8" fmla="*/ 192 w 192"/>
                <a:gd name="T9" fmla="*/ 816 h 912"/>
                <a:gd name="T10" fmla="*/ 192 w 192"/>
                <a:gd name="T11" fmla="*/ 912 h 9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912"/>
                <a:gd name="T20" fmla="*/ 192 w 192"/>
                <a:gd name="T21" fmla="*/ 912 h 9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912">
                  <a:moveTo>
                    <a:pt x="0" y="0"/>
                  </a:moveTo>
                  <a:lnTo>
                    <a:pt x="144" y="288"/>
                  </a:lnTo>
                  <a:lnTo>
                    <a:pt x="144" y="480"/>
                  </a:lnTo>
                  <a:lnTo>
                    <a:pt x="192" y="624"/>
                  </a:lnTo>
                  <a:lnTo>
                    <a:pt x="192" y="816"/>
                  </a:lnTo>
                  <a:lnTo>
                    <a:pt x="192" y="91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0" name="Freeform 51"/>
            <p:cNvSpPr>
              <a:spLocks noChangeArrowheads="1"/>
            </p:cNvSpPr>
            <p:nvPr/>
          </p:nvSpPr>
          <p:spPr bwMode="auto">
            <a:xfrm>
              <a:off x="0" y="48"/>
              <a:ext cx="720" cy="528"/>
            </a:xfrm>
            <a:custGeom>
              <a:avLst/>
              <a:gdLst>
                <a:gd name="T0" fmla="*/ 0 w 720"/>
                <a:gd name="T1" fmla="*/ 384 h 528"/>
                <a:gd name="T2" fmla="*/ 0 w 720"/>
                <a:gd name="T3" fmla="*/ 528 h 528"/>
                <a:gd name="T4" fmla="*/ 144 w 720"/>
                <a:gd name="T5" fmla="*/ 480 h 528"/>
                <a:gd name="T6" fmla="*/ 288 w 720"/>
                <a:gd name="T7" fmla="*/ 480 h 528"/>
                <a:gd name="T8" fmla="*/ 432 w 720"/>
                <a:gd name="T9" fmla="*/ 432 h 528"/>
                <a:gd name="T10" fmla="*/ 528 w 720"/>
                <a:gd name="T11" fmla="*/ 384 h 528"/>
                <a:gd name="T12" fmla="*/ 624 w 720"/>
                <a:gd name="T13" fmla="*/ 288 h 528"/>
                <a:gd name="T14" fmla="*/ 624 w 720"/>
                <a:gd name="T15" fmla="*/ 192 h 528"/>
                <a:gd name="T16" fmla="*/ 624 w 720"/>
                <a:gd name="T17" fmla="*/ 96 h 528"/>
                <a:gd name="T18" fmla="*/ 672 w 720"/>
                <a:gd name="T19" fmla="*/ 48 h 528"/>
                <a:gd name="T20" fmla="*/ 720 w 720"/>
                <a:gd name="T21" fmla="*/ 0 h 528"/>
                <a:gd name="T22" fmla="*/ 528 w 720"/>
                <a:gd name="T23" fmla="*/ 96 h 528"/>
                <a:gd name="T24" fmla="*/ 432 w 720"/>
                <a:gd name="T25" fmla="*/ 192 h 528"/>
                <a:gd name="T26" fmla="*/ 384 w 720"/>
                <a:gd name="T27" fmla="*/ 240 h 528"/>
                <a:gd name="T28" fmla="*/ 288 w 720"/>
                <a:gd name="T29" fmla="*/ 336 h 528"/>
                <a:gd name="T30" fmla="*/ 144 w 720"/>
                <a:gd name="T31" fmla="*/ 336 h 528"/>
                <a:gd name="T32" fmla="*/ 0 w 720"/>
                <a:gd name="T33" fmla="*/ 384 h 5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0"/>
                <a:gd name="T52" fmla="*/ 0 h 528"/>
                <a:gd name="T53" fmla="*/ 720 w 720"/>
                <a:gd name="T54" fmla="*/ 528 h 5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0" h="528">
                  <a:moveTo>
                    <a:pt x="0" y="384"/>
                  </a:moveTo>
                  <a:lnTo>
                    <a:pt x="0" y="528"/>
                  </a:lnTo>
                  <a:lnTo>
                    <a:pt x="144" y="480"/>
                  </a:lnTo>
                  <a:lnTo>
                    <a:pt x="288" y="480"/>
                  </a:lnTo>
                  <a:lnTo>
                    <a:pt x="432" y="432"/>
                  </a:lnTo>
                  <a:lnTo>
                    <a:pt x="528" y="384"/>
                  </a:lnTo>
                  <a:lnTo>
                    <a:pt x="624" y="288"/>
                  </a:lnTo>
                  <a:lnTo>
                    <a:pt x="624" y="192"/>
                  </a:lnTo>
                  <a:lnTo>
                    <a:pt x="624" y="96"/>
                  </a:lnTo>
                  <a:lnTo>
                    <a:pt x="672" y="48"/>
                  </a:lnTo>
                  <a:lnTo>
                    <a:pt x="720" y="0"/>
                  </a:lnTo>
                  <a:lnTo>
                    <a:pt x="528" y="96"/>
                  </a:lnTo>
                  <a:lnTo>
                    <a:pt x="432" y="192"/>
                  </a:lnTo>
                  <a:lnTo>
                    <a:pt x="384" y="240"/>
                  </a:lnTo>
                  <a:lnTo>
                    <a:pt x="288" y="336"/>
                  </a:lnTo>
                  <a:lnTo>
                    <a:pt x="144" y="336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1" name="Freeform 52"/>
            <p:cNvSpPr>
              <a:spLocks noChangeArrowheads="1"/>
            </p:cNvSpPr>
            <p:nvPr/>
          </p:nvSpPr>
          <p:spPr bwMode="auto">
            <a:xfrm>
              <a:off x="1728" y="48"/>
              <a:ext cx="240" cy="768"/>
            </a:xfrm>
            <a:custGeom>
              <a:avLst/>
              <a:gdLst>
                <a:gd name="T0" fmla="*/ 48 w 240"/>
                <a:gd name="T1" fmla="*/ 0 h 768"/>
                <a:gd name="T2" fmla="*/ 0 w 240"/>
                <a:gd name="T3" fmla="*/ 240 h 768"/>
                <a:gd name="T4" fmla="*/ 48 w 240"/>
                <a:gd name="T5" fmla="*/ 432 h 768"/>
                <a:gd name="T6" fmla="*/ 96 w 240"/>
                <a:gd name="T7" fmla="*/ 576 h 768"/>
                <a:gd name="T8" fmla="*/ 192 w 240"/>
                <a:gd name="T9" fmla="*/ 720 h 768"/>
                <a:gd name="T10" fmla="*/ 240 w 240"/>
                <a:gd name="T11" fmla="*/ 768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768"/>
                <a:gd name="T20" fmla="*/ 240 w 240"/>
                <a:gd name="T21" fmla="*/ 768 h 7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768">
                  <a:moveTo>
                    <a:pt x="48" y="0"/>
                  </a:moveTo>
                  <a:lnTo>
                    <a:pt x="0" y="240"/>
                  </a:lnTo>
                  <a:lnTo>
                    <a:pt x="48" y="432"/>
                  </a:lnTo>
                  <a:lnTo>
                    <a:pt x="96" y="576"/>
                  </a:lnTo>
                  <a:lnTo>
                    <a:pt x="192" y="720"/>
                  </a:lnTo>
                  <a:lnTo>
                    <a:pt x="240" y="76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2" name="Freeform 53"/>
            <p:cNvSpPr>
              <a:spLocks noChangeArrowheads="1"/>
            </p:cNvSpPr>
            <p:nvPr/>
          </p:nvSpPr>
          <p:spPr bwMode="auto">
            <a:xfrm>
              <a:off x="2112" y="0"/>
              <a:ext cx="96" cy="624"/>
            </a:xfrm>
            <a:custGeom>
              <a:avLst/>
              <a:gdLst>
                <a:gd name="T0" fmla="*/ 0 w 96"/>
                <a:gd name="T1" fmla="*/ 0 h 624"/>
                <a:gd name="T2" fmla="*/ 96 w 96"/>
                <a:gd name="T3" fmla="*/ 432 h 624"/>
                <a:gd name="T4" fmla="*/ 0 w 96"/>
                <a:gd name="T5" fmla="*/ 480 h 624"/>
                <a:gd name="T6" fmla="*/ 96 w 96"/>
                <a:gd name="T7" fmla="*/ 624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24"/>
                <a:gd name="T14" fmla="*/ 96 w 96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24">
                  <a:moveTo>
                    <a:pt x="0" y="0"/>
                  </a:moveTo>
                  <a:lnTo>
                    <a:pt x="96" y="432"/>
                  </a:lnTo>
                  <a:lnTo>
                    <a:pt x="0" y="480"/>
                  </a:lnTo>
                  <a:lnTo>
                    <a:pt x="96" y="62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3" name="Freeform 54"/>
            <p:cNvSpPr>
              <a:spLocks noChangeArrowheads="1"/>
            </p:cNvSpPr>
            <p:nvPr/>
          </p:nvSpPr>
          <p:spPr bwMode="auto">
            <a:xfrm>
              <a:off x="240" y="2880"/>
              <a:ext cx="816" cy="336"/>
            </a:xfrm>
            <a:custGeom>
              <a:avLst/>
              <a:gdLst>
                <a:gd name="T0" fmla="*/ 816 w 816"/>
                <a:gd name="T1" fmla="*/ 336 h 336"/>
                <a:gd name="T2" fmla="*/ 624 w 816"/>
                <a:gd name="T3" fmla="*/ 288 h 336"/>
                <a:gd name="T4" fmla="*/ 384 w 816"/>
                <a:gd name="T5" fmla="*/ 288 h 336"/>
                <a:gd name="T6" fmla="*/ 288 w 816"/>
                <a:gd name="T7" fmla="*/ 192 h 336"/>
                <a:gd name="T8" fmla="*/ 144 w 816"/>
                <a:gd name="T9" fmla="*/ 0 h 336"/>
                <a:gd name="T10" fmla="*/ 0 w 816"/>
                <a:gd name="T11" fmla="*/ 0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336"/>
                <a:gd name="T20" fmla="*/ 816 w 816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336">
                  <a:moveTo>
                    <a:pt x="816" y="336"/>
                  </a:moveTo>
                  <a:lnTo>
                    <a:pt x="624" y="288"/>
                  </a:lnTo>
                  <a:lnTo>
                    <a:pt x="384" y="288"/>
                  </a:lnTo>
                  <a:lnTo>
                    <a:pt x="288" y="192"/>
                  </a:lnTo>
                  <a:lnTo>
                    <a:pt x="144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4" name="Freeform 55"/>
            <p:cNvSpPr>
              <a:spLocks noChangeArrowheads="1"/>
            </p:cNvSpPr>
            <p:nvPr/>
          </p:nvSpPr>
          <p:spPr bwMode="auto">
            <a:xfrm>
              <a:off x="960" y="720"/>
              <a:ext cx="480" cy="960"/>
            </a:xfrm>
            <a:custGeom>
              <a:avLst/>
              <a:gdLst>
                <a:gd name="T0" fmla="*/ 432 w 480"/>
                <a:gd name="T1" fmla="*/ 960 h 960"/>
                <a:gd name="T2" fmla="*/ 480 w 480"/>
                <a:gd name="T3" fmla="*/ 816 h 960"/>
                <a:gd name="T4" fmla="*/ 432 w 480"/>
                <a:gd name="T5" fmla="*/ 720 h 960"/>
                <a:gd name="T6" fmla="*/ 480 w 480"/>
                <a:gd name="T7" fmla="*/ 480 h 960"/>
                <a:gd name="T8" fmla="*/ 240 w 480"/>
                <a:gd name="T9" fmla="*/ 336 h 960"/>
                <a:gd name="T10" fmla="*/ 0 w 480"/>
                <a:gd name="T11" fmla="*/ 144 h 960"/>
                <a:gd name="T12" fmla="*/ 0 w 480"/>
                <a:gd name="T13" fmla="*/ 0 h 9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960"/>
                <a:gd name="T23" fmla="*/ 480 w 480"/>
                <a:gd name="T24" fmla="*/ 960 h 9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960">
                  <a:moveTo>
                    <a:pt x="432" y="960"/>
                  </a:moveTo>
                  <a:lnTo>
                    <a:pt x="480" y="816"/>
                  </a:lnTo>
                  <a:lnTo>
                    <a:pt x="432" y="720"/>
                  </a:lnTo>
                  <a:lnTo>
                    <a:pt x="480" y="480"/>
                  </a:lnTo>
                  <a:lnTo>
                    <a:pt x="240" y="336"/>
                  </a:lnTo>
                  <a:lnTo>
                    <a:pt x="0" y="14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" name="Text Box 56"/>
            <p:cNvSpPr txBox="1">
              <a:spLocks noChangeArrowheads="1"/>
            </p:cNvSpPr>
            <p:nvPr/>
          </p:nvSpPr>
          <p:spPr bwMode="auto">
            <a:xfrm>
              <a:off x="672" y="1104"/>
              <a:ext cx="502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费城</a:t>
              </a:r>
            </a:p>
          </p:txBody>
        </p:sp>
        <p:sp>
          <p:nvSpPr>
            <p:cNvPr id="1066" name="Text Box 57"/>
            <p:cNvSpPr txBox="1">
              <a:spLocks noChangeArrowheads="1"/>
            </p:cNvSpPr>
            <p:nvPr/>
          </p:nvSpPr>
          <p:spPr bwMode="auto">
            <a:xfrm>
              <a:off x="2160" y="96"/>
              <a:ext cx="695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波士顿</a:t>
              </a:r>
            </a:p>
          </p:txBody>
        </p:sp>
        <p:sp>
          <p:nvSpPr>
            <p:cNvPr id="1067" name="Text Box 58"/>
            <p:cNvSpPr txBox="1">
              <a:spLocks noChangeArrowheads="1"/>
            </p:cNvSpPr>
            <p:nvPr/>
          </p:nvSpPr>
          <p:spPr bwMode="auto">
            <a:xfrm>
              <a:off x="1584" y="1008"/>
              <a:ext cx="502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纽约</a:t>
              </a:r>
            </a:p>
          </p:txBody>
        </p:sp>
        <p:sp>
          <p:nvSpPr>
            <p:cNvPr id="1068" name="Text Box 59"/>
            <p:cNvSpPr txBox="1">
              <a:spLocks noChangeArrowheads="1"/>
            </p:cNvSpPr>
            <p:nvPr/>
          </p:nvSpPr>
          <p:spPr bwMode="auto">
            <a:xfrm>
              <a:off x="336" y="2304"/>
              <a:ext cx="888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威尔明顿</a:t>
              </a:r>
            </a:p>
          </p:txBody>
        </p:sp>
        <p:sp>
          <p:nvSpPr>
            <p:cNvPr id="1069" name="Text Box 60"/>
            <p:cNvSpPr txBox="1">
              <a:spLocks noChangeArrowheads="1"/>
            </p:cNvSpPr>
            <p:nvPr/>
          </p:nvSpPr>
          <p:spPr bwMode="auto">
            <a:xfrm>
              <a:off x="130" y="3108"/>
              <a:ext cx="90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萨凡纳</a:t>
              </a:r>
            </a:p>
          </p:txBody>
        </p:sp>
      </p:grpSp>
      <p:graphicFrame>
        <p:nvGraphicFramePr>
          <p:cNvPr id="1026" name="Object 61"/>
          <p:cNvGraphicFramePr>
            <a:graphicFrameLocks noChangeAspect="1"/>
          </p:cNvGraphicFramePr>
          <p:nvPr/>
        </p:nvGraphicFramePr>
        <p:xfrm>
          <a:off x="4067175" y="365125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3" imgW="1435126" imgH="3289320" progId="">
                  <p:embed/>
                </p:oleObj>
              </mc:Choice>
              <mc:Fallback>
                <p:oleObj r:id="rId3" imgW="1435126" imgH="3289320" progId="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651250"/>
                        <a:ext cx="914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4" name="Group 62"/>
          <p:cNvGrpSpPr>
            <a:grpSpLocks noChangeAspect="1"/>
          </p:cNvGrpSpPr>
          <p:nvPr/>
        </p:nvGrpSpPr>
        <p:grpSpPr bwMode="auto">
          <a:xfrm>
            <a:off x="4437063" y="5124450"/>
            <a:ext cx="1525587" cy="830263"/>
            <a:chOff x="0" y="0"/>
            <a:chExt cx="961" cy="523"/>
          </a:xfrm>
        </p:grpSpPr>
        <p:graphicFrame>
          <p:nvGraphicFramePr>
            <p:cNvPr id="1027" name="Object 63"/>
            <p:cNvGraphicFramePr>
              <a:graphicFrameLocks noChangeAspect="1"/>
            </p:cNvGraphicFramePr>
            <p:nvPr/>
          </p:nvGraphicFramePr>
          <p:xfrm>
            <a:off x="480" y="0"/>
            <a:ext cx="481" cy="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r:id="rId5" imgW="9048733" imgH="9817020" progId="">
                    <p:embed/>
                  </p:oleObj>
                </mc:Choice>
                <mc:Fallback>
                  <p:oleObj r:id="rId5" imgW="9048733" imgH="9817020" progId="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0"/>
                          <a:ext cx="481" cy="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64"/>
            <p:cNvGraphicFramePr>
              <a:graphicFrameLocks noChangeAspect="1"/>
            </p:cNvGraphicFramePr>
            <p:nvPr/>
          </p:nvGraphicFramePr>
          <p:xfrm>
            <a:off x="0" y="157"/>
            <a:ext cx="264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r:id="rId7" imgW="1003274" imgH="1231920" progId="">
                    <p:embed/>
                  </p:oleObj>
                </mc:Choice>
                <mc:Fallback>
                  <p:oleObj r:id="rId7" imgW="1003274" imgH="1231920" progId="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57"/>
                          <a:ext cx="264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5" name="Group 65"/>
          <p:cNvGrpSpPr>
            <a:grpSpLocks/>
          </p:cNvGrpSpPr>
          <p:nvPr/>
        </p:nvGrpSpPr>
        <p:grpSpPr bwMode="auto">
          <a:xfrm>
            <a:off x="4078288" y="1363663"/>
            <a:ext cx="2895600" cy="1524000"/>
            <a:chOff x="0" y="0"/>
            <a:chExt cx="1824" cy="960"/>
          </a:xfrm>
        </p:grpSpPr>
        <p:grpSp>
          <p:nvGrpSpPr>
            <p:cNvPr id="1039" name="Group 66"/>
            <p:cNvGrpSpPr>
              <a:grpSpLocks/>
            </p:cNvGrpSpPr>
            <p:nvPr/>
          </p:nvGrpSpPr>
          <p:grpSpPr bwMode="auto">
            <a:xfrm>
              <a:off x="1440" y="384"/>
              <a:ext cx="384" cy="144"/>
              <a:chOff x="0" y="0"/>
              <a:chExt cx="1584" cy="816"/>
            </a:xfrm>
          </p:grpSpPr>
          <p:sp>
            <p:nvSpPr>
              <p:cNvPr id="1050" name="AutoShape 67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584" cy="432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0 h 21600"/>
                  <a:gd name="T4" fmla="*/ 6 w 21600"/>
                  <a:gd name="T5" fmla="*/ 0 h 21600"/>
                  <a:gd name="T6" fmla="*/ 9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1" name="Rectangle 68"/>
              <p:cNvSpPr>
                <a:spLocks noChangeArrowheads="1"/>
              </p:cNvSpPr>
              <p:nvPr/>
            </p:nvSpPr>
            <p:spPr bwMode="auto">
              <a:xfrm>
                <a:off x="432" y="0"/>
                <a:ext cx="672" cy="384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40" name="Group 69"/>
            <p:cNvGrpSpPr>
              <a:grpSpLocks/>
            </p:cNvGrpSpPr>
            <p:nvPr/>
          </p:nvGrpSpPr>
          <p:grpSpPr bwMode="auto">
            <a:xfrm>
              <a:off x="480" y="0"/>
              <a:ext cx="1056" cy="336"/>
              <a:chOff x="0" y="0"/>
              <a:chExt cx="1056" cy="336"/>
            </a:xfrm>
          </p:grpSpPr>
          <p:grpSp>
            <p:nvGrpSpPr>
              <p:cNvPr id="1044" name="Group 70"/>
              <p:cNvGrpSpPr>
                <a:grpSpLocks/>
              </p:cNvGrpSpPr>
              <p:nvPr/>
            </p:nvGrpSpPr>
            <p:grpSpPr bwMode="auto">
              <a:xfrm>
                <a:off x="864" y="0"/>
                <a:ext cx="192" cy="144"/>
                <a:chOff x="0" y="0"/>
                <a:chExt cx="192" cy="144"/>
              </a:xfrm>
            </p:grpSpPr>
            <p:sp>
              <p:nvSpPr>
                <p:cNvPr id="1048" name="Oval 7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" cy="96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600000" lon="1500000" rev="0"/>
                  </a:camera>
                  <a:lightRig rig="legacyFlat4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  <a:contourClr>
                    <a:srgbClr val="CC9900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9" name="Oval 72"/>
                <p:cNvSpPr>
                  <a:spLocks noChangeArrowheads="1"/>
                </p:cNvSpPr>
                <p:nvPr/>
              </p:nvSpPr>
              <p:spPr bwMode="auto">
                <a:xfrm>
                  <a:off x="96" y="48"/>
                  <a:ext cx="96" cy="96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840000" lon="1500000" rev="0"/>
                  </a:camera>
                  <a:lightRig rig="legacyFlat4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  <a:contourClr>
                    <a:srgbClr val="CC9900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45" name="Group 73"/>
              <p:cNvGrpSpPr>
                <a:grpSpLocks/>
              </p:cNvGrpSpPr>
              <p:nvPr/>
            </p:nvGrpSpPr>
            <p:grpSpPr bwMode="auto">
              <a:xfrm>
                <a:off x="0" y="192"/>
                <a:ext cx="192" cy="144"/>
                <a:chOff x="0" y="0"/>
                <a:chExt cx="192" cy="144"/>
              </a:xfrm>
            </p:grpSpPr>
            <p:sp>
              <p:nvSpPr>
                <p:cNvPr id="1046" name="Oval 7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" cy="96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600000" lon="1500000" rev="0"/>
                  </a:camera>
                  <a:lightRig rig="legacyFlat4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  <a:contourClr>
                    <a:srgbClr val="CC9900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7" name="Oval 75"/>
                <p:cNvSpPr>
                  <a:spLocks noChangeArrowheads="1"/>
                </p:cNvSpPr>
                <p:nvPr/>
              </p:nvSpPr>
              <p:spPr bwMode="auto">
                <a:xfrm>
                  <a:off x="96" y="48"/>
                  <a:ext cx="96" cy="96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840000" lon="1500000" rev="0"/>
                  </a:camera>
                  <a:lightRig rig="legacyFlat4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  <a:contourClr>
                    <a:srgbClr val="CC9900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41" name="Group 76"/>
            <p:cNvGrpSpPr>
              <a:grpSpLocks/>
            </p:cNvGrpSpPr>
            <p:nvPr/>
          </p:nvGrpSpPr>
          <p:grpSpPr bwMode="auto">
            <a:xfrm>
              <a:off x="0" y="528"/>
              <a:ext cx="1008" cy="432"/>
              <a:chOff x="0" y="0"/>
              <a:chExt cx="1008" cy="432"/>
            </a:xfrm>
          </p:grpSpPr>
          <p:sp>
            <p:nvSpPr>
              <p:cNvPr id="1042" name="AutoShape 77"/>
              <p:cNvSpPr>
                <a:spLocks noChangeArrowheads="1"/>
              </p:cNvSpPr>
              <p:nvPr/>
            </p:nvSpPr>
            <p:spPr bwMode="auto">
              <a:xfrm>
                <a:off x="816" y="0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43" name="AutoShape 78"/>
              <p:cNvSpPr>
                <a:spLocks noChangeArrowheads="1"/>
              </p:cNvSpPr>
              <p:nvPr/>
            </p:nvSpPr>
            <p:spPr bwMode="auto">
              <a:xfrm>
                <a:off x="0" y="240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4" name="Text Box 79"/>
          <p:cNvSpPr txBox="1">
            <a:spLocks noChangeArrowheads="1"/>
          </p:cNvSpPr>
          <p:nvPr/>
        </p:nvSpPr>
        <p:spPr bwMode="auto">
          <a:xfrm>
            <a:off x="7237413" y="1816100"/>
            <a:ext cx="1654175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木材、造船、冶铁</a:t>
            </a:r>
          </a:p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资本主义工商业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45" name="Text Box 80"/>
          <p:cNvSpPr txBox="1">
            <a:spLocks noChangeArrowheads="1"/>
          </p:cNvSpPr>
          <p:nvPr/>
        </p:nvSpPr>
        <p:spPr bwMode="auto">
          <a:xfrm>
            <a:off x="6300788" y="4005263"/>
            <a:ext cx="1731962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小麦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农业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46" name="Rectangle 81"/>
          <p:cNvSpPr>
            <a:spLocks noChangeArrowheads="1"/>
          </p:cNvSpPr>
          <p:nvPr/>
        </p:nvSpPr>
        <p:spPr bwMode="auto">
          <a:xfrm>
            <a:off x="5580063" y="5516563"/>
            <a:ext cx="2043112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烟草、蓝靛</a:t>
            </a:r>
          </a:p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种植园经济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44" grpId="0" bldLvl="0" animBg="1"/>
      <p:bldP spid="45" grpId="0" bldLvl="0" animBg="1"/>
      <p:bldP spid="4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0825" y="684213"/>
            <a:ext cx="482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ea typeface="黑体" panose="02010609060101010101" pitchFamily="49" charset="-122"/>
              </a:rPr>
              <a:t>英国压制北美经济的发展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0825" y="1882775"/>
            <a:ext cx="864235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 1660</a:t>
            </a:r>
            <a:r>
              <a:rPr lang="zh-CN" altLang="en-US" sz="3200" b="1">
                <a:latin typeface="宋体" panose="02010600030101010101" pitchFamily="2" charset="-122"/>
              </a:rPr>
              <a:t>年的</a:t>
            </a:r>
            <a:r>
              <a:rPr lang="en-US" altLang="zh-CN" sz="3200" b="1">
                <a:latin typeface="宋体" panose="02010600030101010101" pitchFamily="2" charset="-122"/>
              </a:rPr>
              <a:t>《</a:t>
            </a:r>
            <a:r>
              <a:rPr lang="zh-CN" altLang="en-US" sz="3200" b="1">
                <a:latin typeface="宋体" panose="02010600030101010101" pitchFamily="2" charset="-122"/>
              </a:rPr>
              <a:t>航海条例</a:t>
            </a:r>
            <a:r>
              <a:rPr lang="en-US" altLang="zh-CN" sz="3200" b="1">
                <a:latin typeface="宋体" panose="02010600030101010101" pitchFamily="2" charset="-122"/>
              </a:rPr>
              <a:t>》</a:t>
            </a:r>
            <a:r>
              <a:rPr lang="zh-CN" altLang="en-US" sz="3200" b="1">
                <a:latin typeface="宋体" panose="02010600030101010101" pitchFamily="2" charset="-122"/>
              </a:rPr>
              <a:t>，规定北美殖民地所有的输入和输出商品都要使用英国船只运输，一切物品只能运往英国。</a:t>
            </a:r>
            <a:r>
              <a:rPr lang="en-US" altLang="zh-CN" sz="3200" b="1">
                <a:latin typeface="宋体" panose="02010600030101010101" pitchFamily="2" charset="-122"/>
              </a:rPr>
              <a:t>1765</a:t>
            </a:r>
            <a:r>
              <a:rPr lang="zh-CN" altLang="en-US" sz="3200" b="1">
                <a:latin typeface="宋体" panose="02010600030101010101" pitchFamily="2" charset="-122"/>
              </a:rPr>
              <a:t>年的</a:t>
            </a:r>
            <a:r>
              <a:rPr lang="en-US" altLang="zh-CN" sz="3200" b="1">
                <a:latin typeface="宋体" panose="02010600030101010101" pitchFamily="2" charset="-122"/>
              </a:rPr>
              <a:t>《</a:t>
            </a:r>
            <a:r>
              <a:rPr lang="zh-CN" altLang="en-US" sz="3200" b="1">
                <a:latin typeface="宋体" panose="02010600030101010101" pitchFamily="2" charset="-122"/>
              </a:rPr>
              <a:t>印花税法</a:t>
            </a:r>
            <a:r>
              <a:rPr lang="en-US" altLang="zh-CN" sz="3200" b="1">
                <a:latin typeface="宋体" panose="02010600030101010101" pitchFamily="2" charset="-122"/>
              </a:rPr>
              <a:t>》</a:t>
            </a:r>
            <a:r>
              <a:rPr lang="zh-CN" altLang="en-US" sz="3200" b="1">
                <a:latin typeface="宋体" panose="02010600030101010101" pitchFamily="2" charset="-122"/>
              </a:rPr>
              <a:t>规定，所有的印刷品、商业单据、法律证件等都要缴纳印花税。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28913" y="614363"/>
            <a:ext cx="3686175" cy="2022475"/>
            <a:chOff x="-12" y="0"/>
            <a:chExt cx="2316" cy="1746"/>
          </a:xfrm>
        </p:grpSpPr>
        <p:grpSp>
          <p:nvGrpSpPr>
            <p:cNvPr id="10252" name="Group 7"/>
            <p:cNvGrpSpPr>
              <a:grpSpLocks/>
            </p:cNvGrpSpPr>
            <p:nvPr/>
          </p:nvGrpSpPr>
          <p:grpSpPr bwMode="auto">
            <a:xfrm>
              <a:off x="0" y="0"/>
              <a:ext cx="2304" cy="1746"/>
              <a:chOff x="0" y="0"/>
              <a:chExt cx="2304" cy="1746"/>
            </a:xfrm>
          </p:grpSpPr>
          <p:grpSp>
            <p:nvGrpSpPr>
              <p:cNvPr id="1025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2304" cy="1746"/>
                <a:chOff x="0" y="0"/>
                <a:chExt cx="2304" cy="1746"/>
              </a:xfrm>
            </p:grpSpPr>
            <p:pic>
              <p:nvPicPr>
                <p:cNvPr id="10256" name="Picture 9" descr="9-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304" cy="17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5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52" y="642"/>
                  <a:ext cx="441" cy="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2000" b="1">
                      <a:latin typeface="Times New Roman" panose="02020603050405020304" pitchFamily="18" charset="0"/>
                    </a:rPr>
                    <a:t>北美</a:t>
                  </a:r>
                </a:p>
              </p:txBody>
            </p:sp>
          </p:grpSp>
          <p:sp>
            <p:nvSpPr>
              <p:cNvPr id="10255" name="Text Box 11"/>
              <p:cNvSpPr txBox="1">
                <a:spLocks noChangeArrowheads="1"/>
              </p:cNvSpPr>
              <p:nvPr/>
            </p:nvSpPr>
            <p:spPr bwMode="auto">
              <a:xfrm>
                <a:off x="1677" y="1061"/>
                <a:ext cx="502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>
                    <a:latin typeface="Arial" panose="020B0604020202020204" pitchFamily="34" charset="0"/>
                  </a:rPr>
                  <a:t>国英</a:t>
                </a:r>
              </a:p>
            </p:txBody>
          </p:sp>
        </p:grpSp>
        <p:sp>
          <p:nvSpPr>
            <p:cNvPr id="10253" name="Text Box 12"/>
            <p:cNvSpPr txBox="1">
              <a:spLocks noChangeArrowheads="1"/>
            </p:cNvSpPr>
            <p:nvPr/>
          </p:nvSpPr>
          <p:spPr bwMode="auto">
            <a:xfrm>
              <a:off x="-12" y="454"/>
              <a:ext cx="337" cy="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18" charset="0"/>
                </a:rPr>
                <a:t>苦啊苦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71513" y="3457575"/>
            <a:ext cx="3416300" cy="2538413"/>
            <a:chOff x="0" y="0"/>
            <a:chExt cx="2296" cy="1741"/>
          </a:xfrm>
        </p:grpSpPr>
        <p:pic>
          <p:nvPicPr>
            <p:cNvPr id="10249" name="Picture 14" descr="9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96" cy="1741"/>
            </a:xfrm>
            <a:prstGeom prst="rect">
              <a:avLst/>
            </a:prstGeom>
            <a:noFill/>
            <a:ln w="57150" cmpd="thinThick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0" name="Rectangle 15"/>
            <p:cNvSpPr>
              <a:spLocks noChangeArrowheads="1"/>
            </p:cNvSpPr>
            <p:nvPr/>
          </p:nvSpPr>
          <p:spPr bwMode="auto">
            <a:xfrm>
              <a:off x="635" y="136"/>
              <a:ext cx="14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Arial" panose="020B0604020202020204" pitchFamily="34" charset="0"/>
                  <a:ea typeface="华文新魏" pitchFamily="2" charset="-122"/>
                </a:rPr>
                <a:t>连糖都要上税</a:t>
              </a:r>
            </a:p>
          </p:txBody>
        </p:sp>
        <p:sp>
          <p:nvSpPr>
            <p:cNvPr id="10251" name="Text Box 16"/>
            <p:cNvSpPr txBox="1">
              <a:spLocks noChangeArrowheads="1"/>
            </p:cNvSpPr>
            <p:nvPr/>
          </p:nvSpPr>
          <p:spPr bwMode="auto">
            <a:xfrm>
              <a:off x="136" y="317"/>
              <a:ext cx="6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苦吗？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535488" y="3357563"/>
            <a:ext cx="3997325" cy="2681287"/>
            <a:chOff x="0" y="0"/>
            <a:chExt cx="2880" cy="1761"/>
          </a:xfrm>
        </p:grpSpPr>
        <p:pic>
          <p:nvPicPr>
            <p:cNvPr id="10246" name="Picture 18" descr="9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4" cy="1761"/>
            </a:xfrm>
            <a:prstGeom prst="rect">
              <a:avLst/>
            </a:prstGeom>
            <a:noFill/>
            <a:ln w="57150" cmpd="thinThick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Text Box 19"/>
            <p:cNvSpPr txBox="1">
              <a:spLocks noChangeArrowheads="1"/>
            </p:cNvSpPr>
            <p:nvPr/>
          </p:nvSpPr>
          <p:spPr bwMode="auto">
            <a:xfrm>
              <a:off x="1089" y="45"/>
              <a:ext cx="14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Times New Roman" panose="02020603050405020304" pitchFamily="18" charset="0"/>
                  <a:ea typeface="华文新魏" pitchFamily="2" charset="-122"/>
                </a:rPr>
                <a:t>税务局的人</a:t>
              </a:r>
            </a:p>
          </p:txBody>
        </p:sp>
        <p:sp>
          <p:nvSpPr>
            <p:cNvPr id="10248" name="Rectangle 20"/>
            <p:cNvSpPr>
              <a:spLocks noChangeArrowheads="1"/>
            </p:cNvSpPr>
            <p:nvPr/>
          </p:nvSpPr>
          <p:spPr bwMode="auto">
            <a:xfrm>
              <a:off x="0" y="45"/>
              <a:ext cx="288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Arial" panose="020B0604020202020204" pitchFamily="34" charset="0"/>
                  <a:ea typeface="华文新魏" pitchFamily="2" charset="-122"/>
                </a:rPr>
                <a:t>毕业证书</a:t>
              </a:r>
            </a:p>
            <a:p>
              <a:pPr eaLnBrk="1" hangingPunct="1"/>
              <a:r>
                <a:rPr lang="zh-CN" altLang="en-US" sz="2400" b="1">
                  <a:latin typeface="Arial" panose="020B0604020202020204" pitchFamily="34" charset="0"/>
                  <a:ea typeface="华文新魏" pitchFamily="2" charset="-122"/>
                </a:rPr>
                <a:t>也要征税</a:t>
              </a:r>
            </a:p>
            <a:p>
              <a:pPr eaLnBrk="1" hangingPunct="1"/>
              <a:r>
                <a:rPr lang="zh-CN" altLang="en-US" sz="2400" b="1">
                  <a:latin typeface="Arial" panose="020B0604020202020204" pitchFamily="34" charset="0"/>
                  <a:ea typeface="华文新魏" pitchFamily="2" charset="-122"/>
                </a:rPr>
                <a:t>吗？</a:t>
              </a:r>
            </a:p>
          </p:txBody>
        </p:sp>
      </p:grp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7921625" y="606425"/>
            <a:ext cx="7921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英国的殖民压迫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50825" y="911225"/>
            <a:ext cx="8642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</a:t>
            </a: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阅读以上图文英国殖民统治者对北美经济的发展持何态度呢？  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50825" y="3125788"/>
            <a:ext cx="86423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英国希望北美殖民地永远作它的原料产地和商品市场，竭力压制北美经济的发展。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3015</Words>
  <Application>Microsoft Office PowerPoint</Application>
  <PresentationFormat>全屏显示(4:3)</PresentationFormat>
  <Paragraphs>214</Paragraphs>
  <Slides>38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38</vt:i4>
      </vt:variant>
    </vt:vector>
  </HeadingPairs>
  <TitlesOfParts>
    <vt:vector size="52" baseType="lpstr">
      <vt:lpstr>Calibri</vt:lpstr>
      <vt:lpstr>宋体</vt:lpstr>
      <vt:lpstr>Arial</vt:lpstr>
      <vt:lpstr>黑体</vt:lpstr>
      <vt:lpstr>隶书</vt:lpstr>
      <vt:lpstr>华文行楷</vt:lpstr>
      <vt:lpstr>微软雅黑</vt:lpstr>
      <vt:lpstr>Times New Roman</vt:lpstr>
      <vt:lpstr>华文新魏</vt:lpstr>
      <vt:lpstr>楷体</vt:lpstr>
      <vt:lpstr>Wingdings</vt:lpstr>
      <vt:lpstr>华文中宋</vt:lpstr>
      <vt:lpstr>楷体_GB2312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261</cp:revision>
  <dcterms:created xsi:type="dcterms:W3CDTF">2018-01-05T01:09:53Z</dcterms:created>
  <dcterms:modified xsi:type="dcterms:W3CDTF">2022-06-13T09:25:50Z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