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416" r:id="rId5"/>
    <p:sldId id="428" r:id="rId6"/>
    <p:sldId id="409" r:id="rId7"/>
    <p:sldId id="429" r:id="rId8"/>
    <p:sldId id="323" r:id="rId9"/>
    <p:sldId id="437" r:id="rId10"/>
    <p:sldId id="322" r:id="rId11"/>
    <p:sldId id="431" r:id="rId12"/>
    <p:sldId id="369" r:id="rId13"/>
    <p:sldId id="438" r:id="rId14"/>
    <p:sldId id="361" r:id="rId15"/>
    <p:sldId id="284" r:id="rId16"/>
  </p:sldIdLst>
  <p:sldSz cx="12192000" cy="6858000"/>
  <p:notesSz cx="6858000" cy="9144000"/>
  <p:custDataLst>
    <p:tags r:id="rId2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00FF"/>
    <a:srgbClr val="FF0000"/>
    <a:srgbClr val="FF6600"/>
    <a:srgbClr val="00CC00"/>
    <a:srgbClr val="FF99FF"/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1" autoAdjust="0"/>
    <p:restoredTop sz="94713" autoAdjust="0"/>
  </p:normalViewPr>
  <p:slideViewPr>
    <p:cSldViewPr>
      <p:cViewPr varScale="1">
        <p:scale>
          <a:sx n="75" d="100"/>
          <a:sy n="75" d="100"/>
        </p:scale>
        <p:origin x="-810" y="-90"/>
      </p:cViewPr>
      <p:guideLst>
        <p:guide orient="horz" pos="217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4C2FE-0197-4314-97D3-AA433463F5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17E1B-D288-4CF2-AAE3-6E03AA773AB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17E1B-D288-4CF2-AAE3-6E03AA773A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17E1B-D288-4CF2-AAE3-6E03AA773A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17E1B-D288-4CF2-AAE3-6E03AA773A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17E1B-D288-4CF2-AAE3-6E03AA773A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17E1B-D288-4CF2-AAE3-6E03AA773A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17E1B-D288-4CF2-AAE3-6E03AA773A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17E1B-D288-4CF2-AAE3-6E03AA773A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17E1B-D288-4CF2-AAE3-6E03AA773A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17E1B-D288-4CF2-AAE3-6E03AA773A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17E1B-D288-4CF2-AAE3-6E03AA773A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17E1B-D288-4CF2-AAE3-6E03AA773A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17E1B-D288-4CF2-AAE3-6E03AA773A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17E1B-D288-4CF2-AAE3-6E03AA773A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5613"/>
            <a:ext cx="10058400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" t="70470" r="59898" b="-2100"/>
          <a:stretch>
            <a:fillRect/>
          </a:stretch>
        </p:blipFill>
        <p:spPr bwMode="auto">
          <a:xfrm>
            <a:off x="-609600" y="0"/>
            <a:ext cx="6959600" cy="771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70" t="70470" r="-255" b="-2100"/>
          <a:stretch>
            <a:fillRect/>
          </a:stretch>
        </p:blipFill>
        <p:spPr bwMode="auto">
          <a:xfrm>
            <a:off x="7248128" y="-28575"/>
            <a:ext cx="5553075" cy="774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9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25549" b="25102"/>
          <a:stretch>
            <a:fillRect/>
          </a:stretch>
        </p:blipFill>
        <p:spPr bwMode="auto">
          <a:xfrm>
            <a:off x="1703512" y="-1251520"/>
            <a:ext cx="7859713" cy="963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6BBEE-CD73-40E7-93C4-0A85B6684A1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b="36349"/>
          <a:stretch>
            <a:fillRect/>
          </a:stretch>
        </p:blipFill>
        <p:spPr bwMode="auto">
          <a:xfrm>
            <a:off x="192088" y="-315913"/>
            <a:ext cx="12350750" cy="770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0" t="8353" r="30077" b="74051"/>
          <a:stretch>
            <a:fillRect/>
          </a:stretch>
        </p:blipFill>
        <p:spPr bwMode="auto">
          <a:xfrm>
            <a:off x="-744538" y="3789363"/>
            <a:ext cx="4824413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55642-F28D-4EA6-9AB5-CC5D903464E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9" t="70349" r="16544"/>
          <a:stretch>
            <a:fillRect/>
          </a:stretch>
        </p:blipFill>
        <p:spPr bwMode="auto">
          <a:xfrm>
            <a:off x="-241300" y="404813"/>
            <a:ext cx="12458700" cy="692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" t="60490" r="72060" b="32732"/>
          <a:stretch>
            <a:fillRect/>
          </a:stretch>
        </p:blipFill>
        <p:spPr bwMode="auto">
          <a:xfrm>
            <a:off x="4008438" y="-242888"/>
            <a:ext cx="4103687" cy="158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50" r="70477" b="42650"/>
          <a:stretch>
            <a:fillRect/>
          </a:stretch>
        </p:blipFill>
        <p:spPr bwMode="auto">
          <a:xfrm>
            <a:off x="8128000" y="3905250"/>
            <a:ext cx="45910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5A3AD-88E4-4748-A6B4-3C216CF92E8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1"/>
          <a:stretch>
            <a:fillRect/>
          </a:stretch>
        </p:blipFill>
        <p:spPr bwMode="auto">
          <a:xfrm>
            <a:off x="6691313" y="-22225"/>
            <a:ext cx="6010275" cy="761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01"/>
          <a:stretch>
            <a:fillRect/>
          </a:stretch>
        </p:blipFill>
        <p:spPr bwMode="auto">
          <a:xfrm>
            <a:off x="-346075" y="-33338"/>
            <a:ext cx="6010275" cy="761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7" t="8458" r="16470" b="76550"/>
          <a:stretch>
            <a:fillRect/>
          </a:stretch>
        </p:blipFill>
        <p:spPr bwMode="auto">
          <a:xfrm>
            <a:off x="452438" y="1731963"/>
            <a:ext cx="223202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7" t="8458" r="16470" b="76550"/>
          <a:stretch>
            <a:fillRect/>
          </a:stretch>
        </p:blipFill>
        <p:spPr bwMode="auto">
          <a:xfrm>
            <a:off x="9696450" y="1100138"/>
            <a:ext cx="223202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0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1277938"/>
            <a:ext cx="10058400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1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3" r="46277" b="48671"/>
          <a:stretch>
            <a:fillRect/>
          </a:stretch>
        </p:blipFill>
        <p:spPr bwMode="auto">
          <a:xfrm>
            <a:off x="7991475" y="2660650"/>
            <a:ext cx="3408363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3" t="51122"/>
          <a:stretch>
            <a:fillRect/>
          </a:stretch>
        </p:blipFill>
        <p:spPr bwMode="auto">
          <a:xfrm>
            <a:off x="3863975" y="4378325"/>
            <a:ext cx="9355138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A936A-3069-4F6D-8CB6-0BDFEDDE4BF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1"/>
          <a:stretch>
            <a:fillRect/>
          </a:stretch>
        </p:blipFill>
        <p:spPr bwMode="auto">
          <a:xfrm>
            <a:off x="6691313" y="-22225"/>
            <a:ext cx="6010275" cy="761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01"/>
          <a:stretch>
            <a:fillRect/>
          </a:stretch>
        </p:blipFill>
        <p:spPr bwMode="auto">
          <a:xfrm>
            <a:off x="-346075" y="-33338"/>
            <a:ext cx="6010275" cy="761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7" t="8458" r="16470" b="76550"/>
          <a:stretch>
            <a:fillRect/>
          </a:stretch>
        </p:blipFill>
        <p:spPr bwMode="auto">
          <a:xfrm>
            <a:off x="911225" y="1938338"/>
            <a:ext cx="223202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7" t="8458" r="16470" b="76550"/>
          <a:stretch>
            <a:fillRect/>
          </a:stretch>
        </p:blipFill>
        <p:spPr bwMode="auto">
          <a:xfrm>
            <a:off x="9964738" y="2825750"/>
            <a:ext cx="223202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0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2019300"/>
            <a:ext cx="100584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1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6" t="57437"/>
          <a:stretch>
            <a:fillRect/>
          </a:stretch>
        </p:blipFill>
        <p:spPr bwMode="auto">
          <a:xfrm>
            <a:off x="8523288" y="4181475"/>
            <a:ext cx="3044825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27" t="35159" b="42612"/>
          <a:stretch>
            <a:fillRect/>
          </a:stretch>
        </p:blipFill>
        <p:spPr bwMode="auto">
          <a:xfrm>
            <a:off x="268288" y="3225800"/>
            <a:ext cx="5513387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3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29" b="74150"/>
          <a:stretch>
            <a:fillRect/>
          </a:stretch>
        </p:blipFill>
        <p:spPr bwMode="auto">
          <a:xfrm>
            <a:off x="2027238" y="809625"/>
            <a:ext cx="256857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12192-50B3-48AD-BA67-0B837F4D2F7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68048E8-F8D3-4884-B059-BA74D73F2AD1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汉仪小麦体简" pitchFamily="18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汉仪小麦体简" pitchFamily="18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汉仪小麦体简" pitchFamily="18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汉仪小麦体简" pitchFamily="18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汉仪小麦体简" pitchFamily="18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汉仪小麦体简" pitchFamily="18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汉仪小麦体简" pitchFamily="18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汉仪小麦体简" pitchFamily="18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汉仪小麦体简" pitchFamily="18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汉仪小麦体简" pitchFamily="18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5"/>
          <p:cNvSpPr>
            <a:spLocks noChangeArrowheads="1"/>
          </p:cNvSpPr>
          <p:nvPr/>
        </p:nvSpPr>
        <p:spPr bwMode="auto">
          <a:xfrm>
            <a:off x="3215680" y="1700808"/>
            <a:ext cx="7773987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4800" b="1" dirty="0" smtClean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《家校交流与合作》</a:t>
            </a:r>
            <a:endParaRPr lang="zh-CN" altLang="en-US" sz="4800" b="1" dirty="0" smtClean="0">
              <a:solidFill>
                <a:schemeClr val="accent5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defRPr/>
            </a:pPr>
            <a:endParaRPr lang="en-US" altLang="zh-CN" sz="3600" b="1" dirty="0" smtClean="0">
              <a:solidFill>
                <a:schemeClr val="accent5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just" eaLnBrk="1" hangingPunct="1">
              <a:defRPr/>
            </a:pPr>
            <a:r>
              <a:rPr lang="en-US" altLang="zh-CN" sz="3600" b="1" dirty="0" smtClean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3600" b="1" dirty="0" smtClean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              </a:t>
            </a:r>
            <a:r>
              <a:rPr lang="en-US" altLang="zh-CN" sz="3200" dirty="0" smtClean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lang="zh-CN" altLang="en-US" sz="3200" dirty="0" smtClean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疫情下的家园共育为例</a:t>
            </a:r>
            <a:endParaRPr lang="en-US" altLang="zh-CN" sz="4000" dirty="0" smtClean="0">
              <a:solidFill>
                <a:schemeClr val="accent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652838" y="4473575"/>
            <a:ext cx="4895850" cy="433388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800" b="1" dirty="0" smtClean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泸县惠济路幼儿园</a:t>
            </a:r>
            <a:br>
              <a:rPr lang="en-US" altLang="zh-CN" sz="2800" b="1" dirty="0" smtClean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2800" b="1" dirty="0" smtClean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卢袁思琦</a:t>
            </a:r>
            <a:endParaRPr lang="zh-CN" altLang="en-US" sz="2800" b="1" dirty="0" smtClean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172" name="图片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9" b="73666"/>
          <a:stretch>
            <a:fillRect/>
          </a:stretch>
        </p:blipFill>
        <p:spPr bwMode="auto">
          <a:xfrm>
            <a:off x="7608888" y="-315913"/>
            <a:ext cx="2754312" cy="180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图片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7" t="31122" b="26001"/>
          <a:stretch>
            <a:fillRect/>
          </a:stretch>
        </p:blipFill>
        <p:spPr bwMode="auto">
          <a:xfrm>
            <a:off x="8976320" y="908720"/>
            <a:ext cx="34607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图片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7" t="45233" r="10513" b="17535"/>
          <a:stretch>
            <a:fillRect/>
          </a:stretch>
        </p:blipFill>
        <p:spPr bwMode="auto">
          <a:xfrm>
            <a:off x="7773988" y="5000625"/>
            <a:ext cx="36718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847528" y="1556792"/>
            <a:ext cx="417626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br>
              <a:rPr lang="zh-CN" altLang="en-US" sz="2800" dirty="0" smtClean="0">
                <a:latin typeface="+mn-lt"/>
                <a:ea typeface="+mn-ea"/>
                <a:cs typeface="+mn-ea"/>
                <a:sym typeface="+mn-lt"/>
              </a:rPr>
            </a:br>
            <a:br>
              <a:rPr lang="zh-CN" altLang="en-US" sz="2800" dirty="0" smtClean="0"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2800" dirty="0" smtClean="0">
                <a:latin typeface="+mn-lt"/>
                <a:ea typeface="+mn-ea"/>
                <a:cs typeface="+mn-ea"/>
                <a:sym typeface="+mn-lt"/>
              </a:rPr>
              <a:t>视频号开通一学期以来：</a:t>
            </a:r>
            <a:endParaRPr lang="en-US" altLang="zh-CN" sz="2800" dirty="0" smtClean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sz="2800" dirty="0" smtClean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000" dirty="0" smtClean="0">
                <a:latin typeface="+mn-lt"/>
                <a:ea typeface="+mn-ea"/>
                <a:cs typeface="+mn-ea"/>
                <a:sym typeface="+mn-lt"/>
              </a:rPr>
              <a:t>、关注人数达</a:t>
            </a:r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303</a:t>
            </a:r>
            <a:r>
              <a:rPr lang="zh-CN" altLang="en-US" sz="2000" dirty="0" smtClean="0">
                <a:latin typeface="+mn-lt"/>
                <a:ea typeface="+mn-ea"/>
                <a:cs typeface="+mn-ea"/>
                <a:sym typeface="+mn-lt"/>
              </a:rPr>
              <a:t>人；</a:t>
            </a:r>
            <a:endParaRPr lang="en-US" altLang="zh-CN" sz="2000" dirty="0" smtClean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      </a:t>
            </a:r>
            <a:endParaRPr lang="en-US" altLang="zh-CN" sz="2000" dirty="0" smtClean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000" dirty="0" smtClean="0">
                <a:latin typeface="+mn-lt"/>
                <a:ea typeface="+mn-ea"/>
                <a:cs typeface="+mn-ea"/>
                <a:sym typeface="+mn-lt"/>
              </a:rPr>
              <a:t>、视频最高浏览量达</a:t>
            </a:r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1200</a:t>
            </a:r>
            <a:r>
              <a:rPr lang="zh-CN" altLang="en-US" sz="2000" dirty="0" smtClean="0">
                <a:latin typeface="+mn-lt"/>
                <a:ea typeface="+mn-ea"/>
                <a:cs typeface="+mn-ea"/>
                <a:sym typeface="+mn-lt"/>
              </a:rPr>
              <a:t>人次；</a:t>
            </a:r>
            <a:endParaRPr lang="en-US" altLang="zh-CN" sz="2000" dirty="0" smtClean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sz="2000" dirty="0" smtClean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000" dirty="0" smtClean="0">
                <a:latin typeface="+mn-lt"/>
                <a:ea typeface="+mn-ea"/>
                <a:cs typeface="+mn-ea"/>
                <a:sym typeface="+mn-lt"/>
              </a:rPr>
              <a:t>、视频最高点赞达</a:t>
            </a:r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42</a:t>
            </a:r>
            <a:r>
              <a:rPr lang="zh-CN" altLang="en-US" sz="2000" dirty="0" smtClean="0">
                <a:latin typeface="+mn-lt"/>
                <a:ea typeface="+mn-ea"/>
                <a:cs typeface="+mn-ea"/>
                <a:sym typeface="+mn-lt"/>
              </a:rPr>
              <a:t>人；</a:t>
            </a:r>
            <a:endParaRPr lang="en-US" altLang="zh-CN" sz="2000" dirty="0" smtClean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sz="2000" dirty="0" smtClean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2000" dirty="0" smtClean="0">
                <a:latin typeface="+mn-lt"/>
                <a:ea typeface="+mn-ea"/>
                <a:cs typeface="+mn-ea"/>
                <a:sym typeface="+mn-lt"/>
              </a:rPr>
              <a:t>、视频最多转发</a:t>
            </a:r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34</a:t>
            </a:r>
            <a:r>
              <a:rPr lang="zh-CN" altLang="en-US" sz="2000" dirty="0" smtClean="0">
                <a:latin typeface="+mn-lt"/>
                <a:ea typeface="+mn-ea"/>
                <a:cs typeface="+mn-ea"/>
                <a:sym typeface="+mn-lt"/>
              </a:rPr>
              <a:t>次。</a:t>
            </a:r>
            <a:endParaRPr lang="en-US" altLang="zh-CN" sz="2000" dirty="0" smtClean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sz="2000" dirty="0" smtClean="0">
                <a:latin typeface="+mn-lt"/>
                <a:ea typeface="+mn-ea"/>
                <a:cs typeface="+mn-ea"/>
                <a:sym typeface="+mn-lt"/>
              </a:rPr>
              <a:t>      </a:t>
            </a:r>
            <a:br>
              <a:rPr lang="zh-CN" altLang="en-US" sz="2800" dirty="0" smtClean="0">
                <a:latin typeface="+mn-lt"/>
                <a:ea typeface="+mn-ea"/>
                <a:cs typeface="+mn-ea"/>
                <a:sym typeface="+mn-lt"/>
              </a:rPr>
            </a:br>
            <a:endParaRPr lang="zh-CN" altLang="en-US" sz="2800" dirty="0" smtClean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 descr="IMG_6124(20220614-181422).JPG"/>
          <p:cNvPicPr>
            <a:picLocks noChangeAspect="1"/>
          </p:cNvPicPr>
          <p:nvPr/>
        </p:nvPicPr>
        <p:blipFill>
          <a:blip r:embed="rId1" cstate="print"/>
          <a:srcRect t="5901" r="2226"/>
          <a:stretch>
            <a:fillRect/>
          </a:stretch>
        </p:blipFill>
        <p:spPr>
          <a:xfrm>
            <a:off x="8112224" y="692696"/>
            <a:ext cx="2317412" cy="4832336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 bwMode="auto">
          <a:xfrm>
            <a:off x="2711624" y="620688"/>
            <a:ext cx="5616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zh-CN" altLang="en-US" sz="3600" b="1" dirty="0" smtClean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四、活动效果</a:t>
            </a:r>
            <a:endParaRPr lang="zh-CN" altLang="en-US" sz="3600" b="1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 descr="IMG_6120(20220614-181416).JPG"/>
          <p:cNvPicPr>
            <a:picLocks noChangeAspect="1"/>
          </p:cNvPicPr>
          <p:nvPr/>
        </p:nvPicPr>
        <p:blipFill>
          <a:blip r:embed="rId2" cstate="print"/>
          <a:srcRect t="16401" r="2177" b="5901"/>
          <a:stretch>
            <a:fillRect/>
          </a:stretch>
        </p:blipFill>
        <p:spPr>
          <a:xfrm>
            <a:off x="6168008" y="2780928"/>
            <a:ext cx="2016224" cy="3469781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/>
          <a:srcRect t="49744"/>
          <a:stretch>
            <a:fillRect/>
          </a:stretch>
        </p:blipFill>
        <p:spPr>
          <a:xfrm>
            <a:off x="0" y="3260725"/>
            <a:ext cx="4572000" cy="344646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919413" y="3328988"/>
            <a:ext cx="6497637" cy="822325"/>
          </a:xfrm>
        </p:spPr>
        <p:txBody>
          <a:bodyPr/>
          <a:lstStyle/>
          <a:p>
            <a:pPr>
              <a:defRPr/>
            </a:pPr>
            <a:r>
              <a:rPr lang="zh-CN" altLang="en-US" sz="6000" dirty="0" smtClean="0">
                <a:latin typeface="+mn-lt"/>
                <a:ea typeface="+mn-ea"/>
                <a:cs typeface="+mn-ea"/>
                <a:sym typeface="+mn-lt"/>
              </a:rPr>
              <a:t>教师反思</a:t>
            </a:r>
            <a:endParaRPr lang="zh-CN" altLang="en-US" sz="6000" dirty="0" smtClean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7"/>
          <p:cNvGrpSpPr/>
          <p:nvPr/>
        </p:nvGrpSpPr>
        <p:grpSpPr bwMode="auto">
          <a:xfrm>
            <a:off x="4835525" y="476250"/>
            <a:ext cx="2663825" cy="2978150"/>
            <a:chOff x="4835947" y="476672"/>
            <a:chExt cx="2664119" cy="297795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print"/>
            <a:srcRect t="4200" r="57482" b="62201"/>
            <a:stretch>
              <a:fillRect/>
            </a:stretch>
          </p:blipFill>
          <p:spPr>
            <a:xfrm>
              <a:off x="4835947" y="476672"/>
              <a:ext cx="2664119" cy="297795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标题 1"/>
            <p:cNvSpPr txBox="1"/>
            <p:nvPr/>
          </p:nvSpPr>
          <p:spPr bwMode="auto">
            <a:xfrm>
              <a:off x="5610733" y="1340215"/>
              <a:ext cx="1278079" cy="720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r>
                <a:rPr lang="en-US" altLang="zh-CN" sz="8000" kern="0" dirty="0" smtClean="0">
                  <a:latin typeface="+mn-lt"/>
                  <a:ea typeface="+mn-ea"/>
                  <a:cs typeface="+mn-ea"/>
                  <a:sym typeface="+mn-lt"/>
                </a:rPr>
                <a:t>5</a:t>
              </a:r>
              <a:endParaRPr lang="zh-CN" altLang="en-US" sz="8000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52963" y="1069975"/>
            <a:ext cx="5040312" cy="649288"/>
          </a:xfrm>
        </p:spPr>
        <p:txBody>
          <a:bodyPr rtlCol="0">
            <a:noAutofit/>
          </a:bodyPr>
          <a:lstStyle/>
          <a:p>
            <a:pPr algn="l" eaLnBrk="1" hangingPunct="1">
              <a:defRPr/>
            </a:pPr>
            <a:r>
              <a:rPr lang="zh-CN" altLang="en-US" sz="3600" b="1" kern="1200" dirty="0" smtClean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五、教师反思</a:t>
            </a:r>
            <a:endParaRPr lang="zh-CN" altLang="en-US" sz="3600" b="1" kern="1200" dirty="0" smtClean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2884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2639616" y="1844824"/>
            <a:ext cx="8310562" cy="1618905"/>
          </a:xfrm>
        </p:spPr>
        <p:txBody>
          <a:bodyPr>
            <a:spAutoFit/>
          </a:bodyPr>
          <a:lstStyle/>
          <a:p>
            <a:pPr marL="0" eaLnBrk="1" hangingPunct="1">
              <a:lnSpc>
                <a:spcPct val="90000"/>
              </a:lnSpc>
            </a:pPr>
            <a:r>
              <a:rPr lang="en-US" altLang="zh-CN" dirty="0" smtClean="0">
                <a:solidFill>
                  <a:srgbClr val="5A4231"/>
                </a:solidFill>
                <a:sym typeface="Arial" panose="020B0604020202020204" pitchFamily="34" charset="0"/>
              </a:rPr>
              <a:t>1</a:t>
            </a:r>
            <a:r>
              <a:rPr lang="zh-CN" altLang="en-US" dirty="0" smtClean="0">
                <a:solidFill>
                  <a:srgbClr val="5A4231"/>
                </a:solidFill>
                <a:sym typeface="Arial" panose="020B0604020202020204" pitchFamily="34" charset="0"/>
              </a:rPr>
              <a:t>、转变思维、加强学习</a:t>
            </a:r>
            <a:endParaRPr lang="en-US" altLang="zh-CN" dirty="0" smtClean="0">
              <a:solidFill>
                <a:srgbClr val="5A4231"/>
              </a:solidFill>
              <a:sym typeface="Arial" panose="020B0604020202020204" pitchFamily="34" charset="0"/>
            </a:endParaRPr>
          </a:p>
          <a:p>
            <a:pPr marL="0" eaLnBrk="1" hangingPunct="1">
              <a:lnSpc>
                <a:spcPct val="90000"/>
              </a:lnSpc>
            </a:pPr>
            <a:r>
              <a:rPr lang="en-US" altLang="zh-CN" dirty="0" smtClean="0">
                <a:solidFill>
                  <a:srgbClr val="5A4231"/>
                </a:solidFill>
                <a:sym typeface="Arial" panose="020B0604020202020204" pitchFamily="34" charset="0"/>
              </a:rPr>
              <a:t>2</a:t>
            </a:r>
            <a:r>
              <a:rPr lang="zh-CN" altLang="en-US" dirty="0" smtClean="0">
                <a:solidFill>
                  <a:srgbClr val="5A4231"/>
                </a:solidFill>
                <a:sym typeface="Arial" panose="020B0604020202020204" pitchFamily="34" charset="0"/>
              </a:rPr>
              <a:t>、持续更新内容</a:t>
            </a:r>
            <a:endParaRPr lang="en-US" altLang="zh-CN" dirty="0" smtClean="0">
              <a:solidFill>
                <a:srgbClr val="5A4231"/>
              </a:solidFill>
              <a:sym typeface="Arial" panose="020B0604020202020204" pitchFamily="34" charset="0"/>
            </a:endParaRPr>
          </a:p>
          <a:p>
            <a:pPr marL="0" eaLnBrk="1" hangingPunct="1">
              <a:lnSpc>
                <a:spcPct val="90000"/>
              </a:lnSpc>
            </a:pPr>
            <a:r>
              <a:rPr lang="en-US" altLang="zh-CN" dirty="0" smtClean="0">
                <a:solidFill>
                  <a:srgbClr val="5A4231"/>
                </a:solidFill>
                <a:sym typeface="Arial" panose="020B0604020202020204" pitchFamily="34" charset="0"/>
              </a:rPr>
              <a:t>3</a:t>
            </a:r>
            <a:r>
              <a:rPr lang="zh-CN" altLang="en-US" dirty="0" smtClean="0">
                <a:solidFill>
                  <a:srgbClr val="5A4231"/>
                </a:solidFill>
                <a:sym typeface="Arial" panose="020B0604020202020204" pitchFamily="34" charset="0"/>
              </a:rPr>
              <a:t>、大胆尝试</a:t>
            </a:r>
            <a:endParaRPr lang="zh-CN" altLang="en-US" dirty="0" smtClean="0">
              <a:solidFill>
                <a:srgbClr val="5A4231"/>
              </a:solidFill>
              <a:sym typeface="Arial" panose="020B0604020202020204" pitchFamily="34" charset="0"/>
            </a:endParaRPr>
          </a:p>
        </p:txBody>
      </p:sp>
      <p:pic>
        <p:nvPicPr>
          <p:cNvPr id="11" name="图片 10" descr="2.0培训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95400" y="3356992"/>
            <a:ext cx="3837760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8128" y="980728"/>
            <a:ext cx="4141970" cy="31052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图片 12" descr="IMG_20220613_19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7848" y="3645024"/>
            <a:ext cx="3923928" cy="29429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char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4">
                                            <p:txEl>
                                              <p:char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char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884">
                                            <p:txEl>
                                              <p:char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2"/>
          <p:cNvSpPr txBox="1">
            <a:spLocks noChangeArrowheads="1"/>
          </p:cNvSpPr>
          <p:nvPr/>
        </p:nvSpPr>
        <p:spPr bwMode="auto">
          <a:xfrm>
            <a:off x="3935760" y="2636912"/>
            <a:ext cx="534667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8000" dirty="0" smtClean="0">
                <a:solidFill>
                  <a:schemeClr val="accent2"/>
                </a:solidFill>
                <a:latin typeface="汉仪小麦体简" pitchFamily="18" charset="-122"/>
                <a:ea typeface="汉仪小麦体简" pitchFamily="18" charset="-122"/>
              </a:rPr>
              <a:t>感谢聆听</a:t>
            </a:r>
            <a:r>
              <a:rPr lang="zh-CN" altLang="en-US" sz="8000" dirty="0">
                <a:solidFill>
                  <a:schemeClr val="accent2"/>
                </a:solidFill>
                <a:latin typeface="汉仪小麦体简" pitchFamily="18" charset="-122"/>
                <a:ea typeface="汉仪小麦体简" pitchFamily="18" charset="-122"/>
              </a:rPr>
              <a:t>！</a:t>
            </a:r>
            <a:endParaRPr lang="zh-CN" altLang="en-US" sz="8000" dirty="0">
              <a:solidFill>
                <a:schemeClr val="accent2"/>
              </a:solidFill>
              <a:latin typeface="汉仪小麦体简" pitchFamily="18" charset="-122"/>
              <a:ea typeface="汉仪小麦体简" pitchFamily="18" charset="-122"/>
            </a:endParaRPr>
          </a:p>
        </p:txBody>
      </p: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1703388" y="836613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zh-CN" altLang="en-US" sz="8000" dirty="0" smtClean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目    录</a:t>
            </a:r>
            <a:endParaRPr lang="zh-CN" altLang="en-US" sz="8000" dirty="0" smtClean="0">
              <a:solidFill>
                <a:schemeClr val="accent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9218" name="组合 2"/>
          <p:cNvGrpSpPr/>
          <p:nvPr/>
        </p:nvGrpSpPr>
        <p:grpSpPr bwMode="auto">
          <a:xfrm>
            <a:off x="2095500" y="2363788"/>
            <a:ext cx="1992035" cy="1019162"/>
            <a:chOff x="2063552" y="2276872"/>
            <a:chExt cx="1991558" cy="1020499"/>
          </a:xfrm>
        </p:grpSpPr>
        <p:pic>
          <p:nvPicPr>
            <p:cNvPr id="9219" name="图片 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96" t="52576" r="10513" b="33105"/>
            <a:stretch>
              <a:fillRect/>
            </a:stretch>
          </p:blipFill>
          <p:spPr bwMode="auto">
            <a:xfrm>
              <a:off x="2063552" y="2276872"/>
              <a:ext cx="864096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2639677" y="2391321"/>
              <a:ext cx="1415433" cy="9060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zh-CN" altLang="en-US" sz="2400" kern="0" dirty="0" smtClean="0">
                  <a:solidFill>
                    <a:schemeClr val="accent2"/>
                  </a:solidFill>
                  <a:latin typeface="Arial" panose="020B0604020202020204"/>
                  <a:ea typeface="汉仪小麦体简" pitchFamily="18" charset="-122"/>
                  <a:cs typeface="+mn-ea"/>
                  <a:sym typeface="+mn-lt"/>
                </a:rPr>
                <a:t>活动</a:t>
              </a:r>
              <a:r>
                <a:rPr lang="zh-CN" altLang="en-US" sz="2400" kern="0" dirty="0" smtClean="0">
                  <a:solidFill>
                    <a:schemeClr val="accent2"/>
                  </a:solidFill>
                  <a:latin typeface="Arial" panose="020B0604020202020204"/>
                  <a:ea typeface="汉仪小麦体简" pitchFamily="18" charset="-122"/>
                  <a:cs typeface="+mn-ea"/>
                  <a:sym typeface="+mn-lt"/>
                </a:rPr>
                <a:t>形式</a:t>
              </a:r>
              <a:endParaRPr lang="zh-CN" altLang="en-US" sz="2400" kern="0" dirty="0" smtClean="0">
                <a:solidFill>
                  <a:schemeClr val="accent2"/>
                </a:solidFill>
                <a:latin typeface="Arial" panose="020B0604020202020204"/>
                <a:ea typeface="汉仪小麦体简" pitchFamily="18" charset="-122"/>
                <a:cs typeface="+mn-ea"/>
                <a:sym typeface="+mn-lt"/>
              </a:endParaRPr>
            </a:p>
            <a:p>
              <a:pPr eaLnBrk="0" hangingPunct="0">
                <a:spcBef>
                  <a:spcPct val="20000"/>
                </a:spcBef>
                <a:defRPr/>
              </a:pPr>
              <a:endParaRPr lang="en-US" altLang="zh-CN" sz="2400" kern="0" dirty="0">
                <a:solidFill>
                  <a:schemeClr val="accent2"/>
                </a:solidFill>
                <a:latin typeface="Arial" panose="020B0604020202020204"/>
                <a:ea typeface="汉仪小麦体简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9221" name="组合 6"/>
          <p:cNvGrpSpPr/>
          <p:nvPr/>
        </p:nvGrpSpPr>
        <p:grpSpPr bwMode="auto">
          <a:xfrm>
            <a:off x="2095500" y="3195638"/>
            <a:ext cx="2607587" cy="719137"/>
            <a:chOff x="2063552" y="2276872"/>
            <a:chExt cx="2607675" cy="720080"/>
          </a:xfrm>
        </p:grpSpPr>
        <p:pic>
          <p:nvPicPr>
            <p:cNvPr id="9222" name="图片 7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96" t="52576" r="10513" b="33105"/>
            <a:stretch>
              <a:fillRect/>
            </a:stretch>
          </p:blipFill>
          <p:spPr bwMode="auto">
            <a:xfrm>
              <a:off x="2063552" y="2276872"/>
              <a:ext cx="864096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2639834" y="2405628"/>
              <a:ext cx="2031393" cy="4622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zh-CN" altLang="en-US" sz="2400" kern="0" dirty="0" smtClean="0">
                  <a:solidFill>
                    <a:schemeClr val="accent2"/>
                  </a:solidFill>
                  <a:latin typeface="Arial" panose="020B0604020202020204"/>
                  <a:ea typeface="汉仪小麦体简" pitchFamily="18" charset="-122"/>
                  <a:cs typeface="+mn-ea"/>
                  <a:sym typeface="+mn-lt"/>
                </a:rPr>
                <a:t>家长参与方式</a:t>
              </a:r>
              <a:endParaRPr lang="zh-CN" altLang="en-US" sz="2400" kern="0" dirty="0" smtClean="0">
                <a:solidFill>
                  <a:schemeClr val="accent2"/>
                </a:solidFill>
                <a:latin typeface="Arial" panose="020B0604020202020204"/>
                <a:ea typeface="汉仪小麦体简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9224" name="组合 9"/>
          <p:cNvGrpSpPr/>
          <p:nvPr/>
        </p:nvGrpSpPr>
        <p:grpSpPr bwMode="auto">
          <a:xfrm>
            <a:off x="2095500" y="4111624"/>
            <a:ext cx="3223141" cy="720762"/>
            <a:chOff x="2063552" y="2276872"/>
            <a:chExt cx="3221957" cy="720080"/>
          </a:xfrm>
        </p:grpSpPr>
        <p:pic>
          <p:nvPicPr>
            <p:cNvPr id="9225" name="图片 10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96" t="52576" r="10513" b="33105"/>
            <a:stretch>
              <a:fillRect/>
            </a:stretch>
          </p:blipFill>
          <p:spPr bwMode="auto">
            <a:xfrm>
              <a:off x="2063552" y="2276872"/>
              <a:ext cx="864096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2639603" y="2405339"/>
              <a:ext cx="2645906" cy="4612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zh-CN" altLang="en-US" sz="2400" kern="0" dirty="0" smtClean="0">
                  <a:solidFill>
                    <a:schemeClr val="accent2"/>
                  </a:solidFill>
                  <a:latin typeface="Arial" panose="020B0604020202020204"/>
                  <a:ea typeface="汉仪小麦体简" pitchFamily="18" charset="-122"/>
                  <a:cs typeface="+mn-ea"/>
                  <a:sym typeface="+mn-lt"/>
                </a:rPr>
                <a:t>介绍视频号及作用</a:t>
              </a:r>
              <a:endParaRPr lang="zh-CN" altLang="en-US" sz="2400" kern="0" dirty="0">
                <a:solidFill>
                  <a:schemeClr val="accent2"/>
                </a:solidFill>
                <a:latin typeface="Arial" panose="020B0604020202020204"/>
                <a:ea typeface="汉仪小麦体简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9227" name="组合 12"/>
          <p:cNvGrpSpPr/>
          <p:nvPr/>
        </p:nvGrpSpPr>
        <p:grpSpPr bwMode="auto">
          <a:xfrm>
            <a:off x="6600825" y="2990850"/>
            <a:ext cx="1992035" cy="719138"/>
            <a:chOff x="2063552" y="2276872"/>
            <a:chExt cx="1992388" cy="720080"/>
          </a:xfrm>
        </p:grpSpPr>
        <p:pic>
          <p:nvPicPr>
            <p:cNvPr id="9228" name="图片 1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96" t="52576" r="10513" b="33105"/>
            <a:stretch>
              <a:fillRect/>
            </a:stretch>
          </p:blipFill>
          <p:spPr bwMode="auto">
            <a:xfrm>
              <a:off x="2063552" y="2276872"/>
              <a:ext cx="864096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矩形 14"/>
            <p:cNvSpPr/>
            <p:nvPr/>
          </p:nvSpPr>
          <p:spPr>
            <a:xfrm>
              <a:off x="2639917" y="2405628"/>
              <a:ext cx="1416023" cy="4622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zh-CN" altLang="en-US" sz="2400" kern="0" dirty="0" smtClean="0">
                  <a:solidFill>
                    <a:schemeClr val="accent2"/>
                  </a:solidFill>
                  <a:latin typeface="Arial" panose="020B0604020202020204"/>
                  <a:ea typeface="汉仪小麦体简" pitchFamily="18" charset="-122"/>
                  <a:cs typeface="+mn-ea"/>
                  <a:sym typeface="+mn-lt"/>
                </a:rPr>
                <a:t>活动效果</a:t>
              </a:r>
              <a:endParaRPr lang="zh-CN" altLang="en-US" sz="2400" kern="0" dirty="0">
                <a:solidFill>
                  <a:schemeClr val="accent2"/>
                </a:solidFill>
                <a:latin typeface="Arial" panose="020B0604020202020204"/>
                <a:ea typeface="汉仪小麦体简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9230" name="组合 15"/>
          <p:cNvGrpSpPr/>
          <p:nvPr/>
        </p:nvGrpSpPr>
        <p:grpSpPr bwMode="auto">
          <a:xfrm>
            <a:off x="6600825" y="3908425"/>
            <a:ext cx="1992034" cy="719138"/>
            <a:chOff x="2063552" y="2276872"/>
            <a:chExt cx="1992101" cy="720080"/>
          </a:xfrm>
        </p:grpSpPr>
        <p:pic>
          <p:nvPicPr>
            <p:cNvPr id="9231" name="图片 16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96" t="52576" r="10513" b="33105"/>
            <a:stretch>
              <a:fillRect/>
            </a:stretch>
          </p:blipFill>
          <p:spPr bwMode="auto">
            <a:xfrm>
              <a:off x="2063552" y="2276872"/>
              <a:ext cx="864096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矩形 17"/>
            <p:cNvSpPr/>
            <p:nvPr/>
          </p:nvSpPr>
          <p:spPr>
            <a:xfrm>
              <a:off x="2639834" y="2405628"/>
              <a:ext cx="1415819" cy="4622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20000"/>
                </a:spcBef>
                <a:defRPr/>
              </a:pPr>
              <a:r>
                <a:rPr lang="zh-CN" altLang="en-US" sz="2400" kern="0" dirty="0" smtClean="0">
                  <a:solidFill>
                    <a:schemeClr val="accent2"/>
                  </a:solidFill>
                  <a:latin typeface="Arial" panose="020B0604020202020204"/>
                  <a:ea typeface="汉仪小麦体简" pitchFamily="18" charset="-122"/>
                  <a:cs typeface="+mn-ea"/>
                  <a:sym typeface="+mn-lt"/>
                </a:rPr>
                <a:t>教师反思</a:t>
              </a:r>
              <a:endParaRPr lang="zh-CN" altLang="en-US" sz="2400" kern="0" dirty="0">
                <a:solidFill>
                  <a:schemeClr val="accent2"/>
                </a:solidFill>
                <a:latin typeface="Arial" panose="020B0604020202020204"/>
                <a:ea typeface="汉仪小麦体简" pitchFamily="18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559175" y="3409950"/>
            <a:ext cx="5218113" cy="822325"/>
          </a:xfrm>
        </p:spPr>
        <p:txBody>
          <a:bodyPr/>
          <a:lstStyle/>
          <a:p>
            <a:pPr>
              <a:defRPr/>
            </a:pPr>
            <a:r>
              <a:rPr lang="zh-CN" altLang="en-US" sz="8800" dirty="0" smtClean="0">
                <a:latin typeface="+mn-lt"/>
                <a:ea typeface="+mn-ea"/>
                <a:cs typeface="+mn-ea"/>
                <a:sym typeface="+mn-lt"/>
              </a:rPr>
              <a:t>活动形式</a:t>
            </a:r>
            <a:endParaRPr lang="zh-CN" altLang="en-US" sz="88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/>
          <a:srcRect t="49744"/>
          <a:stretch>
            <a:fillRect/>
          </a:stretch>
        </p:blipFill>
        <p:spPr>
          <a:xfrm>
            <a:off x="0" y="3260725"/>
            <a:ext cx="4572000" cy="344646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8" name="组合 7"/>
          <p:cNvGrpSpPr/>
          <p:nvPr/>
        </p:nvGrpSpPr>
        <p:grpSpPr bwMode="auto">
          <a:xfrm>
            <a:off x="4835525" y="476250"/>
            <a:ext cx="2663825" cy="2978150"/>
            <a:chOff x="4835947" y="476672"/>
            <a:chExt cx="2664119" cy="297795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print"/>
            <a:srcRect t="4200" r="57482" b="62201"/>
            <a:stretch>
              <a:fillRect/>
            </a:stretch>
          </p:blipFill>
          <p:spPr>
            <a:xfrm>
              <a:off x="4835947" y="476672"/>
              <a:ext cx="2664119" cy="297795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标题 1"/>
            <p:cNvSpPr txBox="1"/>
            <p:nvPr/>
          </p:nvSpPr>
          <p:spPr bwMode="auto">
            <a:xfrm>
              <a:off x="5610733" y="1238622"/>
              <a:ext cx="1278079" cy="822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r>
                <a:rPr lang="en-US" altLang="zh-CN" sz="8000" kern="0" dirty="0" smtClean="0"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8000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 idx="4294967295"/>
          </p:nvPr>
        </p:nvSpPr>
        <p:spPr>
          <a:xfrm>
            <a:off x="4583113" y="852488"/>
            <a:ext cx="3457575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zh-CN" altLang="en-US" sz="3600" b="1" kern="1200" dirty="0" smtClean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一</a:t>
            </a:r>
            <a:r>
              <a:rPr lang="zh-CN" altLang="en-US" sz="3600" b="1" kern="1200" dirty="0" smtClean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、活动形式</a:t>
            </a:r>
            <a:endParaRPr lang="zh-CN" altLang="en-US" sz="3600" b="1" kern="1200" dirty="0" smtClean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487488" y="1772816"/>
            <a:ext cx="9145016" cy="4033167"/>
          </a:xfrm>
        </p:spPr>
        <p:txBody>
          <a:bodyPr>
            <a:noAutofit/>
          </a:bodyPr>
          <a:lstStyle/>
          <a:p>
            <a:pPr eaLnBrk="1" hangingPunct="1">
              <a:buClr>
                <a:schemeClr val="tx2"/>
              </a:buClr>
              <a:buSzPct val="50000"/>
            </a:pPr>
            <a:endParaRPr lang="en-US" altLang="zh-CN" sz="2000" dirty="0" smtClean="0">
              <a:solidFill>
                <a:srgbClr val="5A4231"/>
              </a:solidFill>
              <a:sym typeface="Arial" panose="020B0604020202020204" pitchFamily="34" charset="0"/>
            </a:endParaRPr>
          </a:p>
          <a:p>
            <a:pPr eaLnBrk="1" hangingPunct="1">
              <a:buClr>
                <a:schemeClr val="tx2"/>
              </a:buClr>
              <a:buSzPct val="50000"/>
            </a:pPr>
            <a:r>
              <a:rPr lang="zh-CN" altLang="en-US" sz="2400" b="1" dirty="0" smtClean="0">
                <a:solidFill>
                  <a:srgbClr val="5A4231"/>
                </a:solidFill>
                <a:sym typeface="Arial" panose="020B0604020202020204" pitchFamily="34" charset="0"/>
              </a:rPr>
              <a:t>微</a:t>
            </a:r>
            <a:r>
              <a:rPr lang="zh-CN" altLang="en-US" sz="2400" b="1" dirty="0" smtClean="0">
                <a:solidFill>
                  <a:srgbClr val="5A4231"/>
                </a:solidFill>
                <a:sym typeface="Arial" panose="020B0604020202020204" pitchFamily="34" charset="0"/>
              </a:rPr>
              <a:t>信视频号（以下简称“视频号”）</a:t>
            </a:r>
            <a:r>
              <a:rPr lang="zh-CN" altLang="en-US" sz="2400" dirty="0" smtClean="0">
                <a:solidFill>
                  <a:srgbClr val="5A4231"/>
                </a:solidFill>
                <a:sym typeface="Arial" panose="020B0604020202020204" pitchFamily="34" charset="0"/>
              </a:rPr>
              <a:t>：</a:t>
            </a:r>
            <a:endParaRPr lang="en-US" altLang="zh-CN" sz="2400" dirty="0" smtClean="0">
              <a:solidFill>
                <a:srgbClr val="5A4231"/>
              </a:solidFill>
              <a:sym typeface="Arial" panose="020B0604020202020204" pitchFamily="34" charset="0"/>
            </a:endParaRPr>
          </a:p>
          <a:p>
            <a:pPr eaLnBrk="1" hangingPunct="1">
              <a:buClr>
                <a:schemeClr val="tx2"/>
              </a:buClr>
              <a:buSzPct val="50000"/>
            </a:pPr>
            <a:endParaRPr lang="en-US" altLang="zh-CN" sz="2400" dirty="0" smtClean="0">
              <a:solidFill>
                <a:srgbClr val="5A4231"/>
              </a:solidFill>
              <a:sym typeface="Arial" panose="020B0604020202020204" pitchFamily="34" charset="0"/>
            </a:endParaRPr>
          </a:p>
          <a:p>
            <a:pPr eaLnBrk="1" hangingPunct="1">
              <a:lnSpc>
                <a:spcPts val="2800"/>
              </a:lnSpc>
              <a:buClr>
                <a:schemeClr val="tx2"/>
              </a:buClr>
              <a:buSzPct val="50000"/>
            </a:pPr>
            <a:r>
              <a:rPr lang="en-US" altLang="zh-CN" sz="2400" dirty="0" smtClean="0">
                <a:solidFill>
                  <a:srgbClr val="5A4231"/>
                </a:solidFill>
                <a:sym typeface="Arial" panose="020B0604020202020204" pitchFamily="34" charset="0"/>
              </a:rPr>
              <a:t>       </a:t>
            </a:r>
            <a:r>
              <a:rPr lang="zh-CN" altLang="en-US" sz="2400" dirty="0" smtClean="0">
                <a:solidFill>
                  <a:srgbClr val="5A4231"/>
                </a:solidFill>
                <a:sym typeface="Arial" panose="020B0604020202020204" pitchFamily="34" charset="0"/>
              </a:rPr>
              <a:t>在当前疫情下，幼儿园通过制作“视频号”向家长反馈幼儿在园情况。不同</a:t>
            </a:r>
            <a:r>
              <a:rPr lang="zh-CN" altLang="en-US" sz="2400" dirty="0" smtClean="0">
                <a:solidFill>
                  <a:srgbClr val="5A4231"/>
                </a:solidFill>
                <a:sym typeface="Arial" panose="020B0604020202020204" pitchFamily="34" charset="0"/>
              </a:rPr>
              <a:t>于其他静态平台</a:t>
            </a:r>
            <a:r>
              <a:rPr lang="zh-CN" altLang="en-US" sz="2400" dirty="0" smtClean="0">
                <a:solidFill>
                  <a:srgbClr val="5A4231"/>
                </a:solidFill>
                <a:sym typeface="Arial" panose="020B0604020202020204" pitchFamily="34" charset="0"/>
              </a:rPr>
              <a:t>，</a:t>
            </a:r>
            <a:r>
              <a:rPr lang="zh-CN" altLang="en-US" sz="2400" dirty="0" smtClean="0">
                <a:solidFill>
                  <a:srgbClr val="5A4231"/>
                </a:solidFill>
                <a:sym typeface="Arial" panose="020B0604020202020204" pitchFamily="34" charset="0"/>
              </a:rPr>
              <a:t> </a:t>
            </a:r>
            <a:r>
              <a:rPr lang="zh-CN" altLang="en-US" sz="2400" dirty="0" smtClean="0">
                <a:solidFill>
                  <a:srgbClr val="5A4231"/>
                </a:solidFill>
                <a:sym typeface="Arial" panose="020B0604020202020204" pitchFamily="34" charset="0"/>
              </a:rPr>
              <a:t>“视频号”有</a:t>
            </a:r>
            <a:r>
              <a:rPr lang="zh-CN" altLang="en-US" sz="2400" dirty="0" smtClean="0">
                <a:solidFill>
                  <a:srgbClr val="5A4231"/>
                </a:solidFill>
                <a:sym typeface="Arial" panose="020B0604020202020204" pitchFamily="34" charset="0"/>
              </a:rPr>
              <a:t>自己独特的风格。视频号是一个用于记录与创作的平台，让用户可以通过视频或图片，记录与分享生活和创意。与朋友圈不同的就是，朋友圈内容仅好友可访问，而在视频号发布的内容动态则可让大众访问查看</a:t>
            </a:r>
            <a:endParaRPr lang="en-US" altLang="zh-CN" sz="2400" dirty="0" smtClean="0">
              <a:solidFill>
                <a:srgbClr val="5A4231"/>
              </a:solidFill>
              <a:sym typeface="Arial" panose="020B0604020202020204" pitchFamily="34" charset="0"/>
            </a:endParaRPr>
          </a:p>
          <a:p>
            <a:pPr eaLnBrk="1" hangingPunct="1">
              <a:lnSpc>
                <a:spcPts val="2800"/>
              </a:lnSpc>
              <a:buClr>
                <a:schemeClr val="tx2"/>
              </a:buClr>
              <a:buSzPct val="50000"/>
            </a:pPr>
            <a:endParaRPr lang="en-US" altLang="zh-CN" sz="2400" dirty="0" smtClean="0">
              <a:solidFill>
                <a:srgbClr val="5A4231"/>
              </a:solidFill>
              <a:sym typeface="Arial" panose="020B0604020202020204" pitchFamily="34" charset="0"/>
            </a:endParaRPr>
          </a:p>
          <a:p>
            <a:pPr eaLnBrk="1" hangingPunct="1">
              <a:buClr>
                <a:schemeClr val="tx2"/>
              </a:buClr>
              <a:buSzPct val="50000"/>
              <a:buNone/>
            </a:pPr>
            <a:endParaRPr lang="zh-CN" altLang="en-US" sz="2000" dirty="0" smtClean="0"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/>
          <a:srcRect t="49744"/>
          <a:stretch>
            <a:fillRect/>
          </a:stretch>
        </p:blipFill>
        <p:spPr>
          <a:xfrm>
            <a:off x="0" y="3260725"/>
            <a:ext cx="4572000" cy="344646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559175" y="3573463"/>
            <a:ext cx="5218113" cy="822325"/>
          </a:xfrm>
        </p:spPr>
        <p:txBody>
          <a:bodyPr/>
          <a:lstStyle/>
          <a:p>
            <a:pPr>
              <a:defRPr/>
            </a:pPr>
            <a:r>
              <a:rPr lang="zh-CN" altLang="en-US" sz="6000" dirty="0" smtClean="0">
                <a:latin typeface="+mn-lt"/>
                <a:ea typeface="+mn-ea"/>
                <a:cs typeface="+mn-ea"/>
                <a:sym typeface="+mn-lt"/>
              </a:rPr>
              <a:t>家长参与方式</a:t>
            </a:r>
            <a:endParaRPr lang="zh-CN" altLang="en-US" sz="6000" dirty="0" smtClean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4835525" y="476250"/>
            <a:ext cx="2663825" cy="2978150"/>
            <a:chOff x="4835947" y="476672"/>
            <a:chExt cx="2664119" cy="297795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print"/>
            <a:srcRect t="4200" r="57482" b="62201"/>
            <a:stretch>
              <a:fillRect/>
            </a:stretch>
          </p:blipFill>
          <p:spPr>
            <a:xfrm>
              <a:off x="4835947" y="476672"/>
              <a:ext cx="2664119" cy="297795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标题 1"/>
            <p:cNvSpPr txBox="1"/>
            <p:nvPr/>
          </p:nvSpPr>
          <p:spPr bwMode="auto">
            <a:xfrm>
              <a:off x="5610733" y="1340215"/>
              <a:ext cx="1278079" cy="720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r>
                <a:rPr lang="en-US" altLang="zh-CN" sz="8000" kern="0" dirty="0" smtClean="0"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8000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1"/>
          <p:cNvSpPr/>
          <p:nvPr/>
        </p:nvSpPr>
        <p:spPr>
          <a:xfrm>
            <a:off x="767408" y="1988840"/>
            <a:ext cx="5976937" cy="1800225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83432" y="2204864"/>
            <a:ext cx="4321175" cy="1657350"/>
          </a:xfrm>
        </p:spPr>
        <p:txBody>
          <a:bodyPr>
            <a:noAutofit/>
          </a:bodyPr>
          <a:lstStyle/>
          <a:p>
            <a:pPr eaLnBrk="1" hangingPunct="1">
              <a:buClr>
                <a:schemeClr val="tx2"/>
              </a:buClr>
              <a:buSzPct val="50000"/>
            </a:pPr>
            <a:r>
              <a:rPr lang="zh-CN" altLang="en-US" sz="2000" dirty="0" smtClean="0">
                <a:solidFill>
                  <a:srgbClr val="5A4231"/>
                </a:solidFill>
                <a:sym typeface="Arial" panose="020B0604020202020204" pitchFamily="34" charset="0"/>
              </a:rPr>
              <a:t>幼儿园通过视频</a:t>
            </a:r>
            <a:r>
              <a:rPr lang="zh-CN" altLang="en-US" sz="2000" dirty="0" smtClean="0">
                <a:solidFill>
                  <a:srgbClr val="5A4231"/>
                </a:solidFill>
                <a:sym typeface="Arial" panose="020B0604020202020204" pitchFamily="34" charset="0"/>
              </a:rPr>
              <a:t>号制作幼儿每周精彩活动集锦，每周定期分享至班级群，让家长了解。</a:t>
            </a:r>
            <a:endParaRPr lang="zh-CN" altLang="en-US" sz="2000" dirty="0" smtClean="0">
              <a:solidFill>
                <a:srgbClr val="5A4231"/>
              </a:solidFill>
              <a:sym typeface="Arial" panose="020B0604020202020204" pitchFamily="34" charset="0"/>
            </a:endParaRP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6888088" y="1844824"/>
            <a:ext cx="47525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2000" dirty="0" smtClean="0">
                <a:solidFill>
                  <a:schemeClr val="accent5"/>
                </a:solidFill>
                <a:latin typeface="+mn-lt"/>
                <a:ea typeface="+mn-ea"/>
                <a:cs typeface="+mn-ea"/>
                <a:sym typeface="+mn-lt"/>
              </a:rPr>
              <a:t>幼儿园重要活动时，通过视频号进行现场直播，解决了当前疫情下因家长不能进园而无法参与幼儿校园活动的问题，弥补了家长遗憾。</a:t>
            </a:r>
            <a:endParaRPr lang="zh-CN" altLang="en-US" sz="2000" dirty="0" smtClean="0">
              <a:solidFill>
                <a:schemeClr val="accent5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3719513" y="1127125"/>
            <a:ext cx="5832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Tx/>
              <a:buNone/>
              <a:defRPr/>
            </a:pPr>
            <a:r>
              <a:rPr lang="zh-CN" altLang="en-US" sz="3600" b="1" dirty="0" smtClean="0">
                <a:solidFill>
                  <a:schemeClr val="accent2"/>
                </a:solidFill>
                <a:cs typeface="+mn-ea"/>
                <a:sym typeface="+mn-lt"/>
              </a:rPr>
              <a:t>二、家长参与方式</a:t>
            </a:r>
            <a:endParaRPr lang="zh-CN" altLang="en-US" sz="3600" b="1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/>
          <a:srcRect t="49744"/>
          <a:stretch>
            <a:fillRect/>
          </a:stretch>
        </p:blipFill>
        <p:spPr>
          <a:xfrm>
            <a:off x="1001713" y="4130675"/>
            <a:ext cx="4572000" cy="344646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 descr="IMG_6116.PNG"/>
          <p:cNvPicPr>
            <a:picLocks noChangeAspect="1"/>
          </p:cNvPicPr>
          <p:nvPr/>
        </p:nvPicPr>
        <p:blipFill>
          <a:blip r:embed="rId2" cstate="print"/>
          <a:srcRect l="31511" t="48971" r="13698" b="11153"/>
          <a:stretch>
            <a:fillRect/>
          </a:stretch>
        </p:blipFill>
        <p:spPr>
          <a:xfrm>
            <a:off x="5375920" y="3861048"/>
            <a:ext cx="1656184" cy="2608492"/>
          </a:xfrm>
          <a:prstGeom prst="rect">
            <a:avLst/>
          </a:prstGeom>
        </p:spPr>
      </p:pic>
      <p:pic>
        <p:nvPicPr>
          <p:cNvPr id="8" name="图片 7" descr="IMG_6118.PNG"/>
          <p:cNvPicPr>
            <a:picLocks noChangeAspect="1"/>
          </p:cNvPicPr>
          <p:nvPr/>
        </p:nvPicPr>
        <p:blipFill>
          <a:blip r:embed="rId3" cstate="print"/>
          <a:srcRect t="10101" r="10"/>
          <a:stretch>
            <a:fillRect/>
          </a:stretch>
        </p:blipFill>
        <p:spPr>
          <a:xfrm>
            <a:off x="7248128" y="3140968"/>
            <a:ext cx="1944216" cy="3082344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/>
          <a:srcRect t="49744"/>
          <a:stretch>
            <a:fillRect/>
          </a:stretch>
        </p:blipFill>
        <p:spPr>
          <a:xfrm>
            <a:off x="0" y="3260725"/>
            <a:ext cx="4572000" cy="344646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071664" y="3429000"/>
            <a:ext cx="6552728" cy="822325"/>
          </a:xfrm>
        </p:spPr>
        <p:txBody>
          <a:bodyPr/>
          <a:lstStyle/>
          <a:p>
            <a:pPr>
              <a:defRPr/>
            </a:pPr>
            <a:r>
              <a:rPr lang="zh-CN" altLang="en-US" sz="6000" dirty="0" smtClean="0">
                <a:latin typeface="+mn-lt"/>
                <a:ea typeface="+mn-ea"/>
                <a:cs typeface="+mn-ea"/>
                <a:sym typeface="+mn-lt"/>
              </a:rPr>
              <a:t>所</a:t>
            </a:r>
            <a:r>
              <a:rPr lang="zh-CN" altLang="en-US" sz="6000" dirty="0" smtClean="0">
                <a:latin typeface="+mn-lt"/>
                <a:ea typeface="+mn-ea"/>
                <a:cs typeface="+mn-ea"/>
                <a:sym typeface="+mn-lt"/>
              </a:rPr>
              <a:t>选视频号及</a:t>
            </a:r>
            <a:r>
              <a:rPr lang="zh-CN" altLang="en-US" sz="6000" dirty="0" smtClean="0">
                <a:latin typeface="+mn-lt"/>
                <a:ea typeface="+mn-ea"/>
                <a:cs typeface="+mn-ea"/>
                <a:sym typeface="+mn-lt"/>
              </a:rPr>
              <a:t>作用</a:t>
            </a:r>
            <a:endParaRPr lang="zh-CN" altLang="en-US" sz="6000" dirty="0" smtClean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7"/>
          <p:cNvGrpSpPr/>
          <p:nvPr/>
        </p:nvGrpSpPr>
        <p:grpSpPr bwMode="auto">
          <a:xfrm>
            <a:off x="4835525" y="476250"/>
            <a:ext cx="2663825" cy="2978150"/>
            <a:chOff x="4835947" y="476672"/>
            <a:chExt cx="2664119" cy="297795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print"/>
            <a:srcRect t="4200" r="57482" b="62201"/>
            <a:stretch>
              <a:fillRect/>
            </a:stretch>
          </p:blipFill>
          <p:spPr>
            <a:xfrm>
              <a:off x="4835947" y="476672"/>
              <a:ext cx="2664119" cy="297795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标题 1"/>
            <p:cNvSpPr txBox="1"/>
            <p:nvPr/>
          </p:nvSpPr>
          <p:spPr bwMode="auto">
            <a:xfrm>
              <a:off x="5610733" y="1340215"/>
              <a:ext cx="1278079" cy="720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r>
                <a:rPr lang="en-US" altLang="zh-CN" sz="8000" kern="0" dirty="0" smtClean="0"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sz="8000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/>
          <p:cNvSpPr/>
          <p:nvPr/>
        </p:nvSpPr>
        <p:spPr>
          <a:xfrm>
            <a:off x="2351088" y="1341438"/>
            <a:ext cx="7643812" cy="4714875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 167"/>
          <p:cNvSpPr/>
          <p:nvPr/>
        </p:nvSpPr>
        <p:spPr>
          <a:xfrm>
            <a:off x="983432" y="1052736"/>
            <a:ext cx="2232249" cy="403244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6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noProof="1" smtClean="0">
                <a:solidFill>
                  <a:schemeClr val="accent5"/>
                </a:solidFill>
                <a:latin typeface="汉仪小麦体简" pitchFamily="18" charset="-122"/>
                <a:ea typeface="汉仪小麦体简" pitchFamily="18" charset="-122"/>
                <a:cs typeface="+mj-cs"/>
                <a:sym typeface="+mn-ea"/>
              </a:rPr>
              <a:t>1. </a:t>
            </a:r>
            <a:r>
              <a:rPr lang="zh-CN" altLang="en-US" sz="2400" b="1" noProof="1" smtClean="0">
                <a:solidFill>
                  <a:schemeClr val="accent5"/>
                </a:solidFill>
                <a:latin typeface="汉仪小麦体简" pitchFamily="18" charset="-122"/>
                <a:ea typeface="汉仪小麦体简" pitchFamily="18" charset="-122"/>
                <a:cs typeface="+mj-cs"/>
                <a:sym typeface="+mn-ea"/>
              </a:rPr>
              <a:t>直观性</a:t>
            </a:r>
            <a:endParaRPr lang="en-US" altLang="zh-CN" sz="2400" b="1" noProof="1" smtClean="0">
              <a:solidFill>
                <a:schemeClr val="accent5"/>
              </a:solidFill>
              <a:latin typeface="汉仪小麦体简" pitchFamily="18" charset="-122"/>
              <a:ea typeface="汉仪小麦体简" pitchFamily="18" charset="-122"/>
              <a:cs typeface="+mj-cs"/>
              <a:sym typeface="+mn-ea"/>
            </a:endParaRPr>
          </a:p>
          <a:p>
            <a:pPr marL="342900" indent="-342900" algn="just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noProof="1" smtClean="0">
              <a:solidFill>
                <a:schemeClr val="accent5"/>
              </a:solidFill>
              <a:latin typeface="汉仪小麦体简" pitchFamily="18" charset="-122"/>
              <a:ea typeface="汉仪小麦体简" pitchFamily="18" charset="-122"/>
              <a:cs typeface="+mj-cs"/>
              <a:sym typeface="+mn-ea"/>
            </a:endParaRPr>
          </a:p>
          <a:p>
            <a:pPr marL="342900" indent="-342900" algn="just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noProof="1" smtClean="0">
                <a:solidFill>
                  <a:schemeClr val="accent5"/>
                </a:solidFill>
                <a:latin typeface="汉仪小麦体简" pitchFamily="18" charset="-122"/>
                <a:ea typeface="汉仪小麦体简" pitchFamily="18" charset="-122"/>
                <a:cs typeface="+mj-cs"/>
                <a:sym typeface="+mn-ea"/>
              </a:rPr>
              <a:t>        幼儿园视频宣</a:t>
            </a:r>
            <a:endParaRPr lang="en-US" altLang="zh-CN" sz="1600" noProof="1" smtClean="0">
              <a:solidFill>
                <a:schemeClr val="accent5"/>
              </a:solidFill>
              <a:latin typeface="汉仪小麦体简" pitchFamily="18" charset="-122"/>
              <a:ea typeface="汉仪小麦体简" pitchFamily="18" charset="-122"/>
              <a:cs typeface="+mj-cs"/>
              <a:sym typeface="+mn-ea"/>
            </a:endParaRPr>
          </a:p>
          <a:p>
            <a:pPr marL="342900" indent="-342900" algn="just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noProof="1" smtClean="0">
                <a:solidFill>
                  <a:schemeClr val="accent5"/>
                </a:solidFill>
                <a:latin typeface="汉仪小麦体简" pitchFamily="18" charset="-122"/>
                <a:ea typeface="汉仪小麦体简" pitchFamily="18" charset="-122"/>
                <a:cs typeface="+mj-cs"/>
                <a:sym typeface="+mn-ea"/>
              </a:rPr>
              <a:t>传片是幼儿园品牌形</a:t>
            </a:r>
            <a:endParaRPr lang="en-US" altLang="zh-CN" sz="1600" noProof="1" smtClean="0">
              <a:solidFill>
                <a:schemeClr val="accent5"/>
              </a:solidFill>
              <a:latin typeface="汉仪小麦体简" pitchFamily="18" charset="-122"/>
              <a:ea typeface="汉仪小麦体简" pitchFamily="18" charset="-122"/>
              <a:cs typeface="+mj-cs"/>
              <a:sym typeface="+mn-ea"/>
            </a:endParaRPr>
          </a:p>
          <a:p>
            <a:pPr marL="342900" indent="-342900" algn="just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noProof="1" smtClean="0">
                <a:solidFill>
                  <a:schemeClr val="accent5"/>
                </a:solidFill>
                <a:latin typeface="汉仪小麦体简" pitchFamily="18" charset="-122"/>
                <a:ea typeface="汉仪小麦体简" pitchFamily="18" charset="-122"/>
                <a:cs typeface="+mj-cs"/>
                <a:sym typeface="+mn-ea"/>
              </a:rPr>
              <a:t>象建设的一种方式，</a:t>
            </a:r>
            <a:endParaRPr lang="en-US" altLang="zh-CN" sz="1600" noProof="1" smtClean="0">
              <a:solidFill>
                <a:schemeClr val="accent5"/>
              </a:solidFill>
              <a:latin typeface="汉仪小麦体简" pitchFamily="18" charset="-122"/>
              <a:ea typeface="汉仪小麦体简" pitchFamily="18" charset="-122"/>
              <a:cs typeface="+mj-cs"/>
              <a:sym typeface="+mn-ea"/>
            </a:endParaRPr>
          </a:p>
          <a:p>
            <a:pPr marL="342900" indent="-342900" algn="just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noProof="1" smtClean="0">
                <a:solidFill>
                  <a:schemeClr val="accent5"/>
                </a:solidFill>
                <a:latin typeface="汉仪小麦体简" pitchFamily="18" charset="-122"/>
                <a:ea typeface="汉仪小麦体简" pitchFamily="18" charset="-122"/>
                <a:cs typeface="+mj-cs"/>
                <a:sym typeface="+mn-ea"/>
              </a:rPr>
              <a:t>也是幼儿园艺术化的</a:t>
            </a:r>
            <a:endParaRPr lang="en-US" altLang="zh-CN" sz="1600" noProof="1" smtClean="0">
              <a:solidFill>
                <a:schemeClr val="accent5"/>
              </a:solidFill>
              <a:latin typeface="汉仪小麦体简" pitchFamily="18" charset="-122"/>
              <a:ea typeface="汉仪小麦体简" pitchFamily="18" charset="-122"/>
              <a:cs typeface="+mj-cs"/>
              <a:sym typeface="+mn-ea"/>
            </a:endParaRPr>
          </a:p>
          <a:p>
            <a:pPr marL="342900" indent="-342900" algn="just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noProof="1" smtClean="0">
                <a:solidFill>
                  <a:schemeClr val="accent5"/>
                </a:solidFill>
                <a:latin typeface="汉仪小麦体简" pitchFamily="18" charset="-122"/>
                <a:ea typeface="汉仪小麦体简" pitchFamily="18" charset="-122"/>
                <a:cs typeface="+mj-cs"/>
                <a:sym typeface="+mn-ea"/>
              </a:rPr>
              <a:t>名片，它可以在短短</a:t>
            </a:r>
            <a:endParaRPr lang="en-US" altLang="zh-CN" sz="1600" noProof="1" smtClean="0">
              <a:solidFill>
                <a:schemeClr val="accent5"/>
              </a:solidFill>
              <a:latin typeface="汉仪小麦体简" pitchFamily="18" charset="-122"/>
              <a:ea typeface="汉仪小麦体简" pitchFamily="18" charset="-122"/>
              <a:cs typeface="+mj-cs"/>
              <a:sym typeface="+mn-ea"/>
            </a:endParaRPr>
          </a:p>
          <a:p>
            <a:pPr marL="342900" indent="-342900" algn="just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noProof="1" smtClean="0">
                <a:solidFill>
                  <a:schemeClr val="accent5"/>
                </a:solidFill>
                <a:latin typeface="汉仪小麦体简" pitchFamily="18" charset="-122"/>
                <a:ea typeface="汉仪小麦体简" pitchFamily="18" charset="-122"/>
                <a:cs typeface="+mj-cs"/>
                <a:sym typeface="+mn-ea"/>
              </a:rPr>
              <a:t>几分钟时间内为家长</a:t>
            </a:r>
            <a:endParaRPr lang="en-US" altLang="zh-CN" sz="1600" noProof="1" smtClean="0">
              <a:solidFill>
                <a:schemeClr val="accent5"/>
              </a:solidFill>
              <a:latin typeface="汉仪小麦体简" pitchFamily="18" charset="-122"/>
              <a:ea typeface="汉仪小麦体简" pitchFamily="18" charset="-122"/>
              <a:cs typeface="+mj-cs"/>
              <a:sym typeface="+mn-ea"/>
            </a:endParaRPr>
          </a:p>
          <a:p>
            <a:pPr marL="342900" indent="-342900" algn="just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noProof="1" smtClean="0">
                <a:solidFill>
                  <a:schemeClr val="accent5"/>
                </a:solidFill>
                <a:latin typeface="汉仪小麦体简" pitchFamily="18" charset="-122"/>
                <a:ea typeface="汉仪小麦体简" pitchFamily="18" charset="-122"/>
                <a:cs typeface="+mj-cs"/>
                <a:sym typeface="+mn-ea"/>
              </a:rPr>
              <a:t>呈现出幼儿园的全貌，</a:t>
            </a:r>
            <a:endParaRPr lang="en-US" altLang="zh-CN" sz="1600" noProof="1" smtClean="0">
              <a:solidFill>
                <a:schemeClr val="accent5"/>
              </a:solidFill>
              <a:latin typeface="汉仪小麦体简" pitchFamily="18" charset="-122"/>
              <a:ea typeface="汉仪小麦体简" pitchFamily="18" charset="-122"/>
              <a:cs typeface="+mj-cs"/>
              <a:sym typeface="+mn-ea"/>
            </a:endParaRPr>
          </a:p>
          <a:p>
            <a:pPr marL="342900" indent="-342900" algn="just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noProof="1" smtClean="0">
                <a:solidFill>
                  <a:schemeClr val="accent5"/>
                </a:solidFill>
                <a:latin typeface="汉仪小麦体简" pitchFamily="18" charset="-122"/>
                <a:ea typeface="汉仪小麦体简" pitchFamily="18" charset="-122"/>
                <a:cs typeface="+mj-cs"/>
                <a:sym typeface="+mn-ea"/>
              </a:rPr>
              <a:t>包含所有能够展现出</a:t>
            </a:r>
            <a:endParaRPr lang="en-US" altLang="zh-CN" sz="1600" noProof="1" smtClean="0">
              <a:solidFill>
                <a:schemeClr val="accent5"/>
              </a:solidFill>
              <a:latin typeface="汉仪小麦体简" pitchFamily="18" charset="-122"/>
              <a:ea typeface="汉仪小麦体简" pitchFamily="18" charset="-122"/>
              <a:cs typeface="+mj-cs"/>
              <a:sym typeface="+mn-ea"/>
            </a:endParaRPr>
          </a:p>
          <a:p>
            <a:pPr marL="342900" indent="-342900" algn="just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noProof="1" smtClean="0">
                <a:solidFill>
                  <a:schemeClr val="accent5"/>
                </a:solidFill>
                <a:latin typeface="汉仪小麦体简" pitchFamily="18" charset="-122"/>
                <a:ea typeface="汉仪小麦体简" pitchFamily="18" charset="-122"/>
                <a:cs typeface="+mj-cs"/>
                <a:sym typeface="+mn-ea"/>
              </a:rPr>
              <a:t>的优点，免去逐一的</a:t>
            </a:r>
            <a:endParaRPr lang="en-US" altLang="zh-CN" sz="1600" noProof="1" smtClean="0">
              <a:solidFill>
                <a:schemeClr val="accent5"/>
              </a:solidFill>
              <a:latin typeface="汉仪小麦体简" pitchFamily="18" charset="-122"/>
              <a:ea typeface="汉仪小麦体简" pitchFamily="18" charset="-122"/>
              <a:cs typeface="+mj-cs"/>
              <a:sym typeface="+mn-ea"/>
            </a:endParaRPr>
          </a:p>
          <a:p>
            <a:pPr marL="342900" indent="-342900" algn="just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noProof="1" smtClean="0">
                <a:solidFill>
                  <a:schemeClr val="accent5"/>
                </a:solidFill>
                <a:latin typeface="汉仪小麦体简" pitchFamily="18" charset="-122"/>
                <a:ea typeface="汉仪小麦体简" pitchFamily="18" charset="-122"/>
                <a:cs typeface="+mj-cs"/>
                <a:sym typeface="+mn-ea"/>
              </a:rPr>
              <a:t>介绍，达到更加明晰</a:t>
            </a:r>
            <a:endParaRPr lang="en-US" altLang="zh-CN" sz="1600" noProof="1" smtClean="0">
              <a:solidFill>
                <a:schemeClr val="accent5"/>
              </a:solidFill>
              <a:latin typeface="汉仪小麦体简" pitchFamily="18" charset="-122"/>
              <a:ea typeface="汉仪小麦体简" pitchFamily="18" charset="-122"/>
              <a:cs typeface="+mj-cs"/>
              <a:sym typeface="+mn-ea"/>
            </a:endParaRPr>
          </a:p>
          <a:p>
            <a:pPr marL="342900" indent="-342900" algn="just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noProof="1" smtClean="0">
                <a:solidFill>
                  <a:schemeClr val="accent5"/>
                </a:solidFill>
                <a:latin typeface="汉仪小麦体简" pitchFamily="18" charset="-122"/>
                <a:ea typeface="汉仪小麦体简" pitchFamily="18" charset="-122"/>
                <a:cs typeface="+mj-cs"/>
                <a:sym typeface="+mn-ea"/>
              </a:rPr>
              <a:t>直观的效果。</a:t>
            </a:r>
            <a:endParaRPr lang="zh-CN" altLang="en-US" sz="1600" noProof="1" smtClean="0">
              <a:solidFill>
                <a:schemeClr val="accent5"/>
              </a:solidFill>
              <a:latin typeface="汉仪小麦体简" pitchFamily="18" charset="-122"/>
              <a:ea typeface="汉仪小麦体简" pitchFamily="18" charset="-122"/>
              <a:cs typeface="+mj-cs"/>
              <a:sym typeface="+mn-ea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3575050" y="836613"/>
            <a:ext cx="5616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zh-CN" altLang="en-US" sz="3600" b="1" dirty="0" smtClean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三、所</a:t>
            </a:r>
            <a:r>
              <a:rPr lang="zh-CN" altLang="en-US" sz="3600" b="1" dirty="0" smtClean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选视频号及作用</a:t>
            </a:r>
            <a:endParaRPr lang="zh-CN" altLang="en-US" sz="3600" b="1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 167"/>
          <p:cNvSpPr/>
          <p:nvPr/>
        </p:nvSpPr>
        <p:spPr>
          <a:xfrm>
            <a:off x="3719736" y="2132856"/>
            <a:ext cx="2332331" cy="4032448"/>
          </a:xfrm>
          <a:prstGeom prst="roundRect">
            <a:avLst/>
          </a:prstGeom>
          <a:solidFill>
            <a:schemeClr val="accent2">
              <a:lumMod val="40000"/>
              <a:lumOff val="60000"/>
              <a:alpha val="6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noProof="1" smtClean="0">
                <a:solidFill>
                  <a:schemeClr val="accent5"/>
                </a:solidFill>
                <a:latin typeface="汉仪小麦体简" pitchFamily="18" charset="-122"/>
                <a:ea typeface="汉仪小麦体简" pitchFamily="18" charset="-122"/>
                <a:cs typeface="+mj-cs"/>
                <a:sym typeface="+mn-ea"/>
              </a:rPr>
              <a:t>2. </a:t>
            </a:r>
            <a:r>
              <a:rPr lang="zh-CN" altLang="en-US" sz="2400" b="1" noProof="1" smtClean="0">
                <a:solidFill>
                  <a:schemeClr val="accent5"/>
                </a:solidFill>
                <a:latin typeface="汉仪小麦体简" pitchFamily="18" charset="-122"/>
                <a:ea typeface="汉仪小麦体简" pitchFamily="18" charset="-122"/>
                <a:cs typeface="+mj-cs"/>
                <a:sym typeface="+mn-ea"/>
              </a:rPr>
              <a:t>煽动性</a:t>
            </a:r>
            <a:endParaRPr lang="en-US" altLang="zh-CN" sz="2400" b="1" noProof="1" smtClean="0">
              <a:solidFill>
                <a:schemeClr val="accent5"/>
              </a:solidFill>
              <a:latin typeface="汉仪小麦体简" pitchFamily="18" charset="-122"/>
              <a:ea typeface="汉仪小麦体简" pitchFamily="18" charset="-122"/>
              <a:cs typeface="+mj-cs"/>
              <a:sym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noProof="1" smtClean="0">
              <a:solidFill>
                <a:schemeClr val="accent5"/>
              </a:solidFill>
              <a:latin typeface="汉仪小麦体简" pitchFamily="18" charset="-122"/>
              <a:ea typeface="汉仪小麦体简" pitchFamily="18" charset="-122"/>
              <a:cs typeface="+mj-cs"/>
              <a:sym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noProof="1" smtClean="0">
                <a:solidFill>
                  <a:schemeClr val="accent5"/>
                </a:solidFill>
                <a:latin typeface="汉仪小麦体简" pitchFamily="18" charset="-122"/>
                <a:ea typeface="汉仪小麦体简" pitchFamily="18" charset="-122"/>
                <a:cs typeface="+mj-cs"/>
                <a:sym typeface="+mn-ea"/>
              </a:rPr>
              <a:t>       动态</a:t>
            </a:r>
            <a:r>
              <a:rPr lang="zh-CN" altLang="en-US" sz="1600" noProof="1" smtClean="0">
                <a:solidFill>
                  <a:schemeClr val="accent5"/>
                </a:solidFill>
                <a:latin typeface="汉仪小麦体简" pitchFamily="18" charset="-122"/>
                <a:ea typeface="汉仪小麦体简" pitchFamily="18" charset="-122"/>
                <a:cs typeface="+mj-cs"/>
                <a:sym typeface="+mn-ea"/>
              </a:rPr>
              <a:t>的视频比静态的平面更具有煽动性，幼儿园视频宣传片与平面媒体相比较，内容上运用了多媒体效果，使传播的受众对象容易有代入感，在视觉与听觉的双重冲击下快速沉浸在所观看的内容当中，并且留有深刻的印象，观看转化率高。</a:t>
            </a:r>
            <a:endParaRPr lang="zh-CN" altLang="en-US" sz="1600" noProof="1">
              <a:solidFill>
                <a:schemeClr val="accent5"/>
              </a:solidFill>
              <a:latin typeface="汉仪小麦体简" pitchFamily="18" charset="-122"/>
              <a:ea typeface="汉仪小麦体简" pitchFamily="18" charset="-122"/>
              <a:cs typeface="+mj-cs"/>
              <a:sym typeface="+mn-ea"/>
            </a:endParaRPr>
          </a:p>
        </p:txBody>
      </p:sp>
      <p:sp>
        <p:nvSpPr>
          <p:cNvPr id="9" name=" 167"/>
          <p:cNvSpPr/>
          <p:nvPr/>
        </p:nvSpPr>
        <p:spPr>
          <a:xfrm>
            <a:off x="9120336" y="836712"/>
            <a:ext cx="2342280" cy="4032448"/>
          </a:xfrm>
          <a:prstGeom prst="roundRect">
            <a:avLst/>
          </a:prstGeom>
          <a:solidFill>
            <a:schemeClr val="accent2">
              <a:lumMod val="40000"/>
              <a:lumOff val="60000"/>
              <a:alpha val="6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noProof="1">
                <a:solidFill>
                  <a:schemeClr val="accent5"/>
                </a:solidFill>
                <a:latin typeface="汉仪小麦体简" pitchFamily="18" charset="-122"/>
                <a:ea typeface="汉仪小麦体简" pitchFamily="18" charset="-122"/>
                <a:cs typeface="+mj-cs"/>
                <a:sym typeface="+mn-ea"/>
              </a:rPr>
              <a:t>4. </a:t>
            </a:r>
            <a:r>
              <a:rPr lang="zh-CN" altLang="en-US" sz="2400" b="1" noProof="1" smtClean="0">
                <a:solidFill>
                  <a:schemeClr val="accent5"/>
                </a:solidFill>
                <a:latin typeface="汉仪小麦体简" pitchFamily="18" charset="-122"/>
                <a:ea typeface="汉仪小麦体简" pitchFamily="18" charset="-122"/>
                <a:cs typeface="+mj-cs"/>
                <a:sym typeface="+mn-ea"/>
              </a:rPr>
              <a:t>新颖性</a:t>
            </a:r>
            <a:endParaRPr lang="en-US" altLang="zh-CN" sz="2400" b="1" noProof="1" smtClean="0">
              <a:solidFill>
                <a:schemeClr val="accent5"/>
              </a:solidFill>
              <a:latin typeface="汉仪小麦体简" pitchFamily="18" charset="-122"/>
              <a:ea typeface="汉仪小麦体简" pitchFamily="18" charset="-122"/>
              <a:cs typeface="+mj-cs"/>
              <a:sym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 noProof="1" smtClean="0">
              <a:solidFill>
                <a:schemeClr val="accent5"/>
              </a:solidFill>
              <a:latin typeface="汉仪小麦体简" pitchFamily="18" charset="-122"/>
              <a:ea typeface="汉仪小麦体简" pitchFamily="18" charset="-122"/>
              <a:cs typeface="+mj-cs"/>
              <a:sym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noProof="1" smtClean="0">
                <a:solidFill>
                  <a:schemeClr val="accent5"/>
                </a:solidFill>
                <a:latin typeface="汉仪小麦体简" pitchFamily="18" charset="-122"/>
                <a:ea typeface="汉仪小麦体简" pitchFamily="18" charset="-122"/>
                <a:cs typeface="+mj-cs"/>
                <a:sym typeface="+mn-ea"/>
              </a:rPr>
              <a:t> </a:t>
            </a:r>
            <a:r>
              <a:rPr lang="en-US" altLang="zh-CN" sz="1600" noProof="1" smtClean="0">
                <a:solidFill>
                  <a:schemeClr val="accent5"/>
                </a:solidFill>
                <a:latin typeface="汉仪小麦体简" pitchFamily="18" charset="-122"/>
                <a:ea typeface="汉仪小麦体简" pitchFamily="18" charset="-122"/>
                <a:cs typeface="+mj-cs"/>
                <a:sym typeface="+mn-ea"/>
              </a:rPr>
              <a:t>      </a:t>
            </a:r>
            <a:r>
              <a:rPr lang="zh-CN" altLang="en-US" sz="1600" noProof="1" smtClean="0">
                <a:solidFill>
                  <a:schemeClr val="accent5"/>
                </a:solidFill>
                <a:latin typeface="汉仪小麦体简" pitchFamily="18" charset="-122"/>
                <a:ea typeface="汉仪小麦体简" pitchFamily="18" charset="-122"/>
                <a:cs typeface="+mj-cs"/>
                <a:sym typeface="+mn-ea"/>
              </a:rPr>
              <a:t>目前</a:t>
            </a:r>
            <a:r>
              <a:rPr lang="zh-CN" altLang="en-US" sz="1600" noProof="1" smtClean="0">
                <a:solidFill>
                  <a:schemeClr val="accent5"/>
                </a:solidFill>
                <a:latin typeface="汉仪小麦体简" pitchFamily="18" charset="-122"/>
                <a:ea typeface="汉仪小麦体简" pitchFamily="18" charset="-122"/>
                <a:cs typeface="+mj-cs"/>
                <a:sym typeface="+mn-ea"/>
              </a:rPr>
              <a:t>家长们更加喜爱，内容丰富、时间较短的视频进行观看，多数人面对长篇大论的文字，没有阅读兴趣，更不会去主动检索阅读。对文字的内容理解能力也较弱。而视频号以其自身独特的优点，丰富的感染力、影响力、新颖性，有利于家长与幼儿园产生共情。</a:t>
            </a:r>
            <a:endParaRPr lang="zh-CN" altLang="en-US" sz="1600" noProof="1">
              <a:solidFill>
                <a:schemeClr val="accent5"/>
              </a:solidFill>
              <a:latin typeface="汉仪小麦体简" pitchFamily="18" charset="-122"/>
              <a:ea typeface="汉仪小麦体简" pitchFamily="18" charset="-122"/>
              <a:cs typeface="+mj-cs"/>
              <a:sym typeface="+mn-ea"/>
            </a:endParaRPr>
          </a:p>
        </p:txBody>
      </p:sp>
      <p:sp>
        <p:nvSpPr>
          <p:cNvPr id="8" name=" 167"/>
          <p:cNvSpPr/>
          <p:nvPr/>
        </p:nvSpPr>
        <p:spPr>
          <a:xfrm>
            <a:off x="6528048" y="2132856"/>
            <a:ext cx="2345235" cy="403244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6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noProof="1">
                <a:solidFill>
                  <a:schemeClr val="accent5"/>
                </a:solidFill>
                <a:latin typeface="汉仪小麦体简" pitchFamily="18" charset="-122"/>
                <a:ea typeface="汉仪小麦体简" pitchFamily="18" charset="-122"/>
                <a:cs typeface="+mj-cs"/>
                <a:sym typeface="+mn-ea"/>
              </a:rPr>
              <a:t>3. </a:t>
            </a:r>
            <a:r>
              <a:rPr lang="zh-CN" altLang="en-US" sz="2400" b="1" noProof="1" smtClean="0">
                <a:solidFill>
                  <a:schemeClr val="accent5"/>
                </a:solidFill>
                <a:latin typeface="汉仪小麦体简" pitchFamily="18" charset="-122"/>
                <a:ea typeface="汉仪小麦体简" pitchFamily="18" charset="-122"/>
                <a:cs typeface="+mj-cs"/>
                <a:sym typeface="+mn-ea"/>
              </a:rPr>
              <a:t>便捷性</a:t>
            </a:r>
            <a:endParaRPr lang="en-US" altLang="zh-CN" sz="2400" b="1" noProof="1" smtClean="0">
              <a:solidFill>
                <a:schemeClr val="accent5"/>
              </a:solidFill>
              <a:latin typeface="汉仪小麦体简" pitchFamily="18" charset="-122"/>
              <a:ea typeface="汉仪小麦体简" pitchFamily="18" charset="-122"/>
              <a:cs typeface="+mj-cs"/>
              <a:sym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b="1" noProof="1" smtClean="0">
              <a:solidFill>
                <a:schemeClr val="accent5"/>
              </a:solidFill>
              <a:latin typeface="汉仪小麦体简" pitchFamily="18" charset="-122"/>
              <a:ea typeface="汉仪小麦体简" pitchFamily="18" charset="-122"/>
              <a:cs typeface="+mj-cs"/>
              <a:sym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noProof="1" smtClean="0">
                <a:solidFill>
                  <a:schemeClr val="accent5"/>
                </a:solidFill>
                <a:latin typeface="汉仪小麦体简" pitchFamily="18" charset="-122"/>
                <a:ea typeface="汉仪小麦体简" pitchFamily="18" charset="-122"/>
                <a:cs typeface="+mj-cs"/>
                <a:sym typeface="+mn-ea"/>
              </a:rPr>
              <a:t>        幼儿园视频宣传片的展示场合不受限制，在展示时间上也具有随意性。可被作为轮播视频播放在展示电视上，让入园咨询的家长都能看到</a:t>
            </a:r>
            <a:r>
              <a:rPr lang="en-US" altLang="zh-CN" sz="1600" noProof="1" smtClean="0">
                <a:solidFill>
                  <a:schemeClr val="accent5"/>
                </a:solidFill>
                <a:latin typeface="汉仪小麦体简" pitchFamily="18" charset="-122"/>
                <a:ea typeface="汉仪小麦体简" pitchFamily="18" charset="-122"/>
                <a:cs typeface="+mj-cs"/>
                <a:sym typeface="+mn-ea"/>
              </a:rPr>
              <a:t>;</a:t>
            </a:r>
            <a:r>
              <a:rPr lang="zh-CN" altLang="en-US" sz="1600" noProof="1" smtClean="0">
                <a:solidFill>
                  <a:schemeClr val="accent5"/>
                </a:solidFill>
                <a:latin typeface="汉仪小麦体简" pitchFamily="18" charset="-122"/>
                <a:ea typeface="汉仪小麦体简" pitchFamily="18" charset="-122"/>
                <a:cs typeface="+mj-cs"/>
                <a:sym typeface="+mn-ea"/>
              </a:rPr>
              <a:t> 通过网络平台传播给普罗大众，使品牌名扬在外。</a:t>
            </a:r>
            <a:endParaRPr lang="zh-CN" altLang="en-US" sz="1600" noProof="1">
              <a:solidFill>
                <a:schemeClr val="accent5"/>
              </a:solidFill>
              <a:latin typeface="汉仪小麦体简" pitchFamily="18" charset="-122"/>
              <a:ea typeface="汉仪小麦体简" pitchFamily="18" charset="-122"/>
              <a:cs typeface="+mj-cs"/>
              <a:sym typeface="+mn-ea"/>
            </a:endParaRPr>
          </a:p>
        </p:txBody>
      </p: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/>
          <a:srcRect t="49744"/>
          <a:stretch>
            <a:fillRect/>
          </a:stretch>
        </p:blipFill>
        <p:spPr>
          <a:xfrm>
            <a:off x="0" y="3260725"/>
            <a:ext cx="4572000" cy="344646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919413" y="3328988"/>
            <a:ext cx="6497637" cy="822325"/>
          </a:xfrm>
        </p:spPr>
        <p:txBody>
          <a:bodyPr/>
          <a:lstStyle/>
          <a:p>
            <a:pPr>
              <a:defRPr/>
            </a:pPr>
            <a:r>
              <a:rPr lang="zh-CN" altLang="en-US" sz="6000" dirty="0" smtClean="0">
                <a:latin typeface="+mn-lt"/>
                <a:ea typeface="+mn-ea"/>
                <a:cs typeface="+mn-ea"/>
                <a:sym typeface="+mn-lt"/>
              </a:rPr>
              <a:t>活动效果</a:t>
            </a:r>
            <a:endParaRPr lang="zh-CN" altLang="en-US" sz="6000" dirty="0" smtClean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4835525" y="476250"/>
            <a:ext cx="2663825" cy="2978150"/>
            <a:chOff x="4835947" y="476672"/>
            <a:chExt cx="2664119" cy="297795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print"/>
            <a:srcRect t="4200" r="57482" b="62201"/>
            <a:stretch>
              <a:fillRect/>
            </a:stretch>
          </p:blipFill>
          <p:spPr>
            <a:xfrm>
              <a:off x="4835947" y="476672"/>
              <a:ext cx="2664119" cy="297795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标题 1"/>
            <p:cNvSpPr txBox="1"/>
            <p:nvPr/>
          </p:nvSpPr>
          <p:spPr bwMode="auto">
            <a:xfrm>
              <a:off x="5610733" y="1340215"/>
              <a:ext cx="1278079" cy="720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r>
                <a:rPr lang="en-US" altLang="zh-CN" sz="8000" kern="0" dirty="0" smtClean="0"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zh-CN" altLang="en-US" sz="8000" kern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COMMONDATA" val="eyJoZGlkIjoiZTNlZTkyZmFlNTAyY2JmMDQ1OGE3OGNmNWY4OTFmYjgifQ=="/>
</p:tagLst>
</file>

<file path=ppt/theme/theme1.xml><?xml version="1.0" encoding="utf-8"?>
<a:theme xmlns:a="http://schemas.openxmlformats.org/drawingml/2006/main" name="淘宝店铺搜索：懒人图文">
  <a:themeElements>
    <a:clrScheme name="默认设计模板 1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22439C"/>
      </a:accent1>
      <a:accent2>
        <a:srgbClr val="EE5937"/>
      </a:accent2>
      <a:accent3>
        <a:srgbClr val="DAAC03"/>
      </a:accent3>
      <a:accent4>
        <a:srgbClr val="10AECC"/>
      </a:accent4>
      <a:accent5>
        <a:srgbClr val="5A4231"/>
      </a:accent5>
      <a:accent6>
        <a:srgbClr val="057B9B"/>
      </a:accent6>
      <a:hlink>
        <a:srgbClr val="4472C4"/>
      </a:hlink>
      <a:folHlink>
        <a:srgbClr val="BFBFBF"/>
      </a:folHlink>
    </a:clrScheme>
    <a:fontScheme name="xenrplvp">
      <a:majorFont>
        <a:latin typeface="Arial"/>
        <a:ea typeface="HYXiaoMaiTiJ"/>
        <a:cs typeface=""/>
      </a:majorFont>
      <a:minorFont>
        <a:latin typeface="Arial"/>
        <a:ea typeface="HYXiaoMaiTiJ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972</Words>
  <Application>WPS 演示</Application>
  <PresentationFormat>自定义</PresentationFormat>
  <Paragraphs>102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汉仪小麦体简</vt:lpstr>
      <vt:lpstr>Arial</vt:lpstr>
      <vt:lpstr>HYXiaoMaiTiJ</vt:lpstr>
      <vt:lpstr>Segoe Print</vt:lpstr>
      <vt:lpstr>微软雅黑</vt:lpstr>
      <vt:lpstr>Calibri</vt:lpstr>
      <vt:lpstr>Arial Unicode MS</vt:lpstr>
      <vt:lpstr>淘宝店铺搜索：懒人图文</vt:lpstr>
      <vt:lpstr>泸县惠济路幼儿园 卢袁思琦</vt:lpstr>
      <vt:lpstr>目    录</vt:lpstr>
      <vt:lpstr>活动形式</vt:lpstr>
      <vt:lpstr>一、活动形式</vt:lpstr>
      <vt:lpstr>家长参与方式</vt:lpstr>
      <vt:lpstr>PowerPoint 演示文稿</vt:lpstr>
      <vt:lpstr>所选视频号及作用</vt:lpstr>
      <vt:lpstr>PowerPoint 演示文稿</vt:lpstr>
      <vt:lpstr>活动效果</vt:lpstr>
      <vt:lpstr>PowerPoint 演示文稿</vt:lpstr>
      <vt:lpstr>教师反思</vt:lpstr>
      <vt:lpstr>五、教师反思</vt:lpstr>
      <vt:lpstr>PowerPoint 演示文稿</vt:lpstr>
    </vt:vector>
  </TitlesOfParts>
  <Company>微软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幼儿园新生家长会</dc:title>
  <dc:creator>jujumao</dc:creator>
  <cp:lastModifiedBy>Administrator</cp:lastModifiedBy>
  <cp:revision>228</cp:revision>
  <dcterms:created xsi:type="dcterms:W3CDTF">2008-04-10T06:51:00Z</dcterms:created>
  <dcterms:modified xsi:type="dcterms:W3CDTF">2022-09-12T07:17:21Z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4D042AC83E2044FB834368BDD4DDF3EE</vt:lpwstr>
  </property>
</Properties>
</file>