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7" r:id="rId2"/>
    <p:sldId id="449" r:id="rId3"/>
    <p:sldId id="452" r:id="rId4"/>
    <p:sldId id="456" r:id="rId5"/>
    <p:sldId id="454" r:id="rId6"/>
    <p:sldId id="516" r:id="rId7"/>
    <p:sldId id="517" r:id="rId8"/>
    <p:sldId id="457" r:id="rId9"/>
    <p:sldId id="459" r:id="rId10"/>
    <p:sldId id="461" r:id="rId11"/>
    <p:sldId id="465" r:id="rId12"/>
    <p:sldId id="518" r:id="rId13"/>
    <p:sldId id="466" r:id="rId14"/>
    <p:sldId id="519" r:id="rId15"/>
    <p:sldId id="483" r:id="rId16"/>
    <p:sldId id="462" r:id="rId17"/>
    <p:sldId id="450" r:id="rId18"/>
    <p:sldId id="481" r:id="rId19"/>
    <p:sldId id="411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B048A"/>
    <a:srgbClr val="F616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FFF259-2F0C-4845-9E96-BB63BC4ED776}" type="datetimeFigureOut">
              <a:rPr lang="zh-CN" altLang="en-US"/>
              <a:pPr>
                <a:defRPr/>
              </a:pPr>
              <a:t>2022-05-23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0EF5FF-047C-4A1E-AA39-FD66CF42F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476A6-279D-4AF2-A460-C31A9EDE230E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0B2DC-7631-4724-B4C6-196E0C9AD414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B163B-9914-4E70-9ADE-D39594DBDDCB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3370DBB-831C-4002-B2C4-12504DC9EC4D}" type="slidenum">
              <a:rPr lang="en-US" altLang="zh-CN">
                <a:solidFill>
                  <a:srgbClr val="000000"/>
                </a:solidFill>
                <a:latin typeface="等线"/>
                <a:ea typeface="+mn-ea"/>
              </a:rPr>
              <a:pPr algn="r">
                <a:defRPr/>
              </a:pPr>
              <a:t>14</a:t>
            </a:fld>
            <a:endParaRPr lang="en-US" altLang="zh-CN">
              <a:solidFill>
                <a:srgbClr val="000000"/>
              </a:solidFill>
              <a:latin typeface="等线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424BF-3C65-4E0D-A555-DB4FD2350AA1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CD21F-9D49-4FB8-8B66-B445F4149366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E924D-3A75-4654-AE8A-9644F7C502AE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55815-5745-4784-ACCA-6C8D032429E6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2F0D1-C1A9-4F97-8462-AFE876BF3EAD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2178C-5073-4689-AA67-3731A1481FE5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675C0-A542-4DC8-A3CD-BC4C6F740A8F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CBEBA-DFEC-488B-A70F-9DBC3EDF1D8A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3D4E6-52F8-4429-AC76-7BB2330BE91D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CB2C5-4E04-4774-8AFB-671B4CB3C8F3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DDF90-45C6-403F-82A1-38C4BC5AEE30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EA7AD-B1C1-4CC1-BF5E-FB83E3946297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1A2AE-FDD7-4BB9-B00C-35EF97D90037}" type="slidenum">
              <a:rPr lang="en-US" altLang="zh-CN" sz="1800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 sz="180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F95D-6492-424D-8C0E-89F2AC8203BD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8A04-C8AB-4F7C-BD74-758F63DB23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8B2F-4D7A-48A0-9CD9-7341C341A5C7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0B67-A71A-4FBD-839F-4CFF072D2D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4CFD-2CF7-496E-B9D9-46CB0EA5287B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5783-C7AF-442B-A441-B529FF4EE9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7656-4E37-46DF-BA5D-1AF0E9A4581B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295F-CA79-4D27-8D29-5A64E4E2886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3729-2CFC-403C-B540-5BD24E3300F3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55BA-5A81-482A-BD10-8CFA89950C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0BCB-0440-4987-8182-C519D0380249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78D3-6637-4136-9FCD-E4D860BA7D5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4548-E2BB-4AE2-AA4A-18E1EFA4198F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C4DD-4F10-49D2-906F-0B2F3D70E9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C44B-4BB0-44B5-9015-FC2775E5E056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3FC6-B9FC-4006-B6EF-1B65A33A4D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9A65-65C7-4BBE-84A3-122FCED0ED75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F98B-30AB-4086-924B-81844397FD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E52D-222D-4BC1-A2B3-824F8C9EA76E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262F-D299-4D2C-A176-9930C6B4534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E937-9C9D-4A1C-9130-BA0CBBB3F12F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947B-FA95-4376-BB01-8750A0C97F0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kern="1200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CD8D179-6213-43F4-8A05-7716ED0F271F}" type="datetime1">
              <a:rPr/>
              <a:pPr>
                <a:defRPr/>
              </a:pPr>
              <a:t>2022-05-23</a:t>
            </a:fld>
            <a:endParaRPr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kern="1200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kern="1200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5368D5-F7B1-4C0C-AB27-703C374836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L:\&#20843;%20&#19978;\12&#35838;&#12288;&#26032;&#25991;&#21270;&#36816;&#21160;\2&#12298;&#39118;&#36215;&#20113;&#28044;&#8212;&#8212;&#26032;&#25991;&#21270;&#36816;&#21160;&#12299;.mp4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so.com/doc/387096-409880.html" TargetMode="External"/><Relationship Id="rId13" Type="http://schemas.openxmlformats.org/officeDocument/2006/relationships/hyperlink" Target="https://baike.so.com/doc/2760422-2913513.html" TargetMode="External"/><Relationship Id="rId1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hyperlink" Target="https://baike.so.com/doc/5567960-5783119.html" TargetMode="External"/><Relationship Id="rId12" Type="http://schemas.openxmlformats.org/officeDocument/2006/relationships/hyperlink" Target="https://baike.so.com/doc/5400125-5637703.html" TargetMode="External"/><Relationship Id="rId17" Type="http://schemas.openxmlformats.org/officeDocument/2006/relationships/hyperlink" Target="https://baike.so.com/doc/5352678-5588136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baike.so.com/doc/5363675-5599254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hyperlink" Target="https://baike.so.com/doc/845213-893738.html" TargetMode="External"/><Relationship Id="rId5" Type="http://schemas.openxmlformats.org/officeDocument/2006/relationships/image" Target="../media/image23.jpeg"/><Relationship Id="rId15" Type="http://schemas.openxmlformats.org/officeDocument/2006/relationships/hyperlink" Target="https://baike.so.com/doc/6112327-6325464.html" TargetMode="External"/><Relationship Id="rId10" Type="http://schemas.openxmlformats.org/officeDocument/2006/relationships/hyperlink" Target="https://baike.so.com/doc/5349554-5585010.html" TargetMode="External"/><Relationship Id="rId19" Type="http://schemas.openxmlformats.org/officeDocument/2006/relationships/image" Target="../media/image7.png"/><Relationship Id="rId4" Type="http://schemas.openxmlformats.org/officeDocument/2006/relationships/image" Target="../media/image22.jpeg"/><Relationship Id="rId9" Type="http://schemas.openxmlformats.org/officeDocument/2006/relationships/hyperlink" Target="https://baike.so.com/doc/211816-224043.html" TargetMode="External"/><Relationship Id="rId14" Type="http://schemas.openxmlformats.org/officeDocument/2006/relationships/hyperlink" Target="https://baike.so.com/doc/807421-85407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[Thumb]640734833738-090ad2c0-2ec3-3b47-a9b3-78c5335179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矩形 2"/>
          <p:cNvPicPr>
            <a:picLocks noChangeArrowheads="1"/>
          </p:cNvPicPr>
          <p:nvPr/>
        </p:nvPicPr>
        <p:blipFill>
          <a:blip r:embed="rId3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566988" y="347663"/>
            <a:ext cx="6643687" cy="12684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4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19138" y="2511425"/>
            <a:ext cx="2146300" cy="6699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矩形 4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0" y="1731963"/>
            <a:ext cx="5827713" cy="657225"/>
          </a:xfrm>
          <a:prstGeom prst="rect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矩形 5"/>
          <p:cNvPicPr>
            <a:picLocks noChangeArrowheads="1"/>
          </p:cNvPicPr>
          <p:nvPr/>
        </p:nvPicPr>
        <p:blipFill>
          <a:blip r:embed="rId6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19138" y="3352800"/>
            <a:ext cx="2146300" cy="6762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矩形 6"/>
          <p:cNvPicPr>
            <a:picLocks noChangeArrowheads="1"/>
          </p:cNvPicPr>
          <p:nvPr/>
        </p:nvPicPr>
        <p:blipFill>
          <a:blip r:embed="rId7">
            <a:lum bright="100000" contrast="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719138" y="4200525"/>
            <a:ext cx="3328987" cy="6699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78995" y="5124316"/>
            <a:ext cx="312947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lang="zh-CN" altLang="en-US" sz="3200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lang="zh-CN" altLang="en-US" sz="32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主要阵地</a:t>
            </a:r>
            <a:endParaRPr lang="zh-CN" altLang="en-US" sz="3200" b="1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pic>
        <p:nvPicPr>
          <p:cNvPr id="35" name="Picture 16" descr="2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1495425"/>
            <a:ext cx="3038475" cy="19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Rectangle 16"/>
          <p:cNvSpPr>
            <a:spLocks noChangeArrowheads="1"/>
          </p:cNvSpPr>
          <p:nvPr/>
        </p:nvSpPr>
        <p:spPr bwMode="auto">
          <a:xfrm>
            <a:off x="4371975" y="4632325"/>
            <a:ext cx="2665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文学革命论</a:t>
            </a:r>
            <a:r>
              <a:rPr lang="en-US" altLang="zh-CN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endParaRPr lang="zh-CN" altLang="en-US" sz="28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8" name="图片 57" descr="T1KUp0Xf8tXXbU8x3W_0237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595688"/>
            <a:ext cx="21844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3875" y="881063"/>
            <a:ext cx="312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提倡新文学 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793038" y="1216025"/>
            <a:ext cx="405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各有什么主张？</a:t>
            </a:r>
            <a:endParaRPr lang="zh-CN" altLang="en-US" sz="40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492625" y="2220913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文学改良刍议</a:t>
            </a:r>
            <a:r>
              <a:rPr lang="en-US" altLang="zh-CN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》</a:t>
            </a:r>
          </a:p>
        </p:txBody>
      </p:sp>
      <p:pic>
        <p:nvPicPr>
          <p:cNvPr id="15" name="矩形 14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3254375" y="0"/>
            <a:ext cx="5822950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2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0" name="Picture 22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7338" y="1682750"/>
          <a:ext cx="8697912" cy="233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675">
                  <a:extLst>
                    <a:ext uri="{9D8B030D-6E8A-4147-A177-3AD203B41FA5}"/>
                  </a:extLst>
                </a:gridCol>
                <a:gridCol w="4354937">
                  <a:extLst>
                    <a:ext uri="{9D8B030D-6E8A-4147-A177-3AD203B41FA5}"/>
                  </a:extLst>
                </a:gridCol>
              </a:tblGrid>
              <a:tr h="233591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400" b="0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400" b="1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01613" y="4581525"/>
            <a:ext cx="9066212" cy="968375"/>
          </a:xfrm>
          <a:prstGeom prst="rect">
            <a:avLst/>
          </a:prstGeom>
          <a:solidFill>
            <a:srgbClr val="A16D0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读完这两段材料，哪一个读起来更顺口、更通俗易懂？新文化运动要宣传新思想、新文化，用哪一种语言更容易普及到大众之中？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517650" y="4016375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chemeClr val="bg1"/>
                </a:solidFill>
              </a:rPr>
              <a:t>文言文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81700" y="4016375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白话文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01613" y="1746250"/>
            <a:ext cx="4368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鲧禹治水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山海经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洪水滔天，鲧不待帝命，帝令祝融杀鲧于羽郊鲧复生禹帝，乃命禹卒布土以定九州。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959350" y="1711325"/>
            <a:ext cx="3743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蝴蝶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胡适第一首白话诗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两个黄蝴蝶，双双飞上天。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不知为什么，一个忽飞还。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剩下那一个，孤单怪可怜。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也无心上天，天上太孤单。</a:t>
            </a:r>
          </a:p>
        </p:txBody>
      </p:sp>
      <p:pic>
        <p:nvPicPr>
          <p:cNvPr id="13" name="Picture 2" descr="144255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0000">
            <a:off x="8993188" y="411163"/>
            <a:ext cx="17446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020175" y="4581525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chemeClr val="bg1"/>
                </a:solidFill>
                <a:ea typeface="宋体" charset="-122"/>
              </a:rPr>
              <a:t>新文学作品大量涌现</a:t>
            </a:r>
          </a:p>
        </p:txBody>
      </p:sp>
      <p:pic>
        <p:nvPicPr>
          <p:cNvPr id="15" name="Picture 4" descr="9183487-1_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20000">
            <a:off x="9272588" y="2470150"/>
            <a:ext cx="13795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201041613302979055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0000">
            <a:off x="10561638" y="2619375"/>
            <a:ext cx="13636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Rectangl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3875" y="881063"/>
            <a:ext cx="312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提倡新文学 </a:t>
            </a:r>
          </a:p>
        </p:txBody>
      </p:sp>
      <p:pic>
        <p:nvPicPr>
          <p:cNvPr id="4" name="矩形 14"/>
          <p:cNvPicPr>
            <a:picLocks noChangeArrowheads="1"/>
          </p:cNvPicPr>
          <p:nvPr/>
        </p:nvPicPr>
        <p:blipFill>
          <a:blip r:embed="rId8">
            <a:lum bright="100000" contrast="100000"/>
          </a:blip>
          <a:srcRect/>
          <a:stretch>
            <a:fillRect/>
          </a:stretch>
        </p:blipFill>
        <p:spPr bwMode="auto">
          <a:xfrm>
            <a:off x="3254375" y="0"/>
            <a:ext cx="5822950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8" grpId="0"/>
      <p:bldP spid="9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1" name="Picture 25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55299" name="文本占位符 1"/>
          <p:cNvSpPr>
            <a:spLocks noGrp="1"/>
          </p:cNvSpPr>
          <p:nvPr>
            <p:ph type="body" sz="quarter" idx="11"/>
          </p:nvPr>
        </p:nvSpPr>
        <p:spPr bwMode="auto">
          <a:xfrm>
            <a:off x="2327275" y="898525"/>
            <a:ext cx="5086350" cy="29813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提倡</a:t>
            </a:r>
            <a:r>
              <a:rPr altLang="zh-CN" sz="2400" b="1" u="sng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， 反对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</a:t>
            </a:r>
            <a:r>
              <a:rPr altLang="zh-CN" sz="2400" b="1" u="sng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   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；</a:t>
            </a:r>
          </a:p>
          <a:p>
            <a:pPr algn="l">
              <a:lnSpc>
                <a:spcPct val="150000"/>
              </a:lnSpc>
            </a:pP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提倡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， 反对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；</a:t>
            </a:r>
            <a:endParaRPr sz="2400" b="1" smtClean="0">
              <a:solidFill>
                <a:schemeClr val="bg1"/>
              </a:solidFill>
              <a:latin typeface="Arial" charset="0"/>
              <a:ea typeface="宋体" charset="-122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提倡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， 反对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；</a:t>
            </a:r>
            <a:endParaRPr sz="2400" b="1" smtClean="0">
              <a:solidFill>
                <a:schemeClr val="bg1"/>
              </a:solidFill>
              <a:latin typeface="Arial" charset="0"/>
              <a:ea typeface="宋体" charset="-122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提倡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， 反对</a:t>
            </a:r>
            <a:r>
              <a:rPr altLang="zh-CN"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_______</a:t>
            </a:r>
            <a:r>
              <a:rPr sz="2400" b="1" smtClean="0">
                <a:solidFill>
                  <a:schemeClr val="bg1"/>
                </a:solidFill>
                <a:latin typeface="宋体" charset="-122"/>
                <a:ea typeface="宋体" charset="-122"/>
                <a:cs typeface="Times New Roman" pitchFamily="18" charset="0"/>
                <a:sym typeface="+mn-ea"/>
              </a:rPr>
              <a:t>。</a:t>
            </a:r>
            <a:r>
              <a:rPr sz="2400" b="1" smtClean="0">
                <a:solidFill>
                  <a:schemeClr val="bg1"/>
                </a:solidFill>
                <a:latin typeface="Arial" charset="0"/>
                <a:ea typeface="宋体" charset="-122"/>
                <a:cs typeface="Times New Roman" pitchFamily="18" charset="0"/>
                <a:sym typeface="+mn-ea"/>
              </a:rPr>
              <a:t>  </a:t>
            </a:r>
            <a:endParaRPr sz="2400" smtClean="0">
              <a:solidFill>
                <a:schemeClr val="bg1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3071813" y="1317625"/>
            <a:ext cx="126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民主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4992688" y="1325563"/>
            <a:ext cx="1109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专制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2997200" y="1909763"/>
            <a:ext cx="96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科学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4992688" y="1866900"/>
            <a:ext cx="979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迷信</a:t>
            </a: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949575" y="2441575"/>
            <a:ext cx="128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新道德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92675" y="2462213"/>
            <a:ext cx="1284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旧道德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949575" y="2984500"/>
            <a:ext cx="128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新文学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4970463" y="2994025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旧文学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2105025" y="1557338"/>
            <a:ext cx="168275" cy="170021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占位符 1"/>
          <p:cNvSpPr>
            <a:spLocks noGrp="1"/>
          </p:cNvSpPr>
          <p:nvPr/>
        </p:nvSpPr>
        <p:spPr bwMode="auto">
          <a:xfrm>
            <a:off x="925513" y="2130425"/>
            <a:ext cx="13303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宋体" charset="-122"/>
                <a:ea typeface="宋体" charset="-122"/>
                <a:sym typeface="+mn-ea"/>
              </a:rPr>
              <a:t>内容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050088" y="2317750"/>
            <a:ext cx="51419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spcBef>
                <a:spcPct val="20000"/>
              </a:spcBef>
            </a:pPr>
            <a:r>
              <a:rPr kumimoji="1" lang="zh-CN" altLang="en-US" sz="2800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弘扬的是西方资产阶级民主与科学思想文化，</a:t>
            </a:r>
          </a:p>
          <a:p>
            <a:pPr>
              <a:spcBef>
                <a:spcPct val="20000"/>
              </a:spcBef>
            </a:pPr>
            <a:r>
              <a:rPr kumimoji="1" lang="zh-CN" altLang="en-US" sz="2800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批判的是封建文化。</a:t>
            </a:r>
          </a:p>
        </p:txBody>
      </p:sp>
      <p:pic>
        <p:nvPicPr>
          <p:cNvPr id="22" name="矩形 21"/>
          <p:cNvPicPr>
            <a:picLocks noChangeArrowheads="1"/>
          </p:cNvPicPr>
          <p:nvPr/>
        </p:nvPicPr>
        <p:blipFill>
          <a:blip r:embed="rId4">
            <a:lum bright="100000" contrast="100000"/>
          </a:blip>
          <a:srcRect/>
          <a:stretch>
            <a:fillRect/>
          </a:stretch>
        </p:blipFill>
        <p:spPr bwMode="auto">
          <a:xfrm>
            <a:off x="560388" y="706438"/>
            <a:ext cx="1725612" cy="671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3" name="矩形 22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3124200" y="0"/>
            <a:ext cx="4975225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271713" y="765175"/>
            <a:ext cx="885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中国近代史上一次空前规模的思想大解放运动</a:t>
            </a:r>
          </a:p>
        </p:txBody>
      </p:sp>
      <p:pic>
        <p:nvPicPr>
          <p:cNvPr id="25" name="矩形 24"/>
          <p:cNvPicPr>
            <a:picLocks noChangeArrowheads="1"/>
          </p:cNvPicPr>
          <p:nvPr/>
        </p:nvPicPr>
        <p:blipFill>
          <a:blip r:embed="rId6">
            <a:lum bright="100000" contrast="100000"/>
          </a:blip>
          <a:srcRect/>
          <a:stretch>
            <a:fillRect/>
          </a:stretch>
        </p:blipFill>
        <p:spPr bwMode="auto">
          <a:xfrm>
            <a:off x="463550" y="3402013"/>
            <a:ext cx="2767013" cy="67627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598488" y="3925888"/>
            <a:ext cx="885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①动摇了封建道德礼教（封建思想）的统治地位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98488" y="4446588"/>
            <a:ext cx="8856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②使中国人民接受了一次民主与科学的洗礼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03250" y="4989513"/>
            <a:ext cx="8856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③对五四运动的爆发起了思想宣传和铺垫的作用</a:t>
            </a:r>
          </a:p>
        </p:txBody>
      </p:sp>
      <p:pic>
        <p:nvPicPr>
          <p:cNvPr id="29" name="矩形 28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463550" y="5578475"/>
            <a:ext cx="2468563" cy="669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389188" y="5699125"/>
            <a:ext cx="9266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对西方文化绝对肯定，对中国传统文化绝对否定</a:t>
            </a:r>
          </a:p>
        </p:txBody>
      </p:sp>
      <p:sp>
        <p:nvSpPr>
          <p:cNvPr id="2" name="右大括号 1"/>
          <p:cNvSpPr/>
          <p:nvPr/>
        </p:nvSpPr>
        <p:spPr>
          <a:xfrm>
            <a:off x="6794500" y="1560513"/>
            <a:ext cx="207963" cy="183197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750175" y="1392238"/>
            <a:ext cx="264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黑体" pitchFamily="49" charset="-122"/>
              </a:rPr>
              <a:t>“新”在什么地方？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/>
      <p:bldP spid="46115" grpId="1"/>
      <p:bldP spid="46116" grpId="0"/>
      <p:bldP spid="46116" grpId="1"/>
      <p:bldP spid="46117" grpId="0"/>
      <p:bldP spid="46117" grpId="1"/>
      <p:bldP spid="46118" grpId="0"/>
      <p:bldP spid="46118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1" animBg="1"/>
      <p:bldP spid="9" grpId="2" animBg="1"/>
      <p:bldP spid="10" grpId="1"/>
      <p:bldP spid="10" grpId="2"/>
      <p:bldP spid="16" grpId="0"/>
      <p:bldP spid="24" grpId="0"/>
      <p:bldP spid="26" grpId="0"/>
      <p:bldP spid="27" grpId="0"/>
      <p:bldP spid="28" grpId="0"/>
      <p:bldP spid="30" grpId="0"/>
      <p:bldP spid="2" grpId="0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6146" name="矩形: 圆角 54"/>
          <p:cNvSpPr/>
          <p:nvPr/>
        </p:nvSpPr>
        <p:spPr>
          <a:xfrm>
            <a:off x="301625" y="671513"/>
            <a:ext cx="11696700" cy="60086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endParaRPr noProof="1">
              <a:solidFill>
                <a:srgbClr val="FFFFFF"/>
              </a:solidFill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571500" y="1976438"/>
            <a:ext cx="11171238" cy="13700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　　对于中国古代文化，同样，既不是一概排斥，也不是盲目搬用，而是批判地接收它，以利于推进中国的新文化。     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                              ——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毛泽东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1945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论联合政府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701675" y="908050"/>
            <a:ext cx="5995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等线"/>
                <a:ea typeface="微软雅黑" pitchFamily="34" charset="-122"/>
                <a:cs typeface="Arial" charset="0"/>
              </a:rPr>
              <a:t>我们对待传统文化的态度？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8188" y="3959225"/>
            <a:ext cx="1102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800000"/>
                </a:solidFill>
                <a:sym typeface="+mn-ea"/>
              </a:rPr>
              <a:t>古为今用、洋为中用、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取其精华，去其糟粕。批判继承，改造创新，与时俱进。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2975" y="4743450"/>
            <a:ext cx="3636963" cy="396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视频</a:t>
            </a: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2 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风起云涌的新文化运动</a:t>
            </a:r>
          </a:p>
        </p:txBody>
      </p:sp>
      <p:pic>
        <p:nvPicPr>
          <p:cNvPr id="23" name="矩形 22"/>
          <p:cNvPicPr>
            <a:picLocks noChangeArrowheads="1"/>
          </p:cNvPicPr>
          <p:nvPr/>
        </p:nvPicPr>
        <p:blipFill>
          <a:blip r:embed="rId4">
            <a:lum bright="100000" contrast="100000"/>
          </a:blip>
          <a:srcRect/>
          <a:stretch>
            <a:fillRect/>
          </a:stretch>
        </p:blipFill>
        <p:spPr bwMode="auto">
          <a:xfrm>
            <a:off x="3124200" y="0"/>
            <a:ext cx="4975225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ldLvl="0" animBg="1"/>
      <p:bldP spid="7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[Thumb]640734833738-090ad2c0-2ec3-3b47-a9b3-78c5335179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38" name="文本框 37"/>
          <p:cNvSpPr txBox="1"/>
          <p:nvPr/>
        </p:nvSpPr>
        <p:spPr>
          <a:xfrm>
            <a:off x="2076450" y="1277938"/>
            <a:ext cx="6121400" cy="57943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视频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2 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风起云涌的新文化运动</a:t>
            </a:r>
          </a:p>
        </p:txBody>
      </p:sp>
      <p:pic>
        <p:nvPicPr>
          <p:cNvPr id="49166" name="2《风起云涌——新文化运动》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1463" y="185738"/>
            <a:ext cx="11637962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494088" y="5862638"/>
            <a:ext cx="4911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涉及到哪些重要的历史事件？ </a:t>
            </a:r>
          </a:p>
        </p:txBody>
      </p:sp>
      <p:pic>
        <p:nvPicPr>
          <p:cNvPr id="23" name="矩形 22"/>
          <p:cNvPicPr>
            <a:picLocks noChangeArrowheads="1"/>
          </p:cNvPicPr>
          <p:nvPr/>
        </p:nvPicPr>
        <p:blipFill>
          <a:blip r:embed="rId6">
            <a:lum bright="100000" contrast="100000"/>
          </a:blip>
          <a:srcRect/>
          <a:stretch>
            <a:fillRect/>
          </a:stretch>
        </p:blipFill>
        <p:spPr bwMode="auto">
          <a:xfrm>
            <a:off x="3124200" y="0"/>
            <a:ext cx="4975225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9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66"/>
                </p:tgtEl>
              </p:cMediaNode>
            </p:video>
          </p:childTnLst>
        </p:cTn>
      </p:par>
    </p:tnLst>
    <p:bldLst>
      <p:bldP spid="38" grpId="0" animBg="1"/>
      <p:bldP spid="49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0" name="Picture 30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485775" y="2108200"/>
            <a:ext cx="7334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等线"/>
              </a:rPr>
              <a:t>新文化运动</a:t>
            </a:r>
          </a:p>
        </p:txBody>
      </p:sp>
      <p:pic>
        <p:nvPicPr>
          <p:cNvPr id="40962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4013" y="0"/>
            <a:ext cx="294798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文本框 3"/>
          <p:cNvSpPr txBox="1">
            <a:spLocks noChangeArrowheads="1"/>
          </p:cNvSpPr>
          <p:nvPr/>
        </p:nvSpPr>
        <p:spPr bwMode="auto">
          <a:xfrm>
            <a:off x="1625600" y="246063"/>
            <a:ext cx="668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原  因：</a:t>
            </a:r>
            <a:endParaRPr lang="zh-CN" altLang="en-US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64" name="文本框 17"/>
          <p:cNvSpPr txBox="1">
            <a:spLocks noChangeArrowheads="1"/>
          </p:cNvSpPr>
          <p:nvPr/>
        </p:nvSpPr>
        <p:spPr bwMode="auto">
          <a:xfrm>
            <a:off x="1679575" y="1093788"/>
            <a:ext cx="1635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开  始：</a:t>
            </a:r>
            <a:endParaRPr lang="en-US" altLang="zh-CN" sz="24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65" name="文本框 18"/>
          <p:cNvSpPr txBox="1">
            <a:spLocks noChangeArrowheads="1"/>
          </p:cNvSpPr>
          <p:nvPr/>
        </p:nvSpPr>
        <p:spPr bwMode="auto">
          <a:xfrm>
            <a:off x="1712913" y="1474788"/>
            <a:ext cx="668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口  号：</a:t>
            </a:r>
            <a:endParaRPr lang="zh-CN" altLang="en-US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66" name="文本框 19"/>
          <p:cNvSpPr txBox="1">
            <a:spLocks noChangeArrowheads="1"/>
          </p:cNvSpPr>
          <p:nvPr/>
        </p:nvSpPr>
        <p:spPr bwMode="auto">
          <a:xfrm>
            <a:off x="1717675" y="2278063"/>
            <a:ext cx="181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代  表：</a:t>
            </a:r>
            <a:endParaRPr lang="zh-CN" altLang="en-US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67" name="文本框 20"/>
          <p:cNvSpPr txBox="1">
            <a:spLocks noChangeArrowheads="1"/>
          </p:cNvSpPr>
          <p:nvPr/>
        </p:nvSpPr>
        <p:spPr bwMode="auto">
          <a:xfrm>
            <a:off x="1709738" y="1857375"/>
            <a:ext cx="1824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主阵地：</a:t>
            </a:r>
            <a:endParaRPr lang="zh-CN" altLang="en-US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68" name="文本框 21"/>
          <p:cNvSpPr txBox="1">
            <a:spLocks noChangeArrowheads="1"/>
          </p:cNvSpPr>
          <p:nvPr/>
        </p:nvSpPr>
        <p:spPr bwMode="auto">
          <a:xfrm>
            <a:off x="1730375" y="2890838"/>
            <a:ext cx="180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内  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7275" y="2708275"/>
            <a:ext cx="81168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Arial" charset="0"/>
              </a:rPr>
              <a:t>①抨击旧道德与旧文化  ②提倡民主与科学</a:t>
            </a:r>
            <a:endParaRPr lang="en-US" altLang="zh-CN" sz="2800">
              <a:solidFill>
                <a:schemeClr val="bg1"/>
              </a:solidFill>
              <a:latin typeface="隶书" pitchFamily="49" charset="-122"/>
              <a:ea typeface="隶书" pitchFamily="49" charset="-122"/>
              <a:cs typeface="Arial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Arial" charset="0"/>
              </a:rPr>
              <a:t>③进行文学革命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  <a:cs typeface="Arial" charset="0"/>
            </a:endParaRPr>
          </a:p>
        </p:txBody>
      </p:sp>
      <p:sp>
        <p:nvSpPr>
          <p:cNvPr id="40970" name="文本框 23"/>
          <p:cNvSpPr txBox="1">
            <a:spLocks noChangeArrowheads="1"/>
          </p:cNvSpPr>
          <p:nvPr/>
        </p:nvSpPr>
        <p:spPr bwMode="auto">
          <a:xfrm>
            <a:off x="1733550" y="4543425"/>
            <a:ext cx="1804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评  价</a:t>
            </a:r>
          </a:p>
        </p:txBody>
      </p:sp>
      <p:sp>
        <p:nvSpPr>
          <p:cNvPr id="40971" name="文本框 24"/>
          <p:cNvSpPr txBox="1">
            <a:spLocks noChangeArrowheads="1"/>
          </p:cNvSpPr>
          <p:nvPr/>
        </p:nvSpPr>
        <p:spPr bwMode="auto">
          <a:xfrm>
            <a:off x="3602038" y="3667125"/>
            <a:ext cx="84264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性质：</a:t>
            </a:r>
            <a:endParaRPr lang="zh-CN" altLang="en-US" sz="24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积极影响：</a:t>
            </a:r>
            <a:endParaRPr lang="zh-CN" altLang="en-US" sz="24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lang="en-US" altLang="zh-CN" sz="24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          </a:t>
            </a:r>
          </a:p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局限性：</a:t>
            </a:r>
            <a:endParaRPr lang="zh-CN" altLang="en-US" sz="24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72" name="文本框 25"/>
          <p:cNvSpPr txBox="1">
            <a:spLocks noChangeArrowheads="1"/>
          </p:cNvSpPr>
          <p:nvPr/>
        </p:nvSpPr>
        <p:spPr bwMode="auto">
          <a:xfrm>
            <a:off x="1738313" y="5899150"/>
            <a:ext cx="180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启  示：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293813" y="614363"/>
            <a:ext cx="361950" cy="5626100"/>
          </a:xfrm>
          <a:prstGeom prst="leftBrac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3270250" y="4011613"/>
            <a:ext cx="361950" cy="1716087"/>
          </a:xfrm>
          <a:prstGeom prst="leftBrac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3282950" y="2928938"/>
            <a:ext cx="361950" cy="582612"/>
          </a:xfrm>
          <a:prstGeom prst="leftBrac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554" name="文本框 29"/>
          <p:cNvSpPr txBox="1">
            <a:spLocks noChangeArrowheads="1"/>
          </p:cNvSpPr>
          <p:nvPr/>
        </p:nvSpPr>
        <p:spPr bwMode="auto">
          <a:xfrm>
            <a:off x="3270250" y="60071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取精华弃糟粕；为我所用；择善而从。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1625600" y="219075"/>
            <a:ext cx="668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        </a:t>
            </a:r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袁世凯掀起尊孔复古逆流，</a:t>
            </a:r>
            <a:endParaRPr lang="en-US" altLang="zh-CN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         新旧思潮产生激烈冲突</a:t>
            </a:r>
          </a:p>
        </p:txBody>
      </p: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3270250" y="1169988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1915</a:t>
            </a:r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年，陈独秀在上海创办</a:t>
            </a:r>
            <a:r>
              <a:rPr lang="en-US" altLang="zh-CN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青年杂志</a:t>
            </a:r>
            <a:r>
              <a:rPr lang="en-US" altLang="zh-CN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》</a:t>
            </a:r>
          </a:p>
        </p:txBody>
      </p:sp>
      <p:sp>
        <p:nvSpPr>
          <p:cNvPr id="21" name="文本框 18"/>
          <p:cNvSpPr txBox="1">
            <a:spLocks noChangeArrowheads="1"/>
          </p:cNvSpPr>
          <p:nvPr/>
        </p:nvSpPr>
        <p:spPr bwMode="auto">
          <a:xfrm>
            <a:off x="3317875" y="1522413"/>
            <a:ext cx="2482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民主  科学</a:t>
            </a: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3090863" y="1920875"/>
            <a:ext cx="414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新青年</a:t>
            </a:r>
            <a:r>
              <a:rPr lang="en-US" altLang="zh-CN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　北京大学</a:t>
            </a:r>
          </a:p>
        </p:txBody>
      </p:sp>
      <p:sp>
        <p:nvSpPr>
          <p:cNvPr id="24" name="文本框 19"/>
          <p:cNvSpPr txBox="1">
            <a:spLocks noChangeArrowheads="1"/>
          </p:cNvSpPr>
          <p:nvPr/>
        </p:nvSpPr>
        <p:spPr bwMode="auto">
          <a:xfrm>
            <a:off x="3268663" y="2316163"/>
            <a:ext cx="513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陈独秀  李大钊  胡适  鲁迅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21575" y="3090863"/>
            <a:ext cx="40767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Arial" charset="0"/>
              </a:rPr>
              <a:t>④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  <a:cs typeface="Arial" charset="0"/>
              </a:rPr>
              <a:t>宣传马克思主义</a:t>
            </a:r>
          </a:p>
        </p:txBody>
      </p:sp>
      <p:sp>
        <p:nvSpPr>
          <p:cNvPr id="26" name="文本框 24"/>
          <p:cNvSpPr txBox="1">
            <a:spLocks noChangeArrowheads="1"/>
          </p:cNvSpPr>
          <p:nvPr/>
        </p:nvSpPr>
        <p:spPr bwMode="auto">
          <a:xfrm>
            <a:off x="5578475" y="4268788"/>
            <a:ext cx="503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①动摇了封建道德礼教的统治地位           </a:t>
            </a:r>
          </a:p>
        </p:txBody>
      </p:sp>
      <p:sp>
        <p:nvSpPr>
          <p:cNvPr id="28" name="文本框 24"/>
          <p:cNvSpPr txBox="1">
            <a:spLocks noChangeArrowheads="1"/>
          </p:cNvSpPr>
          <p:nvPr/>
        </p:nvSpPr>
        <p:spPr bwMode="auto">
          <a:xfrm>
            <a:off x="5548313" y="4679950"/>
            <a:ext cx="624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②使中国人民接受了一次民主与科学的洗礼           </a:t>
            </a:r>
          </a:p>
        </p:txBody>
      </p:sp>
      <p:sp>
        <p:nvSpPr>
          <p:cNvPr id="30" name="文本框 24"/>
          <p:cNvSpPr txBox="1">
            <a:spLocks noChangeArrowheads="1"/>
          </p:cNvSpPr>
          <p:nvPr/>
        </p:nvSpPr>
        <p:spPr bwMode="auto">
          <a:xfrm>
            <a:off x="5410200" y="5138738"/>
            <a:ext cx="667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③对五四运动的爆发起了思想宣传和铺垫的作用</a:t>
            </a:r>
          </a:p>
        </p:txBody>
      </p:sp>
      <p:sp>
        <p:nvSpPr>
          <p:cNvPr id="31" name="文本框 24"/>
          <p:cNvSpPr txBox="1">
            <a:spLocks noChangeArrowheads="1"/>
          </p:cNvSpPr>
          <p:nvPr/>
        </p:nvSpPr>
        <p:spPr bwMode="auto">
          <a:xfrm>
            <a:off x="5181600" y="5518150"/>
            <a:ext cx="690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对西方文化绝对肯定   对中国传统文化绝对否定</a:t>
            </a:r>
          </a:p>
        </p:txBody>
      </p:sp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740275" y="3768725"/>
            <a:ext cx="648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中国近代史上一次空前规模的思想大解放运动</a:t>
            </a:r>
          </a:p>
        </p:txBody>
      </p:sp>
      <p:pic>
        <p:nvPicPr>
          <p:cNvPr id="2" name="矩形 22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3124200" y="0"/>
            <a:ext cx="4975225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5554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2" name="Picture 14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pic>
        <p:nvPicPr>
          <p:cNvPr id="2" name="矩形 1"/>
          <p:cNvPicPr>
            <a:picLocks noChangeArrowheads="1"/>
          </p:cNvPicPr>
          <p:nvPr/>
        </p:nvPicPr>
        <p:blipFill>
          <a:blip r:embed="rId4">
            <a:lum bright="100000" contrast="100000"/>
          </a:blip>
          <a:srcRect/>
          <a:stretch>
            <a:fillRect/>
          </a:stretch>
        </p:blipFill>
        <p:spPr bwMode="auto">
          <a:xfrm>
            <a:off x="785813" y="0"/>
            <a:ext cx="11857037" cy="69373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文本框 15"/>
          <p:cNvSpPr txBox="1"/>
          <p:nvPr/>
        </p:nvSpPr>
        <p:spPr>
          <a:xfrm>
            <a:off x="0" y="4432300"/>
            <a:ext cx="5100638" cy="1735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   1917</a:t>
            </a:r>
            <a:r>
              <a:rPr lang="zh-CN" altLang="en-US"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年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，俄国十月革命</a:t>
            </a:r>
            <a:r>
              <a:rPr lang="zh-CN" altLang="en-US"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的胜利，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马克思主义</a:t>
            </a:r>
            <a:r>
              <a:rPr lang="zh-CN" altLang="en-US"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传入中国，给中国革命带来新的希望。</a:t>
            </a:r>
          </a:p>
        </p:txBody>
      </p:sp>
      <p:pic>
        <p:nvPicPr>
          <p:cNvPr id="43011" name="Picture 3" descr="社会主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6325"/>
            <a:ext cx="4976813" cy="3128963"/>
          </a:xfrm>
          <a:prstGeom prst="rect">
            <a:avLst/>
          </a:prstGeom>
          <a:noFill/>
          <a:ln w="57150" cmpd="thinThick">
            <a:solidFill>
              <a:srgbClr val="336600"/>
            </a:solidFill>
            <a:miter lim="800000"/>
            <a:headEnd/>
            <a:tailEnd/>
          </a:ln>
        </p:spPr>
      </p:pic>
      <p:grpSp>
        <p:nvGrpSpPr>
          <p:cNvPr id="59396" name="组合 14"/>
          <p:cNvGrpSpPr>
            <a:grpSpLocks/>
          </p:cNvGrpSpPr>
          <p:nvPr/>
        </p:nvGrpSpPr>
        <p:grpSpPr bwMode="auto">
          <a:xfrm>
            <a:off x="8537575" y="3140075"/>
            <a:ext cx="3614738" cy="3376613"/>
            <a:chOff x="7814017" y="1062570"/>
            <a:chExt cx="4048469" cy="5547903"/>
          </a:xfrm>
        </p:grpSpPr>
        <p:pic>
          <p:nvPicPr>
            <p:cNvPr id="43017" name="图片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14017" y="1062570"/>
              <a:ext cx="4048469" cy="554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9357307" y="1245153"/>
              <a:ext cx="396491" cy="519577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063167" y="1273845"/>
              <a:ext cx="394712" cy="519838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815013" y="3140075"/>
            <a:ext cx="2709862" cy="3379788"/>
            <a:chOff x="3747182" y="1062570"/>
            <a:chExt cx="4056967" cy="5547903"/>
          </a:xfrm>
        </p:grpSpPr>
        <p:pic>
          <p:nvPicPr>
            <p:cNvPr id="43015" name="图片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7182" y="1062570"/>
              <a:ext cx="4056967" cy="554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6960434" y="1370063"/>
              <a:ext cx="591789" cy="231922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13350" y="1349375"/>
            <a:ext cx="6837363" cy="149383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李大钊   宣传马克思主义第一人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/>
              <a:cs typeface="Arial" charset="0"/>
            </a:endParaRPr>
          </a:p>
          <a:p>
            <a:r>
              <a:rPr lang="en-US" altLang="zh-CN" sz="2000">
                <a:solidFill>
                  <a:schemeClr val="bg1"/>
                </a:solidFill>
                <a:latin typeface="等线"/>
                <a:cs typeface="Arial" charset="0"/>
              </a:rPr>
              <a:t>《</a:t>
            </a:r>
            <a:r>
              <a:rPr lang="zh-CN" altLang="en-US" sz="2000">
                <a:solidFill>
                  <a:schemeClr val="bg1"/>
                </a:solidFill>
                <a:latin typeface="等线"/>
                <a:cs typeface="Arial" charset="0"/>
              </a:rPr>
              <a:t>庶民的胜利</a:t>
            </a:r>
            <a:r>
              <a:rPr lang="en-US" altLang="zh-CN" sz="2000">
                <a:solidFill>
                  <a:schemeClr val="bg1"/>
                </a:solidFill>
                <a:latin typeface="等线"/>
                <a:cs typeface="Arial" charset="0"/>
              </a:rPr>
              <a:t>》  《</a:t>
            </a:r>
            <a:r>
              <a:rPr lang="zh-CN" altLang="en-US" sz="2000">
                <a:solidFill>
                  <a:schemeClr val="bg1"/>
                </a:solidFill>
                <a:latin typeface="等线"/>
                <a:cs typeface="Arial" charset="0"/>
              </a:rPr>
              <a:t>布尔什维主义的胜利</a:t>
            </a:r>
            <a:r>
              <a:rPr lang="en-US" altLang="zh-CN" sz="2000">
                <a:solidFill>
                  <a:schemeClr val="bg1"/>
                </a:solidFill>
                <a:latin typeface="等线"/>
                <a:cs typeface="Arial" charset="0"/>
              </a:rPr>
              <a:t>》《</a:t>
            </a:r>
            <a:r>
              <a:rPr lang="zh-CN" altLang="en-US" sz="2000">
                <a:solidFill>
                  <a:schemeClr val="bg1"/>
                </a:solidFill>
                <a:latin typeface="等线"/>
                <a:cs typeface="Arial" charset="0"/>
              </a:rPr>
              <a:t>我的马克思主义观</a:t>
            </a:r>
            <a:r>
              <a:rPr lang="en-US" altLang="zh-CN" sz="2000">
                <a:solidFill>
                  <a:schemeClr val="bg1"/>
                </a:solidFill>
                <a:latin typeface="等线"/>
                <a:cs typeface="Arial" charset="0"/>
              </a:rPr>
              <a:t>》</a:t>
            </a:r>
          </a:p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/>
                <a:cs typeface="Arial" charset="0"/>
              </a:rPr>
              <a:t>为五四运动奠定思想基础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1" name="Picture 35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45057" name="近代化的探索"/>
          <p:cNvSpPr txBox="1">
            <a:spLocks noChangeArrowheads="1"/>
          </p:cNvSpPr>
          <p:nvPr/>
        </p:nvSpPr>
        <p:spPr bwMode="auto">
          <a:xfrm>
            <a:off x="3589338" y="219075"/>
            <a:ext cx="31496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ongti SC Black"/>
                <a:sym typeface="Songti SC Black"/>
              </a:rPr>
              <a:t>近代化的探索</a:t>
            </a:r>
          </a:p>
        </p:txBody>
      </p:sp>
      <p:sp>
        <p:nvSpPr>
          <p:cNvPr id="16389" name="19世纪60年代-20世纪初"/>
          <p:cNvSpPr txBox="1">
            <a:spLocks noChangeArrowheads="1"/>
          </p:cNvSpPr>
          <p:nvPr/>
        </p:nvSpPr>
        <p:spPr bwMode="auto">
          <a:xfrm>
            <a:off x="6954838" y="296863"/>
            <a:ext cx="34925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zh-CN" altLang="zh-CN" sz="2400" b="1">
                <a:latin typeface="微软雅黑" pitchFamily="34" charset="-122"/>
                <a:ea typeface="微软雅黑" pitchFamily="34" charset="-122"/>
                <a:cs typeface="经典粗黑简"/>
                <a:sym typeface="Songti SC Black"/>
              </a:rPr>
              <a:t>19世纪60年代-20世纪初</a:t>
            </a:r>
          </a:p>
        </p:txBody>
      </p:sp>
      <p:grpSp>
        <p:nvGrpSpPr>
          <p:cNvPr id="16390" name="成组"/>
          <p:cNvGrpSpPr>
            <a:grpSpLocks/>
          </p:cNvGrpSpPr>
          <p:nvPr/>
        </p:nvGrpSpPr>
        <p:grpSpPr bwMode="auto">
          <a:xfrm>
            <a:off x="1212850" y="762000"/>
            <a:ext cx="2124075" cy="2441575"/>
            <a:chOff x="0" y="0"/>
            <a:chExt cx="2124029" cy="2441244"/>
          </a:xfrm>
        </p:grpSpPr>
        <p:grpSp>
          <p:nvGrpSpPr>
            <p:cNvPr id="45085" name="成组"/>
            <p:cNvGrpSpPr>
              <a:grpSpLocks/>
            </p:cNvGrpSpPr>
            <p:nvPr/>
          </p:nvGrpSpPr>
          <p:grpSpPr bwMode="auto">
            <a:xfrm>
              <a:off x="242627" y="0"/>
              <a:ext cx="1638776" cy="2071662"/>
              <a:chOff x="0" y="0"/>
              <a:chExt cx="1638775" cy="2071661"/>
            </a:xfrm>
          </p:grpSpPr>
          <p:pic>
            <p:nvPicPr>
              <p:cNvPr id="45087" name="左宗棠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1075" y="0"/>
                <a:ext cx="1371136" cy="20716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45088" name="张之洞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36253" y="770389"/>
                <a:ext cx="702523" cy="8116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45089" name="恭亲王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672139"/>
                <a:ext cx="702522" cy="10081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洋务运动"/>
            <p:cNvSpPr/>
            <p:nvPr/>
          </p:nvSpPr>
          <p:spPr>
            <a:xfrm>
              <a:off x="0" y="1531730"/>
              <a:ext cx="2124029" cy="909514"/>
            </a:xfrm>
            <a:prstGeom prst="roundRect">
              <a:avLst>
                <a:gd name="adj" fmla="val 20011"/>
              </a:avLst>
            </a:prstGeom>
            <a:solidFill>
              <a:schemeClr val="accent4">
                <a:satOff val="13285"/>
                <a:lumOff val="10059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 defTabSz="584200" hangingPunct="0">
                <a:defRPr/>
              </a:pPr>
              <a:r>
                <a:rPr lang="zh-CN" altLang="zh-CN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gti SC Black" pitchFamily="2" charset="-122"/>
                  <a:ea typeface="Songti SC Black" pitchFamily="2" charset="-122"/>
                  <a:cs typeface="Papyrus" pitchFamily="34" charset="0"/>
                  <a:sym typeface="Songti SC Black" pitchFamily="2" charset="-122"/>
                </a:rPr>
                <a:t>洋务运动</a:t>
              </a:r>
            </a:p>
          </p:txBody>
        </p:sp>
      </p:grpSp>
      <p:grpSp>
        <p:nvGrpSpPr>
          <p:cNvPr id="16391" name="成组"/>
          <p:cNvGrpSpPr>
            <a:grpSpLocks/>
          </p:cNvGrpSpPr>
          <p:nvPr/>
        </p:nvGrpSpPr>
        <p:grpSpPr bwMode="auto">
          <a:xfrm>
            <a:off x="3327400" y="1433513"/>
            <a:ext cx="3048000" cy="1746250"/>
            <a:chOff x="0" y="0"/>
            <a:chExt cx="3134730" cy="1853295"/>
          </a:xfrm>
        </p:grpSpPr>
        <p:grpSp>
          <p:nvGrpSpPr>
            <p:cNvPr id="45080" name="成组"/>
            <p:cNvGrpSpPr>
              <a:grpSpLocks/>
            </p:cNvGrpSpPr>
            <p:nvPr/>
          </p:nvGrpSpPr>
          <p:grpSpPr bwMode="auto">
            <a:xfrm>
              <a:off x="0" y="0"/>
              <a:ext cx="2124030" cy="1037606"/>
              <a:chOff x="0" y="0"/>
              <a:chExt cx="2124029" cy="1037605"/>
            </a:xfrm>
          </p:grpSpPr>
          <p:pic>
            <p:nvPicPr>
              <p:cNvPr id="45082" name="谭嗣同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28893" y="214836"/>
                <a:ext cx="595137" cy="8227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45083" name="梁启超.pn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921817" y="0"/>
                <a:ext cx="744478" cy="10273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45084" name="康有为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175814"/>
                <a:ext cx="1385732" cy="8589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60" name="维新变法运动"/>
            <p:cNvSpPr/>
            <p:nvPr/>
          </p:nvSpPr>
          <p:spPr>
            <a:xfrm>
              <a:off x="55511" y="945180"/>
              <a:ext cx="3079219" cy="908115"/>
            </a:xfrm>
            <a:prstGeom prst="roundRect">
              <a:avLst>
                <a:gd name="adj" fmla="val 20011"/>
              </a:avLst>
            </a:prstGeom>
            <a:solidFill>
              <a:schemeClr val="accent4">
                <a:satOff val="13285"/>
                <a:lumOff val="10059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 defTabSz="584200" hangingPunct="0">
                <a:defRPr/>
              </a:pPr>
              <a:r>
                <a:rPr lang="zh-CN" altLang="zh-CN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gti SC Black" pitchFamily="2" charset="-122"/>
                  <a:ea typeface="Songti SC Black" pitchFamily="2" charset="-122"/>
                  <a:cs typeface="Papyrus" pitchFamily="34" charset="0"/>
                  <a:sym typeface="Songti SC Black" pitchFamily="2" charset="-122"/>
                </a:rPr>
                <a:t>维新变法运动</a:t>
              </a:r>
            </a:p>
          </p:txBody>
        </p:sp>
      </p:grpSp>
      <p:grpSp>
        <p:nvGrpSpPr>
          <p:cNvPr id="16392" name="成组"/>
          <p:cNvGrpSpPr>
            <a:grpSpLocks/>
          </p:cNvGrpSpPr>
          <p:nvPr/>
        </p:nvGrpSpPr>
        <p:grpSpPr bwMode="auto">
          <a:xfrm>
            <a:off x="6540500" y="1033463"/>
            <a:ext cx="2593975" cy="2173287"/>
            <a:chOff x="0" y="-177305"/>
            <a:chExt cx="2594492" cy="2172488"/>
          </a:xfrm>
        </p:grpSpPr>
        <p:pic>
          <p:nvPicPr>
            <p:cNvPr id="45078" name="孙中山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7365" y="-177305"/>
              <a:ext cx="924078" cy="13426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" name="辛亥革命"/>
            <p:cNvSpPr/>
            <p:nvPr/>
          </p:nvSpPr>
          <p:spPr>
            <a:xfrm>
              <a:off x="0" y="1085880"/>
              <a:ext cx="2594492" cy="909303"/>
            </a:xfrm>
            <a:prstGeom prst="roundRect">
              <a:avLst>
                <a:gd name="adj" fmla="val 20011"/>
              </a:avLst>
            </a:prstGeom>
            <a:solidFill>
              <a:schemeClr val="accent4">
                <a:satOff val="13285"/>
                <a:lumOff val="10059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ngti SC Black"/>
                  <a:ea typeface="Songti SC Black"/>
                  <a:cs typeface="Songti SC Black"/>
                  <a:sym typeface="Songti SC Black"/>
                </a:defRPr>
              </a:lvl1pPr>
            </a:lstStyle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 err="1">
                  <a:solidFill>
                    <a:srgbClr val="FF0000"/>
                  </a:solidFill>
                </a:rPr>
                <a:t>辛亥革命</a:t>
              </a:r>
            </a:p>
          </p:txBody>
        </p:sp>
      </p:grpSp>
      <p:grpSp>
        <p:nvGrpSpPr>
          <p:cNvPr id="16393" name="成组"/>
          <p:cNvGrpSpPr>
            <a:grpSpLocks/>
          </p:cNvGrpSpPr>
          <p:nvPr/>
        </p:nvGrpSpPr>
        <p:grpSpPr bwMode="auto">
          <a:xfrm>
            <a:off x="9197975" y="919163"/>
            <a:ext cx="2593975" cy="2284412"/>
            <a:chOff x="0" y="-29446"/>
            <a:chExt cx="2594492" cy="2283376"/>
          </a:xfrm>
        </p:grpSpPr>
        <p:pic>
          <p:nvPicPr>
            <p:cNvPr id="45076" name="陈独秀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6066" y="-29446"/>
              <a:ext cx="1352119" cy="1926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6" name="新文化运动"/>
            <p:cNvSpPr/>
            <p:nvPr/>
          </p:nvSpPr>
          <p:spPr>
            <a:xfrm>
              <a:off x="0" y="1344706"/>
              <a:ext cx="2594492" cy="909224"/>
            </a:xfrm>
            <a:prstGeom prst="roundRect">
              <a:avLst>
                <a:gd name="adj" fmla="val 20011"/>
              </a:avLst>
            </a:prstGeom>
            <a:solidFill>
              <a:schemeClr val="accent4">
                <a:satOff val="13285"/>
                <a:lumOff val="10059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algn="ctr" defTabSz="584200" hangingPunct="0">
                <a:defRPr/>
              </a:pPr>
              <a:r>
                <a:rPr lang="zh-CN" altLang="zh-CN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ngti SC Black" pitchFamily="2" charset="-122"/>
                  <a:ea typeface="Songti SC Black" pitchFamily="2" charset="-122"/>
                  <a:cs typeface="Papyrus" pitchFamily="34" charset="0"/>
                  <a:sym typeface="Songti SC Black" pitchFamily="2" charset="-122"/>
                </a:rPr>
                <a:t>新文化运动</a:t>
              </a:r>
            </a:p>
          </p:txBody>
        </p:sp>
      </p:grpSp>
      <p:sp>
        <p:nvSpPr>
          <p:cNvPr id="168" name="技术"/>
          <p:cNvSpPr/>
          <p:nvPr/>
        </p:nvSpPr>
        <p:spPr>
          <a:xfrm>
            <a:off x="1282700" y="3851275"/>
            <a:ext cx="1833563" cy="1816100"/>
          </a:xfrm>
          <a:prstGeom prst="ellipse">
            <a:avLst/>
          </a:prstGeom>
          <a:solidFill>
            <a:schemeClr val="accent2">
              <a:hueOff val="190638"/>
              <a:satOff val="5719"/>
              <a:lumOff val="-180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r>
              <a:rPr lang="zh-CN" altLang="zh-CN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gti SC Black" pitchFamily="2" charset="-122"/>
                <a:ea typeface="Songti SC Black" pitchFamily="2" charset="-122"/>
                <a:cs typeface="Papyrus" pitchFamily="34" charset="0"/>
                <a:sym typeface="Songti SC Black" pitchFamily="2" charset="-122"/>
              </a:rPr>
              <a:t>技术</a:t>
            </a:r>
          </a:p>
        </p:txBody>
      </p:sp>
      <p:sp>
        <p:nvSpPr>
          <p:cNvPr id="169" name="制度"/>
          <p:cNvSpPr/>
          <p:nvPr/>
        </p:nvSpPr>
        <p:spPr>
          <a:xfrm>
            <a:off x="5392738" y="3987800"/>
            <a:ext cx="1819275" cy="1597025"/>
          </a:xfrm>
          <a:prstGeom prst="ellipse">
            <a:avLst/>
          </a:prstGeom>
          <a:solidFill>
            <a:schemeClr val="accent2">
              <a:hueOff val="190638"/>
              <a:satOff val="5719"/>
              <a:lumOff val="-180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Songti SC Black"/>
                <a:ea typeface="Songti SC Black"/>
                <a:cs typeface="Songti SC Black"/>
                <a:sym typeface="Songti SC Black"/>
              </a:defRPr>
            </a:lvl1pPr>
          </a:lstStyle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制度</a:t>
            </a:r>
          </a:p>
        </p:txBody>
      </p:sp>
      <p:sp>
        <p:nvSpPr>
          <p:cNvPr id="170" name="思想文化"/>
          <p:cNvSpPr/>
          <p:nvPr/>
        </p:nvSpPr>
        <p:spPr>
          <a:xfrm>
            <a:off x="9459913" y="3914775"/>
            <a:ext cx="1831975" cy="1657350"/>
          </a:xfrm>
          <a:prstGeom prst="ellipse">
            <a:avLst/>
          </a:prstGeom>
          <a:solidFill>
            <a:schemeClr val="accent2">
              <a:hueOff val="190638"/>
              <a:satOff val="5719"/>
              <a:lumOff val="-180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39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Songti SC Black"/>
                <a:ea typeface="Songti SC Black"/>
                <a:cs typeface="Songti SC Black"/>
                <a:sym typeface="Songti SC Black"/>
              </a:defRPr>
            </a:lvl1pPr>
          </a:lstStyle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/>
              <a:t>思想文化</a:t>
            </a:r>
            <a:endParaRPr kern="0" dirty="0"/>
          </a:p>
        </p:txBody>
      </p:sp>
      <p:sp>
        <p:nvSpPr>
          <p:cNvPr id="16397" name="线条"/>
          <p:cNvSpPr>
            <a:spLocks noChangeShapeType="1"/>
          </p:cNvSpPr>
          <p:nvPr/>
        </p:nvSpPr>
        <p:spPr bwMode="auto">
          <a:xfrm flipH="1">
            <a:off x="2266950" y="3259138"/>
            <a:ext cx="7938" cy="668337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线条"/>
          <p:cNvSpPr>
            <a:spLocks noChangeShapeType="1"/>
          </p:cNvSpPr>
          <p:nvPr/>
        </p:nvSpPr>
        <p:spPr bwMode="auto">
          <a:xfrm>
            <a:off x="10494963" y="3259138"/>
            <a:ext cx="4762" cy="71755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9" name="线条"/>
          <p:cNvSpPr>
            <a:spLocks noChangeShapeType="1"/>
          </p:cNvSpPr>
          <p:nvPr/>
        </p:nvSpPr>
        <p:spPr bwMode="auto">
          <a:xfrm>
            <a:off x="3195638" y="4759325"/>
            <a:ext cx="1909762" cy="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0" name="线条"/>
          <p:cNvSpPr>
            <a:spLocks noChangeShapeType="1"/>
          </p:cNvSpPr>
          <p:nvPr/>
        </p:nvSpPr>
        <p:spPr bwMode="auto">
          <a:xfrm>
            <a:off x="7381875" y="4786313"/>
            <a:ext cx="1954213" cy="0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1" name="线条"/>
          <p:cNvSpPr>
            <a:spLocks noChangeShapeType="1"/>
          </p:cNvSpPr>
          <p:nvPr/>
        </p:nvSpPr>
        <p:spPr bwMode="auto">
          <a:xfrm>
            <a:off x="5103813" y="3259138"/>
            <a:ext cx="592137" cy="822325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2" name="线条"/>
          <p:cNvSpPr>
            <a:spLocks noChangeShapeType="1"/>
          </p:cNvSpPr>
          <p:nvPr/>
        </p:nvSpPr>
        <p:spPr bwMode="auto">
          <a:xfrm flipH="1">
            <a:off x="6754813" y="3279775"/>
            <a:ext cx="835025" cy="801688"/>
          </a:xfrm>
          <a:prstGeom prst="line">
            <a:avLst/>
          </a:prstGeom>
          <a:noFill/>
          <a:ln w="114300">
            <a:solidFill>
              <a:srgbClr val="3E231A"/>
            </a:solidFill>
            <a:miter lim="4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7" name="开端"/>
          <p:cNvSpPr/>
          <p:nvPr/>
        </p:nvSpPr>
        <p:spPr>
          <a:xfrm>
            <a:off x="400050" y="407988"/>
            <a:ext cx="1446213" cy="1216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7" y="0"/>
                </a:moveTo>
                <a:cubicBezTo>
                  <a:pt x="405" y="0"/>
                  <a:pt x="0" y="454"/>
                  <a:pt x="0" y="1017"/>
                </a:cubicBezTo>
                <a:lnTo>
                  <a:pt x="0" y="14371"/>
                </a:lnTo>
                <a:cubicBezTo>
                  <a:pt x="0" y="14933"/>
                  <a:pt x="405" y="15388"/>
                  <a:pt x="907" y="15388"/>
                </a:cubicBezTo>
                <a:lnTo>
                  <a:pt x="6633" y="15388"/>
                </a:lnTo>
                <a:lnTo>
                  <a:pt x="8453" y="21600"/>
                </a:lnTo>
                <a:lnTo>
                  <a:pt x="10267" y="15388"/>
                </a:lnTo>
                <a:lnTo>
                  <a:pt x="20693" y="15388"/>
                </a:lnTo>
                <a:cubicBezTo>
                  <a:pt x="21195" y="15388"/>
                  <a:pt x="21600" y="14933"/>
                  <a:pt x="21600" y="14371"/>
                </a:cubicBezTo>
                <a:lnTo>
                  <a:pt x="21600" y="1017"/>
                </a:lnTo>
                <a:cubicBezTo>
                  <a:pt x="21600" y="454"/>
                  <a:pt x="21195" y="0"/>
                  <a:pt x="20693" y="0"/>
                </a:cubicBezTo>
                <a:lnTo>
                  <a:pt x="90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0" rIns="108000" bIns="468000" anchor="ctr"/>
          <a:lstStyle/>
          <a:p>
            <a:pPr algn="ctr" defTabSz="584200" hangingPunct="0">
              <a:defRPr/>
            </a:pPr>
            <a:r>
              <a:rPr lang="zh-CN" altLang="zh-CN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ngti SC Black" pitchFamily="2" charset="-122"/>
                <a:ea typeface="Songti SC Black" pitchFamily="2" charset="-122"/>
                <a:cs typeface="Papyrus" pitchFamily="34" charset="0"/>
                <a:sym typeface="Songti SC Black" pitchFamily="2" charset="-122"/>
              </a:rPr>
              <a:t>开端</a:t>
            </a:r>
          </a:p>
        </p:txBody>
      </p:sp>
      <p:sp>
        <p:nvSpPr>
          <p:cNvPr id="32" name="19世纪60年代-20世纪初"/>
          <p:cNvSpPr txBox="1">
            <a:spLocks noChangeArrowheads="1"/>
          </p:cNvSpPr>
          <p:nvPr/>
        </p:nvSpPr>
        <p:spPr bwMode="auto">
          <a:xfrm>
            <a:off x="749300" y="5845175"/>
            <a:ext cx="30511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zh-CN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19世纪60年代-</a:t>
            </a:r>
            <a:r>
              <a:rPr lang="en-US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90</a:t>
            </a:r>
            <a:r>
              <a:rPr lang="zh-CN" altLang="en-US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年代</a:t>
            </a:r>
            <a:endParaRPr lang="zh-CN" altLang="zh-CN" sz="2400" b="1">
              <a:solidFill>
                <a:schemeClr val="bg1"/>
              </a:solidFill>
              <a:latin typeface="经典粗黑简"/>
              <a:ea typeface="经典粗黑简"/>
              <a:cs typeface="经典粗黑简"/>
              <a:sym typeface="Songti SC Black"/>
            </a:endParaRPr>
          </a:p>
        </p:txBody>
      </p:sp>
      <p:sp>
        <p:nvSpPr>
          <p:cNvPr id="33" name="19世纪60年代-20世纪初"/>
          <p:cNvSpPr txBox="1">
            <a:spLocks noChangeArrowheads="1"/>
          </p:cNvSpPr>
          <p:nvPr/>
        </p:nvSpPr>
        <p:spPr bwMode="auto">
          <a:xfrm>
            <a:off x="3975100" y="5845175"/>
            <a:ext cx="20002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zh-CN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19世纪</a:t>
            </a:r>
            <a:r>
              <a:rPr lang="en-US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9</a:t>
            </a:r>
            <a:r>
              <a:rPr lang="zh-CN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0年代</a:t>
            </a:r>
          </a:p>
        </p:txBody>
      </p:sp>
      <p:sp>
        <p:nvSpPr>
          <p:cNvPr id="34" name="19世纪60年代-20世纪初"/>
          <p:cNvSpPr txBox="1">
            <a:spLocks noChangeArrowheads="1"/>
          </p:cNvSpPr>
          <p:nvPr/>
        </p:nvSpPr>
        <p:spPr bwMode="auto">
          <a:xfrm>
            <a:off x="8420100" y="5807075"/>
            <a:ext cx="1355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zh-CN" altLang="zh-CN" sz="2400" b="1">
                <a:solidFill>
                  <a:schemeClr val="bg1"/>
                </a:solidFill>
                <a:latin typeface="经典粗黑简"/>
                <a:ea typeface="经典粗黑简"/>
                <a:cs typeface="经典粗黑简"/>
                <a:sym typeface="Songti SC Black"/>
              </a:rPr>
              <a:t>20世纪初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8" grpId="0" animBg="1"/>
      <p:bldP spid="169" grpId="0" animBg="1"/>
      <p:bldP spid="170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77" grpId="0" animBg="1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52425" y="303213"/>
            <a:ext cx="106489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新文化运动兴起的标志是（　　　）</a:t>
            </a:r>
          </a:p>
          <a:p>
            <a:pPr>
              <a:lnSpc>
                <a:spcPct val="133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A.《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青年杂志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的创办　　　　</a:t>
            </a:r>
            <a:endParaRPr lang="en-US" altLang="zh-CN" sz="2400" b="1">
              <a:solidFill>
                <a:schemeClr val="bg1"/>
              </a:solidFill>
              <a:latin typeface="黑体" pitchFamily="49" charset="-122"/>
              <a:ea typeface="黑体" pitchFamily="49" charset="-122"/>
              <a:cs typeface="楷体_GB2312"/>
            </a:endParaRPr>
          </a:p>
          <a:p>
            <a:pPr>
              <a:lnSpc>
                <a:spcPct val="133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  B.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蔡元培出任北大校长</a:t>
            </a:r>
          </a:p>
          <a:p>
            <a:pPr>
              <a:lnSpc>
                <a:spcPct val="133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C.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李大钊发表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青春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一文　　</a:t>
            </a:r>
            <a:endParaRPr lang="en-US" altLang="zh-CN" sz="2400" b="1">
              <a:solidFill>
                <a:schemeClr val="bg1"/>
              </a:solidFill>
              <a:latin typeface="黑体" pitchFamily="49" charset="-122"/>
              <a:ea typeface="黑体" pitchFamily="49" charset="-122"/>
              <a:cs typeface="楷体_GB2312"/>
            </a:endParaRPr>
          </a:p>
          <a:p>
            <a:pPr>
              <a:lnSpc>
                <a:spcPct val="133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  D.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鲁迅发表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狂人日记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</a:p>
          <a:p>
            <a:pPr>
              <a:lnSpc>
                <a:spcPct val="133000"/>
              </a:lnSpc>
            </a:pPr>
            <a:endParaRPr lang="en-US" altLang="zh-CN" sz="2400" b="1">
              <a:solidFill>
                <a:schemeClr val="bg1"/>
              </a:solidFill>
              <a:latin typeface="黑体" pitchFamily="49" charset="-122"/>
              <a:ea typeface="黑体" pitchFamily="49" charset="-122"/>
              <a:cs typeface="楷体_GB2312"/>
            </a:endParaRPr>
          </a:p>
          <a:p>
            <a:pPr>
              <a:lnSpc>
                <a:spcPct val="133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新文化运动高举的两面旗帜是（　　　）</a:t>
            </a:r>
          </a:p>
          <a:p>
            <a:pPr>
              <a:lnSpc>
                <a:spcPct val="133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①民主  ②科学　  ③自强　　④求富</a:t>
            </a:r>
          </a:p>
          <a:p>
            <a:pPr>
              <a:lnSpc>
                <a:spcPct val="133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A. ①③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　 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B.③④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C. ①②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D.②④</a:t>
            </a:r>
          </a:p>
          <a:p>
            <a:endParaRPr lang="en-US" altLang="zh-CN" sz="2400" b="1">
              <a:solidFill>
                <a:schemeClr val="bg1"/>
              </a:solidFill>
              <a:ea typeface="黑体" pitchFamily="49" charset="-122"/>
              <a:cs typeface="楷体_GB2312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新文化运动的主要阵地是（　　　）</a:t>
            </a:r>
          </a:p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①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新青年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    ②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万国公报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</a:p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  ③《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民报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　    ④北京大学</a:t>
            </a:r>
          </a:p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A.①②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 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B.②③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 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C.③④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　 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楷体_GB2312"/>
              </a:rPr>
              <a:t>D.①④</a:t>
            </a:r>
            <a:endParaRPr lang="zh-CN" altLang="en-US" sz="2400">
              <a:solidFill>
                <a:schemeClr val="bg1"/>
              </a:solidFill>
              <a:latin typeface="黑体" pitchFamily="49" charset="-122"/>
              <a:ea typeface="黑体" pitchFamily="49" charset="-122"/>
              <a:cs typeface="楷体_GB231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52950" y="2254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60963" y="31242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C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00575" y="47339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D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369050" y="395288"/>
            <a:ext cx="5495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A、1915年，《新青年》在上海创刊      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B、1915年，《青年杂志》在上海创刊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C、1917年，《新青年》迁到北京       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D、1917年，《青年杂志》迁到北京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1525250" y="10636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B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6" name="Picture 14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49153" name="矩形 2"/>
          <p:cNvSpPr>
            <a:spLocks noChangeArrowheads="1"/>
          </p:cNvSpPr>
          <p:nvPr/>
        </p:nvSpPr>
        <p:spPr bwMode="auto">
          <a:xfrm>
            <a:off x="414338" y="292100"/>
            <a:ext cx="11052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北大有一座著名的红楼，在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世纪初，许多先进的知识分子在这里广泛宣传民主和科学。其中不少名人是新文化运动的核心人物，这些人物包括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(     )</a:t>
            </a:r>
          </a:p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康有为　②陈独秀　③鲁迅　④梁启超　⑤孙中山　⑥李大钊  ⑦胡适</a:t>
            </a:r>
          </a:p>
          <a:p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A.①③⑤⑦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　  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B.②③⑥⑦    C.②④⑤⑥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　  　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D.①②⑥⑦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9631363" y="593725"/>
            <a:ext cx="58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B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7" name="文本框 91138"/>
          <p:cNvSpPr txBox="1">
            <a:spLocks noChangeArrowheads="1"/>
          </p:cNvSpPr>
          <p:nvPr/>
        </p:nvSpPr>
        <p:spPr bwMode="auto">
          <a:xfrm>
            <a:off x="555625" y="5184775"/>
            <a:ext cx="11291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575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8.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新青年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上发表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文学改良刍议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一文，提倡用白话文代替文言文的是(　　)</a:t>
            </a:r>
          </a:p>
          <a:p>
            <a:pPr>
              <a:lnSpc>
                <a:spcPts val="3575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陈独秀     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李大钊     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鲁迅         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D.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胡适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056938" y="5246688"/>
            <a:ext cx="8016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charset="-122"/>
              </a:rPr>
              <a:t>D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14338" y="1925638"/>
            <a:ext cx="111426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新文化运动是近代中国的一次思想大解放运动，其“新”表现在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(     )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宣传“尊孔读经”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宣传维新变法  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宣传推翻清王朝　  </a:t>
            </a: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D.</a:t>
            </a: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宣传民主、科学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547225" y="1916113"/>
            <a:ext cx="58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D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454025" y="3382963"/>
            <a:ext cx="104362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7.新文化运动是一场思想解放运动，它所针对的旧思想是（       ）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A．变法维新思想      B．资产阶级革命思想</a:t>
            </a: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+mn-ea"/>
              </a:rPr>
              <a:t>C．封建主义思想     D．帝国主义思想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931275" y="3595688"/>
            <a:ext cx="48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C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944688" y="1057275"/>
            <a:ext cx="1441450" cy="423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73450" y="1066800"/>
            <a:ext cx="1158875" cy="423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35900" y="1038225"/>
            <a:ext cx="1312863" cy="423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8463" y="1074738"/>
            <a:ext cx="1158875" cy="423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88069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11163" y="1504950"/>
            <a:ext cx="11482387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Arial" charset="0"/>
              </a:rPr>
              <a:t>    材料：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袁世凯为首的北洋政府对外投靠帝国主义列强，对内镇压国内人民的反抗。为巩固统治，北洋政府不惜出卖国家利益，甘愿做帝国主义控制中国的工具。袁世凯死后北洋军阀分裂，各派军阀割据混战给中国的发展带来严重威胁。</a:t>
            </a:r>
          </a:p>
        </p:txBody>
      </p:sp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334963" y="3406775"/>
            <a:ext cx="1148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：请依据材料一，指出北洋政府的内外政策？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：请用一个词概括北洋政府统治的特征？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919913" y="5310188"/>
            <a:ext cx="1055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黑暗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81163" y="4025900"/>
            <a:ext cx="673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对外投靠帝国主义，对内镇压人民反抗。</a:t>
            </a:r>
          </a:p>
        </p:txBody>
      </p:sp>
      <p:pic>
        <p:nvPicPr>
          <p:cNvPr id="15367" name="矩形 1"/>
          <p:cNvPicPr>
            <a:picLocks noChangeArrowheads="1"/>
          </p:cNvPicPr>
          <p:nvPr/>
        </p:nvPicPr>
        <p:blipFill>
          <a:blip r:embed="rId4">
            <a:lum bright="100000" contrast="100000"/>
          </a:blip>
          <a:srcRect/>
          <a:stretch>
            <a:fillRect/>
          </a:stretch>
        </p:blipFill>
        <p:spPr bwMode="auto">
          <a:xfrm>
            <a:off x="3151188" y="0"/>
            <a:ext cx="5821362" cy="6588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11163" y="809372"/>
            <a:ext cx="197881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3200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背景</a:t>
            </a:r>
            <a:endParaRPr lang="zh-CN" altLang="en-US" sz="3200" b="1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484" grpId="0"/>
      <p:bldP spid="1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673350" y="847725"/>
            <a:ext cx="799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u="sng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</a:t>
            </a:r>
            <a:r>
              <a:rPr lang="zh-CN" altLang="en-US" sz="3200" u="sng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          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在</a:t>
            </a:r>
            <a:r>
              <a:rPr lang="zh-CN" altLang="en-US" sz="3200" b="1" u="sng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        </a:t>
            </a:r>
            <a:r>
              <a:rPr lang="zh-CN" altLang="en-US" sz="32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创办</a:t>
            </a:r>
            <a:r>
              <a:rPr lang="en-US" altLang="zh-CN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《</a:t>
            </a:r>
            <a:r>
              <a:rPr lang="zh-CN" altLang="en-US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</a:t>
            </a:r>
            <a:r>
              <a:rPr lang="zh-CN" altLang="en-US" sz="3200" b="1" u="sng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              </a:t>
            </a:r>
            <a:r>
              <a:rPr lang="en-US" altLang="zh-CN" sz="32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》</a:t>
            </a:r>
          </a:p>
        </p:txBody>
      </p:sp>
      <p:pic>
        <p:nvPicPr>
          <p:cNvPr id="5" name="Picture 25" descr="200px-La_jeunes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1982788"/>
            <a:ext cx="2295525" cy="32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35"/>
          <p:cNvSpPr>
            <a:spLocks noChangeArrowheads="1"/>
          </p:cNvSpPr>
          <p:nvPr/>
        </p:nvSpPr>
        <p:spPr bwMode="auto">
          <a:xfrm>
            <a:off x="8299450" y="5370513"/>
            <a:ext cx="389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编辑部旧址（陈独秀曾在此居住）</a:t>
            </a:r>
          </a:p>
        </p:txBody>
      </p:sp>
      <p:pic>
        <p:nvPicPr>
          <p:cNvPr id="18" name="图片 17" descr="1920年，《新青年》在这里改组为上海共产主义小组机关刊物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188" y="2409825"/>
            <a:ext cx="38846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7" descr="新青年2"/>
          <p:cNvPicPr>
            <a:picLocks noChangeAspect="1" noChangeArrowheads="1"/>
          </p:cNvPicPr>
          <p:nvPr/>
        </p:nvPicPr>
        <p:blipFill>
          <a:blip r:embed="rId6"/>
          <a:srcRect r="2579"/>
          <a:stretch>
            <a:fillRect/>
          </a:stretch>
        </p:blipFill>
        <p:spPr bwMode="auto">
          <a:xfrm>
            <a:off x="5659438" y="2393950"/>
            <a:ext cx="2043112" cy="289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矩形 40"/>
          <p:cNvSpPr>
            <a:spLocks noChangeArrowheads="1"/>
          </p:cNvSpPr>
          <p:nvPr/>
        </p:nvSpPr>
        <p:spPr bwMode="auto">
          <a:xfrm>
            <a:off x="5040313" y="5340350"/>
            <a:ext cx="334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从第二卷起改名为</a:t>
            </a:r>
            <a:r>
              <a:rPr lang="en-US" altLang="zh-CN" sz="2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新青年</a:t>
            </a:r>
            <a:r>
              <a:rPr lang="en-US" altLang="zh-CN" sz="20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》</a:t>
            </a:r>
          </a:p>
        </p:txBody>
      </p:sp>
      <p:pic>
        <p:nvPicPr>
          <p:cNvPr id="22" name="矩形 21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249238" y="725488"/>
            <a:ext cx="2146300" cy="6762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图片 5" descr="00142246e9800dcdd87b0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2006600"/>
            <a:ext cx="2270125" cy="3148013"/>
          </a:xfrm>
          <a:prstGeom prst="rect">
            <a:avLst/>
          </a:prstGeom>
          <a:noFill/>
          <a:ln w="19050">
            <a:solidFill>
              <a:srgbClr val="2E75B5"/>
            </a:solidFill>
            <a:miter lim="800000"/>
            <a:headEnd/>
            <a:tailEnd/>
          </a:ln>
        </p:spPr>
      </p:pic>
      <p:pic>
        <p:nvPicPr>
          <p:cNvPr id="17418" name="矩形 1"/>
          <p:cNvPicPr>
            <a:picLocks noChangeArrowheads="1"/>
          </p:cNvPicPr>
          <p:nvPr/>
        </p:nvPicPr>
        <p:blipFill>
          <a:blip r:embed="rId9">
            <a:lum bright="100000" contrast="100000"/>
          </a:blip>
          <a:srcRect/>
          <a:stretch>
            <a:fillRect/>
          </a:stretch>
        </p:blipFill>
        <p:spPr bwMode="auto">
          <a:xfrm>
            <a:off x="3151188" y="0"/>
            <a:ext cx="5821362" cy="6588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8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654300" y="4203700"/>
            <a:ext cx="3741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李大钊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/>
            </a:r>
            <a:b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</a:b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1889</a:t>
            </a:r>
            <a:r>
              <a:rPr lang="en-US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～</a:t>
            </a: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1927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 河北人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4219575"/>
            <a:ext cx="2732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胡 适</a:t>
            </a:r>
            <a:b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1891</a:t>
            </a:r>
            <a:r>
              <a:rPr lang="en-US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～</a:t>
            </a: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1962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 安徽人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153150" y="4203700"/>
            <a:ext cx="2882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鲁 迅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/>
            </a:r>
            <a:b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</a:b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1881</a:t>
            </a:r>
            <a:r>
              <a:rPr lang="en-US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～</a:t>
            </a: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1936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 浙江人</a:t>
            </a:r>
          </a:p>
        </p:txBody>
      </p:sp>
      <p:pic>
        <p:nvPicPr>
          <p:cNvPr id="34822" name="Picture 5" descr="06鲁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3525" y="1554163"/>
            <a:ext cx="180498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 descr="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638" y="1577975"/>
            <a:ext cx="20224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8" descr="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577975"/>
            <a:ext cx="19319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996113" y="5522913"/>
            <a:ext cx="4868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宣传西方的民主与科学思想</a:t>
            </a:r>
            <a:endParaRPr lang="en-US" altLang="zh-CN" sz="28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抨击封建的旧道德和旧文化</a:t>
            </a:r>
          </a:p>
        </p:txBody>
      </p:sp>
      <p:pic>
        <p:nvPicPr>
          <p:cNvPr id="19465" name="矩形 13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249238" y="725488"/>
            <a:ext cx="3328987" cy="6762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300413" y="4848225"/>
            <a:ext cx="268922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时任北大史学系教授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325" y="4857750"/>
            <a:ext cx="256222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时任北京大学教授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613525" y="4848225"/>
            <a:ext cx="2039938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时任北大讲师</a:t>
            </a:r>
            <a:endParaRPr lang="zh-CN" altLang="en-US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5" descr="00142246e9800dcdd87b0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31338" y="1543050"/>
            <a:ext cx="1844675" cy="2559050"/>
          </a:xfrm>
          <a:prstGeom prst="rect">
            <a:avLst/>
          </a:prstGeom>
          <a:noFill/>
          <a:ln w="19050">
            <a:solidFill>
              <a:srgbClr val="2E75B5"/>
            </a:solidFill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912225" y="4187825"/>
            <a:ext cx="2882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陈独秀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/>
            </a:r>
            <a:b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</a:b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1879</a:t>
            </a:r>
            <a:r>
              <a:rPr lang="en-US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～</a:t>
            </a:r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1942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楷体_GB2312"/>
              </a:rPr>
              <a:t> 安徽人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70988" y="4835525"/>
            <a:ext cx="2303462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时任北大文科学长</a:t>
            </a:r>
          </a:p>
        </p:txBody>
      </p:sp>
      <p:pic>
        <p:nvPicPr>
          <p:cNvPr id="19472" name="矩形 1"/>
          <p:cNvPicPr>
            <a:picLocks noChangeArrowheads="1"/>
          </p:cNvPicPr>
          <p:nvPr/>
        </p:nvPicPr>
        <p:blipFill>
          <a:blip r:embed="rId9">
            <a:lum bright="100000" contrast="100000"/>
          </a:blip>
          <a:srcRect/>
          <a:stretch>
            <a:fillRect/>
          </a:stretch>
        </p:blipFill>
        <p:spPr bwMode="auto">
          <a:xfrm>
            <a:off x="3151188" y="0"/>
            <a:ext cx="5821362" cy="6588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" grpId="0"/>
      <p:bldP spid="16" grpId="0" bldLvl="0" animBg="1" autoUpdateAnimBg="0"/>
      <p:bldP spid="17" grpId="0" bldLvl="0" animBg="1" autoUpdateAnimBg="0"/>
      <p:bldP spid="18" grpId="0" bldLvl="0" animBg="1" autoUpdateAnimBg="0"/>
      <p:bldP spid="2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4843463"/>
            <a:ext cx="76596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88" tIns="33327" rIns="38088" bIns="65067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北大红楼：是北京大学的主要校舍之一。整座建筑用红砖红瓦砌筑，故名</a:t>
            </a:r>
            <a:r>
              <a:rPr lang="en-US" altLang="zh-CN" sz="2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红楼</a:t>
            </a:r>
            <a:r>
              <a:rPr lang="en-US" altLang="zh-CN" sz="2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。现为北京新文化运动纪念馆。</a:t>
            </a:r>
          </a:p>
        </p:txBody>
      </p:sp>
      <p:pic>
        <p:nvPicPr>
          <p:cNvPr id="48" name="Picture 4" descr="蔡元培"/>
          <p:cNvPicPr>
            <a:picLocks noChangeAspect="1" noChangeArrowheads="1"/>
          </p:cNvPicPr>
          <p:nvPr/>
        </p:nvPicPr>
        <p:blipFill>
          <a:blip r:embed="rId4"/>
          <a:srcRect t="2930"/>
          <a:stretch>
            <a:fillRect/>
          </a:stretch>
        </p:blipFill>
        <p:spPr bwMode="auto">
          <a:xfrm>
            <a:off x="9610358" y="22547"/>
            <a:ext cx="2427546" cy="31086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9178925" y="3165475"/>
            <a:ext cx="328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蔡元培    北大校长</a:t>
            </a:r>
          </a:p>
          <a:p>
            <a:r>
              <a:rPr lang="zh-CN" altLang="en-US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1868-1940</a:t>
            </a:r>
            <a:r>
              <a:rPr lang="zh-CN" altLang="en-US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）浙江绍兴人</a:t>
            </a:r>
          </a:p>
        </p:txBody>
      </p:sp>
      <p:pic>
        <p:nvPicPr>
          <p:cNvPr id="55" name="图片 54" descr="3f458c35786e02201a06f8fdde3eabc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" y="2265363"/>
            <a:ext cx="329723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 descr="0019b91ed7a110b92128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8913" y="4194175"/>
            <a:ext cx="41560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矩形 19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249238" y="725488"/>
            <a:ext cx="3298825" cy="6762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矩形 20"/>
          <p:cNvPicPr>
            <a:picLocks noChangeArrowheads="1"/>
          </p:cNvPicPr>
          <p:nvPr/>
        </p:nvPicPr>
        <p:blipFill>
          <a:blip r:embed="rId8">
            <a:lum bright="100000" contrast="100000"/>
          </a:blip>
          <a:srcRect/>
          <a:stretch>
            <a:fillRect/>
          </a:stretch>
        </p:blipFill>
        <p:spPr bwMode="auto">
          <a:xfrm>
            <a:off x="2974975" y="781050"/>
            <a:ext cx="4803775" cy="5905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49263" y="1724025"/>
            <a:ext cx="7299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等线"/>
                <a:ea typeface="黑体" pitchFamily="49" charset="-122"/>
              </a:rPr>
              <a:t>《</a:t>
            </a:r>
            <a:r>
              <a:rPr lang="zh-CN" altLang="en-US" sz="2800" b="1">
                <a:solidFill>
                  <a:schemeClr val="bg1"/>
                </a:solidFill>
                <a:latin typeface="等线"/>
                <a:ea typeface="黑体" pitchFamily="49" charset="-122"/>
              </a:rPr>
              <a:t>新青年</a:t>
            </a:r>
            <a:r>
              <a:rPr lang="en-US" altLang="zh-CN" sz="2800" b="1">
                <a:solidFill>
                  <a:schemeClr val="bg1"/>
                </a:solidFill>
                <a:latin typeface="等线"/>
                <a:ea typeface="黑体" pitchFamily="49" charset="-122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latin typeface="等线"/>
                <a:ea typeface="黑体" pitchFamily="49" charset="-122"/>
              </a:rPr>
              <a:t>杂志编辑部为什么要迁往北京？</a:t>
            </a:r>
          </a:p>
        </p:txBody>
      </p:sp>
      <p:pic>
        <p:nvPicPr>
          <p:cNvPr id="21514" name="矩形 1"/>
          <p:cNvPicPr>
            <a:picLocks noChangeArrowheads="1"/>
          </p:cNvPicPr>
          <p:nvPr/>
        </p:nvPicPr>
        <p:blipFill>
          <a:blip r:embed="rId9">
            <a:lum bright="100000" contrast="100000"/>
          </a:blip>
          <a:srcRect/>
          <a:stretch>
            <a:fillRect/>
          </a:stretch>
        </p:blipFill>
        <p:spPr bwMode="auto">
          <a:xfrm>
            <a:off x="3151188" y="0"/>
            <a:ext cx="5821362" cy="6588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348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87325" y="739775"/>
            <a:ext cx="4154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ea typeface="宋体" charset="-122"/>
              </a:rPr>
              <a:t>       北京大学诞生于</a:t>
            </a:r>
            <a:r>
              <a:rPr lang="en-US" altLang="zh-CN" sz="2000" b="1">
                <a:ea typeface="宋体" charset="-122"/>
              </a:rPr>
              <a:t>1898</a:t>
            </a:r>
            <a:r>
              <a:rPr lang="zh-CN" altLang="en-US" sz="2000" b="1">
                <a:ea typeface="宋体" charset="-122"/>
              </a:rPr>
              <a:t>年，初名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0338"/>
            <a:ext cx="40973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8488" y="2811463"/>
            <a:ext cx="2335212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50" y="3144838"/>
            <a:ext cx="45815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矩形 1"/>
          <p:cNvSpPr>
            <a:spLocks noChangeArrowheads="1"/>
          </p:cNvSpPr>
          <p:nvPr/>
        </p:nvSpPr>
        <p:spPr bwMode="auto">
          <a:xfrm>
            <a:off x="5980113" y="6129338"/>
            <a:ext cx="214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北京大学图书馆</a:t>
            </a:r>
          </a:p>
        </p:txBody>
      </p:sp>
      <p:sp>
        <p:nvSpPr>
          <p:cNvPr id="23562" name="矩形 1"/>
          <p:cNvSpPr>
            <a:spLocks noChangeArrowheads="1"/>
          </p:cNvSpPr>
          <p:nvPr/>
        </p:nvSpPr>
        <p:spPr bwMode="auto">
          <a:xfrm>
            <a:off x="9388475" y="6127750"/>
            <a:ext cx="2609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       北京大学博雅塔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6850" y="749300"/>
            <a:ext cx="11753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       北京大学诞生于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</a:rPr>
              <a:t>1898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年，初名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7"/>
              </a:rPr>
              <a:t>京师大学堂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，是中国近代第一所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8"/>
              </a:rPr>
              <a:t>国立大学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，开中国近代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9"/>
              </a:rPr>
              <a:t>高等教育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之先河。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</a:rPr>
              <a:t>1911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年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0"/>
              </a:rPr>
              <a:t>辛亥革命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后改名为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1"/>
              </a:rPr>
              <a:t>北京大学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。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</a:rPr>
              <a:t>1916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年，著名教育家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2"/>
              </a:rPr>
              <a:t>蔡元培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出任校长，推行“兼容并包，思想自由”的改革，成为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3"/>
              </a:rPr>
              <a:t>新文化运动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的中心、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4"/>
              </a:rPr>
              <a:t>五四运动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的策源地。</a:t>
            </a:r>
            <a:endParaRPr lang="en-US" altLang="zh-CN" sz="2000" b="1">
              <a:solidFill>
                <a:schemeClr val="bg1"/>
              </a:solidFill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       现由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  <a:hlinkClick r:id="rId15"/>
              </a:rPr>
              <a:t>教育部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直属，系国家“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  <a:hlinkClick r:id="rId16"/>
              </a:rPr>
              <a:t>985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” “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  <a:hlinkClick r:id="rId17"/>
              </a:rPr>
              <a:t>211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” 之重点大学。</a:t>
            </a:r>
            <a:r>
              <a:rPr lang="en-US" altLang="zh-CN" sz="2000" b="1">
                <a:solidFill>
                  <a:schemeClr val="bg1"/>
                </a:solidFill>
                <a:ea typeface="宋体" charset="-122"/>
              </a:rPr>
              <a:t>2019</a:t>
            </a:r>
            <a:r>
              <a:rPr lang="zh-CN" altLang="en-US" sz="2000" b="1">
                <a:solidFill>
                  <a:schemeClr val="bg1"/>
                </a:solidFill>
                <a:ea typeface="宋体" charset="-122"/>
              </a:rPr>
              <a:t>年亚洲大学排行榜中排第五名。</a:t>
            </a:r>
          </a:p>
        </p:txBody>
      </p:sp>
      <p:pic>
        <p:nvPicPr>
          <p:cNvPr id="5" name="Picture 10" descr="可用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1013" y="2841625"/>
            <a:ext cx="20097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矩形 1"/>
          <p:cNvPicPr>
            <a:picLocks noChangeArrowheads="1"/>
          </p:cNvPicPr>
          <p:nvPr/>
        </p:nvPicPr>
        <p:blipFill>
          <a:blip r:embed="rId19">
            <a:lum bright="100000" contrast="100000"/>
          </a:blip>
          <a:srcRect/>
          <a:stretch>
            <a:fillRect/>
          </a:stretch>
        </p:blipFill>
        <p:spPr bwMode="auto">
          <a:xfrm>
            <a:off x="3151188" y="0"/>
            <a:ext cx="5821362" cy="6588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[Thumb]640734833738-090ad2c0-2ec3-3b47-a9b3-78c5335179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3">
            <a:lum bright="100000" contrast="100000"/>
          </a:blip>
          <a:srcRect/>
          <a:stretch>
            <a:fillRect/>
          </a:stretch>
        </p:blipFill>
        <p:spPr bwMode="auto">
          <a:xfrm>
            <a:off x="719138" y="2511425"/>
            <a:ext cx="5413375" cy="669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" name="矩形 4"/>
          <p:cNvPicPr>
            <a:picLocks noChangeArrowheads="1"/>
          </p:cNvPicPr>
          <p:nvPr/>
        </p:nvPicPr>
        <p:blipFill>
          <a:blip r:embed="rId4">
            <a:lum bright="100000" contrast="100000"/>
          </a:blip>
          <a:srcRect/>
          <a:stretch>
            <a:fillRect/>
          </a:stretch>
        </p:blipFill>
        <p:spPr bwMode="auto">
          <a:xfrm>
            <a:off x="0" y="1755775"/>
            <a:ext cx="5827713" cy="66357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矩形 5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719138" y="3352800"/>
            <a:ext cx="5260975" cy="67627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7" name="矩形 6"/>
          <p:cNvPicPr>
            <a:picLocks noChangeArrowheads="1"/>
          </p:cNvPicPr>
          <p:nvPr/>
        </p:nvPicPr>
        <p:blipFill>
          <a:blip r:embed="rId6">
            <a:lum bright="100000" contrast="100000"/>
          </a:blip>
          <a:srcRect/>
          <a:stretch>
            <a:fillRect/>
          </a:stretch>
        </p:blipFill>
        <p:spPr bwMode="auto">
          <a:xfrm>
            <a:off x="719138" y="4200525"/>
            <a:ext cx="4413250" cy="669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" name="矩形 2"/>
          <p:cNvPicPr>
            <a:picLocks noChangeArrowheads="1"/>
          </p:cNvPicPr>
          <p:nvPr/>
        </p:nvPicPr>
        <p:blipFill>
          <a:blip r:embed="rId7">
            <a:lum bright="100000" contrast="100000"/>
          </a:blip>
          <a:srcRect/>
          <a:stretch>
            <a:fillRect/>
          </a:stretch>
        </p:blipFill>
        <p:spPr bwMode="auto">
          <a:xfrm>
            <a:off x="2517775" y="347663"/>
            <a:ext cx="6643688" cy="12684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041400" y="1546225"/>
            <a:ext cx="10391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81025" algn="l"/>
                <a:tab pos="1162050" algn="l"/>
                <a:tab pos="1743075" algn="l"/>
                <a:tab pos="2327275" algn="l"/>
                <a:tab pos="2908300" algn="l"/>
                <a:tab pos="3489325" algn="l"/>
                <a:tab pos="4070350" algn="l"/>
                <a:tab pos="4651375" algn="l"/>
                <a:tab pos="5235575" algn="l"/>
                <a:tab pos="5816600" algn="l"/>
                <a:tab pos="6397625" algn="l"/>
                <a:tab pos="6978650" algn="l"/>
                <a:tab pos="7559675" algn="l"/>
                <a:tab pos="8143875" algn="l"/>
                <a:tab pos="8724900" algn="l"/>
                <a:tab pos="9305925" algn="l"/>
              </a:tabLst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微软雅黑" pitchFamily="34" charset="-122"/>
                <a:cs typeface="Arial" charset="0"/>
              </a:rPr>
              <a:t>旧道德：主要指以三纲五常为中心的孔子之道儒家伦理学说。</a:t>
            </a:r>
            <a:endParaRPr lang="en-US" altLang="zh-CN" sz="2800" b="1">
              <a:solidFill>
                <a:schemeClr val="bg1"/>
              </a:solidFill>
              <a:latin typeface="黑体" pitchFamily="49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81038" y="2049463"/>
            <a:ext cx="20447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微软雅黑" pitchFamily="34" charset="-122"/>
              </a:rPr>
              <a:t>三纲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微软雅黑" pitchFamily="34" charset="-122"/>
              </a:rPr>
              <a:t>君为臣纲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微软雅黑" pitchFamily="34" charset="-122"/>
              </a:rPr>
              <a:t>父为子纲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微软雅黑" pitchFamily="34" charset="-122"/>
              </a:rPr>
              <a:t>夫为妻纲</a:t>
            </a:r>
          </a:p>
        </p:txBody>
      </p:sp>
      <p:sp>
        <p:nvSpPr>
          <p:cNvPr id="26627" name="Rectangl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6413" y="909638"/>
            <a:ext cx="4208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抨击旧道德和旧文化。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6550" y="5276850"/>
            <a:ext cx="11855450" cy="946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新道德：男女平等、个性解放、人格独立、权利平等等有关人权自由的资产阶级道德思想。</a:t>
            </a:r>
          </a:p>
        </p:txBody>
      </p:sp>
      <p:pic>
        <p:nvPicPr>
          <p:cNvPr id="15" name="矩形 14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3254375" y="0"/>
            <a:ext cx="5822950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447925" y="2909888"/>
            <a:ext cx="5057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chemeClr val="bg1"/>
                </a:solidFill>
                <a:ea typeface="微软雅黑" pitchFamily="34" charset="-122"/>
              </a:rPr>
              <a:t>君要臣死，臣不得不死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chemeClr val="bg1"/>
                </a:solidFill>
                <a:ea typeface="微软雅黑" pitchFamily="34" charset="-122"/>
              </a:rPr>
              <a:t>子女一切得听从长辈的安排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chemeClr val="bg1"/>
                </a:solidFill>
                <a:ea typeface="微软雅黑" pitchFamily="34" charset="-122"/>
              </a:rPr>
              <a:t>嫁鸡随鸡，嫁狗随狗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6" grpId="0"/>
      <p:bldP spid="6" grpId="0" bldLvl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[Thumb]640734833738-090ad2c0-2ec3-3b47-a9b3-78c5335179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11163" y="4038600"/>
            <a:ext cx="11426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“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西洋人因为拥护德、赛两先生，闹了多少事，流了多少血，德、赛两先生才渐渐从黑暗中把他们救出，引到光明世界。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　　我们现在认定只有这两位先生，可以救治中国政治上、道德上、艺术上、思想上一切的黑暗。”　　　　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----- 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陈独秀	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662113" y="2068513"/>
            <a:ext cx="9828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指针对封建专制和军阀独裁而宣传的西方资产阶级民主政治。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082800" y="3182938"/>
            <a:ext cx="8326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kumimoji="1"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近代自然科学法则和科学精神。以及社会科学理论。</a:t>
            </a:r>
            <a:endParaRPr lang="en-US" altLang="zh-CN" sz="28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8676" name="组合 49"/>
          <p:cNvGrpSpPr>
            <a:grpSpLocks/>
          </p:cNvGrpSpPr>
          <p:nvPr/>
        </p:nvGrpSpPr>
        <p:grpSpPr bwMode="auto">
          <a:xfrm>
            <a:off x="523875" y="1906588"/>
            <a:ext cx="1582738" cy="785812"/>
            <a:chOff x="2194311" y="1414560"/>
            <a:chExt cx="1582738" cy="785818"/>
          </a:xfrm>
        </p:grpSpPr>
        <p:sp>
          <p:nvSpPr>
            <p:cNvPr id="28683" name="AutoShape 19"/>
            <p:cNvSpPr>
              <a:spLocks noChangeArrowheads="1"/>
            </p:cNvSpPr>
            <p:nvPr/>
          </p:nvSpPr>
          <p:spPr bwMode="auto">
            <a:xfrm>
              <a:off x="2194311" y="1414560"/>
              <a:ext cx="1137834" cy="78581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kumimoji="1" lang="zh-CN" altLang="zh-CN" sz="6000">
                <a:solidFill>
                  <a:srgbClr val="FF0000"/>
                </a:solidFill>
                <a:latin typeface="迷你简超粗圆"/>
              </a:endParaRPr>
            </a:p>
          </p:txBody>
        </p:sp>
        <p:sp>
          <p:nvSpPr>
            <p:cNvPr id="28684" name="Text Box 20"/>
            <p:cNvSpPr txBox="1">
              <a:spLocks noChangeArrowheads="1"/>
            </p:cNvSpPr>
            <p:nvPr/>
          </p:nvSpPr>
          <p:spPr bwMode="auto">
            <a:xfrm>
              <a:off x="2265749" y="1536795"/>
              <a:ext cx="15113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320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</a:rPr>
                <a:t>民主</a:t>
              </a:r>
            </a:p>
          </p:txBody>
        </p:sp>
      </p:grpSp>
      <p:grpSp>
        <p:nvGrpSpPr>
          <p:cNvPr id="28677" name="组合 50"/>
          <p:cNvGrpSpPr>
            <a:grpSpLocks/>
          </p:cNvGrpSpPr>
          <p:nvPr/>
        </p:nvGrpSpPr>
        <p:grpSpPr bwMode="auto">
          <a:xfrm>
            <a:off x="898525" y="3001963"/>
            <a:ext cx="1571625" cy="714375"/>
            <a:chOff x="2189137" y="2414692"/>
            <a:chExt cx="1571636" cy="714380"/>
          </a:xfrm>
        </p:grpSpPr>
        <p:sp>
          <p:nvSpPr>
            <p:cNvPr id="28681" name="AutoShape 23"/>
            <p:cNvSpPr>
              <a:spLocks noChangeArrowheads="1"/>
            </p:cNvSpPr>
            <p:nvPr/>
          </p:nvSpPr>
          <p:spPr bwMode="auto">
            <a:xfrm>
              <a:off x="2189137" y="2414692"/>
              <a:ext cx="1143008" cy="7143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kumimoji="1" lang="zh-CN" altLang="zh-CN" sz="6000">
                <a:solidFill>
                  <a:srgbClr val="FF0000"/>
                </a:solidFill>
                <a:latin typeface="迷你简超粗圆"/>
              </a:endParaRPr>
            </a:p>
          </p:txBody>
        </p:sp>
        <p:sp>
          <p:nvSpPr>
            <p:cNvPr id="28682" name="Text Box 24"/>
            <p:cNvSpPr txBox="1">
              <a:spLocks noChangeArrowheads="1"/>
            </p:cNvSpPr>
            <p:nvPr/>
          </p:nvSpPr>
          <p:spPr bwMode="auto">
            <a:xfrm>
              <a:off x="2249462" y="2482955"/>
              <a:ext cx="1511311" cy="57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</a:rPr>
                <a:t>科学</a:t>
              </a:r>
            </a:p>
          </p:txBody>
        </p:sp>
      </p:grpSp>
      <p:sp>
        <p:nvSpPr>
          <p:cNvPr id="28678" name="Rectangl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3875" y="1008063"/>
            <a:ext cx="385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36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提倡民主与科学 </a:t>
            </a:r>
          </a:p>
        </p:txBody>
      </p:sp>
      <p:sp>
        <p:nvSpPr>
          <p:cNvPr id="49" name="Rectangl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81500" y="1047750"/>
            <a:ext cx="17145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Arial" charset="0"/>
              </a:rPr>
              <a:t>（口号）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pic>
        <p:nvPicPr>
          <p:cNvPr id="15" name="矩形 14"/>
          <p:cNvPicPr>
            <a:picLocks noChangeArrowheads="1"/>
          </p:cNvPicPr>
          <p:nvPr/>
        </p:nvPicPr>
        <p:blipFill>
          <a:blip r:embed="rId5">
            <a:lum bright="100000" contrast="100000"/>
          </a:blip>
          <a:srcRect/>
          <a:stretch>
            <a:fillRect/>
          </a:stretch>
        </p:blipFill>
        <p:spPr bwMode="auto">
          <a:xfrm>
            <a:off x="3254375" y="0"/>
            <a:ext cx="5822950" cy="65881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 bldLvl="0" animBg="1"/>
      <p:bldP spid="40" grpId="0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1924</Words>
  <Application>Microsoft Office PowerPoint</Application>
  <PresentationFormat>Custom</PresentationFormat>
  <Paragraphs>193</Paragraphs>
  <Slides>19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等线</vt:lpstr>
      <vt:lpstr>等线 Light</vt:lpstr>
      <vt:lpstr>Calibri</vt:lpstr>
      <vt:lpstr>宋体</vt:lpstr>
      <vt:lpstr>微软雅黑</vt:lpstr>
      <vt:lpstr>+mn-ea</vt:lpstr>
      <vt:lpstr>华文新魏</vt:lpstr>
      <vt:lpstr>楷体_GB2312</vt:lpstr>
      <vt:lpstr>隶书</vt:lpstr>
      <vt:lpstr>黑体</vt:lpstr>
      <vt:lpstr>Times New Roman</vt:lpstr>
      <vt:lpstr>Wingdings</vt:lpstr>
      <vt:lpstr>迷你简超粗圆</vt:lpstr>
      <vt:lpstr>Songti SC Black</vt:lpstr>
      <vt:lpstr>经典粗黑简</vt:lpstr>
      <vt:lpstr>Papyrus</vt:lpstr>
      <vt:lpstr>5_Office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hxf</dc:creator>
  <cp:lastModifiedBy>User</cp:lastModifiedBy>
  <cp:revision>93</cp:revision>
  <dcterms:created xsi:type="dcterms:W3CDTF">2019-09-08T14:55:00Z</dcterms:created>
  <dcterms:modified xsi:type="dcterms:W3CDTF">2022-05-23T08:33:42Z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