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1" r:id="rId5"/>
    <p:sldId id="263" r:id="rId6"/>
    <p:sldId id="262" r:id="rId7"/>
    <p:sldId id="273" r:id="rId8"/>
    <p:sldId id="274" r:id="rId9"/>
    <p:sldId id="277" r:id="rId10"/>
    <p:sldId id="278" r:id="rId11"/>
    <p:sldId id="275" r:id="rId12"/>
    <p:sldId id="276" r:id="rId13"/>
    <p:sldId id="279" r:id="rId14"/>
    <p:sldId id="286" r:id="rId15"/>
    <p:sldId id="285" r:id="rId16"/>
    <p:sldId id="280" r:id="rId17"/>
    <p:sldId id="304" r:id="rId18"/>
    <p:sldId id="305" r:id="rId19"/>
    <p:sldId id="287" r:id="rId20"/>
    <p:sldId id="283" r:id="rId21"/>
    <p:sldId id="268" r:id="rId22"/>
    <p:sldId id="288" r:id="rId23"/>
    <p:sldId id="289" r:id="rId24"/>
    <p:sldId id="290" r:id="rId25"/>
    <p:sldId id="292" r:id="rId26"/>
    <p:sldId id="323" r:id="rId27"/>
    <p:sldId id="293" r:id="rId28"/>
    <p:sldId id="269" r:id="rId29"/>
    <p:sldId id="295" r:id="rId30"/>
    <p:sldId id="296" r:id="rId31"/>
    <p:sldId id="297" r:id="rId32"/>
    <p:sldId id="298" r:id="rId33"/>
    <p:sldId id="265" r:id="rId34"/>
    <p:sldId id="299" r:id="rId35"/>
    <p:sldId id="302" r:id="rId36"/>
    <p:sldId id="334" r:id="rId37"/>
  </p:sldIdLst>
  <p:sldSz cx="9144000" cy="6858000" type="screen4x3"/>
  <p:notesSz cx="6858000" cy="9144000"/>
  <p:custDataLst>
    <p:tags r:id="rId4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174C5"/>
    <a:srgbClr val="2E6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517"/>
    <p:restoredTop sz="98703"/>
  </p:normalViewPr>
  <p:slideViewPr>
    <p:cSldViewPr showGuides="1">
      <p:cViewPr varScale="1">
        <p:scale>
          <a:sx n="68" d="100"/>
          <a:sy n="68" d="100"/>
        </p:scale>
        <p:origin x="-1028" y="-72"/>
      </p:cViewPr>
      <p:guideLst>
        <p:guide orient="horz" pos="21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3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583205-68B3-409B-8B34-1D230D6B082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Rectangle 2"/>
          <p:cNvSpPr>
            <a:spLocks noGrp="1" noRot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6627" name="Rectangle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 anchorCtr="0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jpe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http://img3.redocn.com/tupian/20160119/lansejianbianbeijingtupian_5780717.jpg"/>
          <p:cNvPicPr>
            <a:picLocks noChangeAspect="1"/>
          </p:cNvPicPr>
          <p:nvPr userDrawn="1"/>
        </p:nvPicPr>
        <p:blipFill>
          <a:blip r:embed="rId7"/>
          <a:srcRect t="44357" b="4524"/>
          <a:stretch>
            <a:fillRect/>
          </a:stretch>
        </p:blipFill>
        <p:spPr>
          <a:xfrm>
            <a:off x="0" y="0"/>
            <a:ext cx="9144000" cy="339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19050"/>
            <a:ext cx="9144000" cy="342106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3600" b="1" kern="1200" dirty="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NULL" TargetMode="External"/><Relationship Id="rId2" Type="http://schemas.openxmlformats.org/officeDocument/2006/relationships/image" Target="../media/image31.png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.wav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5" name="文本框 1"/>
          <p:cNvSpPr txBox="1"/>
          <p:nvPr/>
        </p:nvSpPr>
        <p:spPr>
          <a:xfrm>
            <a:off x="395605" y="1628458"/>
            <a:ext cx="8299450" cy="17541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第一单元 隋唐时期：繁荣与开放的时代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课　隋朝的统一与灭亡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43755" y="3933190"/>
            <a:ext cx="33820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泸县海潮镇学校</a:t>
            </a:r>
            <a:r>
              <a:rPr lang="en-US" altLang="zh-CN" sz="24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solidFill>
                  <a:schemeClr val="bg1"/>
                </a:solidFill>
              </a:rPr>
              <a:t>刘小珊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" name="图片 5" descr="ac01f11eee8e48e6f786f501a6c2bf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2708275"/>
            <a:ext cx="3184525" cy="337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148263" y="6051550"/>
            <a:ext cx="2484437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含嘉仓示意图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3" name="文本框 4"/>
          <p:cNvSpPr txBox="1"/>
          <p:nvPr/>
        </p:nvSpPr>
        <p:spPr>
          <a:xfrm>
            <a:off x="395288" y="836295"/>
            <a:ext cx="8634412" cy="15297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）影响：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①促进了社会经济的迅速恢复和发展，使人口数量和垦田面积大幅度增长，隋朝成为疆域辽阔、国力强盛的王朝；②出现了“开皇之治”的盛世局面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9" name="图片 8" descr="图片1_meitu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75" y="2708275"/>
            <a:ext cx="4994275" cy="334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5588" y="3019425"/>
            <a:ext cx="8637587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目的：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加强南北交通，巩固隋王朝对全国的统治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0" name="矩形 18"/>
          <p:cNvSpPr/>
          <p:nvPr/>
        </p:nvSpPr>
        <p:spPr>
          <a:xfrm>
            <a:off x="467043" y="1052830"/>
            <a:ext cx="3570287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目标导学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开通大运河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33" y="1556385"/>
            <a:ext cx="8637587" cy="13220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从公元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604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月发诏，第二年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月正式启动……“开凿大运河”。……旨在加强南北的经济文化联系。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——</a:t>
            </a:r>
            <a:r>
              <a:rPr lang="zh-CN" alt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袁刚《君王的比较和隋炀帝的事功与暴政》</a:t>
            </a:r>
            <a:endParaRPr lang="zh-CN" altLang="zh-CN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5842" name="Picture 2" descr="C:\Users\Administrator\Desktop\t01072110b810a03a2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84" y="3791837"/>
            <a:ext cx="4430432" cy="293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Text Box 2"/>
          <p:cNvSpPr txBox="1"/>
          <p:nvPr/>
        </p:nvSpPr>
        <p:spPr>
          <a:xfrm>
            <a:off x="2424113" y="5715000"/>
            <a:ext cx="4295775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隋炀帝（604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618年在位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434" name="Picture 4" descr="隋炀帝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2038" y="1466850"/>
            <a:ext cx="4479925" cy="4205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"/>
          <p:cNvSpPr txBox="1"/>
          <p:nvPr/>
        </p:nvSpPr>
        <p:spPr>
          <a:xfrm>
            <a:off x="755650" y="835978"/>
            <a:ext cx="6067425" cy="554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修建者和时间：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隋炀帝，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605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9457" name="Picture 3" descr="C:\Users\Administrator\Desktop\七年级下册地图\图片2.png"/>
          <p:cNvPicPr>
            <a:picLocks noChangeAspect="1"/>
          </p:cNvPicPr>
          <p:nvPr/>
        </p:nvPicPr>
        <p:blipFill>
          <a:blip r:embed="rId1"/>
          <a:srcRect l="40707"/>
          <a:stretch>
            <a:fillRect/>
          </a:stretch>
        </p:blipFill>
        <p:spPr>
          <a:xfrm>
            <a:off x="3328988" y="1273175"/>
            <a:ext cx="4167187" cy="5395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7" name="Rectangle 7"/>
          <p:cNvSpPr>
            <a:spLocks noChangeArrowheads="1"/>
          </p:cNvSpPr>
          <p:nvPr/>
        </p:nvSpPr>
        <p:spPr bwMode="auto">
          <a:xfrm rot="2044454">
            <a:off x="4519613" y="2082800"/>
            <a:ext cx="398463" cy="14954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 rot="6647801">
            <a:off x="5115719" y="3928269"/>
            <a:ext cx="371475" cy="13477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 rot="21297356">
            <a:off x="6624638" y="4332288"/>
            <a:ext cx="374650" cy="6683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 rot="21566365">
            <a:off x="7092950" y="5081588"/>
            <a:ext cx="398463" cy="815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9462" name="文本框 1"/>
          <p:cNvSpPr txBox="1"/>
          <p:nvPr/>
        </p:nvSpPr>
        <p:spPr>
          <a:xfrm>
            <a:off x="539750" y="908685"/>
            <a:ext cx="8042275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大家可以依次说出大运河的四段河流的名称吗？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 bldLvl="0" animBg="1"/>
      <p:bldP spid="81928" grpId="0" bldLvl="0" animBg="1"/>
      <p:bldP spid="81929" grpId="0" bldLvl="0" animBg="1"/>
      <p:bldP spid="819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9457" name="Picture 7" descr="隋运河图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5266" r="32396" b="2864"/>
          <a:stretch>
            <a:fillRect/>
          </a:stretch>
        </p:blipFill>
        <p:spPr bwMode="auto">
          <a:xfrm>
            <a:off x="179070" y="2276475"/>
            <a:ext cx="3198495" cy="4008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3"/>
          <p:cNvSpPr txBox="1"/>
          <p:nvPr/>
        </p:nvSpPr>
        <p:spPr>
          <a:xfrm>
            <a:off x="394970" y="908368"/>
            <a:ext cx="8629650" cy="1260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概况：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大运河以洛阳为中心，北抵涿郡，南至余杭，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连接了海河、黄河、淮河、长江和钱塘江五大水系，全长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2700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多千米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069080" y="2244090"/>
            <a:ext cx="4428490" cy="39992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9065" y="2493010"/>
            <a:ext cx="454850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）一条：一条贯通南北的大</a:t>
            </a:r>
            <a:endParaRPr lang="zh-CN" altLang="en-US" sz="2400" b="1" dirty="0">
              <a:solidFill>
                <a:srgbClr val="3174C5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  运河</a:t>
            </a:r>
            <a:endParaRPr lang="zh-CN" altLang="en-US" sz="2400" b="1" dirty="0">
              <a:solidFill>
                <a:srgbClr val="3174C5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（2）二长：</a:t>
            </a:r>
            <a:r>
              <a:rPr lang="en-US" altLang="zh-CN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2000</a:t>
            </a:r>
            <a:r>
              <a:rPr lang="zh-CN" altLang="en-US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多千米</a:t>
            </a:r>
            <a:endParaRPr lang="zh-CN" altLang="en-US" sz="2400" b="1" dirty="0">
              <a:solidFill>
                <a:srgbClr val="3174C5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（3）三点：洛阳、涿郡、余杭</a:t>
            </a:r>
            <a:endParaRPr lang="zh-CN" altLang="en-US" sz="2400" b="1" dirty="0">
              <a:solidFill>
                <a:srgbClr val="3174C5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（4）四段：永济渠、通济渠、</a:t>
            </a:r>
            <a:endParaRPr lang="zh-CN" altLang="en-US" sz="2400" b="1" dirty="0">
              <a:solidFill>
                <a:srgbClr val="3174C5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  邗沟、江南河</a:t>
            </a:r>
            <a:endParaRPr lang="zh-CN" altLang="en-US" sz="2400" b="1" dirty="0">
              <a:solidFill>
                <a:srgbClr val="3174C5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（5）五大水系：海河、黄河、</a:t>
            </a:r>
            <a:endParaRPr lang="zh-CN" altLang="en-US" sz="2400" b="1" dirty="0">
              <a:solidFill>
                <a:srgbClr val="3174C5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3174C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淮河、长江、钱塘江</a:t>
            </a:r>
            <a:endParaRPr lang="zh-CN" altLang="en-US" sz="2400" b="1" dirty="0">
              <a:solidFill>
                <a:srgbClr val="3174C5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29" name="矩形 61441"/>
          <p:cNvSpPr/>
          <p:nvPr/>
        </p:nvSpPr>
        <p:spPr>
          <a:xfrm>
            <a:off x="323850" y="1124585"/>
            <a:ext cx="8591550" cy="1246188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隋炀帝时为什么能够开通纵贯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南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北的大运河？</a:t>
            </a:r>
            <a:endParaRPr lang="zh-CN" altLang="en-US" sz="3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水运粮食在古代重要吗？</a:t>
            </a:r>
            <a:endParaRPr lang="zh-CN" altLang="en-US" sz="3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875" y="2330450"/>
            <a:ext cx="8591550" cy="203200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）隋炀帝利用已有的经济实力；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以天然河道和古运河为基础；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国家统一，使隋炀帝有征发几百万人的可能性。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215" y="4220528"/>
            <a:ext cx="8591550" cy="138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重要。在古代，船是主要的交通工具，水运粮食比起陆运，装载量的大，速度快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3553" name="Picture 2" descr="C:\Users\Administrator\Desktop\七年级下册地图\图片3.png"/>
          <p:cNvPicPr>
            <a:picLocks noChangeAspect="1"/>
          </p:cNvPicPr>
          <p:nvPr/>
        </p:nvPicPr>
        <p:blipFill>
          <a:blip r:embed="rId1"/>
          <a:srcRect l="21233"/>
          <a:stretch>
            <a:fillRect/>
          </a:stretch>
        </p:blipFill>
        <p:spPr>
          <a:xfrm>
            <a:off x="2513013" y="719138"/>
            <a:ext cx="5638800" cy="5418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文本框 1"/>
          <p:cNvSpPr txBox="1"/>
          <p:nvPr/>
        </p:nvSpPr>
        <p:spPr>
          <a:xfrm>
            <a:off x="971233" y="1052830"/>
            <a:ext cx="2066925" cy="3970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大家仔细看图，说说大运河的最北端是哪一座城镇？大运河的中心是哪里？最南端是哪座城镇？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508625" y="719138"/>
            <a:ext cx="762000" cy="533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067175" y="3427413"/>
            <a:ext cx="762000" cy="533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875463" y="5006975"/>
            <a:ext cx="762000" cy="533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7" name="矩形 3"/>
          <p:cNvSpPr/>
          <p:nvPr/>
        </p:nvSpPr>
        <p:spPr>
          <a:xfrm>
            <a:off x="1547495" y="4796473"/>
            <a:ext cx="7200900" cy="954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有人说大运河“功在千秋，罪在当时”，你觉得这种说法有道理吗？</a:t>
            </a:r>
            <a:endParaRPr lang="zh-CN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78" name="Picture 2" descr="C:\Users\Administrator\Desktop\0130000024701112450282076708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040" y="908685"/>
            <a:ext cx="6754495" cy="3781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1772603"/>
            <a:ext cx="9010650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材料一：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古人评论大运河说：“天下转漕，仰此一渠。”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21508" name="Picture 10" descr="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18" y="4005061"/>
            <a:ext cx="3888432" cy="2638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94653" y="3122930"/>
            <a:ext cx="80295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）加强了南北地区的政治、经济和文化交流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9" name="文本框 4"/>
          <p:cNvSpPr txBox="1"/>
          <p:nvPr/>
        </p:nvSpPr>
        <p:spPr>
          <a:xfrm>
            <a:off x="290195" y="3644583"/>
            <a:ext cx="86455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（2）耗费了大量的人力、物力、财力，体现了隋炀帝的暴政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5" name="文本框 9"/>
          <p:cNvSpPr txBox="1"/>
          <p:nvPr/>
        </p:nvSpPr>
        <p:spPr>
          <a:xfrm>
            <a:off x="394653" y="1124585"/>
            <a:ext cx="1766887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 响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215" y="2231390"/>
            <a:ext cx="7473950" cy="829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材料二：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汴水通淮利最多，生人为害亦相和。 </a:t>
            </a:r>
            <a:b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       东南四十三州地，取尽膏脂是此河。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54500" y="4040188"/>
            <a:ext cx="630238" cy="2676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隋炀帝巡游江都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animBg="1"/>
      <p:bldP spid="5" grpId="1" animBg="1"/>
      <p:bldP spid="4" grpId="0"/>
      <p:bldP spid="4" grpId="1"/>
      <p:bldP spid="21509" grpId="0"/>
      <p:bldP spid="21509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49" name="矩形 1"/>
          <p:cNvSpPr/>
          <p:nvPr/>
        </p:nvSpPr>
        <p:spPr>
          <a:xfrm>
            <a:off x="395288" y="1340485"/>
            <a:ext cx="449262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目标导学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开创科举取士制度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088" y="2708910"/>
            <a:ext cx="7343775" cy="2192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提示一：金榜题名；提示二：名落孙山；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提示三：十年寒窗；提示四：连中三元；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提示五：一举成名。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 rot="1133579">
            <a:off x="5795963" y="4868863"/>
            <a:ext cx="2016125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猜猜猜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8193" name="组合 1"/>
          <p:cNvGrpSpPr/>
          <p:nvPr/>
        </p:nvGrpSpPr>
        <p:grpSpPr>
          <a:xfrm>
            <a:off x="6350" y="15875"/>
            <a:ext cx="1295400" cy="444500"/>
            <a:chOff x="6524" y="16049"/>
            <a:chExt cx="1295400" cy="444500"/>
          </a:xfrm>
        </p:grpSpPr>
        <p:sp>
          <p:nvSpPr>
            <p:cNvPr id="8194" name="文本框 4103"/>
            <p:cNvSpPr txBox="1"/>
            <p:nvPr/>
          </p:nvSpPr>
          <p:spPr>
            <a:xfrm>
              <a:off x="6524" y="16049"/>
              <a:ext cx="1295400" cy="4026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 anchor="t" anchorCtr="0">
              <a:spAutoFit/>
            </a:bodyPr>
            <a:p>
              <a:r>
                <a:rPr lang="zh-CN" altLang="en-US" sz="2000" b="1" dirty="0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导入新课</a:t>
              </a:r>
              <a:endParaRPr lang="zh-CN" altLang="zh-CN" sz="2000" b="1" dirty="0">
                <a:solidFill>
                  <a:srgbClr val="2E6CB8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8195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20849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6" name="矩形 1"/>
          <p:cNvSpPr/>
          <p:nvPr/>
        </p:nvSpPr>
        <p:spPr>
          <a:xfrm>
            <a:off x="1160463" y="1125538"/>
            <a:ext cx="6823075" cy="2060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炀帝陵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罗 隐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入郭登桥出郭船，红楼日日柳年年。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君王忍把平陈业，只博雷塘数亩田。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4013" y="3789363"/>
            <a:ext cx="8435975" cy="2771775"/>
            <a:chOff x="179512" y="4029166"/>
            <a:chExt cx="8436597" cy="2771478"/>
          </a:xfrm>
        </p:grpSpPr>
        <p:pic>
          <p:nvPicPr>
            <p:cNvPr id="8198" name="Picture 6" descr="C:\Users\Administrator\Desktop\wKgBpU7RiV6IrLWaAAKvvY7V-Tc27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1879" y="4029166"/>
              <a:ext cx="3194299" cy="23957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9" name="Picture 8" descr="C:\Users\Administrator\Desktop\wKgBm07RiFPRomMZAAK9aJXvHcI6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4035588"/>
              <a:ext cx="3194298" cy="23957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0" name="Picture 9" descr="C:\Users\Administrator\Desktop\wKgBpU7RiOe6csbmAAfnB-t0-bM79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4248" y="4029166"/>
              <a:ext cx="1811861" cy="24158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1" name="矩形 2"/>
            <p:cNvSpPr/>
            <p:nvPr/>
          </p:nvSpPr>
          <p:spPr>
            <a:xfrm>
              <a:off x="1453495" y="6431312"/>
              <a:ext cx="64633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dirty="0">
                  <a:latin typeface="Calibri" panose="020F0502020204030204" pitchFamily="34" charset="0"/>
                  <a:ea typeface="宋体" panose="02010600030101010101" pitchFamily="2" charset="-122"/>
                </a:rPr>
                <a:t>大门</a:t>
              </a: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2" name="矩形 3"/>
            <p:cNvSpPr/>
            <p:nvPr/>
          </p:nvSpPr>
          <p:spPr>
            <a:xfrm>
              <a:off x="4765862" y="6413906"/>
              <a:ext cx="64633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dirty="0">
                  <a:latin typeface="Calibri" panose="020F0502020204030204" pitchFamily="34" charset="0"/>
                  <a:ea typeface="宋体" panose="02010600030101010101" pitchFamily="2" charset="-122"/>
                </a:rPr>
                <a:t>全景</a:t>
              </a: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矩形 4"/>
            <p:cNvSpPr/>
            <p:nvPr/>
          </p:nvSpPr>
          <p:spPr>
            <a:xfrm>
              <a:off x="7387012" y="6413906"/>
              <a:ext cx="64633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dirty="0">
                  <a:latin typeface="Calibri" panose="020F0502020204030204" pitchFamily="34" charset="0"/>
                  <a:ea typeface="宋体" panose="02010600030101010101" pitchFamily="2" charset="-122"/>
                </a:rPr>
                <a:t>墓碑</a:t>
              </a: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33" name="文本框 1"/>
          <p:cNvSpPr txBox="1"/>
          <p:nvPr/>
        </p:nvSpPr>
        <p:spPr>
          <a:xfrm>
            <a:off x="395605" y="908685"/>
            <a:ext cx="8655050" cy="8915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魏晋南北朝时期，官吏的选拔权由上层权贵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垄断，选官看重门第，不太注重才能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21088" y="1938338"/>
            <a:ext cx="5424488" cy="41544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九品中正制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是魏晋南北朝时期的一种选官制度。首先由中央挑选“贤有识鉴”的官吏组成中正官，然后按照家世、品德、才干等定品，于中正官所在的州郡选拔人才。九品中正制建立之初，确实起到了选拔人才的作用，其选拔标准家世、品德、才能并重。然而随着时间的推移，选拔标准开始发生变化，仅仅重视门第出身。久而久之，官吏的选拔权就被世家大族所垄断，形成了“上品无寒门，下品无势族”的情形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0675" r="35794" b="462"/>
          <a:stretch>
            <a:fillRect/>
          </a:stretch>
        </p:blipFill>
        <p:spPr>
          <a:xfrm>
            <a:off x="88900" y="1938338"/>
            <a:ext cx="3476625" cy="4154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8" name="文本框 1"/>
          <p:cNvSpPr txBox="1"/>
          <p:nvPr/>
        </p:nvSpPr>
        <p:spPr>
          <a:xfrm>
            <a:off x="323850" y="1700213"/>
            <a:ext cx="8642350" cy="1812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诞生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）隋文帝初步建立起通过考试选拔人才的制度；（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）隋炀帝创立进士科，标志着科举制的正式确立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5" name="文本框 4"/>
          <p:cNvSpPr txBox="1"/>
          <p:nvPr/>
        </p:nvSpPr>
        <p:spPr>
          <a:xfrm>
            <a:off x="395605" y="1052830"/>
            <a:ext cx="8651875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材料一：由于魏晋时充当中正者一般是门阀世族，于是在中正品第过程中，才德标准逐渐被忽视，家世则越来越重要，甚至成为唯一的标准，到西晋时终于形成了“上品无寒门，下品无势族”的局面。 </a:t>
            </a:r>
            <a:endParaRPr lang="zh-CN" altLang="en-US" sz="2400" b="1" i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746" name="文本框 1"/>
          <p:cNvSpPr txBox="1"/>
          <p:nvPr/>
        </p:nvSpPr>
        <p:spPr>
          <a:xfrm>
            <a:off x="241300" y="2630488"/>
            <a:ext cx="8651875" cy="953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根据材料一讨论科举制产生前的九品中正制制度及其影响。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8763" y="3933825"/>
            <a:ext cx="8634413" cy="22447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）在九品中正制下，权贵子弟无论优劣，都有机会做官。出身低微、有真才实学的人，却不能到中央和地方担任高官，老百姓更没有机会。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）这种制度选拔上来的人没有才能，不利于国家的长治久安。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charRg st="64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6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charRg st="6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50" name="文本框 1"/>
          <p:cNvSpPr txBox="1"/>
          <p:nvPr/>
        </p:nvSpPr>
        <p:spPr>
          <a:xfrm>
            <a:off x="394970" y="1052513"/>
            <a:ext cx="8623300" cy="1753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影响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）是中国古代选官制度的一大变革，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加强了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皇帝在选官和用人上的权力；（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扩大了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官吏选拔的范围，使有才学的人能够由此参政，促进了社会阶层的流动；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推动了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教育的发展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581" name="组合 1"/>
          <p:cNvGrpSpPr/>
          <p:nvPr/>
        </p:nvGrpSpPr>
        <p:grpSpPr>
          <a:xfrm>
            <a:off x="900113" y="3130550"/>
            <a:ext cx="2465387" cy="2486025"/>
            <a:chOff x="971600" y="3007344"/>
            <a:chExt cx="2465791" cy="2485744"/>
          </a:xfrm>
        </p:grpSpPr>
        <p:sp>
          <p:nvSpPr>
            <p:cNvPr id="22537" name="文本框 226316"/>
            <p:cNvSpPr txBox="1">
              <a:spLocks noChangeArrowheads="1"/>
            </p:cNvSpPr>
            <p:nvPr/>
          </p:nvSpPr>
          <p:spPr bwMode="auto">
            <a:xfrm>
              <a:off x="1268511" y="3007344"/>
              <a:ext cx="1854504" cy="5841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寒门苦读</a:t>
              </a:r>
              <a:endPara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pic>
          <p:nvPicPr>
            <p:cNvPr id="33798" name="Picture 2" descr="C:\Users\Administrator\Desktop\t01d679b28427adb69b.jpg"/>
            <p:cNvPicPr>
              <a:picLocks noChangeAspect="1"/>
            </p:cNvPicPr>
            <p:nvPr/>
          </p:nvPicPr>
          <p:blipFill>
            <a:blip r:embed="rId1"/>
            <a:srcRect l="23438" b="24715"/>
            <a:stretch>
              <a:fillRect/>
            </a:stretch>
          </p:blipFill>
          <p:spPr>
            <a:xfrm>
              <a:off x="971600" y="3717032"/>
              <a:ext cx="2465791" cy="177605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6321" name="右箭头 226320"/>
          <p:cNvSpPr>
            <a:spLocks noChangeArrowheads="1"/>
          </p:cNvSpPr>
          <p:nvPr/>
        </p:nvSpPr>
        <p:spPr bwMode="auto">
          <a:xfrm>
            <a:off x="3870325" y="4003675"/>
            <a:ext cx="1370013" cy="498475"/>
          </a:xfrm>
          <a:prstGeom prst="rightArrow">
            <a:avLst>
              <a:gd name="adj1" fmla="val 50000"/>
              <a:gd name="adj2" fmla="val 69033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grpSp>
        <p:nvGrpSpPr>
          <p:cNvPr id="24579" name="组合 2"/>
          <p:cNvGrpSpPr/>
          <p:nvPr/>
        </p:nvGrpSpPr>
        <p:grpSpPr>
          <a:xfrm>
            <a:off x="5724525" y="2963863"/>
            <a:ext cx="2432050" cy="2619375"/>
            <a:chOff x="5812400" y="2183778"/>
            <a:chExt cx="2432007" cy="2619338"/>
          </a:xfrm>
        </p:grpSpPr>
        <p:pic>
          <p:nvPicPr>
            <p:cNvPr id="33801" name="图片 226314" descr="17TUqrywtdoguA==_O8Wkfd43ZjfX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2400" y="2865063"/>
              <a:ext cx="2432007" cy="19380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2" name="文本框 226317"/>
            <p:cNvSpPr txBox="1">
              <a:spLocks noChangeArrowheads="1"/>
            </p:cNvSpPr>
            <p:nvPr/>
          </p:nvSpPr>
          <p:spPr bwMode="auto">
            <a:xfrm>
              <a:off x="6053696" y="2183778"/>
              <a:ext cx="1903379" cy="5826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一朝登天</a:t>
              </a:r>
              <a:endPara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388938" y="2205038"/>
            <a:ext cx="8623300" cy="30908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6" y="2492712"/>
            <a:ext cx="2041996" cy="2277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627313" y="2470150"/>
            <a:ext cx="3843337" cy="2678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科举制的诞生，打破了按门第高低任用官员的弊端，使一些有才能的人得到重用，这其中就有唐初名相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房玄龄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，著名经学家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孔颖达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7509" r="6258" b="3568"/>
          <a:stretch>
            <a:fillRect/>
          </a:stretch>
        </p:blipFill>
        <p:spPr bwMode="auto">
          <a:xfrm>
            <a:off x="6587887" y="2564977"/>
            <a:ext cx="2067057" cy="2582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755650" y="4686300"/>
            <a:ext cx="111283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latin typeface="华文新魏" panose="02010800040101010101" charset="-122"/>
                <a:ea typeface="华文新魏" panose="02010800040101010101" charset="-122"/>
                <a:sym typeface="宋体" panose="02010600030101010101" pitchFamily="2" charset="-122"/>
              </a:rPr>
              <a:t>孔颖达</a:t>
            </a:r>
            <a:endParaRPr lang="zh-CN" altLang="en-US" sz="2400" b="1" dirty="0">
              <a:latin typeface="华文新魏" panose="02010800040101010101" charset="-122"/>
              <a:ea typeface="华文新魏" panose="02010800040101010101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60423" y="3284855"/>
            <a:ext cx="538162" cy="1198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华文新魏" panose="02010800040101010101" charset="-122"/>
                <a:ea typeface="华文新魏" panose="02010800040101010101" charset="-122"/>
                <a:sym typeface="宋体" panose="02010600030101010101" pitchFamily="2" charset="-122"/>
              </a:rPr>
              <a:t>房玄龄</a:t>
            </a:r>
            <a:endParaRPr lang="zh-CN" altLang="en-US" sz="2400" b="1" dirty="0">
              <a:latin typeface="华文新魏" panose="02010800040101010101" charset="-122"/>
              <a:ea typeface="华文新魏" panose="020108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" name="图片 2" descr="a4c27d1ed21b0ef44b162eefdfc451da80cb3e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145" y="1719580"/>
            <a:ext cx="3786505" cy="4401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文本框 1"/>
          <p:cNvSpPr txBox="1"/>
          <p:nvPr/>
        </p:nvSpPr>
        <p:spPr>
          <a:xfrm>
            <a:off x="395288" y="836295"/>
            <a:ext cx="8612187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）科举制成为历朝选拔官吏的主要制度，一直维持了约1300年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8069" t="25182" r="48524" b="13213"/>
          <a:stretch>
            <a:fillRect/>
          </a:stretch>
        </p:blipFill>
        <p:spPr>
          <a:xfrm>
            <a:off x="702945" y="1719580"/>
            <a:ext cx="4134485" cy="440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6865" name="矩形 1"/>
          <p:cNvSpPr/>
          <p:nvPr/>
        </p:nvSpPr>
        <p:spPr>
          <a:xfrm>
            <a:off x="255588" y="317500"/>
            <a:ext cx="3570287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目标导学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隋朝的灭亡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隋宫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56" y="899842"/>
            <a:ext cx="6567487" cy="44831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1"/>
          <p:cNvSpPr txBox="1"/>
          <p:nvPr/>
        </p:nvSpPr>
        <p:spPr>
          <a:xfrm>
            <a:off x="251460" y="5382578"/>
            <a:ext cx="8637588" cy="984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根本原因</a:t>
            </a:r>
            <a:r>
              <a:rPr lang="zh-CN" altLang="en-US" sz="3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隋炀帝好大喜功，不恤民力，又纵情享乐，奢侈无度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3215" y="980123"/>
            <a:ext cx="8642350" cy="18145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材料：隋末，天下地主武装纷纷起兵造反，而以李唐政权为根据地的关中地区最多，关中地区集中了大量的地主阶级上层人物，在地方上势力强大，在社会上声望卓著，在政治上辐射很广。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40400" y="5678488"/>
            <a:ext cx="3095625" cy="831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华文新魏" panose="02010800040101010101" charset="-122"/>
                <a:ea typeface="华文新魏" panose="02010800040101010101" charset="-122"/>
              </a:rPr>
              <a:t>隋末起义英雄尉迟恭和秦叔宝</a:t>
            </a:r>
            <a:endParaRPr lang="zh-CN" altLang="en-US" sz="2400" b="1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5950" y="2439988"/>
            <a:ext cx="3197225" cy="3268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50825" y="3351213"/>
            <a:ext cx="5041900" cy="1733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直接原因：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隋炀帝的残暴统治，使人民忍无可忍，终于导致大规模的农民起义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9937" name="文本框 4"/>
          <p:cNvSpPr txBox="1"/>
          <p:nvPr/>
        </p:nvSpPr>
        <p:spPr>
          <a:xfrm>
            <a:off x="251143" y="1268730"/>
            <a:ext cx="8645525" cy="984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结果：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在起义军的打击下，隋朝的统治面临瓦解；618年，隋炀帝被叛军杀死，隋朝灭亡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9938" name="组合 1"/>
          <p:cNvGrpSpPr/>
          <p:nvPr/>
        </p:nvGrpSpPr>
        <p:grpSpPr>
          <a:xfrm>
            <a:off x="1907540" y="2348865"/>
            <a:ext cx="4321810" cy="3554730"/>
            <a:chOff x="3197864" y="1452124"/>
            <a:chExt cx="5826125" cy="5104582"/>
          </a:xfrm>
        </p:grpSpPr>
        <p:pic>
          <p:nvPicPr>
            <p:cNvPr id="39939" name="图片 2" descr="20140410103007-55342018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97864" y="1452124"/>
              <a:ext cx="5826125" cy="44434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40" name="文本框 5"/>
            <p:cNvSpPr txBox="1"/>
            <p:nvPr/>
          </p:nvSpPr>
          <p:spPr>
            <a:xfrm>
              <a:off x="4168599" y="5895609"/>
              <a:ext cx="3623566" cy="6610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400" b="1" dirty="0">
                  <a:latin typeface="华文新魏" panose="02010800040101010101" charset="-122"/>
                  <a:ea typeface="华文新魏" panose="02010800040101010101" charset="-122"/>
                </a:rPr>
                <a:t>隋炀帝被叛军杀死</a:t>
              </a:r>
              <a:endParaRPr lang="zh-CN" altLang="en-US" sz="2400" b="1" dirty="0"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61" name="矩形 3"/>
          <p:cNvSpPr/>
          <p:nvPr/>
        </p:nvSpPr>
        <p:spPr>
          <a:xfrm>
            <a:off x="323215" y="764540"/>
            <a:ext cx="8642350" cy="44773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对比下面两则材料，我们可以从中吸取怎样的经验教训？</a:t>
            </a:r>
            <a:endParaRPr lang="en-US" altLang="zh-CN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材料一 百役繁兴，六军不息，竭尽国力，大兴工役，唯其权力意志是用，根本不考虑民众的承受能力。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袁刚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暴君隋炀帝评价的论辨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关于暴君之暴的政治分析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 唐太宗毫不含糊地说：“为君之道，必须先存百姓，若损百姓以奉其身，犹割股以啖腹，腹饱而身毙。”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               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韩昇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盛世是这样治理的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95835" y="5300697"/>
            <a:ext cx="50545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得民心者得天下</a:t>
            </a:r>
            <a:endParaRPr kumimoji="0" lang="zh-CN" altLang="en-US" sz="54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9217" name="组合 1"/>
          <p:cNvGrpSpPr/>
          <p:nvPr/>
        </p:nvGrpSpPr>
        <p:grpSpPr>
          <a:xfrm>
            <a:off x="6350" y="15875"/>
            <a:ext cx="1295400" cy="444500"/>
            <a:chOff x="6524" y="16049"/>
            <a:chExt cx="1295400" cy="444500"/>
          </a:xfrm>
        </p:grpSpPr>
        <p:sp>
          <p:nvSpPr>
            <p:cNvPr id="9218" name="文本框 4103"/>
            <p:cNvSpPr txBox="1"/>
            <p:nvPr/>
          </p:nvSpPr>
          <p:spPr>
            <a:xfrm>
              <a:off x="6524" y="16049"/>
              <a:ext cx="1295400" cy="4026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 anchor="t" anchorCtr="0">
              <a:spAutoFit/>
            </a:bodyPr>
            <a:p>
              <a:r>
                <a:rPr lang="zh-CN" altLang="en-US" sz="2000" b="1" dirty="0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学习目标</a:t>
              </a:r>
              <a:endParaRPr lang="zh-CN" altLang="zh-CN" sz="2000" b="1" dirty="0">
                <a:solidFill>
                  <a:srgbClr val="2E6CB8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9219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20849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Text Box 5"/>
          <p:cNvSpPr txBox="1"/>
          <p:nvPr/>
        </p:nvSpPr>
        <p:spPr>
          <a:xfrm>
            <a:off x="270510" y="886460"/>
            <a:ext cx="8622665" cy="45720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marL="457200" indent="-457200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学习目标：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知道隋朝的建立及统一概况、隋初经济繁荣的表现；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了解大运河的开通和科举制的创建；知道隋朝灭亡的原因；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理解隋朝实现统一、开通大运河的条件以及科举制的历史影响。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916113" y="3021013"/>
            <a:ext cx="55149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二世而亡：秦持续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en-US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年，隋持续了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37</a:t>
            </a:r>
            <a:r>
              <a:rPr lang="en-US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1275" y="3806825"/>
            <a:ext cx="2970213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秦建长城，隋建运河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21288" y="4379913"/>
            <a:ext cx="3671887" cy="1570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秦首创中央集权制度被后代沿用。 </a:t>
            </a:r>
            <a:endParaRPr lang="en-US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隋的三省六部制、科举制被后代沿用。</a:t>
            </a:r>
            <a:endParaRPr lang="en-US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44725" y="5349875"/>
            <a:ext cx="20415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皆因暴政而亡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98438" y="2236788"/>
            <a:ext cx="5233987" cy="3605212"/>
            <a:chOff x="197853" y="2290883"/>
            <a:chExt cx="5234125" cy="3605553"/>
          </a:xfrm>
        </p:grpSpPr>
        <p:sp>
          <p:nvSpPr>
            <p:cNvPr id="41990" name="文本占位符 49154"/>
            <p:cNvSpPr txBox="1"/>
            <p:nvPr/>
          </p:nvSpPr>
          <p:spPr>
            <a:xfrm>
              <a:off x="197853" y="2290883"/>
              <a:ext cx="1625441" cy="4713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 marL="285750" indent="-285750">
                <a:lnSpc>
                  <a:spcPct val="80000"/>
                </a:lnSpc>
                <a:spcBef>
                  <a:spcPts val="75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相同点：</a:t>
              </a:r>
              <a:endParaRPr lang="en-US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80000"/>
                </a:lnSpc>
                <a:spcBef>
                  <a:spcPts val="75"/>
                </a:spcBef>
              </a:pPr>
              <a:br>
                <a:rPr lang="zh-CN" altLang="en-US" sz="2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</a:br>
              <a:endParaRPr lang="en-US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80000"/>
                </a:lnSpc>
                <a:spcBef>
                  <a:spcPts val="75"/>
                </a:spcBef>
              </a:pPr>
              <a:endParaRPr lang="en-US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80000"/>
                </a:lnSpc>
                <a:spcBef>
                  <a:spcPts val="75"/>
                </a:spcBef>
              </a:pPr>
              <a:endPara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80000"/>
                </a:lnSpc>
                <a:spcBef>
                  <a:spcPts val="75"/>
                </a:spcBef>
              </a:pPr>
              <a:endPara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80000"/>
                </a:lnSpc>
                <a:spcBef>
                  <a:spcPts val="75"/>
                </a:spcBef>
              </a:pPr>
              <a:endParaRPr lang="en-US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80000"/>
                </a:lnSpc>
                <a:spcBef>
                  <a:spcPts val="75"/>
                </a:spcBef>
              </a:pPr>
              <a:endParaRPr lang="en-US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80000"/>
                </a:lnSpc>
                <a:spcBef>
                  <a:spcPts val="75"/>
                </a:spcBef>
              </a:pPr>
              <a:r>
                <a:rPr lang="en-US" altLang="en-US" sz="2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 </a:t>
              </a:r>
              <a:endParaRPr lang="en-US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991" name="矩形 7"/>
            <p:cNvSpPr/>
            <p:nvPr/>
          </p:nvSpPr>
          <p:spPr>
            <a:xfrm>
              <a:off x="197853" y="3849214"/>
              <a:ext cx="379142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en-US" sz="2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都修建了巨大的工程：</a:t>
              </a:r>
              <a:endParaRPr lang="en-US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992" name="矩形 9"/>
            <p:cNvSpPr/>
            <p:nvPr/>
          </p:nvSpPr>
          <p:spPr>
            <a:xfrm>
              <a:off x="197853" y="4654303"/>
              <a:ext cx="5234125" cy="4370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marL="285750" indent="-285750">
                <a:lnSpc>
                  <a:spcPct val="80000"/>
                </a:lnSpc>
                <a:spcBef>
                  <a:spcPts val="75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建立的制度都对后世影响深远：</a:t>
              </a:r>
              <a:endParaRPr lang="en-US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993" name="矩形 11"/>
            <p:cNvSpPr/>
            <p:nvPr/>
          </p:nvSpPr>
          <p:spPr>
            <a:xfrm>
              <a:off x="197853" y="5373216"/>
              <a:ext cx="1988045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en-US" sz="2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灭亡原因：</a:t>
              </a:r>
              <a:endParaRPr lang="en-US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994" name="矩形 13"/>
            <p:cNvSpPr/>
            <p:nvPr/>
          </p:nvSpPr>
          <p:spPr>
            <a:xfrm>
              <a:off x="197853" y="3044125"/>
              <a:ext cx="168812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en-US" sz="2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都短命：</a:t>
              </a:r>
              <a:endParaRPr lang="en-US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217863" y="1770063"/>
            <a:ext cx="27082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秦朝和隋朝对比</a:t>
            </a:r>
            <a:endParaRPr lang="en-US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96" name="矩形 15"/>
          <p:cNvSpPr/>
          <p:nvPr/>
        </p:nvSpPr>
        <p:spPr>
          <a:xfrm>
            <a:off x="257175" y="638175"/>
            <a:ext cx="8636000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历史有着惊人的相似，在学完隋朝之后，我们会发现历史上有一个王朝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秦朝和隋朝有着惊人的相似。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43009" name="组合 1"/>
          <p:cNvGrpSpPr/>
          <p:nvPr/>
        </p:nvGrpSpPr>
        <p:grpSpPr>
          <a:xfrm>
            <a:off x="6350" y="15875"/>
            <a:ext cx="1295400" cy="444500"/>
            <a:chOff x="6524" y="16049"/>
            <a:chExt cx="1295400" cy="444500"/>
          </a:xfrm>
        </p:grpSpPr>
        <p:sp>
          <p:nvSpPr>
            <p:cNvPr id="43010" name="文本框 4103"/>
            <p:cNvSpPr txBox="1"/>
            <p:nvPr/>
          </p:nvSpPr>
          <p:spPr>
            <a:xfrm>
              <a:off x="6524" y="16049"/>
              <a:ext cx="1295400" cy="4026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 anchor="t" anchorCtr="0">
              <a:spAutoFit/>
            </a:bodyPr>
            <a:p>
              <a:r>
                <a:rPr lang="zh-CN" altLang="en-US" sz="2000" b="1" dirty="0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课堂小结</a:t>
              </a:r>
              <a:endParaRPr lang="zh-CN" altLang="en-US" sz="2000" b="1" dirty="0">
                <a:solidFill>
                  <a:srgbClr val="2E6CB8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43011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20849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3012" name="Picture 5" descr="C:\Documents and Settings\Administrator\桌面\教案\RQL-04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00" y="1052513"/>
            <a:ext cx="8712200" cy="436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11505" y="980440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>
                <a:solidFill>
                  <a:schemeClr val="bg1"/>
                </a:solidFill>
              </a:rPr>
              <a:t>小结：</a:t>
            </a:r>
            <a:endParaRPr lang="zh-CN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5057" name="文本框 99"/>
          <p:cNvSpPr txBox="1"/>
          <p:nvPr/>
        </p:nvSpPr>
        <p:spPr>
          <a:xfrm>
            <a:off x="179070" y="1268730"/>
            <a:ext cx="8642350" cy="4616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1.《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全球通史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中写道：“这一制度，中国推行了近两千年之久；他们通过考试，品评人才的优劣，为政府机构配备文官。”“这一制度”是指（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分封制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三省六部制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行省制度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科举制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6875463" y="2305050"/>
            <a:ext cx="461962" cy="11080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 anchorCtr="1">
            <a:spAutoFit/>
          </a:bodyPr>
          <a:p>
            <a:pPr algn="ctr"/>
            <a:r>
              <a:rPr lang="en-US" altLang="zh-CN" sz="7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7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5059" name="组合 5"/>
          <p:cNvGrpSpPr/>
          <p:nvPr/>
        </p:nvGrpSpPr>
        <p:grpSpPr>
          <a:xfrm>
            <a:off x="6350" y="15875"/>
            <a:ext cx="1295400" cy="444500"/>
            <a:chOff x="6524" y="16049"/>
            <a:chExt cx="1295400" cy="444500"/>
          </a:xfrm>
        </p:grpSpPr>
        <p:sp>
          <p:nvSpPr>
            <p:cNvPr id="45060" name="文本框 4103"/>
            <p:cNvSpPr txBox="1"/>
            <p:nvPr/>
          </p:nvSpPr>
          <p:spPr>
            <a:xfrm>
              <a:off x="6524" y="16049"/>
              <a:ext cx="1295400" cy="4026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 anchor="t" anchorCtr="0">
              <a:spAutoFit/>
            </a:bodyPr>
            <a:p>
              <a:r>
                <a:rPr lang="zh-CN" altLang="en-US" sz="2000" b="1" dirty="0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随堂训练</a:t>
              </a:r>
              <a:endParaRPr lang="zh-CN" altLang="en-US" sz="2000" b="1" dirty="0">
                <a:solidFill>
                  <a:srgbClr val="2E6CB8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45061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20849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467360" y="764540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</a:rPr>
              <a:t>训练提高</a:t>
            </a:r>
            <a:endParaRPr lang="zh-CN" alt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6081" name="文本框 99"/>
          <p:cNvSpPr txBox="1"/>
          <p:nvPr/>
        </p:nvSpPr>
        <p:spPr>
          <a:xfrm>
            <a:off x="250825" y="2090738"/>
            <a:ext cx="8642350" cy="2676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隋朝大运河经过下列哪些城市（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  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①洛阳    ②涿郡      ③余杭    ④江都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A.①②③    B.②③④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C.①②④     D.①②③④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5940425" y="1772603"/>
            <a:ext cx="461963" cy="11080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 anchorCtr="1">
            <a:spAutoFit/>
          </a:bodyPr>
          <a:p>
            <a:pPr algn="ctr"/>
            <a:r>
              <a:rPr lang="en-US" altLang="zh-CN" sz="7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en-US" altLang="zh-CN" sz="7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72410" y="2348865"/>
            <a:ext cx="3840480" cy="15684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9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谢谢！</a:t>
            </a:r>
            <a:endParaRPr lang="zh-CN" altLang="en-US" sz="9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0241" name="组合 1"/>
          <p:cNvGrpSpPr/>
          <p:nvPr/>
        </p:nvGrpSpPr>
        <p:grpSpPr>
          <a:xfrm>
            <a:off x="6350" y="15875"/>
            <a:ext cx="1295400" cy="444500"/>
            <a:chOff x="6524" y="16049"/>
            <a:chExt cx="1295400" cy="444500"/>
          </a:xfrm>
        </p:grpSpPr>
        <p:sp>
          <p:nvSpPr>
            <p:cNvPr id="10242" name="文本框 4103"/>
            <p:cNvSpPr txBox="1"/>
            <p:nvPr/>
          </p:nvSpPr>
          <p:spPr>
            <a:xfrm>
              <a:off x="6524" y="16049"/>
              <a:ext cx="1295400" cy="4026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 anchor="t" anchorCtr="0">
              <a:spAutoFit/>
            </a:bodyPr>
            <a:p>
              <a:r>
                <a:rPr lang="zh-CN" altLang="zh-CN" sz="2000" b="1" dirty="0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新课</a:t>
              </a:r>
              <a:r>
                <a:rPr lang="zh-CN" altLang="en-US" sz="2000" b="1" dirty="0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探究</a:t>
              </a:r>
              <a:endParaRPr lang="zh-CN" altLang="zh-CN" sz="2000" b="1" dirty="0">
                <a:solidFill>
                  <a:srgbClr val="2E6CB8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0243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20849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44" name="矩形 1"/>
          <p:cNvSpPr/>
          <p:nvPr/>
        </p:nvSpPr>
        <p:spPr>
          <a:xfrm>
            <a:off x="395605" y="908685"/>
            <a:ext cx="44942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目标导学一：隋朝的建立和统一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323215" y="1484313"/>
            <a:ext cx="5697538" cy="554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从三国到隋的政权更迭</a:t>
            </a:r>
            <a:endParaRPr lang="zh-CN" altLang="en-US" sz="3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2003425" y="3305175"/>
            <a:ext cx="457200" cy="1014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晋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460625" y="37623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utoShape 5"/>
          <p:cNvSpPr/>
          <p:nvPr/>
        </p:nvSpPr>
        <p:spPr>
          <a:xfrm>
            <a:off x="2994025" y="3381375"/>
            <a:ext cx="152400" cy="1143000"/>
          </a:xfrm>
          <a:prstGeom prst="leftBrace">
            <a:avLst>
              <a:gd name="adj1" fmla="val 62500"/>
              <a:gd name="adj2" fmla="val 5098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3146425" y="4295775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南方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3222625" y="3076575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北方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 Box 26"/>
          <p:cNvSpPr txBox="1"/>
          <p:nvPr/>
        </p:nvSpPr>
        <p:spPr>
          <a:xfrm>
            <a:off x="98425" y="3376613"/>
            <a:ext cx="533400" cy="10144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AutoShape 27"/>
          <p:cNvSpPr/>
          <p:nvPr/>
        </p:nvSpPr>
        <p:spPr>
          <a:xfrm>
            <a:off x="631825" y="3000375"/>
            <a:ext cx="152400" cy="1981200"/>
          </a:xfrm>
          <a:prstGeom prst="leftBrace">
            <a:avLst>
              <a:gd name="adj1" fmla="val 10797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 Box 28"/>
          <p:cNvSpPr txBox="1"/>
          <p:nvPr/>
        </p:nvSpPr>
        <p:spPr>
          <a:xfrm>
            <a:off x="1012825" y="3686175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魏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1165225" y="3228975"/>
            <a:ext cx="228600" cy="533400"/>
          </a:xfrm>
          <a:prstGeom prst="downArrow">
            <a:avLst>
              <a:gd name="adj1" fmla="val 50000"/>
              <a:gd name="adj2" fmla="val 582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Box 30"/>
          <p:cNvSpPr txBox="1"/>
          <p:nvPr/>
        </p:nvSpPr>
        <p:spPr>
          <a:xfrm>
            <a:off x="1012825" y="2771775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蜀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470025" y="3762375"/>
            <a:ext cx="609600" cy="228600"/>
          </a:xfrm>
          <a:prstGeom prst="rightArrow">
            <a:avLst>
              <a:gd name="adj1" fmla="val 50000"/>
              <a:gd name="adj2" fmla="val 666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Box 32"/>
          <p:cNvSpPr txBox="1"/>
          <p:nvPr/>
        </p:nvSpPr>
        <p:spPr>
          <a:xfrm>
            <a:off x="1012825" y="4600575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吴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1470025" y="4371975"/>
            <a:ext cx="914400" cy="533400"/>
          </a:xfrm>
          <a:custGeom>
            <a:avLst/>
            <a:gdLst>
              <a:gd name="T0" fmla="*/ 17415 w 21600"/>
              <a:gd name="T1" fmla="*/ 0 h 21600"/>
              <a:gd name="T2" fmla="*/ 13230 w 21600"/>
              <a:gd name="T3" fmla="*/ 8936 h 21600"/>
              <a:gd name="T4" fmla="*/ 16050 w 21600"/>
              <a:gd name="T5" fmla="*/ 8936 h 21600"/>
              <a:gd name="T6" fmla="*/ 16050 w 21600"/>
              <a:gd name="T7" fmla="*/ 18460 h 21600"/>
              <a:gd name="T8" fmla="*/ 0 w 21600"/>
              <a:gd name="T9" fmla="*/ 18460 h 21600"/>
              <a:gd name="T10" fmla="*/ 0 w 21600"/>
              <a:gd name="T11" fmla="*/ 21600 h 21600"/>
              <a:gd name="T12" fmla="*/ 18780 w 21600"/>
              <a:gd name="T13" fmla="*/ 21600 h 21600"/>
              <a:gd name="T14" fmla="*/ 18780 w 21600"/>
              <a:gd name="T15" fmla="*/ 8936 h 21600"/>
              <a:gd name="T16" fmla="*/ 21600 w 21600"/>
              <a:gd name="T17" fmla="*/ 8936 h 21600"/>
              <a:gd name="T18" fmla="*/ 17415 w 21600"/>
              <a:gd name="T1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7415" y="0"/>
                </a:moveTo>
                <a:lnTo>
                  <a:pt x="13230" y="8936"/>
                </a:lnTo>
                <a:lnTo>
                  <a:pt x="16050" y="8936"/>
                </a:lnTo>
                <a:lnTo>
                  <a:pt x="16050" y="18460"/>
                </a:lnTo>
                <a:lnTo>
                  <a:pt x="0" y="18460"/>
                </a:lnTo>
                <a:lnTo>
                  <a:pt x="0" y="21600"/>
                </a:lnTo>
                <a:lnTo>
                  <a:pt x="18780" y="21600"/>
                </a:lnTo>
                <a:lnTo>
                  <a:pt x="18780" y="8936"/>
                </a:lnTo>
                <a:lnTo>
                  <a:pt x="21600" y="8936"/>
                </a:lnTo>
                <a:lnTo>
                  <a:pt x="17415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Box 6"/>
          <p:cNvSpPr txBox="1"/>
          <p:nvPr/>
        </p:nvSpPr>
        <p:spPr>
          <a:xfrm>
            <a:off x="4060825" y="4332288"/>
            <a:ext cx="990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东晋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3984625" y="2847975"/>
            <a:ext cx="1295400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十六国并存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Text Box 11"/>
          <p:cNvSpPr txBox="1"/>
          <p:nvPr/>
        </p:nvSpPr>
        <p:spPr>
          <a:xfrm>
            <a:off x="5165725" y="4332288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宋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5565775" y="4433888"/>
            <a:ext cx="304800" cy="228600"/>
          </a:xfrm>
          <a:prstGeom prst="rightArrow">
            <a:avLst>
              <a:gd name="adj1" fmla="val 50000"/>
              <a:gd name="adj2" fmla="val 333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Box 13"/>
          <p:cNvSpPr txBox="1"/>
          <p:nvPr/>
        </p:nvSpPr>
        <p:spPr>
          <a:xfrm>
            <a:off x="5815013" y="4332288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齐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6215063" y="4433888"/>
            <a:ext cx="304800" cy="228600"/>
          </a:xfrm>
          <a:prstGeom prst="rightArrow">
            <a:avLst>
              <a:gd name="adj1" fmla="val 50000"/>
              <a:gd name="adj2" fmla="val 333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 Box 15"/>
          <p:cNvSpPr txBox="1"/>
          <p:nvPr/>
        </p:nvSpPr>
        <p:spPr>
          <a:xfrm>
            <a:off x="6464300" y="4332288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梁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6864350" y="4433888"/>
            <a:ext cx="304800" cy="228600"/>
          </a:xfrm>
          <a:prstGeom prst="rightArrow">
            <a:avLst>
              <a:gd name="adj1" fmla="val 50000"/>
              <a:gd name="adj2" fmla="val 333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 Box 17"/>
          <p:cNvSpPr txBox="1"/>
          <p:nvPr/>
        </p:nvSpPr>
        <p:spPr>
          <a:xfrm>
            <a:off x="7112000" y="4332288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陈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Line 20"/>
          <p:cNvSpPr/>
          <p:nvPr/>
        </p:nvSpPr>
        <p:spPr>
          <a:xfrm>
            <a:off x="5432425" y="5210175"/>
            <a:ext cx="2057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Text Box 22"/>
          <p:cNvSpPr txBox="1"/>
          <p:nvPr/>
        </p:nvSpPr>
        <p:spPr>
          <a:xfrm>
            <a:off x="8094663" y="3089275"/>
            <a:ext cx="9953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581</a:t>
            </a:r>
            <a:r>
              <a:rPr lang="zh-CN" altLang="en-US" sz="24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zh-CN" altLang="en-US" sz="2400" b="1" dirty="0">
              <a:gradFill>
                <a:gsLst>
                  <a:gs pos="50000">
                    <a:srgbClr val="F8E786"/>
                  </a:gs>
                  <a:gs pos="0">
                    <a:srgbClr val="FAEFAE"/>
                  </a:gs>
                  <a:gs pos="100000">
                    <a:srgbClr val="F5DE5D"/>
                  </a:gs>
                </a:gsLst>
                <a:lin scaled="1"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4899025" y="32289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xt Box 24"/>
          <p:cNvSpPr txBox="1"/>
          <p:nvPr/>
        </p:nvSpPr>
        <p:spPr>
          <a:xfrm>
            <a:off x="4899025" y="3533775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鲜卑族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Rectangle 25"/>
          <p:cNvSpPr/>
          <p:nvPr/>
        </p:nvSpPr>
        <p:spPr>
          <a:xfrm>
            <a:off x="5280025" y="3152775"/>
            <a:ext cx="990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北魏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6118225" y="2771775"/>
            <a:ext cx="228600" cy="1143000"/>
          </a:xfrm>
          <a:prstGeom prst="leftBrace">
            <a:avLst>
              <a:gd name="adj1" fmla="val 4152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Text Box 35"/>
          <p:cNvSpPr txBox="1"/>
          <p:nvPr/>
        </p:nvSpPr>
        <p:spPr>
          <a:xfrm>
            <a:off x="6270625" y="2543175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东魏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" name="AutoShape 37"/>
          <p:cNvSpPr>
            <a:spLocks noChangeArrowheads="1"/>
          </p:cNvSpPr>
          <p:nvPr/>
        </p:nvSpPr>
        <p:spPr bwMode="auto">
          <a:xfrm>
            <a:off x="7032625" y="26955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 Box 39"/>
          <p:cNvSpPr txBox="1"/>
          <p:nvPr/>
        </p:nvSpPr>
        <p:spPr>
          <a:xfrm>
            <a:off x="7413625" y="2543175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北齐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" name="Text Box 40"/>
          <p:cNvSpPr txBox="1"/>
          <p:nvPr/>
        </p:nvSpPr>
        <p:spPr>
          <a:xfrm>
            <a:off x="7397750" y="35052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北周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" name="AutoShape 41"/>
          <p:cNvSpPr>
            <a:spLocks noChangeArrowheads="1"/>
          </p:cNvSpPr>
          <p:nvPr/>
        </p:nvSpPr>
        <p:spPr bwMode="auto">
          <a:xfrm>
            <a:off x="7718425" y="3076575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 Box 43"/>
          <p:cNvSpPr txBox="1"/>
          <p:nvPr/>
        </p:nvSpPr>
        <p:spPr>
          <a:xfrm>
            <a:off x="8480425" y="3533775"/>
            <a:ext cx="6096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隋</a:t>
            </a:r>
            <a:endParaRPr lang="zh-CN" altLang="en-US" sz="2800" b="1" dirty="0">
              <a:gradFill>
                <a:gsLst>
                  <a:gs pos="50000">
                    <a:srgbClr val="F8E786"/>
                  </a:gs>
                  <a:gs pos="0">
                    <a:srgbClr val="FAEFAE"/>
                  </a:gs>
                  <a:gs pos="100000">
                    <a:srgbClr val="F5DE5D"/>
                  </a:gs>
                </a:gsLst>
                <a:lin scaled="1"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AutoShape 44"/>
          <p:cNvSpPr>
            <a:spLocks noChangeArrowheads="1"/>
          </p:cNvSpPr>
          <p:nvPr/>
        </p:nvSpPr>
        <p:spPr bwMode="auto">
          <a:xfrm>
            <a:off x="7718425" y="3990975"/>
            <a:ext cx="1219200" cy="533400"/>
          </a:xfrm>
          <a:custGeom>
            <a:avLst/>
            <a:gdLst>
              <a:gd name="T0" fmla="*/ 17010 w 21600"/>
              <a:gd name="T1" fmla="*/ 0 h 21600"/>
              <a:gd name="T2" fmla="*/ 12420 w 21600"/>
              <a:gd name="T3" fmla="*/ 7200 h 21600"/>
              <a:gd name="T4" fmla="*/ 15920 w 21600"/>
              <a:gd name="T5" fmla="*/ 7200 h 21600"/>
              <a:gd name="T6" fmla="*/ 15920 w 21600"/>
              <a:gd name="T7" fmla="*/ 18998 h 21600"/>
              <a:gd name="T8" fmla="*/ 0 w 21600"/>
              <a:gd name="T9" fmla="*/ 18998 h 21600"/>
              <a:gd name="T10" fmla="*/ 0 w 21600"/>
              <a:gd name="T11" fmla="*/ 21600 h 21600"/>
              <a:gd name="T12" fmla="*/ 18100 w 21600"/>
              <a:gd name="T13" fmla="*/ 21600 h 21600"/>
              <a:gd name="T14" fmla="*/ 18100 w 21600"/>
              <a:gd name="T15" fmla="*/ 7200 h 21600"/>
              <a:gd name="T16" fmla="*/ 21600 w 21600"/>
              <a:gd name="T17" fmla="*/ 7200 h 21600"/>
              <a:gd name="T18" fmla="*/ 17010 w 21600"/>
              <a:gd name="T1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7010" y="0"/>
                </a:moveTo>
                <a:lnTo>
                  <a:pt x="12420" y="7200"/>
                </a:lnTo>
                <a:lnTo>
                  <a:pt x="15920" y="7200"/>
                </a:lnTo>
                <a:lnTo>
                  <a:pt x="15920" y="18998"/>
                </a:lnTo>
                <a:lnTo>
                  <a:pt x="0" y="18998"/>
                </a:lnTo>
                <a:lnTo>
                  <a:pt x="0" y="21600"/>
                </a:lnTo>
                <a:lnTo>
                  <a:pt x="18100" y="21600"/>
                </a:lnTo>
                <a:lnTo>
                  <a:pt x="18100" y="7200"/>
                </a:lnTo>
                <a:lnTo>
                  <a:pt x="21600" y="7200"/>
                </a:lnTo>
                <a:lnTo>
                  <a:pt x="1701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Line 46"/>
          <p:cNvSpPr/>
          <p:nvPr/>
        </p:nvSpPr>
        <p:spPr>
          <a:xfrm>
            <a:off x="5661025" y="2314575"/>
            <a:ext cx="2209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Text Box 49"/>
          <p:cNvSpPr txBox="1"/>
          <p:nvPr/>
        </p:nvSpPr>
        <p:spPr>
          <a:xfrm>
            <a:off x="6351588" y="1628775"/>
            <a:ext cx="10668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北朝</a:t>
            </a:r>
            <a:endParaRPr lang="zh-CN" altLang="en-US" sz="2800" b="1" dirty="0">
              <a:gradFill>
                <a:gsLst>
                  <a:gs pos="50000">
                    <a:srgbClr val="F8E786"/>
                  </a:gs>
                  <a:gs pos="0">
                    <a:srgbClr val="FAEFAE"/>
                  </a:gs>
                  <a:gs pos="100000">
                    <a:srgbClr val="F5DE5D"/>
                  </a:gs>
                </a:gsLst>
                <a:lin scaled="1"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Text Box 50"/>
          <p:cNvSpPr txBox="1"/>
          <p:nvPr/>
        </p:nvSpPr>
        <p:spPr>
          <a:xfrm>
            <a:off x="7947025" y="4600575"/>
            <a:ext cx="990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589</a:t>
            </a:r>
            <a:r>
              <a:rPr lang="zh-CN" altLang="en-US" sz="24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zh-CN" altLang="en-US" sz="2400" b="1" dirty="0">
              <a:gradFill>
                <a:gsLst>
                  <a:gs pos="50000">
                    <a:srgbClr val="F8E786"/>
                  </a:gs>
                  <a:gs pos="0">
                    <a:srgbClr val="FAEFAE"/>
                  </a:gs>
                  <a:gs pos="100000">
                    <a:srgbClr val="F5DE5D"/>
                  </a:gs>
                </a:gsLst>
                <a:lin scaled="1"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Text Box 51"/>
          <p:cNvSpPr txBox="1"/>
          <p:nvPr/>
        </p:nvSpPr>
        <p:spPr>
          <a:xfrm>
            <a:off x="6102350" y="5595938"/>
            <a:ext cx="107791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南朝</a:t>
            </a:r>
            <a:endParaRPr lang="zh-CN" altLang="en-US" sz="2800" b="1" dirty="0">
              <a:gradFill>
                <a:gsLst>
                  <a:gs pos="50000">
                    <a:srgbClr val="F8E786"/>
                  </a:gs>
                  <a:gs pos="0">
                    <a:srgbClr val="FAEFAE"/>
                  </a:gs>
                  <a:gs pos="100000">
                    <a:srgbClr val="F5DE5D"/>
                  </a:gs>
                </a:gsLst>
                <a:lin scaled="1"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AutoShape 10"/>
          <p:cNvSpPr>
            <a:spLocks noChangeArrowheads="1"/>
          </p:cNvSpPr>
          <p:nvPr/>
        </p:nvSpPr>
        <p:spPr bwMode="auto">
          <a:xfrm>
            <a:off x="4841875" y="4433888"/>
            <a:ext cx="381000" cy="228600"/>
          </a:xfrm>
          <a:prstGeom prst="rightArrow">
            <a:avLst>
              <a:gd name="adj1" fmla="val 50000"/>
              <a:gd name="adj2" fmla="val 416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Line 18"/>
          <p:cNvSpPr/>
          <p:nvPr/>
        </p:nvSpPr>
        <p:spPr>
          <a:xfrm>
            <a:off x="5432425" y="490537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Line 19"/>
          <p:cNvSpPr/>
          <p:nvPr/>
        </p:nvSpPr>
        <p:spPr>
          <a:xfrm>
            <a:off x="7489825" y="490537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Line 21"/>
          <p:cNvSpPr/>
          <p:nvPr/>
        </p:nvSpPr>
        <p:spPr>
          <a:xfrm>
            <a:off x="6575425" y="5210175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Line 45"/>
          <p:cNvSpPr/>
          <p:nvPr/>
        </p:nvSpPr>
        <p:spPr>
          <a:xfrm>
            <a:off x="5661025" y="2314575"/>
            <a:ext cx="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Line 47"/>
          <p:cNvSpPr/>
          <p:nvPr/>
        </p:nvSpPr>
        <p:spPr>
          <a:xfrm>
            <a:off x="7870825" y="231457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Line 48"/>
          <p:cNvSpPr/>
          <p:nvPr/>
        </p:nvSpPr>
        <p:spPr>
          <a:xfrm flipV="1">
            <a:off x="6804025" y="2085975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Text Box 36"/>
          <p:cNvSpPr txBox="1"/>
          <p:nvPr/>
        </p:nvSpPr>
        <p:spPr>
          <a:xfrm>
            <a:off x="6270625" y="3609975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西魏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ldLvl="0" animBg="1"/>
      <p:bldP spid="9" grpId="0" bldLvl="0" animBg="1"/>
      <p:bldP spid="10" grpId="0"/>
      <p:bldP spid="11" grpId="0"/>
      <p:bldP spid="12" grpId="0"/>
      <p:bldP spid="13" grpId="0" bldLvl="0" animBg="1"/>
      <p:bldP spid="14" grpId="0"/>
      <p:bldP spid="15" grpId="0" bldLvl="0" animBg="1"/>
      <p:bldP spid="16" grpId="0"/>
      <p:bldP spid="17" grpId="0" bldLvl="0" animBg="1"/>
      <p:bldP spid="18" grpId="0"/>
      <p:bldP spid="20" grpId="0"/>
      <p:bldP spid="21" grpId="0"/>
      <p:bldP spid="22" grpId="0"/>
      <p:bldP spid="22" grpId="1"/>
      <p:bldP spid="23" grpId="0" bldLvl="0" animBg="1"/>
      <p:bldP spid="24" grpId="0"/>
      <p:bldP spid="25" grpId="0" bldLvl="0" animBg="1"/>
      <p:bldP spid="26" grpId="0"/>
      <p:bldP spid="27" grpId="0" bldLvl="0" animBg="1"/>
      <p:bldP spid="28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 animBg="1"/>
      <p:bldP spid="37" grpId="0"/>
      <p:bldP spid="38" grpId="0"/>
      <p:bldP spid="39" grpId="0" animBg="1"/>
      <p:bldP spid="40" grpId="0"/>
      <p:bldP spid="43" grpId="0"/>
      <p:bldP spid="44" grpId="0"/>
      <p:bldP spid="45" grpId="0"/>
      <p:bldP spid="46" grpId="0" bldLvl="0" animBg="1"/>
      <p:bldP spid="46" grpId="1" bldLvl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文本框 103428"/>
          <p:cNvSpPr txBox="1"/>
          <p:nvPr/>
        </p:nvSpPr>
        <p:spPr>
          <a:xfrm>
            <a:off x="6842125" y="1158875"/>
            <a:ext cx="973138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215" y="764540"/>
            <a:ext cx="8643938" cy="1014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隋朝建立：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581年，杨坚建立隋朝，以长安为都城，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杨坚就是隋文帝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215" y="1929130"/>
            <a:ext cx="8643938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隋朝统一：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589年，隋文帝灭掉陈朝，统一全国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2" descr="C:\Users\Administrator\Desktop\图片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93" t="15804" r="13989" b="21191"/>
          <a:stretch>
            <a:fillRect/>
          </a:stretch>
        </p:blipFill>
        <p:spPr>
          <a:xfrm>
            <a:off x="1763395" y="2483485"/>
            <a:ext cx="5401945" cy="375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椭圆 6"/>
          <p:cNvSpPr/>
          <p:nvPr/>
        </p:nvSpPr>
        <p:spPr>
          <a:xfrm>
            <a:off x="3649663" y="4292600"/>
            <a:ext cx="2808288" cy="173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 rot="725907">
            <a:off x="2282825" y="2819400"/>
            <a:ext cx="1655763" cy="1008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14850" y="2992438"/>
            <a:ext cx="1800225" cy="790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3738" y="2701925"/>
            <a:ext cx="615950" cy="25717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隋朝大致位置图</a:t>
            </a:r>
            <a:endParaRPr lang="zh-CN" altLang="en-US" sz="28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 animBg="1"/>
      <p:bldP spid="8" grpId="0" animBg="1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8193" name="图片 6145" descr="5b01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268413"/>
            <a:ext cx="4672013" cy="32464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矩形 6146"/>
          <p:cNvSpPr/>
          <p:nvPr/>
        </p:nvSpPr>
        <p:spPr>
          <a:xfrm>
            <a:off x="250825" y="4941888"/>
            <a:ext cx="8642350" cy="13827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457200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在今天南京鸡鸣寺的山坡下有一口枯井，相传陈后主在隋军攻城时携二妃躲入此井，被后人嘲笑为“胭脂井”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1" name="文本框 6148"/>
          <p:cNvSpPr txBox="1"/>
          <p:nvPr/>
        </p:nvSpPr>
        <p:spPr>
          <a:xfrm>
            <a:off x="3203575" y="620395"/>
            <a:ext cx="421005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历史传说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胭脂井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4" descr="【图文】胭脂井 - 一剪寒梅 - 一剪寒梅:  熊梅生的博客"/>
          <p:cNvPicPr>
            <a:picLocks noChangeAspect="1"/>
          </p:cNvPicPr>
          <p:nvPr/>
        </p:nvPicPr>
        <p:blipFill>
          <a:blip r:embed="rId2"/>
          <a:srcRect l="4443" t="3946" r="4582" b="14259"/>
          <a:stretch>
            <a:fillRect/>
          </a:stretch>
        </p:blipFill>
        <p:spPr>
          <a:xfrm>
            <a:off x="5465763" y="1268413"/>
            <a:ext cx="3111500" cy="3246437"/>
          </a:xfrm>
          <a:prstGeom prst="rect">
            <a:avLst/>
          </a:prstGeom>
          <a:noFill/>
          <a:ln w="9525" cap="flat" cmpd="sng">
            <a:solidFill>
              <a:srgbClr val="948A54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6388" name="表格 16387"/>
          <p:cNvGraphicFramePr/>
          <p:nvPr/>
        </p:nvGraphicFramePr>
        <p:xfrm>
          <a:off x="233363" y="1079500"/>
          <a:ext cx="8534400" cy="2997200"/>
        </p:xfrm>
        <a:graphic>
          <a:graphicData uri="http://schemas.openxmlformats.org/drawingml/2006/table">
            <a:tbl>
              <a:tblPr/>
              <a:tblGrid>
                <a:gridCol w="2123440"/>
                <a:gridCol w="1788795"/>
                <a:gridCol w="3042920"/>
                <a:gridCol w="1579245"/>
              </a:tblGrid>
              <a:tr h="83696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200" b="1" dirty="0"/>
                        <a:t>               </a:t>
                      </a:r>
                      <a:r>
                        <a:rPr lang="zh-CN" altLang="en-US" sz="2200" b="1" dirty="0"/>
                        <a:t>时间</a:t>
                      </a:r>
                      <a:endParaRPr lang="zh-CN" altLang="en-US" sz="2200" b="1" dirty="0"/>
                    </a:p>
                    <a:p>
                      <a:pPr marL="0" lvl="0" indent="0">
                        <a:buNone/>
                      </a:pPr>
                      <a:r>
                        <a:rPr lang="zh-CN" altLang="en-US" sz="2200" b="1" dirty="0"/>
                        <a:t>     项目</a:t>
                      </a:r>
                      <a:endParaRPr lang="zh-CN" altLang="en-US" sz="2200" b="1" dirty="0"/>
                    </a:p>
                  </a:txBody>
                  <a:tcPr marT="49637" marB="49637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 w="12700" cap="rnd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 dirty="0"/>
                        <a:t>隋初</a:t>
                      </a:r>
                      <a:endParaRPr lang="zh-CN" altLang="en-US" sz="2000" b="1" dirty="0"/>
                    </a:p>
                  </a:txBody>
                  <a:tcPr marT="49637" marB="49637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 dirty="0"/>
                        <a:t>隋盛世</a:t>
                      </a:r>
                      <a:endParaRPr lang="zh-CN" altLang="en-US" sz="2000" b="1" dirty="0"/>
                    </a:p>
                  </a:txBody>
                  <a:tcPr marT="49637" marB="49637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 dirty="0"/>
                        <a:t>表现</a:t>
                      </a:r>
                      <a:endParaRPr lang="zh-CN" altLang="en-US" sz="2000" b="1" dirty="0"/>
                    </a:p>
                  </a:txBody>
                  <a:tcPr marT="49637" marB="49637" anchor="ctr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7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 口</a:t>
                      </a:r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9637" marB="49637" anchor="ctr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多万人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9637" marB="49637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4600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多万人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9637" marB="49637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000" b="1" dirty="0"/>
                    </a:p>
                  </a:txBody>
                  <a:tcPr marT="49637" marB="49637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7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垦 田</a:t>
                      </a:r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9637" marB="49637" anchor="ctr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1900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多万顷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9637" marB="49637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5500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多万顷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9637" marB="49637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000" b="1" dirty="0"/>
                    </a:p>
                  </a:txBody>
                  <a:tcPr marT="49637" marB="49637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7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粮 仓</a:t>
                      </a:r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9637" marB="49637" anchor="ctr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长安太仓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9637" marB="49637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洛阳含嘉仓、兴洛仓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9637" marB="49637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000" b="1" dirty="0"/>
                    </a:p>
                  </a:txBody>
                  <a:tcPr marT="49637" marB="49637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7" name="矩形 16416"/>
          <p:cNvSpPr/>
          <p:nvPr/>
        </p:nvSpPr>
        <p:spPr>
          <a:xfrm>
            <a:off x="7172325" y="2016125"/>
            <a:ext cx="1752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  <a:ea typeface="宋体" panose="02010600030101010101" pitchFamily="2" charset="-122"/>
              </a:rPr>
              <a:t>人口激增</a:t>
            </a:r>
            <a:endParaRPr lang="zh-CN" altLang="en-US" sz="2800" b="1" dirty="0">
              <a:gradFill>
                <a:gsLst>
                  <a:gs pos="50000">
                    <a:srgbClr val="F8E786"/>
                  </a:gs>
                  <a:gs pos="0">
                    <a:srgbClr val="FAEFAE"/>
                  </a:gs>
                  <a:gs pos="100000">
                    <a:srgbClr val="F5DE5D"/>
                  </a:gs>
                </a:gsLst>
                <a:lin scaled="1"/>
              </a:gra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418" name="矩形 16417"/>
          <p:cNvSpPr/>
          <p:nvPr/>
        </p:nvSpPr>
        <p:spPr>
          <a:xfrm>
            <a:off x="7172325" y="2736850"/>
            <a:ext cx="1752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  <a:ea typeface="宋体" panose="02010600030101010101" pitchFamily="2" charset="-122"/>
              </a:rPr>
              <a:t>垦田扩大</a:t>
            </a:r>
            <a:endParaRPr lang="zh-CN" altLang="en-US" sz="2800" b="1" dirty="0">
              <a:gradFill>
                <a:gsLst>
                  <a:gs pos="50000">
                    <a:srgbClr val="F8E786"/>
                  </a:gs>
                  <a:gs pos="0">
                    <a:srgbClr val="FAEFAE"/>
                  </a:gs>
                  <a:gs pos="100000">
                    <a:srgbClr val="F5DE5D"/>
                  </a:gs>
                </a:gsLst>
                <a:lin scaled="1"/>
              </a:gra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419" name="矩形 16418"/>
          <p:cNvSpPr/>
          <p:nvPr/>
        </p:nvSpPr>
        <p:spPr>
          <a:xfrm>
            <a:off x="7172325" y="3438525"/>
            <a:ext cx="1752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  <a:ea typeface="宋体" panose="02010600030101010101" pitchFamily="2" charset="-122"/>
              </a:rPr>
              <a:t>粮仓丰实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2318" name="文本框 16415"/>
          <p:cNvSpPr txBox="1"/>
          <p:nvPr/>
        </p:nvSpPr>
        <p:spPr>
          <a:xfrm>
            <a:off x="539115" y="4382770"/>
            <a:ext cx="568198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</a:rPr>
              <a:t>计天下储积，得供五六十年。</a:t>
            </a:r>
            <a:b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</a:rPr>
            </a:br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</a:rPr>
              <a:t>                          </a:t>
            </a:r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  <a:sym typeface="宋体" panose="02010600030101010101" pitchFamily="2" charset="-122"/>
              </a:rPr>
              <a:t>——</a:t>
            </a:r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</a:rPr>
              <a:t>《贞观政要》</a:t>
            </a:r>
            <a:endParaRPr lang="en-US" altLang="zh-CN" sz="2800" b="1" dirty="0">
              <a:solidFill>
                <a:srgbClr val="3174C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405" y="5335588"/>
            <a:ext cx="7778750" cy="953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</a:rPr>
              <a:t>古今称国计之富者莫如隋。</a:t>
            </a:r>
            <a:endParaRPr lang="zh-CN" altLang="en-US" sz="2800" b="1" dirty="0">
              <a:gradFill>
                <a:gsLst>
                  <a:gs pos="50000">
                    <a:srgbClr val="F8E786"/>
                  </a:gs>
                  <a:gs pos="0">
                    <a:srgbClr val="FAEFAE"/>
                  </a:gs>
                  <a:gs pos="100000">
                    <a:srgbClr val="F5DE5D"/>
                  </a:gs>
                </a:gsLst>
                <a:lin scaled="1"/>
              </a:gradFill>
              <a:latin typeface="Tahoma" panose="020B0604030504040204" pitchFamily="34" charset="0"/>
            </a:endParaRPr>
          </a:p>
          <a:p>
            <a:pPr algn="r"/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</a:rPr>
              <a:t>                  </a:t>
            </a:r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  <a:sym typeface="宋体" panose="02010600030101010101" pitchFamily="2" charset="-122"/>
              </a:rPr>
              <a:t>——</a:t>
            </a:r>
            <a:r>
              <a:rPr lang="zh-CN" altLang="en-US" sz="2800" b="1" dirty="0">
                <a:gradFill>
                  <a:gsLst>
                    <a:gs pos="50000">
                      <a:srgbClr val="F8E786"/>
                    </a:gs>
                    <a:gs pos="0">
                      <a:srgbClr val="FAEFAE"/>
                    </a:gs>
                    <a:gs pos="100000">
                      <a:srgbClr val="F5DE5D"/>
                    </a:gs>
                  </a:gsLst>
                  <a:lin scaled="1"/>
                </a:gradFill>
                <a:latin typeface="Tahoma" panose="020B0604030504040204" pitchFamily="34" charset="0"/>
              </a:rPr>
              <a:t>马端临《文献通考》</a:t>
            </a:r>
            <a:endParaRPr lang="zh-CN" altLang="en-US" sz="2800" b="1" dirty="0">
              <a:solidFill>
                <a:srgbClr val="3174C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46" name="矩形 10"/>
          <p:cNvSpPr/>
          <p:nvPr/>
        </p:nvSpPr>
        <p:spPr>
          <a:xfrm>
            <a:off x="250825" y="404813"/>
            <a:ext cx="150812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图文展示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/>
      <p:bldP spid="16418" grpId="0"/>
      <p:bldP spid="16419" grpId="0"/>
      <p:bldP spid="1231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337" name="Picture 1" descr="含嘉仓160号窖内炭化的粮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063" y="3741738"/>
            <a:ext cx="3313112" cy="249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矩形 3"/>
          <p:cNvSpPr/>
          <p:nvPr/>
        </p:nvSpPr>
        <p:spPr>
          <a:xfrm>
            <a:off x="250825" y="747713"/>
            <a:ext cx="8642350" cy="3108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611505" eaLnBrk="0" hangingPunct="0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含嘉仓，一个在文献里屡屡提到，却给墨甚少的名字，直到上世纪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年代，含嘉仓才在洛阳市老城区北部被发掘。据勘察，含嘉仓内已勘探出粮窖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287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座，其中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160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号仓窖保存有约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万斤炭化谷物。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万斤粮食在当时的生产条件和生活水平下，约合近千农民一年辛勤劳动的果实、数千农民一年的口粮，可见含嘉仓规模之大，储粮之丰富。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39" name="矩形 6"/>
          <p:cNvSpPr/>
          <p:nvPr/>
        </p:nvSpPr>
        <p:spPr>
          <a:xfrm>
            <a:off x="4838700" y="6249988"/>
            <a:ext cx="40544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含嘉仓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160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号窖内炭化的粮食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3" name="矩形 8"/>
          <p:cNvSpPr/>
          <p:nvPr/>
        </p:nvSpPr>
        <p:spPr>
          <a:xfrm>
            <a:off x="395605" y="4220528"/>
            <a:ext cx="51339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34" charset="0"/>
              </a:rPr>
              <a:t>隋朝的经济为何如此繁荣？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073742856" name="图片 1073742855" descr="W020151104341013677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782888"/>
            <a:ext cx="3302000" cy="350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9"/>
          <p:cNvSpPr txBox="1"/>
          <p:nvPr/>
        </p:nvSpPr>
        <p:spPr>
          <a:xfrm>
            <a:off x="899795" y="908685"/>
            <a:ext cx="2309813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隋的发展</a:t>
            </a:r>
            <a:endParaRPr lang="zh-CN" altLang="en-US" sz="3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533" y="1556385"/>
            <a:ext cx="8628062" cy="10502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）措施：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①经济：发展经济，编订户籍，统一南北币制和度量衡制度②政治：加强中央集权，提高行政效率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折角形 7"/>
          <p:cNvSpPr/>
          <p:nvPr/>
        </p:nvSpPr>
        <p:spPr>
          <a:xfrm>
            <a:off x="3748088" y="2781300"/>
            <a:ext cx="5019675" cy="3509963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51275" y="3013075"/>
            <a:ext cx="4916488" cy="3046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隋文帝（</a:t>
            </a:r>
            <a:r>
              <a:rPr lang="en-US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541—604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），名杨坚，汉族，父亲辅助宇文泰建立北周，封隋国公。杨坚袭父爵，历任北周朝廷要职。建立隋朝以后，隋文帝实行一系列改革，并统一南北。开皇年间，社会经济有较大的发展。他本人勤于政务，崇尚节俭，是个有作为的皇帝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10" grpId="0"/>
    </p:bldLst>
  </p:timing>
</p:sld>
</file>

<file path=ppt/tags/tag1.xml><?xml version="1.0" encoding="utf-8"?>
<p:tagLst xmlns:p="http://schemas.openxmlformats.org/presentationml/2006/main">
  <p:tag name="KSO_WM_SLIDE_ID" val="150995204"/>
  <p:tag name="KSO_WM_SLIDE_INDEX" val="5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32*185"/>
  <p:tag name="KSO_WM_SLIDE_SIZE" val="456*243"/>
  <p:tag name="KSO_WM_TEMPLATE_CATEGORY" val="diagram"/>
  <p:tag name="KSO_WM_TEMPLATE_INDEX" val="214"/>
  <p:tag name="KSO_WM_DIAGRAM_GROUP_CODE" val="l1-1"/>
  <p:tag name="KSO_WM_TAG_VERSION" val="1.0"/>
</p:tagLst>
</file>

<file path=ppt/tags/tag2.xml><?xml version="1.0" encoding="utf-8"?>
<p:tagLst xmlns:p="http://schemas.openxmlformats.org/presentationml/2006/main">
  <p:tag name="KSO_WM_UNIT_PLACING_PICTURE_USER_VIEWPORT" val="{&quot;height&quot;:3587.044094488189,&quot;width&quot;:3215.7417322834644}"/>
</p:tagLst>
</file>

<file path=ppt/tags/tag3.xml><?xml version="1.0" encoding="utf-8"?>
<p:tagLst xmlns:p="http://schemas.openxmlformats.org/presentationml/2006/main">
  <p:tag name="COMMONDATA" val="eyJoZGlkIjoiY2MyMDExMDA0NGFlMTI0YmY4M2JlNTRlMWE2ZDEyMj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3252</Words>
  <Application>WPS 演示</Application>
  <PresentationFormat>全屏显示(4:3)</PresentationFormat>
  <Paragraphs>316</Paragraphs>
  <Slides>34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黑体</vt:lpstr>
      <vt:lpstr>华文行楷</vt:lpstr>
      <vt:lpstr>楷体</vt:lpstr>
      <vt:lpstr>微软雅黑</vt:lpstr>
      <vt:lpstr>Times New Roman</vt:lpstr>
      <vt:lpstr>Tahoma</vt:lpstr>
      <vt:lpstr>Arial Unicode MS</vt:lpstr>
      <vt:lpstr>隶书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WPS_438239371</cp:lastModifiedBy>
  <cp:revision>217</cp:revision>
  <dcterms:created xsi:type="dcterms:W3CDTF">2018-01-05T01:09:00Z</dcterms:created>
  <dcterms:modified xsi:type="dcterms:W3CDTF">2022-09-09T09:27:57Z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B431A8CAEF9D4B4E9CC8E8EB24846EB4</vt:lpwstr>
  </property>
  <property fmtid="{D5CDD505-2E9C-101B-9397-08002B2CF9AE}" pid="3" name="KSOProductBuildVer">
    <vt:lpwstr>2052-11.1.0.12019</vt:lpwstr>
  </property>
</Properties>
</file>