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5"/>
  </p:handoutMasterIdLst>
  <p:sldIdLst>
    <p:sldId id="259" r:id="rId3"/>
    <p:sldId id="307" r:id="rId5"/>
    <p:sldId id="279" r:id="rId6"/>
    <p:sldId id="406" r:id="rId7"/>
    <p:sldId id="423" r:id="rId8"/>
    <p:sldId id="424" r:id="rId9"/>
    <p:sldId id="426" r:id="rId10"/>
    <p:sldId id="427" r:id="rId11"/>
    <p:sldId id="455" r:id="rId12"/>
    <p:sldId id="425" r:id="rId13"/>
    <p:sldId id="429" r:id="rId14"/>
    <p:sldId id="449" r:id="rId15"/>
    <p:sldId id="450" r:id="rId16"/>
    <p:sldId id="451" r:id="rId17"/>
    <p:sldId id="452" r:id="rId18"/>
    <p:sldId id="456" r:id="rId19"/>
    <p:sldId id="428" r:id="rId20"/>
    <p:sldId id="432" r:id="rId21"/>
    <p:sldId id="433" r:id="rId22"/>
    <p:sldId id="453" r:id="rId23"/>
    <p:sldId id="447" r:id="rId24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姜伟光" initials="姜" lastIdx="1" clrIdx="0"/>
  <p:cmAuthor id="0" name="xkb1.com" initials="" lastIdx="0" clrIdx="0"/>
  <p:cmAuthor id="1" name="Administrator" initials="A" lastIdx="0" clrIdx="0"/>
  <p:cmAuthor id="8" name="宋洁然" initials="宋" lastIdx="2" clrIdx="1"/>
  <p:cmAuthor id="2" name="作者" initials="A" lastIdx="0" clrIdx="1"/>
  <p:cmAuthor id="9" name="ming qiu" initials="m" lastIdx="17" clrIdx="1"/>
  <p:cmAuthor id="3" name="Windows 用户" initials="W" lastIdx="0" clrIdx="0"/>
  <p:cmAuthor id="10" name="houyanan21" initials="h" lastIdx="0" clrIdx="9"/>
  <p:cmAuthor id="4" name="新课标第一网" initials="新" lastIdx="0" clrIdx="0"/>
  <p:cmAuthor id="5" name="Mia Vida Villanueva" initials="M" lastIdx="1" clrIdx="0"/>
  <p:cmAuthor id="6" name="1206988966@qq.com" initials="1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1D91"/>
    <a:srgbClr val="2310DC"/>
    <a:srgbClr val="01431D"/>
    <a:srgbClr val="1784AD"/>
    <a:srgbClr val="014E6A"/>
    <a:srgbClr val="AE0203"/>
    <a:srgbClr val="711000"/>
    <a:srgbClr val="01621F"/>
    <a:srgbClr val="AF0000"/>
    <a:srgbClr val="DCE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59101" autoAdjust="0"/>
  </p:normalViewPr>
  <p:slideViewPr>
    <p:cSldViewPr snapToGrid="0">
      <p:cViewPr varScale="1">
        <p:scale>
          <a:sx n="37" d="100"/>
          <a:sy n="37" d="100"/>
        </p:scale>
        <p:origin x="1788" y="32"/>
      </p:cViewPr>
      <p:guideLst>
        <p:guide orient="horz" pos="3898"/>
        <p:guide pos="733"/>
        <p:guide pos="7040"/>
        <p:guide orient="horz" pos="5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13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5FAC0-4E78-4B4A-9ADA-EE7413CBA2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8E8FE-40DA-41DC-AE77-8790382988A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302A-66E2-45C0-9113-4E5747328F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页面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统一为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16:9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宽幅画面比例尺寸；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统一格式为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PPTX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dirty="0"/>
              <a:t>中文：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dirty="0"/>
              <a:t>1. </a:t>
            </a:r>
            <a:r>
              <a:rPr lang="zh-CN" altLang="en-US" dirty="0"/>
              <a:t>课名：微软雅黑</a:t>
            </a:r>
            <a:r>
              <a:rPr lang="en-US" altLang="zh-CN" dirty="0"/>
              <a:t>48</a:t>
            </a:r>
            <a:r>
              <a:rPr lang="zh-CN" altLang="en-US" dirty="0"/>
              <a:t>号字；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sz="1200" b="0" dirty="0"/>
              <a:t>（第一课时）</a:t>
            </a:r>
            <a:r>
              <a:rPr lang="zh-CN" altLang="en-US" dirty="0"/>
              <a:t>：微软雅黑</a:t>
            </a:r>
            <a:r>
              <a:rPr lang="en-US" altLang="zh-CN" dirty="0"/>
              <a:t>32</a:t>
            </a:r>
            <a:r>
              <a:rPr lang="zh-CN" altLang="en-US" dirty="0"/>
              <a:t>号字；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3.</a:t>
            </a:r>
            <a:r>
              <a:rPr lang="zh-CN" altLang="en-US" dirty="0"/>
              <a:t>学校名称：请填写全称；</a:t>
            </a:r>
            <a:endParaRPr lang="en-US" altLang="zh-CN" b="1" dirty="0"/>
          </a:p>
          <a:p>
            <a:r>
              <a:rPr lang="en-US" altLang="zh-CN" dirty="0"/>
              <a:t>4.</a:t>
            </a:r>
            <a:r>
              <a:rPr lang="zh-CN" altLang="en-US" dirty="0"/>
              <a:t>学科、年级、主讲人、学校：华文楷体</a:t>
            </a:r>
            <a:r>
              <a:rPr lang="en-US" altLang="zh-CN" dirty="0"/>
              <a:t>28</a:t>
            </a:r>
            <a:r>
              <a:rPr lang="zh-CN" altLang="en-US" dirty="0"/>
              <a:t>号字（具体根据文字量可适当调整）。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英文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1.</a:t>
            </a:r>
            <a:r>
              <a:rPr lang="zh-CN" altLang="en-US" dirty="0"/>
              <a:t>课名：字体以</a:t>
            </a:r>
            <a:r>
              <a:rPr lang="en-US" altLang="zh-CN" dirty="0"/>
              <a:t>Times New Roman</a:t>
            </a:r>
            <a:r>
              <a:rPr lang="zh-CN" altLang="en-US" dirty="0"/>
              <a:t>为主，字号一般使用</a:t>
            </a:r>
            <a:r>
              <a:rPr lang="en-US" altLang="zh-CN" dirty="0"/>
              <a:t>32—36</a:t>
            </a:r>
            <a:r>
              <a:rPr lang="zh-CN" altLang="en-US" dirty="0"/>
              <a:t>号，特别强调可以用</a:t>
            </a:r>
            <a:r>
              <a:rPr lang="en-US" altLang="zh-CN" dirty="0"/>
              <a:t>40</a:t>
            </a:r>
            <a:r>
              <a:rPr lang="zh-CN" altLang="en-US" dirty="0"/>
              <a:t>号；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（</a:t>
            </a:r>
            <a:r>
              <a:rPr lang="en-US" altLang="zh-CN" dirty="0"/>
              <a:t>Period</a:t>
            </a:r>
            <a:r>
              <a:rPr lang="en-US" altLang="zh-CN" baseline="0" dirty="0"/>
              <a:t> 1</a:t>
            </a:r>
            <a:r>
              <a:rPr lang="zh-CN" altLang="en-US" dirty="0"/>
              <a:t>）：字体使用</a:t>
            </a:r>
            <a:r>
              <a:rPr lang="en-US" altLang="zh-CN" dirty="0"/>
              <a:t>Arial</a:t>
            </a:r>
            <a:r>
              <a:rPr lang="zh-CN" altLang="en-US" dirty="0"/>
              <a:t>，字号为</a:t>
            </a:r>
            <a:r>
              <a:rPr lang="en-US" altLang="zh-CN" dirty="0"/>
              <a:t>28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正文一般用</a:t>
            </a:r>
            <a:r>
              <a:rPr lang="en-US" altLang="zh-CN" dirty="0"/>
              <a:t>24—28</a:t>
            </a:r>
            <a:r>
              <a:rPr lang="zh-CN" altLang="en-US" dirty="0"/>
              <a:t>号，特别强调可用</a:t>
            </a:r>
            <a:r>
              <a:rPr lang="en-US" altLang="zh-CN" dirty="0"/>
              <a:t>32</a:t>
            </a:r>
            <a:r>
              <a:rPr lang="zh-CN" altLang="en-US" dirty="0"/>
              <a:t>号。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注意标点的规范（例如：中文省略号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……，可用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Shift+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数字键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打出中文省略号，英文省略号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请注意：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1.</a:t>
            </a:r>
            <a:r>
              <a:rPr lang="zh-CN" altLang="en-US" dirty="0"/>
              <a:t>正文标题为：黑体，</a:t>
            </a:r>
            <a:r>
              <a:rPr lang="en-US" altLang="zh-CN" dirty="0"/>
              <a:t>30</a:t>
            </a:r>
            <a:r>
              <a:rPr lang="zh-CN" altLang="en-US" dirty="0"/>
              <a:t>号字；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2.</a:t>
            </a:r>
            <a:r>
              <a:rPr lang="zh-CN" altLang="en-US" dirty="0"/>
              <a:t>正文内容为：华文楷体，尽量不小于</a:t>
            </a:r>
            <a:r>
              <a:rPr lang="en-US" altLang="zh-CN" dirty="0"/>
              <a:t>24</a:t>
            </a:r>
            <a:r>
              <a:rPr lang="zh-CN" altLang="en-US" dirty="0"/>
              <a:t>号，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特殊辅助性文字不低于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zh-CN" altLang="en-US" dirty="0"/>
              <a:t>根据文字量可适当调整。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内容文字一行一般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不能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超过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个字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，单页文字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一般不能超过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拍摄版本呈现内容务必与上传版本呈现的内容完全一致。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英文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1.</a:t>
            </a:r>
            <a:r>
              <a:rPr lang="zh-CN" altLang="en-US" dirty="0"/>
              <a:t>正文标题为：以</a:t>
            </a:r>
            <a:r>
              <a:rPr lang="en-US" altLang="zh-CN" dirty="0"/>
              <a:t>Times New Roman</a:t>
            </a:r>
            <a:r>
              <a:rPr lang="zh-CN" altLang="en-US" dirty="0"/>
              <a:t>为主</a:t>
            </a:r>
            <a:r>
              <a:rPr lang="en-US" altLang="zh-CN" dirty="0"/>
              <a:t>,</a:t>
            </a:r>
            <a:r>
              <a:rPr lang="zh-CN" altLang="en-US" dirty="0"/>
              <a:t>可搭配使用</a:t>
            </a:r>
            <a:r>
              <a:rPr lang="en-US" altLang="zh-CN" dirty="0"/>
              <a:t>Arial</a:t>
            </a:r>
            <a:r>
              <a:rPr lang="zh-CN" altLang="en-US" dirty="0"/>
              <a:t>。字号为</a:t>
            </a:r>
            <a:r>
              <a:rPr lang="en-US" altLang="zh-CN" dirty="0"/>
              <a:t>32—36</a:t>
            </a:r>
            <a:r>
              <a:rPr lang="zh-CN" altLang="en-US" dirty="0"/>
              <a:t>号，特别强调可以用</a:t>
            </a:r>
            <a:r>
              <a:rPr lang="en-US" altLang="zh-CN" dirty="0"/>
              <a:t>40</a:t>
            </a:r>
            <a:r>
              <a:rPr lang="zh-CN" altLang="en-US" dirty="0"/>
              <a:t>号。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2.</a:t>
            </a:r>
            <a:r>
              <a:rPr lang="zh-CN" altLang="en-US" dirty="0"/>
              <a:t>正文内容为：以</a:t>
            </a:r>
            <a:r>
              <a:rPr lang="en-US" altLang="zh-CN" dirty="0"/>
              <a:t>Times New Roman</a:t>
            </a:r>
            <a:r>
              <a:rPr lang="zh-CN" altLang="en-US" dirty="0"/>
              <a:t>为主</a:t>
            </a:r>
            <a:r>
              <a:rPr lang="en-US" altLang="zh-CN" dirty="0"/>
              <a:t>,</a:t>
            </a:r>
            <a:r>
              <a:rPr lang="zh-CN" altLang="en-US" dirty="0"/>
              <a:t>可搭配使用</a:t>
            </a:r>
            <a:r>
              <a:rPr lang="en-US" altLang="zh-CN" dirty="0"/>
              <a:t>Arial</a:t>
            </a:r>
            <a:r>
              <a:rPr lang="zh-CN" altLang="en-US" dirty="0"/>
              <a:t>。字号为</a:t>
            </a:r>
            <a:r>
              <a:rPr lang="en-US" altLang="zh-CN" dirty="0"/>
              <a:t>24—28</a:t>
            </a:r>
            <a:r>
              <a:rPr lang="zh-CN" altLang="en-US" dirty="0"/>
              <a:t>号，特别强调可用</a:t>
            </a:r>
            <a:r>
              <a:rPr lang="en-US" altLang="zh-CN" dirty="0"/>
              <a:t>32</a:t>
            </a:r>
            <a:r>
              <a:rPr lang="zh-CN" altLang="en-US" dirty="0"/>
              <a:t>号。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英文每行一般</a:t>
            </a:r>
            <a:r>
              <a:rPr lang="zh-CN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不能超过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zh-CN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个单词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单页文字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一般不能超过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" name="标题 1"/>
          <p:cNvSpPr txBox="1"/>
          <p:nvPr userDrawn="1"/>
        </p:nvSpPr>
        <p:spPr>
          <a:xfrm>
            <a:off x="1162578" y="728664"/>
            <a:ext cx="6682317" cy="770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3200" dirty="0">
                <a:solidFill>
                  <a:schemeClr val="bg1"/>
                </a:solidFill>
              </a:rPr>
              <a:t>基础教育精品课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3079" y="2830103"/>
            <a:ext cx="409575" cy="4667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" y="365125"/>
            <a:ext cx="21336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10613600" y="5603090"/>
            <a:ext cx="1578399" cy="125561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3" y="443280"/>
            <a:ext cx="10852237" cy="442010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3" y="952606"/>
            <a:ext cx="10852237" cy="5389461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9947572" y="5073265"/>
            <a:ext cx="2244428" cy="1785441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3" y="443276"/>
            <a:ext cx="10852237" cy="442010"/>
          </a:xfrm>
        </p:spPr>
        <p:txBody>
          <a:bodyPr>
            <a:normAutofit/>
          </a:bodyPr>
          <a:lstStyle>
            <a:lvl1pPr>
              <a:defRPr baseline="0"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4"/>
          <p:cNvGrpSpPr/>
          <p:nvPr userDrawn="1"/>
        </p:nvGrpSpPr>
        <p:grpSpPr>
          <a:xfrm>
            <a:off x="536575" y="-6350"/>
            <a:ext cx="11664950" cy="377825"/>
            <a:chOff x="798" y="5"/>
            <a:chExt cx="18447" cy="595"/>
          </a:xfrm>
        </p:grpSpPr>
        <p:sp>
          <p:nvSpPr>
            <p:cNvPr id="3" name="任意多边形 2"/>
            <p:cNvSpPr/>
            <p:nvPr userDrawn="1"/>
          </p:nvSpPr>
          <p:spPr>
            <a:xfrm>
              <a:off x="820" y="5"/>
              <a:ext cx="18425" cy="575"/>
            </a:xfrm>
            <a:custGeom>
              <a:avLst/>
              <a:gdLst>
                <a:gd name="connsiteX0" fmla="*/ 0 w 18365"/>
                <a:gd name="connsiteY0" fmla="*/ 562 h 575"/>
                <a:gd name="connsiteX1" fmla="*/ 434 w 18365"/>
                <a:gd name="connsiteY1" fmla="*/ 3 h 575"/>
                <a:gd name="connsiteX2" fmla="*/ 18365 w 18365"/>
                <a:gd name="connsiteY2" fmla="*/ 0 h 575"/>
                <a:gd name="connsiteX3" fmla="*/ 18365 w 18365"/>
                <a:gd name="connsiteY3" fmla="*/ 575 h 575"/>
                <a:gd name="connsiteX4" fmla="*/ 2 w 18365"/>
                <a:gd name="connsiteY4" fmla="*/ 575 h 575"/>
                <a:gd name="connsiteX5" fmla="*/ 0 w 18365"/>
                <a:gd name="connsiteY5" fmla="*/ 562 h 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65" h="575">
                  <a:moveTo>
                    <a:pt x="0" y="562"/>
                  </a:moveTo>
                  <a:lnTo>
                    <a:pt x="434" y="3"/>
                  </a:lnTo>
                  <a:lnTo>
                    <a:pt x="18365" y="0"/>
                  </a:lnTo>
                  <a:lnTo>
                    <a:pt x="18365" y="575"/>
                  </a:lnTo>
                  <a:lnTo>
                    <a:pt x="2" y="575"/>
                  </a:lnTo>
                  <a:lnTo>
                    <a:pt x="0" y="562"/>
                  </a:lnTo>
                  <a:close/>
                </a:path>
              </a:pathLst>
            </a:custGeom>
            <a:solidFill>
              <a:srgbClr val="D5E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cxnSp>
          <p:nvCxnSpPr>
            <p:cNvPr id="8" name="直接连接符 7"/>
            <p:cNvCxnSpPr/>
            <p:nvPr userDrawn="1"/>
          </p:nvCxnSpPr>
          <p:spPr>
            <a:xfrm>
              <a:off x="798" y="600"/>
              <a:ext cx="18425" cy="0"/>
            </a:xfrm>
            <a:prstGeom prst="line">
              <a:avLst/>
            </a:prstGeom>
            <a:ln w="19050" cap="flat">
              <a:solidFill>
                <a:srgbClr val="37A76F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 userDrawn="1"/>
        </p:nvSpPr>
        <p:spPr>
          <a:xfrm>
            <a:off x="680085" y="-112395"/>
            <a:ext cx="9898380" cy="569421"/>
          </a:xfrm>
          <a:prstGeom prst="snip1Rect">
            <a:avLst/>
          </a:prstGeom>
          <a:noFill/>
          <a:effectLst>
            <a:innerShdw blurRad="114300">
              <a:schemeClr val="bg1"/>
            </a:innerShdw>
          </a:effectLst>
        </p:spPr>
        <p:txBody>
          <a:bodyPr wrap="square" rtlCol="0">
            <a:spAutoFit/>
          </a:bodyPr>
          <a:lstStyle/>
          <a:p>
            <a:pPr fontAlgn="base"/>
            <a:r>
              <a:rPr lang="zh-CN" altLang="en-US" sz="2800" b="1" strike="noStrike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第二单元　夏商周时期：早期国家与社会变革</a:t>
            </a:r>
            <a:endParaRPr lang="zh-CN" altLang="en-US" sz="2800" b="1" strike="noStrike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" name="平行四边形 4">
            <a:hlinkClick r:id="" action="ppaction://noaction"/>
          </p:cNvPr>
          <p:cNvSpPr/>
          <p:nvPr userDrawn="1"/>
        </p:nvSpPr>
        <p:spPr>
          <a:xfrm>
            <a:off x="10317163" y="0"/>
            <a:ext cx="1873250" cy="360363"/>
          </a:xfrm>
          <a:prstGeom prst="parallelogram">
            <a:avLst>
              <a:gd name="adj" fmla="val 750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000" b="1" strike="noStrike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返回目录</a:t>
            </a:r>
            <a:endParaRPr lang="zh-CN" altLang="en-US" sz="2000" b="1" strike="noStrike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6151" name="组合 9"/>
          <p:cNvGrpSpPr/>
          <p:nvPr userDrawn="1"/>
        </p:nvGrpSpPr>
        <p:grpSpPr>
          <a:xfrm>
            <a:off x="0" y="6737350"/>
            <a:ext cx="12195175" cy="122238"/>
            <a:chOff x="1" y="9860"/>
            <a:chExt cx="19172" cy="306"/>
          </a:xfrm>
        </p:grpSpPr>
        <p:sp>
          <p:nvSpPr>
            <p:cNvPr id="6" name="矩形 5"/>
            <p:cNvSpPr/>
            <p:nvPr userDrawn="1"/>
          </p:nvSpPr>
          <p:spPr>
            <a:xfrm>
              <a:off x="17" y="9880"/>
              <a:ext cx="19157" cy="286"/>
            </a:xfrm>
            <a:prstGeom prst="rect">
              <a:avLst/>
            </a:prstGeom>
            <a:solidFill>
              <a:srgbClr val="D5E8DF"/>
            </a:solidFill>
            <a:ln w="19050">
              <a:solidFill>
                <a:srgbClr val="C3E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cxnSp>
          <p:nvCxnSpPr>
            <p:cNvPr id="4" name="直接连接符 3"/>
            <p:cNvCxnSpPr/>
            <p:nvPr userDrawn="1"/>
          </p:nvCxnSpPr>
          <p:spPr>
            <a:xfrm>
              <a:off x="1" y="9860"/>
              <a:ext cx="19157" cy="0"/>
            </a:xfrm>
            <a:prstGeom prst="line">
              <a:avLst/>
            </a:prstGeom>
            <a:ln w="19050" cap="flat">
              <a:solidFill>
                <a:srgbClr val="4FA773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54" name="图片 1" descr="2022《万唯中考试题研究》封面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700"/>
            <a:ext cx="644525" cy="55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A902-E013-4FF5-9CBD-78113C78402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0.emf"/><Relationship Id="rId1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1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e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14.emf"/><Relationship Id="rId1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1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file:///F:\&#36208;&#21521;&#20013;&#32771;&#32771;&#22330;\21-22&#36208;&#21521;&#20013;&#32771;&#32771;&#22330; &#20013;&#32771;&#24635;&#22797;&#20064;&#21382;&#21490;&#27896;&#24030;&#19987;&#29992;&#25945;&#24072;&#29992;&#20070;\&#27896;&#24030;&#36208;&#21521;&#21382;&#21490;&#20013;&#32771;&#24072;&#29992;PS+PDF\2021&#27896;&#24030;&#21382;&#21490;&#24072;&#29992;\18LZ252.tif" TargetMode="Externa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201738" y="2532552"/>
            <a:ext cx="10080625" cy="10064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15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  第二次世界大战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副标题 2"/>
          <p:cNvSpPr txBox="1"/>
          <p:nvPr/>
        </p:nvSpPr>
        <p:spPr>
          <a:xfrm>
            <a:off x="1395663" y="3771491"/>
            <a:ext cx="9496946" cy="994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/>
              <a:t>年    级：</a:t>
            </a:r>
            <a:r>
              <a:rPr lang="zh-CN" altLang="en-US" sz="2800" dirty="0"/>
              <a:t>九年级                     学    科：历史（统编版）</a:t>
            </a:r>
            <a:endParaRPr lang="zh-CN" altLang="en-US" sz="2800" dirty="0"/>
          </a:p>
          <a:p>
            <a:r>
              <a:rPr lang="zh-CN" altLang="en-US" sz="2800" dirty="0"/>
              <a:t>主讲人：刘飞                    </a:t>
            </a:r>
            <a:r>
              <a:rPr lang="en-US" altLang="zh-CN" sz="2800" dirty="0"/>
              <a:t>  </a:t>
            </a:r>
            <a:r>
              <a:rPr lang="zh-CN" altLang="en-US" sz="2800" dirty="0"/>
              <a:t>学    校：泸县第九中学校</a:t>
            </a:r>
            <a:endParaRPr lang="zh-CN" altLang="en-US" sz="2800" dirty="0"/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472440" y="1750060"/>
            <a:ext cx="11073765" cy="4895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第四单元</a:t>
            </a:r>
            <a:r>
              <a:rPr lang="en-US" altLang="zh-CN" sz="2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</a:t>
            </a: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经济大危机和第二次世界大战</a:t>
            </a:r>
            <a:endParaRPr lang="zh-CN" altLang="en-US" sz="28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0" y="1141730"/>
            <a:ext cx="1196530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．斯大林格勒保卫战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二战转折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(1)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时间：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1942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7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月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—1943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月。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(2)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意义：此次战役是第二次世界大战的转折点，苏军在此后连续进攻，扭转了苏德战场的形势。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1280" y="3418205"/>
            <a:ext cx="1180338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．诺曼底登陆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(1)1944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月，</a:t>
            </a:r>
            <a:r>
              <a:rPr lang="en-US" sz="32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在法国</a:t>
            </a:r>
            <a:r>
              <a:rPr lang="en-US" sz="32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(2)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意义：开辟了欧洲</a:t>
            </a:r>
            <a:r>
              <a:rPr lang="en-US" sz="32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，使德军陷入东西两个战场的夹击之中，加速了德国法西斯的灭亡。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81924" name="文本框 81923"/>
          <p:cNvSpPr txBox="1"/>
          <p:nvPr/>
        </p:nvSpPr>
        <p:spPr>
          <a:xfrm>
            <a:off x="3145790" y="3723640"/>
            <a:ext cx="232600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英、美盟军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1926" name="文本框 81925"/>
          <p:cNvSpPr txBox="1"/>
          <p:nvPr/>
        </p:nvSpPr>
        <p:spPr>
          <a:xfrm>
            <a:off x="4159885" y="4306888"/>
            <a:ext cx="191770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第二战场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1925" name="文本框 81924"/>
          <p:cNvSpPr txBox="1"/>
          <p:nvPr/>
        </p:nvSpPr>
        <p:spPr>
          <a:xfrm>
            <a:off x="6997065" y="3723640"/>
            <a:ext cx="232600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诺曼底登陆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  <p:bldP spid="81926" grpId="0"/>
      <p:bldP spid="819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0" y="1066800"/>
            <a:ext cx="1152779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三、雅尔塔会议及战争结束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1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．开罗会议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(1)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背景：反法西斯战争形势发生根本转变。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(2)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目的：加速打败德、日法西斯，商讨战后合作事宜。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(3)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时间，地点，与会国：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1943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年，埃及开罗，中、美、英三国。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3620135"/>
            <a:ext cx="1187958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(4)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《开罗宣言》的发表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①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声明盟国将坚持对日作战，直至日本法西斯无条件投降。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②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规定被日本侵占的中国领土，例如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______________________</a:t>
            </a:r>
            <a:r>
              <a:rPr lang="en-US" sz="32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          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等，必须归还中国。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81252" name="文本框 181251"/>
          <p:cNvSpPr txBox="1"/>
          <p:nvPr/>
        </p:nvSpPr>
        <p:spPr>
          <a:xfrm>
            <a:off x="6695123" y="4483418"/>
            <a:ext cx="518414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中国东北、台湾和澎湖列岛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5725" y="1028065"/>
            <a:ext cx="1210691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．雅尔塔会议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(1)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时间，地点：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1945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月，苏联的雅尔塔。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(2)“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三巨头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</a:t>
            </a:r>
            <a:r>
              <a:rPr lang="en-US" sz="32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en-US" sz="32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en-US" sz="32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(3)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内容：彻底消灭德国法西斯主义，战后德国由美、英、苏等国实行分区占领；决定</a:t>
            </a:r>
            <a:r>
              <a:rPr lang="en-US" sz="32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；苏联承诺在欧洲战事结束后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个月内，参加对日作战。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725" y="3964940"/>
            <a:ext cx="1194054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(4)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影响：协调了盟军行动，加快了战争胜利的进程，实际上划分了战后世界的势力范围；战后出现的</a:t>
            </a:r>
            <a:r>
              <a:rPr lang="en-US" sz="32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，主要是通过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____</a:t>
            </a:r>
            <a:r>
              <a:rPr lang="en-US" sz="32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确立的；建立了联合国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(1945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10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月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24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日，联合国正式成立，总部设在美国纽约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80228" name="文本框 180227"/>
          <p:cNvSpPr txBox="1"/>
          <p:nvPr/>
        </p:nvSpPr>
        <p:spPr>
          <a:xfrm>
            <a:off x="3208973" y="2023110"/>
            <a:ext cx="218821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斯大林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苏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0229" name="文本框 180228"/>
          <p:cNvSpPr txBox="1"/>
          <p:nvPr/>
        </p:nvSpPr>
        <p:spPr>
          <a:xfrm>
            <a:off x="6482398" y="2023110"/>
            <a:ext cx="218821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罗斯福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美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0230" name="文本框 180229"/>
          <p:cNvSpPr txBox="1"/>
          <p:nvPr/>
        </p:nvSpPr>
        <p:spPr>
          <a:xfrm>
            <a:off x="9518015" y="1945005"/>
            <a:ext cx="218821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丘吉尔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英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0231" name="文本框 180230"/>
          <p:cNvSpPr txBox="1"/>
          <p:nvPr/>
        </p:nvSpPr>
        <p:spPr>
          <a:xfrm>
            <a:off x="3801110" y="2909888"/>
            <a:ext cx="314261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战后成立联合国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9203" name="文本框 179202"/>
          <p:cNvSpPr txBox="1"/>
          <p:nvPr/>
        </p:nvSpPr>
        <p:spPr>
          <a:xfrm>
            <a:off x="6943725" y="4430395"/>
            <a:ext cx="191770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两极格局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9204" name="文本框 179203"/>
          <p:cNvSpPr txBox="1"/>
          <p:nvPr/>
        </p:nvSpPr>
        <p:spPr>
          <a:xfrm>
            <a:off x="682943" y="4895850"/>
            <a:ext cx="232600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雅尔塔会议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/>
      <p:bldP spid="180229" grpId="0"/>
      <p:bldP spid="180230" grpId="0"/>
      <p:bldP spid="180231" grpId="0"/>
      <p:bldP spid="179203" grpId="0"/>
      <p:bldP spid="1792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22250" y="1196975"/>
            <a:ext cx="11746865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．德国和日本投降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(1)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德国投降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①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苏军攻克柏林，希特勒自杀。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②1945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月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日，</a:t>
            </a:r>
            <a:r>
              <a:rPr lang="en-US" sz="32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          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，欧洲战事结束。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(2)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波茨坦公告：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1945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7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月，美、英、苏三国首脑在波茨坦召开会议，并以</a:t>
            </a:r>
            <a:r>
              <a:rPr lang="en-US" sz="32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三国的名义发表《波茨坦公告》，敦促日本立即无条件投降。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(3)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日本投降：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1945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月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15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日，日本宣布无条件投降。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1945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9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月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日，日本正式签署投降书。</a:t>
            </a:r>
            <a:r>
              <a:rPr lang="en-US" sz="32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      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78179" name="文本框 178178"/>
          <p:cNvSpPr txBox="1"/>
          <p:nvPr/>
        </p:nvSpPr>
        <p:spPr>
          <a:xfrm>
            <a:off x="3803015" y="2620963"/>
            <a:ext cx="518414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德国正式签署无条件投降书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8180" name="文本框 178179"/>
          <p:cNvSpPr txBox="1"/>
          <p:nvPr/>
        </p:nvSpPr>
        <p:spPr>
          <a:xfrm>
            <a:off x="2334895" y="4098608"/>
            <a:ext cx="232600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中、美、英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8181" name="文本框 178180"/>
          <p:cNvSpPr txBox="1"/>
          <p:nvPr/>
        </p:nvSpPr>
        <p:spPr>
          <a:xfrm>
            <a:off x="6284595" y="5473700"/>
            <a:ext cx="395922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第二次世界大战结束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47160" y="128206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✱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/>
      <p:bldP spid="178180" grpId="0"/>
      <p:bldP spid="1781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" name="文本框 101"/>
          <p:cNvSpPr txBox="1"/>
          <p:nvPr/>
        </p:nvSpPr>
        <p:spPr>
          <a:xfrm>
            <a:off x="222250" y="1040765"/>
            <a:ext cx="1174686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．世界反法西斯战争胜利的意义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(1)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性质：第二次世界大战是一次世界范围的</a:t>
            </a:r>
            <a:r>
              <a:rPr lang="en-US" sz="32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(2)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影响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①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第二次世界大战是人类历史上规模空前的战争，它给世界人民带来了巨大灾难。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7160" y="3517265"/>
            <a:ext cx="1233487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②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反法西斯战争的胜利，彻底粉碎了法西斯主义和军国主义通过战争称霸世界的野心，彻底结束了列强通过争夺殖民地瓜分世界的历史，促进了世界殖民体系的瓦解，对维护世界和平、促进共同发展产生了重大而深远的影响。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中国战场是</a:t>
            </a:r>
            <a:r>
              <a:rPr lang="en-US" sz="32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       </a:t>
            </a:r>
            <a:r>
              <a:rPr lang="zh-CN" altLang="en-US" sz="3200" b="1" u="sng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endParaRPr lang="zh-CN" altLang="en-US" sz="3200" b="1" u="sng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/>
            <a:r>
              <a:rPr lang="en-US" altLang="zh-CN" sz="3200" b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_____________________________________________________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endParaRPr lang="en-US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77155" name="文本框 177154"/>
          <p:cNvSpPr txBox="1"/>
          <p:nvPr/>
        </p:nvSpPr>
        <p:spPr>
          <a:xfrm>
            <a:off x="8232775" y="1426845"/>
            <a:ext cx="395922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反法西斯的正义战争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6131" name="文本框 176130"/>
          <p:cNvSpPr txBox="1"/>
          <p:nvPr/>
        </p:nvSpPr>
        <p:spPr>
          <a:xfrm>
            <a:off x="7746365" y="4979353"/>
            <a:ext cx="385762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世界反法西斯战争的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6132" name="文本框 176131"/>
          <p:cNvSpPr txBox="1"/>
          <p:nvPr/>
        </p:nvSpPr>
        <p:spPr>
          <a:xfrm>
            <a:off x="360998" y="5487035"/>
            <a:ext cx="1008380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东方主战场，为世界反法西斯战争胜利作出了重大贡献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/>
      <p:bldP spid="176131" grpId="0"/>
      <p:bldP spid="1761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82550" y="995680"/>
            <a:ext cx="1183132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．世界大战给我们的启示：战争给人类带来灾难，我们要反对战争、维护和平。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6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．反法西斯战争胜利的原因：</a:t>
            </a:r>
            <a:r>
              <a:rPr lang="en-US" sz="32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               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【重关联】世界性战争：一战、二战对比记忆；同时联系中国近代史上的抗日战争，它是二战重要组成部分。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93188" name="文本框 93187"/>
          <p:cNvSpPr txBox="1"/>
          <p:nvPr/>
        </p:nvSpPr>
        <p:spPr>
          <a:xfrm>
            <a:off x="1842453" y="2385378"/>
            <a:ext cx="559244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世界反法西斯力量的联合抗战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885" y="1989455"/>
            <a:ext cx="1174623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2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本课提醒　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第二次世界大战爆发的根本原因同第一次世界大战一样，仍然是帝国主义国家间固有矛盾和政治经济发展不平衡，直接原因是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1929—1933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年经济危机加速了德、日法西斯专政的建立和欧亚战争策源地的形成，另外，一些大国为了自身利益而采取绥靖政策或中立政策，也加速了大战的爆发。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15" name="文本框 27"/>
          <p:cNvSpPr txBox="1"/>
          <p:nvPr/>
        </p:nvSpPr>
        <p:spPr>
          <a:xfrm>
            <a:off x="121920" y="853440"/>
            <a:ext cx="3655060" cy="6299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5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四、典型考点归纳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6075" y="6572885"/>
            <a:ext cx="508000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050" b="0">
                <a:latin typeface="黑体" panose="02010609060101010101" pitchFamily="49" charset="-122"/>
                <a:ea typeface="黑体" panose="02010609060101010101" pitchFamily="49" charset="-122"/>
              </a:rPr>
              <a:t> </a:t>
            </a:r>
            <a:endParaRPr lang="en-US" altLang="en-US" sz="105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93538" name="对象 193537"/>
          <p:cNvGraphicFramePr/>
          <p:nvPr/>
        </p:nvGraphicFramePr>
        <p:xfrm>
          <a:off x="238443" y="1477645"/>
          <a:ext cx="11544300" cy="703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" r:id="rId1" imgW="11544300" imgH="704850" progId="Word.Document.8">
                  <p:embed/>
                </p:oleObj>
              </mc:Choice>
              <mc:Fallback>
                <p:oleObj name="" r:id="rId1" imgW="11544300" imgH="704850" progId="Word.Document.8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8443" y="1477645"/>
                        <a:ext cx="11544300" cy="7035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39" name="对象 193538"/>
          <p:cNvGraphicFramePr/>
          <p:nvPr/>
        </p:nvGraphicFramePr>
        <p:xfrm>
          <a:off x="225743" y="1947545"/>
          <a:ext cx="11544300" cy="4161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3" imgW="11544300" imgH="4162425" progId="Word.Document.8">
                  <p:embed/>
                </p:oleObj>
              </mc:Choice>
              <mc:Fallback>
                <p:oleObj name="" r:id="rId3" imgW="11544300" imgH="4162425" progId="Word.Document.8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743" y="1947545"/>
                        <a:ext cx="11544300" cy="41611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886460"/>
            <a:ext cx="2327910" cy="6299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25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五、聚焦中考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0" y="1599565"/>
            <a:ext cx="1198943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．【</a:t>
            </a:r>
            <a:r>
              <a:rPr 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2019·</a:t>
            </a:r>
            <a:r>
              <a:rPr 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泸州】历史概念图是一种空间网络结构图，可以把隐性知识显性化，也可以把碎片知识系统化。</a:t>
            </a:r>
            <a:r>
              <a:rPr 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第二次世界大战</a:t>
            </a:r>
            <a:r>
              <a:rPr 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的概念支架图如下，图中括号处应该是</a:t>
            </a:r>
            <a:r>
              <a:rPr 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　　</a:t>
            </a:r>
            <a:r>
              <a:rPr 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4806950" y="2770505"/>
            <a:ext cx="6877050" cy="2390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" name="文本框 102"/>
          <p:cNvSpPr txBox="1"/>
          <p:nvPr/>
        </p:nvSpPr>
        <p:spPr>
          <a:xfrm>
            <a:off x="0" y="3225800"/>
            <a:ext cx="5080000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</a:t>
            </a:r>
            <a:r>
              <a:rPr 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．开辟欧洲第二战场</a:t>
            </a:r>
            <a:r>
              <a:rPr 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B</a:t>
            </a:r>
            <a:r>
              <a:rPr 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．发表《开罗宣言》</a:t>
            </a:r>
            <a:r>
              <a:rPr 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C</a:t>
            </a:r>
            <a:r>
              <a:rPr 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．发表《波茨坦公告》</a:t>
            </a:r>
            <a:r>
              <a:rPr 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D</a:t>
            </a:r>
            <a:r>
              <a:rPr 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．签署《联合国家宣言》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49508" name="文本框 149507"/>
          <p:cNvSpPr txBox="1"/>
          <p:nvPr/>
        </p:nvSpPr>
        <p:spPr>
          <a:xfrm>
            <a:off x="3224213" y="2424748"/>
            <a:ext cx="6273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48482" name="对象 148481"/>
          <p:cNvGraphicFramePr/>
          <p:nvPr/>
        </p:nvGraphicFramePr>
        <p:xfrm>
          <a:off x="106522" y="841217"/>
          <a:ext cx="13141960" cy="5649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13192125" imgH="5657850" progId="Word.Document.8">
                  <p:embed/>
                </p:oleObj>
              </mc:Choice>
              <mc:Fallback>
                <p:oleObj name="" r:id="rId1" imgW="13192125" imgH="5657850" progId="Word.Document.8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6522" y="841217"/>
                        <a:ext cx="13141960" cy="56495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5435" y="1155700"/>
            <a:ext cx="11581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2022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年泸州市中考历史学科考试范围（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世界现代史部分）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2160" y="2644775"/>
            <a:ext cx="103454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第四单元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经济大危机和第二次世界大战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第二次世界大战（全面爆发、反法西斯联盟的建立、战争结束）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对象 1"/>
          <p:cNvGraphicFramePr/>
          <p:nvPr/>
        </p:nvGraphicFramePr>
        <p:xfrm>
          <a:off x="322263" y="1406049"/>
          <a:ext cx="11544300" cy="1399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11544300" imgH="1400175" progId="Word.Document.8">
                  <p:embed/>
                </p:oleObj>
              </mc:Choice>
              <mc:Fallback>
                <p:oleObj name="" r:id="rId1" imgW="11544300" imgH="1400175" progId="Word.Document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2263" y="1406049"/>
                        <a:ext cx="11544300" cy="13995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1" name="对象 171010"/>
          <p:cNvGraphicFramePr/>
          <p:nvPr/>
        </p:nvGraphicFramePr>
        <p:xfrm>
          <a:off x="322263" y="2861152"/>
          <a:ext cx="11544300" cy="277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3" imgW="11544300" imgH="2781300" progId="Word.Document.8">
                  <p:embed/>
                </p:oleObj>
              </mc:Choice>
              <mc:Fallback>
                <p:oleObj name="" r:id="rId3" imgW="11544300" imgH="2781300" progId="Word.Document.8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263" y="2861152"/>
                        <a:ext cx="11544300" cy="27787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69986" name="对象 169985"/>
          <p:cNvGraphicFramePr/>
          <p:nvPr/>
        </p:nvGraphicFramePr>
        <p:xfrm>
          <a:off x="322263" y="1691640"/>
          <a:ext cx="11544300" cy="3474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1" imgW="11544300" imgH="3476625" progId="Word.Document.8">
                  <p:embed/>
                </p:oleObj>
              </mc:Choice>
              <mc:Fallback>
                <p:oleObj name="" r:id="rId1" imgW="11544300" imgH="3476625" progId="Word.Document.8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2263" y="1691640"/>
                        <a:ext cx="11544300" cy="34747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3540" y="1735455"/>
            <a:ext cx="1142428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一、课标要求</a:t>
            </a:r>
            <a:endParaRPr lang="zh-CN" sz="32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了解日本对中国的侵略，粉碎德国对外扩张，知道德意日是发动第二次世界大战的罪魁祸首。</a:t>
            </a:r>
            <a:endParaRPr lang="zh-CN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16375" y="813435"/>
            <a:ext cx="500634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第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15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课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第二次世界大战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62890" y="1055370"/>
            <a:ext cx="33312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二、时空坐标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-21474826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890" y="1887855"/>
            <a:ext cx="572389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-2147482623" descr="F:\走向中考考场\21-22走向中考考场 中考总复习历史泸州专用教师用书\泸州走向历史中考师用PS+PDF\2021泸州历史师用\18LZ252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413703" y="2746375"/>
            <a:ext cx="11364595" cy="1365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7700" y="1114425"/>
            <a:ext cx="10896600" cy="462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647700" y="5743575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15" name="文本框 27"/>
          <p:cNvSpPr txBox="1"/>
          <p:nvPr/>
        </p:nvSpPr>
        <p:spPr>
          <a:xfrm>
            <a:off x="121920" y="832168"/>
            <a:ext cx="2327910" cy="6299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5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三、基础过关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98755" y="1607820"/>
            <a:ext cx="117951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800" b="1">
                <a:ea typeface="黑体" panose="02010609060101010101" pitchFamily="49" charset="-122"/>
              </a:rPr>
              <a:t>    </a:t>
            </a:r>
            <a:r>
              <a:rPr sz="2800" b="1"/>
              <a:t> </a:t>
            </a:r>
            <a:endParaRPr sz="2800" b="1"/>
          </a:p>
        </p:txBody>
      </p:sp>
      <p:sp>
        <p:nvSpPr>
          <p:cNvPr id="4" name="文本框 3"/>
          <p:cNvSpPr txBox="1"/>
          <p:nvPr/>
        </p:nvSpPr>
        <p:spPr>
          <a:xfrm>
            <a:off x="282575" y="1462405"/>
            <a:ext cx="11909425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/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  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15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课　第二次世界大战一、大战的全面爆发及主要战场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1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．大战爆发：二战全面爆发的时间，标志：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1939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9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月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日，</a:t>
            </a:r>
            <a:r>
              <a:rPr lang="en-US" sz="32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en-US" sz="32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     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，第二次世界大战全面爆发。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2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．德国东侵苏联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扩大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(1)1941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月，</a:t>
            </a:r>
            <a:r>
              <a:rPr lang="en-US" sz="32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，苏德战争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苏联卫国战争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爆发。</a:t>
            </a:r>
            <a:r>
              <a:rPr lang="en-US" sz="32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   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(2)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著名战役：</a:t>
            </a:r>
            <a:r>
              <a:rPr lang="en-US" sz="32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    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，粉碎了德军不可战胜的神话。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31075" name="文本框 131074"/>
          <p:cNvSpPr txBox="1"/>
          <p:nvPr/>
        </p:nvSpPr>
        <p:spPr>
          <a:xfrm>
            <a:off x="1146175" y="2851468"/>
            <a:ext cx="262890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德国突袭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波兰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1077" name="文本框 131076"/>
          <p:cNvSpPr txBox="1"/>
          <p:nvPr/>
        </p:nvSpPr>
        <p:spPr>
          <a:xfrm>
            <a:off x="4351020" y="2851785"/>
            <a:ext cx="395922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英、法被迫对德宣战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1078" name="文本框 131077"/>
          <p:cNvSpPr txBox="1"/>
          <p:nvPr/>
        </p:nvSpPr>
        <p:spPr>
          <a:xfrm>
            <a:off x="3695383" y="4392613"/>
            <a:ext cx="273431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德国进攻苏联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1079" name="文本框 131078"/>
          <p:cNvSpPr txBox="1"/>
          <p:nvPr/>
        </p:nvSpPr>
        <p:spPr>
          <a:xfrm>
            <a:off x="1612583" y="4914900"/>
            <a:ext cx="395922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第二次世界大战扩大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1080" name="文本框 131079"/>
          <p:cNvSpPr txBox="1"/>
          <p:nvPr/>
        </p:nvSpPr>
        <p:spPr>
          <a:xfrm>
            <a:off x="4100830" y="5343525"/>
            <a:ext cx="269621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莫斯科保卫战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24575" y="202057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✱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/>
      <p:bldP spid="131077" grpId="0"/>
      <p:bldP spid="131078" grpId="0"/>
      <p:bldP spid="131079" grpId="0"/>
      <p:bldP spid="1310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6535" y="1366520"/>
            <a:ext cx="1175893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．日本偷袭珍珠港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最大规模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</a:t>
            </a:r>
            <a:r>
              <a:rPr lang="en-US" sz="32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，日本偷袭美国夏威夷海军基地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珍珠港，重创美军太平洋舰队。次日，美、英对日宣战，德、意也对美宣战，</a:t>
            </a:r>
            <a:r>
              <a:rPr lang="en-US" sz="32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，二战达到</a:t>
            </a:r>
            <a:r>
              <a:rPr lang="en-US" sz="32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(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在亚洲，中国牵制着大部分日本陆军，为世界反法西斯战争的胜利作出了巨大贡献，中国战场是世界反法西斯战争的东方主战场。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4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．主要战场：欧洲西线战场、北非战场、欧洲东线战场、太平洋战场。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30052" name="文本框 130051"/>
          <p:cNvSpPr txBox="1"/>
          <p:nvPr/>
        </p:nvSpPr>
        <p:spPr>
          <a:xfrm>
            <a:off x="6533198" y="1366203"/>
            <a:ext cx="293179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1941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月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日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0053" name="文本框 130052"/>
          <p:cNvSpPr txBox="1"/>
          <p:nvPr/>
        </p:nvSpPr>
        <p:spPr>
          <a:xfrm>
            <a:off x="7553960" y="2319655"/>
            <a:ext cx="314261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太平洋战争爆发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0054" name="文本框 130053"/>
          <p:cNvSpPr txBox="1"/>
          <p:nvPr/>
        </p:nvSpPr>
        <p:spPr>
          <a:xfrm>
            <a:off x="1877695" y="2804795"/>
            <a:ext cx="187960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最大规模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/>
      <p:bldP spid="130053" grpId="0"/>
      <p:bldP spid="1300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" name="文本框 101"/>
          <p:cNvSpPr txBox="1"/>
          <p:nvPr/>
        </p:nvSpPr>
        <p:spPr>
          <a:xfrm>
            <a:off x="223520" y="1137285"/>
            <a:ext cx="1189164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二、反法西斯联盟的建立及战争形势的转折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1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．《联合国家宣言》的发表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(1)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背景：面对德、意、日法西斯的疯狂进逼，世界反法西斯国家开始逐步走向联合。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(2)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目的：战胜共同的敌人法西斯。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2885" y="3690620"/>
            <a:ext cx="1174559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(3)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时间，地点，参与国家：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1942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月，华盛顿，中、苏、美、英等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26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国。</a:t>
            </a:r>
            <a:endParaRPr 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en-US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21980" y="125920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✱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" name="文本框 101"/>
          <p:cNvSpPr txBox="1"/>
          <p:nvPr/>
        </p:nvSpPr>
        <p:spPr>
          <a:xfrm>
            <a:off x="192405" y="1162050"/>
            <a:ext cx="1189164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二、反法西斯联盟的建立及战争形势的转折</a:t>
            </a:r>
            <a:endParaRPr 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en-US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5430" y="1986280"/>
            <a:ext cx="1174559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(4)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内容：签字国保证用自己的全部军事和经济资源，对德、日、意及其仆从国作战，相互合作，决不单独同敌人停战议和。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2105" y="3346450"/>
            <a:ext cx="1167892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(5)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意义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①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宣言的签署，标志着</a:t>
            </a:r>
            <a:r>
              <a:rPr lang="en-US" sz="32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 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的正式形成。</a:t>
            </a:r>
            <a:r>
              <a:rPr 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②</a:t>
            </a:r>
            <a:r>
              <a:rPr 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各国为了一个共同的目标，相互支援，协同作战，逐渐扭转了战争的形势。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78851" name="文本框 78850"/>
          <p:cNvSpPr txBox="1"/>
          <p:nvPr/>
        </p:nvSpPr>
        <p:spPr>
          <a:xfrm>
            <a:off x="4567238" y="3712210"/>
            <a:ext cx="355092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世界反法西斯联盟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18475" y="124079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✱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</p:bldLst>
  </p:timing>
</p:sld>
</file>

<file path=ppt/tags/tag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.xml><?xml version="1.0" encoding="utf-8"?>
<p:tagLst xmlns:p="http://schemas.openxmlformats.org/presentationml/2006/main">
  <p:tag name="KSO_WM_UNIT_PLACING_PICTURE_USER_VIEWPORT" val="{&quot;height&quot;:7290,&quot;width&quot;:17160}"/>
</p:tagLst>
</file>

<file path=ppt/tags/tag13.xml><?xml version="1.0" encoding="utf-8"?>
<p:tagLst xmlns:p="http://schemas.openxmlformats.org/presentationml/2006/main">
  <p:tag name="COMMONDATA" val="eyJoZGlkIjoiOGM2OTNhYzNlY2RlOWQxMzYwZTdjMjQwNzYwMTMyYjI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K_DARK_LIGHT" val="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K_DARK_LIGHT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K_DARK_LIGHT" val="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2813</Words>
  <Application>WPS 演示</Application>
  <PresentationFormat>宽屏</PresentationFormat>
  <Paragraphs>174</Paragraphs>
  <Slides>21</Slides>
  <Notes>18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21</vt:i4>
      </vt:variant>
    </vt:vector>
  </HeadingPairs>
  <TitlesOfParts>
    <vt:vector size="38" baseType="lpstr">
      <vt:lpstr>Arial</vt:lpstr>
      <vt:lpstr>宋体</vt:lpstr>
      <vt:lpstr>Wingdings</vt:lpstr>
      <vt:lpstr>黑体</vt:lpstr>
      <vt:lpstr>华文楷体</vt:lpstr>
      <vt:lpstr>微软雅黑</vt:lpstr>
      <vt:lpstr>隶书</vt:lpstr>
      <vt:lpstr>Times New Roman</vt:lpstr>
      <vt:lpstr>Arial Unicode MS</vt:lpstr>
      <vt:lpstr>Calibri</vt:lpstr>
      <vt:lpstr>Office 主题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第15课  第二次世界大战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陈伟玲</dc:creator>
  <cp:lastModifiedBy>Administrator</cp:lastModifiedBy>
  <cp:revision>327</cp:revision>
  <dcterms:created xsi:type="dcterms:W3CDTF">2020-02-05T11:17:00Z</dcterms:created>
  <dcterms:modified xsi:type="dcterms:W3CDTF">2022-06-17T16:33:25Z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A7EA0FDDC57D45B899972B42CB035EF0</vt:lpwstr>
  </property>
</Properties>
</file>