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1" r:id="rId2"/>
    <p:sldId id="263" r:id="rId3"/>
    <p:sldId id="262" r:id="rId4"/>
    <p:sldId id="330" r:id="rId5"/>
    <p:sldId id="332" r:id="rId6"/>
    <p:sldId id="273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05" r:id="rId17"/>
    <p:sldId id="334" r:id="rId18"/>
    <p:sldId id="335" r:id="rId19"/>
    <p:sldId id="336" r:id="rId20"/>
    <p:sldId id="337" r:id="rId21"/>
    <p:sldId id="339" r:id="rId22"/>
    <p:sldId id="340" r:id="rId23"/>
    <p:sldId id="341" r:id="rId24"/>
    <p:sldId id="265" r:id="rId25"/>
    <p:sldId id="299" r:id="rId26"/>
    <p:sldId id="30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>
          <p15:clr>
            <a:srgbClr val="A4A3A4"/>
          </p15:clr>
        </p15:guide>
        <p15:guide id="2" pos="3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174C5"/>
    <a:srgbClr val="2E6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47"/>
    <p:restoredTop sz="98703"/>
  </p:normalViewPr>
  <p:slideViewPr>
    <p:cSldViewPr showGuides="1">
      <p:cViewPr varScale="1">
        <p:scale>
          <a:sx n="66" d="100"/>
          <a:sy n="66" d="100"/>
        </p:scale>
        <p:origin x="66" y="510"/>
      </p:cViewPr>
      <p:guideLst>
        <p:guide orient="horz" pos="2125"/>
        <p:guide pos="3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568AAC-65AD-4954-8C8B-2373FAEC0C6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2022/9/11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/>
              <a:t>24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3.redocn.com/tupian/20160119/lansejianbianbeijingtupian_5780717.jpg"/>
          <p:cNvPicPr>
            <a:picLocks noChangeAspect="1"/>
          </p:cNvPicPr>
          <p:nvPr userDrawn="1"/>
        </p:nvPicPr>
        <p:blipFill>
          <a:blip r:embed="rId6"/>
          <a:srcRect t="44357" b="4524"/>
          <a:stretch>
            <a:fillRect/>
          </a:stretch>
        </p:blipFill>
        <p:spPr>
          <a:xfrm>
            <a:off x="0" y="0"/>
            <a:ext cx="12192000" cy="339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19050"/>
            <a:ext cx="12192000" cy="342106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3600" b="1" kern="1200" dirty="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orum.xitek.com/showthread.php?threadid=111064&amp;pagenumber=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C:\Users\Administrator\Desktop\120273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189672"/>
            <a:ext cx="10368913" cy="4478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矩形 1"/>
          <p:cNvSpPr/>
          <p:nvPr/>
        </p:nvSpPr>
        <p:spPr>
          <a:xfrm>
            <a:off x="2910214" y="5958572"/>
            <a:ext cx="30416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《明朝那些事儿》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E11B72-D631-4AD1-BBC3-5A695E25AC95}"/>
              </a:ext>
            </a:extLst>
          </p:cNvPr>
          <p:cNvSpPr txBox="1"/>
          <p:nvPr/>
        </p:nvSpPr>
        <p:spPr>
          <a:xfrm>
            <a:off x="2459596" y="3137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4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 明朝的统治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B6DACA-03B8-442B-9C11-B8A7ABD4F677}"/>
              </a:ext>
            </a:extLst>
          </p:cNvPr>
          <p:cNvSpPr txBox="1"/>
          <p:nvPr/>
        </p:nvSpPr>
        <p:spPr>
          <a:xfrm>
            <a:off x="7248068" y="5959524"/>
            <a:ext cx="496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</a:rPr>
              <a:t>石桥中学</a:t>
            </a:r>
            <a:r>
              <a:rPr lang="en-US" altLang="zh-CN" sz="3200" b="1" dirty="0">
                <a:solidFill>
                  <a:schemeClr val="accent2"/>
                </a:solidFill>
              </a:rPr>
              <a:t>   </a:t>
            </a:r>
            <a:r>
              <a:rPr lang="zh-CN" altLang="en-US" sz="3200" b="1" dirty="0">
                <a:solidFill>
                  <a:schemeClr val="accent2"/>
                </a:solidFill>
              </a:rPr>
              <a:t>陈体萍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2138" y="622300"/>
            <a:ext cx="11069637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（1）中央组：朱元璋为进一步集中权力，废除丞相制度和中书省，六部直接向皇帝负责。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2668588" y="3214688"/>
            <a:ext cx="6767512" cy="792162"/>
            <a:chOff x="431" y="2886"/>
            <a:chExt cx="4263" cy="499"/>
          </a:xfrm>
        </p:grpSpPr>
        <p:grpSp>
          <p:nvGrpSpPr>
            <p:cNvPr id="21507" name="Group 5"/>
            <p:cNvGrpSpPr/>
            <p:nvPr/>
          </p:nvGrpSpPr>
          <p:grpSpPr>
            <a:xfrm>
              <a:off x="431" y="3158"/>
              <a:ext cx="4263" cy="227"/>
              <a:chOff x="431" y="3158"/>
              <a:chExt cx="4263" cy="544"/>
            </a:xfrm>
          </p:grpSpPr>
          <p:sp>
            <p:nvSpPr>
              <p:cNvPr id="21508" name="Line 6"/>
              <p:cNvSpPr/>
              <p:nvPr/>
            </p:nvSpPr>
            <p:spPr>
              <a:xfrm>
                <a:off x="431" y="3158"/>
                <a:ext cx="0" cy="544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09" name="Line 7"/>
              <p:cNvSpPr/>
              <p:nvPr/>
            </p:nvSpPr>
            <p:spPr>
              <a:xfrm>
                <a:off x="431" y="3158"/>
                <a:ext cx="4263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0" name="Line 8"/>
              <p:cNvSpPr/>
              <p:nvPr/>
            </p:nvSpPr>
            <p:spPr>
              <a:xfrm>
                <a:off x="4694" y="3158"/>
                <a:ext cx="0" cy="49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1" name="Line 9"/>
              <p:cNvSpPr/>
              <p:nvPr/>
            </p:nvSpPr>
            <p:spPr>
              <a:xfrm>
                <a:off x="1247" y="3158"/>
                <a:ext cx="0" cy="49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2" name="Line 10"/>
              <p:cNvSpPr/>
              <p:nvPr/>
            </p:nvSpPr>
            <p:spPr>
              <a:xfrm>
                <a:off x="2109" y="3158"/>
                <a:ext cx="0" cy="49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3" name="Line 11"/>
              <p:cNvSpPr/>
              <p:nvPr/>
            </p:nvSpPr>
            <p:spPr>
              <a:xfrm>
                <a:off x="3016" y="3158"/>
                <a:ext cx="0" cy="499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4" name="Line 12"/>
              <p:cNvSpPr/>
              <p:nvPr/>
            </p:nvSpPr>
            <p:spPr>
              <a:xfrm>
                <a:off x="3878" y="3158"/>
                <a:ext cx="0" cy="454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515" name="Line 13"/>
            <p:cNvSpPr/>
            <p:nvPr/>
          </p:nvSpPr>
          <p:spPr>
            <a:xfrm flipV="1">
              <a:off x="2562" y="2886"/>
              <a:ext cx="0" cy="27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686" name="Rectangle 14"/>
          <p:cNvSpPr/>
          <p:nvPr/>
        </p:nvSpPr>
        <p:spPr>
          <a:xfrm>
            <a:off x="5549900" y="2351088"/>
            <a:ext cx="1152525" cy="914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皇帝</a:t>
            </a:r>
          </a:p>
        </p:txBody>
      </p:sp>
      <p:sp>
        <p:nvSpPr>
          <p:cNvPr id="28687" name="Rectangle 15"/>
          <p:cNvSpPr/>
          <p:nvPr/>
        </p:nvSpPr>
        <p:spPr>
          <a:xfrm>
            <a:off x="2308225" y="4079875"/>
            <a:ext cx="936625" cy="914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latin typeface="Calibri" panose="020F0502020204030204" pitchFamily="34" charset="0"/>
                <a:ea typeface="黑体" panose="02010609060101010101" pitchFamily="49" charset="-122"/>
              </a:rPr>
              <a:t>吏</a:t>
            </a:r>
          </a:p>
        </p:txBody>
      </p:sp>
      <p:sp>
        <p:nvSpPr>
          <p:cNvPr id="28688" name="Rectangle 16"/>
          <p:cNvSpPr/>
          <p:nvPr/>
        </p:nvSpPr>
        <p:spPr>
          <a:xfrm>
            <a:off x="3605213" y="4079875"/>
            <a:ext cx="936625" cy="914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latin typeface="Calibri" panose="020F0502020204030204" pitchFamily="34" charset="0"/>
                <a:ea typeface="黑体" panose="02010609060101010101" pitchFamily="49" charset="-122"/>
              </a:rPr>
              <a:t>户</a:t>
            </a:r>
          </a:p>
        </p:txBody>
      </p:sp>
      <p:sp>
        <p:nvSpPr>
          <p:cNvPr id="28689" name="Rectangle 17"/>
          <p:cNvSpPr/>
          <p:nvPr/>
        </p:nvSpPr>
        <p:spPr>
          <a:xfrm>
            <a:off x="4900613" y="4079875"/>
            <a:ext cx="936625" cy="914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latin typeface="Calibri" panose="020F0502020204030204" pitchFamily="34" charset="0"/>
                <a:ea typeface="黑体" panose="02010609060101010101" pitchFamily="49" charset="-122"/>
              </a:rPr>
              <a:t>礼</a:t>
            </a:r>
          </a:p>
        </p:txBody>
      </p:sp>
      <p:sp>
        <p:nvSpPr>
          <p:cNvPr id="28690" name="Rectangle 18"/>
          <p:cNvSpPr/>
          <p:nvPr/>
        </p:nvSpPr>
        <p:spPr>
          <a:xfrm>
            <a:off x="6053138" y="4079875"/>
            <a:ext cx="936625" cy="914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latin typeface="Calibri" panose="020F0502020204030204" pitchFamily="34" charset="0"/>
                <a:ea typeface="黑体" panose="02010609060101010101" pitchFamily="49" charset="-122"/>
              </a:rPr>
              <a:t>兵</a:t>
            </a:r>
          </a:p>
        </p:txBody>
      </p:sp>
      <p:sp>
        <p:nvSpPr>
          <p:cNvPr id="28691" name="Rectangle 19"/>
          <p:cNvSpPr/>
          <p:nvPr/>
        </p:nvSpPr>
        <p:spPr>
          <a:xfrm>
            <a:off x="7566025" y="4079875"/>
            <a:ext cx="936625" cy="914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latin typeface="Calibri" panose="020F0502020204030204" pitchFamily="34" charset="0"/>
                <a:ea typeface="黑体" panose="02010609060101010101" pitchFamily="49" charset="-122"/>
              </a:rPr>
              <a:t>刑</a:t>
            </a:r>
          </a:p>
        </p:txBody>
      </p:sp>
      <p:sp>
        <p:nvSpPr>
          <p:cNvPr id="28692" name="Rectangle 20"/>
          <p:cNvSpPr/>
          <p:nvPr/>
        </p:nvSpPr>
        <p:spPr>
          <a:xfrm>
            <a:off x="8934450" y="4079875"/>
            <a:ext cx="936625" cy="914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600" b="1" dirty="0">
                <a:latin typeface="Calibri" panose="020F0502020204030204" pitchFamily="34" charset="0"/>
                <a:ea typeface="黑体" panose="02010609060101010101" pitchFamily="49" charset="-122"/>
              </a:rPr>
              <a:t>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28686" grpId="0" bldLvl="0" animBg="1"/>
      <p:bldP spid="28687" grpId="0" bldLvl="0" animBg="1"/>
      <p:bldP spid="28688" grpId="0" bldLvl="0" animBg="1"/>
      <p:bldP spid="28689" grpId="0" bldLvl="0" animBg="1"/>
      <p:bldP spid="28690" grpId="0" bldLvl="0" animBg="1"/>
      <p:bldP spid="28691" grpId="0" bldLvl="0" animBg="1"/>
      <p:bldP spid="2869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4988" y="704850"/>
            <a:ext cx="10799762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（2）地方组：取消行省，设立“三司”将原来行中书省的权力一分为三，互不统属，从而使行省的权力分散；分封诸子为王，驻守各地，巩固皇室。</a:t>
            </a:r>
          </a:p>
        </p:txBody>
      </p:sp>
      <p:sp>
        <p:nvSpPr>
          <p:cNvPr id="27652" name="Rectangle 4"/>
          <p:cNvSpPr/>
          <p:nvPr/>
        </p:nvSpPr>
        <p:spPr>
          <a:xfrm>
            <a:off x="1133475" y="2286000"/>
            <a:ext cx="6481763" cy="5826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①</a:t>
            </a:r>
            <a:r>
              <a:rPr lang="zh-CN" altLang="en-US" sz="3200" b="1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地方：废行省，设三司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3143250" y="4010025"/>
            <a:ext cx="1295400" cy="1655763"/>
            <a:chOff x="2109" y="981"/>
            <a:chExt cx="816" cy="1043"/>
          </a:xfrm>
        </p:grpSpPr>
        <p:sp>
          <p:nvSpPr>
            <p:cNvPr id="22532" name="Line 6"/>
            <p:cNvSpPr/>
            <p:nvPr/>
          </p:nvSpPr>
          <p:spPr>
            <a:xfrm>
              <a:off x="2245" y="981"/>
              <a:ext cx="0" cy="104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33" name="Line 7"/>
            <p:cNvSpPr/>
            <p:nvPr/>
          </p:nvSpPr>
          <p:spPr>
            <a:xfrm>
              <a:off x="2245" y="2024"/>
              <a:ext cx="68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34" name="Line 8"/>
            <p:cNvSpPr/>
            <p:nvPr/>
          </p:nvSpPr>
          <p:spPr>
            <a:xfrm>
              <a:off x="2109" y="1502"/>
              <a:ext cx="725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35" name="Line 9"/>
            <p:cNvSpPr/>
            <p:nvPr/>
          </p:nvSpPr>
          <p:spPr>
            <a:xfrm>
              <a:off x="2245" y="981"/>
              <a:ext cx="589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658" name="Rectangle 10"/>
          <p:cNvSpPr/>
          <p:nvPr/>
        </p:nvSpPr>
        <p:spPr>
          <a:xfrm>
            <a:off x="4583113" y="3506788"/>
            <a:ext cx="4249737" cy="7699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200" b="1" dirty="0">
                <a:latin typeface="Calibri" panose="020F0502020204030204" pitchFamily="34" charset="0"/>
                <a:ea typeface="黑体" panose="02010609060101010101" pitchFamily="49" charset="-122"/>
              </a:rPr>
              <a:t>承宣布政使司（民政）</a:t>
            </a:r>
          </a:p>
        </p:txBody>
      </p:sp>
      <p:sp>
        <p:nvSpPr>
          <p:cNvPr id="27659" name="Rectangle 11"/>
          <p:cNvSpPr/>
          <p:nvPr/>
        </p:nvSpPr>
        <p:spPr>
          <a:xfrm>
            <a:off x="4511675" y="4441825"/>
            <a:ext cx="4248150" cy="7699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200" b="1" dirty="0">
                <a:latin typeface="Calibri" panose="020F0502020204030204" pitchFamily="34" charset="0"/>
                <a:ea typeface="黑体" panose="02010609060101010101" pitchFamily="49" charset="-122"/>
              </a:rPr>
              <a:t>提刑按察司（刑狱）</a:t>
            </a:r>
          </a:p>
        </p:txBody>
      </p:sp>
      <p:sp>
        <p:nvSpPr>
          <p:cNvPr id="27660" name="Rectangle 12"/>
          <p:cNvSpPr/>
          <p:nvPr/>
        </p:nvSpPr>
        <p:spPr>
          <a:xfrm>
            <a:off x="4511675" y="5378450"/>
            <a:ext cx="4249738" cy="7699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200" b="1" dirty="0">
                <a:latin typeface="Calibri" panose="020F0502020204030204" pitchFamily="34" charset="0"/>
                <a:ea typeface="黑体" panose="02010609060101010101" pitchFamily="49" charset="-122"/>
              </a:rPr>
              <a:t>都指挥使司（军政）</a:t>
            </a:r>
          </a:p>
        </p:txBody>
      </p:sp>
      <p:sp>
        <p:nvSpPr>
          <p:cNvPr id="27661" name="Rectangle 13"/>
          <p:cNvSpPr/>
          <p:nvPr/>
        </p:nvSpPr>
        <p:spPr>
          <a:xfrm>
            <a:off x="2135188" y="4441825"/>
            <a:ext cx="914400" cy="914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中央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7652" grpId="0"/>
      <p:bldP spid="27658" grpId="0" bldLvl="0" animBg="1"/>
      <p:bldP spid="27659" grpId="0" bldLvl="0" animBg="1"/>
      <p:bldP spid="27660" grpId="0" bldLvl="0" animBg="1"/>
      <p:bldP spid="2766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3713" y="498475"/>
            <a:ext cx="10812462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（3）军事组：把原来的大都督府分为五军都督府, 将军队调动和武官任命的权力统归兵部，这样皇帝就直接掌握了军事大权。</a:t>
            </a:r>
          </a:p>
        </p:txBody>
      </p:sp>
      <p:pic>
        <p:nvPicPr>
          <p:cNvPr id="2" name="图片 1" descr="6f061d950a7b02088b04384562d9f2d3562cc8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692275"/>
            <a:ext cx="10217150" cy="412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文本框 23557"/>
          <p:cNvSpPr txBox="1"/>
          <p:nvPr/>
        </p:nvSpPr>
        <p:spPr>
          <a:xfrm>
            <a:off x="3951288" y="5816600"/>
            <a:ext cx="4494213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明朝地方军事机构设置</a:t>
            </a:r>
            <a:endParaRPr kumimoji="0" lang="zh-CN" altLang="en-US" sz="3200" b="1" kern="1200" cap="none" spc="0" normalizeH="0" baseline="0" noProof="1">
              <a:solidFill>
                <a:srgbClr val="660066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23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6813" y="600075"/>
            <a:ext cx="10098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（4）特务组：朱元璋设立锦衣卫，明成祖时期设立东厂。</a:t>
            </a:r>
          </a:p>
        </p:txBody>
      </p:sp>
      <p:pic>
        <p:nvPicPr>
          <p:cNvPr id="15362" name="Picture 12" descr="muy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0" y="1303338"/>
            <a:ext cx="3736975" cy="402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7273925" y="5324475"/>
            <a:ext cx="2471738" cy="644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 </a:t>
            </a:r>
            <a:r>
              <a:rPr kumimoji="0" lang="zh-CN" altLang="en-US" sz="3600" b="1" kern="1200" cap="none" spc="0" normalizeH="0" baseline="0" noProof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锦衣卫印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1514475"/>
            <a:ext cx="60960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10855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Rectangle 9"/>
          <p:cNvSpPr>
            <a:spLocks noGrp="1"/>
          </p:cNvSpPr>
          <p:nvPr>
            <p:ph type="title" idx="4294967295"/>
          </p:nvPr>
        </p:nvSpPr>
        <p:spPr>
          <a:xfrm>
            <a:off x="144463" y="327025"/>
            <a:ext cx="3490912" cy="54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l"/>
            <a:r>
              <a:rPr lang="zh-CN" altLang="en-US" dirty="0">
                <a:solidFill>
                  <a:srgbClr val="3174C5"/>
                </a:solidFill>
              </a:rPr>
              <a:t>锦衣卫特务机构</a:t>
            </a:r>
          </a:p>
        </p:txBody>
      </p:sp>
      <p:sp>
        <p:nvSpPr>
          <p:cNvPr id="59402" name="Rectangle 10"/>
          <p:cNvSpPr/>
          <p:nvPr/>
        </p:nvSpPr>
        <p:spPr>
          <a:xfrm>
            <a:off x="1311275" y="1146175"/>
            <a:ext cx="7607300" cy="14462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4400" b="1" dirty="0">
                <a:latin typeface="Calibri" panose="020F0502020204030204" pitchFamily="34" charset="0"/>
                <a:ea typeface="隶书" panose="02010509060101010101" pitchFamily="49" charset="-122"/>
              </a:rPr>
              <a:t>职能：</a:t>
            </a:r>
          </a:p>
          <a:p>
            <a:r>
              <a:rPr lang="zh-CN" altLang="en-US" sz="4400" b="1" dirty="0">
                <a:latin typeface="Calibri" panose="020F0502020204030204" pitchFamily="34" charset="0"/>
                <a:ea typeface="隶书" panose="02010509060101010101" pitchFamily="49" charset="-122"/>
              </a:rPr>
              <a:t>特点：</a:t>
            </a:r>
          </a:p>
        </p:txBody>
      </p:sp>
      <p:sp>
        <p:nvSpPr>
          <p:cNvPr id="23566" name="Text Box 14"/>
          <p:cNvSpPr txBox="1"/>
          <p:nvPr/>
        </p:nvSpPr>
        <p:spPr>
          <a:xfrm>
            <a:off x="3021013" y="1146175"/>
            <a:ext cx="38290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对臣民监视、侦查。</a:t>
            </a:r>
          </a:p>
        </p:txBody>
      </p:sp>
      <p:sp>
        <p:nvSpPr>
          <p:cNvPr id="23567" name="Text Box 15"/>
          <p:cNvSpPr txBox="1"/>
          <p:nvPr/>
        </p:nvSpPr>
        <p:spPr>
          <a:xfrm>
            <a:off x="3021013" y="1730375"/>
            <a:ext cx="4433887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由皇帝直接指挥，</a:t>
            </a: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不受法律的约束。</a:t>
            </a:r>
          </a:p>
        </p:txBody>
      </p:sp>
      <p:sp>
        <p:nvSpPr>
          <p:cNvPr id="23570" name="Rectangle 18"/>
          <p:cNvSpPr/>
          <p:nvPr/>
        </p:nvSpPr>
        <p:spPr>
          <a:xfrm>
            <a:off x="1517650" y="3162300"/>
            <a:ext cx="8939213" cy="17541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 anchorCtr="0">
            <a:spAutoFit/>
          </a:bodyPr>
          <a:lstStyle/>
          <a:p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时京官每旦入朝，必与妻子诀别，</a:t>
            </a:r>
          </a:p>
          <a:p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  及暮无事则相庆，以为又活一日。</a:t>
            </a:r>
          </a:p>
          <a:p>
            <a:pPr algn="r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en-US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稗史汇编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</a:p>
        </p:txBody>
      </p:sp>
      <p:sp>
        <p:nvSpPr>
          <p:cNvPr id="59399" name="Text Box 7"/>
          <p:cNvSpPr txBox="1"/>
          <p:nvPr/>
        </p:nvSpPr>
        <p:spPr>
          <a:xfrm>
            <a:off x="1392238" y="2978150"/>
            <a:ext cx="9155112" cy="193833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安然朝中坐，</a:t>
            </a: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却知天下事。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 animBg="1"/>
      <p:bldP spid="59402" grpId="0"/>
      <p:bldP spid="23566" grpId="0"/>
      <p:bldP spid="23567" grpId="0"/>
      <p:bldP spid="23570" grpId="0" bldLvl="0" animBg="1"/>
      <p:bldP spid="5939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/>
          <p:nvPr/>
        </p:nvSpPr>
        <p:spPr>
          <a:xfrm>
            <a:off x="777875" y="327025"/>
            <a:ext cx="1080452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锦衣卫：</a:t>
            </a:r>
            <a:r>
              <a:rPr lang="zh-CN" altLang="en-US" sz="2800" b="1" dirty="0">
                <a:solidFill>
                  <a:srgbClr val="006666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陛下，这是昨天晚上宋学士家宴请宾客的情况。</a:t>
            </a:r>
            <a:r>
              <a:rPr lang="zh-CN" altLang="en-US" sz="2800" b="1" dirty="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2800" b="1" dirty="0">
                <a:solidFill>
                  <a:srgbClr val="CC0000"/>
                </a:solidFill>
                <a:latin typeface="Verdana" panose="020B0604030504040204" pitchFamily="34" charset="0"/>
                <a:ea typeface="楷体_GB2312" pitchFamily="49" charset="-122"/>
              </a:rPr>
              <a:t>把图交给宦官递给皇帝）</a:t>
            </a:r>
          </a:p>
          <a:p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朱元璋：</a:t>
            </a:r>
            <a:r>
              <a:rPr lang="zh-CN" altLang="en-US" sz="2800" b="1" dirty="0">
                <a:solidFill>
                  <a:srgbClr val="006666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宋爱卿，听说你昨天晚上宴请贵宾，都请了那些人呢？</a:t>
            </a:r>
          </a:p>
          <a:p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宋濂</a:t>
            </a:r>
            <a:r>
              <a:rPr lang="zh-CN" altLang="en-US" sz="2800" b="1" dirty="0">
                <a:solidFill>
                  <a:srgbClr val="CC3300"/>
                </a:solidFill>
                <a:latin typeface="Verdana" panose="020B0604030504040204" pitchFamily="34" charset="0"/>
                <a:ea typeface="楷体_GB2312" pitchFamily="49" charset="-122"/>
              </a:rPr>
              <a:t>（惊讶的表情）</a:t>
            </a:r>
            <a:r>
              <a:rPr lang="zh-CN" altLang="en-US" sz="2800" b="1" dirty="0">
                <a:solidFill>
                  <a:srgbClr val="003300"/>
                </a:solidFill>
                <a:latin typeface="Verdana" panose="020B0604030504040204" pitchFamily="34" charset="0"/>
                <a:ea typeface="楷体_GB2312" pitchFamily="49" charset="-122"/>
              </a:rPr>
              <a:t>：</a:t>
            </a:r>
            <a:r>
              <a:rPr lang="zh-CN" altLang="en-US" sz="2800" b="1" dirty="0">
                <a:solidFill>
                  <a:srgbClr val="006666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皇上是不是知道了</a:t>
            </a:r>
            <a:r>
              <a:rPr lang="zh-CN" altLang="en-US" sz="2800" b="1" dirty="0">
                <a:solidFill>
                  <a:srgbClr val="CC0000"/>
                </a:solidFill>
                <a:latin typeface="Verdana" panose="020B0604030504040204" pitchFamily="34" charset="0"/>
                <a:ea typeface="楷体_GB2312" pitchFamily="49" charset="-122"/>
              </a:rPr>
              <a:t>（轻声）</a:t>
            </a:r>
            <a:r>
              <a:rPr lang="zh-CN" altLang="en-US" sz="2800" b="1" dirty="0">
                <a:solidFill>
                  <a:srgbClr val="006666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。谢皇上关心，臣昨天和几个朋友聚了聚，有王学士，李尚书，还有张侍郎。</a:t>
            </a:r>
          </a:p>
          <a:p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朱元璋：</a:t>
            </a:r>
            <a:r>
              <a:rPr lang="zh-CN" altLang="en-US" sz="2800" b="1" dirty="0">
                <a:solidFill>
                  <a:srgbClr val="006666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都吃了哪些好菜啊？</a:t>
            </a:r>
          </a:p>
          <a:p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宋濂：</a:t>
            </a:r>
            <a:r>
              <a:rPr lang="zh-CN" altLang="en-US" sz="2800" b="1" dirty="0">
                <a:solidFill>
                  <a:srgbClr val="006666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禀皇上，有糖醋鲤鱼、宫保鸡丁、四喜丸子、京酱肉丝、还有红烧茄子和拔丝地瓜。</a:t>
            </a:r>
          </a:p>
          <a:p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朱元璋：</a:t>
            </a:r>
            <a:r>
              <a:rPr lang="zh-CN" altLang="en-US" sz="2800" b="1" dirty="0">
                <a:solidFill>
                  <a:srgbClr val="006666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很好，你没有欺骗朕，是朕的忠臣，由你们辅佐朕，我很放心</a:t>
            </a:r>
            <a:r>
              <a:rPr lang="zh-CN" altLang="en-US" sz="2800" b="1" dirty="0">
                <a:solidFill>
                  <a:srgbClr val="CC0000"/>
                </a:solidFill>
                <a:latin typeface="Verdana" panose="020B0604030504040204" pitchFamily="34" charset="0"/>
                <a:ea typeface="楷体_GB2312" pitchFamily="49" charset="-122"/>
              </a:rPr>
              <a:t>（面露笑容）</a:t>
            </a:r>
            <a:r>
              <a:rPr lang="zh-CN" altLang="en-US" sz="2800" b="1" dirty="0">
                <a:solidFill>
                  <a:srgbClr val="006666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。来人，把这张图给宋大人看看。</a:t>
            </a:r>
          </a:p>
          <a:p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宦官：</a:t>
            </a:r>
            <a:r>
              <a:rPr lang="zh-CN" altLang="en-US" sz="2800" b="1" dirty="0">
                <a:solidFill>
                  <a:srgbClr val="006666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是。</a:t>
            </a:r>
            <a:r>
              <a:rPr lang="zh-CN" altLang="en-US" sz="2800" b="1" dirty="0">
                <a:solidFill>
                  <a:srgbClr val="CC0000"/>
                </a:solidFill>
                <a:latin typeface="Verdana" panose="020B0604030504040204" pitchFamily="34" charset="0"/>
                <a:ea typeface="楷体_GB2312" pitchFamily="49" charset="-122"/>
              </a:rPr>
              <a:t>（将图拿给宋濂）</a:t>
            </a:r>
          </a:p>
          <a:p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宋濂</a:t>
            </a:r>
            <a:r>
              <a:rPr lang="zh-CN" altLang="en-US" sz="2800" b="1" dirty="0">
                <a:solidFill>
                  <a:srgbClr val="CC3300"/>
                </a:solidFill>
                <a:latin typeface="Verdana" panose="020B0604030504040204" pitchFamily="34" charset="0"/>
                <a:ea typeface="楷体_GB2312" pitchFamily="49" charset="-122"/>
              </a:rPr>
              <a:t>（接过图，伸手抹了把汗，</a:t>
            </a:r>
            <a:r>
              <a:rPr lang="zh-CN" altLang="en-US" sz="2800" b="1" dirty="0">
                <a:solidFill>
                  <a:srgbClr val="CC0000"/>
                </a:solidFill>
                <a:latin typeface="Verdana" panose="020B0604030504040204" pitchFamily="34" charset="0"/>
                <a:ea typeface="楷体_GB2312" pitchFamily="49" charset="-122"/>
              </a:rPr>
              <a:t>轻声</a:t>
            </a:r>
            <a:r>
              <a:rPr lang="zh-CN" altLang="en-US" sz="2800" b="1" dirty="0">
                <a:solidFill>
                  <a:srgbClr val="CC3300"/>
                </a:solidFill>
                <a:latin typeface="Verdana" panose="020B0604030504040204" pitchFamily="34" charset="0"/>
                <a:ea typeface="楷体_GB2312" pitchFamily="49" charset="-122"/>
              </a:rPr>
              <a:t>）</a:t>
            </a: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0066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好险，锦衣卫真是无孔不入啊。 </a:t>
            </a:r>
          </a:p>
        </p:txBody>
      </p:sp>
      <p:pic>
        <p:nvPicPr>
          <p:cNvPr id="61443" name="Picture 3" descr="book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8" y="5881688"/>
            <a:ext cx="1000125" cy="82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470150" y="6019800"/>
            <a:ext cx="7419975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总结：皇权高度集中，君主专制大为加强。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/>
          <p:nvPr/>
        </p:nvSpPr>
        <p:spPr>
          <a:xfrm>
            <a:off x="111125" y="174625"/>
            <a:ext cx="43211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目标导学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科举考试的变化</a:t>
            </a:r>
          </a:p>
        </p:txBody>
      </p:sp>
      <p:sp>
        <p:nvSpPr>
          <p:cNvPr id="27650" name="文本框 1"/>
          <p:cNvSpPr txBox="1"/>
          <p:nvPr/>
        </p:nvSpPr>
        <p:spPr>
          <a:xfrm>
            <a:off x="712788" y="1495425"/>
            <a:ext cx="10766425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材料一：所谓八股文，每篇由破题、承题、起讲、入题、出题、起股、中股、后股、束股、落下十个部分组成。</a:t>
            </a:r>
          </a:p>
        </p:txBody>
      </p:sp>
      <p:sp>
        <p:nvSpPr>
          <p:cNvPr id="27651" name="文本框 3"/>
          <p:cNvSpPr txBox="1"/>
          <p:nvPr/>
        </p:nvSpPr>
        <p:spPr>
          <a:xfrm>
            <a:off x="649288" y="792163"/>
            <a:ext cx="2439987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读史料：</a:t>
            </a:r>
          </a:p>
        </p:txBody>
      </p:sp>
      <p:sp>
        <p:nvSpPr>
          <p:cNvPr id="27652" name="文本框 1"/>
          <p:cNvSpPr txBox="1"/>
          <p:nvPr/>
        </p:nvSpPr>
        <p:spPr>
          <a:xfrm>
            <a:off x="727075" y="2794000"/>
            <a:ext cx="10752138" cy="954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材料二：明代著名学者顾炎武曾抨击过八股文：八股文之害等于焚书，而败坏人材有甚于咸阳之郊。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649288" y="3856038"/>
            <a:ext cx="7610475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根据教材说出八股取士的目的。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1557338" y="4656138"/>
            <a:ext cx="262890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加强思想控制。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文本框 1"/>
          <p:cNvSpPr txBox="1"/>
          <p:nvPr/>
        </p:nvSpPr>
        <p:spPr>
          <a:xfrm>
            <a:off x="0" y="180975"/>
            <a:ext cx="4932363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八股取士的考试范围。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2263" y="1641475"/>
            <a:ext cx="6081712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考试题目必须来自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“四书”“五经”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；考生对题目的解释，必须是以朱熹的 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《四书集注》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为标准，不得自己随意发挥。</a:t>
            </a:r>
          </a:p>
        </p:txBody>
      </p:sp>
      <p:sp>
        <p:nvSpPr>
          <p:cNvPr id="23558" name="文本框 23557"/>
          <p:cNvSpPr txBox="1"/>
          <p:nvPr/>
        </p:nvSpPr>
        <p:spPr>
          <a:xfrm>
            <a:off x="8080375" y="5091113"/>
            <a:ext cx="2239963" cy="58261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举子看榜图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75" y="1069975"/>
            <a:ext cx="5421313" cy="387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 bldLvl="0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525" y="222250"/>
            <a:ext cx="412273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讨论八股取的影响。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2300" y="1793875"/>
            <a:ext cx="3763963" cy="2400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积极：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考试形式标准化，利于规范考试。</a:t>
            </a:r>
          </a:p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消极：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禁锢了知识分子的思想，不利于社会的进步。</a:t>
            </a:r>
          </a:p>
        </p:txBody>
      </p:sp>
      <p:pic>
        <p:nvPicPr>
          <p:cNvPr id="4" name="图片 3" descr="1111073236_14023862611351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398588"/>
            <a:ext cx="5770563" cy="3836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文本框 23557"/>
          <p:cNvSpPr txBox="1"/>
          <p:nvPr/>
        </p:nvSpPr>
        <p:spPr>
          <a:xfrm>
            <a:off x="6680200" y="5386388"/>
            <a:ext cx="3178175" cy="5826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范进中举（明）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/>
      <p:bldP spid="235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2009032613454495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123825"/>
            <a:ext cx="2120900" cy="2132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Text Box 6"/>
          <p:cNvSpPr txBox="1"/>
          <p:nvPr/>
        </p:nvSpPr>
        <p:spPr>
          <a:xfrm>
            <a:off x="3503613" y="493713"/>
            <a:ext cx="7783512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dist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八股文之害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等于焚书，而败坏人材有甚于咸阳之郊所坑者但四百六十余人也。</a:t>
            </a: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en-US" altLang="zh-CN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顾炎武</a:t>
            </a:r>
          </a:p>
        </p:txBody>
      </p:sp>
      <p:sp>
        <p:nvSpPr>
          <p:cNvPr id="235531" name="Text Box 11"/>
          <p:cNvSpPr txBox="1"/>
          <p:nvPr/>
        </p:nvSpPr>
        <p:spPr>
          <a:xfrm>
            <a:off x="2284413" y="3492500"/>
            <a:ext cx="5976937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甲：根据自己的理解，作出回答。</a:t>
            </a:r>
          </a:p>
        </p:txBody>
      </p:sp>
      <p:sp>
        <p:nvSpPr>
          <p:cNvPr id="235532" name="Text Box 12"/>
          <p:cNvSpPr txBox="1"/>
          <p:nvPr/>
        </p:nvSpPr>
        <p:spPr>
          <a:xfrm>
            <a:off x="679450" y="2420938"/>
            <a:ext cx="10685463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假如身处明朝，甲乙一起参加明朝的科举考试。根据他们的答案，你认为他们两个谁会高中状元？</a:t>
            </a:r>
          </a:p>
        </p:txBody>
      </p:sp>
      <p:sp>
        <p:nvSpPr>
          <p:cNvPr id="235533" name="Text Box 13"/>
          <p:cNvSpPr txBox="1"/>
          <p:nvPr/>
        </p:nvSpPr>
        <p:spPr>
          <a:xfrm>
            <a:off x="2279650" y="3992563"/>
            <a:ext cx="48958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乙：回答出有创意的答案。</a:t>
            </a:r>
          </a:p>
        </p:txBody>
      </p:sp>
      <p:sp>
        <p:nvSpPr>
          <p:cNvPr id="235535" name="Text Box 15"/>
          <p:cNvSpPr txBox="1"/>
          <p:nvPr/>
        </p:nvSpPr>
        <p:spPr>
          <a:xfrm>
            <a:off x="1774825" y="4568825"/>
            <a:ext cx="8893175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如果你也是参考者，你想要高中状元，你会如何作答？</a:t>
            </a:r>
          </a:p>
        </p:txBody>
      </p:sp>
      <p:sp>
        <p:nvSpPr>
          <p:cNvPr id="235536" name="Text Box 16"/>
          <p:cNvSpPr txBox="1"/>
          <p:nvPr/>
        </p:nvSpPr>
        <p:spPr>
          <a:xfrm>
            <a:off x="2463800" y="5330825"/>
            <a:ext cx="3527425" cy="952500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由此可见，八股取士的最大危害在于：</a:t>
            </a:r>
          </a:p>
        </p:txBody>
      </p:sp>
      <p:sp>
        <p:nvSpPr>
          <p:cNvPr id="2" name="Text Box 16"/>
          <p:cNvSpPr txBox="1"/>
          <p:nvPr/>
        </p:nvSpPr>
        <p:spPr>
          <a:xfrm>
            <a:off x="6627813" y="5330825"/>
            <a:ext cx="3068637" cy="9525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抑制了人们的创造性思维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235531" grpId="0"/>
      <p:bldP spid="235532" grpId="0"/>
      <p:bldP spid="235533" grpId="0"/>
      <p:bldP spid="235535" grpId="0"/>
      <p:bldP spid="235536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1"/>
          <p:cNvGrpSpPr/>
          <p:nvPr/>
        </p:nvGrpSpPr>
        <p:grpSpPr>
          <a:xfrm>
            <a:off x="84138" y="79375"/>
            <a:ext cx="1295400" cy="444500"/>
            <a:chOff x="6524" y="16049"/>
            <a:chExt cx="1295400" cy="444500"/>
          </a:xfrm>
        </p:grpSpPr>
        <p:sp>
          <p:nvSpPr>
            <p:cNvPr id="13314" name="文本框 4103"/>
            <p:cNvSpPr txBox="1"/>
            <p:nvPr/>
          </p:nvSpPr>
          <p:spPr>
            <a:xfrm>
              <a:off x="6524" y="16049"/>
              <a:ext cx="1295400" cy="4013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 anchor="t" anchorCtr="0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学习目标</a:t>
              </a:r>
              <a:endParaRPr lang="zh-CN" altLang="zh-CN" sz="2000" b="1" dirty="0">
                <a:solidFill>
                  <a:srgbClr val="2E6CB8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3315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Text Box 5"/>
          <p:cNvSpPr txBox="1"/>
          <p:nvPr/>
        </p:nvSpPr>
        <p:spPr>
          <a:xfrm>
            <a:off x="777875" y="1701800"/>
            <a:ext cx="10904538" cy="23082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了解明朝的建立时间，建立者和全面改革官制、改革科举制等强化皇权的具体措施，概括明朝皇权加强的特点及影响，理解皇帝专权的种种弊端。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1"/>
          <p:cNvSpPr/>
          <p:nvPr/>
        </p:nvSpPr>
        <p:spPr>
          <a:xfrm>
            <a:off x="176213" y="250825"/>
            <a:ext cx="43211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目标导学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经济的发展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841375" y="711200"/>
            <a:ext cx="4254500" cy="554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农业：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新农作物的引进。</a:t>
            </a:r>
          </a:p>
        </p:txBody>
      </p:sp>
      <p:pic>
        <p:nvPicPr>
          <p:cNvPr id="24580" name="图片 1" descr="2005126102687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263" y="3830638"/>
            <a:ext cx="3616325" cy="1798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2" descr="2457331_122546221000_2"/>
          <p:cNvPicPr>
            <a:picLocks noChangeAspect="1"/>
          </p:cNvPicPr>
          <p:nvPr/>
        </p:nvPicPr>
        <p:blipFill>
          <a:blip r:embed="rId3"/>
          <a:srcRect l="7071" t="11972" r="5701" b="5307"/>
          <a:stretch>
            <a:fillRect/>
          </a:stretch>
        </p:blipFill>
        <p:spPr>
          <a:xfrm>
            <a:off x="1816100" y="3832225"/>
            <a:ext cx="3540125" cy="179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3" descr="5191447_115006035345_2"/>
          <p:cNvPicPr>
            <a:picLocks noChangeAspect="1"/>
          </p:cNvPicPr>
          <p:nvPr/>
        </p:nvPicPr>
        <p:blipFill>
          <a:blip r:embed="rId4"/>
          <a:srcRect l="1894" t="6061" r="1439" b="4706"/>
          <a:stretch>
            <a:fillRect/>
          </a:stretch>
        </p:blipFill>
        <p:spPr>
          <a:xfrm>
            <a:off x="1816100" y="1265238"/>
            <a:ext cx="3538538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4" descr="Redocn_2013121009072588"/>
          <p:cNvPicPr>
            <a:picLocks noChangeAspect="1"/>
          </p:cNvPicPr>
          <p:nvPr/>
        </p:nvPicPr>
        <p:blipFill>
          <a:blip r:embed="rId5"/>
          <a:srcRect l="9218" t="5435" r="6459" b="6151"/>
          <a:stretch>
            <a:fillRect/>
          </a:stretch>
        </p:blipFill>
        <p:spPr>
          <a:xfrm>
            <a:off x="5946775" y="1196975"/>
            <a:ext cx="3509963" cy="189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8"/>
          <p:cNvSpPr txBox="1"/>
          <p:nvPr/>
        </p:nvSpPr>
        <p:spPr>
          <a:xfrm>
            <a:off x="2795588" y="3187700"/>
            <a:ext cx="1376363" cy="5826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玉米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6553200" y="3186113"/>
            <a:ext cx="2744788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红薯（甘薯）</a:t>
            </a:r>
          </a:p>
        </p:txBody>
      </p:sp>
      <p:sp>
        <p:nvSpPr>
          <p:cNvPr id="10" name="文本框 10"/>
          <p:cNvSpPr txBox="1"/>
          <p:nvPr/>
        </p:nvSpPr>
        <p:spPr>
          <a:xfrm>
            <a:off x="2243138" y="5627688"/>
            <a:ext cx="2852738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马铃薯（土豆）</a:t>
            </a:r>
          </a:p>
        </p:txBody>
      </p:sp>
      <p:sp>
        <p:nvSpPr>
          <p:cNvPr id="11" name="文本框 11"/>
          <p:cNvSpPr txBox="1"/>
          <p:nvPr/>
        </p:nvSpPr>
        <p:spPr>
          <a:xfrm>
            <a:off x="7113588" y="5627688"/>
            <a:ext cx="1625600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向日葵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57607_108596809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65163"/>
            <a:ext cx="297180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1" descr="t011fd809f3d5961f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0" y="3543300"/>
            <a:ext cx="3627438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3" descr="2293327_091052683175_2"/>
          <p:cNvPicPr>
            <a:picLocks noChangeAspect="1"/>
          </p:cNvPicPr>
          <p:nvPr/>
        </p:nvPicPr>
        <p:blipFill>
          <a:blip r:embed="rId5"/>
          <a:srcRect l="7323" t="11023" r="12267" b="5118"/>
          <a:stretch>
            <a:fillRect/>
          </a:stretch>
        </p:blipFill>
        <p:spPr>
          <a:xfrm>
            <a:off x="6146800" y="2066925"/>
            <a:ext cx="3890963" cy="269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628900" y="2963863"/>
            <a:ext cx="2743200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番茄（西红柿）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24763" y="4730750"/>
            <a:ext cx="1204913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花生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90900" y="5807075"/>
            <a:ext cx="1363663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辣椒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1" descr="4明代青花扁壶"/>
          <p:cNvPicPr>
            <a:picLocks noChangeAspect="1"/>
          </p:cNvPicPr>
          <p:nvPr/>
        </p:nvPicPr>
        <p:blipFill>
          <a:blip r:embed="rId2"/>
          <a:srcRect l="19038" t="1823" r="16669" b="2895"/>
          <a:stretch>
            <a:fillRect/>
          </a:stretch>
        </p:blipFill>
        <p:spPr>
          <a:xfrm>
            <a:off x="6477000" y="981075"/>
            <a:ext cx="3651250" cy="468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文本框 23557"/>
          <p:cNvSpPr txBox="1"/>
          <p:nvPr/>
        </p:nvSpPr>
        <p:spPr>
          <a:xfrm>
            <a:off x="6884988" y="5713413"/>
            <a:ext cx="2835275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明代青花扁壶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2613" y="1187450"/>
            <a:ext cx="5767387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手工业：棉纺织业在明代已从南方推向北方；苏州是明代的丝织业中心；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景德镇是全国的制瓷中心。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2613" y="3484563"/>
            <a:ext cx="5767387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商业：北京和南京是全国性的商贸城市；出现了有名的商帮，如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晋商、徽商。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5" grpId="0" bldLvl="0"/>
      <p:bldP spid="7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0675" y="3629025"/>
            <a:ext cx="2133600" cy="609600"/>
            <a:chOff x="96" y="2575"/>
            <a:chExt cx="1344" cy="384"/>
          </a:xfrm>
        </p:grpSpPr>
        <p:sp>
          <p:nvSpPr>
            <p:cNvPr id="34818" name="Rectangle 3"/>
            <p:cNvSpPr/>
            <p:nvPr/>
          </p:nvSpPr>
          <p:spPr>
            <a:xfrm>
              <a:off x="96" y="2575"/>
              <a:ext cx="1344" cy="384"/>
            </a:xfrm>
            <a:prstGeom prst="rect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latin typeface="Calibri" panose="020F0502020204030204" pitchFamily="34" charset="0"/>
                  <a:ea typeface="华文中宋" panose="02010600040101010101" pitchFamily="2" charset="-122"/>
                </a:rPr>
                <a:t>厂卫</a:t>
              </a:r>
              <a:r>
                <a:rPr lang="zh-CN" altLang="en-US" sz="2400" b="1" dirty="0">
                  <a:latin typeface="华文新魏" panose="02010800040101010101" charset="-122"/>
                  <a:ea typeface="华文中宋" panose="02010600040101010101" pitchFamily="2" charset="-122"/>
                </a:rPr>
                <a:t>特务机构</a:t>
              </a:r>
            </a:p>
          </p:txBody>
        </p:sp>
        <p:sp>
          <p:nvSpPr>
            <p:cNvPr id="34819" name="Line 4"/>
            <p:cNvSpPr/>
            <p:nvPr/>
          </p:nvSpPr>
          <p:spPr>
            <a:xfrm>
              <a:off x="96" y="2575"/>
              <a:ext cx="1344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0" name="Line 5"/>
            <p:cNvSpPr/>
            <p:nvPr/>
          </p:nvSpPr>
          <p:spPr>
            <a:xfrm>
              <a:off x="96" y="2959"/>
              <a:ext cx="1344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1" name="Line 6"/>
            <p:cNvSpPr/>
            <p:nvPr/>
          </p:nvSpPr>
          <p:spPr>
            <a:xfrm>
              <a:off x="96" y="2575"/>
              <a:ext cx="0" cy="38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2" name="Line 7"/>
            <p:cNvSpPr/>
            <p:nvPr/>
          </p:nvSpPr>
          <p:spPr>
            <a:xfrm>
              <a:off x="1440" y="2575"/>
              <a:ext cx="0" cy="38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8205788" y="4556125"/>
            <a:ext cx="1946275" cy="854075"/>
            <a:chOff x="3936" y="2479"/>
            <a:chExt cx="1027" cy="446"/>
          </a:xfrm>
        </p:grpSpPr>
        <p:sp>
          <p:nvSpPr>
            <p:cNvPr id="34824" name="Rectangle 9"/>
            <p:cNvSpPr/>
            <p:nvPr/>
          </p:nvSpPr>
          <p:spPr>
            <a:xfrm>
              <a:off x="3936" y="2479"/>
              <a:ext cx="1027" cy="446"/>
            </a:xfrm>
            <a:prstGeom prst="rect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Calibri" panose="020F0502020204030204" pitchFamily="34" charset="0"/>
                  <a:ea typeface="方正准圆简体" pitchFamily="2" charset="-122"/>
                </a:rPr>
                <a:t>  </a:t>
              </a:r>
              <a:r>
                <a:rPr lang="zh-CN" altLang="en-US" sz="2400" b="1" dirty="0">
                  <a:latin typeface="Calibri" panose="020F0502020204030204" pitchFamily="34" charset="0"/>
                  <a:ea typeface="方正准圆简体" pitchFamily="2" charset="-122"/>
                </a:rPr>
                <a:t>农业、手工业、商业</a:t>
              </a:r>
            </a:p>
          </p:txBody>
        </p:sp>
        <p:sp>
          <p:nvSpPr>
            <p:cNvPr id="34825" name="Line 10"/>
            <p:cNvSpPr/>
            <p:nvPr/>
          </p:nvSpPr>
          <p:spPr>
            <a:xfrm>
              <a:off x="3936" y="2479"/>
              <a:ext cx="960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6" name="Line 12"/>
            <p:cNvSpPr/>
            <p:nvPr/>
          </p:nvSpPr>
          <p:spPr>
            <a:xfrm>
              <a:off x="3936" y="2479"/>
              <a:ext cx="0" cy="38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3800475" y="4113213"/>
            <a:ext cx="3581400" cy="1905000"/>
            <a:chOff x="1536" y="2959"/>
            <a:chExt cx="2256" cy="1200"/>
          </a:xfrm>
        </p:grpSpPr>
        <p:sp>
          <p:nvSpPr>
            <p:cNvPr id="34828" name="Rectangle 15"/>
            <p:cNvSpPr/>
            <p:nvPr/>
          </p:nvSpPr>
          <p:spPr>
            <a:xfrm>
              <a:off x="1776" y="2959"/>
              <a:ext cx="1496" cy="384"/>
            </a:xfrm>
            <a:prstGeom prst="rect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Calibri" panose="020F0502020204030204" pitchFamily="34" charset="0"/>
                  <a:ea typeface="华文中宋" panose="02010600040101010101" pitchFamily="2" charset="-122"/>
                </a:rPr>
                <a:t>废丞相和中书省</a:t>
              </a:r>
            </a:p>
          </p:txBody>
        </p:sp>
        <p:sp>
          <p:nvSpPr>
            <p:cNvPr id="34829" name="Line 16"/>
            <p:cNvSpPr/>
            <p:nvPr/>
          </p:nvSpPr>
          <p:spPr>
            <a:xfrm>
              <a:off x="1968" y="2959"/>
              <a:ext cx="1296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0" name="Line 17"/>
            <p:cNvSpPr/>
            <p:nvPr/>
          </p:nvSpPr>
          <p:spPr>
            <a:xfrm>
              <a:off x="1968" y="3343"/>
              <a:ext cx="1296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1" name="Rectangle 20"/>
            <p:cNvSpPr/>
            <p:nvPr/>
          </p:nvSpPr>
          <p:spPr>
            <a:xfrm>
              <a:off x="1536" y="3775"/>
              <a:ext cx="2256" cy="384"/>
            </a:xfrm>
            <a:prstGeom prst="rect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Calibri" panose="020F0502020204030204" pitchFamily="34" charset="0"/>
                  <a:ea typeface="华文中宋" panose="02010600040101010101" pitchFamily="2" charset="-122"/>
                </a:rPr>
                <a:t>吏　户    礼   兵　刑　工</a:t>
              </a:r>
            </a:p>
          </p:txBody>
        </p:sp>
        <p:sp>
          <p:nvSpPr>
            <p:cNvPr id="34832" name="Line 21"/>
            <p:cNvSpPr/>
            <p:nvPr/>
          </p:nvSpPr>
          <p:spPr>
            <a:xfrm>
              <a:off x="1536" y="3775"/>
              <a:ext cx="2256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3" name="Line 22"/>
            <p:cNvSpPr/>
            <p:nvPr/>
          </p:nvSpPr>
          <p:spPr>
            <a:xfrm>
              <a:off x="1536" y="4159"/>
              <a:ext cx="2256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4" name="Line 23"/>
            <p:cNvSpPr/>
            <p:nvPr/>
          </p:nvSpPr>
          <p:spPr>
            <a:xfrm>
              <a:off x="1536" y="3775"/>
              <a:ext cx="0" cy="38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5" name="Line 24"/>
            <p:cNvSpPr/>
            <p:nvPr/>
          </p:nvSpPr>
          <p:spPr>
            <a:xfrm>
              <a:off x="3792" y="3775"/>
              <a:ext cx="0" cy="384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6" name="Line 25"/>
            <p:cNvSpPr/>
            <p:nvPr/>
          </p:nvSpPr>
          <p:spPr>
            <a:xfrm flipH="1">
              <a:off x="2400" y="3439"/>
              <a:ext cx="144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7" name="Line 26"/>
            <p:cNvSpPr/>
            <p:nvPr/>
          </p:nvSpPr>
          <p:spPr>
            <a:xfrm>
              <a:off x="2592" y="3439"/>
              <a:ext cx="192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8" name="Line 27"/>
            <p:cNvSpPr/>
            <p:nvPr/>
          </p:nvSpPr>
          <p:spPr>
            <a:xfrm>
              <a:off x="2640" y="3439"/>
              <a:ext cx="528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9" name="Line 28"/>
            <p:cNvSpPr/>
            <p:nvPr/>
          </p:nvSpPr>
          <p:spPr>
            <a:xfrm>
              <a:off x="2640" y="3439"/>
              <a:ext cx="912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0" name="Line 29"/>
            <p:cNvSpPr/>
            <p:nvPr/>
          </p:nvSpPr>
          <p:spPr>
            <a:xfrm flipH="1">
              <a:off x="2064" y="3439"/>
              <a:ext cx="48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1" name="Line 30"/>
            <p:cNvSpPr/>
            <p:nvPr/>
          </p:nvSpPr>
          <p:spPr>
            <a:xfrm flipH="1">
              <a:off x="1728" y="3439"/>
              <a:ext cx="816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9" name="Group 31"/>
          <p:cNvGrpSpPr/>
          <p:nvPr/>
        </p:nvGrpSpPr>
        <p:grpSpPr>
          <a:xfrm>
            <a:off x="1743075" y="1419225"/>
            <a:ext cx="1447800" cy="685800"/>
            <a:chOff x="192" y="1183"/>
            <a:chExt cx="912" cy="432"/>
          </a:xfrm>
        </p:grpSpPr>
        <p:sp>
          <p:nvSpPr>
            <p:cNvPr id="34843" name="Rectangle 32"/>
            <p:cNvSpPr/>
            <p:nvPr/>
          </p:nvSpPr>
          <p:spPr>
            <a:xfrm>
              <a:off x="192" y="1183"/>
              <a:ext cx="912" cy="432"/>
            </a:xfrm>
            <a:prstGeom prst="rect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八股取士 </a:t>
              </a:r>
              <a:endParaRPr lang="zh-CN" altLang="en-US" sz="28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44" name="Line 33"/>
            <p:cNvSpPr/>
            <p:nvPr/>
          </p:nvSpPr>
          <p:spPr>
            <a:xfrm>
              <a:off x="192" y="1183"/>
              <a:ext cx="912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5" name="Line 34"/>
            <p:cNvSpPr/>
            <p:nvPr/>
          </p:nvSpPr>
          <p:spPr>
            <a:xfrm>
              <a:off x="192" y="1615"/>
              <a:ext cx="912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6" name="Line 35"/>
            <p:cNvSpPr/>
            <p:nvPr/>
          </p:nvSpPr>
          <p:spPr>
            <a:xfrm>
              <a:off x="192" y="1183"/>
              <a:ext cx="0" cy="432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7" name="Line 36"/>
            <p:cNvSpPr/>
            <p:nvPr/>
          </p:nvSpPr>
          <p:spPr>
            <a:xfrm>
              <a:off x="1104" y="1183"/>
              <a:ext cx="0" cy="432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cxnSp>
        <p:nvCxnSpPr>
          <p:cNvPr id="34848" name="AutoShape 37"/>
          <p:cNvCxnSpPr/>
          <p:nvPr/>
        </p:nvCxnSpPr>
        <p:spPr>
          <a:xfrm>
            <a:off x="5400675" y="3122613"/>
            <a:ext cx="0" cy="91440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36" name="Group 38"/>
          <p:cNvGrpSpPr/>
          <p:nvPr/>
        </p:nvGrpSpPr>
        <p:grpSpPr>
          <a:xfrm>
            <a:off x="7077075" y="836613"/>
            <a:ext cx="4354513" cy="2286000"/>
            <a:chOff x="3696" y="799"/>
            <a:chExt cx="2564" cy="1103"/>
          </a:xfrm>
        </p:grpSpPr>
        <p:sp>
          <p:nvSpPr>
            <p:cNvPr id="34850" name="Rectangle 39"/>
            <p:cNvSpPr/>
            <p:nvPr/>
          </p:nvSpPr>
          <p:spPr>
            <a:xfrm>
              <a:off x="4944" y="1231"/>
              <a:ext cx="1315" cy="287"/>
            </a:xfrm>
            <a:prstGeom prst="rect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spcBef>
                  <a:spcPct val="20000"/>
                </a:spcBef>
              </a:pPr>
              <a:r>
                <a:rPr lang="en-US" altLang="zh-CN" sz="2400" b="1" dirty="0">
                  <a:latin typeface="Calibri" panose="020F0502020204030204" pitchFamily="34" charset="0"/>
                  <a:ea typeface="宋体" panose="02010600030101010101" pitchFamily="2" charset="-122"/>
                </a:rPr>
                <a:t>  </a:t>
              </a: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</a:rPr>
                <a:t>提刑按察使司</a:t>
              </a:r>
            </a:p>
          </p:txBody>
        </p:sp>
        <p:sp>
          <p:nvSpPr>
            <p:cNvPr id="34851" name="Line 40"/>
            <p:cNvSpPr/>
            <p:nvPr/>
          </p:nvSpPr>
          <p:spPr>
            <a:xfrm>
              <a:off x="4944" y="1231"/>
              <a:ext cx="816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2" name="Line 41"/>
            <p:cNvSpPr/>
            <p:nvPr/>
          </p:nvSpPr>
          <p:spPr>
            <a:xfrm>
              <a:off x="4944" y="1518"/>
              <a:ext cx="816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3" name="Rectangle 43"/>
            <p:cNvSpPr/>
            <p:nvPr/>
          </p:nvSpPr>
          <p:spPr>
            <a:xfrm>
              <a:off x="3696" y="1231"/>
              <a:ext cx="1104" cy="528"/>
            </a:xfrm>
            <a:prstGeom prst="rect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</a:rPr>
                <a:t>废行中书省设三司</a:t>
              </a:r>
            </a:p>
          </p:txBody>
        </p:sp>
        <p:sp>
          <p:nvSpPr>
            <p:cNvPr id="34854" name="Line 44"/>
            <p:cNvSpPr/>
            <p:nvPr/>
          </p:nvSpPr>
          <p:spPr>
            <a:xfrm>
              <a:off x="3696" y="1231"/>
              <a:ext cx="1104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5" name="Line 46"/>
            <p:cNvSpPr/>
            <p:nvPr/>
          </p:nvSpPr>
          <p:spPr>
            <a:xfrm>
              <a:off x="4800" y="1231"/>
              <a:ext cx="0" cy="33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6" name="Rectangle 47"/>
            <p:cNvSpPr/>
            <p:nvPr/>
          </p:nvSpPr>
          <p:spPr>
            <a:xfrm>
              <a:off x="4944" y="799"/>
              <a:ext cx="1315" cy="288"/>
            </a:xfrm>
            <a:prstGeom prst="rect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</a:rPr>
                <a:t>承宣布政使司</a:t>
              </a:r>
            </a:p>
          </p:txBody>
        </p:sp>
        <p:sp>
          <p:nvSpPr>
            <p:cNvPr id="34857" name="Line 48"/>
            <p:cNvSpPr/>
            <p:nvPr/>
          </p:nvSpPr>
          <p:spPr>
            <a:xfrm>
              <a:off x="4944" y="799"/>
              <a:ext cx="720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8" name="Line 49"/>
            <p:cNvSpPr/>
            <p:nvPr/>
          </p:nvSpPr>
          <p:spPr>
            <a:xfrm>
              <a:off x="4944" y="1087"/>
              <a:ext cx="720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9" name="Line 50"/>
            <p:cNvSpPr/>
            <p:nvPr/>
          </p:nvSpPr>
          <p:spPr>
            <a:xfrm>
              <a:off x="4944" y="799"/>
              <a:ext cx="0" cy="288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0" name="Rectangle 52"/>
            <p:cNvSpPr/>
            <p:nvPr/>
          </p:nvSpPr>
          <p:spPr>
            <a:xfrm>
              <a:off x="4992" y="1615"/>
              <a:ext cx="1268" cy="287"/>
            </a:xfrm>
            <a:prstGeom prst="rect">
              <a:avLst/>
            </a:prstGeom>
            <a:solidFill>
              <a:srgbClr val="FF99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spcBef>
                  <a:spcPct val="20000"/>
                </a:spcBef>
              </a:pPr>
              <a:r>
                <a:rPr lang="en-US" altLang="zh-CN" sz="2400" b="1" dirty="0">
                  <a:latin typeface="Calibri" panose="020F0502020204030204" pitchFamily="34" charset="0"/>
                  <a:ea typeface="宋体" panose="02010600030101010101" pitchFamily="2" charset="-122"/>
                </a:rPr>
                <a:t>  </a:t>
              </a:r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</a:rPr>
                <a:t>都指挥使司</a:t>
              </a:r>
            </a:p>
          </p:txBody>
        </p:sp>
        <p:sp>
          <p:nvSpPr>
            <p:cNvPr id="34861" name="Line 53"/>
            <p:cNvSpPr/>
            <p:nvPr/>
          </p:nvSpPr>
          <p:spPr>
            <a:xfrm>
              <a:off x="4992" y="1615"/>
              <a:ext cx="720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2" name="Line 54"/>
            <p:cNvSpPr/>
            <p:nvPr/>
          </p:nvSpPr>
          <p:spPr>
            <a:xfrm>
              <a:off x="4992" y="1902"/>
              <a:ext cx="720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3" name="Line 55"/>
            <p:cNvSpPr/>
            <p:nvPr/>
          </p:nvSpPr>
          <p:spPr>
            <a:xfrm>
              <a:off x="4992" y="1615"/>
              <a:ext cx="0" cy="287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4" name="Line 57"/>
            <p:cNvSpPr/>
            <p:nvPr/>
          </p:nvSpPr>
          <p:spPr>
            <a:xfrm>
              <a:off x="4944" y="1231"/>
              <a:ext cx="0" cy="287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5" name="Line 58"/>
            <p:cNvSpPr/>
            <p:nvPr/>
          </p:nvSpPr>
          <p:spPr>
            <a:xfrm flipH="1">
              <a:off x="4800" y="991"/>
              <a:ext cx="144" cy="43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6" name="Line 59"/>
            <p:cNvSpPr/>
            <p:nvPr/>
          </p:nvSpPr>
          <p:spPr>
            <a:xfrm>
              <a:off x="4800" y="1423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7" name="Line 60"/>
            <p:cNvSpPr/>
            <p:nvPr/>
          </p:nvSpPr>
          <p:spPr>
            <a:xfrm>
              <a:off x="4800" y="1423"/>
              <a:ext cx="192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8" name="Line 61"/>
            <p:cNvSpPr/>
            <p:nvPr/>
          </p:nvSpPr>
          <p:spPr>
            <a:xfrm>
              <a:off x="3696" y="1248"/>
              <a:ext cx="0" cy="336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4869" name="Rectangle 62"/>
          <p:cNvSpPr/>
          <p:nvPr/>
        </p:nvSpPr>
        <p:spPr>
          <a:xfrm>
            <a:off x="4791075" y="2360613"/>
            <a:ext cx="1447800" cy="685800"/>
          </a:xfrm>
          <a:prstGeom prst="rect">
            <a:avLst/>
          </a:prstGeom>
          <a:solidFill>
            <a:srgbClr val="FF99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皇 帝</a:t>
            </a:r>
          </a:p>
        </p:txBody>
      </p:sp>
      <p:sp>
        <p:nvSpPr>
          <p:cNvPr id="34870" name="Line 63"/>
          <p:cNvSpPr/>
          <p:nvPr/>
        </p:nvSpPr>
        <p:spPr>
          <a:xfrm>
            <a:off x="4791075" y="2360613"/>
            <a:ext cx="144780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71" name="Line 64"/>
          <p:cNvSpPr/>
          <p:nvPr/>
        </p:nvSpPr>
        <p:spPr>
          <a:xfrm>
            <a:off x="4791075" y="3046413"/>
            <a:ext cx="1447800" cy="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72" name="Line 65"/>
          <p:cNvSpPr/>
          <p:nvPr/>
        </p:nvSpPr>
        <p:spPr>
          <a:xfrm>
            <a:off x="4791075" y="2360613"/>
            <a:ext cx="0" cy="68580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73" name="Line 66"/>
          <p:cNvSpPr/>
          <p:nvPr/>
        </p:nvSpPr>
        <p:spPr>
          <a:xfrm>
            <a:off x="6238875" y="2360613"/>
            <a:ext cx="0" cy="685800"/>
          </a:xfrm>
          <a:prstGeom prst="line">
            <a:avLst/>
          </a:prstGeom>
          <a:ln w="127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74" name="Line 67"/>
          <p:cNvSpPr/>
          <p:nvPr/>
        </p:nvSpPr>
        <p:spPr>
          <a:xfrm flipH="1">
            <a:off x="3876675" y="3046413"/>
            <a:ext cx="838200" cy="609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sp>
      <p:cxnSp>
        <p:nvCxnSpPr>
          <p:cNvPr id="34875" name="AutoShape 68"/>
          <p:cNvCxnSpPr/>
          <p:nvPr/>
        </p:nvCxnSpPr>
        <p:spPr>
          <a:xfrm>
            <a:off x="3267075" y="1751013"/>
            <a:ext cx="1447800" cy="87630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876" name="AutoShape 70"/>
          <p:cNvCxnSpPr/>
          <p:nvPr/>
        </p:nvCxnSpPr>
        <p:spPr>
          <a:xfrm flipH="1">
            <a:off x="6238875" y="1827213"/>
            <a:ext cx="838200" cy="65405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4877" name="Text Box 71"/>
          <p:cNvSpPr txBox="1"/>
          <p:nvPr/>
        </p:nvSpPr>
        <p:spPr>
          <a:xfrm>
            <a:off x="3419475" y="3122613"/>
            <a:ext cx="9144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方正准圆简体" pitchFamily="2" charset="-122"/>
              </a:rPr>
              <a:t>群臣</a:t>
            </a:r>
          </a:p>
        </p:txBody>
      </p:sp>
      <p:sp>
        <p:nvSpPr>
          <p:cNvPr id="34878" name="Text Box 72"/>
          <p:cNvSpPr txBox="1"/>
          <p:nvPr/>
        </p:nvSpPr>
        <p:spPr>
          <a:xfrm>
            <a:off x="4105275" y="3351213"/>
            <a:ext cx="990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方正准圆简体" pitchFamily="2" charset="-122"/>
              </a:rPr>
              <a:t>人民</a:t>
            </a:r>
          </a:p>
        </p:txBody>
      </p:sp>
      <p:sp>
        <p:nvSpPr>
          <p:cNvPr id="34879" name="Text Box 73"/>
          <p:cNvSpPr txBox="1"/>
          <p:nvPr/>
        </p:nvSpPr>
        <p:spPr>
          <a:xfrm>
            <a:off x="3419475" y="1522413"/>
            <a:ext cx="15240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方正准圆简体" pitchFamily="2" charset="-122"/>
              </a:rPr>
              <a:t>知识分子</a:t>
            </a:r>
          </a:p>
        </p:txBody>
      </p:sp>
      <p:sp>
        <p:nvSpPr>
          <p:cNvPr id="34880" name="Text Box 74"/>
          <p:cNvSpPr txBox="1"/>
          <p:nvPr/>
        </p:nvSpPr>
        <p:spPr>
          <a:xfrm>
            <a:off x="6391275" y="1897063"/>
            <a:ext cx="8382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方正准圆简体" pitchFamily="2" charset="-122"/>
              </a:rPr>
              <a:t>地方</a:t>
            </a:r>
          </a:p>
        </p:txBody>
      </p:sp>
      <p:sp>
        <p:nvSpPr>
          <p:cNvPr id="34881" name="Text Box 75"/>
          <p:cNvSpPr txBox="1"/>
          <p:nvPr/>
        </p:nvSpPr>
        <p:spPr>
          <a:xfrm>
            <a:off x="5400675" y="3257550"/>
            <a:ext cx="473075" cy="6445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方正准圆简体" pitchFamily="2" charset="-122"/>
              </a:rPr>
              <a:t>中央</a:t>
            </a:r>
          </a:p>
        </p:txBody>
      </p:sp>
      <p:sp>
        <p:nvSpPr>
          <p:cNvPr id="34882" name="Text Box 76"/>
          <p:cNvSpPr txBox="1"/>
          <p:nvPr/>
        </p:nvSpPr>
        <p:spPr>
          <a:xfrm>
            <a:off x="8304213" y="4113213"/>
            <a:ext cx="1946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方正准圆简体" pitchFamily="2" charset="-122"/>
              </a:rPr>
              <a:t>明朝经济的发展</a:t>
            </a:r>
          </a:p>
        </p:txBody>
      </p:sp>
      <p:cxnSp>
        <p:nvCxnSpPr>
          <p:cNvPr id="74" name="直接箭头连接符 73"/>
          <p:cNvCxnSpPr>
            <a:stCxn id="34826" idx="0"/>
            <a:endCxn id="34873" idx="1"/>
          </p:cNvCxnSpPr>
          <p:nvPr/>
        </p:nvCxnSpPr>
        <p:spPr>
          <a:xfrm flipH="1" flipV="1">
            <a:off x="6238875" y="3046413"/>
            <a:ext cx="1966913" cy="1509713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1"/>
          <p:cNvGrpSpPr/>
          <p:nvPr/>
        </p:nvGrpSpPr>
        <p:grpSpPr>
          <a:xfrm>
            <a:off x="0" y="0"/>
            <a:ext cx="1295400" cy="444500"/>
            <a:chOff x="6524" y="16049"/>
            <a:chExt cx="1295400" cy="444500"/>
          </a:xfrm>
        </p:grpSpPr>
        <p:sp>
          <p:nvSpPr>
            <p:cNvPr id="35842" name="文本框 4103"/>
            <p:cNvSpPr txBox="1"/>
            <p:nvPr/>
          </p:nvSpPr>
          <p:spPr>
            <a:xfrm>
              <a:off x="6524" y="16049"/>
              <a:ext cx="1295400" cy="4013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课堂小结</a:t>
              </a:r>
            </a:p>
          </p:txBody>
        </p:sp>
        <p:pic>
          <p:nvPicPr>
            <p:cNvPr id="35843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584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009650"/>
            <a:ext cx="1130935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99"/>
          <p:cNvSpPr txBox="1"/>
          <p:nvPr/>
        </p:nvSpPr>
        <p:spPr>
          <a:xfrm>
            <a:off x="1493838" y="1052513"/>
            <a:ext cx="8642350" cy="4246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明代全国的制瓷中心是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(   )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景德镇       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越州         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杭州            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邢州</a:t>
            </a:r>
          </a:p>
        </p:txBody>
      </p:sp>
      <p:sp>
        <p:nvSpPr>
          <p:cNvPr id="5" name="Rectangle 13"/>
          <p:cNvSpPr/>
          <p:nvPr/>
        </p:nvSpPr>
        <p:spPr>
          <a:xfrm>
            <a:off x="7048500" y="1052513"/>
            <a:ext cx="457200" cy="11080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 anchorCtr="1">
            <a:spAutoFit/>
          </a:bodyPr>
          <a:lstStyle/>
          <a:p>
            <a:pPr algn="ctr"/>
            <a:r>
              <a:rPr lang="en-US" altLang="zh-CN" sz="7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  <p:grpSp>
        <p:nvGrpSpPr>
          <p:cNvPr id="37891" name="组合 5"/>
          <p:cNvGrpSpPr/>
          <p:nvPr/>
        </p:nvGrpSpPr>
        <p:grpSpPr>
          <a:xfrm>
            <a:off x="0" y="117475"/>
            <a:ext cx="1295400" cy="444500"/>
            <a:chOff x="6524" y="16049"/>
            <a:chExt cx="1295400" cy="444500"/>
          </a:xfrm>
        </p:grpSpPr>
        <p:sp>
          <p:nvSpPr>
            <p:cNvPr id="37892" name="文本框 4103"/>
            <p:cNvSpPr txBox="1"/>
            <p:nvPr/>
          </p:nvSpPr>
          <p:spPr>
            <a:xfrm>
              <a:off x="6524" y="16049"/>
              <a:ext cx="1295400" cy="4013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随堂训练</a:t>
              </a:r>
            </a:p>
          </p:txBody>
        </p:sp>
        <p:pic>
          <p:nvPicPr>
            <p:cNvPr id="37893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99"/>
          <p:cNvSpPr txBox="1"/>
          <p:nvPr/>
        </p:nvSpPr>
        <p:spPr>
          <a:xfrm>
            <a:off x="688975" y="660400"/>
            <a:ext cx="9983788" cy="5078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明代从外国引进的主要农作物是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(   )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玉米  ②甘薯  ③马铃薯  ④花生  ⑤向日葵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①②③④     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①③④⑤     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①②④⑤     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①②③④⑤</a:t>
            </a:r>
          </a:p>
        </p:txBody>
      </p:sp>
      <p:sp>
        <p:nvSpPr>
          <p:cNvPr id="5" name="Rectangle 13"/>
          <p:cNvSpPr/>
          <p:nvPr/>
        </p:nvSpPr>
        <p:spPr>
          <a:xfrm>
            <a:off x="8016875" y="739775"/>
            <a:ext cx="457200" cy="11080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 anchorCtr="1">
            <a:spAutoFit/>
          </a:bodyPr>
          <a:lstStyle/>
          <a:p>
            <a:pPr algn="ctr"/>
            <a:r>
              <a:rPr lang="en-US" altLang="zh-CN" sz="7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"/>
          <p:cNvGrpSpPr/>
          <p:nvPr/>
        </p:nvGrpSpPr>
        <p:grpSpPr>
          <a:xfrm>
            <a:off x="85725" y="79375"/>
            <a:ext cx="1295400" cy="444500"/>
            <a:chOff x="6524" y="16049"/>
            <a:chExt cx="1295400" cy="444500"/>
          </a:xfrm>
        </p:grpSpPr>
        <p:sp>
          <p:nvSpPr>
            <p:cNvPr id="14338" name="文本框 4103"/>
            <p:cNvSpPr txBox="1"/>
            <p:nvPr/>
          </p:nvSpPr>
          <p:spPr>
            <a:xfrm>
              <a:off x="6524" y="16049"/>
              <a:ext cx="1295400" cy="4013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 anchor="t" anchorCtr="0">
              <a:spAutoFit/>
            </a:bodyPr>
            <a:lstStyle/>
            <a:p>
              <a:r>
                <a:rPr lang="zh-CN" altLang="zh-CN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新课</a:t>
              </a:r>
              <a:r>
                <a:rPr lang="zh-CN" altLang="en-US" sz="2000" b="1" dirty="0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探究</a:t>
              </a:r>
              <a:endParaRPr lang="zh-CN" altLang="zh-CN" sz="2000" b="1" dirty="0">
                <a:solidFill>
                  <a:srgbClr val="2E6CB8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4339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0" name="矩形 1"/>
          <p:cNvSpPr/>
          <p:nvPr/>
        </p:nvSpPr>
        <p:spPr>
          <a:xfrm>
            <a:off x="138113" y="523875"/>
            <a:ext cx="43211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目标导学一：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明朝的建立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469900" y="1106488"/>
            <a:ext cx="5697538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分析元末农民起义爆发的原因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1233488" y="1628775"/>
            <a:ext cx="10452100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元朝末年，政治十分腐败，各级官吏竭力搜刮民财，导致社会动荡，民不聊生。</a:t>
            </a:r>
          </a:p>
        </p:txBody>
      </p:sp>
      <p:pic>
        <p:nvPicPr>
          <p:cNvPr id="7174" name="Picture 10" descr="http://p2.so.qhimgs1.com/bdr/451__/t010cfb5b2377f84d22.jpg"/>
          <p:cNvPicPr>
            <a:picLocks noChangeAspect="1"/>
          </p:cNvPicPr>
          <p:nvPr/>
        </p:nvPicPr>
        <p:blipFill>
          <a:blip r:embed="rId3"/>
          <a:srcRect l="2278" b="6848"/>
          <a:stretch>
            <a:fillRect/>
          </a:stretch>
        </p:blipFill>
        <p:spPr>
          <a:xfrm>
            <a:off x="2976563" y="2722563"/>
            <a:ext cx="6684962" cy="3983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123825" y="153988"/>
            <a:ext cx="5697538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明朝建立的基本情况</a:t>
            </a:r>
          </a:p>
        </p:txBody>
      </p:sp>
      <p:sp>
        <p:nvSpPr>
          <p:cNvPr id="15362" name="Text Box 4"/>
          <p:cNvSpPr txBox="1"/>
          <p:nvPr/>
        </p:nvSpPr>
        <p:spPr>
          <a:xfrm>
            <a:off x="1497013" y="5665788"/>
            <a:ext cx="36861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明太祖（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1368-1398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年在位）</a:t>
            </a:r>
            <a:endParaRPr lang="en-US" altLang="zh-CN" sz="24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5363" name="Picture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13" y="1012825"/>
            <a:ext cx="3552825" cy="4503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7"/>
          <p:cNvSpPr txBox="1"/>
          <p:nvPr/>
        </p:nvSpPr>
        <p:spPr>
          <a:xfrm>
            <a:off x="6713538" y="2103438"/>
            <a:ext cx="23622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应天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南京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5365" name="Text Box 8"/>
          <p:cNvSpPr txBox="1"/>
          <p:nvPr/>
        </p:nvSpPr>
        <p:spPr>
          <a:xfrm>
            <a:off x="7459663" y="3878263"/>
            <a:ext cx="3095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7246938" y="2941638"/>
            <a:ext cx="32766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朱元璋 明太祖</a:t>
            </a:r>
          </a:p>
        </p:txBody>
      </p:sp>
      <p:sp>
        <p:nvSpPr>
          <p:cNvPr id="13" name="Text Box 10"/>
          <p:cNvSpPr txBox="1"/>
          <p:nvPr/>
        </p:nvSpPr>
        <p:spPr>
          <a:xfrm>
            <a:off x="6637338" y="1341438"/>
            <a:ext cx="21336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1368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</a:p>
        </p:txBody>
      </p:sp>
      <p:sp>
        <p:nvSpPr>
          <p:cNvPr id="14" name="Text Box 11"/>
          <p:cNvSpPr txBox="1"/>
          <p:nvPr/>
        </p:nvSpPr>
        <p:spPr>
          <a:xfrm>
            <a:off x="5570538" y="1341438"/>
            <a:ext cx="11430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时间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5646738" y="2941638"/>
            <a:ext cx="18288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建立者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16" name="Text Box 13"/>
          <p:cNvSpPr txBox="1"/>
          <p:nvPr/>
        </p:nvSpPr>
        <p:spPr>
          <a:xfrm>
            <a:off x="5570538" y="2103438"/>
            <a:ext cx="14478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都城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17" name="Text Box 14"/>
          <p:cNvSpPr txBox="1"/>
          <p:nvPr/>
        </p:nvSpPr>
        <p:spPr>
          <a:xfrm>
            <a:off x="5646738" y="3856038"/>
            <a:ext cx="40386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灭元朝时间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18" name="Text Box 15"/>
          <p:cNvSpPr txBox="1"/>
          <p:nvPr/>
        </p:nvSpPr>
        <p:spPr>
          <a:xfrm>
            <a:off x="7932738" y="377983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1368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</a:p>
        </p:txBody>
      </p:sp>
      <p:sp>
        <p:nvSpPr>
          <p:cNvPr id="19" name="Text Box 16"/>
          <p:cNvSpPr txBox="1"/>
          <p:nvPr/>
        </p:nvSpPr>
        <p:spPr>
          <a:xfrm>
            <a:off x="5646738" y="4846638"/>
            <a:ext cx="2312987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灭元朝标志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0" name="Text Box 17"/>
          <p:cNvSpPr txBox="1"/>
          <p:nvPr/>
        </p:nvSpPr>
        <p:spPr>
          <a:xfrm>
            <a:off x="8008938" y="4770438"/>
            <a:ext cx="2352675" cy="706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攻占大都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/>
          <p:nvPr/>
        </p:nvSpPr>
        <p:spPr>
          <a:xfrm>
            <a:off x="6096000" y="1773238"/>
            <a:ext cx="4427538" cy="1938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像朱元璋这样参加过</a:t>
            </a:r>
            <a:r>
              <a:rPr lang="zh-CN" altLang="en-US" sz="4000" b="1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农民起义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的开国皇帝还有谁？</a:t>
            </a:r>
          </a:p>
        </p:txBody>
      </p:sp>
      <p:sp>
        <p:nvSpPr>
          <p:cNvPr id="11268" name="Text Box 4"/>
          <p:cNvSpPr txBox="1"/>
          <p:nvPr/>
        </p:nvSpPr>
        <p:spPr>
          <a:xfrm>
            <a:off x="6705600" y="4419600"/>
            <a:ext cx="2879725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汉高祖刘邦</a:t>
            </a:r>
          </a:p>
          <a:p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汉光武帝刘秀</a:t>
            </a:r>
          </a:p>
        </p:txBody>
      </p:sp>
      <p:sp>
        <p:nvSpPr>
          <p:cNvPr id="16387" name="WordArt 5"/>
          <p:cNvSpPr>
            <a:spLocks noTextEdit="1"/>
          </p:cNvSpPr>
          <p:nvPr/>
        </p:nvSpPr>
        <p:spPr>
          <a:xfrm>
            <a:off x="6311900" y="836613"/>
            <a:ext cx="17272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想一想</a:t>
            </a:r>
          </a:p>
        </p:txBody>
      </p:sp>
      <p:pic>
        <p:nvPicPr>
          <p:cNvPr id="16388" name="图片 1" descr="126399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3" y="836613"/>
            <a:ext cx="3636962" cy="4672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文本框 23557"/>
          <p:cNvSpPr txBox="1"/>
          <p:nvPr/>
        </p:nvSpPr>
        <p:spPr>
          <a:xfrm>
            <a:off x="1724025" y="5581650"/>
            <a:ext cx="4300538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另一版本的</a:t>
            </a:r>
            <a:r>
              <a:rPr kumimoji="0" lang="zh-CN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朱元璋</a:t>
            </a:r>
            <a:r>
              <a:rPr kumimoji="0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图像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/>
          <p:nvPr/>
        </p:nvSpPr>
        <p:spPr>
          <a:xfrm>
            <a:off x="0" y="442913"/>
            <a:ext cx="43211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目标导学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朱元璋强化皇权</a:t>
            </a:r>
          </a:p>
        </p:txBody>
      </p:sp>
      <p:pic>
        <p:nvPicPr>
          <p:cNvPr id="17410" name="Picture 3" descr="9-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838" y="1411288"/>
            <a:ext cx="3744912" cy="439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4"/>
          <p:cNvSpPr/>
          <p:nvPr/>
        </p:nvSpPr>
        <p:spPr>
          <a:xfrm>
            <a:off x="8335963" y="800100"/>
            <a:ext cx="3621087" cy="2768600"/>
          </a:xfrm>
          <a:prstGeom prst="cloudCallout">
            <a:avLst>
              <a:gd name="adj1" fmla="val -88125"/>
              <a:gd name="adj2" fmla="val 17745"/>
            </a:avLst>
          </a:prstGeom>
          <a:solidFill>
            <a:schemeClr val="bg1">
              <a:alpha val="50195"/>
            </a:schemeClr>
          </a:solidFill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国家初建，政局不稳，人心浮动，我当如何巩固统治，加强君权呢？</a:t>
            </a:r>
            <a:r>
              <a:rPr lang="zh-CN" alt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2" name="Rectangle 7"/>
          <p:cNvSpPr/>
          <p:nvPr/>
        </p:nvSpPr>
        <p:spPr>
          <a:xfrm>
            <a:off x="2925763" y="5949950"/>
            <a:ext cx="4457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方正准圆简体" pitchFamily="2" charset="-122"/>
              </a:rPr>
              <a:t>明太祖朱元璋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方正准圆简体" pitchFamily="2" charset="-122"/>
              </a:rPr>
              <a:t>(1368-1398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方正准圆简体" pitchFamily="2" charset="-122"/>
              </a:rPr>
              <a:t>年在位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方正准圆简体" pitchFamily="2" charset="-122"/>
              </a:rPr>
              <a:t>)</a:t>
            </a:r>
          </a:p>
        </p:txBody>
      </p:sp>
      <p:sp>
        <p:nvSpPr>
          <p:cNvPr id="10" name="Text Box 8"/>
          <p:cNvSpPr txBox="1"/>
          <p:nvPr/>
        </p:nvSpPr>
        <p:spPr>
          <a:xfrm>
            <a:off x="2312988" y="1411288"/>
            <a:ext cx="612775" cy="47275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lstStyle/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换位思考：</a:t>
            </a:r>
            <a:r>
              <a:rPr lang="zh-CN" altLang="en-US" sz="28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我当皇帝怎么做？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/>
          <p:nvPr/>
        </p:nvSpPr>
        <p:spPr>
          <a:xfrm>
            <a:off x="512763" y="839788"/>
            <a:ext cx="10642600" cy="3106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洪武十三年（1380）正月，丞相胡惟庸称其旧宅井里涌出醴泉，此为祥瑞，并借此邀请明太祖朱元璋前来观赏。朱元璋欣然前往，走到西华门时，太监云奇紧拉住缰绳，急不能言，拼命指向胡家。朱元璋感觉事态严重，结果发现胡惟庸家藏有士兵。太祖大怒，以“枉法诬贤”“蠹害政治”等罪名，当天处死胡惟庸等。同时藉辞穷追其友好，包括开国第一功臣韩国公李善长等大批元勋宿将皆受株连，牵连致死者三万余人，史称胡惟庸案。</a:t>
            </a:r>
          </a:p>
        </p:txBody>
      </p:sp>
      <p:pic>
        <p:nvPicPr>
          <p:cNvPr id="18434" name="图片 2" descr="201531216219613"/>
          <p:cNvPicPr>
            <a:picLocks noChangeAspect="1"/>
          </p:cNvPicPr>
          <p:nvPr/>
        </p:nvPicPr>
        <p:blipFill>
          <a:blip r:embed="rId2"/>
          <a:srcRect r="5801" b="21481"/>
          <a:stretch>
            <a:fillRect/>
          </a:stretch>
        </p:blipFill>
        <p:spPr>
          <a:xfrm>
            <a:off x="3521075" y="3851275"/>
            <a:ext cx="5330825" cy="2843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/>
        </p:nvSpPr>
        <p:spPr>
          <a:xfrm>
            <a:off x="192088" y="196850"/>
            <a:ext cx="2439987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读史料：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" descr="201531216219613"/>
          <p:cNvPicPr>
            <a:picLocks noChangeAspect="1"/>
          </p:cNvPicPr>
          <p:nvPr/>
        </p:nvPicPr>
        <p:blipFill>
          <a:blip r:embed="rId2"/>
          <a:srcRect r="1874" b="19141"/>
          <a:stretch>
            <a:fillRect/>
          </a:stretch>
        </p:blipFill>
        <p:spPr>
          <a:xfrm>
            <a:off x="4427538" y="1814513"/>
            <a:ext cx="5621337" cy="345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1"/>
          <p:cNvSpPr txBox="1"/>
          <p:nvPr/>
        </p:nvSpPr>
        <p:spPr>
          <a:xfrm>
            <a:off x="1057275" y="746125"/>
            <a:ext cx="10096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读材料，结合课本知识，说说朱元璋强化皇权的历史原因。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7275" y="2343150"/>
            <a:ext cx="2873375" cy="2398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吸取元朝灭亡的教训：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元朝的灭亡是由于地方分权和朝臣权力过大所致。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" descr="1ba1ddec8a1363278f9836f2918fa0ec09fac77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927100"/>
            <a:ext cx="8640960" cy="4995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文本框 23557"/>
          <p:cNvSpPr txBox="1"/>
          <p:nvPr/>
        </p:nvSpPr>
        <p:spPr>
          <a:xfrm>
            <a:off x="4830763" y="6094413"/>
            <a:ext cx="2967038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defTabSz="914400"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66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  <a:ea typeface="隶书" panose="02010509060101010101" pitchFamily="49" charset="-122"/>
                <a:cs typeface="+mn-ea"/>
              </a:rPr>
              <a:t>明朝机构设置</a:t>
            </a:r>
            <a:endParaRPr kumimoji="0" lang="zh-CN" altLang="en-US" sz="3200" b="1" kern="1200" cap="none" spc="0" normalizeH="0" baseline="0" noProof="1">
              <a:solidFill>
                <a:srgbClr val="660066"/>
              </a:solidFill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124" name="文本框 1"/>
          <p:cNvSpPr txBox="1"/>
          <p:nvPr/>
        </p:nvSpPr>
        <p:spPr>
          <a:xfrm>
            <a:off x="722313" y="285750"/>
            <a:ext cx="1053782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分组（中央、地方、军事、特务）讨论朱元璋强化皇权的措施。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51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QxNmUzYWU2OGY0YWYxMjk2MDlkNThiYmMyZDZjNT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1319</Words>
  <Application>Microsoft Office PowerPoint</Application>
  <PresentationFormat>宽屏</PresentationFormat>
  <Paragraphs>138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黑体</vt:lpstr>
      <vt:lpstr>华文行楷</vt:lpstr>
      <vt:lpstr>华文新魏</vt:lpstr>
      <vt:lpstr>华文中宋</vt:lpstr>
      <vt:lpstr>楷体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锦衣卫特务机构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235</cp:revision>
  <dcterms:created xsi:type="dcterms:W3CDTF">2018-01-05T01:09:00Z</dcterms:created>
  <dcterms:modified xsi:type="dcterms:W3CDTF">2022-09-11T01:52:18Z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1FA992B63C3B44A6931274A3D68D8FAC</vt:lpwstr>
  </property>
</Properties>
</file>