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77" r:id="rId3"/>
    <p:sldId id="428" r:id="rId4"/>
    <p:sldId id="629" r:id="rId5"/>
    <p:sldId id="691" r:id="rId6"/>
    <p:sldId id="630" r:id="rId7"/>
    <p:sldId id="631" r:id="rId8"/>
    <p:sldId id="632" r:id="rId9"/>
    <p:sldId id="633" r:id="rId10"/>
    <p:sldId id="634" r:id="rId11"/>
    <p:sldId id="692" r:id="rId12"/>
    <p:sldId id="659" r:id="rId13"/>
    <p:sldId id="635" r:id="rId14"/>
    <p:sldId id="636" r:id="rId15"/>
    <p:sldId id="693" r:id="rId16"/>
    <p:sldId id="637" r:id="rId17"/>
    <p:sldId id="694" r:id="rId18"/>
    <p:sldId id="696" r:id="rId19"/>
    <p:sldId id="638" r:id="rId20"/>
    <p:sldId id="686" r:id="rId21"/>
    <p:sldId id="685" r:id="rId22"/>
    <p:sldId id="684" r:id="rId23"/>
    <p:sldId id="657" r:id="rId24"/>
    <p:sldId id="687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53cec1b-835d-481e-85e9-9d39df059fb4}">
          <p14:sldIdLst>
            <p14:sldId id="377"/>
            <p14:sldId id="428"/>
            <p14:sldId id="629"/>
            <p14:sldId id="691"/>
            <p14:sldId id="630"/>
            <p14:sldId id="631"/>
            <p14:sldId id="632"/>
            <p14:sldId id="633"/>
            <p14:sldId id="634"/>
            <p14:sldId id="692"/>
            <p14:sldId id="659"/>
            <p14:sldId id="635"/>
            <p14:sldId id="636"/>
            <p14:sldId id="693"/>
            <p14:sldId id="637"/>
            <p14:sldId id="694"/>
            <p14:sldId id="696"/>
            <p14:sldId id="638"/>
            <p14:sldId id="686"/>
            <p14:sldId id="685"/>
            <p14:sldId id="684"/>
            <p14:sldId id="657"/>
            <p14:sldId id="687"/>
          </p14:sldIdLst>
        </p14:section>
        <p14:section name="无标题节" id="{5f25b4a2-33c2-4f0e-b122-570d74356e5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2CC"/>
    <a:srgbClr val="FF0066"/>
    <a:srgbClr val="906BC7"/>
    <a:srgbClr val="FF00FF"/>
    <a:srgbClr val="33CC33"/>
    <a:srgbClr val="FF3300"/>
    <a:srgbClr val="FF6600"/>
    <a:srgbClr val="008000"/>
    <a:srgbClr val="077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-360" y="-102"/>
      </p:cViewPr>
      <p:guideLst>
        <p:guide orient="horz" pos="2184"/>
        <p:guide pos="29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1024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4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5122" name="组合 2049"/>
          <p:cNvGrpSpPr/>
          <p:nvPr/>
        </p:nvGrpSpPr>
        <p:grpSpPr>
          <a:xfrm>
            <a:off x="0" y="2438400"/>
            <a:ext cx="9009063" cy="1052513"/>
            <a:chOff x="0" y="0"/>
            <a:chExt cx="5675" cy="663"/>
          </a:xfrm>
        </p:grpSpPr>
        <p:grpSp>
          <p:nvGrpSpPr>
            <p:cNvPr id="5123" name="组合 2050"/>
            <p:cNvGrpSpPr/>
            <p:nvPr/>
          </p:nvGrpSpPr>
          <p:grpSpPr>
            <a:xfrm>
              <a:off x="183" y="68"/>
              <a:ext cx="448" cy="299"/>
              <a:chOff x="0" y="0"/>
              <a:chExt cx="624" cy="432"/>
            </a:xfrm>
          </p:grpSpPr>
          <p:sp>
            <p:nvSpPr>
              <p:cNvPr id="5124" name="矩形 2051"/>
              <p:cNvSpPr/>
              <p:nvPr/>
            </p:nvSpPr>
            <p:spPr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anchor="t"/>
              <a:p>
                <a:pPr lvl="0" indent="0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25" name="矩形 2052"/>
              <p:cNvSpPr/>
              <p:nvPr/>
            </p:nvSpPr>
            <p:spPr>
              <a:xfrm>
                <a:off x="336" y="0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 indent="0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126" name="组合 2053"/>
            <p:cNvGrpSpPr/>
            <p:nvPr/>
          </p:nvGrpSpPr>
          <p:grpSpPr>
            <a:xfrm>
              <a:off x="261" y="334"/>
              <a:ext cx="465" cy="299"/>
              <a:chOff x="0" y="0"/>
              <a:chExt cx="672" cy="432"/>
            </a:xfrm>
          </p:grpSpPr>
          <p:sp>
            <p:nvSpPr>
              <p:cNvPr id="5127" name="矩形 2054"/>
              <p:cNvSpPr/>
              <p:nvPr/>
            </p:nvSpPr>
            <p:spPr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anchor="t"/>
              <a:p>
                <a:pPr lvl="0" indent="0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28" name="矩形 2055"/>
              <p:cNvSpPr/>
              <p:nvPr/>
            </p:nvSpPr>
            <p:spPr>
              <a:xfrm>
                <a:off x="336" y="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 indent="0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5129" name="矩形 2056"/>
            <p:cNvSpPr/>
            <p:nvPr/>
          </p:nvSpPr>
          <p:spPr>
            <a:xfrm>
              <a:off x="0" y="288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anchor="t"/>
            <a:p>
              <a:pPr lvl="0" indent="0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30" name="矩形 2057"/>
            <p:cNvSpPr/>
            <p:nvPr/>
          </p:nvSpPr>
          <p:spPr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31" name="矩形 2058"/>
            <p:cNvSpPr/>
            <p:nvPr/>
          </p:nvSpPr>
          <p:spPr>
            <a:xfrm flipV="1">
              <a:off x="199" y="518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/>
            <a:p>
              <a:pPr lvl="0" indent="0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60" name="标题 2059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1" name="副标题 206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62" name="日期占位符 2061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2063" name="页脚占位符 2062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2064" name="灯片编号占位符 2063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fld id="{9A0DB2DC-4C9A-4742-B13C-FB6460FD3503}" type="slidenum">
              <a:rPr lang="zh-CN" strike="noStrike" noProof="1">
                <a:solidFill>
                  <a:schemeClr val="bg2"/>
                </a:solidFill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617538"/>
            <a:ext cx="1951038" cy="55149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40009" cy="55149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2" name="chimes.wav"/>
          </p:stSnd>
        </p:sndAc>
      </p:transition>
    </mc:Choice>
    <mc:Fallback>
      <p:transition>
        <p:wheel spokes="4"/>
        <p:sndAc>
          <p:stSnd>
            <p:snd r:embed="rId2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1025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1" name="矩形 1030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2" name="矩形 1031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3" name="标题 1032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4" name="文本占位符 1033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5" name="日期占位符 1034"/>
          <p:cNvSpPr>
            <a:spLocks noGrp="1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6" name="页脚占位符 1035"/>
          <p:cNvSpPr>
            <a:spLocks noGrp="1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7" name="灯片编号占位符 1036"/>
          <p:cNvSpPr>
            <a:spLocks noGrp="1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12" name="chimes.wav"/>
          </p:stSnd>
        </p:sndAc>
      </p:transition>
    </mc:Choice>
    <mc:Fallback>
      <p:transition>
        <p:wheel spokes="4"/>
        <p:sndAc>
          <p:stSnd>
            <p:snd r:embed="rId12" name="chimes.wav"/>
          </p:stSnd>
        </p:sndAc>
      </p:transition>
    </mc:Fallback>
  </mc:AlternateConten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tags" Target="../tags/tag1.xml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8.png"/><Relationship Id="rId2" Type="http://schemas.microsoft.com/office/2007/relationships/media" Target="file:///E:\&#20581;&#24247;&#35762;&#24231;--&#37041;&#23447;&#33465;\&#20256;&#22855;&#21830;&#20154;&#35098;&#26102;&#20581;.mp4" TargetMode="External"/><Relationship Id="rId1" Type="http://schemas.openxmlformats.org/officeDocument/2006/relationships/video" Target="file:///E:\&#20581;&#24247;&#35762;&#24231;--&#37041;&#23447;&#33465;\&#20256;&#22855;&#21830;&#20154;&#35098;&#26102;&#20581;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5.GIF"/><Relationship Id="rId2" Type="http://schemas.openxmlformats.org/officeDocument/2006/relationships/hyperlink" Target="&#20256;&#22855;&#36229;&#27169;&#21345;&#38376;.mp4" TargetMode="Externa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9.png"/><Relationship Id="rId2" Type="http://schemas.microsoft.com/office/2007/relationships/media" Target="file:///E:\&#20581;&#24247;&#35762;&#24231;--&#37041;&#23447;&#33465;\&#20256;&#22855;&#36229;&#27169;&#21345;&#38376;.mp4" TargetMode="External"/><Relationship Id="rId1" Type="http://schemas.openxmlformats.org/officeDocument/2006/relationships/video" Target="file:///E:\&#20581;&#24247;&#35762;&#24231;--&#37041;&#23447;&#33465;\&#20256;&#22855;&#36229;&#27169;&#21345;&#38376;.mp4" TargetMode="Externa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10.GIF"/><Relationship Id="rId2" Type="http://schemas.openxmlformats.org/officeDocument/2006/relationships/hyperlink" Target="&#29579;&#24503;&#39034;_&#26631;&#28165;.flv" TargetMode="Externa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11.png"/><Relationship Id="rId2" Type="http://schemas.microsoft.com/office/2007/relationships/media" Target="file:///E:\&#20581;&#24247;&#35762;&#24231;--&#37041;&#23447;&#33465;\&#29579;&#24503;&#39034;_&#26631;&#28165;.flv" TargetMode="External"/><Relationship Id="rId1" Type="http://schemas.openxmlformats.org/officeDocument/2006/relationships/video" Target="file:///E:\&#20581;&#24247;&#35762;&#24231;--&#37041;&#23447;&#33465;\&#29579;&#24503;&#39034;_&#26631;&#28165;.flv" TargetMode="Externa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0.GIF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0.GIF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3.GIF"/><Relationship Id="rId2" Type="http://schemas.openxmlformats.org/officeDocument/2006/relationships/hyperlink" Target="&#26377;&#22768;&#29256;&#25163;&#25351;&#25805;.ppsx" TargetMode="Externa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0.GIF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5.GIF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hyperlink" Target="&#19968;&#26465;&#40060;&#30340;&#22362;&#25345;.mp4" TargetMode="Externa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4.png"/><Relationship Id="rId2" Type="http://schemas.microsoft.com/office/2007/relationships/media" Target="file:///E:\&#20581;&#24247;&#35762;&#24231;--&#37041;&#23447;&#33465;\&#19968;&#26465;&#40060;&#30340;&#22362;&#25345;.mp4" TargetMode="External"/><Relationship Id="rId1" Type="http://schemas.openxmlformats.org/officeDocument/2006/relationships/video" Target="file:///E:\&#20581;&#24247;&#35762;&#24231;--&#37041;&#23447;&#33465;\&#19968;&#26465;&#40060;&#30340;&#22362;&#25345;.mp4" TargetMode="Externa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6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7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hyperlink" Target="&#20256;&#22855;&#21830;&#20154;&#35098;&#26102;&#20581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8" cy="1143000"/>
          </a:xfrm>
        </p:spPr>
        <p:txBody>
          <a:bodyPr/>
          <a:p>
            <a:pPr fontAlgn="base"/>
            <a:r>
              <a:rPr lang="zh-CN" altLang="en-US" sz="3000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教师心理健康讲座</a:t>
            </a:r>
            <a:endParaRPr lang="zh-CN" altLang="en-US" sz="3000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3705" y="2710180"/>
            <a:ext cx="7666990" cy="1186180"/>
          </a:xfrm>
        </p:spPr>
        <p:txBody>
          <a:bodyPr/>
          <a:p>
            <a:pPr marL="0" indent="0" algn="ctr" fontAlgn="base">
              <a:buNone/>
            </a:pPr>
            <a:r>
              <a:rPr lang="zh-CN" altLang="zh-CN" sz="8000" b="1" strike="noStrike" noProof="1">
                <a:solidFill>
                  <a:srgbClr val="008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快乐无处不在</a:t>
            </a:r>
            <a:endParaRPr lang="zh-CN" altLang="zh-CN" sz="8000" b="1" strike="noStrike" noProof="1">
              <a:solidFill>
                <a:srgbClr val="008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ctr" fontAlgn="base">
              <a:buNone/>
            </a:pPr>
            <a:endParaRPr lang="zh-CN" altLang="zh-CN" b="1" strike="noStrike" noProof="1">
              <a:solidFill>
                <a:srgbClr val="008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fontAlgn="base">
              <a:buNone/>
            </a:pPr>
            <a:endParaRPr lang="zh-CN" altLang="en-US" b="1" strike="noStrike" noProof="1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pPr marL="0" indent="0" algn="r" fontAlgn="base">
              <a:buNone/>
            </a:pPr>
            <a:endParaRPr lang="zh-CN" altLang="en-US" sz="2000" b="1" strike="noStrike" noProof="1">
              <a:solidFill>
                <a:srgbClr val="008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fontAlgn="base">
              <a:buNone/>
            </a:pPr>
            <a:r>
              <a:rPr lang="zh-CN" altLang="en-US" sz="2000" u="sng" strike="noStrike" noProof="1">
                <a:solidFill>
                  <a:schemeClr val="tx1"/>
                </a:solidFill>
              </a:rPr>
              <a:t>  </a:t>
            </a:r>
            <a:endParaRPr lang="zh-CN" altLang="en-US" sz="2000" u="sng" strike="noStrike" noProof="1">
              <a:solidFill>
                <a:schemeClr val="tx1"/>
              </a:solidFill>
            </a:endParaRPr>
          </a:p>
          <a:p>
            <a:pPr marL="0" indent="0" algn="r" fontAlgn="base">
              <a:buNone/>
            </a:pPr>
            <a:endParaRPr lang="zh-CN" altLang="en-US" sz="2600" b="1" strike="noStrike" noProof="1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pPr marL="0" indent="0" algn="r" fontAlgn="base">
              <a:buNone/>
            </a:pPr>
            <a:endParaRPr lang="zh-CN" altLang="en-US" sz="2600" u="sng" strike="noStrike" noProof="1">
              <a:solidFill>
                <a:schemeClr val="tx1"/>
              </a:solidFill>
            </a:endParaRPr>
          </a:p>
        </p:txBody>
      </p:sp>
      <p:pic>
        <p:nvPicPr>
          <p:cNvPr id="5" name="图片 4" descr="C:/Users/ADMINI~1/AppData/Local/Temp/picturecompress_20210108091542/output_1.jpgoutput_1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838440" y="185419"/>
            <a:ext cx="829943" cy="763907"/>
          </a:xfrm>
          <a:prstGeom prst="ellipse">
            <a:avLst/>
          </a:prstGeom>
        </p:spPr>
      </p:pic>
      <p:pic>
        <p:nvPicPr>
          <p:cNvPr id="16389" name="图片 16388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55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10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365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8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420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475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10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530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11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585" y="6374765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5603240" y="5657215"/>
            <a:ext cx="287528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/>
              <a:t>2018</a:t>
            </a:r>
            <a:r>
              <a:rPr lang="zh-CN" altLang="en-US" sz="3000"/>
              <a:t>年</a:t>
            </a:r>
            <a:r>
              <a:rPr lang="en-US" altLang="zh-CN" sz="3000"/>
              <a:t>1</a:t>
            </a:r>
            <a:r>
              <a:rPr lang="zh-CN" altLang="en-US" sz="3000"/>
              <a:t>月</a:t>
            </a:r>
            <a:r>
              <a:rPr lang="en-US" altLang="zh-CN" sz="3000"/>
              <a:t>29</a:t>
            </a:r>
            <a:r>
              <a:rPr lang="zh-CN" altLang="en-US" sz="3000"/>
              <a:t>日</a:t>
            </a:r>
            <a:endParaRPr lang="zh-CN" altLang="en-US" sz="3000"/>
          </a:p>
        </p:txBody>
      </p:sp>
      <p:sp>
        <p:nvSpPr>
          <p:cNvPr id="4" name="文本框 3"/>
          <p:cNvSpPr txBox="1"/>
          <p:nvPr/>
        </p:nvSpPr>
        <p:spPr>
          <a:xfrm>
            <a:off x="5451475" y="4971415"/>
            <a:ext cx="29330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000"/>
              <a:t>主讲人：邱宗芹</a:t>
            </a:r>
            <a:endParaRPr lang="zh-CN" altLang="en-US" sz="3000"/>
          </a:p>
        </p:txBody>
      </p:sp>
    </p:spTree>
    <p:custDataLst>
      <p:tags r:id="rId3"/>
    </p:custDataLst>
  </p:cSld>
  <p:clrMapOvr>
    <a:masterClrMapping/>
  </p:clrMapOvr>
  <p:transition>
    <p:wheel spokes="4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传奇商人褚时健" descr="C:/Users/ADMINI~1/AppData/Local/Temp/picturecompress_20210108091542/output_23.pngoutput_23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1750" y="17145"/>
            <a:ext cx="8618220" cy="67170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4" name="chimes.wav"/>
          </p:stSnd>
        </p:sndAc>
      </p:transition>
    </mc:Choice>
    <mc:Fallback>
      <p:transition>
        <p:wheel spokes="4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500" b="1">
                <a:solidFill>
                  <a:schemeClr val="tx1"/>
                </a:solidFill>
              </a:rPr>
              <a:t>四、找到自我存在的价值</a:t>
            </a:r>
            <a:endParaRPr lang="zh-CN" altLang="en-US" sz="4500" b="1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95400" y="2236470"/>
            <a:ext cx="489839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000"/>
              <a:t>故事：小和尚卖石头</a:t>
            </a:r>
            <a:endParaRPr lang="zh-CN" altLang="en-US" sz="3000"/>
          </a:p>
          <a:p>
            <a:endParaRPr lang="zh-CN" altLang="en-US" sz="3000"/>
          </a:p>
        </p:txBody>
      </p:sp>
      <p:sp>
        <p:nvSpPr>
          <p:cNvPr id="5" name="文本框 4"/>
          <p:cNvSpPr txBox="1"/>
          <p:nvPr/>
        </p:nvSpPr>
        <p:spPr>
          <a:xfrm>
            <a:off x="4243705" y="3837305"/>
            <a:ext cx="4131310" cy="1014730"/>
          </a:xfrm>
          <a:prstGeom prst="rect">
            <a:avLst/>
          </a:prstGeom>
          <a:noFill/>
          <a:ln w="5715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3000"/>
              <a:t>不要管别人怎么看，</a:t>
            </a:r>
            <a:endParaRPr lang="zh-CN" altLang="en-US" sz="3000"/>
          </a:p>
          <a:p>
            <a:r>
              <a:rPr lang="zh-CN" altLang="en-US" sz="3000"/>
              <a:t>关键是自己怎么看自己。</a:t>
            </a:r>
            <a:endParaRPr lang="zh-CN" altLang="en-US" sz="3000"/>
          </a:p>
        </p:txBody>
      </p:sp>
      <p:pic>
        <p:nvPicPr>
          <p:cNvPr id="3" name="图片 2" descr="片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309" y="5050144"/>
            <a:ext cx="1501141" cy="1682124"/>
          </a:xfrm>
          <a:prstGeom prst="rect">
            <a:avLst/>
          </a:prstGeom>
          <a:effectLst>
            <a:softEdge rad="2286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2"/>
        <p:sndAc>
          <p:stSnd>
            <p:snd r:embed="rId2" name="chimes.wav"/>
          </p:stSnd>
        </p:sndAc>
      </p:transition>
    </mc:Choice>
    <mc:Fallback>
      <p:transition>
        <p:wheel spokes="2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156083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</a:t>
            </a:r>
            <a:r>
              <a:rPr lang="zh-CN" altLang="en-US" sz="2800" dirty="0"/>
              <a:t>（一）你觉得有可能吗？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000" dirty="0"/>
              <a:t>      用三条线（可以是曲线）把对应的数字连接起来，要求不可以交叉、不可以穿过色块、不能超出边框</a:t>
            </a:r>
            <a:r>
              <a:rPr lang="zh-CN" altLang="en-US" sz="2800" dirty="0"/>
              <a:t>。</a:t>
            </a: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</p:txBody>
      </p:sp>
      <p:pic>
        <p:nvPicPr>
          <p:cNvPr id="4" name="图片 3" descr="C:/Users/ADMINI~1/AppData/Local/Temp/picturecompress_20210108091542/output_25.jpgoutput_25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五、突破自我，快乐无处不在</a:t>
            </a:r>
            <a:endParaRPr lang="zh-CN" altLang="en-US" sz="4500" b="1"/>
          </a:p>
        </p:txBody>
      </p:sp>
      <p:graphicFrame>
        <p:nvGraphicFramePr>
          <p:cNvPr id="9" name="表格 8"/>
          <p:cNvGraphicFramePr/>
          <p:nvPr/>
        </p:nvGraphicFramePr>
        <p:xfrm>
          <a:off x="3666490" y="6391275"/>
          <a:ext cx="690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245"/>
              </a:tblGrid>
              <a:tr h="4572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/>
        </p:nvGraphicFramePr>
        <p:xfrm>
          <a:off x="3684905" y="4586605"/>
          <a:ext cx="68961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10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13"/>
          <p:cNvGraphicFramePr/>
          <p:nvPr/>
        </p:nvGraphicFramePr>
        <p:xfrm>
          <a:off x="3702050" y="5489575"/>
          <a:ext cx="6546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8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/>
          <p:nvPr/>
        </p:nvGraphicFramePr>
        <p:xfrm>
          <a:off x="3667125" y="3683635"/>
          <a:ext cx="6546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8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/>
          <p:nvPr/>
        </p:nvGraphicFramePr>
        <p:xfrm>
          <a:off x="1407160" y="5032375"/>
          <a:ext cx="6546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8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/>
          <p:nvPr/>
        </p:nvGraphicFramePr>
        <p:xfrm>
          <a:off x="6015355" y="5032375"/>
          <a:ext cx="6546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8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1407795" y="3737610"/>
            <a:ext cx="5262245" cy="3046095"/>
          </a:xfrm>
          <a:prstGeom prst="rect">
            <a:avLst/>
          </a:prstGeom>
          <a:noFill/>
          <a:ln w="28575" cmpd="sng">
            <a:solidFill>
              <a:schemeClr val="bg2"/>
            </a:solidFill>
            <a:prstDash val="solid"/>
          </a:ln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6954520" y="5489575"/>
            <a:ext cx="2084705" cy="1198880"/>
          </a:xfrm>
          <a:prstGeom prst="rect">
            <a:avLst/>
          </a:prstGeom>
          <a:noFill/>
          <a:ln w="63500" cmpd="thickThin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b="1"/>
              <a:t>换个角度，换一种思维，一切皆有可能。</a:t>
            </a:r>
            <a:endParaRPr lang="zh-CN" altLang="en-US" b="1"/>
          </a:p>
        </p:txBody>
      </p:sp>
    </p:spTree>
  </p:cSld>
  <p:clrMapOvr>
    <a:masterClrMapping/>
  </p:clrMapOvr>
  <p:transition>
    <p:wheel spokes="4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7021830" y="6052820"/>
            <a:ext cx="1664970" cy="47498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26.jpgoutput_26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五、突破自我，快乐无处不在</a:t>
            </a:r>
            <a:endParaRPr lang="zh-CN" altLang="en-US" sz="4500" b="1"/>
          </a:p>
        </p:txBody>
      </p:sp>
      <p:sp>
        <p:nvSpPr>
          <p:cNvPr id="3" name="文本框 2"/>
          <p:cNvSpPr txBox="1"/>
          <p:nvPr/>
        </p:nvSpPr>
        <p:spPr>
          <a:xfrm>
            <a:off x="819150" y="2353310"/>
            <a:ext cx="52044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（二）坚持是一种力量</a:t>
            </a:r>
            <a:endParaRPr lang="zh-CN" altLang="en-US" sz="3200"/>
          </a:p>
        </p:txBody>
      </p:sp>
      <p:sp>
        <p:nvSpPr>
          <p:cNvPr id="7" name="文本框 6">
            <a:hlinkClick r:id="rId2" action="ppaction://hlinkfile"/>
          </p:cNvPr>
          <p:cNvSpPr txBox="1"/>
          <p:nvPr/>
        </p:nvSpPr>
        <p:spPr>
          <a:xfrm>
            <a:off x="2155190" y="4772025"/>
            <a:ext cx="4118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视频：</a:t>
            </a:r>
            <a:r>
              <a:rPr lang="zh-CN" altLang="en-US">
                <a:hlinkClick r:id="rId2" action="ppaction://hlinkfile"/>
              </a:rPr>
              <a:t>传奇超模卡门.mp4</a:t>
            </a:r>
            <a:endParaRPr lang="zh-CN" altLang="en-US"/>
          </a:p>
        </p:txBody>
      </p:sp>
      <p:pic>
        <p:nvPicPr>
          <p:cNvPr id="8" name="图片 7" descr="片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5529" y="4960609"/>
            <a:ext cx="1501141" cy="1682124"/>
          </a:xfrm>
          <a:prstGeom prst="rect">
            <a:avLst/>
          </a:prstGeom>
          <a:effectLst>
            <a:softEdge rad="228600"/>
          </a:effectLst>
        </p:spPr>
      </p:pic>
    </p:spTree>
  </p:cSld>
  <p:clrMapOvr>
    <a:masterClrMapping/>
  </p:clrMapOvr>
  <p:transition>
    <p:wheel spokes="4"/>
    <p:sndAc>
      <p:stSnd>
        <p:snd r:embed="rId4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传奇超模卡门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8415" y="22860"/>
            <a:ext cx="8592185" cy="56921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4" name="chimes.wav"/>
          </p:stSnd>
        </p:sndAc>
      </p:transition>
    </mc:Choice>
    <mc:Fallback>
      <p:transition>
        <p:wheel spokes="4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28.jpgoutput_28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五、突破自我，快乐无处不在</a:t>
            </a:r>
            <a:endParaRPr lang="zh-CN" altLang="en-US" sz="4500" b="1"/>
          </a:p>
        </p:txBody>
      </p:sp>
      <p:sp>
        <p:nvSpPr>
          <p:cNvPr id="3" name="文本框 2"/>
          <p:cNvSpPr txBox="1"/>
          <p:nvPr/>
        </p:nvSpPr>
        <p:spPr>
          <a:xfrm>
            <a:off x="1277620" y="2307590"/>
            <a:ext cx="5052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（三）做一名有梦想的人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113915" y="3570605"/>
            <a:ext cx="35179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视频：</a:t>
            </a:r>
            <a:r>
              <a:rPr lang="zh-CN" altLang="en-US">
                <a:hlinkClick r:id="rId2" action="ppaction://hlinkfile"/>
              </a:rPr>
              <a:t>王德顺_标清.flv</a:t>
            </a:r>
            <a:endParaRPr lang="zh-CN" altLang="en-US"/>
          </a:p>
        </p:txBody>
      </p:sp>
      <p:pic>
        <p:nvPicPr>
          <p:cNvPr id="7" name="图片 6" descr="两只小猫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230" y="4308461"/>
            <a:ext cx="2955303" cy="2383170"/>
          </a:xfrm>
          <a:prstGeom prst="rect">
            <a:avLst/>
          </a:prstGeom>
          <a:effectLst>
            <a:softEdge rad="355600"/>
          </a:effectLst>
        </p:spPr>
      </p:pic>
    </p:spTree>
  </p:cSld>
  <p:clrMapOvr>
    <a:masterClrMapping/>
  </p:clrMapOvr>
  <p:transition>
    <p:wheel spokes="4"/>
    <p:sndAc>
      <p:stSnd>
        <p:snd r:embed="rId4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王德顺_标清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6670" y="34925"/>
            <a:ext cx="8484870" cy="63080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4" name="chimes.wav"/>
          </p:stSnd>
        </p:sndAc>
      </p:transition>
    </mc:Choice>
    <mc:Fallback>
      <p:transition>
        <p:wheel spokes="4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29.jpgoutput_29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pic>
        <p:nvPicPr>
          <p:cNvPr id="7" name="图片 6" descr="两只小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230" y="4308461"/>
            <a:ext cx="2955303" cy="2383170"/>
          </a:xfrm>
          <a:prstGeom prst="rect">
            <a:avLst/>
          </a:prstGeom>
          <a:effectLst>
            <a:softEdge rad="355600"/>
          </a:effectLst>
        </p:spPr>
      </p:pic>
      <p:sp>
        <p:nvSpPr>
          <p:cNvPr id="6" name="文本框 5"/>
          <p:cNvSpPr txBox="1"/>
          <p:nvPr/>
        </p:nvSpPr>
        <p:spPr>
          <a:xfrm>
            <a:off x="1066800" y="929640"/>
            <a:ext cx="352425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 b="1"/>
              <a:t>相信自己！</a:t>
            </a:r>
            <a:endParaRPr lang="zh-CN" altLang="en-US" sz="5000" b="1"/>
          </a:p>
        </p:txBody>
      </p:sp>
      <p:sp>
        <p:nvSpPr>
          <p:cNvPr id="8" name="文本框 7"/>
          <p:cNvSpPr txBox="1"/>
          <p:nvPr/>
        </p:nvSpPr>
        <p:spPr>
          <a:xfrm>
            <a:off x="1796415" y="2767965"/>
            <a:ext cx="385445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莫找借口失败，</a:t>
            </a:r>
            <a:endParaRPr lang="zh-CN" altLang="en-US" sz="4000"/>
          </a:p>
          <a:p>
            <a:r>
              <a:rPr lang="zh-CN" altLang="en-US" sz="4000"/>
              <a:t>只找理由成功！</a:t>
            </a:r>
            <a:endParaRPr lang="zh-CN" altLang="en-US" sz="4000"/>
          </a:p>
        </p:txBody>
      </p:sp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zh-CN" altLang="en-US" dirty="0"/>
              <a:t>（一）找朋友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sz="2600" dirty="0"/>
              <a:t>    </a:t>
            </a:r>
            <a:r>
              <a:rPr lang="en-US" altLang="zh-CN" sz="2600" dirty="0"/>
              <a:t>1.</a:t>
            </a:r>
            <a:r>
              <a:rPr lang="zh-CN" altLang="en-US" sz="2600" dirty="0"/>
              <a:t>每人拿一片扑克牌！</a:t>
            </a:r>
            <a:endParaRPr lang="zh-CN" altLang="en-US" sz="2600" dirty="0"/>
          </a:p>
          <a:p>
            <a:pPr marL="0" indent="0">
              <a:buNone/>
            </a:pPr>
            <a:r>
              <a:rPr lang="zh-CN" altLang="en-US" sz="2600" dirty="0"/>
              <a:t>    2.在规定时间内找到和自己手中扑克牌完美匹配的其他部分。</a:t>
            </a:r>
            <a:endParaRPr lang="zh-CN" altLang="en-US" sz="2600" dirty="0"/>
          </a:p>
          <a:p>
            <a:pPr marL="0" indent="0">
              <a:buNone/>
            </a:pPr>
            <a:r>
              <a:rPr lang="zh-CN" altLang="en-US" sz="2600" dirty="0"/>
              <a:t>    3.拿着同一数字的围坐在一起，数字代表组号，</a:t>
            </a:r>
            <a:r>
              <a:rPr lang="zh-CN" altLang="en-US" sz="2600" dirty="0">
                <a:sym typeface="+mn-ea"/>
              </a:rPr>
              <a:t>选出小组组长</a:t>
            </a:r>
            <a:r>
              <a:rPr lang="zh-CN" altLang="en-US" sz="2600" dirty="0"/>
              <a:t>。</a:t>
            </a:r>
            <a:endParaRPr lang="zh-CN" altLang="en-US" sz="2600" dirty="0"/>
          </a:p>
          <a:p>
            <a:pPr marL="0" indent="0">
              <a:buNone/>
            </a:pPr>
            <a:r>
              <a:rPr lang="zh-CN" altLang="en-US" sz="2600" dirty="0"/>
              <a:t>    4.分享。</a:t>
            </a:r>
            <a:endParaRPr lang="zh-CN" altLang="en-US" sz="2600" dirty="0"/>
          </a:p>
        </p:txBody>
      </p:sp>
      <p:pic>
        <p:nvPicPr>
          <p:cNvPr id="4" name="图片 3" descr="C:/Users/ADMINI~1/AppData/Local/Temp/picturecompress_20210108091542/output_30.jpgoutput_30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六、快乐之旅</a:t>
            </a:r>
            <a:endParaRPr lang="zh-CN" altLang="en-US" sz="4500" b="1"/>
          </a:p>
        </p:txBody>
      </p:sp>
      <p:pic>
        <p:nvPicPr>
          <p:cNvPr id="3" name="图片 2" descr="两只小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0580" y="4388471"/>
            <a:ext cx="2955303" cy="2383170"/>
          </a:xfrm>
          <a:prstGeom prst="rect">
            <a:avLst/>
          </a:prstGeom>
          <a:effectLst>
            <a:softEdge rad="355600"/>
          </a:effectLst>
        </p:spPr>
      </p:pic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zh-CN" altLang="en-US" dirty="0"/>
              <a:t>（二）心解千千结</a:t>
            </a:r>
            <a:endParaRPr lang="zh-CN" alt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1.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小组成员相对站立，伸右手抓对面人的右手，再伸左手抓其他人的左手。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2.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在不松手的状态下解开缠绕的结，还原成一个圆。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3.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组员围拢站立，闭上眼睛，原地转三圈。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4.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伸右手去抓一只自己喜欢的右手，不喜欢可以松开再选择。伸左手去抓另一只喜欢的左手。（组长提示）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pic>
        <p:nvPicPr>
          <p:cNvPr id="4" name="图片 3" descr="C:/Users/ADMINI~1/AppData/Local/Temp/picturecompress_20210108091542/output_31.jpgoutput_31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六、快乐之旅</a:t>
            </a:r>
            <a:endParaRPr lang="zh-CN" altLang="en-US" sz="4500" b="1"/>
          </a:p>
        </p:txBody>
      </p:sp>
    </p:spTree>
  </p:cSld>
  <p:clrMapOvr>
    <a:masterClrMapping/>
  </p:clrMapOvr>
  <p:transition>
    <p:wheel spokes="4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2147570" cy="60833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10.jpgoutput_10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99845" y="2921635"/>
            <a:ext cx="654431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000"/>
              <a:t>热身运动：手指操</a:t>
            </a:r>
            <a:endParaRPr lang="zh-CN" altLang="en-US" sz="6000"/>
          </a:p>
        </p:txBody>
      </p:sp>
      <p:sp>
        <p:nvSpPr>
          <p:cNvPr id="5" name="文本框 4"/>
          <p:cNvSpPr txBox="1"/>
          <p:nvPr/>
        </p:nvSpPr>
        <p:spPr>
          <a:xfrm>
            <a:off x="5822950" y="5492115"/>
            <a:ext cx="2752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linkClick r:id="rId2" action="ppaction://hlinkfile"/>
              </a:rPr>
              <a:t>有声版手指操.ppsx</a:t>
            </a:r>
            <a:endParaRPr lang="zh-CN" altLang="en-US"/>
          </a:p>
        </p:txBody>
      </p:sp>
      <p:pic>
        <p:nvPicPr>
          <p:cNvPr id="6" name="图片 5" descr="小猴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5" y="4674226"/>
            <a:ext cx="2352675" cy="2095500"/>
          </a:xfrm>
          <a:prstGeom prst="rect">
            <a:avLst/>
          </a:prstGeom>
          <a:effectLst>
            <a:softEdge rad="381000"/>
          </a:effectLst>
        </p:spPr>
      </p:pic>
    </p:spTree>
  </p:cSld>
  <p:clrMapOvr>
    <a:masterClrMapping/>
  </p:clrMapOvr>
  <p:transition>
    <p:wheel spokes="4"/>
    <p:sndAc>
      <p:stSnd>
        <p:snd r:embed="rId4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zh-CN" altLang="en-US" dirty="0"/>
              <a:t>（三）盲人与拐杖</a:t>
            </a:r>
            <a:endParaRPr lang="zh-CN" alt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1.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小组成员两两组合，一人扮演拐杖一人扮演盲人，体验完交换角色。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2.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先完成的组员聚在一起分享感受和心得。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3.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小组成员聚齐后，选出最信任的拐杖带领全组完成挑战任务。</a:t>
            </a: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600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pic>
        <p:nvPicPr>
          <p:cNvPr id="4" name="图片 3" descr="C:/Users/ADMINI~1/AppData/Local/Temp/picturecompress_20210108091542/output_32.jpgoutput_32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六、快乐之旅</a:t>
            </a:r>
            <a:endParaRPr lang="zh-CN" altLang="en-US" sz="4500" b="1"/>
          </a:p>
        </p:txBody>
      </p:sp>
    </p:spTree>
  </p:cSld>
  <p:clrMapOvr>
    <a:masterClrMapping/>
  </p:clrMapOvr>
  <p:transition>
    <p:wheel spokes="4"/>
    <p:sndAc>
      <p:stSnd>
        <p:snd r:embed="rId2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zh-CN" altLang="en-US" dirty="0"/>
              <a:t>（四）团体接力作画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sz="2600" dirty="0"/>
              <a:t>    1.</a:t>
            </a:r>
            <a:r>
              <a:rPr lang="zh-CN" altLang="en-US" sz="2600" dirty="0"/>
              <a:t>小组为单位，每个教师手里拿两支彩色笔。</a:t>
            </a:r>
            <a:endParaRPr lang="zh-CN" altLang="en-US" sz="2600" dirty="0"/>
          </a:p>
          <a:p>
            <a:pPr marL="0" indent="0">
              <a:buNone/>
            </a:pPr>
            <a:r>
              <a:rPr lang="en-US" altLang="zh-CN" sz="2600" dirty="0"/>
              <a:t>    2.</a:t>
            </a:r>
            <a:r>
              <a:rPr lang="zh-CN" altLang="en-US" sz="2600" dirty="0"/>
              <a:t> 每位成员时间为一分钟，以接力作画的方式，运用各人的想像力，在限定时间内完成一幅能代表团体精神的团体图像。</a:t>
            </a:r>
            <a:endParaRPr lang="zh-CN" altLang="en-US" sz="2600" dirty="0"/>
          </a:p>
          <a:p>
            <a:pPr marL="0" indent="0">
              <a:buNone/>
            </a:pPr>
            <a:r>
              <a:rPr lang="en-US" altLang="zh-CN" sz="2600" dirty="0"/>
              <a:t>    3.</a:t>
            </a:r>
            <a:r>
              <a:rPr lang="zh-CN" altLang="en-US" sz="2600" dirty="0"/>
              <a:t> 每组派一名代表向大家解说图像的内容和意义。 </a:t>
            </a:r>
            <a:endParaRPr lang="zh-CN" altLang="en-US" sz="2600" dirty="0"/>
          </a:p>
          <a:p>
            <a:pPr marL="0" indent="0">
              <a:buNone/>
            </a:pPr>
            <a:endParaRPr lang="zh-CN" altLang="en-US" sz="2600" dirty="0"/>
          </a:p>
        </p:txBody>
      </p:sp>
      <p:pic>
        <p:nvPicPr>
          <p:cNvPr id="4" name="图片 3" descr="C:/Users/ADMINI~1/AppData/Local/Temp/picturecompress_20210108091542/output_33.jpgoutput_33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9150" y="1058545"/>
            <a:ext cx="770445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六、快乐之旅</a:t>
            </a:r>
            <a:endParaRPr lang="zh-CN" altLang="en-US" sz="4500" b="1"/>
          </a:p>
        </p:txBody>
      </p:sp>
      <p:pic>
        <p:nvPicPr>
          <p:cNvPr id="3" name="图片 2" descr="两只小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75" y="4575796"/>
            <a:ext cx="2955303" cy="2383170"/>
          </a:xfrm>
          <a:prstGeom prst="rect">
            <a:avLst/>
          </a:prstGeom>
          <a:effectLst>
            <a:softEdge rad="355600"/>
          </a:effectLst>
        </p:spPr>
      </p:pic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40563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34.jpgoutput_34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20140" y="1115695"/>
            <a:ext cx="18135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结束语</a:t>
            </a:r>
            <a:endParaRPr lang="zh-CN" altLang="en-US" sz="4000"/>
          </a:p>
        </p:txBody>
      </p:sp>
      <p:sp>
        <p:nvSpPr>
          <p:cNvPr id="3" name="文本框 2"/>
          <p:cNvSpPr txBox="1"/>
          <p:nvPr/>
        </p:nvSpPr>
        <p:spPr>
          <a:xfrm>
            <a:off x="457200" y="2502535"/>
            <a:ext cx="7832725" cy="2922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生活中的美无处不在</a:t>
            </a:r>
            <a:r>
              <a:rPr lang="en-US" altLang="zh-CN" sz="3200"/>
              <a:t>——</a:t>
            </a:r>
            <a:r>
              <a:rPr lang="zh-CN" altLang="en-US" sz="3200"/>
              <a:t>学会欣赏</a:t>
            </a:r>
            <a:endParaRPr lang="zh-CN" altLang="en-US" sz="3200"/>
          </a:p>
          <a:p>
            <a:r>
              <a:rPr lang="zh-CN" altLang="en-US" sz="3200"/>
              <a:t>与你亲近的人要因你而快乐</a:t>
            </a:r>
            <a:r>
              <a:rPr lang="en-US" altLang="zh-CN" sz="3200"/>
              <a:t>——</a:t>
            </a:r>
            <a:r>
              <a:rPr lang="zh-CN" altLang="en-US" sz="3200"/>
              <a:t>学会感染</a:t>
            </a:r>
            <a:endParaRPr lang="zh-CN" altLang="en-US" sz="3200"/>
          </a:p>
          <a:p>
            <a:r>
              <a:rPr lang="zh-CN" altLang="en-US" sz="3200"/>
              <a:t>每个生命都值得尊重</a:t>
            </a:r>
            <a:r>
              <a:rPr lang="en-US" altLang="zh-CN" sz="3200"/>
              <a:t>——</a:t>
            </a:r>
            <a:r>
              <a:rPr lang="zh-CN" altLang="en-US" sz="3200"/>
              <a:t>学会接纳</a:t>
            </a:r>
            <a:endParaRPr lang="zh-CN" altLang="en-US" sz="3200"/>
          </a:p>
          <a:p>
            <a:r>
              <a:rPr lang="zh-CN" altLang="en-US" sz="3200"/>
              <a:t>没有不可饶恕的错误</a:t>
            </a:r>
            <a:r>
              <a:rPr lang="en-US" altLang="zh-CN" sz="3200"/>
              <a:t>——</a:t>
            </a:r>
            <a:r>
              <a:rPr lang="zh-CN" altLang="en-US" sz="3200"/>
              <a:t>学会原谅</a:t>
            </a:r>
            <a:endParaRPr lang="zh-CN" altLang="en-US" sz="3200"/>
          </a:p>
          <a:p>
            <a:r>
              <a:rPr lang="zh-CN" altLang="en-US" sz="3200"/>
              <a:t>快乐无处不在</a:t>
            </a:r>
            <a:r>
              <a:rPr lang="en-US" altLang="zh-CN" sz="3200"/>
              <a:t>——</a:t>
            </a:r>
            <a:r>
              <a:rPr lang="zh-CN" altLang="en-US" sz="3200"/>
              <a:t>学会健康</a:t>
            </a:r>
            <a:endParaRPr lang="zh-CN" altLang="en-US" sz="3200"/>
          </a:p>
          <a:p>
            <a:endParaRPr lang="zh-CN" altLang="en-US"/>
          </a:p>
        </p:txBody>
      </p:sp>
      <p:pic>
        <p:nvPicPr>
          <p:cNvPr id="5" name="图片 4" descr="片子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639" y="4728199"/>
            <a:ext cx="1501141" cy="1682124"/>
          </a:xfrm>
          <a:prstGeom prst="rect">
            <a:avLst/>
          </a:prstGeom>
          <a:effectLst>
            <a:softEdge rad="228600"/>
          </a:effectLst>
        </p:spPr>
      </p:pic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内容占位符 16386"/>
          <p:cNvSpPr>
            <a:spLocks noGrp="1"/>
          </p:cNvSpPr>
          <p:nvPr>
            <p:ph idx="1"/>
          </p:nvPr>
        </p:nvSpPr>
        <p:spPr>
          <a:xfrm>
            <a:off x="1812925" y="2809875"/>
            <a:ext cx="5346700" cy="2157413"/>
          </a:xfrm>
        </p:spPr>
        <p:txBody>
          <a:bodyPr anchor="t"/>
          <a:p>
            <a:pPr>
              <a:lnSpc>
                <a:spcPct val="80000"/>
              </a:lnSpc>
              <a:buNone/>
            </a:pPr>
            <a:endParaRPr lang="zh-CN" altLang="en-US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 algn="r">
              <a:lnSpc>
                <a:spcPct val="80000"/>
              </a:lnSpc>
              <a:buNone/>
            </a:pPr>
            <a:endParaRPr lang="zh-CN" altLang="en-US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6388" name="图片 16387" descr="nuhai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1275" y="4267200"/>
            <a:ext cx="9906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图片 16388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6172200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图片 16389" descr="huabian(kangnaixi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096000"/>
            <a:ext cx="1074738" cy="388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13" name="内容占位符 1"/>
          <p:cNvSpPr>
            <a:spLocks noGrp="1"/>
          </p:cNvSpPr>
          <p:nvPr>
            <p:ph idx="1"/>
          </p:nvPr>
        </p:nvSpPr>
        <p:spPr>
          <a:xfrm>
            <a:off x="2076450" y="2592388"/>
            <a:ext cx="5449888" cy="2374900"/>
          </a:xfrm>
        </p:spPr>
        <p:txBody>
          <a:bodyPr anchor="t"/>
          <a:p>
            <a:pPr marL="0" indent="0" algn="ctr">
              <a:buNone/>
            </a:pPr>
            <a:r>
              <a:rPr lang="zh-CN" altLang="en-US" sz="8800" b="1">
                <a:solidFill>
                  <a:srgbClr val="FF00FF"/>
                </a:solidFill>
              </a:rPr>
              <a:t>谢谢大家！</a:t>
            </a:r>
            <a:endParaRPr lang="zh-CN" altLang="en-US" sz="8800" b="1">
              <a:solidFill>
                <a:srgbClr val="FF00FF"/>
              </a:solidFill>
            </a:endParaRPr>
          </a:p>
        </p:txBody>
      </p:sp>
      <p:pic>
        <p:nvPicPr>
          <p:cNvPr id="4" name="图片 3" descr="C:/Users/ADMINI~1/AppData/Local/Temp/picturecompress_20210108091542/output_38.jpgoutput_38"/>
          <p:cNvPicPr>
            <a:picLocks noChangeAspect="1"/>
          </p:cNvPicPr>
          <p:nvPr/>
        </p:nvPicPr>
        <p:blipFill>
          <a:blip r:embed="rId3"/>
          <a:srcRect r="-3591"/>
          <a:stretch>
            <a:fillRect/>
          </a:stretch>
        </p:blipFill>
        <p:spPr>
          <a:xfrm>
            <a:off x="7894954" y="271773"/>
            <a:ext cx="829943" cy="763911"/>
          </a:xfrm>
          <a:prstGeom prst="ellipse">
            <a:avLst/>
          </a:prstGeom>
        </p:spPr>
      </p:pic>
      <p:sp>
        <p:nvSpPr>
          <p:cNvPr id="43015" name="标题 1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sz="2600" b="1"/>
              <a:t>快乐是一天，悲伤是一天，为何不快乐过好每一天！</a:t>
            </a:r>
            <a:endParaRPr lang="zh-CN" altLang="en-US" sz="2600" b="1"/>
          </a:p>
        </p:txBody>
      </p:sp>
    </p:spTree>
  </p:cSld>
  <p:clrMapOvr>
    <a:masterClrMapping/>
  </p:clrMapOvr>
  <p:transition advClick="0" advTm="10000">
    <p:wheel spokes="4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961390" y="2415540"/>
            <a:ext cx="7492365" cy="3978910"/>
          </a:xfrm>
        </p:spPr>
        <p:txBody>
          <a:bodyPr anchor="t"/>
          <a:p>
            <a:pPr marL="0" indent="0">
              <a:buNone/>
            </a:pPr>
            <a:r>
              <a:rPr lang="zh-CN" altLang="en-US" sz="3800" dirty="0"/>
              <a:t>（一）教师不好当</a:t>
            </a:r>
            <a:r>
              <a:rPr lang="en-US" altLang="zh-CN" sz="3800" dirty="0"/>
              <a:t> </a:t>
            </a:r>
            <a:endParaRPr lang="zh-CN" altLang="en-US" sz="2000" dirty="0"/>
          </a:p>
          <a:p>
            <a:pPr marL="0" indent="0">
              <a:buNone/>
            </a:pPr>
            <a:r>
              <a:rPr lang="zh-CN" altLang="en-US" sz="3800" dirty="0"/>
              <a:t>体质弱的累死，心胸窄的气死，</a:t>
            </a:r>
            <a:endParaRPr lang="zh-CN" altLang="en-US" sz="3800" dirty="0"/>
          </a:p>
          <a:p>
            <a:pPr marL="0" indent="0">
              <a:buNone/>
            </a:pPr>
            <a:r>
              <a:rPr lang="zh-CN" altLang="en-US" sz="3800" dirty="0"/>
              <a:t>智商低的愁死，胆子小的吓死，</a:t>
            </a:r>
            <a:endParaRPr lang="zh-CN" altLang="en-US" sz="3800" dirty="0"/>
          </a:p>
          <a:p>
            <a:pPr marL="0" indent="0">
              <a:buNone/>
            </a:pPr>
            <a:r>
              <a:rPr lang="zh-CN" altLang="en-US" sz="3800" dirty="0"/>
              <a:t>内向型的烦死，自己的配偶郁闷死。</a:t>
            </a:r>
            <a:endParaRPr lang="zh-CN" altLang="en-US" sz="3800" dirty="0"/>
          </a:p>
          <a:p>
            <a:pPr marL="0" indent="0">
              <a:buNone/>
            </a:pPr>
            <a:endParaRPr lang="zh-CN" altLang="en-US" sz="1200" dirty="0">
              <a:hlinkClick r:id="rId1" action="ppaction://hlinkfile"/>
            </a:endParaRPr>
          </a:p>
          <a:p>
            <a:pPr marL="0" indent="0">
              <a:buNone/>
            </a:pPr>
            <a:r>
              <a:rPr lang="zh-CN" altLang="en-US" sz="1200" dirty="0">
                <a:hlinkClick r:id="rId1" action="ppaction://hlinkfile"/>
              </a:rPr>
              <a:t> </a:t>
            </a:r>
            <a:endParaRPr lang="zh-CN" altLang="en-US" sz="1200" dirty="0">
              <a:hlinkClick r:id="rId1" action="ppaction://hlinkfile"/>
            </a:endParaRPr>
          </a:p>
          <a:p>
            <a:pPr marL="0" indent="0">
              <a:buNone/>
            </a:pPr>
            <a:endParaRPr lang="zh-CN" altLang="en-US" sz="1200" dirty="0">
              <a:hlinkClick r:id="rId1" action="ppaction://hlinkfile"/>
            </a:endParaRPr>
          </a:p>
          <a:p>
            <a:pPr marL="0" indent="0">
              <a:buNone/>
            </a:pPr>
            <a:r>
              <a:rPr lang="zh-CN" altLang="en-US" sz="1200" dirty="0">
                <a:hlinkClick r:id="rId1" action="ppaction://hlinkfile"/>
              </a:rPr>
              <a:t>  一条鱼的坚持.mp4</a:t>
            </a:r>
            <a:endParaRPr lang="zh-CN" altLang="en-US" sz="1200" dirty="0"/>
          </a:p>
        </p:txBody>
      </p:sp>
      <p:pic>
        <p:nvPicPr>
          <p:cNvPr id="4" name="图片 3" descr="C:/Users/ADMINI~1/AppData/Local/Temp/picturecompress_20210108091542/output_12.jpgoutput_12"/>
          <p:cNvPicPr>
            <a:picLocks noChangeAspect="1"/>
          </p:cNvPicPr>
          <p:nvPr/>
        </p:nvPicPr>
        <p:blipFill>
          <a:blip r:embed="rId2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61390" y="929640"/>
            <a:ext cx="681037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 b="1"/>
              <a:t>一、对教师的贴近认识</a:t>
            </a:r>
            <a:endParaRPr lang="zh-CN" altLang="en-US" sz="5000" b="1"/>
          </a:p>
        </p:txBody>
      </p:sp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一条鱼的坚持" descr="C:/Users/ADMINI~1/AppData/Local/Temp/picturecompress_20210108091542/output_13.pngoutput_13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6670" y="33655"/>
            <a:ext cx="8752840" cy="6452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heel spokes="4"/>
        <p:sndAc>
          <p:stSnd>
            <p:snd r:embed="rId4" name="chimes.wav"/>
          </p:stSnd>
        </p:sndAc>
      </p:transition>
    </mc:Choice>
    <mc:Fallback>
      <p:transition>
        <p:wheel spokes="4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C:/Users/ADMINI~1/AppData/Local/Temp/picturecompress_20210108091542/output_14.jpgoutput_14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61390" y="929640"/>
            <a:ext cx="681037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 b="1"/>
              <a:t>一、对教师的贴近认识</a:t>
            </a:r>
            <a:endParaRPr lang="zh-CN" altLang="en-US" sz="5000" b="1"/>
          </a:p>
        </p:txBody>
      </p:sp>
      <p:sp>
        <p:nvSpPr>
          <p:cNvPr id="5" name="文本框 4"/>
          <p:cNvSpPr txBox="1"/>
          <p:nvPr/>
        </p:nvSpPr>
        <p:spPr>
          <a:xfrm>
            <a:off x="1414780" y="1919605"/>
            <a:ext cx="635698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000"/>
              <a:t>（二）万能的教师</a:t>
            </a:r>
            <a:endParaRPr lang="zh-CN" altLang="en-US" sz="3000"/>
          </a:p>
          <a:p>
            <a:r>
              <a:rPr lang="zh-CN" altLang="en-US" sz="3000"/>
              <a:t>上得了课堂，跑得了操场。</a:t>
            </a:r>
            <a:endParaRPr lang="zh-CN" altLang="en-US" sz="3000"/>
          </a:p>
          <a:p>
            <a:r>
              <a:rPr lang="zh-CN" altLang="en-US" sz="3000"/>
              <a:t>批得了作业，写得了文章。</a:t>
            </a:r>
            <a:endParaRPr lang="zh-CN" altLang="en-US" sz="3000"/>
          </a:p>
          <a:p>
            <a:r>
              <a:rPr lang="zh-CN" altLang="en-US" sz="3000"/>
              <a:t>开得好班会，访得了家长。</a:t>
            </a:r>
            <a:endParaRPr lang="zh-CN" altLang="en-US" sz="3000"/>
          </a:p>
          <a:p>
            <a:r>
              <a:rPr lang="zh-CN" altLang="en-US" sz="3000"/>
              <a:t>劝得了情种，管得住上网。</a:t>
            </a:r>
            <a:endParaRPr lang="zh-CN" altLang="en-US" sz="3000"/>
          </a:p>
          <a:p>
            <a:r>
              <a:rPr lang="zh-CN" altLang="en-US" sz="3000"/>
              <a:t>解得了忧伤，破得了迷惘。</a:t>
            </a:r>
            <a:endParaRPr lang="zh-CN" altLang="en-US" sz="3000"/>
          </a:p>
          <a:p>
            <a:r>
              <a:rPr lang="en-US" altLang="zh-CN" sz="3000"/>
              <a:t>Hold</a:t>
            </a:r>
            <a:r>
              <a:rPr lang="zh-CN" altLang="en-US" sz="3000"/>
              <a:t>得住多动，控得住轻狂。</a:t>
            </a:r>
            <a:endParaRPr lang="zh-CN" altLang="en-US" sz="3000"/>
          </a:p>
          <a:p>
            <a:r>
              <a:rPr lang="zh-CN" altLang="en-US" sz="3000"/>
              <a:t>受得了奇葩，护得住低智商。</a:t>
            </a:r>
            <a:endParaRPr lang="zh-CN" altLang="en-US" sz="3000"/>
          </a:p>
          <a:p>
            <a:r>
              <a:rPr lang="zh-CN" altLang="en-US" sz="3000"/>
              <a:t>查得了案件，打得过嚣张。</a:t>
            </a:r>
            <a:endParaRPr lang="zh-CN" altLang="en-US" sz="3000"/>
          </a:p>
          <a:p>
            <a:r>
              <a:rPr lang="zh-CN" altLang="en-US" sz="3000"/>
              <a:t>忍得住工资不涨，熬得过岁月沧桑。</a:t>
            </a:r>
            <a:endParaRPr lang="zh-CN" altLang="en-US" sz="3000"/>
          </a:p>
        </p:txBody>
      </p:sp>
      <p:pic>
        <p:nvPicPr>
          <p:cNvPr id="6" name="图片 5" descr="小猴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650" y="1919596"/>
            <a:ext cx="2352675" cy="2095500"/>
          </a:xfrm>
          <a:prstGeom prst="rect">
            <a:avLst/>
          </a:prstGeom>
          <a:effectLst>
            <a:softEdge rad="381000"/>
          </a:effectLst>
        </p:spPr>
      </p:pic>
      <p:pic>
        <p:nvPicPr>
          <p:cNvPr id="3" name="图片 2" descr="片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6361" y="4945369"/>
            <a:ext cx="1501141" cy="1682124"/>
          </a:xfrm>
          <a:prstGeom prst="rect">
            <a:avLst/>
          </a:prstGeom>
          <a:effectLst>
            <a:softEdge rad="228600"/>
          </a:effectLst>
        </p:spPr>
      </p:pic>
    </p:spTree>
  </p:cSld>
  <p:clrMapOvr>
    <a:masterClrMapping/>
  </p:clrMapOvr>
  <p:transition>
    <p:wheel spokes="4"/>
    <p:sndAc>
      <p:stSnd>
        <p:snd r:embed="rId4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273685" y="1789430"/>
            <a:ext cx="8651875" cy="4953000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</a:t>
            </a:r>
            <a:r>
              <a:rPr lang="zh-CN" altLang="en-US" sz="2800" dirty="0"/>
              <a:t>    </a:t>
            </a:r>
            <a:endParaRPr lang="zh-CN" altLang="en-US" sz="2800" dirty="0"/>
          </a:p>
        </p:txBody>
      </p:sp>
      <p:pic>
        <p:nvPicPr>
          <p:cNvPr id="4" name="图片 3" descr="C:/Users/ADMINI~1/AppData/Local/Temp/picturecompress_20210108091542/output_17.jpgoutput_17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02970" y="929640"/>
            <a:ext cx="641032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 b="1"/>
              <a:t>二、我们究竟怎么啦</a:t>
            </a:r>
            <a:endParaRPr lang="zh-CN" altLang="en-US" sz="5000" b="1"/>
          </a:p>
        </p:txBody>
      </p:sp>
      <p:pic>
        <p:nvPicPr>
          <p:cNvPr id="3" name="图片 2" descr="C:/Users/ADMINI~1/AppData/Local/Temp/picturecompress_20210108091542/output_18.jpgoutput_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590" y="1790065"/>
            <a:ext cx="4020820" cy="4946650"/>
          </a:xfrm>
          <a:prstGeom prst="rect">
            <a:avLst/>
          </a:prstGeom>
          <a:effectLst>
            <a:softEdge rad="381000"/>
          </a:effectLst>
        </p:spPr>
      </p:pic>
      <p:sp>
        <p:nvSpPr>
          <p:cNvPr id="5" name="椭圆 4"/>
          <p:cNvSpPr/>
          <p:nvPr/>
        </p:nvSpPr>
        <p:spPr>
          <a:xfrm>
            <a:off x="175260" y="3730625"/>
            <a:ext cx="1728470" cy="71310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烦恼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079615" y="5361940"/>
            <a:ext cx="1238250" cy="72009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郁闷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903730" y="4241165"/>
            <a:ext cx="1224280" cy="793115"/>
          </a:xfrm>
          <a:prstGeom prst="ellipse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忧伤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782560" y="2866390"/>
            <a:ext cx="1143000" cy="864235"/>
          </a:xfrm>
          <a:prstGeom prst="ellipse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迷茫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540375" y="5734050"/>
            <a:ext cx="1229360" cy="1007745"/>
          </a:xfrm>
          <a:prstGeom prst="ellipse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空虚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016760" y="5807710"/>
            <a:ext cx="1292225" cy="720090"/>
          </a:xfrm>
          <a:prstGeom prst="ellips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寂寞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090285" y="3964940"/>
            <a:ext cx="1223010" cy="720090"/>
          </a:xfrm>
          <a:prstGeom prst="ellipse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孤独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422400" y="2122170"/>
            <a:ext cx="1094740" cy="9359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dirty="0">
                <a:sym typeface="+mn-ea"/>
              </a:rPr>
              <a:t>  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痛苦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631940" y="2122170"/>
            <a:ext cx="1307465" cy="744220"/>
          </a:xfrm>
          <a:prstGeom prst="ellipse">
            <a:avLst/>
          </a:prstGeom>
          <a:solidFill>
            <a:schemeClr val="accent1"/>
          </a:solidFill>
          <a:ln w="12700" cmpd="sng">
            <a:solidFill>
              <a:srgbClr val="FF6600"/>
            </a:solidFill>
            <a:prstDash val="sysDot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无聊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云形标注 11"/>
          <p:cNvSpPr/>
          <p:nvPr/>
        </p:nvSpPr>
        <p:spPr>
          <a:xfrm>
            <a:off x="6390640" y="2472055"/>
            <a:ext cx="1728470" cy="791845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1932305"/>
            <a:ext cx="8229600" cy="4595495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endParaRPr lang="zh-CN" altLang="en-US" dirty="0"/>
          </a:p>
        </p:txBody>
      </p:sp>
      <p:pic>
        <p:nvPicPr>
          <p:cNvPr id="4" name="图片 3" descr="C:/Users/ADMINI~1/AppData/Local/Temp/picturecompress_20210108091542/output_19.jpgoutput_19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28345" y="929640"/>
            <a:ext cx="641032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 b="1"/>
              <a:t>二、我们究竟怎么啦</a:t>
            </a:r>
            <a:endParaRPr lang="zh-CN" altLang="en-US" sz="5000" b="1"/>
          </a:p>
        </p:txBody>
      </p:sp>
      <p:pic>
        <p:nvPicPr>
          <p:cNvPr id="3" name="图片 2" descr="C:/Users/ADMINI~1/AppData/Local/Temp/picturecompress_20210108091542/output_20.pngoutput_2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39645" y="1931670"/>
            <a:ext cx="4899025" cy="4596130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5" name="文本框 4"/>
          <p:cNvSpPr txBox="1"/>
          <p:nvPr/>
        </p:nvSpPr>
        <p:spPr>
          <a:xfrm>
            <a:off x="400050" y="2272665"/>
            <a:ext cx="2381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她关心我，真好</a:t>
            </a:r>
            <a:r>
              <a:rPr lang="en-US" altLang="zh-CN"/>
              <a:t>!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361315" y="3602990"/>
            <a:ext cx="24212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她仅在安慰我吧！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0005" y="6236970"/>
            <a:ext cx="39554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我没啥事，这人多管闲事！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31190" y="5223510"/>
            <a:ext cx="2428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哼，假惺惺！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6390640" y="2637790"/>
            <a:ext cx="16376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你怎么啦？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8028305" y="6052185"/>
            <a:ext cx="8001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故事：听话不要听一半</a:t>
            </a:r>
            <a:endParaRPr lang="zh-CN" altLang="en-US" sz="1200"/>
          </a:p>
        </p:txBody>
      </p:sp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671195" y="1908810"/>
            <a:ext cx="8229600" cy="4671695"/>
          </a:xfrm>
        </p:spPr>
        <p:txBody>
          <a:bodyPr anchor="t"/>
          <a:p>
            <a:pPr marL="0" indent="0">
              <a:buNone/>
            </a:pPr>
            <a:r>
              <a:rPr lang="en-US" altLang="zh-CN" sz="2800" dirty="0"/>
              <a:t>    </a:t>
            </a:r>
            <a:r>
              <a:rPr lang="zh-CN" altLang="en-US" sz="2800" dirty="0"/>
              <a:t>山不过来，我过去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我改变不了现实，但我可以改变态度；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我改变不了过去，但我可以改变现在；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我不能控制他人，但我可以掌握自己；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我不能预知明天，但我可以把握今天；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我不可能样样顺利，但我可以事事顺心；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我不能延伸生命的长度，但我可以决定生命的宽度；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我不能左右天气，但我可以改变心情；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我不能选择容貌，但我可以展现笑容。</a:t>
            </a:r>
            <a:endParaRPr lang="zh-CN" altLang="en-US" sz="2800" dirty="0"/>
          </a:p>
        </p:txBody>
      </p:sp>
      <p:pic>
        <p:nvPicPr>
          <p:cNvPr id="4" name="图片 3" descr="C:/Users/ADMINI~1/AppData/Local/Temp/picturecompress_20210108091542/output_21.jpgoutput_21"/>
          <p:cNvPicPr>
            <a:picLocks noChangeAspect="1"/>
          </p:cNvPicPr>
          <p:nvPr/>
        </p:nvPicPr>
        <p:blipFill>
          <a:blip r:embed="rId1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56920" y="1125220"/>
            <a:ext cx="8058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三、如何调解自己的负面情绪</a:t>
            </a:r>
            <a:endParaRPr lang="zh-CN" altLang="en-US" sz="4500" b="1"/>
          </a:p>
        </p:txBody>
      </p:sp>
    </p:spTree>
  </p:cSld>
  <p:clrMapOvr>
    <a:masterClrMapping/>
  </p:clrMapOvr>
  <p:transition>
    <p:wheel spokes="4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8434"/>
          <p:cNvSpPr>
            <a:spLocks noGrp="1"/>
          </p:cNvSpPr>
          <p:nvPr>
            <p:ph idx="1"/>
          </p:nvPr>
        </p:nvSpPr>
        <p:spPr>
          <a:xfrm>
            <a:off x="457200" y="2122170"/>
            <a:ext cx="8229600" cy="4513580"/>
          </a:xfrm>
        </p:spPr>
        <p:txBody>
          <a:bodyPr anchor="t"/>
          <a:p>
            <a:pPr marL="0" indent="0">
              <a:buNone/>
            </a:pPr>
            <a:r>
              <a:rPr lang="zh-CN" altLang="en-US" sz="2500" dirty="0"/>
              <a:t>（一）当觉得</a:t>
            </a:r>
            <a:r>
              <a:rPr lang="en-US" altLang="zh-CN" sz="2500" dirty="0"/>
              <a:t>——</a:t>
            </a:r>
            <a:r>
              <a:rPr lang="zh-CN" altLang="en-US" sz="2500" dirty="0"/>
              <a:t>挫折倒霉，负面念头萦绕于心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    多看看圷事的光明面，用建设性方法解决问题。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（二）当觉得</a:t>
            </a:r>
            <a:r>
              <a:rPr lang="en-US" altLang="zh-CN" sz="2500" dirty="0"/>
              <a:t>——</a:t>
            </a:r>
            <a:r>
              <a:rPr lang="zh-CN" altLang="en-US" sz="2500" dirty="0"/>
              <a:t>伤心难过时，如何为自己打气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    开怀大笑，快走或跳个有氧舞蹈，听音乐、大声唱、用力摇摆。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（三）当觉得</a:t>
            </a:r>
            <a:r>
              <a:rPr lang="en-US" altLang="zh-CN" sz="2500" dirty="0"/>
              <a:t>——</a:t>
            </a:r>
            <a:r>
              <a:rPr lang="zh-CN" altLang="en-US" sz="2500" dirty="0"/>
              <a:t>容易担心忧虑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    相信一句话：能解决的事，不必担心；不能解决的事，担心也没用。</a:t>
            </a:r>
            <a:endParaRPr lang="zh-CN" altLang="en-US" sz="2500" dirty="0"/>
          </a:p>
          <a:p>
            <a:pPr marL="0" indent="0">
              <a:buNone/>
            </a:pPr>
            <a:r>
              <a:rPr lang="zh-CN" altLang="en-US" sz="2500" dirty="0"/>
              <a:t>（四）人际交往：生活的润滑剂。                 </a:t>
            </a:r>
            <a:r>
              <a:rPr lang="zh-CN" altLang="en-US" sz="1200" dirty="0">
                <a:hlinkClick r:id="rId1" action="ppaction://hlinkfile"/>
              </a:rPr>
              <a:t>传奇商人褚时健.mp4</a:t>
            </a:r>
            <a:endParaRPr lang="zh-CN" altLang="en-US" sz="1200" dirty="0"/>
          </a:p>
        </p:txBody>
      </p:sp>
      <p:pic>
        <p:nvPicPr>
          <p:cNvPr id="4" name="图片 3" descr="C:/Users/ADMINI~1/AppData/Local/Temp/picturecompress_20210108091542/output_22.jpgoutput_22"/>
          <p:cNvPicPr>
            <a:picLocks noChangeAspect="1"/>
          </p:cNvPicPr>
          <p:nvPr/>
        </p:nvPicPr>
        <p:blipFill>
          <a:blip r:embed="rId2"/>
          <a:srcRect r="-3591"/>
          <a:stretch>
            <a:fillRect/>
          </a:stretch>
        </p:blipFill>
        <p:spPr>
          <a:xfrm>
            <a:off x="7939405" y="165734"/>
            <a:ext cx="829943" cy="763907"/>
          </a:xfrm>
          <a:prstGeom prst="ellips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95680" y="1134110"/>
            <a:ext cx="788606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/>
              <a:t>三、如何调解自己的负面情绪</a:t>
            </a:r>
            <a:endParaRPr lang="zh-CN" altLang="en-US" sz="4500" b="1"/>
          </a:p>
        </p:txBody>
      </p:sp>
    </p:spTree>
  </p:cSld>
  <p:clrMapOvr>
    <a:masterClrMapping/>
  </p:clrMapOvr>
  <p:transition>
    <p:wheel spokes="4"/>
    <p:sndAc>
      <p:stSnd>
        <p:snd r:embed="rId3" name="chimes.wav"/>
      </p:stSnd>
    </p:sndAc>
  </p:transition>
</p:sld>
</file>

<file path=ppt/tags/tag1.xml><?xml version="1.0" encoding="utf-8"?>
<p:tagLst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1581</Words>
  <Application>WPS 演示</Application>
  <PresentationFormat>在屏幕上显示</PresentationFormat>
  <Paragraphs>213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宋体</vt:lpstr>
      <vt:lpstr>Wingdings</vt:lpstr>
      <vt:lpstr>Times New Roman</vt:lpstr>
      <vt:lpstr>Tahoma</vt:lpstr>
      <vt:lpstr>微软雅黑</vt:lpstr>
      <vt:lpstr>Arial Unicode MS</vt:lpstr>
      <vt:lpstr>Calibri</vt:lpstr>
      <vt:lpstr>华文中宋</vt:lpstr>
      <vt:lpstr>华文新魏</vt:lpstr>
      <vt:lpstr>Blends</vt:lpstr>
      <vt:lpstr>教师心理健康讲座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四、找到自我存在的价值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快乐是一天，悲伤是一天，为何不快乐过好每一天！</vt:lpstr>
    </vt:vector>
  </TitlesOfParts>
  <Company>sjjx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邱</cp:lastModifiedBy>
  <cp:revision>502</cp:revision>
  <dcterms:created xsi:type="dcterms:W3CDTF">2006-03-02T02:50:00Z</dcterms:created>
  <dcterms:modified xsi:type="dcterms:W3CDTF">2021-01-08T01:15:54Z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  <property fmtid="{D5CDD505-2E9C-101B-9397-08002B2CF9AE}" pid="3" name="KSORubyTemplateID">
    <vt:lpwstr>2</vt:lpwstr>
  </property>
</Properties>
</file>