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0"/>
    <p:restoredTop sz="94657"/>
  </p:normalViewPr>
  <p:slideViewPr>
    <p:cSldViewPr snapToGrid="0" snapToObjects="1">
      <p:cViewPr varScale="1">
        <p:scale>
          <a:sx n="70" d="100"/>
          <a:sy n="7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8192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4" name="文本占位符 81922"/>
          <p:cNvSpPr>
            <a:spLocks noGrp="1" noChangeArrowheads="1"/>
          </p:cNvSpPr>
          <p:nvPr>
            <p:ph type="body" idx="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891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C00EA3A-7274-4D05-9A6F-E361400968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F00ACB8-B7DB-423A-807F-0289CBB19262}" type="slidenum">
              <a:rPr lang="en-US" altLang="zh-CN"/>
            </a:fld>
            <a:endParaRPr lang="en-US" altLang="zh-CN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434BC9-B1AE-40C1-B6E3-04297C113DAE}" type="slidenum">
              <a:rPr lang="en-US" altLang="zh-CN"/>
            </a:fld>
            <a:endParaRPr lang="en-US" altLang="zh-CN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824C55A-34A7-4253-AAD3-EFE49A8A0D86}" type="slidenum">
              <a:rPr lang="en-US" altLang="zh-CN"/>
            </a:fld>
            <a:endParaRPr lang="en-US" altLang="zh-CN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3B8A-9B5D-9E4A-82A3-6DD8BABE2C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9079-DD25-D54E-B00F-EBF77AC5079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rcRect l="1562" t="12105" r="1562" b="2631"/>
          <a:stretch>
            <a:fillRect/>
          </a:stretch>
        </p:blipFill>
        <p:spPr>
          <a:xfrm>
            <a:off x="1393190" y="-9525"/>
            <a:ext cx="9472295" cy="68662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27575" y="1484630"/>
            <a:ext cx="3738880" cy="7067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zh-CN" sz="4000"/>
              <a:t>第6课 戊戌变法</a:t>
            </a:r>
            <a:endParaRPr lang="zh-CN" altLang="zh-CN" sz="4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01775" y="181610"/>
            <a:ext cx="9953625" cy="403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/>
              <a:t>文献折史</a:t>
            </a:r>
            <a:endParaRPr lang="zh-CN" altLang="en-US" sz="3200" b="1"/>
          </a:p>
          <a:p>
            <a:r>
              <a:rPr lang="zh-CN" altLang="en-US" sz="3200" b="1"/>
              <a:t>      东西各国之强，皆以立宪法开国之故。国会者，</a:t>
            </a:r>
            <a:endParaRPr lang="zh-CN" altLang="en-US" sz="3200" b="1"/>
          </a:p>
          <a:p>
            <a:r>
              <a:rPr lang="zh-CN" altLang="en-US" sz="3200" b="1"/>
              <a:t>君与国民共议一国之政法也。</a:t>
            </a:r>
            <a:r>
              <a:rPr lang="zh-CN" altLang="en-US" sz="3200" b="1">
                <a:latin typeface="Arial" panose="020B0604020202090204" pitchFamily="34" charset="0"/>
                <a:cs typeface="Arial" panose="020B0604020202090204" pitchFamily="34" charset="0"/>
              </a:rPr>
              <a:t>……人君与百万之国</a:t>
            </a:r>
            <a:endParaRPr lang="zh-CN" altLang="en-US" sz="32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3200" b="1">
                <a:latin typeface="Arial" panose="020B0604020202090204" pitchFamily="34" charset="0"/>
                <a:cs typeface="Arial" panose="020B0604020202090204" pitchFamily="34" charset="0"/>
              </a:rPr>
              <a:t>民，合为一体，国安得不强？吾国行专制政体，一</a:t>
            </a:r>
            <a:endParaRPr lang="zh-CN" altLang="en-US" sz="32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3200" b="1">
                <a:latin typeface="Arial" panose="020B0604020202090204" pitchFamily="34" charset="0"/>
                <a:cs typeface="Arial" panose="020B0604020202090204" pitchFamily="34" charset="0"/>
              </a:rPr>
              <a:t>君与大臣数人共治国；国安得不弱？今变形新法，</a:t>
            </a:r>
            <a:endParaRPr lang="zh-CN" altLang="en-US" sz="32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3200" b="1">
                <a:latin typeface="Arial" panose="020B0604020202090204" pitchFamily="34" charset="0"/>
                <a:cs typeface="Arial" panose="020B0604020202090204" pitchFamily="34" charset="0"/>
              </a:rPr>
              <a:t>帮为治强之计。</a:t>
            </a:r>
            <a:endParaRPr lang="zh-CN" altLang="en-US" sz="32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3200" b="1">
                <a:latin typeface="Arial" panose="020B0604020202090204" pitchFamily="34" charset="0"/>
                <a:cs typeface="Arial" panose="020B0604020202090204" pitchFamily="34" charset="0"/>
              </a:rPr>
              <a:t>                        </a:t>
            </a:r>
            <a:r>
              <a:rPr lang="en-US" altLang="zh-CN" sz="3200" b="1">
                <a:latin typeface="Arial" panose="020B0604020202090204" pitchFamily="34" charset="0"/>
                <a:cs typeface="Arial" panose="020B0604020202090204" pitchFamily="34" charset="0"/>
              </a:rPr>
              <a:t>——</a:t>
            </a:r>
            <a:r>
              <a:rPr lang="zh-CN" altLang="en-US" sz="3200" b="1">
                <a:latin typeface="Arial" panose="020B0604020202090204" pitchFamily="34" charset="0"/>
                <a:cs typeface="Arial" panose="020B0604020202090204" pitchFamily="34" charset="0"/>
              </a:rPr>
              <a:t>康有为《请定立宪之开国会折》</a:t>
            </a:r>
            <a:endParaRPr lang="zh-CN" altLang="en-US" sz="3200" b="1"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zh-CN" altLang="en-US" sz="3200" b="1">
                <a:latin typeface="Arial" panose="020B0604020202090204" pitchFamily="34" charset="0"/>
                <a:cs typeface="Arial" panose="020B0604020202090204" pitchFamily="34" charset="0"/>
              </a:rPr>
              <a:t>根据史料，康有为的强国主张具体是什么？</a:t>
            </a:r>
            <a:endParaRPr lang="zh-CN" altLang="en-US" sz="3200" b="1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685" y="4505325"/>
            <a:ext cx="33877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实行君主立宪制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27" name="Group 67"/>
          <p:cNvGraphicFramePr>
            <a:graphicFrameLocks noGrp="1"/>
          </p:cNvGraphicFramePr>
          <p:nvPr/>
        </p:nvGraphicFramePr>
        <p:xfrm>
          <a:off x="1524000" y="620688"/>
          <a:ext cx="9144000" cy="28956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政治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经济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军事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文化教育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裁并机构，精简人员，任用维新人士，准许百姓向朝廷上书等。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设立农工商总局和铁路、矿产总局，鼓励私人兴办工矿企业等。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训练新式海陆军，裁减旧军队等。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废除八股文，开办新式学堂培养人才，翻译西方书籍，派人出国留学等。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AE"/>
                    </a:solidFill>
                  </a:tcPr>
                </a:tc>
              </a:tr>
            </a:tbl>
          </a:graphicData>
        </a:graphic>
      </p:graphicFrame>
      <p:sp>
        <p:nvSpPr>
          <p:cNvPr id="66628" name="Rectangle 68"/>
          <p:cNvSpPr>
            <a:spLocks noChangeArrowheads="1"/>
          </p:cNvSpPr>
          <p:nvPr/>
        </p:nvSpPr>
        <p:spPr bwMode="auto">
          <a:xfrm>
            <a:off x="1847528" y="116632"/>
            <a:ext cx="436816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变法的主要措施　　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资料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en-US" altLang="zh-CN" sz="2800" b="1">
                <a:latin typeface="宋体" panose="02010600030101010101" pitchFamily="2" charset="-122"/>
              </a:rPr>
              <a:t> 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24000" y="3501008"/>
            <a:ext cx="2267743" cy="1383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503050405090304" pitchFamily="18" charset="0"/>
                <a:ea typeface="迷你简艺黑"/>
                <a:cs typeface="迷你简艺黑"/>
              </a:rPr>
              <a:t>有利于</a:t>
            </a:r>
            <a:r>
              <a:rPr kumimoji="1" lang="zh-CN" altLang="en-US" sz="2800" b="1">
                <a:solidFill>
                  <a:srgbClr val="C00000"/>
                </a:solidFill>
                <a:latin typeface="Times New Roman" panose="02020503050405090304" pitchFamily="18" charset="0"/>
                <a:ea typeface="迷你简艺黑"/>
                <a:cs typeface="迷你简艺黑"/>
              </a:rPr>
              <a:t>资产阶级参与政权</a:t>
            </a:r>
            <a:endParaRPr kumimoji="1" lang="zh-CN" altLang="en-US" sz="2800" b="1">
              <a:solidFill>
                <a:srgbClr val="C00000"/>
              </a:solidFill>
              <a:latin typeface="Times New Roman" panose="02020503050405090304" pitchFamily="18" charset="0"/>
              <a:ea typeface="迷你简艺黑"/>
              <a:cs typeface="迷你简艺黑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791744" y="3501008"/>
            <a:ext cx="2232248" cy="1568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3200" b="1">
                <a:solidFill>
                  <a:srgbClr val="0000FF"/>
                </a:solidFill>
                <a:latin typeface="Times New Roman" panose="02020503050405090304" pitchFamily="18" charset="0"/>
                <a:ea typeface="迷你简艺黑"/>
                <a:cs typeface="迷你简艺黑"/>
              </a:rPr>
              <a:t>有利于</a:t>
            </a:r>
            <a:r>
              <a:rPr kumimoji="1" lang="zh-CN" altLang="en-US" sz="3200" b="1">
                <a:solidFill>
                  <a:srgbClr val="C00000"/>
                </a:solidFill>
                <a:latin typeface="Times New Roman" panose="02020503050405090304" pitchFamily="18" charset="0"/>
                <a:ea typeface="迷你简艺黑"/>
                <a:cs typeface="迷你简艺黑"/>
              </a:rPr>
              <a:t>资本主义经济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503050405090304" pitchFamily="18" charset="0"/>
                <a:ea typeface="迷你简艺黑"/>
                <a:cs typeface="迷你简艺黑"/>
              </a:rPr>
              <a:t>的发展</a:t>
            </a:r>
            <a:endParaRPr kumimoji="1" lang="zh-CN" altLang="en-US" sz="3200" b="1">
              <a:solidFill>
                <a:srgbClr val="0000FF"/>
              </a:solidFill>
              <a:latin typeface="Times New Roman" panose="02020503050405090304" pitchFamily="18" charset="0"/>
              <a:ea typeface="迷你简艺黑"/>
              <a:cs typeface="迷你简艺黑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240145" y="3500755"/>
            <a:ext cx="2078355" cy="9531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503050405090304" pitchFamily="18" charset="0"/>
                <a:ea typeface="迷你简艺黑"/>
                <a:cs typeface="迷你简艺黑"/>
              </a:rPr>
              <a:t>有利于</a:t>
            </a:r>
            <a:r>
              <a:rPr kumimoji="1" lang="zh-CN" altLang="en-US" sz="2800" b="1">
                <a:solidFill>
                  <a:srgbClr val="0000FF"/>
                </a:solidFill>
              </a:rPr>
              <a:t>增强国防力量</a:t>
            </a:r>
            <a:endParaRPr kumimoji="1"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534400" y="3573016"/>
            <a:ext cx="2133600" cy="1383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0000FF"/>
                </a:solidFill>
                <a:latin typeface="Times New Roman" panose="02020503050405090304" pitchFamily="18" charset="0"/>
                <a:ea typeface="迷你简艺黑"/>
                <a:cs typeface="迷你简艺黑"/>
              </a:rPr>
              <a:t>有利于传播</a:t>
            </a:r>
            <a:r>
              <a:rPr kumimoji="1" lang="zh-CN" altLang="en-US" sz="2800" b="1">
                <a:solidFill>
                  <a:srgbClr val="C00000"/>
                </a:solidFill>
                <a:latin typeface="Times New Roman" panose="02020503050405090304" pitchFamily="18" charset="0"/>
                <a:ea typeface="迷你简艺黑"/>
                <a:cs typeface="迷你简艺黑"/>
              </a:rPr>
              <a:t>资产阶级思想</a:t>
            </a:r>
            <a:endParaRPr kumimoji="1" lang="zh-CN" altLang="en-US" sz="2800" b="1">
              <a:solidFill>
                <a:srgbClr val="C00000"/>
              </a:solidFill>
              <a:latin typeface="Times New Roman" panose="02020503050405090304" pitchFamily="18" charset="0"/>
              <a:ea typeface="迷你简艺黑"/>
              <a:cs typeface="迷你简艺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0990" y="5210810"/>
            <a:ext cx="6439535" cy="645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  <a:cs typeface="迷你简艺黑"/>
                <a:sym typeface="+mn-ea"/>
              </a:rPr>
              <a:t>打击了封建、官僚制度、</a:t>
            </a:r>
            <a:endParaRPr kumimoji="1" lang="zh-CN" altLang="en-US" sz="3600" b="1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  <a:cs typeface="迷你简艺黑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6090" y="24765"/>
            <a:ext cx="8649970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C00000"/>
                </a:solidFill>
              </a:rPr>
              <a:t>目的：国家富强</a:t>
            </a:r>
            <a:endParaRPr lang="zh-CN" altLang="en-US" sz="3200" b="1">
              <a:solidFill>
                <a:srgbClr val="C00000"/>
              </a:solidFill>
            </a:endParaRPr>
          </a:p>
          <a:p>
            <a:pPr algn="l"/>
            <a:r>
              <a:rPr lang="zh-CN" altLang="en-US" sz="3200" b="1">
                <a:solidFill>
                  <a:srgbClr val="C00000"/>
                </a:solidFill>
              </a:rPr>
              <a:t>性质：一场资产阶级的改良运动</a:t>
            </a:r>
            <a:endParaRPr lang="zh-CN" altLang="en-US" sz="3200" b="1">
              <a:solidFill>
                <a:srgbClr val="C00000"/>
              </a:solidFill>
            </a:endParaRPr>
          </a:p>
          <a:p>
            <a:pPr algn="l"/>
            <a:r>
              <a:rPr lang="zh-CN" altLang="en-US" sz="3200" b="1">
                <a:solidFill>
                  <a:srgbClr val="C00000"/>
                </a:solidFill>
                <a:latin typeface="Arial" panose="020B0604020202090204" pitchFamily="34" charset="0"/>
                <a:sym typeface="+mn-ea"/>
              </a:rPr>
              <a:t>         也是近代中国第一次思想解放潮流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3200" b="1">
              <a:solidFill>
                <a:srgbClr val="C00000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2" grpId="0" bldLvl="0" animBg="1"/>
      <p:bldP spid="3" grpId="0" bldLvl="0" animBg="1"/>
      <p:bldP spid="3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7" name="文本框 214026"/>
          <p:cNvSpPr txBox="1"/>
          <p:nvPr/>
        </p:nvSpPr>
        <p:spPr>
          <a:xfrm>
            <a:off x="1524000" y="911225"/>
            <a:ext cx="91440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Arial" panose="020B0604020202090204" pitchFamily="34" charset="0"/>
                <a:ea typeface="楷体_GB2312" panose="02010609030101010101" pitchFamily="49" charset="-122"/>
              </a:rPr>
              <a:t>      </a:t>
            </a:r>
            <a:r>
              <a:rPr lang="zh-CN" altLang="en-US" sz="2800" b="1">
                <a:latin typeface="Arial" panose="020B0604020202090204" pitchFamily="34" charset="0"/>
                <a:ea typeface="楷体_GB2312" panose="02010609030101010101" pitchFamily="49" charset="-122"/>
              </a:rPr>
              <a:t>慈禧收到吁请太后“即日训政”密折。荣禄调兵遣将，切断京、津交通，又令奉召进京的袁世凯“即日回防”。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90204" pitchFamily="34" charset="0"/>
                <a:ea typeface="黑体" panose="02010609060101010101" pitchFamily="49" charset="-122"/>
              </a:rPr>
              <a:t>袁世凯担心谭嗣同劝其出兵围攻慈禧太后一事暴露，牵连自己，遂向荣禄告密 。</a:t>
            </a:r>
            <a:endParaRPr lang="zh-CN" altLang="en-US" sz="2800" b="1">
              <a:solidFill>
                <a:srgbClr val="0000FF"/>
              </a:solidFill>
              <a:latin typeface="Arial" panose="020B060402020209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505" y="282575"/>
            <a:ext cx="2500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1898</a:t>
            </a:r>
            <a:r>
              <a:rPr lang="zh-CN" altLang="en-US" sz="2800" b="1"/>
              <a:t>年</a:t>
            </a:r>
            <a:r>
              <a:rPr lang="en-US" altLang="zh-CN" sz="2800" b="1"/>
              <a:t>9</a:t>
            </a:r>
            <a:r>
              <a:rPr lang="zh-CN" altLang="en-US" sz="2800" b="1"/>
              <a:t>月</a:t>
            </a:r>
            <a:r>
              <a:rPr lang="en-US" altLang="zh-CN" sz="2800" b="1"/>
              <a:t>20</a:t>
            </a:r>
            <a:r>
              <a:rPr lang="zh-CN" altLang="en-US" sz="2800" b="1"/>
              <a:t>日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1955165" y="3644900"/>
            <a:ext cx="8324215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慈禧大怒，以光绪帝的名义颁布诏书，宣布</a:t>
            </a:r>
            <a:endParaRPr lang="zh-CN" altLang="en-US" sz="3200" b="1"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“训政”，</a:t>
            </a:r>
            <a:r>
              <a:rPr lang="zh-CN" altLang="en-US" sz="3200" b="1">
                <a:solidFill>
                  <a:srgbClr val="0A20F4"/>
                </a:solidFill>
                <a:latin typeface="+mj-ea"/>
                <a:ea typeface="+mj-ea"/>
                <a:cs typeface="+mj-ea"/>
                <a:sym typeface="+mn-ea"/>
              </a:rPr>
              <a:t>光绪被囚于瀛台。同时密令搜捕康</a:t>
            </a:r>
            <a:endParaRPr lang="zh-CN" altLang="en-US" sz="3200" b="1">
              <a:solidFill>
                <a:srgbClr val="0A20F4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3200" b="1">
                <a:solidFill>
                  <a:srgbClr val="0A20F4"/>
                </a:solidFill>
                <a:latin typeface="+mj-ea"/>
                <a:ea typeface="+mj-ea"/>
                <a:cs typeface="+mj-ea"/>
                <a:sym typeface="+mn-ea"/>
              </a:rPr>
              <a:t>有为等人。</a:t>
            </a:r>
            <a:endParaRPr lang="zh-CN" altLang="en-US" sz="3200" b="1">
              <a:solidFill>
                <a:srgbClr val="0A20F4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7995" y="3064510"/>
            <a:ext cx="25006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1898</a:t>
            </a:r>
            <a:r>
              <a:rPr lang="zh-CN" altLang="en-US" sz="2800" b="1"/>
              <a:t>年</a:t>
            </a:r>
            <a:r>
              <a:rPr lang="en-US" altLang="zh-CN" sz="2800" b="1"/>
              <a:t>9</a:t>
            </a:r>
            <a:r>
              <a:rPr lang="zh-CN" altLang="en-US" sz="2800" b="1"/>
              <a:t>月</a:t>
            </a:r>
            <a:r>
              <a:rPr lang="en-US" altLang="zh-CN" sz="2800" b="1"/>
              <a:t>21</a:t>
            </a:r>
            <a:r>
              <a:rPr lang="zh-CN" altLang="en-US" sz="2800" b="1"/>
              <a:t>日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rcRect l="1562" t="12105" r="1562" b="2631"/>
          <a:stretch>
            <a:fillRect/>
          </a:stretch>
        </p:blipFill>
        <p:spPr>
          <a:xfrm>
            <a:off x="1393190" y="-9525"/>
            <a:ext cx="9472295" cy="686625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3"/>
              </a:clrFrom>
              <a:clrTo>
                <a:srgbClr val="FBFB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295" y="4269105"/>
            <a:ext cx="5135245" cy="237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43710" y="2652395"/>
            <a:ext cx="2309495" cy="332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4023" name="文本框 214022"/>
          <p:cNvSpPr txBox="1"/>
          <p:nvPr/>
        </p:nvSpPr>
        <p:spPr>
          <a:xfrm>
            <a:off x="4295775" y="1147445"/>
            <a:ext cx="5566410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latin typeface="Arial" panose="020B0604020202090204" pitchFamily="34" charset="0"/>
                <a:ea typeface="楷体_GB2312" panose="02010609030101010101" pitchFamily="49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90204" pitchFamily="34" charset="0"/>
                <a:ea typeface="黑体" panose="02010609060101010101" pitchFamily="49" charset="-122"/>
              </a:rPr>
              <a:t>谭嗣同、杨锐、刘光第、林旭、</a:t>
            </a:r>
            <a:endParaRPr lang="zh-CN" altLang="en-US" sz="2800" b="1">
              <a:solidFill>
                <a:srgbClr val="0000FF"/>
              </a:solidFill>
              <a:latin typeface="Arial" panose="020B0604020202090204" pitchFamily="34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Arial" panose="020B0604020202090204" pitchFamily="34" charset="0"/>
                <a:ea typeface="黑体" panose="02010609060101010101" pitchFamily="49" charset="-122"/>
              </a:rPr>
              <a:t>杨深秀和康广仁被杀于刑场，</a:t>
            </a:r>
            <a:endParaRPr lang="zh-CN" altLang="en-US" sz="2800" b="1">
              <a:solidFill>
                <a:srgbClr val="0000FF"/>
              </a:solidFill>
              <a:latin typeface="Arial" panose="020B0604020202090204" pitchFamily="34" charset="0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Arial" panose="020B0604020202090204" pitchFamily="34" charset="0"/>
                <a:ea typeface="黑体" panose="02010609060101010101" pitchFamily="49" charset="-122"/>
              </a:rPr>
              <a:t>史称“戊戌六君子”。</a:t>
            </a:r>
            <a:endParaRPr lang="zh-CN" altLang="en-US" sz="2800" b="1">
              <a:solidFill>
                <a:srgbClr val="0000FF"/>
              </a:solidFill>
              <a:latin typeface="Arial" panose="020B060402020209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5275" y="455295"/>
            <a:ext cx="250063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/>
              <a:t>1898</a:t>
            </a:r>
            <a:r>
              <a:rPr lang="zh-CN" altLang="en-US" sz="2800" b="1"/>
              <a:t>年</a:t>
            </a:r>
            <a:r>
              <a:rPr lang="en-US" altLang="zh-CN" sz="2800" b="1"/>
              <a:t>9</a:t>
            </a:r>
            <a:r>
              <a:rPr lang="zh-CN" altLang="en-US" sz="2800" b="1"/>
              <a:t>月</a:t>
            </a:r>
            <a:r>
              <a:rPr lang="en-US" altLang="zh-CN" sz="2800" b="1"/>
              <a:t>28</a:t>
            </a:r>
            <a:r>
              <a:rPr lang="zh-CN" altLang="en-US" sz="2800" b="1"/>
              <a:t>日</a:t>
            </a:r>
            <a:endParaRPr lang="zh-CN" altLang="en-US" sz="2800" b="1"/>
          </a:p>
        </p:txBody>
      </p:sp>
      <p:sp>
        <p:nvSpPr>
          <p:cNvPr id="10" name="TextBox 9"/>
          <p:cNvSpPr txBox="1"/>
          <p:nvPr/>
        </p:nvSpPr>
        <p:spPr>
          <a:xfrm>
            <a:off x="1285240" y="183515"/>
            <a:ext cx="3764280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</a:rPr>
              <a:t>四、失败（结果）</a:t>
            </a:r>
            <a:endParaRPr lang="zh-CN" altLang="en-US" sz="3600" b="1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9605" y="620395"/>
            <a:ext cx="866457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</a:rPr>
              <a:t>它掀起了近代中国第一个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思想解放</a:t>
            </a:r>
            <a:r>
              <a:rPr lang="zh-CN" altLang="en-US" sz="3200" b="1">
                <a:latin typeface="宋体" panose="02010600030101010101" pitchFamily="2" charset="-122"/>
              </a:rPr>
              <a:t>的潮流。对中国人民的觉悟和进步起到了促进作用；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民族资产阶级初次登上政治舞台</a:t>
            </a:r>
            <a:r>
              <a:rPr lang="zh-CN" altLang="en-US" sz="3200" b="1">
                <a:latin typeface="宋体" panose="02010600030101010101" pitchFamily="2" charset="-122"/>
              </a:rPr>
              <a:t>，显示了资产阶级的力量；成为中国资产阶级民主革命的前奏。</a:t>
            </a:r>
            <a:endParaRPr lang="en-US" altLang="zh-CN" sz="3200" b="1">
              <a:latin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</a:rPr>
              <a:t>此后，越来越多的人认为，要救中国，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必须进行革命，推翻清朝的统治，仿效西方建立民主共和制度。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75520" y="44624"/>
            <a:ext cx="221805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积极影响：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847528" y="3933056"/>
            <a:ext cx="18527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67808" y="4149080"/>
            <a:ext cx="2016224" cy="254360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44072" y="4149080"/>
            <a:ext cx="1800200" cy="248470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688288" y="4196099"/>
            <a:ext cx="1800200" cy="24249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5950" y="722630"/>
            <a:ext cx="79000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一起探究，在康有为梁启超等维新人士身上尝到哪些优秀品质？</a:t>
            </a:r>
            <a:endParaRPr lang="zh-CN" altLang="en-US" sz="3200" b="1"/>
          </a:p>
        </p:txBody>
      </p:sp>
      <p:sp>
        <p:nvSpPr>
          <p:cNvPr id="3" name="文本框 2"/>
          <p:cNvSpPr txBox="1"/>
          <p:nvPr/>
        </p:nvSpPr>
        <p:spPr>
          <a:xfrm>
            <a:off x="2501900" y="2293620"/>
            <a:ext cx="41014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</a:rPr>
              <a:t>努力学习，增强责任意识</a:t>
            </a:r>
            <a:endParaRPr lang="zh-CN" altLang="zh-CN" sz="28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0640" y="2987675"/>
            <a:ext cx="2320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树立远大理想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80640" y="3649345"/>
            <a:ext cx="69513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热爱自己的祖国，以实际行动弘扬爱国情操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85415" y="4342765"/>
            <a:ext cx="1607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珍爱生命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27" name="Group 67"/>
          <p:cNvGraphicFramePr>
            <a:graphicFrameLocks noGrp="1"/>
          </p:cNvGraphicFramePr>
          <p:nvPr/>
        </p:nvGraphicFramePr>
        <p:xfrm>
          <a:off x="1524000" y="118403"/>
          <a:ext cx="9144000" cy="28956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政治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经济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军事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文化教育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EE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裁并机构，精简人员，任用维新人士，准许百姓向朝廷上书等。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设立农工商总局和铁路、矿产总局，鼓励私人兴办工矿企业等。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训练新式海陆军，裁减旧军队等。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50305040509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503050405090304" pitchFamily="18" charset="0"/>
                        </a:rPr>
                        <a:t>废除八股文，开办新式学堂培养人才，翻译西方书籍，派人出国留学等。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AE"/>
                    </a:solidFill>
                  </a:tcPr>
                </a:tc>
              </a:tr>
            </a:tbl>
          </a:graphicData>
        </a:graphic>
      </p:graphicFrame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68804" y="4869641"/>
            <a:ext cx="8784590" cy="891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</a:rPr>
              <a:t>我们小组合作，比较洋务运动相比康有为等发动的维新变法</a:t>
            </a:r>
            <a:endParaRPr lang="zh-CN" altLang="en-US" sz="26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</a:rPr>
              <a:t>的异同？</a:t>
            </a:r>
            <a:endParaRPr lang="zh-CN" altLang="en-US" sz="26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Rectangle 56"/>
          <p:cNvSpPr>
            <a:spLocks noChangeArrowheads="1"/>
          </p:cNvSpPr>
          <p:nvPr/>
        </p:nvSpPr>
        <p:spPr bwMode="auto">
          <a:xfrm>
            <a:off x="1524000" y="3157220"/>
            <a:ext cx="9144000" cy="1691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600" b="1">
                <a:solidFill>
                  <a:srgbClr val="0000FF"/>
                </a:solidFill>
                <a:latin typeface="宋体" panose="02010600030101010101" pitchFamily="2" charset="-122"/>
              </a:rPr>
              <a:t>资料</a:t>
            </a:r>
            <a:r>
              <a:rPr lang="en-US" altLang="zh-CN" sz="2600" b="1">
                <a:latin typeface="宋体" panose="02010600030101010101" pitchFamily="2" charset="-122"/>
              </a:rPr>
              <a:t>  </a:t>
            </a:r>
            <a:r>
              <a:rPr lang="zh-CN" altLang="en-US" sz="2600" b="1">
                <a:latin typeface="宋体" panose="02010600030101010101" pitchFamily="2" charset="-122"/>
              </a:rPr>
              <a:t>康有为认为，日本能够强走起来，是因为它实行了君主立宪。中国要摆脱悲惨的命运，实现富强，不能只在军事、经济和教育方面学习西万，曲颁像日本那样，在政治上也学习西方，实行君主立宪。</a:t>
            </a:r>
            <a:endParaRPr lang="zh-CN" altLang="en-US" sz="26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文本框 10253"/>
          <p:cNvSpPr txBox="1"/>
          <p:nvPr/>
        </p:nvSpPr>
        <p:spPr>
          <a:xfrm>
            <a:off x="1781952" y="833092"/>
            <a:ext cx="8611974" cy="4506595"/>
          </a:xfrm>
          <a:prstGeom prst="rect">
            <a:avLst/>
          </a:prstGeom>
          <a:noFill/>
          <a:ln w="9525">
            <a:noFill/>
          </a:ln>
        </p:spPr>
        <p:txBody>
          <a:bodyPr lIns="67627" tIns="35242" rIns="67627" bIns="35242">
            <a:spAutoFit/>
          </a:bodyPr>
          <a:lstStyle/>
          <a:p>
            <a:pPr fontAlgn="auto">
              <a:lnSpc>
                <a:spcPts val="3460"/>
              </a:lnSpc>
            </a:pPr>
            <a:r>
              <a:rPr lang="zh-CN" altLang="en-US" sz="2800" b="1" spc="80">
                <a:solidFill>
                  <a:srgbClr val="000099"/>
                </a:solidFill>
                <a:latin typeface="+中文正文" charset="0"/>
                <a:cs typeface="+mn-ea"/>
                <a:sym typeface="Arial" panose="020B0604020202090204" pitchFamily="34" charset="0"/>
              </a:rPr>
              <a:t>材料一：</a:t>
            </a:r>
            <a:r>
              <a:rPr lang="zh-CN" altLang="en-US" sz="2800" b="1" spc="80">
                <a:solidFill>
                  <a:srgbClr val="000000"/>
                </a:solidFill>
                <a:latin typeface="+中文正文" charset="0"/>
                <a:cs typeface="+mn-ea"/>
                <a:sym typeface="Arial" panose="020B0604020202090204" pitchFamily="34" charset="0"/>
              </a:rPr>
              <a:t>变法遭到守旧势力的强烈抵制和反对，除慈禧控制的朝廷外，各省督抚大多持观望态度。</a:t>
            </a:r>
            <a:endParaRPr lang="zh-CN" altLang="en-US" sz="2800" b="1" spc="80">
              <a:solidFill>
                <a:srgbClr val="000000"/>
              </a:solidFill>
              <a:latin typeface="+中文正文" charset="0"/>
              <a:cs typeface="+mn-ea"/>
              <a:sym typeface="Arial" panose="020B0604020202090204" pitchFamily="34" charset="0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800" b="1" spc="80">
                <a:solidFill>
                  <a:srgbClr val="000099"/>
                </a:solidFill>
                <a:latin typeface="+中文正文" charset="0"/>
                <a:cs typeface="+mn-ea"/>
                <a:sym typeface="Arial" panose="020B0604020202090204" pitchFamily="34" charset="0"/>
              </a:rPr>
              <a:t>材料二：</a:t>
            </a:r>
            <a:r>
              <a:rPr lang="zh-CN" altLang="en-US" sz="2800" b="1" spc="80">
                <a:solidFill>
                  <a:srgbClr val="000000"/>
                </a:solidFill>
                <a:latin typeface="+中文正文" charset="0"/>
                <a:cs typeface="+mn-ea"/>
                <a:sym typeface="Arial" panose="020B0604020202090204" pitchFamily="34" charset="0"/>
              </a:rPr>
              <a:t>变法形势危急时，维新派势单力薄，只好把希望寄托在袁世凯的身上，结果被袁世凯出卖。</a:t>
            </a:r>
            <a:endParaRPr lang="zh-CN" altLang="en-US" sz="2800" b="1" spc="80">
              <a:solidFill>
                <a:srgbClr val="000000"/>
              </a:solidFill>
              <a:latin typeface="+中文正文" charset="0"/>
              <a:cs typeface="+mn-ea"/>
              <a:sym typeface="Arial" panose="020B0604020202090204" pitchFamily="34" charset="0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800" b="1" spc="80">
                <a:solidFill>
                  <a:srgbClr val="000099"/>
                </a:solidFill>
                <a:latin typeface="+中文正文" charset="0"/>
                <a:cs typeface="+mn-ea"/>
                <a:sym typeface="Arial" panose="020B0604020202090204" pitchFamily="34" charset="0"/>
              </a:rPr>
              <a:t>材料三：</a:t>
            </a:r>
            <a:r>
              <a:rPr lang="zh-CN" altLang="en-US" sz="2800" b="1" spc="80">
                <a:solidFill>
                  <a:srgbClr val="000000"/>
                </a:solidFill>
                <a:latin typeface="+中文正文" charset="0"/>
                <a:cs typeface="+mn-ea"/>
                <a:sym typeface="Arial" panose="020B0604020202090204" pitchFamily="34" charset="0"/>
              </a:rPr>
              <a:t>当慈禧太后把光绪帝囚禁后，他无奈感慨：“朕虽有改革之心，却毫无实权，朕就是一个傀儡呀！”</a:t>
            </a:r>
            <a:endParaRPr lang="zh-CN" altLang="en-US" sz="2800" b="1" spc="80">
              <a:solidFill>
                <a:srgbClr val="000000"/>
              </a:solidFill>
              <a:latin typeface="+中文正文" charset="0"/>
              <a:cs typeface="+mn-ea"/>
              <a:sym typeface="Arial" panose="020B0604020202090204" pitchFamily="34" charset="0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800" b="1" spc="80">
                <a:solidFill>
                  <a:srgbClr val="000099"/>
                </a:solidFill>
                <a:latin typeface="+中文正文" charset="0"/>
                <a:cs typeface="+mn-ea"/>
                <a:sym typeface="Arial" panose="020B0604020202090204" pitchFamily="34" charset="0"/>
              </a:rPr>
              <a:t>材料四：</a:t>
            </a:r>
            <a:r>
              <a:rPr lang="zh-CN" altLang="en-US" sz="2800" b="1" spc="80">
                <a:solidFill>
                  <a:srgbClr val="000000"/>
                </a:solidFill>
                <a:latin typeface="+中文正文" charset="0"/>
                <a:cs typeface="+mn-ea"/>
                <a:sym typeface="Arial" panose="020B0604020202090204" pitchFamily="34" charset="0"/>
              </a:rPr>
              <a:t>戊戌变法的阶级基础是知识分子和民族资产阶级，当变法曲终人散之时，广大人民群众对此很漠然，好多人不知道具体情况。</a:t>
            </a:r>
            <a:endParaRPr lang="zh-CN" altLang="en-US" sz="2800" b="1" spc="80">
              <a:solidFill>
                <a:srgbClr val="000000"/>
              </a:solidFill>
              <a:latin typeface="+中文正文" charset="0"/>
              <a:cs typeface="+mn-ea"/>
              <a:sym typeface="Arial" panose="020B060402020209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9270" y="154305"/>
            <a:ext cx="79660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根据材料简析这次维新变法失败原因？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4509929" y="1163320"/>
            <a:ext cx="4172426" cy="5219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3300"/>
                </a:solidFill>
                <a:latin typeface="微软雅黑" charset="-122"/>
                <a:ea typeface="微软雅黑" charset="-122"/>
                <a:sym typeface="+mn-ea"/>
              </a:rPr>
              <a:t>变法触动了顽固派的利益</a:t>
            </a:r>
            <a:endParaRPr lang="zh-CN" altLang="en-US" sz="2800" b="1">
              <a:solidFill>
                <a:srgbClr val="FF3300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5940" y="1783080"/>
            <a:ext cx="5761355" cy="9531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solidFill>
                  <a:srgbClr val="FF3300"/>
                </a:solidFill>
                <a:latin typeface="微软雅黑" charset="-122"/>
                <a:ea typeface="微软雅黑" charset="-122"/>
                <a:sym typeface="+mn-ea"/>
              </a:rPr>
              <a:t>资产阶级维新派力量过于单薄（软弱性），</a:t>
            </a:r>
            <a:r>
              <a:rPr lang="zh-CN" altLang="en-US" sz="2800" b="1">
                <a:solidFill>
                  <a:srgbClr val="FF3300"/>
                </a:solidFill>
                <a:latin typeface="微软雅黑" charset="-122"/>
                <a:ea typeface="微软雅黑" charset="-122"/>
              </a:rPr>
              <a:t>袁世凯的出卖</a:t>
            </a:r>
            <a:endParaRPr lang="zh-CN" altLang="en-US" sz="2800" b="1">
              <a:solidFill>
                <a:srgbClr val="FF33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2295" y="3241675"/>
            <a:ext cx="4585970" cy="5219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微软雅黑" charset="-122"/>
                <a:ea typeface="微软雅黑" charset="-122"/>
              </a:rPr>
              <a:t>寄希望一个没有实权的皇帝</a:t>
            </a:r>
            <a:endParaRPr lang="zh-CN" altLang="en-US" sz="2800" b="1">
              <a:solidFill>
                <a:srgbClr val="FF33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6755" y="4784725"/>
            <a:ext cx="3415665" cy="5219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3300"/>
                </a:solidFill>
                <a:latin typeface="微软雅黑" charset="-122"/>
                <a:ea typeface="微软雅黑" charset="-122"/>
              </a:rPr>
              <a:t>没有发动人民群众</a:t>
            </a:r>
            <a:endParaRPr lang="zh-CN" altLang="en-US" sz="2800" b="1">
              <a:solidFill>
                <a:srgbClr val="FF3300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0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499870" y="-25400"/>
            <a:ext cx="9183370" cy="68649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47528" y="45229"/>
            <a:ext cx="7101840" cy="55079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>
                <a:solidFill>
                  <a:srgbClr val="0A20F4"/>
                </a:solidFill>
                <a:latin typeface="Calibri"/>
                <a:ea typeface="宋体" panose="02010600030101010101" pitchFamily="2" charset="-122"/>
                <a:cs typeface="仿宋" panose="02010609060101010101" pitchFamily="49" charset="-122"/>
              </a:rPr>
              <a:t>让我们</a:t>
            </a:r>
            <a:endParaRPr lang="en-US" altLang="zh-CN" sz="3200" b="1">
              <a:solidFill>
                <a:srgbClr val="0A20F4"/>
              </a:solidFill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anose="02010600030101010101" pitchFamily="2" charset="-122"/>
                <a:cs typeface="仿宋" panose="02010609060101010101" pitchFamily="49" charset="-122"/>
              </a:rPr>
              <a:t>高举中国特色社会主义伟大旗帜，</a:t>
            </a:r>
            <a:endParaRPr kumimoji="0" lang="en-US" alt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anose="02010600030101010101" pitchFamily="2" charset="-122"/>
                <a:cs typeface="仿宋" panose="02010609060101010101" pitchFamily="49" charset="-122"/>
              </a:rPr>
              <a:t>锐意进取，埋头苦干，为实现推进现</a:t>
            </a:r>
            <a:endParaRPr kumimoji="0" lang="en-US" alt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anose="02010600030101010101" pitchFamily="2" charset="-122"/>
                <a:cs typeface="仿宋" panose="02010609060101010101" pitchFamily="49" charset="-122"/>
              </a:rPr>
              <a:t>代化建设、完成祖国统一、维护世界</a:t>
            </a:r>
            <a:endParaRPr kumimoji="0" lang="en-US" alt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anose="02010600030101010101" pitchFamily="2" charset="-122"/>
                <a:cs typeface="仿宋" panose="02010609060101010101" pitchFamily="49" charset="-122"/>
              </a:rPr>
              <a:t>和平与促进共同发展三大历史任务，</a:t>
            </a:r>
            <a:endParaRPr kumimoji="0" lang="en-US" alt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anose="02010600030101010101" pitchFamily="2" charset="-122"/>
                <a:cs typeface="仿宋" panose="02010609060101010101" pitchFamily="49" charset="-122"/>
              </a:rPr>
              <a:t>为决胜全面建成小康社会、夺取新时</a:t>
            </a:r>
            <a:endParaRPr kumimoji="0" lang="en-US" alt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anose="02010600030101010101" pitchFamily="2" charset="-122"/>
                <a:cs typeface="仿宋" panose="02010609060101010101" pitchFamily="49" charset="-122"/>
              </a:rPr>
              <a:t>代中国特色社会主义伟大胜利、实现</a:t>
            </a:r>
            <a:endParaRPr kumimoji="0" lang="en-US" alt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anose="02010600030101010101" pitchFamily="2" charset="-122"/>
                <a:cs typeface="仿宋" panose="02010609060101010101" pitchFamily="49" charset="-122"/>
              </a:rPr>
              <a:t>中华民族伟大复兴的中国梦、实现人</a:t>
            </a:r>
            <a:endParaRPr kumimoji="0" lang="en-US" alt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宋体" panose="02010600030101010101" pitchFamily="2" charset="-122"/>
                <a:cs typeface="仿宋" panose="02010609060101010101" pitchFamily="49" charset="-122"/>
              </a:rPr>
              <a:t>民对美好生活的向往继续奋斗！</a:t>
            </a:r>
            <a:endParaRPr kumimoji="0" lang="en-US" alt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ea typeface="宋体" panose="02010600030101010101" pitchFamily="2" charset="-122"/>
              <a:cs typeface="仿宋" panose="02010609060101010101" pitchFamily="49" charset="-122"/>
            </a:endParaRPr>
          </a:p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宋体" panose="02010600030101010101" pitchFamily="2" charset="-122"/>
              </a:rPr>
              <a:t>　　　　　　　　　</a:t>
            </a:r>
            <a:r>
              <a:rPr lang="en-US" altLang="zh-CN" sz="3200" b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 b="1">
                <a:solidFill>
                  <a:srgbClr val="C00000"/>
                </a:solidFill>
                <a:latin typeface="Calibri"/>
                <a:ea typeface="宋体" panose="02010600030101010101" pitchFamily="2" charset="-122"/>
                <a:cs typeface="宋体" panose="02010600030101010101" pitchFamily="2" charset="-122"/>
              </a:rPr>
              <a:t>十九大报告</a:t>
            </a:r>
            <a:endParaRPr kumimoji="0" lang="zh-CN" sz="32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631300" y="2916604"/>
            <a:ext cx="3312368" cy="4533181"/>
          </a:xfrm>
          <a:prstGeom prst="rect">
            <a:avLst/>
          </a:prstGeom>
          <a:noFill/>
        </p:spPr>
      </p:pic>
      <p:pic>
        <p:nvPicPr>
          <p:cNvPr id="717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115189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80897"/>
          <p:cNvSpPr>
            <a:spLocks noChangeArrowheads="1"/>
          </p:cNvSpPr>
          <p:nvPr/>
        </p:nvSpPr>
        <p:spPr bwMode="auto">
          <a:xfrm>
            <a:off x="1600200" y="1196752"/>
            <a:ext cx="6400800" cy="5262245"/>
          </a:xfrm>
          <a:prstGeom prst="rect">
            <a:avLst/>
          </a:prstGeom>
          <a:noFill/>
          <a:ln w="38100">
            <a:solidFill>
              <a:srgbClr val="8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康有为</a:t>
            </a: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( 1858—1927)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，广东南海人，出生于官僚家庭，从小熟读儒家经典．但是，中国备受列强欺凌，从儒家经典里却找不到解救的办法。他开始对这些经典表示怀疑。后来，他通过阅读外国书籍，发现俄国和日本都经过变法迅速强盛起来。他觉得找到了医治中国的灵丹妙药。粱启超</a:t>
            </a: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( 1873—1929)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，广东新会人。他听康有为讲俄国和日本如何通过变法使国家富强，觉得很新鲜，就拜康有为为师，成为康有为推动变法活动的得力助手。 </a:t>
            </a:r>
            <a:endParaRPr lang="zh-CN" altLang="en-US" sz="28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890" name="矩形 80898"/>
          <p:cNvSpPr>
            <a:spLocks noChangeArrowheads="1"/>
          </p:cNvSpPr>
          <p:nvPr/>
        </p:nvSpPr>
        <p:spPr bwMode="auto">
          <a:xfrm>
            <a:off x="4800600" y="218728"/>
            <a:ext cx="411480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0000FF"/>
                </a:solidFill>
                <a:ea typeface="楷体_GB2312" panose="02010609030101010101" pitchFamily="49" charset="-122"/>
              </a:rPr>
              <a:t>康有为与梁启超</a:t>
            </a:r>
            <a:endParaRPr lang="zh-CN" altLang="en-US" sz="4400" b="1">
              <a:solidFill>
                <a:srgbClr val="0000FF"/>
              </a:solidFill>
              <a:ea typeface="楷体_GB2312" panose="02010609030101010101" pitchFamily="49" charset="-122"/>
            </a:endParaRPr>
          </a:p>
        </p:txBody>
      </p:sp>
      <p:sp>
        <p:nvSpPr>
          <p:cNvPr id="37891" name="横卷形 80899"/>
          <p:cNvSpPr>
            <a:spLocks noChangeArrowheads="1"/>
          </p:cNvSpPr>
          <p:nvPr/>
        </p:nvSpPr>
        <p:spPr bwMode="auto">
          <a:xfrm>
            <a:off x="1809750" y="152400"/>
            <a:ext cx="2057400" cy="9906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3600" b="1">
                <a:ea typeface="楷体_GB2312" panose="02010609030101010101" pitchFamily="49" charset="-122"/>
              </a:rPr>
              <a:t>阅读卡</a:t>
            </a:r>
            <a:endParaRPr lang="zh-CN" altLang="en-US" sz="3600" b="1">
              <a:ea typeface="楷体_GB2312" panose="02010609030101010101" pitchFamily="49" charset="-122"/>
            </a:endParaRPr>
          </a:p>
        </p:txBody>
      </p:sp>
      <p:pic>
        <p:nvPicPr>
          <p:cNvPr id="37892" name="图片 80900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077200" y="1268760"/>
            <a:ext cx="25574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1703512" y="2924944"/>
            <a:ext cx="4392488" cy="0"/>
          </a:xfrm>
          <a:prstGeom prst="line">
            <a:avLst/>
          </a:prstGeom>
          <a:ln w="63500">
            <a:solidFill>
              <a:srgbClr val="0A20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576320" y="2492375"/>
            <a:ext cx="4104005" cy="64135"/>
          </a:xfrm>
          <a:prstGeom prst="line">
            <a:avLst/>
          </a:prstGeom>
          <a:ln w="63500">
            <a:solidFill>
              <a:srgbClr val="0A20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575720" y="3789040"/>
            <a:ext cx="403244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775520" y="4221088"/>
            <a:ext cx="1944216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24000" y="143510"/>
            <a:ext cx="56769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600" b="1">
                <a:solidFill>
                  <a:srgbClr val="C00000"/>
                </a:solidFill>
                <a:latin typeface="微软雅黑" charset="-122"/>
                <a:ea typeface="微软雅黑" charset="-122"/>
              </a:rPr>
              <a:t>一、公车上书（拉开序幕）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2760" y="1046480"/>
            <a:ext cx="71024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latin typeface="宋体" panose="02010600030101010101" pitchFamily="2" charset="-122"/>
                <a:sym typeface="+mn-ea"/>
              </a:rPr>
              <a:t>提出了怎样的要求？</a:t>
            </a: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  <a:sym typeface="+mn-ea"/>
              </a:rPr>
              <a:t>拒和、迁都、变法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62760" y="2132330"/>
            <a:ext cx="3439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/>
              <a:t>为什么当要变法？</a:t>
            </a:r>
            <a:endParaRPr lang="zh-CN" altLang="en-US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1762760" y="3112135"/>
            <a:ext cx="3004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怎样变？</a:t>
            </a:r>
            <a:endParaRPr lang="zh-CN" altLang="en-US" sz="3600" b="1"/>
          </a:p>
        </p:txBody>
      </p:sp>
      <p:sp>
        <p:nvSpPr>
          <p:cNvPr id="33810" name="矩形 33809"/>
          <p:cNvSpPr>
            <a:spLocks noChangeArrowheads="1"/>
          </p:cNvSpPr>
          <p:nvPr/>
        </p:nvSpPr>
        <p:spPr bwMode="auto">
          <a:xfrm>
            <a:off x="2910840" y="4153684"/>
            <a:ext cx="42532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</a:rPr>
              <a:t>拉开了维新变法的序幕</a:t>
            </a:r>
            <a:endParaRPr lang="zh-CN" altLang="en-US" sz="32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89430" y="4160520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  <a:sym typeface="+mn-ea"/>
              </a:rPr>
              <a:t>影响：</a:t>
            </a:r>
            <a:endParaRPr lang="zh-CN" altLang="en-US" sz="32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64685" y="173355"/>
            <a:ext cx="3576320" cy="57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/>
      <p:bldP spid="12" grpId="0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181475" y="999490"/>
            <a:ext cx="643128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+mn-ea"/>
                <a:cs typeface="+mn-ea"/>
              </a:rPr>
              <a:t>    </a:t>
            </a:r>
            <a:r>
              <a:rPr lang="en-US" sz="2800" b="1">
                <a:latin typeface="+mn-ea"/>
                <a:cs typeface="+mn-ea"/>
              </a:rPr>
              <a:t>1895</a:t>
            </a:r>
            <a:r>
              <a:rPr lang="zh-CN" altLang="en-US" sz="2800" b="1">
                <a:latin typeface="+mn-ea"/>
                <a:cs typeface="+mn-ea"/>
              </a:rPr>
              <a:t>年</a:t>
            </a:r>
            <a:r>
              <a:rPr lang="en-US" sz="2800" b="1">
                <a:latin typeface="+mn-ea"/>
                <a:cs typeface="+mn-ea"/>
              </a:rPr>
              <a:t>11</a:t>
            </a:r>
            <a:r>
              <a:rPr lang="zh-CN" altLang="en-US" sz="2800" b="1">
                <a:latin typeface="+mn-ea"/>
                <a:cs typeface="+mn-ea"/>
              </a:rPr>
              <a:t>月，康有为、梁启超联合朝中大臣在</a:t>
            </a:r>
            <a:r>
              <a:rPr lang="zh-CN" altLang="en-US" sz="2800" b="1">
                <a:solidFill>
                  <a:srgbClr val="0A20F4"/>
                </a:solidFill>
                <a:latin typeface="+mn-ea"/>
                <a:cs typeface="+mn-ea"/>
              </a:rPr>
              <a:t>北京组织强学会</a:t>
            </a:r>
            <a:r>
              <a:rPr lang="zh-CN" altLang="en-US" sz="2800" b="1">
                <a:latin typeface="+mn-ea"/>
                <a:cs typeface="+mn-ea"/>
              </a:rPr>
              <a:t>，定期集会演讲。强学会成为清末维新派的政治团体，入会者众多。强学会的声势，吸引了一部分官僚，他们纷纷表示赞助，想趁机扩大自己的势力。不久，康有为又组织</a:t>
            </a:r>
            <a:r>
              <a:rPr lang="zh-CN" altLang="en-US" sz="2800" b="1">
                <a:solidFill>
                  <a:srgbClr val="0A20F4"/>
                </a:solidFill>
                <a:latin typeface="+mn-ea"/>
                <a:cs typeface="+mn-ea"/>
              </a:rPr>
              <a:t>上海强学会</a:t>
            </a:r>
            <a:r>
              <a:rPr lang="zh-CN" altLang="en-US" sz="2800" b="1">
                <a:latin typeface="+mn-ea"/>
                <a:cs typeface="+mn-ea"/>
              </a:rPr>
              <a:t>，与北京强学会相呼应。强学会之后，各地也纷纷组织会社。</a:t>
            </a:r>
            <a:endParaRPr lang="zh-CN" altLang="en-US" sz="2800" b="1">
              <a:latin typeface="+mn-ea"/>
              <a:cs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512" y="260648"/>
            <a:ext cx="56769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二、</a:t>
            </a:r>
            <a:r>
              <a:rPr lang="zh-CN" altLang="en-US" sz="3600" b="1">
                <a:solidFill>
                  <a:srgbClr val="C00000"/>
                </a:solidFill>
                <a:latin typeface="微软雅黑" charset="-122"/>
                <a:ea typeface="微软雅黑" charset="-122"/>
              </a:rPr>
              <a:t>思想传播（不断发展）</a:t>
            </a:r>
            <a:endParaRPr lang="zh-CN" altLang="en-US" sz="3600" b="1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2260" y="997585"/>
            <a:ext cx="30321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</a:rPr>
              <a:t>组织学会、学堂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1307465" y="2120265"/>
          <a:ext cx="3241040" cy="457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470"/>
                <a:gridCol w="1258570"/>
              </a:tblGrid>
              <a:tr h="504825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维新运动期 间各地重要学会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cPr/>
                </a:tc>
              </a:tr>
              <a:tr h="5041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名称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地点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强学会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北京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上海强学会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上海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南学会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长沙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农学会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广州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兴儒会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瑞安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励学斋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西安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蜀学会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成都</a:t>
                      </a:r>
                      <a:endParaRPr lang="zh-CN" altLang="en-US" sz="2400" b="1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585" y="4517390"/>
            <a:ext cx="2758440" cy="215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545" y="4592955"/>
            <a:ext cx="2823210" cy="207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7197"/>
          <p:cNvSpPr/>
          <p:nvPr/>
        </p:nvSpPr>
        <p:spPr>
          <a:xfrm>
            <a:off x="4934585" y="781050"/>
            <a:ext cx="4804410" cy="181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目的：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聚众讲学，宣           传维新变法，培养维新派骨干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2" grpId="0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0905" y="689610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</a:rPr>
              <a:t>创办报刊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0230" y="1424305"/>
            <a:ext cx="3032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ym typeface="+mn-ea"/>
              </a:rPr>
              <a:t>上海的</a:t>
            </a:r>
            <a:r>
              <a:rPr lang="en-US" altLang="zh-CN" sz="2800" b="1">
                <a:sym typeface="+mn-ea"/>
              </a:rPr>
              <a:t>《</a:t>
            </a:r>
            <a:r>
              <a:rPr lang="zh-CN" altLang="en-US" sz="2800" b="1">
                <a:sym typeface="+mn-ea"/>
              </a:rPr>
              <a:t>时务报》</a:t>
            </a:r>
            <a:endParaRPr lang="zh-CN" altLang="en-US" sz="280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840161" y="2043693"/>
            <a:ext cx="3397250" cy="387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5415280" y="1946275"/>
            <a:ext cx="5067300" cy="23069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539750" indent="-539750"/>
            <a:r>
              <a:rPr lang="zh-CN" altLang="en-US" sz="2400" b="1">
                <a:latin typeface="宋体" panose="02010600030101010101" pitchFamily="2" charset="-122"/>
                <a:sym typeface="+mn-ea"/>
              </a:rPr>
              <a:t>梁启超在</a:t>
            </a:r>
            <a:r>
              <a:rPr lang="en-US" altLang="zh-CN" sz="2400" b="1">
                <a:latin typeface="宋体" panose="02010600030101010101" pitchFamily="2" charset="-122"/>
                <a:sym typeface="+mn-ea"/>
              </a:rPr>
              <a:t>《</a:t>
            </a:r>
            <a:r>
              <a:rPr lang="zh-CN" altLang="en-US" sz="2400" b="1">
                <a:latin typeface="宋体" panose="02010600030101010101" pitchFamily="2" charset="-122"/>
                <a:sym typeface="+mn-ea"/>
              </a:rPr>
              <a:t>时务报</a:t>
            </a:r>
            <a:r>
              <a:rPr lang="en-US" altLang="zh-CN" sz="2400" b="1">
                <a:latin typeface="宋体" panose="02010600030101010101" pitchFamily="2" charset="-122"/>
                <a:sym typeface="+mn-ea"/>
              </a:rPr>
              <a:t>》</a:t>
            </a:r>
            <a:r>
              <a:rPr lang="zh-CN" altLang="en-US" sz="2400" b="1">
                <a:latin typeface="宋体" panose="02010600030101010101" pitchFamily="2" charset="-122"/>
                <a:sym typeface="+mn-ea"/>
              </a:rPr>
              <a:t>上发表系列文</a:t>
            </a:r>
            <a:endParaRPr lang="zh-CN" altLang="en-US" sz="2400" b="1">
              <a:latin typeface="宋体" panose="02010600030101010101" pitchFamily="2" charset="-122"/>
              <a:sym typeface="+mn-ea"/>
            </a:endParaRPr>
          </a:p>
          <a:p>
            <a:pPr marL="539750" indent="-539750"/>
            <a:r>
              <a:rPr lang="zh-CN" altLang="en-US" sz="2400" b="1">
                <a:latin typeface="宋体" panose="02010600030101010101" pitchFamily="2" charset="-122"/>
                <a:sym typeface="+mn-ea"/>
              </a:rPr>
              <a:t>章，明确提出：</a:t>
            </a:r>
            <a:endParaRPr lang="zh-CN" altLang="en-US" sz="3200" b="1">
              <a:latin typeface="宋体" panose="02010600030101010101" pitchFamily="2" charset="-122"/>
              <a:sym typeface="+mn-ea"/>
            </a:endParaRPr>
          </a:p>
          <a:p>
            <a:pPr marL="539750" indent="-539750"/>
            <a:r>
              <a:rPr lang="zh-CN" altLang="en-US" sz="3200" b="1">
                <a:latin typeface="宋体" panose="02010600030101010101" pitchFamily="2" charset="-122"/>
                <a:sym typeface="+mn-ea"/>
              </a:rPr>
              <a:t>中国要</a:t>
            </a:r>
            <a:r>
              <a:rPr lang="zh-CN" altLang="en-US" sz="3200" b="1">
                <a:solidFill>
                  <a:srgbClr val="0A20F4"/>
                </a:solidFill>
                <a:latin typeface="宋体" panose="02010600030101010101" pitchFamily="2" charset="-122"/>
                <a:sym typeface="+mn-ea"/>
              </a:rPr>
              <a:t>变法图强</a:t>
            </a:r>
            <a:r>
              <a:rPr lang="zh-CN" altLang="en-US" sz="3200" b="1">
                <a:latin typeface="宋体" panose="02010600030101010101" pitchFamily="2" charset="-122"/>
                <a:sym typeface="+mn-ea"/>
              </a:rPr>
              <a:t>，必须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学习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  <a:p>
            <a:pPr marL="539750" indent="-539750"/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西方资本主义国家的政治制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  <a:p>
            <a:pPr marL="539750" indent="-539750"/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度，实行君主立宪制度</a:t>
            </a:r>
            <a:r>
              <a:rPr lang="zh-CN" altLang="en-US" sz="3200" b="1"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1631757" y="-26372"/>
            <a:ext cx="56769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二、</a:t>
            </a:r>
            <a:r>
              <a:rPr lang="zh-CN" altLang="en-US" sz="3600" b="1">
                <a:solidFill>
                  <a:srgbClr val="C00000"/>
                </a:solidFill>
                <a:latin typeface="微软雅黑" charset="-122"/>
                <a:ea typeface="微软雅黑" charset="-122"/>
              </a:rPr>
              <a:t>思想传播（不断发展）</a:t>
            </a:r>
            <a:endParaRPr lang="zh-CN" altLang="en-US" sz="3600" b="1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825635" y="1875165"/>
            <a:ext cx="3892624" cy="398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2160905" y="689610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</a:rPr>
              <a:t>创办报刊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757" y="-26372"/>
            <a:ext cx="56769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二、</a:t>
            </a:r>
            <a:r>
              <a:rPr lang="zh-CN" altLang="en-US" sz="3600" b="1">
                <a:solidFill>
                  <a:srgbClr val="C00000"/>
                </a:solidFill>
                <a:latin typeface="微软雅黑" charset="-122"/>
                <a:ea typeface="微软雅黑" charset="-122"/>
              </a:rPr>
              <a:t>思想传播（不断发展）</a:t>
            </a:r>
            <a:endParaRPr lang="zh-CN" altLang="en-US" sz="3600" b="1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8185" y="1363345"/>
            <a:ext cx="3439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/>
              <a:t>天津的《国闻报》</a:t>
            </a:r>
            <a:endParaRPr lang="zh-CN" altLang="en-US" sz="3200" b="1"/>
          </a:p>
        </p:txBody>
      </p:sp>
      <p:sp>
        <p:nvSpPr>
          <p:cNvPr id="7" name="文本框 6"/>
          <p:cNvSpPr txBox="1"/>
          <p:nvPr/>
        </p:nvSpPr>
        <p:spPr>
          <a:xfrm>
            <a:off x="5925820" y="1578610"/>
            <a:ext cx="4813935" cy="3538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49580" indent="-449580"/>
            <a:r>
              <a:rPr lang="zh-CN" altLang="en-US" sz="2800" b="1">
                <a:latin typeface="宋体" panose="02010600030101010101" pitchFamily="2" charset="-122"/>
                <a:sym typeface="+mn-ea"/>
              </a:rPr>
              <a:t>严复在</a:t>
            </a:r>
            <a:r>
              <a:rPr lang="en-US" altLang="zh-CN" sz="2800" b="1">
                <a:latin typeface="宋体" panose="02010600030101010101" pitchFamily="2" charset="-122"/>
                <a:sym typeface="+mn-ea"/>
              </a:rPr>
              <a:t>《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国闻报</a:t>
            </a:r>
            <a:r>
              <a:rPr lang="en-US" altLang="zh-CN" sz="2800" b="1">
                <a:latin typeface="宋体" panose="02010600030101010101" pitchFamily="2" charset="-122"/>
                <a:sym typeface="+mn-ea"/>
              </a:rPr>
              <a:t>》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上介绍西方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  <a:p>
            <a:pPr marL="449580" indent="-449580"/>
            <a:r>
              <a:rPr lang="zh-CN" altLang="en-US" sz="2800" b="1">
                <a:latin typeface="宋体" panose="02010600030101010101" pitchFamily="2" charset="-122"/>
                <a:sym typeface="+mn-ea"/>
              </a:rPr>
              <a:t>社会进化论名著</a:t>
            </a:r>
            <a:r>
              <a:rPr lang="en-US" altLang="zh-CN" sz="2800" b="1">
                <a:solidFill>
                  <a:srgbClr val="0A20F4"/>
                </a:solidFill>
                <a:latin typeface="宋体" panose="02010600030101010101" pitchFamily="2" charset="-122"/>
                <a:sym typeface="+mn-ea"/>
              </a:rPr>
              <a:t>《</a:t>
            </a:r>
            <a:r>
              <a:rPr lang="zh-CN" altLang="en-US" sz="2800" b="1">
                <a:solidFill>
                  <a:srgbClr val="0A20F4"/>
                </a:solidFill>
                <a:latin typeface="宋体" panose="02010600030101010101" pitchFamily="2" charset="-122"/>
                <a:sym typeface="+mn-ea"/>
              </a:rPr>
              <a:t>天演论</a:t>
            </a:r>
            <a:r>
              <a:rPr lang="en-US" altLang="zh-CN" sz="2800" b="1">
                <a:solidFill>
                  <a:srgbClr val="0A20F4"/>
                </a:solidFill>
                <a:latin typeface="宋体" panose="02010600030101010101" pitchFamily="2" charset="-122"/>
                <a:sym typeface="+mn-ea"/>
              </a:rPr>
              <a:t>》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  <a:p>
            <a:pPr marL="449580" indent="-449580"/>
            <a:r>
              <a:rPr lang="zh-CN" altLang="en-US" sz="2800" b="1">
                <a:latin typeface="宋体" panose="02010600030101010101" pitchFamily="2" charset="-122"/>
                <a:sym typeface="+mn-ea"/>
              </a:rPr>
              <a:t>他特别强调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“物竞天择”、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  <a:p>
            <a:pPr marL="449580" indent="-449580"/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“优胜劣汰”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的进化论观点。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  <a:p>
            <a:pPr marL="449580" indent="-449580"/>
            <a:r>
              <a:rPr lang="zh-CN" altLang="en-US" sz="2800" b="1">
                <a:latin typeface="宋体" panose="02010600030101010101" pitchFamily="2" charset="-122"/>
                <a:sym typeface="+mn-ea"/>
              </a:rPr>
              <a:t>他认为，国家只有实行变法，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  <a:p>
            <a:pPr marL="449580" indent="-449580"/>
            <a:r>
              <a:rPr lang="zh-CN" altLang="en-US" sz="2800" b="1">
                <a:latin typeface="宋体" panose="02010600030101010101" pitchFamily="2" charset="-122"/>
                <a:sym typeface="+mn-ea"/>
              </a:rPr>
              <a:t>才能由弱转强，这样才符合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  <a:p>
            <a:pPr marL="449580" indent="-449580"/>
            <a:r>
              <a:rPr lang="zh-CN" altLang="en-US" sz="2800" b="1">
                <a:latin typeface="宋体" panose="02010600030101010101" pitchFamily="2" charset="-122"/>
                <a:sym typeface="+mn-ea"/>
              </a:rPr>
              <a:t>进化的规律，否则将会走向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  <a:p>
            <a:pPr marL="449580" indent="-449580"/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灭亡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524000" y="1917437"/>
            <a:ext cx="9144000" cy="25533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360680" indent="-360680"/>
            <a:r>
              <a:rPr lang="zh-CN" altLang="en-US" sz="3200" b="1">
                <a:latin typeface="宋体" panose="02010600030101010101" pitchFamily="2" charset="-122"/>
              </a:rPr>
              <a:t>１）起到了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启发民智、制造舆论</a:t>
            </a:r>
            <a:r>
              <a:rPr lang="zh-CN" altLang="en-US" sz="3200" b="1">
                <a:latin typeface="宋体" panose="02010600030101010101" pitchFamily="2" charset="-122"/>
              </a:rPr>
              <a:t>的作用。促进了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marL="360680" indent="-360680"/>
            <a:r>
              <a:rPr lang="zh-CN" altLang="en-US" sz="3200" b="1">
                <a:latin typeface="宋体" panose="02010600030101010101" pitchFamily="2" charset="-122"/>
              </a:rPr>
              <a:t>    中国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人民的觉醒和进步</a:t>
            </a:r>
            <a:r>
              <a:rPr lang="zh-CN" altLang="en-US" sz="3200" b="1">
                <a:latin typeface="宋体" panose="02010600030101010101" pitchFamily="2" charset="-122"/>
              </a:rPr>
              <a:t>。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marL="360680" indent="-360680"/>
            <a:r>
              <a:rPr lang="zh-CN" altLang="en-US" sz="3200" b="1">
                <a:latin typeface="宋体" panose="02010600030101010101" pitchFamily="2" charset="-122"/>
              </a:rPr>
              <a:t>２）资产阶级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改良主义思想</a:t>
            </a:r>
            <a:r>
              <a:rPr lang="zh-CN" altLang="en-US" sz="3200" b="1">
                <a:latin typeface="宋体" panose="02010600030101010101" pitchFamily="2" charset="-122"/>
              </a:rPr>
              <a:t>得到了广泛传播，议论时政、集会结社蔚然成风，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</a:rPr>
              <a:t>维新变法新局面逐渐形成。</a:t>
            </a:r>
            <a:endParaRPr lang="zh-CN" altLang="en-US" sz="32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512" y="1196752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0A20F4"/>
                </a:solidFill>
              </a:rPr>
              <a:t>作用：</a:t>
            </a:r>
            <a:endParaRPr lang="zh-CN" altLang="en-US" sz="3200" b="1">
              <a:solidFill>
                <a:srgbClr val="0A20F4"/>
              </a:solidFill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703512" y="260648"/>
            <a:ext cx="56769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二、</a:t>
            </a:r>
            <a:r>
              <a:rPr lang="zh-CN" altLang="en-US" sz="3600" b="1">
                <a:solidFill>
                  <a:srgbClr val="C00000"/>
                </a:solidFill>
                <a:latin typeface="微软雅黑" charset="-122"/>
                <a:ea typeface="微软雅黑" charset="-122"/>
              </a:rPr>
              <a:t>思想传播（不断发展）</a:t>
            </a:r>
            <a:endParaRPr lang="zh-CN" altLang="en-US" sz="3600" b="1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631504" y="1196752"/>
            <a:ext cx="4788024" cy="523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75520" y="260648"/>
            <a:ext cx="903795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维新派在不断传播维新思想的时候，</a:t>
            </a:r>
            <a:r>
              <a:rPr lang="en-US" altLang="zh-CN" sz="2400" b="1"/>
              <a:t>1897</a:t>
            </a:r>
            <a:r>
              <a:rPr lang="zh-CN" altLang="en-US" sz="2400" b="1"/>
              <a:t>年德国强占胶州湾，</a:t>
            </a:r>
            <a:endParaRPr lang="en-US" altLang="zh-CN" sz="2400" b="1"/>
          </a:p>
          <a:p>
            <a:r>
              <a:rPr lang="zh-CN" altLang="en-US" sz="2400" b="1"/>
              <a:t>引发了列强瓜分中国的狂潮，民族危机进一步加深，</a:t>
            </a:r>
            <a:endParaRPr lang="en-US" altLang="zh-CN" sz="2400" b="1"/>
          </a:p>
          <a:p>
            <a:r>
              <a:rPr lang="zh-CN" altLang="en-US" sz="2400" b="1"/>
              <a:t>　　　　　　　　　　　　　　　　　</a:t>
            </a:r>
            <a:r>
              <a:rPr lang="zh-CN" altLang="en-US" sz="3600" b="1">
                <a:solidFill>
                  <a:srgbClr val="FF0000"/>
                </a:solidFill>
              </a:rPr>
              <a:t>变法迫在眉睫</a:t>
            </a:r>
            <a:r>
              <a:rPr lang="en-US" altLang="zh-CN" sz="3600" b="1">
                <a:solidFill>
                  <a:srgbClr val="FF0000"/>
                </a:solidFill>
              </a:rPr>
              <a:t>……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752600" y="963930"/>
            <a:ext cx="8330565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rgbClr val="FF3300"/>
                </a:solidFill>
                <a:latin typeface="宋体" panose="02010600030101010101" pitchFamily="2" charset="-122"/>
              </a:rPr>
              <a:t>1898</a:t>
            </a: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</a:rPr>
              <a:t>年</a:t>
            </a:r>
            <a:r>
              <a:rPr lang="en-US" altLang="zh-CN" sz="3200" b="1">
                <a:latin typeface="宋体" panose="02010600030101010101" pitchFamily="2" charset="-122"/>
              </a:rPr>
              <a:t>6</a:t>
            </a:r>
            <a:r>
              <a:rPr lang="zh-CN" altLang="en-US" sz="3200" b="1">
                <a:latin typeface="宋体" panose="02010600030101010101" pitchFamily="2" charset="-122"/>
              </a:rPr>
              <a:t>月</a:t>
            </a:r>
            <a:r>
              <a:rPr lang="en-US" altLang="zh-CN" sz="3200" b="1">
                <a:latin typeface="宋体" panose="02010600030101010101" pitchFamily="2" charset="-122"/>
              </a:rPr>
              <a:t>11</a:t>
            </a:r>
            <a:r>
              <a:rPr lang="zh-CN" altLang="en-US" sz="3200" b="1">
                <a:latin typeface="宋体" panose="02010600030101010101" pitchFamily="2" charset="-122"/>
              </a:rPr>
              <a:t>日，</a:t>
            </a: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</a:rPr>
              <a:t>光绪帝</a:t>
            </a:r>
            <a:r>
              <a:rPr lang="zh-CN" altLang="en-US" sz="3200" b="1">
                <a:latin typeface="宋体" panose="02010600030101010101" pitchFamily="2" charset="-122"/>
              </a:rPr>
              <a:t>颁布诏书，宣布开始变法。</a:t>
            </a:r>
            <a:r>
              <a:rPr lang="en-US" altLang="zh-CN" sz="3200" b="1">
                <a:latin typeface="宋体" panose="02010600030101010101" pitchFamily="2" charset="-122"/>
              </a:rPr>
              <a:t>1898</a:t>
            </a:r>
            <a:r>
              <a:rPr lang="zh-CN" altLang="en-US" sz="3200" b="1">
                <a:latin typeface="宋体" panose="02010600030101010101" pitchFamily="2" charset="-122"/>
              </a:rPr>
              <a:t>年是中国旧历戊戌年，所以这次变法又被成为“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戊戌变法</a:t>
            </a:r>
            <a:r>
              <a:rPr lang="zh-CN" altLang="en-US" sz="3200" b="1">
                <a:latin typeface="宋体" panose="02010600030101010101" pitchFamily="2" charset="-122"/>
              </a:rPr>
              <a:t>”。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1315" y="117475"/>
            <a:ext cx="6068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/>
              <a:t>三、</a:t>
            </a:r>
            <a:r>
              <a:rPr lang="zh-CN" altLang="en-US" sz="3600" b="1">
                <a:solidFill>
                  <a:srgbClr val="C00000"/>
                </a:solidFill>
                <a:latin typeface="微软雅黑" charset="-122"/>
                <a:ea typeface="微软雅黑" charset="-122"/>
                <a:sym typeface="+mn-ea"/>
              </a:rPr>
              <a:t>戊戌变法（推向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高潮</a:t>
            </a:r>
            <a:r>
              <a:rPr lang="zh-CN" altLang="en-US" sz="3600" b="1"/>
              <a:t>）</a:t>
            </a:r>
            <a:endParaRPr lang="zh-CN" altLang="en-US" sz="3600" b="1">
              <a:solidFill>
                <a:srgbClr val="C00000"/>
              </a:solidFill>
              <a:latin typeface="微软雅黑" charset="-122"/>
              <a:ea typeface="微软雅黑" charset="-122"/>
            </a:endParaRPr>
          </a:p>
        </p:txBody>
      </p:sp>
      <p:grpSp>
        <p:nvGrpSpPr>
          <p:cNvPr id="110610" name="组合 110609"/>
          <p:cNvGrpSpPr/>
          <p:nvPr/>
        </p:nvGrpSpPr>
        <p:grpSpPr>
          <a:xfrm>
            <a:off x="2133600" y="2901950"/>
            <a:ext cx="7620000" cy="3839575"/>
            <a:chOff x="638" y="1728"/>
            <a:chExt cx="4546" cy="1999"/>
          </a:xfrm>
        </p:grpSpPr>
        <p:sp>
          <p:nvSpPr>
            <p:cNvPr id="110600" name="矩形 110599"/>
            <p:cNvSpPr/>
            <p:nvPr/>
          </p:nvSpPr>
          <p:spPr>
            <a:xfrm>
              <a:off x="2222" y="2208"/>
              <a:ext cx="370" cy="8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Arial" panose="020B0604020202090204" pitchFamily="34" charset="0"/>
                  <a:ea typeface="楷体" panose="02010609060101010101" pitchFamily="1" charset="-122"/>
                </a:rPr>
                <a:t>光绪帝</a:t>
              </a:r>
              <a:endParaRPr lang="zh-CN" altLang="en-US" sz="3200" b="1">
                <a:latin typeface="Arial" panose="020B0604020202090204" pitchFamily="34" charset="0"/>
                <a:ea typeface="楷体" panose="02010609060101010101" pitchFamily="1" charset="-122"/>
              </a:endParaRPr>
            </a:p>
          </p:txBody>
        </p:sp>
        <p:pic>
          <p:nvPicPr>
            <p:cNvPr id="110603" name="图片 110602" descr="20058101037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84" y="1728"/>
              <a:ext cx="2400" cy="16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0604" name="矩形 110603"/>
            <p:cNvSpPr/>
            <p:nvPr/>
          </p:nvSpPr>
          <p:spPr>
            <a:xfrm>
              <a:off x="3142" y="3423"/>
              <a:ext cx="1566" cy="30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200" b="1">
                  <a:latin typeface="Arial" panose="020B0604020202090204" pitchFamily="34" charset="0"/>
                  <a:ea typeface="楷体" panose="02010609060101010101" pitchFamily="1" charset="-122"/>
                </a:rPr>
                <a:t>《</a:t>
              </a:r>
              <a:r>
                <a:rPr lang="zh-CN" altLang="en-US" sz="3200" b="1">
                  <a:latin typeface="Arial" panose="020B0604020202090204" pitchFamily="34" charset="0"/>
                  <a:ea typeface="楷体" panose="02010609060101010101" pitchFamily="1" charset="-122"/>
                </a:rPr>
                <a:t>定国是诏</a:t>
              </a:r>
              <a:r>
                <a:rPr lang="en-US" altLang="zh-CN" sz="3200" b="1">
                  <a:latin typeface="Arial" panose="020B0604020202090204" pitchFamily="34" charset="0"/>
                  <a:ea typeface="楷体" panose="02010609060101010101" pitchFamily="1" charset="-122"/>
                </a:rPr>
                <a:t>》</a:t>
              </a:r>
              <a:endParaRPr lang="en-US" altLang="zh-CN" sz="3200" b="1">
                <a:latin typeface="Arial" panose="020B0604020202090204" pitchFamily="34" charset="0"/>
                <a:ea typeface="楷体" panose="02010609060101010101" pitchFamily="1" charset="-122"/>
              </a:endParaRPr>
            </a:p>
          </p:txBody>
        </p:sp>
        <p:pic>
          <p:nvPicPr>
            <p:cNvPr id="110607" name="图片 110606" descr="jdjs_heb_qxl5_3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" y="1776"/>
              <a:ext cx="1559" cy="192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2449</Words>
  <Application>WPS 文字</Application>
  <PresentationFormat>自定义</PresentationFormat>
  <Paragraphs>234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9" baseType="lpstr">
      <vt:lpstr>Arial</vt:lpstr>
      <vt:lpstr>方正书宋_GBK</vt:lpstr>
      <vt:lpstr>Wingdings</vt:lpstr>
      <vt:lpstr>楷体_GB2312</vt:lpstr>
      <vt:lpstr>汉仪楷体简</vt:lpstr>
      <vt:lpstr>微软雅黑</vt:lpstr>
      <vt:lpstr>汉仪旗黑</vt:lpstr>
      <vt:lpstr>宋体</vt:lpstr>
      <vt:lpstr>华文新魏</vt:lpstr>
      <vt:lpstr>黑体</vt:lpstr>
      <vt:lpstr>汉仪书宋二KW</vt:lpstr>
      <vt:lpstr>楷体</vt:lpstr>
      <vt:lpstr>Times New Roman</vt:lpstr>
      <vt:lpstr>迷你简艺黑</vt:lpstr>
      <vt:lpstr>+中文正文</vt:lpstr>
      <vt:lpstr>苹方-简</vt:lpstr>
      <vt:lpstr>Calibri</vt:lpstr>
      <vt:lpstr>仿宋</vt:lpstr>
      <vt:lpstr>Helvetica Neue</vt:lpstr>
      <vt:lpstr>等线</vt:lpstr>
      <vt:lpstr>汉仪中等线KW</vt:lpstr>
      <vt:lpstr>宋体</vt:lpstr>
      <vt:lpstr>Arial Unicode MS</vt:lpstr>
      <vt:lpstr>等线 Light</vt:lpstr>
      <vt:lpstr>宋体-简</vt:lpstr>
      <vt:lpstr>汉仪中黑KW</vt:lpstr>
      <vt:lpstr>汉仪楷体KW</vt:lpstr>
      <vt:lpstr>Thonburi</vt:lpstr>
      <vt:lpstr>方正仿宋_GBK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tiantianangle</cp:lastModifiedBy>
  <cp:revision>5</cp:revision>
  <dcterms:created xsi:type="dcterms:W3CDTF">2022-09-02T15:40:25Z</dcterms:created>
  <dcterms:modified xsi:type="dcterms:W3CDTF">2022-09-02T15:40:25Z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2052-3.9.1.6204</vt:lpwstr>
  </property>
</Properties>
</file>