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handoutMasterIdLst>
    <p:handoutMasterId r:id="rId27"/>
  </p:handoutMasterIdLst>
  <p:sldIdLst>
    <p:sldId id="292" r:id="rId2"/>
    <p:sldId id="275" r:id="rId3"/>
    <p:sldId id="293" r:id="rId4"/>
    <p:sldId id="294" r:id="rId5"/>
    <p:sldId id="269" r:id="rId6"/>
    <p:sldId id="257" r:id="rId7"/>
    <p:sldId id="264" r:id="rId8"/>
    <p:sldId id="274" r:id="rId9"/>
    <p:sldId id="300" r:id="rId10"/>
    <p:sldId id="268" r:id="rId11"/>
    <p:sldId id="270" r:id="rId12"/>
    <p:sldId id="272" r:id="rId13"/>
    <p:sldId id="259" r:id="rId14"/>
    <p:sldId id="303" r:id="rId15"/>
    <p:sldId id="304" r:id="rId16"/>
    <p:sldId id="305" r:id="rId17"/>
    <p:sldId id="260" r:id="rId18"/>
    <p:sldId id="296" r:id="rId19"/>
    <p:sldId id="262" r:id="rId20"/>
    <p:sldId id="295" r:id="rId21"/>
    <p:sldId id="297" r:id="rId22"/>
    <p:sldId id="298" r:id="rId23"/>
    <p:sldId id="299" r:id="rId24"/>
    <p:sldId id="267"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48">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us" initials="A" lastIdx="1" clrIdx="0"/>
  <p:cmAuthor id="2" name="Administrator" initials="A" lastIdx="2" clrIdx="0"/>
  <p:cmAuthor id="3" name="kingsoft"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25" d="100"/>
          <a:sy n="125" d="100"/>
        </p:scale>
        <p:origin x="-102" y="-222"/>
      </p:cViewPr>
      <p:guideLst>
        <p:guide orient="horz" pos="2148"/>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2022/9/9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2022/9/9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66760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911A7716-AC2F-40D4-9B22-C2365E2AFFBF}"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p:cNvSpPr>
          <p:nvPr>
            <p:ph type="sldNum" sz="quarter"/>
          </p:nvPr>
        </p:nvSpPr>
        <p:spPr>
          <a:xfrm>
            <a:off x="3884613" y="8685213"/>
            <a:ext cx="2971800" cy="457200"/>
          </a:xfrm>
          <a:prstGeom prst="rect">
            <a:avLst/>
          </a:prstGeom>
          <a:noFill/>
          <a:ln w="9525">
            <a:noFill/>
          </a:ln>
        </p:spPr>
        <p:txBody>
          <a:bodyPr wrap="square" lIns="91440" tIns="45720" rIns="91440" bIns="45720" anchor="b"/>
          <a:lstStyle/>
          <a:p>
            <a:pPr lvl="0" indent="0" algn="r">
              <a:spcBef>
                <a:spcPct val="20000"/>
              </a:spcBef>
            </a:pPr>
            <a:fld id="{9A0DB2DC-4C9A-4742-B13C-FB6460FD3503}" type="slidenum">
              <a:rPr lang="en-US" altLang="zh-CN" sz="1200" b="0" dirty="0"/>
              <a:t>18</a:t>
            </a:fld>
            <a:endParaRPr lang="en-US" altLang="zh-CN" sz="1200" b="0" dirty="0"/>
          </a:p>
        </p:txBody>
      </p:sp>
      <p:sp>
        <p:nvSpPr>
          <p:cNvPr id="28674" name="Rectangle 2"/>
          <p:cNvSpPr>
            <a:spLocks noGrp="1" noRot="1" noChangeAspect="1" noTextEdit="1"/>
          </p:cNvSpPr>
          <p:nvPr>
            <p:ph type="sldImg"/>
          </p:nvPr>
        </p:nvSpPr>
        <p:spPr/>
      </p:sp>
      <p:sp>
        <p:nvSpPr>
          <p:cNvPr id="28675" name="Rectangle 3"/>
          <p:cNvSpPr>
            <a:spLocks noGrp="1"/>
          </p:cNvSpPr>
          <p:nvPr>
            <p:ph type="body"/>
          </p:nvPr>
        </p:nvSpPr>
        <p:spPr/>
        <p:txBody>
          <a:bodyPr wrap="square" lIns="91440" tIns="45720" rIns="91440" bIns="45720" anchor="t"/>
          <a:lstStyle/>
          <a:p>
            <a:pPr lvl="0"/>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2022/9/9</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8" name="直接连接符 7" hidden="1"/>
          <p:cNvCxnSpPr/>
          <p:nvPr/>
        </p:nvCxnSpPr>
        <p:spPr>
          <a:xfrm>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2022/9/9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png"/><Relationship Id="rId5" Type="http://schemas.openxmlformats.org/officeDocument/2006/relationships/tags" Target="../tags/tag8.xml"/><Relationship Id="rId10" Type="http://schemas.openxmlformats.org/officeDocument/2006/relationships/slideLayout" Target="../slideLayouts/slideLayout7.xml"/><Relationship Id="rId4" Type="http://schemas.openxmlformats.org/officeDocument/2006/relationships/tags" Target="../tags/tag7.xml"/><Relationship Id="rId9"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1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169" name="图片 1"/>
          <p:cNvPicPr>
            <a:picLocks noChangeAspect="1"/>
          </p:cNvPicPr>
          <p:nvPr/>
        </p:nvPicPr>
        <p:blipFill>
          <a:blip r:embed="rId3"/>
          <a:srcRect t="-157" r="19905" b="18980"/>
          <a:stretch>
            <a:fillRect/>
          </a:stretch>
        </p:blipFill>
        <p:spPr>
          <a:xfrm>
            <a:off x="1795463" y="1179513"/>
            <a:ext cx="8607425" cy="1128712"/>
          </a:xfrm>
          <a:prstGeom prst="rect">
            <a:avLst/>
          </a:prstGeom>
          <a:noFill/>
          <a:ln w="9525">
            <a:noFill/>
          </a:ln>
        </p:spPr>
      </p:pic>
      <p:pic>
        <p:nvPicPr>
          <p:cNvPr id="7170" name="图片 2"/>
          <p:cNvPicPr>
            <a:picLocks noChangeAspect="1"/>
          </p:cNvPicPr>
          <p:nvPr/>
        </p:nvPicPr>
        <p:blipFill>
          <a:blip r:embed="rId4"/>
          <a:srcRect t="-4039" r="19510" b="13770"/>
          <a:stretch>
            <a:fillRect/>
          </a:stretch>
        </p:blipFill>
        <p:spPr>
          <a:xfrm>
            <a:off x="1703388" y="2236788"/>
            <a:ext cx="8678862" cy="1674812"/>
          </a:xfrm>
          <a:prstGeom prst="rect">
            <a:avLst/>
          </a:prstGeom>
          <a:noFill/>
          <a:ln w="9525">
            <a:noFill/>
          </a:ln>
        </p:spPr>
      </p:pic>
      <p:pic>
        <p:nvPicPr>
          <p:cNvPr id="7171" name="图片 3"/>
          <p:cNvPicPr>
            <a:picLocks noChangeAspect="1"/>
          </p:cNvPicPr>
          <p:nvPr/>
        </p:nvPicPr>
        <p:blipFill>
          <a:blip r:embed="rId5"/>
          <a:srcRect t="-6483" r="19131" b="14589"/>
          <a:stretch>
            <a:fillRect/>
          </a:stretch>
        </p:blipFill>
        <p:spPr>
          <a:xfrm>
            <a:off x="1738313" y="3767138"/>
            <a:ext cx="8721725" cy="1676400"/>
          </a:xfrm>
          <a:prstGeom prst="rect">
            <a:avLst/>
          </a:prstGeom>
          <a:noFill/>
          <a:ln w="9525">
            <a:noFill/>
          </a:ln>
        </p:spPr>
      </p:pic>
      <p:sp>
        <p:nvSpPr>
          <p:cNvPr id="30722" name="Text Box 2"/>
          <p:cNvSpPr txBox="1"/>
          <p:nvPr/>
        </p:nvSpPr>
        <p:spPr>
          <a:xfrm>
            <a:off x="2058035" y="432435"/>
            <a:ext cx="10056495" cy="521970"/>
          </a:xfrm>
          <a:prstGeom prst="rect">
            <a:avLst/>
          </a:prstGeom>
          <a:noFill/>
          <a:ln w="9525">
            <a:noFill/>
          </a:ln>
        </p:spPr>
        <p:txBody>
          <a:bodyPr wrap="square" anchor="t">
            <a:spAutoFit/>
          </a:bodyPr>
          <a:lstStyle/>
          <a:p>
            <a:pPr algn="ctr">
              <a:spcBef>
                <a:spcPct val="50000"/>
              </a:spcBef>
            </a:pPr>
            <a:r>
              <a:rPr lang="zh-CN" altLang="en-US" sz="2800" b="1" dirty="0">
                <a:solidFill>
                  <a:srgbClr val="0000FF"/>
                </a:solidFill>
                <a:latin typeface="微软雅黑" panose="020B0503020204020204" charset="-122"/>
                <a:ea typeface="微软雅黑" panose="020B0503020204020204" charset="-122"/>
              </a:rPr>
              <a:t>思考：中国封建社会有几次结束大</a:t>
            </a:r>
            <a:r>
              <a:rPr lang="zh-CN" altLang="en-US" sz="2800" b="1" dirty="0">
                <a:solidFill>
                  <a:srgbClr val="FF0000"/>
                </a:solidFill>
                <a:latin typeface="微软雅黑" panose="020B0503020204020204" charset="-122"/>
                <a:ea typeface="微软雅黑" panose="020B0503020204020204" charset="-122"/>
              </a:rPr>
              <a:t>分裂</a:t>
            </a:r>
            <a:r>
              <a:rPr lang="zh-CN" altLang="en-US" sz="2800" b="1" dirty="0">
                <a:solidFill>
                  <a:srgbClr val="0000FF"/>
                </a:solidFill>
                <a:latin typeface="微软雅黑" panose="020B0503020204020204" charset="-122"/>
                <a:ea typeface="微软雅黑" panose="020B0503020204020204" charset="-122"/>
              </a:rPr>
              <a:t>之后的</a:t>
            </a:r>
            <a:r>
              <a:rPr lang="zh-CN" altLang="en-US" sz="2800" b="1" dirty="0">
                <a:solidFill>
                  <a:srgbClr val="FF0000"/>
                </a:solidFill>
                <a:latin typeface="微软雅黑" panose="020B0503020204020204" charset="-122"/>
                <a:ea typeface="微软雅黑" panose="020B0503020204020204" charset="-122"/>
              </a:rPr>
              <a:t>大一统</a:t>
            </a:r>
            <a:r>
              <a:rPr lang="zh-CN" altLang="en-US" sz="2800" b="1" dirty="0">
                <a:solidFill>
                  <a:srgbClr val="0000FF"/>
                </a:solidFill>
                <a:latin typeface="微软雅黑" panose="020B0503020204020204" charset="-122"/>
                <a:ea typeface="微软雅黑" panose="020B0503020204020204" charset="-122"/>
              </a:rPr>
              <a:t>局面？</a:t>
            </a:r>
          </a:p>
        </p:txBody>
      </p:sp>
      <p:sp>
        <p:nvSpPr>
          <p:cNvPr id="5" name="椭圆 4"/>
          <p:cNvSpPr/>
          <p:nvPr/>
        </p:nvSpPr>
        <p:spPr>
          <a:xfrm>
            <a:off x="7521575" y="1419225"/>
            <a:ext cx="647700" cy="647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ts val="0"/>
              </a:spcBef>
              <a:spcAft>
                <a:spcPts val="0"/>
              </a:spcAft>
              <a:defRPr/>
            </a:pPr>
            <a:endParaRPr lang="zh-CN" altLang="en-US" strike="noStrike" noProof="1">
              <a:solidFill>
                <a:srgbClr val="FF0000"/>
              </a:solidFill>
            </a:endParaRPr>
          </a:p>
        </p:txBody>
      </p:sp>
      <p:sp>
        <p:nvSpPr>
          <p:cNvPr id="6" name="椭圆 5"/>
          <p:cNvSpPr/>
          <p:nvPr/>
        </p:nvSpPr>
        <p:spPr>
          <a:xfrm>
            <a:off x="3295650" y="2598738"/>
            <a:ext cx="647700" cy="9493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ts val="0"/>
              </a:spcBef>
              <a:spcAft>
                <a:spcPts val="0"/>
              </a:spcAft>
              <a:defRPr/>
            </a:pPr>
            <a:endParaRPr lang="zh-CN" altLang="en-US" strike="noStrike" noProof="1">
              <a:solidFill>
                <a:srgbClr val="FF0000"/>
              </a:solidFill>
            </a:endParaRPr>
          </a:p>
        </p:txBody>
      </p:sp>
      <p:sp>
        <p:nvSpPr>
          <p:cNvPr id="7" name="椭圆 6"/>
          <p:cNvSpPr/>
          <p:nvPr/>
        </p:nvSpPr>
        <p:spPr>
          <a:xfrm>
            <a:off x="1893888" y="4124325"/>
            <a:ext cx="539750" cy="9588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ts val="0"/>
              </a:spcBef>
              <a:spcAft>
                <a:spcPts val="0"/>
              </a:spcAft>
              <a:defRPr/>
            </a:pPr>
            <a:endParaRPr lang="zh-CN" altLang="en-US" strike="noStrike" noProof="1">
              <a:solidFill>
                <a:srgbClr val="FF0000"/>
              </a:solidFill>
            </a:endParaRPr>
          </a:p>
        </p:txBody>
      </p:sp>
      <p:sp>
        <p:nvSpPr>
          <p:cNvPr id="8" name="椭圆 7"/>
          <p:cNvSpPr/>
          <p:nvPr/>
        </p:nvSpPr>
        <p:spPr>
          <a:xfrm>
            <a:off x="7997825" y="4125913"/>
            <a:ext cx="552450" cy="9572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ts val="0"/>
              </a:spcBef>
              <a:spcAft>
                <a:spcPts val="0"/>
              </a:spcAft>
              <a:defRPr/>
            </a:pPr>
            <a:endParaRPr lang="zh-CN" altLang="en-US" strike="noStrike" noProof="1">
              <a:solidFill>
                <a:srgbClr val="FF0000"/>
              </a:solidFill>
            </a:endParaRPr>
          </a:p>
        </p:txBody>
      </p:sp>
      <p:sp>
        <p:nvSpPr>
          <p:cNvPr id="9" name="圆角矩形标注 8"/>
          <p:cNvSpPr/>
          <p:nvPr/>
        </p:nvSpPr>
        <p:spPr>
          <a:xfrm>
            <a:off x="4865688" y="5538788"/>
            <a:ext cx="5327650" cy="919679"/>
          </a:xfrm>
          <a:prstGeom prst="wedgeRoundRectCallout">
            <a:avLst>
              <a:gd name="adj1" fmla="val 13528"/>
              <a:gd name="adj2" fmla="val -107435"/>
              <a:gd name="adj3" fmla="val 16667"/>
            </a:avLst>
          </a:prstGeom>
          <a:solidFill>
            <a:srgbClr val="FFFF00"/>
          </a:solidFill>
          <a:ln w="28575" cap="flat" cmpd="sng">
            <a:solidFill>
              <a:schemeClr val="tx1"/>
            </a:solidFill>
            <a:prstDash val="solid"/>
            <a:round/>
            <a:headEnd type="none" w="med" len="med"/>
            <a:tailEnd type="none" w="med" len="med"/>
          </a:ln>
        </p:spPr>
        <p:txBody>
          <a:bodyPr anchor="t">
            <a:spAutoFit/>
          </a:bodyPr>
          <a:lstStyle/>
          <a:p>
            <a:pPr eaLnBrk="0" hangingPunct="0"/>
            <a:r>
              <a:rPr lang="zh-CN" altLang="en-US" sz="2400" b="1">
                <a:solidFill>
                  <a:srgbClr val="FF0000"/>
                </a:solidFill>
                <a:latin typeface="微软雅黑" panose="020B0503020204020204" charset="-122"/>
                <a:ea typeface="微软雅黑" panose="020B0503020204020204" charset="-122"/>
                <a:sym typeface="宋体" panose="02010600030101010101" pitchFamily="2" charset="-122"/>
              </a:rPr>
              <a:t>元朝</a:t>
            </a:r>
            <a:r>
              <a:rPr lang="zh-CN" altLang="en-US" sz="2400" b="1">
                <a:latin typeface="微软雅黑" panose="020B0503020204020204" charset="-122"/>
                <a:ea typeface="微软雅黑" panose="020B0503020204020204" charset="-122"/>
                <a:sym typeface="宋体" panose="02010600030101010101" pitchFamily="2" charset="-122"/>
              </a:rPr>
              <a:t>是我国历史上第一个由</a:t>
            </a:r>
            <a:r>
              <a:rPr lang="zh-CN" altLang="en-US" sz="2400" b="1">
                <a:solidFill>
                  <a:srgbClr val="FF0000"/>
                </a:solidFill>
                <a:latin typeface="微软雅黑" panose="020B0503020204020204" charset="-122"/>
                <a:ea typeface="微软雅黑" panose="020B0503020204020204" charset="-122"/>
                <a:sym typeface="宋体" panose="02010600030101010101" pitchFamily="2" charset="-122"/>
              </a:rPr>
              <a:t>少数民族贵族</a:t>
            </a:r>
            <a:r>
              <a:rPr lang="zh-CN" altLang="en-US" sz="2400" b="1">
                <a:latin typeface="微软雅黑" panose="020B0503020204020204" charset="-122"/>
                <a:ea typeface="微软雅黑" panose="020B0503020204020204" charset="-122"/>
                <a:sym typeface="宋体" panose="02010600030101010101" pitchFamily="2" charset="-122"/>
              </a:rPr>
              <a:t>为主建立的</a:t>
            </a:r>
            <a:r>
              <a:rPr lang="zh-CN" altLang="en-US" sz="2400" b="1">
                <a:solidFill>
                  <a:srgbClr val="FF0000"/>
                </a:solidFill>
                <a:latin typeface="微软雅黑" panose="020B0503020204020204" charset="-122"/>
                <a:ea typeface="微软雅黑" panose="020B0503020204020204" charset="-122"/>
                <a:sym typeface="宋体" panose="02010600030101010101" pitchFamily="2" charset="-122"/>
              </a:rPr>
              <a:t>全国性的统一王朝</a:t>
            </a:r>
            <a:r>
              <a:rPr lang="zh-CN" altLang="en-US" sz="2400" b="1">
                <a:latin typeface="微软雅黑" panose="020B0503020204020204" charset="-122"/>
                <a:ea typeface="微软雅黑" panose="020B0503020204020204" charset="-122"/>
                <a:sym typeface="宋体" panose="02010600030101010101" pitchFamily="2" charset="-122"/>
              </a:rPr>
              <a:t>。</a:t>
            </a:r>
            <a:endParaRPr lang="zh-CN" altLang="en-US" sz="2400" b="1" dirty="0">
              <a:latin typeface="微软雅黑" panose="020B0503020204020204" charset="-122"/>
              <a:ea typeface="微软雅黑" panose="020B0503020204020204" charset="-122"/>
              <a:sym typeface="宋体" panose="02010600030101010101" pitchFamily="2" charset="-122"/>
            </a:endParaRPr>
          </a:p>
        </p:txBody>
      </p:sp>
      <p:sp>
        <p:nvSpPr>
          <p:cNvPr id="10" name="文本框 9"/>
          <p:cNvSpPr txBox="1"/>
          <p:nvPr/>
        </p:nvSpPr>
        <p:spPr>
          <a:xfrm>
            <a:off x="1738313" y="5584825"/>
            <a:ext cx="2851150" cy="829945"/>
          </a:xfrm>
          <a:prstGeom prst="rect">
            <a:avLst/>
          </a:prstGeom>
          <a:noFill/>
          <a:ln w="9525">
            <a:solidFill>
              <a:schemeClr val="accent4">
                <a:lumMod val="60000"/>
                <a:lumOff val="40000"/>
              </a:schemeClr>
            </a:solidFill>
            <a:miter lim="800000"/>
          </a:ln>
        </p:spPr>
        <p:txBody>
          <a:bodyPr wrap="square">
            <a:spAutoFit/>
          </a:bodyPr>
          <a:lstStyle/>
          <a:p>
            <a:pPr>
              <a:buFont typeface="Arial" panose="020B0604020202020204" pitchFamily="34" charset="0"/>
              <a:buNone/>
            </a:pPr>
            <a:r>
              <a:rPr lang="zh-CN" altLang="en-US" sz="2400" b="1" noProof="1">
                <a:solidFill>
                  <a:srgbClr val="0000FF"/>
                </a:solidFill>
                <a:latin typeface="微软雅黑" panose="020B0503020204020204" charset="-122"/>
                <a:ea typeface="微软雅黑" panose="020B0503020204020204" charset="-122"/>
                <a:cs typeface="+mn-cs"/>
              </a:rPr>
              <a:t>元朝建立时间、建立者？统一时间？</a:t>
            </a:r>
          </a:p>
        </p:txBody>
      </p:sp>
      <p:sp>
        <p:nvSpPr>
          <p:cNvPr id="4098" name="矩形 3079"/>
          <p:cNvSpPr/>
          <p:nvPr/>
        </p:nvSpPr>
        <p:spPr>
          <a:xfrm>
            <a:off x="802640" y="432435"/>
            <a:ext cx="1368425" cy="431800"/>
          </a:xfrm>
          <a:prstGeom prst="rect">
            <a:avLst/>
          </a:prstGeom>
        </p:spPr>
        <p:txBody>
          <a:bodyPr wrap="none" fromWordArt="1">
            <a:prstTxWarp prst="textPlain">
              <a:avLst>
                <a:gd name="adj" fmla="val 50000"/>
              </a:avLst>
            </a:prstTxWarp>
            <a:normAutofit fontScale="67500" lnSpcReduction="10000"/>
          </a:bodyPr>
          <a:lstStyle/>
          <a:p>
            <a:pPr algn="ctr"/>
            <a:r>
              <a:rPr lang="zh-CN" altLang="en-US" sz="3600">
                <a:ln/>
                <a:solidFill>
                  <a:schemeClr val="tx1"/>
                </a:solidFill>
                <a:effectLst>
                  <a:outerShdw blurRad="38100" dist="19050" dir="2700000" algn="tl" rotWithShape="0">
                    <a:schemeClr val="dk1">
                      <a:alpha val="40000"/>
                    </a:schemeClr>
                  </a:outerShdw>
                </a:effectLst>
                <a:latin typeface="华文新魏" panose="02010800040101010101" charset="-122"/>
                <a:ea typeface="华文新魏" panose="02010800040101010101" charset="-122"/>
              </a:rPr>
              <a:t>温故知新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p:cTn id="7" dur="500" fill="hold"/>
                                        <p:tgtEl>
                                          <p:spTgt spid="30722"/>
                                        </p:tgtEl>
                                        <p:attrNameLst>
                                          <p:attrName>ppt_x</p:attrName>
                                        </p:attrNameLst>
                                      </p:cBhvr>
                                      <p:tavLst>
                                        <p:tav tm="0">
                                          <p:val>
                                            <p:strVal val="#ppt_x"/>
                                          </p:val>
                                        </p:tav>
                                        <p:tav tm="100000">
                                          <p:val>
                                            <p:strVal val="#ppt_x"/>
                                          </p:val>
                                        </p:tav>
                                      </p:tavLst>
                                    </p:anim>
                                    <p:anim calcmode="lin" valueType="num">
                                      <p:cBhvr>
                                        <p:cTn id="8" dur="500" fill="hold"/>
                                        <p:tgtEl>
                                          <p:spTgt spid="307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lide(fromBottom)">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p:bldP spid="5" grpId="0" bldLvl="0" animBg="1"/>
      <p:bldP spid="6" grpId="0" bldLvl="0" animBg="1"/>
      <p:bldP spid="7" grpId="0" bldLvl="0" animBg="1"/>
      <p:bldP spid="8" grpId="0" bldLvl="0" animBg="1"/>
      <p:bldP spid="9" grpId="0" bldLvl="0" animBg="1"/>
      <p:bldP spid="1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
        <p:nvSpPr>
          <p:cNvPr id="2" name="标题 1"/>
          <p:cNvSpPr>
            <a:spLocks noGrp="1"/>
          </p:cNvSpPr>
          <p:nvPr>
            <p:ph type="title"/>
          </p:nvPr>
        </p:nvSpPr>
        <p:spPr>
          <a:xfrm>
            <a:off x="480765" y="108655"/>
            <a:ext cx="10969200" cy="705600"/>
          </a:xfrm>
        </p:spPr>
        <p:txBody>
          <a:bodyPr>
            <a:normAutofit/>
          </a:bodyPr>
          <a:lstStyle/>
          <a:p>
            <a:r>
              <a:rPr lang="zh-CN" altLang="en-US">
                <a:sym typeface="+mn-ea"/>
              </a:rPr>
              <a:t>二、元朝行省制度篇</a:t>
            </a:r>
            <a:endParaRPr lang="zh-CN" altLang="en-US"/>
          </a:p>
        </p:txBody>
      </p:sp>
      <p:sp>
        <p:nvSpPr>
          <p:cNvPr id="3" name="内容占位符 2"/>
          <p:cNvSpPr>
            <a:spLocks noGrp="1"/>
          </p:cNvSpPr>
          <p:nvPr>
            <p:ph idx="1"/>
          </p:nvPr>
        </p:nvSpPr>
        <p:spPr>
          <a:xfrm>
            <a:off x="226060" y="953770"/>
            <a:ext cx="6209665" cy="5177790"/>
          </a:xfrm>
          <a:ln w="28575">
            <a:solidFill>
              <a:schemeClr val="accent3"/>
            </a:solidFill>
          </a:ln>
        </p:spPr>
        <p:txBody>
          <a:bodyPr>
            <a:noAutofit/>
          </a:bodyPr>
          <a:lstStyle/>
          <a:p>
            <a:pPr marL="0" indent="0" algn="just">
              <a:lnSpc>
                <a:spcPct val="100000"/>
              </a:lnSpc>
              <a:spcAft>
                <a:spcPts val="0"/>
              </a:spcAft>
              <a:buNone/>
            </a:pPr>
            <a:r>
              <a:rPr lang="zh-CN" altLang="en-US" sz="2800">
                <a:solidFill>
                  <a:schemeClr val="tx1"/>
                </a:solidFill>
                <a:latin typeface="方正黑体简体" panose="02000000000000000000" charset="-122"/>
                <a:ea typeface="方正黑体简体" panose="02000000000000000000" charset="-122"/>
                <a:cs typeface="方正黑体简体" panose="02000000000000000000" charset="-122"/>
              </a:rPr>
              <a:t>为管理广袤的疆土，</a:t>
            </a:r>
            <a:r>
              <a:rPr lang="zh-CN" altLang="en-US" sz="2800">
                <a:solidFill>
                  <a:srgbClr val="FF0000"/>
                </a:solidFill>
                <a:latin typeface="方正黑体简体" panose="02000000000000000000" charset="-122"/>
                <a:ea typeface="方正黑体简体" panose="02000000000000000000" charset="-122"/>
                <a:cs typeface="方正黑体简体" panose="02000000000000000000" charset="-122"/>
              </a:rPr>
              <a:t>元朝逐渐形成一套行省制度。</a:t>
            </a:r>
            <a:r>
              <a:rPr lang="zh-CN" altLang="en-US" sz="2800">
                <a:solidFill>
                  <a:schemeClr val="tx1"/>
                </a:solidFill>
                <a:latin typeface="方正黑体简体" panose="02000000000000000000" charset="-122"/>
                <a:ea typeface="方正黑体简体" panose="02000000000000000000" charset="-122"/>
                <a:cs typeface="方正黑体简体" panose="02000000000000000000" charset="-122"/>
              </a:rPr>
              <a:t>因中央宰相机构为中书省，派高级官员外出镇遏方面，</a:t>
            </a:r>
            <a:r>
              <a:rPr lang="zh-CN" altLang="en-US" sz="2800">
                <a:solidFill>
                  <a:srgbClr val="FF0000"/>
                </a:solidFill>
                <a:latin typeface="方正黑体简体" panose="02000000000000000000" charset="-122"/>
                <a:ea typeface="方正黑体简体" panose="02000000000000000000" charset="-122"/>
                <a:cs typeface="方正黑体简体" panose="02000000000000000000" charset="-122"/>
              </a:rPr>
              <a:t>称“行中书省事”，简称行省。</a:t>
            </a:r>
            <a:r>
              <a:rPr lang="zh-CN" altLang="en-US" sz="2800">
                <a:solidFill>
                  <a:schemeClr val="tx1"/>
                </a:solidFill>
                <a:latin typeface="方正黑体简体" panose="02000000000000000000" charset="-122"/>
                <a:ea typeface="方正黑体简体" panose="02000000000000000000" charset="-122"/>
                <a:cs typeface="方正黑体简体" panose="02000000000000000000" charset="-122"/>
              </a:rPr>
              <a:t>起初行省带有比较明显的中央派出机构色彩，后来转变为地方常设的最高行政机构，全国形成辽阳、甘肃、陕西、河南、江浙、江西、湖广、四川、云南、岭北10个行省。</a:t>
            </a:r>
            <a:r>
              <a:rPr lang="zh-CN" altLang="en-US" sz="2800">
                <a:solidFill>
                  <a:srgbClr val="FF0000"/>
                </a:solidFill>
                <a:latin typeface="方正黑体简体" panose="02000000000000000000" charset="-122"/>
                <a:ea typeface="方正黑体简体" panose="02000000000000000000" charset="-122"/>
                <a:cs typeface="方正黑体简体" panose="02000000000000000000" charset="-122"/>
              </a:rPr>
              <a:t>在邻近首都大都的河北、山西、山东等地区，不设行省，由中书省直辖，称为“腹里”</a:t>
            </a:r>
            <a:r>
              <a:rPr lang="zh-CN" altLang="en-US" sz="2400">
                <a:solidFill>
                  <a:schemeClr val="tx1"/>
                </a:solidFill>
                <a:latin typeface="方正黑体简体" panose="02000000000000000000" charset="-122"/>
                <a:ea typeface="方正黑体简体" panose="02000000000000000000" charset="-122"/>
                <a:cs typeface="方正黑体简体" panose="02000000000000000000" charset="-122"/>
              </a:rPr>
              <a:t>——张帆著《中国古代简史》</a:t>
            </a:r>
          </a:p>
        </p:txBody>
      </p:sp>
      <p:pic>
        <p:nvPicPr>
          <p:cNvPr id="8193" name="图片 2"/>
          <p:cNvPicPr>
            <a:picLocks noChangeAspect="1" noChangeArrowheads="1"/>
          </p:cNvPicPr>
          <p:nvPr/>
        </p:nvPicPr>
        <p:blipFill>
          <a:blip r:embed="rId5" cstate="email"/>
          <a:srcRect/>
          <a:stretch>
            <a:fillRect/>
          </a:stretch>
        </p:blipFill>
        <p:spPr bwMode="auto">
          <a:xfrm>
            <a:off x="6435725" y="814705"/>
            <a:ext cx="5637530" cy="531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4642485" y="5732145"/>
            <a:ext cx="7028180" cy="521970"/>
          </a:xfrm>
          <a:prstGeom prst="rect">
            <a:avLst/>
          </a:prstGeom>
          <a:solidFill>
            <a:srgbClr val="00B0F0"/>
          </a:solidFill>
        </p:spPr>
        <p:txBody>
          <a:bodyPr wrap="square" rtlCol="0" anchor="t">
            <a:spAutoFit/>
          </a:bodyPr>
          <a:lstStyle/>
          <a:p>
            <a:pPr algn="just"/>
            <a:r>
              <a:rPr lang="zh-CN" altLang="en-US" sz="2800">
                <a:solidFill>
                  <a:srgbClr val="FF0000"/>
                </a:solidFill>
                <a:sym typeface="+mn-ea"/>
              </a:rPr>
              <a:t>今天中国的省级行政区的设立就来源于元朝</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3"/>
                                        </p:tgtEl>
                                        <p:attrNameLst>
                                          <p:attrName>style.visibility</p:attrName>
                                        </p:attrNameLst>
                                      </p:cBhvr>
                                      <p:to>
                                        <p:strVal val="visible"/>
                                      </p:to>
                                    </p:set>
                                    <p:anim calcmode="lin" valueType="num">
                                      <p:cBhvr additive="base">
                                        <p:cTn id="7" dur="500" fill="hold"/>
                                        <p:tgtEl>
                                          <p:spTgt spid="8193"/>
                                        </p:tgtEl>
                                        <p:attrNameLst>
                                          <p:attrName>ppt_x</p:attrName>
                                        </p:attrNameLst>
                                      </p:cBhvr>
                                      <p:tavLst>
                                        <p:tav tm="0">
                                          <p:val>
                                            <p:strVal val="#ppt_x"/>
                                          </p:val>
                                        </p:tav>
                                        <p:tav tm="100000">
                                          <p:val>
                                            <p:strVal val="#ppt_x"/>
                                          </p:val>
                                        </p:tav>
                                      </p:tavLst>
                                    </p:anim>
                                    <p:anim calcmode="lin" valueType="num">
                                      <p:cBhvr additive="base">
                                        <p:cTn id="8" dur="500" fill="hold"/>
                                        <p:tgtEl>
                                          <p:spTgt spid="819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5085715" y="103505"/>
            <a:ext cx="7106285" cy="6737985"/>
          </a:xfrm>
          <a:prstGeom prst="rect">
            <a:avLst/>
          </a:prstGeom>
        </p:spPr>
      </p:pic>
      <p:sp>
        <p:nvSpPr>
          <p:cNvPr id="6" name="文本框 5"/>
          <p:cNvSpPr txBox="1"/>
          <p:nvPr/>
        </p:nvSpPr>
        <p:spPr>
          <a:xfrm>
            <a:off x="262890" y="1695450"/>
            <a:ext cx="4719955" cy="3515360"/>
          </a:xfrm>
          <a:prstGeom prst="rect">
            <a:avLst/>
          </a:prstGeom>
          <a:noFill/>
          <a:ln w="28575">
            <a:solidFill>
              <a:schemeClr val="accent3"/>
            </a:solidFill>
          </a:ln>
        </p:spPr>
        <p:txBody>
          <a:bodyPr wrap="square" lIns="68580" tIns="34290" rIns="68580" bIns="34290">
            <a:spAutoFit/>
          </a:bodyPr>
          <a:lstStyle/>
          <a:p>
            <a:pPr algn="just">
              <a:defRPr/>
            </a:pPr>
            <a:r>
              <a:rPr lang="zh-CN" altLang="en-US" sz="2800" b="1" dirty="0">
                <a:latin typeface="+mn-ea"/>
              </a:rPr>
              <a:t>材料：</a:t>
            </a:r>
            <a:r>
              <a:rPr lang="zh-CN" altLang="en-US" sz="2800" dirty="0">
                <a:latin typeface="+mn-ea"/>
              </a:rPr>
              <a:t>元朝的行省实际上是封建中央集权分寄于地方，故行省官员的权力相当大。它负责处理境内政治、军事、经济等各类事务，此外行省还有一个重要职能是聚集境内财富，以供中央需要。</a:t>
            </a:r>
            <a:r>
              <a:rPr lang="en-US" altLang="zh-CN" sz="2800" dirty="0">
                <a:latin typeface="+mn-ea"/>
              </a:rPr>
              <a:t>——</a:t>
            </a:r>
            <a:r>
              <a:rPr lang="zh-CN" altLang="en-US" sz="2800" dirty="0">
                <a:latin typeface="+mn-ea"/>
              </a:rPr>
              <a:t>《中学历史教学史料汇编》</a:t>
            </a:r>
          </a:p>
        </p:txBody>
      </p:sp>
      <p:sp>
        <p:nvSpPr>
          <p:cNvPr id="7" name="文本框 6"/>
          <p:cNvSpPr txBox="1"/>
          <p:nvPr/>
        </p:nvSpPr>
        <p:spPr>
          <a:xfrm>
            <a:off x="9697085" y="1377315"/>
            <a:ext cx="2413000" cy="2245360"/>
          </a:xfrm>
          <a:prstGeom prst="rect">
            <a:avLst/>
          </a:prstGeom>
          <a:solidFill>
            <a:srgbClr val="00B0F0"/>
          </a:solidFill>
        </p:spPr>
        <p:txBody>
          <a:bodyPr wrap="square" rtlCol="0" anchor="t">
            <a:spAutoFit/>
          </a:bodyPr>
          <a:lstStyle/>
          <a:p>
            <a:pPr algn="just"/>
            <a:r>
              <a:rPr lang="zh-CN" altLang="en-US" sz="2800" b="1">
                <a:solidFill>
                  <a:srgbClr val="FF0000"/>
                </a:solidFill>
                <a:latin typeface="汉仪颜楷简" panose="00020600040101010101" charset="-122"/>
                <a:ea typeface="汉仪颜楷简" panose="00020600040101010101" charset="-122"/>
                <a:sym typeface="+mn-ea"/>
              </a:rPr>
              <a:t>中央：</a:t>
            </a:r>
            <a:r>
              <a:rPr lang="zh-CN" altLang="en-US" sz="2800">
                <a:solidFill>
                  <a:srgbClr val="FF0000"/>
                </a:solidFill>
                <a:latin typeface="汉仪颜楷简" panose="00020600040101010101" charset="-122"/>
                <a:ea typeface="汉仪颜楷简" panose="00020600040101010101" charset="-122"/>
                <a:sym typeface="+mn-ea"/>
              </a:rPr>
              <a:t>在中央设置中书省（行政）；枢密院（军事）；御史台（监察）</a:t>
            </a:r>
          </a:p>
        </p:txBody>
      </p:sp>
      <p:sp>
        <p:nvSpPr>
          <p:cNvPr id="8" name="标题 7"/>
          <p:cNvSpPr>
            <a:spLocks noGrp="1"/>
          </p:cNvSpPr>
          <p:nvPr>
            <p:ph type="title"/>
          </p:nvPr>
        </p:nvSpPr>
        <p:spPr>
          <a:xfrm>
            <a:off x="262960" y="208985"/>
            <a:ext cx="10969200" cy="705600"/>
          </a:xfrm>
        </p:spPr>
        <p:txBody>
          <a:bodyPr>
            <a:normAutofit/>
          </a:bodyPr>
          <a:lstStyle/>
          <a:p>
            <a:r>
              <a:rPr lang="zh-CN" altLang="en-US">
                <a:sym typeface="+mn-ea"/>
              </a:rPr>
              <a:t>（一）元朝的行省制度</a:t>
            </a:r>
            <a:endParaRPr lang="zh-CN" altLang="en-US"/>
          </a:p>
        </p:txBody>
      </p:sp>
      <p:sp>
        <p:nvSpPr>
          <p:cNvPr id="9" name="文本框 8"/>
          <p:cNvSpPr txBox="1"/>
          <p:nvPr/>
        </p:nvSpPr>
        <p:spPr>
          <a:xfrm>
            <a:off x="514985" y="5504180"/>
            <a:ext cx="4215130" cy="953135"/>
          </a:xfrm>
          <a:prstGeom prst="rect">
            <a:avLst/>
          </a:prstGeom>
          <a:solidFill>
            <a:srgbClr val="00B0F0"/>
          </a:solidFill>
        </p:spPr>
        <p:txBody>
          <a:bodyPr wrap="square" rtlCol="0">
            <a:spAutoFit/>
          </a:bodyPr>
          <a:lstStyle/>
          <a:p>
            <a:r>
              <a:rPr lang="zh-CN" altLang="en-US" sz="2800" b="1">
                <a:solidFill>
                  <a:srgbClr val="FF0000"/>
                </a:solidFill>
                <a:latin typeface="汉仪颜楷简" panose="00020600040101010101" charset="-122"/>
                <a:ea typeface="汉仪颜楷简" panose="00020600040101010101" charset="-122"/>
              </a:rPr>
              <a:t>历史感悟：元朝的政治制度适应了元朝的国家治理。</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
        <p:nvSpPr>
          <p:cNvPr id="3" name="内容占位符 2"/>
          <p:cNvSpPr>
            <a:spLocks noGrp="1"/>
          </p:cNvSpPr>
          <p:nvPr>
            <p:ph idx="1"/>
          </p:nvPr>
        </p:nvSpPr>
        <p:spPr>
          <a:xfrm>
            <a:off x="244475" y="627380"/>
            <a:ext cx="11713845" cy="1871345"/>
          </a:xfrm>
          <a:ln w="28575">
            <a:solidFill>
              <a:schemeClr val="accent3"/>
            </a:solidFill>
          </a:ln>
        </p:spPr>
        <p:txBody>
          <a:bodyPr>
            <a:noAutofit/>
          </a:bodyPr>
          <a:lstStyle/>
          <a:p>
            <a:pPr marL="0" indent="0" algn="just">
              <a:lnSpc>
                <a:spcPct val="100000"/>
              </a:lnSpc>
              <a:spcAft>
                <a:spcPts val="0"/>
              </a:spcAft>
              <a:buNone/>
            </a:pPr>
            <a:r>
              <a:rPr lang="zh-CN" altLang="zh-CN" sz="2800" b="1" kern="100" dirty="0">
                <a:solidFill>
                  <a:schemeClr val="tx1"/>
                </a:solidFill>
                <a:latin typeface="Times New Roman" panose="02020603050405020304" charset="0"/>
                <a:ea typeface="楷体" panose="02010609060101010101" pitchFamily="49" charset="-122"/>
                <a:cs typeface="Times New Roman" panose="02020603050405020304" charset="0"/>
                <a:sym typeface="微软雅黑" panose="020B0503020204020204" charset="-122"/>
              </a:rPr>
              <a:t>材料一：</a:t>
            </a:r>
            <a:r>
              <a:rPr lang="zh-CN" altLang="zh-CN" sz="2800" kern="100" dirty="0">
                <a:solidFill>
                  <a:schemeClr val="tx1"/>
                </a:solidFill>
                <a:latin typeface="Times New Roman" panose="02020603050405020304" charset="0"/>
                <a:ea typeface="楷体" panose="02010609060101010101" pitchFamily="49" charset="-122"/>
                <a:cs typeface="Times New Roman" panose="02020603050405020304" charset="0"/>
                <a:sym typeface="微软雅黑" panose="020B0503020204020204" charset="-122"/>
              </a:rPr>
              <a:t>统治者吸取了汉唐以来地方割据势力据险对抗中央政府这一教训，打破了自然的疆界，极力避免某一地区成为地方长官据险称雄的国中之国。地方区域的设置，人为地使自然区域割开，造成犬牙交错的局面</a:t>
            </a:r>
            <a:r>
              <a:rPr lang="zh-CN" altLang="en-US" sz="2800" kern="100" dirty="0">
                <a:solidFill>
                  <a:schemeClr val="tx1"/>
                </a:solidFill>
                <a:latin typeface="Times New Roman" panose="02020603050405020304" charset="0"/>
                <a:ea typeface="楷体" panose="02010609060101010101" pitchFamily="49" charset="-122"/>
                <a:cs typeface="Times New Roman" panose="02020603050405020304" charset="0"/>
                <a:sym typeface="微软雅黑" panose="020B0503020204020204" charset="-122"/>
              </a:rPr>
              <a:t>。</a:t>
            </a:r>
            <a:r>
              <a:rPr lang="zh-CN" altLang="zh-CN" sz="2800" kern="100" dirty="0">
                <a:solidFill>
                  <a:schemeClr val="tx1"/>
                </a:solidFill>
                <a:latin typeface="Times New Roman" panose="02020603050405020304" charset="0"/>
                <a:ea typeface="楷体" panose="02010609060101010101" pitchFamily="49" charset="-122"/>
                <a:cs typeface="Times New Roman" panose="02020603050405020304" charset="0"/>
                <a:sym typeface="微软雅黑" panose="020B0503020204020204" charset="-122"/>
              </a:rPr>
              <a:t>——李怀孔《中国古代行政制度史》  </a:t>
            </a:r>
          </a:p>
        </p:txBody>
      </p:sp>
      <p:sp>
        <p:nvSpPr>
          <p:cNvPr id="8" name="标题 7"/>
          <p:cNvSpPr>
            <a:spLocks noGrp="1"/>
          </p:cNvSpPr>
          <p:nvPr>
            <p:ph type="title"/>
          </p:nvPr>
        </p:nvSpPr>
        <p:spPr>
          <a:xfrm>
            <a:off x="117475" y="0"/>
            <a:ext cx="5645785" cy="560705"/>
          </a:xfrm>
        </p:spPr>
        <p:txBody>
          <a:bodyPr>
            <a:normAutofit/>
          </a:bodyPr>
          <a:lstStyle/>
          <a:p>
            <a:r>
              <a:rPr lang="zh-CN" altLang="en-US">
                <a:sym typeface="+mn-ea"/>
              </a:rPr>
              <a:t>（一）元朝的行省制度</a:t>
            </a:r>
            <a:endParaRPr lang="zh-CN" altLang="en-US"/>
          </a:p>
        </p:txBody>
      </p:sp>
      <p:sp>
        <p:nvSpPr>
          <p:cNvPr id="4" name="内容占位符 2"/>
          <p:cNvSpPr>
            <a:spLocks noGrp="1"/>
          </p:cNvSpPr>
          <p:nvPr/>
        </p:nvSpPr>
        <p:spPr>
          <a:xfrm>
            <a:off x="244475" y="3074035"/>
            <a:ext cx="11713845" cy="3023870"/>
          </a:xfrm>
          <a:prstGeom prst="rect">
            <a:avLst/>
          </a:prstGeom>
          <a:ln w="19050">
            <a:solidFill>
              <a:schemeClr val="accent4"/>
            </a:solidFill>
          </a:ln>
        </p:spPr>
        <p:txBody>
          <a:bodyPr vert="horz"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0"/>
              </a:spcAft>
              <a:buNone/>
            </a:pPr>
            <a:r>
              <a:rPr lang="zh-CN" altLang="en-US" sz="2800" b="1">
                <a:solidFill>
                  <a:schemeClr val="tx1"/>
                </a:solidFill>
                <a:latin typeface="汉仪旗黑-55简" panose="00020600040101010101" charset="-128"/>
                <a:ea typeface="汉仪旗黑-55简" panose="00020600040101010101" charset="-128"/>
                <a:cs typeface="汉仪旗黑-55简" panose="00020600040101010101" charset="-128"/>
              </a:rPr>
              <a:t>材料二：</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rPr>
              <a:t>元朝在地方实行行省制度。除河北、山西、山东等地由中央直接管理外,地方设行中书省，简称行省或省。行省长官由朝廷任命。行省之下，分设路、府、州、县，边远民族地区设宣慰司进行管理。行省拥有经济.军事大权,但行使权力时受到中央的节制。行省制度便利了中央对地方的管理，加强了中央集权，巩固了多民族国家的统一。它的创立,是中国古代地方行政制度的重大变革，是中国省制的开端。</a:t>
            </a:r>
            <a:r>
              <a:rPr lang="zh-CN" altLang="en-US" sz="2400">
                <a:solidFill>
                  <a:schemeClr val="tx1"/>
                </a:solidFill>
                <a:latin typeface="汉仪旗黑-55简" panose="00020600040101010101" charset="-128"/>
                <a:ea typeface="汉仪旗黑-55简" panose="00020600040101010101" charset="-128"/>
                <a:cs typeface="汉仪旗黑-55简" panose="00020600040101010101" charset="-128"/>
              </a:rPr>
              <a:t>——高中历史必修一（人教版）</a:t>
            </a:r>
            <a:endPar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endParaRPr>
          </a:p>
        </p:txBody>
      </p:sp>
      <p:sp>
        <p:nvSpPr>
          <p:cNvPr id="5" name="文本框 4"/>
          <p:cNvSpPr txBox="1"/>
          <p:nvPr/>
        </p:nvSpPr>
        <p:spPr>
          <a:xfrm>
            <a:off x="5617845" y="5728335"/>
            <a:ext cx="6340475" cy="829945"/>
          </a:xfrm>
          <a:prstGeom prst="rect">
            <a:avLst/>
          </a:prstGeom>
          <a:solidFill>
            <a:schemeClr val="accent3"/>
          </a:solidFill>
        </p:spPr>
        <p:txBody>
          <a:bodyPr wrap="square" rtlCol="0">
            <a:spAutoFit/>
          </a:bodyPr>
          <a:lstStyle/>
          <a:p>
            <a:r>
              <a:rPr lang="zh-CN" altLang="en-US" sz="2400" b="1"/>
              <a:t>任务二：根据材料二，分析元朝行省制度的积极影响。</a:t>
            </a:r>
          </a:p>
        </p:txBody>
      </p:sp>
      <p:sp>
        <p:nvSpPr>
          <p:cNvPr id="6" name="文本框 5"/>
          <p:cNvSpPr txBox="1"/>
          <p:nvPr/>
        </p:nvSpPr>
        <p:spPr>
          <a:xfrm>
            <a:off x="244475" y="2516505"/>
            <a:ext cx="11713845" cy="460375"/>
          </a:xfrm>
          <a:prstGeom prst="rect">
            <a:avLst/>
          </a:prstGeom>
          <a:solidFill>
            <a:schemeClr val="accent3"/>
          </a:solidFill>
        </p:spPr>
        <p:txBody>
          <a:bodyPr wrap="square" rtlCol="0" anchor="t">
            <a:spAutoFit/>
          </a:bodyPr>
          <a:lstStyle/>
          <a:p>
            <a:pPr algn="ctr"/>
            <a:r>
              <a:rPr lang="zh-CN" altLang="en-US" sz="2400" b="1">
                <a:sym typeface="+mn-ea"/>
              </a:rPr>
              <a:t>任务一：根据材料一，指出元朝行省制度产生的原因。</a:t>
            </a:r>
          </a:p>
        </p:txBody>
      </p:sp>
      <p:sp>
        <p:nvSpPr>
          <p:cNvPr id="7" name="文本框 6"/>
          <p:cNvSpPr txBox="1"/>
          <p:nvPr/>
        </p:nvSpPr>
        <p:spPr>
          <a:xfrm>
            <a:off x="5228590" y="162560"/>
            <a:ext cx="6729730" cy="829945"/>
          </a:xfrm>
          <a:prstGeom prst="rect">
            <a:avLst/>
          </a:prstGeom>
          <a:solidFill>
            <a:srgbClr val="00B0F0"/>
          </a:solidFill>
        </p:spPr>
        <p:txBody>
          <a:bodyPr wrap="square" rtlCol="0">
            <a:spAutoFit/>
          </a:bodyPr>
          <a:lstStyle/>
          <a:p>
            <a:r>
              <a:rPr lang="zh-CN" altLang="en-US" sz="2400" b="1">
                <a:solidFill>
                  <a:srgbClr val="FF0000"/>
                </a:solidFill>
                <a:latin typeface="汉仪颜楷简" panose="00020600040101010101" charset="-122"/>
                <a:ea typeface="汉仪颜楷简" panose="00020600040101010101" charset="-122"/>
              </a:rPr>
              <a:t>吸取前朝的历史经验教训，加强中央集权，巩固统治。</a:t>
            </a:r>
          </a:p>
        </p:txBody>
      </p:sp>
      <p:sp>
        <p:nvSpPr>
          <p:cNvPr id="9" name="文本框 8"/>
          <p:cNvSpPr txBox="1"/>
          <p:nvPr/>
        </p:nvSpPr>
        <p:spPr>
          <a:xfrm>
            <a:off x="244475" y="4171315"/>
            <a:ext cx="4704080" cy="829945"/>
          </a:xfrm>
          <a:prstGeom prst="rect">
            <a:avLst/>
          </a:prstGeom>
          <a:solidFill>
            <a:srgbClr val="00B0F0"/>
          </a:solidFill>
        </p:spPr>
        <p:txBody>
          <a:bodyPr wrap="square" rtlCol="0">
            <a:spAutoFit/>
          </a:bodyPr>
          <a:lstStyle/>
          <a:p>
            <a:pPr algn="just"/>
            <a:r>
              <a:rPr lang="zh-CN" altLang="en-US" sz="2400">
                <a:solidFill>
                  <a:srgbClr val="FF0000"/>
                </a:solidFill>
                <a:latin typeface="汉仪颜楷简" panose="00020600040101010101" charset="-122"/>
                <a:ea typeface="汉仪颜楷简" panose="00020600040101010101" charset="-122"/>
              </a:rPr>
              <a:t>加强了中央集权，巩固了国家统一，成为中国省制的开端。</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ldLvl="0" animBg="1"/>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436245" y="772160"/>
            <a:ext cx="11174730" cy="5923280"/>
          </a:xfrm>
          <a:prstGeom prst="rect">
            <a:avLst/>
          </a:prstGeom>
        </p:spPr>
      </p:pic>
      <p:sp>
        <p:nvSpPr>
          <p:cNvPr id="8" name="文本框 7"/>
          <p:cNvSpPr txBox="1"/>
          <p:nvPr/>
        </p:nvSpPr>
        <p:spPr>
          <a:xfrm>
            <a:off x="4984750" y="136525"/>
            <a:ext cx="6051550" cy="460375"/>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marL="0" indent="0" algn="just">
              <a:buNone/>
            </a:pPr>
            <a:r>
              <a:rPr lang="zh-CN" altLang="en-US" sz="2400">
                <a:solidFill>
                  <a:srgbClr val="FF0000"/>
                </a:solidFill>
                <a:latin typeface="汉仪颜楷简" panose="00020600040101010101" charset="-122"/>
                <a:ea typeface="汉仪颜楷简" panose="00020600040101010101" charset="-122"/>
                <a:sym typeface="+mn-ea"/>
              </a:rPr>
              <a:t>思考：元朝是怎样边疆治理的？</a:t>
            </a:r>
          </a:p>
        </p:txBody>
      </p:sp>
      <p:sp>
        <p:nvSpPr>
          <p:cNvPr id="3" name="标题 2"/>
          <p:cNvSpPr>
            <a:spLocks noGrp="1"/>
          </p:cNvSpPr>
          <p:nvPr>
            <p:ph type="title"/>
          </p:nvPr>
        </p:nvSpPr>
        <p:spPr>
          <a:xfrm>
            <a:off x="647700" y="234315"/>
            <a:ext cx="10515600" cy="1325563"/>
          </a:xfrm>
        </p:spPr>
        <p:txBody>
          <a:bodyPr/>
          <a:lstStyle/>
          <a:p>
            <a:endParaRPr lang="zh-CN" altLang="en-US"/>
          </a:p>
        </p:txBody>
      </p:sp>
      <p:sp>
        <p:nvSpPr>
          <p:cNvPr id="6" name="标题 1"/>
          <p:cNvSpPr>
            <a:spLocks noGrp="1"/>
          </p:cNvSpPr>
          <p:nvPr/>
        </p:nvSpPr>
        <p:spPr>
          <a:xfrm>
            <a:off x="327095" y="136595"/>
            <a:ext cx="10969200" cy="7056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a:solidFill>
                  <a:schemeClr val="tx1"/>
                </a:solidFill>
                <a:effectLst>
                  <a:outerShdw blurRad="38100" dist="38100" dir="2700000" algn="tl">
                    <a:srgbClr val="000000">
                      <a:alpha val="43137"/>
                    </a:srgbClr>
                  </a:outerShdw>
                </a:effectLst>
                <a:latin typeface="+mj-lt"/>
                <a:ea typeface="+mj-ea"/>
                <a:cs typeface="+mj-cs"/>
              </a:defRPr>
            </a:lvl1pPr>
          </a:lstStyle>
          <a:p>
            <a:r>
              <a:rPr lang="zh-CN" altLang="en-US">
                <a:sym typeface="+mn-ea"/>
              </a:rPr>
              <a:t>三、元朝边疆治理篇</a:t>
            </a:r>
            <a:endParaRPr lang="zh-CN" altLang="en-US"/>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15366" name="文本框 15365"/>
          <p:cNvSpPr txBox="1"/>
          <p:nvPr/>
        </p:nvSpPr>
        <p:spPr>
          <a:xfrm>
            <a:off x="597535" y="4766945"/>
            <a:ext cx="9237980" cy="460375"/>
          </a:xfrm>
          <a:prstGeom prst="rect">
            <a:avLst/>
          </a:prstGeom>
          <a:noFill/>
          <a:ln w="9525">
            <a:noFill/>
          </a:ln>
        </p:spPr>
        <p:txBody>
          <a:bodyPr wrap="square" anchor="t">
            <a:spAutoFit/>
          </a:bodyPr>
          <a:lstStyle/>
          <a:p>
            <a:pPr>
              <a:spcBef>
                <a:spcPct val="50000"/>
              </a:spcBef>
            </a:pPr>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rPr>
              <a:t>、元朝对台湾地区的管理采取怎样的措施？有何历史意义？</a:t>
            </a:r>
          </a:p>
        </p:txBody>
      </p:sp>
      <p:sp>
        <p:nvSpPr>
          <p:cNvPr id="15367" name="文本框 15366"/>
          <p:cNvSpPr txBox="1"/>
          <p:nvPr/>
        </p:nvSpPr>
        <p:spPr>
          <a:xfrm>
            <a:off x="691515" y="5404485"/>
            <a:ext cx="10391775" cy="460375"/>
          </a:xfrm>
          <a:prstGeom prst="rect">
            <a:avLst/>
          </a:prstGeom>
          <a:noFill/>
          <a:ln w="9525">
            <a:noFill/>
          </a:ln>
        </p:spPr>
        <p:txBody>
          <a:bodyPr wrap="square" anchor="t">
            <a:spAutoFit/>
          </a:bodyPr>
          <a:lstStyle/>
          <a:p>
            <a:pPr>
              <a:spcBef>
                <a:spcPct val="50000"/>
              </a:spcBef>
            </a:pP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a:t>
            </a:r>
            <a:r>
              <a:rPr lang="en-US" altLang="zh-CN" sz="2400" b="1" dirty="0">
                <a:solidFill>
                  <a:srgbClr val="FF3300"/>
                </a:solidFill>
                <a:latin typeface="微软雅黑" panose="020B0503020204020204" charset="-122"/>
                <a:ea typeface="微软雅黑" panose="020B0503020204020204" charset="-122"/>
                <a:cs typeface="微软雅黑" panose="020B0503020204020204" charset="-122"/>
              </a:rPr>
              <a:t>1</a:t>
            </a: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）措施：元朝在澎湖岛设置了澎湖巡检司，负责管辖澎湖和琉球。</a:t>
            </a:r>
          </a:p>
        </p:txBody>
      </p:sp>
      <p:sp>
        <p:nvSpPr>
          <p:cNvPr id="15368" name="文本框 15367"/>
          <p:cNvSpPr txBox="1"/>
          <p:nvPr/>
        </p:nvSpPr>
        <p:spPr>
          <a:xfrm>
            <a:off x="691515" y="6069965"/>
            <a:ext cx="9567545" cy="460375"/>
          </a:xfrm>
          <a:prstGeom prst="rect">
            <a:avLst/>
          </a:prstGeom>
          <a:noFill/>
          <a:ln w="9525">
            <a:noFill/>
          </a:ln>
        </p:spPr>
        <p:txBody>
          <a:bodyPr wrap="square" anchor="t">
            <a:spAutoFit/>
          </a:bodyPr>
          <a:lstStyle/>
          <a:p>
            <a:pPr>
              <a:spcBef>
                <a:spcPct val="50000"/>
              </a:spcBef>
            </a:pP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a:t>
            </a:r>
            <a:r>
              <a:rPr lang="en-US" altLang="zh-CN" sz="2400" b="1" dirty="0">
                <a:solidFill>
                  <a:srgbClr val="FF3300"/>
                </a:solidFill>
                <a:latin typeface="微软雅黑" panose="020B0503020204020204" charset="-122"/>
                <a:ea typeface="微软雅黑" panose="020B0503020204020204" charset="-122"/>
                <a:cs typeface="微软雅黑" panose="020B0503020204020204" charset="-122"/>
              </a:rPr>
              <a:t>2</a:t>
            </a: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）意义：这是历史上中央政首次在台湾地区正式建立的行政机构。</a:t>
            </a:r>
          </a:p>
        </p:txBody>
      </p:sp>
      <p:pic>
        <p:nvPicPr>
          <p:cNvPr id="7" name="Picture 2" descr="DT0711"/>
          <p:cNvPicPr>
            <a:picLocks noChangeAspect="1"/>
          </p:cNvPicPr>
          <p:nvPr/>
        </p:nvPicPr>
        <p:blipFill>
          <a:blip r:embed="rId5">
            <a:clrChange>
              <a:clrFrom>
                <a:srgbClr val="EEFDF6"/>
              </a:clrFrom>
              <a:clrTo>
                <a:srgbClr val="EEFDF6">
                  <a:alpha val="0"/>
                </a:srgbClr>
              </a:clrTo>
            </a:clrChange>
          </a:blip>
          <a:srcRect l="37260" t="15" r="954" b="2626"/>
          <a:stretch>
            <a:fillRect/>
          </a:stretch>
        </p:blipFill>
        <p:spPr>
          <a:xfrm>
            <a:off x="397510" y="835025"/>
            <a:ext cx="3599815" cy="3768090"/>
          </a:xfrm>
          <a:prstGeom prst="rect">
            <a:avLst/>
          </a:prstGeom>
          <a:noFill/>
          <a:ln w="9525">
            <a:noFill/>
          </a:ln>
        </p:spPr>
      </p:pic>
      <p:sp>
        <p:nvSpPr>
          <p:cNvPr id="9" name="矩形 8"/>
          <p:cNvSpPr/>
          <p:nvPr/>
        </p:nvSpPr>
        <p:spPr>
          <a:xfrm>
            <a:off x="397193" y="2072323"/>
            <a:ext cx="2770187" cy="1938020"/>
          </a:xfrm>
          <a:prstGeom prst="rect">
            <a:avLst/>
          </a:prstGeom>
          <a:solidFill>
            <a:schemeClr val="bg1"/>
          </a:solidFill>
          <a:ln w="9525">
            <a:noFill/>
          </a:ln>
        </p:spPr>
        <p:txBody>
          <a:bodyPr anchor="t">
            <a:spAutoFit/>
          </a:bodyPr>
          <a:lstStyle/>
          <a:p>
            <a:r>
              <a:rPr lang="zh-CN" altLang="en-US" sz="2400" b="1">
                <a:solidFill>
                  <a:srgbClr val="0000FF"/>
                </a:solidFill>
                <a:latin typeface="微软雅黑" panose="020B0503020204020204" charset="-122"/>
                <a:ea typeface="微软雅黑" panose="020B0503020204020204" charset="-122"/>
              </a:rPr>
              <a:t>（</a:t>
            </a:r>
            <a:r>
              <a:rPr lang="en-US" altLang="zh-CN" sz="2400" b="1">
                <a:solidFill>
                  <a:srgbClr val="0000FF"/>
                </a:solidFill>
                <a:latin typeface="微软雅黑" panose="020B0503020204020204" charset="-122"/>
                <a:ea typeface="微软雅黑" panose="020B0503020204020204" charset="-122"/>
              </a:rPr>
              <a:t>1</a:t>
            </a:r>
            <a:r>
              <a:rPr lang="zh-CN" altLang="en-US" sz="2400" b="1">
                <a:solidFill>
                  <a:srgbClr val="0000FF"/>
                </a:solidFill>
                <a:latin typeface="微软雅黑" panose="020B0503020204020204" charset="-122"/>
                <a:ea typeface="微软雅黑" panose="020B0503020204020204" charset="-122"/>
              </a:rPr>
              <a:t>）三国时期</a:t>
            </a:r>
            <a:r>
              <a:rPr lang="zh-CN" altLang="en-US" sz="2400" b="1">
                <a:latin typeface="微软雅黑" panose="020B0503020204020204" charset="-122"/>
                <a:ea typeface="微软雅黑" panose="020B0503020204020204" charset="-122"/>
              </a:rPr>
              <a:t>，吴国大将卫温率船队到达</a:t>
            </a:r>
            <a:r>
              <a:rPr lang="zh-CN" altLang="en-US" sz="2400" b="1">
                <a:solidFill>
                  <a:srgbClr val="FF0000"/>
                </a:solidFill>
                <a:latin typeface="微软雅黑" panose="020B0503020204020204" charset="-122"/>
                <a:ea typeface="微软雅黑" panose="020B0503020204020204" charset="-122"/>
              </a:rPr>
              <a:t>夷洲</a:t>
            </a:r>
            <a:r>
              <a:rPr lang="zh-CN" altLang="en-US" sz="2400" b="1">
                <a:latin typeface="微软雅黑" panose="020B0503020204020204" charset="-122"/>
                <a:ea typeface="微软雅黑" panose="020B0503020204020204" charset="-122"/>
              </a:rPr>
              <a:t>，这是大陆人民到达台湾的第一次明确记录</a:t>
            </a:r>
          </a:p>
        </p:txBody>
      </p:sp>
      <p:sp>
        <p:nvSpPr>
          <p:cNvPr id="20" name="椭圆 19"/>
          <p:cNvSpPr/>
          <p:nvPr/>
        </p:nvSpPr>
        <p:spPr>
          <a:xfrm rot="876269">
            <a:off x="3233420" y="3267075"/>
            <a:ext cx="503555" cy="58928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trike="noStrike" noProof="1">
              <a:solidFill>
                <a:srgbClr val="FFFFFF"/>
              </a:solidFill>
              <a:latin typeface="黑体" panose="02010609060101010101" charset="-122"/>
              <a:ea typeface="微软雅黑" panose="020B0503020204020204" charset="-122"/>
              <a:cs typeface="Times New Roman" panose="02020603050405020304" charset="0"/>
            </a:endParaRPr>
          </a:p>
        </p:txBody>
      </p:sp>
      <p:pic>
        <p:nvPicPr>
          <p:cNvPr id="3" name="图片 2" descr="W020100825447448468999"/>
          <p:cNvPicPr>
            <a:picLocks noChangeAspect="1"/>
          </p:cNvPicPr>
          <p:nvPr/>
        </p:nvPicPr>
        <p:blipFill>
          <a:blip r:embed="rId6"/>
          <a:stretch>
            <a:fillRect/>
          </a:stretch>
        </p:blipFill>
        <p:spPr>
          <a:xfrm>
            <a:off x="4268470" y="835660"/>
            <a:ext cx="4072255" cy="3767455"/>
          </a:xfrm>
          <a:prstGeom prst="rect">
            <a:avLst/>
          </a:prstGeom>
          <a:noFill/>
          <a:ln w="9525">
            <a:noFill/>
          </a:ln>
        </p:spPr>
      </p:pic>
      <p:sp>
        <p:nvSpPr>
          <p:cNvPr id="4" name="椭圆 3"/>
          <p:cNvSpPr/>
          <p:nvPr/>
        </p:nvSpPr>
        <p:spPr>
          <a:xfrm rot="647337">
            <a:off x="7617143" y="3502660"/>
            <a:ext cx="533400" cy="85248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trike="noStrike" noProof="1">
              <a:solidFill>
                <a:srgbClr val="FFFFFF"/>
              </a:solidFill>
              <a:latin typeface="黑体" panose="02010609060101010101" charset="-122"/>
              <a:ea typeface="微软雅黑" panose="020B0503020204020204" charset="-122"/>
              <a:cs typeface="Times New Roman" panose="02020603050405020304" charset="0"/>
            </a:endParaRPr>
          </a:p>
        </p:txBody>
      </p:sp>
      <p:sp>
        <p:nvSpPr>
          <p:cNvPr id="5" name="矩形 4"/>
          <p:cNvSpPr/>
          <p:nvPr/>
        </p:nvSpPr>
        <p:spPr>
          <a:xfrm>
            <a:off x="4603750" y="2442528"/>
            <a:ext cx="2540000" cy="1568450"/>
          </a:xfrm>
          <a:prstGeom prst="rect">
            <a:avLst/>
          </a:prstGeom>
          <a:solidFill>
            <a:schemeClr val="bg1"/>
          </a:solidFill>
          <a:ln w="9525">
            <a:noFill/>
          </a:ln>
        </p:spPr>
        <p:txBody>
          <a:bodyPr anchor="t">
            <a:spAutoFit/>
          </a:bodyPr>
          <a:lstStyle/>
          <a:p>
            <a:r>
              <a:rPr lang="zh-CN" altLang="en-US" sz="2400" b="1" dirty="0">
                <a:solidFill>
                  <a:srgbClr val="0000FF"/>
                </a:solidFill>
                <a:latin typeface="微软雅黑" panose="020B0503020204020204" charset="-122"/>
                <a:ea typeface="微软雅黑" panose="020B0503020204020204" charset="-122"/>
              </a:rPr>
              <a:t>（</a:t>
            </a:r>
            <a:r>
              <a:rPr lang="en-US" altLang="zh-CN" sz="2400" b="1" dirty="0">
                <a:solidFill>
                  <a:srgbClr val="0000FF"/>
                </a:solidFill>
                <a:latin typeface="微软雅黑" panose="020B0503020204020204" charset="-122"/>
                <a:ea typeface="微软雅黑" panose="020B0503020204020204" charset="-122"/>
              </a:rPr>
              <a:t>2</a:t>
            </a:r>
            <a:r>
              <a:rPr lang="zh-CN" altLang="en-US" sz="2400" b="1" dirty="0">
                <a:solidFill>
                  <a:srgbClr val="0000FF"/>
                </a:solidFill>
                <a:latin typeface="微软雅黑" panose="020B0503020204020204" charset="-122"/>
                <a:ea typeface="微软雅黑" panose="020B0503020204020204" charset="-122"/>
              </a:rPr>
              <a:t>）隋朝时期</a:t>
            </a:r>
            <a:r>
              <a:rPr lang="zh-CN" altLang="en-US" sz="2400" b="1" dirty="0">
                <a:latin typeface="微软雅黑" panose="020B0503020204020204" charset="-122"/>
                <a:ea typeface="微软雅黑" panose="020B0503020204020204" charset="-122"/>
              </a:rPr>
              <a:t>，台湾称作</a:t>
            </a:r>
            <a:r>
              <a:rPr lang="zh-CN" altLang="en-US" sz="2400" b="1" dirty="0">
                <a:solidFill>
                  <a:srgbClr val="FF0000"/>
                </a:solidFill>
                <a:latin typeface="微软雅黑" panose="020B0503020204020204" charset="-122"/>
                <a:ea typeface="微软雅黑" panose="020B0503020204020204" charset="-122"/>
              </a:rPr>
              <a:t>流求</a:t>
            </a:r>
            <a:r>
              <a:rPr lang="zh-CN" altLang="en-US" sz="2400" b="1" dirty="0">
                <a:latin typeface="微软雅黑" panose="020B0503020204020204" charset="-122"/>
                <a:ea typeface="微软雅黑" panose="020B0503020204020204" charset="-122"/>
              </a:rPr>
              <a:t>，大陆商人常到流求贸易。</a:t>
            </a:r>
          </a:p>
        </p:txBody>
      </p:sp>
      <p:pic>
        <p:nvPicPr>
          <p:cNvPr id="26627" name="Picture 2"/>
          <p:cNvPicPr>
            <a:picLocks noChangeAspect="1"/>
          </p:cNvPicPr>
          <p:nvPr/>
        </p:nvPicPr>
        <p:blipFill>
          <a:blip r:embed="rId7"/>
          <a:stretch>
            <a:fillRect/>
          </a:stretch>
        </p:blipFill>
        <p:spPr>
          <a:xfrm>
            <a:off x="8340725" y="835660"/>
            <a:ext cx="3814445" cy="3767455"/>
          </a:xfrm>
          <a:prstGeom prst="rect">
            <a:avLst/>
          </a:prstGeom>
          <a:noFill/>
          <a:ln w="9525" cap="flat" cmpd="sng">
            <a:solidFill>
              <a:srgbClr val="FF0000"/>
            </a:solidFill>
            <a:prstDash val="solid"/>
            <a:miter/>
            <a:headEnd type="none" w="med" len="med"/>
            <a:tailEnd type="none" w="med" len="med"/>
          </a:ln>
        </p:spPr>
      </p:pic>
      <p:sp>
        <p:nvSpPr>
          <p:cNvPr id="57349" name="Oval 5"/>
          <p:cNvSpPr/>
          <p:nvPr/>
        </p:nvSpPr>
        <p:spPr>
          <a:xfrm>
            <a:off x="11184890" y="3533140"/>
            <a:ext cx="292735" cy="586740"/>
          </a:xfrm>
          <a:prstGeom prst="ellipse">
            <a:avLst/>
          </a:prstGeom>
          <a:noFill/>
          <a:ln w="57150" cap="flat" cmpd="sng">
            <a:solidFill>
              <a:srgbClr val="FF0000"/>
            </a:solidFill>
            <a:prstDash val="solid"/>
            <a:round/>
            <a:headEnd type="none" w="med" len="med"/>
            <a:tailEnd type="none" w="med" len="med"/>
          </a:ln>
        </p:spPr>
        <p:txBody>
          <a:bodyPr wrap="none" anchor="ctr"/>
          <a:lstStyle/>
          <a:p>
            <a:pPr algn="ctr"/>
            <a:endParaRPr lang="zh-CN" altLang="zh-CN">
              <a:latin typeface="Calibri" panose="020F0502020204030204" charset="0"/>
            </a:endParaRPr>
          </a:p>
        </p:txBody>
      </p:sp>
      <p:grpSp>
        <p:nvGrpSpPr>
          <p:cNvPr id="6" name="Group 5"/>
          <p:cNvGrpSpPr/>
          <p:nvPr/>
        </p:nvGrpSpPr>
        <p:grpSpPr>
          <a:xfrm>
            <a:off x="10259010" y="3037529"/>
            <a:ext cx="1719630" cy="973082"/>
            <a:chOff x="-49" y="3"/>
            <a:chExt cx="837" cy="508"/>
          </a:xfrm>
        </p:grpSpPr>
        <p:sp>
          <p:nvSpPr>
            <p:cNvPr id="11" name="Text Box 6"/>
            <p:cNvSpPr txBox="1">
              <a:spLocks noChangeArrowheads="1"/>
            </p:cNvSpPr>
            <p:nvPr/>
          </p:nvSpPr>
          <p:spPr bwMode="auto">
            <a:xfrm>
              <a:off x="519" y="3"/>
              <a:ext cx="269" cy="413"/>
            </a:xfrm>
            <a:prstGeom prst="rect">
              <a:avLst/>
            </a:prstGeom>
            <a:noFill/>
            <a:ln>
              <a:noFill/>
            </a:ln>
          </p:spPr>
          <p:txBody>
            <a:bodyPr vert="eaVert"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400" b="1" strike="noStrike" noProof="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琉 球</a:t>
              </a:r>
            </a:p>
          </p:txBody>
        </p:sp>
        <p:sp>
          <p:nvSpPr>
            <p:cNvPr id="12" name="Text Box 7"/>
            <p:cNvSpPr txBox="1">
              <a:spLocks noChangeArrowheads="1"/>
            </p:cNvSpPr>
            <p:nvPr/>
          </p:nvSpPr>
          <p:spPr bwMode="auto">
            <a:xfrm>
              <a:off x="-49" y="271"/>
              <a:ext cx="430" cy="24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sz="2400" b="1" strike="noStrike" noProof="1">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澎 湖</a:t>
              </a:r>
            </a:p>
          </p:txBody>
        </p:sp>
      </p:grpSp>
      <p:sp>
        <p:nvSpPr>
          <p:cNvPr id="10" name="Rectangle 2"/>
          <p:cNvSpPr>
            <a:spLocks noRot="1" noChangeArrowheads="1"/>
          </p:cNvSpPr>
          <p:nvPr/>
        </p:nvSpPr>
        <p:spPr bwMode="auto">
          <a:xfrm>
            <a:off x="6089015" y="82550"/>
            <a:ext cx="3746500" cy="642938"/>
          </a:xfrm>
          <a:prstGeom prst="rect">
            <a:avLst/>
          </a:prstGeom>
          <a:noFill/>
          <a:ln w="38100">
            <a:noFill/>
            <a:miter lim="800000"/>
          </a:ln>
          <a:extLst>
            <a:ext uri="{909E8E84-426E-40DD-AFC4-6F175D3DCCD1}">
              <a14:hiddenFill xmlns:a14="http://schemas.microsoft.com/office/drawing/2010/main">
                <a:solidFill>
                  <a:schemeClr val="accent1"/>
                </a:solidFill>
              </a14:hiddenFill>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1.</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对台湾的管辖</a:t>
            </a:r>
          </a:p>
        </p:txBody>
      </p:sp>
      <p:sp>
        <p:nvSpPr>
          <p:cNvPr id="2" name="标题 1"/>
          <p:cNvSpPr>
            <a:spLocks noGrp="1"/>
          </p:cNvSpPr>
          <p:nvPr/>
        </p:nvSpPr>
        <p:spPr>
          <a:xfrm>
            <a:off x="327095" y="136595"/>
            <a:ext cx="10969200" cy="7056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a:solidFill>
                  <a:schemeClr val="tx1"/>
                </a:solidFill>
                <a:effectLst>
                  <a:outerShdw blurRad="38100" dist="38100" dir="2700000" algn="tl">
                    <a:srgbClr val="000000">
                      <a:alpha val="43137"/>
                    </a:srgbClr>
                  </a:outerShdw>
                </a:effectLst>
                <a:latin typeface="+mj-lt"/>
                <a:ea typeface="+mj-ea"/>
                <a:cs typeface="+mj-cs"/>
              </a:defRPr>
            </a:lvl1pPr>
          </a:lstStyle>
          <a:p>
            <a:r>
              <a:rPr lang="zh-CN" altLang="en-US">
                <a:sym typeface="+mn-ea"/>
              </a:rPr>
              <a:t>三、元朝边疆治理篇</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lide(fromBottom)">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lide(fromBottom)">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p:tgtEl>
                                          <p:spTgt spid="3"/>
                                        </p:tgtEl>
                                        <p:attrNameLst>
                                          <p:attrName>ppt_y</p:attrName>
                                        </p:attrNameLst>
                                      </p:cBhvr>
                                      <p:tavLst>
                                        <p:tav tm="0">
                                          <p:val>
                                            <p:strVal val="#ppt_y+#ppt_h*1.125000"/>
                                          </p:val>
                                        </p:tav>
                                        <p:tav tm="100000">
                                          <p:val>
                                            <p:strVal val="#ppt_y"/>
                                          </p:val>
                                        </p:tav>
                                      </p:tavLst>
                                    </p:anim>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slide(fromBottom)">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slide(fromBottom)">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5366"/>
                                        </p:tgtEl>
                                        <p:attrNameLst>
                                          <p:attrName>style.visibility</p:attrName>
                                        </p:attrNameLst>
                                      </p:cBhvr>
                                      <p:to>
                                        <p:strVal val="visible"/>
                                      </p:to>
                                    </p:set>
                                    <p:anim calcmode="lin" valueType="num">
                                      <p:cBhvr additive="base">
                                        <p:cTn id="38" dur="500" fill="hold"/>
                                        <p:tgtEl>
                                          <p:spTgt spid="15366"/>
                                        </p:tgtEl>
                                        <p:attrNameLst>
                                          <p:attrName>ppt_x</p:attrName>
                                        </p:attrNameLst>
                                      </p:cBhvr>
                                      <p:tavLst>
                                        <p:tav tm="0">
                                          <p:val>
                                            <p:strVal val="#ppt_x"/>
                                          </p:val>
                                        </p:tav>
                                        <p:tav tm="100000">
                                          <p:val>
                                            <p:strVal val="#ppt_x"/>
                                          </p:val>
                                        </p:tav>
                                      </p:tavLst>
                                    </p:anim>
                                    <p:anim calcmode="lin" valueType="num">
                                      <p:cBhvr additive="base">
                                        <p:cTn id="39" dur="500" fill="hold"/>
                                        <p:tgtEl>
                                          <p:spTgt spid="1536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5367"/>
                                        </p:tgtEl>
                                        <p:attrNameLst>
                                          <p:attrName>style.visibility</p:attrName>
                                        </p:attrNameLst>
                                      </p:cBhvr>
                                      <p:to>
                                        <p:strVal val="visible"/>
                                      </p:to>
                                    </p:set>
                                    <p:anim calcmode="lin" valueType="num">
                                      <p:cBhvr additive="base">
                                        <p:cTn id="44" dur="500" fill="hold"/>
                                        <p:tgtEl>
                                          <p:spTgt spid="15367"/>
                                        </p:tgtEl>
                                        <p:attrNameLst>
                                          <p:attrName>ppt_x</p:attrName>
                                        </p:attrNameLst>
                                      </p:cBhvr>
                                      <p:tavLst>
                                        <p:tav tm="0">
                                          <p:val>
                                            <p:strVal val="#ppt_x"/>
                                          </p:val>
                                        </p:tav>
                                        <p:tav tm="100000">
                                          <p:val>
                                            <p:strVal val="#ppt_x"/>
                                          </p:val>
                                        </p:tav>
                                      </p:tavLst>
                                    </p:anim>
                                    <p:anim calcmode="lin" valueType="num">
                                      <p:cBhvr additive="base">
                                        <p:cTn id="45" dur="500" fill="hold"/>
                                        <p:tgtEl>
                                          <p:spTgt spid="1536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3" name="type.wav"/>
                                        </p:tgtEl>
                                      </p:cMediaNode>
                                    </p:audio>
                                  </p:subTnLst>
                                </p:cTn>
                              </p:par>
                            </p:childTnLst>
                          </p:cTn>
                        </p:par>
                        <p:par>
                          <p:cTn id="46" fill="hold">
                            <p:stCondLst>
                              <p:cond delay="500"/>
                            </p:stCondLst>
                            <p:childTnLst>
                              <p:par>
                                <p:cTn id="47" presetID="3" presetClass="entr" presetSubtype="10" fill="hold" nodeType="afterEffect">
                                  <p:stCondLst>
                                    <p:cond delay="0"/>
                                  </p:stCondLst>
                                  <p:childTnLst>
                                    <p:set>
                                      <p:cBhvr>
                                        <p:cTn id="48" dur="1" fill="hold">
                                          <p:stCondLst>
                                            <p:cond delay="0"/>
                                          </p:stCondLst>
                                        </p:cTn>
                                        <p:tgtEl>
                                          <p:spTgt spid="26627"/>
                                        </p:tgtEl>
                                        <p:attrNameLst>
                                          <p:attrName>style.visibility</p:attrName>
                                        </p:attrNameLst>
                                      </p:cBhvr>
                                      <p:to>
                                        <p:strVal val="visible"/>
                                      </p:to>
                                    </p:set>
                                    <p:animEffect transition="in" filter="blinds(horizontal)">
                                      <p:cBhvr>
                                        <p:cTn id="49" dur="500"/>
                                        <p:tgtEl>
                                          <p:spTgt spid="26627"/>
                                        </p:tgtEl>
                                      </p:cBhvr>
                                    </p:animEffect>
                                  </p:childTnLst>
                                </p:cTn>
                              </p:par>
                            </p:childTnLst>
                          </p:cTn>
                        </p:par>
                        <p:par>
                          <p:cTn id="50" fill="hold">
                            <p:stCondLst>
                              <p:cond delay="1000"/>
                            </p:stCondLst>
                            <p:childTnLst>
                              <p:par>
                                <p:cTn id="51" presetID="6" presetClass="entr" presetSubtype="16" fill="hold" grpId="0" nodeType="afterEffect">
                                  <p:stCondLst>
                                    <p:cond delay="0"/>
                                  </p:stCondLst>
                                  <p:childTnLst>
                                    <p:set>
                                      <p:cBhvr>
                                        <p:cTn id="52" dur="1" fill="hold">
                                          <p:stCondLst>
                                            <p:cond delay="0"/>
                                          </p:stCondLst>
                                        </p:cTn>
                                        <p:tgtEl>
                                          <p:spTgt spid="57349"/>
                                        </p:tgtEl>
                                        <p:attrNameLst>
                                          <p:attrName>style.visibility</p:attrName>
                                        </p:attrNameLst>
                                      </p:cBhvr>
                                      <p:to>
                                        <p:strVal val="visible"/>
                                      </p:to>
                                    </p:set>
                                    <p:animEffect transition="in" filter="circle(in)">
                                      <p:cBhvr>
                                        <p:cTn id="53" dur="2000"/>
                                        <p:tgtEl>
                                          <p:spTgt spid="57349"/>
                                        </p:tgtEl>
                                      </p:cBhvr>
                                    </p:animEffect>
                                  </p:childTnLst>
                                </p:cTn>
                              </p:par>
                              <p:par>
                                <p:cTn id="54" presetID="9"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dissolv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368"/>
                                        </p:tgtEl>
                                        <p:attrNameLst>
                                          <p:attrName>style.visibility</p:attrName>
                                        </p:attrNameLst>
                                      </p:cBhvr>
                                      <p:to>
                                        <p:strVal val="visible"/>
                                      </p:to>
                                    </p:set>
                                    <p:anim calcmode="lin" valueType="num">
                                      <p:cBhvr additive="base">
                                        <p:cTn id="61" dur="500" fill="hold"/>
                                        <p:tgtEl>
                                          <p:spTgt spid="15368"/>
                                        </p:tgtEl>
                                        <p:attrNameLst>
                                          <p:attrName>ppt_x</p:attrName>
                                        </p:attrNameLst>
                                      </p:cBhvr>
                                      <p:tavLst>
                                        <p:tav tm="0">
                                          <p:val>
                                            <p:strVal val="#ppt_x"/>
                                          </p:val>
                                        </p:tav>
                                        <p:tav tm="100000">
                                          <p:val>
                                            <p:strVal val="#ppt_x"/>
                                          </p:val>
                                        </p:tav>
                                      </p:tavLst>
                                    </p:anim>
                                    <p:anim calcmode="lin" valueType="num">
                                      <p:cBhvr additive="base">
                                        <p:cTn id="62" dur="500" fill="hold"/>
                                        <p:tgtEl>
                                          <p:spTgt spid="1536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5368" grpId="0"/>
      <p:bldP spid="9" grpId="0" bldLvl="0" animBg="1"/>
      <p:bldP spid="20" grpId="0" bldLvl="0" animBg="1"/>
      <p:bldP spid="4" grpId="0" bldLvl="0" animBg="1"/>
      <p:bldP spid="5" grpId="0" bldLvl="0" animBg="1"/>
      <p:bldP spid="5734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 name="图片 2" descr="唐朝疆域图"/>
          <p:cNvPicPr>
            <a:picLocks noChangeAspect="1"/>
          </p:cNvPicPr>
          <p:nvPr/>
        </p:nvPicPr>
        <p:blipFill>
          <a:blip r:embed="rId5"/>
          <a:stretch>
            <a:fillRect/>
          </a:stretch>
        </p:blipFill>
        <p:spPr>
          <a:xfrm>
            <a:off x="168275" y="552450"/>
            <a:ext cx="4684713" cy="3598863"/>
          </a:xfrm>
          <a:prstGeom prst="rect">
            <a:avLst/>
          </a:prstGeom>
          <a:noFill/>
          <a:ln w="9525">
            <a:noFill/>
          </a:ln>
        </p:spPr>
      </p:pic>
      <p:sp>
        <p:nvSpPr>
          <p:cNvPr id="4" name="椭圆 3"/>
          <p:cNvSpPr/>
          <p:nvPr/>
        </p:nvSpPr>
        <p:spPr>
          <a:xfrm>
            <a:off x="944880" y="2252663"/>
            <a:ext cx="2030413" cy="1081088"/>
          </a:xfrm>
          <a:prstGeom prst="ellipse">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defRPr/>
            </a:pPr>
            <a:endParaRPr kumimoji="0" lang="zh-CN" altLang="en-US" sz="2700" b="1" i="0" u="none" strike="noStrike" kern="1200" cap="none" spc="0" normalizeH="0" baseline="0" noProof="0">
              <a:ln>
                <a:noFill/>
              </a:ln>
              <a:solidFill>
                <a:schemeClr val="dk1"/>
              </a:solidFill>
              <a:effectLst/>
              <a:uLnTx/>
              <a:uFillTx/>
              <a:latin typeface="+mn-lt"/>
              <a:ea typeface="+mn-ea"/>
              <a:cs typeface="+mn-cs"/>
            </a:endParaRPr>
          </a:p>
        </p:txBody>
      </p:sp>
      <p:sp>
        <p:nvSpPr>
          <p:cNvPr id="8" name="TextBox 7"/>
          <p:cNvSpPr txBox="1"/>
          <p:nvPr/>
        </p:nvSpPr>
        <p:spPr>
          <a:xfrm>
            <a:off x="7966710" y="523240"/>
            <a:ext cx="3884930" cy="3900170"/>
          </a:xfrm>
          <a:prstGeom prst="rect">
            <a:avLst/>
          </a:prstGeom>
          <a:noFill/>
        </p:spPr>
        <p:txBody>
          <a:bodyPr wrap="square">
            <a:spAutoFit/>
          </a:bodyPr>
          <a:lstStyle/>
          <a:p>
            <a:pPr marR="0" defTabSz="914400" fontAlgn="auto">
              <a:lnSpc>
                <a:spcPts val="3300"/>
              </a:lnSpc>
              <a:spcBef>
                <a:spcPts val="0"/>
              </a:spcBef>
              <a:spcAft>
                <a:spcPts val="0"/>
              </a:spcAft>
              <a:buClrTx/>
              <a:buSzTx/>
              <a:buFontTx/>
              <a:buNone/>
              <a:defRPr/>
            </a:pPr>
            <a:r>
              <a:rPr kumimoji="0" lang="en-US" altLang="zh-CN" sz="2400" b="1" kern="1200" cap="none" spc="0" normalizeH="0" baseline="0" noProof="0" dirty="0">
                <a:latin typeface="微软雅黑" panose="020B0503020204020204" charset="-122"/>
                <a:ea typeface="微软雅黑" panose="020B0503020204020204" charset="-122"/>
                <a:cs typeface="微软雅黑" panose="020B0503020204020204" charset="-122"/>
                <a:sym typeface="Wingdings" panose="05000000000000000000" charset="0"/>
              </a:rPr>
              <a:t></a:t>
            </a:r>
            <a:r>
              <a:rPr kumimoji="0" lang="zh-CN" altLang="en-US"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rPr>
              <a:t>西藏在唐朝称</a:t>
            </a:r>
            <a:r>
              <a:rPr kumimoji="0" lang="zh-CN" altLang="en-US" sz="2400" b="1" kern="1200" cap="none" spc="0" normalizeH="0" baseline="0" noProof="0" dirty="0">
                <a:solidFill>
                  <a:srgbClr val="FF0000"/>
                </a:solidFill>
                <a:latin typeface="微软雅黑" panose="020B0503020204020204" charset="-122"/>
                <a:ea typeface="微软雅黑" panose="020B0503020204020204" charset="-122"/>
                <a:cs typeface="微软雅黑" panose="020B0503020204020204" charset="-122"/>
                <a:sym typeface="+mn-ea"/>
              </a:rPr>
              <a:t>吐蕃</a:t>
            </a:r>
            <a:r>
              <a:rPr kumimoji="0" lang="zh-CN" altLang="en-US"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rPr>
              <a:t>，</a:t>
            </a:r>
            <a:r>
              <a:rPr kumimoji="0" lang="zh-CN" altLang="en-US" sz="2400" b="1" kern="1200" cap="none" spc="0" normalizeH="0" baseline="0" noProof="0" dirty="0">
                <a:solidFill>
                  <a:srgbClr val="FF0000"/>
                </a:solidFill>
                <a:latin typeface="微软雅黑" panose="020B0503020204020204" charset="-122"/>
                <a:ea typeface="微软雅黑" panose="020B0503020204020204" charset="-122"/>
                <a:cs typeface="微软雅黑" panose="020B0503020204020204" charset="-122"/>
                <a:sym typeface="+mn-ea"/>
              </a:rPr>
              <a:t>唐太宗</a:t>
            </a:r>
            <a:r>
              <a:rPr kumimoji="0" lang="zh-CN" altLang="en-US"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rPr>
              <a:t>时，</a:t>
            </a:r>
            <a:r>
              <a:rPr kumimoji="0" lang="zh-CN" altLang="en-US" sz="2400" b="1" kern="1200" cap="none" spc="0" normalizeH="0" baseline="0" noProof="0" dirty="0">
                <a:solidFill>
                  <a:srgbClr val="FF0000"/>
                </a:solidFill>
                <a:latin typeface="微软雅黑" panose="020B0503020204020204" charset="-122"/>
                <a:ea typeface="微软雅黑" panose="020B0503020204020204" charset="-122"/>
                <a:cs typeface="微软雅黑" panose="020B0503020204020204" charset="-122"/>
                <a:sym typeface="+mn-ea"/>
              </a:rPr>
              <a:t>文成公主入藏</a:t>
            </a:r>
            <a:r>
              <a:rPr kumimoji="0" lang="zh-CN" altLang="en-US"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rPr>
              <a:t>；</a:t>
            </a:r>
            <a:endParaRPr kumimoji="0" lang="en-US" altLang="zh-CN"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endParaRPr>
          </a:p>
          <a:p>
            <a:pPr marR="0" defTabSz="914400" fontAlgn="auto">
              <a:lnSpc>
                <a:spcPts val="3300"/>
              </a:lnSpc>
              <a:spcBef>
                <a:spcPts val="0"/>
              </a:spcBef>
              <a:spcAft>
                <a:spcPts val="0"/>
              </a:spcAft>
              <a:buClrTx/>
              <a:buSzTx/>
              <a:buFontTx/>
              <a:buNone/>
              <a:defRPr/>
            </a:pPr>
            <a:r>
              <a:rPr kumimoji="0" lang="en-US" altLang="zh-CN" sz="2400" b="1" kern="1200" cap="none" spc="0" normalizeH="0" baseline="0" noProof="0" dirty="0">
                <a:latin typeface="微软雅黑" panose="020B0503020204020204" charset="-122"/>
                <a:ea typeface="微软雅黑" panose="020B0503020204020204" charset="-122"/>
                <a:cs typeface="微软雅黑" panose="020B0503020204020204" charset="-122"/>
                <a:sym typeface="Wingdings" panose="05000000000000000000" charset="0"/>
              </a:rPr>
              <a:t></a:t>
            </a:r>
            <a:r>
              <a:rPr kumimoji="0" lang="zh-CN" altLang="zh-CN" sz="2400" b="1" kern="1200" cap="none" spc="0" normalizeH="0" baseline="0" noProof="0" dirty="0">
                <a:solidFill>
                  <a:srgbClr val="FF0000"/>
                </a:solidFill>
                <a:latin typeface="微软雅黑" panose="020B0503020204020204" charset="-122"/>
                <a:ea typeface="微软雅黑" panose="020B0503020204020204" charset="-122"/>
                <a:cs typeface="微软雅黑" panose="020B0503020204020204" charset="-122"/>
                <a:sym typeface="+mn-ea"/>
              </a:rPr>
              <a:t>唐中宗</a:t>
            </a:r>
            <a:r>
              <a:rPr kumimoji="0" lang="zh-CN" altLang="zh-CN"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rPr>
              <a:t>时，吐蕃松赞尺带珠丹迎娶</a:t>
            </a:r>
            <a:r>
              <a:rPr kumimoji="0" lang="zh-CN" altLang="zh-CN" sz="2400" b="1" kern="1200" cap="none" spc="0" normalizeH="0" baseline="0" noProof="0" dirty="0">
                <a:solidFill>
                  <a:srgbClr val="FF0000"/>
                </a:solidFill>
                <a:latin typeface="微软雅黑" panose="020B0503020204020204" charset="-122"/>
                <a:ea typeface="微软雅黑" panose="020B0503020204020204" charset="-122"/>
                <a:cs typeface="微软雅黑" panose="020B0503020204020204" charset="-122"/>
                <a:sym typeface="+mn-ea"/>
              </a:rPr>
              <a:t>金城公主</a:t>
            </a:r>
            <a:r>
              <a:rPr kumimoji="0" lang="zh-CN" altLang="zh-CN"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rPr>
              <a:t>，他上书唐中宗说，唐蕃</a:t>
            </a:r>
            <a:r>
              <a:rPr kumimoji="0" lang="en-US" altLang="zh-CN"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rPr>
              <a:t>“</a:t>
            </a:r>
            <a:r>
              <a:rPr kumimoji="0" lang="zh-CN" altLang="en-US" sz="2400" b="1" kern="1200" cap="none" spc="0" normalizeH="0" baseline="0" noProof="0" dirty="0">
                <a:solidFill>
                  <a:srgbClr val="FF0000"/>
                </a:solidFill>
                <a:latin typeface="微软雅黑" panose="020B0503020204020204" charset="-122"/>
                <a:ea typeface="微软雅黑" panose="020B0503020204020204" charset="-122"/>
                <a:cs typeface="微软雅黑" panose="020B0503020204020204" charset="-122"/>
                <a:sym typeface="+mn-ea"/>
              </a:rPr>
              <a:t>和同为一家</a:t>
            </a:r>
            <a:r>
              <a:rPr kumimoji="0" lang="en-US" altLang="zh-CN"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rPr>
              <a:t>”</a:t>
            </a:r>
            <a:r>
              <a:rPr kumimoji="0" lang="zh-CN" altLang="en-US" sz="2400" b="1" kern="1200" cap="none" spc="0" normalizeH="0" baseline="0" noProof="0" dirty="0">
                <a:latin typeface="微软雅黑" panose="020B0503020204020204" charset="-122"/>
                <a:ea typeface="微软雅黑" panose="020B0503020204020204" charset="-122"/>
                <a:cs typeface="微软雅黑" panose="020B0503020204020204" charset="-122"/>
                <a:sym typeface="+mn-ea"/>
              </a:rPr>
              <a:t>；</a:t>
            </a:r>
          </a:p>
          <a:p>
            <a:pPr marR="0" defTabSz="914400" fontAlgn="auto">
              <a:lnSpc>
                <a:spcPts val="3300"/>
              </a:lnSpc>
              <a:spcBef>
                <a:spcPts val="0"/>
              </a:spcBef>
              <a:spcAft>
                <a:spcPts val="0"/>
              </a:spcAft>
              <a:buClrTx/>
              <a:buSzTx/>
              <a:buFontTx/>
              <a:buNone/>
              <a:defRPr/>
            </a:pPr>
            <a:r>
              <a:rPr kumimoji="0" lang="zh-CN" altLang="en-US" sz="2400" b="1" kern="1200" cap="none" spc="0" normalizeH="0" baseline="0" noProof="0" dirty="0">
                <a:latin typeface="微软雅黑" panose="020B0503020204020204" charset="-122"/>
                <a:ea typeface="微软雅黑" panose="020B0503020204020204" charset="-122"/>
                <a:cs typeface="微软雅黑" panose="020B0503020204020204" charset="-122"/>
                <a:sym typeface="Wingdings" panose="05000000000000000000" charset="0"/>
              </a:rPr>
              <a:t>唐穆宗时，唐蕃会盟，并专门刻</a:t>
            </a:r>
            <a:r>
              <a:rPr kumimoji="0" lang="en-US" altLang="zh-CN" sz="2400" b="1" kern="1200" cap="none" spc="0" normalizeH="0" baseline="0" noProof="0" dirty="0">
                <a:latin typeface="微软雅黑" panose="020B0503020204020204" charset="-122"/>
                <a:ea typeface="微软雅黑" panose="020B0503020204020204" charset="-122"/>
                <a:cs typeface="微软雅黑" panose="020B0503020204020204" charset="-122"/>
                <a:sym typeface="Wingdings" panose="05000000000000000000" charset="0"/>
              </a:rPr>
              <a:t>“</a:t>
            </a:r>
            <a:r>
              <a:rPr kumimoji="0" lang="zh-CN" altLang="en-US" sz="2400" b="1" kern="1200" cap="none" spc="0" normalizeH="0" baseline="0" noProof="0" dirty="0">
                <a:solidFill>
                  <a:srgbClr val="FF0000"/>
                </a:solidFill>
                <a:latin typeface="微软雅黑" panose="020B0503020204020204" charset="-122"/>
                <a:ea typeface="微软雅黑" panose="020B0503020204020204" charset="-122"/>
                <a:cs typeface="微软雅黑" panose="020B0503020204020204" charset="-122"/>
                <a:sym typeface="Wingdings" panose="05000000000000000000" charset="0"/>
              </a:rPr>
              <a:t>唐蕃会盟碑</a:t>
            </a:r>
            <a:r>
              <a:rPr kumimoji="0" lang="en-US" altLang="zh-CN" sz="2400" b="1" kern="1200" cap="none" spc="0" normalizeH="0" baseline="0" noProof="0" dirty="0">
                <a:latin typeface="微软雅黑" panose="020B0503020204020204" charset="-122"/>
                <a:ea typeface="微软雅黑" panose="020B0503020204020204" charset="-122"/>
                <a:cs typeface="微软雅黑" panose="020B0503020204020204" charset="-122"/>
                <a:sym typeface="Wingdings" panose="05000000000000000000" charset="0"/>
              </a:rPr>
              <a:t>”</a:t>
            </a:r>
            <a:r>
              <a:rPr kumimoji="0" lang="zh-CN" altLang="en-US" sz="2400" b="1" kern="1200" cap="none" spc="0" normalizeH="0" baseline="0" noProof="0" dirty="0">
                <a:latin typeface="微软雅黑" panose="020B0503020204020204" charset="-122"/>
                <a:ea typeface="微软雅黑" panose="020B0503020204020204" charset="-122"/>
                <a:cs typeface="微软雅黑" panose="020B0503020204020204" charset="-122"/>
                <a:sym typeface="Wingdings" panose="05000000000000000000" charset="0"/>
              </a:rPr>
              <a:t>，表明世代友好。</a:t>
            </a:r>
          </a:p>
        </p:txBody>
      </p:sp>
      <p:pic>
        <p:nvPicPr>
          <p:cNvPr id="6" name="图片 5" descr="唐蕃会盟碑"/>
          <p:cNvPicPr>
            <a:picLocks noChangeAspect="1"/>
          </p:cNvPicPr>
          <p:nvPr/>
        </p:nvPicPr>
        <p:blipFill>
          <a:blip r:embed="rId6"/>
          <a:stretch>
            <a:fillRect/>
          </a:stretch>
        </p:blipFill>
        <p:spPr>
          <a:xfrm>
            <a:off x="5220335" y="552450"/>
            <a:ext cx="2602230" cy="3732530"/>
          </a:xfrm>
          <a:prstGeom prst="rect">
            <a:avLst/>
          </a:prstGeom>
          <a:noFill/>
          <a:ln w="9525">
            <a:noFill/>
          </a:ln>
        </p:spPr>
      </p:pic>
      <p:sp>
        <p:nvSpPr>
          <p:cNvPr id="33799" name="文本框 4"/>
          <p:cNvSpPr txBox="1"/>
          <p:nvPr/>
        </p:nvSpPr>
        <p:spPr>
          <a:xfrm>
            <a:off x="5645150" y="3824605"/>
            <a:ext cx="1985963" cy="460375"/>
          </a:xfrm>
          <a:prstGeom prst="rect">
            <a:avLst/>
          </a:prstGeom>
          <a:noFill/>
          <a:ln w="9525">
            <a:noFill/>
          </a:ln>
        </p:spPr>
        <p:txBody>
          <a:bodyPr anchor="t">
            <a:spAutoFit/>
          </a:bodyPr>
          <a:lstStyle/>
          <a:p>
            <a:pPr eaLnBrk="0" hangingPunct="0"/>
            <a:r>
              <a:rPr lang="zh-CN" altLang="en-US" sz="2400" b="1" dirty="0">
                <a:latin typeface="微软雅黑" panose="020B0503020204020204" charset="-122"/>
                <a:ea typeface="微软雅黑" panose="020B0503020204020204" charset="-122"/>
              </a:rPr>
              <a:t>唐蕃会盟碑</a:t>
            </a:r>
          </a:p>
        </p:txBody>
      </p:sp>
      <p:sp>
        <p:nvSpPr>
          <p:cNvPr id="16391" name="文本框 16390"/>
          <p:cNvSpPr txBox="1"/>
          <p:nvPr/>
        </p:nvSpPr>
        <p:spPr>
          <a:xfrm>
            <a:off x="51435" y="4309110"/>
            <a:ext cx="9201785" cy="460375"/>
          </a:xfrm>
          <a:prstGeom prst="rect">
            <a:avLst/>
          </a:prstGeom>
          <a:noFill/>
          <a:ln w="9525">
            <a:noFill/>
          </a:ln>
        </p:spPr>
        <p:txBody>
          <a:bodyPr wrap="square" anchor="t">
            <a:spAutoFit/>
          </a:bodyPr>
          <a:lstStyle/>
          <a:p>
            <a:pPr>
              <a:spcBef>
                <a:spcPct val="50000"/>
              </a:spcBef>
            </a:pPr>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rPr>
              <a:t>、元朝对西藏地区的管辖采取怎样的措施？有何历史意义？</a:t>
            </a:r>
          </a:p>
        </p:txBody>
      </p:sp>
      <p:sp>
        <p:nvSpPr>
          <p:cNvPr id="16392" name="文本框 16391"/>
          <p:cNvSpPr txBox="1"/>
          <p:nvPr/>
        </p:nvSpPr>
        <p:spPr>
          <a:xfrm>
            <a:off x="447675" y="4740275"/>
            <a:ext cx="11279505" cy="829945"/>
          </a:xfrm>
          <a:prstGeom prst="rect">
            <a:avLst/>
          </a:prstGeom>
          <a:noFill/>
          <a:ln w="9525">
            <a:noFill/>
          </a:ln>
        </p:spPr>
        <p:txBody>
          <a:bodyPr wrap="square" anchor="t">
            <a:spAutoFit/>
          </a:bodyPr>
          <a:lstStyle/>
          <a:p>
            <a:pPr>
              <a:spcBef>
                <a:spcPct val="50000"/>
              </a:spcBef>
            </a:pP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a:t>
            </a:r>
            <a:r>
              <a:rPr lang="en-US" altLang="zh-CN" sz="2400" b="1" dirty="0">
                <a:solidFill>
                  <a:srgbClr val="FF3300"/>
                </a:solidFill>
                <a:latin typeface="微软雅黑" panose="020B0503020204020204" charset="-122"/>
                <a:ea typeface="微软雅黑" panose="020B0503020204020204" charset="-122"/>
                <a:cs typeface="微软雅黑" panose="020B0503020204020204" charset="-122"/>
              </a:rPr>
              <a:t>1</a:t>
            </a: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）措施：将西藏划为一个单独的行政区，设立</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rPr>
              <a:t>宣慰使司都元帅府</a:t>
            </a: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，由中央的</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rPr>
              <a:t>宣政院</a:t>
            </a: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直接统辖。</a:t>
            </a:r>
          </a:p>
        </p:txBody>
      </p:sp>
      <p:sp>
        <p:nvSpPr>
          <p:cNvPr id="16393" name="文本框 16392"/>
          <p:cNvSpPr txBox="1"/>
          <p:nvPr/>
        </p:nvSpPr>
        <p:spPr>
          <a:xfrm>
            <a:off x="483870" y="5572760"/>
            <a:ext cx="11118850" cy="460375"/>
          </a:xfrm>
          <a:prstGeom prst="rect">
            <a:avLst/>
          </a:prstGeom>
          <a:noFill/>
          <a:ln w="9525">
            <a:noFill/>
          </a:ln>
        </p:spPr>
        <p:txBody>
          <a:bodyPr wrap="square" anchor="t">
            <a:spAutoFit/>
          </a:bodyPr>
          <a:lstStyle/>
          <a:p>
            <a:pPr>
              <a:spcBef>
                <a:spcPct val="50000"/>
              </a:spcBef>
            </a:pP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a:t>
            </a:r>
            <a:r>
              <a:rPr lang="en-US" altLang="zh-CN" sz="2400" b="1" dirty="0">
                <a:solidFill>
                  <a:srgbClr val="FF3300"/>
                </a:solidFill>
                <a:latin typeface="微软雅黑" panose="020B0503020204020204" charset="-122"/>
                <a:ea typeface="微软雅黑" panose="020B0503020204020204" charset="-122"/>
                <a:cs typeface="微软雅黑" panose="020B0503020204020204" charset="-122"/>
              </a:rPr>
              <a:t>2</a:t>
            </a:r>
            <a:r>
              <a:rPr lang="zh-CN" altLang="en-US" sz="2400" b="1" dirty="0">
                <a:solidFill>
                  <a:srgbClr val="FF3300"/>
                </a:solidFill>
                <a:latin typeface="微软雅黑" panose="020B0503020204020204" charset="-122"/>
                <a:ea typeface="微软雅黑" panose="020B0503020204020204" charset="-122"/>
                <a:cs typeface="微软雅黑" panose="020B0503020204020204" charset="-122"/>
              </a:rPr>
              <a:t>）意义：从此，西藏正式成为中央直接管理下的一个地方行政区域。</a:t>
            </a:r>
          </a:p>
        </p:txBody>
      </p:sp>
      <p:sp>
        <p:nvSpPr>
          <p:cNvPr id="10" name="Rectangle 2"/>
          <p:cNvSpPr>
            <a:spLocks noRot="1" noChangeArrowheads="1"/>
          </p:cNvSpPr>
          <p:nvPr/>
        </p:nvSpPr>
        <p:spPr bwMode="auto">
          <a:xfrm>
            <a:off x="5720715" y="-90805"/>
            <a:ext cx="4959985" cy="643255"/>
          </a:xfrm>
          <a:prstGeom prst="rect">
            <a:avLst/>
          </a:prstGeom>
          <a:noFill/>
          <a:ln w="38100">
            <a:noFill/>
            <a:miter lim="800000"/>
          </a:ln>
          <a:extLst>
            <a:ext uri="{909E8E84-426E-40DD-AFC4-6F175D3DCCD1}">
              <a14:hiddenFill xmlns:a14="http://schemas.microsoft.com/office/drawing/2010/main">
                <a:solidFill>
                  <a:schemeClr val="accent1"/>
                </a:solidFill>
              </a14:hiddenFill>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2.</a:t>
            </a:r>
            <a:r>
              <a:rPr kumimoji="0" lang="zh-CN" altLang="en-US"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对西藏、西域的管辖</a:t>
            </a:r>
          </a:p>
        </p:txBody>
      </p:sp>
      <p:sp>
        <p:nvSpPr>
          <p:cNvPr id="16389" name="文本框 16388"/>
          <p:cNvSpPr txBox="1"/>
          <p:nvPr/>
        </p:nvSpPr>
        <p:spPr>
          <a:xfrm>
            <a:off x="36830" y="6047740"/>
            <a:ext cx="7129463" cy="460375"/>
          </a:xfrm>
          <a:prstGeom prst="rect">
            <a:avLst/>
          </a:prstGeom>
          <a:noFill/>
          <a:ln w="9525">
            <a:noFill/>
          </a:ln>
        </p:spPr>
        <p:txBody>
          <a:bodyPr anchor="t">
            <a:spAutoFit/>
          </a:bodyPr>
          <a:lstStyle/>
          <a:p>
            <a:pPr>
              <a:spcBef>
                <a:spcPct val="50000"/>
              </a:spcBef>
            </a:pPr>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rPr>
              <a:t>、元朝对西域地区的管辖采取怎样的措施呢？</a:t>
            </a:r>
          </a:p>
        </p:txBody>
      </p:sp>
      <p:sp>
        <p:nvSpPr>
          <p:cNvPr id="16390" name="文本框 16389"/>
          <p:cNvSpPr txBox="1"/>
          <p:nvPr/>
        </p:nvSpPr>
        <p:spPr>
          <a:xfrm>
            <a:off x="6301740" y="6076950"/>
            <a:ext cx="6896100" cy="460375"/>
          </a:xfrm>
          <a:prstGeom prst="rect">
            <a:avLst/>
          </a:prstGeom>
          <a:noFill/>
          <a:ln w="9525">
            <a:noFill/>
          </a:ln>
        </p:spPr>
        <p:txBody>
          <a:bodyPr wrap="square" anchor="t">
            <a:spAutoFit/>
          </a:bodyPr>
          <a:lstStyle/>
          <a:p>
            <a:pPr>
              <a:spcBef>
                <a:spcPct val="50000"/>
              </a:spcBef>
            </a:pPr>
            <a:r>
              <a:rPr lang="zh-CN" altLang="en-US" sz="2400" b="1" dirty="0">
                <a:solidFill>
                  <a:srgbClr val="FF3300"/>
                </a:solidFill>
                <a:latin typeface="微软雅黑" panose="020B0503020204020204" charset="-122"/>
                <a:ea typeface="微软雅黑" panose="020B0503020204020204" charset="-122"/>
              </a:rPr>
              <a:t>设置北庭元帅府等机构管理西域的军政事务</a:t>
            </a:r>
          </a:p>
        </p:txBody>
      </p:sp>
      <p:sp>
        <p:nvSpPr>
          <p:cNvPr id="2" name="标题 1"/>
          <p:cNvSpPr>
            <a:spLocks noGrp="1"/>
          </p:cNvSpPr>
          <p:nvPr/>
        </p:nvSpPr>
        <p:spPr>
          <a:xfrm>
            <a:off x="327095" y="136595"/>
            <a:ext cx="10969200" cy="7056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400" b="1" kern="1200">
                <a:solidFill>
                  <a:schemeClr val="tx1"/>
                </a:solidFill>
                <a:effectLst>
                  <a:outerShdw blurRad="38100" dist="38100" dir="2700000" algn="tl">
                    <a:srgbClr val="000000">
                      <a:alpha val="43137"/>
                    </a:srgbClr>
                  </a:outerShdw>
                </a:effectLst>
                <a:latin typeface="+mj-lt"/>
                <a:ea typeface="+mj-ea"/>
                <a:cs typeface="+mj-cs"/>
              </a:defRPr>
            </a:lvl1pPr>
          </a:lstStyle>
          <a:p>
            <a:r>
              <a:rPr lang="zh-CN" altLang="en-US">
                <a:sym typeface="+mn-ea"/>
              </a:rPr>
              <a:t>三、元朝边疆治理篇</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3799"/>
                                        </p:tgtEl>
                                        <p:attrNameLst>
                                          <p:attrName>style.visibility</p:attrName>
                                        </p:attrNameLst>
                                      </p:cBhvr>
                                      <p:to>
                                        <p:strVal val="visible"/>
                                      </p:to>
                                    </p:set>
                                    <p:animEffect transition="in" filter="diamond(in)">
                                      <p:cBhvr>
                                        <p:cTn id="15" dur="2000"/>
                                        <p:tgtEl>
                                          <p:spTgt spid="33799"/>
                                        </p:tgtEl>
                                      </p:cBhvr>
                                    </p:animEffect>
                                  </p:childTnLst>
                                </p:cTn>
                              </p:par>
                              <p:par>
                                <p:cTn id="16" presetID="3" presetClass="exit" presetSubtype="10" fill="hold" nodeType="withEffect">
                                  <p:stCondLst>
                                    <p:cond delay="0"/>
                                  </p:stCondLst>
                                  <p:childTnLst>
                                    <p:animEffect transition="out" filter="blinds(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6391"/>
                                        </p:tgtEl>
                                        <p:attrNameLst>
                                          <p:attrName>style.visibility</p:attrName>
                                        </p:attrNameLst>
                                      </p:cBhvr>
                                      <p:to>
                                        <p:strVal val="visible"/>
                                      </p:to>
                                    </p:set>
                                    <p:anim calcmode="lin" valueType="num">
                                      <p:cBhvr additive="base">
                                        <p:cTn id="35" dur="500" fill="hold"/>
                                        <p:tgtEl>
                                          <p:spTgt spid="16391"/>
                                        </p:tgtEl>
                                        <p:attrNameLst>
                                          <p:attrName>ppt_x</p:attrName>
                                        </p:attrNameLst>
                                      </p:cBhvr>
                                      <p:tavLst>
                                        <p:tav tm="0">
                                          <p:val>
                                            <p:strVal val="1+#ppt_w/2"/>
                                          </p:val>
                                        </p:tav>
                                        <p:tav tm="100000">
                                          <p:val>
                                            <p:strVal val="#ppt_x"/>
                                          </p:val>
                                        </p:tav>
                                      </p:tavLst>
                                    </p:anim>
                                    <p:anim calcmode="lin" valueType="num">
                                      <p:cBhvr additive="base">
                                        <p:cTn id="36"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392"/>
                                        </p:tgtEl>
                                        <p:attrNameLst>
                                          <p:attrName>style.visibility</p:attrName>
                                        </p:attrNameLst>
                                      </p:cBhvr>
                                      <p:to>
                                        <p:strVal val="visible"/>
                                      </p:to>
                                    </p:set>
                                    <p:anim calcmode="lin" valueType="num">
                                      <p:cBhvr additive="base">
                                        <p:cTn id="41" dur="500" fill="hold"/>
                                        <p:tgtEl>
                                          <p:spTgt spid="16392"/>
                                        </p:tgtEl>
                                        <p:attrNameLst>
                                          <p:attrName>ppt_x</p:attrName>
                                        </p:attrNameLst>
                                      </p:cBhvr>
                                      <p:tavLst>
                                        <p:tav tm="0">
                                          <p:val>
                                            <p:strVal val="#ppt_x"/>
                                          </p:val>
                                        </p:tav>
                                        <p:tav tm="100000">
                                          <p:val>
                                            <p:strVal val="#ppt_x"/>
                                          </p:val>
                                        </p:tav>
                                      </p:tavLst>
                                    </p:anim>
                                    <p:anim calcmode="lin" valueType="num">
                                      <p:cBhvr additive="base">
                                        <p:cTn id="42" dur="500" fill="hold"/>
                                        <p:tgtEl>
                                          <p:spTgt spid="163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push.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393"/>
                                        </p:tgtEl>
                                        <p:attrNameLst>
                                          <p:attrName>style.visibility</p:attrName>
                                        </p:attrNameLst>
                                      </p:cBhvr>
                                      <p:to>
                                        <p:strVal val="visible"/>
                                      </p:to>
                                    </p:set>
                                    <p:anim calcmode="lin" valueType="num">
                                      <p:cBhvr additive="base">
                                        <p:cTn id="47" dur="500" fill="hold"/>
                                        <p:tgtEl>
                                          <p:spTgt spid="16393"/>
                                        </p:tgtEl>
                                        <p:attrNameLst>
                                          <p:attrName>ppt_x</p:attrName>
                                        </p:attrNameLst>
                                      </p:cBhvr>
                                      <p:tavLst>
                                        <p:tav tm="0">
                                          <p:val>
                                            <p:strVal val="#ppt_x"/>
                                          </p:val>
                                        </p:tav>
                                        <p:tav tm="100000">
                                          <p:val>
                                            <p:strVal val="#ppt_x"/>
                                          </p:val>
                                        </p:tav>
                                      </p:tavLst>
                                    </p:anim>
                                    <p:anim calcmode="lin" valueType="num">
                                      <p:cBhvr additive="base">
                                        <p:cTn id="48" dur="500" fill="hold"/>
                                        <p:tgtEl>
                                          <p:spTgt spid="163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6389"/>
                                        </p:tgtEl>
                                        <p:attrNameLst>
                                          <p:attrName>style.visibility</p:attrName>
                                        </p:attrNameLst>
                                      </p:cBhvr>
                                      <p:to>
                                        <p:strVal val="visible"/>
                                      </p:to>
                                    </p:set>
                                    <p:anim calcmode="lin" valueType="num">
                                      <p:cBhvr additive="base">
                                        <p:cTn id="53" dur="500" fill="hold"/>
                                        <p:tgtEl>
                                          <p:spTgt spid="16389"/>
                                        </p:tgtEl>
                                        <p:attrNameLst>
                                          <p:attrName>ppt_x</p:attrName>
                                        </p:attrNameLst>
                                      </p:cBhvr>
                                      <p:tavLst>
                                        <p:tav tm="0">
                                          <p:val>
                                            <p:strVal val="1+#ppt_w/2"/>
                                          </p:val>
                                        </p:tav>
                                        <p:tav tm="100000">
                                          <p:val>
                                            <p:strVal val="#ppt_x"/>
                                          </p:val>
                                        </p:tav>
                                      </p:tavLst>
                                    </p:anim>
                                    <p:anim calcmode="lin" valueType="num">
                                      <p:cBhvr additive="base">
                                        <p:cTn id="54" dur="500" fill="hold"/>
                                        <p:tgtEl>
                                          <p:spTgt spid="1638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390"/>
                                        </p:tgtEl>
                                        <p:attrNameLst>
                                          <p:attrName>style.visibility</p:attrName>
                                        </p:attrNameLst>
                                      </p:cBhvr>
                                      <p:to>
                                        <p:strVal val="visible"/>
                                      </p:to>
                                    </p:set>
                                    <p:anim calcmode="lin" valueType="num">
                                      <p:cBhvr additive="base">
                                        <p:cTn id="59" dur="500" fill="hold"/>
                                        <p:tgtEl>
                                          <p:spTgt spid="16390"/>
                                        </p:tgtEl>
                                        <p:attrNameLst>
                                          <p:attrName>ppt_x</p:attrName>
                                        </p:attrNameLst>
                                      </p:cBhvr>
                                      <p:tavLst>
                                        <p:tav tm="0">
                                          <p:val>
                                            <p:strVal val="#ppt_x"/>
                                          </p:val>
                                        </p:tav>
                                        <p:tav tm="100000">
                                          <p:val>
                                            <p:strVal val="#ppt_x"/>
                                          </p:val>
                                        </p:tav>
                                      </p:tavLst>
                                    </p:anim>
                                    <p:anim calcmode="lin" valueType="num">
                                      <p:cBhvr additive="base">
                                        <p:cTn id="60"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33799" grpId="0"/>
      <p:bldP spid="16391" grpId="0"/>
      <p:bldP spid="16392" grpId="0"/>
      <p:bldP spid="16393" grpId="0"/>
      <p:bldP spid="16389" grpId="0"/>
      <p:bldP spid="1639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图片 2" descr="反对藏独"/>
          <p:cNvPicPr>
            <a:picLocks noChangeAspect="1"/>
          </p:cNvPicPr>
          <p:nvPr/>
        </p:nvPicPr>
        <p:blipFill>
          <a:blip r:embed="rId3"/>
          <a:stretch>
            <a:fillRect/>
          </a:stretch>
        </p:blipFill>
        <p:spPr>
          <a:xfrm>
            <a:off x="295910" y="839470"/>
            <a:ext cx="5484495" cy="2759710"/>
          </a:xfrm>
          <a:prstGeom prst="rect">
            <a:avLst/>
          </a:prstGeom>
          <a:noFill/>
          <a:ln w="9525">
            <a:noFill/>
          </a:ln>
        </p:spPr>
      </p:pic>
      <p:pic>
        <p:nvPicPr>
          <p:cNvPr id="4" name="图片 3" descr="汉藏团结"/>
          <p:cNvPicPr>
            <a:picLocks noChangeAspect="1"/>
          </p:cNvPicPr>
          <p:nvPr/>
        </p:nvPicPr>
        <p:blipFill>
          <a:blip r:embed="rId4"/>
          <a:stretch>
            <a:fillRect/>
          </a:stretch>
        </p:blipFill>
        <p:spPr>
          <a:xfrm>
            <a:off x="6217920" y="839470"/>
            <a:ext cx="5515610" cy="2759710"/>
          </a:xfrm>
          <a:prstGeom prst="rect">
            <a:avLst/>
          </a:prstGeom>
          <a:noFill/>
          <a:ln w="9525">
            <a:noFill/>
          </a:ln>
        </p:spPr>
      </p:pic>
      <p:pic>
        <p:nvPicPr>
          <p:cNvPr id="5" name="图片 4" descr="反台独促统一"/>
          <p:cNvPicPr>
            <a:picLocks noChangeAspect="1"/>
          </p:cNvPicPr>
          <p:nvPr/>
        </p:nvPicPr>
        <p:blipFill>
          <a:blip r:embed="rId5"/>
          <a:stretch>
            <a:fillRect/>
          </a:stretch>
        </p:blipFill>
        <p:spPr>
          <a:xfrm>
            <a:off x="273685" y="3778885"/>
            <a:ext cx="5506085" cy="2836545"/>
          </a:xfrm>
          <a:prstGeom prst="rect">
            <a:avLst/>
          </a:prstGeom>
          <a:noFill/>
          <a:ln w="9525">
            <a:noFill/>
          </a:ln>
        </p:spPr>
      </p:pic>
      <p:pic>
        <p:nvPicPr>
          <p:cNvPr id="6" name="图片 5" descr="制止台独气焰"/>
          <p:cNvPicPr>
            <a:picLocks noChangeAspect="1"/>
          </p:cNvPicPr>
          <p:nvPr/>
        </p:nvPicPr>
        <p:blipFill>
          <a:blip r:embed="rId6"/>
          <a:stretch>
            <a:fillRect/>
          </a:stretch>
        </p:blipFill>
        <p:spPr>
          <a:xfrm>
            <a:off x="6217920" y="3779520"/>
            <a:ext cx="5516245" cy="2908300"/>
          </a:xfrm>
          <a:prstGeom prst="rect">
            <a:avLst/>
          </a:prstGeom>
          <a:noFill/>
          <a:ln w="9525">
            <a:noFill/>
          </a:ln>
        </p:spPr>
      </p:pic>
      <p:sp>
        <p:nvSpPr>
          <p:cNvPr id="10" name="云形标注 9"/>
          <p:cNvSpPr/>
          <p:nvPr/>
        </p:nvSpPr>
        <p:spPr>
          <a:xfrm>
            <a:off x="2157730" y="95250"/>
            <a:ext cx="7612380" cy="194437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base">
              <a:defRPr/>
            </a:pPr>
            <a:endParaRPr lang="zh-CN" altLang="en-US" sz="2800" b="1" strike="noStrike" noProof="1">
              <a:solidFill>
                <a:srgbClr val="002060"/>
              </a:solidFill>
              <a:latin typeface="微软雅黑" panose="020B0503020204020204" charset="-122"/>
              <a:ea typeface="微软雅黑" panose="020B0503020204020204" charset="-122"/>
            </a:endParaRPr>
          </a:p>
          <a:p>
            <a:pPr algn="just" fontAlgn="base">
              <a:defRPr/>
            </a:pPr>
            <a:r>
              <a:rPr lang="zh-CN" altLang="en-US" sz="2800" b="1" strike="noStrike" noProof="1">
                <a:solidFill>
                  <a:srgbClr val="002060"/>
                </a:solidFill>
                <a:latin typeface="微软雅黑" panose="020B0503020204020204" charset="-122"/>
                <a:ea typeface="微软雅黑" panose="020B0503020204020204" charset="-122"/>
              </a:rPr>
              <a:t>结合图片资料，根据本课学习的历史知识，我们如何看待台独、藏独？</a:t>
            </a:r>
            <a:endParaRPr lang="zh-CN" altLang="en-US" sz="2800" b="1" dirty="0">
              <a:solidFill>
                <a:srgbClr val="FF0000"/>
              </a:solidFill>
              <a:latin typeface="Arial" panose="020B0604020202020204" pitchFamily="34" charset="0"/>
              <a:ea typeface="黑体" panose="02010609060101010101" charset="-122"/>
            </a:endParaRPr>
          </a:p>
          <a:p>
            <a:pPr algn="just" fontAlgn="base">
              <a:defRPr/>
            </a:pPr>
            <a:endParaRPr lang="zh-CN" altLang="en-US" sz="2800" b="1" strike="noStrike" noProof="1">
              <a:solidFill>
                <a:srgbClr val="002060"/>
              </a:solidFill>
              <a:latin typeface="微软雅黑" panose="020B0503020204020204" charset="-122"/>
              <a:ea typeface="微软雅黑" panose="020B0503020204020204" charset="-122"/>
            </a:endParaRPr>
          </a:p>
        </p:txBody>
      </p:sp>
      <p:sp>
        <p:nvSpPr>
          <p:cNvPr id="57354" name="矩形 57353"/>
          <p:cNvSpPr/>
          <p:nvPr/>
        </p:nvSpPr>
        <p:spPr>
          <a:xfrm>
            <a:off x="1978025" y="2644775"/>
            <a:ext cx="7971790" cy="1568450"/>
          </a:xfrm>
          <a:prstGeom prst="rect">
            <a:avLst/>
          </a:prstGeom>
          <a:solidFill>
            <a:schemeClr val="bg1"/>
          </a:solidFill>
          <a:ln w="9525">
            <a:noFill/>
          </a:ln>
        </p:spPr>
        <p:txBody>
          <a:bodyPr wrap="square" anchor="t">
            <a:spAutoFit/>
          </a:bodyPr>
          <a:lstStyle/>
          <a:p>
            <a:pPr>
              <a:buClr>
                <a:schemeClr val="bg1"/>
              </a:buClr>
            </a:pPr>
            <a:r>
              <a:rPr lang="zh-CN" altLang="en-US" sz="2400" b="1" dirty="0">
                <a:latin typeface="微软雅黑" panose="020B0503020204020204" charset="-122"/>
                <a:ea typeface="微软雅黑" panose="020B0503020204020204" charset="-122"/>
                <a:sym typeface="宋体" panose="02010600030101010101" pitchFamily="2" charset="-122"/>
              </a:rPr>
              <a:t>元朝设立</a:t>
            </a:r>
            <a:r>
              <a:rPr lang="zh-CN" altLang="en-US" sz="2400" b="1" dirty="0">
                <a:solidFill>
                  <a:srgbClr val="FF0000"/>
                </a:solidFill>
                <a:latin typeface="微软雅黑" panose="020B0503020204020204" charset="-122"/>
                <a:ea typeface="微软雅黑" panose="020B0503020204020204" charset="-122"/>
                <a:sym typeface="宋体" panose="02010600030101010101" pitchFamily="2" charset="-122"/>
              </a:rPr>
              <a:t>澎湖巡检司</a:t>
            </a:r>
            <a:r>
              <a:rPr lang="zh-CN" altLang="en-US" sz="2400" b="1" dirty="0">
                <a:latin typeface="微软雅黑" panose="020B0503020204020204" charset="-122"/>
                <a:ea typeface="微软雅黑" panose="020B0503020204020204" charset="-122"/>
                <a:sym typeface="宋体" panose="02010600030101010101" pitchFamily="2" charset="-122"/>
              </a:rPr>
              <a:t>、</a:t>
            </a:r>
            <a:r>
              <a:rPr lang="zh-CN" altLang="en-US" sz="2400" b="1" dirty="0">
                <a:solidFill>
                  <a:srgbClr val="FF0000"/>
                </a:solidFill>
                <a:latin typeface="微软雅黑" panose="020B0503020204020204" charset="-122"/>
                <a:ea typeface="微软雅黑" panose="020B0503020204020204" charset="-122"/>
                <a:sym typeface="宋体" panose="02010600030101010101" pitchFamily="2" charset="-122"/>
              </a:rPr>
              <a:t>宣政院</a:t>
            </a:r>
            <a:r>
              <a:rPr lang="zh-CN" altLang="en-US" sz="2400" b="1" dirty="0">
                <a:latin typeface="微软雅黑" panose="020B0503020204020204" charset="-122"/>
                <a:ea typeface="微软雅黑" panose="020B0503020204020204" charset="-122"/>
                <a:sym typeface="宋体" panose="02010600030101010101" pitchFamily="2" charset="-122"/>
              </a:rPr>
              <a:t>，表明台湾和西藏自古以来就是祖国领土神圣不可分割的一部分。</a:t>
            </a:r>
            <a:endParaRPr lang="en-US" altLang="zh-CN" sz="2400" b="1">
              <a:latin typeface="微软雅黑" panose="020B0503020204020204" charset="-122"/>
              <a:ea typeface="微软雅黑" panose="020B0503020204020204" charset="-122"/>
              <a:sym typeface="宋体" panose="02010600030101010101" pitchFamily="2" charset="-122"/>
            </a:endParaRPr>
          </a:p>
          <a:p>
            <a:pPr>
              <a:buClr>
                <a:schemeClr val="bg1"/>
              </a:buClr>
            </a:pPr>
            <a:r>
              <a:rPr lang="zh-CN" altLang="en-US" sz="2400" b="1" dirty="0">
                <a:latin typeface="微软雅黑" panose="020B0503020204020204" charset="-122"/>
                <a:ea typeface="微软雅黑" panose="020B0503020204020204" charset="-122"/>
                <a:sym typeface="宋体" panose="02010600030101010101" pitchFamily="2" charset="-122"/>
              </a:rPr>
              <a:t>作为中华儿女、中国公民坚决反对藏独、台独等分裂国家的行为，坚决维护</a:t>
            </a:r>
            <a:r>
              <a:rPr lang="zh-CN" altLang="en-US" sz="2400" b="1" dirty="0">
                <a:solidFill>
                  <a:srgbClr val="FF0000"/>
                </a:solidFill>
                <a:latin typeface="微软雅黑" panose="020B0503020204020204" charset="-122"/>
                <a:ea typeface="微软雅黑" panose="020B0503020204020204" charset="-122"/>
                <a:sym typeface="宋体" panose="02010600030101010101" pitchFamily="2" charset="-122"/>
              </a:rPr>
              <a:t>民族团结</a:t>
            </a:r>
            <a:r>
              <a:rPr lang="zh-CN" altLang="en-US" sz="2400" b="1" dirty="0">
                <a:latin typeface="微软雅黑" panose="020B0503020204020204" charset="-122"/>
                <a:ea typeface="微软雅黑" panose="020B0503020204020204" charset="-122"/>
                <a:sym typeface="宋体" panose="02010600030101010101" pitchFamily="2" charset="-122"/>
              </a:rPr>
              <a:t>和</a:t>
            </a:r>
            <a:r>
              <a:rPr lang="zh-CN" altLang="en-US" sz="2400" b="1" dirty="0">
                <a:solidFill>
                  <a:srgbClr val="FF0000"/>
                </a:solidFill>
                <a:latin typeface="微软雅黑" panose="020B0503020204020204" charset="-122"/>
                <a:ea typeface="微软雅黑" panose="020B0503020204020204" charset="-122"/>
                <a:sym typeface="宋体" panose="02010600030101010101" pitchFamily="2" charset="-122"/>
              </a:rPr>
              <a:t>祖国统一。</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000" fill="hold"/>
                                        <p:tgtEl>
                                          <p:spTgt spid="10"/>
                                        </p:tgtEl>
                                        <p:attrNameLst>
                                          <p:attrName>ppt_w</p:attrName>
                                        </p:attrNameLst>
                                      </p:cBhvr>
                                      <p:tavLst>
                                        <p:tav tm="0">
                                          <p:val>
                                            <p:fltVal val="0"/>
                                          </p:val>
                                        </p:tav>
                                        <p:tav tm="100000">
                                          <p:val>
                                            <p:strVal val="#ppt_w"/>
                                          </p:val>
                                        </p:tav>
                                      </p:tavLst>
                                    </p:anim>
                                    <p:anim calcmode="lin" valueType="num">
                                      <p:cBhvr>
                                        <p:cTn id="22" dur="2000" fill="hold"/>
                                        <p:tgtEl>
                                          <p:spTgt spid="10"/>
                                        </p:tgtEl>
                                        <p:attrNameLst>
                                          <p:attrName>ppt_h</p:attrName>
                                        </p:attrNameLst>
                                      </p:cBhvr>
                                      <p:tavLst>
                                        <p:tav tm="0">
                                          <p:val>
                                            <p:fltVal val="0"/>
                                          </p:val>
                                        </p:tav>
                                        <p:tav tm="100000">
                                          <p:val>
                                            <p:strVal val="#ppt_h"/>
                                          </p:val>
                                        </p:tav>
                                      </p:tavLst>
                                    </p:anim>
                                    <p:anim calcmode="lin" valueType="num">
                                      <p:cBhvr>
                                        <p:cTn id="23" dur="2000" fill="hold"/>
                                        <p:tgtEl>
                                          <p:spTgt spid="10"/>
                                        </p:tgtEl>
                                        <p:attrNameLst>
                                          <p:attrName>style.rotation</p:attrName>
                                        </p:attrNameLst>
                                      </p:cBhvr>
                                      <p:tavLst>
                                        <p:tav tm="0">
                                          <p:val>
                                            <p:fltVal val="90"/>
                                          </p:val>
                                        </p:tav>
                                        <p:tav tm="100000">
                                          <p:val>
                                            <p:fltVal val="0"/>
                                          </p:val>
                                        </p:tav>
                                      </p:tavLst>
                                    </p:anim>
                                    <p:animEffect transition="in" filter="fade">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7354"/>
                                        </p:tgtEl>
                                        <p:attrNameLst>
                                          <p:attrName>style.visibility</p:attrName>
                                        </p:attrNameLst>
                                      </p:cBhvr>
                                      <p:to>
                                        <p:strVal val="visible"/>
                                      </p:to>
                                    </p:set>
                                    <p:animEffect transition="in" filter="blinds(horizontal)">
                                      <p:cBhvr>
                                        <p:cTn id="29" dur="500"/>
                                        <p:tgtEl>
                                          <p:spTgt spid="57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5735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436315" y="663010"/>
            <a:ext cx="10969200" cy="705600"/>
          </a:xfrm>
        </p:spPr>
        <p:txBody>
          <a:bodyPr/>
          <a:lstStyle/>
          <a:p>
            <a:r>
              <a:rPr lang="zh-CN" altLang="en-US"/>
              <a:t>知识拓展：元朝对边疆地区的成功管理</a:t>
            </a:r>
          </a:p>
        </p:txBody>
      </p:sp>
      <p:sp>
        <p:nvSpPr>
          <p:cNvPr id="3" name="内容占位符 2"/>
          <p:cNvSpPr>
            <a:spLocks noGrp="1"/>
          </p:cNvSpPr>
          <p:nvPr>
            <p:ph idx="1"/>
          </p:nvPr>
        </p:nvSpPr>
        <p:spPr>
          <a:xfrm>
            <a:off x="436245" y="1554480"/>
            <a:ext cx="11312525" cy="3988435"/>
          </a:xfrm>
          <a:ln w="28575">
            <a:noFill/>
          </a:ln>
        </p:spPr>
        <p:txBody>
          <a:bodyPr>
            <a:noAutofit/>
          </a:bodyPr>
          <a:lstStyle/>
          <a:p>
            <a:pPr marL="0" indent="0" algn="just">
              <a:buNone/>
            </a:pP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rPr>
              <a:t>元朝不仅版图辽阔，而且对边疆地区实施了长时间和比较稳定的统治，这是前代大一统王朝没有做到的。《元史</a:t>
            </a:r>
            <a:r>
              <a:rPr lang="en-US" altLang="zh-CN" sz="2800">
                <a:solidFill>
                  <a:schemeClr val="tx1"/>
                </a:solidFill>
                <a:latin typeface="汉仪旗黑-55简" panose="00020600040101010101" charset="-128"/>
                <a:ea typeface="汉仪旗黑-55简" panose="00020600040101010101" charset="-128"/>
                <a:cs typeface="汉仪旗黑-55简" panose="00020600040101010101" charset="-128"/>
              </a:rPr>
              <a:t>·</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rPr>
              <a:t>地理志》总结道:“盖岭北、辽阳与甘肃、四川、云南、湖广之边，唐所谓羁縻之州，往往在是，今”皆赋役之，比于内地。”</a:t>
            </a:r>
            <a:r>
              <a:rPr lang="zh-CN" altLang="en-US" sz="2800">
                <a:solidFill>
                  <a:srgbClr val="FF0000"/>
                </a:solidFill>
                <a:latin typeface="汉仪旗黑-55简" panose="00020600040101010101" charset="-128"/>
                <a:ea typeface="汉仪旗黑-55简" panose="00020600040101010101" charset="-128"/>
                <a:cs typeface="汉仪旗黑-55简" panose="00020600040101010101" charset="-128"/>
              </a:rPr>
              <a:t>汉唐王朝的辽阔疆城，维持时间都不是很长，</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rPr>
              <a:t>对内陆边疆地区往往是通过册封和朝贡实施控制，很不稳定。元朝的辽阔疆域则与王朝统治相始终，边疆管理也更多地呈现出与内地一体化的趋向。——《中外历史刚要》上册</a:t>
            </a:r>
          </a:p>
        </p:txBody>
      </p:sp>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Tree>
    <p:custDataLst>
      <p:tags r:id="rId1"/>
    </p:custData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626" name="Text Box 2"/>
          <p:cNvSpPr txBox="1"/>
          <p:nvPr/>
        </p:nvSpPr>
        <p:spPr>
          <a:xfrm>
            <a:off x="890588" y="903288"/>
            <a:ext cx="6592887" cy="521970"/>
          </a:xfrm>
          <a:prstGeom prst="rect">
            <a:avLst/>
          </a:prstGeom>
          <a:noFill/>
          <a:ln w="9525">
            <a:noFill/>
          </a:ln>
        </p:spPr>
        <p:txBody>
          <a:bodyPr anchor="t">
            <a:spAutoFit/>
          </a:bodyPr>
          <a:lstStyle/>
          <a:p>
            <a:r>
              <a:rPr lang="zh-CN" altLang="en-US" sz="2800" b="1" dirty="0">
                <a:solidFill>
                  <a:srgbClr val="002060"/>
                </a:solidFill>
                <a:latin typeface="Times New Roman" panose="02020603050405020304" charset="0"/>
                <a:ea typeface="微软雅黑" panose="020B0503020204020204" charset="-122"/>
              </a:rPr>
              <a:t>元朝在我国历史上的贡献？</a:t>
            </a:r>
          </a:p>
        </p:txBody>
      </p:sp>
      <p:sp>
        <p:nvSpPr>
          <p:cNvPr id="4" name="文本框 3"/>
          <p:cNvSpPr txBox="1"/>
          <p:nvPr/>
        </p:nvSpPr>
        <p:spPr>
          <a:xfrm>
            <a:off x="603250" y="1816418"/>
            <a:ext cx="10796588" cy="953135"/>
          </a:xfrm>
          <a:prstGeom prst="rect">
            <a:avLst/>
          </a:prstGeom>
          <a:noFill/>
          <a:ln w="9525">
            <a:noFill/>
          </a:ln>
          <a:extLst>
            <a:ext uri="{909E8E84-426E-40DD-AFC4-6F175D3DCCD1}">
              <a14:hiddenFill xmlns:a14="http://schemas.microsoft.com/office/drawing/2010/main">
                <a:solidFill>
                  <a:schemeClr val="accent4">
                    <a:lumMod val="20000"/>
                    <a:lumOff val="80000"/>
                  </a:schemeClr>
                </a:solidFill>
              </a14:hiddenFill>
            </a:ext>
          </a:extLst>
        </p:spPr>
        <p:txBody>
          <a:bodyPr>
            <a:spAutoFit/>
          </a:bodyPr>
          <a:lstStyle/>
          <a:p>
            <a:pPr fontAlgn="auto">
              <a:spcBef>
                <a:spcPts val="0"/>
              </a:spcBef>
              <a:spcAft>
                <a:spcPts val="0"/>
              </a:spcAft>
              <a:buFont typeface="Arial" panose="020B0604020202020204" pitchFamily="34" charset="0"/>
              <a:buNone/>
              <a:defRPr/>
            </a:pPr>
            <a:r>
              <a:rPr lang="zh-CN" altLang="en-US" sz="2800" b="1" dirty="0">
                <a:solidFill>
                  <a:srgbClr val="FF0000"/>
                </a:solidFill>
                <a:latin typeface="微软雅黑" panose="020B0503020204020204" charset="-122"/>
                <a:ea typeface="微软雅黑" panose="020B0503020204020204" charset="-122"/>
              </a:rPr>
              <a:t>①元的统一，结束了北宋以来政权并立的局面，初步奠定了我国疆域的基础。</a:t>
            </a:r>
          </a:p>
        </p:txBody>
      </p:sp>
      <p:sp>
        <p:nvSpPr>
          <p:cNvPr id="5" name="文本框 4"/>
          <p:cNvSpPr txBox="1"/>
          <p:nvPr/>
        </p:nvSpPr>
        <p:spPr>
          <a:xfrm>
            <a:off x="682308" y="3175318"/>
            <a:ext cx="10801350" cy="953135"/>
          </a:xfrm>
          <a:prstGeom prst="rect">
            <a:avLst/>
          </a:prstGeom>
          <a:noFill/>
          <a:ln w="9525">
            <a:noFill/>
          </a:ln>
          <a:extLst>
            <a:ext uri="{909E8E84-426E-40DD-AFC4-6F175D3DCCD1}">
              <a14:hiddenFill xmlns:a14="http://schemas.microsoft.com/office/drawing/2010/main">
                <a:solidFill>
                  <a:schemeClr val="accent4">
                    <a:lumMod val="20000"/>
                    <a:lumOff val="80000"/>
                  </a:schemeClr>
                </a:solidFill>
              </a14:hiddenFill>
            </a:ext>
          </a:extLst>
        </p:spPr>
        <p:txBody>
          <a:bodyPr>
            <a:spAutoFit/>
          </a:bodyPr>
          <a:lstStyle/>
          <a:p>
            <a:pPr fontAlgn="auto">
              <a:spcBef>
                <a:spcPts val="0"/>
              </a:spcBef>
              <a:spcAft>
                <a:spcPts val="0"/>
              </a:spcAft>
              <a:defRPr/>
            </a:pPr>
            <a:r>
              <a:rPr lang="zh-CN" altLang="en-US" sz="2800" b="1" dirty="0">
                <a:solidFill>
                  <a:schemeClr val="tx1"/>
                </a:solidFill>
                <a:latin typeface="微软雅黑" panose="020B0503020204020204" charset="-122"/>
                <a:ea typeface="微软雅黑" panose="020B0503020204020204" charset="-122"/>
              </a:rPr>
              <a:t>②创立行省制度，对后世行政区影响深远，从制度上巩固了国家统一。</a:t>
            </a:r>
          </a:p>
        </p:txBody>
      </p:sp>
      <p:sp>
        <p:nvSpPr>
          <p:cNvPr id="6" name="文本框 5"/>
          <p:cNvSpPr txBox="1"/>
          <p:nvPr/>
        </p:nvSpPr>
        <p:spPr>
          <a:xfrm>
            <a:off x="603307" y="4676159"/>
            <a:ext cx="10960100" cy="521970"/>
          </a:xfrm>
          <a:prstGeom prst="rect">
            <a:avLst/>
          </a:prstGeom>
          <a:noFill/>
          <a:ln w="9525">
            <a:noFill/>
          </a:ln>
          <a:extLst>
            <a:ext uri="{909E8E84-426E-40DD-AFC4-6F175D3DCCD1}">
              <a14:hiddenFill xmlns:a14="http://schemas.microsoft.com/office/drawing/2010/main">
                <a:solidFill>
                  <a:schemeClr val="accent4">
                    <a:lumMod val="20000"/>
                    <a:lumOff val="80000"/>
                  </a:schemeClr>
                </a:solidFill>
              </a14:hiddenFill>
            </a:ext>
          </a:extLst>
        </p:spPr>
        <p:txBody>
          <a:bodyPr>
            <a:spAutoFit/>
          </a:bodyPr>
          <a:lstStyle/>
          <a:p>
            <a:pPr fontAlgn="auto">
              <a:spcBef>
                <a:spcPts val="0"/>
              </a:spcBef>
              <a:spcAft>
                <a:spcPts val="0"/>
              </a:spcAft>
              <a:buFont typeface="Arial" panose="020B0604020202020204" pitchFamily="34" charset="0"/>
              <a:buNone/>
              <a:defRPr/>
            </a:pPr>
            <a:r>
              <a:rPr lang="zh-CN" altLang="en-US" sz="2800" b="1" dirty="0">
                <a:solidFill>
                  <a:srgbClr val="FF0000"/>
                </a:solidFill>
                <a:latin typeface="微软雅黑" panose="020B0503020204020204" charset="-122"/>
                <a:ea typeface="微软雅黑" panose="020B0503020204020204" charset="-122"/>
              </a:rPr>
              <a:t>③进一步加强对西藏和台湾的管理，西藏正式成为我国的行政区。</a:t>
            </a:r>
          </a:p>
        </p:txBody>
      </p:sp>
      <p:sp>
        <p:nvSpPr>
          <p:cNvPr id="7" name="文本框 6"/>
          <p:cNvSpPr txBox="1"/>
          <p:nvPr/>
        </p:nvSpPr>
        <p:spPr>
          <a:xfrm>
            <a:off x="695600" y="5714062"/>
            <a:ext cx="10801350" cy="521970"/>
          </a:xfrm>
          <a:prstGeom prst="rect">
            <a:avLst/>
          </a:prstGeom>
          <a:noFill/>
          <a:ln w="9525">
            <a:noFill/>
          </a:ln>
          <a:extLst>
            <a:ext uri="{909E8E84-426E-40DD-AFC4-6F175D3DCCD1}">
              <a14:hiddenFill xmlns:a14="http://schemas.microsoft.com/office/drawing/2010/main">
                <a:solidFill>
                  <a:schemeClr val="accent4">
                    <a:lumMod val="20000"/>
                    <a:lumOff val="80000"/>
                  </a:schemeClr>
                </a:solidFill>
              </a14:hiddenFill>
            </a:ext>
          </a:extLst>
        </p:spPr>
        <p:txBody>
          <a:bodyPr>
            <a:spAutoFit/>
          </a:bodyPr>
          <a:lstStyle/>
          <a:p>
            <a:pPr fontAlgn="auto">
              <a:spcBef>
                <a:spcPts val="0"/>
              </a:spcBef>
              <a:spcAft>
                <a:spcPts val="0"/>
              </a:spcAft>
              <a:buFont typeface="Arial" panose="020B0604020202020204" pitchFamily="34" charset="0"/>
              <a:buNone/>
              <a:defRPr/>
            </a:pPr>
            <a:r>
              <a:rPr lang="zh-CN" altLang="en-US" sz="2800" b="1" dirty="0">
                <a:solidFill>
                  <a:schemeClr val="tx1"/>
                </a:solidFill>
                <a:latin typeface="微软雅黑" panose="020B0503020204020204" charset="-122"/>
                <a:ea typeface="微软雅黑" panose="020B0503020204020204" charset="-122"/>
              </a:rPr>
              <a:t>④元统一后，各民族生活在一起，促进了民族的融合与发展。</a:t>
            </a:r>
          </a:p>
        </p:txBody>
      </p:sp>
      <p:sp>
        <p:nvSpPr>
          <p:cNvPr id="2" name="标题 1"/>
          <p:cNvSpPr>
            <a:spLocks noGrp="1"/>
          </p:cNvSpPr>
          <p:nvPr>
            <p:ph type="title"/>
          </p:nvPr>
        </p:nvSpPr>
        <p:spPr>
          <a:xfrm>
            <a:off x="237560" y="198190"/>
            <a:ext cx="10969200" cy="705600"/>
          </a:xfrm>
        </p:spPr>
        <p:txBody>
          <a:bodyPr>
            <a:normAutofit fontScale="90000"/>
          </a:bodyPr>
          <a:lstStyle/>
          <a:p>
            <a:r>
              <a:rPr lang="zh-CN" altLang="en-US">
                <a:sym typeface="+mn-ea"/>
              </a:rPr>
              <a:t>知识拓展</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500" fill="hold"/>
                                        <p:tgtEl>
                                          <p:spTgt spid="26626"/>
                                        </p:tgtEl>
                                        <p:attrNameLst>
                                          <p:attrName>ppt_x</p:attrName>
                                        </p:attrNameLst>
                                      </p:cBhvr>
                                      <p:tavLst>
                                        <p:tav tm="0">
                                          <p:val>
                                            <p:strVal val="#ppt_x"/>
                                          </p:val>
                                        </p:tav>
                                        <p:tav tm="100000">
                                          <p:val>
                                            <p:strVal val="#ppt_x"/>
                                          </p:val>
                                        </p:tav>
                                      </p:tavLst>
                                    </p:anim>
                                    <p:anim calcmode="lin" valueType="num">
                                      <p:cBhvr additive="base">
                                        <p:cTn id="8"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4" grpId="0" bldLvl="0" animBg="1"/>
      <p:bldP spid="5" grpId="0" bldLvl="0" animBg="1"/>
      <p:bldP spid="7"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25495" y="553155"/>
            <a:ext cx="10969200" cy="705600"/>
          </a:xfrm>
        </p:spPr>
        <p:txBody>
          <a:bodyPr>
            <a:normAutofit/>
          </a:bodyPr>
          <a:lstStyle/>
          <a:p>
            <a:r>
              <a:rPr lang="zh-CN" altLang="en-US">
                <a:sym typeface="+mn-ea"/>
              </a:rPr>
              <a:t>知识拓展</a:t>
            </a:r>
            <a:endParaRPr lang="zh-CN" altLang="en-US"/>
          </a:p>
        </p:txBody>
      </p:sp>
      <p:sp>
        <p:nvSpPr>
          <p:cNvPr id="5" name="文本框 4"/>
          <p:cNvSpPr txBox="1"/>
          <p:nvPr/>
        </p:nvSpPr>
        <p:spPr>
          <a:xfrm>
            <a:off x="225425" y="1468120"/>
            <a:ext cx="11372215" cy="3538220"/>
          </a:xfrm>
          <a:prstGeom prst="rect">
            <a:avLst/>
          </a:prstGeom>
          <a:noFill/>
          <a:ln w="28575">
            <a:solidFill>
              <a:schemeClr val="accent3"/>
            </a:solidFill>
          </a:ln>
        </p:spPr>
        <p:txBody>
          <a:bodyPr wrap="square" rtlCol="0">
            <a:spAutoFit/>
          </a:bodyPr>
          <a:lstStyle/>
          <a:p>
            <a:pPr algn="just"/>
            <a:r>
              <a:rPr lang="zh-CN" altLang="en-US" sz="3200">
                <a:latin typeface="汉仪旗黑-55简" panose="00020600040101010101" charset="-128"/>
                <a:ea typeface="汉仪旗黑-55简" panose="00020600040101010101" charset="-128"/>
                <a:cs typeface="汉仪旗黑-55简" panose="00020600040101010101" charset="-128"/>
                <a:sym typeface="+mn-ea"/>
              </a:rPr>
              <a:t>成吉思汗统一草原前夕，命人使用畏兀儿文字拼写蒙古语，形成畏兀体蒙古文”。这套文字被用于修史，其中一部分内容的汉语译本流传至今，称为《蒙古秘史》。作为游牧民族自己撰写的历史，它在史学史上具有特殊价值。忽必烈即位后，委派藏传佛教高僧八思巴改制藏文字母，创造出一套拼音符号，</a:t>
            </a:r>
            <a:r>
              <a:rPr lang="zh-CN" altLang="en-US" sz="3200">
                <a:solidFill>
                  <a:srgbClr val="FF0000"/>
                </a:solidFill>
                <a:latin typeface="汉仪旗黑-55简" panose="00020600040101010101" charset="-128"/>
                <a:ea typeface="汉仪旗黑-55简" panose="00020600040101010101" charset="-128"/>
                <a:cs typeface="汉仪旗黑-55简" panose="00020600040101010101" charset="-128"/>
                <a:sym typeface="+mn-ea"/>
              </a:rPr>
              <a:t>既用以拼写蒙古语，也用来广泛拼写汉语等多民族语言。这也是汉语拼音化的最早尝试。</a:t>
            </a:r>
            <a:r>
              <a:rPr lang="zh-CN" altLang="en-US" sz="3200">
                <a:latin typeface="汉仪旗黑-55简" panose="00020600040101010101" charset="-128"/>
                <a:ea typeface="汉仪旗黑-55简" panose="00020600040101010101" charset="-128"/>
                <a:cs typeface="汉仪旗黑-55简" panose="00020600040101010101" charset="-128"/>
                <a:sym typeface="+mn-ea"/>
              </a:rPr>
              <a:t>——《中外历史刚要》上册</a:t>
            </a:r>
          </a:p>
        </p:txBody>
      </p:sp>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Tree>
    <p:custDataLst>
      <p:tags r:id="rId1"/>
    </p:custData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7858125" y="2280920"/>
            <a:ext cx="3054350" cy="1640205"/>
          </a:xfrm>
        </p:spPr>
        <p:txBody>
          <a:bodyPr>
            <a:normAutofit fontScale="90000"/>
          </a:bodyPr>
          <a:lstStyle/>
          <a:p>
            <a:pPr algn="l"/>
            <a:r>
              <a:rPr lang="zh-CN" altLang="en-US" sz="3735" b="1" dirty="0">
                <a:latin typeface="楷体" panose="02010609060101010101" pitchFamily="49" charset="-122"/>
                <a:ea typeface="楷体" panose="02010609060101010101" pitchFamily="49" charset="-122"/>
              </a:rPr>
              <a:t>元朝统治者是如何对它进行治理的？元朝在行政制度方面又有什么新的建树和发展？</a:t>
            </a:r>
            <a:endParaRPr lang="zh-CN" altLang="en-US" sz="3735" dirty="0"/>
          </a:p>
        </p:txBody>
      </p:sp>
      <p:pic>
        <p:nvPicPr>
          <p:cNvPr id="2" name="初中历史统编七下第二单元第11课元朝的统治素材-元朝的统治">
            <a:hlinkClick r:id="" action="ppaction://media"/>
          </p:cNvPr>
          <p:cNvPicPr/>
          <p:nvPr>
            <a:videoFile r:link="rId3"/>
            <p:extLst>
              <p:ext uri="{DAA4B4D4-6D71-4841-9C94-3DE7FCFB9230}">
                <p14:media xmlns:p14="http://schemas.microsoft.com/office/powerpoint/2010/main" r:embed="rId2"/>
              </p:ext>
            </p:extLst>
          </p:nvPr>
        </p:nvPicPr>
        <p:blipFill>
          <a:blip r:embed="rId6"/>
          <a:stretch>
            <a:fillRect/>
          </a:stretch>
        </p:blipFill>
        <p:spPr>
          <a:xfrm>
            <a:off x="1297305" y="1714500"/>
            <a:ext cx="5219700" cy="3429000"/>
          </a:xfrm>
          <a:prstGeom prst="rect">
            <a:avLst/>
          </a:prstGeom>
        </p:spPr>
      </p:pic>
    </p:spTree>
    <p:custDataLst>
      <p:tags r:id="rId1"/>
    </p:custDataLst>
  </p:cSld>
  <p:clrMapOvr>
    <a:masterClrMapping/>
  </p:clrMapOvr>
  <p:transition spd="slow">
    <p:wipe/>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2533" name="Line 2"/>
          <p:cNvSpPr/>
          <p:nvPr/>
        </p:nvSpPr>
        <p:spPr>
          <a:xfrm>
            <a:off x="4729163" y="3251200"/>
            <a:ext cx="215900" cy="0"/>
          </a:xfrm>
          <a:prstGeom prst="line">
            <a:avLst/>
          </a:prstGeom>
          <a:ln w="28575" cap="flat" cmpd="sng">
            <a:solidFill>
              <a:srgbClr val="0000CC"/>
            </a:solidFill>
            <a:prstDash val="solid"/>
            <a:round/>
            <a:headEnd type="none" w="med" len="med"/>
            <a:tailEnd type="none" w="med" len="med"/>
          </a:ln>
        </p:spPr>
      </p:sp>
      <p:sp>
        <p:nvSpPr>
          <p:cNvPr id="22534" name="Line 3"/>
          <p:cNvSpPr/>
          <p:nvPr/>
        </p:nvSpPr>
        <p:spPr>
          <a:xfrm>
            <a:off x="4945063" y="2459038"/>
            <a:ext cx="0" cy="1511300"/>
          </a:xfrm>
          <a:prstGeom prst="line">
            <a:avLst/>
          </a:prstGeom>
          <a:ln w="28575" cap="flat" cmpd="sng">
            <a:solidFill>
              <a:srgbClr val="0000CC"/>
            </a:solidFill>
            <a:prstDash val="solid"/>
            <a:round/>
            <a:headEnd type="none" w="med" len="med"/>
            <a:tailEnd type="none" w="med" len="med"/>
          </a:ln>
        </p:spPr>
      </p:sp>
      <p:sp>
        <p:nvSpPr>
          <p:cNvPr id="22535" name="Line 4"/>
          <p:cNvSpPr/>
          <p:nvPr/>
        </p:nvSpPr>
        <p:spPr>
          <a:xfrm>
            <a:off x="4945063" y="2459038"/>
            <a:ext cx="287337" cy="0"/>
          </a:xfrm>
          <a:prstGeom prst="line">
            <a:avLst/>
          </a:prstGeom>
          <a:ln w="28575" cap="flat" cmpd="sng">
            <a:solidFill>
              <a:srgbClr val="0000CC"/>
            </a:solidFill>
            <a:prstDash val="solid"/>
            <a:round/>
            <a:headEnd type="none" w="med" len="med"/>
            <a:tailEnd type="triangle" w="med" len="med"/>
          </a:ln>
        </p:spPr>
      </p:sp>
      <p:sp>
        <p:nvSpPr>
          <p:cNvPr id="22536" name="Line 5"/>
          <p:cNvSpPr/>
          <p:nvPr/>
        </p:nvSpPr>
        <p:spPr>
          <a:xfrm>
            <a:off x="4945063" y="3971925"/>
            <a:ext cx="287337" cy="0"/>
          </a:xfrm>
          <a:prstGeom prst="line">
            <a:avLst/>
          </a:prstGeom>
          <a:ln w="28575" cap="flat" cmpd="sng">
            <a:solidFill>
              <a:srgbClr val="0000CC"/>
            </a:solidFill>
            <a:prstDash val="solid"/>
            <a:round/>
            <a:headEnd type="none" w="med" len="med"/>
            <a:tailEnd type="triangle" w="med" len="med"/>
          </a:ln>
        </p:spPr>
      </p:sp>
      <p:sp>
        <p:nvSpPr>
          <p:cNvPr id="22537" name="Text Box 6"/>
          <p:cNvSpPr txBox="1"/>
          <p:nvPr/>
        </p:nvSpPr>
        <p:spPr>
          <a:xfrm>
            <a:off x="5232400" y="2279650"/>
            <a:ext cx="719138"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中央</a:t>
            </a:r>
          </a:p>
        </p:txBody>
      </p:sp>
      <p:sp>
        <p:nvSpPr>
          <p:cNvPr id="22538" name="Text Box 7"/>
          <p:cNvSpPr txBox="1"/>
          <p:nvPr/>
        </p:nvSpPr>
        <p:spPr>
          <a:xfrm>
            <a:off x="5232400" y="3754438"/>
            <a:ext cx="719138"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地方</a:t>
            </a:r>
          </a:p>
        </p:txBody>
      </p:sp>
      <p:sp>
        <p:nvSpPr>
          <p:cNvPr id="22539" name="Text Box 8"/>
          <p:cNvSpPr txBox="1"/>
          <p:nvPr/>
        </p:nvSpPr>
        <p:spPr>
          <a:xfrm>
            <a:off x="3575050" y="3071813"/>
            <a:ext cx="1152525"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行省制度</a:t>
            </a:r>
          </a:p>
        </p:txBody>
      </p:sp>
      <p:sp>
        <p:nvSpPr>
          <p:cNvPr id="22540" name="Text Box 9"/>
          <p:cNvSpPr txBox="1"/>
          <p:nvPr/>
        </p:nvSpPr>
        <p:spPr>
          <a:xfrm>
            <a:off x="6456363" y="2890838"/>
            <a:ext cx="1295400"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御史台</a:t>
            </a:r>
          </a:p>
        </p:txBody>
      </p:sp>
      <p:sp>
        <p:nvSpPr>
          <p:cNvPr id="22541" name="Text Box 10"/>
          <p:cNvSpPr txBox="1"/>
          <p:nvPr/>
        </p:nvSpPr>
        <p:spPr>
          <a:xfrm>
            <a:off x="6456363" y="2314575"/>
            <a:ext cx="1295400"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FF0000"/>
                </a:solidFill>
                <a:effectLst/>
                <a:latin typeface="微软雅黑" panose="020B0503020204020204" charset="-122"/>
                <a:ea typeface="微软雅黑" panose="020B0503020204020204" charset="-122"/>
              </a:rPr>
              <a:t>中书省</a:t>
            </a:r>
          </a:p>
        </p:txBody>
      </p:sp>
      <p:sp>
        <p:nvSpPr>
          <p:cNvPr id="22542" name="Text Box 11"/>
          <p:cNvSpPr txBox="1"/>
          <p:nvPr/>
        </p:nvSpPr>
        <p:spPr>
          <a:xfrm>
            <a:off x="6456363" y="1738313"/>
            <a:ext cx="1295400"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枢密院</a:t>
            </a:r>
          </a:p>
        </p:txBody>
      </p:sp>
      <p:sp>
        <p:nvSpPr>
          <p:cNvPr id="22543" name="Text Box 12"/>
          <p:cNvSpPr txBox="1"/>
          <p:nvPr/>
        </p:nvSpPr>
        <p:spPr>
          <a:xfrm>
            <a:off x="6456363" y="3467100"/>
            <a:ext cx="2087562"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cs typeface="微软雅黑" panose="020B0503020204020204" charset="-122"/>
              </a:rPr>
              <a:t>腹里</a:t>
            </a:r>
            <a:r>
              <a:rPr lang="en-US" altLang="zh-CN" b="1" dirty="0">
                <a:solidFill>
                  <a:srgbClr val="003366"/>
                </a:solidFill>
                <a:effectLst/>
                <a:latin typeface="微软雅黑" panose="020B0503020204020204" charset="-122"/>
                <a:ea typeface="微软雅黑" panose="020B0503020204020204" charset="-122"/>
                <a:cs typeface="微软雅黑" panose="020B0503020204020204" charset="-122"/>
              </a:rPr>
              <a:t>(</a:t>
            </a:r>
            <a:r>
              <a:rPr lang="zh-CN" altLang="en-US" b="1" dirty="0">
                <a:solidFill>
                  <a:srgbClr val="003366"/>
                </a:solidFill>
                <a:effectLst/>
                <a:latin typeface="微软雅黑" panose="020B0503020204020204" charset="-122"/>
                <a:ea typeface="微软雅黑" panose="020B0503020204020204" charset="-122"/>
                <a:cs typeface="微软雅黑" panose="020B0503020204020204" charset="-122"/>
              </a:rPr>
              <a:t>中书省直属</a:t>
            </a:r>
            <a:r>
              <a:rPr lang="en-US" altLang="zh-CN" b="1">
                <a:solidFill>
                  <a:srgbClr val="003366"/>
                </a:solidFill>
                <a:effectLst/>
                <a:latin typeface="微软雅黑" panose="020B0503020204020204" charset="-122"/>
                <a:ea typeface="微软雅黑" panose="020B0503020204020204" charset="-122"/>
                <a:cs typeface="微软雅黑" panose="020B0503020204020204" charset="-122"/>
              </a:rPr>
              <a:t>)</a:t>
            </a:r>
          </a:p>
        </p:txBody>
      </p:sp>
      <p:sp>
        <p:nvSpPr>
          <p:cNvPr id="22544" name="Text Box 13"/>
          <p:cNvSpPr txBox="1"/>
          <p:nvPr/>
        </p:nvSpPr>
        <p:spPr>
          <a:xfrm>
            <a:off x="6456363" y="4076700"/>
            <a:ext cx="720725"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FF0000"/>
                </a:solidFill>
                <a:effectLst/>
                <a:latin typeface="微软雅黑" panose="020B0503020204020204" charset="-122"/>
                <a:ea typeface="微软雅黑" panose="020B0503020204020204" charset="-122"/>
              </a:rPr>
              <a:t>行省</a:t>
            </a:r>
          </a:p>
        </p:txBody>
      </p:sp>
      <p:sp>
        <p:nvSpPr>
          <p:cNvPr id="22545" name="Line 15"/>
          <p:cNvSpPr/>
          <p:nvPr/>
        </p:nvSpPr>
        <p:spPr>
          <a:xfrm>
            <a:off x="6169025" y="1882775"/>
            <a:ext cx="0" cy="1150938"/>
          </a:xfrm>
          <a:prstGeom prst="line">
            <a:avLst/>
          </a:prstGeom>
          <a:ln w="28575" cap="flat" cmpd="sng">
            <a:solidFill>
              <a:srgbClr val="0000CC"/>
            </a:solidFill>
            <a:prstDash val="solid"/>
            <a:round/>
            <a:headEnd type="none" w="med" len="med"/>
            <a:tailEnd type="none" w="med" len="med"/>
          </a:ln>
        </p:spPr>
      </p:sp>
      <p:sp>
        <p:nvSpPr>
          <p:cNvPr id="22546" name="Line 16"/>
          <p:cNvSpPr/>
          <p:nvPr/>
        </p:nvSpPr>
        <p:spPr>
          <a:xfrm>
            <a:off x="6170613" y="1882775"/>
            <a:ext cx="287337" cy="0"/>
          </a:xfrm>
          <a:prstGeom prst="line">
            <a:avLst/>
          </a:prstGeom>
          <a:ln w="28575" cap="flat" cmpd="sng">
            <a:solidFill>
              <a:srgbClr val="0000CC"/>
            </a:solidFill>
            <a:prstDash val="solid"/>
            <a:round/>
            <a:headEnd type="none" w="med" len="med"/>
            <a:tailEnd type="triangle" w="med" len="med"/>
          </a:ln>
        </p:spPr>
      </p:sp>
      <p:sp>
        <p:nvSpPr>
          <p:cNvPr id="22547" name="Line 17"/>
          <p:cNvSpPr/>
          <p:nvPr/>
        </p:nvSpPr>
        <p:spPr>
          <a:xfrm>
            <a:off x="6169025" y="3033713"/>
            <a:ext cx="287338" cy="0"/>
          </a:xfrm>
          <a:prstGeom prst="line">
            <a:avLst/>
          </a:prstGeom>
          <a:ln w="28575" cap="flat" cmpd="sng">
            <a:solidFill>
              <a:srgbClr val="0000CC"/>
            </a:solidFill>
            <a:prstDash val="solid"/>
            <a:round/>
            <a:headEnd type="none" w="med" len="med"/>
            <a:tailEnd type="triangle" w="med" len="med"/>
          </a:ln>
        </p:spPr>
      </p:sp>
      <p:sp>
        <p:nvSpPr>
          <p:cNvPr id="22548" name="Line 18"/>
          <p:cNvSpPr/>
          <p:nvPr/>
        </p:nvSpPr>
        <p:spPr>
          <a:xfrm>
            <a:off x="5953125" y="3970338"/>
            <a:ext cx="215900" cy="0"/>
          </a:xfrm>
          <a:prstGeom prst="line">
            <a:avLst/>
          </a:prstGeom>
          <a:ln w="28575" cap="flat" cmpd="sng">
            <a:solidFill>
              <a:srgbClr val="0000CC"/>
            </a:solidFill>
            <a:prstDash val="solid"/>
            <a:round/>
            <a:headEnd type="none" w="med" len="med"/>
            <a:tailEnd type="none" w="med" len="med"/>
          </a:ln>
        </p:spPr>
      </p:sp>
      <p:sp>
        <p:nvSpPr>
          <p:cNvPr id="22549" name="Line 19"/>
          <p:cNvSpPr/>
          <p:nvPr/>
        </p:nvSpPr>
        <p:spPr>
          <a:xfrm>
            <a:off x="6169025" y="3646488"/>
            <a:ext cx="0" cy="647700"/>
          </a:xfrm>
          <a:prstGeom prst="line">
            <a:avLst/>
          </a:prstGeom>
          <a:ln w="28575" cap="flat" cmpd="sng">
            <a:solidFill>
              <a:srgbClr val="0000CC"/>
            </a:solidFill>
            <a:prstDash val="solid"/>
            <a:round/>
            <a:headEnd type="none" w="med" len="med"/>
            <a:tailEnd type="none" w="med" len="med"/>
          </a:ln>
        </p:spPr>
      </p:sp>
      <p:sp>
        <p:nvSpPr>
          <p:cNvPr id="22550" name="Line 20"/>
          <p:cNvSpPr/>
          <p:nvPr/>
        </p:nvSpPr>
        <p:spPr>
          <a:xfrm>
            <a:off x="6169025" y="3646488"/>
            <a:ext cx="287338" cy="0"/>
          </a:xfrm>
          <a:prstGeom prst="line">
            <a:avLst/>
          </a:prstGeom>
          <a:ln w="28575" cap="flat" cmpd="sng">
            <a:solidFill>
              <a:srgbClr val="0000CC"/>
            </a:solidFill>
            <a:prstDash val="solid"/>
            <a:round/>
            <a:headEnd type="none" w="med" len="med"/>
            <a:tailEnd type="triangle" w="med" len="med"/>
          </a:ln>
        </p:spPr>
      </p:sp>
      <p:sp>
        <p:nvSpPr>
          <p:cNvPr id="22551" name="Line 21"/>
          <p:cNvSpPr/>
          <p:nvPr/>
        </p:nvSpPr>
        <p:spPr>
          <a:xfrm>
            <a:off x="6169025" y="4294188"/>
            <a:ext cx="287338" cy="0"/>
          </a:xfrm>
          <a:prstGeom prst="line">
            <a:avLst/>
          </a:prstGeom>
          <a:ln w="28575" cap="flat" cmpd="sng">
            <a:solidFill>
              <a:srgbClr val="0000CC"/>
            </a:solidFill>
            <a:prstDash val="solid"/>
            <a:round/>
            <a:headEnd type="none" w="med" len="med"/>
            <a:tailEnd type="triangle" w="med" len="med"/>
          </a:ln>
        </p:spPr>
      </p:sp>
      <p:sp>
        <p:nvSpPr>
          <p:cNvPr id="22552" name="Line 23"/>
          <p:cNvSpPr/>
          <p:nvPr/>
        </p:nvSpPr>
        <p:spPr>
          <a:xfrm>
            <a:off x="7751763" y="2530475"/>
            <a:ext cx="431800" cy="0"/>
          </a:xfrm>
          <a:prstGeom prst="line">
            <a:avLst/>
          </a:prstGeom>
          <a:ln w="28575" cap="flat" cmpd="sng">
            <a:solidFill>
              <a:srgbClr val="0000CC"/>
            </a:solidFill>
            <a:prstDash val="solid"/>
            <a:round/>
            <a:headEnd type="none" w="med" len="med"/>
            <a:tailEnd type="triangle" w="med" len="med"/>
          </a:ln>
        </p:spPr>
      </p:sp>
      <p:sp>
        <p:nvSpPr>
          <p:cNvPr id="22553" name="Text Box 24"/>
          <p:cNvSpPr txBox="1"/>
          <p:nvPr/>
        </p:nvSpPr>
        <p:spPr>
          <a:xfrm>
            <a:off x="8183563" y="1624013"/>
            <a:ext cx="719137" cy="1753235"/>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吏部户部礼部兵部刑部工部</a:t>
            </a:r>
          </a:p>
        </p:txBody>
      </p:sp>
      <p:sp>
        <p:nvSpPr>
          <p:cNvPr id="22554" name="Line 25"/>
          <p:cNvSpPr/>
          <p:nvPr/>
        </p:nvSpPr>
        <p:spPr>
          <a:xfrm>
            <a:off x="7177088" y="4292600"/>
            <a:ext cx="287337" cy="0"/>
          </a:xfrm>
          <a:prstGeom prst="line">
            <a:avLst/>
          </a:prstGeom>
          <a:ln w="28575" cap="flat" cmpd="sng">
            <a:solidFill>
              <a:srgbClr val="0000CC"/>
            </a:solidFill>
            <a:prstDash val="solid"/>
            <a:round/>
            <a:headEnd type="none" w="med" len="med"/>
            <a:tailEnd type="triangle" w="med" len="med"/>
          </a:ln>
        </p:spPr>
      </p:sp>
      <p:sp>
        <p:nvSpPr>
          <p:cNvPr id="22555" name="Text Box 26"/>
          <p:cNvSpPr txBox="1"/>
          <p:nvPr/>
        </p:nvSpPr>
        <p:spPr>
          <a:xfrm>
            <a:off x="7464425" y="4076700"/>
            <a:ext cx="1944688"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路、府、州、县</a:t>
            </a:r>
          </a:p>
        </p:txBody>
      </p:sp>
      <p:sp>
        <p:nvSpPr>
          <p:cNvPr id="22557" name="Line 31"/>
          <p:cNvSpPr/>
          <p:nvPr/>
        </p:nvSpPr>
        <p:spPr>
          <a:xfrm>
            <a:off x="5016500" y="981075"/>
            <a:ext cx="503238" cy="0"/>
          </a:xfrm>
          <a:prstGeom prst="line">
            <a:avLst/>
          </a:prstGeom>
          <a:ln w="28575" cap="flat" cmpd="sng">
            <a:solidFill>
              <a:srgbClr val="0000CC"/>
            </a:solidFill>
            <a:prstDash val="solid"/>
            <a:round/>
            <a:headEnd type="none" w="med" len="med"/>
            <a:tailEnd type="triangle" w="med" len="med"/>
          </a:ln>
        </p:spPr>
      </p:sp>
      <p:sp>
        <p:nvSpPr>
          <p:cNvPr id="22558" name="Text Box 33"/>
          <p:cNvSpPr txBox="1"/>
          <p:nvPr/>
        </p:nvSpPr>
        <p:spPr>
          <a:xfrm>
            <a:off x="5519738" y="765175"/>
            <a:ext cx="2447925"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版图是历史上最大的</a:t>
            </a:r>
          </a:p>
        </p:txBody>
      </p:sp>
      <p:sp>
        <p:nvSpPr>
          <p:cNvPr id="22559" name="Text Box 34"/>
          <p:cNvSpPr txBox="1"/>
          <p:nvPr/>
        </p:nvSpPr>
        <p:spPr>
          <a:xfrm>
            <a:off x="3575050" y="765175"/>
            <a:ext cx="1439863"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元朝的疆域</a:t>
            </a:r>
          </a:p>
        </p:txBody>
      </p:sp>
      <p:sp>
        <p:nvSpPr>
          <p:cNvPr id="22560" name="Line 35"/>
          <p:cNvSpPr/>
          <p:nvPr/>
        </p:nvSpPr>
        <p:spPr>
          <a:xfrm>
            <a:off x="5016500" y="5214938"/>
            <a:ext cx="215900" cy="0"/>
          </a:xfrm>
          <a:prstGeom prst="line">
            <a:avLst/>
          </a:prstGeom>
          <a:ln w="28575" cap="flat" cmpd="sng">
            <a:solidFill>
              <a:srgbClr val="0000CC"/>
            </a:solidFill>
            <a:prstDash val="solid"/>
            <a:round/>
            <a:headEnd type="none" w="med" len="med"/>
            <a:tailEnd type="none" w="med" len="med"/>
          </a:ln>
        </p:spPr>
      </p:sp>
      <p:sp>
        <p:nvSpPr>
          <p:cNvPr id="22561" name="Line 36"/>
          <p:cNvSpPr/>
          <p:nvPr/>
        </p:nvSpPr>
        <p:spPr>
          <a:xfrm>
            <a:off x="5230813" y="4926013"/>
            <a:ext cx="1587" cy="1239837"/>
          </a:xfrm>
          <a:prstGeom prst="line">
            <a:avLst/>
          </a:prstGeom>
          <a:ln w="28575" cap="flat" cmpd="sng">
            <a:solidFill>
              <a:srgbClr val="0000CC"/>
            </a:solidFill>
            <a:prstDash val="solid"/>
            <a:round/>
            <a:headEnd type="none" w="med" len="med"/>
            <a:tailEnd type="none" w="med" len="med"/>
          </a:ln>
        </p:spPr>
      </p:sp>
      <p:sp>
        <p:nvSpPr>
          <p:cNvPr id="22562" name="Line 37"/>
          <p:cNvSpPr/>
          <p:nvPr/>
        </p:nvSpPr>
        <p:spPr>
          <a:xfrm>
            <a:off x="5232400" y="4926013"/>
            <a:ext cx="287338" cy="0"/>
          </a:xfrm>
          <a:prstGeom prst="line">
            <a:avLst/>
          </a:prstGeom>
          <a:ln w="28575" cap="flat" cmpd="sng">
            <a:solidFill>
              <a:srgbClr val="0000CC"/>
            </a:solidFill>
            <a:prstDash val="solid"/>
            <a:round/>
            <a:headEnd type="none" w="med" len="med"/>
            <a:tailEnd type="triangle" w="med" len="med"/>
          </a:ln>
        </p:spPr>
      </p:sp>
      <p:sp>
        <p:nvSpPr>
          <p:cNvPr id="22563" name="Line 38"/>
          <p:cNvSpPr/>
          <p:nvPr/>
        </p:nvSpPr>
        <p:spPr>
          <a:xfrm flipV="1">
            <a:off x="5232400" y="5502275"/>
            <a:ext cx="287338" cy="14288"/>
          </a:xfrm>
          <a:prstGeom prst="line">
            <a:avLst/>
          </a:prstGeom>
          <a:ln w="28575" cap="flat" cmpd="sng">
            <a:solidFill>
              <a:srgbClr val="0000CC"/>
            </a:solidFill>
            <a:prstDash val="solid"/>
            <a:round/>
            <a:headEnd type="none" w="med" len="med"/>
            <a:tailEnd type="triangle" w="med" len="med"/>
          </a:ln>
        </p:spPr>
      </p:sp>
      <p:sp>
        <p:nvSpPr>
          <p:cNvPr id="22564" name="Text Box 39"/>
          <p:cNvSpPr txBox="1"/>
          <p:nvPr/>
        </p:nvSpPr>
        <p:spPr>
          <a:xfrm>
            <a:off x="5519738" y="4710113"/>
            <a:ext cx="4608512"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设</a:t>
            </a:r>
            <a:r>
              <a:rPr lang="zh-CN" altLang="en-US" b="1" dirty="0">
                <a:solidFill>
                  <a:srgbClr val="FF0000"/>
                </a:solidFill>
                <a:effectLst/>
                <a:latin typeface="微软雅黑" panose="020B0503020204020204" charset="-122"/>
                <a:ea typeface="微软雅黑" panose="020B0503020204020204" charset="-122"/>
              </a:rPr>
              <a:t>澎湖巡检司</a:t>
            </a:r>
            <a:r>
              <a:rPr lang="zh-CN" altLang="en-US" b="1" dirty="0">
                <a:solidFill>
                  <a:srgbClr val="003366"/>
                </a:solidFill>
                <a:effectLst/>
                <a:latin typeface="微软雅黑" panose="020B0503020204020204" charset="-122"/>
                <a:ea typeface="微软雅黑" panose="020B0503020204020204" charset="-122"/>
              </a:rPr>
              <a:t>管辖澎湖和琉球（台湾地区）</a:t>
            </a:r>
            <a:endParaRPr lang="zh-CN" altLang="en-US" b="1">
              <a:solidFill>
                <a:srgbClr val="003366"/>
              </a:solidFill>
              <a:effectLst/>
              <a:latin typeface="微软雅黑" panose="020B0503020204020204" charset="-122"/>
              <a:ea typeface="微软雅黑" panose="020B0503020204020204" charset="-122"/>
            </a:endParaRPr>
          </a:p>
        </p:txBody>
      </p:sp>
      <p:sp>
        <p:nvSpPr>
          <p:cNvPr id="22565" name="Text Box 40"/>
          <p:cNvSpPr txBox="1"/>
          <p:nvPr/>
        </p:nvSpPr>
        <p:spPr>
          <a:xfrm>
            <a:off x="5519738" y="5949950"/>
            <a:ext cx="2303462"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设</a:t>
            </a:r>
            <a:r>
              <a:rPr lang="zh-CN" altLang="en-US" b="1" dirty="0">
                <a:solidFill>
                  <a:srgbClr val="FF0000"/>
                </a:solidFill>
                <a:effectLst/>
                <a:latin typeface="微软雅黑" panose="020B0503020204020204" charset="-122"/>
                <a:ea typeface="微软雅黑" panose="020B0503020204020204" charset="-122"/>
              </a:rPr>
              <a:t>宣政院</a:t>
            </a:r>
            <a:r>
              <a:rPr lang="zh-CN" altLang="en-US" b="1" dirty="0">
                <a:solidFill>
                  <a:srgbClr val="003366"/>
                </a:solidFill>
                <a:effectLst/>
                <a:latin typeface="微软雅黑" panose="020B0503020204020204" charset="-122"/>
                <a:ea typeface="微软雅黑" panose="020B0503020204020204" charset="-122"/>
              </a:rPr>
              <a:t>管辖西藏</a:t>
            </a:r>
            <a:endParaRPr lang="zh-CN" altLang="en-US" b="1">
              <a:solidFill>
                <a:srgbClr val="003366"/>
              </a:solidFill>
              <a:effectLst/>
              <a:latin typeface="微软雅黑" panose="020B0503020204020204" charset="-122"/>
              <a:ea typeface="微软雅黑" panose="020B0503020204020204" charset="-122"/>
            </a:endParaRPr>
          </a:p>
        </p:txBody>
      </p:sp>
      <p:sp>
        <p:nvSpPr>
          <p:cNvPr id="22566" name="Text Box 41"/>
          <p:cNvSpPr txBox="1"/>
          <p:nvPr/>
        </p:nvSpPr>
        <p:spPr>
          <a:xfrm>
            <a:off x="3575050" y="4854575"/>
            <a:ext cx="1439863" cy="64516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元朝对边疆地区的管辖</a:t>
            </a:r>
          </a:p>
        </p:txBody>
      </p:sp>
      <p:sp>
        <p:nvSpPr>
          <p:cNvPr id="22567" name="Line 43"/>
          <p:cNvSpPr/>
          <p:nvPr/>
        </p:nvSpPr>
        <p:spPr>
          <a:xfrm>
            <a:off x="3284538" y="944563"/>
            <a:ext cx="3175" cy="4270375"/>
          </a:xfrm>
          <a:prstGeom prst="line">
            <a:avLst/>
          </a:prstGeom>
          <a:ln w="28575" cap="flat" cmpd="sng">
            <a:solidFill>
              <a:srgbClr val="0000CC"/>
            </a:solidFill>
            <a:prstDash val="solid"/>
            <a:round/>
            <a:headEnd type="none" w="med" len="med"/>
            <a:tailEnd type="none" w="med" len="med"/>
          </a:ln>
        </p:spPr>
      </p:sp>
      <p:sp>
        <p:nvSpPr>
          <p:cNvPr id="22568" name="Line 44"/>
          <p:cNvSpPr/>
          <p:nvPr/>
        </p:nvSpPr>
        <p:spPr>
          <a:xfrm>
            <a:off x="3287713" y="944563"/>
            <a:ext cx="287337" cy="0"/>
          </a:xfrm>
          <a:prstGeom prst="line">
            <a:avLst/>
          </a:prstGeom>
          <a:ln w="28575" cap="flat" cmpd="sng">
            <a:solidFill>
              <a:srgbClr val="0000CC"/>
            </a:solidFill>
            <a:prstDash val="solid"/>
            <a:round/>
            <a:headEnd type="none" w="med" len="med"/>
            <a:tailEnd type="triangle" w="med" len="med"/>
          </a:ln>
        </p:spPr>
      </p:sp>
      <p:sp>
        <p:nvSpPr>
          <p:cNvPr id="22569" name="Line 45"/>
          <p:cNvSpPr/>
          <p:nvPr/>
        </p:nvSpPr>
        <p:spPr>
          <a:xfrm>
            <a:off x="3287713" y="5214938"/>
            <a:ext cx="287337" cy="0"/>
          </a:xfrm>
          <a:prstGeom prst="line">
            <a:avLst/>
          </a:prstGeom>
          <a:ln w="28575" cap="flat" cmpd="sng">
            <a:solidFill>
              <a:srgbClr val="0000CC"/>
            </a:solidFill>
            <a:prstDash val="solid"/>
            <a:round/>
            <a:headEnd type="none" w="med" len="med"/>
            <a:tailEnd type="triangle" w="med" len="med"/>
          </a:ln>
        </p:spPr>
      </p:sp>
      <p:sp>
        <p:nvSpPr>
          <p:cNvPr id="22570" name="Text Box 46"/>
          <p:cNvSpPr txBox="1"/>
          <p:nvPr/>
        </p:nvSpPr>
        <p:spPr>
          <a:xfrm>
            <a:off x="2135188" y="2959100"/>
            <a:ext cx="935037" cy="645160"/>
          </a:xfrm>
          <a:prstGeom prst="rect">
            <a:avLst/>
          </a:prstGeom>
          <a:noFill/>
          <a:ln w="28575" cap="flat" cmpd="sng">
            <a:solidFill>
              <a:srgbClr val="003366"/>
            </a:solidFill>
            <a:prstDash val="solid"/>
            <a:miter/>
            <a:headEnd type="none" w="med" len="med"/>
            <a:tailEnd type="none" w="med" len="med"/>
          </a:ln>
        </p:spPr>
        <p:txBody>
          <a:bodyPr anchor="t">
            <a:spAutoFit/>
          </a:bodyPr>
          <a:lstStyle/>
          <a:p>
            <a:pPr>
              <a:spcBef>
                <a:spcPct val="50000"/>
              </a:spcBef>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元朝的统治</a:t>
            </a:r>
          </a:p>
        </p:txBody>
      </p:sp>
      <p:sp>
        <p:nvSpPr>
          <p:cNvPr id="22571" name="Line 23"/>
          <p:cNvSpPr/>
          <p:nvPr/>
        </p:nvSpPr>
        <p:spPr>
          <a:xfrm>
            <a:off x="3070225" y="3270250"/>
            <a:ext cx="503238" cy="0"/>
          </a:xfrm>
          <a:prstGeom prst="line">
            <a:avLst/>
          </a:prstGeom>
          <a:ln w="28575" cap="flat" cmpd="sng">
            <a:solidFill>
              <a:srgbClr val="0000CC"/>
            </a:solidFill>
            <a:prstDash val="solid"/>
            <a:round/>
            <a:headEnd type="none" w="med" len="med"/>
            <a:tailEnd type="triangle" w="med" len="med"/>
          </a:ln>
        </p:spPr>
      </p:sp>
      <p:sp>
        <p:nvSpPr>
          <p:cNvPr id="22572" name="Line 23"/>
          <p:cNvSpPr/>
          <p:nvPr/>
        </p:nvSpPr>
        <p:spPr>
          <a:xfrm>
            <a:off x="5951538" y="2478088"/>
            <a:ext cx="503237" cy="0"/>
          </a:xfrm>
          <a:prstGeom prst="line">
            <a:avLst/>
          </a:prstGeom>
          <a:ln w="28575" cap="flat" cmpd="sng">
            <a:solidFill>
              <a:srgbClr val="0000CC"/>
            </a:solidFill>
            <a:prstDash val="solid"/>
            <a:round/>
            <a:headEnd type="none" w="med" len="med"/>
            <a:tailEnd type="triangle" w="med" len="med"/>
          </a:ln>
        </p:spPr>
      </p:sp>
      <p:sp>
        <p:nvSpPr>
          <p:cNvPr id="22575" name="Line 38"/>
          <p:cNvSpPr/>
          <p:nvPr/>
        </p:nvSpPr>
        <p:spPr>
          <a:xfrm flipV="1">
            <a:off x="5232400" y="6151563"/>
            <a:ext cx="287338" cy="14287"/>
          </a:xfrm>
          <a:prstGeom prst="line">
            <a:avLst/>
          </a:prstGeom>
          <a:ln w="28575" cap="flat" cmpd="sng">
            <a:solidFill>
              <a:srgbClr val="0000CC"/>
            </a:solidFill>
            <a:prstDash val="solid"/>
            <a:round/>
            <a:headEnd type="none" w="med" len="med"/>
            <a:tailEnd type="triangle" w="med" len="med"/>
          </a:ln>
        </p:spPr>
      </p:sp>
      <p:sp>
        <p:nvSpPr>
          <p:cNvPr id="22576" name="Text Box 40"/>
          <p:cNvSpPr txBox="1"/>
          <p:nvPr/>
        </p:nvSpPr>
        <p:spPr>
          <a:xfrm>
            <a:off x="5519738" y="5338763"/>
            <a:ext cx="3168650" cy="368300"/>
          </a:xfrm>
          <a:prstGeom prst="rect">
            <a:avLst/>
          </a:prstGeom>
          <a:noFill/>
          <a:ln w="28575" cap="flat" cmpd="sng">
            <a:solidFill>
              <a:srgbClr val="003366"/>
            </a:solidFill>
            <a:prstDash val="solid"/>
            <a:miter/>
            <a:headEnd type="none" w="med" len="med"/>
            <a:tailEnd type="none" w="med" len="med"/>
          </a:ln>
        </p:spPr>
        <p:txBody>
          <a:bodyPr anchor="t">
            <a:spAutoFit/>
          </a:bodyPr>
          <a:lstStyle/>
          <a:p>
            <a:pPr>
              <a:buFont typeface="Arial" panose="020B0604020202020204" pitchFamily="34" charset="0"/>
              <a:buNone/>
            </a:pPr>
            <a:r>
              <a:rPr lang="zh-CN" altLang="en-US" b="1" dirty="0">
                <a:solidFill>
                  <a:srgbClr val="003366"/>
                </a:solidFill>
                <a:effectLst/>
                <a:latin typeface="微软雅黑" panose="020B0503020204020204" charset="-122"/>
                <a:ea typeface="微软雅黑" panose="020B0503020204020204" charset="-122"/>
              </a:rPr>
              <a:t>设</a:t>
            </a:r>
            <a:r>
              <a:rPr lang="zh-CN" altLang="en-US" b="1" dirty="0">
                <a:solidFill>
                  <a:srgbClr val="FF0000"/>
                </a:solidFill>
                <a:effectLst/>
                <a:latin typeface="微软雅黑" panose="020B0503020204020204" charset="-122"/>
                <a:ea typeface="微软雅黑" panose="020B0503020204020204" charset="-122"/>
              </a:rPr>
              <a:t>北庭都元帅府</a:t>
            </a:r>
            <a:r>
              <a:rPr lang="zh-CN" altLang="en-US" b="1" dirty="0">
                <a:solidFill>
                  <a:srgbClr val="003366"/>
                </a:solidFill>
                <a:effectLst/>
                <a:latin typeface="微软雅黑" panose="020B0503020204020204" charset="-122"/>
                <a:ea typeface="微软雅黑" panose="020B0503020204020204" charset="-122"/>
              </a:rPr>
              <a:t>管辖西域</a:t>
            </a:r>
            <a:endParaRPr lang="zh-CN" altLang="en-US" b="1">
              <a:solidFill>
                <a:srgbClr val="003366"/>
              </a:solidFill>
              <a:effectLst/>
              <a:latin typeface="微软雅黑" panose="020B0503020204020204" charset="-122"/>
              <a:ea typeface="微软雅黑" panose="020B0503020204020204" charset="-122"/>
            </a:endParaRPr>
          </a:p>
        </p:txBody>
      </p:sp>
      <p:sp>
        <p:nvSpPr>
          <p:cNvPr id="11268" name="文本框 7"/>
          <p:cNvSpPr txBox="1"/>
          <p:nvPr/>
        </p:nvSpPr>
        <p:spPr>
          <a:xfrm>
            <a:off x="64770" y="98425"/>
            <a:ext cx="1612900" cy="521970"/>
          </a:xfrm>
          <a:prstGeom prst="rect">
            <a:avLst/>
          </a:prstGeom>
          <a:noFill/>
          <a:ln w="9525">
            <a:noFill/>
          </a:ln>
        </p:spPr>
        <p:txBody>
          <a:bodyPr wrap="none">
            <a:spAutoFit/>
          </a:bodyPr>
          <a:lstStyle/>
          <a:p>
            <a:pPr>
              <a:buFont typeface="Arial" panose="020B0604020202020204" pitchFamily="34" charset="0"/>
              <a:buNone/>
            </a:pPr>
            <a:r>
              <a:rPr lang="zh-CN" altLang="en-US" sz="2800" b="1" dirty="0">
                <a:solidFill>
                  <a:srgbClr val="FF0000"/>
                </a:solidFill>
                <a:latin typeface="思源黑体 CN Heavy" pitchFamily="34" charset="-122"/>
                <a:ea typeface="思源黑体 CN Heavy" pitchFamily="34" charset="-122"/>
              </a:rPr>
              <a:t>课堂总结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570"/>
                                        </p:tgtEl>
                                        <p:attrNameLst>
                                          <p:attrName>style.visibility</p:attrName>
                                        </p:attrNameLst>
                                      </p:cBhvr>
                                      <p:to>
                                        <p:strVal val="visible"/>
                                      </p:to>
                                    </p:set>
                                    <p:animEffect transition="in" filter="blinds(horizontal)">
                                      <p:cBhvr>
                                        <p:cTn id="7" dur="500"/>
                                        <p:tgtEl>
                                          <p:spTgt spid="225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571"/>
                                        </p:tgtEl>
                                        <p:attrNameLst>
                                          <p:attrName>style.visibility</p:attrName>
                                        </p:attrNameLst>
                                      </p:cBhvr>
                                      <p:to>
                                        <p:strVal val="visible"/>
                                      </p:to>
                                    </p:set>
                                    <p:animEffect transition="in" filter="blinds(horizontal)">
                                      <p:cBhvr>
                                        <p:cTn id="12" dur="500"/>
                                        <p:tgtEl>
                                          <p:spTgt spid="22571"/>
                                        </p:tgtEl>
                                      </p:cBhvr>
                                    </p:animEffect>
                                  </p:childTnLst>
                                </p:cTn>
                              </p:par>
                              <p:par>
                                <p:cTn id="13" presetID="3" presetClass="entr" presetSubtype="10" fill="hold" nodeType="withEffect">
                                  <p:stCondLst>
                                    <p:cond delay="0"/>
                                  </p:stCondLst>
                                  <p:childTnLst>
                                    <p:set>
                                      <p:cBhvr>
                                        <p:cTn id="14" dur="1" fill="hold">
                                          <p:stCondLst>
                                            <p:cond delay="0"/>
                                          </p:stCondLst>
                                        </p:cTn>
                                        <p:tgtEl>
                                          <p:spTgt spid="22567"/>
                                        </p:tgtEl>
                                        <p:attrNameLst>
                                          <p:attrName>style.visibility</p:attrName>
                                        </p:attrNameLst>
                                      </p:cBhvr>
                                      <p:to>
                                        <p:strVal val="visible"/>
                                      </p:to>
                                    </p:set>
                                    <p:animEffect transition="in" filter="blinds(horizontal)">
                                      <p:cBhvr>
                                        <p:cTn id="15" dur="500"/>
                                        <p:tgtEl>
                                          <p:spTgt spid="22567"/>
                                        </p:tgtEl>
                                      </p:cBhvr>
                                    </p:animEffect>
                                  </p:childTnLst>
                                </p:cTn>
                              </p:par>
                              <p:par>
                                <p:cTn id="16" presetID="3" presetClass="entr" presetSubtype="10" fill="hold" nodeType="withEffect">
                                  <p:stCondLst>
                                    <p:cond delay="0"/>
                                  </p:stCondLst>
                                  <p:childTnLst>
                                    <p:set>
                                      <p:cBhvr>
                                        <p:cTn id="17" dur="1" fill="hold">
                                          <p:stCondLst>
                                            <p:cond delay="0"/>
                                          </p:stCondLst>
                                        </p:cTn>
                                        <p:tgtEl>
                                          <p:spTgt spid="22568"/>
                                        </p:tgtEl>
                                        <p:attrNameLst>
                                          <p:attrName>style.visibility</p:attrName>
                                        </p:attrNameLst>
                                      </p:cBhvr>
                                      <p:to>
                                        <p:strVal val="visible"/>
                                      </p:to>
                                    </p:set>
                                    <p:animEffect transition="in" filter="blinds(horizontal)">
                                      <p:cBhvr>
                                        <p:cTn id="18" dur="500"/>
                                        <p:tgtEl>
                                          <p:spTgt spid="2256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559"/>
                                        </p:tgtEl>
                                        <p:attrNameLst>
                                          <p:attrName>style.visibility</p:attrName>
                                        </p:attrNameLst>
                                      </p:cBhvr>
                                      <p:to>
                                        <p:strVal val="visible"/>
                                      </p:to>
                                    </p:set>
                                    <p:animEffect transition="in" filter="blinds(horizontal)">
                                      <p:cBhvr>
                                        <p:cTn id="21" dur="500"/>
                                        <p:tgtEl>
                                          <p:spTgt spid="22559"/>
                                        </p:tgtEl>
                                      </p:cBhvr>
                                    </p:animEffect>
                                  </p:childTnLst>
                                </p:cTn>
                              </p:par>
                              <p:par>
                                <p:cTn id="22" presetID="3" presetClass="entr" presetSubtype="10" fill="hold" nodeType="withEffect">
                                  <p:stCondLst>
                                    <p:cond delay="0"/>
                                  </p:stCondLst>
                                  <p:childTnLst>
                                    <p:set>
                                      <p:cBhvr>
                                        <p:cTn id="23" dur="1" fill="hold">
                                          <p:stCondLst>
                                            <p:cond delay="0"/>
                                          </p:stCondLst>
                                        </p:cTn>
                                        <p:tgtEl>
                                          <p:spTgt spid="22569"/>
                                        </p:tgtEl>
                                        <p:attrNameLst>
                                          <p:attrName>style.visibility</p:attrName>
                                        </p:attrNameLst>
                                      </p:cBhvr>
                                      <p:to>
                                        <p:strVal val="visible"/>
                                      </p:to>
                                    </p:set>
                                    <p:animEffect transition="in" filter="blinds(horizontal)">
                                      <p:cBhvr>
                                        <p:cTn id="24" dur="500"/>
                                        <p:tgtEl>
                                          <p:spTgt spid="2256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566"/>
                                        </p:tgtEl>
                                        <p:attrNameLst>
                                          <p:attrName>style.visibility</p:attrName>
                                        </p:attrNameLst>
                                      </p:cBhvr>
                                      <p:to>
                                        <p:strVal val="visible"/>
                                      </p:to>
                                    </p:set>
                                    <p:animEffect transition="in" filter="blinds(horizontal)">
                                      <p:cBhvr>
                                        <p:cTn id="27" dur="500"/>
                                        <p:tgtEl>
                                          <p:spTgt spid="22566"/>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2539"/>
                                        </p:tgtEl>
                                        <p:attrNameLst>
                                          <p:attrName>style.visibility</p:attrName>
                                        </p:attrNameLst>
                                      </p:cBhvr>
                                      <p:to>
                                        <p:strVal val="visible"/>
                                      </p:to>
                                    </p:set>
                                    <p:animEffect transition="in" filter="blinds(horizontal)">
                                      <p:cBhvr>
                                        <p:cTn id="30" dur="500"/>
                                        <p:tgtEl>
                                          <p:spTgt spid="22539"/>
                                        </p:tgtEl>
                                      </p:cBhvr>
                                    </p:animEffect>
                                  </p:childTnLst>
                                </p:cTn>
                              </p:par>
                              <p:par>
                                <p:cTn id="31" presetID="3" presetClass="entr" presetSubtype="10" fill="hold" nodeType="withEffect">
                                  <p:stCondLst>
                                    <p:cond delay="0"/>
                                  </p:stCondLst>
                                  <p:childTnLst>
                                    <p:set>
                                      <p:cBhvr>
                                        <p:cTn id="32" dur="1" fill="hold">
                                          <p:stCondLst>
                                            <p:cond delay="0"/>
                                          </p:stCondLst>
                                        </p:cTn>
                                        <p:tgtEl>
                                          <p:spTgt spid="22557"/>
                                        </p:tgtEl>
                                        <p:attrNameLst>
                                          <p:attrName>style.visibility</p:attrName>
                                        </p:attrNameLst>
                                      </p:cBhvr>
                                      <p:to>
                                        <p:strVal val="visible"/>
                                      </p:to>
                                    </p:set>
                                    <p:animEffect transition="in" filter="blinds(horizontal)">
                                      <p:cBhvr>
                                        <p:cTn id="33" dur="500"/>
                                        <p:tgtEl>
                                          <p:spTgt spid="2255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1" nodeType="clickEffect">
                                  <p:stCondLst>
                                    <p:cond delay="0"/>
                                  </p:stCondLst>
                                  <p:childTnLst>
                                    <p:set>
                                      <p:cBhvr>
                                        <p:cTn id="37" dur="1" fill="hold">
                                          <p:stCondLst>
                                            <p:cond delay="0"/>
                                          </p:stCondLst>
                                        </p:cTn>
                                        <p:tgtEl>
                                          <p:spTgt spid="22558"/>
                                        </p:tgtEl>
                                        <p:attrNameLst>
                                          <p:attrName>style.visibility</p:attrName>
                                        </p:attrNameLst>
                                      </p:cBhvr>
                                      <p:to>
                                        <p:strVal val="visible"/>
                                      </p:to>
                                    </p:set>
                                    <p:animEffect transition="in" filter="blinds(horizontal)">
                                      <p:cBhvr>
                                        <p:cTn id="38" dur="500"/>
                                        <p:tgtEl>
                                          <p:spTgt spid="2255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2533"/>
                                        </p:tgtEl>
                                        <p:attrNameLst>
                                          <p:attrName>style.visibility</p:attrName>
                                        </p:attrNameLst>
                                      </p:cBhvr>
                                      <p:to>
                                        <p:strVal val="visible"/>
                                      </p:to>
                                    </p:set>
                                    <p:animEffect transition="in" filter="blinds(horizontal)">
                                      <p:cBhvr>
                                        <p:cTn id="43" dur="500"/>
                                        <p:tgtEl>
                                          <p:spTgt spid="22533"/>
                                        </p:tgtEl>
                                      </p:cBhvr>
                                    </p:animEffect>
                                  </p:childTnLst>
                                </p:cTn>
                              </p:par>
                              <p:par>
                                <p:cTn id="44" presetID="3" presetClass="entr" presetSubtype="10" fill="hold" nodeType="withEffect">
                                  <p:stCondLst>
                                    <p:cond delay="0"/>
                                  </p:stCondLst>
                                  <p:childTnLst>
                                    <p:set>
                                      <p:cBhvr>
                                        <p:cTn id="45" dur="1" fill="hold">
                                          <p:stCondLst>
                                            <p:cond delay="0"/>
                                          </p:stCondLst>
                                        </p:cTn>
                                        <p:tgtEl>
                                          <p:spTgt spid="22534"/>
                                        </p:tgtEl>
                                        <p:attrNameLst>
                                          <p:attrName>style.visibility</p:attrName>
                                        </p:attrNameLst>
                                      </p:cBhvr>
                                      <p:to>
                                        <p:strVal val="visible"/>
                                      </p:to>
                                    </p:set>
                                    <p:animEffect transition="in" filter="blinds(horizontal)">
                                      <p:cBhvr>
                                        <p:cTn id="46" dur="500"/>
                                        <p:tgtEl>
                                          <p:spTgt spid="22534"/>
                                        </p:tgtEl>
                                      </p:cBhvr>
                                    </p:animEffect>
                                  </p:childTnLst>
                                </p:cTn>
                              </p:par>
                              <p:par>
                                <p:cTn id="47" presetID="3" presetClass="entr" presetSubtype="10" fill="hold" nodeType="withEffect">
                                  <p:stCondLst>
                                    <p:cond delay="0"/>
                                  </p:stCondLst>
                                  <p:childTnLst>
                                    <p:set>
                                      <p:cBhvr>
                                        <p:cTn id="48" dur="1" fill="hold">
                                          <p:stCondLst>
                                            <p:cond delay="0"/>
                                          </p:stCondLst>
                                        </p:cTn>
                                        <p:tgtEl>
                                          <p:spTgt spid="22535"/>
                                        </p:tgtEl>
                                        <p:attrNameLst>
                                          <p:attrName>style.visibility</p:attrName>
                                        </p:attrNameLst>
                                      </p:cBhvr>
                                      <p:to>
                                        <p:strVal val="visible"/>
                                      </p:to>
                                    </p:set>
                                    <p:animEffect transition="in" filter="blinds(horizontal)">
                                      <p:cBhvr>
                                        <p:cTn id="49" dur="500"/>
                                        <p:tgtEl>
                                          <p:spTgt spid="22535"/>
                                        </p:tgtEl>
                                      </p:cBhvr>
                                    </p:animEffect>
                                  </p:childTnLst>
                                </p:cTn>
                              </p:par>
                              <p:par>
                                <p:cTn id="50" presetID="3" presetClass="entr" presetSubtype="10" fill="hold" nodeType="withEffect">
                                  <p:stCondLst>
                                    <p:cond delay="0"/>
                                  </p:stCondLst>
                                  <p:childTnLst>
                                    <p:set>
                                      <p:cBhvr>
                                        <p:cTn id="51" dur="1" fill="hold">
                                          <p:stCondLst>
                                            <p:cond delay="0"/>
                                          </p:stCondLst>
                                        </p:cTn>
                                        <p:tgtEl>
                                          <p:spTgt spid="22536"/>
                                        </p:tgtEl>
                                        <p:attrNameLst>
                                          <p:attrName>style.visibility</p:attrName>
                                        </p:attrNameLst>
                                      </p:cBhvr>
                                      <p:to>
                                        <p:strVal val="visible"/>
                                      </p:to>
                                    </p:set>
                                    <p:animEffect transition="in" filter="blinds(horizontal)">
                                      <p:cBhvr>
                                        <p:cTn id="52" dur="500"/>
                                        <p:tgtEl>
                                          <p:spTgt spid="22536"/>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2537"/>
                                        </p:tgtEl>
                                        <p:attrNameLst>
                                          <p:attrName>style.visibility</p:attrName>
                                        </p:attrNameLst>
                                      </p:cBhvr>
                                      <p:to>
                                        <p:strVal val="visible"/>
                                      </p:to>
                                    </p:set>
                                    <p:animEffect transition="in" filter="blinds(horizontal)">
                                      <p:cBhvr>
                                        <p:cTn id="55" dur="500"/>
                                        <p:tgtEl>
                                          <p:spTgt spid="22537"/>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22538"/>
                                        </p:tgtEl>
                                        <p:attrNameLst>
                                          <p:attrName>style.visibility</p:attrName>
                                        </p:attrNameLst>
                                      </p:cBhvr>
                                      <p:to>
                                        <p:strVal val="visible"/>
                                      </p:to>
                                    </p:set>
                                    <p:animEffect transition="in" filter="blinds(horizontal)">
                                      <p:cBhvr>
                                        <p:cTn id="58" dur="500"/>
                                        <p:tgtEl>
                                          <p:spTgt spid="22538"/>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22572"/>
                                        </p:tgtEl>
                                        <p:attrNameLst>
                                          <p:attrName>style.visibility</p:attrName>
                                        </p:attrNameLst>
                                      </p:cBhvr>
                                      <p:to>
                                        <p:strVal val="visible"/>
                                      </p:to>
                                    </p:set>
                                    <p:animEffect transition="in" filter="blinds(horizontal)">
                                      <p:cBhvr>
                                        <p:cTn id="63" dur="500"/>
                                        <p:tgtEl>
                                          <p:spTgt spid="22572"/>
                                        </p:tgtEl>
                                      </p:cBhvr>
                                    </p:animEffect>
                                  </p:childTnLst>
                                </p:cTn>
                              </p:par>
                              <p:par>
                                <p:cTn id="64" presetID="3" presetClass="entr" presetSubtype="10" fill="hold" nodeType="withEffect">
                                  <p:stCondLst>
                                    <p:cond delay="0"/>
                                  </p:stCondLst>
                                  <p:childTnLst>
                                    <p:set>
                                      <p:cBhvr>
                                        <p:cTn id="65" dur="1" fill="hold">
                                          <p:stCondLst>
                                            <p:cond delay="0"/>
                                          </p:stCondLst>
                                        </p:cTn>
                                        <p:tgtEl>
                                          <p:spTgt spid="22545"/>
                                        </p:tgtEl>
                                        <p:attrNameLst>
                                          <p:attrName>style.visibility</p:attrName>
                                        </p:attrNameLst>
                                      </p:cBhvr>
                                      <p:to>
                                        <p:strVal val="visible"/>
                                      </p:to>
                                    </p:set>
                                    <p:animEffect transition="in" filter="blinds(horizontal)">
                                      <p:cBhvr>
                                        <p:cTn id="66" dur="500"/>
                                        <p:tgtEl>
                                          <p:spTgt spid="22545"/>
                                        </p:tgtEl>
                                      </p:cBhvr>
                                    </p:animEffect>
                                  </p:childTnLst>
                                </p:cTn>
                              </p:par>
                              <p:par>
                                <p:cTn id="67" presetID="3" presetClass="entr" presetSubtype="10" fill="hold" nodeType="withEffect">
                                  <p:stCondLst>
                                    <p:cond delay="0"/>
                                  </p:stCondLst>
                                  <p:childTnLst>
                                    <p:set>
                                      <p:cBhvr>
                                        <p:cTn id="68" dur="1" fill="hold">
                                          <p:stCondLst>
                                            <p:cond delay="0"/>
                                          </p:stCondLst>
                                        </p:cTn>
                                        <p:tgtEl>
                                          <p:spTgt spid="22546"/>
                                        </p:tgtEl>
                                        <p:attrNameLst>
                                          <p:attrName>style.visibility</p:attrName>
                                        </p:attrNameLst>
                                      </p:cBhvr>
                                      <p:to>
                                        <p:strVal val="visible"/>
                                      </p:to>
                                    </p:set>
                                    <p:animEffect transition="in" filter="blinds(horizontal)">
                                      <p:cBhvr>
                                        <p:cTn id="69" dur="500"/>
                                        <p:tgtEl>
                                          <p:spTgt spid="22546"/>
                                        </p:tgtEl>
                                      </p:cBhvr>
                                    </p:animEffect>
                                  </p:childTnLst>
                                </p:cTn>
                              </p:par>
                              <p:par>
                                <p:cTn id="70" presetID="3" presetClass="entr" presetSubtype="10" fill="hold" nodeType="withEffect">
                                  <p:stCondLst>
                                    <p:cond delay="0"/>
                                  </p:stCondLst>
                                  <p:childTnLst>
                                    <p:set>
                                      <p:cBhvr>
                                        <p:cTn id="71" dur="1" fill="hold">
                                          <p:stCondLst>
                                            <p:cond delay="0"/>
                                          </p:stCondLst>
                                        </p:cTn>
                                        <p:tgtEl>
                                          <p:spTgt spid="22547"/>
                                        </p:tgtEl>
                                        <p:attrNameLst>
                                          <p:attrName>style.visibility</p:attrName>
                                        </p:attrNameLst>
                                      </p:cBhvr>
                                      <p:to>
                                        <p:strVal val="visible"/>
                                      </p:to>
                                    </p:set>
                                    <p:animEffect transition="in" filter="blinds(horizontal)">
                                      <p:cBhvr>
                                        <p:cTn id="72" dur="500"/>
                                        <p:tgtEl>
                                          <p:spTgt spid="22547"/>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2542"/>
                                        </p:tgtEl>
                                        <p:attrNameLst>
                                          <p:attrName>style.visibility</p:attrName>
                                        </p:attrNameLst>
                                      </p:cBhvr>
                                      <p:to>
                                        <p:strVal val="visible"/>
                                      </p:to>
                                    </p:set>
                                    <p:animEffect transition="in" filter="blinds(horizontal)">
                                      <p:cBhvr>
                                        <p:cTn id="75" dur="500"/>
                                        <p:tgtEl>
                                          <p:spTgt spid="22542"/>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22541"/>
                                        </p:tgtEl>
                                        <p:attrNameLst>
                                          <p:attrName>style.visibility</p:attrName>
                                        </p:attrNameLst>
                                      </p:cBhvr>
                                      <p:to>
                                        <p:strVal val="visible"/>
                                      </p:to>
                                    </p:set>
                                    <p:animEffect transition="in" filter="blinds(horizontal)">
                                      <p:cBhvr>
                                        <p:cTn id="78" dur="500"/>
                                        <p:tgtEl>
                                          <p:spTgt spid="22541"/>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22540"/>
                                        </p:tgtEl>
                                        <p:attrNameLst>
                                          <p:attrName>style.visibility</p:attrName>
                                        </p:attrNameLst>
                                      </p:cBhvr>
                                      <p:to>
                                        <p:strVal val="visible"/>
                                      </p:to>
                                    </p:set>
                                    <p:animEffect transition="in" filter="blinds(horizontal)">
                                      <p:cBhvr>
                                        <p:cTn id="81" dur="500"/>
                                        <p:tgtEl>
                                          <p:spTgt spid="22540"/>
                                        </p:tgtEl>
                                      </p:cBhvr>
                                    </p:animEffect>
                                  </p:childTnLst>
                                </p:cTn>
                              </p:par>
                              <p:par>
                                <p:cTn id="82" presetID="3" presetClass="entr" presetSubtype="10" fill="hold" nodeType="withEffect">
                                  <p:stCondLst>
                                    <p:cond delay="0"/>
                                  </p:stCondLst>
                                  <p:childTnLst>
                                    <p:set>
                                      <p:cBhvr>
                                        <p:cTn id="83" dur="1" fill="hold">
                                          <p:stCondLst>
                                            <p:cond delay="0"/>
                                          </p:stCondLst>
                                        </p:cTn>
                                        <p:tgtEl>
                                          <p:spTgt spid="22552"/>
                                        </p:tgtEl>
                                        <p:attrNameLst>
                                          <p:attrName>style.visibility</p:attrName>
                                        </p:attrNameLst>
                                      </p:cBhvr>
                                      <p:to>
                                        <p:strVal val="visible"/>
                                      </p:to>
                                    </p:set>
                                    <p:animEffect transition="in" filter="blinds(horizontal)">
                                      <p:cBhvr>
                                        <p:cTn id="84" dur="500"/>
                                        <p:tgtEl>
                                          <p:spTgt spid="22552"/>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22553"/>
                                        </p:tgtEl>
                                        <p:attrNameLst>
                                          <p:attrName>style.visibility</p:attrName>
                                        </p:attrNameLst>
                                      </p:cBhvr>
                                      <p:to>
                                        <p:strVal val="visible"/>
                                      </p:to>
                                    </p:set>
                                    <p:animEffect transition="in" filter="blinds(horizontal)">
                                      <p:cBhvr>
                                        <p:cTn id="87" dur="500"/>
                                        <p:tgtEl>
                                          <p:spTgt spid="22553"/>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22548"/>
                                        </p:tgtEl>
                                        <p:attrNameLst>
                                          <p:attrName>style.visibility</p:attrName>
                                        </p:attrNameLst>
                                      </p:cBhvr>
                                      <p:to>
                                        <p:strVal val="visible"/>
                                      </p:to>
                                    </p:set>
                                    <p:animEffect transition="in" filter="blinds(horizontal)">
                                      <p:cBhvr>
                                        <p:cTn id="92" dur="500"/>
                                        <p:tgtEl>
                                          <p:spTgt spid="22548"/>
                                        </p:tgtEl>
                                      </p:cBhvr>
                                    </p:animEffect>
                                  </p:childTnLst>
                                </p:cTn>
                              </p:par>
                              <p:par>
                                <p:cTn id="93" presetID="3" presetClass="entr" presetSubtype="10" fill="hold" nodeType="withEffect">
                                  <p:stCondLst>
                                    <p:cond delay="0"/>
                                  </p:stCondLst>
                                  <p:childTnLst>
                                    <p:set>
                                      <p:cBhvr>
                                        <p:cTn id="94" dur="1" fill="hold">
                                          <p:stCondLst>
                                            <p:cond delay="0"/>
                                          </p:stCondLst>
                                        </p:cTn>
                                        <p:tgtEl>
                                          <p:spTgt spid="22549"/>
                                        </p:tgtEl>
                                        <p:attrNameLst>
                                          <p:attrName>style.visibility</p:attrName>
                                        </p:attrNameLst>
                                      </p:cBhvr>
                                      <p:to>
                                        <p:strVal val="visible"/>
                                      </p:to>
                                    </p:set>
                                    <p:animEffect transition="in" filter="blinds(horizontal)">
                                      <p:cBhvr>
                                        <p:cTn id="95" dur="500"/>
                                        <p:tgtEl>
                                          <p:spTgt spid="22549"/>
                                        </p:tgtEl>
                                      </p:cBhvr>
                                    </p:animEffect>
                                  </p:childTnLst>
                                </p:cTn>
                              </p:par>
                              <p:par>
                                <p:cTn id="96" presetID="3" presetClass="entr" presetSubtype="10" fill="hold" nodeType="withEffect">
                                  <p:stCondLst>
                                    <p:cond delay="0"/>
                                  </p:stCondLst>
                                  <p:childTnLst>
                                    <p:set>
                                      <p:cBhvr>
                                        <p:cTn id="97" dur="1" fill="hold">
                                          <p:stCondLst>
                                            <p:cond delay="0"/>
                                          </p:stCondLst>
                                        </p:cTn>
                                        <p:tgtEl>
                                          <p:spTgt spid="22550"/>
                                        </p:tgtEl>
                                        <p:attrNameLst>
                                          <p:attrName>style.visibility</p:attrName>
                                        </p:attrNameLst>
                                      </p:cBhvr>
                                      <p:to>
                                        <p:strVal val="visible"/>
                                      </p:to>
                                    </p:set>
                                    <p:animEffect transition="in" filter="blinds(horizontal)">
                                      <p:cBhvr>
                                        <p:cTn id="98" dur="500"/>
                                        <p:tgtEl>
                                          <p:spTgt spid="22550"/>
                                        </p:tgtEl>
                                      </p:cBhvr>
                                    </p:animEffect>
                                  </p:childTnLst>
                                </p:cTn>
                              </p:par>
                              <p:par>
                                <p:cTn id="99" presetID="3" presetClass="entr" presetSubtype="10" fill="hold" nodeType="withEffect">
                                  <p:stCondLst>
                                    <p:cond delay="0"/>
                                  </p:stCondLst>
                                  <p:childTnLst>
                                    <p:set>
                                      <p:cBhvr>
                                        <p:cTn id="100" dur="1" fill="hold">
                                          <p:stCondLst>
                                            <p:cond delay="0"/>
                                          </p:stCondLst>
                                        </p:cTn>
                                        <p:tgtEl>
                                          <p:spTgt spid="22551"/>
                                        </p:tgtEl>
                                        <p:attrNameLst>
                                          <p:attrName>style.visibility</p:attrName>
                                        </p:attrNameLst>
                                      </p:cBhvr>
                                      <p:to>
                                        <p:strVal val="visible"/>
                                      </p:to>
                                    </p:set>
                                    <p:animEffect transition="in" filter="blinds(horizontal)">
                                      <p:cBhvr>
                                        <p:cTn id="101" dur="500"/>
                                        <p:tgtEl>
                                          <p:spTgt spid="22551"/>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22543"/>
                                        </p:tgtEl>
                                        <p:attrNameLst>
                                          <p:attrName>style.visibility</p:attrName>
                                        </p:attrNameLst>
                                      </p:cBhvr>
                                      <p:to>
                                        <p:strVal val="visible"/>
                                      </p:to>
                                    </p:set>
                                    <p:animEffect transition="in" filter="blinds(horizontal)">
                                      <p:cBhvr>
                                        <p:cTn id="104" dur="500"/>
                                        <p:tgtEl>
                                          <p:spTgt spid="22543"/>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22544"/>
                                        </p:tgtEl>
                                        <p:attrNameLst>
                                          <p:attrName>style.visibility</p:attrName>
                                        </p:attrNameLst>
                                      </p:cBhvr>
                                      <p:to>
                                        <p:strVal val="visible"/>
                                      </p:to>
                                    </p:set>
                                    <p:animEffect transition="in" filter="blinds(horizontal)">
                                      <p:cBhvr>
                                        <p:cTn id="107" dur="500"/>
                                        <p:tgtEl>
                                          <p:spTgt spid="22544"/>
                                        </p:tgtEl>
                                      </p:cBhvr>
                                    </p:animEffect>
                                  </p:childTnLst>
                                </p:cTn>
                              </p:par>
                              <p:par>
                                <p:cTn id="108" presetID="3" presetClass="entr" presetSubtype="10" fill="hold" nodeType="withEffect">
                                  <p:stCondLst>
                                    <p:cond delay="0"/>
                                  </p:stCondLst>
                                  <p:childTnLst>
                                    <p:set>
                                      <p:cBhvr>
                                        <p:cTn id="109" dur="1" fill="hold">
                                          <p:stCondLst>
                                            <p:cond delay="0"/>
                                          </p:stCondLst>
                                        </p:cTn>
                                        <p:tgtEl>
                                          <p:spTgt spid="22554"/>
                                        </p:tgtEl>
                                        <p:attrNameLst>
                                          <p:attrName>style.visibility</p:attrName>
                                        </p:attrNameLst>
                                      </p:cBhvr>
                                      <p:to>
                                        <p:strVal val="visible"/>
                                      </p:to>
                                    </p:set>
                                    <p:animEffect transition="in" filter="blinds(horizontal)">
                                      <p:cBhvr>
                                        <p:cTn id="110" dur="500"/>
                                        <p:tgtEl>
                                          <p:spTgt spid="22554"/>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22555"/>
                                        </p:tgtEl>
                                        <p:attrNameLst>
                                          <p:attrName>style.visibility</p:attrName>
                                        </p:attrNameLst>
                                      </p:cBhvr>
                                      <p:to>
                                        <p:strVal val="visible"/>
                                      </p:to>
                                    </p:set>
                                    <p:animEffect transition="in" filter="blinds(horizontal)">
                                      <p:cBhvr>
                                        <p:cTn id="113" dur="500"/>
                                        <p:tgtEl>
                                          <p:spTgt spid="22555"/>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10" fill="hold" nodeType="clickEffect">
                                  <p:stCondLst>
                                    <p:cond delay="0"/>
                                  </p:stCondLst>
                                  <p:childTnLst>
                                    <p:set>
                                      <p:cBhvr>
                                        <p:cTn id="117" dur="1" fill="hold">
                                          <p:stCondLst>
                                            <p:cond delay="0"/>
                                          </p:stCondLst>
                                        </p:cTn>
                                        <p:tgtEl>
                                          <p:spTgt spid="22560"/>
                                        </p:tgtEl>
                                        <p:attrNameLst>
                                          <p:attrName>style.visibility</p:attrName>
                                        </p:attrNameLst>
                                      </p:cBhvr>
                                      <p:to>
                                        <p:strVal val="visible"/>
                                      </p:to>
                                    </p:set>
                                    <p:animEffect transition="in" filter="blinds(horizontal)">
                                      <p:cBhvr>
                                        <p:cTn id="118" dur="500"/>
                                        <p:tgtEl>
                                          <p:spTgt spid="22560"/>
                                        </p:tgtEl>
                                      </p:cBhvr>
                                    </p:animEffect>
                                  </p:childTnLst>
                                </p:cTn>
                              </p:par>
                              <p:par>
                                <p:cTn id="119" presetID="3" presetClass="entr" presetSubtype="10" fill="hold" nodeType="withEffect">
                                  <p:stCondLst>
                                    <p:cond delay="0"/>
                                  </p:stCondLst>
                                  <p:childTnLst>
                                    <p:set>
                                      <p:cBhvr>
                                        <p:cTn id="120" dur="1" fill="hold">
                                          <p:stCondLst>
                                            <p:cond delay="0"/>
                                          </p:stCondLst>
                                        </p:cTn>
                                        <p:tgtEl>
                                          <p:spTgt spid="22561"/>
                                        </p:tgtEl>
                                        <p:attrNameLst>
                                          <p:attrName>style.visibility</p:attrName>
                                        </p:attrNameLst>
                                      </p:cBhvr>
                                      <p:to>
                                        <p:strVal val="visible"/>
                                      </p:to>
                                    </p:set>
                                    <p:animEffect transition="in" filter="blinds(horizontal)">
                                      <p:cBhvr>
                                        <p:cTn id="121" dur="500"/>
                                        <p:tgtEl>
                                          <p:spTgt spid="22561"/>
                                        </p:tgtEl>
                                      </p:cBhvr>
                                    </p:animEffect>
                                  </p:childTnLst>
                                </p:cTn>
                              </p:par>
                              <p:par>
                                <p:cTn id="122" presetID="3" presetClass="entr" presetSubtype="10" fill="hold" nodeType="withEffect">
                                  <p:stCondLst>
                                    <p:cond delay="0"/>
                                  </p:stCondLst>
                                  <p:childTnLst>
                                    <p:set>
                                      <p:cBhvr>
                                        <p:cTn id="123" dur="1" fill="hold">
                                          <p:stCondLst>
                                            <p:cond delay="0"/>
                                          </p:stCondLst>
                                        </p:cTn>
                                        <p:tgtEl>
                                          <p:spTgt spid="22562"/>
                                        </p:tgtEl>
                                        <p:attrNameLst>
                                          <p:attrName>style.visibility</p:attrName>
                                        </p:attrNameLst>
                                      </p:cBhvr>
                                      <p:to>
                                        <p:strVal val="visible"/>
                                      </p:to>
                                    </p:set>
                                    <p:animEffect transition="in" filter="blinds(horizontal)">
                                      <p:cBhvr>
                                        <p:cTn id="124" dur="500"/>
                                        <p:tgtEl>
                                          <p:spTgt spid="22562"/>
                                        </p:tgtEl>
                                      </p:cBhvr>
                                    </p:animEffect>
                                  </p:childTnLst>
                                </p:cTn>
                              </p:par>
                              <p:par>
                                <p:cTn id="125" presetID="3" presetClass="entr" presetSubtype="10" fill="hold" nodeType="withEffect">
                                  <p:stCondLst>
                                    <p:cond delay="0"/>
                                  </p:stCondLst>
                                  <p:childTnLst>
                                    <p:set>
                                      <p:cBhvr>
                                        <p:cTn id="126" dur="1" fill="hold">
                                          <p:stCondLst>
                                            <p:cond delay="0"/>
                                          </p:stCondLst>
                                        </p:cTn>
                                        <p:tgtEl>
                                          <p:spTgt spid="22563"/>
                                        </p:tgtEl>
                                        <p:attrNameLst>
                                          <p:attrName>style.visibility</p:attrName>
                                        </p:attrNameLst>
                                      </p:cBhvr>
                                      <p:to>
                                        <p:strVal val="visible"/>
                                      </p:to>
                                    </p:set>
                                    <p:animEffect transition="in" filter="blinds(horizontal)">
                                      <p:cBhvr>
                                        <p:cTn id="127" dur="500"/>
                                        <p:tgtEl>
                                          <p:spTgt spid="22563"/>
                                        </p:tgtEl>
                                      </p:cBhvr>
                                    </p:animEffect>
                                  </p:childTnLst>
                                </p:cTn>
                              </p:par>
                              <p:par>
                                <p:cTn id="128" presetID="3" presetClass="entr" presetSubtype="10" fill="hold" grpId="0" nodeType="withEffect">
                                  <p:stCondLst>
                                    <p:cond delay="0"/>
                                  </p:stCondLst>
                                  <p:childTnLst>
                                    <p:set>
                                      <p:cBhvr>
                                        <p:cTn id="129" dur="1" fill="hold">
                                          <p:stCondLst>
                                            <p:cond delay="0"/>
                                          </p:stCondLst>
                                        </p:cTn>
                                        <p:tgtEl>
                                          <p:spTgt spid="22564"/>
                                        </p:tgtEl>
                                        <p:attrNameLst>
                                          <p:attrName>style.visibility</p:attrName>
                                        </p:attrNameLst>
                                      </p:cBhvr>
                                      <p:to>
                                        <p:strVal val="visible"/>
                                      </p:to>
                                    </p:set>
                                    <p:animEffect transition="in" filter="blinds(horizontal)">
                                      <p:cBhvr>
                                        <p:cTn id="130" dur="500"/>
                                        <p:tgtEl>
                                          <p:spTgt spid="22564"/>
                                        </p:tgtEl>
                                      </p:cBhvr>
                                    </p:animEffect>
                                  </p:childTnLst>
                                </p:cTn>
                              </p:par>
                              <p:par>
                                <p:cTn id="131" presetID="3" presetClass="entr" presetSubtype="10" fill="hold" grpId="0" nodeType="withEffect">
                                  <p:stCondLst>
                                    <p:cond delay="0"/>
                                  </p:stCondLst>
                                  <p:childTnLst>
                                    <p:set>
                                      <p:cBhvr>
                                        <p:cTn id="132" dur="1" fill="hold">
                                          <p:stCondLst>
                                            <p:cond delay="0"/>
                                          </p:stCondLst>
                                        </p:cTn>
                                        <p:tgtEl>
                                          <p:spTgt spid="22565"/>
                                        </p:tgtEl>
                                        <p:attrNameLst>
                                          <p:attrName>style.visibility</p:attrName>
                                        </p:attrNameLst>
                                      </p:cBhvr>
                                      <p:to>
                                        <p:strVal val="visible"/>
                                      </p:to>
                                    </p:set>
                                    <p:animEffect transition="in" filter="blinds(horizontal)">
                                      <p:cBhvr>
                                        <p:cTn id="133" dur="500"/>
                                        <p:tgtEl>
                                          <p:spTgt spid="22565"/>
                                        </p:tgtEl>
                                      </p:cBhvr>
                                    </p:animEffect>
                                  </p:childTnLst>
                                </p:cTn>
                              </p:par>
                              <p:par>
                                <p:cTn id="134" presetID="3" presetClass="entr" presetSubtype="10" fill="hold" nodeType="withEffect">
                                  <p:stCondLst>
                                    <p:cond delay="0"/>
                                  </p:stCondLst>
                                  <p:childTnLst>
                                    <p:set>
                                      <p:cBhvr>
                                        <p:cTn id="135" dur="1" fill="hold">
                                          <p:stCondLst>
                                            <p:cond delay="0"/>
                                          </p:stCondLst>
                                        </p:cTn>
                                        <p:tgtEl>
                                          <p:spTgt spid="22575"/>
                                        </p:tgtEl>
                                        <p:attrNameLst>
                                          <p:attrName>style.visibility</p:attrName>
                                        </p:attrNameLst>
                                      </p:cBhvr>
                                      <p:to>
                                        <p:strVal val="visible"/>
                                      </p:to>
                                    </p:set>
                                    <p:animEffect transition="in" filter="blinds(horizontal)">
                                      <p:cBhvr>
                                        <p:cTn id="136" dur="500"/>
                                        <p:tgtEl>
                                          <p:spTgt spid="22575"/>
                                        </p:tgtEl>
                                      </p:cBhvr>
                                    </p:animEffect>
                                  </p:childTnLst>
                                </p:cTn>
                              </p:par>
                              <p:par>
                                <p:cTn id="137" presetID="3" presetClass="entr" presetSubtype="10" fill="hold" grpId="0" nodeType="withEffect">
                                  <p:stCondLst>
                                    <p:cond delay="0"/>
                                  </p:stCondLst>
                                  <p:childTnLst>
                                    <p:set>
                                      <p:cBhvr>
                                        <p:cTn id="138" dur="1" fill="hold">
                                          <p:stCondLst>
                                            <p:cond delay="0"/>
                                          </p:stCondLst>
                                        </p:cTn>
                                        <p:tgtEl>
                                          <p:spTgt spid="22576"/>
                                        </p:tgtEl>
                                        <p:attrNameLst>
                                          <p:attrName>style.visibility</p:attrName>
                                        </p:attrNameLst>
                                      </p:cBhvr>
                                      <p:to>
                                        <p:strVal val="visible"/>
                                      </p:to>
                                    </p:set>
                                    <p:animEffect transition="in" filter="blinds(horizontal)">
                                      <p:cBhvr>
                                        <p:cTn id="139" dur="500"/>
                                        <p:tgtEl>
                                          <p:spTgt spid="22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bldLvl="0" animBg="1"/>
      <p:bldP spid="22538" grpId="0" bldLvl="0" animBg="1"/>
      <p:bldP spid="22539" grpId="0" bldLvl="0" animBg="1"/>
      <p:bldP spid="22540" grpId="0" bldLvl="0" animBg="1"/>
      <p:bldP spid="22541" grpId="0" bldLvl="0" animBg="1"/>
      <p:bldP spid="22542" grpId="0" bldLvl="0" animBg="1"/>
      <p:bldP spid="22543" grpId="0" bldLvl="0" animBg="1"/>
      <p:bldP spid="22544" grpId="0" bldLvl="0" animBg="1"/>
      <p:bldP spid="22553" grpId="0" bldLvl="0" animBg="1"/>
      <p:bldP spid="22555" grpId="0" bldLvl="0" animBg="1"/>
      <p:bldP spid="22558" grpId="1" bldLvl="0" animBg="1"/>
      <p:bldP spid="22559" grpId="0" bldLvl="0" animBg="1"/>
      <p:bldP spid="22564" grpId="0" bldLvl="0" animBg="1"/>
      <p:bldP spid="22565" grpId="0" bldLvl="0" animBg="1"/>
      <p:bldP spid="22566" grpId="0" bldLvl="0" animBg="1"/>
      <p:bldP spid="22570" grpId="0" bldLvl="0" animBg="1"/>
      <p:bldP spid="2257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solidFill>
                  <a:srgbClr val="FF0000"/>
                </a:solidFill>
              </a:rPr>
              <a:t>随堂练习</a:t>
            </a:r>
          </a:p>
        </p:txBody>
      </p:sp>
      <p:sp>
        <p:nvSpPr>
          <p:cNvPr id="3" name="内容占位符 2"/>
          <p:cNvSpPr>
            <a:spLocks noGrp="1"/>
          </p:cNvSpPr>
          <p:nvPr>
            <p:ph idx="1"/>
          </p:nvPr>
        </p:nvSpPr>
        <p:spPr>
          <a:xfrm>
            <a:off x="281305" y="1490345"/>
            <a:ext cx="11296015" cy="1517650"/>
          </a:xfrm>
        </p:spPr>
        <p:txBody>
          <a:bodyPr>
            <a:noAutofit/>
          </a:bodyPr>
          <a:lstStyle/>
          <a:p>
            <a:pPr marL="0" indent="0" algn="just">
              <a:buNone/>
            </a:pPr>
            <a:r>
              <a:rPr lang="en-US" sz="3200">
                <a:solidFill>
                  <a:schemeClr val="tx1"/>
                </a:solidFill>
                <a:sym typeface="+mn-ea"/>
              </a:rPr>
              <a:t>1.</a:t>
            </a:r>
            <a:r>
              <a:rPr lang="zh-CN" altLang="en-US" sz="3200">
                <a:solidFill>
                  <a:schemeClr val="tx1"/>
                </a:solidFill>
                <a:sym typeface="+mn-ea"/>
              </a:rPr>
              <a:t>元朝时，开始形成的一个新民族是（ </a:t>
            </a:r>
            <a:r>
              <a:rPr lang="en-US" altLang="zh-CN" sz="3200">
                <a:solidFill>
                  <a:schemeClr val="tx1"/>
                </a:solidFill>
                <a:sym typeface="+mn-ea"/>
              </a:rPr>
              <a:t>  </a:t>
            </a:r>
            <a:r>
              <a:rPr lang="zh-CN" altLang="en-US" sz="3200">
                <a:solidFill>
                  <a:schemeClr val="tx1"/>
                </a:solidFill>
                <a:sym typeface="+mn-ea"/>
              </a:rPr>
              <a:t>）。</a:t>
            </a:r>
            <a:endParaRPr lang="zh-CN" altLang="en-US" sz="3200">
              <a:solidFill>
                <a:schemeClr val="tx1"/>
              </a:solidFill>
            </a:endParaRPr>
          </a:p>
          <a:p>
            <a:pPr marL="0" indent="0" algn="just">
              <a:buNone/>
            </a:pPr>
            <a:r>
              <a:rPr lang="zh-CN" altLang="en-US" sz="3200">
                <a:solidFill>
                  <a:schemeClr val="tx1"/>
                </a:solidFill>
                <a:sym typeface="+mn-ea"/>
              </a:rPr>
              <a:t>A、回纥</a:t>
            </a:r>
            <a:r>
              <a:rPr lang="en-US" altLang="zh-CN" sz="3200">
                <a:solidFill>
                  <a:schemeClr val="tx1"/>
                </a:solidFill>
                <a:sym typeface="+mn-ea"/>
              </a:rPr>
              <a:t>    </a:t>
            </a:r>
            <a:r>
              <a:rPr lang="zh-CN" altLang="en-US" sz="3200">
                <a:solidFill>
                  <a:schemeClr val="tx1"/>
                </a:solidFill>
                <a:sym typeface="+mn-ea"/>
              </a:rPr>
              <a:t>B、回族</a:t>
            </a:r>
            <a:r>
              <a:rPr lang="en-US" altLang="zh-CN" sz="3200">
                <a:solidFill>
                  <a:schemeClr val="tx1"/>
                </a:solidFill>
                <a:sym typeface="+mn-ea"/>
              </a:rPr>
              <a:t>     </a:t>
            </a:r>
            <a:r>
              <a:rPr lang="zh-CN" altLang="en-US" sz="3200">
                <a:solidFill>
                  <a:schemeClr val="tx1"/>
                </a:solidFill>
                <a:sym typeface="+mn-ea"/>
              </a:rPr>
              <a:t>C、藏族</a:t>
            </a:r>
            <a:r>
              <a:rPr lang="en-US" altLang="zh-CN" sz="3200">
                <a:solidFill>
                  <a:schemeClr val="tx1"/>
                </a:solidFill>
                <a:sym typeface="+mn-ea"/>
              </a:rPr>
              <a:t>           </a:t>
            </a:r>
            <a:r>
              <a:rPr lang="zh-CN" altLang="en-US" sz="3200">
                <a:solidFill>
                  <a:schemeClr val="tx1"/>
                </a:solidFill>
                <a:sym typeface="+mn-ea"/>
              </a:rPr>
              <a:t>D、维吾尔族</a:t>
            </a:r>
            <a:endParaRPr lang="zh-CN" altLang="en-US" sz="3200">
              <a:solidFill>
                <a:schemeClr val="tx1"/>
              </a:solidFill>
            </a:endParaRPr>
          </a:p>
          <a:p>
            <a:pPr marL="0" indent="0" algn="just">
              <a:buNone/>
            </a:pPr>
            <a:endParaRPr lang="zh-CN" altLang="en-US" sz="3200">
              <a:solidFill>
                <a:schemeClr val="tx1"/>
              </a:solidFill>
            </a:endParaRPr>
          </a:p>
        </p:txBody>
      </p:sp>
      <p:sp>
        <p:nvSpPr>
          <p:cNvPr id="5" name="文本框 4"/>
          <p:cNvSpPr txBox="1"/>
          <p:nvPr/>
        </p:nvSpPr>
        <p:spPr>
          <a:xfrm>
            <a:off x="635" y="3532505"/>
            <a:ext cx="11961495" cy="2306955"/>
          </a:xfrm>
          <a:prstGeom prst="rect">
            <a:avLst/>
          </a:prstGeom>
          <a:noFill/>
        </p:spPr>
        <p:txBody>
          <a:bodyPr wrap="square" rtlCol="0">
            <a:spAutoFit/>
          </a:bodyPr>
          <a:lstStyle/>
          <a:p>
            <a:pPr algn="just"/>
            <a:r>
              <a:rPr lang="en-US" sz="3600"/>
              <a:t>2.</a:t>
            </a:r>
            <a:r>
              <a:rPr lang="zh-CN" altLang="en-US" sz="3600"/>
              <a:t>元朝时“胡人有妇解汉音，汉女亦解调胡琴”的诗句反映了（  ）。</a:t>
            </a:r>
          </a:p>
          <a:p>
            <a:pPr algn="just"/>
            <a:r>
              <a:rPr lang="zh-CN" altLang="en-US" sz="3600"/>
              <a:t>A、回族与汉族人民的融洽关系</a:t>
            </a:r>
            <a:r>
              <a:rPr lang="en-US" altLang="zh-CN" sz="3600"/>
              <a:t>     </a:t>
            </a:r>
            <a:r>
              <a:rPr lang="zh-CN" altLang="en-US" sz="3600"/>
              <a:t>B、蒙汉人民的融洽关系</a:t>
            </a:r>
          </a:p>
          <a:p>
            <a:pPr algn="just"/>
            <a:r>
              <a:rPr lang="zh-CN" altLang="en-US" sz="3600"/>
              <a:t>C、女真族与汉族的关系</a:t>
            </a:r>
            <a:r>
              <a:rPr lang="en-US" altLang="zh-CN" sz="3600"/>
              <a:t>               </a:t>
            </a:r>
            <a:r>
              <a:rPr lang="zh-CN" altLang="en-US" sz="3600"/>
              <a:t>D、蒙汉两族的矛盾</a:t>
            </a:r>
          </a:p>
        </p:txBody>
      </p:sp>
      <p:sp>
        <p:nvSpPr>
          <p:cNvPr id="7" name="文本框 6"/>
          <p:cNvSpPr txBox="1"/>
          <p:nvPr/>
        </p:nvSpPr>
        <p:spPr>
          <a:xfrm>
            <a:off x="3234055" y="4149725"/>
            <a:ext cx="1662430" cy="52197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r>
              <a:rPr lang="zh-CN" altLang="en-US" sz="2800" b="1">
                <a:solidFill>
                  <a:srgbClr val="FF0000"/>
                </a:solidFill>
                <a:sym typeface="+mn-ea"/>
              </a:rPr>
              <a:t>B</a:t>
            </a:r>
          </a:p>
        </p:txBody>
      </p:sp>
      <p:sp>
        <p:nvSpPr>
          <p:cNvPr id="8" name="文本框 7"/>
          <p:cNvSpPr txBox="1"/>
          <p:nvPr/>
        </p:nvSpPr>
        <p:spPr>
          <a:xfrm>
            <a:off x="7830185" y="1661795"/>
            <a:ext cx="1762125" cy="52197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r>
              <a:rPr lang="zh-CN" altLang="en-US" sz="2800" b="1">
                <a:solidFill>
                  <a:srgbClr val="FF0000"/>
                </a:solidFill>
                <a:sym typeface="+mn-ea"/>
              </a:rPr>
              <a:t>B </a:t>
            </a:r>
          </a:p>
        </p:txBody>
      </p:sp>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内容占位符 2"/>
          <p:cNvSpPr>
            <a:spLocks noGrp="1"/>
          </p:cNvSpPr>
          <p:nvPr>
            <p:ph idx="1"/>
          </p:nvPr>
        </p:nvSpPr>
        <p:spPr>
          <a:xfrm>
            <a:off x="273050" y="1144905"/>
            <a:ext cx="11440160" cy="1552575"/>
          </a:xfrm>
          <a:ln>
            <a:noFill/>
          </a:ln>
        </p:spPr>
        <p:txBody>
          <a:bodyPr>
            <a:noAutofit/>
          </a:bodyPr>
          <a:lstStyle/>
          <a:p>
            <a:pPr marL="0" indent="0" algn="just">
              <a:lnSpc>
                <a:spcPct val="100000"/>
              </a:lnSpc>
              <a:spcAft>
                <a:spcPts val="0"/>
              </a:spcAft>
              <a:buNone/>
            </a:pPr>
            <a:r>
              <a:rPr lang="en-US" sz="2800">
                <a:solidFill>
                  <a:schemeClr val="tx1"/>
                </a:solidFill>
                <a:sym typeface="+mn-ea"/>
              </a:rPr>
              <a:t>3.</a:t>
            </a:r>
            <a:r>
              <a:rPr lang="zh-CN" altLang="en-US" sz="2800">
                <a:solidFill>
                  <a:schemeClr val="tx1"/>
                </a:solidFill>
                <a:sym typeface="+mn-ea"/>
              </a:rPr>
              <a:t>为今天我国省级行政区划奠定基础的是（ </a:t>
            </a:r>
            <a:r>
              <a:rPr lang="en-US" altLang="zh-CN" sz="2800">
                <a:solidFill>
                  <a:schemeClr val="tx1"/>
                </a:solidFill>
                <a:sym typeface="+mn-ea"/>
              </a:rPr>
              <a:t>  </a:t>
            </a:r>
            <a:r>
              <a:rPr lang="zh-CN" altLang="en-US" sz="2800">
                <a:solidFill>
                  <a:schemeClr val="tx1"/>
                </a:solidFill>
                <a:sym typeface="+mn-ea"/>
              </a:rPr>
              <a:t> ）。</a:t>
            </a:r>
            <a:endParaRPr lang="zh-CN" altLang="en-US" sz="2800">
              <a:solidFill>
                <a:schemeClr val="tx1"/>
              </a:solidFill>
            </a:endParaRPr>
          </a:p>
          <a:p>
            <a:pPr marL="0" indent="0" algn="just">
              <a:lnSpc>
                <a:spcPct val="100000"/>
              </a:lnSpc>
              <a:spcAft>
                <a:spcPts val="0"/>
              </a:spcAft>
              <a:buNone/>
            </a:pPr>
            <a:r>
              <a:rPr lang="zh-CN" altLang="en-US" sz="2800">
                <a:solidFill>
                  <a:schemeClr val="tx1"/>
                </a:solidFill>
                <a:sym typeface="+mn-ea"/>
              </a:rPr>
              <a:t>A、西周的分封制</a:t>
            </a:r>
            <a:r>
              <a:rPr lang="en-US" altLang="zh-CN" sz="2800">
                <a:solidFill>
                  <a:schemeClr val="tx1"/>
                </a:solidFill>
                <a:sym typeface="+mn-ea"/>
              </a:rPr>
              <a:t>        </a:t>
            </a:r>
            <a:r>
              <a:rPr lang="zh-CN" altLang="en-US" sz="2800">
                <a:solidFill>
                  <a:schemeClr val="tx1"/>
                </a:solidFill>
                <a:sym typeface="+mn-ea"/>
              </a:rPr>
              <a:t>B、秦朝的郡县制</a:t>
            </a:r>
            <a:r>
              <a:rPr lang="en-US" altLang="zh-CN" sz="2800">
                <a:solidFill>
                  <a:schemeClr val="tx1"/>
                </a:solidFill>
                <a:sym typeface="+mn-ea"/>
              </a:rPr>
              <a:t>    </a:t>
            </a:r>
          </a:p>
          <a:p>
            <a:pPr marL="0" indent="0" algn="just">
              <a:lnSpc>
                <a:spcPct val="100000"/>
              </a:lnSpc>
              <a:spcAft>
                <a:spcPts val="0"/>
              </a:spcAft>
              <a:buNone/>
            </a:pPr>
            <a:r>
              <a:rPr lang="zh-CN" altLang="en-US" sz="2800">
                <a:solidFill>
                  <a:schemeClr val="tx1"/>
                </a:solidFill>
                <a:sym typeface="+mn-ea"/>
              </a:rPr>
              <a:t>C、隋朝的科举制</a:t>
            </a:r>
            <a:r>
              <a:rPr lang="en-US" altLang="zh-CN" sz="2800">
                <a:solidFill>
                  <a:schemeClr val="tx1"/>
                </a:solidFill>
                <a:sym typeface="+mn-ea"/>
              </a:rPr>
              <a:t>     </a:t>
            </a:r>
            <a:r>
              <a:rPr lang="zh-CN" altLang="en-US" sz="2800">
                <a:solidFill>
                  <a:schemeClr val="tx1"/>
                </a:solidFill>
                <a:sym typeface="+mn-ea"/>
              </a:rPr>
              <a:t>D、元朝的行省制</a:t>
            </a:r>
          </a:p>
        </p:txBody>
      </p:sp>
      <p:sp>
        <p:nvSpPr>
          <p:cNvPr id="4" name="文本框 3"/>
          <p:cNvSpPr txBox="1"/>
          <p:nvPr/>
        </p:nvSpPr>
        <p:spPr>
          <a:xfrm>
            <a:off x="273685" y="2697480"/>
            <a:ext cx="11439525" cy="1383665"/>
          </a:xfrm>
          <a:prstGeom prst="rect">
            <a:avLst/>
          </a:prstGeom>
          <a:noFill/>
        </p:spPr>
        <p:txBody>
          <a:bodyPr wrap="square" rtlCol="0">
            <a:spAutoFit/>
          </a:bodyPr>
          <a:lstStyle/>
          <a:p>
            <a:r>
              <a:rPr lang="en-US" sz="2800">
                <a:sym typeface="+mn-ea"/>
              </a:rPr>
              <a:t>4.</a:t>
            </a:r>
            <a:r>
              <a:rPr lang="zh-CN" altLang="en-US" sz="2800">
                <a:sym typeface="+mn-ea"/>
              </a:rPr>
              <a:t>元朝疆域“北逾阴山，西及流沙，东尽辽东，南越海表”“汉唐极盛之际不及焉”。元世祖为了有效地统治全国，建立了（ </a:t>
            </a:r>
            <a:r>
              <a:rPr lang="en-US" altLang="zh-CN" sz="2800">
                <a:sym typeface="+mn-ea"/>
              </a:rPr>
              <a:t>   </a:t>
            </a:r>
            <a:r>
              <a:rPr lang="zh-CN" altLang="en-US" sz="2800">
                <a:sym typeface="+mn-ea"/>
              </a:rPr>
              <a:t>）。 </a:t>
            </a:r>
            <a:endParaRPr lang="zh-CN" altLang="en-US" sz="2800"/>
          </a:p>
          <a:p>
            <a:r>
              <a:rPr lang="zh-CN" altLang="en-US" sz="2800">
                <a:sym typeface="+mn-ea"/>
              </a:rPr>
              <a:t>A、行省制</a:t>
            </a:r>
            <a:r>
              <a:rPr lang="en-US" altLang="zh-CN" sz="2800">
                <a:sym typeface="+mn-ea"/>
              </a:rPr>
              <a:t>    </a:t>
            </a:r>
            <a:r>
              <a:rPr lang="zh-CN" altLang="en-US" sz="2800">
                <a:sym typeface="+mn-ea"/>
              </a:rPr>
              <a:t>B、郡县制</a:t>
            </a:r>
            <a:r>
              <a:rPr lang="en-US" altLang="zh-CN" sz="2800">
                <a:sym typeface="+mn-ea"/>
              </a:rPr>
              <a:t>      </a:t>
            </a:r>
            <a:r>
              <a:rPr lang="zh-CN" altLang="en-US" sz="2800">
                <a:sym typeface="+mn-ea"/>
              </a:rPr>
              <a:t>C、分封制</a:t>
            </a:r>
            <a:r>
              <a:rPr lang="en-US" altLang="zh-CN" sz="2800">
                <a:sym typeface="+mn-ea"/>
              </a:rPr>
              <a:t>             </a:t>
            </a:r>
            <a:r>
              <a:rPr lang="zh-CN" altLang="en-US" sz="2800">
                <a:sym typeface="+mn-ea"/>
              </a:rPr>
              <a:t>D、世袭制</a:t>
            </a:r>
            <a:endParaRPr lang="zh-CN" altLang="en-US" sz="2800"/>
          </a:p>
        </p:txBody>
      </p:sp>
      <p:sp>
        <p:nvSpPr>
          <p:cNvPr id="5" name="文本框 4"/>
          <p:cNvSpPr txBox="1"/>
          <p:nvPr/>
        </p:nvSpPr>
        <p:spPr>
          <a:xfrm>
            <a:off x="337185" y="4250690"/>
            <a:ext cx="11517630" cy="1383665"/>
          </a:xfrm>
          <a:prstGeom prst="rect">
            <a:avLst/>
          </a:prstGeom>
          <a:noFill/>
        </p:spPr>
        <p:txBody>
          <a:bodyPr wrap="square" rtlCol="0">
            <a:spAutoFit/>
          </a:bodyPr>
          <a:lstStyle/>
          <a:p>
            <a:r>
              <a:rPr lang="en-US" sz="2800">
                <a:sym typeface="+mn-ea"/>
              </a:rPr>
              <a:t>5.</a:t>
            </a:r>
            <a:r>
              <a:rPr lang="zh-CN" altLang="en-US" sz="2800">
                <a:sym typeface="+mn-ea"/>
              </a:rPr>
              <a:t>下列有关我国古代政治制度的表述不正确的是（</a:t>
            </a:r>
            <a:r>
              <a:rPr lang="en-US" altLang="zh-CN" sz="2800">
                <a:sym typeface="+mn-ea"/>
              </a:rPr>
              <a:t>   </a:t>
            </a:r>
            <a:r>
              <a:rPr lang="zh-CN" altLang="en-US" sz="2800">
                <a:sym typeface="+mn-ea"/>
              </a:rPr>
              <a:t>  ）。</a:t>
            </a:r>
            <a:endParaRPr lang="zh-CN" altLang="en-US" sz="2800"/>
          </a:p>
          <a:p>
            <a:r>
              <a:rPr lang="zh-CN" altLang="en-US" sz="2800">
                <a:sym typeface="+mn-ea"/>
              </a:rPr>
              <a:t>A、西周分封制</a:t>
            </a:r>
            <a:r>
              <a:rPr lang="en-US" altLang="zh-CN" sz="2800">
                <a:sym typeface="+mn-ea"/>
              </a:rPr>
              <a:t>    </a:t>
            </a:r>
            <a:r>
              <a:rPr lang="zh-CN" altLang="en-US" sz="2800">
                <a:sym typeface="+mn-ea"/>
              </a:rPr>
              <a:t>B、秦朝郡县制</a:t>
            </a:r>
            <a:r>
              <a:rPr lang="en-US" altLang="zh-CN" sz="2800">
                <a:sym typeface="+mn-ea"/>
              </a:rPr>
              <a:t>          </a:t>
            </a:r>
          </a:p>
          <a:p>
            <a:r>
              <a:rPr lang="zh-CN" altLang="en-US" sz="2800">
                <a:sym typeface="+mn-ea"/>
              </a:rPr>
              <a:t>C、唐朝行省制</a:t>
            </a:r>
            <a:r>
              <a:rPr lang="en-US" altLang="zh-CN" sz="2800">
                <a:sym typeface="+mn-ea"/>
              </a:rPr>
              <a:t>    </a:t>
            </a:r>
            <a:r>
              <a:rPr lang="zh-CN" altLang="en-US" sz="2800">
                <a:sym typeface="+mn-ea"/>
              </a:rPr>
              <a:t>D、明朝废宰（丞）相</a:t>
            </a:r>
            <a:endParaRPr lang="zh-CN" altLang="en-US" sz="2800"/>
          </a:p>
        </p:txBody>
      </p:sp>
      <p:sp>
        <p:nvSpPr>
          <p:cNvPr id="6" name="文本框 5"/>
          <p:cNvSpPr txBox="1"/>
          <p:nvPr/>
        </p:nvSpPr>
        <p:spPr>
          <a:xfrm>
            <a:off x="7546340" y="1144905"/>
            <a:ext cx="771525" cy="52197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r>
              <a:rPr lang="zh-CN" altLang="en-US" sz="2800" b="1">
                <a:solidFill>
                  <a:srgbClr val="FF0000"/>
                </a:solidFill>
                <a:sym typeface="+mn-ea"/>
              </a:rPr>
              <a:t>D</a:t>
            </a:r>
          </a:p>
        </p:txBody>
      </p:sp>
      <p:sp>
        <p:nvSpPr>
          <p:cNvPr id="7" name="文本框 6"/>
          <p:cNvSpPr txBox="1"/>
          <p:nvPr/>
        </p:nvSpPr>
        <p:spPr>
          <a:xfrm>
            <a:off x="8881110" y="3142615"/>
            <a:ext cx="836295" cy="52197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r>
              <a:rPr lang="zh-CN" altLang="en-US" sz="2800" b="1">
                <a:solidFill>
                  <a:srgbClr val="FF0000"/>
                </a:solidFill>
                <a:sym typeface="+mn-ea"/>
              </a:rPr>
              <a:t> A</a:t>
            </a:r>
          </a:p>
        </p:txBody>
      </p:sp>
      <p:sp>
        <p:nvSpPr>
          <p:cNvPr id="8" name="文本框 7"/>
          <p:cNvSpPr txBox="1"/>
          <p:nvPr/>
        </p:nvSpPr>
        <p:spPr>
          <a:xfrm>
            <a:off x="10625455" y="4295775"/>
            <a:ext cx="981075" cy="52197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r>
              <a:rPr lang="zh-CN" altLang="en-US" sz="2800">
                <a:solidFill>
                  <a:srgbClr val="FF0000"/>
                </a:solidFill>
                <a:sym typeface="+mn-ea"/>
              </a:rPr>
              <a:t>C</a:t>
            </a:r>
          </a:p>
        </p:txBody>
      </p:sp>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
        <p:nvSpPr>
          <p:cNvPr id="9" name="标题 8"/>
          <p:cNvSpPr>
            <a:spLocks noGrp="1"/>
          </p:cNvSpPr>
          <p:nvPr>
            <p:ph type="title"/>
          </p:nvPr>
        </p:nvSpPr>
        <p:spPr/>
        <p:txBody>
          <a:bodyPr/>
          <a:lstStyle/>
          <a:p>
            <a:endParaRPr lang="zh-CN" altLang="en-US"/>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290265" y="308680"/>
            <a:ext cx="10969200" cy="705600"/>
          </a:xfrm>
        </p:spPr>
        <p:txBody>
          <a:bodyPr/>
          <a:lstStyle/>
          <a:p>
            <a:r>
              <a:rPr lang="zh-CN" altLang="en-US"/>
              <a:t>随堂练习</a:t>
            </a:r>
          </a:p>
        </p:txBody>
      </p:sp>
      <p:sp>
        <p:nvSpPr>
          <p:cNvPr id="3" name="内容占位符 2"/>
          <p:cNvSpPr>
            <a:spLocks noGrp="1"/>
          </p:cNvSpPr>
          <p:nvPr>
            <p:ph idx="1"/>
          </p:nvPr>
        </p:nvSpPr>
        <p:spPr>
          <a:xfrm>
            <a:off x="289560" y="1200150"/>
            <a:ext cx="11505565" cy="4123690"/>
          </a:xfrm>
          <a:ln w="19050">
            <a:solidFill>
              <a:schemeClr val="accent3"/>
            </a:solidFill>
          </a:ln>
        </p:spPr>
        <p:txBody>
          <a:bodyPr>
            <a:noAutofit/>
          </a:bodyPr>
          <a:lstStyle/>
          <a:p>
            <a:pPr marL="0" indent="0" algn="just">
              <a:lnSpc>
                <a:spcPct val="100000"/>
              </a:lnSpc>
              <a:spcAft>
                <a:spcPts val="0"/>
              </a:spcAft>
              <a:buNone/>
            </a:pPr>
            <a:r>
              <a:rPr 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6.</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澎湖巡检司是历史上中央政府首次在哪一地区正式建立的行政机构？（ </a:t>
            </a:r>
            <a:r>
              <a:rPr lang="en-US" altLang="zh-CN"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  </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   </a:t>
            </a:r>
            <a:endPar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endParaRPr>
          </a:p>
          <a:p>
            <a:pPr marL="0" indent="0" algn="just">
              <a:lnSpc>
                <a:spcPct val="100000"/>
              </a:lnSpc>
              <a:spcAft>
                <a:spcPts val="0"/>
              </a:spcAft>
              <a:buNone/>
            </a:pP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A、新疆</a:t>
            </a:r>
            <a:r>
              <a:rPr lang="en-US" altLang="zh-CN"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        </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B、台湾</a:t>
            </a:r>
            <a:endPar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endParaRPr>
          </a:p>
          <a:p>
            <a:pPr marL="0" indent="0" algn="just">
              <a:lnSpc>
                <a:spcPct val="100000"/>
              </a:lnSpc>
              <a:spcAft>
                <a:spcPts val="0"/>
              </a:spcAft>
              <a:buNone/>
            </a:pP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C、西藏</a:t>
            </a:r>
            <a:r>
              <a:rPr lang="en-US" altLang="zh-CN"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       </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D、东北</a:t>
            </a:r>
            <a:endPar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endParaRPr>
          </a:p>
          <a:p>
            <a:pPr marL="0" indent="0" algn="just">
              <a:lnSpc>
                <a:spcPct val="100000"/>
              </a:lnSpc>
              <a:spcAft>
                <a:spcPts val="0"/>
              </a:spcAft>
              <a:buNone/>
            </a:pPr>
            <a:endPar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endParaRPr>
          </a:p>
          <a:p>
            <a:pPr marL="0" indent="0" algn="just">
              <a:lnSpc>
                <a:spcPct val="100000"/>
              </a:lnSpc>
              <a:spcAft>
                <a:spcPts val="0"/>
              </a:spcAft>
              <a:buNone/>
            </a:pPr>
            <a:r>
              <a:rPr 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7.</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 对西藏加强管辖，并使之成为正式行政区的是（ </a:t>
            </a:r>
            <a:r>
              <a:rPr lang="en-US" altLang="zh-CN"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    </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a:t>
            </a:r>
            <a:endPar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endParaRPr>
          </a:p>
          <a:p>
            <a:pPr marL="0" indent="0" algn="just">
              <a:lnSpc>
                <a:spcPct val="100000"/>
              </a:lnSpc>
              <a:spcAft>
                <a:spcPts val="0"/>
              </a:spcAft>
              <a:buNone/>
            </a:pP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A、汉朝政府</a:t>
            </a:r>
            <a:r>
              <a:rPr lang="en-US" altLang="zh-CN"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          </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B、唐朝政府</a:t>
            </a:r>
            <a:endPar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endParaRPr>
          </a:p>
          <a:p>
            <a:pPr marL="0" indent="0" algn="just">
              <a:lnSpc>
                <a:spcPct val="100000"/>
              </a:lnSpc>
              <a:spcAft>
                <a:spcPts val="0"/>
              </a:spcAft>
              <a:buNone/>
            </a:pP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C、宋朝政府</a:t>
            </a:r>
            <a:r>
              <a:rPr lang="en-US" altLang="zh-CN"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          </a:t>
            </a:r>
            <a:r>
              <a:rPr lang="zh-CN" altLang="en-US" sz="2800">
                <a:solidFill>
                  <a:schemeClr val="tx1"/>
                </a:solidFill>
                <a:latin typeface="汉仪旗黑-55简" panose="00020600040101010101" charset="-128"/>
                <a:ea typeface="汉仪旗黑-55简" panose="00020600040101010101" charset="-128"/>
                <a:cs typeface="汉仪旗黑-55简" panose="00020600040101010101" charset="-128"/>
                <a:sym typeface="+mn-ea"/>
              </a:rPr>
              <a:t>D、元朝政府</a:t>
            </a:r>
          </a:p>
        </p:txBody>
      </p:sp>
      <p:sp>
        <p:nvSpPr>
          <p:cNvPr id="4" name="文本框 3"/>
          <p:cNvSpPr txBox="1"/>
          <p:nvPr/>
        </p:nvSpPr>
        <p:spPr>
          <a:xfrm>
            <a:off x="5567680" y="1625600"/>
            <a:ext cx="1144270" cy="52197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r>
              <a:rPr lang="zh-CN" altLang="en-US" sz="2800" b="1">
                <a:solidFill>
                  <a:srgbClr val="FF0000"/>
                </a:solidFill>
                <a:latin typeface="汉仪旗黑-55简" panose="00020600040101010101" charset="-128"/>
                <a:ea typeface="汉仪旗黑-55简" panose="00020600040101010101" charset="-128"/>
                <a:cs typeface="汉仪旗黑-55简" panose="00020600040101010101" charset="-128"/>
                <a:sym typeface="+mn-ea"/>
              </a:rPr>
              <a:t> B</a:t>
            </a:r>
          </a:p>
        </p:txBody>
      </p:sp>
      <p:sp>
        <p:nvSpPr>
          <p:cNvPr id="5" name="文本框 4"/>
          <p:cNvSpPr txBox="1"/>
          <p:nvPr/>
        </p:nvSpPr>
        <p:spPr>
          <a:xfrm>
            <a:off x="8289290" y="3778885"/>
            <a:ext cx="1298575" cy="52197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r>
              <a:rPr lang="zh-CN" altLang="en-US" sz="2800" b="1">
                <a:solidFill>
                  <a:srgbClr val="FF0000"/>
                </a:solidFill>
                <a:latin typeface="汉仪旗黑-55简" panose="00020600040101010101" charset="-128"/>
                <a:ea typeface="汉仪旗黑-55简" panose="00020600040101010101" charset="-128"/>
                <a:cs typeface="汉仪旗黑-55简" panose="00020600040101010101" charset="-128"/>
                <a:sym typeface="+mn-ea"/>
              </a:rPr>
              <a:t> D</a:t>
            </a:r>
          </a:p>
        </p:txBody>
      </p:sp>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5062220" y="2604770"/>
            <a:ext cx="2067560" cy="1649095"/>
          </a:xfrm>
        </p:spPr>
        <p:txBody>
          <a:bodyPr>
            <a:noAutofit/>
          </a:bodyPr>
          <a:lstStyle/>
          <a:p>
            <a:r>
              <a:rPr lang="zh-CN" altLang="en-US" sz="6600"/>
              <a:t>感谢观看</a:t>
            </a:r>
          </a:p>
        </p:txBody>
      </p:sp>
      <p:grpSp>
        <p:nvGrpSpPr>
          <p:cNvPr id="14" name="组合 13"/>
          <p:cNvGrpSpPr/>
          <p:nvPr/>
        </p:nvGrpSpPr>
        <p:grpSpPr>
          <a:xfrm>
            <a:off x="7574974" y="2764465"/>
            <a:ext cx="4617026" cy="4093536"/>
            <a:chOff x="6243184" y="1583677"/>
            <a:chExt cx="5948816" cy="5274324"/>
          </a:xfrm>
        </p:grpSpPr>
        <p:pic>
          <p:nvPicPr>
            <p:cNvPr id="13" name="图片 12"/>
            <p:cNvPicPr>
              <a:picLocks noChangeAspect="1"/>
            </p:cNvPicPr>
            <p:nvPr/>
          </p:nvPicPr>
          <p:blipFill rotWithShape="1">
            <a:blip r:embed="rId4" cstate="screen"/>
            <a:srcRect/>
            <a:stretch>
              <a:fillRect/>
            </a:stretch>
          </p:blipFill>
          <p:spPr>
            <a:xfrm rot="5400000" flipH="1">
              <a:off x="6727579" y="2944605"/>
              <a:ext cx="3429000" cy="4397789"/>
            </a:xfrm>
            <a:prstGeom prst="rect">
              <a:avLst/>
            </a:prstGeom>
          </p:spPr>
        </p:pic>
        <p:pic>
          <p:nvPicPr>
            <p:cNvPr id="8" name="图片 7"/>
            <p:cNvPicPr>
              <a:picLocks noChangeAspect="1"/>
            </p:cNvPicPr>
            <p:nvPr/>
          </p:nvPicPr>
          <p:blipFill rotWithShape="1">
            <a:blip r:embed="rId5" cstate="screen"/>
            <a:srcRect/>
            <a:stretch>
              <a:fillRect/>
            </a:stretch>
          </p:blipFill>
          <p:spPr>
            <a:xfrm flipH="1">
              <a:off x="8079556" y="1583677"/>
              <a:ext cx="4112444" cy="5274324"/>
            </a:xfrm>
            <a:prstGeom prst="rect">
              <a:avLst/>
            </a:prstGeom>
          </p:spPr>
        </p:pic>
      </p:grpSp>
      <p:pic>
        <p:nvPicPr>
          <p:cNvPr id="24" name="图片 23"/>
          <p:cNvPicPr>
            <a:picLocks noChangeAspect="1"/>
          </p:cNvPicPr>
          <p:nvPr/>
        </p:nvPicPr>
        <p:blipFill rotWithShape="1">
          <a:blip r:embed="rId6" cstate="screen"/>
          <a:srcRect r="-1961"/>
          <a:stretch>
            <a:fillRect/>
          </a:stretch>
        </p:blipFill>
        <p:spPr>
          <a:xfrm>
            <a:off x="10605737" y="0"/>
            <a:ext cx="1646000" cy="1281229"/>
          </a:xfrm>
          <a:prstGeom prst="rect">
            <a:avLst/>
          </a:prstGeom>
        </p:spPr>
      </p:pic>
      <p:pic>
        <p:nvPicPr>
          <p:cNvPr id="12" name="图片 11"/>
          <p:cNvPicPr>
            <a:picLocks noChangeAspect="1"/>
          </p:cNvPicPr>
          <p:nvPr/>
        </p:nvPicPr>
        <p:blipFill rotWithShape="1">
          <a:blip r:embed="rId7" cstate="screen"/>
          <a:srcRect r="-1961"/>
          <a:stretch>
            <a:fillRect/>
          </a:stretch>
        </p:blipFill>
        <p:spPr>
          <a:xfrm flipH="1">
            <a:off x="-1" y="1"/>
            <a:ext cx="2055043" cy="1599624"/>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 name="标题 1"/>
          <p:cNvSpPr>
            <a:spLocks noGrp="1"/>
          </p:cNvSpPr>
          <p:nvPr>
            <p:custDataLst>
              <p:tags r:id="rId1"/>
            </p:custDataLst>
          </p:nvPr>
        </p:nvSpPr>
        <p:spPr>
          <a:xfrm>
            <a:off x="0" y="740701"/>
            <a:ext cx="11701145" cy="2802020"/>
          </a:xfrm>
          <a:prstGeom prst="rect">
            <a:avLst/>
          </a:prstGeom>
        </p:spPr>
        <p:txBody>
          <a:bodyPr vert="horz" lIns="90000" tIns="46800" rIns="90000" bIns="46800" rtlCol="0" anchor="ctr" anchorCtr="0">
            <a:no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algn="ctr"/>
            <a:r>
              <a:rPr lang="zh-CN" altLang="en-US" sz="6000" dirty="0">
                <a:solidFill>
                  <a:srgbClr val="FF0000"/>
                </a:solidFill>
                <a:latin typeface="隶书" panose="02010509060101010101" pitchFamily="49" charset="-122"/>
                <a:ea typeface="隶书" panose="02010509060101010101" pitchFamily="49" charset="-122"/>
                <a:cs typeface="隶书" panose="02010509060101010101" pitchFamily="49" charset="-122"/>
              </a:rPr>
              <a:t>第</a:t>
            </a:r>
            <a:r>
              <a:rPr lang="en-US" altLang="zh-CN" sz="6000" dirty="0">
                <a:solidFill>
                  <a:srgbClr val="FF0000"/>
                </a:solidFill>
                <a:latin typeface="隶书" panose="02010509060101010101" pitchFamily="49" charset="-122"/>
                <a:ea typeface="隶书" panose="02010509060101010101" pitchFamily="49" charset="-122"/>
                <a:cs typeface="隶书" panose="02010509060101010101" pitchFamily="49" charset="-122"/>
              </a:rPr>
              <a:t>11</a:t>
            </a:r>
            <a:r>
              <a:rPr sz="6000" dirty="0">
                <a:solidFill>
                  <a:srgbClr val="FF0000"/>
                </a:solidFill>
                <a:latin typeface="隶书" panose="02010509060101010101" pitchFamily="49" charset="-122"/>
                <a:ea typeface="隶书" panose="02010509060101010101" pitchFamily="49" charset="-122"/>
                <a:cs typeface="隶书" panose="02010509060101010101" pitchFamily="49" charset="-122"/>
              </a:rPr>
              <a:t>课  </a:t>
            </a:r>
          </a:p>
          <a:p>
            <a:pPr algn="ctr"/>
            <a:r>
              <a:rPr lang="zh-CN" altLang="en-US" sz="6000" dirty="0">
                <a:solidFill>
                  <a:srgbClr val="FF0000"/>
                </a:solidFill>
                <a:latin typeface="隶书" panose="02010509060101010101" pitchFamily="49" charset="-122"/>
                <a:ea typeface="隶书" panose="02010509060101010101" pitchFamily="49" charset="-122"/>
                <a:cs typeface="隶书" panose="02010509060101010101" pitchFamily="49" charset="-122"/>
              </a:rPr>
              <a:t>元朝的统治</a:t>
            </a:r>
            <a:endParaRPr sz="6000" dirty="0">
              <a:solidFill>
                <a:srgbClr val="FF0000"/>
              </a:solidFill>
              <a:latin typeface="隶书" panose="02010509060101010101" pitchFamily="49" charset="-122"/>
              <a:ea typeface="隶书" panose="02010509060101010101" pitchFamily="49" charset="-122"/>
              <a:cs typeface="隶书" panose="02010509060101010101" pitchFamily="49" charset="-122"/>
            </a:endParaRPr>
          </a:p>
        </p:txBody>
      </p:sp>
      <p:pic>
        <p:nvPicPr>
          <p:cNvPr id="23" name="Picture 9" descr="成吉思汗"/>
          <p:cNvPicPr>
            <a:picLocks noChangeAspect="1" noChangeArrowheads="1"/>
          </p:cNvPicPr>
          <p:nvPr/>
        </p:nvPicPr>
        <p:blipFill>
          <a:blip r:embed="rId4" cstate="print"/>
          <a:srcRect/>
          <a:stretch>
            <a:fillRect/>
          </a:stretch>
        </p:blipFill>
        <p:spPr bwMode="auto">
          <a:xfrm>
            <a:off x="2354283" y="3074618"/>
            <a:ext cx="2880320" cy="3547241"/>
          </a:xfrm>
          <a:prstGeom prst="rect">
            <a:avLst/>
          </a:prstGeom>
          <a:solidFill>
            <a:schemeClr val="bg2"/>
          </a:solidFill>
          <a:ln w="9525">
            <a:solidFill>
              <a:schemeClr val="bg2"/>
            </a:solidFill>
            <a:miter lim="800000"/>
            <a:headEnd/>
            <a:tailEnd/>
          </a:ln>
        </p:spPr>
      </p:pic>
      <p:grpSp>
        <p:nvGrpSpPr>
          <p:cNvPr id="24" name="Group 19"/>
          <p:cNvGrpSpPr/>
          <p:nvPr/>
        </p:nvGrpSpPr>
        <p:grpSpPr bwMode="auto">
          <a:xfrm>
            <a:off x="5685346" y="3074654"/>
            <a:ext cx="3936220" cy="3689332"/>
            <a:chOff x="-428" y="100"/>
            <a:chExt cx="2194" cy="1929"/>
          </a:xfrm>
        </p:grpSpPr>
        <p:pic>
          <p:nvPicPr>
            <p:cNvPr id="25" name="Picture 28"/>
            <p:cNvPicPr>
              <a:picLocks noChangeArrowheads="1"/>
            </p:cNvPicPr>
            <p:nvPr/>
          </p:nvPicPr>
          <p:blipFill>
            <a:blip r:embed="rId5" cstate="print">
              <a:lum bright="30000"/>
            </a:blip>
            <a:srcRect b="5000"/>
            <a:stretch>
              <a:fillRect/>
            </a:stretch>
          </p:blipFill>
          <p:spPr bwMode="auto">
            <a:xfrm>
              <a:off x="0" y="100"/>
              <a:ext cx="1766" cy="1907"/>
            </a:xfrm>
            <a:prstGeom prst="rect">
              <a:avLst/>
            </a:prstGeom>
            <a:noFill/>
            <a:ln w="9525">
              <a:solidFill>
                <a:schemeClr val="tx1"/>
              </a:solidFill>
              <a:miter lim="800000"/>
              <a:headEnd/>
              <a:tailEnd/>
            </a:ln>
          </p:spPr>
        </p:pic>
        <p:sp>
          <p:nvSpPr>
            <p:cNvPr id="31" name="Text Box 29"/>
            <p:cNvSpPr txBox="1">
              <a:spLocks noChangeArrowheads="1"/>
            </p:cNvSpPr>
            <p:nvPr/>
          </p:nvSpPr>
          <p:spPr bwMode="auto">
            <a:xfrm>
              <a:off x="-428" y="177"/>
              <a:ext cx="375" cy="1852"/>
            </a:xfrm>
            <a:prstGeom prst="rect">
              <a:avLst/>
            </a:prstGeom>
            <a:noFill/>
            <a:ln w="9525">
              <a:noFill/>
              <a:miter lim="800000"/>
            </a:ln>
          </p:spPr>
          <p:txBody>
            <a:bodyPr wrap="square">
              <a:spAutoFit/>
            </a:bodyPr>
            <a:lstStyle/>
            <a:p>
              <a:pPr algn="ctr"/>
              <a:r>
                <a:rPr lang="zh-CN" sz="3735" b="1" dirty="0">
                  <a:latin typeface="Times New Roman" panose="02020603050405020304" charset="0"/>
                </a:rPr>
                <a:t>元世祖忽必烈</a:t>
              </a:r>
            </a:p>
          </p:txBody>
        </p:sp>
      </p:grpSp>
      <p:sp>
        <p:nvSpPr>
          <p:cNvPr id="2" name="TextBox 1"/>
          <p:cNvSpPr txBox="1"/>
          <p:nvPr/>
        </p:nvSpPr>
        <p:spPr>
          <a:xfrm>
            <a:off x="9677400" y="5425440"/>
            <a:ext cx="2446020" cy="369332"/>
          </a:xfrm>
          <a:prstGeom prst="rect">
            <a:avLst/>
          </a:prstGeom>
          <a:noFill/>
        </p:spPr>
        <p:txBody>
          <a:bodyPr wrap="square" rtlCol="0">
            <a:spAutoFit/>
          </a:bodyPr>
          <a:lstStyle/>
          <a:p>
            <a:r>
              <a:rPr lang="zh-CN" altLang="en-US" dirty="0" smtClean="0"/>
              <a:t>泸县石马中学  李华南</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linds(horizontal)">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7" name="MH_Text_1"/>
          <p:cNvSpPr/>
          <p:nvPr>
            <p:custDataLst>
              <p:tags r:id="rId1"/>
            </p:custDataLst>
          </p:nvPr>
        </p:nvSpPr>
        <p:spPr>
          <a:xfrm>
            <a:off x="1080770" y="1188720"/>
            <a:ext cx="9079865" cy="4163060"/>
          </a:xfrm>
          <a:prstGeom prst="roundRect">
            <a:avLst>
              <a:gd name="adj" fmla="val 21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79998" tIns="89998" rIns="179998" bIns="89998" anchor="ctr"/>
          <a:lstStyle/>
          <a:p>
            <a:pPr eaLnBrk="1" hangingPunct="1">
              <a:lnSpc>
                <a:spcPct val="150000"/>
              </a:lnSpc>
              <a:spcAft>
                <a:spcPts val="600"/>
              </a:spcAft>
              <a:buFont typeface="Arial" panose="020B0604020202020204" pitchFamily="34" charset="0"/>
              <a:buChar char="•"/>
              <a:defRPr/>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一、知道元朝辽阔的疆域范围，知道元朝的版图是我国历史上最大的。</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Aft>
                <a:spcPts val="600"/>
              </a:spcAft>
              <a:buFont typeface="Arial" panose="020B0604020202020204" pitchFamily="34" charset="0"/>
              <a:buChar char="•"/>
              <a:defRPr/>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二、知道元朝实行行省制的具体内容及影响。</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Aft>
                <a:spcPts val="600"/>
              </a:spcAft>
              <a:buFont typeface="Arial" panose="020B0604020202020204" pitchFamily="34" charset="0"/>
              <a:buChar char="•"/>
              <a:defRPr/>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三、知道元朝设置澎湖巡检司与宣政院对边疆地区进行管辖的有关史实。</a:t>
            </a:r>
            <a:endParaRPr lang="zh-CN" altLang="en-US" sz="2800" b="1">
              <a:solidFill>
                <a:schemeClr val="tx1"/>
              </a:solidFill>
              <a:latin typeface="微软雅黑" panose="020B0503020204020204" charset="-122"/>
              <a:ea typeface="微软雅黑" panose="020B0503020204020204" charset="-122"/>
              <a:cs typeface="微软雅黑" panose="020B0503020204020204" charset="-122"/>
            </a:endParaRPr>
          </a:p>
          <a:p>
            <a:pPr eaLnBrk="1" hangingPunct="1">
              <a:lnSpc>
                <a:spcPct val="150000"/>
              </a:lnSpc>
              <a:spcAft>
                <a:spcPts val="600"/>
              </a:spcAft>
              <a:buFont typeface="Arial" panose="020B0604020202020204" pitchFamily="34" charset="0"/>
              <a:buChar char="•"/>
              <a:defRPr/>
            </a:pPr>
            <a:r>
              <a:rPr lang="zh-CN" altLang="en-US" sz="2800" b="1">
                <a:solidFill>
                  <a:schemeClr val="tx1"/>
                </a:solidFill>
                <a:latin typeface="微软雅黑" panose="020B0503020204020204" charset="-122"/>
                <a:ea typeface="微软雅黑" panose="020B0503020204020204" charset="-122"/>
                <a:cs typeface="微软雅黑" panose="020B0503020204020204" charset="-122"/>
                <a:sym typeface="+mn-ea"/>
              </a:rPr>
              <a:t>四、认识元朝对统一多民族祖国家的发展作出的重大贡献。</a:t>
            </a:r>
            <a:endParaRPr lang="zh-CN" altLang="en-US"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7172" name="文本框 7"/>
          <p:cNvSpPr txBox="1"/>
          <p:nvPr/>
        </p:nvSpPr>
        <p:spPr>
          <a:xfrm>
            <a:off x="958215" y="153670"/>
            <a:ext cx="2019300" cy="645160"/>
          </a:xfrm>
          <a:prstGeom prst="rect">
            <a:avLst/>
          </a:prstGeom>
          <a:noFill/>
          <a:ln w="9525">
            <a:noFill/>
          </a:ln>
        </p:spPr>
        <p:txBody>
          <a:bodyPr wrap="none">
            <a:spAutoFit/>
          </a:bodyPr>
          <a:lstStyle/>
          <a:p>
            <a:pPr>
              <a:buFont typeface="Arial" panose="020B0604020202020204" pitchFamily="34" charset="0"/>
              <a:buNone/>
            </a:pPr>
            <a:r>
              <a:rPr lang="zh-CN" altLang="zh-CN" sz="3600" b="1" dirty="0">
                <a:solidFill>
                  <a:srgbClr val="FF0000"/>
                </a:solidFill>
                <a:latin typeface="思源黑体 CN Heavy" pitchFamily="34" charset="-122"/>
                <a:ea typeface="思源黑体 CN Heavy" pitchFamily="34" charset="-122"/>
              </a:rPr>
              <a:t>学习目标</a:t>
            </a:r>
          </a:p>
        </p:txBody>
      </p:sp>
    </p:spTree>
  </p:cSld>
  <p:clrMapOvr>
    <a:masterClrMapping/>
  </p:clrMapOvr>
  <p:transition>
    <p:checke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18" name="文本框 17"/>
          <p:cNvSpPr txBox="1"/>
          <p:nvPr>
            <p:custDataLst>
              <p:tags r:id="rId2"/>
            </p:custDataLst>
          </p:nvPr>
        </p:nvSpPr>
        <p:spPr>
          <a:xfrm>
            <a:off x="3637280" y="1660525"/>
            <a:ext cx="6379845" cy="770255"/>
          </a:xfrm>
          <a:prstGeom prst="rect">
            <a:avLst/>
          </a:prstGeom>
          <a:noFill/>
        </p:spPr>
        <p:txBody>
          <a:bodyPr wrap="square" bIns="46990" rtlCol="0" anchor="ctr" anchorCtr="0">
            <a:noAutofit/>
          </a:bodyPr>
          <a:lstStyle/>
          <a:p>
            <a:pPr fontAlgn="auto">
              <a:lnSpc>
                <a:spcPct val="120000"/>
              </a:lnSpc>
            </a:pPr>
            <a:r>
              <a:rPr lang="zh-CN" altLang="en-US" sz="4800">
                <a:sym typeface="+mn-ea"/>
              </a:rPr>
              <a:t>一、元朝多民族融合</a:t>
            </a:r>
            <a:endParaRPr lang="zh-CN" altLang="en-US" sz="4800" dirty="0">
              <a:solidFill>
                <a:schemeClr val="tx1">
                  <a:lumMod val="65000"/>
                  <a:lumOff val="35000"/>
                </a:schemeClr>
              </a:solidFill>
              <a:latin typeface="Arial" panose="020B0604020202020204" pitchFamily="34" charset="0"/>
              <a:ea typeface="微软雅黑" panose="020B0503020204020204" charset="-122"/>
              <a:cs typeface="微软雅黑" panose="020B0503020204020204" charset="-122"/>
              <a:sym typeface="+mn-ea"/>
            </a:endParaRPr>
          </a:p>
        </p:txBody>
      </p:sp>
      <p:cxnSp>
        <p:nvCxnSpPr>
          <p:cNvPr id="38" name="直接连接符 37"/>
          <p:cNvCxnSpPr/>
          <p:nvPr>
            <p:custDataLst>
              <p:tags r:id="rId3"/>
            </p:custDataLst>
          </p:nvPr>
        </p:nvCxnSpPr>
        <p:spPr>
          <a:xfrm>
            <a:off x="3582035" y="1451610"/>
            <a:ext cx="5248275"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4"/>
            </p:custDataLst>
          </p:nvPr>
        </p:nvSpPr>
        <p:spPr>
          <a:xfrm>
            <a:off x="887096" y="1393190"/>
            <a:ext cx="1851660" cy="768350"/>
          </a:xfrm>
          <a:prstGeom prst="rect">
            <a:avLst/>
          </a:prstGeom>
          <a:noFill/>
        </p:spPr>
        <p:txBody>
          <a:bodyPr wrap="square" rtlCol="0">
            <a:normAutofit fontScale="97500"/>
          </a:bodyPr>
          <a:lstStyle/>
          <a:p>
            <a:pPr algn="r"/>
            <a:r>
              <a:rPr lang="zh-CN" altLang="en-US" sz="4400" b="1" spc="300" dirty="0">
                <a:solidFill>
                  <a:schemeClr val="tx1">
                    <a:lumMod val="85000"/>
                    <a:lumOff val="15000"/>
                  </a:schemeClr>
                </a:solidFill>
                <a:latin typeface="Arial" panose="020B0604020202020204" pitchFamily="34" charset="0"/>
                <a:ea typeface="微软雅黑" panose="020B0503020204020204" charset="-122"/>
                <a:sym typeface="Arial" panose="020B0604020202020204" pitchFamily="34" charset="0"/>
              </a:rPr>
              <a:t>目录</a:t>
            </a:r>
          </a:p>
        </p:txBody>
      </p:sp>
      <p:sp>
        <p:nvSpPr>
          <p:cNvPr id="15" name="文本框 14"/>
          <p:cNvSpPr txBox="1"/>
          <p:nvPr>
            <p:custDataLst>
              <p:tags r:id="rId5"/>
            </p:custDataLst>
          </p:nvPr>
        </p:nvSpPr>
        <p:spPr>
          <a:xfrm>
            <a:off x="887095" y="2161540"/>
            <a:ext cx="1851660" cy="368300"/>
          </a:xfrm>
          <a:prstGeom prst="rect">
            <a:avLst/>
          </a:prstGeom>
          <a:noFill/>
        </p:spPr>
        <p:txBody>
          <a:bodyPr wrap="square" rtlCol="0">
            <a:normAutofit/>
          </a:bodyPr>
          <a:lstStyle/>
          <a:p>
            <a:pPr algn="r"/>
            <a:r>
              <a:rPr lang="en-US" altLang="zh-CN" spc="300" dirty="0">
                <a:solidFill>
                  <a:schemeClr val="tx1">
                    <a:lumMod val="65000"/>
                    <a:lumOff val="35000"/>
                  </a:schemeClr>
                </a:solidFill>
                <a:latin typeface="Arial" panose="020B0604020202020204" pitchFamily="34" charset="0"/>
                <a:ea typeface="微软雅黑" panose="020B0503020204020204" charset="-122"/>
                <a:cs typeface="Arial" panose="020B0604020202020204" pitchFamily="34" charset="0"/>
                <a:sym typeface="Arial" panose="020B0604020202020204" pitchFamily="34" charset="0"/>
              </a:rPr>
              <a:t>CONTENTS</a:t>
            </a:r>
          </a:p>
        </p:txBody>
      </p:sp>
      <p:sp>
        <p:nvSpPr>
          <p:cNvPr id="16" name="矩形 15"/>
          <p:cNvSpPr/>
          <p:nvPr>
            <p:custDataLst>
              <p:tags r:id="rId6"/>
            </p:custDataLst>
          </p:nvPr>
        </p:nvSpPr>
        <p:spPr>
          <a:xfrm>
            <a:off x="2897505" y="1515110"/>
            <a:ext cx="76200" cy="922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9" name="文本框 18"/>
          <p:cNvSpPr txBox="1"/>
          <p:nvPr>
            <p:custDataLst>
              <p:tags r:id="rId7"/>
            </p:custDataLst>
          </p:nvPr>
        </p:nvSpPr>
        <p:spPr>
          <a:xfrm>
            <a:off x="3582035" y="2639695"/>
            <a:ext cx="6379845" cy="770255"/>
          </a:xfrm>
          <a:prstGeom prst="rect">
            <a:avLst/>
          </a:prstGeom>
          <a:noFill/>
        </p:spPr>
        <p:txBody>
          <a:bodyPr wrap="square" bIns="46990" rtlCol="0" anchor="ctr" anchorCtr="0">
            <a:noAutofit/>
          </a:bodyPr>
          <a:lstStyle/>
          <a:p>
            <a:pPr fontAlgn="auto">
              <a:lnSpc>
                <a:spcPct val="120000"/>
              </a:lnSpc>
            </a:pPr>
            <a:r>
              <a:rPr lang="zh-CN" altLang="en-US" sz="4800">
                <a:sym typeface="+mn-ea"/>
              </a:rPr>
              <a:t>二、元朝行省制度篇</a:t>
            </a:r>
            <a:endParaRPr lang="zh-CN" altLang="en-US" sz="4800" dirty="0">
              <a:solidFill>
                <a:schemeClr val="tx1">
                  <a:lumMod val="65000"/>
                  <a:lumOff val="35000"/>
                </a:schemeClr>
              </a:solidFill>
              <a:latin typeface="Arial" panose="020B0604020202020204" pitchFamily="34" charset="0"/>
              <a:ea typeface="微软雅黑" panose="020B0503020204020204" charset="-122"/>
              <a:cs typeface="微软雅黑" panose="020B0503020204020204" charset="-122"/>
              <a:sym typeface="+mn-ea"/>
            </a:endParaRPr>
          </a:p>
        </p:txBody>
      </p:sp>
      <p:sp>
        <p:nvSpPr>
          <p:cNvPr id="20" name="文本框 19"/>
          <p:cNvSpPr txBox="1"/>
          <p:nvPr>
            <p:custDataLst>
              <p:tags r:id="rId8"/>
            </p:custDataLst>
          </p:nvPr>
        </p:nvSpPr>
        <p:spPr>
          <a:xfrm>
            <a:off x="3582035" y="3651885"/>
            <a:ext cx="6316980" cy="770255"/>
          </a:xfrm>
          <a:prstGeom prst="rect">
            <a:avLst/>
          </a:prstGeom>
          <a:noFill/>
        </p:spPr>
        <p:txBody>
          <a:bodyPr wrap="square" bIns="46990" rtlCol="0" anchor="ctr" anchorCtr="0">
            <a:noAutofit/>
          </a:bodyPr>
          <a:lstStyle/>
          <a:p>
            <a:pPr fontAlgn="auto">
              <a:lnSpc>
                <a:spcPct val="120000"/>
              </a:lnSpc>
            </a:pPr>
            <a:r>
              <a:rPr lang="zh-CN" altLang="en-US" sz="4800">
                <a:sym typeface="+mn-ea"/>
              </a:rPr>
              <a:t>三、元朝边疆治理篇</a:t>
            </a:r>
            <a:endParaRPr lang="zh-CN" altLang="en-US" sz="4800" dirty="0">
              <a:solidFill>
                <a:schemeClr val="tx1">
                  <a:lumMod val="65000"/>
                  <a:lumOff val="35000"/>
                </a:schemeClr>
              </a:solidFill>
              <a:latin typeface="Arial" panose="020B0604020202020204" pitchFamily="34" charset="0"/>
              <a:ea typeface="微软雅黑" panose="020B0503020204020204" charset="-122"/>
              <a:cs typeface="微软雅黑" panose="020B0503020204020204" charset="-122"/>
              <a:sym typeface="+mn-ea"/>
            </a:endParaRPr>
          </a:p>
        </p:txBody>
      </p:sp>
      <p:sp>
        <p:nvSpPr>
          <p:cNvPr id="21" name="文本框 20"/>
          <p:cNvSpPr txBox="1"/>
          <p:nvPr>
            <p:custDataLst>
              <p:tags r:id="rId9"/>
            </p:custDataLst>
          </p:nvPr>
        </p:nvSpPr>
        <p:spPr>
          <a:xfrm>
            <a:off x="3582035" y="4664075"/>
            <a:ext cx="6316980" cy="770255"/>
          </a:xfrm>
          <a:prstGeom prst="rect">
            <a:avLst/>
          </a:prstGeom>
          <a:noFill/>
        </p:spPr>
        <p:txBody>
          <a:bodyPr wrap="square" bIns="46990" rtlCol="0" anchor="ctr" anchorCtr="0">
            <a:noAutofit/>
          </a:bodyPr>
          <a:lstStyle/>
          <a:p>
            <a:pPr fontAlgn="auto">
              <a:lnSpc>
                <a:spcPct val="120000"/>
              </a:lnSpc>
            </a:pPr>
            <a:r>
              <a:rPr lang="zh-CN" altLang="en-US" sz="4800">
                <a:sym typeface="+mn-ea"/>
              </a:rPr>
              <a:t>四、元朝四等分人制</a:t>
            </a:r>
            <a:endParaRPr lang="zh-CN" altLang="en-US" sz="4800" dirty="0">
              <a:solidFill>
                <a:schemeClr val="tx1">
                  <a:lumMod val="65000"/>
                  <a:lumOff val="35000"/>
                </a:schemeClr>
              </a:solidFill>
              <a:latin typeface="Arial" panose="020B0604020202020204" pitchFamily="34" charset="0"/>
              <a:ea typeface="微软雅黑" panose="020B0503020204020204" charset="-122"/>
              <a:cs typeface="微软雅黑" panose="020B0503020204020204" charset="-122"/>
              <a:sym typeface="+mn-ea"/>
            </a:endParaRPr>
          </a:p>
        </p:txBody>
      </p:sp>
    </p:spTree>
    <p:custDataLst>
      <p:tags r:id="rId1"/>
    </p:custData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
        <p:nvSpPr>
          <p:cNvPr id="2" name="标题 1"/>
          <p:cNvSpPr>
            <a:spLocks noGrp="1"/>
          </p:cNvSpPr>
          <p:nvPr>
            <p:ph type="title"/>
          </p:nvPr>
        </p:nvSpPr>
        <p:spPr>
          <a:xfrm>
            <a:off x="304235" y="254070"/>
            <a:ext cx="10969200" cy="705600"/>
          </a:xfrm>
        </p:spPr>
        <p:txBody>
          <a:bodyPr>
            <a:normAutofit/>
          </a:bodyPr>
          <a:lstStyle/>
          <a:p>
            <a:r>
              <a:rPr lang="zh-CN" altLang="en-US">
                <a:sym typeface="+mn-ea"/>
              </a:rPr>
              <a:t>一、元朝多民族融合</a:t>
            </a:r>
            <a:endParaRPr lang="zh-CN" altLang="en-US"/>
          </a:p>
        </p:txBody>
      </p:sp>
      <p:sp>
        <p:nvSpPr>
          <p:cNvPr id="3" name="内容占位符 2"/>
          <p:cNvSpPr>
            <a:spLocks noGrp="1"/>
          </p:cNvSpPr>
          <p:nvPr>
            <p:ph idx="1"/>
          </p:nvPr>
        </p:nvSpPr>
        <p:spPr>
          <a:xfrm>
            <a:off x="304165" y="1102360"/>
            <a:ext cx="11584940" cy="2343150"/>
          </a:xfrm>
          <a:ln w="19050">
            <a:solidFill>
              <a:schemeClr val="tx1"/>
            </a:solidFill>
          </a:ln>
        </p:spPr>
        <p:txBody>
          <a:bodyPr>
            <a:noAutofit/>
          </a:bodyPr>
          <a:lstStyle/>
          <a:p>
            <a:pPr marL="0" indent="0" algn="just">
              <a:lnSpc>
                <a:spcPct val="100000"/>
              </a:lnSpc>
              <a:spcAft>
                <a:spcPts val="0"/>
              </a:spcAft>
              <a:buNone/>
            </a:pPr>
            <a:r>
              <a:rPr lang="zh-CN" altLang="en-US" sz="2800">
                <a:solidFill>
                  <a:schemeClr val="tx1"/>
                </a:solidFill>
                <a:sym typeface="+mn-ea"/>
              </a:rPr>
              <a:t>元朝的前身是大蒙古国。1260年，成吉思汗之孙忽必烈在汉地即汗位，建立起汉族模式的中央集权官僚制统治。1271年，正式定国号为大元。1368年，蒙古统治者被明朝逐回漠北，元朝灭亡。从严格意义上说，元朝应当自1260年忽必烈建立汉族模式政权算起，至1368年为止;共传10帝，109年。——张帆著《中国古代简史》</a:t>
            </a:r>
            <a:endParaRPr lang="zh-CN" altLang="en-US" sz="2800">
              <a:solidFill>
                <a:schemeClr val="tx1"/>
              </a:solidFill>
            </a:endParaRPr>
          </a:p>
          <a:p>
            <a:pPr marL="0" indent="0" algn="just">
              <a:buNone/>
            </a:pPr>
            <a:endParaRPr lang="zh-CN" altLang="en-US" sz="2800">
              <a:solidFill>
                <a:schemeClr val="tx1"/>
              </a:solidFill>
            </a:endParaRPr>
          </a:p>
        </p:txBody>
      </p:sp>
      <p:sp>
        <p:nvSpPr>
          <p:cNvPr id="4" name="文本框 3"/>
          <p:cNvSpPr txBox="1"/>
          <p:nvPr/>
        </p:nvSpPr>
        <p:spPr>
          <a:xfrm>
            <a:off x="5241925" y="65405"/>
            <a:ext cx="6729730" cy="953135"/>
          </a:xfrm>
          <a:prstGeom prst="rect">
            <a:avLst/>
          </a:prstGeom>
          <a:solidFill>
            <a:srgbClr val="00B0F0"/>
          </a:solidFill>
          <a:ln>
            <a:solidFill>
              <a:schemeClr val="accent4">
                <a:lumMod val="75000"/>
              </a:schemeClr>
            </a:solidFill>
          </a:ln>
        </p:spPr>
        <p:txBody>
          <a:bodyPr wrap="square" rtlCol="0">
            <a:spAutoFit/>
          </a:bodyPr>
          <a:lstStyle/>
          <a:p>
            <a:r>
              <a:rPr lang="zh-CN" altLang="en-US" sz="2800" b="1">
                <a:solidFill>
                  <a:srgbClr val="FF0000"/>
                </a:solidFill>
                <a:latin typeface="方正黑体简体" panose="02000000000000000000" charset="-122"/>
                <a:ea typeface="方正黑体简体" panose="02000000000000000000" charset="-122"/>
                <a:sym typeface="+mn-ea"/>
              </a:rPr>
              <a:t>地位：元朝是我国历史上第一个由少数民族贵族为主建立的全国性的统一王朝。</a:t>
            </a:r>
          </a:p>
        </p:txBody>
      </p:sp>
      <p:pic>
        <p:nvPicPr>
          <p:cNvPr id="6" name="图片 5"/>
          <p:cNvPicPr>
            <a:picLocks noChangeAspect="1"/>
          </p:cNvPicPr>
          <p:nvPr/>
        </p:nvPicPr>
        <p:blipFill>
          <a:blip r:embed="rId5"/>
          <a:srcRect l="2198" t="4223" r="3683" b="2724"/>
          <a:stretch>
            <a:fillRect/>
          </a:stretch>
        </p:blipFill>
        <p:spPr>
          <a:xfrm>
            <a:off x="341630" y="3529330"/>
            <a:ext cx="11508105" cy="2953385"/>
          </a:xfrm>
          <a:prstGeom prst="rect">
            <a:avLst/>
          </a:prstGeom>
        </p:spPr>
      </p:pic>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
        <p:nvSpPr>
          <p:cNvPr id="2" name="标题 1"/>
          <p:cNvSpPr>
            <a:spLocks noGrp="1"/>
          </p:cNvSpPr>
          <p:nvPr>
            <p:ph type="title"/>
          </p:nvPr>
        </p:nvSpPr>
        <p:spPr>
          <a:xfrm>
            <a:off x="272485" y="200095"/>
            <a:ext cx="10969200" cy="705600"/>
          </a:xfrm>
        </p:spPr>
        <p:txBody>
          <a:bodyPr/>
          <a:lstStyle/>
          <a:p>
            <a:r>
              <a:rPr lang="zh-CN" altLang="en-US">
                <a:sym typeface="+mn-ea"/>
              </a:rPr>
              <a:t>（一）元朝的疆域</a:t>
            </a:r>
            <a:endParaRPr lang="zh-CN" altLang="en-US"/>
          </a:p>
        </p:txBody>
      </p:sp>
      <p:sp>
        <p:nvSpPr>
          <p:cNvPr id="3" name="内容占位符 2"/>
          <p:cNvSpPr>
            <a:spLocks noGrp="1"/>
          </p:cNvSpPr>
          <p:nvPr>
            <p:ph idx="1"/>
          </p:nvPr>
        </p:nvSpPr>
        <p:spPr>
          <a:xfrm>
            <a:off x="347980" y="3745865"/>
            <a:ext cx="5194300" cy="2317115"/>
          </a:xfrm>
          <a:ln w="19050">
            <a:solidFill>
              <a:schemeClr val="accent4">
                <a:lumMod val="75000"/>
              </a:schemeClr>
            </a:solidFill>
          </a:ln>
        </p:spPr>
        <p:txBody>
          <a:bodyPr>
            <a:noAutofit/>
          </a:bodyPr>
          <a:lstStyle/>
          <a:p>
            <a:pPr marL="0" indent="0" algn="just">
              <a:lnSpc>
                <a:spcPct val="100000"/>
              </a:lnSpc>
              <a:spcAft>
                <a:spcPts val="0"/>
              </a:spcAft>
              <a:buNone/>
            </a:pPr>
            <a:r>
              <a:rPr lang="zh-CN" altLang="en-US" sz="2800" b="1">
                <a:solidFill>
                  <a:schemeClr val="tx1"/>
                </a:solidFill>
                <a:latin typeface="方正黑体简体" panose="02000000000000000000" charset="-122"/>
                <a:ea typeface="方正黑体简体" panose="02000000000000000000" charset="-122"/>
                <a:cs typeface="方正黑体简体" panose="02000000000000000000" charset="-122"/>
                <a:sym typeface="+mn-ea"/>
              </a:rPr>
              <a:t>疆域：</a:t>
            </a:r>
            <a:r>
              <a:rPr lang="zh-CN" altLang="en-US" sz="2800">
                <a:solidFill>
                  <a:schemeClr val="tx1"/>
                </a:solidFill>
                <a:latin typeface="方正黑体简体" panose="02000000000000000000" charset="-122"/>
                <a:ea typeface="方正黑体简体" panose="02000000000000000000" charset="-122"/>
                <a:cs typeface="方正黑体简体" panose="02000000000000000000" charset="-122"/>
                <a:sym typeface="+mn-ea"/>
              </a:rPr>
              <a:t>“北逾阴山，西及流沙，东尽辽左，南越海表 ”，今天的新疆，西藏，云南，东北广大地区，台湾及南海诸岛，都在元朝统治范围之内。</a:t>
            </a:r>
            <a:endParaRPr lang="zh-CN" altLang="en-US" sz="2800">
              <a:solidFill>
                <a:schemeClr val="tx1"/>
              </a:solidFill>
              <a:latin typeface="方正黑体简体" panose="02000000000000000000" charset="-122"/>
              <a:ea typeface="方正黑体简体" panose="02000000000000000000" charset="-122"/>
              <a:cs typeface="方正黑体简体" panose="02000000000000000000" charset="-122"/>
            </a:endParaRPr>
          </a:p>
          <a:p>
            <a:pPr marL="0" indent="0" algn="just">
              <a:buNone/>
            </a:pPr>
            <a:endParaRPr lang="zh-CN" altLang="en-US" sz="2800">
              <a:solidFill>
                <a:schemeClr val="tx1"/>
              </a:solidFill>
              <a:latin typeface="方正黑体简体" panose="02000000000000000000" charset="-122"/>
              <a:ea typeface="方正黑体简体" panose="02000000000000000000" charset="-122"/>
              <a:cs typeface="方正黑体简体" panose="02000000000000000000" charset="-122"/>
            </a:endParaRPr>
          </a:p>
        </p:txBody>
      </p:sp>
      <p:sp>
        <p:nvSpPr>
          <p:cNvPr id="4" name="文本框 3"/>
          <p:cNvSpPr txBox="1"/>
          <p:nvPr/>
        </p:nvSpPr>
        <p:spPr>
          <a:xfrm>
            <a:off x="5633085" y="200025"/>
            <a:ext cx="6363970" cy="521970"/>
          </a:xfrm>
          <a:prstGeom prst="rect">
            <a:avLst/>
          </a:prstGeom>
          <a:solidFill>
            <a:srgbClr val="00B0F0"/>
          </a:solidFill>
        </p:spPr>
        <p:txBody>
          <a:bodyPr wrap="square" rtlCol="0" anchor="t">
            <a:spAutoFit/>
          </a:bodyPr>
          <a:lstStyle/>
          <a:p>
            <a:r>
              <a:rPr lang="zh-CN" altLang="en-US" sz="2800" b="1">
                <a:solidFill>
                  <a:srgbClr val="FF0000"/>
                </a:solidFill>
                <a:latin typeface="方正黑体简体" panose="02000000000000000000" charset="-122"/>
                <a:ea typeface="方正黑体简体" panose="02000000000000000000" charset="-122"/>
                <a:sym typeface="+mn-ea"/>
              </a:rPr>
              <a:t>面积：元朝的版图是我国历史上最大的。</a:t>
            </a:r>
          </a:p>
        </p:txBody>
      </p:sp>
      <p:pic>
        <p:nvPicPr>
          <p:cNvPr id="5" name="图片 4"/>
          <p:cNvPicPr>
            <a:picLocks noChangeAspect="1"/>
          </p:cNvPicPr>
          <p:nvPr/>
        </p:nvPicPr>
        <p:blipFill>
          <a:blip r:embed="rId5"/>
          <a:stretch>
            <a:fillRect/>
          </a:stretch>
        </p:blipFill>
        <p:spPr>
          <a:xfrm>
            <a:off x="5633085" y="945515"/>
            <a:ext cx="6558915" cy="4966970"/>
          </a:xfrm>
          <a:prstGeom prst="rect">
            <a:avLst/>
          </a:prstGeom>
        </p:spPr>
      </p:pic>
      <p:sp>
        <p:nvSpPr>
          <p:cNvPr id="6" name="文本框 5"/>
          <p:cNvSpPr txBox="1"/>
          <p:nvPr/>
        </p:nvSpPr>
        <p:spPr>
          <a:xfrm>
            <a:off x="365760" y="1243965"/>
            <a:ext cx="5176520" cy="2245360"/>
          </a:xfrm>
          <a:prstGeom prst="rect">
            <a:avLst/>
          </a:prstGeom>
          <a:noFill/>
          <a:ln w="19050">
            <a:solidFill>
              <a:schemeClr val="accent3"/>
            </a:solidFill>
          </a:ln>
        </p:spPr>
        <p:txBody>
          <a:bodyPr wrap="square" rtlCol="0">
            <a:spAutoFit/>
          </a:bodyPr>
          <a:lstStyle/>
          <a:p>
            <a:pPr algn="just"/>
            <a:r>
              <a:rPr lang="zh-CN" altLang="zh-CN" sz="2800" b="1" kern="100" dirty="0">
                <a:solidFill>
                  <a:schemeClr val="tx1"/>
                </a:solidFill>
                <a:latin typeface="方正黑体简体" panose="02000000000000000000" charset="-122"/>
                <a:ea typeface="方正黑体简体" panose="02000000000000000000" charset="-122"/>
                <a:cs typeface="方正黑体简体" panose="02000000000000000000" charset="-122"/>
                <a:sym typeface="微软雅黑" panose="020B0503020204020204" charset="-122"/>
              </a:rPr>
              <a:t>材料：</a:t>
            </a:r>
            <a:r>
              <a:rPr lang="zh-CN" altLang="zh-CN" sz="2800" kern="100" dirty="0">
                <a:solidFill>
                  <a:schemeClr val="tx1"/>
                </a:solidFill>
                <a:latin typeface="方正黑体简体" panose="02000000000000000000" charset="-122"/>
                <a:ea typeface="方正黑体简体" panose="02000000000000000000" charset="-122"/>
                <a:cs typeface="方正黑体简体" panose="02000000000000000000" charset="-122"/>
                <a:sym typeface="微软雅黑" panose="020B0503020204020204" charset="-122"/>
              </a:rPr>
              <a:t>“盖岭北、辽阳与甘肃、四川、云南、湖广之边,唐所谓羁縻之州,往往在是,今皆赋役之,比于内地”。</a:t>
            </a:r>
            <a:r>
              <a:rPr lang="zh-CN" altLang="en-US" sz="2800">
                <a:solidFill>
                  <a:schemeClr val="tx1"/>
                </a:solidFill>
                <a:latin typeface="方正黑体简体" panose="02000000000000000000" charset="-122"/>
                <a:ea typeface="方正黑体简体" panose="02000000000000000000" charset="-122"/>
                <a:cs typeface="方正黑体简体" panose="02000000000000000000" charset="-122"/>
                <a:sym typeface="+mn-ea"/>
              </a:rPr>
              <a:t>  ——《元史·地理志》</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strips(down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strips(down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4" cstate="screen"/>
          <a:srcRect r="-1961"/>
          <a:stretch>
            <a:fillRect/>
          </a:stretch>
        </p:blipFill>
        <p:spPr>
          <a:xfrm>
            <a:off x="10605737" y="0"/>
            <a:ext cx="1646000" cy="1281229"/>
          </a:xfrm>
          <a:prstGeom prst="rect">
            <a:avLst/>
          </a:prstGeom>
        </p:spPr>
      </p:pic>
      <p:sp>
        <p:nvSpPr>
          <p:cNvPr id="2" name="标题 1"/>
          <p:cNvSpPr>
            <a:spLocks noGrp="1"/>
          </p:cNvSpPr>
          <p:nvPr>
            <p:ph type="title"/>
          </p:nvPr>
        </p:nvSpPr>
        <p:spPr>
          <a:xfrm>
            <a:off x="390595" y="417900"/>
            <a:ext cx="10969200" cy="705600"/>
          </a:xfrm>
        </p:spPr>
        <p:txBody>
          <a:bodyPr>
            <a:normAutofit/>
          </a:bodyPr>
          <a:lstStyle/>
          <a:p>
            <a:r>
              <a:rPr lang="zh-CN" altLang="en-US">
                <a:sym typeface="+mn-ea"/>
              </a:rPr>
              <a:t>（二）元朝的民族交融</a:t>
            </a:r>
            <a:endParaRPr lang="zh-CN" altLang="en-US"/>
          </a:p>
        </p:txBody>
      </p:sp>
      <p:sp>
        <p:nvSpPr>
          <p:cNvPr id="3" name="内容占位符 2"/>
          <p:cNvSpPr>
            <a:spLocks noGrp="1"/>
          </p:cNvSpPr>
          <p:nvPr>
            <p:ph idx="1"/>
          </p:nvPr>
        </p:nvSpPr>
        <p:spPr>
          <a:xfrm>
            <a:off x="391160" y="1308735"/>
            <a:ext cx="8651240" cy="3154045"/>
          </a:xfrm>
          <a:ln w="19050">
            <a:solidFill>
              <a:schemeClr val="accent3"/>
            </a:solidFill>
          </a:ln>
        </p:spPr>
        <p:txBody>
          <a:bodyPr>
            <a:noAutofit/>
          </a:bodyPr>
          <a:lstStyle/>
          <a:p>
            <a:pPr marL="0" indent="0" algn="just">
              <a:lnSpc>
                <a:spcPct val="100000"/>
              </a:lnSpc>
              <a:spcAft>
                <a:spcPts val="0"/>
              </a:spcAft>
              <a:buNone/>
            </a:pPr>
            <a:r>
              <a:rPr lang="zh-CN" altLang="en-US" sz="2800">
                <a:solidFill>
                  <a:schemeClr val="tx1"/>
                </a:solidFill>
                <a:sym typeface="+mn-ea"/>
              </a:rPr>
              <a:t>中华民族大家庭的重要成员</a:t>
            </a:r>
            <a:r>
              <a:rPr lang="zh-CN" altLang="en-US" sz="2800">
                <a:solidFill>
                  <a:srgbClr val="FF0000"/>
                </a:solidFill>
                <a:sym typeface="+mn-ea"/>
              </a:rPr>
              <a:t>蒙古族和回族</a:t>
            </a:r>
            <a:r>
              <a:rPr lang="zh-CN" altLang="en-US" sz="2800">
                <a:solidFill>
                  <a:schemeClr val="tx1"/>
                </a:solidFill>
                <a:sym typeface="+mn-ea"/>
              </a:rPr>
              <a:t>，基本上是在元朝形成的。蒙古原是漠北的一个游牧部落,统一草原后逐渐将其他部落融人，形成了蒙古民族。中亚、西亚的大批穆斯林随着蒙古的征服移居中国，在伊斯兰教整合下形成了一个新的文化共同体，时称回回人，成为回族的前身。——《中外历史刚要》上册</a:t>
            </a:r>
          </a:p>
        </p:txBody>
      </p:sp>
      <p:pic>
        <p:nvPicPr>
          <p:cNvPr id="20" name="图片 19"/>
          <p:cNvPicPr>
            <a:picLocks noChangeAspect="1"/>
          </p:cNvPicPr>
          <p:nvPr/>
        </p:nvPicPr>
        <p:blipFill>
          <a:blip r:embed="rId5" cstate="email"/>
          <a:srcRect/>
          <a:stretch>
            <a:fillRect/>
          </a:stretch>
        </p:blipFill>
        <p:spPr>
          <a:xfrm>
            <a:off x="9222105" y="1123315"/>
            <a:ext cx="2677795" cy="3413125"/>
          </a:xfrm>
          <a:prstGeom prst="rect">
            <a:avLst/>
          </a:prstGeom>
          <a:noFill/>
          <a:ln w="9525">
            <a:noFill/>
          </a:ln>
        </p:spPr>
      </p:pic>
      <p:sp>
        <p:nvSpPr>
          <p:cNvPr id="4" name="文本框 9"/>
          <p:cNvSpPr txBox="1">
            <a:spLocks noChangeArrowheads="1"/>
          </p:cNvSpPr>
          <p:nvPr/>
        </p:nvSpPr>
        <p:spPr bwMode="auto">
          <a:xfrm>
            <a:off x="390525" y="4739005"/>
            <a:ext cx="10528300" cy="1360805"/>
          </a:xfrm>
          <a:prstGeom prst="rect">
            <a:avLst/>
          </a:prstGeom>
          <a:noFill/>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algn="just">
              <a:defRPr/>
            </a:pPr>
            <a:r>
              <a:rPr lang="zh-CN" altLang="en-US" sz="2800" dirty="0">
                <a:latin typeface="汉仪颜楷简" panose="00020600040101010101" charset="-122"/>
                <a:ea typeface="汉仪颜楷简" panose="00020600040101010101" charset="-122"/>
                <a:cs typeface="汉仪颜楷简" panose="00020600040101010101" charset="-122"/>
              </a:rPr>
              <a:t>回族形成：</a:t>
            </a:r>
            <a:r>
              <a:rPr lang="zh-CN" altLang="en-US" sz="2800" dirty="0">
                <a:solidFill>
                  <a:schemeClr val="tx1"/>
                </a:solidFill>
                <a:latin typeface="汉仪颜楷简" panose="00020600040101010101" charset="-122"/>
                <a:ea typeface="汉仪颜楷简" panose="00020600040101010101" charset="-122"/>
                <a:cs typeface="汉仪颜楷简" panose="00020600040101010101" charset="-122"/>
              </a:rPr>
              <a:t>唐朝以来，不少来自波斯、阿拉伯的人，同汉、蒙、畏兀儿等族，长期杂居相处，互通婚姻，逐渐融合，开始形成一个新的民族</a:t>
            </a:r>
            <a:r>
              <a:rPr lang="en-US" altLang="zh-CN" sz="2800" dirty="0">
                <a:solidFill>
                  <a:schemeClr val="tx1"/>
                </a:solidFill>
                <a:latin typeface="汉仪颜楷简" panose="00020600040101010101" charset="-122"/>
                <a:ea typeface="汉仪颜楷简" panose="00020600040101010101" charset="-122"/>
                <a:cs typeface="汉仪颜楷简" panose="00020600040101010101" charset="-122"/>
              </a:rPr>
              <a:t> ——</a:t>
            </a:r>
            <a:r>
              <a:rPr lang="zh-CN" altLang="en-US" sz="2800" dirty="0">
                <a:solidFill>
                  <a:srgbClr val="FF0000"/>
                </a:solidFill>
                <a:latin typeface="汉仪颜楷简" panose="00020600040101010101" charset="-122"/>
                <a:ea typeface="汉仪颜楷简" panose="00020600040101010101" charset="-122"/>
                <a:cs typeface="汉仪颜楷简" panose="00020600040101010101" charset="-122"/>
              </a:rPr>
              <a:t>回族</a:t>
            </a:r>
            <a:endParaRPr lang="zh-CN" altLang="en-US" sz="2800" dirty="0">
              <a:solidFill>
                <a:srgbClr val="C00000"/>
              </a:solidFill>
              <a:latin typeface="汉仪颜楷简" panose="00020600040101010101" charset="-122"/>
              <a:ea typeface="汉仪颜楷简" panose="00020600040101010101" charset="-122"/>
              <a:cs typeface="汉仪颜楷简" panose="00020600040101010101" charset="-122"/>
            </a:endParaRPr>
          </a:p>
        </p:txBody>
      </p:sp>
      <p:sp>
        <p:nvSpPr>
          <p:cNvPr id="5" name="文本框 4"/>
          <p:cNvSpPr txBox="1"/>
          <p:nvPr/>
        </p:nvSpPr>
        <p:spPr>
          <a:xfrm>
            <a:off x="7550150" y="79375"/>
            <a:ext cx="4349750" cy="953135"/>
          </a:xfrm>
          <a:prstGeom prst="rect">
            <a:avLst/>
          </a:prstGeom>
          <a:solidFill>
            <a:srgbClr val="00B0F0"/>
          </a:solidFill>
        </p:spPr>
        <p:txBody>
          <a:bodyPr wrap="square" rtlCol="0">
            <a:spAutoFit/>
          </a:bodyPr>
          <a:lstStyle/>
          <a:p>
            <a:r>
              <a:rPr lang="zh-CN" altLang="en-US" sz="2800">
                <a:solidFill>
                  <a:srgbClr val="FF0000"/>
                </a:solidFill>
                <a:latin typeface="汉仪颜楷简" panose="00020600040101010101" charset="-122"/>
                <a:ea typeface="汉仪颜楷简" panose="00020600040101010101" charset="-122"/>
              </a:rPr>
              <a:t>民族交融，既能整合一个民族，又能创造一个民族。</a:t>
            </a: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ppt_x</p:attrName>
                                        </p:attrNameLst>
                                      </p:cBhvr>
                                      <p:tavLst>
                                        <p:tav tm="0">
                                          <p:val>
                                            <p:strVal val="#ppt_x-.2"/>
                                          </p:val>
                                        </p:tav>
                                        <p:tav tm="100000">
                                          <p:val>
                                            <p:strVal val="#ppt_x"/>
                                          </p:val>
                                        </p:tav>
                                      </p:tavLst>
                                    </p:anim>
                                    <p:anim calcmode="lin" valueType="num">
                                      <p:cBhvr>
                                        <p:cTn id="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标题 1"/>
          <p:cNvSpPr>
            <a:spLocks noGrp="1"/>
          </p:cNvSpPr>
          <p:nvPr/>
        </p:nvSpPr>
        <p:spPr>
          <a:xfrm>
            <a:off x="480765" y="108655"/>
            <a:ext cx="10969200" cy="705600"/>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r>
              <a:rPr lang="zh-CN" altLang="en-US">
                <a:sym typeface="+mn-ea"/>
              </a:rPr>
              <a:t>二、元朝行省制度篇</a:t>
            </a:r>
            <a:endParaRPr lang="zh-CN" altLang="en-US"/>
          </a:p>
        </p:txBody>
      </p:sp>
      <p:pic>
        <p:nvPicPr>
          <p:cNvPr id="7" name="初中历史统编七下第二单元第11课元朝的统治素材-元朝的行省制度">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03450" y="1583690"/>
            <a:ext cx="7356475" cy="4144010"/>
          </a:xfrm>
          <a:prstGeom prst="rect">
            <a:avLst/>
          </a:prstGeom>
        </p:spPr>
      </p:pic>
    </p:spTree>
  </p:cSld>
  <p:clrMapOvr>
    <a:masterClrMapping/>
  </p:clrMapOvr>
  <p:transition spd="slow">
    <p:wipe/>
  </p:transition>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输入章节标题......"/>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20205176_4*l_h_f*1_2_1"/>
  <p:tag name="KSO_WM_TEMPLATE_CATEGORY" val="custom"/>
  <p:tag name="KSO_WM_TEMPLATE_INDEX" val="20205176"/>
  <p:tag name="KSO_WM_UNIT_LAYERLEVEL" val="1_1_1"/>
  <p:tag name="KSO_WM_TAG_VERSION" val="1.0"/>
  <p:tag name="KSO_WM_BEAUTIFY_FLAG" val="#wm#"/>
  <p:tag name="KSO_WM_UNIT_SHOW_EDIT_AREA_INDICATION" val="1"/>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输入章节标题......"/>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20205176_4*l_h_f*1_3_1"/>
  <p:tag name="KSO_WM_TEMPLATE_CATEGORY" val="custom"/>
  <p:tag name="KSO_WM_TEMPLATE_INDEX" val="20205176"/>
  <p:tag name="KSO_WM_UNIT_LAYERLEVEL" val="1_1_1"/>
  <p:tag name="KSO_WM_TAG_VERSION" val="1.0"/>
  <p:tag name="KSO_WM_BEAUTIFY_FLAG" val="#wm#"/>
  <p:tag name="KSO_WM_UNIT_SHOW_EDIT_AREA_INDICATION" val="1"/>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输入章节标题......"/>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custom20205176_4*l_h_f*1_4_1"/>
  <p:tag name="KSO_WM_TEMPLATE_CATEGORY" val="custom"/>
  <p:tag name="KSO_WM_TEMPLATE_INDEX" val="20205176"/>
  <p:tag name="KSO_WM_UNIT_LAYERLEVEL" val="1_1_1"/>
  <p:tag name="KSO_WM_TAG_VERSION" val="1.0"/>
  <p:tag name="KSO_WM_BEAUTIFY_FLAG" val="#wm#"/>
  <p:tag name="KSO_WM_UNIT_SHOW_EDIT_AREA_INDICATION" val="1"/>
  <p:tag name="KSO_WM_UNIT_TEXT_FILL_FORE_SCHEMECOLOR_INDEX" val="13"/>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xml><?xml version="1.0" encoding="utf-8"?>
<p:tagLst xmlns:a="http://schemas.openxmlformats.org/drawingml/2006/main" xmlns:r="http://schemas.openxmlformats.org/officeDocument/2006/relationships" xmlns:p="http://schemas.openxmlformats.org/presentationml/2006/main">
  <p:tag name="AS_UNIQUEID" val="836"/>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MH" val="20161123140801"/>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176_4"/>
  <p:tag name="KSO_WM_TEMPLATE_SUBCATEGORY" val="19"/>
  <p:tag name="KSO_WM_TEMPLATE_MASTER_TYPE" val="0"/>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176"/>
  <p:tag name="KSO_WM_SLIDE_LAYOUT" val="a_b_l"/>
  <p:tag name="KSO_WM_SLIDE_LAYOUT_CNT" val="1_1_1"/>
  <p:tag name="KSO_WM_UNIT_SHOW_EDIT_AREA_INDICATION" val="1"/>
</p:tagLst>
</file>

<file path=ppt/tags/tag5.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输入章节标题......"/>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5176_4*l_h_f*1_1_1"/>
  <p:tag name="KSO_WM_TEMPLATE_CATEGORY" val="custom"/>
  <p:tag name="KSO_WM_TEMPLATE_INDEX" val="20205176"/>
  <p:tag name="KSO_WM_UNIT_LAYERLEVEL" val="1_1_1"/>
  <p:tag name="KSO_WM_TAG_VERSION" val="1.0"/>
  <p:tag name="KSO_WM_BEAUTIFY_FLAG" val="#wm#"/>
  <p:tag name="KSO_WM_UNIT_SHOW_EDIT_AREA_INDICATION" val="1"/>
  <p:tag name="KSO_WM_UNIT_TEXT_FILL_FORE_SCHEMECOLOR_INDEX" val="13"/>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176_4*i*2"/>
  <p:tag name="KSO_WM_TEMPLATE_CATEGORY" val="custom"/>
  <p:tag name="KSO_WM_TEMPLATE_INDEX" val="20205176"/>
  <p:tag name="KSO_WM_UNIT_LAYERLEVEL" val="1"/>
  <p:tag name="KSO_WM_TAG_VERSION" val="1.0"/>
  <p:tag name="KSO_WM_BEAUTIFY_FLAG" val="#wm#"/>
  <p:tag name="KSO_WM_UNIT_LINE_FORE_SCHEMECOLOR_INDEX" val="14"/>
  <p:tag name="KSO_WM_UNIT_LINE_FILL_TYPE" val="2"/>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1"/>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176_4*a*1"/>
  <p:tag name="KSO_WM_TEMPLATE_CATEGORY" val="custom"/>
  <p:tag name="KSO_WM_TEMPLATE_INDEX" val="20205176"/>
  <p:tag name="KSO_WM_UNIT_LAYERLEVEL" val="1"/>
  <p:tag name="KSO_WM_TAG_VERSION" val="1.0"/>
  <p:tag name="KSO_WM_BEAUTIFY_FLAG" val="#wm#"/>
  <p:tag name="KSO_WM_UNIT_ISNUMDGMTITLE" val="0"/>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CONTENTS"/>
  <p:tag name="KSO_WM_UNIT_NOCLEAR" val="1"/>
  <p:tag name="KSO_WM_UNIT_VALUE" val="7"/>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176_4*b*1"/>
  <p:tag name="KSO_WM_TEMPLATE_CATEGORY" val="custom"/>
  <p:tag name="KSO_WM_TEMPLATE_INDEX" val="20205176"/>
  <p:tag name="KSO_WM_UNIT_LAYERLEVEL" val="1"/>
  <p:tag name="KSO_WM_TAG_VERSION" val="1.0"/>
  <p:tag name="KSO_WM_BEAUTIFY_FLAG" val="#wm#"/>
  <p:tag name="KSO_WM_UNIT_ISNUMDGMTITLE" val="0"/>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05176_4*i*1"/>
  <p:tag name="KSO_WM_TEMPLATE_CATEGORY" val="custom"/>
  <p:tag name="KSO_WM_TEMPLATE_INDEX" val="20205176"/>
  <p:tag name="KSO_WM_UNIT_LAYERLEVEL" val="1"/>
  <p:tag name="KSO_WM_TAG_VERSION" val="1.0"/>
  <p:tag name="KSO_WM_BEAUTIFY_FLAG" val="#wm#"/>
  <p:tag name="KSO_WM_UNIT_FILL_FORE_SCHEMECOLOR_INDEX" val="13"/>
  <p:tag name="KSO_WM_UNIT_FILL_TYPE" val="1"/>
  <p:tag name="KSO_WM_UNIT_TEXT_FILL_FORE_SCHEMECOLOR_INDEX" val="2"/>
  <p:tag name="KSO_WM_UNIT_TEXT_FILL_TYPE" val="1"/>
  <p:tag name="KSO_WM_UNIT_USESOURCEFORMAT_APPLY" val="1"/>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1978</Words>
  <Application>Microsoft Office PowerPoint</Application>
  <PresentationFormat>自定义</PresentationFormat>
  <Paragraphs>132</Paragraphs>
  <Slides>24</Slides>
  <Notes>2</Notes>
  <HiddenSlides>0</HiddenSlides>
  <MMClips>2</MMClips>
  <ScaleCrop>false</ScaleCrop>
  <HeadingPairs>
    <vt:vector size="4" baseType="variant">
      <vt:variant>
        <vt:lpstr>主题</vt:lpstr>
      </vt:variant>
      <vt:variant>
        <vt:i4>1</vt:i4>
      </vt:variant>
      <vt:variant>
        <vt:lpstr>幻灯片标题</vt:lpstr>
      </vt:variant>
      <vt:variant>
        <vt:i4>24</vt:i4>
      </vt:variant>
    </vt:vector>
  </HeadingPairs>
  <TitlesOfParts>
    <vt:vector size="25" baseType="lpstr">
      <vt:lpstr>自定义设计方案</vt:lpstr>
      <vt:lpstr>PowerPoint 演示文稿</vt:lpstr>
      <vt:lpstr>元朝统治者是如何对它进行治理的？元朝在行政制度方面又有什么新的建树和发展？</vt:lpstr>
      <vt:lpstr>PowerPoint 演示文稿</vt:lpstr>
      <vt:lpstr>PowerPoint 演示文稿</vt:lpstr>
      <vt:lpstr>PowerPoint 演示文稿</vt:lpstr>
      <vt:lpstr>一、元朝多民族融合</vt:lpstr>
      <vt:lpstr>（一）元朝的疆域</vt:lpstr>
      <vt:lpstr>（二）元朝的民族交融</vt:lpstr>
      <vt:lpstr>PowerPoint 演示文稿</vt:lpstr>
      <vt:lpstr>二、元朝行省制度篇</vt:lpstr>
      <vt:lpstr>（一）元朝的行省制度</vt:lpstr>
      <vt:lpstr>（一）元朝的行省制度</vt:lpstr>
      <vt:lpstr>PowerPoint 演示文稿</vt:lpstr>
      <vt:lpstr>PowerPoint 演示文稿</vt:lpstr>
      <vt:lpstr>PowerPoint 演示文稿</vt:lpstr>
      <vt:lpstr>PowerPoint 演示文稿</vt:lpstr>
      <vt:lpstr>知识拓展：元朝对边疆地区的成功管理</vt:lpstr>
      <vt:lpstr>知识拓展</vt:lpstr>
      <vt:lpstr>知识拓展</vt:lpstr>
      <vt:lpstr>PowerPoint 演示文稿</vt:lpstr>
      <vt:lpstr>随堂练习</vt:lpstr>
      <vt:lpstr>PowerPoint 演示文稿</vt:lpstr>
      <vt:lpstr>随堂练习</vt:lpstr>
      <vt:lpstr>感谢观看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dreamsummit</cp:lastModifiedBy>
  <cp:revision>7</cp:revision>
  <dcterms:created xsi:type="dcterms:W3CDTF">2022-04-26T09:51:00Z</dcterms:created>
  <dcterms:modified xsi:type="dcterms:W3CDTF">2022-09-09T10:58:30Z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A234CD7D4FCC4728992127A897627C79</vt:lpwstr>
  </property>
</Properties>
</file>