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923" r:id="rId2"/>
    <p:sldId id="596" r:id="rId3"/>
    <p:sldId id="792" r:id="rId4"/>
    <p:sldId id="847" r:id="rId5"/>
    <p:sldId id="795" r:id="rId6"/>
    <p:sldId id="919" r:id="rId7"/>
    <p:sldId id="922" r:id="rId8"/>
    <p:sldId id="798" r:id="rId9"/>
  </p:sldIdLst>
  <p:sldSz cx="12192000" cy="6858000"/>
  <p:notesSz cx="7104063" cy="10234613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用户" initials="W" lastIdx="1" clrIdx="0"/>
  <p:cmAuthor id="2" name="MC SYSTEM" initials="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D41D5"/>
    <a:srgbClr val="1F2DA8"/>
    <a:srgbClr val="CEEC72"/>
    <a:srgbClr val="13742F"/>
    <a:srgbClr val="0B5FD1"/>
    <a:srgbClr val="11494A"/>
    <a:srgbClr val="003300"/>
    <a:srgbClr val="006600"/>
    <a:srgbClr val="016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1086" y="-606"/>
      </p:cViewPr>
      <p:guideLst>
        <p:guide orient="horz" pos="2286"/>
        <p:guide pos="378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68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algn="ctr" eaLnBrk="1" hangingPunct="1">
              <a:defRPr/>
            </a:pPr>
            <a:endParaRPr lang="zh-CN" altLang="en-US" ker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pic>
        <p:nvPicPr>
          <p:cNvPr id="3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33863"/>
            <a:ext cx="1219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9"/>
          <p:cNvSpPr/>
          <p:nvPr userDrawn="1"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10"/>
          <p:cNvSpPr/>
          <p:nvPr userDrawn="1"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组合 79"/>
          <p:cNvGrpSpPr/>
          <p:nvPr userDrawn="1"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9" name="椭圆 80"/>
          <p:cNvSpPr/>
          <p:nvPr userDrawn="1"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谢</a:t>
            </a:r>
          </a:p>
        </p:txBody>
      </p:sp>
      <p:grpSp>
        <p:nvGrpSpPr>
          <p:cNvPr id="10" name="组合 79"/>
          <p:cNvGrpSpPr/>
          <p:nvPr userDrawn="1"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13" name="椭圆 80"/>
          <p:cNvSpPr/>
          <p:nvPr userDrawn="1"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谢</a:t>
            </a:r>
          </a:p>
        </p:txBody>
      </p:sp>
      <p:grpSp>
        <p:nvGrpSpPr>
          <p:cNvPr id="14" name="组合 79"/>
          <p:cNvGrpSpPr/>
          <p:nvPr userDrawn="1"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5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6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17" name="椭圆 80"/>
          <p:cNvSpPr/>
          <p:nvPr userDrawn="1"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看</a:t>
            </a:r>
          </a:p>
        </p:txBody>
      </p:sp>
      <p:grpSp>
        <p:nvGrpSpPr>
          <p:cNvPr id="18" name="组合 79"/>
          <p:cNvGrpSpPr/>
          <p:nvPr userDrawn="1"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1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1" name="椭圆 80"/>
          <p:cNvSpPr/>
          <p:nvPr userDrawn="1"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收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2022/9/9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 smtClean="0"/>
              <a:t>中国近代史复习课件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4056" y="3077029"/>
            <a:ext cx="10279743" cy="3099934"/>
          </a:xfrm>
        </p:spPr>
        <p:txBody>
          <a:bodyPr/>
          <a:lstStyle/>
          <a:p>
            <a:pPr algn="ctr"/>
            <a:r>
              <a:rPr lang="zh-CN" altLang="en-US" dirty="0" smtClean="0"/>
              <a:t>泸县潮河镇学校  陈之秀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959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5519738" y="1439863"/>
            <a:ext cx="5430838" cy="927100"/>
          </a:xfrm>
        </p:spPr>
        <p:txBody>
          <a:bodyPr vert="horz" wrap="square" lIns="91440" tIns="45720" rIns="91440" bIns="45720" numCol="1" anchor="b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Calibri Light" panose="020F0302020204030204" charset="0"/>
              </a:rPr>
              <a:t>中国近代史</a:t>
            </a:r>
          </a:p>
        </p:txBody>
      </p:sp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6165850" y="2563813"/>
            <a:ext cx="4138613" cy="5334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panose="020F0502020204030204" charset="0"/>
              </a:rPr>
              <a:t>中考历史总复习</a:t>
            </a:r>
          </a:p>
        </p:txBody>
      </p:sp>
      <p:sp>
        <p:nvSpPr>
          <p:cNvPr id="205828" name="日期占位符 3"/>
          <p:cNvSpPr txBox="1">
            <a:spLocks noGrp="1"/>
          </p:cNvSpPr>
          <p:nvPr>
            <p:ph type="dt" sz="half" idx="10"/>
          </p:nvPr>
        </p:nvSpPr>
        <p:spPr/>
        <p:txBody>
          <a:bodyPr anchor="ctr"/>
          <a:lstStyle/>
          <a:p>
            <a:pPr marL="0" indent="0" eaLnBrk="1" hangingPunct="1">
              <a:lnSpc>
                <a:spcPct val="100000"/>
              </a:lnSpc>
              <a:spcBef>
                <a:spcPct val="0"/>
              </a:spcBef>
            </a:pPr>
            <a:fld id="{BB962C8B-B14F-4D97-AF65-F5344CB8AC3E}" type="datetime1">
              <a:rPr lang="zh-CN" altLang="en-US" sz="1200" dirty="0">
                <a:solidFill>
                  <a:srgbClr val="898989"/>
                </a:solidFill>
              </a:rPr>
              <a:t>2022/9/9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 bwMode="auto">
          <a:xfrm>
            <a:off x="5638800" y="2460625"/>
            <a:ext cx="5397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488013" y="773031"/>
            <a:ext cx="6712167" cy="639669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937125" y="3290888"/>
            <a:ext cx="6864350" cy="36461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</a:t>
            </a:r>
            <a:r>
              <a:rPr lang="en-US" altLang="zh-CN" sz="1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中国近代史从1840年鸦片战争到1949年中华人民共和国成立前夕，共110年的历史。中国近代史可分为两个历史时期，即旧民主主义革命和新民主主义革命。其中新旧民主革命以五四运动为界。旧民主主义革命的领导阶级是资产阶级，新民主主义革命的领导阶级是无产阶级。 </a:t>
            </a:r>
            <a:r>
              <a:rPr lang="zh-CN" altLang="en-US" sz="1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是中国半殖民地半封建社会逐渐形成到瓦解的历史，也是中华民族对外反抗帝国主义侵略，对内反对封建专制统治，为求得民族独立和人民解放，努力实现国家富强和人民富裕而奋斗的历史。</a:t>
            </a:r>
          </a:p>
        </p:txBody>
      </p:sp>
    </p:spTree>
    <p:custDataLst>
      <p:tags r:id="rId1"/>
    </p:custData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49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箭头连接符 4"/>
          <p:cNvCxnSpPr/>
          <p:nvPr/>
        </p:nvCxnSpPr>
        <p:spPr>
          <a:xfrm flipV="1">
            <a:off x="541020" y="4442460"/>
            <a:ext cx="11311255" cy="8255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032933" y="414655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657253" y="4146338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1058835" y="4058497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721995" y="4554855"/>
            <a:ext cx="1070610" cy="42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5">
                <a:solidFill>
                  <a:srgbClr val="FFFF00"/>
                </a:solidFill>
              </a:rPr>
              <a:t>1840</a:t>
            </a:r>
            <a:r>
              <a:rPr lang="zh-CN" altLang="en-US" sz="2135">
                <a:solidFill>
                  <a:srgbClr val="FFFF00"/>
                </a:solidFill>
              </a:rPr>
              <a:t>年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294245" y="4668097"/>
            <a:ext cx="100584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5">
                <a:solidFill>
                  <a:srgbClr val="FFFF00"/>
                </a:solidFill>
              </a:rPr>
              <a:t>1919</a:t>
            </a:r>
            <a:r>
              <a:rPr lang="zh-CN" altLang="en-US" sz="2135">
                <a:solidFill>
                  <a:srgbClr val="FFFF00"/>
                </a:solidFill>
              </a:rPr>
              <a:t>年</a:t>
            </a:r>
          </a:p>
        </p:txBody>
      </p:sp>
      <p:sp>
        <p:nvSpPr>
          <p:cNvPr id="34" name="椭圆 33"/>
          <p:cNvSpPr/>
          <p:nvPr/>
        </p:nvSpPr>
        <p:spPr>
          <a:xfrm>
            <a:off x="7564755" y="4345940"/>
            <a:ext cx="185420" cy="2006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46" name="文本框 45"/>
          <p:cNvSpPr txBox="1"/>
          <p:nvPr/>
        </p:nvSpPr>
        <p:spPr>
          <a:xfrm>
            <a:off x="10555413" y="4668136"/>
            <a:ext cx="100584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1949</a:t>
            </a:r>
            <a:r>
              <a:rPr lang="zh-CN" altLang="en-US" sz="2135" dirty="0">
                <a:solidFill>
                  <a:srgbClr val="FFFF00"/>
                </a:solidFill>
              </a:rPr>
              <a:t>年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4365625" y="0"/>
            <a:ext cx="3661833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中国近代史线索</a:t>
            </a:r>
          </a:p>
        </p:txBody>
      </p:sp>
      <p:sp>
        <p:nvSpPr>
          <p:cNvPr id="2" name="右大括号 1"/>
          <p:cNvSpPr/>
          <p:nvPr/>
        </p:nvSpPr>
        <p:spPr>
          <a:xfrm rot="16200000">
            <a:off x="5869305" y="-1155700"/>
            <a:ext cx="303530" cy="10052050"/>
          </a:xfrm>
          <a:prstGeom prst="rightBrac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0" name="椭圆 59"/>
          <p:cNvSpPr/>
          <p:nvPr/>
        </p:nvSpPr>
        <p:spPr>
          <a:xfrm>
            <a:off x="10965603" y="4324562"/>
            <a:ext cx="185420" cy="2006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1" name="椭圆 60"/>
          <p:cNvSpPr/>
          <p:nvPr/>
        </p:nvSpPr>
        <p:spPr>
          <a:xfrm>
            <a:off x="940435" y="4324562"/>
            <a:ext cx="185420" cy="2006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5" name="右大括号 74"/>
          <p:cNvSpPr/>
          <p:nvPr/>
        </p:nvSpPr>
        <p:spPr>
          <a:xfrm rot="5400000">
            <a:off x="4201795" y="1805940"/>
            <a:ext cx="286385" cy="6624955"/>
          </a:xfrm>
          <a:prstGeom prst="rightBrace">
            <a:avLst>
              <a:gd name="adj1" fmla="val 18736"/>
              <a:gd name="adj2" fmla="val 49659"/>
            </a:avLst>
          </a:prstGeom>
          <a:ln w="2857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" name="TextBox 52"/>
          <p:cNvSpPr txBox="1"/>
          <p:nvPr/>
        </p:nvSpPr>
        <p:spPr>
          <a:xfrm>
            <a:off x="4427855" y="2973070"/>
            <a:ext cx="3136900" cy="521970"/>
          </a:xfrm>
          <a:prstGeom prst="rect">
            <a:avLst/>
          </a:prstGeom>
          <a:noFill/>
          <a:ln w="25400" cmpd="sng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民主主义革命时期</a:t>
            </a:r>
          </a:p>
        </p:txBody>
      </p:sp>
      <p:sp>
        <p:nvSpPr>
          <p:cNvPr id="6" name="TextBox 52"/>
          <p:cNvSpPr txBox="1"/>
          <p:nvPr/>
        </p:nvSpPr>
        <p:spPr>
          <a:xfrm>
            <a:off x="2559050" y="5386705"/>
            <a:ext cx="3615055" cy="645160"/>
          </a:xfrm>
          <a:prstGeom prst="rect">
            <a:avLst/>
          </a:prstGeom>
          <a:noFill/>
          <a:ln w="25400" cmpd="sng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旧</a:t>
            </a:r>
            <a:r>
              <a:rPr lang="zh-CN" altLang="en-US" sz="28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民主主义革命时期</a:t>
            </a:r>
          </a:p>
        </p:txBody>
      </p:sp>
      <p:sp>
        <p:nvSpPr>
          <p:cNvPr id="7" name="TextBox 52"/>
          <p:cNvSpPr txBox="1"/>
          <p:nvPr/>
        </p:nvSpPr>
        <p:spPr>
          <a:xfrm>
            <a:off x="7828280" y="5386705"/>
            <a:ext cx="3615055" cy="645160"/>
          </a:xfrm>
          <a:prstGeom prst="rect">
            <a:avLst/>
          </a:prstGeom>
          <a:noFill/>
          <a:ln w="25400" cmpd="sng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新</a:t>
            </a:r>
            <a:r>
              <a:rPr lang="zh-CN" altLang="en-US" sz="28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民主主义革命时期</a:t>
            </a:r>
          </a:p>
        </p:txBody>
      </p:sp>
      <p:sp>
        <p:nvSpPr>
          <p:cNvPr id="8" name="右大括号 7"/>
          <p:cNvSpPr/>
          <p:nvPr/>
        </p:nvSpPr>
        <p:spPr>
          <a:xfrm rot="5400000">
            <a:off x="9227820" y="3404870"/>
            <a:ext cx="286385" cy="3427095"/>
          </a:xfrm>
          <a:prstGeom prst="rightBrace">
            <a:avLst>
              <a:gd name="adj1" fmla="val 18736"/>
              <a:gd name="adj2" fmla="val 49659"/>
            </a:avLst>
          </a:prstGeom>
          <a:ln w="2857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2739708" y="6141085"/>
            <a:ext cx="455453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ea typeface="黑体" panose="02010609060101010101" pitchFamily="2" charset="-122"/>
              </a:rPr>
              <a:t>（</a:t>
            </a:r>
            <a:r>
              <a:rPr lang="zh-CN" altLang="en-US" sz="2400">
                <a:solidFill>
                  <a:srgbClr val="FF0000"/>
                </a:solidFill>
                <a:ea typeface="黑体" panose="02010609060101010101" pitchFamily="2" charset="-122"/>
              </a:rPr>
              <a:t>资产阶级</a:t>
            </a:r>
            <a:r>
              <a:rPr lang="zh-CN" altLang="en-US" sz="2400">
                <a:solidFill>
                  <a:schemeClr val="bg1"/>
                </a:solidFill>
                <a:ea typeface="黑体" panose="02010609060101010101" pitchFamily="2" charset="-122"/>
              </a:rPr>
              <a:t>领导）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8048943" y="6208395"/>
            <a:ext cx="455453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ea typeface="黑体" panose="02010609060101010101" pitchFamily="2" charset="-122"/>
              </a:rPr>
              <a:t>（</a:t>
            </a:r>
            <a:r>
              <a:rPr lang="zh-CN" altLang="en-US" sz="2400">
                <a:solidFill>
                  <a:srgbClr val="FF0000"/>
                </a:solidFill>
                <a:ea typeface="黑体" panose="02010609060101010101" pitchFamily="2" charset="-122"/>
              </a:rPr>
              <a:t>无产阶级</a:t>
            </a:r>
            <a:r>
              <a:rPr lang="zh-CN" altLang="en-US" sz="2400">
                <a:solidFill>
                  <a:schemeClr val="bg1"/>
                </a:solidFill>
                <a:ea typeface="黑体" panose="02010609060101010101" pitchFamily="2" charset="-122"/>
              </a:rPr>
              <a:t>领导）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41020" y="666115"/>
            <a:ext cx="2495550" cy="21837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400">
                <a:solidFill>
                  <a:schemeClr val="bg1"/>
                </a:solidFill>
                <a:ea typeface="黑体" panose="02010609060101010101" pitchFamily="2" charset="-122"/>
              </a:rPr>
              <a:t>社会性质：</a:t>
            </a:r>
            <a:endParaRPr lang="en-US" altLang="zh-CN" sz="3400">
              <a:solidFill>
                <a:schemeClr val="bg1"/>
              </a:solidFill>
              <a:ea typeface="黑体" panose="02010609060101010101" pitchFamily="2" charset="-122"/>
            </a:endParaRPr>
          </a:p>
          <a:p>
            <a:r>
              <a:rPr lang="zh-CN" altLang="en-US" sz="3400">
                <a:solidFill>
                  <a:schemeClr val="bg1"/>
                </a:solidFill>
                <a:ea typeface="黑体" panose="02010609060101010101" pitchFamily="2" charset="-122"/>
              </a:rPr>
              <a:t>社会矛盾：</a:t>
            </a:r>
            <a:endParaRPr lang="en-US" altLang="zh-CN" sz="3400">
              <a:solidFill>
                <a:schemeClr val="bg1"/>
              </a:solidFill>
              <a:ea typeface="黑体" panose="02010609060101010101" pitchFamily="2" charset="-122"/>
            </a:endParaRPr>
          </a:p>
          <a:p>
            <a:endParaRPr lang="zh-CN" altLang="en-US" sz="3400">
              <a:solidFill>
                <a:schemeClr val="bg1"/>
              </a:solidFill>
              <a:ea typeface="黑体" panose="02010609060101010101" pitchFamily="2" charset="-122"/>
            </a:endParaRPr>
          </a:p>
          <a:p>
            <a:r>
              <a:rPr lang="zh-CN" altLang="en-US" sz="3400">
                <a:solidFill>
                  <a:schemeClr val="bg1"/>
                </a:solidFill>
                <a:ea typeface="黑体" panose="02010609060101010101" pitchFamily="2" charset="-122"/>
              </a:rPr>
              <a:t>革命任务：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527300" y="1219835"/>
            <a:ext cx="1005840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dirty="0">
                <a:solidFill>
                  <a:srgbClr val="FFC000"/>
                </a:solidFill>
                <a:ea typeface="黑体" panose="02010609060101010101" pitchFamily="2" charset="-122"/>
              </a:rPr>
              <a:t>◆</a:t>
            </a:r>
            <a:r>
              <a:rPr lang="zh-CN" altLang="en-US" dirty="0">
                <a:solidFill>
                  <a:srgbClr val="FFC000"/>
                </a:solidFill>
                <a:ea typeface="黑体" panose="02010609060101010101" pitchFamily="2" charset="-122"/>
              </a:rPr>
              <a:t>封建主义和人民大众</a:t>
            </a:r>
            <a:r>
              <a:rPr lang="zh-CN" altLang="en-US" sz="3200" dirty="0">
                <a:solidFill>
                  <a:srgbClr val="FFC000"/>
                </a:solidFill>
                <a:ea typeface="黑体" panose="02010609060101010101" pitchFamily="2" charset="-122"/>
              </a:rPr>
              <a:t>（阶级矛盾）</a:t>
            </a:r>
            <a:endParaRPr lang="en-US" altLang="zh-CN" sz="3200" dirty="0">
              <a:solidFill>
                <a:srgbClr val="FFC000"/>
              </a:solidFill>
              <a:ea typeface="黑体" panose="02010609060101010101" pitchFamily="2" charset="-122"/>
            </a:endParaRPr>
          </a:p>
          <a:p>
            <a:r>
              <a:rPr lang="zh-CN" altLang="en-US" sz="2400" dirty="0">
                <a:solidFill>
                  <a:srgbClr val="FFC000"/>
                </a:solidFill>
                <a:ea typeface="黑体" panose="02010609060101010101" pitchFamily="2" charset="-122"/>
              </a:rPr>
              <a:t>◆</a:t>
            </a:r>
            <a:r>
              <a:rPr lang="zh-CN" altLang="en-US" dirty="0">
                <a:solidFill>
                  <a:srgbClr val="FFC000"/>
                </a:solidFill>
                <a:ea typeface="黑体" panose="02010609060101010101" pitchFamily="2" charset="-122"/>
              </a:rPr>
              <a:t>外国资本主义和中华民族</a:t>
            </a:r>
            <a:r>
              <a:rPr lang="zh-CN" altLang="en-US" sz="3200" dirty="0">
                <a:solidFill>
                  <a:srgbClr val="FFC000"/>
                </a:solidFill>
                <a:ea typeface="黑体" panose="02010609060101010101" pitchFamily="2" charset="-122"/>
              </a:rPr>
              <a:t>（民族矛盾</a:t>
            </a:r>
            <a:r>
              <a:rPr lang="zh-CN" altLang="en-US" sz="3200" dirty="0" smtClean="0">
                <a:solidFill>
                  <a:srgbClr val="FFC000"/>
                </a:solidFill>
                <a:ea typeface="黑体" panose="02010609060101010101" pitchFamily="2" charset="-122"/>
              </a:rPr>
              <a:t>）</a:t>
            </a:r>
            <a:endParaRPr lang="zh-CN" altLang="en-US" sz="3200" dirty="0">
              <a:solidFill>
                <a:srgbClr val="FF0000"/>
              </a:solidFill>
              <a:ea typeface="黑体" panose="02010609060101010101" pitchFamily="2" charset="-122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559050" y="2235835"/>
            <a:ext cx="3244850" cy="6140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400" dirty="0" smtClean="0">
                <a:solidFill>
                  <a:srgbClr val="FFC000"/>
                </a:solidFill>
                <a:ea typeface="黑体" panose="02010609060101010101" pitchFamily="2" charset="-122"/>
              </a:rPr>
              <a:t>反侵略反</a:t>
            </a:r>
            <a:r>
              <a:rPr lang="zh-CN" altLang="en-US" sz="3400" dirty="0">
                <a:solidFill>
                  <a:srgbClr val="FFC000"/>
                </a:solidFill>
                <a:ea typeface="黑体" panose="02010609060101010101" pitchFamily="2" charset="-122"/>
              </a:rPr>
              <a:t>封建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2527300" y="666115"/>
            <a:ext cx="4953000" cy="6140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400">
                <a:solidFill>
                  <a:srgbClr val="FFC000"/>
                </a:solidFill>
                <a:ea typeface="黑体" panose="02010609060101010101" pitchFamily="2" charset="-122"/>
              </a:rPr>
              <a:t>半殖民地半封建社会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99400" y="1775460"/>
            <a:ext cx="1706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ea typeface="黑体" panose="02010609060101010101" pitchFamily="2" charset="-122"/>
                <a:sym typeface="+mn-ea"/>
              </a:rPr>
              <a:t>最主</a:t>
            </a:r>
            <a:r>
              <a:rPr lang="zh-CN" altLang="en-US" sz="2400" dirty="0">
                <a:solidFill>
                  <a:srgbClr val="FF0000"/>
                </a:solidFill>
                <a:ea typeface="黑体" panose="02010609060101010101" pitchFamily="2" charset="-122"/>
                <a:sym typeface="+mn-ea"/>
              </a:rPr>
              <a:t>要矛盾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  <p:bldP spid="34" grpId="0" animBg="1"/>
      <p:bldP spid="46" grpId="0"/>
      <p:bldP spid="2" grpId="0" animBg="1"/>
      <p:bldP spid="60" grpId="0" animBg="1"/>
      <p:bldP spid="61" grpId="0" animBg="1"/>
      <p:bldP spid="75" grpId="0" animBg="1"/>
      <p:bldP spid="4" grpId="0" animBg="1"/>
      <p:bldP spid="6" grpId="0" animBg="1"/>
      <p:bldP spid="7" grpId="0" animBg="1"/>
      <p:bldP spid="8" grpId="0" animBg="1"/>
      <p:bldP spid="5143" grpId="0"/>
      <p:bldP spid="13" grpId="0"/>
      <p:bldP spid="5141" grpId="0"/>
      <p:bldP spid="21" grpId="0"/>
      <p:bldP spid="514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00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6532"/>
            <a:ext cx="6896735" cy="910067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0195" y="973455"/>
            <a:ext cx="11590655" cy="3599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【从俄国到中国】</a:t>
            </a:r>
            <a:r>
              <a:rPr 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材料二：五四运动开始了中国工人阶级登上政治舞台的历程，经由马克思主义传播和先进知识分子的组织，产生了工人阶级的先进代表</a:t>
            </a:r>
            <a:r>
              <a:rPr 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--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中国共产党。中国先进知识分子对资本主义幻想的破灭、推动他们去探求中国的新出路，革命性质亦由旧民主主义革命向新民主主义革命转变。</a:t>
            </a:r>
            <a:r>
              <a:rPr 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--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摘编自汪朝光《中国近代通史：民国的初建（</a:t>
            </a:r>
            <a:r>
              <a:rPr 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1912-1923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）》</a:t>
            </a:r>
          </a:p>
          <a:p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根据材料二并结合所学知识，从</a:t>
            </a:r>
            <a:r>
              <a:rPr lang="zh-CN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领导阶级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</a:t>
            </a:r>
            <a:r>
              <a:rPr lang="zh-CN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指导思想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和</a:t>
            </a:r>
            <a:r>
              <a:rPr lang="zh-CN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革命前途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三个方面概括旧民主主义革命向新民主主义革命的</a:t>
            </a:r>
            <a:r>
              <a:rPr lang="zh-CN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转变</a:t>
            </a:r>
            <a:r>
              <a:rPr 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。</a:t>
            </a:r>
            <a:r>
              <a:rPr 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2019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年中考题）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90195" y="5017770"/>
            <a:ext cx="118484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转变：领导阶级：由资产阶级转变为无产阶级；</a:t>
            </a:r>
          </a:p>
          <a:p>
            <a:r>
              <a:rPr lang="zh-CN" altLang="en-US" sz="2400" b="1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指导思想：由资产阶级平等、自由思想和民主共和观念转变为马克思主义；</a:t>
            </a:r>
          </a:p>
          <a:p>
            <a:r>
              <a:rPr lang="zh-CN" altLang="en-US" sz="2400" b="1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革命前途：由资本主义转变为社会主义。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49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箭头连接符 4"/>
          <p:cNvCxnSpPr/>
          <p:nvPr/>
        </p:nvCxnSpPr>
        <p:spPr>
          <a:xfrm flipV="1">
            <a:off x="211667" y="3063240"/>
            <a:ext cx="11767820" cy="1354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23993" y="2775373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337310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229697" y="278892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3287818" y="278892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590838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168688" y="2807123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428740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973782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946315" y="2789132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-847" y="3142827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1840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70068" y="3140287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1842</a:t>
            </a:r>
          </a:p>
        </p:txBody>
      </p:sp>
      <p:sp>
        <p:nvSpPr>
          <p:cNvPr id="20" name="椭圆 19"/>
          <p:cNvSpPr/>
          <p:nvPr/>
        </p:nvSpPr>
        <p:spPr>
          <a:xfrm>
            <a:off x="531495" y="293962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068022" y="3171402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1894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801234" y="3137112"/>
            <a:ext cx="837565" cy="42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1895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138121" y="3127375"/>
            <a:ext cx="862753" cy="42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1900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767618" y="3108325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1901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703878" y="3108576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135" dirty="0">
                <a:solidFill>
                  <a:srgbClr val="FFFF00"/>
                </a:solidFill>
              </a:rPr>
              <a:t>191</a:t>
            </a:r>
            <a:r>
              <a:rPr lang="en-US" altLang="zh-CN" sz="2135" dirty="0">
                <a:solidFill>
                  <a:srgbClr val="FFFF00"/>
                </a:solidFill>
                <a:sym typeface="+mn-ea"/>
              </a:rPr>
              <a:t>5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209415" y="-27305"/>
            <a:ext cx="49104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旧</a:t>
            </a:r>
            <a:r>
              <a:rPr lang="zh-CN" altLang="en-US" sz="373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民主主义革命时期</a:t>
            </a:r>
          </a:p>
        </p:txBody>
      </p:sp>
      <p:cxnSp>
        <p:nvCxnSpPr>
          <p:cNvPr id="54" name="直接连接符 53"/>
          <p:cNvCxnSpPr/>
          <p:nvPr/>
        </p:nvCxnSpPr>
        <p:spPr>
          <a:xfrm>
            <a:off x="8160423" y="277534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7956425" y="3127163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1911</a:t>
            </a:r>
          </a:p>
        </p:txBody>
      </p:sp>
      <p:sp>
        <p:nvSpPr>
          <p:cNvPr id="2" name="椭圆 1"/>
          <p:cNvSpPr/>
          <p:nvPr/>
        </p:nvSpPr>
        <p:spPr>
          <a:xfrm>
            <a:off x="1244600" y="293645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上箭头标注 2"/>
          <p:cNvSpPr>
            <a:spLocks noChangeArrowheads="1"/>
          </p:cNvSpPr>
          <p:nvPr/>
        </p:nvSpPr>
        <p:spPr bwMode="auto">
          <a:xfrm>
            <a:off x="560070" y="3076575"/>
            <a:ext cx="609600" cy="2535555"/>
          </a:xfrm>
          <a:prstGeom prst="upArrowCallout">
            <a:avLst>
              <a:gd name="adj1" fmla="val 25000"/>
              <a:gd name="adj2" fmla="val 25000"/>
              <a:gd name="adj3" fmla="val 25010"/>
              <a:gd name="adj4" fmla="val 64977"/>
            </a:avLst>
          </a:prstGeom>
          <a:solidFill>
            <a:schemeClr val="tx2"/>
          </a:solidFill>
          <a:ln w="9525" algn="ctr">
            <a:solidFill>
              <a:srgbClr val="35D8DF"/>
            </a:solidFill>
            <a:round/>
          </a:ln>
        </p:spPr>
        <p:txBody>
          <a:bodyPr/>
          <a:lstStyle/>
          <a:p>
            <a:r>
              <a:rPr lang="en-US" altLang="zh-CN">
                <a:solidFill>
                  <a:srgbClr val="FFFF00"/>
                </a:solidFill>
                <a:ea typeface="黑体" panose="02010609060101010101" pitchFamily="2" charset="-122"/>
              </a:rPr>
              <a:t> </a:t>
            </a:r>
          </a:p>
          <a:p>
            <a:r>
              <a:rPr lang="en-US" altLang="zh-CN">
                <a:solidFill>
                  <a:srgbClr val="FFFF00"/>
                </a:solidFill>
                <a:ea typeface="黑体" panose="02010609060101010101" pitchFamily="2" charset="-122"/>
              </a:rPr>
              <a:t> </a:t>
            </a:r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鸦  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片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战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24143" y="3140287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1856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831253" y="3137112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1860</a:t>
            </a:r>
          </a:p>
        </p:txBody>
      </p:sp>
      <p:sp>
        <p:nvSpPr>
          <p:cNvPr id="15" name="上箭头标注 14"/>
          <p:cNvSpPr>
            <a:spLocks noChangeArrowheads="1"/>
          </p:cNvSpPr>
          <p:nvPr/>
        </p:nvSpPr>
        <p:spPr bwMode="auto">
          <a:xfrm>
            <a:off x="2413000" y="3076575"/>
            <a:ext cx="691515" cy="3084195"/>
          </a:xfrm>
          <a:prstGeom prst="upArrowCallout">
            <a:avLst>
              <a:gd name="adj1" fmla="val 25000"/>
              <a:gd name="adj2" fmla="val 25000"/>
              <a:gd name="adj3" fmla="val 25010"/>
              <a:gd name="adj4" fmla="val 64977"/>
            </a:avLst>
          </a:prstGeom>
          <a:solidFill>
            <a:schemeClr val="tx2"/>
          </a:solidFill>
          <a:ln w="9525" algn="ctr">
            <a:solidFill>
              <a:srgbClr val="35D8DF"/>
            </a:solidFill>
            <a:round/>
          </a:ln>
        </p:spPr>
        <p:txBody>
          <a:bodyPr/>
          <a:lstStyle/>
          <a:p>
            <a:r>
              <a:rPr lang="en-US" altLang="zh-CN">
                <a:solidFill>
                  <a:srgbClr val="FFFF00"/>
                </a:solidFill>
                <a:ea typeface="黑体" panose="02010609060101010101" pitchFamily="2" charset="-122"/>
              </a:rPr>
              <a:t>  </a:t>
            </a:r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第 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二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次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鸦  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片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战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争</a:t>
            </a:r>
          </a:p>
        </p:txBody>
      </p:sp>
      <p:sp>
        <p:nvSpPr>
          <p:cNvPr id="34" name="上箭头标注 33"/>
          <p:cNvSpPr>
            <a:spLocks noChangeArrowheads="1"/>
          </p:cNvSpPr>
          <p:nvPr/>
        </p:nvSpPr>
        <p:spPr bwMode="auto">
          <a:xfrm>
            <a:off x="4498340" y="3094990"/>
            <a:ext cx="622300" cy="2804795"/>
          </a:xfrm>
          <a:prstGeom prst="upArrowCallout">
            <a:avLst>
              <a:gd name="adj1" fmla="val 25000"/>
              <a:gd name="adj2" fmla="val 25000"/>
              <a:gd name="adj3" fmla="val 25010"/>
              <a:gd name="adj4" fmla="val 64977"/>
            </a:avLst>
          </a:prstGeom>
          <a:solidFill>
            <a:schemeClr val="tx2"/>
          </a:solidFill>
          <a:ln w="9525" algn="ctr">
            <a:solidFill>
              <a:srgbClr val="35D8DF"/>
            </a:solidFill>
            <a:round/>
          </a:ln>
        </p:spPr>
        <p:txBody>
          <a:bodyPr/>
          <a:lstStyle/>
          <a:p>
            <a:r>
              <a:rPr lang="en-US" altLang="zh-CN">
                <a:solidFill>
                  <a:srgbClr val="FFFF00"/>
                </a:solidFill>
                <a:ea typeface="黑体" panose="02010609060101010101" pitchFamily="2" charset="-122"/>
              </a:rPr>
              <a:t>  </a:t>
            </a:r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甲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午 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中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日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战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争</a:t>
            </a:r>
          </a:p>
        </p:txBody>
      </p:sp>
      <p:sp>
        <p:nvSpPr>
          <p:cNvPr id="35" name="椭圆 34"/>
          <p:cNvSpPr/>
          <p:nvPr/>
        </p:nvSpPr>
        <p:spPr>
          <a:xfrm>
            <a:off x="4498340" y="296947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6" name="椭圆 35"/>
          <p:cNvSpPr/>
          <p:nvPr/>
        </p:nvSpPr>
        <p:spPr>
          <a:xfrm>
            <a:off x="5076190" y="294216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57" name="上箭头标注 56"/>
          <p:cNvSpPr>
            <a:spLocks noChangeArrowheads="1"/>
          </p:cNvSpPr>
          <p:nvPr/>
        </p:nvSpPr>
        <p:spPr bwMode="auto">
          <a:xfrm>
            <a:off x="6372860" y="3094990"/>
            <a:ext cx="715645" cy="3433445"/>
          </a:xfrm>
          <a:prstGeom prst="upArrowCallout">
            <a:avLst>
              <a:gd name="adj1" fmla="val 25000"/>
              <a:gd name="adj2" fmla="val 25000"/>
              <a:gd name="adj3" fmla="val 25010"/>
              <a:gd name="adj4" fmla="val 64977"/>
            </a:avLst>
          </a:prstGeom>
          <a:solidFill>
            <a:schemeClr val="tx2"/>
          </a:solidFill>
          <a:ln w="9525" algn="ctr">
            <a:solidFill>
              <a:srgbClr val="35D8DF"/>
            </a:solidFill>
            <a:round/>
          </a:ln>
        </p:spPr>
        <p:txBody>
          <a:bodyPr/>
          <a:lstStyle/>
          <a:p>
            <a:r>
              <a:rPr lang="en-US" altLang="zh-CN">
                <a:solidFill>
                  <a:srgbClr val="FFFF00"/>
                </a:solidFill>
                <a:ea typeface="黑体" panose="02010609060101010101" pitchFamily="2" charset="-122"/>
              </a:rPr>
              <a:t>  </a:t>
            </a:r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八 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国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联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军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侵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华    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战</a:t>
            </a:r>
          </a:p>
          <a:p>
            <a:r>
              <a:rPr lang="zh-CN" altLang="en-US">
                <a:solidFill>
                  <a:srgbClr val="FFFF00"/>
                </a:solidFill>
                <a:ea typeface="黑体" panose="02010609060101010101" pitchFamily="2" charset="-122"/>
              </a:rPr>
              <a:t>  争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970280" y="4114165"/>
            <a:ext cx="477266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中国逐步沦为半殖民地半封建社会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3363595" y="2951480"/>
            <a:ext cx="201930" cy="2006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63" name="直接连接符 62"/>
          <p:cNvCxnSpPr/>
          <p:nvPr/>
        </p:nvCxnSpPr>
        <p:spPr>
          <a:xfrm>
            <a:off x="3463290" y="2359660"/>
            <a:ext cx="1270" cy="70358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组合 53"/>
          <p:cNvGrpSpPr/>
          <p:nvPr/>
        </p:nvGrpSpPr>
        <p:grpSpPr bwMode="auto">
          <a:xfrm>
            <a:off x="3463290" y="1740535"/>
            <a:ext cx="1705610" cy="533400"/>
            <a:chOff x="3044825" y="1143000"/>
            <a:chExt cx="2135188" cy="533400"/>
          </a:xfrm>
        </p:grpSpPr>
        <p:cxnSp>
          <p:nvCxnSpPr>
            <p:cNvPr id="12327" name="直接连接符 6"/>
            <p:cNvCxnSpPr>
              <a:cxnSpLocks noChangeShapeType="1"/>
            </p:cNvCxnSpPr>
            <p:nvPr/>
          </p:nvCxnSpPr>
          <p:spPr bwMode="auto">
            <a:xfrm rot="5400000">
              <a:off x="2778919" y="1408906"/>
              <a:ext cx="533400" cy="1588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</a:ln>
          </p:spPr>
        </p:cxnSp>
        <p:cxnSp>
          <p:nvCxnSpPr>
            <p:cNvPr id="12328" name="直接连接符 6"/>
            <p:cNvCxnSpPr>
              <a:cxnSpLocks noChangeShapeType="1"/>
            </p:cNvCxnSpPr>
            <p:nvPr/>
          </p:nvCxnSpPr>
          <p:spPr bwMode="auto">
            <a:xfrm rot="5400000">
              <a:off x="4912519" y="1408906"/>
              <a:ext cx="533400" cy="1588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</a:ln>
          </p:spPr>
        </p:cxnSp>
        <p:cxnSp>
          <p:nvCxnSpPr>
            <p:cNvPr id="12329" name="直接连接符 40"/>
            <p:cNvCxnSpPr>
              <a:cxnSpLocks noChangeShapeType="1"/>
            </p:cNvCxnSpPr>
            <p:nvPr/>
          </p:nvCxnSpPr>
          <p:spPr bwMode="auto">
            <a:xfrm>
              <a:off x="3044825" y="1371600"/>
              <a:ext cx="2133600" cy="1588"/>
            </a:xfrm>
            <a:prstGeom prst="line">
              <a:avLst/>
            </a:prstGeom>
            <a:noFill/>
            <a:ln w="57150" algn="ctr">
              <a:solidFill>
                <a:srgbClr val="008000"/>
              </a:solidFill>
              <a:round/>
            </a:ln>
          </p:spPr>
        </p:cxnSp>
      </p:grpSp>
      <p:sp>
        <p:nvSpPr>
          <p:cNvPr id="65" name="TextBox 36"/>
          <p:cNvSpPr txBox="1">
            <a:spLocks noChangeArrowheads="1"/>
          </p:cNvSpPr>
          <p:nvPr/>
        </p:nvSpPr>
        <p:spPr bwMode="auto">
          <a:xfrm>
            <a:off x="3515360" y="1336993"/>
            <a:ext cx="1605280" cy="52197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洋务运动</a:t>
            </a:r>
          </a:p>
        </p:txBody>
      </p:sp>
      <p:sp>
        <p:nvSpPr>
          <p:cNvPr id="66" name="椭圆 65"/>
          <p:cNvSpPr/>
          <p:nvPr/>
        </p:nvSpPr>
        <p:spPr>
          <a:xfrm>
            <a:off x="5962015" y="296947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7" name="文本框 66"/>
          <p:cNvSpPr txBox="1"/>
          <p:nvPr/>
        </p:nvSpPr>
        <p:spPr>
          <a:xfrm>
            <a:off x="5539105" y="3137112"/>
            <a:ext cx="852170" cy="42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1898</a:t>
            </a:r>
          </a:p>
        </p:txBody>
      </p:sp>
      <p:sp>
        <p:nvSpPr>
          <p:cNvPr id="69" name="下箭头标注 68"/>
          <p:cNvSpPr>
            <a:spLocks noChangeArrowheads="1"/>
          </p:cNvSpPr>
          <p:nvPr/>
        </p:nvSpPr>
        <p:spPr bwMode="auto">
          <a:xfrm>
            <a:off x="5483225" y="1322705"/>
            <a:ext cx="1143000" cy="1442085"/>
          </a:xfrm>
          <a:prstGeom prst="downArrowCallout">
            <a:avLst>
              <a:gd name="adj1" fmla="val 11667"/>
              <a:gd name="adj2" fmla="val 25000"/>
              <a:gd name="adj3" fmla="val 25001"/>
              <a:gd name="adj4" fmla="val 6497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zh-CN" altLang="en-US" sz="2800">
                <a:solidFill>
                  <a:srgbClr val="FF0000"/>
                </a:solidFill>
                <a:ea typeface="黑体" panose="02010609060101010101" pitchFamily="2" charset="-122"/>
              </a:rPr>
              <a:t>戊戌变法</a:t>
            </a:r>
          </a:p>
        </p:txBody>
      </p:sp>
      <p:sp>
        <p:nvSpPr>
          <p:cNvPr id="70" name="椭圆 69"/>
          <p:cNvSpPr/>
          <p:nvPr/>
        </p:nvSpPr>
        <p:spPr>
          <a:xfrm>
            <a:off x="8067675" y="295169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72" name="直接连接符 71"/>
          <p:cNvCxnSpPr/>
          <p:nvPr/>
        </p:nvCxnSpPr>
        <p:spPr>
          <a:xfrm>
            <a:off x="8836698" y="278867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8743950" y="295169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4" name="文本框 73"/>
          <p:cNvSpPr txBox="1"/>
          <p:nvPr/>
        </p:nvSpPr>
        <p:spPr>
          <a:xfrm>
            <a:off x="8690485" y="3117638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1912</a:t>
            </a:r>
          </a:p>
        </p:txBody>
      </p:sp>
      <p:sp>
        <p:nvSpPr>
          <p:cNvPr id="76" name="下箭头标注 75"/>
          <p:cNvSpPr>
            <a:spLocks noChangeArrowheads="1"/>
          </p:cNvSpPr>
          <p:nvPr/>
        </p:nvSpPr>
        <p:spPr bwMode="auto">
          <a:xfrm>
            <a:off x="7661910" y="1322705"/>
            <a:ext cx="996950" cy="1452880"/>
          </a:xfrm>
          <a:prstGeom prst="downArrowCallout">
            <a:avLst>
              <a:gd name="adj1" fmla="val 11667"/>
              <a:gd name="adj2" fmla="val 25000"/>
              <a:gd name="adj3" fmla="val 25001"/>
              <a:gd name="adj4" fmla="val 6497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zh-CN" altLang="en-US" sz="2800">
                <a:solidFill>
                  <a:srgbClr val="FF0000"/>
                </a:solidFill>
                <a:ea typeface="黑体" panose="02010609060101010101" pitchFamily="2" charset="-122"/>
              </a:rPr>
              <a:t>辛亥革命</a:t>
            </a:r>
          </a:p>
        </p:txBody>
      </p:sp>
      <p:sp>
        <p:nvSpPr>
          <p:cNvPr id="77" name="椭圆 76"/>
          <p:cNvSpPr/>
          <p:nvPr/>
        </p:nvSpPr>
        <p:spPr>
          <a:xfrm>
            <a:off x="9853295" y="295169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8" name="下箭头标注 77"/>
          <p:cNvSpPr>
            <a:spLocks noChangeArrowheads="1"/>
          </p:cNvSpPr>
          <p:nvPr/>
        </p:nvSpPr>
        <p:spPr bwMode="auto">
          <a:xfrm>
            <a:off x="9265285" y="1322705"/>
            <a:ext cx="1362075" cy="1452880"/>
          </a:xfrm>
          <a:prstGeom prst="downArrowCallout">
            <a:avLst>
              <a:gd name="adj1" fmla="val 11667"/>
              <a:gd name="adj2" fmla="val 25000"/>
              <a:gd name="adj3" fmla="val 25001"/>
              <a:gd name="adj4" fmla="val 6497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zh-CN" altLang="en-US" sz="2800">
                <a:solidFill>
                  <a:srgbClr val="FF0000"/>
                </a:solidFill>
                <a:ea typeface="黑体" panose="02010609060101010101" pitchFamily="2" charset="-122"/>
              </a:rPr>
              <a:t>新文化运动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10789728" y="3114291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135" dirty="0">
                <a:solidFill>
                  <a:srgbClr val="FFFF00"/>
                </a:solidFill>
              </a:rPr>
              <a:t>191</a:t>
            </a:r>
            <a:r>
              <a:rPr lang="en-US" altLang="zh-CN" sz="2135" dirty="0">
                <a:solidFill>
                  <a:srgbClr val="FFFF00"/>
                </a:solidFill>
                <a:sym typeface="+mn-ea"/>
              </a:rPr>
              <a:t>9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cxnSp>
        <p:nvCxnSpPr>
          <p:cNvPr id="81" name="直接连接符 80"/>
          <p:cNvCxnSpPr/>
          <p:nvPr/>
        </p:nvCxnSpPr>
        <p:spPr>
          <a:xfrm>
            <a:off x="11091855" y="2745317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椭圆 81"/>
          <p:cNvSpPr/>
          <p:nvPr/>
        </p:nvSpPr>
        <p:spPr>
          <a:xfrm>
            <a:off x="10998835" y="290787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4" name="文本框 83"/>
          <p:cNvSpPr txBox="1"/>
          <p:nvPr/>
        </p:nvSpPr>
        <p:spPr>
          <a:xfrm>
            <a:off x="5369560" y="802640"/>
            <a:ext cx="328930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</a:rPr>
              <a:t>中国近代化的早期探索 </a:t>
            </a:r>
          </a:p>
        </p:txBody>
      </p:sp>
      <p:cxnSp>
        <p:nvCxnSpPr>
          <p:cNvPr id="79" name="直接连接符 78"/>
          <p:cNvCxnSpPr/>
          <p:nvPr/>
        </p:nvCxnSpPr>
        <p:spPr>
          <a:xfrm>
            <a:off x="6054725" y="275463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901700" y="4909820"/>
            <a:ext cx="294640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中国近代军民的抗争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ldLvl="0" animBg="1"/>
      <p:bldP spid="15" grpId="0" animBg="1"/>
      <p:bldP spid="34" grpId="0" animBg="1"/>
      <p:bldP spid="35" grpId="0" animBg="1"/>
      <p:bldP spid="36" grpId="0" animBg="1"/>
      <p:bldP spid="57" grpId="0" animBg="1"/>
      <p:bldP spid="59" grpId="0" bldLvl="0" animBg="1"/>
      <p:bldP spid="61" grpId="0" animBg="1"/>
      <p:bldP spid="65" grpId="0" animBg="1"/>
      <p:bldP spid="66" grpId="0" animBg="1"/>
      <p:bldP spid="69" grpId="0" animBg="1"/>
      <p:bldP spid="70" grpId="0" animBg="1"/>
      <p:bldP spid="73" grpId="0" animBg="1"/>
      <p:bldP spid="76" grpId="0" animBg="1"/>
      <p:bldP spid="77" grpId="0" animBg="1"/>
      <p:bldP spid="78" grpId="0" animBg="1"/>
      <p:bldP spid="84" grpId="0" bldLvl="0" animBg="1"/>
      <p:bldP spid="1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00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6532"/>
            <a:ext cx="6896735" cy="910067"/>
          </a:xfrm>
          <a:prstGeom prst="rect">
            <a:avLst/>
          </a:prstGeom>
        </p:spPr>
      </p:pic>
      <p:pic>
        <p:nvPicPr>
          <p:cNvPr id="3" name="图片 2" descr="0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33075" y="6290945"/>
            <a:ext cx="1554480" cy="2012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552575" y="384810"/>
            <a:ext cx="51333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三、近三年的泸州市中考试题分析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640715" y="1086485"/>
            <a:ext cx="1091120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1">
                <a:solidFill>
                  <a:srgbClr val="1D41D5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1D41D5"/>
                </a:solidFill>
                <a:ea typeface="宋体" panose="02010600030101010101" pitchFamily="2" charset="-122"/>
              </a:rPr>
              <a:t>2018</a:t>
            </a:r>
            <a:r>
              <a:rPr lang="en-US" altLang="zh-CN" sz="2400" b="1">
                <a:solidFill>
                  <a:srgbClr val="1D41D5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zh-CN" sz="2400" b="1">
                <a:solidFill>
                  <a:srgbClr val="1D41D5"/>
                </a:solidFill>
                <a:ea typeface="宋体" panose="02010600030101010101" pitchFamily="2" charset="-122"/>
              </a:rPr>
              <a:t>四川泸州）</a:t>
            </a:r>
            <a:r>
              <a:rPr lang="en-US" altLang="zh-CN" sz="2400" b="1">
                <a:ea typeface="宋体" panose="02010600030101010101" pitchFamily="2" charset="-122"/>
              </a:rPr>
              <a:t>14. </a:t>
            </a:r>
            <a:r>
              <a:rPr sz="2400" b="1">
                <a:ea typeface="宋体" panose="02010600030101010101" pitchFamily="2" charset="-122"/>
              </a:rPr>
              <a:t>近代以来，先进的中国人为实现民族独立和国家富强，进行了艰苦卓绝的抗争与探索。以下历史事件发生的先后顺序是(      )</a:t>
            </a:r>
          </a:p>
          <a:p>
            <a:pPr indent="0">
              <a:lnSpc>
                <a:spcPct val="150000"/>
              </a:lnSpc>
            </a:pPr>
            <a:r>
              <a:rPr sz="2400" b="1">
                <a:ea typeface="宋体" panose="02010600030101010101" pitchFamily="2" charset="-122"/>
              </a:rPr>
              <a:t>①康有为等领导“公车上书”                   ②曾国藩创办安庆内军械所  </a:t>
            </a:r>
          </a:p>
          <a:p>
            <a:pPr indent="0">
              <a:lnSpc>
                <a:spcPct val="150000"/>
              </a:lnSpc>
            </a:pPr>
            <a:r>
              <a:rPr sz="2400" b="1">
                <a:ea typeface="宋体" panose="02010600030101010101" pitchFamily="2" charset="-122"/>
              </a:rPr>
              <a:t>③陈独秀创办《青年杂志》                  ④魏源编写《海国图志》</a:t>
            </a:r>
          </a:p>
          <a:p>
            <a:pPr indent="0">
              <a:lnSpc>
                <a:spcPct val="150000"/>
              </a:lnSpc>
            </a:pPr>
            <a:r>
              <a:rPr sz="2400" b="1">
                <a:ea typeface="宋体" panose="02010600030101010101" pitchFamily="2" charset="-122"/>
              </a:rPr>
              <a:t>A.②①③④                 B.④②①③               C.④①③②                   D.②④①③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598805" y="701040"/>
            <a:ext cx="10515600" cy="40792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44170" y="179070"/>
            <a:ext cx="2539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1D41D5"/>
                </a:solidFill>
              </a:rPr>
              <a:t>2017年·泸州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3535" y="4774565"/>
            <a:ext cx="116249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（2）据材料二并结合所学知识，在上图所示知识结构中的“①”和“②”处填上适当的文字，并指出②事件在政治方面的历史意义。（4分）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3535" y="5671820"/>
            <a:ext cx="118484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答：①：近代化的起步（近代前期中国人民的探索）；②：辛亥革命。（2分）</a:t>
            </a:r>
          </a:p>
          <a:p>
            <a:r>
              <a:rPr lang="zh-CN" altLang="en-US" sz="2400" b="1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意义：推翻了清王朝，结束中国封建君主专制制度，建立了资产阶级共和国，颁布了 </a:t>
            </a:r>
          </a:p>
          <a:p>
            <a:r>
              <a:rPr lang="zh-CN" altLang="en-US" sz="2400" b="1">
                <a:solidFill>
                  <a:srgbClr val="1D41D5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《临时约法》（2分）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49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直接连接符 64"/>
          <p:cNvCxnSpPr/>
          <p:nvPr/>
        </p:nvCxnSpPr>
        <p:spPr>
          <a:xfrm>
            <a:off x="11244255" y="2783417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211667" y="3063240"/>
            <a:ext cx="11767820" cy="1354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623993" y="2775373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337310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670387" y="278511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714663" y="278511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463963" y="2778548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133465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973782" y="277558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822490" y="2789132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11243" y="3161242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1919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70068" y="3140287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1921</a:t>
            </a:r>
          </a:p>
        </p:txBody>
      </p:sp>
      <p:sp>
        <p:nvSpPr>
          <p:cNvPr id="20" name="椭圆 19"/>
          <p:cNvSpPr/>
          <p:nvPr/>
        </p:nvSpPr>
        <p:spPr>
          <a:xfrm>
            <a:off x="531495" y="292946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554307" y="3118062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>
                <a:solidFill>
                  <a:srgbClr val="FFFF00"/>
                </a:solidFill>
              </a:rPr>
              <a:t>1931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363084" y="3146637"/>
            <a:ext cx="875665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35" dirty="0" smtClean="0">
                <a:solidFill>
                  <a:srgbClr val="FFFF00"/>
                </a:solidFill>
              </a:rPr>
              <a:t>1934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748568" y="3165475"/>
            <a:ext cx="742511" cy="420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 smtClean="0">
                <a:solidFill>
                  <a:srgbClr val="FFFF00"/>
                </a:solidFill>
              </a:rPr>
              <a:t>1937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9703878" y="3108576"/>
            <a:ext cx="742511" cy="420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135" dirty="0" smtClean="0">
                <a:solidFill>
                  <a:srgbClr val="FFFF00"/>
                </a:solidFill>
              </a:rPr>
              <a:t>1946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4039870" y="157480"/>
            <a:ext cx="52254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新</a:t>
            </a:r>
            <a:r>
              <a:rPr lang="zh-CN" altLang="en-US" sz="3735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民主主义革命时期</a:t>
            </a:r>
          </a:p>
        </p:txBody>
      </p:sp>
      <p:sp>
        <p:nvSpPr>
          <p:cNvPr id="2" name="椭圆 1"/>
          <p:cNvSpPr/>
          <p:nvPr/>
        </p:nvSpPr>
        <p:spPr>
          <a:xfrm>
            <a:off x="1244600" y="294661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2" name="文本框 11"/>
          <p:cNvSpPr txBox="1"/>
          <p:nvPr/>
        </p:nvSpPr>
        <p:spPr>
          <a:xfrm>
            <a:off x="2219748" y="3104727"/>
            <a:ext cx="73406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>
                <a:solidFill>
                  <a:srgbClr val="FFFF00"/>
                </a:solidFill>
              </a:rPr>
              <a:t>1927</a:t>
            </a:r>
          </a:p>
        </p:txBody>
      </p:sp>
      <p:sp>
        <p:nvSpPr>
          <p:cNvPr id="35" name="椭圆 34"/>
          <p:cNvSpPr/>
          <p:nvPr/>
        </p:nvSpPr>
        <p:spPr>
          <a:xfrm>
            <a:off x="4631690" y="296121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6" name="椭圆 35"/>
          <p:cNvSpPr/>
          <p:nvPr/>
        </p:nvSpPr>
        <p:spPr>
          <a:xfrm>
            <a:off x="5371465" y="295169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6" name="椭圆 65"/>
          <p:cNvSpPr/>
          <p:nvPr/>
        </p:nvSpPr>
        <p:spPr>
          <a:xfrm>
            <a:off x="6057265" y="294089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7" name="文本框 66"/>
          <p:cNvSpPr txBox="1"/>
          <p:nvPr/>
        </p:nvSpPr>
        <p:spPr>
          <a:xfrm>
            <a:off x="5748655" y="3137112"/>
            <a:ext cx="852170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35" dirty="0" smtClean="0">
                <a:solidFill>
                  <a:srgbClr val="FFFF00"/>
                </a:solidFill>
              </a:rPr>
              <a:t>1936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6915150" y="294216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72" name="直接连接符 71"/>
          <p:cNvCxnSpPr/>
          <p:nvPr/>
        </p:nvCxnSpPr>
        <p:spPr>
          <a:xfrm>
            <a:off x="8836698" y="2788675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8763000" y="295169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4" name="文本框 73"/>
          <p:cNvSpPr txBox="1"/>
          <p:nvPr/>
        </p:nvSpPr>
        <p:spPr>
          <a:xfrm>
            <a:off x="8690485" y="3117638"/>
            <a:ext cx="742511" cy="420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 smtClean="0">
                <a:solidFill>
                  <a:srgbClr val="FFFF00"/>
                </a:solidFill>
              </a:rPr>
              <a:t>1945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9719945" y="294216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0" name="文本框 79"/>
          <p:cNvSpPr txBox="1"/>
          <p:nvPr/>
        </p:nvSpPr>
        <p:spPr>
          <a:xfrm>
            <a:off x="10332528" y="3085716"/>
            <a:ext cx="950901" cy="420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135" dirty="0" smtClean="0">
                <a:solidFill>
                  <a:srgbClr val="FFFF00"/>
                </a:solidFill>
              </a:rPr>
              <a:t>194</a:t>
            </a:r>
            <a:r>
              <a:rPr lang="en-US" altLang="zh-CN" sz="2135" dirty="0" smtClean="0">
                <a:solidFill>
                  <a:srgbClr val="FFFF00"/>
                </a:solidFill>
                <a:sym typeface="+mn-ea"/>
              </a:rPr>
              <a:t>9.4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cxnSp>
        <p:nvCxnSpPr>
          <p:cNvPr id="81" name="直接连接符 80"/>
          <p:cNvCxnSpPr/>
          <p:nvPr/>
        </p:nvCxnSpPr>
        <p:spPr>
          <a:xfrm>
            <a:off x="10891830" y="2792942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椭圆 81"/>
          <p:cNvSpPr/>
          <p:nvPr/>
        </p:nvSpPr>
        <p:spPr>
          <a:xfrm>
            <a:off x="10827385" y="293645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41" name="直接连接符 40"/>
          <p:cNvCxnSpPr/>
          <p:nvPr/>
        </p:nvCxnSpPr>
        <p:spPr>
          <a:xfrm>
            <a:off x="3194262" y="280416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11"/>
          <p:cNvSpPr txBox="1"/>
          <p:nvPr/>
        </p:nvSpPr>
        <p:spPr>
          <a:xfrm>
            <a:off x="2800773" y="3104727"/>
            <a:ext cx="742511" cy="420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135" dirty="0" smtClean="0">
                <a:solidFill>
                  <a:srgbClr val="FFFF00"/>
                </a:solidFill>
              </a:rPr>
              <a:t>1928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2559050" y="298407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44" name="椭圆 43"/>
          <p:cNvSpPr/>
          <p:nvPr/>
        </p:nvSpPr>
        <p:spPr>
          <a:xfrm>
            <a:off x="3092450" y="299360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cxnSp>
        <p:nvCxnSpPr>
          <p:cNvPr id="45" name="直接连接符 44"/>
          <p:cNvCxnSpPr/>
          <p:nvPr/>
        </p:nvCxnSpPr>
        <p:spPr>
          <a:xfrm>
            <a:off x="3870537" y="2785110"/>
            <a:ext cx="0" cy="287867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3778250" y="2974552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48" name="文本框 30"/>
          <p:cNvSpPr txBox="1"/>
          <p:nvPr/>
        </p:nvSpPr>
        <p:spPr>
          <a:xfrm>
            <a:off x="5115559" y="3137112"/>
            <a:ext cx="875665" cy="42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35" dirty="0" smtClean="0">
                <a:solidFill>
                  <a:srgbClr val="FFFF00"/>
                </a:solidFill>
              </a:rPr>
              <a:t>1935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3727" y="3553460"/>
            <a:ext cx="553998" cy="1676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五四运动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36677" y="3572509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中国共产党的诞生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60652" y="3600449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南昌起义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932152" y="3619499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井冈山革命根据地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46527" y="3667124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九一八事变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89577" y="3629024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遵义会议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752187" y="3648074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三大主力会师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37402" y="3676649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七七事变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551902" y="3648074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中共七大 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018627" y="3657599"/>
            <a:ext cx="553998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抗日战争的胜利 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675852" y="3648074"/>
            <a:ext cx="553998" cy="2924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国民党发动全面内战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11151235" y="2926927"/>
            <a:ext cx="185420" cy="20066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8" name="文本框 79"/>
          <p:cNvSpPr txBox="1"/>
          <p:nvPr/>
        </p:nvSpPr>
        <p:spPr>
          <a:xfrm>
            <a:off x="11123103" y="3085716"/>
            <a:ext cx="1090363" cy="420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135" dirty="0" smtClean="0">
                <a:solidFill>
                  <a:srgbClr val="FFFF00"/>
                </a:solidFill>
              </a:rPr>
              <a:t>194</a:t>
            </a:r>
            <a:r>
              <a:rPr lang="en-US" altLang="zh-CN" sz="2135" dirty="0" smtClean="0">
                <a:solidFill>
                  <a:srgbClr val="FFFF00"/>
                </a:solidFill>
                <a:sym typeface="+mn-ea"/>
              </a:rPr>
              <a:t>9.10</a:t>
            </a:r>
            <a:endParaRPr lang="en-US" altLang="zh-CN" sz="2135" dirty="0">
              <a:solidFill>
                <a:srgbClr val="FFFF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656927" y="3648074"/>
            <a:ext cx="553998" cy="2924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渡江战役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152227" y="3686174"/>
            <a:ext cx="553998" cy="2924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开国大典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83" name="组合 94"/>
          <p:cNvGrpSpPr/>
          <p:nvPr/>
        </p:nvGrpSpPr>
        <p:grpSpPr bwMode="auto">
          <a:xfrm>
            <a:off x="4724084" y="2566035"/>
            <a:ext cx="1411286" cy="382588"/>
            <a:chOff x="4949031" y="2438400"/>
            <a:chExt cx="1524794" cy="381794"/>
          </a:xfrm>
        </p:grpSpPr>
        <p:cxnSp>
          <p:nvCxnSpPr>
            <p:cNvPr id="84" name="直接连接符 90"/>
            <p:cNvCxnSpPr>
              <a:cxnSpLocks noChangeShapeType="1"/>
            </p:cNvCxnSpPr>
            <p:nvPr/>
          </p:nvCxnSpPr>
          <p:spPr bwMode="auto">
            <a:xfrm rot="5400000">
              <a:off x="4759325" y="2628900"/>
              <a:ext cx="381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85" name="直接连接符 91"/>
            <p:cNvCxnSpPr>
              <a:cxnSpLocks noChangeShapeType="1"/>
            </p:cNvCxnSpPr>
            <p:nvPr/>
          </p:nvCxnSpPr>
          <p:spPr bwMode="auto">
            <a:xfrm rot="5400000">
              <a:off x="6282531" y="2628106"/>
              <a:ext cx="381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86" name="直接连接符 93"/>
            <p:cNvCxnSpPr>
              <a:cxnSpLocks noChangeShapeType="1"/>
            </p:cNvCxnSpPr>
            <p:nvPr/>
          </p:nvCxnSpPr>
          <p:spPr bwMode="auto">
            <a:xfrm>
              <a:off x="4949825" y="2590800"/>
              <a:ext cx="1524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</p:grp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4904105" y="2315210"/>
            <a:ext cx="9906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FFC000"/>
                </a:solidFill>
              </a:rPr>
              <a:t>长征</a:t>
            </a:r>
          </a:p>
        </p:txBody>
      </p:sp>
      <p:grpSp>
        <p:nvGrpSpPr>
          <p:cNvPr id="90" name="组合 88"/>
          <p:cNvGrpSpPr/>
          <p:nvPr/>
        </p:nvGrpSpPr>
        <p:grpSpPr bwMode="auto">
          <a:xfrm>
            <a:off x="3789363" y="1266985"/>
            <a:ext cx="4973637" cy="476247"/>
            <a:chOff x="4263231" y="1905794"/>
            <a:chExt cx="4039394" cy="475423"/>
          </a:xfrm>
        </p:grpSpPr>
        <p:cxnSp>
          <p:nvCxnSpPr>
            <p:cNvPr id="91" name="直接连接符 84"/>
            <p:cNvCxnSpPr>
              <a:cxnSpLocks noChangeShapeType="1"/>
            </p:cNvCxnSpPr>
            <p:nvPr/>
          </p:nvCxnSpPr>
          <p:spPr bwMode="auto">
            <a:xfrm rot="5400000">
              <a:off x="4035425" y="2133600"/>
              <a:ext cx="4572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92" name="直接连接符 85"/>
            <p:cNvCxnSpPr>
              <a:cxnSpLocks noChangeShapeType="1"/>
            </p:cNvCxnSpPr>
            <p:nvPr/>
          </p:nvCxnSpPr>
          <p:spPr bwMode="auto">
            <a:xfrm rot="5400000">
              <a:off x="8052770" y="2151823"/>
              <a:ext cx="4572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93" name="直接连接符 87"/>
            <p:cNvCxnSpPr>
              <a:cxnSpLocks noChangeShapeType="1"/>
            </p:cNvCxnSpPr>
            <p:nvPr/>
          </p:nvCxnSpPr>
          <p:spPr bwMode="auto">
            <a:xfrm>
              <a:off x="4264025" y="2181145"/>
              <a:ext cx="40386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</p:grpSp>
      <p:grpSp>
        <p:nvGrpSpPr>
          <p:cNvPr id="95" name="组合 94"/>
          <p:cNvGrpSpPr/>
          <p:nvPr/>
        </p:nvGrpSpPr>
        <p:grpSpPr bwMode="auto">
          <a:xfrm>
            <a:off x="9828214" y="2447925"/>
            <a:ext cx="1058861" cy="382588"/>
            <a:chOff x="4949031" y="2438400"/>
            <a:chExt cx="1524794" cy="381794"/>
          </a:xfrm>
        </p:grpSpPr>
        <p:cxnSp>
          <p:nvCxnSpPr>
            <p:cNvPr id="96" name="直接连接符 90"/>
            <p:cNvCxnSpPr>
              <a:cxnSpLocks noChangeShapeType="1"/>
            </p:cNvCxnSpPr>
            <p:nvPr/>
          </p:nvCxnSpPr>
          <p:spPr bwMode="auto">
            <a:xfrm rot="5400000">
              <a:off x="4759325" y="2628900"/>
              <a:ext cx="381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97" name="直接连接符 91"/>
            <p:cNvCxnSpPr>
              <a:cxnSpLocks noChangeShapeType="1"/>
            </p:cNvCxnSpPr>
            <p:nvPr/>
          </p:nvCxnSpPr>
          <p:spPr bwMode="auto">
            <a:xfrm rot="5400000">
              <a:off x="6282531" y="2628106"/>
              <a:ext cx="381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98" name="直接连接符 93"/>
            <p:cNvCxnSpPr>
              <a:cxnSpLocks noChangeShapeType="1"/>
            </p:cNvCxnSpPr>
            <p:nvPr/>
          </p:nvCxnSpPr>
          <p:spPr bwMode="auto">
            <a:xfrm>
              <a:off x="4949825" y="2590800"/>
              <a:ext cx="1524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</p:grpSp>
      <p:sp>
        <p:nvSpPr>
          <p:cNvPr id="100" name="Text Box 41"/>
          <p:cNvSpPr txBox="1">
            <a:spLocks noChangeArrowheads="1"/>
          </p:cNvSpPr>
          <p:nvPr/>
        </p:nvSpPr>
        <p:spPr bwMode="auto">
          <a:xfrm>
            <a:off x="4714875" y="6274435"/>
            <a:ext cx="4191000" cy="5835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（从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天安门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到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天安门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94005" y="1899920"/>
            <a:ext cx="1830705" cy="8299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</a:rPr>
              <a:t>新民主主义革命的开始 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725035" y="1016000"/>
            <a:ext cx="29362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</a:rPr>
              <a:t>中华民族的抗日战争 </a:t>
            </a:r>
          </a:p>
        </p:txBody>
      </p:sp>
      <p:grpSp>
        <p:nvGrpSpPr>
          <p:cNvPr id="23" name="组合 94"/>
          <p:cNvGrpSpPr/>
          <p:nvPr/>
        </p:nvGrpSpPr>
        <p:grpSpPr bwMode="auto">
          <a:xfrm>
            <a:off x="2668905" y="2160270"/>
            <a:ext cx="4304665" cy="382905"/>
            <a:chOff x="4949031" y="2438400"/>
            <a:chExt cx="1524794" cy="381794"/>
          </a:xfrm>
        </p:grpSpPr>
        <p:cxnSp>
          <p:nvCxnSpPr>
            <p:cNvPr id="24" name="直接连接符 90"/>
            <p:cNvCxnSpPr>
              <a:cxnSpLocks noChangeShapeType="1"/>
            </p:cNvCxnSpPr>
            <p:nvPr/>
          </p:nvCxnSpPr>
          <p:spPr bwMode="auto">
            <a:xfrm rot="5400000">
              <a:off x="4759325" y="2628900"/>
              <a:ext cx="381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25" name="直接连接符 91"/>
            <p:cNvCxnSpPr>
              <a:cxnSpLocks noChangeShapeType="1"/>
            </p:cNvCxnSpPr>
            <p:nvPr/>
          </p:nvCxnSpPr>
          <p:spPr bwMode="auto">
            <a:xfrm rot="5400000">
              <a:off x="6282531" y="2628106"/>
              <a:ext cx="381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  <p:cxnSp>
          <p:nvCxnSpPr>
            <p:cNvPr id="26" name="直接连接符 93"/>
            <p:cNvCxnSpPr>
              <a:cxnSpLocks noChangeShapeType="1"/>
            </p:cNvCxnSpPr>
            <p:nvPr/>
          </p:nvCxnSpPr>
          <p:spPr bwMode="auto">
            <a:xfrm>
              <a:off x="4949825" y="2590800"/>
              <a:ext cx="1524000" cy="1588"/>
            </a:xfrm>
            <a:prstGeom prst="line">
              <a:avLst/>
            </a:prstGeom>
            <a:noFill/>
            <a:ln w="38100" algn="ctr">
              <a:solidFill>
                <a:srgbClr val="FFC000"/>
              </a:solidFill>
              <a:round/>
            </a:ln>
          </p:spPr>
        </p:cxnSp>
      </p:grpSp>
      <p:sp>
        <p:nvSpPr>
          <p:cNvPr id="27" name="TextBox 57"/>
          <p:cNvSpPr txBox="1"/>
          <p:nvPr/>
        </p:nvSpPr>
        <p:spPr>
          <a:xfrm>
            <a:off x="6206490" y="3674109"/>
            <a:ext cx="551815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西安事变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277870" y="1766570"/>
            <a:ext cx="2059940" cy="4603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zh-CN" sz="2400" b="1" dirty="0">
                <a:latin typeface="微软雅黑" panose="020B0503020204020204" charset="-122"/>
                <a:ea typeface="微软雅黑" panose="020B0503020204020204" charset="-122"/>
              </a:rPr>
              <a:t>国共十年对峙 </a:t>
            </a:r>
          </a:p>
        </p:txBody>
      </p:sp>
      <p:sp>
        <p:nvSpPr>
          <p:cNvPr id="78" name="文本框 27"/>
          <p:cNvSpPr txBox="1"/>
          <p:nvPr/>
        </p:nvSpPr>
        <p:spPr>
          <a:xfrm>
            <a:off x="9812020" y="1528445"/>
            <a:ext cx="1113155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人民解放战争</a:t>
            </a:r>
            <a:endParaRPr lang="zh-CN" altLang="zh-CN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TextBox 56"/>
          <p:cNvSpPr txBox="1"/>
          <p:nvPr/>
        </p:nvSpPr>
        <p:spPr>
          <a:xfrm>
            <a:off x="4450080" y="3648074"/>
            <a:ext cx="551815" cy="2600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长征开始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5" grpId="0" animBg="1"/>
      <p:bldP spid="36" grpId="0" animBg="1"/>
      <p:bldP spid="66" grpId="0" animBg="1"/>
      <p:bldP spid="70" grpId="0" animBg="1"/>
      <p:bldP spid="73" grpId="0" animBg="1"/>
      <p:bldP spid="77" grpId="0" animBg="1"/>
      <p:bldP spid="82" grpId="0" animBg="1"/>
      <p:bldP spid="43" grpId="0" animBg="1"/>
      <p:bldP spid="44" grpId="0" animBg="1"/>
      <p:bldP spid="47" grpId="0" animBg="1"/>
      <p:bldP spid="48" grpId="0"/>
      <p:bldP spid="50" grpId="0"/>
      <p:bldP spid="51" grpId="0"/>
      <p:bldP spid="53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71" grpId="0"/>
      <p:bldP spid="87" grpId="0"/>
      <p:bldP spid="100" grpId="0" animBg="1"/>
      <p:bldP spid="21" grpId="0" bldLvl="0" animBg="1"/>
      <p:bldP spid="21" grpId="1" animBg="1"/>
      <p:bldP spid="22" grpId="0" animBg="1"/>
      <p:bldP spid="27" grpId="0"/>
      <p:bldP spid="28" grpId="0" animBg="1"/>
      <p:bldP spid="78" grpId="0" animBg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4571a6ca-d7da-4521-98c6-477cb1a4bc48}"/>
  <p:tag name="COMMONDATA" val="eyJoZGlkIjoiMmM1MDcyMTZiZGZlZjQ3ZTM1OGM3ZTc3OTY3ZWUxN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115858300"/>
  <p:tag name="KSO_WM_UNIT_PLACING_PICTURE_USER_VIEWPORT" val="{&quot;height&quot;:6325,&quot;width&quot;:16560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bg1"/>
          </a:solidFill>
        </a:ln>
      </a:spPr>
      <a:bodyPr rtlCol="0" anchor="ctr"/>
      <a:lstStyle>
        <a:defPPr algn="ctr">
          <a:defRPr lang="zh-CN" altLang="en-US" sz="240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591</Words>
  <Application>Microsoft Office PowerPoint</Application>
  <PresentationFormat>自定义</PresentationFormat>
  <Paragraphs>121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  中国近代史复习课件</vt:lpstr>
      <vt:lpstr>中国近代史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jiajia</dc:creator>
  <cp:lastModifiedBy>Micorosoft</cp:lastModifiedBy>
  <cp:revision>400</cp:revision>
  <dcterms:created xsi:type="dcterms:W3CDTF">2018-04-13T06:54:00Z</dcterms:created>
  <dcterms:modified xsi:type="dcterms:W3CDTF">2022-09-09T01:53:54Z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C89CEC7378BF41869B3CCDD92FF48C02</vt:lpwstr>
  </property>
</Properties>
</file>