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4"/>
  </p:notesMasterIdLst>
  <p:sldIdLst>
    <p:sldId id="288" r:id="rId3"/>
    <p:sldId id="388" r:id="rId4"/>
    <p:sldId id="256" r:id="rId5"/>
    <p:sldId id="257" r:id="rId6"/>
    <p:sldId id="389" r:id="rId7"/>
    <p:sldId id="387" r:id="rId8"/>
    <p:sldId id="390" r:id="rId9"/>
    <p:sldId id="361" r:id="rId10"/>
    <p:sldId id="391" r:id="rId11"/>
    <p:sldId id="362" r:id="rId12"/>
    <p:sldId id="392" r:id="rId13"/>
    <p:sldId id="363" r:id="rId14"/>
    <p:sldId id="364" r:id="rId15"/>
    <p:sldId id="366" r:id="rId16"/>
    <p:sldId id="393" r:id="rId17"/>
    <p:sldId id="394" r:id="rId18"/>
    <p:sldId id="371" r:id="rId19"/>
    <p:sldId id="395" r:id="rId20"/>
    <p:sldId id="365" r:id="rId21"/>
    <p:sldId id="396" r:id="rId22"/>
    <p:sldId id="384" r:id="rId23"/>
  </p:sldIdLst>
  <p:sldSz cx="12192000" cy="6858000"/>
  <p:notesSz cx="6858000" cy="9144000"/>
  <p:custDataLst>
    <p:tags r:id="rId2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D0C5"/>
    <a:srgbClr val="5A7452"/>
    <a:srgbClr val="6699FF"/>
    <a:srgbClr val="E2AEBF"/>
    <a:srgbClr val="A6E9EC"/>
    <a:srgbClr val="D9E6F7"/>
    <a:srgbClr val="ECED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402" autoAdjust="0"/>
    <p:restoredTop sz="94660"/>
  </p:normalViewPr>
  <p:slideViewPr>
    <p:cSldViewPr snapToGrid="0">
      <p:cViewPr varScale="1">
        <p:scale>
          <a:sx n="78" d="100"/>
          <a:sy n="78" d="100"/>
        </p:scale>
        <p:origin x="538"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6C8D35-FF8B-4A4D-9941-3FC1EBE04F00}" type="datetimeFigureOut">
              <a:rPr lang="zh-CN" altLang="en-US" smtClean="0"/>
              <a:t>2022/7/6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693A61-6A18-40DF-856E-E59E8C75F250}" type="slidenum">
              <a:rPr lang="zh-CN" altLang="en-US" smtClean="0"/>
              <a:t>‹#›</a:t>
            </a:fld>
            <a:endParaRPr lang="zh-CN" altLang="en-US"/>
          </a:p>
        </p:txBody>
      </p:sp>
    </p:spTree>
    <p:extLst>
      <p:ext uri="{BB962C8B-B14F-4D97-AF65-F5344CB8AC3E}">
        <p14:creationId xmlns:p14="http://schemas.microsoft.com/office/powerpoint/2010/main" val="1009457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6693A61-6A18-40DF-856E-E59E8C75F250}" type="slidenum">
              <a:rPr lang="zh-CN" altLang="en-US" smtClean="0"/>
              <a:t>1</a:t>
            </a:fld>
            <a:endParaRPr lang="zh-CN" altLang="en-US"/>
          </a:p>
        </p:txBody>
      </p:sp>
    </p:spTree>
    <p:extLst>
      <p:ext uri="{BB962C8B-B14F-4D97-AF65-F5344CB8AC3E}">
        <p14:creationId xmlns:p14="http://schemas.microsoft.com/office/powerpoint/2010/main" val="4170847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6693A61-6A18-40DF-856E-E59E8C75F250}" type="slidenum">
              <a:rPr lang="zh-CN" altLang="en-US" smtClean="0"/>
              <a:t>10</a:t>
            </a:fld>
            <a:endParaRPr lang="zh-CN" altLang="en-US"/>
          </a:p>
        </p:txBody>
      </p:sp>
    </p:spTree>
    <p:extLst>
      <p:ext uri="{BB962C8B-B14F-4D97-AF65-F5344CB8AC3E}">
        <p14:creationId xmlns:p14="http://schemas.microsoft.com/office/powerpoint/2010/main" val="39990191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6693A61-6A18-40DF-856E-E59E8C75F250}" type="slidenum">
              <a:rPr lang="zh-CN" altLang="en-US" smtClean="0"/>
              <a:t>11</a:t>
            </a:fld>
            <a:endParaRPr lang="zh-CN" altLang="en-US"/>
          </a:p>
        </p:txBody>
      </p:sp>
    </p:spTree>
    <p:extLst>
      <p:ext uri="{BB962C8B-B14F-4D97-AF65-F5344CB8AC3E}">
        <p14:creationId xmlns:p14="http://schemas.microsoft.com/office/powerpoint/2010/main" val="1184731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6693A61-6A18-40DF-856E-E59E8C75F250}" type="slidenum">
              <a:rPr lang="zh-CN" altLang="en-US" smtClean="0"/>
              <a:t>12</a:t>
            </a:fld>
            <a:endParaRPr lang="zh-CN" altLang="en-US"/>
          </a:p>
        </p:txBody>
      </p:sp>
    </p:spTree>
    <p:extLst>
      <p:ext uri="{BB962C8B-B14F-4D97-AF65-F5344CB8AC3E}">
        <p14:creationId xmlns:p14="http://schemas.microsoft.com/office/powerpoint/2010/main" val="30952209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6693A61-6A18-40DF-856E-E59E8C75F250}" type="slidenum">
              <a:rPr lang="zh-CN" altLang="en-US" smtClean="0"/>
              <a:t>13</a:t>
            </a:fld>
            <a:endParaRPr lang="zh-CN" altLang="en-US"/>
          </a:p>
        </p:txBody>
      </p:sp>
    </p:spTree>
    <p:extLst>
      <p:ext uri="{BB962C8B-B14F-4D97-AF65-F5344CB8AC3E}">
        <p14:creationId xmlns:p14="http://schemas.microsoft.com/office/powerpoint/2010/main" val="37968496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6693A61-6A18-40DF-856E-E59E8C75F250}" type="slidenum">
              <a:rPr lang="zh-CN" altLang="en-US" smtClean="0"/>
              <a:t>14</a:t>
            </a:fld>
            <a:endParaRPr lang="zh-CN" altLang="en-US"/>
          </a:p>
        </p:txBody>
      </p:sp>
    </p:spTree>
    <p:extLst>
      <p:ext uri="{BB962C8B-B14F-4D97-AF65-F5344CB8AC3E}">
        <p14:creationId xmlns:p14="http://schemas.microsoft.com/office/powerpoint/2010/main" val="38549348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6693A61-6A18-40DF-856E-E59E8C75F250}" type="slidenum">
              <a:rPr lang="zh-CN" altLang="en-US" smtClean="0"/>
              <a:t>15</a:t>
            </a:fld>
            <a:endParaRPr lang="zh-CN" altLang="en-US"/>
          </a:p>
        </p:txBody>
      </p:sp>
    </p:spTree>
    <p:extLst>
      <p:ext uri="{BB962C8B-B14F-4D97-AF65-F5344CB8AC3E}">
        <p14:creationId xmlns:p14="http://schemas.microsoft.com/office/powerpoint/2010/main" val="7358538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6693A61-6A18-40DF-856E-E59E8C75F250}" type="slidenum">
              <a:rPr lang="zh-CN" altLang="en-US" smtClean="0"/>
              <a:t>16</a:t>
            </a:fld>
            <a:endParaRPr lang="zh-CN" altLang="en-US"/>
          </a:p>
        </p:txBody>
      </p:sp>
    </p:spTree>
    <p:extLst>
      <p:ext uri="{BB962C8B-B14F-4D97-AF65-F5344CB8AC3E}">
        <p14:creationId xmlns:p14="http://schemas.microsoft.com/office/powerpoint/2010/main" val="7396273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6693A61-6A18-40DF-856E-E59E8C75F250}" type="slidenum">
              <a:rPr lang="zh-CN" altLang="en-US" smtClean="0"/>
              <a:t>17</a:t>
            </a:fld>
            <a:endParaRPr lang="zh-CN" altLang="en-US"/>
          </a:p>
        </p:txBody>
      </p:sp>
    </p:spTree>
    <p:extLst>
      <p:ext uri="{BB962C8B-B14F-4D97-AF65-F5344CB8AC3E}">
        <p14:creationId xmlns:p14="http://schemas.microsoft.com/office/powerpoint/2010/main" val="18510623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6693A61-6A18-40DF-856E-E59E8C75F250}" type="slidenum">
              <a:rPr lang="zh-CN" altLang="en-US" smtClean="0"/>
              <a:t>18</a:t>
            </a:fld>
            <a:endParaRPr lang="zh-CN" altLang="en-US"/>
          </a:p>
        </p:txBody>
      </p:sp>
    </p:spTree>
    <p:extLst>
      <p:ext uri="{BB962C8B-B14F-4D97-AF65-F5344CB8AC3E}">
        <p14:creationId xmlns:p14="http://schemas.microsoft.com/office/powerpoint/2010/main" val="24186393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6693A61-6A18-40DF-856E-E59E8C75F250}" type="slidenum">
              <a:rPr lang="zh-CN" altLang="en-US" smtClean="0"/>
              <a:t>19</a:t>
            </a:fld>
            <a:endParaRPr lang="zh-CN" altLang="en-US"/>
          </a:p>
        </p:txBody>
      </p:sp>
    </p:spTree>
    <p:extLst>
      <p:ext uri="{BB962C8B-B14F-4D97-AF65-F5344CB8AC3E}">
        <p14:creationId xmlns:p14="http://schemas.microsoft.com/office/powerpoint/2010/main" val="735370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6693A61-6A18-40DF-856E-E59E8C75F250}" type="slidenum">
              <a:rPr lang="zh-CN" altLang="en-US" smtClean="0"/>
              <a:t>2</a:t>
            </a:fld>
            <a:endParaRPr lang="zh-CN" altLang="en-US"/>
          </a:p>
        </p:txBody>
      </p:sp>
    </p:spTree>
    <p:extLst>
      <p:ext uri="{BB962C8B-B14F-4D97-AF65-F5344CB8AC3E}">
        <p14:creationId xmlns:p14="http://schemas.microsoft.com/office/powerpoint/2010/main" val="24290678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6693A61-6A18-40DF-856E-E59E8C75F250}" type="slidenum">
              <a:rPr lang="zh-CN" altLang="en-US" smtClean="0"/>
              <a:t>20</a:t>
            </a:fld>
            <a:endParaRPr lang="zh-CN" altLang="en-US"/>
          </a:p>
        </p:txBody>
      </p:sp>
    </p:spTree>
    <p:extLst>
      <p:ext uri="{BB962C8B-B14F-4D97-AF65-F5344CB8AC3E}">
        <p14:creationId xmlns:p14="http://schemas.microsoft.com/office/powerpoint/2010/main" val="41607870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6693A61-6A18-40DF-856E-E59E8C75F250}" type="slidenum">
              <a:rPr lang="zh-CN" altLang="en-US" smtClean="0"/>
              <a:t>21</a:t>
            </a:fld>
            <a:endParaRPr lang="zh-CN" altLang="en-US"/>
          </a:p>
        </p:txBody>
      </p:sp>
    </p:spTree>
    <p:extLst>
      <p:ext uri="{BB962C8B-B14F-4D97-AF65-F5344CB8AC3E}">
        <p14:creationId xmlns:p14="http://schemas.microsoft.com/office/powerpoint/2010/main" val="3067447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6693A61-6A18-40DF-856E-E59E8C75F250}" type="slidenum">
              <a:rPr lang="zh-CN" altLang="en-US" smtClean="0"/>
              <a:t>3</a:t>
            </a:fld>
            <a:endParaRPr lang="zh-CN" altLang="en-US"/>
          </a:p>
        </p:txBody>
      </p:sp>
    </p:spTree>
    <p:extLst>
      <p:ext uri="{BB962C8B-B14F-4D97-AF65-F5344CB8AC3E}">
        <p14:creationId xmlns:p14="http://schemas.microsoft.com/office/powerpoint/2010/main" val="1220839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6693A61-6A18-40DF-856E-E59E8C75F250}" type="slidenum">
              <a:rPr lang="zh-CN" altLang="en-US" smtClean="0"/>
              <a:t>4</a:t>
            </a:fld>
            <a:endParaRPr lang="zh-CN" altLang="en-US"/>
          </a:p>
        </p:txBody>
      </p:sp>
    </p:spTree>
    <p:extLst>
      <p:ext uri="{BB962C8B-B14F-4D97-AF65-F5344CB8AC3E}">
        <p14:creationId xmlns:p14="http://schemas.microsoft.com/office/powerpoint/2010/main" val="2058768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6693A61-6A18-40DF-856E-E59E8C75F250}" type="slidenum">
              <a:rPr lang="zh-CN" altLang="en-US" smtClean="0"/>
              <a:t>5</a:t>
            </a:fld>
            <a:endParaRPr lang="zh-CN" altLang="en-US"/>
          </a:p>
        </p:txBody>
      </p:sp>
    </p:spTree>
    <p:extLst>
      <p:ext uri="{BB962C8B-B14F-4D97-AF65-F5344CB8AC3E}">
        <p14:creationId xmlns:p14="http://schemas.microsoft.com/office/powerpoint/2010/main" val="266266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6693A61-6A18-40DF-856E-E59E8C75F250}" type="slidenum">
              <a:rPr lang="zh-CN" altLang="en-US" smtClean="0"/>
              <a:t>6</a:t>
            </a:fld>
            <a:endParaRPr lang="zh-CN" altLang="en-US"/>
          </a:p>
        </p:txBody>
      </p:sp>
    </p:spTree>
    <p:extLst>
      <p:ext uri="{BB962C8B-B14F-4D97-AF65-F5344CB8AC3E}">
        <p14:creationId xmlns:p14="http://schemas.microsoft.com/office/powerpoint/2010/main" val="39904650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6693A61-6A18-40DF-856E-E59E8C75F250}" type="slidenum">
              <a:rPr lang="zh-CN" altLang="en-US" smtClean="0"/>
              <a:t>7</a:t>
            </a:fld>
            <a:endParaRPr lang="zh-CN" altLang="en-US"/>
          </a:p>
        </p:txBody>
      </p:sp>
    </p:spTree>
    <p:extLst>
      <p:ext uri="{BB962C8B-B14F-4D97-AF65-F5344CB8AC3E}">
        <p14:creationId xmlns:p14="http://schemas.microsoft.com/office/powerpoint/2010/main" val="22555046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6693A61-6A18-40DF-856E-E59E8C75F250}" type="slidenum">
              <a:rPr lang="zh-CN" altLang="en-US" smtClean="0"/>
              <a:t>8</a:t>
            </a:fld>
            <a:endParaRPr lang="zh-CN" altLang="en-US"/>
          </a:p>
        </p:txBody>
      </p:sp>
    </p:spTree>
    <p:extLst>
      <p:ext uri="{BB962C8B-B14F-4D97-AF65-F5344CB8AC3E}">
        <p14:creationId xmlns:p14="http://schemas.microsoft.com/office/powerpoint/2010/main" val="17392664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6693A61-6A18-40DF-856E-E59E8C75F250}" type="slidenum">
              <a:rPr lang="zh-CN" altLang="en-US" smtClean="0"/>
              <a:t>9</a:t>
            </a:fld>
            <a:endParaRPr lang="zh-CN" altLang="en-US"/>
          </a:p>
        </p:txBody>
      </p:sp>
    </p:spTree>
    <p:extLst>
      <p:ext uri="{BB962C8B-B14F-4D97-AF65-F5344CB8AC3E}">
        <p14:creationId xmlns:p14="http://schemas.microsoft.com/office/powerpoint/2010/main" val="2455306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0413FF9-E2FE-4AEA-9C2C-D655419BA8B2}"/>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A81887A0-3DF5-4ED1-810A-828E130BFB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C4FCBD17-4CA7-4A6F-9363-936B0D69134A}"/>
              </a:ext>
            </a:extLst>
          </p:cNvPr>
          <p:cNvSpPr>
            <a:spLocks noGrp="1"/>
          </p:cNvSpPr>
          <p:nvPr>
            <p:ph type="dt" sz="half" idx="10"/>
          </p:nvPr>
        </p:nvSpPr>
        <p:spPr/>
        <p:txBody>
          <a:bodyPr/>
          <a:lstStyle/>
          <a:p>
            <a:fld id="{F59763DF-043E-4168-AA30-9EB6E74A6084}" type="datetimeFigureOut">
              <a:rPr lang="zh-CN" altLang="en-US" smtClean="0"/>
              <a:t>2022/7/6</a:t>
            </a:fld>
            <a:endParaRPr lang="zh-CN" altLang="en-US"/>
          </a:p>
        </p:txBody>
      </p:sp>
      <p:sp>
        <p:nvSpPr>
          <p:cNvPr id="5" name="页脚占位符 4">
            <a:extLst>
              <a:ext uri="{FF2B5EF4-FFF2-40B4-BE49-F238E27FC236}">
                <a16:creationId xmlns:a16="http://schemas.microsoft.com/office/drawing/2014/main" id="{2C8B63D9-E2AE-4D33-9DC7-B9BA1129254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D3F94C3-FD3B-4B08-BA31-500AEE7F729A}"/>
              </a:ext>
            </a:extLst>
          </p:cNvPr>
          <p:cNvSpPr>
            <a:spLocks noGrp="1"/>
          </p:cNvSpPr>
          <p:nvPr>
            <p:ph type="sldNum" sz="quarter" idx="12"/>
          </p:nvPr>
        </p:nvSpPr>
        <p:spPr/>
        <p:txBody>
          <a:bodyPr/>
          <a:lstStyle/>
          <a:p>
            <a:fld id="{9F6FE43D-117C-4B1C-B5D5-5A8DFC1AC913}" type="slidenum">
              <a:rPr lang="zh-CN" altLang="en-US" smtClean="0"/>
              <a:t>‹#›</a:t>
            </a:fld>
            <a:endParaRPr lang="zh-CN" altLang="en-US"/>
          </a:p>
        </p:txBody>
      </p:sp>
    </p:spTree>
    <p:extLst>
      <p:ext uri="{BB962C8B-B14F-4D97-AF65-F5344CB8AC3E}">
        <p14:creationId xmlns:p14="http://schemas.microsoft.com/office/powerpoint/2010/main" val="2204174534"/>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3D87B0F-CCF1-4847-9B2C-D0891665186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F28D82D7-7D2A-430C-BA17-3783517E3A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D1772323-70DE-4096-99EC-3639BA7272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6CA2CBD0-0828-4529-B13F-7E40DAF623FE}"/>
              </a:ext>
            </a:extLst>
          </p:cNvPr>
          <p:cNvSpPr>
            <a:spLocks noGrp="1"/>
          </p:cNvSpPr>
          <p:nvPr>
            <p:ph type="dt" sz="half" idx="10"/>
          </p:nvPr>
        </p:nvSpPr>
        <p:spPr/>
        <p:txBody>
          <a:bodyPr/>
          <a:lstStyle/>
          <a:p>
            <a:fld id="{F59763DF-043E-4168-AA30-9EB6E74A6084}" type="datetimeFigureOut">
              <a:rPr lang="zh-CN" altLang="en-US" smtClean="0"/>
              <a:t>2022/7/6</a:t>
            </a:fld>
            <a:endParaRPr lang="zh-CN" altLang="en-US"/>
          </a:p>
        </p:txBody>
      </p:sp>
      <p:sp>
        <p:nvSpPr>
          <p:cNvPr id="6" name="页脚占位符 5">
            <a:extLst>
              <a:ext uri="{FF2B5EF4-FFF2-40B4-BE49-F238E27FC236}">
                <a16:creationId xmlns:a16="http://schemas.microsoft.com/office/drawing/2014/main" id="{1FC073A7-7F37-4AF1-92C1-4A3FEC155AD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3E1E7F9F-C0B5-4BB2-9959-881BEE1EF28D}"/>
              </a:ext>
            </a:extLst>
          </p:cNvPr>
          <p:cNvSpPr>
            <a:spLocks noGrp="1"/>
          </p:cNvSpPr>
          <p:nvPr>
            <p:ph type="sldNum" sz="quarter" idx="12"/>
          </p:nvPr>
        </p:nvSpPr>
        <p:spPr/>
        <p:txBody>
          <a:bodyPr/>
          <a:lstStyle/>
          <a:p>
            <a:fld id="{9F6FE43D-117C-4B1C-B5D5-5A8DFC1AC913}" type="slidenum">
              <a:rPr lang="zh-CN" altLang="en-US" smtClean="0"/>
              <a:t>‹#›</a:t>
            </a:fld>
            <a:endParaRPr lang="zh-CN" altLang="en-US"/>
          </a:p>
        </p:txBody>
      </p:sp>
    </p:spTree>
    <p:extLst>
      <p:ext uri="{BB962C8B-B14F-4D97-AF65-F5344CB8AC3E}">
        <p14:creationId xmlns:p14="http://schemas.microsoft.com/office/powerpoint/2010/main" val="905087702"/>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DE99F96-F094-44AB-B735-0A7F2CF465B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0777C1E-86A7-40D7-8FD2-2D6C5093561F}"/>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F282954-2748-4A00-B13B-D995435E4B49}"/>
              </a:ext>
            </a:extLst>
          </p:cNvPr>
          <p:cNvSpPr>
            <a:spLocks noGrp="1"/>
          </p:cNvSpPr>
          <p:nvPr>
            <p:ph type="dt" sz="half" idx="10"/>
          </p:nvPr>
        </p:nvSpPr>
        <p:spPr/>
        <p:txBody>
          <a:bodyPr/>
          <a:lstStyle/>
          <a:p>
            <a:fld id="{F59763DF-043E-4168-AA30-9EB6E74A6084}" type="datetimeFigureOut">
              <a:rPr lang="zh-CN" altLang="en-US" smtClean="0"/>
              <a:t>2022/7/6</a:t>
            </a:fld>
            <a:endParaRPr lang="zh-CN" altLang="en-US"/>
          </a:p>
        </p:txBody>
      </p:sp>
      <p:sp>
        <p:nvSpPr>
          <p:cNvPr id="5" name="页脚占位符 4">
            <a:extLst>
              <a:ext uri="{FF2B5EF4-FFF2-40B4-BE49-F238E27FC236}">
                <a16:creationId xmlns:a16="http://schemas.microsoft.com/office/drawing/2014/main" id="{A7A901AE-950B-4599-B916-05AA7455F67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BD140B9-D1B8-4981-A2ED-05CB467AF820}"/>
              </a:ext>
            </a:extLst>
          </p:cNvPr>
          <p:cNvSpPr>
            <a:spLocks noGrp="1"/>
          </p:cNvSpPr>
          <p:nvPr>
            <p:ph type="sldNum" sz="quarter" idx="12"/>
          </p:nvPr>
        </p:nvSpPr>
        <p:spPr/>
        <p:txBody>
          <a:bodyPr/>
          <a:lstStyle/>
          <a:p>
            <a:fld id="{9F6FE43D-117C-4B1C-B5D5-5A8DFC1AC913}" type="slidenum">
              <a:rPr lang="zh-CN" altLang="en-US" smtClean="0"/>
              <a:t>‹#›</a:t>
            </a:fld>
            <a:endParaRPr lang="zh-CN" altLang="en-US"/>
          </a:p>
        </p:txBody>
      </p:sp>
    </p:spTree>
    <p:extLst>
      <p:ext uri="{BB962C8B-B14F-4D97-AF65-F5344CB8AC3E}">
        <p14:creationId xmlns:p14="http://schemas.microsoft.com/office/powerpoint/2010/main" val="1975823712"/>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205540E0-D288-4534-AF69-26EA27619F3E}"/>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65050DC3-91D2-4F17-8692-C7A188387708}"/>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F66AD59-21DD-47E6-9C9A-1A22C65D5DB6}"/>
              </a:ext>
            </a:extLst>
          </p:cNvPr>
          <p:cNvSpPr>
            <a:spLocks noGrp="1"/>
          </p:cNvSpPr>
          <p:nvPr>
            <p:ph type="dt" sz="half" idx="10"/>
          </p:nvPr>
        </p:nvSpPr>
        <p:spPr/>
        <p:txBody>
          <a:bodyPr/>
          <a:lstStyle/>
          <a:p>
            <a:fld id="{F59763DF-043E-4168-AA30-9EB6E74A6084}" type="datetimeFigureOut">
              <a:rPr lang="zh-CN" altLang="en-US" smtClean="0"/>
              <a:t>2022/7/6</a:t>
            </a:fld>
            <a:endParaRPr lang="zh-CN" altLang="en-US"/>
          </a:p>
        </p:txBody>
      </p:sp>
      <p:sp>
        <p:nvSpPr>
          <p:cNvPr id="5" name="页脚占位符 4">
            <a:extLst>
              <a:ext uri="{FF2B5EF4-FFF2-40B4-BE49-F238E27FC236}">
                <a16:creationId xmlns:a16="http://schemas.microsoft.com/office/drawing/2014/main" id="{A394C904-05D0-4931-BA0E-32B73BE72F4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89D5165-7D55-453F-BE96-83DA4576C39F}"/>
              </a:ext>
            </a:extLst>
          </p:cNvPr>
          <p:cNvSpPr>
            <a:spLocks noGrp="1"/>
          </p:cNvSpPr>
          <p:nvPr>
            <p:ph type="sldNum" sz="quarter" idx="12"/>
          </p:nvPr>
        </p:nvSpPr>
        <p:spPr/>
        <p:txBody>
          <a:bodyPr/>
          <a:lstStyle/>
          <a:p>
            <a:fld id="{9F6FE43D-117C-4B1C-B5D5-5A8DFC1AC913}" type="slidenum">
              <a:rPr lang="zh-CN" altLang="en-US" smtClean="0"/>
              <a:t>‹#›</a:t>
            </a:fld>
            <a:endParaRPr lang="zh-CN" altLang="en-US"/>
          </a:p>
        </p:txBody>
      </p:sp>
    </p:spTree>
    <p:extLst>
      <p:ext uri="{BB962C8B-B14F-4D97-AF65-F5344CB8AC3E}">
        <p14:creationId xmlns:p14="http://schemas.microsoft.com/office/powerpoint/2010/main" val="1142175409"/>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2022/7/6</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42223980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2022/7/6</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9890781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322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D742DB5-241C-47AB-B78B-A10E027E717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0CD4BEC5-332D-4A4F-8D63-2C04FCB14067}"/>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1A5997E-0FA2-4D04-AFC5-2453991C3267}"/>
              </a:ext>
            </a:extLst>
          </p:cNvPr>
          <p:cNvSpPr>
            <a:spLocks noGrp="1"/>
          </p:cNvSpPr>
          <p:nvPr>
            <p:ph type="dt" sz="half" idx="10"/>
          </p:nvPr>
        </p:nvSpPr>
        <p:spPr/>
        <p:txBody>
          <a:bodyPr/>
          <a:lstStyle/>
          <a:p>
            <a:fld id="{F59763DF-043E-4168-AA30-9EB6E74A6084}" type="datetimeFigureOut">
              <a:rPr lang="zh-CN" altLang="en-US" smtClean="0"/>
              <a:t>2022/7/6</a:t>
            </a:fld>
            <a:endParaRPr lang="zh-CN" altLang="en-US"/>
          </a:p>
        </p:txBody>
      </p:sp>
      <p:sp>
        <p:nvSpPr>
          <p:cNvPr id="5" name="页脚占位符 4">
            <a:extLst>
              <a:ext uri="{FF2B5EF4-FFF2-40B4-BE49-F238E27FC236}">
                <a16:creationId xmlns:a16="http://schemas.microsoft.com/office/drawing/2014/main" id="{D22760AD-ED72-4FC8-996F-1BA37D1AEB9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BC53CF4-5361-4292-813F-4443A764AC98}"/>
              </a:ext>
            </a:extLst>
          </p:cNvPr>
          <p:cNvSpPr>
            <a:spLocks noGrp="1"/>
          </p:cNvSpPr>
          <p:nvPr>
            <p:ph type="sldNum" sz="quarter" idx="12"/>
          </p:nvPr>
        </p:nvSpPr>
        <p:spPr/>
        <p:txBody>
          <a:bodyPr/>
          <a:lstStyle/>
          <a:p>
            <a:fld id="{9F6FE43D-117C-4B1C-B5D5-5A8DFC1AC913}" type="slidenum">
              <a:rPr lang="zh-CN" altLang="en-US" smtClean="0"/>
              <a:t>‹#›</a:t>
            </a:fld>
            <a:endParaRPr lang="zh-CN" altLang="en-US"/>
          </a:p>
        </p:txBody>
      </p:sp>
    </p:spTree>
    <p:extLst>
      <p:ext uri="{BB962C8B-B14F-4D97-AF65-F5344CB8AC3E}">
        <p14:creationId xmlns:p14="http://schemas.microsoft.com/office/powerpoint/2010/main" val="3108358755"/>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DDD3AF6-339A-4955-A866-81B11D9B7A0B}"/>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F653E19E-CD3D-4B7E-AB4E-F1D8F06539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BF81648D-A3CB-4DD8-B6F0-56B6D0528763}"/>
              </a:ext>
            </a:extLst>
          </p:cNvPr>
          <p:cNvSpPr>
            <a:spLocks noGrp="1"/>
          </p:cNvSpPr>
          <p:nvPr>
            <p:ph type="dt" sz="half" idx="10"/>
          </p:nvPr>
        </p:nvSpPr>
        <p:spPr/>
        <p:txBody>
          <a:bodyPr/>
          <a:lstStyle/>
          <a:p>
            <a:fld id="{F59763DF-043E-4168-AA30-9EB6E74A6084}" type="datetimeFigureOut">
              <a:rPr lang="zh-CN" altLang="en-US" smtClean="0"/>
              <a:t>2022/7/6</a:t>
            </a:fld>
            <a:endParaRPr lang="zh-CN" altLang="en-US"/>
          </a:p>
        </p:txBody>
      </p:sp>
      <p:sp>
        <p:nvSpPr>
          <p:cNvPr id="5" name="页脚占位符 4">
            <a:extLst>
              <a:ext uri="{FF2B5EF4-FFF2-40B4-BE49-F238E27FC236}">
                <a16:creationId xmlns:a16="http://schemas.microsoft.com/office/drawing/2014/main" id="{AF320442-7CF2-414E-8F48-4B6F360D759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4E7F0FB-531B-4B4C-B9B0-2D9917177956}"/>
              </a:ext>
            </a:extLst>
          </p:cNvPr>
          <p:cNvSpPr>
            <a:spLocks noGrp="1"/>
          </p:cNvSpPr>
          <p:nvPr>
            <p:ph type="sldNum" sz="quarter" idx="12"/>
          </p:nvPr>
        </p:nvSpPr>
        <p:spPr/>
        <p:txBody>
          <a:bodyPr/>
          <a:lstStyle/>
          <a:p>
            <a:fld id="{9F6FE43D-117C-4B1C-B5D5-5A8DFC1AC913}" type="slidenum">
              <a:rPr lang="zh-CN" altLang="en-US" smtClean="0"/>
              <a:t>‹#›</a:t>
            </a:fld>
            <a:endParaRPr lang="zh-CN" altLang="en-US"/>
          </a:p>
        </p:txBody>
      </p:sp>
    </p:spTree>
    <p:extLst>
      <p:ext uri="{BB962C8B-B14F-4D97-AF65-F5344CB8AC3E}">
        <p14:creationId xmlns:p14="http://schemas.microsoft.com/office/powerpoint/2010/main" val="3764247579"/>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81FA782-8322-4A95-849C-C4160744635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D2AC806-B968-4707-96EA-F4D2FCE11E06}"/>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8DEED377-8474-4C62-A24A-11C6CB4E7E0D}"/>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989D69E9-11D5-4F23-BFFB-E31905DA749E}"/>
              </a:ext>
            </a:extLst>
          </p:cNvPr>
          <p:cNvSpPr>
            <a:spLocks noGrp="1"/>
          </p:cNvSpPr>
          <p:nvPr>
            <p:ph type="dt" sz="half" idx="10"/>
          </p:nvPr>
        </p:nvSpPr>
        <p:spPr/>
        <p:txBody>
          <a:bodyPr/>
          <a:lstStyle/>
          <a:p>
            <a:fld id="{F59763DF-043E-4168-AA30-9EB6E74A6084}" type="datetimeFigureOut">
              <a:rPr lang="zh-CN" altLang="en-US" smtClean="0"/>
              <a:t>2022/7/6</a:t>
            </a:fld>
            <a:endParaRPr lang="zh-CN" altLang="en-US"/>
          </a:p>
        </p:txBody>
      </p:sp>
      <p:sp>
        <p:nvSpPr>
          <p:cNvPr id="6" name="页脚占位符 5">
            <a:extLst>
              <a:ext uri="{FF2B5EF4-FFF2-40B4-BE49-F238E27FC236}">
                <a16:creationId xmlns:a16="http://schemas.microsoft.com/office/drawing/2014/main" id="{6EF07AD7-9E76-4121-9BD5-E7D4B9F24E2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31AB0833-EC0F-47B1-9C26-326EB3ED2A86}"/>
              </a:ext>
            </a:extLst>
          </p:cNvPr>
          <p:cNvSpPr>
            <a:spLocks noGrp="1"/>
          </p:cNvSpPr>
          <p:nvPr>
            <p:ph type="sldNum" sz="quarter" idx="12"/>
          </p:nvPr>
        </p:nvSpPr>
        <p:spPr/>
        <p:txBody>
          <a:bodyPr/>
          <a:lstStyle/>
          <a:p>
            <a:fld id="{9F6FE43D-117C-4B1C-B5D5-5A8DFC1AC913}" type="slidenum">
              <a:rPr lang="zh-CN" altLang="en-US" smtClean="0"/>
              <a:t>‹#›</a:t>
            </a:fld>
            <a:endParaRPr lang="zh-CN" altLang="en-US"/>
          </a:p>
        </p:txBody>
      </p:sp>
    </p:spTree>
    <p:extLst>
      <p:ext uri="{BB962C8B-B14F-4D97-AF65-F5344CB8AC3E}">
        <p14:creationId xmlns:p14="http://schemas.microsoft.com/office/powerpoint/2010/main" val="3960191907"/>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62D2D51-DBEA-461C-BBA6-BECE1C6DDDA7}"/>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FA9CCD13-323C-4763-98CE-688350AF6A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2BD5C22E-19D2-4A4F-A9CF-7B451653C2BA}"/>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B40B8207-D9D2-4954-AD1B-5D90681972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26AED783-9AD9-4999-AB70-3613F29579BB}"/>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72D6A6FF-6337-4158-BF37-37A44EC6BA23}"/>
              </a:ext>
            </a:extLst>
          </p:cNvPr>
          <p:cNvSpPr>
            <a:spLocks noGrp="1"/>
          </p:cNvSpPr>
          <p:nvPr>
            <p:ph type="dt" sz="half" idx="10"/>
          </p:nvPr>
        </p:nvSpPr>
        <p:spPr/>
        <p:txBody>
          <a:bodyPr/>
          <a:lstStyle/>
          <a:p>
            <a:fld id="{F59763DF-043E-4168-AA30-9EB6E74A6084}" type="datetimeFigureOut">
              <a:rPr lang="zh-CN" altLang="en-US" smtClean="0"/>
              <a:t>2022/7/6</a:t>
            </a:fld>
            <a:endParaRPr lang="zh-CN" altLang="en-US"/>
          </a:p>
        </p:txBody>
      </p:sp>
      <p:sp>
        <p:nvSpPr>
          <p:cNvPr id="8" name="页脚占位符 7">
            <a:extLst>
              <a:ext uri="{FF2B5EF4-FFF2-40B4-BE49-F238E27FC236}">
                <a16:creationId xmlns:a16="http://schemas.microsoft.com/office/drawing/2014/main" id="{EB65C205-D08D-40D2-8AC4-CB83FAD1B8C3}"/>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A02D3BB0-3141-4121-85C1-9A6441445E84}"/>
              </a:ext>
            </a:extLst>
          </p:cNvPr>
          <p:cNvSpPr>
            <a:spLocks noGrp="1"/>
          </p:cNvSpPr>
          <p:nvPr>
            <p:ph type="sldNum" sz="quarter" idx="12"/>
          </p:nvPr>
        </p:nvSpPr>
        <p:spPr/>
        <p:txBody>
          <a:bodyPr/>
          <a:lstStyle/>
          <a:p>
            <a:fld id="{9F6FE43D-117C-4B1C-B5D5-5A8DFC1AC913}" type="slidenum">
              <a:rPr lang="zh-CN" altLang="en-US" smtClean="0"/>
              <a:t>‹#›</a:t>
            </a:fld>
            <a:endParaRPr lang="zh-CN" altLang="en-US"/>
          </a:p>
        </p:txBody>
      </p:sp>
    </p:spTree>
    <p:extLst>
      <p:ext uri="{BB962C8B-B14F-4D97-AF65-F5344CB8AC3E}">
        <p14:creationId xmlns:p14="http://schemas.microsoft.com/office/powerpoint/2010/main" val="3494448519"/>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62D2D51-DBEA-461C-BBA6-BECE1C6DDDA7}"/>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FA9CCD13-323C-4763-98CE-688350AF6A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2BD5C22E-19D2-4A4F-A9CF-7B451653C2BA}"/>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B40B8207-D9D2-4954-AD1B-5D90681972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26AED783-9AD9-4999-AB70-3613F29579BB}"/>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72D6A6FF-6337-4158-BF37-37A44EC6BA23}"/>
              </a:ext>
            </a:extLst>
          </p:cNvPr>
          <p:cNvSpPr>
            <a:spLocks noGrp="1"/>
          </p:cNvSpPr>
          <p:nvPr>
            <p:ph type="dt" sz="half" idx="10"/>
          </p:nvPr>
        </p:nvSpPr>
        <p:spPr/>
        <p:txBody>
          <a:bodyPr/>
          <a:lstStyle/>
          <a:p>
            <a:fld id="{F59763DF-043E-4168-AA30-9EB6E74A6084}" type="datetimeFigureOut">
              <a:rPr lang="zh-CN" altLang="en-US" smtClean="0"/>
              <a:t>2022/7/6</a:t>
            </a:fld>
            <a:endParaRPr lang="zh-CN" altLang="en-US"/>
          </a:p>
        </p:txBody>
      </p:sp>
      <p:sp>
        <p:nvSpPr>
          <p:cNvPr id="8" name="页脚占位符 7">
            <a:extLst>
              <a:ext uri="{FF2B5EF4-FFF2-40B4-BE49-F238E27FC236}">
                <a16:creationId xmlns:a16="http://schemas.microsoft.com/office/drawing/2014/main" id="{EB65C205-D08D-40D2-8AC4-CB83FAD1B8C3}"/>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A02D3BB0-3141-4121-85C1-9A6441445E84}"/>
              </a:ext>
            </a:extLst>
          </p:cNvPr>
          <p:cNvSpPr>
            <a:spLocks noGrp="1"/>
          </p:cNvSpPr>
          <p:nvPr>
            <p:ph type="sldNum" sz="quarter" idx="12"/>
          </p:nvPr>
        </p:nvSpPr>
        <p:spPr/>
        <p:txBody>
          <a:bodyPr/>
          <a:lstStyle/>
          <a:p>
            <a:fld id="{9F6FE43D-117C-4B1C-B5D5-5A8DFC1AC913}" type="slidenum">
              <a:rPr lang="zh-CN" altLang="en-US" smtClean="0"/>
              <a:t>‹#›</a:t>
            </a:fld>
            <a:endParaRPr lang="zh-CN" altLang="en-US"/>
          </a:p>
        </p:txBody>
      </p:sp>
      <p:sp>
        <p:nvSpPr>
          <p:cNvPr id="11" name="TextBox 10"/>
          <p:cNvSpPr txBox="1"/>
          <p:nvPr userDrawn="1"/>
        </p:nvSpPr>
        <p:spPr>
          <a:xfrm>
            <a:off x="1544848" y="6739570"/>
            <a:ext cx="1800200"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模板</a:t>
            </a:r>
            <a:r>
              <a:rPr kumimoji="0" lang="zh-CN" altLang="en-US" sz="100" b="0" i="0" u="none" strike="noStrike" kern="0" cap="none" spc="0" normalizeH="0" baseline="0" noProof="0" dirty="0">
                <a:ln>
                  <a:noFill/>
                </a:ln>
                <a:solidFill>
                  <a:prstClr val="black"/>
                </a:solidFill>
                <a:effectLst/>
                <a:uLnTx/>
                <a:uFillTx/>
              </a:rPr>
              <a:t> </a:t>
            </a:r>
            <a:r>
              <a:rPr kumimoji="0" lang="en-US" altLang="zh-CN" sz="100" b="0" i="0" u="none" strike="noStrike" kern="0" cap="none" spc="0" normalizeH="0" baseline="0" noProof="0" dirty="0">
                <a:ln>
                  <a:noFill/>
                </a:ln>
                <a:solidFill>
                  <a:prstClr val="black"/>
                </a:solidFill>
                <a:effectLst/>
                <a:uLnTx/>
                <a:uFillTx/>
              </a:rPr>
              <a:t>http://www.1ppt.com/moban/</a:t>
            </a:r>
            <a:r>
              <a:rPr kumimoji="0" lang="zh-CN" altLang="en-US" sz="100" b="0" i="0" u="none" strike="noStrike" kern="0" cap="none" spc="0" normalizeH="0" baseline="0" noProof="0" dirty="0">
                <a:ln>
                  <a:noFill/>
                </a:ln>
                <a:solidFill>
                  <a:prstClr val="black"/>
                </a:solidFill>
                <a:effectLst/>
                <a:uLnTx/>
                <a:uFillTx/>
              </a:rPr>
              <a:t> </a:t>
            </a:r>
            <a:endParaRPr kumimoji="0" lang="en-US" altLang="zh-CN" sz="1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2463137464"/>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9CCA9A7-2A65-4375-9940-A2EBB5DE131F}"/>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F424CC0B-37D3-4C04-90C7-FE02081E647F}"/>
              </a:ext>
            </a:extLst>
          </p:cNvPr>
          <p:cNvSpPr>
            <a:spLocks noGrp="1"/>
          </p:cNvSpPr>
          <p:nvPr>
            <p:ph type="dt" sz="half" idx="10"/>
          </p:nvPr>
        </p:nvSpPr>
        <p:spPr/>
        <p:txBody>
          <a:bodyPr/>
          <a:lstStyle/>
          <a:p>
            <a:fld id="{F59763DF-043E-4168-AA30-9EB6E74A6084}" type="datetimeFigureOut">
              <a:rPr lang="zh-CN" altLang="en-US" smtClean="0"/>
              <a:t>2022/7/6</a:t>
            </a:fld>
            <a:endParaRPr lang="zh-CN" altLang="en-US"/>
          </a:p>
        </p:txBody>
      </p:sp>
      <p:sp>
        <p:nvSpPr>
          <p:cNvPr id="4" name="页脚占位符 3">
            <a:extLst>
              <a:ext uri="{FF2B5EF4-FFF2-40B4-BE49-F238E27FC236}">
                <a16:creationId xmlns:a16="http://schemas.microsoft.com/office/drawing/2014/main" id="{5585C85D-4847-4D41-AFC2-EFFD4F76DDEF}"/>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72E6B7DC-8974-4CF1-A174-14E66AD6BF10}"/>
              </a:ext>
            </a:extLst>
          </p:cNvPr>
          <p:cNvSpPr>
            <a:spLocks noGrp="1"/>
          </p:cNvSpPr>
          <p:nvPr>
            <p:ph type="sldNum" sz="quarter" idx="12"/>
          </p:nvPr>
        </p:nvSpPr>
        <p:spPr/>
        <p:txBody>
          <a:bodyPr/>
          <a:lstStyle/>
          <a:p>
            <a:fld id="{9F6FE43D-117C-4B1C-B5D5-5A8DFC1AC913}" type="slidenum">
              <a:rPr lang="zh-CN" altLang="en-US" smtClean="0"/>
              <a:t>‹#›</a:t>
            </a:fld>
            <a:endParaRPr lang="zh-CN" altLang="en-US"/>
          </a:p>
        </p:txBody>
      </p:sp>
    </p:spTree>
    <p:extLst>
      <p:ext uri="{BB962C8B-B14F-4D97-AF65-F5344CB8AC3E}">
        <p14:creationId xmlns:p14="http://schemas.microsoft.com/office/powerpoint/2010/main" val="1343466015"/>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58221E9A-0E47-4581-A834-03F0E12B461B}"/>
              </a:ext>
            </a:extLst>
          </p:cNvPr>
          <p:cNvSpPr>
            <a:spLocks noGrp="1"/>
          </p:cNvSpPr>
          <p:nvPr>
            <p:ph type="dt" sz="half" idx="10"/>
          </p:nvPr>
        </p:nvSpPr>
        <p:spPr/>
        <p:txBody>
          <a:bodyPr/>
          <a:lstStyle/>
          <a:p>
            <a:fld id="{F59763DF-043E-4168-AA30-9EB6E74A6084}" type="datetimeFigureOut">
              <a:rPr lang="zh-CN" altLang="en-US" smtClean="0"/>
              <a:t>2022/7/6</a:t>
            </a:fld>
            <a:endParaRPr lang="zh-CN" altLang="en-US"/>
          </a:p>
        </p:txBody>
      </p:sp>
      <p:sp>
        <p:nvSpPr>
          <p:cNvPr id="3" name="页脚占位符 2">
            <a:extLst>
              <a:ext uri="{FF2B5EF4-FFF2-40B4-BE49-F238E27FC236}">
                <a16:creationId xmlns:a16="http://schemas.microsoft.com/office/drawing/2014/main" id="{3FF88D7C-4728-4BB2-9271-D0122DA9C3DA}"/>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80F06F3-B40A-4CD4-B886-EB34A4F38740}"/>
              </a:ext>
            </a:extLst>
          </p:cNvPr>
          <p:cNvSpPr>
            <a:spLocks noGrp="1"/>
          </p:cNvSpPr>
          <p:nvPr>
            <p:ph type="sldNum" sz="quarter" idx="12"/>
          </p:nvPr>
        </p:nvSpPr>
        <p:spPr/>
        <p:txBody>
          <a:bodyPr/>
          <a:lstStyle/>
          <a:p>
            <a:fld id="{9F6FE43D-117C-4B1C-B5D5-5A8DFC1AC913}" type="slidenum">
              <a:rPr lang="zh-CN" altLang="en-US" smtClean="0"/>
              <a:t>‹#›</a:t>
            </a:fld>
            <a:endParaRPr lang="zh-CN" altLang="en-US"/>
          </a:p>
        </p:txBody>
      </p:sp>
    </p:spTree>
    <p:extLst>
      <p:ext uri="{BB962C8B-B14F-4D97-AF65-F5344CB8AC3E}">
        <p14:creationId xmlns:p14="http://schemas.microsoft.com/office/powerpoint/2010/main" val="49190350"/>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5AF4B8A-F961-4DC9-A145-4F5E40A3B4D9}"/>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61A80B33-D2A9-40AD-BAA6-2CE2713DD9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353A3E3E-CE66-4691-80EB-4453E672ED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9F2507DE-C8F7-4D9A-AED9-C5FFCD31F0B6}"/>
              </a:ext>
            </a:extLst>
          </p:cNvPr>
          <p:cNvSpPr>
            <a:spLocks noGrp="1"/>
          </p:cNvSpPr>
          <p:nvPr>
            <p:ph type="dt" sz="half" idx="10"/>
          </p:nvPr>
        </p:nvSpPr>
        <p:spPr/>
        <p:txBody>
          <a:bodyPr/>
          <a:lstStyle/>
          <a:p>
            <a:fld id="{F59763DF-043E-4168-AA30-9EB6E74A6084}" type="datetimeFigureOut">
              <a:rPr lang="zh-CN" altLang="en-US" smtClean="0"/>
              <a:t>2022/7/6</a:t>
            </a:fld>
            <a:endParaRPr lang="zh-CN" altLang="en-US"/>
          </a:p>
        </p:txBody>
      </p:sp>
      <p:sp>
        <p:nvSpPr>
          <p:cNvPr id="6" name="页脚占位符 5">
            <a:extLst>
              <a:ext uri="{FF2B5EF4-FFF2-40B4-BE49-F238E27FC236}">
                <a16:creationId xmlns:a16="http://schemas.microsoft.com/office/drawing/2014/main" id="{948AC362-9EF8-4A59-B132-1747EA505FA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741264F-C176-417F-9634-E10F030A9F73}"/>
              </a:ext>
            </a:extLst>
          </p:cNvPr>
          <p:cNvSpPr>
            <a:spLocks noGrp="1"/>
          </p:cNvSpPr>
          <p:nvPr>
            <p:ph type="sldNum" sz="quarter" idx="12"/>
          </p:nvPr>
        </p:nvSpPr>
        <p:spPr/>
        <p:txBody>
          <a:bodyPr/>
          <a:lstStyle/>
          <a:p>
            <a:fld id="{9F6FE43D-117C-4B1C-B5D5-5A8DFC1AC913}" type="slidenum">
              <a:rPr lang="zh-CN" altLang="en-US" smtClean="0"/>
              <a:t>‹#›</a:t>
            </a:fld>
            <a:endParaRPr lang="zh-CN" altLang="en-US"/>
          </a:p>
        </p:txBody>
      </p:sp>
    </p:spTree>
    <p:extLst>
      <p:ext uri="{BB962C8B-B14F-4D97-AF65-F5344CB8AC3E}">
        <p14:creationId xmlns:p14="http://schemas.microsoft.com/office/powerpoint/2010/main" val="2171736185"/>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221683BE-2FE7-46AB-A3F9-E357447E72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2C431F8A-F01B-4340-8086-070B9BA2C7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E4938AB-8873-4DFA-BD33-D1EC05BD5C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9763DF-043E-4168-AA30-9EB6E74A6084}" type="datetimeFigureOut">
              <a:rPr lang="zh-CN" altLang="en-US" smtClean="0"/>
              <a:t>2022/7/6</a:t>
            </a:fld>
            <a:endParaRPr lang="zh-CN" altLang="en-US"/>
          </a:p>
        </p:txBody>
      </p:sp>
      <p:sp>
        <p:nvSpPr>
          <p:cNvPr id="5" name="页脚占位符 4">
            <a:extLst>
              <a:ext uri="{FF2B5EF4-FFF2-40B4-BE49-F238E27FC236}">
                <a16:creationId xmlns:a16="http://schemas.microsoft.com/office/drawing/2014/main" id="{DBF780D1-84B2-486C-ACF1-50E87843CA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F32DD035-7E36-4137-A527-71223E05EA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6FE43D-117C-4B1C-B5D5-5A8DFC1AC913}" type="slidenum">
              <a:rPr lang="zh-CN" altLang="en-US" smtClean="0"/>
              <a:t>‹#›</a:t>
            </a:fld>
            <a:endParaRPr lang="zh-CN" altLang="en-US"/>
          </a:p>
        </p:txBody>
      </p:sp>
    </p:spTree>
    <p:extLst>
      <p:ext uri="{BB962C8B-B14F-4D97-AF65-F5344CB8AC3E}">
        <p14:creationId xmlns:p14="http://schemas.microsoft.com/office/powerpoint/2010/main" val="18124364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106238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3247FC5F-87F4-45F7-AFF9-5E898AD854A2}"/>
              </a:ext>
            </a:extLst>
          </p:cNvPr>
          <p:cNvSpPr/>
          <p:nvPr/>
        </p:nvSpPr>
        <p:spPr>
          <a:xfrm>
            <a:off x="0" y="0"/>
            <a:ext cx="12192000" cy="6858000"/>
          </a:xfrm>
          <a:prstGeom prst="rect">
            <a:avLst/>
          </a:prstGeom>
          <a:solidFill>
            <a:srgbClr val="ECED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a:extLst>
              <a:ext uri="{FF2B5EF4-FFF2-40B4-BE49-F238E27FC236}">
                <a16:creationId xmlns:a16="http://schemas.microsoft.com/office/drawing/2014/main" id="{D393D6B7-B593-4806-8906-ECFE325CB18E}"/>
              </a:ext>
            </a:extLst>
          </p:cNvPr>
          <p:cNvSpPr/>
          <p:nvPr/>
        </p:nvSpPr>
        <p:spPr>
          <a:xfrm>
            <a:off x="4177305" y="709069"/>
            <a:ext cx="3837390" cy="5439862"/>
          </a:xfrm>
          <a:prstGeom prst="rect">
            <a:avLst/>
          </a:prstGeom>
          <a:solidFill>
            <a:srgbClr val="9CD0C5"/>
          </a:solidFill>
          <a:ln>
            <a:noFill/>
          </a:ln>
          <a:effectLst>
            <a:outerShdw blurRad="190500" sx="103000" sy="103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7" name="图片 6">
            <a:extLst>
              <a:ext uri="{FF2B5EF4-FFF2-40B4-BE49-F238E27FC236}">
                <a16:creationId xmlns:a16="http://schemas.microsoft.com/office/drawing/2014/main" id="{1C074682-C18D-4A40-95CA-660FF609CF0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flipV="1">
            <a:off x="8014695" y="1619752"/>
            <a:ext cx="1913664" cy="4883714"/>
          </a:xfrm>
          <a:prstGeom prst="rect">
            <a:avLst/>
          </a:prstGeom>
        </p:spPr>
      </p:pic>
      <p:sp>
        <p:nvSpPr>
          <p:cNvPr id="8" name="文本框 2">
            <a:extLst>
              <a:ext uri="{FF2B5EF4-FFF2-40B4-BE49-F238E27FC236}">
                <a16:creationId xmlns:a16="http://schemas.microsoft.com/office/drawing/2014/main" id="{1CF5FEF2-3836-4147-A533-B253E1818C0F}"/>
              </a:ext>
            </a:extLst>
          </p:cNvPr>
          <p:cNvSpPr txBox="1"/>
          <p:nvPr/>
        </p:nvSpPr>
        <p:spPr>
          <a:xfrm>
            <a:off x="5161785" y="2643351"/>
            <a:ext cx="2492779" cy="923330"/>
          </a:xfrm>
          <a:prstGeom prst="rect">
            <a:avLst/>
          </a:prstGeom>
          <a:noFill/>
        </p:spPr>
        <p:txBody>
          <a:bodyPr vert="horz"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5400" dirty="0">
                <a:solidFill>
                  <a:schemeClr val="bg1"/>
                </a:solidFill>
                <a:effectLst>
                  <a:outerShdw blurRad="38100" dist="38100" dir="2700000" algn="tl">
                    <a:srgbClr val="000000">
                      <a:alpha val="43137"/>
                    </a:srgbClr>
                  </a:outerShdw>
                </a:effectLst>
                <a:cs typeface="+mn-ea"/>
                <a:sym typeface="+mn-lt"/>
              </a:rPr>
              <a:t>前  言</a:t>
            </a:r>
          </a:p>
        </p:txBody>
      </p:sp>
      <p:cxnSp>
        <p:nvCxnSpPr>
          <p:cNvPr id="9" name="直接连接符 8">
            <a:extLst>
              <a:ext uri="{FF2B5EF4-FFF2-40B4-BE49-F238E27FC236}">
                <a16:creationId xmlns:a16="http://schemas.microsoft.com/office/drawing/2014/main" id="{895D6517-CE4C-4D47-93D4-13BAFADF572A}"/>
              </a:ext>
            </a:extLst>
          </p:cNvPr>
          <p:cNvCxnSpPr>
            <a:cxnSpLocks/>
          </p:cNvCxnSpPr>
          <p:nvPr/>
        </p:nvCxnSpPr>
        <p:spPr>
          <a:xfrm>
            <a:off x="4966000" y="1961797"/>
            <a:ext cx="0" cy="320976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0362564"/>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par>
                                <p:cTn id="16" presetID="22" presetClass="entr" presetSubtype="4"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75360A67-BF37-4979-B85F-D54F719F5D13}"/>
              </a:ext>
            </a:extLst>
          </p:cNvPr>
          <p:cNvSpPr/>
          <p:nvPr/>
        </p:nvSpPr>
        <p:spPr>
          <a:xfrm>
            <a:off x="0" y="0"/>
            <a:ext cx="12192000" cy="6858000"/>
          </a:xfrm>
          <a:prstGeom prst="rect">
            <a:avLst/>
          </a:prstGeom>
          <a:solidFill>
            <a:srgbClr val="ECED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a:extLst>
              <a:ext uri="{FF2B5EF4-FFF2-40B4-BE49-F238E27FC236}">
                <a16:creationId xmlns:a16="http://schemas.microsoft.com/office/drawing/2014/main" id="{D3C68C84-669B-4F0E-979B-14209EE5398E}"/>
              </a:ext>
            </a:extLst>
          </p:cNvPr>
          <p:cNvSpPr/>
          <p:nvPr/>
        </p:nvSpPr>
        <p:spPr>
          <a:xfrm>
            <a:off x="0" y="1337187"/>
            <a:ext cx="11350084" cy="4647498"/>
          </a:xfrm>
          <a:prstGeom prst="rect">
            <a:avLst/>
          </a:prstGeom>
          <a:solidFill>
            <a:srgbClr val="9CD0C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0" name="图片 19">
            <a:extLst>
              <a:ext uri="{FF2B5EF4-FFF2-40B4-BE49-F238E27FC236}">
                <a16:creationId xmlns:a16="http://schemas.microsoft.com/office/drawing/2014/main" id="{002E9A39-B59B-427D-A93B-BF7495B8F51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581150"/>
            <a:ext cx="2645415" cy="4520895"/>
          </a:xfrm>
          <a:prstGeom prst="rect">
            <a:avLst/>
          </a:prstGeom>
        </p:spPr>
      </p:pic>
      <p:grpSp>
        <p:nvGrpSpPr>
          <p:cNvPr id="3" name="组合 2">
            <a:extLst>
              <a:ext uri="{FF2B5EF4-FFF2-40B4-BE49-F238E27FC236}">
                <a16:creationId xmlns:a16="http://schemas.microsoft.com/office/drawing/2014/main" id="{6FF21C77-6BAA-5274-0C43-C17CC42A67F6}"/>
              </a:ext>
            </a:extLst>
          </p:cNvPr>
          <p:cNvGrpSpPr/>
          <p:nvPr/>
        </p:nvGrpSpPr>
        <p:grpSpPr>
          <a:xfrm>
            <a:off x="2866968" y="3544970"/>
            <a:ext cx="7978545" cy="1507797"/>
            <a:chOff x="2914650" y="3158471"/>
            <a:chExt cx="7978545" cy="1507797"/>
          </a:xfrm>
        </p:grpSpPr>
        <p:grpSp>
          <p:nvGrpSpPr>
            <p:cNvPr id="6" name="组合 5">
              <a:extLst>
                <a:ext uri="{FF2B5EF4-FFF2-40B4-BE49-F238E27FC236}">
                  <a16:creationId xmlns:a16="http://schemas.microsoft.com/office/drawing/2014/main" id="{9954C491-3045-4725-9980-07B1B90D1BE5}"/>
                </a:ext>
              </a:extLst>
            </p:cNvPr>
            <p:cNvGrpSpPr/>
            <p:nvPr/>
          </p:nvGrpSpPr>
          <p:grpSpPr>
            <a:xfrm>
              <a:off x="2914650" y="3158471"/>
              <a:ext cx="2174423" cy="1497491"/>
              <a:chOff x="8878908" y="2737265"/>
              <a:chExt cx="1854410" cy="2682632"/>
            </a:xfrm>
          </p:grpSpPr>
          <p:sp>
            <p:nvSpPr>
              <p:cNvPr id="7" name="矩形 6">
                <a:extLst>
                  <a:ext uri="{FF2B5EF4-FFF2-40B4-BE49-F238E27FC236}">
                    <a16:creationId xmlns:a16="http://schemas.microsoft.com/office/drawing/2014/main" id="{F47A6BC0-EC98-4768-930C-872B0BF76ADD}"/>
                  </a:ext>
                </a:extLst>
              </p:cNvPr>
              <p:cNvSpPr/>
              <p:nvPr/>
            </p:nvSpPr>
            <p:spPr>
              <a:xfrm>
                <a:off x="8878908" y="2737265"/>
                <a:ext cx="1854410" cy="2664296"/>
              </a:xfrm>
              <a:prstGeom prst="rect">
                <a:avLst/>
              </a:prstGeom>
              <a:solidFill>
                <a:srgbClr val="2C3F4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zh-CN" altLang="en-US">
                  <a:cs typeface="+mn-ea"/>
                  <a:sym typeface="+mn-lt"/>
                </a:endParaRPr>
              </a:p>
            </p:txBody>
          </p:sp>
          <p:sp>
            <p:nvSpPr>
              <p:cNvPr id="8" name="圆角矩形 8">
                <a:extLst>
                  <a:ext uri="{FF2B5EF4-FFF2-40B4-BE49-F238E27FC236}">
                    <a16:creationId xmlns:a16="http://schemas.microsoft.com/office/drawing/2014/main" id="{E5570C85-A7D7-4899-9C7D-046917DED9DE}"/>
                  </a:ext>
                </a:extLst>
              </p:cNvPr>
              <p:cNvSpPr/>
              <p:nvPr/>
            </p:nvSpPr>
            <p:spPr>
              <a:xfrm>
                <a:off x="8878908" y="2755601"/>
                <a:ext cx="1854410" cy="2664296"/>
              </a:xfrm>
              <a:prstGeom prst="roundRect">
                <a:avLst/>
              </a:prstGeom>
              <a:solidFill>
                <a:schemeClr val="bg1"/>
              </a:solidFill>
              <a:ln w="0" cap="flat" cmpd="sng" algn="ctr">
                <a:noFill/>
                <a:prstDash val="solid"/>
              </a:ln>
              <a:effectLst>
                <a:outerShdw blurRad="50800" dist="38100" dir="72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zh-CN" altLang="en-US">
                  <a:cs typeface="+mn-ea"/>
                  <a:sym typeface="+mn-lt"/>
                </a:endParaRPr>
              </a:p>
            </p:txBody>
          </p:sp>
        </p:grpSp>
        <p:grpSp>
          <p:nvGrpSpPr>
            <p:cNvPr id="12" name="组合 11">
              <a:extLst>
                <a:ext uri="{FF2B5EF4-FFF2-40B4-BE49-F238E27FC236}">
                  <a16:creationId xmlns:a16="http://schemas.microsoft.com/office/drawing/2014/main" id="{180B581D-642D-4967-8713-3DE3D6DB54C7}"/>
                </a:ext>
              </a:extLst>
            </p:cNvPr>
            <p:cNvGrpSpPr/>
            <p:nvPr/>
          </p:nvGrpSpPr>
          <p:grpSpPr>
            <a:xfrm>
              <a:off x="8718772" y="3158471"/>
              <a:ext cx="2174423" cy="1507797"/>
              <a:chOff x="8878908" y="2737265"/>
              <a:chExt cx="1854410" cy="2682632"/>
            </a:xfrm>
          </p:grpSpPr>
          <p:sp>
            <p:nvSpPr>
              <p:cNvPr id="13" name="矩形 12">
                <a:extLst>
                  <a:ext uri="{FF2B5EF4-FFF2-40B4-BE49-F238E27FC236}">
                    <a16:creationId xmlns:a16="http://schemas.microsoft.com/office/drawing/2014/main" id="{869D7142-7EBC-4389-A0BB-ED5F52952F26}"/>
                  </a:ext>
                </a:extLst>
              </p:cNvPr>
              <p:cNvSpPr/>
              <p:nvPr/>
            </p:nvSpPr>
            <p:spPr>
              <a:xfrm>
                <a:off x="8878908" y="2737265"/>
                <a:ext cx="1854410" cy="2664296"/>
              </a:xfrm>
              <a:prstGeom prst="rect">
                <a:avLst/>
              </a:prstGeom>
              <a:solidFill>
                <a:srgbClr val="2C3F4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zh-CN" altLang="en-US">
                  <a:cs typeface="+mn-ea"/>
                  <a:sym typeface="+mn-lt"/>
                </a:endParaRPr>
              </a:p>
            </p:txBody>
          </p:sp>
          <p:sp>
            <p:nvSpPr>
              <p:cNvPr id="14" name="圆角矩形 13">
                <a:extLst>
                  <a:ext uri="{FF2B5EF4-FFF2-40B4-BE49-F238E27FC236}">
                    <a16:creationId xmlns:a16="http://schemas.microsoft.com/office/drawing/2014/main" id="{3E54CC34-44EE-4B4C-9AF5-5DF251C4EED3}"/>
                  </a:ext>
                </a:extLst>
              </p:cNvPr>
              <p:cNvSpPr/>
              <p:nvPr/>
            </p:nvSpPr>
            <p:spPr>
              <a:xfrm>
                <a:off x="8878908" y="2755601"/>
                <a:ext cx="1854410" cy="2664296"/>
              </a:xfrm>
              <a:prstGeom prst="roundRect">
                <a:avLst/>
              </a:prstGeom>
              <a:solidFill>
                <a:schemeClr val="bg1"/>
              </a:solidFill>
              <a:ln w="0" cap="flat" cmpd="sng" algn="ctr">
                <a:noFill/>
                <a:prstDash val="solid"/>
              </a:ln>
              <a:effectLst>
                <a:outerShdw blurRad="50800" dist="38100" dir="72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zh-CN" altLang="en-US">
                  <a:cs typeface="+mn-ea"/>
                  <a:sym typeface="+mn-lt"/>
                </a:endParaRPr>
              </a:p>
            </p:txBody>
          </p:sp>
        </p:grpSp>
        <p:sp>
          <p:nvSpPr>
            <p:cNvPr id="17" name="文本框 16">
              <a:extLst>
                <a:ext uri="{FF2B5EF4-FFF2-40B4-BE49-F238E27FC236}">
                  <a16:creationId xmlns:a16="http://schemas.microsoft.com/office/drawing/2014/main" id="{D3DA5867-BCBA-489B-A9F7-FD0383E337CC}"/>
                </a:ext>
              </a:extLst>
            </p:cNvPr>
            <p:cNvSpPr txBox="1"/>
            <p:nvPr/>
          </p:nvSpPr>
          <p:spPr>
            <a:xfrm>
              <a:off x="3188607" y="3468557"/>
              <a:ext cx="1626507" cy="645113"/>
            </a:xfrm>
            <a:prstGeom prst="rect">
              <a:avLst/>
            </a:prstGeom>
            <a:noFill/>
          </p:spPr>
          <p:txBody>
            <a:bodyPr vert="horz" wrap="square" rtlCol="0">
              <a:spAutoFit/>
            </a:bodyPr>
            <a:lstStyle/>
            <a:p>
              <a:pPr>
                <a:lnSpc>
                  <a:spcPts val="2300"/>
                </a:lnSpc>
              </a:pPr>
              <a:r>
                <a:rPr lang="en-US" altLang="zh-CN" sz="1200" dirty="0">
                  <a:solidFill>
                    <a:schemeClr val="tx1">
                      <a:lumMod val="95000"/>
                      <a:lumOff val="5000"/>
                    </a:schemeClr>
                  </a:solidFill>
                  <a:cs typeface="+mn-ea"/>
                  <a:sym typeface="+mn-lt"/>
                </a:rPr>
                <a:t>1.</a:t>
              </a:r>
              <a:r>
                <a:rPr lang="zh-CN" altLang="en-US" sz="1200" dirty="0">
                  <a:solidFill>
                    <a:schemeClr val="tx1">
                      <a:lumMod val="95000"/>
                      <a:lumOff val="5000"/>
                    </a:schemeClr>
                  </a:solidFill>
                  <a:cs typeface="+mn-ea"/>
                  <a:sym typeface="+mn-lt"/>
                </a:rPr>
                <a:t>考虑幼儿年龄阶段，准备教具要科学恰当。</a:t>
              </a:r>
            </a:p>
          </p:txBody>
        </p:sp>
        <p:sp>
          <p:nvSpPr>
            <p:cNvPr id="18" name="文本框 17">
              <a:extLst>
                <a:ext uri="{FF2B5EF4-FFF2-40B4-BE49-F238E27FC236}">
                  <a16:creationId xmlns:a16="http://schemas.microsoft.com/office/drawing/2014/main" id="{A387FBFF-BA64-44F3-AC0E-D6B486C8B89E}"/>
                </a:ext>
              </a:extLst>
            </p:cNvPr>
            <p:cNvSpPr txBox="1"/>
            <p:nvPr/>
          </p:nvSpPr>
          <p:spPr>
            <a:xfrm>
              <a:off x="8879337" y="3519040"/>
              <a:ext cx="1915909" cy="645113"/>
            </a:xfrm>
            <a:prstGeom prst="rect">
              <a:avLst/>
            </a:prstGeom>
            <a:noFill/>
          </p:spPr>
          <p:txBody>
            <a:bodyPr vert="horz" wrap="square" rtlCol="0">
              <a:spAutoFit/>
            </a:bodyPr>
            <a:lstStyle/>
            <a:p>
              <a:pPr>
                <a:lnSpc>
                  <a:spcPts val="2300"/>
                </a:lnSpc>
              </a:pPr>
              <a:r>
                <a:rPr lang="en-US" altLang="zh-CN" sz="1200" dirty="0">
                  <a:solidFill>
                    <a:schemeClr val="tx1">
                      <a:lumMod val="95000"/>
                      <a:lumOff val="5000"/>
                    </a:schemeClr>
                  </a:solidFill>
                  <a:cs typeface="+mn-ea"/>
                  <a:sym typeface="+mn-lt"/>
                </a:rPr>
                <a:t>3.</a:t>
              </a:r>
              <a:r>
                <a:rPr lang="zh-CN" altLang="en-US" sz="1200" dirty="0">
                  <a:solidFill>
                    <a:schemeClr val="tx1">
                      <a:lumMod val="95000"/>
                      <a:lumOff val="5000"/>
                    </a:schemeClr>
                  </a:solidFill>
                  <a:cs typeface="+mn-ea"/>
                  <a:sym typeface="+mn-lt"/>
                </a:rPr>
                <a:t>准备充分，取放方便，不要让材籵成为活动的干</a:t>
              </a:r>
            </a:p>
          </p:txBody>
        </p:sp>
        <p:grpSp>
          <p:nvGrpSpPr>
            <p:cNvPr id="19" name="组合 18">
              <a:extLst>
                <a:ext uri="{FF2B5EF4-FFF2-40B4-BE49-F238E27FC236}">
                  <a16:creationId xmlns:a16="http://schemas.microsoft.com/office/drawing/2014/main" id="{13BCF053-C393-6303-283E-162430D3DE28}"/>
                </a:ext>
              </a:extLst>
            </p:cNvPr>
            <p:cNvGrpSpPr/>
            <p:nvPr/>
          </p:nvGrpSpPr>
          <p:grpSpPr>
            <a:xfrm>
              <a:off x="5816711" y="3158471"/>
              <a:ext cx="2174423" cy="1507797"/>
              <a:chOff x="8878908" y="2737265"/>
              <a:chExt cx="1854410" cy="2682632"/>
            </a:xfrm>
          </p:grpSpPr>
          <p:sp>
            <p:nvSpPr>
              <p:cNvPr id="21" name="矩形 20">
                <a:extLst>
                  <a:ext uri="{FF2B5EF4-FFF2-40B4-BE49-F238E27FC236}">
                    <a16:creationId xmlns:a16="http://schemas.microsoft.com/office/drawing/2014/main" id="{FCFEF652-016C-04AC-59D4-D82D52FEE34A}"/>
                  </a:ext>
                </a:extLst>
              </p:cNvPr>
              <p:cNvSpPr/>
              <p:nvPr/>
            </p:nvSpPr>
            <p:spPr>
              <a:xfrm>
                <a:off x="8878908" y="2737265"/>
                <a:ext cx="1854410" cy="2664296"/>
              </a:xfrm>
              <a:prstGeom prst="rect">
                <a:avLst/>
              </a:prstGeom>
              <a:solidFill>
                <a:srgbClr val="2C3F4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zh-CN" altLang="en-US">
                  <a:cs typeface="+mn-ea"/>
                  <a:sym typeface="+mn-lt"/>
                </a:endParaRPr>
              </a:p>
            </p:txBody>
          </p:sp>
          <p:sp>
            <p:nvSpPr>
              <p:cNvPr id="22" name="圆角矩形 8">
                <a:extLst>
                  <a:ext uri="{FF2B5EF4-FFF2-40B4-BE49-F238E27FC236}">
                    <a16:creationId xmlns:a16="http://schemas.microsoft.com/office/drawing/2014/main" id="{C6B6FABE-10BE-E0D3-0AF0-45452CCAC2D3}"/>
                  </a:ext>
                </a:extLst>
              </p:cNvPr>
              <p:cNvSpPr/>
              <p:nvPr/>
            </p:nvSpPr>
            <p:spPr>
              <a:xfrm>
                <a:off x="8878908" y="2755601"/>
                <a:ext cx="1854410" cy="2664296"/>
              </a:xfrm>
              <a:prstGeom prst="roundRect">
                <a:avLst/>
              </a:prstGeom>
              <a:solidFill>
                <a:schemeClr val="bg1"/>
              </a:solidFill>
              <a:ln w="0" cap="flat" cmpd="sng" algn="ctr">
                <a:noFill/>
                <a:prstDash val="solid"/>
              </a:ln>
              <a:effectLst>
                <a:outerShdw blurRad="50800" dist="38100" dir="72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zh-CN" altLang="en-US">
                  <a:cs typeface="+mn-ea"/>
                  <a:sym typeface="+mn-lt"/>
                </a:endParaRPr>
              </a:p>
            </p:txBody>
          </p:sp>
        </p:grpSp>
        <p:sp>
          <p:nvSpPr>
            <p:cNvPr id="23" name="文本框 22">
              <a:extLst>
                <a:ext uri="{FF2B5EF4-FFF2-40B4-BE49-F238E27FC236}">
                  <a16:creationId xmlns:a16="http://schemas.microsoft.com/office/drawing/2014/main" id="{71A8306D-DF9E-FBB2-BB99-66ED5DF0CD67}"/>
                </a:ext>
              </a:extLst>
            </p:cNvPr>
            <p:cNvSpPr txBox="1"/>
            <p:nvPr/>
          </p:nvSpPr>
          <p:spPr>
            <a:xfrm>
              <a:off x="6168035" y="3428999"/>
              <a:ext cx="1659429" cy="940066"/>
            </a:xfrm>
            <a:prstGeom prst="rect">
              <a:avLst/>
            </a:prstGeom>
            <a:noFill/>
          </p:spPr>
          <p:txBody>
            <a:bodyPr vert="horz" wrap="square" rtlCol="0">
              <a:spAutoFit/>
            </a:bodyPr>
            <a:lstStyle/>
            <a:p>
              <a:pPr>
                <a:lnSpc>
                  <a:spcPts val="2300"/>
                </a:lnSpc>
              </a:pPr>
              <a:r>
                <a:rPr lang="en-US" altLang="zh-CN" sz="1200" dirty="0">
                  <a:solidFill>
                    <a:schemeClr val="tx1">
                      <a:lumMod val="95000"/>
                      <a:lumOff val="5000"/>
                    </a:schemeClr>
                  </a:solidFill>
                  <a:cs typeface="+mn-ea"/>
                  <a:sym typeface="+mn-lt"/>
                </a:rPr>
                <a:t>2.</a:t>
              </a:r>
              <a:r>
                <a:rPr lang="zh-CN" altLang="en-US" sz="1200" dirty="0">
                  <a:solidFill>
                    <a:schemeClr val="tx1">
                      <a:lumMod val="95000"/>
                      <a:lumOff val="5000"/>
                    </a:schemeClr>
                  </a:solidFill>
                  <a:cs typeface="+mn-ea"/>
                  <a:sym typeface="+mn-lt"/>
                </a:rPr>
                <a:t>教学具分层次，满足不同层次孩子的发展需求。</a:t>
              </a:r>
            </a:p>
          </p:txBody>
        </p:sp>
      </p:grpSp>
      <p:sp>
        <p:nvSpPr>
          <p:cNvPr id="24" name="文本框 23">
            <a:extLst>
              <a:ext uri="{FF2B5EF4-FFF2-40B4-BE49-F238E27FC236}">
                <a16:creationId xmlns:a16="http://schemas.microsoft.com/office/drawing/2014/main" id="{3ABE7E4E-1647-05F5-DF13-A9521F6C6BFB}"/>
              </a:ext>
            </a:extLst>
          </p:cNvPr>
          <p:cNvSpPr txBox="1"/>
          <p:nvPr/>
        </p:nvSpPr>
        <p:spPr>
          <a:xfrm>
            <a:off x="-210944" y="291091"/>
            <a:ext cx="8330243" cy="432298"/>
          </a:xfrm>
          <a:prstGeom prst="rect">
            <a:avLst/>
          </a:prstGeom>
          <a:noFill/>
        </p:spPr>
        <p:txBody>
          <a:bodyPr wrap="square">
            <a:spAutoFit/>
          </a:bodyPr>
          <a:lstStyle/>
          <a:p>
            <a:pPr marR="333375" indent="342900">
              <a:lnSpc>
                <a:spcPts val="2890"/>
              </a:lnSpc>
              <a:spcBef>
                <a:spcPts val="75"/>
              </a:spcBef>
              <a:spcAft>
                <a:spcPts val="0"/>
              </a:spcAft>
              <a:tabLst>
                <a:tab pos="855345" algn="l"/>
              </a:tabLst>
            </a:pPr>
            <a:r>
              <a:rPr lang="zh-CN" altLang="en-US" sz="2000" dirty="0">
                <a:effectLst/>
                <a:latin typeface="+mn-ea"/>
                <a:cs typeface="楷体" panose="02010609060101010101" pitchFamily="49" charset="-122"/>
              </a:rPr>
              <a:t>（</a:t>
            </a:r>
            <a:r>
              <a:rPr lang="zh-CN" altLang="en-US" sz="2000" dirty="0">
                <a:latin typeface="+mn-ea"/>
                <a:cs typeface="楷体" panose="02010609060101010101" pitchFamily="49" charset="-122"/>
              </a:rPr>
              <a:t>三</a:t>
            </a:r>
            <a:r>
              <a:rPr lang="zh-CN" altLang="en-US" sz="2000" dirty="0">
                <a:effectLst/>
                <a:latin typeface="+mn-ea"/>
                <a:cs typeface="楷体" panose="02010609060101010101" pitchFamily="49" charset="-122"/>
              </a:rPr>
              <a:t>）准备工作要细致，摆放合理，为活动服务</a:t>
            </a:r>
            <a:endParaRPr lang="zh-CN" altLang="zh-CN" sz="2000" dirty="0">
              <a:effectLst/>
              <a:latin typeface="+mn-ea"/>
              <a:cs typeface="宋体" panose="02010600030101010101" pitchFamily="2" charset="-122"/>
            </a:endParaRPr>
          </a:p>
        </p:txBody>
      </p:sp>
      <p:sp>
        <p:nvSpPr>
          <p:cNvPr id="25" name="文本框 24">
            <a:extLst>
              <a:ext uri="{FF2B5EF4-FFF2-40B4-BE49-F238E27FC236}">
                <a16:creationId xmlns:a16="http://schemas.microsoft.com/office/drawing/2014/main" id="{ED25134D-8CD6-54B8-FD01-634AFC5256F9}"/>
              </a:ext>
            </a:extLst>
          </p:cNvPr>
          <p:cNvSpPr txBox="1"/>
          <p:nvPr/>
        </p:nvSpPr>
        <p:spPr>
          <a:xfrm>
            <a:off x="2191596" y="2272603"/>
            <a:ext cx="8856619" cy="798104"/>
          </a:xfrm>
          <a:prstGeom prst="rect">
            <a:avLst/>
          </a:prstGeom>
          <a:noFill/>
        </p:spPr>
        <p:txBody>
          <a:bodyPr wrap="square">
            <a:spAutoFit/>
          </a:bodyPr>
          <a:lstStyle/>
          <a:p>
            <a:pPr indent="403860">
              <a:lnSpc>
                <a:spcPts val="2890"/>
              </a:lnSpc>
              <a:tabLst>
                <a:tab pos="887095" algn="l"/>
              </a:tabLst>
            </a:pPr>
            <a:r>
              <a:rPr lang="zh-CN" altLang="zh-CN" sz="1600" spc="-5" dirty="0">
                <a:effectLst/>
                <a:latin typeface="+mn-ea"/>
                <a:cs typeface="仿宋" panose="02010609060101010101" pitchFamily="49" charset="-122"/>
              </a:rPr>
              <a:t>美术教育活动需要准备的工作很多，既要有孩子经验基础</a:t>
            </a:r>
            <a:r>
              <a:rPr lang="zh-CN" altLang="zh-CN" sz="1600" spc="180" dirty="0">
                <a:effectLst/>
                <a:latin typeface="+mn-ea"/>
                <a:cs typeface="仿宋" panose="02010609060101010101" pitchFamily="49" charset="-122"/>
              </a:rPr>
              <a:t>的</a:t>
            </a:r>
            <a:r>
              <a:rPr lang="zh-CN" altLang="zh-CN" sz="1600" spc="150" dirty="0">
                <a:effectLst/>
                <a:latin typeface="+mn-ea"/>
                <a:cs typeface="仿宋" panose="02010609060101010101" pitchFamily="49" charset="-122"/>
              </a:rPr>
              <a:t>了</a:t>
            </a:r>
            <a:r>
              <a:rPr lang="zh-CN" altLang="zh-CN" sz="1600" spc="10" dirty="0">
                <a:effectLst/>
                <a:latin typeface="+mn-ea"/>
                <a:cs typeface="仿宋" panose="02010609060101010101" pitchFamily="49" charset="-122"/>
              </a:rPr>
              <a:t>解，又要有孩子操作的教具学具，人手一份，非常繁琐</a:t>
            </a:r>
            <a:r>
              <a:rPr lang="zh-CN" altLang="zh-CN" sz="1600" spc="-125" dirty="0">
                <a:effectLst/>
                <a:latin typeface="+mn-ea"/>
                <a:cs typeface="仿宋" panose="02010609060101010101" pitchFamily="49" charset="-122"/>
              </a:rPr>
              <a:t>，</a:t>
            </a:r>
            <a:r>
              <a:rPr lang="zh-CN" altLang="zh-CN" sz="1600" dirty="0">
                <a:effectLst/>
                <a:latin typeface="+mn-ea"/>
                <a:cs typeface="仿宋" panose="02010609060101010101" pitchFamily="49" charset="-122"/>
              </a:rPr>
              <a:t>所</a:t>
            </a:r>
            <a:r>
              <a:rPr lang="zh-CN" altLang="zh-CN" sz="1600" spc="-40" dirty="0">
                <a:effectLst/>
                <a:latin typeface="+mn-ea"/>
                <a:cs typeface="仿宋" panose="02010609060101010101" pitchFamily="49" charset="-122"/>
              </a:rPr>
              <a:t>以一定要细致考虑，让它发挥好作用，为教学活动服务</a:t>
            </a:r>
            <a:r>
              <a:rPr lang="zh-CN" altLang="zh-CN" sz="1600" dirty="0">
                <a:effectLst/>
                <a:latin typeface="+mn-ea"/>
                <a:cs typeface="仿宋" panose="02010609060101010101" pitchFamily="49" charset="-122"/>
              </a:rPr>
              <a:t>。</a:t>
            </a:r>
            <a:endParaRPr lang="zh-CN" altLang="zh-CN" sz="1600" dirty="0">
              <a:effectLst/>
              <a:latin typeface="+mn-ea"/>
              <a:cs typeface="宋体" panose="02010600030101010101" pitchFamily="2" charset="-122"/>
            </a:endParaRPr>
          </a:p>
        </p:txBody>
      </p:sp>
    </p:spTree>
    <p:extLst>
      <p:ext uri="{BB962C8B-B14F-4D97-AF65-F5344CB8AC3E}">
        <p14:creationId xmlns:p14="http://schemas.microsoft.com/office/powerpoint/2010/main" val="3614757326"/>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down)">
                                      <p:cBhvr>
                                        <p:cTn id="1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3247FC5F-87F4-45F7-AFF9-5E898AD854A2}"/>
              </a:ext>
            </a:extLst>
          </p:cNvPr>
          <p:cNvSpPr/>
          <p:nvPr/>
        </p:nvSpPr>
        <p:spPr>
          <a:xfrm>
            <a:off x="0" y="0"/>
            <a:ext cx="12192000" cy="6858000"/>
          </a:xfrm>
          <a:prstGeom prst="rect">
            <a:avLst/>
          </a:prstGeom>
          <a:solidFill>
            <a:srgbClr val="ECED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a:extLst>
              <a:ext uri="{FF2B5EF4-FFF2-40B4-BE49-F238E27FC236}">
                <a16:creationId xmlns:a16="http://schemas.microsoft.com/office/drawing/2014/main" id="{D393D6B7-B593-4806-8906-ECFE325CB18E}"/>
              </a:ext>
            </a:extLst>
          </p:cNvPr>
          <p:cNvSpPr/>
          <p:nvPr/>
        </p:nvSpPr>
        <p:spPr>
          <a:xfrm>
            <a:off x="1536568" y="709069"/>
            <a:ext cx="8236451" cy="5439862"/>
          </a:xfrm>
          <a:prstGeom prst="rect">
            <a:avLst/>
          </a:prstGeom>
          <a:solidFill>
            <a:srgbClr val="9CD0C5"/>
          </a:solidFill>
          <a:ln>
            <a:noFill/>
          </a:ln>
          <a:effectLst>
            <a:outerShdw blurRad="190500" sx="103000" sy="103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7" name="图片 6">
            <a:extLst>
              <a:ext uri="{FF2B5EF4-FFF2-40B4-BE49-F238E27FC236}">
                <a16:creationId xmlns:a16="http://schemas.microsoft.com/office/drawing/2014/main" id="{1C074682-C18D-4A40-95CA-660FF609CF0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flipV="1">
            <a:off x="9773020" y="1534910"/>
            <a:ext cx="1913664" cy="4883714"/>
          </a:xfrm>
          <a:prstGeom prst="rect">
            <a:avLst/>
          </a:prstGeom>
        </p:spPr>
      </p:pic>
      <p:sp>
        <p:nvSpPr>
          <p:cNvPr id="8" name="文本框 2">
            <a:extLst>
              <a:ext uri="{FF2B5EF4-FFF2-40B4-BE49-F238E27FC236}">
                <a16:creationId xmlns:a16="http://schemas.microsoft.com/office/drawing/2014/main" id="{1CF5FEF2-3836-4147-A533-B253E1818C0F}"/>
              </a:ext>
            </a:extLst>
          </p:cNvPr>
          <p:cNvSpPr txBox="1"/>
          <p:nvPr/>
        </p:nvSpPr>
        <p:spPr>
          <a:xfrm>
            <a:off x="2243135" y="3044279"/>
            <a:ext cx="7438904" cy="769441"/>
          </a:xfrm>
          <a:prstGeom prst="rect">
            <a:avLst/>
          </a:prstGeom>
          <a:noFill/>
        </p:spPr>
        <p:txBody>
          <a:bodyPr vert="horz"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4400" dirty="0">
                <a:cs typeface="+mn-ea"/>
                <a:sym typeface="+mn-lt"/>
              </a:rPr>
              <a:t>二、幼儿美术教学活动组织</a:t>
            </a:r>
          </a:p>
        </p:txBody>
      </p:sp>
    </p:spTree>
    <p:extLst>
      <p:ext uri="{BB962C8B-B14F-4D97-AF65-F5344CB8AC3E}">
        <p14:creationId xmlns:p14="http://schemas.microsoft.com/office/powerpoint/2010/main" val="2995848168"/>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75360A67-BF37-4979-B85F-D54F719F5D13}"/>
              </a:ext>
            </a:extLst>
          </p:cNvPr>
          <p:cNvSpPr/>
          <p:nvPr/>
        </p:nvSpPr>
        <p:spPr>
          <a:xfrm>
            <a:off x="0" y="0"/>
            <a:ext cx="12192000" cy="6858000"/>
          </a:xfrm>
          <a:prstGeom prst="rect">
            <a:avLst/>
          </a:prstGeom>
          <a:solidFill>
            <a:srgbClr val="ECED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文本框 8">
            <a:extLst>
              <a:ext uri="{FF2B5EF4-FFF2-40B4-BE49-F238E27FC236}">
                <a16:creationId xmlns:a16="http://schemas.microsoft.com/office/drawing/2014/main" id="{BADEDE71-442B-6E53-EEA7-8F92F27C5B0A}"/>
              </a:ext>
            </a:extLst>
          </p:cNvPr>
          <p:cNvSpPr txBox="1"/>
          <p:nvPr/>
        </p:nvSpPr>
        <p:spPr>
          <a:xfrm>
            <a:off x="2382" y="376378"/>
            <a:ext cx="7165334" cy="432298"/>
          </a:xfrm>
          <a:prstGeom prst="rect">
            <a:avLst/>
          </a:prstGeom>
          <a:noFill/>
        </p:spPr>
        <p:txBody>
          <a:bodyPr wrap="square">
            <a:spAutoFit/>
          </a:bodyPr>
          <a:lstStyle/>
          <a:p>
            <a:pPr indent="425450">
              <a:lnSpc>
                <a:spcPts val="2890"/>
              </a:lnSpc>
              <a:spcBef>
                <a:spcPts val="15"/>
              </a:spcBef>
            </a:pPr>
            <a:r>
              <a:rPr lang="zh-CN" altLang="zh-CN" sz="2000" dirty="0">
                <a:effectLst/>
                <a:latin typeface="+mn-ea"/>
                <a:cs typeface="楷体" panose="02010609060101010101" pitchFamily="49" charset="-122"/>
              </a:rPr>
              <a:t>（一）活动过程要有序，考虑周全，时间分配合理</a:t>
            </a:r>
            <a:endParaRPr lang="zh-CN" altLang="zh-CN" sz="2000" dirty="0">
              <a:effectLst/>
              <a:latin typeface="+mn-ea"/>
              <a:cs typeface="宋体" panose="02010600030101010101" pitchFamily="2" charset="-122"/>
            </a:endParaRPr>
          </a:p>
        </p:txBody>
      </p:sp>
      <p:pic>
        <p:nvPicPr>
          <p:cNvPr id="12" name="图片 11">
            <a:extLst>
              <a:ext uri="{FF2B5EF4-FFF2-40B4-BE49-F238E27FC236}">
                <a16:creationId xmlns:a16="http://schemas.microsoft.com/office/drawing/2014/main" id="{8DCD11CD-3889-A8DD-B9F2-485A51C5AA9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1976" y="2166322"/>
            <a:ext cx="3341529" cy="2858163"/>
          </a:xfrm>
          <a:prstGeom prst="rect">
            <a:avLst/>
          </a:prstGeom>
        </p:spPr>
      </p:pic>
      <p:sp>
        <p:nvSpPr>
          <p:cNvPr id="13" name="矩形 12">
            <a:extLst>
              <a:ext uri="{FF2B5EF4-FFF2-40B4-BE49-F238E27FC236}">
                <a16:creationId xmlns:a16="http://schemas.microsoft.com/office/drawing/2014/main" id="{859C0040-778B-3CA7-DB68-7FC4DF737D89}"/>
              </a:ext>
            </a:extLst>
          </p:cNvPr>
          <p:cNvSpPr/>
          <p:nvPr/>
        </p:nvSpPr>
        <p:spPr>
          <a:xfrm>
            <a:off x="3965481" y="1791093"/>
            <a:ext cx="7914544" cy="3610466"/>
          </a:xfrm>
          <a:prstGeom prst="rect">
            <a:avLst/>
          </a:prstGeom>
          <a:solidFill>
            <a:srgbClr val="9CD0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文本框 10">
            <a:extLst>
              <a:ext uri="{FF2B5EF4-FFF2-40B4-BE49-F238E27FC236}">
                <a16:creationId xmlns:a16="http://schemas.microsoft.com/office/drawing/2014/main" id="{FA1772C9-7703-9D9B-00C3-A7D3CFD423DA}"/>
              </a:ext>
            </a:extLst>
          </p:cNvPr>
          <p:cNvSpPr txBox="1"/>
          <p:nvPr/>
        </p:nvSpPr>
        <p:spPr>
          <a:xfrm>
            <a:off x="4343322" y="2658051"/>
            <a:ext cx="7280696" cy="1541897"/>
          </a:xfrm>
          <a:prstGeom prst="rect">
            <a:avLst/>
          </a:prstGeom>
          <a:noFill/>
        </p:spPr>
        <p:txBody>
          <a:bodyPr wrap="square">
            <a:spAutoFit/>
          </a:bodyPr>
          <a:lstStyle/>
          <a:p>
            <a:pPr indent="422910">
              <a:lnSpc>
                <a:spcPts val="2890"/>
              </a:lnSpc>
              <a:spcBef>
                <a:spcPts val="15"/>
              </a:spcBef>
            </a:pPr>
            <a:r>
              <a:rPr lang="zh-CN" altLang="zh-CN" sz="1800" spc="-5" dirty="0">
                <a:effectLst/>
                <a:latin typeface="+mn-ea"/>
                <a:cs typeface="仿宋" panose="02010609060101010101" pitchFamily="49" charset="-122"/>
              </a:rPr>
              <a:t>在教学活动过程时，要紧紧围绕教学目标，层层深入，突</a:t>
            </a:r>
            <a:r>
              <a:rPr lang="zh-CN" altLang="zh-CN" sz="1800" spc="30" dirty="0">
                <a:effectLst/>
                <a:latin typeface="+mn-ea"/>
                <a:cs typeface="仿宋" panose="02010609060101010101" pitchFamily="49" charset="-122"/>
              </a:rPr>
              <a:t>出各环节的重点及渐进性、衔接性</a:t>
            </a:r>
            <a:r>
              <a:rPr lang="zh-CN" altLang="zh-CN" sz="1800" spc="25" dirty="0">
                <a:effectLst/>
                <a:latin typeface="+mn-ea"/>
                <a:cs typeface="仿宋" panose="02010609060101010101" pitchFamily="49" charset="-122"/>
              </a:rPr>
              <a:t>。</a:t>
            </a:r>
            <a:r>
              <a:rPr lang="zh-CN" altLang="zh-CN" sz="1800" spc="15" dirty="0">
                <a:effectLst/>
                <a:latin typeface="+mn-ea"/>
                <a:cs typeface="仿宋" panose="02010609060101010101" pitchFamily="49" charset="-122"/>
              </a:rPr>
              <a:t>事先考虑好时间分配，合理</a:t>
            </a:r>
            <a:r>
              <a:rPr lang="zh-CN" altLang="zh-CN" sz="1800" spc="-5" dirty="0">
                <a:effectLst/>
                <a:latin typeface="+mn-ea"/>
                <a:cs typeface="仿宋" panose="02010609060101010101" pitchFamily="49" charset="-122"/>
              </a:rPr>
              <a:t>展开。对于美术教学，教师的导入和示范讲解时间约占</a:t>
            </a:r>
            <a:r>
              <a:rPr lang="en-US" altLang="zh-CN" sz="1800" spc="-25" dirty="0">
                <a:effectLst/>
                <a:latin typeface="+mn-ea"/>
                <a:cs typeface="仿宋" panose="02010609060101010101" pitchFamily="49" charset="-122"/>
              </a:rPr>
              <a:t>30</a:t>
            </a:r>
            <a:r>
              <a:rPr lang="en-US" altLang="zh-CN" sz="1800" spc="-120" dirty="0">
                <a:effectLst/>
                <a:latin typeface="+mn-ea"/>
                <a:cs typeface="仿宋" panose="02010609060101010101" pitchFamily="49" charset="-122"/>
              </a:rPr>
              <a:t>%</a:t>
            </a:r>
            <a:r>
              <a:rPr lang="en-US" altLang="zh-CN" sz="1800" spc="5" dirty="0">
                <a:effectLst/>
                <a:latin typeface="+mn-ea"/>
                <a:cs typeface="仿宋" panose="02010609060101010101" pitchFamily="49" charset="-122"/>
              </a:rPr>
              <a:t>,</a:t>
            </a:r>
            <a:r>
              <a:rPr lang="zh-CN" altLang="zh-CN" sz="1800" dirty="0">
                <a:effectLst/>
                <a:latin typeface="+mn-ea"/>
                <a:cs typeface="仿宋" panose="02010609060101010101" pitchFamily="49" charset="-122"/>
              </a:rPr>
              <a:t>孩</a:t>
            </a:r>
            <a:r>
              <a:rPr lang="zh-CN" altLang="zh-CN" sz="1800" spc="5" dirty="0">
                <a:effectLst/>
                <a:latin typeface="+mn-ea"/>
                <a:cs typeface="仿宋" panose="02010609060101010101" pitchFamily="49" charset="-122"/>
              </a:rPr>
              <a:t>子的操作时间占</a:t>
            </a:r>
            <a:r>
              <a:rPr lang="en-US" altLang="zh-CN" sz="1800" spc="10" dirty="0">
                <a:effectLst/>
                <a:latin typeface="+mn-ea"/>
                <a:cs typeface="仿宋" panose="02010609060101010101" pitchFamily="49" charset="-122"/>
              </a:rPr>
              <a:t>50</a:t>
            </a:r>
            <a:r>
              <a:rPr lang="en-US" altLang="zh-CN" sz="1800" spc="-50" dirty="0">
                <a:effectLst/>
                <a:latin typeface="+mn-ea"/>
                <a:cs typeface="仿宋" panose="02010609060101010101" pitchFamily="49" charset="-122"/>
              </a:rPr>
              <a:t>%</a:t>
            </a:r>
            <a:r>
              <a:rPr lang="en-US" altLang="zh-CN" sz="1800" spc="85" dirty="0">
                <a:effectLst/>
                <a:latin typeface="+mn-ea"/>
                <a:cs typeface="仿宋" panose="02010609060101010101" pitchFamily="49" charset="-122"/>
              </a:rPr>
              <a:t>,</a:t>
            </a:r>
            <a:r>
              <a:rPr lang="zh-CN" altLang="zh-CN" sz="1800" spc="95" dirty="0">
                <a:effectLst/>
                <a:latin typeface="+mn-ea"/>
                <a:cs typeface="仿宋" panose="02010609060101010101" pitchFamily="49" charset="-122"/>
              </a:rPr>
              <a:t>讲评环节最多占</a:t>
            </a:r>
            <a:r>
              <a:rPr lang="en-US" altLang="zh-CN" sz="1800" spc="-25" dirty="0">
                <a:effectLst/>
                <a:latin typeface="+mn-ea"/>
                <a:cs typeface="仿宋" panose="02010609060101010101" pitchFamily="49" charset="-122"/>
              </a:rPr>
              <a:t>20%</a:t>
            </a:r>
            <a:r>
              <a:rPr lang="zh-CN" altLang="zh-CN" sz="1800" dirty="0">
                <a:effectLst/>
                <a:latin typeface="+mn-ea"/>
                <a:cs typeface="仿宋" panose="02010609060101010101" pitchFamily="49" charset="-122"/>
              </a:rPr>
              <a:t>。</a:t>
            </a:r>
            <a:endParaRPr lang="zh-CN" altLang="zh-CN" sz="1600" dirty="0">
              <a:effectLst/>
              <a:latin typeface="+mn-ea"/>
              <a:cs typeface="宋体" panose="02010600030101010101" pitchFamily="2" charset="-122"/>
            </a:endParaRPr>
          </a:p>
        </p:txBody>
      </p:sp>
    </p:spTree>
    <p:extLst>
      <p:ext uri="{BB962C8B-B14F-4D97-AF65-F5344CB8AC3E}">
        <p14:creationId xmlns:p14="http://schemas.microsoft.com/office/powerpoint/2010/main" val="223858926"/>
      </p:ext>
    </p:extLst>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75360A67-BF37-4979-B85F-D54F719F5D13}"/>
              </a:ext>
            </a:extLst>
          </p:cNvPr>
          <p:cNvSpPr/>
          <p:nvPr/>
        </p:nvSpPr>
        <p:spPr>
          <a:xfrm>
            <a:off x="0" y="0"/>
            <a:ext cx="12192000" cy="6858000"/>
          </a:xfrm>
          <a:prstGeom prst="rect">
            <a:avLst/>
          </a:prstGeom>
          <a:solidFill>
            <a:srgbClr val="ECED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矩形 1">
            <a:extLst>
              <a:ext uri="{FF2B5EF4-FFF2-40B4-BE49-F238E27FC236}">
                <a16:creationId xmlns:a16="http://schemas.microsoft.com/office/drawing/2014/main" id="{4CE89870-F484-4CE0-9019-78FA57050784}"/>
              </a:ext>
            </a:extLst>
          </p:cNvPr>
          <p:cNvSpPr/>
          <p:nvPr/>
        </p:nvSpPr>
        <p:spPr>
          <a:xfrm>
            <a:off x="1994707" y="2240067"/>
            <a:ext cx="10049810" cy="3168834"/>
          </a:xfrm>
          <a:prstGeom prst="rect">
            <a:avLst/>
          </a:prstGeom>
          <a:solidFill>
            <a:srgbClr val="9CD0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图片 7">
            <a:extLst>
              <a:ext uri="{FF2B5EF4-FFF2-40B4-BE49-F238E27FC236}">
                <a16:creationId xmlns:a16="http://schemas.microsoft.com/office/drawing/2014/main" id="{F4B269A7-676E-4BDC-9FA2-7EC99193518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05775" y="4502502"/>
            <a:ext cx="2613733" cy="2264146"/>
          </a:xfrm>
          <a:prstGeom prst="rect">
            <a:avLst/>
          </a:prstGeom>
        </p:spPr>
      </p:pic>
      <p:pic>
        <p:nvPicPr>
          <p:cNvPr id="17" name="图片 16">
            <a:extLst>
              <a:ext uri="{FF2B5EF4-FFF2-40B4-BE49-F238E27FC236}">
                <a16:creationId xmlns:a16="http://schemas.microsoft.com/office/drawing/2014/main" id="{A57CAFB0-6F35-4FCA-9A4D-79D98DD4705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1449099"/>
            <a:ext cx="3444913" cy="1611243"/>
          </a:xfrm>
          <a:prstGeom prst="rect">
            <a:avLst/>
          </a:prstGeom>
        </p:spPr>
      </p:pic>
      <p:sp>
        <p:nvSpPr>
          <p:cNvPr id="15" name="文本框 14">
            <a:extLst>
              <a:ext uri="{FF2B5EF4-FFF2-40B4-BE49-F238E27FC236}">
                <a16:creationId xmlns:a16="http://schemas.microsoft.com/office/drawing/2014/main" id="{01C4C67B-F315-6089-1236-A61056F1901A}"/>
              </a:ext>
            </a:extLst>
          </p:cNvPr>
          <p:cNvSpPr txBox="1"/>
          <p:nvPr/>
        </p:nvSpPr>
        <p:spPr>
          <a:xfrm>
            <a:off x="2617570" y="3060342"/>
            <a:ext cx="8804083" cy="1705403"/>
          </a:xfrm>
          <a:prstGeom prst="rect">
            <a:avLst/>
          </a:prstGeom>
          <a:noFill/>
        </p:spPr>
        <p:txBody>
          <a:bodyPr wrap="square">
            <a:spAutoFit/>
          </a:bodyPr>
          <a:lstStyle/>
          <a:p>
            <a:pPr marR="276225" indent="425450" algn="just">
              <a:lnSpc>
                <a:spcPct val="150000"/>
              </a:lnSpc>
              <a:spcBef>
                <a:spcPts val="5"/>
              </a:spcBef>
              <a:spcAft>
                <a:spcPts val="0"/>
              </a:spcAft>
            </a:pPr>
            <a:r>
              <a:rPr lang="zh-CN" altLang="zh-CN" sz="1800" dirty="0">
                <a:effectLst/>
                <a:latin typeface="+mn-ea"/>
                <a:cs typeface="仿宋" panose="02010609060101010101" pitchFamily="49" charset="-122"/>
              </a:rPr>
              <a:t>活动中，教师巡回指导时要有目的地发现孩子的作品，哪些特色突出，值得大家借鉴，哪些存在共性问题，需要及时进行评价，</a:t>
            </a:r>
            <a:r>
              <a:rPr lang="zh-CN" altLang="zh-CN" sz="1800" spc="80" dirty="0">
                <a:effectLst/>
                <a:latin typeface="+mn-ea"/>
                <a:cs typeface="仿宋" panose="02010609060101010101" pitchFamily="49" charset="-122"/>
              </a:rPr>
              <a:t>引导大家立即改进</a:t>
            </a:r>
            <a:r>
              <a:rPr lang="zh-CN" altLang="zh-CN" sz="1800" spc="-145" dirty="0">
                <a:effectLst/>
                <a:latin typeface="+mn-ea"/>
                <a:cs typeface="仿宋" panose="02010609060101010101" pitchFamily="49" charset="-122"/>
              </a:rPr>
              <a:t>。</a:t>
            </a:r>
            <a:r>
              <a:rPr lang="zh-CN" altLang="zh-CN" sz="1800" spc="15" dirty="0">
                <a:effectLst/>
                <a:latin typeface="+mn-ea"/>
                <a:cs typeface="仿宋" panose="02010609060101010101" pitchFamily="49" charset="-122"/>
              </a:rPr>
              <a:t>要有目的地发现问题，给子恰当适时指导，同时做好讲评作品的准备，想请谁讲，准备用哪幅作品重点讲解，</a:t>
            </a:r>
            <a:r>
              <a:rPr lang="zh-CN" altLang="zh-CN" sz="1800" spc="-30" dirty="0">
                <a:effectLst/>
                <a:latin typeface="+mn-ea"/>
                <a:cs typeface="仿宋" panose="02010609060101010101" pitchFamily="49" charset="-122"/>
              </a:rPr>
              <a:t>分析优势与不足，引导大家进步</a:t>
            </a:r>
            <a:r>
              <a:rPr lang="zh-CN" altLang="zh-CN" sz="1800" dirty="0">
                <a:effectLst/>
                <a:latin typeface="+mn-ea"/>
                <a:cs typeface="仿宋" panose="02010609060101010101" pitchFamily="49" charset="-122"/>
              </a:rPr>
              <a:t>。</a:t>
            </a:r>
            <a:endParaRPr lang="zh-CN" altLang="zh-CN" sz="1600" dirty="0">
              <a:effectLst/>
              <a:latin typeface="+mn-ea"/>
              <a:cs typeface="宋体" panose="02010600030101010101" pitchFamily="2" charset="-122"/>
            </a:endParaRPr>
          </a:p>
        </p:txBody>
      </p:sp>
      <p:sp>
        <p:nvSpPr>
          <p:cNvPr id="9" name="文本框 8">
            <a:extLst>
              <a:ext uri="{FF2B5EF4-FFF2-40B4-BE49-F238E27FC236}">
                <a16:creationId xmlns:a16="http://schemas.microsoft.com/office/drawing/2014/main" id="{5E8A8611-8C62-253C-5367-6C5095EAABF0}"/>
              </a:ext>
            </a:extLst>
          </p:cNvPr>
          <p:cNvSpPr txBox="1"/>
          <p:nvPr/>
        </p:nvSpPr>
        <p:spPr>
          <a:xfrm>
            <a:off x="159774" y="332060"/>
            <a:ext cx="6159908" cy="499624"/>
          </a:xfrm>
          <a:prstGeom prst="rect">
            <a:avLst/>
          </a:prstGeom>
          <a:noFill/>
        </p:spPr>
        <p:txBody>
          <a:bodyPr wrap="square">
            <a:spAutoFit/>
          </a:bodyPr>
          <a:lstStyle/>
          <a:p>
            <a:pPr indent="444500">
              <a:lnSpc>
                <a:spcPct val="150000"/>
              </a:lnSpc>
            </a:pPr>
            <a:r>
              <a:rPr lang="zh-CN" altLang="zh-CN" sz="2000" dirty="0">
                <a:effectLst/>
                <a:latin typeface="+mn-ea"/>
                <a:cs typeface="楷体" panose="02010609060101010101" pitchFamily="49" charset="-122"/>
              </a:rPr>
              <a:t>（二）巡回指导，目标明确，积极有效</a:t>
            </a:r>
            <a:endParaRPr lang="zh-CN" altLang="zh-CN" sz="2000" dirty="0">
              <a:effectLst/>
              <a:latin typeface="+mn-ea"/>
              <a:cs typeface="宋体" panose="02010600030101010101" pitchFamily="2" charset="-122"/>
            </a:endParaRPr>
          </a:p>
        </p:txBody>
      </p:sp>
    </p:spTree>
    <p:extLst>
      <p:ext uri="{BB962C8B-B14F-4D97-AF65-F5344CB8AC3E}">
        <p14:creationId xmlns:p14="http://schemas.microsoft.com/office/powerpoint/2010/main" val="3000529924"/>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868C8DB1-1D54-4013-B2BC-1157DE3334AF}"/>
              </a:ext>
            </a:extLst>
          </p:cNvPr>
          <p:cNvSpPr/>
          <p:nvPr/>
        </p:nvSpPr>
        <p:spPr>
          <a:xfrm>
            <a:off x="0" y="0"/>
            <a:ext cx="12192000" cy="6858000"/>
          </a:xfrm>
          <a:prstGeom prst="rect">
            <a:avLst/>
          </a:prstGeom>
          <a:solidFill>
            <a:srgbClr val="ECED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6">
            <a:extLst>
              <a:ext uri="{FF2B5EF4-FFF2-40B4-BE49-F238E27FC236}">
                <a16:creationId xmlns:a16="http://schemas.microsoft.com/office/drawing/2014/main" id="{A0A71D1E-900C-4918-8922-8F33DFF36E93}"/>
              </a:ext>
            </a:extLst>
          </p:cNvPr>
          <p:cNvSpPr/>
          <p:nvPr/>
        </p:nvSpPr>
        <p:spPr>
          <a:xfrm>
            <a:off x="2583399" y="1720645"/>
            <a:ext cx="9341508" cy="4218242"/>
          </a:xfrm>
          <a:prstGeom prst="rect">
            <a:avLst/>
          </a:prstGeom>
          <a:solidFill>
            <a:srgbClr val="9CD0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5" name="图片 14">
            <a:extLst>
              <a:ext uri="{FF2B5EF4-FFF2-40B4-BE49-F238E27FC236}">
                <a16:creationId xmlns:a16="http://schemas.microsoft.com/office/drawing/2014/main" id="{506E4D06-2726-4EA9-A1CD-CFD69DEEB2C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3900" y="1573332"/>
            <a:ext cx="2031337" cy="3711335"/>
          </a:xfrm>
          <a:prstGeom prst="rect">
            <a:avLst/>
          </a:prstGeom>
        </p:spPr>
      </p:pic>
      <p:sp>
        <p:nvSpPr>
          <p:cNvPr id="16" name="文本框 15">
            <a:extLst>
              <a:ext uri="{FF2B5EF4-FFF2-40B4-BE49-F238E27FC236}">
                <a16:creationId xmlns:a16="http://schemas.microsoft.com/office/drawing/2014/main" id="{7ECCC589-00CB-89B6-E6A7-F941A6053ADE}"/>
              </a:ext>
            </a:extLst>
          </p:cNvPr>
          <p:cNvSpPr txBox="1"/>
          <p:nvPr/>
        </p:nvSpPr>
        <p:spPr>
          <a:xfrm>
            <a:off x="2737849" y="2060610"/>
            <a:ext cx="9032607" cy="3401380"/>
          </a:xfrm>
          <a:prstGeom prst="rect">
            <a:avLst/>
          </a:prstGeom>
          <a:noFill/>
        </p:spPr>
        <p:txBody>
          <a:bodyPr wrap="square">
            <a:spAutoFit/>
          </a:bodyPr>
          <a:lstStyle/>
          <a:p>
            <a:pPr marL="88265" marR="302895" indent="487045" algn="just">
              <a:lnSpc>
                <a:spcPts val="2890"/>
              </a:lnSpc>
              <a:spcAft>
                <a:spcPts val="0"/>
              </a:spcAft>
            </a:pPr>
            <a:r>
              <a:rPr lang="zh-CN" altLang="zh-CN" sz="1800" dirty="0">
                <a:effectLst/>
                <a:latin typeface="+mn-ea"/>
                <a:cs typeface="仿宋" panose="02010609060101010101" pitchFamily="49" charset="-122"/>
              </a:rPr>
              <a:t>美术活动很重要的一个环节是最后的作品评价，它既是对</a:t>
            </a:r>
            <a:r>
              <a:rPr lang="zh-CN" altLang="zh-CN" sz="1800" spc="-5" dirty="0">
                <a:effectLst/>
                <a:latin typeface="+mn-ea"/>
                <a:cs typeface="仿宋" panose="02010609060101010101" pitchFamily="49" charset="-122"/>
              </a:rPr>
              <a:t>本次活动幼儿参与积极性、能力提高、技能掌握等方面的一个评</a:t>
            </a:r>
            <a:r>
              <a:rPr lang="zh-CN" altLang="zh-CN" sz="1800" spc="-10" dirty="0">
                <a:effectLst/>
                <a:latin typeface="+mn-ea"/>
                <a:cs typeface="仿宋" panose="02010609060101010101" pitchFamily="49" charset="-122"/>
              </a:rPr>
              <a:t>判，更是对幼儿今后美术活动发展的一个有效指导</a:t>
            </a:r>
            <a:r>
              <a:rPr lang="zh-CN" altLang="zh-CN" sz="1800" spc="-15" dirty="0">
                <a:effectLst/>
                <a:latin typeface="+mn-ea"/>
                <a:cs typeface="仿宋" panose="02010609060101010101" pitchFamily="49" charset="-122"/>
              </a:rPr>
              <a:t>。所以这</a:t>
            </a:r>
            <a:r>
              <a:rPr lang="zh-CN" altLang="zh-CN" sz="1800" spc="5" dirty="0">
                <a:effectLst/>
                <a:latin typeface="+mn-ea"/>
                <a:cs typeface="仿宋" panose="02010609060101010101" pitchFamily="49" charset="-122"/>
              </a:rPr>
              <a:t>一环</a:t>
            </a:r>
            <a:r>
              <a:rPr lang="zh-CN" altLang="zh-CN" sz="1800" spc="-20" dirty="0">
                <a:effectLst/>
                <a:latin typeface="+mn-ea"/>
                <a:cs typeface="仿宋" panose="02010609060101010101" pitchFamily="49" charset="-122"/>
              </a:rPr>
              <a:t>节不能少，更要讲究方法，富有针对性</a:t>
            </a:r>
            <a:r>
              <a:rPr lang="zh-CN" altLang="zh-CN" sz="1800" dirty="0">
                <a:effectLst/>
                <a:latin typeface="+mn-ea"/>
                <a:cs typeface="仿宋" panose="02010609060101010101" pitchFamily="49" charset="-122"/>
              </a:rPr>
              <a:t>。</a:t>
            </a:r>
            <a:endParaRPr lang="zh-CN" altLang="zh-CN" sz="1600" dirty="0">
              <a:effectLst/>
              <a:latin typeface="+mn-ea"/>
              <a:cs typeface="宋体" panose="02010600030101010101" pitchFamily="2" charset="-122"/>
            </a:endParaRPr>
          </a:p>
          <a:p>
            <a:pPr indent="396240">
              <a:lnSpc>
                <a:spcPts val="2890"/>
              </a:lnSpc>
              <a:tabLst>
                <a:tab pos="591820" algn="l"/>
              </a:tabLst>
            </a:pPr>
            <a:r>
              <a:rPr lang="zh-CN" altLang="en-US" sz="1800" spc="-20" dirty="0">
                <a:effectLst/>
                <a:latin typeface="+mn-ea"/>
                <a:cs typeface="仿宋" panose="02010609060101010101" pitchFamily="49" charset="-122"/>
              </a:rPr>
              <a:t>（</a:t>
            </a:r>
            <a:r>
              <a:rPr lang="en-US" altLang="zh-CN" sz="1800" spc="-20" dirty="0">
                <a:effectLst/>
                <a:latin typeface="+mn-ea"/>
                <a:cs typeface="仿宋" panose="02010609060101010101" pitchFamily="49" charset="-122"/>
              </a:rPr>
              <a:t>1</a:t>
            </a:r>
            <a:r>
              <a:rPr lang="zh-CN" altLang="en-US" sz="1800" spc="-20" dirty="0">
                <a:effectLst/>
                <a:latin typeface="+mn-ea"/>
                <a:cs typeface="仿宋" panose="02010609060101010101" pitchFamily="49" charset="-122"/>
              </a:rPr>
              <a:t>）</a:t>
            </a:r>
            <a:r>
              <a:rPr lang="zh-CN" altLang="zh-CN" sz="1800" spc="-20" dirty="0">
                <a:effectLst/>
                <a:latin typeface="+mn-ea"/>
                <a:cs typeface="仿宋" panose="02010609060101010101" pitchFamily="49" charset="-122"/>
              </a:rPr>
              <a:t>从评价主体来说，可以分为教师评、幼儿评</a:t>
            </a:r>
            <a:r>
              <a:rPr lang="zh-CN" altLang="zh-CN" sz="1800" dirty="0">
                <a:effectLst/>
                <a:latin typeface="+mn-ea"/>
                <a:cs typeface="仿宋" panose="02010609060101010101" pitchFamily="49" charset="-122"/>
              </a:rPr>
              <a:t>。</a:t>
            </a:r>
            <a:endParaRPr lang="zh-CN" altLang="zh-CN" sz="1600" dirty="0">
              <a:effectLst/>
              <a:latin typeface="+mn-ea"/>
              <a:cs typeface="宋体" panose="02010600030101010101" pitchFamily="2" charset="-122"/>
            </a:endParaRPr>
          </a:p>
          <a:p>
            <a:pPr marR="226060" indent="414020">
              <a:lnSpc>
                <a:spcPts val="2890"/>
              </a:lnSpc>
              <a:tabLst>
                <a:tab pos="709930" algn="l"/>
              </a:tabLst>
            </a:pPr>
            <a:r>
              <a:rPr lang="zh-CN" altLang="en-US" sz="1800" spc="15" dirty="0">
                <a:effectLst/>
                <a:latin typeface="+mn-ea"/>
                <a:cs typeface="仿宋" panose="02010609060101010101" pitchFamily="49" charset="-122"/>
              </a:rPr>
              <a:t>（</a:t>
            </a:r>
            <a:r>
              <a:rPr lang="en-US" altLang="zh-CN" sz="1800" spc="15" dirty="0">
                <a:effectLst/>
                <a:latin typeface="+mn-ea"/>
                <a:cs typeface="仿宋" panose="02010609060101010101" pitchFamily="49" charset="-122"/>
              </a:rPr>
              <a:t>2</a:t>
            </a:r>
            <a:r>
              <a:rPr lang="zh-CN" altLang="en-US" sz="1800" spc="15" dirty="0">
                <a:effectLst/>
                <a:latin typeface="+mn-ea"/>
                <a:cs typeface="仿宋" panose="02010609060101010101" pitchFamily="49" charset="-122"/>
              </a:rPr>
              <a:t>）</a:t>
            </a:r>
            <a:r>
              <a:rPr lang="zh-CN" altLang="zh-CN" sz="1800" spc="15" dirty="0">
                <a:effectLst/>
                <a:latin typeface="+mn-ea"/>
                <a:cs typeface="仿宋" panose="02010609060101010101" pitchFamily="49" charset="-122"/>
              </a:rPr>
              <a:t>从评价形式说，可采用幼儿自评、幼儿互评</a:t>
            </a:r>
            <a:r>
              <a:rPr lang="zh-CN" altLang="zh-CN" sz="1800" spc="120" dirty="0">
                <a:effectLst/>
                <a:latin typeface="+mn-ea"/>
                <a:cs typeface="仿宋" panose="02010609060101010101" pitchFamily="49" charset="-122"/>
              </a:rPr>
              <a:t>、</a:t>
            </a:r>
            <a:r>
              <a:rPr lang="zh-CN" altLang="zh-CN" sz="1800" spc="105" dirty="0">
                <a:effectLst/>
                <a:latin typeface="+mn-ea"/>
                <a:cs typeface="仿宋" panose="02010609060101010101" pitchFamily="49" charset="-122"/>
              </a:rPr>
              <a:t>教师点评</a:t>
            </a:r>
            <a:r>
              <a:rPr lang="zh-CN" altLang="zh-CN" sz="1800" dirty="0">
                <a:effectLst/>
                <a:latin typeface="+mn-ea"/>
                <a:cs typeface="仿宋" panose="02010609060101010101" pitchFamily="49" charset="-122"/>
              </a:rPr>
              <a:t>、</a:t>
            </a:r>
            <a:r>
              <a:rPr lang="zh-CN" altLang="zh-CN" sz="1800" spc="130" dirty="0">
                <a:effectLst/>
                <a:latin typeface="+mn-ea"/>
                <a:cs typeface="仿宋" panose="02010609060101010101" pitchFamily="49" charset="-122"/>
              </a:rPr>
              <a:t>师生互评等多种形式</a:t>
            </a:r>
            <a:r>
              <a:rPr lang="zh-CN" altLang="zh-CN" sz="1800" dirty="0">
                <a:effectLst/>
                <a:latin typeface="+mn-ea"/>
                <a:cs typeface="仿宋" panose="02010609060101010101" pitchFamily="49" charset="-122"/>
              </a:rPr>
              <a:t>。</a:t>
            </a:r>
            <a:r>
              <a:rPr lang="zh-CN" altLang="zh-CN" sz="1800" spc="35" dirty="0">
                <a:effectLst/>
                <a:latin typeface="+mn-ea"/>
                <a:cs typeface="仿宋" panose="02010609060101010101" pitchFamily="49" charset="-122"/>
              </a:rPr>
              <a:t>可先让幼儿说一说自己喜欢那幅作品，为</a:t>
            </a:r>
            <a:r>
              <a:rPr lang="zh-CN" altLang="zh-CN" sz="1800" spc="30" dirty="0">
                <a:effectLst/>
                <a:latin typeface="+mn-ea"/>
                <a:cs typeface="仿宋" panose="02010609060101010101" pitchFamily="49" charset="-122"/>
              </a:rPr>
              <a:t>什么，然后请小作者介绍一下自己的作品，说出自己的创意</a:t>
            </a:r>
            <a:r>
              <a:rPr lang="zh-CN" altLang="zh-CN" sz="1800" spc="145" dirty="0">
                <a:effectLst/>
                <a:latin typeface="+mn-ea"/>
                <a:cs typeface="仿宋" panose="02010609060101010101" pitchFamily="49" charset="-122"/>
              </a:rPr>
              <a:t>。</a:t>
            </a:r>
            <a:r>
              <a:rPr lang="en-US" altLang="zh-CN" sz="1800" dirty="0" err="1">
                <a:effectLst/>
                <a:latin typeface="+mn-ea"/>
                <a:cs typeface="仿宋" panose="02010609060101010101" pitchFamily="49" charset="-122"/>
              </a:rPr>
              <a:t>这</a:t>
            </a:r>
            <a:r>
              <a:rPr lang="en-US" altLang="zh-CN" sz="1800" spc="30" dirty="0" err="1">
                <a:effectLst/>
                <a:latin typeface="+mn-ea"/>
                <a:cs typeface="仿宋" panose="02010609060101010101" pitchFamily="49" charset="-122"/>
              </a:rPr>
              <a:t>一过程一定要有，发挥孩子的主动性</a:t>
            </a:r>
            <a:r>
              <a:rPr lang="en-US" altLang="zh-CN" sz="1800" dirty="0" err="1">
                <a:effectLst/>
                <a:latin typeface="+mn-ea"/>
                <a:cs typeface="仿宋" panose="02010609060101010101" pitchFamily="49" charset="-122"/>
              </a:rPr>
              <a:t>。</a:t>
            </a:r>
            <a:r>
              <a:rPr lang="en-US" altLang="zh-CN" sz="1800" spc="80" dirty="0" err="1">
                <a:effectLst/>
                <a:latin typeface="+mn-ea"/>
                <a:cs typeface="仿宋" panose="02010609060101010101" pitchFamily="49" charset="-122"/>
              </a:rPr>
              <a:t>然后教师再有重点的讲评</a:t>
            </a:r>
            <a:r>
              <a:rPr lang="en-US" altLang="zh-CN" sz="1800" dirty="0" err="1">
                <a:effectLst/>
                <a:latin typeface="+mn-ea"/>
                <a:cs typeface="仿宋" panose="02010609060101010101" pitchFamily="49" charset="-122"/>
              </a:rPr>
              <a:t>两幅，发挥引领作用，为孩子们指出努力方向</a:t>
            </a:r>
            <a:r>
              <a:rPr lang="en-US" altLang="zh-CN" sz="1800" spc="-30" dirty="0" err="1">
                <a:effectLst/>
                <a:latin typeface="+mn-ea"/>
                <a:cs typeface="仿宋" panose="02010609060101010101" pitchFamily="49" charset="-122"/>
              </a:rPr>
              <a:t>。</a:t>
            </a:r>
            <a:r>
              <a:rPr lang="en-US" altLang="zh-CN" sz="1800" spc="115" dirty="0" err="1">
                <a:effectLst/>
                <a:latin typeface="+mn-ea"/>
                <a:cs typeface="仿宋" panose="02010609060101010101" pitchFamily="49" charset="-122"/>
              </a:rPr>
              <a:t>作品展示形式也</a:t>
            </a:r>
            <a:r>
              <a:rPr lang="en-US" altLang="zh-CN" sz="1800" spc="145" dirty="0" err="1">
                <a:effectLst/>
                <a:latin typeface="+mn-ea"/>
                <a:cs typeface="仿宋" panose="02010609060101010101" pitchFamily="49" charset="-122"/>
              </a:rPr>
              <a:t>是多样化的</a:t>
            </a:r>
            <a:r>
              <a:rPr lang="en-US" altLang="zh-CN" sz="1800" dirty="0">
                <a:effectLst/>
                <a:latin typeface="+mn-ea"/>
                <a:cs typeface="仿宋" panose="02010609060101010101" pitchFamily="49" charset="-122"/>
              </a:rPr>
              <a:t>。</a:t>
            </a:r>
            <a:endParaRPr lang="zh-CN" altLang="zh-CN" sz="1600" dirty="0">
              <a:effectLst/>
              <a:latin typeface="+mn-ea"/>
              <a:cs typeface="宋体" panose="02010600030101010101" pitchFamily="2" charset="-122"/>
            </a:endParaRPr>
          </a:p>
        </p:txBody>
      </p:sp>
      <p:sp>
        <p:nvSpPr>
          <p:cNvPr id="8" name="文本框 7">
            <a:extLst>
              <a:ext uri="{FF2B5EF4-FFF2-40B4-BE49-F238E27FC236}">
                <a16:creationId xmlns:a16="http://schemas.microsoft.com/office/drawing/2014/main" id="{AEA4334E-38CF-3BD7-B3AD-4F839D25BD3E}"/>
              </a:ext>
            </a:extLst>
          </p:cNvPr>
          <p:cNvSpPr txBox="1"/>
          <p:nvPr/>
        </p:nvSpPr>
        <p:spPr>
          <a:xfrm>
            <a:off x="0" y="360459"/>
            <a:ext cx="6096000" cy="432298"/>
          </a:xfrm>
          <a:prstGeom prst="rect">
            <a:avLst/>
          </a:prstGeom>
          <a:noFill/>
        </p:spPr>
        <p:txBody>
          <a:bodyPr wrap="square">
            <a:spAutoFit/>
          </a:bodyPr>
          <a:lstStyle/>
          <a:p>
            <a:pPr marL="304800" indent="212725">
              <a:lnSpc>
                <a:spcPts val="2890"/>
              </a:lnSpc>
              <a:spcAft>
                <a:spcPts val="1200"/>
              </a:spcAft>
            </a:pPr>
            <a:r>
              <a:rPr lang="zh-CN" altLang="zh-CN" sz="2000" dirty="0">
                <a:effectLst/>
                <a:latin typeface="+mn-ea"/>
                <a:cs typeface="楷体" panose="02010609060101010101" pitchFamily="49" charset="-122"/>
              </a:rPr>
              <a:t>（三）作品讲评，评价到位，引领提升</a:t>
            </a:r>
            <a:endParaRPr lang="zh-CN" altLang="zh-CN" sz="2000" dirty="0">
              <a:effectLst/>
              <a:latin typeface="+mn-ea"/>
              <a:cs typeface="宋体" panose="02010600030101010101" pitchFamily="2" charset="-122"/>
            </a:endParaRPr>
          </a:p>
        </p:txBody>
      </p:sp>
    </p:spTree>
    <p:extLst>
      <p:ext uri="{BB962C8B-B14F-4D97-AF65-F5344CB8AC3E}">
        <p14:creationId xmlns:p14="http://schemas.microsoft.com/office/powerpoint/2010/main" val="4241452534"/>
      </p:ext>
    </p:extLst>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Horizontal)">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868C8DB1-1D54-4013-B2BC-1157DE3334AF}"/>
              </a:ext>
            </a:extLst>
          </p:cNvPr>
          <p:cNvSpPr/>
          <p:nvPr/>
        </p:nvSpPr>
        <p:spPr>
          <a:xfrm>
            <a:off x="0" y="0"/>
            <a:ext cx="12192000" cy="6858000"/>
          </a:xfrm>
          <a:prstGeom prst="rect">
            <a:avLst/>
          </a:prstGeom>
          <a:solidFill>
            <a:srgbClr val="ECED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6">
            <a:extLst>
              <a:ext uri="{FF2B5EF4-FFF2-40B4-BE49-F238E27FC236}">
                <a16:creationId xmlns:a16="http://schemas.microsoft.com/office/drawing/2014/main" id="{A0A71D1E-900C-4918-8922-8F33DFF36E93}"/>
              </a:ext>
            </a:extLst>
          </p:cNvPr>
          <p:cNvSpPr/>
          <p:nvPr/>
        </p:nvSpPr>
        <p:spPr>
          <a:xfrm>
            <a:off x="2583399" y="1573332"/>
            <a:ext cx="9341508" cy="4365555"/>
          </a:xfrm>
          <a:prstGeom prst="rect">
            <a:avLst/>
          </a:prstGeom>
          <a:solidFill>
            <a:srgbClr val="9CD0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5" name="图片 14">
            <a:extLst>
              <a:ext uri="{FF2B5EF4-FFF2-40B4-BE49-F238E27FC236}">
                <a16:creationId xmlns:a16="http://schemas.microsoft.com/office/drawing/2014/main" id="{506E4D06-2726-4EA9-A1CD-CFD69DEEB2C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3900" y="1573332"/>
            <a:ext cx="2031337" cy="3711335"/>
          </a:xfrm>
          <a:prstGeom prst="rect">
            <a:avLst/>
          </a:prstGeom>
        </p:spPr>
      </p:pic>
      <p:sp>
        <p:nvSpPr>
          <p:cNvPr id="16" name="文本框 15">
            <a:extLst>
              <a:ext uri="{FF2B5EF4-FFF2-40B4-BE49-F238E27FC236}">
                <a16:creationId xmlns:a16="http://schemas.microsoft.com/office/drawing/2014/main" id="{7ECCC589-00CB-89B6-E6A7-F941A6053ADE}"/>
              </a:ext>
            </a:extLst>
          </p:cNvPr>
          <p:cNvSpPr txBox="1"/>
          <p:nvPr/>
        </p:nvSpPr>
        <p:spPr>
          <a:xfrm>
            <a:off x="2705493" y="1811703"/>
            <a:ext cx="9219414" cy="3773277"/>
          </a:xfrm>
          <a:prstGeom prst="rect">
            <a:avLst/>
          </a:prstGeom>
          <a:noFill/>
        </p:spPr>
        <p:txBody>
          <a:bodyPr wrap="square">
            <a:spAutoFit/>
          </a:bodyPr>
          <a:lstStyle/>
          <a:p>
            <a:pPr marL="88265" marR="302895" indent="487045" algn="just">
              <a:lnSpc>
                <a:spcPts val="2890"/>
              </a:lnSpc>
              <a:spcAft>
                <a:spcPts val="0"/>
              </a:spcAft>
            </a:pPr>
            <a:r>
              <a:rPr lang="zh-CN" altLang="en-US" sz="1800" dirty="0">
                <a:effectLst/>
                <a:latin typeface="+mn-ea"/>
                <a:cs typeface="仿宋" panose="02010609060101010101" pitchFamily="49" charset="-122"/>
              </a:rPr>
              <a:t>（</a:t>
            </a:r>
            <a:r>
              <a:rPr lang="en-US" altLang="zh-CN" dirty="0">
                <a:latin typeface="+mn-ea"/>
                <a:cs typeface="仿宋" panose="02010609060101010101" pitchFamily="49" charset="-122"/>
              </a:rPr>
              <a:t>3</a:t>
            </a:r>
            <a:r>
              <a:rPr lang="zh-CN" altLang="en-US" dirty="0">
                <a:latin typeface="+mn-ea"/>
                <a:cs typeface="仿宋" panose="02010609060101010101" pitchFamily="49" charset="-122"/>
              </a:rPr>
              <a:t>）</a:t>
            </a:r>
            <a:r>
              <a:rPr lang="zh-CN" altLang="en-US" sz="1800" dirty="0">
                <a:effectLst/>
                <a:latin typeface="+mn-ea"/>
                <a:cs typeface="仿宋" panose="02010609060101010101" pitchFamily="49" charset="-122"/>
              </a:rPr>
              <a:t>从评价内容评，可以对作品的构思、创意、色彩搭配、</a:t>
            </a:r>
          </a:p>
          <a:p>
            <a:pPr marL="88265" marR="302895" indent="487045" algn="just">
              <a:lnSpc>
                <a:spcPts val="2890"/>
              </a:lnSpc>
              <a:spcAft>
                <a:spcPts val="0"/>
              </a:spcAft>
            </a:pPr>
            <a:r>
              <a:rPr lang="zh-CN" altLang="en-US" sz="1800" dirty="0">
                <a:effectLst/>
                <a:latin typeface="+mn-ea"/>
                <a:cs typeface="仿宋" panose="02010609060101010101" pitchFamily="49" charset="-122"/>
              </a:rPr>
              <a:t>（</a:t>
            </a:r>
            <a:r>
              <a:rPr lang="en-US" altLang="zh-CN" sz="1800" dirty="0">
                <a:effectLst/>
                <a:latin typeface="+mn-ea"/>
                <a:cs typeface="仿宋" panose="02010609060101010101" pitchFamily="49" charset="-122"/>
              </a:rPr>
              <a:t>4</a:t>
            </a:r>
            <a:r>
              <a:rPr lang="zh-CN" altLang="en-US" sz="1800" dirty="0">
                <a:effectLst/>
                <a:latin typeface="+mn-ea"/>
                <a:cs typeface="仿宋" panose="02010609060101010101" pitchFamily="49" charset="-122"/>
              </a:rPr>
              <a:t>）从评价的时间来说，有活动中的随机评价、有活动后的整体评价，还有活动结束后的延伸评价。活动中的评价以指点和帮助为主，恰当点拨。活动后的评价，要系统到位，目标指向性强，起好引领提高作用。还可以将作品展览，以供幼儿更直接的参观交流，互相学习借鉴，进行延续评价。</a:t>
            </a:r>
          </a:p>
          <a:p>
            <a:pPr marL="88265" marR="302895" indent="487045" algn="just">
              <a:lnSpc>
                <a:spcPts val="2890"/>
              </a:lnSpc>
              <a:spcAft>
                <a:spcPts val="0"/>
              </a:spcAft>
            </a:pPr>
            <a:r>
              <a:rPr lang="zh-CN" altLang="en-US" sz="1800" dirty="0">
                <a:effectLst/>
                <a:latin typeface="+mn-ea"/>
                <a:cs typeface="仿宋" panose="02010609060101010101" pitchFamily="49" charset="-122"/>
              </a:rPr>
              <a:t>有效的活动评价能起到画龙点睛的作用，使参与活动者深受其益，意犹未尽，提升活动的质量，提高教师的驾驭能力，促进幼儿的全面发展。无效的活动评价或没有活动评价，会使活动虎头蛇尾，对幼儿美术素质的培养起不到应有的作用，是不成功的活动。所以，每位教师都要注重美术活动的评价环节，精心准备、细心发现、用心评价，促进活动的积极有效开展。</a:t>
            </a:r>
          </a:p>
        </p:txBody>
      </p:sp>
      <p:sp>
        <p:nvSpPr>
          <p:cNvPr id="6" name="文本框 5">
            <a:extLst>
              <a:ext uri="{FF2B5EF4-FFF2-40B4-BE49-F238E27FC236}">
                <a16:creationId xmlns:a16="http://schemas.microsoft.com/office/drawing/2014/main" id="{0E3B8F55-458D-09BE-2E76-AC7CACA3620F}"/>
              </a:ext>
            </a:extLst>
          </p:cNvPr>
          <p:cNvSpPr txBox="1"/>
          <p:nvPr/>
        </p:nvSpPr>
        <p:spPr>
          <a:xfrm>
            <a:off x="0" y="360459"/>
            <a:ext cx="6096000" cy="432298"/>
          </a:xfrm>
          <a:prstGeom prst="rect">
            <a:avLst/>
          </a:prstGeom>
          <a:noFill/>
        </p:spPr>
        <p:txBody>
          <a:bodyPr wrap="square">
            <a:spAutoFit/>
          </a:bodyPr>
          <a:lstStyle/>
          <a:p>
            <a:pPr marL="304800" indent="212725">
              <a:lnSpc>
                <a:spcPts val="2890"/>
              </a:lnSpc>
              <a:spcAft>
                <a:spcPts val="1200"/>
              </a:spcAft>
            </a:pPr>
            <a:r>
              <a:rPr lang="zh-CN" altLang="zh-CN" sz="2000" dirty="0">
                <a:effectLst/>
                <a:latin typeface="+mn-ea"/>
                <a:cs typeface="楷体" panose="02010609060101010101" pitchFamily="49" charset="-122"/>
              </a:rPr>
              <a:t>（三）作品讲评，评价到位，引领提升</a:t>
            </a:r>
            <a:endParaRPr lang="zh-CN" altLang="zh-CN" sz="2000" dirty="0">
              <a:effectLst/>
              <a:latin typeface="+mn-ea"/>
              <a:cs typeface="宋体" panose="02010600030101010101" pitchFamily="2" charset="-122"/>
            </a:endParaRPr>
          </a:p>
        </p:txBody>
      </p:sp>
    </p:spTree>
    <p:extLst>
      <p:ext uri="{BB962C8B-B14F-4D97-AF65-F5344CB8AC3E}">
        <p14:creationId xmlns:p14="http://schemas.microsoft.com/office/powerpoint/2010/main" val="311894031"/>
      </p:ext>
    </p:extLst>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Horizontal)">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3247FC5F-87F4-45F7-AFF9-5E898AD854A2}"/>
              </a:ext>
            </a:extLst>
          </p:cNvPr>
          <p:cNvSpPr/>
          <p:nvPr/>
        </p:nvSpPr>
        <p:spPr>
          <a:xfrm>
            <a:off x="0" y="0"/>
            <a:ext cx="12192000" cy="6858000"/>
          </a:xfrm>
          <a:prstGeom prst="rect">
            <a:avLst/>
          </a:prstGeom>
          <a:solidFill>
            <a:srgbClr val="ECED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a:extLst>
              <a:ext uri="{FF2B5EF4-FFF2-40B4-BE49-F238E27FC236}">
                <a16:creationId xmlns:a16="http://schemas.microsoft.com/office/drawing/2014/main" id="{D393D6B7-B593-4806-8906-ECFE325CB18E}"/>
              </a:ext>
            </a:extLst>
          </p:cNvPr>
          <p:cNvSpPr/>
          <p:nvPr/>
        </p:nvSpPr>
        <p:spPr>
          <a:xfrm>
            <a:off x="1536568" y="709069"/>
            <a:ext cx="8236451" cy="5439862"/>
          </a:xfrm>
          <a:prstGeom prst="rect">
            <a:avLst/>
          </a:prstGeom>
          <a:solidFill>
            <a:srgbClr val="9CD0C5"/>
          </a:solidFill>
          <a:ln>
            <a:noFill/>
          </a:ln>
          <a:effectLst>
            <a:outerShdw blurRad="190500" sx="103000" sy="103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7" name="图片 6">
            <a:extLst>
              <a:ext uri="{FF2B5EF4-FFF2-40B4-BE49-F238E27FC236}">
                <a16:creationId xmlns:a16="http://schemas.microsoft.com/office/drawing/2014/main" id="{1C074682-C18D-4A40-95CA-660FF609CF0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flipV="1">
            <a:off x="9773020" y="1534910"/>
            <a:ext cx="1913664" cy="4883714"/>
          </a:xfrm>
          <a:prstGeom prst="rect">
            <a:avLst/>
          </a:prstGeom>
        </p:spPr>
      </p:pic>
      <p:sp>
        <p:nvSpPr>
          <p:cNvPr id="8" name="文本框 2">
            <a:extLst>
              <a:ext uri="{FF2B5EF4-FFF2-40B4-BE49-F238E27FC236}">
                <a16:creationId xmlns:a16="http://schemas.microsoft.com/office/drawing/2014/main" id="{1CF5FEF2-3836-4147-A533-B253E1818C0F}"/>
              </a:ext>
            </a:extLst>
          </p:cNvPr>
          <p:cNvSpPr txBox="1"/>
          <p:nvPr/>
        </p:nvSpPr>
        <p:spPr>
          <a:xfrm>
            <a:off x="1976201" y="3136612"/>
            <a:ext cx="7616860" cy="584775"/>
          </a:xfrm>
          <a:prstGeom prst="rect">
            <a:avLst/>
          </a:prstGeom>
          <a:noFill/>
        </p:spPr>
        <p:txBody>
          <a:bodyPr vert="horz"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3200" dirty="0">
                <a:cs typeface="+mn-ea"/>
                <a:sym typeface="+mn-lt"/>
              </a:rPr>
              <a:t>三、幼儿美术教学活动中易被忽视的问题</a:t>
            </a:r>
          </a:p>
        </p:txBody>
      </p:sp>
    </p:spTree>
    <p:extLst>
      <p:ext uri="{BB962C8B-B14F-4D97-AF65-F5344CB8AC3E}">
        <p14:creationId xmlns:p14="http://schemas.microsoft.com/office/powerpoint/2010/main" val="840835711"/>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1F1D0D11-EEDB-4531-A039-1E0053E03C1F}"/>
              </a:ext>
            </a:extLst>
          </p:cNvPr>
          <p:cNvSpPr/>
          <p:nvPr/>
        </p:nvSpPr>
        <p:spPr>
          <a:xfrm>
            <a:off x="0" y="0"/>
            <a:ext cx="12192000" cy="6858000"/>
          </a:xfrm>
          <a:prstGeom prst="rect">
            <a:avLst/>
          </a:prstGeom>
          <a:solidFill>
            <a:srgbClr val="ECED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 name="图片 2">
            <a:extLst>
              <a:ext uri="{FF2B5EF4-FFF2-40B4-BE49-F238E27FC236}">
                <a16:creationId xmlns:a16="http://schemas.microsoft.com/office/drawing/2014/main" id="{C2B35329-6033-45BA-83D6-0650AE80939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9897" y="2033386"/>
            <a:ext cx="3652167" cy="3154641"/>
          </a:xfrm>
          <a:prstGeom prst="rect">
            <a:avLst/>
          </a:prstGeom>
        </p:spPr>
      </p:pic>
      <p:sp>
        <p:nvSpPr>
          <p:cNvPr id="6" name="矩形 5">
            <a:extLst>
              <a:ext uri="{FF2B5EF4-FFF2-40B4-BE49-F238E27FC236}">
                <a16:creationId xmlns:a16="http://schemas.microsoft.com/office/drawing/2014/main" id="{E58D7E96-698F-4F84-8323-A46C7A9F2E1C}"/>
              </a:ext>
            </a:extLst>
          </p:cNvPr>
          <p:cNvSpPr/>
          <p:nvPr/>
        </p:nvSpPr>
        <p:spPr>
          <a:xfrm>
            <a:off x="647567" y="539063"/>
            <a:ext cx="3518912" cy="400110"/>
          </a:xfrm>
          <a:prstGeom prst="rect">
            <a:avLst/>
          </a:prstGeom>
        </p:spPr>
        <p:txBody>
          <a:bodyPr wrap="none">
            <a:spAutoFit/>
          </a:bodyPr>
          <a:lstStyle/>
          <a:p>
            <a:r>
              <a:rPr lang="zh-CN" altLang="en-US" sz="2000" dirty="0">
                <a:solidFill>
                  <a:schemeClr val="tx1">
                    <a:lumMod val="95000"/>
                    <a:lumOff val="5000"/>
                  </a:schemeClr>
                </a:solidFill>
                <a:cs typeface="+mn-ea"/>
                <a:sym typeface="+mn-lt"/>
              </a:rPr>
              <a:t>（一）美术教学活动中的提问</a:t>
            </a:r>
          </a:p>
        </p:txBody>
      </p:sp>
      <p:sp>
        <p:nvSpPr>
          <p:cNvPr id="7" name="矩形 6">
            <a:extLst>
              <a:ext uri="{FF2B5EF4-FFF2-40B4-BE49-F238E27FC236}">
                <a16:creationId xmlns:a16="http://schemas.microsoft.com/office/drawing/2014/main" id="{510939A2-6B79-F6DB-6D89-153582968F6B}"/>
              </a:ext>
            </a:extLst>
          </p:cNvPr>
          <p:cNvSpPr/>
          <p:nvPr/>
        </p:nvSpPr>
        <p:spPr>
          <a:xfrm>
            <a:off x="4432012" y="1699593"/>
            <a:ext cx="7504349" cy="4357078"/>
          </a:xfrm>
          <a:prstGeom prst="rect">
            <a:avLst/>
          </a:prstGeom>
          <a:solidFill>
            <a:srgbClr val="9CD0C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a:extLst>
              <a:ext uri="{FF2B5EF4-FFF2-40B4-BE49-F238E27FC236}">
                <a16:creationId xmlns:a16="http://schemas.microsoft.com/office/drawing/2014/main" id="{340C7959-2F10-4446-9B56-D6F5A6F7779C}"/>
              </a:ext>
            </a:extLst>
          </p:cNvPr>
          <p:cNvSpPr txBox="1"/>
          <p:nvPr/>
        </p:nvSpPr>
        <p:spPr>
          <a:xfrm>
            <a:off x="4569850" y="2550256"/>
            <a:ext cx="7072253" cy="2120902"/>
          </a:xfrm>
          <a:prstGeom prst="rect">
            <a:avLst/>
          </a:prstGeom>
          <a:noFill/>
        </p:spPr>
        <p:txBody>
          <a:bodyPr wrap="square" rtlCol="0">
            <a:spAutoFit/>
          </a:bodyPr>
          <a:lstStyle/>
          <a:p>
            <a:pPr>
              <a:lnSpc>
                <a:spcPct val="150000"/>
              </a:lnSpc>
            </a:pPr>
            <a:r>
              <a:rPr lang="zh-CN" altLang="en-US" dirty="0">
                <a:solidFill>
                  <a:schemeClr val="tx1">
                    <a:lumMod val="95000"/>
                    <a:lumOff val="5000"/>
                  </a:schemeClr>
                </a:solidFill>
                <a:cs typeface="+mn-ea"/>
                <a:sym typeface="+mn-lt"/>
              </a:rPr>
              <a:t>美术活动的目标之一是让幼儿喜欢参加艺术活动，并能大胆的表现自己的情感和体验，能用自己喜欢的方式进行艺术表现活动。此目标的完成与教师的提问与引导密切相连。教师的提问是幼儿园教学活动中一种广乏应用的重要教学手段，它不仅能将教学活动逐步引向深入，而且有助于引发幼儿思考与学习的主动性。</a:t>
            </a:r>
            <a:endParaRPr lang="zh-CN" altLang="en-US" b="1" dirty="0">
              <a:solidFill>
                <a:schemeClr val="tx1">
                  <a:lumMod val="95000"/>
                  <a:lumOff val="5000"/>
                </a:schemeClr>
              </a:solidFill>
              <a:cs typeface="+mn-ea"/>
              <a:sym typeface="+mn-lt"/>
            </a:endParaRPr>
          </a:p>
        </p:txBody>
      </p:sp>
    </p:spTree>
    <p:extLst>
      <p:ext uri="{BB962C8B-B14F-4D97-AF65-F5344CB8AC3E}">
        <p14:creationId xmlns:p14="http://schemas.microsoft.com/office/powerpoint/2010/main" val="3760423511"/>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par>
                                <p:cTn id="8" presetID="2" presetClass="entr" presetSubtype="2"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1000" fill="hold"/>
                                        <p:tgtEl>
                                          <p:spTgt spid="8"/>
                                        </p:tgtEl>
                                        <p:attrNameLst>
                                          <p:attrName>ppt_x</p:attrName>
                                        </p:attrNameLst>
                                      </p:cBhvr>
                                      <p:tavLst>
                                        <p:tav tm="0">
                                          <p:val>
                                            <p:strVal val="1+#ppt_w/2"/>
                                          </p:val>
                                        </p:tav>
                                        <p:tav tm="100000">
                                          <p:val>
                                            <p:strVal val="#ppt_x"/>
                                          </p:val>
                                        </p:tav>
                                      </p:tavLst>
                                    </p:anim>
                                    <p:anim calcmode="lin" valueType="num">
                                      <p:cBhvr additive="base">
                                        <p:cTn id="11" dur="1000" fill="hold"/>
                                        <p:tgtEl>
                                          <p:spTgt spid="8"/>
                                        </p:tgtEl>
                                        <p:attrNameLst>
                                          <p:attrName>ppt_y</p:attrName>
                                        </p:attrNameLst>
                                      </p:cBhvr>
                                      <p:tavLst>
                                        <p:tav tm="0">
                                          <p:val>
                                            <p:strVal val="#ppt_y"/>
                                          </p:val>
                                        </p:tav>
                                        <p:tav tm="100000">
                                          <p:val>
                                            <p:strVal val="#ppt_y"/>
                                          </p:val>
                                        </p:tav>
                                      </p:tavLst>
                                    </p:anim>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1500"/>
                            </p:stCondLst>
                            <p:childTnLst>
                              <p:par>
                                <p:cTn id="19" presetID="16" presetClass="entr" presetSubtype="37"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outVertical)">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1F1D0D11-EEDB-4531-A039-1E0053E03C1F}"/>
              </a:ext>
            </a:extLst>
          </p:cNvPr>
          <p:cNvSpPr/>
          <p:nvPr/>
        </p:nvSpPr>
        <p:spPr>
          <a:xfrm>
            <a:off x="0" y="0"/>
            <a:ext cx="12192000" cy="6858000"/>
          </a:xfrm>
          <a:prstGeom prst="rect">
            <a:avLst/>
          </a:prstGeom>
          <a:solidFill>
            <a:srgbClr val="ECED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文本框 5">
            <a:extLst>
              <a:ext uri="{FF2B5EF4-FFF2-40B4-BE49-F238E27FC236}">
                <a16:creationId xmlns:a16="http://schemas.microsoft.com/office/drawing/2014/main" id="{A865C99A-4F3C-32C3-5786-E49F7C909D37}"/>
              </a:ext>
            </a:extLst>
          </p:cNvPr>
          <p:cNvSpPr txBox="1"/>
          <p:nvPr/>
        </p:nvSpPr>
        <p:spPr>
          <a:xfrm>
            <a:off x="88490" y="298174"/>
            <a:ext cx="6096000" cy="432298"/>
          </a:xfrm>
          <a:prstGeom prst="rect">
            <a:avLst/>
          </a:prstGeom>
          <a:noFill/>
        </p:spPr>
        <p:txBody>
          <a:bodyPr wrap="square">
            <a:spAutoFit/>
          </a:bodyPr>
          <a:lstStyle/>
          <a:p>
            <a:pPr marL="304800">
              <a:lnSpc>
                <a:spcPts val="2890"/>
              </a:lnSpc>
              <a:spcBef>
                <a:spcPts val="70"/>
              </a:spcBef>
              <a:spcAft>
                <a:spcPts val="0"/>
              </a:spcAft>
            </a:pPr>
            <a:r>
              <a:rPr lang="zh-CN" altLang="zh-CN" sz="2000" dirty="0">
                <a:effectLst/>
                <a:latin typeface="+mn-ea"/>
                <a:cs typeface="楷体" panose="02010609060101010101" pitchFamily="49" charset="-122"/>
              </a:rPr>
              <a:t>（二）评价作品时易忽略的问题</a:t>
            </a:r>
            <a:endParaRPr lang="zh-CN" altLang="zh-CN" sz="2000" dirty="0">
              <a:effectLst/>
              <a:latin typeface="+mn-ea"/>
              <a:cs typeface="宋体" panose="02010600030101010101" pitchFamily="2" charset="-122"/>
            </a:endParaRPr>
          </a:p>
        </p:txBody>
      </p:sp>
      <p:sp>
        <p:nvSpPr>
          <p:cNvPr id="8" name="矩形 7">
            <a:extLst>
              <a:ext uri="{FF2B5EF4-FFF2-40B4-BE49-F238E27FC236}">
                <a16:creationId xmlns:a16="http://schemas.microsoft.com/office/drawing/2014/main" id="{DFFD16FB-3FEB-31ED-37D6-1AC1629BF876}"/>
              </a:ext>
            </a:extLst>
          </p:cNvPr>
          <p:cNvSpPr/>
          <p:nvPr/>
        </p:nvSpPr>
        <p:spPr>
          <a:xfrm>
            <a:off x="440268" y="1040505"/>
            <a:ext cx="11604976" cy="3520206"/>
          </a:xfrm>
          <a:prstGeom prst="rect">
            <a:avLst/>
          </a:prstGeom>
          <a:solidFill>
            <a:srgbClr val="9CD0C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文本框 10">
            <a:extLst>
              <a:ext uri="{FF2B5EF4-FFF2-40B4-BE49-F238E27FC236}">
                <a16:creationId xmlns:a16="http://schemas.microsoft.com/office/drawing/2014/main" id="{4CD2DB3A-2815-FF9F-D839-15A911FCDF1C}"/>
              </a:ext>
            </a:extLst>
          </p:cNvPr>
          <p:cNvSpPr txBox="1"/>
          <p:nvPr/>
        </p:nvSpPr>
        <p:spPr>
          <a:xfrm>
            <a:off x="0" y="1170052"/>
            <a:ext cx="11078460" cy="3105787"/>
          </a:xfrm>
          <a:prstGeom prst="rect">
            <a:avLst/>
          </a:prstGeom>
          <a:noFill/>
        </p:spPr>
        <p:txBody>
          <a:bodyPr wrap="square">
            <a:spAutoFit/>
          </a:bodyPr>
          <a:lstStyle/>
          <a:p>
            <a:pPr marL="692150" indent="453390">
              <a:lnSpc>
                <a:spcPct val="150000"/>
              </a:lnSpc>
              <a:spcBef>
                <a:spcPts val="1245"/>
              </a:spcBef>
              <a:spcAft>
                <a:spcPts val="0"/>
              </a:spcAft>
              <a:tabLst>
                <a:tab pos="692150" algn="l"/>
                <a:tab pos="692785" algn="l"/>
              </a:tabLst>
            </a:pPr>
            <a:r>
              <a:rPr lang="en-US" altLang="zh-CN" spc="55" dirty="0">
                <a:effectLst/>
                <a:latin typeface="+mn-ea"/>
                <a:cs typeface="仿宋" panose="02010609060101010101" pitchFamily="49" charset="-122"/>
              </a:rPr>
              <a:t>1.</a:t>
            </a:r>
            <a:r>
              <a:rPr lang="zh-CN" altLang="zh-CN" spc="55" dirty="0">
                <a:effectLst/>
                <a:latin typeface="+mn-ea"/>
                <a:cs typeface="仿宋" panose="02010609060101010101" pitchFamily="49" charset="-122"/>
              </a:rPr>
              <a:t>不要轻易的妄下定论</a:t>
            </a:r>
            <a:r>
              <a:rPr lang="zh-CN" altLang="zh-CN" dirty="0">
                <a:effectLst/>
                <a:latin typeface="+mn-ea"/>
                <a:cs typeface="仿宋" panose="02010609060101010101" pitchFamily="49" charset="-122"/>
              </a:rPr>
              <a:t>。</a:t>
            </a:r>
            <a:endParaRPr lang="zh-CN" altLang="zh-CN" dirty="0">
              <a:effectLst/>
              <a:latin typeface="+mn-ea"/>
              <a:cs typeface="宋体" panose="02010600030101010101" pitchFamily="2" charset="-122"/>
            </a:endParaRPr>
          </a:p>
          <a:p>
            <a:pPr marL="692150" indent="419100">
              <a:lnSpc>
                <a:spcPct val="150000"/>
              </a:lnSpc>
              <a:spcBef>
                <a:spcPts val="1245"/>
              </a:spcBef>
              <a:spcAft>
                <a:spcPts val="0"/>
              </a:spcAft>
              <a:tabLst>
                <a:tab pos="692150" algn="l"/>
                <a:tab pos="692785" algn="l"/>
              </a:tabLst>
            </a:pPr>
            <a:r>
              <a:rPr lang="zh-CN" altLang="zh-CN" spc="25" dirty="0">
                <a:effectLst/>
                <a:latin typeface="+mn-ea"/>
                <a:cs typeface="仿宋" panose="02010609060101010101" pitchFamily="49" charset="-122"/>
              </a:rPr>
              <a:t>教</a:t>
            </a:r>
            <a:r>
              <a:rPr lang="zh-CN" altLang="zh-CN" spc="35" dirty="0">
                <a:effectLst/>
                <a:latin typeface="+mn-ea"/>
                <a:cs typeface="仿宋" panose="02010609060101010101" pitchFamily="49" charset="-122"/>
              </a:rPr>
              <a:t>师</a:t>
            </a:r>
            <a:r>
              <a:rPr lang="zh-CN" altLang="zh-CN" spc="255" dirty="0">
                <a:effectLst/>
                <a:latin typeface="+mn-ea"/>
                <a:cs typeface="仿宋" panose="02010609060101010101" pitchFamily="49" charset="-122"/>
              </a:rPr>
              <a:t>在</a:t>
            </a:r>
            <a:r>
              <a:rPr lang="zh-CN" altLang="zh-CN" dirty="0">
                <a:effectLst/>
                <a:latin typeface="+mn-ea"/>
                <a:cs typeface="仿宋" panose="02010609060101010101" pitchFamily="49" charset="-122"/>
              </a:rPr>
              <a:t>美术</a:t>
            </a:r>
            <a:r>
              <a:rPr lang="zh-CN" altLang="zh-CN" spc="320" dirty="0">
                <a:effectLst/>
                <a:latin typeface="+mn-ea"/>
                <a:cs typeface="仿宋" panose="02010609060101010101" pitchFamily="49" charset="-122"/>
              </a:rPr>
              <a:t>教</a:t>
            </a:r>
            <a:r>
              <a:rPr lang="zh-CN" altLang="zh-CN" spc="130" dirty="0">
                <a:effectLst/>
                <a:latin typeface="+mn-ea"/>
                <a:cs typeface="仿宋" panose="02010609060101010101" pitchFamily="49" charset="-122"/>
              </a:rPr>
              <a:t>学</a:t>
            </a:r>
            <a:r>
              <a:rPr lang="zh-CN" altLang="zh-CN" spc="35" dirty="0">
                <a:effectLst/>
                <a:latin typeface="+mn-ea"/>
                <a:cs typeface="仿宋" panose="02010609060101010101" pitchFamily="49" charset="-122"/>
              </a:rPr>
              <a:t>活</a:t>
            </a:r>
            <a:r>
              <a:rPr lang="zh-CN" altLang="zh-CN" dirty="0">
                <a:effectLst/>
                <a:latin typeface="+mn-ea"/>
                <a:cs typeface="仿宋" panose="02010609060101010101" pitchFamily="49" charset="-122"/>
              </a:rPr>
              <a:t>动中</a:t>
            </a:r>
            <a:r>
              <a:rPr lang="zh-CN" altLang="zh-CN" spc="55" dirty="0">
                <a:effectLst/>
                <a:latin typeface="+mn-ea"/>
                <a:cs typeface="仿宋" panose="02010609060101010101" pitchFamily="49" charset="-122"/>
              </a:rPr>
              <a:t>往</a:t>
            </a:r>
            <a:r>
              <a:rPr lang="zh-CN" altLang="zh-CN" spc="145" dirty="0">
                <a:effectLst/>
                <a:latin typeface="+mn-ea"/>
                <a:cs typeface="仿宋" panose="02010609060101010101" pitchFamily="49" charset="-122"/>
              </a:rPr>
              <a:t>往</a:t>
            </a:r>
            <a:r>
              <a:rPr lang="zh-CN" altLang="zh-CN" dirty="0">
                <a:effectLst/>
                <a:latin typeface="+mn-ea"/>
                <a:cs typeface="仿宋" panose="02010609060101010101" pitchFamily="49" charset="-122"/>
              </a:rPr>
              <a:t>忽</a:t>
            </a:r>
            <a:r>
              <a:rPr lang="zh-CN" altLang="zh-CN" spc="175" dirty="0">
                <a:effectLst/>
                <a:latin typeface="+mn-ea"/>
                <a:cs typeface="仿宋" panose="02010609060101010101" pitchFamily="49" charset="-122"/>
              </a:rPr>
              <a:t>视</a:t>
            </a:r>
            <a:r>
              <a:rPr lang="zh-CN" altLang="zh-CN" dirty="0">
                <a:effectLst/>
                <a:latin typeface="+mn-ea"/>
                <a:cs typeface="仿宋" panose="02010609060101010101" pitchFamily="49" charset="-122"/>
              </a:rPr>
              <a:t>了美</a:t>
            </a:r>
            <a:r>
              <a:rPr lang="zh-CN" altLang="zh-CN" spc="-50" dirty="0">
                <a:effectLst/>
                <a:latin typeface="+mn-ea"/>
                <a:cs typeface="仿宋" panose="02010609060101010101" pitchFamily="49" charset="-122"/>
              </a:rPr>
              <a:t>术</a:t>
            </a:r>
            <a:r>
              <a:rPr lang="zh-CN" altLang="zh-CN" spc="115" dirty="0">
                <a:effectLst/>
                <a:latin typeface="+mn-ea"/>
                <a:cs typeface="仿宋" panose="02010609060101010101" pitchFamily="49" charset="-122"/>
              </a:rPr>
              <a:t>真</a:t>
            </a:r>
            <a:r>
              <a:rPr lang="zh-CN" altLang="zh-CN" spc="110" dirty="0">
                <a:effectLst/>
                <a:latin typeface="+mn-ea"/>
                <a:cs typeface="仿宋" panose="02010609060101010101" pitchFamily="49" charset="-122"/>
              </a:rPr>
              <a:t>正</a:t>
            </a:r>
            <a:r>
              <a:rPr lang="zh-CN" altLang="zh-CN" spc="175" dirty="0">
                <a:effectLst/>
                <a:latin typeface="+mn-ea"/>
                <a:cs typeface="仿宋" panose="02010609060101010101" pitchFamily="49" charset="-122"/>
              </a:rPr>
              <a:t>的</a:t>
            </a:r>
            <a:r>
              <a:rPr lang="zh-CN" altLang="zh-CN" spc="115" dirty="0">
                <a:effectLst/>
                <a:latin typeface="+mn-ea"/>
                <a:cs typeface="仿宋" panose="02010609060101010101" pitchFamily="49" charset="-122"/>
              </a:rPr>
              <a:t>目</a:t>
            </a:r>
            <a:r>
              <a:rPr lang="zh-CN" altLang="zh-CN" spc="40" dirty="0">
                <a:effectLst/>
                <a:latin typeface="+mn-ea"/>
                <a:cs typeface="仿宋" panose="02010609060101010101" pitchFamily="49" charset="-122"/>
              </a:rPr>
              <a:t>的</a:t>
            </a:r>
            <a:r>
              <a:rPr lang="zh-CN" altLang="zh-CN" dirty="0">
                <a:effectLst/>
                <a:latin typeface="+mn-ea"/>
                <a:cs typeface="仿宋" panose="02010609060101010101" pitchFamily="49" charset="-122"/>
              </a:rPr>
              <a:t>所在，美术活动最重要的是激发幼儿的想象力，爱因斯坦说：想象力比知</a:t>
            </a:r>
            <a:r>
              <a:rPr lang="zh-CN" altLang="zh-CN" spc="120" dirty="0">
                <a:effectLst/>
                <a:latin typeface="+mn-ea"/>
                <a:cs typeface="仿宋" panose="02010609060101010101" pitchFamily="49" charset="-122"/>
              </a:rPr>
              <a:t>识</a:t>
            </a:r>
            <a:r>
              <a:rPr lang="zh-CN" altLang="zh-CN" spc="30" dirty="0">
                <a:effectLst/>
                <a:latin typeface="+mn-ea"/>
                <a:cs typeface="仿宋" panose="02010609060101010101" pitchFamily="49" charset="-122"/>
              </a:rPr>
              <a:t>更</a:t>
            </a:r>
            <a:r>
              <a:rPr lang="zh-CN" altLang="zh-CN" dirty="0">
                <a:effectLst/>
                <a:latin typeface="+mn-ea"/>
                <a:cs typeface="仿宋" panose="02010609060101010101" pitchFamily="49" charset="-122"/>
              </a:rPr>
              <a:t>重</a:t>
            </a:r>
            <a:r>
              <a:rPr lang="zh-CN" altLang="zh-CN" spc="-15" dirty="0">
                <a:effectLst/>
                <a:latin typeface="+mn-ea"/>
                <a:cs typeface="仿宋" panose="02010609060101010101" pitchFamily="49" charset="-122"/>
              </a:rPr>
              <a:t>要</a:t>
            </a:r>
            <a:r>
              <a:rPr lang="zh-CN" altLang="zh-CN" dirty="0">
                <a:effectLst/>
                <a:latin typeface="+mn-ea"/>
                <a:cs typeface="仿宋" panose="02010609060101010101" pitchFamily="49" charset="-122"/>
              </a:rPr>
              <a:t>。幼</a:t>
            </a:r>
            <a:r>
              <a:rPr lang="zh-CN" altLang="zh-CN" spc="280" dirty="0">
                <a:effectLst/>
                <a:latin typeface="+mn-ea"/>
                <a:cs typeface="仿宋" panose="02010609060101010101" pitchFamily="49" charset="-122"/>
              </a:rPr>
              <a:t>儿</a:t>
            </a:r>
            <a:r>
              <a:rPr lang="zh-CN" altLang="zh-CN" spc="75" dirty="0">
                <a:effectLst/>
                <a:latin typeface="+mn-ea"/>
                <a:cs typeface="仿宋" panose="02010609060101010101" pitchFamily="49" charset="-122"/>
              </a:rPr>
              <a:t>最</a:t>
            </a:r>
            <a:r>
              <a:rPr lang="zh-CN" altLang="zh-CN" dirty="0">
                <a:effectLst/>
                <a:latin typeface="+mn-ea"/>
                <a:cs typeface="仿宋" panose="02010609060101010101" pitchFamily="49" charset="-122"/>
              </a:rPr>
              <a:t>大</a:t>
            </a:r>
            <a:r>
              <a:rPr lang="zh-CN" altLang="zh-CN" spc="150" dirty="0">
                <a:effectLst/>
                <a:latin typeface="+mn-ea"/>
                <a:cs typeface="仿宋" panose="02010609060101010101" pitchFamily="49" charset="-122"/>
              </a:rPr>
              <a:t>的</a:t>
            </a:r>
            <a:r>
              <a:rPr lang="zh-CN" altLang="zh-CN" dirty="0">
                <a:effectLst/>
                <a:latin typeface="+mn-ea"/>
                <a:cs typeface="仿宋" panose="02010609060101010101" pitchFamily="49" charset="-122"/>
              </a:rPr>
              <a:t>乐</a:t>
            </a:r>
            <a:r>
              <a:rPr lang="zh-CN" altLang="zh-CN" spc="290" dirty="0">
                <a:effectLst/>
                <a:latin typeface="+mn-ea"/>
                <a:cs typeface="仿宋" panose="02010609060101010101" pitchFamily="49" charset="-122"/>
              </a:rPr>
              <a:t>趣</a:t>
            </a:r>
            <a:r>
              <a:rPr lang="zh-CN" altLang="zh-CN" spc="200" dirty="0">
                <a:effectLst/>
                <a:latin typeface="+mn-ea"/>
                <a:cs typeface="仿宋" panose="02010609060101010101" pitchFamily="49" charset="-122"/>
              </a:rPr>
              <a:t>也</a:t>
            </a:r>
            <a:r>
              <a:rPr lang="zh-CN" altLang="zh-CN" dirty="0">
                <a:effectLst/>
                <a:latin typeface="+mn-ea"/>
                <a:cs typeface="仿宋" panose="02010609060101010101" pitchFamily="49" charset="-122"/>
              </a:rPr>
              <a:t>在于</a:t>
            </a:r>
            <a:r>
              <a:rPr lang="zh-CN" altLang="zh-CN" spc="230" dirty="0">
                <a:effectLst/>
                <a:latin typeface="+mn-ea"/>
                <a:cs typeface="仿宋" panose="02010609060101010101" pitchFamily="49" charset="-122"/>
              </a:rPr>
              <a:t>想</a:t>
            </a:r>
            <a:r>
              <a:rPr lang="zh-CN" altLang="zh-CN" spc="-15" dirty="0">
                <a:effectLst/>
                <a:latin typeface="+mn-ea"/>
                <a:cs typeface="仿宋" panose="02010609060101010101" pitchFamily="49" charset="-122"/>
              </a:rPr>
              <a:t>象</a:t>
            </a:r>
            <a:r>
              <a:rPr lang="zh-CN" altLang="zh-CN" spc="30" dirty="0">
                <a:effectLst/>
                <a:latin typeface="+mn-ea"/>
                <a:cs typeface="仿宋" panose="02010609060101010101" pitchFamily="49" charset="-122"/>
              </a:rPr>
              <a:t>，</a:t>
            </a:r>
            <a:r>
              <a:rPr lang="zh-CN" altLang="zh-CN" dirty="0">
                <a:effectLst/>
                <a:latin typeface="+mn-ea"/>
                <a:cs typeface="仿宋" panose="02010609060101010101" pitchFamily="49" charset="-122"/>
              </a:rPr>
              <a:t>每</a:t>
            </a:r>
            <a:r>
              <a:rPr lang="zh-CN" altLang="zh-CN" spc="15" dirty="0">
                <a:effectLst/>
                <a:latin typeface="+mn-ea"/>
                <a:cs typeface="仿宋" panose="02010609060101010101" pitchFamily="49" charset="-122"/>
              </a:rPr>
              <a:t>一</a:t>
            </a:r>
            <a:r>
              <a:rPr lang="zh-CN" altLang="zh-CN" spc="115" dirty="0">
                <a:effectLst/>
                <a:latin typeface="+mn-ea"/>
                <a:cs typeface="仿宋" panose="02010609060101010101" pitchFamily="49" charset="-122"/>
              </a:rPr>
              <a:t>个</a:t>
            </a:r>
            <a:r>
              <a:rPr lang="zh-CN" altLang="zh-CN" spc="125" dirty="0">
                <a:effectLst/>
                <a:latin typeface="+mn-ea"/>
                <a:cs typeface="仿宋" panose="02010609060101010101" pitchFamily="49" charset="-122"/>
              </a:rPr>
              <a:t>幼</a:t>
            </a:r>
            <a:r>
              <a:rPr lang="zh-CN" altLang="zh-CN" dirty="0">
                <a:effectLst/>
                <a:latin typeface="+mn-ea"/>
                <a:cs typeface="仿宋" panose="02010609060101010101" pitchFamily="49" charset="-122"/>
              </a:rPr>
              <a:t>儿的脑海里</a:t>
            </a:r>
            <a:r>
              <a:rPr lang="zh-CN" altLang="zh-CN" spc="55" dirty="0">
                <a:effectLst/>
                <a:latin typeface="+mn-ea"/>
                <a:cs typeface="仿宋" panose="02010609060101010101" pitchFamily="49" charset="-122"/>
              </a:rPr>
              <a:t>都</a:t>
            </a:r>
            <a:r>
              <a:rPr lang="zh-CN" altLang="zh-CN" spc="75" dirty="0">
                <a:effectLst/>
                <a:latin typeface="+mn-ea"/>
                <a:cs typeface="仿宋" panose="02010609060101010101" pitchFamily="49" charset="-122"/>
              </a:rPr>
              <a:t>充</a:t>
            </a:r>
            <a:r>
              <a:rPr lang="zh-CN" altLang="zh-CN" dirty="0">
                <a:effectLst/>
                <a:latin typeface="+mn-ea"/>
                <a:cs typeface="仿宋" panose="02010609060101010101" pitchFamily="49" charset="-122"/>
              </a:rPr>
              <a:t>满着</a:t>
            </a:r>
            <a:r>
              <a:rPr lang="zh-CN" altLang="zh-CN" spc="125" dirty="0">
                <a:effectLst/>
                <a:latin typeface="+mn-ea"/>
                <a:cs typeface="仿宋" panose="02010609060101010101" pitchFamily="49" charset="-122"/>
              </a:rPr>
              <a:t>幻</a:t>
            </a:r>
            <a:r>
              <a:rPr lang="zh-CN" altLang="zh-CN" dirty="0">
                <a:effectLst/>
                <a:latin typeface="+mn-ea"/>
                <a:cs typeface="仿宋" panose="02010609060101010101" pitchFamily="49" charset="-122"/>
              </a:rPr>
              <a:t>想的</a:t>
            </a:r>
            <a:r>
              <a:rPr lang="zh-CN" altLang="zh-CN" spc="95" dirty="0">
                <a:effectLst/>
                <a:latin typeface="+mn-ea"/>
                <a:cs typeface="仿宋" panose="02010609060101010101" pitchFamily="49" charset="-122"/>
              </a:rPr>
              <a:t>奇</a:t>
            </a:r>
            <a:r>
              <a:rPr lang="zh-CN" altLang="zh-CN" spc="50" dirty="0">
                <a:effectLst/>
                <a:latin typeface="+mn-ea"/>
                <a:cs typeface="仿宋" panose="02010609060101010101" pitchFamily="49" charset="-122"/>
              </a:rPr>
              <a:t>异</a:t>
            </a:r>
            <a:r>
              <a:rPr lang="zh-CN" altLang="zh-CN" spc="70" dirty="0">
                <a:effectLst/>
                <a:latin typeface="+mn-ea"/>
                <a:cs typeface="仿宋" panose="02010609060101010101" pitchFamily="49" charset="-122"/>
              </a:rPr>
              <a:t>世</a:t>
            </a:r>
            <a:r>
              <a:rPr lang="zh-CN" altLang="zh-CN" dirty="0">
                <a:effectLst/>
                <a:latin typeface="+mn-ea"/>
                <a:cs typeface="仿宋" panose="02010609060101010101" pitchFamily="49" charset="-122"/>
              </a:rPr>
              <a:t>界</a:t>
            </a:r>
            <a:r>
              <a:rPr lang="zh-CN" altLang="zh-CN" spc="30" dirty="0">
                <a:effectLst/>
                <a:latin typeface="+mn-ea"/>
                <a:cs typeface="仿宋" panose="02010609060101010101" pitchFamily="49" charset="-122"/>
              </a:rPr>
              <a:t>。</a:t>
            </a:r>
            <a:r>
              <a:rPr lang="zh-CN" altLang="zh-CN" spc="25" dirty="0">
                <a:effectLst/>
                <a:latin typeface="+mn-ea"/>
                <a:cs typeface="仿宋" panose="02010609060101010101" pitchFamily="49" charset="-122"/>
              </a:rPr>
              <a:t>所</a:t>
            </a:r>
            <a:r>
              <a:rPr lang="zh-CN" altLang="zh-CN" dirty="0">
                <a:effectLst/>
                <a:latin typeface="+mn-ea"/>
                <a:cs typeface="仿宋" panose="02010609060101010101" pitchFamily="49" charset="-122"/>
              </a:rPr>
              <a:t>以</a:t>
            </a:r>
            <a:r>
              <a:rPr lang="zh-CN" altLang="zh-CN" spc="25" dirty="0">
                <a:effectLst/>
                <a:latin typeface="+mn-ea"/>
                <a:cs typeface="仿宋" panose="02010609060101010101" pitchFamily="49" charset="-122"/>
              </a:rPr>
              <a:t>教</a:t>
            </a:r>
            <a:r>
              <a:rPr lang="zh-CN" altLang="zh-CN" dirty="0">
                <a:effectLst/>
                <a:latin typeface="+mn-ea"/>
                <a:cs typeface="仿宋" panose="02010609060101010101" pitchFamily="49" charset="-122"/>
              </a:rPr>
              <a:t>师</a:t>
            </a:r>
            <a:r>
              <a:rPr lang="zh-CN" altLang="zh-CN" spc="295" dirty="0">
                <a:effectLst/>
                <a:latin typeface="+mn-ea"/>
                <a:cs typeface="仿宋" panose="02010609060101010101" pitchFamily="49" charset="-122"/>
              </a:rPr>
              <a:t>应</a:t>
            </a:r>
            <a:r>
              <a:rPr lang="zh-CN" altLang="zh-CN" dirty="0">
                <a:effectLst/>
                <a:latin typeface="+mn-ea"/>
                <a:cs typeface="仿宋" panose="02010609060101010101" pitchFamily="49" charset="-122"/>
              </a:rPr>
              <a:t>用“童</a:t>
            </a:r>
            <a:r>
              <a:rPr lang="zh-CN" altLang="zh-CN" spc="65" dirty="0">
                <a:effectLst/>
                <a:latin typeface="+mn-ea"/>
                <a:cs typeface="仿宋" panose="02010609060101010101" pitchFamily="49" charset="-122"/>
              </a:rPr>
              <a:t>心</a:t>
            </a:r>
            <a:r>
              <a:rPr lang="zh-CN" altLang="zh-CN" dirty="0">
                <a:effectLst/>
                <a:latin typeface="+mn-ea"/>
                <a:cs typeface="仿宋" panose="02010609060101010101" pitchFamily="49" charset="-122"/>
              </a:rPr>
              <a:t>”去</a:t>
            </a:r>
            <a:r>
              <a:rPr lang="zh-CN" altLang="zh-CN" spc="-25" dirty="0">
                <a:effectLst/>
                <a:latin typeface="+mn-ea"/>
                <a:cs typeface="仿宋" panose="02010609060101010101" pitchFamily="49" charset="-122"/>
              </a:rPr>
              <a:t>想</a:t>
            </a:r>
            <a:r>
              <a:rPr lang="zh-CN" altLang="zh-CN" spc="190" dirty="0">
                <a:effectLst/>
                <a:latin typeface="+mn-ea"/>
                <a:cs typeface="仿宋" panose="02010609060101010101" pitchFamily="49" charset="-122"/>
              </a:rPr>
              <a:t>幼</a:t>
            </a:r>
            <a:r>
              <a:rPr lang="zh-CN" altLang="zh-CN" dirty="0">
                <a:effectLst/>
                <a:latin typeface="+mn-ea"/>
                <a:cs typeface="仿宋" panose="02010609060101010101" pitchFamily="49" charset="-122"/>
              </a:rPr>
              <a:t>儿所想，给幼儿讲述解释的机会，应该站在幼儿的角度去评价幼儿作品，特别是对那些不像你所期待的那类幼儿作品，应该先倾听</a:t>
            </a:r>
            <a:r>
              <a:rPr lang="zh-CN" altLang="zh-CN" spc="40" dirty="0">
                <a:effectLst/>
                <a:latin typeface="+mn-ea"/>
                <a:cs typeface="仿宋" panose="02010609060101010101" pitchFamily="49" charset="-122"/>
              </a:rPr>
              <a:t>一</a:t>
            </a:r>
            <a:r>
              <a:rPr lang="zh-CN" altLang="zh-CN" spc="65" dirty="0">
                <a:effectLst/>
                <a:latin typeface="+mn-ea"/>
                <a:cs typeface="仿宋" panose="02010609060101010101" pitchFamily="49" charset="-122"/>
              </a:rPr>
              <a:t>下</a:t>
            </a:r>
            <a:r>
              <a:rPr lang="zh-CN" altLang="zh-CN" spc="105" dirty="0">
                <a:effectLst/>
                <a:latin typeface="+mn-ea"/>
                <a:cs typeface="仿宋" panose="02010609060101010101" pitchFamily="49" charset="-122"/>
              </a:rPr>
              <a:t>孩</a:t>
            </a:r>
            <a:r>
              <a:rPr lang="zh-CN" altLang="zh-CN" dirty="0">
                <a:effectLst/>
                <a:latin typeface="+mn-ea"/>
                <a:cs typeface="仿宋" panose="02010609060101010101" pitchFamily="49" charset="-122"/>
              </a:rPr>
              <a:t>子</a:t>
            </a:r>
            <a:r>
              <a:rPr lang="zh-CN" altLang="zh-CN" spc="70" dirty="0">
                <a:effectLst/>
                <a:latin typeface="+mn-ea"/>
                <a:cs typeface="仿宋" panose="02010609060101010101" pitchFamily="49" charset="-122"/>
              </a:rPr>
              <a:t>们</a:t>
            </a:r>
            <a:r>
              <a:rPr lang="zh-CN" altLang="zh-CN" spc="90" dirty="0">
                <a:effectLst/>
                <a:latin typeface="+mn-ea"/>
                <a:cs typeface="仿宋" panose="02010609060101010101" pitchFamily="49" charset="-122"/>
              </a:rPr>
              <a:t>的</a:t>
            </a:r>
            <a:r>
              <a:rPr lang="zh-CN" altLang="zh-CN" dirty="0">
                <a:effectLst/>
                <a:latin typeface="+mn-ea"/>
                <a:cs typeface="仿宋" panose="02010609060101010101" pitchFamily="49" charset="-122"/>
              </a:rPr>
              <a:t>涂</a:t>
            </a:r>
            <a:r>
              <a:rPr lang="zh-CN" altLang="zh-CN" spc="75" dirty="0">
                <a:effectLst/>
                <a:latin typeface="+mn-ea"/>
                <a:cs typeface="仿宋" panose="02010609060101010101" pitchFamily="49" charset="-122"/>
              </a:rPr>
              <a:t>鸦</a:t>
            </a:r>
            <a:r>
              <a:rPr lang="zh-CN" altLang="zh-CN" dirty="0">
                <a:effectLst/>
                <a:latin typeface="+mn-ea"/>
                <a:cs typeface="仿宋" panose="02010609060101010101" pitchFamily="49" charset="-122"/>
              </a:rPr>
              <a:t>解释。多注</a:t>
            </a:r>
            <a:r>
              <a:rPr lang="zh-CN" altLang="zh-CN" spc="115" dirty="0">
                <a:effectLst/>
                <a:latin typeface="+mn-ea"/>
                <a:cs typeface="仿宋" panose="02010609060101010101" pitchFamily="49" charset="-122"/>
              </a:rPr>
              <a:t>意</a:t>
            </a:r>
            <a:r>
              <a:rPr lang="zh-CN" altLang="zh-CN" spc="240" dirty="0">
                <a:effectLst/>
                <a:latin typeface="+mn-ea"/>
                <a:cs typeface="仿宋" panose="02010609060101010101" pitchFamily="49" charset="-122"/>
              </a:rPr>
              <a:t>自</a:t>
            </a:r>
            <a:r>
              <a:rPr lang="zh-CN" altLang="zh-CN" dirty="0">
                <a:effectLst/>
                <a:latin typeface="+mn-ea"/>
                <a:cs typeface="仿宋" panose="02010609060101010101" pitchFamily="49" charset="-122"/>
              </a:rPr>
              <a:t>己</a:t>
            </a:r>
            <a:r>
              <a:rPr lang="zh-CN" altLang="zh-CN" spc="95" dirty="0">
                <a:effectLst/>
                <a:latin typeface="+mn-ea"/>
                <a:cs typeface="仿宋" panose="02010609060101010101" pitchFamily="49" charset="-122"/>
              </a:rPr>
              <a:t>的</a:t>
            </a:r>
            <a:r>
              <a:rPr lang="zh-CN" altLang="zh-CN" dirty="0">
                <a:effectLst/>
                <a:latin typeface="+mn-ea"/>
                <a:cs typeface="仿宋" panose="02010609060101010101" pitchFamily="49" charset="-122"/>
              </a:rPr>
              <a:t>言</a:t>
            </a:r>
            <a:r>
              <a:rPr lang="zh-CN" altLang="zh-CN" spc="95" dirty="0">
                <a:effectLst/>
                <a:latin typeface="+mn-ea"/>
                <a:cs typeface="仿宋" panose="02010609060101010101" pitchFamily="49" charset="-122"/>
              </a:rPr>
              <a:t>语</a:t>
            </a:r>
            <a:r>
              <a:rPr lang="zh-CN" altLang="zh-CN" dirty="0">
                <a:effectLst/>
                <a:latin typeface="+mn-ea"/>
                <a:cs typeface="仿宋" panose="02010609060101010101" pitchFamily="49" charset="-122"/>
              </a:rPr>
              <a:t>，不</a:t>
            </a:r>
            <a:r>
              <a:rPr lang="zh-CN" altLang="zh-CN" spc="45" dirty="0">
                <a:effectLst/>
                <a:latin typeface="+mn-ea"/>
                <a:cs typeface="仿宋" panose="02010609060101010101" pitchFamily="49" charset="-122"/>
              </a:rPr>
              <a:t>要</a:t>
            </a:r>
            <a:r>
              <a:rPr lang="zh-CN" altLang="zh-CN" spc="15" dirty="0">
                <a:effectLst/>
                <a:latin typeface="+mn-ea"/>
                <a:cs typeface="仿宋" panose="02010609060101010101" pitchFamily="49" charset="-122"/>
              </a:rPr>
              <a:t>以</a:t>
            </a:r>
            <a:r>
              <a:rPr lang="zh-CN" altLang="zh-CN" spc="165" dirty="0">
                <a:effectLst/>
                <a:latin typeface="+mn-ea"/>
                <a:cs typeface="仿宋" panose="02010609060101010101" pitchFamily="49" charset="-122"/>
              </a:rPr>
              <a:t>好</a:t>
            </a:r>
            <a:r>
              <a:rPr lang="zh-CN" altLang="zh-CN" dirty="0">
                <a:effectLst/>
                <a:latin typeface="+mn-ea"/>
                <a:cs typeface="仿宋" panose="02010609060101010101" pitchFamily="49" charset="-122"/>
              </a:rPr>
              <a:t>与</a:t>
            </a:r>
            <a:r>
              <a:rPr lang="zh-CN" altLang="zh-CN" spc="255" dirty="0">
                <a:effectLst/>
                <a:latin typeface="+mn-ea"/>
                <a:cs typeface="仿宋" panose="02010609060101010101" pitchFamily="49" charset="-122"/>
              </a:rPr>
              <a:t>坏</a:t>
            </a:r>
            <a:r>
              <a:rPr lang="zh-CN" altLang="zh-CN" dirty="0">
                <a:effectLst/>
                <a:latin typeface="+mn-ea"/>
                <a:cs typeface="仿宋" panose="02010609060101010101" pitchFamily="49" charset="-122"/>
              </a:rPr>
              <a:t>，对</a:t>
            </a:r>
            <a:r>
              <a:rPr lang="zh-CN" altLang="zh-CN" spc="15" dirty="0">
                <a:effectLst/>
                <a:latin typeface="+mn-ea"/>
                <a:cs typeface="仿宋" panose="02010609060101010101" pitchFamily="49" charset="-122"/>
              </a:rPr>
              <a:t>于</a:t>
            </a:r>
            <a:r>
              <a:rPr lang="zh-CN" altLang="zh-CN" spc="255" dirty="0">
                <a:effectLst/>
                <a:latin typeface="+mn-ea"/>
                <a:cs typeface="仿宋" panose="02010609060101010101" pitchFamily="49" charset="-122"/>
              </a:rPr>
              <a:t>错</a:t>
            </a:r>
            <a:r>
              <a:rPr lang="zh-CN" altLang="zh-CN" dirty="0">
                <a:effectLst/>
                <a:latin typeface="+mn-ea"/>
                <a:cs typeface="仿宋" panose="02010609060101010101" pitchFamily="49" charset="-122"/>
              </a:rPr>
              <a:t>来妄</a:t>
            </a:r>
            <a:r>
              <a:rPr lang="zh-CN" altLang="zh-CN" spc="115" dirty="0">
                <a:effectLst/>
                <a:latin typeface="+mn-ea"/>
                <a:cs typeface="仿宋" panose="02010609060101010101" pitchFamily="49" charset="-122"/>
              </a:rPr>
              <a:t>加</a:t>
            </a:r>
            <a:r>
              <a:rPr lang="zh-CN" altLang="zh-CN" dirty="0">
                <a:effectLst/>
                <a:latin typeface="+mn-ea"/>
                <a:cs typeface="仿宋" panose="02010609060101010101" pitchFamily="49" charset="-122"/>
              </a:rPr>
              <a:t>评</a:t>
            </a:r>
            <a:r>
              <a:rPr lang="zh-CN" altLang="zh-CN" spc="260" dirty="0">
                <a:effectLst/>
                <a:latin typeface="+mn-ea"/>
                <a:cs typeface="仿宋" panose="02010609060101010101" pitchFamily="49" charset="-122"/>
              </a:rPr>
              <a:t>价</a:t>
            </a:r>
            <a:r>
              <a:rPr lang="zh-CN" altLang="zh-CN" dirty="0">
                <a:effectLst/>
                <a:latin typeface="+mn-ea"/>
                <a:cs typeface="仿宋" panose="02010609060101010101" pitchFamily="49" charset="-122"/>
              </a:rPr>
              <a:t>而</a:t>
            </a:r>
            <a:r>
              <a:rPr lang="zh-CN" altLang="zh-CN" spc="290" dirty="0">
                <a:effectLst/>
                <a:latin typeface="+mn-ea"/>
                <a:cs typeface="仿宋" panose="02010609060101010101" pitchFamily="49" charset="-122"/>
              </a:rPr>
              <a:t>伤</a:t>
            </a:r>
            <a:r>
              <a:rPr lang="zh-CN" altLang="zh-CN" spc="80" dirty="0">
                <a:effectLst/>
                <a:latin typeface="+mn-ea"/>
                <a:cs typeface="仿宋" panose="02010609060101010101" pitchFamily="49" charset="-122"/>
              </a:rPr>
              <a:t>害</a:t>
            </a:r>
            <a:r>
              <a:rPr lang="zh-CN" altLang="zh-CN" dirty="0">
                <a:effectLst/>
                <a:latin typeface="+mn-ea"/>
                <a:cs typeface="仿宋" panose="02010609060101010101" pitchFamily="49" charset="-122"/>
              </a:rPr>
              <a:t>孩</a:t>
            </a:r>
            <a:r>
              <a:rPr lang="zh-CN" altLang="zh-CN" spc="110" dirty="0">
                <a:effectLst/>
                <a:latin typeface="+mn-ea"/>
                <a:cs typeface="仿宋" panose="02010609060101010101" pitchFamily="49" charset="-122"/>
              </a:rPr>
              <a:t>子</a:t>
            </a:r>
            <a:r>
              <a:rPr lang="zh-CN" altLang="zh-CN" spc="80" dirty="0">
                <a:effectLst/>
                <a:latin typeface="+mn-ea"/>
                <a:cs typeface="仿宋" panose="02010609060101010101" pitchFamily="49" charset="-122"/>
              </a:rPr>
              <a:t>的</a:t>
            </a:r>
            <a:r>
              <a:rPr lang="zh-CN" altLang="zh-CN" spc="125" dirty="0">
                <a:effectLst/>
                <a:latin typeface="+mn-ea"/>
                <a:cs typeface="仿宋" panose="02010609060101010101" pitchFamily="49" charset="-122"/>
              </a:rPr>
              <a:t>自</a:t>
            </a:r>
            <a:r>
              <a:rPr lang="zh-CN" altLang="zh-CN" spc="150" dirty="0">
                <a:effectLst/>
                <a:latin typeface="+mn-ea"/>
                <a:cs typeface="仿宋" panose="02010609060101010101" pitchFamily="49" charset="-122"/>
              </a:rPr>
              <a:t>尊</a:t>
            </a:r>
            <a:r>
              <a:rPr lang="zh-CN" altLang="zh-CN" spc="75" dirty="0">
                <a:effectLst/>
                <a:latin typeface="+mn-ea"/>
                <a:cs typeface="仿宋" panose="02010609060101010101" pitchFamily="49" charset="-122"/>
              </a:rPr>
              <a:t>，</a:t>
            </a:r>
            <a:r>
              <a:rPr lang="zh-CN" altLang="zh-CN" spc="170" dirty="0">
                <a:effectLst/>
                <a:latin typeface="+mn-ea"/>
                <a:cs typeface="仿宋" panose="02010609060101010101" pitchFamily="49" charset="-122"/>
              </a:rPr>
              <a:t>赞</a:t>
            </a:r>
            <a:r>
              <a:rPr lang="zh-CN" altLang="zh-CN" dirty="0">
                <a:effectLst/>
                <a:latin typeface="+mn-ea"/>
                <a:cs typeface="仿宋" panose="02010609060101010101" pitchFamily="49" charset="-122"/>
              </a:rPr>
              <a:t>美</a:t>
            </a:r>
            <a:r>
              <a:rPr lang="zh-CN" altLang="zh-CN" spc="185" dirty="0">
                <a:effectLst/>
                <a:latin typeface="+mn-ea"/>
                <a:cs typeface="仿宋" panose="02010609060101010101" pitchFamily="49" charset="-122"/>
              </a:rPr>
              <a:t>孩</a:t>
            </a:r>
            <a:r>
              <a:rPr lang="zh-CN" altLang="zh-CN" dirty="0">
                <a:effectLst/>
                <a:latin typeface="+mn-ea"/>
                <a:cs typeface="仿宋" panose="02010609060101010101" pitchFamily="49" charset="-122"/>
              </a:rPr>
              <a:t>子</a:t>
            </a:r>
            <a:r>
              <a:rPr lang="zh-CN" altLang="zh-CN" spc="35" dirty="0">
                <a:effectLst/>
                <a:latin typeface="+mn-ea"/>
                <a:cs typeface="仿宋" panose="02010609060101010101" pitchFamily="49" charset="-122"/>
              </a:rPr>
              <a:t>的</a:t>
            </a:r>
            <a:r>
              <a:rPr lang="zh-CN" altLang="zh-CN" spc="115" dirty="0">
                <a:effectLst/>
                <a:latin typeface="+mn-ea"/>
                <a:cs typeface="仿宋" panose="02010609060101010101" pitchFamily="49" charset="-122"/>
              </a:rPr>
              <a:t>点</a:t>
            </a:r>
            <a:r>
              <a:rPr lang="zh-CN" altLang="zh-CN" spc="110" dirty="0">
                <a:effectLst/>
                <a:latin typeface="+mn-ea"/>
                <a:cs typeface="仿宋" panose="02010609060101010101" pitchFamily="49" charset="-122"/>
              </a:rPr>
              <a:t>滴</a:t>
            </a:r>
            <a:r>
              <a:rPr lang="zh-CN" altLang="zh-CN" spc="125" dirty="0">
                <a:effectLst/>
                <a:latin typeface="+mn-ea"/>
                <a:cs typeface="仿宋" panose="02010609060101010101" pitchFamily="49" charset="-122"/>
              </a:rPr>
              <a:t>进</a:t>
            </a:r>
            <a:r>
              <a:rPr lang="zh-CN" altLang="zh-CN" spc="-105" dirty="0">
                <a:effectLst/>
                <a:latin typeface="+mn-ea"/>
                <a:cs typeface="仿宋" panose="02010609060101010101" pitchFamily="49" charset="-122"/>
              </a:rPr>
              <a:t>步</a:t>
            </a:r>
            <a:r>
              <a:rPr lang="zh-CN" altLang="zh-CN" dirty="0">
                <a:effectLst/>
                <a:latin typeface="+mn-ea"/>
                <a:cs typeface="仿宋" panose="02010609060101010101" pitchFamily="49" charset="-122"/>
              </a:rPr>
              <a:t>。</a:t>
            </a:r>
            <a:endParaRPr lang="zh-CN" altLang="zh-CN" dirty="0">
              <a:effectLst/>
              <a:latin typeface="+mn-ea"/>
              <a:cs typeface="宋体" panose="02010600030101010101" pitchFamily="2" charset="-122"/>
            </a:endParaRPr>
          </a:p>
        </p:txBody>
      </p:sp>
      <p:pic>
        <p:nvPicPr>
          <p:cNvPr id="7" name="图片 6">
            <a:extLst>
              <a:ext uri="{FF2B5EF4-FFF2-40B4-BE49-F238E27FC236}">
                <a16:creationId xmlns:a16="http://schemas.microsoft.com/office/drawing/2014/main" id="{7013072A-5CAE-4250-9952-CE324E95204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837038" y="4715420"/>
            <a:ext cx="4208206" cy="2100612"/>
          </a:xfrm>
          <a:prstGeom prst="rect">
            <a:avLst/>
          </a:prstGeom>
        </p:spPr>
      </p:pic>
    </p:spTree>
    <p:extLst>
      <p:ext uri="{BB962C8B-B14F-4D97-AF65-F5344CB8AC3E}">
        <p14:creationId xmlns:p14="http://schemas.microsoft.com/office/powerpoint/2010/main" val="3790486482"/>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6" presetClass="entr" presetSubtype="37"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outVertic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75360A67-BF37-4979-B85F-D54F719F5D13}"/>
              </a:ext>
            </a:extLst>
          </p:cNvPr>
          <p:cNvSpPr/>
          <p:nvPr/>
        </p:nvSpPr>
        <p:spPr>
          <a:xfrm>
            <a:off x="0" y="0"/>
            <a:ext cx="12192000" cy="6858000"/>
          </a:xfrm>
          <a:prstGeom prst="rect">
            <a:avLst/>
          </a:prstGeom>
          <a:solidFill>
            <a:srgbClr val="ECED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矩形 7">
            <a:extLst>
              <a:ext uri="{FF2B5EF4-FFF2-40B4-BE49-F238E27FC236}">
                <a16:creationId xmlns:a16="http://schemas.microsoft.com/office/drawing/2014/main" id="{A0DE8668-EFF1-43FE-30D9-79FF5875A366}"/>
              </a:ext>
            </a:extLst>
          </p:cNvPr>
          <p:cNvSpPr/>
          <p:nvPr/>
        </p:nvSpPr>
        <p:spPr>
          <a:xfrm>
            <a:off x="3011620" y="1236051"/>
            <a:ext cx="9042728" cy="4776990"/>
          </a:xfrm>
          <a:prstGeom prst="rect">
            <a:avLst/>
          </a:prstGeom>
          <a:solidFill>
            <a:srgbClr val="9CD0C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文本框 16">
            <a:extLst>
              <a:ext uri="{FF2B5EF4-FFF2-40B4-BE49-F238E27FC236}">
                <a16:creationId xmlns:a16="http://schemas.microsoft.com/office/drawing/2014/main" id="{43314ADD-9385-F6E3-FCAC-11A4000C9D81}"/>
              </a:ext>
            </a:extLst>
          </p:cNvPr>
          <p:cNvSpPr txBox="1"/>
          <p:nvPr/>
        </p:nvSpPr>
        <p:spPr>
          <a:xfrm>
            <a:off x="2696988" y="1236051"/>
            <a:ext cx="8453486" cy="4466416"/>
          </a:xfrm>
          <a:prstGeom prst="rect">
            <a:avLst/>
          </a:prstGeom>
          <a:noFill/>
        </p:spPr>
        <p:txBody>
          <a:bodyPr wrap="square">
            <a:spAutoFit/>
          </a:bodyPr>
          <a:lstStyle/>
          <a:p>
            <a:pPr marL="692150" indent="455930">
              <a:lnSpc>
                <a:spcPct val="200000"/>
              </a:lnSpc>
              <a:spcBef>
                <a:spcPts val="20"/>
              </a:spcBef>
              <a:spcAft>
                <a:spcPts val="0"/>
              </a:spcAft>
              <a:tabLst>
                <a:tab pos="692150" algn="l"/>
                <a:tab pos="692785" algn="l"/>
              </a:tabLst>
            </a:pPr>
            <a:r>
              <a:rPr lang="en-US" altLang="zh-CN" spc="60" dirty="0">
                <a:effectLst/>
                <a:latin typeface="+mn-ea"/>
                <a:cs typeface="仿宋" panose="02010609060101010101" pitchFamily="49" charset="-122"/>
              </a:rPr>
              <a:t>2.</a:t>
            </a:r>
            <a:r>
              <a:rPr lang="zh-CN" altLang="zh-CN" spc="60" dirty="0">
                <a:effectLst/>
                <a:latin typeface="+mn-ea"/>
                <a:cs typeface="仿宋" panose="02010609060101010101" pitchFamily="49" charset="-122"/>
              </a:rPr>
              <a:t>不要省略美术活动的评价环节</a:t>
            </a:r>
            <a:r>
              <a:rPr lang="zh-CN" altLang="zh-CN" dirty="0">
                <a:effectLst/>
                <a:latin typeface="+mn-ea"/>
                <a:cs typeface="仿宋" panose="02010609060101010101" pitchFamily="49" charset="-122"/>
              </a:rPr>
              <a:t>。</a:t>
            </a:r>
            <a:endParaRPr lang="zh-CN" altLang="zh-CN" dirty="0">
              <a:effectLst/>
              <a:latin typeface="+mn-ea"/>
              <a:cs typeface="宋体" panose="02010600030101010101" pitchFamily="2" charset="-122"/>
            </a:endParaRPr>
          </a:p>
          <a:p>
            <a:pPr marL="692150" indent="466090">
              <a:lnSpc>
                <a:spcPct val="200000"/>
              </a:lnSpc>
              <a:spcBef>
                <a:spcPts val="20"/>
              </a:spcBef>
              <a:spcAft>
                <a:spcPts val="0"/>
              </a:spcAft>
              <a:tabLst>
                <a:tab pos="692150" algn="l"/>
                <a:tab pos="692785" algn="l"/>
              </a:tabLst>
            </a:pPr>
            <a:r>
              <a:rPr lang="zh-CN" altLang="zh-CN" spc="80" dirty="0">
                <a:effectLst/>
                <a:latin typeface="+mn-ea"/>
                <a:cs typeface="仿宋" panose="02010609060101010101" pitchFamily="49" charset="-122"/>
              </a:rPr>
              <a:t>幼儿的美术创作是</a:t>
            </a:r>
            <a:r>
              <a:rPr lang="zh-CN" altLang="zh-CN" spc="25" dirty="0">
                <a:effectLst/>
                <a:latin typeface="+mn-ea"/>
                <a:cs typeface="仿宋" panose="02010609060101010101" pitchFamily="49" charset="-122"/>
              </a:rPr>
              <a:t>个性</a:t>
            </a:r>
            <a:r>
              <a:rPr lang="zh-CN" altLang="zh-CN" spc="-5" dirty="0">
                <a:effectLst/>
                <a:latin typeface="+mn-ea"/>
                <a:cs typeface="仿宋" panose="02010609060101010101" pitchFamily="49" charset="-122"/>
              </a:rPr>
              <a:t>化的，其中有许多值得幼儿互相学习借</a:t>
            </a:r>
            <a:r>
              <a:rPr lang="zh-CN" altLang="zh-CN" spc="90" dirty="0">
                <a:effectLst/>
                <a:latin typeface="+mn-ea"/>
                <a:cs typeface="仿宋" panose="02010609060101010101" pitchFamily="49" charset="-122"/>
              </a:rPr>
              <a:t>鉴的成分，向幼儿展示同伴的作品</a:t>
            </a:r>
            <a:r>
              <a:rPr lang="zh-CN" altLang="zh-CN" spc="85" dirty="0">
                <a:effectLst/>
                <a:latin typeface="+mn-ea"/>
                <a:cs typeface="仿宋" panose="02010609060101010101" pitchFamily="49" charset="-122"/>
              </a:rPr>
              <a:t>，</a:t>
            </a:r>
            <a:r>
              <a:rPr lang="zh-CN" altLang="zh-CN" spc="40" dirty="0">
                <a:effectLst/>
                <a:latin typeface="+mn-ea"/>
                <a:cs typeface="仿宋" panose="02010609060101010101" pitchFamily="49" charset="-122"/>
              </a:rPr>
              <a:t>让孩子们对话和相互介绍讨论那些有创意的表现，不但能使孩子感受作品中创意所带来的快乐自豪感，还能发展孩子的语言表达能力，对幼儿作品的提高有</a:t>
            </a:r>
            <a:r>
              <a:rPr lang="zh-CN" altLang="zh-CN" spc="80" dirty="0">
                <a:effectLst/>
                <a:latin typeface="+mn-ea"/>
                <a:cs typeface="仿宋" panose="02010609060101010101" pitchFamily="49" charset="-122"/>
              </a:rPr>
              <a:t>着我们不可估量的作用</a:t>
            </a:r>
            <a:r>
              <a:rPr lang="zh-CN" altLang="zh-CN" dirty="0">
                <a:effectLst/>
                <a:latin typeface="+mn-ea"/>
                <a:cs typeface="仿宋" panose="02010609060101010101" pitchFamily="49" charset="-122"/>
              </a:rPr>
              <a:t>。</a:t>
            </a:r>
            <a:endParaRPr lang="zh-CN" altLang="zh-CN" dirty="0">
              <a:effectLst/>
              <a:latin typeface="+mn-ea"/>
              <a:cs typeface="宋体" panose="02010600030101010101" pitchFamily="2" charset="-122"/>
            </a:endParaRPr>
          </a:p>
          <a:p>
            <a:pPr marL="692150" indent="435610">
              <a:lnSpc>
                <a:spcPct val="200000"/>
              </a:lnSpc>
              <a:spcBef>
                <a:spcPts val="65"/>
              </a:spcBef>
              <a:spcAft>
                <a:spcPts val="0"/>
              </a:spcAft>
              <a:tabLst>
                <a:tab pos="687070" algn="l"/>
                <a:tab pos="687705" algn="l"/>
              </a:tabLst>
            </a:pPr>
            <a:r>
              <a:rPr lang="zh-CN" altLang="zh-CN" spc="20" dirty="0">
                <a:effectLst/>
                <a:latin typeface="+mn-ea"/>
                <a:cs typeface="仿宋" panose="02010609060101010101" pitchFamily="49" charset="-122"/>
              </a:rPr>
              <a:t>（</a:t>
            </a:r>
            <a:r>
              <a:rPr lang="en-US" altLang="zh-CN" spc="20" dirty="0">
                <a:effectLst/>
                <a:latin typeface="+mn-ea"/>
                <a:cs typeface="仿宋" panose="02010609060101010101" pitchFamily="49" charset="-122"/>
              </a:rPr>
              <a:t>1</a:t>
            </a:r>
            <a:r>
              <a:rPr lang="zh-CN" altLang="zh-CN" spc="20" dirty="0">
                <a:effectLst/>
                <a:latin typeface="+mn-ea"/>
                <a:cs typeface="仿宋" panose="02010609060101010101" pitchFamily="49" charset="-122"/>
              </a:rPr>
              <a:t>）评价幼儿作品时要纵向比较而不应横向比较</a:t>
            </a:r>
            <a:endParaRPr lang="zh-CN" altLang="zh-CN" dirty="0">
              <a:effectLst/>
              <a:latin typeface="+mn-ea"/>
              <a:cs typeface="宋体" panose="02010600030101010101" pitchFamily="2" charset="-122"/>
            </a:endParaRPr>
          </a:p>
          <a:p>
            <a:pPr marL="692150" indent="430530">
              <a:lnSpc>
                <a:spcPct val="200000"/>
              </a:lnSpc>
              <a:spcBef>
                <a:spcPts val="65"/>
              </a:spcBef>
              <a:spcAft>
                <a:spcPts val="0"/>
              </a:spcAft>
              <a:tabLst>
                <a:tab pos="687070" algn="l"/>
                <a:tab pos="687705" algn="l"/>
              </a:tabLst>
            </a:pPr>
            <a:r>
              <a:rPr lang="zh-CN" altLang="zh-CN" spc="10" dirty="0">
                <a:effectLst/>
                <a:latin typeface="+mn-ea"/>
                <a:cs typeface="仿宋" panose="02010609060101010101" pitchFamily="49" charset="-122"/>
              </a:rPr>
              <a:t>（</a:t>
            </a:r>
            <a:r>
              <a:rPr lang="en-US" altLang="zh-CN" spc="10" dirty="0">
                <a:effectLst/>
                <a:latin typeface="+mn-ea"/>
                <a:cs typeface="仿宋" panose="02010609060101010101" pitchFamily="49" charset="-122"/>
              </a:rPr>
              <a:t>2</a:t>
            </a:r>
            <a:r>
              <a:rPr lang="zh-CN" altLang="zh-CN" spc="10" dirty="0">
                <a:effectLst/>
                <a:latin typeface="+mn-ea"/>
                <a:cs typeface="仿宋" panose="02010609060101010101" pitchFamily="49" charset="-122"/>
              </a:rPr>
              <a:t>）克服过分强调技能技巧和标准化要求的偏向</a:t>
            </a:r>
            <a:r>
              <a:rPr lang="zh-CN" altLang="zh-CN" spc="-60" dirty="0">
                <a:effectLst/>
                <a:latin typeface="+mn-ea"/>
                <a:cs typeface="仿宋" panose="02010609060101010101" pitchFamily="49" charset="-122"/>
              </a:rPr>
              <a:t>，</a:t>
            </a:r>
            <a:r>
              <a:rPr lang="zh-CN" altLang="zh-CN" spc="40" dirty="0">
                <a:effectLst/>
                <a:latin typeface="+mn-ea"/>
                <a:cs typeface="仿宋" panose="02010609060101010101" pitchFamily="49" charset="-122"/>
              </a:rPr>
              <a:t>以免使幼儿</a:t>
            </a:r>
            <a:r>
              <a:rPr lang="zh-CN" altLang="zh-CN" spc="65" dirty="0">
                <a:effectLst/>
                <a:latin typeface="+mn-ea"/>
                <a:cs typeface="仿宋" panose="02010609060101010101" pitchFamily="49" charset="-122"/>
              </a:rPr>
              <a:t>在</a:t>
            </a:r>
            <a:r>
              <a:rPr lang="zh-CN" altLang="zh-CN" spc="35" dirty="0">
                <a:effectLst/>
                <a:latin typeface="+mn-ea"/>
                <a:cs typeface="仿宋" panose="02010609060101010101" pitchFamily="49" charset="-122"/>
              </a:rPr>
              <a:t>被动的服从和模仿中丧失信心和对艺术活动的热情</a:t>
            </a:r>
            <a:r>
              <a:rPr lang="zh-CN" altLang="zh-CN" dirty="0">
                <a:effectLst/>
                <a:latin typeface="+mn-ea"/>
                <a:cs typeface="仿宋" panose="02010609060101010101" pitchFamily="49" charset="-122"/>
              </a:rPr>
              <a:t>。</a:t>
            </a:r>
            <a:endParaRPr lang="zh-CN" altLang="zh-CN" dirty="0">
              <a:effectLst/>
              <a:latin typeface="+mn-ea"/>
              <a:cs typeface="宋体" panose="02010600030101010101" pitchFamily="2" charset="-122"/>
            </a:endParaRPr>
          </a:p>
        </p:txBody>
      </p:sp>
      <p:pic>
        <p:nvPicPr>
          <p:cNvPr id="7" name="图片 6">
            <a:extLst>
              <a:ext uri="{FF2B5EF4-FFF2-40B4-BE49-F238E27FC236}">
                <a16:creationId xmlns:a16="http://schemas.microsoft.com/office/drawing/2014/main" id="{5DBAA32E-595B-4F86-A23F-0F8ECBAAA7D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732810" y="4127045"/>
            <a:ext cx="2102423" cy="2488119"/>
          </a:xfrm>
          <a:prstGeom prst="rect">
            <a:avLst/>
          </a:prstGeom>
        </p:spPr>
      </p:pic>
      <p:grpSp>
        <p:nvGrpSpPr>
          <p:cNvPr id="14" name="组合 13">
            <a:extLst>
              <a:ext uri="{FF2B5EF4-FFF2-40B4-BE49-F238E27FC236}">
                <a16:creationId xmlns:a16="http://schemas.microsoft.com/office/drawing/2014/main" id="{D3CD0705-3A07-9E88-C235-01DD7989A8CE}"/>
              </a:ext>
            </a:extLst>
          </p:cNvPr>
          <p:cNvGrpSpPr/>
          <p:nvPr/>
        </p:nvGrpSpPr>
        <p:grpSpPr>
          <a:xfrm>
            <a:off x="-131747" y="928228"/>
            <a:ext cx="3383970" cy="2676255"/>
            <a:chOff x="7060929" y="684805"/>
            <a:chExt cx="1738837" cy="1473381"/>
          </a:xfrm>
        </p:grpSpPr>
        <p:pic>
          <p:nvPicPr>
            <p:cNvPr id="15" name="图片 14">
              <a:extLst>
                <a:ext uri="{FF2B5EF4-FFF2-40B4-BE49-F238E27FC236}">
                  <a16:creationId xmlns:a16="http://schemas.microsoft.com/office/drawing/2014/main" id="{565668DB-604C-ADC8-1644-D643B8189B4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45530" y="684805"/>
              <a:ext cx="854236" cy="1459851"/>
            </a:xfrm>
            <a:prstGeom prst="rect">
              <a:avLst/>
            </a:prstGeom>
          </p:spPr>
        </p:pic>
        <p:pic>
          <p:nvPicPr>
            <p:cNvPr id="16" name="图片 15">
              <a:extLst>
                <a:ext uri="{FF2B5EF4-FFF2-40B4-BE49-F238E27FC236}">
                  <a16:creationId xmlns:a16="http://schemas.microsoft.com/office/drawing/2014/main" id="{15CC6AE5-399E-8D4F-BE01-45719DF86D1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7060929" y="698335"/>
              <a:ext cx="854236" cy="1459851"/>
            </a:xfrm>
            <a:prstGeom prst="rect">
              <a:avLst/>
            </a:prstGeom>
          </p:spPr>
        </p:pic>
      </p:grpSp>
    </p:spTree>
    <p:extLst>
      <p:ext uri="{BB962C8B-B14F-4D97-AF65-F5344CB8AC3E}">
        <p14:creationId xmlns:p14="http://schemas.microsoft.com/office/powerpoint/2010/main" val="1374668206"/>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outVertical)">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1F1D0D11-EEDB-4531-A039-1E0053E03C1F}"/>
              </a:ext>
            </a:extLst>
          </p:cNvPr>
          <p:cNvSpPr/>
          <p:nvPr/>
        </p:nvSpPr>
        <p:spPr>
          <a:xfrm>
            <a:off x="0" y="0"/>
            <a:ext cx="12192000" cy="6858000"/>
          </a:xfrm>
          <a:prstGeom prst="rect">
            <a:avLst/>
          </a:prstGeom>
          <a:solidFill>
            <a:srgbClr val="ECED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a:extLst>
              <a:ext uri="{FF2B5EF4-FFF2-40B4-BE49-F238E27FC236}">
                <a16:creationId xmlns:a16="http://schemas.microsoft.com/office/drawing/2014/main" id="{BA683378-BBC0-4B77-8377-784FC9F45935}"/>
              </a:ext>
            </a:extLst>
          </p:cNvPr>
          <p:cNvSpPr/>
          <p:nvPr/>
        </p:nvSpPr>
        <p:spPr>
          <a:xfrm>
            <a:off x="0" y="1030636"/>
            <a:ext cx="9101630" cy="2070100"/>
          </a:xfrm>
          <a:prstGeom prst="rect">
            <a:avLst/>
          </a:prstGeom>
          <a:solidFill>
            <a:srgbClr val="9CD0C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 name="组合 5">
            <a:extLst>
              <a:ext uri="{FF2B5EF4-FFF2-40B4-BE49-F238E27FC236}">
                <a16:creationId xmlns:a16="http://schemas.microsoft.com/office/drawing/2014/main" id="{DB27B762-3B2D-4F9C-8473-FEB643A5C7C2}"/>
              </a:ext>
            </a:extLst>
          </p:cNvPr>
          <p:cNvGrpSpPr/>
          <p:nvPr/>
        </p:nvGrpSpPr>
        <p:grpSpPr>
          <a:xfrm>
            <a:off x="1387943" y="1429955"/>
            <a:ext cx="5697621" cy="1015663"/>
            <a:chOff x="1387943" y="1429955"/>
            <a:chExt cx="5697621" cy="1015663"/>
          </a:xfrm>
        </p:grpSpPr>
        <p:sp>
          <p:nvSpPr>
            <p:cNvPr id="7" name="文本框 6">
              <a:extLst>
                <a:ext uri="{FF2B5EF4-FFF2-40B4-BE49-F238E27FC236}">
                  <a16:creationId xmlns:a16="http://schemas.microsoft.com/office/drawing/2014/main" id="{26F7D4E7-B13D-4A40-A90E-6CBB621BF08B}"/>
                </a:ext>
              </a:extLst>
            </p:cNvPr>
            <p:cNvSpPr txBox="1"/>
            <p:nvPr/>
          </p:nvSpPr>
          <p:spPr>
            <a:xfrm>
              <a:off x="1387943" y="1429955"/>
              <a:ext cx="1133644" cy="1015663"/>
            </a:xfrm>
            <a:prstGeom prst="rect">
              <a:avLst/>
            </a:prstGeom>
            <a:noFill/>
          </p:spPr>
          <p:txBody>
            <a:bodyPr vert="horz" wrap="none" rtlCol="0">
              <a:spAutoFit/>
            </a:bodyPr>
            <a:lstStyle/>
            <a:p>
              <a:r>
                <a:rPr lang="en-US" altLang="zh-CN" sz="6000" b="1" dirty="0">
                  <a:cs typeface="+mn-ea"/>
                  <a:sym typeface="+mn-lt"/>
                </a:rPr>
                <a:t>01</a:t>
              </a:r>
              <a:endParaRPr lang="zh-CN" altLang="en-US" sz="6000" b="1" dirty="0">
                <a:cs typeface="+mn-ea"/>
                <a:sym typeface="+mn-lt"/>
              </a:endParaRPr>
            </a:p>
          </p:txBody>
        </p:sp>
        <p:sp>
          <p:nvSpPr>
            <p:cNvPr id="8" name="矩形 7">
              <a:extLst>
                <a:ext uri="{FF2B5EF4-FFF2-40B4-BE49-F238E27FC236}">
                  <a16:creationId xmlns:a16="http://schemas.microsoft.com/office/drawing/2014/main" id="{777FA60B-E5F6-40B5-B36D-8E2240030B77}"/>
                </a:ext>
              </a:extLst>
            </p:cNvPr>
            <p:cNvSpPr/>
            <p:nvPr/>
          </p:nvSpPr>
          <p:spPr>
            <a:xfrm>
              <a:off x="2699748" y="1867219"/>
              <a:ext cx="4385816" cy="454868"/>
            </a:xfrm>
            <a:prstGeom prst="rect">
              <a:avLst/>
            </a:prstGeom>
          </p:spPr>
          <p:txBody>
            <a:bodyPr vert="horz" wrap="square">
              <a:spAutoFit/>
            </a:bodyPr>
            <a:lstStyle/>
            <a:p>
              <a:pPr>
                <a:lnSpc>
                  <a:spcPts val="2500"/>
                </a:lnSpc>
              </a:pPr>
              <a:r>
                <a:rPr lang="zh-CN" altLang="en-US" sz="4000" dirty="0">
                  <a:cs typeface="+mn-ea"/>
                  <a:sym typeface="+mn-lt"/>
                </a:rPr>
                <a:t>什么是幼儿美术？</a:t>
              </a:r>
            </a:p>
          </p:txBody>
        </p:sp>
      </p:grpSp>
      <p:sp>
        <p:nvSpPr>
          <p:cNvPr id="9" name="矩形 8">
            <a:extLst>
              <a:ext uri="{FF2B5EF4-FFF2-40B4-BE49-F238E27FC236}">
                <a16:creationId xmlns:a16="http://schemas.microsoft.com/office/drawing/2014/main" id="{5A07F357-E352-4A4F-8835-9AB3B034AD21}"/>
              </a:ext>
            </a:extLst>
          </p:cNvPr>
          <p:cNvSpPr/>
          <p:nvPr/>
        </p:nvSpPr>
        <p:spPr>
          <a:xfrm>
            <a:off x="3090370" y="3757264"/>
            <a:ext cx="9101630" cy="2070100"/>
          </a:xfrm>
          <a:prstGeom prst="rect">
            <a:avLst/>
          </a:prstGeom>
          <a:solidFill>
            <a:srgbClr val="9CD0C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0" name="组合 9">
            <a:extLst>
              <a:ext uri="{FF2B5EF4-FFF2-40B4-BE49-F238E27FC236}">
                <a16:creationId xmlns:a16="http://schemas.microsoft.com/office/drawing/2014/main" id="{7F7737D1-A03B-4D18-BD4E-510696ACD444}"/>
              </a:ext>
            </a:extLst>
          </p:cNvPr>
          <p:cNvGrpSpPr/>
          <p:nvPr/>
        </p:nvGrpSpPr>
        <p:grpSpPr>
          <a:xfrm>
            <a:off x="4892656" y="4284482"/>
            <a:ext cx="6156124" cy="1015663"/>
            <a:chOff x="5096619" y="4344944"/>
            <a:chExt cx="5250059" cy="1015663"/>
          </a:xfrm>
        </p:grpSpPr>
        <p:sp>
          <p:nvSpPr>
            <p:cNvPr id="11" name="文本框 10">
              <a:extLst>
                <a:ext uri="{FF2B5EF4-FFF2-40B4-BE49-F238E27FC236}">
                  <a16:creationId xmlns:a16="http://schemas.microsoft.com/office/drawing/2014/main" id="{6BC2B756-B0EE-41EE-9C82-C7560B74D10E}"/>
                </a:ext>
              </a:extLst>
            </p:cNvPr>
            <p:cNvSpPr txBox="1"/>
            <p:nvPr/>
          </p:nvSpPr>
          <p:spPr>
            <a:xfrm>
              <a:off x="5096619" y="4344944"/>
              <a:ext cx="966793" cy="1015663"/>
            </a:xfrm>
            <a:prstGeom prst="rect">
              <a:avLst/>
            </a:prstGeom>
            <a:noFill/>
          </p:spPr>
          <p:txBody>
            <a:bodyPr vert="horz" wrap="none" rtlCol="0">
              <a:spAutoFit/>
            </a:bodyPr>
            <a:lstStyle/>
            <a:p>
              <a:r>
                <a:rPr lang="en-US" altLang="zh-CN" sz="6000" b="1" dirty="0">
                  <a:cs typeface="+mn-ea"/>
                  <a:sym typeface="+mn-lt"/>
                </a:rPr>
                <a:t>02</a:t>
              </a:r>
              <a:endParaRPr lang="zh-CN" altLang="en-US" sz="6000" b="1" dirty="0">
                <a:cs typeface="+mn-ea"/>
                <a:sym typeface="+mn-lt"/>
              </a:endParaRPr>
            </a:p>
          </p:txBody>
        </p:sp>
        <p:sp>
          <p:nvSpPr>
            <p:cNvPr id="12" name="矩形 11">
              <a:extLst>
                <a:ext uri="{FF2B5EF4-FFF2-40B4-BE49-F238E27FC236}">
                  <a16:creationId xmlns:a16="http://schemas.microsoft.com/office/drawing/2014/main" id="{FC75F33C-DDCD-402F-A84F-4298551C10EB}"/>
                </a:ext>
              </a:extLst>
            </p:cNvPr>
            <p:cNvSpPr/>
            <p:nvPr/>
          </p:nvSpPr>
          <p:spPr>
            <a:xfrm>
              <a:off x="5960862" y="4761490"/>
              <a:ext cx="4385816" cy="454868"/>
            </a:xfrm>
            <a:prstGeom prst="rect">
              <a:avLst/>
            </a:prstGeom>
          </p:spPr>
          <p:txBody>
            <a:bodyPr vert="horz" wrap="square">
              <a:spAutoFit/>
            </a:bodyPr>
            <a:lstStyle/>
            <a:p>
              <a:pPr>
                <a:lnSpc>
                  <a:spcPts val="2500"/>
                </a:lnSpc>
              </a:pPr>
              <a:r>
                <a:rPr lang="zh-CN" altLang="en-US" sz="4000" dirty="0">
                  <a:cs typeface="+mn-ea"/>
                  <a:sym typeface="+mn-lt"/>
                </a:rPr>
                <a:t>幼儿美术教学的目标</a:t>
              </a:r>
            </a:p>
          </p:txBody>
        </p:sp>
      </p:grpSp>
      <p:pic>
        <p:nvPicPr>
          <p:cNvPr id="14" name="图片 13">
            <a:extLst>
              <a:ext uri="{FF2B5EF4-FFF2-40B4-BE49-F238E27FC236}">
                <a16:creationId xmlns:a16="http://schemas.microsoft.com/office/drawing/2014/main" id="{3DCB39A2-BF67-4D0B-9854-8F02A9122F9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01178" y="3524367"/>
            <a:ext cx="1275494" cy="2330380"/>
          </a:xfrm>
          <a:prstGeom prst="rect">
            <a:avLst/>
          </a:prstGeom>
        </p:spPr>
      </p:pic>
      <p:pic>
        <p:nvPicPr>
          <p:cNvPr id="15" name="图片 14">
            <a:extLst>
              <a:ext uri="{FF2B5EF4-FFF2-40B4-BE49-F238E27FC236}">
                <a16:creationId xmlns:a16="http://schemas.microsoft.com/office/drawing/2014/main" id="{B26F9A1E-8B8D-43E1-ABD2-554774E9EB3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15431" y="868997"/>
            <a:ext cx="1387943" cy="2371932"/>
          </a:xfrm>
          <a:prstGeom prst="rect">
            <a:avLst/>
          </a:prstGeom>
        </p:spPr>
      </p:pic>
    </p:spTree>
    <p:extLst>
      <p:ext uri="{BB962C8B-B14F-4D97-AF65-F5344CB8AC3E}">
        <p14:creationId xmlns:p14="http://schemas.microsoft.com/office/powerpoint/2010/main" val="2765142810"/>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500"/>
                                        <p:tgtEl>
                                          <p:spTgt spid="15"/>
                                        </p:tgtEl>
                                      </p:cBhvr>
                                    </p:animEffect>
                                  </p:childTnLst>
                                </p:cTn>
                              </p:par>
                            </p:childTnLst>
                          </p:cTn>
                        </p:par>
                        <p:par>
                          <p:cTn id="12" fill="hold">
                            <p:stCondLst>
                              <p:cond delay="1000"/>
                            </p:stCondLst>
                            <p:childTnLst>
                              <p:par>
                                <p:cTn id="13" presetID="2" presetClass="entr" presetSubtype="8"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2"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right)">
                                      <p:cBhvr>
                                        <p:cTn id="20" dur="500"/>
                                        <p:tgtEl>
                                          <p:spTgt spid="9"/>
                                        </p:tgtEl>
                                      </p:cBhvr>
                                    </p:animEffect>
                                  </p:childTnLst>
                                </p:cTn>
                              </p:par>
                            </p:childTnLst>
                          </p:cTn>
                        </p:par>
                        <p:par>
                          <p:cTn id="21" fill="hold">
                            <p:stCondLst>
                              <p:cond delay="2000"/>
                            </p:stCondLst>
                            <p:childTnLst>
                              <p:par>
                                <p:cTn id="22" presetID="22" presetClass="entr" presetSubtype="4"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down)">
                                      <p:cBhvr>
                                        <p:cTn id="24" dur="500"/>
                                        <p:tgtEl>
                                          <p:spTgt spid="14"/>
                                        </p:tgtEl>
                                      </p:cBhvr>
                                    </p:animEffect>
                                  </p:childTnLst>
                                </p:cTn>
                              </p:par>
                            </p:childTnLst>
                          </p:cTn>
                        </p:par>
                        <p:par>
                          <p:cTn id="25" fill="hold">
                            <p:stCondLst>
                              <p:cond delay="2500"/>
                            </p:stCondLst>
                            <p:childTnLst>
                              <p:par>
                                <p:cTn id="26" presetID="2" presetClass="entr" presetSubtype="2"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1+#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75360A67-BF37-4979-B85F-D54F719F5D13}"/>
              </a:ext>
            </a:extLst>
          </p:cNvPr>
          <p:cNvSpPr/>
          <p:nvPr/>
        </p:nvSpPr>
        <p:spPr>
          <a:xfrm>
            <a:off x="0" y="0"/>
            <a:ext cx="12192000" cy="6858000"/>
          </a:xfrm>
          <a:prstGeom prst="rect">
            <a:avLst/>
          </a:prstGeom>
          <a:solidFill>
            <a:srgbClr val="ECED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a:extLst>
              <a:ext uri="{FF2B5EF4-FFF2-40B4-BE49-F238E27FC236}">
                <a16:creationId xmlns:a16="http://schemas.microsoft.com/office/drawing/2014/main" id="{13995F77-19DF-49B7-97FF-EE3293EEF1E3}"/>
              </a:ext>
            </a:extLst>
          </p:cNvPr>
          <p:cNvSpPr/>
          <p:nvPr/>
        </p:nvSpPr>
        <p:spPr>
          <a:xfrm>
            <a:off x="1045169" y="992443"/>
            <a:ext cx="10134460" cy="4776990"/>
          </a:xfrm>
          <a:prstGeom prst="rect">
            <a:avLst/>
          </a:prstGeom>
          <a:solidFill>
            <a:srgbClr val="9CD0C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6" name="图片 5">
            <a:extLst>
              <a:ext uri="{FF2B5EF4-FFF2-40B4-BE49-F238E27FC236}">
                <a16:creationId xmlns:a16="http://schemas.microsoft.com/office/drawing/2014/main" id="{14B11C3B-38BD-4B36-BB73-B1CD96216D0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08533" y="3570516"/>
            <a:ext cx="5462017" cy="3287171"/>
          </a:xfrm>
          <a:prstGeom prst="rect">
            <a:avLst/>
          </a:prstGeom>
        </p:spPr>
      </p:pic>
      <p:sp>
        <p:nvSpPr>
          <p:cNvPr id="14" name="文本框 13">
            <a:extLst>
              <a:ext uri="{FF2B5EF4-FFF2-40B4-BE49-F238E27FC236}">
                <a16:creationId xmlns:a16="http://schemas.microsoft.com/office/drawing/2014/main" id="{1EBD642D-6C29-A99A-1621-A45F20E9D56C}"/>
              </a:ext>
            </a:extLst>
          </p:cNvPr>
          <p:cNvSpPr txBox="1"/>
          <p:nvPr/>
        </p:nvSpPr>
        <p:spPr>
          <a:xfrm>
            <a:off x="1502755" y="1899425"/>
            <a:ext cx="9573740" cy="1670778"/>
          </a:xfrm>
          <a:prstGeom prst="rect">
            <a:avLst/>
          </a:prstGeom>
          <a:noFill/>
        </p:spPr>
        <p:txBody>
          <a:bodyPr wrap="square">
            <a:spAutoFit/>
          </a:bodyPr>
          <a:lstStyle/>
          <a:p>
            <a:pPr marL="86360" marR="284480" indent="418465">
              <a:lnSpc>
                <a:spcPct val="200000"/>
              </a:lnSpc>
              <a:spcBef>
                <a:spcPts val="365"/>
              </a:spcBef>
              <a:spcAft>
                <a:spcPts val="0"/>
              </a:spcAft>
            </a:pPr>
            <a:r>
              <a:rPr lang="zh-CN" altLang="zh-CN" sz="1800" spc="-30" dirty="0">
                <a:effectLst/>
                <a:latin typeface="微软雅黑" panose="020B0503020204020204" pitchFamily="34" charset="-122"/>
                <a:ea typeface="微软雅黑" panose="020B0503020204020204" pitchFamily="34" charset="-122"/>
                <a:cs typeface="仿宋" panose="02010609060101010101" pitchFamily="49" charset="-122"/>
              </a:rPr>
              <a:t>一次成功的活动固然会让我们积累很多经验，然而</a:t>
            </a:r>
            <a:r>
              <a:rPr lang="zh-CN" altLang="zh-CN" sz="1800" spc="-85" dirty="0">
                <a:effectLst/>
                <a:latin typeface="微软雅黑" panose="020B0503020204020204" pitchFamily="34" charset="-122"/>
                <a:ea typeface="微软雅黑" panose="020B0503020204020204" pitchFamily="34" charset="-122"/>
                <a:cs typeface="仿宋" panose="02010609060101010101" pitchFamily="49" charset="-122"/>
              </a:rPr>
              <a:t>，一次失</a:t>
            </a:r>
            <a:r>
              <a:rPr lang="zh-CN" altLang="zh-CN" sz="1800" dirty="0">
                <a:effectLst/>
                <a:latin typeface="微软雅黑" panose="020B0503020204020204" pitchFamily="34" charset="-122"/>
                <a:ea typeface="微软雅黑" panose="020B0503020204020204" pitchFamily="34" charset="-122"/>
                <a:cs typeface="仿宋" panose="02010609060101010101" pitchFamily="49" charset="-122"/>
              </a:rPr>
              <a:t>败</a:t>
            </a:r>
            <a:r>
              <a:rPr lang="zh-CN" altLang="zh-CN" sz="1800" spc="45" dirty="0">
                <a:effectLst/>
                <a:latin typeface="微软雅黑" panose="020B0503020204020204" pitchFamily="34" charset="-122"/>
                <a:ea typeface="微软雅黑" panose="020B0503020204020204" pitchFamily="34" charset="-122"/>
                <a:cs typeface="仿宋" panose="02010609060101010101" pitchFamily="49" charset="-122"/>
              </a:rPr>
              <a:t>的活动会让我们收荻更多</a:t>
            </a:r>
            <a:r>
              <a:rPr lang="zh-CN" altLang="zh-CN" sz="1800" spc="-225" dirty="0">
                <a:effectLst/>
                <a:latin typeface="微软雅黑" panose="020B0503020204020204" pitchFamily="34" charset="-122"/>
                <a:ea typeface="微软雅黑" panose="020B0503020204020204" pitchFamily="34" charset="-122"/>
                <a:cs typeface="仿宋" panose="02010609060101010101" pitchFamily="49" charset="-122"/>
              </a:rPr>
              <a:t>。</a:t>
            </a:r>
            <a:r>
              <a:rPr lang="zh-CN" altLang="zh-CN" sz="1800" spc="-75" dirty="0">
                <a:effectLst/>
                <a:latin typeface="微软雅黑" panose="020B0503020204020204" pitchFamily="34" charset="-122"/>
                <a:ea typeface="微软雅黑" panose="020B0503020204020204" pitchFamily="34" charset="-122"/>
                <a:cs typeface="仿宋" panose="02010609060101010101" pitchFamily="49" charset="-122"/>
              </a:rPr>
              <a:t>教师理念转化为行为是一</a:t>
            </a:r>
            <a:r>
              <a:rPr lang="zh-CN" altLang="zh-CN" sz="1800" spc="105" dirty="0">
                <a:effectLst/>
                <a:latin typeface="微软雅黑" panose="020B0503020204020204" pitchFamily="34" charset="-122"/>
                <a:ea typeface="微软雅黑" panose="020B0503020204020204" pitchFamily="34" charset="-122"/>
                <a:cs typeface="仿宋" panose="02010609060101010101" pitchFamily="49" charset="-122"/>
              </a:rPr>
              <a:t>个</a:t>
            </a:r>
            <a:r>
              <a:rPr lang="zh-CN" altLang="zh-CN" sz="1800" spc="30" dirty="0">
                <a:effectLst/>
                <a:latin typeface="微软雅黑" panose="020B0503020204020204" pitchFamily="34" charset="-122"/>
                <a:ea typeface="微软雅黑" panose="020B0503020204020204" pitchFamily="34" charset="-122"/>
                <a:cs typeface="仿宋" panose="02010609060101010101" pitchFamily="49" charset="-122"/>
              </a:rPr>
              <a:t>漫长的摸</a:t>
            </a:r>
            <a:r>
              <a:rPr lang="zh-CN" altLang="zh-CN" sz="1800" spc="20" dirty="0">
                <a:effectLst/>
                <a:latin typeface="微软雅黑" panose="020B0503020204020204" pitchFamily="34" charset="-122"/>
                <a:ea typeface="微软雅黑" panose="020B0503020204020204" pitchFamily="34" charset="-122"/>
                <a:cs typeface="仿宋" panose="02010609060101010101" pitchFamily="49" charset="-122"/>
              </a:rPr>
              <a:t>索过程</a:t>
            </a:r>
            <a:r>
              <a:rPr lang="zh-CN" altLang="zh-CN" sz="1800" spc="-260" dirty="0">
                <a:effectLst/>
                <a:latin typeface="微软雅黑" panose="020B0503020204020204" pitchFamily="34" charset="-122"/>
                <a:ea typeface="微软雅黑" panose="020B0503020204020204" pitchFamily="34" charset="-122"/>
                <a:cs typeface="仿宋" panose="02010609060101010101" pitchFamily="49" charset="-122"/>
              </a:rPr>
              <a:t>。</a:t>
            </a:r>
            <a:r>
              <a:rPr lang="zh-CN" altLang="zh-CN" sz="1800" spc="-65" dirty="0">
                <a:effectLst/>
                <a:latin typeface="微软雅黑" panose="020B0503020204020204" pitchFamily="34" charset="-122"/>
                <a:ea typeface="微软雅黑" panose="020B0503020204020204" pitchFamily="34" charset="-122"/>
                <a:cs typeface="仿宋" panose="02010609060101010101" pitchFamily="49" charset="-122"/>
              </a:rPr>
              <a:t>虽说教无定法，然而“心中有孩子，然后有活动”，应</a:t>
            </a:r>
            <a:r>
              <a:rPr lang="zh-CN" altLang="zh-CN" sz="1800" spc="35" dirty="0">
                <a:effectLst/>
                <a:latin typeface="微软雅黑" panose="020B0503020204020204" pitchFamily="34" charset="-122"/>
                <a:ea typeface="微软雅黑" panose="020B0503020204020204" pitchFamily="34" charset="-122"/>
                <a:cs typeface="仿宋" panose="02010609060101010101" pitchFamily="49" charset="-122"/>
              </a:rPr>
              <a:t>该成为我们今后设计和组织活动时首先遵循的原则</a:t>
            </a:r>
            <a:r>
              <a:rPr lang="zh-CN" altLang="zh-CN" sz="1800" dirty="0">
                <a:effectLst/>
                <a:latin typeface="微软雅黑" panose="020B0503020204020204" pitchFamily="34" charset="-122"/>
                <a:ea typeface="微软雅黑" panose="020B0503020204020204" pitchFamily="34" charset="-122"/>
                <a:cs typeface="仿宋" panose="02010609060101010101" pitchFamily="49" charset="-122"/>
              </a:rPr>
              <a:t>。</a:t>
            </a:r>
            <a:endParaRPr lang="zh-CN" altLang="zh-CN" sz="1600" dirty="0">
              <a:effectLst/>
              <a:latin typeface="微软雅黑" panose="020B0503020204020204" pitchFamily="34" charset="-122"/>
              <a:ea typeface="微软雅黑" panose="020B0503020204020204" pitchFamily="34" charset="-122"/>
              <a:cs typeface="宋体" panose="02010600030101010101" pitchFamily="2" charset="-122"/>
            </a:endParaRPr>
          </a:p>
        </p:txBody>
      </p:sp>
    </p:spTree>
    <p:extLst>
      <p:ext uri="{BB962C8B-B14F-4D97-AF65-F5344CB8AC3E}">
        <p14:creationId xmlns:p14="http://schemas.microsoft.com/office/powerpoint/2010/main" val="1758514497"/>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heckerboard(across)">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EAA885F5-80FE-4F69-AE72-C15CC2CF3158}"/>
              </a:ext>
            </a:extLst>
          </p:cNvPr>
          <p:cNvSpPr/>
          <p:nvPr/>
        </p:nvSpPr>
        <p:spPr>
          <a:xfrm>
            <a:off x="0" y="0"/>
            <a:ext cx="12192000" cy="6858000"/>
          </a:xfrm>
          <a:prstGeom prst="rect">
            <a:avLst/>
          </a:prstGeom>
          <a:solidFill>
            <a:srgbClr val="ECED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6">
            <a:extLst>
              <a:ext uri="{FF2B5EF4-FFF2-40B4-BE49-F238E27FC236}">
                <a16:creationId xmlns:a16="http://schemas.microsoft.com/office/drawing/2014/main" id="{0DDFB6ED-3A65-4B66-BF53-D8891EBFE133}"/>
              </a:ext>
            </a:extLst>
          </p:cNvPr>
          <p:cNvSpPr/>
          <p:nvPr/>
        </p:nvSpPr>
        <p:spPr>
          <a:xfrm>
            <a:off x="3303639" y="0"/>
            <a:ext cx="4837471" cy="6857571"/>
          </a:xfrm>
          <a:prstGeom prst="rect">
            <a:avLst/>
          </a:prstGeom>
          <a:solidFill>
            <a:srgbClr val="9CD0C5"/>
          </a:solidFill>
          <a:ln>
            <a:noFill/>
          </a:ln>
          <a:effectLst>
            <a:outerShdw blurRad="190500" sx="103000" sy="103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2" name="图片 11">
            <a:extLst>
              <a:ext uri="{FF2B5EF4-FFF2-40B4-BE49-F238E27FC236}">
                <a16:creationId xmlns:a16="http://schemas.microsoft.com/office/drawing/2014/main" id="{91CC2F87-3BCC-4F34-833B-302CB0D9A60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89975" y="-429"/>
            <a:ext cx="1913664" cy="4883714"/>
          </a:xfrm>
          <a:prstGeom prst="rect">
            <a:avLst/>
          </a:prstGeom>
        </p:spPr>
      </p:pic>
      <p:pic>
        <p:nvPicPr>
          <p:cNvPr id="13" name="图片 12">
            <a:extLst>
              <a:ext uri="{FF2B5EF4-FFF2-40B4-BE49-F238E27FC236}">
                <a16:creationId xmlns:a16="http://schemas.microsoft.com/office/drawing/2014/main" id="{DD12647C-CCCA-4531-BDDC-2B339BFB56D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flipV="1">
            <a:off x="8141110" y="1973857"/>
            <a:ext cx="1913664" cy="4883714"/>
          </a:xfrm>
          <a:prstGeom prst="rect">
            <a:avLst/>
          </a:prstGeom>
        </p:spPr>
      </p:pic>
      <p:sp>
        <p:nvSpPr>
          <p:cNvPr id="8" name="文本框 7">
            <a:extLst>
              <a:ext uri="{FF2B5EF4-FFF2-40B4-BE49-F238E27FC236}">
                <a16:creationId xmlns:a16="http://schemas.microsoft.com/office/drawing/2014/main" id="{14F76EDA-5E23-48CA-A18D-110DED4B0754}"/>
              </a:ext>
            </a:extLst>
          </p:cNvPr>
          <p:cNvSpPr txBox="1"/>
          <p:nvPr/>
        </p:nvSpPr>
        <p:spPr>
          <a:xfrm flipH="1">
            <a:off x="3987685" y="1665423"/>
            <a:ext cx="2108269" cy="3170099"/>
          </a:xfrm>
          <a:prstGeom prst="rect">
            <a:avLst/>
          </a:prstGeom>
          <a:noFill/>
        </p:spPr>
        <p:txBody>
          <a:bodyPr vert="horz" wrap="square" rtlCol="0">
            <a:spAutoFit/>
          </a:bodyPr>
          <a:lstStyle/>
          <a:p>
            <a:pPr fontAlgn="auto">
              <a:lnSpc>
                <a:spcPts val="12000"/>
              </a:lnSpc>
            </a:pPr>
            <a:r>
              <a:rPr lang="zh-CN" altLang="en-US" sz="9600" spc="600" dirty="0">
                <a:solidFill>
                  <a:schemeClr val="bg1"/>
                </a:solidFill>
                <a:latin typeface="微软雅黑" panose="020B0503020204020204" pitchFamily="34" charset="-122"/>
                <a:ea typeface="微软雅黑" panose="020B0503020204020204" pitchFamily="34" charset="-122"/>
                <a:cs typeface="+mn-ea"/>
                <a:sym typeface="+mn-lt"/>
              </a:rPr>
              <a:t>感谢</a:t>
            </a:r>
          </a:p>
        </p:txBody>
      </p:sp>
      <p:sp>
        <p:nvSpPr>
          <p:cNvPr id="9" name="文本框 8">
            <a:extLst>
              <a:ext uri="{FF2B5EF4-FFF2-40B4-BE49-F238E27FC236}">
                <a16:creationId xmlns:a16="http://schemas.microsoft.com/office/drawing/2014/main" id="{D1A4CB3C-BB6D-47F7-8DA2-7EA82C4980CC}"/>
              </a:ext>
            </a:extLst>
          </p:cNvPr>
          <p:cNvSpPr txBox="1"/>
          <p:nvPr/>
        </p:nvSpPr>
        <p:spPr>
          <a:xfrm flipH="1">
            <a:off x="6032841" y="3318581"/>
            <a:ext cx="2108269" cy="3170099"/>
          </a:xfrm>
          <a:prstGeom prst="rect">
            <a:avLst/>
          </a:prstGeom>
          <a:noFill/>
        </p:spPr>
        <p:txBody>
          <a:bodyPr vert="horz" wrap="square" rtlCol="0">
            <a:spAutoFit/>
          </a:bodyPr>
          <a:lstStyle>
            <a:defPPr>
              <a:defRPr lang="zh-CN"/>
            </a:defPPr>
            <a:lvl1pPr fontAlgn="auto">
              <a:lnSpc>
                <a:spcPts val="12000"/>
              </a:lnSpc>
              <a:defRPr sz="9600" b="1" spc="600">
                <a:solidFill>
                  <a:schemeClr val="bg1"/>
                </a:solidFill>
                <a:effectLst>
                  <a:outerShdw blurRad="38100" dist="38100" dir="2700000" algn="tl">
                    <a:srgbClr val="000000">
                      <a:alpha val="43137"/>
                    </a:srgbClr>
                  </a:outerShdw>
                </a:effectLst>
                <a:latin typeface="+mn-ea"/>
              </a:defRPr>
            </a:lvl1pPr>
          </a:lstStyle>
          <a:p>
            <a:r>
              <a:rPr lang="zh-CN" altLang="en-US" b="0" dirty="0">
                <a:effectLst/>
                <a:latin typeface="微软雅黑" panose="020B0503020204020204" pitchFamily="34" charset="-122"/>
                <a:ea typeface="微软雅黑" panose="020B0503020204020204" pitchFamily="34" charset="-122"/>
                <a:cs typeface="+mn-ea"/>
                <a:sym typeface="+mn-lt"/>
              </a:rPr>
              <a:t>聆听</a:t>
            </a:r>
          </a:p>
        </p:txBody>
      </p:sp>
      <p:pic>
        <p:nvPicPr>
          <p:cNvPr id="3" name="图片 2">
            <a:extLst>
              <a:ext uri="{FF2B5EF4-FFF2-40B4-BE49-F238E27FC236}">
                <a16:creationId xmlns:a16="http://schemas.microsoft.com/office/drawing/2014/main" id="{CB47F339-58D6-4191-89DC-5093B1C905C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04937" y="241019"/>
            <a:ext cx="3001942" cy="1404058"/>
          </a:xfrm>
          <a:prstGeom prst="rect">
            <a:avLst/>
          </a:prstGeom>
        </p:spPr>
      </p:pic>
    </p:spTree>
    <p:extLst>
      <p:ext uri="{BB962C8B-B14F-4D97-AF65-F5344CB8AC3E}">
        <p14:creationId xmlns:p14="http://schemas.microsoft.com/office/powerpoint/2010/main" val="3135054324"/>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par>
                                <p:cTn id="12" presetID="22" presetClass="entr" presetSubtype="1"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up)">
                                      <p:cBhvr>
                                        <p:cTn id="14" dur="500"/>
                                        <p:tgtEl>
                                          <p:spTgt spid="13"/>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up)">
                                      <p:cBhvr>
                                        <p:cTn id="22" dur="500"/>
                                        <p:tgtEl>
                                          <p:spTgt spid="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EAA885F5-80FE-4F69-AE72-C15CC2CF3158}"/>
              </a:ext>
            </a:extLst>
          </p:cNvPr>
          <p:cNvSpPr/>
          <p:nvPr/>
        </p:nvSpPr>
        <p:spPr>
          <a:xfrm>
            <a:off x="0" y="0"/>
            <a:ext cx="12192000" cy="6858000"/>
          </a:xfrm>
          <a:prstGeom prst="rect">
            <a:avLst/>
          </a:prstGeom>
          <a:solidFill>
            <a:srgbClr val="ECED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6">
            <a:extLst>
              <a:ext uri="{FF2B5EF4-FFF2-40B4-BE49-F238E27FC236}">
                <a16:creationId xmlns:a16="http://schemas.microsoft.com/office/drawing/2014/main" id="{0DDFB6ED-3A65-4B66-BF53-D8891EBFE133}"/>
              </a:ext>
            </a:extLst>
          </p:cNvPr>
          <p:cNvSpPr/>
          <p:nvPr/>
        </p:nvSpPr>
        <p:spPr>
          <a:xfrm>
            <a:off x="2454041" y="0"/>
            <a:ext cx="7077044" cy="6857571"/>
          </a:xfrm>
          <a:prstGeom prst="rect">
            <a:avLst/>
          </a:prstGeom>
          <a:solidFill>
            <a:srgbClr val="9CD0C5"/>
          </a:solidFill>
          <a:ln>
            <a:noFill/>
          </a:ln>
          <a:effectLst>
            <a:outerShdw blurRad="190500" sx="103000" sy="103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2" name="图片 11">
            <a:extLst>
              <a:ext uri="{FF2B5EF4-FFF2-40B4-BE49-F238E27FC236}">
                <a16:creationId xmlns:a16="http://schemas.microsoft.com/office/drawing/2014/main" id="{91CC2F87-3BCC-4F34-833B-302CB0D9A60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0377" y="0"/>
            <a:ext cx="1913664" cy="4883714"/>
          </a:xfrm>
          <a:prstGeom prst="rect">
            <a:avLst/>
          </a:prstGeom>
        </p:spPr>
      </p:pic>
      <p:pic>
        <p:nvPicPr>
          <p:cNvPr id="13" name="图片 12">
            <a:extLst>
              <a:ext uri="{FF2B5EF4-FFF2-40B4-BE49-F238E27FC236}">
                <a16:creationId xmlns:a16="http://schemas.microsoft.com/office/drawing/2014/main" id="{DD12647C-CCCA-4531-BDDC-2B339BFB56D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flipV="1">
            <a:off x="9531085" y="1947861"/>
            <a:ext cx="1913664" cy="4883714"/>
          </a:xfrm>
          <a:prstGeom prst="rect">
            <a:avLst/>
          </a:prstGeom>
        </p:spPr>
      </p:pic>
      <p:sp>
        <p:nvSpPr>
          <p:cNvPr id="8" name="文本框 7">
            <a:extLst>
              <a:ext uri="{FF2B5EF4-FFF2-40B4-BE49-F238E27FC236}">
                <a16:creationId xmlns:a16="http://schemas.microsoft.com/office/drawing/2014/main" id="{14F76EDA-5E23-48CA-A18D-110DED4B0754}"/>
              </a:ext>
            </a:extLst>
          </p:cNvPr>
          <p:cNvSpPr txBox="1"/>
          <p:nvPr/>
        </p:nvSpPr>
        <p:spPr>
          <a:xfrm flipH="1">
            <a:off x="2834325" y="2766231"/>
            <a:ext cx="6523350" cy="662554"/>
          </a:xfrm>
          <a:prstGeom prst="rect">
            <a:avLst/>
          </a:prstGeom>
          <a:noFill/>
        </p:spPr>
        <p:txBody>
          <a:bodyPr vert="horz" wrap="square" rtlCol="0">
            <a:spAutoFit/>
          </a:bodyPr>
          <a:lstStyle/>
          <a:p>
            <a:pPr fontAlgn="auto">
              <a:lnSpc>
                <a:spcPct val="150000"/>
              </a:lnSpc>
            </a:pPr>
            <a:r>
              <a:rPr lang="zh-CN" altLang="en-US" sz="2800" b="1" spc="600" dirty="0">
                <a:latin typeface="+mn-ea"/>
                <a:cs typeface="+mn-ea"/>
                <a:sym typeface="+mn-lt"/>
              </a:rPr>
              <a:t>幼儿美术教学活动的设计和组织</a:t>
            </a:r>
          </a:p>
        </p:txBody>
      </p:sp>
      <p:pic>
        <p:nvPicPr>
          <p:cNvPr id="3" name="图片 2">
            <a:extLst>
              <a:ext uri="{FF2B5EF4-FFF2-40B4-BE49-F238E27FC236}">
                <a16:creationId xmlns:a16="http://schemas.microsoft.com/office/drawing/2014/main" id="{CB47F339-58D6-4191-89DC-5093B1C905C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54041" y="300897"/>
            <a:ext cx="3001942" cy="1404058"/>
          </a:xfrm>
          <a:prstGeom prst="rect">
            <a:avLst/>
          </a:prstGeom>
        </p:spPr>
      </p:pic>
      <p:sp>
        <p:nvSpPr>
          <p:cNvPr id="11" name="文本框 10">
            <a:extLst>
              <a:ext uri="{FF2B5EF4-FFF2-40B4-BE49-F238E27FC236}">
                <a16:creationId xmlns:a16="http://schemas.microsoft.com/office/drawing/2014/main" id="{00D9A1AD-178A-FF42-9E74-8EFB15099F14}"/>
              </a:ext>
            </a:extLst>
          </p:cNvPr>
          <p:cNvSpPr txBox="1"/>
          <p:nvPr/>
        </p:nvSpPr>
        <p:spPr>
          <a:xfrm flipH="1">
            <a:off x="3820632" y="4310927"/>
            <a:ext cx="4343861" cy="874407"/>
          </a:xfrm>
          <a:prstGeom prst="rect">
            <a:avLst/>
          </a:prstGeom>
          <a:noFill/>
        </p:spPr>
        <p:txBody>
          <a:bodyPr vert="horz" wrap="square" rtlCol="0">
            <a:spAutoFit/>
          </a:bodyPr>
          <a:lstStyle/>
          <a:p>
            <a:pPr fontAlgn="auto">
              <a:lnSpc>
                <a:spcPct val="150000"/>
              </a:lnSpc>
            </a:pPr>
            <a:r>
              <a:rPr lang="zh-CN" altLang="en-US" spc="600" dirty="0">
                <a:latin typeface="+mn-ea"/>
                <a:cs typeface="+mn-ea"/>
                <a:sym typeface="+mn-lt"/>
              </a:rPr>
              <a:t>    泸县城东幼儿园 莫乾梅</a:t>
            </a:r>
            <a:endParaRPr lang="en-US" altLang="zh-CN" spc="600" dirty="0">
              <a:latin typeface="+mn-ea"/>
              <a:cs typeface="+mn-ea"/>
              <a:sym typeface="+mn-lt"/>
            </a:endParaRPr>
          </a:p>
          <a:p>
            <a:pPr algn="ctr" fontAlgn="auto">
              <a:lnSpc>
                <a:spcPct val="150000"/>
              </a:lnSpc>
            </a:pPr>
            <a:r>
              <a:rPr lang="en-US" altLang="zh-CN" spc="600" dirty="0">
                <a:latin typeface="+mn-ea"/>
                <a:cs typeface="+mn-ea"/>
                <a:sym typeface="+mn-lt"/>
              </a:rPr>
              <a:t>2022</a:t>
            </a:r>
            <a:r>
              <a:rPr lang="zh-CN" altLang="en-US" spc="600" dirty="0">
                <a:latin typeface="+mn-ea"/>
                <a:cs typeface="+mn-ea"/>
                <a:sym typeface="+mn-lt"/>
              </a:rPr>
              <a:t>年</a:t>
            </a:r>
            <a:r>
              <a:rPr lang="en-US" altLang="zh-CN" spc="600" dirty="0">
                <a:latin typeface="+mn-ea"/>
                <a:cs typeface="+mn-ea"/>
                <a:sym typeface="+mn-lt"/>
              </a:rPr>
              <a:t>7</a:t>
            </a:r>
            <a:r>
              <a:rPr lang="zh-CN" altLang="en-US" spc="600" dirty="0">
                <a:latin typeface="+mn-ea"/>
                <a:cs typeface="+mn-ea"/>
                <a:sym typeface="+mn-lt"/>
              </a:rPr>
              <a:t>月</a:t>
            </a:r>
          </a:p>
        </p:txBody>
      </p:sp>
    </p:spTree>
    <p:extLst>
      <p:ext uri="{BB962C8B-B14F-4D97-AF65-F5344CB8AC3E}">
        <p14:creationId xmlns:p14="http://schemas.microsoft.com/office/powerpoint/2010/main" val="3079806434"/>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par>
                                <p:cTn id="12" presetID="22" presetClass="entr" presetSubtype="1"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up)">
                                      <p:cBhvr>
                                        <p:cTn id="14" dur="500"/>
                                        <p:tgtEl>
                                          <p:spTgt spid="13"/>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up)">
                                      <p:cBhvr>
                                        <p:cTn id="22" dur="500"/>
                                        <p:tgtEl>
                                          <p:spTgt spid="8"/>
                                        </p:tgtEl>
                                      </p:cBhvr>
                                    </p:animEffect>
                                  </p:childTnLst>
                                </p:cTn>
                              </p:par>
                            </p:childTnLst>
                          </p:cTn>
                        </p:par>
                        <p:par>
                          <p:cTn id="23" fill="hold">
                            <p:stCondLst>
                              <p:cond delay="2000"/>
                            </p:stCondLst>
                            <p:childTnLst>
                              <p:par>
                                <p:cTn id="24" presetID="22" presetClass="entr" presetSubtype="1"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up)">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2DDC7F41-7C38-4743-A880-9A85DF33697A}"/>
              </a:ext>
            </a:extLst>
          </p:cNvPr>
          <p:cNvSpPr/>
          <p:nvPr/>
        </p:nvSpPr>
        <p:spPr>
          <a:xfrm>
            <a:off x="0" y="0"/>
            <a:ext cx="12192000" cy="6858000"/>
          </a:xfrm>
          <a:prstGeom prst="rect">
            <a:avLst/>
          </a:prstGeom>
          <a:solidFill>
            <a:srgbClr val="ECED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5" name="图片 14">
            <a:extLst>
              <a:ext uri="{FF2B5EF4-FFF2-40B4-BE49-F238E27FC236}">
                <a16:creationId xmlns:a16="http://schemas.microsoft.com/office/drawing/2014/main" id="{E90017FB-F3B8-2AF7-B708-42548B2CF6E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3508" y="1508558"/>
            <a:ext cx="3840883" cy="3840883"/>
          </a:xfrm>
          <a:prstGeom prst="ellipse">
            <a:avLst/>
          </a:prstGeom>
        </p:spPr>
      </p:pic>
      <p:sp>
        <p:nvSpPr>
          <p:cNvPr id="17" name="文本框 16">
            <a:extLst>
              <a:ext uri="{FF2B5EF4-FFF2-40B4-BE49-F238E27FC236}">
                <a16:creationId xmlns:a16="http://schemas.microsoft.com/office/drawing/2014/main" id="{3A490825-8A44-8E0F-2681-7FCD7BD71F0D}"/>
              </a:ext>
            </a:extLst>
          </p:cNvPr>
          <p:cNvSpPr txBox="1"/>
          <p:nvPr/>
        </p:nvSpPr>
        <p:spPr>
          <a:xfrm>
            <a:off x="5087899" y="1247488"/>
            <a:ext cx="6094428" cy="4183005"/>
          </a:xfrm>
          <a:prstGeom prst="rect">
            <a:avLst/>
          </a:prstGeom>
          <a:noFill/>
        </p:spPr>
        <p:txBody>
          <a:bodyPr wrap="square">
            <a:spAutoFit/>
          </a:bodyPr>
          <a:lstStyle/>
          <a:p>
            <a:pPr>
              <a:lnSpc>
                <a:spcPct val="150000"/>
              </a:lnSpc>
              <a:spcBef>
                <a:spcPts val="1200"/>
              </a:spcBef>
              <a:spcAft>
                <a:spcPts val="1200"/>
              </a:spcAft>
            </a:pPr>
            <a:r>
              <a:rPr lang="zh-CN" altLang="zh-CN" sz="1800" dirty="0">
                <a:effectLst/>
                <a:latin typeface="+mn-ea"/>
                <a:cs typeface="仿宋" panose="02010609060101010101" pitchFamily="49" charset="-122"/>
              </a:rPr>
              <a:t>怎样才能上好幼儿美术课？</a:t>
            </a:r>
            <a:endParaRPr lang="en-US" altLang="zh-CN" sz="1800" dirty="0">
              <a:effectLst/>
              <a:latin typeface="+mn-ea"/>
              <a:cs typeface="仿宋" panose="02010609060101010101" pitchFamily="49" charset="-122"/>
            </a:endParaRPr>
          </a:p>
          <a:p>
            <a:pPr>
              <a:lnSpc>
                <a:spcPct val="150000"/>
              </a:lnSpc>
              <a:spcBef>
                <a:spcPts val="1200"/>
              </a:spcBef>
              <a:spcAft>
                <a:spcPts val="1200"/>
              </a:spcAft>
            </a:pPr>
            <a:r>
              <a:rPr lang="zh-CN" altLang="zh-CN" sz="1800" dirty="0">
                <a:effectLst/>
                <a:latin typeface="+mn-ea"/>
                <a:cs typeface="仿宋" panose="02010609060101010101" pitchFamily="49" charset="-122"/>
              </a:rPr>
              <a:t>幼儿美术课教师要教些什么？</a:t>
            </a:r>
            <a:endParaRPr lang="en-US" altLang="zh-CN" sz="1800" dirty="0">
              <a:effectLst/>
              <a:latin typeface="+mn-ea"/>
              <a:cs typeface="仿宋" panose="02010609060101010101" pitchFamily="49" charset="-122"/>
            </a:endParaRPr>
          </a:p>
          <a:p>
            <a:pPr>
              <a:lnSpc>
                <a:spcPct val="150000"/>
              </a:lnSpc>
              <a:spcBef>
                <a:spcPts val="1200"/>
              </a:spcBef>
              <a:spcAft>
                <a:spcPts val="1200"/>
              </a:spcAft>
            </a:pPr>
            <a:r>
              <a:rPr lang="zh-CN" altLang="zh-CN" sz="1800" dirty="0">
                <a:effectLst/>
                <a:latin typeface="+mn-ea"/>
                <a:cs typeface="仿宋" panose="02010609060101010101" pitchFamily="49" charset="-122"/>
              </a:rPr>
              <a:t>幼儿要学些什么？</a:t>
            </a:r>
            <a:endParaRPr lang="en-US" altLang="zh-CN" sz="1800" dirty="0">
              <a:effectLst/>
              <a:latin typeface="+mn-ea"/>
              <a:cs typeface="仿宋" panose="02010609060101010101" pitchFamily="49" charset="-122"/>
            </a:endParaRPr>
          </a:p>
          <a:p>
            <a:pPr>
              <a:lnSpc>
                <a:spcPct val="150000"/>
              </a:lnSpc>
              <a:spcBef>
                <a:spcPts val="1200"/>
              </a:spcBef>
              <a:spcAft>
                <a:spcPts val="1200"/>
              </a:spcAft>
            </a:pPr>
            <a:r>
              <a:rPr lang="zh-CN" altLang="zh-CN" sz="1800" dirty="0">
                <a:effectLst/>
                <a:latin typeface="+mn-ea"/>
                <a:cs typeface="仿宋" panose="02010609060101010101" pitchFamily="49" charset="-122"/>
              </a:rPr>
              <a:t>怎样根据教学要求去对幼儿进行必要的知识技能与物质准备的备课？</a:t>
            </a:r>
            <a:endParaRPr lang="en-US" altLang="zh-CN" sz="1800" dirty="0">
              <a:effectLst/>
              <a:latin typeface="+mn-ea"/>
              <a:cs typeface="仿宋" panose="02010609060101010101" pitchFamily="49" charset="-122"/>
            </a:endParaRPr>
          </a:p>
          <a:p>
            <a:pPr>
              <a:lnSpc>
                <a:spcPct val="150000"/>
              </a:lnSpc>
              <a:spcBef>
                <a:spcPts val="1200"/>
              </a:spcBef>
              <a:spcAft>
                <a:spcPts val="1200"/>
              </a:spcAft>
            </a:pPr>
            <a:r>
              <a:rPr lang="zh-CN" altLang="zh-CN" sz="1800" dirty="0">
                <a:effectLst/>
                <a:latin typeface="+mn-ea"/>
                <a:cs typeface="仿宋" panose="02010609060101010101" pitchFamily="49" charset="-122"/>
              </a:rPr>
              <a:t>怎样根据教学要求来设计每堂课，这是</a:t>
            </a:r>
            <a:r>
              <a:rPr lang="zh-CN" altLang="zh-CN" sz="1800" spc="20" dirty="0">
                <a:effectLst/>
                <a:latin typeface="+mn-ea"/>
                <a:cs typeface="仿宋" panose="02010609060101010101" pitchFamily="49" charset="-122"/>
              </a:rPr>
              <a:t>要上好美术课的一个必要前提</a:t>
            </a:r>
            <a:r>
              <a:rPr lang="zh-CN" altLang="zh-CN" sz="1800" dirty="0">
                <a:effectLst/>
                <a:latin typeface="+mn-ea"/>
                <a:cs typeface="仿宋" panose="02010609060101010101" pitchFamily="49" charset="-122"/>
              </a:rPr>
              <a:t>。</a:t>
            </a:r>
            <a:endParaRPr lang="zh-CN" altLang="en-US" dirty="0">
              <a:latin typeface="+mn-ea"/>
            </a:endParaRPr>
          </a:p>
        </p:txBody>
      </p:sp>
    </p:spTree>
    <p:extLst>
      <p:ext uri="{BB962C8B-B14F-4D97-AF65-F5344CB8AC3E}">
        <p14:creationId xmlns:p14="http://schemas.microsoft.com/office/powerpoint/2010/main" val="2367996024"/>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2DDC7F41-7C38-4743-A880-9A85DF33697A}"/>
              </a:ext>
            </a:extLst>
          </p:cNvPr>
          <p:cNvSpPr/>
          <p:nvPr/>
        </p:nvSpPr>
        <p:spPr>
          <a:xfrm>
            <a:off x="0" y="0"/>
            <a:ext cx="12192000" cy="6858000"/>
          </a:xfrm>
          <a:prstGeom prst="rect">
            <a:avLst/>
          </a:prstGeom>
          <a:solidFill>
            <a:srgbClr val="ECED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图片 4">
            <a:extLst>
              <a:ext uri="{FF2B5EF4-FFF2-40B4-BE49-F238E27FC236}">
                <a16:creationId xmlns:a16="http://schemas.microsoft.com/office/drawing/2014/main" id="{A336A4A0-2385-4148-AECB-3211E462635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5971" y="1209855"/>
            <a:ext cx="3140119" cy="5205694"/>
          </a:xfrm>
          <a:prstGeom prst="rect">
            <a:avLst/>
          </a:prstGeom>
        </p:spPr>
      </p:pic>
      <p:sp>
        <p:nvSpPr>
          <p:cNvPr id="78" name="六边形 77">
            <a:extLst>
              <a:ext uri="{FF2B5EF4-FFF2-40B4-BE49-F238E27FC236}">
                <a16:creationId xmlns:a16="http://schemas.microsoft.com/office/drawing/2014/main" id="{2875BB95-39B3-4EAF-BBD1-DB72C323B007}"/>
              </a:ext>
            </a:extLst>
          </p:cNvPr>
          <p:cNvSpPr/>
          <p:nvPr/>
        </p:nvSpPr>
        <p:spPr>
          <a:xfrm>
            <a:off x="6096000" y="1681746"/>
            <a:ext cx="749935" cy="647065"/>
          </a:xfrm>
          <a:prstGeom prst="hexagon">
            <a:avLst/>
          </a:prstGeom>
          <a:noFill/>
          <a:ln>
            <a:solidFill>
              <a:srgbClr val="436B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rgbClr val="436B45"/>
                </a:solidFill>
                <a:cs typeface="+mn-ea"/>
                <a:sym typeface="+mn-lt"/>
              </a:rPr>
              <a:t>1</a:t>
            </a:r>
          </a:p>
        </p:txBody>
      </p:sp>
      <p:sp>
        <p:nvSpPr>
          <p:cNvPr id="79" name="六边形 78">
            <a:extLst>
              <a:ext uri="{FF2B5EF4-FFF2-40B4-BE49-F238E27FC236}">
                <a16:creationId xmlns:a16="http://schemas.microsoft.com/office/drawing/2014/main" id="{EFC0A380-ADB1-4064-B97B-409CEDAB68C4}"/>
              </a:ext>
            </a:extLst>
          </p:cNvPr>
          <p:cNvSpPr/>
          <p:nvPr/>
        </p:nvSpPr>
        <p:spPr>
          <a:xfrm>
            <a:off x="6697345" y="2861576"/>
            <a:ext cx="749935" cy="647065"/>
          </a:xfrm>
          <a:prstGeom prst="hexagon">
            <a:avLst/>
          </a:prstGeom>
          <a:noFill/>
          <a:ln>
            <a:solidFill>
              <a:srgbClr val="436B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rgbClr val="436B45"/>
                </a:solidFill>
                <a:cs typeface="+mn-ea"/>
                <a:sym typeface="+mn-lt"/>
              </a:rPr>
              <a:t>2</a:t>
            </a:r>
          </a:p>
        </p:txBody>
      </p:sp>
      <p:sp>
        <p:nvSpPr>
          <p:cNvPr id="80" name="六边形 79">
            <a:extLst>
              <a:ext uri="{FF2B5EF4-FFF2-40B4-BE49-F238E27FC236}">
                <a16:creationId xmlns:a16="http://schemas.microsoft.com/office/drawing/2014/main" id="{5FDE9B29-94D6-4B50-B330-6740747F4A73}"/>
              </a:ext>
            </a:extLst>
          </p:cNvPr>
          <p:cNvSpPr/>
          <p:nvPr/>
        </p:nvSpPr>
        <p:spPr>
          <a:xfrm>
            <a:off x="6096000" y="4054741"/>
            <a:ext cx="749935" cy="647065"/>
          </a:xfrm>
          <a:prstGeom prst="hexagon">
            <a:avLst/>
          </a:prstGeom>
          <a:noFill/>
          <a:ln>
            <a:solidFill>
              <a:srgbClr val="436B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rgbClr val="436B45"/>
                </a:solidFill>
                <a:cs typeface="+mn-ea"/>
                <a:sym typeface="+mn-lt"/>
              </a:rPr>
              <a:t>3</a:t>
            </a:r>
          </a:p>
        </p:txBody>
      </p:sp>
      <p:sp>
        <p:nvSpPr>
          <p:cNvPr id="82" name="文本框 81">
            <a:extLst>
              <a:ext uri="{FF2B5EF4-FFF2-40B4-BE49-F238E27FC236}">
                <a16:creationId xmlns:a16="http://schemas.microsoft.com/office/drawing/2014/main" id="{0ACEDB58-EDE5-4146-A8D6-C5817E8873DB}"/>
              </a:ext>
            </a:extLst>
          </p:cNvPr>
          <p:cNvSpPr txBox="1"/>
          <p:nvPr/>
        </p:nvSpPr>
        <p:spPr>
          <a:xfrm>
            <a:off x="7023735" y="1797608"/>
            <a:ext cx="2891155" cy="396583"/>
          </a:xfrm>
          <a:prstGeom prst="rect">
            <a:avLst/>
          </a:prstGeom>
          <a:noFill/>
        </p:spPr>
        <p:txBody>
          <a:bodyPr wrap="square" rtlCol="0">
            <a:spAutoFit/>
          </a:bodyPr>
          <a:lstStyle/>
          <a:p>
            <a:pPr algn="dist" fontAlgn="auto">
              <a:lnSpc>
                <a:spcPct val="120000"/>
              </a:lnSpc>
            </a:pPr>
            <a:r>
              <a:rPr lang="zh-CN" altLang="en-US" b="1" dirty="0">
                <a:solidFill>
                  <a:srgbClr val="436B45"/>
                </a:solidFill>
                <a:cs typeface="+mn-ea"/>
                <a:sym typeface="+mn-lt"/>
              </a:rPr>
              <a:t>幼儿美术教学活动设计</a:t>
            </a:r>
            <a:endParaRPr lang="zh-CN" altLang="en-US" sz="1400" b="1" dirty="0">
              <a:solidFill>
                <a:srgbClr val="436B45"/>
              </a:solidFill>
              <a:cs typeface="+mn-ea"/>
              <a:sym typeface="+mn-lt"/>
            </a:endParaRPr>
          </a:p>
        </p:txBody>
      </p:sp>
      <p:sp>
        <p:nvSpPr>
          <p:cNvPr id="83" name="文本框 82">
            <a:extLst>
              <a:ext uri="{FF2B5EF4-FFF2-40B4-BE49-F238E27FC236}">
                <a16:creationId xmlns:a16="http://schemas.microsoft.com/office/drawing/2014/main" id="{567DB742-0ED9-4B34-988A-16423D9B6F19}"/>
              </a:ext>
            </a:extLst>
          </p:cNvPr>
          <p:cNvSpPr txBox="1"/>
          <p:nvPr/>
        </p:nvSpPr>
        <p:spPr>
          <a:xfrm>
            <a:off x="7625079" y="2986816"/>
            <a:ext cx="2891155" cy="396583"/>
          </a:xfrm>
          <a:prstGeom prst="rect">
            <a:avLst/>
          </a:prstGeom>
          <a:noFill/>
        </p:spPr>
        <p:txBody>
          <a:bodyPr wrap="square" rtlCol="0">
            <a:spAutoFit/>
          </a:bodyPr>
          <a:lstStyle/>
          <a:p>
            <a:pPr algn="dist" fontAlgn="auto">
              <a:lnSpc>
                <a:spcPct val="120000"/>
              </a:lnSpc>
            </a:pPr>
            <a:r>
              <a:rPr lang="zh-CN" altLang="en-US" b="1" dirty="0">
                <a:solidFill>
                  <a:srgbClr val="436B45"/>
                </a:solidFill>
                <a:cs typeface="+mn-ea"/>
                <a:sym typeface="+mn-lt"/>
              </a:rPr>
              <a:t>幼儿美术教学活动组织</a:t>
            </a:r>
            <a:endParaRPr lang="zh-CN" altLang="en-US" sz="1400" b="1" dirty="0">
              <a:solidFill>
                <a:srgbClr val="436B45"/>
              </a:solidFill>
              <a:cs typeface="+mn-ea"/>
              <a:sym typeface="+mn-lt"/>
            </a:endParaRPr>
          </a:p>
        </p:txBody>
      </p:sp>
      <p:sp>
        <p:nvSpPr>
          <p:cNvPr id="84" name="文本框 83">
            <a:extLst>
              <a:ext uri="{FF2B5EF4-FFF2-40B4-BE49-F238E27FC236}">
                <a16:creationId xmlns:a16="http://schemas.microsoft.com/office/drawing/2014/main" id="{C65C2917-B301-4E48-BC35-9DAC19AEF148}"/>
              </a:ext>
            </a:extLst>
          </p:cNvPr>
          <p:cNvSpPr txBox="1"/>
          <p:nvPr/>
        </p:nvSpPr>
        <p:spPr>
          <a:xfrm>
            <a:off x="6947935" y="4169615"/>
            <a:ext cx="4495820" cy="396583"/>
          </a:xfrm>
          <a:prstGeom prst="rect">
            <a:avLst/>
          </a:prstGeom>
          <a:noFill/>
        </p:spPr>
        <p:txBody>
          <a:bodyPr wrap="square" rtlCol="0">
            <a:spAutoFit/>
          </a:bodyPr>
          <a:lstStyle/>
          <a:p>
            <a:pPr algn="dist" fontAlgn="auto">
              <a:lnSpc>
                <a:spcPct val="120000"/>
              </a:lnSpc>
            </a:pPr>
            <a:r>
              <a:rPr lang="zh-CN" altLang="en-US" b="1" dirty="0">
                <a:solidFill>
                  <a:srgbClr val="436B45"/>
                </a:solidFill>
                <a:cs typeface="+mn-ea"/>
                <a:sym typeface="+mn-lt"/>
              </a:rPr>
              <a:t>幼儿美术教学活动中易被忽视的问题</a:t>
            </a:r>
            <a:endParaRPr lang="zh-CN" altLang="en-US" sz="1400" b="1" dirty="0">
              <a:solidFill>
                <a:srgbClr val="436B45"/>
              </a:solidFill>
              <a:cs typeface="+mn-ea"/>
              <a:sym typeface="+mn-lt"/>
            </a:endParaRPr>
          </a:p>
        </p:txBody>
      </p:sp>
      <p:sp>
        <p:nvSpPr>
          <p:cNvPr id="86" name="文本框 85">
            <a:extLst>
              <a:ext uri="{FF2B5EF4-FFF2-40B4-BE49-F238E27FC236}">
                <a16:creationId xmlns:a16="http://schemas.microsoft.com/office/drawing/2014/main" id="{CDD143BF-00C0-4F58-97C3-5E5ED01CA8BC}"/>
              </a:ext>
            </a:extLst>
          </p:cNvPr>
          <p:cNvSpPr txBox="1"/>
          <p:nvPr/>
        </p:nvSpPr>
        <p:spPr>
          <a:xfrm>
            <a:off x="4018392" y="915301"/>
            <a:ext cx="523240" cy="922020"/>
          </a:xfrm>
          <a:prstGeom prst="rect">
            <a:avLst/>
          </a:prstGeom>
          <a:noFill/>
        </p:spPr>
        <p:txBody>
          <a:bodyPr wrap="square" rtlCol="0">
            <a:spAutoFit/>
          </a:bodyPr>
          <a:lstStyle/>
          <a:p>
            <a:pPr algn="ctr"/>
            <a:r>
              <a:rPr lang="zh-CN" altLang="en-US" sz="5400" b="1" dirty="0">
                <a:solidFill>
                  <a:srgbClr val="5A7452"/>
                </a:solidFill>
                <a:cs typeface="+mn-ea"/>
                <a:sym typeface="+mn-lt"/>
              </a:rPr>
              <a:t>目</a:t>
            </a:r>
          </a:p>
        </p:txBody>
      </p:sp>
      <p:sp>
        <p:nvSpPr>
          <p:cNvPr id="87" name="文本框 86">
            <a:extLst>
              <a:ext uri="{FF2B5EF4-FFF2-40B4-BE49-F238E27FC236}">
                <a16:creationId xmlns:a16="http://schemas.microsoft.com/office/drawing/2014/main" id="{2F58D914-AAAC-43CA-9645-FE688933FE19}"/>
              </a:ext>
            </a:extLst>
          </p:cNvPr>
          <p:cNvSpPr txBox="1"/>
          <p:nvPr/>
        </p:nvSpPr>
        <p:spPr>
          <a:xfrm>
            <a:off x="4615292" y="1654441"/>
            <a:ext cx="523240" cy="922020"/>
          </a:xfrm>
          <a:prstGeom prst="rect">
            <a:avLst/>
          </a:prstGeom>
          <a:noFill/>
        </p:spPr>
        <p:txBody>
          <a:bodyPr wrap="square" rtlCol="0">
            <a:spAutoFit/>
          </a:bodyPr>
          <a:lstStyle/>
          <a:p>
            <a:pPr algn="ctr"/>
            <a:r>
              <a:rPr lang="zh-CN" altLang="en-US" sz="5400" b="1" dirty="0">
                <a:solidFill>
                  <a:srgbClr val="5A7452"/>
                </a:solidFill>
                <a:cs typeface="+mn-ea"/>
                <a:sym typeface="+mn-lt"/>
              </a:rPr>
              <a:t>录</a:t>
            </a:r>
          </a:p>
        </p:txBody>
      </p:sp>
      <p:cxnSp>
        <p:nvCxnSpPr>
          <p:cNvPr id="88" name="直接连接符 87">
            <a:extLst>
              <a:ext uri="{FF2B5EF4-FFF2-40B4-BE49-F238E27FC236}">
                <a16:creationId xmlns:a16="http://schemas.microsoft.com/office/drawing/2014/main" id="{E553B8E8-C320-4DC3-A39A-BF036BC1D235}"/>
              </a:ext>
            </a:extLst>
          </p:cNvPr>
          <p:cNvCxnSpPr/>
          <p:nvPr/>
        </p:nvCxnSpPr>
        <p:spPr>
          <a:xfrm flipH="1">
            <a:off x="3923890" y="1376311"/>
            <a:ext cx="1360170" cy="817880"/>
          </a:xfrm>
          <a:prstGeom prst="line">
            <a:avLst/>
          </a:prstGeom>
          <a:ln w="19050">
            <a:solidFill>
              <a:srgbClr val="5A745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2919717"/>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up)">
                                      <p:cBhvr>
                                        <p:cTn id="11" dur="500"/>
                                        <p:tgtEl>
                                          <p:spTgt spid="88"/>
                                        </p:tgtEl>
                                      </p:cBhvr>
                                    </p:animEffect>
                                  </p:childTnLst>
                                </p:cTn>
                              </p:par>
                              <p:par>
                                <p:cTn id="12" presetID="53" presetClass="entr" presetSubtype="16" fill="hold" grpId="0" nodeType="withEffect">
                                  <p:stCondLst>
                                    <p:cond delay="0"/>
                                  </p:stCondLst>
                                  <p:childTnLst>
                                    <p:set>
                                      <p:cBhvr>
                                        <p:cTn id="13" dur="1" fill="hold">
                                          <p:stCondLst>
                                            <p:cond delay="0"/>
                                          </p:stCondLst>
                                        </p:cTn>
                                        <p:tgtEl>
                                          <p:spTgt spid="86"/>
                                        </p:tgtEl>
                                        <p:attrNameLst>
                                          <p:attrName>style.visibility</p:attrName>
                                        </p:attrNameLst>
                                      </p:cBhvr>
                                      <p:to>
                                        <p:strVal val="visible"/>
                                      </p:to>
                                    </p:set>
                                    <p:anim calcmode="lin" valueType="num">
                                      <p:cBhvr>
                                        <p:cTn id="14" dur="500" fill="hold"/>
                                        <p:tgtEl>
                                          <p:spTgt spid="86"/>
                                        </p:tgtEl>
                                        <p:attrNameLst>
                                          <p:attrName>ppt_w</p:attrName>
                                        </p:attrNameLst>
                                      </p:cBhvr>
                                      <p:tavLst>
                                        <p:tav tm="0">
                                          <p:val>
                                            <p:fltVal val="0"/>
                                          </p:val>
                                        </p:tav>
                                        <p:tav tm="100000">
                                          <p:val>
                                            <p:strVal val="#ppt_w"/>
                                          </p:val>
                                        </p:tav>
                                      </p:tavLst>
                                    </p:anim>
                                    <p:anim calcmode="lin" valueType="num">
                                      <p:cBhvr>
                                        <p:cTn id="15" dur="500" fill="hold"/>
                                        <p:tgtEl>
                                          <p:spTgt spid="86"/>
                                        </p:tgtEl>
                                        <p:attrNameLst>
                                          <p:attrName>ppt_h</p:attrName>
                                        </p:attrNameLst>
                                      </p:cBhvr>
                                      <p:tavLst>
                                        <p:tav tm="0">
                                          <p:val>
                                            <p:fltVal val="0"/>
                                          </p:val>
                                        </p:tav>
                                        <p:tav tm="100000">
                                          <p:val>
                                            <p:strVal val="#ppt_h"/>
                                          </p:val>
                                        </p:tav>
                                      </p:tavLst>
                                    </p:anim>
                                    <p:animEffect transition="in" filter="fade">
                                      <p:cBhvr>
                                        <p:cTn id="16" dur="500"/>
                                        <p:tgtEl>
                                          <p:spTgt spid="86"/>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childTnLst>
                          </p:cTn>
                        </p:par>
                        <p:par>
                          <p:cTn id="22" fill="hold">
                            <p:stCondLst>
                              <p:cond delay="1000"/>
                            </p:stCondLst>
                            <p:childTnLst>
                              <p:par>
                                <p:cTn id="23" presetID="53" presetClass="entr" presetSubtype="16" fill="hold" grpId="0" nodeType="afterEffect">
                                  <p:stCondLst>
                                    <p:cond delay="0"/>
                                  </p:stCondLst>
                                  <p:childTnLst>
                                    <p:set>
                                      <p:cBhvr>
                                        <p:cTn id="24" dur="1" fill="hold">
                                          <p:stCondLst>
                                            <p:cond delay="0"/>
                                          </p:stCondLst>
                                        </p:cTn>
                                        <p:tgtEl>
                                          <p:spTgt spid="78"/>
                                        </p:tgtEl>
                                        <p:attrNameLst>
                                          <p:attrName>style.visibility</p:attrName>
                                        </p:attrNameLst>
                                      </p:cBhvr>
                                      <p:to>
                                        <p:strVal val="visible"/>
                                      </p:to>
                                    </p:set>
                                    <p:anim calcmode="lin" valueType="num">
                                      <p:cBhvr>
                                        <p:cTn id="25" dur="500" fill="hold"/>
                                        <p:tgtEl>
                                          <p:spTgt spid="78"/>
                                        </p:tgtEl>
                                        <p:attrNameLst>
                                          <p:attrName>ppt_w</p:attrName>
                                        </p:attrNameLst>
                                      </p:cBhvr>
                                      <p:tavLst>
                                        <p:tav tm="0">
                                          <p:val>
                                            <p:fltVal val="0"/>
                                          </p:val>
                                        </p:tav>
                                        <p:tav tm="100000">
                                          <p:val>
                                            <p:strVal val="#ppt_w"/>
                                          </p:val>
                                        </p:tav>
                                      </p:tavLst>
                                    </p:anim>
                                    <p:anim calcmode="lin" valueType="num">
                                      <p:cBhvr>
                                        <p:cTn id="26" dur="500" fill="hold"/>
                                        <p:tgtEl>
                                          <p:spTgt spid="78"/>
                                        </p:tgtEl>
                                        <p:attrNameLst>
                                          <p:attrName>ppt_h</p:attrName>
                                        </p:attrNameLst>
                                      </p:cBhvr>
                                      <p:tavLst>
                                        <p:tav tm="0">
                                          <p:val>
                                            <p:fltVal val="0"/>
                                          </p:val>
                                        </p:tav>
                                        <p:tav tm="100000">
                                          <p:val>
                                            <p:strVal val="#ppt_h"/>
                                          </p:val>
                                        </p:tav>
                                      </p:tavLst>
                                    </p:anim>
                                    <p:animEffect transition="in" filter="fade">
                                      <p:cBhvr>
                                        <p:cTn id="27" dur="500"/>
                                        <p:tgtEl>
                                          <p:spTgt spid="78"/>
                                        </p:tgtEl>
                                      </p:cBhvr>
                                    </p:animEffect>
                                  </p:childTnLst>
                                </p:cTn>
                              </p:par>
                            </p:childTnLst>
                          </p:cTn>
                        </p:par>
                        <p:par>
                          <p:cTn id="28" fill="hold">
                            <p:stCondLst>
                              <p:cond delay="1500"/>
                            </p:stCondLst>
                            <p:childTnLst>
                              <p:par>
                                <p:cTn id="29" presetID="42" presetClass="entr" presetSubtype="0"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Effect transition="in" filter="fade">
                                      <p:cBhvr>
                                        <p:cTn id="31" dur="500"/>
                                        <p:tgtEl>
                                          <p:spTgt spid="82"/>
                                        </p:tgtEl>
                                      </p:cBhvr>
                                    </p:animEffect>
                                    <p:anim calcmode="lin" valueType="num">
                                      <p:cBhvr>
                                        <p:cTn id="32" dur="500" fill="hold"/>
                                        <p:tgtEl>
                                          <p:spTgt spid="82"/>
                                        </p:tgtEl>
                                        <p:attrNameLst>
                                          <p:attrName>ppt_x</p:attrName>
                                        </p:attrNameLst>
                                      </p:cBhvr>
                                      <p:tavLst>
                                        <p:tav tm="0">
                                          <p:val>
                                            <p:strVal val="#ppt_x"/>
                                          </p:val>
                                        </p:tav>
                                        <p:tav tm="100000">
                                          <p:val>
                                            <p:strVal val="#ppt_x"/>
                                          </p:val>
                                        </p:tav>
                                      </p:tavLst>
                                    </p:anim>
                                    <p:anim calcmode="lin" valueType="num">
                                      <p:cBhvr>
                                        <p:cTn id="33" dur="500" fill="hold"/>
                                        <p:tgtEl>
                                          <p:spTgt spid="82"/>
                                        </p:tgtEl>
                                        <p:attrNameLst>
                                          <p:attrName>ppt_y</p:attrName>
                                        </p:attrNameLst>
                                      </p:cBhvr>
                                      <p:tavLst>
                                        <p:tav tm="0">
                                          <p:val>
                                            <p:strVal val="#ppt_y+.1"/>
                                          </p:val>
                                        </p:tav>
                                        <p:tav tm="100000">
                                          <p:val>
                                            <p:strVal val="#ppt_y"/>
                                          </p:val>
                                        </p:tav>
                                      </p:tavLst>
                                    </p:anim>
                                  </p:childTnLst>
                                </p:cTn>
                              </p:par>
                            </p:childTnLst>
                          </p:cTn>
                        </p:par>
                        <p:par>
                          <p:cTn id="34" fill="hold">
                            <p:stCondLst>
                              <p:cond delay="2000"/>
                            </p:stCondLst>
                            <p:childTnLst>
                              <p:par>
                                <p:cTn id="35" presetID="53" presetClass="entr" presetSubtype="16" fill="hold" grpId="0" nodeType="afterEffect">
                                  <p:stCondLst>
                                    <p:cond delay="0"/>
                                  </p:stCondLst>
                                  <p:childTnLst>
                                    <p:set>
                                      <p:cBhvr>
                                        <p:cTn id="36" dur="1" fill="hold">
                                          <p:stCondLst>
                                            <p:cond delay="0"/>
                                          </p:stCondLst>
                                        </p:cTn>
                                        <p:tgtEl>
                                          <p:spTgt spid="79"/>
                                        </p:tgtEl>
                                        <p:attrNameLst>
                                          <p:attrName>style.visibility</p:attrName>
                                        </p:attrNameLst>
                                      </p:cBhvr>
                                      <p:to>
                                        <p:strVal val="visible"/>
                                      </p:to>
                                    </p:set>
                                    <p:anim calcmode="lin" valueType="num">
                                      <p:cBhvr>
                                        <p:cTn id="37" dur="500" fill="hold"/>
                                        <p:tgtEl>
                                          <p:spTgt spid="79"/>
                                        </p:tgtEl>
                                        <p:attrNameLst>
                                          <p:attrName>ppt_w</p:attrName>
                                        </p:attrNameLst>
                                      </p:cBhvr>
                                      <p:tavLst>
                                        <p:tav tm="0">
                                          <p:val>
                                            <p:fltVal val="0"/>
                                          </p:val>
                                        </p:tav>
                                        <p:tav tm="100000">
                                          <p:val>
                                            <p:strVal val="#ppt_w"/>
                                          </p:val>
                                        </p:tav>
                                      </p:tavLst>
                                    </p:anim>
                                    <p:anim calcmode="lin" valueType="num">
                                      <p:cBhvr>
                                        <p:cTn id="38" dur="500" fill="hold"/>
                                        <p:tgtEl>
                                          <p:spTgt spid="79"/>
                                        </p:tgtEl>
                                        <p:attrNameLst>
                                          <p:attrName>ppt_h</p:attrName>
                                        </p:attrNameLst>
                                      </p:cBhvr>
                                      <p:tavLst>
                                        <p:tav tm="0">
                                          <p:val>
                                            <p:fltVal val="0"/>
                                          </p:val>
                                        </p:tav>
                                        <p:tav tm="100000">
                                          <p:val>
                                            <p:strVal val="#ppt_h"/>
                                          </p:val>
                                        </p:tav>
                                      </p:tavLst>
                                    </p:anim>
                                    <p:animEffect transition="in" filter="fade">
                                      <p:cBhvr>
                                        <p:cTn id="39" dur="500"/>
                                        <p:tgtEl>
                                          <p:spTgt spid="79"/>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83"/>
                                        </p:tgtEl>
                                        <p:attrNameLst>
                                          <p:attrName>style.visibility</p:attrName>
                                        </p:attrNameLst>
                                      </p:cBhvr>
                                      <p:to>
                                        <p:strVal val="visible"/>
                                      </p:to>
                                    </p:set>
                                    <p:animEffect transition="in" filter="fade">
                                      <p:cBhvr>
                                        <p:cTn id="43" dur="500"/>
                                        <p:tgtEl>
                                          <p:spTgt spid="83"/>
                                        </p:tgtEl>
                                      </p:cBhvr>
                                    </p:animEffect>
                                    <p:anim calcmode="lin" valueType="num">
                                      <p:cBhvr>
                                        <p:cTn id="44" dur="500" fill="hold"/>
                                        <p:tgtEl>
                                          <p:spTgt spid="83"/>
                                        </p:tgtEl>
                                        <p:attrNameLst>
                                          <p:attrName>ppt_x</p:attrName>
                                        </p:attrNameLst>
                                      </p:cBhvr>
                                      <p:tavLst>
                                        <p:tav tm="0">
                                          <p:val>
                                            <p:strVal val="#ppt_x"/>
                                          </p:val>
                                        </p:tav>
                                        <p:tav tm="100000">
                                          <p:val>
                                            <p:strVal val="#ppt_x"/>
                                          </p:val>
                                        </p:tav>
                                      </p:tavLst>
                                    </p:anim>
                                    <p:anim calcmode="lin" valueType="num">
                                      <p:cBhvr>
                                        <p:cTn id="45" dur="500" fill="hold"/>
                                        <p:tgtEl>
                                          <p:spTgt spid="83"/>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4"/>
                                        </p:tgtEl>
                                        <p:attrNameLst>
                                          <p:attrName>style.visibility</p:attrName>
                                        </p:attrNameLst>
                                      </p:cBhvr>
                                      <p:to>
                                        <p:strVal val="visible"/>
                                      </p:to>
                                    </p:set>
                                    <p:animEffect transition="in" filter="fade">
                                      <p:cBhvr>
                                        <p:cTn id="55" dur="500"/>
                                        <p:tgtEl>
                                          <p:spTgt spid="84"/>
                                        </p:tgtEl>
                                      </p:cBhvr>
                                    </p:animEffect>
                                    <p:anim calcmode="lin" valueType="num">
                                      <p:cBhvr>
                                        <p:cTn id="56" dur="500" fill="hold"/>
                                        <p:tgtEl>
                                          <p:spTgt spid="84"/>
                                        </p:tgtEl>
                                        <p:attrNameLst>
                                          <p:attrName>ppt_x</p:attrName>
                                        </p:attrNameLst>
                                      </p:cBhvr>
                                      <p:tavLst>
                                        <p:tav tm="0">
                                          <p:val>
                                            <p:strVal val="#ppt_x"/>
                                          </p:val>
                                        </p:tav>
                                        <p:tav tm="100000">
                                          <p:val>
                                            <p:strVal val="#ppt_x"/>
                                          </p:val>
                                        </p:tav>
                                      </p:tavLst>
                                    </p:anim>
                                    <p:anim calcmode="lin" valueType="num">
                                      <p:cBhvr>
                                        <p:cTn id="57" dur="5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bldLvl="0" animBg="1"/>
      <p:bldP spid="79" grpId="0" bldLvl="0" animBg="1"/>
      <p:bldP spid="80" grpId="0" bldLvl="0" animBg="1"/>
      <p:bldP spid="82" grpId="0"/>
      <p:bldP spid="83" grpId="0"/>
      <p:bldP spid="84" grpId="0"/>
      <p:bldP spid="86" grpId="0"/>
      <p:bldP spid="8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3247FC5F-87F4-45F7-AFF9-5E898AD854A2}"/>
              </a:ext>
            </a:extLst>
          </p:cNvPr>
          <p:cNvSpPr/>
          <p:nvPr/>
        </p:nvSpPr>
        <p:spPr>
          <a:xfrm>
            <a:off x="0" y="0"/>
            <a:ext cx="12192000" cy="6858000"/>
          </a:xfrm>
          <a:prstGeom prst="rect">
            <a:avLst/>
          </a:prstGeom>
          <a:solidFill>
            <a:srgbClr val="ECED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a:extLst>
              <a:ext uri="{FF2B5EF4-FFF2-40B4-BE49-F238E27FC236}">
                <a16:creationId xmlns:a16="http://schemas.microsoft.com/office/drawing/2014/main" id="{D393D6B7-B593-4806-8906-ECFE325CB18E}"/>
              </a:ext>
            </a:extLst>
          </p:cNvPr>
          <p:cNvSpPr/>
          <p:nvPr/>
        </p:nvSpPr>
        <p:spPr>
          <a:xfrm>
            <a:off x="1536568" y="709069"/>
            <a:ext cx="8236451" cy="5439862"/>
          </a:xfrm>
          <a:prstGeom prst="rect">
            <a:avLst/>
          </a:prstGeom>
          <a:solidFill>
            <a:srgbClr val="9CD0C5"/>
          </a:solidFill>
          <a:ln>
            <a:noFill/>
          </a:ln>
          <a:effectLst>
            <a:outerShdw blurRad="190500" sx="103000" sy="103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7" name="图片 6">
            <a:extLst>
              <a:ext uri="{FF2B5EF4-FFF2-40B4-BE49-F238E27FC236}">
                <a16:creationId xmlns:a16="http://schemas.microsoft.com/office/drawing/2014/main" id="{1C074682-C18D-4A40-95CA-660FF609CF0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flipV="1">
            <a:off x="9773020" y="1534910"/>
            <a:ext cx="1913664" cy="4883714"/>
          </a:xfrm>
          <a:prstGeom prst="rect">
            <a:avLst/>
          </a:prstGeom>
        </p:spPr>
      </p:pic>
      <p:sp>
        <p:nvSpPr>
          <p:cNvPr id="8" name="文本框 2">
            <a:extLst>
              <a:ext uri="{FF2B5EF4-FFF2-40B4-BE49-F238E27FC236}">
                <a16:creationId xmlns:a16="http://schemas.microsoft.com/office/drawing/2014/main" id="{1CF5FEF2-3836-4147-A533-B253E1818C0F}"/>
              </a:ext>
            </a:extLst>
          </p:cNvPr>
          <p:cNvSpPr txBox="1"/>
          <p:nvPr/>
        </p:nvSpPr>
        <p:spPr>
          <a:xfrm>
            <a:off x="2243135" y="3044279"/>
            <a:ext cx="7438904" cy="769441"/>
          </a:xfrm>
          <a:prstGeom prst="rect">
            <a:avLst/>
          </a:prstGeom>
          <a:noFill/>
        </p:spPr>
        <p:txBody>
          <a:bodyPr vert="horz"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4400" dirty="0">
                <a:cs typeface="+mn-ea"/>
                <a:sym typeface="+mn-lt"/>
              </a:rPr>
              <a:t>一、幼儿美术教学活动设计</a:t>
            </a:r>
          </a:p>
        </p:txBody>
      </p:sp>
    </p:spTree>
    <p:extLst>
      <p:ext uri="{BB962C8B-B14F-4D97-AF65-F5344CB8AC3E}">
        <p14:creationId xmlns:p14="http://schemas.microsoft.com/office/powerpoint/2010/main" val="3880940750"/>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6683B865-FC5E-401D-B6E5-04E387E01B98}"/>
              </a:ext>
            </a:extLst>
          </p:cNvPr>
          <p:cNvSpPr/>
          <p:nvPr/>
        </p:nvSpPr>
        <p:spPr>
          <a:xfrm>
            <a:off x="0" y="0"/>
            <a:ext cx="12192000" cy="6858000"/>
          </a:xfrm>
          <a:prstGeom prst="rect">
            <a:avLst/>
          </a:prstGeom>
          <a:solidFill>
            <a:srgbClr val="ECED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a:extLst>
              <a:ext uri="{FF2B5EF4-FFF2-40B4-BE49-F238E27FC236}">
                <a16:creationId xmlns:a16="http://schemas.microsoft.com/office/drawing/2014/main" id="{78928BFA-8ECC-4876-AF7C-DE24D8D568E2}"/>
              </a:ext>
            </a:extLst>
          </p:cNvPr>
          <p:cNvSpPr/>
          <p:nvPr/>
        </p:nvSpPr>
        <p:spPr>
          <a:xfrm>
            <a:off x="357187" y="457200"/>
            <a:ext cx="11558587" cy="6072188"/>
          </a:xfrm>
          <a:prstGeom prst="rect">
            <a:avLst/>
          </a:prstGeom>
          <a:solidFill>
            <a:srgbClr val="9CD0C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矩形 9">
            <a:extLst>
              <a:ext uri="{FF2B5EF4-FFF2-40B4-BE49-F238E27FC236}">
                <a16:creationId xmlns:a16="http://schemas.microsoft.com/office/drawing/2014/main" id="{C266FDDF-7C72-4265-982B-102F01049A3D}"/>
              </a:ext>
            </a:extLst>
          </p:cNvPr>
          <p:cNvSpPr>
            <a:spLocks noChangeArrowheads="1"/>
          </p:cNvSpPr>
          <p:nvPr/>
        </p:nvSpPr>
        <p:spPr bwMode="auto">
          <a:xfrm>
            <a:off x="1280391" y="1210347"/>
            <a:ext cx="10069481" cy="4437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nSpc>
                <a:spcPct val="150000"/>
              </a:lnSpc>
            </a:pPr>
            <a:r>
              <a:rPr lang="zh-CN" altLang="en-US" sz="3200" b="1" dirty="0">
                <a:latin typeface="+mn-lt"/>
                <a:ea typeface="+mn-ea"/>
                <a:cs typeface="+mn-ea"/>
                <a:sym typeface="+mn-lt"/>
              </a:rPr>
              <a:t>美术活动设计一般分为：</a:t>
            </a:r>
            <a:endParaRPr lang="en-US" altLang="zh-CN" sz="3200" b="1" dirty="0">
              <a:latin typeface="+mn-lt"/>
              <a:ea typeface="+mn-ea"/>
              <a:cs typeface="+mn-ea"/>
              <a:sym typeface="+mn-lt"/>
            </a:endParaRPr>
          </a:p>
          <a:p>
            <a:pPr algn="ctr">
              <a:lnSpc>
                <a:spcPct val="150000"/>
              </a:lnSpc>
            </a:pPr>
            <a:r>
              <a:rPr lang="zh-CN" altLang="en-US" sz="3200" b="1" dirty="0">
                <a:latin typeface="+mn-lt"/>
                <a:ea typeface="+mn-ea"/>
                <a:cs typeface="+mn-ea"/>
                <a:sym typeface="+mn-lt"/>
              </a:rPr>
              <a:t>选择内容</a:t>
            </a:r>
            <a:endParaRPr lang="en-US" altLang="zh-CN" sz="3200" b="1" dirty="0">
              <a:latin typeface="+mn-lt"/>
              <a:ea typeface="+mn-ea"/>
              <a:cs typeface="+mn-ea"/>
              <a:sym typeface="+mn-lt"/>
            </a:endParaRPr>
          </a:p>
          <a:p>
            <a:pPr algn="ctr">
              <a:lnSpc>
                <a:spcPct val="150000"/>
              </a:lnSpc>
            </a:pPr>
            <a:r>
              <a:rPr lang="zh-CN" altLang="en-US" sz="3200" b="1" dirty="0">
                <a:latin typeface="+mn-lt"/>
                <a:ea typeface="+mn-ea"/>
                <a:cs typeface="+mn-ea"/>
                <a:sym typeface="+mn-lt"/>
              </a:rPr>
              <a:t>制定目标</a:t>
            </a:r>
            <a:endParaRPr lang="en-US" altLang="zh-CN" sz="3200" b="1" dirty="0">
              <a:latin typeface="+mn-lt"/>
              <a:ea typeface="+mn-ea"/>
              <a:cs typeface="+mn-ea"/>
              <a:sym typeface="+mn-lt"/>
            </a:endParaRPr>
          </a:p>
          <a:p>
            <a:pPr algn="ctr">
              <a:lnSpc>
                <a:spcPct val="150000"/>
              </a:lnSpc>
            </a:pPr>
            <a:r>
              <a:rPr lang="zh-CN" altLang="en-US" sz="3200" b="1" dirty="0">
                <a:latin typeface="+mn-lt"/>
                <a:ea typeface="+mn-ea"/>
                <a:cs typeface="+mn-ea"/>
                <a:sym typeface="+mn-lt"/>
              </a:rPr>
              <a:t>活动准备</a:t>
            </a:r>
            <a:endParaRPr lang="en-US" altLang="zh-CN" sz="3200" b="1" dirty="0">
              <a:latin typeface="+mn-lt"/>
              <a:ea typeface="+mn-ea"/>
              <a:cs typeface="+mn-ea"/>
              <a:sym typeface="+mn-lt"/>
            </a:endParaRPr>
          </a:p>
          <a:p>
            <a:pPr algn="ctr">
              <a:lnSpc>
                <a:spcPct val="150000"/>
              </a:lnSpc>
            </a:pPr>
            <a:r>
              <a:rPr lang="zh-CN" altLang="en-US" sz="3200" b="1" dirty="0">
                <a:latin typeface="+mn-lt"/>
                <a:ea typeface="+mn-ea"/>
                <a:cs typeface="+mn-ea"/>
                <a:sym typeface="+mn-lt"/>
              </a:rPr>
              <a:t>过程提示</a:t>
            </a:r>
            <a:endParaRPr lang="en-US" altLang="zh-CN" sz="3200" b="1" dirty="0">
              <a:latin typeface="+mn-lt"/>
              <a:ea typeface="+mn-ea"/>
              <a:cs typeface="+mn-ea"/>
              <a:sym typeface="+mn-lt"/>
            </a:endParaRPr>
          </a:p>
          <a:p>
            <a:pPr algn="ctr">
              <a:lnSpc>
                <a:spcPct val="150000"/>
              </a:lnSpc>
            </a:pPr>
            <a:r>
              <a:rPr lang="zh-CN" altLang="en-US" sz="3200" b="1" dirty="0">
                <a:latin typeface="+mn-lt"/>
                <a:ea typeface="+mn-ea"/>
                <a:cs typeface="+mn-ea"/>
                <a:sym typeface="+mn-lt"/>
              </a:rPr>
              <a:t>活动评价</a:t>
            </a:r>
          </a:p>
        </p:txBody>
      </p:sp>
    </p:spTree>
    <p:extLst>
      <p:ext uri="{BB962C8B-B14F-4D97-AF65-F5344CB8AC3E}">
        <p14:creationId xmlns:p14="http://schemas.microsoft.com/office/powerpoint/2010/main" val="641106914"/>
      </p:ext>
    </p:extLst>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6683B865-FC5E-401D-B6E5-04E387E01B98}"/>
              </a:ext>
            </a:extLst>
          </p:cNvPr>
          <p:cNvSpPr/>
          <p:nvPr/>
        </p:nvSpPr>
        <p:spPr>
          <a:xfrm>
            <a:off x="0" y="0"/>
            <a:ext cx="12192000" cy="6858000"/>
          </a:xfrm>
          <a:prstGeom prst="rect">
            <a:avLst/>
          </a:prstGeom>
          <a:solidFill>
            <a:srgbClr val="ECED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a:extLst>
              <a:ext uri="{FF2B5EF4-FFF2-40B4-BE49-F238E27FC236}">
                <a16:creationId xmlns:a16="http://schemas.microsoft.com/office/drawing/2014/main" id="{78928BFA-8ECC-4876-AF7C-DE24D8D568E2}"/>
              </a:ext>
            </a:extLst>
          </p:cNvPr>
          <p:cNvSpPr/>
          <p:nvPr/>
        </p:nvSpPr>
        <p:spPr>
          <a:xfrm>
            <a:off x="357187" y="1897626"/>
            <a:ext cx="11558587" cy="4631761"/>
          </a:xfrm>
          <a:prstGeom prst="rect">
            <a:avLst/>
          </a:prstGeom>
          <a:solidFill>
            <a:srgbClr val="9CD0C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zh-CN" dirty="0">
              <a:solidFill>
                <a:schemeClr val="tx1"/>
              </a:solidFill>
              <a:latin typeface="+mn-ea"/>
            </a:endParaRPr>
          </a:p>
        </p:txBody>
      </p:sp>
      <p:sp>
        <p:nvSpPr>
          <p:cNvPr id="14" name="椭圆 13">
            <a:extLst>
              <a:ext uri="{FF2B5EF4-FFF2-40B4-BE49-F238E27FC236}">
                <a16:creationId xmlns:a16="http://schemas.microsoft.com/office/drawing/2014/main" id="{97691886-F89C-4962-AE61-0C0107581D5E}"/>
              </a:ext>
            </a:extLst>
          </p:cNvPr>
          <p:cNvSpPr/>
          <p:nvPr/>
        </p:nvSpPr>
        <p:spPr>
          <a:xfrm>
            <a:off x="610972" y="2725158"/>
            <a:ext cx="2151893" cy="2161474"/>
          </a:xfrm>
          <a:prstGeom prst="ellipse">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3" name="文本框 12">
            <a:extLst>
              <a:ext uri="{FF2B5EF4-FFF2-40B4-BE49-F238E27FC236}">
                <a16:creationId xmlns:a16="http://schemas.microsoft.com/office/drawing/2014/main" id="{5ACD4766-C7FB-1693-7D70-5B94A0553D2F}"/>
              </a:ext>
            </a:extLst>
          </p:cNvPr>
          <p:cNvSpPr txBox="1"/>
          <p:nvPr/>
        </p:nvSpPr>
        <p:spPr>
          <a:xfrm>
            <a:off x="-120078" y="480228"/>
            <a:ext cx="8330243" cy="432298"/>
          </a:xfrm>
          <a:prstGeom prst="rect">
            <a:avLst/>
          </a:prstGeom>
          <a:noFill/>
        </p:spPr>
        <p:txBody>
          <a:bodyPr wrap="square">
            <a:spAutoFit/>
          </a:bodyPr>
          <a:lstStyle/>
          <a:p>
            <a:pPr marR="333375" indent="342900">
              <a:lnSpc>
                <a:spcPts val="2890"/>
              </a:lnSpc>
              <a:spcBef>
                <a:spcPts val="75"/>
              </a:spcBef>
              <a:spcAft>
                <a:spcPts val="0"/>
              </a:spcAft>
              <a:tabLst>
                <a:tab pos="855345" algn="l"/>
              </a:tabLst>
            </a:pPr>
            <a:r>
              <a:rPr lang="zh-CN" altLang="zh-CN" sz="2000" dirty="0">
                <a:effectLst/>
                <a:latin typeface="+mn-ea"/>
                <a:cs typeface="楷体" panose="02010609060101010101" pitchFamily="49" charset="-122"/>
              </a:rPr>
              <a:t>（一）选材要适宜，符合孩子的思维特点，贴近幼儿生活教</a:t>
            </a:r>
            <a:r>
              <a:rPr lang="zh-CN" altLang="zh-CN" sz="2000" spc="-85" dirty="0">
                <a:effectLst/>
                <a:latin typeface="+mn-ea"/>
                <a:cs typeface="楷体" panose="02010609060101010101" pitchFamily="49" charset="-122"/>
              </a:rPr>
              <a:t>学</a:t>
            </a:r>
            <a:r>
              <a:rPr lang="zh-CN" altLang="zh-CN" sz="2000" dirty="0">
                <a:effectLst/>
                <a:latin typeface="+mn-ea"/>
                <a:cs typeface="楷体" panose="02010609060101010101" pitchFamily="49" charset="-122"/>
              </a:rPr>
              <a:t>内容。</a:t>
            </a:r>
            <a:endParaRPr lang="zh-CN" altLang="zh-CN" sz="2000" dirty="0">
              <a:effectLst/>
              <a:latin typeface="+mn-ea"/>
              <a:cs typeface="宋体" panose="02010600030101010101" pitchFamily="2" charset="-122"/>
            </a:endParaRPr>
          </a:p>
        </p:txBody>
      </p:sp>
      <p:sp>
        <p:nvSpPr>
          <p:cNvPr id="16" name="文本框 15">
            <a:extLst>
              <a:ext uri="{FF2B5EF4-FFF2-40B4-BE49-F238E27FC236}">
                <a16:creationId xmlns:a16="http://schemas.microsoft.com/office/drawing/2014/main" id="{890D9924-CD29-8EC3-7522-6B99ED469952}"/>
              </a:ext>
            </a:extLst>
          </p:cNvPr>
          <p:cNvSpPr txBox="1"/>
          <p:nvPr/>
        </p:nvSpPr>
        <p:spPr>
          <a:xfrm>
            <a:off x="2914019" y="2339132"/>
            <a:ext cx="8330242" cy="3367397"/>
          </a:xfrm>
          <a:prstGeom prst="rect">
            <a:avLst/>
          </a:prstGeom>
          <a:noFill/>
        </p:spPr>
        <p:txBody>
          <a:bodyPr wrap="square">
            <a:spAutoFit/>
          </a:bodyPr>
          <a:lstStyle/>
          <a:p>
            <a:pPr>
              <a:lnSpc>
                <a:spcPct val="150000"/>
              </a:lnSpc>
            </a:pPr>
            <a:r>
              <a:rPr lang="en-US" altLang="zh-CN" dirty="0">
                <a:solidFill>
                  <a:schemeClr val="tx1"/>
                </a:solidFill>
                <a:latin typeface="+mn-ea"/>
              </a:rPr>
              <a:t>1.</a:t>
            </a:r>
            <a:r>
              <a:rPr lang="zh-CN" altLang="zh-CN" dirty="0">
                <a:solidFill>
                  <a:schemeClr val="tx1"/>
                </a:solidFill>
                <a:latin typeface="+mn-ea"/>
              </a:rPr>
              <a:t>美术教学内容的选择要注重科学性、合理性，内容有趣，贴近幼儿生活。</a:t>
            </a:r>
          </a:p>
          <a:p>
            <a:pPr>
              <a:lnSpc>
                <a:spcPct val="150000"/>
              </a:lnSpc>
            </a:pPr>
            <a:r>
              <a:rPr lang="en-US" altLang="zh-CN" dirty="0">
                <a:solidFill>
                  <a:schemeClr val="tx1"/>
                </a:solidFill>
                <a:latin typeface="+mn-ea"/>
              </a:rPr>
              <a:t>2.</a:t>
            </a:r>
            <a:r>
              <a:rPr lang="zh-CN" altLang="zh-CN" dirty="0">
                <a:solidFill>
                  <a:schemeClr val="tx1"/>
                </a:solidFill>
                <a:latin typeface="+mn-ea"/>
              </a:rPr>
              <a:t>美术教学内容在技巧上必须符合幼儿的年龄特点和本班孩子实际发展水平（包括认知、情感以及知识和技能水平），不然美术教学内容最终将无法通过幼儿内化促进自身发展。</a:t>
            </a:r>
          </a:p>
          <a:p>
            <a:pPr>
              <a:lnSpc>
                <a:spcPct val="150000"/>
              </a:lnSpc>
            </a:pPr>
            <a:r>
              <a:rPr lang="en-US" altLang="zh-CN" dirty="0">
                <a:solidFill>
                  <a:schemeClr val="tx1"/>
                </a:solidFill>
                <a:latin typeface="+mn-ea"/>
              </a:rPr>
              <a:t>3.</a:t>
            </a:r>
            <a:r>
              <a:rPr lang="zh-CN" altLang="zh-CN" dirty="0">
                <a:solidFill>
                  <a:schemeClr val="tx1"/>
                </a:solidFill>
                <a:latin typeface="+mn-ea"/>
              </a:rPr>
              <a:t>美术教学内容必须根据幼儿自身已有的生活经验，考虑不同内容之间知识和技能的连贯及由易到难。幼儿园美术教学内容的选择，教师应随时随地关注幼儿的活动，提供有利于幼儿探究的活动机会，从他们的发现和疑问中确定美术表现的内容。</a:t>
            </a:r>
          </a:p>
        </p:txBody>
      </p:sp>
    </p:spTree>
    <p:extLst>
      <p:ext uri="{BB962C8B-B14F-4D97-AF65-F5344CB8AC3E}">
        <p14:creationId xmlns:p14="http://schemas.microsoft.com/office/powerpoint/2010/main" val="2159965232"/>
      </p:ext>
    </p:extLst>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heel(1)">
                                      <p:cBhvr>
                                        <p:cTn id="11"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6683B865-FC5E-401D-B6E5-04E387E01B98}"/>
              </a:ext>
            </a:extLst>
          </p:cNvPr>
          <p:cNvSpPr/>
          <p:nvPr/>
        </p:nvSpPr>
        <p:spPr>
          <a:xfrm>
            <a:off x="0" y="0"/>
            <a:ext cx="12192000" cy="6858000"/>
          </a:xfrm>
          <a:prstGeom prst="rect">
            <a:avLst/>
          </a:prstGeom>
          <a:solidFill>
            <a:srgbClr val="ECED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a:extLst>
              <a:ext uri="{FF2B5EF4-FFF2-40B4-BE49-F238E27FC236}">
                <a16:creationId xmlns:a16="http://schemas.microsoft.com/office/drawing/2014/main" id="{78928BFA-8ECC-4876-AF7C-DE24D8D568E2}"/>
              </a:ext>
            </a:extLst>
          </p:cNvPr>
          <p:cNvSpPr/>
          <p:nvPr/>
        </p:nvSpPr>
        <p:spPr>
          <a:xfrm>
            <a:off x="357187" y="1958748"/>
            <a:ext cx="11558587" cy="4570639"/>
          </a:xfrm>
          <a:prstGeom prst="rect">
            <a:avLst/>
          </a:prstGeom>
          <a:solidFill>
            <a:srgbClr val="9CD0C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zh-CN" dirty="0">
              <a:solidFill>
                <a:schemeClr val="tx1"/>
              </a:solidFill>
              <a:latin typeface="+mn-ea"/>
            </a:endParaRPr>
          </a:p>
        </p:txBody>
      </p:sp>
      <p:sp>
        <p:nvSpPr>
          <p:cNvPr id="14" name="椭圆 13">
            <a:extLst>
              <a:ext uri="{FF2B5EF4-FFF2-40B4-BE49-F238E27FC236}">
                <a16:creationId xmlns:a16="http://schemas.microsoft.com/office/drawing/2014/main" id="{97691886-F89C-4962-AE61-0C0107581D5E}"/>
              </a:ext>
            </a:extLst>
          </p:cNvPr>
          <p:cNvSpPr/>
          <p:nvPr/>
        </p:nvSpPr>
        <p:spPr>
          <a:xfrm>
            <a:off x="475855" y="2415949"/>
            <a:ext cx="2149709" cy="2342864"/>
          </a:xfrm>
          <a:prstGeom prst="ellipse">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3" name="文本框 12">
            <a:extLst>
              <a:ext uri="{FF2B5EF4-FFF2-40B4-BE49-F238E27FC236}">
                <a16:creationId xmlns:a16="http://schemas.microsoft.com/office/drawing/2014/main" id="{5ACD4766-C7FB-1693-7D70-5B94A0553D2F}"/>
              </a:ext>
            </a:extLst>
          </p:cNvPr>
          <p:cNvSpPr txBox="1"/>
          <p:nvPr/>
        </p:nvSpPr>
        <p:spPr>
          <a:xfrm>
            <a:off x="76467" y="509070"/>
            <a:ext cx="8330243" cy="432298"/>
          </a:xfrm>
          <a:prstGeom prst="rect">
            <a:avLst/>
          </a:prstGeom>
          <a:noFill/>
        </p:spPr>
        <p:txBody>
          <a:bodyPr wrap="square">
            <a:spAutoFit/>
          </a:bodyPr>
          <a:lstStyle/>
          <a:p>
            <a:pPr marR="333375" indent="342900">
              <a:lnSpc>
                <a:spcPts val="2890"/>
              </a:lnSpc>
              <a:spcBef>
                <a:spcPts val="75"/>
              </a:spcBef>
              <a:spcAft>
                <a:spcPts val="0"/>
              </a:spcAft>
              <a:tabLst>
                <a:tab pos="855345" algn="l"/>
              </a:tabLst>
            </a:pPr>
            <a:r>
              <a:rPr lang="zh-CN" altLang="en-US" sz="2000" dirty="0">
                <a:effectLst/>
                <a:latin typeface="+mn-ea"/>
                <a:cs typeface="楷体" panose="02010609060101010101" pitchFamily="49" charset="-122"/>
              </a:rPr>
              <a:t>（二）美术教学目标的制定</a:t>
            </a:r>
            <a:endParaRPr lang="zh-CN" altLang="zh-CN" sz="2000" dirty="0">
              <a:effectLst/>
              <a:latin typeface="+mn-ea"/>
              <a:cs typeface="宋体" panose="02010600030101010101" pitchFamily="2" charset="-122"/>
            </a:endParaRPr>
          </a:p>
        </p:txBody>
      </p:sp>
      <p:sp>
        <p:nvSpPr>
          <p:cNvPr id="16" name="文本框 15">
            <a:extLst>
              <a:ext uri="{FF2B5EF4-FFF2-40B4-BE49-F238E27FC236}">
                <a16:creationId xmlns:a16="http://schemas.microsoft.com/office/drawing/2014/main" id="{890D9924-CD29-8EC3-7522-6B99ED469952}"/>
              </a:ext>
            </a:extLst>
          </p:cNvPr>
          <p:cNvSpPr txBox="1"/>
          <p:nvPr/>
        </p:nvSpPr>
        <p:spPr>
          <a:xfrm>
            <a:off x="2625564" y="2279644"/>
            <a:ext cx="8785781" cy="3259675"/>
          </a:xfrm>
          <a:prstGeom prst="rect">
            <a:avLst/>
          </a:prstGeom>
          <a:noFill/>
        </p:spPr>
        <p:txBody>
          <a:bodyPr wrap="square">
            <a:spAutoFit/>
          </a:bodyPr>
          <a:lstStyle/>
          <a:p>
            <a:pPr indent="457200">
              <a:lnSpc>
                <a:spcPct val="150000"/>
              </a:lnSpc>
              <a:spcBef>
                <a:spcPts val="1200"/>
              </a:spcBef>
              <a:spcAft>
                <a:spcPts val="1200"/>
              </a:spcAft>
            </a:pPr>
            <a:r>
              <a:rPr lang="zh-CN" altLang="en-US" dirty="0">
                <a:solidFill>
                  <a:schemeClr val="tx1"/>
                </a:solidFill>
                <a:latin typeface="+mn-ea"/>
              </a:rPr>
              <a:t>确定教学目标时应根据幼儿生理、心理发展的规律，在客观判断幼儿现有水平的基础上，确定幼儿下一阶段经过努力可能达到的目标，只有这样才能做到适度。</a:t>
            </a:r>
          </a:p>
          <a:p>
            <a:pPr indent="457200">
              <a:lnSpc>
                <a:spcPct val="150000"/>
              </a:lnSpc>
              <a:spcBef>
                <a:spcPts val="1200"/>
              </a:spcBef>
              <a:spcAft>
                <a:spcPts val="1200"/>
              </a:spcAft>
            </a:pPr>
            <a:r>
              <a:rPr lang="zh-CN" altLang="en-US" dirty="0">
                <a:solidFill>
                  <a:schemeClr val="tx1"/>
                </a:solidFill>
                <a:latin typeface="+mn-ea"/>
              </a:rPr>
              <a:t>教师在确定美术教学目标时必须避免两种提法：一是把画出某一具体图象当作目标，如教幼儿选择红色画太阳，就容易使幼儿误认为用红色画太阳是唯一的方法，从而失去对颜色的想象。是把认识近大远小、重叠、渐变等抽象概念当作目标。如教幼儿运用大小对比的方式来表现物体的远近，就容易使幼儿产生“小图象必定表示远方物体”的印象，从而导致思维混乱。</a:t>
            </a:r>
          </a:p>
        </p:txBody>
      </p:sp>
    </p:spTree>
    <p:extLst>
      <p:ext uri="{BB962C8B-B14F-4D97-AF65-F5344CB8AC3E}">
        <p14:creationId xmlns:p14="http://schemas.microsoft.com/office/powerpoint/2010/main" val="2272974957"/>
      </p:ext>
    </p:extLst>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heel(1)">
                                      <p:cBhvr>
                                        <p:cTn id="11"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绿植中国风"/>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bp5qpje">
      <a:majorFont>
        <a:latin typeface="微软雅黑" panose="020F0302020204030204"/>
        <a:ea typeface="微软雅黑"/>
        <a:cs typeface=""/>
      </a:majorFont>
      <a:minorFont>
        <a:latin typeface="微软雅黑"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576</TotalTime>
  <Words>1594</Words>
  <Application>Microsoft Office PowerPoint</Application>
  <PresentationFormat>宽屏</PresentationFormat>
  <Paragraphs>87</Paragraphs>
  <Slides>21</Slides>
  <Notes>21</Notes>
  <HiddenSlides>0</HiddenSlides>
  <MMClips>0</MMClips>
  <ScaleCrop>false</ScaleCrop>
  <HeadingPairs>
    <vt:vector size="6" baseType="variant">
      <vt:variant>
        <vt:lpstr>已用的字体</vt:lpstr>
      </vt:variant>
      <vt:variant>
        <vt:i4>4</vt:i4>
      </vt:variant>
      <vt:variant>
        <vt:lpstr>主题</vt:lpstr>
      </vt:variant>
      <vt:variant>
        <vt:i4>2</vt:i4>
      </vt:variant>
      <vt:variant>
        <vt:lpstr>幻灯片标题</vt:lpstr>
      </vt:variant>
      <vt:variant>
        <vt:i4>21</vt:i4>
      </vt:variant>
    </vt:vector>
  </HeadingPairs>
  <TitlesOfParts>
    <vt:vector size="27" baseType="lpstr">
      <vt:lpstr>等线</vt:lpstr>
      <vt:lpstr>微软雅黑</vt:lpstr>
      <vt:lpstr>Arial</vt:lpstr>
      <vt:lpstr>Calibri</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第一PPT</Manager>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清新植物</dc:title>
  <dc:creator>第一PPT</dc:creator>
  <cp:keywords>www.1ppt.com</cp:keywords>
  <dc:description>www.1ppt.com</dc:description>
  <cp:lastModifiedBy>1 1</cp:lastModifiedBy>
  <cp:revision>38</cp:revision>
  <dcterms:created xsi:type="dcterms:W3CDTF">2018-08-13T08:06:46Z</dcterms:created>
  <dcterms:modified xsi:type="dcterms:W3CDTF">2022-07-06T05:48:04Z</dcterms:modified>
</cp:coreProperties>
</file>