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46" r:id="rId5"/>
    <p:sldId id="283" r:id="rId6"/>
    <p:sldId id="256" r:id="rId7"/>
    <p:sldId id="330" r:id="rId8"/>
    <p:sldId id="300" r:id="rId9"/>
    <p:sldId id="299" r:id="rId10"/>
    <p:sldId id="298" r:id="rId11"/>
    <p:sldId id="271" r:id="rId12"/>
    <p:sldId id="316" r:id="rId13"/>
    <p:sldId id="301" r:id="rId14"/>
    <p:sldId id="303" r:id="rId15"/>
    <p:sldId id="275" r:id="rId16"/>
    <p:sldId id="318" r:id="rId17"/>
    <p:sldId id="304" r:id="rId18"/>
    <p:sldId id="317" r:id="rId19"/>
    <p:sldId id="329" r:id="rId20"/>
    <p:sldId id="276" r:id="rId21"/>
    <p:sldId id="261" r:id="rId22"/>
    <p:sldId id="262"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F38AAD"/>
    <a:srgbClr val="8EB6B6"/>
    <a:srgbClr val="F1CFA5"/>
    <a:srgbClr val="9ABF55"/>
    <a:srgbClr val="56BB4D"/>
    <a:srgbClr val="E0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60"/>
  </p:normalViewPr>
  <p:slideViewPr>
    <p:cSldViewPr snapToGrid="0">
      <p:cViewPr varScale="1">
        <p:scale>
          <a:sx n="53" d="100"/>
          <a:sy n="53" d="100"/>
        </p:scale>
        <p:origin x="-91" y="-15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4.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A5866-84CA-4A7D-8D54-9531E8D06D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3D6CD-0E99-4E2C-8CDD-E5663BB1B1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3D6CD-0E99-4E2C-8CDD-E5663BB1B1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D843B82-181C-4842-8D76-29CF4EC2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F1E30D-61BA-47B6-8789-D72E5D01A3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43B82-181C-4842-8D76-29CF4EC2765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1E30D-61BA-47B6-8789-D72E5D01A3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68182"/>
          <a:stretch>
            <a:fillRect/>
          </a:stretch>
        </p:blipFill>
        <p:spPr>
          <a:xfrm>
            <a:off x="0" y="-1"/>
            <a:ext cx="7452360" cy="6831331"/>
          </a:xfrm>
          <a:prstGeom prst="rect">
            <a:avLst/>
          </a:prstGeom>
        </p:spPr>
      </p:pic>
      <p:sp>
        <p:nvSpPr>
          <p:cNvPr id="2" name="文本框 1"/>
          <p:cNvSpPr txBox="1"/>
          <p:nvPr/>
        </p:nvSpPr>
        <p:spPr>
          <a:xfrm>
            <a:off x="1437005" y="1568450"/>
            <a:ext cx="7936230" cy="2091690"/>
          </a:xfrm>
          <a:prstGeom prst="rect">
            <a:avLst/>
          </a:prstGeom>
          <a:noFill/>
        </p:spPr>
        <p:txBody>
          <a:bodyPr wrap="square" rtlCol="0">
            <a:spAutoFit/>
          </a:bodyPr>
          <a:lstStyle/>
          <a:p>
            <a:r>
              <a:rPr lang="zh-CN" altLang="en-US" sz="3200"/>
              <a:t>幼儿园艺术领域研讨</a:t>
            </a:r>
            <a:r>
              <a:rPr lang="en-US" altLang="zh-CN" sz="3200"/>
              <a:t>——</a:t>
            </a:r>
            <a:endParaRPr lang="en-US" altLang="zh-CN" sz="3200"/>
          </a:p>
          <a:p>
            <a:endParaRPr lang="zh-CN" altLang="en-US" sz="4400"/>
          </a:p>
          <a:p>
            <a:pPr algn="ctr"/>
            <a:r>
              <a:rPr lang="zh-CN" altLang="en-US" sz="5400" b="1"/>
              <a:t>家园合作，</a:t>
            </a:r>
            <a:r>
              <a:rPr lang="en-US" altLang="zh-CN" sz="5400" b="1"/>
              <a:t>“</a:t>
            </a:r>
            <a:r>
              <a:rPr lang="zh-CN" altLang="en-US" sz="5400" b="1"/>
              <a:t>艺启童画</a:t>
            </a:r>
            <a:r>
              <a:rPr lang="en-US" altLang="zh-CN" sz="5400" b="1"/>
              <a:t>”</a:t>
            </a:r>
            <a:endParaRPr lang="en-US" altLang="zh-CN" sz="5400" b="1"/>
          </a:p>
        </p:txBody>
      </p:sp>
      <p:sp>
        <p:nvSpPr>
          <p:cNvPr id="4" name="文本框 3"/>
          <p:cNvSpPr txBox="1"/>
          <p:nvPr/>
        </p:nvSpPr>
        <p:spPr>
          <a:xfrm>
            <a:off x="5520690" y="4204335"/>
            <a:ext cx="5624830" cy="583565"/>
          </a:xfrm>
          <a:prstGeom prst="rect">
            <a:avLst/>
          </a:prstGeom>
          <a:noFill/>
        </p:spPr>
        <p:txBody>
          <a:bodyPr wrap="square" rtlCol="0">
            <a:spAutoFit/>
          </a:bodyPr>
          <a:lstStyle/>
          <a:p>
            <a:r>
              <a:rPr lang="zh-CN" altLang="en-US" sz="3200"/>
              <a:t>泸县天兴镇中心幼儿园：周琴</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601218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四、怎样在美术活动中开展家园合作</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pic>
        <p:nvPicPr>
          <p:cNvPr id="7" name="图片 6"/>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76721" t="-167" r="-33" b="167"/>
          <a:stretch>
            <a:fillRect/>
          </a:stretch>
        </p:blipFill>
        <p:spPr>
          <a:xfrm>
            <a:off x="8471535" y="1714500"/>
            <a:ext cx="3720465" cy="4945380"/>
          </a:xfrm>
          <a:prstGeom prst="rect">
            <a:avLst/>
          </a:prstGeom>
        </p:spPr>
      </p:pic>
      <p:sp>
        <p:nvSpPr>
          <p:cNvPr id="3" name="文本框 2"/>
          <p:cNvSpPr txBox="1"/>
          <p:nvPr/>
        </p:nvSpPr>
        <p:spPr>
          <a:xfrm>
            <a:off x="1842770" y="2209800"/>
            <a:ext cx="8505825" cy="1814830"/>
          </a:xfrm>
          <a:prstGeom prst="rect">
            <a:avLst/>
          </a:prstGeom>
          <a:noFill/>
        </p:spPr>
        <p:txBody>
          <a:bodyPr wrap="square" rtlCol="0">
            <a:spAutoFit/>
          </a:bodyPr>
          <a:lstStyle/>
          <a:p>
            <a:r>
              <a:rPr lang="en-US" altLang="zh-CN" sz="2800" dirty="0"/>
              <a:t>    </a:t>
            </a:r>
            <a:r>
              <a:rPr lang="zh-CN" altLang="en-US" sz="2800" dirty="0"/>
              <a:t>帮助家长深入了解幼儿现代美术教育的观念及方式方法，了解美术实践活动对幼儿自我发展的现实意义，让家长对美术实践活动的认识和评价与和幼儿园保持一致性。</a:t>
            </a:r>
            <a:endParaRPr lang="en-US" altLang="zh-CN"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601218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四、怎样在美术活动中开展家园合作</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pic>
        <p:nvPicPr>
          <p:cNvPr id="7" name="图片 6"/>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76721" t="-167" r="-33" b="167"/>
          <a:stretch>
            <a:fillRect/>
          </a:stretch>
        </p:blipFill>
        <p:spPr>
          <a:xfrm>
            <a:off x="8471535" y="1714500"/>
            <a:ext cx="3720465" cy="4945380"/>
          </a:xfrm>
          <a:prstGeom prst="rect">
            <a:avLst/>
          </a:prstGeom>
        </p:spPr>
      </p:pic>
      <p:sp>
        <p:nvSpPr>
          <p:cNvPr id="6" name="文本框 5"/>
          <p:cNvSpPr txBox="1"/>
          <p:nvPr/>
        </p:nvSpPr>
        <p:spPr>
          <a:xfrm>
            <a:off x="1104900" y="1287780"/>
            <a:ext cx="8820785" cy="3969385"/>
          </a:xfrm>
          <a:prstGeom prst="rect">
            <a:avLst/>
          </a:prstGeom>
          <a:noFill/>
        </p:spPr>
        <p:txBody>
          <a:bodyPr wrap="square" rtlCol="0">
            <a:spAutoFit/>
          </a:bodyPr>
          <a:lstStyle/>
          <a:p>
            <a:r>
              <a:rPr lang="en-US" altLang="zh-CN" sz="2800" dirty="0">
                <a:sym typeface="+mn-ea"/>
              </a:rPr>
              <a:t> </a:t>
            </a:r>
            <a:r>
              <a:rPr lang="zh-CN" altLang="en-US" sz="2800" dirty="0">
                <a:sym typeface="+mn-ea"/>
              </a:rPr>
              <a:t>幼儿园应加强与家长的沟通交流，以多种形式帮助家长了解孩子心理发展的特点、艺术表现独特手法等，让家长学会以幼儿的视角解读和欣赏幼儿美术作品。幼儿园应引导家长欣赏幼儿进步发展的点点滴滴，不用否定、批评、贬低的语言进行评价，以免打击幼儿参与美术实践活动的积极性和主动性，让家长懂得以幼儿发展需求为基础，给予幼儿激励性的评价，充当幼儿欣赏者、合作者和支持者的角色，让幼儿在美术实践活动中获得自信心和成功感。</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601218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四、怎样在美术活动中开展家园合作</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sp>
        <p:nvSpPr>
          <p:cNvPr id="6" name="文本框 5"/>
          <p:cNvSpPr txBox="1"/>
          <p:nvPr/>
        </p:nvSpPr>
        <p:spPr>
          <a:xfrm>
            <a:off x="1686560" y="1706880"/>
            <a:ext cx="4554855" cy="521970"/>
          </a:xfrm>
          <a:prstGeom prst="rect">
            <a:avLst/>
          </a:prstGeom>
          <a:noFill/>
        </p:spPr>
        <p:txBody>
          <a:bodyPr wrap="square" rtlCol="0" anchor="t">
            <a:spAutoFit/>
          </a:bodyPr>
          <a:lstStyle/>
          <a:p>
            <a:r>
              <a:rPr lang="zh-CN" altLang="en-US" sz="2800" dirty="0">
                <a:latin typeface="微软雅黑" panose="020B0503020204020204" pitchFamily="34" charset="-122"/>
                <a:ea typeface="方正兰亭黑_GBK" panose="02000000000000000000"/>
                <a:sym typeface="+mn-ea"/>
              </a:rPr>
              <a:t>家园合作，做好材料准备</a:t>
            </a:r>
            <a:endParaRPr lang="zh-CN" altLang="en-US" sz="2800" dirty="0"/>
          </a:p>
        </p:txBody>
      </p:sp>
      <p:sp>
        <p:nvSpPr>
          <p:cNvPr id="103" name="文本框 102"/>
          <p:cNvSpPr txBox="1"/>
          <p:nvPr/>
        </p:nvSpPr>
        <p:spPr>
          <a:xfrm>
            <a:off x="609600" y="2360295"/>
            <a:ext cx="5631815" cy="4523105"/>
          </a:xfrm>
          <a:prstGeom prst="rect">
            <a:avLst/>
          </a:prstGeom>
          <a:noFill/>
          <a:ln w="9525">
            <a:noFill/>
          </a:ln>
        </p:spPr>
        <p:txBody>
          <a:bodyPr wrap="square">
            <a:spAutoFit/>
          </a:bodyPr>
          <a:lstStyle/>
          <a:p>
            <a:pPr indent="0"/>
            <a:r>
              <a:rPr lang="zh-CN" sz="2400" b="0" dirty="0">
                <a:ea typeface="宋体" panose="02010600030101010101" pitchFamily="2" charset="-122"/>
              </a:rPr>
              <a:t>幼儿园可让家长通过上网检索或书籍查阅等途径，配合幼儿完成资料收集。幼儿将收集到的资料带到幼儿园和教师、小朋友们交流，借助已掌握的资料共同创设美术实践活动环境。教师在班级内部设百宝盒，用来放置幼儿、家长和教师所收集的经过清洗消毒处理后的废旧材料，充实幼儿美术实践活动，满足幼儿美术创作需求，培养幼儿环保意识与勤俭节约的优良品质，让幼儿在家园配合的美术实践活动中实现自我突破与发展。</a:t>
            </a:r>
            <a:endParaRPr lang="zh-CN" sz="2400" b="0" dirty="0">
              <a:ea typeface="宋体" panose="02010600030101010101" pitchFamily="2" charset="-122"/>
            </a:endParaRPr>
          </a:p>
        </p:txBody>
      </p:sp>
      <p:pic>
        <p:nvPicPr>
          <p:cNvPr id="7" name="图片 6" descr="IMG_1277"/>
          <p:cNvPicPr>
            <a:picLocks noChangeAspect="1"/>
          </p:cNvPicPr>
          <p:nvPr/>
        </p:nvPicPr>
        <p:blipFill>
          <a:blip r:embed="rId1"/>
          <a:srcRect l="-3841" t="10694"/>
          <a:stretch>
            <a:fillRect/>
          </a:stretch>
        </p:blipFill>
        <p:spPr>
          <a:xfrm>
            <a:off x="6241415" y="2413635"/>
            <a:ext cx="5391150" cy="3351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box(in)">
                                      <p:cBhvr>
                                        <p:cTn id="1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21"/>
          <p:cNvCxnSpPr/>
          <p:nvPr/>
        </p:nvCxnSpPr>
        <p:spPr>
          <a:xfrm>
            <a:off x="1558925" y="4387533"/>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27"/>
          <p:cNvCxnSpPr/>
          <p:nvPr/>
        </p:nvCxnSpPr>
        <p:spPr>
          <a:xfrm>
            <a:off x="42037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35"/>
          <p:cNvCxnSpPr/>
          <p:nvPr/>
        </p:nvCxnSpPr>
        <p:spPr>
          <a:xfrm>
            <a:off x="7015480" y="453548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43"/>
          <p:cNvCxnSpPr/>
          <p:nvPr/>
        </p:nvCxnSpPr>
        <p:spPr>
          <a:xfrm>
            <a:off x="94488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927735" y="179705"/>
            <a:ext cx="8520430" cy="583565"/>
          </a:xfrm>
          <a:prstGeom prst="rect">
            <a:avLst/>
          </a:prstGeom>
          <a:noFill/>
          <a:ln w="9525">
            <a:noFill/>
          </a:ln>
        </p:spPr>
        <p:txBody>
          <a:bodyPr wrap="square">
            <a:spAutoFit/>
          </a:bodyPr>
          <a:lstStyle/>
          <a:p>
            <a:pPr indent="0"/>
            <a:r>
              <a:rPr lang="zh-CN" sz="3200" b="0" dirty="0">
                <a:ea typeface="宋体" panose="02010600030101010101" pitchFamily="2" charset="-122"/>
              </a:rPr>
              <a:t>一、充分挖掘家长资源，让家长参与美术活动</a:t>
            </a:r>
            <a:endParaRPr lang="zh-CN" altLang="en-US" sz="3200" dirty="0"/>
          </a:p>
        </p:txBody>
      </p:sp>
      <p:pic>
        <p:nvPicPr>
          <p:cNvPr id="2" name="图片 1" descr="IMG_1278"/>
          <p:cNvPicPr>
            <a:picLocks noChangeAspect="1"/>
          </p:cNvPicPr>
          <p:nvPr/>
        </p:nvPicPr>
        <p:blipFill>
          <a:blip r:embed="rId1"/>
          <a:stretch>
            <a:fillRect/>
          </a:stretch>
        </p:blipFill>
        <p:spPr>
          <a:xfrm>
            <a:off x="6769735" y="3128010"/>
            <a:ext cx="5204460" cy="3623310"/>
          </a:xfrm>
          <a:prstGeom prst="rect">
            <a:avLst/>
          </a:prstGeom>
        </p:spPr>
      </p:pic>
      <p:cxnSp>
        <p:nvCxnSpPr>
          <p:cNvPr id="31" name="Straight Connector 21"/>
          <p:cNvCxnSpPr/>
          <p:nvPr/>
        </p:nvCxnSpPr>
        <p:spPr>
          <a:xfrm>
            <a:off x="5518150" y="4387533"/>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21"/>
          <p:cNvCxnSpPr/>
          <p:nvPr/>
        </p:nvCxnSpPr>
        <p:spPr>
          <a:xfrm>
            <a:off x="9060180" y="4387533"/>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100455" y="1031875"/>
            <a:ext cx="9264650" cy="521970"/>
          </a:xfrm>
          <a:prstGeom prst="rect">
            <a:avLst/>
          </a:prstGeom>
          <a:noFill/>
          <a:ln w="9525">
            <a:noFill/>
          </a:ln>
        </p:spPr>
        <p:txBody>
          <a:bodyPr wrap="square">
            <a:spAutoFit/>
          </a:bodyPr>
          <a:lstStyle/>
          <a:p>
            <a:pPr indent="0"/>
            <a:r>
              <a:rPr lang="zh-CN" sz="2800" b="1" dirty="0">
                <a:solidFill>
                  <a:srgbClr val="FF0000"/>
                </a:solidFill>
                <a:ea typeface="宋体" panose="02010600030101010101" pitchFamily="2" charset="-122"/>
              </a:rPr>
              <a:t>“利用家长资源，让家长学会和孩子共同学习、成长”</a:t>
            </a:r>
            <a:endParaRPr lang="zh-CN" altLang="en-US" dirty="0"/>
          </a:p>
        </p:txBody>
      </p:sp>
      <p:sp>
        <p:nvSpPr>
          <p:cNvPr id="35" name="文本框 34"/>
          <p:cNvSpPr txBox="1"/>
          <p:nvPr/>
        </p:nvSpPr>
        <p:spPr>
          <a:xfrm>
            <a:off x="1430020" y="2088515"/>
            <a:ext cx="4922520" cy="3815080"/>
          </a:xfrm>
          <a:prstGeom prst="rect">
            <a:avLst/>
          </a:prstGeom>
          <a:noFill/>
        </p:spPr>
        <p:txBody>
          <a:bodyPr wrap="square" rtlCol="0" anchor="t">
            <a:spAutoFit/>
          </a:bodyPr>
          <a:lstStyle/>
          <a:p>
            <a:pPr algn="ctr"/>
            <a:r>
              <a:rPr lang="en-US" altLang="zh-CN" sz="2800" dirty="0">
                <a:latin typeface="微软雅黑" panose="020B0503020204020204" pitchFamily="34" charset="-122"/>
                <a:ea typeface="微软雅黑" panose="020B0503020204020204" pitchFamily="34" charset="-122"/>
                <a:sym typeface="+mn-ea"/>
              </a:rPr>
              <a:t>1.</a:t>
            </a:r>
            <a:r>
              <a:rPr lang="zh-CN" altLang="en-US" sz="2800" dirty="0">
                <a:latin typeface="微软雅黑" panose="020B0503020204020204" pitchFamily="34" charset="-122"/>
                <a:ea typeface="微软雅黑" panose="020B0503020204020204" pitchFamily="34" charset="-122"/>
                <a:sym typeface="+mn-ea"/>
              </a:rPr>
              <a:t>充分挖掘家长资源，丰富幼儿感知经验</a:t>
            </a:r>
            <a:endParaRPr lang="zh-CN" altLang="en-US" sz="2800" dirty="0">
              <a:latin typeface="微软雅黑" panose="020B0503020204020204" pitchFamily="34" charset="-122"/>
              <a:ea typeface="微软雅黑" panose="020B0503020204020204" pitchFamily="34" charset="-122"/>
            </a:endParaRPr>
          </a:p>
          <a:p>
            <a:pPr algn="ctr"/>
            <a:endParaRPr lang="zh-CN" dirty="0">
              <a:ea typeface="宋体" panose="02010600030101010101" pitchFamily="2" charset="-122"/>
              <a:sym typeface="+mn-ea"/>
            </a:endParaRPr>
          </a:p>
          <a:p>
            <a:pPr algn="l"/>
            <a:r>
              <a:rPr lang="zh-CN" dirty="0">
                <a:solidFill>
                  <a:schemeClr val="tx1"/>
                </a:solidFill>
                <a:ea typeface="宋体" panose="02010600030101010101" pitchFamily="2" charset="-122"/>
                <a:sym typeface="+mn-ea"/>
              </a:rPr>
              <a:t> </a:t>
            </a:r>
            <a:r>
              <a:rPr lang="en-US" altLang="zh-CN" dirty="0">
                <a:solidFill>
                  <a:schemeClr val="tx1"/>
                </a:solidFill>
                <a:ea typeface="宋体" panose="02010600030101010101" pitchFamily="2" charset="-122"/>
                <a:sym typeface="+mn-ea"/>
              </a:rPr>
              <a:t> </a:t>
            </a:r>
            <a:r>
              <a:rPr lang="en-US" altLang="zh-CN" sz="2400" dirty="0">
                <a:solidFill>
                  <a:schemeClr val="tx1"/>
                </a:solidFill>
                <a:ea typeface="宋体" panose="02010600030101010101" pitchFamily="2" charset="-122"/>
                <a:sym typeface="+mn-ea"/>
              </a:rPr>
              <a:t>    </a:t>
            </a:r>
            <a:r>
              <a:rPr lang="zh-CN" sz="2400" dirty="0">
                <a:solidFill>
                  <a:schemeClr val="tx1"/>
                </a:solidFill>
                <a:ea typeface="宋体" panose="02010600030101010101" pitchFamily="2" charset="-122"/>
                <a:sym typeface="+mn-ea"/>
              </a:rPr>
              <a:t>观察是想象和创造的基础，没有深入细致的观察，很难具有丰富的想象，也就难以创造出理解的作品。</a:t>
            </a:r>
            <a:r>
              <a:rPr lang="zh-CN" sz="2400" dirty="0">
                <a:solidFill>
                  <a:srgbClr val="FF0000"/>
                </a:solidFill>
                <a:ea typeface="宋体" panose="02010600030101010101" pitchFamily="2" charset="-122"/>
                <a:sym typeface="+mn-ea"/>
              </a:rPr>
              <a:t>美术教学活动的首要任务就是培养幼儿的观察力，有了丰富的感知经验，幼儿才能进行创造的表现，而这同样需要家长的合作。</a:t>
            </a:r>
            <a:endParaRPr lang="zh-CN" sz="2400" dirty="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ox(in)">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i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lide(fromBottom)">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21"/>
          <p:cNvCxnSpPr/>
          <p:nvPr/>
        </p:nvCxnSpPr>
        <p:spPr>
          <a:xfrm>
            <a:off x="1558925" y="4387533"/>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27"/>
          <p:cNvCxnSpPr/>
          <p:nvPr/>
        </p:nvCxnSpPr>
        <p:spPr>
          <a:xfrm>
            <a:off x="42037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35"/>
          <p:cNvCxnSpPr/>
          <p:nvPr/>
        </p:nvCxnSpPr>
        <p:spPr>
          <a:xfrm>
            <a:off x="7015480" y="453548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43"/>
          <p:cNvCxnSpPr/>
          <p:nvPr/>
        </p:nvCxnSpPr>
        <p:spPr>
          <a:xfrm>
            <a:off x="94488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927735" y="179705"/>
            <a:ext cx="8520430" cy="583565"/>
          </a:xfrm>
          <a:prstGeom prst="rect">
            <a:avLst/>
          </a:prstGeom>
          <a:noFill/>
          <a:ln w="9525">
            <a:noFill/>
          </a:ln>
        </p:spPr>
        <p:txBody>
          <a:bodyPr wrap="square">
            <a:spAutoFit/>
          </a:bodyPr>
          <a:lstStyle/>
          <a:p>
            <a:pPr indent="0"/>
            <a:r>
              <a:rPr lang="zh-CN" sz="3200" b="0">
                <a:ea typeface="宋体" panose="02010600030101010101" pitchFamily="2" charset="-122"/>
              </a:rPr>
              <a:t>一、充分挖掘家长资源，让家长参与美术活动</a:t>
            </a:r>
            <a:endParaRPr lang="zh-CN" altLang="en-US" sz="3200"/>
          </a:p>
        </p:txBody>
      </p:sp>
      <p:cxnSp>
        <p:nvCxnSpPr>
          <p:cNvPr id="31" name="Straight Connector 21"/>
          <p:cNvCxnSpPr/>
          <p:nvPr/>
        </p:nvCxnSpPr>
        <p:spPr>
          <a:xfrm>
            <a:off x="5518150" y="4387533"/>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21"/>
          <p:cNvCxnSpPr/>
          <p:nvPr/>
        </p:nvCxnSpPr>
        <p:spPr>
          <a:xfrm>
            <a:off x="9060180" y="4387533"/>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rot="10800000" flipV="1">
            <a:off x="634365" y="1116330"/>
            <a:ext cx="6687820" cy="521970"/>
          </a:xfrm>
          <a:prstGeom prst="rect">
            <a:avLst/>
          </a:prstGeom>
          <a:noFill/>
          <a:ln w="9525">
            <a:noFill/>
          </a:ln>
        </p:spPr>
        <p:txBody>
          <a:bodyPr wrap="square">
            <a:spAutoFit/>
          </a:bodyPr>
          <a:lstStyle/>
          <a:p>
            <a:pPr indent="0"/>
            <a:r>
              <a:rPr lang="zh-CN" sz="2800" b="0" dirty="0">
                <a:ea typeface="宋体" panose="02010600030101010101" pitchFamily="2" charset="-122"/>
              </a:rPr>
              <a:t>如：大班主题活动《美丽的春天》</a:t>
            </a:r>
            <a:endParaRPr lang="zh-CN" altLang="en-US" sz="2800" dirty="0"/>
          </a:p>
        </p:txBody>
      </p:sp>
      <p:pic>
        <p:nvPicPr>
          <p:cNvPr id="2" name="图片 1"/>
          <p:cNvPicPr>
            <a:picLocks noChangeAspect="1"/>
          </p:cNvPicPr>
          <p:nvPr/>
        </p:nvPicPr>
        <p:blipFill>
          <a:blip r:embed="rId1"/>
          <a:srcRect l="6143" r="-3894" b="-1165"/>
          <a:stretch>
            <a:fillRect/>
          </a:stretch>
        </p:blipFill>
        <p:spPr>
          <a:xfrm>
            <a:off x="3645535" y="4842510"/>
            <a:ext cx="2981960" cy="2178685"/>
          </a:xfrm>
          <a:prstGeom prst="round1Rect">
            <a:avLst/>
          </a:prstGeom>
        </p:spPr>
      </p:pic>
      <p:sp>
        <p:nvSpPr>
          <p:cNvPr id="8" name="文本框 7"/>
          <p:cNvSpPr txBox="1"/>
          <p:nvPr/>
        </p:nvSpPr>
        <p:spPr>
          <a:xfrm>
            <a:off x="6155690" y="1116330"/>
            <a:ext cx="5659755" cy="521970"/>
          </a:xfrm>
          <a:prstGeom prst="rect">
            <a:avLst/>
          </a:prstGeom>
          <a:noFill/>
        </p:spPr>
        <p:txBody>
          <a:bodyPr wrap="square" rtlCol="0">
            <a:spAutoFit/>
          </a:bodyPr>
          <a:lstStyle/>
          <a:p>
            <a:r>
              <a:rPr lang="zh-CN" altLang="en-US" sz="2800" dirty="0"/>
              <a:t>小班主题活动：《轱辘轱辘转转转》</a:t>
            </a:r>
            <a:endParaRPr lang="zh-CN" altLang="en-US" sz="2800" dirty="0"/>
          </a:p>
        </p:txBody>
      </p:sp>
      <p:pic>
        <p:nvPicPr>
          <p:cNvPr id="10" name="图片 9" descr="IMG_6641(20220701-161950)"/>
          <p:cNvPicPr>
            <a:picLocks noChangeAspect="1"/>
          </p:cNvPicPr>
          <p:nvPr/>
        </p:nvPicPr>
        <p:blipFill>
          <a:blip r:embed="rId2"/>
          <a:stretch>
            <a:fillRect/>
          </a:stretch>
        </p:blipFill>
        <p:spPr>
          <a:xfrm>
            <a:off x="5709285" y="1693545"/>
            <a:ext cx="1979295" cy="2639695"/>
          </a:xfrm>
          <a:prstGeom prst="rect">
            <a:avLst/>
          </a:prstGeom>
        </p:spPr>
      </p:pic>
      <p:pic>
        <p:nvPicPr>
          <p:cNvPr id="12" name="图片 11" descr="IMG_6647(20220701-162013)"/>
          <p:cNvPicPr>
            <a:picLocks noChangeAspect="1"/>
          </p:cNvPicPr>
          <p:nvPr/>
        </p:nvPicPr>
        <p:blipFill>
          <a:blip r:embed="rId3"/>
          <a:stretch>
            <a:fillRect/>
          </a:stretch>
        </p:blipFill>
        <p:spPr>
          <a:xfrm>
            <a:off x="7812405" y="1692910"/>
            <a:ext cx="1979295" cy="2639695"/>
          </a:xfrm>
          <a:prstGeom prst="rect">
            <a:avLst/>
          </a:prstGeom>
        </p:spPr>
      </p:pic>
      <p:pic>
        <p:nvPicPr>
          <p:cNvPr id="14" name="图片 13" descr="IMG_6646(20220701-162008)"/>
          <p:cNvPicPr>
            <a:picLocks noChangeAspect="1"/>
          </p:cNvPicPr>
          <p:nvPr/>
        </p:nvPicPr>
        <p:blipFill>
          <a:blip r:embed="rId4"/>
          <a:stretch>
            <a:fillRect/>
          </a:stretch>
        </p:blipFill>
        <p:spPr>
          <a:xfrm>
            <a:off x="9835515" y="1731645"/>
            <a:ext cx="2084705" cy="2639695"/>
          </a:xfrm>
          <a:prstGeom prst="rect">
            <a:avLst/>
          </a:prstGeom>
        </p:spPr>
      </p:pic>
      <p:pic>
        <p:nvPicPr>
          <p:cNvPr id="101" name="图片 100"/>
          <p:cNvPicPr/>
          <p:nvPr/>
        </p:nvPicPr>
        <p:blipFill>
          <a:blip r:embed="rId5"/>
          <a:stretch>
            <a:fillRect/>
          </a:stretch>
        </p:blipFill>
        <p:spPr>
          <a:xfrm rot="5400000">
            <a:off x="7856220" y="4189095"/>
            <a:ext cx="3148965" cy="3484880"/>
          </a:xfrm>
          <a:prstGeom prst="rect">
            <a:avLst/>
          </a:prstGeom>
          <a:noFill/>
          <a:ln w="9525">
            <a:noFill/>
          </a:ln>
        </p:spPr>
      </p:pic>
      <p:pic>
        <p:nvPicPr>
          <p:cNvPr id="16" name="图片 15" descr="IMG_20220417_160025"/>
          <p:cNvPicPr>
            <a:picLocks noChangeAspect="1"/>
          </p:cNvPicPr>
          <p:nvPr/>
        </p:nvPicPr>
        <p:blipFill>
          <a:blip r:embed="rId6" cstate="print"/>
          <a:stretch>
            <a:fillRect/>
          </a:stretch>
        </p:blipFill>
        <p:spPr>
          <a:xfrm>
            <a:off x="359410" y="1731645"/>
            <a:ext cx="3286125" cy="4193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1"/>
                                        </p:tgtEl>
                                        <p:attrNameLst>
                                          <p:attrName>style.visibility</p:attrName>
                                        </p:attrNameLst>
                                      </p:cBhvr>
                                      <p:to>
                                        <p:strVal val="visible"/>
                                      </p:to>
                                    </p:set>
                                    <p:anim calcmode="lin" valueType="num">
                                      <p:cBhvr additive="base">
                                        <p:cTn id="38" dur="500" fill="hold"/>
                                        <p:tgtEl>
                                          <p:spTgt spid="101"/>
                                        </p:tgtEl>
                                        <p:attrNameLst>
                                          <p:attrName>ppt_x</p:attrName>
                                        </p:attrNameLst>
                                      </p:cBhvr>
                                      <p:tavLst>
                                        <p:tav tm="0">
                                          <p:val>
                                            <p:strVal val="#ppt_x"/>
                                          </p:val>
                                        </p:tav>
                                        <p:tav tm="100000">
                                          <p:val>
                                            <p:strVal val="#ppt_x"/>
                                          </p:val>
                                        </p:tav>
                                      </p:tavLst>
                                    </p:anim>
                                    <p:anim calcmode="lin" valueType="num">
                                      <p:cBhvr additive="base">
                                        <p:cTn id="39"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723138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indent="0"/>
            <a:r>
              <a:rPr lang="zh-CN" b="0" dirty="0">
                <a:ea typeface="宋体" panose="02010600030101010101" pitchFamily="2" charset="-122"/>
                <a:sym typeface="+mn-ea"/>
              </a:rPr>
              <a:t>充分挖掘家长资源，让家长参与美术活动</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pic>
        <p:nvPicPr>
          <p:cNvPr id="33" name="图片 32" descr="IMG_1428(20181228-194924)"/>
          <p:cNvPicPr>
            <a:picLocks noChangeAspect="1"/>
          </p:cNvPicPr>
          <p:nvPr/>
        </p:nvPicPr>
        <p:blipFill>
          <a:blip r:embed="rId1" cstate="print"/>
          <a:stretch>
            <a:fillRect/>
          </a:stretch>
        </p:blipFill>
        <p:spPr>
          <a:xfrm>
            <a:off x="3148330" y="1228090"/>
            <a:ext cx="3394710" cy="2546350"/>
          </a:xfrm>
          <a:prstGeom prst="wave">
            <a:avLst/>
          </a:prstGeom>
        </p:spPr>
      </p:pic>
      <p:sp>
        <p:nvSpPr>
          <p:cNvPr id="103" name="文本框 102"/>
          <p:cNvSpPr txBox="1"/>
          <p:nvPr/>
        </p:nvSpPr>
        <p:spPr>
          <a:xfrm>
            <a:off x="851535" y="2096135"/>
            <a:ext cx="9021445" cy="460375"/>
          </a:xfrm>
          <a:prstGeom prst="rect">
            <a:avLst/>
          </a:prstGeom>
          <a:noFill/>
          <a:ln w="9525">
            <a:noFill/>
          </a:ln>
        </p:spPr>
        <p:txBody>
          <a:bodyPr wrap="square">
            <a:spAutoFit/>
          </a:bodyPr>
          <a:lstStyle/>
          <a:p>
            <a:pPr indent="0"/>
            <a:endParaRPr lang="zh-CN" altLang="en-US" sz="2400"/>
          </a:p>
        </p:txBody>
      </p:sp>
      <p:grpSp>
        <p:nvGrpSpPr>
          <p:cNvPr id="21" name="组合 20"/>
          <p:cNvGrpSpPr/>
          <p:nvPr/>
        </p:nvGrpSpPr>
        <p:grpSpPr>
          <a:xfrm>
            <a:off x="561555" y="836339"/>
            <a:ext cx="6124996" cy="4341495"/>
            <a:chOff x="904051" y="332115"/>
            <a:chExt cx="6124996" cy="4341495"/>
          </a:xfrm>
        </p:grpSpPr>
        <p:sp>
          <p:nvSpPr>
            <p:cNvPr id="22" name="文本框 21"/>
            <p:cNvSpPr txBox="1"/>
            <p:nvPr/>
          </p:nvSpPr>
          <p:spPr>
            <a:xfrm>
              <a:off x="904051" y="4398020"/>
              <a:ext cx="2398395" cy="275590"/>
            </a:xfrm>
            <a:prstGeom prst="rect">
              <a:avLst/>
            </a:prstGeom>
            <a:noFill/>
          </p:spPr>
          <p:txBody>
            <a:bodyPr wrap="square" rtlCol="0">
              <a:spAutoFit/>
            </a:bodyPr>
            <a:lstStyle/>
            <a:p>
              <a:pPr algn="ctr"/>
              <a:endParaRPr lang="zh-CN" altLang="en-US" sz="1200" dirty="0">
                <a:ea typeface="微软雅黑" panose="020B0503020204020204" pitchFamily="34" charset="-122"/>
              </a:endParaRPr>
            </a:p>
          </p:txBody>
        </p:sp>
        <p:sp>
          <p:nvSpPr>
            <p:cNvPr id="2" name="文本框 1"/>
            <p:cNvSpPr txBox="1"/>
            <p:nvPr/>
          </p:nvSpPr>
          <p:spPr>
            <a:xfrm>
              <a:off x="5068167" y="332115"/>
              <a:ext cx="1960880" cy="521970"/>
            </a:xfrm>
            <a:prstGeom prst="rect">
              <a:avLst/>
            </a:prstGeom>
            <a:noFill/>
          </p:spPr>
          <p:txBody>
            <a:bodyPr wrap="none" rtlCol="0">
              <a:spAutoFit/>
            </a:bodyPr>
            <a:lstStyle/>
            <a:p>
              <a:pPr algn="ctr"/>
              <a:r>
                <a:rPr lang="zh-CN" altLang="en-US" sz="2800" dirty="0">
                  <a:latin typeface="微软雅黑" panose="020B0503020204020204" pitchFamily="34" charset="-122"/>
                  <a:ea typeface="微软雅黑" panose="020B0503020204020204" pitchFamily="34" charset="-122"/>
                </a:rPr>
                <a:t>家长开放日</a:t>
              </a:r>
              <a:endParaRPr lang="zh-CN" altLang="en-US" sz="2800" dirty="0">
                <a:latin typeface="微软雅黑" panose="020B0503020204020204" pitchFamily="34" charset="-122"/>
                <a:ea typeface="微软雅黑" panose="020B0503020204020204" pitchFamily="34" charset="-122"/>
              </a:endParaRPr>
            </a:p>
          </p:txBody>
        </p:sp>
      </p:grpSp>
      <p:pic>
        <p:nvPicPr>
          <p:cNvPr id="3" name="图片 2" descr="IMG_2106(20191231-155751)"/>
          <p:cNvPicPr>
            <a:picLocks noChangeAspect="1"/>
          </p:cNvPicPr>
          <p:nvPr/>
        </p:nvPicPr>
        <p:blipFill>
          <a:blip r:embed="rId2"/>
          <a:stretch>
            <a:fillRect/>
          </a:stretch>
        </p:blipFill>
        <p:spPr>
          <a:xfrm>
            <a:off x="412115" y="3466465"/>
            <a:ext cx="5593080" cy="3146425"/>
          </a:xfrm>
          <a:prstGeom prst="ellipse">
            <a:avLst/>
          </a:prstGeom>
        </p:spPr>
      </p:pic>
      <p:pic>
        <p:nvPicPr>
          <p:cNvPr id="6" name="图片 5" descr="IMG_0934"/>
          <p:cNvPicPr>
            <a:picLocks noChangeAspect="1"/>
          </p:cNvPicPr>
          <p:nvPr/>
        </p:nvPicPr>
        <p:blipFill>
          <a:blip r:embed="rId3" cstate="print"/>
          <a:stretch>
            <a:fillRect/>
          </a:stretch>
        </p:blipFill>
        <p:spPr>
          <a:xfrm>
            <a:off x="7404735" y="337185"/>
            <a:ext cx="2818765" cy="3757930"/>
          </a:xfrm>
          <a:prstGeom prst="plaque">
            <a:avLst/>
          </a:prstGeom>
        </p:spPr>
      </p:pic>
      <p:sp>
        <p:nvSpPr>
          <p:cNvPr id="100" name="文本框 99"/>
          <p:cNvSpPr txBox="1"/>
          <p:nvPr/>
        </p:nvSpPr>
        <p:spPr>
          <a:xfrm>
            <a:off x="561340" y="1713865"/>
            <a:ext cx="2438400" cy="1814830"/>
          </a:xfrm>
          <a:prstGeom prst="rect">
            <a:avLst/>
          </a:prstGeom>
          <a:noFill/>
          <a:ln w="9525">
            <a:noFill/>
          </a:ln>
        </p:spPr>
        <p:txBody>
          <a:bodyPr wrap="square">
            <a:spAutoFit/>
          </a:bodyPr>
          <a:lstStyle/>
          <a:p>
            <a:pPr indent="0"/>
            <a:r>
              <a:rPr lang="en-US" altLang="zh-CN" sz="2800" b="0" dirty="0">
                <a:ea typeface="宋体" panose="02010600030101010101" pitchFamily="2" charset="-122"/>
              </a:rPr>
              <a:t>2.</a:t>
            </a:r>
            <a:r>
              <a:rPr lang="zh-CN" sz="2800" b="0" dirty="0">
                <a:ea typeface="宋体" panose="02010600030101010101" pitchFamily="2" charset="-122"/>
              </a:rPr>
              <a:t>幼儿园可在家长开放日，邀请家长现场观摩和参与</a:t>
            </a:r>
            <a:endParaRPr lang="zh-CN" altLang="en-US" dirty="0"/>
          </a:p>
        </p:txBody>
      </p:sp>
      <p:pic>
        <p:nvPicPr>
          <p:cNvPr id="8" name="图片 7" descr="IMG_3992"/>
          <p:cNvPicPr>
            <a:picLocks noChangeAspect="1"/>
          </p:cNvPicPr>
          <p:nvPr/>
        </p:nvPicPr>
        <p:blipFill>
          <a:blip r:embed="rId4"/>
          <a:srcRect l="-13251" t="-16052" r="858" b="2506"/>
          <a:stretch>
            <a:fillRect/>
          </a:stretch>
        </p:blipFill>
        <p:spPr>
          <a:xfrm>
            <a:off x="5510530" y="3466465"/>
            <a:ext cx="5240655" cy="3970655"/>
          </a:xfrm>
          <a:prstGeom prst="round1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ox(in)">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766188" y="550251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方正兰亭黑_GBK" panose="02000000000000000000"/>
              </a:rPr>
              <a:t>单击添加标题</a:t>
            </a:r>
            <a:endParaRPr lang="zh-CN" altLang="en-US" dirty="0">
              <a:solidFill>
                <a:schemeClr val="bg1"/>
              </a:solidFill>
              <a:latin typeface="微软雅黑" panose="020B0503020204020204" pitchFamily="34" charset="-122"/>
              <a:ea typeface="方正兰亭黑_GBK" panose="02000000000000000000"/>
            </a:endParaRPr>
          </a:p>
        </p:txBody>
      </p:sp>
      <p:grpSp>
        <p:nvGrpSpPr>
          <p:cNvPr id="46" name="组合 45"/>
          <p:cNvGrpSpPr/>
          <p:nvPr/>
        </p:nvGrpSpPr>
        <p:grpSpPr>
          <a:xfrm flipH="1">
            <a:off x="9568815" y="3978910"/>
            <a:ext cx="848360" cy="525145"/>
            <a:chOff x="1506187" y="3018971"/>
            <a:chExt cx="1295070" cy="1178538"/>
          </a:xfrm>
        </p:grpSpPr>
        <p:cxnSp>
          <p:nvCxnSpPr>
            <p:cNvPr id="47" name="直接连接符 46"/>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329055" y="596265"/>
            <a:ext cx="6583680" cy="521970"/>
          </a:xfrm>
          <a:prstGeom prst="rect">
            <a:avLst/>
          </a:prstGeom>
          <a:noFill/>
        </p:spPr>
        <p:txBody>
          <a:bodyPr wrap="none" rtlCol="0" anchor="t">
            <a:spAutoFit/>
          </a:bodyPr>
          <a:lstStyle/>
          <a:p>
            <a:pPr indent="0"/>
            <a:r>
              <a:rPr lang="zh-CN" sz="2800" dirty="0">
                <a:solidFill>
                  <a:schemeClr val="accent1"/>
                </a:solidFill>
                <a:ea typeface="宋体" panose="02010600030101010101" pitchFamily="2" charset="-122"/>
                <a:sym typeface="+mn-ea"/>
              </a:rPr>
              <a:t>充分挖掘家长资源，让家长参与美术活动</a:t>
            </a:r>
            <a:endParaRPr lang="zh-CN" altLang="en-US" sz="2800" dirty="0">
              <a:solidFill>
                <a:schemeClr val="accent1"/>
              </a:solidFill>
              <a:ea typeface="宋体" panose="02010600030101010101" pitchFamily="2" charset="-122"/>
              <a:sym typeface="+mn-ea"/>
            </a:endParaRPr>
          </a:p>
        </p:txBody>
      </p:sp>
      <p:pic>
        <p:nvPicPr>
          <p:cNvPr id="30" name="图片 29" descr="IMG_0059(20220524-093449)"/>
          <p:cNvPicPr>
            <a:picLocks noChangeAspect="1"/>
          </p:cNvPicPr>
          <p:nvPr/>
        </p:nvPicPr>
        <p:blipFill>
          <a:blip r:embed="rId1" cstate="print"/>
          <a:stretch>
            <a:fillRect/>
          </a:stretch>
        </p:blipFill>
        <p:spPr>
          <a:xfrm>
            <a:off x="8569960" y="254000"/>
            <a:ext cx="3280410" cy="2460625"/>
          </a:xfrm>
          <a:prstGeom prst="hexagon">
            <a:avLst/>
          </a:prstGeom>
        </p:spPr>
      </p:pic>
      <p:sp>
        <p:nvSpPr>
          <p:cNvPr id="103" name="文本框 102"/>
          <p:cNvSpPr txBox="1"/>
          <p:nvPr/>
        </p:nvSpPr>
        <p:spPr>
          <a:xfrm>
            <a:off x="1275715" y="1875472"/>
            <a:ext cx="5080000" cy="953135"/>
          </a:xfrm>
          <a:prstGeom prst="rect">
            <a:avLst/>
          </a:prstGeom>
          <a:noFill/>
          <a:ln w="9525">
            <a:noFill/>
          </a:ln>
        </p:spPr>
        <p:txBody>
          <a:bodyPr>
            <a:spAutoFit/>
          </a:bodyPr>
          <a:lstStyle/>
          <a:p>
            <a:pPr indent="0"/>
            <a:r>
              <a:rPr lang="en-US" altLang="zh-CN" sz="2800" b="0" dirty="0">
                <a:ea typeface="宋体" panose="02010600030101010101" pitchFamily="2" charset="-122"/>
              </a:rPr>
              <a:t>3.</a:t>
            </a:r>
            <a:r>
              <a:rPr lang="zh-CN" sz="2800" b="0" dirty="0">
                <a:ea typeface="宋体" panose="02010600030101010101" pitchFamily="2" charset="-122"/>
              </a:rPr>
              <a:t>幼儿园组织亲子美术创作活动，要求家长参与其中</a:t>
            </a:r>
            <a:endParaRPr lang="zh-CN" altLang="en-US" sz="2800" dirty="0"/>
          </a:p>
        </p:txBody>
      </p:sp>
      <p:grpSp>
        <p:nvGrpSpPr>
          <p:cNvPr id="8" name="组合 7"/>
          <p:cNvGrpSpPr/>
          <p:nvPr/>
        </p:nvGrpSpPr>
        <p:grpSpPr>
          <a:xfrm>
            <a:off x="3255860" y="1223689"/>
            <a:ext cx="3645320" cy="1967329"/>
            <a:chOff x="904051" y="2706380"/>
            <a:chExt cx="3645320" cy="1967329"/>
          </a:xfrm>
        </p:grpSpPr>
        <p:sp>
          <p:nvSpPr>
            <p:cNvPr id="10" name="文本框 9"/>
            <p:cNvSpPr txBox="1"/>
            <p:nvPr/>
          </p:nvSpPr>
          <p:spPr>
            <a:xfrm>
              <a:off x="904051" y="4398119"/>
              <a:ext cx="2390979" cy="275590"/>
            </a:xfrm>
            <a:prstGeom prst="rect">
              <a:avLst/>
            </a:prstGeom>
            <a:noFill/>
          </p:spPr>
          <p:txBody>
            <a:bodyPr wrap="square" rtlCol="0">
              <a:spAutoFit/>
            </a:bodyPr>
            <a:lstStyle/>
            <a:p>
              <a:pPr algn="ctr"/>
              <a:endParaRPr lang="zh-CN" altLang="en-US" sz="1200" dirty="0">
                <a:ea typeface="微软雅黑" panose="020B0503020204020204" pitchFamily="34" charset="-122"/>
              </a:endParaRPr>
            </a:p>
          </p:txBody>
        </p:sp>
        <p:sp>
          <p:nvSpPr>
            <p:cNvPr id="26" name="文本框 25"/>
            <p:cNvSpPr txBox="1"/>
            <p:nvPr/>
          </p:nvSpPr>
          <p:spPr>
            <a:xfrm>
              <a:off x="1521691" y="2706380"/>
              <a:ext cx="3027680" cy="521970"/>
            </a:xfrm>
            <a:prstGeom prst="rect">
              <a:avLst/>
            </a:prstGeom>
            <a:noFill/>
          </p:spPr>
          <p:txBody>
            <a:bodyPr wrap="none" rtlCol="0">
              <a:spAutoFit/>
            </a:bodyPr>
            <a:lstStyle/>
            <a:p>
              <a:pPr algn="ctr"/>
              <a:r>
                <a:rPr lang="zh-CN" altLang="en-US" sz="2800" dirty="0">
                  <a:latin typeface="微软雅黑" panose="020B0503020204020204" pitchFamily="34" charset="-122"/>
                  <a:ea typeface="微软雅黑" panose="020B0503020204020204" pitchFamily="34" charset="-122"/>
                </a:rPr>
                <a:t>亲子美术创意活动</a:t>
              </a:r>
              <a:endParaRPr lang="zh-CN" altLang="en-US" sz="2800" dirty="0">
                <a:latin typeface="微软雅黑" panose="020B0503020204020204" pitchFamily="34" charset="-122"/>
                <a:ea typeface="微软雅黑" panose="020B0503020204020204" pitchFamily="34" charset="-122"/>
              </a:endParaRPr>
            </a:p>
          </p:txBody>
        </p:sp>
      </p:grpSp>
      <p:pic>
        <p:nvPicPr>
          <p:cNvPr id="2" name="图片 1" descr="IMG_0595(20200531-161927)"/>
          <p:cNvPicPr>
            <a:picLocks noChangeAspect="1"/>
          </p:cNvPicPr>
          <p:nvPr/>
        </p:nvPicPr>
        <p:blipFill>
          <a:blip r:embed="rId2"/>
          <a:stretch>
            <a:fillRect/>
          </a:stretch>
        </p:blipFill>
        <p:spPr>
          <a:xfrm>
            <a:off x="284480" y="2714625"/>
            <a:ext cx="4089400" cy="5453380"/>
          </a:xfrm>
          <a:prstGeom prst="heart">
            <a:avLst/>
          </a:prstGeom>
        </p:spPr>
      </p:pic>
      <p:pic>
        <p:nvPicPr>
          <p:cNvPr id="9" name="图片 8" descr="IMG_2078"/>
          <p:cNvPicPr>
            <a:picLocks noChangeAspect="1"/>
          </p:cNvPicPr>
          <p:nvPr/>
        </p:nvPicPr>
        <p:blipFill>
          <a:blip r:embed="rId3" cstate="print"/>
          <a:stretch>
            <a:fillRect/>
          </a:stretch>
        </p:blipFill>
        <p:spPr>
          <a:xfrm>
            <a:off x="4685030" y="2638425"/>
            <a:ext cx="3573780" cy="2680970"/>
          </a:xfrm>
          <a:prstGeom prst="rect">
            <a:avLst/>
          </a:prstGeom>
        </p:spPr>
      </p:pic>
      <p:pic>
        <p:nvPicPr>
          <p:cNvPr id="11" name="图片 10" descr="IMG_2108(20191231-162249)"/>
          <p:cNvPicPr>
            <a:picLocks noChangeAspect="1"/>
          </p:cNvPicPr>
          <p:nvPr/>
        </p:nvPicPr>
        <p:blipFill>
          <a:blip r:embed="rId4"/>
          <a:stretch>
            <a:fillRect/>
          </a:stretch>
        </p:blipFill>
        <p:spPr>
          <a:xfrm>
            <a:off x="8476615" y="2714625"/>
            <a:ext cx="3529965" cy="3529965"/>
          </a:xfrm>
          <a:prstGeom prst="flowChartMagneticTape">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box(in)">
                                      <p:cBhvr>
                                        <p:cTn id="13" dur="5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766188" y="550251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方正兰亭黑_GBK" panose="02000000000000000000"/>
              </a:rPr>
              <a:t>单击添加标题</a:t>
            </a:r>
            <a:endParaRPr lang="zh-CN" altLang="en-US" dirty="0">
              <a:solidFill>
                <a:schemeClr val="bg1"/>
              </a:solidFill>
              <a:latin typeface="微软雅黑" panose="020B0503020204020204" pitchFamily="34" charset="-122"/>
              <a:ea typeface="方正兰亭黑_GBK" panose="02000000000000000000"/>
            </a:endParaRPr>
          </a:p>
        </p:txBody>
      </p:sp>
      <p:grpSp>
        <p:nvGrpSpPr>
          <p:cNvPr id="46" name="组合 45"/>
          <p:cNvGrpSpPr/>
          <p:nvPr/>
        </p:nvGrpSpPr>
        <p:grpSpPr>
          <a:xfrm flipH="1">
            <a:off x="9568815" y="3978910"/>
            <a:ext cx="848360" cy="525145"/>
            <a:chOff x="1506187" y="3018971"/>
            <a:chExt cx="1295070" cy="1178538"/>
          </a:xfrm>
        </p:grpSpPr>
        <p:cxnSp>
          <p:nvCxnSpPr>
            <p:cNvPr id="47" name="直接连接符 46"/>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329055" y="596265"/>
            <a:ext cx="6583680" cy="521970"/>
          </a:xfrm>
          <a:prstGeom prst="rect">
            <a:avLst/>
          </a:prstGeom>
          <a:noFill/>
        </p:spPr>
        <p:txBody>
          <a:bodyPr wrap="none" rtlCol="0" anchor="t">
            <a:spAutoFit/>
          </a:bodyPr>
          <a:lstStyle/>
          <a:p>
            <a:pPr indent="0"/>
            <a:r>
              <a:rPr lang="zh-CN" sz="2800">
                <a:solidFill>
                  <a:schemeClr val="accent1"/>
                </a:solidFill>
                <a:ea typeface="宋体" panose="02010600030101010101" pitchFamily="2" charset="-122"/>
                <a:sym typeface="+mn-ea"/>
              </a:rPr>
              <a:t>充分挖掘家长资源，让家长参与美术活动</a:t>
            </a:r>
            <a:endParaRPr lang="zh-CN" altLang="en-US" sz="2800">
              <a:solidFill>
                <a:schemeClr val="accent1"/>
              </a:solidFill>
              <a:ea typeface="宋体" panose="02010600030101010101" pitchFamily="2" charset="-122"/>
              <a:sym typeface="+mn-ea"/>
            </a:endParaRPr>
          </a:p>
        </p:txBody>
      </p:sp>
      <p:grpSp>
        <p:nvGrpSpPr>
          <p:cNvPr id="8" name="组合 7"/>
          <p:cNvGrpSpPr/>
          <p:nvPr/>
        </p:nvGrpSpPr>
        <p:grpSpPr>
          <a:xfrm>
            <a:off x="2806700" y="1223689"/>
            <a:ext cx="5161280" cy="1967329"/>
            <a:chOff x="454891" y="2706380"/>
            <a:chExt cx="5161280" cy="1967329"/>
          </a:xfrm>
        </p:grpSpPr>
        <p:sp>
          <p:nvSpPr>
            <p:cNvPr id="10" name="文本框 9"/>
            <p:cNvSpPr txBox="1"/>
            <p:nvPr/>
          </p:nvSpPr>
          <p:spPr>
            <a:xfrm>
              <a:off x="904051" y="4398119"/>
              <a:ext cx="2390979" cy="275590"/>
            </a:xfrm>
            <a:prstGeom prst="rect">
              <a:avLst/>
            </a:prstGeom>
            <a:noFill/>
          </p:spPr>
          <p:txBody>
            <a:bodyPr wrap="square" rtlCol="0">
              <a:spAutoFit/>
            </a:bodyPr>
            <a:lstStyle/>
            <a:p>
              <a:pPr algn="ctr"/>
              <a:endParaRPr lang="zh-CN" altLang="en-US" sz="1200" dirty="0">
                <a:ea typeface="微软雅黑" panose="020B0503020204020204" pitchFamily="34" charset="-122"/>
              </a:endParaRPr>
            </a:p>
          </p:txBody>
        </p:sp>
        <p:sp>
          <p:nvSpPr>
            <p:cNvPr id="26" name="文本框 25"/>
            <p:cNvSpPr txBox="1"/>
            <p:nvPr/>
          </p:nvSpPr>
          <p:spPr>
            <a:xfrm>
              <a:off x="454891" y="2706380"/>
              <a:ext cx="5161280" cy="521970"/>
            </a:xfrm>
            <a:prstGeom prst="rect">
              <a:avLst/>
            </a:prstGeom>
            <a:noFill/>
          </p:spPr>
          <p:txBody>
            <a:bodyPr wrap="none" rtlCol="0">
              <a:spAutoFit/>
            </a:bodyPr>
            <a:lstStyle/>
            <a:p>
              <a:pPr algn="ctr"/>
              <a:r>
                <a:rPr lang="zh-CN" altLang="en-US" sz="2800" dirty="0">
                  <a:latin typeface="微软雅黑" panose="020B0503020204020204" pitchFamily="34" charset="-122"/>
                  <a:ea typeface="微软雅黑" panose="020B0503020204020204" pitchFamily="34" charset="-122"/>
                </a:rPr>
                <a:t>亲子美术创意活动：《包汤圆》</a:t>
              </a:r>
              <a:endParaRPr lang="zh-CN" altLang="en-US" sz="2800" dirty="0">
                <a:latin typeface="微软雅黑" panose="020B0503020204020204" pitchFamily="34" charset="-122"/>
                <a:ea typeface="微软雅黑" panose="020B0503020204020204" pitchFamily="34" charset="-122"/>
              </a:endParaRPr>
            </a:p>
          </p:txBody>
        </p:sp>
      </p:grpSp>
      <p:pic>
        <p:nvPicPr>
          <p:cNvPr id="6" name="图片 5" descr="IMG_1487(20181228-195207)"/>
          <p:cNvPicPr>
            <a:picLocks noChangeAspect="1"/>
          </p:cNvPicPr>
          <p:nvPr/>
        </p:nvPicPr>
        <p:blipFill>
          <a:blip r:embed="rId1"/>
          <a:stretch>
            <a:fillRect/>
          </a:stretch>
        </p:blipFill>
        <p:spPr>
          <a:xfrm>
            <a:off x="1167765" y="1762125"/>
            <a:ext cx="3948430" cy="5044440"/>
          </a:xfrm>
          <a:prstGeom prst="flowChartAlternateProcess">
            <a:avLst/>
          </a:prstGeom>
        </p:spPr>
      </p:pic>
      <p:pic>
        <p:nvPicPr>
          <p:cNvPr id="3" name="图片 2" descr="IMG_1460"/>
          <p:cNvPicPr>
            <a:picLocks noChangeAspect="1"/>
          </p:cNvPicPr>
          <p:nvPr/>
        </p:nvPicPr>
        <p:blipFill>
          <a:blip r:embed="rId2" cstate="print"/>
          <a:stretch>
            <a:fillRect/>
          </a:stretch>
        </p:blipFill>
        <p:spPr>
          <a:xfrm>
            <a:off x="5238750" y="2102485"/>
            <a:ext cx="3208020" cy="4277995"/>
          </a:xfrm>
          <a:prstGeom prst="ellipse">
            <a:avLst/>
          </a:prstGeom>
        </p:spPr>
      </p:pic>
      <p:pic>
        <p:nvPicPr>
          <p:cNvPr id="5" name="图片 4" descr="IMG_1485(20181228-195150)"/>
          <p:cNvPicPr>
            <a:picLocks noChangeAspect="1"/>
          </p:cNvPicPr>
          <p:nvPr/>
        </p:nvPicPr>
        <p:blipFill>
          <a:blip r:embed="rId3" cstate="print"/>
          <a:stretch>
            <a:fillRect/>
          </a:stretch>
        </p:blipFill>
        <p:spPr>
          <a:xfrm>
            <a:off x="8569960" y="2354580"/>
            <a:ext cx="3338830" cy="4451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640715" y="187325"/>
            <a:ext cx="4692015"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五、</a:t>
            </a:r>
            <a:r>
              <a:rPr lang="en-US" altLang="zh-CN" b="0" dirty="0">
                <a:solidFill>
                  <a:schemeClr val="tx1">
                    <a:lumMod val="75000"/>
                    <a:lumOff val="25000"/>
                  </a:schemeClr>
                </a:solidFill>
                <a:latin typeface="微软雅黑" panose="020B0503020204020204" pitchFamily="34" charset="-122"/>
                <a:ea typeface="微软雅黑" panose="020B0503020204020204" pitchFamily="34" charset="-122"/>
              </a:rPr>
              <a:t>开展家园合作后的成效</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AutoShape 2"/>
          <p:cNvSpPr/>
          <p:nvPr/>
        </p:nvSpPr>
        <p:spPr bwMode="auto">
          <a:xfrm>
            <a:off x="4421188" y="2533650"/>
            <a:ext cx="3225800" cy="4324350"/>
          </a:xfrm>
          <a:custGeom>
            <a:avLst/>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chemeClr val="bg1">
              <a:lumMod val="85000"/>
            </a:schemeClr>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7" name="AutoShape 3"/>
          <p:cNvSpPr/>
          <p:nvPr/>
        </p:nvSpPr>
        <p:spPr bwMode="auto">
          <a:xfrm>
            <a:off x="6470650" y="3957638"/>
            <a:ext cx="309563" cy="442912"/>
          </a:xfrm>
          <a:custGeom>
            <a:avLst/>
            <a:gdLst>
              <a:gd name="T0" fmla="*/ 125992 w 9894"/>
              <a:gd name="T1" fmla="*/ 180655 h 21600"/>
              <a:gd name="T2" fmla="*/ 125992 w 9894"/>
              <a:gd name="T3" fmla="*/ 180655 h 21600"/>
              <a:gd name="T4" fmla="*/ 125992 w 9894"/>
              <a:gd name="T5" fmla="*/ 180655 h 21600"/>
              <a:gd name="T6" fmla="*/ 125992 w 9894"/>
              <a:gd name="T7" fmla="*/ 180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38AAD"/>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8" name="AutoShape 4"/>
          <p:cNvSpPr/>
          <p:nvPr/>
        </p:nvSpPr>
        <p:spPr bwMode="auto">
          <a:xfrm>
            <a:off x="6994525" y="3711575"/>
            <a:ext cx="292100" cy="455613"/>
          </a:xfrm>
          <a:custGeom>
            <a:avLst/>
            <a:gdLst>
              <a:gd name="T0" fmla="*/ 118869 w 9611"/>
              <a:gd name="T1" fmla="*/ 185673 h 21600"/>
              <a:gd name="T2" fmla="*/ 118869 w 9611"/>
              <a:gd name="T3" fmla="*/ 185673 h 21600"/>
              <a:gd name="T4" fmla="*/ 118869 w 9611"/>
              <a:gd name="T5" fmla="*/ 185673 h 21600"/>
              <a:gd name="T6" fmla="*/ 118869 w 9611"/>
              <a:gd name="T7" fmla="*/ 1856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5B8D33"/>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9" name="AutoShape 5"/>
          <p:cNvSpPr/>
          <p:nvPr/>
        </p:nvSpPr>
        <p:spPr bwMode="auto">
          <a:xfrm>
            <a:off x="7412038" y="3502025"/>
            <a:ext cx="342900" cy="534988"/>
          </a:xfrm>
          <a:custGeom>
            <a:avLst/>
            <a:gdLst>
              <a:gd name="T0" fmla="*/ 139912 w 10585"/>
              <a:gd name="T1" fmla="*/ 218292 h 21600"/>
              <a:gd name="T2" fmla="*/ 139912 w 10585"/>
              <a:gd name="T3" fmla="*/ 218292 h 21600"/>
              <a:gd name="T4" fmla="*/ 139912 w 10585"/>
              <a:gd name="T5" fmla="*/ 218292 h 21600"/>
              <a:gd name="T6" fmla="*/ 139912 w 10585"/>
              <a:gd name="T7" fmla="*/ 2182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85" h="21600">
                <a:moveTo>
                  <a:pt x="2210" y="21599"/>
                </a:moveTo>
                <a:cubicBezTo>
                  <a:pt x="2210" y="21599"/>
                  <a:pt x="-5844" y="11489"/>
                  <a:pt x="8800" y="0"/>
                </a:cubicBezTo>
                <a:cubicBezTo>
                  <a:pt x="8800" y="0"/>
                  <a:pt x="15756" y="19761"/>
                  <a:pt x="2210" y="21599"/>
                </a:cubicBezTo>
                <a:close/>
              </a:path>
            </a:pathLst>
          </a:custGeom>
          <a:solidFill>
            <a:srgbClr val="8EB6B6"/>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0" name="AutoShape 6"/>
          <p:cNvSpPr/>
          <p:nvPr/>
        </p:nvSpPr>
        <p:spPr bwMode="auto">
          <a:xfrm>
            <a:off x="7897813" y="3735388"/>
            <a:ext cx="558800" cy="301625"/>
          </a:xfrm>
          <a:custGeom>
            <a:avLst/>
            <a:gdLst>
              <a:gd name="T0" fmla="*/ 227263 w 19937"/>
              <a:gd name="T1" fmla="*/ 192776 h 14258"/>
              <a:gd name="T2" fmla="*/ 227263 w 19937"/>
              <a:gd name="T3" fmla="*/ 192776 h 14258"/>
              <a:gd name="T4" fmla="*/ 227263 w 19937"/>
              <a:gd name="T5" fmla="*/ 192776 h 14258"/>
              <a:gd name="T6" fmla="*/ 227263 w 19937"/>
              <a:gd name="T7" fmla="*/ 192776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1" name="AutoShape 7"/>
          <p:cNvSpPr/>
          <p:nvPr/>
        </p:nvSpPr>
        <p:spPr bwMode="auto">
          <a:xfrm>
            <a:off x="7718425" y="4252913"/>
            <a:ext cx="481013" cy="276225"/>
          </a:xfrm>
          <a:custGeom>
            <a:avLst/>
            <a:gdLst>
              <a:gd name="T0" fmla="*/ 195655 w 19438"/>
              <a:gd name="T1" fmla="*/ 112138 h 16645"/>
              <a:gd name="T2" fmla="*/ 195655 w 19438"/>
              <a:gd name="T3" fmla="*/ 112138 h 16645"/>
              <a:gd name="T4" fmla="*/ 195655 w 19438"/>
              <a:gd name="T5" fmla="*/ 112138 h 16645"/>
              <a:gd name="T6" fmla="*/ 195655 w 19438"/>
              <a:gd name="T7" fmla="*/ 112138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5B8D33"/>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2" name="AutoShape 8"/>
          <p:cNvSpPr/>
          <p:nvPr/>
        </p:nvSpPr>
        <p:spPr bwMode="auto">
          <a:xfrm>
            <a:off x="7386638" y="4497388"/>
            <a:ext cx="395287" cy="371475"/>
          </a:xfrm>
          <a:custGeom>
            <a:avLst/>
            <a:gdLst>
              <a:gd name="T0" fmla="*/ 160461 w 20049"/>
              <a:gd name="T1" fmla="*/ 199618 h 18650"/>
              <a:gd name="T2" fmla="*/ 160461 w 20049"/>
              <a:gd name="T3" fmla="*/ 199618 h 18650"/>
              <a:gd name="T4" fmla="*/ 160461 w 20049"/>
              <a:gd name="T5" fmla="*/ 199618 h 18650"/>
              <a:gd name="T6" fmla="*/ 160461 w 20049"/>
              <a:gd name="T7" fmla="*/ 199618 h 18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38AAD"/>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3" name="AutoShape 9"/>
          <p:cNvSpPr/>
          <p:nvPr/>
        </p:nvSpPr>
        <p:spPr bwMode="auto">
          <a:xfrm>
            <a:off x="7043738" y="4741863"/>
            <a:ext cx="415925" cy="352425"/>
          </a:xfrm>
          <a:custGeom>
            <a:avLst/>
            <a:gdLst>
              <a:gd name="T0" fmla="*/ 169489 w 16064"/>
              <a:gd name="T1" fmla="*/ 180436 h 17680"/>
              <a:gd name="T2" fmla="*/ 169489 w 16064"/>
              <a:gd name="T3" fmla="*/ 180436 h 17680"/>
              <a:gd name="T4" fmla="*/ 169489 w 16064"/>
              <a:gd name="T5" fmla="*/ 180436 h 17680"/>
              <a:gd name="T6" fmla="*/ 169489 w 16064"/>
              <a:gd name="T7" fmla="*/ 180436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solidFill>
            <a:srgbClr val="F38AAD"/>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4" name="AutoShape 10"/>
          <p:cNvSpPr/>
          <p:nvPr/>
        </p:nvSpPr>
        <p:spPr bwMode="auto">
          <a:xfrm>
            <a:off x="5040313" y="3957638"/>
            <a:ext cx="292100" cy="409575"/>
          </a:xfrm>
          <a:custGeom>
            <a:avLst/>
            <a:gdLst>
              <a:gd name="T0" fmla="*/ 118756 w 12554"/>
              <a:gd name="T1" fmla="*/ 167089 h 19439"/>
              <a:gd name="T2" fmla="*/ 118756 w 12554"/>
              <a:gd name="T3" fmla="*/ 167089 h 19439"/>
              <a:gd name="T4" fmla="*/ 118756 w 12554"/>
              <a:gd name="T5" fmla="*/ 167089 h 19439"/>
              <a:gd name="T6" fmla="*/ 118756 w 12554"/>
              <a:gd name="T7" fmla="*/ 167089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38AAD"/>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5" name="AutoShape 11"/>
          <p:cNvSpPr/>
          <p:nvPr/>
        </p:nvSpPr>
        <p:spPr bwMode="auto">
          <a:xfrm>
            <a:off x="4676775" y="3754438"/>
            <a:ext cx="290513" cy="465137"/>
          </a:xfrm>
          <a:custGeom>
            <a:avLst/>
            <a:gdLst>
              <a:gd name="T0" fmla="*/ 118304 w 13741"/>
              <a:gd name="T1" fmla="*/ 189584 h 20925"/>
              <a:gd name="T2" fmla="*/ 118304 w 13741"/>
              <a:gd name="T3" fmla="*/ 189584 h 20925"/>
              <a:gd name="T4" fmla="*/ 118304 w 13741"/>
              <a:gd name="T5" fmla="*/ 189584 h 20925"/>
              <a:gd name="T6" fmla="*/ 118304 w 13741"/>
              <a:gd name="T7" fmla="*/ 189584 h 20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5B8D33"/>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6" name="AutoShape 12"/>
          <p:cNvSpPr/>
          <p:nvPr/>
        </p:nvSpPr>
        <p:spPr bwMode="auto">
          <a:xfrm>
            <a:off x="4198938" y="3686175"/>
            <a:ext cx="303212" cy="476250"/>
          </a:xfrm>
          <a:custGeom>
            <a:avLst/>
            <a:gdLst>
              <a:gd name="T0" fmla="*/ 123193 w 14722"/>
              <a:gd name="T1" fmla="*/ 193849 h 21125"/>
              <a:gd name="T2" fmla="*/ 123193 w 14722"/>
              <a:gd name="T3" fmla="*/ 193849 h 21125"/>
              <a:gd name="T4" fmla="*/ 123193 w 14722"/>
              <a:gd name="T5" fmla="*/ 193849 h 21125"/>
              <a:gd name="T6" fmla="*/ 123193 w 14722"/>
              <a:gd name="T7" fmla="*/ 193849 h 2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92D050"/>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7" name="AutoShape 13"/>
          <p:cNvSpPr/>
          <p:nvPr/>
        </p:nvSpPr>
        <p:spPr bwMode="auto">
          <a:xfrm>
            <a:off x="3614738" y="4124325"/>
            <a:ext cx="581025" cy="280988"/>
          </a:xfrm>
          <a:custGeom>
            <a:avLst/>
            <a:gdLst>
              <a:gd name="T0" fmla="*/ 236391 w 21189"/>
              <a:gd name="T1" fmla="*/ 195048 h 15674"/>
              <a:gd name="T2" fmla="*/ 236391 w 21189"/>
              <a:gd name="T3" fmla="*/ 195048 h 15674"/>
              <a:gd name="T4" fmla="*/ 236391 w 21189"/>
              <a:gd name="T5" fmla="*/ 195048 h 15674"/>
              <a:gd name="T6" fmla="*/ 236391 w 21189"/>
              <a:gd name="T7" fmla="*/ 195048 h 15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8" name="AutoShape 14"/>
          <p:cNvSpPr/>
          <p:nvPr/>
        </p:nvSpPr>
        <p:spPr bwMode="auto">
          <a:xfrm>
            <a:off x="4103688" y="4478338"/>
            <a:ext cx="454025" cy="415925"/>
          </a:xfrm>
          <a:custGeom>
            <a:avLst/>
            <a:gdLst>
              <a:gd name="T0" fmla="*/ 185224 w 20364"/>
              <a:gd name="T1" fmla="*/ 177136 h 21100"/>
              <a:gd name="T2" fmla="*/ 185224 w 20364"/>
              <a:gd name="T3" fmla="*/ 177136 h 21100"/>
              <a:gd name="T4" fmla="*/ 185224 w 20364"/>
              <a:gd name="T5" fmla="*/ 177136 h 21100"/>
              <a:gd name="T6" fmla="*/ 185224 w 20364"/>
              <a:gd name="T7" fmla="*/ 177136 h 2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1CFA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9" name="AutoShape 15"/>
          <p:cNvSpPr/>
          <p:nvPr/>
        </p:nvSpPr>
        <p:spPr bwMode="auto">
          <a:xfrm>
            <a:off x="4625975" y="4699000"/>
            <a:ext cx="392113" cy="441325"/>
          </a:xfrm>
          <a:custGeom>
            <a:avLst/>
            <a:gdLst>
              <a:gd name="T0" fmla="*/ 159678 w 11653"/>
              <a:gd name="T1" fmla="*/ 226667 h 19110"/>
              <a:gd name="T2" fmla="*/ 159678 w 11653"/>
              <a:gd name="T3" fmla="*/ 226667 h 19110"/>
              <a:gd name="T4" fmla="*/ 159678 w 11653"/>
              <a:gd name="T5" fmla="*/ 226667 h 19110"/>
              <a:gd name="T6" fmla="*/ 159678 w 11653"/>
              <a:gd name="T7" fmla="*/ 226667 h 19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53" h="19110">
                <a:moveTo>
                  <a:pt x="8112" y="946"/>
                </a:moveTo>
                <a:cubicBezTo>
                  <a:pt x="3863" y="-2490"/>
                  <a:pt x="-2510" y="3400"/>
                  <a:pt x="1030" y="19110"/>
                </a:cubicBezTo>
                <a:cubicBezTo>
                  <a:pt x="1030" y="19110"/>
                  <a:pt x="19090" y="10273"/>
                  <a:pt x="8112" y="946"/>
                </a:cubicBezTo>
                <a:close/>
              </a:path>
            </a:pathLst>
          </a:custGeom>
          <a:solidFill>
            <a:srgbClr val="F38AAD"/>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0" name="AutoShape 16"/>
          <p:cNvSpPr/>
          <p:nvPr/>
        </p:nvSpPr>
        <p:spPr bwMode="auto">
          <a:xfrm>
            <a:off x="6365875" y="1925638"/>
            <a:ext cx="350838" cy="522287"/>
          </a:xfrm>
          <a:custGeom>
            <a:avLst/>
            <a:gdLst>
              <a:gd name="T0" fmla="*/ 142667 w 13523"/>
              <a:gd name="T1" fmla="*/ 212539 h 18670"/>
              <a:gd name="T2" fmla="*/ 142667 w 13523"/>
              <a:gd name="T3" fmla="*/ 212539 h 18670"/>
              <a:gd name="T4" fmla="*/ 142667 w 13523"/>
              <a:gd name="T5" fmla="*/ 212539 h 18670"/>
              <a:gd name="T6" fmla="*/ 142667 w 13523"/>
              <a:gd name="T7" fmla="*/ 212539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1CFA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1" name="AutoShape 17"/>
          <p:cNvSpPr/>
          <p:nvPr/>
        </p:nvSpPr>
        <p:spPr bwMode="auto">
          <a:xfrm>
            <a:off x="5935663" y="2098675"/>
            <a:ext cx="314325" cy="493713"/>
          </a:xfrm>
          <a:custGeom>
            <a:avLst/>
            <a:gdLst>
              <a:gd name="T0" fmla="*/ 128060 w 16246"/>
              <a:gd name="T1" fmla="*/ 201400 h 20641"/>
              <a:gd name="T2" fmla="*/ 128060 w 16246"/>
              <a:gd name="T3" fmla="*/ 201400 h 20641"/>
              <a:gd name="T4" fmla="*/ 128060 w 16246"/>
              <a:gd name="T5" fmla="*/ 201400 h 20641"/>
              <a:gd name="T6" fmla="*/ 128060 w 16246"/>
              <a:gd name="T7" fmla="*/ 201400 h 20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9ABF5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2" name="AutoShape 18"/>
          <p:cNvSpPr/>
          <p:nvPr/>
        </p:nvSpPr>
        <p:spPr bwMode="auto">
          <a:xfrm>
            <a:off x="6499225" y="2546350"/>
            <a:ext cx="511175" cy="279400"/>
          </a:xfrm>
          <a:custGeom>
            <a:avLst/>
            <a:gdLst>
              <a:gd name="T0" fmla="*/ 208292 w 19743"/>
              <a:gd name="T1" fmla="*/ 248925 h 11814"/>
              <a:gd name="T2" fmla="*/ 208292 w 19743"/>
              <a:gd name="T3" fmla="*/ 248925 h 11814"/>
              <a:gd name="T4" fmla="*/ 208292 w 19743"/>
              <a:gd name="T5" fmla="*/ 248925 h 11814"/>
              <a:gd name="T6" fmla="*/ 208292 w 19743"/>
              <a:gd name="T7" fmla="*/ 248925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8EB6B6"/>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3" name="AutoShape 19"/>
          <p:cNvSpPr/>
          <p:nvPr/>
        </p:nvSpPr>
        <p:spPr bwMode="auto">
          <a:xfrm>
            <a:off x="6249988" y="2986088"/>
            <a:ext cx="547687" cy="261937"/>
          </a:xfrm>
          <a:custGeom>
            <a:avLst/>
            <a:gdLst>
              <a:gd name="T0" fmla="*/ 223400 w 21174"/>
              <a:gd name="T1" fmla="*/ 182909 h 12449"/>
              <a:gd name="T2" fmla="*/ 223400 w 21174"/>
              <a:gd name="T3" fmla="*/ 182909 h 12449"/>
              <a:gd name="T4" fmla="*/ 223400 w 21174"/>
              <a:gd name="T5" fmla="*/ 182909 h 12449"/>
              <a:gd name="T6" fmla="*/ 223400 w 21174"/>
              <a:gd name="T7" fmla="*/ 182909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8EB6B6"/>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4" name="AutoShape 20"/>
          <p:cNvSpPr/>
          <p:nvPr/>
        </p:nvSpPr>
        <p:spPr bwMode="auto">
          <a:xfrm>
            <a:off x="6273800" y="3403600"/>
            <a:ext cx="485775" cy="376238"/>
          </a:xfrm>
          <a:custGeom>
            <a:avLst/>
            <a:gdLst>
              <a:gd name="T0" fmla="*/ 197782 w 21180"/>
              <a:gd name="T1" fmla="*/ 153583 h 18889"/>
              <a:gd name="T2" fmla="*/ 197782 w 21180"/>
              <a:gd name="T3" fmla="*/ 153583 h 18889"/>
              <a:gd name="T4" fmla="*/ 197782 w 21180"/>
              <a:gd name="T5" fmla="*/ 153583 h 18889"/>
              <a:gd name="T6" fmla="*/ 197782 w 21180"/>
              <a:gd name="T7" fmla="*/ 153583 h 1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5" name="AutoShape 21"/>
          <p:cNvSpPr/>
          <p:nvPr/>
        </p:nvSpPr>
        <p:spPr bwMode="auto">
          <a:xfrm>
            <a:off x="5254625" y="3606800"/>
            <a:ext cx="544513" cy="314325"/>
          </a:xfrm>
          <a:custGeom>
            <a:avLst/>
            <a:gdLst>
              <a:gd name="T0" fmla="*/ 222123 w 20815"/>
              <a:gd name="T1" fmla="*/ 153124 h 18748"/>
              <a:gd name="T2" fmla="*/ 222123 w 20815"/>
              <a:gd name="T3" fmla="*/ 153124 h 18748"/>
              <a:gd name="T4" fmla="*/ 222123 w 20815"/>
              <a:gd name="T5" fmla="*/ 153124 h 18748"/>
              <a:gd name="T6" fmla="*/ 222123 w 20815"/>
              <a:gd name="T7" fmla="*/ 153124 h 18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chemeClr val="tx2">
              <a:lumMod val="75000"/>
            </a:schemeClr>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6" name="AutoShape 22"/>
          <p:cNvSpPr/>
          <p:nvPr/>
        </p:nvSpPr>
        <p:spPr bwMode="auto">
          <a:xfrm>
            <a:off x="5003800" y="3151188"/>
            <a:ext cx="495300" cy="246062"/>
          </a:xfrm>
          <a:custGeom>
            <a:avLst/>
            <a:gdLst>
              <a:gd name="T0" fmla="*/ 201640 w 20033"/>
              <a:gd name="T1" fmla="*/ 135607 h 15680"/>
              <a:gd name="T2" fmla="*/ 201640 w 20033"/>
              <a:gd name="T3" fmla="*/ 135607 h 15680"/>
              <a:gd name="T4" fmla="*/ 201640 w 20033"/>
              <a:gd name="T5" fmla="*/ 135607 h 15680"/>
              <a:gd name="T6" fmla="*/ 201640 w 20033"/>
              <a:gd name="T7" fmla="*/ 135607 h 15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F38AAD"/>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7" name="AutoShape 23"/>
          <p:cNvSpPr/>
          <p:nvPr/>
        </p:nvSpPr>
        <p:spPr bwMode="auto">
          <a:xfrm>
            <a:off x="4867275" y="2381250"/>
            <a:ext cx="341313" cy="403225"/>
          </a:xfrm>
          <a:custGeom>
            <a:avLst/>
            <a:gdLst>
              <a:gd name="T0" fmla="*/ 138892 w 15070"/>
              <a:gd name="T1" fmla="*/ 164174 h 19631"/>
              <a:gd name="T2" fmla="*/ 138892 w 15070"/>
              <a:gd name="T3" fmla="*/ 164174 h 19631"/>
              <a:gd name="T4" fmla="*/ 138892 w 15070"/>
              <a:gd name="T5" fmla="*/ 164174 h 19631"/>
              <a:gd name="T6" fmla="*/ 138892 w 15070"/>
              <a:gd name="T7" fmla="*/ 164174 h 196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solidFill>
            <a:srgbClr val="F1CFA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8" name="AutoShape 24"/>
          <p:cNvSpPr/>
          <p:nvPr/>
        </p:nvSpPr>
        <p:spPr bwMode="auto">
          <a:xfrm>
            <a:off x="5397500" y="2332038"/>
            <a:ext cx="360363" cy="496887"/>
          </a:xfrm>
          <a:custGeom>
            <a:avLst/>
            <a:gdLst>
              <a:gd name="T0" fmla="*/ 147313 w 15376"/>
              <a:gd name="T1" fmla="*/ 202292 h 20489"/>
              <a:gd name="T2" fmla="*/ 147313 w 15376"/>
              <a:gd name="T3" fmla="*/ 202292 h 20489"/>
              <a:gd name="T4" fmla="*/ 147313 w 15376"/>
              <a:gd name="T5" fmla="*/ 202292 h 20489"/>
              <a:gd name="T6" fmla="*/ 147313 w 15376"/>
              <a:gd name="T7" fmla="*/ 202292 h 20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9ABF5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9" name="AutoShape 25"/>
          <p:cNvSpPr/>
          <p:nvPr/>
        </p:nvSpPr>
        <p:spPr bwMode="auto">
          <a:xfrm>
            <a:off x="7035800" y="2960688"/>
            <a:ext cx="401638" cy="496887"/>
          </a:xfrm>
          <a:custGeom>
            <a:avLst/>
            <a:gdLst>
              <a:gd name="T0" fmla="*/ 163750 w 16671"/>
              <a:gd name="T1" fmla="*/ 202832 h 20543"/>
              <a:gd name="T2" fmla="*/ 163750 w 16671"/>
              <a:gd name="T3" fmla="*/ 202832 h 20543"/>
              <a:gd name="T4" fmla="*/ 163750 w 16671"/>
              <a:gd name="T5" fmla="*/ 202832 h 20543"/>
              <a:gd name="T6" fmla="*/ 163750 w 16671"/>
              <a:gd name="T7" fmla="*/ 202832 h 20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5B8D33"/>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0" name="AutoShape 26"/>
          <p:cNvSpPr/>
          <p:nvPr/>
        </p:nvSpPr>
        <p:spPr bwMode="auto">
          <a:xfrm>
            <a:off x="7043738" y="2252663"/>
            <a:ext cx="303212" cy="466725"/>
          </a:xfrm>
          <a:custGeom>
            <a:avLst/>
            <a:gdLst>
              <a:gd name="T0" fmla="*/ 123809 w 19262"/>
              <a:gd name="T1" fmla="*/ 190691 h 21600"/>
              <a:gd name="T2" fmla="*/ 123809 w 19262"/>
              <a:gd name="T3" fmla="*/ 190691 h 21600"/>
              <a:gd name="T4" fmla="*/ 123809 w 19262"/>
              <a:gd name="T5" fmla="*/ 190691 h 21600"/>
              <a:gd name="T6" fmla="*/ 123809 w 19262"/>
              <a:gd name="T7" fmla="*/ 19069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8EB6B6"/>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1" name="AutoShape 27"/>
          <p:cNvSpPr/>
          <p:nvPr/>
        </p:nvSpPr>
        <p:spPr bwMode="auto">
          <a:xfrm>
            <a:off x="4392613" y="3132138"/>
            <a:ext cx="322262" cy="474662"/>
          </a:xfrm>
          <a:custGeom>
            <a:avLst/>
            <a:gdLst>
              <a:gd name="T0" fmla="*/ 131402 w 12174"/>
              <a:gd name="T1" fmla="*/ 193201 h 21600"/>
              <a:gd name="T2" fmla="*/ 131402 w 12174"/>
              <a:gd name="T3" fmla="*/ 193201 h 21600"/>
              <a:gd name="T4" fmla="*/ 131402 w 12174"/>
              <a:gd name="T5" fmla="*/ 193201 h 21600"/>
              <a:gd name="T6" fmla="*/ 131402 w 12174"/>
              <a:gd name="T7" fmla="*/ 193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2" name="AutoShape 28"/>
          <p:cNvSpPr/>
          <p:nvPr/>
        </p:nvSpPr>
        <p:spPr bwMode="auto">
          <a:xfrm>
            <a:off x="3775075" y="3230563"/>
            <a:ext cx="379413" cy="500062"/>
          </a:xfrm>
          <a:custGeom>
            <a:avLst/>
            <a:gdLst>
              <a:gd name="T0" fmla="*/ 154054 w 11872"/>
              <a:gd name="T1" fmla="*/ 203237 h 21600"/>
              <a:gd name="T2" fmla="*/ 154054 w 11872"/>
              <a:gd name="T3" fmla="*/ 203237 h 21600"/>
              <a:gd name="T4" fmla="*/ 154054 w 11872"/>
              <a:gd name="T5" fmla="*/ 203237 h 21600"/>
              <a:gd name="T6" fmla="*/ 154054 w 11872"/>
              <a:gd name="T7" fmla="*/ 2032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9ABF5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3" name="AutoShape 29"/>
          <p:cNvSpPr/>
          <p:nvPr/>
        </p:nvSpPr>
        <p:spPr bwMode="auto">
          <a:xfrm>
            <a:off x="4448175" y="2541588"/>
            <a:ext cx="312738" cy="430212"/>
          </a:xfrm>
          <a:custGeom>
            <a:avLst/>
            <a:gdLst>
              <a:gd name="T0" fmla="*/ 127722 w 11448"/>
              <a:gd name="T1" fmla="*/ 175636 h 21600"/>
              <a:gd name="T2" fmla="*/ 127722 w 11448"/>
              <a:gd name="T3" fmla="*/ 175636 h 21600"/>
              <a:gd name="T4" fmla="*/ 127722 w 11448"/>
              <a:gd name="T5" fmla="*/ 175636 h 21600"/>
              <a:gd name="T6" fmla="*/ 127722 w 11448"/>
              <a:gd name="T7" fmla="*/ 17563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92D050"/>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4" name="AutoShape 13"/>
          <p:cNvSpPr/>
          <p:nvPr/>
        </p:nvSpPr>
        <p:spPr bwMode="auto">
          <a:xfrm>
            <a:off x="3662363" y="4129088"/>
            <a:ext cx="579437" cy="280987"/>
          </a:xfrm>
          <a:custGeom>
            <a:avLst/>
            <a:gdLst>
              <a:gd name="T0" fmla="*/ 236391 w 21189"/>
              <a:gd name="T1" fmla="*/ 195048 h 15674"/>
              <a:gd name="T2" fmla="*/ 236391 w 21189"/>
              <a:gd name="T3" fmla="*/ 195048 h 15674"/>
              <a:gd name="T4" fmla="*/ 236391 w 21189"/>
              <a:gd name="T5" fmla="*/ 195048 h 15674"/>
              <a:gd name="T6" fmla="*/ 236391 w 21189"/>
              <a:gd name="T7" fmla="*/ 195048 h 15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solidFill>
            <a:srgbClr val="9ABF5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5" name="AutoShape 21"/>
          <p:cNvSpPr/>
          <p:nvPr/>
        </p:nvSpPr>
        <p:spPr bwMode="auto">
          <a:xfrm>
            <a:off x="5259387" y="3611563"/>
            <a:ext cx="546100" cy="315912"/>
          </a:xfrm>
          <a:custGeom>
            <a:avLst/>
            <a:gdLst>
              <a:gd name="T0" fmla="*/ 222123 w 20815"/>
              <a:gd name="T1" fmla="*/ 153124 h 18748"/>
              <a:gd name="T2" fmla="*/ 222123 w 20815"/>
              <a:gd name="T3" fmla="*/ 153124 h 18748"/>
              <a:gd name="T4" fmla="*/ 222123 w 20815"/>
              <a:gd name="T5" fmla="*/ 153124 h 18748"/>
              <a:gd name="T6" fmla="*/ 222123 w 20815"/>
              <a:gd name="T7" fmla="*/ 153124 h 18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5B8D33"/>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6" name="AutoShape 27"/>
          <p:cNvSpPr/>
          <p:nvPr/>
        </p:nvSpPr>
        <p:spPr bwMode="auto">
          <a:xfrm>
            <a:off x="4438650" y="3138488"/>
            <a:ext cx="322263" cy="473075"/>
          </a:xfrm>
          <a:custGeom>
            <a:avLst/>
            <a:gdLst>
              <a:gd name="T0" fmla="*/ 131402 w 12174"/>
              <a:gd name="T1" fmla="*/ 193201 h 21600"/>
              <a:gd name="T2" fmla="*/ 131402 w 12174"/>
              <a:gd name="T3" fmla="*/ 193201 h 21600"/>
              <a:gd name="T4" fmla="*/ 131402 w 12174"/>
              <a:gd name="T5" fmla="*/ 193201 h 21600"/>
              <a:gd name="T6" fmla="*/ 131402 w 12174"/>
              <a:gd name="T7" fmla="*/ 193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1CFA5"/>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7" name="TextBox 13"/>
          <p:cNvSpPr txBox="1"/>
          <p:nvPr/>
        </p:nvSpPr>
        <p:spPr>
          <a:xfrm>
            <a:off x="8505170" y="2063594"/>
            <a:ext cx="1709321" cy="368935"/>
          </a:xfrm>
          <a:prstGeom prst="rect">
            <a:avLst/>
          </a:prstGeom>
          <a:noFill/>
        </p:spPr>
        <p:txBody>
          <a:bodyPr wrap="square" lIns="0" tIns="0" rIns="0" bIns="0" rtlCol="0" anchor="t" anchorCtr="0">
            <a:spAutoFit/>
          </a:bodyPr>
          <a:lstStyle/>
          <a:p>
            <a:pPr algn="ctr" defTabSz="912495">
              <a:spcBef>
                <a:spcPct val="20000"/>
              </a:spcBef>
              <a:defRPr/>
            </a:pPr>
            <a:r>
              <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对家长</a:t>
            </a:r>
            <a:endPar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矩形 37"/>
          <p:cNvSpPr/>
          <p:nvPr/>
        </p:nvSpPr>
        <p:spPr>
          <a:xfrm>
            <a:off x="8632825" y="2592705"/>
            <a:ext cx="2909570" cy="1322070"/>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可以更正一些错误的教育思想倾向的态度，让自己更好的欣赏与评价孩子的作品，还能掌握一些对幼儿美术培养的良好方法，增近与孩子的亲子关系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3"/>
          <p:cNvSpPr txBox="1"/>
          <p:nvPr/>
        </p:nvSpPr>
        <p:spPr>
          <a:xfrm>
            <a:off x="8576925" y="4534998"/>
            <a:ext cx="1709321" cy="368935"/>
          </a:xfrm>
          <a:prstGeom prst="rect">
            <a:avLst/>
          </a:prstGeom>
          <a:noFill/>
        </p:spPr>
        <p:txBody>
          <a:bodyPr wrap="square" lIns="0" tIns="0" rIns="0" bIns="0" rtlCol="0" anchor="t" anchorCtr="0">
            <a:spAutoFit/>
          </a:bodyPr>
          <a:lstStyle/>
          <a:p>
            <a:pPr algn="ctr" defTabSz="912495">
              <a:spcBef>
                <a:spcPct val="20000"/>
              </a:spcBef>
              <a:defRPr/>
            </a:pPr>
            <a:r>
              <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对幼儿</a:t>
            </a:r>
            <a:endPar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41"/>
          <p:cNvSpPr/>
          <p:nvPr/>
        </p:nvSpPr>
        <p:spPr>
          <a:xfrm>
            <a:off x="8505190" y="5031740"/>
            <a:ext cx="2892425" cy="829945"/>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提高了幼儿的积极性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参与活动的欲望大大提高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美术方面的能力得到发展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3"/>
          <p:cNvSpPr txBox="1"/>
          <p:nvPr/>
        </p:nvSpPr>
        <p:spPr>
          <a:xfrm>
            <a:off x="1712861" y="1729584"/>
            <a:ext cx="1709321" cy="368935"/>
          </a:xfrm>
          <a:prstGeom prst="rect">
            <a:avLst/>
          </a:prstGeom>
          <a:noFill/>
        </p:spPr>
        <p:txBody>
          <a:bodyPr wrap="square" lIns="0" tIns="0" rIns="0" bIns="0" rtlCol="0" anchor="t" anchorCtr="0">
            <a:spAutoFit/>
          </a:bodyPr>
          <a:lstStyle/>
          <a:p>
            <a:pPr algn="ctr" defTabSz="912495">
              <a:spcBef>
                <a:spcPct val="20000"/>
              </a:spcBef>
              <a:defRPr/>
            </a:pPr>
            <a:r>
              <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对幼儿园</a:t>
            </a:r>
            <a:endParaRPr 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1712595" y="2364105"/>
            <a:ext cx="2127250" cy="583565"/>
          </a:xfrm>
          <a:prstGeom prst="rect">
            <a:avLst/>
          </a:prstGeom>
        </p:spPr>
        <p:txBody>
          <a:bodyPr wrap="square">
            <a:spAutoFit/>
          </a:bodyPr>
          <a:lstStyle/>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了解了幼儿教育</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幼儿园的宣传者</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13"/>
          <p:cNvSpPr txBox="1"/>
          <p:nvPr/>
        </p:nvSpPr>
        <p:spPr>
          <a:xfrm>
            <a:off x="1712526" y="4904078"/>
            <a:ext cx="1709321" cy="368935"/>
          </a:xfrm>
          <a:prstGeom prst="rect">
            <a:avLst/>
          </a:prstGeom>
          <a:noFill/>
        </p:spPr>
        <p:txBody>
          <a:bodyPr wrap="square" lIns="0" tIns="0" rIns="0" bIns="0" rtlCol="0" anchor="t" anchorCtr="0">
            <a:spAutoFit/>
          </a:bodyPr>
          <a:lstStyle/>
          <a:p>
            <a:pPr algn="ctr" defTabSz="912495">
              <a:spcBef>
                <a:spcPct val="20000"/>
              </a:spcBef>
              <a:defRPr/>
            </a:pPr>
            <a:r>
              <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对教师</a:t>
            </a:r>
            <a:endParaRPr lang="zh-CN" altLang="en-US" sz="24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矩形 47"/>
          <p:cNvSpPr/>
          <p:nvPr/>
        </p:nvSpPr>
        <p:spPr>
          <a:xfrm>
            <a:off x="1823085" y="5420995"/>
            <a:ext cx="2164715" cy="829945"/>
          </a:xfrm>
          <a:prstGeom prst="rect">
            <a:avLst/>
          </a:prstGeom>
        </p:spPr>
        <p:txBody>
          <a:bodyPr wrap="square">
            <a:spAutoFit/>
          </a:bodyPr>
          <a:lstStyle/>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家长走进课堂</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家园联系加强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家长工作迎刃而解</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ox(in)">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ox(in)">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diamond(in)">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diamond(in)">
                                      <p:cBhvr>
                                        <p:cTn id="34" dur="2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slide(fromBottom)">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slide(fromBottom)">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1" grpId="0"/>
      <p:bldP spid="42" grpId="0"/>
      <p:bldP spid="43" grpId="0"/>
      <p:bldP spid="44"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76721" t="-167" r="-33" b="167"/>
          <a:stretch>
            <a:fillRect/>
          </a:stretch>
        </p:blipFill>
        <p:spPr>
          <a:xfrm>
            <a:off x="6720840" y="0"/>
            <a:ext cx="5471160" cy="6845300"/>
          </a:xfrm>
          <a:prstGeom prst="rect">
            <a:avLst/>
          </a:prstGeom>
        </p:spPr>
      </p:pic>
      <p:sp>
        <p:nvSpPr>
          <p:cNvPr id="9" name="文本框 8"/>
          <p:cNvSpPr txBox="1"/>
          <p:nvPr/>
        </p:nvSpPr>
        <p:spPr>
          <a:xfrm>
            <a:off x="706755" y="1998345"/>
            <a:ext cx="8231505" cy="2245360"/>
          </a:xfrm>
          <a:prstGeom prst="rect">
            <a:avLst/>
          </a:prstGeom>
          <a:noFill/>
        </p:spPr>
        <p:txBody>
          <a:bodyPr wrap="square" rtlCol="0" anchor="t">
            <a:spAutoFit/>
          </a:bodyPr>
          <a:lstStyle/>
          <a:p>
            <a:pPr algn="l"/>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sym typeface="+mn-ea"/>
              </a:rPr>
              <a:t>“路漫漫其修远兮，吾将上下而求索”。</a:t>
            </a:r>
            <a:endParaRPr lang="zh-CN" altLang="en-US" sz="2800" b="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sym typeface="+mn-ea"/>
              </a:rPr>
              <a:t>在开展美术活动中，我们做的还远远不够，只有做好家园携手，家园一致密切配合，相互渗透，才能促进幼儿美术方面的发展，才能获得幼儿美术教育的最佳效益。</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76721" t="-167" r="-33" b="167"/>
          <a:stretch>
            <a:fillRect/>
          </a:stretch>
        </p:blipFill>
        <p:spPr>
          <a:xfrm>
            <a:off x="6720840" y="0"/>
            <a:ext cx="5471160" cy="6845300"/>
          </a:xfrm>
          <a:prstGeom prst="rect">
            <a:avLst/>
          </a:prstGeom>
        </p:spPr>
      </p:pic>
      <p:sp>
        <p:nvSpPr>
          <p:cNvPr id="4" name="文本框 3"/>
          <p:cNvSpPr txBox="1"/>
          <p:nvPr/>
        </p:nvSpPr>
        <p:spPr>
          <a:xfrm>
            <a:off x="1667510" y="1740535"/>
            <a:ext cx="4549775" cy="521970"/>
          </a:xfrm>
          <a:prstGeom prst="rect">
            <a:avLst/>
          </a:prstGeom>
          <a:noFill/>
        </p:spPr>
        <p:txBody>
          <a:bodyPr wrap="square" rtlCol="0">
            <a:spAutoFit/>
          </a:bodyPr>
          <a:p>
            <a:r>
              <a:rPr lang="zh-CN" altLang="en-US" sz="2800"/>
              <a:t>一、什么是家园合作</a:t>
            </a:r>
            <a:endParaRPr lang="zh-CN" altLang="en-US" sz="2800"/>
          </a:p>
        </p:txBody>
      </p:sp>
      <p:sp>
        <p:nvSpPr>
          <p:cNvPr id="5" name="文本框 4"/>
          <p:cNvSpPr txBox="1"/>
          <p:nvPr/>
        </p:nvSpPr>
        <p:spPr>
          <a:xfrm>
            <a:off x="1667510" y="2522220"/>
            <a:ext cx="5553710" cy="521970"/>
          </a:xfrm>
          <a:prstGeom prst="rect">
            <a:avLst/>
          </a:prstGeom>
          <a:noFill/>
        </p:spPr>
        <p:txBody>
          <a:bodyPr wrap="square" rtlCol="0">
            <a:spAutoFit/>
          </a:bodyPr>
          <a:p>
            <a:r>
              <a:rPr lang="zh-CN" altLang="en-US" sz="2800"/>
              <a:t>二、家园合作对美术活动的重要性</a:t>
            </a:r>
            <a:endParaRPr lang="zh-CN" altLang="en-US" sz="2800"/>
          </a:p>
        </p:txBody>
      </p:sp>
      <p:sp>
        <p:nvSpPr>
          <p:cNvPr id="6" name="文本框 5"/>
          <p:cNvSpPr txBox="1"/>
          <p:nvPr/>
        </p:nvSpPr>
        <p:spPr>
          <a:xfrm>
            <a:off x="1667510" y="3303905"/>
            <a:ext cx="5721350" cy="521970"/>
          </a:xfrm>
          <a:prstGeom prst="rect">
            <a:avLst/>
          </a:prstGeom>
          <a:noFill/>
        </p:spPr>
        <p:txBody>
          <a:bodyPr wrap="square" rtlCol="0">
            <a:spAutoFit/>
          </a:bodyPr>
          <a:p>
            <a:r>
              <a:rPr lang="zh-CN" altLang="en-US" sz="2800"/>
              <a:t>三、家园合作在幼儿教育中的现状</a:t>
            </a:r>
            <a:endParaRPr lang="zh-CN" altLang="en-US" sz="2800"/>
          </a:p>
        </p:txBody>
      </p:sp>
      <p:sp>
        <p:nvSpPr>
          <p:cNvPr id="8" name="文本框 7"/>
          <p:cNvSpPr txBox="1"/>
          <p:nvPr/>
        </p:nvSpPr>
        <p:spPr>
          <a:xfrm>
            <a:off x="1667510" y="4253230"/>
            <a:ext cx="6247765" cy="521970"/>
          </a:xfrm>
          <a:prstGeom prst="rect">
            <a:avLst/>
          </a:prstGeom>
          <a:noFill/>
        </p:spPr>
        <p:txBody>
          <a:bodyPr wrap="square" rtlCol="0">
            <a:spAutoFit/>
          </a:bodyPr>
          <a:p>
            <a:r>
              <a:rPr lang="zh-CN" altLang="en-US" sz="2800"/>
              <a:t>四、怎样在美术活动中开展家园合作</a:t>
            </a:r>
            <a:endParaRPr lang="zh-CN" altLang="en-US" sz="2800"/>
          </a:p>
        </p:txBody>
      </p:sp>
      <p:sp>
        <p:nvSpPr>
          <p:cNvPr id="9" name="文本框 8"/>
          <p:cNvSpPr txBox="1"/>
          <p:nvPr/>
        </p:nvSpPr>
        <p:spPr>
          <a:xfrm>
            <a:off x="1755775" y="5202555"/>
            <a:ext cx="6071235" cy="521970"/>
          </a:xfrm>
          <a:prstGeom prst="rect">
            <a:avLst/>
          </a:prstGeom>
          <a:noFill/>
        </p:spPr>
        <p:txBody>
          <a:bodyPr wrap="square" rtlCol="0">
            <a:spAutoFit/>
          </a:bodyPr>
          <a:p>
            <a:r>
              <a:rPr lang="zh-CN" altLang="en-US" sz="2800"/>
              <a:t>五、美术活动中开展家园合作的成效</a:t>
            </a:r>
            <a:endParaRPr lang="zh-CN" altLang="en-US" sz="2800"/>
          </a:p>
        </p:txBody>
      </p:sp>
      <p:sp>
        <p:nvSpPr>
          <p:cNvPr id="10" name="文本框 9"/>
          <p:cNvSpPr txBox="1"/>
          <p:nvPr/>
        </p:nvSpPr>
        <p:spPr>
          <a:xfrm>
            <a:off x="2145665" y="688975"/>
            <a:ext cx="3683000" cy="583565"/>
          </a:xfrm>
          <a:prstGeom prst="rect">
            <a:avLst/>
          </a:prstGeom>
          <a:noFill/>
        </p:spPr>
        <p:txBody>
          <a:bodyPr wrap="square" rtlCol="0">
            <a:spAutoFit/>
          </a:bodyPr>
          <a:p>
            <a:r>
              <a:rPr lang="zh-CN" altLang="en-US" sz="3200" b="1"/>
              <a:t>目</a:t>
            </a:r>
            <a:r>
              <a:rPr lang="en-US" altLang="zh-CN" sz="3200" b="1"/>
              <a:t>      </a:t>
            </a:r>
            <a:r>
              <a:rPr lang="zh-CN" altLang="en-US" sz="3200" b="1"/>
              <a:t>录</a:t>
            </a:r>
            <a:endParaRPr lang="zh-CN" altLang="en-US" sz="3200" b="1"/>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68182"/>
          <a:stretch>
            <a:fillRect/>
          </a:stretch>
        </p:blipFill>
        <p:spPr>
          <a:xfrm>
            <a:off x="0" y="-1"/>
            <a:ext cx="7452360" cy="6831331"/>
          </a:xfrm>
          <a:prstGeom prst="rect">
            <a:avLst/>
          </a:prstGeom>
        </p:spPr>
      </p:pic>
      <p:sp>
        <p:nvSpPr>
          <p:cNvPr id="14" name="文本框 13"/>
          <p:cNvSpPr txBox="1"/>
          <p:nvPr/>
        </p:nvSpPr>
        <p:spPr>
          <a:xfrm>
            <a:off x="3223260" y="2626995"/>
            <a:ext cx="5846445" cy="768350"/>
          </a:xfrm>
          <a:prstGeom prst="rect">
            <a:avLst/>
          </a:prstGeom>
          <a:noFill/>
        </p:spPr>
        <p:txBody>
          <a:bodyPr wrap="square" rtlCol="0">
            <a:spAutoFit/>
          </a:bodyPr>
          <a:lstStyle/>
          <a:p>
            <a:pPr algn="ctr"/>
            <a:r>
              <a:rPr lang="zh-CN" altLang="en-US" sz="4400" dirty="0">
                <a:solidFill>
                  <a:schemeClr val="accent6">
                    <a:lumMod val="75000"/>
                  </a:schemeClr>
                </a:solidFill>
                <a:latin typeface="微软雅黑" panose="020B0503020204020204" pitchFamily="34" charset="-122"/>
                <a:ea typeface="微软雅黑" panose="020B0503020204020204" pitchFamily="34" charset="-122"/>
              </a:rPr>
              <a:t>谢</a:t>
            </a:r>
            <a:r>
              <a:rPr lang="en-US" altLang="zh-CN" sz="4400" dirty="0">
                <a:solidFill>
                  <a:schemeClr val="accent6">
                    <a:lumMod val="75000"/>
                  </a:schemeClr>
                </a:solidFill>
                <a:latin typeface="微软雅黑" panose="020B0503020204020204" pitchFamily="34" charset="-122"/>
                <a:ea typeface="微软雅黑" panose="020B0503020204020204" pitchFamily="34" charset="-122"/>
              </a:rPr>
              <a:t>  </a:t>
            </a:r>
            <a:r>
              <a:rPr lang="zh-CN" altLang="en-US" sz="4400" dirty="0">
                <a:solidFill>
                  <a:schemeClr val="accent6">
                    <a:lumMod val="75000"/>
                  </a:schemeClr>
                </a:solidFill>
                <a:latin typeface="微软雅黑" panose="020B0503020204020204" pitchFamily="34" charset="-122"/>
                <a:ea typeface="微软雅黑" panose="020B0503020204020204" pitchFamily="34" charset="-122"/>
              </a:rPr>
              <a:t>谢</a:t>
            </a:r>
            <a:r>
              <a:rPr lang="en-US" altLang="zh-CN" sz="4400" dirty="0">
                <a:solidFill>
                  <a:schemeClr val="accent6">
                    <a:lumMod val="75000"/>
                  </a:schemeClr>
                </a:solidFill>
                <a:latin typeface="微软雅黑" panose="020B0503020204020204" pitchFamily="34" charset="-122"/>
                <a:ea typeface="微软雅黑" panose="020B0503020204020204" pitchFamily="34" charset="-122"/>
              </a:rPr>
              <a:t>  </a:t>
            </a:r>
            <a:r>
              <a:rPr lang="zh-CN" altLang="en-US" sz="4400" dirty="0">
                <a:solidFill>
                  <a:schemeClr val="accent6">
                    <a:lumMod val="75000"/>
                  </a:schemeClr>
                </a:solidFill>
                <a:latin typeface="微软雅黑" panose="020B0503020204020204" pitchFamily="34" charset="-122"/>
                <a:ea typeface="微软雅黑" panose="020B0503020204020204" pitchFamily="34" charset="-122"/>
              </a:rPr>
              <a:t>聆</a:t>
            </a:r>
            <a:r>
              <a:rPr lang="en-US" altLang="zh-CN" sz="4400" dirty="0">
                <a:solidFill>
                  <a:schemeClr val="accent6">
                    <a:lumMod val="75000"/>
                  </a:schemeClr>
                </a:solidFill>
                <a:latin typeface="微软雅黑" panose="020B0503020204020204" pitchFamily="34" charset="-122"/>
                <a:ea typeface="微软雅黑" panose="020B0503020204020204" pitchFamily="34" charset="-122"/>
              </a:rPr>
              <a:t>  </a:t>
            </a:r>
            <a:r>
              <a:rPr lang="zh-CN" altLang="en-US" sz="4400" dirty="0">
                <a:solidFill>
                  <a:schemeClr val="accent6">
                    <a:lumMod val="75000"/>
                  </a:schemeClr>
                </a:solidFill>
                <a:latin typeface="微软雅黑" panose="020B0503020204020204" pitchFamily="34" charset="-122"/>
                <a:ea typeface="微软雅黑" panose="020B0503020204020204" pitchFamily="34" charset="-122"/>
              </a:rPr>
              <a:t>听</a:t>
            </a:r>
            <a:endParaRPr lang="zh-CN" altLang="en-US" sz="4400" dirty="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76721" t="-167" r="-33" b="167"/>
          <a:stretch>
            <a:fillRect/>
          </a:stretch>
        </p:blipFill>
        <p:spPr>
          <a:xfrm>
            <a:off x="6720840" y="0"/>
            <a:ext cx="5471160" cy="6845300"/>
          </a:xfrm>
          <a:prstGeom prst="rect">
            <a:avLst/>
          </a:prstGeom>
        </p:spPr>
      </p:pic>
      <p:sp>
        <p:nvSpPr>
          <p:cNvPr id="100" name="文本框 99"/>
          <p:cNvSpPr txBox="1"/>
          <p:nvPr/>
        </p:nvSpPr>
        <p:spPr>
          <a:xfrm>
            <a:off x="1315085" y="1651000"/>
            <a:ext cx="8260715" cy="1383665"/>
          </a:xfrm>
          <a:prstGeom prst="rect">
            <a:avLst/>
          </a:prstGeom>
          <a:noFill/>
          <a:ln w="9525">
            <a:noFill/>
          </a:ln>
        </p:spPr>
        <p:txBody>
          <a:bodyPr wrap="square">
            <a:spAutoFit/>
          </a:bodyPr>
          <a:lstStyle/>
          <a:p>
            <a:pPr indent="0"/>
            <a:r>
              <a:rPr lang="zh-CN" sz="2800" b="1" dirty="0">
                <a:ea typeface="宋体" panose="02010600030101010101" pitchFamily="2" charset="-122"/>
              </a:rPr>
              <a:t>《3-6岁儿童学习与发展指南》</a:t>
            </a:r>
            <a:r>
              <a:rPr lang="zh-CN" sz="2800" b="0" dirty="0">
                <a:ea typeface="宋体" panose="02010600030101010101" pitchFamily="2" charset="-122"/>
              </a:rPr>
              <a:t>中指出：“</a:t>
            </a:r>
            <a:r>
              <a:rPr lang="zh-CN" sz="2800" b="0" dirty="0">
                <a:solidFill>
                  <a:srgbClr val="FF0000"/>
                </a:solidFill>
                <a:ea typeface="宋体" panose="02010600030101010101" pitchFamily="2" charset="-122"/>
              </a:rPr>
              <a:t>艺术</a:t>
            </a:r>
            <a:r>
              <a:rPr lang="zh-CN" sz="2800" b="0" dirty="0">
                <a:ea typeface="宋体" panose="02010600030101010101" pitchFamily="2" charset="-122"/>
              </a:rPr>
              <a:t>是人类</a:t>
            </a:r>
            <a:r>
              <a:rPr lang="zh-CN" sz="2800" b="0" dirty="0">
                <a:solidFill>
                  <a:srgbClr val="FF0000"/>
                </a:solidFill>
                <a:ea typeface="宋体" panose="02010600030101010101" pitchFamily="2" charset="-122"/>
              </a:rPr>
              <a:t>感受美</a:t>
            </a:r>
            <a:r>
              <a:rPr lang="zh-CN" sz="2800" b="0" dirty="0">
                <a:ea typeface="宋体" panose="02010600030101010101" pitchFamily="2" charset="-122"/>
              </a:rPr>
              <a:t>、</a:t>
            </a:r>
            <a:r>
              <a:rPr lang="zh-CN" sz="2800" b="0" dirty="0">
                <a:solidFill>
                  <a:srgbClr val="FF0000"/>
                </a:solidFill>
                <a:ea typeface="宋体" panose="02010600030101010101" pitchFamily="2" charset="-122"/>
              </a:rPr>
              <a:t>表现美</a:t>
            </a:r>
            <a:r>
              <a:rPr lang="zh-CN" sz="2800" b="0" dirty="0">
                <a:ea typeface="宋体" panose="02010600030101010101" pitchFamily="2" charset="-122"/>
              </a:rPr>
              <a:t>和</a:t>
            </a:r>
            <a:r>
              <a:rPr lang="zh-CN" sz="2800" b="0" dirty="0">
                <a:solidFill>
                  <a:srgbClr val="FF0000"/>
                </a:solidFill>
                <a:ea typeface="宋体" panose="02010600030101010101" pitchFamily="2" charset="-122"/>
              </a:rPr>
              <a:t>创造美</a:t>
            </a:r>
            <a:r>
              <a:rPr lang="zh-CN" sz="2800" b="0" dirty="0">
                <a:ea typeface="宋体" panose="02010600030101010101" pitchFamily="2" charset="-122"/>
              </a:rPr>
              <a:t>的重要形式，而每个幼儿心理都有一颗美的种子。”</a:t>
            </a:r>
            <a:endParaRPr lang="zh-CN" altLang="en-US" sz="2800" dirty="0"/>
          </a:p>
        </p:txBody>
      </p:sp>
      <p:sp>
        <p:nvSpPr>
          <p:cNvPr id="2" name="文本框 1"/>
          <p:cNvSpPr txBox="1"/>
          <p:nvPr/>
        </p:nvSpPr>
        <p:spPr>
          <a:xfrm>
            <a:off x="1640840" y="3792855"/>
            <a:ext cx="7666990" cy="1076325"/>
          </a:xfrm>
          <a:prstGeom prst="rect">
            <a:avLst/>
          </a:prstGeom>
          <a:noFill/>
          <a:ln w="9525">
            <a:noFill/>
          </a:ln>
        </p:spPr>
        <p:txBody>
          <a:bodyPr wrap="square">
            <a:spAutoFit/>
          </a:bodyPr>
          <a:lstStyle/>
          <a:p>
            <a:pPr indent="0"/>
            <a:r>
              <a:rPr lang="zh-CN" sz="3200" b="1" dirty="0">
                <a:ea typeface="宋体" panose="02010600030101010101" pitchFamily="2" charset="-122"/>
              </a:rPr>
              <a:t>《纲要》</a:t>
            </a:r>
            <a:r>
              <a:rPr lang="zh-CN" sz="3200" b="0" dirty="0">
                <a:ea typeface="宋体" panose="02010600030101010101" pitchFamily="2" charset="-122"/>
              </a:rPr>
              <a:t>中指出：“</a:t>
            </a:r>
            <a:r>
              <a:rPr lang="zh-CN" sz="3200" b="0" dirty="0">
                <a:solidFill>
                  <a:srgbClr val="FF0000"/>
                </a:solidFill>
                <a:ea typeface="宋体" panose="02010600030101010101" pitchFamily="2" charset="-122"/>
              </a:rPr>
              <a:t>家庭</a:t>
            </a:r>
            <a:r>
              <a:rPr lang="zh-CN" sz="3200" b="0" dirty="0">
                <a:ea typeface="宋体" panose="02010600030101010101" pitchFamily="2" charset="-122"/>
              </a:rPr>
              <a:t>是幼儿园重要的合作伙伴”</a:t>
            </a:r>
            <a:endParaRPr lang="zh-CN" alt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allAtOnce"/>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88110" y="562610"/>
            <a:ext cx="4495165" cy="645160"/>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一、什么是家园合作</a:t>
            </a:r>
            <a:endParaRPr lang="zh-CN" altLang="en-US" sz="36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1181100" y="2082800"/>
            <a:ext cx="8481060" cy="1383665"/>
          </a:xfrm>
          <a:prstGeom prst="rect">
            <a:avLst/>
          </a:prstGeom>
          <a:noFill/>
          <a:ln w="9525">
            <a:noFill/>
          </a:ln>
        </p:spPr>
        <p:txBody>
          <a:bodyPr wrap="square">
            <a:spAutoFit/>
          </a:bodyPr>
          <a:lstStyle/>
          <a:p>
            <a:pPr indent="0"/>
            <a:r>
              <a:rPr lang="zh-CN" sz="2800" b="0" dirty="0">
                <a:ea typeface="宋体" panose="02010600030101010101" pitchFamily="2" charset="-122"/>
              </a:rPr>
              <a:t>家园合作：即幼儿园和家庭均作为幼儿教育的主体，借助各自教育资源，积极配合与支持，保证行动一致性和协调性，促进幼儿身心健康发展的教育模式。</a:t>
            </a:r>
            <a:endParaRPr lang="zh-CN" altLang="en-US" sz="2800" dirty="0"/>
          </a:p>
        </p:txBody>
      </p:sp>
      <p:pic>
        <p:nvPicPr>
          <p:cNvPr id="2" name="图片 1" descr="t014237736e04883518"/>
          <p:cNvPicPr>
            <a:picLocks noChangeAspect="1"/>
          </p:cNvPicPr>
          <p:nvPr>
            <p:custDataLst>
              <p:tags r:id="rId1"/>
            </p:custDataLst>
          </p:nvPr>
        </p:nvPicPr>
        <p:blipFill>
          <a:blip r:embed="rId2"/>
          <a:stretch>
            <a:fillRect/>
          </a:stretch>
        </p:blipFill>
        <p:spPr>
          <a:xfrm>
            <a:off x="9047480" y="3338195"/>
            <a:ext cx="3321050" cy="332105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88110" y="562610"/>
            <a:ext cx="7452360" cy="645160"/>
          </a:xfrm>
          <a:prstGeom prst="rect">
            <a:avLst/>
          </a:prstGeom>
          <a:noFill/>
        </p:spPr>
        <p:txBody>
          <a:bodyPr wrap="square" rtlCol="0">
            <a:spAutoFit/>
          </a:bodyPr>
          <a:lstStyle/>
          <a:p>
            <a:r>
              <a:rPr lang="zh-CN" altLang="en-US" sz="3600" dirty="0" smtClean="0">
                <a:latin typeface="微软雅黑" panose="020B0503020204020204" pitchFamily="34" charset="-122"/>
                <a:ea typeface="微软雅黑" panose="020B0503020204020204" pitchFamily="34" charset="-122"/>
              </a:rPr>
              <a:t>二、家园合作对美术活动的重要性</a:t>
            </a:r>
            <a:endParaRPr lang="zh-CN" altLang="en-US" sz="36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srcRect/>
          <a:stretch>
            <a:fillRect/>
          </a:stretch>
        </p:blipFill>
        <p:spPr bwMode="auto">
          <a:xfrm>
            <a:off x="7429500" y="3276600"/>
            <a:ext cx="4762500" cy="3581400"/>
          </a:xfrm>
          <a:prstGeom prst="rect">
            <a:avLst/>
          </a:prstGeom>
          <a:noFill/>
          <a:ln w="9525">
            <a:noFill/>
            <a:miter lim="800000"/>
            <a:headEnd/>
            <a:tailEnd/>
          </a:ln>
          <a:effectLst/>
        </p:spPr>
      </p:pic>
      <p:sp>
        <p:nvSpPr>
          <p:cNvPr id="6" name="文本框 99"/>
          <p:cNvSpPr txBox="1"/>
          <p:nvPr/>
        </p:nvSpPr>
        <p:spPr>
          <a:xfrm>
            <a:off x="1221441" y="1423894"/>
            <a:ext cx="6160994" cy="3724096"/>
          </a:xfrm>
          <a:prstGeom prst="rect">
            <a:avLst/>
          </a:prstGeom>
          <a:noFill/>
          <a:ln w="9525">
            <a:noFill/>
          </a:ln>
        </p:spPr>
        <p:txBody>
          <a:bodyPr wrap="square">
            <a:spAutoFit/>
          </a:bodyPr>
          <a:lstStyle/>
          <a:p>
            <a:r>
              <a:rPr lang="zh-CN" altLang="en-US" sz="2000" dirty="0" smtClean="0"/>
              <a:t>艺术是一门可以启迪智慧、培养素质并完善人格的基础性教育，是幼儿教育中一门不可替代的学科。美术教育中，教师可以指导幼儿使用多种美工、绘画材料自由地表达情感，以增强幼儿对生活和周围事物的感知，培养幼儿的审美意识，在潜移默化中让幼儿的想象力、创造力等得到提高。近年来，随着新课标的改革，美术教育也越发受到家长的重视。在美术教育中，家长是幼儿绘画及手工的参与者和课后辅导者，家长对幼儿美术教育认识水平的提高有助于幼儿绘画及制作能力的发展，有助于美术教育收获良好的教育效果</a:t>
            </a:r>
            <a:r>
              <a:rPr lang="zh-CN" altLang="en-US" sz="2800" dirty="0" smtClean="0"/>
              <a:t>。</a:t>
            </a:r>
            <a:endParaRPr lang="zh-CN" altLang="en-US" sz="2800" dirty="0" smtClean="0"/>
          </a:p>
          <a:p>
            <a:pPr indent="0"/>
            <a:r>
              <a:rPr lang="zh-CN" sz="2800" b="0" dirty="0" smtClean="0">
                <a:ea typeface="宋体" panose="02010600030101010101" pitchFamily="2" charset="-122"/>
              </a:rPr>
              <a:t>。</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614553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三、家园合作在幼儿教育中的现状</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sp>
        <p:nvSpPr>
          <p:cNvPr id="21" name="TextBox 13"/>
          <p:cNvSpPr txBox="1">
            <a:spLocks noChangeArrowheads="1"/>
          </p:cNvSpPr>
          <p:nvPr/>
        </p:nvSpPr>
        <p:spPr bwMode="auto">
          <a:xfrm>
            <a:off x="851535" y="1459230"/>
            <a:ext cx="410908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（一）家园合作双方缺乏沟通</a:t>
            </a:r>
            <a:endParaRPr lang="zh-CN" alt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99"/>
          <p:cNvSpPr txBox="1"/>
          <p:nvPr/>
        </p:nvSpPr>
        <p:spPr>
          <a:xfrm>
            <a:off x="388620" y="3115945"/>
            <a:ext cx="4572000" cy="1476375"/>
          </a:xfrm>
          <a:prstGeom prst="rect">
            <a:avLst/>
          </a:prstGeom>
          <a:noFill/>
          <a:ln w="9525">
            <a:noFill/>
          </a:ln>
        </p:spPr>
        <p:txBody>
          <a:bodyPr wrap="square">
            <a:spAutoFit/>
          </a:bodyPr>
          <a:lstStyle/>
          <a:p>
            <a:pPr indent="0"/>
            <a:r>
              <a:rPr lang="zh-CN" b="0" dirty="0">
                <a:ea typeface="宋体" panose="02010600030101010101" pitchFamily="2" charset="-122"/>
              </a:rPr>
              <a:t>著名儿童教育家陈鹤琴先生指出：“</a:t>
            </a:r>
            <a:r>
              <a:rPr lang="zh-CN" b="0" dirty="0">
                <a:solidFill>
                  <a:srgbClr val="FF0000"/>
                </a:solidFill>
                <a:ea typeface="宋体" panose="02010600030101010101" pitchFamily="2" charset="-122"/>
              </a:rPr>
              <a:t>幼稚教育是一件很复杂的事情，不是家庭一方面可以单独胜任的，也不是幼稚园一方面可以单独胜任的，必定要两方面共同合作方能得到充分的功效</a:t>
            </a:r>
            <a:r>
              <a:rPr lang="zh-CN" b="0" dirty="0">
                <a:ea typeface="宋体" panose="02010600030101010101" pitchFamily="2" charset="-122"/>
              </a:rPr>
              <a:t>。”</a:t>
            </a:r>
            <a:endParaRPr lang="zh-CN" altLang="en-US" dirty="0"/>
          </a:p>
        </p:txBody>
      </p:sp>
      <p:sp>
        <p:nvSpPr>
          <p:cNvPr id="34" name="右箭头 33"/>
          <p:cNvSpPr/>
          <p:nvPr/>
        </p:nvSpPr>
        <p:spPr>
          <a:xfrm rot="5400000">
            <a:off x="2139950" y="2498725"/>
            <a:ext cx="75438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p:nvPr/>
        </p:nvPicPr>
        <p:blipFill>
          <a:blip r:embed="rId1"/>
          <a:stretch>
            <a:fillRect/>
          </a:stretch>
        </p:blipFill>
        <p:spPr>
          <a:xfrm>
            <a:off x="6276975" y="1332230"/>
            <a:ext cx="5180965" cy="4813935"/>
          </a:xfrm>
          <a:prstGeom prst="rect">
            <a:avLst/>
          </a:prstGeom>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fill="hold"/>
                                        <p:tgtEl>
                                          <p:spTgt spid="100"/>
                                        </p:tgtEl>
                                        <p:attrNameLst>
                                          <p:attrName>ppt_x</p:attrName>
                                        </p:attrNameLst>
                                      </p:cBhvr>
                                      <p:tavLst>
                                        <p:tav tm="0">
                                          <p:val>
                                            <p:strVal val="#ppt_x"/>
                                          </p:val>
                                        </p:tav>
                                        <p:tav tm="100000">
                                          <p:val>
                                            <p:strVal val="#ppt_x"/>
                                          </p:val>
                                        </p:tav>
                                      </p:tavLst>
                                    </p:anim>
                                    <p:anim calcmode="lin" valueType="num">
                                      <p:cBhvr additive="base">
                                        <p:cTn id="25"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00" grpId="0"/>
      <p:bldP spid="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5978525"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三家园合作在幼儿教育中的现状</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sp>
        <p:nvSpPr>
          <p:cNvPr id="22" name="TextBox 13"/>
          <p:cNvSpPr txBox="1">
            <a:spLocks noChangeArrowheads="1"/>
          </p:cNvSpPr>
          <p:nvPr/>
        </p:nvSpPr>
        <p:spPr bwMode="auto">
          <a:xfrm>
            <a:off x="561340" y="1951990"/>
            <a:ext cx="45974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家园合作形式单一</a:t>
            </a:r>
            <a:endParaRPr 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nvSpPr>
        <p:spPr>
          <a:xfrm>
            <a:off x="2433320" y="1834515"/>
            <a:ext cx="2723515" cy="1014730"/>
          </a:xfrm>
          <a:prstGeom prst="rect">
            <a:avLst/>
          </a:prstGeom>
          <a:noFill/>
          <a:ln w="9525">
            <a:noFill/>
          </a:ln>
        </p:spPr>
        <p:txBody>
          <a:bodyPr wrap="square">
            <a:spAutoFit/>
          </a:bodyPr>
          <a:lstStyle/>
          <a:p>
            <a:pPr indent="0"/>
            <a:r>
              <a:rPr lang="zh-CN" sz="2000" b="0" dirty="0">
                <a:ea typeface="宋体" panose="02010600030101010101" pitchFamily="2" charset="-122"/>
              </a:rPr>
              <a:t>幼儿园可以通过举办</a:t>
            </a:r>
            <a:r>
              <a:rPr lang="zh-CN" sz="2000" b="0" dirty="0">
                <a:solidFill>
                  <a:srgbClr val="FF0000"/>
                </a:solidFill>
                <a:ea typeface="宋体" panose="02010600030101010101" pitchFamily="2" charset="-122"/>
              </a:rPr>
              <a:t>专家座谈会</a:t>
            </a:r>
            <a:r>
              <a:rPr lang="zh-CN" sz="2000" b="0" dirty="0">
                <a:ea typeface="宋体" panose="02010600030101010101" pitchFamily="2" charset="-122"/>
              </a:rPr>
              <a:t>、</a:t>
            </a:r>
            <a:r>
              <a:rPr lang="zh-CN" sz="2000" b="0" dirty="0">
                <a:solidFill>
                  <a:srgbClr val="FF0000"/>
                </a:solidFill>
                <a:ea typeface="宋体" panose="02010600030101010101" pitchFamily="2" charset="-122"/>
              </a:rPr>
              <a:t>家长交流会</a:t>
            </a:r>
            <a:r>
              <a:rPr lang="zh-CN" sz="2000" b="0" dirty="0">
                <a:ea typeface="宋体" panose="02010600030101010101" pitchFamily="2" charset="-122"/>
              </a:rPr>
              <a:t>、各类</a:t>
            </a:r>
            <a:r>
              <a:rPr lang="zh-CN" sz="2000" b="0" dirty="0">
                <a:solidFill>
                  <a:srgbClr val="FF0000"/>
                </a:solidFill>
                <a:ea typeface="宋体" panose="02010600030101010101" pitchFamily="2" charset="-122"/>
              </a:rPr>
              <a:t>亲子活动</a:t>
            </a:r>
            <a:endParaRPr lang="zh-CN" altLang="en-US" sz="2000" b="0" dirty="0">
              <a:solidFill>
                <a:srgbClr val="FF0000"/>
              </a:solidFill>
              <a:ea typeface="宋体" panose="02010600030101010101" pitchFamily="2" charset="-122"/>
            </a:endParaRPr>
          </a:p>
        </p:txBody>
      </p:sp>
      <p:sp>
        <p:nvSpPr>
          <p:cNvPr id="33" name="文本框 32"/>
          <p:cNvSpPr txBox="1"/>
          <p:nvPr/>
        </p:nvSpPr>
        <p:spPr>
          <a:xfrm>
            <a:off x="2804160" y="4443095"/>
            <a:ext cx="3172460" cy="1322070"/>
          </a:xfrm>
          <a:prstGeom prst="rect">
            <a:avLst/>
          </a:prstGeom>
          <a:noFill/>
          <a:ln w="9525">
            <a:noFill/>
          </a:ln>
        </p:spPr>
        <p:txBody>
          <a:bodyPr wrap="square">
            <a:spAutoFit/>
          </a:bodyPr>
          <a:lstStyle/>
          <a:p>
            <a:pPr indent="0"/>
            <a:r>
              <a:rPr lang="zh-CN" sz="2000" b="0" dirty="0">
                <a:ea typeface="宋体" panose="02010600030101010101" pitchFamily="2" charset="-122"/>
              </a:rPr>
              <a:t>幼儿园可以利用便捷的现代信息技术与家长建立课后联系，如建立</a:t>
            </a:r>
            <a:r>
              <a:rPr lang="zh-CN" sz="2000" b="0" dirty="0">
                <a:solidFill>
                  <a:srgbClr val="FF0000"/>
                </a:solidFill>
                <a:ea typeface="宋体" panose="02010600030101010101" pitchFamily="2" charset="-122"/>
              </a:rPr>
              <a:t>班级群</a:t>
            </a:r>
            <a:r>
              <a:rPr lang="zh-CN" sz="2000" b="0" dirty="0">
                <a:ea typeface="宋体" panose="02010600030101010101" pitchFamily="2" charset="-122"/>
              </a:rPr>
              <a:t>、线上家长会等</a:t>
            </a:r>
            <a:endParaRPr lang="zh-CN" altLang="en-US" sz="2000" dirty="0"/>
          </a:p>
        </p:txBody>
      </p:sp>
      <p:sp>
        <p:nvSpPr>
          <p:cNvPr id="36" name="右箭头 35"/>
          <p:cNvSpPr/>
          <p:nvPr/>
        </p:nvSpPr>
        <p:spPr>
          <a:xfrm rot="20100000">
            <a:off x="1616710" y="2579370"/>
            <a:ext cx="797560" cy="26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下箭头 36"/>
          <p:cNvSpPr/>
          <p:nvPr/>
        </p:nvSpPr>
        <p:spPr>
          <a:xfrm rot="16920000">
            <a:off x="1897380" y="3996055"/>
            <a:ext cx="235585" cy="1154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IMG_1412"/>
          <p:cNvPicPr>
            <a:picLocks noChangeAspect="1"/>
          </p:cNvPicPr>
          <p:nvPr/>
        </p:nvPicPr>
        <p:blipFill>
          <a:blip r:embed="rId1"/>
          <a:stretch>
            <a:fillRect/>
          </a:stretch>
        </p:blipFill>
        <p:spPr>
          <a:xfrm>
            <a:off x="5468620" y="759460"/>
            <a:ext cx="2990215" cy="2244725"/>
          </a:xfrm>
          <a:prstGeom prst="bracePair">
            <a:avLst/>
          </a:prstGeom>
        </p:spPr>
      </p:pic>
      <p:pic>
        <p:nvPicPr>
          <p:cNvPr id="3" name="图片 2"/>
          <p:cNvPicPr>
            <a:picLocks noChangeAspect="1"/>
          </p:cNvPicPr>
          <p:nvPr/>
        </p:nvPicPr>
        <p:blipFill>
          <a:blip r:embed="rId2" cstate="print"/>
          <a:stretch>
            <a:fillRect/>
          </a:stretch>
        </p:blipFill>
        <p:spPr>
          <a:xfrm>
            <a:off x="6804660" y="3310255"/>
            <a:ext cx="2421890" cy="4094480"/>
          </a:xfrm>
          <a:prstGeom prst="flowChartMagneticDisk">
            <a:avLst/>
          </a:prstGeom>
        </p:spPr>
      </p:pic>
      <p:pic>
        <p:nvPicPr>
          <p:cNvPr id="100" name="图片 99"/>
          <p:cNvPicPr/>
          <p:nvPr/>
        </p:nvPicPr>
        <p:blipFill>
          <a:blip r:embed="rId3" cstate="print"/>
          <a:stretch>
            <a:fillRect/>
          </a:stretch>
        </p:blipFill>
        <p:spPr>
          <a:xfrm>
            <a:off x="8649335" y="998220"/>
            <a:ext cx="2834005" cy="2190115"/>
          </a:xfrm>
          <a:prstGeom prst="ellipse">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ox(in)">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ox(in)">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ox(i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3" grpId="0"/>
      <p:bldP spid="37" grpId="0" animBg="1"/>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643509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三、家园合作在幼儿教育中的现状</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sp>
        <p:nvSpPr>
          <p:cNvPr id="23" name="TextBox 13"/>
          <p:cNvSpPr txBox="1">
            <a:spLocks noChangeArrowheads="1"/>
          </p:cNvSpPr>
          <p:nvPr/>
        </p:nvSpPr>
        <p:spPr bwMode="auto">
          <a:xfrm>
            <a:off x="1614170" y="2386965"/>
            <a:ext cx="296291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家园合作意识的缺失</a:t>
            </a:r>
            <a:endParaRPr 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193675" y="3534410"/>
            <a:ext cx="2193290" cy="1322070"/>
          </a:xfrm>
          <a:prstGeom prst="rect">
            <a:avLst/>
          </a:prstGeom>
          <a:noFill/>
          <a:ln w="9525">
            <a:noFill/>
          </a:ln>
        </p:spPr>
        <p:txBody>
          <a:bodyPr wrap="square">
            <a:spAutoFit/>
          </a:bodyPr>
          <a:lstStyle/>
          <a:p>
            <a:pPr indent="0"/>
            <a:r>
              <a:rPr lang="zh-CN" sz="2000" b="0" dirty="0">
                <a:ea typeface="宋体" panose="02010600030101010101" pitchFamily="2" charset="-122"/>
              </a:rPr>
              <a:t>幼儿还处在长身体阶段，并不注重幼儿阶段的教育</a:t>
            </a:r>
            <a:endParaRPr lang="zh-CN" altLang="en-US" sz="2000" dirty="0"/>
          </a:p>
        </p:txBody>
      </p:sp>
      <p:sp>
        <p:nvSpPr>
          <p:cNvPr id="40" name="文本框 39"/>
          <p:cNvSpPr txBox="1"/>
          <p:nvPr/>
        </p:nvSpPr>
        <p:spPr>
          <a:xfrm>
            <a:off x="3044825" y="3547745"/>
            <a:ext cx="2512060" cy="1014730"/>
          </a:xfrm>
          <a:prstGeom prst="rect">
            <a:avLst/>
          </a:prstGeom>
          <a:noFill/>
          <a:ln w="9525">
            <a:noFill/>
          </a:ln>
        </p:spPr>
        <p:txBody>
          <a:bodyPr wrap="square">
            <a:spAutoFit/>
          </a:bodyPr>
          <a:lstStyle/>
          <a:p>
            <a:pPr indent="0"/>
            <a:r>
              <a:rPr lang="zh-CN" sz="2000" b="0" dirty="0">
                <a:ea typeface="宋体" panose="02010600030101010101" pitchFamily="2" charset="-122"/>
              </a:rPr>
              <a:t>教育幼儿只是教师的工作，缺乏家园共育的意识</a:t>
            </a:r>
            <a:endParaRPr lang="zh-CN" altLang="en-US" sz="2000" dirty="0"/>
          </a:p>
        </p:txBody>
      </p:sp>
      <p:cxnSp>
        <p:nvCxnSpPr>
          <p:cNvPr id="2" name="直接箭头连接符 1"/>
          <p:cNvCxnSpPr/>
          <p:nvPr/>
        </p:nvCxnSpPr>
        <p:spPr>
          <a:xfrm flipH="1">
            <a:off x="1887220" y="2854325"/>
            <a:ext cx="499110" cy="581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627120" y="2854325"/>
            <a:ext cx="462280" cy="534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1" name="图片 100"/>
          <p:cNvPicPr/>
          <p:nvPr/>
        </p:nvPicPr>
        <p:blipFill>
          <a:blip r:embed="rId1"/>
          <a:stretch>
            <a:fillRect/>
          </a:stretch>
        </p:blipFill>
        <p:spPr>
          <a:xfrm>
            <a:off x="5976620" y="1372235"/>
            <a:ext cx="5328285" cy="4113530"/>
          </a:xfrm>
          <a:prstGeom prst="bevel">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Bottom)">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51263" y="759446"/>
            <a:ext cx="10489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561340" y="110490"/>
            <a:ext cx="6012180" cy="572135"/>
          </a:xfrm>
          <a:prstGeom prst="rect">
            <a:avLst/>
          </a:prstGeom>
        </p:spPr>
        <p:txBody>
          <a:bodyPr anchor="ctr" anchorCtr="0">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dist"/>
            <a:r>
              <a:rPr lang="zh-CN" altLang="en-US" b="0" dirty="0">
                <a:solidFill>
                  <a:schemeClr val="tx1">
                    <a:lumMod val="75000"/>
                    <a:lumOff val="25000"/>
                  </a:schemeClr>
                </a:solidFill>
                <a:latin typeface="微软雅黑" panose="020B0503020204020204" pitchFamily="34" charset="-122"/>
                <a:ea typeface="微软雅黑" panose="020B0503020204020204" pitchFamily="34" charset="-122"/>
              </a:rPr>
              <a:t>四、怎样在美术活动中开展家园合作</a:t>
            </a:r>
            <a:endParaRPr lang="zh-CN" altLang="en-US"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1"/>
          <p:cNvSpPr txBox="1"/>
          <p:nvPr/>
        </p:nvSpPr>
        <p:spPr>
          <a:xfrm>
            <a:off x="6804660" y="5474970"/>
            <a:ext cx="694690" cy="290195"/>
          </a:xfrm>
          <a:prstGeom prst="rect">
            <a:avLst/>
          </a:prstGeom>
          <a:noFill/>
        </p:spPr>
        <p:txBody>
          <a:bodyPr wrap="square">
            <a:spAutoFit/>
          </a:bodyPr>
          <a:lstStyle/>
          <a:p>
            <a:pPr fontAlgn="auto">
              <a:spcBef>
                <a:spcPts val="0"/>
              </a:spcBef>
              <a:spcAft>
                <a:spcPts val="0"/>
              </a:spcAft>
              <a:defRPr/>
            </a:pPr>
            <a:r>
              <a:rPr lang="id-ID" sz="1600" dirty="0">
                <a:solidFill>
                  <a:schemeClr val="bg1"/>
                </a:solidFill>
                <a:latin typeface="+mj-lt"/>
                <a:ea typeface="+mn-ea"/>
              </a:rPr>
              <a:t>Step 6</a:t>
            </a:r>
            <a:endParaRPr lang="id-ID" sz="1600" dirty="0">
              <a:solidFill>
                <a:schemeClr val="bg1"/>
              </a:solidFill>
              <a:latin typeface="+mj-lt"/>
              <a:ea typeface="+mn-ea"/>
            </a:endParaRPr>
          </a:p>
        </p:txBody>
      </p:sp>
      <p:sp>
        <p:nvSpPr>
          <p:cNvPr id="6" name="文本框 5"/>
          <p:cNvSpPr txBox="1"/>
          <p:nvPr/>
        </p:nvSpPr>
        <p:spPr>
          <a:xfrm>
            <a:off x="2287905" y="1355725"/>
            <a:ext cx="1698625" cy="583565"/>
          </a:xfrm>
          <a:prstGeom prst="rect">
            <a:avLst/>
          </a:prstGeom>
          <a:noFill/>
        </p:spPr>
        <p:txBody>
          <a:bodyPr wrap="square" rtlCol="0">
            <a:spAutoFit/>
          </a:bodyPr>
          <a:lstStyle/>
          <a:p>
            <a:r>
              <a:rPr lang="zh-CN" altLang="en-US" sz="3200" b="1" dirty="0"/>
              <a:t>家访</a:t>
            </a:r>
            <a:endParaRPr lang="zh-CN" altLang="en-US" sz="3200" b="1" dirty="0"/>
          </a:p>
        </p:txBody>
      </p:sp>
      <p:sp>
        <p:nvSpPr>
          <p:cNvPr id="18" name="文本框 17"/>
          <p:cNvSpPr txBox="1"/>
          <p:nvPr/>
        </p:nvSpPr>
        <p:spPr>
          <a:xfrm>
            <a:off x="2578735" y="4269105"/>
            <a:ext cx="1117600" cy="953135"/>
          </a:xfrm>
          <a:prstGeom prst="rect">
            <a:avLst/>
          </a:prstGeom>
          <a:noFill/>
        </p:spPr>
        <p:txBody>
          <a:bodyPr wrap="square" rtlCol="0">
            <a:spAutoFit/>
          </a:bodyPr>
          <a:lstStyle/>
          <a:p>
            <a:r>
              <a:rPr lang="zh-CN" altLang="en-US" sz="2800" b="1" dirty="0"/>
              <a:t>家长专栏</a:t>
            </a:r>
            <a:endParaRPr lang="zh-CN" altLang="en-US" sz="2800" b="1" dirty="0"/>
          </a:p>
        </p:txBody>
      </p:sp>
      <p:sp>
        <p:nvSpPr>
          <p:cNvPr id="19" name="文本框 18"/>
          <p:cNvSpPr txBox="1"/>
          <p:nvPr/>
        </p:nvSpPr>
        <p:spPr>
          <a:xfrm>
            <a:off x="9297035" y="1024890"/>
            <a:ext cx="1706880" cy="521970"/>
          </a:xfrm>
          <a:prstGeom prst="rect">
            <a:avLst/>
          </a:prstGeom>
          <a:noFill/>
        </p:spPr>
        <p:txBody>
          <a:bodyPr wrap="square" rtlCol="0">
            <a:spAutoFit/>
          </a:bodyPr>
          <a:lstStyle/>
          <a:p>
            <a:r>
              <a:rPr lang="zh-CN" altLang="en-US" sz="2800" b="1" dirty="0"/>
              <a:t>班级群</a:t>
            </a:r>
            <a:endParaRPr lang="zh-CN" altLang="en-US" sz="2800" b="1" dirty="0"/>
          </a:p>
        </p:txBody>
      </p:sp>
      <p:sp>
        <p:nvSpPr>
          <p:cNvPr id="20" name="文本框 19"/>
          <p:cNvSpPr txBox="1"/>
          <p:nvPr/>
        </p:nvSpPr>
        <p:spPr>
          <a:xfrm>
            <a:off x="9701530" y="4735830"/>
            <a:ext cx="1887220" cy="521970"/>
          </a:xfrm>
          <a:prstGeom prst="rect">
            <a:avLst/>
          </a:prstGeom>
          <a:noFill/>
        </p:spPr>
        <p:txBody>
          <a:bodyPr wrap="square" rtlCol="0">
            <a:spAutoFit/>
          </a:bodyPr>
          <a:lstStyle/>
          <a:p>
            <a:r>
              <a:rPr lang="zh-CN" altLang="en-US" sz="2800" b="1" dirty="0"/>
              <a:t>家长会</a:t>
            </a:r>
            <a:endParaRPr lang="zh-CN" altLang="en-US" sz="2800" b="1" dirty="0"/>
          </a:p>
        </p:txBody>
      </p:sp>
      <p:sp>
        <p:nvSpPr>
          <p:cNvPr id="26" name="流程图: 联系 25"/>
          <p:cNvSpPr/>
          <p:nvPr/>
        </p:nvSpPr>
        <p:spPr>
          <a:xfrm>
            <a:off x="4366895" y="1546860"/>
            <a:ext cx="4079875" cy="37109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788535" y="2891155"/>
            <a:ext cx="3307080" cy="1076325"/>
          </a:xfrm>
          <a:prstGeom prst="rect">
            <a:avLst/>
          </a:prstGeom>
          <a:noFill/>
        </p:spPr>
        <p:txBody>
          <a:bodyPr wrap="square" rtlCol="0">
            <a:spAutoFit/>
          </a:bodyPr>
          <a:lstStyle/>
          <a:p>
            <a:pPr algn="ctr"/>
            <a:r>
              <a:rPr lang="zh-CN" altLang="en-US" sz="3200" dirty="0">
                <a:latin typeface="微软雅黑" panose="020B0503020204020204" pitchFamily="34" charset="-122"/>
                <a:ea typeface="方正兰亭黑_GBK" panose="02000000000000000000"/>
                <a:sym typeface="+mn-ea"/>
              </a:rPr>
              <a:t>多渠道提高家长的美术教育观念</a:t>
            </a:r>
            <a:endParaRPr lang="zh-CN" altLang="en-US" sz="3200" dirty="0"/>
          </a:p>
        </p:txBody>
      </p:sp>
      <p:sp>
        <p:nvSpPr>
          <p:cNvPr id="28" name="左箭头 27"/>
          <p:cNvSpPr/>
          <p:nvPr/>
        </p:nvSpPr>
        <p:spPr>
          <a:xfrm rot="1620000">
            <a:off x="3634105" y="1905000"/>
            <a:ext cx="960120" cy="2787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左箭头 28"/>
          <p:cNvSpPr/>
          <p:nvPr/>
        </p:nvSpPr>
        <p:spPr>
          <a:xfrm rot="19320000">
            <a:off x="3491865" y="4391025"/>
            <a:ext cx="876300" cy="299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下箭头 30"/>
          <p:cNvSpPr/>
          <p:nvPr/>
        </p:nvSpPr>
        <p:spPr>
          <a:xfrm rot="15240000">
            <a:off x="8639175" y="1985010"/>
            <a:ext cx="246380" cy="1042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箭头 31"/>
          <p:cNvSpPr/>
          <p:nvPr/>
        </p:nvSpPr>
        <p:spPr>
          <a:xfrm rot="17700000">
            <a:off x="8726170" y="4003675"/>
            <a:ext cx="328930" cy="1088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9E72FEFA6BDBDC3712C2992714E25F6"/>
          <p:cNvPicPr>
            <a:picLocks noChangeAspect="1"/>
          </p:cNvPicPr>
          <p:nvPr/>
        </p:nvPicPr>
        <p:blipFill>
          <a:blip r:embed="rId1" cstate="print"/>
          <a:srcRect r="-703" b="-2577"/>
          <a:stretch>
            <a:fillRect/>
          </a:stretch>
        </p:blipFill>
        <p:spPr>
          <a:xfrm>
            <a:off x="831215" y="1939290"/>
            <a:ext cx="2546985" cy="1946275"/>
          </a:xfrm>
          <a:prstGeom prst="ellipse">
            <a:avLst/>
          </a:prstGeom>
        </p:spPr>
      </p:pic>
      <p:pic>
        <p:nvPicPr>
          <p:cNvPr id="9" name="图片 8" descr="9DEE7B634C64E251BD16C8EF31951DB5"/>
          <p:cNvPicPr>
            <a:picLocks noChangeAspect="1"/>
          </p:cNvPicPr>
          <p:nvPr/>
        </p:nvPicPr>
        <p:blipFill>
          <a:blip r:embed="rId2" cstate="print"/>
          <a:srcRect l="-288" t="20327" r="6627" b="9587"/>
          <a:stretch>
            <a:fillRect/>
          </a:stretch>
        </p:blipFill>
        <p:spPr>
          <a:xfrm>
            <a:off x="412750" y="5222240"/>
            <a:ext cx="4954270" cy="2780665"/>
          </a:xfrm>
          <a:prstGeom prst="round2DiagRect">
            <a:avLst/>
          </a:prstGeom>
        </p:spPr>
      </p:pic>
      <p:pic>
        <p:nvPicPr>
          <p:cNvPr id="10" name="图片 9"/>
          <p:cNvPicPr>
            <a:picLocks noChangeAspect="1"/>
          </p:cNvPicPr>
          <p:nvPr/>
        </p:nvPicPr>
        <p:blipFill>
          <a:blip r:embed="rId3" cstate="print"/>
          <a:stretch>
            <a:fillRect/>
          </a:stretch>
        </p:blipFill>
        <p:spPr>
          <a:xfrm>
            <a:off x="9701530" y="1702435"/>
            <a:ext cx="1638935" cy="2416175"/>
          </a:xfrm>
          <a:prstGeom prst="heart">
            <a:avLst/>
          </a:prstGeom>
          <a:ln w="12700" cmpd="sng">
            <a:solidFill>
              <a:schemeClr val="accent1">
                <a:shade val="50000"/>
              </a:schemeClr>
            </a:solidFill>
            <a:prstDash val="solid"/>
          </a:ln>
        </p:spPr>
      </p:pic>
      <p:pic>
        <p:nvPicPr>
          <p:cNvPr id="102" name="图片 101"/>
          <p:cNvPicPr/>
          <p:nvPr/>
        </p:nvPicPr>
        <p:blipFill>
          <a:blip r:embed="rId4"/>
          <a:stretch>
            <a:fillRect/>
          </a:stretch>
        </p:blipFill>
        <p:spPr>
          <a:xfrm>
            <a:off x="8095615" y="5349240"/>
            <a:ext cx="3127375" cy="2314575"/>
          </a:xfrm>
          <a:prstGeom prst="cloud">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ox(i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ox(in)">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6" grpId="0" animBg="1"/>
      <p:bldP spid="27" grpId="0"/>
      <p:bldP spid="28" grpId="0" animBg="1"/>
      <p:bldP spid="29" grpId="0" animBg="1"/>
      <p:bldP spid="31" grpId="0" animBg="1"/>
      <p:bldP spid="32" grpId="0" animBg="1"/>
    </p:bldLst>
  </p:timing>
</p:sld>
</file>

<file path=ppt/tags/tag1.xml><?xml version="1.0" encoding="utf-8"?>
<p:tagLst xmlns:p="http://schemas.openxmlformats.org/presentationml/2006/main">
  <p:tag name="KSO_WM_UNIT_PLACING_PICTURE_USER_VIEWPORT" val="{&quot;height&quot;:8000,&quot;width&quot;:8000}"/>
</p:tagLst>
</file>

<file path=ppt/tags/tag2.xml><?xml version="1.0" encoding="utf-8"?>
<p:tagLst xmlns:p="http://schemas.openxmlformats.org/presentationml/2006/main">
  <p:tag name="KSO_WM_UNIT_PLACING_PICTURE_USER_VIEWPORT" val="{&quot;height&quot;:7788,&quot;width&quot;:5859}"/>
</p:tagLst>
</file>

<file path=ppt/tags/tag3.xml><?xml version="1.0" encoding="utf-8"?>
<p:tagLst xmlns:p="http://schemas.openxmlformats.org/presentationml/2006/main">
  <p:tag name="KSO_WM_UNIT_PLACING_PICTURE_USER_VIEWPORT" val="{&quot;height&quot;:7788,&quot;width&quot;:5859}"/>
</p:tagLst>
</file>

<file path=ppt/tags/tag4.xml><?xml version="1.0" encoding="utf-8"?>
<p:tagLst xmlns:p="http://schemas.openxmlformats.org/presentationml/2006/main">
  <p:tag name="ISPRING_PRESENTATION_TITLE" val="1"/>
  <p:tag name="COMMONDATA" val="eyJoZGlkIjoiNjBjYWQwYWY3ODdkMGQ0ZWQxY2RmNjUxYzJkYzQxY2QifQ=="/>
  <p:tag name="KSO_WPP_MARK_KEY" val="3df7bda5-fc23-45e5-be9c-3557bc6d9f4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2019</Words>
  <Application>WPS 演示</Application>
  <PresentationFormat>自定义</PresentationFormat>
  <Paragraphs>157</Paragraphs>
  <Slides>20</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微软雅黑</vt:lpstr>
      <vt:lpstr>Calibri</vt:lpstr>
      <vt:lpstr>方正兰亭黑_GBK</vt:lpstr>
      <vt:lpstr>黑体</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category>www.99ppt.com</cp:category>
  <cp:lastModifiedBy>Arun</cp:lastModifiedBy>
  <cp:revision>26</cp:revision>
  <dcterms:created xsi:type="dcterms:W3CDTF">2018-06-16T06:57:00Z</dcterms:created>
  <dcterms:modified xsi:type="dcterms:W3CDTF">2022-07-05T09:45:33Z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645F5860724E4EAF812F5F15AF83A66A</vt:lpwstr>
  </property>
</Properties>
</file>