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6"/>
  </p:handoutMasterIdLst>
  <p:sldIdLst>
    <p:sldId id="12562" r:id="rId3"/>
    <p:sldId id="12563" r:id="rId5"/>
    <p:sldId id="12566" r:id="rId6"/>
    <p:sldId id="315" r:id="rId7"/>
    <p:sldId id="316" r:id="rId8"/>
    <p:sldId id="276" r:id="rId9"/>
    <p:sldId id="317" r:id="rId10"/>
    <p:sldId id="278" r:id="rId11"/>
    <p:sldId id="279" r:id="rId12"/>
    <p:sldId id="280" r:id="rId13"/>
    <p:sldId id="12565" r:id="rId14"/>
    <p:sldId id="282" r:id="rId15"/>
    <p:sldId id="283" r:id="rId16"/>
    <p:sldId id="286" r:id="rId17"/>
    <p:sldId id="285" r:id="rId18"/>
    <p:sldId id="287" r:id="rId19"/>
    <p:sldId id="288" r:id="rId20"/>
    <p:sldId id="289" r:id="rId21"/>
    <p:sldId id="290" r:id="rId22"/>
    <p:sldId id="294" r:id="rId23"/>
    <p:sldId id="295" r:id="rId24"/>
    <p:sldId id="296" r:id="rId25"/>
    <p:sldId id="297" r:id="rId26"/>
    <p:sldId id="299" r:id="rId27"/>
    <p:sldId id="298" r:id="rId28"/>
    <p:sldId id="12567" r:id="rId29"/>
    <p:sldId id="301" r:id="rId30"/>
    <p:sldId id="302" r:id="rId31"/>
    <p:sldId id="303" r:id="rId32"/>
    <p:sldId id="304" r:id="rId33"/>
    <p:sldId id="305" r:id="rId34"/>
    <p:sldId id="12570" r:id="rId35"/>
  </p:sldIdLst>
  <p:sldSz cx="12198350" cy="6858000"/>
  <p:notesSz cx="6858000" cy="9144000"/>
  <p:custDataLst>
    <p:tags r:id="rId40"/>
  </p:custDataLst>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A2BF"/>
    <a:srgbClr val="FBB638"/>
    <a:srgbClr val="F39500"/>
    <a:srgbClr val="9DE2EC"/>
    <a:srgbClr val="BC1418"/>
    <a:srgbClr val="E6E6E6"/>
    <a:srgbClr val="161615"/>
    <a:srgbClr val="FFBA53"/>
    <a:srgbClr val="3E3B36"/>
    <a:srgbClr val="D2AE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70" autoAdjust="0"/>
    <p:restoredTop sz="96238" autoAdjust="0"/>
  </p:normalViewPr>
  <p:slideViewPr>
    <p:cSldViewPr>
      <p:cViewPr>
        <p:scale>
          <a:sx n="75" d="100"/>
          <a:sy n="75" d="100"/>
        </p:scale>
        <p:origin x="1218" y="774"/>
      </p:cViewPr>
      <p:guideLst>
        <p:guide orient="horz" pos="2160"/>
        <p:guide pos="3842"/>
        <p:guide pos="621"/>
        <p:guide orient="horz" pos="3657"/>
        <p:guide orient="horz" pos="4298"/>
        <p:guide orient="horz" pos="1160"/>
        <p:guide pos="724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1" d="100"/>
          <a:sy n="81" d="100"/>
        </p:scale>
        <p:origin x="-208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gs" Target="tags/tag2.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AA66804-583B-42BE-962B-441699487C40}"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20FDFD-A5D4-42F3-BCC8-12887DAA73C1}"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sz="1200"/>
            </a:lvl1pPr>
          </a:lstStyle>
          <a:p>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1200"/>
            </a:lvl1pPr>
          </a:lstStyle>
          <a:p>
            <a:fld id="{B9EEDA17-7CE7-49CA-897E-A1888A19DA62}" type="datetimeFigureOut">
              <a:rPr lang="zh-CN" altLang="en-US"/>
            </a:fld>
            <a:endParaRPr lang="en-US"/>
          </a:p>
        </p:txBody>
      </p:sp>
      <p:sp>
        <p:nvSpPr>
          <p:cNvPr id="3076" name="Rectangle 4"/>
          <p:cNvSpPr>
            <a:spLocks noGrp="1" noRot="1" noChangeAspect="1" noChangeArrowheads="1"/>
          </p:cNvSpPr>
          <p:nvPr>
            <p:ph type="sldImg" idx="2"/>
          </p:nvPr>
        </p:nvSpPr>
        <p:spPr bwMode="auto">
          <a:xfrm>
            <a:off x="379413" y="685800"/>
            <a:ext cx="60991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defRPr sz="1200"/>
            </a:lvl1pPr>
          </a:lstStyle>
          <a:p>
            <a:fld id="{CE1689F0-D8FB-450F-A36F-553F26501FEE}" type="slidenum">
              <a:rPr lang="zh-CN" altLang="en-US"/>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AA066F-D1DD-4349-A984-76777BA84D7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AA066F-D1DD-4349-A984-76777BA84D7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947222-1558-4452-BDC8-581F8142758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文本框 2"/>
          <p:cNvSpPr txBox="1"/>
          <p:nvPr userDrawn="1"/>
        </p:nvSpPr>
        <p:spPr>
          <a:xfrm>
            <a:off x="914599" y="548680"/>
            <a:ext cx="4104456" cy="664541"/>
          </a:xfrm>
          <a:prstGeom prst="rect">
            <a:avLst/>
          </a:prstGeom>
          <a:noFill/>
        </p:spPr>
        <p:txBody>
          <a:bodyPr wrap="square">
            <a:spAutoFit/>
          </a:bodyPr>
          <a:lstStyle/>
          <a:p>
            <a:pPr marL="571500" indent="-571500" algn="l">
              <a:lnSpc>
                <a:spcPct val="150000"/>
              </a:lnSpc>
              <a:buFont typeface="Wingdings" panose="05000000000000000000" pitchFamily="2" charset="2"/>
              <a:buChar char="l"/>
            </a:pPr>
            <a:r>
              <a:rPr lang="zh-CN" altLang="en-US" sz="2800" b="1">
                <a:solidFill>
                  <a:srgbClr val="F39500"/>
                </a:solidFill>
                <a:latin typeface="百变马丁" panose="02010601030101010101" pitchFamily="2" charset="-122"/>
                <a:ea typeface="百变马丁" panose="02010601030101010101" pitchFamily="2" charset="-122"/>
                <a:cs typeface="+mn-ea"/>
                <a:sym typeface="+mn-lt"/>
              </a:rPr>
              <a:t>体育锻炼的主要形式</a:t>
            </a:r>
            <a:endParaRPr lang="en-US" altLang="zh-CN" sz="2800" b="1" dirty="0">
              <a:solidFill>
                <a:srgbClr val="F39500"/>
              </a:solidFill>
              <a:latin typeface="百变马丁" panose="02010601030101010101" pitchFamily="2" charset="-122"/>
              <a:ea typeface="百变马丁" panose="02010601030101010101" pitchFamily="2" charset="-122"/>
              <a:cs typeface="+mn-ea"/>
              <a:sym typeface="+mn-l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2" name="文本框 1"/>
          <p:cNvSpPr txBox="1"/>
          <p:nvPr userDrawn="1"/>
        </p:nvSpPr>
        <p:spPr>
          <a:xfrm>
            <a:off x="914599" y="548680"/>
            <a:ext cx="4104456" cy="664541"/>
          </a:xfrm>
          <a:prstGeom prst="rect">
            <a:avLst/>
          </a:prstGeom>
          <a:noFill/>
        </p:spPr>
        <p:txBody>
          <a:bodyPr wrap="square">
            <a:spAutoFit/>
          </a:bodyPr>
          <a:lstStyle/>
          <a:p>
            <a:pPr marL="571500" indent="-571500" algn="l">
              <a:lnSpc>
                <a:spcPct val="150000"/>
              </a:lnSpc>
              <a:buFont typeface="Wingdings" panose="05000000000000000000" pitchFamily="2" charset="2"/>
              <a:buChar char="l"/>
            </a:pPr>
            <a:r>
              <a:rPr lang="zh-CN" altLang="en-US" sz="2800" b="1">
                <a:solidFill>
                  <a:srgbClr val="F39500"/>
                </a:solidFill>
                <a:latin typeface="百变马丁" panose="02010601030101010101" pitchFamily="2" charset="-122"/>
                <a:ea typeface="百变马丁" panose="02010601030101010101" pitchFamily="2" charset="-122"/>
                <a:cs typeface="+mn-ea"/>
                <a:sym typeface="+mn-lt"/>
              </a:rPr>
              <a:t>体育活动及游戏</a:t>
            </a:r>
            <a:endParaRPr lang="zh-CN" altLang="en-US" sz="2800" b="1">
              <a:solidFill>
                <a:srgbClr val="F39500"/>
              </a:solidFill>
              <a:latin typeface="百变马丁" panose="02010601030101010101" pitchFamily="2" charset="-122"/>
              <a:ea typeface="百变马丁" panose="02010601030101010101" pitchFamily="2" charset="-122"/>
              <a:cs typeface="+mn-ea"/>
              <a:sym typeface="+mn-l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2" name="文本框 1"/>
          <p:cNvSpPr txBox="1"/>
          <p:nvPr userDrawn="1"/>
        </p:nvSpPr>
        <p:spPr>
          <a:xfrm>
            <a:off x="914599" y="548680"/>
            <a:ext cx="4104456" cy="664541"/>
          </a:xfrm>
          <a:prstGeom prst="rect">
            <a:avLst/>
          </a:prstGeom>
          <a:noFill/>
        </p:spPr>
        <p:txBody>
          <a:bodyPr wrap="square">
            <a:spAutoFit/>
          </a:bodyPr>
          <a:lstStyle/>
          <a:p>
            <a:pPr marL="571500" indent="-571500" algn="l">
              <a:lnSpc>
                <a:spcPct val="150000"/>
              </a:lnSpc>
              <a:buFont typeface="Wingdings" panose="05000000000000000000" pitchFamily="2" charset="2"/>
              <a:buChar char="l"/>
            </a:pPr>
            <a:r>
              <a:rPr lang="zh-CN" altLang="en-US" sz="2800" b="1">
                <a:solidFill>
                  <a:srgbClr val="F39500"/>
                </a:solidFill>
                <a:latin typeface="百变马丁" panose="02010601030101010101" pitchFamily="2" charset="-122"/>
                <a:ea typeface="百变马丁" panose="02010601030101010101" pitchFamily="2" charset="-122"/>
                <a:cs typeface="+mn-ea"/>
                <a:sym typeface="+mn-lt"/>
              </a:rPr>
              <a:t>传统小游戏</a:t>
            </a:r>
            <a:endParaRPr lang="zh-CN" altLang="en-US" sz="2800" b="1">
              <a:solidFill>
                <a:srgbClr val="F39500"/>
              </a:solidFill>
              <a:latin typeface="百变马丁" panose="02010601030101010101" pitchFamily="2" charset="-122"/>
              <a:ea typeface="百变马丁" panose="02010601030101010101" pitchFamily="2" charset="-122"/>
              <a:cs typeface="+mn-ea"/>
              <a:sym typeface="+mn-l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2" name="矩形: 圆角 1"/>
          <p:cNvSpPr/>
          <p:nvPr userDrawn="1"/>
        </p:nvSpPr>
        <p:spPr bwMode="auto">
          <a:xfrm>
            <a:off x="0" y="0"/>
            <a:ext cx="12198350" cy="6858000"/>
          </a:xfrm>
          <a:prstGeom prst="roundRect">
            <a:avLst>
              <a:gd name="adj" fmla="val 0"/>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1.jpe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5"/>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bwMode="auto">
          <a:xfrm>
            <a:off x="0" y="0"/>
            <a:ext cx="12198350" cy="6858000"/>
          </a:xfrm>
          <a:prstGeom prst="rect">
            <a:avLst/>
          </a:prstGeom>
          <a:solidFill>
            <a:srgbClr val="9DE2EC"/>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nvGrpSpPr>
          <p:cNvPr id="3" name="组合 2"/>
          <p:cNvGrpSpPr/>
          <p:nvPr userDrawn="1"/>
        </p:nvGrpSpPr>
        <p:grpSpPr>
          <a:xfrm>
            <a:off x="482551" y="368660"/>
            <a:ext cx="11233248" cy="6120680"/>
            <a:chOff x="702767" y="444859"/>
            <a:chExt cx="10945216" cy="6120680"/>
          </a:xfrm>
        </p:grpSpPr>
        <p:sp>
          <p:nvSpPr>
            <p:cNvPr id="4" name="矩形: 圆角 3"/>
            <p:cNvSpPr/>
            <p:nvPr userDrawn="1"/>
          </p:nvSpPr>
          <p:spPr bwMode="auto">
            <a:xfrm>
              <a:off x="702767" y="444859"/>
              <a:ext cx="10945216" cy="6120680"/>
            </a:xfrm>
            <a:prstGeom prst="roundRect">
              <a:avLst>
                <a:gd name="adj" fmla="val 3150"/>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 name="矩形: 圆角 4"/>
            <p:cNvSpPr/>
            <p:nvPr userDrawn="1"/>
          </p:nvSpPr>
          <p:spPr bwMode="auto">
            <a:xfrm>
              <a:off x="914599" y="603586"/>
              <a:ext cx="10521552" cy="5803227"/>
            </a:xfrm>
            <a:prstGeom prst="roundRect">
              <a:avLst>
                <a:gd name="adj" fmla="val 3150"/>
              </a:avLst>
            </a:prstGeom>
            <a:solidFill>
              <a:schemeClr val="bg1"/>
            </a:solidFill>
            <a:ln w="63500" cap="flat" cmpd="sng" algn="ctr">
              <a:solidFill>
                <a:srgbClr val="F395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1" Type="http://schemas.openxmlformats.org/officeDocument/2006/relationships/notesSlide" Target="../notesSlides/notesSlide1.xml"/><Relationship Id="rId10" Type="http://schemas.openxmlformats.org/officeDocument/2006/relationships/slideLayout" Target="../slideLayouts/slideLayout4.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image" Target="../media/image24.png"/></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28.xml"/><Relationship Id="rId7"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游戏机, 伞&#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75" y="0"/>
            <a:ext cx="12192000" cy="6858000"/>
          </a:xfrm>
          <a:prstGeom prst="rect">
            <a:avLst/>
          </a:prstGeom>
        </p:spPr>
      </p:pic>
      <p:pic>
        <p:nvPicPr>
          <p:cNvPr id="25" name="图片 24" descr="形状&#10;&#10;描述已自动生成"/>
          <p:cNvPicPr>
            <a:picLocks noChangeAspect="1"/>
          </p:cNvPicPr>
          <p:nvPr/>
        </p:nvPicPr>
        <p:blipFill rotWithShape="1">
          <a:blip r:embed="rId2">
            <a:extLst>
              <a:ext uri="{28A0092B-C50C-407E-A947-70E740481C1C}">
                <a14:useLocalDpi xmlns:a14="http://schemas.microsoft.com/office/drawing/2010/main" val="0"/>
              </a:ext>
            </a:extLst>
          </a:blip>
          <a:srcRect l="8892" t="-773" r="60631" b="50000"/>
          <a:stretch>
            <a:fillRect/>
          </a:stretch>
        </p:blipFill>
        <p:spPr>
          <a:xfrm>
            <a:off x="1087223" y="-52978"/>
            <a:ext cx="3715807" cy="3481978"/>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 y="0"/>
            <a:ext cx="12192000" cy="6858000"/>
          </a:xfrm>
          <a:prstGeom prst="rect">
            <a:avLst/>
          </a:prstGeom>
        </p:spPr>
      </p:pic>
      <p:sp>
        <p:nvSpPr>
          <p:cNvPr id="6" name="矩形 5"/>
          <p:cNvSpPr/>
          <p:nvPr/>
        </p:nvSpPr>
        <p:spPr>
          <a:xfrm>
            <a:off x="2539365" y="2564765"/>
            <a:ext cx="7119620" cy="755650"/>
          </a:xfrm>
          <a:prstGeom prst="rect">
            <a:avLst/>
          </a:prstGeom>
        </p:spPr>
        <p:txBody>
          <a:bodyPr wrap="square">
            <a:spAutoFit/>
          </a:bodyPr>
          <a:lstStyle/>
          <a:p>
            <a:pPr algn="ctr">
              <a:lnSpc>
                <a:spcPct val="80000"/>
              </a:lnSpc>
            </a:pPr>
            <a:r>
              <a:rPr lang="zh-CN" altLang="en-US" sz="5400" b="1" dirty="0">
                <a:ln w="12700">
                  <a:noFill/>
                </a:ln>
                <a:solidFill>
                  <a:srgbClr val="2DA2BF"/>
                </a:solidFill>
                <a:latin typeface="百变马丁" panose="02010601030101010101" pitchFamily="2" charset="-122"/>
                <a:ea typeface="百变马丁" panose="02010601030101010101" pitchFamily="2" charset="-122"/>
                <a:cs typeface="+mn-ea"/>
                <a:sym typeface="+mn-lt"/>
              </a:rPr>
              <a:t>户外活动的组织与实施</a:t>
            </a:r>
            <a:endParaRPr lang="zh-CN" altLang="en-US" sz="5400" b="1" dirty="0">
              <a:ln w="12700">
                <a:noFill/>
              </a:ln>
              <a:solidFill>
                <a:srgbClr val="2DA2BF"/>
              </a:solidFill>
              <a:latin typeface="百变马丁" panose="02010601030101010101" pitchFamily="2" charset="-122"/>
              <a:ea typeface="百变马丁" panose="02010601030101010101" pitchFamily="2" charset="-122"/>
              <a:cs typeface="+mn-ea"/>
              <a:sym typeface="+mn-lt"/>
            </a:endParaRPr>
          </a:p>
        </p:txBody>
      </p:sp>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68594" t="34719" b="24545"/>
          <a:stretch>
            <a:fillRect/>
          </a:stretch>
        </p:blipFill>
        <p:spPr>
          <a:xfrm>
            <a:off x="-86246" y="1854201"/>
            <a:ext cx="2851150" cy="1848817"/>
          </a:xfrm>
          <a:prstGeom prst="rect">
            <a:avLst/>
          </a:prstGeom>
        </p:spPr>
      </p:pic>
      <p:pic>
        <p:nvPicPr>
          <p:cNvPr id="16" name="儿童">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3235646" y="-858027"/>
            <a:ext cx="487363" cy="487363"/>
          </a:xfrm>
          <a:prstGeom prst="rect">
            <a:avLst/>
          </a:prstGeom>
        </p:spPr>
      </p:pic>
      <p:pic>
        <p:nvPicPr>
          <p:cNvPr id="3" name="图片 2"/>
          <p:cNvPicPr>
            <a:picLocks noChangeAspect="1"/>
          </p:cNvPicPr>
          <p:nvPr/>
        </p:nvPicPr>
        <p:blipFill rotWithShape="1">
          <a:blip r:embed="rId8">
            <a:extLst>
              <a:ext uri="{28A0092B-C50C-407E-A947-70E740481C1C}">
                <a14:useLocalDpi xmlns:a14="http://schemas.microsoft.com/office/drawing/2010/main" val="0"/>
              </a:ext>
            </a:extLst>
          </a:blip>
          <a:srcRect l="64122"/>
          <a:stretch>
            <a:fillRect/>
          </a:stretch>
        </p:blipFill>
        <p:spPr>
          <a:xfrm>
            <a:off x="7763758" y="0"/>
            <a:ext cx="4374247" cy="6858000"/>
          </a:xfrm>
          <a:prstGeom prst="rect">
            <a:avLst/>
          </a:prstGeom>
        </p:spPr>
      </p:pic>
      <p:pic>
        <p:nvPicPr>
          <p:cNvPr id="23" name="图片 22"/>
          <p:cNvPicPr>
            <a:picLocks noChangeAspect="1"/>
          </p:cNvPicPr>
          <p:nvPr/>
        </p:nvPicPr>
        <p:blipFill rotWithShape="1">
          <a:blip r:embed="rId9">
            <a:extLst>
              <a:ext uri="{28A0092B-C50C-407E-A947-70E740481C1C}">
                <a14:useLocalDpi xmlns:a14="http://schemas.microsoft.com/office/drawing/2010/main" val="0"/>
              </a:ext>
            </a:extLst>
          </a:blip>
          <a:srcRect t="30307" r="50934"/>
          <a:stretch>
            <a:fillRect/>
          </a:stretch>
        </p:blipFill>
        <p:spPr>
          <a:xfrm>
            <a:off x="174527" y="2986534"/>
            <a:ext cx="4803030" cy="3837495"/>
          </a:xfrm>
          <a:prstGeom prst="rect">
            <a:avLst/>
          </a:prstGeom>
        </p:spPr>
      </p:pic>
      <p:sp>
        <p:nvSpPr>
          <p:cNvPr id="2" name="文本框 1"/>
          <p:cNvSpPr txBox="1"/>
          <p:nvPr/>
        </p:nvSpPr>
        <p:spPr>
          <a:xfrm>
            <a:off x="5090795" y="4364990"/>
            <a:ext cx="3950970" cy="460375"/>
          </a:xfrm>
          <a:prstGeom prst="rect">
            <a:avLst/>
          </a:prstGeom>
          <a:noFill/>
        </p:spPr>
        <p:txBody>
          <a:bodyPr wrap="square" rtlCol="0">
            <a:spAutoFit/>
          </a:bodyPr>
          <a:p>
            <a:r>
              <a:rPr lang="zh-CN" altLang="en-US" sz="2400" b="1">
                <a:ln/>
                <a:solidFill>
                  <a:schemeClr val="accent1"/>
                </a:solidFill>
                <a:effectLst>
                  <a:outerShdw blurRad="38100" dist="25400" dir="5400000" algn="ctr" rotWithShape="0">
                    <a:srgbClr val="6E747A">
                      <a:alpha val="43000"/>
                    </a:srgbClr>
                  </a:outerShdw>
                </a:effectLst>
              </a:rPr>
              <a:t>泸县城东幼儿园</a:t>
            </a:r>
            <a:r>
              <a:rPr lang="en-US" altLang="zh-CN" sz="2400" b="1">
                <a:ln/>
                <a:solidFill>
                  <a:schemeClr val="accent1"/>
                </a:solidFill>
                <a:effectLst>
                  <a:outerShdw blurRad="38100" dist="25400" dir="5400000" algn="ctr" rotWithShape="0">
                    <a:srgbClr val="6E747A">
                      <a:alpha val="43000"/>
                    </a:srgbClr>
                  </a:outerShdw>
                </a:effectLst>
              </a:rPr>
              <a:t>  </a:t>
            </a:r>
            <a:r>
              <a:rPr lang="zh-CN" altLang="en-US" sz="2400" b="1">
                <a:ln/>
                <a:solidFill>
                  <a:schemeClr val="accent1"/>
                </a:solidFill>
                <a:effectLst>
                  <a:outerShdw blurRad="38100" dist="25400" dir="5400000" algn="ctr" rotWithShape="0">
                    <a:srgbClr val="6E747A">
                      <a:alpha val="43000"/>
                    </a:srgbClr>
                  </a:outerShdw>
                </a:effectLst>
              </a:rPr>
              <a:t>叶小玲</a:t>
            </a:r>
            <a:endParaRPr lang="zh-CN" altLang="en-US" sz="2400" b="1">
              <a:ln/>
              <a:solidFill>
                <a:schemeClr val="accent1"/>
              </a:solidFill>
              <a:effectLst>
                <a:outerShdw blurRad="38100" dist="25400" dir="5400000" algn="ctr" rotWithShape="0">
                  <a:srgbClr val="6E747A">
                    <a:alpha val="43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p:stCondLst>
                              <p:cond delay="0"/>
                            </p:stCondLst>
                            <p:childTnLst>
                              <p:par>
                                <p:cTn id="8" presetID="6" presetClass="entr" presetSubtype="16"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750"/>
                                        <p:tgtEl>
                                          <p:spTgt spid="14"/>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750" fill="hold"/>
                                        <p:tgtEl>
                                          <p:spTgt spid="7"/>
                                        </p:tgtEl>
                                        <p:attrNameLst>
                                          <p:attrName>ppt_w</p:attrName>
                                        </p:attrNameLst>
                                      </p:cBhvr>
                                      <p:tavLst>
                                        <p:tav tm="0">
                                          <p:val>
                                            <p:fltVal val="0"/>
                                          </p:val>
                                        </p:tav>
                                        <p:tav tm="100000">
                                          <p:val>
                                            <p:strVal val="#ppt_w"/>
                                          </p:val>
                                        </p:tav>
                                      </p:tavLst>
                                    </p:anim>
                                    <p:anim calcmode="lin" valueType="num">
                                      <p:cBhvr>
                                        <p:cTn id="15" dur="750" fill="hold"/>
                                        <p:tgtEl>
                                          <p:spTgt spid="7"/>
                                        </p:tgtEl>
                                        <p:attrNameLst>
                                          <p:attrName>ppt_h</p:attrName>
                                        </p:attrNameLst>
                                      </p:cBhvr>
                                      <p:tavLst>
                                        <p:tav tm="0">
                                          <p:val>
                                            <p:fltVal val="0"/>
                                          </p:val>
                                        </p:tav>
                                        <p:tav tm="100000">
                                          <p:val>
                                            <p:strVal val="#ppt_h"/>
                                          </p:val>
                                        </p:tav>
                                      </p:tavLst>
                                    </p:anim>
                                    <p:animEffect transition="in" filter="fade">
                                      <p:cBhvr>
                                        <p:cTn id="16" dur="750"/>
                                        <p:tgtEl>
                                          <p:spTgt spid="7"/>
                                        </p:tgtEl>
                                      </p:cBhvr>
                                    </p:animEffect>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750"/>
                                        <p:tgtEl>
                                          <p:spTgt spid="3"/>
                                        </p:tgtEl>
                                      </p:cBhvr>
                                    </p:animEffect>
                                    <p:anim calcmode="lin" valueType="num">
                                      <p:cBhvr>
                                        <p:cTn id="21" dur="750" fill="hold"/>
                                        <p:tgtEl>
                                          <p:spTgt spid="3"/>
                                        </p:tgtEl>
                                        <p:attrNameLst>
                                          <p:attrName>ppt_x</p:attrName>
                                        </p:attrNameLst>
                                      </p:cBhvr>
                                      <p:tavLst>
                                        <p:tav tm="0">
                                          <p:val>
                                            <p:strVal val="#ppt_x"/>
                                          </p:val>
                                        </p:tav>
                                        <p:tav tm="100000">
                                          <p:val>
                                            <p:strVal val="#ppt_x"/>
                                          </p:val>
                                        </p:tav>
                                      </p:tavLst>
                                    </p:anim>
                                    <p:anim calcmode="lin" valueType="num">
                                      <p:cBhvr>
                                        <p:cTn id="22" dur="75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22" presetClass="entr" presetSubtype="4"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750"/>
                                        <p:tgtEl>
                                          <p:spTgt spid="23"/>
                                        </p:tgtEl>
                                      </p:cBhvr>
                                    </p:animEffect>
                                  </p:childTnLst>
                                </p:cTn>
                              </p:par>
                            </p:childTnLst>
                          </p:cTn>
                        </p:par>
                        <p:par>
                          <p:cTn id="27" fill="hold">
                            <p:stCondLst>
                              <p:cond delay="4000"/>
                            </p:stCondLst>
                            <p:childTnLst>
                              <p:par>
                                <p:cTn id="28" presetID="53" presetClass="entr" presetSubtype="16"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750" fill="hold"/>
                                        <p:tgtEl>
                                          <p:spTgt spid="6"/>
                                        </p:tgtEl>
                                        <p:attrNameLst>
                                          <p:attrName>ppt_w</p:attrName>
                                        </p:attrNameLst>
                                      </p:cBhvr>
                                      <p:tavLst>
                                        <p:tav tm="0">
                                          <p:val>
                                            <p:fltVal val="0"/>
                                          </p:val>
                                        </p:tav>
                                        <p:tav tm="100000">
                                          <p:val>
                                            <p:strVal val="#ppt_w"/>
                                          </p:val>
                                        </p:tav>
                                      </p:tavLst>
                                    </p:anim>
                                    <p:anim calcmode="lin" valueType="num">
                                      <p:cBhvr>
                                        <p:cTn id="31" dur="750" fill="hold"/>
                                        <p:tgtEl>
                                          <p:spTgt spid="6"/>
                                        </p:tgtEl>
                                        <p:attrNameLst>
                                          <p:attrName>ppt_h</p:attrName>
                                        </p:attrNameLst>
                                      </p:cBhvr>
                                      <p:tavLst>
                                        <p:tav tm="0">
                                          <p:val>
                                            <p:fltVal val="0"/>
                                          </p:val>
                                        </p:tav>
                                        <p:tav tm="100000">
                                          <p:val>
                                            <p:strVal val="#ppt_h"/>
                                          </p:val>
                                        </p:tav>
                                      </p:tavLst>
                                    </p:anim>
                                    <p:animEffect transition="in" filter="fade">
                                      <p:cBhvr>
                                        <p:cTn id="32" dur="750"/>
                                        <p:tgtEl>
                                          <p:spTgt spid="6"/>
                                        </p:tgtEl>
                                      </p:cBhvr>
                                    </p:animEffect>
                                  </p:childTnLst>
                                </p:cTn>
                              </p:par>
                            </p:childTnLst>
                          </p:cTn>
                        </p:par>
                        <p:par>
                          <p:cTn id="33" fill="hold">
                            <p:stCondLst>
                              <p:cond delay="5000"/>
                            </p:stCondLst>
                            <p:childTnLst>
                              <p:par>
                                <p:cTn id="34" presetID="22" presetClass="entr" presetSubtype="4"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750"/>
                                        <p:tgtEl>
                                          <p:spTgt spid="25"/>
                                        </p:tgtEl>
                                      </p:cBhvr>
                                    </p:animEffect>
                                  </p:childTnLst>
                                </p:cTn>
                              </p:par>
                            </p:childTnLst>
                          </p:cTn>
                        </p:par>
                        <p:par>
                          <p:cTn id="37" fill="hold">
                            <p:stCondLst>
                              <p:cond delay="6000"/>
                            </p:stCondLst>
                            <p:childTnLst>
                              <p:par>
                                <p:cTn id="38" presetID="42"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remove" display="0">
                  <p:stCondLst>
                    <p:cond delay="indefinite"/>
                  </p:stCondLst>
                  <p:endCondLst>
                    <p:cond evt="onStopAudio" delay="0">
                      <p:tgtEl>
                        <p:sldTgt/>
                      </p:tgtEl>
                    </p:cond>
                  </p:endCondLst>
                </p:cTn>
                <p:tgtEl>
                  <p:spTgt spid="16"/>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006020" y="2060849"/>
            <a:ext cx="6186310" cy="646331"/>
          </a:xfrm>
          <a:prstGeom prst="rect">
            <a:avLst/>
          </a:prstGeom>
          <a:noFill/>
        </p:spPr>
        <p:txBody>
          <a:bodyPr wrap="square" lIns="91440" tIns="45720" rIns="91440" bIns="45720">
            <a:spAutoFit/>
          </a:bodyPr>
          <a:lstStyle/>
          <a:p>
            <a:pPr algn="ctr"/>
            <a:r>
              <a:rPr lang="zh-CN" altLang="en-US" sz="3600" b="1" dirty="0">
                <a:ln w="31550" cmpd="sng">
                  <a:noFill/>
                  <a:prstDash val="solid"/>
                </a:ln>
                <a:solidFill>
                  <a:schemeClr val="accent5"/>
                </a:solidFill>
                <a:cs typeface="+mn-ea"/>
                <a:sym typeface="+mn-lt"/>
              </a:rPr>
              <a:t>各年龄班体能游戏的指导策略</a:t>
            </a:r>
            <a:endParaRPr lang="zh-CN" altLang="en-US" sz="3600" b="1" dirty="0">
              <a:ln w="31550" cmpd="sng">
                <a:noFill/>
                <a:prstDash val="solid"/>
              </a:ln>
              <a:solidFill>
                <a:schemeClr val="accent5"/>
              </a:solidFill>
              <a:cs typeface="+mn-ea"/>
              <a:sym typeface="+mn-lt"/>
            </a:endParaRPr>
          </a:p>
        </p:txBody>
      </p:sp>
      <p:grpSp>
        <p:nvGrpSpPr>
          <p:cNvPr id="12" name="组合 11"/>
          <p:cNvGrpSpPr/>
          <p:nvPr/>
        </p:nvGrpSpPr>
        <p:grpSpPr>
          <a:xfrm>
            <a:off x="1725856" y="3370577"/>
            <a:ext cx="3960439" cy="1944202"/>
            <a:chOff x="1722680" y="3370577"/>
            <a:chExt cx="3960439" cy="1944202"/>
          </a:xfrm>
        </p:grpSpPr>
        <p:sp>
          <p:nvSpPr>
            <p:cNvPr id="6" name="矩形 5"/>
            <p:cNvSpPr/>
            <p:nvPr/>
          </p:nvSpPr>
          <p:spPr>
            <a:xfrm>
              <a:off x="1722680" y="3789040"/>
              <a:ext cx="3960439" cy="1525739"/>
            </a:xfrm>
            <a:prstGeom prst="rect">
              <a:avLst/>
            </a:prstGeom>
          </p:spPr>
          <p:txBody>
            <a:bodyPr wrap="square">
              <a:spAutoFit/>
            </a:bodyPr>
            <a:lstStyle/>
            <a:p>
              <a:pPr>
                <a:lnSpc>
                  <a:spcPct val="150000"/>
                </a:lnSpc>
                <a:buFont typeface="Arial" panose="020B0604020202020204" pitchFamily="34" charset="0"/>
                <a:buNone/>
              </a:pPr>
              <a:r>
                <a:rPr lang="zh-CN" altLang="en-US" sz="1600" dirty="0">
                  <a:cs typeface="+mn-ea"/>
                  <a:sym typeface="+mn-lt"/>
                </a:rPr>
                <a:t>小班幼儿注意力不集中、没有胜负意识、对游戏结果不太重视、喜欢模仿。组织情节简单、角色少、动作简单、规则少且易于遵守、幼儿可以独立活动的游戏，。</a:t>
              </a:r>
              <a:endParaRPr lang="zh-CN" altLang="en-US" sz="1600" dirty="0">
                <a:cs typeface="+mn-ea"/>
                <a:sym typeface="+mn-lt"/>
              </a:endParaRPr>
            </a:p>
          </p:txBody>
        </p:sp>
        <p:sp>
          <p:nvSpPr>
            <p:cNvPr id="8" name="文本框 7"/>
            <p:cNvSpPr txBox="1"/>
            <p:nvPr/>
          </p:nvSpPr>
          <p:spPr>
            <a:xfrm>
              <a:off x="1722680" y="3370577"/>
              <a:ext cx="1060952" cy="369332"/>
            </a:xfrm>
            <a:prstGeom prst="rect">
              <a:avLst/>
            </a:prstGeom>
            <a:noFill/>
          </p:spPr>
          <p:txBody>
            <a:bodyPr wrap="square">
              <a:spAutoFit/>
            </a:bodyPr>
            <a:lstStyle/>
            <a:p>
              <a:r>
                <a:rPr lang="zh-CN" altLang="en-US" b="1" dirty="0">
                  <a:solidFill>
                    <a:schemeClr val="accent1"/>
                  </a:solidFill>
                  <a:latin typeface="Arial" panose="020B0604020202020204"/>
                  <a:ea typeface="微软雅黑" panose="020B0503020204020204" pitchFamily="34" charset="-122"/>
                  <a:cs typeface="+mn-ea"/>
                  <a:sym typeface="+mn-lt"/>
                </a:rPr>
                <a:t> 小  班：</a:t>
              </a:r>
              <a:endParaRPr lang="zh-CN" altLang="en-US" dirty="0">
                <a:solidFill>
                  <a:schemeClr val="accent1"/>
                </a:solidFill>
              </a:endParaRPr>
            </a:p>
          </p:txBody>
        </p:sp>
      </p:grpSp>
      <p:grpSp>
        <p:nvGrpSpPr>
          <p:cNvPr id="11" name="组合 10"/>
          <p:cNvGrpSpPr/>
          <p:nvPr/>
        </p:nvGrpSpPr>
        <p:grpSpPr>
          <a:xfrm>
            <a:off x="6367849" y="3370577"/>
            <a:ext cx="4339839" cy="1944202"/>
            <a:chOff x="6364673" y="3370577"/>
            <a:chExt cx="4339839" cy="1944202"/>
          </a:xfrm>
        </p:grpSpPr>
        <p:sp>
          <p:nvSpPr>
            <p:cNvPr id="7" name="文本框 6"/>
            <p:cNvSpPr txBox="1"/>
            <p:nvPr/>
          </p:nvSpPr>
          <p:spPr>
            <a:xfrm>
              <a:off x="6364673" y="3370577"/>
              <a:ext cx="1463824" cy="369332"/>
            </a:xfrm>
            <a:prstGeom prst="rect">
              <a:avLst/>
            </a:prstGeom>
            <a:noFill/>
          </p:spPr>
          <p:txBody>
            <a:bodyPr wrap="square">
              <a:spAutoFit/>
            </a:bodyPr>
            <a:lstStyle/>
            <a:p>
              <a:r>
                <a:rPr lang="zh-CN" altLang="en-US" b="1" dirty="0">
                  <a:solidFill>
                    <a:schemeClr val="accent1"/>
                  </a:solidFill>
                  <a:latin typeface="Arial" panose="020B0604020202020204"/>
                  <a:ea typeface="微软雅黑" panose="020B0503020204020204" pitchFamily="34" charset="-122"/>
                  <a:cs typeface="+mn-ea"/>
                  <a:sym typeface="+mn-lt"/>
                </a:rPr>
                <a:t>中班、大班：</a:t>
              </a:r>
              <a:endParaRPr lang="zh-CN" altLang="en-US" dirty="0">
                <a:solidFill>
                  <a:schemeClr val="accent1"/>
                </a:solidFill>
              </a:endParaRPr>
            </a:p>
          </p:txBody>
        </p:sp>
        <p:sp>
          <p:nvSpPr>
            <p:cNvPr id="10" name="文本框 9"/>
            <p:cNvSpPr txBox="1"/>
            <p:nvPr/>
          </p:nvSpPr>
          <p:spPr>
            <a:xfrm>
              <a:off x="6384032" y="3789040"/>
              <a:ext cx="4320480" cy="1525739"/>
            </a:xfrm>
            <a:prstGeom prst="rect">
              <a:avLst/>
            </a:prstGeom>
            <a:noFill/>
          </p:spPr>
          <p:txBody>
            <a:bodyPr wrap="square">
              <a:spAutoFit/>
            </a:bodyPr>
            <a:lstStyle/>
            <a:p>
              <a:pPr>
                <a:lnSpc>
                  <a:spcPct val="150000"/>
                </a:lnSpc>
              </a:pPr>
              <a:r>
                <a:rPr lang="zh-CN" altLang="en-US" sz="1600" dirty="0">
                  <a:cs typeface="+mn-ea"/>
                </a:rPr>
                <a:t>教师要注意在熟知活动内容、目标的基础上，着重考虑如何在讲解示和提出要求时能更好地</a:t>
              </a:r>
              <a:endParaRPr lang="zh-CN" altLang="en-US" sz="1600" dirty="0">
                <a:cs typeface="+mn-ea"/>
              </a:endParaRPr>
            </a:p>
            <a:p>
              <a:pPr>
                <a:lnSpc>
                  <a:spcPct val="150000"/>
                </a:lnSpc>
              </a:pPr>
              <a:r>
                <a:rPr lang="zh-CN" altLang="en-US" sz="1600" dirty="0">
                  <a:cs typeface="+mn-ea"/>
                </a:rPr>
                <a:t>激发幼儿的活动兴趣，在充分发挥幼儿主体性的同时完成教育目标，达到教育目的。</a:t>
              </a:r>
              <a:endParaRPr lang="zh-CN" altLang="en-US" sz="1600" dirty="0">
                <a:cs typeface="+mn-ea"/>
              </a:endParaRPr>
            </a:p>
          </p:txBody>
        </p:sp>
      </p:grpSp>
      <p:sp>
        <p:nvSpPr>
          <p:cNvPr id="13" name="箭头: 直角上 12"/>
          <p:cNvSpPr/>
          <p:nvPr/>
        </p:nvSpPr>
        <p:spPr>
          <a:xfrm flipH="1" flipV="1">
            <a:off x="1462022" y="3140969"/>
            <a:ext cx="1008559" cy="2540113"/>
          </a:xfrm>
          <a:prstGeom prst="bentUpArrow">
            <a:avLst>
              <a:gd name="adj1" fmla="val 6169"/>
              <a:gd name="adj2" fmla="val 25000"/>
              <a:gd name="adj3" fmla="val 25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箭头: 直角上 13"/>
          <p:cNvSpPr/>
          <p:nvPr/>
        </p:nvSpPr>
        <p:spPr>
          <a:xfrm flipH="1" flipV="1">
            <a:off x="5963977" y="3140968"/>
            <a:ext cx="1008559" cy="2540113"/>
          </a:xfrm>
          <a:prstGeom prst="bentUpArrow">
            <a:avLst>
              <a:gd name="adj1" fmla="val 6169"/>
              <a:gd name="adj2" fmla="val 25000"/>
              <a:gd name="adj3" fmla="val 25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750"/>
                                        <p:tgtEl>
                                          <p:spTgt spid="12"/>
                                        </p:tgtEl>
                                      </p:cBhvr>
                                    </p:animEffect>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750"/>
                                        <p:tgtEl>
                                          <p:spTgt spid="13"/>
                                        </p:tgtEl>
                                      </p:cBhvr>
                                    </p:animEffect>
                                  </p:childTnLst>
                                </p:cTn>
                              </p:par>
                            </p:childTnLst>
                          </p:cTn>
                        </p:par>
                        <p:par>
                          <p:cTn id="18" fill="hold">
                            <p:stCondLst>
                              <p:cond delay="3000"/>
                            </p:stCondLst>
                            <p:childTnLst>
                              <p:par>
                                <p:cTn id="19" presetID="22" presetClass="entr" presetSubtype="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750"/>
                                        <p:tgtEl>
                                          <p:spTgt spid="14"/>
                                        </p:tgtEl>
                                      </p:cBhvr>
                                    </p:animEffect>
                                  </p:childTnLst>
                                </p:cTn>
                              </p:par>
                            </p:childTnLst>
                          </p:cTn>
                        </p:par>
                        <p:par>
                          <p:cTn id="22" fill="hold">
                            <p:stCondLst>
                              <p:cond delay="4000"/>
                            </p:stCondLst>
                            <p:childTnLst>
                              <p:par>
                                <p:cTn id="23" presetID="22" presetClass="entr" presetSubtype="1"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43004" y="1628933"/>
            <a:ext cx="3196197" cy="1107996"/>
          </a:xfrm>
          <a:prstGeom prst="rect">
            <a:avLst/>
          </a:prstGeom>
        </p:spPr>
        <p:txBody>
          <a:bodyPr wrap="square">
            <a:spAutoFit/>
          </a:bodyPr>
          <a:lstStyle/>
          <a:p>
            <a:pPr algn="ctr"/>
            <a:r>
              <a:rPr lang="zh-CN" altLang="en-US" sz="6600" b="1" spc="600" dirty="0">
                <a:solidFill>
                  <a:srgbClr val="FBB638"/>
                </a:solidFill>
                <a:latin typeface="百变马丁" panose="02010601030101010101" pitchFamily="2" charset="-122"/>
                <a:ea typeface="百变马丁" panose="02010601030101010101" pitchFamily="2" charset="-122"/>
                <a:cs typeface="+mn-ea"/>
                <a:sym typeface="+mn-lt"/>
              </a:rPr>
              <a:t>（</a:t>
            </a:r>
            <a:r>
              <a:rPr lang="en-US" altLang="zh-CN" sz="6600" b="1" spc="600" dirty="0">
                <a:solidFill>
                  <a:srgbClr val="FBB638"/>
                </a:solidFill>
                <a:latin typeface="百变马丁" panose="02010601030101010101" pitchFamily="2" charset="-122"/>
                <a:ea typeface="百变马丁" panose="02010601030101010101" pitchFamily="2" charset="-122"/>
                <a:cs typeface="+mn-ea"/>
                <a:sym typeface="+mn-lt"/>
              </a:rPr>
              <a:t>02</a:t>
            </a:r>
            <a:r>
              <a:rPr lang="zh-CN" altLang="en-US" sz="6600" b="1" spc="600" dirty="0">
                <a:solidFill>
                  <a:srgbClr val="FBB638"/>
                </a:solidFill>
                <a:latin typeface="百变马丁" panose="02010601030101010101" pitchFamily="2" charset="-122"/>
                <a:ea typeface="百变马丁" panose="02010601030101010101" pitchFamily="2" charset="-122"/>
                <a:cs typeface="+mn-ea"/>
                <a:sym typeface="+mn-lt"/>
              </a:rPr>
              <a:t>）</a:t>
            </a:r>
            <a:endParaRPr lang="zh-CN" altLang="en-US" sz="6600" b="1" spc="600" dirty="0">
              <a:solidFill>
                <a:srgbClr val="FBB638"/>
              </a:solidFill>
              <a:latin typeface="百变马丁" panose="02010601030101010101" pitchFamily="2" charset="-122"/>
              <a:ea typeface="百变马丁" panose="02010601030101010101" pitchFamily="2" charset="-122"/>
              <a:cs typeface="+mn-ea"/>
              <a:sym typeface="+mn-lt"/>
            </a:endParaRPr>
          </a:p>
        </p:txBody>
      </p:sp>
      <p:sp>
        <p:nvSpPr>
          <p:cNvPr id="3" name="文本框 2"/>
          <p:cNvSpPr txBox="1"/>
          <p:nvPr/>
        </p:nvSpPr>
        <p:spPr>
          <a:xfrm>
            <a:off x="2787015" y="3284855"/>
            <a:ext cx="6936740" cy="977265"/>
          </a:xfrm>
          <a:prstGeom prst="rect">
            <a:avLst/>
          </a:prstGeom>
          <a:noFill/>
        </p:spPr>
        <p:txBody>
          <a:bodyPr wrap="square">
            <a:spAutoFit/>
          </a:bodyPr>
          <a:lstStyle/>
          <a:p>
            <a:pPr algn="ctr">
              <a:lnSpc>
                <a:spcPct val="80000"/>
              </a:lnSpc>
            </a:pPr>
            <a:r>
              <a:rPr lang="zh-CN" altLang="en-US" sz="7200" b="1" dirty="0">
                <a:solidFill>
                  <a:srgbClr val="2DA2BF"/>
                </a:solidFill>
                <a:latin typeface="百变马丁" panose="02010601030101010101" pitchFamily="2" charset="-122"/>
                <a:ea typeface="百变马丁" panose="02010601030101010101" pitchFamily="2" charset="-122"/>
                <a:cs typeface="+mn-ea"/>
                <a:sym typeface="+mn-lt"/>
              </a:rPr>
              <a:t>体育活动及游戏</a:t>
            </a:r>
            <a:endParaRPr lang="zh-CN" altLang="en-US" sz="7200" b="1" dirty="0">
              <a:solidFill>
                <a:srgbClr val="2DA2BF"/>
              </a:solidFill>
              <a:latin typeface="百变马丁" panose="02010601030101010101" pitchFamily="2" charset="-122"/>
              <a:ea typeface="百变马丁" panose="02010601030101010101" pitchFamily="2"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par>
                          <p:cTn id="11" fill="hold">
                            <p:stCondLst>
                              <p:cond delay="862"/>
                            </p:stCondLst>
                            <p:childTnLst>
                              <p:par>
                                <p:cTn id="12" presetID="53" presetClass="entr" presetSubtype="1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750" fill="hold"/>
                                        <p:tgtEl>
                                          <p:spTgt spid="3"/>
                                        </p:tgtEl>
                                        <p:attrNameLst>
                                          <p:attrName>ppt_w</p:attrName>
                                        </p:attrNameLst>
                                      </p:cBhvr>
                                      <p:tavLst>
                                        <p:tav tm="0">
                                          <p:val>
                                            <p:fltVal val="0"/>
                                          </p:val>
                                        </p:tav>
                                        <p:tav tm="100000">
                                          <p:val>
                                            <p:strVal val="#ppt_w"/>
                                          </p:val>
                                        </p:tav>
                                      </p:tavLst>
                                    </p:anim>
                                    <p:anim calcmode="lin" valueType="num">
                                      <p:cBhvr>
                                        <p:cTn id="15" dur="750" fill="hold"/>
                                        <p:tgtEl>
                                          <p:spTgt spid="3"/>
                                        </p:tgtEl>
                                        <p:attrNameLst>
                                          <p:attrName>ppt_h</p:attrName>
                                        </p:attrNameLst>
                                      </p:cBhvr>
                                      <p:tavLst>
                                        <p:tav tm="0">
                                          <p:val>
                                            <p:fltVal val="0"/>
                                          </p:val>
                                        </p:tav>
                                        <p:tav tm="100000">
                                          <p:val>
                                            <p:strVal val="#ppt_h"/>
                                          </p:val>
                                        </p:tav>
                                      </p:tavLst>
                                    </p:anim>
                                    <p:animEffect transition="in" filter="fade">
                                      <p:cBhvr>
                                        <p:cTn id="16"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卡通人物&#10;&#10;低可信度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933626" y="1349211"/>
            <a:ext cx="4842857" cy="3458625"/>
          </a:xfrm>
          <a:prstGeom prst="rect">
            <a:avLst/>
          </a:prstGeom>
        </p:spPr>
      </p:pic>
      <p:sp>
        <p:nvSpPr>
          <p:cNvPr id="3" name="矩形 2"/>
          <p:cNvSpPr/>
          <p:nvPr/>
        </p:nvSpPr>
        <p:spPr>
          <a:xfrm>
            <a:off x="1169059" y="1688820"/>
            <a:ext cx="2770310" cy="646331"/>
          </a:xfrm>
          <a:prstGeom prst="rect">
            <a:avLst/>
          </a:prstGeom>
          <a:noFill/>
        </p:spPr>
        <p:txBody>
          <a:bodyPr wrap="square" lIns="91440" tIns="45720" rIns="91440" bIns="45720">
            <a:spAutoFit/>
          </a:bodyPr>
          <a:lstStyle/>
          <a:p>
            <a:pPr algn="ctr"/>
            <a:r>
              <a:rPr lang="en-US" altLang="zh-CN" sz="3600" b="1" dirty="0">
                <a:ln w="31550" cmpd="sng">
                  <a:noFill/>
                  <a:prstDash val="solid"/>
                </a:ln>
                <a:solidFill>
                  <a:schemeClr val="accent5"/>
                </a:solidFill>
                <a:cs typeface="+mn-ea"/>
                <a:sym typeface="+mn-lt"/>
              </a:rPr>
              <a:t> </a:t>
            </a:r>
            <a:r>
              <a:rPr lang="zh-CN" altLang="en-US" sz="3600" b="1" dirty="0">
                <a:ln w="31550" cmpd="sng">
                  <a:noFill/>
                  <a:prstDash val="solid"/>
                </a:ln>
                <a:solidFill>
                  <a:schemeClr val="accent5"/>
                </a:solidFill>
                <a:cs typeface="+mn-ea"/>
                <a:sym typeface="+mn-lt"/>
              </a:rPr>
              <a:t>一、玩报纸</a:t>
            </a:r>
            <a:endParaRPr lang="zh-CN" altLang="en-US" sz="3600" b="1" dirty="0">
              <a:ln w="31550" cmpd="sng">
                <a:noFill/>
                <a:prstDash val="solid"/>
              </a:ln>
              <a:solidFill>
                <a:schemeClr val="accent5"/>
              </a:solidFill>
              <a:cs typeface="+mn-ea"/>
              <a:sym typeface="+mn-lt"/>
            </a:endParaRPr>
          </a:p>
        </p:txBody>
      </p:sp>
      <p:grpSp>
        <p:nvGrpSpPr>
          <p:cNvPr id="8" name="组合 7"/>
          <p:cNvGrpSpPr/>
          <p:nvPr/>
        </p:nvGrpSpPr>
        <p:grpSpPr>
          <a:xfrm>
            <a:off x="1144800" y="3429001"/>
            <a:ext cx="5904656" cy="2025167"/>
            <a:chOff x="1631504" y="3342284"/>
            <a:chExt cx="5904656" cy="2025167"/>
          </a:xfrm>
        </p:grpSpPr>
        <p:sp>
          <p:nvSpPr>
            <p:cNvPr id="113668" name="Text Box 8"/>
            <p:cNvSpPr txBox="1">
              <a:spLocks noChangeArrowheads="1"/>
            </p:cNvSpPr>
            <p:nvPr/>
          </p:nvSpPr>
          <p:spPr bwMode="auto">
            <a:xfrm>
              <a:off x="1631504" y="3626268"/>
              <a:ext cx="5760640" cy="787075"/>
            </a:xfrm>
            <a:prstGeom prst="rect">
              <a:avLst/>
            </a:prstGeom>
            <a:noFill/>
            <a:ln w="9525">
              <a:noFill/>
              <a:miter lim="800000"/>
            </a:ln>
          </p:spPr>
          <p:txBody>
            <a:bodyPr wrap="square">
              <a:spAutoFit/>
            </a:bodyPr>
            <a:lstStyle/>
            <a:p>
              <a:pPr marL="342900" indent="-342900" eaLnBrk="0" hangingPunct="0">
                <a:lnSpc>
                  <a:spcPct val="150000"/>
                </a:lnSpc>
                <a:spcBef>
                  <a:spcPct val="20000"/>
                </a:spcBef>
              </a:pPr>
              <a:r>
                <a:rPr lang="zh-CN" altLang="en-US" sz="1600" dirty="0">
                  <a:cs typeface="+mn-ea"/>
                  <a:sym typeface="+mn-lt"/>
                </a:rPr>
                <a:t>      幼儿分散站在场地上，将报纸平铺在地面上，然后双脚踩在上  面。教师发出口令：“踮起脚，在报纸上转圈走！”</a:t>
              </a:r>
              <a:endParaRPr lang="zh-CN" altLang="en-US" sz="1600" dirty="0">
                <a:cs typeface="+mn-ea"/>
                <a:sym typeface="+mn-lt"/>
              </a:endParaRPr>
            </a:p>
          </p:txBody>
        </p:sp>
        <p:sp>
          <p:nvSpPr>
            <p:cNvPr id="11" name="文本框 10"/>
            <p:cNvSpPr txBox="1"/>
            <p:nvPr/>
          </p:nvSpPr>
          <p:spPr>
            <a:xfrm>
              <a:off x="1991544" y="3342284"/>
              <a:ext cx="1247800" cy="369332"/>
            </a:xfrm>
            <a:prstGeom prst="rect">
              <a:avLst/>
            </a:prstGeom>
            <a:noFill/>
          </p:spPr>
          <p:txBody>
            <a:bodyPr wrap="square">
              <a:spAutoFit/>
            </a:bodyPr>
            <a:lstStyle/>
            <a:p>
              <a:r>
                <a:rPr lang="zh-CN" altLang="en-US" b="1" dirty="0">
                  <a:solidFill>
                    <a:schemeClr val="accent1"/>
                  </a:solidFill>
                  <a:latin typeface="Arial" panose="020B0604020202020204"/>
                  <a:ea typeface="微软雅黑" panose="020B0503020204020204" pitchFamily="34" charset="-122"/>
                  <a:cs typeface="+mn-ea"/>
                  <a:sym typeface="+mn-lt"/>
                </a:rPr>
                <a:t>游戏玩法：</a:t>
              </a:r>
              <a:endParaRPr lang="zh-CN" altLang="en-US" dirty="0">
                <a:solidFill>
                  <a:schemeClr val="accent1"/>
                </a:solidFill>
              </a:endParaRPr>
            </a:p>
          </p:txBody>
        </p:sp>
        <p:sp>
          <p:nvSpPr>
            <p:cNvPr id="13" name="文本框 12"/>
            <p:cNvSpPr txBox="1"/>
            <p:nvPr/>
          </p:nvSpPr>
          <p:spPr>
            <a:xfrm>
              <a:off x="1954426" y="4536454"/>
              <a:ext cx="5581734" cy="830997"/>
            </a:xfrm>
            <a:prstGeom prst="rect">
              <a:avLst/>
            </a:prstGeom>
            <a:noFill/>
          </p:spPr>
          <p:txBody>
            <a:bodyPr wrap="square">
              <a:spAutoFit/>
            </a:bodyPr>
            <a:lstStyle/>
            <a:p>
              <a:r>
                <a:rPr lang="zh-CN" altLang="en-US" sz="1600" dirty="0">
                  <a:solidFill>
                    <a:prstClr val="black"/>
                  </a:solidFill>
                  <a:latin typeface="Arial" panose="020B0604020202020204"/>
                  <a:ea typeface="微软雅黑" panose="020B0503020204020204" pitchFamily="34" charset="-122"/>
                  <a:cs typeface="+mn-ea"/>
                  <a:sym typeface="+mn-lt"/>
                </a:rPr>
                <a:t>要求：幼儿提脚后跟，脚尖交替在自己的报纸上转圈走；教师发出口令：“停！将报纸对折”幼儿继续提脚后跟在报纸上转圈走，再对折，直到不能双脚，练习单脚站立。</a:t>
              </a:r>
              <a:endParaRPr lang="zh-CN" altLang="en-US" dirty="0"/>
            </a:p>
          </p:txBody>
        </p:sp>
      </p:grpSp>
      <p:grpSp>
        <p:nvGrpSpPr>
          <p:cNvPr id="7" name="组合 6"/>
          <p:cNvGrpSpPr/>
          <p:nvPr/>
        </p:nvGrpSpPr>
        <p:grpSpPr>
          <a:xfrm>
            <a:off x="7487944" y="4505451"/>
            <a:ext cx="3139884" cy="948716"/>
            <a:chOff x="3690820" y="1329940"/>
            <a:chExt cx="3139884" cy="948716"/>
          </a:xfrm>
        </p:grpSpPr>
        <p:sp>
          <p:nvSpPr>
            <p:cNvPr id="9" name="文本框 8"/>
            <p:cNvSpPr txBox="1"/>
            <p:nvPr/>
          </p:nvSpPr>
          <p:spPr>
            <a:xfrm>
              <a:off x="3690820" y="1329940"/>
              <a:ext cx="3139884" cy="369332"/>
            </a:xfrm>
            <a:prstGeom prst="rect">
              <a:avLst/>
            </a:prstGeom>
            <a:noFill/>
          </p:spPr>
          <p:txBody>
            <a:bodyPr wrap="square">
              <a:spAutoFit/>
            </a:bodyPr>
            <a:lstStyle/>
            <a:p>
              <a:pPr algn="ctr" fontAlgn="auto">
                <a:spcBef>
                  <a:spcPct val="50000"/>
                </a:spcBef>
                <a:spcAft>
                  <a:spcPts val="0"/>
                </a:spcAft>
                <a:defRPr/>
              </a:pPr>
              <a:r>
                <a:rPr lang="zh-CN" altLang="en-US" b="1" dirty="0">
                  <a:solidFill>
                    <a:schemeClr val="accent1"/>
                  </a:solidFill>
                  <a:latin typeface="Arial" panose="020B0604020202020204"/>
                  <a:ea typeface="微软雅黑" panose="020B0503020204020204" pitchFamily="34" charset="-122"/>
                  <a:cs typeface="+mn-ea"/>
                  <a:sym typeface="+mn-lt"/>
                </a:rPr>
                <a:t>动作要领：</a:t>
              </a:r>
              <a:endParaRPr lang="zh-TW" altLang="en-US" sz="1600" dirty="0">
                <a:solidFill>
                  <a:schemeClr val="accent1"/>
                </a:solidFill>
                <a:latin typeface="Arial" panose="020B0604020202020204"/>
                <a:ea typeface="微软雅黑" panose="020B0503020204020204" pitchFamily="34" charset="-122"/>
                <a:cs typeface="+mn-ea"/>
                <a:sym typeface="+mn-lt"/>
              </a:endParaRPr>
            </a:p>
          </p:txBody>
        </p:sp>
        <p:sp>
          <p:nvSpPr>
            <p:cNvPr id="15" name="文本框 14"/>
            <p:cNvSpPr txBox="1"/>
            <p:nvPr/>
          </p:nvSpPr>
          <p:spPr>
            <a:xfrm>
              <a:off x="3755349" y="1693881"/>
              <a:ext cx="2831253" cy="584775"/>
            </a:xfrm>
            <a:prstGeom prst="rect">
              <a:avLst/>
            </a:prstGeom>
            <a:noFill/>
          </p:spPr>
          <p:txBody>
            <a:bodyPr wrap="square">
              <a:spAutoFit/>
            </a:bodyPr>
            <a:lstStyle/>
            <a:p>
              <a:pPr algn="ctr"/>
              <a:r>
                <a:rPr lang="zh-CN" altLang="en-US" sz="1600" dirty="0">
                  <a:solidFill>
                    <a:prstClr val="black"/>
                  </a:solidFill>
                  <a:latin typeface="Arial" panose="020B0604020202020204"/>
                  <a:ea typeface="微软雅黑" panose="020B0503020204020204" pitchFamily="34" charset="-122"/>
                  <a:cs typeface="+mn-ea"/>
                  <a:sym typeface="+mn-lt"/>
                </a:rPr>
                <a:t>转圈走，踮起脚后跟用脚尖小步走，不能走到报纸外面。</a:t>
              </a:r>
              <a:r>
                <a:rPr lang="en-US" altLang="zh-CN" sz="1600" dirty="0">
                  <a:solidFill>
                    <a:prstClr val="black"/>
                  </a:solidFill>
                  <a:latin typeface="Arial" panose="020B0604020202020204"/>
                  <a:ea typeface="微软雅黑" panose="020B0503020204020204" pitchFamily="34" charset="-122"/>
                  <a:cs typeface="+mn-ea"/>
                  <a:sym typeface="+mn-lt"/>
                </a:rPr>
                <a:t> </a:t>
              </a:r>
              <a:endParaRPr lang="zh-CN" altLang="en-US" dirty="0"/>
            </a:p>
          </p:txBody>
        </p:sp>
      </p:grpSp>
      <p:cxnSp>
        <p:nvCxnSpPr>
          <p:cNvPr id="14" name="直接连接符 13"/>
          <p:cNvCxnSpPr/>
          <p:nvPr/>
        </p:nvCxnSpPr>
        <p:spPr>
          <a:xfrm>
            <a:off x="7179295" y="3501009"/>
            <a:ext cx="0" cy="1953159"/>
          </a:xfrm>
          <a:prstGeom prst="line">
            <a:avLst/>
          </a:prstGeom>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1572602" y="2492896"/>
            <a:ext cx="3662453" cy="523220"/>
            <a:chOff x="1569426" y="2860094"/>
            <a:chExt cx="3662453" cy="523220"/>
          </a:xfrm>
        </p:grpSpPr>
        <p:sp>
          <p:nvSpPr>
            <p:cNvPr id="113674" name="Rectangle 10"/>
            <p:cNvSpPr>
              <a:spLocks noChangeArrowheads="1"/>
            </p:cNvSpPr>
            <p:nvPr/>
          </p:nvSpPr>
          <p:spPr bwMode="auto">
            <a:xfrm>
              <a:off x="2045954" y="2860094"/>
              <a:ext cx="2709396" cy="523220"/>
            </a:xfrm>
            <a:prstGeom prst="rect">
              <a:avLst/>
            </a:prstGeom>
            <a:noFill/>
            <a:ln w="9525">
              <a:noFill/>
              <a:miter lim="800000"/>
            </a:ln>
            <a:effectLst/>
          </p:spPr>
          <p:txBody>
            <a:bodyPr wrap="none">
              <a:spAutoFit/>
            </a:bodyPr>
            <a:lstStyle/>
            <a:p>
              <a:r>
                <a:rPr lang="zh-CN" altLang="en-US" sz="2800" b="1" dirty="0">
                  <a:solidFill>
                    <a:schemeClr val="accent5"/>
                  </a:solidFill>
                  <a:cs typeface="+mn-ea"/>
                  <a:sym typeface="+mn-lt"/>
                </a:rPr>
                <a:t>在报纸上转圈走</a:t>
              </a:r>
              <a:endParaRPr lang="zh-CN" altLang="en-US" sz="2800" b="1" dirty="0">
                <a:solidFill>
                  <a:schemeClr val="accent5"/>
                </a:solidFill>
                <a:cs typeface="+mn-ea"/>
                <a:sym typeface="+mn-lt"/>
              </a:endParaRPr>
            </a:p>
          </p:txBody>
        </p:sp>
        <p:grpSp>
          <p:nvGrpSpPr>
            <p:cNvPr id="17" name="组合 16"/>
            <p:cNvGrpSpPr/>
            <p:nvPr/>
          </p:nvGrpSpPr>
          <p:grpSpPr>
            <a:xfrm>
              <a:off x="1569426" y="2922958"/>
              <a:ext cx="3662453" cy="432023"/>
              <a:chOff x="1569426" y="2922958"/>
              <a:chExt cx="3662453" cy="432023"/>
            </a:xfrm>
          </p:grpSpPr>
          <p:sp>
            <p:nvSpPr>
              <p:cNvPr id="16" name="箭头: V 形 15"/>
              <p:cNvSpPr/>
              <p:nvPr/>
            </p:nvSpPr>
            <p:spPr>
              <a:xfrm>
                <a:off x="1569426" y="2922958"/>
                <a:ext cx="432023" cy="432023"/>
              </a:xfrm>
              <a:prstGeom prst="chevron">
                <a:avLst>
                  <a:gd name="adj" fmla="val 2703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solidFill>
                </a:endParaRPr>
              </a:p>
            </p:txBody>
          </p:sp>
          <p:sp>
            <p:nvSpPr>
              <p:cNvPr id="21" name="箭头: V 形 20"/>
              <p:cNvSpPr/>
              <p:nvPr/>
            </p:nvSpPr>
            <p:spPr>
              <a:xfrm flipH="1">
                <a:off x="4799856" y="2922958"/>
                <a:ext cx="432023" cy="432023"/>
              </a:xfrm>
              <a:prstGeom prst="chevron">
                <a:avLst>
                  <a:gd name="adj" fmla="val 2703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solidFill>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outVertical)">
                                      <p:cBhvr>
                                        <p:cTn id="13" dur="750"/>
                                        <p:tgtEl>
                                          <p:spTgt spid="18"/>
                                        </p:tgtEl>
                                      </p:cBhvr>
                                    </p:animEffect>
                                  </p:childTnLst>
                                </p:cTn>
                              </p:par>
                            </p:childTnLst>
                          </p:cTn>
                        </p:par>
                        <p:par>
                          <p:cTn id="14" fill="hold">
                            <p:stCondLst>
                              <p:cond delay="2000"/>
                            </p:stCondLst>
                            <p:childTnLst>
                              <p:par>
                                <p:cTn id="15" presetID="16" presetClass="entr" presetSubtype="26"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Horizontal)">
                                      <p:cBhvr>
                                        <p:cTn id="17" dur="750"/>
                                        <p:tgtEl>
                                          <p:spTgt spid="14"/>
                                        </p:tgtEl>
                                      </p:cBhvr>
                                    </p:animEffect>
                                  </p:childTnLst>
                                </p:cTn>
                              </p:par>
                            </p:childTnLst>
                          </p:cTn>
                        </p:par>
                        <p:par>
                          <p:cTn id="18" fill="hold">
                            <p:stCondLst>
                              <p:cond delay="3000"/>
                            </p:stCondLst>
                            <p:childTnLst>
                              <p:par>
                                <p:cTn id="19" presetID="5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750" fill="hold"/>
                                        <p:tgtEl>
                                          <p:spTgt spid="20"/>
                                        </p:tgtEl>
                                        <p:attrNameLst>
                                          <p:attrName>ppt_w</p:attrName>
                                        </p:attrNameLst>
                                      </p:cBhvr>
                                      <p:tavLst>
                                        <p:tav tm="0">
                                          <p:val>
                                            <p:fltVal val="0"/>
                                          </p:val>
                                        </p:tav>
                                        <p:tav tm="100000">
                                          <p:val>
                                            <p:strVal val="#ppt_w"/>
                                          </p:val>
                                        </p:tav>
                                      </p:tavLst>
                                    </p:anim>
                                    <p:anim calcmode="lin" valueType="num">
                                      <p:cBhvr>
                                        <p:cTn id="22" dur="750" fill="hold"/>
                                        <p:tgtEl>
                                          <p:spTgt spid="20"/>
                                        </p:tgtEl>
                                        <p:attrNameLst>
                                          <p:attrName>ppt_h</p:attrName>
                                        </p:attrNameLst>
                                      </p:cBhvr>
                                      <p:tavLst>
                                        <p:tav tm="0">
                                          <p:val>
                                            <p:fltVal val="0"/>
                                          </p:val>
                                        </p:tav>
                                        <p:tav tm="100000">
                                          <p:val>
                                            <p:strVal val="#ppt_h"/>
                                          </p:val>
                                        </p:tav>
                                      </p:tavLst>
                                    </p:anim>
                                    <p:animEffect transition="in" filter="fade">
                                      <p:cBhvr>
                                        <p:cTn id="23" dur="750"/>
                                        <p:tgtEl>
                                          <p:spTgt spid="20"/>
                                        </p:tgtEl>
                                      </p:cBhvr>
                                    </p:animEffect>
                                  </p:childTnLst>
                                </p:cTn>
                              </p:par>
                            </p:childTnLst>
                          </p:cTn>
                        </p:par>
                        <p:par>
                          <p:cTn id="24" fill="hold">
                            <p:stCondLst>
                              <p:cond delay="4000"/>
                            </p:stCondLst>
                            <p:childTnLst>
                              <p:par>
                                <p:cTn id="25" presetID="16" presetClass="entr" presetSubtype="37"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outVertical)">
                                      <p:cBhvr>
                                        <p:cTn id="27" dur="750"/>
                                        <p:tgtEl>
                                          <p:spTgt spid="8"/>
                                        </p:tgtEl>
                                      </p:cBhvr>
                                    </p:animEffect>
                                  </p:childTnLst>
                                </p:cTn>
                              </p:par>
                            </p:childTnLst>
                          </p:cTn>
                        </p:par>
                        <p:par>
                          <p:cTn id="28" fill="hold">
                            <p:stCondLst>
                              <p:cond delay="5000"/>
                            </p:stCondLst>
                            <p:childTnLst>
                              <p:par>
                                <p:cTn id="29" presetID="16" presetClass="entr" presetSubtype="37"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outVertical)">
                                      <p:cBhvr>
                                        <p:cTn id="3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Text Box 3"/>
          <p:cNvSpPr txBox="1">
            <a:spLocks noChangeArrowheads="1"/>
          </p:cNvSpPr>
          <p:nvPr/>
        </p:nvSpPr>
        <p:spPr bwMode="auto">
          <a:xfrm>
            <a:off x="1480897" y="2924944"/>
            <a:ext cx="6336717" cy="1765804"/>
          </a:xfrm>
          <a:prstGeom prst="rect">
            <a:avLst/>
          </a:prstGeom>
          <a:noFill/>
          <a:ln w="9525">
            <a:noFill/>
            <a:miter lim="800000"/>
          </a:ln>
          <a:effectLst/>
        </p:spPr>
        <p:txBody>
          <a:bodyPr wrap="square">
            <a:spAutoFit/>
          </a:bodyPr>
          <a:lstStyle/>
          <a:p>
            <a:pPr eaLnBrk="0" hangingPunct="0">
              <a:lnSpc>
                <a:spcPct val="120000"/>
              </a:lnSpc>
            </a:pPr>
            <a:r>
              <a:rPr lang="zh-CN" altLang="en-US" sz="2800" b="1" dirty="0">
                <a:solidFill>
                  <a:srgbClr val="772308"/>
                </a:solidFill>
                <a:cs typeface="+mn-ea"/>
                <a:sym typeface="+mn-lt"/>
              </a:rPr>
              <a:t> </a:t>
            </a:r>
            <a:r>
              <a:rPr lang="zh-CN" altLang="en-US" b="1" dirty="0">
                <a:solidFill>
                  <a:srgbClr val="2DA2BF"/>
                </a:solidFill>
                <a:latin typeface="Arial" panose="020B0604020202020204"/>
                <a:ea typeface="微软雅黑" panose="020B0503020204020204" pitchFamily="34" charset="-122"/>
                <a:cs typeface="+mn-ea"/>
                <a:sym typeface="+mn-lt"/>
              </a:rPr>
              <a:t>游戏玩法：</a:t>
            </a:r>
            <a:r>
              <a:rPr lang="zh-CN" altLang="en-US" sz="1600" dirty="0">
                <a:cs typeface="+mn-ea"/>
                <a:sym typeface="+mn-lt"/>
              </a:rPr>
              <a:t>幼儿</a:t>
            </a:r>
            <a:r>
              <a:rPr lang="en-US" altLang="zh-CN" sz="1600" dirty="0">
                <a:cs typeface="+mn-ea"/>
                <a:sym typeface="+mn-lt"/>
              </a:rPr>
              <a:t>3</a:t>
            </a:r>
            <a:r>
              <a:rPr lang="zh-CN" altLang="en-US" sz="1600" dirty="0">
                <a:cs typeface="+mn-ea"/>
                <a:sym typeface="+mn-lt"/>
              </a:rPr>
              <a:t>人一组，将报纸在地上拼接成一条长龙，然后按先后顺序统一在报纸上的一端等待。</a:t>
            </a:r>
            <a:endParaRPr lang="en-US" altLang="zh-CN" sz="1600" dirty="0">
              <a:cs typeface="+mn-ea"/>
              <a:sym typeface="+mn-lt"/>
            </a:endParaRPr>
          </a:p>
          <a:p>
            <a:pPr eaLnBrk="0" hangingPunct="0">
              <a:lnSpc>
                <a:spcPct val="120000"/>
              </a:lnSpc>
            </a:pPr>
            <a:endParaRPr lang="en-US" altLang="zh-CN" sz="1600" dirty="0">
              <a:cs typeface="+mn-ea"/>
              <a:sym typeface="+mn-lt"/>
            </a:endParaRPr>
          </a:p>
          <a:p>
            <a:pPr eaLnBrk="0" hangingPunct="0">
              <a:lnSpc>
                <a:spcPct val="120000"/>
              </a:lnSpc>
            </a:pPr>
            <a:r>
              <a:rPr lang="zh-CN" altLang="en-US" sz="1600" dirty="0">
                <a:cs typeface="+mn-ea"/>
                <a:sym typeface="+mn-lt"/>
              </a:rPr>
              <a:t>教师发出口令：“各小组幼儿按先后顺序，用脚尖从报纸长龙的起点走到终点，再从报纸外小跑回起点，继续提起脚后跟，用脚尖走。”</a:t>
            </a:r>
            <a:endParaRPr lang="zh-CN" altLang="en-US" sz="1600" dirty="0">
              <a:cs typeface="+mn-ea"/>
              <a:sym typeface="+mn-lt"/>
            </a:endParaRPr>
          </a:p>
        </p:txBody>
      </p:sp>
      <p:grpSp>
        <p:nvGrpSpPr>
          <p:cNvPr id="2" name="组合 1"/>
          <p:cNvGrpSpPr/>
          <p:nvPr/>
        </p:nvGrpSpPr>
        <p:grpSpPr>
          <a:xfrm>
            <a:off x="1630993" y="1700808"/>
            <a:ext cx="3868559" cy="584775"/>
            <a:chOff x="1569426" y="2770206"/>
            <a:chExt cx="3868559" cy="584775"/>
          </a:xfrm>
        </p:grpSpPr>
        <p:sp>
          <p:nvSpPr>
            <p:cNvPr id="130057" name="Rectangle 9"/>
            <p:cNvSpPr>
              <a:spLocks noChangeArrowheads="1"/>
            </p:cNvSpPr>
            <p:nvPr/>
          </p:nvSpPr>
          <p:spPr bwMode="auto">
            <a:xfrm>
              <a:off x="1919536" y="2770206"/>
              <a:ext cx="2952328" cy="584775"/>
            </a:xfrm>
            <a:prstGeom prst="rect">
              <a:avLst/>
            </a:prstGeom>
            <a:noFill/>
            <a:ln w="9525">
              <a:noFill/>
              <a:miter lim="800000"/>
            </a:ln>
            <a:effectLst/>
          </p:spPr>
          <p:txBody>
            <a:bodyPr wrap="square">
              <a:spAutoFit/>
            </a:bodyPr>
            <a:lstStyle/>
            <a:p>
              <a:r>
                <a:rPr lang="en-US" altLang="zh-CN" sz="3200" b="1" dirty="0">
                  <a:solidFill>
                    <a:schemeClr val="accent5"/>
                  </a:solidFill>
                  <a:cs typeface="+mn-ea"/>
                  <a:sym typeface="+mn-lt"/>
                </a:rPr>
                <a:t>  </a:t>
              </a:r>
              <a:r>
                <a:rPr lang="zh-CN" altLang="en-US" sz="2800" b="1" dirty="0">
                  <a:solidFill>
                    <a:schemeClr val="accent5"/>
                  </a:solidFill>
                  <a:cs typeface="+mn-ea"/>
                  <a:sym typeface="+mn-lt"/>
                </a:rPr>
                <a:t>在报纸上直线走</a:t>
              </a:r>
              <a:endParaRPr lang="zh-CN" altLang="en-US" sz="3200" b="1" dirty="0">
                <a:solidFill>
                  <a:schemeClr val="accent5"/>
                </a:solidFill>
                <a:cs typeface="+mn-ea"/>
                <a:sym typeface="+mn-lt"/>
              </a:endParaRPr>
            </a:p>
          </p:txBody>
        </p:sp>
        <p:sp>
          <p:nvSpPr>
            <p:cNvPr id="5" name="箭头: V 形 4"/>
            <p:cNvSpPr/>
            <p:nvPr/>
          </p:nvSpPr>
          <p:spPr>
            <a:xfrm>
              <a:off x="1569426" y="2922958"/>
              <a:ext cx="432023" cy="432023"/>
            </a:xfrm>
            <a:prstGeom prst="chevron">
              <a:avLst>
                <a:gd name="adj" fmla="val 2703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solidFill>
              </a:endParaRPr>
            </a:p>
          </p:txBody>
        </p:sp>
        <p:sp>
          <p:nvSpPr>
            <p:cNvPr id="6" name="箭头: V 形 5"/>
            <p:cNvSpPr/>
            <p:nvPr/>
          </p:nvSpPr>
          <p:spPr>
            <a:xfrm flipH="1">
              <a:off x="5005962" y="2922958"/>
              <a:ext cx="432023" cy="432023"/>
            </a:xfrm>
            <a:prstGeom prst="chevron">
              <a:avLst>
                <a:gd name="adj" fmla="val 2703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solidFill>
              </a:endParaRPr>
            </a:p>
          </p:txBody>
        </p:sp>
      </p:grpSp>
      <p:sp>
        <p:nvSpPr>
          <p:cNvPr id="10" name="文本框 9"/>
          <p:cNvSpPr txBox="1"/>
          <p:nvPr/>
        </p:nvSpPr>
        <p:spPr>
          <a:xfrm>
            <a:off x="8303423" y="3895029"/>
            <a:ext cx="2448285" cy="1910459"/>
          </a:xfrm>
          <a:prstGeom prst="rect">
            <a:avLst/>
          </a:prstGeom>
          <a:noFill/>
        </p:spPr>
        <p:txBody>
          <a:bodyPr wrap="square">
            <a:spAutoFit/>
          </a:bodyPr>
          <a:lstStyle/>
          <a:p>
            <a:pPr eaLnBrk="0" fontAlgn="auto" hangingPunct="0">
              <a:lnSpc>
                <a:spcPct val="250000"/>
              </a:lnSpc>
              <a:spcBef>
                <a:spcPts val="0"/>
              </a:spcBef>
              <a:spcAft>
                <a:spcPts val="0"/>
              </a:spcAft>
              <a:defRPr/>
            </a:pPr>
            <a:r>
              <a:rPr lang="zh-CN" altLang="en-US" b="1" dirty="0">
                <a:solidFill>
                  <a:srgbClr val="2DA2BF"/>
                </a:solidFill>
                <a:latin typeface="Arial" panose="020B0604020202020204"/>
                <a:ea typeface="微软雅黑" panose="020B0503020204020204" pitchFamily="34" charset="-122"/>
                <a:cs typeface="+mn-ea"/>
                <a:sym typeface="+mn-lt"/>
              </a:rPr>
              <a:t>动作要领：</a:t>
            </a:r>
            <a:r>
              <a:rPr lang="zh-CN" altLang="en-US" sz="1600" dirty="0">
                <a:solidFill>
                  <a:prstClr val="black"/>
                </a:solidFill>
                <a:latin typeface="Arial" panose="020B0604020202020204"/>
                <a:ea typeface="微软雅黑" panose="020B0503020204020204" pitchFamily="34" charset="-122"/>
                <a:cs typeface="+mn-ea"/>
                <a:sym typeface="+mn-lt"/>
              </a:rPr>
              <a:t>用脚尖走成一条直线，不能走成报纸外；有顺序，不能抢。</a:t>
            </a:r>
            <a:endParaRPr lang="zh-CN" altLang="en-US" sz="1600" dirty="0">
              <a:solidFill>
                <a:prstClr val="black"/>
              </a:solidFill>
              <a:latin typeface="Arial" panose="020B0604020202020204"/>
              <a:ea typeface="微软雅黑" panose="020B0503020204020204" pitchFamily="34" charset="-122"/>
              <a:cs typeface="+mn-ea"/>
              <a:sym typeface="+mn-lt"/>
            </a:endParaRPr>
          </a:p>
        </p:txBody>
      </p:sp>
      <p:cxnSp>
        <p:nvCxnSpPr>
          <p:cNvPr id="11" name="直接连接符 10"/>
          <p:cNvCxnSpPr/>
          <p:nvPr/>
        </p:nvCxnSpPr>
        <p:spPr>
          <a:xfrm>
            <a:off x="8147657" y="3873680"/>
            <a:ext cx="0" cy="1953159"/>
          </a:xfrm>
          <a:prstGeom prst="line">
            <a:avLst/>
          </a:prstGeom>
        </p:spPr>
        <p:style>
          <a:lnRef idx="1">
            <a:schemeClr val="accent1"/>
          </a:lnRef>
          <a:fillRef idx="0">
            <a:schemeClr val="accent1"/>
          </a:fillRef>
          <a:effectRef idx="0">
            <a:schemeClr val="accent1"/>
          </a:effectRef>
          <a:fontRef idx="minor">
            <a:schemeClr val="tx1"/>
          </a:fontRef>
        </p:style>
      </p:cxnSp>
      <p:sp>
        <p:nvSpPr>
          <p:cNvPr id="12" name="target_126420"/>
          <p:cNvSpPr/>
          <p:nvPr/>
        </p:nvSpPr>
        <p:spPr>
          <a:xfrm>
            <a:off x="8725856" y="2420888"/>
            <a:ext cx="1603418" cy="1600415"/>
          </a:xfrm>
          <a:custGeom>
            <a:avLst/>
            <a:gdLst>
              <a:gd name="connsiteX0" fmla="*/ 290910 w 605702"/>
              <a:gd name="connsiteY0" fmla="*/ 156336 h 604568"/>
              <a:gd name="connsiteX1" fmla="*/ 335849 w 605702"/>
              <a:gd name="connsiteY1" fmla="*/ 164992 h 604568"/>
              <a:gd name="connsiteX2" fmla="*/ 288310 w 605702"/>
              <a:gd name="connsiteY2" fmla="*/ 212456 h 604568"/>
              <a:gd name="connsiteX3" fmla="*/ 203632 w 605702"/>
              <a:gd name="connsiteY3" fmla="*/ 244717 h 604568"/>
              <a:gd name="connsiteX4" fmla="*/ 203632 w 605702"/>
              <a:gd name="connsiteY4" fmla="*/ 401388 h 604568"/>
              <a:gd name="connsiteX5" fmla="*/ 360547 w 605702"/>
              <a:gd name="connsiteY5" fmla="*/ 401388 h 604568"/>
              <a:gd name="connsiteX6" fmla="*/ 392859 w 605702"/>
              <a:gd name="connsiteY6" fmla="*/ 316749 h 604568"/>
              <a:gd name="connsiteX7" fmla="*/ 440397 w 605702"/>
              <a:gd name="connsiteY7" fmla="*/ 269284 h 604568"/>
              <a:gd name="connsiteX8" fmla="*/ 400287 w 605702"/>
              <a:gd name="connsiteY8" fmla="*/ 441065 h 604568"/>
              <a:gd name="connsiteX9" fmla="*/ 163892 w 605702"/>
              <a:gd name="connsiteY9" fmla="*/ 441065 h 604568"/>
              <a:gd name="connsiteX10" fmla="*/ 163892 w 605702"/>
              <a:gd name="connsiteY10" fmla="*/ 205040 h 604568"/>
              <a:gd name="connsiteX11" fmla="*/ 290910 w 605702"/>
              <a:gd name="connsiteY11" fmla="*/ 156336 h 604568"/>
              <a:gd name="connsiteX12" fmla="*/ 246542 w 605702"/>
              <a:gd name="connsiteY12" fmla="*/ 43775 h 604568"/>
              <a:gd name="connsiteX13" fmla="*/ 422196 w 605702"/>
              <a:gd name="connsiteY13" fmla="*/ 78723 h 604568"/>
              <a:gd name="connsiteX14" fmla="*/ 376794 w 605702"/>
              <a:gd name="connsiteY14" fmla="*/ 124054 h 604568"/>
              <a:gd name="connsiteX15" fmla="*/ 126109 w 605702"/>
              <a:gd name="connsiteY15" fmla="*/ 167345 h 604568"/>
              <a:gd name="connsiteX16" fmla="*/ 126109 w 605702"/>
              <a:gd name="connsiteY16" fmla="*/ 478820 h 604568"/>
              <a:gd name="connsiteX17" fmla="*/ 438073 w 605702"/>
              <a:gd name="connsiteY17" fmla="*/ 478820 h 604568"/>
              <a:gd name="connsiteX18" fmla="*/ 481432 w 605702"/>
              <a:gd name="connsiteY18" fmla="*/ 228527 h 604568"/>
              <a:gd name="connsiteX19" fmla="*/ 526741 w 605702"/>
              <a:gd name="connsiteY19" fmla="*/ 183011 h 604568"/>
              <a:gd name="connsiteX20" fmla="*/ 481432 w 605702"/>
              <a:gd name="connsiteY20" fmla="*/ 522111 h 604568"/>
              <a:gd name="connsiteX21" fmla="*/ 82657 w 605702"/>
              <a:gd name="connsiteY21" fmla="*/ 522111 h 604568"/>
              <a:gd name="connsiteX22" fmla="*/ 82657 w 605702"/>
              <a:gd name="connsiteY22" fmla="*/ 123961 h 604568"/>
              <a:gd name="connsiteX23" fmla="*/ 246542 w 605702"/>
              <a:gd name="connsiteY23" fmla="*/ 43775 h 604568"/>
              <a:gd name="connsiteX24" fmla="*/ 536061 w 605702"/>
              <a:gd name="connsiteY24" fmla="*/ 0 h 604568"/>
              <a:gd name="connsiteX25" fmla="*/ 544232 w 605702"/>
              <a:gd name="connsiteY25" fmla="*/ 61368 h 604568"/>
              <a:gd name="connsiteX26" fmla="*/ 605702 w 605702"/>
              <a:gd name="connsiteY26" fmla="*/ 69526 h 604568"/>
              <a:gd name="connsiteX27" fmla="*/ 524361 w 605702"/>
              <a:gd name="connsiteY27" fmla="*/ 150732 h 604568"/>
              <a:gd name="connsiteX28" fmla="*/ 498361 w 605702"/>
              <a:gd name="connsiteY28" fmla="*/ 147302 h 604568"/>
              <a:gd name="connsiteX29" fmla="*/ 337721 w 605702"/>
              <a:gd name="connsiteY29" fmla="*/ 307767 h 604568"/>
              <a:gd name="connsiteX30" fmla="*/ 339764 w 605702"/>
              <a:gd name="connsiteY30" fmla="*/ 323063 h 604568"/>
              <a:gd name="connsiteX31" fmla="*/ 282101 w 605702"/>
              <a:gd name="connsiteY31" fmla="*/ 380630 h 604568"/>
              <a:gd name="connsiteX32" fmla="*/ 224437 w 605702"/>
              <a:gd name="connsiteY32" fmla="*/ 323063 h 604568"/>
              <a:gd name="connsiteX33" fmla="*/ 282101 w 605702"/>
              <a:gd name="connsiteY33" fmla="*/ 265495 h 604568"/>
              <a:gd name="connsiteX34" fmla="*/ 297422 w 605702"/>
              <a:gd name="connsiteY34" fmla="*/ 267535 h 604568"/>
              <a:gd name="connsiteX35" fmla="*/ 458155 w 605702"/>
              <a:gd name="connsiteY35" fmla="*/ 107162 h 604568"/>
              <a:gd name="connsiteX36" fmla="*/ 454719 w 605702"/>
              <a:gd name="connsiteY36" fmla="*/ 81206 h 60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5702" h="604568">
                <a:moveTo>
                  <a:pt x="290910" y="156336"/>
                </a:moveTo>
                <a:cubicBezTo>
                  <a:pt x="306137" y="157147"/>
                  <a:pt x="321272" y="160032"/>
                  <a:pt x="335849" y="164992"/>
                </a:cubicBezTo>
                <a:lnTo>
                  <a:pt x="288310" y="212456"/>
                </a:lnTo>
                <a:cubicBezTo>
                  <a:pt x="257856" y="210695"/>
                  <a:pt x="226844" y="221449"/>
                  <a:pt x="203632" y="244717"/>
                </a:cubicBezTo>
                <a:cubicBezTo>
                  <a:pt x="160271" y="287918"/>
                  <a:pt x="160271" y="358187"/>
                  <a:pt x="203632" y="401388"/>
                </a:cubicBezTo>
                <a:cubicBezTo>
                  <a:pt x="246900" y="444680"/>
                  <a:pt x="317279" y="444680"/>
                  <a:pt x="360547" y="401388"/>
                </a:cubicBezTo>
                <a:cubicBezTo>
                  <a:pt x="383852" y="378211"/>
                  <a:pt x="394623" y="347156"/>
                  <a:pt x="392859" y="316749"/>
                </a:cubicBezTo>
                <a:lnTo>
                  <a:pt x="440397" y="269284"/>
                </a:lnTo>
                <a:cubicBezTo>
                  <a:pt x="460267" y="327595"/>
                  <a:pt x="446897" y="394620"/>
                  <a:pt x="400287" y="441065"/>
                </a:cubicBezTo>
                <a:cubicBezTo>
                  <a:pt x="335106" y="506236"/>
                  <a:pt x="229073" y="506236"/>
                  <a:pt x="163892" y="441065"/>
                </a:cubicBezTo>
                <a:cubicBezTo>
                  <a:pt x="98619" y="375987"/>
                  <a:pt x="98619" y="270118"/>
                  <a:pt x="163892" y="205040"/>
                </a:cubicBezTo>
                <a:cubicBezTo>
                  <a:pt x="198711" y="170137"/>
                  <a:pt x="245228" y="153902"/>
                  <a:pt x="290910" y="156336"/>
                </a:cubicBezTo>
                <a:close/>
                <a:moveTo>
                  <a:pt x="246542" y="43775"/>
                </a:moveTo>
                <a:cubicBezTo>
                  <a:pt x="306463" y="36243"/>
                  <a:pt x="368345" y="47900"/>
                  <a:pt x="422196" y="78723"/>
                </a:cubicBezTo>
                <a:lnTo>
                  <a:pt x="376794" y="124054"/>
                </a:lnTo>
                <a:cubicBezTo>
                  <a:pt x="294811" y="85305"/>
                  <a:pt x="193980" y="99581"/>
                  <a:pt x="126109" y="167345"/>
                </a:cubicBezTo>
                <a:cubicBezTo>
                  <a:pt x="39948" y="253371"/>
                  <a:pt x="39948" y="392793"/>
                  <a:pt x="126109" y="478820"/>
                </a:cubicBezTo>
                <a:cubicBezTo>
                  <a:pt x="212271" y="564846"/>
                  <a:pt x="351912" y="564846"/>
                  <a:pt x="438073" y="478820"/>
                </a:cubicBezTo>
                <a:cubicBezTo>
                  <a:pt x="505944" y="411055"/>
                  <a:pt x="520428" y="310382"/>
                  <a:pt x="481432" y="228527"/>
                </a:cubicBezTo>
                <a:lnTo>
                  <a:pt x="526741" y="183011"/>
                </a:lnTo>
                <a:cubicBezTo>
                  <a:pt x="588484" y="290544"/>
                  <a:pt x="573350" y="430244"/>
                  <a:pt x="481432" y="522111"/>
                </a:cubicBezTo>
                <a:cubicBezTo>
                  <a:pt x="371316" y="632054"/>
                  <a:pt x="192866" y="632054"/>
                  <a:pt x="82657" y="522111"/>
                </a:cubicBezTo>
                <a:cubicBezTo>
                  <a:pt x="-27552" y="412168"/>
                  <a:pt x="-27552" y="233997"/>
                  <a:pt x="82657" y="123961"/>
                </a:cubicBezTo>
                <a:cubicBezTo>
                  <a:pt x="128662" y="78028"/>
                  <a:pt x="186622" y="51307"/>
                  <a:pt x="246542" y="43775"/>
                </a:cubicBezTo>
                <a:close/>
                <a:moveTo>
                  <a:pt x="536061" y="0"/>
                </a:moveTo>
                <a:lnTo>
                  <a:pt x="544232" y="61368"/>
                </a:lnTo>
                <a:lnTo>
                  <a:pt x="605702" y="69526"/>
                </a:lnTo>
                <a:lnTo>
                  <a:pt x="524361" y="150732"/>
                </a:lnTo>
                <a:lnTo>
                  <a:pt x="498361" y="147302"/>
                </a:lnTo>
                <a:lnTo>
                  <a:pt x="337721" y="307767"/>
                </a:lnTo>
                <a:cubicBezTo>
                  <a:pt x="339021" y="312588"/>
                  <a:pt x="339764" y="317779"/>
                  <a:pt x="339764" y="323063"/>
                </a:cubicBezTo>
                <a:cubicBezTo>
                  <a:pt x="339764" y="354859"/>
                  <a:pt x="313950" y="380630"/>
                  <a:pt x="282101" y="380630"/>
                </a:cubicBezTo>
                <a:cubicBezTo>
                  <a:pt x="250251" y="380630"/>
                  <a:pt x="224437" y="354859"/>
                  <a:pt x="224437" y="323063"/>
                </a:cubicBezTo>
                <a:cubicBezTo>
                  <a:pt x="224437" y="291266"/>
                  <a:pt x="250251" y="265495"/>
                  <a:pt x="282101" y="265495"/>
                </a:cubicBezTo>
                <a:cubicBezTo>
                  <a:pt x="287393" y="265495"/>
                  <a:pt x="292500" y="266237"/>
                  <a:pt x="297422" y="267535"/>
                </a:cubicBezTo>
                <a:lnTo>
                  <a:pt x="458155" y="107162"/>
                </a:lnTo>
                <a:lnTo>
                  <a:pt x="454719" y="812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组合 2"/>
          <p:cNvGrpSpPr/>
          <p:nvPr/>
        </p:nvGrpSpPr>
        <p:grpSpPr>
          <a:xfrm>
            <a:off x="1994646" y="5019219"/>
            <a:ext cx="4921412" cy="949111"/>
            <a:chOff x="1994646" y="5019219"/>
            <a:chExt cx="4921412" cy="949111"/>
          </a:xfrm>
        </p:grpSpPr>
        <p:sp>
          <p:nvSpPr>
            <p:cNvPr id="9" name="iconfont-11868-5667983"/>
            <p:cNvSpPr/>
            <p:nvPr/>
          </p:nvSpPr>
          <p:spPr>
            <a:xfrm>
              <a:off x="1994646" y="5019219"/>
              <a:ext cx="1137268" cy="949111"/>
            </a:xfrm>
            <a:custGeom>
              <a:avLst/>
              <a:gdLst>
                <a:gd name="T0" fmla="*/ 10789 w 12806"/>
                <a:gd name="T1" fmla="*/ 10409 h 10687"/>
                <a:gd name="T2" fmla="*/ 4955 w 12806"/>
                <a:gd name="T3" fmla="*/ 9024 h 10687"/>
                <a:gd name="T4" fmla="*/ 3 w 12806"/>
                <a:gd name="T5" fmla="*/ 7861 h 10687"/>
                <a:gd name="T6" fmla="*/ 3 w 12806"/>
                <a:gd name="T7" fmla="*/ 7279 h 10687"/>
                <a:gd name="T8" fmla="*/ 2842 w 12806"/>
                <a:gd name="T9" fmla="*/ 1170 h 10687"/>
                <a:gd name="T10" fmla="*/ 6620 w 12806"/>
                <a:gd name="T11" fmla="*/ 879 h 10687"/>
                <a:gd name="T12" fmla="*/ 10033 w 12806"/>
                <a:gd name="T13" fmla="*/ 1170 h 10687"/>
                <a:gd name="T14" fmla="*/ 12790 w 12806"/>
                <a:gd name="T15" fmla="*/ 7614 h 10687"/>
                <a:gd name="T16" fmla="*/ 11639 w 12806"/>
                <a:gd name="T17" fmla="*/ 7279 h 10687"/>
                <a:gd name="T18" fmla="*/ 10377 w 12806"/>
                <a:gd name="T19" fmla="*/ 3294 h 10687"/>
                <a:gd name="T20" fmla="*/ 9265 w 12806"/>
                <a:gd name="T21" fmla="*/ 2043 h 10687"/>
                <a:gd name="T22" fmla="*/ 8148 w 12806"/>
                <a:gd name="T23" fmla="*/ 1461 h 10687"/>
                <a:gd name="T24" fmla="*/ 5660 w 12806"/>
                <a:gd name="T25" fmla="*/ 2043 h 10687"/>
                <a:gd name="T26" fmla="*/ 3655 w 12806"/>
                <a:gd name="T27" fmla="*/ 2043 h 10687"/>
                <a:gd name="T28" fmla="*/ 2430 w 12806"/>
                <a:gd name="T29" fmla="*/ 3296 h 10687"/>
                <a:gd name="T30" fmla="*/ 2391 w 12806"/>
                <a:gd name="T31" fmla="*/ 3355 h 10687"/>
                <a:gd name="T32" fmla="*/ 1186 w 12806"/>
                <a:gd name="T33" fmla="*/ 7672 h 10687"/>
                <a:gd name="T34" fmla="*/ 1271 w 12806"/>
                <a:gd name="T35" fmla="*/ 8443 h 10687"/>
                <a:gd name="T36" fmla="*/ 2621 w 12806"/>
                <a:gd name="T37" fmla="*/ 9315 h 10687"/>
                <a:gd name="T38" fmla="*/ 4076 w 12806"/>
                <a:gd name="T39" fmla="*/ 8443 h 10687"/>
                <a:gd name="T40" fmla="*/ 8148 w 12806"/>
                <a:gd name="T41" fmla="*/ 7861 h 10687"/>
                <a:gd name="T42" fmla="*/ 8853 w 12806"/>
                <a:gd name="T43" fmla="*/ 8443 h 10687"/>
                <a:gd name="T44" fmla="*/ 11517 w 12806"/>
                <a:gd name="T45" fmla="*/ 8443 h 10687"/>
                <a:gd name="T46" fmla="*/ 11545 w 12806"/>
                <a:gd name="T47" fmla="*/ 8361 h 10687"/>
                <a:gd name="T48" fmla="*/ 11639 w 12806"/>
                <a:gd name="T49" fmla="*/ 7279 h 10687"/>
                <a:gd name="T50" fmla="*/ 8797 w 12806"/>
                <a:gd name="T51" fmla="*/ 6158 h 10687"/>
                <a:gd name="T52" fmla="*/ 9937 w 12806"/>
                <a:gd name="T53" fmla="*/ 5018 h 10687"/>
                <a:gd name="T54" fmla="*/ 9603 w 12806"/>
                <a:gd name="T55" fmla="*/ 6697 h 10687"/>
                <a:gd name="T56" fmla="*/ 9397 w 12806"/>
                <a:gd name="T57" fmla="*/ 6030 h 10687"/>
                <a:gd name="T58" fmla="*/ 9603 w 12806"/>
                <a:gd name="T59" fmla="*/ 5533 h 10687"/>
                <a:gd name="T60" fmla="*/ 7633 w 12806"/>
                <a:gd name="T61" fmla="*/ 4122 h 10687"/>
                <a:gd name="T62" fmla="*/ 8773 w 12806"/>
                <a:gd name="T63" fmla="*/ 2982 h 10687"/>
                <a:gd name="T64" fmla="*/ 8439 w 12806"/>
                <a:gd name="T65" fmla="*/ 4661 h 10687"/>
                <a:gd name="T66" fmla="*/ 8234 w 12806"/>
                <a:gd name="T67" fmla="*/ 3994 h 10687"/>
                <a:gd name="T68" fmla="*/ 8439 w 12806"/>
                <a:gd name="T69" fmla="*/ 3497 h 10687"/>
                <a:gd name="T70" fmla="*/ 4367 w 12806"/>
                <a:gd name="T71" fmla="*/ 5243 h 10687"/>
                <a:gd name="T72" fmla="*/ 4076 w 12806"/>
                <a:gd name="T73" fmla="*/ 6406 h 10687"/>
                <a:gd name="T74" fmla="*/ 3785 w 12806"/>
                <a:gd name="T75" fmla="*/ 5243 h 10687"/>
                <a:gd name="T76" fmla="*/ 2621 w 12806"/>
                <a:gd name="T77" fmla="*/ 4952 h 10687"/>
                <a:gd name="T78" fmla="*/ 3785 w 12806"/>
                <a:gd name="T79" fmla="*/ 4661 h 10687"/>
                <a:gd name="T80" fmla="*/ 4076 w 12806"/>
                <a:gd name="T81" fmla="*/ 3497 h 10687"/>
                <a:gd name="T82" fmla="*/ 4367 w 12806"/>
                <a:gd name="T83" fmla="*/ 4661 h 10687"/>
                <a:gd name="T84" fmla="*/ 5530 w 12806"/>
                <a:gd name="T85" fmla="*/ 4952 h 10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06" h="10687">
                  <a:moveTo>
                    <a:pt x="12803" y="7861"/>
                  </a:moveTo>
                  <a:cubicBezTo>
                    <a:pt x="12806" y="9075"/>
                    <a:pt x="11971" y="10132"/>
                    <a:pt x="10789" y="10409"/>
                  </a:cubicBezTo>
                  <a:cubicBezTo>
                    <a:pt x="9607" y="10687"/>
                    <a:pt x="8389" y="10113"/>
                    <a:pt x="7851" y="9024"/>
                  </a:cubicBezTo>
                  <a:lnTo>
                    <a:pt x="4955" y="9024"/>
                  </a:lnTo>
                  <a:cubicBezTo>
                    <a:pt x="4417" y="10113"/>
                    <a:pt x="3199" y="10687"/>
                    <a:pt x="2017" y="10409"/>
                  </a:cubicBezTo>
                  <a:cubicBezTo>
                    <a:pt x="835" y="10132"/>
                    <a:pt x="0" y="9075"/>
                    <a:pt x="3" y="7861"/>
                  </a:cubicBezTo>
                  <a:cubicBezTo>
                    <a:pt x="3" y="7777"/>
                    <a:pt x="8" y="7695"/>
                    <a:pt x="16" y="7614"/>
                  </a:cubicBezTo>
                  <a:cubicBezTo>
                    <a:pt x="8" y="7502"/>
                    <a:pt x="4" y="7391"/>
                    <a:pt x="3" y="7279"/>
                  </a:cubicBezTo>
                  <a:cubicBezTo>
                    <a:pt x="3" y="4938"/>
                    <a:pt x="1012" y="2712"/>
                    <a:pt x="2773" y="1170"/>
                  </a:cubicBezTo>
                  <a:lnTo>
                    <a:pt x="2842" y="1170"/>
                  </a:lnTo>
                  <a:cubicBezTo>
                    <a:pt x="3667" y="133"/>
                    <a:pt x="5194" y="0"/>
                    <a:pt x="6186" y="879"/>
                  </a:cubicBezTo>
                  <a:lnTo>
                    <a:pt x="6620" y="879"/>
                  </a:lnTo>
                  <a:cubicBezTo>
                    <a:pt x="7612" y="0"/>
                    <a:pt x="9139" y="133"/>
                    <a:pt x="9964" y="1170"/>
                  </a:cubicBezTo>
                  <a:lnTo>
                    <a:pt x="10033" y="1170"/>
                  </a:lnTo>
                  <a:cubicBezTo>
                    <a:pt x="11794" y="2712"/>
                    <a:pt x="12803" y="4938"/>
                    <a:pt x="12803" y="7279"/>
                  </a:cubicBezTo>
                  <a:cubicBezTo>
                    <a:pt x="12803" y="7391"/>
                    <a:pt x="12797" y="7503"/>
                    <a:pt x="12790" y="7614"/>
                  </a:cubicBezTo>
                  <a:cubicBezTo>
                    <a:pt x="12798" y="7695"/>
                    <a:pt x="12803" y="7777"/>
                    <a:pt x="12803" y="7861"/>
                  </a:cubicBezTo>
                  <a:close/>
                  <a:moveTo>
                    <a:pt x="11639" y="7279"/>
                  </a:moveTo>
                  <a:cubicBezTo>
                    <a:pt x="11639" y="5877"/>
                    <a:pt x="11212" y="4509"/>
                    <a:pt x="10416" y="3355"/>
                  </a:cubicBezTo>
                  <a:cubicBezTo>
                    <a:pt x="10402" y="3335"/>
                    <a:pt x="10390" y="3314"/>
                    <a:pt x="10377" y="3294"/>
                  </a:cubicBezTo>
                  <a:lnTo>
                    <a:pt x="10377" y="3296"/>
                  </a:lnTo>
                  <a:cubicBezTo>
                    <a:pt x="10057" y="2836"/>
                    <a:pt x="9684" y="2415"/>
                    <a:pt x="9265" y="2043"/>
                  </a:cubicBezTo>
                  <a:lnTo>
                    <a:pt x="9151" y="2043"/>
                  </a:lnTo>
                  <a:cubicBezTo>
                    <a:pt x="8945" y="1683"/>
                    <a:pt x="8563" y="1461"/>
                    <a:pt x="8148" y="1461"/>
                  </a:cubicBezTo>
                  <a:cubicBezTo>
                    <a:pt x="7734" y="1461"/>
                    <a:pt x="7352" y="1683"/>
                    <a:pt x="7146" y="2043"/>
                  </a:cubicBezTo>
                  <a:lnTo>
                    <a:pt x="5660" y="2043"/>
                  </a:lnTo>
                  <a:cubicBezTo>
                    <a:pt x="5454" y="1683"/>
                    <a:pt x="5072" y="1461"/>
                    <a:pt x="4658" y="1461"/>
                  </a:cubicBezTo>
                  <a:cubicBezTo>
                    <a:pt x="4243" y="1461"/>
                    <a:pt x="3861" y="1683"/>
                    <a:pt x="3655" y="2043"/>
                  </a:cubicBezTo>
                  <a:lnTo>
                    <a:pt x="3541" y="2043"/>
                  </a:lnTo>
                  <a:cubicBezTo>
                    <a:pt x="3122" y="2415"/>
                    <a:pt x="2749" y="2836"/>
                    <a:pt x="2430" y="3296"/>
                  </a:cubicBezTo>
                  <a:lnTo>
                    <a:pt x="2430" y="3294"/>
                  </a:lnTo>
                  <a:cubicBezTo>
                    <a:pt x="2416" y="3314"/>
                    <a:pt x="2405" y="3335"/>
                    <a:pt x="2391" y="3355"/>
                  </a:cubicBezTo>
                  <a:cubicBezTo>
                    <a:pt x="1595" y="4508"/>
                    <a:pt x="1168" y="5877"/>
                    <a:pt x="1167" y="7279"/>
                  </a:cubicBezTo>
                  <a:cubicBezTo>
                    <a:pt x="1167" y="7412"/>
                    <a:pt x="1177" y="7541"/>
                    <a:pt x="1186" y="7672"/>
                  </a:cubicBezTo>
                  <a:cubicBezTo>
                    <a:pt x="1144" y="7904"/>
                    <a:pt x="1170" y="8143"/>
                    <a:pt x="1261" y="8361"/>
                  </a:cubicBezTo>
                  <a:cubicBezTo>
                    <a:pt x="1265" y="8388"/>
                    <a:pt x="1267" y="8416"/>
                    <a:pt x="1271" y="8443"/>
                  </a:cubicBezTo>
                  <a:lnTo>
                    <a:pt x="1289" y="8443"/>
                  </a:lnTo>
                  <a:cubicBezTo>
                    <a:pt x="1520" y="8973"/>
                    <a:pt x="2043" y="9315"/>
                    <a:pt x="2621" y="9315"/>
                  </a:cubicBezTo>
                  <a:cubicBezTo>
                    <a:pt x="3199" y="9315"/>
                    <a:pt x="3722" y="8973"/>
                    <a:pt x="3953" y="8443"/>
                  </a:cubicBezTo>
                  <a:lnTo>
                    <a:pt x="4076" y="8443"/>
                  </a:lnTo>
                  <a:cubicBezTo>
                    <a:pt x="4076" y="8121"/>
                    <a:pt x="4336" y="7861"/>
                    <a:pt x="4658" y="7861"/>
                  </a:cubicBezTo>
                  <a:lnTo>
                    <a:pt x="8148" y="7861"/>
                  </a:lnTo>
                  <a:cubicBezTo>
                    <a:pt x="8470" y="7861"/>
                    <a:pt x="8730" y="8121"/>
                    <a:pt x="8730" y="8443"/>
                  </a:cubicBezTo>
                  <a:lnTo>
                    <a:pt x="8853" y="8443"/>
                  </a:lnTo>
                  <a:cubicBezTo>
                    <a:pt x="9084" y="8973"/>
                    <a:pt x="9607" y="9315"/>
                    <a:pt x="10185" y="9315"/>
                  </a:cubicBezTo>
                  <a:cubicBezTo>
                    <a:pt x="10763" y="9315"/>
                    <a:pt x="11286" y="8973"/>
                    <a:pt x="11517" y="8443"/>
                  </a:cubicBezTo>
                  <a:lnTo>
                    <a:pt x="11535" y="8443"/>
                  </a:lnTo>
                  <a:cubicBezTo>
                    <a:pt x="11539" y="8416"/>
                    <a:pt x="11541" y="8388"/>
                    <a:pt x="11545" y="8361"/>
                  </a:cubicBezTo>
                  <a:cubicBezTo>
                    <a:pt x="11636" y="8143"/>
                    <a:pt x="11662" y="7904"/>
                    <a:pt x="11620" y="7672"/>
                  </a:cubicBezTo>
                  <a:cubicBezTo>
                    <a:pt x="11629" y="7541"/>
                    <a:pt x="11639" y="7412"/>
                    <a:pt x="11639" y="7279"/>
                  </a:cubicBezTo>
                  <a:close/>
                  <a:moveTo>
                    <a:pt x="9603" y="6697"/>
                  </a:moveTo>
                  <a:cubicBezTo>
                    <a:pt x="9250" y="6697"/>
                    <a:pt x="8932" y="6484"/>
                    <a:pt x="8797" y="6158"/>
                  </a:cubicBezTo>
                  <a:cubicBezTo>
                    <a:pt x="8662" y="5832"/>
                    <a:pt x="8736" y="5457"/>
                    <a:pt x="8986" y="5207"/>
                  </a:cubicBezTo>
                  <a:cubicBezTo>
                    <a:pt x="9236" y="4958"/>
                    <a:pt x="9611" y="4883"/>
                    <a:pt x="9937" y="5018"/>
                  </a:cubicBezTo>
                  <a:cubicBezTo>
                    <a:pt x="10263" y="5153"/>
                    <a:pt x="10476" y="5471"/>
                    <a:pt x="10476" y="5824"/>
                  </a:cubicBezTo>
                  <a:cubicBezTo>
                    <a:pt x="10476" y="6306"/>
                    <a:pt x="10085" y="6697"/>
                    <a:pt x="9603" y="6697"/>
                  </a:cubicBezTo>
                  <a:close/>
                  <a:moveTo>
                    <a:pt x="9603" y="5533"/>
                  </a:moveTo>
                  <a:cubicBezTo>
                    <a:pt x="9344" y="5533"/>
                    <a:pt x="9214" y="5847"/>
                    <a:pt x="9397" y="6030"/>
                  </a:cubicBezTo>
                  <a:cubicBezTo>
                    <a:pt x="9581" y="6213"/>
                    <a:pt x="9894" y="6084"/>
                    <a:pt x="9894" y="5824"/>
                  </a:cubicBezTo>
                  <a:cubicBezTo>
                    <a:pt x="9894" y="5664"/>
                    <a:pt x="9764" y="5533"/>
                    <a:pt x="9603" y="5533"/>
                  </a:cubicBezTo>
                  <a:close/>
                  <a:moveTo>
                    <a:pt x="8439" y="4661"/>
                  </a:moveTo>
                  <a:cubicBezTo>
                    <a:pt x="8086" y="4661"/>
                    <a:pt x="7768" y="4448"/>
                    <a:pt x="7633" y="4122"/>
                  </a:cubicBezTo>
                  <a:cubicBezTo>
                    <a:pt x="7498" y="3796"/>
                    <a:pt x="7573" y="3421"/>
                    <a:pt x="7822" y="3171"/>
                  </a:cubicBezTo>
                  <a:cubicBezTo>
                    <a:pt x="8072" y="2921"/>
                    <a:pt x="8447" y="2847"/>
                    <a:pt x="8773" y="2982"/>
                  </a:cubicBezTo>
                  <a:cubicBezTo>
                    <a:pt x="9099" y="3117"/>
                    <a:pt x="9312" y="3435"/>
                    <a:pt x="9312" y="3788"/>
                  </a:cubicBezTo>
                  <a:cubicBezTo>
                    <a:pt x="9312" y="4270"/>
                    <a:pt x="8921" y="4661"/>
                    <a:pt x="8439" y="4661"/>
                  </a:cubicBezTo>
                  <a:close/>
                  <a:moveTo>
                    <a:pt x="8439" y="3497"/>
                  </a:moveTo>
                  <a:cubicBezTo>
                    <a:pt x="8180" y="3497"/>
                    <a:pt x="8050" y="3810"/>
                    <a:pt x="8234" y="3994"/>
                  </a:cubicBezTo>
                  <a:cubicBezTo>
                    <a:pt x="8417" y="4177"/>
                    <a:pt x="8730" y="4047"/>
                    <a:pt x="8730" y="3788"/>
                  </a:cubicBezTo>
                  <a:cubicBezTo>
                    <a:pt x="8730" y="3627"/>
                    <a:pt x="8600" y="3497"/>
                    <a:pt x="8439" y="3497"/>
                  </a:cubicBezTo>
                  <a:close/>
                  <a:moveTo>
                    <a:pt x="5239" y="5243"/>
                  </a:moveTo>
                  <a:lnTo>
                    <a:pt x="4367" y="5243"/>
                  </a:lnTo>
                  <a:lnTo>
                    <a:pt x="4367" y="6115"/>
                  </a:lnTo>
                  <a:cubicBezTo>
                    <a:pt x="4367" y="6276"/>
                    <a:pt x="4236" y="6406"/>
                    <a:pt x="4076" y="6406"/>
                  </a:cubicBezTo>
                  <a:cubicBezTo>
                    <a:pt x="3915" y="6406"/>
                    <a:pt x="3785" y="6276"/>
                    <a:pt x="3785" y="6115"/>
                  </a:cubicBezTo>
                  <a:lnTo>
                    <a:pt x="3785" y="5243"/>
                  </a:lnTo>
                  <a:lnTo>
                    <a:pt x="2912" y="5243"/>
                  </a:lnTo>
                  <a:cubicBezTo>
                    <a:pt x="2751" y="5243"/>
                    <a:pt x="2621" y="5112"/>
                    <a:pt x="2621" y="4952"/>
                  </a:cubicBezTo>
                  <a:cubicBezTo>
                    <a:pt x="2621" y="4791"/>
                    <a:pt x="2751" y="4661"/>
                    <a:pt x="2912" y="4661"/>
                  </a:cubicBezTo>
                  <a:lnTo>
                    <a:pt x="3785" y="4661"/>
                  </a:lnTo>
                  <a:lnTo>
                    <a:pt x="3785" y="3788"/>
                  </a:lnTo>
                  <a:cubicBezTo>
                    <a:pt x="3785" y="3627"/>
                    <a:pt x="3915" y="3497"/>
                    <a:pt x="4076" y="3497"/>
                  </a:cubicBezTo>
                  <a:cubicBezTo>
                    <a:pt x="4236" y="3497"/>
                    <a:pt x="4367" y="3627"/>
                    <a:pt x="4367" y="3788"/>
                  </a:cubicBezTo>
                  <a:lnTo>
                    <a:pt x="4367" y="4661"/>
                  </a:lnTo>
                  <a:lnTo>
                    <a:pt x="5239" y="4661"/>
                  </a:lnTo>
                  <a:cubicBezTo>
                    <a:pt x="5400" y="4661"/>
                    <a:pt x="5530" y="4791"/>
                    <a:pt x="5530" y="4952"/>
                  </a:cubicBezTo>
                  <a:cubicBezTo>
                    <a:pt x="5530" y="5112"/>
                    <a:pt x="5400" y="5243"/>
                    <a:pt x="5239" y="52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confont-11868-5667983"/>
            <p:cNvSpPr/>
            <p:nvPr/>
          </p:nvSpPr>
          <p:spPr>
            <a:xfrm>
              <a:off x="3886718" y="5019219"/>
              <a:ext cx="1137268" cy="949111"/>
            </a:xfrm>
            <a:custGeom>
              <a:avLst/>
              <a:gdLst>
                <a:gd name="T0" fmla="*/ 10789 w 12806"/>
                <a:gd name="T1" fmla="*/ 10409 h 10687"/>
                <a:gd name="T2" fmla="*/ 4955 w 12806"/>
                <a:gd name="T3" fmla="*/ 9024 h 10687"/>
                <a:gd name="T4" fmla="*/ 3 w 12806"/>
                <a:gd name="T5" fmla="*/ 7861 h 10687"/>
                <a:gd name="T6" fmla="*/ 3 w 12806"/>
                <a:gd name="T7" fmla="*/ 7279 h 10687"/>
                <a:gd name="T8" fmla="*/ 2842 w 12806"/>
                <a:gd name="T9" fmla="*/ 1170 h 10687"/>
                <a:gd name="T10" fmla="*/ 6620 w 12806"/>
                <a:gd name="T11" fmla="*/ 879 h 10687"/>
                <a:gd name="T12" fmla="*/ 10033 w 12806"/>
                <a:gd name="T13" fmla="*/ 1170 h 10687"/>
                <a:gd name="T14" fmla="*/ 12790 w 12806"/>
                <a:gd name="T15" fmla="*/ 7614 h 10687"/>
                <a:gd name="T16" fmla="*/ 11639 w 12806"/>
                <a:gd name="T17" fmla="*/ 7279 h 10687"/>
                <a:gd name="T18" fmla="*/ 10377 w 12806"/>
                <a:gd name="T19" fmla="*/ 3294 h 10687"/>
                <a:gd name="T20" fmla="*/ 9265 w 12806"/>
                <a:gd name="T21" fmla="*/ 2043 h 10687"/>
                <a:gd name="T22" fmla="*/ 8148 w 12806"/>
                <a:gd name="T23" fmla="*/ 1461 h 10687"/>
                <a:gd name="T24" fmla="*/ 5660 w 12806"/>
                <a:gd name="T25" fmla="*/ 2043 h 10687"/>
                <a:gd name="T26" fmla="*/ 3655 w 12806"/>
                <a:gd name="T27" fmla="*/ 2043 h 10687"/>
                <a:gd name="T28" fmla="*/ 2430 w 12806"/>
                <a:gd name="T29" fmla="*/ 3296 h 10687"/>
                <a:gd name="T30" fmla="*/ 2391 w 12806"/>
                <a:gd name="T31" fmla="*/ 3355 h 10687"/>
                <a:gd name="T32" fmla="*/ 1186 w 12806"/>
                <a:gd name="T33" fmla="*/ 7672 h 10687"/>
                <a:gd name="T34" fmla="*/ 1271 w 12806"/>
                <a:gd name="T35" fmla="*/ 8443 h 10687"/>
                <a:gd name="T36" fmla="*/ 2621 w 12806"/>
                <a:gd name="T37" fmla="*/ 9315 h 10687"/>
                <a:gd name="T38" fmla="*/ 4076 w 12806"/>
                <a:gd name="T39" fmla="*/ 8443 h 10687"/>
                <a:gd name="T40" fmla="*/ 8148 w 12806"/>
                <a:gd name="T41" fmla="*/ 7861 h 10687"/>
                <a:gd name="T42" fmla="*/ 8853 w 12806"/>
                <a:gd name="T43" fmla="*/ 8443 h 10687"/>
                <a:gd name="T44" fmla="*/ 11517 w 12806"/>
                <a:gd name="T45" fmla="*/ 8443 h 10687"/>
                <a:gd name="T46" fmla="*/ 11545 w 12806"/>
                <a:gd name="T47" fmla="*/ 8361 h 10687"/>
                <a:gd name="T48" fmla="*/ 11639 w 12806"/>
                <a:gd name="T49" fmla="*/ 7279 h 10687"/>
                <a:gd name="T50" fmla="*/ 8797 w 12806"/>
                <a:gd name="T51" fmla="*/ 6158 h 10687"/>
                <a:gd name="T52" fmla="*/ 9937 w 12806"/>
                <a:gd name="T53" fmla="*/ 5018 h 10687"/>
                <a:gd name="T54" fmla="*/ 9603 w 12806"/>
                <a:gd name="T55" fmla="*/ 6697 h 10687"/>
                <a:gd name="T56" fmla="*/ 9397 w 12806"/>
                <a:gd name="T57" fmla="*/ 6030 h 10687"/>
                <a:gd name="T58" fmla="*/ 9603 w 12806"/>
                <a:gd name="T59" fmla="*/ 5533 h 10687"/>
                <a:gd name="T60" fmla="*/ 7633 w 12806"/>
                <a:gd name="T61" fmla="*/ 4122 h 10687"/>
                <a:gd name="T62" fmla="*/ 8773 w 12806"/>
                <a:gd name="T63" fmla="*/ 2982 h 10687"/>
                <a:gd name="T64" fmla="*/ 8439 w 12806"/>
                <a:gd name="T65" fmla="*/ 4661 h 10687"/>
                <a:gd name="T66" fmla="*/ 8234 w 12806"/>
                <a:gd name="T67" fmla="*/ 3994 h 10687"/>
                <a:gd name="T68" fmla="*/ 8439 w 12806"/>
                <a:gd name="T69" fmla="*/ 3497 h 10687"/>
                <a:gd name="T70" fmla="*/ 4367 w 12806"/>
                <a:gd name="T71" fmla="*/ 5243 h 10687"/>
                <a:gd name="T72" fmla="*/ 4076 w 12806"/>
                <a:gd name="T73" fmla="*/ 6406 h 10687"/>
                <a:gd name="T74" fmla="*/ 3785 w 12806"/>
                <a:gd name="T75" fmla="*/ 5243 h 10687"/>
                <a:gd name="T76" fmla="*/ 2621 w 12806"/>
                <a:gd name="T77" fmla="*/ 4952 h 10687"/>
                <a:gd name="T78" fmla="*/ 3785 w 12806"/>
                <a:gd name="T79" fmla="*/ 4661 h 10687"/>
                <a:gd name="T80" fmla="*/ 4076 w 12806"/>
                <a:gd name="T81" fmla="*/ 3497 h 10687"/>
                <a:gd name="T82" fmla="*/ 4367 w 12806"/>
                <a:gd name="T83" fmla="*/ 4661 h 10687"/>
                <a:gd name="T84" fmla="*/ 5530 w 12806"/>
                <a:gd name="T85" fmla="*/ 4952 h 10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06" h="10687">
                  <a:moveTo>
                    <a:pt x="12803" y="7861"/>
                  </a:moveTo>
                  <a:cubicBezTo>
                    <a:pt x="12806" y="9075"/>
                    <a:pt x="11971" y="10132"/>
                    <a:pt x="10789" y="10409"/>
                  </a:cubicBezTo>
                  <a:cubicBezTo>
                    <a:pt x="9607" y="10687"/>
                    <a:pt x="8389" y="10113"/>
                    <a:pt x="7851" y="9024"/>
                  </a:cubicBezTo>
                  <a:lnTo>
                    <a:pt x="4955" y="9024"/>
                  </a:lnTo>
                  <a:cubicBezTo>
                    <a:pt x="4417" y="10113"/>
                    <a:pt x="3199" y="10687"/>
                    <a:pt x="2017" y="10409"/>
                  </a:cubicBezTo>
                  <a:cubicBezTo>
                    <a:pt x="835" y="10132"/>
                    <a:pt x="0" y="9075"/>
                    <a:pt x="3" y="7861"/>
                  </a:cubicBezTo>
                  <a:cubicBezTo>
                    <a:pt x="3" y="7777"/>
                    <a:pt x="8" y="7695"/>
                    <a:pt x="16" y="7614"/>
                  </a:cubicBezTo>
                  <a:cubicBezTo>
                    <a:pt x="8" y="7502"/>
                    <a:pt x="4" y="7391"/>
                    <a:pt x="3" y="7279"/>
                  </a:cubicBezTo>
                  <a:cubicBezTo>
                    <a:pt x="3" y="4938"/>
                    <a:pt x="1012" y="2712"/>
                    <a:pt x="2773" y="1170"/>
                  </a:cubicBezTo>
                  <a:lnTo>
                    <a:pt x="2842" y="1170"/>
                  </a:lnTo>
                  <a:cubicBezTo>
                    <a:pt x="3667" y="133"/>
                    <a:pt x="5194" y="0"/>
                    <a:pt x="6186" y="879"/>
                  </a:cubicBezTo>
                  <a:lnTo>
                    <a:pt x="6620" y="879"/>
                  </a:lnTo>
                  <a:cubicBezTo>
                    <a:pt x="7612" y="0"/>
                    <a:pt x="9139" y="133"/>
                    <a:pt x="9964" y="1170"/>
                  </a:cubicBezTo>
                  <a:lnTo>
                    <a:pt x="10033" y="1170"/>
                  </a:lnTo>
                  <a:cubicBezTo>
                    <a:pt x="11794" y="2712"/>
                    <a:pt x="12803" y="4938"/>
                    <a:pt x="12803" y="7279"/>
                  </a:cubicBezTo>
                  <a:cubicBezTo>
                    <a:pt x="12803" y="7391"/>
                    <a:pt x="12797" y="7503"/>
                    <a:pt x="12790" y="7614"/>
                  </a:cubicBezTo>
                  <a:cubicBezTo>
                    <a:pt x="12798" y="7695"/>
                    <a:pt x="12803" y="7777"/>
                    <a:pt x="12803" y="7861"/>
                  </a:cubicBezTo>
                  <a:close/>
                  <a:moveTo>
                    <a:pt x="11639" y="7279"/>
                  </a:moveTo>
                  <a:cubicBezTo>
                    <a:pt x="11639" y="5877"/>
                    <a:pt x="11212" y="4509"/>
                    <a:pt x="10416" y="3355"/>
                  </a:cubicBezTo>
                  <a:cubicBezTo>
                    <a:pt x="10402" y="3335"/>
                    <a:pt x="10390" y="3314"/>
                    <a:pt x="10377" y="3294"/>
                  </a:cubicBezTo>
                  <a:lnTo>
                    <a:pt x="10377" y="3296"/>
                  </a:lnTo>
                  <a:cubicBezTo>
                    <a:pt x="10057" y="2836"/>
                    <a:pt x="9684" y="2415"/>
                    <a:pt x="9265" y="2043"/>
                  </a:cubicBezTo>
                  <a:lnTo>
                    <a:pt x="9151" y="2043"/>
                  </a:lnTo>
                  <a:cubicBezTo>
                    <a:pt x="8945" y="1683"/>
                    <a:pt x="8563" y="1461"/>
                    <a:pt x="8148" y="1461"/>
                  </a:cubicBezTo>
                  <a:cubicBezTo>
                    <a:pt x="7734" y="1461"/>
                    <a:pt x="7352" y="1683"/>
                    <a:pt x="7146" y="2043"/>
                  </a:cubicBezTo>
                  <a:lnTo>
                    <a:pt x="5660" y="2043"/>
                  </a:lnTo>
                  <a:cubicBezTo>
                    <a:pt x="5454" y="1683"/>
                    <a:pt x="5072" y="1461"/>
                    <a:pt x="4658" y="1461"/>
                  </a:cubicBezTo>
                  <a:cubicBezTo>
                    <a:pt x="4243" y="1461"/>
                    <a:pt x="3861" y="1683"/>
                    <a:pt x="3655" y="2043"/>
                  </a:cubicBezTo>
                  <a:lnTo>
                    <a:pt x="3541" y="2043"/>
                  </a:lnTo>
                  <a:cubicBezTo>
                    <a:pt x="3122" y="2415"/>
                    <a:pt x="2749" y="2836"/>
                    <a:pt x="2430" y="3296"/>
                  </a:cubicBezTo>
                  <a:lnTo>
                    <a:pt x="2430" y="3294"/>
                  </a:lnTo>
                  <a:cubicBezTo>
                    <a:pt x="2416" y="3314"/>
                    <a:pt x="2405" y="3335"/>
                    <a:pt x="2391" y="3355"/>
                  </a:cubicBezTo>
                  <a:cubicBezTo>
                    <a:pt x="1595" y="4508"/>
                    <a:pt x="1168" y="5877"/>
                    <a:pt x="1167" y="7279"/>
                  </a:cubicBezTo>
                  <a:cubicBezTo>
                    <a:pt x="1167" y="7412"/>
                    <a:pt x="1177" y="7541"/>
                    <a:pt x="1186" y="7672"/>
                  </a:cubicBezTo>
                  <a:cubicBezTo>
                    <a:pt x="1144" y="7904"/>
                    <a:pt x="1170" y="8143"/>
                    <a:pt x="1261" y="8361"/>
                  </a:cubicBezTo>
                  <a:cubicBezTo>
                    <a:pt x="1265" y="8388"/>
                    <a:pt x="1267" y="8416"/>
                    <a:pt x="1271" y="8443"/>
                  </a:cubicBezTo>
                  <a:lnTo>
                    <a:pt x="1289" y="8443"/>
                  </a:lnTo>
                  <a:cubicBezTo>
                    <a:pt x="1520" y="8973"/>
                    <a:pt x="2043" y="9315"/>
                    <a:pt x="2621" y="9315"/>
                  </a:cubicBezTo>
                  <a:cubicBezTo>
                    <a:pt x="3199" y="9315"/>
                    <a:pt x="3722" y="8973"/>
                    <a:pt x="3953" y="8443"/>
                  </a:cubicBezTo>
                  <a:lnTo>
                    <a:pt x="4076" y="8443"/>
                  </a:lnTo>
                  <a:cubicBezTo>
                    <a:pt x="4076" y="8121"/>
                    <a:pt x="4336" y="7861"/>
                    <a:pt x="4658" y="7861"/>
                  </a:cubicBezTo>
                  <a:lnTo>
                    <a:pt x="8148" y="7861"/>
                  </a:lnTo>
                  <a:cubicBezTo>
                    <a:pt x="8470" y="7861"/>
                    <a:pt x="8730" y="8121"/>
                    <a:pt x="8730" y="8443"/>
                  </a:cubicBezTo>
                  <a:lnTo>
                    <a:pt x="8853" y="8443"/>
                  </a:lnTo>
                  <a:cubicBezTo>
                    <a:pt x="9084" y="8973"/>
                    <a:pt x="9607" y="9315"/>
                    <a:pt x="10185" y="9315"/>
                  </a:cubicBezTo>
                  <a:cubicBezTo>
                    <a:pt x="10763" y="9315"/>
                    <a:pt x="11286" y="8973"/>
                    <a:pt x="11517" y="8443"/>
                  </a:cubicBezTo>
                  <a:lnTo>
                    <a:pt x="11535" y="8443"/>
                  </a:lnTo>
                  <a:cubicBezTo>
                    <a:pt x="11539" y="8416"/>
                    <a:pt x="11541" y="8388"/>
                    <a:pt x="11545" y="8361"/>
                  </a:cubicBezTo>
                  <a:cubicBezTo>
                    <a:pt x="11636" y="8143"/>
                    <a:pt x="11662" y="7904"/>
                    <a:pt x="11620" y="7672"/>
                  </a:cubicBezTo>
                  <a:cubicBezTo>
                    <a:pt x="11629" y="7541"/>
                    <a:pt x="11639" y="7412"/>
                    <a:pt x="11639" y="7279"/>
                  </a:cubicBezTo>
                  <a:close/>
                  <a:moveTo>
                    <a:pt x="9603" y="6697"/>
                  </a:moveTo>
                  <a:cubicBezTo>
                    <a:pt x="9250" y="6697"/>
                    <a:pt x="8932" y="6484"/>
                    <a:pt x="8797" y="6158"/>
                  </a:cubicBezTo>
                  <a:cubicBezTo>
                    <a:pt x="8662" y="5832"/>
                    <a:pt x="8736" y="5457"/>
                    <a:pt x="8986" y="5207"/>
                  </a:cubicBezTo>
                  <a:cubicBezTo>
                    <a:pt x="9236" y="4958"/>
                    <a:pt x="9611" y="4883"/>
                    <a:pt x="9937" y="5018"/>
                  </a:cubicBezTo>
                  <a:cubicBezTo>
                    <a:pt x="10263" y="5153"/>
                    <a:pt x="10476" y="5471"/>
                    <a:pt x="10476" y="5824"/>
                  </a:cubicBezTo>
                  <a:cubicBezTo>
                    <a:pt x="10476" y="6306"/>
                    <a:pt x="10085" y="6697"/>
                    <a:pt x="9603" y="6697"/>
                  </a:cubicBezTo>
                  <a:close/>
                  <a:moveTo>
                    <a:pt x="9603" y="5533"/>
                  </a:moveTo>
                  <a:cubicBezTo>
                    <a:pt x="9344" y="5533"/>
                    <a:pt x="9214" y="5847"/>
                    <a:pt x="9397" y="6030"/>
                  </a:cubicBezTo>
                  <a:cubicBezTo>
                    <a:pt x="9581" y="6213"/>
                    <a:pt x="9894" y="6084"/>
                    <a:pt x="9894" y="5824"/>
                  </a:cubicBezTo>
                  <a:cubicBezTo>
                    <a:pt x="9894" y="5664"/>
                    <a:pt x="9764" y="5533"/>
                    <a:pt x="9603" y="5533"/>
                  </a:cubicBezTo>
                  <a:close/>
                  <a:moveTo>
                    <a:pt x="8439" y="4661"/>
                  </a:moveTo>
                  <a:cubicBezTo>
                    <a:pt x="8086" y="4661"/>
                    <a:pt x="7768" y="4448"/>
                    <a:pt x="7633" y="4122"/>
                  </a:cubicBezTo>
                  <a:cubicBezTo>
                    <a:pt x="7498" y="3796"/>
                    <a:pt x="7573" y="3421"/>
                    <a:pt x="7822" y="3171"/>
                  </a:cubicBezTo>
                  <a:cubicBezTo>
                    <a:pt x="8072" y="2921"/>
                    <a:pt x="8447" y="2847"/>
                    <a:pt x="8773" y="2982"/>
                  </a:cubicBezTo>
                  <a:cubicBezTo>
                    <a:pt x="9099" y="3117"/>
                    <a:pt x="9312" y="3435"/>
                    <a:pt x="9312" y="3788"/>
                  </a:cubicBezTo>
                  <a:cubicBezTo>
                    <a:pt x="9312" y="4270"/>
                    <a:pt x="8921" y="4661"/>
                    <a:pt x="8439" y="4661"/>
                  </a:cubicBezTo>
                  <a:close/>
                  <a:moveTo>
                    <a:pt x="8439" y="3497"/>
                  </a:moveTo>
                  <a:cubicBezTo>
                    <a:pt x="8180" y="3497"/>
                    <a:pt x="8050" y="3810"/>
                    <a:pt x="8234" y="3994"/>
                  </a:cubicBezTo>
                  <a:cubicBezTo>
                    <a:pt x="8417" y="4177"/>
                    <a:pt x="8730" y="4047"/>
                    <a:pt x="8730" y="3788"/>
                  </a:cubicBezTo>
                  <a:cubicBezTo>
                    <a:pt x="8730" y="3627"/>
                    <a:pt x="8600" y="3497"/>
                    <a:pt x="8439" y="3497"/>
                  </a:cubicBezTo>
                  <a:close/>
                  <a:moveTo>
                    <a:pt x="5239" y="5243"/>
                  </a:moveTo>
                  <a:lnTo>
                    <a:pt x="4367" y="5243"/>
                  </a:lnTo>
                  <a:lnTo>
                    <a:pt x="4367" y="6115"/>
                  </a:lnTo>
                  <a:cubicBezTo>
                    <a:pt x="4367" y="6276"/>
                    <a:pt x="4236" y="6406"/>
                    <a:pt x="4076" y="6406"/>
                  </a:cubicBezTo>
                  <a:cubicBezTo>
                    <a:pt x="3915" y="6406"/>
                    <a:pt x="3785" y="6276"/>
                    <a:pt x="3785" y="6115"/>
                  </a:cubicBezTo>
                  <a:lnTo>
                    <a:pt x="3785" y="5243"/>
                  </a:lnTo>
                  <a:lnTo>
                    <a:pt x="2912" y="5243"/>
                  </a:lnTo>
                  <a:cubicBezTo>
                    <a:pt x="2751" y="5243"/>
                    <a:pt x="2621" y="5112"/>
                    <a:pt x="2621" y="4952"/>
                  </a:cubicBezTo>
                  <a:cubicBezTo>
                    <a:pt x="2621" y="4791"/>
                    <a:pt x="2751" y="4661"/>
                    <a:pt x="2912" y="4661"/>
                  </a:cubicBezTo>
                  <a:lnTo>
                    <a:pt x="3785" y="4661"/>
                  </a:lnTo>
                  <a:lnTo>
                    <a:pt x="3785" y="3788"/>
                  </a:lnTo>
                  <a:cubicBezTo>
                    <a:pt x="3785" y="3627"/>
                    <a:pt x="3915" y="3497"/>
                    <a:pt x="4076" y="3497"/>
                  </a:cubicBezTo>
                  <a:cubicBezTo>
                    <a:pt x="4236" y="3497"/>
                    <a:pt x="4367" y="3627"/>
                    <a:pt x="4367" y="3788"/>
                  </a:cubicBezTo>
                  <a:lnTo>
                    <a:pt x="4367" y="4661"/>
                  </a:lnTo>
                  <a:lnTo>
                    <a:pt x="5239" y="4661"/>
                  </a:lnTo>
                  <a:cubicBezTo>
                    <a:pt x="5400" y="4661"/>
                    <a:pt x="5530" y="4791"/>
                    <a:pt x="5530" y="4952"/>
                  </a:cubicBezTo>
                  <a:cubicBezTo>
                    <a:pt x="5530" y="5112"/>
                    <a:pt x="5400" y="5243"/>
                    <a:pt x="5239" y="52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confont-11868-5667983"/>
            <p:cNvSpPr/>
            <p:nvPr/>
          </p:nvSpPr>
          <p:spPr>
            <a:xfrm>
              <a:off x="5778790" y="5019219"/>
              <a:ext cx="1137268" cy="949111"/>
            </a:xfrm>
            <a:custGeom>
              <a:avLst/>
              <a:gdLst>
                <a:gd name="T0" fmla="*/ 10789 w 12806"/>
                <a:gd name="T1" fmla="*/ 10409 h 10687"/>
                <a:gd name="T2" fmla="*/ 4955 w 12806"/>
                <a:gd name="T3" fmla="*/ 9024 h 10687"/>
                <a:gd name="T4" fmla="*/ 3 w 12806"/>
                <a:gd name="T5" fmla="*/ 7861 h 10687"/>
                <a:gd name="T6" fmla="*/ 3 w 12806"/>
                <a:gd name="T7" fmla="*/ 7279 h 10687"/>
                <a:gd name="T8" fmla="*/ 2842 w 12806"/>
                <a:gd name="T9" fmla="*/ 1170 h 10687"/>
                <a:gd name="T10" fmla="*/ 6620 w 12806"/>
                <a:gd name="T11" fmla="*/ 879 h 10687"/>
                <a:gd name="T12" fmla="*/ 10033 w 12806"/>
                <a:gd name="T13" fmla="*/ 1170 h 10687"/>
                <a:gd name="T14" fmla="*/ 12790 w 12806"/>
                <a:gd name="T15" fmla="*/ 7614 h 10687"/>
                <a:gd name="T16" fmla="*/ 11639 w 12806"/>
                <a:gd name="T17" fmla="*/ 7279 h 10687"/>
                <a:gd name="T18" fmla="*/ 10377 w 12806"/>
                <a:gd name="T19" fmla="*/ 3294 h 10687"/>
                <a:gd name="T20" fmla="*/ 9265 w 12806"/>
                <a:gd name="T21" fmla="*/ 2043 h 10687"/>
                <a:gd name="T22" fmla="*/ 8148 w 12806"/>
                <a:gd name="T23" fmla="*/ 1461 h 10687"/>
                <a:gd name="T24" fmla="*/ 5660 w 12806"/>
                <a:gd name="T25" fmla="*/ 2043 h 10687"/>
                <a:gd name="T26" fmla="*/ 3655 w 12806"/>
                <a:gd name="T27" fmla="*/ 2043 h 10687"/>
                <a:gd name="T28" fmla="*/ 2430 w 12806"/>
                <a:gd name="T29" fmla="*/ 3296 h 10687"/>
                <a:gd name="T30" fmla="*/ 2391 w 12806"/>
                <a:gd name="T31" fmla="*/ 3355 h 10687"/>
                <a:gd name="T32" fmla="*/ 1186 w 12806"/>
                <a:gd name="T33" fmla="*/ 7672 h 10687"/>
                <a:gd name="T34" fmla="*/ 1271 w 12806"/>
                <a:gd name="T35" fmla="*/ 8443 h 10687"/>
                <a:gd name="T36" fmla="*/ 2621 w 12806"/>
                <a:gd name="T37" fmla="*/ 9315 h 10687"/>
                <a:gd name="T38" fmla="*/ 4076 w 12806"/>
                <a:gd name="T39" fmla="*/ 8443 h 10687"/>
                <a:gd name="T40" fmla="*/ 8148 w 12806"/>
                <a:gd name="T41" fmla="*/ 7861 h 10687"/>
                <a:gd name="T42" fmla="*/ 8853 w 12806"/>
                <a:gd name="T43" fmla="*/ 8443 h 10687"/>
                <a:gd name="T44" fmla="*/ 11517 w 12806"/>
                <a:gd name="T45" fmla="*/ 8443 h 10687"/>
                <a:gd name="T46" fmla="*/ 11545 w 12806"/>
                <a:gd name="T47" fmla="*/ 8361 h 10687"/>
                <a:gd name="T48" fmla="*/ 11639 w 12806"/>
                <a:gd name="T49" fmla="*/ 7279 h 10687"/>
                <a:gd name="T50" fmla="*/ 8797 w 12806"/>
                <a:gd name="T51" fmla="*/ 6158 h 10687"/>
                <a:gd name="T52" fmla="*/ 9937 w 12806"/>
                <a:gd name="T53" fmla="*/ 5018 h 10687"/>
                <a:gd name="T54" fmla="*/ 9603 w 12806"/>
                <a:gd name="T55" fmla="*/ 6697 h 10687"/>
                <a:gd name="T56" fmla="*/ 9397 w 12806"/>
                <a:gd name="T57" fmla="*/ 6030 h 10687"/>
                <a:gd name="T58" fmla="*/ 9603 w 12806"/>
                <a:gd name="T59" fmla="*/ 5533 h 10687"/>
                <a:gd name="T60" fmla="*/ 7633 w 12806"/>
                <a:gd name="T61" fmla="*/ 4122 h 10687"/>
                <a:gd name="T62" fmla="*/ 8773 w 12806"/>
                <a:gd name="T63" fmla="*/ 2982 h 10687"/>
                <a:gd name="T64" fmla="*/ 8439 w 12806"/>
                <a:gd name="T65" fmla="*/ 4661 h 10687"/>
                <a:gd name="T66" fmla="*/ 8234 w 12806"/>
                <a:gd name="T67" fmla="*/ 3994 h 10687"/>
                <a:gd name="T68" fmla="*/ 8439 w 12806"/>
                <a:gd name="T69" fmla="*/ 3497 h 10687"/>
                <a:gd name="T70" fmla="*/ 4367 w 12806"/>
                <a:gd name="T71" fmla="*/ 5243 h 10687"/>
                <a:gd name="T72" fmla="*/ 4076 w 12806"/>
                <a:gd name="T73" fmla="*/ 6406 h 10687"/>
                <a:gd name="T74" fmla="*/ 3785 w 12806"/>
                <a:gd name="T75" fmla="*/ 5243 h 10687"/>
                <a:gd name="T76" fmla="*/ 2621 w 12806"/>
                <a:gd name="T77" fmla="*/ 4952 h 10687"/>
                <a:gd name="T78" fmla="*/ 3785 w 12806"/>
                <a:gd name="T79" fmla="*/ 4661 h 10687"/>
                <a:gd name="T80" fmla="*/ 4076 w 12806"/>
                <a:gd name="T81" fmla="*/ 3497 h 10687"/>
                <a:gd name="T82" fmla="*/ 4367 w 12806"/>
                <a:gd name="T83" fmla="*/ 4661 h 10687"/>
                <a:gd name="T84" fmla="*/ 5530 w 12806"/>
                <a:gd name="T85" fmla="*/ 4952 h 10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06" h="10687">
                  <a:moveTo>
                    <a:pt x="12803" y="7861"/>
                  </a:moveTo>
                  <a:cubicBezTo>
                    <a:pt x="12806" y="9075"/>
                    <a:pt x="11971" y="10132"/>
                    <a:pt x="10789" y="10409"/>
                  </a:cubicBezTo>
                  <a:cubicBezTo>
                    <a:pt x="9607" y="10687"/>
                    <a:pt x="8389" y="10113"/>
                    <a:pt x="7851" y="9024"/>
                  </a:cubicBezTo>
                  <a:lnTo>
                    <a:pt x="4955" y="9024"/>
                  </a:lnTo>
                  <a:cubicBezTo>
                    <a:pt x="4417" y="10113"/>
                    <a:pt x="3199" y="10687"/>
                    <a:pt x="2017" y="10409"/>
                  </a:cubicBezTo>
                  <a:cubicBezTo>
                    <a:pt x="835" y="10132"/>
                    <a:pt x="0" y="9075"/>
                    <a:pt x="3" y="7861"/>
                  </a:cubicBezTo>
                  <a:cubicBezTo>
                    <a:pt x="3" y="7777"/>
                    <a:pt x="8" y="7695"/>
                    <a:pt x="16" y="7614"/>
                  </a:cubicBezTo>
                  <a:cubicBezTo>
                    <a:pt x="8" y="7502"/>
                    <a:pt x="4" y="7391"/>
                    <a:pt x="3" y="7279"/>
                  </a:cubicBezTo>
                  <a:cubicBezTo>
                    <a:pt x="3" y="4938"/>
                    <a:pt x="1012" y="2712"/>
                    <a:pt x="2773" y="1170"/>
                  </a:cubicBezTo>
                  <a:lnTo>
                    <a:pt x="2842" y="1170"/>
                  </a:lnTo>
                  <a:cubicBezTo>
                    <a:pt x="3667" y="133"/>
                    <a:pt x="5194" y="0"/>
                    <a:pt x="6186" y="879"/>
                  </a:cubicBezTo>
                  <a:lnTo>
                    <a:pt x="6620" y="879"/>
                  </a:lnTo>
                  <a:cubicBezTo>
                    <a:pt x="7612" y="0"/>
                    <a:pt x="9139" y="133"/>
                    <a:pt x="9964" y="1170"/>
                  </a:cubicBezTo>
                  <a:lnTo>
                    <a:pt x="10033" y="1170"/>
                  </a:lnTo>
                  <a:cubicBezTo>
                    <a:pt x="11794" y="2712"/>
                    <a:pt x="12803" y="4938"/>
                    <a:pt x="12803" y="7279"/>
                  </a:cubicBezTo>
                  <a:cubicBezTo>
                    <a:pt x="12803" y="7391"/>
                    <a:pt x="12797" y="7503"/>
                    <a:pt x="12790" y="7614"/>
                  </a:cubicBezTo>
                  <a:cubicBezTo>
                    <a:pt x="12798" y="7695"/>
                    <a:pt x="12803" y="7777"/>
                    <a:pt x="12803" y="7861"/>
                  </a:cubicBezTo>
                  <a:close/>
                  <a:moveTo>
                    <a:pt x="11639" y="7279"/>
                  </a:moveTo>
                  <a:cubicBezTo>
                    <a:pt x="11639" y="5877"/>
                    <a:pt x="11212" y="4509"/>
                    <a:pt x="10416" y="3355"/>
                  </a:cubicBezTo>
                  <a:cubicBezTo>
                    <a:pt x="10402" y="3335"/>
                    <a:pt x="10390" y="3314"/>
                    <a:pt x="10377" y="3294"/>
                  </a:cubicBezTo>
                  <a:lnTo>
                    <a:pt x="10377" y="3296"/>
                  </a:lnTo>
                  <a:cubicBezTo>
                    <a:pt x="10057" y="2836"/>
                    <a:pt x="9684" y="2415"/>
                    <a:pt x="9265" y="2043"/>
                  </a:cubicBezTo>
                  <a:lnTo>
                    <a:pt x="9151" y="2043"/>
                  </a:lnTo>
                  <a:cubicBezTo>
                    <a:pt x="8945" y="1683"/>
                    <a:pt x="8563" y="1461"/>
                    <a:pt x="8148" y="1461"/>
                  </a:cubicBezTo>
                  <a:cubicBezTo>
                    <a:pt x="7734" y="1461"/>
                    <a:pt x="7352" y="1683"/>
                    <a:pt x="7146" y="2043"/>
                  </a:cubicBezTo>
                  <a:lnTo>
                    <a:pt x="5660" y="2043"/>
                  </a:lnTo>
                  <a:cubicBezTo>
                    <a:pt x="5454" y="1683"/>
                    <a:pt x="5072" y="1461"/>
                    <a:pt x="4658" y="1461"/>
                  </a:cubicBezTo>
                  <a:cubicBezTo>
                    <a:pt x="4243" y="1461"/>
                    <a:pt x="3861" y="1683"/>
                    <a:pt x="3655" y="2043"/>
                  </a:cubicBezTo>
                  <a:lnTo>
                    <a:pt x="3541" y="2043"/>
                  </a:lnTo>
                  <a:cubicBezTo>
                    <a:pt x="3122" y="2415"/>
                    <a:pt x="2749" y="2836"/>
                    <a:pt x="2430" y="3296"/>
                  </a:cubicBezTo>
                  <a:lnTo>
                    <a:pt x="2430" y="3294"/>
                  </a:lnTo>
                  <a:cubicBezTo>
                    <a:pt x="2416" y="3314"/>
                    <a:pt x="2405" y="3335"/>
                    <a:pt x="2391" y="3355"/>
                  </a:cubicBezTo>
                  <a:cubicBezTo>
                    <a:pt x="1595" y="4508"/>
                    <a:pt x="1168" y="5877"/>
                    <a:pt x="1167" y="7279"/>
                  </a:cubicBezTo>
                  <a:cubicBezTo>
                    <a:pt x="1167" y="7412"/>
                    <a:pt x="1177" y="7541"/>
                    <a:pt x="1186" y="7672"/>
                  </a:cubicBezTo>
                  <a:cubicBezTo>
                    <a:pt x="1144" y="7904"/>
                    <a:pt x="1170" y="8143"/>
                    <a:pt x="1261" y="8361"/>
                  </a:cubicBezTo>
                  <a:cubicBezTo>
                    <a:pt x="1265" y="8388"/>
                    <a:pt x="1267" y="8416"/>
                    <a:pt x="1271" y="8443"/>
                  </a:cubicBezTo>
                  <a:lnTo>
                    <a:pt x="1289" y="8443"/>
                  </a:lnTo>
                  <a:cubicBezTo>
                    <a:pt x="1520" y="8973"/>
                    <a:pt x="2043" y="9315"/>
                    <a:pt x="2621" y="9315"/>
                  </a:cubicBezTo>
                  <a:cubicBezTo>
                    <a:pt x="3199" y="9315"/>
                    <a:pt x="3722" y="8973"/>
                    <a:pt x="3953" y="8443"/>
                  </a:cubicBezTo>
                  <a:lnTo>
                    <a:pt x="4076" y="8443"/>
                  </a:lnTo>
                  <a:cubicBezTo>
                    <a:pt x="4076" y="8121"/>
                    <a:pt x="4336" y="7861"/>
                    <a:pt x="4658" y="7861"/>
                  </a:cubicBezTo>
                  <a:lnTo>
                    <a:pt x="8148" y="7861"/>
                  </a:lnTo>
                  <a:cubicBezTo>
                    <a:pt x="8470" y="7861"/>
                    <a:pt x="8730" y="8121"/>
                    <a:pt x="8730" y="8443"/>
                  </a:cubicBezTo>
                  <a:lnTo>
                    <a:pt x="8853" y="8443"/>
                  </a:lnTo>
                  <a:cubicBezTo>
                    <a:pt x="9084" y="8973"/>
                    <a:pt x="9607" y="9315"/>
                    <a:pt x="10185" y="9315"/>
                  </a:cubicBezTo>
                  <a:cubicBezTo>
                    <a:pt x="10763" y="9315"/>
                    <a:pt x="11286" y="8973"/>
                    <a:pt x="11517" y="8443"/>
                  </a:cubicBezTo>
                  <a:lnTo>
                    <a:pt x="11535" y="8443"/>
                  </a:lnTo>
                  <a:cubicBezTo>
                    <a:pt x="11539" y="8416"/>
                    <a:pt x="11541" y="8388"/>
                    <a:pt x="11545" y="8361"/>
                  </a:cubicBezTo>
                  <a:cubicBezTo>
                    <a:pt x="11636" y="8143"/>
                    <a:pt x="11662" y="7904"/>
                    <a:pt x="11620" y="7672"/>
                  </a:cubicBezTo>
                  <a:cubicBezTo>
                    <a:pt x="11629" y="7541"/>
                    <a:pt x="11639" y="7412"/>
                    <a:pt x="11639" y="7279"/>
                  </a:cubicBezTo>
                  <a:close/>
                  <a:moveTo>
                    <a:pt x="9603" y="6697"/>
                  </a:moveTo>
                  <a:cubicBezTo>
                    <a:pt x="9250" y="6697"/>
                    <a:pt x="8932" y="6484"/>
                    <a:pt x="8797" y="6158"/>
                  </a:cubicBezTo>
                  <a:cubicBezTo>
                    <a:pt x="8662" y="5832"/>
                    <a:pt x="8736" y="5457"/>
                    <a:pt x="8986" y="5207"/>
                  </a:cubicBezTo>
                  <a:cubicBezTo>
                    <a:pt x="9236" y="4958"/>
                    <a:pt x="9611" y="4883"/>
                    <a:pt x="9937" y="5018"/>
                  </a:cubicBezTo>
                  <a:cubicBezTo>
                    <a:pt x="10263" y="5153"/>
                    <a:pt x="10476" y="5471"/>
                    <a:pt x="10476" y="5824"/>
                  </a:cubicBezTo>
                  <a:cubicBezTo>
                    <a:pt x="10476" y="6306"/>
                    <a:pt x="10085" y="6697"/>
                    <a:pt x="9603" y="6697"/>
                  </a:cubicBezTo>
                  <a:close/>
                  <a:moveTo>
                    <a:pt x="9603" y="5533"/>
                  </a:moveTo>
                  <a:cubicBezTo>
                    <a:pt x="9344" y="5533"/>
                    <a:pt x="9214" y="5847"/>
                    <a:pt x="9397" y="6030"/>
                  </a:cubicBezTo>
                  <a:cubicBezTo>
                    <a:pt x="9581" y="6213"/>
                    <a:pt x="9894" y="6084"/>
                    <a:pt x="9894" y="5824"/>
                  </a:cubicBezTo>
                  <a:cubicBezTo>
                    <a:pt x="9894" y="5664"/>
                    <a:pt x="9764" y="5533"/>
                    <a:pt x="9603" y="5533"/>
                  </a:cubicBezTo>
                  <a:close/>
                  <a:moveTo>
                    <a:pt x="8439" y="4661"/>
                  </a:moveTo>
                  <a:cubicBezTo>
                    <a:pt x="8086" y="4661"/>
                    <a:pt x="7768" y="4448"/>
                    <a:pt x="7633" y="4122"/>
                  </a:cubicBezTo>
                  <a:cubicBezTo>
                    <a:pt x="7498" y="3796"/>
                    <a:pt x="7573" y="3421"/>
                    <a:pt x="7822" y="3171"/>
                  </a:cubicBezTo>
                  <a:cubicBezTo>
                    <a:pt x="8072" y="2921"/>
                    <a:pt x="8447" y="2847"/>
                    <a:pt x="8773" y="2982"/>
                  </a:cubicBezTo>
                  <a:cubicBezTo>
                    <a:pt x="9099" y="3117"/>
                    <a:pt x="9312" y="3435"/>
                    <a:pt x="9312" y="3788"/>
                  </a:cubicBezTo>
                  <a:cubicBezTo>
                    <a:pt x="9312" y="4270"/>
                    <a:pt x="8921" y="4661"/>
                    <a:pt x="8439" y="4661"/>
                  </a:cubicBezTo>
                  <a:close/>
                  <a:moveTo>
                    <a:pt x="8439" y="3497"/>
                  </a:moveTo>
                  <a:cubicBezTo>
                    <a:pt x="8180" y="3497"/>
                    <a:pt x="8050" y="3810"/>
                    <a:pt x="8234" y="3994"/>
                  </a:cubicBezTo>
                  <a:cubicBezTo>
                    <a:pt x="8417" y="4177"/>
                    <a:pt x="8730" y="4047"/>
                    <a:pt x="8730" y="3788"/>
                  </a:cubicBezTo>
                  <a:cubicBezTo>
                    <a:pt x="8730" y="3627"/>
                    <a:pt x="8600" y="3497"/>
                    <a:pt x="8439" y="3497"/>
                  </a:cubicBezTo>
                  <a:close/>
                  <a:moveTo>
                    <a:pt x="5239" y="5243"/>
                  </a:moveTo>
                  <a:lnTo>
                    <a:pt x="4367" y="5243"/>
                  </a:lnTo>
                  <a:lnTo>
                    <a:pt x="4367" y="6115"/>
                  </a:lnTo>
                  <a:cubicBezTo>
                    <a:pt x="4367" y="6276"/>
                    <a:pt x="4236" y="6406"/>
                    <a:pt x="4076" y="6406"/>
                  </a:cubicBezTo>
                  <a:cubicBezTo>
                    <a:pt x="3915" y="6406"/>
                    <a:pt x="3785" y="6276"/>
                    <a:pt x="3785" y="6115"/>
                  </a:cubicBezTo>
                  <a:lnTo>
                    <a:pt x="3785" y="5243"/>
                  </a:lnTo>
                  <a:lnTo>
                    <a:pt x="2912" y="5243"/>
                  </a:lnTo>
                  <a:cubicBezTo>
                    <a:pt x="2751" y="5243"/>
                    <a:pt x="2621" y="5112"/>
                    <a:pt x="2621" y="4952"/>
                  </a:cubicBezTo>
                  <a:cubicBezTo>
                    <a:pt x="2621" y="4791"/>
                    <a:pt x="2751" y="4661"/>
                    <a:pt x="2912" y="4661"/>
                  </a:cubicBezTo>
                  <a:lnTo>
                    <a:pt x="3785" y="4661"/>
                  </a:lnTo>
                  <a:lnTo>
                    <a:pt x="3785" y="3788"/>
                  </a:lnTo>
                  <a:cubicBezTo>
                    <a:pt x="3785" y="3627"/>
                    <a:pt x="3915" y="3497"/>
                    <a:pt x="4076" y="3497"/>
                  </a:cubicBezTo>
                  <a:cubicBezTo>
                    <a:pt x="4236" y="3497"/>
                    <a:pt x="4367" y="3627"/>
                    <a:pt x="4367" y="3788"/>
                  </a:cubicBezTo>
                  <a:lnTo>
                    <a:pt x="4367" y="4661"/>
                  </a:lnTo>
                  <a:lnTo>
                    <a:pt x="5239" y="4661"/>
                  </a:lnTo>
                  <a:cubicBezTo>
                    <a:pt x="5400" y="4661"/>
                    <a:pt x="5530" y="4791"/>
                    <a:pt x="5530" y="4952"/>
                  </a:cubicBezTo>
                  <a:cubicBezTo>
                    <a:pt x="5530" y="5112"/>
                    <a:pt x="5400" y="5243"/>
                    <a:pt x="5239" y="52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30051"/>
                                        </p:tgtEl>
                                        <p:attrNameLst>
                                          <p:attrName>style.visibility</p:attrName>
                                        </p:attrNameLst>
                                      </p:cBhvr>
                                      <p:to>
                                        <p:strVal val="visible"/>
                                      </p:to>
                                    </p:set>
                                    <p:animEffect transition="in" filter="wipe(down)">
                                      <p:cBhvr>
                                        <p:cTn id="11" dur="750"/>
                                        <p:tgtEl>
                                          <p:spTgt spid="130051"/>
                                        </p:tgtEl>
                                      </p:cBhvr>
                                    </p:animEffect>
                                  </p:childTnLst>
                                </p:cTn>
                              </p:par>
                            </p:childTnLst>
                          </p:cTn>
                        </p:par>
                        <p:par>
                          <p:cTn id="12" fill="hold">
                            <p:stCondLst>
                              <p:cond delay="2000"/>
                            </p:stCondLst>
                            <p:childTnLst>
                              <p:par>
                                <p:cTn id="13" presetID="16" presetClass="entr" presetSubtype="2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Horizontal)">
                                      <p:cBhvr>
                                        <p:cTn id="15" dur="750"/>
                                        <p:tgtEl>
                                          <p:spTgt spid="11"/>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750"/>
                                        <p:tgtEl>
                                          <p:spTgt spid="10"/>
                                        </p:tgtEl>
                                      </p:cBhvr>
                                    </p:animEffect>
                                  </p:childTnLst>
                                </p:cTn>
                              </p:par>
                            </p:childTnLst>
                          </p:cTn>
                        </p:par>
                        <p:par>
                          <p:cTn id="20" fill="hold">
                            <p:stCondLst>
                              <p:cond delay="4000"/>
                            </p:stCondLst>
                            <p:childTnLst>
                              <p:par>
                                <p:cTn id="21" presetID="16" presetClass="entr" presetSubtype="21"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750"/>
                                        <p:tgtEl>
                                          <p:spTgt spid="3"/>
                                        </p:tgtEl>
                                      </p:cBhvr>
                                    </p:animEffect>
                                  </p:childTnLst>
                                </p:cTn>
                              </p:par>
                            </p:childTnLst>
                          </p:cTn>
                        </p:par>
                        <p:par>
                          <p:cTn id="24" fill="hold">
                            <p:stCondLst>
                              <p:cond delay="5000"/>
                            </p:stCondLst>
                            <p:childTnLst>
                              <p:par>
                                <p:cTn id="25" presetID="53" presetClass="entr" presetSubtype="16"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750" fill="hold"/>
                                        <p:tgtEl>
                                          <p:spTgt spid="12"/>
                                        </p:tgtEl>
                                        <p:attrNameLst>
                                          <p:attrName>ppt_w</p:attrName>
                                        </p:attrNameLst>
                                      </p:cBhvr>
                                      <p:tavLst>
                                        <p:tav tm="0">
                                          <p:val>
                                            <p:fltVal val="0"/>
                                          </p:val>
                                        </p:tav>
                                        <p:tav tm="100000">
                                          <p:val>
                                            <p:strVal val="#ppt_w"/>
                                          </p:val>
                                        </p:tav>
                                      </p:tavLst>
                                    </p:anim>
                                    <p:anim calcmode="lin" valueType="num">
                                      <p:cBhvr>
                                        <p:cTn id="28" dur="750" fill="hold"/>
                                        <p:tgtEl>
                                          <p:spTgt spid="12"/>
                                        </p:tgtEl>
                                        <p:attrNameLst>
                                          <p:attrName>ppt_h</p:attrName>
                                        </p:attrNameLst>
                                      </p:cBhvr>
                                      <p:tavLst>
                                        <p:tav tm="0">
                                          <p:val>
                                            <p:fltVal val="0"/>
                                          </p:val>
                                        </p:tav>
                                        <p:tav tm="100000">
                                          <p:val>
                                            <p:strVal val="#ppt_h"/>
                                          </p:val>
                                        </p:tav>
                                      </p:tavLst>
                                    </p:anim>
                                    <p:animEffect transition="in" filter="fade">
                                      <p:cBhvr>
                                        <p:cTn id="29"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p:bldP spid="10"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77049" y="1844824"/>
            <a:ext cx="8720224" cy="523220"/>
            <a:chOff x="1336216" y="2204864"/>
            <a:chExt cx="8720224" cy="523220"/>
          </a:xfrm>
        </p:grpSpPr>
        <p:sp>
          <p:nvSpPr>
            <p:cNvPr id="131076" name="文字方塊 6"/>
            <p:cNvSpPr txBox="1">
              <a:spLocks noChangeArrowheads="1"/>
            </p:cNvSpPr>
            <p:nvPr/>
          </p:nvSpPr>
          <p:spPr bwMode="auto">
            <a:xfrm>
              <a:off x="1775520" y="2204864"/>
              <a:ext cx="8280920" cy="523220"/>
            </a:xfrm>
            <a:prstGeom prst="rect">
              <a:avLst/>
            </a:prstGeom>
            <a:noFill/>
            <a:ln w="9525">
              <a:noFill/>
              <a:miter lim="800000"/>
            </a:ln>
          </p:spPr>
          <p:txBody>
            <a:bodyPr wrap="square">
              <a:spAutoFit/>
            </a:bodyPr>
            <a:lstStyle/>
            <a:p>
              <a:r>
                <a:rPr lang="zh-CN" altLang="en-US" sz="2800" b="1" dirty="0">
                  <a:solidFill>
                    <a:schemeClr val="accent5"/>
                  </a:solidFill>
                  <a:cs typeface="+mn-ea"/>
                  <a:sym typeface="+mn-lt"/>
                </a:rPr>
                <a:t>玩报纸        发展跑、跳、钻等技能，增强下肢力量。</a:t>
              </a:r>
              <a:endParaRPr lang="zh-TW" altLang="en-US" sz="2800" b="1" dirty="0">
                <a:solidFill>
                  <a:schemeClr val="accent5"/>
                </a:solidFill>
                <a:cs typeface="+mn-ea"/>
                <a:sym typeface="+mn-lt"/>
              </a:endParaRPr>
            </a:p>
          </p:txBody>
        </p:sp>
        <p:sp>
          <p:nvSpPr>
            <p:cNvPr id="6" name="箭头: V 形 5"/>
            <p:cNvSpPr/>
            <p:nvPr/>
          </p:nvSpPr>
          <p:spPr>
            <a:xfrm>
              <a:off x="3107680" y="2250462"/>
              <a:ext cx="432023" cy="432023"/>
            </a:xfrm>
            <a:prstGeom prst="chevron">
              <a:avLst>
                <a:gd name="adj" fmla="val 2703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solidFill>
              </a:endParaRPr>
            </a:p>
          </p:txBody>
        </p:sp>
        <p:sp>
          <p:nvSpPr>
            <p:cNvPr id="7" name="箭头: V 形 6"/>
            <p:cNvSpPr/>
            <p:nvPr/>
          </p:nvSpPr>
          <p:spPr>
            <a:xfrm flipH="1">
              <a:off x="1336216" y="2250462"/>
              <a:ext cx="432023" cy="432023"/>
            </a:xfrm>
            <a:prstGeom prst="chevron">
              <a:avLst>
                <a:gd name="adj" fmla="val 2703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solidFill>
              </a:endParaRPr>
            </a:p>
          </p:txBody>
        </p:sp>
      </p:grpSp>
      <p:pic>
        <p:nvPicPr>
          <p:cNvPr id="8" name="图片 7" descr="卡通人物&#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374530" y="2304026"/>
            <a:ext cx="4149310" cy="4149310"/>
          </a:xfrm>
          <a:prstGeom prst="rect">
            <a:avLst/>
          </a:prstGeom>
        </p:spPr>
      </p:pic>
      <p:grpSp>
        <p:nvGrpSpPr>
          <p:cNvPr id="9" name="组合 8"/>
          <p:cNvGrpSpPr/>
          <p:nvPr/>
        </p:nvGrpSpPr>
        <p:grpSpPr>
          <a:xfrm>
            <a:off x="2580793" y="2780929"/>
            <a:ext cx="1862199" cy="3139321"/>
            <a:chOff x="2577617" y="2780928"/>
            <a:chExt cx="1862199" cy="3139321"/>
          </a:xfrm>
        </p:grpSpPr>
        <p:sp>
          <p:nvSpPr>
            <p:cNvPr id="5" name="文本框 4"/>
            <p:cNvSpPr txBox="1"/>
            <p:nvPr/>
          </p:nvSpPr>
          <p:spPr>
            <a:xfrm>
              <a:off x="2927648" y="2780928"/>
              <a:ext cx="1512168" cy="3139321"/>
            </a:xfrm>
            <a:prstGeom prst="rect">
              <a:avLst/>
            </a:prstGeom>
            <a:noFill/>
          </p:spPr>
          <p:txBody>
            <a:bodyPr wrap="square">
              <a:spAutoFit/>
            </a:bodyPr>
            <a:lstStyle/>
            <a:p>
              <a:pPr>
                <a:lnSpc>
                  <a:spcPct val="200000"/>
                </a:lnSpc>
              </a:pPr>
              <a:r>
                <a:rPr lang="zh-CN" altLang="en-US" dirty="0"/>
                <a:t>双脚跳</a:t>
              </a:r>
              <a:endParaRPr lang="zh-CN" altLang="en-US" dirty="0"/>
            </a:p>
            <a:p>
              <a:pPr>
                <a:lnSpc>
                  <a:spcPct val="200000"/>
                </a:lnSpc>
              </a:pPr>
              <a:r>
                <a:rPr lang="zh-CN" altLang="en-US" dirty="0"/>
                <a:t>单脚跨跳</a:t>
              </a:r>
              <a:endParaRPr lang="zh-CN" altLang="en-US" dirty="0"/>
            </a:p>
            <a:p>
              <a:pPr>
                <a:lnSpc>
                  <a:spcPct val="200000"/>
                </a:lnSpc>
              </a:pPr>
              <a:r>
                <a:rPr lang="zh-CN" altLang="en-US" dirty="0"/>
                <a:t>围着报纸跑</a:t>
              </a:r>
              <a:endParaRPr lang="zh-CN" altLang="en-US" dirty="0"/>
            </a:p>
            <a:p>
              <a:pPr>
                <a:lnSpc>
                  <a:spcPct val="200000"/>
                </a:lnSpc>
              </a:pPr>
              <a:r>
                <a:rPr lang="zh-CN" altLang="en-US" dirty="0"/>
                <a:t>钻山洞</a:t>
              </a:r>
              <a:endParaRPr lang="zh-CN" altLang="en-US" dirty="0"/>
            </a:p>
            <a:p>
              <a:pPr>
                <a:lnSpc>
                  <a:spcPct val="200000"/>
                </a:lnSpc>
              </a:pPr>
              <a:r>
                <a:rPr lang="zh-CN" altLang="en-US" dirty="0"/>
                <a:t>小小降落伞 </a:t>
              </a:r>
              <a:endParaRPr lang="zh-CN" altLang="en-US" dirty="0"/>
            </a:p>
            <a:p>
              <a:endParaRPr lang="zh-CN" altLang="en-US" dirty="0"/>
            </a:p>
          </p:txBody>
        </p:sp>
        <p:sp>
          <p:nvSpPr>
            <p:cNvPr id="11" name="箭头: V 形 10"/>
            <p:cNvSpPr/>
            <p:nvPr/>
          </p:nvSpPr>
          <p:spPr>
            <a:xfrm>
              <a:off x="2577617" y="3068960"/>
              <a:ext cx="187437" cy="144016"/>
            </a:xfrm>
            <a:prstGeom prst="chevron">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箭头: V 形 11"/>
            <p:cNvSpPr/>
            <p:nvPr/>
          </p:nvSpPr>
          <p:spPr>
            <a:xfrm>
              <a:off x="2577617" y="3607675"/>
              <a:ext cx="187437" cy="144016"/>
            </a:xfrm>
            <a:prstGeom prst="chevron">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箭头: V 形 12"/>
            <p:cNvSpPr/>
            <p:nvPr/>
          </p:nvSpPr>
          <p:spPr>
            <a:xfrm>
              <a:off x="2577617" y="4214601"/>
              <a:ext cx="187437" cy="144016"/>
            </a:xfrm>
            <a:prstGeom prst="chevron">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箭头: V 形 13"/>
            <p:cNvSpPr/>
            <p:nvPr/>
          </p:nvSpPr>
          <p:spPr>
            <a:xfrm>
              <a:off x="2577617" y="4725144"/>
              <a:ext cx="187437" cy="144016"/>
            </a:xfrm>
            <a:prstGeom prst="chevron">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箭头: V 形 14"/>
            <p:cNvSpPr/>
            <p:nvPr/>
          </p:nvSpPr>
          <p:spPr>
            <a:xfrm>
              <a:off x="2577617" y="5292031"/>
              <a:ext cx="187437" cy="144016"/>
            </a:xfrm>
            <a:prstGeom prst="chevron">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 calcmode="lin" valueType="num">
                                      <p:cBhvr>
                                        <p:cTn id="9" dur="750" fill="hold"/>
                                        <p:tgtEl>
                                          <p:spTgt spid="8"/>
                                        </p:tgtEl>
                                        <p:attrNameLst>
                                          <p:attrName>style.rotation</p:attrName>
                                        </p:attrNameLst>
                                      </p:cBhvr>
                                      <p:tavLst>
                                        <p:tav tm="0">
                                          <p:val>
                                            <p:fltVal val="90"/>
                                          </p:val>
                                        </p:tav>
                                        <p:tav tm="100000">
                                          <p:val>
                                            <p:fltVal val="0"/>
                                          </p:val>
                                        </p:tav>
                                      </p:tavLst>
                                    </p:anim>
                                    <p:animEffect transition="in" filter="fade">
                                      <p:cBhvr>
                                        <p:cTn id="10" dur="750"/>
                                        <p:tgtEl>
                                          <p:spTgt spid="8"/>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750"/>
                                        <p:tgtEl>
                                          <p:spTgt spid="3"/>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1850678" y="2924944"/>
            <a:ext cx="5101482" cy="2343655"/>
          </a:xfrm>
          <a:prstGeom prst="rect">
            <a:avLst/>
          </a:prstGeom>
          <a:noFill/>
          <a:ln w="9525">
            <a:noFill/>
            <a:miter lim="800000"/>
          </a:ln>
          <a:effectLst/>
        </p:spPr>
        <p:txBody>
          <a:bodyPr wrap="square">
            <a:spAutoFit/>
          </a:bodyPr>
          <a:lstStyle/>
          <a:p>
            <a:pPr>
              <a:lnSpc>
                <a:spcPct val="250000"/>
              </a:lnSpc>
            </a:pPr>
            <a:r>
              <a:rPr lang="zh-CN" altLang="en-US" sz="1600" dirty="0">
                <a:cs typeface="+mn-ea"/>
                <a:sym typeface="+mn-lt"/>
              </a:rPr>
              <a:t>幼儿两两一组，头顶报纸面对面站好，音乐响起，教师发出口令：“两人握双手头顶报纸向场地对面走！”幼儿两两头顶报纸从起点用侧步走的方法走到场地对面。</a:t>
            </a:r>
            <a:endParaRPr lang="zh-CN" altLang="en-US" sz="1600" dirty="0">
              <a:cs typeface="+mn-ea"/>
              <a:sym typeface="+mn-lt"/>
            </a:endParaRPr>
          </a:p>
          <a:p>
            <a:pPr eaLnBrk="0" hangingPunct="0">
              <a:lnSpc>
                <a:spcPct val="150000"/>
              </a:lnSpc>
            </a:pPr>
            <a:endParaRPr lang="zh-CN" altLang="en-US" sz="2000" dirty="0">
              <a:solidFill>
                <a:srgbClr val="772308"/>
              </a:solidFill>
              <a:cs typeface="+mn-ea"/>
              <a:sym typeface="+mn-lt"/>
            </a:endParaRPr>
          </a:p>
        </p:txBody>
      </p:sp>
      <p:pic>
        <p:nvPicPr>
          <p:cNvPr id="3" name="图片 2" descr="卡通人物&#10;&#10;中度可信度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47247" y="2564904"/>
            <a:ext cx="5227549" cy="3788079"/>
          </a:xfrm>
          <a:prstGeom prst="rect">
            <a:avLst/>
          </a:prstGeom>
        </p:spPr>
      </p:pic>
      <p:grpSp>
        <p:nvGrpSpPr>
          <p:cNvPr id="4" name="组合 3"/>
          <p:cNvGrpSpPr/>
          <p:nvPr/>
        </p:nvGrpSpPr>
        <p:grpSpPr>
          <a:xfrm>
            <a:off x="1418655" y="1844675"/>
            <a:ext cx="3198776" cy="584775"/>
            <a:chOff x="1559508" y="2586956"/>
            <a:chExt cx="3198776" cy="584775"/>
          </a:xfrm>
        </p:grpSpPr>
        <p:sp>
          <p:nvSpPr>
            <p:cNvPr id="132114" name="Rectangle 18"/>
            <p:cNvSpPr>
              <a:spLocks noChangeArrowheads="1"/>
            </p:cNvSpPr>
            <p:nvPr/>
          </p:nvSpPr>
          <p:spPr bwMode="auto">
            <a:xfrm>
              <a:off x="1794751" y="2586956"/>
              <a:ext cx="2819400" cy="584775"/>
            </a:xfrm>
            <a:prstGeom prst="rect">
              <a:avLst/>
            </a:prstGeom>
            <a:noFill/>
          </p:spPr>
          <p:txBody>
            <a:bodyPr wrap="square" lIns="91440" tIns="45720" rIns="91440" bIns="45720">
              <a:spAutoFit/>
            </a:bodyPr>
            <a:lstStyle/>
            <a:p>
              <a:pPr algn="ctr"/>
              <a:r>
                <a:rPr lang="zh-CN" altLang="en-US" sz="3200" b="1" dirty="0">
                  <a:ln w="31550" cmpd="sng">
                    <a:noFill/>
                    <a:prstDash val="solid"/>
                  </a:ln>
                  <a:solidFill>
                    <a:schemeClr val="accent5"/>
                  </a:solidFill>
                  <a:cs typeface="+mn-ea"/>
                  <a:sym typeface="+mn-lt"/>
                </a:rPr>
                <a:t>互握双手走 </a:t>
              </a:r>
              <a:endParaRPr lang="zh-CN" altLang="en-US" sz="3200" b="1" dirty="0">
                <a:ln w="31550" cmpd="sng">
                  <a:noFill/>
                  <a:prstDash val="solid"/>
                </a:ln>
                <a:solidFill>
                  <a:schemeClr val="accent5"/>
                </a:solidFill>
                <a:cs typeface="+mn-ea"/>
                <a:sym typeface="+mn-lt"/>
              </a:endParaRPr>
            </a:p>
          </p:txBody>
        </p:sp>
        <p:sp>
          <p:nvSpPr>
            <p:cNvPr id="6" name="箭头: V 形 5"/>
            <p:cNvSpPr/>
            <p:nvPr/>
          </p:nvSpPr>
          <p:spPr>
            <a:xfrm>
              <a:off x="4326261" y="2663331"/>
              <a:ext cx="432023" cy="432023"/>
            </a:xfrm>
            <a:prstGeom prst="chevron">
              <a:avLst>
                <a:gd name="adj" fmla="val 2703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箭头: V 形 6"/>
            <p:cNvSpPr/>
            <p:nvPr/>
          </p:nvSpPr>
          <p:spPr>
            <a:xfrm flipH="1">
              <a:off x="1559508" y="2663331"/>
              <a:ext cx="432023" cy="432023"/>
            </a:xfrm>
            <a:prstGeom prst="chevron">
              <a:avLst>
                <a:gd name="adj" fmla="val 2703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32098"/>
                                        </p:tgtEl>
                                        <p:attrNameLst>
                                          <p:attrName>style.visibility</p:attrName>
                                        </p:attrNameLst>
                                      </p:cBhvr>
                                      <p:to>
                                        <p:strVal val="visible"/>
                                      </p:to>
                                    </p:set>
                                    <p:animEffect transition="in" filter="wipe(down)">
                                      <p:cBhvr>
                                        <p:cTn id="11" dur="750"/>
                                        <p:tgtEl>
                                          <p:spTgt spid="132098"/>
                                        </p:tgtEl>
                                      </p:cBhvr>
                                    </p:animEffect>
                                  </p:childTnLst>
                                </p:cTn>
                              </p:par>
                            </p:childTnLst>
                          </p:cTn>
                        </p:par>
                        <p:par>
                          <p:cTn id="12" fill="hold">
                            <p:stCondLst>
                              <p:cond delay="2000"/>
                            </p:stCondLst>
                            <p:childTnLst>
                              <p:par>
                                <p:cTn id="13" presetID="3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750" fill="hold"/>
                                        <p:tgtEl>
                                          <p:spTgt spid="3"/>
                                        </p:tgtEl>
                                        <p:attrNameLst>
                                          <p:attrName>ppt_w</p:attrName>
                                        </p:attrNameLst>
                                      </p:cBhvr>
                                      <p:tavLst>
                                        <p:tav tm="0">
                                          <p:val>
                                            <p:fltVal val="0"/>
                                          </p:val>
                                        </p:tav>
                                        <p:tav tm="100000">
                                          <p:val>
                                            <p:strVal val="#ppt_w"/>
                                          </p:val>
                                        </p:tav>
                                      </p:tavLst>
                                    </p:anim>
                                    <p:anim calcmode="lin" valueType="num">
                                      <p:cBhvr>
                                        <p:cTn id="16" dur="750" fill="hold"/>
                                        <p:tgtEl>
                                          <p:spTgt spid="3"/>
                                        </p:tgtEl>
                                        <p:attrNameLst>
                                          <p:attrName>ppt_h</p:attrName>
                                        </p:attrNameLst>
                                      </p:cBhvr>
                                      <p:tavLst>
                                        <p:tav tm="0">
                                          <p:val>
                                            <p:fltVal val="0"/>
                                          </p:val>
                                        </p:tav>
                                        <p:tav tm="100000">
                                          <p:val>
                                            <p:strVal val="#ppt_h"/>
                                          </p:val>
                                        </p:tav>
                                      </p:tavLst>
                                    </p:anim>
                                    <p:anim calcmode="lin" valueType="num">
                                      <p:cBhvr>
                                        <p:cTn id="17" dur="750" fill="hold"/>
                                        <p:tgtEl>
                                          <p:spTgt spid="3"/>
                                        </p:tgtEl>
                                        <p:attrNameLst>
                                          <p:attrName>style.rotation</p:attrName>
                                        </p:attrNameLst>
                                      </p:cBhvr>
                                      <p:tavLst>
                                        <p:tav tm="0">
                                          <p:val>
                                            <p:fltVal val="90"/>
                                          </p:val>
                                        </p:tav>
                                        <p:tav tm="100000">
                                          <p:val>
                                            <p:fltVal val="0"/>
                                          </p:val>
                                        </p:tav>
                                      </p:tavLst>
                                    </p:anim>
                                    <p:animEffect transition="in" filter="fade">
                                      <p:cBhvr>
                                        <p:cTn id="18"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46201" y="1916832"/>
            <a:ext cx="5761087" cy="1285673"/>
            <a:chOff x="1638322" y="1949795"/>
            <a:chExt cx="5761087" cy="1285673"/>
          </a:xfrm>
        </p:grpSpPr>
        <p:sp>
          <p:nvSpPr>
            <p:cNvPr id="133122" name="Text Box 2"/>
            <p:cNvSpPr txBox="1">
              <a:spLocks noChangeArrowheads="1"/>
            </p:cNvSpPr>
            <p:nvPr/>
          </p:nvSpPr>
          <p:spPr bwMode="auto">
            <a:xfrm>
              <a:off x="2296799" y="2534570"/>
              <a:ext cx="5102610" cy="700898"/>
            </a:xfrm>
            <a:prstGeom prst="rect">
              <a:avLst/>
            </a:prstGeom>
            <a:noFill/>
            <a:ln w="9525">
              <a:noFill/>
              <a:miter lim="800000"/>
            </a:ln>
            <a:effectLst/>
          </p:spPr>
          <p:txBody>
            <a:bodyPr wrap="square">
              <a:spAutoFit/>
            </a:bodyPr>
            <a:lstStyle/>
            <a:p>
              <a:pPr>
                <a:lnSpc>
                  <a:spcPct val="130000"/>
                </a:lnSpc>
              </a:pPr>
              <a:r>
                <a:rPr lang="zh-CN" altLang="en-US" sz="1600" dirty="0">
                  <a:cs typeface="+mn-ea"/>
                  <a:sym typeface="+mn-lt"/>
                </a:rPr>
                <a:t>幼儿将报纸平铺在自己面前。教师发出口令：“双脚跳上报纸！”“双脚跳下报纸！”要求幼儿双脚并拢跳。 </a:t>
              </a:r>
              <a:endParaRPr lang="zh-CN" altLang="en-US" sz="1600" dirty="0">
                <a:cs typeface="+mn-ea"/>
                <a:sym typeface="+mn-lt"/>
              </a:endParaRPr>
            </a:p>
          </p:txBody>
        </p:sp>
        <p:sp>
          <p:nvSpPr>
            <p:cNvPr id="133140" name="Rectangle 20"/>
            <p:cNvSpPr>
              <a:spLocks noChangeArrowheads="1"/>
            </p:cNvSpPr>
            <p:nvPr/>
          </p:nvSpPr>
          <p:spPr bwMode="auto">
            <a:xfrm>
              <a:off x="1638322" y="1949795"/>
              <a:ext cx="2667000" cy="584775"/>
            </a:xfrm>
            <a:prstGeom prst="rect">
              <a:avLst/>
            </a:prstGeom>
            <a:noFill/>
          </p:spPr>
          <p:txBody>
            <a:bodyPr wrap="square" lIns="91440" tIns="45720" rIns="91440" bIns="45720">
              <a:spAutoFit/>
            </a:bodyPr>
            <a:lstStyle/>
            <a:p>
              <a:pPr algn="ctr"/>
              <a:r>
                <a:rPr lang="zh-CN" altLang="en-US" sz="3200" b="1" dirty="0">
                  <a:ln w="31550" cmpd="sng">
                    <a:noFill/>
                    <a:prstDash val="solid"/>
                  </a:ln>
                  <a:solidFill>
                    <a:schemeClr val="accent5"/>
                  </a:solidFill>
                  <a:cs typeface="+mn-ea"/>
                  <a:sym typeface="+mn-lt"/>
                </a:rPr>
                <a:t>双脚跳</a:t>
              </a:r>
              <a:endParaRPr lang="zh-CN" altLang="en-US" sz="3200" b="1" dirty="0">
                <a:ln w="31550" cmpd="sng">
                  <a:noFill/>
                  <a:prstDash val="solid"/>
                </a:ln>
                <a:solidFill>
                  <a:schemeClr val="accent5"/>
                </a:solidFill>
                <a:cs typeface="+mn-ea"/>
                <a:sym typeface="+mn-lt"/>
              </a:endParaRPr>
            </a:p>
          </p:txBody>
        </p:sp>
        <p:sp>
          <p:nvSpPr>
            <p:cNvPr id="6" name="箭头: V 形 5"/>
            <p:cNvSpPr/>
            <p:nvPr/>
          </p:nvSpPr>
          <p:spPr>
            <a:xfrm>
              <a:off x="3773683" y="2026171"/>
              <a:ext cx="432023" cy="432023"/>
            </a:xfrm>
            <a:prstGeom prst="chevron">
              <a:avLst>
                <a:gd name="adj" fmla="val 2703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 name="组合 2"/>
          <p:cNvGrpSpPr/>
          <p:nvPr/>
        </p:nvGrpSpPr>
        <p:grpSpPr>
          <a:xfrm>
            <a:off x="1898032" y="4077073"/>
            <a:ext cx="8324343" cy="1437605"/>
            <a:chOff x="2181662" y="3824576"/>
            <a:chExt cx="8324343" cy="1437605"/>
          </a:xfrm>
        </p:grpSpPr>
        <p:sp>
          <p:nvSpPr>
            <p:cNvPr id="133141" name="Rectangle 21"/>
            <p:cNvSpPr>
              <a:spLocks noChangeArrowheads="1"/>
            </p:cNvSpPr>
            <p:nvPr/>
          </p:nvSpPr>
          <p:spPr bwMode="auto">
            <a:xfrm>
              <a:off x="2181662" y="3824576"/>
              <a:ext cx="2019300" cy="584775"/>
            </a:xfrm>
            <a:prstGeom prst="rect">
              <a:avLst/>
            </a:prstGeom>
            <a:noFill/>
          </p:spPr>
          <p:txBody>
            <a:bodyPr wrap="square" lIns="91440" tIns="45720" rIns="91440" bIns="45720">
              <a:spAutoFit/>
            </a:bodyPr>
            <a:lstStyle/>
            <a:p>
              <a:pPr algn="ctr"/>
              <a:r>
                <a:rPr lang="zh-CN" altLang="en-US" sz="3200" b="1" dirty="0">
                  <a:ln w="31550" cmpd="sng">
                    <a:noFill/>
                    <a:prstDash val="solid"/>
                  </a:ln>
                  <a:solidFill>
                    <a:schemeClr val="accent5"/>
                  </a:solidFill>
                  <a:cs typeface="+mn-ea"/>
                  <a:sym typeface="+mn-lt"/>
                </a:rPr>
                <a:t>单脚跨跳</a:t>
              </a:r>
              <a:endParaRPr lang="zh-CN" altLang="en-US" sz="3200" b="1" dirty="0">
                <a:ln w="31550" cmpd="sng">
                  <a:noFill/>
                  <a:prstDash val="solid"/>
                </a:ln>
                <a:solidFill>
                  <a:schemeClr val="accent5"/>
                </a:solidFill>
                <a:cs typeface="+mn-ea"/>
                <a:sym typeface="+mn-lt"/>
              </a:endParaRPr>
            </a:p>
          </p:txBody>
        </p:sp>
        <p:sp>
          <p:nvSpPr>
            <p:cNvPr id="133142" name="Rectangle 22"/>
            <p:cNvSpPr>
              <a:spLocks noChangeArrowheads="1"/>
            </p:cNvSpPr>
            <p:nvPr/>
          </p:nvSpPr>
          <p:spPr bwMode="auto">
            <a:xfrm>
              <a:off x="2271187" y="4428940"/>
              <a:ext cx="8234818" cy="833241"/>
            </a:xfrm>
            <a:prstGeom prst="rect">
              <a:avLst/>
            </a:prstGeom>
            <a:noFill/>
            <a:ln w="9525">
              <a:noFill/>
              <a:miter lim="800000"/>
            </a:ln>
            <a:effectLst/>
          </p:spPr>
          <p:txBody>
            <a:bodyPr wrap="square" anchor="ctr">
              <a:spAutoFit/>
            </a:bodyPr>
            <a:lstStyle/>
            <a:p>
              <a:pPr eaLnBrk="0" hangingPunct="0">
                <a:lnSpc>
                  <a:spcPct val="150000"/>
                </a:lnSpc>
              </a:pPr>
              <a:r>
                <a:rPr lang="zh-CN" altLang="en-US" dirty="0">
                  <a:solidFill>
                    <a:srgbClr val="772308"/>
                  </a:solidFill>
                  <a:cs typeface="+mn-ea"/>
                  <a:sym typeface="+mn-lt"/>
                </a:rPr>
                <a:t>  </a:t>
              </a:r>
              <a:r>
                <a:rPr lang="zh-CN" altLang="en-US" sz="1600" dirty="0">
                  <a:cs typeface="+mn-ea"/>
                  <a:sym typeface="+mn-lt"/>
                </a:rPr>
                <a:t>将报纸按照幼儿能跨跳过的距离折叠好平铺在地面上，教师发出口令：“跨跳报纸！”幼儿自己联系反复跨越报纸。还可加入动作，如跨过去之后再发出口令：“转一转”等等。 </a:t>
              </a:r>
              <a:endParaRPr lang="zh-CN" altLang="en-US" sz="1600" dirty="0">
                <a:cs typeface="+mn-ea"/>
                <a:sym typeface="+mn-lt"/>
              </a:endParaRPr>
            </a:p>
          </p:txBody>
        </p:sp>
        <p:sp>
          <p:nvSpPr>
            <p:cNvPr id="8" name="箭头: V 形 7"/>
            <p:cNvSpPr/>
            <p:nvPr/>
          </p:nvSpPr>
          <p:spPr>
            <a:xfrm>
              <a:off x="4197898" y="3888541"/>
              <a:ext cx="432023" cy="432023"/>
            </a:xfrm>
            <a:prstGeom prst="chevron">
              <a:avLst>
                <a:gd name="adj" fmla="val 2703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5" name="图片 4" descr="卡通人物&#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079698" y="1844675"/>
            <a:ext cx="2087651" cy="295617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ppt_w</p:attrName>
                                        </p:attrNameLst>
                                      </p:cBhvr>
                                      <p:tavLst>
                                        <p:tav tm="0" fmla="#ppt_w*sin(2.5*pi*$)">
                                          <p:val>
                                            <p:fltVal val="0"/>
                                          </p:val>
                                        </p:tav>
                                        <p:tav tm="100000">
                                          <p:val>
                                            <p:fltVal val="1"/>
                                          </p:val>
                                        </p:tav>
                                      </p:tavLst>
                                    </p:anim>
                                    <p:anim calcmode="lin" valueType="num">
                                      <p:cBhvr>
                                        <p:cTn id="9" dur="75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750"/>
                                        <p:tgtEl>
                                          <p:spTgt spid="2"/>
                                        </p:tgtEl>
                                      </p:cBhvr>
                                    </p:animEffect>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33298" y="3797418"/>
            <a:ext cx="9518852" cy="1781250"/>
            <a:chOff x="1330123" y="3797418"/>
            <a:chExt cx="9518852" cy="1781250"/>
          </a:xfrm>
        </p:grpSpPr>
        <p:sp>
          <p:nvSpPr>
            <p:cNvPr id="137221" name="Rectangle 5"/>
            <p:cNvSpPr>
              <a:spLocks noChangeArrowheads="1"/>
            </p:cNvSpPr>
            <p:nvPr/>
          </p:nvSpPr>
          <p:spPr bwMode="auto">
            <a:xfrm>
              <a:off x="1330123" y="4376095"/>
              <a:ext cx="9518852" cy="1202573"/>
            </a:xfrm>
            <a:prstGeom prst="rect">
              <a:avLst/>
            </a:prstGeom>
            <a:noFill/>
            <a:ln w="9525">
              <a:noFill/>
              <a:miter lim="800000"/>
            </a:ln>
            <a:effectLst/>
          </p:spPr>
          <p:txBody>
            <a:bodyPr wrap="square" anchor="ctr">
              <a:spAutoFit/>
            </a:bodyPr>
            <a:lstStyle/>
            <a:p>
              <a:pPr eaLnBrk="0" hangingPunct="0">
                <a:lnSpc>
                  <a:spcPct val="150000"/>
                </a:lnSpc>
              </a:pPr>
              <a:r>
                <a:rPr lang="zh-CN" altLang="en-US" dirty="0">
                  <a:solidFill>
                    <a:srgbClr val="772308"/>
                  </a:solidFill>
                  <a:cs typeface="+mn-ea"/>
                  <a:sym typeface="+mn-lt"/>
                </a:rPr>
                <a:t>    </a:t>
              </a:r>
              <a:r>
                <a:rPr lang="zh-CN" altLang="en-US" sz="1600" dirty="0">
                  <a:cs typeface="+mn-ea"/>
                  <a:sym typeface="+mn-lt"/>
                </a:rPr>
                <a:t>将幼儿分成</a:t>
              </a:r>
              <a:r>
                <a:rPr lang="en-US" altLang="zh-CN" sz="1600" dirty="0">
                  <a:cs typeface="+mn-ea"/>
                  <a:sym typeface="+mn-lt"/>
                </a:rPr>
                <a:t>4</a:t>
              </a:r>
              <a:r>
                <a:rPr lang="zh-CN" altLang="en-US" sz="1600" dirty="0">
                  <a:cs typeface="+mn-ea"/>
                  <a:sym typeface="+mn-lt"/>
                </a:rPr>
                <a:t>组，</a:t>
              </a:r>
              <a:r>
                <a:rPr lang="en-US" altLang="zh-CN" sz="1600" dirty="0">
                  <a:cs typeface="+mn-ea"/>
                  <a:sym typeface="+mn-lt"/>
                </a:rPr>
                <a:t>1</a:t>
              </a:r>
              <a:r>
                <a:rPr lang="zh-CN" altLang="en-US" sz="1600" dirty="0">
                  <a:cs typeface="+mn-ea"/>
                  <a:sym typeface="+mn-lt"/>
                </a:rPr>
                <a:t>、</a:t>
              </a:r>
              <a:r>
                <a:rPr lang="en-US" altLang="zh-CN" sz="1600" dirty="0">
                  <a:cs typeface="+mn-ea"/>
                  <a:sym typeface="+mn-lt"/>
                </a:rPr>
                <a:t>2</a:t>
              </a:r>
              <a:r>
                <a:rPr lang="zh-CN" altLang="en-US" sz="1600" dirty="0">
                  <a:cs typeface="+mn-ea"/>
                  <a:sym typeface="+mn-lt"/>
                </a:rPr>
                <a:t>组 幼儿面对面并相互结对，将两张报纸重叠，各握住报纸的两个角摆在胸前，成为一个长长的山洞，</a:t>
              </a:r>
              <a:r>
                <a:rPr lang="en-US" altLang="zh-CN" sz="1600" dirty="0">
                  <a:cs typeface="+mn-ea"/>
                  <a:sym typeface="+mn-lt"/>
                </a:rPr>
                <a:t>3</a:t>
              </a:r>
              <a:r>
                <a:rPr lang="zh-CN" altLang="en-US" sz="1600" dirty="0">
                  <a:cs typeface="+mn-ea"/>
                  <a:sym typeface="+mn-lt"/>
                </a:rPr>
                <a:t>、</a:t>
              </a:r>
              <a:r>
                <a:rPr lang="en-US" altLang="zh-CN" sz="1600" dirty="0">
                  <a:cs typeface="+mn-ea"/>
                  <a:sym typeface="+mn-lt"/>
                </a:rPr>
                <a:t>4</a:t>
              </a:r>
              <a:r>
                <a:rPr lang="zh-CN" altLang="en-US" sz="1600" dirty="0">
                  <a:cs typeface="+mn-ea"/>
                  <a:sym typeface="+mn-lt"/>
                </a:rPr>
                <a:t>组幼儿按先后顺序进行钻山洞的练习，钻</a:t>
              </a:r>
              <a:r>
                <a:rPr lang="en-US" altLang="zh-CN" sz="1600" dirty="0">
                  <a:cs typeface="+mn-ea"/>
                  <a:sym typeface="+mn-lt"/>
                </a:rPr>
                <a:t>3-4</a:t>
              </a:r>
              <a:r>
                <a:rPr lang="zh-CN" altLang="en-US" sz="1600" dirty="0">
                  <a:cs typeface="+mn-ea"/>
                  <a:sym typeface="+mn-lt"/>
                </a:rPr>
                <a:t>词后，站回原位，并面对面互相抓握报纸角，</a:t>
              </a:r>
              <a:r>
                <a:rPr lang="en-US" altLang="zh-CN" sz="1600" dirty="0">
                  <a:cs typeface="+mn-ea"/>
                  <a:sym typeface="+mn-lt"/>
                </a:rPr>
                <a:t>1</a:t>
              </a:r>
              <a:r>
                <a:rPr lang="zh-CN" altLang="en-US" sz="1600" dirty="0">
                  <a:cs typeface="+mn-ea"/>
                  <a:sym typeface="+mn-lt"/>
                </a:rPr>
                <a:t>、</a:t>
              </a:r>
              <a:r>
                <a:rPr lang="en-US" altLang="zh-CN" sz="1600" dirty="0">
                  <a:cs typeface="+mn-ea"/>
                  <a:sym typeface="+mn-lt"/>
                </a:rPr>
                <a:t>2</a:t>
              </a:r>
              <a:r>
                <a:rPr lang="zh-CN" altLang="en-US" sz="1600" dirty="0">
                  <a:cs typeface="+mn-ea"/>
                  <a:sym typeface="+mn-lt"/>
                </a:rPr>
                <a:t>幼儿也按先后顺序钻山洞</a:t>
              </a:r>
              <a:r>
                <a:rPr lang="en-US" altLang="zh-CN" sz="1600" dirty="0">
                  <a:cs typeface="+mn-ea"/>
                  <a:sym typeface="+mn-lt"/>
                </a:rPr>
                <a:t>3-4</a:t>
              </a:r>
              <a:r>
                <a:rPr lang="zh-CN" altLang="en-US" sz="1600" dirty="0">
                  <a:cs typeface="+mn-ea"/>
                  <a:sym typeface="+mn-lt"/>
                </a:rPr>
                <a:t>次。 </a:t>
              </a:r>
              <a:endParaRPr lang="zh-CN" altLang="en-US" sz="1600" dirty="0">
                <a:cs typeface="+mn-ea"/>
                <a:sym typeface="+mn-lt"/>
              </a:endParaRPr>
            </a:p>
          </p:txBody>
        </p:sp>
        <p:sp>
          <p:nvSpPr>
            <p:cNvPr id="2" name="矩形 1"/>
            <p:cNvSpPr/>
            <p:nvPr/>
          </p:nvSpPr>
          <p:spPr>
            <a:xfrm>
              <a:off x="1428382" y="3797418"/>
              <a:ext cx="1893467" cy="584775"/>
            </a:xfrm>
            <a:prstGeom prst="rect">
              <a:avLst/>
            </a:prstGeom>
            <a:noFill/>
          </p:spPr>
          <p:txBody>
            <a:bodyPr wrap="square" lIns="91440" tIns="45720" rIns="91440" bIns="45720">
              <a:spAutoFit/>
            </a:bodyPr>
            <a:lstStyle/>
            <a:p>
              <a:pPr algn="ctr"/>
              <a:r>
                <a:rPr lang="zh-CN" altLang="en-US" sz="3200" b="1" dirty="0">
                  <a:ln w="31550" cmpd="sng">
                    <a:noFill/>
                    <a:prstDash val="solid"/>
                  </a:ln>
                  <a:solidFill>
                    <a:schemeClr val="accent5"/>
                  </a:solidFill>
                  <a:cs typeface="+mn-ea"/>
                  <a:sym typeface="+mn-lt"/>
                </a:rPr>
                <a:t>钻 山 洞</a:t>
              </a:r>
              <a:endParaRPr lang="zh-CN" altLang="en-US" sz="3200" b="1" dirty="0">
                <a:ln w="31550" cmpd="sng">
                  <a:noFill/>
                  <a:prstDash val="solid"/>
                </a:ln>
                <a:solidFill>
                  <a:schemeClr val="accent5"/>
                </a:solidFill>
                <a:cs typeface="+mn-ea"/>
                <a:sym typeface="+mn-lt"/>
              </a:endParaRPr>
            </a:p>
          </p:txBody>
        </p:sp>
        <p:sp>
          <p:nvSpPr>
            <p:cNvPr id="6" name="箭头: V 形 5"/>
            <p:cNvSpPr/>
            <p:nvPr/>
          </p:nvSpPr>
          <p:spPr>
            <a:xfrm>
              <a:off x="3420108" y="3873793"/>
              <a:ext cx="432023" cy="432023"/>
            </a:xfrm>
            <a:prstGeom prst="chevron">
              <a:avLst>
                <a:gd name="adj" fmla="val 2703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 name="组合 3"/>
          <p:cNvGrpSpPr/>
          <p:nvPr/>
        </p:nvGrpSpPr>
        <p:grpSpPr>
          <a:xfrm>
            <a:off x="1346200" y="1970876"/>
            <a:ext cx="9505950" cy="1359266"/>
            <a:chOff x="1343025" y="1970876"/>
            <a:chExt cx="9505950" cy="1359266"/>
          </a:xfrm>
        </p:grpSpPr>
        <p:sp>
          <p:nvSpPr>
            <p:cNvPr id="137218" name="Text Box 2"/>
            <p:cNvSpPr txBox="1">
              <a:spLocks noChangeArrowheads="1"/>
            </p:cNvSpPr>
            <p:nvPr/>
          </p:nvSpPr>
          <p:spPr bwMode="auto">
            <a:xfrm>
              <a:off x="1343025" y="2496901"/>
              <a:ext cx="9505950" cy="833241"/>
            </a:xfrm>
            <a:prstGeom prst="rect">
              <a:avLst/>
            </a:prstGeom>
            <a:noFill/>
            <a:ln w="9525">
              <a:noFill/>
              <a:miter lim="800000"/>
            </a:ln>
            <a:effectLst/>
          </p:spPr>
          <p:txBody>
            <a:bodyPr wrap="square">
              <a:spAutoFit/>
            </a:bodyPr>
            <a:lstStyle/>
            <a:p>
              <a:pPr eaLnBrk="0" hangingPunct="0">
                <a:lnSpc>
                  <a:spcPct val="150000"/>
                </a:lnSpc>
              </a:pPr>
              <a:r>
                <a:rPr lang="zh-CN" altLang="en-US" dirty="0">
                  <a:solidFill>
                    <a:srgbClr val="772308"/>
                  </a:solidFill>
                  <a:cs typeface="+mn-ea"/>
                  <a:sym typeface="+mn-lt"/>
                </a:rPr>
                <a:t>    </a:t>
              </a:r>
              <a:r>
                <a:rPr lang="zh-CN" altLang="en-US" sz="1600" dirty="0">
                  <a:cs typeface="+mn-ea"/>
                  <a:sym typeface="+mn-lt"/>
                </a:rPr>
                <a:t>幼儿将报纸平铺在自己面前。教师发出口令：“顺时针围着报纸跑！”幼儿按教师的示范方向围着报纸小跑。片刻后，教师再发出口令：“逆时针围着报纸跑！”幼儿转身</a:t>
              </a:r>
              <a:r>
                <a:rPr lang="en-US" altLang="zh-CN" sz="1600" dirty="0">
                  <a:cs typeface="+mn-ea"/>
                  <a:sym typeface="+mn-lt"/>
                </a:rPr>
                <a:t>180</a:t>
              </a:r>
              <a:r>
                <a:rPr lang="zh-CN" altLang="en-US" sz="1600" dirty="0">
                  <a:cs typeface="+mn-ea"/>
                  <a:sym typeface="+mn-lt"/>
                </a:rPr>
                <a:t>度围着报纸小跑。</a:t>
              </a:r>
              <a:endParaRPr lang="zh-CN" altLang="en-US" sz="1600" dirty="0">
                <a:cs typeface="+mn-ea"/>
                <a:sym typeface="+mn-lt"/>
              </a:endParaRPr>
            </a:p>
          </p:txBody>
        </p:sp>
        <p:sp>
          <p:nvSpPr>
            <p:cNvPr id="137219" name="Rectangle 3"/>
            <p:cNvSpPr>
              <a:spLocks noChangeArrowheads="1"/>
            </p:cNvSpPr>
            <p:nvPr/>
          </p:nvSpPr>
          <p:spPr bwMode="auto">
            <a:xfrm>
              <a:off x="1357352" y="1970876"/>
              <a:ext cx="2667000" cy="584775"/>
            </a:xfrm>
            <a:prstGeom prst="rect">
              <a:avLst/>
            </a:prstGeom>
            <a:noFill/>
          </p:spPr>
          <p:txBody>
            <a:bodyPr wrap="square" lIns="91440" tIns="45720" rIns="91440" bIns="45720">
              <a:spAutoFit/>
            </a:bodyPr>
            <a:lstStyle/>
            <a:p>
              <a:pPr algn="ctr"/>
              <a:r>
                <a:rPr lang="zh-CN" altLang="en-US" sz="3200" b="1" dirty="0">
                  <a:ln w="31550" cmpd="sng">
                    <a:noFill/>
                    <a:prstDash val="solid"/>
                  </a:ln>
                  <a:solidFill>
                    <a:schemeClr val="accent5"/>
                  </a:solidFill>
                  <a:cs typeface="+mn-ea"/>
                  <a:sym typeface="+mn-lt"/>
                </a:rPr>
                <a:t>围着报纸跑</a:t>
              </a:r>
              <a:endParaRPr lang="zh-CN" altLang="en-US" sz="3200" b="1" dirty="0">
                <a:ln w="31550" cmpd="sng">
                  <a:noFill/>
                  <a:prstDash val="solid"/>
                </a:ln>
                <a:solidFill>
                  <a:schemeClr val="accent5"/>
                </a:solidFill>
                <a:cs typeface="+mn-ea"/>
                <a:sym typeface="+mn-lt"/>
              </a:endParaRPr>
            </a:p>
          </p:txBody>
        </p:sp>
        <p:sp>
          <p:nvSpPr>
            <p:cNvPr id="8" name="箭头: V 形 7"/>
            <p:cNvSpPr/>
            <p:nvPr/>
          </p:nvSpPr>
          <p:spPr>
            <a:xfrm>
              <a:off x="3890718" y="2017877"/>
              <a:ext cx="432023" cy="432023"/>
            </a:xfrm>
            <a:prstGeom prst="chevron">
              <a:avLst>
                <a:gd name="adj" fmla="val 2703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solidFill>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850703" y="2636912"/>
            <a:ext cx="5976664" cy="2933532"/>
            <a:chOff x="1847528" y="2636912"/>
            <a:chExt cx="5976664" cy="2933532"/>
          </a:xfrm>
        </p:grpSpPr>
        <p:sp>
          <p:nvSpPr>
            <p:cNvPr id="138242" name="Text Box 2"/>
            <p:cNvSpPr txBox="1">
              <a:spLocks noChangeArrowheads="1"/>
            </p:cNvSpPr>
            <p:nvPr/>
          </p:nvSpPr>
          <p:spPr bwMode="auto">
            <a:xfrm>
              <a:off x="1886932" y="2967487"/>
              <a:ext cx="5937260" cy="2602957"/>
            </a:xfrm>
            <a:prstGeom prst="rect">
              <a:avLst/>
            </a:prstGeom>
            <a:noFill/>
            <a:ln w="9525">
              <a:noFill/>
              <a:miter lim="800000"/>
            </a:ln>
            <a:effectLst/>
          </p:spPr>
          <p:txBody>
            <a:bodyPr wrap="square">
              <a:spAutoFit/>
            </a:bodyPr>
            <a:lstStyle/>
            <a:p>
              <a:pPr eaLnBrk="0" hangingPunct="0">
                <a:lnSpc>
                  <a:spcPct val="250000"/>
                </a:lnSpc>
              </a:pPr>
              <a:r>
                <a:rPr lang="zh-CN" altLang="en-US" sz="2000" dirty="0">
                  <a:solidFill>
                    <a:srgbClr val="772308"/>
                  </a:solidFill>
                  <a:cs typeface="+mn-ea"/>
                  <a:sym typeface="+mn-lt"/>
                </a:rPr>
                <a:t>      </a:t>
              </a:r>
              <a:r>
                <a:rPr lang="zh-CN" altLang="en-US" sz="1600" dirty="0">
                  <a:cs typeface="+mn-ea"/>
                  <a:sym typeface="+mn-lt"/>
                </a:rPr>
                <a:t>幼儿两两相对将报纸打开，各拿报纸的两个角准备，</a:t>
              </a:r>
              <a:endParaRPr lang="en-US" altLang="zh-CN" sz="1600" dirty="0">
                <a:cs typeface="+mn-ea"/>
                <a:sym typeface="+mn-lt"/>
              </a:endParaRPr>
            </a:p>
            <a:p>
              <a:pPr eaLnBrk="0" hangingPunct="0">
                <a:lnSpc>
                  <a:spcPct val="250000"/>
                </a:lnSpc>
              </a:pPr>
              <a:r>
                <a:rPr lang="zh-CN" altLang="en-US" sz="1600" dirty="0">
                  <a:cs typeface="+mn-ea"/>
                  <a:sym typeface="+mn-lt"/>
                </a:rPr>
                <a:t>教师发出口令：“蹲一蹲！”“踮起脚尖！”等。最后“让报纸变成降落伞！”这个动作需要两名幼儿双脚并拢同时向上跳起，并把报纸向上抛出，然后等待报纸慢慢降落。</a:t>
              </a:r>
              <a:endParaRPr lang="zh-CN" altLang="en-US" sz="1600" dirty="0">
                <a:cs typeface="+mn-ea"/>
                <a:sym typeface="+mn-lt"/>
              </a:endParaRPr>
            </a:p>
          </p:txBody>
        </p:sp>
        <p:sp>
          <p:nvSpPr>
            <p:cNvPr id="2" name="矩形 1"/>
            <p:cNvSpPr/>
            <p:nvPr/>
          </p:nvSpPr>
          <p:spPr>
            <a:xfrm>
              <a:off x="1847528" y="2636912"/>
              <a:ext cx="2236510" cy="584775"/>
            </a:xfrm>
            <a:prstGeom prst="rect">
              <a:avLst/>
            </a:prstGeom>
          </p:spPr>
          <p:txBody>
            <a:bodyPr wrap="none">
              <a:spAutoFit/>
            </a:bodyPr>
            <a:lstStyle/>
            <a:p>
              <a:pPr algn="ctr"/>
              <a:r>
                <a:rPr lang="zh-CN" altLang="en-US" sz="3200" b="1" dirty="0">
                  <a:ln w="31550" cmpd="sng">
                    <a:noFill/>
                    <a:prstDash val="solid"/>
                  </a:ln>
                  <a:solidFill>
                    <a:schemeClr val="accent5"/>
                  </a:solidFill>
                  <a:cs typeface="+mn-ea"/>
                  <a:sym typeface="+mn-lt"/>
                </a:rPr>
                <a:t>小小降落伞</a:t>
              </a:r>
              <a:endParaRPr lang="zh-CN" altLang="en-US" sz="3200" b="1" dirty="0">
                <a:ln w="31550" cmpd="sng">
                  <a:noFill/>
                  <a:prstDash val="solid"/>
                </a:ln>
                <a:solidFill>
                  <a:schemeClr val="accent5"/>
                </a:solidFill>
                <a:cs typeface="+mn-ea"/>
                <a:sym typeface="+mn-lt"/>
              </a:endParaRPr>
            </a:p>
          </p:txBody>
        </p:sp>
        <p:sp>
          <p:nvSpPr>
            <p:cNvPr id="4" name="箭头: V 形 3"/>
            <p:cNvSpPr/>
            <p:nvPr/>
          </p:nvSpPr>
          <p:spPr>
            <a:xfrm>
              <a:off x="4131666" y="2713287"/>
              <a:ext cx="432023" cy="432023"/>
            </a:xfrm>
            <a:prstGeom prst="chevron">
              <a:avLst>
                <a:gd name="adj" fmla="val 2703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6" name="图片 5" descr="卡通人物&#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07287" y="2492896"/>
            <a:ext cx="4506424" cy="318243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56611" y="1973238"/>
            <a:ext cx="648072" cy="3355036"/>
            <a:chOff x="1667495" y="2024291"/>
            <a:chExt cx="648072" cy="3355036"/>
          </a:xfrm>
        </p:grpSpPr>
        <p:sp>
          <p:nvSpPr>
            <p:cNvPr id="2" name="矩形 1"/>
            <p:cNvSpPr/>
            <p:nvPr/>
          </p:nvSpPr>
          <p:spPr>
            <a:xfrm>
              <a:off x="1667495" y="2639980"/>
              <a:ext cx="648072" cy="2123658"/>
            </a:xfrm>
            <a:prstGeom prst="rect">
              <a:avLst/>
            </a:prstGeom>
          </p:spPr>
          <p:txBody>
            <a:bodyPr wrap="square">
              <a:spAutoFit/>
            </a:bodyPr>
            <a:lstStyle/>
            <a:p>
              <a:r>
                <a:rPr lang="zh-CN" altLang="en-US" sz="3200" b="1" dirty="0">
                  <a:ln w="31550" cmpd="sng">
                    <a:noFill/>
                    <a:prstDash val="solid"/>
                  </a:ln>
                  <a:solidFill>
                    <a:schemeClr val="accent5"/>
                  </a:solidFill>
                  <a:cs typeface="+mn-ea"/>
                  <a:sym typeface="+mn-lt"/>
                </a:rPr>
                <a:t>无敌纸球</a:t>
              </a:r>
              <a:r>
                <a:rPr lang="zh-CN" altLang="en-US" sz="3600" b="1" dirty="0">
                  <a:ln w="31550" cmpd="sng">
                    <a:noFill/>
                    <a:prstDash val="solid"/>
                  </a:ln>
                  <a:solidFill>
                    <a:schemeClr val="accent5"/>
                  </a:solidFill>
                  <a:cs typeface="+mn-ea"/>
                  <a:sym typeface="+mn-lt"/>
                </a:rPr>
                <a:t> </a:t>
              </a:r>
              <a:endParaRPr lang="zh-CN" altLang="en-US" sz="3600" b="1" dirty="0">
                <a:solidFill>
                  <a:schemeClr val="accent5"/>
                </a:solidFill>
                <a:cs typeface="+mn-ea"/>
                <a:sym typeface="+mn-lt"/>
              </a:endParaRPr>
            </a:p>
          </p:txBody>
        </p:sp>
        <p:sp>
          <p:nvSpPr>
            <p:cNvPr id="4" name="箭头: V 形 3"/>
            <p:cNvSpPr/>
            <p:nvPr/>
          </p:nvSpPr>
          <p:spPr>
            <a:xfrm rot="5400000">
              <a:off x="1740914" y="4947304"/>
              <a:ext cx="432023" cy="432023"/>
            </a:xfrm>
            <a:prstGeom prst="chevron">
              <a:avLst>
                <a:gd name="adj" fmla="val 2703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5"/>
                </a:solidFill>
              </a:endParaRPr>
            </a:p>
          </p:txBody>
        </p:sp>
        <p:sp>
          <p:nvSpPr>
            <p:cNvPr id="5" name="箭头: V 形 4"/>
            <p:cNvSpPr/>
            <p:nvPr/>
          </p:nvSpPr>
          <p:spPr>
            <a:xfrm rot="16200000" flipV="1">
              <a:off x="1740913" y="2024291"/>
              <a:ext cx="432023" cy="432023"/>
            </a:xfrm>
            <a:prstGeom prst="chevron">
              <a:avLst>
                <a:gd name="adj" fmla="val 2703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5"/>
                </a:solidFill>
              </a:endParaRPr>
            </a:p>
          </p:txBody>
        </p:sp>
      </p:grpSp>
      <p:grpSp>
        <p:nvGrpSpPr>
          <p:cNvPr id="6" name="组合 5"/>
          <p:cNvGrpSpPr/>
          <p:nvPr/>
        </p:nvGrpSpPr>
        <p:grpSpPr>
          <a:xfrm>
            <a:off x="2484666" y="1412777"/>
            <a:ext cx="8367484" cy="4570995"/>
            <a:chOff x="2481491" y="1412776"/>
            <a:chExt cx="8367484" cy="4570995"/>
          </a:xfrm>
        </p:grpSpPr>
        <p:sp>
          <p:nvSpPr>
            <p:cNvPr id="117762" name="Text Box 2"/>
            <p:cNvSpPr txBox="1">
              <a:spLocks noChangeArrowheads="1"/>
            </p:cNvSpPr>
            <p:nvPr/>
          </p:nvSpPr>
          <p:spPr bwMode="auto">
            <a:xfrm>
              <a:off x="2856087" y="1412776"/>
              <a:ext cx="7992888" cy="4570995"/>
            </a:xfrm>
            <a:prstGeom prst="rect">
              <a:avLst/>
            </a:prstGeom>
            <a:noFill/>
            <a:ln w="9525">
              <a:noFill/>
              <a:miter lim="800000"/>
            </a:ln>
            <a:effectLst/>
          </p:spPr>
          <p:txBody>
            <a:bodyPr wrap="square">
              <a:spAutoFit/>
            </a:bodyPr>
            <a:lstStyle/>
            <a:p>
              <a:pPr>
                <a:lnSpc>
                  <a:spcPct val="150000"/>
                </a:lnSpc>
              </a:pPr>
              <a:endParaRPr lang="zh-CN" altLang="en-US" dirty="0">
                <a:solidFill>
                  <a:srgbClr val="772308"/>
                </a:solidFill>
                <a:cs typeface="+mn-ea"/>
                <a:sym typeface="+mn-lt"/>
              </a:endParaRPr>
            </a:p>
            <a:p>
              <a:pPr>
                <a:lnSpc>
                  <a:spcPct val="150000"/>
                </a:lnSpc>
              </a:pPr>
              <a:r>
                <a:rPr lang="zh-CN" altLang="en-US" sz="1600" dirty="0">
                  <a:cs typeface="+mn-ea"/>
                  <a:sym typeface="+mn-lt"/>
                </a:rPr>
                <a:t>场地中间放置若干开口的纸箱，幼儿分成于纸箱数目相同的小组，在距离纸箱</a:t>
              </a:r>
              <a:r>
                <a:rPr lang="en-US" altLang="zh-CN" sz="1600" dirty="0">
                  <a:cs typeface="+mn-ea"/>
                  <a:sym typeface="+mn-lt"/>
                </a:rPr>
                <a:t>3</a:t>
              </a:r>
              <a:r>
                <a:rPr lang="zh-CN" altLang="en-US" sz="1600" dirty="0">
                  <a:cs typeface="+mn-ea"/>
                  <a:sym typeface="+mn-lt"/>
                </a:rPr>
                <a:t>米处画一条投掷起点线。每组幼儿站在投掷线后向本组的纸箱口里投掷纸球，看哪个小组投入纸箱的纸球最多。</a:t>
              </a:r>
              <a:endParaRPr lang="zh-CN" altLang="en-US" sz="1600" dirty="0">
                <a:cs typeface="+mn-ea"/>
                <a:sym typeface="+mn-lt"/>
              </a:endParaRPr>
            </a:p>
            <a:p>
              <a:pPr>
                <a:lnSpc>
                  <a:spcPct val="150000"/>
                </a:lnSpc>
              </a:pPr>
              <a:endParaRPr lang="zh-CN" altLang="en-US" sz="1600" dirty="0">
                <a:cs typeface="+mn-ea"/>
                <a:sym typeface="+mn-lt"/>
              </a:endParaRPr>
            </a:p>
            <a:p>
              <a:pPr>
                <a:lnSpc>
                  <a:spcPct val="150000"/>
                </a:lnSpc>
              </a:pPr>
              <a:r>
                <a:rPr lang="zh-CN" altLang="en-US" sz="1600" dirty="0">
                  <a:cs typeface="+mn-ea"/>
                  <a:sym typeface="+mn-lt"/>
                </a:rPr>
                <a:t>可先分组练习，再分组比赛。比赛时每组幼儿排好队一个接一个地投球，不得一名幼儿连续投几次。</a:t>
              </a:r>
              <a:endParaRPr lang="zh-CN" altLang="en-US" sz="1600" dirty="0">
                <a:cs typeface="+mn-ea"/>
                <a:sym typeface="+mn-lt"/>
              </a:endParaRPr>
            </a:p>
            <a:p>
              <a:pPr>
                <a:lnSpc>
                  <a:spcPct val="150000"/>
                </a:lnSpc>
              </a:pPr>
              <a:endParaRPr lang="zh-CN" altLang="en-US" dirty="0">
                <a:solidFill>
                  <a:srgbClr val="772308"/>
                </a:solidFill>
                <a:cs typeface="+mn-ea"/>
                <a:sym typeface="+mn-lt"/>
              </a:endParaRPr>
            </a:p>
            <a:p>
              <a:pPr>
                <a:lnSpc>
                  <a:spcPct val="150000"/>
                </a:lnSpc>
              </a:pPr>
              <a:r>
                <a:rPr lang="zh-CN" altLang="en-US" sz="1600" dirty="0">
                  <a:cs typeface="+mn-ea"/>
                  <a:sym typeface="+mn-lt"/>
                </a:rPr>
                <a:t>也可让幼儿在纸箱周围围成圆形投。当幼儿投球动作掌握较好后，可让幼儿练习双手投球：“把右手的纸球投入箱中！”“把左手的纸球投入箱中！”再游戏中加入对幼儿秩序感和听口令的培养“小男（女）朋友入场捡回自己的两个纸球”。</a:t>
              </a:r>
              <a:endParaRPr lang="zh-CN" altLang="en-US" sz="1600" dirty="0">
                <a:cs typeface="+mn-ea"/>
                <a:sym typeface="+mn-lt"/>
              </a:endParaRPr>
            </a:p>
            <a:p>
              <a:pPr>
                <a:lnSpc>
                  <a:spcPct val="150000"/>
                </a:lnSpc>
              </a:pPr>
              <a:r>
                <a:rPr lang="zh-CN" altLang="en-US" sz="1600" dirty="0">
                  <a:cs typeface="+mn-ea"/>
                  <a:sym typeface="+mn-lt"/>
                </a:rPr>
                <a:t>  </a:t>
              </a:r>
              <a:endParaRPr lang="zh-CN" altLang="en-US" sz="1600" dirty="0">
                <a:cs typeface="+mn-ea"/>
                <a:sym typeface="+mn-lt"/>
              </a:endParaRPr>
            </a:p>
          </p:txBody>
        </p:sp>
        <p:sp>
          <p:nvSpPr>
            <p:cNvPr id="7" name="箭头: V 形 6"/>
            <p:cNvSpPr/>
            <p:nvPr/>
          </p:nvSpPr>
          <p:spPr>
            <a:xfrm flipV="1">
              <a:off x="2481491" y="1953060"/>
              <a:ext cx="432023" cy="274056"/>
            </a:xfrm>
            <a:prstGeom prst="chevron">
              <a:avLst>
                <a:gd name="adj" fmla="val 647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箭头: V 形 7"/>
            <p:cNvSpPr/>
            <p:nvPr/>
          </p:nvSpPr>
          <p:spPr>
            <a:xfrm flipV="1">
              <a:off x="2481491" y="3424217"/>
              <a:ext cx="432023" cy="274056"/>
            </a:xfrm>
            <a:prstGeom prst="chevron">
              <a:avLst>
                <a:gd name="adj" fmla="val 647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箭头: V 形 8"/>
            <p:cNvSpPr/>
            <p:nvPr/>
          </p:nvSpPr>
          <p:spPr>
            <a:xfrm flipV="1">
              <a:off x="2481491" y="4566966"/>
              <a:ext cx="432023" cy="274056"/>
            </a:xfrm>
            <a:prstGeom prst="chevron">
              <a:avLst>
                <a:gd name="adj" fmla="val 647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游戏机, 伞, 装饰品&#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75" y="0"/>
            <a:ext cx="12192000" cy="685800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697" y="-243408"/>
            <a:ext cx="15697744" cy="8019891"/>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4073" y="3573016"/>
            <a:ext cx="4782350" cy="3415412"/>
          </a:xfrm>
          <a:prstGeom prst="rect">
            <a:avLst/>
          </a:prstGeom>
        </p:spPr>
      </p:pic>
      <p:sp>
        <p:nvSpPr>
          <p:cNvPr id="10" name="矩形 9"/>
          <p:cNvSpPr/>
          <p:nvPr/>
        </p:nvSpPr>
        <p:spPr>
          <a:xfrm>
            <a:off x="2983384" y="2612375"/>
            <a:ext cx="6500167" cy="2308324"/>
          </a:xfrm>
          <a:prstGeom prst="rect">
            <a:avLst/>
          </a:prstGeom>
        </p:spPr>
        <p:txBody>
          <a:bodyPr wrap="square">
            <a:spAutoFit/>
          </a:bodyPr>
          <a:lstStyle/>
          <a:p>
            <a:pPr marL="571500" indent="-571500">
              <a:buClr>
                <a:srgbClr val="FBB638"/>
              </a:buClr>
              <a:buFont typeface="Wingdings" panose="05000000000000000000" pitchFamily="2" charset="2"/>
              <a:buChar char="l"/>
            </a:pPr>
            <a:r>
              <a:rPr lang="zh-CN" altLang="en-US" sz="4800" b="1" dirty="0">
                <a:solidFill>
                  <a:srgbClr val="2DA2BF"/>
                </a:solidFill>
                <a:latin typeface="百变马丁" panose="02010601030101010101" pitchFamily="2" charset="-122"/>
                <a:ea typeface="百变马丁" panose="02010601030101010101" pitchFamily="2" charset="-122"/>
                <a:cs typeface="+mn-ea"/>
                <a:sym typeface="+mn-lt"/>
              </a:rPr>
              <a:t>体育锻炼的主要形式</a:t>
            </a:r>
            <a:endParaRPr lang="en-US" altLang="zh-CN" sz="4800" b="1" dirty="0">
              <a:solidFill>
                <a:srgbClr val="2DA2BF"/>
              </a:solidFill>
              <a:latin typeface="百变马丁" panose="02010601030101010101" pitchFamily="2" charset="-122"/>
              <a:ea typeface="百变马丁" panose="02010601030101010101" pitchFamily="2" charset="-122"/>
              <a:cs typeface="+mn-ea"/>
              <a:sym typeface="+mn-lt"/>
            </a:endParaRPr>
          </a:p>
          <a:p>
            <a:pPr marL="571500" indent="-571500">
              <a:buClr>
                <a:srgbClr val="FBB638"/>
              </a:buClr>
              <a:buFont typeface="Wingdings" panose="05000000000000000000" pitchFamily="2" charset="2"/>
              <a:buChar char="l"/>
            </a:pPr>
            <a:r>
              <a:rPr lang="zh-CN" altLang="en-US" sz="4800" b="1" dirty="0">
                <a:solidFill>
                  <a:srgbClr val="2DA2BF"/>
                </a:solidFill>
                <a:latin typeface="百变马丁" panose="02010601030101010101" pitchFamily="2" charset="-122"/>
                <a:ea typeface="百变马丁" panose="02010601030101010101" pitchFamily="2" charset="-122"/>
                <a:cs typeface="+mn-ea"/>
                <a:sym typeface="+mn-lt"/>
              </a:rPr>
              <a:t>体育活动及游戏</a:t>
            </a:r>
            <a:endParaRPr lang="en-US" altLang="zh-CN" sz="4800" b="1" dirty="0">
              <a:solidFill>
                <a:srgbClr val="2DA2BF"/>
              </a:solidFill>
              <a:latin typeface="百变马丁" panose="02010601030101010101" pitchFamily="2" charset="-122"/>
              <a:ea typeface="百变马丁" panose="02010601030101010101" pitchFamily="2" charset="-122"/>
              <a:cs typeface="+mn-ea"/>
              <a:sym typeface="+mn-lt"/>
            </a:endParaRPr>
          </a:p>
          <a:p>
            <a:pPr marL="571500" indent="-571500">
              <a:buClr>
                <a:srgbClr val="FBB638"/>
              </a:buClr>
              <a:buFont typeface="Wingdings" panose="05000000000000000000" pitchFamily="2" charset="2"/>
              <a:buChar char="l"/>
            </a:pPr>
            <a:r>
              <a:rPr lang="zh-CN" altLang="en-US" sz="4800" b="1" dirty="0">
                <a:solidFill>
                  <a:srgbClr val="2DA2BF"/>
                </a:solidFill>
                <a:latin typeface="百变马丁" panose="02010601030101010101" pitchFamily="2" charset="-122"/>
                <a:ea typeface="百变马丁" panose="02010601030101010101" pitchFamily="2" charset="-122"/>
                <a:cs typeface="+mn-ea"/>
                <a:sym typeface="+mn-lt"/>
              </a:rPr>
              <a:t>传统小游戏</a:t>
            </a:r>
            <a:endParaRPr lang="zh-CN" altLang="en-US" sz="4800" b="1" dirty="0">
              <a:solidFill>
                <a:srgbClr val="2DA2BF"/>
              </a:solidFill>
              <a:latin typeface="百变马丁" panose="02010601030101010101" pitchFamily="2" charset="-122"/>
              <a:ea typeface="百变马丁" panose="02010601030101010101" pitchFamily="2" charset="-122"/>
              <a:cs typeface="+mn-ea"/>
              <a:sym typeface="+mn-lt"/>
            </a:endParaRPr>
          </a:p>
        </p:txBody>
      </p:sp>
      <p:sp>
        <p:nvSpPr>
          <p:cNvPr id="11" name="矩形 10"/>
          <p:cNvSpPr/>
          <p:nvPr/>
        </p:nvSpPr>
        <p:spPr>
          <a:xfrm>
            <a:off x="4733066" y="980728"/>
            <a:ext cx="2732219" cy="1569660"/>
          </a:xfrm>
          <a:prstGeom prst="rect">
            <a:avLst/>
          </a:prstGeom>
        </p:spPr>
        <p:txBody>
          <a:bodyPr wrap="square">
            <a:spAutoFit/>
          </a:bodyPr>
          <a:lstStyle/>
          <a:p>
            <a:pPr algn="dist"/>
            <a:r>
              <a:rPr lang="zh-CN" altLang="en-US" sz="9600" b="1" dirty="0">
                <a:solidFill>
                  <a:srgbClr val="2DA2BF"/>
                </a:solidFill>
                <a:latin typeface="百变马丁" panose="02010601030101010101" pitchFamily="2" charset="-122"/>
                <a:ea typeface="百变马丁" panose="02010601030101010101" pitchFamily="2" charset="-122"/>
                <a:cs typeface="+mn-ea"/>
                <a:sym typeface="+mn-lt"/>
              </a:rPr>
              <a:t>目录</a:t>
            </a:r>
            <a:endParaRPr lang="zh-CN" altLang="en-US" sz="9600" b="1" dirty="0">
              <a:solidFill>
                <a:srgbClr val="2DA2BF"/>
              </a:solidFill>
              <a:latin typeface="百变马丁" panose="02010601030101010101" pitchFamily="2" charset="-122"/>
              <a:ea typeface="百变马丁" panose="02010601030101010101" pitchFamily="2" charset="-122"/>
              <a:cs typeface="+mn-ea"/>
              <a:sym typeface="+mn-lt"/>
            </a:endParaRPr>
          </a:p>
        </p:txBody>
      </p:sp>
      <p:grpSp>
        <p:nvGrpSpPr>
          <p:cNvPr id="21" name="组合 20"/>
          <p:cNvGrpSpPr/>
          <p:nvPr/>
        </p:nvGrpSpPr>
        <p:grpSpPr>
          <a:xfrm>
            <a:off x="2632570" y="2564904"/>
            <a:ext cx="658293" cy="2250882"/>
            <a:chOff x="2519944" y="2589792"/>
            <a:chExt cx="658293" cy="2250882"/>
          </a:xfrm>
        </p:grpSpPr>
        <p:grpSp>
          <p:nvGrpSpPr>
            <p:cNvPr id="14" name="组合 13"/>
            <p:cNvGrpSpPr/>
            <p:nvPr/>
          </p:nvGrpSpPr>
          <p:grpSpPr>
            <a:xfrm>
              <a:off x="2519944" y="2589792"/>
              <a:ext cx="658293" cy="658293"/>
              <a:chOff x="2519944" y="2589792"/>
              <a:chExt cx="658293" cy="658293"/>
            </a:xfrm>
          </p:grpSpPr>
          <p:sp>
            <p:nvSpPr>
              <p:cNvPr id="12" name="椭圆 11"/>
              <p:cNvSpPr/>
              <p:nvPr/>
            </p:nvSpPr>
            <p:spPr bwMode="auto">
              <a:xfrm>
                <a:off x="2519944" y="2589792"/>
                <a:ext cx="658293" cy="658293"/>
              </a:xfrm>
              <a:prstGeom prst="ellipse">
                <a:avLst/>
              </a:prstGeom>
              <a:solidFill>
                <a:srgbClr val="FBB638"/>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accent3"/>
                  </a:solidFill>
                  <a:effectLst/>
                  <a:latin typeface="Arial" panose="020B0604020202020204" pitchFamily="34" charset="0"/>
                  <a:ea typeface="宋体" panose="02010600030101010101" pitchFamily="2" charset="-122"/>
                </a:endParaRPr>
              </a:p>
            </p:txBody>
          </p:sp>
          <p:sp>
            <p:nvSpPr>
              <p:cNvPr id="13" name="文本框 12"/>
              <p:cNvSpPr txBox="1"/>
              <p:nvPr/>
            </p:nvSpPr>
            <p:spPr>
              <a:xfrm>
                <a:off x="2569165" y="2649422"/>
                <a:ext cx="585417" cy="523220"/>
              </a:xfrm>
              <a:prstGeom prst="rect">
                <a:avLst/>
              </a:prstGeom>
              <a:noFill/>
            </p:spPr>
            <p:txBody>
              <a:bodyPr wrap="none" rtlCol="0">
                <a:spAutoFit/>
              </a:bodyPr>
              <a:lstStyle/>
              <a:p>
                <a:r>
                  <a:rPr lang="en-US" altLang="zh-CN" sz="2800" b="1" dirty="0">
                    <a:solidFill>
                      <a:schemeClr val="accent3"/>
                    </a:solidFill>
                  </a:rPr>
                  <a:t>01</a:t>
                </a:r>
                <a:endParaRPr lang="zh-CN" altLang="en-US" sz="2800" b="1" dirty="0">
                  <a:solidFill>
                    <a:schemeClr val="accent3"/>
                  </a:solidFill>
                </a:endParaRPr>
              </a:p>
            </p:txBody>
          </p:sp>
        </p:grpSp>
        <p:grpSp>
          <p:nvGrpSpPr>
            <p:cNvPr id="15" name="组合 14"/>
            <p:cNvGrpSpPr/>
            <p:nvPr/>
          </p:nvGrpSpPr>
          <p:grpSpPr>
            <a:xfrm>
              <a:off x="2519944" y="3386086"/>
              <a:ext cx="658293" cy="658293"/>
              <a:chOff x="2519944" y="2589792"/>
              <a:chExt cx="658293" cy="658293"/>
            </a:xfrm>
          </p:grpSpPr>
          <p:sp>
            <p:nvSpPr>
              <p:cNvPr id="16" name="椭圆 15"/>
              <p:cNvSpPr/>
              <p:nvPr/>
            </p:nvSpPr>
            <p:spPr bwMode="auto">
              <a:xfrm>
                <a:off x="2519944" y="2589792"/>
                <a:ext cx="658293" cy="658293"/>
              </a:xfrm>
              <a:prstGeom prst="ellipse">
                <a:avLst/>
              </a:prstGeom>
              <a:solidFill>
                <a:srgbClr val="FBB638"/>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accent3"/>
                  </a:solidFill>
                  <a:effectLst/>
                  <a:latin typeface="Arial" panose="020B0604020202020204" pitchFamily="34" charset="0"/>
                  <a:ea typeface="宋体" panose="02010600030101010101" pitchFamily="2" charset="-122"/>
                </a:endParaRPr>
              </a:p>
            </p:txBody>
          </p:sp>
          <p:sp>
            <p:nvSpPr>
              <p:cNvPr id="17" name="文本框 16"/>
              <p:cNvSpPr txBox="1"/>
              <p:nvPr/>
            </p:nvSpPr>
            <p:spPr>
              <a:xfrm>
                <a:off x="2569165" y="2649422"/>
                <a:ext cx="585417" cy="523220"/>
              </a:xfrm>
              <a:prstGeom prst="rect">
                <a:avLst/>
              </a:prstGeom>
              <a:noFill/>
            </p:spPr>
            <p:txBody>
              <a:bodyPr wrap="none" rtlCol="0">
                <a:spAutoFit/>
              </a:bodyPr>
              <a:lstStyle/>
              <a:p>
                <a:r>
                  <a:rPr lang="en-US" altLang="zh-CN" sz="2800" b="1" dirty="0">
                    <a:solidFill>
                      <a:schemeClr val="accent3"/>
                    </a:solidFill>
                  </a:rPr>
                  <a:t>02</a:t>
                </a:r>
                <a:endParaRPr lang="zh-CN" altLang="en-US" sz="2800" b="1" dirty="0">
                  <a:solidFill>
                    <a:schemeClr val="accent3"/>
                  </a:solidFill>
                </a:endParaRPr>
              </a:p>
            </p:txBody>
          </p:sp>
        </p:grpSp>
        <p:grpSp>
          <p:nvGrpSpPr>
            <p:cNvPr id="18" name="组合 17"/>
            <p:cNvGrpSpPr/>
            <p:nvPr/>
          </p:nvGrpSpPr>
          <p:grpSpPr>
            <a:xfrm>
              <a:off x="2519944" y="4182381"/>
              <a:ext cx="658293" cy="658293"/>
              <a:chOff x="2519944" y="2589792"/>
              <a:chExt cx="658293" cy="658293"/>
            </a:xfrm>
          </p:grpSpPr>
          <p:sp>
            <p:nvSpPr>
              <p:cNvPr id="19" name="椭圆 18"/>
              <p:cNvSpPr/>
              <p:nvPr/>
            </p:nvSpPr>
            <p:spPr bwMode="auto">
              <a:xfrm>
                <a:off x="2519944" y="2589792"/>
                <a:ext cx="658293" cy="658293"/>
              </a:xfrm>
              <a:prstGeom prst="ellipse">
                <a:avLst/>
              </a:prstGeom>
              <a:solidFill>
                <a:srgbClr val="FBB638"/>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accent3"/>
                  </a:solidFill>
                  <a:effectLst/>
                  <a:latin typeface="Arial" panose="020B0604020202020204" pitchFamily="34" charset="0"/>
                  <a:ea typeface="宋体" panose="02010600030101010101" pitchFamily="2" charset="-122"/>
                </a:endParaRPr>
              </a:p>
            </p:txBody>
          </p:sp>
          <p:sp>
            <p:nvSpPr>
              <p:cNvPr id="20" name="文本框 19"/>
              <p:cNvSpPr txBox="1"/>
              <p:nvPr/>
            </p:nvSpPr>
            <p:spPr>
              <a:xfrm>
                <a:off x="2569165" y="2649422"/>
                <a:ext cx="585417" cy="523220"/>
              </a:xfrm>
              <a:prstGeom prst="rect">
                <a:avLst/>
              </a:prstGeom>
              <a:noFill/>
            </p:spPr>
            <p:txBody>
              <a:bodyPr wrap="none" rtlCol="0">
                <a:spAutoFit/>
              </a:bodyPr>
              <a:lstStyle/>
              <a:p>
                <a:r>
                  <a:rPr lang="en-US" altLang="zh-CN" sz="2800" b="1">
                    <a:solidFill>
                      <a:schemeClr val="accent3"/>
                    </a:solidFill>
                  </a:rPr>
                  <a:t>03</a:t>
                </a:r>
                <a:endParaRPr lang="zh-CN" altLang="en-US" sz="2800" b="1">
                  <a:solidFill>
                    <a:schemeClr val="accent3"/>
                  </a:solidFill>
                </a:endParaRPr>
              </a:p>
            </p:txBody>
          </p:sp>
        </p:grpSp>
      </p:grpSp>
    </p:spTree>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750"/>
                                        <p:tgtEl>
                                          <p:spTgt spid="9"/>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childTnLst>
                          </p:cTn>
                        </p:par>
                        <p:par>
                          <p:cTn id="14" fill="hold">
                            <p:stCondLst>
                              <p:cond delay="2000"/>
                            </p:stCondLst>
                            <p:childTnLst>
                              <p:par>
                                <p:cTn id="15" presetID="2" presetClass="entr" presetSubtype="1"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750" fill="hold"/>
                                        <p:tgtEl>
                                          <p:spTgt spid="11"/>
                                        </p:tgtEl>
                                        <p:attrNameLst>
                                          <p:attrName>ppt_x</p:attrName>
                                        </p:attrNameLst>
                                      </p:cBhvr>
                                      <p:tavLst>
                                        <p:tav tm="0">
                                          <p:val>
                                            <p:strVal val="#ppt_x"/>
                                          </p:val>
                                        </p:tav>
                                        <p:tav tm="100000">
                                          <p:val>
                                            <p:strVal val="#ppt_x"/>
                                          </p:val>
                                        </p:tav>
                                      </p:tavLst>
                                    </p:anim>
                                    <p:anim calcmode="lin" valueType="num">
                                      <p:cBhvr additive="base">
                                        <p:cTn id="18" dur="750" fill="hold"/>
                                        <p:tgtEl>
                                          <p:spTgt spid="11"/>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ID="42"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750"/>
                                        <p:tgtEl>
                                          <p:spTgt spid="21"/>
                                        </p:tgtEl>
                                      </p:cBhvr>
                                    </p:animEffect>
                                    <p:anim calcmode="lin" valueType="num">
                                      <p:cBhvr>
                                        <p:cTn id="23" dur="750" fill="hold"/>
                                        <p:tgtEl>
                                          <p:spTgt spid="21"/>
                                        </p:tgtEl>
                                        <p:attrNameLst>
                                          <p:attrName>ppt_x</p:attrName>
                                        </p:attrNameLst>
                                      </p:cBhvr>
                                      <p:tavLst>
                                        <p:tav tm="0">
                                          <p:val>
                                            <p:strVal val="#ppt_x"/>
                                          </p:val>
                                        </p:tav>
                                        <p:tav tm="100000">
                                          <p:val>
                                            <p:strVal val="#ppt_x"/>
                                          </p:val>
                                        </p:tav>
                                      </p:tavLst>
                                    </p:anim>
                                    <p:anim calcmode="lin" valueType="num">
                                      <p:cBhvr>
                                        <p:cTn id="24" dur="750" fill="hold"/>
                                        <p:tgtEl>
                                          <p:spTgt spid="21"/>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2" presetClass="entr" presetSubtype="4"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750" fill="hold"/>
                                        <p:tgtEl>
                                          <p:spTgt spid="10"/>
                                        </p:tgtEl>
                                        <p:attrNameLst>
                                          <p:attrName>ppt_x</p:attrName>
                                        </p:attrNameLst>
                                      </p:cBhvr>
                                      <p:tavLst>
                                        <p:tav tm="0">
                                          <p:val>
                                            <p:strVal val="#ppt_x"/>
                                          </p:val>
                                        </p:tav>
                                        <p:tav tm="100000">
                                          <p:val>
                                            <p:strVal val="#ppt_x"/>
                                          </p:val>
                                        </p:tav>
                                      </p:tavLst>
                                    </p:anim>
                                    <p:anim calcmode="lin" valueType="num">
                                      <p:cBhvr additive="base">
                                        <p:cTn id="29" dur="750" fill="hold"/>
                                        <p:tgtEl>
                                          <p:spTgt spid="10"/>
                                        </p:tgtEl>
                                        <p:attrNameLst>
                                          <p:attrName>ppt_y</p:attrName>
                                        </p:attrNameLst>
                                      </p:cBhvr>
                                      <p:tavLst>
                                        <p:tav tm="0">
                                          <p:val>
                                            <p:strVal val="1+#ppt_h/2"/>
                                          </p:val>
                                        </p:tav>
                                        <p:tav tm="100000">
                                          <p:val>
                                            <p:strVal val="#ppt_y"/>
                                          </p:val>
                                        </p:tav>
                                      </p:tavLst>
                                    </p:anim>
                                  </p:childTnLst>
                                </p:cTn>
                              </p:par>
                            </p:childTnLst>
                          </p:cTn>
                        </p:par>
                        <p:par>
                          <p:cTn id="30" fill="hold">
                            <p:stCondLst>
                              <p:cond delay="5000"/>
                            </p:stCondLst>
                            <p:childTnLst>
                              <p:par>
                                <p:cTn id="31" presetID="53" presetClass="entr" presetSubtype="16"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750" fill="hold"/>
                                        <p:tgtEl>
                                          <p:spTgt spid="7"/>
                                        </p:tgtEl>
                                        <p:attrNameLst>
                                          <p:attrName>ppt_w</p:attrName>
                                        </p:attrNameLst>
                                      </p:cBhvr>
                                      <p:tavLst>
                                        <p:tav tm="0">
                                          <p:val>
                                            <p:fltVal val="0"/>
                                          </p:val>
                                        </p:tav>
                                        <p:tav tm="100000">
                                          <p:val>
                                            <p:strVal val="#ppt_w"/>
                                          </p:val>
                                        </p:tav>
                                      </p:tavLst>
                                    </p:anim>
                                    <p:anim calcmode="lin" valueType="num">
                                      <p:cBhvr>
                                        <p:cTn id="34" dur="750" fill="hold"/>
                                        <p:tgtEl>
                                          <p:spTgt spid="7"/>
                                        </p:tgtEl>
                                        <p:attrNameLst>
                                          <p:attrName>ppt_h</p:attrName>
                                        </p:attrNameLst>
                                      </p:cBhvr>
                                      <p:tavLst>
                                        <p:tav tm="0">
                                          <p:val>
                                            <p:fltVal val="0"/>
                                          </p:val>
                                        </p:tav>
                                        <p:tav tm="100000">
                                          <p:val>
                                            <p:strVal val="#ppt_h"/>
                                          </p:val>
                                        </p:tav>
                                      </p:tavLst>
                                    </p:anim>
                                    <p:animEffect transition="in" filter="fade">
                                      <p:cBhvr>
                                        <p:cTn id="3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Text Box 3"/>
          <p:cNvSpPr txBox="1">
            <a:spLocks noChangeArrowheads="1"/>
          </p:cNvSpPr>
          <p:nvPr/>
        </p:nvSpPr>
        <p:spPr bwMode="auto">
          <a:xfrm>
            <a:off x="1346647" y="3861048"/>
            <a:ext cx="5616624" cy="1217962"/>
          </a:xfrm>
          <a:prstGeom prst="rect">
            <a:avLst/>
          </a:prstGeom>
          <a:noFill/>
          <a:ln w="9525">
            <a:noFill/>
            <a:miter lim="800000"/>
          </a:ln>
          <a:effectLst/>
        </p:spPr>
        <p:txBody>
          <a:bodyPr wrap="square">
            <a:spAutoFit/>
          </a:bodyPr>
          <a:lstStyle/>
          <a:p>
            <a:pPr>
              <a:lnSpc>
                <a:spcPct val="250000"/>
              </a:lnSpc>
            </a:pPr>
            <a:r>
              <a:rPr lang="zh-CN" altLang="en-US" sz="1600" dirty="0">
                <a:cs typeface="+mn-ea"/>
                <a:sym typeface="+mn-lt"/>
              </a:rPr>
              <a:t>将幼儿分成</a:t>
            </a:r>
            <a:r>
              <a:rPr lang="en-US" altLang="zh-CN" sz="1600" dirty="0">
                <a:cs typeface="+mn-ea"/>
                <a:sym typeface="+mn-lt"/>
              </a:rPr>
              <a:t>3</a:t>
            </a:r>
            <a:r>
              <a:rPr lang="zh-CN" altLang="en-US" sz="1600" dirty="0">
                <a:cs typeface="+mn-ea"/>
                <a:sym typeface="+mn-lt"/>
              </a:rPr>
              <a:t>组，教师引导幼儿将易拉罐或饮料瓶等距离放好。</a:t>
            </a:r>
            <a:endParaRPr lang="en-US" altLang="zh-CN" sz="1600" dirty="0">
              <a:cs typeface="+mn-ea"/>
              <a:sym typeface="+mn-lt"/>
            </a:endParaRPr>
          </a:p>
          <a:p>
            <a:pPr>
              <a:lnSpc>
                <a:spcPct val="250000"/>
              </a:lnSpc>
            </a:pPr>
            <a:r>
              <a:rPr lang="zh-CN" altLang="en-US" sz="1600" dirty="0">
                <a:cs typeface="+mn-ea"/>
                <a:sym typeface="+mn-lt"/>
              </a:rPr>
              <a:t>幼儿听信号，按先后顺序，绕着每一个易拉罐做</a:t>
            </a:r>
            <a:r>
              <a:rPr lang="en-US" altLang="zh-CN" sz="1600" dirty="0">
                <a:cs typeface="+mn-ea"/>
                <a:sym typeface="+mn-lt"/>
              </a:rPr>
              <a:t>s</a:t>
            </a:r>
            <a:r>
              <a:rPr lang="zh-CN" altLang="en-US" sz="1600" dirty="0">
                <a:cs typeface="+mn-ea"/>
                <a:sym typeface="+mn-lt"/>
              </a:rPr>
              <a:t>形跑。</a:t>
            </a:r>
            <a:endParaRPr lang="zh-CN" altLang="en-US" sz="1600" dirty="0">
              <a:cs typeface="+mn-ea"/>
              <a:sym typeface="+mn-lt"/>
            </a:endParaRPr>
          </a:p>
        </p:txBody>
      </p:sp>
      <p:grpSp>
        <p:nvGrpSpPr>
          <p:cNvPr id="6" name="组合 5"/>
          <p:cNvGrpSpPr/>
          <p:nvPr/>
        </p:nvGrpSpPr>
        <p:grpSpPr>
          <a:xfrm>
            <a:off x="1236532" y="1916832"/>
            <a:ext cx="4348350" cy="651042"/>
            <a:chOff x="1919536" y="1198533"/>
            <a:chExt cx="4348350" cy="651042"/>
          </a:xfrm>
        </p:grpSpPr>
        <p:sp>
          <p:nvSpPr>
            <p:cNvPr id="7" name="文本框 6"/>
            <p:cNvSpPr txBox="1"/>
            <p:nvPr/>
          </p:nvSpPr>
          <p:spPr>
            <a:xfrm>
              <a:off x="2783631" y="1203244"/>
              <a:ext cx="3484255" cy="646331"/>
            </a:xfrm>
            <a:prstGeom prst="rect">
              <a:avLst/>
            </a:prstGeom>
            <a:noFill/>
          </p:spPr>
          <p:txBody>
            <a:bodyPr wrap="square">
              <a:spAutoFit/>
            </a:bodyPr>
            <a:lstStyle/>
            <a:p>
              <a:r>
                <a:rPr lang="zh-CN" altLang="en-US" sz="3600" b="1" dirty="0">
                  <a:solidFill>
                    <a:srgbClr val="2DA2BF"/>
                  </a:solidFill>
                  <a:latin typeface="Arial" panose="020B0604020202020204"/>
                  <a:ea typeface="微软雅黑" panose="020B0503020204020204" pitchFamily="34" charset="-122"/>
                  <a:cs typeface="+mn-ea"/>
                </a:rPr>
                <a:t>易拉罐、饮料瓶</a:t>
              </a:r>
              <a:endParaRPr lang="zh-CN" altLang="en-US" sz="3600" b="1" dirty="0">
                <a:solidFill>
                  <a:srgbClr val="2DA2BF"/>
                </a:solidFill>
                <a:latin typeface="Arial" panose="020B0604020202020204"/>
                <a:ea typeface="微软雅黑" panose="020B0503020204020204" pitchFamily="34" charset="-122"/>
                <a:cs typeface="+mn-ea"/>
              </a:endParaRPr>
            </a:p>
          </p:txBody>
        </p:sp>
        <p:sp>
          <p:nvSpPr>
            <p:cNvPr id="9" name="文本框 8"/>
            <p:cNvSpPr txBox="1"/>
            <p:nvPr/>
          </p:nvSpPr>
          <p:spPr>
            <a:xfrm>
              <a:off x="1919536" y="1198533"/>
              <a:ext cx="1247800" cy="646331"/>
            </a:xfrm>
            <a:prstGeom prst="rect">
              <a:avLst/>
            </a:prstGeom>
            <a:noFill/>
          </p:spPr>
          <p:txBody>
            <a:bodyPr wrap="square">
              <a:spAutoFit/>
            </a:bodyPr>
            <a:lstStyle/>
            <a:p>
              <a:r>
                <a:rPr lang="zh-CN" altLang="en-US" sz="3600" b="1" dirty="0">
                  <a:ln w="31550" cmpd="sng">
                    <a:noFill/>
                    <a:prstDash val="solid"/>
                  </a:ln>
                  <a:solidFill>
                    <a:srgbClr val="2DA2BF"/>
                  </a:solidFill>
                  <a:latin typeface="Arial" panose="020B0604020202020204"/>
                  <a:ea typeface="微软雅黑" panose="020B0503020204020204" pitchFamily="34" charset="-122"/>
                  <a:cs typeface="+mn-ea"/>
                  <a:sym typeface="+mn-lt"/>
                </a:rPr>
                <a:t>二、</a:t>
              </a:r>
              <a:endParaRPr lang="zh-CN" altLang="en-US" dirty="0"/>
            </a:p>
          </p:txBody>
        </p:sp>
      </p:grpSp>
      <p:pic>
        <p:nvPicPr>
          <p:cNvPr id="11" name="图片 10" descr="卡通人物&#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7418985" y="2189266"/>
            <a:ext cx="3616222" cy="3616222"/>
          </a:xfrm>
          <a:prstGeom prst="rect">
            <a:avLst/>
          </a:prstGeom>
        </p:spPr>
      </p:pic>
      <p:grpSp>
        <p:nvGrpSpPr>
          <p:cNvPr id="8" name="组合 7"/>
          <p:cNvGrpSpPr/>
          <p:nvPr/>
        </p:nvGrpSpPr>
        <p:grpSpPr>
          <a:xfrm>
            <a:off x="2619127" y="3249851"/>
            <a:ext cx="2208584" cy="646331"/>
            <a:chOff x="2567608" y="2961818"/>
            <a:chExt cx="2208584" cy="646331"/>
          </a:xfrm>
        </p:grpSpPr>
        <p:sp>
          <p:nvSpPr>
            <p:cNvPr id="5" name="文本框 4"/>
            <p:cNvSpPr txBox="1"/>
            <p:nvPr/>
          </p:nvSpPr>
          <p:spPr>
            <a:xfrm>
              <a:off x="3071664" y="2961818"/>
              <a:ext cx="1391816" cy="646331"/>
            </a:xfrm>
            <a:prstGeom prst="rect">
              <a:avLst/>
            </a:prstGeom>
            <a:noFill/>
          </p:spPr>
          <p:txBody>
            <a:bodyPr wrap="square">
              <a:spAutoFit/>
            </a:bodyPr>
            <a:lstStyle/>
            <a:p>
              <a:r>
                <a:rPr lang="zh-CN" altLang="en-US" sz="2800" b="1" dirty="0">
                  <a:solidFill>
                    <a:srgbClr val="2DA2BF"/>
                  </a:solidFill>
                  <a:latin typeface="Arial" panose="020B0604020202020204"/>
                  <a:ea typeface="微软雅黑" panose="020B0503020204020204" pitchFamily="34" charset="-122"/>
                  <a:cs typeface="+mn-ea"/>
                  <a:sym typeface="+mn-lt"/>
                </a:rPr>
                <a:t>障碍跑</a:t>
              </a:r>
              <a:r>
                <a:rPr lang="zh-CN" altLang="en-US" sz="3600" dirty="0">
                  <a:solidFill>
                    <a:srgbClr val="772308"/>
                  </a:solidFill>
                  <a:latin typeface="Arial" panose="020B0604020202020204"/>
                  <a:ea typeface="微软雅黑" panose="020B0503020204020204" pitchFamily="34" charset="-122"/>
                  <a:cs typeface="+mn-ea"/>
                  <a:sym typeface="+mn-lt"/>
                </a:rPr>
                <a:t> </a:t>
              </a:r>
              <a:endParaRPr lang="zh-CN" altLang="en-US" dirty="0"/>
            </a:p>
          </p:txBody>
        </p:sp>
        <p:sp>
          <p:nvSpPr>
            <p:cNvPr id="12" name="椭圆 11"/>
            <p:cNvSpPr/>
            <p:nvPr/>
          </p:nvSpPr>
          <p:spPr>
            <a:xfrm>
              <a:off x="4344144" y="3151826"/>
              <a:ext cx="432048" cy="288032"/>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2567608" y="3179072"/>
              <a:ext cx="432048" cy="288032"/>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116739"/>
                                        </p:tgtEl>
                                        <p:attrNameLst>
                                          <p:attrName>style.visibility</p:attrName>
                                        </p:attrNameLst>
                                      </p:cBhvr>
                                      <p:to>
                                        <p:strVal val="visible"/>
                                      </p:to>
                                    </p:set>
                                    <p:animEffect transition="in" filter="barn(inVertical)">
                                      <p:cBhvr>
                                        <p:cTn id="17" dur="750"/>
                                        <p:tgtEl>
                                          <p:spTgt spid="116739"/>
                                        </p:tgtEl>
                                      </p:cBhvr>
                                    </p:animEffect>
                                  </p:childTnLst>
                                </p:cTn>
                              </p:par>
                            </p:childTnLst>
                          </p:cTn>
                        </p:par>
                        <p:par>
                          <p:cTn id="18" fill="hold">
                            <p:stCondLst>
                              <p:cond delay="3000"/>
                            </p:stCondLst>
                            <p:childTnLst>
                              <p:par>
                                <p:cTn id="19" presetID="31"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750" fill="hold"/>
                                        <p:tgtEl>
                                          <p:spTgt spid="11"/>
                                        </p:tgtEl>
                                        <p:attrNameLst>
                                          <p:attrName>ppt_w</p:attrName>
                                        </p:attrNameLst>
                                      </p:cBhvr>
                                      <p:tavLst>
                                        <p:tav tm="0">
                                          <p:val>
                                            <p:fltVal val="0"/>
                                          </p:val>
                                        </p:tav>
                                        <p:tav tm="100000">
                                          <p:val>
                                            <p:strVal val="#ppt_w"/>
                                          </p:val>
                                        </p:tav>
                                      </p:tavLst>
                                    </p:anim>
                                    <p:anim calcmode="lin" valueType="num">
                                      <p:cBhvr>
                                        <p:cTn id="22" dur="750" fill="hold"/>
                                        <p:tgtEl>
                                          <p:spTgt spid="11"/>
                                        </p:tgtEl>
                                        <p:attrNameLst>
                                          <p:attrName>ppt_h</p:attrName>
                                        </p:attrNameLst>
                                      </p:cBhvr>
                                      <p:tavLst>
                                        <p:tav tm="0">
                                          <p:val>
                                            <p:fltVal val="0"/>
                                          </p:val>
                                        </p:tav>
                                        <p:tav tm="100000">
                                          <p:val>
                                            <p:strVal val="#ppt_h"/>
                                          </p:val>
                                        </p:tav>
                                      </p:tavLst>
                                    </p:anim>
                                    <p:anim calcmode="lin" valueType="num">
                                      <p:cBhvr>
                                        <p:cTn id="23" dur="750" fill="hold"/>
                                        <p:tgtEl>
                                          <p:spTgt spid="11"/>
                                        </p:tgtEl>
                                        <p:attrNameLst>
                                          <p:attrName>style.rotation</p:attrName>
                                        </p:attrNameLst>
                                      </p:cBhvr>
                                      <p:tavLst>
                                        <p:tav tm="0">
                                          <p:val>
                                            <p:fltVal val="90"/>
                                          </p:val>
                                        </p:tav>
                                        <p:tav tm="100000">
                                          <p:val>
                                            <p:fltVal val="0"/>
                                          </p:val>
                                        </p:tav>
                                      </p:tavLst>
                                    </p:anim>
                                    <p:animEffect transition="in" filter="fade">
                                      <p:cBhvr>
                                        <p:cTn id="2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831557" y="1856642"/>
            <a:ext cx="3547539" cy="523220"/>
            <a:chOff x="1828381" y="1856642"/>
            <a:chExt cx="3547539" cy="523220"/>
          </a:xfrm>
        </p:grpSpPr>
        <p:sp>
          <p:nvSpPr>
            <p:cNvPr id="4" name="文本框 3"/>
            <p:cNvSpPr txBox="1"/>
            <p:nvPr/>
          </p:nvSpPr>
          <p:spPr>
            <a:xfrm>
              <a:off x="2279576" y="1856642"/>
              <a:ext cx="2736304" cy="523220"/>
            </a:xfrm>
            <a:prstGeom prst="rect">
              <a:avLst/>
            </a:prstGeom>
            <a:noFill/>
          </p:spPr>
          <p:txBody>
            <a:bodyPr wrap="square">
              <a:spAutoFit/>
            </a:bodyPr>
            <a:lstStyle/>
            <a:p>
              <a:pPr fontAlgn="auto">
                <a:spcBef>
                  <a:spcPts val="0"/>
                </a:spcBef>
                <a:spcAft>
                  <a:spcPts val="0"/>
                </a:spcAft>
                <a:defRPr/>
              </a:pPr>
              <a:r>
                <a:rPr lang="zh-CN" altLang="en-US" sz="2800" b="1" dirty="0">
                  <a:solidFill>
                    <a:srgbClr val="2DA2BF"/>
                  </a:solidFill>
                  <a:latin typeface="Arial" panose="020B0604020202020204"/>
                  <a:ea typeface="微软雅黑" panose="020B0503020204020204" pitchFamily="34" charset="-122"/>
                  <a:cs typeface="+mn-ea"/>
                  <a:sym typeface="+mn-lt"/>
                </a:rPr>
                <a:t>双脚跳、单脚跳</a:t>
              </a:r>
              <a:endParaRPr lang="zh-CN" altLang="en-US" sz="3600" b="1" dirty="0">
                <a:solidFill>
                  <a:srgbClr val="2DA2BF"/>
                </a:solidFill>
                <a:latin typeface="Arial" panose="020B0604020202020204"/>
                <a:ea typeface="微软雅黑" panose="020B0503020204020204" pitchFamily="34" charset="-122"/>
                <a:cs typeface="+mn-ea"/>
                <a:sym typeface="+mn-lt"/>
              </a:endParaRPr>
            </a:p>
          </p:txBody>
        </p:sp>
        <p:sp>
          <p:nvSpPr>
            <p:cNvPr id="3" name="椭圆 2"/>
            <p:cNvSpPr/>
            <p:nvPr/>
          </p:nvSpPr>
          <p:spPr>
            <a:xfrm>
              <a:off x="4943872" y="1958745"/>
              <a:ext cx="432048" cy="288032"/>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828381" y="2001132"/>
              <a:ext cx="432048" cy="288032"/>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490663" y="2636912"/>
            <a:ext cx="8989862" cy="2972289"/>
            <a:chOff x="1437793" y="2348880"/>
            <a:chExt cx="8989862" cy="2972289"/>
          </a:xfrm>
        </p:grpSpPr>
        <p:sp>
          <p:nvSpPr>
            <p:cNvPr id="141315" name="Text Box 3"/>
            <p:cNvSpPr txBox="1">
              <a:spLocks noChangeArrowheads="1"/>
            </p:cNvSpPr>
            <p:nvPr/>
          </p:nvSpPr>
          <p:spPr bwMode="auto">
            <a:xfrm>
              <a:off x="1764345" y="2348880"/>
              <a:ext cx="8663310" cy="2972289"/>
            </a:xfrm>
            <a:prstGeom prst="rect">
              <a:avLst/>
            </a:prstGeom>
            <a:noFill/>
            <a:ln w="9525">
              <a:noFill/>
              <a:miter lim="800000"/>
            </a:ln>
            <a:effectLst/>
          </p:spPr>
          <p:txBody>
            <a:bodyPr wrap="square">
              <a:spAutoFit/>
            </a:bodyPr>
            <a:lstStyle/>
            <a:p>
              <a:pPr>
                <a:lnSpc>
                  <a:spcPct val="200000"/>
                </a:lnSpc>
              </a:pPr>
              <a:r>
                <a:rPr lang="zh-CN" altLang="en-US" sz="1600" dirty="0">
                  <a:cs typeface="+mn-ea"/>
                  <a:sym typeface="+mn-lt"/>
                </a:rPr>
                <a:t>幼儿四散站在场地上，各自把易拉罐或饮料瓶放在自己的面前。教师发出口令：“双脚来回跳过易拉罐！”幼儿用双脚并拢的方式来回跳过。“单脚来回跳过易拉罐”幼儿练习单脚跳。练习熟练了就可以增加难度，将一个易拉罐或饮料瓶变成</a:t>
              </a:r>
              <a:r>
                <a:rPr lang="en-US" altLang="zh-CN" sz="1600" dirty="0">
                  <a:cs typeface="+mn-ea"/>
                  <a:sym typeface="+mn-lt"/>
                </a:rPr>
                <a:t>2</a:t>
              </a:r>
              <a:r>
                <a:rPr lang="zh-CN" altLang="en-US" sz="1600" dirty="0">
                  <a:cs typeface="+mn-ea"/>
                  <a:sym typeface="+mn-lt"/>
                </a:rPr>
                <a:t>个、</a:t>
              </a:r>
              <a:r>
                <a:rPr lang="en-US" altLang="zh-CN" sz="1600" dirty="0">
                  <a:cs typeface="+mn-ea"/>
                  <a:sym typeface="+mn-lt"/>
                </a:rPr>
                <a:t>3</a:t>
              </a:r>
              <a:r>
                <a:rPr lang="zh-CN" altLang="en-US" sz="1600" dirty="0">
                  <a:cs typeface="+mn-ea"/>
                  <a:sym typeface="+mn-lt"/>
                </a:rPr>
                <a:t>个等。</a:t>
              </a:r>
              <a:endParaRPr lang="en-US" altLang="zh-CN" sz="1600" dirty="0">
                <a:cs typeface="+mn-ea"/>
                <a:sym typeface="+mn-lt"/>
              </a:endParaRPr>
            </a:p>
            <a:p>
              <a:pPr>
                <a:lnSpc>
                  <a:spcPct val="200000"/>
                </a:lnSpc>
              </a:pPr>
              <a:r>
                <a:rPr lang="zh-CN" altLang="en-US" sz="1600" dirty="0">
                  <a:cs typeface="+mn-ea"/>
                  <a:sym typeface="+mn-lt"/>
                </a:rPr>
                <a:t>游戏：小马跳障碍。在场地上设置起点，将</a:t>
              </a:r>
              <a:r>
                <a:rPr lang="en-US" altLang="zh-CN" sz="1600" dirty="0">
                  <a:cs typeface="+mn-ea"/>
                  <a:sym typeface="+mn-lt"/>
                </a:rPr>
                <a:t>6-8</a:t>
              </a:r>
              <a:r>
                <a:rPr lang="zh-CN" altLang="en-US" sz="1600" dirty="0">
                  <a:cs typeface="+mn-ea"/>
                  <a:sym typeface="+mn-lt"/>
                </a:rPr>
                <a:t>个易拉罐或饮料瓶按间隔</a:t>
              </a:r>
              <a:r>
                <a:rPr lang="en-US" altLang="zh-CN" sz="1600" dirty="0">
                  <a:cs typeface="+mn-ea"/>
                  <a:sym typeface="+mn-lt"/>
                </a:rPr>
                <a:t>50</a:t>
              </a:r>
              <a:r>
                <a:rPr lang="zh-CN" altLang="en-US" sz="1600" dirty="0">
                  <a:cs typeface="+mn-ea"/>
                  <a:sym typeface="+mn-lt"/>
                </a:rPr>
                <a:t>厘米的距离排成一排，根据幼儿的分组树摆放成若干组。幼儿分组排成一路纵队，一个接一个地从起点双脚跳过，当跳完最后一个易拉罐或饮料瓶后再跑回到起点，排在本组的最后，有秩序地跳跃。</a:t>
              </a:r>
              <a:endParaRPr lang="zh-TW" altLang="en-US" sz="1600" dirty="0">
                <a:cs typeface="+mn-ea"/>
                <a:sym typeface="+mn-lt"/>
              </a:endParaRPr>
            </a:p>
          </p:txBody>
        </p:sp>
        <p:sp>
          <p:nvSpPr>
            <p:cNvPr id="7" name="等腰三角形 6"/>
            <p:cNvSpPr/>
            <p:nvPr/>
          </p:nvSpPr>
          <p:spPr>
            <a:xfrm rot="5400000">
              <a:off x="1408990" y="2534109"/>
              <a:ext cx="417646" cy="36004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rot="5400000">
              <a:off x="1419940" y="3963852"/>
              <a:ext cx="417646" cy="36004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09862" y="1700808"/>
            <a:ext cx="5184576" cy="3319242"/>
            <a:chOff x="1631504" y="2598536"/>
            <a:chExt cx="5184576" cy="3319242"/>
          </a:xfrm>
        </p:grpSpPr>
        <p:sp>
          <p:nvSpPr>
            <p:cNvPr id="142339" name="Text Box 3"/>
            <p:cNvSpPr txBox="1">
              <a:spLocks noChangeArrowheads="1"/>
            </p:cNvSpPr>
            <p:nvPr/>
          </p:nvSpPr>
          <p:spPr bwMode="auto">
            <a:xfrm>
              <a:off x="2063552" y="2598536"/>
              <a:ext cx="4752528" cy="3319242"/>
            </a:xfrm>
            <a:prstGeom prst="rect">
              <a:avLst/>
            </a:prstGeom>
            <a:noFill/>
            <a:ln w="9525">
              <a:noFill/>
              <a:miter lim="800000"/>
            </a:ln>
            <a:effectLst/>
          </p:spPr>
          <p:txBody>
            <a:bodyPr wrap="square">
              <a:spAutoFit/>
            </a:bodyPr>
            <a:lstStyle/>
            <a:p>
              <a:pPr>
                <a:lnSpc>
                  <a:spcPct val="160000"/>
                </a:lnSpc>
              </a:pPr>
              <a:r>
                <a:rPr lang="zh-CN" altLang="en-US" sz="2800" b="1" dirty="0">
                  <a:solidFill>
                    <a:schemeClr val="accent5"/>
                  </a:solidFill>
                  <a:cs typeface="+mn-ea"/>
                  <a:sym typeface="+mn-lt"/>
                </a:rPr>
                <a:t>跨跳</a:t>
              </a:r>
              <a:endParaRPr lang="zh-CN" altLang="en-US" sz="3600" b="1" dirty="0">
                <a:solidFill>
                  <a:schemeClr val="accent5"/>
                </a:solidFill>
                <a:cs typeface="+mn-ea"/>
                <a:sym typeface="+mn-lt"/>
              </a:endParaRPr>
            </a:p>
            <a:p>
              <a:pPr>
                <a:lnSpc>
                  <a:spcPct val="300000"/>
                </a:lnSpc>
              </a:pPr>
              <a:endParaRPr lang="en-US" altLang="zh-CN" sz="1000">
                <a:cs typeface="+mn-ea"/>
                <a:sym typeface="+mn-lt"/>
              </a:endParaRPr>
            </a:p>
            <a:p>
              <a:pPr>
                <a:lnSpc>
                  <a:spcPct val="300000"/>
                </a:lnSpc>
              </a:pPr>
              <a:r>
                <a:rPr lang="zh-CN" altLang="en-US" sz="1600">
                  <a:cs typeface="+mn-ea"/>
                  <a:sym typeface="+mn-lt"/>
                </a:rPr>
                <a:t>教师</a:t>
              </a:r>
              <a:r>
                <a:rPr lang="zh-CN" altLang="en-US" sz="1600" dirty="0">
                  <a:cs typeface="+mn-ea"/>
                  <a:sym typeface="+mn-lt"/>
                </a:rPr>
                <a:t>依据本班幼儿能力引导幼儿把几个易拉罐或饮料瓶摆放好（可以垒起来，也可以摆成排等）幼儿听教师口令，有顺序地跨跳。</a:t>
              </a:r>
              <a:endParaRPr lang="zh-TW" altLang="en-US" sz="1600" dirty="0">
                <a:cs typeface="+mn-ea"/>
                <a:sym typeface="+mn-lt"/>
              </a:endParaRPr>
            </a:p>
          </p:txBody>
        </p:sp>
        <p:sp>
          <p:nvSpPr>
            <p:cNvPr id="3" name="椭圆 2"/>
            <p:cNvSpPr/>
            <p:nvPr/>
          </p:nvSpPr>
          <p:spPr>
            <a:xfrm>
              <a:off x="1631504" y="2924944"/>
              <a:ext cx="432048" cy="288032"/>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2999656" y="2904059"/>
              <a:ext cx="432048" cy="288032"/>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descr="桌子上有许多玩具模型&#10;&#10;低可信度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459215" y="1700808"/>
            <a:ext cx="5273824" cy="527382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623392" y="1870309"/>
            <a:ext cx="4191000" cy="590931"/>
          </a:xfrm>
          <a:prstGeom prst="rect">
            <a:avLst/>
          </a:prstGeom>
          <a:noFill/>
        </p:spPr>
        <p:txBody>
          <a:bodyPr wrap="squar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FontTx/>
            </a:pPr>
            <a:r>
              <a:rPr lang="zh-CN" altLang="en-US" sz="3600" b="1">
                <a:ln w="31550" cmpd="sng">
                  <a:noFill/>
                  <a:prstDash val="solid"/>
                </a:ln>
                <a:solidFill>
                  <a:schemeClr val="accent5"/>
                </a:solidFill>
                <a:latin typeface="+mn-lt"/>
                <a:ea typeface="+mn-ea"/>
                <a:cs typeface="+mn-ea"/>
                <a:sym typeface="+mn-lt"/>
              </a:rPr>
              <a:t>三、沙包、绳</a:t>
            </a:r>
            <a:endParaRPr lang="zh-CN" altLang="en-US" sz="3600" b="1" dirty="0">
              <a:ln w="31550" cmpd="sng">
                <a:noFill/>
                <a:prstDash val="solid"/>
              </a:ln>
              <a:solidFill>
                <a:schemeClr val="accent5"/>
              </a:solidFill>
              <a:latin typeface="+mn-lt"/>
              <a:ea typeface="+mn-ea"/>
              <a:cs typeface="+mn-ea"/>
              <a:sym typeface="+mn-lt"/>
            </a:endParaRPr>
          </a:p>
        </p:txBody>
      </p:sp>
      <p:sp>
        <p:nvSpPr>
          <p:cNvPr id="11" name="Rectangle 3"/>
          <p:cNvSpPr txBox="1">
            <a:spLocks noChangeArrowheads="1"/>
          </p:cNvSpPr>
          <p:nvPr/>
        </p:nvSpPr>
        <p:spPr>
          <a:xfrm>
            <a:off x="1343025" y="3569839"/>
            <a:ext cx="9727780" cy="2504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spcAft>
                <a:spcPts val="0"/>
              </a:spcAft>
              <a:buFont typeface="Arial" panose="020B0604020202020204" pitchFamily="34" charset="0"/>
              <a:buNone/>
            </a:pPr>
            <a:r>
              <a:rPr lang="zh-CN" altLang="en-US" sz="1600">
                <a:cs typeface="+mn-ea"/>
                <a:sym typeface="+mn-lt"/>
              </a:rPr>
              <a:t>    场地的一边设为起点，另一边放几个桶或纸盒等大一些的容器，作为跳跃的折返点，起点和折返点相距</a:t>
            </a:r>
            <a:r>
              <a:rPr lang="en-US" altLang="zh-CN" sz="1600">
                <a:cs typeface="+mn-ea"/>
                <a:sym typeface="+mn-lt"/>
              </a:rPr>
              <a:t>4-6</a:t>
            </a:r>
            <a:r>
              <a:rPr lang="zh-CN" altLang="en-US" sz="1600">
                <a:cs typeface="+mn-ea"/>
                <a:sym typeface="+mn-lt"/>
              </a:rPr>
              <a:t>米。幼儿站在起点处用双腿的大腿内侧夹住</a:t>
            </a:r>
            <a:r>
              <a:rPr lang="en-US" altLang="zh-CN" sz="1600">
                <a:cs typeface="+mn-ea"/>
                <a:sym typeface="+mn-lt"/>
              </a:rPr>
              <a:t>1</a:t>
            </a:r>
            <a:r>
              <a:rPr lang="zh-CN" altLang="en-US" sz="1600">
                <a:cs typeface="+mn-ea"/>
                <a:sym typeface="+mn-lt"/>
              </a:rPr>
              <a:t>个沙包准备好，当听到“开始跳”的口令时，在起点的幼儿就夹着沙包向桶或纸盒方向连续跳跃，到达后，用手将夹带的沙包放入桶或纸盒内，跑回起点。</a:t>
            </a:r>
            <a:endParaRPr lang="en-US" altLang="zh-CN" sz="1600">
              <a:cs typeface="+mn-ea"/>
              <a:sym typeface="+mn-lt"/>
            </a:endParaRPr>
          </a:p>
          <a:p>
            <a:pPr marL="0" fontAlgn="auto">
              <a:lnSpc>
                <a:spcPct val="170000"/>
              </a:lnSpc>
              <a:spcAft>
                <a:spcPts val="0"/>
              </a:spcAft>
              <a:buFont typeface="Arial" panose="020B0604020202020204" pitchFamily="34" charset="0"/>
              <a:buNone/>
            </a:pPr>
            <a:r>
              <a:rPr lang="zh-CN" altLang="en-US" sz="1600">
                <a:cs typeface="+mn-ea"/>
                <a:sym typeface="+mn-lt"/>
              </a:rPr>
              <a:t>      游戏可反复进行。夹沙包的动作熟练后，可增加游戏难度，如前面的易拉罐或饮料瓶障碍跑可变成夹沙    包障碍跑、跳等。</a:t>
            </a:r>
            <a:endParaRPr lang="zh-CN" altLang="en-US" sz="1600">
              <a:cs typeface="+mn-ea"/>
              <a:sym typeface="+mn-lt"/>
            </a:endParaRPr>
          </a:p>
          <a:p>
            <a:pPr fontAlgn="auto">
              <a:lnSpc>
                <a:spcPct val="150000"/>
              </a:lnSpc>
              <a:spcAft>
                <a:spcPts val="0"/>
              </a:spcAft>
              <a:buFont typeface="Arial" panose="020B0604020202020204" pitchFamily="34" charset="0"/>
              <a:buNone/>
            </a:pPr>
            <a:endParaRPr lang="en-US" altLang="zh-CN" sz="3600" dirty="0">
              <a:solidFill>
                <a:srgbClr val="772308"/>
              </a:solidFill>
              <a:cs typeface="+mn-ea"/>
              <a:sym typeface="+mn-lt"/>
            </a:endParaRPr>
          </a:p>
        </p:txBody>
      </p:sp>
      <p:grpSp>
        <p:nvGrpSpPr>
          <p:cNvPr id="12" name="组合 11"/>
          <p:cNvGrpSpPr/>
          <p:nvPr/>
        </p:nvGrpSpPr>
        <p:grpSpPr>
          <a:xfrm>
            <a:off x="1487488" y="2767152"/>
            <a:ext cx="3710591" cy="661848"/>
            <a:chOff x="1775520" y="2494662"/>
            <a:chExt cx="3710591" cy="661848"/>
          </a:xfrm>
        </p:grpSpPr>
        <p:sp>
          <p:nvSpPr>
            <p:cNvPr id="13" name="箭头: 燕尾形 12"/>
            <p:cNvSpPr/>
            <p:nvPr/>
          </p:nvSpPr>
          <p:spPr>
            <a:xfrm>
              <a:off x="1775520" y="2758725"/>
              <a:ext cx="288032" cy="288007"/>
            </a:xfrm>
            <a:prstGeom prst="notched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2029727" y="2494662"/>
              <a:ext cx="3456384" cy="661848"/>
            </a:xfrm>
            <a:prstGeom prst="rect">
              <a:avLst/>
            </a:prstGeom>
            <a:noFill/>
          </p:spPr>
          <p:txBody>
            <a:bodyPr wrap="square">
              <a:spAutoFit/>
            </a:bodyPr>
            <a:lstStyle/>
            <a:p>
              <a:pPr marL="365760" marR="0" lvl="0" indent="-255905" algn="l" defTabSz="914400" rtl="0" eaLnBrk="1" fontAlgn="auto" latinLnBrk="0" hangingPunct="1">
                <a:lnSpc>
                  <a:spcPct val="150000"/>
                </a:lnSpc>
                <a:spcBef>
                  <a:spcPts val="400"/>
                </a:spcBef>
                <a:spcAft>
                  <a:spcPts val="0"/>
                </a:spcAft>
                <a:buClr>
                  <a:srgbClr val="2DA2BF"/>
                </a:buClr>
                <a:buSzPct val="68000"/>
                <a:buFont typeface="Arial" panose="020B0604020202020204" pitchFamily="34" charset="0"/>
                <a:buNone/>
                <a:defRPr/>
              </a:pPr>
              <a:r>
                <a:rPr kumimoji="0" lang="zh-CN" altLang="en-US" sz="2800" b="1" i="0" u="none" strike="noStrike" kern="1200" cap="none" spc="0" normalizeH="0" baseline="0" noProof="0" dirty="0">
                  <a:ln>
                    <a:noFill/>
                  </a:ln>
                  <a:solidFill>
                    <a:srgbClr val="2DA2BF"/>
                  </a:solidFill>
                  <a:effectLst/>
                  <a:uLnTx/>
                  <a:uFillTx/>
                  <a:latin typeface="Arial" panose="020B0604020202020204"/>
                  <a:ea typeface="微软雅黑" panose="020B0503020204020204" pitchFamily="34" charset="-122"/>
                  <a:cs typeface="+mn-ea"/>
                  <a:sym typeface="+mn-lt"/>
                </a:rPr>
                <a:t>沙包 夹沙包 跑、跳</a:t>
              </a:r>
              <a:endParaRPr kumimoji="0" lang="zh-CN" altLang="en-US" sz="2800" b="1" i="0" u="none" strike="noStrike" kern="1200" cap="none" spc="0" normalizeH="0" baseline="0" noProof="0" dirty="0">
                <a:ln>
                  <a:noFill/>
                </a:ln>
                <a:solidFill>
                  <a:srgbClr val="2DA2BF"/>
                </a:solidFill>
                <a:effectLst/>
                <a:uLnTx/>
                <a:uFillTx/>
                <a:latin typeface="Arial" panose="020B0604020202020204"/>
                <a:ea typeface="微软雅黑" panose="020B0503020204020204" pitchFamily="34" charset="-122"/>
                <a:cs typeface="+mn-ea"/>
                <a:sym typeface="+mn-lt"/>
              </a:endParaRPr>
            </a:p>
          </p:txBody>
        </p:sp>
      </p:grpSp>
      <p:grpSp>
        <p:nvGrpSpPr>
          <p:cNvPr id="15" name="组合 14"/>
          <p:cNvGrpSpPr/>
          <p:nvPr/>
        </p:nvGrpSpPr>
        <p:grpSpPr>
          <a:xfrm>
            <a:off x="1487488" y="3717032"/>
            <a:ext cx="144672" cy="1318286"/>
            <a:chOff x="1582504" y="3501008"/>
            <a:chExt cx="144672" cy="1318286"/>
          </a:xfrm>
        </p:grpSpPr>
        <p:sp>
          <p:nvSpPr>
            <p:cNvPr id="16" name="椭圆 15"/>
            <p:cNvSpPr/>
            <p:nvPr/>
          </p:nvSpPr>
          <p:spPr>
            <a:xfrm>
              <a:off x="1582504" y="3501008"/>
              <a:ext cx="144672" cy="1446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1582504" y="4674622"/>
              <a:ext cx="144672" cy="1446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928701" y="287282"/>
            <a:ext cx="3756984" cy="375698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750"/>
                                        <p:tgtEl>
                                          <p:spTgt spid="12"/>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down)">
                                      <p:cBhvr>
                                        <p:cTn id="15" dur="750"/>
                                        <p:tgtEl>
                                          <p:spTgt spid="11">
                                            <p:txEl>
                                              <p:pRg st="0" end="0"/>
                                            </p:txEl>
                                          </p:spTgt>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wipe(down)">
                                      <p:cBhvr>
                                        <p:cTn id="19" dur="750"/>
                                        <p:tgtEl>
                                          <p:spTgt spid="11">
                                            <p:txEl>
                                              <p:pRg st="1" end="1"/>
                                            </p:txEl>
                                          </p:spTgt>
                                        </p:tgtEl>
                                      </p:cBhvr>
                                    </p:animEffect>
                                  </p:childTnLst>
                                </p:cTn>
                              </p:par>
                            </p:childTnLst>
                          </p:cTn>
                        </p:par>
                        <p:par>
                          <p:cTn id="20" fill="hold">
                            <p:stCondLst>
                              <p:cond delay="4000"/>
                            </p:stCondLst>
                            <p:childTnLst>
                              <p:par>
                                <p:cTn id="21" presetID="22" presetClass="entr" presetSubtype="4"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750"/>
                                        <p:tgtEl>
                                          <p:spTgt spid="15"/>
                                        </p:tgtEl>
                                      </p:cBhvr>
                                    </p:animEffect>
                                  </p:childTnLst>
                                </p:cTn>
                              </p:par>
                            </p:childTnLst>
                          </p:cTn>
                        </p:par>
                        <p:par>
                          <p:cTn id="24" fill="hold">
                            <p:stCondLst>
                              <p:cond delay="5000"/>
                            </p:stCondLst>
                            <p:childTnLst>
                              <p:par>
                                <p:cTn id="25" presetID="6" presetClass="entr" presetSubtype="16"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1631504" y="2852936"/>
            <a:ext cx="5976664" cy="2520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spcAft>
                <a:spcPts val="0"/>
              </a:spcAft>
              <a:buFont typeface="Arial" panose="020B0604020202020204" pitchFamily="34" charset="0"/>
              <a:buNone/>
            </a:pPr>
            <a:r>
              <a:rPr lang="zh-CN" altLang="en-US" sz="1600">
                <a:cs typeface="+mn-ea"/>
                <a:sym typeface="+mn-lt"/>
              </a:rPr>
              <a:t>    幼儿</a:t>
            </a:r>
            <a:r>
              <a:rPr lang="en-US" altLang="zh-CN" sz="1600">
                <a:cs typeface="+mn-ea"/>
                <a:sym typeface="+mn-lt"/>
              </a:rPr>
              <a:t>2</a:t>
            </a:r>
            <a:r>
              <a:rPr lang="zh-CN" altLang="en-US" sz="1600">
                <a:cs typeface="+mn-ea"/>
                <a:sym typeface="+mn-lt"/>
              </a:rPr>
              <a:t>人一组，将绳子在地上连接起来成一条直线，然后两人按先后顺序，从绳子的一端脚尖顶脚跟地踩绳走到另一端；幼儿</a:t>
            </a:r>
            <a:r>
              <a:rPr lang="en-US" altLang="zh-CN" sz="1600">
                <a:cs typeface="+mn-ea"/>
                <a:sym typeface="+mn-lt"/>
              </a:rPr>
              <a:t>3</a:t>
            </a:r>
            <a:r>
              <a:rPr lang="zh-CN" altLang="en-US" sz="1600">
                <a:cs typeface="+mn-ea"/>
                <a:sym typeface="+mn-lt"/>
              </a:rPr>
              <a:t>人一组将绳子在地上拼接成三角形，然后</a:t>
            </a:r>
            <a:r>
              <a:rPr lang="en-US" altLang="zh-CN" sz="1600">
                <a:cs typeface="+mn-ea"/>
                <a:sym typeface="+mn-lt"/>
              </a:rPr>
              <a:t>3</a:t>
            </a:r>
            <a:r>
              <a:rPr lang="zh-CN" altLang="en-US" sz="1600">
                <a:cs typeface="+mn-ea"/>
                <a:sym typeface="+mn-lt"/>
              </a:rPr>
              <a:t>人一个接一个地在三角形的绳子上脚尖顶脚跟地踩绳走三角形。</a:t>
            </a:r>
            <a:endParaRPr lang="en-US" altLang="zh-CN" sz="1600">
              <a:cs typeface="+mn-ea"/>
              <a:sym typeface="+mn-lt"/>
            </a:endParaRPr>
          </a:p>
          <a:p>
            <a:pPr fontAlgn="auto">
              <a:lnSpc>
                <a:spcPct val="150000"/>
              </a:lnSpc>
              <a:spcAft>
                <a:spcPts val="0"/>
              </a:spcAft>
              <a:buFont typeface="Arial" panose="020B0604020202020204" pitchFamily="34" charset="0"/>
              <a:buNone/>
            </a:pPr>
            <a:r>
              <a:rPr lang="zh-CN" altLang="en-US" sz="1600">
                <a:cs typeface="+mn-ea"/>
                <a:sym typeface="+mn-lt"/>
              </a:rPr>
              <a:t>     幼儿</a:t>
            </a:r>
            <a:r>
              <a:rPr lang="en-US" altLang="zh-CN" sz="1600">
                <a:cs typeface="+mn-ea"/>
                <a:sym typeface="+mn-lt"/>
              </a:rPr>
              <a:t>4</a:t>
            </a:r>
            <a:r>
              <a:rPr lang="zh-CN" altLang="en-US" sz="1600">
                <a:cs typeface="+mn-ea"/>
                <a:sym typeface="+mn-lt"/>
              </a:rPr>
              <a:t>人一组将绳子在地上拼接成四方形，走的方法同上。幼儿</a:t>
            </a:r>
            <a:r>
              <a:rPr lang="en-US" altLang="zh-CN" sz="1600">
                <a:cs typeface="+mn-ea"/>
                <a:sym typeface="+mn-lt"/>
              </a:rPr>
              <a:t>5</a:t>
            </a:r>
            <a:r>
              <a:rPr lang="zh-CN" altLang="en-US" sz="1600">
                <a:cs typeface="+mn-ea"/>
                <a:sym typeface="+mn-lt"/>
              </a:rPr>
              <a:t>人一组将绳子在地上拼接成一个大圆形，走的方法同上。 </a:t>
            </a:r>
            <a:endParaRPr lang="zh-CN" altLang="en-US" sz="2100" dirty="0">
              <a:cs typeface="+mn-ea"/>
              <a:sym typeface="+mn-lt"/>
            </a:endParaRPr>
          </a:p>
        </p:txBody>
      </p:sp>
      <p:grpSp>
        <p:nvGrpSpPr>
          <p:cNvPr id="16" name="组合 15"/>
          <p:cNvGrpSpPr/>
          <p:nvPr/>
        </p:nvGrpSpPr>
        <p:grpSpPr>
          <a:xfrm>
            <a:off x="1666851" y="1772816"/>
            <a:ext cx="3336032" cy="646331"/>
            <a:chOff x="2063552" y="2812184"/>
            <a:chExt cx="3336032" cy="646331"/>
          </a:xfrm>
        </p:grpSpPr>
        <p:grpSp>
          <p:nvGrpSpPr>
            <p:cNvPr id="17" name="组合 16"/>
            <p:cNvGrpSpPr/>
            <p:nvPr/>
          </p:nvGrpSpPr>
          <p:grpSpPr>
            <a:xfrm>
              <a:off x="2063552" y="2812184"/>
              <a:ext cx="2088232" cy="646331"/>
              <a:chOff x="2783632" y="1076828"/>
              <a:chExt cx="2088232" cy="646331"/>
            </a:xfrm>
          </p:grpSpPr>
          <p:sp>
            <p:nvSpPr>
              <p:cNvPr id="20" name="矩形 19"/>
              <p:cNvSpPr/>
              <p:nvPr/>
            </p:nvSpPr>
            <p:spPr>
              <a:xfrm>
                <a:off x="2783632" y="1076828"/>
                <a:ext cx="2088232" cy="646331"/>
              </a:xfrm>
              <a:prstGeom prst="rect">
                <a:avLst/>
              </a:prstGeom>
              <a:noFill/>
            </p:spPr>
            <p:txBody>
              <a:bodyPr wrap="square" lIns="91440" tIns="45720" rIns="91440" bIns="45720">
                <a:spAutoFit/>
              </a:bodyPr>
              <a:lstStyle/>
              <a:p>
                <a:pPr algn="ctr"/>
                <a:r>
                  <a:rPr lang="zh-CN" altLang="en-US" sz="2800" b="1" dirty="0">
                    <a:solidFill>
                      <a:srgbClr val="2DA2BF"/>
                    </a:solidFill>
                    <a:latin typeface="Arial" panose="020B0604020202020204"/>
                    <a:ea typeface="微软雅黑" panose="020B0503020204020204" pitchFamily="34" charset="-122"/>
                    <a:cs typeface="+mn-ea"/>
                    <a:sym typeface="+mn-lt"/>
                  </a:rPr>
                  <a:t>玩绳</a:t>
                </a:r>
                <a:r>
                  <a:rPr lang="en-US" altLang="zh-CN" sz="3600" b="1" dirty="0">
                    <a:ln w="31550" cmpd="sng">
                      <a:noFill/>
                      <a:prstDash val="solid"/>
                    </a:ln>
                    <a:solidFill>
                      <a:srgbClr val="4A7959"/>
                    </a:solidFill>
                    <a:cs typeface="+mn-ea"/>
                    <a:sym typeface="+mn-lt"/>
                  </a:rPr>
                  <a:t> </a:t>
                </a:r>
                <a:endParaRPr lang="zh-CN" altLang="en-US" sz="3600" b="1" dirty="0">
                  <a:ln w="31550" cmpd="sng">
                    <a:noFill/>
                    <a:prstDash val="solid"/>
                  </a:ln>
                  <a:solidFill>
                    <a:srgbClr val="4A7959"/>
                  </a:solidFill>
                  <a:cs typeface="+mn-ea"/>
                  <a:sym typeface="+mn-lt"/>
                </a:endParaRPr>
              </a:p>
            </p:txBody>
          </p:sp>
          <p:sp>
            <p:nvSpPr>
              <p:cNvPr id="21" name="箭头: 燕尾形 20"/>
              <p:cNvSpPr/>
              <p:nvPr/>
            </p:nvSpPr>
            <p:spPr>
              <a:xfrm>
                <a:off x="2927648" y="1277483"/>
                <a:ext cx="288032" cy="288007"/>
              </a:xfrm>
              <a:prstGeom prst="notched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文本框 17"/>
            <p:cNvSpPr txBox="1"/>
            <p:nvPr/>
          </p:nvSpPr>
          <p:spPr>
            <a:xfrm>
              <a:off x="3935760" y="2936733"/>
              <a:ext cx="1463824" cy="461665"/>
            </a:xfrm>
            <a:prstGeom prst="rect">
              <a:avLst/>
            </a:prstGeom>
            <a:noFill/>
          </p:spPr>
          <p:txBody>
            <a:bodyPr wrap="square">
              <a:spAutoFit/>
            </a:bodyPr>
            <a:lstStyle/>
            <a:p>
              <a:pPr marL="365760" marR="0" lvl="0" indent="-255905" algn="l" defTabSz="914400" rtl="0" eaLnBrk="1" fontAlgn="auto" latinLnBrk="0" hangingPunct="1">
                <a:lnSpc>
                  <a:spcPct val="100000"/>
                </a:lnSpc>
                <a:spcBef>
                  <a:spcPts val="400"/>
                </a:spcBef>
                <a:spcAft>
                  <a:spcPts val="0"/>
                </a:spcAft>
                <a:buClr>
                  <a:srgbClr val="2DA2BF"/>
                </a:buClr>
                <a:buSzPct val="68000"/>
                <a:buFont typeface="Arial" panose="020B0604020202020204" pitchFamily="34" charset="0"/>
                <a:buNone/>
                <a:defRPr/>
              </a:pPr>
              <a:r>
                <a:rPr kumimoji="0" lang="zh-CN" altLang="en-US" sz="2400" b="1" i="0" u="none" strike="noStrike" kern="1200" cap="none" spc="0" normalizeH="0" baseline="0" noProof="0" dirty="0">
                  <a:ln>
                    <a:noFill/>
                  </a:ln>
                  <a:solidFill>
                    <a:srgbClr val="2DA2BF"/>
                  </a:solidFill>
                  <a:effectLst/>
                  <a:uLnTx/>
                  <a:uFillTx/>
                  <a:latin typeface="Arial" panose="020B0604020202020204"/>
                  <a:ea typeface="微软雅黑" panose="020B0503020204020204" pitchFamily="34" charset="-122"/>
                  <a:cs typeface="+mn-ea"/>
                  <a:sym typeface="+mn-lt"/>
                </a:rPr>
                <a:t>踩绳走</a:t>
              </a:r>
              <a:endParaRPr kumimoji="0" lang="zh-CN" altLang="en-US" sz="2800" b="1" i="0" u="none" strike="noStrike" kern="1200" cap="none" spc="0" normalizeH="0" baseline="0" noProof="0" dirty="0">
                <a:ln>
                  <a:noFill/>
                </a:ln>
                <a:solidFill>
                  <a:srgbClr val="2DA2BF"/>
                </a:solidFill>
                <a:effectLst/>
                <a:uLnTx/>
                <a:uFillTx/>
                <a:latin typeface="Arial" panose="020B0604020202020204"/>
                <a:ea typeface="微软雅黑" panose="020B0503020204020204" pitchFamily="34" charset="-122"/>
                <a:cs typeface="+mn-ea"/>
                <a:sym typeface="+mn-lt"/>
              </a:endParaRPr>
            </a:p>
          </p:txBody>
        </p:sp>
        <p:sp>
          <p:nvSpPr>
            <p:cNvPr id="19" name="椭圆 18"/>
            <p:cNvSpPr/>
            <p:nvPr/>
          </p:nvSpPr>
          <p:spPr>
            <a:xfrm>
              <a:off x="3673298" y="3012839"/>
              <a:ext cx="288032" cy="28803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a:off x="1775231" y="3065947"/>
            <a:ext cx="144672" cy="1586338"/>
            <a:chOff x="1775231" y="3284328"/>
            <a:chExt cx="144672" cy="1586338"/>
          </a:xfrm>
        </p:grpSpPr>
        <p:sp>
          <p:nvSpPr>
            <p:cNvPr id="23" name="椭圆 22"/>
            <p:cNvSpPr/>
            <p:nvPr/>
          </p:nvSpPr>
          <p:spPr>
            <a:xfrm>
              <a:off x="1775231" y="3284328"/>
              <a:ext cx="144672" cy="1446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1775231" y="4005064"/>
              <a:ext cx="144672" cy="1446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1775231" y="4725994"/>
              <a:ext cx="144672" cy="1446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6" name="图片 25" descr="卡通人物&#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259415" y="1866660"/>
            <a:ext cx="2781596" cy="393882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ppt_w</p:attrName>
                                        </p:attrNameLst>
                                      </p:cBhvr>
                                      <p:tavLst>
                                        <p:tav tm="0" fmla="#ppt_w*sin(2.5*pi*$)">
                                          <p:val>
                                            <p:fltVal val="0"/>
                                          </p:val>
                                        </p:tav>
                                        <p:tav tm="100000">
                                          <p:val>
                                            <p:fltVal val="1"/>
                                          </p:val>
                                        </p:tav>
                                      </p:tavLst>
                                    </p:anim>
                                    <p:anim calcmode="lin" valueType="num">
                                      <p:cBhvr>
                                        <p:cTn id="9" dur="750" fill="hold"/>
                                        <p:tgtEl>
                                          <p:spTgt spid="16"/>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wipe(down)">
                                      <p:cBhvr>
                                        <p:cTn id="13" dur="750"/>
                                        <p:tgtEl>
                                          <p:spTgt spid="15">
                                            <p:txEl>
                                              <p:pRg st="0" end="0"/>
                                            </p:txEl>
                                          </p:spTgt>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down)">
                                      <p:cBhvr>
                                        <p:cTn id="17" dur="750"/>
                                        <p:tgtEl>
                                          <p:spTgt spid="15">
                                            <p:txEl>
                                              <p:pRg st="1" end="1"/>
                                            </p:txEl>
                                          </p:spTgt>
                                        </p:tgtEl>
                                      </p:cBhvr>
                                    </p:animEffect>
                                  </p:childTnLst>
                                </p:cTn>
                              </p:par>
                            </p:childTnLst>
                          </p:cTn>
                        </p:par>
                        <p:par>
                          <p:cTn id="18" fill="hold">
                            <p:stCondLst>
                              <p:cond delay="3000"/>
                            </p:stCondLst>
                            <p:childTnLst>
                              <p:par>
                                <p:cTn id="19" presetID="2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750"/>
                                        <p:tgtEl>
                                          <p:spTgt spid="22"/>
                                        </p:tgtEl>
                                      </p:cBhvr>
                                    </p:animEffect>
                                  </p:childTnLst>
                                </p:cTn>
                              </p:par>
                            </p:childTnLst>
                          </p:cTn>
                        </p:par>
                        <p:par>
                          <p:cTn id="22" fill="hold">
                            <p:stCondLst>
                              <p:cond delay="4000"/>
                            </p:stCondLst>
                            <p:childTnLst>
                              <p:par>
                                <p:cTn id="23" presetID="31"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750" fill="hold"/>
                                        <p:tgtEl>
                                          <p:spTgt spid="26"/>
                                        </p:tgtEl>
                                        <p:attrNameLst>
                                          <p:attrName>ppt_w</p:attrName>
                                        </p:attrNameLst>
                                      </p:cBhvr>
                                      <p:tavLst>
                                        <p:tav tm="0">
                                          <p:val>
                                            <p:fltVal val="0"/>
                                          </p:val>
                                        </p:tav>
                                        <p:tav tm="100000">
                                          <p:val>
                                            <p:strVal val="#ppt_w"/>
                                          </p:val>
                                        </p:tav>
                                      </p:tavLst>
                                    </p:anim>
                                    <p:anim calcmode="lin" valueType="num">
                                      <p:cBhvr>
                                        <p:cTn id="26" dur="750" fill="hold"/>
                                        <p:tgtEl>
                                          <p:spTgt spid="26"/>
                                        </p:tgtEl>
                                        <p:attrNameLst>
                                          <p:attrName>ppt_h</p:attrName>
                                        </p:attrNameLst>
                                      </p:cBhvr>
                                      <p:tavLst>
                                        <p:tav tm="0">
                                          <p:val>
                                            <p:fltVal val="0"/>
                                          </p:val>
                                        </p:tav>
                                        <p:tav tm="100000">
                                          <p:val>
                                            <p:strVal val="#ppt_h"/>
                                          </p:val>
                                        </p:tav>
                                      </p:tavLst>
                                    </p:anim>
                                    <p:anim calcmode="lin" valueType="num">
                                      <p:cBhvr>
                                        <p:cTn id="27" dur="750" fill="hold"/>
                                        <p:tgtEl>
                                          <p:spTgt spid="26"/>
                                        </p:tgtEl>
                                        <p:attrNameLst>
                                          <p:attrName>style.rotation</p:attrName>
                                        </p:attrNameLst>
                                      </p:cBhvr>
                                      <p:tavLst>
                                        <p:tav tm="0">
                                          <p:val>
                                            <p:fltVal val="90"/>
                                          </p:val>
                                        </p:tav>
                                        <p:tav tm="100000">
                                          <p:val>
                                            <p:fltVal val="0"/>
                                          </p:val>
                                        </p:tav>
                                      </p:tavLst>
                                    </p:anim>
                                    <p:animEffect transition="in" filter="fade">
                                      <p:cBhvr>
                                        <p:cTn id="28"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1274639" y="1556792"/>
            <a:ext cx="9325707" cy="33123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spcAft>
                <a:spcPts val="0"/>
              </a:spcAft>
              <a:buFont typeface="Arial" panose="020B0604020202020204" pitchFamily="34" charset="0"/>
              <a:buNone/>
            </a:pPr>
            <a:r>
              <a:rPr lang="zh-CN" altLang="en-US" sz="2400" b="1">
                <a:solidFill>
                  <a:schemeClr val="accent5"/>
                </a:solidFill>
                <a:cs typeface="+mn-ea"/>
                <a:sym typeface="+mn-lt"/>
              </a:rPr>
              <a:t>双脚、单脚跳过绳</a:t>
            </a:r>
            <a:endParaRPr lang="zh-CN" altLang="en-US" sz="2400" b="1">
              <a:solidFill>
                <a:schemeClr val="accent5"/>
              </a:solidFill>
              <a:cs typeface="+mn-ea"/>
              <a:sym typeface="+mn-lt"/>
            </a:endParaRPr>
          </a:p>
          <a:p>
            <a:pPr fontAlgn="auto">
              <a:lnSpc>
                <a:spcPct val="150000"/>
              </a:lnSpc>
              <a:spcAft>
                <a:spcPts val="0"/>
              </a:spcAft>
              <a:buFont typeface="Arial" panose="020B0604020202020204" pitchFamily="34" charset="0"/>
              <a:buNone/>
            </a:pPr>
            <a:r>
              <a:rPr lang="zh-CN" altLang="en-US" sz="1900">
                <a:solidFill>
                  <a:srgbClr val="772308"/>
                </a:solidFill>
                <a:cs typeface="+mn-ea"/>
                <a:sym typeface="+mn-lt"/>
              </a:rPr>
              <a:t>   </a:t>
            </a:r>
            <a:r>
              <a:rPr lang="zh-CN" altLang="en-US" sz="1600">
                <a:cs typeface="+mn-ea"/>
                <a:sym typeface="+mn-lt"/>
              </a:rPr>
              <a:t>幼儿分</a:t>
            </a:r>
            <a:r>
              <a:rPr lang="en-US" altLang="zh-CN" sz="1600">
                <a:cs typeface="+mn-ea"/>
                <a:sym typeface="+mn-lt"/>
              </a:rPr>
              <a:t>4</a:t>
            </a:r>
            <a:r>
              <a:rPr lang="zh-CN" altLang="en-US" sz="1600">
                <a:cs typeface="+mn-ea"/>
                <a:sym typeface="+mn-lt"/>
              </a:rPr>
              <a:t>路纵队站在场地上，将绳（</a:t>
            </a:r>
            <a:r>
              <a:rPr lang="en-US" altLang="zh-CN" sz="1600">
                <a:cs typeface="+mn-ea"/>
                <a:sym typeface="+mn-lt"/>
              </a:rPr>
              <a:t>1</a:t>
            </a:r>
            <a:r>
              <a:rPr lang="zh-CN" altLang="en-US" sz="1600">
                <a:cs typeface="+mn-ea"/>
                <a:sym typeface="+mn-lt"/>
              </a:rPr>
              <a:t>米左右长）横向放在自己的双脚前。</a:t>
            </a:r>
            <a:endParaRPr lang="en-US" altLang="zh-CN" sz="1600">
              <a:cs typeface="+mn-ea"/>
              <a:sym typeface="+mn-lt"/>
            </a:endParaRPr>
          </a:p>
          <a:p>
            <a:pPr fontAlgn="auto">
              <a:lnSpc>
                <a:spcPct val="150000"/>
              </a:lnSpc>
              <a:spcAft>
                <a:spcPts val="0"/>
              </a:spcAft>
              <a:buFont typeface="Arial" panose="020B0604020202020204" pitchFamily="34" charset="0"/>
              <a:buNone/>
            </a:pPr>
            <a:r>
              <a:rPr lang="zh-CN" altLang="en-US" sz="1600">
                <a:cs typeface="+mn-ea"/>
                <a:sym typeface="+mn-lt"/>
              </a:rPr>
              <a:t>    在场地一侧地面上画一条起点线，教师带领各组幼儿对应本组地上的绳在起点线后按先后顺序站好，</a:t>
            </a:r>
            <a:endParaRPr lang="en-US" altLang="zh-CN" sz="1600">
              <a:cs typeface="+mn-ea"/>
              <a:sym typeface="+mn-lt"/>
            </a:endParaRPr>
          </a:p>
          <a:p>
            <a:pPr fontAlgn="auto">
              <a:lnSpc>
                <a:spcPct val="150000"/>
              </a:lnSpc>
              <a:spcAft>
                <a:spcPts val="0"/>
              </a:spcAft>
              <a:buFont typeface="Arial" panose="020B0604020202020204" pitchFamily="34" charset="0"/>
              <a:buNone/>
            </a:pPr>
            <a:r>
              <a:rPr lang="zh-CN" altLang="en-US" sz="1600">
                <a:cs typeface="+mn-ea"/>
                <a:sym typeface="+mn-lt"/>
              </a:rPr>
              <a:t>    教师发出口令：“双脚跳过绳，开始！”各组幼儿一个接一个地进入场地，双脚并拢跳过本组地面上的绳子，当跳完最后一根绳子后，立即从场地外围小跑回到起点并排到队尾，继续练习。 </a:t>
            </a:r>
            <a:endParaRPr lang="zh-CN" altLang="en-US" sz="1600">
              <a:cs typeface="+mn-ea"/>
              <a:sym typeface="+mn-lt"/>
            </a:endParaRPr>
          </a:p>
          <a:p>
            <a:pPr fontAlgn="auto">
              <a:lnSpc>
                <a:spcPct val="150000"/>
              </a:lnSpc>
              <a:spcAft>
                <a:spcPts val="0"/>
              </a:spcAft>
              <a:buFont typeface="Arial" panose="020B0604020202020204" pitchFamily="34" charset="0"/>
              <a:buNone/>
            </a:pPr>
            <a:r>
              <a:rPr lang="zh-CN" altLang="en-US" sz="1600">
                <a:cs typeface="+mn-ea"/>
                <a:sym typeface="+mn-lt"/>
              </a:rPr>
              <a:t>      </a:t>
            </a:r>
            <a:endParaRPr lang="zh-CN" altLang="en-US" sz="1600" dirty="0">
              <a:cs typeface="+mn-ea"/>
              <a:sym typeface="+mn-lt"/>
            </a:endParaRPr>
          </a:p>
        </p:txBody>
      </p:sp>
      <p:sp>
        <p:nvSpPr>
          <p:cNvPr id="8" name="箭头: 燕尾形 7"/>
          <p:cNvSpPr/>
          <p:nvPr/>
        </p:nvSpPr>
        <p:spPr>
          <a:xfrm>
            <a:off x="1092983" y="1772816"/>
            <a:ext cx="288032" cy="288007"/>
          </a:xfrm>
          <a:prstGeom prst="notched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215643" y="2420887"/>
            <a:ext cx="324588" cy="1558472"/>
            <a:chOff x="1676600" y="3533069"/>
            <a:chExt cx="144672" cy="694626"/>
          </a:xfrm>
        </p:grpSpPr>
        <p:sp>
          <p:nvSpPr>
            <p:cNvPr id="10" name="椭圆 9"/>
            <p:cNvSpPr/>
            <p:nvPr/>
          </p:nvSpPr>
          <p:spPr>
            <a:xfrm>
              <a:off x="1676600" y="3533069"/>
              <a:ext cx="144672" cy="1446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676600" y="4083023"/>
              <a:ext cx="144672" cy="1446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descr="卡通人物&#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61465" y="4077072"/>
            <a:ext cx="3875420" cy="213778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750"/>
                                        <p:tgtEl>
                                          <p:spTgt spid="9"/>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750"/>
                                        <p:tgtEl>
                                          <p:spTgt spid="7">
                                            <p:txEl>
                                              <p:pRg st="0" end="0"/>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left)">
                                      <p:cBhvr>
                                        <p:cTn id="19" dur="750"/>
                                        <p:tgtEl>
                                          <p:spTgt spid="7">
                                            <p:txEl>
                                              <p:pRg st="1" end="1"/>
                                            </p:txEl>
                                          </p:spTgt>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wipe(left)">
                                      <p:cBhvr>
                                        <p:cTn id="23" dur="750"/>
                                        <p:tgtEl>
                                          <p:spTgt spid="7">
                                            <p:txEl>
                                              <p:pRg st="2" end="2"/>
                                            </p:txEl>
                                          </p:spTgt>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ipe(left)">
                                      <p:cBhvr>
                                        <p:cTn id="27" dur="750"/>
                                        <p:tgtEl>
                                          <p:spTgt spid="7">
                                            <p:txEl>
                                              <p:pRg st="3" end="3"/>
                                            </p:txEl>
                                          </p:spTgt>
                                        </p:tgtEl>
                                      </p:cBhvr>
                                    </p:animEffect>
                                  </p:childTnLst>
                                </p:cTn>
                              </p:par>
                            </p:childTnLst>
                          </p:cTn>
                        </p:par>
                        <p:par>
                          <p:cTn id="28" fill="hold">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wipe(left)">
                                      <p:cBhvr>
                                        <p:cTn id="31" dur="750"/>
                                        <p:tgtEl>
                                          <p:spTgt spid="7">
                                            <p:txEl>
                                              <p:pRg st="4" end="4"/>
                                            </p:txEl>
                                          </p:spTgt>
                                        </p:tgtEl>
                                      </p:cBhvr>
                                    </p:animEffect>
                                  </p:childTnLst>
                                </p:cTn>
                              </p:par>
                            </p:childTnLst>
                          </p:cTn>
                        </p:par>
                        <p:par>
                          <p:cTn id="32" fill="hold">
                            <p:stCondLst>
                              <p:cond delay="7000"/>
                            </p:stCondLst>
                            <p:childTnLst>
                              <p:par>
                                <p:cTn id="33" presetID="16" presetClass="entr" presetSubtype="21"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59192" y="1773106"/>
            <a:ext cx="3196197" cy="1107996"/>
          </a:xfrm>
          <a:prstGeom prst="rect">
            <a:avLst/>
          </a:prstGeom>
        </p:spPr>
        <p:txBody>
          <a:bodyPr wrap="square">
            <a:spAutoFit/>
          </a:bodyPr>
          <a:lstStyle/>
          <a:p>
            <a:pPr algn="ctr"/>
            <a:r>
              <a:rPr lang="zh-CN" altLang="en-US" sz="6600" b="1" spc="600" dirty="0">
                <a:solidFill>
                  <a:srgbClr val="FBB638"/>
                </a:solidFill>
                <a:latin typeface="百变马丁" panose="02010601030101010101" pitchFamily="2" charset="-122"/>
                <a:ea typeface="百变马丁" panose="02010601030101010101" pitchFamily="2" charset="-122"/>
                <a:cs typeface="+mn-ea"/>
                <a:sym typeface="+mn-lt"/>
              </a:rPr>
              <a:t>（</a:t>
            </a:r>
            <a:r>
              <a:rPr lang="en-US" altLang="zh-CN" sz="6600" b="1" spc="600" dirty="0">
                <a:solidFill>
                  <a:srgbClr val="FBB638"/>
                </a:solidFill>
                <a:latin typeface="百变马丁" panose="02010601030101010101" pitchFamily="2" charset="-122"/>
                <a:ea typeface="百变马丁" panose="02010601030101010101" pitchFamily="2" charset="-122"/>
                <a:cs typeface="+mn-ea"/>
                <a:sym typeface="+mn-lt"/>
              </a:rPr>
              <a:t>03</a:t>
            </a:r>
            <a:r>
              <a:rPr lang="zh-CN" altLang="en-US" sz="6600" b="1" spc="600" dirty="0">
                <a:solidFill>
                  <a:srgbClr val="FBB638"/>
                </a:solidFill>
                <a:latin typeface="百变马丁" panose="02010601030101010101" pitchFamily="2" charset="-122"/>
                <a:ea typeface="百变马丁" panose="02010601030101010101" pitchFamily="2" charset="-122"/>
                <a:cs typeface="+mn-ea"/>
                <a:sym typeface="+mn-lt"/>
              </a:rPr>
              <a:t>）</a:t>
            </a:r>
            <a:endParaRPr lang="zh-CN" altLang="en-US" sz="6600" b="1" spc="600" dirty="0">
              <a:solidFill>
                <a:srgbClr val="FBB638"/>
              </a:solidFill>
              <a:latin typeface="百变马丁" panose="02010601030101010101" pitchFamily="2" charset="-122"/>
              <a:ea typeface="百变马丁" panose="02010601030101010101" pitchFamily="2" charset="-122"/>
              <a:cs typeface="+mn-ea"/>
              <a:sym typeface="+mn-lt"/>
            </a:endParaRPr>
          </a:p>
        </p:txBody>
      </p:sp>
      <p:sp>
        <p:nvSpPr>
          <p:cNvPr id="3" name="文本框 2"/>
          <p:cNvSpPr txBox="1"/>
          <p:nvPr/>
        </p:nvSpPr>
        <p:spPr>
          <a:xfrm>
            <a:off x="3290570" y="3501142"/>
            <a:ext cx="6096000" cy="1080873"/>
          </a:xfrm>
          <a:prstGeom prst="rect">
            <a:avLst/>
          </a:prstGeom>
          <a:noFill/>
        </p:spPr>
        <p:txBody>
          <a:bodyPr wrap="square">
            <a:spAutoFit/>
          </a:bodyPr>
          <a:lstStyle/>
          <a:p>
            <a:pPr algn="ctr">
              <a:lnSpc>
                <a:spcPct val="80000"/>
              </a:lnSpc>
            </a:pPr>
            <a:r>
              <a:rPr lang="zh-CN" altLang="en-US" sz="8000" b="1" dirty="0">
                <a:solidFill>
                  <a:srgbClr val="2DA2BF"/>
                </a:solidFill>
                <a:latin typeface="百变马丁" panose="02010601030101010101" pitchFamily="2" charset="-122"/>
                <a:ea typeface="百变马丁" panose="02010601030101010101" pitchFamily="2" charset="-122"/>
                <a:cs typeface="+mn-ea"/>
                <a:sym typeface="+mn-lt"/>
              </a:rPr>
              <a:t>传统小游戏</a:t>
            </a:r>
            <a:endParaRPr lang="zh-CN" altLang="en-US" sz="8000" b="1" dirty="0">
              <a:solidFill>
                <a:srgbClr val="2DA2BF"/>
              </a:solidFill>
              <a:latin typeface="百变马丁" panose="02010601030101010101" pitchFamily="2" charset="-122"/>
              <a:ea typeface="百变马丁" panose="02010601030101010101" pitchFamily="2"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par>
                          <p:cTn id="11" fill="hold">
                            <p:stCondLst>
                              <p:cond delay="862"/>
                            </p:stCondLst>
                            <p:childTnLst>
                              <p:par>
                                <p:cTn id="12" presetID="53" presetClass="entr" presetSubtype="1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750" fill="hold"/>
                                        <p:tgtEl>
                                          <p:spTgt spid="3"/>
                                        </p:tgtEl>
                                        <p:attrNameLst>
                                          <p:attrName>ppt_w</p:attrName>
                                        </p:attrNameLst>
                                      </p:cBhvr>
                                      <p:tavLst>
                                        <p:tav tm="0">
                                          <p:val>
                                            <p:fltVal val="0"/>
                                          </p:val>
                                        </p:tav>
                                        <p:tav tm="100000">
                                          <p:val>
                                            <p:strVal val="#ppt_w"/>
                                          </p:val>
                                        </p:tav>
                                      </p:tavLst>
                                    </p:anim>
                                    <p:anim calcmode="lin" valueType="num">
                                      <p:cBhvr>
                                        <p:cTn id="15" dur="750" fill="hold"/>
                                        <p:tgtEl>
                                          <p:spTgt spid="3"/>
                                        </p:tgtEl>
                                        <p:attrNameLst>
                                          <p:attrName>ppt_h</p:attrName>
                                        </p:attrNameLst>
                                      </p:cBhvr>
                                      <p:tavLst>
                                        <p:tav tm="0">
                                          <p:val>
                                            <p:fltVal val="0"/>
                                          </p:val>
                                        </p:tav>
                                        <p:tav tm="100000">
                                          <p:val>
                                            <p:strVal val="#ppt_h"/>
                                          </p:val>
                                        </p:tav>
                                      </p:tavLst>
                                    </p:anim>
                                    <p:animEffect transition="in" filter="fade">
                                      <p:cBhvr>
                                        <p:cTn id="16"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184920" y="1988840"/>
            <a:ext cx="4191000" cy="590931"/>
          </a:xfrm>
          <a:prstGeom prst="rect">
            <a:avLst/>
          </a:prstGeom>
          <a:noFill/>
        </p:spPr>
        <p:txBody>
          <a:bodyPr wrap="squar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FontTx/>
            </a:pPr>
            <a:r>
              <a:rPr lang="en-US" altLang="zh-CN" sz="3600" b="1">
                <a:solidFill>
                  <a:srgbClr val="2DA2BF"/>
                </a:solidFill>
                <a:latin typeface="Arial" panose="020B0604020202020204"/>
                <a:ea typeface="微软雅黑" panose="020B0503020204020204" pitchFamily="34" charset="-122"/>
                <a:cs typeface="+mn-ea"/>
                <a:sym typeface="+mn-lt"/>
              </a:rPr>
              <a:t>1</a:t>
            </a:r>
            <a:r>
              <a:rPr lang="zh-CN" altLang="en-US" sz="3600" b="1">
                <a:solidFill>
                  <a:srgbClr val="2DA2BF"/>
                </a:solidFill>
                <a:latin typeface="Arial" panose="020B0604020202020204"/>
                <a:ea typeface="微软雅黑" panose="020B0503020204020204" pitchFamily="34" charset="-122"/>
                <a:cs typeface="+mn-ea"/>
                <a:sym typeface="+mn-lt"/>
              </a:rPr>
              <a:t>、拍手游戏 </a:t>
            </a:r>
            <a:endParaRPr lang="zh-CN" altLang="en-US" sz="3600" b="1" dirty="0">
              <a:solidFill>
                <a:srgbClr val="2DA2BF"/>
              </a:solidFill>
              <a:latin typeface="Arial" panose="020B0604020202020204"/>
              <a:ea typeface="微软雅黑" panose="020B0503020204020204" pitchFamily="34" charset="-122"/>
              <a:cs typeface="+mn-ea"/>
              <a:sym typeface="+mn-lt"/>
            </a:endParaRPr>
          </a:p>
        </p:txBody>
      </p:sp>
      <p:sp>
        <p:nvSpPr>
          <p:cNvPr id="8" name="文本框 7"/>
          <p:cNvSpPr txBox="1"/>
          <p:nvPr/>
        </p:nvSpPr>
        <p:spPr>
          <a:xfrm>
            <a:off x="1703512" y="2890580"/>
            <a:ext cx="9001000" cy="2554545"/>
          </a:xfrm>
          <a:prstGeom prst="rect">
            <a:avLst/>
          </a:prstGeom>
          <a:noFill/>
        </p:spPr>
        <p:txBody>
          <a:bodyPr wrap="square">
            <a:spAutoFit/>
          </a:bodyPr>
          <a:lstStyle/>
          <a:p>
            <a:r>
              <a:rPr lang="zh-CN" altLang="en-US" sz="1600" b="1" dirty="0">
                <a:solidFill>
                  <a:schemeClr val="accent1"/>
                </a:solidFill>
              </a:rPr>
              <a:t>拍手</a:t>
            </a:r>
            <a:r>
              <a:rPr lang="zh-CN" altLang="en-US" sz="1600" dirty="0"/>
              <a:t>。幼儿两两结伴面对面站好。幼儿边念儿歌边拍手。每一句的前两个字自己拍手一次，当念到第三个字时两人互相轮流交叉拍手一次。用此方法念完儿歌。</a:t>
            </a:r>
            <a:endParaRPr lang="zh-CN" altLang="en-US" sz="1600" dirty="0"/>
          </a:p>
          <a:p>
            <a:r>
              <a:rPr lang="zh-CN" altLang="en-US" sz="1600" dirty="0"/>
              <a:t> </a:t>
            </a:r>
            <a:endParaRPr lang="zh-CN" altLang="en-US" sz="1600" dirty="0"/>
          </a:p>
          <a:p>
            <a:r>
              <a:rPr lang="zh-CN" altLang="en-US" sz="1600" b="1" dirty="0">
                <a:solidFill>
                  <a:schemeClr val="accent1"/>
                </a:solidFill>
              </a:rPr>
              <a:t>碰肘</a:t>
            </a:r>
            <a:r>
              <a:rPr lang="zh-CN" altLang="en-US" sz="1600" dirty="0"/>
              <a:t>。游戏者手肘弯曲，当念第一、二句前两字时，相互用手肘交叉顶一下，第三个字时手肘收回。当念到第三句时手肘有节奏地在身体两侧上下抖动。用此方法念完儿歌。 </a:t>
            </a:r>
            <a:endParaRPr lang="zh-CN" altLang="en-US" sz="1600" dirty="0"/>
          </a:p>
          <a:p>
            <a:endParaRPr lang="zh-CN" altLang="en-US" sz="1600" dirty="0"/>
          </a:p>
          <a:p>
            <a:r>
              <a:rPr lang="zh-CN" altLang="en-US" sz="1600" b="1" dirty="0">
                <a:solidFill>
                  <a:schemeClr val="accent1"/>
                </a:solidFill>
              </a:rPr>
              <a:t>下蹲站起</a:t>
            </a:r>
            <a:r>
              <a:rPr lang="zh-CN" altLang="en-US" sz="1600" dirty="0"/>
              <a:t>。游戏者双手背后面，当念第一、二句前两字时膝盖弯曲互碰一次，第三个字时成站立姿势。当念到第三句时各自转一圈。用此方法念完儿歌。</a:t>
            </a:r>
            <a:endParaRPr lang="zh-CN" altLang="en-US" sz="1600" dirty="0"/>
          </a:p>
          <a:p>
            <a:r>
              <a:rPr lang="zh-CN" altLang="en-US" sz="1600" dirty="0"/>
              <a:t> </a:t>
            </a:r>
            <a:endParaRPr lang="zh-CN" altLang="en-US" sz="1600" dirty="0"/>
          </a:p>
          <a:p>
            <a:r>
              <a:rPr lang="zh-CN" altLang="en-US" sz="1600" dirty="0"/>
              <a:t>熟练之后可以将这几种玩法，交替在一起。</a:t>
            </a:r>
            <a:endParaRPr lang="zh-CN" altLang="en-US" sz="1600" dirty="0"/>
          </a:p>
        </p:txBody>
      </p:sp>
      <p:cxnSp>
        <p:nvCxnSpPr>
          <p:cNvPr id="9" name="直接连接符 8"/>
          <p:cNvCxnSpPr/>
          <p:nvPr/>
        </p:nvCxnSpPr>
        <p:spPr>
          <a:xfrm>
            <a:off x="1991544" y="2635171"/>
            <a:ext cx="259228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750"/>
                                        <p:tgtEl>
                                          <p:spTgt spid="9"/>
                                        </p:tgtEl>
                                      </p:cBhvr>
                                    </p:animEffect>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txBox="1">
            <a:spLocks noChangeArrowheads="1"/>
          </p:cNvSpPr>
          <p:nvPr/>
        </p:nvSpPr>
        <p:spPr>
          <a:xfrm>
            <a:off x="844724" y="1988840"/>
            <a:ext cx="3157736" cy="590931"/>
          </a:xfrm>
          <a:prstGeom prst="rect">
            <a:avLst/>
          </a:prstGeom>
          <a:noFill/>
        </p:spPr>
        <p:txBody>
          <a:bodyPr wrap="squar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FontTx/>
            </a:pPr>
            <a:r>
              <a:rPr lang="en-US" altLang="zh-CN" sz="3600" b="1">
                <a:ln w="31550" cmpd="sng">
                  <a:noFill/>
                  <a:prstDash val="solid"/>
                </a:ln>
                <a:solidFill>
                  <a:srgbClr val="2DA2BF"/>
                </a:solidFill>
                <a:latin typeface="+mn-lt"/>
                <a:ea typeface="+mn-ea"/>
                <a:cs typeface="+mn-ea"/>
                <a:sym typeface="+mn-lt"/>
              </a:rPr>
              <a:t>2</a:t>
            </a:r>
            <a:r>
              <a:rPr lang="zh-CN" altLang="en-US" sz="3600" b="1">
                <a:ln w="31550" cmpd="sng">
                  <a:noFill/>
                  <a:prstDash val="solid"/>
                </a:ln>
                <a:solidFill>
                  <a:srgbClr val="2DA2BF"/>
                </a:solidFill>
                <a:latin typeface="+mn-lt"/>
                <a:ea typeface="+mn-ea"/>
                <a:cs typeface="+mn-ea"/>
                <a:sym typeface="+mn-lt"/>
              </a:rPr>
              <a:t>、老鼠笼 </a:t>
            </a:r>
            <a:endParaRPr lang="zh-CN" altLang="en-US" sz="3600" b="1" dirty="0">
              <a:ln w="31550" cmpd="sng">
                <a:noFill/>
                <a:prstDash val="solid"/>
              </a:ln>
              <a:solidFill>
                <a:srgbClr val="2DA2BF"/>
              </a:solidFill>
              <a:latin typeface="+mn-lt"/>
              <a:ea typeface="+mn-ea"/>
              <a:cs typeface="+mn-ea"/>
              <a:sym typeface="+mn-lt"/>
            </a:endParaRPr>
          </a:p>
        </p:txBody>
      </p:sp>
      <p:sp>
        <p:nvSpPr>
          <p:cNvPr id="21" name="文本框 20"/>
          <p:cNvSpPr txBox="1"/>
          <p:nvPr/>
        </p:nvSpPr>
        <p:spPr>
          <a:xfrm>
            <a:off x="1650346" y="2930299"/>
            <a:ext cx="6624736" cy="2633734"/>
          </a:xfrm>
          <a:prstGeom prst="rect">
            <a:avLst/>
          </a:prstGeom>
          <a:noFill/>
        </p:spPr>
        <p:txBody>
          <a:bodyPr wrap="square">
            <a:spAutoFit/>
          </a:bodyPr>
          <a:lstStyle/>
          <a:p>
            <a:pPr>
              <a:lnSpc>
                <a:spcPct val="150000"/>
              </a:lnSpc>
            </a:pPr>
            <a:r>
              <a:rPr lang="zh-CN" altLang="en-US" sz="1600" dirty="0">
                <a:cs typeface="+mn-ea"/>
                <a:sym typeface="+mn-lt"/>
              </a:rPr>
              <a:t>幼儿</a:t>
            </a:r>
            <a:r>
              <a:rPr lang="en-US" altLang="zh-CN" sz="1600" dirty="0">
                <a:cs typeface="+mn-ea"/>
                <a:sym typeface="+mn-lt"/>
              </a:rPr>
              <a:t>5</a:t>
            </a:r>
            <a:r>
              <a:rPr lang="zh-CN" altLang="en-US" sz="1600" dirty="0">
                <a:cs typeface="+mn-ea"/>
                <a:sym typeface="+mn-lt"/>
              </a:rPr>
              <a:t>人一组，其中</a:t>
            </a:r>
            <a:r>
              <a:rPr lang="en-US" altLang="zh-CN" sz="1600" dirty="0">
                <a:cs typeface="+mn-ea"/>
                <a:sym typeface="+mn-lt"/>
              </a:rPr>
              <a:t>3</a:t>
            </a:r>
            <a:r>
              <a:rPr lang="zh-CN" altLang="en-US" sz="1600" dirty="0">
                <a:cs typeface="+mn-ea"/>
                <a:sym typeface="+mn-lt"/>
              </a:rPr>
              <a:t>人面对面围成一个圆圈手拉手举起，做捕鼠笼，另</a:t>
            </a:r>
            <a:r>
              <a:rPr lang="en-US" altLang="zh-CN" sz="1600" dirty="0">
                <a:cs typeface="+mn-ea"/>
                <a:sym typeface="+mn-lt"/>
              </a:rPr>
              <a:t>2</a:t>
            </a:r>
            <a:r>
              <a:rPr lang="zh-CN" altLang="en-US" sz="1600" dirty="0">
                <a:cs typeface="+mn-ea"/>
                <a:sym typeface="+mn-lt"/>
              </a:rPr>
              <a:t>人扮老鼠，在圈外等待。</a:t>
            </a:r>
            <a:endParaRPr lang="en-US" altLang="zh-CN" sz="1600" dirty="0">
              <a:cs typeface="+mn-ea"/>
              <a:sym typeface="+mn-lt"/>
            </a:endParaRPr>
          </a:p>
          <a:p>
            <a:pPr>
              <a:lnSpc>
                <a:spcPct val="150000"/>
              </a:lnSpc>
            </a:pPr>
            <a:r>
              <a:rPr lang="zh-CN" altLang="en-US" sz="1600" dirty="0">
                <a:cs typeface="+mn-ea"/>
                <a:sym typeface="+mn-lt"/>
              </a:rPr>
              <a:t>幼儿齐声念儿歌，扮演老鼠的幼儿在</a:t>
            </a:r>
            <a:r>
              <a:rPr lang="en-US" altLang="zh-CN" sz="1600" dirty="0">
                <a:cs typeface="+mn-ea"/>
                <a:sym typeface="+mn-lt"/>
              </a:rPr>
              <a:t>3</a:t>
            </a:r>
            <a:r>
              <a:rPr lang="zh-CN" altLang="en-US" sz="1600" dirty="0">
                <a:cs typeface="+mn-ea"/>
                <a:sym typeface="+mn-lt"/>
              </a:rPr>
              <a:t>人结成的圆圈内钻来钻去，“老鼠老鼠坏东西，偷吃粮食偷吃米，我们搭个老鼠笼，咔嚓一声抓住你！”当念到“咔嚓”时，手拉手做捕鼠笼的幼儿马上蹲下，把钻入圈内的幼儿关在圈内。</a:t>
            </a:r>
            <a:endParaRPr lang="en-US" altLang="zh-CN" sz="1600" dirty="0">
              <a:cs typeface="+mn-ea"/>
              <a:sym typeface="+mn-lt"/>
            </a:endParaRPr>
          </a:p>
          <a:p>
            <a:pPr>
              <a:lnSpc>
                <a:spcPct val="150000"/>
              </a:lnSpc>
            </a:pPr>
            <a:r>
              <a:rPr lang="zh-CN" altLang="en-US" sz="1600" dirty="0">
                <a:cs typeface="+mn-ea"/>
                <a:sym typeface="+mn-lt"/>
              </a:rPr>
              <a:t>被关入笼内的幼儿和其中一个做捕鼠笼的幼儿交换角色。游戏重新开始。 </a:t>
            </a:r>
            <a:endParaRPr lang="zh-CN" altLang="en-US" sz="1600" dirty="0">
              <a:cs typeface="+mn-ea"/>
            </a:endParaRPr>
          </a:p>
        </p:txBody>
      </p:sp>
      <p:cxnSp>
        <p:nvCxnSpPr>
          <p:cNvPr id="23" name="直接连接符 22"/>
          <p:cNvCxnSpPr/>
          <p:nvPr/>
        </p:nvCxnSpPr>
        <p:spPr>
          <a:xfrm>
            <a:off x="1418221" y="2664686"/>
            <a:ext cx="2085491"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4" name="图片 23" descr="卡通人物&#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80176" y="2428890"/>
            <a:ext cx="3309126" cy="3105628"/>
          </a:xfrm>
          <a:prstGeom prst="rect">
            <a:avLst/>
          </a:prstGeom>
        </p:spPr>
      </p:pic>
      <p:grpSp>
        <p:nvGrpSpPr>
          <p:cNvPr id="25" name="组合 24"/>
          <p:cNvGrpSpPr/>
          <p:nvPr/>
        </p:nvGrpSpPr>
        <p:grpSpPr>
          <a:xfrm>
            <a:off x="1362877" y="3022067"/>
            <a:ext cx="288645" cy="2541968"/>
            <a:chOff x="1216191" y="3016713"/>
            <a:chExt cx="288645" cy="2541968"/>
          </a:xfrm>
        </p:grpSpPr>
        <p:grpSp>
          <p:nvGrpSpPr>
            <p:cNvPr id="26" name="组合 25"/>
            <p:cNvGrpSpPr/>
            <p:nvPr/>
          </p:nvGrpSpPr>
          <p:grpSpPr>
            <a:xfrm>
              <a:off x="1216779" y="3016713"/>
              <a:ext cx="288057" cy="2474715"/>
              <a:chOff x="1216779" y="3016713"/>
              <a:chExt cx="288057" cy="2474715"/>
            </a:xfrm>
          </p:grpSpPr>
          <p:sp>
            <p:nvSpPr>
              <p:cNvPr id="29" name="箭头: V 形 28"/>
              <p:cNvSpPr/>
              <p:nvPr/>
            </p:nvSpPr>
            <p:spPr>
              <a:xfrm rot="16200000">
                <a:off x="1216779" y="5203371"/>
                <a:ext cx="288057" cy="288057"/>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箭头: V 形 29"/>
              <p:cNvSpPr/>
              <p:nvPr/>
            </p:nvSpPr>
            <p:spPr>
              <a:xfrm rot="16200000">
                <a:off x="1216779" y="3789620"/>
                <a:ext cx="288057" cy="288057"/>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箭头: V 形 30"/>
              <p:cNvSpPr/>
              <p:nvPr/>
            </p:nvSpPr>
            <p:spPr>
              <a:xfrm rot="16200000">
                <a:off x="1216779" y="3016713"/>
                <a:ext cx="288057" cy="288057"/>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27" name="直接连接符 26"/>
            <p:cNvCxnSpPr/>
            <p:nvPr/>
          </p:nvCxnSpPr>
          <p:spPr>
            <a:xfrm>
              <a:off x="1360219" y="3117880"/>
              <a:ext cx="0" cy="244080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箭头: V 形 27"/>
            <p:cNvSpPr/>
            <p:nvPr/>
          </p:nvSpPr>
          <p:spPr>
            <a:xfrm rot="16200000">
              <a:off x="1216191" y="4523258"/>
              <a:ext cx="288057" cy="288057"/>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750" fill="hold"/>
                                        <p:tgtEl>
                                          <p:spTgt spid="23"/>
                                        </p:tgtEl>
                                        <p:attrNameLst>
                                          <p:attrName>ppt_w</p:attrName>
                                        </p:attrNameLst>
                                      </p:cBhvr>
                                      <p:tavLst>
                                        <p:tav tm="0">
                                          <p:val>
                                            <p:fltVal val="0"/>
                                          </p:val>
                                        </p:tav>
                                        <p:tav tm="100000">
                                          <p:val>
                                            <p:strVal val="#ppt_w"/>
                                          </p:val>
                                        </p:tav>
                                      </p:tavLst>
                                    </p:anim>
                                    <p:anim calcmode="lin" valueType="num">
                                      <p:cBhvr>
                                        <p:cTn id="14" dur="750" fill="hold"/>
                                        <p:tgtEl>
                                          <p:spTgt spid="23"/>
                                        </p:tgtEl>
                                        <p:attrNameLst>
                                          <p:attrName>ppt_h</p:attrName>
                                        </p:attrNameLst>
                                      </p:cBhvr>
                                      <p:tavLst>
                                        <p:tav tm="0">
                                          <p:val>
                                            <p:fltVal val="0"/>
                                          </p:val>
                                        </p:tav>
                                        <p:tav tm="100000">
                                          <p:val>
                                            <p:strVal val="#ppt_h"/>
                                          </p:val>
                                        </p:tav>
                                      </p:tavLst>
                                    </p:anim>
                                    <p:animEffect transition="in" filter="fade">
                                      <p:cBhvr>
                                        <p:cTn id="15" dur="75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750"/>
                                        <p:tgtEl>
                                          <p:spTgt spid="25"/>
                                        </p:tgtEl>
                                      </p:cBhvr>
                                    </p:animEffect>
                                  </p:childTnLst>
                                </p:cTn>
                              </p:par>
                            </p:childTnLst>
                          </p:cTn>
                        </p:par>
                        <p:par>
                          <p:cTn id="20" fill="hold">
                            <p:stCondLst>
                              <p:cond delay="3000"/>
                            </p:stCondLst>
                            <p:childTnLst>
                              <p:par>
                                <p:cTn id="21" presetID="22" presetClass="entr" presetSubtype="4"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750"/>
                                        <p:tgtEl>
                                          <p:spTgt spid="21"/>
                                        </p:tgtEl>
                                      </p:cBhvr>
                                    </p:animEffect>
                                  </p:childTnLst>
                                </p:cTn>
                              </p:par>
                            </p:childTnLst>
                          </p:cTn>
                        </p:par>
                        <p:par>
                          <p:cTn id="24" fill="hold">
                            <p:stCondLst>
                              <p:cond delay="4000"/>
                            </p:stCondLst>
                            <p:childTnLst>
                              <p:par>
                                <p:cTn id="25" presetID="53" presetClass="entr" presetSubtype="16"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750" fill="hold"/>
                                        <p:tgtEl>
                                          <p:spTgt spid="24"/>
                                        </p:tgtEl>
                                        <p:attrNameLst>
                                          <p:attrName>ppt_w</p:attrName>
                                        </p:attrNameLst>
                                      </p:cBhvr>
                                      <p:tavLst>
                                        <p:tav tm="0">
                                          <p:val>
                                            <p:fltVal val="0"/>
                                          </p:val>
                                        </p:tav>
                                        <p:tav tm="100000">
                                          <p:val>
                                            <p:strVal val="#ppt_w"/>
                                          </p:val>
                                        </p:tav>
                                      </p:tavLst>
                                    </p:anim>
                                    <p:anim calcmode="lin" valueType="num">
                                      <p:cBhvr>
                                        <p:cTn id="28" dur="750" fill="hold"/>
                                        <p:tgtEl>
                                          <p:spTgt spid="24"/>
                                        </p:tgtEl>
                                        <p:attrNameLst>
                                          <p:attrName>ppt_h</p:attrName>
                                        </p:attrNameLst>
                                      </p:cBhvr>
                                      <p:tavLst>
                                        <p:tav tm="0">
                                          <p:val>
                                            <p:fltVal val="0"/>
                                          </p:val>
                                        </p:tav>
                                        <p:tav tm="100000">
                                          <p:val>
                                            <p:strVal val="#ppt_h"/>
                                          </p:val>
                                        </p:tav>
                                      </p:tavLst>
                                    </p:anim>
                                    <p:animEffect transition="in" filter="fade">
                                      <p:cBhvr>
                                        <p:cTn id="29"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983432" y="2132856"/>
            <a:ext cx="3398168" cy="590931"/>
          </a:xfrm>
          <a:prstGeom prst="rect">
            <a:avLst/>
          </a:prstGeom>
          <a:noFill/>
        </p:spPr>
        <p:txBody>
          <a:bodyPr wrap="squar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FontTx/>
            </a:pPr>
            <a:r>
              <a:rPr lang="en-US" altLang="zh-CN" sz="3600" b="1" dirty="0">
                <a:ln w="31550" cmpd="sng">
                  <a:noFill/>
                  <a:prstDash val="solid"/>
                </a:ln>
                <a:solidFill>
                  <a:schemeClr val="accent5"/>
                </a:solidFill>
                <a:latin typeface="+mn-lt"/>
                <a:ea typeface="+mn-ea"/>
                <a:cs typeface="+mn-ea"/>
                <a:sym typeface="+mn-lt"/>
              </a:rPr>
              <a:t>3</a:t>
            </a:r>
            <a:r>
              <a:rPr lang="zh-CN" altLang="en-US" sz="3600" b="1" dirty="0">
                <a:ln w="31550" cmpd="sng">
                  <a:noFill/>
                  <a:prstDash val="solid"/>
                </a:ln>
                <a:solidFill>
                  <a:schemeClr val="accent5"/>
                </a:solidFill>
                <a:latin typeface="+mn-lt"/>
                <a:ea typeface="+mn-ea"/>
                <a:cs typeface="+mn-ea"/>
                <a:sym typeface="+mn-lt"/>
              </a:rPr>
              <a:t>、点鞭炮 </a:t>
            </a:r>
            <a:endParaRPr lang="zh-CN" altLang="en-US" sz="3600" b="1" dirty="0">
              <a:ln w="31550" cmpd="sng">
                <a:noFill/>
                <a:prstDash val="solid"/>
              </a:ln>
              <a:solidFill>
                <a:schemeClr val="accent5"/>
              </a:solidFill>
              <a:latin typeface="+mn-lt"/>
              <a:ea typeface="+mn-ea"/>
              <a:cs typeface="+mn-ea"/>
              <a:sym typeface="+mn-lt"/>
            </a:endParaRPr>
          </a:p>
        </p:txBody>
      </p:sp>
      <p:cxnSp>
        <p:nvCxnSpPr>
          <p:cNvPr id="12" name="直接连接符 11"/>
          <p:cNvCxnSpPr/>
          <p:nvPr/>
        </p:nvCxnSpPr>
        <p:spPr>
          <a:xfrm>
            <a:off x="1639770" y="2924944"/>
            <a:ext cx="2085491"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919536" y="3180723"/>
            <a:ext cx="8280920" cy="2264402"/>
          </a:xfrm>
          <a:prstGeom prst="rect">
            <a:avLst/>
          </a:prstGeom>
          <a:noFill/>
        </p:spPr>
        <p:txBody>
          <a:bodyPr wrap="square">
            <a:spAutoFit/>
          </a:bodyPr>
          <a:lstStyle/>
          <a:p>
            <a:pPr>
              <a:lnSpc>
                <a:spcPct val="150000"/>
              </a:lnSpc>
            </a:pPr>
            <a:r>
              <a:rPr lang="zh-CN" altLang="en-US" sz="1600" dirty="0"/>
              <a:t>幼儿围成一个大圆圈，教师站在圆圈的中间，手持系有鞭炮的小竹竿，边念儿歌“点点点，点鞭炮，点到鞭炮快快跳！”边在幼儿头顶来回晃动。</a:t>
            </a:r>
            <a:endParaRPr lang="en-US" altLang="zh-CN" sz="1600" dirty="0"/>
          </a:p>
          <a:p>
            <a:pPr>
              <a:lnSpc>
                <a:spcPct val="150000"/>
              </a:lnSpc>
            </a:pPr>
            <a:r>
              <a:rPr lang="zh-CN" altLang="en-US" sz="1600" dirty="0"/>
              <a:t>当鞭炮停在某个幼儿的头顶时，教师做出点鞭炮状，然后发出“嗞、嗞”的声响，其他幼儿赶紧蹲下不动。当教师发出“砰、砰”的声响时，被点到鞭炮的幼儿就要双脚向上跳起，并发出“啪、啪”的声音。</a:t>
            </a:r>
            <a:endParaRPr lang="en-US" altLang="zh-CN" sz="1600" dirty="0"/>
          </a:p>
          <a:p>
            <a:pPr>
              <a:lnSpc>
                <a:spcPct val="150000"/>
              </a:lnSpc>
            </a:pPr>
            <a:r>
              <a:rPr lang="zh-CN" altLang="en-US" sz="1600" dirty="0"/>
              <a:t>直到每个幼儿都被点到为止。（幼儿太多时可分组）</a:t>
            </a:r>
            <a:endParaRPr lang="zh-CN" altLang="en-US" sz="1600" dirty="0"/>
          </a:p>
        </p:txBody>
      </p:sp>
      <p:grpSp>
        <p:nvGrpSpPr>
          <p:cNvPr id="20" name="组合 19"/>
          <p:cNvGrpSpPr/>
          <p:nvPr/>
        </p:nvGrpSpPr>
        <p:grpSpPr>
          <a:xfrm>
            <a:off x="1559495" y="3284984"/>
            <a:ext cx="288646" cy="2232248"/>
            <a:chOff x="1216190" y="3016713"/>
            <a:chExt cx="288646" cy="2232248"/>
          </a:xfrm>
        </p:grpSpPr>
        <p:grpSp>
          <p:nvGrpSpPr>
            <p:cNvPr id="21" name="组合 20"/>
            <p:cNvGrpSpPr/>
            <p:nvPr/>
          </p:nvGrpSpPr>
          <p:grpSpPr>
            <a:xfrm>
              <a:off x="1216779" y="3016713"/>
              <a:ext cx="288057" cy="1060964"/>
              <a:chOff x="1216779" y="3016713"/>
              <a:chExt cx="288057" cy="1060964"/>
            </a:xfrm>
          </p:grpSpPr>
          <p:sp>
            <p:nvSpPr>
              <p:cNvPr id="24" name="箭头: V 形 23"/>
              <p:cNvSpPr/>
              <p:nvPr/>
            </p:nvSpPr>
            <p:spPr>
              <a:xfrm rot="16200000">
                <a:off x="1216779" y="3789620"/>
                <a:ext cx="288057" cy="288057"/>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箭头: V 形 24"/>
              <p:cNvSpPr/>
              <p:nvPr/>
            </p:nvSpPr>
            <p:spPr>
              <a:xfrm rot="16200000">
                <a:off x="1216779" y="3016713"/>
                <a:ext cx="288057" cy="288057"/>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22" name="直接连接符 21"/>
            <p:cNvCxnSpPr/>
            <p:nvPr/>
          </p:nvCxnSpPr>
          <p:spPr>
            <a:xfrm>
              <a:off x="1360219" y="3117880"/>
              <a:ext cx="0" cy="213108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箭头: V 形 22"/>
            <p:cNvSpPr/>
            <p:nvPr/>
          </p:nvSpPr>
          <p:spPr>
            <a:xfrm rot="16200000">
              <a:off x="1216190" y="4816913"/>
              <a:ext cx="288057" cy="288057"/>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3" name="图片 2" descr="卡通人物&#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331423" y="4524061"/>
            <a:ext cx="2979513" cy="198634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strVal val="#ppt_w*0.70"/>
                                          </p:val>
                                        </p:tav>
                                        <p:tav tm="100000">
                                          <p:val>
                                            <p:strVal val="#ppt_w"/>
                                          </p:val>
                                        </p:tav>
                                      </p:tavLst>
                                    </p:anim>
                                    <p:anim calcmode="lin" valueType="num">
                                      <p:cBhvr>
                                        <p:cTn id="8" dur="750" fill="hold"/>
                                        <p:tgtEl>
                                          <p:spTgt spid="11"/>
                                        </p:tgtEl>
                                        <p:attrNameLst>
                                          <p:attrName>ppt_h</p:attrName>
                                        </p:attrNameLst>
                                      </p:cBhvr>
                                      <p:tavLst>
                                        <p:tav tm="0">
                                          <p:val>
                                            <p:strVal val="#ppt_h"/>
                                          </p:val>
                                        </p:tav>
                                        <p:tav tm="100000">
                                          <p:val>
                                            <p:strVal val="#ppt_h"/>
                                          </p:val>
                                        </p:tav>
                                      </p:tavLst>
                                    </p:anim>
                                    <p:animEffect transition="in" filter="fade">
                                      <p:cBhvr>
                                        <p:cTn id="9" dur="750"/>
                                        <p:tgtEl>
                                          <p:spTgt spid="11"/>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750"/>
                                        <p:tgtEl>
                                          <p:spTgt spid="20"/>
                                        </p:tgtEl>
                                      </p:cBhvr>
                                    </p:animEffect>
                                  </p:childTnLst>
                                </p:cTn>
                              </p:par>
                            </p:childTnLst>
                          </p:cTn>
                        </p:par>
                        <p:par>
                          <p:cTn id="18" fill="hold">
                            <p:stCondLst>
                              <p:cond delay="3000"/>
                            </p:stCondLst>
                            <p:childTnLst>
                              <p:par>
                                <p:cTn id="19" presetID="22" presetClass="entr" presetSubtype="4"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750"/>
                                        <p:tgtEl>
                                          <p:spTgt spid="17"/>
                                        </p:tgtEl>
                                      </p:cBhvr>
                                    </p:animEffect>
                                  </p:childTnLst>
                                </p:cTn>
                              </p:par>
                            </p:childTnLst>
                          </p:cTn>
                        </p:par>
                        <p:par>
                          <p:cTn id="22" fill="hold">
                            <p:stCondLst>
                              <p:cond delay="4000"/>
                            </p:stCondLst>
                            <p:childTnLst>
                              <p:par>
                                <p:cTn id="23" presetID="22" presetClass="entr" presetSubtype="4"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utoUpdateAnimBg="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50902" y="1773078"/>
            <a:ext cx="3196197" cy="1107996"/>
          </a:xfrm>
          <a:prstGeom prst="rect">
            <a:avLst/>
          </a:prstGeom>
        </p:spPr>
        <p:txBody>
          <a:bodyPr wrap="square">
            <a:spAutoFit/>
          </a:bodyPr>
          <a:lstStyle/>
          <a:p>
            <a:pPr algn="ctr"/>
            <a:r>
              <a:rPr lang="zh-CN" altLang="en-US" sz="6600" b="1" spc="600" dirty="0">
                <a:solidFill>
                  <a:srgbClr val="FBB638"/>
                </a:solidFill>
                <a:latin typeface="百变马丁" panose="02010601030101010101" pitchFamily="2" charset="-122"/>
                <a:ea typeface="百变马丁" panose="02010601030101010101" pitchFamily="2" charset="-122"/>
                <a:cs typeface="+mn-ea"/>
                <a:sym typeface="+mn-lt"/>
              </a:rPr>
              <a:t>（</a:t>
            </a:r>
            <a:r>
              <a:rPr lang="en-US" altLang="zh-CN" sz="6600" b="1" spc="600" dirty="0">
                <a:solidFill>
                  <a:srgbClr val="FBB638"/>
                </a:solidFill>
                <a:latin typeface="百变马丁" panose="02010601030101010101" pitchFamily="2" charset="-122"/>
                <a:ea typeface="百变马丁" panose="02010601030101010101" pitchFamily="2" charset="-122"/>
                <a:cs typeface="+mn-ea"/>
                <a:sym typeface="+mn-lt"/>
              </a:rPr>
              <a:t>01</a:t>
            </a:r>
            <a:r>
              <a:rPr lang="zh-CN" altLang="en-US" sz="6600" b="1" spc="600" dirty="0">
                <a:solidFill>
                  <a:srgbClr val="FBB638"/>
                </a:solidFill>
                <a:latin typeface="百变马丁" panose="02010601030101010101" pitchFamily="2" charset="-122"/>
                <a:ea typeface="百变马丁" panose="02010601030101010101" pitchFamily="2" charset="-122"/>
                <a:cs typeface="+mn-ea"/>
                <a:sym typeface="+mn-lt"/>
              </a:rPr>
              <a:t>）</a:t>
            </a:r>
            <a:endParaRPr lang="zh-CN" altLang="en-US" sz="6600" b="1" spc="600" dirty="0">
              <a:solidFill>
                <a:srgbClr val="FBB638"/>
              </a:solidFill>
              <a:latin typeface="百变马丁" panose="02010601030101010101" pitchFamily="2" charset="-122"/>
              <a:ea typeface="百变马丁" panose="02010601030101010101" pitchFamily="2" charset="-122"/>
              <a:cs typeface="+mn-ea"/>
              <a:sym typeface="+mn-lt"/>
            </a:endParaRPr>
          </a:p>
        </p:txBody>
      </p:sp>
      <p:sp>
        <p:nvSpPr>
          <p:cNvPr id="3" name="文本框 2"/>
          <p:cNvSpPr txBox="1"/>
          <p:nvPr/>
        </p:nvSpPr>
        <p:spPr>
          <a:xfrm>
            <a:off x="1850390" y="3357245"/>
            <a:ext cx="8797290" cy="977265"/>
          </a:xfrm>
          <a:prstGeom prst="rect">
            <a:avLst/>
          </a:prstGeom>
          <a:noFill/>
        </p:spPr>
        <p:txBody>
          <a:bodyPr wrap="square">
            <a:spAutoFit/>
          </a:bodyPr>
          <a:lstStyle/>
          <a:p>
            <a:pPr algn="ctr">
              <a:lnSpc>
                <a:spcPct val="80000"/>
              </a:lnSpc>
            </a:pPr>
            <a:r>
              <a:rPr lang="zh-CN" altLang="en-US" sz="7200" b="1">
                <a:solidFill>
                  <a:srgbClr val="2DA2BF"/>
                </a:solidFill>
                <a:latin typeface="百变马丁" panose="02010601030101010101" pitchFamily="2" charset="-122"/>
                <a:ea typeface="百变马丁" panose="02010601030101010101" pitchFamily="2" charset="-122"/>
                <a:cs typeface="+mn-ea"/>
                <a:sym typeface="+mn-lt"/>
              </a:rPr>
              <a:t>体育锻炼的主要形式</a:t>
            </a:r>
            <a:endParaRPr lang="en-US" altLang="zh-CN" sz="7200" b="1" dirty="0">
              <a:solidFill>
                <a:srgbClr val="2DA2BF"/>
              </a:solidFill>
              <a:latin typeface="百变马丁" panose="02010601030101010101" pitchFamily="2" charset="-122"/>
              <a:ea typeface="百变马丁" panose="02010601030101010101" pitchFamily="2" charset="-122"/>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par>
                          <p:cTn id="11" fill="hold">
                            <p:stCondLst>
                              <p:cond delay="862"/>
                            </p:stCondLst>
                            <p:childTnLst>
                              <p:par>
                                <p:cTn id="12" presetID="53" presetClass="entr" presetSubtype="1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750" fill="hold"/>
                                        <p:tgtEl>
                                          <p:spTgt spid="3"/>
                                        </p:tgtEl>
                                        <p:attrNameLst>
                                          <p:attrName>ppt_w</p:attrName>
                                        </p:attrNameLst>
                                      </p:cBhvr>
                                      <p:tavLst>
                                        <p:tav tm="0">
                                          <p:val>
                                            <p:fltVal val="0"/>
                                          </p:val>
                                        </p:tav>
                                        <p:tav tm="100000">
                                          <p:val>
                                            <p:strVal val="#ppt_w"/>
                                          </p:val>
                                        </p:tav>
                                      </p:tavLst>
                                    </p:anim>
                                    <p:anim calcmode="lin" valueType="num">
                                      <p:cBhvr>
                                        <p:cTn id="15" dur="750" fill="hold"/>
                                        <p:tgtEl>
                                          <p:spTgt spid="3"/>
                                        </p:tgtEl>
                                        <p:attrNameLst>
                                          <p:attrName>ppt_h</p:attrName>
                                        </p:attrNameLst>
                                      </p:cBhvr>
                                      <p:tavLst>
                                        <p:tav tm="0">
                                          <p:val>
                                            <p:fltVal val="0"/>
                                          </p:val>
                                        </p:tav>
                                        <p:tav tm="100000">
                                          <p:val>
                                            <p:strVal val="#ppt_h"/>
                                          </p:val>
                                        </p:tav>
                                      </p:tavLst>
                                    </p:anim>
                                    <p:animEffect transition="in" filter="fade">
                                      <p:cBhvr>
                                        <p:cTn id="16"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767408" y="2204864"/>
            <a:ext cx="3466728" cy="590931"/>
          </a:xfrm>
          <a:prstGeom prst="rect">
            <a:avLst/>
          </a:prstGeom>
          <a:noFill/>
        </p:spPr>
        <p:txBody>
          <a:bodyPr wrap="squar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FontTx/>
            </a:pPr>
            <a:r>
              <a:rPr lang="en-US" altLang="zh-CN" sz="3600" b="1">
                <a:ln w="31550" cmpd="sng">
                  <a:noFill/>
                  <a:prstDash val="solid"/>
                </a:ln>
                <a:solidFill>
                  <a:schemeClr val="accent5"/>
                </a:solidFill>
                <a:latin typeface="+mn-lt"/>
                <a:ea typeface="+mn-ea"/>
                <a:cs typeface="+mn-ea"/>
                <a:sym typeface="+mn-lt"/>
              </a:rPr>
              <a:t>4</a:t>
            </a:r>
            <a:r>
              <a:rPr lang="zh-CN" altLang="en-US" sz="3600" b="1">
                <a:ln w="31550" cmpd="sng">
                  <a:noFill/>
                  <a:prstDash val="solid"/>
                </a:ln>
                <a:solidFill>
                  <a:schemeClr val="accent5"/>
                </a:solidFill>
                <a:latin typeface="+mn-lt"/>
                <a:ea typeface="+mn-ea"/>
                <a:cs typeface="+mn-ea"/>
                <a:sym typeface="+mn-lt"/>
              </a:rPr>
              <a:t>、小雪人 </a:t>
            </a:r>
            <a:endParaRPr lang="zh-CN" altLang="en-US" sz="3600" b="1" dirty="0">
              <a:ln w="31550" cmpd="sng">
                <a:noFill/>
                <a:prstDash val="solid"/>
              </a:ln>
              <a:solidFill>
                <a:schemeClr val="accent5"/>
              </a:solidFill>
              <a:latin typeface="+mn-lt"/>
              <a:ea typeface="+mn-ea"/>
              <a:cs typeface="+mn-ea"/>
              <a:sym typeface="+mn-lt"/>
            </a:endParaRPr>
          </a:p>
        </p:txBody>
      </p:sp>
      <p:sp>
        <p:nvSpPr>
          <p:cNvPr id="6" name="Rectangle 3"/>
          <p:cNvSpPr txBox="1">
            <a:spLocks noChangeArrowheads="1"/>
          </p:cNvSpPr>
          <p:nvPr/>
        </p:nvSpPr>
        <p:spPr>
          <a:xfrm>
            <a:off x="1014111" y="2996952"/>
            <a:ext cx="9790347" cy="32403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spcAft>
                <a:spcPts val="0"/>
              </a:spcAft>
              <a:buFont typeface="Arial" panose="020B0604020202020204" pitchFamily="34" charset="0"/>
              <a:buNone/>
            </a:pPr>
            <a:r>
              <a:rPr lang="zh-CN" altLang="en-US" sz="1800" b="1">
                <a:solidFill>
                  <a:schemeClr val="accent1"/>
                </a:solidFill>
                <a:cs typeface="+mn-ea"/>
                <a:sym typeface="+mn-lt"/>
              </a:rPr>
              <a:t>   教师和幼儿一起蹲在地上，教师</a:t>
            </a:r>
            <a:r>
              <a:rPr lang="zh-CN" altLang="en-US" sz="1800">
                <a:solidFill>
                  <a:schemeClr val="accent1"/>
                </a:solidFill>
                <a:cs typeface="+mn-ea"/>
                <a:sym typeface="+mn-lt"/>
              </a:rPr>
              <a:t>：</a:t>
            </a:r>
            <a:r>
              <a:rPr lang="zh-CN" altLang="en-US" sz="1600">
                <a:cs typeface="+mn-ea"/>
                <a:sym typeface="+mn-lt"/>
              </a:rPr>
              <a:t>小朋友们，我们一起来堆雪人吧！大家一起从地面开始堆雪人，双手摸自己的脚，然后小腿、膝盖、大腿、髋、腹、胸、手臂、颈脖，最后到头。教师：小雪人堆好了，站起来了！教师：太阳公公出来了，好暖和呀。小雪人开始融化了！雪人的头融化了，脖子融化了，肚子融化了，大腿融化了，膝盖融化了，小腿融化了，全身都融化了。幼儿跟随教师的提示，从头到脚，身体由上至下一部分一部分地放松，最后全身放松地慢慢躺在地上。教师：天冷了，下雪了！幼儿爬起来蹲在地面上，等待教师的语言提示重新开始堆雪人、化雪人游戏。（如室外场地不允许，可在室内进行。或用于大幅度运动之后的整理运动也可）</a:t>
            </a:r>
            <a:endParaRPr lang="zh-CN" altLang="en-US" sz="1600" dirty="0">
              <a:cs typeface="+mn-ea"/>
              <a:sym typeface="+mn-lt"/>
            </a:endParaRPr>
          </a:p>
        </p:txBody>
      </p:sp>
      <p:cxnSp>
        <p:nvCxnSpPr>
          <p:cNvPr id="7" name="直接连接符 6"/>
          <p:cNvCxnSpPr/>
          <p:nvPr/>
        </p:nvCxnSpPr>
        <p:spPr>
          <a:xfrm>
            <a:off x="1458027" y="2871737"/>
            <a:ext cx="2085491"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 name="图片 2" descr="徽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170772" y="276461"/>
            <a:ext cx="3856806" cy="385680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750"/>
                                        <p:tgtEl>
                                          <p:spTgt spid="5"/>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750"/>
                                        <p:tgtEl>
                                          <p:spTgt spid="7"/>
                                        </p:tgtEl>
                                      </p:cBhvr>
                                    </p:animEffect>
                                  </p:childTnLst>
                                </p:cTn>
                              </p:par>
                            </p:childTnLst>
                          </p:cTn>
                        </p:par>
                        <p:par>
                          <p:cTn id="12" fill="hold">
                            <p:stCondLst>
                              <p:cond delay="2000"/>
                            </p:stCondLst>
                            <p:childTnLst>
                              <p:par>
                                <p:cTn id="13" presetID="6" presetClass="entr" presetSubtype="32"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circle(out)">
                                      <p:cBhvr>
                                        <p:cTn id="15" dur="750"/>
                                        <p:tgtEl>
                                          <p:spTgt spid="6">
                                            <p:txEl>
                                              <p:pRg st="0" end="0"/>
                                            </p:txEl>
                                          </p:spTgt>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utoUpdateAnimBg="0"/>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a:xfrm>
            <a:off x="1124707" y="2205975"/>
            <a:ext cx="3166120" cy="590931"/>
          </a:xfrm>
          <a:prstGeom prst="rect">
            <a:avLst/>
          </a:prstGeom>
          <a:noFill/>
        </p:spPr>
        <p:txBody>
          <a:bodyPr wrap="squar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FontTx/>
            </a:pPr>
            <a:r>
              <a:rPr lang="en-US" altLang="zh-CN" sz="3600" b="1">
                <a:ln w="31550" cmpd="sng">
                  <a:noFill/>
                  <a:prstDash val="solid"/>
                </a:ln>
                <a:solidFill>
                  <a:schemeClr val="accent5"/>
                </a:solidFill>
                <a:latin typeface="+mn-lt"/>
                <a:ea typeface="+mn-ea"/>
                <a:cs typeface="+mn-ea"/>
                <a:sym typeface="+mn-lt"/>
              </a:rPr>
              <a:t>5</a:t>
            </a:r>
            <a:r>
              <a:rPr lang="zh-CN" altLang="en-US" sz="3600" b="1">
                <a:ln w="31550" cmpd="sng">
                  <a:noFill/>
                  <a:prstDash val="solid"/>
                </a:ln>
                <a:solidFill>
                  <a:schemeClr val="accent5"/>
                </a:solidFill>
                <a:latin typeface="+mn-lt"/>
                <a:ea typeface="+mn-ea"/>
                <a:cs typeface="+mn-ea"/>
                <a:sym typeface="+mn-lt"/>
              </a:rPr>
              <a:t>、背板跷板 </a:t>
            </a:r>
            <a:endParaRPr lang="zh-CN" altLang="en-US" sz="3600" b="1" dirty="0">
              <a:ln w="31550" cmpd="sng">
                <a:noFill/>
                <a:prstDash val="solid"/>
              </a:ln>
              <a:solidFill>
                <a:schemeClr val="accent5"/>
              </a:solidFill>
              <a:latin typeface="+mn-lt"/>
              <a:ea typeface="+mn-ea"/>
              <a:cs typeface="+mn-ea"/>
              <a:sym typeface="+mn-lt"/>
            </a:endParaRPr>
          </a:p>
        </p:txBody>
      </p:sp>
      <p:sp>
        <p:nvSpPr>
          <p:cNvPr id="10" name="矩形 9"/>
          <p:cNvSpPr/>
          <p:nvPr/>
        </p:nvSpPr>
        <p:spPr>
          <a:xfrm>
            <a:off x="1271464" y="3214702"/>
            <a:ext cx="4608512" cy="2233625"/>
          </a:xfrm>
          <a:prstGeom prst="rect">
            <a:avLst/>
          </a:prstGeom>
        </p:spPr>
        <p:txBody>
          <a:bodyPr wrap="square">
            <a:spAutoFit/>
          </a:bodyPr>
          <a:lstStyle/>
          <a:p>
            <a:pPr>
              <a:lnSpc>
                <a:spcPct val="200000"/>
              </a:lnSpc>
              <a:buClr>
                <a:srgbClr val="772308"/>
              </a:buClr>
            </a:pPr>
            <a:r>
              <a:rPr lang="en-US" altLang="zh-CN" sz="2400" b="1" dirty="0">
                <a:solidFill>
                  <a:schemeClr val="accent1"/>
                </a:solidFill>
                <a:cs typeface="+mn-ea"/>
                <a:sym typeface="+mn-lt"/>
              </a:rPr>
              <a:t>  a  </a:t>
            </a:r>
            <a:r>
              <a:rPr lang="zh-CN" altLang="en-US" sz="1600" dirty="0">
                <a:cs typeface="+mn-ea"/>
                <a:sym typeface="+mn-lt"/>
              </a:rPr>
              <a:t>两名幼儿背靠背，相互挽住胳膊，然后边念儿歌，边按节奏轮换相互背起来再放下。第四句念完后一起蹲下。念最后一句时，一起站起来，自始至终胳膊互挽。</a:t>
            </a:r>
            <a:endParaRPr lang="zh-CN" altLang="en-US" sz="1600" dirty="0">
              <a:cs typeface="+mn-ea"/>
              <a:sym typeface="+mn-lt"/>
            </a:endParaRPr>
          </a:p>
        </p:txBody>
      </p:sp>
      <p:sp>
        <p:nvSpPr>
          <p:cNvPr id="11" name="矩形 10"/>
          <p:cNvSpPr/>
          <p:nvPr/>
        </p:nvSpPr>
        <p:spPr>
          <a:xfrm>
            <a:off x="6312026" y="3194084"/>
            <a:ext cx="4464496" cy="2233625"/>
          </a:xfrm>
          <a:prstGeom prst="rect">
            <a:avLst/>
          </a:prstGeom>
        </p:spPr>
        <p:txBody>
          <a:bodyPr wrap="square">
            <a:spAutoFit/>
          </a:bodyPr>
          <a:lstStyle/>
          <a:p>
            <a:pPr>
              <a:lnSpc>
                <a:spcPct val="200000"/>
              </a:lnSpc>
              <a:buClr>
                <a:srgbClr val="772308"/>
              </a:buClr>
            </a:pPr>
            <a:r>
              <a:rPr lang="en-US" altLang="zh-CN" sz="2400" b="1" dirty="0">
                <a:solidFill>
                  <a:schemeClr val="accent1"/>
                </a:solidFill>
                <a:cs typeface="+mn-ea"/>
                <a:sym typeface="+mn-lt"/>
              </a:rPr>
              <a:t>b</a:t>
            </a:r>
            <a:r>
              <a:rPr lang="en-US" altLang="zh-CN" dirty="0">
                <a:solidFill>
                  <a:srgbClr val="772308"/>
                </a:solidFill>
                <a:cs typeface="+mn-ea"/>
                <a:sym typeface="+mn-lt"/>
              </a:rPr>
              <a:t> </a:t>
            </a:r>
            <a:r>
              <a:rPr lang="zh-CN" altLang="en-US" sz="1600" dirty="0">
                <a:cs typeface="+mn-ea"/>
                <a:sym typeface="+mn-lt"/>
              </a:rPr>
              <a:t>也可以两名幼儿先面对面手拉手，边念儿歌，边按节奏左右摇晃，第四句念完后手拉手从头上绕一圈，身体跟着翻转成背靠背，游戏</a:t>
            </a:r>
            <a:r>
              <a:rPr lang="en-US" altLang="zh-CN" sz="1600" dirty="0">
                <a:cs typeface="+mn-ea"/>
                <a:sym typeface="+mn-lt"/>
              </a:rPr>
              <a:t>`</a:t>
            </a:r>
            <a:r>
              <a:rPr lang="zh-CN" altLang="en-US" sz="1600" dirty="0">
                <a:cs typeface="+mn-ea"/>
                <a:sym typeface="+mn-lt"/>
              </a:rPr>
              <a:t>继续进行。（结伴的幼儿必须身高、体重、体力相仿）</a:t>
            </a:r>
            <a:endParaRPr lang="zh-CN" altLang="en-US" sz="1600" dirty="0">
              <a:cs typeface="+mn-ea"/>
              <a:sym typeface="+mn-lt"/>
            </a:endParaRPr>
          </a:p>
        </p:txBody>
      </p:sp>
      <p:cxnSp>
        <p:nvCxnSpPr>
          <p:cNvPr id="12" name="直接连接符 11"/>
          <p:cNvCxnSpPr/>
          <p:nvPr/>
        </p:nvCxnSpPr>
        <p:spPr>
          <a:xfrm>
            <a:off x="1559496" y="2924944"/>
            <a:ext cx="244827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096000" y="3501008"/>
            <a:ext cx="0" cy="194731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图片 3" descr="卡通人物&#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51652" y="1430291"/>
            <a:ext cx="2677863" cy="163881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750"/>
                                        <p:tgtEl>
                                          <p:spTgt spid="12"/>
                                        </p:tgtEl>
                                      </p:cBhvr>
                                    </p:animEffect>
                                  </p:childTnLst>
                                </p:cTn>
                              </p:par>
                            </p:childTnLst>
                          </p:cTn>
                        </p:par>
                        <p:par>
                          <p:cTn id="12" fill="hold">
                            <p:stCondLst>
                              <p:cond delay="2000"/>
                            </p:stCondLst>
                            <p:childTnLst>
                              <p:par>
                                <p:cTn id="13" presetID="16" presetClass="entr" presetSubtype="26"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Horizontal)">
                                      <p:cBhvr>
                                        <p:cTn id="15" dur="750"/>
                                        <p:tgtEl>
                                          <p:spTgt spid="13"/>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750"/>
                                        <p:tgtEl>
                                          <p:spTgt spid="10"/>
                                        </p:tgtEl>
                                      </p:cBhvr>
                                    </p:animEffect>
                                  </p:childTnLst>
                                </p:cTn>
                              </p:par>
                            </p:childTnLst>
                          </p:cTn>
                        </p:par>
                        <p:par>
                          <p:cTn id="20" fill="hold">
                            <p:stCondLst>
                              <p:cond delay="4000"/>
                            </p:stCondLst>
                            <p:childTnLst>
                              <p:par>
                                <p:cTn id="21" presetID="2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750"/>
                                        <p:tgtEl>
                                          <p:spTgt spid="11"/>
                                        </p:tgtEl>
                                      </p:cBhvr>
                                    </p:animEffect>
                                  </p:childTnLst>
                                </p:cTn>
                              </p:par>
                            </p:childTnLst>
                          </p:cTn>
                        </p:par>
                        <p:par>
                          <p:cTn id="24" fill="hold">
                            <p:stCondLst>
                              <p:cond delay="5000"/>
                            </p:stCondLst>
                            <p:childTnLst>
                              <p:par>
                                <p:cTn id="25" presetID="21" presetClass="entr" presetSubtype="1"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游戏机, 伞&#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75" y="0"/>
            <a:ext cx="12192000" cy="6858000"/>
          </a:xfrm>
          <a:prstGeom prst="rect">
            <a:avLst/>
          </a:prstGeom>
        </p:spPr>
      </p:pic>
      <p:pic>
        <p:nvPicPr>
          <p:cNvPr id="25" name="图片 24" descr="形状&#10;&#10;描述已自动生成"/>
          <p:cNvPicPr>
            <a:picLocks noChangeAspect="1"/>
          </p:cNvPicPr>
          <p:nvPr/>
        </p:nvPicPr>
        <p:blipFill rotWithShape="1">
          <a:blip r:embed="rId2">
            <a:extLst>
              <a:ext uri="{28A0092B-C50C-407E-A947-70E740481C1C}">
                <a14:useLocalDpi xmlns:a14="http://schemas.microsoft.com/office/drawing/2010/main" val="0"/>
              </a:ext>
            </a:extLst>
          </a:blip>
          <a:srcRect l="8892" t="-773" r="60631" b="50000"/>
          <a:stretch>
            <a:fillRect/>
          </a:stretch>
        </p:blipFill>
        <p:spPr>
          <a:xfrm>
            <a:off x="1087223" y="-52978"/>
            <a:ext cx="3715807" cy="3481978"/>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 y="0"/>
            <a:ext cx="12192000" cy="6858000"/>
          </a:xfrm>
          <a:prstGeom prst="rect">
            <a:avLst/>
          </a:prstGeom>
        </p:spPr>
      </p:pic>
      <p:sp>
        <p:nvSpPr>
          <p:cNvPr id="6" name="矩形 5"/>
          <p:cNvSpPr/>
          <p:nvPr/>
        </p:nvSpPr>
        <p:spPr>
          <a:xfrm>
            <a:off x="2325540" y="2396121"/>
            <a:ext cx="7547270" cy="1076325"/>
          </a:xfrm>
          <a:prstGeom prst="rect">
            <a:avLst/>
          </a:prstGeom>
        </p:spPr>
        <p:txBody>
          <a:bodyPr wrap="square">
            <a:spAutoFit/>
          </a:bodyPr>
          <a:lstStyle/>
          <a:p>
            <a:pPr algn="ctr">
              <a:lnSpc>
                <a:spcPct val="80000"/>
              </a:lnSpc>
            </a:pPr>
            <a:r>
              <a:rPr lang="zh-CN" altLang="en-US" sz="8000" b="1" dirty="0">
                <a:ln w="12700">
                  <a:noFill/>
                </a:ln>
                <a:solidFill>
                  <a:srgbClr val="2DA2BF"/>
                </a:solidFill>
                <a:latin typeface="百变马丁" panose="02010601030101010101" pitchFamily="2" charset="-122"/>
                <a:ea typeface="百变马丁" panose="02010601030101010101" pitchFamily="2" charset="-122"/>
                <a:cs typeface="+mn-ea"/>
                <a:sym typeface="+mn-lt"/>
              </a:rPr>
              <a:t>谢谢观看</a:t>
            </a:r>
            <a:endParaRPr lang="zh-CN" altLang="en-US" sz="8000" b="1" dirty="0">
              <a:ln w="12700">
                <a:noFill/>
              </a:ln>
              <a:solidFill>
                <a:srgbClr val="2DA2BF"/>
              </a:solidFill>
              <a:latin typeface="百变马丁" panose="02010601030101010101" pitchFamily="2" charset="-122"/>
              <a:ea typeface="百变马丁" panose="02010601030101010101" pitchFamily="2" charset="-122"/>
              <a:cs typeface="+mn-ea"/>
              <a:sym typeface="+mn-lt"/>
            </a:endParaRPr>
          </a:p>
        </p:txBody>
      </p:sp>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68594" t="34719" b="24545"/>
          <a:stretch>
            <a:fillRect/>
          </a:stretch>
        </p:blipFill>
        <p:spPr>
          <a:xfrm>
            <a:off x="-86246" y="1854201"/>
            <a:ext cx="2851150" cy="1848817"/>
          </a:xfrm>
          <a:prstGeom prst="rect">
            <a:avLst/>
          </a:prstGeom>
        </p:spPr>
      </p:pic>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64122"/>
          <a:stretch>
            <a:fillRect/>
          </a:stretch>
        </p:blipFill>
        <p:spPr>
          <a:xfrm>
            <a:off x="7754419" y="0"/>
            <a:ext cx="4374247" cy="6858000"/>
          </a:xfrm>
          <a:prstGeom prst="rect">
            <a:avLst/>
          </a:prstGeom>
        </p:spPr>
      </p:pic>
      <p:pic>
        <p:nvPicPr>
          <p:cNvPr id="23" name="图片 22"/>
          <p:cNvPicPr>
            <a:picLocks noChangeAspect="1"/>
          </p:cNvPicPr>
          <p:nvPr/>
        </p:nvPicPr>
        <p:blipFill rotWithShape="1">
          <a:blip r:embed="rId6">
            <a:extLst>
              <a:ext uri="{28A0092B-C50C-407E-A947-70E740481C1C}">
                <a14:useLocalDpi xmlns:a14="http://schemas.microsoft.com/office/drawing/2010/main" val="0"/>
              </a:ext>
            </a:extLst>
          </a:blip>
          <a:srcRect t="30307" r="50934"/>
          <a:stretch>
            <a:fillRect/>
          </a:stretch>
        </p:blipFill>
        <p:spPr>
          <a:xfrm>
            <a:off x="174527" y="2986534"/>
            <a:ext cx="4803030" cy="383749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9000">
        <p15:prstTrans prst="drape"/>
      </p:transition>
    </mc:Choice>
    <mc:Fallback>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750"/>
                                        <p:tgtEl>
                                          <p:spTgt spid="1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ppt_w</p:attrName>
                                        </p:attrNameLst>
                                      </p:cBhvr>
                                      <p:tavLst>
                                        <p:tav tm="0">
                                          <p:val>
                                            <p:fltVal val="0"/>
                                          </p:val>
                                        </p:tav>
                                        <p:tav tm="100000">
                                          <p:val>
                                            <p:strVal val="#ppt_w"/>
                                          </p:val>
                                        </p:tav>
                                      </p:tavLst>
                                    </p:anim>
                                    <p:anim calcmode="lin" valueType="num">
                                      <p:cBhvr>
                                        <p:cTn id="12" dur="750" fill="hold"/>
                                        <p:tgtEl>
                                          <p:spTgt spid="7"/>
                                        </p:tgtEl>
                                        <p:attrNameLst>
                                          <p:attrName>ppt_h</p:attrName>
                                        </p:attrNameLst>
                                      </p:cBhvr>
                                      <p:tavLst>
                                        <p:tav tm="0">
                                          <p:val>
                                            <p:fltVal val="0"/>
                                          </p:val>
                                        </p:tav>
                                        <p:tav tm="100000">
                                          <p:val>
                                            <p:strVal val="#ppt_h"/>
                                          </p:val>
                                        </p:tav>
                                      </p:tavLst>
                                    </p:anim>
                                    <p:animEffect transition="in" filter="fade">
                                      <p:cBhvr>
                                        <p:cTn id="13" dur="750"/>
                                        <p:tgtEl>
                                          <p:spTgt spid="7"/>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750"/>
                                        <p:tgtEl>
                                          <p:spTgt spid="3"/>
                                        </p:tgtEl>
                                      </p:cBhvr>
                                    </p:animEffect>
                                    <p:anim calcmode="lin" valueType="num">
                                      <p:cBhvr>
                                        <p:cTn id="18" dur="750" fill="hold"/>
                                        <p:tgtEl>
                                          <p:spTgt spid="3"/>
                                        </p:tgtEl>
                                        <p:attrNameLst>
                                          <p:attrName>ppt_x</p:attrName>
                                        </p:attrNameLst>
                                      </p:cBhvr>
                                      <p:tavLst>
                                        <p:tav tm="0">
                                          <p:val>
                                            <p:strVal val="#ppt_x"/>
                                          </p:val>
                                        </p:tav>
                                        <p:tav tm="100000">
                                          <p:val>
                                            <p:strVal val="#ppt_x"/>
                                          </p:val>
                                        </p:tav>
                                      </p:tavLst>
                                    </p:anim>
                                    <p:anim calcmode="lin" valueType="num">
                                      <p:cBhvr>
                                        <p:cTn id="19" dur="75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2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750"/>
                                        <p:tgtEl>
                                          <p:spTgt spid="23"/>
                                        </p:tgtEl>
                                      </p:cBhvr>
                                    </p:animEffect>
                                  </p:childTnLst>
                                </p:cTn>
                              </p:par>
                            </p:childTnLst>
                          </p:cTn>
                        </p:par>
                        <p:par>
                          <p:cTn id="24" fill="hold">
                            <p:stCondLst>
                              <p:cond delay="4000"/>
                            </p:stCondLst>
                            <p:childTnLst>
                              <p:par>
                                <p:cTn id="25" presetID="53"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750" fill="hold"/>
                                        <p:tgtEl>
                                          <p:spTgt spid="6"/>
                                        </p:tgtEl>
                                        <p:attrNameLst>
                                          <p:attrName>ppt_w</p:attrName>
                                        </p:attrNameLst>
                                      </p:cBhvr>
                                      <p:tavLst>
                                        <p:tav tm="0">
                                          <p:val>
                                            <p:fltVal val="0"/>
                                          </p:val>
                                        </p:tav>
                                        <p:tav tm="100000">
                                          <p:val>
                                            <p:strVal val="#ppt_w"/>
                                          </p:val>
                                        </p:tav>
                                      </p:tavLst>
                                    </p:anim>
                                    <p:anim calcmode="lin" valueType="num">
                                      <p:cBhvr>
                                        <p:cTn id="28" dur="750" fill="hold"/>
                                        <p:tgtEl>
                                          <p:spTgt spid="6"/>
                                        </p:tgtEl>
                                        <p:attrNameLst>
                                          <p:attrName>ppt_h</p:attrName>
                                        </p:attrNameLst>
                                      </p:cBhvr>
                                      <p:tavLst>
                                        <p:tav tm="0">
                                          <p:val>
                                            <p:fltVal val="0"/>
                                          </p:val>
                                        </p:tav>
                                        <p:tav tm="100000">
                                          <p:val>
                                            <p:strVal val="#ppt_h"/>
                                          </p:val>
                                        </p:tav>
                                      </p:tavLst>
                                    </p:anim>
                                    <p:animEffect transition="in" filter="fade">
                                      <p:cBhvr>
                                        <p:cTn id="29" dur="750"/>
                                        <p:tgtEl>
                                          <p:spTgt spid="6"/>
                                        </p:tgtEl>
                                      </p:cBhvr>
                                    </p:animEffect>
                                  </p:childTnLst>
                                </p:cTn>
                              </p:par>
                            </p:childTnLst>
                          </p:cTn>
                        </p:par>
                        <p:par>
                          <p:cTn id="30" fill="hold">
                            <p:stCondLst>
                              <p:cond delay="5000"/>
                            </p:stCondLst>
                            <p:childTnLst>
                              <p:par>
                                <p:cTn id="31" presetID="22" presetClass="entr" presetSubtype="4"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750"/>
                                        <p:tgtEl>
                                          <p:spTgt spid="25"/>
                                        </p:tgtEl>
                                      </p:cBhvr>
                                    </p:animEffect>
                                  </p:childTnLst>
                                </p:cTn>
                              </p:par>
                            </p:childTnLst>
                          </p:cTn>
                        </p:par>
                        <p:par>
                          <p:cTn id="34" fill="hold">
                            <p:stCondLst>
                              <p:cond delay="6000"/>
                            </p:stCondLst>
                            <p:childTnLst>
                              <p:par>
                                <p:cTn id="35" presetID="42"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750"/>
                                        <p:tgtEl>
                                          <p:spTgt spid="15"/>
                                        </p:tgtEl>
                                      </p:cBhvr>
                                    </p:animEffect>
                                    <p:anim calcmode="lin" valueType="num">
                                      <p:cBhvr>
                                        <p:cTn id="38" dur="750" fill="hold"/>
                                        <p:tgtEl>
                                          <p:spTgt spid="15"/>
                                        </p:tgtEl>
                                        <p:attrNameLst>
                                          <p:attrName>ppt_x</p:attrName>
                                        </p:attrNameLst>
                                      </p:cBhvr>
                                      <p:tavLst>
                                        <p:tav tm="0">
                                          <p:val>
                                            <p:strVal val="#ppt_x"/>
                                          </p:val>
                                        </p:tav>
                                        <p:tav tm="100000">
                                          <p:val>
                                            <p:strVal val="#ppt_x"/>
                                          </p:val>
                                        </p:tav>
                                      </p:tavLst>
                                    </p:anim>
                                    <p:anim calcmode="lin" valueType="num">
                                      <p:cBhvr>
                                        <p:cTn id="39"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950315" y="2783761"/>
            <a:ext cx="3984844" cy="586280"/>
            <a:chOff x="3299460" y="2354545"/>
            <a:chExt cx="3984844" cy="586280"/>
          </a:xfrm>
        </p:grpSpPr>
        <p:sp>
          <p:nvSpPr>
            <p:cNvPr id="2" name="矩形 1"/>
            <p:cNvSpPr/>
            <p:nvPr/>
          </p:nvSpPr>
          <p:spPr>
            <a:xfrm>
              <a:off x="3863752" y="2354545"/>
              <a:ext cx="3420552" cy="369332"/>
            </a:xfrm>
            <a:prstGeom prst="rect">
              <a:avLst/>
            </a:prstGeom>
          </p:spPr>
          <p:txBody>
            <a:bodyPr wrap="square">
              <a:spAutoFit/>
            </a:bodyPr>
            <a:lstStyle/>
            <a:p>
              <a:pPr lvl="0" algn="ctr"/>
              <a:r>
                <a:rPr lang="zh-CN" altLang="en-US" dirty="0">
                  <a:cs typeface="+mn-ea"/>
                  <a:sym typeface="+mn-lt"/>
                </a:rPr>
                <a:t>早操（身体保健与精神觉醒）</a:t>
              </a:r>
              <a:endParaRPr lang="zh-CN" altLang="en-US" dirty="0">
                <a:cs typeface="+mn-ea"/>
                <a:sym typeface="+mn-lt"/>
              </a:endParaRPr>
            </a:p>
          </p:txBody>
        </p:sp>
        <p:grpSp>
          <p:nvGrpSpPr>
            <p:cNvPr id="6" name="组合 5"/>
            <p:cNvGrpSpPr/>
            <p:nvPr/>
          </p:nvGrpSpPr>
          <p:grpSpPr>
            <a:xfrm>
              <a:off x="3299460" y="2366481"/>
              <a:ext cx="564292" cy="574344"/>
              <a:chOff x="3299460" y="2366481"/>
              <a:chExt cx="564292" cy="574344"/>
            </a:xfrm>
          </p:grpSpPr>
          <p:sp>
            <p:nvSpPr>
              <p:cNvPr id="4" name="泪滴形 3"/>
              <p:cNvSpPr/>
              <p:nvPr/>
            </p:nvSpPr>
            <p:spPr>
              <a:xfrm>
                <a:off x="3304306" y="2366481"/>
                <a:ext cx="559446" cy="559446"/>
              </a:xfrm>
              <a:prstGeom prst="teardrop">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形 6" descr="跳舞 纯色填充"/>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99460" y="2381378"/>
                <a:ext cx="559447" cy="559447"/>
              </a:xfrm>
              <a:prstGeom prst="rect">
                <a:avLst/>
              </a:prstGeom>
            </p:spPr>
          </p:pic>
        </p:grpSp>
      </p:grpSp>
      <p:grpSp>
        <p:nvGrpSpPr>
          <p:cNvPr id="16" name="组合 15"/>
          <p:cNvGrpSpPr/>
          <p:nvPr/>
        </p:nvGrpSpPr>
        <p:grpSpPr>
          <a:xfrm>
            <a:off x="5955159" y="3789040"/>
            <a:ext cx="4339866" cy="571382"/>
            <a:chOff x="3304305" y="3359824"/>
            <a:chExt cx="4339866" cy="571382"/>
          </a:xfrm>
        </p:grpSpPr>
        <p:sp>
          <p:nvSpPr>
            <p:cNvPr id="3" name="矩形 2"/>
            <p:cNvSpPr/>
            <p:nvPr/>
          </p:nvSpPr>
          <p:spPr>
            <a:xfrm>
              <a:off x="3885580" y="3371760"/>
              <a:ext cx="3758591" cy="369332"/>
            </a:xfrm>
            <a:prstGeom prst="rect">
              <a:avLst/>
            </a:prstGeom>
          </p:spPr>
          <p:txBody>
            <a:bodyPr wrap="square">
              <a:spAutoFit/>
            </a:bodyPr>
            <a:lstStyle/>
            <a:p>
              <a:pPr lvl="0" algn="ctr"/>
              <a:r>
                <a:rPr lang="zh-CN" altLang="en-US" dirty="0">
                  <a:cs typeface="+mn-ea"/>
                  <a:sym typeface="+mn-lt"/>
                </a:rPr>
                <a:t>户外活动（张扬天性与娱乐身心）</a:t>
              </a:r>
              <a:endParaRPr lang="zh-CN" altLang="en-US" dirty="0">
                <a:cs typeface="+mn-ea"/>
                <a:sym typeface="+mn-lt"/>
              </a:endParaRPr>
            </a:p>
          </p:txBody>
        </p:sp>
        <p:grpSp>
          <p:nvGrpSpPr>
            <p:cNvPr id="10" name="组合 9"/>
            <p:cNvGrpSpPr/>
            <p:nvPr/>
          </p:nvGrpSpPr>
          <p:grpSpPr>
            <a:xfrm>
              <a:off x="3304305" y="3359824"/>
              <a:ext cx="559447" cy="571382"/>
              <a:chOff x="3304305" y="2354545"/>
              <a:chExt cx="559447" cy="571382"/>
            </a:xfrm>
          </p:grpSpPr>
          <p:sp>
            <p:nvSpPr>
              <p:cNvPr id="11" name="泪滴形 10"/>
              <p:cNvSpPr/>
              <p:nvPr/>
            </p:nvSpPr>
            <p:spPr>
              <a:xfrm>
                <a:off x="3304306" y="2366481"/>
                <a:ext cx="559446" cy="559446"/>
              </a:xfrm>
              <a:prstGeom prst="teardrop">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形 11" descr="跳舞 纯色填充"/>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04305" y="2354545"/>
                <a:ext cx="559447" cy="559447"/>
              </a:xfrm>
              <a:prstGeom prst="rect">
                <a:avLst/>
              </a:prstGeom>
            </p:spPr>
          </p:pic>
        </p:grpSp>
      </p:grpSp>
      <p:grpSp>
        <p:nvGrpSpPr>
          <p:cNvPr id="17" name="组合 16"/>
          <p:cNvGrpSpPr/>
          <p:nvPr/>
        </p:nvGrpSpPr>
        <p:grpSpPr>
          <a:xfrm>
            <a:off x="5955159" y="4794320"/>
            <a:ext cx="4224766" cy="571382"/>
            <a:chOff x="3304305" y="4365104"/>
            <a:chExt cx="4224766" cy="571382"/>
          </a:xfrm>
        </p:grpSpPr>
        <p:sp>
          <p:nvSpPr>
            <p:cNvPr id="9" name="矩形 8"/>
            <p:cNvSpPr/>
            <p:nvPr/>
          </p:nvSpPr>
          <p:spPr>
            <a:xfrm>
              <a:off x="4000679" y="4460161"/>
              <a:ext cx="3528392" cy="369332"/>
            </a:xfrm>
            <a:prstGeom prst="rect">
              <a:avLst/>
            </a:prstGeom>
          </p:spPr>
          <p:txBody>
            <a:bodyPr wrap="square">
              <a:spAutoFit/>
            </a:bodyPr>
            <a:lstStyle/>
            <a:p>
              <a:pPr lvl="0" algn="ctr"/>
              <a:r>
                <a:rPr lang="zh-CN" altLang="en-US" dirty="0">
                  <a:cs typeface="+mn-ea"/>
                  <a:sym typeface="+mn-lt"/>
                </a:rPr>
                <a:t>体能活动（锻炼身心与掌握方法）</a:t>
              </a:r>
              <a:endParaRPr lang="zh-CN" altLang="en-US" dirty="0">
                <a:cs typeface="+mn-ea"/>
                <a:sym typeface="+mn-lt"/>
              </a:endParaRPr>
            </a:p>
          </p:txBody>
        </p:sp>
        <p:grpSp>
          <p:nvGrpSpPr>
            <p:cNvPr id="13" name="组合 12"/>
            <p:cNvGrpSpPr/>
            <p:nvPr/>
          </p:nvGrpSpPr>
          <p:grpSpPr>
            <a:xfrm>
              <a:off x="3304305" y="4365104"/>
              <a:ext cx="559447" cy="571382"/>
              <a:chOff x="3304305" y="2354545"/>
              <a:chExt cx="559447" cy="571382"/>
            </a:xfrm>
          </p:grpSpPr>
          <p:sp>
            <p:nvSpPr>
              <p:cNvPr id="14" name="泪滴形 13"/>
              <p:cNvSpPr/>
              <p:nvPr/>
            </p:nvSpPr>
            <p:spPr>
              <a:xfrm>
                <a:off x="3304306" y="2366481"/>
                <a:ext cx="559446" cy="559446"/>
              </a:xfrm>
              <a:prstGeom prst="teardrop">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形 14" descr="跳舞 纯色填充"/>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04305" y="2354545"/>
                <a:ext cx="559447" cy="559447"/>
              </a:xfrm>
              <a:prstGeom prst="rect">
                <a:avLst/>
              </a:prstGeom>
            </p:spPr>
          </p:pic>
        </p:grpSp>
      </p:grpSp>
      <p:pic>
        <p:nvPicPr>
          <p:cNvPr id="20" name="图片 19" descr="卡通人物&#10;&#10;中度可信度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6644" y="1488100"/>
            <a:ext cx="4625752" cy="462575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750" fill="hold"/>
                                        <p:tgtEl>
                                          <p:spTgt spid="20"/>
                                        </p:tgtEl>
                                        <p:attrNameLst>
                                          <p:attrName>ppt_w</p:attrName>
                                        </p:attrNameLst>
                                      </p:cBhvr>
                                      <p:tavLst>
                                        <p:tav tm="0">
                                          <p:val>
                                            <p:fltVal val="0"/>
                                          </p:val>
                                        </p:tav>
                                        <p:tav tm="100000">
                                          <p:val>
                                            <p:strVal val="#ppt_w"/>
                                          </p:val>
                                        </p:tav>
                                      </p:tavLst>
                                    </p:anim>
                                    <p:anim calcmode="lin" valueType="num">
                                      <p:cBhvr>
                                        <p:cTn id="8" dur="750" fill="hold"/>
                                        <p:tgtEl>
                                          <p:spTgt spid="20"/>
                                        </p:tgtEl>
                                        <p:attrNameLst>
                                          <p:attrName>ppt_h</p:attrName>
                                        </p:attrNameLst>
                                      </p:cBhvr>
                                      <p:tavLst>
                                        <p:tav tm="0">
                                          <p:val>
                                            <p:fltVal val="0"/>
                                          </p:val>
                                        </p:tav>
                                        <p:tav tm="100000">
                                          <p:val>
                                            <p:strVal val="#ppt_h"/>
                                          </p:val>
                                        </p:tav>
                                      </p:tavLst>
                                    </p:anim>
                                    <p:animEffect transition="in" filter="fade">
                                      <p:cBhvr>
                                        <p:cTn id="9" dur="750"/>
                                        <p:tgtEl>
                                          <p:spTgt spid="20"/>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750"/>
                                        <p:tgtEl>
                                          <p:spTgt spid="8"/>
                                        </p:tgtEl>
                                      </p:cBhvr>
                                    </p:animEffect>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750"/>
                                        <p:tgtEl>
                                          <p:spTgt spid="16"/>
                                        </p:tgtEl>
                                      </p:cBhvr>
                                    </p:animEffect>
                                  </p:childTnLst>
                                </p:cTn>
                              </p:par>
                            </p:childTnLst>
                          </p:cTn>
                        </p:par>
                        <p:par>
                          <p:cTn id="18" fill="hold">
                            <p:stCondLst>
                              <p:cond delay="3000"/>
                            </p:stCondLst>
                            <p:childTnLst>
                              <p:par>
                                <p:cTn id="19" presetID="2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708056" y="1906944"/>
            <a:ext cx="4782239" cy="646331"/>
          </a:xfrm>
          <a:prstGeom prst="rect">
            <a:avLst/>
          </a:prstGeom>
          <a:noFill/>
        </p:spPr>
        <p:txBody>
          <a:bodyPr wrap="square" lIns="91440" tIns="45720" rIns="91440" bIns="45720">
            <a:spAutoFit/>
          </a:bodyPr>
          <a:lstStyle/>
          <a:p>
            <a:pPr algn="ctr"/>
            <a:r>
              <a:rPr lang="zh-CN" altLang="en-US" sz="3600" b="1" dirty="0">
                <a:ln w="31550" cmpd="sng">
                  <a:noFill/>
                  <a:prstDash val="solid"/>
                </a:ln>
                <a:solidFill>
                  <a:schemeClr val="accent5"/>
                </a:solidFill>
                <a:cs typeface="+mn-ea"/>
                <a:sym typeface="+mn-lt"/>
              </a:rPr>
              <a:t>教师如何组织户外活动</a:t>
            </a:r>
            <a:endParaRPr lang="zh-CN" altLang="en-US" sz="3600" b="1" dirty="0">
              <a:ln w="31550" cmpd="sng">
                <a:noFill/>
                <a:prstDash val="solid"/>
              </a:ln>
              <a:solidFill>
                <a:schemeClr val="accent5"/>
              </a:solidFill>
              <a:cs typeface="+mn-ea"/>
              <a:sym typeface="+mn-lt"/>
            </a:endParaRPr>
          </a:p>
        </p:txBody>
      </p:sp>
      <p:grpSp>
        <p:nvGrpSpPr>
          <p:cNvPr id="43" name="组合 42"/>
          <p:cNvGrpSpPr/>
          <p:nvPr/>
        </p:nvGrpSpPr>
        <p:grpSpPr>
          <a:xfrm>
            <a:off x="1561100" y="2975381"/>
            <a:ext cx="1586025" cy="2469745"/>
            <a:chOff x="1557924" y="2975380"/>
            <a:chExt cx="1586025" cy="2469745"/>
          </a:xfrm>
        </p:grpSpPr>
        <p:grpSp>
          <p:nvGrpSpPr>
            <p:cNvPr id="3" name="组合 2"/>
            <p:cNvGrpSpPr/>
            <p:nvPr/>
          </p:nvGrpSpPr>
          <p:grpSpPr>
            <a:xfrm>
              <a:off x="1572899" y="2975380"/>
              <a:ext cx="1367919" cy="474665"/>
              <a:chOff x="1925577" y="2975380"/>
              <a:chExt cx="1367919" cy="474665"/>
            </a:xfrm>
          </p:grpSpPr>
          <p:sp>
            <p:nvSpPr>
              <p:cNvPr id="2" name="矩形 1"/>
              <p:cNvSpPr/>
              <p:nvPr/>
            </p:nvSpPr>
            <p:spPr>
              <a:xfrm>
                <a:off x="1925577" y="2975380"/>
                <a:ext cx="1367919" cy="474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087963" y="3008444"/>
                <a:ext cx="979755" cy="400110"/>
              </a:xfrm>
              <a:prstGeom prst="rect">
                <a:avLst/>
              </a:prstGeom>
            </p:spPr>
            <p:txBody>
              <a:bodyPr wrap="none">
                <a:spAutoFit/>
              </a:bodyPr>
              <a:lstStyle/>
              <a:p>
                <a:pPr lvl="0"/>
                <a:r>
                  <a:rPr lang="zh-CN" altLang="en-US" sz="2000" b="1" dirty="0">
                    <a:solidFill>
                      <a:schemeClr val="bg1"/>
                    </a:solidFill>
                    <a:cs typeface="+mn-ea"/>
                    <a:sym typeface="+mn-lt"/>
                  </a:rPr>
                  <a:t>目    标</a:t>
                </a:r>
                <a:endParaRPr lang="en-US" altLang="zh-CN" sz="2000" b="1" dirty="0">
                  <a:solidFill>
                    <a:schemeClr val="bg1"/>
                  </a:solidFill>
                  <a:cs typeface="+mn-ea"/>
                  <a:sym typeface="+mn-lt"/>
                </a:endParaRPr>
              </a:p>
            </p:txBody>
          </p:sp>
        </p:grpSp>
        <p:grpSp>
          <p:nvGrpSpPr>
            <p:cNvPr id="21" name="组合 20"/>
            <p:cNvGrpSpPr/>
            <p:nvPr/>
          </p:nvGrpSpPr>
          <p:grpSpPr>
            <a:xfrm>
              <a:off x="1557924" y="3449447"/>
              <a:ext cx="1586025" cy="1995678"/>
              <a:chOff x="1557924" y="3449447"/>
              <a:chExt cx="1586025" cy="1995678"/>
            </a:xfrm>
          </p:grpSpPr>
          <p:sp>
            <p:nvSpPr>
              <p:cNvPr id="9" name="矩形 8"/>
              <p:cNvSpPr/>
              <p:nvPr/>
            </p:nvSpPr>
            <p:spPr>
              <a:xfrm>
                <a:off x="1557924" y="3662755"/>
                <a:ext cx="1586025" cy="1569660"/>
              </a:xfrm>
              <a:prstGeom prst="rect">
                <a:avLst/>
              </a:prstGeom>
            </p:spPr>
            <p:txBody>
              <a:bodyPr wrap="square">
                <a:spAutoFit/>
              </a:bodyPr>
              <a:lstStyle/>
              <a:p>
                <a:pPr lvl="0"/>
                <a:r>
                  <a:rPr lang="zh-CN" altLang="en-US" sz="1600" dirty="0">
                    <a:cs typeface="+mn-ea"/>
                    <a:sym typeface="+mn-lt"/>
                  </a:rPr>
                  <a:t>思考组织户外体育游戏的价值在哪里（发展什么能力，促进什么动作等）</a:t>
                </a:r>
                <a:endParaRPr lang="zh-CN" altLang="en-US" sz="1600" dirty="0">
                  <a:cs typeface="+mn-ea"/>
                  <a:sym typeface="+mn-lt"/>
                </a:endParaRPr>
              </a:p>
            </p:txBody>
          </p:sp>
          <p:sp>
            <p:nvSpPr>
              <p:cNvPr id="20" name="矩形 19"/>
              <p:cNvSpPr/>
              <p:nvPr/>
            </p:nvSpPr>
            <p:spPr>
              <a:xfrm>
                <a:off x="1568879" y="3449447"/>
                <a:ext cx="1365936" cy="199567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5" name="组合 44"/>
          <p:cNvGrpSpPr/>
          <p:nvPr/>
        </p:nvGrpSpPr>
        <p:grpSpPr>
          <a:xfrm>
            <a:off x="5422789" y="2975381"/>
            <a:ext cx="1572477" cy="2469745"/>
            <a:chOff x="5419613" y="2975380"/>
            <a:chExt cx="1572477" cy="2469745"/>
          </a:xfrm>
        </p:grpSpPr>
        <p:grpSp>
          <p:nvGrpSpPr>
            <p:cNvPr id="5" name="组合 4"/>
            <p:cNvGrpSpPr/>
            <p:nvPr/>
          </p:nvGrpSpPr>
          <p:grpSpPr>
            <a:xfrm>
              <a:off x="5419613" y="2975380"/>
              <a:ext cx="1572477" cy="474665"/>
              <a:chOff x="5410788" y="2975380"/>
              <a:chExt cx="1572477" cy="474665"/>
            </a:xfrm>
          </p:grpSpPr>
          <p:sp>
            <p:nvSpPr>
              <p:cNvPr id="27" name="矩形 26"/>
              <p:cNvSpPr/>
              <p:nvPr/>
            </p:nvSpPr>
            <p:spPr>
              <a:xfrm>
                <a:off x="5454193" y="2975380"/>
                <a:ext cx="1367919" cy="474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5410788" y="3012657"/>
                <a:ext cx="1572477" cy="400110"/>
              </a:xfrm>
              <a:prstGeom prst="rect">
                <a:avLst/>
              </a:prstGeom>
            </p:spPr>
            <p:txBody>
              <a:bodyPr wrap="square">
                <a:spAutoFit/>
              </a:bodyPr>
              <a:lstStyle/>
              <a:p>
                <a:r>
                  <a:rPr lang="zh-CN" altLang="en-US" sz="2000" b="1" dirty="0">
                    <a:solidFill>
                      <a:schemeClr val="bg1"/>
                    </a:solidFill>
                    <a:cs typeface="+mn-ea"/>
                    <a:sym typeface="+mn-lt"/>
                  </a:rPr>
                  <a:t>组织与玩法</a:t>
                </a:r>
                <a:endParaRPr lang="en-US" altLang="zh-CN" sz="2000" b="1" dirty="0">
                  <a:solidFill>
                    <a:schemeClr val="bg1"/>
                  </a:solidFill>
                  <a:cs typeface="+mn-ea"/>
                  <a:sym typeface="+mn-lt"/>
                </a:endParaRPr>
              </a:p>
            </p:txBody>
          </p:sp>
        </p:grpSp>
        <p:grpSp>
          <p:nvGrpSpPr>
            <p:cNvPr id="40" name="组合 39"/>
            <p:cNvGrpSpPr/>
            <p:nvPr/>
          </p:nvGrpSpPr>
          <p:grpSpPr>
            <a:xfrm>
              <a:off x="5463018" y="3449447"/>
              <a:ext cx="1404204" cy="1995678"/>
              <a:chOff x="5463018" y="3449447"/>
              <a:chExt cx="1404204" cy="1995678"/>
            </a:xfrm>
          </p:grpSpPr>
          <p:sp>
            <p:nvSpPr>
              <p:cNvPr id="11" name="矩形 10"/>
              <p:cNvSpPr/>
              <p:nvPr/>
            </p:nvSpPr>
            <p:spPr>
              <a:xfrm>
                <a:off x="5463018" y="3662755"/>
                <a:ext cx="1404204" cy="1077218"/>
              </a:xfrm>
              <a:prstGeom prst="rect">
                <a:avLst/>
              </a:prstGeom>
            </p:spPr>
            <p:txBody>
              <a:bodyPr wrap="square">
                <a:spAutoFit/>
              </a:bodyPr>
              <a:lstStyle/>
              <a:p>
                <a:pPr lvl="0"/>
                <a:r>
                  <a:rPr lang="zh-CN" altLang="en-US" sz="1600" dirty="0">
                    <a:cs typeface="+mn-ea"/>
                    <a:sym typeface="+mn-lt"/>
                  </a:rPr>
                  <a:t>体育游戏的玩法是什么？按什么样的顺序进行？</a:t>
                </a:r>
                <a:endParaRPr lang="zh-CN" altLang="en-US" sz="1600" dirty="0">
                  <a:cs typeface="+mn-ea"/>
                  <a:sym typeface="+mn-lt"/>
                </a:endParaRPr>
              </a:p>
            </p:txBody>
          </p:sp>
          <p:sp>
            <p:nvSpPr>
              <p:cNvPr id="36" name="矩形 35"/>
              <p:cNvSpPr/>
              <p:nvPr/>
            </p:nvSpPr>
            <p:spPr>
              <a:xfrm>
                <a:off x="5484792" y="3449447"/>
                <a:ext cx="1365936" cy="199567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6" name="组合 45"/>
          <p:cNvGrpSpPr/>
          <p:nvPr/>
        </p:nvGrpSpPr>
        <p:grpSpPr>
          <a:xfrm>
            <a:off x="7362393" y="2975381"/>
            <a:ext cx="1541795" cy="2469745"/>
            <a:chOff x="7359217" y="2975380"/>
            <a:chExt cx="1541795" cy="2469745"/>
          </a:xfrm>
        </p:grpSpPr>
        <p:grpSp>
          <p:nvGrpSpPr>
            <p:cNvPr id="6" name="组合 5"/>
            <p:cNvGrpSpPr/>
            <p:nvPr/>
          </p:nvGrpSpPr>
          <p:grpSpPr>
            <a:xfrm>
              <a:off x="7386374" y="2975380"/>
              <a:ext cx="1367919" cy="474665"/>
              <a:chOff x="7218501" y="2975380"/>
              <a:chExt cx="1367919" cy="474665"/>
            </a:xfrm>
          </p:grpSpPr>
          <p:sp>
            <p:nvSpPr>
              <p:cNvPr id="28" name="矩形 27"/>
              <p:cNvSpPr/>
              <p:nvPr/>
            </p:nvSpPr>
            <p:spPr>
              <a:xfrm>
                <a:off x="7218501" y="2975380"/>
                <a:ext cx="1367919" cy="474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7276532" y="3012657"/>
                <a:ext cx="1210588" cy="400110"/>
              </a:xfrm>
              <a:prstGeom prst="rect">
                <a:avLst/>
              </a:prstGeom>
            </p:spPr>
            <p:txBody>
              <a:bodyPr wrap="none">
                <a:spAutoFit/>
              </a:bodyPr>
              <a:lstStyle/>
              <a:p>
                <a:r>
                  <a:rPr lang="zh-CN" altLang="en-US" sz="2000" b="1" dirty="0">
                    <a:solidFill>
                      <a:schemeClr val="bg1"/>
                    </a:solidFill>
                    <a:cs typeface="+mn-ea"/>
                    <a:sym typeface="+mn-lt"/>
                  </a:rPr>
                  <a:t>自选活动</a:t>
                </a:r>
                <a:endParaRPr lang="en-US" altLang="zh-CN" sz="2000" b="1" dirty="0">
                  <a:solidFill>
                    <a:schemeClr val="bg1"/>
                  </a:solidFill>
                  <a:cs typeface="+mn-ea"/>
                  <a:sym typeface="+mn-lt"/>
                </a:endParaRPr>
              </a:p>
            </p:txBody>
          </p:sp>
        </p:grpSp>
        <p:grpSp>
          <p:nvGrpSpPr>
            <p:cNvPr id="41" name="组合 40"/>
            <p:cNvGrpSpPr/>
            <p:nvPr/>
          </p:nvGrpSpPr>
          <p:grpSpPr>
            <a:xfrm>
              <a:off x="7359217" y="3449447"/>
              <a:ext cx="1541795" cy="1995678"/>
              <a:chOff x="7359217" y="3449447"/>
              <a:chExt cx="1541795" cy="1995678"/>
            </a:xfrm>
          </p:grpSpPr>
          <p:sp>
            <p:nvSpPr>
              <p:cNvPr id="13" name="矩形 12"/>
              <p:cNvSpPr/>
              <p:nvPr/>
            </p:nvSpPr>
            <p:spPr>
              <a:xfrm>
                <a:off x="7359217" y="3628373"/>
                <a:ext cx="1541795" cy="1815882"/>
              </a:xfrm>
              <a:prstGeom prst="rect">
                <a:avLst/>
              </a:prstGeom>
            </p:spPr>
            <p:txBody>
              <a:bodyPr wrap="square">
                <a:spAutoFit/>
              </a:bodyPr>
              <a:lstStyle/>
              <a:p>
                <a:pPr lvl="0"/>
                <a:r>
                  <a:rPr lang="zh-CN" altLang="en-US" sz="1600" dirty="0">
                    <a:cs typeface="+mn-ea"/>
                    <a:sym typeface="+mn-lt"/>
                  </a:rPr>
                  <a:t>自选的时候提供哪些东西给孩子玩？是否允许孩子对自然物进行探究或三三两两地交流嬉戏？</a:t>
                </a:r>
                <a:endParaRPr lang="zh-CN" altLang="en-US" sz="1600" dirty="0">
                  <a:cs typeface="+mn-ea"/>
                  <a:sym typeface="+mn-lt"/>
                </a:endParaRPr>
              </a:p>
            </p:txBody>
          </p:sp>
          <p:sp>
            <p:nvSpPr>
              <p:cNvPr id="37" name="矩形 36"/>
              <p:cNvSpPr/>
              <p:nvPr/>
            </p:nvSpPr>
            <p:spPr>
              <a:xfrm>
                <a:off x="7393715" y="3449447"/>
                <a:ext cx="1365936" cy="199567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7" name="组合 46"/>
          <p:cNvGrpSpPr/>
          <p:nvPr/>
        </p:nvGrpSpPr>
        <p:grpSpPr>
          <a:xfrm>
            <a:off x="9269503" y="2975381"/>
            <a:ext cx="1437952" cy="2469745"/>
            <a:chOff x="9266328" y="2975380"/>
            <a:chExt cx="1437952" cy="2469745"/>
          </a:xfrm>
        </p:grpSpPr>
        <p:grpSp>
          <p:nvGrpSpPr>
            <p:cNvPr id="7" name="组合 6"/>
            <p:cNvGrpSpPr/>
            <p:nvPr/>
          </p:nvGrpSpPr>
          <p:grpSpPr>
            <a:xfrm>
              <a:off x="9266328" y="2975380"/>
              <a:ext cx="1367919" cy="474665"/>
              <a:chOff x="8982808" y="2975380"/>
              <a:chExt cx="1367919" cy="474665"/>
            </a:xfrm>
          </p:grpSpPr>
          <p:sp>
            <p:nvSpPr>
              <p:cNvPr id="35" name="矩形 34"/>
              <p:cNvSpPr/>
              <p:nvPr/>
            </p:nvSpPr>
            <p:spPr>
              <a:xfrm>
                <a:off x="8982808" y="2975380"/>
                <a:ext cx="1367919" cy="474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9138308" y="3028890"/>
                <a:ext cx="979755" cy="400110"/>
              </a:xfrm>
              <a:prstGeom prst="rect">
                <a:avLst/>
              </a:prstGeom>
            </p:spPr>
            <p:txBody>
              <a:bodyPr wrap="none">
                <a:spAutoFit/>
              </a:bodyPr>
              <a:lstStyle/>
              <a:p>
                <a:pPr lvl="0"/>
                <a:r>
                  <a:rPr lang="zh-CN" altLang="en-US" sz="2000" b="1" dirty="0">
                    <a:solidFill>
                      <a:schemeClr val="bg1"/>
                    </a:solidFill>
                    <a:cs typeface="+mn-ea"/>
                    <a:sym typeface="+mn-lt"/>
                  </a:rPr>
                  <a:t>规    则</a:t>
                </a:r>
                <a:endParaRPr lang="en-US" altLang="zh-CN" sz="2000" b="1" dirty="0">
                  <a:solidFill>
                    <a:schemeClr val="bg1"/>
                  </a:solidFill>
                  <a:cs typeface="+mn-ea"/>
                  <a:sym typeface="+mn-lt"/>
                </a:endParaRPr>
              </a:p>
            </p:txBody>
          </p:sp>
        </p:grpSp>
        <p:grpSp>
          <p:nvGrpSpPr>
            <p:cNvPr id="42" name="组合 41"/>
            <p:cNvGrpSpPr/>
            <p:nvPr/>
          </p:nvGrpSpPr>
          <p:grpSpPr>
            <a:xfrm>
              <a:off x="9268140" y="3449447"/>
              <a:ext cx="1436140" cy="1995678"/>
              <a:chOff x="9268140" y="3449447"/>
              <a:chExt cx="1436140" cy="1995678"/>
            </a:xfrm>
          </p:grpSpPr>
          <p:sp>
            <p:nvSpPr>
              <p:cNvPr id="12" name="矩形 11"/>
              <p:cNvSpPr/>
              <p:nvPr/>
            </p:nvSpPr>
            <p:spPr>
              <a:xfrm>
                <a:off x="9336360" y="3819763"/>
                <a:ext cx="1367920" cy="830997"/>
              </a:xfrm>
              <a:prstGeom prst="rect">
                <a:avLst/>
              </a:prstGeom>
            </p:spPr>
            <p:txBody>
              <a:bodyPr wrap="square">
                <a:spAutoFit/>
              </a:bodyPr>
              <a:lstStyle/>
              <a:p>
                <a:pPr lvl="0"/>
                <a:r>
                  <a:rPr lang="zh-CN" altLang="en-US" sz="1600" dirty="0">
                    <a:cs typeface="+mn-ea"/>
                    <a:sym typeface="+mn-lt"/>
                  </a:rPr>
                  <a:t>规则，不能违反哪些要求？</a:t>
                </a:r>
                <a:endParaRPr lang="zh-CN" altLang="en-US" sz="1600" dirty="0">
                  <a:cs typeface="+mn-ea"/>
                  <a:sym typeface="+mn-lt"/>
                </a:endParaRPr>
              </a:p>
            </p:txBody>
          </p:sp>
          <p:sp>
            <p:nvSpPr>
              <p:cNvPr id="38" name="矩形 37"/>
              <p:cNvSpPr/>
              <p:nvPr/>
            </p:nvSpPr>
            <p:spPr>
              <a:xfrm>
                <a:off x="9268140" y="3449447"/>
                <a:ext cx="1365936" cy="199567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4" name="组合 43"/>
          <p:cNvGrpSpPr/>
          <p:nvPr/>
        </p:nvGrpSpPr>
        <p:grpSpPr>
          <a:xfrm>
            <a:off x="3456028" y="2975381"/>
            <a:ext cx="1614623" cy="2469745"/>
            <a:chOff x="3452852" y="2975380"/>
            <a:chExt cx="1614623" cy="2469745"/>
          </a:xfrm>
        </p:grpSpPr>
        <p:grpSp>
          <p:nvGrpSpPr>
            <p:cNvPr id="4" name="组合 3"/>
            <p:cNvGrpSpPr/>
            <p:nvPr/>
          </p:nvGrpSpPr>
          <p:grpSpPr>
            <a:xfrm>
              <a:off x="3452852" y="2975380"/>
              <a:ext cx="1599634" cy="474665"/>
              <a:chOff x="3646480" y="2975380"/>
              <a:chExt cx="1599634" cy="474665"/>
            </a:xfrm>
          </p:grpSpPr>
          <p:sp>
            <p:nvSpPr>
              <p:cNvPr id="26" name="矩形 25"/>
              <p:cNvSpPr/>
              <p:nvPr/>
            </p:nvSpPr>
            <p:spPr>
              <a:xfrm>
                <a:off x="3689885" y="2975380"/>
                <a:ext cx="1367919" cy="474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3646480" y="3028890"/>
                <a:ext cx="1599634" cy="400110"/>
              </a:xfrm>
              <a:prstGeom prst="rect">
                <a:avLst/>
              </a:prstGeom>
            </p:spPr>
            <p:txBody>
              <a:bodyPr wrap="square">
                <a:spAutoFit/>
              </a:bodyPr>
              <a:lstStyle/>
              <a:p>
                <a:pPr lvl="0"/>
                <a:r>
                  <a:rPr lang="zh-CN" altLang="en-US" sz="2000" b="1" dirty="0">
                    <a:solidFill>
                      <a:schemeClr val="bg1"/>
                    </a:solidFill>
                    <a:cs typeface="+mn-ea"/>
                    <a:sym typeface="+mn-lt"/>
                  </a:rPr>
                  <a:t>场地与器材</a:t>
                </a:r>
                <a:endParaRPr lang="en-US" altLang="zh-CN" sz="2000" b="1" dirty="0">
                  <a:solidFill>
                    <a:schemeClr val="bg1"/>
                  </a:solidFill>
                  <a:cs typeface="+mn-ea"/>
                  <a:sym typeface="+mn-lt"/>
                </a:endParaRPr>
              </a:p>
            </p:txBody>
          </p:sp>
        </p:grpSp>
        <p:grpSp>
          <p:nvGrpSpPr>
            <p:cNvPr id="22" name="组合 21"/>
            <p:cNvGrpSpPr/>
            <p:nvPr/>
          </p:nvGrpSpPr>
          <p:grpSpPr>
            <a:xfrm>
              <a:off x="3481450" y="3449447"/>
              <a:ext cx="1586025" cy="1995678"/>
              <a:chOff x="3481450" y="3449447"/>
              <a:chExt cx="1586025" cy="1995678"/>
            </a:xfrm>
          </p:grpSpPr>
          <p:sp>
            <p:nvSpPr>
              <p:cNvPr id="10" name="矩形 9"/>
              <p:cNvSpPr/>
              <p:nvPr/>
            </p:nvSpPr>
            <p:spPr>
              <a:xfrm>
                <a:off x="3481450" y="3662755"/>
                <a:ext cx="1586025" cy="1569660"/>
              </a:xfrm>
              <a:prstGeom prst="rect">
                <a:avLst/>
              </a:prstGeom>
            </p:spPr>
            <p:txBody>
              <a:bodyPr wrap="square">
                <a:spAutoFit/>
              </a:bodyPr>
              <a:lstStyle/>
              <a:p>
                <a:pPr lvl="0"/>
                <a:r>
                  <a:rPr lang="zh-CN" altLang="en-US" sz="1600" dirty="0">
                    <a:cs typeface="+mn-ea"/>
                    <a:sym typeface="+mn-lt"/>
                  </a:rPr>
                  <a:t>体育游戏的准备（场地在哪里？那里有什么器材，我还需要补充什么器材？）</a:t>
                </a:r>
                <a:endParaRPr lang="zh-CN" altLang="en-US" sz="1600" dirty="0">
                  <a:cs typeface="+mn-ea"/>
                  <a:sym typeface="+mn-lt"/>
                </a:endParaRPr>
              </a:p>
            </p:txBody>
          </p:sp>
          <p:sp>
            <p:nvSpPr>
              <p:cNvPr id="39" name="矩形 38"/>
              <p:cNvSpPr/>
              <p:nvPr/>
            </p:nvSpPr>
            <p:spPr>
              <a:xfrm>
                <a:off x="3498240" y="3449447"/>
                <a:ext cx="1365936" cy="199567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circle(in)">
                                      <p:cBhvr>
                                        <p:cTn id="11" dur="750"/>
                                        <p:tgtEl>
                                          <p:spTgt spid="43"/>
                                        </p:tgtEl>
                                      </p:cBhvr>
                                    </p:animEffect>
                                  </p:childTnLst>
                                </p:cTn>
                              </p:par>
                            </p:childTnLst>
                          </p:cTn>
                        </p:par>
                        <p:par>
                          <p:cTn id="12" fill="hold">
                            <p:stCondLst>
                              <p:cond delay="2000"/>
                            </p:stCondLst>
                            <p:childTnLst>
                              <p:par>
                                <p:cTn id="13" presetID="6" presetClass="entr" presetSubtype="16"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circle(in)">
                                      <p:cBhvr>
                                        <p:cTn id="15" dur="750"/>
                                        <p:tgtEl>
                                          <p:spTgt spid="44"/>
                                        </p:tgtEl>
                                      </p:cBhvr>
                                    </p:animEffect>
                                  </p:childTnLst>
                                </p:cTn>
                              </p:par>
                            </p:childTnLst>
                          </p:cTn>
                        </p:par>
                        <p:par>
                          <p:cTn id="16" fill="hold">
                            <p:stCondLst>
                              <p:cond delay="3000"/>
                            </p:stCondLst>
                            <p:childTnLst>
                              <p:par>
                                <p:cTn id="17" presetID="6" presetClass="entr" presetSubtype="16"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circle(in)">
                                      <p:cBhvr>
                                        <p:cTn id="19" dur="750"/>
                                        <p:tgtEl>
                                          <p:spTgt spid="45"/>
                                        </p:tgtEl>
                                      </p:cBhvr>
                                    </p:animEffect>
                                  </p:childTnLst>
                                </p:cTn>
                              </p:par>
                            </p:childTnLst>
                          </p:cTn>
                        </p:par>
                        <p:par>
                          <p:cTn id="20" fill="hold">
                            <p:stCondLst>
                              <p:cond delay="4000"/>
                            </p:stCondLst>
                            <p:childTnLst>
                              <p:par>
                                <p:cTn id="21" presetID="6" presetClass="entr" presetSubtype="16"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circle(in)">
                                      <p:cBhvr>
                                        <p:cTn id="23" dur="750"/>
                                        <p:tgtEl>
                                          <p:spTgt spid="46"/>
                                        </p:tgtEl>
                                      </p:cBhvr>
                                    </p:animEffect>
                                  </p:childTnLst>
                                </p:cTn>
                              </p:par>
                            </p:childTnLst>
                          </p:cTn>
                        </p:par>
                        <p:par>
                          <p:cTn id="24" fill="hold">
                            <p:stCondLst>
                              <p:cond delay="5000"/>
                            </p:stCondLst>
                            <p:childTnLst>
                              <p:par>
                                <p:cTn id="25" presetID="6" presetClass="entr" presetSubtype="16"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circle(in)">
                                      <p:cBhvr>
                                        <p:cTn id="27" dur="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900347" y="2741036"/>
            <a:ext cx="1210588" cy="417743"/>
          </a:xfrm>
          <a:prstGeom prst="rect">
            <a:avLst/>
          </a:prstGeom>
        </p:spPr>
        <p:txBody>
          <a:bodyPr wrap="none">
            <a:spAutoFit/>
          </a:bodyPr>
          <a:lstStyle/>
          <a:p>
            <a:pPr>
              <a:lnSpc>
                <a:spcPct val="150000"/>
              </a:lnSpc>
            </a:pPr>
            <a:r>
              <a:rPr lang="zh-CN" altLang="en-US" sz="1600" dirty="0">
                <a:cs typeface="+mn-ea"/>
                <a:sym typeface="+mn-lt"/>
              </a:rPr>
              <a:t>闭起眼睛走</a:t>
            </a:r>
            <a:endParaRPr lang="zh-CN" altLang="en-US" sz="1600" dirty="0">
              <a:cs typeface="+mn-ea"/>
              <a:sym typeface="+mn-lt"/>
            </a:endParaRPr>
          </a:p>
        </p:txBody>
      </p:sp>
      <p:sp>
        <p:nvSpPr>
          <p:cNvPr id="9" name="矩形 8"/>
          <p:cNvSpPr/>
          <p:nvPr/>
        </p:nvSpPr>
        <p:spPr>
          <a:xfrm>
            <a:off x="6099175" y="1929670"/>
            <a:ext cx="4248472" cy="646331"/>
          </a:xfrm>
          <a:prstGeom prst="rect">
            <a:avLst/>
          </a:prstGeom>
          <a:noFill/>
        </p:spPr>
        <p:txBody>
          <a:bodyPr wrap="square" lIns="91440" tIns="45720" rIns="91440" bIns="45720">
            <a:spAutoFit/>
          </a:bodyPr>
          <a:lstStyle/>
          <a:p>
            <a:pPr algn="ctr"/>
            <a:r>
              <a:rPr lang="zh-CN" altLang="en-US" sz="3600" b="1" dirty="0">
                <a:ln w="31550" cmpd="sng">
                  <a:noFill/>
                  <a:prstDash val="solid"/>
                </a:ln>
                <a:solidFill>
                  <a:schemeClr val="accent5"/>
                </a:solidFill>
                <a:cs typeface="+mn-ea"/>
                <a:sym typeface="+mn-lt"/>
              </a:rPr>
              <a:t>探索走的方式</a:t>
            </a:r>
            <a:endParaRPr lang="zh-CN" altLang="en-US" sz="3600" b="1" dirty="0">
              <a:ln w="31550" cmpd="sng">
                <a:noFill/>
                <a:prstDash val="solid"/>
              </a:ln>
              <a:solidFill>
                <a:schemeClr val="accent5"/>
              </a:solidFill>
              <a:cs typeface="+mn-ea"/>
              <a:sym typeface="+mn-lt"/>
            </a:endParaRPr>
          </a:p>
        </p:txBody>
      </p:sp>
      <p:sp>
        <p:nvSpPr>
          <p:cNvPr id="10" name="文本框 9"/>
          <p:cNvSpPr txBox="1"/>
          <p:nvPr/>
        </p:nvSpPr>
        <p:spPr>
          <a:xfrm>
            <a:off x="6900347" y="3203035"/>
            <a:ext cx="2111896" cy="417743"/>
          </a:xfrm>
          <a:prstGeom prst="rect">
            <a:avLst/>
          </a:prstGeom>
          <a:noFill/>
        </p:spPr>
        <p:txBody>
          <a:bodyPr wrap="square">
            <a:spAutoFit/>
          </a:bodyPr>
          <a:lstStyle/>
          <a:p>
            <a:pPr fontAlgn="auto">
              <a:lnSpc>
                <a:spcPct val="150000"/>
              </a:lnSpc>
              <a:spcBef>
                <a:spcPts val="0"/>
              </a:spcBef>
              <a:spcAft>
                <a:spcPts val="0"/>
              </a:spcAft>
              <a:defRPr/>
            </a:pPr>
            <a:r>
              <a:rPr lang="zh-CN" altLang="en-US" sz="1600" dirty="0">
                <a:solidFill>
                  <a:prstClr val="black"/>
                </a:solidFill>
                <a:latin typeface="Arial" panose="020B0604020202020204"/>
                <a:ea typeface="微软雅黑" panose="020B0503020204020204" pitchFamily="34" charset="-122"/>
                <a:cs typeface="+mn-ea"/>
                <a:sym typeface="+mn-lt"/>
              </a:rPr>
              <a:t>走路的时候扭动身体</a:t>
            </a:r>
            <a:endParaRPr lang="zh-CN" altLang="en-US" sz="1600" dirty="0">
              <a:solidFill>
                <a:prstClr val="black"/>
              </a:solidFill>
              <a:latin typeface="Arial" panose="020B0604020202020204"/>
              <a:ea typeface="微软雅黑" panose="020B0503020204020204" pitchFamily="34" charset="-122"/>
              <a:cs typeface="+mn-ea"/>
              <a:sym typeface="+mn-lt"/>
            </a:endParaRPr>
          </a:p>
        </p:txBody>
      </p:sp>
      <p:sp>
        <p:nvSpPr>
          <p:cNvPr id="11" name="文本框 10"/>
          <p:cNvSpPr txBox="1"/>
          <p:nvPr/>
        </p:nvSpPr>
        <p:spPr>
          <a:xfrm>
            <a:off x="6900347" y="3665034"/>
            <a:ext cx="2687960" cy="417743"/>
          </a:xfrm>
          <a:prstGeom prst="rect">
            <a:avLst/>
          </a:prstGeom>
          <a:noFill/>
        </p:spPr>
        <p:txBody>
          <a:bodyPr wrap="square">
            <a:spAutoFit/>
          </a:bodyPr>
          <a:lstStyle/>
          <a:p>
            <a:pPr fontAlgn="auto">
              <a:lnSpc>
                <a:spcPct val="150000"/>
              </a:lnSpc>
              <a:spcBef>
                <a:spcPts val="0"/>
              </a:spcBef>
              <a:spcAft>
                <a:spcPts val="0"/>
              </a:spcAft>
              <a:defRPr/>
            </a:pPr>
            <a:r>
              <a:rPr lang="zh-CN" altLang="en-US" sz="1600" dirty="0">
                <a:solidFill>
                  <a:prstClr val="black"/>
                </a:solidFill>
                <a:latin typeface="Arial" panose="020B0604020202020204"/>
                <a:ea typeface="微软雅黑" panose="020B0503020204020204" pitchFamily="34" charset="-122"/>
                <a:cs typeface="+mn-ea"/>
                <a:sym typeface="+mn-lt"/>
              </a:rPr>
              <a:t>手臂放在不同的身体部位走</a:t>
            </a:r>
            <a:endParaRPr lang="zh-CN" altLang="en-US" sz="1600" dirty="0">
              <a:solidFill>
                <a:prstClr val="black"/>
              </a:solidFill>
              <a:latin typeface="Arial" panose="020B0604020202020204"/>
              <a:ea typeface="微软雅黑" panose="020B0503020204020204" pitchFamily="34" charset="-122"/>
              <a:cs typeface="+mn-ea"/>
              <a:sym typeface="+mn-lt"/>
            </a:endParaRPr>
          </a:p>
        </p:txBody>
      </p:sp>
      <p:sp>
        <p:nvSpPr>
          <p:cNvPr id="13" name="文本框 12"/>
          <p:cNvSpPr txBox="1"/>
          <p:nvPr/>
        </p:nvSpPr>
        <p:spPr>
          <a:xfrm>
            <a:off x="6900347" y="4127033"/>
            <a:ext cx="2903984" cy="417743"/>
          </a:xfrm>
          <a:prstGeom prst="rect">
            <a:avLst/>
          </a:prstGeom>
          <a:noFill/>
        </p:spPr>
        <p:txBody>
          <a:bodyPr wrap="square">
            <a:spAutoFit/>
          </a:bodyPr>
          <a:lstStyle/>
          <a:p>
            <a:pPr fontAlgn="auto">
              <a:lnSpc>
                <a:spcPct val="150000"/>
              </a:lnSpc>
              <a:spcBef>
                <a:spcPts val="0"/>
              </a:spcBef>
              <a:spcAft>
                <a:spcPts val="0"/>
              </a:spcAft>
              <a:defRPr/>
            </a:pPr>
            <a:r>
              <a:rPr lang="zh-CN" altLang="en-US" sz="1600" dirty="0">
                <a:solidFill>
                  <a:prstClr val="black"/>
                </a:solidFill>
                <a:latin typeface="Arial" panose="020B0604020202020204"/>
                <a:ea typeface="微软雅黑" panose="020B0503020204020204" pitchFamily="34" charset="-122"/>
                <a:cs typeface="+mn-ea"/>
                <a:sym typeface="+mn-lt"/>
              </a:rPr>
              <a:t>决定什么时候从走路变成跑步</a:t>
            </a:r>
            <a:endParaRPr lang="zh-CN" altLang="en-US" sz="1600" dirty="0">
              <a:solidFill>
                <a:prstClr val="black"/>
              </a:solidFill>
              <a:latin typeface="Arial" panose="020B0604020202020204"/>
              <a:ea typeface="微软雅黑" panose="020B0503020204020204" pitchFamily="34" charset="-122"/>
              <a:cs typeface="+mn-ea"/>
              <a:sym typeface="+mn-lt"/>
            </a:endParaRPr>
          </a:p>
        </p:txBody>
      </p:sp>
      <p:sp>
        <p:nvSpPr>
          <p:cNvPr id="15" name="文本框 14"/>
          <p:cNvSpPr txBox="1"/>
          <p:nvPr/>
        </p:nvSpPr>
        <p:spPr>
          <a:xfrm>
            <a:off x="6900347" y="4589032"/>
            <a:ext cx="4128120" cy="417743"/>
          </a:xfrm>
          <a:prstGeom prst="rect">
            <a:avLst/>
          </a:prstGeom>
          <a:noFill/>
        </p:spPr>
        <p:txBody>
          <a:bodyPr wrap="square">
            <a:spAutoFit/>
          </a:bodyPr>
          <a:lstStyle/>
          <a:p>
            <a:pPr fontAlgn="auto">
              <a:lnSpc>
                <a:spcPct val="150000"/>
              </a:lnSpc>
              <a:spcBef>
                <a:spcPts val="0"/>
              </a:spcBef>
              <a:spcAft>
                <a:spcPts val="0"/>
              </a:spcAft>
              <a:defRPr/>
            </a:pPr>
            <a:r>
              <a:rPr lang="zh-CN" altLang="en-US" sz="1600" dirty="0">
                <a:solidFill>
                  <a:prstClr val="black"/>
                </a:solidFill>
                <a:latin typeface="Arial" panose="020B0604020202020204"/>
                <a:ea typeface="微软雅黑" panose="020B0503020204020204" pitchFamily="34" charset="-122"/>
                <a:cs typeface="+mn-ea"/>
                <a:sym typeface="+mn-lt"/>
              </a:rPr>
              <a:t>与其他儿童走（</a:t>
            </a:r>
            <a:r>
              <a:rPr lang="en-US" altLang="zh-CN" sz="1600" dirty="0">
                <a:solidFill>
                  <a:prstClr val="black"/>
                </a:solidFill>
                <a:latin typeface="Arial" panose="020B0604020202020204"/>
                <a:ea typeface="微软雅黑" panose="020B0503020204020204" pitchFamily="34" charset="-122"/>
                <a:cs typeface="+mn-ea"/>
                <a:sym typeface="+mn-lt"/>
              </a:rPr>
              <a:t>2—4</a:t>
            </a:r>
            <a:r>
              <a:rPr lang="zh-CN" altLang="en-US" sz="1600" dirty="0">
                <a:solidFill>
                  <a:prstClr val="black"/>
                </a:solidFill>
                <a:latin typeface="Arial" panose="020B0604020202020204"/>
                <a:ea typeface="微软雅黑" panose="020B0503020204020204" pitchFamily="34" charset="-122"/>
                <a:cs typeface="+mn-ea"/>
                <a:sym typeface="+mn-lt"/>
              </a:rPr>
              <a:t>个）配合左脚、右脚</a:t>
            </a:r>
            <a:endParaRPr lang="zh-CN" altLang="en-US" sz="1600" dirty="0">
              <a:solidFill>
                <a:prstClr val="black"/>
              </a:solidFill>
              <a:latin typeface="Arial" panose="020B0604020202020204"/>
              <a:ea typeface="微软雅黑" panose="020B0503020204020204" pitchFamily="34" charset="-122"/>
              <a:cs typeface="+mn-ea"/>
              <a:sym typeface="+mn-lt"/>
            </a:endParaRPr>
          </a:p>
        </p:txBody>
      </p:sp>
      <p:sp>
        <p:nvSpPr>
          <p:cNvPr id="17" name="文本框 16"/>
          <p:cNvSpPr txBox="1"/>
          <p:nvPr/>
        </p:nvSpPr>
        <p:spPr>
          <a:xfrm>
            <a:off x="6900347" y="5051030"/>
            <a:ext cx="3054940" cy="417743"/>
          </a:xfrm>
          <a:prstGeom prst="rect">
            <a:avLst/>
          </a:prstGeom>
          <a:noFill/>
        </p:spPr>
        <p:txBody>
          <a:bodyPr wrap="square">
            <a:spAutoFit/>
          </a:bodyPr>
          <a:lstStyle/>
          <a:p>
            <a:pPr fontAlgn="auto">
              <a:lnSpc>
                <a:spcPct val="150000"/>
              </a:lnSpc>
              <a:spcBef>
                <a:spcPts val="0"/>
              </a:spcBef>
              <a:spcAft>
                <a:spcPts val="0"/>
              </a:spcAft>
              <a:defRPr/>
            </a:pPr>
            <a:r>
              <a:rPr lang="zh-CN" altLang="en-US" sz="1600" dirty="0">
                <a:solidFill>
                  <a:prstClr val="black"/>
                </a:solidFill>
                <a:latin typeface="Arial" panose="020B0604020202020204"/>
                <a:ea typeface="微软雅黑" panose="020B0503020204020204" pitchFamily="34" charset="-122"/>
                <a:cs typeface="+mn-ea"/>
                <a:sym typeface="+mn-lt"/>
              </a:rPr>
              <a:t>模仿小动物或其他事物（钟表）</a:t>
            </a:r>
            <a:endParaRPr lang="zh-CN" altLang="en-US" sz="1600" dirty="0">
              <a:solidFill>
                <a:prstClr val="black"/>
              </a:solidFill>
              <a:latin typeface="Arial" panose="020B0604020202020204"/>
              <a:ea typeface="微软雅黑" panose="020B0503020204020204" pitchFamily="34" charset="-122"/>
              <a:cs typeface="+mn-ea"/>
              <a:sym typeface="+mn-lt"/>
            </a:endParaRPr>
          </a:p>
        </p:txBody>
      </p:sp>
      <p:grpSp>
        <p:nvGrpSpPr>
          <p:cNvPr id="23" name="组合 22"/>
          <p:cNvGrpSpPr/>
          <p:nvPr/>
        </p:nvGrpSpPr>
        <p:grpSpPr>
          <a:xfrm>
            <a:off x="1837061" y="2204864"/>
            <a:ext cx="4334122" cy="3372398"/>
            <a:chOff x="1833886" y="2204864"/>
            <a:chExt cx="4334122" cy="3372398"/>
          </a:xfrm>
        </p:grpSpPr>
        <p:sp>
          <p:nvSpPr>
            <p:cNvPr id="8" name="矩形 7"/>
            <p:cNvSpPr/>
            <p:nvPr/>
          </p:nvSpPr>
          <p:spPr>
            <a:xfrm>
              <a:off x="2108640" y="2204864"/>
              <a:ext cx="4059368" cy="3372398"/>
            </a:xfrm>
            <a:prstGeom prst="rect">
              <a:avLst/>
            </a:prstGeom>
          </p:spPr>
          <p:txBody>
            <a:bodyPr wrap="square">
              <a:spAutoFit/>
            </a:bodyPr>
            <a:lstStyle/>
            <a:p>
              <a:pPr>
                <a:lnSpc>
                  <a:spcPct val="150000"/>
                </a:lnSpc>
              </a:pPr>
              <a:r>
                <a:rPr lang="zh-CN" altLang="en-US" sz="1600" dirty="0">
                  <a:cs typeface="+mn-ea"/>
                  <a:sym typeface="+mn-lt"/>
                </a:rPr>
                <a:t>用脚尖；用脚跟、然后轮流用脚尖和脚跟走</a:t>
              </a:r>
              <a:endParaRPr lang="en-US" altLang="zh-CN" sz="1600" dirty="0">
                <a:cs typeface="+mn-ea"/>
                <a:sym typeface="+mn-lt"/>
              </a:endParaRPr>
            </a:p>
            <a:p>
              <a:pPr>
                <a:lnSpc>
                  <a:spcPct val="150000"/>
                </a:lnSpc>
              </a:pPr>
              <a:endParaRPr lang="zh-CN" altLang="en-US" sz="1600" dirty="0">
                <a:cs typeface="+mn-ea"/>
                <a:sym typeface="+mn-lt"/>
              </a:endParaRPr>
            </a:p>
            <a:p>
              <a:pPr>
                <a:lnSpc>
                  <a:spcPct val="150000"/>
                </a:lnSpc>
              </a:pPr>
              <a:r>
                <a:rPr lang="zh-CN" altLang="en-US" sz="1600" dirty="0">
                  <a:cs typeface="+mn-ea"/>
                  <a:sym typeface="+mn-lt"/>
                </a:rPr>
                <a:t>用大步伐走；用小步伐走</a:t>
              </a:r>
              <a:endParaRPr lang="en-US" altLang="zh-CN" sz="1600" dirty="0">
                <a:cs typeface="+mn-ea"/>
                <a:sym typeface="+mn-lt"/>
              </a:endParaRPr>
            </a:p>
            <a:p>
              <a:pPr>
                <a:lnSpc>
                  <a:spcPct val="150000"/>
                </a:lnSpc>
              </a:pPr>
              <a:endParaRPr lang="zh-CN" altLang="en-US" sz="1600" dirty="0">
                <a:cs typeface="+mn-ea"/>
                <a:sym typeface="+mn-lt"/>
              </a:endParaRPr>
            </a:p>
            <a:p>
              <a:pPr>
                <a:lnSpc>
                  <a:spcPct val="150000"/>
                </a:lnSpc>
              </a:pPr>
              <a:r>
                <a:rPr lang="zh-CN" altLang="en-US" sz="1600" dirty="0">
                  <a:cs typeface="+mn-ea"/>
                  <a:sym typeface="+mn-lt"/>
                </a:rPr>
                <a:t>快快走；慢慢走；快慢快走</a:t>
              </a:r>
              <a:endParaRPr lang="en-US" altLang="zh-CN" sz="1600" dirty="0">
                <a:cs typeface="+mn-ea"/>
                <a:sym typeface="+mn-lt"/>
              </a:endParaRPr>
            </a:p>
            <a:p>
              <a:pPr>
                <a:lnSpc>
                  <a:spcPct val="150000"/>
                </a:lnSpc>
              </a:pPr>
              <a:endParaRPr lang="zh-CN" altLang="en-US" sz="1600" dirty="0">
                <a:cs typeface="+mn-ea"/>
                <a:sym typeface="+mn-lt"/>
              </a:endParaRPr>
            </a:p>
            <a:p>
              <a:pPr>
                <a:lnSpc>
                  <a:spcPct val="150000"/>
                </a:lnSpc>
              </a:pPr>
              <a:r>
                <a:rPr lang="zh-CN" altLang="en-US" sz="1600" dirty="0">
                  <a:cs typeface="+mn-ea"/>
                  <a:sym typeface="+mn-lt"/>
                </a:rPr>
                <a:t>高高的走、低低的走</a:t>
              </a:r>
              <a:endParaRPr lang="en-US" altLang="zh-CN" sz="1600" dirty="0">
                <a:cs typeface="+mn-ea"/>
                <a:sym typeface="+mn-lt"/>
              </a:endParaRPr>
            </a:p>
            <a:p>
              <a:pPr>
                <a:lnSpc>
                  <a:spcPct val="150000"/>
                </a:lnSpc>
              </a:pPr>
              <a:endParaRPr lang="zh-CN" altLang="en-US" sz="1600" dirty="0">
                <a:cs typeface="+mn-ea"/>
                <a:sym typeface="+mn-lt"/>
              </a:endParaRPr>
            </a:p>
            <a:p>
              <a:pPr>
                <a:lnSpc>
                  <a:spcPct val="150000"/>
                </a:lnSpc>
              </a:pPr>
              <a:r>
                <a:rPr lang="zh-CN" altLang="en-US" sz="1600" dirty="0">
                  <a:cs typeface="+mn-ea"/>
                  <a:sym typeface="+mn-lt"/>
                </a:rPr>
                <a:t>锯齿状的走、曲线走</a:t>
              </a:r>
              <a:endParaRPr lang="zh-CN" altLang="en-US" sz="1600" dirty="0">
                <a:cs typeface="+mn-ea"/>
                <a:sym typeface="+mn-lt"/>
              </a:endParaRPr>
            </a:p>
          </p:txBody>
        </p:sp>
        <p:sp>
          <p:nvSpPr>
            <p:cNvPr id="18" name="泪滴形 17"/>
            <p:cNvSpPr/>
            <p:nvPr/>
          </p:nvSpPr>
          <p:spPr>
            <a:xfrm>
              <a:off x="1833886" y="2394674"/>
              <a:ext cx="216024" cy="21602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泪滴形 18"/>
            <p:cNvSpPr/>
            <p:nvPr/>
          </p:nvSpPr>
          <p:spPr>
            <a:xfrm>
              <a:off x="1833886" y="3121236"/>
              <a:ext cx="216024" cy="21602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泪滴形 19"/>
            <p:cNvSpPr/>
            <p:nvPr/>
          </p:nvSpPr>
          <p:spPr>
            <a:xfrm>
              <a:off x="1833886" y="3847798"/>
              <a:ext cx="216024" cy="21602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泪滴形 20"/>
            <p:cNvSpPr/>
            <p:nvPr/>
          </p:nvSpPr>
          <p:spPr>
            <a:xfrm>
              <a:off x="1833886" y="4574360"/>
              <a:ext cx="216024" cy="21602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泪滴形 21"/>
            <p:cNvSpPr/>
            <p:nvPr/>
          </p:nvSpPr>
          <p:spPr>
            <a:xfrm>
              <a:off x="1833886" y="5300923"/>
              <a:ext cx="216024" cy="21602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1" name="组合 30"/>
          <p:cNvGrpSpPr/>
          <p:nvPr/>
        </p:nvGrpSpPr>
        <p:grpSpPr>
          <a:xfrm>
            <a:off x="6603231" y="2869161"/>
            <a:ext cx="228494" cy="2574193"/>
            <a:chOff x="6639313" y="2942754"/>
            <a:chExt cx="228494" cy="2574193"/>
          </a:xfrm>
        </p:grpSpPr>
        <p:grpSp>
          <p:nvGrpSpPr>
            <p:cNvPr id="30" name="组合 29"/>
            <p:cNvGrpSpPr/>
            <p:nvPr/>
          </p:nvGrpSpPr>
          <p:grpSpPr>
            <a:xfrm>
              <a:off x="6651783" y="2942754"/>
              <a:ext cx="216024" cy="688470"/>
              <a:chOff x="6651783" y="2942754"/>
              <a:chExt cx="216024" cy="688470"/>
            </a:xfrm>
          </p:grpSpPr>
          <p:sp>
            <p:nvSpPr>
              <p:cNvPr id="24" name="泪滴形 23"/>
              <p:cNvSpPr/>
              <p:nvPr/>
            </p:nvSpPr>
            <p:spPr>
              <a:xfrm>
                <a:off x="6651783" y="2942754"/>
                <a:ext cx="216024" cy="21602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泪滴形 24"/>
              <p:cNvSpPr/>
              <p:nvPr/>
            </p:nvSpPr>
            <p:spPr>
              <a:xfrm>
                <a:off x="6651783" y="3415200"/>
                <a:ext cx="216024" cy="21602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泪滴形 25"/>
            <p:cNvSpPr/>
            <p:nvPr/>
          </p:nvSpPr>
          <p:spPr>
            <a:xfrm>
              <a:off x="6651783" y="3869150"/>
              <a:ext cx="216024" cy="21602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泪滴形 26"/>
            <p:cNvSpPr/>
            <p:nvPr/>
          </p:nvSpPr>
          <p:spPr>
            <a:xfrm>
              <a:off x="6639313" y="4356031"/>
              <a:ext cx="216024" cy="21602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泪滴形 27"/>
            <p:cNvSpPr/>
            <p:nvPr/>
          </p:nvSpPr>
          <p:spPr>
            <a:xfrm>
              <a:off x="6651783" y="4788749"/>
              <a:ext cx="216024" cy="21602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泪滴形 28"/>
            <p:cNvSpPr/>
            <p:nvPr/>
          </p:nvSpPr>
          <p:spPr>
            <a:xfrm>
              <a:off x="6651783" y="5300923"/>
              <a:ext cx="216024" cy="21602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750"/>
                                        <p:tgtEl>
                                          <p:spTgt spid="23"/>
                                        </p:tgtEl>
                                      </p:cBhvr>
                                    </p:animEffect>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750"/>
                                        <p:tgtEl>
                                          <p:spTgt spid="31"/>
                                        </p:tgtEl>
                                      </p:cBhvr>
                                    </p:animEffect>
                                  </p:childTnLst>
                                </p:cTn>
                              </p:par>
                            </p:childTnLst>
                          </p:cTn>
                        </p:par>
                        <p:par>
                          <p:cTn id="18" fill="hold">
                            <p:stCondLst>
                              <p:cond delay="3000"/>
                            </p:stCondLst>
                            <p:childTnLst>
                              <p:par>
                                <p:cTn id="19" presetID="22" presetClass="entr" presetSubtype="4"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750"/>
                                        <p:tgtEl>
                                          <p:spTgt spid="5"/>
                                        </p:tgtEl>
                                      </p:cBhvr>
                                    </p:animEffect>
                                  </p:childTnLst>
                                </p:cTn>
                              </p:par>
                            </p:childTnLst>
                          </p:cTn>
                        </p:par>
                        <p:par>
                          <p:cTn id="22" fill="hold">
                            <p:stCondLst>
                              <p:cond delay="400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750"/>
                                        <p:tgtEl>
                                          <p:spTgt spid="10"/>
                                        </p:tgtEl>
                                      </p:cBhvr>
                                    </p:animEffect>
                                  </p:childTnLst>
                                </p:cTn>
                              </p:par>
                            </p:childTnLst>
                          </p:cTn>
                        </p:par>
                        <p:par>
                          <p:cTn id="26" fill="hold">
                            <p:stCondLst>
                              <p:cond delay="50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750"/>
                                        <p:tgtEl>
                                          <p:spTgt spid="11"/>
                                        </p:tgtEl>
                                      </p:cBhvr>
                                    </p:animEffect>
                                  </p:childTnLst>
                                </p:cTn>
                              </p:par>
                            </p:childTnLst>
                          </p:cTn>
                        </p:par>
                        <p:par>
                          <p:cTn id="30" fill="hold">
                            <p:stCondLst>
                              <p:cond delay="6000"/>
                            </p:stCondLst>
                            <p:childTnLst>
                              <p:par>
                                <p:cTn id="31" presetID="22" presetClass="entr" presetSubtype="4"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750"/>
                                        <p:tgtEl>
                                          <p:spTgt spid="13"/>
                                        </p:tgtEl>
                                      </p:cBhvr>
                                    </p:animEffect>
                                  </p:childTnLst>
                                </p:cTn>
                              </p:par>
                            </p:childTnLst>
                          </p:cTn>
                        </p:par>
                        <p:par>
                          <p:cTn id="34" fill="hold">
                            <p:stCondLst>
                              <p:cond delay="7000"/>
                            </p:stCondLst>
                            <p:childTnLst>
                              <p:par>
                                <p:cTn id="35" presetID="2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750"/>
                                        <p:tgtEl>
                                          <p:spTgt spid="15"/>
                                        </p:tgtEl>
                                      </p:cBhvr>
                                    </p:animEffect>
                                  </p:childTnLst>
                                </p:cTn>
                              </p:par>
                            </p:childTnLst>
                          </p:cTn>
                        </p:par>
                        <p:par>
                          <p:cTn id="38" fill="hold">
                            <p:stCondLst>
                              <p:cond delay="8000"/>
                            </p:stCondLst>
                            <p:childTnLst>
                              <p:par>
                                <p:cTn id="39" presetID="22" presetClass="entr" presetSubtype="4"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3" grpId="0"/>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750735" y="2835124"/>
            <a:ext cx="2880320" cy="2997359"/>
          </a:xfrm>
          <a:prstGeom prst="rect">
            <a:avLst/>
          </a:prstGeom>
        </p:spPr>
        <p:txBody>
          <a:bodyPr wrap="square">
            <a:spAutoFit/>
          </a:bodyPr>
          <a:lstStyle/>
          <a:p>
            <a:pPr>
              <a:lnSpc>
                <a:spcPct val="150000"/>
              </a:lnSpc>
            </a:pPr>
            <a:r>
              <a:rPr lang="zh-CN" altLang="en-US" sz="1600" dirty="0">
                <a:cs typeface="+mn-ea"/>
                <a:sym typeface="+mn-lt"/>
              </a:rPr>
              <a:t>快跑、慢跑</a:t>
            </a:r>
            <a:endParaRPr lang="zh-CN" altLang="en-US" sz="1600" dirty="0">
              <a:cs typeface="+mn-ea"/>
              <a:sym typeface="+mn-lt"/>
            </a:endParaRPr>
          </a:p>
          <a:p>
            <a:pPr>
              <a:lnSpc>
                <a:spcPct val="150000"/>
              </a:lnSpc>
            </a:pPr>
            <a:r>
              <a:rPr lang="zh-CN" altLang="en-US" sz="1600" dirty="0">
                <a:cs typeface="+mn-ea"/>
                <a:sym typeface="+mn-lt"/>
              </a:rPr>
              <a:t>大步、小步跑</a:t>
            </a:r>
            <a:endParaRPr lang="zh-CN" altLang="en-US" sz="1600" dirty="0">
              <a:cs typeface="+mn-ea"/>
              <a:sym typeface="+mn-lt"/>
            </a:endParaRPr>
          </a:p>
          <a:p>
            <a:pPr>
              <a:lnSpc>
                <a:spcPct val="150000"/>
              </a:lnSpc>
            </a:pPr>
            <a:r>
              <a:rPr lang="zh-CN" altLang="en-US" sz="1600" dirty="0">
                <a:cs typeface="+mn-ea"/>
                <a:sym typeface="+mn-lt"/>
              </a:rPr>
              <a:t>踮着脚尖、用脚跟跑</a:t>
            </a:r>
            <a:endParaRPr lang="zh-CN" altLang="en-US" sz="1600" dirty="0">
              <a:cs typeface="+mn-ea"/>
              <a:sym typeface="+mn-lt"/>
            </a:endParaRPr>
          </a:p>
          <a:p>
            <a:pPr>
              <a:lnSpc>
                <a:spcPct val="150000"/>
              </a:lnSpc>
            </a:pPr>
            <a:r>
              <a:rPr lang="zh-CN" altLang="en-US" sz="1600" dirty="0">
                <a:cs typeface="+mn-ea"/>
                <a:sym typeface="+mn-lt"/>
              </a:rPr>
              <a:t>成一直线跑；圆圈跑</a:t>
            </a:r>
            <a:endParaRPr lang="zh-CN" altLang="en-US" sz="1600" dirty="0">
              <a:cs typeface="+mn-ea"/>
              <a:sym typeface="+mn-lt"/>
            </a:endParaRPr>
          </a:p>
          <a:p>
            <a:pPr>
              <a:lnSpc>
                <a:spcPct val="150000"/>
              </a:lnSpc>
            </a:pPr>
            <a:r>
              <a:rPr lang="zh-CN" altLang="en-US" sz="1600" dirty="0">
                <a:cs typeface="+mn-ea"/>
                <a:sym typeface="+mn-lt"/>
              </a:rPr>
              <a:t>锯齿线跑、曲线跑</a:t>
            </a:r>
            <a:endParaRPr lang="zh-CN" altLang="en-US" sz="1600" dirty="0">
              <a:cs typeface="+mn-ea"/>
              <a:sym typeface="+mn-lt"/>
            </a:endParaRPr>
          </a:p>
          <a:p>
            <a:pPr>
              <a:lnSpc>
                <a:spcPct val="150000"/>
              </a:lnSpc>
            </a:pPr>
            <a:r>
              <a:rPr lang="zh-CN" altLang="en-US" sz="1600" dirty="0">
                <a:cs typeface="+mn-ea"/>
                <a:sym typeface="+mn-lt"/>
              </a:rPr>
              <a:t>膝盖抬高</a:t>
            </a:r>
            <a:endParaRPr lang="zh-CN" altLang="en-US" sz="1600" dirty="0">
              <a:cs typeface="+mn-ea"/>
              <a:sym typeface="+mn-lt"/>
            </a:endParaRPr>
          </a:p>
          <a:p>
            <a:pPr>
              <a:lnSpc>
                <a:spcPct val="150000"/>
              </a:lnSpc>
            </a:pPr>
            <a:r>
              <a:rPr lang="zh-CN" altLang="en-US" sz="1600" dirty="0">
                <a:cs typeface="+mn-ea"/>
                <a:sym typeface="+mn-lt"/>
              </a:rPr>
              <a:t>向下蹲跑</a:t>
            </a:r>
            <a:endParaRPr lang="zh-CN" altLang="en-US" sz="1600" dirty="0">
              <a:cs typeface="+mn-ea"/>
              <a:sym typeface="+mn-lt"/>
            </a:endParaRPr>
          </a:p>
          <a:p>
            <a:pPr marL="285750" indent="-285750">
              <a:lnSpc>
                <a:spcPct val="150000"/>
              </a:lnSpc>
              <a:buFont typeface="Wingdings" panose="05000000000000000000" pitchFamily="2" charset="2"/>
              <a:buChar char="l"/>
            </a:pPr>
            <a:endParaRPr lang="zh-CN" altLang="en-US" sz="1600" dirty="0">
              <a:solidFill>
                <a:srgbClr val="772308"/>
              </a:solidFill>
              <a:cs typeface="+mn-ea"/>
              <a:sym typeface="+mn-lt"/>
            </a:endParaRPr>
          </a:p>
        </p:txBody>
      </p:sp>
      <p:sp>
        <p:nvSpPr>
          <p:cNvPr id="5" name="矩形 4"/>
          <p:cNvSpPr/>
          <p:nvPr/>
        </p:nvSpPr>
        <p:spPr>
          <a:xfrm>
            <a:off x="1706687" y="2140349"/>
            <a:ext cx="4248472" cy="646331"/>
          </a:xfrm>
          <a:prstGeom prst="rect">
            <a:avLst/>
          </a:prstGeom>
          <a:noFill/>
        </p:spPr>
        <p:txBody>
          <a:bodyPr wrap="square" lIns="91440" tIns="45720" rIns="91440" bIns="45720">
            <a:spAutoFit/>
          </a:bodyPr>
          <a:lstStyle/>
          <a:p>
            <a:pPr algn="ctr"/>
            <a:r>
              <a:rPr lang="zh-CN" altLang="en-US" sz="3600" b="1" dirty="0">
                <a:ln w="31550" cmpd="sng">
                  <a:noFill/>
                  <a:prstDash val="solid"/>
                </a:ln>
                <a:solidFill>
                  <a:schemeClr val="accent5"/>
                </a:solidFill>
                <a:cs typeface="+mn-ea"/>
                <a:sym typeface="+mn-lt"/>
              </a:rPr>
              <a:t>探索多种跑的方式</a:t>
            </a:r>
            <a:endParaRPr lang="zh-CN" altLang="en-US" sz="3600" b="1" dirty="0">
              <a:ln w="31550" cmpd="sng">
                <a:noFill/>
                <a:prstDash val="solid"/>
              </a:ln>
              <a:solidFill>
                <a:schemeClr val="accent5"/>
              </a:solidFill>
              <a:cs typeface="+mn-ea"/>
              <a:sym typeface="+mn-lt"/>
            </a:endParaRPr>
          </a:p>
        </p:txBody>
      </p:sp>
      <p:sp>
        <p:nvSpPr>
          <p:cNvPr id="7" name="文本框 6"/>
          <p:cNvSpPr txBox="1"/>
          <p:nvPr/>
        </p:nvSpPr>
        <p:spPr>
          <a:xfrm>
            <a:off x="6603232" y="2553368"/>
            <a:ext cx="2796419" cy="510076"/>
          </a:xfrm>
          <a:prstGeom prst="rect">
            <a:avLst/>
          </a:prstGeom>
          <a:noFill/>
        </p:spPr>
        <p:txBody>
          <a:bodyPr wrap="square">
            <a:spAutoFit/>
          </a:bodyPr>
          <a:lstStyle/>
          <a:p>
            <a:pPr fontAlgn="auto">
              <a:lnSpc>
                <a:spcPct val="200000"/>
              </a:lnSpc>
              <a:spcBef>
                <a:spcPts val="0"/>
              </a:spcBef>
              <a:spcAft>
                <a:spcPts val="0"/>
              </a:spcAft>
              <a:defRPr/>
            </a:pPr>
            <a:r>
              <a:rPr lang="zh-CN" altLang="en-US" sz="1600" dirty="0">
                <a:solidFill>
                  <a:prstClr val="black"/>
                </a:solidFill>
                <a:latin typeface="Arial" panose="020B0604020202020204"/>
                <a:ea typeface="微软雅黑" panose="020B0503020204020204" pitchFamily="34" charset="-122"/>
                <a:cs typeface="+mn-ea"/>
                <a:sym typeface="+mn-lt"/>
              </a:rPr>
              <a:t>用脚的侧边跑；手脚着地跑</a:t>
            </a:r>
            <a:endParaRPr lang="en-US" altLang="zh-CN" sz="1600" dirty="0">
              <a:solidFill>
                <a:prstClr val="black"/>
              </a:solidFill>
              <a:latin typeface="Arial" panose="020B0604020202020204"/>
              <a:ea typeface="微软雅黑" panose="020B0503020204020204" pitchFamily="34" charset="-122"/>
              <a:cs typeface="+mn-ea"/>
              <a:sym typeface="+mn-lt"/>
            </a:endParaRPr>
          </a:p>
        </p:txBody>
      </p:sp>
      <p:sp>
        <p:nvSpPr>
          <p:cNvPr id="9" name="文本框 8"/>
          <p:cNvSpPr txBox="1"/>
          <p:nvPr/>
        </p:nvSpPr>
        <p:spPr>
          <a:xfrm>
            <a:off x="6603231" y="3261395"/>
            <a:ext cx="4056112" cy="510076"/>
          </a:xfrm>
          <a:prstGeom prst="rect">
            <a:avLst/>
          </a:prstGeom>
          <a:noFill/>
        </p:spPr>
        <p:txBody>
          <a:bodyPr wrap="square">
            <a:spAutoFit/>
          </a:bodyPr>
          <a:lstStyle/>
          <a:p>
            <a:pPr fontAlgn="auto">
              <a:lnSpc>
                <a:spcPct val="200000"/>
              </a:lnSpc>
              <a:spcBef>
                <a:spcPts val="0"/>
              </a:spcBef>
              <a:spcAft>
                <a:spcPts val="0"/>
              </a:spcAft>
              <a:defRPr/>
            </a:pPr>
            <a:r>
              <a:rPr lang="zh-CN" altLang="en-US" sz="1600" dirty="0">
                <a:solidFill>
                  <a:prstClr val="black"/>
                </a:solidFill>
                <a:latin typeface="Arial" panose="020B0604020202020204"/>
                <a:ea typeface="微软雅黑" panose="020B0503020204020204" pitchFamily="34" charset="-122"/>
                <a:cs typeface="+mn-ea"/>
                <a:sym typeface="+mn-lt"/>
              </a:rPr>
              <a:t>听信号开始或停止，停止的时候静止不动。</a:t>
            </a:r>
            <a:endParaRPr lang="en-US" altLang="zh-CN" sz="1600" dirty="0">
              <a:solidFill>
                <a:prstClr val="black"/>
              </a:solidFill>
              <a:latin typeface="Arial" panose="020B0604020202020204"/>
              <a:ea typeface="微软雅黑" panose="020B0503020204020204" pitchFamily="34" charset="-122"/>
              <a:cs typeface="+mn-ea"/>
              <a:sym typeface="+mn-lt"/>
            </a:endParaRPr>
          </a:p>
        </p:txBody>
      </p:sp>
      <p:sp>
        <p:nvSpPr>
          <p:cNvPr id="11" name="文本框 10"/>
          <p:cNvSpPr txBox="1"/>
          <p:nvPr/>
        </p:nvSpPr>
        <p:spPr>
          <a:xfrm>
            <a:off x="6603231" y="3969423"/>
            <a:ext cx="4082848" cy="787075"/>
          </a:xfrm>
          <a:prstGeom prst="rect">
            <a:avLst/>
          </a:prstGeom>
          <a:noFill/>
        </p:spPr>
        <p:txBody>
          <a:bodyPr wrap="square">
            <a:spAutoFit/>
          </a:bodyPr>
          <a:lstStyle/>
          <a:p>
            <a:pPr fontAlgn="auto">
              <a:lnSpc>
                <a:spcPct val="150000"/>
              </a:lnSpc>
              <a:spcBef>
                <a:spcPts val="0"/>
              </a:spcBef>
              <a:spcAft>
                <a:spcPts val="0"/>
              </a:spcAft>
              <a:defRPr/>
            </a:pPr>
            <a:r>
              <a:rPr lang="zh-CN" altLang="en-US" sz="1600" dirty="0">
                <a:solidFill>
                  <a:prstClr val="black"/>
                </a:solidFill>
                <a:latin typeface="Arial" panose="020B0604020202020204"/>
                <a:ea typeface="微软雅黑" panose="020B0503020204020204" pitchFamily="34" charset="-122"/>
                <a:cs typeface="+mn-ea"/>
                <a:sym typeface="+mn-lt"/>
              </a:rPr>
              <a:t>和其他人的跑，相互配合跑步的速度；两人一组牵手跑向前跑、背靠背模仿螃蟹跑</a:t>
            </a:r>
            <a:endParaRPr lang="en-US" altLang="zh-CN" sz="1600" dirty="0">
              <a:solidFill>
                <a:prstClr val="black"/>
              </a:solidFill>
              <a:latin typeface="Arial" panose="020B0604020202020204"/>
              <a:ea typeface="微软雅黑" panose="020B0503020204020204" pitchFamily="34" charset="-122"/>
              <a:cs typeface="+mn-ea"/>
              <a:sym typeface="+mn-lt"/>
            </a:endParaRPr>
          </a:p>
        </p:txBody>
      </p:sp>
      <p:sp>
        <p:nvSpPr>
          <p:cNvPr id="13" name="文本框 12"/>
          <p:cNvSpPr txBox="1"/>
          <p:nvPr/>
        </p:nvSpPr>
        <p:spPr>
          <a:xfrm>
            <a:off x="6603231" y="4954447"/>
            <a:ext cx="3960440" cy="510076"/>
          </a:xfrm>
          <a:prstGeom prst="rect">
            <a:avLst/>
          </a:prstGeom>
          <a:noFill/>
        </p:spPr>
        <p:txBody>
          <a:bodyPr wrap="square">
            <a:spAutoFit/>
          </a:bodyPr>
          <a:lstStyle/>
          <a:p>
            <a:pPr fontAlgn="auto">
              <a:lnSpc>
                <a:spcPct val="200000"/>
              </a:lnSpc>
              <a:spcBef>
                <a:spcPts val="0"/>
              </a:spcBef>
              <a:spcAft>
                <a:spcPts val="0"/>
              </a:spcAft>
              <a:defRPr/>
            </a:pPr>
            <a:r>
              <a:rPr lang="zh-CN" altLang="en-US" sz="1600" dirty="0">
                <a:solidFill>
                  <a:prstClr val="black"/>
                </a:solidFill>
                <a:latin typeface="Arial" panose="020B0604020202020204"/>
                <a:ea typeface="微软雅黑" panose="020B0503020204020204" pitchFamily="34" charset="-122"/>
                <a:cs typeface="+mn-ea"/>
                <a:sym typeface="+mn-lt"/>
              </a:rPr>
              <a:t>结合速度、方向和力度的变化，作为挑战。</a:t>
            </a:r>
            <a:endParaRPr lang="zh-CN" altLang="en-US" sz="1600" dirty="0">
              <a:solidFill>
                <a:prstClr val="black"/>
              </a:solidFill>
              <a:latin typeface="Arial" panose="020B0604020202020204"/>
              <a:ea typeface="微软雅黑" panose="020B0503020204020204" pitchFamily="34" charset="-122"/>
              <a:cs typeface="+mn-ea"/>
              <a:sym typeface="+mn-lt"/>
            </a:endParaRPr>
          </a:p>
        </p:txBody>
      </p:sp>
      <p:grpSp>
        <p:nvGrpSpPr>
          <p:cNvPr id="23" name="组合 22"/>
          <p:cNvGrpSpPr/>
          <p:nvPr/>
        </p:nvGrpSpPr>
        <p:grpSpPr>
          <a:xfrm>
            <a:off x="2475174" y="2979140"/>
            <a:ext cx="234409" cy="2484755"/>
            <a:chOff x="2220038" y="3140968"/>
            <a:chExt cx="234409" cy="2484755"/>
          </a:xfrm>
        </p:grpSpPr>
        <p:grpSp>
          <p:nvGrpSpPr>
            <p:cNvPr id="14" name="组合 13"/>
            <p:cNvGrpSpPr/>
            <p:nvPr/>
          </p:nvGrpSpPr>
          <p:grpSpPr>
            <a:xfrm>
              <a:off x="2220038" y="3140968"/>
              <a:ext cx="234409" cy="2103618"/>
              <a:chOff x="6651783" y="2942754"/>
              <a:chExt cx="234409" cy="2103618"/>
            </a:xfrm>
          </p:grpSpPr>
          <p:grpSp>
            <p:nvGrpSpPr>
              <p:cNvPr id="15" name="组合 14"/>
              <p:cNvGrpSpPr/>
              <p:nvPr/>
            </p:nvGrpSpPr>
            <p:grpSpPr>
              <a:xfrm>
                <a:off x="6651783" y="2942754"/>
                <a:ext cx="216024" cy="644623"/>
                <a:chOff x="6651783" y="2942754"/>
                <a:chExt cx="216024" cy="644623"/>
              </a:xfrm>
            </p:grpSpPr>
            <p:sp>
              <p:nvSpPr>
                <p:cNvPr id="20" name="泪滴形 19"/>
                <p:cNvSpPr/>
                <p:nvPr/>
              </p:nvSpPr>
              <p:spPr>
                <a:xfrm>
                  <a:off x="6651783" y="2942754"/>
                  <a:ext cx="216024" cy="21602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泪滴形 20"/>
                <p:cNvSpPr/>
                <p:nvPr/>
              </p:nvSpPr>
              <p:spPr>
                <a:xfrm>
                  <a:off x="6651783" y="3371353"/>
                  <a:ext cx="216024" cy="21602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泪滴形 15"/>
              <p:cNvSpPr/>
              <p:nvPr/>
            </p:nvSpPr>
            <p:spPr>
              <a:xfrm>
                <a:off x="6651783" y="3715105"/>
                <a:ext cx="216024" cy="21602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泪滴形 16"/>
              <p:cNvSpPr/>
              <p:nvPr/>
            </p:nvSpPr>
            <p:spPr>
              <a:xfrm>
                <a:off x="6670168" y="4100969"/>
                <a:ext cx="216024" cy="21602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泪滴形 17"/>
              <p:cNvSpPr/>
              <p:nvPr/>
            </p:nvSpPr>
            <p:spPr>
              <a:xfrm>
                <a:off x="6651783" y="4463295"/>
                <a:ext cx="216024" cy="21602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泪滴形 18"/>
              <p:cNvSpPr/>
              <p:nvPr/>
            </p:nvSpPr>
            <p:spPr>
              <a:xfrm>
                <a:off x="6651783" y="4830348"/>
                <a:ext cx="216024" cy="21602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泪滴形 21"/>
            <p:cNvSpPr/>
            <p:nvPr/>
          </p:nvSpPr>
          <p:spPr>
            <a:xfrm>
              <a:off x="2220038" y="5409699"/>
              <a:ext cx="216024" cy="21602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6349500" y="2842318"/>
            <a:ext cx="235346" cy="2621577"/>
            <a:chOff x="6632461" y="2623163"/>
            <a:chExt cx="235346" cy="2621577"/>
          </a:xfrm>
        </p:grpSpPr>
        <p:grpSp>
          <p:nvGrpSpPr>
            <p:cNvPr id="27" name="组合 26"/>
            <p:cNvGrpSpPr/>
            <p:nvPr/>
          </p:nvGrpSpPr>
          <p:grpSpPr>
            <a:xfrm>
              <a:off x="6651783" y="2623163"/>
              <a:ext cx="216024" cy="929013"/>
              <a:chOff x="6651783" y="2623163"/>
              <a:chExt cx="216024" cy="929013"/>
            </a:xfrm>
          </p:grpSpPr>
          <p:sp>
            <p:nvSpPr>
              <p:cNvPr id="32" name="泪滴形 31"/>
              <p:cNvSpPr/>
              <p:nvPr/>
            </p:nvSpPr>
            <p:spPr>
              <a:xfrm>
                <a:off x="6651783" y="2623163"/>
                <a:ext cx="216024" cy="21602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泪滴形 32"/>
              <p:cNvSpPr/>
              <p:nvPr/>
            </p:nvSpPr>
            <p:spPr>
              <a:xfrm>
                <a:off x="6651783" y="3336152"/>
                <a:ext cx="216024" cy="21602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泪滴形 27"/>
            <p:cNvSpPr/>
            <p:nvPr/>
          </p:nvSpPr>
          <p:spPr>
            <a:xfrm>
              <a:off x="6648613" y="3972017"/>
              <a:ext cx="216024" cy="21602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泪滴形 30"/>
            <p:cNvSpPr/>
            <p:nvPr/>
          </p:nvSpPr>
          <p:spPr>
            <a:xfrm>
              <a:off x="6632461" y="5028716"/>
              <a:ext cx="216024" cy="21602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750" fill="hold"/>
                                        <p:tgtEl>
                                          <p:spTgt spid="23"/>
                                        </p:tgtEl>
                                        <p:attrNameLst>
                                          <p:attrName>ppt_w</p:attrName>
                                        </p:attrNameLst>
                                      </p:cBhvr>
                                      <p:tavLst>
                                        <p:tav tm="0">
                                          <p:val>
                                            <p:fltVal val="0"/>
                                          </p:val>
                                        </p:tav>
                                        <p:tav tm="100000">
                                          <p:val>
                                            <p:strVal val="#ppt_w"/>
                                          </p:val>
                                        </p:tav>
                                      </p:tavLst>
                                    </p:anim>
                                    <p:anim calcmode="lin" valueType="num">
                                      <p:cBhvr>
                                        <p:cTn id="14" dur="750" fill="hold"/>
                                        <p:tgtEl>
                                          <p:spTgt spid="23"/>
                                        </p:tgtEl>
                                        <p:attrNameLst>
                                          <p:attrName>ppt_h</p:attrName>
                                        </p:attrNameLst>
                                      </p:cBhvr>
                                      <p:tavLst>
                                        <p:tav tm="0">
                                          <p:val>
                                            <p:fltVal val="0"/>
                                          </p:val>
                                        </p:tav>
                                        <p:tav tm="100000">
                                          <p:val>
                                            <p:strVal val="#ppt_h"/>
                                          </p:val>
                                        </p:tav>
                                      </p:tavLst>
                                    </p:anim>
                                    <p:animEffect transition="in" filter="fade">
                                      <p:cBhvr>
                                        <p:cTn id="15" dur="750"/>
                                        <p:tgtEl>
                                          <p:spTgt spid="23"/>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fltVal val="0"/>
                                          </p:val>
                                        </p:tav>
                                        <p:tav tm="100000">
                                          <p:val>
                                            <p:strVal val="#ppt_h"/>
                                          </p:val>
                                        </p:tav>
                                      </p:tavLst>
                                    </p:anim>
                                    <p:animEffect transition="in" filter="fade">
                                      <p:cBhvr>
                                        <p:cTn id="21" dur="750"/>
                                        <p:tgtEl>
                                          <p:spTgt spid="8"/>
                                        </p:tgtEl>
                                      </p:cBhvr>
                                    </p:animEffect>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750"/>
                                        <p:tgtEl>
                                          <p:spTgt spid="25"/>
                                        </p:tgtEl>
                                      </p:cBhvr>
                                    </p:animEffect>
                                  </p:childTnLst>
                                </p:cTn>
                              </p:par>
                            </p:childTnLst>
                          </p:cTn>
                        </p:par>
                        <p:par>
                          <p:cTn id="26" fill="hold">
                            <p:stCondLst>
                              <p:cond delay="4000"/>
                            </p:stCondLst>
                            <p:childTnLst>
                              <p:par>
                                <p:cTn id="27" presetID="2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750"/>
                                        <p:tgtEl>
                                          <p:spTgt spid="9"/>
                                        </p:tgtEl>
                                      </p:cBhvr>
                                    </p:animEffect>
                                  </p:childTnLst>
                                </p:cTn>
                              </p:par>
                            </p:childTnLst>
                          </p:cTn>
                        </p:par>
                        <p:par>
                          <p:cTn id="30" fill="hold">
                            <p:stCondLst>
                              <p:cond delay="50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750"/>
                                        <p:tgtEl>
                                          <p:spTgt spid="7"/>
                                        </p:tgtEl>
                                      </p:cBhvr>
                                    </p:animEffect>
                                  </p:childTnLst>
                                </p:cTn>
                              </p:par>
                            </p:childTnLst>
                          </p:cTn>
                        </p:par>
                        <p:par>
                          <p:cTn id="34" fill="hold">
                            <p:stCondLst>
                              <p:cond delay="6000"/>
                            </p:stCondLst>
                            <p:childTnLst>
                              <p:par>
                                <p:cTn id="35" presetID="22" presetClass="entr" presetSubtype="8"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750"/>
                                        <p:tgtEl>
                                          <p:spTgt spid="11"/>
                                        </p:tgtEl>
                                      </p:cBhvr>
                                    </p:animEffect>
                                  </p:childTnLst>
                                </p:cTn>
                              </p:par>
                            </p:childTnLst>
                          </p:cTn>
                        </p:par>
                        <p:par>
                          <p:cTn id="38" fill="hold">
                            <p:stCondLst>
                              <p:cond delay="7000"/>
                            </p:stCondLst>
                            <p:childTnLst>
                              <p:par>
                                <p:cTn id="39" presetID="22" presetClass="entr" presetSubtype="8"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7" grpId="0"/>
      <p:bldP spid="9"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4"/>
          <p:cNvSpPr txBox="1">
            <a:spLocks noChangeArrowheads="1"/>
          </p:cNvSpPr>
          <p:nvPr/>
        </p:nvSpPr>
        <p:spPr bwMode="auto">
          <a:xfrm>
            <a:off x="1044139" y="3118249"/>
            <a:ext cx="4544822" cy="400110"/>
          </a:xfrm>
          <a:prstGeom prst="rect">
            <a:avLst/>
          </a:prstGeom>
          <a:noFill/>
          <a:ln w="9525">
            <a:noFill/>
            <a:miter lim="800000"/>
          </a:ln>
        </p:spPr>
        <p:txBody>
          <a:bodyPr wrap="square">
            <a:spAutoFit/>
          </a:bodyPr>
          <a:lstStyle/>
          <a:p>
            <a:pPr>
              <a:spcBef>
                <a:spcPct val="50000"/>
              </a:spcBef>
            </a:pPr>
            <a:r>
              <a:rPr lang="zh-CN" altLang="en-US" sz="2000" b="1" dirty="0">
                <a:solidFill>
                  <a:schemeClr val="accent1"/>
                </a:solidFill>
                <a:cs typeface="+mn-ea"/>
                <a:sym typeface="+mn-lt"/>
              </a:rPr>
              <a:t>（一）开始部分</a:t>
            </a:r>
            <a:r>
              <a:rPr lang="en-US" sz="2000" b="1" dirty="0">
                <a:solidFill>
                  <a:schemeClr val="accent1"/>
                </a:solidFill>
                <a:cs typeface="+mn-ea"/>
                <a:sym typeface="+mn-lt"/>
              </a:rPr>
              <a:t>——</a:t>
            </a:r>
            <a:r>
              <a:rPr lang="en-US" sz="2000" b="1" dirty="0" err="1">
                <a:solidFill>
                  <a:schemeClr val="accent1"/>
                </a:solidFill>
                <a:cs typeface="+mn-ea"/>
                <a:sym typeface="+mn-lt"/>
              </a:rPr>
              <a:t>暖身运动与伸展</a:t>
            </a:r>
            <a:endParaRPr lang="zh-CN" altLang="en-US" sz="2000" b="1" dirty="0">
              <a:solidFill>
                <a:schemeClr val="accent1"/>
              </a:solidFill>
              <a:cs typeface="+mn-ea"/>
              <a:sym typeface="+mn-lt"/>
            </a:endParaRPr>
          </a:p>
        </p:txBody>
      </p:sp>
      <p:sp>
        <p:nvSpPr>
          <p:cNvPr id="45060" name="Rectangle 10"/>
          <p:cNvSpPr>
            <a:spLocks noChangeArrowheads="1"/>
          </p:cNvSpPr>
          <p:nvPr/>
        </p:nvSpPr>
        <p:spPr bwMode="auto">
          <a:xfrm>
            <a:off x="3409753" y="2101962"/>
            <a:ext cx="5378844" cy="646331"/>
          </a:xfrm>
          <a:prstGeom prst="rect">
            <a:avLst/>
          </a:prstGeom>
          <a:noFill/>
        </p:spPr>
        <p:txBody>
          <a:bodyPr wrap="square" lIns="91440" tIns="45720" rIns="91440" bIns="45720">
            <a:spAutoFit/>
          </a:bodyPr>
          <a:lstStyle/>
          <a:p>
            <a:pPr algn="ctr"/>
            <a:r>
              <a:rPr lang="zh-TW" altLang="en-US" sz="3600" b="1" dirty="0">
                <a:ln w="31550" cmpd="sng">
                  <a:noFill/>
                  <a:prstDash val="solid"/>
                </a:ln>
                <a:solidFill>
                  <a:schemeClr val="accent5"/>
                </a:solidFill>
                <a:cs typeface="+mn-ea"/>
                <a:sym typeface="+mn-lt"/>
              </a:rPr>
              <a:t>集体体育教学活动的组织：</a:t>
            </a:r>
            <a:endParaRPr lang="zh-TW" altLang="en-US" sz="3600" b="1" dirty="0">
              <a:ln w="31550" cmpd="sng">
                <a:noFill/>
                <a:prstDash val="solid"/>
              </a:ln>
              <a:solidFill>
                <a:schemeClr val="accent5"/>
              </a:solidFill>
              <a:cs typeface="+mn-ea"/>
              <a:sym typeface="+mn-lt"/>
            </a:endParaRPr>
          </a:p>
        </p:txBody>
      </p:sp>
      <p:grpSp>
        <p:nvGrpSpPr>
          <p:cNvPr id="2" name="组合 1"/>
          <p:cNvGrpSpPr/>
          <p:nvPr/>
        </p:nvGrpSpPr>
        <p:grpSpPr>
          <a:xfrm>
            <a:off x="5472777" y="3126708"/>
            <a:ext cx="5237510" cy="356671"/>
            <a:chOff x="2720787" y="2505046"/>
            <a:chExt cx="5237510" cy="356671"/>
          </a:xfrm>
        </p:grpSpPr>
        <p:sp>
          <p:nvSpPr>
            <p:cNvPr id="45062" name="Rectangle 7"/>
            <p:cNvSpPr>
              <a:spLocks noChangeArrowheads="1"/>
            </p:cNvSpPr>
            <p:nvPr/>
          </p:nvSpPr>
          <p:spPr bwMode="auto">
            <a:xfrm>
              <a:off x="2720787" y="2523163"/>
              <a:ext cx="2505814" cy="338554"/>
            </a:xfrm>
            <a:prstGeom prst="rect">
              <a:avLst/>
            </a:prstGeom>
            <a:noFill/>
            <a:ln w="9525">
              <a:noFill/>
              <a:miter lim="800000"/>
            </a:ln>
            <a:effectLst/>
          </p:spPr>
          <p:txBody>
            <a:bodyPr wrap="none" anchor="ctr">
              <a:spAutoFit/>
            </a:bodyPr>
            <a:lstStyle/>
            <a:p>
              <a:pPr eaLnBrk="0" hangingPunct="0"/>
              <a:r>
                <a:rPr lang="zh-CN" altLang="en-US" sz="1600" dirty="0">
                  <a:cs typeface="+mn-ea"/>
                  <a:sym typeface="+mn-lt"/>
                </a:rPr>
                <a:t>活动量：小——大——小</a:t>
              </a:r>
              <a:endParaRPr lang="zh-CN" altLang="en-US" sz="1600" dirty="0">
                <a:cs typeface="+mn-ea"/>
                <a:sym typeface="+mn-lt"/>
              </a:endParaRPr>
            </a:p>
          </p:txBody>
        </p:sp>
        <p:sp>
          <p:nvSpPr>
            <p:cNvPr id="45063" name="Rectangle 7"/>
            <p:cNvSpPr>
              <a:spLocks noChangeArrowheads="1"/>
            </p:cNvSpPr>
            <p:nvPr/>
          </p:nvSpPr>
          <p:spPr bwMode="auto">
            <a:xfrm>
              <a:off x="5591944" y="2505046"/>
              <a:ext cx="2366353" cy="338554"/>
            </a:xfrm>
            <a:prstGeom prst="rect">
              <a:avLst/>
            </a:prstGeom>
            <a:noFill/>
            <a:ln w="9525">
              <a:noFill/>
              <a:miter lim="800000"/>
            </a:ln>
            <a:effectLst/>
          </p:spPr>
          <p:txBody>
            <a:bodyPr wrap="none" anchor="ctr">
              <a:spAutoFit/>
            </a:bodyPr>
            <a:lstStyle/>
            <a:p>
              <a:pPr eaLnBrk="0" hangingPunct="0"/>
              <a:r>
                <a:rPr lang="zh-CN" altLang="en-US" sz="1600" dirty="0">
                  <a:cs typeface="+mn-ea"/>
                  <a:sym typeface="+mn-lt"/>
                </a:rPr>
                <a:t>组织时间：</a:t>
              </a:r>
              <a:r>
                <a:rPr lang="en-US" sz="1600" dirty="0">
                  <a:cs typeface="+mn-ea"/>
                  <a:sym typeface="+mn-lt"/>
                </a:rPr>
                <a:t>【3-5分钟】</a:t>
              </a:r>
              <a:endParaRPr lang="en-US" sz="1600" dirty="0">
                <a:cs typeface="+mn-ea"/>
                <a:sym typeface="+mn-lt"/>
              </a:endParaRPr>
            </a:p>
          </p:txBody>
        </p:sp>
      </p:grpSp>
      <p:sp>
        <p:nvSpPr>
          <p:cNvPr id="45064" name="Text Box 4"/>
          <p:cNvSpPr txBox="1">
            <a:spLocks noChangeArrowheads="1"/>
          </p:cNvSpPr>
          <p:nvPr/>
        </p:nvSpPr>
        <p:spPr bwMode="auto">
          <a:xfrm>
            <a:off x="1083097" y="4019636"/>
            <a:ext cx="4505864" cy="400110"/>
          </a:xfrm>
          <a:prstGeom prst="rect">
            <a:avLst/>
          </a:prstGeom>
          <a:noFill/>
          <a:ln w="9525">
            <a:noFill/>
            <a:miter lim="800000"/>
          </a:ln>
        </p:spPr>
        <p:txBody>
          <a:bodyPr wrap="square">
            <a:spAutoFit/>
          </a:bodyPr>
          <a:lstStyle/>
          <a:p>
            <a:pPr>
              <a:spcBef>
                <a:spcPct val="50000"/>
              </a:spcBef>
            </a:pPr>
            <a:r>
              <a:rPr lang="zh-CN" altLang="en-US" sz="2000" b="1" dirty="0">
                <a:solidFill>
                  <a:schemeClr val="accent1"/>
                </a:solidFill>
                <a:cs typeface="+mn-ea"/>
                <a:sym typeface="+mn-lt"/>
              </a:rPr>
              <a:t>（二）基本部分</a:t>
            </a:r>
            <a:r>
              <a:rPr lang="en-US" sz="2000" b="1" dirty="0">
                <a:solidFill>
                  <a:schemeClr val="accent1"/>
                </a:solidFill>
                <a:cs typeface="+mn-ea"/>
                <a:sym typeface="+mn-lt"/>
              </a:rPr>
              <a:t>——</a:t>
            </a:r>
            <a:r>
              <a:rPr lang="en-US" sz="2000" b="1" dirty="0" err="1">
                <a:solidFill>
                  <a:schemeClr val="accent1"/>
                </a:solidFill>
                <a:cs typeface="+mn-ea"/>
                <a:sym typeface="+mn-lt"/>
              </a:rPr>
              <a:t>主要游戏与活动</a:t>
            </a:r>
            <a:endParaRPr lang="zh-CN" altLang="en-US" sz="2000" b="1" dirty="0">
              <a:solidFill>
                <a:schemeClr val="accent1"/>
              </a:solidFill>
              <a:cs typeface="+mn-ea"/>
              <a:sym typeface="+mn-lt"/>
            </a:endParaRPr>
          </a:p>
        </p:txBody>
      </p:sp>
      <p:grpSp>
        <p:nvGrpSpPr>
          <p:cNvPr id="4" name="组合 3"/>
          <p:cNvGrpSpPr/>
          <p:nvPr/>
        </p:nvGrpSpPr>
        <p:grpSpPr>
          <a:xfrm>
            <a:off x="5472778" y="3996728"/>
            <a:ext cx="5604485" cy="338554"/>
            <a:chOff x="2639616" y="3814351"/>
            <a:chExt cx="5604485" cy="338554"/>
          </a:xfrm>
        </p:grpSpPr>
        <p:sp>
          <p:nvSpPr>
            <p:cNvPr id="45065" name="Rectangle 7"/>
            <p:cNvSpPr>
              <a:spLocks noChangeArrowheads="1"/>
            </p:cNvSpPr>
            <p:nvPr/>
          </p:nvSpPr>
          <p:spPr bwMode="auto">
            <a:xfrm>
              <a:off x="2639616" y="3814351"/>
              <a:ext cx="2903359" cy="338554"/>
            </a:xfrm>
            <a:prstGeom prst="rect">
              <a:avLst/>
            </a:prstGeom>
            <a:noFill/>
            <a:ln w="9525">
              <a:noFill/>
              <a:miter lim="800000"/>
            </a:ln>
            <a:effectLst/>
          </p:spPr>
          <p:txBody>
            <a:bodyPr wrap="none" anchor="ctr">
              <a:spAutoFit/>
            </a:bodyPr>
            <a:lstStyle/>
            <a:p>
              <a:pPr eaLnBrk="0" hangingPunct="0"/>
              <a:r>
                <a:rPr lang="zh-CN" altLang="en-US" sz="1600" dirty="0">
                  <a:cs typeface="+mn-ea"/>
                  <a:sym typeface="+mn-lt"/>
                </a:rPr>
                <a:t>活动量：动静交替、科学控制</a:t>
              </a:r>
              <a:endParaRPr lang="zh-CN" altLang="en-US" sz="1600" dirty="0">
                <a:cs typeface="+mn-ea"/>
                <a:sym typeface="+mn-lt"/>
              </a:endParaRPr>
            </a:p>
          </p:txBody>
        </p:sp>
        <p:sp>
          <p:nvSpPr>
            <p:cNvPr id="45066" name="Rectangle 7"/>
            <p:cNvSpPr>
              <a:spLocks noChangeArrowheads="1"/>
            </p:cNvSpPr>
            <p:nvPr/>
          </p:nvSpPr>
          <p:spPr bwMode="auto">
            <a:xfrm>
              <a:off x="5646915" y="3814351"/>
              <a:ext cx="2597186" cy="338554"/>
            </a:xfrm>
            <a:prstGeom prst="rect">
              <a:avLst/>
            </a:prstGeom>
            <a:noFill/>
            <a:ln w="9525">
              <a:noFill/>
              <a:miter lim="800000"/>
            </a:ln>
            <a:effectLst/>
          </p:spPr>
          <p:txBody>
            <a:bodyPr wrap="none" anchor="ctr">
              <a:spAutoFit/>
            </a:bodyPr>
            <a:lstStyle/>
            <a:p>
              <a:pPr eaLnBrk="0" hangingPunct="0"/>
              <a:r>
                <a:rPr lang="zh-CN" altLang="en-US" sz="1600" dirty="0">
                  <a:cs typeface="+mn-ea"/>
                  <a:sym typeface="+mn-lt"/>
                </a:rPr>
                <a:t>组织时间：</a:t>
              </a:r>
              <a:r>
                <a:rPr lang="en-US" sz="1600" dirty="0">
                  <a:cs typeface="+mn-ea"/>
                  <a:sym typeface="+mn-lt"/>
                </a:rPr>
                <a:t>【</a:t>
              </a:r>
              <a:r>
                <a:rPr lang="zh-CN" altLang="en-US" sz="1600" dirty="0">
                  <a:cs typeface="+mn-ea"/>
                  <a:sym typeface="+mn-lt"/>
                </a:rPr>
                <a:t>10</a:t>
              </a:r>
              <a:r>
                <a:rPr lang="en-US" sz="1600" dirty="0">
                  <a:cs typeface="+mn-ea"/>
                  <a:sym typeface="+mn-lt"/>
                </a:rPr>
                <a:t>-</a:t>
              </a:r>
              <a:r>
                <a:rPr lang="zh-CN" altLang="en-US" sz="1600" dirty="0">
                  <a:cs typeface="+mn-ea"/>
                  <a:sym typeface="+mn-lt"/>
                </a:rPr>
                <a:t>20</a:t>
              </a:r>
              <a:r>
                <a:rPr lang="en-US" sz="1600" dirty="0" err="1">
                  <a:cs typeface="+mn-ea"/>
                  <a:sym typeface="+mn-lt"/>
                </a:rPr>
                <a:t>分钟</a:t>
              </a:r>
              <a:r>
                <a:rPr lang="en-US" sz="1600" dirty="0">
                  <a:cs typeface="+mn-ea"/>
                  <a:sym typeface="+mn-lt"/>
                </a:rPr>
                <a:t>】</a:t>
              </a:r>
              <a:endParaRPr lang="en-US" sz="1600" dirty="0">
                <a:cs typeface="+mn-ea"/>
                <a:sym typeface="+mn-lt"/>
              </a:endParaRPr>
            </a:p>
          </p:txBody>
        </p:sp>
      </p:grpSp>
      <p:sp>
        <p:nvSpPr>
          <p:cNvPr id="45067" name="Rectangle 4"/>
          <p:cNvSpPr>
            <a:spLocks noChangeArrowheads="1"/>
          </p:cNvSpPr>
          <p:nvPr/>
        </p:nvSpPr>
        <p:spPr bwMode="auto">
          <a:xfrm>
            <a:off x="1110572" y="4933097"/>
            <a:ext cx="5362256" cy="461665"/>
          </a:xfrm>
          <a:prstGeom prst="rect">
            <a:avLst/>
          </a:prstGeom>
          <a:noFill/>
          <a:ln w="9525">
            <a:noFill/>
            <a:miter lim="800000"/>
          </a:ln>
        </p:spPr>
        <p:txBody>
          <a:bodyPr wrap="square" anchor="ctr">
            <a:spAutoFit/>
          </a:bodyPr>
          <a:lstStyle/>
          <a:p>
            <a:pPr marL="685800" indent="-685800"/>
            <a:r>
              <a:rPr lang="zh-TW" altLang="en-US" sz="2000" b="1" dirty="0">
                <a:solidFill>
                  <a:schemeClr val="accent1"/>
                </a:solidFill>
                <a:cs typeface="+mn-ea"/>
                <a:sym typeface="+mn-lt"/>
              </a:rPr>
              <a:t>（三）结束部分（放松、整理）</a:t>
            </a:r>
            <a:r>
              <a:rPr lang="zh-TW" altLang="en-US" sz="2400" b="1" dirty="0">
                <a:solidFill>
                  <a:schemeClr val="accent1"/>
                </a:solidFill>
                <a:cs typeface="+mn-ea"/>
                <a:sym typeface="+mn-lt"/>
              </a:rPr>
              <a:t> </a:t>
            </a:r>
            <a:r>
              <a:rPr lang="zh-TW" altLang="en-US" sz="2000" b="1" dirty="0">
                <a:solidFill>
                  <a:schemeClr val="accent1"/>
                </a:solidFill>
                <a:cs typeface="+mn-ea"/>
                <a:sym typeface="+mn-lt"/>
              </a:rPr>
              <a:t>形式和动作：</a:t>
            </a:r>
            <a:r>
              <a:rPr lang="zh-CN" altLang="en-US" sz="2400" dirty="0">
                <a:solidFill>
                  <a:schemeClr val="accent1"/>
                </a:solidFill>
                <a:cs typeface="+mn-ea"/>
                <a:sym typeface="+mn-lt"/>
              </a:rPr>
              <a:t> </a:t>
            </a:r>
            <a:endParaRPr lang="zh-TW" altLang="en-US" sz="2400" dirty="0">
              <a:solidFill>
                <a:schemeClr val="accent1"/>
              </a:solidFill>
              <a:cs typeface="+mn-ea"/>
              <a:sym typeface="+mn-lt"/>
              <a:hlinkClick r:id="" action="ppaction://noaction"/>
            </a:endParaRPr>
          </a:p>
        </p:txBody>
      </p:sp>
      <p:grpSp>
        <p:nvGrpSpPr>
          <p:cNvPr id="5" name="组合 4"/>
          <p:cNvGrpSpPr/>
          <p:nvPr/>
        </p:nvGrpSpPr>
        <p:grpSpPr>
          <a:xfrm>
            <a:off x="6276925" y="4818381"/>
            <a:ext cx="4035376" cy="626744"/>
            <a:chOff x="6237088" y="4437934"/>
            <a:chExt cx="4035376" cy="626744"/>
          </a:xfrm>
        </p:grpSpPr>
        <p:sp>
          <p:nvSpPr>
            <p:cNvPr id="45068" name="Rectangle 7"/>
            <p:cNvSpPr>
              <a:spLocks noChangeArrowheads="1"/>
            </p:cNvSpPr>
            <p:nvPr/>
          </p:nvSpPr>
          <p:spPr bwMode="auto">
            <a:xfrm>
              <a:off x="6528048" y="4726124"/>
              <a:ext cx="2366353" cy="338554"/>
            </a:xfrm>
            <a:prstGeom prst="rect">
              <a:avLst/>
            </a:prstGeom>
            <a:noFill/>
            <a:ln w="9525">
              <a:noFill/>
              <a:miter lim="800000"/>
            </a:ln>
            <a:effectLst/>
          </p:spPr>
          <p:txBody>
            <a:bodyPr wrap="none" anchor="ctr">
              <a:spAutoFit/>
            </a:bodyPr>
            <a:lstStyle/>
            <a:p>
              <a:pPr eaLnBrk="0" hangingPunct="0"/>
              <a:r>
                <a:rPr lang="zh-CN" altLang="en-US" sz="1600" dirty="0">
                  <a:cs typeface="+mn-ea"/>
                  <a:sym typeface="+mn-lt"/>
                </a:rPr>
                <a:t>组织时间：</a:t>
              </a:r>
              <a:r>
                <a:rPr lang="en-US" sz="1600" dirty="0">
                  <a:cs typeface="+mn-ea"/>
                  <a:sym typeface="+mn-lt"/>
                </a:rPr>
                <a:t>【3-5分钟】</a:t>
              </a:r>
              <a:endParaRPr lang="en-US" sz="1600" dirty="0">
                <a:cs typeface="+mn-ea"/>
                <a:sym typeface="+mn-lt"/>
              </a:endParaRPr>
            </a:p>
          </p:txBody>
        </p:sp>
        <p:sp>
          <p:nvSpPr>
            <p:cNvPr id="3" name="矩形 2"/>
            <p:cNvSpPr/>
            <p:nvPr/>
          </p:nvSpPr>
          <p:spPr>
            <a:xfrm>
              <a:off x="6237088" y="4437934"/>
              <a:ext cx="4035376" cy="338554"/>
            </a:xfrm>
            <a:prstGeom prst="rect">
              <a:avLst/>
            </a:prstGeom>
            <a:noFill/>
            <a:ln w="9525">
              <a:noFill/>
              <a:miter lim="800000"/>
            </a:ln>
            <a:effectLst/>
          </p:spPr>
          <p:txBody>
            <a:bodyPr wrap="square" anchor="ctr">
              <a:spAutoFit/>
            </a:bodyPr>
            <a:lstStyle/>
            <a:p>
              <a:pPr eaLnBrk="0" hangingPunct="0"/>
              <a:r>
                <a:rPr lang="en-US" altLang="zh-CN" sz="1600" dirty="0">
                  <a:cs typeface="+mn-ea"/>
                  <a:sym typeface="+mn-lt"/>
                </a:rPr>
                <a:t>1</a:t>
              </a:r>
              <a:r>
                <a:rPr lang="zh-CN" altLang="en-US" sz="1600" dirty="0">
                  <a:cs typeface="+mn-ea"/>
                  <a:sym typeface="+mn-lt"/>
                </a:rPr>
                <a:t>、放松活动   </a:t>
              </a:r>
              <a:r>
                <a:rPr lang="en-US" altLang="zh-CN" sz="1600" dirty="0">
                  <a:cs typeface="+mn-ea"/>
                  <a:sym typeface="+mn-lt"/>
                </a:rPr>
                <a:t>2</a:t>
              </a:r>
              <a:r>
                <a:rPr lang="zh-CN" altLang="en-US" sz="1600" dirty="0">
                  <a:cs typeface="+mn-ea"/>
                  <a:sym typeface="+mn-lt"/>
                </a:rPr>
                <a:t>、讲评活动  </a:t>
              </a:r>
              <a:r>
                <a:rPr lang="en-US" altLang="zh-CN" sz="1600" dirty="0">
                  <a:cs typeface="+mn-ea"/>
                  <a:sym typeface="+mn-lt"/>
                </a:rPr>
                <a:t>3</a:t>
              </a:r>
              <a:r>
                <a:rPr lang="zh-CN" altLang="en-US" sz="1600" dirty="0">
                  <a:cs typeface="+mn-ea"/>
                  <a:sym typeface="+mn-lt"/>
                </a:rPr>
                <a:t>、整理活动</a:t>
              </a:r>
              <a:endParaRPr lang="zh-CN" altLang="en-US" sz="1600" dirty="0">
                <a:cs typeface="+mn-ea"/>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5060"/>
                                        </p:tgtEl>
                                        <p:attrNameLst>
                                          <p:attrName>style.visibility</p:attrName>
                                        </p:attrNameLst>
                                      </p:cBhvr>
                                      <p:to>
                                        <p:strVal val="visible"/>
                                      </p:to>
                                    </p:set>
                                    <p:anim calcmode="lin" valueType="num">
                                      <p:cBhvr>
                                        <p:cTn id="7" dur="750" fill="hold"/>
                                        <p:tgtEl>
                                          <p:spTgt spid="45060"/>
                                        </p:tgtEl>
                                        <p:attrNameLst>
                                          <p:attrName>ppt_w</p:attrName>
                                        </p:attrNameLst>
                                      </p:cBhvr>
                                      <p:tavLst>
                                        <p:tav tm="0">
                                          <p:val>
                                            <p:fltVal val="0"/>
                                          </p:val>
                                        </p:tav>
                                        <p:tav tm="100000">
                                          <p:val>
                                            <p:strVal val="#ppt_w"/>
                                          </p:val>
                                        </p:tav>
                                      </p:tavLst>
                                    </p:anim>
                                    <p:anim calcmode="lin" valueType="num">
                                      <p:cBhvr>
                                        <p:cTn id="8" dur="750" fill="hold"/>
                                        <p:tgtEl>
                                          <p:spTgt spid="45060"/>
                                        </p:tgtEl>
                                        <p:attrNameLst>
                                          <p:attrName>ppt_h</p:attrName>
                                        </p:attrNameLst>
                                      </p:cBhvr>
                                      <p:tavLst>
                                        <p:tav tm="0">
                                          <p:val>
                                            <p:fltVal val="0"/>
                                          </p:val>
                                        </p:tav>
                                        <p:tav tm="100000">
                                          <p:val>
                                            <p:strVal val="#ppt_h"/>
                                          </p:val>
                                        </p:tav>
                                      </p:tavLst>
                                    </p:anim>
                                    <p:animEffect transition="in" filter="fade">
                                      <p:cBhvr>
                                        <p:cTn id="9" dur="750"/>
                                        <p:tgtEl>
                                          <p:spTgt spid="45060"/>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45058"/>
                                        </p:tgtEl>
                                        <p:attrNameLst>
                                          <p:attrName>style.visibility</p:attrName>
                                        </p:attrNameLst>
                                      </p:cBhvr>
                                      <p:to>
                                        <p:strVal val="visible"/>
                                      </p:to>
                                    </p:set>
                                    <p:animEffect transition="in" filter="wipe(down)">
                                      <p:cBhvr>
                                        <p:cTn id="13" dur="750"/>
                                        <p:tgtEl>
                                          <p:spTgt spid="45058"/>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45064"/>
                                        </p:tgtEl>
                                        <p:attrNameLst>
                                          <p:attrName>style.visibility</p:attrName>
                                        </p:attrNameLst>
                                      </p:cBhvr>
                                      <p:to>
                                        <p:strVal val="visible"/>
                                      </p:to>
                                    </p:set>
                                    <p:animEffect transition="in" filter="wipe(down)">
                                      <p:cBhvr>
                                        <p:cTn id="17" dur="750"/>
                                        <p:tgtEl>
                                          <p:spTgt spid="45064"/>
                                        </p:tgtEl>
                                      </p:cBhvr>
                                    </p:animEffect>
                                  </p:childTnLst>
                                </p:cTn>
                              </p:par>
                            </p:childTnLst>
                          </p:cTn>
                        </p:par>
                        <p:par>
                          <p:cTn id="18" fill="hold">
                            <p:stCondLst>
                              <p:cond delay="3000"/>
                            </p:stCondLst>
                            <p:childTnLst>
                              <p:par>
                                <p:cTn id="19" presetID="22" presetClass="entr" presetSubtype="4" fill="hold" grpId="0" nodeType="afterEffect">
                                  <p:stCondLst>
                                    <p:cond delay="0"/>
                                  </p:stCondLst>
                                  <p:childTnLst>
                                    <p:set>
                                      <p:cBhvr>
                                        <p:cTn id="20" dur="1" fill="hold">
                                          <p:stCondLst>
                                            <p:cond delay="0"/>
                                          </p:stCondLst>
                                        </p:cTn>
                                        <p:tgtEl>
                                          <p:spTgt spid="45067"/>
                                        </p:tgtEl>
                                        <p:attrNameLst>
                                          <p:attrName>style.visibility</p:attrName>
                                        </p:attrNameLst>
                                      </p:cBhvr>
                                      <p:to>
                                        <p:strVal val="visible"/>
                                      </p:to>
                                    </p:set>
                                    <p:animEffect transition="in" filter="wipe(down)">
                                      <p:cBhvr>
                                        <p:cTn id="21" dur="750"/>
                                        <p:tgtEl>
                                          <p:spTgt spid="45067"/>
                                        </p:tgtEl>
                                      </p:cBhvr>
                                    </p:animEffect>
                                  </p:childTnLst>
                                </p:cTn>
                              </p:par>
                            </p:childTnLst>
                          </p:cTn>
                        </p:par>
                        <p:par>
                          <p:cTn id="22" fill="hold">
                            <p:stCondLst>
                              <p:cond delay="4000"/>
                            </p:stCondLst>
                            <p:childTnLst>
                              <p:par>
                                <p:cTn id="23" presetID="22" presetClass="entr" presetSubtype="4"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750"/>
                                        <p:tgtEl>
                                          <p:spTgt spid="2"/>
                                        </p:tgtEl>
                                      </p:cBhvr>
                                    </p:animEffect>
                                  </p:childTnLst>
                                </p:cTn>
                              </p:par>
                            </p:childTnLst>
                          </p:cTn>
                        </p:par>
                        <p:par>
                          <p:cTn id="26" fill="hold">
                            <p:stCondLst>
                              <p:cond delay="5000"/>
                            </p:stCondLst>
                            <p:childTnLst>
                              <p:par>
                                <p:cTn id="27" presetID="22" presetClass="entr" presetSubtype="4"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750"/>
                                        <p:tgtEl>
                                          <p:spTgt spid="4"/>
                                        </p:tgtEl>
                                      </p:cBhvr>
                                    </p:animEffect>
                                  </p:childTnLst>
                                </p:cTn>
                              </p:par>
                            </p:childTnLst>
                          </p:cTn>
                        </p:par>
                        <p:par>
                          <p:cTn id="30" fill="hold">
                            <p:stCondLst>
                              <p:cond delay="6000"/>
                            </p:stCondLst>
                            <p:childTnLst>
                              <p:par>
                                <p:cTn id="31" presetID="22" presetClass="entr" presetSubtype="4"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p:bldP spid="45060" grpId="0"/>
      <p:bldP spid="45064" grpId="0"/>
      <p:bldP spid="4506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46200" y="1916833"/>
            <a:ext cx="9505950" cy="1571905"/>
          </a:xfrm>
          <a:prstGeom prst="rect">
            <a:avLst/>
          </a:prstGeom>
        </p:spPr>
        <p:txBody>
          <a:bodyPr wrap="square">
            <a:spAutoFit/>
          </a:bodyPr>
          <a:lstStyle/>
          <a:p>
            <a:pPr>
              <a:lnSpc>
                <a:spcPct val="150000"/>
              </a:lnSpc>
            </a:pPr>
            <a:r>
              <a:rPr lang="zh-CN" altLang="en-US" dirty="0">
                <a:solidFill>
                  <a:srgbClr val="772308"/>
                </a:solidFill>
                <a:cs typeface="+mn-ea"/>
                <a:sym typeface="+mn-lt"/>
              </a:rPr>
              <a:t> </a:t>
            </a:r>
            <a:r>
              <a:rPr lang="zh-CN" altLang="en-US" sz="1600" dirty="0">
                <a:cs typeface="+mn-ea"/>
                <a:sym typeface="+mn-lt"/>
              </a:rPr>
              <a:t>承受的生理负荷量，主要表现指标----活动的强度、密度、数量以及持续时间等。在幼儿户外活动中，只有运动负荷和心 理负荷保持适宜，才能收到良好的锻炼效果，过小过大都不行。过小，则达不到锻炼的目的；过大，又超出了幼儿身心所能承受的限度，对幼儿身体的健康十分不利。因此，合理地安排和调节幼儿园户外活动的生理和心理负荷是对教师的一项基本要求 </a:t>
            </a:r>
            <a:endParaRPr lang="zh-CN" altLang="en-US" dirty="0">
              <a:cs typeface="+mn-ea"/>
              <a:sym typeface="+mn-lt"/>
            </a:endParaRPr>
          </a:p>
        </p:txBody>
      </p:sp>
      <p:grpSp>
        <p:nvGrpSpPr>
          <p:cNvPr id="12" name="组合 11"/>
          <p:cNvGrpSpPr/>
          <p:nvPr/>
        </p:nvGrpSpPr>
        <p:grpSpPr>
          <a:xfrm>
            <a:off x="1346200" y="3767316"/>
            <a:ext cx="989450" cy="1677809"/>
            <a:chOff x="1343025" y="3767315"/>
            <a:chExt cx="989450" cy="1677809"/>
          </a:xfrm>
        </p:grpSpPr>
        <p:grpSp>
          <p:nvGrpSpPr>
            <p:cNvPr id="11" name="组合 10"/>
            <p:cNvGrpSpPr/>
            <p:nvPr/>
          </p:nvGrpSpPr>
          <p:grpSpPr>
            <a:xfrm>
              <a:off x="1343025" y="3767315"/>
              <a:ext cx="989450" cy="1677809"/>
              <a:chOff x="1343025" y="3767315"/>
              <a:chExt cx="989450" cy="1677809"/>
            </a:xfrm>
          </p:grpSpPr>
          <p:sp>
            <p:nvSpPr>
              <p:cNvPr id="7" name="矩形 6"/>
              <p:cNvSpPr/>
              <p:nvPr/>
            </p:nvSpPr>
            <p:spPr>
              <a:xfrm>
                <a:off x="1343025" y="3767315"/>
                <a:ext cx="720527" cy="1677809"/>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左大括号 8"/>
              <p:cNvSpPr/>
              <p:nvPr/>
            </p:nvSpPr>
            <p:spPr>
              <a:xfrm>
                <a:off x="2112447" y="3835141"/>
                <a:ext cx="220028" cy="1542156"/>
              </a:xfrm>
              <a:prstGeom prst="leftBrace">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3" name="矩形: 圆角 2"/>
            <p:cNvSpPr/>
            <p:nvPr/>
          </p:nvSpPr>
          <p:spPr>
            <a:xfrm>
              <a:off x="1487488" y="3829922"/>
              <a:ext cx="480496" cy="1615202"/>
            </a:xfrm>
            <a:prstGeom prst="roundRect">
              <a:avLst/>
            </a:prstGeom>
            <a:noFill/>
          </p:spPr>
          <p:txBody>
            <a:bodyPr wrap="square">
              <a:spAutoFit/>
            </a:bodyPr>
            <a:lstStyle/>
            <a:p>
              <a:pPr algn="ctr"/>
              <a:r>
                <a:rPr lang="zh-CN" altLang="en-US" sz="2400" b="1" dirty="0">
                  <a:solidFill>
                    <a:schemeClr val="bg1"/>
                  </a:solidFill>
                  <a:cs typeface="+mn-ea"/>
                  <a:sym typeface="+mn-lt"/>
                </a:rPr>
                <a:t>注意点：</a:t>
              </a:r>
              <a:endParaRPr lang="zh-CN" altLang="en-US" sz="2400" b="1" dirty="0">
                <a:solidFill>
                  <a:schemeClr val="bg1"/>
                </a:solidFill>
                <a:cs typeface="+mn-ea"/>
                <a:sym typeface="+mn-lt"/>
              </a:endParaRPr>
            </a:p>
          </p:txBody>
        </p:sp>
      </p:grpSp>
      <p:sp>
        <p:nvSpPr>
          <p:cNvPr id="4" name="矩形 3"/>
          <p:cNvSpPr/>
          <p:nvPr/>
        </p:nvSpPr>
        <p:spPr>
          <a:xfrm>
            <a:off x="2282752" y="3755772"/>
            <a:ext cx="8682181" cy="787075"/>
          </a:xfrm>
          <a:prstGeom prst="rect">
            <a:avLst/>
          </a:prstGeom>
        </p:spPr>
        <p:txBody>
          <a:bodyPr wrap="square">
            <a:spAutoFit/>
          </a:bodyPr>
          <a:lstStyle/>
          <a:p>
            <a:pPr>
              <a:lnSpc>
                <a:spcPct val="150000"/>
              </a:lnSpc>
            </a:pPr>
            <a:r>
              <a:rPr lang="zh-CN" altLang="en-US" sz="1600" dirty="0">
                <a:cs typeface="+mn-ea"/>
                <a:sym typeface="+mn-lt"/>
              </a:rPr>
              <a:t>1.重视活动过程中对儿童的观察： </a:t>
            </a:r>
            <a:r>
              <a:rPr lang="en-US" altLang="zh-CN" sz="1600" dirty="0" err="1">
                <a:cs typeface="+mn-ea"/>
                <a:sym typeface="+mn-lt"/>
              </a:rPr>
              <a:t>面色</a:t>
            </a:r>
            <a:r>
              <a:rPr lang="zh-CN" altLang="en-US" sz="1600" dirty="0">
                <a:cs typeface="+mn-ea"/>
                <a:sym typeface="+mn-lt"/>
              </a:rPr>
              <a:t>、 呼吸、面部表情、</a:t>
            </a:r>
            <a:r>
              <a:rPr lang="en-US" altLang="zh-CN" sz="1600" dirty="0" err="1">
                <a:cs typeface="+mn-ea"/>
                <a:sym typeface="+mn-lt"/>
              </a:rPr>
              <a:t>出汗情况</a:t>
            </a:r>
            <a:r>
              <a:rPr lang="en-US" altLang="zh-CN" sz="1600" dirty="0">
                <a:cs typeface="+mn-ea"/>
                <a:sym typeface="+mn-lt"/>
              </a:rPr>
              <a:t>、</a:t>
            </a:r>
            <a:r>
              <a:rPr lang="zh-CN" altLang="en-US" sz="1600" dirty="0">
                <a:cs typeface="+mn-ea"/>
                <a:sym typeface="+mn-lt"/>
              </a:rPr>
              <a:t>精神状态、动作品质等，并随时加以调整。</a:t>
            </a:r>
            <a:endParaRPr lang="zh-CN" altLang="en-US" sz="1600" dirty="0">
              <a:cs typeface="+mn-ea"/>
              <a:sym typeface="+mn-lt"/>
            </a:endParaRPr>
          </a:p>
        </p:txBody>
      </p:sp>
      <p:sp>
        <p:nvSpPr>
          <p:cNvPr id="5" name="矩形 4"/>
          <p:cNvSpPr/>
          <p:nvPr/>
        </p:nvSpPr>
        <p:spPr>
          <a:xfrm>
            <a:off x="2282751" y="4655481"/>
            <a:ext cx="6840760" cy="338554"/>
          </a:xfrm>
          <a:prstGeom prst="rect">
            <a:avLst/>
          </a:prstGeom>
        </p:spPr>
        <p:txBody>
          <a:bodyPr wrap="square">
            <a:spAutoFit/>
          </a:bodyPr>
          <a:lstStyle/>
          <a:p>
            <a:r>
              <a:rPr lang="en-US" altLang="zh-CN" sz="1600" dirty="0">
                <a:cs typeface="+mn-ea"/>
                <a:sym typeface="+mn-lt"/>
              </a:rPr>
              <a:t>2</a:t>
            </a:r>
            <a:r>
              <a:rPr lang="zh-CN" altLang="en-US" sz="1600" dirty="0">
                <a:cs typeface="+mn-ea"/>
                <a:sym typeface="+mn-lt"/>
              </a:rPr>
              <a:t>.注意个体差异和儿童当前的身体状况，注重个别指导、帮助和照顾。</a:t>
            </a:r>
            <a:endParaRPr lang="zh-CN" altLang="en-US" sz="1600" dirty="0">
              <a:cs typeface="+mn-ea"/>
              <a:sym typeface="+mn-lt"/>
            </a:endParaRPr>
          </a:p>
        </p:txBody>
      </p:sp>
      <p:sp>
        <p:nvSpPr>
          <p:cNvPr id="6" name="矩形 5"/>
          <p:cNvSpPr/>
          <p:nvPr/>
        </p:nvSpPr>
        <p:spPr>
          <a:xfrm>
            <a:off x="2282751" y="5106671"/>
            <a:ext cx="8547010" cy="338554"/>
          </a:xfrm>
          <a:prstGeom prst="rect">
            <a:avLst/>
          </a:prstGeom>
        </p:spPr>
        <p:txBody>
          <a:bodyPr wrap="square">
            <a:spAutoFit/>
          </a:bodyPr>
          <a:lstStyle/>
          <a:p>
            <a:r>
              <a:rPr lang="zh-CN" altLang="en-US" sz="1600" dirty="0">
                <a:cs typeface="+mn-ea"/>
                <a:sym typeface="+mn-lt"/>
              </a:rPr>
              <a:t>3.注意季节上的特点，如在寒冷的冬季，活动量可以大一些，炎热的夏季，活动量可小一些。</a:t>
            </a:r>
            <a:endParaRPr lang="zh-CN" altLang="en-US" sz="1600" dirty="0">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childTnLst>
                          </p:cTn>
                        </p:par>
                        <p:par>
                          <p:cTn id="8" fill="hold">
                            <p:stCondLst>
                              <p:cond delay="1000"/>
                            </p:stCondLst>
                            <p:childTnLst>
                              <p:par>
                                <p:cTn id="9" presetID="16" presetClass="entr" presetSubtype="4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Horizontal)">
                                      <p:cBhvr>
                                        <p:cTn id="11" dur="750"/>
                                        <p:tgtEl>
                                          <p:spTgt spid="12"/>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750"/>
                                        <p:tgtEl>
                                          <p:spTgt spid="4"/>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tags/tag1.xml><?xml version="1.0" encoding="utf-8"?>
<p:tagLst xmlns:p="http://schemas.openxmlformats.org/presentationml/2006/main">
  <p:tag name="ISLIDE.ICON" val="#405313;#151354;"/>
</p:tagLst>
</file>

<file path=ppt/tags/tag2.xml><?xml version="1.0" encoding="utf-8"?>
<p:tagLst xmlns:p="http://schemas.openxmlformats.org/presentationml/2006/main">
  <p:tag name="COMMONDATA" val="eyJoZGlkIjoiYzhlNTVmZjVjODIwNTI2Mjk5NmE3OWFiNDEzMmQyYTQifQ=="/>
</p:tagLst>
</file>

<file path=ppt/theme/theme1.xml><?xml version="1.0" encoding="utf-8"?>
<a:theme xmlns:a="http://schemas.openxmlformats.org/drawingml/2006/main" name="1_自定义设计方案">
  <a:themeElements>
    <a:clrScheme name="自定义 786">
      <a:dk1>
        <a:sysClr val="windowText" lastClr="000000"/>
      </a:dk1>
      <a:lt1>
        <a:sysClr val="window" lastClr="FFFFFF"/>
      </a:lt1>
      <a:dk2>
        <a:srgbClr val="44546A"/>
      </a:dk2>
      <a:lt2>
        <a:srgbClr val="E7E6E6"/>
      </a:lt2>
      <a:accent1>
        <a:srgbClr val="F39500"/>
      </a:accent1>
      <a:accent2>
        <a:srgbClr val="ED7D31"/>
      </a:accent2>
      <a:accent3>
        <a:srgbClr val="A5A5A5"/>
      </a:accent3>
      <a:accent4>
        <a:srgbClr val="FFC000"/>
      </a:accent4>
      <a:accent5>
        <a:srgbClr val="2DA2BF"/>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4395</Words>
  <Application>WPS 演示</Application>
  <PresentationFormat>自定义</PresentationFormat>
  <Paragraphs>279</Paragraphs>
  <Slides>32</Slides>
  <Notes>29</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32</vt:i4>
      </vt:variant>
    </vt:vector>
  </HeadingPairs>
  <TitlesOfParts>
    <vt:vector size="43" baseType="lpstr">
      <vt:lpstr>Arial</vt:lpstr>
      <vt:lpstr>宋体</vt:lpstr>
      <vt:lpstr>Wingdings</vt:lpstr>
      <vt:lpstr>百变马丁</vt:lpstr>
      <vt:lpstr>Calibri</vt:lpstr>
      <vt:lpstr>Arial</vt:lpstr>
      <vt:lpstr>微软雅黑</vt:lpstr>
      <vt:lpstr>等线</vt:lpstr>
      <vt:lpstr>Arial Unicode MS</vt:lpstr>
      <vt:lpstr>PMingLiU</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1032</cp:revision>
  <dcterms:created xsi:type="dcterms:W3CDTF">2013-01-25T01:44:00Z</dcterms:created>
  <dcterms:modified xsi:type="dcterms:W3CDTF">2022-06-08T01:53:20Z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C9EC002DBAD749A59F0D3C2A838AAD80</vt:lpwstr>
  </property>
</Properties>
</file>